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726" r:id="rId3"/>
    <p:sldId id="714" r:id="rId4"/>
    <p:sldId id="672" r:id="rId5"/>
    <p:sldId id="641" r:id="rId6"/>
    <p:sldId id="608" r:id="rId7"/>
    <p:sldId id="673" r:id="rId8"/>
    <p:sldId id="704" r:id="rId9"/>
    <p:sldId id="609" r:id="rId10"/>
    <p:sldId id="610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on" id="{798F9A86-2207-8D41-84E7-02269C5F353F}">
          <p14:sldIdLst>
            <p14:sldId id="256"/>
            <p14:sldId id="726"/>
            <p14:sldId id="714"/>
            <p14:sldId id="672"/>
            <p14:sldId id="641"/>
            <p14:sldId id="608"/>
          </p14:sldIdLst>
        </p14:section>
        <p14:section name="Students" id="{98A4CB69-D533-B044-959E-70CE1E65BA60}">
          <p14:sldIdLst/>
        </p14:section>
        <p14:section name="Common" id="{52F535B8-693D-D148-93BE-0078B2A61C27}">
          <p14:sldIdLst>
            <p14:sldId id="673"/>
            <p14:sldId id="704"/>
            <p14:sldId id="609"/>
            <p14:sldId id="61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7" autoAdjust="0"/>
    <p:restoredTop sz="79322" autoAdjust="0"/>
  </p:normalViewPr>
  <p:slideViewPr>
    <p:cSldViewPr snapToGrid="0" snapToObjects="1">
      <p:cViewPr varScale="1">
        <p:scale>
          <a:sx n="157" d="100"/>
          <a:sy n="157" d="100"/>
        </p:scale>
        <p:origin x="10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F980C-06B9-9541-9929-F1E71D9341C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6D42-B77C-2B48-B602-2114A3AD3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FA80-5DE8-754C-A5A4-B0D948BE7BE3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00B2-88B9-1642-B8EB-F86842378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5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2021-04-03</a:t>
            </a:r>
          </a:p>
          <a:p>
            <a:endParaRPr lang="en-US" dirty="0"/>
          </a:p>
          <a:p>
            <a:r>
              <a:rPr lang="en-US" dirty="0" err="1"/>
              <a:t>Spyce</a:t>
            </a:r>
            <a:r>
              <a:rPr lang="en-US" dirty="0"/>
              <a:t> image: https://</a:t>
            </a:r>
            <a:r>
              <a:rPr lang="en-US" dirty="0" err="1"/>
              <a:t>www.engadget.com</a:t>
            </a:r>
            <a:r>
              <a:rPr lang="en-US" dirty="0"/>
              <a:t>/2018/05/04/</a:t>
            </a:r>
            <a:r>
              <a:rPr lang="en-US" dirty="0" err="1"/>
              <a:t>boston</a:t>
            </a:r>
            <a:r>
              <a:rPr lang="en-US" dirty="0"/>
              <a:t>-robotic-kitchen-</a:t>
            </a:r>
            <a:r>
              <a:rPr lang="en-US" dirty="0" err="1"/>
              <a:t>spyce</a:t>
            </a:r>
            <a:r>
              <a:rPr lang="en-US" dirty="0"/>
              <a:t>/ , 2018-05-04</a:t>
            </a:r>
          </a:p>
          <a:p>
            <a:endParaRPr lang="en-US" dirty="0"/>
          </a:p>
          <a:p>
            <a:r>
              <a:rPr lang="en-US" dirty="0"/>
              <a:t>Coders Programming Themselves Out of a Job image: Gabrielle Lurie, Reuters (date unknown)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Remind groups to turn in slides on Canvas.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Note that we took a first pass at web site grading so please let us know if you make </a:t>
            </a:r>
            <a:r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substantiative changes</a:t>
            </a: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Save for next time: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Clear Conclusions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Significant Counter Points</a:t>
            </a: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  <a:sym typeface="Wingdings"/>
            </a:endParaRP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  <a:sym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Clearly state conclusion</a:t>
            </a:r>
          </a:p>
          <a:p>
            <a:pPr lvl="1"/>
            <a:r>
              <a:rPr lang="en-US" dirty="0"/>
              <a:t>First statement preferred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Absolute statements are difficult to prove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Avoid: all, always, any, every, everyone, never, none</a:t>
            </a:r>
            <a:r>
              <a:rPr lang="is-IS" dirty="0"/>
              <a:t>…</a:t>
            </a:r>
            <a:r>
              <a:rPr lang="en-US" dirty="0"/>
              <a:t> unless you can show it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Be sure to put quotes around entire quote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Hyperbole is the best thing ever!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but not in these papers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Print 2 sided and save a tree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Use template, saves time (and -1 point)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Include Counter Point and Response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Include Author, Title, Publish Date, Publisher for references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Read paper aloud to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/>
              <a:buChar char="•"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Automation Paper results. This term’s additions in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Technologic: Critical Thinking, Ethics, Networked Communications, Information Privacy, Reliability, Professional Ethics?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Autor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automation take away all our jobs?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(18:27) (2016)</a:t>
            </a:r>
            <a:b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www.ted.com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/talks/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david_autor_will_automation_take_away_all_our_jobs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transcript?language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TEDxXambridge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2016-12-19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2018-10-04</a:t>
            </a:r>
          </a:p>
          <a:p>
            <a:endParaRPr lang="en-US" dirty="0"/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CGP Grey – behind paywall now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Copyright: Forever Less One Day (6:27)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www.youtube.com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watch?v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=tk862BbjWx4</a:t>
            </a:r>
          </a:p>
          <a:p>
            <a:endParaRPr lang="en-US" dirty="0"/>
          </a:p>
          <a:p>
            <a:r>
              <a:rPr lang="en-US" dirty="0"/>
              <a:t>CGP Grey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Humans Need Not Apply (15:00) – 2014-08-13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=7Pq-S557XQU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access 2016-04-22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b="0" i="0" dirty="0"/>
              <a:t>CPG Grey</a:t>
            </a:r>
            <a:br>
              <a:rPr lang="en-US" b="0" i="0" dirty="0"/>
            </a:br>
            <a:r>
              <a:rPr lang="en-US" b="1" i="0" dirty="0"/>
              <a:t>This Video Will Make You Angry [Thought Germs] (7:25) – 2015-03-10</a:t>
            </a:r>
          </a:p>
          <a:p>
            <a:pPr eaLnBrk="1" hangingPunct="1"/>
            <a:r>
              <a:rPr lang="en-US" i="0" dirty="0"/>
              <a:t>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=rE3j_RHkqJc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Weird Al – It’s All About The Pentiums (3:34)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=qpMvS1Q1sos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TODO: Tie into Ray Kurzweil Singularity </a:t>
            </a: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Epic Rap Battles of History: Steve Jobs vs. Bill Gates (If class ok with obscene lyrics) (2:47)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=njos57IJf-0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Work links on web site http://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socialimps.keithpray.net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/documents/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 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Passphrases (2:08 need to give context for video)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firstlook.org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theintercept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/2015/03/26/passphrases-can-memorize-attackers-cant-guess/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If not shown during first class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"Orwellian" really means - Noah </a:t>
            </a:r>
            <a:r>
              <a:rPr lang="en-US" b="1" dirty="0" err="1"/>
              <a:t>Tavlin</a:t>
            </a:r>
            <a:r>
              <a:rPr lang="en-US" b="1" dirty="0"/>
              <a:t> (5:31)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ed.ted.com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/lessons/what-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orwellian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-really-means-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noah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tavlin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/>
          </a:p>
          <a:p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Weird Al – White and Nerdy (2:50) and look at lyrics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=N9qYF9DZPdw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</a:endParaRP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Weird Al </a:t>
            </a:r>
            <a:r>
              <a:rPr lang="en-US" b="1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Yankovic</a:t>
            </a:r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“Don’t Download This Song” (3:53)</a:t>
            </a:r>
            <a:b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2006-08-21 released exclusively as digital download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=zGM8PT1eAvY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Styx - Mr. Roboto (1983) (5:34)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b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=uc6f_2nPSX8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Epic Rap Battles of History: Steve Jobs vs. Bill Gates (If class ok with crude lyrics) (2:47)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=njos57IJf-0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Daft Punk - Technologic (2005)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(2:55)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=D8K90hX4PrE 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2018-10-04 unless publish </a:t>
            </a:r>
            <a:r>
              <a:rPr lang="en-US"/>
              <a:t>date later</a:t>
            </a:r>
            <a:endParaRPr lang="en-US" dirty="0"/>
          </a:p>
          <a:p>
            <a:pPr eaLnBrk="1" hangingPunct="1"/>
            <a:endParaRPr lang="en-US" b="1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Last Week tonight with John Oliver – Patriot Act, Edward Snowden (33:14)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www.upworthy.com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/john-oliver-flew-10-hours-to-russia-to-interview-edward-snowden-and-get-him-on-record?c=ufb1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TODO: Tie into Ray Kurzweil Singularity </a:t>
            </a: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Epic Rap Battles of History: Steve Jobs vs. Bill Gates (If class ok with obscene lyrics) (2:47)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=njos57IJf-0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Work links on web site http://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socialimps.keithpray.net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/documents/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 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Passphrases (2:08 need to give context for video)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firstlook.org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theintercept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/2015/03/26/passphrases-can-memorize-attackers-cant-guess/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If not shown during first class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"Orwellian" really means - Noah </a:t>
            </a:r>
            <a:r>
              <a:rPr lang="en-US" b="1" dirty="0" err="1"/>
              <a:t>Tavlin</a:t>
            </a:r>
            <a:r>
              <a:rPr lang="en-US" b="1" dirty="0"/>
              <a:t> (5:31)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ed.ted.com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/lessons/what-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orwellian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-really-means-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noah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tavlin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MSNBC on Denver's Automated Baggage System 2010-08-23 (2:27)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=xx8f4x6C_KY</a:t>
            </a:r>
          </a:p>
          <a:p>
            <a:r>
              <a:rPr lang="en-US" dirty="0"/>
              <a:t>Accessed 2019-04-09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dirty="0"/>
              <a:t>These 3D printed homes can be constructed for $4,000 (3:00 – 2018-04-02)</a:t>
            </a:r>
          </a:p>
          <a:p>
            <a:r>
              <a:rPr lang="en-US" dirty="0"/>
              <a:t>http://</a:t>
            </a:r>
            <a:r>
              <a:rPr lang="en-US" dirty="0" err="1"/>
              <a:t>www.businessinsider.com</a:t>
            </a:r>
            <a:r>
              <a:rPr lang="en-US" dirty="0"/>
              <a:t>/3d-printed-homes-constructed-icon-new-story-tech-charity-4000-dollars-2018-3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=SvM7jFZGAec (1:28)</a:t>
            </a:r>
          </a:p>
          <a:p>
            <a:r>
              <a:rPr lang="en-US" dirty="0"/>
              <a:t>Last access 2018-04-22</a:t>
            </a:r>
          </a:p>
          <a:p>
            <a:pPr eaLnBrk="1" hangingPunct="1"/>
            <a:endParaRPr lang="en-US" b="1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Why Electronic Voting is a BAD Idea – Computerphile (Tom Scott) (8:20)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=w3_0x6oaDmI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Tom Scott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tomscott.com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Welcome To</a:t>
            </a:r>
            <a:r>
              <a:rPr lang="en-US" b="1" baseline="0" dirty="0">
                <a:latin typeface="Arial" charset="0"/>
                <a:ea typeface="ＭＳ Ｐゴシック" charset="-128"/>
                <a:cs typeface="ＭＳ Ｐゴシック" charset="-128"/>
              </a:rPr>
              <a:t> Life (2:44)</a:t>
            </a:r>
            <a:endParaRPr lang="en-US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www.youtube.com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watch?v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=IFe9wiDfb0E&amp;feature=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youtu.be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Jimmy Kimmel Live – What is your password? (2:49)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www.youtube.com</a:t>
            </a:r>
            <a:r>
              <a:rPr lang="en-US" b="0" dirty="0"/>
              <a:t>/</a:t>
            </a:r>
            <a:r>
              <a:rPr lang="en-US" b="0" dirty="0" err="1"/>
              <a:t>watch?v</a:t>
            </a:r>
            <a:r>
              <a:rPr lang="en-US" b="0" dirty="0"/>
              <a:t>=</a:t>
            </a:r>
            <a:r>
              <a:rPr lang="en-US" b="0" dirty="0" err="1"/>
              <a:t>opRMrEfAIiI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2021-04-03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428751"/>
            <a:ext cx="9144000" cy="16111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lnSpc>
                <a:spcPct val="90000"/>
              </a:lnSpc>
            </a:pPr>
            <a:endParaRPr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51"/>
            <a:ext cx="7315200" cy="1610945"/>
          </a:xfrm>
        </p:spPr>
        <p:txBody>
          <a:bodyPr anchor="ctr">
            <a:normAutofit/>
          </a:bodyPr>
          <a:lstStyle>
            <a:lvl1pPr algn="l">
              <a:defRPr sz="3300" cap="all" normalizeH="0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Keith A. Pray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61950"/>
            <a:ext cx="4953001" cy="43815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002453">
              <a:defRPr baseline="0"/>
            </a:lvl6pPr>
            <a:lvl7pPr marL="2002453">
              <a:defRPr baseline="0"/>
            </a:lvl7pPr>
            <a:lvl8pPr marL="2002453">
              <a:defRPr baseline="0"/>
            </a:lvl8pPr>
            <a:lvl9pPr marL="2002453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361950"/>
            <a:ext cx="1383347" cy="4343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1950"/>
            <a:ext cx="6781800" cy="43434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1494448"/>
          </a:xfrm>
        </p:spPr>
        <p:txBody>
          <a:bodyPr anchor="b" anchorCtr="0">
            <a:noAutofit/>
          </a:bodyPr>
          <a:lstStyle>
            <a:lvl1pPr algn="ctr">
              <a:defRPr sz="33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24150"/>
            <a:ext cx="7315200" cy="762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 baseline="0"/>
            </a:lvl6pPr>
            <a:lvl7pPr marL="2002453">
              <a:defRPr sz="1100" baseline="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997196"/>
            <a:ext cx="5562600" cy="146304"/>
          </a:xfrm>
        </p:spPr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4997196"/>
            <a:ext cx="624840" cy="146304"/>
          </a:xfrm>
        </p:spPr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361950"/>
            <a:ext cx="4953000" cy="4381501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836"/>
            <a:ext cx="4571386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428750"/>
            <a:ext cx="3886200" cy="12954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361951"/>
            <a:ext cx="3809386" cy="4397030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80035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914400"/>
          </a:xfrm>
          <a:prstGeom prst="rect">
            <a:avLst/>
          </a:prstGeom>
          <a:effectLst/>
        </p:spPr>
        <p:txBody>
          <a:bodyPr vert="horz" lIns="91436" tIns="45718" rIns="91436" bIns="45718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1"/>
            <a:ext cx="7772400" cy="33528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997196"/>
            <a:ext cx="10668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4997196"/>
            <a:ext cx="62484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A17EAB-8B51-5C40-8776-6683E51FA7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3" y="21342"/>
            <a:ext cx="9143977" cy="295715"/>
            <a:chOff x="23" y="21342"/>
            <a:chExt cx="9143977" cy="295715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3" y="36417"/>
              <a:ext cx="9143977" cy="274320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tIns="0" anchor="ctr" anchorCtr="0"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CS 3043 Social Implications Of Computing</a:t>
              </a:r>
            </a:p>
          </p:txBody>
        </p:sp>
        <p:pic>
          <p:nvPicPr>
            <p:cNvPr id="8" name="Picture 7" descr="WPI_Inst_Prim_FulClr_Rev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38" y="21342"/>
              <a:ext cx="914400" cy="295715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362" rtl="0" eaLnBrk="1" latinLnBrk="0" hangingPunct="1">
        <a:lnSpc>
          <a:spcPct val="8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67" indent="-205767" algn="l" defTabSz="914362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3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0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70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3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60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37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139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90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mp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weforum.org/agenda/2018/07/we-know-ethics-should-inform-ai-but-which-ethics-robotics/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sj.com/articles/berkshire-hathaways-stock-price-is-too-much-for-computers-11620168548" TargetMode="External"/><Relationship Id="rId5" Type="http://schemas.openxmlformats.org/officeDocument/2006/relationships/hyperlink" Target="https://www.theatlantic.com/technology/archive/2018/10/agents-of-automation/568795/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s://www.americaninno.com/boston/bostinno-bytes/mit-born-spyce-raises-21m-series-a-to-open-new-robotic-restaurants/" TargetMode="Externa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mp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mps.com/assignments/group-project/Team_Evaluation_v2.0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-csgcs@cs.wpi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grads.cs.wpi.edu/evals/?page=review&amp;token=%5b15_character_key" TargetMode="External"/><Relationship Id="rId4" Type="http://schemas.openxmlformats.org/officeDocument/2006/relationships/hyperlink" Target="mailto:cshue@wpi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7Pq-S557XQU" TargetMode="External"/><Relationship Id="rId13" Type="http://schemas.openxmlformats.org/officeDocument/2006/relationships/hyperlink" Target="https://socialimps.keithpray.net/documents/index.jsp?content=Passwords_(2024)_Liza_Levin_Silas_Joy.mp4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www.youtube.com/watch?v=zGM8PT1eAvY" TargetMode="External"/><Relationship Id="rId21" Type="http://schemas.openxmlformats.org/officeDocument/2006/relationships/image" Target="../media/image15.jpeg"/><Relationship Id="rId7" Type="http://schemas.openxmlformats.org/officeDocument/2006/relationships/hyperlink" Target="https://www.youtube.com/watch?v=8Gv0H-vPoDc" TargetMode="External"/><Relationship Id="rId12" Type="http://schemas.openxmlformats.org/officeDocument/2006/relationships/hyperlink" Target="https://www.youtube.com/watch?v=njos57IJf-0" TargetMode="External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zvfD5rnkTws" TargetMode="External"/><Relationship Id="rId11" Type="http://schemas.openxmlformats.org/officeDocument/2006/relationships/hyperlink" Target="https://www.youtube.com/watch?v=D8K90hX4PrE" TargetMode="External"/><Relationship Id="rId24" Type="http://schemas.openxmlformats.org/officeDocument/2006/relationships/image" Target="../media/image18.png"/><Relationship Id="rId5" Type="http://schemas.openxmlformats.org/officeDocument/2006/relationships/hyperlink" Target="https://www.youtube.com/watch?v=N9qYF9DZPdw" TargetMode="External"/><Relationship Id="rId15" Type="http://schemas.openxmlformats.org/officeDocument/2006/relationships/image" Target="../media/image9.jpeg"/><Relationship Id="rId23" Type="http://schemas.openxmlformats.org/officeDocument/2006/relationships/image" Target="../media/image17.jpeg"/><Relationship Id="rId10" Type="http://schemas.openxmlformats.org/officeDocument/2006/relationships/hyperlink" Target="https://www.youtube.com/watch?v=rE3j_RHkqJc" TargetMode="External"/><Relationship Id="rId19" Type="http://schemas.openxmlformats.org/officeDocument/2006/relationships/image" Target="../media/image13.jpeg"/><Relationship Id="rId4" Type="http://schemas.openxmlformats.org/officeDocument/2006/relationships/hyperlink" Target="https://www.youtube.com/watch?v=qpMvS1Q1sos" TargetMode="External"/><Relationship Id="rId9" Type="http://schemas.openxmlformats.org/officeDocument/2006/relationships/hyperlink" Target="https://www.youtube.com/watch?v=tk862BbjWx4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case.me/trust/" TargetMode="External"/><Relationship Id="rId13" Type="http://schemas.openxmlformats.org/officeDocument/2006/relationships/hyperlink" Target="https://www.youtube.com/watch?v=uc6f_2nPSX8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hyperlink" Target="https://www.youtube.com/watch?v=xx8f4x6C_KY" TargetMode="External"/><Relationship Id="rId21" Type="http://schemas.openxmlformats.org/officeDocument/2006/relationships/image" Target="../media/image24.jpeg"/><Relationship Id="rId7" Type="http://schemas.openxmlformats.org/officeDocument/2006/relationships/hyperlink" Target="https://www.youtube.com/watch?v=SvM7jFZGAec" TargetMode="External"/><Relationship Id="rId12" Type="http://schemas.openxmlformats.org/officeDocument/2006/relationships/hyperlink" Target="https://www.youtube.com/watch?v=IFe9wiDfb0E&amp;feature=youtu.be" TargetMode="External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pworthy.com/john-oliver-flew-10-hours-to-russia-to-interview-edward-snowden-and-get-him-on-record?c=ufb1" TargetMode="External"/><Relationship Id="rId11" Type="http://schemas.openxmlformats.org/officeDocument/2006/relationships/hyperlink" Target="https://www.youtube.com/watch?v=LkH2r-sNjQs" TargetMode="External"/><Relationship Id="rId24" Type="http://schemas.openxmlformats.org/officeDocument/2006/relationships/image" Target="../media/image27.jpeg"/><Relationship Id="rId5" Type="http://schemas.openxmlformats.org/officeDocument/2006/relationships/hyperlink" Target="https://www.youtube.com/watch?v=N9qYF9DZPdw" TargetMode="External"/><Relationship Id="rId15" Type="http://schemas.openxmlformats.org/officeDocument/2006/relationships/hyperlink" Target="https://www.youtube.com/watch?v=opRMrEfAIiI" TargetMode="External"/><Relationship Id="rId23" Type="http://schemas.openxmlformats.org/officeDocument/2006/relationships/image" Target="../media/image26.jpeg"/><Relationship Id="rId10" Type="http://schemas.openxmlformats.org/officeDocument/2006/relationships/hyperlink" Target="http://ed.ted.com/lessons/what-orwellian-really-means-noah-tavlin" TargetMode="External"/><Relationship Id="rId19" Type="http://schemas.openxmlformats.org/officeDocument/2006/relationships/image" Target="../media/image22.jpeg"/><Relationship Id="rId4" Type="http://schemas.openxmlformats.org/officeDocument/2006/relationships/hyperlink" Target="https://www.youtube.com/watch?v=qpMvS1Q1sos" TargetMode="External"/><Relationship Id="rId9" Type="http://schemas.openxmlformats.org/officeDocument/2006/relationships/hyperlink" Target="https://www.youtube.com/watch?v=30xueN12guw" TargetMode="External"/><Relationship Id="rId14" Type="http://schemas.openxmlformats.org/officeDocument/2006/relationships/hyperlink" Target="https://www.ted.com/talks/david_autor_will_automation_take_away_all_our_jobs/transcript?language=en" TargetMode="External"/><Relationship Id="rId2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www.bbc.com/news/technology-45686890" TargetMode="External"/><Relationship Id="rId7" Type="http://schemas.openxmlformats.org/officeDocument/2006/relationships/hyperlink" Target="https://twobithistory.org/2018/08/18/ada-lovelace-note-g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atlantic.com/technology/archive/2014/04/what-a-toilet-hoax-can-tell-us-about-the-future-of-surveillance/361408/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://quantifiedtoilets.com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www.wpi.edu/news/wpi-secures-28-million-develop-smartphone-app-help-assess-health-soldiers?utm_source=WPI+Today+-+Mailing+List&amp;utm_campaign=d4d0ad465a-EMAIL_CAMPAIGN_2018_08_31_05_30_COPY_01&amp;utm_medium=email&amp;utm_term=0_31b05cbe01-d4d0ad465a-441427549" TargetMode="Externa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142891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Keith A. Pray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sz="2000" dirty="0">
                <a:hlinkClick r:id="rId3"/>
              </a:rPr>
              <a:t>SocialImps.com</a:t>
            </a:r>
            <a:r>
              <a:rPr lang="en-US" sz="20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14</a:t>
            </a:r>
            <a:br>
              <a:rPr lang="en-US" dirty="0"/>
            </a:br>
            <a:r>
              <a:rPr lang="en-US" dirty="0"/>
              <a:t>Last 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4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5303-6866-0646-A2BF-C9CC056A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Choice – Interesting Articles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A4D3E-6574-BB41-BB67-E932179D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We know ethics should inform AI. But which ethics?</a:t>
            </a:r>
            <a:r>
              <a:rPr lang="en-US" dirty="0"/>
              <a:t> - Mauro Guillen, World Economic Forum, 2018-07-26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MIT-born Spyce raises $21M to open new robotic restaurants</a:t>
            </a:r>
            <a:r>
              <a:rPr lang="en-US" dirty="0"/>
              <a:t> - Lucia Maffei, </a:t>
            </a:r>
            <a:r>
              <a:rPr lang="en-US" dirty="0" err="1"/>
              <a:t>BostInno</a:t>
            </a:r>
            <a:r>
              <a:rPr lang="en-US" dirty="0"/>
              <a:t>, 2018-09-07</a:t>
            </a:r>
          </a:p>
          <a:p>
            <a:r>
              <a:rPr lang="en-US" dirty="0">
                <a:hlinkClick r:id="rId5"/>
              </a:rPr>
              <a:t>The Coders Programming Themselves Out of a Job</a:t>
            </a:r>
            <a:r>
              <a:rPr lang="en-US" dirty="0"/>
              <a:t> - Brian Merchant, The Atlantic, 2018-10-02</a:t>
            </a:r>
          </a:p>
          <a:p>
            <a:r>
              <a:rPr lang="en-US" b="1" dirty="0">
                <a:hlinkClick r:id="rId6"/>
              </a:rPr>
              <a:t>Berkshire Hathaway’s Stock Price Is Too Much for Computers</a:t>
            </a:r>
            <a:r>
              <a:rPr lang="en-US" b="1" dirty="0"/>
              <a:t> - </a:t>
            </a:r>
            <a:r>
              <a:rPr lang="en-US" dirty="0"/>
              <a:t>Alexander </a:t>
            </a:r>
            <a:r>
              <a:rPr lang="en-US" dirty="0" err="1"/>
              <a:t>Osipovich</a:t>
            </a:r>
            <a:r>
              <a:rPr lang="en-US" dirty="0"/>
              <a:t>, The Wall Street Journal, 2021-05-05 (approaching $429,496.7295 32 bit limit) (access limited)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38064-FF7D-B24F-928E-327A1B52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pic>
        <p:nvPicPr>
          <p:cNvPr id="4098" name="Picture 2" descr="Image result for spyce restaurant">
            <a:extLst>
              <a:ext uri="{FF2B5EF4-FFF2-40B4-BE49-F238E27FC236}">
                <a16:creationId xmlns:a16="http://schemas.microsoft.com/office/drawing/2014/main" id="{3CA01ED8-0718-B849-AADC-E29D97B0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82387"/>
            <a:ext cx="914400" cy="5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theatlantic.com/assets/media/img/2018/08/30/RTX38KFM/1920.jpg?1535668765">
            <a:extLst>
              <a:ext uri="{FF2B5EF4-FFF2-40B4-BE49-F238E27FC236}">
                <a16:creationId xmlns:a16="http://schemas.microsoft.com/office/drawing/2014/main" id="{458E1C1C-1222-AC4E-8E8A-2E913AC8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15176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3CBE2-4CBA-A347-B9F4-F38BFD2B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s://si.wsj.net/public/resources/images/HC-GW588_Buffet_G_20181120133032.jpg">
            <a:extLst>
              <a:ext uri="{FF2B5EF4-FFF2-40B4-BE49-F238E27FC236}">
                <a16:creationId xmlns:a16="http://schemas.microsoft.com/office/drawing/2014/main" id="{A022F171-C9FC-7241-8BFF-E70F238D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00977"/>
            <a:ext cx="914400" cy="10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     ">
            <a:extLst>
              <a:ext uri="{FF2B5EF4-FFF2-40B4-BE49-F238E27FC236}">
                <a16:creationId xmlns:a16="http://schemas.microsoft.com/office/drawing/2014/main" id="{B42EB407-F5F4-0B41-8689-6F22E93E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28658"/>
            <a:ext cx="914400" cy="6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9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142891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Keith A. Pray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sz="2000">
                <a:hlinkClick r:id="rId3"/>
              </a:rPr>
              <a:t>SocialImps.com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Class 14</a:t>
            </a:r>
            <a:br>
              <a:rPr lang="en-US" dirty="0"/>
            </a:br>
            <a:r>
              <a:rPr lang="en-US" dirty="0"/>
              <a:t>The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Class 12: 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Students Present 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Students’ Choice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 13: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Assistant Evaluation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Course Evaluation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Group Presentations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 14: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Group Presentations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Team_Evaluation_v2.0.docx</a:t>
            </a:r>
            <a:r>
              <a:rPr lang="en-US" dirty="0"/>
              <a:t> 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Points to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4A6F0-715B-A74F-B2FB-AB183780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3B271-E401-175E-5F91-D6AEF817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205" y="2129853"/>
            <a:ext cx="2225309" cy="301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4617B-2606-B77E-32F7-D25C2F1007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92" t="62038" r="27133" b="34771"/>
          <a:stretch/>
        </p:blipFill>
        <p:spPr>
          <a:xfrm>
            <a:off x="7196995" y="4167392"/>
            <a:ext cx="1032605" cy="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1787-7230-B7D0-36B9-6C9226DA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Student Assistant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1F978-C4BB-4CF1-F938-8A05CB5DA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76350"/>
            <a:ext cx="4419600" cy="3672940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From: CS Course Evaluations &lt;</a:t>
            </a:r>
            <a:r>
              <a:rPr lang="en-US" dirty="0">
                <a:hlinkClick r:id="rId3"/>
              </a:rPr>
              <a:t>no-reply-csgcs@cs.wpi.edu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Subject: CS 1101 Student Staff (TA/GLA/SA) Evaluation</a:t>
            </a:r>
            <a:br>
              <a:rPr lang="en-US" dirty="0"/>
            </a:br>
            <a:r>
              <a:rPr lang="en-US" dirty="0"/>
              <a:t>Date: February 26, 2024 at 10:30:15 AM EDT</a:t>
            </a:r>
            <a:br>
              <a:rPr lang="en-US" dirty="0"/>
            </a:br>
            <a:r>
              <a:rPr lang="en-US" dirty="0"/>
              <a:t>To: &lt;</a:t>
            </a:r>
            <a:r>
              <a:rPr lang="en-US" dirty="0">
                <a:hlinkClick r:id="rId4"/>
              </a:rPr>
              <a:t>cshue@wpi.edu</a:t>
            </a:r>
            <a:r>
              <a:rPr lang="en-US" dirty="0"/>
              <a:t>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Greetings,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Our records show that you are enrolled in CS 1101 and the department has</a:t>
            </a:r>
            <a:br>
              <a:rPr lang="en-US" dirty="0"/>
            </a:br>
            <a:r>
              <a:rPr lang="en-US" dirty="0"/>
              <a:t>assigned course assistants to support this class. To help us</a:t>
            </a:r>
            <a:br>
              <a:rPr lang="en-US" dirty="0"/>
            </a:br>
            <a:r>
              <a:rPr lang="en-US" dirty="0"/>
              <a:t>ensure the highest teaching quality possible, the department would like to</a:t>
            </a:r>
            <a:br>
              <a:rPr lang="en-US" dirty="0"/>
            </a:br>
            <a:r>
              <a:rPr lang="en-US" dirty="0"/>
              <a:t>solicit your feedback on this course assistance. If you are currently</a:t>
            </a:r>
            <a:br>
              <a:rPr lang="en-US" dirty="0"/>
            </a:br>
            <a:r>
              <a:rPr lang="en-US" dirty="0"/>
              <a:t>registered for multiple CS classes, you will receive an email for each class</a:t>
            </a:r>
            <a:br>
              <a:rPr lang="en-US" dirty="0"/>
            </a:br>
            <a:r>
              <a:rPr lang="en-US" dirty="0"/>
              <a:t>with a class-specific evaluation link. To provide your feedback, please access</a:t>
            </a:r>
            <a:br>
              <a:rPr lang="en-US" dirty="0"/>
            </a:br>
            <a:r>
              <a:rPr lang="en-US" dirty="0"/>
              <a:t>the following link: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https://grads.cs.wpi.edu/evals/?page=review&amp;token=[15_character_key</a:t>
            </a:r>
            <a:r>
              <a:rPr lang="en-US" dirty="0"/>
              <a:t>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ensure honest feedback to improve our courses, the system will not</a:t>
            </a:r>
            <a:br>
              <a:rPr lang="en-US" dirty="0"/>
            </a:br>
            <a:r>
              <a:rPr lang="en-US" dirty="0"/>
              <a:t>associate your response with your identity. You may contact your course</a:t>
            </a:r>
            <a:br>
              <a:rPr lang="en-US" dirty="0"/>
            </a:br>
            <a:r>
              <a:rPr lang="en-US" dirty="0"/>
              <a:t>instructor to provide additional feedback, if desired.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for your assistance, </a:t>
            </a:r>
            <a:br>
              <a:rPr lang="en-US" dirty="0"/>
            </a:br>
            <a:r>
              <a:rPr lang="en-US" dirty="0"/>
              <a:t>Prof. Matthew Ahrens, Computer Science TA/SA Coordinator Prof. Craig Shue, Computer Science Department 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C6636-0431-299E-3E95-93B15EAE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0E7F5-B725-AADB-7609-0404A9F4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5B2CC-5BF9-DBC1-00FD-3E6351B4E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810" y="1276350"/>
            <a:ext cx="4721190" cy="36729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455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32" y="1065576"/>
            <a:ext cx="2941928" cy="3352800"/>
          </a:xfrm>
        </p:spPr>
        <p:txBody>
          <a:bodyPr>
            <a:normAutofit/>
          </a:bodyPr>
          <a:lstStyle/>
          <a:p>
            <a:r>
              <a:rPr lang="en-US" dirty="0"/>
              <a:t>Nice improvement!</a:t>
            </a:r>
          </a:p>
          <a:p>
            <a:endParaRPr lang="en-US" dirty="0"/>
          </a:p>
          <a:p>
            <a:r>
              <a:rPr lang="en-US" dirty="0"/>
              <a:t>Supporting data still the main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2025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21158-7234-FDA8-0606-CFA17B46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293" y="361950"/>
            <a:ext cx="5984082" cy="45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4B65C5-CCD8-E131-8C0B-BD5D4ADB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34" y="315521"/>
            <a:ext cx="5716146" cy="48279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B184FB-3CA3-A84C-9DE0-B9D7B7DC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  <a:br>
              <a:rPr lang="en-US" dirty="0"/>
            </a:br>
            <a:r>
              <a:rPr lang="en-US" dirty="0"/>
              <a:t>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7036-20FB-024E-8014-FAB32365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209" y="1352551"/>
            <a:ext cx="3025678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68 Max Possible</a:t>
            </a:r>
          </a:p>
          <a:p>
            <a:pPr marL="0" indent="0">
              <a:buNone/>
            </a:pPr>
            <a:r>
              <a:rPr lang="en-US" dirty="0"/>
              <a:t>- Discussion 1-13</a:t>
            </a:r>
            <a:br>
              <a:rPr lang="en-US" dirty="0"/>
            </a:br>
            <a:r>
              <a:rPr lang="en-US" dirty="0"/>
              <a:t>- Papers 1-4</a:t>
            </a:r>
            <a:br>
              <a:rPr lang="en-US" dirty="0"/>
            </a:br>
            <a:r>
              <a:rPr lang="en-US" dirty="0"/>
              <a:t>- Individual Presentation</a:t>
            </a:r>
          </a:p>
          <a:p>
            <a:pPr marL="0" indent="0">
              <a:buNone/>
            </a:pPr>
            <a:r>
              <a:rPr lang="en-US" dirty="0"/>
              <a:t>Does not include points:</a:t>
            </a:r>
          </a:p>
          <a:p>
            <a:pPr marL="0" indent="0">
              <a:buNone/>
            </a:pPr>
            <a:r>
              <a:rPr lang="en-US" dirty="0"/>
              <a:t>- 1 Discussion</a:t>
            </a:r>
            <a:br>
              <a:rPr lang="en-US" dirty="0"/>
            </a:br>
            <a:r>
              <a:rPr lang="en-US" dirty="0"/>
              <a:t>- 35 Group Project</a:t>
            </a:r>
            <a:br>
              <a:rPr lang="en-US" dirty="0"/>
            </a:br>
            <a:r>
              <a:rPr lang="en-US" dirty="0"/>
              <a:t>- Extra Credit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422E-793C-6B4B-8DBC-95168E5D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2025 Keith A. Pray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2E41-C8FD-884D-AAE3-A618B194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5E32F01-AD71-3E9C-C31C-59348868B29B}"/>
              </a:ext>
            </a:extLst>
          </p:cNvPr>
          <p:cNvSpPr/>
          <p:nvPr/>
        </p:nvSpPr>
        <p:spPr>
          <a:xfrm>
            <a:off x="6554549" y="743962"/>
            <a:ext cx="1213805" cy="380326"/>
          </a:xfrm>
          <a:prstGeom prst="wedgeRoundRectCallout">
            <a:avLst>
              <a:gd name="adj1" fmla="val 69834"/>
              <a:gd name="adj2" fmla="val 102925"/>
              <a:gd name="adj3" fmla="val 16667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High: 60</a:t>
            </a:r>
          </a:p>
        </p:txBody>
      </p:sp>
    </p:spTree>
    <p:extLst>
      <p:ext uri="{BB962C8B-B14F-4D97-AF65-F5344CB8AC3E}">
        <p14:creationId xmlns:p14="http://schemas.microsoft.com/office/powerpoint/2010/main" val="251341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4772D-38D1-F84F-90E3-4EEAB348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6" y="368300"/>
            <a:ext cx="8492488" cy="4592137"/>
          </a:xfrm>
          <a:prstGeom prst="rect">
            <a:avLst/>
          </a:prstGeom>
          <a:noFill/>
        </p:spPr>
      </p:pic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5846E2CA-08B5-7740-90F4-A94CBD7C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2A17EAB-8B51-5C40-8776-6683E51FA7A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8B31-1E82-8E7E-32B4-6410F789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7F55F4-8E3B-0867-453A-EF45EDB48FB7}"/>
              </a:ext>
            </a:extLst>
          </p:cNvPr>
          <p:cNvSpPr txBox="1">
            <a:spLocks/>
          </p:cNvSpPr>
          <p:nvPr/>
        </p:nvSpPr>
        <p:spPr>
          <a:xfrm>
            <a:off x="8522208" y="5001768"/>
            <a:ext cx="62484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A17EAB-8B51-5C40-8776-6683E51FA7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4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Choice – Interesting Videos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4396"/>
            <a:ext cx="3276599" cy="3879103"/>
          </a:xfrm>
        </p:spPr>
        <p:txBody>
          <a:bodyPr>
            <a:normAutofit lnSpcReduction="10000"/>
          </a:bodyPr>
          <a:lstStyle/>
          <a:p>
            <a:pPr marL="205768" lvl="1" indent="0">
              <a:buNone/>
            </a:pPr>
            <a:r>
              <a:rPr lang="en-US" dirty="0">
                <a:hlinkClick r:id="rId3"/>
              </a:rPr>
              <a:t>Don’t Download This Song</a:t>
            </a:r>
            <a:r>
              <a:rPr lang="en-US" dirty="0"/>
              <a:t> (2006)</a:t>
            </a:r>
          </a:p>
          <a:p>
            <a:pPr marL="205768" lvl="1" indent="0">
              <a:buNone/>
            </a:pPr>
            <a:r>
              <a:rPr lang="en-US" dirty="0"/>
              <a:t>- Weird Al (3:53)</a:t>
            </a:r>
            <a:endParaRPr lang="en-US" dirty="0">
              <a:hlinkClick r:id="rId4"/>
            </a:endParaRPr>
          </a:p>
          <a:p>
            <a:pPr marL="205768" lvl="1" indent="0">
              <a:buNone/>
            </a:pPr>
            <a:endParaRPr lang="en-US" dirty="0">
              <a:hlinkClick r:id="rId4"/>
            </a:endParaRPr>
          </a:p>
          <a:p>
            <a:pPr marL="205768" lvl="1" indent="0">
              <a:buNone/>
            </a:pPr>
            <a:r>
              <a:rPr lang="en-US" dirty="0">
                <a:hlinkClick r:id="rId4"/>
              </a:rPr>
              <a:t>It’s All About The Pentiums</a:t>
            </a:r>
            <a:r>
              <a:rPr lang="en-US" dirty="0"/>
              <a:t> (1999)</a:t>
            </a:r>
          </a:p>
          <a:p>
            <a:pPr marL="205768" lvl="1" indent="0">
              <a:buNone/>
            </a:pPr>
            <a:r>
              <a:rPr lang="en-US" dirty="0"/>
              <a:t>- Weird Al (3:34) </a:t>
            </a:r>
          </a:p>
          <a:p>
            <a:pPr marL="205768" lvl="1" indent="0"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  <a:hlinkClick r:id="rId5"/>
            </a:endParaRP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  <a:hlinkClick r:id="rId5"/>
              </a:rPr>
              <a:t>White and Nerdy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 (2006)</a:t>
            </a: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- Weird Al (2:50)</a:t>
            </a:r>
            <a:endParaRPr lang="en-US" dirty="0"/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6"/>
              </a:rPr>
              <a:t>Virus Alert</a:t>
            </a:r>
            <a:r>
              <a:rPr lang="en-US" dirty="0"/>
              <a:t> (2006)</a:t>
            </a:r>
          </a:p>
          <a:p>
            <a:pPr marL="205768" lvl="1" indent="0">
              <a:buNone/>
            </a:pPr>
            <a:r>
              <a:rPr lang="en-US" dirty="0"/>
              <a:t>- Weird Al (3:43)</a:t>
            </a: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7"/>
              </a:rPr>
              <a:t>Word Crimes</a:t>
            </a:r>
            <a:r>
              <a:rPr lang="en-US" dirty="0"/>
              <a:t> (2014)</a:t>
            </a:r>
          </a:p>
          <a:p>
            <a:pPr marL="205768" lvl="1" indent="0">
              <a:buNone/>
            </a:pPr>
            <a:r>
              <a:rPr lang="en-US" dirty="0"/>
              <a:t>- Weird Al (3:45)</a:t>
            </a:r>
            <a:endParaRPr lang="en-US" dirty="0">
              <a:hlinkClick r:id="rId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AEBCE-6FA8-B245-B04C-E1F63182E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4411" y="1264396"/>
            <a:ext cx="3733800" cy="3802903"/>
          </a:xfrm>
        </p:spPr>
        <p:txBody>
          <a:bodyPr>
            <a:normAutofit lnSpcReduction="10000"/>
          </a:bodyPr>
          <a:lstStyle/>
          <a:p>
            <a:pPr marL="205768" lvl="1" indent="0">
              <a:buNone/>
            </a:pPr>
            <a:r>
              <a:rPr lang="en-US" dirty="0">
                <a:hlinkClick r:id="rId9"/>
              </a:rPr>
              <a:t>Copyright: Forever Less One Day</a:t>
            </a:r>
            <a:r>
              <a:rPr lang="en-US" dirty="0"/>
              <a:t> (2011)</a:t>
            </a:r>
          </a:p>
          <a:p>
            <a:pPr marL="205768" lvl="1" indent="0">
              <a:buNone/>
            </a:pPr>
            <a:r>
              <a:rPr lang="en-US" dirty="0"/>
              <a:t>- CGP Grey (6:27)</a:t>
            </a:r>
          </a:p>
          <a:p>
            <a:pPr marL="205768" lvl="1" indent="0">
              <a:buNone/>
            </a:pPr>
            <a:r>
              <a:rPr lang="en-US" dirty="0">
                <a:hlinkClick r:id="rId8"/>
              </a:rPr>
              <a:t>Humans Need Not Apply</a:t>
            </a:r>
            <a:r>
              <a:rPr lang="en-US" dirty="0"/>
              <a:t> (2014)</a:t>
            </a:r>
          </a:p>
          <a:p>
            <a:pPr marL="205768" lvl="1" indent="0">
              <a:buNone/>
            </a:pPr>
            <a:r>
              <a:rPr lang="en-US" dirty="0"/>
              <a:t>- CGP Grey (15:00)</a:t>
            </a:r>
          </a:p>
          <a:p>
            <a:pPr marL="205768" lvl="1" indent="0">
              <a:buNone/>
            </a:pPr>
            <a:r>
              <a:rPr lang="en-US" dirty="0">
                <a:hlinkClick r:id="rId10"/>
              </a:rPr>
              <a:t>This Video Will Make You Angry</a:t>
            </a:r>
            <a:r>
              <a:rPr lang="en-US" dirty="0"/>
              <a:t> (2015)</a:t>
            </a:r>
          </a:p>
          <a:p>
            <a:pPr marL="205768" lvl="1" indent="0">
              <a:buNone/>
            </a:pPr>
            <a:r>
              <a:rPr lang="en-US" dirty="0"/>
              <a:t>- CGP Grey (7:25)</a:t>
            </a:r>
          </a:p>
          <a:p>
            <a:pPr marL="205768" lvl="1" indent="0">
              <a:buNone/>
            </a:pPr>
            <a:r>
              <a:rPr lang="en-US" dirty="0">
                <a:hlinkClick r:id="rId11"/>
              </a:rPr>
              <a:t>Technologic</a:t>
            </a:r>
            <a:r>
              <a:rPr lang="en-US" dirty="0"/>
              <a:t> (2005). </a:t>
            </a:r>
            <a:r>
              <a:rPr lang="en-US" b="1" dirty="0">
                <a:sym typeface="Wingdings" pitchFamily="2" charset="2"/>
              </a:rPr>
              <a:t> Which topic?</a:t>
            </a:r>
            <a:endParaRPr lang="en-US" b="1" dirty="0"/>
          </a:p>
          <a:p>
            <a:pPr marL="205768" lvl="1" indent="0">
              <a:buNone/>
            </a:pPr>
            <a:r>
              <a:rPr lang="en-US" dirty="0"/>
              <a:t>- Daft Punk (2:55)</a:t>
            </a:r>
            <a:br>
              <a:rPr lang="en-US" dirty="0"/>
            </a:b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12"/>
              </a:rPr>
              <a:t>Epic Rap Battles of History: Steve Jobs vs. Bill Gates</a:t>
            </a:r>
            <a:r>
              <a:rPr lang="en-US" dirty="0"/>
              <a:t> (2013) (2:47)</a:t>
            </a: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13"/>
              </a:rPr>
              <a:t>Passwords</a:t>
            </a:r>
            <a:r>
              <a:rPr lang="en-US" dirty="0"/>
              <a:t> (2024) 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 Compare</a:t>
            </a:r>
            <a:endParaRPr lang="en-US" b="1" dirty="0"/>
          </a:p>
          <a:p>
            <a:pPr marL="205768" lvl="1" indent="0">
              <a:buNone/>
            </a:pPr>
            <a:r>
              <a:rPr lang="en-US" dirty="0"/>
              <a:t>- Elizabeth Levin, Silas Joy (WPI CS3043) (5:37)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22500" y="6780000"/>
            <a:ext cx="717865" cy="45719"/>
          </a:xfrm>
        </p:spPr>
        <p:txBody>
          <a:bodyPr/>
          <a:lstStyle/>
          <a:p>
            <a:r>
              <a:rPr lang="en-US"/>
              <a:t>© 2025 Keith A. Pray</a:t>
            </a:r>
          </a:p>
        </p:txBody>
      </p:sp>
      <p:pic>
        <p:nvPicPr>
          <p:cNvPr id="1032" name="Picture 8" descr="Image result for humans need not apply">
            <a:hlinkClick r:id="rId8"/>
            <a:extLst>
              <a:ext uri="{FF2B5EF4-FFF2-40B4-BE49-F238E27FC236}">
                <a16:creationId xmlns:a16="http://schemas.microsoft.com/office/drawing/2014/main" id="{91EA0BBC-178D-354F-9AAD-E506297D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824826"/>
            <a:ext cx="914400" cy="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58864-7D03-4041-B6FB-B0533D6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4" descr="Image result for its all about the pentiums">
            <a:extLst>
              <a:ext uri="{FF2B5EF4-FFF2-40B4-BE49-F238E27FC236}">
                <a16:creationId xmlns:a16="http://schemas.microsoft.com/office/drawing/2014/main" id="{BF1C4E25-BDDF-0445-9857-170EE104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2"/>
            <a:ext cx="914400" cy="8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white and nerdy">
            <a:extLst>
              <a:ext uri="{FF2B5EF4-FFF2-40B4-BE49-F238E27FC236}">
                <a16:creationId xmlns:a16="http://schemas.microsoft.com/office/drawing/2014/main" id="{3E99AEB3-B9DD-CB46-B3F4-2EFA086A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4455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s Video Will Make You Angry - YouTube">
            <a:extLst>
              <a:ext uri="{FF2B5EF4-FFF2-40B4-BE49-F238E27FC236}">
                <a16:creationId xmlns:a16="http://schemas.microsoft.com/office/drawing/2014/main" id="{411142C5-C29B-594E-8ABA-EEB80BBF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1" y="2256862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492152-1554050-1-raikfcquaxqncofqfm.stackpathdns.com/wp-content/uploads/2019/10/dontdownloadthissong-675-sized.png">
            <a:hlinkClick r:id="rId3"/>
            <a:extLst>
              <a:ext uri="{FF2B5EF4-FFF2-40B4-BE49-F238E27FC236}">
                <a16:creationId xmlns:a16="http://schemas.microsoft.com/office/drawing/2014/main" id="{332614EE-8113-924B-81A4-FF203BF5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396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pyright: Forever Less One Day - YouTube">
            <a:hlinkClick r:id="rId9"/>
            <a:extLst>
              <a:ext uri="{FF2B5EF4-FFF2-40B4-BE49-F238E27FC236}">
                <a16:creationId xmlns:a16="http://schemas.microsoft.com/office/drawing/2014/main" id="{8DCD9CC6-91B8-FA48-8AA7-5D271609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282953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rus Alert | Music Video Wiki | Fandom">
            <a:hlinkClick r:id="rId6"/>
            <a:extLst>
              <a:ext uri="{FF2B5EF4-FFF2-40B4-BE49-F238E27FC236}">
                <a16:creationId xmlns:a16="http://schemas.microsoft.com/office/drawing/2014/main" id="{03380902-4E96-B74E-9857-DA225DC4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8523"/>
            <a:ext cx="914400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.youtube.com/vi/8Gv0H-vPoDc/hqdefault.jpg">
            <a:hlinkClick r:id="rId7"/>
            <a:extLst>
              <a:ext uri="{FF2B5EF4-FFF2-40B4-BE49-F238E27FC236}">
                <a16:creationId xmlns:a16="http://schemas.microsoft.com/office/drawing/2014/main" id="{1E3A55C8-C54E-0C42-AAF1-8A571A694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b="12853"/>
          <a:stretch/>
        </p:blipFill>
        <p:spPr bwMode="auto">
          <a:xfrm>
            <a:off x="-1" y="4389242"/>
            <a:ext cx="914400" cy="5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eve Jobs vs Bill Gates. Epic Rap Battles of History - YouTube">
            <a:hlinkClick r:id="rId12"/>
            <a:extLst>
              <a:ext uri="{FF2B5EF4-FFF2-40B4-BE49-F238E27FC236}">
                <a16:creationId xmlns:a16="http://schemas.microsoft.com/office/drawing/2014/main" id="{9BCC97F5-32B9-554D-BE6C-18AB4ED2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349984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9D035E2-6330-4A5D-57EE-5D6750C16E5A}"/>
              </a:ext>
            </a:extLst>
          </p:cNvPr>
          <p:cNvSpPr txBox="1">
            <a:spLocks/>
          </p:cNvSpPr>
          <p:nvPr/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Keith A. Pray</a:t>
            </a:r>
            <a:endParaRPr lang="en-US" dirty="0"/>
          </a:p>
        </p:txBody>
      </p:sp>
      <p:pic>
        <p:nvPicPr>
          <p:cNvPr id="15" name="Picture 2">
            <a:hlinkClick r:id="rId11"/>
            <a:extLst>
              <a:ext uri="{FF2B5EF4-FFF2-40B4-BE49-F238E27FC236}">
                <a16:creationId xmlns:a16="http://schemas.microsoft.com/office/drawing/2014/main" id="{F9738249-501D-D25E-F383-734597B6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2859739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13"/>
            <a:extLst>
              <a:ext uri="{FF2B5EF4-FFF2-40B4-BE49-F238E27FC236}">
                <a16:creationId xmlns:a16="http://schemas.microsoft.com/office/drawing/2014/main" id="{48A79A36-4687-98EC-8A90-B6A95B0804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34202" y="4310137"/>
            <a:ext cx="914400" cy="5136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770C1A-AEE5-CA9C-D835-29A97B091263}"/>
              </a:ext>
            </a:extLst>
          </p:cNvPr>
          <p:cNvSpPr txBox="1"/>
          <p:nvPr/>
        </p:nvSpPr>
        <p:spPr>
          <a:xfrm>
            <a:off x="4527965" y="1111730"/>
            <a:ext cx="58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bg2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963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Choice – Interesting Videos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22409"/>
            <a:ext cx="3276599" cy="3790187"/>
          </a:xfrm>
        </p:spPr>
        <p:txBody>
          <a:bodyPr>
            <a:normAutofit/>
          </a:bodyPr>
          <a:lstStyle/>
          <a:p>
            <a:pPr marL="205768" lvl="1" indent="0">
              <a:buNone/>
            </a:pPr>
            <a:r>
              <a:rPr lang="en-US" dirty="0">
                <a:hlinkClick r:id="rId3"/>
              </a:rPr>
              <a:t>MSNBC on Denver's Automated Baggage System</a:t>
            </a:r>
            <a:r>
              <a:rPr lang="en-US" dirty="0"/>
              <a:t> (2010) (2:27)</a:t>
            </a:r>
            <a:endParaRPr lang="en-US" dirty="0">
              <a:hlinkClick r:id="rId4"/>
            </a:endParaRPr>
          </a:p>
          <a:p>
            <a:pPr marL="205768" lvl="1" indent="0"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  <a:hlinkClick r:id="rId5"/>
            </a:endParaRPr>
          </a:p>
          <a:p>
            <a:pPr marL="205768" lvl="1" indent="0">
              <a:buNone/>
            </a:pPr>
            <a:r>
              <a:rPr lang="en-US" dirty="0">
                <a:hlinkClick r:id="rId6"/>
              </a:rPr>
              <a:t>Last Week tonight with John Oliver</a:t>
            </a:r>
            <a:r>
              <a:rPr lang="en-US" dirty="0"/>
              <a:t>  (2015) - Snowden (33:14) 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marL="205768" lvl="1" indent="0"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  <a:hlinkClick r:id="rId7"/>
              </a:rPr>
              <a:t>3D Printed Homes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(2018)</a:t>
            </a: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- News Story (1:28)</a:t>
            </a:r>
            <a:endParaRPr lang="en-US" dirty="0">
              <a:ea typeface="ＭＳ Ｐゴシック" pitchFamily="-109" charset="-128"/>
              <a:cs typeface="ＭＳ Ｐゴシック" pitchFamily="-109" charset="-128"/>
              <a:hlinkClick r:id="rId5"/>
            </a:endParaRP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8"/>
              </a:rPr>
              <a:t>The Game Of Trust</a:t>
            </a:r>
            <a:r>
              <a:rPr lang="en-US" dirty="0"/>
              <a:t> (2017) </a:t>
            </a:r>
            <a:br>
              <a:rPr lang="en-US" dirty="0"/>
            </a:br>
            <a:r>
              <a:rPr lang="en-US" dirty="0"/>
              <a:t>- Nicky Case</a:t>
            </a:r>
          </a:p>
          <a:p>
            <a:pPr marL="205768" lvl="1" indent="0">
              <a:buNone/>
            </a:pPr>
            <a:br>
              <a:rPr lang="en-US" dirty="0">
                <a:hlinkClick r:id="rId9"/>
              </a:rPr>
            </a:br>
            <a:r>
              <a:rPr lang="en-US" dirty="0">
                <a:hlinkClick r:id="rId9"/>
              </a:rPr>
              <a:t>Adobe Firefly</a:t>
            </a:r>
            <a:r>
              <a:rPr lang="en-US" dirty="0"/>
              <a:t> (2023) </a:t>
            </a:r>
            <a:br>
              <a:rPr lang="en-US" dirty="0"/>
            </a:br>
            <a:r>
              <a:rPr lang="en-US" dirty="0"/>
              <a:t>- Adobe (1:16)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AEBCE-6FA8-B245-B04C-E1F63182E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4411" y="1222409"/>
            <a:ext cx="3733800" cy="3686475"/>
          </a:xfrm>
        </p:spPr>
        <p:txBody>
          <a:bodyPr>
            <a:noAutofit/>
          </a:bodyPr>
          <a:lstStyle/>
          <a:p>
            <a:pPr marL="205768" lvl="1" indent="0">
              <a:buNone/>
            </a:pPr>
            <a:r>
              <a:rPr lang="en-US" dirty="0">
                <a:hlinkClick r:id="rId10"/>
              </a:rPr>
              <a:t>What "Orwellian" really means</a:t>
            </a:r>
            <a:r>
              <a:rPr lang="en-US" dirty="0"/>
              <a:t> (2015) </a:t>
            </a:r>
            <a:br>
              <a:rPr lang="en-US" dirty="0"/>
            </a:br>
            <a:r>
              <a:rPr lang="en-US" dirty="0"/>
              <a:t>- Noah </a:t>
            </a:r>
            <a:r>
              <a:rPr lang="en-US" dirty="0" err="1"/>
              <a:t>Tavlin</a:t>
            </a:r>
            <a:r>
              <a:rPr lang="en-US" dirty="0"/>
              <a:t> (5:31)</a:t>
            </a:r>
          </a:p>
          <a:p>
            <a:pPr marL="205768" lvl="1" indent="0">
              <a:buNone/>
            </a:pPr>
            <a:br>
              <a:rPr lang="en-US" dirty="0"/>
            </a:br>
            <a:r>
              <a:rPr lang="en-US" dirty="0">
                <a:hlinkClick r:id="rId11"/>
              </a:rPr>
              <a:t>Why Electronic Voting is Still a Bad Idea</a:t>
            </a:r>
            <a:r>
              <a:rPr lang="en-US" dirty="0"/>
              <a:t> (2019) - Tom Scott (12:00)</a:t>
            </a:r>
          </a:p>
          <a:p>
            <a:pPr marL="205768" lvl="1" indent="0">
              <a:buNone/>
            </a:pPr>
            <a:br>
              <a:rPr lang="en-US" dirty="0">
                <a:hlinkClick r:id="rId12"/>
              </a:rPr>
            </a:br>
            <a:r>
              <a:rPr lang="en-US" dirty="0">
                <a:hlinkClick r:id="rId12"/>
              </a:rPr>
              <a:t>Welcome To Life</a:t>
            </a:r>
            <a:r>
              <a:rPr lang="en-US" dirty="0"/>
              <a:t> (2012)</a:t>
            </a:r>
            <a:br>
              <a:rPr lang="en-US" dirty="0"/>
            </a:br>
            <a:r>
              <a:rPr lang="en-US" dirty="0"/>
              <a:t>- Tom Scott (2:44)</a:t>
            </a:r>
          </a:p>
          <a:p>
            <a:pPr marL="205768" lvl="1" indent="0">
              <a:buNone/>
            </a:pPr>
            <a:r>
              <a:rPr lang="en-US" dirty="0">
                <a:hlinkClick r:id="rId13"/>
              </a:rPr>
              <a:t>Mr. Roboto</a:t>
            </a:r>
            <a:r>
              <a:rPr lang="en-US" dirty="0"/>
              <a:t> (1983) </a:t>
            </a:r>
          </a:p>
          <a:p>
            <a:pPr marL="205768" lvl="1" indent="0">
              <a:buNone/>
            </a:pPr>
            <a:r>
              <a:rPr lang="en-US" dirty="0"/>
              <a:t>- Styx (5:34)</a:t>
            </a:r>
          </a:p>
          <a:p>
            <a:pPr marL="205768" lvl="1" indent="0">
              <a:buNone/>
            </a:pPr>
            <a:r>
              <a:rPr lang="en-US" dirty="0">
                <a:hlinkClick r:id="rId14"/>
              </a:rPr>
              <a:t>Will automation take away all our jobs?</a:t>
            </a:r>
            <a:r>
              <a:rPr lang="en-US" dirty="0"/>
              <a:t> (2016) – David Autor (18:27)</a:t>
            </a: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15"/>
              </a:rPr>
              <a:t>What is your password?</a:t>
            </a:r>
            <a:r>
              <a:rPr lang="en-US" dirty="0"/>
              <a:t> (2015)</a:t>
            </a:r>
          </a:p>
          <a:p>
            <a:pPr marL="205768" lvl="1" indent="0">
              <a:buNone/>
            </a:pPr>
            <a:r>
              <a:rPr lang="en-US" dirty="0"/>
              <a:t>- Jimmy Kimmel Live (2:49)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22500" y="6780000"/>
            <a:ext cx="717865" cy="45719"/>
          </a:xfrm>
        </p:spPr>
        <p:txBody>
          <a:bodyPr/>
          <a:lstStyle/>
          <a:p>
            <a:r>
              <a:rPr lang="en-US"/>
              <a:t>© 2025 Keith A. Pray</a:t>
            </a:r>
          </a:p>
        </p:txBody>
      </p:sp>
      <p:pic>
        <p:nvPicPr>
          <p:cNvPr id="1038" name="Picture 14" descr="Video for what orwellian really means">
            <a:extLst>
              <a:ext uri="{FF2B5EF4-FFF2-40B4-BE49-F238E27FC236}">
                <a16:creationId xmlns:a16="http://schemas.microsoft.com/office/drawing/2014/main" id="{4ECFA0E8-2EB4-E245-AD1B-58465CD8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12474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58864-7D03-4041-B6FB-B0533D6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Picture 2" descr="https://ncase.me/trust/assets/conclusion/summary.png">
            <a:extLst>
              <a:ext uri="{FF2B5EF4-FFF2-40B4-BE49-F238E27FC236}">
                <a16:creationId xmlns:a16="http://schemas.microsoft.com/office/drawing/2014/main" id="{3582C3A5-CFB7-9A46-8D85-B20CC84E9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58"/>
          <a:stretch/>
        </p:blipFill>
        <p:spPr bwMode="auto">
          <a:xfrm>
            <a:off x="22345" y="3502083"/>
            <a:ext cx="91618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SNBC on Denver's Automated Baggage System - YouTube">
            <a:hlinkClick r:id="rId3"/>
            <a:extLst>
              <a:ext uri="{FF2B5EF4-FFF2-40B4-BE49-F238E27FC236}">
                <a16:creationId xmlns:a16="http://schemas.microsoft.com/office/drawing/2014/main" id="{69F69105-1790-8247-9B42-1D2A94F37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8821"/>
          <a:stretch/>
        </p:blipFill>
        <p:spPr bwMode="auto">
          <a:xfrm>
            <a:off x="0" y="1225419"/>
            <a:ext cx="914400" cy="6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upworthy.com/nugget/5522874d613031000c270000/attachments/JohnOliverEdwardSnowden7-600eed8723d684a41064eb03f58b9348.jpg?auto=format&amp;ixlib=imgixjs-3.3.0">
            <a:extLst>
              <a:ext uri="{FF2B5EF4-FFF2-40B4-BE49-F238E27FC236}">
                <a16:creationId xmlns:a16="http://schemas.microsoft.com/office/drawing/2014/main" id="{5145E00D-B167-2041-B3AB-99EBFAF7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009"/>
            <a:ext cx="914400" cy="4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CON 3D printed house for the developing world starts at $4,000">
            <a:hlinkClick r:id="rId7"/>
            <a:extLst>
              <a:ext uri="{FF2B5EF4-FFF2-40B4-BE49-F238E27FC236}">
                <a16:creationId xmlns:a16="http://schemas.microsoft.com/office/drawing/2014/main" id="{227291FB-5AD7-ED4D-9AB1-6DA5C875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003"/>
            <a:ext cx="914400" cy="5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Video for welcome to life tom scott">
            <a:hlinkClick r:id="rId12"/>
            <a:extLst>
              <a:ext uri="{FF2B5EF4-FFF2-40B4-BE49-F238E27FC236}">
                <a16:creationId xmlns:a16="http://schemas.microsoft.com/office/drawing/2014/main" id="{2057DF79-3A01-1647-8417-5D81C050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245841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hy Electronic Voting Is Still A Bad Idea - YouTube">
            <a:hlinkClick r:id="rId11"/>
            <a:extLst>
              <a:ext uri="{FF2B5EF4-FFF2-40B4-BE49-F238E27FC236}">
                <a16:creationId xmlns:a16="http://schemas.microsoft.com/office/drawing/2014/main" id="{AE8107FE-1DB8-8D49-A8C3-42135933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898859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tyx - 'Mr. Roboto' Music Video from 1983 | The '80s Ruled">
            <a:hlinkClick r:id="rId13"/>
            <a:extLst>
              <a:ext uri="{FF2B5EF4-FFF2-40B4-BE49-F238E27FC236}">
                <a16:creationId xmlns:a16="http://schemas.microsoft.com/office/drawing/2014/main" id="{26D1275E-D4FE-634D-A62D-9247C6A1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3182187"/>
            <a:ext cx="914400" cy="5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9"/>
            <a:extLst>
              <a:ext uri="{FF2B5EF4-FFF2-40B4-BE49-F238E27FC236}">
                <a16:creationId xmlns:a16="http://schemas.microsoft.com/office/drawing/2014/main" id="{A5AAD2F6-905F-6258-A66E-CDAF782B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8" y="43486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11E0837-BA85-E93B-F995-BB52D79A5CEC}"/>
              </a:ext>
            </a:extLst>
          </p:cNvPr>
          <p:cNvSpPr txBox="1">
            <a:spLocks/>
          </p:cNvSpPr>
          <p:nvPr/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Keith A. Pray</a:t>
            </a:r>
            <a:endParaRPr lang="en-US" dirty="0"/>
          </a:p>
        </p:txBody>
      </p:sp>
      <p:pic>
        <p:nvPicPr>
          <p:cNvPr id="10" name="Picture 2" descr="David Autor: Will automation take away all our jobs? | TED Talk">
            <a:hlinkClick r:id="rId14"/>
            <a:extLst>
              <a:ext uri="{FF2B5EF4-FFF2-40B4-BE49-F238E27FC236}">
                <a16:creationId xmlns:a16="http://schemas.microsoft.com/office/drawing/2014/main" id="{D2E0F863-1F8C-3CC6-4A95-F53AD67D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3760475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at is Your Password? - YouTube">
            <a:hlinkClick r:id="rId15"/>
            <a:extLst>
              <a:ext uri="{FF2B5EF4-FFF2-40B4-BE49-F238E27FC236}">
                <a16:creationId xmlns:a16="http://schemas.microsoft.com/office/drawing/2014/main" id="{E9260DFF-C16B-64AE-4929-710FE5BB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4507243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2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AE1010-8814-F14C-8C19-2C837C9F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Choice – Interesting Articles 1/2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04DD4-C487-4749-9DA9-C06C0FFE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1027"/>
            <a:ext cx="7772400" cy="3704324"/>
          </a:xfrm>
        </p:spPr>
        <p:txBody>
          <a:bodyPr>
            <a:normAutofit/>
          </a:bodyPr>
          <a:lstStyle/>
          <a:p>
            <a:r>
              <a:rPr lang="en-US" dirty="0"/>
              <a:t>Communications of The ACM – Latest edition (through library)</a:t>
            </a:r>
          </a:p>
          <a:p>
            <a:r>
              <a:rPr lang="en-US" dirty="0">
                <a:hlinkClick r:id="rId3"/>
              </a:rPr>
              <a:t>Facebook security breach: Up to 50m accounts attacked</a:t>
            </a:r>
            <a:r>
              <a:rPr lang="en-US" b="1" dirty="0">
                <a:hlinkClick r:id="rId3"/>
              </a:rPr>
              <a:t> - </a:t>
            </a:r>
            <a:r>
              <a:rPr lang="en-US" dirty="0">
                <a:hlinkClick r:id="rId3"/>
              </a:rPr>
              <a:t>Dave Lee, North America technology reporter</a:t>
            </a:r>
            <a:r>
              <a:rPr lang="en-US" dirty="0"/>
              <a:t>, 2018-09-29 </a:t>
            </a:r>
          </a:p>
          <a:p>
            <a:r>
              <a:rPr lang="en-US" dirty="0">
                <a:hlinkClick r:id="rId4"/>
              </a:rPr>
              <a:t>WPI Secures $2.8 Million to Develop a Smartphone App to Help Assess the Health of Soldiers</a:t>
            </a:r>
            <a:r>
              <a:rPr lang="en-US" dirty="0"/>
              <a:t>, 2018-09-24</a:t>
            </a:r>
          </a:p>
          <a:p>
            <a:r>
              <a:rPr lang="en-US" dirty="0">
                <a:hlinkClick r:id="rId5"/>
              </a:rPr>
              <a:t>Quantified Toilets</a:t>
            </a:r>
            <a:r>
              <a:rPr lang="en-US" dirty="0"/>
              <a:t>, 2014, Quantified Toilets LLC (empty)</a:t>
            </a:r>
            <a:br>
              <a:rPr lang="en-US" dirty="0"/>
            </a:br>
            <a:r>
              <a:rPr lang="en-US" dirty="0">
                <a:hlinkClick r:id="rId6"/>
              </a:rPr>
              <a:t>What a Toilet Hoax Can Tell Us About the Future of Surveillance</a:t>
            </a:r>
            <a:r>
              <a:rPr lang="en-US" dirty="0"/>
              <a:t> – Jennifer </a:t>
            </a:r>
            <a:r>
              <a:rPr lang="en-US" dirty="0" err="1"/>
              <a:t>Golbeck</a:t>
            </a:r>
            <a:r>
              <a:rPr lang="en-US" dirty="0"/>
              <a:t>, The Atlantic, 2014-04-29</a:t>
            </a:r>
          </a:p>
          <a:p>
            <a:r>
              <a:rPr lang="en-US" dirty="0">
                <a:hlinkClick r:id="rId7"/>
              </a:rPr>
              <a:t>What Did Ada Lovelace's Program Actually Do?</a:t>
            </a:r>
            <a:r>
              <a:rPr lang="en-US" dirty="0"/>
              <a:t> - Sinclair Target, 2018-08-18 (First Programming Bug 1843?)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47C9-308D-2842-8EF6-E760A16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pic>
        <p:nvPicPr>
          <p:cNvPr id="3074" name="Picture 2" descr="Smartphone users silhouetted against the Facebook logo (file photo)">
            <a:extLst>
              <a:ext uri="{FF2B5EF4-FFF2-40B4-BE49-F238E27FC236}">
                <a16:creationId xmlns:a16="http://schemas.microsoft.com/office/drawing/2014/main" id="{15E6B5CE-2B70-D04E-AEE1-3835983F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51158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rpa Research Team">
            <a:extLst>
              <a:ext uri="{FF2B5EF4-FFF2-40B4-BE49-F238E27FC236}">
                <a16:creationId xmlns:a16="http://schemas.microsoft.com/office/drawing/2014/main" id="{111AD935-AEF5-0940-B1E0-2F05B358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25576"/>
            <a:ext cx="914400" cy="6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antified Toilets">
            <a:extLst>
              <a:ext uri="{FF2B5EF4-FFF2-40B4-BE49-F238E27FC236}">
                <a16:creationId xmlns:a16="http://schemas.microsoft.com/office/drawing/2014/main" id="{8244A82B-33D3-A440-8497-3C8BD79CE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83"/>
          <a:stretch/>
        </p:blipFill>
        <p:spPr bwMode="auto">
          <a:xfrm>
            <a:off x="8422109" y="3059300"/>
            <a:ext cx="47739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wobithistory.org/images/triangular_numbers2.png">
            <a:extLst>
              <a:ext uri="{FF2B5EF4-FFF2-40B4-BE49-F238E27FC236}">
                <a16:creationId xmlns:a16="http://schemas.microsoft.com/office/drawing/2014/main" id="{7FC32C31-3E22-D54E-B540-00FF2092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74981"/>
            <a:ext cx="914400" cy="7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D06FB-07C4-8F44-84D6-316AACCA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1168"/>
      </p:ext>
    </p:extLst>
  </p:cSld>
  <p:clrMapOvr>
    <a:masterClrMapping/>
  </p:clrMapOvr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TS102804895.potx</Template>
  <TotalTime>87161</TotalTime>
  <Words>1895</Words>
  <Application>Microsoft Macintosh PowerPoint</Application>
  <PresentationFormat>On-screen Show (16:9)</PresentationFormat>
  <Paragraphs>237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Cambria</vt:lpstr>
      <vt:lpstr>Wingdings</vt:lpstr>
      <vt:lpstr>Red Radial 16x9</vt:lpstr>
      <vt:lpstr>Class 14 Last Day</vt:lpstr>
      <vt:lpstr>Overview</vt:lpstr>
      <vt:lpstr>Example Student Assistant Evaluation</vt:lpstr>
      <vt:lpstr>Papers</vt:lpstr>
      <vt:lpstr>Grades To Date</vt:lpstr>
      <vt:lpstr>PowerPoint Presentation</vt:lpstr>
      <vt:lpstr>Student Choice – Interesting Videos (1/2)</vt:lpstr>
      <vt:lpstr>Student Choice – Interesting Videos (2/2)</vt:lpstr>
      <vt:lpstr>Student Choice – Interesting Articles 1/2</vt:lpstr>
      <vt:lpstr>Student Choice – Interesting Articles 2/2</vt:lpstr>
      <vt:lpstr>Class 14 The End</vt:lpstr>
    </vt:vector>
  </TitlesOfParts>
  <Company>WPI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A. Pray</dc:creator>
  <cp:lastModifiedBy>Keith A. Pray</cp:lastModifiedBy>
  <cp:revision>641</cp:revision>
  <cp:lastPrinted>2014-10-13T02:14:09Z</cp:lastPrinted>
  <dcterms:created xsi:type="dcterms:W3CDTF">2014-08-25T02:19:16Z</dcterms:created>
  <dcterms:modified xsi:type="dcterms:W3CDTF">2025-10-10T19:20:27Z</dcterms:modified>
</cp:coreProperties>
</file>