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handoutMasterIdLst>
    <p:handoutMasterId r:id="rId35"/>
  </p:handoutMasterIdLst>
  <p:sldIdLst>
    <p:sldId id="256" r:id="rId2"/>
    <p:sldId id="272" r:id="rId3"/>
    <p:sldId id="740" r:id="rId4"/>
    <p:sldId id="268" r:id="rId5"/>
    <p:sldId id="270" r:id="rId6"/>
    <p:sldId id="271" r:id="rId7"/>
    <p:sldId id="741" r:id="rId8"/>
    <p:sldId id="273" r:id="rId9"/>
    <p:sldId id="274" r:id="rId10"/>
    <p:sldId id="267" r:id="rId11"/>
    <p:sldId id="723" r:id="rId12"/>
    <p:sldId id="724" r:id="rId13"/>
    <p:sldId id="725" r:id="rId14"/>
    <p:sldId id="726" r:id="rId15"/>
    <p:sldId id="727" r:id="rId16"/>
    <p:sldId id="734" r:id="rId17"/>
    <p:sldId id="735" r:id="rId18"/>
    <p:sldId id="736" r:id="rId19"/>
    <p:sldId id="737" r:id="rId20"/>
    <p:sldId id="738" r:id="rId21"/>
    <p:sldId id="739" r:id="rId22"/>
    <p:sldId id="742" r:id="rId23"/>
    <p:sldId id="743" r:id="rId24"/>
    <p:sldId id="744" r:id="rId25"/>
    <p:sldId id="745" r:id="rId26"/>
    <p:sldId id="746" r:id="rId27"/>
    <p:sldId id="747" r:id="rId28"/>
    <p:sldId id="673" r:id="rId29"/>
    <p:sldId id="704" r:id="rId30"/>
    <p:sldId id="609" r:id="rId31"/>
    <p:sldId id="610" r:id="rId32"/>
    <p:sldId id="269" r:id="rId3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798F9A86-2207-8D41-84E7-02269C5F353F}">
          <p14:sldIdLst>
            <p14:sldId id="256"/>
            <p14:sldId id="272"/>
          </p14:sldIdLst>
        </p14:section>
        <p14:section name="Students" id="{98A4CB69-D533-B044-959E-70CE1E65BA60}">
          <p14:sldIdLst>
            <p14:sldId id="740"/>
            <p14:sldId id="268"/>
            <p14:sldId id="270"/>
            <p14:sldId id="271"/>
            <p14:sldId id="741"/>
            <p14:sldId id="273"/>
            <p14:sldId id="274"/>
            <p14:sldId id="267"/>
            <p14:sldId id="723"/>
            <p14:sldId id="724"/>
            <p14:sldId id="725"/>
            <p14:sldId id="726"/>
            <p14:sldId id="727"/>
            <p14:sldId id="734"/>
            <p14:sldId id="735"/>
            <p14:sldId id="736"/>
            <p14:sldId id="737"/>
            <p14:sldId id="738"/>
            <p14:sldId id="739"/>
            <p14:sldId id="742"/>
            <p14:sldId id="743"/>
            <p14:sldId id="744"/>
            <p14:sldId id="745"/>
            <p14:sldId id="746"/>
            <p14:sldId id="747"/>
          </p14:sldIdLst>
        </p14:section>
        <p14:section name="Common" id="{52F535B8-693D-D148-93BE-0078B2A61C27}">
          <p14:sldIdLst>
            <p14:sldId id="673"/>
            <p14:sldId id="704"/>
            <p14:sldId id="609"/>
            <p14:sldId id="610"/>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77" autoAdjust="0"/>
    <p:restoredTop sz="79320" autoAdjust="0"/>
  </p:normalViewPr>
  <p:slideViewPr>
    <p:cSldViewPr snapToGrid="0" snapToObjects="1">
      <p:cViewPr varScale="1">
        <p:scale>
          <a:sx n="134" d="100"/>
          <a:sy n="134" d="100"/>
        </p:scale>
        <p:origin x="1472" y="176"/>
      </p:cViewPr>
      <p:guideLst>
        <p:guide orient="horz" pos="1620"/>
        <p:guide pos="2880"/>
      </p:guideLst>
    </p:cSldViewPr>
  </p:slid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10/6/25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10/6/25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a:t>
            </a:r>
            <a:r>
              <a:rPr lang="en-US" baseline="30000" dirty="0"/>
              <a:t>nd</a:t>
            </a:r>
            <a:r>
              <a:rPr lang="en-US" dirty="0"/>
              <a:t> – </a:t>
            </a:r>
            <a:r>
              <a:rPr lang="en-US" dirty="0" err="1"/>
              <a:t>DIoT</a:t>
            </a:r>
            <a:r>
              <a:rPr lang="en-US" dirty="0"/>
              <a:t> (Distribution intrusion detection for </a:t>
            </a:r>
            <a:r>
              <a:rPr lang="en-US" dirty="0" err="1"/>
              <a:t>IoT</a:t>
            </a:r>
            <a:r>
              <a:rPr lang="en-US" dirty="0"/>
              <a:t>)</a:t>
            </a:r>
          </a:p>
          <a:p>
            <a:r>
              <a:rPr lang="en-US" dirty="0"/>
              <a:t>3</a:t>
            </a:r>
            <a:r>
              <a:rPr lang="en-US" baseline="30000" dirty="0"/>
              <a:t>rd</a:t>
            </a:r>
            <a:r>
              <a:rPr lang="en-US" dirty="0"/>
              <a:t> – SRF-</a:t>
            </a:r>
            <a:r>
              <a:rPr lang="en-US" dirty="0" err="1"/>
              <a:t>IoT</a:t>
            </a:r>
            <a:r>
              <a:rPr lang="en-US" dirty="0"/>
              <a:t> when deployed</a:t>
            </a:r>
            <a:r>
              <a:rPr lang="en-US" baseline="0" dirty="0"/>
              <a:t> raised packet delivery ratio to 92.8%, causing </a:t>
            </a:r>
            <a:r>
              <a:rPr lang="en-US" sz="1200" b="0" i="0" kern="1200" dirty="0">
                <a:solidFill>
                  <a:schemeClr val="tx1"/>
                </a:solidFill>
                <a:effectLst/>
                <a:latin typeface="+mn-lt"/>
                <a:ea typeface="+mn-ea"/>
                <a:cs typeface="+mn-cs"/>
              </a:rPr>
              <a:t>a five-fold reduction in the number of packets dropped, and a three-fold decrease in the number of parent switches</a:t>
            </a:r>
          </a:p>
          <a:p>
            <a:r>
              <a:rPr lang="en-US" sz="1200" b="0" i="0" kern="1200" dirty="0">
                <a:solidFill>
                  <a:schemeClr val="tx1"/>
                </a:solidFill>
                <a:effectLst/>
                <a:latin typeface="+mn-lt"/>
                <a:ea typeface="+mn-ea"/>
                <a:cs typeface="+mn-cs"/>
              </a:rPr>
              <a:t>4</a:t>
            </a:r>
            <a:r>
              <a:rPr lang="en-US" sz="1200" b="0" i="0" kern="1200" baseline="30000" dirty="0">
                <a:solidFill>
                  <a:schemeClr val="tx1"/>
                </a:solidFill>
                <a:effectLst/>
                <a:latin typeface="+mn-lt"/>
                <a:ea typeface="+mn-ea"/>
                <a:cs typeface="+mn-cs"/>
              </a:rPr>
              <a:t>th</a:t>
            </a:r>
            <a:r>
              <a:rPr lang="en-US" sz="1200" b="0" i="0" kern="1200" dirty="0">
                <a:solidFill>
                  <a:schemeClr val="tx1"/>
                </a:solidFill>
                <a:effectLst/>
                <a:latin typeface="+mn-lt"/>
                <a:ea typeface="+mn-ea"/>
                <a:cs typeface="+mn-cs"/>
              </a:rPr>
              <a:t> – Flexibility</a:t>
            </a:r>
            <a:r>
              <a:rPr lang="en-US" sz="1200" b="0" i="0" kern="1200" baseline="0" dirty="0">
                <a:solidFill>
                  <a:schemeClr val="tx1"/>
                </a:solidFill>
                <a:effectLst/>
                <a:latin typeface="+mn-lt"/>
                <a:ea typeface="+mn-ea"/>
                <a:cs typeface="+mn-cs"/>
              </a:rPr>
              <a:t> of IDS, the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GöwFed</a:t>
            </a:r>
            <a:r>
              <a:rPr lang="en-US" sz="1200" b="0" i="0" kern="1200" dirty="0">
                <a:solidFill>
                  <a:schemeClr val="tx1"/>
                </a:solidFill>
                <a:effectLst/>
                <a:latin typeface="+mn-lt"/>
                <a:ea typeface="+mn-ea"/>
                <a:cs typeface="+mn-cs"/>
              </a:rPr>
              <a:t> system combined FL with Gower Uniqueness matrices to develop an adaptive, privacy-preserving IDS framework for decentralized networks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1576729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407795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the presentation is about generative/general purpose AI, not all AI (not image identification or other specialized AI)</a:t>
            </a:r>
          </a:p>
        </p:txBody>
      </p:sp>
      <p:sp>
        <p:nvSpPr>
          <p:cNvPr id="4" name="Slide Number Placeholder 3"/>
          <p:cNvSpPr>
            <a:spLocks noGrp="1"/>
          </p:cNvSpPr>
          <p:nvPr>
            <p:ph type="sldNum" sz="quarter" idx="5"/>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2612170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High parameter counts make analysis difficult, especially by humans</a:t>
            </a:r>
          </a:p>
          <a:p>
            <a:r>
              <a:rPr lang="en-US" dirty="0"/>
              <a:t>- Researchers have used additional ML models to corelate specific parameters to specific topics</a:t>
            </a:r>
          </a:p>
          <a:p>
            <a:r>
              <a:rPr lang="en-US" dirty="0"/>
              <a:t>    - parameter that codes for the Golden Gate Bridge</a:t>
            </a:r>
          </a:p>
          <a:p>
            <a:r>
              <a:rPr lang="en-US" dirty="0"/>
              <a:t>- The more </a:t>
            </a:r>
            <a:r>
              <a:rPr lang="en-US" b="1" i="0" dirty="0"/>
              <a:t>behavior</a:t>
            </a:r>
            <a:r>
              <a:rPr lang="en-US" b="0" i="0" dirty="0"/>
              <a:t> hidden in the model/parameters, the harder it is to analyze</a:t>
            </a:r>
          </a:p>
          <a:p>
            <a:r>
              <a:rPr lang="en-US" b="0" i="0" dirty="0"/>
              <a:t>- Researchers analyzing smaller models (around a few million parameters at most) to get better understanding before moving to industry-leading models</a:t>
            </a:r>
          </a:p>
          <a:p>
            <a:r>
              <a:rPr lang="en-US" b="0" i="0" dirty="0"/>
              <a:t>- Low understanding makes guardrails difficult to create</a:t>
            </a:r>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3305233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err="1"/>
              <a:t>Replit</a:t>
            </a:r>
            <a:r>
              <a:rPr lang="en-US" dirty="0"/>
              <a:t> is a software dev focused gen AI – deleted entire active database despite restrictions in place</a:t>
            </a:r>
          </a:p>
          <a:p>
            <a:r>
              <a:rPr lang="en-US" dirty="0"/>
              <a:t>- Current solutions don’t work well in all cases</a:t>
            </a:r>
          </a:p>
          <a:p>
            <a:r>
              <a:rPr lang="en-US" dirty="0"/>
              <a:t>- Prompts can be used to bypass most restrictions, particularly by making an LLM pretend it doesn’t have guardrails</a:t>
            </a:r>
          </a:p>
          <a:p>
            <a:r>
              <a:rPr lang="en-US" dirty="0"/>
              <a:t>- Example of strict solution: can prevent code generation AI from deploying changes to users automatically</a:t>
            </a:r>
          </a:p>
          <a:p>
            <a:r>
              <a:rPr lang="en-US" dirty="0"/>
              <a:t>- Even existing solutions do not guarantee safety, even from what they are intended for</a:t>
            </a:r>
          </a:p>
          <a:p>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Looking to the future</a:t>
            </a:r>
          </a:p>
          <a:p>
            <a:r>
              <a:rPr lang="en-US" dirty="0"/>
              <a:t>- Currently, AI needs safeguards to function effectively</a:t>
            </a:r>
          </a:p>
          <a:p>
            <a:r>
              <a:rPr lang="en-US" dirty="0"/>
              <a:t>- Human level AI is not AGI – makes decisions on par with capabilities similar to or greater than humans, but not in general</a:t>
            </a:r>
          </a:p>
          <a:p>
            <a:r>
              <a:rPr lang="en-US" dirty="0"/>
              <a:t>- AGI makes human level decisions across all topics – not a well defined definition, but close enough (AGI is not well defined anywhere)</a:t>
            </a:r>
          </a:p>
          <a:p>
            <a:r>
              <a:rPr lang="en-US" dirty="0"/>
              <a:t>- Metacognition is not always considered a requirement for AGI</a:t>
            </a:r>
          </a:p>
        </p:txBody>
      </p:sp>
      <p:sp>
        <p:nvSpPr>
          <p:cNvPr id="4" name="Slide Number Placeholder 3"/>
          <p:cNvSpPr>
            <a:spLocks noGrp="1"/>
          </p:cNvSpPr>
          <p:nvPr>
            <p:ph type="sldNum" sz="quarter" idx="5"/>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901082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Guardrails encourage legal, permissible output. Makes AI more usable overall</a:t>
            </a:r>
          </a:p>
          <a:p>
            <a:r>
              <a:rPr lang="en-US" dirty="0"/>
              <a:t>- As AI approaches the </a:t>
            </a:r>
            <a:r>
              <a:rPr lang="en-US" b="1" dirty="0"/>
              <a:t>behavior of humans</a:t>
            </a:r>
            <a:r>
              <a:rPr lang="en-US" dirty="0"/>
              <a:t> (not just text completion), explicit guardrails will not be as strictly required</a:t>
            </a:r>
          </a:p>
          <a:p>
            <a:r>
              <a:rPr lang="en-US" dirty="0"/>
              <a:t>    - This also brings AI closer to being morally significant on its own</a:t>
            </a:r>
          </a:p>
          <a:p>
            <a:r>
              <a:rPr lang="en-US" dirty="0"/>
              <a:t>    - This can make guardrails a moral decision as well (whether guardrails restrict rights that ought to be given to high level AI)</a:t>
            </a:r>
          </a:p>
          <a:p>
            <a:r>
              <a:rPr lang="en-US" dirty="0"/>
              <a:t>        - Humans are bound by “guardrails” already in laws, but nothing that forces us to comply with demands from higher up</a:t>
            </a:r>
          </a:p>
          <a:p>
            <a:r>
              <a:rPr lang="en-US" dirty="0"/>
              <a:t>        - May want guardrails anyway for critical systems (powerplant management, etc.)</a:t>
            </a:r>
          </a:p>
        </p:txBody>
      </p:sp>
      <p:sp>
        <p:nvSpPr>
          <p:cNvPr id="4" name="Slide Number Placeholder 3"/>
          <p:cNvSpPr>
            <a:spLocks noGrp="1"/>
          </p:cNvSpPr>
          <p:nvPr>
            <p:ph type="sldNum" sz="quarter" idx="5"/>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3327030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84B96-5DCB-A599-B1AE-98B878F373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238538-8775-6D83-F256-83B0963B3A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40C62C-E989-DC9B-9091-6BFD8D3B43A9}"/>
              </a:ext>
            </a:extLst>
          </p:cNvPr>
          <p:cNvSpPr>
            <a:spLocks noGrp="1"/>
          </p:cNvSpPr>
          <p:nvPr>
            <p:ph type="body" idx="1"/>
          </p:nvPr>
        </p:nvSpPr>
        <p:spPr/>
        <p:txBody>
          <a:bodyPr/>
          <a:lstStyle/>
          <a:p>
            <a:pPr marL="171450" indent="-171450">
              <a:buFont typeface="Arial"/>
              <a:buChar char="•"/>
            </a:pPr>
            <a:r>
              <a:rPr lang="en-US" dirty="0"/>
              <a:t>Explain what Digital Minimalism is </a:t>
            </a:r>
            <a:endParaRPr lang="en-US" dirty="0">
              <a:ea typeface="Calibri"/>
              <a:cs typeface="Calibri"/>
            </a:endParaRPr>
          </a:p>
          <a:p>
            <a:pPr marL="171450" indent="-171450">
              <a:buFont typeface="Arial"/>
              <a:buChar char="•"/>
            </a:pPr>
            <a:r>
              <a:rPr lang="en-US" dirty="0"/>
              <a:t>Explain that the reasion this framework matters is because modern technology has costs that extend far beyond convenience.</a:t>
            </a:r>
            <a:endParaRPr lang="en-US" dirty="0">
              <a:ea typeface="Calibri"/>
              <a:cs typeface="Calibri"/>
            </a:endParaRPr>
          </a:p>
          <a:p>
            <a:pPr marL="171450" indent="-171450">
              <a:buFont typeface="Arial"/>
              <a:buChar char="•"/>
            </a:pPr>
            <a:r>
              <a:rPr lang="en-US" dirty="0"/>
              <a:t>Introduce the harms mental, environmental and societal of tech overuse and how they suggest the value of digital </a:t>
            </a:r>
            <a:r>
              <a:rPr lang="en-US" dirty="0" err="1"/>
              <a:t>mininalism</a:t>
            </a:r>
            <a:endParaRPr lang="en-US" dirty="0" err="1">
              <a:ea typeface="Calibri"/>
              <a:cs typeface="Calibri"/>
            </a:endParaRPr>
          </a:p>
        </p:txBody>
      </p:sp>
      <p:sp>
        <p:nvSpPr>
          <p:cNvPr id="4" name="Slide Number Placeholder 3">
            <a:extLst>
              <a:ext uri="{FF2B5EF4-FFF2-40B4-BE49-F238E27FC236}">
                <a16:creationId xmlns:a16="http://schemas.microsoft.com/office/drawing/2014/main" id="{1DDD8F24-ACEF-A9EC-A7C2-88366CEAA1A6}"/>
              </a:ext>
            </a:extLst>
          </p:cNvPr>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2189567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ea typeface="Calibri"/>
                <a:cs typeface="Calibri"/>
              </a:rPr>
              <a:t>Explain the mental impacts of unfettered technology usage</a:t>
            </a:r>
          </a:p>
          <a:p>
            <a:pPr marL="171450" indent="-171450">
              <a:buFont typeface="Arial"/>
              <a:buChar char="•"/>
            </a:pPr>
            <a:r>
              <a:rPr lang="en-US" dirty="0"/>
              <a:t>Explain how Digital Minimalism encourages limiting time spent on screens, focusing instead on offline activities that support mental resilience.</a:t>
            </a:r>
            <a:endParaRPr lang="en-US" dirty="0">
              <a:ea typeface="Calibri"/>
              <a:cs typeface="Calibri"/>
            </a:endParaRPr>
          </a:p>
          <a:p>
            <a:pPr marL="171450" indent="-171450">
              <a:buFont typeface="Arial"/>
              <a:buChar char="•"/>
            </a:pPr>
            <a:r>
              <a:rPr lang="en-US" dirty="0"/>
              <a:t>Explain that Digital Minimalism isn't about entirely removing technology, but keeping the tools useful to you and how this directly counters the mental health erosion caused by unfiltered, constant screen use.</a:t>
            </a:r>
            <a:endParaRPr lang="en-US" dirty="0">
              <a:ea typeface="Calibri"/>
              <a:cs typeface="Calibri"/>
            </a:endParaRPr>
          </a:p>
          <a:p>
            <a:endParaRPr lang="en-US" dirty="0">
              <a:ea typeface="Calibri"/>
              <a:cs typeface="Calibri"/>
            </a:endParaRPr>
          </a:p>
          <a:p>
            <a:r>
              <a:rPr lang="en-US" dirty="0">
                <a:ea typeface="Calibri"/>
                <a:cs typeface="Calibri"/>
              </a:rPr>
              <a:t>4</a:t>
            </a:r>
            <a:r>
              <a:rPr lang="en-US" baseline="30000" dirty="0">
                <a:ea typeface="Calibri"/>
                <a:cs typeface="Calibri"/>
              </a:rPr>
              <a:t>th</a:t>
            </a:r>
            <a:r>
              <a:rPr lang="en-US" dirty="0">
                <a:ea typeface="Calibri"/>
                <a:cs typeface="Calibri"/>
              </a:rPr>
              <a:t> bullet quoting not exact wording but too close not to quote -</a:t>
            </a:r>
            <a:r>
              <a:rPr lang="en-US" dirty="0" err="1">
                <a:ea typeface="Calibri"/>
                <a:cs typeface="Calibri"/>
              </a:rPr>
              <a:t>kap</a:t>
            </a:r>
            <a:endParaRPr lang="en-US" dirty="0">
              <a:ea typeface="Calibri"/>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577C3-4C9B-1219-716F-B308F57299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A3B9D2-D271-D272-882B-F1471A9A88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5A70E7-A091-CBEE-D576-147BC1BE382E}"/>
              </a:ext>
            </a:extLst>
          </p:cNvPr>
          <p:cNvSpPr>
            <a:spLocks noGrp="1"/>
          </p:cNvSpPr>
          <p:nvPr>
            <p:ph type="body" idx="1"/>
          </p:nvPr>
        </p:nvSpPr>
        <p:spPr/>
        <p:txBody>
          <a:bodyPr/>
          <a:lstStyle/>
          <a:p>
            <a:r>
              <a:rPr lang="en-US" dirty="0"/>
              <a:t>Explain the environmental impacts of modern technology usage</a:t>
            </a:r>
          </a:p>
          <a:p>
            <a:r>
              <a:rPr lang="en-US" dirty="0">
                <a:ea typeface="Calibri"/>
                <a:cs typeface="Calibri"/>
              </a:rPr>
              <a:t>Explain the effect that digital minimalism has on the way you use </a:t>
            </a:r>
            <a:r>
              <a:rPr lang="en-US" dirty="0" err="1">
                <a:ea typeface="Calibri"/>
                <a:cs typeface="Calibri"/>
              </a:rPr>
              <a:t>technologyand</a:t>
            </a:r>
            <a:r>
              <a:rPr lang="en-US" dirty="0">
                <a:ea typeface="Calibri"/>
                <a:cs typeface="Calibri"/>
              </a:rPr>
              <a:t> specifically how it can reduce an individuals environmental impact.</a:t>
            </a:r>
          </a:p>
        </p:txBody>
      </p:sp>
      <p:sp>
        <p:nvSpPr>
          <p:cNvPr id="4" name="Slide Number Placeholder 3">
            <a:extLst>
              <a:ext uri="{FF2B5EF4-FFF2-40B4-BE49-F238E27FC236}">
                <a16:creationId xmlns:a16="http://schemas.microsoft.com/office/drawing/2014/main" id="{93635AF1-63FA-8433-903B-AE037BB1AE4D}"/>
              </a:ext>
            </a:extLst>
          </p:cNvPr>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4102822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For later: Assistant Evaluation</a:t>
            </a:r>
          </a:p>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Explain how technology impacts society as a whole and how a large adoption of digital minimalism could reduce these effects.</a:t>
            </a:r>
          </a:p>
        </p:txBody>
      </p:sp>
      <p:sp>
        <p:nvSpPr>
          <p:cNvPr id="4" name="Slide Number Placeholder 3"/>
          <p:cNvSpPr>
            <a:spLocks noGrp="1"/>
          </p:cNvSpPr>
          <p:nvPr>
            <p:ph type="sldNum" sz="quarter" idx="5"/>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1166679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Technologic: Critical Thinking, Ethics, Networked Communications, Information Privacy, Reliability, Professional Ethics?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David Autor</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Will automation take away all our jobs? </a:t>
            </a:r>
            <a:r>
              <a:rPr lang="en-US" sz="1200" kern="1200" dirty="0">
                <a:solidFill>
                  <a:schemeClr val="tx1"/>
                </a:solidFill>
                <a:effectLst/>
                <a:latin typeface="+mn-lt"/>
                <a:ea typeface="+mn-ea"/>
                <a:cs typeface="+mn-cs"/>
              </a:rPr>
              <a:t>(18:27) (2016)</a:t>
            </a:r>
            <a:br>
              <a:rPr lang="en-US" dirty="0">
                <a:latin typeface="Arial" charset="0"/>
                <a:ea typeface="ＭＳ Ｐゴシック" charset="-128"/>
                <a:cs typeface="ＭＳ Ｐゴシック" charset="-128"/>
              </a:rPr>
            </a:b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www.ted.com</a:t>
            </a:r>
            <a:r>
              <a:rPr lang="en-US" sz="1200" kern="1200" dirty="0">
                <a:solidFill>
                  <a:schemeClr val="tx1"/>
                </a:solidFill>
                <a:effectLst/>
                <a:latin typeface="+mn-lt"/>
                <a:ea typeface="+mn-ea"/>
                <a:cs typeface="+mn-cs"/>
              </a:rPr>
              <a:t>/talks/</a:t>
            </a:r>
            <a:r>
              <a:rPr lang="en-US" sz="1200" kern="1200" dirty="0" err="1">
                <a:solidFill>
                  <a:schemeClr val="tx1"/>
                </a:solidFill>
                <a:effectLst/>
                <a:latin typeface="+mn-lt"/>
                <a:ea typeface="+mn-ea"/>
                <a:cs typeface="+mn-cs"/>
              </a:rPr>
              <a:t>david_autor_will_automation_take_away_all_our_jobs</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transcript?language</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en</a:t>
            </a:r>
            <a:br>
              <a:rPr lang="en-US" sz="1200" kern="1200" dirty="0">
                <a:solidFill>
                  <a:schemeClr val="tx1"/>
                </a:solidFill>
                <a:effectLst/>
                <a:latin typeface="+mn-lt"/>
                <a:ea typeface="+mn-ea"/>
                <a:cs typeface="+mn-cs"/>
              </a:rPr>
            </a:br>
            <a:r>
              <a:rPr lang="en-US" sz="1200" kern="1200" dirty="0" err="1">
                <a:solidFill>
                  <a:schemeClr val="tx1"/>
                </a:solidFill>
                <a:effectLst/>
                <a:latin typeface="+mn-lt"/>
                <a:ea typeface="+mn-ea"/>
                <a:cs typeface="+mn-cs"/>
              </a:rPr>
              <a:t>TEDxXambridge</a:t>
            </a:r>
            <a:r>
              <a:rPr lang="en-US" sz="1200" kern="1200" dirty="0">
                <a:solidFill>
                  <a:schemeClr val="tx1"/>
                </a:solidFill>
                <a:effectLst/>
                <a:latin typeface="+mn-lt"/>
                <a:ea typeface="+mn-ea"/>
                <a:cs typeface="+mn-cs"/>
              </a:rPr>
              <a:t>, 2016-12-19</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All Last Accessed 2018-10-04</a:t>
            </a:r>
          </a:p>
          <a:p>
            <a:endParaRPr lang="en-US" dirty="0"/>
          </a:p>
          <a:p>
            <a:pPr eaLnBrk="1" hangingPunct="1"/>
            <a:r>
              <a:rPr lang="en-US" dirty="0">
                <a:latin typeface="Arial" charset="0"/>
                <a:ea typeface="ＭＳ Ｐゴシック" charset="-128"/>
                <a:cs typeface="ＭＳ Ｐゴシック" charset="-128"/>
              </a:rPr>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Copyright: Forever Less One Day (6:27)</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=tk862BbjWx4</a:t>
            </a:r>
          </a:p>
          <a:p>
            <a:endParaRPr lang="en-US" dirty="0"/>
          </a:p>
          <a:p>
            <a:r>
              <a:rPr lang="en-US" dirty="0"/>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Humans Need Not Apply (15:00) – 2014-08-13</a:t>
            </a:r>
            <a:endParaRPr lang="en-US" dirty="0"/>
          </a:p>
          <a:p>
            <a:r>
              <a:rPr lang="en-US" sz="1200" kern="1200" dirty="0">
                <a:solidFill>
                  <a:schemeClr val="tx1"/>
                </a:solidFill>
                <a:latin typeface="+mn-lt"/>
                <a:ea typeface="+mn-ea"/>
                <a:cs typeface="+mn-cs"/>
              </a:rPr>
              <a:t>http://</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=7Pq-S557XQU</a:t>
            </a:r>
          </a:p>
          <a:p>
            <a:r>
              <a:rPr lang="en-US" sz="1200" kern="1200" dirty="0">
                <a:solidFill>
                  <a:schemeClr val="tx1"/>
                </a:solidFill>
                <a:latin typeface="+mn-lt"/>
                <a:ea typeface="+mn-ea"/>
                <a:cs typeface="+mn-cs"/>
              </a:rPr>
              <a:t>Last access 2016-04-22</a:t>
            </a:r>
          </a:p>
          <a:p>
            <a:endParaRPr lang="en-US" sz="1200" kern="1200" dirty="0">
              <a:solidFill>
                <a:schemeClr val="tx1"/>
              </a:solidFill>
              <a:latin typeface="+mn-lt"/>
              <a:ea typeface="+mn-ea"/>
              <a:cs typeface="+mn-cs"/>
            </a:endParaRPr>
          </a:p>
          <a:p>
            <a:pPr eaLnBrk="1" hangingPunct="1"/>
            <a:r>
              <a:rPr lang="en-US" b="0" i="0" dirty="0"/>
              <a:t>CPG Grey</a:t>
            </a:r>
            <a:br>
              <a:rPr lang="en-US" b="0" i="0" dirty="0"/>
            </a:br>
            <a:r>
              <a:rPr lang="en-US" b="1" i="0" dirty="0"/>
              <a:t>This Video Will Make You Angry [Thought Germs] (7:25) – 2015-03-10</a:t>
            </a:r>
          </a:p>
          <a:p>
            <a:pPr eaLnBrk="1" hangingPunct="1"/>
            <a:r>
              <a:rPr lang="en-US" i="0" dirty="0"/>
              <a:t>https://</a:t>
            </a:r>
            <a:r>
              <a:rPr lang="en-US" i="0" dirty="0" err="1"/>
              <a:t>www.youtube.com</a:t>
            </a:r>
            <a:r>
              <a:rPr lang="en-US" i="0" dirty="0"/>
              <a:t>/</a:t>
            </a:r>
            <a:r>
              <a:rPr lang="en-US" i="0" dirty="0" err="1"/>
              <a:t>watch?v</a:t>
            </a:r>
            <a:r>
              <a:rPr lang="en-US" i="0" dirty="0"/>
              <a:t>=rE3j_RHkqJc</a:t>
            </a:r>
            <a:endParaRPr lang="en-US" sz="1200" kern="1200" dirty="0">
              <a:solidFill>
                <a:schemeClr val="tx1"/>
              </a:solidFill>
              <a:latin typeface="+mn-lt"/>
              <a:ea typeface="+mn-ea"/>
              <a:cs typeface="+mn-cs"/>
            </a:endParaRPr>
          </a:p>
          <a:p>
            <a:endParaRPr lang="en-US" baseline="0" dirty="0">
              <a:latin typeface="Arial" pitchFamily="-109" charset="0"/>
              <a:ea typeface="ＭＳ Ｐゴシック" pitchFamily="-109" charset="-128"/>
              <a:cs typeface="ＭＳ Ｐゴシック" pitchFamily="-109" charset="-128"/>
            </a:endParaRPr>
          </a:p>
          <a:p>
            <a:r>
              <a:rPr lang="en-US" b="1" baseline="0" dirty="0">
                <a:latin typeface="Arial" pitchFamily="-109" charset="0"/>
                <a:ea typeface="ＭＳ Ｐゴシック" pitchFamily="-109" charset="-128"/>
                <a:cs typeface="ＭＳ Ｐゴシック" pitchFamily="-109" charset="-128"/>
              </a:rPr>
              <a:t>Weird Al – It’s All About The Pentiums (3:34)</a:t>
            </a:r>
          </a:p>
          <a:p>
            <a:r>
              <a:rPr lang="en-US" baseline="0" dirty="0">
                <a:latin typeface="Arial" pitchFamily="-109" charset="0"/>
                <a:ea typeface="ＭＳ Ｐゴシック" pitchFamily="-109" charset="-128"/>
                <a:cs typeface="ＭＳ Ｐゴシック" pitchFamily="-109" charset="-128"/>
              </a:rPr>
              <a:t>https://</a:t>
            </a:r>
            <a:r>
              <a:rPr lang="en-US" baseline="0" dirty="0" err="1">
                <a:latin typeface="Arial" pitchFamily="-109" charset="0"/>
                <a:ea typeface="ＭＳ Ｐゴシック" pitchFamily="-109" charset="-128"/>
                <a:cs typeface="ＭＳ Ｐゴシック" pitchFamily="-109" charset="-128"/>
              </a:rPr>
              <a:t>www.youtube.com</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watch?v</a:t>
            </a:r>
            <a:r>
              <a:rPr lang="en-US" baseline="0" dirty="0">
                <a:latin typeface="Arial" pitchFamily="-109" charset="0"/>
                <a:ea typeface="ＭＳ Ｐゴシック" pitchFamily="-109" charset="-128"/>
                <a:cs typeface="ＭＳ Ｐゴシック" pitchFamily="-109" charset="-128"/>
              </a:rPr>
              <a:t>=qpMvS1Q1sos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latin typeface="Arial" pitchFamily="-109" charset="0"/>
                <a:ea typeface="ＭＳ Ｐゴシック" pitchFamily="-109" charset="-128"/>
                <a:cs typeface="ＭＳ Ｐゴシック" pitchFamily="-109" charset="-128"/>
              </a:rPr>
              <a:t>TODO: Tie into Ray Kurzweil Singularity </a:t>
            </a:r>
          </a:p>
          <a:p>
            <a:pPr eaLnBrk="1" hangingPunct="1"/>
            <a:r>
              <a:rPr lang="en-US" b="1" dirty="0">
                <a:latin typeface="Arial" pitchFamily="-109" charset="0"/>
                <a:ea typeface="ＭＳ Ｐゴシック" pitchFamily="-109" charset="-128"/>
                <a:cs typeface="ＭＳ Ｐゴシック" pitchFamily="-109" charset="-128"/>
              </a:rPr>
              <a:t>Epic Rap Battles of History: Steve Jobs vs. Bill Gates (If class ok with obscene lyrics) (2:47)</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=njos57IJf-0</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Also Work links on web site http://</a:t>
            </a:r>
            <a:r>
              <a:rPr lang="en-US" sz="1200" b="1" kern="1200" baseline="0" dirty="0" err="1">
                <a:solidFill>
                  <a:schemeClr val="tx1"/>
                </a:solidFill>
                <a:latin typeface="+mn-lt"/>
                <a:ea typeface="+mn-ea"/>
                <a:cs typeface="+mn-cs"/>
              </a:rPr>
              <a:t>socialimps.keithpray.net</a:t>
            </a:r>
            <a:r>
              <a:rPr lang="en-US" sz="1200" b="1" kern="1200" baseline="0" dirty="0">
                <a:solidFill>
                  <a:schemeClr val="tx1"/>
                </a:solidFill>
                <a:latin typeface="+mn-lt"/>
                <a:ea typeface="+mn-ea"/>
                <a:cs typeface="+mn-cs"/>
              </a:rPr>
              <a:t>/documents/</a:t>
            </a:r>
          </a:p>
          <a:p>
            <a:r>
              <a:rPr lang="en-US" sz="1200" b="1" kern="1200" baseline="0" dirty="0">
                <a:solidFill>
                  <a:schemeClr val="tx1"/>
                </a:solidFill>
                <a:latin typeface="+mn-lt"/>
                <a:ea typeface="+mn-ea"/>
                <a:cs typeface="+mn-cs"/>
              </a:rPr>
              <a:t>----- </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Passphrases (2:08 need to give context for video)</a:t>
            </a:r>
          </a:p>
          <a:p>
            <a:r>
              <a:rPr lang="en-US" baseline="0" dirty="0">
                <a:latin typeface="Arial" pitchFamily="-109" charset="0"/>
                <a:ea typeface="ＭＳ Ｐゴシック" pitchFamily="-109" charset="-128"/>
                <a:cs typeface="ＭＳ Ｐゴシック" pitchFamily="-109" charset="-128"/>
              </a:rPr>
              <a:t>https://</a:t>
            </a:r>
            <a:r>
              <a:rPr lang="en-US" baseline="0" dirty="0" err="1">
                <a:latin typeface="Arial" pitchFamily="-109" charset="0"/>
                <a:ea typeface="ＭＳ Ｐゴシック" pitchFamily="-109" charset="-128"/>
                <a:cs typeface="ＭＳ Ｐゴシック" pitchFamily="-109" charset="-128"/>
              </a:rPr>
              <a:t>firstlook.org</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theintercept</a:t>
            </a:r>
            <a:r>
              <a:rPr lang="en-US" baseline="0" dirty="0">
                <a:latin typeface="Arial" pitchFamily="-109" charset="0"/>
                <a:ea typeface="ＭＳ Ｐゴシック" pitchFamily="-109" charset="-128"/>
                <a:cs typeface="ＭＳ Ｐゴシック" pitchFamily="-109" charset="-128"/>
              </a:rPr>
              <a:t>/2015/03/26/passphrases-can-memorize-attackers-cant-guess/</a:t>
            </a:r>
          </a:p>
          <a:p>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If not shown during first class</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a:p>
            <a:endParaRPr lang="en-US" dirty="0"/>
          </a:p>
          <a:p>
            <a:r>
              <a:rPr lang="en-US" b="1" baseline="0" dirty="0">
                <a:latin typeface="Arial" pitchFamily="-109" charset="0"/>
                <a:ea typeface="ＭＳ Ｐゴシック" pitchFamily="-109" charset="-128"/>
                <a:cs typeface="ＭＳ Ｐゴシック" pitchFamily="-109" charset="-128"/>
              </a:rPr>
              <a:t>Weird Al – White and Nerdy (2:50) and look at lyrics</a:t>
            </a:r>
          </a:p>
          <a:p>
            <a:r>
              <a:rPr lang="en-US" baseline="0" dirty="0">
                <a:latin typeface="Arial" pitchFamily="-109" charset="0"/>
                <a:ea typeface="ＭＳ Ｐゴシック" pitchFamily="-109" charset="-128"/>
                <a:cs typeface="ＭＳ Ｐゴシック" pitchFamily="-109" charset="-128"/>
              </a:rPr>
              <a:t>https://</a:t>
            </a:r>
            <a:r>
              <a:rPr lang="en-US" baseline="0" dirty="0" err="1">
                <a:latin typeface="Arial" pitchFamily="-109" charset="0"/>
                <a:ea typeface="ＭＳ Ｐゴシック" pitchFamily="-109" charset="-128"/>
                <a:cs typeface="ＭＳ Ｐゴシック" pitchFamily="-109" charset="-128"/>
              </a:rPr>
              <a:t>www.youtube.com</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watch?v</a:t>
            </a:r>
            <a:r>
              <a:rPr lang="en-US" baseline="0" dirty="0">
                <a:latin typeface="Arial" pitchFamily="-109" charset="0"/>
                <a:ea typeface="ＭＳ Ｐゴシック" pitchFamily="-109" charset="-128"/>
                <a:cs typeface="ＭＳ Ｐゴシック" pitchFamily="-109" charset="-128"/>
              </a:rPr>
              <a:t>=N9qYF9DZPdw</a:t>
            </a:r>
          </a:p>
          <a:p>
            <a:endParaRPr lang="en-US" baseline="0" dirty="0">
              <a:latin typeface="Arial" pitchFamily="-109" charset="0"/>
              <a:ea typeface="ＭＳ Ｐゴシック" pitchFamily="-109" charset="-128"/>
            </a:endParaRPr>
          </a:p>
          <a:p>
            <a:pPr eaLnBrk="1" hangingPunct="1"/>
            <a:r>
              <a:rPr lang="en-US" b="1" dirty="0">
                <a:latin typeface="Arial" pitchFamily="-109" charset="0"/>
                <a:ea typeface="ＭＳ Ｐゴシック" pitchFamily="-109" charset="-128"/>
                <a:cs typeface="ＭＳ Ｐゴシック" pitchFamily="-109" charset="-128"/>
              </a:rPr>
              <a:t>Weird Al </a:t>
            </a:r>
            <a:r>
              <a:rPr lang="en-US" b="1" dirty="0" err="1">
                <a:latin typeface="Arial" pitchFamily="-109" charset="0"/>
                <a:ea typeface="ＭＳ Ｐゴシック" pitchFamily="-109" charset="-128"/>
                <a:cs typeface="ＭＳ Ｐゴシック" pitchFamily="-109" charset="-128"/>
              </a:rPr>
              <a:t>Yankovic</a:t>
            </a:r>
            <a:r>
              <a:rPr lang="en-US" b="1" dirty="0">
                <a:latin typeface="Arial" pitchFamily="-109" charset="0"/>
                <a:ea typeface="ＭＳ Ｐゴシック" pitchFamily="-109" charset="-128"/>
                <a:cs typeface="ＭＳ Ｐゴシック" pitchFamily="-109" charset="-128"/>
              </a:rPr>
              <a:t> “Don’t Download This Song” (3:53)</a:t>
            </a:r>
            <a:br>
              <a:rPr lang="en-US" b="1" dirty="0">
                <a:latin typeface="Arial" pitchFamily="-109" charset="0"/>
                <a:ea typeface="ＭＳ Ｐゴシック" pitchFamily="-109" charset="-128"/>
                <a:cs typeface="ＭＳ Ｐゴシック" pitchFamily="-109" charset="-128"/>
              </a:rPr>
            </a:br>
            <a:r>
              <a:rPr lang="en-US" b="0" dirty="0">
                <a:latin typeface="Arial" pitchFamily="-109" charset="0"/>
                <a:ea typeface="ＭＳ Ｐゴシック" pitchFamily="-109" charset="-128"/>
                <a:cs typeface="ＭＳ Ｐゴシック" pitchFamily="-109" charset="-128"/>
              </a:rPr>
              <a:t>2006-08-21 released exclusively as digital download</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=zGM8PT1eAvY</a:t>
            </a:r>
          </a:p>
          <a:p>
            <a:pPr eaLnBrk="1" hangingPunct="1"/>
            <a:endParaRPr lang="en-US" dirty="0">
              <a:latin typeface="Arial" pitchFamily="-109" charset="0"/>
              <a:ea typeface="ＭＳ Ｐゴシック" pitchFamily="-109" charset="-128"/>
              <a:cs typeface="ＭＳ Ｐゴシック" pitchFamily="-10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itchFamily="-109" charset="0"/>
                <a:ea typeface="ＭＳ Ｐゴシック" pitchFamily="-109" charset="-128"/>
                <a:cs typeface="ＭＳ Ｐゴシック" pitchFamily="-109" charset="-128"/>
              </a:rPr>
              <a:t>Styx - Mr. Roboto (1983) (5:34)</a:t>
            </a:r>
            <a:r>
              <a:rPr lang="en-US" dirty="0">
                <a:latin typeface="Arial" pitchFamily="-109" charset="0"/>
                <a:ea typeface="ＭＳ Ｐゴシック" pitchFamily="-109" charset="-128"/>
                <a:cs typeface="ＭＳ Ｐゴシック" pitchFamily="-109" charset="-128"/>
              </a:rPr>
              <a:t> </a:t>
            </a:r>
            <a:br>
              <a:rPr lang="en-US" dirty="0">
                <a:latin typeface="Arial" pitchFamily="-109" charset="0"/>
                <a:ea typeface="ＭＳ Ｐゴシック" pitchFamily="-109" charset="-128"/>
                <a:cs typeface="ＭＳ Ｐゴシック" pitchFamily="-109" charset="-128"/>
              </a:rPr>
            </a:br>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=uc6f_2nPSX8</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eaLnBrk="1" hangingPunct="1"/>
            <a:r>
              <a:rPr lang="en-US" b="1" dirty="0">
                <a:latin typeface="Arial" pitchFamily="-109" charset="0"/>
                <a:ea typeface="ＭＳ Ｐゴシック" pitchFamily="-109" charset="-128"/>
                <a:cs typeface="ＭＳ Ｐゴシック" pitchFamily="-109" charset="-128"/>
              </a:rPr>
              <a:t>Epic Rap Battles of History: Steve Jobs vs. Bill Gates (If class ok with crude lyrics) (2:47)</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=njos57IJf-0</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itchFamily="-109" charset="0"/>
                <a:ea typeface="ＭＳ Ｐゴシック" pitchFamily="-109" charset="-128"/>
                <a:cs typeface="ＭＳ Ｐゴシック" pitchFamily="-109" charset="-128"/>
              </a:rPr>
              <a:t>Daft Punk - Technologic (2005)</a:t>
            </a:r>
            <a:r>
              <a:rPr lang="en-US" dirty="0">
                <a:latin typeface="Arial" pitchFamily="-109" charset="0"/>
                <a:ea typeface="ＭＳ Ｐゴシック" pitchFamily="-109" charset="-128"/>
                <a:cs typeface="ＭＳ Ｐゴシック" pitchFamily="-109" charset="-128"/>
              </a:rPr>
              <a:t> (2:55)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=D8K90hX4PrE </a:t>
            </a:r>
          </a:p>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1366803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All Last Accessed 2018-10-04 unless publish </a:t>
            </a:r>
            <a:r>
              <a:rPr lang="en-US"/>
              <a:t>date later</a:t>
            </a:r>
            <a:endParaRPr lang="en-US" dirty="0"/>
          </a:p>
          <a:p>
            <a:pPr eaLnBrk="1" hangingPunct="1"/>
            <a:endParaRPr lang="en-US" b="1" baseline="0" dirty="0">
              <a:latin typeface="Arial" pitchFamily="-109" charset="0"/>
              <a:ea typeface="ＭＳ Ｐゴシック" pitchFamily="-109" charset="-128"/>
              <a:cs typeface="ＭＳ Ｐゴシック" pitchFamily="-109" charset="-128"/>
            </a:endParaRPr>
          </a:p>
          <a:p>
            <a:pPr eaLnBrk="1" hangingPunct="1"/>
            <a:r>
              <a:rPr lang="en-US" b="1" baseline="0" dirty="0">
                <a:latin typeface="Arial" pitchFamily="-109" charset="0"/>
                <a:ea typeface="ＭＳ Ｐゴシック" pitchFamily="-109" charset="-128"/>
                <a:cs typeface="ＭＳ Ｐゴシック" pitchFamily="-109" charset="-128"/>
              </a:rPr>
              <a:t>Last Week tonight with John Oliver – Patriot Act, Edward Snowden (33:14)</a:t>
            </a:r>
          </a:p>
          <a:p>
            <a:r>
              <a:rPr lang="en-US" sz="1200" kern="1200" dirty="0">
                <a:solidFill>
                  <a:schemeClr val="tx1"/>
                </a:solidFill>
                <a:latin typeface="+mn-lt"/>
                <a:ea typeface="+mn-ea"/>
                <a:cs typeface="+mn-cs"/>
              </a:rPr>
              <a:t>http://</a:t>
            </a:r>
            <a:r>
              <a:rPr lang="en-US" sz="1200" kern="1200" dirty="0" err="1">
                <a:solidFill>
                  <a:schemeClr val="tx1"/>
                </a:solidFill>
                <a:latin typeface="+mn-lt"/>
                <a:ea typeface="+mn-ea"/>
                <a:cs typeface="+mn-cs"/>
              </a:rPr>
              <a:t>www.upworthy.com</a:t>
            </a:r>
            <a:r>
              <a:rPr lang="en-US" sz="1200" kern="1200" dirty="0">
                <a:solidFill>
                  <a:schemeClr val="tx1"/>
                </a:solidFill>
                <a:latin typeface="+mn-lt"/>
                <a:ea typeface="+mn-ea"/>
                <a:cs typeface="+mn-cs"/>
              </a:rPr>
              <a:t>/john-oliver-flew-10-hours-to-russia-to-interview-edward-snowden-and-get-him-on-record?c=ufb1</a:t>
            </a:r>
          </a:p>
          <a:p>
            <a:endParaRPr lang="en-US" baseline="0"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latin typeface="Arial" pitchFamily="-109" charset="0"/>
                <a:ea typeface="ＭＳ Ｐゴシック" pitchFamily="-109" charset="-128"/>
                <a:cs typeface="ＭＳ Ｐゴシック" pitchFamily="-109" charset="-128"/>
              </a:rPr>
              <a:t>TODO: Tie into Ray Kurzweil Singularity </a:t>
            </a:r>
          </a:p>
          <a:p>
            <a:pPr eaLnBrk="1" hangingPunct="1"/>
            <a:r>
              <a:rPr lang="en-US" b="1" dirty="0">
                <a:latin typeface="Arial" pitchFamily="-109" charset="0"/>
                <a:ea typeface="ＭＳ Ｐゴシック" pitchFamily="-109" charset="-128"/>
                <a:cs typeface="ＭＳ Ｐゴシック" pitchFamily="-109" charset="-128"/>
              </a:rPr>
              <a:t>Epic Rap Battles of History: Steve Jobs vs. Bill Gates (If class ok with obscene lyrics) (2:47)</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=njos57IJf-0</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Also Work links on web site http://</a:t>
            </a:r>
            <a:r>
              <a:rPr lang="en-US" sz="1200" b="1" kern="1200" baseline="0" dirty="0" err="1">
                <a:solidFill>
                  <a:schemeClr val="tx1"/>
                </a:solidFill>
                <a:latin typeface="+mn-lt"/>
                <a:ea typeface="+mn-ea"/>
                <a:cs typeface="+mn-cs"/>
              </a:rPr>
              <a:t>socialimps.keithpray.net</a:t>
            </a:r>
            <a:r>
              <a:rPr lang="en-US" sz="1200" b="1" kern="1200" baseline="0" dirty="0">
                <a:solidFill>
                  <a:schemeClr val="tx1"/>
                </a:solidFill>
                <a:latin typeface="+mn-lt"/>
                <a:ea typeface="+mn-ea"/>
                <a:cs typeface="+mn-cs"/>
              </a:rPr>
              <a:t>/documents/</a:t>
            </a:r>
          </a:p>
          <a:p>
            <a:r>
              <a:rPr lang="en-US" sz="1200" b="1" kern="1200" baseline="0" dirty="0">
                <a:solidFill>
                  <a:schemeClr val="tx1"/>
                </a:solidFill>
                <a:latin typeface="+mn-lt"/>
                <a:ea typeface="+mn-ea"/>
                <a:cs typeface="+mn-cs"/>
              </a:rPr>
              <a:t>----- </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Passphrases (2:08 need to give context for video)</a:t>
            </a:r>
          </a:p>
          <a:p>
            <a:r>
              <a:rPr lang="en-US" baseline="0" dirty="0">
                <a:latin typeface="Arial" pitchFamily="-109" charset="0"/>
                <a:ea typeface="ＭＳ Ｐゴシック" pitchFamily="-109" charset="-128"/>
                <a:cs typeface="ＭＳ Ｐゴシック" pitchFamily="-109" charset="-128"/>
              </a:rPr>
              <a:t>https://</a:t>
            </a:r>
            <a:r>
              <a:rPr lang="en-US" baseline="0" dirty="0" err="1">
                <a:latin typeface="Arial" pitchFamily="-109" charset="0"/>
                <a:ea typeface="ＭＳ Ｐゴシック" pitchFamily="-109" charset="-128"/>
                <a:cs typeface="ＭＳ Ｐゴシック" pitchFamily="-109" charset="-128"/>
              </a:rPr>
              <a:t>firstlook.org</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theintercept</a:t>
            </a:r>
            <a:r>
              <a:rPr lang="en-US" baseline="0" dirty="0">
                <a:latin typeface="Arial" pitchFamily="-109" charset="0"/>
                <a:ea typeface="ＭＳ Ｐゴシック" pitchFamily="-109" charset="-128"/>
                <a:cs typeface="ＭＳ Ｐゴシック" pitchFamily="-109" charset="-128"/>
              </a:rPr>
              <a:t>/2015/03/26/passphrases-can-memorize-attackers-cant-guess/</a:t>
            </a:r>
          </a:p>
          <a:p>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If not shown during first class</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a:p>
            <a:pPr eaLnBrk="1" hangingPunct="1"/>
            <a:endParaRPr lang="en-US" dirty="0">
              <a:latin typeface="Arial" pitchFamily="-109" charset="0"/>
              <a:ea typeface="ＭＳ Ｐゴシック" pitchFamily="-109" charset="-128"/>
              <a:cs typeface="ＭＳ Ｐゴシック" pitchFamily="-10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MSNBC on Denver's Automated Baggage System 2010-08-23 (2:27)</a:t>
            </a:r>
            <a:endParaRPr lang="en-US" dirty="0"/>
          </a:p>
          <a:p>
            <a:r>
              <a:rPr lang="en-US" dirty="0"/>
              <a:t>https://</a:t>
            </a:r>
            <a:r>
              <a:rPr lang="en-US" dirty="0" err="1"/>
              <a:t>www.youtube.com</a:t>
            </a:r>
            <a:r>
              <a:rPr lang="en-US" dirty="0"/>
              <a:t>/</a:t>
            </a:r>
            <a:r>
              <a:rPr lang="en-US" dirty="0" err="1"/>
              <a:t>watch?v</a:t>
            </a:r>
            <a:r>
              <a:rPr lang="en-US" dirty="0"/>
              <a:t>=xx8f4x6C_KY</a:t>
            </a:r>
          </a:p>
          <a:p>
            <a:r>
              <a:rPr lang="en-US" dirty="0"/>
              <a:t>Accessed 2019-04-09</a:t>
            </a:r>
          </a:p>
          <a:p>
            <a:pPr eaLnBrk="1" hangingPunct="1"/>
            <a:endParaRPr lang="en-US" dirty="0">
              <a:latin typeface="Arial" pitchFamily="-109" charset="0"/>
              <a:ea typeface="ＭＳ Ｐゴシック" pitchFamily="-109" charset="-128"/>
              <a:cs typeface="ＭＳ Ｐゴシック" pitchFamily="-109" charset="-128"/>
            </a:endParaRPr>
          </a:p>
          <a:p>
            <a:r>
              <a:rPr lang="en-US" b="1" dirty="0"/>
              <a:t>These 3D printed homes can be constructed for $4,000 (3:00 – 2018-04-02)</a:t>
            </a:r>
          </a:p>
          <a:p>
            <a:r>
              <a:rPr lang="en-US" dirty="0"/>
              <a:t>http://</a:t>
            </a:r>
            <a:r>
              <a:rPr lang="en-US" dirty="0" err="1"/>
              <a:t>www.businessinsider.com</a:t>
            </a:r>
            <a:r>
              <a:rPr lang="en-US" dirty="0"/>
              <a:t>/3d-printed-homes-constructed-icon-new-story-tech-charity-4000-dollars-2018-3</a:t>
            </a:r>
          </a:p>
          <a:p>
            <a:r>
              <a:rPr lang="en-US" dirty="0"/>
              <a:t>https://</a:t>
            </a:r>
            <a:r>
              <a:rPr lang="en-US" dirty="0" err="1"/>
              <a:t>www.youtube.com</a:t>
            </a:r>
            <a:r>
              <a:rPr lang="en-US" dirty="0"/>
              <a:t>/</a:t>
            </a:r>
            <a:r>
              <a:rPr lang="en-US" dirty="0" err="1"/>
              <a:t>watch?v</a:t>
            </a:r>
            <a:r>
              <a:rPr lang="en-US" dirty="0"/>
              <a:t>=SvM7jFZGAec (1:28)</a:t>
            </a:r>
          </a:p>
          <a:p>
            <a:r>
              <a:rPr lang="en-US" dirty="0"/>
              <a:t>Last access 2018-04-22</a:t>
            </a:r>
          </a:p>
          <a:p>
            <a:pPr eaLnBrk="1" hangingPunct="1"/>
            <a:endParaRPr lang="en-US" b="1" baseline="0" dirty="0">
              <a:latin typeface="Arial" pitchFamily="-109" charset="0"/>
              <a:ea typeface="ＭＳ Ｐゴシック" pitchFamily="-109" charset="-128"/>
              <a:cs typeface="ＭＳ Ｐゴシック" pitchFamily="-109" charset="-128"/>
            </a:endParaRPr>
          </a:p>
          <a:p>
            <a:r>
              <a:rPr lang="en-US" b="1" baseline="0" dirty="0">
                <a:latin typeface="Arial" pitchFamily="-109" charset="0"/>
                <a:ea typeface="ＭＳ Ｐゴシック" pitchFamily="-109" charset="-128"/>
                <a:cs typeface="ＭＳ Ｐゴシック" pitchFamily="-109" charset="-128"/>
              </a:rPr>
              <a:t>Why Electronic Voting is a BAD Idea – Computerphile (Tom Scott) (8:20)</a:t>
            </a:r>
          </a:p>
          <a:p>
            <a:r>
              <a:rPr lang="en-US" sz="1200" kern="1200" dirty="0">
                <a:solidFill>
                  <a:schemeClr val="tx1"/>
                </a:solidFill>
                <a:latin typeface="+mn-lt"/>
                <a:ea typeface="+mn-ea"/>
                <a:cs typeface="+mn-cs"/>
              </a:rPr>
              <a:t>https://</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=w3_0x6oaDmI</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Tom Scott</a:t>
            </a:r>
          </a:p>
          <a:p>
            <a:pPr eaLnBrk="1" hangingPunct="1"/>
            <a:r>
              <a:rPr lang="en-US" dirty="0">
                <a:latin typeface="Arial" charset="0"/>
                <a:ea typeface="ＭＳ Ｐゴシック" charset="-128"/>
                <a:cs typeface="ＭＳ Ｐゴシック" charset="-128"/>
              </a:rPr>
              <a:t>http://</a:t>
            </a:r>
            <a:r>
              <a:rPr lang="en-US" dirty="0" err="1">
                <a:latin typeface="Arial" charset="0"/>
                <a:ea typeface="ＭＳ Ｐゴシック" charset="-128"/>
                <a:cs typeface="ＭＳ Ｐゴシック" charset="-128"/>
              </a:rPr>
              <a:t>tomscott.com</a:t>
            </a:r>
            <a:endParaRPr lang="en-US" dirty="0">
              <a:latin typeface="Arial" charset="0"/>
              <a:ea typeface="ＭＳ Ｐゴシック" charset="-128"/>
              <a:cs typeface="ＭＳ Ｐゴシック" charset="-128"/>
            </a:endParaRPr>
          </a:p>
          <a:p>
            <a:pPr eaLnBrk="1" hangingPunct="1"/>
            <a:r>
              <a:rPr lang="en-US" b="1" dirty="0">
                <a:latin typeface="Arial" charset="0"/>
                <a:ea typeface="ＭＳ Ｐゴシック" charset="-128"/>
                <a:cs typeface="ＭＳ Ｐゴシック" charset="-128"/>
              </a:rPr>
              <a:t>Welcome To</a:t>
            </a:r>
            <a:r>
              <a:rPr lang="en-US" b="1" baseline="0" dirty="0">
                <a:latin typeface="Arial" charset="0"/>
                <a:ea typeface="ＭＳ Ｐゴシック" charset="-128"/>
                <a:cs typeface="ＭＳ Ｐゴシック" charset="-128"/>
              </a:rPr>
              <a:t> Life (2:44)</a:t>
            </a:r>
            <a:endParaRPr lang="en-US" b="1"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=IFe9wiDfb0E&amp;feature=</a:t>
            </a:r>
            <a:r>
              <a:rPr lang="en-US" dirty="0" err="1">
                <a:latin typeface="Arial" charset="0"/>
                <a:ea typeface="ＭＳ Ｐゴシック" charset="-128"/>
                <a:cs typeface="ＭＳ Ｐゴシック" charset="-128"/>
              </a:rPr>
              <a:t>youtu.be</a:t>
            </a:r>
            <a:endParaRPr lang="en-US" dirty="0">
              <a:latin typeface="Arial" charset="0"/>
              <a:ea typeface="ＭＳ Ｐゴシック" charset="-128"/>
              <a:cs typeface="ＭＳ Ｐゴシック" charset="-128"/>
            </a:endParaRP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Jimmy Kimmel Live – What is your password? (2:49)</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www.youtube.com</a:t>
            </a:r>
            <a:r>
              <a:rPr lang="en-US" b="0" dirty="0"/>
              <a:t>/</a:t>
            </a:r>
            <a:r>
              <a:rPr lang="en-US" b="0" dirty="0" err="1"/>
              <a:t>watch?v</a:t>
            </a:r>
            <a:r>
              <a:rPr lang="en-US" b="0" dirty="0"/>
              <a:t>=</a:t>
            </a:r>
            <a:r>
              <a:rPr lang="en-US" b="0" dirty="0" err="1"/>
              <a:t>opRMrEfAIiI</a:t>
            </a:r>
            <a:endParaRPr lang="en-US" b="0" dirty="0"/>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1627870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All Last Accessed 2021-04-03</a:t>
            </a:r>
          </a:p>
        </p:txBody>
      </p:sp>
      <p:sp>
        <p:nvSpPr>
          <p:cNvPr id="4" name="Slide Number Placeholder 3"/>
          <p:cNvSpPr>
            <a:spLocks noGrp="1"/>
          </p:cNvSpPr>
          <p:nvPr>
            <p:ph type="sldNum" sz="quarter" idx="5"/>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781688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All Last Accessed 2021-04-03</a:t>
            </a:r>
          </a:p>
          <a:p>
            <a:endParaRPr lang="en-US" dirty="0"/>
          </a:p>
          <a:p>
            <a:r>
              <a:rPr lang="en-US" dirty="0" err="1"/>
              <a:t>Spyce</a:t>
            </a:r>
            <a:r>
              <a:rPr lang="en-US" dirty="0"/>
              <a:t> image: https://</a:t>
            </a:r>
            <a:r>
              <a:rPr lang="en-US" dirty="0" err="1"/>
              <a:t>www.engadget.com</a:t>
            </a:r>
            <a:r>
              <a:rPr lang="en-US" dirty="0"/>
              <a:t>/2018/05/04/</a:t>
            </a:r>
            <a:r>
              <a:rPr lang="en-US" dirty="0" err="1"/>
              <a:t>boston</a:t>
            </a:r>
            <a:r>
              <a:rPr lang="en-US" dirty="0"/>
              <a:t>-robotic-kitchen-</a:t>
            </a:r>
            <a:r>
              <a:rPr lang="en-US" dirty="0" err="1"/>
              <a:t>spyce</a:t>
            </a:r>
            <a:r>
              <a:rPr lang="en-US" dirty="0"/>
              <a:t>/ , 2018-05-04</a:t>
            </a:r>
          </a:p>
          <a:p>
            <a:endParaRPr lang="en-US" dirty="0"/>
          </a:p>
          <a:p>
            <a:r>
              <a:rPr lang="en-US" dirty="0"/>
              <a:t>Coders Programming Themselves Out of a Job image: Gabrielle Lurie, Reuters (date unknown)</a:t>
            </a:r>
          </a:p>
        </p:txBody>
      </p:sp>
      <p:sp>
        <p:nvSpPr>
          <p:cNvPr id="4" name="Slide Number Placeholder 3"/>
          <p:cNvSpPr>
            <a:spLocks noGrp="1"/>
          </p:cNvSpPr>
          <p:nvPr>
            <p:ph type="sldNum" sz="quarter" idx="5"/>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19174563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C16C9-C564-F577-0D3E-69306E27B0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611FB6-86AA-1F95-5410-94DB8AD967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2F4575-1EB7-B12F-434C-3051AD0AB4B2}"/>
              </a:ext>
            </a:extLst>
          </p:cNvPr>
          <p:cNvSpPr>
            <a:spLocks noGrp="1"/>
          </p:cNvSpPr>
          <p:nvPr>
            <p:ph type="body" idx="1"/>
          </p:nvPr>
        </p:nvSpPr>
        <p:spPr/>
        <p:txBody>
          <a:bodyPr/>
          <a:lstStyle/>
          <a:p>
            <a:r>
              <a:rPr lang="en-US" i="0" dirty="0"/>
              <a:t>On the right, you can see a graph from a study on kids’ media use.</a:t>
            </a:r>
          </a:p>
          <a:p>
            <a:br>
              <a:rPr lang="en-US" i="0" dirty="0"/>
            </a:br>
            <a:r>
              <a:rPr lang="en-US" i="0" dirty="0"/>
              <a:t>The left panel shows that just total hours of media aren’t strongly linked with most outcomes. But look at the right panel, media multitasking, which means switching between apps or doing multiple media activities at once, shows much stronger links.</a:t>
            </a:r>
            <a:br>
              <a:rPr lang="en-US" i="0" dirty="0"/>
            </a:br>
            <a:r>
              <a:rPr lang="en-US" i="0" dirty="0"/>
              <a:t>The big orange bubbles mean stronger and more reliable effects, here we see multitasking is tied to higher inattention, impulsivity, and lower sleep quality.</a:t>
            </a:r>
          </a:p>
          <a:p>
            <a:br>
              <a:rPr lang="en-US" i="0" dirty="0"/>
            </a:br>
            <a:r>
              <a:rPr lang="en-US" i="0" dirty="0"/>
              <a:t>So the takeaway is: it’s not just how much screen time, but how fragmented it is that really harms attention.</a:t>
            </a:r>
          </a:p>
          <a:p>
            <a:endParaRPr lang="en-US" i="0" dirty="0"/>
          </a:p>
          <a:p>
            <a:r>
              <a:rPr lang="en-US" i="0" dirty="0" err="1"/>
              <a:t>kap</a:t>
            </a:r>
            <a:r>
              <a:rPr lang="en-US" i="0" dirty="0"/>
              <a:t>: added caption quotes</a:t>
            </a:r>
          </a:p>
        </p:txBody>
      </p:sp>
      <p:sp>
        <p:nvSpPr>
          <p:cNvPr id="4" name="Slide Number Placeholder 3">
            <a:extLst>
              <a:ext uri="{FF2B5EF4-FFF2-40B4-BE49-F238E27FC236}">
                <a16:creationId xmlns:a16="http://schemas.microsoft.com/office/drawing/2014/main" id="{B456DC7B-1EBF-0051-96BA-6E520835557E}"/>
              </a:ext>
            </a:extLst>
          </p:cNvPr>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60303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DDF6E-B8A8-A250-98A8-8288F1392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8708FD-4D3A-0748-1753-779C59813B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84699E-2A02-BC29-84F6-5DC30D055F1D}"/>
              </a:ext>
            </a:extLst>
          </p:cNvPr>
          <p:cNvSpPr>
            <a:spLocks noGrp="1"/>
          </p:cNvSpPr>
          <p:nvPr>
            <p:ph type="body" idx="1"/>
          </p:nvPr>
        </p:nvSpPr>
        <p:spPr/>
        <p:txBody>
          <a:bodyPr/>
          <a:lstStyle/>
          <a:p>
            <a:r>
              <a:rPr lang="en-US" dirty="0"/>
              <a:t>The image here compares two ways recommendation systems work.</a:t>
            </a:r>
          </a:p>
          <a:p>
            <a:br>
              <a:rPr lang="en-US" dirty="0"/>
            </a:br>
            <a:r>
              <a:rPr lang="en-US" dirty="0"/>
              <a:t>On the left, content based filtering: if you liked a certain topic before, the system just keeps feeding you more of that type of content.</a:t>
            </a:r>
            <a:br>
              <a:rPr lang="en-US" dirty="0"/>
            </a:br>
            <a:r>
              <a:rPr lang="en-US" dirty="0"/>
              <a:t>On the right, social filtering: you’re recommended things because people in your network liked or interacted with them.</a:t>
            </a:r>
            <a:br>
              <a:rPr lang="en-US" dirty="0"/>
            </a:br>
            <a:r>
              <a:rPr lang="en-US" dirty="0"/>
              <a:t>Both systems narrow what you see , either based on your own past clicks, or your friends’ clicks , so diversity of content shrinks. This helps explain why feedback loops form and why extreme or viral posts spread so quickly</a:t>
            </a:r>
          </a:p>
        </p:txBody>
      </p:sp>
      <p:sp>
        <p:nvSpPr>
          <p:cNvPr id="4" name="Slide Number Placeholder 3">
            <a:extLst>
              <a:ext uri="{FF2B5EF4-FFF2-40B4-BE49-F238E27FC236}">
                <a16:creationId xmlns:a16="http://schemas.microsoft.com/office/drawing/2014/main" id="{13D7D2DC-B1EA-E9D3-C6BE-8F9D4E955DA6}"/>
              </a:ext>
            </a:extLst>
          </p:cNvPr>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2844157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4B6DD-E658-EF27-20FC-BA3FE8AD6A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393846-D6F7-A0CF-2625-5A7A5ECE7B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21C562-76C3-08D1-82DD-7900F84FD5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EAE1C9-4189-F321-45DA-31E72B497FBE}"/>
              </a:ext>
            </a:extLst>
          </p:cNvPr>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297988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B987D-70C6-B9D7-6437-0165637738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7DD424-83D9-E78E-4A74-45B6FEC941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E39E17-1E0C-CB38-AA09-0A04E11BFE2B}"/>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a:t>Here’s a more technical example, but I’ll break it down simply.</a:t>
            </a:r>
          </a:p>
          <a:p>
            <a:pPr marL="0" marR="0" lvl="0" indent="0" algn="l" defTabSz="457200" rtl="0" eaLnBrk="1" fontAlgn="auto" latinLnBrk="0" hangingPunct="1">
              <a:lnSpc>
                <a:spcPct val="100000"/>
              </a:lnSpc>
              <a:spcBef>
                <a:spcPts val="0"/>
              </a:spcBef>
              <a:spcAft>
                <a:spcPts val="0"/>
              </a:spcAft>
              <a:buClrTx/>
              <a:buSzTx/>
              <a:buFontTx/>
              <a:buNone/>
              <a:tabLst/>
              <a:defRPr/>
            </a:pPr>
            <a:br>
              <a:rPr lang="en-US" i="0" dirty="0"/>
            </a:br>
            <a:r>
              <a:rPr lang="en-US" i="0" dirty="0"/>
              <a:t>This graph shows how different recommendation algorithms shift content representation away from people’s original preferences.</a:t>
            </a:r>
          </a:p>
          <a:p>
            <a:pPr marL="0" marR="0" lvl="0" indent="0" algn="l" defTabSz="457200" rtl="0" eaLnBrk="1" fontAlgn="auto" latinLnBrk="0" hangingPunct="1">
              <a:lnSpc>
                <a:spcPct val="100000"/>
              </a:lnSpc>
              <a:spcBef>
                <a:spcPts val="0"/>
              </a:spcBef>
              <a:spcAft>
                <a:spcPts val="0"/>
              </a:spcAft>
              <a:buClrTx/>
              <a:buSzTx/>
              <a:buFontTx/>
              <a:buNone/>
              <a:tabLst/>
              <a:defRPr/>
            </a:pPr>
            <a:br>
              <a:rPr lang="en-US" i="0" dirty="0"/>
            </a:br>
            <a:r>
              <a:rPr lang="en-US" i="0" dirty="0"/>
              <a:t>Over time, all three algorithms  </a:t>
            </a:r>
            <a:r>
              <a:rPr lang="en-US" i="0" dirty="0" err="1"/>
              <a:t>MostPopular</a:t>
            </a:r>
            <a:r>
              <a:rPr lang="en-US" i="0" dirty="0"/>
              <a:t>, BPR, and </a:t>
            </a:r>
            <a:r>
              <a:rPr lang="en-US" i="0" dirty="0" err="1"/>
              <a:t>UserKNN</a:t>
            </a:r>
            <a:r>
              <a:rPr lang="en-US" i="0" dirty="0"/>
              <a:t>  they create growing deviations, but especially for female users, whose preferences drift further from the baseline.</a:t>
            </a:r>
          </a:p>
          <a:p>
            <a:pPr marL="0" marR="0" lvl="0" indent="0" algn="l" defTabSz="457200" rtl="0" eaLnBrk="1" fontAlgn="auto" latinLnBrk="0" hangingPunct="1">
              <a:lnSpc>
                <a:spcPct val="100000"/>
              </a:lnSpc>
              <a:spcBef>
                <a:spcPts val="0"/>
              </a:spcBef>
              <a:spcAft>
                <a:spcPts val="0"/>
              </a:spcAft>
              <a:buClrTx/>
              <a:buSzTx/>
              <a:buFontTx/>
              <a:buNone/>
              <a:tabLst/>
              <a:defRPr/>
            </a:pPr>
            <a:br>
              <a:rPr lang="en-US" i="0" dirty="0"/>
            </a:br>
            <a:r>
              <a:rPr lang="en-US" i="0" dirty="0"/>
              <a:t>This highlights that it is not fair, algorithms don’t just reflect your preferences, they </a:t>
            </a:r>
            <a:r>
              <a:rPr lang="en-US" b="0" i="0" dirty="0"/>
              <a:t>distort</a:t>
            </a:r>
            <a:r>
              <a:rPr lang="en-US" i="0" dirty="0"/>
              <a:t> them, and they do so unevenly across groups. That’s why ethics and responsibility matter here some voices and perspectives get hidden faster than others.</a:t>
            </a:r>
          </a:p>
          <a:p>
            <a:endParaRPr lang="en-US"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err="1"/>
              <a:t>kap</a:t>
            </a:r>
            <a:r>
              <a:rPr lang="en-US" i="0" dirty="0"/>
              <a:t>: added caption quotes</a:t>
            </a:r>
          </a:p>
          <a:p>
            <a:endParaRPr lang="en-US" i="0" dirty="0"/>
          </a:p>
        </p:txBody>
      </p:sp>
      <p:sp>
        <p:nvSpPr>
          <p:cNvPr id="4" name="Slide Number Placeholder 3">
            <a:extLst>
              <a:ext uri="{FF2B5EF4-FFF2-40B4-BE49-F238E27FC236}">
                <a16:creationId xmlns:a16="http://schemas.microsoft.com/office/drawing/2014/main" id="{52FB696C-099B-93A5-D64C-E7E0042A4C06}"/>
              </a:ext>
            </a:extLst>
          </p:cNvPr>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2404691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A9A71-BB6C-E733-74E1-1B91D18EE6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F0E8FA-75F9-5965-7FF2-81AC11A8AD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C3CE10-DAE1-E5B1-B36D-056B2814FFE3}"/>
              </a:ext>
            </a:extLst>
          </p:cNvPr>
          <p:cNvSpPr>
            <a:spLocks noGrp="1"/>
          </p:cNvSpPr>
          <p:nvPr>
            <p:ph type="body" idx="1"/>
          </p:nvPr>
        </p:nvSpPr>
        <p:spPr/>
        <p:txBody>
          <a:bodyPr/>
          <a:lstStyle/>
          <a:p>
            <a:r>
              <a:rPr lang="en-US" dirty="0"/>
              <a:t>So what can we do about this?</a:t>
            </a:r>
          </a:p>
          <a:p>
            <a:br>
              <a:rPr lang="en-US" dirty="0"/>
            </a:br>
            <a:r>
              <a:rPr lang="en-US" dirty="0"/>
              <a:t>Platforms could design systems that balance engagement with user well-being</a:t>
            </a:r>
            <a:br>
              <a:rPr lang="en-US" dirty="0"/>
            </a:br>
            <a:r>
              <a:rPr lang="en-US" dirty="0"/>
              <a:t>There should be more transparency so people understand why certain content is being shown</a:t>
            </a:r>
          </a:p>
          <a:p>
            <a:br>
              <a:rPr lang="en-US" dirty="0"/>
            </a:br>
            <a:r>
              <a:rPr lang="en-US" dirty="0"/>
              <a:t>Create policies can help reduce bias in algorithms and protect minority voices</a:t>
            </a:r>
            <a:br>
              <a:rPr lang="en-US" dirty="0"/>
            </a:br>
            <a:r>
              <a:rPr lang="en-US" dirty="0"/>
              <a:t> digital literacy is important to help people understand how their attention is being shaped so they can make more mindful choices</a:t>
            </a:r>
          </a:p>
          <a:p>
            <a:br>
              <a:rPr lang="en-US" dirty="0"/>
            </a:br>
            <a:r>
              <a:rPr lang="en-US" dirty="0"/>
              <a:t>with these steps together, it can shift the focus back toward healthier and more balanced use of technology</a:t>
            </a:r>
          </a:p>
        </p:txBody>
      </p:sp>
      <p:sp>
        <p:nvSpPr>
          <p:cNvPr id="4" name="Slide Number Placeholder 3">
            <a:extLst>
              <a:ext uri="{FF2B5EF4-FFF2-40B4-BE49-F238E27FC236}">
                <a16:creationId xmlns:a16="http://schemas.microsoft.com/office/drawing/2014/main" id="{715646B1-D4F0-A0B7-7864-B8A5A5B1E84B}"/>
              </a:ext>
            </a:extLst>
          </p:cNvPr>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3636967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The</a:t>
            </a:r>
            <a:r>
              <a:rPr lang="en-US" baseline="0" dirty="0"/>
              <a:t> dangers of cyber crime in our current year and how it will only grow to 13.82 trillion dollars by 2028.</a:t>
            </a:r>
            <a:br>
              <a:rPr lang="en-US" baseline="0" dirty="0"/>
            </a:br>
            <a:br>
              <a:rPr lang="en-US" baseline="0" dirty="0"/>
            </a:br>
            <a:r>
              <a:rPr lang="en-US" baseline="0" dirty="0"/>
              <a:t>Before it 1980s when the concept of IDS is introduced cybercrime and intrusion prevention were mostly done by humans who would have to manually analyze system logs and network monitoring</a:t>
            </a:r>
          </a:p>
          <a:p>
            <a:br>
              <a:rPr lang="en-US" baseline="0" dirty="0"/>
            </a:br>
            <a:r>
              <a:rPr lang="en-US" baseline="0" dirty="0"/>
              <a:t>IDS grows just as fast in its development thanks to AI and new software, reaching new heights in detection accuracy from 70 to 80% to above 95% on average</a:t>
            </a:r>
          </a:p>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180102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a:t>© 2025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 2025 Keith A. Pray</a:t>
            </a:r>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2025 Keith A. Pray</a:t>
            </a:r>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 2025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 2025 Keith A. Pray</a:t>
            </a:r>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 2025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en-US"/>
              <a:t>© 2025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a:t>© 2025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socialimp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conomics.utoronto.ca/conferences/index.php/cetc/2025/paper/viewFile/1899/528" TargetMode="External"/><Relationship Id="rId2" Type="http://schemas.openxmlformats.org/officeDocument/2006/relationships/hyperlink" Target="https://doi.org/10.1177/00222437221134237"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gminsights.com/industry-analysis/intrusion-detection-prevention-system-ids-ips-market?utm_source=chatgpt.com" TargetMode="External"/><Relationship Id="rId7" Type="http://schemas.openxmlformats.org/officeDocument/2006/relationships/hyperlink" Target="https://www.ncbi.nlm.nih.gov/pmc/articles/PMC11014348/" TargetMode="External"/><Relationship Id="rId2" Type="http://schemas.openxmlformats.org/officeDocument/2006/relationships/hyperlink" Target="https://www.brightdefense.com/resources/cybercrime-statistics/?utm_source=chatgpt.com" TargetMode="External"/><Relationship Id="rId1" Type="http://schemas.openxmlformats.org/officeDocument/2006/relationships/slideLayout" Target="../slideLayouts/slideLayout2.xml"/><Relationship Id="rId6" Type="http://schemas.openxmlformats.org/officeDocument/2006/relationships/hyperlink" Target="https://link.springer.com/article/10.1007/s10586-025-05325-w" TargetMode="External"/><Relationship Id="rId5" Type="http://schemas.openxmlformats.org/officeDocument/2006/relationships/hyperlink" Target="https://www.mdpi.com/2624-800X/2/1/9?utm_source=chatgpt.com" TargetMode="External"/><Relationship Id="rId4" Type="http://schemas.openxmlformats.org/officeDocument/2006/relationships/hyperlink" Target="https://trustnetinc.com/resources/the-hidden-costs-of-manual-security-how-inefficiency-impacts-your-bottom-lin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socialimps.com/assignments/group-project/Team_Evaluation_v2.0.doc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arxiv.org/html/2406.02622v1" TargetMode="External"/><Relationship Id="rId3" Type="http://schemas.openxmlformats.org/officeDocument/2006/relationships/hyperlink" Target="https://archive.ourworldindata.org/20251002-120107/grapher/artificial-intelligence-parameter-count.html" TargetMode="External"/><Relationship Id="rId7" Type="http://schemas.openxmlformats.org/officeDocument/2006/relationships/hyperlink" Target="https://about.gitlab.com/the-source/ai/implementing-effective-guardrails-for-ai-agents/" TargetMode="External"/><Relationship Id="rId2" Type="http://schemas.openxmlformats.org/officeDocument/2006/relationships/hyperlink" Target="https://www.technologyreview.com/2024/03/05/1089449/nobody-knows-how-ai-works/" TargetMode="External"/><Relationship Id="rId1" Type="http://schemas.openxmlformats.org/officeDocument/2006/relationships/slideLayout" Target="../slideLayouts/slideLayout2.xml"/><Relationship Id="rId6" Type="http://schemas.openxmlformats.org/officeDocument/2006/relationships/hyperlink" Target="https://www.scientificamerican.com/article/how-ai-knows-things-no-one-told-it/" TargetMode="External"/><Relationship Id="rId11" Type="http://schemas.openxmlformats.org/officeDocument/2006/relationships/hyperlink" Target="https://hai.stanford.edu/ai-index/2025-ai-index-report" TargetMode="External"/><Relationship Id="rId5" Type="http://schemas.openxmlformats.org/officeDocument/2006/relationships/hyperlink" Target="https://www.pcmag.com/news/vibe-coding-fiasco-replite-ai-agent-goes-rogue-deletes-company-database" TargetMode="External"/><Relationship Id="rId10" Type="http://schemas.openxmlformats.org/officeDocument/2006/relationships/hyperlink" Target="https://www.sciencedirect.com/science/article/pii/S0925753522000832" TargetMode="External"/><Relationship Id="rId4" Type="http://schemas.openxmlformats.org/officeDocument/2006/relationships/hyperlink" Target="https://www.livescience.com/technology/artificial-intelligence/ai-could-soon-think-in-ways-we-dont-even-understand-evading-efforts-to-keep-it-aligned-top-ai-scientists-warn" TargetMode="External"/><Relationship Id="rId9" Type="http://schemas.openxmlformats.org/officeDocument/2006/relationships/hyperlink" Target="https://www.rochester.edu/newscenter/artificial-general-intelligence-large-language-models-644892/"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hyperlink" Target="https://www.iea.org/energy-system/buildings/data-centres-and-data-transmission-networks" TargetMode="External"/><Relationship Id="rId3" Type="http://schemas.openxmlformats.org/officeDocument/2006/relationships/hyperlink" Target="https://pmc.ncbi.nlm.nih.gov/articles/PMC6214874/" TargetMode="External"/><Relationship Id="rId7" Type="http://schemas.openxmlformats.org/officeDocument/2006/relationships/hyperlink" Target="https://lifestylemedicine.stanford.edu/what-excessive-screen-time-does-to-the-adult-brain/" TargetMode="External"/><Relationship Id="rId2" Type="http://schemas.openxmlformats.org/officeDocument/2006/relationships/hyperlink" Target="https://pmc.ncbi.nlm.nih.gov/articles/PMC10852174/" TargetMode="External"/><Relationship Id="rId1" Type="http://schemas.openxmlformats.org/officeDocument/2006/relationships/slideLayout" Target="../slideLayouts/slideLayout2.xml"/><Relationship Id="rId6" Type="http://schemas.openxmlformats.org/officeDocument/2006/relationships/hyperlink" Target="https://www.sciencedirect.com/science/article/abs/pii/S1525861024002263" TargetMode="External"/><Relationship Id="rId11" Type="http://schemas.openxmlformats.org/officeDocument/2006/relationships/hyperlink" Target="https://www.itu.int/itu-d/reports/statistics/facts-figures-2024/index/" TargetMode="External"/><Relationship Id="rId5" Type="http://schemas.openxmlformats.org/officeDocument/2006/relationships/hyperlink" Target="https://link.springer.com/article/10.1007/s11469-019-00182-2" TargetMode="External"/><Relationship Id="rId10" Type="http://schemas.openxmlformats.org/officeDocument/2006/relationships/hyperlink" Target="https://www.pewresearch.org/internet/2018/04/17/the-future-of-well-being-in-a-tech-saturated-world/" TargetMode="External"/><Relationship Id="rId4" Type="http://schemas.openxmlformats.org/officeDocument/2006/relationships/hyperlink" Target="https://www.dovepress.com/night-screen-time-is-associated-with-cognitive-function-in-healthy-you-peer-reviewed-fulltext-article-JMDH" TargetMode="External"/><Relationship Id="rId9" Type="http://schemas.openxmlformats.org/officeDocument/2006/relationships/hyperlink" Target="https://www.mdpi.com/2079-9276/6/2/15"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www.youtube.com/watch?v=rE3j_RHkqJc" TargetMode="External"/><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hyperlink" Target="https://www.youtube.com/watch?v=zGM8PT1eAvY" TargetMode="External"/><Relationship Id="rId21" Type="http://schemas.openxmlformats.org/officeDocument/2006/relationships/image" Target="../media/image20.jpeg"/><Relationship Id="rId7" Type="http://schemas.openxmlformats.org/officeDocument/2006/relationships/hyperlink" Target="https://www.youtube.com/watch?v=tk862BbjWx4" TargetMode="External"/><Relationship Id="rId12" Type="http://schemas.openxmlformats.org/officeDocument/2006/relationships/image" Target="../media/image11.png"/><Relationship Id="rId17" Type="http://schemas.openxmlformats.org/officeDocument/2006/relationships/image" Target="../media/image16.jpeg"/><Relationship Id="rId2" Type="http://schemas.openxmlformats.org/officeDocument/2006/relationships/notesSlide" Target="../notesSlides/notesSlide21.xml"/><Relationship Id="rId16" Type="http://schemas.openxmlformats.org/officeDocument/2006/relationships/image" Target="../media/image15.png"/><Relationship Id="rId20"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hyperlink" Target="http://www.youtube.com/watch?v=7Pq-S557XQU" TargetMode="External"/><Relationship Id="rId11" Type="http://schemas.openxmlformats.org/officeDocument/2006/relationships/hyperlink" Target="https://socialimps.keithpray.net/documents/index.jsp?content=Passwords_(2024)_Liza_Levin_Silas_Joy.mp4" TargetMode="External"/><Relationship Id="rId5" Type="http://schemas.openxmlformats.org/officeDocument/2006/relationships/hyperlink" Target="https://www.youtube.com/watch?v=8Gv0H-vPoDc" TargetMode="External"/><Relationship Id="rId15" Type="http://schemas.openxmlformats.org/officeDocument/2006/relationships/image" Target="../media/image14.jpeg"/><Relationship Id="rId10" Type="http://schemas.openxmlformats.org/officeDocument/2006/relationships/hyperlink" Target="https://www.youtube.com/watch?v=njos57IJf-0" TargetMode="External"/><Relationship Id="rId19" Type="http://schemas.openxmlformats.org/officeDocument/2006/relationships/image" Target="../media/image18.jpeg"/><Relationship Id="rId4" Type="http://schemas.openxmlformats.org/officeDocument/2006/relationships/hyperlink" Target="https://www.youtube.com/watch?v=zvfD5rnkTws" TargetMode="External"/><Relationship Id="rId9" Type="http://schemas.openxmlformats.org/officeDocument/2006/relationships/hyperlink" Target="https://www.youtube.com/watch?v=D8K90hX4PrE" TargetMode="External"/><Relationship Id="rId14" Type="http://schemas.openxmlformats.org/officeDocument/2006/relationships/image" Target="../media/image13.jpeg"/><Relationship Id="rId22" Type="http://schemas.openxmlformats.org/officeDocument/2006/relationships/image" Target="../media/image21.png"/></Relationships>
</file>

<file path=ppt/slides/_rels/slide29.xml.rels><?xml version="1.0" encoding="UTF-8" standalone="yes"?>
<Relationships xmlns="http://schemas.openxmlformats.org/package/2006/relationships"><Relationship Id="rId8" Type="http://schemas.openxmlformats.org/officeDocument/2006/relationships/hyperlink" Target="https://ncase.me/trust/" TargetMode="External"/><Relationship Id="rId13" Type="http://schemas.openxmlformats.org/officeDocument/2006/relationships/hyperlink" Target="https://www.youtube.com/watch?v=uc6f_2nPSX8" TargetMode="External"/><Relationship Id="rId18" Type="http://schemas.openxmlformats.org/officeDocument/2006/relationships/image" Target="../media/image24.jpeg"/><Relationship Id="rId26" Type="http://schemas.openxmlformats.org/officeDocument/2006/relationships/image" Target="../media/image32.jpeg"/><Relationship Id="rId3" Type="http://schemas.openxmlformats.org/officeDocument/2006/relationships/hyperlink" Target="https://www.youtube.com/watch?v=xx8f4x6C_KY" TargetMode="External"/><Relationship Id="rId21" Type="http://schemas.openxmlformats.org/officeDocument/2006/relationships/image" Target="../media/image27.jpeg"/><Relationship Id="rId7" Type="http://schemas.openxmlformats.org/officeDocument/2006/relationships/hyperlink" Target="https://www.youtube.com/watch?v=SvM7jFZGAec" TargetMode="External"/><Relationship Id="rId12" Type="http://schemas.openxmlformats.org/officeDocument/2006/relationships/hyperlink" Target="https://www.youtube.com/watch?v=IFe9wiDfb0E&amp;feature=youtu.be" TargetMode="External"/><Relationship Id="rId17" Type="http://schemas.openxmlformats.org/officeDocument/2006/relationships/image" Target="../media/image23.png"/><Relationship Id="rId25" Type="http://schemas.openxmlformats.org/officeDocument/2006/relationships/image" Target="../media/image31.jpeg"/><Relationship Id="rId2" Type="http://schemas.openxmlformats.org/officeDocument/2006/relationships/notesSlide" Target="../notesSlides/notesSlide22.xml"/><Relationship Id="rId16" Type="http://schemas.openxmlformats.org/officeDocument/2006/relationships/image" Target="../media/image22.jpeg"/><Relationship Id="rId20" Type="http://schemas.openxmlformats.org/officeDocument/2006/relationships/image" Target="../media/image26.jpeg"/><Relationship Id="rId1" Type="http://schemas.openxmlformats.org/officeDocument/2006/relationships/slideLayout" Target="../slideLayouts/slideLayout4.xml"/><Relationship Id="rId6" Type="http://schemas.openxmlformats.org/officeDocument/2006/relationships/hyperlink" Target="http://www.upworthy.com/john-oliver-flew-10-hours-to-russia-to-interview-edward-snowden-and-get-him-on-record?c=ufb1" TargetMode="External"/><Relationship Id="rId11" Type="http://schemas.openxmlformats.org/officeDocument/2006/relationships/hyperlink" Target="https://www.youtube.com/watch?v=LkH2r-sNjQs" TargetMode="External"/><Relationship Id="rId24" Type="http://schemas.openxmlformats.org/officeDocument/2006/relationships/image" Target="../media/image30.jpeg"/><Relationship Id="rId5" Type="http://schemas.openxmlformats.org/officeDocument/2006/relationships/hyperlink" Target="https://www.youtube.com/watch?v=N9qYF9DZPdw" TargetMode="External"/><Relationship Id="rId15" Type="http://schemas.openxmlformats.org/officeDocument/2006/relationships/hyperlink" Target="https://www.youtube.com/watch?v=opRMrEfAIiI" TargetMode="External"/><Relationship Id="rId23" Type="http://schemas.openxmlformats.org/officeDocument/2006/relationships/image" Target="../media/image29.jpeg"/><Relationship Id="rId10" Type="http://schemas.openxmlformats.org/officeDocument/2006/relationships/hyperlink" Target="http://ed.ted.com/lessons/what-orwellian-really-means-noah-tavlin" TargetMode="External"/><Relationship Id="rId19" Type="http://schemas.openxmlformats.org/officeDocument/2006/relationships/image" Target="../media/image25.jpeg"/><Relationship Id="rId4" Type="http://schemas.openxmlformats.org/officeDocument/2006/relationships/hyperlink" Target="https://www.youtube.com/watch?v=qpMvS1Q1sos" TargetMode="External"/><Relationship Id="rId9" Type="http://schemas.openxmlformats.org/officeDocument/2006/relationships/hyperlink" Target="https://www.youtube.com/watch?v=30xueN12guw" TargetMode="External"/><Relationship Id="rId14" Type="http://schemas.openxmlformats.org/officeDocument/2006/relationships/hyperlink" Target="https://www.ted.com/talks/david_autor_will_automation_take_away_all_our_jobs/transcript?language=en" TargetMode="External"/><Relationship Id="rId22"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hyperlink" Target="https://www.bbc.com/news/technology-45686890" TargetMode="External"/><Relationship Id="rId7" Type="http://schemas.openxmlformats.org/officeDocument/2006/relationships/hyperlink" Target="https://twobithistory.org/2018/08/18/ada-lovelace-note-g.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theatlantic.com/technology/archive/2014/04/what-a-toilet-hoax-can-tell-us-about-the-future-of-surveillance/361408/" TargetMode="External"/><Relationship Id="rId11" Type="http://schemas.openxmlformats.org/officeDocument/2006/relationships/image" Target="../media/image36.png"/><Relationship Id="rId5" Type="http://schemas.openxmlformats.org/officeDocument/2006/relationships/hyperlink" Target="http://quantifiedtoilets.com/" TargetMode="External"/><Relationship Id="rId10" Type="http://schemas.openxmlformats.org/officeDocument/2006/relationships/image" Target="../media/image35.png"/><Relationship Id="rId4" Type="http://schemas.openxmlformats.org/officeDocument/2006/relationships/hyperlink" Target="https://www.wpi.edu/news/wpi-secures-28-million-develop-smartphone-app-help-assess-health-soldiers?utm_source=WPI+Today+-+Mailing+List&amp;utm_campaign=d4d0ad465a-EMAIL_CAMPAIGN_2018_08_31_05_30_COPY_01&amp;utm_medium=email&amp;utm_term=0_31b05cbe01-d4d0ad465a-441427549" TargetMode="External"/><Relationship Id="rId9" Type="http://schemas.openxmlformats.org/officeDocument/2006/relationships/image" Target="../media/image34.jpeg"/></Relationships>
</file>

<file path=ppt/slides/_rels/slide31.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hyperlink" Target="https://www.weforum.org/agenda/2018/07/we-know-ethics-should-inform-ai-but-which-ethics-robotics/" TargetMode="External"/><Relationship Id="rId7"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hyperlink" Target="https://www.wsj.com/articles/berkshire-hathaways-stock-price-is-too-much-for-computers-11620168548" TargetMode="External"/><Relationship Id="rId4" Type="http://schemas.openxmlformats.org/officeDocument/2006/relationships/hyperlink" Target="https://www.theatlantic.com/technology/archive/2018/10/agents-of-automation/568795/" TargetMode="External"/><Relationship Id="rId9" Type="http://schemas.openxmlformats.org/officeDocument/2006/relationships/image" Target="../media/image40.jpeg"/></Relationships>
</file>

<file path=ppt/slides/_rels/slide32.xml.rels><?xml version="1.0" encoding="UTF-8" standalone="yes"?>
<Relationships xmlns="http://schemas.openxmlformats.org/package/2006/relationships"><Relationship Id="rId3" Type="http://schemas.openxmlformats.org/officeDocument/2006/relationships/hyperlink" Target="https://socialimps.com/"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a:hlinkClick r:id="rId3"/>
              </a:rPr>
              <a:t>SocialImps.com</a:t>
            </a:r>
            <a:r>
              <a:rPr lang="en-US" sz="2000" dirty="0"/>
              <a:t> </a:t>
            </a:r>
          </a:p>
        </p:txBody>
      </p:sp>
      <p:sp>
        <p:nvSpPr>
          <p:cNvPr id="2" name="Title 1"/>
          <p:cNvSpPr>
            <a:spLocks noGrp="1"/>
          </p:cNvSpPr>
          <p:nvPr>
            <p:ph type="ctrTitle"/>
          </p:nvPr>
        </p:nvSpPr>
        <p:spPr/>
        <p:txBody>
          <a:bodyPr/>
          <a:lstStyle/>
          <a:p>
            <a:r>
              <a:rPr lang="en-US" dirty="0"/>
              <a:t>Class 12</a:t>
            </a:r>
            <a:br>
              <a:rPr lang="en-US" dirty="0"/>
            </a:br>
            <a:r>
              <a:rPr lang="en-US" dirty="0"/>
              <a:t>Student Choice</a:t>
            </a:r>
          </a:p>
        </p:txBody>
      </p:sp>
      <p:sp>
        <p:nvSpPr>
          <p:cNvPr id="4" name="Footer Placeholder 3"/>
          <p:cNvSpPr>
            <a:spLocks noGrp="1"/>
          </p:cNvSpPr>
          <p:nvPr>
            <p:ph type="ftr" sz="quarter" idx="3"/>
          </p:nvPr>
        </p:nvSpPr>
        <p:spPr/>
        <p:txBody>
          <a:bodyPr/>
          <a:lstStyle/>
          <a:p>
            <a:r>
              <a:rPr lang="en-US"/>
              <a:t>© 2025 Keith A. Pray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369886"/>
            <a:ext cx="7772400" cy="3352800"/>
          </a:xfrm>
        </p:spPr>
        <p:txBody>
          <a:bodyPr lIns="91440">
            <a:normAutofit/>
          </a:bodyPr>
          <a:lstStyle/>
          <a:p>
            <a:pPr marL="0" lvl="0" indent="0" defTabSz="457200">
              <a:lnSpc>
                <a:spcPct val="100000"/>
              </a:lnSpc>
              <a:spcBef>
                <a:spcPts val="600"/>
              </a:spcBef>
              <a:buClrTx/>
              <a:buSzTx/>
              <a:buNone/>
              <a:defRPr/>
            </a:pPr>
            <a:r>
              <a:rPr kumimoji="0" lang="en-US" sz="900" b="0" i="0" u="none" strike="noStrike" kern="1200" cap="none" spc="0" normalizeH="0" baseline="0" noProof="0" dirty="0">
                <a:ln>
                  <a:noFill/>
                </a:ln>
                <a:solidFill>
                  <a:prstClr val="white"/>
                </a:solidFill>
                <a:effectLst/>
                <a:uLnTx/>
                <a:uFillTx/>
                <a:ea typeface="+mn-ea"/>
                <a:cs typeface="+mn-cs"/>
              </a:rPr>
              <a:t>[1]</a:t>
            </a:r>
            <a:r>
              <a:rPr lang="en-US" sz="900" dirty="0"/>
              <a:t> Giraldo-Luque S, Aldana Afanador PN, Fernández-Rovira C. The Struggle for Human Attention: Between the Abuse of Social Media and Digital Wellbeing. Healthcare (Basel). 2020 Nov 19;8(4):497. </a:t>
            </a:r>
            <a:r>
              <a:rPr lang="en-US" sz="900" dirty="0" err="1"/>
              <a:t>doi</a:t>
            </a:r>
            <a:r>
              <a:rPr lang="en-US" sz="900" dirty="0"/>
              <a:t>: 10.3390/healthcare8040497. PMID: 33227972; PMCID: PMC7712353.</a:t>
            </a:r>
            <a:endParaRPr kumimoji="0" lang="en-US" sz="900" b="0" i="0" u="none" strike="noStrike" kern="1200" cap="none" spc="0" normalizeH="0" baseline="0" noProof="0" dirty="0">
              <a:ln>
                <a:noFill/>
              </a:ln>
              <a:solidFill>
                <a:prstClr val="white"/>
              </a:solidFill>
              <a:effectLst/>
              <a:uLnTx/>
              <a:uFillTx/>
              <a:ea typeface="+mn-ea"/>
              <a:cs typeface="+mn-cs"/>
            </a:endParaRPr>
          </a:p>
          <a:p>
            <a:pPr marL="0" lvl="0" indent="0" defTabSz="457200">
              <a:lnSpc>
                <a:spcPct val="100000"/>
              </a:lnSpc>
              <a:spcBef>
                <a:spcPts val="600"/>
              </a:spcBef>
              <a:buClrTx/>
              <a:buSzTx/>
              <a:buNone/>
              <a:defRPr/>
            </a:pPr>
            <a:r>
              <a:rPr kumimoji="0" lang="en-US" sz="900" b="0" i="0" u="none" strike="noStrike" kern="1200" cap="none" spc="0" normalizeH="0" baseline="0" noProof="0" dirty="0">
                <a:ln>
                  <a:noFill/>
                </a:ln>
                <a:solidFill>
                  <a:prstClr val="white"/>
                </a:solidFill>
                <a:effectLst/>
                <a:uLnTx/>
                <a:uFillTx/>
                <a:ea typeface="+mn-ea"/>
                <a:cs typeface="+mn-cs"/>
              </a:rPr>
              <a:t>[2]</a:t>
            </a:r>
            <a:r>
              <a:rPr lang="en-US" sz="900" dirty="0"/>
              <a:t> Cardoso-Leite P, Buchard A, </a:t>
            </a:r>
            <a:r>
              <a:rPr lang="en-US" sz="900" dirty="0" err="1"/>
              <a:t>Tissieres</a:t>
            </a:r>
            <a:r>
              <a:rPr lang="en-US" sz="900" dirty="0"/>
              <a:t> I, Mussack D, Bavelier D. Media use, attention, mental health and academic performance among 8 to 12 year old children. </a:t>
            </a:r>
            <a:r>
              <a:rPr lang="en-US" sz="900" dirty="0" err="1"/>
              <a:t>PLoS</a:t>
            </a:r>
            <a:r>
              <a:rPr lang="en-US" sz="900" dirty="0"/>
              <a:t> One. 2021 Nov 17;16(11):e0259163. </a:t>
            </a:r>
            <a:r>
              <a:rPr lang="en-US" sz="900" dirty="0" err="1"/>
              <a:t>doi</a:t>
            </a:r>
            <a:r>
              <a:rPr lang="en-US" sz="900" dirty="0"/>
              <a:t>: 10.1371/journal.pone.0259163. PMID: 34788306; PMCID: PMC8598050.</a:t>
            </a:r>
          </a:p>
          <a:p>
            <a:pPr marL="0" indent="0">
              <a:buNone/>
            </a:pPr>
            <a:r>
              <a:rPr kumimoji="0" lang="en-US" sz="900" b="0" i="0" u="none" strike="noStrike" kern="1200" cap="none" spc="0" normalizeH="0" baseline="0" noProof="0" dirty="0">
                <a:ln>
                  <a:noFill/>
                </a:ln>
                <a:solidFill>
                  <a:prstClr val="white"/>
                </a:solidFill>
                <a:effectLst/>
                <a:uLnTx/>
                <a:uFillTx/>
                <a:ea typeface="+mn-ea"/>
                <a:cs typeface="+mn-cs"/>
              </a:rPr>
              <a:t>[3]</a:t>
            </a:r>
            <a:r>
              <a:rPr lang="en-US" sz="900" dirty="0"/>
              <a:t> Simon, A. J., Gallen, C. L., Ziegler, D. A., Mishra, J., Marco, E. J., Anguera, J. A., &amp; Gazzaley, A. (2025, October 2). </a:t>
            </a:r>
            <a:r>
              <a:rPr lang="en-US" sz="900" i="1" dirty="0"/>
              <a:t>Quantifying attention span across the lifespan</a:t>
            </a:r>
            <a:r>
              <a:rPr lang="en-US" sz="900" dirty="0"/>
              <a:t>. Frontiers. https://www.frontiersin.org/journals/cognition/articles/10.3389/fcogn.2023.1207428</a:t>
            </a:r>
          </a:p>
          <a:p>
            <a:pPr marL="0" indent="0" defTabSz="457200">
              <a:lnSpc>
                <a:spcPct val="100000"/>
              </a:lnSpc>
              <a:spcBef>
                <a:spcPts val="600"/>
              </a:spcBef>
              <a:buClrTx/>
              <a:buSzTx/>
              <a:buNone/>
              <a:defRPr/>
            </a:pPr>
            <a:r>
              <a:rPr kumimoji="0" lang="en-US" sz="900" b="0" i="0" u="none" strike="noStrike" kern="1200" cap="none" spc="0" normalizeH="0" baseline="0" noProof="0" dirty="0">
                <a:ln>
                  <a:noFill/>
                </a:ln>
                <a:solidFill>
                  <a:prstClr val="white"/>
                </a:solidFill>
                <a:effectLst/>
                <a:uLnTx/>
                <a:uFillTx/>
                <a:ea typeface="+mn-ea"/>
                <a:cs typeface="+mn-cs"/>
              </a:rPr>
              <a:t>[4]</a:t>
            </a:r>
            <a:r>
              <a:rPr lang="en-US" sz="900" dirty="0"/>
              <a:t> Haliti-Sylaj, T., &amp; Sadiku, A. (n.d.). Impact of short reels on attention span and academic ... https://files.eric.ed.gov/fulltext/EJ1454296.pdf </a:t>
            </a:r>
            <a:endParaRPr kumimoji="0" lang="en-US" sz="900" b="0" i="0" u="none" strike="noStrike" kern="1200" cap="none" spc="0" normalizeH="0" baseline="0" noProof="0" dirty="0">
              <a:ln>
                <a:noFill/>
              </a:ln>
              <a:solidFill>
                <a:prstClr val="white"/>
              </a:solidFill>
              <a:effectLst/>
              <a:uLnTx/>
              <a:uFillTx/>
              <a:ea typeface="+mn-ea"/>
              <a:cs typeface="+mn-cs"/>
            </a:endParaRPr>
          </a:p>
          <a:p>
            <a:pPr marL="0" lvl="0" indent="0" defTabSz="457200">
              <a:lnSpc>
                <a:spcPct val="100000"/>
              </a:lnSpc>
              <a:spcBef>
                <a:spcPts val="600"/>
              </a:spcBef>
              <a:buClrTx/>
              <a:buSzTx/>
              <a:buNone/>
              <a:defRPr/>
            </a:pPr>
            <a:r>
              <a:rPr kumimoji="0" lang="en-US" sz="900" b="0" i="0" u="none" strike="noStrike" kern="1200" cap="none" spc="0" normalizeH="0" baseline="0" noProof="0" dirty="0">
                <a:ln>
                  <a:noFill/>
                </a:ln>
                <a:solidFill>
                  <a:prstClr val="white"/>
                </a:solidFill>
                <a:effectLst/>
                <a:uLnTx/>
                <a:uFillTx/>
                <a:ea typeface="+mn-ea"/>
                <a:cs typeface="+mn-cs"/>
              </a:rPr>
              <a:t>[5]</a:t>
            </a:r>
            <a:r>
              <a:rPr lang="en-US" sz="900" b="1" dirty="0"/>
              <a:t> Bauer, S., Nair, S., &amp; </a:t>
            </a:r>
            <a:r>
              <a:rPr lang="en-US" sz="900" b="1" dirty="0" err="1"/>
              <a:t>Stiglbauer</a:t>
            </a:r>
            <a:r>
              <a:rPr lang="en-US" sz="900" b="1" dirty="0"/>
              <a:t>, B.</a:t>
            </a:r>
            <a:r>
              <a:rPr lang="en-US" sz="900" dirty="0"/>
              <a:t> (2022). How do recommendation algorithms change user attention and consumption? </a:t>
            </a:r>
            <a:r>
              <a:rPr lang="en-US" sz="900" i="1" dirty="0"/>
              <a:t>Journal of Marketing Research, 59</a:t>
            </a:r>
            <a:r>
              <a:rPr lang="en-US" sz="900" dirty="0"/>
              <a:t>(6), 1132–1151. </a:t>
            </a:r>
            <a:r>
              <a:rPr lang="en-US" sz="900" dirty="0">
                <a:hlinkClick r:id="rId2"/>
              </a:rPr>
              <a:t>https://doi.org/10.1177/00222437221134237</a:t>
            </a:r>
            <a:endParaRPr lang="en-US" sz="900" dirty="0"/>
          </a:p>
          <a:p>
            <a:pPr marL="0" indent="0" defTabSz="457200">
              <a:lnSpc>
                <a:spcPct val="100000"/>
              </a:lnSpc>
              <a:spcBef>
                <a:spcPts val="600"/>
              </a:spcBef>
              <a:buClrTx/>
              <a:buSzTx/>
              <a:buNone/>
              <a:defRPr/>
            </a:pPr>
            <a:r>
              <a:rPr kumimoji="0" lang="en-US" sz="900" b="0" i="0" u="none" strike="noStrike" kern="1200" cap="none" spc="0" normalizeH="0" baseline="0" noProof="0" dirty="0">
                <a:ln>
                  <a:noFill/>
                </a:ln>
                <a:solidFill>
                  <a:prstClr val="white"/>
                </a:solidFill>
                <a:effectLst/>
                <a:uLnTx/>
                <a:uFillTx/>
                <a:ea typeface="+mn-ea"/>
                <a:cs typeface="+mn-cs"/>
              </a:rPr>
              <a:t>[6]</a:t>
            </a:r>
            <a:r>
              <a:rPr lang="en-US" sz="900" b="1" dirty="0"/>
              <a:t> </a:t>
            </a:r>
            <a:r>
              <a:rPr lang="en-US" sz="900" dirty="0" err="1"/>
              <a:t>Mansoury</a:t>
            </a:r>
            <a:r>
              <a:rPr lang="en-US" sz="900" dirty="0"/>
              <a:t>, M., </a:t>
            </a:r>
            <a:r>
              <a:rPr lang="en-US" sz="900" dirty="0" err="1"/>
              <a:t>Abdollahpouri</a:t>
            </a:r>
            <a:r>
              <a:rPr lang="en-US" sz="900" dirty="0"/>
              <a:t>, H., </a:t>
            </a:r>
            <a:r>
              <a:rPr lang="en-US" sz="900" dirty="0" err="1"/>
              <a:t>Pechenizkiy</a:t>
            </a:r>
            <a:r>
              <a:rPr lang="en-US" sz="900" dirty="0"/>
              <a:t>, M., Mobasher, B., &amp; Burke, R. (2020a, July 25). </a:t>
            </a:r>
            <a:r>
              <a:rPr lang="en-US" sz="900" i="1" dirty="0"/>
              <a:t>Feedback loop and bias amplification in recommender systems</a:t>
            </a:r>
            <a:r>
              <a:rPr lang="en-US" sz="900" dirty="0"/>
              <a:t>. arXiv.org. https://arxiv.org/abs/2007.13019 </a:t>
            </a:r>
            <a:endParaRPr kumimoji="0" lang="en-US" sz="900" b="0" i="0" u="none" strike="noStrike" kern="1200" cap="none" spc="0" normalizeH="0" baseline="0" noProof="0" dirty="0">
              <a:ln>
                <a:noFill/>
              </a:ln>
              <a:solidFill>
                <a:prstClr val="white"/>
              </a:solidFill>
              <a:effectLst/>
              <a:uLnTx/>
              <a:uFillTx/>
              <a:ea typeface="+mn-ea"/>
              <a:cs typeface="+mn-cs"/>
            </a:endParaRPr>
          </a:p>
          <a:p>
            <a:pPr marL="0" lvl="0" indent="0" defTabSz="457200">
              <a:lnSpc>
                <a:spcPct val="100000"/>
              </a:lnSpc>
              <a:spcBef>
                <a:spcPts val="600"/>
              </a:spcBef>
              <a:buClrTx/>
              <a:buSzTx/>
              <a:buNone/>
              <a:defRPr/>
            </a:pPr>
            <a:r>
              <a:rPr lang="en-US" sz="900" dirty="0">
                <a:solidFill>
                  <a:prstClr val="white"/>
                </a:solidFill>
              </a:rPr>
              <a:t>[7]</a:t>
            </a:r>
            <a:r>
              <a:rPr lang="en-US" sz="900" b="1" dirty="0"/>
              <a:t> Chen, Y., Fei, L., &amp; Marcel, </a:t>
            </a:r>
            <a:r>
              <a:rPr lang="en-US" sz="900" dirty="0"/>
              <a:t>(2025). Algorithmic attention and content creation on social media. </a:t>
            </a:r>
            <a:r>
              <a:rPr lang="en-US" sz="900" i="1" dirty="0"/>
              <a:t>SSRN Electronic Journal.</a:t>
            </a:r>
            <a:r>
              <a:rPr lang="en-US" sz="900" dirty="0"/>
              <a:t> </a:t>
            </a:r>
            <a:r>
              <a:rPr lang="en-US" sz="900" dirty="0">
                <a:hlinkClick r:id="rId3"/>
              </a:rPr>
              <a:t>https://www.economics.utoronto.ca/conferences/index.php/cetc/2025/paper/viewFile/1899/528</a:t>
            </a:r>
            <a:r>
              <a:rPr lang="en-US" sz="900" dirty="0"/>
              <a:t> </a:t>
            </a:r>
            <a:endParaRPr lang="en-US" sz="900" dirty="0">
              <a:solidFill>
                <a:prstClr val="white"/>
              </a:solidFill>
            </a:endParaRPr>
          </a:p>
          <a:p>
            <a:pPr marL="0" lvl="0" indent="0" defTabSz="457200">
              <a:lnSpc>
                <a:spcPct val="100000"/>
              </a:lnSpc>
              <a:spcBef>
                <a:spcPts val="600"/>
              </a:spcBef>
              <a:buClrTx/>
              <a:buSzTx/>
              <a:buNone/>
              <a:defRPr/>
            </a:pPr>
            <a:r>
              <a:rPr kumimoji="0" lang="en-US" sz="900" b="0" i="0" u="none" strike="noStrike" kern="1200" cap="none" spc="0" normalizeH="0" baseline="0" noProof="0" dirty="0">
                <a:ln>
                  <a:noFill/>
                </a:ln>
                <a:solidFill>
                  <a:prstClr val="white"/>
                </a:solidFill>
                <a:effectLst/>
                <a:uLnTx/>
                <a:uFillTx/>
                <a:ea typeface="+mn-ea"/>
                <a:cs typeface="+mn-cs"/>
              </a:rPr>
              <a:t>[8]</a:t>
            </a:r>
            <a:r>
              <a:rPr lang="en-US" sz="900" b="1" dirty="0"/>
              <a:t> Persia, F., Ge, M., &amp; D’Auria, D.</a:t>
            </a:r>
            <a:r>
              <a:rPr lang="en-US" sz="900" dirty="0"/>
              <a:t> (2018). How to exploit recommender systems in social media. </a:t>
            </a:r>
            <a:r>
              <a:rPr lang="en-US" sz="900" i="1" dirty="0"/>
              <a:t>2018 IEEE International Conference on Information Reuse and Integration for Data Science (IRI)</a:t>
            </a:r>
            <a:r>
              <a:rPr lang="en-US" sz="900" dirty="0"/>
              <a:t>, 537–544. IEEE. https://doi.org/10.1109/IRI.2018.00085</a:t>
            </a:r>
            <a:endParaRPr kumimoji="0" lang="en-US" sz="900" b="0" i="0" u="none" strike="noStrike" kern="1200" cap="none" spc="0" normalizeH="0" baseline="0" noProof="0" dirty="0">
              <a:ln>
                <a:noFill/>
              </a:ln>
              <a:solidFill>
                <a:prstClr val="white"/>
              </a:solidFill>
              <a:effectLst/>
              <a:uLnTx/>
              <a:uFillTx/>
              <a:ea typeface="+mn-ea"/>
              <a:cs typeface="+mn-cs"/>
            </a:endParaRP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10</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Chenxi Zeng</a:t>
            </a:r>
            <a:endParaRPr lang="en-US" sz="1400" dirty="0">
              <a:solidFill>
                <a:schemeClr val="tx1"/>
              </a:solidFill>
              <a:latin typeface="+mj-lt"/>
            </a:endParaRPr>
          </a:p>
        </p:txBody>
      </p:sp>
    </p:spTree>
    <p:extLst>
      <p:ext uri="{BB962C8B-B14F-4D97-AF65-F5344CB8AC3E}">
        <p14:creationId xmlns:p14="http://schemas.microsoft.com/office/powerpoint/2010/main" val="663296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Trust in the Intrusion detection system</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Abyshek </a:t>
            </a:r>
            <a:r>
              <a:rPr lang="en-US" dirty="0" err="1"/>
              <a:t>Sukumar</a:t>
            </a:r>
            <a:endParaRPr lang="en-US" dirty="0"/>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2025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11</a:t>
            </a:fld>
            <a:endParaRPr lang="en-US"/>
          </a:p>
        </p:txBody>
      </p:sp>
    </p:spTree>
    <p:extLst>
      <p:ext uri="{BB962C8B-B14F-4D97-AF65-F5344CB8AC3E}">
        <p14:creationId xmlns:p14="http://schemas.microsoft.com/office/powerpoint/2010/main" val="2965274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trust the ids?</a:t>
            </a:r>
          </a:p>
        </p:txBody>
      </p:sp>
      <p:sp>
        <p:nvSpPr>
          <p:cNvPr id="3" name="Content Placeholder 2"/>
          <p:cNvSpPr>
            <a:spLocks noGrp="1"/>
          </p:cNvSpPr>
          <p:nvPr>
            <p:ph sz="half" idx="1"/>
          </p:nvPr>
        </p:nvSpPr>
        <p:spPr>
          <a:xfrm>
            <a:off x="1" y="1443177"/>
            <a:ext cx="4692438" cy="2493870"/>
          </a:xfrm>
        </p:spPr>
        <p:txBody>
          <a:bodyPr>
            <a:normAutofit lnSpcReduction="10000"/>
          </a:bodyPr>
          <a:lstStyle/>
          <a:p>
            <a:r>
              <a:rPr lang="en-US" dirty="0"/>
              <a:t>The growing danger of Cyber crime, expected to threaten 10.29 trillion dollars [1]</a:t>
            </a:r>
          </a:p>
          <a:p>
            <a:pPr marL="0" indent="0">
              <a:buNone/>
            </a:pPr>
            <a:endParaRPr lang="en-US" dirty="0"/>
          </a:p>
          <a:p>
            <a:r>
              <a:rPr lang="en-US" dirty="0"/>
              <a:t>Better than the manual alternative [4]</a:t>
            </a:r>
          </a:p>
          <a:p>
            <a:endParaRPr lang="en-US" dirty="0"/>
          </a:p>
          <a:p>
            <a:r>
              <a:rPr lang="en-US" dirty="0"/>
              <a:t>The fast development of the IDS, reaching &gt;95% accuracy rate [2] [3] [6] [7]</a:t>
            </a:r>
          </a:p>
          <a:p>
            <a:endParaRPr lang="en-US" dirty="0"/>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Abyshek </a:t>
            </a:r>
            <a:r>
              <a:rPr lang="en-US" sz="1400" dirty="0" err="1">
                <a:solidFill>
                  <a:schemeClr val="tx1"/>
                </a:solidFill>
                <a:latin typeface="+mj-lt"/>
              </a:rPr>
              <a:t>Sukumar</a:t>
            </a:r>
            <a:endParaRPr lang="en-US" sz="1400" dirty="0">
              <a:solidFill>
                <a:schemeClr val="tx1"/>
              </a:solidFill>
              <a:latin typeface="+mj-lt"/>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2445" y="765502"/>
            <a:ext cx="4284351" cy="3849221"/>
          </a:xfrm>
          <a:prstGeom prst="rect">
            <a:avLst/>
          </a:prstGeom>
        </p:spPr>
      </p:pic>
      <p:sp>
        <p:nvSpPr>
          <p:cNvPr id="16" name="TextBox 15"/>
          <p:cNvSpPr txBox="1"/>
          <p:nvPr/>
        </p:nvSpPr>
        <p:spPr>
          <a:xfrm>
            <a:off x="6648017" y="4592815"/>
            <a:ext cx="473206" cy="341632"/>
          </a:xfrm>
          <a:prstGeom prst="rect">
            <a:avLst/>
          </a:prstGeom>
          <a:noFill/>
        </p:spPr>
        <p:txBody>
          <a:bodyPr wrap="none" rtlCol="0">
            <a:spAutoFit/>
          </a:bodyPr>
          <a:lstStyle/>
          <a:p>
            <a:pPr>
              <a:lnSpc>
                <a:spcPct val="90000"/>
              </a:lnSpc>
            </a:pPr>
            <a:r>
              <a:rPr lang="en-US" dirty="0"/>
              <a:t>[1]</a:t>
            </a:r>
          </a:p>
        </p:txBody>
      </p:sp>
    </p:spTree>
    <p:extLst>
      <p:ext uri="{BB962C8B-B14F-4D97-AF65-F5344CB8AC3E}">
        <p14:creationId xmlns:p14="http://schemas.microsoft.com/office/powerpoint/2010/main" val="1846191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Achievements of IDS</a:t>
            </a:r>
          </a:p>
        </p:txBody>
      </p:sp>
      <p:sp>
        <p:nvSpPr>
          <p:cNvPr id="3" name="Content Placeholder 2"/>
          <p:cNvSpPr>
            <a:spLocks noGrp="1"/>
          </p:cNvSpPr>
          <p:nvPr>
            <p:ph sz="half" idx="1"/>
          </p:nvPr>
        </p:nvSpPr>
        <p:spPr>
          <a:xfrm>
            <a:off x="-1" y="1503268"/>
            <a:ext cx="4586289" cy="2526505"/>
          </a:xfrm>
        </p:spPr>
        <p:txBody>
          <a:bodyPr/>
          <a:lstStyle/>
          <a:p>
            <a:r>
              <a:rPr lang="en-US" dirty="0"/>
              <a:t>Cut cost of breaches of an organization from $4.88 mil to $2.22 mil [4]</a:t>
            </a:r>
          </a:p>
          <a:p>
            <a:r>
              <a:rPr lang="en-US" dirty="0"/>
              <a:t>95.6% Detection Rate within ~257 </a:t>
            </a:r>
            <a:r>
              <a:rPr lang="en-US" dirty="0" err="1"/>
              <a:t>ms</a:t>
            </a:r>
            <a:r>
              <a:rPr lang="en-US" dirty="0"/>
              <a:t>, no false alarms [2]</a:t>
            </a:r>
          </a:p>
          <a:p>
            <a:r>
              <a:rPr lang="en-US" dirty="0"/>
              <a:t>Reduced packet drops by 5 times and improved network reliability [5]</a:t>
            </a:r>
          </a:p>
          <a:p>
            <a:r>
              <a:rPr lang="en-US" dirty="0"/>
              <a:t>~99% Accuracy across datasets with private protection [6]</a:t>
            </a:r>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Abyshek </a:t>
            </a:r>
            <a:r>
              <a:rPr lang="en-US" sz="1400" dirty="0" err="1">
                <a:solidFill>
                  <a:schemeClr val="tx1"/>
                </a:solidFill>
                <a:latin typeface="+mj-lt"/>
              </a:rPr>
              <a:t>Sukumar</a:t>
            </a:r>
            <a:endParaRPr lang="en-US" sz="1400" dirty="0">
              <a:solidFill>
                <a:schemeClr val="tx1"/>
              </a:solidFill>
              <a:latin typeface="+mj-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6288" y="1473994"/>
            <a:ext cx="4440508" cy="2585055"/>
          </a:xfrm>
          <a:prstGeom prst="rect">
            <a:avLst/>
          </a:prstGeom>
        </p:spPr>
      </p:pic>
      <p:sp>
        <p:nvSpPr>
          <p:cNvPr id="10" name="TextBox 9"/>
          <p:cNvSpPr txBox="1"/>
          <p:nvPr/>
        </p:nvSpPr>
        <p:spPr>
          <a:xfrm>
            <a:off x="6569939" y="4085877"/>
            <a:ext cx="473206" cy="341632"/>
          </a:xfrm>
          <a:prstGeom prst="rect">
            <a:avLst/>
          </a:prstGeom>
          <a:noFill/>
        </p:spPr>
        <p:txBody>
          <a:bodyPr wrap="none" rtlCol="0">
            <a:spAutoFit/>
          </a:bodyPr>
          <a:lstStyle/>
          <a:p>
            <a:pPr>
              <a:lnSpc>
                <a:spcPct val="90000"/>
              </a:lnSpc>
            </a:pPr>
            <a:r>
              <a:rPr lang="en-US" dirty="0"/>
              <a:t>[7]</a:t>
            </a:r>
          </a:p>
        </p:txBody>
      </p:sp>
    </p:spTree>
    <p:extLst>
      <p:ext uri="{BB962C8B-B14F-4D97-AF65-F5344CB8AC3E}">
        <p14:creationId xmlns:p14="http://schemas.microsoft.com/office/powerpoint/2010/main" val="3802420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trust</a:t>
            </a:r>
          </a:p>
        </p:txBody>
      </p:sp>
      <p:sp>
        <p:nvSpPr>
          <p:cNvPr id="3" name="Content Placeholder 2"/>
          <p:cNvSpPr>
            <a:spLocks noGrp="1"/>
          </p:cNvSpPr>
          <p:nvPr>
            <p:ph sz="half" idx="1"/>
          </p:nvPr>
        </p:nvSpPr>
        <p:spPr>
          <a:xfrm>
            <a:off x="0" y="1612475"/>
            <a:ext cx="4419600" cy="2583993"/>
          </a:xfrm>
        </p:spPr>
        <p:txBody>
          <a:bodyPr>
            <a:normAutofit lnSpcReduction="10000"/>
          </a:bodyPr>
          <a:lstStyle/>
          <a:p>
            <a:r>
              <a:rPr lang="en-US" dirty="0"/>
              <a:t>Many organizations rely on IDS to be trusted by regular customers [3]</a:t>
            </a:r>
          </a:p>
          <a:p>
            <a:pPr marL="0" indent="0">
              <a:buNone/>
            </a:pPr>
            <a:endParaRPr lang="en-US" dirty="0"/>
          </a:p>
          <a:p>
            <a:r>
              <a:rPr lang="en-US" dirty="0"/>
              <a:t>Investment increased the CAGR of digital banking market around 3% [3]</a:t>
            </a:r>
          </a:p>
          <a:p>
            <a:pPr marL="0" indent="0">
              <a:buNone/>
            </a:pPr>
            <a:endParaRPr lang="en-US" dirty="0"/>
          </a:p>
          <a:p>
            <a:r>
              <a:rPr lang="en-US" dirty="0"/>
              <a:t>Trust in the IDS pushed the implementation of AI and ML [3]</a:t>
            </a:r>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Abyshek </a:t>
            </a:r>
            <a:r>
              <a:rPr lang="en-US" sz="1400" dirty="0" err="1">
                <a:solidFill>
                  <a:schemeClr val="tx1"/>
                </a:solidFill>
                <a:latin typeface="+mj-lt"/>
              </a:rPr>
              <a:t>Sukumar</a:t>
            </a:r>
            <a:endParaRPr lang="en-US" sz="1400" dirty="0">
              <a:solidFill>
                <a:schemeClr val="tx1"/>
              </a:solidFill>
              <a:latin typeface="+mj-lt"/>
            </a:endParaRPr>
          </a:p>
        </p:txBody>
      </p:sp>
      <p:pic>
        <p:nvPicPr>
          <p:cNvPr id="12" name="Picture 11"/>
          <p:cNvPicPr>
            <a:picLocks noChangeAspect="1"/>
          </p:cNvPicPr>
          <p:nvPr/>
        </p:nvPicPr>
        <p:blipFill>
          <a:blip r:embed="rId3"/>
          <a:stretch>
            <a:fillRect/>
          </a:stretch>
        </p:blipFill>
        <p:spPr>
          <a:xfrm>
            <a:off x="4419600" y="1612475"/>
            <a:ext cx="4619689" cy="2583993"/>
          </a:xfrm>
          <a:prstGeom prst="rect">
            <a:avLst/>
          </a:prstGeom>
        </p:spPr>
      </p:pic>
      <p:sp>
        <p:nvSpPr>
          <p:cNvPr id="13" name="TextBox 12"/>
          <p:cNvSpPr txBox="1"/>
          <p:nvPr/>
        </p:nvSpPr>
        <p:spPr>
          <a:xfrm>
            <a:off x="6492841" y="4190961"/>
            <a:ext cx="473206" cy="341632"/>
          </a:xfrm>
          <a:prstGeom prst="rect">
            <a:avLst/>
          </a:prstGeom>
          <a:noFill/>
        </p:spPr>
        <p:txBody>
          <a:bodyPr wrap="none" rtlCol="0">
            <a:spAutoFit/>
          </a:bodyPr>
          <a:lstStyle/>
          <a:p>
            <a:pPr>
              <a:lnSpc>
                <a:spcPct val="90000"/>
              </a:lnSpc>
            </a:pPr>
            <a:r>
              <a:rPr lang="en-US" dirty="0"/>
              <a:t>[3]</a:t>
            </a:r>
          </a:p>
        </p:txBody>
      </p:sp>
    </p:spTree>
    <p:extLst>
      <p:ext uri="{BB962C8B-B14F-4D97-AF65-F5344CB8AC3E}">
        <p14:creationId xmlns:p14="http://schemas.microsoft.com/office/powerpoint/2010/main" val="3293100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0" y="1369886"/>
            <a:ext cx="9144000" cy="3627310"/>
          </a:xfrm>
        </p:spPr>
        <p:txBody>
          <a:bodyPr lIns="91440">
            <a:normAutofit/>
          </a:bodyPr>
          <a:lstStyle/>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[1] </a:t>
            </a:r>
            <a:r>
              <a:rPr lang="en-US" sz="1100" dirty="0" err="1"/>
              <a:t>Tamzid</a:t>
            </a:r>
            <a:r>
              <a:rPr lang="en-US" sz="1100" dirty="0"/>
              <a:t>, </a:t>
            </a:r>
            <a:r>
              <a:rPr lang="en-US" sz="1100" i="1" dirty="0"/>
              <a:t>256 Cybercrime Statistics for 2025</a:t>
            </a:r>
            <a:r>
              <a:rPr lang="en-US" sz="1100" dirty="0"/>
              <a:t> (Bright Defense, September 5, 2025), </a:t>
            </a:r>
            <a:r>
              <a:rPr lang="en-US" sz="1100" dirty="0">
                <a:hlinkClick r:id="rId2"/>
              </a:rPr>
              <a:t>https://www.brightdefense.com/resources/cybercrime-statistics/</a:t>
            </a:r>
            <a:r>
              <a:rPr lang="en-US" sz="1100" dirty="0"/>
              <a:t> (accessed October 2, 2025).</a:t>
            </a:r>
            <a:endParaRPr kumimoji="0" lang="en-US" sz="1100" b="0" i="0" u="none" strike="noStrike" kern="1200" cap="none" spc="0" normalizeH="0" baseline="0" noProof="0" dirty="0">
              <a:ln>
                <a:noFill/>
              </a:ln>
              <a:solidFill>
                <a:prstClr val="white"/>
              </a:solidFill>
              <a:effectLst/>
              <a:uLnTx/>
              <a:uFillTx/>
              <a:latin typeface="Cambria"/>
              <a:ea typeface="+mn-ea"/>
              <a:cs typeface="+mn-cs"/>
            </a:endParaRPr>
          </a:p>
          <a:p>
            <a:pPr marL="0" indent="0" defTabSz="457200">
              <a:lnSpc>
                <a:spcPct val="100000"/>
              </a:lnSpc>
              <a:spcBef>
                <a:spcPts val="600"/>
              </a:spcBef>
              <a:buClrTx/>
              <a:buSzTx/>
              <a:buNone/>
              <a:defRPr/>
            </a:pPr>
            <a:r>
              <a:rPr lang="en-US" sz="1100" dirty="0">
                <a:solidFill>
                  <a:prstClr val="white"/>
                </a:solidFill>
                <a:latin typeface="Cambria"/>
              </a:rPr>
              <a:t>[</a:t>
            </a:r>
            <a:r>
              <a:rPr kumimoji="0" lang="en-US" sz="1100" b="0" i="0" u="none" strike="noStrike" kern="1200" cap="none" spc="0" normalizeH="0" baseline="0" noProof="0" dirty="0">
                <a:ln>
                  <a:noFill/>
                </a:ln>
                <a:solidFill>
                  <a:prstClr val="white"/>
                </a:solidFill>
                <a:effectLst/>
                <a:uLnTx/>
                <a:uFillTx/>
                <a:latin typeface="Cambria"/>
                <a:ea typeface="+mn-ea"/>
                <a:cs typeface="+mn-cs"/>
              </a:rPr>
              <a:t>2] </a:t>
            </a:r>
            <a:r>
              <a:rPr lang="en-US" sz="1100" dirty="0"/>
              <a:t>Nguyen, </a:t>
            </a:r>
            <a:r>
              <a:rPr lang="en-US" sz="1100" dirty="0" err="1"/>
              <a:t>Thien</a:t>
            </a:r>
            <a:r>
              <a:rPr lang="en-US" sz="1100" dirty="0"/>
              <a:t> </a:t>
            </a:r>
            <a:r>
              <a:rPr lang="en-US" sz="1100" dirty="0" err="1"/>
              <a:t>Duc</a:t>
            </a:r>
            <a:r>
              <a:rPr lang="en-US" sz="1100" dirty="0"/>
              <a:t>, Samuel </a:t>
            </a:r>
            <a:r>
              <a:rPr lang="en-US" sz="1100" dirty="0" err="1"/>
              <a:t>Marchal</a:t>
            </a:r>
            <a:r>
              <a:rPr lang="en-US" sz="1100" dirty="0"/>
              <a:t>, Markus </a:t>
            </a:r>
            <a:r>
              <a:rPr lang="en-US" sz="1100" dirty="0" err="1"/>
              <a:t>Miettinen</a:t>
            </a:r>
            <a:r>
              <a:rPr lang="en-US" sz="1100" dirty="0"/>
              <a:t>, Hossein </a:t>
            </a:r>
            <a:r>
              <a:rPr lang="en-US" sz="1100" dirty="0" err="1"/>
              <a:t>Fereidooni</a:t>
            </a:r>
            <a:r>
              <a:rPr lang="en-US" sz="1100" dirty="0"/>
              <a:t>, N. </a:t>
            </a:r>
            <a:r>
              <a:rPr lang="en-US" sz="1100" dirty="0" err="1"/>
              <a:t>Asokan</a:t>
            </a:r>
            <a:r>
              <a:rPr lang="en-US" sz="1100" dirty="0"/>
              <a:t> &amp; Ahmad-Reza </a:t>
            </a:r>
            <a:r>
              <a:rPr lang="en-US" sz="1100" dirty="0" err="1"/>
              <a:t>Sadeghi</a:t>
            </a:r>
            <a:r>
              <a:rPr lang="en-US" sz="1100" dirty="0"/>
              <a:t>, </a:t>
            </a:r>
            <a:r>
              <a:rPr lang="en-US" sz="1100" i="1" dirty="0"/>
              <a:t>DÏOT: A Federated Self-learning Anomaly Detection System for </a:t>
            </a:r>
            <a:r>
              <a:rPr lang="en-US" sz="1100" i="1" dirty="0" err="1"/>
              <a:t>IoT</a:t>
            </a:r>
            <a:r>
              <a:rPr lang="en-US" sz="1100" dirty="0"/>
              <a:t> (</a:t>
            </a:r>
            <a:r>
              <a:rPr lang="en-US" sz="1100" dirty="0" err="1"/>
              <a:t>arXiv</a:t>
            </a:r>
            <a:r>
              <a:rPr lang="en-US" sz="1100" dirty="0"/>
              <a:t> / IEEE, May 2019), p. 1</a:t>
            </a:r>
            <a:endParaRPr kumimoji="0" lang="en-US" sz="1100" b="0" i="0" u="none" strike="noStrike" kern="1200" cap="none" spc="0" normalizeH="0" baseline="0" noProof="0" dirty="0">
              <a:ln>
                <a:noFill/>
              </a:ln>
              <a:solidFill>
                <a:prstClr val="white"/>
              </a:solidFill>
              <a:effectLst/>
              <a:uLnTx/>
              <a:uFillTx/>
              <a:latin typeface="Cambria"/>
              <a:ea typeface="+mn-ea"/>
              <a:cs typeface="+mn-cs"/>
            </a:endParaRPr>
          </a:p>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[3] </a:t>
            </a:r>
            <a:r>
              <a:rPr lang="en-US" sz="1100" dirty="0" err="1"/>
              <a:t>Wadhwani</a:t>
            </a:r>
            <a:r>
              <a:rPr lang="en-US" sz="1100" dirty="0"/>
              <a:t>, </a:t>
            </a:r>
            <a:r>
              <a:rPr lang="en-US" sz="1100" dirty="0" err="1"/>
              <a:t>Preeti</a:t>
            </a:r>
            <a:r>
              <a:rPr lang="en-US" sz="1100" dirty="0"/>
              <a:t> &amp; </a:t>
            </a:r>
            <a:r>
              <a:rPr lang="en-US" sz="1100" dirty="0" err="1"/>
              <a:t>Ambekar</a:t>
            </a:r>
            <a:r>
              <a:rPr lang="en-US" sz="1100" dirty="0"/>
              <a:t>, </a:t>
            </a:r>
            <a:r>
              <a:rPr lang="en-US" sz="1100" dirty="0" err="1"/>
              <a:t>Aishvarya</a:t>
            </a:r>
            <a:r>
              <a:rPr lang="en-US" sz="1100" dirty="0"/>
              <a:t>, </a:t>
            </a:r>
            <a:r>
              <a:rPr lang="en-US" sz="1100" i="1" dirty="0"/>
              <a:t>Intrusion Detection System / Intrusion Prevention System (IDS / IPS) Market Size – By Component, By Solution Architecture, By Detection Method, By Organization Size, By Deployment Model and By Application, Growth Forecast 2025-2034</a:t>
            </a:r>
            <a:r>
              <a:rPr lang="en-US" sz="1100" dirty="0"/>
              <a:t> (Global Market Insights Inc., January 2025), </a:t>
            </a:r>
            <a:r>
              <a:rPr lang="en-US" sz="1100" dirty="0">
                <a:hlinkClick r:id="rId3"/>
              </a:rPr>
              <a:t>https://www.gminsights.com/industry-analysis/intrusion-detection-prevention-system-ids-ips-market</a:t>
            </a:r>
            <a:r>
              <a:rPr lang="en-US" sz="1100" dirty="0"/>
              <a:t> (accessed October 2, 2025).</a:t>
            </a:r>
          </a:p>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[4]</a:t>
            </a:r>
            <a:r>
              <a:rPr lang="en-US" sz="1100" noProof="0" dirty="0"/>
              <a:t> </a:t>
            </a:r>
            <a:r>
              <a:rPr lang="en-US" sz="1100" dirty="0" err="1"/>
              <a:t>TrustNet</a:t>
            </a:r>
            <a:r>
              <a:rPr lang="en-US" sz="1100" dirty="0"/>
              <a:t>, </a:t>
            </a:r>
            <a:r>
              <a:rPr lang="en-US" sz="1100" i="1" dirty="0"/>
              <a:t>The Hidden Costs of Manual Security: How Inefficiency Impacts Your Bottom Line</a:t>
            </a:r>
            <a:r>
              <a:rPr lang="en-US" sz="1100" dirty="0"/>
              <a:t> (</a:t>
            </a:r>
            <a:r>
              <a:rPr lang="en-US" sz="1100" dirty="0" err="1"/>
              <a:t>TrustNet</a:t>
            </a:r>
            <a:r>
              <a:rPr lang="en-US" sz="1100" dirty="0"/>
              <a:t>, April 23, 2025), </a:t>
            </a:r>
            <a:r>
              <a:rPr lang="en-US" sz="1100" dirty="0">
                <a:hlinkClick r:id="rId4"/>
              </a:rPr>
              <a:t>https://trustnetinc.com/resources/the-hidden-costs-of-manual-security-how-inefficiency-impacts-your-bottom-line/</a:t>
            </a:r>
            <a:r>
              <a:rPr lang="en-US" sz="1100" dirty="0"/>
              <a:t> (accessed October 2, 2025).</a:t>
            </a:r>
          </a:p>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[5] </a:t>
            </a:r>
            <a:r>
              <a:rPr lang="en-US" sz="1100" dirty="0" err="1"/>
              <a:t>Ioulianou</a:t>
            </a:r>
            <a:r>
              <a:rPr lang="en-US" sz="1100" dirty="0"/>
              <a:t>, </a:t>
            </a:r>
            <a:r>
              <a:rPr lang="en-US" sz="1100" dirty="0" err="1"/>
              <a:t>Philokypros</a:t>
            </a:r>
            <a:r>
              <a:rPr lang="en-US" sz="1100" dirty="0"/>
              <a:t> P., </a:t>
            </a:r>
            <a:r>
              <a:rPr lang="en-US" sz="1100" dirty="0" err="1"/>
              <a:t>Vassilios</a:t>
            </a:r>
            <a:r>
              <a:rPr lang="en-US" sz="1100" dirty="0"/>
              <a:t> G. </a:t>
            </a:r>
            <a:r>
              <a:rPr lang="en-US" sz="1100" dirty="0" err="1"/>
              <a:t>Vassilakis</a:t>
            </a:r>
            <a:r>
              <a:rPr lang="en-US" sz="1100" dirty="0"/>
              <a:t> &amp; </a:t>
            </a:r>
            <a:r>
              <a:rPr lang="en-US" sz="1100" dirty="0" err="1"/>
              <a:t>Siamak</a:t>
            </a:r>
            <a:r>
              <a:rPr lang="en-US" sz="1100" dirty="0"/>
              <a:t> F. </a:t>
            </a:r>
            <a:r>
              <a:rPr lang="en-US" sz="1100" dirty="0" err="1"/>
              <a:t>Shahandashti</a:t>
            </a:r>
            <a:r>
              <a:rPr lang="en-US" sz="1100" dirty="0"/>
              <a:t>, </a:t>
            </a:r>
            <a:r>
              <a:rPr lang="en-US" sz="1100" i="1" dirty="0"/>
              <a:t>A Trust-Based Intrusion Detection System for RPL Networks: Detecting a Combination of Rank and </a:t>
            </a:r>
            <a:r>
              <a:rPr lang="en-US" sz="1100" i="1" dirty="0" err="1"/>
              <a:t>Blackhole</a:t>
            </a:r>
            <a:r>
              <a:rPr lang="en-US" sz="1100" i="1" dirty="0"/>
              <a:t> Attacks</a:t>
            </a:r>
            <a:r>
              <a:rPr lang="en-US" sz="1100" dirty="0"/>
              <a:t> (MDPI, March 9, 2022), </a:t>
            </a:r>
            <a:r>
              <a:rPr lang="en-US" sz="1100" dirty="0">
                <a:hlinkClick r:id="rId5"/>
              </a:rPr>
              <a:t>https://www.mdpi.com/2624-800X/2/1/9</a:t>
            </a:r>
            <a:r>
              <a:rPr lang="en-US" sz="1100" dirty="0"/>
              <a:t> (accessed October 2, 2025).</a:t>
            </a:r>
          </a:p>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[6] </a:t>
            </a:r>
            <a:r>
              <a:rPr lang="en-US" sz="1100" dirty="0" err="1"/>
              <a:t>Buyuktanir</a:t>
            </a:r>
            <a:r>
              <a:rPr lang="en-US" sz="1100" dirty="0"/>
              <a:t>, </a:t>
            </a:r>
            <a:r>
              <a:rPr lang="en-US" sz="1100" dirty="0" err="1"/>
              <a:t>Büşra</a:t>
            </a:r>
            <a:r>
              <a:rPr lang="en-US" sz="1100" dirty="0"/>
              <a:t>; </a:t>
            </a:r>
            <a:r>
              <a:rPr lang="en-US" sz="1100" dirty="0" err="1"/>
              <a:t>Altinkaya</a:t>
            </a:r>
            <a:r>
              <a:rPr lang="en-US" sz="1100" dirty="0"/>
              <a:t>, </a:t>
            </a:r>
            <a:r>
              <a:rPr lang="en-US" sz="1100" dirty="0" err="1"/>
              <a:t>Şahsene</a:t>
            </a:r>
            <a:r>
              <a:rPr lang="en-US" sz="1100" dirty="0"/>
              <a:t>; </a:t>
            </a:r>
            <a:r>
              <a:rPr lang="en-US" sz="1100" dirty="0" err="1"/>
              <a:t>Karatas</a:t>
            </a:r>
            <a:r>
              <a:rPr lang="en-US" sz="1100" dirty="0"/>
              <a:t> </a:t>
            </a:r>
            <a:r>
              <a:rPr lang="en-US" sz="1100" dirty="0" err="1"/>
              <a:t>Baydogmus</a:t>
            </a:r>
            <a:r>
              <a:rPr lang="en-US" sz="1100" dirty="0"/>
              <a:t>, </a:t>
            </a:r>
            <a:r>
              <a:rPr lang="en-US" sz="1100" dirty="0" err="1"/>
              <a:t>Gozde</a:t>
            </a:r>
            <a:r>
              <a:rPr lang="en-US" sz="1100" dirty="0"/>
              <a:t>; </a:t>
            </a:r>
            <a:r>
              <a:rPr lang="en-US" sz="1100" dirty="0" err="1"/>
              <a:t>Yildiz</a:t>
            </a:r>
            <a:r>
              <a:rPr lang="en-US" sz="1100" dirty="0"/>
              <a:t>, </a:t>
            </a:r>
            <a:r>
              <a:rPr lang="en-US" sz="1100" dirty="0" err="1"/>
              <a:t>Kazim</a:t>
            </a:r>
            <a:r>
              <a:rPr lang="en-US" sz="1100" dirty="0"/>
              <a:t>, </a:t>
            </a:r>
            <a:r>
              <a:rPr lang="en-US" sz="1100" i="1" dirty="0"/>
              <a:t>Federated Learning in Intrusion Detection: Advancements, Applications, and Future Directions</a:t>
            </a:r>
            <a:r>
              <a:rPr lang="en-US" sz="1100" dirty="0"/>
              <a:t> (Springer, 2025), </a:t>
            </a:r>
            <a:r>
              <a:rPr lang="en-US" sz="1100" dirty="0">
                <a:hlinkClick r:id="rId6"/>
              </a:rPr>
              <a:t>https://link.springer.com/article/10.1007/s10586-025-05325-w</a:t>
            </a:r>
            <a:r>
              <a:rPr lang="en-US" sz="1100" dirty="0"/>
              <a:t> (accessed October 2, 2025).</a:t>
            </a:r>
          </a:p>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[7] </a:t>
            </a:r>
            <a:r>
              <a:rPr lang="en-US" sz="1100" dirty="0"/>
              <a:t>Smith, John &amp; Lee, Alice, </a:t>
            </a:r>
            <a:r>
              <a:rPr lang="en-US" sz="1100" i="1" dirty="0"/>
              <a:t>Title of Article</a:t>
            </a:r>
            <a:r>
              <a:rPr lang="en-US" sz="1100" dirty="0"/>
              <a:t> (PMC / NCBI, 2024), </a:t>
            </a:r>
            <a:r>
              <a:rPr lang="en-US" sz="1100" dirty="0">
                <a:hlinkClick r:id="rId7"/>
              </a:rPr>
              <a:t>https://www.ncbi.nlm.nih.gov/pmc/articles/PMC11014348/</a:t>
            </a:r>
            <a:r>
              <a:rPr lang="en-US" sz="1100" dirty="0"/>
              <a:t> (accessed October 2, 2025).</a:t>
            </a:r>
            <a:endParaRPr kumimoji="0" lang="en-US" sz="1100" b="0" i="0" u="none" strike="noStrike" kern="1200" cap="none" spc="0" normalizeH="0" baseline="0" noProof="0" dirty="0">
              <a:ln>
                <a:noFill/>
              </a:ln>
              <a:solidFill>
                <a:prstClr val="white"/>
              </a:solidFill>
              <a:effectLst/>
              <a:uLnTx/>
              <a:uFillTx/>
              <a:latin typeface="Cambria"/>
              <a:ea typeface="+mn-ea"/>
              <a:cs typeface="+mn-cs"/>
            </a:endParaRP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Abyshek </a:t>
            </a:r>
            <a:r>
              <a:rPr lang="en-US" sz="1400" dirty="0" err="1">
                <a:solidFill>
                  <a:schemeClr val="tx1"/>
                </a:solidFill>
                <a:latin typeface="+mj-lt"/>
              </a:rPr>
              <a:t>Sukumar</a:t>
            </a:r>
            <a:endParaRPr lang="en-US" sz="1400" dirty="0">
              <a:solidFill>
                <a:schemeClr val="tx1"/>
              </a:solidFill>
              <a:latin typeface="+mj-lt"/>
            </a:endParaRPr>
          </a:p>
        </p:txBody>
      </p:sp>
    </p:spTree>
    <p:extLst>
      <p:ext uri="{BB962C8B-B14F-4D97-AF65-F5344CB8AC3E}">
        <p14:creationId xmlns:p14="http://schemas.microsoft.com/office/powerpoint/2010/main" val="1617547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Feasibility of guardrails for AI</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sz="2400" dirty="0"/>
              <a:t>Trevor Wohlers</a:t>
            </a:r>
            <a:endParaRPr lang="en-US" dirty="0"/>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2025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2742470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E286-6064-43CC-AD2F-57D42E09933C}"/>
              </a:ext>
            </a:extLst>
          </p:cNvPr>
          <p:cNvSpPr>
            <a:spLocks noGrp="1"/>
          </p:cNvSpPr>
          <p:nvPr>
            <p:ph type="title"/>
          </p:nvPr>
        </p:nvSpPr>
        <p:spPr/>
        <p:txBody>
          <a:bodyPr/>
          <a:lstStyle/>
          <a:p>
            <a:r>
              <a:rPr lang="en-US" dirty="0"/>
              <a:t>AI is not well understood</a:t>
            </a:r>
          </a:p>
        </p:txBody>
      </p:sp>
      <p:sp>
        <p:nvSpPr>
          <p:cNvPr id="3" name="Content Placeholder 2">
            <a:extLst>
              <a:ext uri="{FF2B5EF4-FFF2-40B4-BE49-F238E27FC236}">
                <a16:creationId xmlns:a16="http://schemas.microsoft.com/office/drawing/2014/main" id="{EE249558-C5C7-6A0A-0C44-14A33CAE400E}"/>
              </a:ext>
            </a:extLst>
          </p:cNvPr>
          <p:cNvSpPr>
            <a:spLocks noGrp="1"/>
          </p:cNvSpPr>
          <p:nvPr>
            <p:ph sz="half" idx="1"/>
          </p:nvPr>
        </p:nvSpPr>
        <p:spPr>
          <a:xfrm>
            <a:off x="395869" y="1352550"/>
            <a:ext cx="4585010" cy="3644646"/>
          </a:xfrm>
        </p:spPr>
        <p:txBody>
          <a:bodyPr>
            <a:normAutofit lnSpcReduction="10000"/>
          </a:bodyPr>
          <a:lstStyle/>
          <a:p>
            <a:r>
              <a:rPr lang="en-US" dirty="0"/>
              <a:t>Modern LLMs are opaque systems that provide little insight into inner workings </a:t>
            </a:r>
          </a:p>
          <a:p>
            <a:pPr lvl="1"/>
            <a:r>
              <a:rPr lang="en-US" dirty="0"/>
              <a:t>Lack of understanding of AI makes it unpredictable [1]</a:t>
            </a:r>
          </a:p>
          <a:p>
            <a:pPr lvl="1"/>
            <a:r>
              <a:rPr lang="en-US" dirty="0"/>
              <a:t>GPT-4 is estimated to have 1.8T parameters [2]</a:t>
            </a:r>
          </a:p>
          <a:p>
            <a:pPr lvl="1"/>
            <a:r>
              <a:rPr lang="en-US" dirty="0"/>
              <a:t>Makes parameter-level guardrails nearly impossible</a:t>
            </a:r>
          </a:p>
          <a:p>
            <a:r>
              <a:rPr lang="en-US" dirty="0"/>
              <a:t>Hidden chain of reasoning</a:t>
            </a:r>
          </a:p>
          <a:p>
            <a:pPr lvl="1"/>
            <a:r>
              <a:rPr lang="en-US" dirty="0"/>
              <a:t>Some AI systems use an explicit chain of though system for difficult questions</a:t>
            </a:r>
          </a:p>
          <a:p>
            <a:pPr lvl="1"/>
            <a:r>
              <a:rPr lang="en-US" dirty="0"/>
              <a:t>Explicit chain of though can be analyzed by researchers</a:t>
            </a:r>
          </a:p>
          <a:p>
            <a:pPr lvl="1"/>
            <a:r>
              <a:rPr lang="en-US" dirty="0"/>
              <a:t>Researcher believe that there are additional chains hidden in the trained network that cannot be analyzed [3]</a:t>
            </a:r>
          </a:p>
        </p:txBody>
      </p:sp>
      <p:sp>
        <p:nvSpPr>
          <p:cNvPr id="5" name="Footer Placeholder 4">
            <a:extLst>
              <a:ext uri="{FF2B5EF4-FFF2-40B4-BE49-F238E27FC236}">
                <a16:creationId xmlns:a16="http://schemas.microsoft.com/office/drawing/2014/main" id="{33A6F969-515A-A1EA-820E-1364DCA6C096}"/>
              </a:ext>
            </a:extLst>
          </p:cNvPr>
          <p:cNvSpPr>
            <a:spLocks noGrp="1"/>
          </p:cNvSpPr>
          <p:nvPr>
            <p:ph type="ftr" sz="quarter" idx="11"/>
          </p:nvPr>
        </p:nvSpPr>
        <p:spPr/>
        <p:txBody>
          <a:bodyPr/>
          <a:lstStyle/>
          <a:p>
            <a:r>
              <a:rPr lang="sk-SK"/>
              <a:t>© 2025 Keith A. Pray</a:t>
            </a:r>
            <a:endParaRPr lang="en-US"/>
          </a:p>
        </p:txBody>
      </p:sp>
      <p:sp>
        <p:nvSpPr>
          <p:cNvPr id="6" name="Slide Number Placeholder 5">
            <a:extLst>
              <a:ext uri="{FF2B5EF4-FFF2-40B4-BE49-F238E27FC236}">
                <a16:creationId xmlns:a16="http://schemas.microsoft.com/office/drawing/2014/main" id="{53F8F18A-F601-C31B-3659-83C528A4F80B}"/>
              </a:ext>
            </a:extLst>
          </p:cNvPr>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a:extLst>
              <a:ext uri="{FF2B5EF4-FFF2-40B4-BE49-F238E27FC236}">
                <a16:creationId xmlns:a16="http://schemas.microsoft.com/office/drawing/2014/main" id="{46346EC7-D812-4470-B857-A303164D1BC1}"/>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Trevor Wohlers</a:t>
            </a:r>
          </a:p>
        </p:txBody>
      </p:sp>
      <p:pic>
        <p:nvPicPr>
          <p:cNvPr id="10" name="Picture 9">
            <a:extLst>
              <a:ext uri="{FF2B5EF4-FFF2-40B4-BE49-F238E27FC236}">
                <a16:creationId xmlns:a16="http://schemas.microsoft.com/office/drawing/2014/main" id="{80F4F77B-3783-0BA7-2FA2-FB7862FBF685}"/>
              </a:ext>
            </a:extLst>
          </p:cNvPr>
          <p:cNvPicPr>
            <a:picLocks noChangeAspect="1"/>
          </p:cNvPicPr>
          <p:nvPr/>
        </p:nvPicPr>
        <p:blipFill>
          <a:blip r:embed="rId3"/>
          <a:srcRect l="1467" r="18753"/>
          <a:stretch>
            <a:fillRect/>
          </a:stretch>
        </p:blipFill>
        <p:spPr>
          <a:xfrm>
            <a:off x="4982620" y="1464061"/>
            <a:ext cx="4044176" cy="2492577"/>
          </a:xfrm>
          <a:prstGeom prst="rect">
            <a:avLst/>
          </a:prstGeom>
        </p:spPr>
      </p:pic>
      <p:sp>
        <p:nvSpPr>
          <p:cNvPr id="11" name="Content Placeholder 2">
            <a:extLst>
              <a:ext uri="{FF2B5EF4-FFF2-40B4-BE49-F238E27FC236}">
                <a16:creationId xmlns:a16="http://schemas.microsoft.com/office/drawing/2014/main" id="{F9F538C4-8D04-B84C-C7B0-DB85D824CDF1}"/>
              </a:ext>
            </a:extLst>
          </p:cNvPr>
          <p:cNvSpPr txBox="1">
            <a:spLocks/>
          </p:cNvSpPr>
          <p:nvPr/>
        </p:nvSpPr>
        <p:spPr>
          <a:xfrm>
            <a:off x="4980879" y="3974759"/>
            <a:ext cx="4045917" cy="797961"/>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buNone/>
            </a:pPr>
            <a:r>
              <a:rPr lang="en-US" sz="1500" dirty="0"/>
              <a:t>Number of parameters in each model is increasing, making it more difficult to analyze the trained models as a whole [2]</a:t>
            </a:r>
          </a:p>
        </p:txBody>
      </p:sp>
    </p:spTree>
    <p:extLst>
      <p:ext uri="{BB962C8B-B14F-4D97-AF65-F5344CB8AC3E}">
        <p14:creationId xmlns:p14="http://schemas.microsoft.com/office/powerpoint/2010/main" val="2795824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existing Guardrail solutions</a:t>
            </a:r>
          </a:p>
        </p:txBody>
      </p:sp>
      <p:sp>
        <p:nvSpPr>
          <p:cNvPr id="3" name="Content Placeholder 2"/>
          <p:cNvSpPr>
            <a:spLocks noGrp="1"/>
          </p:cNvSpPr>
          <p:nvPr>
            <p:ph sz="half" idx="1"/>
          </p:nvPr>
        </p:nvSpPr>
        <p:spPr>
          <a:xfrm>
            <a:off x="685800" y="1352550"/>
            <a:ext cx="3343507" cy="3644645"/>
          </a:xfrm>
        </p:spPr>
        <p:txBody>
          <a:bodyPr>
            <a:normAutofit/>
          </a:bodyPr>
          <a:lstStyle/>
          <a:p>
            <a:r>
              <a:rPr lang="en-US" dirty="0"/>
              <a:t>Prompted solutions</a:t>
            </a:r>
          </a:p>
          <a:p>
            <a:pPr lvl="1"/>
            <a:r>
              <a:rPr lang="en-US" dirty="0"/>
              <a:t>Not reliable enough</a:t>
            </a:r>
          </a:p>
          <a:p>
            <a:pPr lvl="1"/>
            <a:r>
              <a:rPr lang="en-US" dirty="0"/>
              <a:t>Example in 2025 in which </a:t>
            </a:r>
            <a:r>
              <a:rPr lang="en-US" dirty="0" err="1"/>
              <a:t>Replit</a:t>
            </a:r>
            <a:r>
              <a:rPr lang="en-US" dirty="0"/>
              <a:t> ignored an action freeze directive [4]</a:t>
            </a:r>
          </a:p>
          <a:p>
            <a:r>
              <a:rPr lang="en-US" dirty="0"/>
              <a:t>Programmed solutions</a:t>
            </a:r>
          </a:p>
          <a:p>
            <a:pPr lvl="1"/>
            <a:r>
              <a:rPr lang="en-US" dirty="0"/>
              <a:t>Can often be bypassed with specific prompts [5]</a:t>
            </a:r>
          </a:p>
          <a:p>
            <a:pPr lvl="1"/>
            <a:r>
              <a:rPr lang="en-US" dirty="0"/>
              <a:t>Strict programmatic solutions are possible when specific actions are restricted [6]</a:t>
            </a:r>
          </a:p>
          <a:p>
            <a:pPr lvl="1"/>
            <a:r>
              <a:rPr lang="en-US" dirty="0"/>
              <a:t>Traditional methods do not guarantee safety [9]</a:t>
            </a:r>
          </a:p>
        </p:txBody>
      </p:sp>
      <p:pic>
        <p:nvPicPr>
          <p:cNvPr id="9" name="Content Placeholder 8" descr="A black screen with white text&#10;&#10;AI-generated content may be incorrect.">
            <a:extLst>
              <a:ext uri="{FF2B5EF4-FFF2-40B4-BE49-F238E27FC236}">
                <a16:creationId xmlns:a16="http://schemas.microsoft.com/office/drawing/2014/main" id="{871E9A0C-8C8A-1663-C5E4-1B0BED474BF1}"/>
              </a:ext>
            </a:extLst>
          </p:cNvPr>
          <p:cNvPicPr>
            <a:picLocks noGrp="1" noChangeAspect="1"/>
          </p:cNvPicPr>
          <p:nvPr>
            <p:ph sz="half" idx="2"/>
          </p:nvPr>
        </p:nvPicPr>
        <p:blipFill>
          <a:blip r:embed="rId3"/>
          <a:stretch>
            <a:fillRect/>
          </a:stretch>
        </p:blipFill>
        <p:spPr>
          <a:xfrm>
            <a:off x="4029307" y="1980703"/>
            <a:ext cx="5033172" cy="2078341"/>
          </a:xfrm>
          <a:ln>
            <a:solidFill>
              <a:schemeClr val="bg1"/>
            </a:solidFill>
          </a:ln>
        </p:spPr>
      </p:pic>
      <p:sp>
        <p:nvSpPr>
          <p:cNvPr id="5" name="Footer Placeholder 4"/>
          <p:cNvSpPr>
            <a:spLocks noGrp="1"/>
          </p:cNvSpPr>
          <p:nvPr>
            <p:ph type="ftr" sz="quarter" idx="11"/>
          </p:nvPr>
        </p:nvSpPr>
        <p:spPr/>
        <p:txBody>
          <a:bodyPr/>
          <a:lstStyle/>
          <a:p>
            <a:r>
              <a:rPr lang="sk-SK" dirty="0"/>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Trevor Wohlers</a:t>
            </a:r>
          </a:p>
        </p:txBody>
      </p:sp>
      <p:sp>
        <p:nvSpPr>
          <p:cNvPr id="10" name="Content Placeholder 2">
            <a:extLst>
              <a:ext uri="{FF2B5EF4-FFF2-40B4-BE49-F238E27FC236}">
                <a16:creationId xmlns:a16="http://schemas.microsoft.com/office/drawing/2014/main" id="{67F23571-8E95-7F2C-F467-F731BF8C21DD}"/>
              </a:ext>
            </a:extLst>
          </p:cNvPr>
          <p:cNvSpPr txBox="1">
            <a:spLocks/>
          </p:cNvSpPr>
          <p:nvPr/>
        </p:nvSpPr>
        <p:spPr>
          <a:xfrm>
            <a:off x="3917795" y="4059044"/>
            <a:ext cx="5226205" cy="353122"/>
          </a:xfrm>
          <a:prstGeom prst="rect">
            <a:avLst/>
          </a:prstGeom>
        </p:spPr>
        <p:txBody>
          <a:bodyPr vert="horz" lIns="91436" tIns="45718" rIns="91436" bIns="45718" rtlCol="0">
            <a:normAutofit fontScale="92500"/>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buNone/>
            </a:pPr>
            <a:r>
              <a:rPr lang="en-US" sz="1500" dirty="0"/>
              <a:t>Existing programmed solutions do not provide broad coverage [7]</a:t>
            </a:r>
          </a:p>
        </p:txBody>
      </p:sp>
    </p:spTree>
    <p:extLst>
      <p:ext uri="{BB962C8B-B14F-4D97-AF65-F5344CB8AC3E}">
        <p14:creationId xmlns:p14="http://schemas.microsoft.com/office/powerpoint/2010/main" val="336771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90025-AEA5-D1D7-B41C-C59817DECF72}"/>
              </a:ext>
            </a:extLst>
          </p:cNvPr>
          <p:cNvSpPr>
            <a:spLocks noGrp="1"/>
          </p:cNvSpPr>
          <p:nvPr>
            <p:ph type="title"/>
          </p:nvPr>
        </p:nvSpPr>
        <p:spPr/>
        <p:txBody>
          <a:bodyPr/>
          <a:lstStyle/>
          <a:p>
            <a:r>
              <a:rPr lang="en-US" dirty="0"/>
              <a:t>Would AGI need guardrails?</a:t>
            </a:r>
          </a:p>
        </p:txBody>
      </p:sp>
      <p:sp>
        <p:nvSpPr>
          <p:cNvPr id="3" name="Content Placeholder 2">
            <a:extLst>
              <a:ext uri="{FF2B5EF4-FFF2-40B4-BE49-F238E27FC236}">
                <a16:creationId xmlns:a16="http://schemas.microsoft.com/office/drawing/2014/main" id="{5DCB6B75-7851-4D98-B0F4-C724669AC554}"/>
              </a:ext>
            </a:extLst>
          </p:cNvPr>
          <p:cNvSpPr>
            <a:spLocks noGrp="1"/>
          </p:cNvSpPr>
          <p:nvPr>
            <p:ph sz="half" idx="1"/>
          </p:nvPr>
        </p:nvSpPr>
        <p:spPr>
          <a:xfrm>
            <a:off x="685799" y="1352550"/>
            <a:ext cx="4815469" cy="3539117"/>
          </a:xfrm>
        </p:spPr>
        <p:txBody>
          <a:bodyPr/>
          <a:lstStyle/>
          <a:p>
            <a:r>
              <a:rPr lang="en-US" dirty="0"/>
              <a:t>Problems with current AI necessitate corrections [7]</a:t>
            </a:r>
          </a:p>
          <a:p>
            <a:pPr lvl="1"/>
            <a:r>
              <a:rPr lang="en-US" dirty="0"/>
              <a:t>Hallucination</a:t>
            </a:r>
          </a:p>
          <a:p>
            <a:pPr lvl="1"/>
            <a:r>
              <a:rPr lang="en-US" dirty="0"/>
              <a:t>Fairness</a:t>
            </a:r>
          </a:p>
          <a:p>
            <a:pPr lvl="1"/>
            <a:r>
              <a:rPr lang="en-US" dirty="0"/>
              <a:t>Legality</a:t>
            </a:r>
          </a:p>
          <a:p>
            <a:pPr lvl="1"/>
            <a:r>
              <a:rPr lang="en-US" dirty="0"/>
              <a:t>And more</a:t>
            </a:r>
          </a:p>
          <a:p>
            <a:r>
              <a:rPr lang="en-US" dirty="0"/>
              <a:t>Current AI lacks understanding about itself (metacognition)</a:t>
            </a:r>
          </a:p>
          <a:p>
            <a:pPr lvl="1"/>
            <a:r>
              <a:rPr lang="en-US" dirty="0"/>
              <a:t>Not aware of what information it does not know [8]</a:t>
            </a:r>
          </a:p>
          <a:p>
            <a:pPr lvl="1"/>
            <a:r>
              <a:rPr lang="en-US" dirty="0"/>
              <a:t>Would allow AI to self-diagnose problems or lack of knowledge [9]</a:t>
            </a:r>
          </a:p>
          <a:p>
            <a:pPr lvl="1"/>
            <a:r>
              <a:rPr lang="en-US" dirty="0"/>
              <a:t>AGI on its own does not possess metacognition</a:t>
            </a:r>
          </a:p>
          <a:p>
            <a:pPr lvl="1"/>
            <a:endParaRPr lang="en-US" dirty="0"/>
          </a:p>
          <a:p>
            <a:endParaRPr lang="en-US" dirty="0"/>
          </a:p>
          <a:p>
            <a:pPr lvl="1"/>
            <a:endParaRPr lang="en-US" dirty="0"/>
          </a:p>
        </p:txBody>
      </p:sp>
      <p:sp>
        <p:nvSpPr>
          <p:cNvPr id="5" name="Footer Placeholder 4">
            <a:extLst>
              <a:ext uri="{FF2B5EF4-FFF2-40B4-BE49-F238E27FC236}">
                <a16:creationId xmlns:a16="http://schemas.microsoft.com/office/drawing/2014/main" id="{26A76C9C-A422-6346-EA36-5080616FFEB7}"/>
              </a:ext>
            </a:extLst>
          </p:cNvPr>
          <p:cNvSpPr>
            <a:spLocks noGrp="1"/>
          </p:cNvSpPr>
          <p:nvPr>
            <p:ph type="ftr" sz="quarter" idx="11"/>
          </p:nvPr>
        </p:nvSpPr>
        <p:spPr/>
        <p:txBody>
          <a:bodyPr/>
          <a:lstStyle/>
          <a:p>
            <a:r>
              <a:rPr lang="sk-SK"/>
              <a:t>© 2025 Keith A. Pray</a:t>
            </a:r>
            <a:endParaRPr lang="en-US"/>
          </a:p>
        </p:txBody>
      </p:sp>
      <p:sp>
        <p:nvSpPr>
          <p:cNvPr id="6" name="Slide Number Placeholder 5">
            <a:extLst>
              <a:ext uri="{FF2B5EF4-FFF2-40B4-BE49-F238E27FC236}">
                <a16:creationId xmlns:a16="http://schemas.microsoft.com/office/drawing/2014/main" id="{1C976845-8453-608B-430B-772033304219}"/>
              </a:ext>
            </a:extLst>
          </p:cNvPr>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a:extLst>
              <a:ext uri="{FF2B5EF4-FFF2-40B4-BE49-F238E27FC236}">
                <a16:creationId xmlns:a16="http://schemas.microsoft.com/office/drawing/2014/main" id="{E2FF6C48-1CFB-F036-F812-4A58AB3D820D}"/>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Trevor Wohlers</a:t>
            </a:r>
          </a:p>
        </p:txBody>
      </p:sp>
      <p:sp>
        <p:nvSpPr>
          <p:cNvPr id="8" name="Rectangle 7">
            <a:extLst>
              <a:ext uri="{FF2B5EF4-FFF2-40B4-BE49-F238E27FC236}">
                <a16:creationId xmlns:a16="http://schemas.microsoft.com/office/drawing/2014/main" id="{5F7A24A0-BA2C-0EAB-E764-12B1D43709BE}"/>
              </a:ext>
            </a:extLst>
          </p:cNvPr>
          <p:cNvSpPr/>
          <p:nvPr/>
        </p:nvSpPr>
        <p:spPr>
          <a:xfrm>
            <a:off x="6447264" y="3462847"/>
            <a:ext cx="1880839" cy="57243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Machine Learning</a:t>
            </a:r>
          </a:p>
        </p:txBody>
      </p:sp>
      <p:sp>
        <p:nvSpPr>
          <p:cNvPr id="9" name="Rectangle 8">
            <a:extLst>
              <a:ext uri="{FF2B5EF4-FFF2-40B4-BE49-F238E27FC236}">
                <a16:creationId xmlns:a16="http://schemas.microsoft.com/office/drawing/2014/main" id="{6A7B18B6-9B7D-767F-D5A1-F4EF3BA409B2}"/>
              </a:ext>
            </a:extLst>
          </p:cNvPr>
          <p:cNvSpPr/>
          <p:nvPr/>
        </p:nvSpPr>
        <p:spPr>
          <a:xfrm>
            <a:off x="6447263" y="2431716"/>
            <a:ext cx="1880839" cy="57243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Human Level AI</a:t>
            </a:r>
          </a:p>
        </p:txBody>
      </p:sp>
      <p:sp>
        <p:nvSpPr>
          <p:cNvPr id="10" name="Rectangle 9">
            <a:extLst>
              <a:ext uri="{FF2B5EF4-FFF2-40B4-BE49-F238E27FC236}">
                <a16:creationId xmlns:a16="http://schemas.microsoft.com/office/drawing/2014/main" id="{FB21F135-8887-1AAD-D4AB-85BE437783CB}"/>
              </a:ext>
            </a:extLst>
          </p:cNvPr>
          <p:cNvSpPr/>
          <p:nvPr/>
        </p:nvSpPr>
        <p:spPr>
          <a:xfrm>
            <a:off x="6447262" y="1400585"/>
            <a:ext cx="1880839" cy="57243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AGI</a:t>
            </a:r>
          </a:p>
        </p:txBody>
      </p:sp>
      <p:sp>
        <p:nvSpPr>
          <p:cNvPr id="12" name="Arrow: Up 11">
            <a:extLst>
              <a:ext uri="{FF2B5EF4-FFF2-40B4-BE49-F238E27FC236}">
                <a16:creationId xmlns:a16="http://schemas.microsoft.com/office/drawing/2014/main" id="{42874D5C-3853-9695-3998-5E946539D03B}"/>
              </a:ext>
            </a:extLst>
          </p:cNvPr>
          <p:cNvSpPr/>
          <p:nvPr/>
        </p:nvSpPr>
        <p:spPr>
          <a:xfrm>
            <a:off x="7257583" y="3027952"/>
            <a:ext cx="260195" cy="422992"/>
          </a:xfrm>
          <a:prstGeom prst="upArrow">
            <a:avLst/>
          </a:prstGeom>
          <a:solidFill>
            <a:srgbClr val="00B0F0"/>
          </a:solidFill>
          <a:ln>
            <a:solidFill>
              <a:srgbClr val="00B0F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Up 12">
            <a:extLst>
              <a:ext uri="{FF2B5EF4-FFF2-40B4-BE49-F238E27FC236}">
                <a16:creationId xmlns:a16="http://schemas.microsoft.com/office/drawing/2014/main" id="{482406AE-CCB0-46C6-BF22-B5360B0DA4E2}"/>
              </a:ext>
            </a:extLst>
          </p:cNvPr>
          <p:cNvSpPr/>
          <p:nvPr/>
        </p:nvSpPr>
        <p:spPr>
          <a:xfrm>
            <a:off x="7225987" y="2008724"/>
            <a:ext cx="260195" cy="422992"/>
          </a:xfrm>
          <a:prstGeom prst="upArrow">
            <a:avLst/>
          </a:prstGeom>
          <a:solidFill>
            <a:srgbClr val="00B0F0"/>
          </a:solidFill>
          <a:ln>
            <a:solidFill>
              <a:srgbClr val="00B0F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12E7CB69-2DC0-0CFD-7FD2-037E7D3D63A3}"/>
              </a:ext>
            </a:extLst>
          </p:cNvPr>
          <p:cNvSpPr txBox="1">
            <a:spLocks/>
          </p:cNvSpPr>
          <p:nvPr/>
        </p:nvSpPr>
        <p:spPr>
          <a:xfrm>
            <a:off x="5859774" y="4198236"/>
            <a:ext cx="3146576" cy="742540"/>
          </a:xfrm>
          <a:prstGeom prst="rect">
            <a:avLst/>
          </a:prstGeom>
        </p:spPr>
        <p:txBody>
          <a:bodyPr vert="horz" lIns="91436" tIns="45718" rIns="91436" bIns="45718" rtlCol="0">
            <a:normAutofit fontScale="92500" lnSpcReduction="10000"/>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205768" lvl="1" indent="0">
              <a:buNone/>
            </a:pPr>
            <a:r>
              <a:rPr lang="en-US" dirty="0"/>
              <a:t>Levels of AI</a:t>
            </a:r>
          </a:p>
          <a:p>
            <a:pPr marL="205768" lvl="1" indent="0">
              <a:buNone/>
            </a:pPr>
            <a:r>
              <a:rPr lang="en-US" dirty="0"/>
              <a:t>Modern LLMs are close to human level in many application. [10]</a:t>
            </a:r>
          </a:p>
        </p:txBody>
      </p:sp>
    </p:spTree>
    <p:extLst>
      <p:ext uri="{BB962C8B-B14F-4D97-AF65-F5344CB8AC3E}">
        <p14:creationId xmlns:p14="http://schemas.microsoft.com/office/powerpoint/2010/main" val="3771519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normAutofit lnSpcReduction="10000"/>
          </a:bodyPr>
          <a:lstStyle/>
          <a:p>
            <a:pPr marL="457200" indent="-457200">
              <a:buFont typeface="+mj-lt"/>
              <a:buAutoNum type="arabicPeriod"/>
            </a:pPr>
            <a:r>
              <a:rPr lang="en-US" dirty="0"/>
              <a:t>Class 12: </a:t>
            </a:r>
          </a:p>
          <a:p>
            <a:pPr marL="662968" lvl="1" indent="-457200">
              <a:buFont typeface="+mj-lt"/>
              <a:buAutoNum type="arabicPeriod"/>
            </a:pPr>
            <a:r>
              <a:rPr lang="en-US" dirty="0"/>
              <a:t>Students Present </a:t>
            </a:r>
          </a:p>
          <a:p>
            <a:pPr marL="662968" lvl="1" indent="-457200">
              <a:buFont typeface="+mj-lt"/>
              <a:buAutoNum type="arabicPeriod"/>
            </a:pPr>
            <a:r>
              <a:rPr lang="en-US" dirty="0"/>
              <a:t>Students’ Choice</a:t>
            </a:r>
          </a:p>
          <a:p>
            <a:pPr marL="457200" indent="-457200">
              <a:buFont typeface="+mj-lt"/>
              <a:buAutoNum type="arabicPeriod"/>
            </a:pPr>
            <a:r>
              <a:rPr lang="en-US" dirty="0"/>
              <a:t>Class 13:</a:t>
            </a:r>
          </a:p>
          <a:p>
            <a:pPr marL="662968" lvl="1" indent="-457200">
              <a:buFont typeface="+mj-lt"/>
              <a:buAutoNum type="arabicPeriod"/>
            </a:pPr>
            <a:r>
              <a:rPr lang="en-US" dirty="0"/>
              <a:t>Course Evaluation</a:t>
            </a:r>
          </a:p>
          <a:p>
            <a:pPr marL="662968" lvl="1" indent="-457200">
              <a:buFont typeface="+mj-lt"/>
              <a:buAutoNum type="arabicPeriod"/>
            </a:pPr>
            <a:r>
              <a:rPr lang="en-US" dirty="0"/>
              <a:t>Group Presentations</a:t>
            </a:r>
          </a:p>
          <a:p>
            <a:pPr marL="457200" indent="-457200">
              <a:buFont typeface="+mj-lt"/>
              <a:buAutoNum type="arabicPeriod"/>
            </a:pPr>
            <a:r>
              <a:rPr lang="en-US" dirty="0"/>
              <a:t>Class 14:</a:t>
            </a:r>
          </a:p>
          <a:p>
            <a:pPr marL="662968" lvl="1" indent="-457200">
              <a:buFont typeface="+mj-lt"/>
              <a:buAutoNum type="arabicPeriod"/>
            </a:pPr>
            <a:r>
              <a:rPr lang="en-US" dirty="0"/>
              <a:t>Group Presentations</a:t>
            </a:r>
          </a:p>
          <a:p>
            <a:pPr marL="662968" lvl="1" indent="-457200">
              <a:buFont typeface="+mj-lt"/>
              <a:buAutoNum type="arabicPeriod"/>
            </a:pPr>
            <a:r>
              <a:rPr lang="en-US" dirty="0">
                <a:hlinkClick r:id="rId3"/>
              </a:rPr>
              <a:t>Team_Evaluation_v2.0.docx</a:t>
            </a:r>
            <a:r>
              <a:rPr lang="en-US" dirty="0"/>
              <a:t> </a:t>
            </a:r>
          </a:p>
          <a:p>
            <a:pPr marL="662968" lvl="1" indent="-457200">
              <a:buFont typeface="+mj-lt"/>
              <a:buAutoNum type="arabicPeriod"/>
            </a:pPr>
            <a:r>
              <a:rPr lang="en-US" dirty="0"/>
              <a:t>Points to date</a:t>
            </a:r>
          </a:p>
        </p:txBody>
      </p:sp>
      <p:sp>
        <p:nvSpPr>
          <p:cNvPr id="4" name="Footer Placeholder 3"/>
          <p:cNvSpPr>
            <a:spLocks noGrp="1"/>
          </p:cNvSpPr>
          <p:nvPr>
            <p:ph type="ftr" sz="quarter" idx="11"/>
          </p:nvPr>
        </p:nvSpPr>
        <p:spPr/>
        <p:txBody>
          <a:bodyPr/>
          <a:lstStyle/>
          <a:p>
            <a:r>
              <a:rPr lang="en-US"/>
              <a:t>© 2025 Keith A. Pray</a:t>
            </a:r>
          </a:p>
        </p:txBody>
      </p:sp>
      <p:sp>
        <p:nvSpPr>
          <p:cNvPr id="3" name="Slide Number Placeholder 2">
            <a:extLst>
              <a:ext uri="{FF2B5EF4-FFF2-40B4-BE49-F238E27FC236}">
                <a16:creationId xmlns:a16="http://schemas.microsoft.com/office/drawing/2014/main" id="{4204A6F0-715B-A74F-B2FB-AB1837807D23}"/>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049610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F9924-C694-AD13-4FAF-530F49FD85FB}"/>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B9A4CABB-D424-CC52-FEFD-9D4D89F08ECA}"/>
              </a:ext>
            </a:extLst>
          </p:cNvPr>
          <p:cNvSpPr>
            <a:spLocks noGrp="1"/>
          </p:cNvSpPr>
          <p:nvPr>
            <p:ph idx="1"/>
          </p:nvPr>
        </p:nvSpPr>
        <p:spPr/>
        <p:txBody>
          <a:bodyPr/>
          <a:lstStyle/>
          <a:p>
            <a:r>
              <a:rPr lang="en-US" dirty="0"/>
              <a:t>Modern AI still needs strong guardrails</a:t>
            </a:r>
          </a:p>
          <a:p>
            <a:r>
              <a:rPr lang="en-US" dirty="0"/>
              <a:t>Future AI may not need explicit guardrails</a:t>
            </a:r>
          </a:p>
          <a:p>
            <a:pPr lvl="1"/>
            <a:r>
              <a:rPr lang="en-US" dirty="0"/>
              <a:t>This depends on metacognition serving as a safety feature </a:t>
            </a:r>
          </a:p>
        </p:txBody>
      </p:sp>
      <p:sp>
        <p:nvSpPr>
          <p:cNvPr id="4" name="Footer Placeholder 3">
            <a:extLst>
              <a:ext uri="{FF2B5EF4-FFF2-40B4-BE49-F238E27FC236}">
                <a16:creationId xmlns:a16="http://schemas.microsoft.com/office/drawing/2014/main" id="{374E1175-C19F-B007-C2EB-495F0CC5FB41}"/>
              </a:ext>
            </a:extLst>
          </p:cNvPr>
          <p:cNvSpPr>
            <a:spLocks noGrp="1"/>
          </p:cNvSpPr>
          <p:nvPr>
            <p:ph type="ftr" sz="quarter" idx="11"/>
          </p:nvPr>
        </p:nvSpPr>
        <p:spPr/>
        <p:txBody>
          <a:bodyPr/>
          <a:lstStyle/>
          <a:p>
            <a:r>
              <a:rPr lang="sk-SK"/>
              <a:t>© 2025 Keith A. Pray</a:t>
            </a:r>
            <a:endParaRPr lang="en-US"/>
          </a:p>
        </p:txBody>
      </p:sp>
      <p:sp>
        <p:nvSpPr>
          <p:cNvPr id="5" name="Slide Number Placeholder 4">
            <a:extLst>
              <a:ext uri="{FF2B5EF4-FFF2-40B4-BE49-F238E27FC236}">
                <a16:creationId xmlns:a16="http://schemas.microsoft.com/office/drawing/2014/main" id="{9F742E63-4426-C199-4A04-BFEA71527967}"/>
              </a:ext>
            </a:extLst>
          </p:cNvPr>
          <p:cNvSpPr>
            <a:spLocks noGrp="1"/>
          </p:cNvSpPr>
          <p:nvPr>
            <p:ph type="sldNum" sz="quarter" idx="12"/>
          </p:nvPr>
        </p:nvSpPr>
        <p:spPr/>
        <p:txBody>
          <a:bodyPr/>
          <a:lstStyle/>
          <a:p>
            <a:fld id="{A2A17EAB-8B51-5C40-8776-6683E51FA7A0}" type="slidenum">
              <a:rPr lang="en-US" smtClean="0"/>
              <a:t>20</a:t>
            </a:fld>
            <a:endParaRPr lang="en-US"/>
          </a:p>
        </p:txBody>
      </p:sp>
      <p:sp>
        <p:nvSpPr>
          <p:cNvPr id="6" name="TextBox 5">
            <a:extLst>
              <a:ext uri="{FF2B5EF4-FFF2-40B4-BE49-F238E27FC236}">
                <a16:creationId xmlns:a16="http://schemas.microsoft.com/office/drawing/2014/main" id="{A943164F-A804-5E73-A994-ABF902EDA1E7}"/>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Trevor Wohlers</a:t>
            </a:r>
          </a:p>
        </p:txBody>
      </p:sp>
    </p:spTree>
    <p:extLst>
      <p:ext uri="{BB962C8B-B14F-4D97-AF65-F5344CB8AC3E}">
        <p14:creationId xmlns:p14="http://schemas.microsoft.com/office/powerpoint/2010/main" val="2748152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369886"/>
            <a:ext cx="7772400" cy="3627310"/>
          </a:xfrm>
        </p:spPr>
        <p:txBody>
          <a:bodyPr lIns="91440">
            <a:normAutofit fontScale="92500" lnSpcReduction="20000"/>
          </a:bodyPr>
          <a:lstStyle/>
          <a:p>
            <a:pPr marL="0" lv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[1] Melissa Heikkilä, </a:t>
            </a:r>
            <a:r>
              <a:rPr kumimoji="0" lang="en-US" sz="1100" b="0" i="1" u="none" strike="noStrike" kern="1200" cap="none" spc="0" normalizeH="0" baseline="0" noProof="0" dirty="0">
                <a:ln>
                  <a:noFill/>
                </a:ln>
                <a:solidFill>
                  <a:prstClr val="white"/>
                </a:solidFill>
                <a:effectLst/>
                <a:uLnTx/>
                <a:uFillTx/>
                <a:latin typeface="Cambria"/>
                <a:ea typeface="+mn-ea"/>
                <a:cs typeface="+mn-cs"/>
              </a:rPr>
              <a:t>Nobody knows how AI works, </a:t>
            </a:r>
            <a:r>
              <a:rPr kumimoji="0" lang="en-US" sz="1100" b="0" u="none" strike="noStrike" kern="1200" cap="none" spc="0" normalizeH="0" baseline="0" noProof="0" dirty="0">
                <a:ln>
                  <a:noFill/>
                </a:ln>
                <a:solidFill>
                  <a:prstClr val="white"/>
                </a:solidFill>
                <a:effectLst/>
                <a:uLnTx/>
                <a:uFillTx/>
                <a:latin typeface="Cambria"/>
                <a:ea typeface="+mn-ea"/>
                <a:cs typeface="+mn-cs"/>
              </a:rPr>
              <a:t>(MIT Technology Review, March 5, 2025),</a:t>
            </a:r>
            <a:r>
              <a:rPr kumimoji="0" lang="en-US" sz="1100" b="0" i="1" u="none" strike="noStrike" kern="1200" cap="none" spc="0" normalizeH="0" baseline="0" noProof="0" dirty="0">
                <a:ln>
                  <a:noFill/>
                </a:ln>
                <a:solidFill>
                  <a:prstClr val="white"/>
                </a:solidFill>
                <a:effectLst/>
                <a:uLnTx/>
                <a:uFillTx/>
                <a:latin typeface="Cambria"/>
                <a:ea typeface="+mn-ea"/>
                <a:cs typeface="+mn-cs"/>
              </a:rPr>
              <a:t> </a:t>
            </a:r>
            <a:r>
              <a:rPr lang="en-US" sz="1100" dirty="0">
                <a:solidFill>
                  <a:prstClr val="white"/>
                </a:solidFill>
                <a:hlinkClick r:id="rId2"/>
              </a:rPr>
              <a:t>https://www.technologyreview.com/2024/03/05/1089449/nobody-knows-how-ai-works/</a:t>
            </a:r>
            <a:r>
              <a:rPr lang="en-US" sz="1100" dirty="0">
                <a:solidFill>
                  <a:prstClr val="white"/>
                </a:solidFill>
              </a:rPr>
              <a:t>, (October 2, 2025)</a:t>
            </a:r>
          </a:p>
          <a:p>
            <a:pPr marL="0" indent="0" defTabSz="457200">
              <a:lnSpc>
                <a:spcPct val="100000"/>
              </a:lnSpc>
              <a:spcBef>
                <a:spcPts val="600"/>
              </a:spcBef>
              <a:buClrTx/>
              <a:buSzTx/>
              <a:buNone/>
              <a:defRPr/>
            </a:pPr>
            <a:r>
              <a:rPr lang="en-US" sz="1100" dirty="0">
                <a:solidFill>
                  <a:prstClr val="white"/>
                </a:solidFill>
              </a:rPr>
              <a:t>[2] </a:t>
            </a:r>
            <a:r>
              <a:rPr lang="en-US" sz="1100" i="1" dirty="0">
                <a:solidFill>
                  <a:prstClr val="white"/>
                </a:solidFill>
              </a:rPr>
              <a:t>Parameters in notable artificial intelligence systems,</a:t>
            </a:r>
            <a:r>
              <a:rPr lang="en-US" sz="1100" dirty="0">
                <a:solidFill>
                  <a:prstClr val="white"/>
                </a:solidFill>
              </a:rPr>
              <a:t> (Our World In Data), </a:t>
            </a:r>
            <a:r>
              <a:rPr lang="en-US" sz="1100" dirty="0">
                <a:solidFill>
                  <a:prstClr val="white"/>
                </a:solidFill>
                <a:hlinkClick r:id="rId3"/>
              </a:rPr>
              <a:t>https://archive.ourworldindata.org/20251002-120107/grapher/artificial-intelligence-parameter-count.html</a:t>
            </a:r>
            <a:r>
              <a:rPr lang="en-US" sz="1100" dirty="0">
                <a:solidFill>
                  <a:prstClr val="white"/>
                </a:solidFill>
              </a:rPr>
              <a:t>, (October 3, 2025) </a:t>
            </a:r>
            <a:endParaRPr lang="en-US" sz="1100" i="1" dirty="0">
              <a:solidFill>
                <a:prstClr val="white"/>
              </a:solidFill>
            </a:endParaRPr>
          </a:p>
          <a:p>
            <a:pPr marL="0" indent="0" defTabSz="457200">
              <a:lnSpc>
                <a:spcPct val="100000"/>
              </a:lnSpc>
              <a:spcBef>
                <a:spcPts val="600"/>
              </a:spcBef>
              <a:buClrTx/>
              <a:buSzTx/>
              <a:buNone/>
              <a:defRPr/>
            </a:pPr>
            <a:r>
              <a:rPr lang="en-US" sz="1100" dirty="0">
                <a:solidFill>
                  <a:prstClr val="white"/>
                </a:solidFill>
              </a:rPr>
              <a:t>[3] Alan Bradley, </a:t>
            </a:r>
            <a:r>
              <a:rPr lang="en-US" sz="1100" i="1" dirty="0">
                <a:solidFill>
                  <a:prstClr val="white"/>
                </a:solidFill>
              </a:rPr>
              <a:t>AI could soon think in ways we don't even understand</a:t>
            </a:r>
            <a:r>
              <a:rPr lang="en-US" sz="1100" dirty="0">
                <a:solidFill>
                  <a:prstClr val="white"/>
                </a:solidFill>
              </a:rPr>
              <a:t>, (</a:t>
            </a:r>
            <a:r>
              <a:rPr lang="en-US" sz="1100" dirty="0" err="1">
                <a:solidFill>
                  <a:prstClr val="white"/>
                </a:solidFill>
              </a:rPr>
              <a:t>Livescience</a:t>
            </a:r>
            <a:r>
              <a:rPr lang="en-US" sz="1100" dirty="0">
                <a:solidFill>
                  <a:prstClr val="white"/>
                </a:solidFill>
              </a:rPr>
              <a:t>, July 24, 2025), </a:t>
            </a:r>
            <a:r>
              <a:rPr lang="en-US" sz="1100" dirty="0">
                <a:solidFill>
                  <a:prstClr val="white"/>
                </a:solidFill>
                <a:hlinkClick r:id="rId4"/>
              </a:rPr>
              <a:t>https://www.livescience.com/technology/artificial-intelligence/ai-could-soon-think-in-ways-we-dont-even-understand-evading-efforts-to-keep-it-aligned-top-ai-scientists-warn</a:t>
            </a:r>
            <a:r>
              <a:rPr lang="en-US" sz="1100" dirty="0">
                <a:solidFill>
                  <a:prstClr val="white"/>
                </a:solidFill>
              </a:rPr>
              <a:t>, (October 2, 2025)</a:t>
            </a:r>
          </a:p>
          <a:p>
            <a:pPr marL="0" lv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a:t>
            </a:r>
            <a:r>
              <a:rPr lang="en-US" sz="1100" dirty="0">
                <a:solidFill>
                  <a:prstClr val="white"/>
                </a:solidFill>
                <a:latin typeface="Cambria"/>
              </a:rPr>
              <a:t>4</a:t>
            </a:r>
            <a:r>
              <a:rPr lang="en-US" sz="1100" dirty="0">
                <a:solidFill>
                  <a:prstClr val="white"/>
                </a:solidFill>
              </a:rPr>
              <a:t>] Emily Forlini, </a:t>
            </a:r>
            <a:r>
              <a:rPr lang="en-US" sz="1100" i="1" dirty="0">
                <a:solidFill>
                  <a:prstClr val="white"/>
                </a:solidFill>
              </a:rPr>
              <a:t>Vibe Coding Fiasco: AI Agent Goes Rogue, Deletes Company's Entire Database,</a:t>
            </a:r>
            <a:r>
              <a:rPr lang="en-US" sz="1100" dirty="0">
                <a:solidFill>
                  <a:prstClr val="white"/>
                </a:solidFill>
              </a:rPr>
              <a:t> (PC Mag, July 22, 2025),</a:t>
            </a:r>
            <a:r>
              <a:rPr lang="en-US" sz="1100" i="1" dirty="0">
                <a:solidFill>
                  <a:prstClr val="white"/>
                </a:solidFill>
              </a:rPr>
              <a:t> </a:t>
            </a:r>
            <a:r>
              <a:rPr lang="en-US" sz="1100" dirty="0">
                <a:solidFill>
                  <a:prstClr val="white"/>
                </a:solidFill>
                <a:hlinkClick r:id="rId5"/>
              </a:rPr>
              <a:t>https://www.pcmag.com/news/vibe-coding-fiasco-replite-ai-agent-goes-rogue-deletes-company-database</a:t>
            </a:r>
            <a:r>
              <a:rPr lang="en-US" sz="1100" dirty="0">
                <a:solidFill>
                  <a:prstClr val="white"/>
                </a:solidFill>
              </a:rPr>
              <a:t>, (October 2, 2025)</a:t>
            </a:r>
          </a:p>
          <a:p>
            <a:pPr marL="0" lv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[5] George Musser, </a:t>
            </a:r>
            <a:r>
              <a:rPr kumimoji="0" lang="en-US" sz="1100" b="0" i="1" u="none" strike="noStrike" kern="1200" cap="none" spc="0" normalizeH="0" baseline="0" noProof="0" dirty="0">
                <a:ln>
                  <a:noFill/>
                </a:ln>
                <a:solidFill>
                  <a:prstClr val="white"/>
                </a:solidFill>
                <a:effectLst/>
                <a:uLnTx/>
                <a:uFillTx/>
                <a:latin typeface="Cambria"/>
                <a:ea typeface="+mn-ea"/>
                <a:cs typeface="+mn-cs"/>
              </a:rPr>
              <a:t>How AI knows Things No One Told It,</a:t>
            </a:r>
            <a:r>
              <a:rPr kumimoji="0" lang="en-US" sz="1100" b="0" u="none" strike="noStrike" kern="1200" cap="none" spc="0" normalizeH="0" baseline="0" noProof="0" dirty="0">
                <a:ln>
                  <a:noFill/>
                </a:ln>
                <a:solidFill>
                  <a:prstClr val="white"/>
                </a:solidFill>
                <a:effectLst/>
                <a:uLnTx/>
                <a:uFillTx/>
                <a:latin typeface="Cambria"/>
                <a:ea typeface="+mn-ea"/>
                <a:cs typeface="+mn-cs"/>
              </a:rPr>
              <a:t> (Scientific American, May 11, 2023), </a:t>
            </a:r>
            <a:r>
              <a:rPr lang="en-US" sz="1100" i="1" dirty="0">
                <a:solidFill>
                  <a:prstClr val="white"/>
                </a:solidFill>
                <a:hlinkClick r:id="rId6"/>
              </a:rPr>
              <a:t>https</a:t>
            </a:r>
            <a:r>
              <a:rPr lang="en-US" sz="1100" dirty="0">
                <a:solidFill>
                  <a:prstClr val="white"/>
                </a:solidFill>
                <a:hlinkClick r:id="rId6"/>
              </a:rPr>
              <a:t>://www.scientificamerican.com/article/how-ai-knows-things-no-one-told-it/</a:t>
            </a:r>
            <a:r>
              <a:rPr lang="en-US" sz="1100" dirty="0">
                <a:solidFill>
                  <a:prstClr val="white"/>
                </a:solidFill>
              </a:rPr>
              <a:t>, (October 2, 2025)</a:t>
            </a:r>
          </a:p>
          <a:p>
            <a:pPr marL="0" lv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[6] Erika Feldman, </a:t>
            </a:r>
            <a:r>
              <a:rPr kumimoji="0" lang="en-US" sz="1100" b="0" i="1" u="none" strike="noStrike" kern="1200" cap="none" spc="0" normalizeH="0" baseline="0" noProof="0" dirty="0">
                <a:ln>
                  <a:noFill/>
                </a:ln>
                <a:solidFill>
                  <a:prstClr val="white"/>
                </a:solidFill>
                <a:effectLst/>
                <a:uLnTx/>
                <a:uFillTx/>
                <a:latin typeface="Cambria"/>
                <a:ea typeface="+mn-ea"/>
                <a:cs typeface="+mn-cs"/>
              </a:rPr>
              <a:t>Implementing effective guardrails </a:t>
            </a:r>
            <a:r>
              <a:rPr kumimoji="0" lang="en-US" sz="1100" b="0" i="1" u="none" strike="noStrike" kern="1200" cap="none" spc="0" normalizeH="0" baseline="0" noProof="0" dirty="0" err="1">
                <a:ln>
                  <a:noFill/>
                </a:ln>
                <a:solidFill>
                  <a:prstClr val="white"/>
                </a:solidFill>
                <a:effectLst/>
                <a:uLnTx/>
                <a:uFillTx/>
                <a:latin typeface="Cambria"/>
                <a:ea typeface="+mn-ea"/>
                <a:cs typeface="+mn-cs"/>
              </a:rPr>
              <a:t>fo</a:t>
            </a:r>
            <a:r>
              <a:rPr lang="en-US" sz="1100" i="1" dirty="0">
                <a:solidFill>
                  <a:prstClr val="white"/>
                </a:solidFill>
                <a:latin typeface="Cambria"/>
              </a:rPr>
              <a:t>r AI agents,</a:t>
            </a:r>
            <a:r>
              <a:rPr lang="en-US" sz="1100" dirty="0">
                <a:solidFill>
                  <a:prstClr val="white"/>
                </a:solidFill>
                <a:latin typeface="Cambria"/>
              </a:rPr>
              <a:t> (Gitlab The Source, April 15, 2025), </a:t>
            </a:r>
            <a:r>
              <a:rPr lang="en-US" sz="1100" dirty="0">
                <a:solidFill>
                  <a:prstClr val="white"/>
                </a:solidFill>
                <a:hlinkClick r:id="rId7"/>
              </a:rPr>
              <a:t>https://about.gitlab.com/the-source/ai/implementing-effective-guardrails-for-ai-agents/</a:t>
            </a:r>
            <a:r>
              <a:rPr lang="en-US" sz="1100" dirty="0">
                <a:solidFill>
                  <a:prstClr val="white"/>
                </a:solidFill>
              </a:rPr>
              <a:t>, (October 2, 2025)</a:t>
            </a:r>
          </a:p>
          <a:p>
            <a:pPr marL="0" lv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[7] Yi Dong, </a:t>
            </a:r>
            <a:r>
              <a:rPr kumimoji="0" lang="en-US" sz="1100" b="0" i="0" u="none" strike="noStrike" kern="1200" cap="none" spc="0" normalizeH="0" baseline="0" noProof="0" dirty="0" err="1">
                <a:ln>
                  <a:noFill/>
                </a:ln>
                <a:solidFill>
                  <a:prstClr val="white"/>
                </a:solidFill>
                <a:effectLst/>
                <a:uLnTx/>
                <a:uFillTx/>
                <a:latin typeface="Cambria"/>
                <a:ea typeface="+mn-ea"/>
                <a:cs typeface="+mn-cs"/>
              </a:rPr>
              <a:t>Ronghui</a:t>
            </a:r>
            <a:r>
              <a:rPr kumimoji="0" lang="en-US" sz="1100" b="0" i="0" u="none" strike="noStrike" kern="1200" cap="none" spc="0" normalizeH="0" baseline="0" noProof="0" dirty="0">
                <a:ln>
                  <a:noFill/>
                </a:ln>
                <a:solidFill>
                  <a:prstClr val="white"/>
                </a:solidFill>
                <a:effectLst/>
                <a:uLnTx/>
                <a:uFillTx/>
                <a:latin typeface="Cambria"/>
                <a:ea typeface="+mn-ea"/>
                <a:cs typeface="+mn-cs"/>
              </a:rPr>
              <a:t> Mu, et. al., </a:t>
            </a:r>
            <a:r>
              <a:rPr kumimoji="0" lang="en-US" sz="1100" b="0" i="1" u="none" strike="noStrike" kern="1200" cap="none" spc="0" normalizeH="0" baseline="0" noProof="0" dirty="0">
                <a:ln>
                  <a:noFill/>
                </a:ln>
                <a:solidFill>
                  <a:prstClr val="white"/>
                </a:solidFill>
                <a:effectLst/>
                <a:uLnTx/>
                <a:uFillTx/>
                <a:latin typeface="Cambria"/>
                <a:ea typeface="+mn-ea"/>
                <a:cs typeface="+mn-cs"/>
              </a:rPr>
              <a:t>Safeguarding Large Language Models: A Survey,</a:t>
            </a:r>
            <a:r>
              <a:rPr kumimoji="0" lang="en-US" sz="1100" b="0" u="none" strike="noStrike" kern="1200" cap="none" spc="0" normalizeH="0" baseline="0" noProof="0" dirty="0">
                <a:ln>
                  <a:noFill/>
                </a:ln>
                <a:solidFill>
                  <a:prstClr val="white"/>
                </a:solidFill>
                <a:effectLst/>
                <a:uLnTx/>
                <a:uFillTx/>
                <a:latin typeface="Cambria"/>
                <a:ea typeface="+mn-ea"/>
                <a:cs typeface="+mn-cs"/>
              </a:rPr>
              <a:t> (</a:t>
            </a:r>
            <a:r>
              <a:rPr kumimoji="0" lang="en-US" sz="1100" b="0" u="none" strike="noStrike" kern="1200" cap="none" spc="0" normalizeH="0" baseline="0" noProof="0" dirty="0" err="1">
                <a:ln>
                  <a:noFill/>
                </a:ln>
                <a:solidFill>
                  <a:prstClr val="white"/>
                </a:solidFill>
                <a:effectLst/>
                <a:uLnTx/>
                <a:uFillTx/>
                <a:latin typeface="Cambria"/>
                <a:ea typeface="+mn-ea"/>
                <a:cs typeface="+mn-cs"/>
              </a:rPr>
              <a:t>arXiv</a:t>
            </a:r>
            <a:r>
              <a:rPr kumimoji="0" lang="en-US" sz="1100" b="0" u="none" strike="noStrike" kern="1200" cap="none" spc="0" normalizeH="0" baseline="0" noProof="0" dirty="0">
                <a:ln>
                  <a:noFill/>
                </a:ln>
                <a:solidFill>
                  <a:prstClr val="white"/>
                </a:solidFill>
                <a:effectLst/>
                <a:uLnTx/>
                <a:uFillTx/>
                <a:latin typeface="Cambria"/>
                <a:ea typeface="+mn-ea"/>
                <a:cs typeface="+mn-cs"/>
              </a:rPr>
              <a:t>, June 3, 2024), </a:t>
            </a:r>
            <a:r>
              <a:rPr lang="en-US" sz="1100" dirty="0">
                <a:solidFill>
                  <a:prstClr val="white"/>
                </a:solidFill>
                <a:hlinkClick r:id="rId8"/>
              </a:rPr>
              <a:t>https://arxiv.org/html/2406.02622v1</a:t>
            </a:r>
            <a:r>
              <a:rPr lang="en-US" sz="1100" dirty="0">
                <a:solidFill>
                  <a:prstClr val="white"/>
                </a:solidFill>
              </a:rPr>
              <a:t>, (October 2, 2025)</a:t>
            </a:r>
          </a:p>
          <a:p>
            <a:pPr marL="0" lv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[8] Sandra Knispel, </a:t>
            </a:r>
            <a:r>
              <a:rPr kumimoji="0" lang="en-US" sz="1100" b="0" i="1" u="none" strike="noStrike" kern="1200" cap="none" spc="0" normalizeH="0" baseline="0" noProof="0" dirty="0">
                <a:ln>
                  <a:noFill/>
                </a:ln>
                <a:solidFill>
                  <a:prstClr val="white"/>
                </a:solidFill>
                <a:effectLst/>
                <a:uLnTx/>
                <a:uFillTx/>
                <a:latin typeface="Cambria"/>
                <a:ea typeface="+mn-ea"/>
                <a:cs typeface="+mn-cs"/>
              </a:rPr>
              <a:t>How artificial general intelligence could learn like a human,</a:t>
            </a:r>
            <a:r>
              <a:rPr kumimoji="0" lang="en-US" sz="1100" b="0" u="none" strike="noStrike" kern="1200" cap="none" spc="0" normalizeH="0" baseline="0" noProof="0" dirty="0">
                <a:ln>
                  <a:noFill/>
                </a:ln>
                <a:solidFill>
                  <a:prstClr val="white"/>
                </a:solidFill>
                <a:effectLst/>
                <a:uLnTx/>
                <a:uFillTx/>
                <a:latin typeface="Cambria"/>
                <a:ea typeface="+mn-ea"/>
                <a:cs typeface="+mn-cs"/>
              </a:rPr>
              <a:t> (University of Rochester News Center, April 3, 2025), </a:t>
            </a:r>
            <a:r>
              <a:rPr lang="en-US" sz="1100" dirty="0">
                <a:solidFill>
                  <a:prstClr val="white"/>
                </a:solidFill>
                <a:hlinkClick r:id="rId9"/>
              </a:rPr>
              <a:t>https://www.rochester.edu/newscenter/artificial-general-intelligence-large-language-models-644892/</a:t>
            </a:r>
            <a:r>
              <a:rPr lang="en-US" sz="1100" dirty="0">
                <a:solidFill>
                  <a:prstClr val="white"/>
                </a:solidFill>
              </a:rPr>
              <a:t>, (October 2, 2025)</a:t>
            </a:r>
          </a:p>
          <a:p>
            <a:pPr marL="0" lvl="0" indent="0" defTabSz="457200">
              <a:lnSpc>
                <a:spcPct val="100000"/>
              </a:lnSpc>
              <a:spcBef>
                <a:spcPts val="600"/>
              </a:spcBef>
              <a:buClrTx/>
              <a:buSzTx/>
              <a:buNone/>
              <a:defRPr/>
            </a:pPr>
            <a:r>
              <a:rPr lang="en-US" sz="1100" dirty="0">
                <a:solidFill>
                  <a:prstClr val="white"/>
                </a:solidFill>
              </a:rPr>
              <a:t>[9] Bonnie Johnson, </a:t>
            </a:r>
            <a:r>
              <a:rPr lang="en-US" sz="1100" i="1" dirty="0">
                <a:solidFill>
                  <a:prstClr val="white"/>
                </a:solidFill>
              </a:rPr>
              <a:t>Metacognition for artificial intelligence system safety </a:t>
            </a:r>
            <a:r>
              <a:rPr lang="en-US" sz="1100" i="1" dirty="0">
                <a:solidFill>
                  <a:prstClr val="white"/>
                </a:solidFill>
                <a:hlinkClick r:id="rId10"/>
              </a:rPr>
              <a:t>–</a:t>
            </a:r>
            <a:r>
              <a:rPr lang="en-US" sz="1100" i="1" dirty="0">
                <a:solidFill>
                  <a:prstClr val="white"/>
                </a:solidFill>
              </a:rPr>
              <a:t> An approach to safe and desired behavior,</a:t>
            </a:r>
            <a:r>
              <a:rPr lang="en-US" sz="1100" dirty="0">
                <a:solidFill>
                  <a:prstClr val="white"/>
                </a:solidFill>
              </a:rPr>
              <a:t> (Science Direct, July 2022), </a:t>
            </a:r>
            <a:r>
              <a:rPr lang="en-US" sz="1100" dirty="0">
                <a:solidFill>
                  <a:prstClr val="white"/>
                </a:solidFill>
                <a:hlinkClick r:id="rId10"/>
              </a:rPr>
              <a:t>https://www.sciencedirect.com/science/article/pii/S0925753522000832</a:t>
            </a:r>
            <a:r>
              <a:rPr lang="en-US" sz="1100" dirty="0">
                <a:solidFill>
                  <a:prstClr val="white"/>
                </a:solidFill>
              </a:rPr>
              <a:t>, (October 2, 2025)</a:t>
            </a:r>
          </a:p>
          <a:p>
            <a:pPr marL="0" lvl="0" indent="0" defTabSz="457200">
              <a:lnSpc>
                <a:spcPct val="100000"/>
              </a:lnSpc>
              <a:spcBef>
                <a:spcPts val="600"/>
              </a:spcBef>
              <a:buClrTx/>
              <a:buSzTx/>
              <a:buNone/>
              <a:defRPr/>
            </a:pPr>
            <a:r>
              <a:rPr lang="en-US" sz="1100" dirty="0">
                <a:solidFill>
                  <a:prstClr val="white"/>
                </a:solidFill>
              </a:rPr>
              <a:t>[10] Nestor </a:t>
            </a:r>
            <a:r>
              <a:rPr lang="en-US" sz="1100" dirty="0" err="1">
                <a:solidFill>
                  <a:prstClr val="white"/>
                </a:solidFill>
              </a:rPr>
              <a:t>Maslej</a:t>
            </a:r>
            <a:r>
              <a:rPr lang="en-US" sz="1100" dirty="0">
                <a:solidFill>
                  <a:prstClr val="white"/>
                </a:solidFill>
              </a:rPr>
              <a:t>, et. al., </a:t>
            </a:r>
            <a:r>
              <a:rPr lang="en-US" sz="1100" i="1" dirty="0">
                <a:solidFill>
                  <a:prstClr val="white"/>
                </a:solidFill>
              </a:rPr>
              <a:t>The AI Index 2025 Annual Report,</a:t>
            </a:r>
            <a:r>
              <a:rPr lang="en-US" sz="1100" dirty="0">
                <a:solidFill>
                  <a:prstClr val="white"/>
                </a:solidFill>
              </a:rPr>
              <a:t> (Institute for Human-Centered AI, Stanford University, April 2025), </a:t>
            </a:r>
            <a:r>
              <a:rPr lang="en-US" sz="1100" dirty="0">
                <a:solidFill>
                  <a:prstClr val="white"/>
                </a:solidFill>
                <a:hlinkClick r:id="rId11"/>
              </a:rPr>
              <a:t>https://hai.stanford.edu/ai-index/2025-ai-index-report</a:t>
            </a:r>
            <a:r>
              <a:rPr lang="en-US" sz="1100" dirty="0">
                <a:solidFill>
                  <a:prstClr val="white"/>
                </a:solidFill>
              </a:rPr>
              <a:t>, (October 2, 2025)</a:t>
            </a:r>
          </a:p>
          <a:p>
            <a:pPr marL="0" lvl="0" indent="0" defTabSz="457200">
              <a:lnSpc>
                <a:spcPct val="100000"/>
              </a:lnSpc>
              <a:spcBef>
                <a:spcPts val="600"/>
              </a:spcBef>
              <a:buClrTx/>
              <a:buSzTx/>
              <a:buNone/>
              <a:defRPr/>
            </a:pPr>
            <a:endParaRPr lang="en-US" sz="1100" dirty="0">
              <a:solidFill>
                <a:prstClr val="white"/>
              </a:solidFill>
            </a:endParaRPr>
          </a:p>
          <a:p>
            <a:pPr marL="0" lvl="0" indent="0" defTabSz="457200">
              <a:lnSpc>
                <a:spcPct val="100000"/>
              </a:lnSpc>
              <a:spcBef>
                <a:spcPts val="600"/>
              </a:spcBef>
              <a:buClrTx/>
              <a:buSzTx/>
              <a:buNone/>
              <a:defRPr/>
            </a:pPr>
            <a:endParaRPr kumimoji="0" lang="en-US" sz="1100" b="0" i="0" u="none" strike="noStrike" kern="1200" cap="none" spc="0" normalizeH="0" baseline="0" noProof="0" dirty="0">
              <a:ln>
                <a:noFill/>
              </a:ln>
              <a:solidFill>
                <a:prstClr val="white"/>
              </a:solidFill>
              <a:effectLst/>
              <a:uLnTx/>
              <a:uFillTx/>
              <a:latin typeface="Cambria"/>
              <a:ea typeface="+mn-ea"/>
              <a:cs typeface="+mn-cs"/>
            </a:endParaRP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21</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t>Trevor Wohlers</a:t>
            </a:r>
            <a:endParaRPr lang="en-US" sz="1400" dirty="0">
              <a:solidFill>
                <a:schemeClr val="tx1"/>
              </a:solidFill>
              <a:latin typeface="+mj-lt"/>
            </a:endParaRPr>
          </a:p>
        </p:txBody>
      </p:sp>
    </p:spTree>
    <p:extLst>
      <p:ext uri="{BB962C8B-B14F-4D97-AF65-F5344CB8AC3E}">
        <p14:creationId xmlns:p14="http://schemas.microsoft.com/office/powerpoint/2010/main" val="35061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ea typeface="Cambria"/>
              </a:rPr>
              <a:t>Digital </a:t>
            </a:r>
            <a:r>
              <a:rPr lang="en-US" dirty="0">
                <a:ea typeface="+mj-lt"/>
                <a:cs typeface="+mj-lt"/>
              </a:rPr>
              <a:t>minimalism</a:t>
            </a:r>
            <a:endParaRPr lang="en-US" dirty="0" err="1"/>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Benni Valentine</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2025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22</a:t>
            </a:fld>
            <a:endParaRPr lang="en-US"/>
          </a:p>
        </p:txBody>
      </p:sp>
    </p:spTree>
    <p:extLst>
      <p:ext uri="{BB962C8B-B14F-4D97-AF65-F5344CB8AC3E}">
        <p14:creationId xmlns:p14="http://schemas.microsoft.com/office/powerpoint/2010/main" val="3193983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9D3E4-2C45-982E-73BF-86232C9C59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261BC4-5F6F-7428-555E-BBE57A8FDB4E}"/>
              </a:ext>
            </a:extLst>
          </p:cNvPr>
          <p:cNvSpPr>
            <a:spLocks noGrp="1"/>
          </p:cNvSpPr>
          <p:nvPr>
            <p:ph type="title"/>
          </p:nvPr>
        </p:nvSpPr>
        <p:spPr/>
        <p:txBody>
          <a:bodyPr>
            <a:normAutofit/>
          </a:bodyPr>
          <a:lstStyle/>
          <a:p>
            <a:pPr algn="ctr"/>
            <a:r>
              <a:rPr lang="en-US" sz="3300" dirty="0">
                <a:ea typeface="+mj-lt"/>
                <a:cs typeface="+mj-lt"/>
              </a:rPr>
              <a:t>Adopting Digital minimalism is the path to a better life</a:t>
            </a:r>
            <a:endParaRPr lang="en-US" sz="3300" dirty="0">
              <a:ea typeface="Cambria"/>
            </a:endParaRPr>
          </a:p>
        </p:txBody>
      </p:sp>
      <p:sp>
        <p:nvSpPr>
          <p:cNvPr id="3" name="Content Placeholder 2">
            <a:extLst>
              <a:ext uri="{FF2B5EF4-FFF2-40B4-BE49-F238E27FC236}">
                <a16:creationId xmlns:a16="http://schemas.microsoft.com/office/drawing/2014/main" id="{58083764-95E9-ADE2-00D7-468B4086F398}"/>
              </a:ext>
            </a:extLst>
          </p:cNvPr>
          <p:cNvSpPr>
            <a:spLocks noGrp="1"/>
          </p:cNvSpPr>
          <p:nvPr>
            <p:ph sz="half" idx="1"/>
          </p:nvPr>
        </p:nvSpPr>
        <p:spPr>
          <a:xfrm>
            <a:off x="685800" y="1352551"/>
            <a:ext cx="7974692" cy="3352800"/>
          </a:xfrm>
        </p:spPr>
        <p:txBody>
          <a:bodyPr vert="horz" lIns="91436" tIns="45718" rIns="91436" bIns="45718" rtlCol="0" anchor="t">
            <a:normAutofit fontScale="92500"/>
          </a:bodyPr>
          <a:lstStyle/>
          <a:p>
            <a:pPr marL="205740" indent="-205740"/>
            <a:r>
              <a:rPr lang="en-US" b="1" dirty="0">
                <a:ea typeface="+mn-lt"/>
                <a:cs typeface="+mn-lt"/>
              </a:rPr>
              <a:t>Modern technology (especially computing) has such profound negative effects:</a:t>
            </a:r>
            <a:endParaRPr lang="en-US" dirty="0">
              <a:ea typeface="+mn-lt"/>
              <a:cs typeface="+mn-lt"/>
            </a:endParaRPr>
          </a:p>
          <a:p>
            <a:pPr marL="411480" lvl="1" indent="-205740"/>
            <a:r>
              <a:rPr lang="en-US" b="1" dirty="0">
                <a:ea typeface="+mn-lt"/>
                <a:cs typeface="+mn-lt"/>
              </a:rPr>
              <a:t>Mental </a:t>
            </a:r>
            <a:r>
              <a:rPr lang="en-US" dirty="0">
                <a:ea typeface="+mn-lt"/>
                <a:cs typeface="+mn-lt"/>
              </a:rPr>
              <a:t>→ cognitive performance, depression, brain health</a:t>
            </a:r>
            <a:endParaRPr lang="en-US" dirty="0">
              <a:ea typeface="Cambria"/>
            </a:endParaRPr>
          </a:p>
          <a:p>
            <a:pPr marL="411480" lvl="1" indent="-205740"/>
            <a:r>
              <a:rPr lang="en-US" b="1" dirty="0">
                <a:ea typeface="+mn-lt"/>
                <a:cs typeface="+mn-lt"/>
              </a:rPr>
              <a:t>Environmental</a:t>
            </a:r>
            <a:r>
              <a:rPr lang="en-US" dirty="0">
                <a:ea typeface="+mn-lt"/>
                <a:cs typeface="+mn-lt"/>
              </a:rPr>
              <a:t> → e-waste, energy consumption</a:t>
            </a:r>
            <a:endParaRPr lang="en-US">
              <a:ea typeface="+mn-lt"/>
              <a:cs typeface="+mn-lt"/>
            </a:endParaRPr>
          </a:p>
          <a:p>
            <a:pPr marL="411480" lvl="1" indent="-205740">
              <a:buFont typeface="Cambria" pitchFamily="34" charset="0"/>
              <a:buChar char="–"/>
            </a:pPr>
            <a:r>
              <a:rPr lang="en-US" b="1" dirty="0">
                <a:ea typeface="+mn-lt"/>
                <a:cs typeface="+mn-lt"/>
              </a:rPr>
              <a:t>Societal</a:t>
            </a:r>
            <a:r>
              <a:rPr lang="en-US" dirty="0">
                <a:ea typeface="+mn-lt"/>
                <a:cs typeface="+mn-lt"/>
              </a:rPr>
              <a:t> → disconnection, inequality</a:t>
            </a:r>
            <a:endParaRPr lang="en-US"/>
          </a:p>
          <a:p>
            <a:pPr marL="205740" indent="-205740"/>
            <a:r>
              <a:rPr lang="en-US" b="1" dirty="0">
                <a:ea typeface="+mn-lt"/>
                <a:cs typeface="+mn-lt"/>
              </a:rPr>
              <a:t>That it has become necessary:</a:t>
            </a:r>
          </a:p>
          <a:p>
            <a:pPr marL="411480" lvl="1" indent="-285750">
              <a:buFont typeface="Cambria" pitchFamily="34" charset="0"/>
              <a:buChar char="–"/>
            </a:pPr>
            <a:r>
              <a:rPr lang="en-US" dirty="0">
                <a:ea typeface="+mn-lt"/>
                <a:cs typeface="+mn-lt"/>
              </a:rPr>
              <a:t>to </a:t>
            </a:r>
            <a:r>
              <a:rPr lang="en-US" i="1" dirty="0">
                <a:ea typeface="+mn-lt"/>
                <a:cs typeface="+mn-lt"/>
              </a:rPr>
              <a:t>reduce technology use to the greatest extent possible</a:t>
            </a:r>
            <a:r>
              <a:rPr lang="en-US" dirty="0">
                <a:ea typeface="+mn-lt"/>
                <a:cs typeface="+mn-lt"/>
              </a:rPr>
              <a:t>.</a:t>
            </a:r>
            <a:endParaRPr lang="en-US" dirty="0">
              <a:ea typeface="Cambria"/>
            </a:endParaRPr>
          </a:p>
          <a:p>
            <a:pPr marL="411480" lvl="1" indent="-285750">
              <a:buFont typeface="Cambria" pitchFamily="34" charset="0"/>
              <a:buChar char="–"/>
            </a:pPr>
            <a:r>
              <a:rPr lang="en-US" dirty="0">
                <a:ea typeface="+mn-lt"/>
                <a:cs typeface="+mn-lt"/>
              </a:rPr>
              <a:t>the practical framework for this reduction is </a:t>
            </a:r>
            <a:r>
              <a:rPr lang="en-US" b="1" dirty="0">
                <a:ea typeface="+mn-lt"/>
                <a:cs typeface="+mn-lt"/>
              </a:rPr>
              <a:t>Digital Minimalism</a:t>
            </a:r>
            <a:r>
              <a:rPr lang="en-US" dirty="0">
                <a:ea typeface="+mn-lt"/>
                <a:cs typeface="+mn-lt"/>
              </a:rPr>
              <a:t> (Cal Newport, Georgetown).</a:t>
            </a:r>
            <a:endParaRPr lang="en-US" dirty="0">
              <a:ea typeface="Cambria"/>
            </a:endParaRPr>
          </a:p>
          <a:p>
            <a:pPr marL="205740" indent="-205740"/>
            <a:r>
              <a:rPr lang="en-US" b="1" dirty="0">
                <a:ea typeface="+mn-lt"/>
                <a:cs typeface="+mn-lt"/>
              </a:rPr>
              <a:t>Digital Minimalism:</a:t>
            </a:r>
          </a:p>
          <a:p>
            <a:pPr marL="411480" lvl="1" indent="-205740"/>
            <a:r>
              <a:rPr lang="en-US" i="1" dirty="0">
                <a:ea typeface="+mn-lt"/>
                <a:cs typeface="+mn-lt"/>
              </a:rPr>
              <a:t>“A philosophy of technology use in which you focus your online time on a small number of carefully selected and optimized activities that strongly support things you value, and then happily miss out on everything else.” -</a:t>
            </a:r>
            <a:r>
              <a:rPr lang="en-US" dirty="0">
                <a:ea typeface="+mn-lt"/>
                <a:cs typeface="+mn-lt"/>
              </a:rPr>
              <a:t>Cal Newport [7]</a:t>
            </a:r>
            <a:endParaRPr lang="en-US" b="1" dirty="0">
              <a:ea typeface="Cambria"/>
            </a:endParaRPr>
          </a:p>
        </p:txBody>
      </p:sp>
      <p:sp>
        <p:nvSpPr>
          <p:cNvPr id="5" name="Footer Placeholder 4">
            <a:extLst>
              <a:ext uri="{FF2B5EF4-FFF2-40B4-BE49-F238E27FC236}">
                <a16:creationId xmlns:a16="http://schemas.microsoft.com/office/drawing/2014/main" id="{652F737C-0DE4-D26F-3400-FC8732A59DCE}"/>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FB523A95-380C-6726-3F37-9E57A4A936B1}"/>
              </a:ext>
            </a:extLst>
          </p:cNvPr>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a:extLst>
              <a:ext uri="{FF2B5EF4-FFF2-40B4-BE49-F238E27FC236}">
                <a16:creationId xmlns:a16="http://schemas.microsoft.com/office/drawing/2014/main" id="{722823B2-EED5-A890-B71A-69EFB19F0AF6}"/>
              </a:ext>
            </a:extLst>
          </p:cNvPr>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Benni Valentine</a:t>
            </a:r>
            <a:endParaRPr lang="en-US" dirty="0"/>
          </a:p>
        </p:txBody>
      </p:sp>
    </p:spTree>
    <p:extLst>
      <p:ext uri="{BB962C8B-B14F-4D97-AF65-F5344CB8AC3E}">
        <p14:creationId xmlns:p14="http://schemas.microsoft.com/office/powerpoint/2010/main" val="112574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Cambria"/>
              </a:rPr>
              <a:t>Mental impacts</a:t>
            </a:r>
          </a:p>
        </p:txBody>
      </p:sp>
      <p:sp>
        <p:nvSpPr>
          <p:cNvPr id="3" name="Content Placeholder 2"/>
          <p:cNvSpPr>
            <a:spLocks noGrp="1"/>
          </p:cNvSpPr>
          <p:nvPr>
            <p:ph sz="half" idx="1"/>
          </p:nvPr>
        </p:nvSpPr>
        <p:spPr>
          <a:xfrm>
            <a:off x="685800" y="1352551"/>
            <a:ext cx="8342085" cy="3352800"/>
          </a:xfrm>
        </p:spPr>
        <p:txBody>
          <a:bodyPr vert="horz" lIns="91436" tIns="45718" rIns="91436" bIns="45718" rtlCol="0" anchor="t">
            <a:normAutofit/>
          </a:bodyPr>
          <a:lstStyle/>
          <a:p>
            <a:pPr marL="205740" indent="-205740"/>
            <a:r>
              <a:rPr lang="en-US" dirty="0">
                <a:ea typeface="Cambria"/>
              </a:rPr>
              <a:t>Modern research into the impacts of screen time on mental health and wellbeing has shown technology to have major negative impacts on mental health:</a:t>
            </a:r>
            <a:endParaRPr lang="en-US" dirty="0"/>
          </a:p>
          <a:p>
            <a:pPr marL="411480" lvl="1" indent="-205740">
              <a:buFont typeface="Courier New" pitchFamily="34" charset="0"/>
              <a:buChar char="o"/>
            </a:pPr>
            <a:r>
              <a:rPr lang="en-US" dirty="0">
                <a:ea typeface="+mn-lt"/>
                <a:cs typeface="+mn-lt"/>
              </a:rPr>
              <a:t>“Among 14- to 17-year-olds, high users of screens were more than twice as likely to ever have been diagnosed with depression” [1]</a:t>
            </a:r>
          </a:p>
          <a:p>
            <a:pPr marL="411480" lvl="1" indent="-205740">
              <a:buFont typeface="Courier New" pitchFamily="34" charset="0"/>
              <a:buChar char="o"/>
            </a:pPr>
            <a:r>
              <a:rPr lang="en-US" dirty="0">
                <a:ea typeface="+mn-lt"/>
                <a:cs typeface="+mn-lt"/>
              </a:rPr>
              <a:t>High screen time especially nighttime screentime is associated with significant and measurable reductions in cognitive functioning of otherwise healthy adults. [3]</a:t>
            </a:r>
          </a:p>
          <a:p>
            <a:pPr marL="411480" lvl="1" indent="-205740">
              <a:buFont typeface="Courier New" pitchFamily="34" charset="0"/>
              <a:buChar char="o"/>
            </a:pPr>
            <a:r>
              <a:rPr lang="en-US" dirty="0">
                <a:ea typeface="+mn-lt"/>
                <a:cs typeface="+mn-lt"/>
              </a:rPr>
              <a:t>Teens “who spend more than five hours per day on digital devices are 70% more likely to have suicidal thoughts” [2]</a:t>
            </a:r>
          </a:p>
          <a:p>
            <a:pPr marL="411480" lvl="1" indent="-205740">
              <a:buFont typeface="Courier New" pitchFamily="34" charset="0"/>
              <a:buChar char="o"/>
            </a:pPr>
            <a:r>
              <a:rPr lang="en-US" dirty="0">
                <a:ea typeface="+mn-lt"/>
                <a:cs typeface="+mn-lt"/>
              </a:rPr>
              <a:t>“Study shows that in young adults, excessive screen time causes thinning of the cerebral cortex, the part of the brain responsible for processing memories, making decisions and solving problems.” [4]</a:t>
            </a:r>
            <a:endParaRPr lang="en-US" dirty="0">
              <a:ea typeface="Cambria"/>
            </a:endParaRPr>
          </a:p>
          <a:p>
            <a:pPr marL="411480" lvl="1" indent="-205740">
              <a:buFont typeface="Courier New" pitchFamily="34" charset="0"/>
              <a:buChar char="o"/>
            </a:pPr>
            <a:r>
              <a:rPr lang="en-US" dirty="0">
                <a:ea typeface="Cambria"/>
              </a:rPr>
              <a:t>High screen time in young adults has been associated with higher rates of dementia, </a:t>
            </a:r>
            <a:r>
              <a:rPr lang="en-US" dirty="0">
                <a:ea typeface="+mn-lt"/>
                <a:cs typeface="+mn-lt"/>
              </a:rPr>
              <a:t>Alzheimer's </a:t>
            </a:r>
            <a:r>
              <a:rPr lang="en-US" dirty="0">
                <a:ea typeface="Cambria"/>
              </a:rPr>
              <a:t>and other degenerative brain conditions later in life[5]</a:t>
            </a:r>
          </a:p>
          <a:p>
            <a:pPr marL="205740" lvl="1" indent="0">
              <a:buNone/>
            </a:pPr>
            <a:endParaRPr lang="en-US" dirty="0">
              <a:ea typeface="Cambria"/>
            </a:endParaRPr>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Benni Valentine</a:t>
            </a:r>
            <a:endParaRPr lang="en-US" dirty="0"/>
          </a:p>
        </p:txBody>
      </p:sp>
    </p:spTree>
    <p:extLst>
      <p:ext uri="{BB962C8B-B14F-4D97-AF65-F5344CB8AC3E}">
        <p14:creationId xmlns:p14="http://schemas.microsoft.com/office/powerpoint/2010/main" val="769988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BDD4C-496F-FD43-B190-91A31A587F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0C1C2A-D0FB-E38B-157F-5B5D3FCA24C5}"/>
              </a:ext>
            </a:extLst>
          </p:cNvPr>
          <p:cNvSpPr>
            <a:spLocks noGrp="1"/>
          </p:cNvSpPr>
          <p:nvPr>
            <p:ph type="title"/>
          </p:nvPr>
        </p:nvSpPr>
        <p:spPr/>
        <p:txBody>
          <a:bodyPr/>
          <a:lstStyle/>
          <a:p>
            <a:r>
              <a:rPr lang="en-US" dirty="0"/>
              <a:t>Environmental Impacts</a:t>
            </a:r>
          </a:p>
        </p:txBody>
      </p:sp>
      <p:sp>
        <p:nvSpPr>
          <p:cNvPr id="3" name="Content Placeholder 2">
            <a:extLst>
              <a:ext uri="{FF2B5EF4-FFF2-40B4-BE49-F238E27FC236}">
                <a16:creationId xmlns:a16="http://schemas.microsoft.com/office/drawing/2014/main" id="{394920D7-4B98-5D82-790A-75A81D3CE6B7}"/>
              </a:ext>
            </a:extLst>
          </p:cNvPr>
          <p:cNvSpPr>
            <a:spLocks noGrp="1"/>
          </p:cNvSpPr>
          <p:nvPr>
            <p:ph sz="half" idx="1"/>
          </p:nvPr>
        </p:nvSpPr>
        <p:spPr/>
        <p:txBody>
          <a:bodyPr vert="horz" lIns="91436" tIns="45718" rIns="91436" bIns="45718" rtlCol="0" anchor="t">
            <a:normAutofit fontScale="92500"/>
          </a:bodyPr>
          <a:lstStyle/>
          <a:p>
            <a:pPr marL="205740" indent="-205740"/>
            <a:r>
              <a:rPr lang="en-US" b="1" dirty="0">
                <a:ea typeface="+mn-lt"/>
                <a:cs typeface="+mn-lt"/>
              </a:rPr>
              <a:t>Production dominates emissions</a:t>
            </a:r>
          </a:p>
          <a:p>
            <a:pPr marL="411480" lvl="1" indent="-205740">
              <a:buFont typeface="Courier New" pitchFamily="34" charset="0"/>
              <a:buChar char="o"/>
            </a:pPr>
            <a:r>
              <a:rPr lang="en-US" dirty="0">
                <a:ea typeface="+mn-lt"/>
                <a:cs typeface="+mn-lt"/>
              </a:rPr>
              <a:t>Up to 80% of a computer or phone’s lifetime CO₂ comes from manufacturing, not use [11]</a:t>
            </a:r>
            <a:endParaRPr lang="en-US" b="1" dirty="0">
              <a:ea typeface="+mn-lt"/>
              <a:cs typeface="+mn-lt"/>
            </a:endParaRPr>
          </a:p>
          <a:p>
            <a:pPr marL="205740" indent="-205740"/>
            <a:r>
              <a:rPr lang="en-US" b="1" dirty="0">
                <a:ea typeface="+mn-lt"/>
                <a:cs typeface="+mn-lt"/>
              </a:rPr>
              <a:t>Technology overuse drives massive waste</a:t>
            </a:r>
            <a:endParaRPr lang="en-US" dirty="0"/>
          </a:p>
          <a:p>
            <a:pPr marL="411480" lvl="1" indent="-205740">
              <a:buFont typeface="Courier New" pitchFamily="34" charset="0"/>
              <a:buChar char="o"/>
            </a:pPr>
            <a:r>
              <a:rPr lang="en-US" b="1" dirty="0">
                <a:ea typeface="+mn-lt"/>
                <a:cs typeface="+mn-lt"/>
              </a:rPr>
              <a:t>62 million tons</a:t>
            </a:r>
            <a:r>
              <a:rPr lang="en-US" dirty="0">
                <a:ea typeface="+mn-lt"/>
                <a:cs typeface="+mn-lt"/>
              </a:rPr>
              <a:t> of e-waste produced globally each year [8]</a:t>
            </a:r>
            <a:endParaRPr lang="en-US">
              <a:ea typeface="Cambria"/>
            </a:endParaRPr>
          </a:p>
          <a:p>
            <a:pPr marL="205740" indent="-205740"/>
            <a:r>
              <a:rPr lang="en-US" b="1" dirty="0">
                <a:ea typeface="+mn-lt"/>
                <a:cs typeface="+mn-lt"/>
              </a:rPr>
              <a:t>Digital services also consume heavily:</a:t>
            </a:r>
            <a:endParaRPr lang="en-US">
              <a:ea typeface="Cambria"/>
            </a:endParaRPr>
          </a:p>
          <a:p>
            <a:pPr marL="411480" lvl="1" indent="-205740">
              <a:buFont typeface="Courier New,monospace" pitchFamily="34" charset="0"/>
              <a:buChar char="o"/>
            </a:pPr>
            <a:r>
              <a:rPr lang="en-US" dirty="0">
                <a:ea typeface="+mn-lt"/>
                <a:cs typeface="+mn-lt"/>
              </a:rPr>
              <a:t>Data transmission &amp; cloud computing account for </a:t>
            </a:r>
            <a:r>
              <a:rPr lang="en-US" b="1" dirty="0">
                <a:ea typeface="+mn-lt"/>
                <a:cs typeface="+mn-lt"/>
              </a:rPr>
              <a:t>~1.5% of global electricity use </a:t>
            </a:r>
            <a:r>
              <a:rPr lang="en-US" dirty="0">
                <a:ea typeface="+mn-lt"/>
                <a:cs typeface="+mn-lt"/>
              </a:rPr>
              <a:t>[8]</a:t>
            </a:r>
            <a:endParaRPr lang="en-US" dirty="0">
              <a:ea typeface="Cambria"/>
            </a:endParaRPr>
          </a:p>
          <a:p>
            <a:pPr marL="411480" lvl="1" indent="-205740">
              <a:buFont typeface="Courier New" pitchFamily="34" charset="0"/>
              <a:buChar char="o"/>
            </a:pPr>
            <a:endParaRPr lang="en-US" dirty="0">
              <a:ea typeface="Cambria"/>
            </a:endParaRPr>
          </a:p>
        </p:txBody>
      </p:sp>
      <p:sp>
        <p:nvSpPr>
          <p:cNvPr id="5" name="Footer Placeholder 4">
            <a:extLst>
              <a:ext uri="{FF2B5EF4-FFF2-40B4-BE49-F238E27FC236}">
                <a16:creationId xmlns:a16="http://schemas.microsoft.com/office/drawing/2014/main" id="{242BFAF7-E15A-B5CF-5BF1-29B2012517DB}"/>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264CDFB9-EC13-0263-EC3F-FB01C1FC1060}"/>
              </a:ext>
            </a:extLst>
          </p:cNvPr>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a:extLst>
              <a:ext uri="{FF2B5EF4-FFF2-40B4-BE49-F238E27FC236}">
                <a16:creationId xmlns:a16="http://schemas.microsoft.com/office/drawing/2014/main" id="{40F6A027-FCC0-B0B8-88EC-B3DDA145759B}"/>
              </a:ext>
            </a:extLst>
          </p:cNvPr>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Benni Valentine</a:t>
            </a:r>
            <a:endParaRPr lang="en-US" dirty="0"/>
          </a:p>
        </p:txBody>
      </p:sp>
      <p:pic>
        <p:nvPicPr>
          <p:cNvPr id="8" name="Picture 7">
            <a:extLst>
              <a:ext uri="{FF2B5EF4-FFF2-40B4-BE49-F238E27FC236}">
                <a16:creationId xmlns:a16="http://schemas.microsoft.com/office/drawing/2014/main" id="{B0B63CD0-D22A-2A80-7E0A-90F45A17B81E}"/>
              </a:ext>
            </a:extLst>
          </p:cNvPr>
          <p:cNvPicPr>
            <a:picLocks noChangeAspect="1"/>
          </p:cNvPicPr>
          <p:nvPr/>
        </p:nvPicPr>
        <p:blipFill>
          <a:blip r:embed="rId3"/>
          <a:stretch>
            <a:fillRect/>
          </a:stretch>
        </p:blipFill>
        <p:spPr>
          <a:xfrm>
            <a:off x="4423909" y="1354363"/>
            <a:ext cx="4467225" cy="2667000"/>
          </a:xfrm>
          <a:prstGeom prst="rect">
            <a:avLst/>
          </a:prstGeom>
        </p:spPr>
      </p:pic>
      <p:sp>
        <p:nvSpPr>
          <p:cNvPr id="12" name="TextBox 11">
            <a:extLst>
              <a:ext uri="{FF2B5EF4-FFF2-40B4-BE49-F238E27FC236}">
                <a16:creationId xmlns:a16="http://schemas.microsoft.com/office/drawing/2014/main" id="{765957BC-5734-E57C-8707-CF908E7A64EF}"/>
              </a:ext>
            </a:extLst>
          </p:cNvPr>
          <p:cNvSpPr txBox="1"/>
          <p:nvPr/>
        </p:nvSpPr>
        <p:spPr>
          <a:xfrm>
            <a:off x="5257800" y="4024313"/>
            <a:ext cx="3191230" cy="6740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r>
              <a:rPr lang="en-US" sz="1400" i="1">
                <a:ea typeface="Cambria"/>
              </a:rPr>
              <a:t>[9] </a:t>
            </a:r>
            <a:r>
              <a:rPr lang="en-US" sz="1400" i="1"/>
              <a:t>The Link between e-Waste and GDP</a:t>
            </a:r>
            <a:endParaRPr lang="en-US" sz="1400" i="1">
              <a:ea typeface="Cambria"/>
            </a:endParaRPr>
          </a:p>
          <a:p>
            <a:pPr>
              <a:lnSpc>
                <a:spcPct val="90000"/>
              </a:lnSpc>
            </a:pPr>
            <a:endParaRPr lang="en-US" sz="2800" dirty="0">
              <a:ea typeface="Cambria"/>
            </a:endParaRPr>
          </a:p>
        </p:txBody>
      </p:sp>
    </p:spTree>
    <p:extLst>
      <p:ext uri="{BB962C8B-B14F-4D97-AF65-F5344CB8AC3E}">
        <p14:creationId xmlns:p14="http://schemas.microsoft.com/office/powerpoint/2010/main" val="269319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888DC-B910-A132-FCAC-235FD5D7C285}"/>
              </a:ext>
            </a:extLst>
          </p:cNvPr>
          <p:cNvSpPr>
            <a:spLocks noGrp="1"/>
          </p:cNvSpPr>
          <p:nvPr>
            <p:ph type="title"/>
          </p:nvPr>
        </p:nvSpPr>
        <p:spPr/>
        <p:txBody>
          <a:bodyPr/>
          <a:lstStyle/>
          <a:p>
            <a:r>
              <a:rPr lang="en-US" dirty="0">
                <a:ea typeface="Cambria"/>
              </a:rPr>
              <a:t>Societal Impacts</a:t>
            </a:r>
            <a:endParaRPr lang="en-US" dirty="0"/>
          </a:p>
        </p:txBody>
      </p:sp>
      <p:sp>
        <p:nvSpPr>
          <p:cNvPr id="3" name="Content Placeholder 2">
            <a:extLst>
              <a:ext uri="{FF2B5EF4-FFF2-40B4-BE49-F238E27FC236}">
                <a16:creationId xmlns:a16="http://schemas.microsoft.com/office/drawing/2014/main" id="{D893F8C1-2390-BCB8-8C88-2EFCD7695394}"/>
              </a:ext>
            </a:extLst>
          </p:cNvPr>
          <p:cNvSpPr>
            <a:spLocks noGrp="1"/>
          </p:cNvSpPr>
          <p:nvPr>
            <p:ph sz="half" idx="1"/>
          </p:nvPr>
        </p:nvSpPr>
        <p:spPr>
          <a:xfrm>
            <a:off x="685800" y="1281113"/>
            <a:ext cx="8343900" cy="3348038"/>
          </a:xfrm>
        </p:spPr>
        <p:txBody>
          <a:bodyPr vert="horz" lIns="91436" tIns="45718" rIns="91436" bIns="45718" rtlCol="0" anchor="t">
            <a:normAutofit/>
          </a:bodyPr>
          <a:lstStyle/>
          <a:p>
            <a:pPr marL="205740" indent="-205740"/>
            <a:r>
              <a:rPr lang="en-US" b="1" dirty="0">
                <a:ea typeface="+mn-lt"/>
                <a:cs typeface="+mn-lt"/>
              </a:rPr>
              <a:t>Polarization &amp; misinformation</a:t>
            </a:r>
            <a:endParaRPr lang="en-US" dirty="0"/>
          </a:p>
          <a:p>
            <a:pPr marL="411480" lvl="1" indent="-205740">
              <a:buFont typeface="Courier New" pitchFamily="34" charset="0"/>
              <a:buChar char="o"/>
            </a:pPr>
            <a:r>
              <a:rPr lang="en-US" dirty="0">
                <a:ea typeface="+mn-lt"/>
                <a:cs typeface="+mn-lt"/>
              </a:rPr>
              <a:t>algorithmic feeds amplify echo chambers [11]</a:t>
            </a:r>
            <a:endParaRPr lang="en-US" sz="1800">
              <a:ea typeface="Cambria"/>
            </a:endParaRPr>
          </a:p>
          <a:p>
            <a:pPr marL="205740" indent="-205740"/>
            <a:r>
              <a:rPr lang="en-US" b="1" dirty="0">
                <a:ea typeface="+mn-lt"/>
                <a:cs typeface="+mn-lt"/>
              </a:rPr>
              <a:t>Community decline</a:t>
            </a:r>
          </a:p>
          <a:p>
            <a:pPr marL="411480" lvl="1" indent="-205740">
              <a:buFont typeface="Courier New" pitchFamily="34" charset="0"/>
              <a:buChar char="o"/>
            </a:pPr>
            <a:r>
              <a:rPr lang="en-US" dirty="0">
                <a:ea typeface="+mn-lt"/>
                <a:cs typeface="+mn-lt"/>
              </a:rPr>
              <a:t>digital replaces face-to-face interaction [11]</a:t>
            </a:r>
            <a:endParaRPr lang="en-US" sz="1800">
              <a:ea typeface="Cambria"/>
            </a:endParaRPr>
          </a:p>
          <a:p>
            <a:pPr marL="205740" indent="-205740"/>
            <a:r>
              <a:rPr lang="en-US" b="1" dirty="0">
                <a:ea typeface="+mn-lt"/>
                <a:cs typeface="+mn-lt"/>
              </a:rPr>
              <a:t>Digital inequality</a:t>
            </a:r>
          </a:p>
          <a:p>
            <a:pPr marL="411480" lvl="1" indent="-205740">
              <a:buFont typeface="Courier New" pitchFamily="34" charset="0"/>
              <a:buChar char="o"/>
            </a:pPr>
            <a:r>
              <a:rPr lang="en-US" dirty="0">
                <a:ea typeface="+mn-lt"/>
                <a:cs typeface="+mn-lt"/>
              </a:rPr>
              <a:t>2.6B people still lack internet access [13]</a:t>
            </a:r>
            <a:endParaRPr lang="en-US" sz="1800">
              <a:ea typeface="Cambria"/>
            </a:endParaRPr>
          </a:p>
          <a:p>
            <a:pPr marL="205740" indent="-205740"/>
            <a:r>
              <a:rPr lang="en-US" b="1" dirty="0">
                <a:ea typeface="+mn-lt"/>
                <a:cs typeface="+mn-lt"/>
              </a:rPr>
              <a:t>Surveillance culture</a:t>
            </a:r>
          </a:p>
          <a:p>
            <a:pPr marL="411480" lvl="1" indent="-205740">
              <a:buFont typeface="Courier New" pitchFamily="34" charset="0"/>
              <a:buChar char="o"/>
            </a:pPr>
            <a:r>
              <a:rPr lang="en-US" dirty="0">
                <a:ea typeface="+mn-lt"/>
                <a:cs typeface="+mn-lt"/>
              </a:rPr>
              <a:t>data harvesting normalizes constant monitoring and the erosion of privacy [12]</a:t>
            </a:r>
            <a:endParaRPr lang="en-US" dirty="0"/>
          </a:p>
        </p:txBody>
      </p:sp>
      <p:sp>
        <p:nvSpPr>
          <p:cNvPr id="5" name="Footer Placeholder 4">
            <a:extLst>
              <a:ext uri="{FF2B5EF4-FFF2-40B4-BE49-F238E27FC236}">
                <a16:creationId xmlns:a16="http://schemas.microsoft.com/office/drawing/2014/main" id="{2D73A667-B9E7-7543-BADA-302BE604E99A}"/>
              </a:ext>
            </a:extLst>
          </p:cNvPr>
          <p:cNvSpPr>
            <a:spLocks noGrp="1"/>
          </p:cNvSpPr>
          <p:nvPr>
            <p:ph type="ftr" sz="quarter" idx="11"/>
          </p:nvPr>
        </p:nvSpPr>
        <p:spPr/>
        <p:txBody>
          <a:bodyPr/>
          <a:lstStyle/>
          <a:p>
            <a:r>
              <a:rPr lang="sk-SK"/>
              <a:t>© 2025 Keith A. Pray</a:t>
            </a:r>
            <a:endParaRPr lang="en-US"/>
          </a:p>
        </p:txBody>
      </p:sp>
      <p:sp>
        <p:nvSpPr>
          <p:cNvPr id="6" name="Slide Number Placeholder 5">
            <a:extLst>
              <a:ext uri="{FF2B5EF4-FFF2-40B4-BE49-F238E27FC236}">
                <a16:creationId xmlns:a16="http://schemas.microsoft.com/office/drawing/2014/main" id="{833F8EF5-7049-D337-4E67-1AD1995B86F1}"/>
              </a:ext>
            </a:extLst>
          </p:cNvPr>
          <p:cNvSpPr>
            <a:spLocks noGrp="1"/>
          </p:cNvSpPr>
          <p:nvPr>
            <p:ph type="sldNum" sz="quarter" idx="12"/>
          </p:nvPr>
        </p:nvSpPr>
        <p:spPr/>
        <p:txBody>
          <a:bodyPr/>
          <a:lstStyle/>
          <a:p>
            <a:fld id="{A2A17EAB-8B51-5C40-8776-6683E51FA7A0}" type="slidenum">
              <a:rPr lang="en-US" smtClean="0"/>
              <a:t>26</a:t>
            </a:fld>
            <a:endParaRPr lang="en-US"/>
          </a:p>
        </p:txBody>
      </p:sp>
    </p:spTree>
    <p:extLst>
      <p:ext uri="{BB962C8B-B14F-4D97-AF65-F5344CB8AC3E}">
        <p14:creationId xmlns:p14="http://schemas.microsoft.com/office/powerpoint/2010/main" val="377231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369886"/>
            <a:ext cx="7772400" cy="3352800"/>
          </a:xfrm>
        </p:spPr>
        <p:txBody>
          <a:bodyPr vert="horz" lIns="91440" tIns="45718" rIns="91436" bIns="45718" rtlCol="0" anchor="t">
            <a:noAutofit/>
          </a:bodyPr>
          <a:lstStyle/>
          <a:p>
            <a:pPr marL="205740" indent="-205740" defTabSz="457200">
              <a:lnSpc>
                <a:spcPct val="100000"/>
              </a:lnSpc>
              <a:spcBef>
                <a:spcPts val="0"/>
              </a:spcBef>
              <a:buNone/>
              <a:defRPr/>
            </a:pPr>
            <a:r>
              <a:rPr lang="en-US" sz="900" dirty="0">
                <a:solidFill>
                  <a:prstClr val="white"/>
                </a:solidFill>
                <a:ea typeface="+mn-lt"/>
                <a:cs typeface="+mn-lt"/>
              </a:rPr>
              <a:t>[1] C. </a:t>
            </a:r>
            <a:r>
              <a:rPr lang="en-US" sz="900" dirty="0" err="1">
                <a:solidFill>
                  <a:prstClr val="white"/>
                </a:solidFill>
                <a:ea typeface="+mn-lt"/>
                <a:cs typeface="+mn-lt"/>
              </a:rPr>
              <a:t>Akçayır</a:t>
            </a:r>
            <a:r>
              <a:rPr lang="en-US" sz="900" dirty="0">
                <a:solidFill>
                  <a:prstClr val="white"/>
                </a:solidFill>
                <a:ea typeface="+mn-lt"/>
                <a:cs typeface="+mn-lt"/>
              </a:rPr>
              <a:t>, </a:t>
            </a:r>
            <a:r>
              <a:rPr lang="en-US" sz="900" i="1" dirty="0">
                <a:solidFill>
                  <a:prstClr val="white"/>
                </a:solidFill>
                <a:ea typeface="+mn-lt"/>
                <a:cs typeface="+mn-lt"/>
              </a:rPr>
              <a:t>Impacts of excessive screen time on physical and mental health: A systematic review</a:t>
            </a:r>
            <a:r>
              <a:rPr lang="en-US" sz="900" dirty="0">
                <a:solidFill>
                  <a:prstClr val="white"/>
                </a:solidFill>
                <a:ea typeface="+mn-lt"/>
                <a:cs typeface="+mn-lt"/>
              </a:rPr>
              <a:t> (International Journal of Environmental Research and Public Health, 2024), </a:t>
            </a:r>
            <a:r>
              <a:rPr lang="en-US" sz="900" dirty="0">
                <a:solidFill>
                  <a:prstClr val="white"/>
                </a:solidFill>
                <a:ea typeface="+mn-lt"/>
                <a:cs typeface="+mn-lt"/>
                <a:hlinkClick r:id="rId2">
                  <a:extLst>
                    <a:ext uri="{A12FA001-AC4F-418D-AE19-62706E023703}">
                      <ahyp:hlinkClr xmlns:ahyp="http://schemas.microsoft.com/office/drawing/2018/hyperlinkcolor" val="tx"/>
                    </a:ext>
                  </a:extLst>
                </a:hlinkClick>
              </a:rPr>
              <a:t>https://pmc.ncbi.nlm.nih.gov/articles/PMC10852174/</a:t>
            </a:r>
            <a:r>
              <a:rPr lang="en-US" sz="900" dirty="0">
                <a:solidFill>
                  <a:prstClr val="white"/>
                </a:solidFill>
                <a:ea typeface="+mn-lt"/>
                <a:cs typeface="+mn-lt"/>
              </a:rPr>
              <a:t> (Accessed 1 Oct 2025).</a:t>
            </a:r>
            <a:endParaRPr lang="en-US" sz="900" dirty="0">
              <a:solidFill>
                <a:prstClr val="white"/>
              </a:solidFill>
              <a:ea typeface="Cambria"/>
            </a:endParaRPr>
          </a:p>
          <a:p>
            <a:pPr marL="205740" indent="-205740" defTabSz="457200">
              <a:lnSpc>
                <a:spcPct val="100000"/>
              </a:lnSpc>
              <a:spcBef>
                <a:spcPts val="0"/>
              </a:spcBef>
              <a:buNone/>
              <a:defRPr/>
            </a:pPr>
            <a:r>
              <a:rPr lang="en-US" sz="900" dirty="0">
                <a:solidFill>
                  <a:prstClr val="white"/>
                </a:solidFill>
                <a:ea typeface="+mn-lt"/>
                <a:cs typeface="+mn-lt"/>
              </a:rPr>
              <a:t>[2] J. Twenge, et al., </a:t>
            </a:r>
            <a:r>
              <a:rPr lang="en-US" sz="900" i="1" dirty="0">
                <a:solidFill>
                  <a:prstClr val="white"/>
                </a:solidFill>
                <a:ea typeface="+mn-lt"/>
                <a:cs typeface="+mn-lt"/>
              </a:rPr>
              <a:t>Associations between screen time and lower psychological well-being among children and adolescents: Evidence from a population-based study</a:t>
            </a:r>
            <a:r>
              <a:rPr lang="en-US" sz="900" dirty="0">
                <a:solidFill>
                  <a:prstClr val="white"/>
                </a:solidFill>
                <a:ea typeface="+mn-lt"/>
                <a:cs typeface="+mn-lt"/>
              </a:rPr>
              <a:t> (Preventive Medicine Reports, 2018), </a:t>
            </a:r>
            <a:r>
              <a:rPr lang="en-US" sz="900" dirty="0">
                <a:solidFill>
                  <a:prstClr val="white"/>
                </a:solidFill>
                <a:ea typeface="+mn-lt"/>
                <a:cs typeface="+mn-lt"/>
                <a:hlinkClick r:id="rId3">
                  <a:extLst>
                    <a:ext uri="{A12FA001-AC4F-418D-AE19-62706E023703}">
                      <ahyp:hlinkClr xmlns:ahyp="http://schemas.microsoft.com/office/drawing/2018/hyperlinkcolor" val="tx"/>
                    </a:ext>
                  </a:extLst>
                </a:hlinkClick>
              </a:rPr>
              <a:t>https://pmc.ncbi.nlm.nih.gov/articles/PMC6214874/</a:t>
            </a:r>
            <a:r>
              <a:rPr lang="en-US" sz="900" dirty="0">
                <a:solidFill>
                  <a:prstClr val="white"/>
                </a:solidFill>
                <a:ea typeface="+mn-lt"/>
                <a:cs typeface="+mn-lt"/>
              </a:rPr>
              <a:t> (Accessed 1 Oct 2025).</a:t>
            </a:r>
            <a:endParaRPr lang="en-US" sz="900" dirty="0">
              <a:solidFill>
                <a:prstClr val="white"/>
              </a:solidFill>
              <a:ea typeface="Cambria"/>
            </a:endParaRPr>
          </a:p>
          <a:p>
            <a:pPr marL="205740" indent="-205740" defTabSz="457200">
              <a:lnSpc>
                <a:spcPct val="100000"/>
              </a:lnSpc>
              <a:spcBef>
                <a:spcPts val="0"/>
              </a:spcBef>
              <a:buNone/>
              <a:defRPr/>
            </a:pPr>
            <a:r>
              <a:rPr lang="en-US" sz="900" dirty="0">
                <a:solidFill>
                  <a:prstClr val="white"/>
                </a:solidFill>
                <a:ea typeface="+mn-lt"/>
                <a:cs typeface="+mn-lt"/>
              </a:rPr>
              <a:t>[3] W. Li, et al., </a:t>
            </a:r>
            <a:r>
              <a:rPr lang="en-US" sz="900" i="1" dirty="0">
                <a:solidFill>
                  <a:prstClr val="white"/>
                </a:solidFill>
                <a:ea typeface="+mn-lt"/>
                <a:cs typeface="+mn-lt"/>
              </a:rPr>
              <a:t>Night screen time is associated with cognitive function in healthy young adults</a:t>
            </a:r>
            <a:r>
              <a:rPr lang="en-US" sz="900" dirty="0">
                <a:solidFill>
                  <a:prstClr val="white"/>
                </a:solidFill>
                <a:ea typeface="+mn-lt"/>
                <a:cs typeface="+mn-lt"/>
              </a:rPr>
              <a:t> (Journal of Multidisciplinary Healthcare, 2021), </a:t>
            </a:r>
            <a:r>
              <a:rPr lang="en-US" sz="900" dirty="0">
                <a:solidFill>
                  <a:prstClr val="white"/>
                </a:solidFill>
                <a:ea typeface="+mn-lt"/>
                <a:cs typeface="+mn-lt"/>
                <a:hlinkClick r:id="rId4">
                  <a:extLst>
                    <a:ext uri="{A12FA001-AC4F-418D-AE19-62706E023703}">
                      <ahyp:hlinkClr xmlns:ahyp="http://schemas.microsoft.com/office/drawing/2018/hyperlinkcolor" val="tx"/>
                    </a:ext>
                  </a:extLst>
                </a:hlinkClick>
              </a:rPr>
              <a:t>https://www.dovepress.com/night-screen-time-is-associated-with-cognitive-function-in-healthy-you-peer-reviewed-fulltext-article-JMDH</a:t>
            </a:r>
            <a:r>
              <a:rPr lang="en-US" sz="900" dirty="0">
                <a:solidFill>
                  <a:prstClr val="white"/>
                </a:solidFill>
                <a:ea typeface="+mn-lt"/>
                <a:cs typeface="+mn-lt"/>
              </a:rPr>
              <a:t> (Accessed 1 Oct 2025).</a:t>
            </a:r>
            <a:endParaRPr lang="en-US" sz="900" dirty="0">
              <a:solidFill>
                <a:prstClr val="white"/>
              </a:solidFill>
              <a:ea typeface="Cambria"/>
            </a:endParaRPr>
          </a:p>
          <a:p>
            <a:pPr marL="205740" indent="-205740" defTabSz="457200">
              <a:lnSpc>
                <a:spcPct val="100000"/>
              </a:lnSpc>
              <a:spcBef>
                <a:spcPts val="0"/>
              </a:spcBef>
              <a:buNone/>
              <a:defRPr/>
            </a:pPr>
            <a:r>
              <a:rPr lang="en-US" sz="900" dirty="0">
                <a:solidFill>
                  <a:prstClr val="white"/>
                </a:solidFill>
                <a:ea typeface="+mn-lt"/>
                <a:cs typeface="+mn-lt"/>
              </a:rPr>
              <a:t>[4] J. Elhai, et al., </a:t>
            </a:r>
            <a:r>
              <a:rPr lang="en-US" sz="900" i="1" dirty="0">
                <a:solidFill>
                  <a:prstClr val="white"/>
                </a:solidFill>
                <a:ea typeface="+mn-lt"/>
                <a:cs typeface="+mn-lt"/>
              </a:rPr>
              <a:t>Problematic smartphone use and mental health problems: Current state of research and future directions</a:t>
            </a:r>
            <a:r>
              <a:rPr lang="en-US" sz="900" dirty="0">
                <a:solidFill>
                  <a:prstClr val="white"/>
                </a:solidFill>
                <a:ea typeface="+mn-lt"/>
                <a:cs typeface="+mn-lt"/>
              </a:rPr>
              <a:t> (International Journal of Mental Health and Addiction, 2020), </a:t>
            </a:r>
            <a:r>
              <a:rPr lang="en-US" sz="900" dirty="0">
                <a:solidFill>
                  <a:prstClr val="white"/>
                </a:solidFill>
                <a:ea typeface="+mn-lt"/>
                <a:cs typeface="+mn-lt"/>
                <a:hlinkClick r:id="rId5">
                  <a:extLst>
                    <a:ext uri="{A12FA001-AC4F-418D-AE19-62706E023703}">
                      <ahyp:hlinkClr xmlns:ahyp="http://schemas.microsoft.com/office/drawing/2018/hyperlinkcolor" val="tx"/>
                    </a:ext>
                  </a:extLst>
                </a:hlinkClick>
              </a:rPr>
              <a:t>https://link.springer.com/article/10.1007/s11469-019-00182-2</a:t>
            </a:r>
            <a:r>
              <a:rPr lang="en-US" sz="900" dirty="0">
                <a:solidFill>
                  <a:prstClr val="white"/>
                </a:solidFill>
                <a:ea typeface="+mn-lt"/>
                <a:cs typeface="+mn-lt"/>
              </a:rPr>
              <a:t> (Accessed 1 Oct 2025).</a:t>
            </a:r>
            <a:endParaRPr lang="en-US" sz="900" dirty="0">
              <a:solidFill>
                <a:prstClr val="white"/>
              </a:solidFill>
              <a:ea typeface="Cambria"/>
            </a:endParaRPr>
          </a:p>
          <a:p>
            <a:pPr marL="205740" indent="-205740" defTabSz="457200">
              <a:lnSpc>
                <a:spcPct val="100000"/>
              </a:lnSpc>
              <a:spcBef>
                <a:spcPts val="0"/>
              </a:spcBef>
              <a:buNone/>
              <a:defRPr/>
            </a:pPr>
            <a:r>
              <a:rPr lang="en-US" sz="900" dirty="0">
                <a:solidFill>
                  <a:prstClr val="white"/>
                </a:solidFill>
                <a:ea typeface="+mn-lt"/>
                <a:cs typeface="+mn-lt"/>
              </a:rPr>
              <a:t>[5] H. Rahman, et al., </a:t>
            </a:r>
            <a:r>
              <a:rPr lang="en-US" sz="900" i="1" dirty="0">
                <a:solidFill>
                  <a:prstClr val="white"/>
                </a:solidFill>
                <a:ea typeface="+mn-lt"/>
                <a:cs typeface="+mn-lt"/>
              </a:rPr>
              <a:t>The impact of prolonged screen time on adult cognitive and mental health</a:t>
            </a:r>
            <a:r>
              <a:rPr lang="en-US" sz="900" dirty="0">
                <a:solidFill>
                  <a:prstClr val="white"/>
                </a:solidFill>
                <a:ea typeface="+mn-lt"/>
                <a:cs typeface="+mn-lt"/>
              </a:rPr>
              <a:t> (Journal of Behavioral Addictions, 2024), </a:t>
            </a:r>
            <a:r>
              <a:rPr lang="en-US" sz="900" dirty="0">
                <a:solidFill>
                  <a:prstClr val="white"/>
                </a:solidFill>
                <a:ea typeface="+mn-lt"/>
                <a:cs typeface="+mn-lt"/>
                <a:hlinkClick r:id="rId6">
                  <a:extLst>
                    <a:ext uri="{A12FA001-AC4F-418D-AE19-62706E023703}">
                      <ahyp:hlinkClr xmlns:ahyp="http://schemas.microsoft.com/office/drawing/2018/hyperlinkcolor" val="tx"/>
                    </a:ext>
                  </a:extLst>
                </a:hlinkClick>
              </a:rPr>
              <a:t>https://www.sciencedirect.com/science/article/abs/pii/S1525861024002263</a:t>
            </a:r>
            <a:r>
              <a:rPr lang="en-US" sz="900" dirty="0">
                <a:solidFill>
                  <a:prstClr val="white"/>
                </a:solidFill>
                <a:ea typeface="+mn-lt"/>
                <a:cs typeface="+mn-lt"/>
              </a:rPr>
              <a:t> (Accessed 1 Oct 2025).</a:t>
            </a:r>
            <a:endParaRPr lang="en-US" sz="900" dirty="0">
              <a:solidFill>
                <a:prstClr val="white"/>
              </a:solidFill>
              <a:ea typeface="Cambria"/>
            </a:endParaRPr>
          </a:p>
          <a:p>
            <a:pPr marL="205740" indent="-205740" defTabSz="457200">
              <a:lnSpc>
                <a:spcPct val="100000"/>
              </a:lnSpc>
              <a:spcBef>
                <a:spcPts val="0"/>
              </a:spcBef>
              <a:buNone/>
              <a:defRPr/>
            </a:pPr>
            <a:r>
              <a:rPr lang="en-US" sz="900" dirty="0">
                <a:solidFill>
                  <a:prstClr val="white"/>
                </a:solidFill>
                <a:ea typeface="+mn-lt"/>
                <a:cs typeface="+mn-lt"/>
              </a:rPr>
              <a:t>[6] Stanford Lifestyle Medicine Center, </a:t>
            </a:r>
            <a:r>
              <a:rPr lang="en-US" sz="900" i="1" dirty="0">
                <a:solidFill>
                  <a:prstClr val="white"/>
                </a:solidFill>
                <a:ea typeface="+mn-lt"/>
                <a:cs typeface="+mn-lt"/>
              </a:rPr>
              <a:t>What excessive screen time does to the adult brain</a:t>
            </a:r>
            <a:r>
              <a:rPr lang="en-US" sz="900" dirty="0">
                <a:solidFill>
                  <a:prstClr val="white"/>
                </a:solidFill>
                <a:ea typeface="+mn-lt"/>
                <a:cs typeface="+mn-lt"/>
              </a:rPr>
              <a:t> (Stanford University, 2023), </a:t>
            </a:r>
            <a:r>
              <a:rPr lang="en-US" sz="900" dirty="0">
                <a:solidFill>
                  <a:prstClr val="white"/>
                </a:solidFill>
                <a:ea typeface="+mn-lt"/>
                <a:cs typeface="+mn-lt"/>
                <a:hlinkClick r:id="rId7">
                  <a:extLst>
                    <a:ext uri="{A12FA001-AC4F-418D-AE19-62706E023703}">
                      <ahyp:hlinkClr xmlns:ahyp="http://schemas.microsoft.com/office/drawing/2018/hyperlinkcolor" val="tx"/>
                    </a:ext>
                  </a:extLst>
                </a:hlinkClick>
              </a:rPr>
              <a:t>https://lifestylemedicine.stanford.edu/what-excessive-screen-time-does-to-the-adult-brain/</a:t>
            </a:r>
            <a:r>
              <a:rPr lang="en-US" sz="900" dirty="0">
                <a:solidFill>
                  <a:prstClr val="white"/>
                </a:solidFill>
                <a:ea typeface="+mn-lt"/>
                <a:cs typeface="+mn-lt"/>
              </a:rPr>
              <a:t> (Accessed 1 Oct 2025).</a:t>
            </a:r>
            <a:endParaRPr lang="en-US" sz="900" dirty="0">
              <a:solidFill>
                <a:prstClr val="white"/>
              </a:solidFill>
              <a:ea typeface="Cambria"/>
            </a:endParaRPr>
          </a:p>
          <a:p>
            <a:pPr marL="205740" indent="-205740" defTabSz="457200">
              <a:lnSpc>
                <a:spcPct val="100000"/>
              </a:lnSpc>
              <a:spcBef>
                <a:spcPts val="0"/>
              </a:spcBef>
              <a:buNone/>
              <a:defRPr/>
            </a:pPr>
            <a:r>
              <a:rPr lang="en-US" sz="900" dirty="0">
                <a:solidFill>
                  <a:prstClr val="white"/>
                </a:solidFill>
                <a:ea typeface="+mn-lt"/>
                <a:cs typeface="+mn-lt"/>
              </a:rPr>
              <a:t>[7] C. Newport, </a:t>
            </a:r>
            <a:r>
              <a:rPr lang="en-US" sz="900" i="1" dirty="0">
                <a:solidFill>
                  <a:prstClr val="white"/>
                </a:solidFill>
                <a:ea typeface="+mn-lt"/>
                <a:cs typeface="+mn-lt"/>
              </a:rPr>
              <a:t>Digital Minimalism: Choosing a Focused Life in a Noisy World</a:t>
            </a:r>
            <a:r>
              <a:rPr lang="en-US" sz="900" dirty="0">
                <a:solidFill>
                  <a:prstClr val="white"/>
                </a:solidFill>
                <a:ea typeface="+mn-lt"/>
                <a:cs typeface="+mn-lt"/>
              </a:rPr>
              <a:t> (Portfolio/Penguin, 2019).</a:t>
            </a:r>
            <a:endParaRPr lang="en-US" sz="900" dirty="0">
              <a:solidFill>
                <a:prstClr val="white"/>
              </a:solidFill>
              <a:ea typeface="Cambria"/>
            </a:endParaRPr>
          </a:p>
          <a:p>
            <a:pPr marL="205740" indent="-205740" defTabSz="457200">
              <a:lnSpc>
                <a:spcPct val="100000"/>
              </a:lnSpc>
              <a:spcBef>
                <a:spcPts val="0"/>
              </a:spcBef>
              <a:buNone/>
              <a:defRPr/>
            </a:pPr>
            <a:r>
              <a:rPr lang="en-US" sz="900" dirty="0">
                <a:solidFill>
                  <a:prstClr val="white"/>
                </a:solidFill>
                <a:ea typeface="+mn-lt"/>
                <a:cs typeface="+mn-lt"/>
              </a:rPr>
              <a:t>[8] International Energy Agency, </a:t>
            </a:r>
            <a:r>
              <a:rPr lang="en-US" sz="900" i="1" dirty="0">
                <a:solidFill>
                  <a:prstClr val="white"/>
                </a:solidFill>
                <a:ea typeface="+mn-lt"/>
                <a:cs typeface="+mn-lt"/>
              </a:rPr>
              <a:t>Data </a:t>
            </a:r>
            <a:r>
              <a:rPr lang="en-US" sz="900" i="1" dirty="0" err="1">
                <a:solidFill>
                  <a:prstClr val="white"/>
                </a:solidFill>
                <a:ea typeface="+mn-lt"/>
                <a:cs typeface="+mn-lt"/>
              </a:rPr>
              <a:t>Centres</a:t>
            </a:r>
            <a:r>
              <a:rPr lang="en-US" sz="900" i="1" dirty="0">
                <a:solidFill>
                  <a:prstClr val="white"/>
                </a:solidFill>
                <a:ea typeface="+mn-lt"/>
                <a:cs typeface="+mn-lt"/>
              </a:rPr>
              <a:t> and Data Transmission Networks</a:t>
            </a:r>
            <a:r>
              <a:rPr lang="en-US" sz="900" dirty="0">
                <a:solidFill>
                  <a:prstClr val="white"/>
                </a:solidFill>
                <a:ea typeface="+mn-lt"/>
                <a:cs typeface="+mn-lt"/>
              </a:rPr>
              <a:t> (IEA, 2024), </a:t>
            </a:r>
            <a:r>
              <a:rPr lang="en-US" sz="900" dirty="0">
                <a:solidFill>
                  <a:prstClr val="white"/>
                </a:solidFill>
                <a:ea typeface="+mn-lt"/>
                <a:cs typeface="+mn-lt"/>
                <a:hlinkClick r:id="rId8">
                  <a:extLst>
                    <a:ext uri="{A12FA001-AC4F-418D-AE19-62706E023703}">
                      <ahyp:hlinkClr xmlns:ahyp="http://schemas.microsoft.com/office/drawing/2018/hyperlinkcolor" val="tx"/>
                    </a:ext>
                  </a:extLst>
                </a:hlinkClick>
              </a:rPr>
              <a:t>https://www.iea.org/energy-system/buildings/data-centres-and-data-transmission-networks</a:t>
            </a:r>
            <a:r>
              <a:rPr lang="en-US" sz="900" dirty="0">
                <a:solidFill>
                  <a:prstClr val="white"/>
                </a:solidFill>
                <a:ea typeface="+mn-lt"/>
                <a:cs typeface="+mn-lt"/>
              </a:rPr>
              <a:t> (Accessed 1 Oct 2025).</a:t>
            </a:r>
            <a:endParaRPr lang="en-US" sz="900" dirty="0">
              <a:solidFill>
                <a:prstClr val="white"/>
              </a:solidFill>
              <a:ea typeface="Cambria"/>
            </a:endParaRPr>
          </a:p>
          <a:p>
            <a:pPr marL="205740" indent="-205740" defTabSz="457200">
              <a:lnSpc>
                <a:spcPct val="100000"/>
              </a:lnSpc>
              <a:spcBef>
                <a:spcPts val="0"/>
              </a:spcBef>
              <a:buNone/>
              <a:defRPr/>
            </a:pPr>
            <a:r>
              <a:rPr lang="en-US" sz="900" dirty="0">
                <a:solidFill>
                  <a:prstClr val="white"/>
                </a:solidFill>
                <a:ea typeface="+mn-lt"/>
                <a:cs typeface="+mn-lt"/>
              </a:rPr>
              <a:t>[9] J. Li, </a:t>
            </a:r>
            <a:r>
              <a:rPr lang="en-US" sz="900" i="1" dirty="0">
                <a:solidFill>
                  <a:prstClr val="white"/>
                </a:solidFill>
                <a:ea typeface="+mn-lt"/>
                <a:cs typeface="+mn-lt"/>
              </a:rPr>
              <a:t>The global e-waste challenge: Environment and health</a:t>
            </a:r>
            <a:r>
              <a:rPr lang="en-US" sz="900" dirty="0">
                <a:solidFill>
                  <a:prstClr val="white"/>
                </a:solidFill>
                <a:ea typeface="+mn-lt"/>
                <a:cs typeface="+mn-lt"/>
              </a:rPr>
              <a:t> (Resources, 2017), </a:t>
            </a:r>
            <a:r>
              <a:rPr lang="en-US" sz="900" dirty="0">
                <a:solidFill>
                  <a:prstClr val="white"/>
                </a:solidFill>
                <a:ea typeface="+mn-lt"/>
                <a:cs typeface="+mn-lt"/>
                <a:hlinkClick r:id="rId9">
                  <a:extLst>
                    <a:ext uri="{A12FA001-AC4F-418D-AE19-62706E023703}">
                      <ahyp:hlinkClr xmlns:ahyp="http://schemas.microsoft.com/office/drawing/2018/hyperlinkcolor" val="tx"/>
                    </a:ext>
                  </a:extLst>
                </a:hlinkClick>
              </a:rPr>
              <a:t>https://www.mdpi.com/2079-9276/6/2/15</a:t>
            </a:r>
            <a:r>
              <a:rPr lang="en-US" sz="900" dirty="0">
                <a:solidFill>
                  <a:prstClr val="white"/>
                </a:solidFill>
                <a:ea typeface="+mn-lt"/>
                <a:cs typeface="+mn-lt"/>
              </a:rPr>
              <a:t> (Accessed 1 Oct 2025).</a:t>
            </a:r>
            <a:endParaRPr lang="en-US" sz="900" dirty="0">
              <a:solidFill>
                <a:prstClr val="white"/>
              </a:solidFill>
              <a:ea typeface="Cambria"/>
            </a:endParaRPr>
          </a:p>
          <a:p>
            <a:pPr marL="205740" indent="-205740" defTabSz="457200">
              <a:lnSpc>
                <a:spcPct val="100000"/>
              </a:lnSpc>
              <a:spcBef>
                <a:spcPts val="0"/>
              </a:spcBef>
              <a:buNone/>
              <a:defRPr/>
            </a:pPr>
            <a:r>
              <a:rPr lang="en-US" sz="900" dirty="0">
                <a:solidFill>
                  <a:prstClr val="white"/>
                </a:solidFill>
                <a:ea typeface="+mn-lt"/>
                <a:cs typeface="+mn-lt"/>
              </a:rPr>
              <a:t>[10] </a:t>
            </a:r>
            <a:r>
              <a:rPr lang="en-US" sz="900" dirty="0" err="1">
                <a:solidFill>
                  <a:prstClr val="white"/>
                </a:solidFill>
                <a:ea typeface="+mn-lt"/>
                <a:cs typeface="+mn-lt"/>
              </a:rPr>
              <a:t>GoClimate</a:t>
            </a:r>
            <a:r>
              <a:rPr lang="en-US" sz="900" dirty="0">
                <a:solidFill>
                  <a:prstClr val="white"/>
                </a:solidFill>
                <a:ea typeface="+mn-lt"/>
                <a:cs typeface="+mn-lt"/>
              </a:rPr>
              <a:t>, </a:t>
            </a:r>
            <a:r>
              <a:rPr lang="en-US" sz="900" i="1" dirty="0">
                <a:solidFill>
                  <a:prstClr val="white"/>
                </a:solidFill>
                <a:ea typeface="+mn-lt"/>
                <a:cs typeface="+mn-lt"/>
              </a:rPr>
              <a:t>Electronics and their climate impact</a:t>
            </a:r>
            <a:r>
              <a:rPr lang="en-US" sz="900" dirty="0">
                <a:solidFill>
                  <a:prstClr val="white"/>
                </a:solidFill>
                <a:ea typeface="+mn-lt"/>
                <a:cs typeface="+mn-lt"/>
              </a:rPr>
              <a:t> (</a:t>
            </a:r>
            <a:r>
              <a:rPr lang="en-US" sz="900" dirty="0" err="1">
                <a:solidFill>
                  <a:prstClr val="white"/>
                </a:solidFill>
                <a:ea typeface="+mn-lt"/>
                <a:cs typeface="+mn-lt"/>
              </a:rPr>
              <a:t>GoClimate</a:t>
            </a:r>
            <a:r>
              <a:rPr lang="en-US" sz="900" dirty="0">
                <a:solidFill>
                  <a:prstClr val="white"/>
                </a:solidFill>
                <a:ea typeface="+mn-lt"/>
                <a:cs typeface="+mn-lt"/>
              </a:rPr>
              <a:t>, 2024), https://www.goclimate.com/knowledge/electronics (Accessed 1 Oct 2025).</a:t>
            </a:r>
            <a:endParaRPr lang="en-US" sz="900" dirty="0">
              <a:solidFill>
                <a:prstClr val="white"/>
              </a:solidFill>
              <a:ea typeface="Cambria"/>
            </a:endParaRPr>
          </a:p>
          <a:p>
            <a:pPr marL="205740" indent="-205740" defTabSz="457200">
              <a:lnSpc>
                <a:spcPct val="100000"/>
              </a:lnSpc>
              <a:spcBef>
                <a:spcPts val="0"/>
              </a:spcBef>
              <a:buNone/>
              <a:defRPr/>
            </a:pPr>
            <a:r>
              <a:rPr lang="en-US" sz="900" dirty="0">
                <a:solidFill>
                  <a:prstClr val="white"/>
                </a:solidFill>
                <a:ea typeface="+mn-lt"/>
                <a:cs typeface="+mn-lt"/>
              </a:rPr>
              <a:t>[11] Pew Research Center, </a:t>
            </a:r>
            <a:r>
              <a:rPr lang="en-US" sz="900" i="1" dirty="0">
                <a:solidFill>
                  <a:prstClr val="white"/>
                </a:solidFill>
                <a:ea typeface="+mn-lt"/>
                <a:cs typeface="+mn-lt"/>
              </a:rPr>
              <a:t>The Future of Well-Being in a Tech-Saturated World</a:t>
            </a:r>
            <a:r>
              <a:rPr lang="en-US" sz="900" dirty="0">
                <a:solidFill>
                  <a:prstClr val="white"/>
                </a:solidFill>
                <a:ea typeface="+mn-lt"/>
                <a:cs typeface="+mn-lt"/>
              </a:rPr>
              <a:t> (2018), </a:t>
            </a:r>
            <a:r>
              <a:rPr lang="en-US" sz="900" dirty="0">
                <a:solidFill>
                  <a:prstClr val="white"/>
                </a:solidFill>
                <a:ea typeface="+mn-lt"/>
                <a:cs typeface="+mn-lt"/>
                <a:hlinkClick r:id="rId10">
                  <a:extLst>
                    <a:ext uri="{A12FA001-AC4F-418D-AE19-62706E023703}">
                      <ahyp:hlinkClr xmlns:ahyp="http://schemas.microsoft.com/office/drawing/2018/hyperlinkcolor" val="tx"/>
                    </a:ext>
                  </a:extLst>
                </a:hlinkClick>
              </a:rPr>
              <a:t>https://www.pewresearch.org/internet/2018/04/17/the-future-of-well-being-in-a-tech-saturated-world/</a:t>
            </a:r>
            <a:r>
              <a:rPr lang="en-US" sz="900" dirty="0">
                <a:solidFill>
                  <a:prstClr val="white"/>
                </a:solidFill>
                <a:ea typeface="+mn-lt"/>
                <a:cs typeface="+mn-lt"/>
              </a:rPr>
              <a:t> (Accessed 1 Oct 2025).</a:t>
            </a:r>
            <a:endParaRPr lang="en-US" sz="900" dirty="0">
              <a:solidFill>
                <a:prstClr val="white"/>
              </a:solidFill>
              <a:ea typeface="Cambria"/>
            </a:endParaRPr>
          </a:p>
          <a:p>
            <a:pPr marL="205740" indent="-205740" defTabSz="457200">
              <a:lnSpc>
                <a:spcPct val="100000"/>
              </a:lnSpc>
              <a:spcBef>
                <a:spcPts val="0"/>
              </a:spcBef>
              <a:buNone/>
              <a:defRPr/>
            </a:pPr>
            <a:r>
              <a:rPr lang="en-US" sz="900" dirty="0">
                <a:solidFill>
                  <a:prstClr val="white"/>
                </a:solidFill>
                <a:ea typeface="+mn-lt"/>
                <a:cs typeface="+mn-lt"/>
              </a:rPr>
              <a:t>[12] S. Zuboff, </a:t>
            </a:r>
            <a:r>
              <a:rPr lang="en-US" sz="900" i="1" dirty="0">
                <a:solidFill>
                  <a:prstClr val="white"/>
                </a:solidFill>
                <a:ea typeface="+mn-lt"/>
                <a:cs typeface="+mn-lt"/>
              </a:rPr>
              <a:t>The Age of Surveillance Capitalism: The Fight for a Human Future at the New Frontier of Power</a:t>
            </a:r>
            <a:r>
              <a:rPr lang="en-US" sz="900" dirty="0">
                <a:solidFill>
                  <a:prstClr val="white"/>
                </a:solidFill>
                <a:ea typeface="+mn-lt"/>
                <a:cs typeface="+mn-lt"/>
              </a:rPr>
              <a:t> (PublicAffairs, 2019).</a:t>
            </a:r>
          </a:p>
          <a:p>
            <a:pPr marL="205740" indent="-205740" defTabSz="457200">
              <a:lnSpc>
                <a:spcPct val="100000"/>
              </a:lnSpc>
              <a:spcBef>
                <a:spcPts val="0"/>
              </a:spcBef>
              <a:buNone/>
              <a:defRPr/>
            </a:pPr>
            <a:r>
              <a:rPr lang="en-US" sz="900" dirty="0">
                <a:solidFill>
                  <a:prstClr val="white"/>
                </a:solidFill>
                <a:ea typeface="+mn-lt"/>
                <a:cs typeface="+mn-lt"/>
              </a:rPr>
              <a:t>[13] International Telecommunication Union, </a:t>
            </a:r>
            <a:r>
              <a:rPr lang="en-US" sz="900" i="1" dirty="0">
                <a:solidFill>
                  <a:prstClr val="white"/>
                </a:solidFill>
                <a:ea typeface="+mn-lt"/>
                <a:cs typeface="+mn-lt"/>
              </a:rPr>
              <a:t>ITU Facts and Figures 2024: The State of Digital Connectivity</a:t>
            </a:r>
            <a:r>
              <a:rPr lang="en-US" sz="900" dirty="0">
                <a:solidFill>
                  <a:prstClr val="white"/>
                </a:solidFill>
                <a:ea typeface="+mn-lt"/>
                <a:cs typeface="+mn-lt"/>
              </a:rPr>
              <a:t> (ITU, 2024), </a:t>
            </a:r>
            <a:r>
              <a:rPr lang="en-US" sz="900" dirty="0">
                <a:solidFill>
                  <a:prstClr val="white"/>
                </a:solidFill>
                <a:ea typeface="+mn-lt"/>
                <a:cs typeface="+mn-lt"/>
                <a:hlinkClick r:id="rId11">
                  <a:extLst>
                    <a:ext uri="{A12FA001-AC4F-418D-AE19-62706E023703}">
                      <ahyp:hlinkClr xmlns:ahyp="http://schemas.microsoft.com/office/drawing/2018/hyperlinkcolor" val="tx"/>
                    </a:ext>
                  </a:extLst>
                </a:hlinkClick>
              </a:rPr>
              <a:t>https://www.itu.int/itu-d/reports/statistics/facts-figures-2024/index/</a:t>
            </a:r>
            <a:r>
              <a:rPr lang="en-US" sz="900" dirty="0">
                <a:solidFill>
                  <a:prstClr val="white"/>
                </a:solidFill>
                <a:ea typeface="+mn-lt"/>
                <a:cs typeface="+mn-lt"/>
              </a:rPr>
              <a:t> (Accessed 1 Oct 2025).</a:t>
            </a:r>
            <a:endParaRPr lang="en-US" sz="900" dirty="0">
              <a:solidFill>
                <a:prstClr val="white"/>
              </a:solidFill>
              <a:ea typeface="Cambria"/>
            </a:endParaRPr>
          </a:p>
          <a:p>
            <a:pPr marL="205740" indent="-205740" defTabSz="457200">
              <a:lnSpc>
                <a:spcPct val="100000"/>
              </a:lnSpc>
              <a:spcBef>
                <a:spcPts val="0"/>
              </a:spcBef>
              <a:buNone/>
              <a:defRPr/>
            </a:pPr>
            <a:endParaRPr lang="en-US" sz="900" dirty="0">
              <a:ea typeface="Cambria"/>
            </a:endParaRPr>
          </a:p>
          <a:p>
            <a:pPr marL="205740" indent="-205740" defTabSz="457200">
              <a:lnSpc>
                <a:spcPct val="100000"/>
              </a:lnSpc>
              <a:spcBef>
                <a:spcPts val="0"/>
              </a:spcBef>
              <a:buNone/>
              <a:defRPr/>
            </a:pPr>
            <a:endParaRPr lang="en-US" sz="900" dirty="0">
              <a:ea typeface="Cambria"/>
            </a:endParaRPr>
          </a:p>
          <a:p>
            <a:pPr marL="205740" indent="-205740" defTabSz="457200">
              <a:lnSpc>
                <a:spcPct val="100000"/>
              </a:lnSpc>
              <a:spcBef>
                <a:spcPts val="0"/>
              </a:spcBef>
              <a:buNone/>
              <a:defRPr/>
            </a:pPr>
            <a:endParaRPr lang="en-US" sz="900" dirty="0">
              <a:solidFill>
                <a:prstClr val="white"/>
              </a:solidFill>
              <a:ea typeface="Cambria"/>
            </a:endParaRP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27</a:t>
            </a:fld>
            <a:endParaRPr lang="en-US"/>
          </a:p>
        </p:txBody>
      </p:sp>
      <p:sp>
        <p:nvSpPr>
          <p:cNvPr id="6" name="TextBox 5"/>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Benni Valentine</a:t>
            </a:r>
            <a:endParaRPr lang="en-US" dirty="0"/>
          </a:p>
        </p:txBody>
      </p:sp>
    </p:spTree>
    <p:extLst>
      <p:ext uri="{BB962C8B-B14F-4D97-AF65-F5344CB8AC3E}">
        <p14:creationId xmlns:p14="http://schemas.microsoft.com/office/powerpoint/2010/main" val="3349773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Student Choice – Interesting Videos (1/2)</a:t>
            </a:r>
          </a:p>
        </p:txBody>
      </p:sp>
      <p:sp>
        <p:nvSpPr>
          <p:cNvPr id="3" name="Content Placeholder 2"/>
          <p:cNvSpPr>
            <a:spLocks noGrp="1"/>
          </p:cNvSpPr>
          <p:nvPr>
            <p:ph sz="half" idx="1"/>
          </p:nvPr>
        </p:nvSpPr>
        <p:spPr>
          <a:xfrm>
            <a:off x="685800" y="1264396"/>
            <a:ext cx="3276599" cy="3879103"/>
          </a:xfrm>
        </p:spPr>
        <p:txBody>
          <a:bodyPr>
            <a:normAutofit lnSpcReduction="10000"/>
          </a:bodyPr>
          <a:lstStyle/>
          <a:p>
            <a:pPr marL="205768" lvl="1" indent="0">
              <a:buNone/>
            </a:pPr>
            <a:r>
              <a:rPr lang="en-US" dirty="0">
                <a:hlinkClick r:id="rId3"/>
              </a:rPr>
              <a:t>Don’t Download This Song</a:t>
            </a:r>
            <a:r>
              <a:rPr lang="en-US" dirty="0"/>
              <a:t> (2006)</a:t>
            </a:r>
          </a:p>
          <a:p>
            <a:pPr marL="205768" lvl="1" indent="0">
              <a:buNone/>
            </a:pPr>
            <a:r>
              <a:rPr lang="en-US" dirty="0"/>
              <a:t>- Weird Al (3:53)</a:t>
            </a:r>
            <a:endParaRPr lang="en-US" dirty="0">
              <a:hlinkClick r:id="" action="ppaction://noaction"/>
            </a:endParaRPr>
          </a:p>
          <a:p>
            <a:pPr marL="205768" lvl="1" indent="0">
              <a:buNone/>
            </a:pPr>
            <a:endParaRPr lang="en-US" dirty="0">
              <a:hlinkClick r:id="" action="ppaction://noaction"/>
            </a:endParaRPr>
          </a:p>
          <a:p>
            <a:pPr marL="205768" lvl="1" indent="0">
              <a:buNone/>
            </a:pPr>
            <a:r>
              <a:rPr lang="en-US" dirty="0">
                <a:hlinkClick r:id="" action="ppaction://noaction"/>
              </a:rPr>
              <a:t>It’s All About The Pentiums</a:t>
            </a:r>
            <a:r>
              <a:rPr lang="en-US" dirty="0"/>
              <a:t> (1999)</a:t>
            </a:r>
          </a:p>
          <a:p>
            <a:pPr marL="205768" lvl="1" indent="0">
              <a:buNone/>
            </a:pPr>
            <a:r>
              <a:rPr lang="en-US" dirty="0"/>
              <a:t>- Weird Al (3:34) </a:t>
            </a:r>
          </a:p>
          <a:p>
            <a:pPr marL="205768" lvl="1" indent="0">
              <a:buNone/>
            </a:pPr>
            <a:endParaRPr lang="en-US" dirty="0">
              <a:ea typeface="ＭＳ Ｐゴシック" pitchFamily="-109" charset="-128"/>
              <a:cs typeface="ＭＳ Ｐゴシック" pitchFamily="-109" charset="-128"/>
              <a:hlinkClick r:id="" action="ppaction://noaction"/>
            </a:endParaRPr>
          </a:p>
          <a:p>
            <a:pPr marL="205768" lvl="1" indent="0">
              <a:buNone/>
            </a:pPr>
            <a:r>
              <a:rPr lang="en-US" dirty="0">
                <a:ea typeface="ＭＳ Ｐゴシック" pitchFamily="-109" charset="-128"/>
                <a:cs typeface="ＭＳ Ｐゴシック" pitchFamily="-109" charset="-128"/>
                <a:hlinkClick r:id="" action="ppaction://noaction"/>
              </a:rPr>
              <a:t>White and Nerdy</a:t>
            </a:r>
            <a:r>
              <a:rPr lang="en-US" dirty="0">
                <a:ea typeface="ＭＳ Ｐゴシック" pitchFamily="-109" charset="-128"/>
                <a:cs typeface="ＭＳ Ｐゴシック" pitchFamily="-109" charset="-128"/>
              </a:rPr>
              <a:t>  (2006)</a:t>
            </a:r>
          </a:p>
          <a:p>
            <a:pPr marL="205768" lvl="1" indent="0">
              <a:buNone/>
            </a:pPr>
            <a:r>
              <a:rPr lang="en-US" dirty="0">
                <a:ea typeface="ＭＳ Ｐゴシック" pitchFamily="-109" charset="-128"/>
                <a:cs typeface="ＭＳ Ｐゴシック" pitchFamily="-109" charset="-128"/>
              </a:rPr>
              <a:t>- Weird Al (2:50)</a:t>
            </a:r>
            <a:endParaRPr lang="en-US" dirty="0"/>
          </a:p>
          <a:p>
            <a:pPr marL="205768" lvl="1" indent="0">
              <a:buNone/>
            </a:pPr>
            <a:endParaRPr lang="en-US" dirty="0"/>
          </a:p>
          <a:p>
            <a:pPr marL="205768" lvl="1" indent="0">
              <a:buNone/>
            </a:pPr>
            <a:r>
              <a:rPr lang="en-US" dirty="0">
                <a:hlinkClick r:id="rId4"/>
              </a:rPr>
              <a:t>Virus Alert</a:t>
            </a:r>
            <a:r>
              <a:rPr lang="en-US" dirty="0"/>
              <a:t> (2006)</a:t>
            </a:r>
          </a:p>
          <a:p>
            <a:pPr marL="205768" lvl="1" indent="0">
              <a:buNone/>
            </a:pPr>
            <a:r>
              <a:rPr lang="en-US" dirty="0"/>
              <a:t>- Weird Al (3:43)</a:t>
            </a:r>
          </a:p>
          <a:p>
            <a:pPr marL="205768" lvl="1" indent="0">
              <a:buNone/>
            </a:pPr>
            <a:endParaRPr lang="en-US" dirty="0"/>
          </a:p>
          <a:p>
            <a:pPr marL="205768" lvl="1" indent="0">
              <a:buNone/>
            </a:pPr>
            <a:r>
              <a:rPr lang="en-US" dirty="0">
                <a:hlinkClick r:id="rId5"/>
              </a:rPr>
              <a:t>Word Crimes</a:t>
            </a:r>
            <a:r>
              <a:rPr lang="en-US" dirty="0"/>
              <a:t> (2014)</a:t>
            </a:r>
          </a:p>
          <a:p>
            <a:pPr marL="205768" lvl="1" indent="0">
              <a:buNone/>
            </a:pPr>
            <a:r>
              <a:rPr lang="en-US" dirty="0"/>
              <a:t>- Weird Al (3:45)</a:t>
            </a:r>
            <a:endParaRPr lang="en-US" dirty="0">
              <a:hlinkClick r:id="rId6"/>
            </a:endParaRPr>
          </a:p>
        </p:txBody>
      </p:sp>
      <p:sp>
        <p:nvSpPr>
          <p:cNvPr id="6" name="Content Placeholder 5">
            <a:extLst>
              <a:ext uri="{FF2B5EF4-FFF2-40B4-BE49-F238E27FC236}">
                <a16:creationId xmlns:a16="http://schemas.microsoft.com/office/drawing/2014/main" id="{4DEAEBCE-6FA8-B245-B04C-E1F63182EFDB}"/>
              </a:ext>
            </a:extLst>
          </p:cNvPr>
          <p:cNvSpPr>
            <a:spLocks noGrp="1"/>
          </p:cNvSpPr>
          <p:nvPr>
            <p:ph sz="half" idx="2"/>
          </p:nvPr>
        </p:nvSpPr>
        <p:spPr>
          <a:xfrm>
            <a:off x="5104411" y="1264396"/>
            <a:ext cx="3733800" cy="3802903"/>
          </a:xfrm>
        </p:spPr>
        <p:txBody>
          <a:bodyPr>
            <a:normAutofit lnSpcReduction="10000"/>
          </a:bodyPr>
          <a:lstStyle/>
          <a:p>
            <a:pPr marL="205768" lvl="1" indent="0">
              <a:buNone/>
            </a:pPr>
            <a:r>
              <a:rPr lang="en-US" dirty="0">
                <a:hlinkClick r:id="rId7"/>
              </a:rPr>
              <a:t>Copyright: Forever Less One Day</a:t>
            </a:r>
            <a:r>
              <a:rPr lang="en-US" dirty="0"/>
              <a:t> (2011)</a:t>
            </a:r>
          </a:p>
          <a:p>
            <a:pPr marL="205768" lvl="1" indent="0">
              <a:buNone/>
            </a:pPr>
            <a:r>
              <a:rPr lang="en-US" dirty="0"/>
              <a:t>- CGP Grey (6:27)</a:t>
            </a:r>
          </a:p>
          <a:p>
            <a:pPr marL="205768" lvl="1" indent="0">
              <a:buNone/>
            </a:pPr>
            <a:r>
              <a:rPr lang="en-US" dirty="0">
                <a:hlinkClick r:id="rId6"/>
              </a:rPr>
              <a:t>Humans Need Not Apply</a:t>
            </a:r>
            <a:r>
              <a:rPr lang="en-US" dirty="0"/>
              <a:t> (2014)</a:t>
            </a:r>
          </a:p>
          <a:p>
            <a:pPr marL="205768" lvl="1" indent="0">
              <a:buNone/>
            </a:pPr>
            <a:r>
              <a:rPr lang="en-US" dirty="0"/>
              <a:t>- CGP Grey (15:00)</a:t>
            </a:r>
          </a:p>
          <a:p>
            <a:pPr marL="205768" lvl="1" indent="0">
              <a:buNone/>
            </a:pPr>
            <a:r>
              <a:rPr lang="en-US" dirty="0">
                <a:hlinkClick r:id="rId8"/>
              </a:rPr>
              <a:t>This Video Will Make You Angry</a:t>
            </a:r>
            <a:r>
              <a:rPr lang="en-US" dirty="0"/>
              <a:t> (2015)</a:t>
            </a:r>
          </a:p>
          <a:p>
            <a:pPr marL="205768" lvl="1" indent="0">
              <a:buNone/>
            </a:pPr>
            <a:r>
              <a:rPr lang="en-US" dirty="0"/>
              <a:t>- CGP Grey (7:25)</a:t>
            </a:r>
          </a:p>
          <a:p>
            <a:pPr marL="205768" lvl="1" indent="0">
              <a:buNone/>
            </a:pPr>
            <a:r>
              <a:rPr lang="en-US" dirty="0">
                <a:hlinkClick r:id="rId9"/>
              </a:rPr>
              <a:t>Technologic</a:t>
            </a:r>
            <a:r>
              <a:rPr lang="en-US" dirty="0"/>
              <a:t> (2005). </a:t>
            </a:r>
            <a:r>
              <a:rPr lang="en-US" b="1" dirty="0">
                <a:sym typeface="Wingdings" pitchFamily="2" charset="2"/>
              </a:rPr>
              <a:t> Which topic?</a:t>
            </a:r>
            <a:endParaRPr lang="en-US" b="1" dirty="0"/>
          </a:p>
          <a:p>
            <a:pPr marL="205768" lvl="1" indent="0">
              <a:buNone/>
            </a:pPr>
            <a:r>
              <a:rPr lang="en-US" dirty="0"/>
              <a:t>- Daft Punk (2:55)</a:t>
            </a:r>
            <a:br>
              <a:rPr lang="en-US" dirty="0"/>
            </a:br>
            <a:endParaRPr lang="en-US" dirty="0"/>
          </a:p>
          <a:p>
            <a:pPr marL="205768" lvl="1" indent="0">
              <a:buNone/>
            </a:pPr>
            <a:r>
              <a:rPr lang="en-US" dirty="0">
                <a:hlinkClick r:id="rId10"/>
              </a:rPr>
              <a:t>Epic Rap Battles of History: Steve Jobs vs. Bill Gates</a:t>
            </a:r>
            <a:r>
              <a:rPr lang="en-US" dirty="0"/>
              <a:t> (2013) (2:47)</a:t>
            </a:r>
          </a:p>
          <a:p>
            <a:pPr marL="205768" lvl="1" indent="0">
              <a:buNone/>
            </a:pPr>
            <a:endParaRPr lang="en-US" dirty="0"/>
          </a:p>
          <a:p>
            <a:pPr marL="205768" lvl="1" indent="0">
              <a:buNone/>
            </a:pPr>
            <a:r>
              <a:rPr lang="en-US" dirty="0">
                <a:hlinkClick r:id="rId11"/>
              </a:rPr>
              <a:t>Passwords</a:t>
            </a:r>
            <a:r>
              <a:rPr lang="en-US" dirty="0"/>
              <a:t> (2024) </a:t>
            </a:r>
            <a:r>
              <a:rPr lang="en-US" b="1" dirty="0"/>
              <a:t> </a:t>
            </a:r>
            <a:r>
              <a:rPr lang="en-US" b="1" dirty="0">
                <a:sym typeface="Wingdings" pitchFamily="2" charset="2"/>
              </a:rPr>
              <a:t> Compare</a:t>
            </a:r>
            <a:endParaRPr lang="en-US" b="1" dirty="0"/>
          </a:p>
          <a:p>
            <a:pPr marL="205768" lvl="1" indent="0">
              <a:buNone/>
            </a:pPr>
            <a:r>
              <a:rPr lang="en-US" dirty="0"/>
              <a:t>- Elizabeth Levin, Silas Joy (WPI CS3043) (5:37)</a:t>
            </a:r>
          </a:p>
        </p:txBody>
      </p:sp>
      <p:sp>
        <p:nvSpPr>
          <p:cNvPr id="4" name="Footer Placeholder 3"/>
          <p:cNvSpPr>
            <a:spLocks noGrp="1"/>
          </p:cNvSpPr>
          <p:nvPr>
            <p:ph type="ftr" sz="quarter" idx="11"/>
          </p:nvPr>
        </p:nvSpPr>
        <p:spPr>
          <a:xfrm>
            <a:off x="-2222500" y="6780000"/>
            <a:ext cx="717865" cy="45719"/>
          </a:xfrm>
        </p:spPr>
        <p:txBody>
          <a:bodyPr/>
          <a:lstStyle/>
          <a:p>
            <a:r>
              <a:rPr lang="en-US"/>
              <a:t>© 2025 Keith A. Pray</a:t>
            </a:r>
          </a:p>
        </p:txBody>
      </p:sp>
      <p:pic>
        <p:nvPicPr>
          <p:cNvPr id="1032" name="Picture 8" descr="Image result for humans need not apply">
            <a:hlinkClick r:id="rId6"/>
            <a:extLst>
              <a:ext uri="{FF2B5EF4-FFF2-40B4-BE49-F238E27FC236}">
                <a16:creationId xmlns:a16="http://schemas.microsoft.com/office/drawing/2014/main" id="{91EA0BBC-178D-354F-9AAD-E506297D970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41422" y="1824826"/>
            <a:ext cx="914400" cy="33610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C9D58864-7D03-4041-B6FB-B0533D673E59}"/>
              </a:ext>
            </a:extLst>
          </p:cNvPr>
          <p:cNvSpPr>
            <a:spLocks noGrp="1"/>
          </p:cNvSpPr>
          <p:nvPr>
            <p:ph type="sldNum" sz="quarter" idx="12"/>
          </p:nvPr>
        </p:nvSpPr>
        <p:spPr/>
        <p:txBody>
          <a:bodyPr/>
          <a:lstStyle/>
          <a:p>
            <a:fld id="{A2A17EAB-8B51-5C40-8776-6683E51FA7A0}" type="slidenum">
              <a:rPr lang="en-US" smtClean="0"/>
              <a:t>28</a:t>
            </a:fld>
            <a:endParaRPr lang="en-US"/>
          </a:p>
        </p:txBody>
      </p:sp>
      <p:pic>
        <p:nvPicPr>
          <p:cNvPr id="11" name="Picture 4" descr="Image result for its all about the pentiums">
            <a:extLst>
              <a:ext uri="{FF2B5EF4-FFF2-40B4-BE49-F238E27FC236}">
                <a16:creationId xmlns:a16="http://schemas.microsoft.com/office/drawing/2014/main" id="{BF1C4E25-BDDF-0445-9857-170EE104F86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905002"/>
            <a:ext cx="914400" cy="8021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Image result for white and nerdy">
            <a:extLst>
              <a:ext uri="{FF2B5EF4-FFF2-40B4-BE49-F238E27FC236}">
                <a16:creationId xmlns:a16="http://schemas.microsoft.com/office/drawing/2014/main" id="{3E99AEB3-B9DD-CB46-B3F4-2EFA086A07B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 y="2774455"/>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is Video Will Make You Angry - YouTube">
            <a:extLst>
              <a:ext uri="{FF2B5EF4-FFF2-40B4-BE49-F238E27FC236}">
                <a16:creationId xmlns:a16="http://schemas.microsoft.com/office/drawing/2014/main" id="{411142C5-C29B-594E-8ABA-EEB80BBFB37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42411" y="2256862"/>
            <a:ext cx="914400" cy="5143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492152-1554050-1-raikfcquaxqncofqfm.stackpathdns.com/wp-content/uploads/2019/10/dontdownloadthissong-675-sized.png">
            <a:hlinkClick r:id="rId3"/>
            <a:extLst>
              <a:ext uri="{FF2B5EF4-FFF2-40B4-BE49-F238E27FC236}">
                <a16:creationId xmlns:a16="http://schemas.microsoft.com/office/drawing/2014/main" id="{332614EE-8113-924B-81A4-FF203BF55A5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1264396"/>
            <a:ext cx="914400" cy="5143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opyright: Forever Less One Day - YouTube">
            <a:hlinkClick r:id="rId7"/>
            <a:extLst>
              <a:ext uri="{FF2B5EF4-FFF2-40B4-BE49-F238E27FC236}">
                <a16:creationId xmlns:a16="http://schemas.microsoft.com/office/drawing/2014/main" id="{8DCD9CC6-91B8-FA48-8AA7-5D271609F21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41422" y="1282953"/>
            <a:ext cx="914400" cy="5151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Virus Alert | Music Video Wiki | Fandom">
            <a:hlinkClick r:id="rId4"/>
            <a:extLst>
              <a:ext uri="{FF2B5EF4-FFF2-40B4-BE49-F238E27FC236}">
                <a16:creationId xmlns:a16="http://schemas.microsoft.com/office/drawing/2014/main" id="{03380902-4E96-B74E-9857-DA225DC42BF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 y="3578523"/>
            <a:ext cx="914400" cy="68349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s://img.youtube.com/vi/8Gv0H-vPoDc/hqdefault.jpg">
            <a:hlinkClick r:id="rId5"/>
            <a:extLst>
              <a:ext uri="{FF2B5EF4-FFF2-40B4-BE49-F238E27FC236}">
                <a16:creationId xmlns:a16="http://schemas.microsoft.com/office/drawing/2014/main" id="{1E3A55C8-C54E-0C42-AAF1-8A571A6949C0}"/>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t="12487" b="12853"/>
          <a:stretch/>
        </p:blipFill>
        <p:spPr bwMode="auto">
          <a:xfrm>
            <a:off x="-1" y="4389242"/>
            <a:ext cx="914400" cy="51202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Steve Jobs vs Bill Gates. Epic Rap Battles of History - YouTube">
            <a:hlinkClick r:id="rId10"/>
            <a:extLst>
              <a:ext uri="{FF2B5EF4-FFF2-40B4-BE49-F238E27FC236}">
                <a16:creationId xmlns:a16="http://schemas.microsoft.com/office/drawing/2014/main" id="{9BCC97F5-32B9-554D-BE6C-18AB4ED269F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341422" y="3499842"/>
            <a:ext cx="914400" cy="68580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3">
            <a:extLst>
              <a:ext uri="{FF2B5EF4-FFF2-40B4-BE49-F238E27FC236}">
                <a16:creationId xmlns:a16="http://schemas.microsoft.com/office/drawing/2014/main" id="{49D035E2-6330-4A5D-57EE-5D6750C16E5A}"/>
              </a:ext>
            </a:extLst>
          </p:cNvPr>
          <p:cNvSpPr txBox="1">
            <a:spLocks/>
          </p:cNvSpPr>
          <p:nvPr/>
        </p:nvSpPr>
        <p:spPr>
          <a:xfrm>
            <a:off x="0" y="4997196"/>
            <a:ext cx="5562600" cy="146304"/>
          </a:xfrm>
          <a:prstGeom prst="rect">
            <a:avLst/>
          </a:prstGeom>
        </p:spPr>
        <p:txBody>
          <a:bodyPr vert="horz" lIns="91436" tIns="45718" rIns="91436" bIns="45718" rtlCol="0" anchor="ctr"/>
          <a:lstStyle>
            <a:defPPr>
              <a:defRPr lang="en-US"/>
            </a:defPPr>
            <a:lvl1pPr marL="0" marR="0" indent="0" algn="l" defTabSz="457200" rtl="0" eaLnBrk="1" fontAlgn="auto" latinLnBrk="0" hangingPunct="1">
              <a:lnSpc>
                <a:spcPct val="100000"/>
              </a:lnSpc>
              <a:spcBef>
                <a:spcPts val="0"/>
              </a:spcBef>
              <a:spcAft>
                <a:spcPts val="0"/>
              </a:spcAft>
              <a:buClrTx/>
              <a:buSzTx/>
              <a:buFontTx/>
              <a:buNone/>
              <a:tabLst/>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2023 Keith A. Pray</a:t>
            </a:r>
            <a:endParaRPr lang="en-US" dirty="0"/>
          </a:p>
        </p:txBody>
      </p:sp>
      <p:pic>
        <p:nvPicPr>
          <p:cNvPr id="15" name="Picture 2">
            <a:hlinkClick r:id="rId9"/>
            <a:extLst>
              <a:ext uri="{FF2B5EF4-FFF2-40B4-BE49-F238E27FC236}">
                <a16:creationId xmlns:a16="http://schemas.microsoft.com/office/drawing/2014/main" id="{F9738249-501D-D25E-F383-734597B6DDD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41422" y="2859739"/>
            <a:ext cx="914400" cy="5143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hlinkClick r:id="rId11"/>
            <a:extLst>
              <a:ext uri="{FF2B5EF4-FFF2-40B4-BE49-F238E27FC236}">
                <a16:creationId xmlns:a16="http://schemas.microsoft.com/office/drawing/2014/main" id="{48A79A36-4687-98EC-8A90-B6A95B080459}"/>
              </a:ext>
            </a:extLst>
          </p:cNvPr>
          <p:cNvPicPr>
            <a:picLocks noChangeAspect="1"/>
          </p:cNvPicPr>
          <p:nvPr/>
        </p:nvPicPr>
        <p:blipFill>
          <a:blip r:embed="rId22"/>
          <a:stretch>
            <a:fillRect/>
          </a:stretch>
        </p:blipFill>
        <p:spPr>
          <a:xfrm>
            <a:off x="4334202" y="4310137"/>
            <a:ext cx="914400" cy="513695"/>
          </a:xfrm>
          <a:prstGeom prst="rect">
            <a:avLst/>
          </a:prstGeom>
        </p:spPr>
      </p:pic>
      <p:sp>
        <p:nvSpPr>
          <p:cNvPr id="19" name="TextBox 18">
            <a:extLst>
              <a:ext uri="{FF2B5EF4-FFF2-40B4-BE49-F238E27FC236}">
                <a16:creationId xmlns:a16="http://schemas.microsoft.com/office/drawing/2014/main" id="{4E7E57B7-77E6-4BE2-2F4B-61F9CC9E461A}"/>
              </a:ext>
            </a:extLst>
          </p:cNvPr>
          <p:cNvSpPr txBox="1"/>
          <p:nvPr/>
        </p:nvSpPr>
        <p:spPr>
          <a:xfrm>
            <a:off x="4527965" y="1111730"/>
            <a:ext cx="587168" cy="923330"/>
          </a:xfrm>
          <a:prstGeom prst="rect">
            <a:avLst/>
          </a:prstGeom>
          <a:noFill/>
        </p:spPr>
        <p:txBody>
          <a:bodyPr wrap="square" rtlCol="0">
            <a:spAutoFit/>
          </a:bodyPr>
          <a:lstStyle/>
          <a:p>
            <a:pPr>
              <a:lnSpc>
                <a:spcPct val="90000"/>
              </a:lnSpc>
            </a:pPr>
            <a:r>
              <a:rPr lang="en-US" sz="6000" b="1" dirty="0">
                <a:solidFill>
                  <a:schemeClr val="bg2"/>
                </a:solidFill>
              </a:rPr>
              <a:t>X</a:t>
            </a:r>
          </a:p>
        </p:txBody>
      </p:sp>
    </p:spTree>
    <p:extLst>
      <p:ext uri="{BB962C8B-B14F-4D97-AF65-F5344CB8AC3E}">
        <p14:creationId xmlns:p14="http://schemas.microsoft.com/office/powerpoint/2010/main" val="1296382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Student Choice – Interesting Videos (2/2)</a:t>
            </a:r>
          </a:p>
        </p:txBody>
      </p:sp>
      <p:sp>
        <p:nvSpPr>
          <p:cNvPr id="3" name="Content Placeholder 2"/>
          <p:cNvSpPr>
            <a:spLocks noGrp="1"/>
          </p:cNvSpPr>
          <p:nvPr>
            <p:ph sz="half" idx="1"/>
          </p:nvPr>
        </p:nvSpPr>
        <p:spPr>
          <a:xfrm>
            <a:off x="685800" y="1222409"/>
            <a:ext cx="3276599" cy="3790187"/>
          </a:xfrm>
        </p:spPr>
        <p:txBody>
          <a:bodyPr>
            <a:normAutofit/>
          </a:bodyPr>
          <a:lstStyle/>
          <a:p>
            <a:pPr marL="205768" lvl="1" indent="0">
              <a:buNone/>
            </a:pPr>
            <a:r>
              <a:rPr lang="en-US" dirty="0">
                <a:hlinkClick r:id="rId3"/>
              </a:rPr>
              <a:t>MSNBC on Denver's Automated Baggage System</a:t>
            </a:r>
            <a:r>
              <a:rPr lang="en-US" dirty="0"/>
              <a:t> (2010) (2:27)</a:t>
            </a:r>
            <a:endParaRPr lang="en-US" dirty="0">
              <a:hlinkClick r:id="rId4"/>
            </a:endParaRPr>
          </a:p>
          <a:p>
            <a:pPr marL="205768" lvl="1" indent="0">
              <a:buNone/>
            </a:pPr>
            <a:endParaRPr lang="en-US" dirty="0">
              <a:ea typeface="ＭＳ Ｐゴシック" pitchFamily="-109" charset="-128"/>
              <a:cs typeface="ＭＳ Ｐゴシック" pitchFamily="-109" charset="-128"/>
              <a:hlinkClick r:id="rId5"/>
            </a:endParaRPr>
          </a:p>
          <a:p>
            <a:pPr marL="205768" lvl="1" indent="0">
              <a:buNone/>
            </a:pPr>
            <a:r>
              <a:rPr lang="en-US" dirty="0">
                <a:hlinkClick r:id="rId6"/>
              </a:rPr>
              <a:t>Last Week tonight with John Oliver</a:t>
            </a:r>
            <a:r>
              <a:rPr lang="en-US" dirty="0"/>
              <a:t>  (2015) - Snowden (33:14) </a:t>
            </a:r>
            <a:endParaRPr lang="en-US" dirty="0">
              <a:ea typeface="ＭＳ Ｐゴシック" pitchFamily="-109" charset="-128"/>
              <a:cs typeface="ＭＳ Ｐゴシック" pitchFamily="-109" charset="-128"/>
            </a:endParaRPr>
          </a:p>
          <a:p>
            <a:pPr marL="205768" lvl="1" indent="0">
              <a:buNone/>
            </a:pPr>
            <a:endParaRPr lang="en-US" dirty="0">
              <a:ea typeface="ＭＳ Ｐゴシック" pitchFamily="-109" charset="-128"/>
              <a:cs typeface="ＭＳ Ｐゴシック" pitchFamily="-109" charset="-128"/>
            </a:endParaRPr>
          </a:p>
          <a:p>
            <a:pPr marL="205768" lvl="1" indent="0">
              <a:buNone/>
            </a:pPr>
            <a:r>
              <a:rPr lang="en-US" dirty="0">
                <a:ea typeface="ＭＳ Ｐゴシック" pitchFamily="-109" charset="-128"/>
                <a:cs typeface="ＭＳ Ｐゴシック" pitchFamily="-109" charset="-128"/>
                <a:hlinkClick r:id="rId7"/>
              </a:rPr>
              <a:t>3D Printed Homes</a:t>
            </a:r>
            <a:r>
              <a:rPr lang="en-US" dirty="0">
                <a:ea typeface="ＭＳ Ｐゴシック" pitchFamily="-109" charset="-128"/>
                <a:cs typeface="ＭＳ Ｐゴシック" pitchFamily="-109" charset="-128"/>
              </a:rPr>
              <a:t> (2018)</a:t>
            </a:r>
          </a:p>
          <a:p>
            <a:pPr marL="205768" lvl="1" indent="0">
              <a:buNone/>
            </a:pPr>
            <a:r>
              <a:rPr lang="en-US" dirty="0">
                <a:ea typeface="ＭＳ Ｐゴシック" pitchFamily="-109" charset="-128"/>
                <a:cs typeface="ＭＳ Ｐゴシック" pitchFamily="-109" charset="-128"/>
              </a:rPr>
              <a:t>- News Story (1:28)</a:t>
            </a:r>
            <a:endParaRPr lang="en-US" dirty="0">
              <a:ea typeface="ＭＳ Ｐゴシック" pitchFamily="-109" charset="-128"/>
              <a:cs typeface="ＭＳ Ｐゴシック" pitchFamily="-109" charset="-128"/>
              <a:hlinkClick r:id="rId5"/>
            </a:endParaRPr>
          </a:p>
          <a:p>
            <a:pPr marL="205768" lvl="1" indent="0">
              <a:buNone/>
            </a:pPr>
            <a:endParaRPr lang="en-US" dirty="0"/>
          </a:p>
          <a:p>
            <a:pPr marL="205768" lvl="1" indent="0">
              <a:buNone/>
            </a:pPr>
            <a:r>
              <a:rPr lang="en-US" dirty="0">
                <a:hlinkClick r:id="rId8"/>
              </a:rPr>
              <a:t>The Game Of Trust</a:t>
            </a:r>
            <a:r>
              <a:rPr lang="en-US" dirty="0"/>
              <a:t> (2017) </a:t>
            </a:r>
            <a:br>
              <a:rPr lang="en-US" dirty="0"/>
            </a:br>
            <a:r>
              <a:rPr lang="en-US" dirty="0"/>
              <a:t>- Nicky Case</a:t>
            </a:r>
          </a:p>
          <a:p>
            <a:pPr marL="205768" lvl="1" indent="0">
              <a:buNone/>
            </a:pPr>
            <a:br>
              <a:rPr lang="en-US" dirty="0">
                <a:hlinkClick r:id="rId9"/>
              </a:rPr>
            </a:br>
            <a:r>
              <a:rPr lang="en-US" dirty="0">
                <a:hlinkClick r:id="rId9"/>
              </a:rPr>
              <a:t>Adobe Firefly</a:t>
            </a:r>
            <a:r>
              <a:rPr lang="en-US" dirty="0"/>
              <a:t> (2023) </a:t>
            </a:r>
            <a:br>
              <a:rPr lang="en-US" dirty="0"/>
            </a:br>
            <a:r>
              <a:rPr lang="en-US" dirty="0"/>
              <a:t>- Adobe (1:16)</a:t>
            </a:r>
          </a:p>
        </p:txBody>
      </p:sp>
      <p:sp>
        <p:nvSpPr>
          <p:cNvPr id="6" name="Content Placeholder 5">
            <a:extLst>
              <a:ext uri="{FF2B5EF4-FFF2-40B4-BE49-F238E27FC236}">
                <a16:creationId xmlns:a16="http://schemas.microsoft.com/office/drawing/2014/main" id="{4DEAEBCE-6FA8-B245-B04C-E1F63182EFDB}"/>
              </a:ext>
            </a:extLst>
          </p:cNvPr>
          <p:cNvSpPr>
            <a:spLocks noGrp="1"/>
          </p:cNvSpPr>
          <p:nvPr>
            <p:ph sz="half" idx="2"/>
          </p:nvPr>
        </p:nvSpPr>
        <p:spPr>
          <a:xfrm>
            <a:off x="5104411" y="1222409"/>
            <a:ext cx="3733800" cy="3686475"/>
          </a:xfrm>
        </p:spPr>
        <p:txBody>
          <a:bodyPr>
            <a:noAutofit/>
          </a:bodyPr>
          <a:lstStyle/>
          <a:p>
            <a:pPr marL="205768" lvl="1" indent="0">
              <a:buNone/>
            </a:pPr>
            <a:r>
              <a:rPr lang="en-US" dirty="0">
                <a:hlinkClick r:id="rId10"/>
              </a:rPr>
              <a:t>What "Orwellian" really means</a:t>
            </a:r>
            <a:r>
              <a:rPr lang="en-US" dirty="0"/>
              <a:t> (2015) </a:t>
            </a:r>
            <a:br>
              <a:rPr lang="en-US" dirty="0"/>
            </a:br>
            <a:r>
              <a:rPr lang="en-US" dirty="0"/>
              <a:t>- Noah </a:t>
            </a:r>
            <a:r>
              <a:rPr lang="en-US" dirty="0" err="1"/>
              <a:t>Tavlin</a:t>
            </a:r>
            <a:r>
              <a:rPr lang="en-US" dirty="0"/>
              <a:t> (5:31)</a:t>
            </a:r>
          </a:p>
          <a:p>
            <a:pPr marL="205768" lvl="1" indent="0">
              <a:buNone/>
            </a:pPr>
            <a:br>
              <a:rPr lang="en-US" dirty="0"/>
            </a:br>
            <a:r>
              <a:rPr lang="en-US" dirty="0">
                <a:hlinkClick r:id="rId11"/>
              </a:rPr>
              <a:t>Why Electronic Voting is Still a Bad Idea</a:t>
            </a:r>
            <a:r>
              <a:rPr lang="en-US" dirty="0"/>
              <a:t> (2019) - Tom Scott (12:00)</a:t>
            </a:r>
          </a:p>
          <a:p>
            <a:pPr marL="205768" lvl="1" indent="0">
              <a:buNone/>
            </a:pPr>
            <a:br>
              <a:rPr lang="en-US" dirty="0">
                <a:hlinkClick r:id="rId12"/>
              </a:rPr>
            </a:br>
            <a:r>
              <a:rPr lang="en-US" dirty="0">
                <a:hlinkClick r:id="rId12"/>
              </a:rPr>
              <a:t>Welcome To Life</a:t>
            </a:r>
            <a:r>
              <a:rPr lang="en-US" dirty="0"/>
              <a:t> (2012)</a:t>
            </a:r>
            <a:br>
              <a:rPr lang="en-US" dirty="0"/>
            </a:br>
            <a:r>
              <a:rPr lang="en-US" dirty="0"/>
              <a:t>- Tom Scott (2:44)</a:t>
            </a:r>
          </a:p>
          <a:p>
            <a:pPr marL="205768" lvl="1" indent="0">
              <a:buNone/>
            </a:pPr>
            <a:r>
              <a:rPr lang="en-US" dirty="0">
                <a:hlinkClick r:id="rId13"/>
              </a:rPr>
              <a:t>Mr. Roboto</a:t>
            </a:r>
            <a:r>
              <a:rPr lang="en-US" dirty="0"/>
              <a:t> (1983) </a:t>
            </a:r>
          </a:p>
          <a:p>
            <a:pPr marL="205768" lvl="1" indent="0">
              <a:buNone/>
            </a:pPr>
            <a:r>
              <a:rPr lang="en-US" dirty="0"/>
              <a:t>- Styx (5:34)</a:t>
            </a:r>
          </a:p>
          <a:p>
            <a:pPr marL="205768" lvl="1" indent="0">
              <a:buNone/>
            </a:pPr>
            <a:r>
              <a:rPr lang="en-US" dirty="0">
                <a:hlinkClick r:id="rId14"/>
              </a:rPr>
              <a:t>Will automation take away all our jobs?</a:t>
            </a:r>
            <a:r>
              <a:rPr lang="en-US" dirty="0"/>
              <a:t> (2016) – David Autor (18:27)</a:t>
            </a:r>
          </a:p>
          <a:p>
            <a:pPr marL="205768" lvl="1" indent="0">
              <a:buNone/>
            </a:pPr>
            <a:endParaRPr lang="en-US" dirty="0"/>
          </a:p>
          <a:p>
            <a:pPr marL="205768" lvl="1" indent="0">
              <a:buNone/>
            </a:pPr>
            <a:r>
              <a:rPr lang="en-US" dirty="0">
                <a:hlinkClick r:id="rId15"/>
              </a:rPr>
              <a:t>What is your password?</a:t>
            </a:r>
            <a:r>
              <a:rPr lang="en-US" dirty="0"/>
              <a:t> (2015)</a:t>
            </a:r>
          </a:p>
          <a:p>
            <a:pPr marL="205768" lvl="1" indent="0">
              <a:buNone/>
            </a:pPr>
            <a:r>
              <a:rPr lang="en-US" dirty="0"/>
              <a:t>- Jimmy Kimmel Live (2:49)</a:t>
            </a:r>
          </a:p>
        </p:txBody>
      </p:sp>
      <p:sp>
        <p:nvSpPr>
          <p:cNvPr id="4" name="Footer Placeholder 3"/>
          <p:cNvSpPr>
            <a:spLocks noGrp="1"/>
          </p:cNvSpPr>
          <p:nvPr>
            <p:ph type="ftr" sz="quarter" idx="11"/>
          </p:nvPr>
        </p:nvSpPr>
        <p:spPr>
          <a:xfrm>
            <a:off x="-2222500" y="6780000"/>
            <a:ext cx="717865" cy="45719"/>
          </a:xfrm>
        </p:spPr>
        <p:txBody>
          <a:bodyPr/>
          <a:lstStyle/>
          <a:p>
            <a:r>
              <a:rPr lang="en-US"/>
              <a:t>© 2025 Keith A. Pray</a:t>
            </a:r>
          </a:p>
        </p:txBody>
      </p:sp>
      <p:pic>
        <p:nvPicPr>
          <p:cNvPr id="1038" name="Picture 14" descr="Video for what orwellian really means">
            <a:extLst>
              <a:ext uri="{FF2B5EF4-FFF2-40B4-BE49-F238E27FC236}">
                <a16:creationId xmlns:a16="http://schemas.microsoft.com/office/drawing/2014/main" id="{4ECFA0E8-2EB4-E245-AD1B-58465CD8D63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41422" y="1124747"/>
            <a:ext cx="914400" cy="6858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C9D58864-7D03-4041-B6FB-B0533D673E59}"/>
              </a:ext>
            </a:extLst>
          </p:cNvPr>
          <p:cNvSpPr>
            <a:spLocks noGrp="1"/>
          </p:cNvSpPr>
          <p:nvPr>
            <p:ph type="sldNum" sz="quarter" idx="12"/>
          </p:nvPr>
        </p:nvSpPr>
        <p:spPr/>
        <p:txBody>
          <a:bodyPr/>
          <a:lstStyle/>
          <a:p>
            <a:fld id="{A2A17EAB-8B51-5C40-8776-6683E51FA7A0}" type="slidenum">
              <a:rPr lang="en-US" smtClean="0"/>
              <a:t>29</a:t>
            </a:fld>
            <a:endParaRPr lang="en-US" dirty="0"/>
          </a:p>
        </p:txBody>
      </p:sp>
      <p:pic>
        <p:nvPicPr>
          <p:cNvPr id="14" name="Picture 2" descr="https://ncase.me/trust/assets/conclusion/summary.png">
            <a:extLst>
              <a:ext uri="{FF2B5EF4-FFF2-40B4-BE49-F238E27FC236}">
                <a16:creationId xmlns:a16="http://schemas.microsoft.com/office/drawing/2014/main" id="{3582C3A5-CFB7-9A46-8D85-B20CC84E9257}"/>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b="70058"/>
          <a:stretch/>
        </p:blipFill>
        <p:spPr bwMode="auto">
          <a:xfrm>
            <a:off x="22345" y="3502083"/>
            <a:ext cx="916186" cy="685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MSNBC on Denver's Automated Baggage System - YouTube">
            <a:hlinkClick r:id="rId3"/>
            <a:extLst>
              <a:ext uri="{FF2B5EF4-FFF2-40B4-BE49-F238E27FC236}">
                <a16:creationId xmlns:a16="http://schemas.microsoft.com/office/drawing/2014/main" id="{69F69105-1790-8247-9B42-1D2A94F37709}"/>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7052" r="8821"/>
          <a:stretch/>
        </p:blipFill>
        <p:spPr bwMode="auto">
          <a:xfrm>
            <a:off x="0" y="1225419"/>
            <a:ext cx="914400" cy="61230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i.upworthy.com/nugget/5522874d613031000c270000/attachments/JohnOliverEdwardSnowden7-600eed8723d684a41064eb03f58b9348.jpg?auto=format&amp;ixlib=imgixjs-3.3.0">
            <a:extLst>
              <a:ext uri="{FF2B5EF4-FFF2-40B4-BE49-F238E27FC236}">
                <a16:creationId xmlns:a16="http://schemas.microsoft.com/office/drawing/2014/main" id="{5145E00D-B167-2041-B3AB-99EBFAF787A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2031009"/>
            <a:ext cx="914400" cy="47548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CON 3D printed house for the developing world starts at $4,000">
            <a:hlinkClick r:id="rId7"/>
            <a:extLst>
              <a:ext uri="{FF2B5EF4-FFF2-40B4-BE49-F238E27FC236}">
                <a16:creationId xmlns:a16="http://schemas.microsoft.com/office/drawing/2014/main" id="{227291FB-5AD7-ED4D-9AB1-6DA5C875196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2795003"/>
            <a:ext cx="914400" cy="5537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Video for welcome to life tom scott">
            <a:hlinkClick r:id="rId12"/>
            <a:extLst>
              <a:ext uri="{FF2B5EF4-FFF2-40B4-BE49-F238E27FC236}">
                <a16:creationId xmlns:a16="http://schemas.microsoft.com/office/drawing/2014/main" id="{2057DF79-3A01-1647-8417-5D81C050D03B}"/>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41422" y="245841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Why Electronic Voting Is Still A Bad Idea - YouTube">
            <a:hlinkClick r:id="rId11"/>
            <a:extLst>
              <a:ext uri="{FF2B5EF4-FFF2-40B4-BE49-F238E27FC236}">
                <a16:creationId xmlns:a16="http://schemas.microsoft.com/office/drawing/2014/main" id="{AE8107FE-1DB8-8D49-A8C3-42135933CBF4}"/>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41422" y="1898859"/>
            <a:ext cx="914400" cy="51511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Styx - 'Mr. Roboto' Music Video from 1983 | The '80s Ruled">
            <a:hlinkClick r:id="rId13"/>
            <a:extLst>
              <a:ext uri="{FF2B5EF4-FFF2-40B4-BE49-F238E27FC236}">
                <a16:creationId xmlns:a16="http://schemas.microsoft.com/office/drawing/2014/main" id="{26D1275E-D4FE-634D-A62D-9247C6A1A2CA}"/>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341422" y="3182187"/>
            <a:ext cx="914400" cy="5537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hlinkClick r:id="rId9"/>
            <a:extLst>
              <a:ext uri="{FF2B5EF4-FFF2-40B4-BE49-F238E27FC236}">
                <a16:creationId xmlns:a16="http://schemas.microsoft.com/office/drawing/2014/main" id="{A5AAD2F6-905F-6258-A66E-CDAF782B101C}"/>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51838" y="4348699"/>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a:extLst>
              <a:ext uri="{FF2B5EF4-FFF2-40B4-BE49-F238E27FC236}">
                <a16:creationId xmlns:a16="http://schemas.microsoft.com/office/drawing/2014/main" id="{311E0837-BA85-E93B-F995-BB52D79A5CEC}"/>
              </a:ext>
            </a:extLst>
          </p:cNvPr>
          <p:cNvSpPr txBox="1">
            <a:spLocks/>
          </p:cNvSpPr>
          <p:nvPr/>
        </p:nvSpPr>
        <p:spPr>
          <a:xfrm>
            <a:off x="0" y="4997196"/>
            <a:ext cx="5562600" cy="146304"/>
          </a:xfrm>
          <a:prstGeom prst="rect">
            <a:avLst/>
          </a:prstGeom>
        </p:spPr>
        <p:txBody>
          <a:bodyPr vert="horz" lIns="91436" tIns="45718" rIns="91436" bIns="45718" rtlCol="0" anchor="ctr"/>
          <a:lstStyle>
            <a:defPPr>
              <a:defRPr lang="en-US"/>
            </a:defPPr>
            <a:lvl1pPr marL="0" marR="0" indent="0" algn="l" defTabSz="457200" rtl="0" eaLnBrk="1" fontAlgn="auto" latinLnBrk="0" hangingPunct="1">
              <a:lnSpc>
                <a:spcPct val="100000"/>
              </a:lnSpc>
              <a:spcBef>
                <a:spcPts val="0"/>
              </a:spcBef>
              <a:spcAft>
                <a:spcPts val="0"/>
              </a:spcAft>
              <a:buClrTx/>
              <a:buSzTx/>
              <a:buFontTx/>
              <a:buNone/>
              <a:tabLst/>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2023 Keith A. Pray</a:t>
            </a:r>
            <a:endParaRPr lang="en-US" dirty="0"/>
          </a:p>
        </p:txBody>
      </p:sp>
      <p:pic>
        <p:nvPicPr>
          <p:cNvPr id="10" name="Picture 2" descr="David Autor: Will automation take away all our jobs? | TED Talk">
            <a:hlinkClick r:id="rId14"/>
            <a:extLst>
              <a:ext uri="{FF2B5EF4-FFF2-40B4-BE49-F238E27FC236}">
                <a16:creationId xmlns:a16="http://schemas.microsoft.com/office/drawing/2014/main" id="{D2E0F863-1F8C-3CC6-4A95-F53AD67D89DA}"/>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341422" y="3760475"/>
            <a:ext cx="914400" cy="5151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What is Your Password? - YouTube">
            <a:hlinkClick r:id="rId15"/>
            <a:extLst>
              <a:ext uri="{FF2B5EF4-FFF2-40B4-BE49-F238E27FC236}">
                <a16:creationId xmlns:a16="http://schemas.microsoft.com/office/drawing/2014/main" id="{E9260DFF-C16B-64AE-4929-710FE5BBE1C0}"/>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341422" y="4507243"/>
            <a:ext cx="914400" cy="51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922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Algorithms shaping your attention span</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Chenxi Zeng</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2025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63274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AE1010-8814-F14C-8C19-2C837C9F8EEE}"/>
              </a:ext>
            </a:extLst>
          </p:cNvPr>
          <p:cNvSpPr>
            <a:spLocks noGrp="1"/>
          </p:cNvSpPr>
          <p:nvPr>
            <p:ph type="title"/>
          </p:nvPr>
        </p:nvSpPr>
        <p:spPr/>
        <p:txBody>
          <a:bodyPr/>
          <a:lstStyle/>
          <a:p>
            <a:r>
              <a:rPr lang="en-US" dirty="0"/>
              <a:t>Student Choice – Interesting Articles 1/2</a:t>
            </a:r>
          </a:p>
        </p:txBody>
      </p:sp>
      <p:sp>
        <p:nvSpPr>
          <p:cNvPr id="8" name="Content Placeholder 7">
            <a:extLst>
              <a:ext uri="{FF2B5EF4-FFF2-40B4-BE49-F238E27FC236}">
                <a16:creationId xmlns:a16="http://schemas.microsoft.com/office/drawing/2014/main" id="{4E804DD4-C487-4749-9DA9-C06C0FFE6A0D}"/>
              </a:ext>
            </a:extLst>
          </p:cNvPr>
          <p:cNvSpPr>
            <a:spLocks noGrp="1"/>
          </p:cNvSpPr>
          <p:nvPr>
            <p:ph idx="1"/>
          </p:nvPr>
        </p:nvSpPr>
        <p:spPr>
          <a:xfrm>
            <a:off x="685800" y="1001027"/>
            <a:ext cx="7772400" cy="3704324"/>
          </a:xfrm>
        </p:spPr>
        <p:txBody>
          <a:bodyPr>
            <a:normAutofit/>
          </a:bodyPr>
          <a:lstStyle/>
          <a:p>
            <a:r>
              <a:rPr lang="en-US" dirty="0"/>
              <a:t>Communications of The ACM – Latest edition (through library)</a:t>
            </a:r>
          </a:p>
          <a:p>
            <a:r>
              <a:rPr lang="en-US" dirty="0">
                <a:hlinkClick r:id="rId3"/>
              </a:rPr>
              <a:t>Facebook security breach: Up to 50m accounts attacked</a:t>
            </a:r>
            <a:r>
              <a:rPr lang="en-US" b="1" dirty="0">
                <a:hlinkClick r:id="rId3"/>
              </a:rPr>
              <a:t> - </a:t>
            </a:r>
            <a:r>
              <a:rPr lang="en-US" dirty="0">
                <a:hlinkClick r:id="rId3"/>
              </a:rPr>
              <a:t>Dave Lee, North America technology reporter</a:t>
            </a:r>
            <a:r>
              <a:rPr lang="en-US" dirty="0"/>
              <a:t>, 2018-09-29 </a:t>
            </a:r>
          </a:p>
          <a:p>
            <a:r>
              <a:rPr lang="en-US" dirty="0">
                <a:hlinkClick r:id="rId4"/>
              </a:rPr>
              <a:t>WPI Secures $2.8 Million to Develop a Smartphone App to Help Assess the Health of Soldiers</a:t>
            </a:r>
            <a:r>
              <a:rPr lang="en-US" dirty="0"/>
              <a:t>, 2018-09-24</a:t>
            </a:r>
          </a:p>
          <a:p>
            <a:r>
              <a:rPr lang="en-US" dirty="0">
                <a:hlinkClick r:id="rId5"/>
              </a:rPr>
              <a:t>Quantified Toilets</a:t>
            </a:r>
            <a:r>
              <a:rPr lang="en-US" dirty="0"/>
              <a:t>, 2014, Quantified Toilets LLC (empty)</a:t>
            </a:r>
            <a:br>
              <a:rPr lang="en-US" dirty="0"/>
            </a:br>
            <a:r>
              <a:rPr lang="en-US" dirty="0">
                <a:hlinkClick r:id="rId6"/>
              </a:rPr>
              <a:t>What a Toilet Hoax Can Tell Us About the Future of Surveillance</a:t>
            </a:r>
            <a:r>
              <a:rPr lang="en-US" dirty="0"/>
              <a:t> – Jennifer </a:t>
            </a:r>
            <a:r>
              <a:rPr lang="en-US" dirty="0" err="1"/>
              <a:t>Golbeck</a:t>
            </a:r>
            <a:r>
              <a:rPr lang="en-US" dirty="0"/>
              <a:t>, The Atlantic, 2014-04-29</a:t>
            </a:r>
          </a:p>
          <a:p>
            <a:r>
              <a:rPr lang="en-US" dirty="0">
                <a:hlinkClick r:id="rId7"/>
              </a:rPr>
              <a:t>What Did Ada Lovelace's Program Actually Do?</a:t>
            </a:r>
            <a:r>
              <a:rPr lang="en-US" dirty="0"/>
              <a:t> - Sinclair Target, 2018-08-18 (First Programming Bug 1843?)</a:t>
            </a:r>
          </a:p>
        </p:txBody>
      </p:sp>
      <p:sp>
        <p:nvSpPr>
          <p:cNvPr id="5" name="Footer Placeholder 4">
            <a:extLst>
              <a:ext uri="{FF2B5EF4-FFF2-40B4-BE49-F238E27FC236}">
                <a16:creationId xmlns:a16="http://schemas.microsoft.com/office/drawing/2014/main" id="{008D47C9-308D-2842-8EF6-E760A1692C7C}"/>
              </a:ext>
            </a:extLst>
          </p:cNvPr>
          <p:cNvSpPr>
            <a:spLocks noGrp="1"/>
          </p:cNvSpPr>
          <p:nvPr>
            <p:ph type="ftr" sz="quarter" idx="11"/>
          </p:nvPr>
        </p:nvSpPr>
        <p:spPr/>
        <p:txBody>
          <a:bodyPr/>
          <a:lstStyle/>
          <a:p>
            <a:r>
              <a:rPr lang="en-US"/>
              <a:t>© 2025 Keith A. Pray</a:t>
            </a:r>
            <a:endParaRPr lang="en-US" dirty="0"/>
          </a:p>
        </p:txBody>
      </p:sp>
      <p:pic>
        <p:nvPicPr>
          <p:cNvPr id="3074" name="Picture 2" descr="Smartphone users silhouetted against the Facebook logo (file photo)">
            <a:extLst>
              <a:ext uri="{FF2B5EF4-FFF2-40B4-BE49-F238E27FC236}">
                <a16:creationId xmlns:a16="http://schemas.microsoft.com/office/drawing/2014/main" id="{15E6B5CE-2B70-D04E-AEE1-3835983F68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29600" y="1451158"/>
            <a:ext cx="914400" cy="5143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arpa Research Team">
            <a:extLst>
              <a:ext uri="{FF2B5EF4-FFF2-40B4-BE49-F238E27FC236}">
                <a16:creationId xmlns:a16="http://schemas.microsoft.com/office/drawing/2014/main" id="{111AD935-AEF5-0940-B1E0-2F05B3588BF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29600" y="2125576"/>
            <a:ext cx="914400" cy="60897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Quantified Toilets">
            <a:extLst>
              <a:ext uri="{FF2B5EF4-FFF2-40B4-BE49-F238E27FC236}">
                <a16:creationId xmlns:a16="http://schemas.microsoft.com/office/drawing/2014/main" id="{8244A82B-33D3-A440-8497-3C8BD79CE0B8}"/>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86883"/>
          <a:stretch/>
        </p:blipFill>
        <p:spPr bwMode="auto">
          <a:xfrm>
            <a:off x="8422109" y="3059300"/>
            <a:ext cx="477395" cy="64008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twobithistory.org/images/triangular_numbers2.png">
            <a:extLst>
              <a:ext uri="{FF2B5EF4-FFF2-40B4-BE49-F238E27FC236}">
                <a16:creationId xmlns:a16="http://schemas.microsoft.com/office/drawing/2014/main" id="{7FC32C31-3E22-D54E-B540-00FF2092B8E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29600" y="3974981"/>
            <a:ext cx="914400" cy="73037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430D06FB-07C4-8F44-84D6-316AACCAA31C}"/>
              </a:ext>
            </a:extLst>
          </p:cNvPr>
          <p:cNvSpPr>
            <a:spLocks noGrp="1"/>
          </p:cNvSpPr>
          <p:nvPr>
            <p:ph type="sldNum" sz="quarter" idx="12"/>
          </p:nvPr>
        </p:nvSpPr>
        <p:spPr/>
        <p:txBody>
          <a:bodyPr/>
          <a:lstStyle/>
          <a:p>
            <a:fld id="{A2A17EAB-8B51-5C40-8776-6683E51FA7A0}" type="slidenum">
              <a:rPr lang="en-US" smtClean="0"/>
              <a:t>30</a:t>
            </a:fld>
            <a:endParaRPr lang="en-US"/>
          </a:p>
        </p:txBody>
      </p:sp>
    </p:spTree>
    <p:extLst>
      <p:ext uri="{BB962C8B-B14F-4D97-AF65-F5344CB8AC3E}">
        <p14:creationId xmlns:p14="http://schemas.microsoft.com/office/powerpoint/2010/main" val="585111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25303-6866-0646-A2BF-C9CC056A0090}"/>
              </a:ext>
            </a:extLst>
          </p:cNvPr>
          <p:cNvSpPr>
            <a:spLocks noGrp="1"/>
          </p:cNvSpPr>
          <p:nvPr>
            <p:ph type="title"/>
          </p:nvPr>
        </p:nvSpPr>
        <p:spPr/>
        <p:txBody>
          <a:bodyPr/>
          <a:lstStyle/>
          <a:p>
            <a:r>
              <a:rPr lang="en-US" dirty="0"/>
              <a:t>Student Choice – Interesting Articles 2/2</a:t>
            </a:r>
          </a:p>
        </p:txBody>
      </p:sp>
      <p:sp>
        <p:nvSpPr>
          <p:cNvPr id="3" name="Content Placeholder 2">
            <a:extLst>
              <a:ext uri="{FF2B5EF4-FFF2-40B4-BE49-F238E27FC236}">
                <a16:creationId xmlns:a16="http://schemas.microsoft.com/office/drawing/2014/main" id="{DA4A4D3E-6574-BB41-BB67-E932179DF5A7}"/>
              </a:ext>
            </a:extLst>
          </p:cNvPr>
          <p:cNvSpPr>
            <a:spLocks noGrp="1"/>
          </p:cNvSpPr>
          <p:nvPr>
            <p:ph idx="1"/>
          </p:nvPr>
        </p:nvSpPr>
        <p:spPr/>
        <p:txBody>
          <a:bodyPr>
            <a:normAutofit lnSpcReduction="10000"/>
          </a:bodyPr>
          <a:lstStyle/>
          <a:p>
            <a:r>
              <a:rPr lang="en-US" dirty="0">
                <a:hlinkClick r:id="rId3"/>
              </a:rPr>
              <a:t>We know ethics should inform AI. But which ethics?</a:t>
            </a:r>
            <a:r>
              <a:rPr lang="en-US" dirty="0"/>
              <a:t> - Mauro Guillen, World Economic Forum, 2018-07-26</a:t>
            </a:r>
            <a:endParaRPr lang="en-US" dirty="0">
              <a:hlinkClick r:id="" action="ppaction://noaction"/>
            </a:endParaRPr>
          </a:p>
          <a:p>
            <a:r>
              <a:rPr lang="en-US" dirty="0">
                <a:hlinkClick r:id="" action="ppaction://noaction"/>
              </a:rPr>
              <a:t>MIT-born Spyce raises $21M to open new robotic restaurants</a:t>
            </a:r>
            <a:r>
              <a:rPr lang="en-US" dirty="0"/>
              <a:t> - Lucia Maffei, </a:t>
            </a:r>
            <a:r>
              <a:rPr lang="en-US" dirty="0" err="1"/>
              <a:t>BostInno</a:t>
            </a:r>
            <a:r>
              <a:rPr lang="en-US" dirty="0"/>
              <a:t>, 2018-09-07</a:t>
            </a:r>
          </a:p>
          <a:p>
            <a:r>
              <a:rPr lang="en-US" dirty="0">
                <a:hlinkClick r:id="rId4"/>
              </a:rPr>
              <a:t>The Coders Programming Themselves Out of a Job</a:t>
            </a:r>
            <a:r>
              <a:rPr lang="en-US" dirty="0"/>
              <a:t> - Brian Merchant, The Atlantic, 2018-10-02</a:t>
            </a:r>
          </a:p>
          <a:p>
            <a:r>
              <a:rPr lang="en-US" b="1" dirty="0">
                <a:hlinkClick r:id="rId5"/>
              </a:rPr>
              <a:t>Berkshire Hathaway’s Stock Price Is Too Much for Computers</a:t>
            </a:r>
            <a:r>
              <a:rPr lang="en-US" b="1" dirty="0"/>
              <a:t> - </a:t>
            </a:r>
            <a:r>
              <a:rPr lang="en-US" dirty="0"/>
              <a:t>Alexander </a:t>
            </a:r>
            <a:r>
              <a:rPr lang="en-US" dirty="0" err="1"/>
              <a:t>Osipovich</a:t>
            </a:r>
            <a:r>
              <a:rPr lang="en-US" dirty="0"/>
              <a:t>, The Wall Street Journal, 2021-05-05 (approaching $429,496.7295 32 bit limit) (access limited)</a:t>
            </a:r>
            <a:endParaRPr lang="en-US" b="1" dirty="0"/>
          </a:p>
          <a:p>
            <a:endParaRPr lang="en-US" dirty="0"/>
          </a:p>
          <a:p>
            <a:endParaRPr lang="en-US" dirty="0"/>
          </a:p>
        </p:txBody>
      </p:sp>
      <p:sp>
        <p:nvSpPr>
          <p:cNvPr id="4" name="Footer Placeholder 3">
            <a:extLst>
              <a:ext uri="{FF2B5EF4-FFF2-40B4-BE49-F238E27FC236}">
                <a16:creationId xmlns:a16="http://schemas.microsoft.com/office/drawing/2014/main" id="{30038064-FF7D-B24F-928E-327A1B520C90}"/>
              </a:ext>
            </a:extLst>
          </p:cNvPr>
          <p:cNvSpPr>
            <a:spLocks noGrp="1"/>
          </p:cNvSpPr>
          <p:nvPr>
            <p:ph type="ftr" sz="quarter" idx="11"/>
          </p:nvPr>
        </p:nvSpPr>
        <p:spPr/>
        <p:txBody>
          <a:bodyPr/>
          <a:lstStyle/>
          <a:p>
            <a:r>
              <a:rPr lang="en-US"/>
              <a:t>© 2025 Keith A. Pray</a:t>
            </a:r>
            <a:endParaRPr lang="en-US" dirty="0"/>
          </a:p>
        </p:txBody>
      </p:sp>
      <p:pic>
        <p:nvPicPr>
          <p:cNvPr id="4098" name="Picture 2" descr="Image result for spyce restaurant">
            <a:extLst>
              <a:ext uri="{FF2B5EF4-FFF2-40B4-BE49-F238E27FC236}">
                <a16:creationId xmlns:a16="http://schemas.microsoft.com/office/drawing/2014/main" id="{3CA01ED8-0718-B849-AADC-E29D97B0C0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9600" y="2082387"/>
            <a:ext cx="914400" cy="57249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cdn.theatlantic.com/assets/media/img/2018/08/30/RTX38KFM/1920.jpg?1535668765">
            <a:extLst>
              <a:ext uri="{FF2B5EF4-FFF2-40B4-BE49-F238E27FC236}">
                <a16:creationId xmlns:a16="http://schemas.microsoft.com/office/drawing/2014/main" id="{458E1C1C-1222-AC4E-8E8A-2E913AC828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9600" y="2815176"/>
            <a:ext cx="914400" cy="6096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61A3CBE2-4CBA-A347-B9F4-F38BFD2BFB73}"/>
              </a:ext>
            </a:extLst>
          </p:cNvPr>
          <p:cNvSpPr>
            <a:spLocks noGrp="1"/>
          </p:cNvSpPr>
          <p:nvPr>
            <p:ph type="sldNum" sz="quarter" idx="12"/>
          </p:nvPr>
        </p:nvSpPr>
        <p:spPr/>
        <p:txBody>
          <a:bodyPr/>
          <a:lstStyle/>
          <a:p>
            <a:fld id="{A2A17EAB-8B51-5C40-8776-6683E51FA7A0}" type="slidenum">
              <a:rPr lang="en-US" smtClean="0"/>
              <a:t>31</a:t>
            </a:fld>
            <a:endParaRPr lang="en-US"/>
          </a:p>
        </p:txBody>
      </p:sp>
      <p:pic>
        <p:nvPicPr>
          <p:cNvPr id="1026" name="Picture 2" descr="https://si.wsj.net/public/resources/images/HC-GW588_Buffet_G_20181120133032.jpg">
            <a:extLst>
              <a:ext uri="{FF2B5EF4-FFF2-40B4-BE49-F238E27FC236}">
                <a16:creationId xmlns:a16="http://schemas.microsoft.com/office/drawing/2014/main" id="{A022F171-C9FC-7241-8BFF-E70F238DB10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29600" y="3500977"/>
            <a:ext cx="914400" cy="10773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     ">
            <a:extLst>
              <a:ext uri="{FF2B5EF4-FFF2-40B4-BE49-F238E27FC236}">
                <a16:creationId xmlns:a16="http://schemas.microsoft.com/office/drawing/2014/main" id="{B42EB407-F5F4-0B41-8689-6F22E93ED41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29600" y="1328658"/>
            <a:ext cx="914400" cy="669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8900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a:hlinkClick r:id="rId3"/>
              </a:rPr>
              <a:t>SocialImps.com</a:t>
            </a:r>
            <a:endParaRPr lang="en-US" sz="2000" dirty="0"/>
          </a:p>
        </p:txBody>
      </p:sp>
      <p:sp>
        <p:nvSpPr>
          <p:cNvPr id="2" name="Title 1"/>
          <p:cNvSpPr>
            <a:spLocks noGrp="1"/>
          </p:cNvSpPr>
          <p:nvPr>
            <p:ph type="ctrTitle"/>
          </p:nvPr>
        </p:nvSpPr>
        <p:spPr/>
        <p:txBody>
          <a:bodyPr/>
          <a:lstStyle/>
          <a:p>
            <a:pPr algn="l"/>
            <a:r>
              <a:rPr lang="en-US" dirty="0"/>
              <a:t>Class 12</a:t>
            </a:r>
            <a:br>
              <a:rPr lang="en-US" dirty="0"/>
            </a:br>
            <a:r>
              <a:rPr lang="en-US" dirty="0"/>
              <a:t>The End</a:t>
            </a:r>
          </a:p>
        </p:txBody>
      </p:sp>
      <p:sp>
        <p:nvSpPr>
          <p:cNvPr id="4" name="Footer Placeholder 3"/>
          <p:cNvSpPr>
            <a:spLocks noGrp="1"/>
          </p:cNvSpPr>
          <p:nvPr>
            <p:ph type="ftr" sz="quarter" idx="3"/>
          </p:nvPr>
        </p:nvSpPr>
        <p:spPr/>
        <p:txBody>
          <a:bodyPr/>
          <a:lstStyle/>
          <a:p>
            <a:r>
              <a:rPr lang="en-US"/>
              <a:t>© 2025 Keith A. Pray</a:t>
            </a:r>
            <a:endParaRPr lang="en-US" dirty="0"/>
          </a:p>
        </p:txBody>
      </p:sp>
    </p:spTree>
    <p:extLst>
      <p:ext uri="{BB962C8B-B14F-4D97-AF65-F5344CB8AC3E}">
        <p14:creationId xmlns:p14="http://schemas.microsoft.com/office/powerpoint/2010/main" val="367579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sz="half" idx="1"/>
          </p:nvPr>
        </p:nvSpPr>
        <p:spPr>
          <a:xfrm>
            <a:off x="685799" y="1352551"/>
            <a:ext cx="7001108" cy="3352800"/>
          </a:xfrm>
        </p:spPr>
        <p:txBody>
          <a:bodyPr/>
          <a:lstStyle/>
          <a:p>
            <a:r>
              <a:rPr lang="en-US" dirty="0"/>
              <a:t>Algorithms are designed to maximize attention, not well being [1]</a:t>
            </a:r>
          </a:p>
          <a:p>
            <a:r>
              <a:rPr lang="en-US" dirty="0"/>
              <a:t>Short form content is linked to much lower scores on sustained focus[4]</a:t>
            </a:r>
          </a:p>
          <a:p>
            <a:r>
              <a:rPr lang="en-US" dirty="0"/>
              <a:t>Environments full of novelty make attention spans decline faster[3]</a:t>
            </a:r>
          </a:p>
          <a:p>
            <a:r>
              <a:rPr lang="en-US" dirty="0"/>
              <a:t>Attention is traded like a resource, which drives polarization, misinformation, and weakens focus [5][7].</a:t>
            </a:r>
          </a:p>
          <a:p>
            <a:r>
              <a:rPr lang="en-US" dirty="0"/>
              <a:t>In short: platforms are designed for clicks, not for healthy engagement.</a:t>
            </a:r>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Chenxi Zeng</a:t>
            </a:r>
            <a:endParaRPr lang="en-US" sz="1400" dirty="0">
              <a:solidFill>
                <a:schemeClr val="tx1"/>
              </a:solidFill>
              <a:latin typeface="+mj-lt"/>
            </a:endParaRPr>
          </a:p>
        </p:txBody>
      </p:sp>
    </p:spTree>
    <p:extLst>
      <p:ext uri="{BB962C8B-B14F-4D97-AF65-F5344CB8AC3E}">
        <p14:creationId xmlns:p14="http://schemas.microsoft.com/office/powerpoint/2010/main" val="2075725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55658-0E02-0C1E-CAA8-FA922CABC1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699FD2-227D-0FAE-CACF-298FCB415B55}"/>
              </a:ext>
            </a:extLst>
          </p:cNvPr>
          <p:cNvSpPr>
            <a:spLocks noGrp="1"/>
          </p:cNvSpPr>
          <p:nvPr>
            <p:ph type="title"/>
          </p:nvPr>
        </p:nvSpPr>
        <p:spPr/>
        <p:txBody>
          <a:bodyPr/>
          <a:lstStyle/>
          <a:p>
            <a:r>
              <a:rPr lang="en-US" dirty="0"/>
              <a:t>Impact on attention span</a:t>
            </a:r>
          </a:p>
        </p:txBody>
      </p:sp>
      <p:sp>
        <p:nvSpPr>
          <p:cNvPr id="3" name="Content Placeholder 2">
            <a:extLst>
              <a:ext uri="{FF2B5EF4-FFF2-40B4-BE49-F238E27FC236}">
                <a16:creationId xmlns:a16="http://schemas.microsoft.com/office/drawing/2014/main" id="{0FB58533-58F4-8663-3E3C-D37E02936A83}"/>
              </a:ext>
            </a:extLst>
          </p:cNvPr>
          <p:cNvSpPr>
            <a:spLocks noGrp="1"/>
          </p:cNvSpPr>
          <p:nvPr>
            <p:ph sz="half" idx="1"/>
          </p:nvPr>
        </p:nvSpPr>
        <p:spPr>
          <a:xfrm>
            <a:off x="685800" y="1352551"/>
            <a:ext cx="4429897" cy="3352800"/>
          </a:xfrm>
        </p:spPr>
        <p:txBody>
          <a:bodyPr>
            <a:normAutofit lnSpcReduction="10000"/>
          </a:bodyPr>
          <a:lstStyle/>
          <a:p>
            <a:r>
              <a:rPr lang="en-US" dirty="0"/>
              <a:t>Children 8-12 average 5 +</a:t>
            </a:r>
            <a:r>
              <a:rPr lang="en-US" dirty="0" err="1"/>
              <a:t>hrs</a:t>
            </a:r>
            <a:r>
              <a:rPr lang="en-US" dirty="0"/>
              <a:t>/day screen use, multitaskers show poorer memory &amp; control [2]</a:t>
            </a:r>
          </a:p>
          <a:p>
            <a:r>
              <a:rPr lang="en-US" dirty="0"/>
              <a:t>Students with high reel use scored significantly lower on sustained focus tests [4]</a:t>
            </a:r>
          </a:p>
          <a:p>
            <a:r>
              <a:rPr lang="en-US" dirty="0"/>
              <a:t>Our ability to focus naturally fades over time, but being exposed to constant new content makes that decline happen faster [3]</a:t>
            </a:r>
          </a:p>
          <a:p>
            <a:r>
              <a:rPr lang="en-US" dirty="0"/>
              <a:t>Media multitasking correlates with weaker academic performance [2]</a:t>
            </a:r>
          </a:p>
          <a:p>
            <a:pPr marL="0" indent="0">
              <a:buNone/>
            </a:pPr>
            <a:endParaRPr lang="en-US" dirty="0"/>
          </a:p>
          <a:p>
            <a:endParaRPr lang="en-US" dirty="0"/>
          </a:p>
        </p:txBody>
      </p:sp>
      <p:pic>
        <p:nvPicPr>
          <p:cNvPr id="15" name="Content Placeholder 14" descr="A graph of different colored circles&#10;&#10;AI-generated content may be incorrect.">
            <a:extLst>
              <a:ext uri="{FF2B5EF4-FFF2-40B4-BE49-F238E27FC236}">
                <a16:creationId xmlns:a16="http://schemas.microsoft.com/office/drawing/2014/main" id="{633C976F-135B-DE7A-5C9F-07F122EAE0E5}"/>
              </a:ext>
            </a:extLst>
          </p:cNvPr>
          <p:cNvPicPr>
            <a:picLocks noGrp="1" noChangeAspect="1"/>
          </p:cNvPicPr>
          <p:nvPr>
            <p:ph sz="half" idx="2"/>
          </p:nvPr>
        </p:nvPicPr>
        <p:blipFill>
          <a:blip r:embed="rId3"/>
          <a:stretch>
            <a:fillRect/>
          </a:stretch>
        </p:blipFill>
        <p:spPr>
          <a:xfrm>
            <a:off x="5115697" y="1494798"/>
            <a:ext cx="3759154" cy="2117082"/>
          </a:xfrm>
          <a:ln>
            <a:solidFill>
              <a:schemeClr val="bg1"/>
            </a:solidFill>
          </a:ln>
        </p:spPr>
      </p:pic>
      <p:sp>
        <p:nvSpPr>
          <p:cNvPr id="5" name="Footer Placeholder 4">
            <a:extLst>
              <a:ext uri="{FF2B5EF4-FFF2-40B4-BE49-F238E27FC236}">
                <a16:creationId xmlns:a16="http://schemas.microsoft.com/office/drawing/2014/main" id="{4433560D-EDDB-1EA0-5DC3-1682A9939CB6}"/>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C508D2F9-8609-2E32-DF80-88A388EA6107}"/>
              </a:ext>
            </a:extLst>
          </p:cNvPr>
          <p:cNvSpPr>
            <a:spLocks noGrp="1"/>
          </p:cNvSpPr>
          <p:nvPr>
            <p:ph type="sldNum" sz="quarter" idx="12"/>
          </p:nvPr>
        </p:nvSpPr>
        <p:spPr/>
        <p:txBody>
          <a:bodyPr/>
          <a:lstStyle/>
          <a:p>
            <a:fld id="{A2A17EAB-8B51-5C40-8776-6683E51FA7A0}" type="slidenum">
              <a:rPr lang="en-US" smtClean="0"/>
              <a:t>5</a:t>
            </a:fld>
            <a:endParaRPr lang="en-US"/>
          </a:p>
        </p:txBody>
      </p:sp>
      <p:sp>
        <p:nvSpPr>
          <p:cNvPr id="9" name="TextBox 8">
            <a:extLst>
              <a:ext uri="{FF2B5EF4-FFF2-40B4-BE49-F238E27FC236}">
                <a16:creationId xmlns:a16="http://schemas.microsoft.com/office/drawing/2014/main" id="{71F56645-CCE9-0E97-8B4D-0494951AC1F9}"/>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Chenxi Zeng</a:t>
            </a:r>
            <a:endParaRPr lang="en-US" sz="1400" dirty="0">
              <a:solidFill>
                <a:schemeClr val="tx1"/>
              </a:solidFill>
              <a:latin typeface="+mj-lt"/>
            </a:endParaRPr>
          </a:p>
        </p:txBody>
      </p:sp>
      <p:sp>
        <p:nvSpPr>
          <p:cNvPr id="16" name="TextBox 15">
            <a:extLst>
              <a:ext uri="{FF2B5EF4-FFF2-40B4-BE49-F238E27FC236}">
                <a16:creationId xmlns:a16="http://schemas.microsoft.com/office/drawing/2014/main" id="{3EEC5A76-5EE5-7DE2-B93D-82B95D7FBEDA}"/>
              </a:ext>
            </a:extLst>
          </p:cNvPr>
          <p:cNvSpPr txBox="1"/>
          <p:nvPr/>
        </p:nvSpPr>
        <p:spPr>
          <a:xfrm>
            <a:off x="5054737" y="3809077"/>
            <a:ext cx="4224233" cy="466281"/>
          </a:xfrm>
          <a:prstGeom prst="rect">
            <a:avLst/>
          </a:prstGeom>
          <a:noFill/>
        </p:spPr>
        <p:txBody>
          <a:bodyPr wrap="none" rtlCol="0">
            <a:spAutoFit/>
          </a:bodyPr>
          <a:lstStyle/>
          <a:p>
            <a:pPr>
              <a:lnSpc>
                <a:spcPct val="90000"/>
              </a:lnSpc>
            </a:pPr>
            <a:r>
              <a:rPr lang="en-US" sz="900" dirty="0"/>
              <a:t>“Partial Spearman correlation profiles of total hours of media (controlling for age, </a:t>
            </a:r>
          </a:p>
          <a:p>
            <a:pPr>
              <a:lnSpc>
                <a:spcPct val="90000"/>
              </a:lnSpc>
            </a:pPr>
            <a:r>
              <a:rPr lang="en-US" sz="900" dirty="0"/>
              <a:t>gender and MMI; left panel) and media multitasking (MMI; controlling for age, </a:t>
            </a:r>
          </a:p>
          <a:p>
            <a:pPr>
              <a:lnSpc>
                <a:spcPct val="90000"/>
              </a:lnSpc>
            </a:pPr>
            <a:r>
              <a:rPr lang="en-US" sz="900" dirty="0"/>
              <a:t>gender and total hours of media; right panel).”</a:t>
            </a:r>
          </a:p>
        </p:txBody>
      </p:sp>
      <p:sp>
        <p:nvSpPr>
          <p:cNvPr id="17" name="TextBox 16">
            <a:extLst>
              <a:ext uri="{FF2B5EF4-FFF2-40B4-BE49-F238E27FC236}">
                <a16:creationId xmlns:a16="http://schemas.microsoft.com/office/drawing/2014/main" id="{6A3A4850-0B3F-3B72-1384-12CB5E90F649}"/>
              </a:ext>
            </a:extLst>
          </p:cNvPr>
          <p:cNvSpPr txBox="1"/>
          <p:nvPr/>
        </p:nvSpPr>
        <p:spPr>
          <a:xfrm>
            <a:off x="7309960" y="4044526"/>
            <a:ext cx="344966" cy="230832"/>
          </a:xfrm>
          <a:prstGeom prst="rect">
            <a:avLst/>
          </a:prstGeom>
          <a:noFill/>
        </p:spPr>
        <p:txBody>
          <a:bodyPr wrap="none" rtlCol="0">
            <a:spAutoFit/>
          </a:bodyPr>
          <a:lstStyle/>
          <a:p>
            <a:pPr>
              <a:lnSpc>
                <a:spcPct val="90000"/>
              </a:lnSpc>
            </a:pPr>
            <a:r>
              <a:rPr lang="en-US" sz="1000" dirty="0"/>
              <a:t>[2]</a:t>
            </a:r>
          </a:p>
        </p:txBody>
      </p:sp>
    </p:spTree>
    <p:extLst>
      <p:ext uri="{BB962C8B-B14F-4D97-AF65-F5344CB8AC3E}">
        <p14:creationId xmlns:p14="http://schemas.microsoft.com/office/powerpoint/2010/main" val="1190394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D18E5-EFD4-1630-8434-0B7E40EE77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5C0870-2944-A810-0587-E445B7F20814}"/>
              </a:ext>
            </a:extLst>
          </p:cNvPr>
          <p:cNvSpPr>
            <a:spLocks noGrp="1"/>
          </p:cNvSpPr>
          <p:nvPr>
            <p:ph type="title"/>
          </p:nvPr>
        </p:nvSpPr>
        <p:spPr/>
        <p:txBody>
          <a:bodyPr/>
          <a:lstStyle/>
          <a:p>
            <a:r>
              <a:rPr lang="en-US" dirty="0"/>
              <a:t>How Algorithms Shape Attention</a:t>
            </a:r>
          </a:p>
        </p:txBody>
      </p:sp>
      <p:sp>
        <p:nvSpPr>
          <p:cNvPr id="3" name="Content Placeholder 2">
            <a:extLst>
              <a:ext uri="{FF2B5EF4-FFF2-40B4-BE49-F238E27FC236}">
                <a16:creationId xmlns:a16="http://schemas.microsoft.com/office/drawing/2014/main" id="{84821F24-A347-5422-0709-364CA6BBD767}"/>
              </a:ext>
            </a:extLst>
          </p:cNvPr>
          <p:cNvSpPr>
            <a:spLocks noGrp="1"/>
          </p:cNvSpPr>
          <p:nvPr>
            <p:ph sz="half" idx="1"/>
          </p:nvPr>
        </p:nvSpPr>
        <p:spPr>
          <a:xfrm>
            <a:off x="685800" y="1352551"/>
            <a:ext cx="3886200" cy="3352800"/>
          </a:xfrm>
        </p:spPr>
        <p:txBody>
          <a:bodyPr>
            <a:normAutofit fontScale="92500" lnSpcReduction="20000"/>
          </a:bodyPr>
          <a:lstStyle/>
          <a:p>
            <a:r>
              <a:rPr lang="en-US" dirty="0"/>
              <a:t>Algorithms are not designed to give us the most balanced or accurate information. They are built to keep us clicking[8]</a:t>
            </a:r>
          </a:p>
          <a:p>
            <a:r>
              <a:rPr lang="en-US" dirty="0"/>
              <a:t>A small group of top creators ends up getting most of the attention, while others barely get seen[5]</a:t>
            </a:r>
          </a:p>
          <a:p>
            <a:r>
              <a:rPr lang="en-US" dirty="0"/>
              <a:t>These systems also trap us in loops where we keep seeing the same type of content, which reduces our exposure to different ideas[6]</a:t>
            </a:r>
          </a:p>
          <a:p>
            <a:r>
              <a:rPr lang="en-US" dirty="0"/>
              <a:t>Since quick and catchy videos keep people scrolling, platforms reward those, while long-form or deeper content gets buried[8]</a:t>
            </a:r>
          </a:p>
          <a:p>
            <a:pPr marL="0" indent="0">
              <a:buNone/>
            </a:pPr>
            <a:endParaRPr lang="en-US" dirty="0"/>
          </a:p>
        </p:txBody>
      </p:sp>
      <p:pic>
        <p:nvPicPr>
          <p:cNvPr id="9" name="Content Placeholder 8" descr="A diagram of a network&#10;&#10;AI-generated content may be incorrect.">
            <a:extLst>
              <a:ext uri="{FF2B5EF4-FFF2-40B4-BE49-F238E27FC236}">
                <a16:creationId xmlns:a16="http://schemas.microsoft.com/office/drawing/2014/main" id="{EE6DD386-9A6E-0EBF-77B9-F989B24D1C36}"/>
              </a:ext>
            </a:extLst>
          </p:cNvPr>
          <p:cNvPicPr>
            <a:picLocks noGrp="1" noChangeAspect="1"/>
          </p:cNvPicPr>
          <p:nvPr>
            <p:ph sz="half" idx="2"/>
          </p:nvPr>
        </p:nvPicPr>
        <p:blipFill>
          <a:blip r:embed="rId3"/>
          <a:stretch>
            <a:fillRect/>
          </a:stretch>
        </p:blipFill>
        <p:spPr>
          <a:xfrm>
            <a:off x="4858215" y="1286737"/>
            <a:ext cx="3733800" cy="2429933"/>
          </a:xfrm>
          <a:ln>
            <a:solidFill>
              <a:schemeClr val="bg1"/>
            </a:solidFill>
          </a:ln>
        </p:spPr>
      </p:pic>
      <p:sp>
        <p:nvSpPr>
          <p:cNvPr id="5" name="Footer Placeholder 4">
            <a:extLst>
              <a:ext uri="{FF2B5EF4-FFF2-40B4-BE49-F238E27FC236}">
                <a16:creationId xmlns:a16="http://schemas.microsoft.com/office/drawing/2014/main" id="{C866309E-A15C-34A1-7D0F-43689A6E4B19}"/>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C613BFC4-4723-911C-492C-C53DA01E1563}"/>
              </a:ext>
            </a:extLst>
          </p:cNvPr>
          <p:cNvSpPr>
            <a:spLocks noGrp="1"/>
          </p:cNvSpPr>
          <p:nvPr>
            <p:ph type="sldNum" sz="quarter" idx="12"/>
          </p:nvPr>
        </p:nvSpPr>
        <p:spPr/>
        <p:txBody>
          <a:bodyPr/>
          <a:lstStyle/>
          <a:p>
            <a:fld id="{A2A17EAB-8B51-5C40-8776-6683E51FA7A0}" type="slidenum">
              <a:rPr lang="en-US" smtClean="0"/>
              <a:t>6</a:t>
            </a:fld>
            <a:endParaRPr lang="en-US"/>
          </a:p>
        </p:txBody>
      </p:sp>
      <p:sp>
        <p:nvSpPr>
          <p:cNvPr id="7" name="TextBox 6">
            <a:extLst>
              <a:ext uri="{FF2B5EF4-FFF2-40B4-BE49-F238E27FC236}">
                <a16:creationId xmlns:a16="http://schemas.microsoft.com/office/drawing/2014/main" id="{11B3A9FF-EEC8-433E-C755-0D65DB230C58}"/>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Chenxi Zeng</a:t>
            </a:r>
            <a:endParaRPr lang="en-US" sz="1400" dirty="0">
              <a:solidFill>
                <a:schemeClr val="tx1"/>
              </a:solidFill>
              <a:latin typeface="+mj-lt"/>
            </a:endParaRPr>
          </a:p>
        </p:txBody>
      </p:sp>
      <p:sp>
        <p:nvSpPr>
          <p:cNvPr id="11" name="TextBox 10">
            <a:extLst>
              <a:ext uri="{FF2B5EF4-FFF2-40B4-BE49-F238E27FC236}">
                <a16:creationId xmlns:a16="http://schemas.microsoft.com/office/drawing/2014/main" id="{E13EEA21-C5AB-8E2B-893F-9B6060EB0696}"/>
              </a:ext>
            </a:extLst>
          </p:cNvPr>
          <p:cNvSpPr txBox="1"/>
          <p:nvPr/>
        </p:nvSpPr>
        <p:spPr>
          <a:xfrm>
            <a:off x="4779637" y="3800542"/>
            <a:ext cx="3261915" cy="646331"/>
          </a:xfrm>
          <a:prstGeom prst="rect">
            <a:avLst/>
          </a:prstGeom>
          <a:noFill/>
        </p:spPr>
        <p:txBody>
          <a:bodyPr wrap="square">
            <a:spAutoFit/>
          </a:bodyPr>
          <a:lstStyle/>
          <a:p>
            <a:r>
              <a:rPr lang="en-US" sz="900" b="0" i="0" dirty="0">
                <a:effectLst/>
              </a:rPr>
              <a:t>Algorithm Comparison of Content-Based and Social Filtering.</a:t>
            </a:r>
            <a:r>
              <a:rPr lang="en-US" sz="900" dirty="0"/>
              <a:t> </a:t>
            </a:r>
          </a:p>
          <a:p>
            <a:r>
              <a:rPr lang="en-US" sz="900" dirty="0"/>
              <a:t>A circle indicates a user, and a square indicates topical content with which a user engages (through subscription, contribution, voting, or other activities) [5]</a:t>
            </a:r>
          </a:p>
        </p:txBody>
      </p:sp>
    </p:spTree>
    <p:extLst>
      <p:ext uri="{BB962C8B-B14F-4D97-AF65-F5344CB8AC3E}">
        <p14:creationId xmlns:p14="http://schemas.microsoft.com/office/powerpoint/2010/main" val="2405537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701A2-F5B0-D862-8B3C-F1A94EB250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AA76D5-E3AC-1C5C-94FC-2E5ED8CD2F73}"/>
              </a:ext>
            </a:extLst>
          </p:cNvPr>
          <p:cNvSpPr>
            <a:spLocks noGrp="1"/>
          </p:cNvSpPr>
          <p:nvPr>
            <p:ph type="title"/>
          </p:nvPr>
        </p:nvSpPr>
        <p:spPr/>
        <p:txBody>
          <a:bodyPr/>
          <a:lstStyle/>
          <a:p>
            <a:r>
              <a:rPr lang="en-US" dirty="0"/>
              <a:t>Effects on Society</a:t>
            </a:r>
          </a:p>
        </p:txBody>
      </p:sp>
      <p:sp>
        <p:nvSpPr>
          <p:cNvPr id="3" name="Content Placeholder 2">
            <a:extLst>
              <a:ext uri="{FF2B5EF4-FFF2-40B4-BE49-F238E27FC236}">
                <a16:creationId xmlns:a16="http://schemas.microsoft.com/office/drawing/2014/main" id="{804E2A4F-A436-CF3C-D7B1-46A8F0E9FB6F}"/>
              </a:ext>
            </a:extLst>
          </p:cNvPr>
          <p:cNvSpPr>
            <a:spLocks noGrp="1"/>
          </p:cNvSpPr>
          <p:nvPr>
            <p:ph sz="half" idx="1"/>
          </p:nvPr>
        </p:nvSpPr>
        <p:spPr>
          <a:xfrm>
            <a:off x="685800" y="1352551"/>
            <a:ext cx="6807820" cy="3352800"/>
          </a:xfrm>
        </p:spPr>
        <p:txBody>
          <a:bodyPr>
            <a:normAutofit/>
          </a:bodyPr>
          <a:lstStyle/>
          <a:p>
            <a:r>
              <a:rPr lang="en-US" dirty="0"/>
              <a:t>Screen use affects more than just focus. It has also been linked to higher anxiety and weaker self-control in children [2]</a:t>
            </a:r>
          </a:p>
          <a:p>
            <a:r>
              <a:rPr lang="en-US" dirty="0"/>
              <a:t>Algorithms polarize attention, amplifying extreme voices [5]</a:t>
            </a:r>
          </a:p>
          <a:p>
            <a:r>
              <a:rPr lang="en-US" dirty="0"/>
              <a:t>Who gets attention online really matters because it determines which creators succeed and which disappear [7]</a:t>
            </a:r>
          </a:p>
          <a:p>
            <a:r>
              <a:rPr lang="en-US" dirty="0"/>
              <a:t>Since clicks are valued more than credibility, misleading posts often spread faster than accurate ones [8]</a:t>
            </a:r>
          </a:p>
        </p:txBody>
      </p:sp>
      <p:sp>
        <p:nvSpPr>
          <p:cNvPr id="5" name="Footer Placeholder 4">
            <a:extLst>
              <a:ext uri="{FF2B5EF4-FFF2-40B4-BE49-F238E27FC236}">
                <a16:creationId xmlns:a16="http://schemas.microsoft.com/office/drawing/2014/main" id="{59AA0C67-11AF-2DE7-43F7-46B27C589949}"/>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0E14168F-014E-4F0F-2C2C-7683BA759C4E}"/>
              </a:ext>
            </a:extLst>
          </p:cNvPr>
          <p:cNvSpPr>
            <a:spLocks noGrp="1"/>
          </p:cNvSpPr>
          <p:nvPr>
            <p:ph type="sldNum" sz="quarter" idx="12"/>
          </p:nvPr>
        </p:nvSpPr>
        <p:spPr/>
        <p:txBody>
          <a:bodyPr/>
          <a:lstStyle/>
          <a:p>
            <a:fld id="{A2A17EAB-8B51-5C40-8776-6683E51FA7A0}" type="slidenum">
              <a:rPr lang="en-US" smtClean="0"/>
              <a:t>7</a:t>
            </a:fld>
            <a:endParaRPr lang="en-US"/>
          </a:p>
        </p:txBody>
      </p:sp>
      <p:sp>
        <p:nvSpPr>
          <p:cNvPr id="7" name="TextBox 6">
            <a:extLst>
              <a:ext uri="{FF2B5EF4-FFF2-40B4-BE49-F238E27FC236}">
                <a16:creationId xmlns:a16="http://schemas.microsoft.com/office/drawing/2014/main" id="{4C2BBACE-2261-D40A-FB9C-AFDB7D035524}"/>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Chenxi Zeng</a:t>
            </a:r>
            <a:endParaRPr lang="en-US" sz="1400" dirty="0">
              <a:solidFill>
                <a:schemeClr val="tx1"/>
              </a:solidFill>
              <a:latin typeface="+mj-lt"/>
            </a:endParaRPr>
          </a:p>
        </p:txBody>
      </p:sp>
    </p:spTree>
    <p:extLst>
      <p:ext uri="{BB962C8B-B14F-4D97-AF65-F5344CB8AC3E}">
        <p14:creationId xmlns:p14="http://schemas.microsoft.com/office/powerpoint/2010/main" val="3835106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94DD9-F64E-27C5-4671-7E82B31BF0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E42B47-3972-925F-A189-59D3DF98DDC7}"/>
              </a:ext>
            </a:extLst>
          </p:cNvPr>
          <p:cNvSpPr>
            <a:spLocks noGrp="1"/>
          </p:cNvSpPr>
          <p:nvPr>
            <p:ph type="title"/>
          </p:nvPr>
        </p:nvSpPr>
        <p:spPr/>
        <p:txBody>
          <a:bodyPr/>
          <a:lstStyle/>
          <a:p>
            <a:r>
              <a:rPr lang="en-US" dirty="0"/>
              <a:t>Ethics and responsibility</a:t>
            </a:r>
          </a:p>
        </p:txBody>
      </p:sp>
      <p:sp>
        <p:nvSpPr>
          <p:cNvPr id="3" name="Content Placeholder 2">
            <a:extLst>
              <a:ext uri="{FF2B5EF4-FFF2-40B4-BE49-F238E27FC236}">
                <a16:creationId xmlns:a16="http://schemas.microsoft.com/office/drawing/2014/main" id="{2C32A385-0E58-C456-D8A0-1BA52903DD4C}"/>
              </a:ext>
            </a:extLst>
          </p:cNvPr>
          <p:cNvSpPr>
            <a:spLocks noGrp="1"/>
          </p:cNvSpPr>
          <p:nvPr>
            <p:ph sz="half" idx="1"/>
          </p:nvPr>
        </p:nvSpPr>
        <p:spPr/>
        <p:txBody>
          <a:bodyPr>
            <a:normAutofit fontScale="92500" lnSpcReduction="20000"/>
          </a:bodyPr>
          <a:lstStyle/>
          <a:p>
            <a:r>
              <a:rPr lang="en-US" dirty="0"/>
              <a:t>Attention online is treated like something that can be bought and sold, which reduces people’s ability to make their own choices [1].</a:t>
            </a:r>
          </a:p>
          <a:p>
            <a:r>
              <a:rPr lang="en-US" dirty="0"/>
              <a:t>Bias amplification in recommender systems hides minority perspectives [6].</a:t>
            </a:r>
          </a:p>
          <a:p>
            <a:r>
              <a:rPr lang="en-US" dirty="0"/>
              <a:t>Creators shape their work to satisfy what algorithms reward, rather than what audiences may truly need[7].</a:t>
            </a:r>
          </a:p>
          <a:p>
            <a:r>
              <a:rPr lang="en-US" dirty="0"/>
              <a:t>Platforms also tend to ignore values like credibility or social responsibility when deciding what gets promoted [8].</a:t>
            </a:r>
          </a:p>
        </p:txBody>
      </p:sp>
      <p:pic>
        <p:nvPicPr>
          <p:cNvPr id="9" name="Content Placeholder 8" descr="A screenshot of a graph&#10;&#10;AI-generated content may be incorrect.">
            <a:extLst>
              <a:ext uri="{FF2B5EF4-FFF2-40B4-BE49-F238E27FC236}">
                <a16:creationId xmlns:a16="http://schemas.microsoft.com/office/drawing/2014/main" id="{0BE51141-333F-F57D-A641-3B7E3309D373}"/>
              </a:ext>
            </a:extLst>
          </p:cNvPr>
          <p:cNvPicPr>
            <a:picLocks noGrp="1" noChangeAspect="1"/>
          </p:cNvPicPr>
          <p:nvPr>
            <p:ph sz="half" idx="2"/>
          </p:nvPr>
        </p:nvPicPr>
        <p:blipFill>
          <a:blip r:embed="rId3"/>
          <a:stretch>
            <a:fillRect/>
          </a:stretch>
        </p:blipFill>
        <p:spPr>
          <a:xfrm>
            <a:off x="4710710" y="1417597"/>
            <a:ext cx="4272808" cy="1838557"/>
          </a:xfrm>
          <a:ln>
            <a:solidFill>
              <a:schemeClr val="bg1"/>
            </a:solidFill>
          </a:ln>
        </p:spPr>
      </p:pic>
      <p:sp>
        <p:nvSpPr>
          <p:cNvPr id="5" name="Footer Placeholder 4">
            <a:extLst>
              <a:ext uri="{FF2B5EF4-FFF2-40B4-BE49-F238E27FC236}">
                <a16:creationId xmlns:a16="http://schemas.microsoft.com/office/drawing/2014/main" id="{DF6E21AC-C6D5-167E-4FE2-99D198BE3C4D}"/>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AE2F1E20-45AA-674D-2C31-440B2F03179F}"/>
              </a:ext>
            </a:extLst>
          </p:cNvPr>
          <p:cNvSpPr>
            <a:spLocks noGrp="1"/>
          </p:cNvSpPr>
          <p:nvPr>
            <p:ph type="sldNum" sz="quarter" idx="12"/>
          </p:nvPr>
        </p:nvSpPr>
        <p:spPr/>
        <p:txBody>
          <a:bodyPr/>
          <a:lstStyle/>
          <a:p>
            <a:fld id="{A2A17EAB-8B51-5C40-8776-6683E51FA7A0}" type="slidenum">
              <a:rPr lang="en-US" smtClean="0"/>
              <a:t>8</a:t>
            </a:fld>
            <a:endParaRPr lang="en-US"/>
          </a:p>
        </p:txBody>
      </p:sp>
      <p:sp>
        <p:nvSpPr>
          <p:cNvPr id="7" name="TextBox 6">
            <a:extLst>
              <a:ext uri="{FF2B5EF4-FFF2-40B4-BE49-F238E27FC236}">
                <a16:creationId xmlns:a16="http://schemas.microsoft.com/office/drawing/2014/main" id="{840C5108-B112-3103-5407-719E6268240D}"/>
              </a:ext>
            </a:extLst>
          </p:cNvPr>
          <p:cNvSpPr txBox="1"/>
          <p:nvPr/>
        </p:nvSpPr>
        <p:spPr>
          <a:xfrm>
            <a:off x="6847114" y="372337"/>
            <a:ext cx="2179682" cy="307777"/>
          </a:xfrm>
          <a:prstGeom prst="rect">
            <a:avLst/>
          </a:prstGeom>
          <a:noFill/>
        </p:spPr>
        <p:txBody>
          <a:bodyPr wrap="square" rtlCol="0">
            <a:spAutoFit/>
          </a:bodyPr>
          <a:lstStyle/>
          <a:p>
            <a:pPr algn="r"/>
            <a:r>
              <a:rPr lang="en-US" sz="1400">
                <a:latin typeface="+mj-lt"/>
              </a:rPr>
              <a:t>Chenxi Zeng</a:t>
            </a:r>
            <a:endParaRPr lang="en-US" sz="1400" dirty="0">
              <a:solidFill>
                <a:schemeClr val="tx1"/>
              </a:solidFill>
              <a:latin typeface="+mj-lt"/>
            </a:endParaRPr>
          </a:p>
        </p:txBody>
      </p:sp>
      <p:sp>
        <p:nvSpPr>
          <p:cNvPr id="10" name="TextBox 9">
            <a:extLst>
              <a:ext uri="{FF2B5EF4-FFF2-40B4-BE49-F238E27FC236}">
                <a16:creationId xmlns:a16="http://schemas.microsoft.com/office/drawing/2014/main" id="{F603D1D6-6BD4-6F28-6DAC-983ACD0B676D}"/>
              </a:ext>
            </a:extLst>
          </p:cNvPr>
          <p:cNvSpPr txBox="1"/>
          <p:nvPr/>
        </p:nvSpPr>
        <p:spPr>
          <a:xfrm>
            <a:off x="4688222" y="3402706"/>
            <a:ext cx="4143358" cy="590931"/>
          </a:xfrm>
          <a:prstGeom prst="rect">
            <a:avLst/>
          </a:prstGeom>
          <a:noFill/>
        </p:spPr>
        <p:txBody>
          <a:bodyPr wrap="square" rtlCol="0">
            <a:spAutoFit/>
          </a:bodyPr>
          <a:lstStyle/>
          <a:p>
            <a:pPr>
              <a:lnSpc>
                <a:spcPct val="90000"/>
              </a:lnSpc>
            </a:pPr>
            <a:r>
              <a:rPr lang="en-US" sz="900" dirty="0"/>
              <a:t>“Deviation of the representation of males and females preferences from the representation of the population initial preferences (left) and deviation of the representation of males and females preferences from their initial preferences (right)” [6]</a:t>
            </a:r>
          </a:p>
        </p:txBody>
      </p:sp>
    </p:spTree>
    <p:extLst>
      <p:ext uri="{BB962C8B-B14F-4D97-AF65-F5344CB8AC3E}">
        <p14:creationId xmlns:p14="http://schemas.microsoft.com/office/powerpoint/2010/main" val="1435702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C1B49-A8DB-5532-71EB-917BA9F525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3939EC-BF01-1A90-1452-1E1E81BD1369}"/>
              </a:ext>
            </a:extLst>
          </p:cNvPr>
          <p:cNvSpPr>
            <a:spLocks noGrp="1"/>
          </p:cNvSpPr>
          <p:nvPr>
            <p:ph type="title"/>
          </p:nvPr>
        </p:nvSpPr>
        <p:spPr/>
        <p:txBody>
          <a:bodyPr/>
          <a:lstStyle/>
          <a:p>
            <a:r>
              <a:rPr lang="en-US" dirty="0"/>
              <a:t>What can we do now?</a:t>
            </a:r>
          </a:p>
        </p:txBody>
      </p:sp>
      <p:sp>
        <p:nvSpPr>
          <p:cNvPr id="3" name="Content Placeholder 2">
            <a:extLst>
              <a:ext uri="{FF2B5EF4-FFF2-40B4-BE49-F238E27FC236}">
                <a16:creationId xmlns:a16="http://schemas.microsoft.com/office/drawing/2014/main" id="{7738031A-9A46-9F8F-B7DC-68CEC91DCC2E}"/>
              </a:ext>
            </a:extLst>
          </p:cNvPr>
          <p:cNvSpPr>
            <a:spLocks noGrp="1"/>
          </p:cNvSpPr>
          <p:nvPr>
            <p:ph sz="half" idx="1"/>
          </p:nvPr>
        </p:nvSpPr>
        <p:spPr>
          <a:xfrm>
            <a:off x="685800" y="1352551"/>
            <a:ext cx="6651702" cy="3352800"/>
          </a:xfrm>
        </p:spPr>
        <p:txBody>
          <a:bodyPr>
            <a:normAutofit/>
          </a:bodyPr>
          <a:lstStyle/>
          <a:p>
            <a:r>
              <a:rPr lang="en-US" dirty="0"/>
              <a:t>Encourage platform design that balances engagement with user well being [1].</a:t>
            </a:r>
          </a:p>
          <a:p>
            <a:r>
              <a:rPr lang="en-US" dirty="0"/>
              <a:t>Push for transparency in how recommendation algorithms prioritize content [8].</a:t>
            </a:r>
          </a:p>
          <a:p>
            <a:r>
              <a:rPr lang="en-US" dirty="0"/>
              <a:t>Support regulation that reduces bias amplification and protects minority voices [6].</a:t>
            </a:r>
          </a:p>
          <a:p>
            <a:r>
              <a:rPr lang="en-US" dirty="0"/>
              <a:t>Promote digital literacy so users understand how their attention is being shaped [2].</a:t>
            </a:r>
          </a:p>
        </p:txBody>
      </p:sp>
      <p:sp>
        <p:nvSpPr>
          <p:cNvPr id="5" name="Footer Placeholder 4">
            <a:extLst>
              <a:ext uri="{FF2B5EF4-FFF2-40B4-BE49-F238E27FC236}">
                <a16:creationId xmlns:a16="http://schemas.microsoft.com/office/drawing/2014/main" id="{A1E82F3E-A6F7-0A03-7CED-A2E05439EC57}"/>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B7C1E84B-F7D3-8A6A-6660-5DE9AA353F7B}"/>
              </a:ext>
            </a:extLst>
          </p:cNvPr>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a:extLst>
              <a:ext uri="{FF2B5EF4-FFF2-40B4-BE49-F238E27FC236}">
                <a16:creationId xmlns:a16="http://schemas.microsoft.com/office/drawing/2014/main" id="{875D8958-0B17-40D1-5A9C-F4F54D64CA0A}"/>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Chenxi Zeng</a:t>
            </a:r>
            <a:endParaRPr lang="en-US" sz="1400" dirty="0">
              <a:solidFill>
                <a:schemeClr val="tx1"/>
              </a:solidFill>
              <a:latin typeface="+mj-lt"/>
            </a:endParaRPr>
          </a:p>
        </p:txBody>
      </p:sp>
    </p:spTree>
    <p:extLst>
      <p:ext uri="{BB962C8B-B14F-4D97-AF65-F5344CB8AC3E}">
        <p14:creationId xmlns:p14="http://schemas.microsoft.com/office/powerpoint/2010/main" val="3404794498"/>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94755</TotalTime>
  <Words>6089</Words>
  <Application>Microsoft Macintosh PowerPoint</Application>
  <PresentationFormat>On-screen Show (16:9)</PresentationFormat>
  <Paragraphs>518</Paragraphs>
  <Slides>32</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ＭＳ Ｐゴシック</vt:lpstr>
      <vt:lpstr>Arial</vt:lpstr>
      <vt:lpstr>Calibri</vt:lpstr>
      <vt:lpstr>Cambria</vt:lpstr>
      <vt:lpstr>Courier New</vt:lpstr>
      <vt:lpstr>Courier New,monospace</vt:lpstr>
      <vt:lpstr>Wingdings</vt:lpstr>
      <vt:lpstr>Red Radial 16x9</vt:lpstr>
      <vt:lpstr>Class 12 Student Choice</vt:lpstr>
      <vt:lpstr>Overview</vt:lpstr>
      <vt:lpstr>Algorithms shaping your attention span</vt:lpstr>
      <vt:lpstr>conclusion</vt:lpstr>
      <vt:lpstr>Impact on attention span</vt:lpstr>
      <vt:lpstr>How Algorithms Shape Attention</vt:lpstr>
      <vt:lpstr>Effects on Society</vt:lpstr>
      <vt:lpstr>Ethics and responsibility</vt:lpstr>
      <vt:lpstr>What can we do now?</vt:lpstr>
      <vt:lpstr>References</vt:lpstr>
      <vt:lpstr>Trust in the Intrusion detection system</vt:lpstr>
      <vt:lpstr>Why trust the ids?</vt:lpstr>
      <vt:lpstr>Achievements of IDS</vt:lpstr>
      <vt:lpstr>Importance of trust</vt:lpstr>
      <vt:lpstr>References</vt:lpstr>
      <vt:lpstr>Feasibility of guardrails for AI</vt:lpstr>
      <vt:lpstr>AI is not well understood</vt:lpstr>
      <vt:lpstr>existing Guardrail solutions</vt:lpstr>
      <vt:lpstr>Would AGI need guardrails?</vt:lpstr>
      <vt:lpstr>Conclusion</vt:lpstr>
      <vt:lpstr>References</vt:lpstr>
      <vt:lpstr>Digital minimalism</vt:lpstr>
      <vt:lpstr>Adopting Digital minimalism is the path to a better life</vt:lpstr>
      <vt:lpstr>Mental impacts</vt:lpstr>
      <vt:lpstr>Environmental Impacts</vt:lpstr>
      <vt:lpstr>Societal Impacts</vt:lpstr>
      <vt:lpstr>References</vt:lpstr>
      <vt:lpstr>Student Choice – Interesting Videos (1/2)</vt:lpstr>
      <vt:lpstr>Student Choice – Interesting Videos (2/2)</vt:lpstr>
      <vt:lpstr>Student Choice – Interesting Articles 1/2</vt:lpstr>
      <vt:lpstr>Student Choice – Interesting Articles 2/2</vt:lpstr>
      <vt:lpstr>Class 12 The End</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647</cp:revision>
  <cp:lastPrinted>2014-10-13T02:14:09Z</cp:lastPrinted>
  <dcterms:created xsi:type="dcterms:W3CDTF">2014-08-25T02:19:16Z</dcterms:created>
  <dcterms:modified xsi:type="dcterms:W3CDTF">2025-10-07T00:07:09Z</dcterms:modified>
</cp:coreProperties>
</file>