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handoutMasterIdLst>
    <p:handoutMasterId r:id="rId40"/>
  </p:handoutMasterIdLst>
  <p:sldIdLst>
    <p:sldId id="256" r:id="rId2"/>
    <p:sldId id="672" r:id="rId3"/>
    <p:sldId id="641" r:id="rId4"/>
    <p:sldId id="259" r:id="rId5"/>
    <p:sldId id="642" r:id="rId6"/>
    <p:sldId id="277" r:id="rId7"/>
    <p:sldId id="683" r:id="rId8"/>
    <p:sldId id="287" r:id="rId9"/>
    <p:sldId id="288" r:id="rId10"/>
    <p:sldId id="676" r:id="rId11"/>
    <p:sldId id="286" r:id="rId12"/>
    <p:sldId id="699" r:id="rId13"/>
    <p:sldId id="268" r:id="rId14"/>
    <p:sldId id="270" r:id="rId15"/>
    <p:sldId id="700" r:id="rId16"/>
    <p:sldId id="271" r:id="rId17"/>
    <p:sldId id="272" r:id="rId18"/>
    <p:sldId id="273" r:id="rId19"/>
    <p:sldId id="278" r:id="rId20"/>
    <p:sldId id="267" r:id="rId21"/>
    <p:sldId id="708" r:id="rId22"/>
    <p:sldId id="709" r:id="rId23"/>
    <p:sldId id="710" r:id="rId24"/>
    <p:sldId id="711" r:id="rId25"/>
    <p:sldId id="274" r:id="rId26"/>
    <p:sldId id="712" r:id="rId27"/>
    <p:sldId id="701" r:id="rId28"/>
    <p:sldId id="702" r:id="rId29"/>
    <p:sldId id="703" r:id="rId30"/>
    <p:sldId id="275" r:id="rId31"/>
    <p:sldId id="704" r:id="rId32"/>
    <p:sldId id="705" r:id="rId33"/>
    <p:sldId id="276" r:id="rId34"/>
    <p:sldId id="706" r:id="rId35"/>
    <p:sldId id="707" r:id="rId36"/>
    <p:sldId id="269" r:id="rId37"/>
    <p:sldId id="64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72"/>
            <p14:sldId id="641"/>
            <p14:sldId id="259"/>
            <p14:sldId id="642"/>
            <p14:sldId id="277"/>
            <p14:sldId id="683"/>
            <p14:sldId id="287"/>
            <p14:sldId id="288"/>
            <p14:sldId id="676"/>
            <p14:sldId id="286"/>
          </p14:sldIdLst>
        </p14:section>
        <p14:section name="Students" id="{7AEC99C5-6AD7-4C48-9541-C71471BFF483}">
          <p14:sldIdLst>
            <p14:sldId id="699"/>
            <p14:sldId id="268"/>
            <p14:sldId id="270"/>
            <p14:sldId id="700"/>
            <p14:sldId id="271"/>
            <p14:sldId id="272"/>
            <p14:sldId id="273"/>
            <p14:sldId id="278"/>
            <p14:sldId id="267"/>
            <p14:sldId id="708"/>
            <p14:sldId id="709"/>
            <p14:sldId id="710"/>
            <p14:sldId id="711"/>
            <p14:sldId id="274"/>
            <p14:sldId id="712"/>
            <p14:sldId id="701"/>
            <p14:sldId id="702"/>
            <p14:sldId id="703"/>
            <p14:sldId id="275"/>
            <p14:sldId id="704"/>
            <p14:sldId id="705"/>
            <p14:sldId id="276"/>
            <p14:sldId id="706"/>
            <p14:sldId id="707"/>
          </p14:sldIdLst>
        </p14:section>
        <p14:section name="Common" id="{5F5BD8AD-FCBB-DD40-9D0D-1E96422641E9}">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8" autoAdjust="0"/>
    <p:restoredTop sz="80491" autoAdjust="0"/>
  </p:normalViewPr>
  <p:slideViewPr>
    <p:cSldViewPr snapToGrid="0" snapToObjects="1">
      <p:cViewPr varScale="1">
        <p:scale>
          <a:sx n="160" d="100"/>
          <a:sy n="160" d="100"/>
        </p:scale>
        <p:origin x="512" y="176"/>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F3F7-49CF-A3F2-FF62DB9868E5}"/>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F3F7-49CF-A3F2-FF62DB9868E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Children in jobs that don't exist yet</c:v>
                </c:pt>
                <c:pt idx="1">
                  <c:v>Children in jobs that do exist</c:v>
                </c:pt>
              </c:strCache>
              <c:extLst/>
            </c:strRef>
          </c:cat>
          <c:val>
            <c:numRef>
              <c:f>Sheet1!$B$2:$B$5</c:f>
              <c:numCache>
                <c:formatCode>0%</c:formatCode>
                <c:ptCount val="2"/>
                <c:pt idx="0">
                  <c:v>0.65</c:v>
                </c:pt>
                <c:pt idx="1">
                  <c:v>0.35</c:v>
                </c:pt>
              </c:numCache>
              <c:extLst/>
            </c:numRef>
          </c:val>
          <c:extLst>
            <c:ext xmlns:c16="http://schemas.microsoft.com/office/drawing/2014/chart" uri="{C3380CC4-5D6E-409C-BE32-E72D297353CC}">
              <c16:uniqueId val="{00000000-0102-4008-8533-C8EE58A1D3F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Job Skills</a:t>
            </a:r>
          </a:p>
        </c:rich>
      </c:tx>
      <c:layout>
        <c:manualLayout>
          <c:xMode val="edge"/>
          <c:yMode val="edge"/>
          <c:x val="0.57808030745868122"/>
          <c:y val="0.1038554756034571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283416369366472E-2"/>
          <c:y val="9.8762450256481032E-2"/>
          <c:w val="0.50658074476351178"/>
          <c:h val="0.77591748251599457"/>
        </c:manualLayout>
      </c:layout>
      <c:pie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7F82-4A2D-8A5F-0F3E4D7FEBCC}"/>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7F82-4A2D-8A5F-0F3E4D7FEBCC}"/>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A0A7-3040-AD0B-555613317DC7}"/>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A0A7-3040-AD0B-555613317D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Education Needed</c:v>
                </c:pt>
                <c:pt idx="1">
                  <c:v>No Education Needed</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4-7F82-4A2D-8A5F-0F3E4D7FEBC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59264487534193866"/>
          <c:y val="0.3301720189961167"/>
          <c:w val="0.29020280987695413"/>
          <c:h val="0.531839511671821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ommitstrip.com/en/2016/04/14/meanwhile-in-a-parallel-universe-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xkcd.com/32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r>
              <a:rPr lang="en-US" dirty="0">
                <a:latin typeface="Arial" pitchFamily="-109" charset="0"/>
                <a:ea typeface="ＭＳ Ｐゴシック" pitchFamily="-109" charset="-128"/>
                <a:cs typeface="ＭＳ Ｐゴシック" pitchFamily="-109" charset="-128"/>
              </a:rPr>
              <a:t>Accessed 2025-04-28</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hlinkClick r:id="rId3"/>
              </a:rPr>
              <a:t>http://www.commitstrip.com/en/2016/04/14/meanwhile-in-a-parallel-universe-3/</a:t>
            </a:r>
            <a:r>
              <a:rPr lang="en-US" sz="1200" dirty="0">
                <a:solidFill>
                  <a:schemeClr val="tx1"/>
                </a:solidFill>
              </a:rPr>
              <a:t> (2016-04-14)</a:t>
            </a:r>
          </a:p>
          <a:p>
            <a:r>
              <a:rPr lang="en-US" sz="1200" dirty="0">
                <a:solidFill>
                  <a:schemeClr val="tx1"/>
                </a:solidFill>
              </a:rPr>
              <a:t>01001000011001010110</a:t>
            </a:r>
          </a:p>
          <a:p>
            <a:r>
              <a:rPr lang="en-US" sz="1200" dirty="0">
                <a:solidFill>
                  <a:schemeClr val="tx1"/>
                </a:solidFill>
              </a:rPr>
              <a:t>11000110110001101111</a:t>
            </a:r>
          </a:p>
          <a:p>
            <a:r>
              <a:rPr lang="en-US" sz="1200" dirty="0">
                <a:solidFill>
                  <a:schemeClr val="tx1"/>
                </a:solidFill>
              </a:rPr>
              <a:t>Hello</a:t>
            </a:r>
          </a:p>
          <a:p>
            <a:r>
              <a:rPr lang="en-US" sz="1200" dirty="0">
                <a:solidFill>
                  <a:schemeClr val="tx1"/>
                </a:solidFill>
              </a:rPr>
              <a:t>01110111011011</a:t>
            </a:r>
          </a:p>
          <a:p>
            <a:r>
              <a:rPr lang="en-US" sz="1200" dirty="0">
                <a:solidFill>
                  <a:schemeClr val="tx1"/>
                </a:solidFill>
              </a:rPr>
              <a:t>1101110010011</a:t>
            </a:r>
          </a:p>
          <a:p>
            <a:r>
              <a:rPr lang="en-US" sz="1200" dirty="0">
                <a:solidFill>
                  <a:schemeClr val="tx1"/>
                </a:solidFill>
              </a:rPr>
              <a:t>0110001100100</a:t>
            </a:r>
          </a:p>
          <a:p>
            <a:r>
              <a:rPr lang="en-US" sz="1200" dirty="0">
                <a:solidFill>
                  <a:schemeClr val="tx1"/>
                </a:solidFill>
              </a:rPr>
              <a:t>World</a:t>
            </a:r>
          </a:p>
          <a:p>
            <a:endParaRPr lang="en-US" sz="1200" dirty="0">
              <a:solidFill>
                <a:schemeClr val="tx1"/>
              </a:solidFill>
            </a:endParaRPr>
          </a:p>
          <a:p>
            <a:r>
              <a:rPr lang="en-US" dirty="0">
                <a:hlinkClick r:id="rId4"/>
              </a:rPr>
              <a:t>https://xkcd.com/329/</a:t>
            </a:r>
            <a:r>
              <a:rPr lang="en-US" dirty="0"/>
              <a:t> (2007-10-15)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________, and I’m excited to discuss the social implications of high frequency trading with all of you today. </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01426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what is high frequency trading? </a:t>
            </a:r>
          </a:p>
          <a:p>
            <a:endParaRPr lang="en-US" dirty="0"/>
          </a:p>
          <a:p>
            <a:r>
              <a:rPr lang="en-US" dirty="0"/>
              <a:t>High frequency trading, abbreviated as HFT, is the use of algorithms to automate financial asset transactions (like buying and selling stocks), with these transactions occurring in fractions of a second. If we look at this figure, which displays the growth of US trading volume (the quantity of financial assets bought and sold each day), we see that HFT has driven a shift in modern markets, where HFT accounts for around 50% of daily volume, between 3-4 billion shares a day.</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621B-275C-C898-C5BB-452B59546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92F78-A904-1DF4-9D16-CDF800ADB7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9C1857-82A4-864A-5340-19962756D442}"/>
              </a:ext>
            </a:extLst>
          </p:cNvPr>
          <p:cNvSpPr>
            <a:spLocks noGrp="1"/>
          </p:cNvSpPr>
          <p:nvPr>
            <p:ph type="body" idx="1"/>
          </p:nvPr>
        </p:nvSpPr>
        <p:spPr/>
        <p:txBody>
          <a:bodyPr/>
          <a:lstStyle/>
          <a:p>
            <a:endParaRPr lang="en-US" dirty="0"/>
          </a:p>
          <a:p>
            <a:r>
              <a:rPr lang="en-US" dirty="0"/>
              <a:t>Liquidity, in the context of HFT, can be defined as how easily it is to buy or sell something. There is a seller for a buyer and a buyer for a seller. </a:t>
            </a:r>
          </a:p>
          <a:p>
            <a:endParaRPr lang="en-US" dirty="0"/>
          </a:p>
          <a:p>
            <a:r>
              <a:rPr lang="en-US" dirty="0"/>
              <a:t>Based on the previous graph, we saw that HFT does contribute to daily market volume, facilitating financial transactions. It is because of this that HFT is claimed to provide economic benefits through liquidity. </a:t>
            </a:r>
          </a:p>
          <a:p>
            <a:endParaRPr lang="en-US" dirty="0"/>
          </a:p>
          <a:p>
            <a:r>
              <a:rPr lang="en-US" dirty="0"/>
              <a:t>And we know that liquidity is important. Beyond allowing for an efficient market where the gaps between supply and demand are minimized, research shows a statistically significant relationship between liquidity and macroeconomic variables. Here I have a summary table I created from a research study on large European stock markets and the r^2 values with the macroeconomic variables of real GDP (essentially how much a country produces), real consumption (how much people are spending), and real investment (how much people are investing in things that can generate value). These r^2 values are all above 0.5, indicating that more than 50% of behavior in these macroeconomic variables can be attributed to the behavior of liquidity, indicating a relationship between liquidity and economic growth. </a:t>
            </a:r>
          </a:p>
        </p:txBody>
      </p:sp>
      <p:sp>
        <p:nvSpPr>
          <p:cNvPr id="4" name="Slide Number Placeholder 3">
            <a:extLst>
              <a:ext uri="{FF2B5EF4-FFF2-40B4-BE49-F238E27FC236}">
                <a16:creationId xmlns:a16="http://schemas.microsoft.com/office/drawing/2014/main" id="{6EE56DDA-ACFC-408A-637B-314F9473847A}"/>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44554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2683-D23C-459A-5707-997E4227D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B7562-F55E-B9E8-0170-161E47AF32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D43A3D-0F50-EEC3-EADB-CD7BD17F87E9}"/>
              </a:ext>
            </a:extLst>
          </p:cNvPr>
          <p:cNvSpPr>
            <a:spLocks noGrp="1"/>
          </p:cNvSpPr>
          <p:nvPr>
            <p:ph type="body" idx="1"/>
          </p:nvPr>
        </p:nvSpPr>
        <p:spPr/>
        <p:txBody>
          <a:bodyPr/>
          <a:lstStyle/>
          <a:p>
            <a:r>
              <a:rPr lang="en-US" dirty="0"/>
              <a:t>When we analyze high frequency trading in depth, especially regarding its provision of liquidity, we actually find that high frequency trading fails to provide genuine economic benefits. In fact, it creates an illusion of liquidity, undermines market fairness and public trust, and privatizes benefits with socialized costs. </a:t>
            </a:r>
          </a:p>
          <a:p>
            <a:endParaRPr lang="en-US" dirty="0"/>
          </a:p>
        </p:txBody>
      </p:sp>
      <p:sp>
        <p:nvSpPr>
          <p:cNvPr id="4" name="Slide Number Placeholder 3">
            <a:extLst>
              <a:ext uri="{FF2B5EF4-FFF2-40B4-BE49-F238E27FC236}">
                <a16:creationId xmlns:a16="http://schemas.microsoft.com/office/drawing/2014/main" id="{5C8A857B-A01C-A5D7-B44A-F7C538E73098}"/>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50226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033A6-2C9C-EA87-492C-9841B314D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FECF8-7B1C-E6BB-FA68-0D7AACD2F0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FD67B2-9D64-2FEC-1D9B-47633399956A}"/>
              </a:ext>
            </a:extLst>
          </p:cNvPr>
          <p:cNvSpPr>
            <a:spLocks noGrp="1"/>
          </p:cNvSpPr>
          <p:nvPr>
            <p:ph type="body" idx="1"/>
          </p:nvPr>
        </p:nvSpPr>
        <p:spPr/>
        <p:txBody>
          <a:bodyPr/>
          <a:lstStyle/>
          <a:p>
            <a:pPr marL="228600" indent="-228600">
              <a:buAutoNum type="arabicParenR"/>
            </a:pPr>
            <a:r>
              <a:rPr lang="en-US" dirty="0">
                <a:sym typeface="Wingdings" pitchFamily="2" charset="2"/>
              </a:rPr>
              <a:t>Let’s first analyze liquidity provided by HFT firms. </a:t>
            </a:r>
          </a:p>
          <a:p>
            <a:pPr marL="228600" indent="-228600">
              <a:buAutoNum type="arabicParenR"/>
            </a:pPr>
            <a:endParaRPr lang="en-US" dirty="0"/>
          </a:p>
          <a:p>
            <a:pPr marL="228600" indent="-228600">
              <a:buAutoNum type="arabicParenR"/>
            </a:pPr>
            <a:r>
              <a:rPr lang="en-US" dirty="0"/>
              <a:t>Research into HFT liquidity found that during extreme price movements of single stocks (EPMs), HFT firms do provide liquidity. However, when multiple stocks experience an EPM at once, called a </a:t>
            </a:r>
            <a:r>
              <a:rPr lang="en-US" dirty="0" err="1"/>
              <a:t>coEPM</a:t>
            </a:r>
            <a:r>
              <a:rPr lang="en-US" dirty="0"/>
              <a:t>, HFT firms actually pull back, demanding liquidity.</a:t>
            </a:r>
          </a:p>
          <a:p>
            <a:pPr marL="228600" indent="-228600">
              <a:buAutoNum type="arabicParenR"/>
            </a:pPr>
            <a:r>
              <a:rPr lang="en-US" dirty="0"/>
              <a:t>A historical example of this is the 2010 flash crash, where a very large sell order was placed that put significant downward pressure on the market. Instead of providing liquidity by buying, HFT firms reacted by selling very quickly, unloading their assets to cover their losses, driving the prices of major indices down in a matter of minutes. </a:t>
            </a:r>
          </a:p>
          <a:p>
            <a:pPr marL="228600" indent="-228600">
              <a:buAutoNum type="arabicParenR"/>
            </a:pPr>
            <a:r>
              <a:rPr lang="en-US" dirty="0"/>
              <a:t>This reveals the way HFT contributes to rather than alleviates market instability given that HFT firms demand liquidity when liquidity is low</a:t>
            </a:r>
          </a:p>
          <a:p>
            <a:pPr marL="228600" indent="-228600">
              <a:buAutoNum type="arabicParenR"/>
            </a:pPr>
            <a:r>
              <a:rPr lang="en-US" dirty="0"/>
              <a:t>This also demonstrates how HFT undermines public trust, where HFT only provides liquidity when it is safe and profitable, withdrawing it when it is most needed, indicating that HFT drives privatized benefits with socialized costs. </a:t>
            </a:r>
          </a:p>
          <a:p>
            <a:pPr marL="228600" indent="-228600">
              <a:buAutoNum type="arabicParenR"/>
            </a:pPr>
            <a:endParaRPr lang="en-US" dirty="0"/>
          </a:p>
          <a:p>
            <a:pPr marL="228600" indent="-228600">
              <a:buAutoNum type="arabicParenR"/>
            </a:pPr>
            <a:endParaRPr lang="en-US" dirty="0"/>
          </a:p>
        </p:txBody>
      </p:sp>
      <p:sp>
        <p:nvSpPr>
          <p:cNvPr id="4" name="Slide Number Placeholder 3">
            <a:extLst>
              <a:ext uri="{FF2B5EF4-FFF2-40B4-BE49-F238E27FC236}">
                <a16:creationId xmlns:a16="http://schemas.microsoft.com/office/drawing/2014/main" id="{8B813F50-2E13-205F-D4BA-DAC65496B7A2}"/>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4862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61C25-C841-36AB-5FB7-3134753DE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EA1A9-B268-1674-6AD2-E2C8FA40AF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1E3295-868B-DC51-2AB2-8DC5247F223A}"/>
              </a:ext>
            </a:extLst>
          </p:cNvPr>
          <p:cNvSpPr>
            <a:spLocks noGrp="1"/>
          </p:cNvSpPr>
          <p:nvPr>
            <p:ph type="body" idx="1"/>
          </p:nvPr>
        </p:nvSpPr>
        <p:spPr/>
        <p:txBody>
          <a:bodyPr/>
          <a:lstStyle/>
          <a:p>
            <a:endParaRPr lang="en-US" dirty="0"/>
          </a:p>
          <a:p>
            <a:r>
              <a:rPr lang="en-US" dirty="0"/>
              <a:t>If we look further into HFT behaviors surrounding liquidity, we can also note a phenomenon known as ghost liquidity, which is essentially when observed or reported liquidity differs from actual liquidity. This occurs when a firm places orders at multiple trading venues to get the best price. As soon as an order is filled, orders at the other venues are canceled before they are executed.</a:t>
            </a:r>
          </a:p>
          <a:p>
            <a:endParaRPr lang="en-US" dirty="0"/>
          </a:p>
          <a:p>
            <a:r>
              <a:rPr lang="en-US" dirty="0"/>
              <a:t>Research into ghost liquidity found that 10% of reported liquidity can be attributed to HFT ghost liquidity. What this statistic means is that for every 100 shares of total buy/sell orders placed during the day, 10 shares of these orders are ultimately canceled by HFT firms conducting this practice.  </a:t>
            </a:r>
          </a:p>
          <a:p>
            <a:endParaRPr lang="en-US" dirty="0"/>
          </a:p>
          <a:p>
            <a:r>
              <a:rPr lang="en-US" dirty="0"/>
              <a:t>Research also shows that the size of these cancellations can be more than 60% of the initial trade size. So, for example, an HFT firm places a 1 million share order of NVIDIA across multiple venues. At one venue, 100,000 shares are executed. At the other venues, this HFT firm is expected to cancel at least 60,000 shares of its order. </a:t>
            </a:r>
          </a:p>
          <a:p>
            <a:endParaRPr lang="en-US" dirty="0"/>
          </a:p>
          <a:p>
            <a:r>
              <a:rPr lang="en-US" dirty="0"/>
              <a:t>This further contributes to market unfairness as general investors who may place orders at venues with seemingly high liquidity are faced with an illusion of liquidity. They are unable to access that liquidity when the orders are canceled and are subject to higher execution costs. (reasoning for higher execution costs is simply supply and demand; if the supply is not there, buyers will have to buy at higher costs and sellers will have to sell at lower prices. This is known as a wider spread.)</a:t>
            </a:r>
          </a:p>
          <a:p>
            <a:endParaRPr lang="en-US" dirty="0"/>
          </a:p>
          <a:p>
            <a:r>
              <a:rPr lang="en-US" dirty="0"/>
              <a:t>In other words, HFT makes slower reacting traders who are unable to react quickly to the illusory liquidity are systematically exposed to higher execution costs, contributing to market unfairness and undermining the public trust in the idea that HFT firms benefit society through their provision of liquidity. </a:t>
            </a:r>
          </a:p>
          <a:p>
            <a:endParaRPr lang="en-US" dirty="0"/>
          </a:p>
          <a:p>
            <a:r>
              <a:rPr lang="en-US" dirty="0"/>
              <a:t>This also further emphasizes the idea that HFT drives privatized benefits with socialized costs. </a:t>
            </a:r>
          </a:p>
        </p:txBody>
      </p:sp>
      <p:sp>
        <p:nvSpPr>
          <p:cNvPr id="4" name="Slide Number Placeholder 3">
            <a:extLst>
              <a:ext uri="{FF2B5EF4-FFF2-40B4-BE49-F238E27FC236}">
                <a16:creationId xmlns:a16="http://schemas.microsoft.com/office/drawing/2014/main" id="{A1298AAF-2894-FF03-12B3-CD22E7C06C89}"/>
              </a:ext>
            </a:extLst>
          </p:cNvPr>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732500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A42C-5ED0-3ADD-507F-35A451D23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37A67-F29B-19B4-797B-CB4EFADC9B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39E34E-D9F1-BBD9-FB72-D854277133F2}"/>
              </a:ext>
            </a:extLst>
          </p:cNvPr>
          <p:cNvSpPr>
            <a:spLocks noGrp="1"/>
          </p:cNvSpPr>
          <p:nvPr>
            <p:ph type="body" idx="1"/>
          </p:nvPr>
        </p:nvSpPr>
        <p:spPr/>
        <p:txBody>
          <a:bodyPr/>
          <a:lstStyle/>
          <a:p>
            <a:r>
              <a:rPr lang="en-US" dirty="0"/>
              <a:t>Here I have this first-hand testimony from a former high frequency trader. I’m not going to read the entire quote but I do want to emphasize some important points. Here, Lauer highlights how he and everyone around him was getting rich while the economy fell apart, connecting to the contribution of HFT to privatized benefits and socialized costs. </a:t>
            </a:r>
          </a:p>
          <a:p>
            <a:endParaRPr lang="en-US" dirty="0"/>
          </a:p>
          <a:p>
            <a:r>
              <a:rPr lang="en-US" dirty="0"/>
              <a:t>He also notes how their algorithms actually created volatility, manipulating the behavior of prices to profit, further emphasizing market unfairness and the systematic disadvantage it puts on general investors. </a:t>
            </a:r>
          </a:p>
          <a:p>
            <a:endParaRPr lang="en-US" dirty="0"/>
          </a:p>
          <a:p>
            <a:r>
              <a:rPr lang="en-US" dirty="0"/>
              <a:t>He notes the idea of brain drain as well, a common criticism that the profitability of HFT has artificially attracted talented people away from more ”noble” pursuits such as medicine.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5528F93-8272-8007-5307-D3B33DA8E9D4}"/>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6575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4A457-F1FC-C550-2670-6A8316AE3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41D9D-FF74-3FB9-73ED-28C14F7712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B5F815-342D-D4CC-F310-0E89157D9444}"/>
              </a:ext>
            </a:extLst>
          </p:cNvPr>
          <p:cNvSpPr>
            <a:spLocks noGrp="1"/>
          </p:cNvSpPr>
          <p:nvPr>
            <p:ph type="body" idx="1"/>
          </p:nvPr>
        </p:nvSpPr>
        <p:spPr/>
        <p:txBody>
          <a:bodyPr/>
          <a:lstStyle/>
          <a:p>
            <a:r>
              <a:rPr lang="en-US" dirty="0"/>
              <a:t>The point on brain drain further highlights HFT creating privatized benefits and socialized costs. </a:t>
            </a:r>
          </a:p>
          <a:p>
            <a:endParaRPr lang="en-US" dirty="0"/>
          </a:p>
          <a:p>
            <a:r>
              <a:rPr lang="en-US" dirty="0"/>
              <a:t>While there are no direct studies quantifying brain drain in HFT, a study on US bank deregulation in the US found that expansion of talent into finance led to a 2.8-4.3% decline in value added per employee at R&amp;D-intensive manufacturing firms. </a:t>
            </a:r>
          </a:p>
          <a:p>
            <a:endParaRPr lang="en-US" dirty="0"/>
          </a:p>
          <a:p>
            <a:r>
              <a:rPr lang="en-US" dirty="0"/>
              <a:t>By analogy, the ~8,000 people employed in HFT in 2024 likely represent highly skilled STEM workers who could have otherwise contributed to sectors with broader economic and social benefits.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CFEE6D8-4EBB-436B-C92A-037CAD7339F7}"/>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7790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to my presentation on high frequency trading. Here are my sources. I’m happy to take any questions. </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61722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https://socialimps.com/assignments/references/</a:t>
            </a:r>
            <a:r>
              <a:rPr lang="en-US" dirty="0"/>
              <a:t> </a:t>
            </a:r>
          </a:p>
          <a:p>
            <a:pPr marL="171450" indent="-171450">
              <a:buFont typeface="Arial" panose="020B0604020202020204" pitchFamily="34" charset="0"/>
              <a:buChar char="•"/>
            </a:pPr>
            <a:r>
              <a:rPr lang="en-US" dirty="0"/>
              <a:t>Excellent improvement!</a:t>
            </a:r>
          </a:p>
          <a:p>
            <a:pPr marL="171450" indent="-171450">
              <a:buFont typeface="Arial" panose="020B0604020202020204" pitchFamily="34" charset="0"/>
              <a:buChar char="•"/>
            </a:pPr>
            <a:r>
              <a:rPr lang="en-US" dirty="0"/>
              <a:t>Better quantification, some improvement left to be had</a:t>
            </a:r>
          </a:p>
          <a:p>
            <a:pPr marL="171450" indent="-171450">
              <a:buFont typeface="Arial" panose="020B0604020202020204" pitchFamily="34" charset="0"/>
              <a:buChar char="•"/>
            </a:pPr>
            <a:r>
              <a:rPr lang="en-US" dirty="0"/>
              <a:t>Use high quality sources</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Changing a couple words does not constitute paraphrasing.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tests/results in Appendix</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Ask for help if you have trouble with backing data</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Define test strategy clearly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a:t>
            </a:r>
          </a:p>
          <a:p>
            <a:r>
              <a:rPr lang="en-US" dirty="0"/>
              <a:t>	My presentation is about how AI affects Computer Science (C.S.) careers</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61720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First, I want to talk about concerns regarding AI in the C.S. field that I’ve come across in my research. </a:t>
            </a:r>
          </a:p>
          <a:p>
            <a:pPr lvl="1"/>
            <a:r>
              <a:rPr lang="en-US" dirty="0"/>
              <a:t>The main concern that I came across was the concern that AI will come to replace jobs in programming and CS.</a:t>
            </a:r>
          </a:p>
          <a:p>
            <a:pPr lvl="1"/>
            <a:endParaRPr lang="en-US" dirty="0"/>
          </a:p>
          <a:p>
            <a:pPr lvl="1"/>
            <a:r>
              <a:rPr lang="en-US" dirty="0"/>
              <a:t>The primary reason for this concern was first how AI differs from previous disruptive technological advancements like the Industrial Revolution and the Information Technology revolution.</a:t>
            </a:r>
          </a:p>
          <a:p>
            <a:pPr lvl="1"/>
            <a:r>
              <a:rPr lang="en-US" dirty="0"/>
              <a:t>The difference being that AI automates tasks that require more thought, like image recognition or code creation.</a:t>
            </a:r>
          </a:p>
          <a:p>
            <a:pPr lvl="1"/>
            <a:endParaRPr lang="en-US" dirty="0"/>
          </a:p>
          <a:p>
            <a:pPr lvl="1"/>
            <a:r>
              <a:rPr lang="en-US" dirty="0"/>
              <a:t>Some other differences include a very fast exponential growth despite being in relative infancy, and like it shows in the graphic here, </a:t>
            </a:r>
          </a:p>
          <a:p>
            <a:pPr lvl="1"/>
            <a:r>
              <a:rPr lang="en-US" dirty="0"/>
              <a:t>that it as surpassed human capability in a variety of areas like reading comprehension and language understanding, so there are some concerns regarding AI replacing jobs in C.S and</a:t>
            </a:r>
          </a:p>
          <a:p>
            <a:pPr lvl="1"/>
            <a:r>
              <a:rPr lang="en-US" dirty="0"/>
              <a:t>related fields.</a:t>
            </a:r>
          </a:p>
          <a:p>
            <a:pPr lvl="1"/>
            <a:endParaRPr lang="en-US" dirty="0"/>
          </a:p>
          <a:p>
            <a:pPr lvl="1"/>
            <a:r>
              <a:rPr lang="en-US" dirty="0"/>
              <a:t>However, despite these concerns, expert predictions are positive for such fields.</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A3E05-FC5C-51DF-AE1B-B198A3931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C9AFB-7443-A2A3-9262-0C9F6B07B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60451-875D-AD77-99B3-0E5D53949593}"/>
              </a:ext>
            </a:extLst>
          </p:cNvPr>
          <p:cNvSpPr>
            <a:spLocks noGrp="1"/>
          </p:cNvSpPr>
          <p:nvPr>
            <p:ph type="body" idx="1"/>
          </p:nvPr>
        </p:nvSpPr>
        <p:spPr/>
        <p:txBody>
          <a:bodyPr/>
          <a:lstStyle/>
          <a:p>
            <a:r>
              <a:rPr lang="en-US" dirty="0"/>
              <a:t>The Bureau of Labor Statistics has overall positive projections from 2024-2034 for C.S, with employment in Math/C.S. field projected to increase by roughly 10% in that time, and as this graphic is showing as shown in the graphic, data science and information security fields are in the top 4 fastest growing occupations according to the projections.</a:t>
            </a:r>
          </a:p>
          <a:p>
            <a:endParaRPr lang="en-US" dirty="0"/>
          </a:p>
          <a:p>
            <a:r>
              <a:rPr lang="en-US" dirty="0"/>
              <a:t>These projections are not solely influenced by AI. They are also projections, not confirmed numbers.</a:t>
            </a:r>
          </a:p>
          <a:p>
            <a:endParaRPr lang="en-US" dirty="0"/>
          </a:p>
          <a:p>
            <a:r>
              <a:rPr lang="en-US" dirty="0"/>
              <a:t>Also, not all roles will be affected equally. </a:t>
            </a:r>
          </a:p>
          <a:p>
            <a:r>
              <a:rPr lang="en-US" dirty="0"/>
              <a:t>Lower-level jobs more negatively affected by AI while higher level jobs will likely be more positively affected. Specifically, employment for entry level positions </a:t>
            </a:r>
          </a:p>
          <a:p>
            <a:r>
              <a:rPr lang="en-US" dirty="0"/>
              <a:t>has decreased by about 6% between 2022-2024, while employment for older/more experienced workers increased between 6 to 9%.</a:t>
            </a:r>
          </a:p>
          <a:p>
            <a:endParaRPr lang="en-US" dirty="0"/>
          </a:p>
          <a:p>
            <a:r>
              <a:rPr lang="en-US" dirty="0"/>
              <a:t>Functions replaced:</a:t>
            </a:r>
          </a:p>
          <a:p>
            <a:r>
              <a:rPr lang="en-US" sz="1200" b="0" i="0" kern="1200" dirty="0">
                <a:solidFill>
                  <a:schemeClr val="tx1"/>
                </a:solidFill>
                <a:effectLst/>
                <a:latin typeface="+mn-lt"/>
                <a:ea typeface="+mn-ea"/>
                <a:cs typeface="+mn-cs"/>
              </a:rPr>
              <a:t>Highly repetitive data processing</a:t>
            </a:r>
          </a:p>
          <a:p>
            <a:r>
              <a:rPr lang="en-US" sz="1200" b="0" i="0" kern="1200" dirty="0">
                <a:solidFill>
                  <a:schemeClr val="tx1"/>
                </a:solidFill>
                <a:effectLst/>
                <a:latin typeface="+mn-lt"/>
                <a:ea typeface="+mn-ea"/>
                <a:cs typeface="+mn-cs"/>
              </a:rPr>
              <a:t>Basic quality assurance testing</a:t>
            </a:r>
          </a:p>
          <a:p>
            <a:r>
              <a:rPr lang="en-US" sz="1200" b="0" i="0" kern="1200" dirty="0">
                <a:solidFill>
                  <a:schemeClr val="tx1"/>
                </a:solidFill>
                <a:effectLst/>
                <a:latin typeface="+mn-lt"/>
                <a:ea typeface="+mn-ea"/>
                <a:cs typeface="+mn-cs"/>
              </a:rPr>
              <a:t>Routine code generation for well-defined problems</a:t>
            </a:r>
          </a:p>
          <a:p>
            <a:r>
              <a:rPr lang="en-US" sz="1200" b="0" i="0" kern="1200" dirty="0">
                <a:solidFill>
                  <a:schemeClr val="tx1"/>
                </a:solidFill>
                <a:effectLst/>
                <a:latin typeface="+mn-lt"/>
                <a:ea typeface="+mn-ea"/>
                <a:cs typeface="+mn-cs"/>
              </a:rPr>
              <a:t>Certain technical support functions</a:t>
            </a:r>
            <a:endParaRPr lang="en-US" dirty="0"/>
          </a:p>
          <a:p>
            <a:endParaRPr lang="en-US" dirty="0"/>
          </a:p>
        </p:txBody>
      </p:sp>
      <p:sp>
        <p:nvSpPr>
          <p:cNvPr id="4" name="Slide Number Placeholder 3">
            <a:extLst>
              <a:ext uri="{FF2B5EF4-FFF2-40B4-BE49-F238E27FC236}">
                <a16:creationId xmlns:a16="http://schemas.microsoft.com/office/drawing/2014/main" id="{368D8A29-20F4-28EF-0CEB-2F1EC45E3D61}"/>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811180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6B5ED-EC22-CB01-4B04-143FE2418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C7028-8863-149F-D798-1D6BE252E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362AB-0E38-D704-B3F8-A0A32BD3C792}"/>
              </a:ext>
            </a:extLst>
          </p:cNvPr>
          <p:cNvSpPr>
            <a:spLocks noGrp="1"/>
          </p:cNvSpPr>
          <p:nvPr>
            <p:ph type="body" idx="1"/>
          </p:nvPr>
        </p:nvSpPr>
        <p:spPr/>
        <p:txBody>
          <a:bodyPr/>
          <a:lstStyle/>
          <a:p>
            <a:r>
              <a:rPr lang="en-US" dirty="0"/>
              <a:t>From my research, I do not think AI will fully replace human workers. I believe, if used correctly, it will be able to address a lot of the more simple and tedious tasks, assisting in all stages of the software development process and allowing the worker to focus on tasks that require human insight and focus, complex design, cybersecurity, and ethics.</a:t>
            </a:r>
          </a:p>
          <a:p>
            <a:endParaRPr lang="en-US" dirty="0"/>
          </a:p>
          <a:p>
            <a:r>
              <a:rPr lang="en-US" dirty="0"/>
              <a:t>AI could help with each part of the software development cycle. </a:t>
            </a:r>
          </a:p>
          <a:p>
            <a:r>
              <a:rPr lang="en-US" dirty="0"/>
              <a:t>It can help with planning and design, take care of simpler or more tedious parts of implementation, and aid with testing and maintenance.</a:t>
            </a:r>
          </a:p>
          <a:p>
            <a:endParaRPr lang="en-US" dirty="0"/>
          </a:p>
          <a:p>
            <a:r>
              <a:rPr lang="en-US" dirty="0"/>
              <a:t>Examples of roles AI will take over:</a:t>
            </a:r>
          </a:p>
          <a:p>
            <a:pPr fontAlgn="base"/>
            <a:r>
              <a:rPr lang="en-US" sz="1200" b="0" i="0" kern="1200" dirty="0">
                <a:solidFill>
                  <a:schemeClr val="tx1"/>
                </a:solidFill>
                <a:effectLst/>
                <a:latin typeface="+mn-lt"/>
                <a:ea typeface="+mn-ea"/>
                <a:cs typeface="+mn-cs"/>
              </a:rPr>
              <a:t>	design/implementation: can help with finding built-in functions to use</a:t>
            </a:r>
          </a:p>
          <a:p>
            <a:pPr fontAlgn="base"/>
            <a:r>
              <a:rPr lang="en-US" sz="1200" b="0" i="0" kern="1200" dirty="0">
                <a:solidFill>
                  <a:schemeClr val="tx1"/>
                </a:solidFill>
                <a:effectLst/>
                <a:latin typeface="+mn-lt"/>
                <a:ea typeface="+mn-ea"/>
                <a:cs typeface="+mn-cs"/>
              </a:rPr>
              <a:t>	testing/maintenance: can create tests to maintain the code and make sure it works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Allows worker to spend more time on planning/analysis</a:t>
            </a:r>
          </a:p>
        </p:txBody>
      </p:sp>
      <p:sp>
        <p:nvSpPr>
          <p:cNvPr id="4" name="Slide Number Placeholder 3">
            <a:extLst>
              <a:ext uri="{FF2B5EF4-FFF2-40B4-BE49-F238E27FC236}">
                <a16:creationId xmlns:a16="http://schemas.microsoft.com/office/drawing/2014/main" id="{945D1B71-F591-384D-0580-495708D244D7}"/>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52291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37EE-0483-2817-95DE-16F247908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FA703-28C4-55FD-7BD0-7E6B51BCD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6A0AB-4F17-9060-324F-D1BA6A80ECA9}"/>
              </a:ext>
            </a:extLst>
          </p:cNvPr>
          <p:cNvSpPr>
            <a:spLocks noGrp="1"/>
          </p:cNvSpPr>
          <p:nvPr>
            <p:ph type="body" idx="1"/>
          </p:nvPr>
        </p:nvSpPr>
        <p:spPr/>
        <p:txBody>
          <a:bodyPr/>
          <a:lstStyle/>
          <a:p>
            <a:r>
              <a:rPr lang="en-US" sz="6000" dirty="0"/>
              <a:t>You may be asking yourself “If AI eliminates the need for entry-level jobs, how do I stay ahead of it?” </a:t>
            </a:r>
          </a:p>
          <a:p>
            <a:endParaRPr lang="en-US" sz="6000" dirty="0"/>
          </a:p>
          <a:p>
            <a:r>
              <a:rPr lang="en-US" sz="6000" dirty="0"/>
              <a:t>The first thing to do is prepare. Practice core skills that AI has a harder time doing, like problem-solving, critical thinking, and communication.</a:t>
            </a:r>
          </a:p>
          <a:p>
            <a:endParaRPr lang="en-US" sz="6000" dirty="0"/>
          </a:p>
          <a:p>
            <a:r>
              <a:rPr lang="en-US" sz="6000" dirty="0"/>
              <a:t>The second thing is to gain experience in using AI responsibly for your tasks. Use it to augment the skills you have, but don’t let it replace them.</a:t>
            </a:r>
          </a:p>
          <a:p>
            <a:endParaRPr lang="en-US" sz="6000" dirty="0"/>
          </a:p>
          <a:p>
            <a:r>
              <a:rPr lang="en-US" sz="6000" dirty="0"/>
              <a:t>The third thing is to remain adaptive. With how much AI has advanced in the past few years, it is possible that it advances in some other way in the </a:t>
            </a:r>
          </a:p>
          <a:p>
            <a:r>
              <a:rPr lang="en-US" sz="6000" dirty="0"/>
              <a:t>future that automates an even larger range of tasks, so being able to adapt to such changes may be beneficial.</a:t>
            </a:r>
          </a:p>
          <a:p>
            <a:endParaRPr lang="en-US" sz="6000" dirty="0"/>
          </a:p>
          <a:p>
            <a:r>
              <a:rPr lang="en-US" sz="6000" dirty="0"/>
              <a:t>This is not an extensive list. There are likely other strategies that may work better, these are just the best practices that I came across.</a:t>
            </a:r>
          </a:p>
        </p:txBody>
      </p:sp>
      <p:sp>
        <p:nvSpPr>
          <p:cNvPr id="4" name="Slide Number Placeholder 3">
            <a:extLst>
              <a:ext uri="{FF2B5EF4-FFF2-40B4-BE49-F238E27FC236}">
                <a16:creationId xmlns:a16="http://schemas.microsoft.com/office/drawing/2014/main" id="{96AE131D-5A90-D9D0-A97B-022AC9534006}"/>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20420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my sources</a:t>
            </a:r>
          </a:p>
          <a:p>
            <a:r>
              <a:rPr lang="en-US" dirty="0"/>
              <a:t>Thanks</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1100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2030 an estimate of 400-800 million jobs will be replaced or displaced by robots. </a:t>
            </a:r>
          </a:p>
          <a:p>
            <a:endParaRPr lang="en-US" dirty="0"/>
          </a:p>
          <a:p>
            <a:r>
              <a:rPr lang="en-US" dirty="0"/>
              <a:t>50% of work activities are currently automatable. </a:t>
            </a:r>
          </a:p>
          <a:p>
            <a:endParaRPr lang="en-US" dirty="0"/>
          </a:p>
          <a:p>
            <a:r>
              <a:rPr lang="en-US" dirty="0"/>
              <a:t>Essentially only jobs requiring human touches like nurses, artists, and social workers are safe. </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FFE-3902-6C5B-CA26-EAC6867CF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5C28B-1A13-DF6E-DE1F-74351D719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CE58B-EF16-5821-9CA4-1EC0BEB6F317}"/>
              </a:ext>
            </a:extLst>
          </p:cNvPr>
          <p:cNvSpPr>
            <a:spLocks noGrp="1"/>
          </p:cNvSpPr>
          <p:nvPr>
            <p:ph type="body" idx="1"/>
          </p:nvPr>
        </p:nvSpPr>
        <p:spPr/>
        <p:txBody>
          <a:bodyPr/>
          <a:lstStyle/>
          <a:p>
            <a:r>
              <a:rPr lang="en-US" dirty="0"/>
              <a:t>These are some present statistics of robots stealing jobs….</a:t>
            </a:r>
          </a:p>
          <a:p>
            <a:endParaRPr lang="en-US" dirty="0"/>
          </a:p>
          <a:p>
            <a:r>
              <a:rPr lang="en-US" dirty="0"/>
              <a:t>A single company Foxconn the global leader in electronic manufacturing replaced 60,000 workers by robots.</a:t>
            </a:r>
          </a:p>
          <a:p>
            <a:endParaRPr lang="en-US" dirty="0"/>
          </a:p>
          <a:p>
            <a:r>
              <a:rPr lang="en-US" dirty="0"/>
              <a:t>2.25 million robots have entered the workforce in the past 20 years</a:t>
            </a:r>
          </a:p>
        </p:txBody>
      </p:sp>
      <p:sp>
        <p:nvSpPr>
          <p:cNvPr id="4" name="Slide Number Placeholder 3">
            <a:extLst>
              <a:ext uri="{FF2B5EF4-FFF2-40B4-BE49-F238E27FC236}">
                <a16:creationId xmlns:a16="http://schemas.microsoft.com/office/drawing/2014/main" id="{231AA39E-CDD3-5B5E-BBA8-643E8D7008DA}"/>
              </a:ext>
            </a:extLst>
          </p:cNvPr>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63541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2128-2035-2ED7-AC1F-E21031786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2DE5F-6736-ED63-513E-7F193D473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4F623-519E-9514-B954-3B9B5D126D46}"/>
              </a:ext>
            </a:extLst>
          </p:cNvPr>
          <p:cNvSpPr>
            <a:spLocks noGrp="1"/>
          </p:cNvSpPr>
          <p:nvPr>
            <p:ph type="body" idx="1"/>
          </p:nvPr>
        </p:nvSpPr>
        <p:spPr/>
        <p:txBody>
          <a:bodyPr/>
          <a:lstStyle/>
          <a:p>
            <a:r>
              <a:rPr lang="en-US" dirty="0"/>
              <a:t>Generative Pre-trained Transformers – medium class higher percentage of tasks exposed</a:t>
            </a:r>
          </a:p>
          <a:p>
            <a:endParaRPr lang="en-US" dirty="0"/>
          </a:p>
          <a:p>
            <a:r>
              <a:rPr lang="en-US" dirty="0"/>
              <a:t>The elimination of repetitive jobs and increase in higher skills jobs will create a societal division in competencies and income.</a:t>
            </a:r>
          </a:p>
          <a:p>
            <a:r>
              <a:rPr lang="en-US" dirty="0"/>
              <a:t>Those who can afford to go to school or training, will be among the higher class with greater education and wealth.</a:t>
            </a:r>
          </a:p>
          <a:p>
            <a:r>
              <a:rPr lang="en-US" dirty="0"/>
              <a:t>Those who can’t afford or choose not to, will most likely be among the lower class, uneducated about the robotic revolution.</a:t>
            </a:r>
          </a:p>
        </p:txBody>
      </p:sp>
      <p:sp>
        <p:nvSpPr>
          <p:cNvPr id="4" name="Slide Number Placeholder 3">
            <a:extLst>
              <a:ext uri="{FF2B5EF4-FFF2-40B4-BE49-F238E27FC236}">
                <a16:creationId xmlns:a16="http://schemas.microsoft.com/office/drawing/2014/main" id="{B84FE3AD-5275-4100-F9D2-C45FEECAD261}"/>
              </a:ext>
            </a:extLst>
          </p:cNvPr>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00654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3DDF0-D60D-E941-94E3-F4A527F85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1A916-BE1F-1CFE-51D1-67553940A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050C8-3572-3F06-EA1F-E66BF4086BFE}"/>
              </a:ext>
            </a:extLst>
          </p:cNvPr>
          <p:cNvSpPr>
            <a:spLocks noGrp="1"/>
          </p:cNvSpPr>
          <p:nvPr>
            <p:ph type="body" idx="1"/>
          </p:nvPr>
        </p:nvSpPr>
        <p:spPr/>
        <p:txBody>
          <a:bodyPr/>
          <a:lstStyle/>
          <a:p>
            <a:r>
              <a:rPr lang="en-US" dirty="0"/>
              <a:t>Number on the right is million of workers needing to switch occupations (light blue boxes)</a:t>
            </a:r>
          </a:p>
          <a:p>
            <a:endParaRPr lang="en-US" dirty="0"/>
          </a:p>
          <a:p>
            <a:r>
              <a:rPr lang="en-US" dirty="0"/>
              <a:t>Developing countries like China and India rely heavily on cheap labor and production to employ its people and uphold an economy. Developing countries have 40% more workers in need of finding new jobs compared to advanced countries due to automation.</a:t>
            </a:r>
          </a:p>
        </p:txBody>
      </p:sp>
      <p:sp>
        <p:nvSpPr>
          <p:cNvPr id="4" name="Slide Number Placeholder 3">
            <a:extLst>
              <a:ext uri="{FF2B5EF4-FFF2-40B4-BE49-F238E27FC236}">
                <a16:creationId xmlns:a16="http://schemas.microsoft.com/office/drawing/2014/main" id="{C9BED33A-273D-6501-4036-008543FE24A8}"/>
              </a:ext>
            </a:extLst>
          </p:cNvPr>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03684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BE19-C87D-4ABE-1FE2-9A41D2ACC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3B26B-E97F-8A51-68F3-CF8ADEF5C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06291-E9BF-39DA-7DF4-26964A5633BF}"/>
              </a:ext>
            </a:extLst>
          </p:cNvPr>
          <p:cNvSpPr>
            <a:spLocks noGrp="1"/>
          </p:cNvSpPr>
          <p:nvPr>
            <p:ph type="body" idx="1"/>
          </p:nvPr>
        </p:nvSpPr>
        <p:spPr/>
        <p:txBody>
          <a:bodyPr/>
          <a:lstStyle/>
          <a:p>
            <a:r>
              <a:rPr lang="en-US" dirty="0"/>
              <a:t>There are estimations everywhere of automation creating hundreds of thousands to millions of new jobs in existing and new fields. Studies say that 65% of children now will be hired in jobs that don’t yet exist. </a:t>
            </a:r>
          </a:p>
          <a:p>
            <a:endParaRPr lang="en-US" dirty="0"/>
          </a:p>
          <a:p>
            <a:r>
              <a:rPr lang="en-US" dirty="0"/>
              <a:t>Fields in programming, IT services and Data Integration, Human-Machine Interaction, and Research and Development will most likely see an increase in job opportunities.</a:t>
            </a:r>
          </a:p>
        </p:txBody>
      </p:sp>
      <p:sp>
        <p:nvSpPr>
          <p:cNvPr id="4" name="Slide Number Placeholder 3">
            <a:extLst>
              <a:ext uri="{FF2B5EF4-FFF2-40B4-BE49-F238E27FC236}">
                <a16:creationId xmlns:a16="http://schemas.microsoft.com/office/drawing/2014/main" id="{6FEEA4DB-DC05-7656-C58E-3A21932D1751}"/>
              </a:ext>
            </a:extLst>
          </p:cNvPr>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548669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42D4C-BEEF-F407-AF20-9139DC146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4986B-A95D-9CA7-895A-D1D288336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40741-6B2D-B906-E7A5-71CF72462F65}"/>
              </a:ext>
            </a:extLst>
          </p:cNvPr>
          <p:cNvSpPr>
            <a:spLocks noGrp="1"/>
          </p:cNvSpPr>
          <p:nvPr>
            <p:ph type="body" idx="1"/>
          </p:nvPr>
        </p:nvSpPr>
        <p:spPr/>
        <p:txBody>
          <a:bodyPr/>
          <a:lstStyle/>
          <a:p>
            <a:r>
              <a:rPr lang="en-US" dirty="0"/>
              <a:t>An increase in higher level skills and jobs require a higher level of education for employees. Currently 7 out of 10 of the skills in the highest demand need education or training.</a:t>
            </a:r>
          </a:p>
          <a:p>
            <a:endParaRPr lang="en-US" dirty="0"/>
          </a:p>
          <a:p>
            <a:r>
              <a:rPr lang="en-US" dirty="0"/>
              <a:t>We have had similar instances in the past, for example in the graph we can see that from 2000 to 2010 college enrollment jumped from 15.3 million to 21 million considering new technology like the mobile internet and social media</a:t>
            </a:r>
          </a:p>
        </p:txBody>
      </p:sp>
      <p:sp>
        <p:nvSpPr>
          <p:cNvPr id="4" name="Slide Number Placeholder 3">
            <a:extLst>
              <a:ext uri="{FF2B5EF4-FFF2-40B4-BE49-F238E27FC236}">
                <a16:creationId xmlns:a16="http://schemas.microsoft.com/office/drawing/2014/main" id="{D4EF455B-CEA0-24CF-BA38-D6C6A7AA8849}"/>
              </a:ext>
            </a:extLst>
          </p:cNvPr>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5365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DB41-4BFB-0549-6DF7-CCBBAB758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9DCF1-7E62-7D36-2930-4601BF465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6BC67-4945-4480-7283-44519D50E938}"/>
              </a:ext>
            </a:extLst>
          </p:cNvPr>
          <p:cNvSpPr>
            <a:spLocks noGrp="1"/>
          </p:cNvSpPr>
          <p:nvPr>
            <p:ph type="body" idx="1"/>
          </p:nvPr>
        </p:nvSpPr>
        <p:spPr/>
        <p:txBody>
          <a:bodyPr/>
          <a:lstStyle/>
          <a:p>
            <a:r>
              <a:rPr lang="en-US" dirty="0"/>
              <a:t>Robots and Automation needs to be regulated or hundred of millions of workers will be replaced or displaced, causing a wealth and intelligence gap, and slower development for countries. </a:t>
            </a:r>
          </a:p>
          <a:p>
            <a:endParaRPr lang="en-US" dirty="0"/>
          </a:p>
          <a:p>
            <a:endParaRPr lang="en-US" dirty="0"/>
          </a:p>
          <a:p>
            <a:r>
              <a:rPr lang="en-US" dirty="0"/>
              <a:t>While automation can create and abundance of jobs, they will require higher education. Higher education is expensive, not everyone can afford to attend universities, causing a gap </a:t>
            </a:r>
            <a:r>
              <a:rPr lang="en-US"/>
              <a:t>in society. </a:t>
            </a:r>
            <a:endParaRPr lang="en-US" dirty="0"/>
          </a:p>
        </p:txBody>
      </p:sp>
      <p:sp>
        <p:nvSpPr>
          <p:cNvPr id="4" name="Slide Number Placeholder 3">
            <a:extLst>
              <a:ext uri="{FF2B5EF4-FFF2-40B4-BE49-F238E27FC236}">
                <a16:creationId xmlns:a16="http://schemas.microsoft.com/office/drawing/2014/main" id="{F3B1E7AD-0537-4129-05A9-0174219209E1}"/>
              </a:ext>
            </a:extLst>
          </p:cNvPr>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521313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Used to be full circle. Might have to retire this if no one know what emacs and vi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 (not quite since the Emacs/VIM comic no longer used… may have to retire this as students seem to not be aware of different text editors).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in spreadsheet.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sz="1200" kern="1200" dirty="0">
              <a:solidFill>
                <a:schemeClr val="tx1"/>
              </a:solidFill>
              <a:effectLst/>
              <a:latin typeface="+mn-lt"/>
              <a:ea typeface="+mn-ea"/>
              <a:cs typeface="+mn-cs"/>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br>
              <a:rPr lang="en-US" dirty="0">
                <a:effectLst/>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Gopher protocol for sharing library data, ftp search, precursor to web/http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youtube.com/watch?v=uc6f_2nPSX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xkcd.com/329/"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hyperlink" Target="https://socialimps.com/assignments/paper-guideline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papers.ssrn.com/sol3/papers.cfm?abstract_id=2021988" TargetMode="External"/><Relationship Id="rId3" Type="http://schemas.openxmlformats.org/officeDocument/2006/relationships/hyperlink" Target="https://www.businessinsider.com/how-high-frequency-trading-has-changed-the-stock-market-2017-3" TargetMode="External"/><Relationship Id="rId7" Type="http://schemas.openxmlformats.org/officeDocument/2006/relationships/hyperlink" Target="https://hal.science/hal-0189483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libertystreeteconomics.newyorkfed.org/2012/05/the-flash-crash-two-years-on/" TargetMode="External"/><Relationship Id="rId11" Type="http://schemas.openxmlformats.org/officeDocument/2006/relationships/hyperlink" Target="https://www.ibisworld.com/united-states/employment/high-frequency-trading/4740/" TargetMode="External"/><Relationship Id="rId5" Type="http://schemas.openxmlformats.org/officeDocument/2006/relationships/hyperlink" Target="https://www.sciencedirect.com/science/article/pii/S0304405X18300278#bib0027" TargetMode="External"/><Relationship Id="rId10" Type="http://schemas.openxmlformats.org/officeDocument/2006/relationships/hyperlink" Target="https://www.dnb.nl/media/bjrdi1qh/working-paper-391.pdf" TargetMode="External"/><Relationship Id="rId4" Type="http://schemas.openxmlformats.org/officeDocument/2006/relationships/hyperlink" Target="https://www.sciencedirect.com/science/article/pii/S1042443115000554" TargetMode="External"/><Relationship Id="rId9" Type="http://schemas.openxmlformats.org/officeDocument/2006/relationships/hyperlink" Target="https://sevenpillarsinstitute.org/wp-content/uploads/2017/11/Laure-Madonna-High-Frequency-Trading.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mtu.edu/computing/ai/career-affects/" TargetMode="External"/><Relationship Id="rId3" Type="http://schemas.openxmlformats.org/officeDocument/2006/relationships/hyperlink" Target="https://bipartisanpolicy.org/blog/what-past-waves-of-automation-can-teach-us-about-ai/#:~:text=Fortunately%2C%20new%20jobs%20were%20created%20in%20the,banks%20decreased%2C%20leading%20to%20more%20employment%20opportunities" TargetMode="External"/><Relationship Id="rId7" Type="http://schemas.openxmlformats.org/officeDocument/2006/relationships/hyperlink" Target="https://www.ibm.com/think/topics/ai-in-software-development" TargetMode="External"/><Relationship Id="rId12" Type="http://schemas.openxmlformats.org/officeDocument/2006/relationships/hyperlink" Target="https://ep.jhu.edu/news/advancements-in-ai-and-machine-learn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bls.gov/news.release/pdf/ecopro.pdf" TargetMode="External"/><Relationship Id="rId11" Type="http://schemas.openxmlformats.org/officeDocument/2006/relationships/hyperlink" Target="https://www.weforum.org/stories/2024/10/history-of-ai-artificial-intelligence/" TargetMode="External"/><Relationship Id="rId5" Type="http://schemas.openxmlformats.org/officeDocument/2006/relationships/hyperlink" Target="https://digitaleconomy.stanford.edu/wp-content/uploads/2025/08/Canaries_BrynjolfssonChandarChen.pdf" TargetMode="External"/><Relationship Id="rId10" Type="http://schemas.openxmlformats.org/officeDocument/2006/relationships/hyperlink" Target="https://www.herzing.edu/blog/will-computer-science-be-replaced-ai" TargetMode="External"/><Relationship Id="rId4" Type="http://schemas.openxmlformats.org/officeDocument/2006/relationships/hyperlink" Target="https://onlinecs.baylor.edu/news/will-ai-replace-SWEs#:~:text=What%20are%20the%20Potential%20Concerns,%2C%20tools%2C%20and%20workforce%20training" TargetMode="External"/><Relationship Id="rId9" Type="http://schemas.openxmlformats.org/officeDocument/2006/relationships/hyperlink" Target="https://datarob.com/essentials-software-development-life-cycl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educationdata.org/college-enrollment-statistics" TargetMode="External"/><Relationship Id="rId3" Type="http://schemas.openxmlformats.org/officeDocument/2006/relationships/hyperlink" Target="https://go.gale.com/ps/i.do?p=AONE&amp;u=mlin_c_worpoly&amp;id=GALE%7CA759221696&amp;v=2.1&amp;it=r&amp;password=" TargetMode="External"/><Relationship Id="rId7" Type="http://schemas.openxmlformats.org/officeDocument/2006/relationships/hyperlink" Target="https://www.brookings.edu/articles/ais-impact-on-income-inequality-in-the-us/" TargetMode="External"/><Relationship Id="rId2" Type="http://schemas.openxmlformats.org/officeDocument/2006/relationships/hyperlink" Target="https://www.mckinsey.com/featured-insights/future-of-work/jobs-lost-jobs-gained-what-the-future-of-work-will-mean-for-jobs-skills-and-wages"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00146-017-0738-z" TargetMode="External"/><Relationship Id="rId5" Type="http://schemas.openxmlformats.org/officeDocument/2006/relationships/hyperlink" Target="http://ezproxy.wpi.edu/login?url=https://www.proquest.com/wire-feeds/foxconn-robots-replace-60-000-workers-at-chinese/docview/1791957115/se-2" TargetMode="External"/><Relationship Id="rId4" Type="http://schemas.openxmlformats.org/officeDocument/2006/relationships/hyperlink" Target="https://leftronic.com/blog/jobs-lost-to-automation-statistic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youtube.com/watch?v=7Pq-S557XQU" TargetMode="External"/><Relationship Id="rId7" Type="http://schemas.openxmlformats.org/officeDocument/2006/relationships/hyperlink" Target="https://www.ted.com/talks/david_autor_will_automation_take_away_all_our_jobs/transcript?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youtube.com/watch?v=SvM7jFZGAec" TargetMode="External"/><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Livelihood </a:t>
            </a:r>
          </a:p>
        </p:txBody>
      </p:sp>
      <p:pic>
        <p:nvPicPr>
          <p:cNvPr id="5" name="Picture 4" descr="Styx - 'Mr. Roboto' Music Video from 1983 | The '80s Ruled">
            <a:hlinkClick r:id="rId4"/>
            <a:extLst>
              <a:ext uri="{FF2B5EF4-FFF2-40B4-BE49-F238E27FC236}">
                <a16:creationId xmlns:a16="http://schemas.microsoft.com/office/drawing/2014/main" id="{E39C8FB7-116A-8745-99E1-7809484F8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Optional Game Paper due last day of class</a:t>
            </a:r>
          </a:p>
          <a:p>
            <a:r>
              <a:rPr lang="en-US" dirty="0"/>
              <a:t>Group Web Sites and Presentations</a:t>
            </a:r>
          </a:p>
          <a:p>
            <a:r>
              <a:rPr lang="en-US" dirty="0"/>
              <a:t>If your group is not presenting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 name="Picture 2" descr="Strip-Test-Turing-inverse-(650-final)(english)">
            <a:extLst>
              <a:ext uri="{FF2B5EF4-FFF2-40B4-BE49-F238E27FC236}">
                <a16:creationId xmlns:a16="http://schemas.microsoft.com/office/drawing/2014/main" id="{57E06F7B-870A-9B47-BCD9-0E3BB398F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4162" r="3033" b="1476"/>
          <a:stretch/>
        </p:blipFill>
        <p:spPr bwMode="auto">
          <a:xfrm>
            <a:off x="3251740" y="318172"/>
            <a:ext cx="3492288" cy="4825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ring Test">
            <a:extLst>
              <a:ext uri="{FF2B5EF4-FFF2-40B4-BE49-F238E27FC236}">
                <a16:creationId xmlns:a16="http://schemas.microsoft.com/office/drawing/2014/main" id="{D9556A98-5C1B-AD4A-8250-A9F6B501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19" y="963539"/>
            <a:ext cx="2382581" cy="29335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4ABB9-8E87-384A-85FD-1FA5E9CDFA52}"/>
              </a:ext>
            </a:extLst>
          </p:cNvPr>
          <p:cNvSpPr txBox="1"/>
          <p:nvPr/>
        </p:nvSpPr>
        <p:spPr>
          <a:xfrm rot="5400000">
            <a:off x="7761662" y="2868360"/>
            <a:ext cx="433965" cy="2427139"/>
          </a:xfrm>
          <a:prstGeom prst="rect">
            <a:avLst/>
          </a:prstGeom>
          <a:noFill/>
        </p:spPr>
        <p:txBody>
          <a:bodyPr vert="vert270" wrap="none" rtlCol="0">
            <a:spAutoFit/>
          </a:bodyPr>
          <a:lstStyle/>
          <a:p>
            <a:pPr>
              <a:lnSpc>
                <a:spcPct val="90000"/>
              </a:lnSpc>
            </a:pPr>
            <a:r>
              <a:rPr lang="en-US" dirty="0">
                <a:hlinkClick r:id="rId5"/>
              </a:rPr>
              <a:t>https://xkcd.com/329/</a:t>
            </a:r>
            <a:endParaRPr lang="en-US" u="sng" dirty="0"/>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High Frequency Trading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Brian Wang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327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HFT?</a:t>
            </a:r>
          </a:p>
        </p:txBody>
      </p:sp>
      <p:sp>
        <p:nvSpPr>
          <p:cNvPr id="3" name="Content Placeholder 2"/>
          <p:cNvSpPr>
            <a:spLocks noGrp="1"/>
          </p:cNvSpPr>
          <p:nvPr>
            <p:ph sz="half" idx="1"/>
          </p:nvPr>
        </p:nvSpPr>
        <p:spPr>
          <a:xfrm>
            <a:off x="685800" y="1352551"/>
            <a:ext cx="3086999" cy="3352800"/>
          </a:xfrm>
        </p:spPr>
        <p:txBody>
          <a:bodyPr>
            <a:normAutofit/>
          </a:bodyPr>
          <a:lstStyle/>
          <a:p>
            <a:r>
              <a:rPr lang="en-US" dirty="0"/>
              <a:t>Uses algorithms to automate the buying and selling of financial assets</a:t>
            </a:r>
          </a:p>
          <a:p>
            <a:r>
              <a:rPr lang="en-US" dirty="0"/>
              <a:t>Transactions occur in fractions of a second</a:t>
            </a:r>
          </a:p>
          <a:p>
            <a:r>
              <a:rPr lang="en-US" dirty="0"/>
              <a:t>Has become a significant source of trading volume in modern markets [1].</a:t>
            </a:r>
          </a:p>
        </p:txBody>
      </p:sp>
      <p:pic>
        <p:nvPicPr>
          <p:cNvPr id="10" name="Content Placeholder 9" descr="A graph of a number of different colored bars&#10;&#10;AI-generated content may be incorrect.">
            <a:extLst>
              <a:ext uri="{FF2B5EF4-FFF2-40B4-BE49-F238E27FC236}">
                <a16:creationId xmlns:a16="http://schemas.microsoft.com/office/drawing/2014/main" id="{B6C264E5-9798-914C-6301-8549E09CBEE4}"/>
              </a:ext>
            </a:extLst>
          </p:cNvPr>
          <p:cNvPicPr>
            <a:picLocks noGrp="1" noChangeAspect="1"/>
          </p:cNvPicPr>
          <p:nvPr>
            <p:ph sz="half" idx="2"/>
          </p:nvPr>
        </p:nvPicPr>
        <p:blipFill>
          <a:blip r:embed="rId3"/>
          <a:stretch>
            <a:fillRect/>
          </a:stretch>
        </p:blipFill>
        <p:spPr>
          <a:xfrm>
            <a:off x="3772799" y="676609"/>
            <a:ext cx="4986888" cy="3861375"/>
          </a:xfrm>
          <a:ln>
            <a:solidFill>
              <a:schemeClr val="bg1"/>
            </a:solidFill>
          </a:ln>
        </p:spPr>
      </p:pic>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
        <p:nvSpPr>
          <p:cNvPr id="11" name="TextBox 10">
            <a:extLst>
              <a:ext uri="{FF2B5EF4-FFF2-40B4-BE49-F238E27FC236}">
                <a16:creationId xmlns:a16="http://schemas.microsoft.com/office/drawing/2014/main" id="{A0ED0C73-DDA3-F792-8B63-252DB495164E}"/>
              </a:ext>
            </a:extLst>
          </p:cNvPr>
          <p:cNvSpPr txBox="1"/>
          <p:nvPr/>
        </p:nvSpPr>
        <p:spPr>
          <a:xfrm>
            <a:off x="4462121" y="4619273"/>
            <a:ext cx="3608244" cy="421111"/>
          </a:xfrm>
          <a:prstGeom prst="rect">
            <a:avLst/>
          </a:prstGeom>
          <a:noFill/>
        </p:spPr>
        <p:txBody>
          <a:bodyPr wrap="square" rtlCol="0">
            <a:spAutoFit/>
          </a:bodyPr>
          <a:lstStyle/>
          <a:p>
            <a:pPr algn="ctr">
              <a:lnSpc>
                <a:spcPct val="90000"/>
              </a:lnSpc>
            </a:pPr>
            <a:r>
              <a:rPr lang="en-US" sz="1200" dirty="0"/>
              <a:t>Growth of HFT to around 50% of average daily volume (3-4 billion shares a day) [1]</a:t>
            </a:r>
          </a:p>
        </p:txBody>
      </p:sp>
    </p:spTree>
    <p:extLst>
      <p:ext uri="{BB962C8B-B14F-4D97-AF65-F5344CB8AC3E}">
        <p14:creationId xmlns:p14="http://schemas.microsoft.com/office/powerpoint/2010/main" val="207572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62FA-8707-0AF2-F314-F4C00140B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86AF3-CB1A-2BA5-D958-70BA1F284E21}"/>
              </a:ext>
            </a:extLst>
          </p:cNvPr>
          <p:cNvSpPr>
            <a:spLocks noGrp="1"/>
          </p:cNvSpPr>
          <p:nvPr>
            <p:ph type="title"/>
          </p:nvPr>
        </p:nvSpPr>
        <p:spPr/>
        <p:txBody>
          <a:bodyPr/>
          <a:lstStyle/>
          <a:p>
            <a:r>
              <a:rPr lang="en-US"/>
              <a:t>Liquidity</a:t>
            </a:r>
          </a:p>
        </p:txBody>
      </p:sp>
      <p:sp>
        <p:nvSpPr>
          <p:cNvPr id="3" name="Content Placeholder 2">
            <a:extLst>
              <a:ext uri="{FF2B5EF4-FFF2-40B4-BE49-F238E27FC236}">
                <a16:creationId xmlns:a16="http://schemas.microsoft.com/office/drawing/2014/main" id="{64E8A7E2-84EE-F423-186B-F06D8C8198F2}"/>
              </a:ext>
            </a:extLst>
          </p:cNvPr>
          <p:cNvSpPr>
            <a:spLocks noGrp="1"/>
          </p:cNvSpPr>
          <p:nvPr>
            <p:ph sz="half" idx="1"/>
          </p:nvPr>
        </p:nvSpPr>
        <p:spPr>
          <a:xfrm>
            <a:off x="685799" y="1352551"/>
            <a:ext cx="8196943" cy="3352800"/>
          </a:xfrm>
        </p:spPr>
        <p:txBody>
          <a:bodyPr>
            <a:normAutofit/>
          </a:bodyPr>
          <a:lstStyle/>
          <a:p>
            <a:r>
              <a:rPr lang="en-US" dirty="0"/>
              <a:t>How easily it is to buy and sell something</a:t>
            </a:r>
          </a:p>
          <a:p>
            <a:r>
              <a:rPr lang="en-US" dirty="0"/>
              <a:t>HFT is claimed to provide economic benefits through liquidity [12].</a:t>
            </a:r>
          </a:p>
          <a:p>
            <a:r>
              <a:rPr lang="en-US" dirty="0"/>
              <a:t>Statistically significant relationship between liquidity and macroeconomic variables [2].</a:t>
            </a:r>
          </a:p>
          <a:p>
            <a:endParaRPr lang="en-US" dirty="0"/>
          </a:p>
        </p:txBody>
      </p:sp>
      <p:sp>
        <p:nvSpPr>
          <p:cNvPr id="5" name="Footer Placeholder 4">
            <a:extLst>
              <a:ext uri="{FF2B5EF4-FFF2-40B4-BE49-F238E27FC236}">
                <a16:creationId xmlns:a16="http://schemas.microsoft.com/office/drawing/2014/main" id="{06D651C6-1BC9-181D-66CB-CB557F073CAB}"/>
              </a:ext>
            </a:extLst>
          </p:cNvPr>
          <p:cNvSpPr>
            <a:spLocks noGrp="1"/>
          </p:cNvSpPr>
          <p:nvPr>
            <p:ph type="ftr" sz="quarter" idx="11"/>
          </p:nvPr>
        </p:nvSpPr>
        <p:spPr/>
        <p:txBody>
          <a:bodyPr/>
          <a:lstStyle/>
          <a:p>
            <a:r>
              <a:rPr lang="sk-SK"/>
              <a:t>© 2025 </a:t>
            </a:r>
            <a:r>
              <a:rPr lang="sk-SK" err="1"/>
              <a:t>Keith</a:t>
            </a:r>
            <a:r>
              <a:rPr lang="sk-SK"/>
              <a:t> A. </a:t>
            </a:r>
            <a:r>
              <a:rPr lang="sk-SK" err="1"/>
              <a:t>Pray</a:t>
            </a:r>
            <a:endParaRPr lang="en-US"/>
          </a:p>
        </p:txBody>
      </p:sp>
      <p:sp>
        <p:nvSpPr>
          <p:cNvPr id="6" name="Slide Number Placeholder 5">
            <a:extLst>
              <a:ext uri="{FF2B5EF4-FFF2-40B4-BE49-F238E27FC236}">
                <a16:creationId xmlns:a16="http://schemas.microsoft.com/office/drawing/2014/main" id="{C4017E0B-8234-D23F-DDF3-263E0E9779E8}"/>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2A61EF1E-4A0B-9EAF-3C14-787B7C22D11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Wang</a:t>
            </a:r>
          </a:p>
        </p:txBody>
      </p:sp>
      <p:graphicFrame>
        <p:nvGraphicFramePr>
          <p:cNvPr id="9" name="Table 8">
            <a:extLst>
              <a:ext uri="{FF2B5EF4-FFF2-40B4-BE49-F238E27FC236}">
                <a16:creationId xmlns:a16="http://schemas.microsoft.com/office/drawing/2014/main" id="{34C07882-B3FB-13A7-823E-EFB21A8265B8}"/>
              </a:ext>
            </a:extLst>
          </p:cNvPr>
          <p:cNvGraphicFramePr>
            <a:graphicFrameLocks noGrp="1"/>
          </p:cNvGraphicFramePr>
          <p:nvPr/>
        </p:nvGraphicFramePr>
        <p:xfrm>
          <a:off x="1789043" y="2960170"/>
          <a:ext cx="6928436" cy="1584960"/>
        </p:xfrm>
        <a:graphic>
          <a:graphicData uri="http://schemas.openxmlformats.org/drawingml/2006/table">
            <a:tbl>
              <a:tblPr firstRow="1" bandRow="1">
                <a:tableStyleId>{5C22544A-7EE6-4342-B048-85BDC9FD1C3A}</a:tableStyleId>
              </a:tblPr>
              <a:tblGrid>
                <a:gridCol w="3464218">
                  <a:extLst>
                    <a:ext uri="{9D8B030D-6E8A-4147-A177-3AD203B41FA5}">
                      <a16:colId xmlns:a16="http://schemas.microsoft.com/office/drawing/2014/main" val="2313046121"/>
                    </a:ext>
                  </a:extLst>
                </a:gridCol>
                <a:gridCol w="3464218">
                  <a:extLst>
                    <a:ext uri="{9D8B030D-6E8A-4147-A177-3AD203B41FA5}">
                      <a16:colId xmlns:a16="http://schemas.microsoft.com/office/drawing/2014/main" val="1201861026"/>
                    </a:ext>
                  </a:extLst>
                </a:gridCol>
              </a:tblGrid>
              <a:tr h="370840">
                <a:tc>
                  <a:txBody>
                    <a:bodyPr/>
                    <a:lstStyle/>
                    <a:p>
                      <a:r>
                        <a:rPr lang="en-US" sz="2000"/>
                        <a:t>Macroeconomic Variable</a:t>
                      </a:r>
                    </a:p>
                  </a:txBody>
                  <a:tcPr/>
                </a:tc>
                <a:tc>
                  <a:txBody>
                    <a:bodyPr/>
                    <a:lstStyle/>
                    <a:p>
                      <a:r>
                        <a:rPr lang="en-US" sz="2000"/>
                        <a:t>R^2 value with Liquidity</a:t>
                      </a:r>
                    </a:p>
                  </a:txBody>
                  <a:tcPr/>
                </a:tc>
                <a:extLst>
                  <a:ext uri="{0D108BD9-81ED-4DB2-BD59-A6C34878D82A}">
                    <a16:rowId xmlns:a16="http://schemas.microsoft.com/office/drawing/2014/main" val="4190711395"/>
                  </a:ext>
                </a:extLst>
              </a:tr>
              <a:tr h="370840">
                <a:tc>
                  <a:txBody>
                    <a:bodyPr/>
                    <a:lstStyle/>
                    <a:p>
                      <a:r>
                        <a:rPr lang="en-US" sz="2000" dirty="0"/>
                        <a:t>Real GDP</a:t>
                      </a:r>
                    </a:p>
                  </a:txBody>
                  <a:tcPr/>
                </a:tc>
                <a:tc>
                  <a:txBody>
                    <a:bodyPr/>
                    <a:lstStyle/>
                    <a:p>
                      <a:r>
                        <a:rPr lang="en-US" sz="2000" dirty="0"/>
                        <a:t>0.60</a:t>
                      </a:r>
                    </a:p>
                  </a:txBody>
                  <a:tcPr/>
                </a:tc>
                <a:extLst>
                  <a:ext uri="{0D108BD9-81ED-4DB2-BD59-A6C34878D82A}">
                    <a16:rowId xmlns:a16="http://schemas.microsoft.com/office/drawing/2014/main" val="144414903"/>
                  </a:ext>
                </a:extLst>
              </a:tr>
              <a:tr h="370840">
                <a:tc>
                  <a:txBody>
                    <a:bodyPr/>
                    <a:lstStyle/>
                    <a:p>
                      <a:r>
                        <a:rPr lang="en-US" sz="2000" dirty="0"/>
                        <a:t>Real Consumption</a:t>
                      </a:r>
                    </a:p>
                  </a:txBody>
                  <a:tcPr/>
                </a:tc>
                <a:tc>
                  <a:txBody>
                    <a:bodyPr/>
                    <a:lstStyle/>
                    <a:p>
                      <a:r>
                        <a:rPr lang="en-US" sz="2000"/>
                        <a:t>0.55</a:t>
                      </a:r>
                    </a:p>
                  </a:txBody>
                  <a:tcPr/>
                </a:tc>
                <a:extLst>
                  <a:ext uri="{0D108BD9-81ED-4DB2-BD59-A6C34878D82A}">
                    <a16:rowId xmlns:a16="http://schemas.microsoft.com/office/drawing/2014/main" val="1348214119"/>
                  </a:ext>
                </a:extLst>
              </a:tr>
              <a:tr h="370840">
                <a:tc>
                  <a:txBody>
                    <a:bodyPr/>
                    <a:lstStyle/>
                    <a:p>
                      <a:r>
                        <a:rPr lang="en-US" sz="2000" dirty="0"/>
                        <a:t>Real Investment</a:t>
                      </a:r>
                    </a:p>
                  </a:txBody>
                  <a:tcPr/>
                </a:tc>
                <a:tc>
                  <a:txBody>
                    <a:bodyPr/>
                    <a:lstStyle/>
                    <a:p>
                      <a:r>
                        <a:rPr lang="en-US" sz="2000" dirty="0"/>
                        <a:t>0.51</a:t>
                      </a:r>
                    </a:p>
                  </a:txBody>
                  <a:tcPr/>
                </a:tc>
                <a:extLst>
                  <a:ext uri="{0D108BD9-81ED-4DB2-BD59-A6C34878D82A}">
                    <a16:rowId xmlns:a16="http://schemas.microsoft.com/office/drawing/2014/main" val="3438098667"/>
                  </a:ext>
                </a:extLst>
              </a:tr>
            </a:tbl>
          </a:graphicData>
        </a:graphic>
      </p:graphicFrame>
      <p:sp>
        <p:nvSpPr>
          <p:cNvPr id="13" name="TextBox 12">
            <a:extLst>
              <a:ext uri="{FF2B5EF4-FFF2-40B4-BE49-F238E27FC236}">
                <a16:creationId xmlns:a16="http://schemas.microsoft.com/office/drawing/2014/main" id="{36A43552-731B-96EB-C2AD-5C2E4BA9B3CA}"/>
              </a:ext>
            </a:extLst>
          </p:cNvPr>
          <p:cNvSpPr txBox="1"/>
          <p:nvPr/>
        </p:nvSpPr>
        <p:spPr>
          <a:xfrm>
            <a:off x="2136350" y="4628047"/>
            <a:ext cx="6233822" cy="286232"/>
          </a:xfrm>
          <a:prstGeom prst="rect">
            <a:avLst/>
          </a:prstGeom>
          <a:noFill/>
        </p:spPr>
        <p:txBody>
          <a:bodyPr wrap="none" rtlCol="0">
            <a:spAutoFit/>
          </a:bodyPr>
          <a:lstStyle/>
          <a:p>
            <a:pPr>
              <a:lnSpc>
                <a:spcPct val="90000"/>
              </a:lnSpc>
            </a:pPr>
            <a:r>
              <a:rPr lang="en-US" sz="1400" dirty="0"/>
              <a:t>R^2 values between liquidity and macroeconomic variables are all above 0.5 [2]</a:t>
            </a:r>
          </a:p>
        </p:txBody>
      </p:sp>
    </p:spTree>
    <p:extLst>
      <p:ext uri="{BB962C8B-B14F-4D97-AF65-F5344CB8AC3E}">
        <p14:creationId xmlns:p14="http://schemas.microsoft.com/office/powerpoint/2010/main" val="167766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83A7-4304-9C5D-8CB9-CE3BDFB15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51507-B134-9B6C-C722-61FBC2EEB7A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C1B9BEA-1602-4C47-40BB-2A5BD3A08887}"/>
              </a:ext>
            </a:extLst>
          </p:cNvPr>
          <p:cNvSpPr>
            <a:spLocks noGrp="1"/>
          </p:cNvSpPr>
          <p:nvPr>
            <p:ph sz="half" idx="1"/>
          </p:nvPr>
        </p:nvSpPr>
        <p:spPr>
          <a:xfrm>
            <a:off x="685800" y="1352551"/>
            <a:ext cx="7833360" cy="3352800"/>
          </a:xfrm>
        </p:spPr>
        <p:txBody>
          <a:bodyPr>
            <a:normAutofit/>
          </a:bodyPr>
          <a:lstStyle/>
          <a:p>
            <a:r>
              <a:rPr lang="en-US" sz="2000" dirty="0"/>
              <a:t>High Frequency Trading fails to provide genuine economic benefits;</a:t>
            </a:r>
          </a:p>
          <a:p>
            <a:pPr lvl="1"/>
            <a:r>
              <a:rPr lang="en-US" sz="2000" dirty="0"/>
              <a:t>It creates an illusion of liquidity</a:t>
            </a:r>
          </a:p>
          <a:p>
            <a:pPr lvl="1"/>
            <a:r>
              <a:rPr lang="en-US" sz="2000" dirty="0"/>
              <a:t>It undermines market fairness and public trust.</a:t>
            </a:r>
          </a:p>
          <a:p>
            <a:pPr lvl="1"/>
            <a:r>
              <a:rPr lang="en-US" sz="2000" dirty="0"/>
              <a:t>It privatizes benefits with socialized costs.</a:t>
            </a:r>
          </a:p>
          <a:p>
            <a:pPr marL="0" indent="0">
              <a:buNone/>
            </a:pPr>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19192CB6-3E4B-1984-700F-5B34BA0FCA09}"/>
              </a:ext>
            </a:extLst>
          </p:cNvPr>
          <p:cNvSpPr>
            <a:spLocks noGrp="1"/>
          </p:cNvSpPr>
          <p:nvPr>
            <p:ph type="ftr" sz="quarter" idx="11"/>
          </p:nvPr>
        </p:nvSpPr>
        <p:spPr/>
        <p:txBody>
          <a:bodyPr/>
          <a:lstStyle/>
          <a:p>
            <a:r>
              <a:rPr lang="sk-SK" dirty="0"/>
              <a:t>© 2025 </a:t>
            </a:r>
            <a:r>
              <a:rPr lang="sk-SK" dirty="0" err="1"/>
              <a:t>Keith</a:t>
            </a:r>
            <a:r>
              <a:rPr lang="sk-SK"/>
              <a:t> A. Pray</a:t>
            </a:r>
            <a:endParaRPr lang="en-US"/>
          </a:p>
        </p:txBody>
      </p:sp>
      <p:sp>
        <p:nvSpPr>
          <p:cNvPr id="6" name="Slide Number Placeholder 5">
            <a:extLst>
              <a:ext uri="{FF2B5EF4-FFF2-40B4-BE49-F238E27FC236}">
                <a16:creationId xmlns:a16="http://schemas.microsoft.com/office/drawing/2014/main" id="{1F58203D-8C4D-3849-BD7A-383B9FFE7B8A}"/>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F6226409-9C3F-9EDB-7BFB-FD87FD9E932D}"/>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Tree>
    <p:extLst>
      <p:ext uri="{BB962C8B-B14F-4D97-AF65-F5344CB8AC3E}">
        <p14:creationId xmlns:p14="http://schemas.microsoft.com/office/powerpoint/2010/main" val="369824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ABAC-1438-31B9-A08A-03C3ECC21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5CCAC-6E9F-95C2-CC62-B1F216F28260}"/>
              </a:ext>
            </a:extLst>
          </p:cNvPr>
          <p:cNvSpPr>
            <a:spLocks noGrp="1"/>
          </p:cNvSpPr>
          <p:nvPr>
            <p:ph type="title"/>
          </p:nvPr>
        </p:nvSpPr>
        <p:spPr/>
        <p:txBody>
          <a:bodyPr/>
          <a:lstStyle/>
          <a:p>
            <a:r>
              <a:rPr lang="en-US" dirty="0"/>
              <a:t>Analysis of HFT Liquidity</a:t>
            </a:r>
          </a:p>
        </p:txBody>
      </p:sp>
      <p:sp>
        <p:nvSpPr>
          <p:cNvPr id="3" name="Content Placeholder 2">
            <a:extLst>
              <a:ext uri="{FF2B5EF4-FFF2-40B4-BE49-F238E27FC236}">
                <a16:creationId xmlns:a16="http://schemas.microsoft.com/office/drawing/2014/main" id="{C5BB1871-1A69-F50E-A7A6-F16D23229438}"/>
              </a:ext>
            </a:extLst>
          </p:cNvPr>
          <p:cNvSpPr>
            <a:spLocks noGrp="1"/>
          </p:cNvSpPr>
          <p:nvPr>
            <p:ph sz="half" idx="1"/>
          </p:nvPr>
        </p:nvSpPr>
        <p:spPr>
          <a:xfrm>
            <a:off x="685800" y="1352551"/>
            <a:ext cx="3289852" cy="3352800"/>
          </a:xfrm>
        </p:spPr>
        <p:txBody>
          <a:bodyPr>
            <a:normAutofit/>
          </a:bodyPr>
          <a:lstStyle/>
          <a:p>
            <a:r>
              <a:rPr lang="en-US" dirty="0"/>
              <a:t>HFT adds liquidity in single stock extreme price movements (EPMs) [3]</a:t>
            </a:r>
          </a:p>
          <a:p>
            <a:r>
              <a:rPr lang="en-US" dirty="0"/>
              <a:t>HFT pulls back when liquidity is needed during </a:t>
            </a:r>
            <a:r>
              <a:rPr lang="en-US" dirty="0" err="1"/>
              <a:t>coEPMs</a:t>
            </a:r>
            <a:r>
              <a:rPr lang="en-US" dirty="0"/>
              <a:t> [3]</a:t>
            </a:r>
          </a:p>
          <a:p>
            <a:r>
              <a:rPr lang="en-US" dirty="0"/>
              <a:t>Contributes to market instability, while undermining public trust. </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8ECAFEFD-8942-0220-2D51-DDFBBB34783F}"/>
              </a:ext>
            </a:extLst>
          </p:cNvPr>
          <p:cNvSpPr>
            <a:spLocks noGrp="1"/>
          </p:cNvSpPr>
          <p:nvPr>
            <p:ph type="ftr" sz="quarter" idx="11"/>
          </p:nvPr>
        </p:nvSpPr>
        <p:spPr/>
        <p:txBody>
          <a:bodyPr/>
          <a:lstStyle/>
          <a:p>
            <a:r>
              <a:rPr lang="sk-SK" dirty="0"/>
              <a:t>© 2025 </a:t>
            </a:r>
            <a:r>
              <a:rPr lang="sk-SK" dirty="0" err="1"/>
              <a:t>Keith</a:t>
            </a:r>
            <a:r>
              <a:rPr lang="sk-SK"/>
              <a:t> A. Pray</a:t>
            </a:r>
            <a:endParaRPr lang="en-US"/>
          </a:p>
        </p:txBody>
      </p:sp>
      <p:sp>
        <p:nvSpPr>
          <p:cNvPr id="6" name="Slide Number Placeholder 5">
            <a:extLst>
              <a:ext uri="{FF2B5EF4-FFF2-40B4-BE49-F238E27FC236}">
                <a16:creationId xmlns:a16="http://schemas.microsoft.com/office/drawing/2014/main" id="{0BB0AF24-EDD9-176D-91A4-B1C79A31F958}"/>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58E6C177-7B71-8084-B6EE-777045BDDDE3}"/>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
        <p:nvSpPr>
          <p:cNvPr id="11" name="TextBox 10">
            <a:extLst>
              <a:ext uri="{FF2B5EF4-FFF2-40B4-BE49-F238E27FC236}">
                <a16:creationId xmlns:a16="http://schemas.microsoft.com/office/drawing/2014/main" id="{76A27282-00D9-6058-3AB2-125FB53D214F}"/>
              </a:ext>
            </a:extLst>
          </p:cNvPr>
          <p:cNvSpPr txBox="1"/>
          <p:nvPr/>
        </p:nvSpPr>
        <p:spPr>
          <a:xfrm>
            <a:off x="4518930" y="4645616"/>
            <a:ext cx="4160137" cy="424732"/>
          </a:xfrm>
          <a:prstGeom prst="rect">
            <a:avLst/>
          </a:prstGeom>
          <a:noFill/>
        </p:spPr>
        <p:txBody>
          <a:bodyPr wrap="square" rtlCol="0">
            <a:spAutoFit/>
          </a:bodyPr>
          <a:lstStyle/>
          <a:p>
            <a:pPr algn="ctr">
              <a:lnSpc>
                <a:spcPct val="90000"/>
              </a:lnSpc>
            </a:pPr>
            <a:r>
              <a:rPr lang="en-US" sz="1200" dirty="0"/>
              <a:t>2010 Flash Crash: Significant drop in minutes in stock index due to algorithmic selling [4]</a:t>
            </a:r>
          </a:p>
        </p:txBody>
      </p:sp>
      <p:pic>
        <p:nvPicPr>
          <p:cNvPr id="12" name="Content Placeholder 11" descr="A graph showing the price of a stock market&#10;&#10;AI-generated content may be incorrect.">
            <a:extLst>
              <a:ext uri="{FF2B5EF4-FFF2-40B4-BE49-F238E27FC236}">
                <a16:creationId xmlns:a16="http://schemas.microsoft.com/office/drawing/2014/main" id="{FA5B4FDB-A48C-D29B-076E-D6FF0D148DCE}"/>
              </a:ext>
            </a:extLst>
          </p:cNvPr>
          <p:cNvPicPr>
            <a:picLocks noGrp="1" noChangeAspect="1"/>
          </p:cNvPicPr>
          <p:nvPr>
            <p:ph sz="half" idx="2"/>
          </p:nvPr>
        </p:nvPicPr>
        <p:blipFill>
          <a:blip r:embed="rId3"/>
          <a:srcRect b="6848"/>
          <a:stretch>
            <a:fillRect/>
          </a:stretch>
        </p:blipFill>
        <p:spPr>
          <a:xfrm>
            <a:off x="4344103" y="1047082"/>
            <a:ext cx="4509793" cy="3583146"/>
          </a:xfrm>
        </p:spPr>
      </p:pic>
    </p:spTree>
    <p:extLst>
      <p:ext uri="{BB962C8B-B14F-4D97-AF65-F5344CB8AC3E}">
        <p14:creationId xmlns:p14="http://schemas.microsoft.com/office/powerpoint/2010/main" val="9044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AC9A-C6A7-41E1-55BD-0D0533268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D639C-B38B-FC1C-813B-46569A13DA5B}"/>
              </a:ext>
            </a:extLst>
          </p:cNvPr>
          <p:cNvSpPr>
            <a:spLocks noGrp="1"/>
          </p:cNvSpPr>
          <p:nvPr>
            <p:ph type="title"/>
          </p:nvPr>
        </p:nvSpPr>
        <p:spPr/>
        <p:txBody>
          <a:bodyPr/>
          <a:lstStyle/>
          <a:p>
            <a:r>
              <a:rPr lang="en-US" dirty="0"/>
              <a:t>Ghost Liquidity</a:t>
            </a:r>
          </a:p>
        </p:txBody>
      </p:sp>
      <p:sp>
        <p:nvSpPr>
          <p:cNvPr id="3" name="Content Placeholder 2">
            <a:extLst>
              <a:ext uri="{FF2B5EF4-FFF2-40B4-BE49-F238E27FC236}">
                <a16:creationId xmlns:a16="http://schemas.microsoft.com/office/drawing/2014/main" id="{8861E3EC-9597-4087-2B5A-A2A49B0B8E62}"/>
              </a:ext>
            </a:extLst>
          </p:cNvPr>
          <p:cNvSpPr>
            <a:spLocks noGrp="1"/>
          </p:cNvSpPr>
          <p:nvPr>
            <p:ph sz="half" idx="1"/>
          </p:nvPr>
        </p:nvSpPr>
        <p:spPr>
          <a:xfrm>
            <a:off x="685800" y="1352551"/>
            <a:ext cx="7833360" cy="3352800"/>
          </a:xfrm>
        </p:spPr>
        <p:txBody>
          <a:bodyPr>
            <a:normAutofit/>
          </a:bodyPr>
          <a:lstStyle/>
          <a:p>
            <a:r>
              <a:rPr lang="en-US" dirty="0"/>
              <a:t>10% of reported liquidity can be attributed to HFT ghost liquidity [5].</a:t>
            </a:r>
          </a:p>
          <a:p>
            <a:r>
              <a:rPr lang="en-US" dirty="0"/>
              <a:t>Cancellation of orders on other venues of more than 60% of trade size [6].</a:t>
            </a:r>
          </a:p>
          <a:p>
            <a:r>
              <a:rPr lang="en-US" dirty="0"/>
              <a:t>Systematically exposes slower reacting traders to higher execution costs.</a:t>
            </a:r>
          </a:p>
          <a:p>
            <a:r>
              <a:rPr lang="en-US" dirty="0"/>
              <a:t>Contributes to market unfairness with privatized benefits and socialized costs, while undermining public trust. </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AE8A2D2B-89A9-CB97-EEED-70A85F0BA4AD}"/>
              </a:ext>
            </a:extLst>
          </p:cNvPr>
          <p:cNvSpPr>
            <a:spLocks noGrp="1"/>
          </p:cNvSpPr>
          <p:nvPr>
            <p:ph type="ftr" sz="quarter" idx="11"/>
          </p:nvPr>
        </p:nvSpPr>
        <p:spPr/>
        <p:txBody>
          <a:bodyPr/>
          <a:lstStyle/>
          <a:p>
            <a:r>
              <a:rPr lang="sk-SK" dirty="0"/>
              <a:t>© 2025 </a:t>
            </a:r>
            <a:r>
              <a:rPr lang="sk-SK" dirty="0" err="1"/>
              <a:t>Keith</a:t>
            </a:r>
            <a:r>
              <a:rPr lang="sk-SK"/>
              <a:t> A. Pray</a:t>
            </a:r>
            <a:endParaRPr lang="en-US"/>
          </a:p>
        </p:txBody>
      </p:sp>
      <p:sp>
        <p:nvSpPr>
          <p:cNvPr id="6" name="Slide Number Placeholder 5">
            <a:extLst>
              <a:ext uri="{FF2B5EF4-FFF2-40B4-BE49-F238E27FC236}">
                <a16:creationId xmlns:a16="http://schemas.microsoft.com/office/drawing/2014/main" id="{48A0698B-DDD0-E753-CC19-30FEF667CCF5}"/>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9365B661-BB63-4BD1-B9EA-DCC1D5A1CE1E}"/>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Tree>
    <p:extLst>
      <p:ext uri="{BB962C8B-B14F-4D97-AF65-F5344CB8AC3E}">
        <p14:creationId xmlns:p14="http://schemas.microsoft.com/office/powerpoint/2010/main" val="428193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9BA02-6F52-7FB6-6E9F-64A6A3439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E2DB5-9E11-80A5-BB38-12240C5A00D9}"/>
              </a:ext>
            </a:extLst>
          </p:cNvPr>
          <p:cNvSpPr>
            <a:spLocks noGrp="1"/>
          </p:cNvSpPr>
          <p:nvPr>
            <p:ph type="title"/>
          </p:nvPr>
        </p:nvSpPr>
        <p:spPr/>
        <p:txBody>
          <a:bodyPr/>
          <a:lstStyle/>
          <a:p>
            <a:r>
              <a:rPr lang="en-US" dirty="0"/>
              <a:t>First-Hand Testimony</a:t>
            </a:r>
          </a:p>
        </p:txBody>
      </p:sp>
      <p:sp>
        <p:nvSpPr>
          <p:cNvPr id="3" name="Content Placeholder 2">
            <a:extLst>
              <a:ext uri="{FF2B5EF4-FFF2-40B4-BE49-F238E27FC236}">
                <a16:creationId xmlns:a16="http://schemas.microsoft.com/office/drawing/2014/main" id="{0D8B2FDA-A532-0A8D-18F2-9B703DC28DC3}"/>
              </a:ext>
            </a:extLst>
          </p:cNvPr>
          <p:cNvSpPr>
            <a:spLocks noGrp="1"/>
          </p:cNvSpPr>
          <p:nvPr>
            <p:ph sz="half" idx="1"/>
          </p:nvPr>
        </p:nvSpPr>
        <p:spPr>
          <a:xfrm>
            <a:off x="685800" y="1352551"/>
            <a:ext cx="7833360" cy="3352800"/>
          </a:xfrm>
        </p:spPr>
        <p:txBody>
          <a:bodyPr>
            <a:normAutofit/>
          </a:bodyPr>
          <a:lstStyle/>
          <a:p>
            <a:r>
              <a:rPr lang="en-US" dirty="0"/>
              <a:t>“I thought I was happy. </a:t>
            </a:r>
            <a:r>
              <a:rPr lang="en-US" b="1" dirty="0"/>
              <a:t>While the economy was falling apart, I was getting rich and so was everyone around me</a:t>
            </a:r>
            <a:r>
              <a:rPr lang="en-US" dirty="0"/>
              <a:t>… After two years in high-frequency trading, I could see how little value it actually created. And I saw first-hand it was nowhere near enough to offset the damage it wrought - </a:t>
            </a:r>
            <a:r>
              <a:rPr lang="en-US" b="1" dirty="0"/>
              <a:t>where computers create whipsaw volatility </a:t>
            </a:r>
            <a:r>
              <a:rPr lang="en-US" dirty="0"/>
              <a:t>and fortunes are made and lost in milliseconds. I knew in my heart that I was nothing more than a leech, regardless of how impressive my trading algorithms were. The </a:t>
            </a:r>
            <a:r>
              <a:rPr lang="en-US" b="1" dirty="0"/>
              <a:t>brain drain </a:t>
            </a:r>
            <a:r>
              <a:rPr lang="en-US" dirty="0"/>
              <a:t>that sucked so many smart and talented people away from noble pursuits and into financial services to earn their fortunes made me question the very foundation of my economic assumptions.</a:t>
            </a:r>
          </a:p>
          <a:p>
            <a:pPr marL="0" indent="0" fontAlgn="base">
              <a:buNone/>
            </a:pPr>
            <a:r>
              <a:rPr lang="en-US" dirty="0"/>
              <a:t>- Dave Lauer, 2012 [7]</a:t>
            </a:r>
          </a:p>
        </p:txBody>
      </p:sp>
      <p:sp>
        <p:nvSpPr>
          <p:cNvPr id="5" name="Footer Placeholder 4">
            <a:extLst>
              <a:ext uri="{FF2B5EF4-FFF2-40B4-BE49-F238E27FC236}">
                <a16:creationId xmlns:a16="http://schemas.microsoft.com/office/drawing/2014/main" id="{708817E9-499B-FE32-31B6-547AD1C9D36E}"/>
              </a:ext>
            </a:extLst>
          </p:cNvPr>
          <p:cNvSpPr>
            <a:spLocks noGrp="1"/>
          </p:cNvSpPr>
          <p:nvPr>
            <p:ph type="ftr" sz="quarter" idx="11"/>
          </p:nvPr>
        </p:nvSpPr>
        <p:spPr/>
        <p:txBody>
          <a:bodyPr/>
          <a:lstStyle/>
          <a:p>
            <a:r>
              <a:rPr lang="sk-SK" dirty="0"/>
              <a:t>© 2025 </a:t>
            </a:r>
            <a:r>
              <a:rPr lang="sk-SK" dirty="0" err="1"/>
              <a:t>Keith</a:t>
            </a:r>
            <a:r>
              <a:rPr lang="sk-SK"/>
              <a:t> A. Pray</a:t>
            </a:r>
            <a:endParaRPr lang="en-US"/>
          </a:p>
        </p:txBody>
      </p:sp>
      <p:sp>
        <p:nvSpPr>
          <p:cNvPr id="6" name="Slide Number Placeholder 5">
            <a:extLst>
              <a:ext uri="{FF2B5EF4-FFF2-40B4-BE49-F238E27FC236}">
                <a16:creationId xmlns:a16="http://schemas.microsoft.com/office/drawing/2014/main" id="{82B26759-ED01-5E55-9ACA-8C0E773047E3}"/>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79257C66-39FF-98E4-56F0-21FB6654F42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Tree>
    <p:extLst>
      <p:ext uri="{BB962C8B-B14F-4D97-AF65-F5344CB8AC3E}">
        <p14:creationId xmlns:p14="http://schemas.microsoft.com/office/powerpoint/2010/main" val="222039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574E-1072-F2A3-BD2D-507FBF0CA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8C300-1008-154E-B749-BF6238C1DD44}"/>
              </a:ext>
            </a:extLst>
          </p:cNvPr>
          <p:cNvSpPr>
            <a:spLocks noGrp="1"/>
          </p:cNvSpPr>
          <p:nvPr>
            <p:ph type="title"/>
          </p:nvPr>
        </p:nvSpPr>
        <p:spPr/>
        <p:txBody>
          <a:bodyPr/>
          <a:lstStyle/>
          <a:p>
            <a:r>
              <a:rPr lang="en-US" dirty="0"/>
              <a:t>Brain Drain</a:t>
            </a:r>
          </a:p>
        </p:txBody>
      </p:sp>
      <p:sp>
        <p:nvSpPr>
          <p:cNvPr id="3" name="Content Placeholder 2">
            <a:extLst>
              <a:ext uri="{FF2B5EF4-FFF2-40B4-BE49-F238E27FC236}">
                <a16:creationId xmlns:a16="http://schemas.microsoft.com/office/drawing/2014/main" id="{7F46A1A4-0B60-6BBE-7C00-5679F00D8139}"/>
              </a:ext>
            </a:extLst>
          </p:cNvPr>
          <p:cNvSpPr>
            <a:spLocks noGrp="1"/>
          </p:cNvSpPr>
          <p:nvPr>
            <p:ph sz="half" idx="1"/>
          </p:nvPr>
        </p:nvSpPr>
        <p:spPr>
          <a:xfrm>
            <a:off x="685800" y="1352551"/>
            <a:ext cx="7833360" cy="3352800"/>
          </a:xfrm>
        </p:spPr>
        <p:txBody>
          <a:bodyPr>
            <a:normAutofit/>
          </a:bodyPr>
          <a:lstStyle/>
          <a:p>
            <a:pPr fontAlgn="base"/>
            <a:r>
              <a:rPr lang="en-US" dirty="0"/>
              <a:t>Bank deregulation in US was found to decrease value added per employee by a statistically significant 2.8 – 4.3% [8].</a:t>
            </a:r>
          </a:p>
          <a:p>
            <a:pPr fontAlgn="base"/>
            <a:r>
              <a:rPr lang="en-US" dirty="0"/>
              <a:t>Approximately 8,000 people employed in HFT in 2024 [9].</a:t>
            </a:r>
          </a:p>
          <a:p>
            <a:pPr fontAlgn="base"/>
            <a:r>
              <a:rPr lang="en-US" dirty="0"/>
              <a:t>Highlights idea of privatized benefits and socialized costs.</a:t>
            </a:r>
          </a:p>
          <a:p>
            <a:pPr fontAlgn="base"/>
            <a:endParaRPr lang="en-US" dirty="0"/>
          </a:p>
        </p:txBody>
      </p:sp>
      <p:sp>
        <p:nvSpPr>
          <p:cNvPr id="5" name="Footer Placeholder 4">
            <a:extLst>
              <a:ext uri="{FF2B5EF4-FFF2-40B4-BE49-F238E27FC236}">
                <a16:creationId xmlns:a16="http://schemas.microsoft.com/office/drawing/2014/main" id="{D5DF4B31-5EFF-783C-E936-AE03BA118E8D}"/>
              </a:ext>
            </a:extLst>
          </p:cNvPr>
          <p:cNvSpPr>
            <a:spLocks noGrp="1"/>
          </p:cNvSpPr>
          <p:nvPr>
            <p:ph type="ftr" sz="quarter" idx="11"/>
          </p:nvPr>
        </p:nvSpPr>
        <p:spPr/>
        <p:txBody>
          <a:bodyPr/>
          <a:lstStyle/>
          <a:p>
            <a:r>
              <a:rPr lang="sk-SK" dirty="0"/>
              <a:t>© 2025 </a:t>
            </a:r>
            <a:r>
              <a:rPr lang="sk-SK" dirty="0" err="1"/>
              <a:t>Keith</a:t>
            </a:r>
            <a:r>
              <a:rPr lang="sk-SK"/>
              <a:t> A. Pray</a:t>
            </a:r>
            <a:endParaRPr lang="en-US"/>
          </a:p>
        </p:txBody>
      </p:sp>
      <p:sp>
        <p:nvSpPr>
          <p:cNvPr id="6" name="Slide Number Placeholder 5">
            <a:extLst>
              <a:ext uri="{FF2B5EF4-FFF2-40B4-BE49-F238E27FC236}">
                <a16:creationId xmlns:a16="http://schemas.microsoft.com/office/drawing/2014/main" id="{C10D1C3C-8E38-A896-5EAA-EFA96BD92C8F}"/>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D5127903-50B5-88FD-6CCA-CAAFA145FD7A}"/>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Brian Wang</a:t>
            </a:r>
            <a:endParaRPr lang="en-US" sz="1400" dirty="0">
              <a:solidFill>
                <a:schemeClr val="tx1"/>
              </a:solidFill>
              <a:latin typeface="+mj-lt"/>
            </a:endParaRPr>
          </a:p>
        </p:txBody>
      </p:sp>
    </p:spTree>
    <p:extLst>
      <p:ext uri="{BB962C8B-B14F-4D97-AF65-F5344CB8AC3E}">
        <p14:creationId xmlns:p14="http://schemas.microsoft.com/office/powerpoint/2010/main" val="280300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931620"/>
          </a:xfrm>
        </p:spPr>
        <p:txBody>
          <a:bodyPr>
            <a:normAutofit/>
          </a:bodyPr>
          <a:lstStyle/>
          <a:p>
            <a:r>
              <a:rPr lang="en-US" dirty="0"/>
              <a:t>Support claims with data</a:t>
            </a:r>
          </a:p>
          <a:p>
            <a:r>
              <a:rPr lang="en-US" dirty="0"/>
              <a:t>Define test strategy clearly</a:t>
            </a:r>
          </a:p>
          <a:p>
            <a:r>
              <a:rPr lang="en-US" dirty="0"/>
              <a:t>Min 5 high quality sources</a:t>
            </a:r>
            <a:endParaRPr lang="en-US" dirty="0">
              <a:hlinkClick r:id="rId3"/>
            </a:endParaRPr>
          </a:p>
          <a:p>
            <a:r>
              <a:rPr lang="en-US" dirty="0">
                <a:hlinkClick r:id="rId4"/>
              </a:rPr>
              <a:t>https://socialimps.com/assignments/paper-guidelines/</a:t>
            </a:r>
            <a:r>
              <a:rPr lang="en-US" dirty="0"/>
              <a:t>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8F55D724-0C58-05E6-A267-DDE9FA06C7D9}"/>
              </a:ext>
            </a:extLst>
          </p:cNvPr>
          <p:cNvPicPr>
            <a:picLocks noChangeAspect="1"/>
          </p:cNvPicPr>
          <p:nvPr/>
        </p:nvPicPr>
        <p:blipFill>
          <a:blip r:embed="rId5"/>
          <a:stretch>
            <a:fillRect/>
          </a:stretch>
        </p:blipFill>
        <p:spPr>
          <a:xfrm>
            <a:off x="3355253" y="445271"/>
            <a:ext cx="5788747" cy="4404029"/>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151074" y="1025718"/>
            <a:ext cx="8992925" cy="3971478"/>
          </a:xfrm>
        </p:spPr>
        <p:txBody>
          <a:bodyPr lIns="91440">
            <a:normAutofit lnSpcReduction="10000"/>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Frank Chaparro, Credit Suisse: Here’s how high-frequency trading has changed the stock market (</a:t>
            </a:r>
            <a:r>
              <a:rPr lang="en-US" sz="1100" dirty="0">
                <a:solidFill>
                  <a:prstClr val="white"/>
                </a:solidFill>
              </a:rPr>
              <a:t>Business Insider, March 20, 2017), </a:t>
            </a:r>
            <a:r>
              <a:rPr lang="en-US" sz="1100" dirty="0">
                <a:solidFill>
                  <a:prstClr val="white"/>
                </a:solidFill>
                <a:hlinkClick r:id="rId3"/>
              </a:rPr>
              <a:t>https://www.businessinsider.com/how-high-frequency-trading-has-changed-the-stock-market-2017-3</a:t>
            </a:r>
            <a:r>
              <a:rPr lang="en-US" sz="1100" dirty="0">
                <a:solidFill>
                  <a:prstClr val="white"/>
                </a:solidFill>
              </a:rPr>
              <a:t> (Accessed September 28, 2025). </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Nicholas Apergis, Panagiotis G.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Artikis</a:t>
            </a:r>
            <a:r>
              <a:rPr kumimoji="0" lang="en-US" sz="1100" b="0" i="0" u="none" strike="noStrike" kern="1200" cap="none" spc="0" normalizeH="0" baseline="0" noProof="0" dirty="0">
                <a:ln>
                  <a:noFill/>
                </a:ln>
                <a:solidFill>
                  <a:prstClr val="white"/>
                </a:solidFill>
                <a:effectLst/>
                <a:uLnTx/>
                <a:uFillTx/>
                <a:latin typeface="Cambria"/>
                <a:ea typeface="+mn-ea"/>
                <a:cs typeface="+mn-cs"/>
              </a:rPr>
              <a:t>,  and Dimitrios Kyriazis, Does stock market liquidity explain real economic activity? New evidence from two large European stock markets (Journal of International Financial Markets, Institutions and Money, Septe</a:t>
            </a:r>
            <a:r>
              <a:rPr lang="en-US" sz="1100" dirty="0">
                <a:solidFill>
                  <a:prstClr val="white"/>
                </a:solidFill>
                <a:latin typeface="Cambria"/>
              </a:rPr>
              <a:t>mber 2015</a:t>
            </a:r>
            <a:r>
              <a:rPr lang="en-US" sz="1100" dirty="0">
                <a:solidFill>
                  <a:prstClr val="white"/>
                </a:solidFill>
              </a:rPr>
              <a:t>),  </a:t>
            </a:r>
            <a:r>
              <a:rPr lang="en-US" sz="1100" dirty="0">
                <a:solidFill>
                  <a:prstClr val="white"/>
                </a:solidFill>
                <a:hlinkClick r:id="rId4"/>
              </a:rPr>
              <a:t>https://www.sciencedirect.com/science/article/pii/S1042443115000554</a:t>
            </a:r>
            <a:r>
              <a:rPr lang="en-US" sz="1100" dirty="0">
                <a:solidFill>
                  <a:prstClr val="white"/>
                </a:solidFill>
              </a:rPr>
              <a:t> (Accessed September 28,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a:t>
            </a:r>
            <a:r>
              <a:rPr lang="en-US" sz="1100" dirty="0">
                <a:solidFill>
                  <a:prstClr val="white"/>
                </a:solidFill>
              </a:rPr>
              <a:t>] J Jonathan Brogaard, Allen Carrion, Thibaut </a:t>
            </a:r>
            <a:r>
              <a:rPr lang="en-US" sz="1100" dirty="0" err="1">
                <a:solidFill>
                  <a:prstClr val="white"/>
                </a:solidFill>
              </a:rPr>
              <a:t>Moyaert</a:t>
            </a:r>
            <a:r>
              <a:rPr lang="en-US" sz="1100" dirty="0">
                <a:solidFill>
                  <a:prstClr val="white"/>
                </a:solidFill>
              </a:rPr>
              <a:t>, Ryan Riordan, Andriy </a:t>
            </a:r>
            <a:r>
              <a:rPr lang="en-US" sz="1100" dirty="0" err="1">
                <a:solidFill>
                  <a:prstClr val="white"/>
                </a:solidFill>
              </a:rPr>
              <a:t>Shkilko</a:t>
            </a:r>
            <a:r>
              <a:rPr lang="en-US" sz="1100" dirty="0">
                <a:solidFill>
                  <a:prstClr val="white"/>
                </a:solidFill>
              </a:rPr>
              <a:t>, and Konstantin Sokolov, High frequency trading and extreme price movements (Journal of Financial Economics, May 2018), </a:t>
            </a:r>
            <a:r>
              <a:rPr lang="en-US" sz="1100" dirty="0">
                <a:solidFill>
                  <a:prstClr val="white"/>
                </a:solidFill>
                <a:hlinkClick r:id="rId5"/>
              </a:rPr>
              <a:t>https://www.sciencedirect.com/science/article/pii/S0304405X18300278#bib0027</a:t>
            </a:r>
            <a:r>
              <a:rPr lang="en-US" sz="1100" dirty="0">
                <a:solidFill>
                  <a:prstClr val="white"/>
                </a:solidFill>
              </a:rPr>
              <a:t> (Accessed September 28, 2025). </a:t>
            </a:r>
          </a:p>
          <a:p>
            <a:pPr marL="0" lvl="0" indent="0" defTabSz="457200">
              <a:lnSpc>
                <a:spcPct val="100000"/>
              </a:lnSpc>
              <a:spcBef>
                <a:spcPts val="600"/>
              </a:spcBef>
              <a:buClrTx/>
              <a:buSzTx/>
              <a:buNone/>
              <a:defRPr/>
            </a:pPr>
            <a:r>
              <a:rPr lang="en-US" sz="1100" dirty="0">
                <a:solidFill>
                  <a:prstClr val="white"/>
                </a:solidFill>
              </a:rPr>
              <a:t>[</a:t>
            </a:r>
            <a:r>
              <a:rPr kumimoji="0" lang="en-US" sz="1100" b="0" i="0" u="none" strike="noStrike" kern="1200" cap="none" spc="0" normalizeH="0" baseline="0" noProof="0" dirty="0">
                <a:ln>
                  <a:noFill/>
                </a:ln>
                <a:solidFill>
                  <a:prstClr val="white"/>
                </a:solidFill>
                <a:effectLst/>
                <a:uLnTx/>
                <a:uFillTx/>
                <a:latin typeface="Cambria"/>
                <a:ea typeface="+mn-ea"/>
                <a:cs typeface="+mn-cs"/>
              </a:rPr>
              <a:t>4] Adam Biesenbach and Maco Cipriani, The Flash Crash, Two Years On (Liberty Street Economics, May 7, 2012), </a:t>
            </a:r>
            <a:r>
              <a:rPr lang="en-US" sz="1100" dirty="0">
                <a:solidFill>
                  <a:prstClr val="white"/>
                </a:solidFill>
                <a:hlinkClick r:id="rId6"/>
              </a:rPr>
              <a:t>https://libertystreeteconomics.newyorkfed.org/2012/05/the-flash-crash-two-years-on/</a:t>
            </a:r>
            <a:r>
              <a:rPr lang="en-US" sz="1100" dirty="0">
                <a:solidFill>
                  <a:prstClr val="white"/>
                </a:solidFill>
              </a:rPr>
              <a:t> (Accessed September 28, 2025).</a:t>
            </a:r>
            <a:endParaRPr lang="en-US" sz="1100" dirty="0">
              <a:solidFill>
                <a:prstClr val="white"/>
              </a:solidFill>
              <a:latin typeface="Cambria"/>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dirty="0">
                <a:solidFill>
                  <a:prstClr val="white"/>
                </a:solidFill>
                <a:latin typeface="Cambria" panose="02040503050406030204" pitchFamily="18" charset="0"/>
              </a:rPr>
              <a:t>Hans D</a:t>
            </a:r>
            <a:r>
              <a:rPr lang="en-US" sz="1100" dirty="0">
                <a:latin typeface="Cambria" panose="02040503050406030204" pitchFamily="18" charset="0"/>
              </a:rPr>
              <a:t> Degryse, Rudy de Winne , Carole </a:t>
            </a:r>
            <a:r>
              <a:rPr lang="en-US" sz="1100" dirty="0" err="1">
                <a:latin typeface="Cambria" panose="02040503050406030204" pitchFamily="18" charset="0"/>
              </a:rPr>
              <a:t>Gresse</a:t>
            </a:r>
            <a:r>
              <a:rPr lang="en-US" sz="1100" dirty="0">
                <a:latin typeface="Cambria" panose="02040503050406030204" pitchFamily="18" charset="0"/>
              </a:rPr>
              <a:t>, and Richard Payne, High frequency trading and ghost liquidity (</a:t>
            </a:r>
            <a:r>
              <a:rPr lang="en-US" sz="1100" i="1" dirty="0">
                <a:latin typeface="Cambria" panose="02040503050406030204" pitchFamily="18" charset="0"/>
              </a:rPr>
              <a:t>35th Annual Conference of the French Finance Association (AFFI)</a:t>
            </a:r>
            <a:r>
              <a:rPr lang="en-US" sz="1100" dirty="0">
                <a:latin typeface="Cambria" panose="02040503050406030204" pitchFamily="18" charset="0"/>
              </a:rPr>
              <a:t>, May 2018), </a:t>
            </a:r>
            <a:r>
              <a:rPr lang="en-US" sz="1100" dirty="0">
                <a:latin typeface="Cambria" panose="02040503050406030204" pitchFamily="18" charset="0"/>
                <a:hlinkClick r:id="rId7"/>
              </a:rPr>
              <a:t>https://hal.science/hal-01894838/</a:t>
            </a:r>
            <a:r>
              <a:rPr lang="en-US" sz="1100" dirty="0">
                <a:latin typeface="Cambria" panose="02040503050406030204" pitchFamily="18" charset="0"/>
              </a:rPr>
              <a:t>, (Accessed September 28, 2025). </a:t>
            </a:r>
            <a:endParaRPr lang="en-US" sz="1100" dirty="0">
              <a:solidFill>
                <a:prstClr val="white"/>
              </a:solidFill>
              <a:latin typeface="Cambria" panose="02040503050406030204" pitchFamily="18" charset="0"/>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panose="02040503050406030204" pitchFamily="18" charset="0"/>
              </a:rPr>
              <a:t>[6] Vincent van </a:t>
            </a:r>
            <a:r>
              <a:rPr kumimoji="0" lang="en-US" sz="1100" b="0" i="0" u="none" strike="noStrike" kern="1200" cap="none" spc="0" normalizeH="0" baseline="0" noProof="0" dirty="0" err="1">
                <a:ln>
                  <a:noFill/>
                </a:ln>
                <a:solidFill>
                  <a:prstClr val="white"/>
                </a:solidFill>
                <a:effectLst/>
                <a:uLnTx/>
                <a:uFillTx/>
                <a:latin typeface="Cambria" panose="02040503050406030204" pitchFamily="18" charset="0"/>
              </a:rPr>
              <a:t>Kervel</a:t>
            </a:r>
            <a:r>
              <a:rPr kumimoji="0" lang="en-US" sz="1100" b="0" i="0" u="none" strike="noStrike" kern="1200" cap="none" spc="0" normalizeH="0" baseline="0" noProof="0" dirty="0">
                <a:ln>
                  <a:noFill/>
                </a:ln>
                <a:solidFill>
                  <a:prstClr val="white"/>
                </a:solidFill>
                <a:effectLst/>
                <a:uLnTx/>
                <a:uFillTx/>
                <a:latin typeface="Cambria" panose="02040503050406030204" pitchFamily="18" charset="0"/>
              </a:rPr>
              <a:t>, Comp</a:t>
            </a:r>
            <a:r>
              <a:rPr lang="en-US" sz="1100" dirty="0" err="1">
                <a:solidFill>
                  <a:prstClr val="white"/>
                </a:solidFill>
                <a:latin typeface="Cambria" panose="02040503050406030204" pitchFamily="18" charset="0"/>
              </a:rPr>
              <a:t>etition</a:t>
            </a:r>
            <a:r>
              <a:rPr lang="en-US" sz="1100" dirty="0">
                <a:solidFill>
                  <a:prstClr val="white"/>
                </a:solidFill>
                <a:latin typeface="Cambria" panose="02040503050406030204" pitchFamily="18" charset="0"/>
              </a:rPr>
              <a:t> for Order Flow with Fast and Slow Traders (The Review of Financial Studies, March 15, 2012), </a:t>
            </a:r>
            <a:r>
              <a:rPr lang="en-US" sz="1100" dirty="0">
                <a:solidFill>
                  <a:prstClr val="white"/>
                </a:solidFill>
                <a:latin typeface="Cambria" panose="02040503050406030204" pitchFamily="18" charset="0"/>
                <a:hlinkClick r:id="rId8"/>
              </a:rPr>
              <a:t>https://papers.ssrn.com/sol3/papers.cfm?abstract_id=2021988</a:t>
            </a:r>
            <a:r>
              <a:rPr lang="en-US" sz="1100" dirty="0">
                <a:solidFill>
                  <a:prstClr val="white"/>
                </a:solidFill>
                <a:latin typeface="Cambria" panose="02040503050406030204" pitchFamily="18" charset="0"/>
              </a:rPr>
              <a:t> (Accessed September 28, 2025). </a:t>
            </a:r>
          </a:p>
          <a:p>
            <a:pPr marL="0" lvl="0" indent="0" defTabSz="457200">
              <a:lnSpc>
                <a:spcPct val="100000"/>
              </a:lnSpc>
              <a:spcBef>
                <a:spcPts val="600"/>
              </a:spcBef>
              <a:buClrTx/>
              <a:buSzTx/>
              <a:buNone/>
              <a:defRPr/>
            </a:pPr>
            <a:r>
              <a:rPr lang="en-US" sz="1100" dirty="0">
                <a:solidFill>
                  <a:prstClr val="white"/>
                </a:solidFill>
                <a:latin typeface="Cambria" panose="02040503050406030204" pitchFamily="18" charset="0"/>
              </a:rPr>
              <a:t>[7]  Laure Madonna, The Ethics of High Frequency Trading (Seven Pillar Institute, Winter/Spring 2013), </a:t>
            </a:r>
            <a:r>
              <a:rPr lang="en-US" sz="1100" dirty="0">
                <a:solidFill>
                  <a:prstClr val="white"/>
                </a:solidFill>
                <a:latin typeface="Cambria" panose="02040503050406030204" pitchFamily="18" charset="0"/>
                <a:hlinkClick r:id="rId9"/>
              </a:rPr>
              <a:t>https://sevenpillarsinstitute.org/wp-content/uploads/2017/11/Laure-Madonna-High-Frequency-Trading.pdf</a:t>
            </a:r>
            <a:r>
              <a:rPr lang="en-US" sz="1100" dirty="0">
                <a:solidFill>
                  <a:prstClr val="white"/>
                </a:solidFill>
                <a:latin typeface="Cambria" panose="02040503050406030204" pitchFamily="18" charset="0"/>
              </a:rPr>
              <a:t> (Accessed September 28, 2025).</a:t>
            </a:r>
          </a:p>
          <a:p>
            <a:pPr marL="0" indent="0" defTabSz="457200">
              <a:lnSpc>
                <a:spcPct val="100000"/>
              </a:lnSpc>
              <a:spcBef>
                <a:spcPts val="600"/>
              </a:spcBef>
              <a:buClrTx/>
              <a:buSzTx/>
              <a:buNone/>
              <a:defRPr/>
            </a:pPr>
            <a:r>
              <a:rPr lang="en-US" sz="1100" dirty="0">
                <a:solidFill>
                  <a:prstClr val="white"/>
                </a:solidFill>
                <a:latin typeface="Cambria" panose="02040503050406030204" pitchFamily="18" charset="0"/>
              </a:rPr>
              <a:t>[8]  Christi</a:t>
            </a:r>
            <a:r>
              <a:rPr lang="en-US" sz="1100" dirty="0">
                <a:solidFill>
                  <a:prstClr val="white"/>
                </a:solidFill>
                <a:latin typeface="Cambria" panose="02040503050406030204" pitchFamily="18" charset="0"/>
                <a:cs typeface="Cambay Devanagari" pitchFamily="2" charset="77"/>
              </a:rPr>
              <a:t>ane Kneer, </a:t>
            </a:r>
            <a:r>
              <a:rPr lang="en-US" sz="1100" dirty="0">
                <a:latin typeface="Cambria" panose="02040503050406030204" pitchFamily="18" charset="0"/>
                <a:cs typeface="Cambay Devanagari" pitchFamily="2" charset="77"/>
              </a:rPr>
              <a:t>The Absorption of Talent into Finance: Evidence from U.S. Banking Deregulation (</a:t>
            </a:r>
            <a:r>
              <a:rPr lang="en-US" sz="1100" dirty="0">
                <a:latin typeface="Cambria" panose="02040503050406030204" pitchFamily="18" charset="0"/>
              </a:rPr>
              <a:t>De </a:t>
            </a:r>
            <a:r>
              <a:rPr lang="en-US" sz="1100" dirty="0" err="1">
                <a:latin typeface="Cambria" panose="02040503050406030204" pitchFamily="18" charset="0"/>
              </a:rPr>
              <a:t>Nederlandsche</a:t>
            </a:r>
            <a:r>
              <a:rPr lang="en-US" sz="1100" dirty="0">
                <a:latin typeface="Cambria" panose="02040503050406030204" pitchFamily="18" charset="0"/>
              </a:rPr>
              <a:t> Bank, September 2013), </a:t>
            </a:r>
            <a:r>
              <a:rPr lang="en-US" sz="1100" dirty="0">
                <a:latin typeface="Cambria" panose="02040503050406030204" pitchFamily="18" charset="0"/>
                <a:hlinkClick r:id="rId10"/>
              </a:rPr>
              <a:t>https://www.dnb.nl/media/bjrdi1qh/working-paper-391.pdf</a:t>
            </a:r>
            <a:r>
              <a:rPr lang="en-US" sz="1100" dirty="0">
                <a:latin typeface="Cambria" panose="02040503050406030204" pitchFamily="18" charset="0"/>
              </a:rPr>
              <a:t> (Accessed September 29, 2025)</a:t>
            </a:r>
            <a:endParaRPr lang="en-US" sz="1100" dirty="0">
              <a:solidFill>
                <a:prstClr val="white"/>
              </a:solidFill>
              <a:latin typeface="Cambria" panose="02040503050406030204" pitchFamily="18" charset="0"/>
            </a:endParaRPr>
          </a:p>
          <a:p>
            <a:pPr marL="0" indent="0" defTabSz="457200">
              <a:lnSpc>
                <a:spcPct val="100000"/>
              </a:lnSpc>
              <a:spcBef>
                <a:spcPts val="600"/>
              </a:spcBef>
              <a:buClrTx/>
              <a:buSzTx/>
              <a:buNone/>
              <a:defRPr/>
            </a:pPr>
            <a:r>
              <a:rPr lang="en-US" sz="1100" dirty="0">
                <a:solidFill>
                  <a:prstClr val="white"/>
                </a:solidFill>
                <a:latin typeface="Cambria" panose="02040503050406030204" pitchFamily="18" charset="0"/>
              </a:rPr>
              <a:t>[9] IBIS World, </a:t>
            </a:r>
            <a:r>
              <a:rPr lang="en-US" sz="1100" dirty="0">
                <a:latin typeface="Cambria" panose="02040503050406030204" pitchFamily="18" charset="0"/>
              </a:rPr>
              <a:t>High Frequency Trading in the US - Employment (2004–2030) (IBIS World, November 2024), </a:t>
            </a:r>
            <a:r>
              <a:rPr lang="en-US" sz="1100" dirty="0">
                <a:latin typeface="Cambria" panose="02040503050406030204" pitchFamily="18" charset="0"/>
                <a:hlinkClick r:id="rId11"/>
              </a:rPr>
              <a:t>https://www.ibisworld.com/united-states/employment/high-frequency-trading/4740/</a:t>
            </a:r>
            <a:r>
              <a:rPr lang="en-US" sz="1100" dirty="0">
                <a:latin typeface="Cambria" panose="02040503050406030204" pitchFamily="18" charset="0"/>
              </a:rPr>
              <a:t> (Accessed September 29, 2025).</a:t>
            </a:r>
          </a:p>
        </p:txBody>
      </p:sp>
      <p:sp>
        <p:nvSpPr>
          <p:cNvPr id="4" name="Footer Placeholder 3"/>
          <p:cNvSpPr>
            <a:spLocks noGrp="1"/>
          </p:cNvSpPr>
          <p:nvPr>
            <p:ph type="ftr" sz="quarter" idx="11"/>
          </p:nvPr>
        </p:nvSpPr>
        <p:spPr/>
        <p:txBody>
          <a:bodyPr/>
          <a:lstStyle/>
          <a:p>
            <a:r>
              <a:rPr lang="sk-SK" dirty="0"/>
              <a:t>© 2025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Wang</a:t>
            </a:r>
          </a:p>
        </p:txBody>
      </p:sp>
    </p:spTree>
    <p:extLst>
      <p:ext uri="{BB962C8B-B14F-4D97-AF65-F5344CB8AC3E}">
        <p14:creationId xmlns:p14="http://schemas.microsoft.com/office/powerpoint/2010/main" val="66329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How Does AI affect C.S. Careers?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Ahmed Hamiroune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386495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Automation from AI is different </a:t>
            </a:r>
            <a:br>
              <a:rPr lang="en-US" dirty="0"/>
            </a:br>
            <a:r>
              <a:rPr lang="en-US" dirty="0"/>
              <a:t>from previous technologies</a:t>
            </a:r>
          </a:p>
        </p:txBody>
      </p:sp>
      <p:sp>
        <p:nvSpPr>
          <p:cNvPr id="3" name="Content Placeholder 2"/>
          <p:cNvSpPr>
            <a:spLocks noGrp="1"/>
          </p:cNvSpPr>
          <p:nvPr>
            <p:ph sz="half" idx="1"/>
          </p:nvPr>
        </p:nvSpPr>
        <p:spPr/>
        <p:txBody>
          <a:bodyPr>
            <a:normAutofit fontScale="85000" lnSpcReduction="10000"/>
          </a:bodyPr>
          <a:lstStyle/>
          <a:p>
            <a:r>
              <a:rPr lang="en-US" dirty="0"/>
              <a:t>AI different from previously seen [1]</a:t>
            </a:r>
          </a:p>
          <a:p>
            <a:pPr lvl="1"/>
            <a:r>
              <a:rPr lang="en-US" dirty="0"/>
              <a:t>The Industrial Revolution: Automated physical tasks</a:t>
            </a:r>
          </a:p>
          <a:p>
            <a:pPr lvl="1"/>
            <a:r>
              <a:rPr lang="en-US" dirty="0"/>
              <a:t>The Information Technology Revolution: Automated computational tasks</a:t>
            </a:r>
          </a:p>
          <a:p>
            <a:pPr lvl="1"/>
            <a:r>
              <a:rPr lang="en-US" dirty="0"/>
              <a:t>AI goes beyond: Automates tasks that are learned dynamically; can learn and evolve</a:t>
            </a:r>
          </a:p>
          <a:p>
            <a:r>
              <a:rPr lang="en-US" dirty="0"/>
              <a:t>Other differences [2]:</a:t>
            </a:r>
          </a:p>
          <a:p>
            <a:pPr lvl="1"/>
            <a:r>
              <a:rPr lang="en-US" dirty="0"/>
              <a:t>Exponential growth: despite being in it’s infancy [10]</a:t>
            </a:r>
          </a:p>
          <a:p>
            <a:pPr lvl="1"/>
            <a:r>
              <a:rPr lang="en-US" dirty="0"/>
              <a:t>Recently surpassed human performance in language understanding, </a:t>
            </a:r>
            <a:r>
              <a:rPr lang="en-US" dirty="0" err="1"/>
              <a:t>img</a:t>
            </a:r>
            <a:r>
              <a:rPr lang="en-US" dirty="0"/>
              <a:t> recognition, </a:t>
            </a:r>
            <a:r>
              <a:rPr lang="en-US" dirty="0" err="1"/>
              <a:t>etc</a:t>
            </a:r>
            <a:r>
              <a:rPr lang="en-US" dirty="0"/>
              <a:t> [10]</a:t>
            </a:r>
          </a:p>
          <a:p>
            <a:r>
              <a:rPr lang="en-US" dirty="0"/>
              <a:t>Despite general concerns, expert predictions positive… [4]</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lvl="1"/>
            <a:r>
              <a:rPr lang="en-US" sz="1400" dirty="0"/>
              <a:t>Ahmed Hamiroune</a:t>
            </a:r>
          </a:p>
        </p:txBody>
      </p:sp>
      <p:pic>
        <p:nvPicPr>
          <p:cNvPr id="13" name="Picture 12">
            <a:extLst>
              <a:ext uri="{FF2B5EF4-FFF2-40B4-BE49-F238E27FC236}">
                <a16:creationId xmlns:a16="http://schemas.microsoft.com/office/drawing/2014/main" id="{79B8D78E-3679-4C74-87EE-CFCCB36FD0A5}"/>
              </a:ext>
            </a:extLst>
          </p:cNvPr>
          <p:cNvPicPr>
            <a:picLocks noChangeAspect="1"/>
          </p:cNvPicPr>
          <p:nvPr/>
        </p:nvPicPr>
        <p:blipFill>
          <a:blip r:embed="rId3"/>
          <a:stretch>
            <a:fillRect/>
          </a:stretch>
        </p:blipFill>
        <p:spPr>
          <a:xfrm>
            <a:off x="4724402" y="1276350"/>
            <a:ext cx="4099560" cy="2830018"/>
          </a:xfrm>
          <a:prstGeom prst="rect">
            <a:avLst/>
          </a:prstGeom>
        </p:spPr>
      </p:pic>
      <p:sp>
        <p:nvSpPr>
          <p:cNvPr id="15" name="TextBox 14">
            <a:extLst>
              <a:ext uri="{FF2B5EF4-FFF2-40B4-BE49-F238E27FC236}">
                <a16:creationId xmlns:a16="http://schemas.microsoft.com/office/drawing/2014/main" id="{F9A22E08-3F24-D634-5868-37EE18BDD327}"/>
              </a:ext>
            </a:extLst>
          </p:cNvPr>
          <p:cNvSpPr txBox="1"/>
          <p:nvPr/>
        </p:nvSpPr>
        <p:spPr>
          <a:xfrm>
            <a:off x="7876310" y="4182450"/>
            <a:ext cx="4596938" cy="369332"/>
          </a:xfrm>
          <a:prstGeom prst="rect">
            <a:avLst/>
          </a:prstGeom>
          <a:noFill/>
        </p:spPr>
        <p:txBody>
          <a:bodyPr wrap="square">
            <a:spAutoFit/>
          </a:bodyPr>
          <a:lstStyle/>
          <a:p>
            <a:r>
              <a:rPr lang="en-US" dirty="0"/>
              <a:t>[10]</a:t>
            </a:r>
          </a:p>
        </p:txBody>
      </p:sp>
    </p:spTree>
    <p:extLst>
      <p:ext uri="{BB962C8B-B14F-4D97-AF65-F5344CB8AC3E}">
        <p14:creationId xmlns:p14="http://schemas.microsoft.com/office/powerpoint/2010/main" val="428445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CABB-C5E1-9718-6E82-18402A873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86FF5-515F-A327-1C48-F08F03AA7BBB}"/>
              </a:ext>
            </a:extLst>
          </p:cNvPr>
          <p:cNvSpPr>
            <a:spLocks noGrp="1"/>
          </p:cNvSpPr>
          <p:nvPr>
            <p:ph type="title"/>
          </p:nvPr>
        </p:nvSpPr>
        <p:spPr/>
        <p:txBody>
          <a:bodyPr/>
          <a:lstStyle/>
          <a:p>
            <a:r>
              <a:rPr lang="en-US" dirty="0"/>
              <a:t>Experts Predict High Growth for C.s. Jobs</a:t>
            </a:r>
          </a:p>
        </p:txBody>
      </p:sp>
      <p:sp>
        <p:nvSpPr>
          <p:cNvPr id="3" name="Content Placeholder 2">
            <a:extLst>
              <a:ext uri="{FF2B5EF4-FFF2-40B4-BE49-F238E27FC236}">
                <a16:creationId xmlns:a16="http://schemas.microsoft.com/office/drawing/2014/main" id="{AD98D1B6-BB2D-D25A-D763-1930854ED774}"/>
              </a:ext>
            </a:extLst>
          </p:cNvPr>
          <p:cNvSpPr>
            <a:spLocks noGrp="1"/>
          </p:cNvSpPr>
          <p:nvPr>
            <p:ph sz="half" idx="1"/>
          </p:nvPr>
        </p:nvSpPr>
        <p:spPr/>
        <p:txBody>
          <a:bodyPr>
            <a:normAutofit fontScale="92500" lnSpcReduction="10000"/>
          </a:bodyPr>
          <a:lstStyle/>
          <a:p>
            <a:r>
              <a:rPr lang="en-US" dirty="0"/>
              <a:t>Overall employment predictions [4]</a:t>
            </a:r>
          </a:p>
          <a:p>
            <a:pPr lvl="1"/>
            <a:r>
              <a:rPr lang="en-US" dirty="0"/>
              <a:t>Computer and Math projected increase by ~10% between 2024 &amp; 2034</a:t>
            </a:r>
          </a:p>
          <a:p>
            <a:pPr lvl="1"/>
            <a:r>
              <a:rPr lang="en-US" dirty="0"/>
              <a:t>Data science and info security projected growth of 33.5% and 28.5%</a:t>
            </a:r>
          </a:p>
          <a:p>
            <a:r>
              <a:rPr lang="en-US" dirty="0"/>
              <a:t>Impact on entry level jobs [3]</a:t>
            </a:r>
          </a:p>
          <a:p>
            <a:pPr lvl="1"/>
            <a:r>
              <a:rPr lang="en-US" dirty="0"/>
              <a:t>Entry-level jobs decreased by 6% between 2022-2025</a:t>
            </a:r>
          </a:p>
          <a:p>
            <a:pPr lvl="1"/>
            <a:r>
              <a:rPr lang="en-US" dirty="0"/>
              <a:t>Vs 6-9% increase for older workers</a:t>
            </a:r>
          </a:p>
          <a:p>
            <a:r>
              <a:rPr lang="en-US" dirty="0"/>
              <a:t>Growth varies across occupations [9]</a:t>
            </a:r>
          </a:p>
          <a:p>
            <a:pPr lvl="1"/>
            <a:r>
              <a:rPr lang="en-US" dirty="0"/>
              <a:t>Replaces basic &amp; repetitive C.S. roles</a:t>
            </a:r>
          </a:p>
          <a:p>
            <a:pPr lvl="1"/>
            <a:r>
              <a:rPr lang="en-US" dirty="0"/>
              <a:t>Growth in AI related areas</a:t>
            </a:r>
          </a:p>
          <a:p>
            <a:pPr lvl="1"/>
            <a:endParaRPr lang="en-US" dirty="0"/>
          </a:p>
        </p:txBody>
      </p:sp>
      <p:sp>
        <p:nvSpPr>
          <p:cNvPr id="5" name="Footer Placeholder 4">
            <a:extLst>
              <a:ext uri="{FF2B5EF4-FFF2-40B4-BE49-F238E27FC236}">
                <a16:creationId xmlns:a16="http://schemas.microsoft.com/office/drawing/2014/main" id="{F3AC8211-A13F-DEFC-20F0-F43865A19955}"/>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4E9C4BB3-CEAA-55A1-F026-C723DAB9694D}"/>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16EE20E9-8791-4BC1-823A-59B99B49AF1E}"/>
              </a:ext>
            </a:extLst>
          </p:cNvPr>
          <p:cNvSpPr txBox="1"/>
          <p:nvPr/>
        </p:nvSpPr>
        <p:spPr>
          <a:xfrm>
            <a:off x="6847114" y="372337"/>
            <a:ext cx="2179682" cy="307777"/>
          </a:xfrm>
          <a:prstGeom prst="rect">
            <a:avLst/>
          </a:prstGeom>
          <a:noFill/>
        </p:spPr>
        <p:txBody>
          <a:bodyPr wrap="square" rtlCol="0">
            <a:spAutoFit/>
          </a:bodyPr>
          <a:lstStyle/>
          <a:p>
            <a:pPr lvl="1"/>
            <a:r>
              <a:rPr lang="en-US" sz="1400" dirty="0"/>
              <a:t>Ahmed Hamiroune</a:t>
            </a:r>
          </a:p>
        </p:txBody>
      </p:sp>
      <p:pic>
        <p:nvPicPr>
          <p:cNvPr id="11" name="Picture 10">
            <a:extLst>
              <a:ext uri="{FF2B5EF4-FFF2-40B4-BE49-F238E27FC236}">
                <a16:creationId xmlns:a16="http://schemas.microsoft.com/office/drawing/2014/main" id="{55FA7DE6-F7F2-0A63-4E76-660A3A94B84F}"/>
              </a:ext>
            </a:extLst>
          </p:cNvPr>
          <p:cNvPicPr>
            <a:picLocks noChangeAspect="1"/>
          </p:cNvPicPr>
          <p:nvPr/>
        </p:nvPicPr>
        <p:blipFill>
          <a:blip r:embed="rId3"/>
          <a:stretch>
            <a:fillRect/>
          </a:stretch>
        </p:blipFill>
        <p:spPr>
          <a:xfrm>
            <a:off x="4572000" y="1352551"/>
            <a:ext cx="4324707" cy="2812125"/>
          </a:xfrm>
          <a:prstGeom prst="rect">
            <a:avLst/>
          </a:prstGeom>
        </p:spPr>
      </p:pic>
      <p:sp>
        <p:nvSpPr>
          <p:cNvPr id="8" name="TextBox 7">
            <a:extLst>
              <a:ext uri="{FF2B5EF4-FFF2-40B4-BE49-F238E27FC236}">
                <a16:creationId xmlns:a16="http://schemas.microsoft.com/office/drawing/2014/main" id="{E9E212B5-A366-061A-C13C-AC6226E4EDA2}"/>
              </a:ext>
            </a:extLst>
          </p:cNvPr>
          <p:cNvSpPr txBox="1"/>
          <p:nvPr/>
        </p:nvSpPr>
        <p:spPr>
          <a:xfrm>
            <a:off x="7936955" y="4189589"/>
            <a:ext cx="4596938" cy="369332"/>
          </a:xfrm>
          <a:prstGeom prst="rect">
            <a:avLst/>
          </a:prstGeom>
          <a:noFill/>
        </p:spPr>
        <p:txBody>
          <a:bodyPr wrap="square">
            <a:spAutoFit/>
          </a:bodyPr>
          <a:lstStyle/>
          <a:p>
            <a:r>
              <a:rPr lang="en-US" dirty="0"/>
              <a:t>[4]</a:t>
            </a:r>
          </a:p>
        </p:txBody>
      </p:sp>
    </p:spTree>
    <p:extLst>
      <p:ext uri="{BB962C8B-B14F-4D97-AF65-F5344CB8AC3E}">
        <p14:creationId xmlns:p14="http://schemas.microsoft.com/office/powerpoint/2010/main" val="394713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E947-FD4D-FF6B-A70C-756CB2E18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48C18-BC0B-0A08-1114-44E08C9C09BD}"/>
              </a:ext>
            </a:extLst>
          </p:cNvPr>
          <p:cNvSpPr>
            <a:spLocks noGrp="1"/>
          </p:cNvSpPr>
          <p:nvPr>
            <p:ph type="title"/>
          </p:nvPr>
        </p:nvSpPr>
        <p:spPr/>
        <p:txBody>
          <a:bodyPr>
            <a:normAutofit/>
          </a:bodyPr>
          <a:lstStyle/>
          <a:p>
            <a:r>
              <a:rPr lang="en-US" dirty="0"/>
              <a:t>AI will change, not Eliminate, C.S. </a:t>
            </a:r>
            <a:br>
              <a:rPr lang="en-US" dirty="0"/>
            </a:br>
            <a:r>
              <a:rPr lang="en-US" dirty="0"/>
              <a:t>Jobs</a:t>
            </a:r>
          </a:p>
        </p:txBody>
      </p:sp>
      <p:sp>
        <p:nvSpPr>
          <p:cNvPr id="3" name="Content Placeholder 2">
            <a:extLst>
              <a:ext uri="{FF2B5EF4-FFF2-40B4-BE49-F238E27FC236}">
                <a16:creationId xmlns:a16="http://schemas.microsoft.com/office/drawing/2014/main" id="{B775B852-FC41-5BCB-EB04-3ABA911C81C2}"/>
              </a:ext>
            </a:extLst>
          </p:cNvPr>
          <p:cNvSpPr>
            <a:spLocks noGrp="1"/>
          </p:cNvSpPr>
          <p:nvPr>
            <p:ph sz="half" idx="1"/>
          </p:nvPr>
        </p:nvSpPr>
        <p:spPr/>
        <p:txBody>
          <a:bodyPr>
            <a:normAutofit fontScale="92500" lnSpcReduction="10000"/>
          </a:bodyPr>
          <a:lstStyle/>
          <a:p>
            <a:r>
              <a:rPr lang="en-US" dirty="0"/>
              <a:t>Improves productivity [5]</a:t>
            </a:r>
          </a:p>
          <a:p>
            <a:pPr lvl="1"/>
            <a:r>
              <a:rPr lang="en-US" dirty="0"/>
              <a:t>Assists developer in several stages of software development lifecycle:</a:t>
            </a:r>
          </a:p>
          <a:p>
            <a:pPr lvl="1"/>
            <a:r>
              <a:rPr lang="en-US" dirty="0"/>
              <a:t>Can take care of simpler parts of implementation, </a:t>
            </a:r>
          </a:p>
          <a:p>
            <a:pPr lvl="1"/>
            <a:r>
              <a:rPr lang="en-US" dirty="0"/>
              <a:t>Can aid testing and maintenance</a:t>
            </a:r>
          </a:p>
          <a:p>
            <a:r>
              <a:rPr lang="en-US" dirty="0"/>
              <a:t>Frees up time for more complex tasks [5]</a:t>
            </a:r>
          </a:p>
          <a:p>
            <a:pPr lvl="1"/>
            <a:r>
              <a:rPr lang="en-US" dirty="0"/>
              <a:t>architectural planning </a:t>
            </a:r>
          </a:p>
          <a:p>
            <a:pPr lvl="1"/>
            <a:r>
              <a:rPr lang="en-US" dirty="0"/>
              <a:t>system integration</a:t>
            </a:r>
          </a:p>
          <a:p>
            <a:r>
              <a:rPr lang="en-US" dirty="0"/>
              <a:t>Creates new opportunities in non-technical sectors [11]</a:t>
            </a:r>
          </a:p>
          <a:p>
            <a:pPr lvl="1"/>
            <a:r>
              <a:rPr lang="en-US" dirty="0"/>
              <a:t>Ex: Healthcare, Finance, </a:t>
            </a:r>
            <a:r>
              <a:rPr lang="en-US" dirty="0" err="1"/>
              <a:t>etc</a:t>
            </a:r>
            <a:endParaRPr lang="en-US" dirty="0"/>
          </a:p>
          <a:p>
            <a:endParaRPr lang="en-US" dirty="0"/>
          </a:p>
        </p:txBody>
      </p:sp>
      <p:sp>
        <p:nvSpPr>
          <p:cNvPr id="4" name="Content Placeholder 3">
            <a:extLst>
              <a:ext uri="{FF2B5EF4-FFF2-40B4-BE49-F238E27FC236}">
                <a16:creationId xmlns:a16="http://schemas.microsoft.com/office/drawing/2014/main" id="{0A05C72A-1865-BC34-C395-782719821070}"/>
              </a:ext>
            </a:extLst>
          </p:cNvPr>
          <p:cNvSpPr>
            <a:spLocks noGrp="1"/>
          </p:cNvSpPr>
          <p:nvPr>
            <p:ph sz="half" idx="2"/>
          </p:nvPr>
        </p:nvSpPr>
        <p:spPr>
          <a:ln>
            <a:solidFill>
              <a:schemeClr val="bg1"/>
            </a:solidFill>
          </a:ln>
        </p:spPr>
        <p:txBody>
          <a:bodyPr anchor="ctr">
            <a:normAutofit fontScale="92500" lnSpcReduction="10000"/>
          </a:bodyPr>
          <a:lstStyle/>
          <a:p>
            <a:pPr marL="0" indent="0" algn="ctr">
              <a:buNone/>
            </a:pPr>
            <a:r>
              <a:rPr lang="en-US" dirty="0"/>
              <a:t>&lt;Graphic as big as will fit&gt;</a:t>
            </a:r>
          </a:p>
        </p:txBody>
      </p:sp>
      <p:sp>
        <p:nvSpPr>
          <p:cNvPr id="5" name="Footer Placeholder 4">
            <a:extLst>
              <a:ext uri="{FF2B5EF4-FFF2-40B4-BE49-F238E27FC236}">
                <a16:creationId xmlns:a16="http://schemas.microsoft.com/office/drawing/2014/main" id="{632AF4E4-2BF3-6C60-1EEA-49AB3AE54BD1}"/>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BFE85817-D9E0-B8C0-3EEB-1C1CE067846C}"/>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E683C03C-71EE-3A3C-C2EF-EB1C2A3B2AEB}"/>
              </a:ext>
            </a:extLst>
          </p:cNvPr>
          <p:cNvSpPr txBox="1"/>
          <p:nvPr/>
        </p:nvSpPr>
        <p:spPr>
          <a:xfrm>
            <a:off x="6847114" y="372337"/>
            <a:ext cx="2179682" cy="307777"/>
          </a:xfrm>
          <a:prstGeom prst="rect">
            <a:avLst/>
          </a:prstGeom>
          <a:noFill/>
        </p:spPr>
        <p:txBody>
          <a:bodyPr wrap="square" rtlCol="0">
            <a:spAutoFit/>
          </a:bodyPr>
          <a:lstStyle/>
          <a:p>
            <a:pPr lvl="1"/>
            <a:r>
              <a:rPr lang="en-US" sz="1400" dirty="0"/>
              <a:t>Ahmed Hamiroune</a:t>
            </a:r>
          </a:p>
        </p:txBody>
      </p:sp>
      <p:pic>
        <p:nvPicPr>
          <p:cNvPr id="1026" name="Picture 2" descr="Understanding the Software Development Life Cycle | Datarob">
            <a:extLst>
              <a:ext uri="{FF2B5EF4-FFF2-40B4-BE49-F238E27FC236}">
                <a16:creationId xmlns:a16="http://schemas.microsoft.com/office/drawing/2014/main" id="{5711DD88-CF91-FD4D-6C40-E8E56C6E0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3418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EC6251-4435-FDD4-F82B-E7D88AEE19AB}"/>
              </a:ext>
            </a:extLst>
          </p:cNvPr>
          <p:cNvSpPr txBox="1"/>
          <p:nvPr/>
        </p:nvSpPr>
        <p:spPr>
          <a:xfrm>
            <a:off x="8401956" y="4627864"/>
            <a:ext cx="624840" cy="369332"/>
          </a:xfrm>
          <a:prstGeom prst="rect">
            <a:avLst/>
          </a:prstGeom>
          <a:noFill/>
        </p:spPr>
        <p:txBody>
          <a:bodyPr wrap="square" rtlCol="0">
            <a:spAutoFit/>
          </a:bodyPr>
          <a:lstStyle/>
          <a:p>
            <a:pPr>
              <a:lnSpc>
                <a:spcPct val="90000"/>
              </a:lnSpc>
            </a:pPr>
            <a:r>
              <a:rPr lang="en-US" sz="2000" dirty="0"/>
              <a:t>[7]</a:t>
            </a:r>
          </a:p>
        </p:txBody>
      </p:sp>
    </p:spTree>
    <p:extLst>
      <p:ext uri="{BB962C8B-B14F-4D97-AF65-F5344CB8AC3E}">
        <p14:creationId xmlns:p14="http://schemas.microsoft.com/office/powerpoint/2010/main" val="155166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5ABB-401C-ECFC-D286-791ECB1D0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252AA-C495-828D-2AD9-5F550753EBB1}"/>
              </a:ext>
            </a:extLst>
          </p:cNvPr>
          <p:cNvSpPr>
            <a:spLocks noGrp="1"/>
          </p:cNvSpPr>
          <p:nvPr>
            <p:ph type="title"/>
          </p:nvPr>
        </p:nvSpPr>
        <p:spPr/>
        <p:txBody>
          <a:bodyPr/>
          <a:lstStyle/>
          <a:p>
            <a:r>
              <a:rPr lang="en-US" dirty="0"/>
              <a:t>opportunities for growth with AI</a:t>
            </a:r>
          </a:p>
        </p:txBody>
      </p:sp>
      <p:sp>
        <p:nvSpPr>
          <p:cNvPr id="3" name="Content Placeholder 2">
            <a:extLst>
              <a:ext uri="{FF2B5EF4-FFF2-40B4-BE49-F238E27FC236}">
                <a16:creationId xmlns:a16="http://schemas.microsoft.com/office/drawing/2014/main" id="{675AF0BA-CD46-9768-169F-C7AFED20BB2A}"/>
              </a:ext>
            </a:extLst>
          </p:cNvPr>
          <p:cNvSpPr>
            <a:spLocks noGrp="1"/>
          </p:cNvSpPr>
          <p:nvPr>
            <p:ph sz="half" idx="1"/>
          </p:nvPr>
        </p:nvSpPr>
        <p:spPr/>
        <p:txBody>
          <a:bodyPr>
            <a:normAutofit fontScale="92500" lnSpcReduction="10000"/>
          </a:bodyPr>
          <a:lstStyle/>
          <a:p>
            <a:r>
              <a:rPr lang="en-US" dirty="0"/>
              <a:t>Prepare [8]</a:t>
            </a:r>
          </a:p>
          <a:p>
            <a:pPr lvl="1"/>
            <a:r>
              <a:rPr lang="en-US" dirty="0"/>
              <a:t>Master core skills to perform more complex tasks</a:t>
            </a:r>
          </a:p>
          <a:p>
            <a:pPr lvl="1"/>
            <a:r>
              <a:rPr lang="en-US" dirty="0"/>
              <a:t>Skills like problem-solving, critical thinking, communication</a:t>
            </a:r>
          </a:p>
          <a:p>
            <a:r>
              <a:rPr lang="en-US" dirty="0"/>
              <a:t>Up-skill [8]</a:t>
            </a:r>
          </a:p>
          <a:p>
            <a:pPr lvl="1"/>
            <a:r>
              <a:rPr lang="en-US" dirty="0"/>
              <a:t>Adopt AI tools for tasks in current roles</a:t>
            </a:r>
          </a:p>
          <a:p>
            <a:pPr lvl="1"/>
            <a:r>
              <a:rPr lang="en-US" dirty="0"/>
              <a:t>Use AI to augment what is there, not replace</a:t>
            </a:r>
          </a:p>
          <a:p>
            <a:r>
              <a:rPr lang="en-US" dirty="0"/>
              <a:t>Retrain</a:t>
            </a:r>
          </a:p>
          <a:p>
            <a:pPr lvl="1"/>
            <a:r>
              <a:rPr lang="en-US" dirty="0"/>
              <a:t>Remain adaptive to future advancements</a:t>
            </a:r>
          </a:p>
          <a:p>
            <a:pPr lvl="1"/>
            <a:r>
              <a:rPr lang="en-US" dirty="0"/>
              <a:t>Transition towards other C.S. tasks with </a:t>
            </a:r>
            <a:r>
              <a:rPr lang="en-US"/>
              <a:t>higher growth</a:t>
            </a:r>
            <a:endParaRPr lang="en-US" dirty="0"/>
          </a:p>
        </p:txBody>
      </p:sp>
      <p:sp>
        <p:nvSpPr>
          <p:cNvPr id="5" name="Footer Placeholder 4">
            <a:extLst>
              <a:ext uri="{FF2B5EF4-FFF2-40B4-BE49-F238E27FC236}">
                <a16:creationId xmlns:a16="http://schemas.microsoft.com/office/drawing/2014/main" id="{45738085-4606-FE40-6147-FC703B68F925}"/>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D16A9FF7-C644-A6B2-A1FF-0D8BA316F681}"/>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0B84866D-5555-8016-48A8-197A75272330}"/>
              </a:ext>
            </a:extLst>
          </p:cNvPr>
          <p:cNvSpPr txBox="1"/>
          <p:nvPr/>
        </p:nvSpPr>
        <p:spPr>
          <a:xfrm>
            <a:off x="6847114" y="372337"/>
            <a:ext cx="2179682" cy="307777"/>
          </a:xfrm>
          <a:prstGeom prst="rect">
            <a:avLst/>
          </a:prstGeom>
          <a:noFill/>
        </p:spPr>
        <p:txBody>
          <a:bodyPr wrap="square" rtlCol="0">
            <a:spAutoFit/>
          </a:bodyPr>
          <a:lstStyle/>
          <a:p>
            <a:pPr lvl="1"/>
            <a:r>
              <a:rPr lang="en-US" sz="1400" dirty="0"/>
              <a:t>Ahmed Hamiroune</a:t>
            </a:r>
          </a:p>
        </p:txBody>
      </p:sp>
      <p:pic>
        <p:nvPicPr>
          <p:cNvPr id="12" name="Picture 11">
            <a:extLst>
              <a:ext uri="{FF2B5EF4-FFF2-40B4-BE49-F238E27FC236}">
                <a16:creationId xmlns:a16="http://schemas.microsoft.com/office/drawing/2014/main" id="{AB4F126A-3512-F665-8F25-5A7BFD784927}"/>
              </a:ext>
            </a:extLst>
          </p:cNvPr>
          <p:cNvPicPr>
            <a:picLocks noChangeAspect="1"/>
          </p:cNvPicPr>
          <p:nvPr/>
        </p:nvPicPr>
        <p:blipFill>
          <a:blip r:embed="rId3"/>
          <a:srcRect r="10364"/>
          <a:stretch>
            <a:fillRect/>
          </a:stretch>
        </p:blipFill>
        <p:spPr>
          <a:xfrm>
            <a:off x="4419600" y="1479695"/>
            <a:ext cx="4469199" cy="2717919"/>
          </a:xfrm>
          <a:prstGeom prst="rect">
            <a:avLst/>
          </a:prstGeom>
        </p:spPr>
      </p:pic>
      <p:sp>
        <p:nvSpPr>
          <p:cNvPr id="8" name="TextBox 7">
            <a:extLst>
              <a:ext uri="{FF2B5EF4-FFF2-40B4-BE49-F238E27FC236}">
                <a16:creationId xmlns:a16="http://schemas.microsoft.com/office/drawing/2014/main" id="{A799788F-0CC1-48CE-A619-DDDC3B7CA284}"/>
              </a:ext>
            </a:extLst>
          </p:cNvPr>
          <p:cNvSpPr txBox="1"/>
          <p:nvPr/>
        </p:nvSpPr>
        <p:spPr>
          <a:xfrm>
            <a:off x="8341822" y="4140092"/>
            <a:ext cx="4596938" cy="369332"/>
          </a:xfrm>
          <a:prstGeom prst="rect">
            <a:avLst/>
          </a:prstGeom>
          <a:noFill/>
        </p:spPr>
        <p:txBody>
          <a:bodyPr wrap="square">
            <a:spAutoFit/>
          </a:bodyPr>
          <a:lstStyle/>
          <a:p>
            <a:r>
              <a:rPr lang="en-US" dirty="0"/>
              <a:t>[8]</a:t>
            </a:r>
          </a:p>
        </p:txBody>
      </p:sp>
    </p:spTree>
    <p:extLst>
      <p:ext uri="{BB962C8B-B14F-4D97-AF65-F5344CB8AC3E}">
        <p14:creationId xmlns:p14="http://schemas.microsoft.com/office/powerpoint/2010/main" val="125838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799" y="864524"/>
            <a:ext cx="8034251" cy="3858162"/>
          </a:xfrm>
        </p:spPr>
        <p:txBody>
          <a:bodyPr lIns="91440">
            <a:normAutofit fontScale="92500" lnSpcReduction="20000"/>
          </a:bodyPr>
          <a:lstStyle/>
          <a:p>
            <a:pPr marL="205768" lvl="1" indent="0">
              <a:buNone/>
            </a:pPr>
            <a:endParaRPr lang="en-US" dirty="0"/>
          </a:p>
          <a:p>
            <a:pPr marL="205768" lvl="1" indent="0">
              <a:buNone/>
            </a:pPr>
            <a:r>
              <a:rPr lang="en-US" dirty="0"/>
              <a:t>All Sources Accessed 30 Sep. 2025:</a:t>
            </a:r>
          </a:p>
          <a:p>
            <a:pPr marL="0" indent="0">
              <a:buNone/>
            </a:pPr>
            <a:r>
              <a:rPr lang="en-US" sz="1100" dirty="0">
                <a:latin typeface="+mj-lt"/>
              </a:rPr>
              <a:t>[1] </a:t>
            </a:r>
            <a:r>
              <a:rPr lang="en-US" sz="1100" dirty="0" err="1">
                <a:latin typeface="+mj-lt"/>
              </a:rPr>
              <a:t>Soroushian</a:t>
            </a:r>
            <a:r>
              <a:rPr lang="en-US" sz="1100" dirty="0">
                <a:latin typeface="+mj-lt"/>
              </a:rPr>
              <a:t>, John. “What Past Waves of Automation Can Teach Us About AI.” </a:t>
            </a:r>
            <a:r>
              <a:rPr lang="en-US" sz="1100" i="1" dirty="0">
                <a:latin typeface="+mj-lt"/>
              </a:rPr>
              <a:t>Bipartisan Policy Center</a:t>
            </a:r>
            <a:r>
              <a:rPr lang="en-US" sz="1100" dirty="0">
                <a:latin typeface="+mj-lt"/>
              </a:rPr>
              <a:t>, 9 Jul. 2024, </a:t>
            </a:r>
            <a:r>
              <a:rPr lang="en-US" sz="1100" dirty="0">
                <a:latin typeface="+mj-lt"/>
                <a:hlinkClick r:id="rId3"/>
              </a:rPr>
              <a:t>https://bipartisanpolicy.org/blog/what-past-waves-of-automation-can-teach-us-about-ai/#:~:text=Fortunately%2C%20new%20jobs%20were%20created%20in%20the,banks%20decreased%2C%20leading%20to%20more%20employment%20opportunities</a:t>
            </a:r>
            <a:r>
              <a:rPr lang="en-US" sz="1100" dirty="0">
                <a:latin typeface="+mj-lt"/>
              </a:rPr>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mj-lt"/>
                <a:ea typeface="+mn-ea"/>
                <a:cs typeface="+mn-cs"/>
              </a:rPr>
              <a:t>[2] </a:t>
            </a:r>
            <a:r>
              <a:rPr lang="en-US" sz="1100" i="1" dirty="0">
                <a:latin typeface="+mj-lt"/>
              </a:rPr>
              <a:t>Will AI Replace Software Engineers? Exploring the Future of Software Development</a:t>
            </a:r>
            <a:r>
              <a:rPr lang="en-US" sz="1100" dirty="0">
                <a:latin typeface="+mj-lt"/>
              </a:rPr>
              <a:t>. 22 Nov. 2023, </a:t>
            </a:r>
            <a:r>
              <a:rPr lang="en-US" sz="1100" dirty="0">
                <a:latin typeface="+mj-lt"/>
                <a:hlinkClick r:id="rId4"/>
              </a:rPr>
              <a:t>https://onlinecs.baylor.edu/news/will-ai-replace-SWEs#:~:text=What%20are%20the%20Potential%20Concerns,%2C%20tools%2C%20and%20workforce%20training</a:t>
            </a:r>
            <a:r>
              <a:rPr lang="en-US" sz="1100" dirty="0">
                <a:latin typeface="+mj-lt"/>
              </a:rPr>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mj-lt"/>
                <a:ea typeface="+mn-ea"/>
                <a:cs typeface="+mn-cs"/>
              </a:rPr>
              <a:t>[3] </a:t>
            </a:r>
            <a:r>
              <a:rPr lang="en-US" sz="1100" i="1" dirty="0"/>
              <a:t>Canaries in the Coal Mine? Six Facts about the Recent Employment Effects of Artificial Intelligence</a:t>
            </a:r>
            <a:r>
              <a:rPr lang="en-US" sz="1100" dirty="0"/>
              <a:t>. Erik Brynjolfsson, Bharat Chandar, </a:t>
            </a:r>
            <a:r>
              <a:rPr lang="en-US" sz="1100" dirty="0" err="1"/>
              <a:t>Ruyu</a:t>
            </a:r>
            <a:r>
              <a:rPr lang="en-US" sz="1100" dirty="0"/>
              <a:t> Chen, 26 Aug. 2025, </a:t>
            </a:r>
            <a:r>
              <a:rPr lang="en-US" sz="1100" dirty="0">
                <a:hlinkClick r:id="rId5"/>
              </a:rPr>
              <a:t>https://digitaleconomy.stanford.edu/wp-content/uploads/2025/08/Canaries_BrynjolfssonChandarChen.pdf</a:t>
            </a:r>
            <a:r>
              <a:rPr lang="en-US" sz="1100" dirty="0"/>
              <a:t> </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mj-lt"/>
                <a:ea typeface="+mn-ea"/>
                <a:cs typeface="+mn-cs"/>
              </a:rPr>
              <a:t>[4] </a:t>
            </a:r>
            <a:r>
              <a:rPr lang="en-US" sz="1100" i="1" dirty="0"/>
              <a:t>Employment Projections — 2024−2034</a:t>
            </a:r>
            <a:r>
              <a:rPr lang="en-US" sz="1100" dirty="0"/>
              <a:t>. 28 Aug. 2025, </a:t>
            </a:r>
            <a:r>
              <a:rPr lang="en-US" sz="1100" dirty="0">
                <a:hlinkClick r:id="rId6"/>
              </a:rPr>
              <a:t>https://www.bls.gov/news.release/pdf/ecopro.pdf</a:t>
            </a:r>
            <a:r>
              <a:rPr lang="en-US" sz="1100" dirty="0"/>
              <a:t> </a:t>
            </a:r>
            <a:endParaRPr lang="en-US" sz="1100" dirty="0">
              <a:latin typeface="+mj-lt"/>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mj-lt"/>
                <a:ea typeface="+mn-ea"/>
                <a:cs typeface="+mn-cs"/>
              </a:rPr>
              <a:t>[5] </a:t>
            </a:r>
            <a:r>
              <a:rPr lang="en-US" sz="1100" i="1" dirty="0">
                <a:latin typeface="+mj-lt"/>
              </a:rPr>
              <a:t>AI in Software Development | IBM</a:t>
            </a:r>
            <a:r>
              <a:rPr lang="en-US" sz="1100" dirty="0">
                <a:latin typeface="+mj-lt"/>
              </a:rPr>
              <a:t>. </a:t>
            </a:r>
            <a:r>
              <a:rPr lang="en-US" sz="1100" dirty="0"/>
              <a:t>Matthew Finio, Amanda Downie</a:t>
            </a:r>
            <a:r>
              <a:rPr lang="en-US" sz="1100" dirty="0">
                <a:latin typeface="+mj-lt"/>
              </a:rPr>
              <a:t>, 7 Oct. 2024, </a:t>
            </a:r>
            <a:r>
              <a:rPr lang="en-US" sz="1100" dirty="0">
                <a:latin typeface="+mj-lt"/>
                <a:hlinkClick r:id="rId7"/>
              </a:rPr>
              <a:t>https://www.ibm.com/think/topics/ai-in-software-development</a:t>
            </a:r>
            <a:r>
              <a:rPr lang="en-US" sz="1100" dirty="0">
                <a:latin typeface="+mj-lt"/>
              </a:rPr>
              <a:t> </a:t>
            </a:r>
          </a:p>
          <a:p>
            <a:pPr marL="0" indent="0" defTabSz="457200">
              <a:lnSpc>
                <a:spcPct val="100000"/>
              </a:lnSpc>
              <a:spcBef>
                <a:spcPts val="600"/>
              </a:spcBef>
              <a:buClrTx/>
              <a:buSzTx/>
              <a:buNone/>
              <a:defRPr/>
            </a:pPr>
            <a:r>
              <a:rPr lang="en-US" sz="1100" dirty="0">
                <a:solidFill>
                  <a:prstClr val="white"/>
                </a:solidFill>
                <a:latin typeface="+mj-lt"/>
              </a:rPr>
              <a:t>[6]</a:t>
            </a:r>
            <a:r>
              <a:rPr lang="en-US" sz="1100" dirty="0">
                <a:latin typeface="+mj-lt"/>
              </a:rPr>
              <a:t> “How AI Affects Careers in Computing.” </a:t>
            </a:r>
            <a:r>
              <a:rPr lang="en-US" sz="1100" i="1" dirty="0">
                <a:latin typeface="+mj-lt"/>
              </a:rPr>
              <a:t>Michigan Technological University</a:t>
            </a:r>
            <a:r>
              <a:rPr lang="en-US" sz="1100" dirty="0">
                <a:latin typeface="+mj-lt"/>
              </a:rPr>
              <a:t>, </a:t>
            </a:r>
            <a:r>
              <a:rPr lang="en-US" sz="1100" dirty="0">
                <a:latin typeface="+mj-lt"/>
                <a:hlinkClick r:id="rId8"/>
              </a:rPr>
              <a:t>https://www.mtu.edu/computing/ai/career-affects/</a:t>
            </a:r>
            <a:endParaRPr lang="en-US" sz="1100" dirty="0">
              <a:solidFill>
                <a:prstClr val="white"/>
              </a:solidFill>
              <a:latin typeface="+mj-lt"/>
            </a:endParaRPr>
          </a:p>
          <a:p>
            <a:pPr marL="0" indent="0" defTabSz="457200">
              <a:lnSpc>
                <a:spcPct val="100000"/>
              </a:lnSpc>
              <a:spcBef>
                <a:spcPts val="600"/>
              </a:spcBef>
              <a:buClrTx/>
              <a:buSzTx/>
              <a:buNone/>
              <a:defRPr/>
            </a:pPr>
            <a:r>
              <a:rPr lang="en-US" sz="1100" dirty="0">
                <a:solidFill>
                  <a:prstClr val="white"/>
                </a:solidFill>
                <a:latin typeface="+mj-lt"/>
              </a:rPr>
              <a:t>[7] </a:t>
            </a:r>
            <a:r>
              <a:rPr lang="en-US" sz="1100" i="1" dirty="0">
                <a:latin typeface="+mj-lt"/>
              </a:rPr>
              <a:t>Understanding the Software Development Life Cycle | </a:t>
            </a:r>
            <a:r>
              <a:rPr lang="en-US" sz="1100" i="1" dirty="0" err="1">
                <a:latin typeface="+mj-lt"/>
              </a:rPr>
              <a:t>Datarob</a:t>
            </a:r>
            <a:r>
              <a:rPr lang="en-US" sz="1100" dirty="0">
                <a:latin typeface="+mj-lt"/>
              </a:rPr>
              <a:t>. 6 Aug. 2019, </a:t>
            </a:r>
            <a:r>
              <a:rPr lang="en-US" sz="1100" dirty="0">
                <a:latin typeface="+mj-lt"/>
                <a:hlinkClick r:id="rId9"/>
              </a:rPr>
              <a:t>https://datarob.com/essentials-software-development-life-cycle/</a:t>
            </a:r>
            <a:r>
              <a:rPr lang="en-US" sz="1100" dirty="0">
                <a:latin typeface="+mj-lt"/>
              </a:rPr>
              <a:t> </a:t>
            </a:r>
          </a:p>
          <a:p>
            <a:pPr marL="0" indent="0" defTabSz="457200">
              <a:lnSpc>
                <a:spcPct val="100000"/>
              </a:lnSpc>
              <a:spcBef>
                <a:spcPts val="600"/>
              </a:spcBef>
              <a:buClrTx/>
              <a:buSzTx/>
              <a:buNone/>
              <a:defRPr/>
            </a:pPr>
            <a:r>
              <a:rPr lang="en-US" sz="1100" dirty="0">
                <a:latin typeface="+mj-lt"/>
              </a:rPr>
              <a:t>[8] </a:t>
            </a:r>
            <a:r>
              <a:rPr lang="en-US" sz="1100" i="1" dirty="0">
                <a:latin typeface="+mj-lt"/>
              </a:rPr>
              <a:t>Will Computer Science Be Replaced by AI?</a:t>
            </a:r>
            <a:r>
              <a:rPr lang="en-US" sz="1100" dirty="0">
                <a:latin typeface="+mj-lt"/>
              </a:rPr>
              <a:t> 29 Apr. 2025, </a:t>
            </a:r>
            <a:r>
              <a:rPr lang="en-US" sz="1100" dirty="0">
                <a:latin typeface="+mj-lt"/>
                <a:hlinkClick r:id="rId10"/>
              </a:rPr>
              <a:t>https://www.herzing.edu/blog/will-computer-science-be-replaced-ai</a:t>
            </a:r>
            <a:r>
              <a:rPr lang="en-US" sz="1100" dirty="0">
                <a:latin typeface="+mj-lt"/>
              </a:rPr>
              <a:t> </a:t>
            </a:r>
          </a:p>
          <a:p>
            <a:pPr marL="0" indent="0" defTabSz="457200">
              <a:lnSpc>
                <a:spcPct val="100000"/>
              </a:lnSpc>
              <a:spcBef>
                <a:spcPts val="600"/>
              </a:spcBef>
              <a:buClrTx/>
              <a:buSzTx/>
              <a:buNone/>
              <a:defRPr/>
            </a:pPr>
            <a:r>
              <a:rPr lang="en-US" sz="1100" dirty="0">
                <a:latin typeface="+mj-lt"/>
              </a:rPr>
              <a:t>[9] “How AI Affects Careers in Computing.” </a:t>
            </a:r>
            <a:r>
              <a:rPr lang="en-US" sz="1100" i="1" dirty="0">
                <a:latin typeface="+mj-lt"/>
              </a:rPr>
              <a:t>Michigan Technological University</a:t>
            </a:r>
            <a:r>
              <a:rPr lang="en-US" sz="1100" dirty="0">
                <a:latin typeface="+mj-lt"/>
              </a:rPr>
              <a:t>, </a:t>
            </a:r>
            <a:r>
              <a:rPr lang="en-US" sz="1100" dirty="0">
                <a:latin typeface="+mj-lt"/>
                <a:hlinkClick r:id="rId8"/>
              </a:rPr>
              <a:t>https://www.mtu.edu/computing/ai/career-affects/</a:t>
            </a:r>
            <a:endParaRPr lang="en-US" sz="1100" dirty="0">
              <a:latin typeface="+mj-lt"/>
            </a:endParaRPr>
          </a:p>
          <a:p>
            <a:pPr marL="0" indent="0" defTabSz="457200">
              <a:lnSpc>
                <a:spcPct val="100000"/>
              </a:lnSpc>
              <a:spcBef>
                <a:spcPts val="600"/>
              </a:spcBef>
              <a:buClrTx/>
              <a:buSzTx/>
              <a:buNone/>
              <a:defRPr/>
            </a:pPr>
            <a:r>
              <a:rPr lang="en-US" sz="1100" dirty="0">
                <a:latin typeface="+mj-lt"/>
              </a:rPr>
              <a:t>[10] </a:t>
            </a:r>
            <a:r>
              <a:rPr lang="en-US" sz="1100" dirty="0"/>
              <a:t>Elliot, David. “A Short History of AI in 10 Landmark Moments.” </a:t>
            </a:r>
            <a:r>
              <a:rPr lang="en-US" sz="1100" i="1" dirty="0"/>
              <a:t>World Economic Forum</a:t>
            </a:r>
            <a:r>
              <a:rPr lang="en-US" sz="1100" dirty="0"/>
              <a:t>, 3 Oct. 2024, </a:t>
            </a:r>
            <a:r>
              <a:rPr lang="en-US" sz="1100" dirty="0">
                <a:hlinkClick r:id="rId11"/>
              </a:rPr>
              <a:t>https://www.weforum.org/stories/2024/10/history-of-ai-artificial-intelligence/</a:t>
            </a:r>
            <a:r>
              <a:rPr lang="en-US" sz="1100" dirty="0"/>
              <a:t> </a:t>
            </a:r>
          </a:p>
          <a:p>
            <a:pPr marL="0" indent="0" defTabSz="457200">
              <a:lnSpc>
                <a:spcPct val="100000"/>
              </a:lnSpc>
              <a:spcBef>
                <a:spcPts val="600"/>
              </a:spcBef>
              <a:buClrTx/>
              <a:buSzTx/>
              <a:buNone/>
              <a:defRPr/>
            </a:pPr>
            <a:r>
              <a:rPr lang="en-US" sz="1100" dirty="0">
                <a:latin typeface="+mj-lt"/>
              </a:rPr>
              <a:t>[11] “Advancements in AI and Machine Learning.” </a:t>
            </a:r>
            <a:r>
              <a:rPr lang="en-US" sz="1100" i="1" dirty="0">
                <a:latin typeface="+mj-lt"/>
              </a:rPr>
              <a:t>Johns Hopkins Engineering Online</a:t>
            </a:r>
            <a:r>
              <a:rPr lang="en-US" sz="1100" dirty="0">
                <a:latin typeface="+mj-lt"/>
              </a:rPr>
              <a:t>, 8 May 2025, </a:t>
            </a:r>
            <a:r>
              <a:rPr lang="en-US" sz="1100" dirty="0">
                <a:latin typeface="+mj-lt"/>
                <a:hlinkClick r:id="rId12"/>
              </a:rPr>
              <a:t>https://ep.jhu.edu/news/advancements-in-ai-and-machine-learning/</a:t>
            </a:r>
            <a:r>
              <a:rPr lang="en-US" sz="1100" dirty="0">
                <a:latin typeface="+mj-lt"/>
              </a:rPr>
              <a:t>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lvl="1"/>
            <a:r>
              <a:rPr lang="en-US" sz="1400" dirty="0"/>
              <a:t>Ahmed Hamiroune</a:t>
            </a:r>
          </a:p>
        </p:txBody>
      </p:sp>
    </p:spTree>
    <p:extLst>
      <p:ext uri="{BB962C8B-B14F-4D97-AF65-F5344CB8AC3E}">
        <p14:creationId xmlns:p14="http://schemas.microsoft.com/office/powerpoint/2010/main" val="31487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Regulating the Robot Revolution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Sean Mullaney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7982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Robots Are Stealing Jobs </a:t>
            </a:r>
          </a:p>
        </p:txBody>
      </p:sp>
      <p:sp>
        <p:nvSpPr>
          <p:cNvPr id="3" name="Content Placeholder 2"/>
          <p:cNvSpPr>
            <a:spLocks noGrp="1"/>
          </p:cNvSpPr>
          <p:nvPr>
            <p:ph sz="half" idx="1"/>
          </p:nvPr>
        </p:nvSpPr>
        <p:spPr/>
        <p:txBody>
          <a:bodyPr/>
          <a:lstStyle/>
          <a:p>
            <a:r>
              <a:rPr lang="en-US" dirty="0"/>
              <a:t>By 2030, an estimate of 400-800 million jobs will be replaced or displaced by robots. [1]</a:t>
            </a:r>
          </a:p>
          <a:p>
            <a:r>
              <a:rPr lang="en-US" dirty="0"/>
              <a:t>About 50% of work activities are currently automatable. [1]</a:t>
            </a:r>
          </a:p>
          <a:p>
            <a:pPr lvl="1"/>
            <a:r>
              <a:rPr lang="en-US" dirty="0"/>
              <a:t>Insurance assessment</a:t>
            </a:r>
          </a:p>
          <a:p>
            <a:pPr lvl="1"/>
            <a:r>
              <a:rPr lang="en-US" dirty="0"/>
              <a:t>Accounting</a:t>
            </a:r>
          </a:p>
          <a:p>
            <a:pPr lvl="1"/>
            <a:r>
              <a:rPr lang="en-US" dirty="0"/>
              <a:t>Cashier</a:t>
            </a:r>
          </a:p>
          <a:p>
            <a:pPr lvl="1"/>
            <a:r>
              <a:rPr lang="en-US" dirty="0"/>
              <a:t>Manufacturing</a:t>
            </a:r>
          </a:p>
          <a:p>
            <a:pPr marL="0" indent="0">
              <a:buNone/>
            </a:pPr>
            <a:endParaRPr lang="en-US" dirty="0"/>
          </a:p>
          <a:p>
            <a:endParaRPr lang="en-US" dirty="0"/>
          </a:p>
          <a:p>
            <a:endParaRPr lang="en-US" dirty="0"/>
          </a:p>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dirty="0"/>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pic>
        <p:nvPicPr>
          <p:cNvPr id="9" name="Picture 8">
            <a:extLst>
              <a:ext uri="{FF2B5EF4-FFF2-40B4-BE49-F238E27FC236}">
                <a16:creationId xmlns:a16="http://schemas.microsoft.com/office/drawing/2014/main" id="{8CE0305A-653A-760E-EE1E-52087BFB1BFE}"/>
              </a:ext>
            </a:extLst>
          </p:cNvPr>
          <p:cNvPicPr>
            <a:picLocks noChangeAspect="1"/>
          </p:cNvPicPr>
          <p:nvPr/>
        </p:nvPicPr>
        <p:blipFill>
          <a:blip r:embed="rId3"/>
          <a:stretch>
            <a:fillRect/>
          </a:stretch>
        </p:blipFill>
        <p:spPr>
          <a:xfrm>
            <a:off x="4419600" y="1196605"/>
            <a:ext cx="4315767" cy="617309"/>
          </a:xfrm>
          <a:prstGeom prst="rect">
            <a:avLst/>
          </a:prstGeom>
        </p:spPr>
      </p:pic>
      <p:pic>
        <p:nvPicPr>
          <p:cNvPr id="14" name="Picture 13">
            <a:extLst>
              <a:ext uri="{FF2B5EF4-FFF2-40B4-BE49-F238E27FC236}">
                <a16:creationId xmlns:a16="http://schemas.microsoft.com/office/drawing/2014/main" id="{82D01E22-AEB6-9BD5-A6E7-C1FE8F8A56B9}"/>
              </a:ext>
            </a:extLst>
          </p:cNvPr>
          <p:cNvPicPr>
            <a:picLocks noChangeAspect="1"/>
          </p:cNvPicPr>
          <p:nvPr/>
        </p:nvPicPr>
        <p:blipFill>
          <a:blip r:embed="rId4"/>
          <a:stretch>
            <a:fillRect/>
          </a:stretch>
        </p:blipFill>
        <p:spPr>
          <a:xfrm>
            <a:off x="4546041" y="2134294"/>
            <a:ext cx="4044126" cy="2390585"/>
          </a:xfrm>
          <a:prstGeom prst="rect">
            <a:avLst/>
          </a:prstGeom>
        </p:spPr>
      </p:pic>
      <p:sp>
        <p:nvSpPr>
          <p:cNvPr id="17" name="TextBox 16">
            <a:extLst>
              <a:ext uri="{FF2B5EF4-FFF2-40B4-BE49-F238E27FC236}">
                <a16:creationId xmlns:a16="http://schemas.microsoft.com/office/drawing/2014/main" id="{B90E0868-CE5C-7285-D01E-869755F5E27D}"/>
              </a:ext>
            </a:extLst>
          </p:cNvPr>
          <p:cNvSpPr txBox="1"/>
          <p:nvPr/>
        </p:nvSpPr>
        <p:spPr>
          <a:xfrm>
            <a:off x="8382385" y="1196605"/>
            <a:ext cx="352982" cy="230832"/>
          </a:xfrm>
          <a:prstGeom prst="rect">
            <a:avLst/>
          </a:prstGeom>
          <a:noFill/>
        </p:spPr>
        <p:txBody>
          <a:bodyPr wrap="none" rtlCol="0">
            <a:spAutoFit/>
          </a:bodyPr>
          <a:lstStyle/>
          <a:p>
            <a:pPr>
              <a:lnSpc>
                <a:spcPct val="90000"/>
              </a:lnSpc>
            </a:pPr>
            <a:r>
              <a:rPr lang="en-US" sz="1000" b="1" dirty="0">
                <a:solidFill>
                  <a:schemeClr val="bg1"/>
                </a:solidFill>
              </a:rPr>
              <a:t>[1]</a:t>
            </a:r>
          </a:p>
        </p:txBody>
      </p:sp>
      <p:sp>
        <p:nvSpPr>
          <p:cNvPr id="18" name="TextBox 17">
            <a:extLst>
              <a:ext uri="{FF2B5EF4-FFF2-40B4-BE49-F238E27FC236}">
                <a16:creationId xmlns:a16="http://schemas.microsoft.com/office/drawing/2014/main" id="{EC56027C-1096-0432-4146-74CD7C64550E}"/>
              </a:ext>
            </a:extLst>
          </p:cNvPr>
          <p:cNvSpPr txBox="1"/>
          <p:nvPr/>
        </p:nvSpPr>
        <p:spPr>
          <a:xfrm>
            <a:off x="2329928" y="3290139"/>
            <a:ext cx="352982" cy="230832"/>
          </a:xfrm>
          <a:prstGeom prst="rect">
            <a:avLst/>
          </a:prstGeom>
          <a:noFill/>
        </p:spPr>
        <p:txBody>
          <a:bodyPr wrap="none" rtlCol="0">
            <a:spAutoFit/>
          </a:bodyPr>
          <a:lstStyle/>
          <a:p>
            <a:pPr>
              <a:lnSpc>
                <a:spcPct val="90000"/>
              </a:lnSpc>
            </a:pPr>
            <a:r>
              <a:rPr lang="en-US" sz="1000" b="1" dirty="0"/>
              <a:t>[2]</a:t>
            </a:r>
          </a:p>
        </p:txBody>
      </p:sp>
      <p:sp>
        <p:nvSpPr>
          <p:cNvPr id="21" name="TextBox 20">
            <a:extLst>
              <a:ext uri="{FF2B5EF4-FFF2-40B4-BE49-F238E27FC236}">
                <a16:creationId xmlns:a16="http://schemas.microsoft.com/office/drawing/2014/main" id="{C2B29254-8957-13B0-865C-DA787B0CDA92}"/>
              </a:ext>
            </a:extLst>
          </p:cNvPr>
          <p:cNvSpPr txBox="1"/>
          <p:nvPr/>
        </p:nvSpPr>
        <p:spPr>
          <a:xfrm>
            <a:off x="8199195" y="2214989"/>
            <a:ext cx="352982" cy="230832"/>
          </a:xfrm>
          <a:prstGeom prst="rect">
            <a:avLst/>
          </a:prstGeom>
          <a:noFill/>
        </p:spPr>
        <p:txBody>
          <a:bodyPr wrap="none" rtlCol="0">
            <a:spAutoFit/>
          </a:bodyPr>
          <a:lstStyle/>
          <a:p>
            <a:pPr>
              <a:lnSpc>
                <a:spcPct val="90000"/>
              </a:lnSpc>
            </a:pPr>
            <a:r>
              <a:rPr lang="en-US" sz="1000" b="1" dirty="0">
                <a:solidFill>
                  <a:schemeClr val="bg1"/>
                </a:solidFill>
              </a:rPr>
              <a:t>[2]</a:t>
            </a:r>
          </a:p>
        </p:txBody>
      </p:sp>
    </p:spTree>
    <p:extLst>
      <p:ext uri="{BB962C8B-B14F-4D97-AF65-F5344CB8AC3E}">
        <p14:creationId xmlns:p14="http://schemas.microsoft.com/office/powerpoint/2010/main" val="17503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C5BEB-43AF-DA8F-1377-E1F7FD118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1AFA7-88BE-5780-3742-5F9B580BA149}"/>
              </a:ext>
            </a:extLst>
          </p:cNvPr>
          <p:cNvSpPr>
            <a:spLocks noGrp="1"/>
          </p:cNvSpPr>
          <p:nvPr>
            <p:ph type="title"/>
          </p:nvPr>
        </p:nvSpPr>
        <p:spPr/>
        <p:txBody>
          <a:bodyPr/>
          <a:lstStyle/>
          <a:p>
            <a:r>
              <a:rPr lang="en-US" dirty="0"/>
              <a:t>Robots Are stealing jobs </a:t>
            </a:r>
          </a:p>
        </p:txBody>
      </p:sp>
      <p:sp>
        <p:nvSpPr>
          <p:cNvPr id="3" name="Content Placeholder 2">
            <a:extLst>
              <a:ext uri="{FF2B5EF4-FFF2-40B4-BE49-F238E27FC236}">
                <a16:creationId xmlns:a16="http://schemas.microsoft.com/office/drawing/2014/main" id="{842329ED-093B-B466-B6BD-0FE0345BDC3D}"/>
              </a:ext>
            </a:extLst>
          </p:cNvPr>
          <p:cNvSpPr>
            <a:spLocks noGrp="1"/>
          </p:cNvSpPr>
          <p:nvPr>
            <p:ph sz="half" idx="1"/>
          </p:nvPr>
        </p:nvSpPr>
        <p:spPr>
          <a:xfrm>
            <a:off x="714442" y="3711881"/>
            <a:ext cx="1298863" cy="923330"/>
          </a:xfrm>
        </p:spPr>
        <p:txBody>
          <a:bodyPr>
            <a:noAutofit/>
          </a:bodyPr>
          <a:lstStyle/>
          <a:p>
            <a:pPr marL="0" indent="0">
              <a:buNone/>
            </a:pPr>
            <a:r>
              <a:rPr lang="en-US" sz="5400" dirty="0"/>
              <a:t>1.7</a:t>
            </a:r>
          </a:p>
        </p:txBody>
      </p:sp>
      <p:sp>
        <p:nvSpPr>
          <p:cNvPr id="5" name="Footer Placeholder 4">
            <a:extLst>
              <a:ext uri="{FF2B5EF4-FFF2-40B4-BE49-F238E27FC236}">
                <a16:creationId xmlns:a16="http://schemas.microsoft.com/office/drawing/2014/main" id="{F934058C-1C8B-ABE5-3A23-A9112E55874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B397A6D-C177-6EC3-2FA1-D93B4AFEFCA4}"/>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a:extLst>
              <a:ext uri="{FF2B5EF4-FFF2-40B4-BE49-F238E27FC236}">
                <a16:creationId xmlns:a16="http://schemas.microsoft.com/office/drawing/2014/main" id="{504C7A23-D241-917B-22F9-35D9492D3F69}"/>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Mullaney</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AC3B0AEE-00F0-14A0-E13F-19507268CB65}"/>
              </a:ext>
            </a:extLst>
          </p:cNvPr>
          <p:cNvSpPr txBox="1"/>
          <p:nvPr/>
        </p:nvSpPr>
        <p:spPr>
          <a:xfrm>
            <a:off x="2013305" y="3905781"/>
            <a:ext cx="5740418" cy="729430"/>
          </a:xfrm>
          <a:prstGeom prst="rect">
            <a:avLst/>
          </a:prstGeom>
          <a:noFill/>
        </p:spPr>
        <p:txBody>
          <a:bodyPr wrap="none" rtlCol="0">
            <a:spAutoFit/>
          </a:bodyPr>
          <a:lstStyle/>
          <a:p>
            <a:pPr>
              <a:lnSpc>
                <a:spcPct val="90000"/>
              </a:lnSpc>
            </a:pPr>
            <a:r>
              <a:rPr lang="en-US" dirty="0"/>
              <a:t>million jobs have been lost to automation since 2000. [3]</a:t>
            </a:r>
          </a:p>
          <a:p>
            <a:pPr>
              <a:lnSpc>
                <a:spcPct val="90000"/>
              </a:lnSpc>
            </a:pPr>
            <a:endParaRPr lang="en-US" sz="2800" dirty="0"/>
          </a:p>
        </p:txBody>
      </p:sp>
      <p:sp>
        <p:nvSpPr>
          <p:cNvPr id="11" name="TextBox 10">
            <a:extLst>
              <a:ext uri="{FF2B5EF4-FFF2-40B4-BE49-F238E27FC236}">
                <a16:creationId xmlns:a16="http://schemas.microsoft.com/office/drawing/2014/main" id="{6A105324-3414-811D-DE26-88FE8AD5243C}"/>
              </a:ext>
            </a:extLst>
          </p:cNvPr>
          <p:cNvSpPr txBox="1"/>
          <p:nvPr/>
        </p:nvSpPr>
        <p:spPr>
          <a:xfrm flipH="1">
            <a:off x="3082180" y="1526709"/>
            <a:ext cx="6154882" cy="590931"/>
          </a:xfrm>
          <a:prstGeom prst="rect">
            <a:avLst/>
          </a:prstGeom>
          <a:noFill/>
        </p:spPr>
        <p:txBody>
          <a:bodyPr wrap="square" rtlCol="0">
            <a:spAutoFit/>
          </a:bodyPr>
          <a:lstStyle/>
          <a:p>
            <a:pPr>
              <a:lnSpc>
                <a:spcPct val="90000"/>
              </a:lnSpc>
            </a:pPr>
            <a:r>
              <a:rPr lang="en-US" dirty="0"/>
              <a:t>workers replaced by robots at Apple and Samsung supplier Foxconn in 2016 [4]</a:t>
            </a:r>
          </a:p>
        </p:txBody>
      </p:sp>
      <p:sp>
        <p:nvSpPr>
          <p:cNvPr id="12" name="TextBox 11">
            <a:extLst>
              <a:ext uri="{FF2B5EF4-FFF2-40B4-BE49-F238E27FC236}">
                <a16:creationId xmlns:a16="http://schemas.microsoft.com/office/drawing/2014/main" id="{CF1E2587-B9E7-40D2-15BA-87B9E66B0BEF}"/>
              </a:ext>
            </a:extLst>
          </p:cNvPr>
          <p:cNvSpPr txBox="1"/>
          <p:nvPr/>
        </p:nvSpPr>
        <p:spPr>
          <a:xfrm>
            <a:off x="655972" y="1343722"/>
            <a:ext cx="2242922" cy="1228028"/>
          </a:xfrm>
          <a:prstGeom prst="rect">
            <a:avLst/>
          </a:prstGeom>
          <a:noFill/>
        </p:spPr>
        <p:txBody>
          <a:bodyPr wrap="none" rtlCol="0">
            <a:spAutoFit/>
          </a:bodyPr>
          <a:lstStyle/>
          <a:p>
            <a:pPr>
              <a:lnSpc>
                <a:spcPct val="90000"/>
              </a:lnSpc>
            </a:pPr>
            <a:r>
              <a:rPr lang="en-US" sz="5400" dirty="0"/>
              <a:t>60,000</a:t>
            </a:r>
          </a:p>
          <a:p>
            <a:pPr>
              <a:lnSpc>
                <a:spcPct val="90000"/>
              </a:lnSpc>
            </a:pPr>
            <a:endParaRPr lang="en-US" sz="2800" dirty="0"/>
          </a:p>
        </p:txBody>
      </p:sp>
      <p:sp>
        <p:nvSpPr>
          <p:cNvPr id="13" name="TextBox 12">
            <a:extLst>
              <a:ext uri="{FF2B5EF4-FFF2-40B4-BE49-F238E27FC236}">
                <a16:creationId xmlns:a16="http://schemas.microsoft.com/office/drawing/2014/main" id="{C2A33071-71DB-47CB-82ED-0B3AF75B3A8F}"/>
              </a:ext>
            </a:extLst>
          </p:cNvPr>
          <p:cNvSpPr txBox="1"/>
          <p:nvPr/>
        </p:nvSpPr>
        <p:spPr>
          <a:xfrm>
            <a:off x="685800" y="2512809"/>
            <a:ext cx="1476686" cy="1228028"/>
          </a:xfrm>
          <a:prstGeom prst="rect">
            <a:avLst/>
          </a:prstGeom>
          <a:noFill/>
        </p:spPr>
        <p:txBody>
          <a:bodyPr wrap="none" rtlCol="0">
            <a:spAutoFit/>
          </a:bodyPr>
          <a:lstStyle/>
          <a:p>
            <a:pPr>
              <a:lnSpc>
                <a:spcPct val="90000"/>
              </a:lnSpc>
            </a:pPr>
            <a:r>
              <a:rPr lang="en-US" sz="5400" dirty="0"/>
              <a:t>2.25</a:t>
            </a:r>
          </a:p>
          <a:p>
            <a:pPr>
              <a:lnSpc>
                <a:spcPct val="90000"/>
              </a:lnSpc>
            </a:pPr>
            <a:endParaRPr lang="en-US" sz="2800" dirty="0"/>
          </a:p>
        </p:txBody>
      </p:sp>
      <p:sp>
        <p:nvSpPr>
          <p:cNvPr id="14" name="TextBox 13">
            <a:extLst>
              <a:ext uri="{FF2B5EF4-FFF2-40B4-BE49-F238E27FC236}">
                <a16:creationId xmlns:a16="http://schemas.microsoft.com/office/drawing/2014/main" id="{EB243E74-139A-2AC9-B3C7-0E056949670B}"/>
              </a:ext>
            </a:extLst>
          </p:cNvPr>
          <p:cNvSpPr txBox="1"/>
          <p:nvPr/>
        </p:nvSpPr>
        <p:spPr>
          <a:xfrm flipH="1">
            <a:off x="2485159" y="2750580"/>
            <a:ext cx="6154882" cy="590931"/>
          </a:xfrm>
          <a:prstGeom prst="rect">
            <a:avLst/>
          </a:prstGeom>
          <a:noFill/>
        </p:spPr>
        <p:txBody>
          <a:bodyPr wrap="square" rtlCol="0">
            <a:spAutoFit/>
          </a:bodyPr>
          <a:lstStyle/>
          <a:p>
            <a:pPr>
              <a:lnSpc>
                <a:spcPct val="90000"/>
              </a:lnSpc>
            </a:pPr>
            <a:r>
              <a:rPr lang="en-US" dirty="0"/>
              <a:t>million robots have entered the workforce in the past 20 years [3]</a:t>
            </a:r>
          </a:p>
        </p:txBody>
      </p:sp>
    </p:spTree>
    <p:extLst>
      <p:ext uri="{BB962C8B-B14F-4D97-AF65-F5344CB8AC3E}">
        <p14:creationId xmlns:p14="http://schemas.microsoft.com/office/powerpoint/2010/main" val="18217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0" y="1352551"/>
            <a:ext cx="3004512" cy="3352800"/>
          </a:xfrm>
        </p:spPr>
        <p:txBody>
          <a:bodyPr/>
          <a:lstStyle/>
          <a:p>
            <a:pPr marL="0" indent="0">
              <a:buNone/>
            </a:pPr>
            <a:r>
              <a:rPr lang="en-US" dirty="0"/>
              <a:t>44 Max Possible</a:t>
            </a:r>
          </a:p>
          <a:p>
            <a:pPr marL="0" indent="0">
              <a:buNone/>
            </a:pPr>
            <a:r>
              <a:rPr lang="en-US" dirty="0"/>
              <a:t>- Discussion 1-10</a:t>
            </a:r>
          </a:p>
          <a:p>
            <a:pPr marL="0" indent="0">
              <a:buNone/>
            </a:pPr>
            <a:r>
              <a:rPr lang="en-US" dirty="0"/>
              <a:t>- Papers 1-3</a:t>
            </a:r>
            <a:br>
              <a:rPr lang="en-US" dirty="0"/>
            </a:br>
            <a:endParaRPr lang="en-US" dirty="0"/>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3ECB8589-26B4-0DB2-B8F5-FD2E3D8B7190}"/>
              </a:ext>
            </a:extLst>
          </p:cNvPr>
          <p:cNvPicPr>
            <a:picLocks noChangeAspect="1"/>
          </p:cNvPicPr>
          <p:nvPr/>
        </p:nvPicPr>
        <p:blipFill>
          <a:blip r:embed="rId3"/>
          <a:stretch>
            <a:fillRect/>
          </a:stretch>
        </p:blipFill>
        <p:spPr>
          <a:xfrm>
            <a:off x="2930641" y="340649"/>
            <a:ext cx="5699837" cy="4802851"/>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CAB6-DC2C-3207-BB4C-B1BCF0618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6EC4F-F2D4-3C68-6126-0F39F0315965}"/>
              </a:ext>
            </a:extLst>
          </p:cNvPr>
          <p:cNvSpPr>
            <a:spLocks noGrp="1"/>
          </p:cNvSpPr>
          <p:nvPr>
            <p:ph type="title"/>
          </p:nvPr>
        </p:nvSpPr>
        <p:spPr/>
        <p:txBody>
          <a:bodyPr/>
          <a:lstStyle/>
          <a:p>
            <a:r>
              <a:rPr lang="en-US" dirty="0"/>
              <a:t>Wealth and intelligence Gap</a:t>
            </a:r>
          </a:p>
        </p:txBody>
      </p:sp>
      <p:sp>
        <p:nvSpPr>
          <p:cNvPr id="3" name="Content Placeholder 2">
            <a:extLst>
              <a:ext uri="{FF2B5EF4-FFF2-40B4-BE49-F238E27FC236}">
                <a16:creationId xmlns:a16="http://schemas.microsoft.com/office/drawing/2014/main" id="{AC548708-8F45-8AEB-6267-D2D6989B84E5}"/>
              </a:ext>
            </a:extLst>
          </p:cNvPr>
          <p:cNvSpPr>
            <a:spLocks noGrp="1"/>
          </p:cNvSpPr>
          <p:nvPr>
            <p:ph sz="half" idx="1"/>
          </p:nvPr>
        </p:nvSpPr>
        <p:spPr/>
        <p:txBody>
          <a:bodyPr>
            <a:normAutofit/>
          </a:bodyPr>
          <a:lstStyle/>
          <a:p>
            <a:r>
              <a:rPr lang="en-US" dirty="0"/>
              <a:t>Increase in higher skill jobs create a societal division in competencies and income [5]</a:t>
            </a:r>
          </a:p>
          <a:p>
            <a:r>
              <a:rPr lang="en-US" dirty="0"/>
              <a:t>Jobs with an annual wage between $45,000 to $90,000 most exposed to GPTs [6]</a:t>
            </a:r>
          </a:p>
          <a:p>
            <a:r>
              <a:rPr lang="en-US" dirty="0"/>
              <a:t>Rich get Richer</a:t>
            </a:r>
          </a:p>
          <a:p>
            <a:pPr lvl="1"/>
            <a:r>
              <a:rPr lang="en-US" dirty="0"/>
              <a:t>One robot replaces six workers. [5]</a:t>
            </a:r>
          </a:p>
          <a:p>
            <a:pPr lvl="1"/>
            <a:r>
              <a:rPr lang="en-US" dirty="0"/>
              <a:t>One robot per 1000 workers is 0.25% to 0.50% cheaper. [5]</a:t>
            </a:r>
          </a:p>
          <a:p>
            <a:endParaRPr lang="en-US" dirty="0"/>
          </a:p>
          <a:p>
            <a:endParaRPr lang="en-US" dirty="0"/>
          </a:p>
        </p:txBody>
      </p:sp>
      <p:sp>
        <p:nvSpPr>
          <p:cNvPr id="5" name="Footer Placeholder 4">
            <a:extLst>
              <a:ext uri="{FF2B5EF4-FFF2-40B4-BE49-F238E27FC236}">
                <a16:creationId xmlns:a16="http://schemas.microsoft.com/office/drawing/2014/main" id="{049A1C29-1CE8-E6A1-86DE-9B0EA42D818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972A0C0A-C9B6-EF11-9ADC-545C614942DE}"/>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9A4509FC-428F-CA7A-7ACC-09954D970DC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pic>
        <p:nvPicPr>
          <p:cNvPr id="11" name="Picture 10">
            <a:extLst>
              <a:ext uri="{FF2B5EF4-FFF2-40B4-BE49-F238E27FC236}">
                <a16:creationId xmlns:a16="http://schemas.microsoft.com/office/drawing/2014/main" id="{7EB24218-DE3B-2CFE-3218-369039BAB18C}"/>
              </a:ext>
            </a:extLst>
          </p:cNvPr>
          <p:cNvPicPr>
            <a:picLocks noChangeAspect="1"/>
          </p:cNvPicPr>
          <p:nvPr/>
        </p:nvPicPr>
        <p:blipFill>
          <a:blip r:embed="rId3"/>
          <a:stretch>
            <a:fillRect/>
          </a:stretch>
        </p:blipFill>
        <p:spPr>
          <a:xfrm>
            <a:off x="4687368" y="1493562"/>
            <a:ext cx="4219846" cy="2266466"/>
          </a:xfrm>
          <a:prstGeom prst="rect">
            <a:avLst/>
          </a:prstGeom>
        </p:spPr>
      </p:pic>
      <p:sp>
        <p:nvSpPr>
          <p:cNvPr id="14" name="TextBox 13">
            <a:extLst>
              <a:ext uri="{FF2B5EF4-FFF2-40B4-BE49-F238E27FC236}">
                <a16:creationId xmlns:a16="http://schemas.microsoft.com/office/drawing/2014/main" id="{CBE3DF8B-D91A-9973-10F4-2D2FF3A93996}"/>
              </a:ext>
            </a:extLst>
          </p:cNvPr>
          <p:cNvSpPr txBox="1"/>
          <p:nvPr/>
        </p:nvSpPr>
        <p:spPr>
          <a:xfrm>
            <a:off x="8554232" y="3809095"/>
            <a:ext cx="352982" cy="230832"/>
          </a:xfrm>
          <a:prstGeom prst="rect">
            <a:avLst/>
          </a:prstGeom>
          <a:noFill/>
        </p:spPr>
        <p:txBody>
          <a:bodyPr wrap="none" rtlCol="0">
            <a:spAutoFit/>
          </a:bodyPr>
          <a:lstStyle/>
          <a:p>
            <a:pPr>
              <a:lnSpc>
                <a:spcPct val="90000"/>
              </a:lnSpc>
            </a:pPr>
            <a:r>
              <a:rPr lang="en-US" sz="1000" b="1" dirty="0"/>
              <a:t>[6]</a:t>
            </a:r>
          </a:p>
        </p:txBody>
      </p:sp>
    </p:spTree>
    <p:extLst>
      <p:ext uri="{BB962C8B-B14F-4D97-AF65-F5344CB8AC3E}">
        <p14:creationId xmlns:p14="http://schemas.microsoft.com/office/powerpoint/2010/main" val="73950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EC9A1-9265-730D-B373-5C1A66331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16161-A478-A6D0-0C5D-8F68B8AA79B9}"/>
              </a:ext>
            </a:extLst>
          </p:cNvPr>
          <p:cNvSpPr>
            <a:spLocks noGrp="1"/>
          </p:cNvSpPr>
          <p:nvPr>
            <p:ph type="title"/>
          </p:nvPr>
        </p:nvSpPr>
        <p:spPr/>
        <p:txBody>
          <a:bodyPr/>
          <a:lstStyle/>
          <a:p>
            <a:r>
              <a:rPr lang="en-US" dirty="0"/>
              <a:t>Robots Stunt Country Development</a:t>
            </a:r>
          </a:p>
        </p:txBody>
      </p:sp>
      <p:sp>
        <p:nvSpPr>
          <p:cNvPr id="3" name="Content Placeholder 2">
            <a:extLst>
              <a:ext uri="{FF2B5EF4-FFF2-40B4-BE49-F238E27FC236}">
                <a16:creationId xmlns:a16="http://schemas.microsoft.com/office/drawing/2014/main" id="{3F91BF3F-8ADC-B30A-5F96-3FAD3D5CBB00}"/>
              </a:ext>
            </a:extLst>
          </p:cNvPr>
          <p:cNvSpPr>
            <a:spLocks noGrp="1"/>
          </p:cNvSpPr>
          <p:nvPr>
            <p:ph sz="half" idx="1"/>
          </p:nvPr>
        </p:nvSpPr>
        <p:spPr>
          <a:xfrm>
            <a:off x="647700" y="1480095"/>
            <a:ext cx="3867150" cy="2543174"/>
          </a:xfrm>
        </p:spPr>
        <p:txBody>
          <a:bodyPr>
            <a:normAutofit lnSpcReduction="10000"/>
          </a:bodyPr>
          <a:lstStyle/>
          <a:p>
            <a:r>
              <a:rPr lang="en-US" dirty="0"/>
              <a:t>Developing countries relying on cheap labor restricted from growing. [2]</a:t>
            </a:r>
          </a:p>
          <a:p>
            <a:r>
              <a:rPr lang="en-US" dirty="0"/>
              <a:t>An estimation of 40% more workers in developing countries are in need to find new jobs. [1]</a:t>
            </a:r>
          </a:p>
          <a:p>
            <a:r>
              <a:rPr lang="en-US" dirty="0"/>
              <a:t>Automation decreases the need for companies to outsource production to other countries</a:t>
            </a:r>
          </a:p>
          <a:p>
            <a:pPr marL="0" indent="0">
              <a:buNone/>
            </a:pPr>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1921EE81-3054-30D3-685C-19AC5161492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8EC457CD-B103-C254-D107-B8A8B5D847C9}"/>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a:extLst>
              <a:ext uri="{FF2B5EF4-FFF2-40B4-BE49-F238E27FC236}">
                <a16:creationId xmlns:a16="http://schemas.microsoft.com/office/drawing/2014/main" id="{C42E66AA-9BAC-782A-D150-870C3B4884C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sp>
        <p:nvSpPr>
          <p:cNvPr id="14" name="TextBox 13">
            <a:extLst>
              <a:ext uri="{FF2B5EF4-FFF2-40B4-BE49-F238E27FC236}">
                <a16:creationId xmlns:a16="http://schemas.microsoft.com/office/drawing/2014/main" id="{30E401FF-5BB3-9368-2B61-F631EBA16361}"/>
              </a:ext>
            </a:extLst>
          </p:cNvPr>
          <p:cNvSpPr txBox="1"/>
          <p:nvPr/>
        </p:nvSpPr>
        <p:spPr>
          <a:xfrm>
            <a:off x="8166178" y="4010693"/>
            <a:ext cx="352982" cy="230832"/>
          </a:xfrm>
          <a:prstGeom prst="rect">
            <a:avLst/>
          </a:prstGeom>
          <a:noFill/>
        </p:spPr>
        <p:txBody>
          <a:bodyPr wrap="none" rtlCol="0">
            <a:spAutoFit/>
          </a:bodyPr>
          <a:lstStyle/>
          <a:p>
            <a:pPr>
              <a:lnSpc>
                <a:spcPct val="90000"/>
              </a:lnSpc>
            </a:pPr>
            <a:r>
              <a:rPr lang="en-US" sz="1000" b="1" dirty="0"/>
              <a:t>[1]</a:t>
            </a:r>
          </a:p>
        </p:txBody>
      </p:sp>
      <p:pic>
        <p:nvPicPr>
          <p:cNvPr id="8" name="Picture 7">
            <a:extLst>
              <a:ext uri="{FF2B5EF4-FFF2-40B4-BE49-F238E27FC236}">
                <a16:creationId xmlns:a16="http://schemas.microsoft.com/office/drawing/2014/main" id="{E94A1009-6345-8392-A9D4-2ADA082605C3}"/>
              </a:ext>
            </a:extLst>
          </p:cNvPr>
          <p:cNvPicPr>
            <a:picLocks noChangeAspect="1"/>
          </p:cNvPicPr>
          <p:nvPr/>
        </p:nvPicPr>
        <p:blipFill>
          <a:blip r:embed="rId3"/>
          <a:stretch>
            <a:fillRect/>
          </a:stretch>
        </p:blipFill>
        <p:spPr>
          <a:xfrm>
            <a:off x="4970155" y="1480095"/>
            <a:ext cx="3488045" cy="2442269"/>
          </a:xfrm>
          <a:prstGeom prst="rect">
            <a:avLst/>
          </a:prstGeom>
        </p:spPr>
      </p:pic>
    </p:spTree>
    <p:extLst>
      <p:ext uri="{BB962C8B-B14F-4D97-AF65-F5344CB8AC3E}">
        <p14:creationId xmlns:p14="http://schemas.microsoft.com/office/powerpoint/2010/main" val="367495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18C5-3129-6FAC-B116-8AD64CF65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218DE-75FB-278A-A4A1-30D889FDAAEE}"/>
              </a:ext>
            </a:extLst>
          </p:cNvPr>
          <p:cNvSpPr>
            <a:spLocks noGrp="1"/>
          </p:cNvSpPr>
          <p:nvPr>
            <p:ph type="title"/>
          </p:nvPr>
        </p:nvSpPr>
        <p:spPr/>
        <p:txBody>
          <a:bodyPr/>
          <a:lstStyle/>
          <a:p>
            <a:r>
              <a:rPr lang="en-US" dirty="0"/>
              <a:t>Creation of New jobs </a:t>
            </a:r>
          </a:p>
        </p:txBody>
      </p:sp>
      <p:sp>
        <p:nvSpPr>
          <p:cNvPr id="3" name="Content Placeholder 2">
            <a:extLst>
              <a:ext uri="{FF2B5EF4-FFF2-40B4-BE49-F238E27FC236}">
                <a16:creationId xmlns:a16="http://schemas.microsoft.com/office/drawing/2014/main" id="{56E2C936-C69F-517F-A76F-F14E84A2ECB7}"/>
              </a:ext>
            </a:extLst>
          </p:cNvPr>
          <p:cNvSpPr>
            <a:spLocks noGrp="1"/>
          </p:cNvSpPr>
          <p:nvPr>
            <p:ph sz="half" idx="1"/>
          </p:nvPr>
        </p:nvSpPr>
        <p:spPr/>
        <p:txBody>
          <a:bodyPr/>
          <a:lstStyle/>
          <a:p>
            <a:r>
              <a:rPr lang="en-US" dirty="0"/>
              <a:t>Automation will create new jobs that require higher education and skills [2]</a:t>
            </a:r>
          </a:p>
          <a:p>
            <a:pPr lvl="1"/>
            <a:r>
              <a:rPr lang="en-US" dirty="0"/>
              <a:t>Programming</a:t>
            </a:r>
          </a:p>
          <a:p>
            <a:pPr lvl="1"/>
            <a:r>
              <a:rPr lang="en-US" dirty="0"/>
              <a:t>IT Services and Data Integration</a:t>
            </a:r>
          </a:p>
          <a:p>
            <a:pPr lvl="1"/>
            <a:r>
              <a:rPr lang="en-US" dirty="0"/>
              <a:t>Human-Machine Interaction</a:t>
            </a:r>
          </a:p>
          <a:p>
            <a:pPr lvl="1"/>
            <a:r>
              <a:rPr lang="en-US" dirty="0"/>
              <a:t>Research and Development Roles</a:t>
            </a:r>
          </a:p>
          <a:p>
            <a:r>
              <a:rPr lang="en-US" dirty="0"/>
              <a:t>14% of workers will need to switch occupational categories by 2030 [1]</a:t>
            </a:r>
          </a:p>
          <a:p>
            <a:endParaRPr lang="en-US" dirty="0"/>
          </a:p>
          <a:p>
            <a:endParaRPr lang="en-US" dirty="0"/>
          </a:p>
        </p:txBody>
      </p:sp>
      <p:sp>
        <p:nvSpPr>
          <p:cNvPr id="5" name="Footer Placeholder 4">
            <a:extLst>
              <a:ext uri="{FF2B5EF4-FFF2-40B4-BE49-F238E27FC236}">
                <a16:creationId xmlns:a16="http://schemas.microsoft.com/office/drawing/2014/main" id="{60FC4E43-C961-DD60-9EB5-5A6FF15513D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310BCCF-0F96-E70F-A164-2D796524D2AF}"/>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091673B7-FDCF-2E07-0C72-F114BFDA20B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graphicFrame>
        <p:nvGraphicFramePr>
          <p:cNvPr id="13" name="Chart 12">
            <a:extLst>
              <a:ext uri="{FF2B5EF4-FFF2-40B4-BE49-F238E27FC236}">
                <a16:creationId xmlns:a16="http://schemas.microsoft.com/office/drawing/2014/main" id="{C267ACDF-3894-BEFD-7D6C-E3AB05B25E44}"/>
              </a:ext>
            </a:extLst>
          </p:cNvPr>
          <p:cNvGraphicFramePr/>
          <p:nvPr/>
        </p:nvGraphicFramePr>
        <p:xfrm>
          <a:off x="4419600" y="1352551"/>
          <a:ext cx="4319116" cy="281986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10204D52-4628-A932-2F6C-C07CF9A1789A}"/>
              </a:ext>
            </a:extLst>
          </p:cNvPr>
          <p:cNvSpPr txBox="1"/>
          <p:nvPr/>
        </p:nvSpPr>
        <p:spPr>
          <a:xfrm>
            <a:off x="7308886" y="3174723"/>
            <a:ext cx="352982" cy="230832"/>
          </a:xfrm>
          <a:prstGeom prst="rect">
            <a:avLst/>
          </a:prstGeom>
          <a:noFill/>
        </p:spPr>
        <p:txBody>
          <a:bodyPr wrap="none" rtlCol="0">
            <a:spAutoFit/>
          </a:bodyPr>
          <a:lstStyle/>
          <a:p>
            <a:pPr>
              <a:lnSpc>
                <a:spcPct val="90000"/>
              </a:lnSpc>
            </a:pPr>
            <a:r>
              <a:rPr lang="en-US" sz="1000" b="1" dirty="0"/>
              <a:t>[2]</a:t>
            </a:r>
          </a:p>
        </p:txBody>
      </p:sp>
    </p:spTree>
    <p:extLst>
      <p:ext uri="{BB962C8B-B14F-4D97-AF65-F5344CB8AC3E}">
        <p14:creationId xmlns:p14="http://schemas.microsoft.com/office/powerpoint/2010/main" val="279463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7F40-90D2-F567-A031-D4DE43770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D3F65-A356-C379-21B1-0A3482B40CEB}"/>
              </a:ext>
            </a:extLst>
          </p:cNvPr>
          <p:cNvSpPr>
            <a:spLocks noGrp="1"/>
          </p:cNvSpPr>
          <p:nvPr>
            <p:ph type="title"/>
          </p:nvPr>
        </p:nvSpPr>
        <p:spPr/>
        <p:txBody>
          <a:bodyPr/>
          <a:lstStyle/>
          <a:p>
            <a:r>
              <a:rPr lang="en-US" dirty="0"/>
              <a:t>Need for Higher education</a:t>
            </a:r>
          </a:p>
        </p:txBody>
      </p:sp>
      <p:sp>
        <p:nvSpPr>
          <p:cNvPr id="3" name="Content Placeholder 2">
            <a:extLst>
              <a:ext uri="{FF2B5EF4-FFF2-40B4-BE49-F238E27FC236}">
                <a16:creationId xmlns:a16="http://schemas.microsoft.com/office/drawing/2014/main" id="{B72832D5-BE69-132D-32EC-8B18B81C4691}"/>
              </a:ext>
            </a:extLst>
          </p:cNvPr>
          <p:cNvSpPr>
            <a:spLocks noGrp="1"/>
          </p:cNvSpPr>
          <p:nvPr>
            <p:ph sz="half" idx="1"/>
          </p:nvPr>
        </p:nvSpPr>
        <p:spPr>
          <a:xfrm>
            <a:off x="509308" y="1668903"/>
            <a:ext cx="5110164" cy="2505074"/>
          </a:xfrm>
        </p:spPr>
        <p:txBody>
          <a:bodyPr/>
          <a:lstStyle/>
          <a:p>
            <a:r>
              <a:rPr lang="en-US" dirty="0"/>
              <a:t>Increase in higher skill jobs, requires a higher level of education for employees.</a:t>
            </a:r>
          </a:p>
          <a:p>
            <a:pPr lvl="1"/>
            <a:r>
              <a:rPr lang="en-US" dirty="0"/>
              <a:t>7 out of 10 of the skills in highest demand need education and/or training. [2]</a:t>
            </a:r>
          </a:p>
          <a:p>
            <a:r>
              <a:rPr lang="en-US" dirty="0"/>
              <a:t>As technology advances, enrollment increases</a:t>
            </a:r>
          </a:p>
          <a:p>
            <a:pPr lvl="1"/>
            <a:r>
              <a:rPr lang="en-US" dirty="0"/>
              <a:t>15.3 million to 21 million from 2000 to 2010 [7]</a:t>
            </a:r>
          </a:p>
          <a:p>
            <a:pPr lvl="1"/>
            <a:r>
              <a:rPr lang="en-US" dirty="0"/>
              <a:t>Introduced the mobile internet and social media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0F3A351-52DC-ECE4-4598-448CE403969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B5DF376-6824-5907-A975-DAFCF1793D61}"/>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39E85C48-7347-756E-DD25-068E9872EF0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sp>
        <p:nvSpPr>
          <p:cNvPr id="17" name="TextBox 16">
            <a:extLst>
              <a:ext uri="{FF2B5EF4-FFF2-40B4-BE49-F238E27FC236}">
                <a16:creationId xmlns:a16="http://schemas.microsoft.com/office/drawing/2014/main" id="{8402ACCC-41A2-766C-9728-0C3A64273CE9}"/>
              </a:ext>
            </a:extLst>
          </p:cNvPr>
          <p:cNvSpPr txBox="1"/>
          <p:nvPr/>
        </p:nvSpPr>
        <p:spPr>
          <a:xfrm>
            <a:off x="509308" y="4547480"/>
            <a:ext cx="352982" cy="230832"/>
          </a:xfrm>
          <a:prstGeom prst="rect">
            <a:avLst/>
          </a:prstGeom>
          <a:noFill/>
        </p:spPr>
        <p:txBody>
          <a:bodyPr wrap="none" rtlCol="0">
            <a:spAutoFit/>
          </a:bodyPr>
          <a:lstStyle/>
          <a:p>
            <a:pPr>
              <a:lnSpc>
                <a:spcPct val="90000"/>
              </a:lnSpc>
            </a:pPr>
            <a:r>
              <a:rPr lang="en-US" sz="1000" b="1" dirty="0"/>
              <a:t>[2]</a:t>
            </a:r>
          </a:p>
        </p:txBody>
      </p:sp>
      <p:graphicFrame>
        <p:nvGraphicFramePr>
          <p:cNvPr id="10" name="Chart 9">
            <a:extLst>
              <a:ext uri="{FF2B5EF4-FFF2-40B4-BE49-F238E27FC236}">
                <a16:creationId xmlns:a16="http://schemas.microsoft.com/office/drawing/2014/main" id="{7FEC25BE-B36B-CD08-1DB1-591F72664010}"/>
              </a:ext>
            </a:extLst>
          </p:cNvPr>
          <p:cNvGraphicFramePr/>
          <p:nvPr/>
        </p:nvGraphicFramePr>
        <p:xfrm>
          <a:off x="5619472" y="791702"/>
          <a:ext cx="3076576" cy="191281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A18E41D7-3BF9-38E5-2E8A-8E03165F02D6}"/>
              </a:ext>
            </a:extLst>
          </p:cNvPr>
          <p:cNvPicPr>
            <a:picLocks noChangeAspect="1"/>
          </p:cNvPicPr>
          <p:nvPr/>
        </p:nvPicPr>
        <p:blipFill>
          <a:blip r:embed="rId4"/>
          <a:stretch>
            <a:fillRect/>
          </a:stretch>
        </p:blipFill>
        <p:spPr>
          <a:xfrm>
            <a:off x="5832970" y="2612625"/>
            <a:ext cx="2812060" cy="1912812"/>
          </a:xfrm>
          <a:prstGeom prst="rect">
            <a:avLst/>
          </a:prstGeom>
        </p:spPr>
      </p:pic>
      <p:sp>
        <p:nvSpPr>
          <p:cNvPr id="14" name="TextBox 13">
            <a:extLst>
              <a:ext uri="{FF2B5EF4-FFF2-40B4-BE49-F238E27FC236}">
                <a16:creationId xmlns:a16="http://schemas.microsoft.com/office/drawing/2014/main" id="{F4184F21-D8C9-3974-61E5-95BF3ECD71FA}"/>
              </a:ext>
            </a:extLst>
          </p:cNvPr>
          <p:cNvSpPr txBox="1"/>
          <p:nvPr/>
        </p:nvSpPr>
        <p:spPr>
          <a:xfrm>
            <a:off x="8342669" y="4547480"/>
            <a:ext cx="352982" cy="230832"/>
          </a:xfrm>
          <a:prstGeom prst="rect">
            <a:avLst/>
          </a:prstGeom>
          <a:noFill/>
        </p:spPr>
        <p:txBody>
          <a:bodyPr wrap="none" rtlCol="0">
            <a:spAutoFit/>
          </a:bodyPr>
          <a:lstStyle/>
          <a:p>
            <a:pPr>
              <a:lnSpc>
                <a:spcPct val="90000"/>
              </a:lnSpc>
            </a:pPr>
            <a:r>
              <a:rPr lang="en-US" sz="1000" b="1" dirty="0"/>
              <a:t>[7]</a:t>
            </a:r>
          </a:p>
        </p:txBody>
      </p:sp>
    </p:spTree>
    <p:extLst>
      <p:ext uri="{BB962C8B-B14F-4D97-AF65-F5344CB8AC3E}">
        <p14:creationId xmlns:p14="http://schemas.microsoft.com/office/powerpoint/2010/main" val="1596082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5E25-6B71-BAD9-D3F3-1D66ED5ED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DB770-7E21-63AB-7F42-50F9C6D74F1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EA541E6-1596-F060-4A17-F656EE680A98}"/>
              </a:ext>
            </a:extLst>
          </p:cNvPr>
          <p:cNvSpPr>
            <a:spLocks noGrp="1"/>
          </p:cNvSpPr>
          <p:nvPr>
            <p:ph sz="half" idx="1"/>
          </p:nvPr>
        </p:nvSpPr>
        <p:spPr>
          <a:xfrm>
            <a:off x="619125" y="1352551"/>
            <a:ext cx="6227989" cy="3352800"/>
          </a:xfrm>
        </p:spPr>
        <p:txBody>
          <a:bodyPr/>
          <a:lstStyle/>
          <a:p>
            <a:r>
              <a:rPr lang="en-US" dirty="0"/>
              <a:t>Robots and Automation needs to be regulated </a:t>
            </a:r>
          </a:p>
          <a:p>
            <a:pPr lvl="1"/>
            <a:r>
              <a:rPr lang="en-US" dirty="0"/>
              <a:t>They are replacing and displacing jobs across the world</a:t>
            </a:r>
          </a:p>
          <a:p>
            <a:pPr lvl="1"/>
            <a:r>
              <a:rPr lang="en-US" dirty="0"/>
              <a:t>Creating a wealth and intelligence gap</a:t>
            </a:r>
          </a:p>
          <a:p>
            <a:pPr lvl="1"/>
            <a:r>
              <a:rPr lang="en-US" dirty="0"/>
              <a:t>Stunting growth of developing countries</a:t>
            </a:r>
          </a:p>
          <a:p>
            <a:r>
              <a:rPr lang="en-US" dirty="0"/>
              <a:t>While automation can create an abundance of jobs, they will require higher education further supporting the wealth and intelligence gap</a:t>
            </a:r>
          </a:p>
        </p:txBody>
      </p:sp>
      <p:sp>
        <p:nvSpPr>
          <p:cNvPr id="5" name="Footer Placeholder 4">
            <a:extLst>
              <a:ext uri="{FF2B5EF4-FFF2-40B4-BE49-F238E27FC236}">
                <a16:creationId xmlns:a16="http://schemas.microsoft.com/office/drawing/2014/main" id="{279F3795-593E-D6CB-4BB6-513AA28ACAF5}"/>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96BC236F-233A-61D4-E992-F373688FC088}"/>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a:extLst>
              <a:ext uri="{FF2B5EF4-FFF2-40B4-BE49-F238E27FC236}">
                <a16:creationId xmlns:a16="http://schemas.microsoft.com/office/drawing/2014/main" id="{D5FFEED1-65DE-C91C-CF3E-3097A691FC3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spTree>
    <p:extLst>
      <p:ext uri="{BB962C8B-B14F-4D97-AF65-F5344CB8AC3E}">
        <p14:creationId xmlns:p14="http://schemas.microsoft.com/office/powerpoint/2010/main" val="539988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lnSpcReduction="10000"/>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Manyika, J</a:t>
            </a:r>
            <a:r>
              <a:rPr kumimoji="0" lang="en-US" sz="1100" b="0" i="1" u="none" strike="noStrike" kern="1200" cap="none" spc="0" normalizeH="0" baseline="0" noProof="0" dirty="0">
                <a:ln>
                  <a:noFill/>
                </a:ln>
                <a:solidFill>
                  <a:prstClr val="white"/>
                </a:solidFill>
                <a:effectLst/>
                <a:uLnTx/>
                <a:uFillTx/>
                <a:latin typeface="Cambria"/>
                <a:ea typeface="+mn-ea"/>
                <a:cs typeface="+mn-cs"/>
              </a:rPr>
              <a:t>. Jobs lost, jobs gained: What the future of work will mean for jobs, skills, and wages. (</a:t>
            </a:r>
            <a:r>
              <a:rPr kumimoji="0" lang="en-US" sz="1100" b="0" i="0" u="none" strike="noStrike" kern="1200" cap="none" spc="0" normalizeH="0" baseline="0" noProof="0" dirty="0">
                <a:ln>
                  <a:noFill/>
                </a:ln>
                <a:solidFill>
                  <a:prstClr val="white"/>
                </a:solidFill>
                <a:effectLst/>
                <a:uLnTx/>
                <a:uFillTx/>
                <a:latin typeface="Cambria"/>
                <a:ea typeface="+mn-ea"/>
                <a:cs typeface="+mn-cs"/>
              </a:rPr>
              <a:t>McKinsey &amp; Company)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2"/>
              </a:rPr>
              <a:t>https://www.mckinsey.com/featured-insights/future-of-work/jobs-lost-jobs-gained-what-the-future-of-work-will-mean-for-jobs-skills-and-wages</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9-28-2025).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a:t>
            </a:r>
            <a:r>
              <a:rPr lang="en-US" sz="1100" dirty="0">
                <a:solidFill>
                  <a:prstClr val="white"/>
                </a:solidFill>
              </a:rPr>
              <a:t>] </a:t>
            </a:r>
            <a:r>
              <a:rPr lang="en-US" sz="1100" dirty="0" err="1">
                <a:solidFill>
                  <a:prstClr val="white"/>
                </a:solidFill>
              </a:rPr>
              <a:t>Weiyu</a:t>
            </a:r>
            <a:r>
              <a:rPr lang="en-US" sz="1100" dirty="0">
                <a:solidFill>
                  <a:prstClr val="white"/>
                </a:solidFill>
              </a:rPr>
              <a:t> Wang and Keng Siau, </a:t>
            </a:r>
            <a:r>
              <a:rPr lang="en-US" sz="1100" i="1" dirty="0">
                <a:solidFill>
                  <a:prstClr val="white"/>
                </a:solidFill>
              </a:rPr>
              <a:t>Artificial Intelligence, Machine Learning, Automation, Robotics, Future of Work and Future of   Humanity: A Review and Research Agenda. Journal of Database Management vol. 30, no. 1 (2019) </a:t>
            </a:r>
            <a:r>
              <a:rPr lang="en-US" sz="1100" i="1" dirty="0">
                <a:solidFill>
                  <a:prstClr val="white"/>
                </a:solidFill>
                <a:hlinkClick r:id="rId3"/>
              </a:rPr>
              <a:t>https://go.gale.com/ps/i.do?p=AONE&amp;u=mlin_c_worpoly&amp;id=GALE%7CA759221696&amp;v=2.1&amp;it=r&amp;password=</a:t>
            </a:r>
            <a:r>
              <a:rPr lang="en-US" sz="1100" i="1" dirty="0">
                <a:solidFill>
                  <a:prstClr val="white"/>
                </a:solidFill>
              </a:rPr>
              <a:t> (Accessed 9-28-2025).</a:t>
            </a:r>
            <a:endParaRPr lang="en-US" sz="1100" dirty="0">
              <a:solidFill>
                <a:prstClr val="white"/>
              </a:solidFill>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dirty="0">
                <a:solidFill>
                  <a:prstClr val="white"/>
                </a:solidFill>
                <a:latin typeface="Cambria"/>
              </a:rPr>
              <a:t>Darina L. </a:t>
            </a:r>
            <a:r>
              <a:rPr lang="en-US" sz="1100" i="1" dirty="0">
                <a:solidFill>
                  <a:prstClr val="white"/>
                </a:solidFill>
                <a:latin typeface="Cambria"/>
              </a:rPr>
              <a:t>Rise of Robots – Jobs Lost to Automation Statistics in 2023 </a:t>
            </a:r>
            <a:r>
              <a:rPr lang="en-US" sz="1100" dirty="0">
                <a:solidFill>
                  <a:prstClr val="white"/>
                </a:solidFill>
                <a:latin typeface="Cambria"/>
              </a:rPr>
              <a:t>(</a:t>
            </a:r>
            <a:r>
              <a:rPr lang="en-US" sz="1100" dirty="0" err="1">
                <a:solidFill>
                  <a:prstClr val="white"/>
                </a:solidFill>
                <a:latin typeface="Cambria"/>
              </a:rPr>
              <a:t>Lefttronic</a:t>
            </a:r>
            <a:r>
              <a:rPr lang="en-US" sz="1100" dirty="0">
                <a:solidFill>
                  <a:prstClr val="white"/>
                </a:solidFill>
              </a:rPr>
              <a:t>, 2023) </a:t>
            </a:r>
            <a:r>
              <a:rPr lang="en-US" sz="1100" dirty="0">
                <a:solidFill>
                  <a:prstClr val="white"/>
                </a:solidFill>
                <a:hlinkClick r:id="rId4"/>
              </a:rPr>
              <a:t>https://leftronic.com/blog/jobs-lost-to-automation-statistics</a:t>
            </a:r>
            <a:r>
              <a:rPr lang="en-US" sz="1100" dirty="0">
                <a:solidFill>
                  <a:prstClr val="white"/>
                </a:solidFill>
              </a:rPr>
              <a:t> (Accessed 9-28-2025).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t>
            </a:r>
            <a:r>
              <a:rPr kumimoji="0" lang="en-US" sz="1100" b="0" i="1" u="none" strike="noStrike" kern="1200" cap="none" spc="0" normalizeH="0" baseline="0" noProof="0" dirty="0">
                <a:ln>
                  <a:noFill/>
                </a:ln>
                <a:solidFill>
                  <a:prstClr val="white"/>
                </a:solidFill>
                <a:effectLst/>
                <a:uLnTx/>
                <a:uFillTx/>
                <a:latin typeface="Cambria"/>
                <a:ea typeface="+mn-ea"/>
                <a:cs typeface="+mn-cs"/>
              </a:rPr>
              <a:t>Foxconn robots replace 60,000 workers at </a:t>
            </a:r>
            <a:r>
              <a:rPr kumimoji="0" lang="en-US" sz="1100" b="0" i="1" u="none" strike="noStrike" kern="1200" cap="none" spc="0" normalizeH="0" baseline="0" noProof="0" dirty="0" err="1">
                <a:ln>
                  <a:noFill/>
                </a:ln>
                <a:solidFill>
                  <a:prstClr val="white"/>
                </a:solidFill>
                <a:effectLst/>
                <a:uLnTx/>
                <a:uFillTx/>
                <a:latin typeface="Cambria"/>
                <a:ea typeface="+mn-ea"/>
                <a:cs typeface="+mn-cs"/>
              </a:rPr>
              <a:t>chinese</a:t>
            </a:r>
            <a:r>
              <a:rPr kumimoji="0" lang="en-US" sz="1100" b="0" i="1" u="none" strike="noStrike" kern="1200" cap="none" spc="0" normalizeH="0" baseline="0" noProof="0" dirty="0">
                <a:ln>
                  <a:noFill/>
                </a:ln>
                <a:solidFill>
                  <a:prstClr val="white"/>
                </a:solidFill>
                <a:effectLst/>
                <a:uLnTx/>
                <a:uFillTx/>
                <a:latin typeface="Cambria"/>
                <a:ea typeface="+mn-ea"/>
                <a:cs typeface="+mn-cs"/>
              </a:rPr>
              <a:t> apple supplier</a:t>
            </a:r>
            <a:r>
              <a:rPr lang="en-US" sz="1100" dirty="0">
                <a:solidFill>
                  <a:prstClr val="white"/>
                </a:solidFill>
                <a:latin typeface="Cambria"/>
              </a:rPr>
              <a:t> (ICT Monitor Worldwide, </a:t>
            </a:r>
            <a:r>
              <a:rPr kumimoji="0" lang="en-US" sz="1100" b="0" i="0" u="none" strike="noStrike" kern="1200" cap="none" spc="0" normalizeH="0" baseline="0" noProof="0" dirty="0">
                <a:ln>
                  <a:noFill/>
                </a:ln>
                <a:solidFill>
                  <a:prstClr val="white"/>
                </a:solidFill>
                <a:effectLst/>
                <a:uLnTx/>
                <a:uFillTx/>
                <a:latin typeface="Cambria"/>
                <a:ea typeface="+mn-ea"/>
                <a:cs typeface="+mn-cs"/>
              </a:rPr>
              <a:t>May 27, 2016)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5"/>
              </a:rPr>
              <a:t>http://ezproxy.wpi.edu/login?url=https://www.proquest.com/wire-feeds/foxconn-robots-replace-60-000-workers-at-chinese/docview/1791957115/se-2</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9-28-2025).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Salento, Angelo. </a:t>
            </a:r>
            <a:r>
              <a:rPr kumimoji="0" lang="en-US" sz="1100" b="0" i="1" u="none" strike="noStrike" kern="1200" cap="none" spc="0" normalizeH="0" baseline="0" noProof="0" dirty="0">
                <a:ln>
                  <a:noFill/>
                </a:ln>
                <a:solidFill>
                  <a:prstClr val="white"/>
                </a:solidFill>
                <a:effectLst/>
                <a:uLnTx/>
                <a:uFillTx/>
                <a:latin typeface="Cambria"/>
                <a:ea typeface="+mn-ea"/>
                <a:cs typeface="+mn-cs"/>
              </a:rPr>
              <a:t>Digitalization and the regulation of work: theoretical</a:t>
            </a:r>
            <a:r>
              <a:rPr lang="en-US" sz="1100" i="1" dirty="0">
                <a:solidFill>
                  <a:prstClr val="white"/>
                </a:solidFill>
                <a:latin typeface="Cambria"/>
              </a:rPr>
              <a:t>l issues and normative challenges </a:t>
            </a:r>
            <a:r>
              <a:rPr lang="en-US" sz="1100" dirty="0">
                <a:solidFill>
                  <a:prstClr val="white"/>
                </a:solidFill>
              </a:rPr>
              <a:t>(Springer-Verlag London, 2017). </a:t>
            </a:r>
            <a:r>
              <a:rPr lang="en-US" sz="1100" dirty="0">
                <a:solidFill>
                  <a:prstClr val="white"/>
                </a:solidFill>
                <a:hlinkClick r:id="rId6"/>
              </a:rPr>
              <a:t>https://link.springer.com/article/10.1007/s00146-017-0738-z</a:t>
            </a:r>
            <a:r>
              <a:rPr lang="en-US" sz="1100" dirty="0">
                <a:solidFill>
                  <a:prstClr val="white"/>
                </a:solidFill>
              </a:rPr>
              <a:t> (Accessed 9-29-2025).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Manning, Sam. </a:t>
            </a:r>
            <a:r>
              <a:rPr kumimoji="0" lang="en-US" sz="1100" b="0" i="1" u="none" strike="noStrike" kern="1200" cap="none" spc="0" normalizeH="0" baseline="0" noProof="0" dirty="0">
                <a:ln>
                  <a:noFill/>
                </a:ln>
                <a:solidFill>
                  <a:prstClr val="white"/>
                </a:solidFill>
                <a:effectLst/>
                <a:uLnTx/>
                <a:uFillTx/>
                <a:latin typeface="Cambria"/>
                <a:ea typeface="+mn-ea"/>
                <a:cs typeface="+mn-cs"/>
              </a:rPr>
              <a:t>AI’s impact on income inequality in the US. Brookings</a:t>
            </a:r>
            <a:r>
              <a:rPr kumimoji="0" lang="en-US" sz="1100" b="0" i="0" u="none" strike="noStrike" kern="1200" cap="none" spc="0" normalizeH="0" baseline="0" noProof="0" dirty="0">
                <a:ln>
                  <a:noFill/>
                </a:ln>
                <a:solidFill>
                  <a:prstClr val="white"/>
                </a:solidFill>
                <a:effectLst/>
                <a:uLnTx/>
                <a:uFillTx/>
                <a:latin typeface="Cambria"/>
                <a:ea typeface="+mn-ea"/>
                <a:cs typeface="+mn-cs"/>
              </a:rPr>
              <a:t>. (Brookings, July 3,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7"/>
              </a:rPr>
              <a:t>https://www.brookings.edu/articles/ais-impact-on-income-inequality-in-the-us/</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9-29-2025).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Hanson, M. </a:t>
            </a:r>
            <a:r>
              <a:rPr kumimoji="0" lang="en-US" sz="1100" b="0" i="1" u="none" strike="noStrike" kern="1200" cap="none" spc="0" normalizeH="0" baseline="0" noProof="0" dirty="0">
                <a:ln>
                  <a:noFill/>
                </a:ln>
                <a:solidFill>
                  <a:prstClr val="white"/>
                </a:solidFill>
                <a:effectLst/>
                <a:uLnTx/>
                <a:uFillTx/>
                <a:latin typeface="Cambria"/>
                <a:ea typeface="+mn-ea"/>
                <a:cs typeface="+mn-cs"/>
              </a:rPr>
              <a:t>College Enrollment &amp; Student Demographic Statistics</a:t>
            </a:r>
            <a:r>
              <a:rPr kumimoji="0" lang="en-US" sz="1100" b="0" i="0" u="none" strike="noStrike" kern="1200" cap="none" spc="0" normalizeH="0" baseline="0" noProof="0" dirty="0">
                <a:ln>
                  <a:noFill/>
                </a:ln>
                <a:solidFill>
                  <a:prstClr val="white"/>
                </a:solidFill>
                <a:effectLst/>
                <a:uLnTx/>
                <a:uFillTx/>
                <a:latin typeface="Cambria"/>
                <a:ea typeface="+mn-ea"/>
                <a:cs typeface="+mn-cs"/>
              </a:rPr>
              <a:t>. Education Data Initiative.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https://educationdata.org/college-enrollment-statistics</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p>
          <a:p>
            <a:pPr marL="0" lvl="0" indent="0" defTabSz="457200">
              <a:lnSpc>
                <a:spcPct val="100000"/>
              </a:lnSpc>
              <a:spcBef>
                <a:spcPts val="600"/>
              </a:spcBef>
              <a:buClrTx/>
              <a:buSzTx/>
              <a:buNone/>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Mullaney</a:t>
            </a:r>
          </a:p>
        </p:txBody>
      </p:sp>
    </p:spTree>
    <p:extLst>
      <p:ext uri="{BB962C8B-B14F-4D97-AF65-F5344CB8AC3E}">
        <p14:creationId xmlns:p14="http://schemas.microsoft.com/office/powerpoint/2010/main" val="345026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a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294397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B35D-0684-B84C-A85D-B70691D3908C}"/>
              </a:ext>
            </a:extLst>
          </p:cNvPr>
          <p:cNvSpPr>
            <a:spLocks noGrp="1"/>
          </p:cNvSpPr>
          <p:nvPr>
            <p:ph type="title"/>
          </p:nvPr>
        </p:nvSpPr>
        <p:spPr>
          <a:xfrm>
            <a:off x="622934" y="3737499"/>
            <a:ext cx="7896226" cy="1294368"/>
          </a:xfrm>
        </p:spPr>
        <p:txBody>
          <a:bodyPr anchor="t"/>
          <a:lstStyle/>
          <a:p>
            <a:r>
              <a:rPr lang="en-US" dirty="0"/>
              <a:t>Let’s Look At One way to handle a Decrease In Jobs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7" name="Picture 6">
            <a:extLst>
              <a:ext uri="{FF2B5EF4-FFF2-40B4-BE49-F238E27FC236}">
                <a16:creationId xmlns:a16="http://schemas.microsoft.com/office/drawing/2014/main" id="{AD58D30F-2DA0-8B45-8218-FCEB84A8FD5B}"/>
              </a:ext>
            </a:extLst>
          </p:cNvPr>
          <p:cNvPicPr>
            <a:picLocks noChangeAspect="1"/>
          </p:cNvPicPr>
          <p:nvPr/>
        </p:nvPicPr>
        <p:blipFill>
          <a:blip r:embed="rId3"/>
          <a:stretch>
            <a:fillRect/>
          </a:stretch>
        </p:blipFill>
        <p:spPr>
          <a:xfrm>
            <a:off x="623888" y="598864"/>
            <a:ext cx="7896225" cy="2455232"/>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244366" y="1016876"/>
            <a:ext cx="4175234" cy="3980319"/>
          </a:xfrm>
        </p:spPr>
        <p:txBody>
          <a:bodyPr lIns="91440">
            <a:normAutofit fontScale="77500" lnSpcReduction="20000"/>
          </a:bodyPr>
          <a:lstStyle/>
          <a:p>
            <a:pPr>
              <a:lnSpc>
                <a:spcPct val="120000"/>
              </a:lnSpc>
              <a:spcBef>
                <a:spcPts val="0"/>
              </a:spcBef>
            </a:pPr>
            <a:r>
              <a:rPr lang="en-US" sz="1200" dirty="0"/>
              <a:t>p. 457 “Mr.” </a:t>
            </a:r>
            <a:r>
              <a:rPr lang="en-US" sz="1200" dirty="0">
                <a:sym typeface="Wingdings" pitchFamily="2" charset="2"/>
              </a:rPr>
              <a:t> “Ms.” </a:t>
            </a:r>
            <a:endParaRPr lang="en-US" sz="1200" dirty="0"/>
          </a:p>
          <a:p>
            <a:pPr>
              <a:lnSpc>
                <a:spcPct val="120000"/>
              </a:lnSpc>
              <a:spcBef>
                <a:spcPts val="0"/>
              </a:spcBef>
            </a:pPr>
            <a:r>
              <a:rPr lang="en-US" sz="1200" dirty="0"/>
              <a:t>p. 458 Asimov “Three Laws of Robotics” not guarantee as his stories show… absolutes “never” difficult to prove.</a:t>
            </a:r>
          </a:p>
          <a:p>
            <a:pPr>
              <a:lnSpc>
                <a:spcPct val="120000"/>
              </a:lnSpc>
              <a:spcBef>
                <a:spcPts val="0"/>
              </a:spcBef>
            </a:pPr>
            <a:r>
              <a:rPr lang="en-US" sz="1200" dirty="0"/>
              <a:t>p. 459 Tesla and other newer car manufacturers similar to 15 person hours per car? 2003, 2008 sources update?</a:t>
            </a:r>
          </a:p>
          <a:p>
            <a:pPr>
              <a:lnSpc>
                <a:spcPct val="120000"/>
              </a:lnSpc>
              <a:spcBef>
                <a:spcPts val="0"/>
              </a:spcBef>
            </a:pPr>
            <a:r>
              <a:rPr lang="en-US" sz="1200" dirty="0"/>
              <a:t>p. 460 “all time… work time” 1998 source, newer corroborate?</a:t>
            </a:r>
          </a:p>
          <a:p>
            <a:pPr>
              <a:lnSpc>
                <a:spcPct val="120000"/>
              </a:lnSpc>
              <a:spcBef>
                <a:spcPts val="0"/>
              </a:spcBef>
            </a:pPr>
            <a:r>
              <a:rPr lang="en-US" sz="1200" dirty="0"/>
              <a:t>p. 461 securities industry employment rise source 2005.</a:t>
            </a:r>
          </a:p>
          <a:p>
            <a:pPr>
              <a:lnSpc>
                <a:spcPct val="120000"/>
              </a:lnSpc>
              <a:spcBef>
                <a:spcPts val="0"/>
              </a:spcBef>
            </a:pPr>
            <a:r>
              <a:rPr lang="en-US" sz="1200" dirty="0"/>
              <a:t>p. 462 “Working less, making more” 2001 source, now? “stone-age” source 1991, now?</a:t>
            </a:r>
          </a:p>
          <a:p>
            <a:pPr>
              <a:lnSpc>
                <a:spcPct val="120000"/>
              </a:lnSpc>
              <a:spcBef>
                <a:spcPts val="0"/>
              </a:spcBef>
            </a:pPr>
            <a:r>
              <a:rPr lang="en-US" sz="1200" dirty="0"/>
              <a:t>p. 463 Cost of AC, screens, etc. much lower. 2022 home size source 2001? Cancelled vacation not computing, sounds likely, just in computing fields? Kantian, Stuart treated himself as a means to an end, see Virtue p. 464</a:t>
            </a:r>
          </a:p>
          <a:p>
            <a:pPr>
              <a:lnSpc>
                <a:spcPct val="120000"/>
              </a:lnSpc>
              <a:spcBef>
                <a:spcPts val="0"/>
              </a:spcBef>
            </a:pPr>
            <a:r>
              <a:rPr lang="en-US" sz="1200" dirty="0"/>
              <a:t>p. 465 Multiple citing Wikipedia </a:t>
            </a:r>
            <a:r>
              <a:rPr lang="en-US" sz="1200" dirty="0">
                <a:sym typeface="Wingdings" pitchFamily="2" charset="2"/>
              </a:rPr>
              <a:t></a:t>
            </a:r>
          </a:p>
          <a:p>
            <a:pPr>
              <a:lnSpc>
                <a:spcPct val="120000"/>
              </a:lnSpc>
              <a:spcBef>
                <a:spcPts val="0"/>
              </a:spcBef>
            </a:pPr>
            <a:r>
              <a:rPr lang="en-US" sz="1200" dirty="0"/>
              <a:t>p. 468 ChatGPT Plus (et al) </a:t>
            </a:r>
            <a:r>
              <a:rPr lang="en-US" sz="1200" dirty="0">
                <a:sym typeface="Wingdings" pitchFamily="2" charset="2"/>
              </a:rPr>
              <a:t> more Digital Divide?</a:t>
            </a:r>
          </a:p>
          <a:p>
            <a:pPr>
              <a:lnSpc>
                <a:spcPct val="120000"/>
              </a:lnSpc>
              <a:spcBef>
                <a:spcPts val="0"/>
              </a:spcBef>
            </a:pPr>
            <a:r>
              <a:rPr lang="en-US" sz="1200" dirty="0">
                <a:sym typeface="Wingdings" pitchFamily="2" charset="2"/>
              </a:rPr>
              <a:t>p. 473 Hawking, appeal to authority fallacy? AI needs us like we need plants, we’ve done great keeping plants safe…</a:t>
            </a:r>
          </a:p>
          <a:p>
            <a:pPr>
              <a:lnSpc>
                <a:spcPct val="120000"/>
              </a:lnSpc>
              <a:spcBef>
                <a:spcPts val="0"/>
              </a:spcBef>
            </a:pPr>
            <a:r>
              <a:rPr lang="en-US" sz="1200" dirty="0">
                <a:sym typeface="Wingdings" pitchFamily="2" charset="2"/>
              </a:rPr>
              <a:t>p. 475 Generative AI transparency difficult with text. Brake efficiently, rear end collision most common accident p. 379, 2017, diff. now?</a:t>
            </a:r>
          </a:p>
          <a:p>
            <a:pPr>
              <a:lnSpc>
                <a:spcPct val="120000"/>
              </a:lnSpc>
              <a:spcBef>
                <a:spcPts val="0"/>
              </a:spcBef>
            </a:pPr>
            <a:r>
              <a:rPr lang="en-US" sz="1200" dirty="0">
                <a:sym typeface="Wingdings" pitchFamily="2" charset="2"/>
              </a:rPr>
              <a:t>p. 476 Trolly, most, many, quantify.</a:t>
            </a:r>
          </a:p>
          <a:p>
            <a:pPr>
              <a:lnSpc>
                <a:spcPct val="120000"/>
              </a:lnSpc>
              <a:spcBef>
                <a:spcPts val="0"/>
              </a:spcBef>
            </a:pPr>
            <a:r>
              <a:rPr lang="en-US" sz="1200" dirty="0"/>
              <a:t>p. 479 Amazon, Slack, source title Intel. </a:t>
            </a:r>
          </a:p>
          <a:p>
            <a:pPr>
              <a:lnSpc>
                <a:spcPct val="120000"/>
              </a:lnSpc>
              <a:spcBef>
                <a:spcPts val="0"/>
              </a:spcBef>
            </a:pPr>
            <a:r>
              <a:rPr lang="en-US" sz="1200" dirty="0"/>
              <a:t>p. 481 Uber/Lyft lawsuit sources 2015, outcome? Monitoring data needs update, 2008 newest. Security and IP seem more likely primary purpose, 2002 source. Many people only regular Internet access was at work. More schools using cameras source 2003, need newer for claim.</a:t>
            </a:r>
          </a:p>
        </p:txBody>
      </p:sp>
      <p:sp>
        <p:nvSpPr>
          <p:cNvPr id="11" name="Content Placeholder 10"/>
          <p:cNvSpPr>
            <a:spLocks noGrp="1"/>
          </p:cNvSpPr>
          <p:nvPr>
            <p:ph sz="half" idx="2"/>
          </p:nvPr>
        </p:nvSpPr>
        <p:spPr>
          <a:xfrm>
            <a:off x="4724400" y="1016876"/>
            <a:ext cx="4175234" cy="3980319"/>
          </a:xfrm>
        </p:spPr>
        <p:txBody>
          <a:bodyPr lIns="91440">
            <a:normAutofit fontScale="77500" lnSpcReduction="20000"/>
          </a:bodyPr>
          <a:lstStyle/>
          <a:p>
            <a:pPr>
              <a:lnSpc>
                <a:spcPct val="120000"/>
              </a:lnSpc>
              <a:spcBef>
                <a:spcPts val="0"/>
              </a:spcBef>
            </a:pPr>
            <a:r>
              <a:rPr lang="en-US" sz="1200" dirty="0"/>
              <a:t>p. 482 Multinational Team Patents need sources. India salary info from 2003. Jobs moving out of US 2008 source.</a:t>
            </a:r>
          </a:p>
          <a:p>
            <a:pPr>
              <a:lnSpc>
                <a:spcPct val="120000"/>
              </a:lnSpc>
              <a:spcBef>
                <a:spcPts val="0"/>
              </a:spcBef>
            </a:pPr>
            <a:r>
              <a:rPr lang="en-US" sz="1200" dirty="0"/>
              <a:t>p. 483 3. Arg statement, 1999, still holding?</a:t>
            </a:r>
          </a:p>
          <a:p>
            <a:pPr>
              <a:lnSpc>
                <a:spcPct val="120000"/>
              </a:lnSpc>
              <a:spcBef>
                <a:spcPts val="0"/>
              </a:spcBef>
            </a:pPr>
            <a:r>
              <a:rPr lang="en-US" sz="1200" dirty="0"/>
              <a:t>p. 484 WTO seems implementation complaint, not globalization. Corn, wheat example from 2012. Are the subsidies more the problem than globalization?</a:t>
            </a:r>
          </a:p>
          <a:p>
            <a:pPr>
              <a:lnSpc>
                <a:spcPct val="120000"/>
              </a:lnSpc>
              <a:spcBef>
                <a:spcPts val="0"/>
              </a:spcBef>
            </a:pPr>
            <a:r>
              <a:rPr lang="en-US" sz="1200" dirty="0"/>
              <a:t>p. 485 Gates quote, what about new grads without experience? </a:t>
            </a:r>
          </a:p>
          <a:p>
            <a:pPr>
              <a:lnSpc>
                <a:spcPct val="120000"/>
              </a:lnSpc>
              <a:spcBef>
                <a:spcPts val="0"/>
              </a:spcBef>
            </a:pPr>
            <a:r>
              <a:rPr lang="en-US" sz="1200" dirty="0"/>
              <a:t>p. 486 90% computers made in China 2014 source. 2015 example of Chinese university accomplishment.</a:t>
            </a:r>
          </a:p>
          <a:p>
            <a:pPr>
              <a:lnSpc>
                <a:spcPct val="120000"/>
              </a:lnSpc>
              <a:spcBef>
                <a:spcPts val="0"/>
              </a:spcBef>
            </a:pPr>
            <a:r>
              <a:rPr lang="en-US" sz="1200" dirty="0"/>
              <a:t>p. 489 No other reasons for North Korea? No newspaper, radio, TV claim from 2001. Secondary school 2003. DVD player may be more relevant example than VCR.</a:t>
            </a:r>
          </a:p>
          <a:p>
            <a:pPr>
              <a:lnSpc>
                <a:spcPct val="120000"/>
              </a:lnSpc>
              <a:spcBef>
                <a:spcPts val="0"/>
              </a:spcBef>
            </a:pPr>
            <a:r>
              <a:rPr lang="en-US" sz="1200" dirty="0"/>
              <a:t>p. 491 Online courses synchronous or asynchronous? </a:t>
            </a:r>
          </a:p>
          <a:p>
            <a:pPr>
              <a:lnSpc>
                <a:spcPct val="120000"/>
              </a:lnSpc>
              <a:spcBef>
                <a:spcPts val="0"/>
              </a:spcBef>
            </a:pPr>
            <a:r>
              <a:rPr lang="en-US" sz="1200" dirty="0"/>
              <a:t>p. 492 DSL still relevant? </a:t>
            </a:r>
          </a:p>
          <a:p>
            <a:pPr>
              <a:lnSpc>
                <a:spcPct val="120000"/>
              </a:lnSpc>
              <a:spcBef>
                <a:spcPts val="0"/>
              </a:spcBef>
            </a:pPr>
            <a:r>
              <a:rPr lang="en-US" sz="1200" dirty="0"/>
              <a:t>p. 493 More Wikipedia citing </a:t>
            </a:r>
            <a:r>
              <a:rPr lang="en-US" sz="1200" dirty="0">
                <a:sym typeface="Wingdings" pitchFamily="2" charset="2"/>
              </a:rPr>
              <a:t></a:t>
            </a:r>
            <a:endParaRPr lang="en-US" sz="1200" dirty="0"/>
          </a:p>
          <a:p>
            <a:pPr>
              <a:lnSpc>
                <a:spcPct val="120000"/>
              </a:lnSpc>
              <a:spcBef>
                <a:spcPts val="0"/>
              </a:spcBef>
            </a:pPr>
            <a:r>
              <a:rPr lang="en-US" sz="1200" dirty="0"/>
              <a:t>p. 494 2022 CEO salary source 2003? Still true more people know Windows than Mac? Is US still dominant economic power?</a:t>
            </a:r>
          </a:p>
          <a:p>
            <a:pPr>
              <a:lnSpc>
                <a:spcPct val="120000"/>
              </a:lnSpc>
              <a:spcBef>
                <a:spcPts val="0"/>
              </a:spcBef>
            </a:pPr>
            <a:r>
              <a:rPr lang="en-US" sz="1200" dirty="0"/>
              <a:t>p. Rec Center gives students advantage, but who really pays?</a:t>
            </a:r>
          </a:p>
          <a:p>
            <a:pPr>
              <a:lnSpc>
                <a:spcPct val="120000"/>
              </a:lnSpc>
              <a:spcBef>
                <a:spcPts val="0"/>
              </a:spcBef>
            </a:pPr>
            <a:r>
              <a:rPr lang="en-US" sz="1200" dirty="0"/>
              <a:t>p. 496 Blue laws limiting store hours computing?</a:t>
            </a:r>
          </a:p>
          <a:p>
            <a:pPr>
              <a:lnSpc>
                <a:spcPct val="120000"/>
              </a:lnSpc>
              <a:spcBef>
                <a:spcPts val="0"/>
              </a:spcBef>
            </a:pPr>
            <a:r>
              <a:rPr lang="en-US" sz="1200" dirty="0"/>
              <a:t>p. 498 “bus” </a:t>
            </a:r>
            <a:r>
              <a:rPr lang="en-US" sz="1200" dirty="0">
                <a:sym typeface="Wingdings" pitchFamily="2" charset="2"/>
              </a:rPr>
              <a:t> “bust”</a:t>
            </a:r>
            <a:endParaRPr lang="en-US" sz="1200" dirty="0"/>
          </a:p>
          <a:p>
            <a:pPr>
              <a:lnSpc>
                <a:spcPct val="120000"/>
              </a:lnSpc>
              <a:spcBef>
                <a:spcPts val="0"/>
              </a:spcBef>
            </a:pPr>
            <a:r>
              <a:rPr lang="en-US" sz="1200" dirty="0"/>
              <a:t>p. 501 21. I think Blaise doesn’t watch movies.</a:t>
            </a:r>
          </a:p>
          <a:p>
            <a:pPr>
              <a:lnSpc>
                <a:spcPct val="120000"/>
              </a:lnSpc>
              <a:spcBef>
                <a:spcPts val="0"/>
              </a:spcBef>
            </a:pPr>
            <a:r>
              <a:rPr lang="en-US" sz="1200" dirty="0"/>
              <a:t>p. 502 29. Ignores cost of living differences.</a:t>
            </a:r>
          </a:p>
          <a:p>
            <a:pPr>
              <a:lnSpc>
                <a:spcPct val="120000"/>
              </a:lnSpc>
              <a:spcBef>
                <a:spcPts val="0"/>
              </a:spcBef>
            </a:pPr>
            <a:r>
              <a:rPr lang="en-US" sz="1200" dirty="0"/>
              <a:t>Questions I liked: 15, 16, 17, 22, 23, 24, 25, 26, 27, 32, 33</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12" name="Picture 8" descr="Image result for humans need not apply">
            <a:hlinkClick r:id="rId3"/>
            <a:extLst>
              <a:ext uri="{FF2B5EF4-FFF2-40B4-BE49-F238E27FC236}">
                <a16:creationId xmlns:a16="http://schemas.microsoft.com/office/drawing/2014/main" id="{2A730DEA-7C43-0A4A-B258-3F8288B07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822" y="884810"/>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5"/>
            <a:extLst>
              <a:ext uri="{FF2B5EF4-FFF2-40B4-BE49-F238E27FC236}">
                <a16:creationId xmlns:a16="http://schemas.microsoft.com/office/drawing/2014/main" id="{9F136C0A-D46F-1E43-9349-252D015E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846304"/>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vid Autor: Will automation take away all our jobs? | TED Talk">
            <a:hlinkClick r:id="rId7"/>
            <a:extLst>
              <a:ext uri="{FF2B5EF4-FFF2-40B4-BE49-F238E27FC236}">
                <a16:creationId xmlns:a16="http://schemas.microsoft.com/office/drawing/2014/main" id="{C5C3995B-272E-2648-B51C-EEE456EC98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41" y="83743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732177E-1C5E-0C4D-8F2E-F8A781879E0A}"/>
              </a:ext>
            </a:extLst>
          </p:cNvPr>
          <p:cNvPicPr>
            <a:picLocks noChangeAspect="1"/>
          </p:cNvPicPr>
          <p:nvPr/>
        </p:nvPicPr>
        <p:blipFill>
          <a:blip r:embed="rId9"/>
          <a:stretch>
            <a:fillRect/>
          </a:stretch>
        </p:blipFill>
        <p:spPr>
          <a:xfrm>
            <a:off x="1858656" y="2826807"/>
            <a:ext cx="7038474" cy="2286000"/>
          </a:xfrm>
          <a:prstGeom prst="rect">
            <a:avLst/>
          </a:prstGeom>
        </p:spPr>
      </p:pic>
      <p:sp>
        <p:nvSpPr>
          <p:cNvPr id="20" name="TextBox 19">
            <a:extLst>
              <a:ext uri="{FF2B5EF4-FFF2-40B4-BE49-F238E27FC236}">
                <a16:creationId xmlns:a16="http://schemas.microsoft.com/office/drawing/2014/main" id="{302FD515-D1D3-0C41-8A10-7FEC033A81CF}"/>
              </a:ext>
            </a:extLst>
          </p:cNvPr>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59467</TotalTime>
  <Words>6708</Words>
  <Application>Microsoft Macintosh PowerPoint</Application>
  <PresentationFormat>On-screen Show (16:9)</PresentationFormat>
  <Paragraphs>639</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Cambria</vt:lpstr>
      <vt:lpstr>Consolas</vt:lpstr>
      <vt:lpstr>Wingdings</vt:lpstr>
      <vt:lpstr>Red Radial 16x9</vt:lpstr>
      <vt:lpstr>Class 11 Livelihood </vt:lpstr>
      <vt:lpstr>Papers</vt:lpstr>
      <vt:lpstr>Grades To Date</vt:lpstr>
      <vt:lpstr>Overview</vt:lpstr>
      <vt:lpstr>Overview</vt:lpstr>
      <vt:lpstr>Let’s Look At One way to handle a Decrease In Jobs</vt:lpstr>
      <vt:lpstr>My Reading Notes</vt:lpstr>
      <vt:lpstr>Group Quiz</vt:lpstr>
      <vt:lpstr>Overview</vt:lpstr>
      <vt:lpstr>Assignment Reminders</vt:lpstr>
      <vt:lpstr>Overview</vt:lpstr>
      <vt:lpstr>High Frequency Trading</vt:lpstr>
      <vt:lpstr>What is HFT?</vt:lpstr>
      <vt:lpstr>Liquidity</vt:lpstr>
      <vt:lpstr>Conclusion</vt:lpstr>
      <vt:lpstr>Analysis of HFT Liquidity</vt:lpstr>
      <vt:lpstr>Ghost Liquidity</vt:lpstr>
      <vt:lpstr>First-Hand Testimony</vt:lpstr>
      <vt:lpstr>Brain Drain</vt:lpstr>
      <vt:lpstr>References</vt:lpstr>
      <vt:lpstr>How Does AI affect C.S. Careers?</vt:lpstr>
      <vt:lpstr>Automation from AI is different  from previous technologies</vt:lpstr>
      <vt:lpstr>Experts Predict High Growth for C.s. Jobs</vt:lpstr>
      <vt:lpstr>AI will change, not Eliminate, C.S.  Jobs</vt:lpstr>
      <vt:lpstr>opportunities for growth with AI</vt:lpstr>
      <vt:lpstr>References</vt:lpstr>
      <vt:lpstr>Regulating the Robot Revolution</vt:lpstr>
      <vt:lpstr>Robots Are Stealing Jobs </vt:lpstr>
      <vt:lpstr>Robots Are stealing jobs </vt:lpstr>
      <vt:lpstr>Wealth and intelligence Gap</vt:lpstr>
      <vt:lpstr>Robots Stunt Country Development</vt:lpstr>
      <vt:lpstr>Creation of New jobs </vt:lpstr>
      <vt:lpstr>Need for Higher education</vt:lpstr>
      <vt:lpstr>Conclusion</vt:lpstr>
      <vt:lpstr>References</vt:lpstr>
      <vt:lpstr>Class 11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642</cp:revision>
  <dcterms:created xsi:type="dcterms:W3CDTF">2014-08-25T02:19:16Z</dcterms:created>
  <dcterms:modified xsi:type="dcterms:W3CDTF">2025-09-30T22:12:18Z</dcterms:modified>
</cp:coreProperties>
</file>