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handoutMasterIdLst>
    <p:handoutMasterId r:id="rId33"/>
  </p:handoutMasterIdLst>
  <p:sldIdLst>
    <p:sldId id="256" r:id="rId2"/>
    <p:sldId id="259" r:id="rId3"/>
    <p:sldId id="277" r:id="rId4"/>
    <p:sldId id="261" r:id="rId5"/>
    <p:sldId id="410" r:id="rId6"/>
    <p:sldId id="267" r:id="rId7"/>
    <p:sldId id="286" r:id="rId8"/>
    <p:sldId id="692" r:id="rId9"/>
    <p:sldId id="268" r:id="rId10"/>
    <p:sldId id="270" r:id="rId11"/>
    <p:sldId id="271" r:id="rId12"/>
    <p:sldId id="272" r:id="rId13"/>
    <p:sldId id="693" r:id="rId14"/>
    <p:sldId id="696" r:id="rId15"/>
    <p:sldId id="697" r:id="rId16"/>
    <p:sldId id="273" r:id="rId17"/>
    <p:sldId id="280" r:id="rId18"/>
    <p:sldId id="698" r:id="rId19"/>
    <p:sldId id="281" r:id="rId20"/>
    <p:sldId id="699" r:id="rId21"/>
    <p:sldId id="700" r:id="rId22"/>
    <p:sldId id="685" r:id="rId23"/>
    <p:sldId id="278" r:id="rId24"/>
    <p:sldId id="694" r:id="rId25"/>
    <p:sldId id="686" r:id="rId26"/>
    <p:sldId id="279" r:id="rId27"/>
    <p:sldId id="690" r:id="rId28"/>
    <p:sldId id="695" r:id="rId29"/>
    <p:sldId id="269" r:id="rId30"/>
    <p:sldId id="640"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259"/>
            <p14:sldId id="277"/>
            <p14:sldId id="261"/>
            <p14:sldId id="410"/>
            <p14:sldId id="267"/>
            <p14:sldId id="286"/>
          </p14:sldIdLst>
        </p14:section>
        <p14:section name="Students" id="{898E5266-0460-F748-B516-56DCB661738D}">
          <p14:sldIdLst>
            <p14:sldId id="692"/>
            <p14:sldId id="268"/>
            <p14:sldId id="270"/>
            <p14:sldId id="271"/>
            <p14:sldId id="272"/>
            <p14:sldId id="693"/>
            <p14:sldId id="696"/>
            <p14:sldId id="697"/>
            <p14:sldId id="273"/>
            <p14:sldId id="280"/>
            <p14:sldId id="698"/>
            <p14:sldId id="281"/>
            <p14:sldId id="699"/>
            <p14:sldId id="700"/>
            <p14:sldId id="685"/>
            <p14:sldId id="278"/>
            <p14:sldId id="694"/>
            <p14:sldId id="686"/>
            <p14:sldId id="279"/>
            <p14:sldId id="690"/>
            <p14:sldId id="695"/>
          </p14:sldIdLst>
        </p14:section>
        <p14:section name="Common" id="{92FBE87E-32C6-2846-BF25-B5F0CEFF09B7}">
          <p14:sldIdLst>
            <p14:sldId id="269"/>
            <p14:sldId id="64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0" autoAdjust="0"/>
    <p:restoredTop sz="74766" autoAdjust="0"/>
  </p:normalViewPr>
  <p:slideViewPr>
    <p:cSldViewPr snapToGrid="0" snapToObjects="1">
      <p:cViewPr varScale="1">
        <p:scale>
          <a:sx n="148" d="100"/>
          <a:sy n="148" d="100"/>
        </p:scale>
        <p:origin x="1632" y="17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5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9/25/25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9/25/25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you can see, the problem has been laid out in front of us, but there are alternative e-waste pollutants that have been introduced to the world recently. </a:t>
            </a:r>
          </a:p>
          <a:p>
            <a:endParaRPr lang="en-US" dirty="0"/>
          </a:p>
          <a:p>
            <a:r>
              <a:rPr lang="en-US" dirty="0"/>
              <a:t>According to the Geneva Environment Network, health effects also include the risk of cancers, miscarriages, and diminished IQs. The regions most affected by these, as you can see by the map in red, are China, India, Brazil, Mexico, Nigeria, Eastern European nations, and other African nations. </a:t>
            </a: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42941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point; AI companies generate so much waste due to the increasing demand for the newest hardware technologies, such as processors, graphics cards, memory modules, and storage devices. All of these pieces of technology contain the same valuable metals that general e-waste also discards. Second bullet; Water is already our most precious and essential natural resource, while we choose to use it on AI, which is already controversial to begin with. </a:t>
            </a:r>
          </a:p>
          <a:p>
            <a:endParaRPr lang="en-US" dirty="0"/>
          </a:p>
          <a:p>
            <a:r>
              <a:rPr lang="en-US" dirty="0"/>
              <a:t>Looking at this graph; it is not directly correlated with AI, but AI does have a part to play in the jump of consumption for Google and Meta in 2022. </a:t>
            </a:r>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486628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2010, the Obama administration established an Interagency Task Force on Electronics Stewardship, which laid out a plan for e-waste that had four main steps: 1. incentivizing greener designs of electronics 2. leading by example 3. increasing domestic recycling, and 4. reducing harmful exports of e-waste and building capacity in developing countries. This list is relatively short, but the problem was only just being addressed, and many other efforts are being done by larger organizations that you can go to </a:t>
            </a:r>
            <a:r>
              <a:rPr lang="en-US" dirty="0" err="1"/>
              <a:t>to</a:t>
            </a:r>
            <a:r>
              <a:rPr lang="en-US" dirty="0"/>
              <a:t> contribute. </a:t>
            </a:r>
          </a:p>
          <a:p>
            <a:endParaRPr lang="en-US" dirty="0"/>
          </a:p>
          <a:p>
            <a:r>
              <a:rPr lang="en-US" dirty="0"/>
              <a:t>Sub bullet point: For us individually, some things that we can do are limit our use of AI, as AI is not a necessity for everything, so limiting our usage of AI will help with that issue at the very minimum. We should also not be throwing out our electronics in the trash. There is a website called Earth 911, where you can enter information such as your location and the items you are disposing of, and it will show you where to recycle your electronics. There is also a Massachusetts-specific website called Mass Save, but Earth 911 is one of their sources of information. </a:t>
            </a:r>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311434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B8778-19B9-052B-9E84-F18BCA1C33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8F2CD-D595-7C08-F15D-82DDA822B2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172759-7326-A319-AD39-B097AC3C75EB}"/>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-What starts as human prejudice gets multiplied by technology.</a:t>
            </a:r>
          </a:p>
          <a:p>
            <a:r>
              <a:rPr lang="en-US" sz="1200" b="0" i="0" u="none" strike="noStrike" kern="1200" dirty="0">
                <a:solidFill>
                  <a:schemeClr val="tx1"/>
                </a:solidFill>
                <a:effectLst/>
                <a:latin typeface="+mn-lt"/>
                <a:ea typeface="+mn-ea"/>
                <a:cs typeface="+mn-cs"/>
              </a:rPr>
              <a:t>-This is especially serious in areas like healthcare, hiring, and policing. </a:t>
            </a:r>
          </a:p>
          <a:p>
            <a:r>
              <a:rPr lang="en-US" sz="1200" b="0" i="0" u="none" strike="noStrike" kern="1200" dirty="0">
                <a:solidFill>
                  <a:schemeClr val="tx1"/>
                </a:solidFill>
                <a:effectLst/>
                <a:latin typeface="+mn-lt"/>
                <a:ea typeface="+mn-ea"/>
                <a:cs typeface="+mn-cs"/>
              </a:rPr>
              <a:t>-A biased algorithm here doesn’t just make mistakes, it reinforces discrimination where fairness really matters.</a:t>
            </a:r>
          </a:p>
          <a:p>
            <a:r>
              <a:rPr lang="en-US" sz="1200" b="0" i="0" u="none" strike="noStrike" kern="1200" dirty="0">
                <a:solidFill>
                  <a:schemeClr val="tx1"/>
                </a:solidFill>
                <a:effectLst/>
                <a:latin typeface="+mn-lt"/>
                <a:ea typeface="+mn-ea"/>
                <a:cs typeface="+mn-cs"/>
              </a:rPr>
              <a:t>- If we carefully design these systems, use diverse data, and keep humans involved in oversight, AI can be developed in ways that are fairer and safer.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chart shows the number of AI-related regulations passed in the U.S. between 2016 and 2023.</a:t>
            </a:r>
          </a:p>
          <a:p>
            <a:r>
              <a:rPr lang="en-US" sz="1200" b="0" i="0" u="none" strike="noStrike" kern="1200" dirty="0">
                <a:solidFill>
                  <a:schemeClr val="tx1"/>
                </a:solidFill>
                <a:effectLst/>
                <a:latin typeface="+mn-lt"/>
                <a:ea typeface="+mn-ea"/>
                <a:cs typeface="+mn-cs"/>
              </a:rPr>
              <a:t>You can see it starts really low, and has been going up, a lot </a:t>
            </a:r>
            <a:r>
              <a:rPr lang="en-US" sz="1200" b="0" i="0" u="none" strike="noStrike" kern="1200" dirty="0" err="1">
                <a:solidFill>
                  <a:schemeClr val="tx1"/>
                </a:solidFill>
                <a:effectLst/>
                <a:latin typeface="+mn-lt"/>
                <a:ea typeface="+mn-ea"/>
                <a:cs typeface="+mn-cs"/>
              </a:rPr>
              <a:t>fo</a:t>
            </a:r>
            <a:r>
              <a:rPr lang="en-US" sz="1200" b="0" i="0" u="none" strike="noStrike" kern="1200" dirty="0">
                <a:solidFill>
                  <a:schemeClr val="tx1"/>
                </a:solidFill>
                <a:effectLst/>
                <a:latin typeface="+mn-lt"/>
                <a:ea typeface="+mn-ea"/>
                <a:cs typeface="+mn-cs"/>
              </a:rPr>
              <a:t> states have taken it upon themselves to </a:t>
            </a:r>
            <a:r>
              <a:rPr lang="en-US" sz="1200" b="0" i="0" u="none" strike="noStrike" kern="1200" dirty="0" err="1">
                <a:solidFill>
                  <a:schemeClr val="tx1"/>
                </a:solidFill>
                <a:effectLst/>
                <a:latin typeface="+mn-lt"/>
                <a:ea typeface="+mn-ea"/>
                <a:cs typeface="+mn-cs"/>
              </a:rPr>
              <a:t>crete</a:t>
            </a:r>
            <a:r>
              <a:rPr lang="en-US" sz="1200" b="0" i="0" u="none" strike="noStrike" kern="1200" dirty="0">
                <a:solidFill>
                  <a:schemeClr val="tx1"/>
                </a:solidFill>
                <a:effectLst/>
                <a:latin typeface="+mn-lt"/>
                <a:ea typeface="+mn-ea"/>
                <a:cs typeface="+mn-cs"/>
              </a:rPr>
              <a:t> state level laws like the </a:t>
            </a:r>
            <a:r>
              <a:rPr lang="en-US" sz="1200" b="1" i="0" u="none" strike="noStrike" kern="1200" dirty="0">
                <a:solidFill>
                  <a:schemeClr val="tx1"/>
                </a:solidFill>
                <a:effectLst/>
                <a:latin typeface="+mn-lt"/>
                <a:ea typeface="+mn-ea"/>
                <a:cs typeface="+mn-cs"/>
              </a:rPr>
              <a:t>Colorado AI Act and </a:t>
            </a:r>
            <a:r>
              <a:rPr lang="en-US" sz="1200" b="1" i="0" u="none" strike="noStrike" kern="1200" dirty="0" err="1">
                <a:solidFill>
                  <a:schemeClr val="tx1"/>
                </a:solidFill>
                <a:effectLst/>
                <a:latin typeface="+mn-lt"/>
                <a:ea typeface="+mn-ea"/>
                <a:cs typeface="+mn-cs"/>
              </a:rPr>
              <a:t>cali</a:t>
            </a:r>
            <a:r>
              <a:rPr lang="en-US" sz="1200" b="1" i="0" u="none" strike="noStrike" kern="1200" dirty="0">
                <a:solidFill>
                  <a:schemeClr val="tx1"/>
                </a:solidFill>
                <a:effectLst/>
                <a:latin typeface="+mn-lt"/>
                <a:ea typeface="+mn-ea"/>
                <a:cs typeface="+mn-cs"/>
              </a:rPr>
              <a:t> ai act</a:t>
            </a:r>
            <a:r>
              <a:rPr lang="en-US" sz="1200" b="0" i="0" u="none" strike="noStrike"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F6598C8A-9532-D81B-400D-65758577A5E0}"/>
              </a:ext>
            </a:extLst>
          </p:cNvPr>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525731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4A337-AFD7-B36F-54E0-93EF79D00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F31E2-B6E5-B819-B0FA-AFF3BDC8B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AE5F88-F6BE-332B-4FBC-9267C39FFEC6}"/>
              </a:ext>
            </a:extLst>
          </p:cNvPr>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I wanted to start off by talking about how AI becomes biased in the first place.</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AI models don’t actually “understand” anything, they just pick up on patterns present in the data used to train it.</a:t>
            </a:r>
          </a:p>
          <a:p>
            <a:r>
              <a:rPr lang="en-US" sz="1200" b="0" i="0" u="none" strike="noStrike" kern="1200" dirty="0">
                <a:solidFill>
                  <a:schemeClr val="tx1"/>
                </a:solidFill>
                <a:effectLst/>
                <a:latin typeface="+mn-lt"/>
                <a:ea typeface="+mn-ea"/>
                <a:cs typeface="+mn-cs"/>
              </a:rPr>
              <a:t>So if the data itself has bias, which comes from human choices or bigger systemic issues, the AI will copy that.</a:t>
            </a:r>
          </a:p>
          <a:p>
            <a:r>
              <a:rPr lang="en-US" sz="1200" b="0" i="0" u="none" strike="noStrike" kern="1200" dirty="0">
                <a:solidFill>
                  <a:schemeClr val="tx1"/>
                </a:solidFill>
                <a:effectLst/>
                <a:latin typeface="+mn-lt"/>
                <a:ea typeface="+mn-ea"/>
                <a:cs typeface="+mn-cs"/>
              </a:rPr>
              <a:t>-Idk if </a:t>
            </a:r>
            <a:r>
              <a:rPr lang="en-US" sz="1200" b="0" i="0" u="none" strike="noStrike" kern="1200" dirty="0" err="1">
                <a:solidFill>
                  <a:schemeClr val="tx1"/>
                </a:solidFill>
                <a:effectLst/>
                <a:latin typeface="+mn-lt"/>
                <a:ea typeface="+mn-ea"/>
                <a:cs typeface="+mn-cs"/>
              </a:rPr>
              <a:t>yall</a:t>
            </a:r>
            <a:r>
              <a:rPr lang="en-US" sz="1200" b="0" i="0" u="none" strike="noStrike" kern="1200" dirty="0">
                <a:solidFill>
                  <a:schemeClr val="tx1"/>
                </a:solidFill>
                <a:effectLst/>
                <a:latin typeface="+mn-lt"/>
                <a:ea typeface="+mn-ea"/>
                <a:cs typeface="+mn-cs"/>
              </a:rPr>
              <a:t> have heard the phrase of “Garbage in, garbage out” comes in. If the data is biased going in, the predictions coming out are </a:t>
            </a:r>
            <a:r>
              <a:rPr lang="en-US" sz="1200" b="0" i="0" u="none" strike="noStrike" kern="1200" dirty="0" err="1">
                <a:solidFill>
                  <a:schemeClr val="tx1"/>
                </a:solidFill>
                <a:effectLst/>
                <a:latin typeface="+mn-lt"/>
                <a:ea typeface="+mn-ea"/>
                <a:cs typeface="+mn-cs"/>
              </a:rPr>
              <a:t>gonna</a:t>
            </a:r>
            <a:r>
              <a:rPr lang="en-US" sz="1200" b="0" i="0" u="none" strike="noStrike" kern="1200" dirty="0">
                <a:solidFill>
                  <a:schemeClr val="tx1"/>
                </a:solidFill>
                <a:effectLst/>
                <a:latin typeface="+mn-lt"/>
                <a:ea typeface="+mn-ea"/>
                <a:cs typeface="+mn-cs"/>
              </a:rPr>
              <a:t> be biased too [7][8].</a:t>
            </a:r>
          </a:p>
          <a:p>
            <a:r>
              <a:rPr lang="en-US" sz="1200" b="0" i="0" u="none" strike="noStrike" kern="1200" dirty="0">
                <a:solidFill>
                  <a:schemeClr val="tx1"/>
                </a:solidFill>
                <a:effectLst/>
                <a:latin typeface="+mn-lt"/>
                <a:ea typeface="+mn-ea"/>
                <a:cs typeface="+mn-cs"/>
              </a:rPr>
              <a:t>-Groups that are underrepresented in the data usually get misclassified or left out entirely [1][8]. (ex: a dataset with 90% men 10% women)</a:t>
            </a:r>
          </a:p>
          <a:p>
            <a:r>
              <a:rPr lang="en-US" sz="1200" b="0" i="0" u="none" strike="noStrike" kern="1200" dirty="0">
                <a:solidFill>
                  <a:schemeClr val="tx1"/>
                </a:solidFill>
                <a:effectLst/>
                <a:latin typeface="+mn-lt"/>
                <a:ea typeface="+mn-ea"/>
                <a:cs typeface="+mn-cs"/>
              </a:rPr>
              <a:t>-And once these systems are rolled out at a big scale, the bias gets multiplied and ends up reinforcing inequalities that already exist [8].</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it starts with the world, real-world experiences and inequalities shape the data we collect, that data is then used in the design stage to train and build algorithms, Once those algorithms are created, they’re put to use in real-world applications, the decisions those algorithms make go back into the world and influence future data, So if bias is present at any stage — world, data, design, or use — it doesn’t just stay there. It gets repeated and reinforced every time the loop continues.</a:t>
            </a:r>
          </a:p>
        </p:txBody>
      </p:sp>
      <p:sp>
        <p:nvSpPr>
          <p:cNvPr id="4" name="Slide Number Placeholder 3">
            <a:extLst>
              <a:ext uri="{FF2B5EF4-FFF2-40B4-BE49-F238E27FC236}">
                <a16:creationId xmlns:a16="http://schemas.microsoft.com/office/drawing/2014/main" id="{0277DA2F-7F64-E070-A4B5-A331EB93A622}"/>
              </a:ext>
            </a:extLst>
          </p:cNvPr>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688854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6789B-CEB5-9EE4-1545-F5A3F95FB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166B1-9C0D-6CB5-FC1D-D0B4892392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16DD66-81DC-99C1-79AB-4B7965B53D57}"/>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-One big example of this is bias in facial recognition, </a:t>
            </a:r>
          </a:p>
          <a:p>
            <a:r>
              <a:rPr lang="en-US" sz="1200" b="0" i="0" u="none" strike="noStrike" kern="1200" dirty="0">
                <a:solidFill>
                  <a:schemeClr val="tx1"/>
                </a:solidFill>
                <a:effectLst/>
                <a:latin typeface="+mn-lt"/>
                <a:ea typeface="+mn-ea"/>
                <a:cs typeface="+mn-cs"/>
              </a:rPr>
              <a:t>There was a study called </a:t>
            </a:r>
            <a:r>
              <a:rPr lang="en-US" sz="1200" b="1" i="0" u="none" strike="noStrike" kern="1200" dirty="0">
                <a:solidFill>
                  <a:schemeClr val="tx1"/>
                </a:solidFill>
                <a:effectLst/>
                <a:latin typeface="+mn-lt"/>
                <a:ea typeface="+mn-ea"/>
                <a:cs typeface="+mn-cs"/>
              </a:rPr>
              <a:t>The Gender Shades Project</a:t>
            </a:r>
            <a:r>
              <a:rPr lang="en-US" sz="1200" b="0" i="0" u="none" strike="noStrike" kern="1200" dirty="0">
                <a:solidFill>
                  <a:schemeClr val="tx1"/>
                </a:solidFill>
                <a:effectLst/>
                <a:latin typeface="+mn-lt"/>
                <a:ea typeface="+mn-ea"/>
                <a:cs typeface="+mn-cs"/>
              </a:rPr>
              <a:t> that tested about 1,270 images, </a:t>
            </a:r>
          </a:p>
          <a:p>
            <a:r>
              <a:rPr lang="en-US" sz="1200" b="0" i="0" u="none" strike="noStrike" kern="1200" dirty="0">
                <a:solidFill>
                  <a:schemeClr val="tx1"/>
                </a:solidFill>
                <a:effectLst/>
                <a:latin typeface="+mn-lt"/>
                <a:ea typeface="+mn-ea"/>
                <a:cs typeface="+mn-cs"/>
              </a:rPr>
              <a:t>- the split between men and women as well as darken and </a:t>
            </a:r>
            <a:r>
              <a:rPr lang="en-US" sz="1200" b="0" i="0" u="none" strike="noStrike" kern="1200" dirty="0" err="1">
                <a:solidFill>
                  <a:schemeClr val="tx1"/>
                </a:solidFill>
                <a:effectLst/>
                <a:latin typeface="+mn-lt"/>
                <a:ea typeface="+mn-ea"/>
                <a:cs typeface="+mn-cs"/>
              </a:rPr>
              <a:t>ligher</a:t>
            </a:r>
            <a:r>
              <a:rPr lang="en-US" sz="1200" b="0" i="0" u="none" strike="noStrike" kern="1200" dirty="0">
                <a:solidFill>
                  <a:schemeClr val="tx1"/>
                </a:solidFill>
                <a:effectLst/>
                <a:latin typeface="+mn-lt"/>
                <a:ea typeface="+mn-ea"/>
                <a:cs typeface="+mn-cs"/>
              </a:rPr>
              <a:t> skin was around 50-50 (not perfectly but), and used 3 major platforms Microsoft, face++, and IBM</a:t>
            </a:r>
          </a:p>
          <a:p>
            <a:r>
              <a:rPr lang="en-US" sz="1200" b="0" i="0" u="none" strike="noStrike" kern="1200" dirty="0">
                <a:solidFill>
                  <a:schemeClr val="tx1"/>
                </a:solidFill>
                <a:effectLst/>
                <a:latin typeface="+mn-lt"/>
                <a:ea typeface="+mn-ea"/>
                <a:cs typeface="+mn-cs"/>
              </a:rPr>
              <a:t>-The results showed that facial recognition systems performed much better on lighter skin tones</a:t>
            </a:r>
          </a:p>
          <a:p>
            <a:r>
              <a:rPr lang="en-US" sz="1200" b="0" i="0" u="none" strike="noStrike" kern="1200" dirty="0">
                <a:solidFill>
                  <a:schemeClr val="tx1"/>
                </a:solidFill>
                <a:effectLst/>
                <a:latin typeface="+mn-lt"/>
                <a:ea typeface="+mn-ea"/>
                <a:cs typeface="+mn-cs"/>
              </a:rPr>
              <a:t>- For Microsoft specifically, 93.6% of the faces that were misgendered were darker-skinned subjects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results of the study</a:t>
            </a:r>
          </a:p>
          <a:p>
            <a:r>
              <a:rPr lang="en-US" sz="1200" b="0" i="0" u="none" strike="noStrike" kern="1200" dirty="0">
                <a:solidFill>
                  <a:schemeClr val="tx1"/>
                </a:solidFill>
                <a:effectLst/>
                <a:latin typeface="+mn-lt"/>
                <a:ea typeface="+mn-ea"/>
                <a:cs typeface="+mn-cs"/>
              </a:rPr>
              <a:t>- When we analyze the results by intersectional subgroups - darker males, darker females, lighter males, lighter females - we see that all companies perform worst on darker females.</a:t>
            </a:r>
          </a:p>
        </p:txBody>
      </p:sp>
      <p:sp>
        <p:nvSpPr>
          <p:cNvPr id="4" name="Slide Number Placeholder 3">
            <a:extLst>
              <a:ext uri="{FF2B5EF4-FFF2-40B4-BE49-F238E27FC236}">
                <a16:creationId xmlns:a16="http://schemas.microsoft.com/office/drawing/2014/main" id="{ED23DB5D-C7B9-8842-D4D4-9CA1CBFB9A7F}"/>
              </a:ext>
            </a:extLst>
          </p:cNvPr>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111349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0ABC3-8E7F-730C-6D65-E334843A2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A4603-8C95-8360-393A-35549D9DF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B1D3B1-2872-7E55-45B2-10E86EC47A0E}"/>
              </a:ext>
            </a:extLst>
          </p:cNvPr>
          <p:cNvSpPr>
            <a:spLocks noGrp="1"/>
          </p:cNvSpPr>
          <p:nvPr>
            <p:ph type="body" idx="1"/>
          </p:nvPr>
        </p:nvSpPr>
        <p:spPr/>
        <p:txBody>
          <a:bodyPr/>
          <a:lstStyle/>
          <a:p>
            <a:r>
              <a:rPr lang="en-US" i="1" dirty="0"/>
              <a:t>Another example of AI bias happened with Amazon’s hiring system.</a:t>
            </a:r>
            <a:endParaRPr lang="en-US" dirty="0"/>
          </a:p>
          <a:p>
            <a:r>
              <a:rPr lang="en-US" dirty="0"/>
              <a:t>The AI penalized resumes that included the word </a:t>
            </a:r>
            <a:r>
              <a:rPr lang="en-US" b="1" dirty="0"/>
              <a:t>‘women’s,’</a:t>
            </a:r>
            <a:r>
              <a:rPr lang="en-US" dirty="0"/>
              <a:t> like ‘women’s soccer team’ or ‘women’s chess club’ [6].</a:t>
            </a:r>
          </a:p>
          <a:p>
            <a:r>
              <a:rPr lang="en-US" dirty="0"/>
              <a:t>This was because model was trained on 10 years of past resumes — and most of those came from men [6].</a:t>
            </a:r>
          </a:p>
          <a:p>
            <a:r>
              <a:rPr lang="en-US" dirty="0"/>
              <a:t>So the system basically learned that male candidates were better, which shows the limits of relying only on machine learning especially when the data isn’t representative of the population.</a:t>
            </a:r>
          </a:p>
          <a:p>
            <a:r>
              <a:rPr lang="en-US" dirty="0"/>
              <a:t>Because of this, Amazon scrapped the tool in 2017 [6].</a:t>
            </a:r>
          </a:p>
          <a:p>
            <a:r>
              <a:rPr lang="en-US" dirty="0"/>
              <a:t>(Point to the screenshot) → “Here’s the Reuters article headline reporting when Amazon officially shut it down.”</a:t>
            </a:r>
          </a:p>
        </p:txBody>
      </p:sp>
      <p:sp>
        <p:nvSpPr>
          <p:cNvPr id="4" name="Slide Number Placeholder 3">
            <a:extLst>
              <a:ext uri="{FF2B5EF4-FFF2-40B4-BE49-F238E27FC236}">
                <a16:creationId xmlns:a16="http://schemas.microsoft.com/office/drawing/2014/main" id="{155204F6-B2D2-5FFD-A307-CEFDADB0EAF6}"/>
              </a:ext>
            </a:extLst>
          </p:cNvPr>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911223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579AD-96A7-A51B-3913-D7A846A1B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273192-5AB8-1FB5-63CF-B5A4B104A5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3A3AC0-21A1-B39A-3011-B42B04A30EC6}"/>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where an algorithm was being used in hospitals across the U.S.</a:t>
            </a:r>
          </a:p>
          <a:p>
            <a:r>
              <a:rPr lang="en-US" dirty="0"/>
              <a:t>the system was supposed to flag which patients needed extra care programs [9].</a:t>
            </a:r>
          </a:p>
          <a:p>
            <a:r>
              <a:rPr lang="en-US" dirty="0"/>
              <a:t>But instead of measuring actual illness, it used </a:t>
            </a:r>
            <a:r>
              <a:rPr lang="en-US" b="0" dirty="0"/>
              <a:t>past healthcare costs </a:t>
            </a:r>
            <a:r>
              <a:rPr lang="en-US" dirty="0"/>
              <a:t>as the main factor [9].</a:t>
            </a:r>
          </a:p>
          <a:p>
            <a:r>
              <a:rPr lang="en-US" dirty="0"/>
              <a:t>Because Black patients historically had less access to care, their costs were lower, even when they were just as sick.</a:t>
            </a:r>
          </a:p>
          <a:p>
            <a:r>
              <a:rPr lang="en-US" dirty="0"/>
              <a:t>it </a:t>
            </a:r>
            <a:r>
              <a:rPr lang="en-US" dirty="0" err="1"/>
              <a:t>reffered</a:t>
            </a:r>
            <a:r>
              <a:rPr lang="en-US" dirty="0"/>
              <a:t> fewer black patients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Only 17.7% of “high-risk” patients flagged were Black, </a:t>
            </a:r>
            <a:r>
              <a:rPr lang="en-US" sz="1200" b="0" i="0" u="none" strike="noStrike" kern="1200" dirty="0">
                <a:solidFill>
                  <a:schemeClr val="tx1"/>
                </a:solidFill>
                <a:effectLst/>
                <a:latin typeface="+mn-lt"/>
                <a:ea typeface="+mn-ea"/>
                <a:cs typeface="+mn-cs"/>
              </a:rPr>
              <a:t>if the algorithm had been corrected, the proportion of Black patients flagged for extra care would nearly triple, 46.5%. </a:t>
            </a:r>
          </a:p>
        </p:txBody>
      </p:sp>
      <p:sp>
        <p:nvSpPr>
          <p:cNvPr id="4" name="Slide Number Placeholder 3">
            <a:extLst>
              <a:ext uri="{FF2B5EF4-FFF2-40B4-BE49-F238E27FC236}">
                <a16:creationId xmlns:a16="http://schemas.microsoft.com/office/drawing/2014/main" id="{7C401322-98A6-F902-5805-0098F512249F}"/>
              </a:ext>
            </a:extLst>
          </p:cNvPr>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28968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55454-9573-2DD5-3DE8-AED936AFF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8A401-0A3C-9068-8821-3ED8E892E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C3D30-FAA9-756D-FB8B-5CE23B2FDB86}"/>
              </a:ext>
            </a:extLst>
          </p:cNvPr>
          <p:cNvSpPr>
            <a:spLocks noGrp="1"/>
          </p:cNvSpPr>
          <p:nvPr>
            <p:ph type="body" idx="1"/>
          </p:nvPr>
        </p:nvSpPr>
        <p:spPr/>
        <p:txBody>
          <a:bodyPr/>
          <a:lstStyle/>
          <a:p>
            <a:r>
              <a:rPr lang="en-US" dirty="0"/>
              <a:t>Human choices in data, labeling, and testing embed or reduce bias </a:t>
            </a:r>
          </a:p>
          <a:p>
            <a:r>
              <a:rPr lang="en-US" dirty="0"/>
              <a:t>Diverse, representative datasets reduce discriminatory outcomes </a:t>
            </a:r>
          </a:p>
          <a:p>
            <a:r>
              <a:rPr lang="en-US" dirty="0"/>
              <a:t>Responsible design decisions can prevent harm before deployment</a:t>
            </a:r>
          </a:p>
          <a:p>
            <a:endParaRPr lang="en-US" dirty="0"/>
          </a:p>
          <a:p>
            <a:r>
              <a:rPr lang="en-US" i="1" dirty="0"/>
              <a:t>“So to wrap everything up, I want to highlight why oversight and policy matter so much when it comes to AI bias.”</a:t>
            </a:r>
            <a:endParaRPr lang="en-US" dirty="0"/>
          </a:p>
          <a:p>
            <a:r>
              <a:rPr lang="en-US" dirty="0"/>
              <a:t>Human choices — like how we collect data, how we label it, and how we test — all directly shape whether AI is fair or biased.</a:t>
            </a:r>
          </a:p>
          <a:p>
            <a:r>
              <a:rPr lang="en-US" dirty="0"/>
              <a:t>In the U.S. alone, there were </a:t>
            </a:r>
            <a:r>
              <a:rPr lang="en-US" b="1" dirty="0"/>
              <a:t>59 new AI regulations introduced in 2024</a:t>
            </a:r>
            <a:r>
              <a:rPr lang="en-US" dirty="0"/>
              <a:t> [5]. That shows there’s already a strong push for oversight.</a:t>
            </a:r>
          </a:p>
          <a:p>
            <a:r>
              <a:rPr lang="en-US" dirty="0"/>
              <a:t>In Europe, the </a:t>
            </a:r>
            <a:r>
              <a:rPr lang="en-US" b="1" dirty="0"/>
              <a:t>EU AI Act</a:t>
            </a:r>
            <a:r>
              <a:rPr lang="en-US" dirty="0"/>
              <a:t> is setting strict standards for ‘high-risk’ systems like healthcare and policing [3].</a:t>
            </a:r>
          </a:p>
          <a:p>
            <a:r>
              <a:rPr lang="en-US" dirty="0"/>
              <a:t>But progress isn’t even worldwide — as the chart shows, 81 countries still don’t have AI regulations at all [4].</a:t>
            </a:r>
          </a:p>
          <a:p>
            <a:r>
              <a:rPr lang="en-US" dirty="0"/>
              <a:t>The big takeaway: </a:t>
            </a:r>
            <a:r>
              <a:rPr lang="en-US" b="1" dirty="0"/>
              <a:t>effective oversight and strong policy are key if we want AI to reduce bias instead of making it worse.</a:t>
            </a:r>
            <a:endParaRPr lang="en-US" dirty="0"/>
          </a:p>
          <a:p>
            <a:endParaRPr lang="en-US" dirty="0"/>
          </a:p>
        </p:txBody>
      </p:sp>
      <p:sp>
        <p:nvSpPr>
          <p:cNvPr id="4" name="Slide Number Placeholder 3">
            <a:extLst>
              <a:ext uri="{FF2B5EF4-FFF2-40B4-BE49-F238E27FC236}">
                <a16:creationId xmlns:a16="http://schemas.microsoft.com/office/drawing/2014/main" id="{7F915DD3-D2F7-10EB-18BF-11D71C615E32}"/>
              </a:ext>
            </a:extLst>
          </p:cNvPr>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309979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FE929-725E-8E99-787A-67701C5B8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93E67-CADC-9B0B-8E13-C61921114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4EAB4F-7016-E517-0E5F-04693B7FD8E1}"/>
              </a:ext>
            </a:extLst>
          </p:cNvPr>
          <p:cNvSpPr>
            <a:spLocks noGrp="1"/>
          </p:cNvSpPr>
          <p:nvPr>
            <p:ph type="body" idx="1"/>
          </p:nvPr>
        </p:nvSpPr>
        <p:spPr/>
        <p:txBody>
          <a:bodyPr/>
          <a:lstStyle/>
          <a:p>
            <a:pPr marL="171450" indent="-171450">
              <a:buFont typeface="Calibri"/>
              <a:buChar char="-"/>
            </a:pPr>
            <a:r>
              <a:rPr lang="en-US" dirty="0">
                <a:ea typeface="Calibri"/>
                <a:cs typeface="Calibri"/>
              </a:rPr>
              <a:t>More laws need to be set up to help outline how cases involving AI error or being "responsible" so that there is a more concrete line of who should carry the responsibility</a:t>
            </a:r>
          </a:p>
          <a:p>
            <a:pPr marL="171450" indent="-171450">
              <a:buFont typeface="Calibri"/>
              <a:buChar char="-"/>
            </a:pPr>
            <a:r>
              <a:rPr lang="en-US" dirty="0">
                <a:ea typeface="Calibri"/>
                <a:cs typeface="Calibri"/>
              </a:rPr>
              <a:t>It also should vary depending on how the creator allows the use of the AI and if the user is following the usage terms. </a:t>
            </a:r>
          </a:p>
          <a:p>
            <a:pPr marL="171450" indent="-171450">
              <a:buFont typeface="Calibri"/>
              <a:buChar char="-"/>
            </a:pPr>
            <a:r>
              <a:rPr lang="en-US" dirty="0">
                <a:ea typeface="Calibri"/>
                <a:cs typeface="Calibri"/>
              </a:rPr>
              <a:t>Ultimately the user will always hold a small portion of the blame because they are choosing to utilize this technology. </a:t>
            </a:r>
          </a:p>
          <a:p>
            <a:pPr>
              <a:buFont typeface="Arial"/>
              <a:buChar char="•"/>
            </a:pPr>
            <a:r>
              <a:rPr lang="en-US" dirty="0"/>
              <a:t>Overall, AI shouldn’t be the main thing to blame as of right now however</a:t>
            </a:r>
            <a:endParaRPr lang="en-US" dirty="0">
              <a:ea typeface="Calibri"/>
              <a:cs typeface="Calibri"/>
            </a:endParaRPr>
          </a:p>
          <a:p>
            <a:pPr>
              <a:buFont typeface="Arial"/>
              <a:buChar char="•"/>
            </a:pPr>
            <a:r>
              <a:rPr lang="en-US" dirty="0"/>
              <a:t>depending on the situation the user or the creator of the AI should be held</a:t>
            </a:r>
            <a:endParaRPr lang="en-US" dirty="0">
              <a:ea typeface="Calibri"/>
              <a:cs typeface="Calibri"/>
            </a:endParaRPr>
          </a:p>
          <a:p>
            <a:pPr>
              <a:buFont typeface="Arial"/>
              <a:buChar char="•"/>
            </a:pPr>
            <a:r>
              <a:rPr lang="en-US" dirty="0"/>
              <a:t>responsible </a:t>
            </a:r>
            <a:endParaRPr lang="en-US" dirty="0">
              <a:ea typeface="Calibri"/>
              <a:cs typeface="Calibri"/>
            </a:endParaRPr>
          </a:p>
          <a:p>
            <a:pPr>
              <a:buFont typeface="Arial"/>
              <a:buChar char="•"/>
            </a:pPr>
            <a:r>
              <a:rPr lang="en-US" dirty="0"/>
              <a:t>As time goes on and the AIs evolve there is a chance that they can become</a:t>
            </a:r>
            <a:endParaRPr lang="en-US" dirty="0">
              <a:ea typeface="Calibri"/>
              <a:cs typeface="Calibri"/>
            </a:endParaRPr>
          </a:p>
          <a:p>
            <a:pPr>
              <a:buFont typeface="Arial"/>
              <a:buChar char="•"/>
            </a:pPr>
            <a:r>
              <a:rPr lang="en-US" dirty="0"/>
              <a:t>possibly the sole person responsible but until that point the responsibility still rests with humans as a whole</a:t>
            </a:r>
          </a:p>
          <a:p>
            <a:pPr>
              <a:buFont typeface="Arial"/>
              <a:buChar char="•"/>
            </a:pPr>
            <a:r>
              <a:rPr lang="en-US">
                <a:ea typeface="Calibri"/>
                <a:cs typeface="Calibri"/>
              </a:rPr>
              <a:t>Creating a fund for insurances </a:t>
            </a:r>
          </a:p>
          <a:p>
            <a:pPr>
              <a:buFont typeface="Arial"/>
              <a:buChar char="•"/>
            </a:pPr>
            <a:r>
              <a:rPr lang="en-US" dirty="0">
                <a:ea typeface="Calibri"/>
                <a:cs typeface="Calibri"/>
              </a:rPr>
              <a:t>Creating set rules for liability when using the ai</a:t>
            </a:r>
          </a:p>
        </p:txBody>
      </p:sp>
      <p:sp>
        <p:nvSpPr>
          <p:cNvPr id="4" name="Slide Number Placeholder 3">
            <a:extLst>
              <a:ext uri="{FF2B5EF4-FFF2-40B4-BE49-F238E27FC236}">
                <a16:creationId xmlns:a16="http://schemas.microsoft.com/office/drawing/2014/main" id="{4DFB4E6F-5C51-C214-15C7-F9A91722BB0C}"/>
              </a:ext>
            </a:extLst>
          </p:cNvPr>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413021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a:t>
            </a:r>
            <a:r>
              <a:rPr lang="en-US" baseline="0" dirty="0">
                <a:latin typeface="Arial" charset="0"/>
                <a:ea typeface="ＭＳ Ｐゴシック" charset="-128"/>
                <a:cs typeface="ＭＳ Ｐゴシック" charset="-128"/>
              </a:rPr>
              <a:t> NOT LONG ENOUGH</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002C2-9894-ADBC-DD1A-A2646A91C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935B7-05E1-B59D-5423-514CD918B2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CF637-D144-771C-39E7-826A8ABAE59C}"/>
              </a:ext>
            </a:extLst>
          </p:cNvPr>
          <p:cNvSpPr>
            <a:spLocks noGrp="1"/>
          </p:cNvSpPr>
          <p:nvPr>
            <p:ph type="body" idx="1"/>
          </p:nvPr>
        </p:nvSpPr>
        <p:spPr/>
        <p:txBody>
          <a:bodyPr/>
          <a:lstStyle/>
          <a:p>
            <a:pPr marL="171450" indent="-171450">
              <a:buFont typeface="Calibri"/>
              <a:buChar char="-"/>
              <a:defRPr/>
            </a:pPr>
            <a:r>
              <a:rPr lang="en-US" dirty="0">
                <a:ea typeface="Calibri"/>
                <a:cs typeface="Calibri"/>
              </a:rPr>
              <a:t>AIs work by being trained initially by humans and learning from what they are tasked with</a:t>
            </a:r>
          </a:p>
          <a:p>
            <a:pPr marL="171450" indent="-171450">
              <a:buFont typeface="Calibri"/>
              <a:buChar char="-"/>
            </a:pPr>
            <a:r>
              <a:rPr lang="en-US" dirty="0">
                <a:ea typeface="Calibri"/>
                <a:cs typeface="Calibri"/>
              </a:rPr>
              <a:t>When we use AIs we are giving them a prompt and the AI thinks through the prompt and releases an output based off the parameters it is trained on or has learned</a:t>
            </a:r>
          </a:p>
          <a:p>
            <a:pPr marL="171450" indent="-171450">
              <a:buFont typeface="Calibri"/>
              <a:buChar char="-"/>
            </a:pPr>
            <a:r>
              <a:rPr lang="en-US" dirty="0">
                <a:ea typeface="Calibri"/>
                <a:cs typeface="Calibri"/>
              </a:rPr>
              <a:t>Most AIs are black boxes which makes it hard for majority of people to even predetermine an AIs response to a specific prompt</a:t>
            </a:r>
          </a:p>
          <a:p>
            <a:pPr marL="171450" indent="-171450">
              <a:buFont typeface="Calibri"/>
              <a:buChar char="-"/>
            </a:pPr>
            <a:r>
              <a:rPr lang="en-US" dirty="0">
                <a:ea typeface="Calibri"/>
                <a:cs typeface="Calibri"/>
              </a:rPr>
              <a:t>Another issue that is encountered when it comes to a mistake made because there is multiple people involved in process( User, Creator, Trainer)</a:t>
            </a:r>
          </a:p>
          <a:p>
            <a:pPr marL="171450" indent="-171450">
              <a:buFont typeface="Calibri"/>
              <a:buChar char="-"/>
            </a:pPr>
            <a:r>
              <a:rPr lang="en-US" dirty="0">
                <a:ea typeface="Calibri"/>
                <a:cs typeface="Calibri"/>
              </a:rPr>
              <a:t>Also some companies might push error onto AIs in order to avoid lawsuits but as the AI evolves it might become possible to actually hold an AI accountable</a:t>
            </a:r>
          </a:p>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40BF12A3-9D56-BE76-C621-99F9E9E1557C}"/>
              </a:ext>
            </a:extLst>
          </p:cNvPr>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4058023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C8796-EFB7-EA41-5688-6FE964674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7820F-49D5-16C5-3927-E2EF7840A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2949B6-724C-E951-4E03-3F2AEE3E52E0}"/>
              </a:ext>
            </a:extLst>
          </p:cNvPr>
          <p:cNvSpPr>
            <a:spLocks noGrp="1"/>
          </p:cNvSpPr>
          <p:nvPr>
            <p:ph type="body" idx="1"/>
          </p:nvPr>
        </p:nvSpPr>
        <p:spPr/>
        <p:txBody>
          <a:bodyPr/>
          <a:lstStyle/>
          <a:p>
            <a:r>
              <a:rPr lang="en-US" dirty="0">
                <a:solidFill>
                  <a:srgbClr val="000000"/>
                </a:solidFill>
              </a:rPr>
              <a:t>A study was conducted to see who the general population believed was responsible when it came to accidents involving an autonomous car. </a:t>
            </a:r>
            <a:endParaRPr lang="en-US" dirty="0"/>
          </a:p>
          <a:p>
            <a:r>
              <a:rPr lang="en-US" dirty="0">
                <a:solidFill>
                  <a:srgbClr val="000000"/>
                </a:solidFill>
              </a:rPr>
              <a:t>Split into two groups, One that was told that the car was also manual while the other was just autonomous</a:t>
            </a:r>
            <a:endParaRPr lang="en-US" dirty="0">
              <a:solidFill>
                <a:srgbClr val="000000"/>
              </a:solidFill>
              <a:ea typeface="Calibri"/>
              <a:cs typeface="Calibri"/>
            </a:endParaRPr>
          </a:p>
          <a:p>
            <a:r>
              <a:rPr lang="en-US" dirty="0">
                <a:ea typeface="Calibri"/>
                <a:cs typeface="Calibri"/>
              </a:rPr>
              <a:t>Test was repeated with a focus on creator vs User</a:t>
            </a:r>
          </a:p>
          <a:p>
            <a:r>
              <a:rPr lang="en-US" dirty="0">
                <a:ea typeface="Calibri"/>
                <a:cs typeface="Calibri"/>
              </a:rPr>
              <a:t>The gray demonstrates the amount people felt the human was liable for the vehicle crash when fully autonomous and the darker gray is for if manual mode was available</a:t>
            </a:r>
          </a:p>
          <a:p>
            <a:r>
              <a:rPr lang="en-US" dirty="0">
                <a:ea typeface="Calibri"/>
                <a:cs typeface="Calibri"/>
              </a:rPr>
              <a:t>In the second study they added if the creator of the vehicle was responsible with the same stats but included the liability of the creator for the accident. </a:t>
            </a:r>
          </a:p>
          <a:p>
            <a:r>
              <a:rPr lang="en-US" dirty="0">
                <a:ea typeface="Calibri"/>
                <a:cs typeface="Calibri"/>
              </a:rPr>
              <a:t>Overall when manual mode was available the creator was held less liable and closer to the liability rating of the human in manual mode being available. </a:t>
            </a:r>
          </a:p>
          <a:p>
            <a:r>
              <a:rPr lang="en-US" dirty="0">
                <a:ea typeface="Calibri"/>
                <a:cs typeface="Calibri"/>
              </a:rPr>
              <a:t>The study also shows that the human is deemed as less liable when using the autonomous mode </a:t>
            </a:r>
          </a:p>
        </p:txBody>
      </p:sp>
      <p:sp>
        <p:nvSpPr>
          <p:cNvPr id="4" name="Slide Number Placeholder 3">
            <a:extLst>
              <a:ext uri="{FF2B5EF4-FFF2-40B4-BE49-F238E27FC236}">
                <a16:creationId xmlns:a16="http://schemas.microsoft.com/office/drawing/2014/main" id="{EE8F7883-C735-5446-A63B-B2096A386AAE}"/>
              </a:ext>
            </a:extLst>
          </p:cNvPr>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970116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user is using the AI incorrectly and that is why the AI is creating an error then the responsibility falls on the User</a:t>
            </a:r>
          </a:p>
          <a:p>
            <a:r>
              <a:rPr lang="en-US" dirty="0">
                <a:ea typeface="Calibri"/>
                <a:cs typeface="Calibri"/>
              </a:rPr>
              <a:t>-if the AI is loaded with biases or improperly trained then it would fall on the person in charge of training the AI.</a:t>
            </a:r>
          </a:p>
          <a:p>
            <a:pPr marL="171450" indent="-171450">
              <a:buFont typeface="Calibri"/>
              <a:buChar char="-"/>
            </a:pPr>
            <a:r>
              <a:rPr lang="en-US" dirty="0">
                <a:ea typeface="Calibri"/>
                <a:cs typeface="Calibri"/>
              </a:rPr>
              <a:t>If the user does not have control over how the AI is operating like a autonomous car</a:t>
            </a:r>
          </a:p>
          <a:p>
            <a:pPr marL="171450" indent="-171450">
              <a:buFont typeface="Calibri"/>
              <a:buChar char="-"/>
            </a:pPr>
            <a:r>
              <a:rPr lang="en-US" dirty="0">
                <a:ea typeface="Calibri"/>
                <a:cs typeface="Calibri"/>
              </a:rPr>
              <a:t>It also can change as the AI evolves itself which can lead for the decision to go to the court system where people will decide based off information provided</a:t>
            </a:r>
          </a:p>
          <a:p>
            <a:pPr marL="171450" indent="-171450">
              <a:buFont typeface="Calibri"/>
              <a:buChar char="-"/>
            </a:pP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3142739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AC66E-E561-50A7-1880-488C4AC46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AF56D-7EB6-62A2-6AB9-60B2D296B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2FF8C-D4F7-B9F1-C945-2BA03618EF35}"/>
              </a:ext>
            </a:extLst>
          </p:cNvPr>
          <p:cNvSpPr>
            <a:spLocks noGrp="1"/>
          </p:cNvSpPr>
          <p:nvPr>
            <p:ph type="body" idx="1"/>
          </p:nvPr>
        </p:nvSpPr>
        <p:spPr/>
        <p:txBody>
          <a:bodyPr/>
          <a:lstStyle/>
          <a:p>
            <a:r>
              <a:rPr lang="en-US" dirty="0">
                <a:ea typeface="Calibri"/>
                <a:cs typeface="Calibri"/>
              </a:rPr>
              <a:t>Examples</a:t>
            </a:r>
          </a:p>
          <a:p>
            <a:pPr marL="171450" indent="-171450">
              <a:buFont typeface="Calibri"/>
              <a:buChar char="-"/>
            </a:pPr>
            <a:r>
              <a:rPr lang="en-US" dirty="0">
                <a:ea typeface="Calibri"/>
                <a:cs typeface="Calibri"/>
              </a:rPr>
              <a:t>Anthropic paid a 1.5 m settlement fee for using copyrighted work to train its AI on Aug 26</a:t>
            </a:r>
          </a:p>
          <a:p>
            <a:pPr marL="171450" indent="-171450">
              <a:buFont typeface="Calibri"/>
              <a:buChar char="-"/>
            </a:pPr>
            <a:r>
              <a:rPr lang="en-US" dirty="0">
                <a:ea typeface="Calibri"/>
                <a:cs typeface="Calibri"/>
              </a:rPr>
              <a:t>A mother sued Character.AI for its involvement in her sons death</a:t>
            </a:r>
          </a:p>
          <a:p>
            <a:pPr marL="171450" indent="-171450">
              <a:buFont typeface="Calibri"/>
              <a:buChar char="-"/>
            </a:pPr>
            <a:r>
              <a:rPr lang="en-US" dirty="0">
                <a:ea typeface="Calibri"/>
                <a:cs typeface="Calibri"/>
              </a:rPr>
              <a:t>Other AIs have managed to get away with using online material without any permission by stating that they were not trained with copyrighted work and accessed it legally </a:t>
            </a:r>
            <a:endParaRPr lang="en-US" dirty="0"/>
          </a:p>
          <a:p>
            <a:endParaRPr lang="en-US" dirty="0">
              <a:ea typeface="Calibri"/>
              <a:cs typeface="Calibri"/>
            </a:endParaRPr>
          </a:p>
        </p:txBody>
      </p:sp>
      <p:sp>
        <p:nvSpPr>
          <p:cNvPr id="4" name="Slide Number Placeholder 3">
            <a:extLst>
              <a:ext uri="{FF2B5EF4-FFF2-40B4-BE49-F238E27FC236}">
                <a16:creationId xmlns:a16="http://schemas.microsoft.com/office/drawing/2014/main" id="{0AF02522-A912-FCF3-8895-7FD691368609}"/>
              </a:ext>
            </a:extLst>
          </p:cNvPr>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089377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TODO: Add Snowden interview video link and thumbnail</a:t>
            </a:r>
          </a:p>
          <a:p>
            <a:pPr eaLnBrk="1" hangingPunct="1"/>
            <a:endParaRPr lang="en-US" b="1" dirty="0"/>
          </a:p>
          <a:p>
            <a:pPr eaLnBrk="1" hangingPunct="1"/>
            <a:r>
              <a:rPr lang="en-US" b="1" dirty="0"/>
              <a:t>The Game Of Trust - NICKY CASE</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ncase.me</a:t>
            </a:r>
            <a:r>
              <a:rPr lang="en-US" dirty="0">
                <a:latin typeface="Arial" charset="0"/>
                <a:ea typeface="ＭＳ Ｐゴシック" charset="-128"/>
                <a:cs typeface="ＭＳ Ｐゴシック" charset="-128"/>
              </a:rPr>
              <a:t>/trust/</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dirty="0"/>
          </a:p>
        </p:txBody>
      </p:sp>
    </p:spTree>
    <p:extLst>
      <p:ext uri="{BB962C8B-B14F-4D97-AF65-F5344CB8AC3E}">
        <p14:creationId xmlns:p14="http://schemas.microsoft.com/office/powerpoint/2010/main" val="244863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people </a:t>
            </a:r>
            <a:r>
              <a:rPr lang="en-US"/>
              <a:t>in ACM</a:t>
            </a:r>
            <a:r>
              <a:rPr lang="en-US" baseline="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 error of </a:t>
            </a:r>
            <a:r>
              <a:rPr lang="en-US" i="1" dirty="0"/>
              <a:t>commission</a:t>
            </a:r>
            <a:r>
              <a:rPr lang="en-US" dirty="0"/>
              <a:t> is one where the person responds where they should not. This is compared to an error of </a:t>
            </a:r>
            <a:r>
              <a:rPr lang="en-US" i="1" dirty="0"/>
              <a:t>omission</a:t>
            </a:r>
            <a:r>
              <a:rPr lang="en-US" dirty="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43264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 Game or Not</a:t>
            </a:r>
            <a:r>
              <a:rPr lang="en-US" baseline="0" dirty="0"/>
              <a:t> Debate</a:t>
            </a:r>
          </a:p>
          <a:p>
            <a:endParaRPr lang="en-US" dirty="0"/>
          </a:p>
          <a:p>
            <a:r>
              <a:rPr lang="en-US" dirty="0"/>
              <a:t>Chapter 9 In-class Exercises # 24.</a:t>
            </a:r>
          </a:p>
          <a:p>
            <a:r>
              <a:rPr lang="en-US" dirty="0"/>
              <a:t>Should we (the company) produce the game?</a:t>
            </a:r>
          </a:p>
          <a:p>
            <a:endParaRPr lang="en-US" dirty="0"/>
          </a:p>
          <a:p>
            <a:r>
              <a:rPr lang="en-US" dirty="0"/>
              <a:t>Use the SWE Code Of Ethics as the basis for your argument.</a:t>
            </a:r>
          </a:p>
          <a:p>
            <a:endParaRPr lang="en-US" dirty="0"/>
          </a:p>
          <a:p>
            <a:r>
              <a:rPr lang="en-US" dirty="0"/>
              <a:t>If Remote: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Add “(YES)” or “(NO)” to the end of your name in Zoom to show your side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76899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1 Page Paper Ideas:</a:t>
            </a:r>
          </a:p>
          <a:p>
            <a:pPr marL="228600" indent="-228600" eaLnBrk="1" hangingPunct="1">
              <a:buFont typeface="+mj-lt"/>
              <a:buAutoNum type="arabicPeriod"/>
            </a:pPr>
            <a:r>
              <a:rPr lang="en-US" dirty="0">
                <a:latin typeface="Arial" pitchFamily="-109" charset="0"/>
                <a:ea typeface="ＭＳ Ｐゴシック" pitchFamily="-109" charset="-128"/>
                <a:cs typeface="ＭＳ Ｐゴシック" pitchFamily="-109" charset="-128"/>
              </a:rPr>
              <a:t>For Good - </a:t>
            </a:r>
            <a:r>
              <a:rPr lang="en-US" dirty="0">
                <a:ea typeface="ＭＳ Ｐゴシック" pitchFamily="-109" charset="-128"/>
                <a:cs typeface="ＭＳ Ｐゴシック" pitchFamily="-109" charset="-128"/>
              </a:rPr>
              <a:t>How will you use your computing related education to do good in the world?</a:t>
            </a:r>
          </a:p>
          <a:p>
            <a:pPr marL="228600" indent="-228600" eaLnBrk="1" hangingPunct="1">
              <a:buFont typeface="+mj-lt"/>
              <a:buAutoNum type="arabicPeriod"/>
            </a:pPr>
            <a:r>
              <a:rPr lang="en-US" baseline="0" dirty="0">
                <a:ea typeface="ＭＳ Ｐゴシック" pitchFamily="-109" charset="-128"/>
                <a:cs typeface="ＭＳ Ｐゴシック" pitchFamily="-109" charset="-128"/>
              </a:rPr>
              <a:t>Dark Net - Is </a:t>
            </a:r>
            <a:r>
              <a:rPr lang="en-US" baseline="0" dirty="0">
                <a:ea typeface="+mn-ea"/>
                <a:cs typeface="+mn-cs"/>
              </a:rPr>
              <a:t>t</a:t>
            </a:r>
            <a:r>
              <a:rPr lang="en-US" dirty="0"/>
              <a:t>he Dark Net good or bad?</a:t>
            </a:r>
          </a:p>
          <a:p>
            <a:pPr marL="228600" indent="-228600" eaLnBrk="1" hangingPunct="1">
              <a:buFont typeface="+mj-lt"/>
              <a:buAutoNum type="arabicPeriod"/>
            </a:pPr>
            <a:r>
              <a:rPr lang="en-US" dirty="0"/>
              <a:t>Does computerized automation help the economy or society?</a:t>
            </a:r>
          </a:p>
          <a:p>
            <a:pPr marL="228600" indent="-228600" eaLnBrk="1" hangingPunct="1">
              <a:buFont typeface="+mj-lt"/>
              <a:buAutoNum type="arabicPeriod"/>
            </a:pPr>
            <a:r>
              <a:rPr lang="en-US" dirty="0"/>
              <a:t>What should computerized automated be applied to next?</a:t>
            </a:r>
          </a:p>
          <a:p>
            <a:pPr marL="228600" indent="-228600" eaLnBrk="1" hangingPunct="1">
              <a:buFont typeface="+mj-lt"/>
              <a:buAutoNum type="arabicPeriod"/>
            </a:pPr>
            <a:r>
              <a:rPr lang="en-US" dirty="0"/>
              <a:t>If productivity has increased so much, why are we working so hard? </a:t>
            </a:r>
            <a:r>
              <a:rPr lang="en-US" i="1" dirty="0"/>
              <a:t>Should</a:t>
            </a:r>
            <a:r>
              <a:rPr lang="en-US" dirty="0"/>
              <a:t> we?</a:t>
            </a:r>
          </a:p>
          <a:p>
            <a:pPr marL="228600" indent="-228600" eaLnBrk="1" hangingPunct="1">
              <a:buFont typeface="+mj-lt"/>
              <a:buAutoNum type="arabicPeriod"/>
            </a:pPr>
            <a:r>
              <a:rPr lang="en-US" dirty="0"/>
              <a:t>What job skills will survive computerized automation?</a:t>
            </a:r>
          </a:p>
          <a:p>
            <a:pPr lvl="0" eaLnBrk="1" hangingPunct="1"/>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talked a lot about computing, but we have only talked briefly about the consequences of computing. </a:t>
            </a: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927143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first bullet; This graph shows how e-waste generation has changed over the past 10 years, with more than 27 million tons of waste generated since 2015. Read second bullet</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8010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www.epa.gov/international-cooperation/cleaning-electronic-waste-e-waste" TargetMode="External"/><Relationship Id="rId3" Type="http://schemas.openxmlformats.org/officeDocument/2006/relationships/hyperlink" Target="https://scoop.market.us/e-waste-statistics/" TargetMode="External"/><Relationship Id="rId7" Type="http://schemas.openxmlformats.org/officeDocument/2006/relationships/hyperlink" Target="https://beanstem.org/short-ai-water-consumption/" TargetMode="External"/><Relationship Id="rId2" Type="http://schemas.openxmlformats.org/officeDocument/2006/relationships/hyperlink" Target="https://ewastemonitor.info/the-global-e-waste-monitor-2024/" TargetMode="External"/><Relationship Id="rId1" Type="http://schemas.openxmlformats.org/officeDocument/2006/relationships/slideLayout" Target="../slideLayouts/slideLayout2.xml"/><Relationship Id="rId6" Type="http://schemas.openxmlformats.org/officeDocument/2006/relationships/hyperlink" Target="https://www.forbes.com/sites/cindygordon/2024/02/25/ai-is-accelerating-the-loss-of-our-scarcest-natural-resource-water/" TargetMode="External"/><Relationship Id="rId11" Type="http://schemas.openxmlformats.org/officeDocument/2006/relationships/hyperlink" Target="https://www.genevaenvironmentnetwork.org/resources/updates/the-growing-environmental-risks-of-e-waste/" TargetMode="External"/><Relationship Id="rId5" Type="http://schemas.openxmlformats.org/officeDocument/2006/relationships/hyperlink" Target="https://www.technologyreview.com/2024/10/28/1106316/ai-e-waste/" TargetMode="External"/><Relationship Id="rId10" Type="http://schemas.openxmlformats.org/officeDocument/2006/relationships/hyperlink" Target="https://search.earth911.com/" TargetMode="External"/><Relationship Id="rId4" Type="http://schemas.openxmlformats.org/officeDocument/2006/relationships/hyperlink" Target="https://pmc.ncbi.nlm.nih.gov/articles/PMC8674120/" TargetMode="External"/><Relationship Id="rId9" Type="http://schemas.openxmlformats.org/officeDocument/2006/relationships/hyperlink" Target="https://www.masssave.com/residential/shop-products/recycling/electronic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www.xenonstack.com/blog/machine-learning-pipeline" TargetMode="External"/><Relationship Id="rId3" Type="http://schemas.openxmlformats.org/officeDocument/2006/relationships/hyperlink" Target="https://www.hopsworks.ai/dictionary/ai-pipelines" TargetMode="External"/><Relationship Id="rId7" Type="http://schemas.openxmlformats.org/officeDocument/2006/relationships/hyperlink" Target="https://www.reuters.com/article/world/insight-amazon-scraps-secret-ai-recruiting-tool-that-showed-bias-against-women-idUSKCN1MK0AG" TargetMode="External"/><Relationship Id="rId2" Type="http://schemas.openxmlformats.org/officeDocument/2006/relationships/hyperlink" Target="https://www.chapman.edu/ai/bias-in-ai.aspx" TargetMode="External"/><Relationship Id="rId1" Type="http://schemas.openxmlformats.org/officeDocument/2006/relationships/slideLayout" Target="../slideLayouts/slideLayout2.xml"/><Relationship Id="rId6" Type="http://schemas.openxmlformats.org/officeDocument/2006/relationships/hyperlink" Target="https://hai.stanford.edu/news/ai-index-state-ai-13-charts" TargetMode="External"/><Relationship Id="rId5" Type="http://schemas.openxmlformats.org/officeDocument/2006/relationships/hyperlink" Target="http://gendershades.org/overview.html" TargetMode="External"/><Relationship Id="rId10" Type="http://schemas.openxmlformats.org/officeDocument/2006/relationships/hyperlink" Target="https://www.nature.com/articles/d41586-019-03228-6" TargetMode="External"/><Relationship Id="rId4" Type="http://schemas.openxmlformats.org/officeDocument/2006/relationships/hyperlink" Target="https://hai.stanford.edu/ai-index" TargetMode="External"/><Relationship Id="rId9" Type="http://schemas.openxmlformats.org/officeDocument/2006/relationships/hyperlink" Target="https://ischoolonline.berkeley.edu/blog/artificial-intelligence-bia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ibm.com/think/topics/black-box-ai" TargetMode="External"/><Relationship Id="rId2" Type="http://schemas.openxmlformats.org/officeDocument/2006/relationships/hyperlink" Target="http://www.sciencedirect.com/science/article/pii/S0010027724002178?via%3Dihub" TargetMode="External"/><Relationship Id="rId1" Type="http://schemas.openxmlformats.org/officeDocument/2006/relationships/slideLayout" Target="../slideLayouts/slideLayout2.xml"/><Relationship Id="rId4" Type="http://schemas.openxmlformats.org/officeDocument/2006/relationships/hyperlink" Target="http://www.riskinfo.ai/post/who-is-responsible-when-ai-makes-a-mistak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ncase.me/tru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r>
              <a:rPr lang="en-US" dirty="0"/>
              <a:t>Class 10</a:t>
            </a:r>
            <a:br>
              <a:rPr lang="en-US" dirty="0"/>
            </a:br>
            <a:r>
              <a:rPr lang="en-US" dirty="0"/>
              <a:t>Professional Ethics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F6FE-9C9A-2F71-E220-A0661E9F5103}"/>
              </a:ext>
            </a:extLst>
          </p:cNvPr>
          <p:cNvSpPr>
            <a:spLocks noGrp="1"/>
          </p:cNvSpPr>
          <p:nvPr>
            <p:ph type="title"/>
          </p:nvPr>
        </p:nvSpPr>
        <p:spPr>
          <a:xfrm>
            <a:off x="117204" y="170752"/>
            <a:ext cx="7772400" cy="914400"/>
          </a:xfrm>
        </p:spPr>
        <p:txBody>
          <a:bodyPr/>
          <a:lstStyle/>
          <a:p>
            <a:r>
              <a:rPr lang="en-US" dirty="0"/>
              <a:t>Health Implications</a:t>
            </a:r>
          </a:p>
        </p:txBody>
      </p:sp>
      <p:sp>
        <p:nvSpPr>
          <p:cNvPr id="3" name="Content Placeholder 2">
            <a:extLst>
              <a:ext uri="{FF2B5EF4-FFF2-40B4-BE49-F238E27FC236}">
                <a16:creationId xmlns:a16="http://schemas.microsoft.com/office/drawing/2014/main" id="{78CB1F49-41A5-7046-B946-764D860940C9}"/>
              </a:ext>
            </a:extLst>
          </p:cNvPr>
          <p:cNvSpPr>
            <a:spLocks noGrp="1"/>
          </p:cNvSpPr>
          <p:nvPr>
            <p:ph sz="half" idx="1"/>
          </p:nvPr>
        </p:nvSpPr>
        <p:spPr>
          <a:xfrm>
            <a:off x="106333" y="1016702"/>
            <a:ext cx="3733800" cy="3882684"/>
          </a:xfrm>
        </p:spPr>
        <p:txBody>
          <a:bodyPr>
            <a:normAutofit/>
          </a:bodyPr>
          <a:lstStyle/>
          <a:p>
            <a:pPr>
              <a:lnSpc>
                <a:spcPct val="100000"/>
              </a:lnSpc>
            </a:pPr>
            <a:r>
              <a:rPr lang="en-US" sz="1600" dirty="0"/>
              <a:t>E-Waste contains numerous hazardous chemicals [3]</a:t>
            </a:r>
          </a:p>
          <a:p>
            <a:pPr lvl="1">
              <a:lnSpc>
                <a:spcPct val="100000"/>
              </a:lnSpc>
            </a:pPr>
            <a:r>
              <a:rPr lang="en-US" dirty="0"/>
              <a:t>Mercury</a:t>
            </a:r>
          </a:p>
          <a:p>
            <a:pPr lvl="1">
              <a:lnSpc>
                <a:spcPct val="100000"/>
              </a:lnSpc>
            </a:pPr>
            <a:r>
              <a:rPr lang="en-US" dirty="0"/>
              <a:t>Lead</a:t>
            </a:r>
          </a:p>
          <a:p>
            <a:pPr lvl="1">
              <a:lnSpc>
                <a:spcPct val="100000"/>
              </a:lnSpc>
            </a:pPr>
            <a:r>
              <a:rPr lang="en-US" dirty="0"/>
              <a:t>Nickel</a:t>
            </a:r>
          </a:p>
          <a:p>
            <a:pPr lvl="1">
              <a:lnSpc>
                <a:spcPct val="100000"/>
              </a:lnSpc>
            </a:pPr>
            <a:r>
              <a:rPr lang="en-US" dirty="0"/>
              <a:t>Cadmium</a:t>
            </a:r>
          </a:p>
          <a:p>
            <a:pPr lvl="1">
              <a:lnSpc>
                <a:spcPct val="100000"/>
              </a:lnSpc>
            </a:pPr>
            <a:r>
              <a:rPr lang="en-US" dirty="0"/>
              <a:t>Other organic compounds </a:t>
            </a:r>
          </a:p>
        </p:txBody>
      </p:sp>
      <p:sp>
        <p:nvSpPr>
          <p:cNvPr id="4" name="Content Placeholder 3">
            <a:extLst>
              <a:ext uri="{FF2B5EF4-FFF2-40B4-BE49-F238E27FC236}">
                <a16:creationId xmlns:a16="http://schemas.microsoft.com/office/drawing/2014/main" id="{C87C0A0E-C1B7-8E03-B98E-FD5CD993F5C5}"/>
              </a:ext>
            </a:extLst>
          </p:cNvPr>
          <p:cNvSpPr>
            <a:spLocks noGrp="1"/>
          </p:cNvSpPr>
          <p:nvPr>
            <p:ph sz="half" idx="2"/>
          </p:nvPr>
        </p:nvSpPr>
        <p:spPr>
          <a:xfrm>
            <a:off x="140689" y="3168187"/>
            <a:ext cx="3733800" cy="3352800"/>
          </a:xfrm>
        </p:spPr>
        <p:txBody>
          <a:bodyPr>
            <a:normAutofit/>
          </a:bodyPr>
          <a:lstStyle/>
          <a:p>
            <a:pPr>
              <a:lnSpc>
                <a:spcPct val="100000"/>
              </a:lnSpc>
            </a:pPr>
            <a:r>
              <a:rPr lang="en-US" sz="1600" dirty="0"/>
              <a:t>Exposure to e-waste during infancy or childhood can lead to obesity, asthma, or neurodevelopmental disorders [3]</a:t>
            </a:r>
          </a:p>
          <a:p>
            <a:pPr lvl="1">
              <a:lnSpc>
                <a:spcPct val="100000"/>
              </a:lnSpc>
            </a:pPr>
            <a:r>
              <a:rPr lang="en-US" dirty="0"/>
              <a:t>This has been proven from over 23 different studies from 1965 to 2012 [3]</a:t>
            </a:r>
          </a:p>
        </p:txBody>
      </p:sp>
      <p:sp>
        <p:nvSpPr>
          <p:cNvPr id="5" name="Footer Placeholder 4">
            <a:extLst>
              <a:ext uri="{FF2B5EF4-FFF2-40B4-BE49-F238E27FC236}">
                <a16:creationId xmlns:a16="http://schemas.microsoft.com/office/drawing/2014/main" id="{59700108-BE8B-BA20-D395-9D9B810FE9C3}"/>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B568C694-342E-C3F7-1B04-99791995676D}"/>
              </a:ext>
            </a:extLst>
          </p:cNvPr>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a:extLst>
              <a:ext uri="{FF2B5EF4-FFF2-40B4-BE49-F238E27FC236}">
                <a16:creationId xmlns:a16="http://schemas.microsoft.com/office/drawing/2014/main" id="{A85FAF1B-B039-116C-3B97-8527B145C087}"/>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Creighton</a:t>
            </a:r>
          </a:p>
        </p:txBody>
      </p:sp>
      <p:pic>
        <p:nvPicPr>
          <p:cNvPr id="1026" name="Picture 2">
            <a:extLst>
              <a:ext uri="{FF2B5EF4-FFF2-40B4-BE49-F238E27FC236}">
                <a16:creationId xmlns:a16="http://schemas.microsoft.com/office/drawing/2014/main" id="{6856982D-50CC-3254-4BE9-0C01A2CEF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188" y="881699"/>
            <a:ext cx="5148317" cy="32978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9FCEBD4-2FF2-609F-A9A9-C3D7B0EAE79E}"/>
              </a:ext>
            </a:extLst>
          </p:cNvPr>
          <p:cNvSpPr txBox="1"/>
          <p:nvPr/>
        </p:nvSpPr>
        <p:spPr>
          <a:xfrm>
            <a:off x="3805776" y="4210644"/>
            <a:ext cx="5310753" cy="590931"/>
          </a:xfrm>
          <a:prstGeom prst="rect">
            <a:avLst/>
          </a:prstGeom>
          <a:noFill/>
        </p:spPr>
        <p:txBody>
          <a:bodyPr wrap="square" rtlCol="0">
            <a:spAutoFit/>
          </a:bodyPr>
          <a:lstStyle/>
          <a:p>
            <a:pPr>
              <a:lnSpc>
                <a:spcPct val="90000"/>
              </a:lnSpc>
            </a:pPr>
            <a:r>
              <a:rPr lang="en-US" dirty="0"/>
              <a:t>[10] Nations in green are the top producers of e-waste, and nations in red receive the most e-waste</a:t>
            </a:r>
          </a:p>
        </p:txBody>
      </p:sp>
    </p:spTree>
    <p:extLst>
      <p:ext uri="{BB962C8B-B14F-4D97-AF65-F5344CB8AC3E}">
        <p14:creationId xmlns:p14="http://schemas.microsoft.com/office/powerpoint/2010/main" val="250614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D1807-C765-9EB2-A918-1FD2FEF7A274}"/>
              </a:ext>
            </a:extLst>
          </p:cNvPr>
          <p:cNvSpPr>
            <a:spLocks noGrp="1"/>
          </p:cNvSpPr>
          <p:nvPr>
            <p:ph type="title"/>
          </p:nvPr>
        </p:nvSpPr>
        <p:spPr>
          <a:xfrm>
            <a:off x="164555" y="222914"/>
            <a:ext cx="7772400" cy="914400"/>
          </a:xfrm>
        </p:spPr>
        <p:txBody>
          <a:bodyPr anchor="ctr">
            <a:normAutofit/>
          </a:bodyPr>
          <a:lstStyle/>
          <a:p>
            <a:r>
              <a:rPr lang="en-US" dirty="0"/>
              <a:t>Use of AI</a:t>
            </a:r>
          </a:p>
        </p:txBody>
      </p:sp>
      <p:sp>
        <p:nvSpPr>
          <p:cNvPr id="3" name="Content Placeholder 2">
            <a:extLst>
              <a:ext uri="{FF2B5EF4-FFF2-40B4-BE49-F238E27FC236}">
                <a16:creationId xmlns:a16="http://schemas.microsoft.com/office/drawing/2014/main" id="{892E0279-65FA-1057-ED49-D73617597AB3}"/>
              </a:ext>
            </a:extLst>
          </p:cNvPr>
          <p:cNvSpPr>
            <a:spLocks noGrp="1"/>
          </p:cNvSpPr>
          <p:nvPr>
            <p:ph sz="half" idx="1"/>
          </p:nvPr>
        </p:nvSpPr>
        <p:spPr>
          <a:xfrm>
            <a:off x="117204" y="1085688"/>
            <a:ext cx="3733800" cy="3352800"/>
          </a:xfrm>
        </p:spPr>
        <p:txBody>
          <a:bodyPr>
            <a:normAutofit/>
          </a:bodyPr>
          <a:lstStyle/>
          <a:p>
            <a:pPr>
              <a:lnSpc>
                <a:spcPct val="150000"/>
              </a:lnSpc>
            </a:pPr>
            <a:r>
              <a:rPr lang="en-US" dirty="0"/>
              <a:t>AI usage could account for up to 5 million metric tons of e-waste by 2030 [4]</a:t>
            </a:r>
          </a:p>
          <a:p>
            <a:pPr lvl="1">
              <a:lnSpc>
                <a:spcPct val="150000"/>
              </a:lnSpc>
            </a:pPr>
            <a:r>
              <a:rPr lang="en-US" sz="1800" dirty="0"/>
              <a:t>AI hardware has a lifespan of ~2 years [4]</a:t>
            </a:r>
          </a:p>
          <a:p>
            <a:pPr>
              <a:lnSpc>
                <a:spcPct val="150000"/>
              </a:lnSpc>
            </a:pPr>
            <a:r>
              <a:rPr lang="en-US" dirty="0"/>
              <a:t>AI’s water usage is projected to hit 6.6 billion m^3 by 2027 [5]</a:t>
            </a:r>
          </a:p>
        </p:txBody>
      </p:sp>
      <p:pic>
        <p:nvPicPr>
          <p:cNvPr id="2050" name="Picture 2">
            <a:extLst>
              <a:ext uri="{FF2B5EF4-FFF2-40B4-BE49-F238E27FC236}">
                <a16:creationId xmlns:a16="http://schemas.microsoft.com/office/drawing/2014/main" id="{3308FFEA-5F99-2F26-CC3E-BAD7CED35D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11804" y="1194893"/>
            <a:ext cx="5014992" cy="2820932"/>
          </a:xfrm>
          <a:prstGeom prst="rect">
            <a:avLst/>
          </a:prstGeom>
          <a:solidFill>
            <a:srgbClr val="FFFFFF"/>
          </a:solidFill>
        </p:spPr>
      </p:pic>
      <p:sp>
        <p:nvSpPr>
          <p:cNvPr id="7" name="TextBox 6">
            <a:extLst>
              <a:ext uri="{FF2B5EF4-FFF2-40B4-BE49-F238E27FC236}">
                <a16:creationId xmlns:a16="http://schemas.microsoft.com/office/drawing/2014/main" id="{37FE2D1B-2A3C-2DD4-FBCF-252324C5616A}"/>
              </a:ext>
            </a:extLst>
          </p:cNvPr>
          <p:cNvSpPr txBox="1"/>
          <p:nvPr/>
        </p:nvSpPr>
        <p:spPr>
          <a:xfrm>
            <a:off x="3895979" y="4085045"/>
            <a:ext cx="5094967" cy="590931"/>
          </a:xfrm>
          <a:prstGeom prst="rect">
            <a:avLst/>
          </a:prstGeom>
          <a:noFill/>
        </p:spPr>
        <p:txBody>
          <a:bodyPr wrap="square" rtlCol="0">
            <a:spAutoFit/>
          </a:bodyPr>
          <a:lstStyle/>
          <a:p>
            <a:pPr>
              <a:lnSpc>
                <a:spcPct val="90000"/>
              </a:lnSpc>
            </a:pPr>
            <a:r>
              <a:rPr lang="en-US" dirty="0"/>
              <a:t>Comparison of major US Companies’ water consumption [6]</a:t>
            </a:r>
          </a:p>
        </p:txBody>
      </p:sp>
      <p:sp>
        <p:nvSpPr>
          <p:cNvPr id="8" name="TextBox 7">
            <a:extLst>
              <a:ext uri="{FF2B5EF4-FFF2-40B4-BE49-F238E27FC236}">
                <a16:creationId xmlns:a16="http://schemas.microsoft.com/office/drawing/2014/main" id="{4F159B42-C609-B780-AC4F-D7F45B773B19}"/>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Creighton</a:t>
            </a:r>
          </a:p>
        </p:txBody>
      </p:sp>
      <p:sp>
        <p:nvSpPr>
          <p:cNvPr id="5" name="Footer Placeholder 4">
            <a:extLst>
              <a:ext uri="{FF2B5EF4-FFF2-40B4-BE49-F238E27FC236}">
                <a16:creationId xmlns:a16="http://schemas.microsoft.com/office/drawing/2014/main" id="{0156D084-7248-53A1-22A5-E4D41B849106}"/>
              </a:ext>
            </a:extLst>
          </p:cNvPr>
          <p:cNvSpPr>
            <a:spLocks noGrp="1"/>
          </p:cNvSpPr>
          <p:nvPr>
            <p:ph type="ftr" sz="quarter" idx="11"/>
          </p:nvPr>
        </p:nvSpPr>
        <p:spPr/>
        <p:txBody>
          <a:bodyPr/>
          <a:lstStyle/>
          <a:p>
            <a:r>
              <a:rPr lang="sk-SK"/>
              <a:t>© 2025 Keith A. Pray</a:t>
            </a:r>
            <a:endParaRPr lang="en-US" dirty="0"/>
          </a:p>
        </p:txBody>
      </p:sp>
      <p:sp>
        <p:nvSpPr>
          <p:cNvPr id="9" name="Slide Number Placeholder 8">
            <a:extLst>
              <a:ext uri="{FF2B5EF4-FFF2-40B4-BE49-F238E27FC236}">
                <a16:creationId xmlns:a16="http://schemas.microsoft.com/office/drawing/2014/main" id="{22F81D49-5DF5-46A1-2128-09D3488D2697}"/>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339872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7131-05DB-8016-4632-314DE78124B3}"/>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id="{3D2D41F8-9461-F123-B9EF-C15F3F315F5B}"/>
              </a:ext>
            </a:extLst>
          </p:cNvPr>
          <p:cNvSpPr>
            <a:spLocks noGrp="1"/>
          </p:cNvSpPr>
          <p:nvPr>
            <p:ph sz="half" idx="1"/>
          </p:nvPr>
        </p:nvSpPr>
        <p:spPr/>
        <p:txBody>
          <a:bodyPr/>
          <a:lstStyle/>
          <a:p>
            <a:pPr>
              <a:lnSpc>
                <a:spcPct val="150000"/>
              </a:lnSpc>
            </a:pPr>
            <a:r>
              <a:rPr lang="en-US" dirty="0"/>
              <a:t>Most substantial changes are to be done at the government level [7]</a:t>
            </a:r>
          </a:p>
          <a:p>
            <a:pPr lvl="1">
              <a:lnSpc>
                <a:spcPct val="150000"/>
              </a:lnSpc>
            </a:pPr>
            <a:r>
              <a:rPr lang="en-US" dirty="0"/>
              <a:t>However, we can limit the use of AI, promote companies that are taking the initiative to reduce e-waste</a:t>
            </a:r>
          </a:p>
        </p:txBody>
      </p:sp>
      <p:sp>
        <p:nvSpPr>
          <p:cNvPr id="4" name="Content Placeholder 3">
            <a:extLst>
              <a:ext uri="{FF2B5EF4-FFF2-40B4-BE49-F238E27FC236}">
                <a16:creationId xmlns:a16="http://schemas.microsoft.com/office/drawing/2014/main" id="{EEEAAA3A-03E0-C344-E8E1-CD8375713F76}"/>
              </a:ext>
            </a:extLst>
          </p:cNvPr>
          <p:cNvSpPr>
            <a:spLocks noGrp="1"/>
          </p:cNvSpPr>
          <p:nvPr>
            <p:ph sz="half" idx="2"/>
          </p:nvPr>
        </p:nvSpPr>
        <p:spPr/>
        <p:txBody>
          <a:bodyPr/>
          <a:lstStyle/>
          <a:p>
            <a:pPr>
              <a:lnSpc>
                <a:spcPct val="150000"/>
              </a:lnSpc>
            </a:pPr>
            <a:r>
              <a:rPr lang="en-US" dirty="0"/>
              <a:t>Through Earth 911, there are lists of how to recycle your electronics and where to do it [9]</a:t>
            </a:r>
          </a:p>
          <a:p>
            <a:pPr lvl="1">
              <a:lnSpc>
                <a:spcPct val="150000"/>
              </a:lnSpc>
            </a:pPr>
            <a:r>
              <a:rPr lang="en-US" dirty="0"/>
              <a:t> Massachusetts-specific sources can be found with Mass Save [8]</a:t>
            </a:r>
          </a:p>
        </p:txBody>
      </p:sp>
      <p:sp>
        <p:nvSpPr>
          <p:cNvPr id="5" name="Footer Placeholder 4">
            <a:extLst>
              <a:ext uri="{FF2B5EF4-FFF2-40B4-BE49-F238E27FC236}">
                <a16:creationId xmlns:a16="http://schemas.microsoft.com/office/drawing/2014/main" id="{78075BE0-A61E-1294-F9D2-71E41F2712EF}"/>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DC60874D-A4D0-D794-C20F-213DD2B308F3}"/>
              </a:ext>
            </a:extLst>
          </p:cNvPr>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a:extLst>
              <a:ext uri="{FF2B5EF4-FFF2-40B4-BE49-F238E27FC236}">
                <a16:creationId xmlns:a16="http://schemas.microsoft.com/office/drawing/2014/main" id="{BBD0BF6A-C2FB-1E82-F4D8-57C4ED63C69A}"/>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Creighton</a:t>
            </a:r>
          </a:p>
        </p:txBody>
      </p:sp>
    </p:spTree>
    <p:extLst>
      <p:ext uri="{BB962C8B-B14F-4D97-AF65-F5344CB8AC3E}">
        <p14:creationId xmlns:p14="http://schemas.microsoft.com/office/powerpoint/2010/main" val="350636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5"/>
            <a:ext cx="7772400" cy="3500373"/>
          </a:xfrm>
        </p:spPr>
        <p:txBody>
          <a:bodyPr lIns="91440">
            <a:normAutofit/>
          </a:bodyPr>
          <a:lstStyle/>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UNITAR, The </a:t>
            </a:r>
            <a:r>
              <a:rPr lang="en-US" sz="1100" dirty="0">
                <a:solidFill>
                  <a:prstClr val="white"/>
                </a:solidFill>
              </a:rPr>
              <a:t>Global E-Waste Monitor 2024, </a:t>
            </a:r>
            <a:r>
              <a:rPr lang="en-US" sz="1100" dirty="0">
                <a:solidFill>
                  <a:prstClr val="white"/>
                </a:solidFill>
                <a:hlinkClick r:id="rId2"/>
              </a:rPr>
              <a:t>https://ewastemonitor.info/the-global-e-waste-monitor-2024/</a:t>
            </a:r>
            <a:r>
              <a:rPr lang="en-US" sz="1100" dirty="0">
                <a:solidFill>
                  <a:prstClr val="white"/>
                </a:solidFill>
              </a:rPr>
              <a:t> </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[2] </a:t>
            </a:r>
            <a:r>
              <a:rPr lang="en-US" sz="1100" dirty="0">
                <a:solidFill>
                  <a:prstClr val="white"/>
                </a:solidFill>
                <a:latin typeface="Cambria"/>
              </a:rPr>
              <a:t>Market.us, </a:t>
            </a:r>
            <a:r>
              <a:rPr lang="en-US" sz="1100" dirty="0"/>
              <a:t>E-Waste Statistics 2025 By Easy Recycling, Waste, Methods, January 13, 2025 </a:t>
            </a:r>
            <a:r>
              <a:rPr lang="en-US" sz="1100" dirty="0">
                <a:hlinkClick r:id="rId3"/>
              </a:rPr>
              <a:t>https://scoop.market.us/e-waste-statistics/</a:t>
            </a:r>
            <a:r>
              <a:rPr lang="en-US" sz="1100" dirty="0"/>
              <a:t> </a:t>
            </a:r>
            <a:endParaRPr kumimoji="0" lang="en-US" sz="1100" i="0" u="none" strike="noStrike" kern="1200" cap="none" spc="0" normalizeH="0" baseline="0" noProof="0" dirty="0">
              <a:ln>
                <a:noFill/>
              </a:ln>
              <a:solidFill>
                <a:prstClr val="white"/>
              </a:solidFill>
              <a:effectLst/>
              <a:uLnTx/>
              <a:uFillTx/>
              <a:ea typeface="+mn-ea"/>
              <a:cs typeface="+mn-cs"/>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[3] NIH, </a:t>
            </a:r>
            <a:r>
              <a:rPr lang="en-US" sz="1100" dirty="0"/>
              <a:t>Health consequences of exposure to e-waste: an updated systematic review, December 8, 2021, </a:t>
            </a:r>
            <a:r>
              <a:rPr lang="en-US" sz="1100" dirty="0">
                <a:hlinkClick r:id="rId4"/>
              </a:rPr>
              <a:t>https://pmc.ncbi.nlm.nih.gov/articles/PMC8674120/</a:t>
            </a:r>
            <a:r>
              <a:rPr lang="en-US" sz="1100" dirty="0"/>
              <a:t> </a:t>
            </a:r>
            <a:endParaRPr kumimoji="0" lang="en-US" sz="1100" i="0"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[4] MIT Technology Review, </a:t>
            </a:r>
            <a:r>
              <a:rPr lang="en-US" sz="1100" dirty="0"/>
              <a:t>AI will add to the e-waste problem. Here’s what we can do about it., October 28, 2024 </a:t>
            </a:r>
            <a:r>
              <a:rPr lang="en-US" sz="1100" dirty="0">
                <a:hlinkClick r:id="rId5"/>
              </a:rPr>
              <a:t>https://www.technologyreview.com/2024/10/28/1106316/ai-e-waste/</a:t>
            </a:r>
            <a:r>
              <a:rPr lang="en-US" sz="1100" dirty="0"/>
              <a:t> </a:t>
            </a:r>
            <a:endParaRPr kumimoji="0" lang="en-US" sz="1100" i="0"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[5] </a:t>
            </a:r>
            <a:r>
              <a:rPr lang="en-US" sz="1100" dirty="0">
                <a:solidFill>
                  <a:prstClr val="white"/>
                </a:solidFill>
                <a:latin typeface="Cambria"/>
              </a:rPr>
              <a:t>Forbes, </a:t>
            </a:r>
            <a:r>
              <a:rPr lang="en-US" sz="1100" dirty="0"/>
              <a:t>AI Is Accelerating the Loss of Our Scarcest Natural Resource: Water, February 25, 2024, </a:t>
            </a:r>
            <a:r>
              <a:rPr lang="en-US" sz="1100" dirty="0">
                <a:hlinkClick r:id="rId6"/>
              </a:rPr>
              <a:t>https://www.forbes.com/sites/cindygordon/2024/02/25/ai-is-accelerating-the-loss-of-our-scarcest-natural-resource-water/</a:t>
            </a:r>
            <a:r>
              <a:rPr lang="en-US" sz="1100" dirty="0"/>
              <a:t> </a:t>
            </a:r>
            <a:endParaRPr lang="en-US" sz="1100" dirty="0">
              <a:solidFill>
                <a:prstClr val="white"/>
              </a:solidFill>
              <a:latin typeface="Cambria"/>
            </a:endParaRPr>
          </a:p>
          <a:p>
            <a:pPr marL="0" indent="0" defTabSz="457200">
              <a:lnSpc>
                <a:spcPct val="100000"/>
              </a:lnSpc>
              <a:spcBef>
                <a:spcPts val="600"/>
              </a:spcBef>
              <a:buClrTx/>
              <a:buSzTx/>
              <a:buNone/>
              <a:defRPr/>
            </a:pPr>
            <a:r>
              <a:rPr lang="en-US" sz="1100" dirty="0">
                <a:solidFill>
                  <a:prstClr val="white"/>
                </a:solidFill>
                <a:latin typeface="Cambria"/>
              </a:rPr>
              <a:t>[6] </a:t>
            </a:r>
            <a:r>
              <a:rPr lang="en-US" sz="1100" dirty="0" err="1">
                <a:solidFill>
                  <a:prstClr val="white"/>
                </a:solidFill>
                <a:latin typeface="Cambria"/>
              </a:rPr>
              <a:t>BeanStem</a:t>
            </a:r>
            <a:r>
              <a:rPr lang="en-US" sz="1100" dirty="0">
                <a:solidFill>
                  <a:prstClr val="white"/>
                </a:solidFill>
                <a:latin typeface="Cambria"/>
              </a:rPr>
              <a:t>, </a:t>
            </a:r>
            <a:r>
              <a:rPr lang="en-US" sz="1100" dirty="0"/>
              <a:t>Short: AI water consumption, January 23, 2025, </a:t>
            </a:r>
            <a:r>
              <a:rPr lang="en-US" sz="1100" dirty="0">
                <a:hlinkClick r:id="rId7"/>
              </a:rPr>
              <a:t>https://beanstem.org/short-ai-water-consumption/</a:t>
            </a:r>
            <a:r>
              <a:rPr lang="en-US" sz="1100" dirty="0"/>
              <a:t> </a:t>
            </a:r>
          </a:p>
          <a:p>
            <a:pPr marL="0" indent="0" defTabSz="457200">
              <a:lnSpc>
                <a:spcPct val="100000"/>
              </a:lnSpc>
              <a:spcBef>
                <a:spcPts val="600"/>
              </a:spcBef>
              <a:buClrTx/>
              <a:buSzTx/>
              <a:buNone/>
              <a:defRPr/>
            </a:pPr>
            <a:r>
              <a:rPr lang="en-US" sz="1100" dirty="0"/>
              <a:t>[7] US Environmental Protection Agency, Cleaning Up Electronic Waste (E-Waste), May 16, 2025, </a:t>
            </a:r>
            <a:r>
              <a:rPr lang="en-US" sz="1100" dirty="0">
                <a:hlinkClick r:id="rId8"/>
              </a:rPr>
              <a:t>https://www.epa.gov/international-cooperation/cleaning-electronic-waste-e-waste</a:t>
            </a:r>
            <a:r>
              <a:rPr lang="en-US" sz="1100" dirty="0"/>
              <a:t> </a:t>
            </a:r>
          </a:p>
          <a:p>
            <a:pPr marL="0" indent="0" defTabSz="457200">
              <a:lnSpc>
                <a:spcPct val="100000"/>
              </a:lnSpc>
              <a:spcBef>
                <a:spcPts val="600"/>
              </a:spcBef>
              <a:buClrTx/>
              <a:buSzTx/>
              <a:buNone/>
              <a:defRPr/>
            </a:pPr>
            <a:r>
              <a:rPr lang="en-US" sz="1100" dirty="0"/>
              <a:t>[8] Mass Save, Electronics Recycling, </a:t>
            </a:r>
            <a:r>
              <a:rPr lang="en-US" sz="1100" dirty="0">
                <a:hlinkClick r:id="rId9"/>
              </a:rPr>
              <a:t>https://www.masssave.com/residential/shop-products/recycling/electronics</a:t>
            </a:r>
            <a:r>
              <a:rPr lang="en-US" sz="1100" dirty="0"/>
              <a:t> </a:t>
            </a:r>
          </a:p>
          <a:p>
            <a:pPr marL="0" indent="0" defTabSz="457200">
              <a:lnSpc>
                <a:spcPct val="100000"/>
              </a:lnSpc>
              <a:spcBef>
                <a:spcPts val="600"/>
              </a:spcBef>
              <a:buClrTx/>
              <a:buSzTx/>
              <a:buNone/>
              <a:defRPr/>
            </a:pPr>
            <a:r>
              <a:rPr lang="en-US" sz="1100" dirty="0"/>
              <a:t>[9] Earth 911, Electronic Recycling, </a:t>
            </a:r>
            <a:r>
              <a:rPr lang="en-US" sz="1100" dirty="0">
                <a:hlinkClick r:id="rId10"/>
              </a:rPr>
              <a:t>https://search.earth911.com/</a:t>
            </a:r>
            <a:r>
              <a:rPr lang="en-US" sz="1100" dirty="0"/>
              <a:t> </a:t>
            </a:r>
          </a:p>
          <a:p>
            <a:pPr marL="0" indent="0" defTabSz="457200">
              <a:lnSpc>
                <a:spcPct val="100000"/>
              </a:lnSpc>
              <a:spcBef>
                <a:spcPts val="600"/>
              </a:spcBef>
              <a:buClrTx/>
              <a:buSzTx/>
              <a:buNone/>
              <a:defRPr/>
            </a:pPr>
            <a:r>
              <a:rPr lang="en-US" sz="1100" dirty="0"/>
              <a:t>[10] The Growing Environmental Risks of E-Waste, Geneva Environment Network, </a:t>
            </a:r>
            <a:r>
              <a:rPr lang="en-US" sz="1100" dirty="0">
                <a:hlinkClick r:id="rId11"/>
              </a:rPr>
              <a:t>https://www.genevaenvironmentnetwork.org/resources/updates/the-growing-environmental-risks-of-e-waste/</a:t>
            </a:r>
            <a:r>
              <a:rPr lang="en-US" sz="1100" dirty="0"/>
              <a:t> </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Creighton</a:t>
            </a:r>
          </a:p>
        </p:txBody>
      </p:sp>
    </p:spTree>
    <p:extLst>
      <p:ext uri="{BB962C8B-B14F-4D97-AF65-F5344CB8AC3E}">
        <p14:creationId xmlns:p14="http://schemas.microsoft.com/office/powerpoint/2010/main" val="4227134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Hidden bias in AI</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Naushin Uddin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3636157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B6885-1FAE-85EB-E88A-B17C32403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F2FE5-E5F0-49C5-D412-024DC747E8D5}"/>
              </a:ext>
            </a:extLst>
          </p:cNvPr>
          <p:cNvSpPr>
            <a:spLocks noGrp="1"/>
          </p:cNvSpPr>
          <p:nvPr>
            <p:ph type="title"/>
          </p:nvPr>
        </p:nvSpPr>
        <p:spPr>
          <a:xfrm>
            <a:off x="685800" y="361950"/>
            <a:ext cx="7407166" cy="914400"/>
          </a:xfrm>
        </p:spPr>
        <p:txBody>
          <a:bodyPr/>
          <a:lstStyle/>
          <a:p>
            <a:pPr algn="ctr"/>
            <a:r>
              <a:rPr lang="en-US" b="1"/>
              <a:t>Bias in AI is Dangerous but Preventable</a:t>
            </a:r>
          </a:p>
        </p:txBody>
      </p:sp>
      <p:sp>
        <p:nvSpPr>
          <p:cNvPr id="3" name="Content Placeholder 2">
            <a:extLst>
              <a:ext uri="{FF2B5EF4-FFF2-40B4-BE49-F238E27FC236}">
                <a16:creationId xmlns:a16="http://schemas.microsoft.com/office/drawing/2014/main" id="{31050FB6-3D1E-40AA-AAD6-9A9D65320B6B}"/>
              </a:ext>
            </a:extLst>
          </p:cNvPr>
          <p:cNvSpPr>
            <a:spLocks noGrp="1"/>
          </p:cNvSpPr>
          <p:nvPr>
            <p:ph sz="half" idx="1"/>
          </p:nvPr>
        </p:nvSpPr>
        <p:spPr>
          <a:xfrm>
            <a:off x="685800" y="1352551"/>
            <a:ext cx="3733800" cy="2168415"/>
          </a:xfrm>
        </p:spPr>
        <p:txBody>
          <a:bodyPr/>
          <a:lstStyle/>
          <a:p>
            <a:r>
              <a:rPr lang="en-US" dirty="0"/>
              <a:t>AI systems can reproduce and scale human discrimination [1][8]</a:t>
            </a:r>
          </a:p>
          <a:p>
            <a:r>
              <a:rPr lang="en-US" dirty="0"/>
              <a:t>Harms become amplified when deployed in healthcare, hiring, and policing [8]</a:t>
            </a:r>
          </a:p>
          <a:p>
            <a:r>
              <a:rPr lang="en-US" dirty="0"/>
              <a:t>With oversight and design, AI can be fairer and safer</a:t>
            </a:r>
          </a:p>
        </p:txBody>
      </p:sp>
      <p:sp>
        <p:nvSpPr>
          <p:cNvPr id="5" name="Footer Placeholder 4">
            <a:extLst>
              <a:ext uri="{FF2B5EF4-FFF2-40B4-BE49-F238E27FC236}">
                <a16:creationId xmlns:a16="http://schemas.microsoft.com/office/drawing/2014/main" id="{22371BFD-E01B-5DE2-9299-75A0376400BD}"/>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84048517-16E0-D423-4631-9F1066DDEAB3}"/>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a:extLst>
              <a:ext uri="{FF2B5EF4-FFF2-40B4-BE49-F238E27FC236}">
                <a16:creationId xmlns:a16="http://schemas.microsoft.com/office/drawing/2014/main" id="{C6093265-5BE1-B4CF-CB8A-7B4F721D82F4}"/>
              </a:ext>
            </a:extLst>
          </p:cNvPr>
          <p:cNvSpPr txBox="1"/>
          <p:nvPr/>
        </p:nvSpPr>
        <p:spPr>
          <a:xfrm>
            <a:off x="6847114" y="372337"/>
            <a:ext cx="2179682" cy="307777"/>
          </a:xfrm>
          <a:prstGeom prst="rect">
            <a:avLst/>
          </a:prstGeom>
          <a:noFill/>
        </p:spPr>
        <p:txBody>
          <a:bodyPr wrap="square" rtlCol="0">
            <a:spAutoFit/>
          </a:bodyPr>
          <a:lstStyle/>
          <a:p>
            <a:pPr algn="r"/>
            <a:r>
              <a:rPr lang="en-US" sz="1400"/>
              <a:t>Naushin Uddin</a:t>
            </a:r>
          </a:p>
        </p:txBody>
      </p:sp>
      <p:sp>
        <p:nvSpPr>
          <p:cNvPr id="4" name="TextBox 3">
            <a:extLst>
              <a:ext uri="{FF2B5EF4-FFF2-40B4-BE49-F238E27FC236}">
                <a16:creationId xmlns:a16="http://schemas.microsoft.com/office/drawing/2014/main" id="{412967C2-85CC-AF07-7E53-E19174B4E30A}"/>
              </a:ext>
            </a:extLst>
          </p:cNvPr>
          <p:cNvSpPr txBox="1"/>
          <p:nvPr/>
        </p:nvSpPr>
        <p:spPr>
          <a:xfrm>
            <a:off x="4646083" y="4053417"/>
            <a:ext cx="328083" cy="211666"/>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endParaRPr lang="en-US" sz="2800"/>
          </a:p>
        </p:txBody>
      </p:sp>
      <p:sp>
        <p:nvSpPr>
          <p:cNvPr id="9" name="TextBox 8">
            <a:extLst>
              <a:ext uri="{FF2B5EF4-FFF2-40B4-BE49-F238E27FC236}">
                <a16:creationId xmlns:a16="http://schemas.microsoft.com/office/drawing/2014/main" id="{ADB56107-9466-64B3-B3DD-D2140B2D145E}"/>
              </a:ext>
            </a:extLst>
          </p:cNvPr>
          <p:cNvSpPr txBox="1"/>
          <p:nvPr/>
        </p:nvSpPr>
        <p:spPr>
          <a:xfrm>
            <a:off x="4460723" y="3920974"/>
            <a:ext cx="378630"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1200">
                <a:ea typeface="Cambria"/>
              </a:rPr>
              <a:t>[5]</a:t>
            </a:r>
          </a:p>
        </p:txBody>
      </p:sp>
      <p:pic>
        <p:nvPicPr>
          <p:cNvPr id="10" name="Picture 9" descr="A graph with purple line and black text&#10;&#10;AI-generated content may be incorrect.">
            <a:extLst>
              <a:ext uri="{FF2B5EF4-FFF2-40B4-BE49-F238E27FC236}">
                <a16:creationId xmlns:a16="http://schemas.microsoft.com/office/drawing/2014/main" id="{0ECB40B8-90F2-DEFF-7D57-E66D1F4B23DE}"/>
              </a:ext>
            </a:extLst>
          </p:cNvPr>
          <p:cNvPicPr>
            <a:picLocks noChangeAspect="1"/>
          </p:cNvPicPr>
          <p:nvPr/>
        </p:nvPicPr>
        <p:blipFill>
          <a:blip r:embed="rId3"/>
          <a:stretch>
            <a:fillRect/>
          </a:stretch>
        </p:blipFill>
        <p:spPr>
          <a:xfrm>
            <a:off x="4460723" y="1197203"/>
            <a:ext cx="4115050" cy="2670475"/>
          </a:xfrm>
          <a:prstGeom prst="rect">
            <a:avLst/>
          </a:prstGeom>
        </p:spPr>
      </p:pic>
    </p:spTree>
    <p:extLst>
      <p:ext uri="{BB962C8B-B14F-4D97-AF65-F5344CB8AC3E}">
        <p14:creationId xmlns:p14="http://schemas.microsoft.com/office/powerpoint/2010/main" val="2110914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34938-E3F3-FA8B-EA55-961A66E315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74E47-3E5A-AAD3-BAD7-6361AAD3BDF0}"/>
              </a:ext>
            </a:extLst>
          </p:cNvPr>
          <p:cNvSpPr>
            <a:spLocks noGrp="1"/>
          </p:cNvSpPr>
          <p:nvPr>
            <p:ph type="title"/>
          </p:nvPr>
        </p:nvSpPr>
        <p:spPr>
          <a:xfrm>
            <a:off x="685800" y="526225"/>
            <a:ext cx="7772400" cy="914400"/>
          </a:xfrm>
        </p:spPr>
        <p:txBody>
          <a:bodyPr/>
          <a:lstStyle/>
          <a:p>
            <a:pPr algn="ctr"/>
            <a:r>
              <a:rPr lang="en-US"/>
              <a:t>Biased data produces biased outcomes</a:t>
            </a:r>
          </a:p>
        </p:txBody>
      </p:sp>
      <p:sp>
        <p:nvSpPr>
          <p:cNvPr id="3" name="Content Placeholder 2">
            <a:extLst>
              <a:ext uri="{FF2B5EF4-FFF2-40B4-BE49-F238E27FC236}">
                <a16:creationId xmlns:a16="http://schemas.microsoft.com/office/drawing/2014/main" id="{CA303C12-1E04-4331-9309-BBBBF083DCCE}"/>
              </a:ext>
            </a:extLst>
          </p:cNvPr>
          <p:cNvSpPr>
            <a:spLocks noGrp="1"/>
          </p:cNvSpPr>
          <p:nvPr>
            <p:ph sz="half" idx="1"/>
          </p:nvPr>
        </p:nvSpPr>
        <p:spPr/>
        <p:txBody>
          <a:bodyPr>
            <a:normAutofit fontScale="92500" lnSpcReduction="10000"/>
          </a:bodyPr>
          <a:lstStyle/>
          <a:p>
            <a:r>
              <a:rPr lang="en-US" dirty="0"/>
              <a:t>AI models recognize patterns, not meaning or truth [2]</a:t>
            </a:r>
          </a:p>
          <a:p>
            <a:r>
              <a:rPr lang="en-US" dirty="0"/>
              <a:t>Training data reflects human choices and systemic biases [1][7][8]</a:t>
            </a:r>
          </a:p>
          <a:p>
            <a:r>
              <a:rPr lang="en-US" dirty="0"/>
              <a:t>“Garbage in → Garbage out” [7][8]</a:t>
            </a:r>
          </a:p>
          <a:p>
            <a:pPr lvl="1"/>
            <a:r>
              <a:rPr lang="en-US" dirty="0"/>
              <a:t>biased data produces biased predictions </a:t>
            </a:r>
          </a:p>
          <a:p>
            <a:r>
              <a:rPr lang="en-US" dirty="0"/>
              <a:t>Underrepresented groups often misclassified or excluded [1][8]</a:t>
            </a:r>
          </a:p>
          <a:p>
            <a:r>
              <a:rPr lang="en-US" dirty="0"/>
              <a:t>Bias compounds at scale, reinforcing existing inequalities in society [8]</a:t>
            </a:r>
          </a:p>
        </p:txBody>
      </p:sp>
      <p:sp>
        <p:nvSpPr>
          <p:cNvPr id="5" name="Footer Placeholder 4">
            <a:extLst>
              <a:ext uri="{FF2B5EF4-FFF2-40B4-BE49-F238E27FC236}">
                <a16:creationId xmlns:a16="http://schemas.microsoft.com/office/drawing/2014/main" id="{42E7FB44-8A89-9E8D-D5A5-EAFD8A6C7447}"/>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BD476D19-FA03-A9C9-F942-F47C35FBC4A8}"/>
              </a:ext>
            </a:extLst>
          </p:cNvPr>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a:extLst>
              <a:ext uri="{FF2B5EF4-FFF2-40B4-BE49-F238E27FC236}">
                <a16:creationId xmlns:a16="http://schemas.microsoft.com/office/drawing/2014/main" id="{A360C822-5FE5-B01F-236A-66B5373A581F}"/>
              </a:ext>
            </a:extLst>
          </p:cNvPr>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Naushin Uddin</a:t>
            </a:r>
          </a:p>
        </p:txBody>
      </p:sp>
      <p:pic>
        <p:nvPicPr>
          <p:cNvPr id="13" name="Picture 12" descr="A diagram of people using a loop&#10;&#10;AI-generated content may be incorrect.">
            <a:extLst>
              <a:ext uri="{FF2B5EF4-FFF2-40B4-BE49-F238E27FC236}">
                <a16:creationId xmlns:a16="http://schemas.microsoft.com/office/drawing/2014/main" id="{8E174D91-FFB7-160A-EA9E-D428192851C2}"/>
              </a:ext>
            </a:extLst>
          </p:cNvPr>
          <p:cNvPicPr>
            <a:picLocks noChangeAspect="1"/>
          </p:cNvPicPr>
          <p:nvPr/>
        </p:nvPicPr>
        <p:blipFill>
          <a:blip r:embed="rId3"/>
          <a:stretch>
            <a:fillRect/>
          </a:stretch>
        </p:blipFill>
        <p:spPr>
          <a:xfrm>
            <a:off x="4419600" y="1594513"/>
            <a:ext cx="4177763" cy="2481237"/>
          </a:xfrm>
          <a:prstGeom prst="rect">
            <a:avLst/>
          </a:prstGeom>
        </p:spPr>
      </p:pic>
      <p:sp>
        <p:nvSpPr>
          <p:cNvPr id="8" name="TextBox 7">
            <a:extLst>
              <a:ext uri="{FF2B5EF4-FFF2-40B4-BE49-F238E27FC236}">
                <a16:creationId xmlns:a16="http://schemas.microsoft.com/office/drawing/2014/main" id="{A076A8EA-12AA-1AAA-B0EA-90E4C8C5E5BE}"/>
              </a:ext>
            </a:extLst>
          </p:cNvPr>
          <p:cNvSpPr txBox="1"/>
          <p:nvPr/>
        </p:nvSpPr>
        <p:spPr>
          <a:xfrm>
            <a:off x="4384523" y="4155017"/>
            <a:ext cx="378630"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1200">
                <a:ea typeface="Cambria"/>
              </a:rPr>
              <a:t>[8]</a:t>
            </a:r>
          </a:p>
        </p:txBody>
      </p:sp>
    </p:spTree>
    <p:extLst>
      <p:ext uri="{BB962C8B-B14F-4D97-AF65-F5344CB8AC3E}">
        <p14:creationId xmlns:p14="http://schemas.microsoft.com/office/powerpoint/2010/main" val="3439168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08E54-7954-3150-2FB5-39CF20A211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7CE7D-E444-E7A6-F362-B0E99DBE00BB}"/>
              </a:ext>
            </a:extLst>
          </p:cNvPr>
          <p:cNvSpPr>
            <a:spLocks noGrp="1"/>
          </p:cNvSpPr>
          <p:nvPr>
            <p:ph type="title"/>
          </p:nvPr>
        </p:nvSpPr>
        <p:spPr>
          <a:xfrm>
            <a:off x="90651" y="559133"/>
            <a:ext cx="8962697" cy="914400"/>
          </a:xfrm>
        </p:spPr>
        <p:txBody>
          <a:bodyPr/>
          <a:lstStyle/>
          <a:p>
            <a:pPr algn="ctr"/>
            <a:r>
              <a:rPr lang="en-US"/>
              <a:t>Bias in Facial recognition</a:t>
            </a:r>
          </a:p>
        </p:txBody>
      </p:sp>
      <p:sp>
        <p:nvSpPr>
          <p:cNvPr id="3" name="Content Placeholder 2">
            <a:extLst>
              <a:ext uri="{FF2B5EF4-FFF2-40B4-BE49-F238E27FC236}">
                <a16:creationId xmlns:a16="http://schemas.microsoft.com/office/drawing/2014/main" id="{1B057289-BCBC-ED1E-2D7E-B68C99D235EC}"/>
              </a:ext>
            </a:extLst>
          </p:cNvPr>
          <p:cNvSpPr>
            <a:spLocks noGrp="1"/>
          </p:cNvSpPr>
          <p:nvPr>
            <p:ph sz="half" idx="1"/>
          </p:nvPr>
        </p:nvSpPr>
        <p:spPr>
          <a:xfrm>
            <a:off x="685800" y="1473533"/>
            <a:ext cx="3733800" cy="2935670"/>
          </a:xfrm>
        </p:spPr>
        <p:txBody>
          <a:bodyPr/>
          <a:lstStyle/>
          <a:p>
            <a:r>
              <a:rPr lang="en-US" dirty="0"/>
              <a:t>“The Gender Shades Project” [4]</a:t>
            </a:r>
          </a:p>
          <a:p>
            <a:pPr lvl="1"/>
            <a:r>
              <a:rPr lang="en-US" dirty="0"/>
              <a:t>1270 images </a:t>
            </a:r>
          </a:p>
          <a:p>
            <a:r>
              <a:rPr lang="en-US" dirty="0"/>
              <a:t>Performs better on lighter skin tones [4]</a:t>
            </a:r>
          </a:p>
          <a:p>
            <a:r>
              <a:rPr lang="en-US" dirty="0"/>
              <a:t>93.6% of faces misgendered by Microsoft were those of darker subjects [4]</a:t>
            </a:r>
          </a:p>
        </p:txBody>
      </p:sp>
      <p:sp>
        <p:nvSpPr>
          <p:cNvPr id="5" name="Footer Placeholder 4">
            <a:extLst>
              <a:ext uri="{FF2B5EF4-FFF2-40B4-BE49-F238E27FC236}">
                <a16:creationId xmlns:a16="http://schemas.microsoft.com/office/drawing/2014/main" id="{526D63AB-37FA-1F12-9002-1BF665BC8174}"/>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21DB48D9-4A5E-5587-049B-D94D63A9EA91}"/>
              </a:ext>
            </a:extLst>
          </p:cNvPr>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a:extLst>
              <a:ext uri="{FF2B5EF4-FFF2-40B4-BE49-F238E27FC236}">
                <a16:creationId xmlns:a16="http://schemas.microsoft.com/office/drawing/2014/main" id="{872B6900-1B86-1C21-6437-BF984A025DBA}"/>
              </a:ext>
            </a:extLst>
          </p:cNvPr>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Naushin Uddin</a:t>
            </a:r>
          </a:p>
        </p:txBody>
      </p:sp>
      <p:pic>
        <p:nvPicPr>
          <p:cNvPr id="15" name="Picture 14">
            <a:extLst>
              <a:ext uri="{FF2B5EF4-FFF2-40B4-BE49-F238E27FC236}">
                <a16:creationId xmlns:a16="http://schemas.microsoft.com/office/drawing/2014/main" id="{A12C1213-3DD5-6FB5-5657-1EAAC417CF46}"/>
              </a:ext>
            </a:extLst>
          </p:cNvPr>
          <p:cNvPicPr>
            <a:picLocks noChangeAspect="1"/>
          </p:cNvPicPr>
          <p:nvPr/>
        </p:nvPicPr>
        <p:blipFill>
          <a:blip r:embed="rId3"/>
          <a:stretch>
            <a:fillRect/>
          </a:stretch>
        </p:blipFill>
        <p:spPr>
          <a:xfrm>
            <a:off x="4419600" y="1959251"/>
            <a:ext cx="4411980" cy="1475554"/>
          </a:xfrm>
          <a:prstGeom prst="rect">
            <a:avLst/>
          </a:prstGeom>
        </p:spPr>
      </p:pic>
      <p:sp>
        <p:nvSpPr>
          <p:cNvPr id="4" name="TextBox 3">
            <a:extLst>
              <a:ext uri="{FF2B5EF4-FFF2-40B4-BE49-F238E27FC236}">
                <a16:creationId xmlns:a16="http://schemas.microsoft.com/office/drawing/2014/main" id="{E70BEF69-83DE-70E9-8E65-D77C9777D40D}"/>
              </a:ext>
            </a:extLst>
          </p:cNvPr>
          <p:cNvSpPr txBox="1"/>
          <p:nvPr/>
        </p:nvSpPr>
        <p:spPr>
          <a:xfrm>
            <a:off x="4384523" y="3436560"/>
            <a:ext cx="378630"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1200">
                <a:ea typeface="Cambria"/>
              </a:rPr>
              <a:t>[4]</a:t>
            </a:r>
          </a:p>
        </p:txBody>
      </p:sp>
    </p:spTree>
    <p:extLst>
      <p:ext uri="{BB962C8B-B14F-4D97-AF65-F5344CB8AC3E}">
        <p14:creationId xmlns:p14="http://schemas.microsoft.com/office/powerpoint/2010/main" val="470273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12E64-4A51-B0C3-7A19-BB27D1CA0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99530-1CF0-7159-2D4B-5D1D4D75838A}"/>
              </a:ext>
            </a:extLst>
          </p:cNvPr>
          <p:cNvSpPr>
            <a:spLocks noGrp="1"/>
          </p:cNvSpPr>
          <p:nvPr>
            <p:ph type="title"/>
          </p:nvPr>
        </p:nvSpPr>
        <p:spPr>
          <a:xfrm>
            <a:off x="148458" y="455888"/>
            <a:ext cx="9151883" cy="914400"/>
          </a:xfrm>
        </p:spPr>
        <p:txBody>
          <a:bodyPr/>
          <a:lstStyle/>
          <a:p>
            <a:pPr algn="ctr"/>
            <a:r>
              <a:rPr lang="en-US"/>
              <a:t>Bias in hiring ai</a:t>
            </a:r>
          </a:p>
        </p:txBody>
      </p:sp>
      <p:sp>
        <p:nvSpPr>
          <p:cNvPr id="3" name="Content Placeholder 2">
            <a:extLst>
              <a:ext uri="{FF2B5EF4-FFF2-40B4-BE49-F238E27FC236}">
                <a16:creationId xmlns:a16="http://schemas.microsoft.com/office/drawing/2014/main" id="{0520A00A-A04A-4AC8-6D1A-3319B6A1AE22}"/>
              </a:ext>
            </a:extLst>
          </p:cNvPr>
          <p:cNvSpPr>
            <a:spLocks noGrp="1"/>
          </p:cNvSpPr>
          <p:nvPr>
            <p:ph sz="half" idx="1"/>
          </p:nvPr>
        </p:nvSpPr>
        <p:spPr/>
        <p:txBody>
          <a:bodyPr>
            <a:normAutofit/>
          </a:bodyPr>
          <a:lstStyle/>
          <a:p>
            <a:r>
              <a:rPr lang="en-US" dirty="0"/>
              <a:t>Amazon’s AI penalized resumes containing the word “women’s” [6]</a:t>
            </a:r>
          </a:p>
          <a:p>
            <a:r>
              <a:rPr lang="en-US" dirty="0"/>
              <a:t>System trained on patterns from submitted resumes from the past 10 years, which was male dominated [6]</a:t>
            </a:r>
          </a:p>
          <a:p>
            <a:r>
              <a:rPr lang="en-US" dirty="0"/>
              <a:t>Shows limitations in machine learning </a:t>
            </a:r>
          </a:p>
          <a:p>
            <a:r>
              <a:rPr lang="en-US" dirty="0"/>
              <a:t>Scrapped in 2017 [6]</a:t>
            </a:r>
          </a:p>
        </p:txBody>
      </p:sp>
      <p:sp>
        <p:nvSpPr>
          <p:cNvPr id="5" name="Footer Placeholder 4">
            <a:extLst>
              <a:ext uri="{FF2B5EF4-FFF2-40B4-BE49-F238E27FC236}">
                <a16:creationId xmlns:a16="http://schemas.microsoft.com/office/drawing/2014/main" id="{DEB7A423-0553-8F0E-AF51-B971AF188CE5}"/>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5F263215-A08A-B1B7-0DED-334D298500E3}"/>
              </a:ext>
            </a:extLst>
          </p:cNvPr>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a:extLst>
              <a:ext uri="{FF2B5EF4-FFF2-40B4-BE49-F238E27FC236}">
                <a16:creationId xmlns:a16="http://schemas.microsoft.com/office/drawing/2014/main" id="{0FFBBE6F-318F-E863-6B54-36CC1E7178D2}"/>
              </a:ext>
            </a:extLst>
          </p:cNvPr>
          <p:cNvSpPr txBox="1"/>
          <p:nvPr/>
        </p:nvSpPr>
        <p:spPr>
          <a:xfrm>
            <a:off x="6847114" y="372337"/>
            <a:ext cx="2179682" cy="307777"/>
          </a:xfrm>
          <a:prstGeom prst="rect">
            <a:avLst/>
          </a:prstGeom>
          <a:noFill/>
        </p:spPr>
        <p:txBody>
          <a:bodyPr wrap="square" rtlCol="0">
            <a:spAutoFit/>
          </a:bodyPr>
          <a:lstStyle/>
          <a:p>
            <a:pPr algn="r"/>
            <a:r>
              <a:rPr lang="en-US" sz="1400"/>
              <a:t>Naushin Uddin</a:t>
            </a:r>
          </a:p>
        </p:txBody>
      </p:sp>
      <p:sp>
        <p:nvSpPr>
          <p:cNvPr id="8" name="AutoShape 2" descr="What is an AI Pipeline? - Hopsworks">
            <a:extLst>
              <a:ext uri="{FF2B5EF4-FFF2-40B4-BE49-F238E27FC236}">
                <a16:creationId xmlns:a16="http://schemas.microsoft.com/office/drawing/2014/main" id="{5AE4D773-3145-C7B5-42B0-FDC48A2FE699}"/>
              </a:ext>
            </a:extLst>
          </p:cNvPr>
          <p:cNvSpPr>
            <a:spLocks noChangeAspect="1" noChangeArrowheads="1"/>
          </p:cNvSpPr>
          <p:nvPr/>
        </p:nvSpPr>
        <p:spPr bwMode="auto">
          <a:xfrm>
            <a:off x="4419600" y="2419350"/>
            <a:ext cx="2427514" cy="24275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What is an AI Pipeline? - Hopsworks">
            <a:extLst>
              <a:ext uri="{FF2B5EF4-FFF2-40B4-BE49-F238E27FC236}">
                <a16:creationId xmlns:a16="http://schemas.microsoft.com/office/drawing/2014/main" id="{93AB0D26-C429-6F80-770F-157BB053FA0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descr="A white background with black text&#10;&#10;AI-generated content may be incorrect.">
            <a:extLst>
              <a:ext uri="{FF2B5EF4-FFF2-40B4-BE49-F238E27FC236}">
                <a16:creationId xmlns:a16="http://schemas.microsoft.com/office/drawing/2014/main" id="{EC044A36-3C98-1CF5-26E2-5C5918091530}"/>
              </a:ext>
            </a:extLst>
          </p:cNvPr>
          <p:cNvPicPr>
            <a:picLocks noChangeAspect="1"/>
          </p:cNvPicPr>
          <p:nvPr/>
        </p:nvPicPr>
        <p:blipFill>
          <a:blip r:embed="rId3"/>
          <a:stretch>
            <a:fillRect/>
          </a:stretch>
        </p:blipFill>
        <p:spPr>
          <a:xfrm>
            <a:off x="4411980" y="1909412"/>
            <a:ext cx="4419600" cy="1324675"/>
          </a:xfrm>
          <a:prstGeom prst="rect">
            <a:avLst/>
          </a:prstGeom>
        </p:spPr>
      </p:pic>
      <p:sp>
        <p:nvSpPr>
          <p:cNvPr id="10" name="TextBox 9">
            <a:extLst>
              <a:ext uri="{FF2B5EF4-FFF2-40B4-BE49-F238E27FC236}">
                <a16:creationId xmlns:a16="http://schemas.microsoft.com/office/drawing/2014/main" id="{9670E271-1210-93D0-57DE-69159F207C47}"/>
              </a:ext>
            </a:extLst>
          </p:cNvPr>
          <p:cNvSpPr txBox="1"/>
          <p:nvPr/>
        </p:nvSpPr>
        <p:spPr>
          <a:xfrm>
            <a:off x="4346423" y="3229731"/>
            <a:ext cx="378630"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1200">
                <a:ea typeface="Cambria"/>
              </a:rPr>
              <a:t>[6]</a:t>
            </a:r>
          </a:p>
        </p:txBody>
      </p:sp>
    </p:spTree>
    <p:extLst>
      <p:ext uri="{BB962C8B-B14F-4D97-AF65-F5344CB8AC3E}">
        <p14:creationId xmlns:p14="http://schemas.microsoft.com/office/powerpoint/2010/main" val="3963477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AD9D6-2D7A-44B2-5FD6-45473EB45C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3528F-3EC0-C954-C4A2-53C071C0D98C}"/>
              </a:ext>
            </a:extLst>
          </p:cNvPr>
          <p:cNvSpPr>
            <a:spLocks noGrp="1"/>
          </p:cNvSpPr>
          <p:nvPr>
            <p:ph type="title"/>
          </p:nvPr>
        </p:nvSpPr>
        <p:spPr>
          <a:xfrm>
            <a:off x="148458" y="455888"/>
            <a:ext cx="9151883" cy="914400"/>
          </a:xfrm>
        </p:spPr>
        <p:txBody>
          <a:bodyPr/>
          <a:lstStyle/>
          <a:p>
            <a:pPr algn="ctr"/>
            <a:r>
              <a:rPr lang="en-US"/>
              <a:t>Bias in healthcare ai</a:t>
            </a:r>
          </a:p>
        </p:txBody>
      </p:sp>
      <p:sp>
        <p:nvSpPr>
          <p:cNvPr id="3" name="Content Placeholder 2">
            <a:extLst>
              <a:ext uri="{FF2B5EF4-FFF2-40B4-BE49-F238E27FC236}">
                <a16:creationId xmlns:a16="http://schemas.microsoft.com/office/drawing/2014/main" id="{CE1D5EB9-CFC9-DE66-B3C9-5C87B991538B}"/>
              </a:ext>
            </a:extLst>
          </p:cNvPr>
          <p:cNvSpPr>
            <a:spLocks noGrp="1"/>
          </p:cNvSpPr>
          <p:nvPr>
            <p:ph sz="half" idx="1"/>
          </p:nvPr>
        </p:nvSpPr>
        <p:spPr/>
        <p:txBody>
          <a:bodyPr>
            <a:normAutofit/>
          </a:bodyPr>
          <a:lstStyle/>
          <a:p>
            <a:r>
              <a:rPr lang="en-US" dirty="0"/>
              <a:t>Widely used hospital algorithm referred fewer Black patients for extra care [9]</a:t>
            </a:r>
          </a:p>
          <a:p>
            <a:r>
              <a:rPr lang="en-US" dirty="0"/>
              <a:t>Based risk scores on health costs, not actual illness [9]</a:t>
            </a:r>
          </a:p>
          <a:p>
            <a:r>
              <a:rPr lang="en-US" dirty="0"/>
              <a:t>Equally sick Black patients had lower scores due to systemic healthcare access gaps [9]</a:t>
            </a:r>
          </a:p>
        </p:txBody>
      </p:sp>
      <p:sp>
        <p:nvSpPr>
          <p:cNvPr id="5" name="Footer Placeholder 4">
            <a:extLst>
              <a:ext uri="{FF2B5EF4-FFF2-40B4-BE49-F238E27FC236}">
                <a16:creationId xmlns:a16="http://schemas.microsoft.com/office/drawing/2014/main" id="{AE70D944-DE08-3819-D263-6829CB31D5F9}"/>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D1BEFCA3-D956-57FA-8772-3A807AFEECF6}"/>
              </a:ext>
            </a:extLst>
          </p:cNvPr>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a:extLst>
              <a:ext uri="{FF2B5EF4-FFF2-40B4-BE49-F238E27FC236}">
                <a16:creationId xmlns:a16="http://schemas.microsoft.com/office/drawing/2014/main" id="{09857BF9-3AB7-1915-9732-82183DC46146}"/>
              </a:ext>
            </a:extLst>
          </p:cNvPr>
          <p:cNvSpPr txBox="1"/>
          <p:nvPr/>
        </p:nvSpPr>
        <p:spPr>
          <a:xfrm>
            <a:off x="6847114" y="372337"/>
            <a:ext cx="2179682" cy="307777"/>
          </a:xfrm>
          <a:prstGeom prst="rect">
            <a:avLst/>
          </a:prstGeom>
          <a:noFill/>
        </p:spPr>
        <p:txBody>
          <a:bodyPr wrap="square" rtlCol="0">
            <a:spAutoFit/>
          </a:bodyPr>
          <a:lstStyle/>
          <a:p>
            <a:pPr algn="r"/>
            <a:r>
              <a:rPr lang="en-US" sz="1400"/>
              <a:t>Naushin Uddin</a:t>
            </a:r>
          </a:p>
        </p:txBody>
      </p:sp>
      <p:sp>
        <p:nvSpPr>
          <p:cNvPr id="8" name="AutoShape 2" descr="What is an AI Pipeline? - Hopsworks">
            <a:extLst>
              <a:ext uri="{FF2B5EF4-FFF2-40B4-BE49-F238E27FC236}">
                <a16:creationId xmlns:a16="http://schemas.microsoft.com/office/drawing/2014/main" id="{F65289D8-EAF2-F402-5583-F7C8442EB50F}"/>
              </a:ext>
            </a:extLst>
          </p:cNvPr>
          <p:cNvSpPr>
            <a:spLocks noChangeAspect="1" noChangeArrowheads="1"/>
          </p:cNvSpPr>
          <p:nvPr/>
        </p:nvSpPr>
        <p:spPr bwMode="auto">
          <a:xfrm>
            <a:off x="4419600" y="2419350"/>
            <a:ext cx="2427514" cy="24275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What is an AI Pipeline? - Hopsworks">
            <a:extLst>
              <a:ext uri="{FF2B5EF4-FFF2-40B4-BE49-F238E27FC236}">
                <a16:creationId xmlns:a16="http://schemas.microsoft.com/office/drawing/2014/main" id="{E326CDC5-EB17-4A0F-6FD7-B5E41159EC0A}"/>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2C6336A9-470E-1380-8C53-6FF8C49C1FA9}"/>
              </a:ext>
            </a:extLst>
          </p:cNvPr>
          <p:cNvPicPr>
            <a:picLocks noChangeAspect="1"/>
          </p:cNvPicPr>
          <p:nvPr/>
        </p:nvPicPr>
        <p:blipFill>
          <a:blip r:embed="rId3"/>
          <a:stretch>
            <a:fillRect/>
          </a:stretch>
        </p:blipFill>
        <p:spPr>
          <a:xfrm>
            <a:off x="4348480" y="1384300"/>
            <a:ext cx="4483100" cy="2679700"/>
          </a:xfrm>
          <a:prstGeom prst="rect">
            <a:avLst/>
          </a:prstGeom>
        </p:spPr>
      </p:pic>
      <p:sp>
        <p:nvSpPr>
          <p:cNvPr id="4" name="TextBox 3">
            <a:extLst>
              <a:ext uri="{FF2B5EF4-FFF2-40B4-BE49-F238E27FC236}">
                <a16:creationId xmlns:a16="http://schemas.microsoft.com/office/drawing/2014/main" id="{066211FC-D150-AA0D-D185-CC0DF3627901}"/>
              </a:ext>
            </a:extLst>
          </p:cNvPr>
          <p:cNvSpPr txBox="1"/>
          <p:nvPr/>
        </p:nvSpPr>
        <p:spPr>
          <a:xfrm>
            <a:off x="4230285" y="4067634"/>
            <a:ext cx="3772508"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1200">
                <a:ea typeface="Cambria"/>
              </a:rPr>
              <a:t>Information for bar graph was taken from citation [9]</a:t>
            </a:r>
          </a:p>
        </p:txBody>
      </p:sp>
    </p:spTree>
    <p:extLst>
      <p:ext uri="{BB962C8B-B14F-4D97-AF65-F5344CB8AC3E}">
        <p14:creationId xmlns:p14="http://schemas.microsoft.com/office/powerpoint/2010/main" val="16138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299F4-4FA8-DA59-E01D-C19F100E6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A4DAE-EAF4-7AC8-9475-E67807A04BD5}"/>
              </a:ext>
            </a:extLst>
          </p:cNvPr>
          <p:cNvSpPr>
            <a:spLocks noGrp="1"/>
          </p:cNvSpPr>
          <p:nvPr>
            <p:ph type="title"/>
          </p:nvPr>
        </p:nvSpPr>
        <p:spPr>
          <a:xfrm>
            <a:off x="33240" y="526225"/>
            <a:ext cx="8931166" cy="914400"/>
          </a:xfrm>
        </p:spPr>
        <p:txBody>
          <a:bodyPr/>
          <a:lstStyle/>
          <a:p>
            <a:pPr algn="ctr"/>
            <a:r>
              <a:rPr lang="en-US"/>
              <a:t>Conclusion: Oversight and policy reduce AI bias</a:t>
            </a:r>
          </a:p>
        </p:txBody>
      </p:sp>
      <p:sp>
        <p:nvSpPr>
          <p:cNvPr id="3" name="Content Placeholder 2">
            <a:extLst>
              <a:ext uri="{FF2B5EF4-FFF2-40B4-BE49-F238E27FC236}">
                <a16:creationId xmlns:a16="http://schemas.microsoft.com/office/drawing/2014/main" id="{F80DBB35-0E70-4677-543F-22C25373BA1A}"/>
              </a:ext>
            </a:extLst>
          </p:cNvPr>
          <p:cNvSpPr>
            <a:spLocks noGrp="1"/>
          </p:cNvSpPr>
          <p:nvPr>
            <p:ph sz="half" idx="1"/>
          </p:nvPr>
        </p:nvSpPr>
        <p:spPr/>
        <p:txBody>
          <a:bodyPr>
            <a:normAutofit fontScale="92500" lnSpcReduction="20000"/>
          </a:bodyPr>
          <a:lstStyle/>
          <a:p>
            <a:r>
              <a:rPr lang="en-US" dirty="0"/>
              <a:t>Human choices in data, labeling, and testing directly shape fairness in AI </a:t>
            </a:r>
          </a:p>
          <a:p>
            <a:r>
              <a:rPr lang="en-US" dirty="0"/>
              <a:t>Growing global push for regulation: 59 new U.S. AI regulations in 2024 [5]</a:t>
            </a:r>
          </a:p>
          <a:p>
            <a:r>
              <a:rPr lang="en-US" dirty="0"/>
              <a:t>EU AI Act sets strict standards for “high-risk” AI in healthcare, policing, and beyond [3]</a:t>
            </a:r>
          </a:p>
          <a:p>
            <a:r>
              <a:rPr lang="en-US" dirty="0"/>
              <a:t>Global progress is uneven, many countries remain without AI regulations [3]</a:t>
            </a:r>
          </a:p>
          <a:p>
            <a:r>
              <a:rPr lang="en-US" dirty="0"/>
              <a:t>Takeaway: Effective oversight and policy are essential to reducing bias and ensuring responsible AI</a:t>
            </a:r>
          </a:p>
        </p:txBody>
      </p:sp>
      <p:sp>
        <p:nvSpPr>
          <p:cNvPr id="5" name="Footer Placeholder 4">
            <a:extLst>
              <a:ext uri="{FF2B5EF4-FFF2-40B4-BE49-F238E27FC236}">
                <a16:creationId xmlns:a16="http://schemas.microsoft.com/office/drawing/2014/main" id="{C4D9EAD5-AAE3-36C5-311C-62EABAB3E220}"/>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C1B569A0-3AC8-D6E8-31DD-E339DFB43B78}"/>
              </a:ext>
            </a:extLst>
          </p:cNvPr>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a:extLst>
              <a:ext uri="{FF2B5EF4-FFF2-40B4-BE49-F238E27FC236}">
                <a16:creationId xmlns:a16="http://schemas.microsoft.com/office/drawing/2014/main" id="{DF3878A0-07A5-4363-479C-BB41A13B58FC}"/>
              </a:ext>
            </a:extLst>
          </p:cNvPr>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Naushin Uddin</a:t>
            </a:r>
          </a:p>
        </p:txBody>
      </p:sp>
      <p:pic>
        <p:nvPicPr>
          <p:cNvPr id="12" name="Picture 11">
            <a:extLst>
              <a:ext uri="{FF2B5EF4-FFF2-40B4-BE49-F238E27FC236}">
                <a16:creationId xmlns:a16="http://schemas.microsoft.com/office/drawing/2014/main" id="{CF77141F-D4B2-75E6-D49A-2DC02F9D371B}"/>
              </a:ext>
            </a:extLst>
          </p:cNvPr>
          <p:cNvPicPr>
            <a:picLocks noChangeAspect="1"/>
          </p:cNvPicPr>
          <p:nvPr/>
        </p:nvPicPr>
        <p:blipFill>
          <a:blip r:embed="rId3"/>
          <a:stretch>
            <a:fillRect/>
          </a:stretch>
        </p:blipFill>
        <p:spPr>
          <a:xfrm>
            <a:off x="4572000" y="1440625"/>
            <a:ext cx="4111091" cy="2571750"/>
          </a:xfrm>
          <a:prstGeom prst="rect">
            <a:avLst/>
          </a:prstGeom>
        </p:spPr>
      </p:pic>
      <p:sp>
        <p:nvSpPr>
          <p:cNvPr id="8" name="TextBox 7">
            <a:extLst>
              <a:ext uri="{FF2B5EF4-FFF2-40B4-BE49-F238E27FC236}">
                <a16:creationId xmlns:a16="http://schemas.microsoft.com/office/drawing/2014/main" id="{1D722809-CD07-A89A-DAEA-54711DDD9650}"/>
              </a:ext>
            </a:extLst>
          </p:cNvPr>
          <p:cNvSpPr txBox="1"/>
          <p:nvPr/>
        </p:nvSpPr>
        <p:spPr>
          <a:xfrm>
            <a:off x="4498823" y="4008060"/>
            <a:ext cx="378630"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1200">
                <a:ea typeface="Cambria"/>
              </a:rPr>
              <a:t>[4]</a:t>
            </a:r>
          </a:p>
        </p:txBody>
      </p:sp>
    </p:spTree>
    <p:extLst>
      <p:ext uri="{BB962C8B-B14F-4D97-AF65-F5344CB8AC3E}">
        <p14:creationId xmlns:p14="http://schemas.microsoft.com/office/powerpoint/2010/main" val="904552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685800" y="1093281"/>
            <a:ext cx="7772400" cy="3352800"/>
          </a:xfrm>
        </p:spPr>
        <p:txBody>
          <a:bodyPr vert="horz" lIns="91440" tIns="45718" rIns="91436" bIns="45718" rtlCol="0" anchor="t">
            <a:normAutofit fontScale="92500" lnSpcReduction="10000"/>
          </a:bodyPr>
          <a:lstStyle/>
          <a:p>
            <a:pPr marL="0" lvl="0" indent="0" defTabSz="457200">
              <a:lnSpc>
                <a:spcPct val="100000"/>
              </a:lnSpc>
              <a:spcBef>
                <a:spcPts val="600"/>
              </a:spcBef>
              <a:buClrTx/>
              <a:buSzTx/>
              <a:buNone/>
              <a:defRPr/>
            </a:pPr>
            <a:r>
              <a:rPr lang="en-US" sz="1100">
                <a:solidFill>
                  <a:prstClr val="white"/>
                </a:solidFill>
              </a:rPr>
              <a:t>[1] Chapman University, Bias in AI: Understanding Risks and Building Trust, (2023), </a:t>
            </a:r>
            <a:r>
              <a:rPr lang="en-US" sz="1100">
                <a:solidFill>
                  <a:prstClr val="white"/>
                </a:solidFill>
                <a:hlinkClick r:id="rId2">
                  <a:extLst>
                    <a:ext uri="{A12FA001-AC4F-418D-AE19-62706E023703}">
                      <ahyp:hlinkClr xmlns:ahyp="http://schemas.microsoft.com/office/drawing/2018/hyperlinkcolor" val="tx"/>
                    </a:ext>
                  </a:extLst>
                </a:hlinkClick>
              </a:rPr>
              <a:t>https://www.chapman.edu/ai/bias-in-ai.aspx</a:t>
            </a:r>
            <a:r>
              <a:rPr lang="en-US" sz="1100">
                <a:solidFill>
                  <a:prstClr val="white"/>
                </a:solidFill>
              </a:rPr>
              <a:t> (Accessed Sept. 20, 2025). </a:t>
            </a:r>
          </a:p>
          <a:p>
            <a:pPr marL="0" lvl="0" indent="0" defTabSz="457200">
              <a:lnSpc>
                <a:spcPct val="100000"/>
              </a:lnSpc>
              <a:spcBef>
                <a:spcPts val="600"/>
              </a:spcBef>
              <a:buClrTx/>
              <a:buSzTx/>
              <a:buNone/>
              <a:defRPr/>
            </a:pPr>
            <a:r>
              <a:rPr lang="en-US" sz="1100">
                <a:solidFill>
                  <a:prstClr val="white"/>
                </a:solidFill>
              </a:rPr>
              <a:t>[2] </a:t>
            </a:r>
            <a:r>
              <a:rPr lang="en-US" sz="1100" err="1">
                <a:solidFill>
                  <a:prstClr val="white"/>
                </a:solidFill>
              </a:rPr>
              <a:t>Hopsworks</a:t>
            </a:r>
            <a:r>
              <a:rPr lang="en-US" sz="1100">
                <a:solidFill>
                  <a:prstClr val="white"/>
                </a:solidFill>
              </a:rPr>
              <a:t>, AI Pipelines Explained, (2024), </a:t>
            </a:r>
            <a:r>
              <a:rPr lang="en-US" sz="1100">
                <a:solidFill>
                  <a:prstClr val="white"/>
                </a:solidFill>
                <a:hlinkClick r:id="rId3">
                  <a:extLst>
                    <a:ext uri="{A12FA001-AC4F-418D-AE19-62706E023703}">
                      <ahyp:hlinkClr xmlns:ahyp="http://schemas.microsoft.com/office/drawing/2018/hyperlinkcolor" val="tx"/>
                    </a:ext>
                  </a:extLst>
                </a:hlinkClick>
              </a:rPr>
              <a:t>https://www.hopsworks.ai/dictionary/ai-pipelines</a:t>
            </a:r>
            <a:r>
              <a:rPr lang="en-US" sz="1100">
                <a:solidFill>
                  <a:prstClr val="white"/>
                </a:solidFill>
              </a:rPr>
              <a:t> (Accessed Sept. 20, 2025). </a:t>
            </a:r>
            <a:endParaRPr lang="en-US" sz="1100">
              <a:solidFill>
                <a:prstClr val="white"/>
              </a:solidFill>
              <a:ea typeface="Cambria"/>
            </a:endParaRPr>
          </a:p>
          <a:p>
            <a:pPr marL="0" lvl="0" indent="0" defTabSz="457200">
              <a:lnSpc>
                <a:spcPct val="100000"/>
              </a:lnSpc>
              <a:spcBef>
                <a:spcPts val="600"/>
              </a:spcBef>
              <a:buClrTx/>
              <a:buSzTx/>
              <a:buNone/>
              <a:defRPr/>
            </a:pPr>
            <a:r>
              <a:rPr lang="en-US" sz="1100">
                <a:solidFill>
                  <a:prstClr val="white"/>
                </a:solidFill>
              </a:rPr>
              <a:t>[3] Stanford Institute for Human-Centered Artificial Intelligence, AI Index 2025, (2025), </a:t>
            </a:r>
            <a:r>
              <a:rPr lang="en-US" sz="1100">
                <a:solidFill>
                  <a:prstClr val="white"/>
                </a:solidFill>
                <a:hlinkClick r:id="rId4">
                  <a:extLst>
                    <a:ext uri="{A12FA001-AC4F-418D-AE19-62706E023703}">
                      <ahyp:hlinkClr xmlns:ahyp="http://schemas.microsoft.com/office/drawing/2018/hyperlinkcolor" val="tx"/>
                    </a:ext>
                  </a:extLst>
                </a:hlinkClick>
              </a:rPr>
              <a:t>https://hai.stanford.edu/ai-index</a:t>
            </a:r>
            <a:r>
              <a:rPr lang="en-US" sz="1100">
                <a:solidFill>
                  <a:prstClr val="white"/>
                </a:solidFill>
              </a:rPr>
              <a:t> (Accessed Sept. 21, 2025). </a:t>
            </a:r>
            <a:endParaRPr lang="en-US" sz="1100">
              <a:solidFill>
                <a:prstClr val="white"/>
              </a:solidFill>
              <a:ea typeface="Cambria"/>
            </a:endParaRPr>
          </a:p>
          <a:p>
            <a:pPr marL="0" lvl="0" indent="0" defTabSz="457200">
              <a:lnSpc>
                <a:spcPct val="100000"/>
              </a:lnSpc>
              <a:spcBef>
                <a:spcPts val="600"/>
              </a:spcBef>
              <a:buClrTx/>
              <a:buSzTx/>
              <a:buNone/>
              <a:defRPr/>
            </a:pPr>
            <a:r>
              <a:rPr lang="en-US" sz="1100">
                <a:solidFill>
                  <a:prstClr val="white"/>
                </a:solidFill>
              </a:rPr>
              <a:t>[4] </a:t>
            </a:r>
            <a:r>
              <a:rPr lang="en-US" sz="1100" err="1">
                <a:solidFill>
                  <a:prstClr val="white"/>
                </a:solidFill>
              </a:rPr>
              <a:t>Buolamwini</a:t>
            </a:r>
            <a:r>
              <a:rPr lang="en-US" sz="1100">
                <a:solidFill>
                  <a:prstClr val="white"/>
                </a:solidFill>
              </a:rPr>
              <a:t>, J. &amp; Gebru, T., Gender Shades: Intersectional Accuracy Disparities in Commercial Gender Classification, (2018), </a:t>
            </a:r>
            <a:r>
              <a:rPr lang="en-US" sz="1100">
                <a:solidFill>
                  <a:prstClr val="white"/>
                </a:solidFill>
                <a:hlinkClick r:id="rId5">
                  <a:extLst>
                    <a:ext uri="{A12FA001-AC4F-418D-AE19-62706E023703}">
                      <ahyp:hlinkClr xmlns:ahyp="http://schemas.microsoft.com/office/drawing/2018/hyperlinkcolor" val="tx"/>
                    </a:ext>
                  </a:extLst>
                </a:hlinkClick>
              </a:rPr>
              <a:t>http://gendershades.org/overview.html</a:t>
            </a:r>
            <a:r>
              <a:rPr lang="en-US" sz="1100">
                <a:solidFill>
                  <a:prstClr val="white"/>
                </a:solidFill>
              </a:rPr>
              <a:t> (Accessed Sept. 21, 2025). </a:t>
            </a:r>
            <a:endParaRPr lang="en-US" sz="1100">
              <a:solidFill>
                <a:prstClr val="white"/>
              </a:solidFill>
              <a:ea typeface="Cambria"/>
            </a:endParaRPr>
          </a:p>
          <a:p>
            <a:pPr marL="0" lvl="0" indent="0" defTabSz="457200">
              <a:lnSpc>
                <a:spcPct val="100000"/>
              </a:lnSpc>
              <a:spcBef>
                <a:spcPts val="600"/>
              </a:spcBef>
              <a:buClrTx/>
              <a:buSzTx/>
              <a:buNone/>
              <a:defRPr/>
            </a:pPr>
            <a:r>
              <a:rPr lang="en-US" sz="1100">
                <a:solidFill>
                  <a:prstClr val="white"/>
                </a:solidFill>
              </a:rPr>
              <a:t>[5] Stanford HAI, AI Index: State of AI in 13 Charts, (2024), </a:t>
            </a:r>
            <a:r>
              <a:rPr lang="en-US" sz="1100">
                <a:solidFill>
                  <a:prstClr val="white"/>
                </a:solidFill>
                <a:hlinkClick r:id="rId6">
                  <a:extLst>
                    <a:ext uri="{A12FA001-AC4F-418D-AE19-62706E023703}">
                      <ahyp:hlinkClr xmlns:ahyp="http://schemas.microsoft.com/office/drawing/2018/hyperlinkcolor" val="tx"/>
                    </a:ext>
                  </a:extLst>
                </a:hlinkClick>
              </a:rPr>
              <a:t>https://hai.stanford.edu/news/ai-index-state-ai-13-charts</a:t>
            </a:r>
            <a:r>
              <a:rPr lang="en-US" sz="1100">
                <a:solidFill>
                  <a:prstClr val="white"/>
                </a:solidFill>
              </a:rPr>
              <a:t> (Accessed Sept. 23, 2025). </a:t>
            </a:r>
            <a:endParaRPr lang="en-US" sz="1100">
              <a:solidFill>
                <a:prstClr val="white"/>
              </a:solidFill>
              <a:ea typeface="Cambria"/>
            </a:endParaRPr>
          </a:p>
          <a:p>
            <a:pPr marL="0" lvl="0" indent="0" defTabSz="457200">
              <a:lnSpc>
                <a:spcPct val="100000"/>
              </a:lnSpc>
              <a:spcBef>
                <a:spcPts val="600"/>
              </a:spcBef>
              <a:buClrTx/>
              <a:buSzTx/>
              <a:buNone/>
              <a:defRPr/>
            </a:pPr>
            <a:r>
              <a:rPr lang="en-US" sz="1100">
                <a:solidFill>
                  <a:prstClr val="white"/>
                </a:solidFill>
              </a:rPr>
              <a:t>[6] Dastin, J., Amazon scraps secret AI recruiting tool that showed bias against women, Reuters (2018), </a:t>
            </a:r>
            <a:r>
              <a:rPr lang="en-US" sz="1100">
                <a:solidFill>
                  <a:prstClr val="white"/>
                </a:solidFill>
                <a:hlinkClick r:id="rId7">
                  <a:extLst>
                    <a:ext uri="{A12FA001-AC4F-418D-AE19-62706E023703}">
                      <ahyp:hlinkClr xmlns:ahyp="http://schemas.microsoft.com/office/drawing/2018/hyperlinkcolor" val="tx"/>
                    </a:ext>
                  </a:extLst>
                </a:hlinkClick>
              </a:rPr>
              <a:t>https://www.reuters.com/article/world/insight-amazon-scraps-secret-ai-recruiting-tool-that-showed-bias-against-women-idUSKCN1MK0AG</a:t>
            </a:r>
            <a:r>
              <a:rPr lang="en-US" sz="1100">
                <a:solidFill>
                  <a:prstClr val="white"/>
                </a:solidFill>
              </a:rPr>
              <a:t> (Accessed Sept. 23, 2025). </a:t>
            </a:r>
            <a:endParaRPr lang="en-US" sz="1100">
              <a:solidFill>
                <a:prstClr val="white"/>
              </a:solidFill>
              <a:ea typeface="Cambria"/>
            </a:endParaRPr>
          </a:p>
          <a:p>
            <a:pPr marL="0" lvl="0" indent="0" defTabSz="457200">
              <a:lnSpc>
                <a:spcPct val="100000"/>
              </a:lnSpc>
              <a:spcBef>
                <a:spcPts val="600"/>
              </a:spcBef>
              <a:buClrTx/>
              <a:buSzTx/>
              <a:buNone/>
              <a:defRPr/>
            </a:pPr>
            <a:r>
              <a:rPr lang="en-US" sz="1100">
                <a:solidFill>
                  <a:prstClr val="white"/>
                </a:solidFill>
              </a:rPr>
              <a:t>[7] </a:t>
            </a:r>
            <a:r>
              <a:rPr lang="en-US" sz="1100" err="1">
                <a:solidFill>
                  <a:prstClr val="white"/>
                </a:solidFill>
              </a:rPr>
              <a:t>XenonStack</a:t>
            </a:r>
            <a:r>
              <a:rPr lang="en-US" sz="1100">
                <a:solidFill>
                  <a:prstClr val="white"/>
                </a:solidFill>
              </a:rPr>
              <a:t>, Machine Learning Pipeline: Architecture and Applications, (2023), </a:t>
            </a:r>
            <a:r>
              <a:rPr lang="en-US" sz="1100">
                <a:solidFill>
                  <a:prstClr val="white"/>
                </a:solidFill>
                <a:hlinkClick r:id="rId8">
                  <a:extLst>
                    <a:ext uri="{A12FA001-AC4F-418D-AE19-62706E023703}">
                      <ahyp:hlinkClr xmlns:ahyp="http://schemas.microsoft.com/office/drawing/2018/hyperlinkcolor" val="tx"/>
                    </a:ext>
                  </a:extLst>
                </a:hlinkClick>
              </a:rPr>
              <a:t>https://www.xenonstack.com/blog/machine-learning-pipeline</a:t>
            </a:r>
            <a:r>
              <a:rPr lang="en-US" sz="1100">
                <a:solidFill>
                  <a:prstClr val="white"/>
                </a:solidFill>
              </a:rPr>
              <a:t> (Accessed Sept. 24, 2025). </a:t>
            </a:r>
            <a:endParaRPr lang="en-US" sz="1100">
              <a:solidFill>
                <a:prstClr val="white"/>
              </a:solidFill>
              <a:ea typeface="Cambria"/>
            </a:endParaRPr>
          </a:p>
          <a:p>
            <a:pPr marL="0" lvl="0" indent="0" defTabSz="457200">
              <a:lnSpc>
                <a:spcPct val="100000"/>
              </a:lnSpc>
              <a:spcBef>
                <a:spcPts val="600"/>
              </a:spcBef>
              <a:buClrTx/>
              <a:buSzTx/>
              <a:buNone/>
              <a:defRPr/>
            </a:pPr>
            <a:r>
              <a:rPr lang="en-US" sz="1100">
                <a:solidFill>
                  <a:prstClr val="white"/>
                </a:solidFill>
              </a:rPr>
              <a:t>[8] UC Berkeley School of Information, Artificial Intelligence Bias: Causes, Effects, and Solutions, (2022), </a:t>
            </a:r>
            <a:r>
              <a:rPr lang="en-US" sz="1100">
                <a:solidFill>
                  <a:prstClr val="white"/>
                </a:solidFill>
                <a:hlinkClick r:id="rId9">
                  <a:extLst>
                    <a:ext uri="{A12FA001-AC4F-418D-AE19-62706E023703}">
                      <ahyp:hlinkClr xmlns:ahyp="http://schemas.microsoft.com/office/drawing/2018/hyperlinkcolor" val="tx"/>
                    </a:ext>
                  </a:extLst>
                </a:hlinkClick>
              </a:rPr>
              <a:t>https://ischoolonline.berkeley.edu/blog/artificial-intelligence-bias/</a:t>
            </a:r>
            <a:r>
              <a:rPr lang="en-US" sz="1100">
                <a:solidFill>
                  <a:prstClr val="white"/>
                </a:solidFill>
              </a:rPr>
              <a:t> (Accessed Sept. 25, 2025). </a:t>
            </a:r>
            <a:endParaRPr lang="en-US" sz="1100">
              <a:solidFill>
                <a:prstClr val="white"/>
              </a:solidFill>
              <a:ea typeface="Cambria"/>
            </a:endParaRPr>
          </a:p>
          <a:p>
            <a:pPr marL="0" lvl="0" indent="0" defTabSz="457200">
              <a:lnSpc>
                <a:spcPct val="100000"/>
              </a:lnSpc>
              <a:spcBef>
                <a:spcPts val="600"/>
              </a:spcBef>
              <a:buClrTx/>
              <a:buSzTx/>
              <a:buNone/>
              <a:defRPr/>
            </a:pPr>
            <a:r>
              <a:rPr lang="en-US" sz="1100">
                <a:solidFill>
                  <a:prstClr val="white"/>
                </a:solidFill>
              </a:rPr>
              <a:t>[9] Ledford, H., Millions of Black people affected by racial bias in health-care algorithms, Nature News (2019), </a:t>
            </a:r>
            <a:r>
              <a:rPr lang="en-US" sz="1100">
                <a:solidFill>
                  <a:prstClr val="white"/>
                </a:solidFill>
                <a:hlinkClick r:id="rId10">
                  <a:extLst>
                    <a:ext uri="{A12FA001-AC4F-418D-AE19-62706E023703}">
                      <ahyp:hlinkClr xmlns:ahyp="http://schemas.microsoft.com/office/drawing/2018/hyperlinkcolor" val="tx"/>
                    </a:ext>
                  </a:extLst>
                </a:hlinkClick>
              </a:rPr>
              <a:t>https://www.nature.com/articles/d41586-019-03228-6</a:t>
            </a:r>
            <a:r>
              <a:rPr lang="en-US" sz="1100">
                <a:solidFill>
                  <a:prstClr val="white"/>
                </a:solidFill>
              </a:rPr>
              <a:t> (Accessed Sept. 25, 2025).</a:t>
            </a:r>
            <a:endParaRPr kumimoji="0" lang="en-US" sz="1100" b="0" i="0" u="none" strike="noStrike" kern="1200" cap="none" spc="0" normalizeH="0" baseline="0" noProof="0">
              <a:ln>
                <a:noFill/>
              </a:ln>
              <a:solidFill>
                <a:prstClr val="white"/>
              </a:solidFill>
              <a:effectLst/>
              <a:uLnTx/>
              <a:uFillTx/>
              <a:latin typeface="Cambria"/>
              <a:ea typeface="+mn-ea"/>
              <a:cs typeface="+mn-cs"/>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err="1">
                <a:latin typeface="+mj-lt"/>
              </a:rPr>
              <a:t>Naushin</a:t>
            </a:r>
            <a:r>
              <a:rPr lang="en-US" sz="1400">
                <a:latin typeface="+mj-lt"/>
              </a:rPr>
              <a:t> Uddin</a:t>
            </a:r>
            <a:endParaRPr lang="en-US"/>
          </a:p>
        </p:txBody>
      </p:sp>
    </p:spTree>
    <p:extLst>
      <p:ext uri="{BB962C8B-B14F-4D97-AF65-F5344CB8AC3E}">
        <p14:creationId xmlns:p14="http://schemas.microsoft.com/office/powerpoint/2010/main" val="527460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ea typeface="Cambria"/>
              </a:rPr>
              <a:t>AI user</a:t>
            </a:r>
            <a:br>
              <a:rPr lang="en-US" dirty="0">
                <a:ea typeface="Cambria"/>
              </a:rPr>
            </a:br>
            <a:r>
              <a:rPr lang="en-US" dirty="0">
                <a:ea typeface="Cambria"/>
              </a:rPr>
              <a:t>Accountability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ea typeface="Cambria"/>
              </a:rPr>
              <a:t>Zach Cote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3854040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8CC21-C3B5-C831-11AC-66A0B50947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754D8-BFE9-CB9D-6446-279F8486F25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3DD6FC3-B2B0-F72A-E811-BC5C83831769}"/>
              </a:ext>
            </a:extLst>
          </p:cNvPr>
          <p:cNvSpPr>
            <a:spLocks noGrp="1"/>
          </p:cNvSpPr>
          <p:nvPr>
            <p:ph sz="half" idx="1"/>
          </p:nvPr>
        </p:nvSpPr>
        <p:spPr>
          <a:xfrm>
            <a:off x="685799" y="1352551"/>
            <a:ext cx="7772399" cy="3352800"/>
          </a:xfrm>
        </p:spPr>
        <p:txBody>
          <a:bodyPr vert="horz" lIns="91436" tIns="45718" rIns="91436" bIns="45718" rtlCol="0" anchor="t">
            <a:normAutofit/>
          </a:bodyPr>
          <a:lstStyle/>
          <a:p>
            <a:pPr marL="0" indent="0">
              <a:buNone/>
            </a:pPr>
            <a:r>
              <a:rPr lang="en-US" dirty="0">
                <a:ea typeface="Cambria"/>
              </a:rPr>
              <a:t>AI is not the main source of blame</a:t>
            </a:r>
          </a:p>
          <a:p>
            <a:pPr marL="0" indent="0">
              <a:buNone/>
            </a:pPr>
            <a:endParaRPr lang="en-US" dirty="0">
              <a:ea typeface="Cambria"/>
            </a:endParaRPr>
          </a:p>
          <a:p>
            <a:pPr marL="0" indent="0">
              <a:buNone/>
            </a:pPr>
            <a:r>
              <a:rPr lang="en-US" dirty="0">
                <a:ea typeface="Cambria"/>
              </a:rPr>
              <a:t>The blame rests with the user or the company [6]</a:t>
            </a:r>
          </a:p>
          <a:p>
            <a:pPr marL="0" indent="0">
              <a:buNone/>
            </a:pPr>
            <a:endParaRPr lang="en-US" dirty="0">
              <a:ea typeface="Cambria"/>
            </a:endParaRPr>
          </a:p>
          <a:p>
            <a:pPr marL="0" indent="0">
              <a:buNone/>
            </a:pPr>
            <a:r>
              <a:rPr lang="en-US" dirty="0">
                <a:ea typeface="Cambria"/>
              </a:rPr>
              <a:t>In future AI could evolve and take over the blame [3]</a:t>
            </a:r>
          </a:p>
          <a:p>
            <a:pPr marL="0" indent="0">
              <a:buNone/>
            </a:pPr>
            <a:endParaRPr lang="en-US" dirty="0">
              <a:ea typeface="Cambria"/>
            </a:endParaRPr>
          </a:p>
          <a:p>
            <a:pPr marL="0" indent="0">
              <a:buNone/>
            </a:pPr>
            <a:r>
              <a:rPr lang="en-US" dirty="0">
                <a:ea typeface="Cambria"/>
              </a:rPr>
              <a:t>Companies can also instate protections and claims to protect themselves from the possible failures[7]</a:t>
            </a:r>
          </a:p>
          <a:p>
            <a:pPr marL="0" indent="0">
              <a:buNone/>
            </a:pPr>
            <a:endParaRPr lang="en-US" dirty="0"/>
          </a:p>
          <a:p>
            <a:pPr marL="0" indent="0">
              <a:buNone/>
            </a:pPr>
            <a:endParaRPr lang="en-US" dirty="0"/>
          </a:p>
          <a:p>
            <a:pPr marL="0" indent="0">
              <a:buNone/>
            </a:pPr>
            <a:endParaRPr lang="en-US" dirty="0">
              <a:ea typeface="Cambria"/>
            </a:endParaRPr>
          </a:p>
          <a:p>
            <a:pPr marL="0" indent="0">
              <a:buNone/>
            </a:pPr>
            <a:endParaRPr lang="en-US" dirty="0">
              <a:ea typeface="Cambria"/>
            </a:endParaRPr>
          </a:p>
          <a:p>
            <a:pPr marL="205740" indent="-205740"/>
            <a:endParaRPr lang="en-US" dirty="0">
              <a:ea typeface="Cambria"/>
            </a:endParaRPr>
          </a:p>
        </p:txBody>
      </p:sp>
      <p:sp>
        <p:nvSpPr>
          <p:cNvPr id="5" name="Footer Placeholder 4">
            <a:extLst>
              <a:ext uri="{FF2B5EF4-FFF2-40B4-BE49-F238E27FC236}">
                <a16:creationId xmlns:a16="http://schemas.microsoft.com/office/drawing/2014/main" id="{B77077C7-5E83-2265-4508-71651638621C}"/>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780403E7-0F9E-57F8-3923-E55FC1B38E8A}"/>
              </a:ext>
            </a:extLst>
          </p:cNvPr>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a:extLst>
              <a:ext uri="{FF2B5EF4-FFF2-40B4-BE49-F238E27FC236}">
                <a16:creationId xmlns:a16="http://schemas.microsoft.com/office/drawing/2014/main" id="{808FD608-50C4-52FB-3BAB-DFDF093AD61C}"/>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ea typeface="Cambria"/>
              </a:rPr>
              <a:t>Zach Cote</a:t>
            </a:r>
          </a:p>
        </p:txBody>
      </p:sp>
    </p:spTree>
    <p:extLst>
      <p:ext uri="{BB962C8B-B14F-4D97-AF65-F5344CB8AC3E}">
        <p14:creationId xmlns:p14="http://schemas.microsoft.com/office/powerpoint/2010/main" val="3343585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757D-5C48-6A8E-2C6A-D8B18E711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53ADE-438B-4C8D-3B7F-CFB73A27B5C1}"/>
              </a:ext>
            </a:extLst>
          </p:cNvPr>
          <p:cNvSpPr>
            <a:spLocks noGrp="1"/>
          </p:cNvSpPr>
          <p:nvPr>
            <p:ph type="title"/>
          </p:nvPr>
        </p:nvSpPr>
        <p:spPr/>
        <p:txBody>
          <a:bodyPr/>
          <a:lstStyle/>
          <a:p>
            <a:r>
              <a:rPr lang="en-US" dirty="0">
                <a:ea typeface="Cambria"/>
              </a:rPr>
              <a:t>Who's to Blame</a:t>
            </a:r>
            <a:endParaRPr lang="en-US" dirty="0"/>
          </a:p>
        </p:txBody>
      </p:sp>
      <p:sp>
        <p:nvSpPr>
          <p:cNvPr id="3" name="Content Placeholder 2">
            <a:extLst>
              <a:ext uri="{FF2B5EF4-FFF2-40B4-BE49-F238E27FC236}">
                <a16:creationId xmlns:a16="http://schemas.microsoft.com/office/drawing/2014/main" id="{EF87630D-369B-9411-0882-79FCE91DE1A0}"/>
              </a:ext>
            </a:extLst>
          </p:cNvPr>
          <p:cNvSpPr>
            <a:spLocks noGrp="1"/>
          </p:cNvSpPr>
          <p:nvPr>
            <p:ph sz="half" idx="1"/>
          </p:nvPr>
        </p:nvSpPr>
        <p:spPr/>
        <p:txBody>
          <a:bodyPr vert="horz" lIns="91436" tIns="45718" rIns="91436" bIns="45718" rtlCol="0" anchor="t">
            <a:normAutofit/>
          </a:bodyPr>
          <a:lstStyle/>
          <a:p>
            <a:pPr marL="0" indent="0">
              <a:buNone/>
            </a:pPr>
            <a:endParaRPr lang="en-US" dirty="0">
              <a:ea typeface="Cambria"/>
            </a:endParaRPr>
          </a:p>
          <a:p>
            <a:pPr marL="411480" lvl="1" indent="-205740"/>
            <a:endParaRPr lang="en-US" dirty="0">
              <a:ea typeface="Cambria"/>
            </a:endParaRPr>
          </a:p>
        </p:txBody>
      </p:sp>
      <p:sp>
        <p:nvSpPr>
          <p:cNvPr id="5" name="Footer Placeholder 4">
            <a:extLst>
              <a:ext uri="{FF2B5EF4-FFF2-40B4-BE49-F238E27FC236}">
                <a16:creationId xmlns:a16="http://schemas.microsoft.com/office/drawing/2014/main" id="{0B4733E0-A8F7-B6E3-4659-7E386360A88D}"/>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1CC4AC67-A5F2-4C3F-A5BC-B803562C21B9}"/>
              </a:ext>
            </a:extLst>
          </p:cNvPr>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a:extLst>
              <a:ext uri="{FF2B5EF4-FFF2-40B4-BE49-F238E27FC236}">
                <a16:creationId xmlns:a16="http://schemas.microsoft.com/office/drawing/2014/main" id="{E669F54A-669B-768D-E538-F5B46CAF24CF}"/>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ea typeface="Cambria"/>
              </a:rPr>
              <a:t>Zach Cote</a:t>
            </a:r>
          </a:p>
        </p:txBody>
      </p:sp>
      <p:sp>
        <p:nvSpPr>
          <p:cNvPr id="8" name="TextBox 7">
            <a:extLst>
              <a:ext uri="{FF2B5EF4-FFF2-40B4-BE49-F238E27FC236}">
                <a16:creationId xmlns:a16="http://schemas.microsoft.com/office/drawing/2014/main" id="{B38A05D9-C055-AD1A-086B-53000E248C31}"/>
              </a:ext>
            </a:extLst>
          </p:cNvPr>
          <p:cNvSpPr txBox="1"/>
          <p:nvPr/>
        </p:nvSpPr>
        <p:spPr>
          <a:xfrm>
            <a:off x="644013" y="1237570"/>
            <a:ext cx="441806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2000" dirty="0">
                <a:ea typeface="Cambria"/>
              </a:rPr>
              <a:t>When things go wrong, we naturally </a:t>
            </a:r>
            <a:endParaRPr lang="en-US" sz="2800" dirty="0">
              <a:ea typeface="Cambria"/>
            </a:endParaRPr>
          </a:p>
          <a:p>
            <a:pPr>
              <a:lnSpc>
                <a:spcPct val="90000"/>
              </a:lnSpc>
            </a:pPr>
            <a:r>
              <a:rPr lang="en-US" sz="2000" dirty="0">
                <a:ea typeface="Cambria"/>
              </a:rPr>
              <a:t>try to push the blame onto someone else and we can push that onto an AI that we use.</a:t>
            </a:r>
            <a:endParaRPr lang="en-US" sz="2800" dirty="0">
              <a:ea typeface="Cambria"/>
            </a:endParaRPr>
          </a:p>
          <a:p>
            <a:pPr>
              <a:lnSpc>
                <a:spcPct val="90000"/>
              </a:lnSpc>
            </a:pPr>
            <a:endParaRPr lang="en-US" sz="2000" dirty="0">
              <a:ea typeface="Cambria"/>
            </a:endParaRPr>
          </a:p>
          <a:p>
            <a:pPr>
              <a:lnSpc>
                <a:spcPct val="90000"/>
              </a:lnSpc>
            </a:pPr>
            <a:r>
              <a:rPr lang="en-US" sz="2000" dirty="0">
                <a:ea typeface="Cambria"/>
              </a:rPr>
              <a:t>However, AI is a tool that is meant to take in information and produce an output [4] which means that we as the user need to  in some of the blame</a:t>
            </a:r>
          </a:p>
        </p:txBody>
      </p:sp>
      <p:pic>
        <p:nvPicPr>
          <p:cNvPr id="9" name="Picture 8" descr="A magnifying glass and a black box&#10;&#10;AI-generated content may be incorrect.">
            <a:extLst>
              <a:ext uri="{FF2B5EF4-FFF2-40B4-BE49-F238E27FC236}">
                <a16:creationId xmlns:a16="http://schemas.microsoft.com/office/drawing/2014/main" id="{A03FB091-2398-ED6A-1B24-04ACB1EA5451}"/>
              </a:ext>
            </a:extLst>
          </p:cNvPr>
          <p:cNvPicPr>
            <a:picLocks noChangeAspect="1"/>
          </p:cNvPicPr>
          <p:nvPr/>
        </p:nvPicPr>
        <p:blipFill>
          <a:blip r:embed="rId3"/>
          <a:stretch>
            <a:fillRect/>
          </a:stretch>
        </p:blipFill>
        <p:spPr>
          <a:xfrm>
            <a:off x="5060585" y="1351520"/>
            <a:ext cx="3953948" cy="2536997"/>
          </a:xfrm>
          <a:prstGeom prst="rect">
            <a:avLst/>
          </a:prstGeom>
        </p:spPr>
      </p:pic>
      <p:sp>
        <p:nvSpPr>
          <p:cNvPr id="10" name="TextBox 9">
            <a:extLst>
              <a:ext uri="{FF2B5EF4-FFF2-40B4-BE49-F238E27FC236}">
                <a16:creationId xmlns:a16="http://schemas.microsoft.com/office/drawing/2014/main" id="{0016F871-D083-75D7-D012-8A7D9294D97E}"/>
              </a:ext>
            </a:extLst>
          </p:cNvPr>
          <p:cNvSpPr txBox="1"/>
          <p:nvPr/>
        </p:nvSpPr>
        <p:spPr>
          <a:xfrm>
            <a:off x="6091314" y="4217063"/>
            <a:ext cx="442750" cy="3139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1600" dirty="0">
                <a:ea typeface="Cambria"/>
              </a:rPr>
              <a:t>[5]</a:t>
            </a:r>
            <a:endParaRPr lang="en-US" sz="1600" dirty="0"/>
          </a:p>
        </p:txBody>
      </p:sp>
    </p:spTree>
    <p:extLst>
      <p:ext uri="{BB962C8B-B14F-4D97-AF65-F5344CB8AC3E}">
        <p14:creationId xmlns:p14="http://schemas.microsoft.com/office/powerpoint/2010/main" val="141248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DF3A3-75E3-BC7B-BE4A-ABD6B428B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4059D-7073-DB14-A537-1CB1ABDA2B27}"/>
              </a:ext>
            </a:extLst>
          </p:cNvPr>
          <p:cNvSpPr>
            <a:spLocks noGrp="1"/>
          </p:cNvSpPr>
          <p:nvPr>
            <p:ph type="title"/>
          </p:nvPr>
        </p:nvSpPr>
        <p:spPr/>
        <p:txBody>
          <a:bodyPr/>
          <a:lstStyle/>
          <a:p>
            <a:r>
              <a:rPr lang="en-US" dirty="0">
                <a:ea typeface="Cambria"/>
              </a:rPr>
              <a:t>creator or User </a:t>
            </a:r>
            <a:endParaRPr lang="en-US" dirty="0"/>
          </a:p>
        </p:txBody>
      </p:sp>
      <p:sp>
        <p:nvSpPr>
          <p:cNvPr id="3" name="Content Placeholder 2">
            <a:extLst>
              <a:ext uri="{FF2B5EF4-FFF2-40B4-BE49-F238E27FC236}">
                <a16:creationId xmlns:a16="http://schemas.microsoft.com/office/drawing/2014/main" id="{2CEABD25-30AF-E4DD-5D34-1AA96CFACB8A}"/>
              </a:ext>
            </a:extLst>
          </p:cNvPr>
          <p:cNvSpPr>
            <a:spLocks noGrp="1"/>
          </p:cNvSpPr>
          <p:nvPr>
            <p:ph sz="half" idx="1"/>
          </p:nvPr>
        </p:nvSpPr>
        <p:spPr>
          <a:xfrm>
            <a:off x="290384" y="1276350"/>
            <a:ext cx="3733800" cy="3352800"/>
          </a:xfrm>
        </p:spPr>
        <p:txBody>
          <a:bodyPr vert="horz" lIns="91436" tIns="45718" rIns="91436" bIns="45718" rtlCol="0" anchor="t">
            <a:normAutofit/>
          </a:bodyPr>
          <a:lstStyle/>
          <a:p>
            <a:pPr marL="205740" indent="-205740"/>
            <a:endParaRPr lang="en-US" dirty="0">
              <a:ea typeface="Cambria"/>
            </a:endParaRPr>
          </a:p>
          <a:p>
            <a:pPr marL="205740" indent="-205740"/>
            <a:endParaRPr lang="en-US" dirty="0">
              <a:ea typeface="Cambria"/>
            </a:endParaRPr>
          </a:p>
        </p:txBody>
      </p:sp>
      <p:sp>
        <p:nvSpPr>
          <p:cNvPr id="5" name="Footer Placeholder 4">
            <a:extLst>
              <a:ext uri="{FF2B5EF4-FFF2-40B4-BE49-F238E27FC236}">
                <a16:creationId xmlns:a16="http://schemas.microsoft.com/office/drawing/2014/main" id="{3B7F2EB8-98F7-4B9B-E294-6C9A44378148}"/>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14144608-C298-21E0-1B38-AC893D00F148}"/>
              </a:ext>
            </a:extLst>
          </p:cNvPr>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a:extLst>
              <a:ext uri="{FF2B5EF4-FFF2-40B4-BE49-F238E27FC236}">
                <a16:creationId xmlns:a16="http://schemas.microsoft.com/office/drawing/2014/main" id="{40165190-311B-FB8B-79FB-3AF0A81D147D}"/>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ea typeface="Cambria"/>
              </a:rPr>
              <a:t>Zach Cote</a:t>
            </a:r>
            <a:endParaRPr lang="en-US" sz="1400" dirty="0">
              <a:latin typeface="+mj-lt"/>
            </a:endParaRPr>
          </a:p>
        </p:txBody>
      </p:sp>
      <p:sp>
        <p:nvSpPr>
          <p:cNvPr id="4" name="TextBox 3">
            <a:extLst>
              <a:ext uri="{FF2B5EF4-FFF2-40B4-BE49-F238E27FC236}">
                <a16:creationId xmlns:a16="http://schemas.microsoft.com/office/drawing/2014/main" id="{A963591E-4BEC-B8F2-AD47-F97E2EE04C09}"/>
              </a:ext>
            </a:extLst>
          </p:cNvPr>
          <p:cNvSpPr txBox="1"/>
          <p:nvPr/>
        </p:nvSpPr>
        <p:spPr>
          <a:xfrm>
            <a:off x="4255246" y="4443342"/>
            <a:ext cx="506870" cy="369332"/>
          </a:xfrm>
          <a:prstGeom prst="rect">
            <a:avLst/>
          </a:prstGeom>
          <a:noFill/>
        </p:spPr>
        <p:txBody>
          <a:bodyPr wrap="none" lIns="91440" tIns="45720" rIns="91440" bIns="45720" rtlCol="0" anchor="t">
            <a:spAutoFit/>
          </a:bodyPr>
          <a:lstStyle/>
          <a:p>
            <a:pPr>
              <a:lnSpc>
                <a:spcPct val="90000"/>
              </a:lnSpc>
            </a:pPr>
            <a:r>
              <a:rPr lang="en-US" sz="2000" dirty="0"/>
              <a:t>[1]</a:t>
            </a:r>
          </a:p>
        </p:txBody>
      </p:sp>
      <p:pic>
        <p:nvPicPr>
          <p:cNvPr id="8" name="Picture 7">
            <a:extLst>
              <a:ext uri="{FF2B5EF4-FFF2-40B4-BE49-F238E27FC236}">
                <a16:creationId xmlns:a16="http://schemas.microsoft.com/office/drawing/2014/main" id="{0F24E11B-94E3-4189-6678-03D56235DFE2}"/>
              </a:ext>
            </a:extLst>
          </p:cNvPr>
          <p:cNvPicPr>
            <a:picLocks noChangeAspect="1"/>
          </p:cNvPicPr>
          <p:nvPr/>
        </p:nvPicPr>
        <p:blipFill>
          <a:blip r:embed="rId3"/>
          <a:stretch>
            <a:fillRect/>
          </a:stretch>
        </p:blipFill>
        <p:spPr>
          <a:xfrm>
            <a:off x="107607" y="1274548"/>
            <a:ext cx="3480230" cy="2768171"/>
          </a:xfrm>
          <a:prstGeom prst="rect">
            <a:avLst/>
          </a:prstGeom>
        </p:spPr>
      </p:pic>
      <p:pic>
        <p:nvPicPr>
          <p:cNvPr id="10" name="Picture 9" descr="A graph of a number of people&#10;&#10;AI-generated content may be incorrect.">
            <a:extLst>
              <a:ext uri="{FF2B5EF4-FFF2-40B4-BE49-F238E27FC236}">
                <a16:creationId xmlns:a16="http://schemas.microsoft.com/office/drawing/2014/main" id="{55523222-A5E5-663E-FB84-882312DE0FFF}"/>
              </a:ext>
            </a:extLst>
          </p:cNvPr>
          <p:cNvPicPr>
            <a:picLocks noChangeAspect="1"/>
          </p:cNvPicPr>
          <p:nvPr/>
        </p:nvPicPr>
        <p:blipFill>
          <a:blip r:embed="rId4"/>
          <a:stretch>
            <a:fillRect/>
          </a:stretch>
        </p:blipFill>
        <p:spPr>
          <a:xfrm>
            <a:off x="4404539" y="1213922"/>
            <a:ext cx="4431957" cy="2889422"/>
          </a:xfrm>
          <a:prstGeom prst="rect">
            <a:avLst/>
          </a:prstGeom>
        </p:spPr>
      </p:pic>
      <p:sp>
        <p:nvSpPr>
          <p:cNvPr id="11" name="TextBox 10">
            <a:extLst>
              <a:ext uri="{FF2B5EF4-FFF2-40B4-BE49-F238E27FC236}">
                <a16:creationId xmlns:a16="http://schemas.microsoft.com/office/drawing/2014/main" id="{A3C9A847-A3A0-ABB7-6A61-8B00F0FFBE76}"/>
              </a:ext>
            </a:extLst>
          </p:cNvPr>
          <p:cNvSpPr txBox="1"/>
          <p:nvPr/>
        </p:nvSpPr>
        <p:spPr>
          <a:xfrm>
            <a:off x="374850" y="4263919"/>
            <a:ext cx="6875728" cy="3693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2000" dirty="0">
                <a:ea typeface="Cambria"/>
              </a:rPr>
              <a:t>                    Test 1                                                                            Test 2</a:t>
            </a:r>
          </a:p>
        </p:txBody>
      </p:sp>
      <p:sp>
        <p:nvSpPr>
          <p:cNvPr id="12" name="TextBox 11">
            <a:extLst>
              <a:ext uri="{FF2B5EF4-FFF2-40B4-BE49-F238E27FC236}">
                <a16:creationId xmlns:a16="http://schemas.microsoft.com/office/drawing/2014/main" id="{4A54BC51-9564-A8F6-38FB-041B477CFA94}"/>
              </a:ext>
            </a:extLst>
          </p:cNvPr>
          <p:cNvSpPr txBox="1"/>
          <p:nvPr/>
        </p:nvSpPr>
        <p:spPr>
          <a:xfrm>
            <a:off x="108304" y="4481486"/>
            <a:ext cx="3917052"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200" dirty="0">
                <a:ea typeface="Cambria"/>
              </a:rPr>
              <a:t>Compares how liable people are when they are using an autonomous vehicle.</a:t>
            </a:r>
            <a:endParaRPr lang="en-US" sz="1200" dirty="0"/>
          </a:p>
        </p:txBody>
      </p:sp>
      <p:sp>
        <p:nvSpPr>
          <p:cNvPr id="13" name="TextBox 12">
            <a:extLst>
              <a:ext uri="{FF2B5EF4-FFF2-40B4-BE49-F238E27FC236}">
                <a16:creationId xmlns:a16="http://schemas.microsoft.com/office/drawing/2014/main" id="{CE12058A-0012-E218-7756-933A836D90A1}"/>
              </a:ext>
            </a:extLst>
          </p:cNvPr>
          <p:cNvSpPr txBox="1"/>
          <p:nvPr/>
        </p:nvSpPr>
        <p:spPr>
          <a:xfrm>
            <a:off x="4767624" y="4556771"/>
            <a:ext cx="3449214"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200" dirty="0">
                <a:ea typeface="Cambria"/>
              </a:rPr>
              <a:t>Similar test but added if the creator is responsible</a:t>
            </a:r>
            <a:endParaRPr lang="en-US" sz="1200">
              <a:ea typeface="Cambria"/>
            </a:endParaRPr>
          </a:p>
        </p:txBody>
      </p:sp>
    </p:spTree>
    <p:extLst>
      <p:ext uri="{BB962C8B-B14F-4D97-AF65-F5344CB8AC3E}">
        <p14:creationId xmlns:p14="http://schemas.microsoft.com/office/powerpoint/2010/main" val="3677467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BA1D-221B-5723-36A9-99A5745453C8}"/>
              </a:ext>
            </a:extLst>
          </p:cNvPr>
          <p:cNvSpPr>
            <a:spLocks noGrp="1"/>
          </p:cNvSpPr>
          <p:nvPr>
            <p:ph type="title"/>
          </p:nvPr>
        </p:nvSpPr>
        <p:spPr>
          <a:xfrm>
            <a:off x="685800" y="361950"/>
            <a:ext cx="7772400" cy="914400"/>
          </a:xfrm>
        </p:spPr>
        <p:txBody>
          <a:bodyPr anchor="ctr">
            <a:normAutofit/>
          </a:bodyPr>
          <a:lstStyle/>
          <a:p>
            <a:r>
              <a:rPr lang="en-US" dirty="0">
                <a:ea typeface="Cambria"/>
              </a:rPr>
              <a:t> Reasons for whose Responsibility</a:t>
            </a:r>
          </a:p>
        </p:txBody>
      </p:sp>
      <p:sp>
        <p:nvSpPr>
          <p:cNvPr id="13" name="Content Placeholder 2">
            <a:extLst>
              <a:ext uri="{FF2B5EF4-FFF2-40B4-BE49-F238E27FC236}">
                <a16:creationId xmlns:a16="http://schemas.microsoft.com/office/drawing/2014/main" id="{891EE1E2-41A6-ED1D-D83D-0C8282417BFE}"/>
              </a:ext>
            </a:extLst>
          </p:cNvPr>
          <p:cNvSpPr>
            <a:spLocks noGrp="1"/>
          </p:cNvSpPr>
          <p:nvPr>
            <p:ph sz="half" idx="1"/>
          </p:nvPr>
        </p:nvSpPr>
        <p:spPr>
          <a:xfrm>
            <a:off x="685800" y="1329383"/>
            <a:ext cx="7270921" cy="3399136"/>
          </a:xfrm>
        </p:spPr>
        <p:txBody>
          <a:bodyPr vert="horz" lIns="91436" tIns="45718" rIns="91436" bIns="45718" rtlCol="0" anchor="t">
            <a:normAutofit/>
          </a:bodyPr>
          <a:lstStyle/>
          <a:p>
            <a:pPr marL="285750" indent="-285750">
              <a:buFont typeface="Calibri" pitchFamily="34" charset="0"/>
              <a:buChar char="-"/>
            </a:pPr>
            <a:r>
              <a:rPr lang="en-US" dirty="0">
                <a:ea typeface="Cambria"/>
              </a:rPr>
              <a:t>The way the AI is used</a:t>
            </a:r>
          </a:p>
          <a:p>
            <a:pPr marL="285750" indent="-285750">
              <a:buFont typeface="Calibri" pitchFamily="34" charset="0"/>
              <a:buChar char="-"/>
            </a:pPr>
            <a:r>
              <a:rPr lang="en-US" dirty="0">
                <a:ea typeface="Cambria"/>
              </a:rPr>
              <a:t>How the AI is intended to work</a:t>
            </a:r>
          </a:p>
          <a:p>
            <a:pPr marL="285750" indent="-285750">
              <a:buFont typeface="Calibri" pitchFamily="34" charset="0"/>
              <a:buChar char="-"/>
            </a:pPr>
            <a:r>
              <a:rPr lang="en-US" dirty="0">
                <a:ea typeface="Cambria"/>
              </a:rPr>
              <a:t>Testing/ Training</a:t>
            </a:r>
          </a:p>
          <a:p>
            <a:pPr marL="285750" indent="-285750">
              <a:buFont typeface="Calibri" pitchFamily="34" charset="0"/>
              <a:buChar char="-"/>
            </a:pPr>
            <a:r>
              <a:rPr lang="en-US" dirty="0">
                <a:ea typeface="Cambria"/>
              </a:rPr>
              <a:t>How much control does the user have?</a:t>
            </a:r>
          </a:p>
          <a:p>
            <a:pPr marL="285750" indent="-285750">
              <a:buFont typeface="Calibri" pitchFamily="34" charset="0"/>
              <a:buChar char="-"/>
            </a:pPr>
            <a:r>
              <a:rPr lang="en-US" dirty="0">
                <a:ea typeface="Cambria"/>
              </a:rPr>
              <a:t>ETC...</a:t>
            </a:r>
          </a:p>
        </p:txBody>
      </p:sp>
      <p:sp>
        <p:nvSpPr>
          <p:cNvPr id="4" name="Footer Placeholder 3">
            <a:extLst>
              <a:ext uri="{FF2B5EF4-FFF2-40B4-BE49-F238E27FC236}">
                <a16:creationId xmlns:a16="http://schemas.microsoft.com/office/drawing/2014/main" id="{C8CE85D4-D24D-E60C-4309-FA64BEDFE02A}"/>
              </a:ext>
            </a:extLst>
          </p:cNvPr>
          <p:cNvSpPr>
            <a:spLocks noGrp="1"/>
          </p:cNvSpPr>
          <p:nvPr>
            <p:ph type="ftr" sz="quarter" idx="11"/>
          </p:nvPr>
        </p:nvSpPr>
        <p:spPr/>
        <p:txBody>
          <a:bodyPr/>
          <a:lstStyle/>
          <a:p>
            <a:r>
              <a:rPr lang="sk-SK"/>
              <a:t>© 2025 Keith A. Pray</a:t>
            </a:r>
            <a:endParaRPr lang="en-US" dirty="0"/>
          </a:p>
        </p:txBody>
      </p:sp>
      <p:sp>
        <p:nvSpPr>
          <p:cNvPr id="7" name="Slide Number Placeholder 6">
            <a:extLst>
              <a:ext uri="{FF2B5EF4-FFF2-40B4-BE49-F238E27FC236}">
                <a16:creationId xmlns:a16="http://schemas.microsoft.com/office/drawing/2014/main" id="{B91CE58A-000C-90D9-3C84-4A6B8C37B9A7}"/>
              </a:ext>
            </a:extLst>
          </p:cNvPr>
          <p:cNvSpPr>
            <a:spLocks noGrp="1"/>
          </p:cNvSpPr>
          <p:nvPr>
            <p:ph type="sldNum" sz="quarter" idx="12"/>
          </p:nvPr>
        </p:nvSpPr>
        <p:spPr/>
        <p:txBody>
          <a:bodyPr/>
          <a:lstStyle/>
          <a:p>
            <a:fld id="{A2A17EAB-8B51-5C40-8776-6683E51FA7A0}" type="slidenum">
              <a:rPr lang="en-US" smtClean="0"/>
              <a:t>26</a:t>
            </a:fld>
            <a:endParaRPr lang="en-US"/>
          </a:p>
        </p:txBody>
      </p:sp>
      <p:sp>
        <p:nvSpPr>
          <p:cNvPr id="5" name="TextBox 4">
            <a:extLst>
              <a:ext uri="{FF2B5EF4-FFF2-40B4-BE49-F238E27FC236}">
                <a16:creationId xmlns:a16="http://schemas.microsoft.com/office/drawing/2014/main" id="{C190E93E-A1B5-749B-27B4-1AA437DC01BA}"/>
              </a:ext>
            </a:extLst>
          </p:cNvPr>
          <p:cNvSpPr txBox="1"/>
          <p:nvPr/>
        </p:nvSpPr>
        <p:spPr>
          <a:xfrm>
            <a:off x="8316745" y="360820"/>
            <a:ext cx="822918"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200" dirty="0">
                <a:ea typeface="Cambria"/>
              </a:rPr>
              <a:t>Zach Cote</a:t>
            </a:r>
            <a:endParaRPr lang="en-US" sz="1200" dirty="0"/>
          </a:p>
        </p:txBody>
      </p:sp>
    </p:spTree>
    <p:extLst>
      <p:ext uri="{BB962C8B-B14F-4D97-AF65-F5344CB8AC3E}">
        <p14:creationId xmlns:p14="http://schemas.microsoft.com/office/powerpoint/2010/main" val="284542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C6165-1859-2A27-319C-A182B00D39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67BD38-C035-2845-B1DA-95E38AB3E28D}"/>
              </a:ext>
            </a:extLst>
          </p:cNvPr>
          <p:cNvSpPr>
            <a:spLocks noGrp="1"/>
          </p:cNvSpPr>
          <p:nvPr>
            <p:ph type="title"/>
          </p:nvPr>
        </p:nvSpPr>
        <p:spPr/>
        <p:txBody>
          <a:bodyPr/>
          <a:lstStyle/>
          <a:p>
            <a:r>
              <a:rPr lang="en-US" dirty="0">
                <a:ea typeface="Cambria"/>
              </a:rPr>
              <a:t>Past Outcomes</a:t>
            </a:r>
          </a:p>
        </p:txBody>
      </p:sp>
      <p:sp>
        <p:nvSpPr>
          <p:cNvPr id="3" name="Content Placeholder 2">
            <a:extLst>
              <a:ext uri="{FF2B5EF4-FFF2-40B4-BE49-F238E27FC236}">
                <a16:creationId xmlns:a16="http://schemas.microsoft.com/office/drawing/2014/main" id="{B20D6FCA-3AE2-6AAF-5014-6C494922A56A}"/>
              </a:ext>
            </a:extLst>
          </p:cNvPr>
          <p:cNvSpPr>
            <a:spLocks noGrp="1"/>
          </p:cNvSpPr>
          <p:nvPr>
            <p:ph sz="half" idx="1"/>
          </p:nvPr>
        </p:nvSpPr>
        <p:spPr>
          <a:xfrm>
            <a:off x="685800" y="1329383"/>
            <a:ext cx="8101141" cy="3375968"/>
          </a:xfrm>
        </p:spPr>
        <p:txBody>
          <a:bodyPr vert="horz" lIns="91436" tIns="45718" rIns="91436" bIns="45718" rtlCol="0" anchor="t">
            <a:normAutofit/>
          </a:bodyPr>
          <a:lstStyle/>
          <a:p>
            <a:pPr marL="205740" indent="-205740"/>
            <a:r>
              <a:rPr lang="en-US" dirty="0">
                <a:ea typeface="Cambria"/>
              </a:rPr>
              <a:t>Depending on the use of the AI and the reasons that someone has for filing against the AI they can sue the creator of the AI.</a:t>
            </a:r>
            <a:endParaRPr lang="en-US" dirty="0"/>
          </a:p>
          <a:p>
            <a:pPr marL="205740" indent="-205740"/>
            <a:endParaRPr lang="en-US" dirty="0">
              <a:ea typeface="Cambria"/>
            </a:endParaRPr>
          </a:p>
          <a:p>
            <a:pPr marL="205740" indent="-205740"/>
            <a:r>
              <a:rPr lang="en-US" dirty="0">
                <a:ea typeface="Cambria"/>
              </a:rPr>
              <a:t>Some of the outcomes favor the user while others favor the creator of the AI</a:t>
            </a:r>
          </a:p>
          <a:p>
            <a:pPr marL="205740" indent="-205740"/>
            <a:endParaRPr lang="en-US" dirty="0">
              <a:ea typeface="Cambria"/>
            </a:endParaRPr>
          </a:p>
          <a:p>
            <a:pPr marL="205740" indent="-205740"/>
            <a:endParaRPr lang="en-US" dirty="0">
              <a:ea typeface="Cambria"/>
            </a:endParaRPr>
          </a:p>
        </p:txBody>
      </p:sp>
      <p:sp>
        <p:nvSpPr>
          <p:cNvPr id="5" name="Footer Placeholder 4">
            <a:extLst>
              <a:ext uri="{FF2B5EF4-FFF2-40B4-BE49-F238E27FC236}">
                <a16:creationId xmlns:a16="http://schemas.microsoft.com/office/drawing/2014/main" id="{612D91EE-AE21-07D8-C6A5-8E2FFB777DD0}"/>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0CD4E709-4E3C-60B9-F6E2-C12F63E7BD5F}"/>
              </a:ext>
            </a:extLst>
          </p:cNvPr>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a:extLst>
              <a:ext uri="{FF2B5EF4-FFF2-40B4-BE49-F238E27FC236}">
                <a16:creationId xmlns:a16="http://schemas.microsoft.com/office/drawing/2014/main" id="{95CEA508-EBC8-533A-55E9-E4507158FAAB}"/>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ea typeface="Cambria"/>
              </a:rPr>
              <a:t>Zach Cote</a:t>
            </a:r>
            <a:endParaRPr lang="en-US" sz="1400" dirty="0">
              <a:solidFill>
                <a:schemeClr val="tx1"/>
              </a:solidFill>
              <a:latin typeface="+mj-lt"/>
            </a:endParaRPr>
          </a:p>
        </p:txBody>
      </p:sp>
      <p:sp>
        <p:nvSpPr>
          <p:cNvPr id="4" name="TextBox 3">
            <a:extLst>
              <a:ext uri="{FF2B5EF4-FFF2-40B4-BE49-F238E27FC236}">
                <a16:creationId xmlns:a16="http://schemas.microsoft.com/office/drawing/2014/main" id="{67DC7BED-27BA-5D1D-5477-CA225B9397B7}"/>
              </a:ext>
            </a:extLst>
          </p:cNvPr>
          <p:cNvSpPr txBox="1"/>
          <p:nvPr/>
        </p:nvSpPr>
        <p:spPr>
          <a:xfrm>
            <a:off x="4572000" y="4130479"/>
            <a:ext cx="506870" cy="369332"/>
          </a:xfrm>
          <a:prstGeom prst="rect">
            <a:avLst/>
          </a:prstGeom>
          <a:noFill/>
        </p:spPr>
        <p:txBody>
          <a:bodyPr wrap="none" lIns="91440" tIns="45720" rIns="91440" bIns="45720" rtlCol="0" anchor="t">
            <a:spAutoFit/>
          </a:bodyPr>
          <a:lstStyle/>
          <a:p>
            <a:pPr>
              <a:lnSpc>
                <a:spcPct val="90000"/>
              </a:lnSpc>
            </a:pPr>
            <a:r>
              <a:rPr lang="en-US" sz="2000" dirty="0"/>
              <a:t>[2]</a:t>
            </a:r>
          </a:p>
        </p:txBody>
      </p:sp>
    </p:spTree>
    <p:extLst>
      <p:ext uri="{BB962C8B-B14F-4D97-AF65-F5344CB8AC3E}">
        <p14:creationId xmlns:p14="http://schemas.microsoft.com/office/powerpoint/2010/main" val="16070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6"/>
            <a:ext cx="7772400" cy="3352800"/>
          </a:xfrm>
        </p:spPr>
        <p:txBody>
          <a:bodyPr vert="horz" lIns="91440" tIns="45718" rIns="91436" bIns="45718" rtlCol="0" anchor="t">
            <a:normAutofit lnSpcReduction="10000"/>
          </a:bodyPr>
          <a:lstStyle/>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a:t>
            </a:r>
            <a:r>
              <a:rPr lang="en-US" sz="1100" dirty="0">
                <a:solidFill>
                  <a:prstClr val="white"/>
                </a:solidFill>
                <a:latin typeface="Cambria"/>
              </a:rPr>
              <a:t>1] </a:t>
            </a:r>
            <a:r>
              <a:rPr lang="en-US" sz="1100" dirty="0">
                <a:solidFill>
                  <a:prstClr val="white"/>
                </a:solidFill>
                <a:ea typeface="+mn-lt"/>
                <a:cs typeface="+mn-lt"/>
              </a:rPr>
              <a:t>Arnestad, Mads N, and Samuel Myers. </a:t>
            </a:r>
            <a:r>
              <a:rPr lang="en-US" sz="1100" i="1" dirty="0">
                <a:solidFill>
                  <a:prstClr val="white"/>
                </a:solidFill>
                <a:ea typeface="+mn-lt"/>
                <a:cs typeface="+mn-lt"/>
              </a:rPr>
              <a:t>The Existence of Manual Mode Increases Human Blame for AI Mistakes</a:t>
            </a:r>
            <a:r>
              <a:rPr lang="en-US" sz="1100" dirty="0">
                <a:solidFill>
                  <a:prstClr val="white"/>
                </a:solidFill>
                <a:ea typeface="+mn-lt"/>
                <a:cs typeface="+mn-lt"/>
              </a:rPr>
              <a:t>, 28 Aug. 2024, </a:t>
            </a:r>
            <a:r>
              <a:rPr lang="en-US" sz="1100" dirty="0">
                <a:solidFill>
                  <a:prstClr val="white"/>
                </a:solidFill>
                <a:ea typeface="+mn-lt"/>
                <a:cs typeface="+mn-lt"/>
                <a:hlinkClick r:id="rId2">
                  <a:extLst>
                    <a:ext uri="{A12FA001-AC4F-418D-AE19-62706E023703}">
                      <ahyp:hlinkClr xmlns:ahyp="http://schemas.microsoft.com/office/drawing/2018/hyperlinkcolor" val="tx"/>
                    </a:ext>
                  </a:extLst>
                </a:hlinkClick>
              </a:rPr>
              <a:t>www.sciencedirect.com/science/article/pii/S0010027724002178?via%3Dihub</a:t>
            </a:r>
            <a:r>
              <a:rPr lang="en-US" sz="1100" dirty="0">
                <a:solidFill>
                  <a:prstClr val="white"/>
                </a:solidFill>
                <a:ea typeface="+mn-lt"/>
                <a:cs typeface="+mn-lt"/>
              </a:rPr>
              <a:t>. </a:t>
            </a:r>
            <a:endParaRPr lang="en-US" sz="1100" dirty="0">
              <a:solidFill>
                <a:prstClr val="white"/>
              </a:solidFill>
              <a:latin typeface="Cambria"/>
            </a:endParaRPr>
          </a:p>
          <a:p>
            <a:pPr marL="0" indent="0" defTabSz="457200">
              <a:lnSpc>
                <a:spcPct val="100000"/>
              </a:lnSpc>
              <a:spcBef>
                <a:spcPts val="600"/>
              </a:spcBef>
              <a:buClrTx/>
              <a:buSzTx/>
              <a:buNone/>
              <a:defRPr/>
            </a:pPr>
            <a:r>
              <a:rPr lang="en-US" sz="1100" dirty="0">
                <a:solidFill>
                  <a:prstClr val="white"/>
                </a:solidFill>
                <a:latin typeface="Cambria"/>
                <a:ea typeface="Cambria"/>
              </a:rPr>
              <a:t>[2] </a:t>
            </a:r>
            <a:r>
              <a:rPr lang="en-US" sz="1100" dirty="0">
                <a:solidFill>
                  <a:prstClr val="white"/>
                </a:solidFill>
                <a:ea typeface="+mn-lt"/>
                <a:cs typeface="+mn-lt"/>
              </a:rPr>
              <a:t>Panettieri, Joe. “Generative AI Lawsuits Timeline: Legal Cases vs. OpenAI, Microsoft, Anthropic, Google, Nvidia, Perplexity, Intel and More.” </a:t>
            </a:r>
            <a:r>
              <a:rPr lang="en-US" sz="1100" i="1" dirty="0">
                <a:solidFill>
                  <a:prstClr val="white"/>
                </a:solidFill>
                <a:ea typeface="+mn-lt"/>
                <a:cs typeface="+mn-lt"/>
              </a:rPr>
              <a:t>Sustainable Tech Partner for IT Service Providers</a:t>
            </a:r>
            <a:r>
              <a:rPr lang="en-US" sz="1100" dirty="0">
                <a:solidFill>
                  <a:prstClr val="white"/>
                </a:solidFill>
                <a:ea typeface="+mn-lt"/>
                <a:cs typeface="+mn-lt"/>
              </a:rPr>
              <a:t>, 21 Sept. 2025, sustainabletechpartner.com/topics/ai/generative-ai-lawsuit-timeline/. </a:t>
            </a:r>
          </a:p>
          <a:p>
            <a:pPr marL="0" indent="0" defTabSz="457200">
              <a:lnSpc>
                <a:spcPct val="100000"/>
              </a:lnSpc>
              <a:spcBef>
                <a:spcPts val="600"/>
              </a:spcBef>
              <a:buClrTx/>
              <a:buSzTx/>
              <a:buNone/>
              <a:defRPr/>
            </a:pPr>
            <a:r>
              <a:rPr lang="en-US" sz="1100" dirty="0">
                <a:solidFill>
                  <a:prstClr val="white"/>
                </a:solidFill>
                <a:latin typeface="Cambria"/>
                <a:ea typeface="Cambria"/>
              </a:rPr>
              <a:t>[3]</a:t>
            </a:r>
            <a:r>
              <a:rPr lang="en-US" sz="1100" dirty="0">
                <a:solidFill>
                  <a:prstClr val="white"/>
                </a:solidFill>
                <a:ea typeface="+mn-lt"/>
                <a:cs typeface="+mn-lt"/>
              </a:rPr>
              <a:t>“Can Artificial Intelligence Be Sued? Who Is Responsible When AI Makes the Decisions?” University of Helsinki, 5 Mar. 2019, www.helsinki.fi/en/news/economics/can-artificial-intelligence-be-sued-who-responsible-when-ai-makes-decisions. </a:t>
            </a:r>
            <a:endParaRPr lang="en-US" sz="1100" b="0" i="0" u="none" strike="noStrike" kern="1200" cap="none" spc="0" normalizeH="0" baseline="0" noProof="0" dirty="0">
              <a:ln>
                <a:noFill/>
              </a:ln>
              <a:solidFill>
                <a:prstClr val="white"/>
              </a:solidFill>
              <a:effectLst/>
              <a:uLnTx/>
              <a:uFillTx/>
              <a:ea typeface="+mn-lt"/>
              <a:cs typeface="+mn-lt"/>
            </a:endParaRPr>
          </a:p>
          <a:p>
            <a:pPr marL="0" indent="0" defTabSz="457200">
              <a:lnSpc>
                <a:spcPct val="100000"/>
              </a:lnSpc>
              <a:spcBef>
                <a:spcPts val="600"/>
              </a:spcBef>
              <a:buClrTx/>
              <a:buSzTx/>
              <a:buNone/>
              <a:defRPr/>
            </a:pPr>
            <a:r>
              <a:rPr lang="en-US" sz="1100" dirty="0">
                <a:solidFill>
                  <a:prstClr val="white"/>
                </a:solidFill>
                <a:latin typeface="Cambria"/>
                <a:ea typeface="Cambria"/>
              </a:rPr>
              <a:t>[4] </a:t>
            </a:r>
            <a:r>
              <a:rPr lang="en-US" sz="1100" dirty="0">
                <a:solidFill>
                  <a:prstClr val="white"/>
                </a:solidFill>
                <a:ea typeface="+mn-lt"/>
                <a:cs typeface="+mn-lt"/>
              </a:rPr>
              <a:t>“Who’s Really to Blame When AI Fails?” </a:t>
            </a:r>
            <a:r>
              <a:rPr lang="en-US" sz="1100" i="1" dirty="0">
                <a:solidFill>
                  <a:prstClr val="white"/>
                </a:solidFill>
                <a:ea typeface="+mn-lt"/>
                <a:cs typeface="+mn-lt"/>
              </a:rPr>
              <a:t>Killed by Robots</a:t>
            </a:r>
            <a:r>
              <a:rPr lang="en-US" sz="1100" dirty="0">
                <a:solidFill>
                  <a:prstClr val="white"/>
                </a:solidFill>
                <a:ea typeface="+mn-lt"/>
                <a:cs typeface="+mn-lt"/>
              </a:rPr>
              <a:t>, 20 Apr. 2025, killedbyrobots.com/</a:t>
            </a:r>
            <a:r>
              <a:rPr lang="en-US" sz="1100" dirty="0" err="1">
                <a:solidFill>
                  <a:prstClr val="white"/>
                </a:solidFill>
                <a:ea typeface="+mn-lt"/>
                <a:cs typeface="+mn-lt"/>
              </a:rPr>
              <a:t>whos</a:t>
            </a:r>
            <a:r>
              <a:rPr lang="en-US" sz="1100" dirty="0">
                <a:solidFill>
                  <a:prstClr val="white"/>
                </a:solidFill>
                <a:ea typeface="+mn-lt"/>
                <a:cs typeface="+mn-lt"/>
              </a:rPr>
              <a:t>-really-to-blame-when-ai-fails/. </a:t>
            </a:r>
          </a:p>
          <a:p>
            <a:pPr marL="0" indent="0" defTabSz="457200">
              <a:lnSpc>
                <a:spcPct val="100000"/>
              </a:lnSpc>
              <a:spcBef>
                <a:spcPts val="600"/>
              </a:spcBef>
              <a:buClrTx/>
              <a:buSzTx/>
              <a:buNone/>
              <a:defRPr/>
            </a:pPr>
            <a:r>
              <a:rPr lang="en-US" sz="1100" dirty="0">
                <a:solidFill>
                  <a:prstClr val="white"/>
                </a:solidFill>
                <a:latin typeface="Cambria"/>
                <a:ea typeface="Cambria"/>
              </a:rPr>
              <a:t>[5] </a:t>
            </a:r>
            <a:r>
              <a:rPr lang="en-US" sz="1100" dirty="0">
                <a:solidFill>
                  <a:prstClr val="white"/>
                </a:solidFill>
                <a:ea typeface="+mn-lt"/>
                <a:cs typeface="+mn-lt"/>
              </a:rPr>
              <a:t>Kosinski, Matthew. “What Is Black Box AI and How Does It Work?” </a:t>
            </a:r>
            <a:r>
              <a:rPr lang="en-US" sz="1100" i="1" dirty="0">
                <a:solidFill>
                  <a:prstClr val="white"/>
                </a:solidFill>
                <a:ea typeface="+mn-lt"/>
                <a:cs typeface="+mn-lt"/>
              </a:rPr>
              <a:t>IBM</a:t>
            </a:r>
            <a:r>
              <a:rPr lang="en-US" sz="1100" dirty="0">
                <a:solidFill>
                  <a:prstClr val="white"/>
                </a:solidFill>
                <a:ea typeface="+mn-lt"/>
                <a:cs typeface="+mn-lt"/>
              </a:rPr>
              <a:t>, 2 June 2025, </a:t>
            </a:r>
            <a:r>
              <a:rPr lang="en-US" sz="1100" dirty="0">
                <a:solidFill>
                  <a:prstClr val="white"/>
                </a:solidFill>
                <a:ea typeface="+mn-lt"/>
                <a:cs typeface="+mn-lt"/>
                <a:hlinkClick r:id="rId3">
                  <a:extLst>
                    <a:ext uri="{A12FA001-AC4F-418D-AE19-62706E023703}">
                      <ahyp:hlinkClr xmlns:ahyp="http://schemas.microsoft.com/office/drawing/2018/hyperlinkcolor" val="tx"/>
                    </a:ext>
                  </a:extLst>
                </a:hlinkClick>
              </a:rPr>
              <a:t>www.ibm.com/think/topics/black-box-ai</a:t>
            </a:r>
            <a:r>
              <a:rPr lang="en-US" sz="1100" dirty="0">
                <a:solidFill>
                  <a:prstClr val="white"/>
                </a:solidFill>
                <a:ea typeface="+mn-lt"/>
                <a:cs typeface="+mn-lt"/>
              </a:rPr>
              <a:t>. </a:t>
            </a:r>
          </a:p>
          <a:p>
            <a:pPr marL="0" indent="0" defTabSz="457200">
              <a:lnSpc>
                <a:spcPct val="100000"/>
              </a:lnSpc>
              <a:spcBef>
                <a:spcPts val="600"/>
              </a:spcBef>
              <a:buClrTx/>
              <a:buSzTx/>
              <a:buNone/>
              <a:defRPr/>
            </a:pPr>
            <a:r>
              <a:rPr lang="en-US" sz="1100" dirty="0">
                <a:solidFill>
                  <a:prstClr val="white"/>
                </a:solidFill>
                <a:latin typeface="Cambria"/>
                <a:ea typeface="Cambria"/>
              </a:rPr>
              <a:t>[6] </a:t>
            </a:r>
            <a:r>
              <a:rPr lang="en-US" sz="1100" dirty="0">
                <a:solidFill>
                  <a:prstClr val="white"/>
                </a:solidFill>
                <a:ea typeface="+mn-lt"/>
                <a:cs typeface="+mn-lt"/>
              </a:rPr>
              <a:t>Tiwari, Ankita. “Who Is Responsible When AI Makes a Mistake?” </a:t>
            </a:r>
            <a:r>
              <a:rPr lang="en-US" sz="1100" i="1" dirty="0">
                <a:solidFill>
                  <a:prstClr val="white"/>
                </a:solidFill>
                <a:ea typeface="+mn-lt"/>
                <a:cs typeface="+mn-lt"/>
              </a:rPr>
              <a:t>RISKINFO</a:t>
            </a:r>
            <a:r>
              <a:rPr lang="en-US" sz="1100" dirty="0">
                <a:solidFill>
                  <a:prstClr val="white"/>
                </a:solidFill>
                <a:ea typeface="+mn-lt"/>
                <a:cs typeface="+mn-lt"/>
              </a:rPr>
              <a:t>, RISKINFO, 11 July 2025, </a:t>
            </a:r>
            <a:r>
              <a:rPr lang="en-US" sz="1100" dirty="0">
                <a:solidFill>
                  <a:prstClr val="white"/>
                </a:solidFill>
                <a:ea typeface="+mn-lt"/>
                <a:cs typeface="+mn-lt"/>
                <a:hlinkClick r:id="rId4">
                  <a:extLst>
                    <a:ext uri="{A12FA001-AC4F-418D-AE19-62706E023703}">
                      <ahyp:hlinkClr xmlns:ahyp="http://schemas.microsoft.com/office/drawing/2018/hyperlinkcolor" val="tx"/>
                    </a:ext>
                  </a:extLst>
                </a:hlinkClick>
              </a:rPr>
              <a:t>www.riskinfo.ai/post/who-is-responsible-when-ai-makes-a-mistake</a:t>
            </a:r>
            <a:r>
              <a:rPr lang="en-US" sz="1100" dirty="0">
                <a:solidFill>
                  <a:prstClr val="white"/>
                </a:solidFill>
                <a:ea typeface="+mn-lt"/>
                <a:cs typeface="+mn-lt"/>
              </a:rPr>
              <a:t>. </a:t>
            </a:r>
          </a:p>
          <a:p>
            <a:pPr marL="0" indent="0" defTabSz="457200">
              <a:lnSpc>
                <a:spcPct val="100000"/>
              </a:lnSpc>
              <a:spcBef>
                <a:spcPts val="600"/>
              </a:spcBef>
              <a:buClrTx/>
              <a:buSzTx/>
              <a:buNone/>
              <a:defRPr/>
            </a:pPr>
            <a:r>
              <a:rPr lang="en-US" sz="1100" dirty="0">
                <a:solidFill>
                  <a:prstClr val="white"/>
                </a:solidFill>
                <a:latin typeface="Cambria"/>
                <a:ea typeface="Cambria"/>
              </a:rPr>
              <a:t>[7] </a:t>
            </a:r>
            <a:r>
              <a:rPr lang="en-US" sz="1100" dirty="0">
                <a:solidFill>
                  <a:prstClr val="white"/>
                </a:solidFill>
                <a:ea typeface="+mn-lt"/>
                <a:cs typeface="+mn-lt"/>
              </a:rPr>
              <a:t>Qin, Lily. “Who’s to Blame When Ai Fails? The Struggle for Legal Accountability.” </a:t>
            </a:r>
            <a:r>
              <a:rPr lang="en-US" sz="1100" i="1" dirty="0">
                <a:solidFill>
                  <a:prstClr val="white"/>
                </a:solidFill>
                <a:ea typeface="+mn-lt"/>
                <a:cs typeface="+mn-lt"/>
              </a:rPr>
              <a:t>Carnegie Mellon Policy and Law Review</a:t>
            </a:r>
            <a:r>
              <a:rPr lang="en-US" sz="1100" dirty="0">
                <a:solidFill>
                  <a:prstClr val="white"/>
                </a:solidFill>
                <a:ea typeface="+mn-lt"/>
                <a:cs typeface="+mn-lt"/>
              </a:rPr>
              <a:t>, 22 Sept. 2025, cmuplr.org/2025/09/04/whos-to-blame-when-ai-fails-the-struggle-for-legal-accountability/. </a:t>
            </a:r>
            <a:endParaRPr lang="en-US" sz="1100" dirty="0">
              <a:solidFill>
                <a:prstClr val="white"/>
              </a:solidFill>
              <a:latin typeface="Cambria"/>
              <a:ea typeface="Cambria"/>
            </a:endParaRPr>
          </a:p>
          <a:p>
            <a:pPr marL="0" indent="0" defTabSz="457200">
              <a:lnSpc>
                <a:spcPct val="100000"/>
              </a:lnSpc>
              <a:spcBef>
                <a:spcPts val="600"/>
              </a:spcBef>
              <a:buClrTx/>
              <a:buSzTx/>
              <a:buNone/>
              <a:defRPr/>
            </a:pPr>
            <a:endParaRPr lang="en-US" sz="1100" dirty="0">
              <a:solidFill>
                <a:prstClr val="white"/>
              </a:solidFill>
              <a:latin typeface="Cambria"/>
              <a:ea typeface="Cambria"/>
            </a:endParaRPr>
          </a:p>
          <a:p>
            <a:pPr marL="0" indent="0" defTabSz="457200">
              <a:lnSpc>
                <a:spcPct val="100000"/>
              </a:lnSpc>
              <a:spcBef>
                <a:spcPts val="600"/>
              </a:spcBef>
              <a:buClrTx/>
              <a:buSzTx/>
              <a:buNone/>
              <a:defRPr/>
            </a:pPr>
            <a:r>
              <a:rPr lang="en-US" sz="1100" dirty="0">
                <a:solidFill>
                  <a:prstClr val="white"/>
                </a:solidFill>
                <a:latin typeface="Cambria"/>
                <a:ea typeface="Cambria"/>
              </a:rPr>
              <a:t>All resources accessed on 9/24 unless stated otherwise</a:t>
            </a:r>
          </a:p>
          <a:p>
            <a:pPr marL="0" indent="0" defTabSz="457200">
              <a:lnSpc>
                <a:spcPct val="100000"/>
              </a:lnSpc>
              <a:spcBef>
                <a:spcPts val="600"/>
              </a:spcBef>
              <a:buClrTx/>
              <a:buSzTx/>
              <a:buNone/>
              <a:defRPr/>
            </a:pPr>
            <a:endParaRPr lang="en-US" sz="1100" dirty="0">
              <a:solidFill>
                <a:prstClr val="white"/>
              </a:solidFill>
              <a:latin typeface="Cambria"/>
              <a:ea typeface="Cambria"/>
            </a:endParaRPr>
          </a:p>
          <a:p>
            <a:pPr marL="0" indent="0" defTabSz="457200">
              <a:lnSpc>
                <a:spcPct val="100000"/>
              </a:lnSpc>
              <a:spcBef>
                <a:spcPts val="600"/>
              </a:spcBef>
              <a:buClrTx/>
              <a:buSzTx/>
              <a:buNone/>
              <a:defRPr/>
            </a:pPr>
            <a:endParaRPr lang="en-US" sz="1100" dirty="0">
              <a:solidFill>
                <a:prstClr val="white"/>
              </a:solidFill>
              <a:latin typeface="Cambria"/>
              <a:ea typeface="Cambria"/>
            </a:endParaRPr>
          </a:p>
          <a:p>
            <a:pPr marL="0" indent="0" defTabSz="457200">
              <a:lnSpc>
                <a:spcPct val="100000"/>
              </a:lnSpc>
              <a:spcBef>
                <a:spcPts val="600"/>
              </a:spcBef>
              <a:buClrTx/>
              <a:buSzTx/>
              <a:buNone/>
              <a:defRPr/>
            </a:pPr>
            <a:endParaRPr lang="en-US" sz="1100" dirty="0">
              <a:solidFill>
                <a:prstClr val="white"/>
              </a:solidFill>
              <a:latin typeface="Cambria"/>
              <a:ea typeface="Cambria"/>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28</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ea typeface="Cambria"/>
              </a:rPr>
              <a:t>Zach Cote</a:t>
            </a:r>
          </a:p>
        </p:txBody>
      </p:sp>
    </p:spTree>
    <p:extLst>
      <p:ext uri="{BB962C8B-B14F-4D97-AF65-F5344CB8AC3E}">
        <p14:creationId xmlns:p14="http://schemas.microsoft.com/office/powerpoint/2010/main" val="4207172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10</a:t>
            </a:r>
            <a:br>
              <a:rPr lang="en-US" dirty="0"/>
            </a:br>
            <a:r>
              <a:rPr lang="en-US" dirty="0"/>
              <a:t>The End</a:t>
            </a:r>
          </a:p>
        </p:txBody>
      </p:sp>
      <p:pic>
        <p:nvPicPr>
          <p:cNvPr id="5" name="Picture 4">
            <a:hlinkClick r:id="rId4"/>
            <a:extLst>
              <a:ext uri="{FF2B5EF4-FFF2-40B4-BE49-F238E27FC236}">
                <a16:creationId xmlns:a16="http://schemas.microsoft.com/office/drawing/2014/main" id="{38554ED9-7ECC-4C51-C637-1EA846ECF38E}"/>
              </a:ext>
            </a:extLst>
          </p:cNvPr>
          <p:cNvPicPr>
            <a:picLocks noChangeAspect="1"/>
          </p:cNvPicPr>
          <p:nvPr/>
        </p:nvPicPr>
        <p:blipFill rotWithShape="1">
          <a:blip r:embed="rId5"/>
          <a:srcRect t="9787" b="7033"/>
          <a:stretch/>
        </p:blipFill>
        <p:spPr>
          <a:xfrm>
            <a:off x="457200" y="4256260"/>
            <a:ext cx="914400" cy="555608"/>
          </a:xfrm>
          <a:prstGeom prst="rect">
            <a:avLst/>
          </a:prstGeom>
        </p:spPr>
      </p:pic>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2025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Remote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427466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1" y="1017918"/>
            <a:ext cx="4297680" cy="3979278"/>
          </a:xfrm>
        </p:spPr>
        <p:txBody>
          <a:bodyPr>
            <a:normAutofit fontScale="62500" lnSpcReduction="20000"/>
          </a:bodyPr>
          <a:lstStyle/>
          <a:p>
            <a:pPr>
              <a:lnSpc>
                <a:spcPct val="110000"/>
              </a:lnSpc>
              <a:spcBef>
                <a:spcPts val="600"/>
              </a:spcBef>
            </a:pPr>
            <a:r>
              <a:rPr lang="en-US" dirty="0"/>
              <a:t>p. 413 Forgery proof IDs possible? ”Papers.” common dystopian theme.</a:t>
            </a:r>
          </a:p>
          <a:p>
            <a:pPr>
              <a:lnSpc>
                <a:spcPct val="110000"/>
              </a:lnSpc>
              <a:spcBef>
                <a:spcPts val="600"/>
              </a:spcBef>
            </a:pPr>
            <a:r>
              <a:rPr lang="en-US" dirty="0"/>
              <a:t>p. 418 ACM Code of Ethics and Professional Conduct published 2018 vs 1997</a:t>
            </a:r>
          </a:p>
          <a:p>
            <a:pPr>
              <a:lnSpc>
                <a:spcPct val="110000"/>
              </a:lnSpc>
              <a:spcBef>
                <a:spcPts val="600"/>
              </a:spcBef>
            </a:pPr>
            <a:r>
              <a:rPr lang="en-US" dirty="0"/>
              <a:t>pp. 422-423 3.09 = 5.05</a:t>
            </a:r>
          </a:p>
          <a:p>
            <a:pPr>
              <a:lnSpc>
                <a:spcPct val="110000"/>
              </a:lnSpc>
              <a:spcBef>
                <a:spcPts val="600"/>
              </a:spcBef>
            </a:pPr>
            <a:r>
              <a:rPr lang="en-US" dirty="0"/>
              <a:t>p. 454 “3. Would decision hold up to public scrutiny?”– social contract, not virtue ethics?</a:t>
            </a:r>
          </a:p>
          <a:p>
            <a:pPr>
              <a:lnSpc>
                <a:spcPct val="110000"/>
              </a:lnSpc>
              <a:spcBef>
                <a:spcPts val="600"/>
              </a:spcBef>
            </a:pPr>
            <a:r>
              <a:rPr lang="en-US" dirty="0"/>
              <a:t>p. 430 Are not web logs usually public?</a:t>
            </a:r>
          </a:p>
          <a:p>
            <a:pPr>
              <a:lnSpc>
                <a:spcPct val="110000"/>
              </a:lnSpc>
              <a:spcBef>
                <a:spcPts val="600"/>
              </a:spcBef>
            </a:pPr>
            <a:r>
              <a:rPr lang="en-US" dirty="0"/>
              <a:t>p. 431 “…Chuck had these files…” implies guilt. </a:t>
            </a:r>
            <a:r>
              <a:rPr lang="en-US" dirty="0">
                <a:sym typeface="Wingdings" pitchFamily="2" charset="2"/>
              </a:rPr>
              <a:t> “…files on Chuck’s computer…” seems better. Antiworm scenario very similar to p. 76. Check if [5] 2003 source about Blaster worm. </a:t>
            </a:r>
            <a:r>
              <a:rPr lang="en-US" dirty="0"/>
              <a:t> </a:t>
            </a:r>
          </a:p>
          <a:p>
            <a:pPr>
              <a:lnSpc>
                <a:spcPct val="110000"/>
              </a:lnSpc>
              <a:spcBef>
                <a:spcPts val="600"/>
              </a:spcBef>
            </a:pPr>
            <a:r>
              <a:rPr lang="en-US" dirty="0"/>
              <a:t>p. 432 Consent of telecommunications companies… or their clients?</a:t>
            </a:r>
          </a:p>
          <a:p>
            <a:pPr>
              <a:lnSpc>
                <a:spcPct val="110000"/>
              </a:lnSpc>
              <a:spcBef>
                <a:spcPts val="600"/>
              </a:spcBef>
            </a:pPr>
            <a:r>
              <a:rPr lang="en-US" dirty="0"/>
              <a:t>p. 433 will != consequences</a:t>
            </a:r>
          </a:p>
          <a:p>
            <a:pPr>
              <a:lnSpc>
                <a:spcPct val="110000"/>
              </a:lnSpc>
              <a:spcBef>
                <a:spcPts val="600"/>
              </a:spcBef>
            </a:pPr>
            <a:r>
              <a:rPr lang="en-US" dirty="0"/>
              <a:t>p. 434 Saving public taxes $15K not considered</a:t>
            </a:r>
          </a:p>
          <a:p>
            <a:pPr>
              <a:lnSpc>
                <a:spcPct val="110000"/>
              </a:lnSpc>
              <a:spcBef>
                <a:spcPts val="600"/>
              </a:spcBef>
            </a:pPr>
            <a:r>
              <a:rPr lang="en-US" dirty="0"/>
              <a:t>p. 435 DEI claims source [7] 2001, need newer</a:t>
            </a:r>
          </a:p>
        </p:txBody>
      </p:sp>
      <p:sp>
        <p:nvSpPr>
          <p:cNvPr id="11" name="Content Placeholder 10"/>
          <p:cNvSpPr>
            <a:spLocks noGrp="1"/>
          </p:cNvSpPr>
          <p:nvPr>
            <p:ph sz="half" idx="2"/>
          </p:nvPr>
        </p:nvSpPr>
        <p:spPr>
          <a:xfrm>
            <a:off x="4846319" y="1017918"/>
            <a:ext cx="4297680" cy="3979278"/>
          </a:xfrm>
        </p:spPr>
        <p:txBody>
          <a:bodyPr>
            <a:normAutofit fontScale="62500" lnSpcReduction="20000"/>
          </a:bodyPr>
          <a:lstStyle/>
          <a:p>
            <a:pPr>
              <a:lnSpc>
                <a:spcPct val="110000"/>
              </a:lnSpc>
              <a:spcBef>
                <a:spcPts val="600"/>
              </a:spcBef>
            </a:pPr>
            <a:r>
              <a:rPr lang="en-US" dirty="0"/>
              <a:t>p. 436 Source [11] 2018, computing demographics now?</a:t>
            </a:r>
          </a:p>
          <a:p>
            <a:pPr>
              <a:lnSpc>
                <a:spcPct val="110000"/>
              </a:lnSpc>
              <a:spcBef>
                <a:spcPts val="600"/>
              </a:spcBef>
            </a:pPr>
            <a:r>
              <a:rPr lang="en-US" dirty="0"/>
              <a:t>p. 437 Org pressure, macho culture, harassment source [1]8 2008, newer source needed.</a:t>
            </a:r>
          </a:p>
          <a:p>
            <a:pPr>
              <a:lnSpc>
                <a:spcPct val="110000"/>
              </a:lnSpc>
              <a:spcBef>
                <a:spcPts val="600"/>
              </a:spcBef>
            </a:pPr>
            <a:r>
              <a:rPr lang="en-US" dirty="0"/>
              <a:t>p. 438 Additional advice: Ask for help, share context and possible biases. How to ensure everyone’s voice is heard in class?</a:t>
            </a:r>
          </a:p>
          <a:p>
            <a:pPr>
              <a:lnSpc>
                <a:spcPct val="110000"/>
              </a:lnSpc>
              <a:spcBef>
                <a:spcPts val="600"/>
              </a:spcBef>
            </a:pPr>
            <a:r>
              <a:rPr lang="en-US" dirty="0"/>
              <a:t>p. 440 $3 million over how many employees?</a:t>
            </a:r>
          </a:p>
          <a:p>
            <a:pPr>
              <a:lnSpc>
                <a:spcPct val="110000"/>
              </a:lnSpc>
              <a:spcBef>
                <a:spcPts val="600"/>
              </a:spcBef>
            </a:pPr>
            <a:r>
              <a:rPr lang="en-US" dirty="0"/>
              <a:t>p. 441 Many whistle blower definitions do not require internal reporting attempts.</a:t>
            </a:r>
          </a:p>
          <a:p>
            <a:pPr>
              <a:lnSpc>
                <a:spcPct val="110000"/>
              </a:lnSpc>
              <a:spcBef>
                <a:spcPts val="600"/>
              </a:spcBef>
            </a:pPr>
            <a:r>
              <a:rPr lang="en-US" dirty="0"/>
              <a:t>p. 445 Org failure what I generally see. </a:t>
            </a:r>
          </a:p>
          <a:p>
            <a:pPr>
              <a:lnSpc>
                <a:spcPct val="110000"/>
              </a:lnSpc>
              <a:spcBef>
                <a:spcPts val="600"/>
              </a:spcBef>
            </a:pPr>
            <a:r>
              <a:rPr lang="en-US" dirty="0"/>
              <a:t>p. 446 “return to using principle-based…” source from 2003, needs update. This happened a while ago, perhaps not everywhere.</a:t>
            </a:r>
          </a:p>
          <a:p>
            <a:pPr>
              <a:lnSpc>
                <a:spcPct val="110000"/>
              </a:lnSpc>
              <a:spcBef>
                <a:spcPts val="600"/>
              </a:spcBef>
            </a:pPr>
            <a:r>
              <a:rPr lang="en-US" dirty="0"/>
              <a:t>p. 447 pension quote source from 1983, tough to get a pension now, consider finding newer</a:t>
            </a:r>
          </a:p>
          <a:p>
            <a:pPr>
              <a:lnSpc>
                <a:spcPct val="110000"/>
              </a:lnSpc>
              <a:spcBef>
                <a:spcPts val="600"/>
              </a:spcBef>
            </a:pPr>
            <a:r>
              <a:rPr lang="en-US" dirty="0"/>
              <a:t>No mention of Snowden but for Question 24.</a:t>
            </a:r>
          </a:p>
          <a:p>
            <a:pPr>
              <a:lnSpc>
                <a:spcPct val="110000"/>
              </a:lnSpc>
              <a:spcBef>
                <a:spcPts val="600"/>
              </a:spcBef>
            </a:pPr>
            <a:r>
              <a:rPr lang="en-US" dirty="0"/>
              <a:t>p. 451 # 21 not really computing</a:t>
            </a:r>
          </a:p>
          <a:p>
            <a:pPr>
              <a:lnSpc>
                <a:spcPct val="110000"/>
              </a:lnSpc>
              <a:spcBef>
                <a:spcPts val="600"/>
              </a:spcBef>
            </a:pPr>
            <a:r>
              <a:rPr lang="en-US" dirty="0"/>
              <a:t>Questions I liked: 23, 25, 29, 30</a:t>
            </a:r>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76828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a:xfrm>
            <a:off x="685800" y="1352551"/>
            <a:ext cx="7772400" cy="3568770"/>
          </a:xfrm>
        </p:spPr>
        <p:txBody>
          <a:bodyPr>
            <a:normAutofit lnSpcReduction="10000"/>
          </a:bodyPr>
          <a:lstStyle/>
          <a:p>
            <a:pPr marL="0" indent="0" algn="ctr">
              <a:buNone/>
            </a:pPr>
            <a:r>
              <a:rPr lang="en-US" dirty="0"/>
              <a:t>Develop FPS Based on Current War?</a:t>
            </a:r>
          </a:p>
          <a:p>
            <a:r>
              <a:rPr lang="en-US" dirty="0"/>
              <a:t>Before Debate</a:t>
            </a:r>
          </a:p>
          <a:p>
            <a:pPr lvl="1"/>
            <a:r>
              <a:rPr lang="en-US" dirty="0"/>
              <a:t>10 minutes to converse with your team</a:t>
            </a:r>
          </a:p>
          <a:p>
            <a:pPr lvl="1"/>
            <a:r>
              <a:rPr lang="en-US" dirty="0"/>
              <a:t>Share argument points, counter points, and responses</a:t>
            </a:r>
          </a:p>
          <a:p>
            <a:pPr lvl="1"/>
            <a:r>
              <a:rPr lang="en-US" dirty="0"/>
              <a:t>Share experiences, especially in different countries, cultures, situations</a:t>
            </a:r>
          </a:p>
          <a:p>
            <a:pPr lvl="1"/>
            <a:r>
              <a:rPr lang="en-US" dirty="0"/>
              <a:t>Decide who will: </a:t>
            </a:r>
          </a:p>
          <a:p>
            <a:pPr lvl="2"/>
            <a:r>
              <a:rPr lang="en-US" dirty="0"/>
              <a:t>Go first</a:t>
            </a:r>
          </a:p>
          <a:p>
            <a:pPr lvl="2"/>
            <a:r>
              <a:rPr lang="en-US" dirty="0"/>
              <a:t>Respond to which points from opposing side</a:t>
            </a:r>
          </a:p>
          <a:p>
            <a:r>
              <a:rPr lang="en-US" dirty="0"/>
              <a:t>During Debate</a:t>
            </a:r>
          </a:p>
          <a:p>
            <a:pPr lvl="1"/>
            <a:r>
              <a:rPr lang="en-US" dirty="0"/>
              <a:t>1 turn per person until everyone on your team has spoken</a:t>
            </a:r>
          </a:p>
          <a:p>
            <a:pPr lvl="1"/>
            <a:r>
              <a:rPr lang="en-US" dirty="0"/>
              <a:t>Try to keep remarks to 30 seconds</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29092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1 Page Paper</a:t>
            </a:r>
          </a:p>
          <a:p>
            <a:pPr lvl="1"/>
            <a:r>
              <a:rPr lang="en-US" dirty="0"/>
              <a:t>What should computerized automation be applied to next?</a:t>
            </a:r>
          </a:p>
          <a:p>
            <a:r>
              <a:rPr lang="en-US" dirty="0"/>
              <a:t>Finish all reading</a:t>
            </a:r>
          </a:p>
          <a:p>
            <a:r>
              <a:rPr lang="en-US" dirty="0"/>
              <a:t>Group Project</a:t>
            </a:r>
          </a:p>
          <a:p>
            <a:pPr lvl="1"/>
            <a:r>
              <a:rPr lang="en-US" dirty="0"/>
              <a:t>Add analysis to website addressing remaining topics</a:t>
            </a:r>
          </a:p>
          <a:p>
            <a:pPr lvl="1"/>
            <a:r>
              <a:rPr lang="en-US" dirty="0"/>
              <a:t>Group Presentation Draft</a:t>
            </a:r>
          </a:p>
          <a:p>
            <a:pPr lvl="2"/>
            <a:r>
              <a:rPr lang="en-US" dirty="0"/>
              <a:t>Submit as Power Point on Canvas</a:t>
            </a:r>
          </a:p>
          <a:p>
            <a:pPr lvl="2"/>
            <a:r>
              <a:rPr lang="en-US" dirty="0"/>
              <a:t>Post Power Point file (.pptx) on group website for download</a:t>
            </a:r>
          </a:p>
          <a:p>
            <a:pPr lvl="3"/>
            <a:r>
              <a:rPr lang="en-US" dirty="0"/>
              <a:t>Do not make viewer export it from another tool</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E-Waste &amp; you</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Michael Creighton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
        <p:nvSpPr>
          <p:cNvPr id="6" name="TextBox 5">
            <a:extLst>
              <a:ext uri="{FF2B5EF4-FFF2-40B4-BE49-F238E27FC236}">
                <a16:creationId xmlns:a16="http://schemas.microsoft.com/office/drawing/2014/main" id="{CF3FAA53-B7D3-2C14-F6FD-B8A726A9FACA}"/>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Creighton</a:t>
            </a:r>
          </a:p>
        </p:txBody>
      </p:sp>
    </p:spTree>
    <p:extLst>
      <p:ext uri="{BB962C8B-B14F-4D97-AF65-F5344CB8AC3E}">
        <p14:creationId xmlns:p14="http://schemas.microsoft.com/office/powerpoint/2010/main" val="63274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55" y="180421"/>
            <a:ext cx="7772400" cy="914400"/>
          </a:xfrm>
        </p:spPr>
        <p:txBody>
          <a:bodyPr/>
          <a:lstStyle/>
          <a:p>
            <a:r>
              <a:rPr lang="en-US" dirty="0"/>
              <a:t>E-waste – a global issue</a:t>
            </a:r>
          </a:p>
        </p:txBody>
      </p:sp>
      <p:sp>
        <p:nvSpPr>
          <p:cNvPr id="3" name="Content Placeholder 2"/>
          <p:cNvSpPr>
            <a:spLocks noGrp="1"/>
          </p:cNvSpPr>
          <p:nvPr>
            <p:ph sz="half" idx="1"/>
          </p:nvPr>
        </p:nvSpPr>
        <p:spPr>
          <a:xfrm>
            <a:off x="164555" y="1044907"/>
            <a:ext cx="3733800" cy="3741403"/>
          </a:xfrm>
        </p:spPr>
        <p:txBody>
          <a:bodyPr>
            <a:normAutofit/>
          </a:bodyPr>
          <a:lstStyle/>
          <a:p>
            <a:r>
              <a:rPr lang="en-US" dirty="0"/>
              <a:t>In 2022, there was a record of ~62 million tons of e-waste produced [1]</a:t>
            </a:r>
          </a:p>
          <a:p>
            <a:pPr lvl="1"/>
            <a:r>
              <a:rPr lang="en-US" dirty="0"/>
              <a:t>Up 82% from 2010</a:t>
            </a:r>
          </a:p>
          <a:p>
            <a:pPr lvl="1"/>
            <a:r>
              <a:rPr lang="en-US" dirty="0"/>
              <a:t>Projected to rise another 32% in 2030 to </a:t>
            </a:r>
            <a:r>
              <a:rPr lang="en-US" b="1" dirty="0"/>
              <a:t>82 million tons</a:t>
            </a:r>
            <a:endParaRPr lang="en-US" dirty="0"/>
          </a:p>
          <a:p>
            <a:r>
              <a:rPr lang="en-US" dirty="0"/>
              <a:t>Introducing the issue, only 22.3% of all e-waste was properly collected and recycled in 2022 [1]</a:t>
            </a:r>
          </a:p>
          <a:p>
            <a:pPr lvl="1"/>
            <a:r>
              <a:rPr lang="en-US" dirty="0"/>
              <a:t>This left $62 billion worth of recoverable natural resources unaccounted for</a:t>
            </a:r>
          </a:p>
          <a:p>
            <a:pPr lvl="1"/>
            <a:r>
              <a:rPr lang="en-US" dirty="0"/>
              <a:t>Also increases health risks globally</a:t>
            </a:r>
          </a:p>
          <a:p>
            <a:pPr lvl="1"/>
            <a:endParaRPr lang="en-US" dirty="0"/>
          </a:p>
        </p:txBody>
      </p:sp>
      <p:sp>
        <p:nvSpPr>
          <p:cNvPr id="4" name="Content Placeholder 3"/>
          <p:cNvSpPr>
            <a:spLocks noGrp="1"/>
          </p:cNvSpPr>
          <p:nvPr>
            <p:ph sz="half" idx="2"/>
          </p:nvPr>
        </p:nvSpPr>
        <p:spPr>
          <a:xfrm>
            <a:off x="4724401" y="1093536"/>
            <a:ext cx="3733800" cy="3352800"/>
          </a:xfrm>
          <a:ln>
            <a:solidFill>
              <a:schemeClr val="bg1"/>
            </a:solidFill>
          </a:ln>
        </p:spPr>
        <p:txBody>
          <a:bodyPr anchor="ctr">
            <a:normAutofit/>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Michael Creighton</a:t>
            </a:r>
            <a:endParaRPr lang="en-US" sz="1400" dirty="0">
              <a:solidFill>
                <a:schemeClr val="tx1"/>
              </a:solidFill>
              <a:latin typeface="+mj-lt"/>
            </a:endParaRPr>
          </a:p>
        </p:txBody>
      </p:sp>
      <p:pic>
        <p:nvPicPr>
          <p:cNvPr id="1026" name="Picture 2">
            <a:extLst>
              <a:ext uri="{FF2B5EF4-FFF2-40B4-BE49-F238E27FC236}">
                <a16:creationId xmlns:a16="http://schemas.microsoft.com/office/drawing/2014/main" id="{D7D7837D-F8AB-034C-4806-D2DEB4FC4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507" y="1016355"/>
            <a:ext cx="4425588" cy="37003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A54D93A-4F69-9ACB-0867-69169DD5E37F}"/>
              </a:ext>
            </a:extLst>
          </p:cNvPr>
          <p:cNvSpPr txBox="1"/>
          <p:nvPr/>
        </p:nvSpPr>
        <p:spPr>
          <a:xfrm>
            <a:off x="4324479" y="4720584"/>
            <a:ext cx="4444037" cy="341632"/>
          </a:xfrm>
          <a:prstGeom prst="rect">
            <a:avLst/>
          </a:prstGeom>
          <a:noFill/>
        </p:spPr>
        <p:txBody>
          <a:bodyPr wrap="none" rtlCol="0">
            <a:spAutoFit/>
          </a:bodyPr>
          <a:lstStyle/>
          <a:p>
            <a:pPr>
              <a:lnSpc>
                <a:spcPct val="90000"/>
              </a:lnSpc>
            </a:pPr>
            <a:r>
              <a:rPr lang="en-US" dirty="0"/>
              <a:t>Steady increase in E-Waste 2015-&gt;2025 [2]</a:t>
            </a:r>
          </a:p>
        </p:txBody>
      </p:sp>
    </p:spTree>
    <p:extLst>
      <p:ext uri="{BB962C8B-B14F-4D97-AF65-F5344CB8AC3E}">
        <p14:creationId xmlns:p14="http://schemas.microsoft.com/office/powerpoint/2010/main" val="2075725704"/>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44957</TotalTime>
  <Words>4929</Words>
  <Application>Microsoft Macintosh PowerPoint</Application>
  <PresentationFormat>On-screen Show (16:9)</PresentationFormat>
  <Paragraphs>423</Paragraphs>
  <Slides>30</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Calibri</vt:lpstr>
      <vt:lpstr>Cambria</vt:lpstr>
      <vt:lpstr>Wingdings</vt:lpstr>
      <vt:lpstr>Red Radial 16x9</vt:lpstr>
      <vt:lpstr>Class 10 Professional Ethics</vt:lpstr>
      <vt:lpstr>Overview</vt:lpstr>
      <vt:lpstr>PowerPoint Presentation</vt:lpstr>
      <vt:lpstr>My Reading Notes</vt:lpstr>
      <vt:lpstr>Debate Ground Rules</vt:lpstr>
      <vt:lpstr>Assignment</vt:lpstr>
      <vt:lpstr>Overview</vt:lpstr>
      <vt:lpstr>E-Waste &amp; you</vt:lpstr>
      <vt:lpstr>E-waste – a global issue</vt:lpstr>
      <vt:lpstr>Health Implications</vt:lpstr>
      <vt:lpstr>Use of AI</vt:lpstr>
      <vt:lpstr>What can we do?</vt:lpstr>
      <vt:lpstr>References</vt:lpstr>
      <vt:lpstr>Hidden bias in AI</vt:lpstr>
      <vt:lpstr>Bias in AI is Dangerous but Preventable</vt:lpstr>
      <vt:lpstr>Biased data produces biased outcomes</vt:lpstr>
      <vt:lpstr>Bias in Facial recognition</vt:lpstr>
      <vt:lpstr>Bias in hiring ai</vt:lpstr>
      <vt:lpstr>Bias in healthcare ai</vt:lpstr>
      <vt:lpstr>Conclusion: Oversight and policy reduce AI bias</vt:lpstr>
      <vt:lpstr>References</vt:lpstr>
      <vt:lpstr>AI user Accountability</vt:lpstr>
      <vt:lpstr>Conclusion</vt:lpstr>
      <vt:lpstr>Who's to Blame</vt:lpstr>
      <vt:lpstr>creator or User </vt:lpstr>
      <vt:lpstr> Reasons for whose Responsibility</vt:lpstr>
      <vt:lpstr>Past Outcomes</vt:lpstr>
      <vt:lpstr>References</vt:lpstr>
      <vt:lpstr>Class 10 The End</vt:lpstr>
      <vt:lpstr>Remote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521</cp:revision>
  <dcterms:created xsi:type="dcterms:W3CDTF">2014-08-25T02:19:16Z</dcterms:created>
  <dcterms:modified xsi:type="dcterms:W3CDTF">2025-09-26T19:37:36Z</dcterms:modified>
</cp:coreProperties>
</file>