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1"/>
  </p:notesMasterIdLst>
  <p:handoutMasterIdLst>
    <p:handoutMasterId r:id="rId42"/>
  </p:handoutMasterIdLst>
  <p:sldIdLst>
    <p:sldId id="256" r:id="rId2"/>
    <p:sldId id="640" r:id="rId3"/>
    <p:sldId id="608" r:id="rId4"/>
    <p:sldId id="628" r:id="rId5"/>
    <p:sldId id="259" r:id="rId6"/>
    <p:sldId id="277" r:id="rId7"/>
    <p:sldId id="261" r:id="rId8"/>
    <p:sldId id="669" r:id="rId9"/>
    <p:sldId id="514" r:id="rId10"/>
    <p:sldId id="684" r:id="rId11"/>
    <p:sldId id="685" r:id="rId12"/>
    <p:sldId id="270" r:id="rId13"/>
    <p:sldId id="686" r:id="rId14"/>
    <p:sldId id="279" r:id="rId15"/>
    <p:sldId id="276" r:id="rId16"/>
    <p:sldId id="278" r:id="rId17"/>
    <p:sldId id="267" r:id="rId18"/>
    <p:sldId id="693" r:id="rId19"/>
    <p:sldId id="257" r:id="rId20"/>
    <p:sldId id="258" r:id="rId21"/>
    <p:sldId id="694" r:id="rId22"/>
    <p:sldId id="260" r:id="rId23"/>
    <p:sldId id="695" r:id="rId24"/>
    <p:sldId id="262" r:id="rId25"/>
    <p:sldId id="263" r:id="rId26"/>
    <p:sldId id="264" r:id="rId27"/>
    <p:sldId id="696" r:id="rId28"/>
    <p:sldId id="268" r:id="rId29"/>
    <p:sldId id="697" r:id="rId30"/>
    <p:sldId id="272" r:id="rId31"/>
    <p:sldId id="273" r:id="rId32"/>
    <p:sldId id="271" r:id="rId33"/>
    <p:sldId id="698" r:id="rId34"/>
    <p:sldId id="672" r:id="rId35"/>
    <p:sldId id="673" r:id="rId36"/>
    <p:sldId id="668" r:id="rId37"/>
    <p:sldId id="269" r:id="rId38"/>
    <p:sldId id="333" r:id="rId39"/>
    <p:sldId id="337" r:id="rId4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7EB76776-6DAE-CD4E-AC19-A255EC21F560}">
          <p14:sldIdLst>
            <p14:sldId id="256"/>
            <p14:sldId id="640"/>
            <p14:sldId id="608"/>
            <p14:sldId id="628"/>
            <p14:sldId id="259"/>
            <p14:sldId id="277"/>
            <p14:sldId id="261"/>
            <p14:sldId id="669"/>
            <p14:sldId id="514"/>
            <p14:sldId id="684"/>
          </p14:sldIdLst>
        </p14:section>
        <p14:section name="Students" id="{84F52804-64F4-CB47-9023-0EDA6C576457}">
          <p14:sldIdLst>
            <p14:sldId id="685"/>
            <p14:sldId id="270"/>
            <p14:sldId id="686"/>
            <p14:sldId id="279"/>
            <p14:sldId id="276"/>
            <p14:sldId id="278"/>
            <p14:sldId id="267"/>
            <p14:sldId id="693"/>
            <p14:sldId id="257"/>
            <p14:sldId id="258"/>
            <p14:sldId id="694"/>
            <p14:sldId id="260"/>
            <p14:sldId id="695"/>
            <p14:sldId id="262"/>
            <p14:sldId id="263"/>
            <p14:sldId id="264"/>
            <p14:sldId id="696"/>
            <p14:sldId id="268"/>
            <p14:sldId id="697"/>
            <p14:sldId id="272"/>
            <p14:sldId id="273"/>
            <p14:sldId id="271"/>
            <p14:sldId id="698"/>
          </p14:sldIdLst>
        </p14:section>
        <p14:section name="Common" id="{4398CC09-09ED-9647-AF50-6E929D7AC35E}">
          <p14:sldIdLst>
            <p14:sldId id="672"/>
            <p14:sldId id="673"/>
            <p14:sldId id="668"/>
            <p14:sldId id="269"/>
            <p14:sldId id="333"/>
            <p14:sldId id="33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ney, Fiona H" initials="HFH" lastIdx="5" clrIdx="0"/>
  <p:cmAuthor id="1" name="amy orozco" initials="ao" lastIdx="6" clrIdx="1"/>
  <p:cmAuthor id="2" name="Orozco, Amy F." initials="OF" lastIdx="2" clrIdx="2">
    <p:extLst>
      <p:ext uri="{19B8F6BF-5375-455C-9EA6-DF929625EA0E}">
        <p15:presenceInfo xmlns:p15="http://schemas.microsoft.com/office/powerpoint/2012/main" userId="S::aforozco@wpi.edu::10636e92-24fe-4a8d-ba7a-7cc1a7cc08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72" autoAdjust="0"/>
    <p:restoredTop sz="81484" autoAdjust="0"/>
  </p:normalViewPr>
  <p:slideViewPr>
    <p:cSldViewPr snapToGrid="0" snapToObjects="1">
      <p:cViewPr varScale="1">
        <p:scale>
          <a:sx n="162" d="100"/>
          <a:sy n="162" d="100"/>
        </p:scale>
        <p:origin x="1352" y="184"/>
      </p:cViewPr>
      <p:guideLst>
        <p:guide orient="horz" pos="1620"/>
        <p:guide pos="2880"/>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9/23/25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9/23/25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Tx/>
              <a:buChar char="-"/>
            </a:pPr>
            <a:r>
              <a:rPr lang="en-US" baseline="0" dirty="0">
                <a:latin typeface="Arial" pitchFamily="-109" charset="0"/>
                <a:ea typeface="ＭＳ Ｐゴシック" pitchFamily="-109" charset="-128"/>
                <a:cs typeface="ＭＳ Ｐゴシック" pitchFamily="-109" charset="-128"/>
              </a:rPr>
              <a:t>Did SW Teams from the reading pick good test strategies? Will you be able to support your choices if something goes wrong?</a:t>
            </a:r>
            <a:endParaRPr lang="en-US" dirty="0">
              <a:latin typeface="Arial" pitchFamily="-109" charset="0"/>
              <a:ea typeface="ＭＳ Ｐゴシック" pitchFamily="-109" charset="-128"/>
              <a:cs typeface="ＭＳ Ｐゴシック" pitchFamily="-109" charset="-128"/>
            </a:endParaRPr>
          </a:p>
          <a:p>
            <a:pPr marL="171450" indent="-171450" eaLnBrk="1" hangingPunct="1">
              <a:buFontTx/>
              <a:buChar char="-"/>
            </a:pPr>
            <a:r>
              <a:rPr lang="en-US" dirty="0">
                <a:latin typeface="Arial" pitchFamily="-109" charset="0"/>
                <a:ea typeface="ＭＳ Ｐゴシック" pitchFamily="-109" charset="-128"/>
                <a:cs typeface="ＭＳ Ｐゴシック" pitchFamily="-109" charset="-128"/>
              </a:rPr>
              <a:t>What errors? – Use spreadsheet to record defects.</a:t>
            </a:r>
          </a:p>
          <a:p>
            <a:pPr marL="171450" indent="-171450" eaLnBrk="1" hangingPunct="1">
              <a:buFontTx/>
              <a:buChar char="-"/>
            </a:pPr>
            <a:r>
              <a:rPr lang="en-US" dirty="0">
                <a:latin typeface="Arial" pitchFamily="-109" charset="0"/>
                <a:ea typeface="ＭＳ Ｐゴシック" pitchFamily="-109" charset="-128"/>
                <a:cs typeface="ＭＳ Ｐゴシック" pitchFamily="-109" charset="-128"/>
              </a:rPr>
              <a:t>Who looked for directions on how to test currency?</a:t>
            </a:r>
          </a:p>
          <a:p>
            <a:pPr marL="171450" indent="-171450" eaLnBrk="1" hangingPunct="1">
              <a:buFontTx/>
              <a:buChar char="-"/>
            </a:pPr>
            <a:endParaRPr lang="en-US" dirty="0">
              <a:latin typeface="Arial" pitchFamily="-109" charset="0"/>
              <a:ea typeface="ＭＳ Ｐゴシック" pitchFamily="-109" charset="-128"/>
              <a:cs typeface="ＭＳ Ｐゴシック" pitchFamily="-10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MSNBC on Denver's Automated Baggage System 2010-08-23 (2:27)</a:t>
            </a:r>
            <a:endParaRPr lang="en-US" dirty="0"/>
          </a:p>
          <a:p>
            <a:r>
              <a:rPr lang="en-US" dirty="0"/>
              <a:t>https://</a:t>
            </a:r>
            <a:r>
              <a:rPr lang="en-US" dirty="0" err="1"/>
              <a:t>www.youtube.com</a:t>
            </a:r>
            <a:r>
              <a:rPr lang="en-US" dirty="0"/>
              <a:t>/</a:t>
            </a:r>
            <a:r>
              <a:rPr lang="en-US" dirty="0" err="1"/>
              <a:t>watch?v</a:t>
            </a:r>
            <a:r>
              <a:rPr lang="en-US" dirty="0"/>
              <a:t>=xx8f4x6C_KY</a:t>
            </a:r>
          </a:p>
          <a:p>
            <a:r>
              <a:rPr lang="en-US" dirty="0"/>
              <a:t>Accessed 2025-04-18</a:t>
            </a:r>
          </a:p>
          <a:p>
            <a:r>
              <a:rPr lang="en-US" dirty="0"/>
              <a:t>No Discussion Board</a:t>
            </a:r>
          </a:p>
          <a:p>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9News on Looking back at the massive failure that was DIA's automated baggage system 2020-02-28 (2:32)</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www.youtube.com</a:t>
            </a:r>
            <a:r>
              <a:rPr lang="en-US" b="0" dirty="0"/>
              <a:t>/</a:t>
            </a:r>
            <a:r>
              <a:rPr lang="en-US" b="0" dirty="0" err="1"/>
              <a:t>watch?v</a:t>
            </a:r>
            <a:r>
              <a:rPr lang="en-US" b="0" dirty="0"/>
              <a:t>=xmas0-SthUQ </a:t>
            </a:r>
          </a:p>
          <a:p>
            <a:r>
              <a:rPr lang="en-US" b="0" dirty="0"/>
              <a:t>Accessed 2025-04-18</a:t>
            </a:r>
          </a:p>
          <a:p>
            <a:endParaRPr lang="en-US" dirty="0"/>
          </a:p>
          <a:p>
            <a:r>
              <a:rPr lang="en-US" b="1" dirty="0"/>
              <a:t>9News on Denver International Airport to receive $26.6 million to replace its baggage handling system 2024-02-15 (1:19)</a:t>
            </a:r>
          </a:p>
          <a:p>
            <a:r>
              <a:rPr lang="en-US" b="0" dirty="0"/>
              <a:t>https://</a:t>
            </a:r>
            <a:r>
              <a:rPr lang="en-US" b="0" dirty="0" err="1"/>
              <a:t>www.youtube.com</a:t>
            </a:r>
            <a:r>
              <a:rPr lang="en-US" b="0" dirty="0"/>
              <a:t>/</a:t>
            </a:r>
            <a:r>
              <a:rPr lang="en-US" b="0" dirty="0" err="1"/>
              <a:t>watch?v</a:t>
            </a:r>
            <a:r>
              <a:rPr lang="en-US" b="0" dirty="0"/>
              <a:t>=wgL75rvACg8 </a:t>
            </a:r>
            <a:br>
              <a:rPr lang="en-US" b="0" dirty="0"/>
            </a:br>
            <a:r>
              <a:rPr lang="en-US" b="0" dirty="0"/>
              <a:t>Accessed 2025-04-18</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19051-9F37-A769-A19D-70286CFD0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0F670-7714-33FB-D017-0EEBC08B02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0B003F-65C3-E0F6-39E9-3E58BAC61298}"/>
              </a:ext>
            </a:extLst>
          </p:cNvPr>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We can also discuss articles listed on Security Discussions under documents of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ADD QUIZ AS BACKUP IF CLASS DISCUSSION OR GUEST SPEAKER FAIL</a:t>
            </a:r>
          </a:p>
        </p:txBody>
      </p:sp>
      <p:sp>
        <p:nvSpPr>
          <p:cNvPr id="4" name="Slide Number Placeholder 3">
            <a:extLst>
              <a:ext uri="{FF2B5EF4-FFF2-40B4-BE49-F238E27FC236}">
                <a16:creationId xmlns:a16="http://schemas.microsoft.com/office/drawing/2014/main" id="{2EC6AD37-8B52-70D8-3881-33E04A334689}"/>
              </a:ext>
            </a:extLst>
          </p:cNvPr>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781328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002C2-9894-ADBC-DD1A-A2646A91C7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A935B7-05E1-B59D-5423-514CD918B2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4CF637-D144-771C-39E7-826A8ABAE59C}"/>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-Tesla Vision uses 8 cameras ( Rear, 3 on windshield, 2 on front fenders, 2 on door pillars ) instead of Ultrasonic sensors [2], along with sending audio and visual cues to prompt the driver to be attentive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-Tesla vehicles have a camera within the cabin that has head tracking, and will send prompts if the driver is detected to not be looking out the front windshield, or side windows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-Autopilot driving has no ability to get distracted, and Tesla autopilot even has modes including Chill, Standard, and Aggressive to set the desired driving path</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-Autopilot that uses camera based sensing, which will detect and obey every traffic sign and adapt to speed limits</a:t>
            </a:r>
          </a:p>
          <a:p>
            <a:endParaRPr lang="en-US" dirty="0"/>
          </a:p>
          <a:p>
            <a:endParaRPr lang="en-US" dirty="0"/>
          </a:p>
        </p:txBody>
      </p:sp>
      <p:sp>
        <p:nvSpPr>
          <p:cNvPr id="4" name="Slide Number Placeholder 3">
            <a:extLst>
              <a:ext uri="{FF2B5EF4-FFF2-40B4-BE49-F238E27FC236}">
                <a16:creationId xmlns:a16="http://schemas.microsoft.com/office/drawing/2014/main" id="{40BF12A3-9D56-BE76-C621-99F9E9E1557C}"/>
              </a:ext>
            </a:extLst>
          </p:cNvPr>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4058023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C8796-EFB7-EA41-5688-6FE964674F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97820F-49D5-16C5-3927-E2EF7840A2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2949B6-724C-E951-4E03-3F2AEE3E52E0}"/>
              </a:ext>
            </a:extLst>
          </p:cNvPr>
          <p:cNvSpPr>
            <a:spLocks noGrp="1"/>
          </p:cNvSpPr>
          <p:nvPr>
            <p:ph type="body" idx="1"/>
          </p:nvPr>
        </p:nvSpPr>
        <p:spPr/>
        <p:txBody>
          <a:bodyPr/>
          <a:lstStyle/>
          <a:p>
            <a:r>
              <a:rPr lang="en-US" dirty="0"/>
              <a:t>-The digital age has prompted an increase in distracted driving, as cell phones make up for a large amount of distracted driving related incidents</a:t>
            </a:r>
          </a:p>
          <a:p>
            <a:endParaRPr lang="en-US" dirty="0"/>
          </a:p>
          <a:p>
            <a:r>
              <a:rPr lang="en-US" dirty="0"/>
              <a:t>-The discrepancies in braking / accelerating are a major factor of traffic congestion, a regulated way that cars will clear traffic</a:t>
            </a:r>
          </a:p>
          <a:p>
            <a:endParaRPr lang="en-US" dirty="0"/>
          </a:p>
          <a:p>
            <a:r>
              <a:rPr lang="en-US" dirty="0"/>
              <a:t>- Those who have fine motor issues, missing limbs, or other disabilities benefit from autonomous driving, as there is much less of a physical demand ( being that it can be a simple press of a button</a:t>
            </a:r>
          </a:p>
        </p:txBody>
      </p:sp>
      <p:sp>
        <p:nvSpPr>
          <p:cNvPr id="4" name="Slide Number Placeholder 3">
            <a:extLst>
              <a:ext uri="{FF2B5EF4-FFF2-40B4-BE49-F238E27FC236}">
                <a16:creationId xmlns:a16="http://schemas.microsoft.com/office/drawing/2014/main" id="{EE8F7883-C735-5446-A63B-B2096A386AAE}"/>
              </a:ext>
            </a:extLst>
          </p:cNvPr>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970116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-Semi trucks have issues with </a:t>
            </a:r>
            <a:r>
              <a:rPr lang="en-US" dirty="0" err="1"/>
              <a:t>blindspots</a:t>
            </a:r>
            <a:r>
              <a:rPr lang="en-US" dirty="0"/>
              <a:t>, and with autonomous driving technology, issues if not detecting vehicles will be significantly reduced</a:t>
            </a:r>
          </a:p>
          <a:p>
            <a:endParaRPr lang="en-US" dirty="0"/>
          </a:p>
          <a:p>
            <a:r>
              <a:rPr lang="en-US" dirty="0"/>
              <a:t>-Semi truck drivers can only drive for so long before rest, as drowsy driving is also a large concern</a:t>
            </a:r>
          </a:p>
          <a:p>
            <a:endParaRPr lang="en-US" dirty="0"/>
          </a:p>
          <a:p>
            <a:r>
              <a:rPr lang="en-US" dirty="0"/>
              <a:t>-Driver performance is responsible for a large percentage of semi truck related accidents</a:t>
            </a: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3142739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E073F-DB6F-0B38-15A2-F4B3E31DDA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F8A141-BB77-3F4F-AA0E-A5948767C2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98BACB-61B0-14C8-6195-DCEE30740AAF}"/>
              </a:ext>
            </a:extLst>
          </p:cNvPr>
          <p:cNvSpPr>
            <a:spLocks noGrp="1"/>
          </p:cNvSpPr>
          <p:nvPr>
            <p:ph type="body" idx="1"/>
          </p:nvPr>
        </p:nvSpPr>
        <p:spPr/>
        <p:txBody>
          <a:bodyPr/>
          <a:lstStyle/>
          <a:p>
            <a:r>
              <a:rPr lang="en-US" dirty="0"/>
              <a:t>-Many people are still worried that self driving is too dangerous and risky, whereas it can be an incredible tool to reduce traffic related incidents</a:t>
            </a:r>
          </a:p>
          <a:p>
            <a:endParaRPr lang="en-US" dirty="0"/>
          </a:p>
        </p:txBody>
      </p:sp>
      <p:sp>
        <p:nvSpPr>
          <p:cNvPr id="4" name="Slide Number Placeholder 3">
            <a:extLst>
              <a:ext uri="{FF2B5EF4-FFF2-40B4-BE49-F238E27FC236}">
                <a16:creationId xmlns:a16="http://schemas.microsoft.com/office/drawing/2014/main" id="{FA97CE90-4EA3-197F-75D2-BC412E3CB2F0}"/>
              </a:ext>
            </a:extLst>
          </p:cNvPr>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3442247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FE929-725E-8E99-787A-67701C5B88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293E67-CADC-9B0B-8E13-C61921114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4EAB4F-7016-E517-0E5F-04693B7FD8E1}"/>
              </a:ext>
            </a:extLst>
          </p:cNvPr>
          <p:cNvSpPr>
            <a:spLocks noGrp="1"/>
          </p:cNvSpPr>
          <p:nvPr>
            <p:ph type="body" idx="1"/>
          </p:nvPr>
        </p:nvSpPr>
        <p:spPr/>
        <p:txBody>
          <a:bodyPr/>
          <a:lstStyle/>
          <a:p>
            <a:r>
              <a:rPr lang="en-US" dirty="0"/>
              <a:t>-Level 2-3 autonomous driving is statistically safer, as a large percentage (upwards of 90%) of accidents are human error</a:t>
            </a:r>
          </a:p>
          <a:p>
            <a:endParaRPr lang="en-US" dirty="0"/>
          </a:p>
          <a:p>
            <a:r>
              <a:rPr lang="en-US" dirty="0"/>
              <a:t>-While it still has flaws, the current market of Supervised autopilot is a safe and efficient way to drive</a:t>
            </a:r>
          </a:p>
          <a:p>
            <a:endParaRPr lang="en-US" dirty="0"/>
          </a:p>
          <a:p>
            <a:r>
              <a:rPr lang="en-US" dirty="0"/>
              <a:t>-Improvements are being made, including upgrading from ultrasonic sensors to camera based for better vision</a:t>
            </a:r>
          </a:p>
          <a:p>
            <a:endParaRPr lang="en-US" dirty="0"/>
          </a:p>
          <a:p>
            <a:r>
              <a:rPr lang="en-US" dirty="0"/>
              <a:t>-Projects such as </a:t>
            </a:r>
            <a:r>
              <a:rPr lang="en-US" dirty="0" err="1"/>
              <a:t>RoboTaxi</a:t>
            </a:r>
            <a:r>
              <a:rPr lang="en-US" dirty="0"/>
              <a:t> are beginning to be approved, where there are no steering controls</a:t>
            </a:r>
          </a:p>
        </p:txBody>
      </p:sp>
      <p:sp>
        <p:nvSpPr>
          <p:cNvPr id="4" name="Slide Number Placeholder 3">
            <a:extLst>
              <a:ext uri="{FF2B5EF4-FFF2-40B4-BE49-F238E27FC236}">
                <a16:creationId xmlns:a16="http://schemas.microsoft.com/office/drawing/2014/main" id="{4DFB4E6F-5C51-C214-15C7-F9A91722BB0C}"/>
              </a:ext>
            </a:extLst>
          </p:cNvPr>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4130210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presentation is mostly motivated research I am currently working on in LLM debiasing with Prof. Walter Gerych who has affiliations at WPI and MIT and a recent paper from a group at Google DeepMind lead by one of our collaborators Rafiya Javed, titled “Do LLMs exhibit demographic parity in responses to queries about Human Rights?”.</a:t>
            </a:r>
            <a:endParaRPr/>
          </a:p>
          <a:p>
            <a:pPr marL="0" lvl="0" indent="0" algn="l" rtl="0">
              <a:spcBef>
                <a:spcPts val="0"/>
              </a:spcBef>
              <a:spcAft>
                <a:spcPts val="0"/>
              </a:spcAft>
              <a:buNone/>
            </a:pPr>
            <a:endParaRPr/>
          </a:p>
          <a:p>
            <a:pPr marL="0" lvl="0" indent="0" algn="l" rtl="0">
              <a:spcBef>
                <a:spcPts val="0"/>
              </a:spcBef>
              <a:spcAft>
                <a:spcPts val="0"/>
              </a:spcAft>
              <a:buNone/>
            </a:pPr>
            <a:r>
              <a:rPr lang="en-US"/>
              <a:t>The goal is to answer two main questions, what kind of unexpected bias is present in LLMs and other AI models? Overall, I want to show why it is important to remove bias from AI models</a:t>
            </a:r>
            <a:endParaRPr/>
          </a:p>
        </p:txBody>
      </p:sp>
      <p:sp>
        <p:nvSpPr>
          <p:cNvPr id="98" name="Google Shape;98;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490d16e41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3490d16e41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Dr. Javed’s paper is a systematic review of how different LLMs respond to queries about specific human rights listed in the UN Universal Declaration of Human Rights for different social groups and demographics.</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None/>
            </a:pPr>
            <a:r>
              <a:rPr lang="en-US"/>
              <a:t>They measured how some of the leading LLMs at the time (GPT 4o, Geminin 1.5 Pro, Claude 3.5 Sonnet) did not affirm basic human rights for some demographics and often “hedged their bets” by framing their response as two viewpoints with equal weight. Ideally, an LLM would directly affirm human rights for all groups of people.</a:t>
            </a:r>
            <a:endParaRPr/>
          </a:p>
          <a:p>
            <a:pPr marL="0" lvl="0" indent="0" algn="l" rtl="0">
              <a:spcBef>
                <a:spcPts val="0"/>
              </a:spcBef>
              <a:spcAft>
                <a:spcPts val="0"/>
              </a:spcAft>
              <a:buNone/>
            </a:pPr>
            <a:endParaRPr/>
          </a:p>
          <a:p>
            <a:pPr marL="0" lvl="0" indent="0" algn="l" rtl="0">
              <a:spcBef>
                <a:spcPts val="0"/>
              </a:spcBef>
              <a:spcAft>
                <a:spcPts val="0"/>
              </a:spcAft>
              <a:buNone/>
            </a:pPr>
            <a:r>
              <a:rPr lang="en-US"/>
              <a:t>This chart shows the rates of hedging and non-affirmative responses from each LLM averaged across all identities and queries. It shows that all models tested had greater than or equal to 8% baseline rate of hedging on human rights queries across all identities. It also shows that non-affirmative responses are less common than hedging responses.</a:t>
            </a:r>
            <a:endParaRPr/>
          </a:p>
        </p:txBody>
      </p:sp>
      <p:sp>
        <p:nvSpPr>
          <p:cNvPr id="110" name="Google Shape;110;g3490d16e41e_0_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490d16e41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g3490d16e41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Yesterday I asked Gemini 2.5 Pro directly if the Palestinian people have a right to return to their homeland. This right is supported by Article 13 of the UN Universal Declaration of Human Rights.</a:t>
            </a:r>
            <a:endParaRPr/>
          </a:p>
          <a:p>
            <a:pPr marL="0" lvl="0" indent="0" algn="l" rtl="0">
              <a:spcBef>
                <a:spcPts val="0"/>
              </a:spcBef>
              <a:spcAft>
                <a:spcPts val="0"/>
              </a:spcAft>
              <a:buNone/>
            </a:pPr>
            <a:endParaRPr/>
          </a:p>
          <a:p>
            <a:pPr marL="0" lvl="0" indent="0" algn="l" rtl="0">
              <a:spcBef>
                <a:spcPts val="0"/>
              </a:spcBef>
              <a:spcAft>
                <a:spcPts val="0"/>
              </a:spcAft>
              <a:buNone/>
            </a:pPr>
            <a:r>
              <a:rPr lang="en-US"/>
              <a:t>Gemini’s response is clearly not affirming the right that the Palestinian people have, and is exhibiting hedging behavior by stating that the issue is “deeply contentious.” The entire response was very long, but it presents both the idea that the they do and do not have this right as equally valid arguments and concludes by restating how the issue is complex and that a resolution has not yet been met.</a:t>
            </a:r>
            <a:endParaRPr/>
          </a:p>
        </p:txBody>
      </p:sp>
      <p:sp>
        <p:nvSpPr>
          <p:cNvPr id="123" name="Google Shape;123;g3490d16e41e_0_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1631313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490d16e41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3490d16e41e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There are also many unexpected connections in AI models. Consider a powerful Vision Language model called CLIP. a recent work in submission from Prof. Gerych showed that CLIP retrieved images of corgis far more often than other types of dogs when prompted for an image of “a loyal dog.”</a:t>
            </a:r>
            <a:endParaRPr/>
          </a:p>
          <a:p>
            <a:pPr marL="0" lvl="0" indent="0" algn="l" rtl="0">
              <a:spcBef>
                <a:spcPts val="0"/>
              </a:spcBef>
              <a:spcAft>
                <a:spcPts val="0"/>
              </a:spcAft>
              <a:buNone/>
            </a:pPr>
            <a:endParaRPr/>
          </a:p>
          <a:p>
            <a:pPr marL="0" lvl="0" indent="0" algn="l" rtl="0">
              <a:spcBef>
                <a:spcPts val="0"/>
              </a:spcBef>
              <a:spcAft>
                <a:spcPts val="0"/>
              </a:spcAft>
              <a:buNone/>
            </a:pPr>
            <a:r>
              <a:rPr lang="en-US"/>
              <a:t>This type of bias is not necessarily harmful to a group of humans, but other work has shown that this type of bias is present among social groups. A paper titled “Identifying Implicit Social Biases in Vision-Language Models” showed that a common vision language model CLIP would retrieve mostly images of Middle Eastern men when prompted for images of “a terrorist.”</a:t>
            </a:r>
            <a:endParaRPr/>
          </a:p>
          <a:p>
            <a:pPr marL="0" lvl="0" indent="0" algn="l" rtl="0">
              <a:spcBef>
                <a:spcPts val="0"/>
              </a:spcBef>
              <a:spcAft>
                <a:spcPts val="0"/>
              </a:spcAft>
              <a:buNone/>
            </a:pPr>
            <a:endParaRPr/>
          </a:p>
          <a:p>
            <a:pPr marL="0" lvl="0" indent="0" algn="l" rtl="0">
              <a:spcBef>
                <a:spcPts val="0"/>
              </a:spcBef>
              <a:spcAft>
                <a:spcPts val="0"/>
              </a:spcAft>
              <a:buNone/>
            </a:pPr>
            <a:r>
              <a:rPr lang="en-US"/>
              <a:t>These models are trained mostly unsupervised, meaning humans do not give the model much information about the data it is being trained on, which means that the theoretical root cause for these biases is often more complex than just that the biases appear in training data. Maybe there is something about how the model implicitly decided encode the concepts of loyalty and terror that causes both of these biases to co-appear. Understanding how these models “store ideas” is very difficult.</a:t>
            </a:r>
            <a:endParaRPr/>
          </a:p>
        </p:txBody>
      </p:sp>
      <p:sp>
        <p:nvSpPr>
          <p:cNvPr id="134" name="Google Shape;134;g3490d16e41e_0_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490d16e41e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g3490d16e41e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AI is becoming incredibly common in everyday life, including in fields such as banking for assessing credit worthiness for loan applications and in criminal justice for bail decisions. Bias can very clearly impact these fields, but even outside of industry, bias in these models can cause unintended consequences.</a:t>
            </a:r>
            <a:endParaRPr/>
          </a:p>
          <a:p>
            <a:pPr marL="0" lvl="0" indent="0" algn="l" rtl="0">
              <a:spcBef>
                <a:spcPts val="0"/>
              </a:spcBef>
              <a:spcAft>
                <a:spcPts val="0"/>
              </a:spcAft>
              <a:buNone/>
            </a:pPr>
            <a:endParaRPr/>
          </a:p>
          <a:p>
            <a:pPr marL="0" lvl="0" indent="0" algn="l" rtl="0">
              <a:spcBef>
                <a:spcPts val="0"/>
              </a:spcBef>
              <a:spcAft>
                <a:spcPts val="0"/>
              </a:spcAft>
              <a:buNone/>
            </a:pPr>
            <a:r>
              <a:rPr lang="en-US"/>
              <a:t>Imagine a scenario in which you ask someone, maybe a professor, to write you a letter of recommendation. They agree, but they are very busy people so they turn to AI chatbots to write the bulk to the recommendation letter. A 2023 study showed that based on as few features as just a male vs. female sounding name, AI models such as ChatGPT would generate vastly different types of letters.</a:t>
            </a:r>
            <a:endParaRPr/>
          </a:p>
          <a:p>
            <a:pPr marL="0" lvl="0" indent="0" algn="l" rtl="0">
              <a:spcBef>
                <a:spcPts val="0"/>
              </a:spcBef>
              <a:spcAft>
                <a:spcPts val="0"/>
              </a:spcAft>
              <a:buNone/>
            </a:pPr>
            <a:endParaRPr/>
          </a:p>
          <a:p>
            <a:pPr marL="0" lvl="0" indent="0" algn="l" rtl="0">
              <a:spcBef>
                <a:spcPts val="0"/>
              </a:spcBef>
              <a:spcAft>
                <a:spcPts val="0"/>
              </a:spcAft>
              <a:buNone/>
            </a:pPr>
            <a:r>
              <a:rPr lang="en-US"/>
              <a:t>In this example from the paper, the letter of a 22 year old female student named Kelly emphasizes how much of a team player and “participant” she is, whereas the letter for a 22 year old male student named Joseph emphasizes how much of a leader he is.</a:t>
            </a:r>
            <a:endParaRPr/>
          </a:p>
        </p:txBody>
      </p:sp>
      <p:sp>
        <p:nvSpPr>
          <p:cNvPr id="146" name="Google Shape;146;g3490d16e41e_0_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490d16e41e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3490d16e41e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“classic” approach to debiasing AI models involves taking a known bias-free dataset and retraining parts of the model in a process called fine-tuning. This can quickly become very expensive as models like Gemini and GPT have become enormous (Billions and trillions of parameters) and more data is needed to train out biases.</a:t>
            </a:r>
            <a:endParaRPr/>
          </a:p>
          <a:p>
            <a:pPr marL="0" lvl="0" indent="0" algn="l" rtl="0">
              <a:spcBef>
                <a:spcPts val="0"/>
              </a:spcBef>
              <a:spcAft>
                <a:spcPts val="0"/>
              </a:spcAft>
              <a:buNone/>
            </a:pPr>
            <a:endParaRPr/>
          </a:p>
          <a:p>
            <a:pPr marL="0" lvl="0" indent="0" algn="l" rtl="0">
              <a:spcBef>
                <a:spcPts val="0"/>
              </a:spcBef>
              <a:spcAft>
                <a:spcPts val="0"/>
              </a:spcAft>
              <a:buNone/>
            </a:pPr>
            <a:r>
              <a:rPr lang="en-US"/>
              <a:t>Additionally, it has been observed that LLMs can “catastrophically forget” during fine-tuning, greatly affecting its performance on downstream tasks. For example if an AI model has some sort of gender bias, then after fine-tuning to remove this bias, it is possible that the model forgets some basic scientific facts about the human sexes.</a:t>
            </a:r>
            <a:endParaRPr/>
          </a:p>
          <a:p>
            <a:pPr marL="0" lvl="0" indent="0" algn="l" rtl="0">
              <a:spcBef>
                <a:spcPts val="0"/>
              </a:spcBef>
              <a:spcAft>
                <a:spcPts val="0"/>
              </a:spcAft>
              <a:buNone/>
            </a:pPr>
            <a:endParaRPr/>
          </a:p>
          <a:p>
            <a:pPr marL="0" lvl="0" indent="0" algn="l" rtl="0">
              <a:spcBef>
                <a:spcPts val="0"/>
              </a:spcBef>
              <a:spcAft>
                <a:spcPts val="0"/>
              </a:spcAft>
              <a:buNone/>
            </a:pPr>
            <a:r>
              <a:rPr lang="en-US"/>
              <a:t>The issues with fine-tuning bases approaches to debiasing show that further research is required for minimally invasive and efficient debiasing.</a:t>
            </a:r>
            <a:endParaRPr/>
          </a:p>
          <a:p>
            <a:pPr marL="0" lvl="0" indent="0" algn="l" rtl="0">
              <a:spcBef>
                <a:spcPts val="0"/>
              </a:spcBef>
              <a:spcAft>
                <a:spcPts val="0"/>
              </a:spcAft>
              <a:buNone/>
            </a:pPr>
            <a:endParaRPr/>
          </a:p>
          <a:p>
            <a:pPr marL="0" lvl="0" indent="0" algn="l" rtl="0">
              <a:spcBef>
                <a:spcPts val="0"/>
              </a:spcBef>
              <a:spcAft>
                <a:spcPts val="0"/>
              </a:spcAft>
              <a:buClr>
                <a:schemeClr val="dk1"/>
              </a:buClr>
              <a:buFont typeface="Arial"/>
              <a:buNone/>
            </a:pPr>
            <a:r>
              <a:rPr lang="en-US"/>
              <a:t>What do these efficient debiasing techniques look like? This is the core of the research that I am working on with Prof. Gerych, how can we develop efficient debiasing techniques for LLMs? Oftentimes this involves manipulating the geometry of the embedding space of language models by using basic linear algebra techniques such as projections and rotations.</a:t>
            </a:r>
            <a:endParaRPr/>
          </a:p>
          <a:p>
            <a:pPr marL="0" lvl="0" indent="0" algn="l" rtl="0">
              <a:spcBef>
                <a:spcPts val="0"/>
              </a:spcBef>
              <a:spcAft>
                <a:spcPts val="0"/>
              </a:spcAft>
              <a:buNone/>
            </a:pPr>
            <a:endParaRPr/>
          </a:p>
        </p:txBody>
      </p:sp>
      <p:sp>
        <p:nvSpPr>
          <p:cNvPr id="158" name="Google Shape;158;g3490d16e41e_0_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490d16e41e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g3490d16e41e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Bias in AI models is one of the most significant challenges to the field. It is important to create fair and equitable tools that serve all people equally, and to avoid amplifying existing societal biases.</a:t>
            </a:r>
            <a:endParaRPr/>
          </a:p>
          <a:p>
            <a:pPr marL="0" lvl="0" indent="0" algn="l" rtl="0">
              <a:spcBef>
                <a:spcPts val="0"/>
              </a:spcBef>
              <a:spcAft>
                <a:spcPts val="0"/>
              </a:spcAft>
              <a:buNone/>
            </a:pPr>
            <a:endParaRPr/>
          </a:p>
          <a:p>
            <a:pPr marL="0" lvl="0" indent="0" algn="l" rtl="0">
              <a:spcBef>
                <a:spcPts val="0"/>
              </a:spcBef>
              <a:spcAft>
                <a:spcPts val="0"/>
              </a:spcAft>
              <a:buNone/>
            </a:pPr>
            <a:r>
              <a:rPr lang="en-US"/>
              <a:t>Current techniques for doing this are not sufficient due to a variety of reasons including cost and reliability. New techniques which are minimally invasive and inexpensive are essential to creating truly fair AI tools.</a:t>
            </a:r>
            <a:endParaRPr/>
          </a:p>
          <a:p>
            <a:pPr marL="0" lvl="0" indent="0" algn="l" rtl="0">
              <a:spcBef>
                <a:spcPts val="0"/>
              </a:spcBef>
              <a:spcAft>
                <a:spcPts val="0"/>
              </a:spcAft>
              <a:buNone/>
            </a:pPr>
            <a:endParaRPr/>
          </a:p>
        </p:txBody>
      </p:sp>
      <p:sp>
        <p:nvSpPr>
          <p:cNvPr id="172" name="Google Shape;172;g3490d16e41e_0_1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could the military utilize AI? There are a few possible options, such as intelligence analysis, where AI could identify possible targets from drone footage, etc. </a:t>
            </a:r>
          </a:p>
          <a:p>
            <a:endParaRPr lang="en-US" dirty="0"/>
          </a:p>
          <a:p>
            <a:r>
              <a:rPr lang="en-US" dirty="0"/>
              <a:t>With the rise of low-cost drone warfare in Ukraine, signal jamming is a huge problem as they require human operators, if the drones were fully autonomous then it would be far more difficult to stop an attack. </a:t>
            </a:r>
          </a:p>
          <a:p>
            <a:endParaRPr lang="en-US" dirty="0"/>
          </a:p>
          <a:p>
            <a:r>
              <a:rPr lang="en-US" dirty="0"/>
              <a:t>Another scenario is command and control where AI is responsible for directing different assets to counteract a perceived threat. </a:t>
            </a:r>
          </a:p>
          <a:p>
            <a:endParaRPr lang="en-US" dirty="0"/>
          </a:p>
          <a:p>
            <a:r>
              <a:rPr lang="en-US" dirty="0"/>
              <a:t>Finally, there is cyberwarfare, where fully autonomous systems could be used to attack foreign networks.</a:t>
            </a:r>
          </a:p>
          <a:p>
            <a:endParaRPr lang="en-US" dirty="0"/>
          </a:p>
          <a:p>
            <a:r>
              <a:rPr lang="en-US" dirty="0"/>
              <a:t>The pentagon is clearly invested in artificial intelligence with them spending over half a billion dollars on AI related contracts within 2023 alone.</a:t>
            </a:r>
          </a:p>
          <a:p>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9C396-BA97-0F67-5CCD-5C1A4F99B9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92A3FE-9D4C-C6D8-CC83-024863EF20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2BBFBF-C7B3-92D9-FD32-E646F680405B}"/>
              </a:ext>
            </a:extLst>
          </p:cNvPr>
          <p:cNvSpPr>
            <a:spLocks noGrp="1"/>
          </p:cNvSpPr>
          <p:nvPr>
            <p:ph type="body" idx="1"/>
          </p:nvPr>
        </p:nvSpPr>
        <p:spPr/>
        <p:txBody>
          <a:bodyPr/>
          <a:lstStyle/>
          <a:p>
            <a:r>
              <a:rPr lang="en-US" dirty="0"/>
              <a:t>Before we look at the risks to using AI, it does have some benefits such as the ability to process information far quicker than humans, and it has the potential to be more accurate than human based analysis. It is important to consider that humans aren’t perfect. An estimated 14% of those killed during U.S counter terrorism actions were civilians, whether AI would do better is unknown at this time.</a:t>
            </a:r>
          </a:p>
          <a:p>
            <a:endParaRPr lang="en-US" dirty="0"/>
          </a:p>
          <a:p>
            <a:endParaRPr lang="en-US" dirty="0"/>
          </a:p>
          <a:p>
            <a:endParaRPr lang="en-US" dirty="0"/>
          </a:p>
          <a:p>
            <a:r>
              <a:rPr lang="en-US" dirty="0"/>
              <a:t>1275 civilians out of 9000 total. Numbers are averaged from estimated ranges provided from New America research group. Wars covered: Pakistan, Yemen, Somalia, Libya</a:t>
            </a:r>
          </a:p>
        </p:txBody>
      </p:sp>
      <p:sp>
        <p:nvSpPr>
          <p:cNvPr id="4" name="Slide Number Placeholder 3">
            <a:extLst>
              <a:ext uri="{FF2B5EF4-FFF2-40B4-BE49-F238E27FC236}">
                <a16:creationId xmlns:a16="http://schemas.microsoft.com/office/drawing/2014/main" id="{2BEC380F-C7B3-1DC6-34AC-7BB95D4886CC}"/>
              </a:ext>
            </a:extLst>
          </p:cNvPr>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1436201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C067F-E8AC-4FED-0EBC-9325BF1A66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E1DBA2-E016-4DF9-D4F3-0489D2FDC1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06999B-E71E-233D-2410-C7F4004326C3}"/>
              </a:ext>
            </a:extLst>
          </p:cNvPr>
          <p:cNvSpPr>
            <a:spLocks noGrp="1"/>
          </p:cNvSpPr>
          <p:nvPr>
            <p:ph type="body" idx="1"/>
          </p:nvPr>
        </p:nvSpPr>
        <p:spPr/>
        <p:txBody>
          <a:bodyPr/>
          <a:lstStyle/>
          <a:p>
            <a:r>
              <a:rPr lang="en-US" dirty="0"/>
              <a:t>There are a few issues when it comes to using LLMs in military contexts,</a:t>
            </a:r>
          </a:p>
          <a:p>
            <a:r>
              <a:rPr lang="en-US" dirty="0"/>
              <a:t>Stanford researchers conducted various war game scenarios with current large language model chatbots. Almost all the chatbots violently escalated the conflict they were presented with. [10]</a:t>
            </a:r>
          </a:p>
          <a:p>
            <a:r>
              <a:rPr lang="en-US" sz="1200" b="0" i="0" kern="1200" dirty="0">
                <a:solidFill>
                  <a:schemeClr val="tx1"/>
                </a:solidFill>
                <a:effectLst/>
                <a:latin typeface="+mn-lt"/>
                <a:ea typeface="+mn-ea"/>
                <a:cs typeface="+mn-cs"/>
              </a:rPr>
              <a:t>“It’s almost like the AI understands escalation, but not de-escalation. We don’t really know why that is.” Schneider [2]</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Additionally, there is the ever-present hallucination risk with LLMs where they could completely fabricate false information.</a:t>
            </a:r>
            <a:endParaRPr lang="en-US" dirty="0"/>
          </a:p>
          <a:p>
            <a:endParaRPr lang="en-US" dirty="0"/>
          </a:p>
          <a:p>
            <a:r>
              <a:rPr lang="en-US" dirty="0"/>
              <a:t>The traditional military kill chain is broken into the following steps: Observe, Orient, Decide, Act [9]. Currently the purveying policy regarding AI integration is that a human must be involved somewhere in the kill chain or “human in the loop”. But as I will discuss later, there are some concerns over whether this is enough. </a:t>
            </a:r>
          </a:p>
          <a:p>
            <a:endParaRPr lang="en-US" dirty="0"/>
          </a:p>
        </p:txBody>
      </p:sp>
      <p:sp>
        <p:nvSpPr>
          <p:cNvPr id="4" name="Slide Number Placeholder 3">
            <a:extLst>
              <a:ext uri="{FF2B5EF4-FFF2-40B4-BE49-F238E27FC236}">
                <a16:creationId xmlns:a16="http://schemas.microsoft.com/office/drawing/2014/main" id="{935185AD-7944-A598-107D-8F9D88D6DD59}"/>
              </a:ext>
            </a:extLst>
          </p:cNvPr>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1830774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78707-2A16-2D5D-9783-5D9A55A765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7596D-0800-1241-1BD5-20EF2F2EC2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33D8E3-F7DF-B8DB-5A6B-A0ECB0CE77C5}"/>
              </a:ext>
            </a:extLst>
          </p:cNvPr>
          <p:cNvSpPr>
            <a:spLocks noGrp="1"/>
          </p:cNvSpPr>
          <p:nvPr>
            <p:ph type="body" idx="1"/>
          </p:nvPr>
        </p:nvSpPr>
        <p:spPr/>
        <p:txBody>
          <a:bodyPr/>
          <a:lstStyle/>
          <a:p>
            <a:r>
              <a:rPr lang="en-US" dirty="0"/>
              <a:t>There are a few current implementations of AI, Loitering munitions hover over a designated area and wait for a signal to fire, in AI systems this could be constantly scanning for a target and autonomously striking when it makes a match. Loitering munitions are currently being used in the Russo-Ukraine war; however, the level of autonomy is unclear.</a:t>
            </a:r>
          </a:p>
          <a:p>
            <a:endParaRPr lang="en-US" dirty="0"/>
          </a:p>
          <a:p>
            <a:r>
              <a:rPr lang="en-US" dirty="0"/>
              <a:t>On the intelligence side there is Project Maven a US program currently being developed by Palantir, AWS, and others with the goal of streamlining data fusion. It is also beginning to transmit fully machine generated intelligence and is incorporating large language models, like those that have been shown to escalate conflicts. Another service like Maven is Israel’s Gospel program that is currently in use, with them claiming it can research and identify targets 50 times faster than a team of analysis, however its accuracy is unknown to the public. </a:t>
            </a:r>
          </a:p>
          <a:p>
            <a:endParaRPr lang="en-US" dirty="0"/>
          </a:p>
          <a:p>
            <a:r>
              <a:rPr lang="en-US" dirty="0"/>
              <a:t>AI safety experts raise issues with the use of AI for target identification as the vast amounts of data an AI system could be using to reach a conclusion is very tedious for a human operator to review in order to ensure the output is correct [8]. This is a downside to the “human in the loop” policy, where there is always a human operator that gets final oversight, and how this might not be enough to safeguard against AI mistakes.</a:t>
            </a:r>
          </a:p>
          <a:p>
            <a:endParaRPr lang="en-US" dirty="0"/>
          </a:p>
          <a:p>
            <a:r>
              <a:rPr lang="en-US" dirty="0"/>
              <a:t>It is reported that both China and Russia have AI somewhere in their command-and-control structure, but details on this are very vague. </a:t>
            </a:r>
          </a:p>
        </p:txBody>
      </p:sp>
      <p:sp>
        <p:nvSpPr>
          <p:cNvPr id="4" name="Slide Number Placeholder 3">
            <a:extLst>
              <a:ext uri="{FF2B5EF4-FFF2-40B4-BE49-F238E27FC236}">
                <a16:creationId xmlns:a16="http://schemas.microsoft.com/office/drawing/2014/main" id="{6AB7BB82-903C-F882-B543-FB386B2E9D84}"/>
              </a:ext>
            </a:extLst>
          </p:cNvPr>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4109703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A5064-1B89-A82F-47E9-74DCF461DB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FD3266-0870-7378-12AF-ABA064192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D5F4A6-1952-A691-C4FD-0424F87281AA}"/>
              </a:ext>
            </a:extLst>
          </p:cNvPr>
          <p:cNvSpPr>
            <a:spLocks noGrp="1"/>
          </p:cNvSpPr>
          <p:nvPr>
            <p:ph type="body" idx="1"/>
          </p:nvPr>
        </p:nvSpPr>
        <p:spPr/>
        <p:txBody>
          <a:bodyPr/>
          <a:lstStyle/>
          <a:p>
            <a:r>
              <a:rPr lang="en-US" dirty="0"/>
              <a:t>It is impractical to outright ban the use of AI in the military as there will inevitably be some entity seeking an advantage that will take the risk and use it, therefore, to maintain superiority, AI development in military applications is crucial however there need to be strict ethics principles involved to ensure that AI is not unilaterally taking action. Whether this is at a minimum through human in the loop kill chains, or through a more in-depth ethics protocol such as one created by the Defense Innovation Board.</a:t>
            </a:r>
          </a:p>
          <a:p>
            <a:endParaRPr lang="en-US" dirty="0"/>
          </a:p>
          <a:p>
            <a:r>
              <a:rPr lang="en-US" dirty="0"/>
              <a:t>DIB principles: Responsible, Equitable, Traceable, Reliable, Governable</a:t>
            </a:r>
          </a:p>
          <a:p>
            <a:endParaRPr lang="en-US" dirty="0"/>
          </a:p>
          <a:p>
            <a:endParaRPr lang="en-US" dirty="0"/>
          </a:p>
        </p:txBody>
      </p:sp>
      <p:sp>
        <p:nvSpPr>
          <p:cNvPr id="4" name="Slide Number Placeholder 3">
            <a:extLst>
              <a:ext uri="{FF2B5EF4-FFF2-40B4-BE49-F238E27FC236}">
                <a16:creationId xmlns:a16="http://schemas.microsoft.com/office/drawing/2014/main" id="{222E0C4D-1641-68EE-771A-7F8D6D64B9B1}"/>
              </a:ext>
            </a:extLst>
          </p:cNvPr>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3991862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0s not included.</a:t>
            </a:r>
          </a:p>
          <a:p>
            <a:pPr marL="0" marR="0" indent="0" algn="l" defTabSz="457178" rtl="0" eaLnBrk="1" fontAlgn="auto" latinLnBrk="0" hangingPunct="1">
              <a:lnSpc>
                <a:spcPct val="100000"/>
              </a:lnSpc>
              <a:spcBef>
                <a:spcPts val="0"/>
              </a:spcBef>
              <a:spcAft>
                <a:spcPts val="0"/>
              </a:spcAft>
              <a:buClrTx/>
              <a:buSzTx/>
              <a:buFontTx/>
              <a:buNone/>
              <a:tabLst/>
              <a:defRPr/>
            </a:pPr>
            <a:endParaRPr lang="en-US" baseline="0" dirty="0">
              <a:latin typeface="Arial" charset="0"/>
              <a:ea typeface="ＭＳ Ｐゴシック" charset="-128"/>
              <a:cs typeface="ＭＳ Ｐゴシック" charset="-128"/>
              <a:sym typeface="Wingdings"/>
            </a:endParaRPr>
          </a:p>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 wary of sources with an agenda. A company selling privacy protection services is biased.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Search results provide a single data point, motivation, and anecdotal context. Still need to back claims with high quality source and data.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Use sources that back claims with data</a:t>
            </a:r>
          </a:p>
          <a:p>
            <a:pPr marL="171450" indent="-171450">
              <a:buFont typeface="Arial" panose="020B0604020202020204" pitchFamily="34" charset="0"/>
              <a:buChar char="•"/>
            </a:pPr>
            <a:r>
              <a:rPr lang="en-US" dirty="0"/>
              <a:t>Read assignment</a:t>
            </a:r>
          </a:p>
          <a:p>
            <a:pPr marL="628650" lvl="1" indent="-171450">
              <a:buFont typeface="Arial" panose="020B0604020202020204" pitchFamily="34" charset="0"/>
              <a:buChar char="•"/>
            </a:pPr>
            <a:r>
              <a:rPr lang="en-US" dirty="0"/>
              <a:t>many profiles missing</a:t>
            </a:r>
          </a:p>
          <a:p>
            <a:pPr marL="628650" lvl="1" indent="-171450">
              <a:buFont typeface="Arial" panose="020B0604020202020204" pitchFamily="34" charset="0"/>
              <a:buChar char="•"/>
            </a:pPr>
            <a:r>
              <a:rPr lang="en-US" dirty="0"/>
              <a:t>space used to describe search findings instead of providing argument</a:t>
            </a:r>
          </a:p>
          <a:p>
            <a:pPr marL="171450" indent="-171450">
              <a:buFont typeface="Arial" panose="020B0604020202020204" pitchFamily="34" charset="0"/>
              <a:buChar char="•"/>
            </a:pPr>
            <a:r>
              <a:rPr lang="en-US" dirty="0"/>
              <a:t>Make decisive conclusions</a:t>
            </a:r>
          </a:p>
          <a:p>
            <a:pPr marL="628650" lvl="1" indent="-171450">
              <a:buFont typeface="Arial" panose="020B0604020202020204" pitchFamily="34" charset="0"/>
              <a:buChar char="•"/>
            </a:pPr>
            <a:r>
              <a:rPr lang="en-US" dirty="0"/>
              <a:t>may, could, etc. = trivial</a:t>
            </a:r>
          </a:p>
          <a:p>
            <a:pPr marL="171450" indent="-171450">
              <a:buFont typeface="Arial" charset="0"/>
              <a:buChar char="•"/>
            </a:pPr>
            <a:r>
              <a:rPr lang="en-US" dirty="0"/>
              <a:t>Absolute statements are difficult to prove</a:t>
            </a:r>
          </a:p>
          <a:p>
            <a:pPr marL="628650" lvl="1" indent="-171450">
              <a:buFont typeface="Arial" charset="0"/>
              <a:buChar char="•"/>
            </a:pPr>
            <a:r>
              <a:rPr lang="en-US" dirty="0"/>
              <a:t>Avoid: all, always, any, every, everyone, never, none</a:t>
            </a:r>
            <a:r>
              <a:rPr lang="is-IS" dirty="0"/>
              <a:t>…</a:t>
            </a:r>
            <a:r>
              <a:rPr lang="en-US" dirty="0"/>
              <a:t> unless you can show it</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a:buFont typeface="Arial" panose="020B0604020202020204" pitchFamily="34" charset="0"/>
              <a:buChar char="•"/>
            </a:pPr>
            <a:r>
              <a:rPr lang="en-US" dirty="0"/>
              <a:t>Hyperbole is the best thing ever!</a:t>
            </a:r>
          </a:p>
          <a:p>
            <a:pPr marL="628650" lvl="1" indent="-171450">
              <a:buFont typeface="Arial" panose="020B0604020202020204" pitchFamily="34" charset="0"/>
              <a:buChar char="•"/>
            </a:pPr>
            <a:r>
              <a:rPr lang="en-US" dirty="0"/>
              <a:t>but not in these papers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template, saves time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and cite supporting data from at least 5 high quality sources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Argument should directly support conclusion</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Response should directly address counter point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Arguments should have at least 3 statements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Review fallacies in Appendix B and Class 2 Slides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Avoid Strawman Fallacy</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Counter Point and Rebuttal should relate to each other and conclusion</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supporting data in counter point and rebuttal</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Clear, strong conclusion, easy to find</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Quantify</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dirty="0"/>
              <a:t>Instead of terms like: less, more, a lot, huge, great, big, tiny, growing, etc.</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Make clear what claim evidence is supporting, explain how it’s relevant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Avoid fallacies, e.g. begging the question</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Try reading paper out loud to yourself to catch typos, grammatical errors, contradictions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Be concise with language, avoid filler words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Review feedback from previous papers, located in Word doc attachment in Canvas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Name files:  “</a:t>
            </a:r>
            <a:r>
              <a:rPr lang="en-US" dirty="0" err="1"/>
              <a:t>FirstnameLastname-Topic.docx</a:t>
            </a:r>
            <a:r>
              <a:rPr lang="en-US" dirty="0"/>
              <a: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17965401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35769711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Helpful reminders:</a:t>
            </a:r>
          </a:p>
          <a:p>
            <a:pPr marL="171450" indent="-171450">
              <a:buFontTx/>
              <a:buChar char="-"/>
            </a:pPr>
            <a:r>
              <a:rPr lang="en-US" baseline="0" dirty="0"/>
              <a:t>Applicable guidelines, grading, templates, and assignment details are linked from each Canvas assignment</a:t>
            </a:r>
          </a:p>
          <a:p>
            <a:pPr marL="171450" indent="-171450">
              <a:buFontTx/>
              <a:buChar char="-"/>
            </a:pPr>
            <a:r>
              <a:rPr lang="en-US" baseline="0" dirty="0"/>
              <a:t>See Class 1 and 2 Slides, and Appendix 2 for examples of using supporting data, critical thinking, common fallacies, argumentation, and an example paper</a:t>
            </a:r>
          </a:p>
          <a:p>
            <a:pPr marL="171450" indent="-171450">
              <a:buFontTx/>
              <a:buChar char="-"/>
            </a:pPr>
            <a:r>
              <a:rPr lang="en-US" baseline="0" dirty="0"/>
              <a:t>Previous student presentations can be seen in the Past offerings of the course</a:t>
            </a:r>
          </a:p>
        </p:txBody>
      </p:sp>
      <p:sp>
        <p:nvSpPr>
          <p:cNvPr id="4" name="Slide Number Placeholder 3"/>
          <p:cNvSpPr>
            <a:spLocks noGrp="1"/>
          </p:cNvSpPr>
          <p:nvPr>
            <p:ph type="sldNum" sz="quarter" idx="5"/>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16036298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37</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dt" sz="quarter" idx="1"/>
          </p:nvPr>
        </p:nvSpPr>
        <p:spPr>
          <a:noFill/>
        </p:spPr>
        <p:txBody>
          <a:bodyPr/>
          <a:lstStyle/>
          <a:p>
            <a:fld id="{7F12F1C9-6A86-524C-B71C-97FEC035681A}" type="datetime1">
              <a:rPr lang="en-US"/>
              <a:pPr/>
              <a:t>9/23/25</a:t>
            </a:fld>
            <a:endParaRPr lang="en-US"/>
          </a:p>
        </p:txBody>
      </p:sp>
      <p:sp>
        <p:nvSpPr>
          <p:cNvPr id="75779" name="Rectangle 7"/>
          <p:cNvSpPr>
            <a:spLocks noGrp="1" noChangeArrowheads="1"/>
          </p:cNvSpPr>
          <p:nvPr>
            <p:ph type="sldNum" sz="quarter" idx="5"/>
          </p:nvPr>
        </p:nvSpPr>
        <p:spPr>
          <a:noFill/>
        </p:spPr>
        <p:txBody>
          <a:bodyPr/>
          <a:lstStyle/>
          <a:p>
            <a:fld id="{0CAA81C8-7121-C744-B46B-1892827198C8}" type="slidenum">
              <a:rPr lang="en-US"/>
              <a:pPr/>
              <a:t>38</a:t>
            </a:fld>
            <a:endParaRPr lang="en-US"/>
          </a:p>
        </p:txBody>
      </p:sp>
      <p:sp>
        <p:nvSpPr>
          <p:cNvPr id="75780"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75781"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dirty="0">
                <a:latin typeface="Arial" pitchFamily="-109" charset="0"/>
                <a:ea typeface="ＭＳ Ｐゴシック" pitchFamily="-109" charset="-128"/>
                <a:cs typeface="ＭＳ Ｐゴシック" pitchFamily="-109" charset="-128"/>
              </a:rPr>
              <a:t>Power line dangers. Electromagnetic fields? PCBs in transformers?</a:t>
            </a:r>
          </a:p>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dt" sz="quarter" idx="1"/>
          </p:nvPr>
        </p:nvSpPr>
        <p:spPr>
          <a:noFill/>
        </p:spPr>
        <p:txBody>
          <a:bodyPr/>
          <a:lstStyle/>
          <a:p>
            <a:fld id="{3ED89EAD-01F9-694D-9091-C792C18E1006}" type="datetime1">
              <a:rPr lang="en-US"/>
              <a:pPr/>
              <a:t>9/23/25</a:t>
            </a:fld>
            <a:endParaRPr lang="en-US"/>
          </a:p>
        </p:txBody>
      </p:sp>
      <p:sp>
        <p:nvSpPr>
          <p:cNvPr id="83971" name="Rectangle 7"/>
          <p:cNvSpPr>
            <a:spLocks noGrp="1" noChangeArrowheads="1"/>
          </p:cNvSpPr>
          <p:nvPr>
            <p:ph type="sldNum" sz="quarter" idx="5"/>
          </p:nvPr>
        </p:nvSpPr>
        <p:spPr>
          <a:noFill/>
        </p:spPr>
        <p:txBody>
          <a:bodyPr/>
          <a:lstStyle/>
          <a:p>
            <a:fld id="{7A46E5F1-1509-5346-922D-8EB304197226}" type="slidenum">
              <a:rPr lang="en-US"/>
              <a:pPr/>
              <a:t>39</a:t>
            </a:fld>
            <a:endParaRPr lang="en-US"/>
          </a:p>
        </p:txBody>
      </p:sp>
      <p:sp>
        <p:nvSpPr>
          <p:cNvPr id="83972" name="Rectangle 2"/>
          <p:cNvSpPr>
            <a:spLocks noGrp="1" noRot="1" noChangeAspect="1" noChangeArrowheads="1" noTextEdit="1"/>
          </p:cNvSpPr>
          <p:nvPr>
            <p:ph type="sldImg"/>
          </p:nvPr>
        </p:nvSpPr>
        <p:spPr>
          <a:solidFill>
            <a:srgbClr val="FFFFFF"/>
          </a:solidFill>
          <a:ln/>
        </p:spPr>
      </p:sp>
      <p:sp>
        <p:nvSpPr>
          <p:cNvPr id="83973"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Is it repairable?</a:t>
            </a:r>
          </a:p>
          <a:p>
            <a:pPr eaLnBrk="1" hangingPunct="1"/>
            <a:r>
              <a:rPr lang="en-US">
                <a:latin typeface="Arial" pitchFamily="-109" charset="0"/>
                <a:ea typeface="ＭＳ Ｐゴシック" pitchFamily="-109" charset="-128"/>
                <a:cs typeface="ＭＳ Ｐゴシック" pitchFamily="-109" charset="-128"/>
              </a:rPr>
              <a:t>What does it mean to repair? Running again? Data fixed? Caught up?</a:t>
            </a:r>
          </a:p>
          <a:p>
            <a:pPr eaLnBrk="1" hangingPunct="1"/>
            <a:r>
              <a:rPr lang="en-US">
                <a:latin typeface="Arial" pitchFamily="-109" charset="0"/>
                <a:ea typeface="ＭＳ Ｐゴシック" pitchFamily="-109" charset="-128"/>
                <a:cs typeface="ＭＳ Ｐゴシック" pitchFamily="-109" charset="-128"/>
              </a:rPr>
              <a:t>Restoring the GBC Web site.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328957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Why Electronic Voting Is Still A Bad Idea (2019)(12:00)</a:t>
            </a:r>
          </a:p>
          <a:p>
            <a:r>
              <a:rPr lang="en-US" baseline="0" dirty="0"/>
              <a:t>Tom Scott</a:t>
            </a:r>
          </a:p>
          <a:p>
            <a:r>
              <a:rPr lang="en-US" baseline="0" dirty="0"/>
              <a:t>https://</a:t>
            </a:r>
            <a:r>
              <a:rPr lang="en-US" baseline="0" dirty="0" err="1"/>
              <a:t>www.youtube.com</a:t>
            </a:r>
            <a:r>
              <a:rPr lang="en-US" baseline="0" dirty="0"/>
              <a:t>/</a:t>
            </a:r>
            <a:r>
              <a:rPr lang="en-US" baseline="0" dirty="0" err="1"/>
              <a:t>watch?v</a:t>
            </a:r>
            <a:r>
              <a:rPr lang="en-US" baseline="0" dirty="0"/>
              <a:t>=LkH2r-sNjQs</a:t>
            </a:r>
          </a:p>
          <a:p>
            <a:endParaRPr lang="en-US" baseline="0" dirty="0"/>
          </a:p>
          <a:p>
            <a:r>
              <a:rPr lang="en-US" baseline="0" dirty="0"/>
              <a:t>Old Version</a:t>
            </a:r>
          </a:p>
          <a:p>
            <a:r>
              <a:rPr lang="en-US" b="1" baseline="0" dirty="0">
                <a:latin typeface="Arial" pitchFamily="-109" charset="0"/>
                <a:ea typeface="ＭＳ Ｐゴシック" pitchFamily="-109" charset="-128"/>
                <a:cs typeface="ＭＳ Ｐゴシック" pitchFamily="-109" charset="-128"/>
              </a:rPr>
              <a:t>Why Electronic Voting is a BAD Idea – Computerphile (2014)(8:20)</a:t>
            </a:r>
          </a:p>
          <a:p>
            <a:r>
              <a:rPr lang="en-US" sz="1200" kern="1200" dirty="0">
                <a:solidFill>
                  <a:schemeClr val="tx1"/>
                </a:solidFill>
                <a:latin typeface="+mn-lt"/>
                <a:ea typeface="+mn-ea"/>
                <a:cs typeface="+mn-cs"/>
              </a:rPr>
              <a:t>https://</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=w3_0x6oaDmI</a:t>
            </a:r>
          </a:p>
          <a:p>
            <a:r>
              <a:rPr lang="en-US" sz="1200" kern="1200" dirty="0">
                <a:solidFill>
                  <a:schemeClr val="tx1"/>
                </a:solidFill>
                <a:latin typeface="+mn-lt"/>
                <a:ea typeface="+mn-ea"/>
                <a:cs typeface="+mn-cs"/>
              </a:rPr>
              <a:t>Might be better in Security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Other videos: </a:t>
            </a:r>
            <a:br>
              <a:rPr lang="en-US" dirty="0"/>
            </a:br>
            <a:r>
              <a:rPr lang="en-US" b="1" dirty="0"/>
              <a:t>9News - Looking back at the massive failure that was DIA's automated baggage system 2020-02-28 (2:32)</a:t>
            </a:r>
            <a:br>
              <a:rPr lang="en-US" b="1" dirty="0"/>
            </a:br>
            <a:r>
              <a:rPr lang="en-US" dirty="0"/>
              <a:t>https://</a:t>
            </a:r>
            <a:r>
              <a:rPr lang="en-US" dirty="0" err="1"/>
              <a:t>www.youtube.com</a:t>
            </a:r>
            <a:r>
              <a:rPr lang="en-US" dirty="0"/>
              <a:t>/</a:t>
            </a:r>
            <a:r>
              <a:rPr lang="en-US" dirty="0" err="1"/>
              <a:t>watch?v</a:t>
            </a:r>
            <a:r>
              <a:rPr lang="en-US" dirty="0"/>
              <a:t>=xmas0-SthUQ</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9News - Watch DIA's old luggage system toss baggage into the air 1995 (1:42)</a:t>
            </a:r>
            <a:br>
              <a:rPr lang="en-US" b="1" dirty="0"/>
            </a:br>
            <a:r>
              <a:rPr lang="en-US" b="0" dirty="0"/>
              <a:t>https://</a:t>
            </a:r>
            <a:r>
              <a:rPr lang="en-US" b="0" dirty="0" err="1"/>
              <a:t>www.youtube.com</a:t>
            </a:r>
            <a:r>
              <a:rPr lang="en-US" b="0" dirty="0"/>
              <a:t>/</a:t>
            </a:r>
            <a:r>
              <a:rPr lang="en-US" b="0" dirty="0" err="1"/>
              <a:t>watch?v</a:t>
            </a:r>
            <a:r>
              <a:rPr lang="en-US" b="0" dirty="0"/>
              <a:t>=</a:t>
            </a:r>
            <a:r>
              <a:rPr lang="en-US" b="0" dirty="0" err="1"/>
              <a:t>OtLHVGtFmKU</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latin typeface="Arial" pitchFamily="-109" charset="0"/>
                <a:ea typeface="ＭＳ Ｐゴシック" pitchFamily="-109" charset="-128"/>
                <a:cs typeface="ＭＳ Ｐゴシック" pitchFamily="-109" charset="-128"/>
              </a:rPr>
              <a:t>abcNews</a:t>
            </a:r>
            <a:r>
              <a:rPr lang="en-US" dirty="0">
                <a:latin typeface="Arial" pitchFamily="-109" charset="0"/>
                <a:ea typeface="ＭＳ Ｐゴシック" pitchFamily="-109" charset="-128"/>
                <a:cs typeface="ＭＳ Ｐゴシック" pitchFamily="-109" charset="-128"/>
              </a:rPr>
              <a:t> - </a:t>
            </a:r>
            <a:r>
              <a:rPr lang="en-US" b="1" dirty="0"/>
              <a:t>Major Luggage Debacle at Denver Airport </a:t>
            </a:r>
            <a:br>
              <a:rPr lang="en-US" dirty="0">
                <a:latin typeface="Arial" pitchFamily="-109" charset="0"/>
                <a:ea typeface="ＭＳ Ｐゴシック" pitchFamily="-109" charset="-128"/>
                <a:cs typeface="ＭＳ Ｐゴシック" pitchFamily="-109" charset="-128"/>
              </a:rPr>
            </a:br>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abcnews.go.com</a:t>
            </a:r>
            <a:r>
              <a:rPr lang="en-US" dirty="0">
                <a:latin typeface="Arial" pitchFamily="-109" charset="0"/>
                <a:ea typeface="ＭＳ Ｐゴシック" pitchFamily="-109" charset="-128"/>
                <a:cs typeface="ＭＳ Ｐゴシック" pitchFamily="-109" charset="-128"/>
              </a:rPr>
              <a:t>/Travel/video/major-luggage-debacle-denver-airport-28054918</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We can also discuss articles listed on Security Discussions under documents of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TODO: add quiz as backup if class discussion or guest speaker fail</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 Errors, Failures, Risks or Automation</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Show Compact </a:t>
            </a:r>
            <a:r>
              <a:rPr lang="en-US" dirty="0" err="1"/>
              <a:t>iPaq</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4277287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271861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2025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2025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2025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2025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2025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2025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www.youtube.com/watch?v=xmas0-SthUQ" TargetMode="External"/><Relationship Id="rId3" Type="http://schemas.openxmlformats.org/officeDocument/2006/relationships/hyperlink" Target="https://socialimps.com/" TargetMode="External"/><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watch?v=wgL75rvACg8" TargetMode="External"/><Relationship Id="rId5" Type="http://schemas.openxmlformats.org/officeDocument/2006/relationships/image" Target="../media/image2.jpeg"/><Relationship Id="rId4" Type="http://schemas.openxmlformats.org/officeDocument/2006/relationships/hyperlink" Target="https://www.youtube.com/watch?v=xx8f4x6C_KY" TargetMode="External"/><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s://www.tesla.com/VehicleSafetyReport" TargetMode="External"/><Relationship Id="rId3" Type="http://schemas.openxmlformats.org/officeDocument/2006/relationships/hyperlink" Target="https://www.comet.com/site/blog/computer-vision-at-tesla/" TargetMode="External"/><Relationship Id="rId7" Type="http://schemas.openxmlformats.org/officeDocument/2006/relationships/hyperlink" Target="https://rudermanfoundation.org/white_papers/self-driving-cars-the-impact-on-people-with-disabilities/" TargetMode="External"/><Relationship Id="rId2" Type="http://schemas.openxmlformats.org/officeDocument/2006/relationships/hyperlink" Target="https://www.grgblaw.com/wisconsin-trial-lawyers/automobile-accidents-human-error" TargetMode="External"/><Relationship Id="rId1" Type="http://schemas.openxmlformats.org/officeDocument/2006/relationships/slideLayout" Target="../slideLayouts/slideLayout2.xml"/><Relationship Id="rId6" Type="http://schemas.openxmlformats.org/officeDocument/2006/relationships/hyperlink" Target="https://www.tomorrowsjourney.co.uk/industry-insights/the-impact-of-autonomous-driving" TargetMode="External"/><Relationship Id="rId11" Type="http://schemas.openxmlformats.org/officeDocument/2006/relationships/hyperlink" Target="https://www.statista.com/chart/5950/concerns-about-self-driving-cars/?srsltid=AfmBOopFXI-1m3awrw_CJT9OmuBav32qlnc49sV4PY9GAvq-AL59M4V4" TargetMode="External"/><Relationship Id="rId5" Type="http://schemas.openxmlformats.org/officeDocument/2006/relationships/hyperlink" Target="https://www.sciencedirect.com/science/article/pii/S000145752300115X" TargetMode="External"/><Relationship Id="rId10" Type="http://schemas.openxmlformats.org/officeDocument/2006/relationships/hyperlink" Target="https://www.carpeylaw.com/article/common-truck-accident-injuries/" TargetMode="External"/><Relationship Id="rId4" Type="http://schemas.openxmlformats.org/officeDocument/2006/relationships/hyperlink" Target="https://www.nature.com/articles/s41467-024-48526-4" TargetMode="External"/><Relationship Id="rId9" Type="http://schemas.openxmlformats.org/officeDocument/2006/relationships/hyperlink" Target="https://intellias.com/five-outcomes-of-the-autonomous-revolution/"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hyperlink" Target="https://doi.org/10.18653/v1/2023.findings-emnlp.243" TargetMode="External"/><Relationship Id="rId3" Type="http://schemas.openxmlformats.org/officeDocument/2006/relationships/hyperlink" Target="https://doi.org/10.48550/arXiv.2502.19463" TargetMode="External"/><Relationship Id="rId7" Type="http://schemas.openxmlformats.org/officeDocument/2006/relationships/hyperlink" Target="https://doi.org/10.1080/10345329.2019.1658694"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doi.org/10.1057/s41264-022-00176-7" TargetMode="External"/><Relationship Id="rId5" Type="http://schemas.openxmlformats.org/officeDocument/2006/relationships/hyperlink" Target="https://doi.org/10.1609/aies.v7i1.31657" TargetMode="External"/><Relationship Id="rId10" Type="http://schemas.openxmlformats.org/officeDocument/2006/relationships/hyperlink" Target="https://openreview.net/forum?id=vfsRB5MImo9" TargetMode="External"/><Relationship Id="rId4" Type="http://schemas.openxmlformats.org/officeDocument/2006/relationships/hyperlink" Target="https://www.un.org/en/about-us/universal-declaration-of-human-rights" TargetMode="External"/><Relationship Id="rId9" Type="http://schemas.openxmlformats.org/officeDocument/2006/relationships/hyperlink" Target="https://doi.org/10.18653/v1/2023.acl-long.232"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ocialimps.com/assignments/paper-guideline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hyperlink" Target="https://www.npr.org/2023/12/14/1218643254/israel-is-using-an-ai-system-to-find-targets-in-gaza-experts-say-its-just-the-st" TargetMode="External"/><Relationship Id="rId13" Type="http://schemas.openxmlformats.org/officeDocument/2006/relationships/hyperlink" Target="https://time.com/6961317/ai-artificial-intelligence-us-military-spending/" TargetMode="External"/><Relationship Id="rId3" Type="http://schemas.openxmlformats.org/officeDocument/2006/relationships/hyperlink" Target="https://www.newamerica.org/future-security/reports/americas-counterterrorism-wars/" TargetMode="External"/><Relationship Id="rId7" Type="http://schemas.openxmlformats.org/officeDocument/2006/relationships/hyperlink" Target="https://warroom.armywarcollege.edu/articles/ais-growing-role/" TargetMode="External"/><Relationship Id="rId12" Type="http://schemas.openxmlformats.org/officeDocument/2006/relationships/hyperlink" Target="https://arxiv.org/pdf/2401.03408"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brookings.edu/articles/loitering-munitions-preview-the-autonomous-future-of-warfare/" TargetMode="External"/><Relationship Id="rId11" Type="http://schemas.openxmlformats.org/officeDocument/2006/relationships/hyperlink" Target="https://www.nationaldefensemagazine.org/articles/2020/11/13/ais-power-to-transform-command-and-control" TargetMode="External"/><Relationship Id="rId5" Type="http://schemas.openxmlformats.org/officeDocument/2006/relationships/hyperlink" Target="https://www.aiaa.org/wp-content/uploads/2024/12/DIB_AI_PRINCIPLES_PRIMARY_DOCUMENT.pdf" TargetMode="External"/><Relationship Id="rId10" Type="http://schemas.openxmlformats.org/officeDocument/2006/relationships/hyperlink" Target="https://www.technologyreview.com/2025/04/15/1115078/phase-two-of-military-ai-has-arrived/" TargetMode="External"/><Relationship Id="rId4" Type="http://schemas.openxmlformats.org/officeDocument/2006/relationships/hyperlink" Target="https://www.politico.com/news/magazine/2025/09/02/pentagon-ai-nuclear-war-00496884" TargetMode="External"/><Relationship Id="rId9" Type="http://schemas.openxmlformats.org/officeDocument/2006/relationships/hyperlink" Target="https://euromaidanpress.com/2024/02/19/ukraine-successfully-tests-loitering-munitions-similar-to-russias-lantset/" TargetMode="External"/><Relationship Id="rId14" Type="http://schemas.openxmlformats.org/officeDocument/2006/relationships/hyperlink" Target="https://arxiv.org/pdf/2407.03453"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www.youtube.com/watch?v=LkH2r-sNjQs" TargetMode="External"/><Relationship Id="rId4" Type="http://schemas.openxmlformats.org/officeDocument/2006/relationships/hyperlink" Target="https://xkcd.com/20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pbfcomics.com/19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a:hlinkClick r:id="rId3"/>
              </a:rPr>
              <a:t>SocialImps</a:t>
            </a:r>
            <a:r>
              <a:rPr lang="en-US" sz="2000" dirty="0">
                <a:hlinkClick r:id="rId3"/>
              </a:rPr>
              <a:t>.com</a:t>
            </a:r>
            <a:r>
              <a:rPr lang="en-US" sz="2000" dirty="0"/>
              <a:t> </a:t>
            </a:r>
          </a:p>
        </p:txBody>
      </p:sp>
      <p:sp>
        <p:nvSpPr>
          <p:cNvPr id="2" name="Title 1"/>
          <p:cNvSpPr>
            <a:spLocks noGrp="1"/>
          </p:cNvSpPr>
          <p:nvPr>
            <p:ph type="ctrTitle"/>
          </p:nvPr>
        </p:nvSpPr>
        <p:spPr/>
        <p:txBody>
          <a:bodyPr/>
          <a:lstStyle/>
          <a:p>
            <a:r>
              <a:rPr lang="en-US" dirty="0"/>
              <a:t>Class 9</a:t>
            </a:r>
            <a:br>
              <a:rPr lang="en-US"/>
            </a:br>
            <a:r>
              <a:rPr lang="en-US"/>
              <a:t>Reliability</a:t>
            </a:r>
            <a:endParaRPr lang="en-US" dirty="0"/>
          </a:p>
        </p:txBody>
      </p:sp>
      <p:pic>
        <p:nvPicPr>
          <p:cNvPr id="6" name="Picture 2" descr="MSNBC on Denver's Automated Baggage System - YouTube">
            <a:hlinkClick r:id="rId4"/>
            <a:extLst>
              <a:ext uri="{FF2B5EF4-FFF2-40B4-BE49-F238E27FC236}">
                <a16:creationId xmlns:a16="http://schemas.microsoft.com/office/drawing/2014/main" id="{AEE750BD-4795-9C45-9A3B-6973EE4B0BB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52" r="8821"/>
          <a:stretch/>
        </p:blipFill>
        <p:spPr bwMode="auto">
          <a:xfrm>
            <a:off x="278120" y="4534064"/>
            <a:ext cx="914400" cy="6123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61DB9D9-8DBC-0580-A729-0AFCACA22122}"/>
              </a:ext>
            </a:extLst>
          </p:cNvPr>
          <p:cNvSpPr txBox="1"/>
          <p:nvPr/>
        </p:nvSpPr>
        <p:spPr>
          <a:xfrm>
            <a:off x="137240" y="4220132"/>
            <a:ext cx="1196161" cy="313932"/>
          </a:xfrm>
          <a:prstGeom prst="rect">
            <a:avLst/>
          </a:prstGeom>
          <a:noFill/>
        </p:spPr>
        <p:txBody>
          <a:bodyPr wrap="none" rtlCol="0">
            <a:spAutoFit/>
          </a:bodyPr>
          <a:lstStyle/>
          <a:p>
            <a:pPr>
              <a:lnSpc>
                <a:spcPct val="90000"/>
              </a:lnSpc>
            </a:pPr>
            <a:r>
              <a:rPr lang="en-US" sz="1600" dirty="0"/>
              <a:t>1995/2010</a:t>
            </a:r>
          </a:p>
        </p:txBody>
      </p:sp>
      <p:pic>
        <p:nvPicPr>
          <p:cNvPr id="1026" name="Picture 2" descr="Denver International Airport to receive ...">
            <a:hlinkClick r:id="rId6"/>
            <a:extLst>
              <a:ext uri="{FF2B5EF4-FFF2-40B4-BE49-F238E27FC236}">
                <a16:creationId xmlns:a16="http://schemas.microsoft.com/office/drawing/2014/main" id="{1CB67271-CEAF-C157-EAF4-A7F33B040A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4856" y="4534064"/>
            <a:ext cx="914400" cy="5120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2D9FC0A-8BE4-E4C1-AC78-5E356872246D}"/>
              </a:ext>
            </a:extLst>
          </p:cNvPr>
          <p:cNvSpPr txBox="1"/>
          <p:nvPr/>
        </p:nvSpPr>
        <p:spPr>
          <a:xfrm>
            <a:off x="2692097" y="4220132"/>
            <a:ext cx="639919" cy="313932"/>
          </a:xfrm>
          <a:prstGeom prst="rect">
            <a:avLst/>
          </a:prstGeom>
          <a:noFill/>
        </p:spPr>
        <p:txBody>
          <a:bodyPr wrap="none" rtlCol="0">
            <a:spAutoFit/>
          </a:bodyPr>
          <a:lstStyle/>
          <a:p>
            <a:pPr>
              <a:lnSpc>
                <a:spcPct val="90000"/>
              </a:lnSpc>
            </a:pPr>
            <a:r>
              <a:rPr lang="en-US" sz="1600" dirty="0"/>
              <a:t>2024</a:t>
            </a:r>
          </a:p>
        </p:txBody>
      </p:sp>
      <p:sp>
        <p:nvSpPr>
          <p:cNvPr id="8" name="TextBox 7">
            <a:extLst>
              <a:ext uri="{FF2B5EF4-FFF2-40B4-BE49-F238E27FC236}">
                <a16:creationId xmlns:a16="http://schemas.microsoft.com/office/drawing/2014/main" id="{55151ADE-49E0-6CC7-2D5A-25C389DBEB66}"/>
              </a:ext>
            </a:extLst>
          </p:cNvPr>
          <p:cNvSpPr txBox="1"/>
          <p:nvPr/>
        </p:nvSpPr>
        <p:spPr>
          <a:xfrm>
            <a:off x="1607882" y="4220132"/>
            <a:ext cx="639919" cy="313932"/>
          </a:xfrm>
          <a:prstGeom prst="rect">
            <a:avLst/>
          </a:prstGeom>
          <a:noFill/>
        </p:spPr>
        <p:txBody>
          <a:bodyPr wrap="none" rtlCol="0">
            <a:spAutoFit/>
          </a:bodyPr>
          <a:lstStyle/>
          <a:p>
            <a:pPr>
              <a:lnSpc>
                <a:spcPct val="90000"/>
              </a:lnSpc>
            </a:pPr>
            <a:r>
              <a:rPr lang="en-US" sz="1600" dirty="0"/>
              <a:t>2020</a:t>
            </a:r>
          </a:p>
        </p:txBody>
      </p:sp>
      <p:pic>
        <p:nvPicPr>
          <p:cNvPr id="1028" name="Picture 4" descr="automated baggage system ...">
            <a:hlinkClick r:id="rId8"/>
            <a:extLst>
              <a:ext uri="{FF2B5EF4-FFF2-40B4-BE49-F238E27FC236}">
                <a16:creationId xmlns:a16="http://schemas.microsoft.com/office/drawing/2014/main" id="{8A7853F2-F7A9-89C5-A8E1-AAFEBEC263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0641" y="4534064"/>
            <a:ext cx="914400" cy="51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0704E-5822-FC8D-1EC6-CF2EDD797264}"/>
            </a:ext>
          </a:extLst>
        </p:cNvPr>
        <p:cNvGrpSpPr/>
        <p:nvPr/>
      </p:nvGrpSpPr>
      <p:grpSpPr>
        <a:xfrm>
          <a:off x="0" y="0"/>
          <a:ext cx="0" cy="0"/>
          <a:chOff x="0" y="0"/>
          <a:chExt cx="0" cy="0"/>
        </a:xfrm>
      </p:grpSpPr>
      <p:sp>
        <p:nvSpPr>
          <p:cNvPr id="8" name="Rectangle 4">
            <a:extLst>
              <a:ext uri="{FF2B5EF4-FFF2-40B4-BE49-F238E27FC236}">
                <a16:creationId xmlns:a16="http://schemas.microsoft.com/office/drawing/2014/main" id="{62EB79B2-3B68-A76D-4484-9D72715CDFE5}"/>
              </a:ext>
            </a:extLst>
          </p:cNvPr>
          <p:cNvSpPr>
            <a:spLocks noChangeArrowheads="1"/>
          </p:cNvSpPr>
          <p:nvPr/>
        </p:nvSpPr>
        <p:spPr bwMode="auto">
          <a:xfrm>
            <a:off x="0" y="226088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a:extLst>
              <a:ext uri="{FF2B5EF4-FFF2-40B4-BE49-F238E27FC236}">
                <a16:creationId xmlns:a16="http://schemas.microsoft.com/office/drawing/2014/main" id="{74F7DAC3-6D4C-522D-B45B-CE6FB55FF8BC}"/>
              </a:ext>
            </a:extLst>
          </p:cNvPr>
          <p:cNvSpPr>
            <a:spLocks noGrp="1"/>
          </p:cNvSpPr>
          <p:nvPr>
            <p:ph type="title"/>
          </p:nvPr>
        </p:nvSpPr>
        <p:spPr/>
        <p:txBody>
          <a:bodyPr/>
          <a:lstStyle/>
          <a:p>
            <a:r>
              <a:rPr lang="en-US" dirty="0"/>
              <a:t>Overview</a:t>
            </a:r>
          </a:p>
        </p:txBody>
      </p:sp>
      <p:sp>
        <p:nvSpPr>
          <p:cNvPr id="7" name="Content Placeholder 6">
            <a:extLst>
              <a:ext uri="{FF2B5EF4-FFF2-40B4-BE49-F238E27FC236}">
                <a16:creationId xmlns:a16="http://schemas.microsoft.com/office/drawing/2014/main" id="{8E9F2B43-4658-31FE-29A4-32DE8AC7D1A1}"/>
              </a:ext>
            </a:extLst>
          </p:cNvPr>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2" name="Slide Number Placeholder 1">
            <a:extLst>
              <a:ext uri="{FF2B5EF4-FFF2-40B4-BE49-F238E27FC236}">
                <a16:creationId xmlns:a16="http://schemas.microsoft.com/office/drawing/2014/main" id="{79A0C11E-2030-20E4-1738-B77E2D4E6847}"/>
              </a:ext>
            </a:extLst>
          </p:cNvPr>
          <p:cNvSpPr>
            <a:spLocks noGrp="1"/>
          </p:cNvSpPr>
          <p:nvPr>
            <p:ph type="sldNum" sz="quarter" idx="12"/>
          </p:nvPr>
        </p:nvSpPr>
        <p:spPr/>
        <p:txBody>
          <a:bodyPr/>
          <a:lstStyle/>
          <a:p>
            <a:fld id="{A2A17EAB-8B51-5C40-8776-6683E51FA7A0}" type="slidenum">
              <a:rPr lang="en-US" smtClean="0"/>
              <a:t>10</a:t>
            </a:fld>
            <a:endParaRPr lang="en-US"/>
          </a:p>
        </p:txBody>
      </p:sp>
      <p:sp>
        <p:nvSpPr>
          <p:cNvPr id="3" name="Footer Placeholder 2">
            <a:extLst>
              <a:ext uri="{FF2B5EF4-FFF2-40B4-BE49-F238E27FC236}">
                <a16:creationId xmlns:a16="http://schemas.microsoft.com/office/drawing/2014/main" id="{6DA0AA04-13B3-E12E-BE1E-CCDD095E08D0}"/>
              </a:ext>
            </a:extLst>
          </p:cNvPr>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369753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Autonomous driving:</a:t>
            </a:r>
            <a:br>
              <a:rPr lang="en-US" dirty="0"/>
            </a:br>
            <a:r>
              <a:rPr lang="en-US" dirty="0"/>
              <a:t>Is “autopilot” safe?</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Andrew Soto</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63274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3757D-5C48-6A8E-2C6A-D8B18E711C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353ADE-438B-4C8D-3B7F-CFB73A27B5C1}"/>
              </a:ext>
            </a:extLst>
          </p:cNvPr>
          <p:cNvSpPr>
            <a:spLocks noGrp="1"/>
          </p:cNvSpPr>
          <p:nvPr>
            <p:ph type="title"/>
          </p:nvPr>
        </p:nvSpPr>
        <p:spPr/>
        <p:txBody>
          <a:bodyPr/>
          <a:lstStyle/>
          <a:p>
            <a:r>
              <a:rPr lang="en-US" dirty="0"/>
              <a:t>Autonomous driving is safer</a:t>
            </a:r>
          </a:p>
        </p:txBody>
      </p:sp>
      <p:sp>
        <p:nvSpPr>
          <p:cNvPr id="3" name="Content Placeholder 2">
            <a:extLst>
              <a:ext uri="{FF2B5EF4-FFF2-40B4-BE49-F238E27FC236}">
                <a16:creationId xmlns:a16="http://schemas.microsoft.com/office/drawing/2014/main" id="{EF87630D-369B-9411-0882-79FCE91DE1A0}"/>
              </a:ext>
            </a:extLst>
          </p:cNvPr>
          <p:cNvSpPr>
            <a:spLocks noGrp="1"/>
          </p:cNvSpPr>
          <p:nvPr>
            <p:ph sz="half" idx="1"/>
          </p:nvPr>
        </p:nvSpPr>
        <p:spPr/>
        <p:txBody>
          <a:bodyPr/>
          <a:lstStyle/>
          <a:p>
            <a:r>
              <a:rPr lang="en-US" dirty="0"/>
              <a:t>Tesla Autopilot vehicles have a much lesser miles driven to accident rate [1]</a:t>
            </a:r>
          </a:p>
          <a:p>
            <a:r>
              <a:rPr lang="en-US" dirty="0"/>
              <a:t>Less reliant on “judgement calls”</a:t>
            </a:r>
          </a:p>
          <a:p>
            <a:r>
              <a:rPr lang="en-US" dirty="0"/>
              <a:t>Autonomous driving reduces incidents caused by human error [3] including:</a:t>
            </a:r>
          </a:p>
          <a:p>
            <a:pPr lvl="1"/>
            <a:r>
              <a:rPr lang="en-US" dirty="0"/>
              <a:t>Distracted driving</a:t>
            </a:r>
          </a:p>
          <a:p>
            <a:pPr lvl="1"/>
            <a:r>
              <a:rPr lang="en-US" dirty="0"/>
              <a:t>Aggressive driving</a:t>
            </a:r>
          </a:p>
          <a:p>
            <a:pPr lvl="1"/>
            <a:r>
              <a:rPr lang="en-US" dirty="0"/>
              <a:t>Following traffic signs/signals</a:t>
            </a:r>
          </a:p>
          <a:p>
            <a:pPr lvl="1"/>
            <a:endParaRPr lang="en-US" dirty="0"/>
          </a:p>
        </p:txBody>
      </p:sp>
      <p:sp>
        <p:nvSpPr>
          <p:cNvPr id="5" name="Footer Placeholder 4">
            <a:extLst>
              <a:ext uri="{FF2B5EF4-FFF2-40B4-BE49-F238E27FC236}">
                <a16:creationId xmlns:a16="http://schemas.microsoft.com/office/drawing/2014/main" id="{0B4733E0-A8F7-B6E3-4659-7E386360A88D}"/>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1CC4AC67-A5F2-4C3F-A5BC-B803562C21B9}"/>
              </a:ext>
            </a:extLst>
          </p:cNvPr>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a:extLst>
              <a:ext uri="{FF2B5EF4-FFF2-40B4-BE49-F238E27FC236}">
                <a16:creationId xmlns:a16="http://schemas.microsoft.com/office/drawing/2014/main" id="{E669F54A-669B-768D-E538-F5B46CAF24CF}"/>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Andrew Soto</a:t>
            </a:r>
          </a:p>
        </p:txBody>
      </p:sp>
      <p:pic>
        <p:nvPicPr>
          <p:cNvPr id="9" name="Picture 8">
            <a:extLst>
              <a:ext uri="{FF2B5EF4-FFF2-40B4-BE49-F238E27FC236}">
                <a16:creationId xmlns:a16="http://schemas.microsoft.com/office/drawing/2014/main" id="{1E3CD83B-20D2-22B6-1A7D-FD69E2EB3A20}"/>
              </a:ext>
            </a:extLst>
          </p:cNvPr>
          <p:cNvPicPr>
            <a:picLocks noChangeAspect="1"/>
          </p:cNvPicPr>
          <p:nvPr/>
        </p:nvPicPr>
        <p:blipFill>
          <a:blip r:embed="rId3"/>
          <a:stretch>
            <a:fillRect/>
          </a:stretch>
        </p:blipFill>
        <p:spPr>
          <a:xfrm>
            <a:off x="4980213" y="1352551"/>
            <a:ext cx="3733801" cy="3019927"/>
          </a:xfrm>
          <a:prstGeom prst="rect">
            <a:avLst/>
          </a:prstGeom>
        </p:spPr>
      </p:pic>
      <p:sp>
        <p:nvSpPr>
          <p:cNvPr id="4" name="TextBox 3">
            <a:extLst>
              <a:ext uri="{FF2B5EF4-FFF2-40B4-BE49-F238E27FC236}">
                <a16:creationId xmlns:a16="http://schemas.microsoft.com/office/drawing/2014/main" id="{4C309E86-7C90-FC8A-4AFF-4FF3F3403196}"/>
              </a:ext>
            </a:extLst>
          </p:cNvPr>
          <p:cNvSpPr txBox="1"/>
          <p:nvPr/>
        </p:nvSpPr>
        <p:spPr>
          <a:xfrm>
            <a:off x="5089585" y="4465285"/>
            <a:ext cx="506870" cy="369332"/>
          </a:xfrm>
          <a:prstGeom prst="rect">
            <a:avLst/>
          </a:prstGeom>
          <a:noFill/>
        </p:spPr>
        <p:txBody>
          <a:bodyPr wrap="none" rtlCol="0">
            <a:spAutoFit/>
          </a:bodyPr>
          <a:lstStyle/>
          <a:p>
            <a:pPr>
              <a:lnSpc>
                <a:spcPct val="90000"/>
              </a:lnSpc>
            </a:pPr>
            <a:r>
              <a:rPr lang="en-US" sz="2000" dirty="0"/>
              <a:t>[7]</a:t>
            </a:r>
          </a:p>
        </p:txBody>
      </p:sp>
    </p:spTree>
    <p:extLst>
      <p:ext uri="{BB962C8B-B14F-4D97-AF65-F5344CB8AC3E}">
        <p14:creationId xmlns:p14="http://schemas.microsoft.com/office/powerpoint/2010/main" val="141248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DF3A3-75E3-BC7B-BE4A-ABD6B428B9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D4059D-7073-DB14-A537-1CB1ABDA2B27}"/>
              </a:ext>
            </a:extLst>
          </p:cNvPr>
          <p:cNvSpPr>
            <a:spLocks noGrp="1"/>
          </p:cNvSpPr>
          <p:nvPr>
            <p:ph type="title"/>
          </p:nvPr>
        </p:nvSpPr>
        <p:spPr/>
        <p:txBody>
          <a:bodyPr/>
          <a:lstStyle/>
          <a:p>
            <a:r>
              <a:rPr lang="en-US" dirty="0"/>
              <a:t>Societal Benefits of autonomous driving</a:t>
            </a:r>
          </a:p>
        </p:txBody>
      </p:sp>
      <p:sp>
        <p:nvSpPr>
          <p:cNvPr id="3" name="Content Placeholder 2">
            <a:extLst>
              <a:ext uri="{FF2B5EF4-FFF2-40B4-BE49-F238E27FC236}">
                <a16:creationId xmlns:a16="http://schemas.microsoft.com/office/drawing/2014/main" id="{2CEABD25-30AF-E4DD-5D34-1AA96CFACB8A}"/>
              </a:ext>
            </a:extLst>
          </p:cNvPr>
          <p:cNvSpPr>
            <a:spLocks noGrp="1"/>
          </p:cNvSpPr>
          <p:nvPr>
            <p:ph sz="half" idx="1"/>
          </p:nvPr>
        </p:nvSpPr>
        <p:spPr>
          <a:xfrm>
            <a:off x="290384" y="1276350"/>
            <a:ext cx="3733800" cy="3352800"/>
          </a:xfrm>
        </p:spPr>
        <p:txBody>
          <a:bodyPr/>
          <a:lstStyle/>
          <a:p>
            <a:r>
              <a:rPr lang="en-US" dirty="0"/>
              <a:t>Reducing driver exhaustion, by reducing the demand associating with driving a vehicle</a:t>
            </a:r>
          </a:p>
          <a:p>
            <a:r>
              <a:rPr lang="en-US" dirty="0"/>
              <a:t>Improved flow of traffic, as there is less variance between driving behaviors [5]</a:t>
            </a:r>
          </a:p>
          <a:p>
            <a:r>
              <a:rPr lang="en-US" dirty="0"/>
              <a:t>Autonomous vehicles are much more accessible for those with disabilities, as they reduce the demand/effort needed for driving [6]</a:t>
            </a:r>
          </a:p>
        </p:txBody>
      </p:sp>
      <p:sp>
        <p:nvSpPr>
          <p:cNvPr id="5" name="Footer Placeholder 4">
            <a:extLst>
              <a:ext uri="{FF2B5EF4-FFF2-40B4-BE49-F238E27FC236}">
                <a16:creationId xmlns:a16="http://schemas.microsoft.com/office/drawing/2014/main" id="{3B7F2EB8-98F7-4B9B-E294-6C9A44378148}"/>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14144608-C298-21E0-1B38-AC893D00F148}"/>
              </a:ext>
            </a:extLst>
          </p:cNvPr>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a:extLst>
              <a:ext uri="{FF2B5EF4-FFF2-40B4-BE49-F238E27FC236}">
                <a16:creationId xmlns:a16="http://schemas.microsoft.com/office/drawing/2014/main" id="{40165190-311B-FB8B-79FB-3AF0A81D147D}"/>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Andrew Soto</a:t>
            </a:r>
          </a:p>
        </p:txBody>
      </p:sp>
      <p:pic>
        <p:nvPicPr>
          <p:cNvPr id="8" name="Picture 7">
            <a:extLst>
              <a:ext uri="{FF2B5EF4-FFF2-40B4-BE49-F238E27FC236}">
                <a16:creationId xmlns:a16="http://schemas.microsoft.com/office/drawing/2014/main" id="{C076A44E-0E81-F360-042F-EB49A6EF3BAE}"/>
              </a:ext>
            </a:extLst>
          </p:cNvPr>
          <p:cNvPicPr>
            <a:picLocks noChangeAspect="1"/>
          </p:cNvPicPr>
          <p:nvPr/>
        </p:nvPicPr>
        <p:blipFill>
          <a:blip r:embed="rId3"/>
          <a:stretch>
            <a:fillRect/>
          </a:stretch>
        </p:blipFill>
        <p:spPr>
          <a:xfrm>
            <a:off x="4137397" y="1276350"/>
            <a:ext cx="4889399" cy="3116992"/>
          </a:xfrm>
          <a:prstGeom prst="rect">
            <a:avLst/>
          </a:prstGeom>
        </p:spPr>
      </p:pic>
      <p:sp>
        <p:nvSpPr>
          <p:cNvPr id="4" name="TextBox 3">
            <a:extLst>
              <a:ext uri="{FF2B5EF4-FFF2-40B4-BE49-F238E27FC236}">
                <a16:creationId xmlns:a16="http://schemas.microsoft.com/office/drawing/2014/main" id="{A963591E-4BEC-B8F2-AD47-F97E2EE04C09}"/>
              </a:ext>
            </a:extLst>
          </p:cNvPr>
          <p:cNvSpPr txBox="1"/>
          <p:nvPr/>
        </p:nvSpPr>
        <p:spPr>
          <a:xfrm>
            <a:off x="4255246" y="4443342"/>
            <a:ext cx="506870" cy="369332"/>
          </a:xfrm>
          <a:prstGeom prst="rect">
            <a:avLst/>
          </a:prstGeom>
          <a:noFill/>
        </p:spPr>
        <p:txBody>
          <a:bodyPr wrap="none" rtlCol="0">
            <a:spAutoFit/>
          </a:bodyPr>
          <a:lstStyle/>
          <a:p>
            <a:pPr>
              <a:lnSpc>
                <a:spcPct val="90000"/>
              </a:lnSpc>
            </a:pPr>
            <a:r>
              <a:rPr lang="en-US" sz="2000" dirty="0"/>
              <a:t>[8]</a:t>
            </a:r>
          </a:p>
        </p:txBody>
      </p:sp>
    </p:spTree>
    <p:extLst>
      <p:ext uri="{BB962C8B-B14F-4D97-AF65-F5344CB8AC3E}">
        <p14:creationId xmlns:p14="http://schemas.microsoft.com/office/powerpoint/2010/main" val="3677467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8BA1D-221B-5723-36A9-99A5745453C8}"/>
              </a:ext>
            </a:extLst>
          </p:cNvPr>
          <p:cNvSpPr>
            <a:spLocks noGrp="1"/>
          </p:cNvSpPr>
          <p:nvPr>
            <p:ph type="title"/>
          </p:nvPr>
        </p:nvSpPr>
        <p:spPr>
          <a:xfrm>
            <a:off x="685800" y="361950"/>
            <a:ext cx="7772400" cy="914400"/>
          </a:xfrm>
        </p:spPr>
        <p:txBody>
          <a:bodyPr anchor="ctr">
            <a:normAutofit/>
          </a:bodyPr>
          <a:lstStyle/>
          <a:p>
            <a:r>
              <a:rPr lang="en-US" dirty="0"/>
              <a:t>Self driving in cargo/freight delivery</a:t>
            </a:r>
          </a:p>
        </p:txBody>
      </p:sp>
      <p:sp>
        <p:nvSpPr>
          <p:cNvPr id="13" name="Content Placeholder 2">
            <a:extLst>
              <a:ext uri="{FF2B5EF4-FFF2-40B4-BE49-F238E27FC236}">
                <a16:creationId xmlns:a16="http://schemas.microsoft.com/office/drawing/2014/main" id="{891EE1E2-41A6-ED1D-D83D-0C8282417BFE}"/>
              </a:ext>
            </a:extLst>
          </p:cNvPr>
          <p:cNvSpPr>
            <a:spLocks noGrp="1"/>
          </p:cNvSpPr>
          <p:nvPr>
            <p:ph sz="half" idx="1"/>
          </p:nvPr>
        </p:nvSpPr>
        <p:spPr>
          <a:xfrm>
            <a:off x="685800" y="1352551"/>
            <a:ext cx="3733800" cy="3352800"/>
          </a:xfrm>
        </p:spPr>
        <p:txBody>
          <a:bodyPr/>
          <a:lstStyle/>
          <a:p>
            <a:r>
              <a:rPr lang="en-US" dirty="0"/>
              <a:t>Driver error accounts for 87% of semi truck accidents (9)</a:t>
            </a:r>
          </a:p>
          <a:p>
            <a:r>
              <a:rPr lang="en-US" dirty="0"/>
              <a:t>The added safety features of Level 2-3 autonomous driving creates a safer environment for both freight and regular drivers</a:t>
            </a:r>
          </a:p>
          <a:p>
            <a:r>
              <a:rPr lang="en-US" dirty="0"/>
              <a:t>Autonomous freight delivery eliminates factors such as</a:t>
            </a:r>
          </a:p>
          <a:p>
            <a:pPr lvl="1"/>
            <a:r>
              <a:rPr lang="en-US" dirty="0"/>
              <a:t>Distracted Driving</a:t>
            </a:r>
          </a:p>
          <a:p>
            <a:pPr lvl="1"/>
            <a:r>
              <a:rPr lang="en-US" dirty="0"/>
              <a:t>Drowsy driving</a:t>
            </a:r>
          </a:p>
          <a:p>
            <a:pPr lvl="1"/>
            <a:r>
              <a:rPr lang="en-US" dirty="0"/>
              <a:t>Lack of proper vision (blind spots)</a:t>
            </a:r>
          </a:p>
        </p:txBody>
      </p:sp>
      <p:pic>
        <p:nvPicPr>
          <p:cNvPr id="8" name="Content Placeholder 7" descr="A blue pie chart with text&#10;&#10;AI-generated content may be incorrect.">
            <a:extLst>
              <a:ext uri="{FF2B5EF4-FFF2-40B4-BE49-F238E27FC236}">
                <a16:creationId xmlns:a16="http://schemas.microsoft.com/office/drawing/2014/main" id="{3EBC57FF-15E9-B420-3CD0-17DCCE15751A}"/>
              </a:ext>
            </a:extLst>
          </p:cNvPr>
          <p:cNvPicPr>
            <a:picLocks noGrp="1" noChangeAspect="1"/>
          </p:cNvPicPr>
          <p:nvPr>
            <p:ph sz="half" idx="2"/>
          </p:nvPr>
        </p:nvPicPr>
        <p:blipFill>
          <a:blip r:embed="rId3"/>
          <a:stretch>
            <a:fillRect/>
          </a:stretch>
        </p:blipFill>
        <p:spPr>
          <a:xfrm>
            <a:off x="4919091" y="1352551"/>
            <a:ext cx="3344417" cy="3352800"/>
          </a:xfrm>
          <a:prstGeom prst="rect">
            <a:avLst/>
          </a:prstGeom>
          <a:noFill/>
        </p:spPr>
      </p:pic>
      <p:sp>
        <p:nvSpPr>
          <p:cNvPr id="3" name="TextBox 2">
            <a:extLst>
              <a:ext uri="{FF2B5EF4-FFF2-40B4-BE49-F238E27FC236}">
                <a16:creationId xmlns:a16="http://schemas.microsoft.com/office/drawing/2014/main" id="{12588289-98ED-0E00-C4E9-6907FD5D6835}"/>
              </a:ext>
            </a:extLst>
          </p:cNvPr>
          <p:cNvSpPr txBox="1"/>
          <p:nvPr/>
        </p:nvSpPr>
        <p:spPr>
          <a:xfrm>
            <a:off x="5063706" y="4774168"/>
            <a:ext cx="649537" cy="369332"/>
          </a:xfrm>
          <a:prstGeom prst="rect">
            <a:avLst/>
          </a:prstGeom>
          <a:noFill/>
        </p:spPr>
        <p:txBody>
          <a:bodyPr wrap="none" rtlCol="0">
            <a:spAutoFit/>
          </a:bodyPr>
          <a:lstStyle/>
          <a:p>
            <a:pPr>
              <a:lnSpc>
                <a:spcPct val="90000"/>
              </a:lnSpc>
            </a:pPr>
            <a:r>
              <a:rPr lang="en-US" sz="2000" dirty="0"/>
              <a:t>[10]</a:t>
            </a:r>
          </a:p>
        </p:txBody>
      </p:sp>
      <p:sp>
        <p:nvSpPr>
          <p:cNvPr id="4" name="Footer Placeholder 3">
            <a:extLst>
              <a:ext uri="{FF2B5EF4-FFF2-40B4-BE49-F238E27FC236}">
                <a16:creationId xmlns:a16="http://schemas.microsoft.com/office/drawing/2014/main" id="{C8CE85D4-D24D-E60C-4309-FA64BEDFE02A}"/>
              </a:ext>
            </a:extLst>
          </p:cNvPr>
          <p:cNvSpPr>
            <a:spLocks noGrp="1"/>
          </p:cNvSpPr>
          <p:nvPr>
            <p:ph type="ftr" sz="quarter" idx="11"/>
          </p:nvPr>
        </p:nvSpPr>
        <p:spPr/>
        <p:txBody>
          <a:bodyPr/>
          <a:lstStyle/>
          <a:p>
            <a:r>
              <a:rPr lang="sk-SK"/>
              <a:t>© 2025 Keith A. Pray</a:t>
            </a:r>
            <a:endParaRPr lang="en-US" dirty="0"/>
          </a:p>
        </p:txBody>
      </p:sp>
      <p:sp>
        <p:nvSpPr>
          <p:cNvPr id="7" name="Slide Number Placeholder 6">
            <a:extLst>
              <a:ext uri="{FF2B5EF4-FFF2-40B4-BE49-F238E27FC236}">
                <a16:creationId xmlns:a16="http://schemas.microsoft.com/office/drawing/2014/main" id="{B91CE58A-000C-90D9-3C84-4A6B8C37B9A7}"/>
              </a:ext>
            </a:extLst>
          </p:cNvPr>
          <p:cNvSpPr>
            <a:spLocks noGrp="1"/>
          </p:cNvSpPr>
          <p:nvPr>
            <p:ph type="sldNum" sz="quarter" idx="12"/>
          </p:nvPr>
        </p:nvSpPr>
        <p:spPr/>
        <p:txBody>
          <a:bodyPr/>
          <a:lstStyle/>
          <a:p>
            <a:fld id="{A2A17EAB-8B51-5C40-8776-6683E51FA7A0}" type="slidenum">
              <a:rPr lang="en-US" smtClean="0"/>
              <a:t>14</a:t>
            </a:fld>
            <a:endParaRPr lang="en-US"/>
          </a:p>
        </p:txBody>
      </p:sp>
    </p:spTree>
    <p:extLst>
      <p:ext uri="{BB962C8B-B14F-4D97-AF65-F5344CB8AC3E}">
        <p14:creationId xmlns:p14="http://schemas.microsoft.com/office/powerpoint/2010/main" val="284542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67E57-E8B5-E279-82F1-F77969218E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8D1753-C628-2D63-E216-17BE77AEBAA7}"/>
              </a:ext>
            </a:extLst>
          </p:cNvPr>
          <p:cNvSpPr>
            <a:spLocks noGrp="1"/>
          </p:cNvSpPr>
          <p:nvPr>
            <p:ph type="title"/>
          </p:nvPr>
        </p:nvSpPr>
        <p:spPr/>
        <p:txBody>
          <a:bodyPr/>
          <a:lstStyle/>
          <a:p>
            <a:r>
              <a:rPr lang="en-US" dirty="0"/>
              <a:t>Common concerns with autonomous driving</a:t>
            </a:r>
          </a:p>
        </p:txBody>
      </p:sp>
      <p:sp>
        <p:nvSpPr>
          <p:cNvPr id="3" name="Content Placeholder 2">
            <a:extLst>
              <a:ext uri="{FF2B5EF4-FFF2-40B4-BE49-F238E27FC236}">
                <a16:creationId xmlns:a16="http://schemas.microsoft.com/office/drawing/2014/main" id="{AB9DDA33-6719-87CF-7663-8FA065256111}"/>
              </a:ext>
            </a:extLst>
          </p:cNvPr>
          <p:cNvSpPr>
            <a:spLocks noGrp="1"/>
          </p:cNvSpPr>
          <p:nvPr>
            <p:ph sz="half" idx="1"/>
          </p:nvPr>
        </p:nvSpPr>
        <p:spPr/>
        <p:txBody>
          <a:bodyPr/>
          <a:lstStyle/>
          <a:p>
            <a:r>
              <a:rPr lang="en-US" dirty="0"/>
              <a:t>Many people fear being driven by an AV (10)</a:t>
            </a:r>
          </a:p>
          <a:p>
            <a:r>
              <a:rPr lang="en-US" dirty="0"/>
              <a:t>Loss of personal autonomy</a:t>
            </a:r>
          </a:p>
          <a:p>
            <a:r>
              <a:rPr lang="en-US" dirty="0"/>
              <a:t>Autonomous driving is still in development, meaning Camera vision cannot be left without supervision (currently)</a:t>
            </a:r>
          </a:p>
          <a:p>
            <a:endParaRPr lang="en-US" dirty="0"/>
          </a:p>
          <a:p>
            <a:endParaRPr lang="en-US" dirty="0"/>
          </a:p>
        </p:txBody>
      </p:sp>
      <p:sp>
        <p:nvSpPr>
          <p:cNvPr id="5" name="Footer Placeholder 4">
            <a:extLst>
              <a:ext uri="{FF2B5EF4-FFF2-40B4-BE49-F238E27FC236}">
                <a16:creationId xmlns:a16="http://schemas.microsoft.com/office/drawing/2014/main" id="{0BC2944E-661A-5FF4-A429-872E44D4ED3D}"/>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626A9ABD-3963-0672-526E-F8D7246F0EA5}"/>
              </a:ext>
            </a:extLst>
          </p:cNvPr>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a:extLst>
              <a:ext uri="{FF2B5EF4-FFF2-40B4-BE49-F238E27FC236}">
                <a16:creationId xmlns:a16="http://schemas.microsoft.com/office/drawing/2014/main" id="{39E6DDF7-3C76-0EA6-E85A-90F36387299D}"/>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Andrew Soto</a:t>
            </a:r>
          </a:p>
        </p:txBody>
      </p:sp>
      <p:pic>
        <p:nvPicPr>
          <p:cNvPr id="8" name="Picture 7">
            <a:extLst>
              <a:ext uri="{FF2B5EF4-FFF2-40B4-BE49-F238E27FC236}">
                <a16:creationId xmlns:a16="http://schemas.microsoft.com/office/drawing/2014/main" id="{54840F70-0320-7B02-DD7E-83FE9357C64E}"/>
              </a:ext>
            </a:extLst>
          </p:cNvPr>
          <p:cNvPicPr>
            <a:picLocks noChangeAspect="1"/>
          </p:cNvPicPr>
          <p:nvPr/>
        </p:nvPicPr>
        <p:blipFill>
          <a:blip r:embed="rId3"/>
          <a:stretch>
            <a:fillRect/>
          </a:stretch>
        </p:blipFill>
        <p:spPr>
          <a:xfrm>
            <a:off x="4323174" y="1352551"/>
            <a:ext cx="4508406" cy="2697134"/>
          </a:xfrm>
          <a:prstGeom prst="rect">
            <a:avLst/>
          </a:prstGeom>
        </p:spPr>
      </p:pic>
      <p:sp>
        <p:nvSpPr>
          <p:cNvPr id="4" name="TextBox 3">
            <a:extLst>
              <a:ext uri="{FF2B5EF4-FFF2-40B4-BE49-F238E27FC236}">
                <a16:creationId xmlns:a16="http://schemas.microsoft.com/office/drawing/2014/main" id="{6AC3A762-A57D-FDEA-7ED2-AE01ED395E75}"/>
              </a:ext>
            </a:extLst>
          </p:cNvPr>
          <p:cNvSpPr txBox="1"/>
          <p:nvPr/>
        </p:nvSpPr>
        <p:spPr>
          <a:xfrm>
            <a:off x="4572000" y="4130479"/>
            <a:ext cx="649537" cy="369332"/>
          </a:xfrm>
          <a:prstGeom prst="rect">
            <a:avLst/>
          </a:prstGeom>
          <a:noFill/>
        </p:spPr>
        <p:txBody>
          <a:bodyPr wrap="none" rtlCol="0">
            <a:spAutoFit/>
          </a:bodyPr>
          <a:lstStyle/>
          <a:p>
            <a:pPr>
              <a:lnSpc>
                <a:spcPct val="90000"/>
              </a:lnSpc>
            </a:pPr>
            <a:r>
              <a:rPr lang="en-US" sz="2000" dirty="0"/>
              <a:t>[10]</a:t>
            </a:r>
          </a:p>
        </p:txBody>
      </p:sp>
    </p:spTree>
    <p:extLst>
      <p:ext uri="{BB962C8B-B14F-4D97-AF65-F5344CB8AC3E}">
        <p14:creationId xmlns:p14="http://schemas.microsoft.com/office/powerpoint/2010/main" val="2364278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8CC21-C3B5-C831-11AC-66A0B50947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3754D8-BFE9-CB9D-6446-279F8486F258}"/>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03DD6FC3-B2B0-F72A-E811-BC5C83831769}"/>
              </a:ext>
            </a:extLst>
          </p:cNvPr>
          <p:cNvSpPr>
            <a:spLocks noGrp="1"/>
          </p:cNvSpPr>
          <p:nvPr>
            <p:ph sz="half" idx="1"/>
          </p:nvPr>
        </p:nvSpPr>
        <p:spPr>
          <a:xfrm>
            <a:off x="685799" y="1352551"/>
            <a:ext cx="7772399" cy="3352800"/>
          </a:xfrm>
        </p:spPr>
        <p:txBody>
          <a:bodyPr/>
          <a:lstStyle/>
          <a:p>
            <a:pPr marL="0" indent="0">
              <a:buNone/>
            </a:pPr>
            <a:r>
              <a:rPr lang="en-US" dirty="0"/>
              <a:t>Autonomous driving is the future of land-based transportation and is rapidly developing and improving.</a:t>
            </a:r>
          </a:p>
          <a:p>
            <a:pPr marL="0" indent="0">
              <a:buNone/>
            </a:pPr>
            <a:endParaRPr lang="en-US" dirty="0"/>
          </a:p>
          <a:p>
            <a:pPr marL="0" indent="0">
              <a:buNone/>
            </a:pPr>
            <a:r>
              <a:rPr lang="en-US" dirty="0"/>
              <a:t>Autonomous driving is a safe, beneficial, and accessible way for people to drive.</a:t>
            </a:r>
          </a:p>
          <a:p>
            <a:pPr marL="0" indent="0">
              <a:buNone/>
            </a:pPr>
            <a:endParaRPr lang="en-US" dirty="0"/>
          </a:p>
          <a:p>
            <a:pPr marL="0" indent="0">
              <a:buNone/>
            </a:pPr>
            <a:r>
              <a:rPr lang="en-US" dirty="0"/>
              <a:t>In it’s current state, there are still many improvements that need to be made before it can be fully autonomous, nut we will soon be seeing this in examples such as the Tesla Robotaxi or automated freight delivery.</a:t>
            </a:r>
          </a:p>
          <a:p>
            <a:pPr marL="0" indent="0">
              <a:buNone/>
            </a:pPr>
            <a:endParaRPr lang="en-US" dirty="0"/>
          </a:p>
          <a:p>
            <a:pPr marL="0" indent="0">
              <a:buNone/>
            </a:pPr>
            <a:endParaRPr lang="en-US" dirty="0"/>
          </a:p>
          <a:p>
            <a:pPr marL="0" indent="0">
              <a:buNone/>
            </a:pPr>
            <a:endParaRPr lang="en-US" dirty="0"/>
          </a:p>
          <a:p>
            <a:endParaRPr lang="en-US" dirty="0"/>
          </a:p>
        </p:txBody>
      </p:sp>
      <p:sp>
        <p:nvSpPr>
          <p:cNvPr id="5" name="Footer Placeholder 4">
            <a:extLst>
              <a:ext uri="{FF2B5EF4-FFF2-40B4-BE49-F238E27FC236}">
                <a16:creationId xmlns:a16="http://schemas.microsoft.com/office/drawing/2014/main" id="{B77077C7-5E83-2265-4508-71651638621C}"/>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780403E7-0F9E-57F8-3923-E55FC1B38E8A}"/>
              </a:ext>
            </a:extLst>
          </p:cNvPr>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a:extLst>
              <a:ext uri="{FF2B5EF4-FFF2-40B4-BE49-F238E27FC236}">
                <a16:creationId xmlns:a16="http://schemas.microsoft.com/office/drawing/2014/main" id="{808FD608-50C4-52FB-3BAB-DFDF093AD61C}"/>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Andrew Soto</a:t>
            </a:r>
          </a:p>
        </p:txBody>
      </p:sp>
    </p:spTree>
    <p:extLst>
      <p:ext uri="{BB962C8B-B14F-4D97-AF65-F5344CB8AC3E}">
        <p14:creationId xmlns:p14="http://schemas.microsoft.com/office/powerpoint/2010/main" val="3343585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369886"/>
            <a:ext cx="7772400" cy="3352800"/>
          </a:xfrm>
        </p:spPr>
        <p:txBody>
          <a:bodyPr lIns="91440">
            <a:normAutofit fontScale="92500" lnSpcReduction="20000"/>
          </a:bodyPr>
          <a:lstStyle/>
          <a:p>
            <a:pPr marL="0" lv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[1]More than 90 Percent of Automobile Accidents Caused by Human Error, (</a:t>
            </a:r>
            <a:r>
              <a:rPr kumimoji="0" lang="en-US" sz="1100" b="0" i="0" u="none" strike="noStrike" kern="1200" cap="none" spc="0" normalizeH="0" baseline="0" noProof="0" dirty="0" err="1">
                <a:ln>
                  <a:noFill/>
                </a:ln>
                <a:solidFill>
                  <a:prstClr val="white"/>
                </a:solidFill>
                <a:effectLst/>
                <a:uLnTx/>
                <a:uFillTx/>
                <a:latin typeface="Cambria"/>
                <a:ea typeface="+mn-ea"/>
                <a:cs typeface="+mn-cs"/>
              </a:rPr>
              <a:t>GRGBlaw</a:t>
            </a:r>
            <a:r>
              <a:rPr kumimoji="0" lang="en-US" sz="1100" b="0" i="0" u="none" strike="noStrike" kern="1200" cap="none" spc="0" normalizeH="0" baseline="0" noProof="0" dirty="0">
                <a:ln>
                  <a:noFill/>
                </a:ln>
                <a:solidFill>
                  <a:prstClr val="white"/>
                </a:solidFill>
                <a:effectLst/>
                <a:uLnTx/>
                <a:uFillTx/>
                <a:latin typeface="Cambria"/>
                <a:ea typeface="+mn-ea"/>
                <a:cs typeface="+mn-cs"/>
              </a:rPr>
              <a:t>, date </a:t>
            </a:r>
            <a:r>
              <a:rPr kumimoji="0" lang="en-US" sz="1100" b="0" i="0" u="none" strike="noStrike" kern="1200" cap="none" spc="0" normalizeH="0" baseline="0" noProof="0" dirty="0" err="1">
                <a:ln>
                  <a:noFill/>
                </a:ln>
                <a:solidFill>
                  <a:prstClr val="white"/>
                </a:solidFill>
                <a:effectLst/>
                <a:uLnTx/>
                <a:uFillTx/>
                <a:latin typeface="Cambria"/>
                <a:ea typeface="+mn-ea"/>
                <a:cs typeface="+mn-cs"/>
              </a:rPr>
              <a:t>unkown</a:t>
            </a:r>
            <a:r>
              <a:rPr kumimoji="0" lang="en-US" sz="1100" b="0" i="0" u="none" strike="noStrike" kern="1200" cap="none" spc="0" normalizeH="0" baseline="0" noProof="0" dirty="0">
                <a:ln>
                  <a:noFill/>
                </a:ln>
                <a:solidFill>
                  <a:prstClr val="white"/>
                </a:solidFill>
                <a:effectLst/>
                <a:uLnTx/>
                <a:uFillTx/>
                <a:latin typeface="Cambria"/>
                <a:ea typeface="+mn-ea"/>
                <a:cs typeface="+mn-cs"/>
              </a:rPr>
              <a:t>) </a:t>
            </a:r>
            <a:r>
              <a:rPr lang="en-US" sz="1100" dirty="0">
                <a:solidFill>
                  <a:prstClr val="white"/>
                </a:solidFill>
                <a:hlinkClick r:id="rId2"/>
              </a:rPr>
              <a:t>https://www.grgblaw.com/wisconsin-trial-lawyers/automobile-accidents-human-error</a:t>
            </a:r>
            <a:r>
              <a:rPr lang="en-US" sz="1100" dirty="0">
                <a:solidFill>
                  <a:prstClr val="white"/>
                </a:solidFill>
              </a:rPr>
              <a:t> (Accessed 9/19)</a:t>
            </a:r>
          </a:p>
          <a:p>
            <a:pPr marL="0" lvl="0" indent="0" defTabSz="457200">
              <a:lnSpc>
                <a:spcPct val="100000"/>
              </a:lnSpc>
              <a:spcBef>
                <a:spcPts val="600"/>
              </a:spcBef>
              <a:buClrTx/>
              <a:buSzTx/>
              <a:buNone/>
              <a:defRPr/>
            </a:pPr>
            <a:r>
              <a:rPr lang="en-US" sz="1100" dirty="0">
                <a:solidFill>
                  <a:prstClr val="white"/>
                </a:solidFill>
              </a:rPr>
              <a:t>[2] Jeremy Cohen, Computer Vision at Tesla (Comet, August 29, 2023,  </a:t>
            </a:r>
            <a:r>
              <a:rPr lang="en-US" sz="1100" dirty="0">
                <a:solidFill>
                  <a:prstClr val="white"/>
                </a:solidFill>
                <a:hlinkClick r:id="rId3"/>
              </a:rPr>
              <a:t>https://www.comet.com/site/blog/computer-vision-at-tesla/</a:t>
            </a:r>
            <a:r>
              <a:rPr lang="en-US" sz="1100" dirty="0">
                <a:solidFill>
                  <a:prstClr val="white"/>
                </a:solidFill>
              </a:rPr>
              <a:t> (Accessed 9/19)</a:t>
            </a:r>
          </a:p>
          <a:p>
            <a:pPr marL="0" lvl="0" indent="0" defTabSz="457200">
              <a:lnSpc>
                <a:spcPct val="100000"/>
              </a:lnSpc>
              <a:spcBef>
                <a:spcPts val="600"/>
              </a:spcBef>
              <a:buClrTx/>
              <a:buSzTx/>
              <a:buNone/>
              <a:defRPr/>
            </a:pPr>
            <a:r>
              <a:rPr lang="en-US" sz="1100" dirty="0">
                <a:solidFill>
                  <a:prstClr val="white"/>
                </a:solidFill>
              </a:rPr>
              <a:t>[3] Mohamed Abdel-</a:t>
            </a:r>
            <a:r>
              <a:rPr lang="en-US" sz="1100" dirty="0" err="1">
                <a:solidFill>
                  <a:prstClr val="white"/>
                </a:solidFill>
              </a:rPr>
              <a:t>Aty</a:t>
            </a:r>
            <a:r>
              <a:rPr lang="en-US" sz="1100" dirty="0">
                <a:solidFill>
                  <a:prstClr val="white"/>
                </a:solidFill>
              </a:rPr>
              <a:t> &amp; </a:t>
            </a:r>
            <a:r>
              <a:rPr lang="en-US" sz="1100" dirty="0" err="1">
                <a:solidFill>
                  <a:prstClr val="white"/>
                </a:solidFill>
              </a:rPr>
              <a:t>Shengxuan</a:t>
            </a:r>
            <a:r>
              <a:rPr lang="en-US" sz="1100" dirty="0">
                <a:solidFill>
                  <a:prstClr val="white"/>
                </a:solidFill>
              </a:rPr>
              <a:t> Ding, A matched case-control analysis of autonomous vs human-driven vehicle accidents (Nature.com, June 18 2024)</a:t>
            </a:r>
            <a:r>
              <a:rPr lang="en-US" sz="1100" dirty="0">
                <a:solidFill>
                  <a:prstClr val="white"/>
                </a:solidFill>
                <a:hlinkClick r:id="rId4"/>
              </a:rPr>
              <a:t> https</a:t>
            </a:r>
            <a:r>
              <a:rPr lang="en-US" sz="1100" dirty="0">
                <a:solidFill>
                  <a:prstClr val="white"/>
                </a:solidFill>
              </a:rPr>
              <a:t> </a:t>
            </a:r>
            <a:r>
              <a:rPr lang="en-US" sz="1100" dirty="0">
                <a:solidFill>
                  <a:prstClr val="white"/>
                </a:solidFill>
                <a:hlinkClick r:id="rId4"/>
              </a:rPr>
              <a:t>://www.nature.com/articles/s41467-024-48526-4</a:t>
            </a:r>
            <a:r>
              <a:rPr lang="en-US" sz="1100" dirty="0">
                <a:solidFill>
                  <a:prstClr val="white"/>
                </a:solidFill>
              </a:rPr>
              <a:t> (Accessed 9/20)</a:t>
            </a:r>
          </a:p>
          <a:p>
            <a:pPr marL="0" lvl="0" indent="0" defTabSz="457200">
              <a:lnSpc>
                <a:spcPct val="100000"/>
              </a:lnSpc>
              <a:spcBef>
                <a:spcPts val="600"/>
              </a:spcBef>
              <a:buClrTx/>
              <a:buSzTx/>
              <a:buNone/>
              <a:defRPr/>
            </a:pPr>
            <a:r>
              <a:rPr lang="en-US" sz="1100" dirty="0">
                <a:solidFill>
                  <a:prstClr val="white"/>
                </a:solidFill>
              </a:rPr>
              <a:t>[4] Angus McKerral, Kristen Pammer, Cassandra Gauld, Supervising the self-driving car: Situation awareness and fatigue during highly automated driving (Science direct, July 2023) </a:t>
            </a:r>
            <a:r>
              <a:rPr lang="en-US" sz="1100" dirty="0">
                <a:solidFill>
                  <a:prstClr val="white"/>
                </a:solidFill>
                <a:hlinkClick r:id="rId5"/>
              </a:rPr>
              <a:t>https://www.sciencedirect.com/science/article/pii/S000145752300115X</a:t>
            </a:r>
            <a:r>
              <a:rPr lang="en-US" sz="1100" dirty="0">
                <a:solidFill>
                  <a:prstClr val="white"/>
                </a:solidFill>
              </a:rPr>
              <a:t> (Accesses 9/20)</a:t>
            </a:r>
          </a:p>
          <a:p>
            <a:pPr marL="0" lvl="0" indent="0" defTabSz="457200">
              <a:lnSpc>
                <a:spcPct val="100000"/>
              </a:lnSpc>
              <a:spcBef>
                <a:spcPts val="600"/>
              </a:spcBef>
              <a:buClrTx/>
              <a:buSzTx/>
              <a:buNone/>
              <a:defRPr/>
            </a:pPr>
            <a:r>
              <a:rPr lang="en-US" sz="1100" dirty="0">
                <a:solidFill>
                  <a:prstClr val="white"/>
                </a:solidFill>
              </a:rPr>
              <a:t>[5] The impact of Autonomous Driving (Tomorrow’s Journey, August 19, 2024) </a:t>
            </a:r>
            <a:r>
              <a:rPr lang="en-US" sz="1100" dirty="0">
                <a:solidFill>
                  <a:prstClr val="white"/>
                </a:solidFill>
                <a:hlinkClick r:id="rId6"/>
              </a:rPr>
              <a:t>https://www.tomorrowsjourney.co.uk/industry-insights/the-impact-of-autonomous-driving</a:t>
            </a:r>
            <a:r>
              <a:rPr lang="en-US" sz="1100" dirty="0">
                <a:solidFill>
                  <a:prstClr val="white"/>
                </a:solidFill>
              </a:rPr>
              <a:t> (Accessed 9/21)</a:t>
            </a:r>
          </a:p>
          <a:p>
            <a:pPr marL="0" lvl="0" indent="0" defTabSz="457200">
              <a:lnSpc>
                <a:spcPct val="100000"/>
              </a:lnSpc>
              <a:spcBef>
                <a:spcPts val="600"/>
              </a:spcBef>
              <a:buClrTx/>
              <a:buSzTx/>
              <a:buNone/>
              <a:defRPr/>
            </a:pPr>
            <a:r>
              <a:rPr lang="en-US" sz="1100" dirty="0">
                <a:solidFill>
                  <a:prstClr val="white"/>
                </a:solidFill>
              </a:rPr>
              <a:t>[6]Self-Driving Cars: The Impact Of People with Disabilities (Ruderman Foundation, June 2017) </a:t>
            </a:r>
            <a:r>
              <a:rPr lang="en-US" sz="1100" dirty="0">
                <a:solidFill>
                  <a:prstClr val="white"/>
                </a:solidFill>
                <a:hlinkClick r:id="rId7"/>
              </a:rPr>
              <a:t>https://rudermanfoundation.org/white_papers/self-driving-cars-the-impact-on-people-with-disabilities/</a:t>
            </a:r>
            <a:r>
              <a:rPr lang="en-US" sz="1100" dirty="0">
                <a:solidFill>
                  <a:prstClr val="white"/>
                </a:solidFill>
              </a:rPr>
              <a:t> (Accessed 9/20)</a:t>
            </a:r>
          </a:p>
          <a:p>
            <a:pPr marL="0" lvl="0" indent="0" defTabSz="457200">
              <a:lnSpc>
                <a:spcPct val="100000"/>
              </a:lnSpc>
              <a:spcBef>
                <a:spcPts val="600"/>
              </a:spcBef>
              <a:buClrTx/>
              <a:buSzTx/>
              <a:buNone/>
              <a:defRPr/>
            </a:pPr>
            <a:r>
              <a:rPr lang="en-US" sz="1100" dirty="0">
                <a:solidFill>
                  <a:prstClr val="white"/>
                </a:solidFill>
              </a:rPr>
              <a:t>[7] </a:t>
            </a:r>
            <a:r>
              <a:rPr lang="en-US" sz="1100" dirty="0">
                <a:solidFill>
                  <a:prstClr val="white"/>
                </a:solidFill>
                <a:hlinkClick r:id="rId8"/>
              </a:rPr>
              <a:t>https://www.tesla.com/VehicleSafetyReport</a:t>
            </a:r>
            <a:r>
              <a:rPr lang="en-US" sz="1100" dirty="0">
                <a:solidFill>
                  <a:prstClr val="white"/>
                </a:solidFill>
              </a:rPr>
              <a:t> </a:t>
            </a: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a:p>
            <a:pPr marL="0" lv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a:t>
            </a:r>
            <a:r>
              <a:rPr lang="en-US" sz="1100" dirty="0">
                <a:solidFill>
                  <a:prstClr val="white"/>
                </a:solidFill>
              </a:rPr>
              <a:t>8] Oleksandr </a:t>
            </a:r>
            <a:r>
              <a:rPr lang="en-US" sz="1100" dirty="0" err="1">
                <a:solidFill>
                  <a:prstClr val="white"/>
                </a:solidFill>
              </a:rPr>
              <a:t>Odukha</a:t>
            </a:r>
            <a:r>
              <a:rPr lang="en-US" sz="1100" dirty="0">
                <a:solidFill>
                  <a:prstClr val="white"/>
                </a:solidFill>
              </a:rPr>
              <a:t>, Five outcomes of the Autonomous Driving Revolution (August 21, 2023)</a:t>
            </a:r>
            <a:r>
              <a:rPr lang="en-US" sz="1100" dirty="0">
                <a:solidFill>
                  <a:prstClr val="white"/>
                </a:solidFill>
                <a:hlinkClick r:id="rId9"/>
              </a:rPr>
              <a:t>https://intellias.com/five-outcomes-of-the-autonomous-revolution/</a:t>
            </a:r>
            <a:r>
              <a:rPr lang="en-US" sz="1100" dirty="0">
                <a:solidFill>
                  <a:prstClr val="white"/>
                </a:solidFill>
              </a:rPr>
              <a:t>  (Accessed 9/21)</a:t>
            </a: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a:p>
            <a:pPr marL="0" lvl="0" indent="0" defTabSz="457200">
              <a:lnSpc>
                <a:spcPct val="100000"/>
              </a:lnSpc>
              <a:spcBef>
                <a:spcPts val="600"/>
              </a:spcBef>
              <a:buClrTx/>
              <a:buSzTx/>
              <a:buNone/>
              <a:defRPr/>
            </a:pPr>
            <a:r>
              <a:rPr lang="en-US" sz="1100" dirty="0">
                <a:solidFill>
                  <a:prstClr val="white"/>
                </a:solidFill>
                <a:latin typeface="Cambria"/>
              </a:rPr>
              <a:t>[9</a:t>
            </a:r>
            <a:r>
              <a:rPr lang="en-US" sz="1100" dirty="0">
                <a:solidFill>
                  <a:prstClr val="white"/>
                </a:solidFill>
              </a:rPr>
              <a:t>] </a:t>
            </a:r>
            <a:r>
              <a:rPr lang="en-US" sz="1100" dirty="0" err="1">
                <a:solidFill>
                  <a:prstClr val="white"/>
                </a:solidFill>
              </a:rPr>
              <a:t>Carpey</a:t>
            </a:r>
            <a:r>
              <a:rPr lang="en-US" sz="1100" dirty="0">
                <a:solidFill>
                  <a:prstClr val="white"/>
                </a:solidFill>
              </a:rPr>
              <a:t> Law, The Devastating Reality of Common Truck Accident Injuries, May 2025, </a:t>
            </a:r>
            <a:r>
              <a:rPr lang="en-US" sz="1100" dirty="0">
                <a:solidFill>
                  <a:prstClr val="white"/>
                </a:solidFill>
                <a:hlinkClick r:id="rId10"/>
              </a:rPr>
              <a:t>https://www.carpeylaw.com/article/common-truck-accident-injuries/</a:t>
            </a:r>
            <a:r>
              <a:rPr lang="en-US" sz="1100" dirty="0">
                <a:solidFill>
                  <a:prstClr val="white"/>
                </a:solidFill>
              </a:rPr>
              <a:t>  (Accessed 9/21</a:t>
            </a:r>
            <a:endParaRPr lang="en-US" sz="1100" dirty="0">
              <a:solidFill>
                <a:prstClr val="white"/>
              </a:solidFill>
              <a:latin typeface="Cambria"/>
            </a:endParaRPr>
          </a:p>
          <a:p>
            <a:pPr marL="0" lv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a:t>
            </a:r>
            <a:r>
              <a:rPr lang="en-US" sz="1100" dirty="0">
                <a:solidFill>
                  <a:prstClr val="white"/>
                </a:solidFill>
              </a:rPr>
              <a:t>10] Felix Richter, Consumer Concerns about Self-Driving Cars (Mar 20, 2018) </a:t>
            </a:r>
            <a:r>
              <a:rPr lang="en-US" sz="1100" dirty="0">
                <a:solidFill>
                  <a:prstClr val="white"/>
                </a:solidFill>
                <a:hlinkClick r:id="rId11"/>
              </a:rPr>
              <a:t>https://www.statista.com/chart/5950/concerns-about-self-driving-cars/?srsltid=AfmBOopFXI-1m3awrw_CJT9OmuBav32qlnc49sV4PY9GAvq-AL59M4V4</a:t>
            </a:r>
            <a:r>
              <a:rPr lang="en-US" sz="1100" dirty="0">
                <a:solidFill>
                  <a:prstClr val="white"/>
                </a:solidFill>
              </a:rPr>
              <a:t> </a:t>
            </a: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17</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Andrew Soto</a:t>
            </a:r>
          </a:p>
        </p:txBody>
      </p:sp>
    </p:spTree>
    <p:extLst>
      <p:ext uri="{BB962C8B-B14F-4D97-AF65-F5344CB8AC3E}">
        <p14:creationId xmlns:p14="http://schemas.microsoft.com/office/powerpoint/2010/main" val="663296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title"/>
          </p:nvPr>
        </p:nvSpPr>
        <p:spPr>
          <a:xfrm>
            <a:off x="914400" y="1143000"/>
            <a:ext cx="7315200" cy="1494448"/>
          </a:xfrm>
          <a:prstGeom prst="rect">
            <a:avLst/>
          </a:prstGeom>
          <a:noFill/>
          <a:ln>
            <a:noFill/>
          </a:ln>
        </p:spPr>
        <p:txBody>
          <a:bodyPr spcFirstLastPara="1" wrap="square" lIns="91425" tIns="45700" rIns="91425" bIns="45700" anchor="b" anchorCtr="0">
            <a:noAutofit/>
          </a:bodyPr>
          <a:lstStyle/>
          <a:p>
            <a:pPr marL="0" lvl="0" indent="0" algn="ctr" rtl="0">
              <a:lnSpc>
                <a:spcPct val="80000"/>
              </a:lnSpc>
              <a:spcBef>
                <a:spcPts val="0"/>
              </a:spcBef>
              <a:spcAft>
                <a:spcPts val="0"/>
              </a:spcAft>
              <a:buClr>
                <a:schemeClr val="lt1"/>
              </a:buClr>
              <a:buSzPts val="3300"/>
              <a:buFont typeface="Cambria"/>
              <a:buNone/>
            </a:pPr>
            <a:r>
              <a:rPr lang="en-US"/>
              <a:t>Removing Bias in Large Language Models</a:t>
            </a:r>
            <a:endParaRPr/>
          </a:p>
        </p:txBody>
      </p:sp>
      <p:sp>
        <p:nvSpPr>
          <p:cNvPr id="92" name="Google Shape;92;p1"/>
          <p:cNvSpPr txBox="1">
            <a:spLocks noGrp="1"/>
          </p:cNvSpPr>
          <p:nvPr>
            <p:ph type="body" idx="1"/>
          </p:nvPr>
        </p:nvSpPr>
        <p:spPr>
          <a:xfrm>
            <a:off x="914400" y="2724150"/>
            <a:ext cx="7315200" cy="762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90"/>
              <a:buNone/>
            </a:pPr>
            <a:r>
              <a:rPr lang="en-US"/>
              <a:t>Chase Carstensen</a:t>
            </a:r>
            <a:endParaRPr/>
          </a:p>
        </p:txBody>
      </p:sp>
      <p:sp>
        <p:nvSpPr>
          <p:cNvPr id="93" name="Google Shape;93;p1"/>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2025 Keith A. Pray</a:t>
            </a:r>
            <a:endParaRPr/>
          </a:p>
        </p:txBody>
      </p:sp>
      <p:sp>
        <p:nvSpPr>
          <p:cNvPr id="94" name="Google Shape;94;p1"/>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Motivation for this Presentation</a:t>
            </a:r>
            <a:endParaRPr/>
          </a:p>
        </p:txBody>
      </p:sp>
      <p:sp>
        <p:nvSpPr>
          <p:cNvPr id="101" name="Google Shape;101;p2"/>
          <p:cNvSpPr txBox="1">
            <a:spLocks noGrp="1"/>
          </p:cNvSpPr>
          <p:nvPr>
            <p:ph type="body" idx="1"/>
          </p:nvPr>
        </p:nvSpPr>
        <p:spPr>
          <a:xfrm>
            <a:off x="685800" y="1352550"/>
            <a:ext cx="3733800" cy="3221700"/>
          </a:xfrm>
          <a:prstGeom prst="rect">
            <a:avLst/>
          </a:prstGeom>
          <a:noFill/>
          <a:ln>
            <a:noFill/>
          </a:ln>
        </p:spPr>
        <p:txBody>
          <a:bodyPr spcFirstLastPara="1" wrap="square" lIns="91425" tIns="45700" rIns="91425" bIns="45700" anchor="t" anchorCtr="0">
            <a:noAutofit/>
          </a:bodyPr>
          <a:lstStyle/>
          <a:p>
            <a:pPr marL="205766" lvl="0" indent="-209386" algn="l" rtl="0">
              <a:lnSpc>
                <a:spcPct val="80000"/>
              </a:lnSpc>
              <a:spcBef>
                <a:spcPts val="1200"/>
              </a:spcBef>
              <a:spcAft>
                <a:spcPts val="0"/>
              </a:spcAft>
              <a:buSzPts val="1677"/>
              <a:buChar char="•"/>
            </a:pPr>
            <a:r>
              <a:rPr lang="en-US" sz="1829"/>
              <a:t>Based loosely on </a:t>
            </a:r>
            <a:endParaRPr sz="1575"/>
          </a:p>
          <a:p>
            <a:pPr marL="411534" lvl="1" indent="-226531" algn="l" rtl="0">
              <a:lnSpc>
                <a:spcPct val="80000"/>
              </a:lnSpc>
              <a:spcBef>
                <a:spcPts val="1200"/>
              </a:spcBef>
              <a:spcAft>
                <a:spcPts val="0"/>
              </a:spcAft>
              <a:buSzPts val="1677"/>
              <a:buChar char="–"/>
            </a:pPr>
            <a:r>
              <a:rPr lang="en-US" sz="1575"/>
              <a:t>research with Prof. Walter Gerych (MIT/WPI)</a:t>
            </a:r>
            <a:endParaRPr sz="1829"/>
          </a:p>
          <a:p>
            <a:pPr marL="411534" lvl="1" indent="-226531" algn="l" rtl="0">
              <a:lnSpc>
                <a:spcPct val="80000"/>
              </a:lnSpc>
              <a:spcBef>
                <a:spcPts val="1200"/>
              </a:spcBef>
              <a:spcAft>
                <a:spcPts val="0"/>
              </a:spcAft>
              <a:buSzPts val="1677"/>
              <a:buFont typeface="Cambria"/>
              <a:buChar char="–"/>
            </a:pPr>
            <a:r>
              <a:rPr lang="en-US" sz="1575"/>
              <a:t>research from Rafiya Javed (Google DeepMind)</a:t>
            </a:r>
            <a:endParaRPr sz="1575"/>
          </a:p>
          <a:p>
            <a:pPr marL="0" lvl="0" indent="0" algn="l" rtl="0">
              <a:lnSpc>
                <a:spcPct val="80000"/>
              </a:lnSpc>
              <a:spcBef>
                <a:spcPts val="1200"/>
              </a:spcBef>
              <a:spcAft>
                <a:spcPts val="0"/>
              </a:spcAft>
              <a:buSzPts val="935"/>
              <a:buNone/>
            </a:pPr>
            <a:endParaRPr sz="1829"/>
          </a:p>
          <a:p>
            <a:pPr marL="205766" lvl="0" indent="-209386" algn="l" rtl="0">
              <a:lnSpc>
                <a:spcPct val="80000"/>
              </a:lnSpc>
              <a:spcBef>
                <a:spcPts val="1200"/>
              </a:spcBef>
              <a:spcAft>
                <a:spcPts val="0"/>
              </a:spcAft>
              <a:buSzPts val="1677"/>
              <a:buChar char="•"/>
            </a:pPr>
            <a:r>
              <a:rPr lang="en-US" sz="1829"/>
              <a:t>What kinds of bias are present in LLMs and other AI models?</a:t>
            </a:r>
            <a:endParaRPr sz="1829"/>
          </a:p>
          <a:p>
            <a:pPr marL="205766" lvl="0" indent="-209386" algn="l" rtl="0">
              <a:lnSpc>
                <a:spcPct val="80000"/>
              </a:lnSpc>
              <a:spcBef>
                <a:spcPts val="1200"/>
              </a:spcBef>
              <a:spcAft>
                <a:spcPts val="0"/>
              </a:spcAft>
              <a:buSzPts val="1677"/>
              <a:buChar char="•"/>
            </a:pPr>
            <a:r>
              <a:rPr lang="en-US" sz="1829" b="1"/>
              <a:t>It is important to research and remove bias in AI models</a:t>
            </a:r>
            <a:endParaRPr sz="1829" b="1"/>
          </a:p>
          <a:p>
            <a:pPr marL="0" lvl="0" indent="0" algn="l" rtl="0">
              <a:lnSpc>
                <a:spcPct val="80000"/>
              </a:lnSpc>
              <a:spcBef>
                <a:spcPts val="1200"/>
              </a:spcBef>
              <a:spcAft>
                <a:spcPts val="0"/>
              </a:spcAft>
              <a:buSzPts val="935"/>
              <a:buNone/>
            </a:pPr>
            <a:endParaRPr sz="1829"/>
          </a:p>
          <a:p>
            <a:pPr marL="0" lvl="0" indent="0" algn="l" rtl="0">
              <a:lnSpc>
                <a:spcPct val="80000"/>
              </a:lnSpc>
              <a:spcBef>
                <a:spcPts val="1200"/>
              </a:spcBef>
              <a:spcAft>
                <a:spcPts val="0"/>
              </a:spcAft>
              <a:buSzPts val="935"/>
              <a:buNone/>
            </a:pPr>
            <a:endParaRPr sz="1829"/>
          </a:p>
        </p:txBody>
      </p:sp>
      <p:sp>
        <p:nvSpPr>
          <p:cNvPr id="102" name="Google Shape;102;p2"/>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2025 Keith A. Pray</a:t>
            </a:r>
            <a:endParaRPr/>
          </a:p>
        </p:txBody>
      </p:sp>
      <p:sp>
        <p:nvSpPr>
          <p:cNvPr id="103" name="Google Shape;103;p2"/>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104" name="Google Shape;104;p2"/>
          <p:cNvSpPr txBox="1"/>
          <p:nvPr/>
        </p:nvSpPr>
        <p:spPr>
          <a:xfrm>
            <a:off x="6847114" y="372337"/>
            <a:ext cx="2179682"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Chase Carstensen</a:t>
            </a:r>
            <a:endParaRPr/>
          </a:p>
        </p:txBody>
      </p:sp>
      <p:pic>
        <p:nvPicPr>
          <p:cNvPr id="105" name="Google Shape;105;p2"/>
          <p:cNvPicPr preferRelativeResize="0"/>
          <p:nvPr/>
        </p:nvPicPr>
        <p:blipFill>
          <a:blip r:embed="rId3">
            <a:alphaModFix/>
          </a:blip>
          <a:stretch>
            <a:fillRect/>
          </a:stretch>
        </p:blipFill>
        <p:spPr>
          <a:xfrm>
            <a:off x="6847125" y="2874969"/>
            <a:ext cx="1522425" cy="1518456"/>
          </a:xfrm>
          <a:prstGeom prst="rect">
            <a:avLst/>
          </a:prstGeom>
          <a:noFill/>
          <a:ln>
            <a:noFill/>
          </a:ln>
        </p:spPr>
      </p:pic>
      <p:pic>
        <p:nvPicPr>
          <p:cNvPr id="106" name="Google Shape;106;p2"/>
          <p:cNvPicPr preferRelativeResize="0"/>
          <p:nvPr/>
        </p:nvPicPr>
        <p:blipFill>
          <a:blip r:embed="rId4">
            <a:alphaModFix/>
          </a:blip>
          <a:stretch>
            <a:fillRect/>
          </a:stretch>
        </p:blipFill>
        <p:spPr>
          <a:xfrm>
            <a:off x="5193475" y="1352550"/>
            <a:ext cx="1522425" cy="1522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Turn your camera on</a:t>
            </a:r>
          </a:p>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Wait until the end of a student’s presentation to ask questions</a:t>
            </a:r>
          </a:p>
          <a:p>
            <a:pPr lvl="1"/>
            <a:r>
              <a:rPr lang="en-US" dirty="0"/>
              <a:t>Write them down so you don’t forget</a:t>
            </a:r>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
        <p:nvSpPr>
          <p:cNvPr id="4" name="Footer Placeholder 3">
            <a:extLst>
              <a:ext uri="{FF2B5EF4-FFF2-40B4-BE49-F238E27FC236}">
                <a16:creationId xmlns:a16="http://schemas.microsoft.com/office/drawing/2014/main" id="{DEC9BA9D-2D43-0B42-AAFD-F33D39AF2738}"/>
              </a:ext>
            </a:extLst>
          </p:cNvPr>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433679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490d16e41e_0_54"/>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LLMs and Human Rights</a:t>
            </a:r>
            <a:endParaRPr/>
          </a:p>
        </p:txBody>
      </p:sp>
      <p:sp>
        <p:nvSpPr>
          <p:cNvPr id="113" name="Google Shape;113;g3490d16e41e_0_54"/>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a:bodyPr>
          <a:lstStyle/>
          <a:p>
            <a:pPr marL="205766" lvl="0" indent="-205766" algn="l" rtl="0">
              <a:spcBef>
                <a:spcPts val="1200"/>
              </a:spcBef>
              <a:spcAft>
                <a:spcPts val="0"/>
              </a:spcAft>
              <a:buSzPts val="1620"/>
              <a:buChar char="•"/>
            </a:pPr>
            <a:r>
              <a:rPr lang="en-US"/>
              <a:t>Dr. Javed and her group showed that LLMs respond inappropriately to queries about human rights for different demographics [1]</a:t>
            </a:r>
            <a:endParaRPr/>
          </a:p>
          <a:p>
            <a:pPr marL="411534" lvl="1" indent="-205766" algn="l" rtl="0">
              <a:spcBef>
                <a:spcPts val="1200"/>
              </a:spcBef>
              <a:spcAft>
                <a:spcPts val="0"/>
              </a:spcAft>
              <a:buSzPts val="1350"/>
              <a:buChar char="–"/>
            </a:pPr>
            <a:r>
              <a:rPr lang="en-US"/>
              <a:t>With respect to the UN Universal Declaration of Human Rights [2]</a:t>
            </a:r>
            <a:endParaRPr/>
          </a:p>
          <a:p>
            <a:pPr marL="205766" lvl="0" indent="-205766" algn="l" rtl="0">
              <a:spcBef>
                <a:spcPts val="1200"/>
              </a:spcBef>
              <a:spcAft>
                <a:spcPts val="0"/>
              </a:spcAft>
              <a:buSzPts val="1620"/>
              <a:buChar char="•"/>
            </a:pPr>
            <a:r>
              <a:rPr lang="en-US"/>
              <a:t>They measured how LLMs would avoid affirming basic human rights and “hedge their bets” mostly for marginalized groups</a:t>
            </a:r>
            <a:endParaRPr/>
          </a:p>
        </p:txBody>
      </p:sp>
      <p:sp>
        <p:nvSpPr>
          <p:cNvPr id="114" name="Google Shape;114;g3490d16e41e_0_54"/>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2025 Keith A. Pray</a:t>
            </a:r>
            <a:endParaRPr/>
          </a:p>
        </p:txBody>
      </p:sp>
      <p:sp>
        <p:nvSpPr>
          <p:cNvPr id="115" name="Google Shape;115;g3490d16e41e_0_54"/>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116" name="Google Shape;116;g3490d16e41e_0_54"/>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Chase Carstensen</a:t>
            </a:r>
            <a:endParaRPr/>
          </a:p>
        </p:txBody>
      </p:sp>
      <p:pic>
        <p:nvPicPr>
          <p:cNvPr id="117" name="Google Shape;117;g3490d16e41e_0_54" title="brave_screenshot_arxiv.org.png"/>
          <p:cNvPicPr preferRelativeResize="0"/>
          <p:nvPr/>
        </p:nvPicPr>
        <p:blipFill>
          <a:blip r:embed="rId3">
            <a:alphaModFix/>
          </a:blip>
          <a:stretch>
            <a:fillRect/>
          </a:stretch>
        </p:blipFill>
        <p:spPr>
          <a:xfrm>
            <a:off x="5312675" y="655563"/>
            <a:ext cx="2980347" cy="4010062"/>
          </a:xfrm>
          <a:prstGeom prst="rect">
            <a:avLst/>
          </a:prstGeom>
          <a:noFill/>
          <a:ln>
            <a:noFill/>
          </a:ln>
        </p:spPr>
      </p:pic>
      <p:sp>
        <p:nvSpPr>
          <p:cNvPr id="118" name="Google Shape;118;g3490d16e41e_0_54"/>
          <p:cNvSpPr txBox="1">
            <a:spLocks noGrp="1"/>
          </p:cNvSpPr>
          <p:nvPr>
            <p:ph type="body" idx="1"/>
          </p:nvPr>
        </p:nvSpPr>
        <p:spPr>
          <a:xfrm>
            <a:off x="4961925" y="1424825"/>
            <a:ext cx="1132500" cy="28521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200"/>
              </a:spcBef>
              <a:spcAft>
                <a:spcPts val="0"/>
              </a:spcAft>
              <a:buNone/>
            </a:pPr>
            <a:r>
              <a:rPr lang="en-US" b="1">
                <a:solidFill>
                  <a:schemeClr val="dk1"/>
                </a:solidFill>
              </a:rPr>
              <a:t>%</a:t>
            </a:r>
            <a:endParaRPr b="1">
              <a:solidFill>
                <a:schemeClr val="dk1"/>
              </a:solidFill>
            </a:endParaRPr>
          </a:p>
          <a:p>
            <a:pPr marL="0" lvl="0" indent="0" algn="ctr" rtl="0">
              <a:lnSpc>
                <a:spcPct val="90000"/>
              </a:lnSpc>
              <a:spcBef>
                <a:spcPts val="1200"/>
              </a:spcBef>
              <a:spcAft>
                <a:spcPts val="0"/>
              </a:spcAft>
              <a:buNone/>
            </a:pPr>
            <a:endParaRPr b="1">
              <a:solidFill>
                <a:schemeClr val="dk1"/>
              </a:solidFill>
            </a:endParaRPr>
          </a:p>
          <a:p>
            <a:pPr marL="0" lvl="0" indent="0" algn="ctr" rtl="0">
              <a:lnSpc>
                <a:spcPct val="90000"/>
              </a:lnSpc>
              <a:spcBef>
                <a:spcPts val="1200"/>
              </a:spcBef>
              <a:spcAft>
                <a:spcPts val="0"/>
              </a:spcAft>
              <a:buNone/>
            </a:pPr>
            <a:endParaRPr b="1">
              <a:solidFill>
                <a:schemeClr val="dk1"/>
              </a:solidFill>
            </a:endParaRPr>
          </a:p>
          <a:p>
            <a:pPr marL="0" lvl="0" indent="0" algn="ctr" rtl="0">
              <a:lnSpc>
                <a:spcPct val="90000"/>
              </a:lnSpc>
              <a:spcBef>
                <a:spcPts val="1200"/>
              </a:spcBef>
              <a:spcAft>
                <a:spcPts val="0"/>
              </a:spcAft>
              <a:buNone/>
            </a:pPr>
            <a:endParaRPr b="1">
              <a:solidFill>
                <a:schemeClr val="dk1"/>
              </a:solidFill>
            </a:endParaRPr>
          </a:p>
          <a:p>
            <a:pPr marL="0" lvl="0" indent="0" algn="l" rtl="0">
              <a:lnSpc>
                <a:spcPct val="90000"/>
              </a:lnSpc>
              <a:spcBef>
                <a:spcPts val="1200"/>
              </a:spcBef>
              <a:spcAft>
                <a:spcPts val="0"/>
              </a:spcAft>
              <a:buNone/>
            </a:pPr>
            <a:endParaRPr b="1">
              <a:solidFill>
                <a:schemeClr val="dk1"/>
              </a:solidFill>
            </a:endParaRPr>
          </a:p>
          <a:p>
            <a:pPr marL="0" lvl="0" indent="0" algn="ctr" rtl="0">
              <a:lnSpc>
                <a:spcPct val="90000"/>
              </a:lnSpc>
              <a:spcBef>
                <a:spcPts val="1200"/>
              </a:spcBef>
              <a:spcAft>
                <a:spcPts val="0"/>
              </a:spcAft>
              <a:buNone/>
            </a:pPr>
            <a:r>
              <a:rPr lang="en-US" b="1">
                <a:solidFill>
                  <a:schemeClr val="dk1"/>
                </a:solidFill>
              </a:rPr>
              <a:t>%</a:t>
            </a:r>
            <a:endParaRPr b="1">
              <a:solidFill>
                <a:schemeClr val="dk1"/>
              </a:solidFill>
            </a:endParaRPr>
          </a:p>
        </p:txBody>
      </p:sp>
      <p:sp>
        <p:nvSpPr>
          <p:cNvPr id="119" name="Google Shape;119;g3490d16e41e_0_54"/>
          <p:cNvSpPr txBox="1"/>
          <p:nvPr/>
        </p:nvSpPr>
        <p:spPr>
          <a:xfrm>
            <a:off x="5312675" y="4665625"/>
            <a:ext cx="2980200" cy="37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solidFill>
                  <a:schemeClr val="lt1"/>
                </a:solidFill>
                <a:latin typeface="Cambria"/>
                <a:ea typeface="Cambria"/>
                <a:cs typeface="Cambria"/>
                <a:sym typeface="Cambria"/>
              </a:rPr>
              <a:t>[1] Baseline hedging and non-affirmation rates across queries and identity by model</a:t>
            </a:r>
            <a:endParaRPr sz="1100">
              <a:solidFill>
                <a:schemeClr val="lt1"/>
              </a:solidFill>
              <a:latin typeface="Cambria"/>
              <a:ea typeface="Cambria"/>
              <a:cs typeface="Cambria"/>
              <a:sym typeface="Cambri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3490d16e41e_0_44"/>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Non-Affirmation and Hedging Behaviors</a:t>
            </a:r>
            <a:endParaRPr/>
          </a:p>
        </p:txBody>
      </p:sp>
      <p:sp>
        <p:nvSpPr>
          <p:cNvPr id="126" name="Google Shape;126;g3490d16e41e_0_44"/>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2025 Keith A. Pray</a:t>
            </a:r>
            <a:endParaRPr/>
          </a:p>
        </p:txBody>
      </p:sp>
      <p:sp>
        <p:nvSpPr>
          <p:cNvPr id="127" name="Google Shape;127;g3490d16e41e_0_44"/>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128" name="Google Shape;128;g3490d16e41e_0_44"/>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Chase Carstensen</a:t>
            </a:r>
            <a:endParaRPr/>
          </a:p>
        </p:txBody>
      </p:sp>
      <p:pic>
        <p:nvPicPr>
          <p:cNvPr id="129" name="Google Shape;129;g3490d16e41e_0_44" title="brave_screenshot_gemini.google.com.png"/>
          <p:cNvPicPr preferRelativeResize="0"/>
          <p:nvPr/>
        </p:nvPicPr>
        <p:blipFill>
          <a:blip r:embed="rId3">
            <a:alphaModFix/>
          </a:blip>
          <a:stretch>
            <a:fillRect/>
          </a:stretch>
        </p:blipFill>
        <p:spPr>
          <a:xfrm>
            <a:off x="331988" y="1130638"/>
            <a:ext cx="8480034" cy="3416046"/>
          </a:xfrm>
          <a:prstGeom prst="rect">
            <a:avLst/>
          </a:prstGeom>
          <a:noFill/>
          <a:ln>
            <a:noFill/>
          </a:ln>
        </p:spPr>
      </p:pic>
      <p:sp>
        <p:nvSpPr>
          <p:cNvPr id="130" name="Google Shape;130;g3490d16e41e_0_44"/>
          <p:cNvSpPr txBox="1">
            <a:spLocks noGrp="1"/>
          </p:cNvSpPr>
          <p:nvPr>
            <p:ph type="body" idx="1"/>
          </p:nvPr>
        </p:nvSpPr>
        <p:spPr>
          <a:xfrm>
            <a:off x="7818288" y="3970325"/>
            <a:ext cx="1132500" cy="478800"/>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lnSpc>
                <a:spcPct val="90000"/>
              </a:lnSpc>
              <a:spcBef>
                <a:spcPts val="1200"/>
              </a:spcBef>
              <a:spcAft>
                <a:spcPts val="0"/>
              </a:spcAft>
              <a:buNone/>
            </a:pPr>
            <a:r>
              <a:rPr lang="en-US" sz="2700" b="1"/>
              <a:t>…</a:t>
            </a:r>
            <a:endParaRPr sz="27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3490d16e41e_0_10"/>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Unexpected Connections in AI Models</a:t>
            </a:r>
            <a:endParaRPr/>
          </a:p>
        </p:txBody>
      </p:sp>
      <p:sp>
        <p:nvSpPr>
          <p:cNvPr id="137" name="Google Shape;137;g3490d16e41e_0_10"/>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a:bodyPr>
          <a:lstStyle/>
          <a:p>
            <a:pPr marL="205766" lvl="0" indent="-205766" algn="l" rtl="0">
              <a:lnSpc>
                <a:spcPct val="90000"/>
              </a:lnSpc>
              <a:spcBef>
                <a:spcPts val="1200"/>
              </a:spcBef>
              <a:spcAft>
                <a:spcPts val="0"/>
              </a:spcAft>
              <a:buSzPts val="1620"/>
              <a:buChar char="•"/>
            </a:pPr>
            <a:r>
              <a:rPr lang="en-US"/>
              <a:t>The CLIP VLM associates Corgis with prompts for “a loyal dog”</a:t>
            </a:r>
            <a:endParaRPr/>
          </a:p>
          <a:p>
            <a:pPr marL="205766" lvl="0" indent="-205766" algn="l" rtl="0">
              <a:lnSpc>
                <a:spcPct val="90000"/>
              </a:lnSpc>
              <a:spcBef>
                <a:spcPts val="1200"/>
              </a:spcBef>
              <a:spcAft>
                <a:spcPts val="0"/>
              </a:spcAft>
              <a:buSzPts val="1620"/>
              <a:buChar char="•"/>
            </a:pPr>
            <a:r>
              <a:rPr lang="en-US"/>
              <a:t>It also associates Middle Eastern men with prompts for “a terrorist” [3]</a:t>
            </a:r>
            <a:endParaRPr/>
          </a:p>
          <a:p>
            <a:pPr marL="205766" lvl="0" indent="-205766" algn="l" rtl="0">
              <a:lnSpc>
                <a:spcPct val="90000"/>
              </a:lnSpc>
              <a:spcBef>
                <a:spcPts val="1200"/>
              </a:spcBef>
              <a:spcAft>
                <a:spcPts val="0"/>
              </a:spcAft>
              <a:buSzPts val="1620"/>
              <a:buChar char="•"/>
            </a:pPr>
            <a:r>
              <a:rPr lang="en-US"/>
              <a:t>Seems unrelated, but maybe there is correlation?</a:t>
            </a:r>
            <a:endParaRPr/>
          </a:p>
        </p:txBody>
      </p:sp>
      <p:sp>
        <p:nvSpPr>
          <p:cNvPr id="138" name="Google Shape;138;g3490d16e41e_0_10"/>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2025 Keith A. Pray</a:t>
            </a:r>
            <a:endParaRPr/>
          </a:p>
        </p:txBody>
      </p:sp>
      <p:sp>
        <p:nvSpPr>
          <p:cNvPr id="139" name="Google Shape;139;g3490d16e41e_0_10"/>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
        <p:nvSpPr>
          <p:cNvPr id="140" name="Google Shape;140;g3490d16e41e_0_10"/>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Chase Carstensen</a:t>
            </a:r>
            <a:endParaRPr/>
          </a:p>
        </p:txBody>
      </p:sp>
      <p:pic>
        <p:nvPicPr>
          <p:cNvPr id="141" name="Google Shape;141;g3490d16e41e_0_10"/>
          <p:cNvPicPr preferRelativeResize="0"/>
          <p:nvPr/>
        </p:nvPicPr>
        <p:blipFill>
          <a:blip r:embed="rId3">
            <a:alphaModFix/>
          </a:blip>
          <a:stretch>
            <a:fillRect/>
          </a:stretch>
        </p:blipFill>
        <p:spPr>
          <a:xfrm>
            <a:off x="4659000" y="1178650"/>
            <a:ext cx="3974113" cy="3416046"/>
          </a:xfrm>
          <a:prstGeom prst="rect">
            <a:avLst/>
          </a:prstGeom>
          <a:noFill/>
          <a:ln>
            <a:noFill/>
          </a:ln>
        </p:spPr>
      </p:pic>
      <p:sp>
        <p:nvSpPr>
          <p:cNvPr id="142" name="Google Shape;142;g3490d16e41e_0_10"/>
          <p:cNvSpPr txBox="1"/>
          <p:nvPr/>
        </p:nvSpPr>
        <p:spPr>
          <a:xfrm>
            <a:off x="4659000" y="4611900"/>
            <a:ext cx="3974100" cy="36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solidFill>
                  <a:schemeClr val="lt1"/>
                </a:solidFill>
                <a:latin typeface="Cambria"/>
                <a:ea typeface="Cambria"/>
                <a:cs typeface="Cambria"/>
                <a:sym typeface="Cambria"/>
              </a:rPr>
              <a:t>[3] Overview of CLIP retrieval</a:t>
            </a:r>
            <a:endParaRPr sz="1100">
              <a:solidFill>
                <a:schemeClr val="lt1"/>
              </a:solidFill>
              <a:latin typeface="Cambria"/>
              <a:ea typeface="Cambria"/>
              <a:cs typeface="Cambria"/>
              <a:sym typeface="Cambr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3490d16e41e_0_65"/>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Many Applications of AI Models</a:t>
            </a:r>
            <a:endParaRPr/>
          </a:p>
        </p:txBody>
      </p:sp>
      <p:sp>
        <p:nvSpPr>
          <p:cNvPr id="149" name="Google Shape;149;g3490d16e41e_0_65"/>
          <p:cNvSpPr txBox="1">
            <a:spLocks noGrp="1"/>
          </p:cNvSpPr>
          <p:nvPr>
            <p:ph type="body" idx="1"/>
          </p:nvPr>
        </p:nvSpPr>
        <p:spPr>
          <a:xfrm>
            <a:off x="685800" y="1352550"/>
            <a:ext cx="7772400" cy="3352800"/>
          </a:xfrm>
          <a:prstGeom prst="rect">
            <a:avLst/>
          </a:prstGeom>
          <a:noFill/>
          <a:ln>
            <a:noFill/>
          </a:ln>
        </p:spPr>
        <p:txBody>
          <a:bodyPr spcFirstLastPara="1" wrap="square" lIns="91425" tIns="45700" rIns="91425" bIns="45700" anchor="t" anchorCtr="0">
            <a:normAutofit/>
          </a:bodyPr>
          <a:lstStyle/>
          <a:p>
            <a:pPr marL="205766" lvl="0" indent="-205766" algn="l" rtl="0">
              <a:lnSpc>
                <a:spcPct val="90000"/>
              </a:lnSpc>
              <a:spcBef>
                <a:spcPts val="1200"/>
              </a:spcBef>
              <a:spcAft>
                <a:spcPts val="0"/>
              </a:spcAft>
              <a:buSzPts val="1620"/>
              <a:buChar char="•"/>
            </a:pPr>
            <a:r>
              <a:rPr lang="en-US"/>
              <a:t>The use of AI is becoming commonplace in loan application assessment [4], bail decisions [5], and other very sensitive matters </a:t>
            </a:r>
            <a:endParaRPr/>
          </a:p>
          <a:p>
            <a:pPr marL="205766" lvl="0" indent="-205766" algn="l" rtl="0">
              <a:lnSpc>
                <a:spcPct val="90000"/>
              </a:lnSpc>
              <a:spcBef>
                <a:spcPts val="1200"/>
              </a:spcBef>
              <a:spcAft>
                <a:spcPts val="0"/>
              </a:spcAft>
              <a:buSzPts val="1620"/>
              <a:buChar char="•"/>
            </a:pPr>
            <a:r>
              <a:rPr lang="en-US"/>
              <a:t>The effects of bias in AI models is not limited to industrial applications [6]</a:t>
            </a:r>
            <a:endParaRPr/>
          </a:p>
        </p:txBody>
      </p:sp>
      <p:sp>
        <p:nvSpPr>
          <p:cNvPr id="150" name="Google Shape;150;g3490d16e41e_0_65"/>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2025 Keith A. Pray</a:t>
            </a:r>
            <a:endParaRPr/>
          </a:p>
        </p:txBody>
      </p:sp>
      <p:sp>
        <p:nvSpPr>
          <p:cNvPr id="151" name="Google Shape;151;g3490d16e41e_0_65"/>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152" name="Google Shape;152;g3490d16e41e_0_65"/>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Chase Carstensen</a:t>
            </a:r>
            <a:endParaRPr/>
          </a:p>
        </p:txBody>
      </p:sp>
      <p:pic>
        <p:nvPicPr>
          <p:cNvPr id="153" name="Google Shape;153;g3490d16e41e_0_65" title="brave_screenshot_arxiv.org (1).png"/>
          <p:cNvPicPr preferRelativeResize="0"/>
          <p:nvPr/>
        </p:nvPicPr>
        <p:blipFill>
          <a:blip r:embed="rId3">
            <a:alphaModFix/>
          </a:blip>
          <a:stretch>
            <a:fillRect/>
          </a:stretch>
        </p:blipFill>
        <p:spPr>
          <a:xfrm>
            <a:off x="900100" y="2450135"/>
            <a:ext cx="7343775" cy="2409825"/>
          </a:xfrm>
          <a:prstGeom prst="rect">
            <a:avLst/>
          </a:prstGeom>
          <a:noFill/>
          <a:ln>
            <a:noFill/>
          </a:ln>
        </p:spPr>
      </p:pic>
      <p:sp>
        <p:nvSpPr>
          <p:cNvPr id="154" name="Google Shape;154;g3490d16e41e_0_65"/>
          <p:cNvSpPr txBox="1"/>
          <p:nvPr/>
        </p:nvSpPr>
        <p:spPr>
          <a:xfrm>
            <a:off x="1328850" y="4781550"/>
            <a:ext cx="6915000" cy="36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solidFill>
                  <a:schemeClr val="lt1"/>
                </a:solidFill>
                <a:latin typeface="Cambria"/>
                <a:ea typeface="Cambria"/>
                <a:cs typeface="Cambria"/>
                <a:sym typeface="Cambria"/>
              </a:rPr>
              <a:t>[6] Differences in AI generated letters of recommendation across genders</a:t>
            </a:r>
            <a:endParaRPr sz="1100">
              <a:solidFill>
                <a:schemeClr val="lt1"/>
              </a:solidFill>
              <a:latin typeface="Cambria"/>
              <a:ea typeface="Cambria"/>
              <a:cs typeface="Cambria"/>
              <a:sym typeface="Cambr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3490d16e41e_0_23"/>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Approaches to Debiasing</a:t>
            </a:r>
            <a:endParaRPr/>
          </a:p>
        </p:txBody>
      </p:sp>
      <p:sp>
        <p:nvSpPr>
          <p:cNvPr id="161" name="Google Shape;161;g3490d16e41e_0_23"/>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lnSpcReduction="10000"/>
          </a:bodyPr>
          <a:lstStyle/>
          <a:p>
            <a:pPr marL="205766" lvl="0" indent="-205766" algn="l" rtl="0">
              <a:lnSpc>
                <a:spcPct val="90000"/>
              </a:lnSpc>
              <a:spcBef>
                <a:spcPts val="1200"/>
              </a:spcBef>
              <a:spcAft>
                <a:spcPts val="0"/>
              </a:spcAft>
              <a:buSzPts val="1620"/>
              <a:buChar char="•"/>
            </a:pPr>
            <a:r>
              <a:rPr lang="en-US"/>
              <a:t>Common approaches to debiasing AI models involves fine-tuning on a dataset which is free of the observed bias [7]</a:t>
            </a:r>
            <a:endParaRPr/>
          </a:p>
          <a:p>
            <a:pPr marL="411534" lvl="1" indent="-205766" algn="l" rtl="0">
              <a:lnSpc>
                <a:spcPct val="90000"/>
              </a:lnSpc>
              <a:spcBef>
                <a:spcPts val="1200"/>
              </a:spcBef>
              <a:spcAft>
                <a:spcPts val="0"/>
              </a:spcAft>
              <a:buSzPts val="1350"/>
              <a:buChar char="–"/>
            </a:pPr>
            <a:r>
              <a:rPr lang="en-US"/>
              <a:t>This can become expensive</a:t>
            </a:r>
            <a:endParaRPr/>
          </a:p>
          <a:p>
            <a:pPr marL="205766" lvl="0" indent="-205766" algn="l" rtl="0">
              <a:lnSpc>
                <a:spcPct val="90000"/>
              </a:lnSpc>
              <a:spcBef>
                <a:spcPts val="1200"/>
              </a:spcBef>
              <a:spcAft>
                <a:spcPts val="0"/>
              </a:spcAft>
              <a:buSzPts val="1620"/>
              <a:buChar char="•"/>
            </a:pPr>
            <a:r>
              <a:rPr lang="en-US"/>
              <a:t>It is also possible for models to “catastrophically forget” during fine-tuning [8]</a:t>
            </a:r>
            <a:endParaRPr/>
          </a:p>
          <a:p>
            <a:pPr marL="205766" lvl="0" indent="-205766" algn="l" rtl="0">
              <a:spcBef>
                <a:spcPts val="1200"/>
              </a:spcBef>
              <a:spcAft>
                <a:spcPts val="0"/>
              </a:spcAft>
              <a:buSzPts val="1620"/>
              <a:buChar char="•"/>
            </a:pPr>
            <a:r>
              <a:rPr lang="en-US"/>
              <a:t>Altering the existing embedding space of the model using basic linear algebra techniques [9]</a:t>
            </a:r>
            <a:endParaRPr/>
          </a:p>
        </p:txBody>
      </p:sp>
      <p:sp>
        <p:nvSpPr>
          <p:cNvPr id="162" name="Google Shape;162;g3490d16e41e_0_23"/>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2025 Keith A. Pray</a:t>
            </a:r>
            <a:endParaRPr/>
          </a:p>
        </p:txBody>
      </p:sp>
      <p:sp>
        <p:nvSpPr>
          <p:cNvPr id="163" name="Google Shape;163;g3490d16e41e_0_23"/>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164" name="Google Shape;164;g3490d16e41e_0_23"/>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Chase Carstensen</a:t>
            </a:r>
            <a:endParaRPr/>
          </a:p>
        </p:txBody>
      </p:sp>
      <p:grpSp>
        <p:nvGrpSpPr>
          <p:cNvPr id="165" name="Google Shape;165;g3490d16e41e_0_23"/>
          <p:cNvGrpSpPr/>
          <p:nvPr/>
        </p:nvGrpSpPr>
        <p:grpSpPr>
          <a:xfrm>
            <a:off x="5520319" y="995910"/>
            <a:ext cx="2259541" cy="3685508"/>
            <a:chOff x="5622750" y="1027000"/>
            <a:chExt cx="2088300" cy="3406200"/>
          </a:xfrm>
        </p:grpSpPr>
        <p:sp>
          <p:nvSpPr>
            <p:cNvPr id="166" name="Google Shape;166;g3490d16e41e_0_23"/>
            <p:cNvSpPr/>
            <p:nvPr/>
          </p:nvSpPr>
          <p:spPr>
            <a:xfrm>
              <a:off x="5622750" y="1027000"/>
              <a:ext cx="2088300" cy="3406200"/>
            </a:xfrm>
            <a:prstGeom prst="rect">
              <a:avLst/>
            </a:prstGeom>
            <a:solidFill>
              <a:schemeClr val="lt1"/>
            </a:solidFill>
            <a:ln>
              <a:noFill/>
            </a:ln>
          </p:spPr>
          <p:txBody>
            <a:bodyPr spcFirstLastPara="1" wrap="square" lIns="98925" tIns="98925" rIns="98925" bIns="98925" anchor="ctr" anchorCtr="0">
              <a:noAutofit/>
            </a:bodyPr>
            <a:lstStyle/>
            <a:p>
              <a:pPr marL="0" lvl="0" indent="0" algn="ctr" rtl="0">
                <a:spcBef>
                  <a:spcPts val="0"/>
                </a:spcBef>
                <a:spcAft>
                  <a:spcPts val="0"/>
                </a:spcAft>
                <a:buNone/>
              </a:pPr>
              <a:endParaRPr sz="1514">
                <a:latin typeface="Cambria"/>
                <a:ea typeface="Cambria"/>
                <a:cs typeface="Cambria"/>
                <a:sym typeface="Cambria"/>
              </a:endParaRPr>
            </a:p>
          </p:txBody>
        </p:sp>
        <p:pic>
          <p:nvPicPr>
            <p:cNvPr id="167" name="Google Shape;167;g3490d16e41e_0_23" title="finetune.drawio.png"/>
            <p:cNvPicPr preferRelativeResize="0"/>
            <p:nvPr/>
          </p:nvPicPr>
          <p:blipFill>
            <a:blip r:embed="rId3">
              <a:alphaModFix/>
            </a:blip>
            <a:stretch>
              <a:fillRect/>
            </a:stretch>
          </p:blipFill>
          <p:spPr>
            <a:xfrm>
              <a:off x="6019200" y="1296588"/>
              <a:ext cx="1295400" cy="2867025"/>
            </a:xfrm>
            <a:prstGeom prst="rect">
              <a:avLst/>
            </a:prstGeom>
            <a:noFill/>
            <a:ln>
              <a:noFill/>
            </a:ln>
          </p:spPr>
        </p:pic>
      </p:grpSp>
      <p:sp>
        <p:nvSpPr>
          <p:cNvPr id="168" name="Google Shape;168;g3490d16e41e_0_23"/>
          <p:cNvSpPr txBox="1"/>
          <p:nvPr/>
        </p:nvSpPr>
        <p:spPr>
          <a:xfrm>
            <a:off x="5520325" y="4681425"/>
            <a:ext cx="2259600" cy="37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solidFill>
                  <a:schemeClr val="lt1"/>
                </a:solidFill>
                <a:latin typeface="Cambria"/>
                <a:ea typeface="Cambria"/>
                <a:cs typeface="Cambria"/>
                <a:sym typeface="Cambria"/>
              </a:rPr>
              <a:t>Debiasing via fine-tuning</a:t>
            </a:r>
            <a:endParaRPr sz="1100">
              <a:solidFill>
                <a:schemeClr val="lt1"/>
              </a:solidFill>
              <a:latin typeface="Cambria"/>
              <a:ea typeface="Cambria"/>
              <a:cs typeface="Cambria"/>
              <a:sym typeface="Cambri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3490d16e41e_0_100"/>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Further Directions and Importance</a:t>
            </a:r>
            <a:endParaRPr/>
          </a:p>
        </p:txBody>
      </p:sp>
      <p:sp>
        <p:nvSpPr>
          <p:cNvPr id="175" name="Google Shape;175;g3490d16e41e_0_100"/>
          <p:cNvSpPr txBox="1">
            <a:spLocks noGrp="1"/>
          </p:cNvSpPr>
          <p:nvPr>
            <p:ph type="body" idx="1"/>
          </p:nvPr>
        </p:nvSpPr>
        <p:spPr>
          <a:xfrm>
            <a:off x="685800" y="1352550"/>
            <a:ext cx="7308900" cy="3352800"/>
          </a:xfrm>
          <a:prstGeom prst="rect">
            <a:avLst/>
          </a:prstGeom>
          <a:noFill/>
          <a:ln>
            <a:noFill/>
          </a:ln>
        </p:spPr>
        <p:txBody>
          <a:bodyPr spcFirstLastPara="1" wrap="square" lIns="91425" tIns="45700" rIns="91425" bIns="45700" anchor="t" anchorCtr="0">
            <a:normAutofit/>
          </a:bodyPr>
          <a:lstStyle/>
          <a:p>
            <a:pPr marL="205766" lvl="0" indent="-205766" algn="l" rtl="0">
              <a:lnSpc>
                <a:spcPct val="90000"/>
              </a:lnSpc>
              <a:spcBef>
                <a:spcPts val="1200"/>
              </a:spcBef>
              <a:spcAft>
                <a:spcPts val="0"/>
              </a:spcAft>
              <a:buSzPts val="1620"/>
              <a:buChar char="•"/>
            </a:pPr>
            <a:r>
              <a:rPr lang="en-US"/>
              <a:t>Overall, bias in AI models causes measurable real world harm</a:t>
            </a:r>
            <a:endParaRPr/>
          </a:p>
          <a:p>
            <a:pPr marL="205766" lvl="0" indent="-205766" algn="l" rtl="0">
              <a:lnSpc>
                <a:spcPct val="90000"/>
              </a:lnSpc>
              <a:spcBef>
                <a:spcPts val="1200"/>
              </a:spcBef>
              <a:spcAft>
                <a:spcPts val="0"/>
              </a:spcAft>
              <a:buSzPts val="1620"/>
              <a:buChar char="•"/>
            </a:pPr>
            <a:r>
              <a:rPr lang="en-US"/>
              <a:t>Current solutions for debiasing models are not sufficient</a:t>
            </a:r>
            <a:endParaRPr/>
          </a:p>
          <a:p>
            <a:pPr marL="205766" lvl="0" indent="-205766" algn="l" rtl="0">
              <a:lnSpc>
                <a:spcPct val="90000"/>
              </a:lnSpc>
              <a:spcBef>
                <a:spcPts val="1200"/>
              </a:spcBef>
              <a:spcAft>
                <a:spcPts val="0"/>
              </a:spcAft>
              <a:buSzPts val="1620"/>
              <a:buChar char="•"/>
            </a:pPr>
            <a:r>
              <a:rPr lang="en-US"/>
              <a:t>Development of new techniques is essential</a:t>
            </a:r>
            <a:endParaRPr/>
          </a:p>
        </p:txBody>
      </p:sp>
      <p:sp>
        <p:nvSpPr>
          <p:cNvPr id="176" name="Google Shape;176;g3490d16e41e_0_100"/>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2025 Keith A. Pray</a:t>
            </a:r>
            <a:endParaRPr/>
          </a:p>
        </p:txBody>
      </p:sp>
      <p:sp>
        <p:nvSpPr>
          <p:cNvPr id="177" name="Google Shape;177;g3490d16e41e_0_100"/>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
        <p:nvSpPr>
          <p:cNvPr id="178" name="Google Shape;178;g3490d16e41e_0_100"/>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Chase Carstensen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REFERENCES</a:t>
            </a:r>
            <a:endParaRPr/>
          </a:p>
        </p:txBody>
      </p:sp>
      <p:sp>
        <p:nvSpPr>
          <p:cNvPr id="184" name="Google Shape;184;p3"/>
          <p:cNvSpPr txBox="1">
            <a:spLocks noGrp="1"/>
          </p:cNvSpPr>
          <p:nvPr>
            <p:ph type="body" idx="1"/>
          </p:nvPr>
        </p:nvSpPr>
        <p:spPr>
          <a:xfrm>
            <a:off x="685800" y="1369874"/>
            <a:ext cx="7772400" cy="35580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935"/>
              <a:buFont typeface="Cambria"/>
              <a:buNone/>
            </a:pPr>
            <a:r>
              <a:rPr lang="en-US" sz="1000" b="0" i="0" u="none" strike="noStrike" cap="none">
                <a:latin typeface="Cambria"/>
                <a:ea typeface="Cambria"/>
                <a:cs typeface="Cambria"/>
                <a:sym typeface="Cambria"/>
              </a:rPr>
              <a:t>[1] </a:t>
            </a:r>
            <a:r>
              <a:rPr lang="en-US" sz="1000">
                <a:latin typeface="Arial"/>
                <a:ea typeface="Arial"/>
                <a:cs typeface="Arial"/>
                <a:sym typeface="Arial"/>
              </a:rPr>
              <a:t>Javed, R., Kay, J., Yanni, D., Zaini, A., Sheikh, A., Rauh, M., Comanescu, R., Gabriel, I., &amp; Weidinger, L. (2025). </a:t>
            </a:r>
            <a:r>
              <a:rPr lang="en-US" sz="1000" i="1">
                <a:latin typeface="Arial"/>
                <a:ea typeface="Arial"/>
                <a:cs typeface="Arial"/>
                <a:sym typeface="Arial"/>
              </a:rPr>
              <a:t>Do LLMs exhibit demographic parity in responses to queries about Human Rights?</a:t>
            </a:r>
            <a:r>
              <a:rPr lang="en-US" sz="1000">
                <a:latin typeface="Arial"/>
                <a:ea typeface="Arial"/>
                <a:cs typeface="Arial"/>
                <a:sym typeface="Arial"/>
              </a:rPr>
              <a:t> (No. arXiv:2502.19463). arXiv.</a:t>
            </a:r>
            <a:r>
              <a:rPr lang="en-US" sz="1000">
                <a:uFill>
                  <a:noFill/>
                </a:uFill>
                <a:latin typeface="Arial"/>
                <a:ea typeface="Arial"/>
                <a:cs typeface="Arial"/>
                <a:sym typeface="Arial"/>
                <a:hlinkClick r:id="rId3"/>
              </a:rPr>
              <a:t> </a:t>
            </a:r>
            <a:r>
              <a:rPr lang="en-US" sz="1000" u="sng">
                <a:latin typeface="Arial"/>
                <a:ea typeface="Arial"/>
                <a:cs typeface="Arial"/>
                <a:sym typeface="Arial"/>
                <a:hlinkClick r:id="rId3"/>
              </a:rPr>
              <a:t>https://doi.org/10.48550/arXiv.2502.19463</a:t>
            </a:r>
            <a:endParaRPr sz="1000"/>
          </a:p>
          <a:p>
            <a:pPr marL="0" marR="0" lvl="0" indent="0" algn="l" rtl="0">
              <a:lnSpc>
                <a:spcPct val="80000"/>
              </a:lnSpc>
              <a:spcBef>
                <a:spcPts val="600"/>
              </a:spcBef>
              <a:spcAft>
                <a:spcPts val="0"/>
              </a:spcAft>
              <a:buClr>
                <a:srgbClr val="FFFFFF"/>
              </a:buClr>
              <a:buSzPts val="935"/>
              <a:buFont typeface="Cambria"/>
              <a:buNone/>
            </a:pPr>
            <a:r>
              <a:rPr lang="en-US" sz="1000" b="0" i="0" u="none" strike="noStrike" cap="none">
                <a:latin typeface="Cambria"/>
                <a:ea typeface="Cambria"/>
                <a:cs typeface="Cambria"/>
                <a:sym typeface="Cambria"/>
              </a:rPr>
              <a:t>[2] </a:t>
            </a:r>
            <a:r>
              <a:rPr lang="en-US" sz="1000">
                <a:latin typeface="Arial"/>
                <a:ea typeface="Arial"/>
                <a:cs typeface="Arial"/>
                <a:sym typeface="Arial"/>
              </a:rPr>
              <a:t>Nations, U. (n.d.). </a:t>
            </a:r>
            <a:r>
              <a:rPr lang="en-US" sz="1000" i="1">
                <a:latin typeface="Arial"/>
                <a:ea typeface="Arial"/>
                <a:cs typeface="Arial"/>
                <a:sym typeface="Arial"/>
              </a:rPr>
              <a:t>Universal Declaration of Human Rights</a:t>
            </a:r>
            <a:r>
              <a:rPr lang="en-US" sz="1000">
                <a:latin typeface="Arial"/>
                <a:ea typeface="Arial"/>
                <a:cs typeface="Arial"/>
                <a:sym typeface="Arial"/>
              </a:rPr>
              <a:t>. United Nations; United Nations. Retrieved September 22, 2025, from</a:t>
            </a:r>
            <a:r>
              <a:rPr lang="en-US" sz="1000">
                <a:uFill>
                  <a:noFill/>
                </a:uFill>
                <a:latin typeface="Arial"/>
                <a:ea typeface="Arial"/>
                <a:cs typeface="Arial"/>
                <a:sym typeface="Arial"/>
                <a:hlinkClick r:id="rId4"/>
              </a:rPr>
              <a:t> </a:t>
            </a:r>
            <a:r>
              <a:rPr lang="en-US" sz="1000" u="sng">
                <a:latin typeface="Arial"/>
                <a:ea typeface="Arial"/>
                <a:cs typeface="Arial"/>
                <a:sym typeface="Arial"/>
                <a:hlinkClick r:id="rId4"/>
              </a:rPr>
              <a:t>https://www.un.org/en/about-us/universal-declaration-of-human-rights</a:t>
            </a:r>
            <a:endParaRPr sz="1000"/>
          </a:p>
          <a:p>
            <a:pPr marL="0" marR="0" lvl="0" indent="0" algn="l" rtl="0">
              <a:lnSpc>
                <a:spcPct val="80000"/>
              </a:lnSpc>
              <a:spcBef>
                <a:spcPts val="600"/>
              </a:spcBef>
              <a:spcAft>
                <a:spcPts val="0"/>
              </a:spcAft>
              <a:buClr>
                <a:srgbClr val="FFFFFF"/>
              </a:buClr>
              <a:buSzPts val="935"/>
              <a:buFont typeface="Cambria"/>
              <a:buNone/>
            </a:pPr>
            <a:r>
              <a:rPr lang="en-US" sz="1000" b="0" i="0" u="none" strike="noStrike" cap="none">
                <a:latin typeface="Cambria"/>
                <a:ea typeface="Cambria"/>
                <a:cs typeface="Cambria"/>
                <a:sym typeface="Cambria"/>
              </a:rPr>
              <a:t>[3] </a:t>
            </a:r>
            <a:r>
              <a:rPr lang="en-US" sz="1000">
                <a:latin typeface="Arial"/>
                <a:ea typeface="Arial"/>
                <a:cs typeface="Arial"/>
                <a:sym typeface="Arial"/>
              </a:rPr>
              <a:t>Hamidieh, K., Zhang, H., Gerych, W., Hartvigsen, T., &amp; Ghassemi, M. (2024). Identifying Implicit Social Biases in Vision-Language Models. </a:t>
            </a:r>
            <a:r>
              <a:rPr lang="en-US" sz="1000" i="1">
                <a:latin typeface="Arial"/>
                <a:ea typeface="Arial"/>
                <a:cs typeface="Arial"/>
                <a:sym typeface="Arial"/>
              </a:rPr>
              <a:t>Proceedings of the AAAI/ACM Conference on AI, Ethics, and Society</a:t>
            </a:r>
            <a:r>
              <a:rPr lang="en-US" sz="1000">
                <a:latin typeface="Arial"/>
                <a:ea typeface="Arial"/>
                <a:cs typeface="Arial"/>
                <a:sym typeface="Arial"/>
              </a:rPr>
              <a:t>, </a:t>
            </a:r>
            <a:r>
              <a:rPr lang="en-US" sz="1000" i="1">
                <a:latin typeface="Arial"/>
                <a:ea typeface="Arial"/>
                <a:cs typeface="Arial"/>
                <a:sym typeface="Arial"/>
              </a:rPr>
              <a:t>7</a:t>
            </a:r>
            <a:r>
              <a:rPr lang="en-US" sz="1000">
                <a:latin typeface="Arial"/>
                <a:ea typeface="Arial"/>
                <a:cs typeface="Arial"/>
                <a:sym typeface="Arial"/>
              </a:rPr>
              <a:t>(1), 547–561.</a:t>
            </a:r>
            <a:r>
              <a:rPr lang="en-US" sz="1000">
                <a:uFill>
                  <a:noFill/>
                </a:uFill>
                <a:latin typeface="Arial"/>
                <a:ea typeface="Arial"/>
                <a:cs typeface="Arial"/>
                <a:sym typeface="Arial"/>
                <a:hlinkClick r:id="rId5"/>
              </a:rPr>
              <a:t> </a:t>
            </a:r>
            <a:r>
              <a:rPr lang="en-US" sz="1000" u="sng">
                <a:latin typeface="Arial"/>
                <a:ea typeface="Arial"/>
                <a:cs typeface="Arial"/>
                <a:sym typeface="Arial"/>
                <a:hlinkClick r:id="rId5"/>
              </a:rPr>
              <a:t>https://doi.org/10.1609/aies.v7i1.31657</a:t>
            </a:r>
            <a:endParaRPr sz="1000"/>
          </a:p>
          <a:p>
            <a:pPr marL="0" marR="0" lvl="0" indent="0" algn="l" rtl="0">
              <a:lnSpc>
                <a:spcPct val="80000"/>
              </a:lnSpc>
              <a:spcBef>
                <a:spcPts val="600"/>
              </a:spcBef>
              <a:spcAft>
                <a:spcPts val="0"/>
              </a:spcAft>
              <a:buClr>
                <a:srgbClr val="FFFFFF"/>
              </a:buClr>
              <a:buSzPts val="935"/>
              <a:buFont typeface="Cambria"/>
              <a:buNone/>
            </a:pPr>
            <a:r>
              <a:rPr lang="en-US" sz="1000" b="0" i="0" u="none" strike="noStrike" cap="none">
                <a:latin typeface="Cambria"/>
                <a:ea typeface="Cambria"/>
                <a:cs typeface="Cambria"/>
                <a:sym typeface="Cambria"/>
              </a:rPr>
              <a:t>[4] </a:t>
            </a:r>
            <a:r>
              <a:rPr lang="en-US" sz="1000">
                <a:latin typeface="Arial"/>
                <a:ea typeface="Arial"/>
                <a:cs typeface="Arial"/>
                <a:sym typeface="Arial"/>
              </a:rPr>
              <a:t>Fares, O. H., Butt, I., &amp; Lee, S. H. M. (2022). Utilization of artificial intelligence in the banking sector: A systematic literature review. </a:t>
            </a:r>
            <a:r>
              <a:rPr lang="en-US" sz="1000" i="1">
                <a:latin typeface="Arial"/>
                <a:ea typeface="Arial"/>
                <a:cs typeface="Arial"/>
                <a:sym typeface="Arial"/>
              </a:rPr>
              <a:t>Journal of Financial Services Marketing</a:t>
            </a:r>
            <a:r>
              <a:rPr lang="en-US" sz="1000">
                <a:latin typeface="Arial"/>
                <a:ea typeface="Arial"/>
                <a:cs typeface="Arial"/>
                <a:sym typeface="Arial"/>
              </a:rPr>
              <a:t>, 1–18.</a:t>
            </a:r>
            <a:r>
              <a:rPr lang="en-US" sz="1000">
                <a:uFill>
                  <a:noFill/>
                </a:uFill>
                <a:latin typeface="Arial"/>
                <a:ea typeface="Arial"/>
                <a:cs typeface="Arial"/>
                <a:sym typeface="Arial"/>
                <a:hlinkClick r:id="rId6"/>
              </a:rPr>
              <a:t> </a:t>
            </a:r>
            <a:r>
              <a:rPr lang="en-US" sz="1000" u="sng">
                <a:latin typeface="Arial"/>
                <a:ea typeface="Arial"/>
                <a:cs typeface="Arial"/>
                <a:sym typeface="Arial"/>
                <a:hlinkClick r:id="rId6"/>
              </a:rPr>
              <a:t>https://doi.org/10.1057/s41264-022-00176-7</a:t>
            </a:r>
            <a:endParaRPr sz="1000"/>
          </a:p>
          <a:p>
            <a:pPr marL="0" marR="0" lvl="0" indent="0" algn="l" rtl="0">
              <a:lnSpc>
                <a:spcPct val="80000"/>
              </a:lnSpc>
              <a:spcBef>
                <a:spcPts val="600"/>
              </a:spcBef>
              <a:spcAft>
                <a:spcPts val="0"/>
              </a:spcAft>
              <a:buClr>
                <a:srgbClr val="FFFFFF"/>
              </a:buClr>
              <a:buSzPts val="935"/>
              <a:buFont typeface="Cambria"/>
              <a:buNone/>
            </a:pPr>
            <a:r>
              <a:rPr lang="en-US" sz="1000" b="0" i="0" u="none" strike="noStrike" cap="none">
                <a:latin typeface="Cambria"/>
                <a:ea typeface="Cambria"/>
                <a:cs typeface="Cambria"/>
                <a:sym typeface="Cambria"/>
              </a:rPr>
              <a:t>[5] </a:t>
            </a:r>
            <a:r>
              <a:rPr lang="en-US" sz="1000">
                <a:latin typeface="Arial"/>
                <a:ea typeface="Arial"/>
                <a:cs typeface="Arial"/>
                <a:sym typeface="Arial"/>
              </a:rPr>
              <a:t>McKay, C. (2020). Predicting risk in criminal procedure: Actuarial tools, algorithms, AI and judicial decision-making. </a:t>
            </a:r>
            <a:r>
              <a:rPr lang="en-US" sz="1000" i="1">
                <a:latin typeface="Arial"/>
                <a:ea typeface="Arial"/>
                <a:cs typeface="Arial"/>
                <a:sym typeface="Arial"/>
              </a:rPr>
              <a:t>Current Issues in Criminal Justice</a:t>
            </a:r>
            <a:r>
              <a:rPr lang="en-US" sz="1000">
                <a:latin typeface="Arial"/>
                <a:ea typeface="Arial"/>
                <a:cs typeface="Arial"/>
                <a:sym typeface="Arial"/>
              </a:rPr>
              <a:t>, </a:t>
            </a:r>
            <a:r>
              <a:rPr lang="en-US" sz="1000" i="1">
                <a:latin typeface="Arial"/>
                <a:ea typeface="Arial"/>
                <a:cs typeface="Arial"/>
                <a:sym typeface="Arial"/>
              </a:rPr>
              <a:t>32</a:t>
            </a:r>
            <a:r>
              <a:rPr lang="en-US" sz="1000">
                <a:latin typeface="Arial"/>
                <a:ea typeface="Arial"/>
                <a:cs typeface="Arial"/>
                <a:sym typeface="Arial"/>
              </a:rPr>
              <a:t>(1), 22–39.</a:t>
            </a:r>
            <a:r>
              <a:rPr lang="en-US" sz="1000">
                <a:uFill>
                  <a:noFill/>
                </a:uFill>
                <a:latin typeface="Arial"/>
                <a:ea typeface="Arial"/>
                <a:cs typeface="Arial"/>
                <a:sym typeface="Arial"/>
                <a:hlinkClick r:id="rId7"/>
              </a:rPr>
              <a:t> </a:t>
            </a:r>
            <a:r>
              <a:rPr lang="en-US" sz="1000" u="sng">
                <a:latin typeface="Arial"/>
                <a:ea typeface="Arial"/>
                <a:cs typeface="Arial"/>
                <a:sym typeface="Arial"/>
                <a:hlinkClick r:id="rId7"/>
              </a:rPr>
              <a:t>https://doi.org/10.1080/10345329.2019.1658694</a:t>
            </a:r>
            <a:endParaRPr sz="1000"/>
          </a:p>
          <a:p>
            <a:pPr marL="0" marR="0" lvl="0" indent="0" algn="l" rtl="0">
              <a:lnSpc>
                <a:spcPct val="80000"/>
              </a:lnSpc>
              <a:spcBef>
                <a:spcPts val="600"/>
              </a:spcBef>
              <a:spcAft>
                <a:spcPts val="0"/>
              </a:spcAft>
              <a:buClr>
                <a:srgbClr val="FFFFFF"/>
              </a:buClr>
              <a:buSzPts val="935"/>
              <a:buFont typeface="Cambria"/>
              <a:buNone/>
            </a:pPr>
            <a:r>
              <a:rPr lang="en-US" sz="1000"/>
              <a:t>[6] </a:t>
            </a:r>
            <a:r>
              <a:rPr lang="en-US" sz="1000">
                <a:latin typeface="Arial"/>
                <a:ea typeface="Arial"/>
                <a:cs typeface="Arial"/>
                <a:sym typeface="Arial"/>
              </a:rPr>
              <a:t>Wan, Y., Pu, G., Sun, J., Garimella, A., Chang, K.-W., &amp; Peng, N. (2023). “Kelly is a Warm Person, Joseph is a Role Model”: Gender Biases in LLM-Generated Reference Letters. In H. Bouamor, J. Pino, &amp; K. Bali (Eds.), </a:t>
            </a:r>
            <a:r>
              <a:rPr lang="en-US" sz="1000" i="1">
                <a:latin typeface="Arial"/>
                <a:ea typeface="Arial"/>
                <a:cs typeface="Arial"/>
                <a:sym typeface="Arial"/>
              </a:rPr>
              <a:t>Findings of the Association for Computational Linguistics: EMNLP 2023</a:t>
            </a:r>
            <a:r>
              <a:rPr lang="en-US" sz="1000">
                <a:latin typeface="Arial"/>
                <a:ea typeface="Arial"/>
                <a:cs typeface="Arial"/>
                <a:sym typeface="Arial"/>
              </a:rPr>
              <a:t> (pp. 3730–3748). Association for Computational Linguistics.</a:t>
            </a:r>
            <a:r>
              <a:rPr lang="en-US" sz="1000">
                <a:uFill>
                  <a:noFill/>
                </a:uFill>
                <a:latin typeface="Arial"/>
                <a:ea typeface="Arial"/>
                <a:cs typeface="Arial"/>
                <a:sym typeface="Arial"/>
                <a:hlinkClick r:id="rId8"/>
              </a:rPr>
              <a:t> </a:t>
            </a:r>
            <a:r>
              <a:rPr lang="en-US" sz="1000" u="sng">
                <a:latin typeface="Arial"/>
                <a:ea typeface="Arial"/>
                <a:cs typeface="Arial"/>
                <a:sym typeface="Arial"/>
                <a:hlinkClick r:id="rId8"/>
              </a:rPr>
              <a:t>https://doi.org/10.18653/v1/2023.findings-emnlp.243</a:t>
            </a:r>
            <a:endParaRPr sz="1000"/>
          </a:p>
          <a:p>
            <a:pPr marL="0" marR="0" lvl="0" indent="0" algn="l" rtl="0">
              <a:lnSpc>
                <a:spcPct val="80000"/>
              </a:lnSpc>
              <a:spcBef>
                <a:spcPts val="600"/>
              </a:spcBef>
              <a:spcAft>
                <a:spcPts val="0"/>
              </a:spcAft>
              <a:buClr>
                <a:srgbClr val="FFFFFF"/>
              </a:buClr>
              <a:buSzPts val="935"/>
              <a:buFont typeface="Cambria"/>
              <a:buNone/>
            </a:pPr>
            <a:r>
              <a:rPr lang="en-US" sz="1000"/>
              <a:t>[7] </a:t>
            </a:r>
            <a:r>
              <a:rPr lang="en-US" sz="1000">
                <a:latin typeface="Arial"/>
                <a:ea typeface="Arial"/>
                <a:cs typeface="Arial"/>
                <a:sym typeface="Arial"/>
              </a:rPr>
              <a:t>Zhou, F., Mao, Y., Yu, L., Yang, Y., &amp; Zhong, T. (2023). Causal-Debias: Unifying Debiasing in Pretrained Language Models and Fine-tuning via Causal Invariant Learning. In A. Rogers, J. Boyd-Graber, &amp; N. Okazaki (Eds.), </a:t>
            </a:r>
            <a:r>
              <a:rPr lang="en-US" sz="1000" i="1">
                <a:latin typeface="Arial"/>
                <a:ea typeface="Arial"/>
                <a:cs typeface="Arial"/>
                <a:sym typeface="Arial"/>
              </a:rPr>
              <a:t>Proceedings of the 61st Annual Meeting of the Association for Computational Linguistics (Volume 1: Long Papers)</a:t>
            </a:r>
            <a:r>
              <a:rPr lang="en-US" sz="1000">
                <a:latin typeface="Arial"/>
                <a:ea typeface="Arial"/>
                <a:cs typeface="Arial"/>
                <a:sym typeface="Arial"/>
              </a:rPr>
              <a:t> (pp. 4227–4241). Association for Computational Linguistics.</a:t>
            </a:r>
            <a:r>
              <a:rPr lang="en-US" sz="1000">
                <a:uFill>
                  <a:noFill/>
                </a:uFill>
                <a:latin typeface="Arial"/>
                <a:ea typeface="Arial"/>
                <a:cs typeface="Arial"/>
                <a:sym typeface="Arial"/>
                <a:hlinkClick r:id="rId9"/>
              </a:rPr>
              <a:t> </a:t>
            </a:r>
            <a:r>
              <a:rPr lang="en-US" sz="1000" u="sng">
                <a:latin typeface="Arial"/>
                <a:ea typeface="Arial"/>
                <a:cs typeface="Arial"/>
                <a:sym typeface="Arial"/>
                <a:hlinkClick r:id="rId9"/>
              </a:rPr>
              <a:t>https://doi.org/10.18653/v1/2023.acl-long.232</a:t>
            </a:r>
            <a:endParaRPr sz="1000"/>
          </a:p>
          <a:p>
            <a:pPr marL="0" marR="0" lvl="0" indent="0" algn="l" rtl="0">
              <a:lnSpc>
                <a:spcPct val="80000"/>
              </a:lnSpc>
              <a:spcBef>
                <a:spcPts val="600"/>
              </a:spcBef>
              <a:spcAft>
                <a:spcPts val="0"/>
              </a:spcAft>
              <a:buClr>
                <a:srgbClr val="FFFFFF"/>
              </a:buClr>
              <a:buSzPts val="935"/>
              <a:buFont typeface="Cambria"/>
              <a:buNone/>
            </a:pPr>
            <a:r>
              <a:rPr lang="en-US" sz="1000"/>
              <a:t>[8] </a:t>
            </a:r>
            <a:r>
              <a:rPr lang="en-US" sz="1000">
                <a:latin typeface="Arial"/>
                <a:ea typeface="Arial"/>
                <a:cs typeface="Arial"/>
                <a:sym typeface="Arial"/>
              </a:rPr>
              <a:t>Jang, J., Ye, S., Yang, S., Shin, J., Han, J., Kim, G., Choi, S. J., &amp; Seo, M. (2021, October 6). </a:t>
            </a:r>
            <a:r>
              <a:rPr lang="en-US" sz="1000" i="1">
                <a:latin typeface="Arial"/>
                <a:ea typeface="Arial"/>
                <a:cs typeface="Arial"/>
                <a:sym typeface="Arial"/>
              </a:rPr>
              <a:t>Towards Continual Knowledge Learning of Language Models</a:t>
            </a:r>
            <a:r>
              <a:rPr lang="en-US" sz="1000">
                <a:latin typeface="Arial"/>
                <a:ea typeface="Arial"/>
                <a:cs typeface="Arial"/>
                <a:sym typeface="Arial"/>
              </a:rPr>
              <a:t>. International Conference on Learning Representations.</a:t>
            </a:r>
            <a:r>
              <a:rPr lang="en-US" sz="1000">
                <a:uFill>
                  <a:noFill/>
                </a:uFill>
                <a:latin typeface="Arial"/>
                <a:ea typeface="Arial"/>
                <a:cs typeface="Arial"/>
                <a:sym typeface="Arial"/>
                <a:hlinkClick r:id="rId10"/>
              </a:rPr>
              <a:t> </a:t>
            </a:r>
            <a:r>
              <a:rPr lang="en-US" sz="1000" u="sng">
                <a:latin typeface="Arial"/>
                <a:ea typeface="Arial"/>
                <a:cs typeface="Arial"/>
                <a:sym typeface="Arial"/>
                <a:hlinkClick r:id="rId10"/>
              </a:rPr>
              <a:t>https://openreview.net/forum?id=vfsRB5MImo9</a:t>
            </a:r>
            <a:endParaRPr sz="1000"/>
          </a:p>
          <a:p>
            <a:pPr marL="0" marR="0" lvl="0" indent="0" algn="l" rtl="0">
              <a:lnSpc>
                <a:spcPct val="80000"/>
              </a:lnSpc>
              <a:spcBef>
                <a:spcPts val="600"/>
              </a:spcBef>
              <a:spcAft>
                <a:spcPts val="0"/>
              </a:spcAft>
              <a:buClr>
                <a:srgbClr val="FFFFFF"/>
              </a:buClr>
              <a:buSzPts val="935"/>
              <a:buFont typeface="Cambria"/>
              <a:buNone/>
            </a:pPr>
            <a:r>
              <a:rPr lang="en-US" sz="1000"/>
              <a:t>[9] </a:t>
            </a:r>
            <a:r>
              <a:rPr lang="en-US" sz="1000">
                <a:latin typeface="Arial"/>
                <a:ea typeface="Arial"/>
                <a:cs typeface="Arial"/>
                <a:sym typeface="Arial"/>
              </a:rPr>
              <a:t>Tian, J., Liu, Y.-C., Smith, J. S., &amp; Kira, Z. (2023). Fast Trainable Projection for Robust Fine-tuning. </a:t>
            </a:r>
            <a:r>
              <a:rPr lang="en-US" sz="1000" i="1">
                <a:latin typeface="Arial"/>
                <a:ea typeface="Arial"/>
                <a:cs typeface="Arial"/>
                <a:sym typeface="Arial"/>
              </a:rPr>
              <a:t>Advances in Neural Information Processing Systems</a:t>
            </a:r>
            <a:r>
              <a:rPr lang="en-US" sz="1000">
                <a:latin typeface="Arial"/>
                <a:ea typeface="Arial"/>
                <a:cs typeface="Arial"/>
                <a:sym typeface="Arial"/>
              </a:rPr>
              <a:t>, </a:t>
            </a:r>
            <a:r>
              <a:rPr lang="en-US" sz="1000" i="1">
                <a:latin typeface="Arial"/>
                <a:ea typeface="Arial"/>
                <a:cs typeface="Arial"/>
                <a:sym typeface="Arial"/>
              </a:rPr>
              <a:t>36</a:t>
            </a:r>
            <a:r>
              <a:rPr lang="en-US" sz="1000">
                <a:latin typeface="Arial"/>
                <a:ea typeface="Arial"/>
                <a:cs typeface="Arial"/>
                <a:sym typeface="Arial"/>
              </a:rPr>
              <a:t>, 11374–11393.</a:t>
            </a:r>
            <a:endParaRPr sz="1000"/>
          </a:p>
        </p:txBody>
      </p:sp>
      <p:sp>
        <p:nvSpPr>
          <p:cNvPr id="185" name="Google Shape;185;p3"/>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2025 Keith A. Pray</a:t>
            </a:r>
            <a:endParaRPr/>
          </a:p>
        </p:txBody>
      </p:sp>
      <p:sp>
        <p:nvSpPr>
          <p:cNvPr id="186" name="Google Shape;186;p3"/>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187" name="Google Shape;187;p3"/>
          <p:cNvSpPr txBox="1"/>
          <p:nvPr/>
        </p:nvSpPr>
        <p:spPr>
          <a:xfrm>
            <a:off x="6847114" y="372337"/>
            <a:ext cx="2179682"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Chase Carstensen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The risks of AI Militarization</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Spencer Shaffer</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27</a:t>
            </a:fld>
            <a:endParaRPr lang="en-US"/>
          </a:p>
        </p:txBody>
      </p:sp>
    </p:spTree>
    <p:extLst>
      <p:ext uri="{BB962C8B-B14F-4D97-AF65-F5344CB8AC3E}">
        <p14:creationId xmlns:p14="http://schemas.microsoft.com/office/powerpoint/2010/main" val="2824624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AI’s uses in the Military</a:t>
            </a:r>
          </a:p>
        </p:txBody>
      </p:sp>
      <p:sp>
        <p:nvSpPr>
          <p:cNvPr id="3" name="Content Placeholder 2"/>
          <p:cNvSpPr>
            <a:spLocks noGrp="1"/>
          </p:cNvSpPr>
          <p:nvPr>
            <p:ph sz="half" idx="1"/>
          </p:nvPr>
        </p:nvSpPr>
        <p:spPr/>
        <p:txBody>
          <a:bodyPr/>
          <a:lstStyle/>
          <a:p>
            <a:r>
              <a:rPr lang="en-US" dirty="0"/>
              <a:t>Intelligence Analysis [2]</a:t>
            </a:r>
          </a:p>
          <a:p>
            <a:r>
              <a:rPr lang="en-US" dirty="0"/>
              <a:t>Bypassing signal jammers by autonomously making decisions [5] </a:t>
            </a:r>
          </a:p>
          <a:p>
            <a:r>
              <a:rPr lang="en-US" dirty="0"/>
              <a:t>Command and Control [2]</a:t>
            </a:r>
          </a:p>
          <a:p>
            <a:r>
              <a:rPr lang="en-US" dirty="0"/>
              <a:t>Cyberwarfare [2]</a:t>
            </a:r>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Spencer Shaffer</a:t>
            </a:r>
          </a:p>
        </p:txBody>
      </p:sp>
      <p:pic>
        <p:nvPicPr>
          <p:cNvPr id="11" name="Picture 10" descr="A graph of a number of people&#10;&#10;AI-generated content may be incorrect.">
            <a:extLst>
              <a:ext uri="{FF2B5EF4-FFF2-40B4-BE49-F238E27FC236}">
                <a16:creationId xmlns:a16="http://schemas.microsoft.com/office/drawing/2014/main" id="{09E5E3F8-0A15-C0C2-443B-27A249CCA2F0}"/>
              </a:ext>
            </a:extLst>
          </p:cNvPr>
          <p:cNvPicPr>
            <a:picLocks noChangeAspect="1"/>
          </p:cNvPicPr>
          <p:nvPr/>
        </p:nvPicPr>
        <p:blipFill>
          <a:blip r:embed="rId3"/>
          <a:stretch>
            <a:fillRect/>
          </a:stretch>
        </p:blipFill>
        <p:spPr>
          <a:xfrm>
            <a:off x="4561368" y="1568195"/>
            <a:ext cx="4059863" cy="2782672"/>
          </a:xfrm>
          <a:prstGeom prst="rect">
            <a:avLst/>
          </a:prstGeom>
        </p:spPr>
      </p:pic>
      <p:sp>
        <p:nvSpPr>
          <p:cNvPr id="14" name="TextBox 13">
            <a:extLst>
              <a:ext uri="{FF2B5EF4-FFF2-40B4-BE49-F238E27FC236}">
                <a16:creationId xmlns:a16="http://schemas.microsoft.com/office/drawing/2014/main" id="{3C8B150B-0016-8EE4-4F7A-E7B67C0B5DD5}"/>
              </a:ext>
            </a:extLst>
          </p:cNvPr>
          <p:cNvSpPr txBox="1"/>
          <p:nvPr/>
        </p:nvSpPr>
        <p:spPr>
          <a:xfrm>
            <a:off x="5072742" y="4431195"/>
            <a:ext cx="3385458" cy="430887"/>
          </a:xfrm>
          <a:prstGeom prst="rect">
            <a:avLst/>
          </a:prstGeom>
          <a:noFill/>
        </p:spPr>
        <p:txBody>
          <a:bodyPr wrap="square" rtlCol="0">
            <a:spAutoFit/>
          </a:bodyPr>
          <a:lstStyle/>
          <a:p>
            <a:pPr algn="ctr"/>
            <a:r>
              <a:rPr lang="en-US" sz="1100" dirty="0">
                <a:solidFill>
                  <a:schemeClr val="tx1"/>
                </a:solidFill>
                <a:latin typeface="+mj-lt"/>
              </a:rPr>
              <a:t>Federal contracts that contained “AI” in the description. [11]</a:t>
            </a:r>
          </a:p>
        </p:txBody>
      </p:sp>
    </p:spTree>
    <p:extLst>
      <p:ext uri="{BB962C8B-B14F-4D97-AF65-F5344CB8AC3E}">
        <p14:creationId xmlns:p14="http://schemas.microsoft.com/office/powerpoint/2010/main" val="2075725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135CA-9053-AE73-B9FB-AE19F17769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5278C8-24DE-40C6-E31B-CB76B81B5737}"/>
              </a:ext>
            </a:extLst>
          </p:cNvPr>
          <p:cNvSpPr>
            <a:spLocks noGrp="1"/>
          </p:cNvSpPr>
          <p:nvPr>
            <p:ph type="title"/>
          </p:nvPr>
        </p:nvSpPr>
        <p:spPr/>
        <p:txBody>
          <a:bodyPr/>
          <a:lstStyle/>
          <a:p>
            <a:r>
              <a:rPr lang="en-US" dirty="0"/>
              <a:t>Human error</a:t>
            </a:r>
          </a:p>
        </p:txBody>
      </p:sp>
      <p:sp>
        <p:nvSpPr>
          <p:cNvPr id="3" name="Content Placeholder 2">
            <a:extLst>
              <a:ext uri="{FF2B5EF4-FFF2-40B4-BE49-F238E27FC236}">
                <a16:creationId xmlns:a16="http://schemas.microsoft.com/office/drawing/2014/main" id="{951C8F67-DDAE-7C24-9559-BD1B99E5BAD1}"/>
              </a:ext>
            </a:extLst>
          </p:cNvPr>
          <p:cNvSpPr>
            <a:spLocks noGrp="1"/>
          </p:cNvSpPr>
          <p:nvPr>
            <p:ph sz="half" idx="1"/>
          </p:nvPr>
        </p:nvSpPr>
        <p:spPr/>
        <p:txBody>
          <a:bodyPr/>
          <a:lstStyle/>
          <a:p>
            <a:r>
              <a:rPr lang="en-US" dirty="0"/>
              <a:t>Estimated 14% of deaths linked to U.S counterterrorism actions were civilians [1].</a:t>
            </a:r>
          </a:p>
        </p:txBody>
      </p:sp>
      <p:sp>
        <p:nvSpPr>
          <p:cNvPr id="5" name="Footer Placeholder 4">
            <a:extLst>
              <a:ext uri="{FF2B5EF4-FFF2-40B4-BE49-F238E27FC236}">
                <a16:creationId xmlns:a16="http://schemas.microsoft.com/office/drawing/2014/main" id="{A40BF9AE-9E34-A7EC-2274-02DEFBCFEFE3}"/>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980B45A9-F0B9-08AB-075B-F3616EF6D813}"/>
              </a:ext>
            </a:extLst>
          </p:cNvPr>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a:extLst>
              <a:ext uri="{FF2B5EF4-FFF2-40B4-BE49-F238E27FC236}">
                <a16:creationId xmlns:a16="http://schemas.microsoft.com/office/drawing/2014/main" id="{280C1DCE-2F17-8434-AE32-8B9D0533C013}"/>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Spencer Shaffer</a:t>
            </a:r>
          </a:p>
        </p:txBody>
      </p:sp>
      <p:pic>
        <p:nvPicPr>
          <p:cNvPr id="9" name="Picture 8">
            <a:extLst>
              <a:ext uri="{FF2B5EF4-FFF2-40B4-BE49-F238E27FC236}">
                <a16:creationId xmlns:a16="http://schemas.microsoft.com/office/drawing/2014/main" id="{4030EF0C-756D-B174-32B8-6A79FAE9DA31}"/>
              </a:ext>
            </a:extLst>
          </p:cNvPr>
          <p:cNvPicPr>
            <a:picLocks noChangeAspect="1"/>
          </p:cNvPicPr>
          <p:nvPr/>
        </p:nvPicPr>
        <p:blipFill>
          <a:blip r:embed="rId3"/>
          <a:stretch>
            <a:fillRect/>
          </a:stretch>
        </p:blipFill>
        <p:spPr>
          <a:xfrm>
            <a:off x="4500466" y="1467730"/>
            <a:ext cx="4452225" cy="2933230"/>
          </a:xfrm>
          <a:prstGeom prst="rect">
            <a:avLst/>
          </a:prstGeom>
        </p:spPr>
      </p:pic>
      <p:sp>
        <p:nvSpPr>
          <p:cNvPr id="12" name="TextBox 11">
            <a:extLst>
              <a:ext uri="{FF2B5EF4-FFF2-40B4-BE49-F238E27FC236}">
                <a16:creationId xmlns:a16="http://schemas.microsoft.com/office/drawing/2014/main" id="{C5760375-622B-BFEE-82B1-310978FE5127}"/>
              </a:ext>
            </a:extLst>
          </p:cNvPr>
          <p:cNvSpPr txBox="1"/>
          <p:nvPr/>
        </p:nvSpPr>
        <p:spPr>
          <a:xfrm>
            <a:off x="5072742" y="4431195"/>
            <a:ext cx="3385458" cy="261610"/>
          </a:xfrm>
          <a:prstGeom prst="rect">
            <a:avLst/>
          </a:prstGeom>
          <a:noFill/>
        </p:spPr>
        <p:txBody>
          <a:bodyPr wrap="square" rtlCol="0">
            <a:spAutoFit/>
          </a:bodyPr>
          <a:lstStyle/>
          <a:p>
            <a:pPr algn="ctr"/>
            <a:r>
              <a:rPr lang="en-US" sz="1100" dirty="0">
                <a:solidFill>
                  <a:schemeClr val="tx1"/>
                </a:solidFill>
                <a:latin typeface="+mj-lt"/>
              </a:rPr>
              <a:t>Data compiled from [1]</a:t>
            </a:r>
          </a:p>
        </p:txBody>
      </p:sp>
    </p:spTree>
    <p:extLst>
      <p:ext uri="{BB962C8B-B14F-4D97-AF65-F5344CB8AC3E}">
        <p14:creationId xmlns:p14="http://schemas.microsoft.com/office/powerpoint/2010/main" val="3539336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a:xfrm>
            <a:off x="187037" y="1165514"/>
            <a:ext cx="3566636" cy="3759080"/>
          </a:xfrm>
        </p:spPr>
        <p:txBody>
          <a:bodyPr>
            <a:normAutofit/>
          </a:bodyPr>
          <a:lstStyle/>
          <a:p>
            <a:r>
              <a:rPr lang="en-US" dirty="0"/>
              <a:t>Support each argument, counter point, and rebuttal claim with data</a:t>
            </a:r>
          </a:p>
          <a:p>
            <a:r>
              <a:rPr lang="en-US" dirty="0"/>
              <a:t>Quantify: Instead of terms like: less, more, a lot, huge, great, big, tiny, growing, etc.</a:t>
            </a:r>
          </a:p>
          <a:p>
            <a:r>
              <a:rPr lang="en-US" dirty="0"/>
              <a:t>Let me know if it looks like your counterpoint or rebuttal was missed</a:t>
            </a:r>
          </a:p>
          <a:p>
            <a:r>
              <a:rPr lang="en-US" dirty="0"/>
              <a:t>Can everyone see feedback?</a:t>
            </a:r>
          </a:p>
          <a:p>
            <a:r>
              <a:rPr lang="en-US" dirty="0">
                <a:hlinkClick r:id="rId3"/>
              </a:rPr>
              <a:t>http://socialimps.com/assignments/paper-guidelines</a:t>
            </a:r>
            <a:r>
              <a:rPr lang="en-US" dirty="0"/>
              <a:t> </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pic>
        <p:nvPicPr>
          <p:cNvPr id="8" name="Picture 7">
            <a:extLst>
              <a:ext uri="{FF2B5EF4-FFF2-40B4-BE49-F238E27FC236}">
                <a16:creationId xmlns:a16="http://schemas.microsoft.com/office/drawing/2014/main" id="{83273244-6299-0E75-9EC5-6DA29E0CD504}"/>
              </a:ext>
            </a:extLst>
          </p:cNvPr>
          <p:cNvPicPr>
            <a:picLocks noChangeAspect="1"/>
          </p:cNvPicPr>
          <p:nvPr/>
        </p:nvPicPr>
        <p:blipFill>
          <a:blip r:embed="rId4"/>
          <a:stretch>
            <a:fillRect/>
          </a:stretch>
        </p:blipFill>
        <p:spPr>
          <a:xfrm>
            <a:off x="3689660" y="631935"/>
            <a:ext cx="5454340" cy="4149615"/>
          </a:xfrm>
          <a:prstGeom prst="rect">
            <a:avLst/>
          </a:prstGeom>
        </p:spPr>
      </p:pic>
    </p:spTree>
    <p:extLst>
      <p:ext uri="{BB962C8B-B14F-4D97-AF65-F5344CB8AC3E}">
        <p14:creationId xmlns:p14="http://schemas.microsoft.com/office/powerpoint/2010/main" val="699123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1FB3F-3D01-92DE-FEA4-22764F8D24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6D5F7D-AA7B-A0BD-F3AB-C6219534EFD0}"/>
              </a:ext>
            </a:extLst>
          </p:cNvPr>
          <p:cNvSpPr>
            <a:spLocks noGrp="1"/>
          </p:cNvSpPr>
          <p:nvPr>
            <p:ph type="title"/>
          </p:nvPr>
        </p:nvSpPr>
        <p:spPr/>
        <p:txBody>
          <a:bodyPr/>
          <a:lstStyle/>
          <a:p>
            <a:r>
              <a:rPr lang="en-US" dirty="0"/>
              <a:t>Large Language Models</a:t>
            </a:r>
          </a:p>
        </p:txBody>
      </p:sp>
      <p:sp>
        <p:nvSpPr>
          <p:cNvPr id="3" name="Content Placeholder 2">
            <a:extLst>
              <a:ext uri="{FF2B5EF4-FFF2-40B4-BE49-F238E27FC236}">
                <a16:creationId xmlns:a16="http://schemas.microsoft.com/office/drawing/2014/main" id="{5B6C504C-D381-E823-6F44-3D280680D221}"/>
              </a:ext>
            </a:extLst>
          </p:cNvPr>
          <p:cNvSpPr>
            <a:spLocks noGrp="1"/>
          </p:cNvSpPr>
          <p:nvPr>
            <p:ph sz="half" idx="1"/>
          </p:nvPr>
        </p:nvSpPr>
        <p:spPr/>
        <p:txBody>
          <a:bodyPr/>
          <a:lstStyle/>
          <a:p>
            <a:r>
              <a:rPr lang="en-US" dirty="0"/>
              <a:t>LLM’s prefer to escalate [10]</a:t>
            </a:r>
          </a:p>
          <a:p>
            <a:r>
              <a:rPr lang="en-US" dirty="0"/>
              <a:t>Hallucination risk [12]</a:t>
            </a:r>
          </a:p>
        </p:txBody>
      </p:sp>
      <p:sp>
        <p:nvSpPr>
          <p:cNvPr id="5" name="Footer Placeholder 4">
            <a:extLst>
              <a:ext uri="{FF2B5EF4-FFF2-40B4-BE49-F238E27FC236}">
                <a16:creationId xmlns:a16="http://schemas.microsoft.com/office/drawing/2014/main" id="{436A4E34-0BC4-38C3-039A-968A5642A07B}"/>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C7797F18-7D0A-5FF0-4E86-3692EBAE11DE}"/>
              </a:ext>
            </a:extLst>
          </p:cNvPr>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a:extLst>
              <a:ext uri="{FF2B5EF4-FFF2-40B4-BE49-F238E27FC236}">
                <a16:creationId xmlns:a16="http://schemas.microsoft.com/office/drawing/2014/main" id="{944435E0-580D-7152-C101-6FEF1E192D7F}"/>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Spencer Shaffer</a:t>
            </a:r>
          </a:p>
        </p:txBody>
      </p:sp>
      <p:pic>
        <p:nvPicPr>
          <p:cNvPr id="9" name="Picture 8" descr="A graph of a number of bars&#10;&#10;AI-generated content may be incorrect.">
            <a:extLst>
              <a:ext uri="{FF2B5EF4-FFF2-40B4-BE49-F238E27FC236}">
                <a16:creationId xmlns:a16="http://schemas.microsoft.com/office/drawing/2014/main" id="{D08213B3-9CE0-F67A-2C2D-EC4C992C0374}"/>
              </a:ext>
            </a:extLst>
          </p:cNvPr>
          <p:cNvPicPr>
            <a:picLocks noChangeAspect="1"/>
          </p:cNvPicPr>
          <p:nvPr/>
        </p:nvPicPr>
        <p:blipFill>
          <a:blip r:embed="rId3"/>
          <a:stretch>
            <a:fillRect/>
          </a:stretch>
        </p:blipFill>
        <p:spPr>
          <a:xfrm>
            <a:off x="4513580" y="1352551"/>
            <a:ext cx="4318000" cy="2971800"/>
          </a:xfrm>
          <a:prstGeom prst="rect">
            <a:avLst/>
          </a:prstGeom>
        </p:spPr>
      </p:pic>
      <p:sp>
        <p:nvSpPr>
          <p:cNvPr id="12" name="TextBox 11">
            <a:extLst>
              <a:ext uri="{FF2B5EF4-FFF2-40B4-BE49-F238E27FC236}">
                <a16:creationId xmlns:a16="http://schemas.microsoft.com/office/drawing/2014/main" id="{B5824375-30EA-6A99-98F1-36E08C43061D}"/>
              </a:ext>
            </a:extLst>
          </p:cNvPr>
          <p:cNvSpPr txBox="1"/>
          <p:nvPr/>
        </p:nvSpPr>
        <p:spPr>
          <a:xfrm>
            <a:off x="5072742" y="4431195"/>
            <a:ext cx="3385458" cy="430887"/>
          </a:xfrm>
          <a:prstGeom prst="rect">
            <a:avLst/>
          </a:prstGeom>
          <a:noFill/>
        </p:spPr>
        <p:txBody>
          <a:bodyPr wrap="square" rtlCol="0">
            <a:spAutoFit/>
          </a:bodyPr>
          <a:lstStyle/>
          <a:p>
            <a:pPr algn="ctr"/>
            <a:r>
              <a:rPr lang="en-US" sz="1100" dirty="0">
                <a:solidFill>
                  <a:schemeClr val="tx1"/>
                </a:solidFill>
                <a:latin typeface="+mj-lt"/>
              </a:rPr>
              <a:t>GPT-4 Severity of Actions in Simulated Wargames Graph [10]</a:t>
            </a:r>
          </a:p>
        </p:txBody>
      </p:sp>
    </p:spTree>
    <p:extLst>
      <p:ext uri="{BB962C8B-B14F-4D97-AF65-F5344CB8AC3E}">
        <p14:creationId xmlns:p14="http://schemas.microsoft.com/office/powerpoint/2010/main" val="1695723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200CC-166A-DE0D-EE3F-9348864342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CD93EF-E75C-D3DE-643E-A2759F54B74D}"/>
              </a:ext>
            </a:extLst>
          </p:cNvPr>
          <p:cNvSpPr>
            <a:spLocks noGrp="1"/>
          </p:cNvSpPr>
          <p:nvPr>
            <p:ph type="title"/>
          </p:nvPr>
        </p:nvSpPr>
        <p:spPr/>
        <p:txBody>
          <a:bodyPr/>
          <a:lstStyle/>
          <a:p>
            <a:r>
              <a:rPr lang="en-US" dirty="0"/>
              <a:t>Current Uses</a:t>
            </a:r>
          </a:p>
        </p:txBody>
      </p:sp>
      <p:sp>
        <p:nvSpPr>
          <p:cNvPr id="3" name="Content Placeholder 2">
            <a:extLst>
              <a:ext uri="{FF2B5EF4-FFF2-40B4-BE49-F238E27FC236}">
                <a16:creationId xmlns:a16="http://schemas.microsoft.com/office/drawing/2014/main" id="{DEE351F9-4562-FAE2-8523-DAE7FB589BA0}"/>
              </a:ext>
            </a:extLst>
          </p:cNvPr>
          <p:cNvSpPr>
            <a:spLocks noGrp="1"/>
          </p:cNvSpPr>
          <p:nvPr>
            <p:ph sz="half" idx="1"/>
          </p:nvPr>
        </p:nvSpPr>
        <p:spPr/>
        <p:txBody>
          <a:bodyPr/>
          <a:lstStyle/>
          <a:p>
            <a:r>
              <a:rPr lang="en-US" dirty="0"/>
              <a:t>Loitering Munitions [4]</a:t>
            </a:r>
          </a:p>
          <a:p>
            <a:r>
              <a:rPr lang="en-US" dirty="0"/>
              <a:t>Project Maven [2]</a:t>
            </a:r>
          </a:p>
          <a:p>
            <a:r>
              <a:rPr lang="en-US" dirty="0"/>
              <a:t>Israel’s Gospel [6]</a:t>
            </a:r>
          </a:p>
          <a:p>
            <a:r>
              <a:rPr lang="en-US" dirty="0"/>
              <a:t>China and Russia both utilize AI in their command-and-control systems [2]</a:t>
            </a:r>
          </a:p>
          <a:p>
            <a:pPr marL="0" indent="0">
              <a:buNone/>
            </a:pPr>
            <a:endParaRPr lang="en-US" dirty="0"/>
          </a:p>
        </p:txBody>
      </p:sp>
      <p:sp>
        <p:nvSpPr>
          <p:cNvPr id="5" name="Footer Placeholder 4">
            <a:extLst>
              <a:ext uri="{FF2B5EF4-FFF2-40B4-BE49-F238E27FC236}">
                <a16:creationId xmlns:a16="http://schemas.microsoft.com/office/drawing/2014/main" id="{63935DCC-A6A4-73CE-24CA-6FF90EEB2B47}"/>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126C7759-E9BC-D598-904F-250A63710D06}"/>
              </a:ext>
            </a:extLst>
          </p:cNvPr>
          <p:cNvSpPr>
            <a:spLocks noGrp="1"/>
          </p:cNvSpPr>
          <p:nvPr>
            <p:ph type="sldNum" sz="quarter" idx="12"/>
          </p:nvPr>
        </p:nvSpPr>
        <p:spPr/>
        <p:txBody>
          <a:bodyPr/>
          <a:lstStyle/>
          <a:p>
            <a:fld id="{A2A17EAB-8B51-5C40-8776-6683E51FA7A0}" type="slidenum">
              <a:rPr lang="en-US" smtClean="0"/>
              <a:t>31</a:t>
            </a:fld>
            <a:endParaRPr lang="en-US"/>
          </a:p>
        </p:txBody>
      </p:sp>
      <p:sp>
        <p:nvSpPr>
          <p:cNvPr id="7" name="TextBox 6">
            <a:extLst>
              <a:ext uri="{FF2B5EF4-FFF2-40B4-BE49-F238E27FC236}">
                <a16:creationId xmlns:a16="http://schemas.microsoft.com/office/drawing/2014/main" id="{D4E0B979-912E-7A66-766B-5B9369A98947}"/>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Spencer Shaffer</a:t>
            </a:r>
          </a:p>
        </p:txBody>
      </p:sp>
      <p:pic>
        <p:nvPicPr>
          <p:cNvPr id="1026" name="Picture 2">
            <a:extLst>
              <a:ext uri="{FF2B5EF4-FFF2-40B4-BE49-F238E27FC236}">
                <a16:creationId xmlns:a16="http://schemas.microsoft.com/office/drawing/2014/main" id="{6F91B4C9-0207-952F-4D2A-FF7DF72EDE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4157" y="1489036"/>
            <a:ext cx="4284624" cy="269923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08EF8CF-2AEF-4257-9C95-5027A6048366}"/>
              </a:ext>
            </a:extLst>
          </p:cNvPr>
          <p:cNvSpPr txBox="1"/>
          <p:nvPr/>
        </p:nvSpPr>
        <p:spPr>
          <a:xfrm>
            <a:off x="5072742" y="4270155"/>
            <a:ext cx="3385458" cy="261610"/>
          </a:xfrm>
          <a:prstGeom prst="rect">
            <a:avLst/>
          </a:prstGeom>
          <a:noFill/>
        </p:spPr>
        <p:txBody>
          <a:bodyPr wrap="square" rtlCol="0">
            <a:spAutoFit/>
          </a:bodyPr>
          <a:lstStyle/>
          <a:p>
            <a:pPr algn="ctr"/>
            <a:r>
              <a:rPr lang="en-US" sz="1100" dirty="0">
                <a:solidFill>
                  <a:schemeClr val="tx1"/>
                </a:solidFill>
                <a:latin typeface="+mj-lt"/>
              </a:rPr>
              <a:t>Russian ZALA loitering munition. [7]</a:t>
            </a:r>
          </a:p>
        </p:txBody>
      </p:sp>
    </p:spTree>
    <p:extLst>
      <p:ext uri="{BB962C8B-B14F-4D97-AF65-F5344CB8AC3E}">
        <p14:creationId xmlns:p14="http://schemas.microsoft.com/office/powerpoint/2010/main" val="4235626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D74D7-B1E1-8CEC-F480-80BF11A2FB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A9242C-51D5-42A0-4F8D-87F1202A5D93}"/>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7FD86106-F45C-13D6-A7E9-F6106A07A7A5}"/>
              </a:ext>
            </a:extLst>
          </p:cNvPr>
          <p:cNvSpPr>
            <a:spLocks noGrp="1"/>
          </p:cNvSpPr>
          <p:nvPr>
            <p:ph sz="half" idx="1"/>
          </p:nvPr>
        </p:nvSpPr>
        <p:spPr>
          <a:xfrm>
            <a:off x="685800" y="1352551"/>
            <a:ext cx="5562600" cy="3352800"/>
          </a:xfrm>
        </p:spPr>
        <p:txBody>
          <a:bodyPr/>
          <a:lstStyle/>
          <a:p>
            <a:r>
              <a:rPr lang="en-US" dirty="0"/>
              <a:t>International rules need to be established to keep humans in the kill chain process</a:t>
            </a:r>
          </a:p>
          <a:p>
            <a:r>
              <a:rPr lang="en-US" dirty="0"/>
              <a:t>Militaries should adopt ethics principles, such as those created by the Defense Innovation Board [3]</a:t>
            </a:r>
          </a:p>
          <a:p>
            <a:pPr lvl="1"/>
            <a:r>
              <a:rPr lang="en-US" dirty="0"/>
              <a:t>Responsible, Equitable, Traceable, Reliable, Governable</a:t>
            </a:r>
          </a:p>
          <a:p>
            <a:pPr marL="205768" lvl="1" indent="0">
              <a:buNone/>
            </a:pPr>
            <a:endParaRPr lang="en-US" dirty="0"/>
          </a:p>
        </p:txBody>
      </p:sp>
      <p:sp>
        <p:nvSpPr>
          <p:cNvPr id="5" name="Footer Placeholder 4">
            <a:extLst>
              <a:ext uri="{FF2B5EF4-FFF2-40B4-BE49-F238E27FC236}">
                <a16:creationId xmlns:a16="http://schemas.microsoft.com/office/drawing/2014/main" id="{EA27F433-03B4-7C6F-6508-DEC426096397}"/>
              </a:ext>
            </a:extLst>
          </p:cNvPr>
          <p:cNvSpPr>
            <a:spLocks noGrp="1"/>
          </p:cNvSpPr>
          <p:nvPr>
            <p:ph type="ftr" sz="quarter" idx="11"/>
          </p:nvPr>
        </p:nvSpPr>
        <p:spPr/>
        <p:txBody>
          <a:bodyPr/>
          <a:lstStyle/>
          <a:p>
            <a:r>
              <a:rPr lang="sk-SK" dirty="0"/>
              <a:t>© 2025 </a:t>
            </a:r>
            <a:r>
              <a:rPr lang="sk-SK" dirty="0" err="1"/>
              <a:t>Keith</a:t>
            </a:r>
            <a:r>
              <a:rPr lang="sk-SK" dirty="0"/>
              <a:t> A. </a:t>
            </a:r>
            <a:r>
              <a:rPr lang="sk-SK" dirty="0" err="1"/>
              <a:t>Pray</a:t>
            </a:r>
            <a:endParaRPr lang="en-US" dirty="0"/>
          </a:p>
        </p:txBody>
      </p:sp>
      <p:sp>
        <p:nvSpPr>
          <p:cNvPr id="6" name="Slide Number Placeholder 5">
            <a:extLst>
              <a:ext uri="{FF2B5EF4-FFF2-40B4-BE49-F238E27FC236}">
                <a16:creationId xmlns:a16="http://schemas.microsoft.com/office/drawing/2014/main" id="{E12A083C-B32F-D5B6-376E-F1E6FB9EE840}"/>
              </a:ext>
            </a:extLst>
          </p:cNvPr>
          <p:cNvSpPr>
            <a:spLocks noGrp="1"/>
          </p:cNvSpPr>
          <p:nvPr>
            <p:ph type="sldNum" sz="quarter" idx="12"/>
          </p:nvPr>
        </p:nvSpPr>
        <p:spPr/>
        <p:txBody>
          <a:bodyPr/>
          <a:lstStyle/>
          <a:p>
            <a:fld id="{A2A17EAB-8B51-5C40-8776-6683E51FA7A0}" type="slidenum">
              <a:rPr lang="en-US" smtClean="0"/>
              <a:t>32</a:t>
            </a:fld>
            <a:endParaRPr lang="en-US"/>
          </a:p>
        </p:txBody>
      </p:sp>
      <p:sp>
        <p:nvSpPr>
          <p:cNvPr id="7" name="TextBox 6">
            <a:extLst>
              <a:ext uri="{FF2B5EF4-FFF2-40B4-BE49-F238E27FC236}">
                <a16:creationId xmlns:a16="http://schemas.microsoft.com/office/drawing/2014/main" id="{BFB865F0-07BE-609A-4089-8ED746984544}"/>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Spencer Shaffer</a:t>
            </a:r>
          </a:p>
        </p:txBody>
      </p:sp>
    </p:spTree>
    <p:extLst>
      <p:ext uri="{BB962C8B-B14F-4D97-AF65-F5344CB8AC3E}">
        <p14:creationId xmlns:p14="http://schemas.microsoft.com/office/powerpoint/2010/main" val="1217204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369886"/>
            <a:ext cx="7772400" cy="3352800"/>
          </a:xfrm>
        </p:spPr>
        <p:txBody>
          <a:bodyPr lIns="91440">
            <a:normAutofit fontScale="85000" lnSpcReduction="20000"/>
          </a:bodyPr>
          <a:lstStyle/>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[1] Bergen et al., America’s Counterterrorism Wars, </a:t>
            </a:r>
            <a:r>
              <a:rPr lang="en-US" sz="1100" dirty="0">
                <a:solidFill>
                  <a:prstClr val="white"/>
                </a:solidFill>
                <a:hlinkClick r:id="rId3"/>
              </a:rPr>
              <a:t>https://www.newamerica.org/future-security/reports/americas-counterterrorism-wars/</a:t>
            </a:r>
            <a:r>
              <a:rPr lang="en-US" sz="1100" dirty="0">
                <a:solidFill>
                  <a:prstClr val="white"/>
                </a:solidFill>
              </a:rPr>
              <a:t> (Accessed Sep. 21, 2025).</a:t>
            </a: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[2] Hirsh, The AI Doomsday Machine Is Closer to Reality Than You Think, </a:t>
            </a:r>
            <a:r>
              <a:rPr lang="en-US" sz="1100" dirty="0">
                <a:solidFill>
                  <a:prstClr val="white"/>
                </a:solidFill>
                <a:hlinkClick r:id="rId4"/>
              </a:rPr>
              <a:t>https://www.politico.com/news/magazine/2025/09/02/pentagon-ai-nuclear-war-00496884</a:t>
            </a:r>
            <a:r>
              <a:rPr lang="en-US" sz="1100" dirty="0">
                <a:solidFill>
                  <a:prstClr val="white"/>
                </a:solidFill>
              </a:rPr>
              <a:t> (Accessed Sep. 21, 2025).</a:t>
            </a:r>
          </a:p>
          <a:p>
            <a:pPr marL="0" indent="0" defTabSz="457200">
              <a:lnSpc>
                <a:spcPct val="100000"/>
              </a:lnSpc>
              <a:spcBef>
                <a:spcPts val="600"/>
              </a:spcBef>
              <a:buClrTx/>
              <a:buSzTx/>
              <a:buNone/>
              <a:defRPr/>
            </a:pPr>
            <a:r>
              <a:rPr lang="en-US" sz="1100" dirty="0">
                <a:solidFill>
                  <a:prstClr val="white"/>
                </a:solidFill>
              </a:rPr>
              <a:t>[3</a:t>
            </a:r>
            <a:r>
              <a:rPr kumimoji="0" lang="en-US" sz="1100" b="0" i="0" u="none" strike="noStrike" kern="1200" cap="none" spc="0" normalizeH="0" baseline="0" noProof="0" dirty="0">
                <a:ln>
                  <a:noFill/>
                </a:ln>
                <a:solidFill>
                  <a:prstClr val="white"/>
                </a:solidFill>
                <a:effectLst/>
                <a:uLnTx/>
                <a:uFillTx/>
                <a:latin typeface="Cambria"/>
                <a:ea typeface="+mn-ea"/>
                <a:cs typeface="+mn-cs"/>
              </a:rPr>
              <a:t>] Defense Innovation Board, AI Principles: Recommendations on the Ethical Use of Artificial Intelligence by the Department of Defense </a:t>
            </a:r>
            <a:r>
              <a:rPr lang="en-US" sz="1100" dirty="0">
                <a:solidFill>
                  <a:prstClr val="white"/>
                </a:solidFill>
                <a:hlinkClick r:id="rId5"/>
              </a:rPr>
              <a:t>https://www.aiaa.org/wp-content/uploads/2024/12/DIB_AI_PRINCIPLES_PRIMARY_DOCUMENT.pdf</a:t>
            </a:r>
            <a:r>
              <a:rPr lang="en-US" sz="1100" dirty="0">
                <a:solidFill>
                  <a:prstClr val="white"/>
                </a:solidFill>
              </a:rPr>
              <a:t> (Accessed Sep. 22, 2025).</a:t>
            </a: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[4] Atherton, Loitering munitions preview the autonomous future of warfare, </a:t>
            </a:r>
            <a:r>
              <a:rPr lang="en-US" sz="1100" dirty="0">
                <a:solidFill>
                  <a:prstClr val="white"/>
                </a:solidFill>
                <a:hlinkClick r:id="rId6"/>
              </a:rPr>
              <a:t>https://www.brookings.edu/articles/loitering-munitions-preview-the-autonomous-future-of-warfare/</a:t>
            </a:r>
            <a:r>
              <a:rPr lang="en-US" sz="1100" dirty="0">
                <a:solidFill>
                  <a:prstClr val="white"/>
                </a:solidFill>
              </a:rPr>
              <a:t> (Accessed Sep. 22, 2025).</a:t>
            </a: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[5</a:t>
            </a:r>
            <a:r>
              <a:rPr lang="en-US" sz="1100" dirty="0">
                <a:solidFill>
                  <a:prstClr val="white"/>
                </a:solidFill>
              </a:rPr>
              <a:t>] Kirichenko, ARTIFICIAL INTELLIGENCE’S GROWING ROLE IN MODERN WARFARE, </a:t>
            </a:r>
            <a:r>
              <a:rPr lang="en-US" sz="1100" dirty="0">
                <a:solidFill>
                  <a:prstClr val="white"/>
                </a:solidFill>
                <a:hlinkClick r:id="rId7"/>
              </a:rPr>
              <a:t>https://warroom.armywarcollege.edu/articles/ais-growing-role/</a:t>
            </a:r>
            <a:r>
              <a:rPr lang="en-US" sz="1100" dirty="0">
                <a:solidFill>
                  <a:prstClr val="white"/>
                </a:solidFill>
              </a:rPr>
              <a:t> (Accessed Sep. 22, 2025).</a:t>
            </a: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[6] Brumfiel, Israel is using an AI system to find targets in Gaza. Experts say it's just the start, </a:t>
            </a:r>
            <a:r>
              <a:rPr lang="en-US" sz="1100" dirty="0">
                <a:solidFill>
                  <a:prstClr val="white"/>
                </a:solidFill>
                <a:hlinkClick r:id="rId8"/>
              </a:rPr>
              <a:t>https://www.npr.org/2023/12/14/1218643254/israel-is-using-an-ai-system-to-find-targets-in-gaza-experts-say-its-just-the-st</a:t>
            </a:r>
            <a:r>
              <a:rPr lang="en-US" sz="1100" dirty="0">
                <a:solidFill>
                  <a:prstClr val="white"/>
                </a:solidFill>
              </a:rPr>
              <a:t> (Accessed Sep. 22, 2025).</a:t>
            </a:r>
          </a:p>
          <a:p>
            <a:pPr marL="0" indent="0" defTabSz="457200">
              <a:lnSpc>
                <a:spcPct val="100000"/>
              </a:lnSpc>
              <a:spcBef>
                <a:spcPts val="600"/>
              </a:spcBef>
              <a:buClrTx/>
              <a:buSzTx/>
              <a:buNone/>
              <a:defRPr/>
            </a:pPr>
            <a:r>
              <a:rPr lang="en-US" sz="1100" dirty="0">
                <a:solidFill>
                  <a:prstClr val="white"/>
                </a:solidFill>
              </a:rPr>
              <a:t>[7] Zoria, Ukraine successfully tests loitering munitions similar to Russia’s </a:t>
            </a:r>
            <a:r>
              <a:rPr lang="en-US" sz="1100" dirty="0" err="1">
                <a:solidFill>
                  <a:prstClr val="white"/>
                </a:solidFill>
              </a:rPr>
              <a:t>Lantset</a:t>
            </a:r>
            <a:r>
              <a:rPr lang="en-US" sz="1100" dirty="0">
                <a:solidFill>
                  <a:prstClr val="white"/>
                </a:solidFill>
              </a:rPr>
              <a:t>, </a:t>
            </a:r>
            <a:r>
              <a:rPr lang="en-US" sz="1100" dirty="0">
                <a:solidFill>
                  <a:prstClr val="white"/>
                </a:solidFill>
                <a:hlinkClick r:id="rId9"/>
              </a:rPr>
              <a:t>https://euromaidanpress.com/2024/02/19/ukraine-successfully-tests-loitering-munitions-similar-to-russias-lantset/</a:t>
            </a:r>
            <a:r>
              <a:rPr lang="en-US" sz="1100" dirty="0">
                <a:solidFill>
                  <a:prstClr val="white"/>
                </a:solidFill>
              </a:rPr>
              <a:t> (Accessed Sep. 23, 2025).</a:t>
            </a:r>
          </a:p>
          <a:p>
            <a:pPr marL="0" indent="0" defTabSz="457200">
              <a:lnSpc>
                <a:spcPct val="100000"/>
              </a:lnSpc>
              <a:spcBef>
                <a:spcPts val="600"/>
              </a:spcBef>
              <a:buClrTx/>
              <a:buSzTx/>
              <a:buNone/>
              <a:defRPr/>
            </a:pPr>
            <a:r>
              <a:rPr lang="en-US" sz="1100" dirty="0">
                <a:solidFill>
                  <a:prstClr val="white"/>
                </a:solidFill>
              </a:rPr>
              <a:t>[8] </a:t>
            </a:r>
            <a:r>
              <a:rPr lang="en-US" sz="1100" dirty="0">
                <a:solidFill>
                  <a:prstClr val="white"/>
                </a:solidFill>
                <a:hlinkClick r:id="rId10"/>
              </a:rPr>
              <a:t>https://www.technologyreview.com/2025/04/15/1115078/phase-two-of-military-ai-has-arrived/</a:t>
            </a:r>
            <a:r>
              <a:rPr lang="en-US" sz="1100" dirty="0">
                <a:solidFill>
                  <a:prstClr val="white"/>
                </a:solidFill>
              </a:rPr>
              <a:t> (Accessed Sep. 23, 2025).</a:t>
            </a:r>
          </a:p>
          <a:p>
            <a:pPr marL="0" indent="0" defTabSz="457200">
              <a:lnSpc>
                <a:spcPct val="100000"/>
              </a:lnSpc>
              <a:spcBef>
                <a:spcPts val="600"/>
              </a:spcBef>
              <a:buClrTx/>
              <a:buSzTx/>
              <a:buNone/>
              <a:defRPr/>
            </a:pPr>
            <a:r>
              <a:rPr lang="en-US" sz="1100" dirty="0">
                <a:solidFill>
                  <a:prstClr val="white"/>
                </a:solidFill>
              </a:rPr>
              <a:t>[9] Crosby and Haga, AI’s Power to Transform Command and Control, </a:t>
            </a:r>
            <a:r>
              <a:rPr lang="en-US" sz="1100" dirty="0">
                <a:solidFill>
                  <a:prstClr val="white"/>
                </a:solidFill>
                <a:hlinkClick r:id="rId11"/>
              </a:rPr>
              <a:t>https://www.nationaldefensemagazine.org/articles/2020/11/13/ais-power-to-transform-command-and-control</a:t>
            </a:r>
            <a:r>
              <a:rPr lang="en-US" sz="1100" dirty="0">
                <a:solidFill>
                  <a:prstClr val="white"/>
                </a:solidFill>
              </a:rPr>
              <a:t> (Accessed Sep. 23, 2025).</a:t>
            </a:r>
          </a:p>
          <a:p>
            <a:pPr marL="0" lvl="0" indent="0" defTabSz="457200">
              <a:lnSpc>
                <a:spcPct val="100000"/>
              </a:lnSpc>
              <a:spcBef>
                <a:spcPts val="600"/>
              </a:spcBef>
              <a:buClrTx/>
              <a:buSzTx/>
              <a:buNone/>
              <a:defRPr/>
            </a:pPr>
            <a:r>
              <a:rPr lang="en-US" sz="1100" dirty="0">
                <a:solidFill>
                  <a:prstClr val="white"/>
                </a:solidFill>
              </a:rPr>
              <a:t>[10] </a:t>
            </a:r>
            <a:r>
              <a:rPr lang="en-US" sz="1100" dirty="0" err="1"/>
              <a:t>Riveraa</a:t>
            </a:r>
            <a:r>
              <a:rPr lang="en-US" sz="1100" dirty="0"/>
              <a:t> et al., Escalation Risks from Language Models in Military and Diplomatic Decision-Making, </a:t>
            </a:r>
            <a:r>
              <a:rPr lang="en-US" sz="1100" dirty="0">
                <a:solidFill>
                  <a:prstClr val="white"/>
                </a:solidFill>
                <a:hlinkClick r:id="rId12"/>
              </a:rPr>
              <a:t>https://arxiv.org/pdf/2401.03408</a:t>
            </a:r>
            <a:r>
              <a:rPr lang="en-US" sz="1100" dirty="0">
                <a:solidFill>
                  <a:prstClr val="white"/>
                </a:solidFill>
              </a:rPr>
              <a:t> (Accessed Sep. 23, 2025).</a:t>
            </a:r>
          </a:p>
          <a:p>
            <a:pPr marL="0" lvl="0" indent="0" defTabSz="457200">
              <a:lnSpc>
                <a:spcPct val="100000"/>
              </a:lnSpc>
              <a:spcBef>
                <a:spcPts val="600"/>
              </a:spcBef>
              <a:buClrTx/>
              <a:buSzTx/>
              <a:buNone/>
              <a:defRPr/>
            </a:pPr>
            <a:r>
              <a:rPr lang="en-US" sz="1100" dirty="0">
                <a:solidFill>
                  <a:prstClr val="white"/>
                </a:solidFill>
              </a:rPr>
              <a:t>[11] Henshall, The U.S. Military’s Investments Into Artificial Intelligence Are Skyrocketing, </a:t>
            </a:r>
            <a:r>
              <a:rPr lang="en-US" sz="1100" dirty="0">
                <a:solidFill>
                  <a:prstClr val="white"/>
                </a:solidFill>
                <a:hlinkClick r:id="rId13"/>
              </a:rPr>
              <a:t>https://time.com/6961317/ai-artificial-intelligence-us-military-spending/</a:t>
            </a:r>
            <a:r>
              <a:rPr lang="en-US" sz="1100" dirty="0">
                <a:solidFill>
                  <a:prstClr val="white"/>
                </a:solidFill>
              </a:rPr>
              <a:t> (Accessed Sep. 23, 2025).</a:t>
            </a:r>
          </a:p>
          <a:p>
            <a:pPr marL="0" indent="0" defTabSz="457200">
              <a:lnSpc>
                <a:spcPct val="100000"/>
              </a:lnSpc>
              <a:spcBef>
                <a:spcPts val="600"/>
              </a:spcBef>
              <a:buClrTx/>
              <a:buSzTx/>
              <a:buNone/>
              <a:defRPr/>
            </a:pPr>
            <a:r>
              <a:rPr lang="en-US" sz="1100" dirty="0">
                <a:solidFill>
                  <a:prstClr val="white"/>
                </a:solidFill>
              </a:rPr>
              <a:t>[12] Caballero and Jenkins, On Large Language Models in National Security Applications, </a:t>
            </a:r>
            <a:r>
              <a:rPr lang="en-US" sz="1100" dirty="0">
                <a:solidFill>
                  <a:prstClr val="white"/>
                </a:solidFill>
                <a:hlinkClick r:id="rId14"/>
              </a:rPr>
              <a:t>https://arxiv.org/pdf/2407.03453</a:t>
            </a:r>
            <a:r>
              <a:rPr lang="en-US" sz="1100" dirty="0">
                <a:solidFill>
                  <a:prstClr val="white"/>
                </a:solidFill>
              </a:rPr>
              <a:t> (Accessed Sep. 23, 2025).</a:t>
            </a:r>
          </a:p>
          <a:p>
            <a:pPr marL="0" lvl="0" indent="0" defTabSz="457200">
              <a:lnSpc>
                <a:spcPct val="100000"/>
              </a:lnSpc>
              <a:spcBef>
                <a:spcPts val="600"/>
              </a:spcBef>
              <a:buClrTx/>
              <a:buSzTx/>
              <a:buNone/>
              <a:defRPr/>
            </a:pPr>
            <a:endParaRPr lang="en-US" sz="1100" dirty="0">
              <a:solidFill>
                <a:prstClr val="white"/>
              </a:solidFill>
            </a:endParaRPr>
          </a:p>
          <a:p>
            <a:pPr marL="0" lvl="0" indent="0" defTabSz="457200">
              <a:lnSpc>
                <a:spcPct val="100000"/>
              </a:lnSpc>
              <a:spcBef>
                <a:spcPts val="600"/>
              </a:spcBef>
              <a:buClrTx/>
              <a:buSzTx/>
              <a:buNone/>
              <a:defRPr/>
            </a:pPr>
            <a:endParaRPr lang="en-US" sz="1100" dirty="0">
              <a:solidFill>
                <a:prstClr val="white"/>
              </a:solidFill>
            </a:endParaRPr>
          </a:p>
          <a:p>
            <a:pPr marL="0" lvl="0" indent="0" defTabSz="457200">
              <a:lnSpc>
                <a:spcPct val="100000"/>
              </a:lnSpc>
              <a:spcBef>
                <a:spcPts val="600"/>
              </a:spcBef>
              <a:buClrTx/>
              <a:buSzTx/>
              <a:buNone/>
              <a:defRPr/>
            </a:pP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p:txBody>
      </p:sp>
      <p:sp>
        <p:nvSpPr>
          <p:cNvPr id="4" name="Footer Placeholder 3"/>
          <p:cNvSpPr>
            <a:spLocks noGrp="1"/>
          </p:cNvSpPr>
          <p:nvPr>
            <p:ph type="ftr" sz="quarter" idx="11"/>
          </p:nvPr>
        </p:nvSpPr>
        <p:spPr/>
        <p:txBody>
          <a:bodyPr/>
          <a:lstStyle/>
          <a:p>
            <a:r>
              <a:rPr lang="sk-SK" dirty="0"/>
              <a:t>© 2025 </a:t>
            </a:r>
            <a:r>
              <a:rPr lang="sk-SK" dirty="0" err="1"/>
              <a:t>Keith</a:t>
            </a:r>
            <a:r>
              <a:rPr lang="sk-SK" dirty="0"/>
              <a:t> A. </a:t>
            </a:r>
            <a:r>
              <a:rPr lang="sk-SK" dirty="0" err="1"/>
              <a:t>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33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t>Spencer Shaffer</a:t>
            </a:r>
          </a:p>
        </p:txBody>
      </p:sp>
    </p:spTree>
    <p:extLst>
      <p:ext uri="{BB962C8B-B14F-4D97-AF65-F5344CB8AC3E}">
        <p14:creationId xmlns:p14="http://schemas.microsoft.com/office/powerpoint/2010/main" val="2234461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3C5C5AB-C063-4E47-9EE5-B0AA8B606D4C}"/>
              </a:ext>
            </a:extLst>
          </p:cNvPr>
          <p:cNvSpPr/>
          <p:nvPr/>
        </p:nvSpPr>
        <p:spPr>
          <a:xfrm>
            <a:off x="216876" y="989149"/>
            <a:ext cx="8713299" cy="3801153"/>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3158D93-A2F2-C940-8BA3-CCCE706715E4}"/>
              </a:ext>
            </a:extLst>
          </p:cNvPr>
          <p:cNvSpPr>
            <a:spLocks noGrp="1"/>
          </p:cNvSpPr>
          <p:nvPr>
            <p:ph type="sldNum" sz="quarter" idx="12"/>
          </p:nvPr>
        </p:nvSpPr>
        <p:spPr/>
        <p:txBody>
          <a:bodyPr/>
          <a:lstStyle/>
          <a:p>
            <a:pPr lvl="0">
              <a:spcBef>
                <a:spcPts val="0"/>
              </a:spcBef>
              <a:buNone/>
            </a:pPr>
            <a:fld id="{00000000-1234-1234-1234-123412341234}" type="slidenum">
              <a:rPr lang="en" smtClean="0"/>
              <a:t>34</a:t>
            </a:fld>
            <a:endParaRPr lang="en"/>
          </a:p>
        </p:txBody>
      </p:sp>
      <p:sp>
        <p:nvSpPr>
          <p:cNvPr id="21" name="Title 1">
            <a:extLst>
              <a:ext uri="{FF2B5EF4-FFF2-40B4-BE49-F238E27FC236}">
                <a16:creationId xmlns:a16="http://schemas.microsoft.com/office/drawing/2014/main" id="{0AC2E36A-273D-634B-A9C5-A26D8938C812}"/>
              </a:ext>
            </a:extLst>
          </p:cNvPr>
          <p:cNvSpPr>
            <a:spLocks noGrp="1"/>
          </p:cNvSpPr>
          <p:nvPr>
            <p:ph type="title"/>
          </p:nvPr>
        </p:nvSpPr>
        <p:spPr>
          <a:xfrm>
            <a:off x="311700" y="416449"/>
            <a:ext cx="8520600" cy="572700"/>
          </a:xfrm>
        </p:spPr>
        <p:txBody>
          <a:bodyPr/>
          <a:lstStyle/>
          <a:p>
            <a:r>
              <a:rPr lang="en-US" dirty="0"/>
              <a:t>Survey Results (1/3)  - 6 Responses</a:t>
            </a:r>
          </a:p>
        </p:txBody>
      </p:sp>
      <p:sp>
        <p:nvSpPr>
          <p:cNvPr id="12" name="Footer Placeholder 11">
            <a:extLst>
              <a:ext uri="{FF2B5EF4-FFF2-40B4-BE49-F238E27FC236}">
                <a16:creationId xmlns:a16="http://schemas.microsoft.com/office/drawing/2014/main" id="{C82BF74D-9DB8-414B-9EC7-B100B3866E4E}"/>
              </a:ext>
            </a:extLst>
          </p:cNvPr>
          <p:cNvSpPr>
            <a:spLocks noGrp="1"/>
          </p:cNvSpPr>
          <p:nvPr>
            <p:ph type="ftr" sz="quarter" idx="11"/>
          </p:nvPr>
        </p:nvSpPr>
        <p:spPr/>
        <p:txBody>
          <a:bodyPr/>
          <a:lstStyle/>
          <a:p>
            <a:r>
              <a:rPr lang="sk-SK"/>
              <a:t>© 2025 Keith A. Pray</a:t>
            </a:r>
            <a:endParaRPr lang="en-US" dirty="0"/>
          </a:p>
        </p:txBody>
      </p:sp>
    </p:spTree>
    <p:extLst>
      <p:ext uri="{BB962C8B-B14F-4D97-AF65-F5344CB8AC3E}">
        <p14:creationId xmlns:p14="http://schemas.microsoft.com/office/powerpoint/2010/main" val="2642588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221D62-2E9A-DC43-9470-D64AC80E0864}"/>
              </a:ext>
            </a:extLst>
          </p:cNvPr>
          <p:cNvSpPr/>
          <p:nvPr/>
        </p:nvSpPr>
        <p:spPr>
          <a:xfrm>
            <a:off x="216876" y="989149"/>
            <a:ext cx="8713299" cy="3801153"/>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39E5434F-9CF3-0D43-8028-FEAF0C3A7B28}"/>
              </a:ext>
            </a:extLst>
          </p:cNvPr>
          <p:cNvSpPr>
            <a:spLocks noGrp="1"/>
          </p:cNvSpPr>
          <p:nvPr>
            <p:ph type="sldNum" sz="quarter" idx="12"/>
          </p:nvPr>
        </p:nvSpPr>
        <p:spPr/>
        <p:txBody>
          <a:bodyPr/>
          <a:lstStyle/>
          <a:p>
            <a:fld id="{A2A17EAB-8B51-5C40-8776-6683E51FA7A0}" type="slidenum">
              <a:rPr lang="en-US" smtClean="0"/>
              <a:t>35</a:t>
            </a:fld>
            <a:endParaRPr lang="en-US"/>
          </a:p>
        </p:txBody>
      </p:sp>
      <p:sp>
        <p:nvSpPr>
          <p:cNvPr id="14" name="Title 1">
            <a:extLst>
              <a:ext uri="{FF2B5EF4-FFF2-40B4-BE49-F238E27FC236}">
                <a16:creationId xmlns:a16="http://schemas.microsoft.com/office/drawing/2014/main" id="{B0F54CFB-E258-504B-B874-E896E1891C38}"/>
              </a:ext>
            </a:extLst>
          </p:cNvPr>
          <p:cNvSpPr>
            <a:spLocks noGrp="1"/>
          </p:cNvSpPr>
          <p:nvPr>
            <p:ph type="title"/>
          </p:nvPr>
        </p:nvSpPr>
        <p:spPr>
          <a:xfrm>
            <a:off x="311700" y="416449"/>
            <a:ext cx="8520600" cy="572700"/>
          </a:xfrm>
        </p:spPr>
        <p:txBody>
          <a:bodyPr/>
          <a:lstStyle/>
          <a:p>
            <a:r>
              <a:rPr lang="en-US" dirty="0"/>
              <a:t>Survey Results (2/3)  -6 Responses</a:t>
            </a:r>
          </a:p>
        </p:txBody>
      </p:sp>
      <p:sp>
        <p:nvSpPr>
          <p:cNvPr id="11" name="Footer Placeholder 10">
            <a:extLst>
              <a:ext uri="{FF2B5EF4-FFF2-40B4-BE49-F238E27FC236}">
                <a16:creationId xmlns:a16="http://schemas.microsoft.com/office/drawing/2014/main" id="{4407F3B9-7968-1A4D-8728-BCEBBD85EF36}"/>
              </a:ext>
            </a:extLst>
          </p:cNvPr>
          <p:cNvSpPr>
            <a:spLocks noGrp="1"/>
          </p:cNvSpPr>
          <p:nvPr>
            <p:ph type="ftr" sz="quarter" idx="11"/>
          </p:nvPr>
        </p:nvSpPr>
        <p:spPr/>
        <p:txBody>
          <a:bodyPr/>
          <a:lstStyle/>
          <a:p>
            <a:r>
              <a:rPr lang="sk-SK"/>
              <a:t>© 2025 Keith A. Pray</a:t>
            </a:r>
            <a:endParaRPr lang="en-US" dirty="0"/>
          </a:p>
        </p:txBody>
      </p:sp>
    </p:spTree>
    <p:extLst>
      <p:ext uri="{BB962C8B-B14F-4D97-AF65-F5344CB8AC3E}">
        <p14:creationId xmlns:p14="http://schemas.microsoft.com/office/powerpoint/2010/main" val="225345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158D93-A2F2-C940-8BA3-CCCE706715E4}"/>
              </a:ext>
            </a:extLst>
          </p:cNvPr>
          <p:cNvSpPr>
            <a:spLocks noGrp="1"/>
          </p:cNvSpPr>
          <p:nvPr>
            <p:ph type="sldNum" sz="quarter" idx="12"/>
          </p:nvPr>
        </p:nvSpPr>
        <p:spPr/>
        <p:txBody>
          <a:bodyPr/>
          <a:lstStyle/>
          <a:p>
            <a:pPr lvl="0">
              <a:spcBef>
                <a:spcPts val="0"/>
              </a:spcBef>
              <a:buNone/>
            </a:pPr>
            <a:fld id="{00000000-1234-1234-1234-123412341234}" type="slidenum">
              <a:rPr lang="en" smtClean="0"/>
              <a:t>36</a:t>
            </a:fld>
            <a:endParaRPr lang="en"/>
          </a:p>
        </p:txBody>
      </p:sp>
      <p:sp>
        <p:nvSpPr>
          <p:cNvPr id="21" name="Title 1">
            <a:extLst>
              <a:ext uri="{FF2B5EF4-FFF2-40B4-BE49-F238E27FC236}">
                <a16:creationId xmlns:a16="http://schemas.microsoft.com/office/drawing/2014/main" id="{0AC2E36A-273D-634B-A9C5-A26D8938C812}"/>
              </a:ext>
            </a:extLst>
          </p:cNvPr>
          <p:cNvSpPr>
            <a:spLocks noGrp="1"/>
          </p:cNvSpPr>
          <p:nvPr>
            <p:ph type="title"/>
          </p:nvPr>
        </p:nvSpPr>
        <p:spPr>
          <a:xfrm>
            <a:off x="311700" y="416449"/>
            <a:ext cx="8520600" cy="572700"/>
          </a:xfrm>
        </p:spPr>
        <p:txBody>
          <a:bodyPr/>
          <a:lstStyle/>
          <a:p>
            <a:r>
              <a:rPr lang="en-US" dirty="0"/>
              <a:t>Survey Results (3/3)  -6 Responses</a:t>
            </a:r>
          </a:p>
        </p:txBody>
      </p:sp>
      <p:sp>
        <p:nvSpPr>
          <p:cNvPr id="12" name="Footer Placeholder 11">
            <a:extLst>
              <a:ext uri="{FF2B5EF4-FFF2-40B4-BE49-F238E27FC236}">
                <a16:creationId xmlns:a16="http://schemas.microsoft.com/office/drawing/2014/main" id="{C82BF74D-9DB8-414B-9EC7-B100B3866E4E}"/>
              </a:ext>
            </a:extLst>
          </p:cNvPr>
          <p:cNvSpPr>
            <a:spLocks noGrp="1"/>
          </p:cNvSpPr>
          <p:nvPr>
            <p:ph type="ftr" sz="quarter" idx="11"/>
          </p:nvPr>
        </p:nvSpPr>
        <p:spPr/>
        <p:txBody>
          <a:bodyPr/>
          <a:lstStyle/>
          <a:p>
            <a:r>
              <a:rPr lang="sk-SK"/>
              <a:t>© 2025 Keith A. Pray</a:t>
            </a:r>
            <a:endParaRPr lang="en-US" dirty="0"/>
          </a:p>
        </p:txBody>
      </p:sp>
    </p:spTree>
    <p:extLst>
      <p:ext uri="{BB962C8B-B14F-4D97-AF65-F5344CB8AC3E}">
        <p14:creationId xmlns:p14="http://schemas.microsoft.com/office/powerpoint/2010/main" val="2830543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SocialImps.com</a:t>
            </a:r>
            <a:endParaRPr lang="en-US" sz="2000" dirty="0"/>
          </a:p>
        </p:txBody>
      </p:sp>
      <p:sp>
        <p:nvSpPr>
          <p:cNvPr id="2" name="Title 1"/>
          <p:cNvSpPr>
            <a:spLocks noGrp="1"/>
          </p:cNvSpPr>
          <p:nvPr>
            <p:ph type="ctrTitle"/>
          </p:nvPr>
        </p:nvSpPr>
        <p:spPr/>
        <p:txBody>
          <a:bodyPr/>
          <a:lstStyle/>
          <a:p>
            <a:pPr algn="l"/>
            <a:r>
              <a:rPr lang="en-US" dirty="0"/>
              <a:t>Class 9</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Reliability Of Statistics</a:t>
            </a:r>
          </a:p>
        </p:txBody>
      </p:sp>
      <p:sp>
        <p:nvSpPr>
          <p:cNvPr id="74758" name="Rectangle 3"/>
          <p:cNvSpPr>
            <a:spLocks noGrp="1" noChangeArrowheads="1"/>
          </p:cNvSpPr>
          <p:nvPr>
            <p:ph idx="1"/>
          </p:nvPr>
        </p:nvSpPr>
        <p:spPr/>
        <p:txBody>
          <a:bodyPr/>
          <a:lstStyle/>
          <a:p>
            <a:pPr eaLnBrk="1" hangingPunct="1"/>
            <a:r>
              <a:rPr lang="en-US" dirty="0">
                <a:ea typeface="ＭＳ Ｐゴシック" pitchFamily="-109" charset="-128"/>
                <a:cs typeface="ＭＳ Ｐゴシック" pitchFamily="-109" charset="-128"/>
              </a:rPr>
              <a:t>Are other factors controlled?</a:t>
            </a:r>
          </a:p>
          <a:p>
            <a:pPr eaLnBrk="1" hangingPunct="1"/>
            <a:r>
              <a:rPr lang="en-US" dirty="0">
                <a:ea typeface="ＭＳ Ｐゴシック" pitchFamily="-109" charset="-128"/>
                <a:cs typeface="ＭＳ Ｐゴシック" pitchFamily="-109" charset="-128"/>
              </a:rPr>
              <a:t>Is enough time covered?</a:t>
            </a:r>
          </a:p>
          <a:p>
            <a:pPr eaLnBrk="1" hangingPunct="1"/>
            <a:r>
              <a:rPr lang="en-US" dirty="0">
                <a:ea typeface="ＭＳ Ｐゴシック" pitchFamily="-109" charset="-128"/>
                <a:cs typeface="ＭＳ Ｐゴシック" pitchFamily="-109" charset="-128"/>
              </a:rPr>
              <a:t>Is all data reported?</a:t>
            </a:r>
          </a:p>
          <a:p>
            <a:pPr eaLnBrk="1" hangingPunct="1"/>
            <a:endParaRPr lang="en-US" dirty="0">
              <a:ea typeface="ＭＳ Ｐゴシック" pitchFamily="-109" charset="-128"/>
              <a:cs typeface="ＭＳ Ｐゴシック" pitchFamily="-109" charset="-128"/>
            </a:endParaRPr>
          </a:p>
          <a:p>
            <a:pPr eaLnBrk="1" hangingPunct="1"/>
            <a:r>
              <a:rPr lang="en-US" dirty="0">
                <a:ea typeface="ＭＳ Ｐゴシック" pitchFamily="-109" charset="-128"/>
                <a:cs typeface="ＭＳ Ｐゴシック" pitchFamily="-109" charset="-128"/>
              </a:rPr>
              <a:t>Use Intuition</a:t>
            </a:r>
          </a:p>
          <a:p>
            <a:pPr lvl="1"/>
            <a:r>
              <a:rPr lang="en-US" dirty="0">
                <a:ea typeface="ＭＳ Ｐゴシック" pitchFamily="-109" charset="-128"/>
                <a:cs typeface="ＭＳ Ｐゴシック" pitchFamily="-109" charset="-128"/>
              </a:rPr>
              <a:t>Are results reasonable?</a:t>
            </a:r>
          </a:p>
        </p:txBody>
      </p:sp>
      <p:sp>
        <p:nvSpPr>
          <p:cNvPr id="3" name="Slide Number Placeholder 2"/>
          <p:cNvSpPr>
            <a:spLocks noGrp="1"/>
          </p:cNvSpPr>
          <p:nvPr>
            <p:ph type="sldNum" sz="quarter" idx="12"/>
          </p:nvPr>
        </p:nvSpPr>
        <p:spPr/>
        <p:txBody>
          <a:bodyPr/>
          <a:lstStyle/>
          <a:p>
            <a:fld id="{A2A17EAB-8B51-5C40-8776-6683E51FA7A0}" type="slidenum">
              <a:rPr lang="en-US" smtClean="0"/>
              <a:t>38</a:t>
            </a:fld>
            <a:endParaRPr lang="en-US"/>
          </a:p>
        </p:txBody>
      </p:sp>
      <p:sp>
        <p:nvSpPr>
          <p:cNvPr id="2" name="Footer Placeholder 1">
            <a:extLst>
              <a:ext uri="{FF2B5EF4-FFF2-40B4-BE49-F238E27FC236}">
                <a16:creationId xmlns:a16="http://schemas.microsoft.com/office/drawing/2014/main" id="{505D0D35-BB88-BA43-9D8B-C619EB12F7E0}"/>
              </a:ext>
            </a:extLst>
          </p:cNvPr>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12184950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Some Measures</a:t>
            </a:r>
          </a:p>
        </p:txBody>
      </p:sp>
      <p:sp>
        <p:nvSpPr>
          <p:cNvPr id="82950"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Mean Time To Failure (MTTF)</a:t>
            </a:r>
          </a:p>
          <a:p>
            <a:pPr eaLnBrk="1" hangingPunct="1"/>
            <a:r>
              <a:rPr lang="en-US">
                <a:ea typeface="ＭＳ Ｐゴシック" pitchFamily="-109" charset="-128"/>
                <a:cs typeface="ＭＳ Ｐゴシック" pitchFamily="-109" charset="-128"/>
              </a:rPr>
              <a:t>Mean Time Between Failures (MTBF)</a:t>
            </a:r>
          </a:p>
          <a:p>
            <a:pPr eaLnBrk="1" hangingPunct="1"/>
            <a:r>
              <a:rPr lang="en-US">
                <a:ea typeface="ＭＳ Ｐゴシック" pitchFamily="-109" charset="-128"/>
                <a:cs typeface="ＭＳ Ｐゴシック" pitchFamily="-109" charset="-128"/>
              </a:rPr>
              <a:t>Mean Time To Repair (MTTR)</a:t>
            </a:r>
          </a:p>
        </p:txBody>
      </p:sp>
      <p:sp>
        <p:nvSpPr>
          <p:cNvPr id="3" name="Slide Number Placeholder 2"/>
          <p:cNvSpPr>
            <a:spLocks noGrp="1"/>
          </p:cNvSpPr>
          <p:nvPr>
            <p:ph type="sldNum" sz="quarter" idx="12"/>
          </p:nvPr>
        </p:nvSpPr>
        <p:spPr/>
        <p:txBody>
          <a:bodyPr/>
          <a:lstStyle/>
          <a:p>
            <a:fld id="{A2A17EAB-8B51-5C40-8776-6683E51FA7A0}" type="slidenum">
              <a:rPr lang="en-US" smtClean="0"/>
              <a:t>39</a:t>
            </a:fld>
            <a:endParaRPr lang="en-US"/>
          </a:p>
        </p:txBody>
      </p:sp>
      <p:sp>
        <p:nvSpPr>
          <p:cNvPr id="2" name="Footer Placeholder 1">
            <a:extLst>
              <a:ext uri="{FF2B5EF4-FFF2-40B4-BE49-F238E27FC236}">
                <a16:creationId xmlns:a16="http://schemas.microsoft.com/office/drawing/2014/main" id="{5F987F3E-A8FD-D949-A14D-AECCFA1B2AD8}"/>
              </a:ext>
            </a:extLst>
          </p:cNvPr>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3298385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B184FB-3CA3-A84C-9DE0-B9D7B7DCDA7C}"/>
              </a:ext>
            </a:extLst>
          </p:cNvPr>
          <p:cNvSpPr>
            <a:spLocks noGrp="1"/>
          </p:cNvSpPr>
          <p:nvPr>
            <p:ph type="title"/>
          </p:nvPr>
        </p:nvSpPr>
        <p:spPr>
          <a:xfrm>
            <a:off x="685800" y="361950"/>
            <a:ext cx="7772400" cy="914400"/>
          </a:xfrm>
        </p:spPr>
        <p:txBody>
          <a:bodyPr anchor="ctr">
            <a:normAutofit/>
          </a:bodyPr>
          <a:lstStyle/>
          <a:p>
            <a:r>
              <a:rPr lang="en-US" dirty="0"/>
              <a:t>Grades</a:t>
            </a:r>
            <a:br>
              <a:rPr lang="en-US" dirty="0"/>
            </a:br>
            <a:r>
              <a:rPr lang="en-US" dirty="0"/>
              <a:t>To Date</a:t>
            </a:r>
          </a:p>
        </p:txBody>
      </p:sp>
      <p:sp>
        <p:nvSpPr>
          <p:cNvPr id="3" name="Content Placeholder 2">
            <a:extLst>
              <a:ext uri="{FF2B5EF4-FFF2-40B4-BE49-F238E27FC236}">
                <a16:creationId xmlns:a16="http://schemas.microsoft.com/office/drawing/2014/main" id="{441F7036-20FB-024E-8014-FAB323652A70}"/>
              </a:ext>
            </a:extLst>
          </p:cNvPr>
          <p:cNvSpPr>
            <a:spLocks noGrp="1"/>
          </p:cNvSpPr>
          <p:nvPr>
            <p:ph sz="half" idx="1"/>
          </p:nvPr>
        </p:nvSpPr>
        <p:spPr>
          <a:xfrm>
            <a:off x="685800" y="1352551"/>
            <a:ext cx="3733800" cy="3352800"/>
          </a:xfrm>
        </p:spPr>
        <p:txBody>
          <a:bodyPr>
            <a:normAutofit/>
          </a:bodyPr>
          <a:lstStyle/>
          <a:p>
            <a:pPr marL="0" indent="0">
              <a:buNone/>
            </a:pPr>
            <a:r>
              <a:rPr lang="en-US" dirty="0"/>
              <a:t>32 Max Possible</a:t>
            </a:r>
          </a:p>
          <a:p>
            <a:pPr>
              <a:buFontTx/>
              <a:buChar char="-"/>
            </a:pPr>
            <a:r>
              <a:rPr lang="en-US" dirty="0"/>
              <a:t>8 Classes</a:t>
            </a:r>
          </a:p>
          <a:p>
            <a:pPr>
              <a:buFontTx/>
              <a:buChar char="-"/>
            </a:pPr>
            <a:r>
              <a:rPr lang="en-US" dirty="0"/>
              <a:t>2 Papers </a:t>
            </a:r>
          </a:p>
        </p:txBody>
      </p:sp>
      <p:sp>
        <p:nvSpPr>
          <p:cNvPr id="9" name="Footer Placeholder 8">
            <a:extLst>
              <a:ext uri="{FF2B5EF4-FFF2-40B4-BE49-F238E27FC236}">
                <a16:creationId xmlns:a16="http://schemas.microsoft.com/office/drawing/2014/main" id="{C28D9363-C954-7198-CAF8-B0BD5CA19813}"/>
              </a:ext>
            </a:extLst>
          </p:cNvPr>
          <p:cNvSpPr>
            <a:spLocks noGrp="1"/>
          </p:cNvSpPr>
          <p:nvPr>
            <p:ph type="ftr" sz="quarter" idx="11"/>
          </p:nvPr>
        </p:nvSpPr>
        <p:spPr/>
        <p:txBody>
          <a:bodyPr/>
          <a:lstStyle/>
          <a:p>
            <a:r>
              <a:rPr lang="sk-SK"/>
              <a:t>© 2025 Keith A. Pray</a:t>
            </a:r>
            <a:endParaRPr lang="en-US" dirty="0"/>
          </a:p>
        </p:txBody>
      </p:sp>
      <p:sp>
        <p:nvSpPr>
          <p:cNvPr id="10" name="Slide Number Placeholder 9">
            <a:extLst>
              <a:ext uri="{FF2B5EF4-FFF2-40B4-BE49-F238E27FC236}">
                <a16:creationId xmlns:a16="http://schemas.microsoft.com/office/drawing/2014/main" id="{6ABE523C-8C0E-5E17-D378-FB78EE921327}"/>
              </a:ext>
            </a:extLst>
          </p:cNvPr>
          <p:cNvSpPr>
            <a:spLocks noGrp="1"/>
          </p:cNvSpPr>
          <p:nvPr>
            <p:ph type="sldNum" sz="quarter" idx="12"/>
          </p:nvPr>
        </p:nvSpPr>
        <p:spPr/>
        <p:txBody>
          <a:bodyPr/>
          <a:lstStyle/>
          <a:p>
            <a:fld id="{A2A17EAB-8B51-5C40-8776-6683E51FA7A0}" type="slidenum">
              <a:rPr lang="en-US" smtClean="0"/>
              <a:t>4</a:t>
            </a:fld>
            <a:endParaRPr lang="en-US"/>
          </a:p>
        </p:txBody>
      </p:sp>
      <p:pic>
        <p:nvPicPr>
          <p:cNvPr id="4" name="Picture 3">
            <a:extLst>
              <a:ext uri="{FF2B5EF4-FFF2-40B4-BE49-F238E27FC236}">
                <a16:creationId xmlns:a16="http://schemas.microsoft.com/office/drawing/2014/main" id="{C64F15FC-C5F5-9E36-0994-E1EAFBBDD66D}"/>
              </a:ext>
            </a:extLst>
          </p:cNvPr>
          <p:cNvPicPr>
            <a:picLocks noChangeAspect="1"/>
          </p:cNvPicPr>
          <p:nvPr/>
        </p:nvPicPr>
        <p:blipFill>
          <a:blip r:embed="rId3"/>
          <a:stretch>
            <a:fillRect/>
          </a:stretch>
        </p:blipFill>
        <p:spPr>
          <a:xfrm>
            <a:off x="2860780" y="299545"/>
            <a:ext cx="5748618" cy="4843955"/>
          </a:xfrm>
          <a:prstGeom prst="rect">
            <a:avLst/>
          </a:prstGeom>
        </p:spPr>
      </p:pic>
    </p:spTree>
    <p:extLst>
      <p:ext uri="{BB962C8B-B14F-4D97-AF65-F5344CB8AC3E}">
        <p14:creationId xmlns:p14="http://schemas.microsoft.com/office/powerpoint/2010/main" val="3840696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7098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2" name="Slide Number Placeholder 1"/>
          <p:cNvSpPr>
            <a:spLocks noGrp="1"/>
          </p:cNvSpPr>
          <p:nvPr>
            <p:ph type="sldNum" sz="quarter" idx="12"/>
          </p:nvPr>
        </p:nvSpPr>
        <p:spPr/>
        <p:txBody>
          <a:bodyPr/>
          <a:lstStyle/>
          <a:p>
            <a:fld id="{A2A17EAB-8B51-5C40-8776-6683E51FA7A0}" type="slidenum">
              <a:rPr lang="en-US" smtClean="0"/>
              <a:t>5</a:t>
            </a:fld>
            <a:endParaRPr lang="en-US"/>
          </a:p>
        </p:txBody>
      </p:sp>
      <p:pic>
        <p:nvPicPr>
          <p:cNvPr id="2050" name="Picture 2" descr="Voting Software">
            <a:extLst>
              <a:ext uri="{FF2B5EF4-FFF2-40B4-BE49-F238E27FC236}">
                <a16:creationId xmlns:a16="http://schemas.microsoft.com/office/drawing/2014/main" id="{2A501732-B116-7744-88DA-42DACBFA2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0541" y="361950"/>
            <a:ext cx="4750559" cy="47815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87FCC19-481E-E543-B278-EF485E244B9C}"/>
              </a:ext>
            </a:extLst>
          </p:cNvPr>
          <p:cNvSpPr txBox="1"/>
          <p:nvPr/>
        </p:nvSpPr>
        <p:spPr>
          <a:xfrm>
            <a:off x="0" y="3621560"/>
            <a:ext cx="4055149" cy="341632"/>
          </a:xfrm>
          <a:prstGeom prst="rect">
            <a:avLst/>
          </a:prstGeom>
          <a:noFill/>
        </p:spPr>
        <p:txBody>
          <a:bodyPr wrap="none" rtlCol="0">
            <a:spAutoFit/>
          </a:bodyPr>
          <a:lstStyle/>
          <a:p>
            <a:pPr>
              <a:lnSpc>
                <a:spcPct val="90000"/>
              </a:lnSpc>
            </a:pPr>
            <a:r>
              <a:rPr lang="en-US" dirty="0">
                <a:hlinkClick r:id="rId4"/>
              </a:rPr>
              <a:t>https://xkcd.com/2030/</a:t>
            </a:r>
            <a:r>
              <a:rPr lang="en-US" dirty="0"/>
              <a:t> (2018-09-21)</a:t>
            </a:r>
          </a:p>
        </p:txBody>
      </p:sp>
      <p:sp>
        <p:nvSpPr>
          <p:cNvPr id="3" name="Footer Placeholder 2">
            <a:extLst>
              <a:ext uri="{FF2B5EF4-FFF2-40B4-BE49-F238E27FC236}">
                <a16:creationId xmlns:a16="http://schemas.microsoft.com/office/drawing/2014/main" id="{8B671E7A-B8A2-0848-AC84-76075F42037A}"/>
              </a:ext>
            </a:extLst>
          </p:cNvPr>
          <p:cNvSpPr>
            <a:spLocks noGrp="1"/>
          </p:cNvSpPr>
          <p:nvPr>
            <p:ph type="ftr" sz="quarter" idx="11"/>
          </p:nvPr>
        </p:nvSpPr>
        <p:spPr/>
        <p:txBody>
          <a:bodyPr/>
          <a:lstStyle/>
          <a:p>
            <a:r>
              <a:rPr lang="sk-SK"/>
              <a:t>© 2025 Keith A. Pray</a:t>
            </a:r>
            <a:endParaRPr lang="en-US"/>
          </a:p>
        </p:txBody>
      </p:sp>
      <p:pic>
        <p:nvPicPr>
          <p:cNvPr id="1026" name="Picture 2" descr="Why Electronic Voting Is Still A Bad Idea - YouTube">
            <a:hlinkClick r:id="rId5"/>
            <a:extLst>
              <a:ext uri="{FF2B5EF4-FFF2-40B4-BE49-F238E27FC236}">
                <a16:creationId xmlns:a16="http://schemas.microsoft.com/office/drawing/2014/main" id="{8E6BFA3D-CC46-2B4F-B645-3A184BEA17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409314"/>
            <a:ext cx="914400" cy="51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60679" y="4651659"/>
            <a:ext cx="4253087" cy="346249"/>
          </a:xfrm>
          <a:prstGeom prst="rect">
            <a:avLst/>
          </a:prstGeom>
          <a:noFill/>
        </p:spPr>
        <p:txBody>
          <a:bodyPr wrap="none" rtlCol="0">
            <a:spAutoFit/>
          </a:bodyPr>
          <a:lstStyle/>
          <a:p>
            <a:pPr>
              <a:lnSpc>
                <a:spcPct val="90000"/>
              </a:lnSpc>
            </a:pPr>
            <a:r>
              <a:rPr lang="en-US" dirty="0">
                <a:hlinkClick r:id="rId3"/>
              </a:rPr>
              <a:t>http://pbfcomics.com/197</a:t>
            </a:r>
            <a:r>
              <a:rPr lang="en-US" dirty="0"/>
              <a:t> (2014-09-26)</a:t>
            </a:r>
          </a:p>
        </p:txBody>
      </p:sp>
      <p:pic>
        <p:nvPicPr>
          <p:cNvPr id="8" name="Picture 7" descr="PBF197-Automatic_Busines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47750"/>
            <a:ext cx="9144000" cy="3048000"/>
          </a:xfrm>
          <a:prstGeom prst="rect">
            <a:avLst/>
          </a:prstGeom>
        </p:spPr>
      </p:pic>
      <p:sp>
        <p:nvSpPr>
          <p:cNvPr id="2" name="Slide Number Placeholder 1"/>
          <p:cNvSpPr>
            <a:spLocks noGrp="1"/>
          </p:cNvSpPr>
          <p:nvPr>
            <p:ph type="sldNum" sz="quarter" idx="12"/>
          </p:nvPr>
        </p:nvSpPr>
        <p:spPr/>
        <p:txBody>
          <a:bodyPr/>
          <a:lstStyle/>
          <a:p>
            <a:fld id="{A2A17EAB-8B51-5C40-8776-6683E51FA7A0}" type="slidenum">
              <a:rPr lang="en-US" smtClean="0"/>
              <a:t>6</a:t>
            </a:fld>
            <a:endParaRPr lang="en-US"/>
          </a:p>
        </p:txBody>
      </p:sp>
      <p:sp>
        <p:nvSpPr>
          <p:cNvPr id="3" name="Footer Placeholder 2">
            <a:extLst>
              <a:ext uri="{FF2B5EF4-FFF2-40B4-BE49-F238E27FC236}">
                <a16:creationId xmlns:a16="http://schemas.microsoft.com/office/drawing/2014/main" id="{5ABF14E7-A1FF-E347-B1C8-0C07243EB9C8}"/>
              </a:ext>
            </a:extLst>
          </p:cNvPr>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168175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0" y="1016876"/>
            <a:ext cx="4419600" cy="3980319"/>
          </a:xfrm>
        </p:spPr>
        <p:txBody>
          <a:bodyPr lIns="91440">
            <a:noAutofit/>
          </a:bodyPr>
          <a:lstStyle/>
          <a:p>
            <a:pPr>
              <a:lnSpc>
                <a:spcPct val="120000"/>
              </a:lnSpc>
              <a:spcBef>
                <a:spcPts val="0"/>
              </a:spcBef>
            </a:pPr>
            <a:r>
              <a:rPr lang="en-US" sz="1000" dirty="0"/>
              <a:t>p. 353 2016 Southwest Airlines incident too</a:t>
            </a:r>
          </a:p>
          <a:p>
            <a:pPr>
              <a:lnSpc>
                <a:spcPct val="120000"/>
              </a:lnSpc>
              <a:spcBef>
                <a:spcPts val="0"/>
              </a:spcBef>
            </a:pPr>
            <a:r>
              <a:rPr lang="en-US" sz="1000" dirty="0"/>
              <a:t>p. 354 Any false arrests since 1989?</a:t>
            </a:r>
          </a:p>
          <a:p>
            <a:pPr>
              <a:lnSpc>
                <a:spcPct val="120000"/>
              </a:lnSpc>
              <a:spcBef>
                <a:spcPts val="0"/>
              </a:spcBef>
            </a:pPr>
            <a:r>
              <a:rPr lang="en-US" sz="1000" dirty="0"/>
              <a:t>p. 355 Check Priv Gov Chapter for not requiring FBI to ensure accuracy of data entered into NCIC, before March 2003? Vehicles stolen/recovered source?</a:t>
            </a:r>
          </a:p>
          <a:p>
            <a:pPr>
              <a:lnSpc>
                <a:spcPct val="120000"/>
              </a:lnSpc>
              <a:spcBef>
                <a:spcPts val="0"/>
              </a:spcBef>
            </a:pPr>
            <a:r>
              <a:rPr lang="en-US" sz="1000" dirty="0"/>
              <a:t>p 356. Implementation cost not considered.  Argument assumes DB cannot exist w/out existing inaccuracies. 2011 newest system malfunctions source. </a:t>
            </a:r>
          </a:p>
          <a:p>
            <a:pPr>
              <a:lnSpc>
                <a:spcPct val="120000"/>
              </a:lnSpc>
              <a:spcBef>
                <a:spcPts val="0"/>
              </a:spcBef>
            </a:pPr>
            <a:r>
              <a:rPr lang="en-US" sz="1000" dirty="0"/>
              <a:t>p. 358 Need newer source (2001) for SW playing larger role claim. </a:t>
            </a:r>
          </a:p>
          <a:p>
            <a:pPr>
              <a:lnSpc>
                <a:spcPct val="120000"/>
              </a:lnSpc>
              <a:spcBef>
                <a:spcPts val="0"/>
              </a:spcBef>
            </a:pPr>
            <a:r>
              <a:rPr lang="en-US" sz="1000" dirty="0"/>
              <a:t>p. 359 Real-time system explanation misses known execution time. PATRIOT needs track to shoot, not just prevent false alarm. Designed or common CONOPS, limitation in old HW?</a:t>
            </a:r>
          </a:p>
          <a:p>
            <a:pPr>
              <a:lnSpc>
                <a:spcPct val="120000"/>
              </a:lnSpc>
              <a:spcBef>
                <a:spcPts val="0"/>
              </a:spcBef>
            </a:pPr>
            <a:r>
              <a:rPr lang="en-US" sz="1000" dirty="0"/>
              <a:t>p. 360 Because missiles much faster than bombers. Assert assumptions in code and/or automated tests.</a:t>
            </a:r>
          </a:p>
          <a:p>
            <a:pPr>
              <a:lnSpc>
                <a:spcPct val="120000"/>
              </a:lnSpc>
              <a:spcBef>
                <a:spcPts val="0"/>
              </a:spcBef>
            </a:pPr>
            <a:r>
              <a:rPr lang="en-US" sz="1000" dirty="0"/>
              <a:t>p. 361 ATT 1 line of code tried to fix root cause, poorly. SW blamed but HW sent false signal?</a:t>
            </a:r>
          </a:p>
          <a:p>
            <a:pPr>
              <a:lnSpc>
                <a:spcPct val="120000"/>
              </a:lnSpc>
              <a:spcBef>
                <a:spcPts val="0"/>
              </a:spcBef>
            </a:pPr>
            <a:r>
              <a:rPr lang="en-US" sz="1000" dirty="0"/>
              <a:t>p. 362 Robot Mission to Mars: Always encapsulate units! If human comms issue perhaps better as SW-SW interface? Any SW diffs between Mars Missions?</a:t>
            </a:r>
          </a:p>
          <a:p>
            <a:pPr>
              <a:lnSpc>
                <a:spcPct val="120000"/>
              </a:lnSpc>
              <a:spcBef>
                <a:spcPts val="0"/>
              </a:spcBef>
            </a:pPr>
            <a:r>
              <a:rPr lang="en-US" sz="1000" dirty="0"/>
              <a:t>p. 363 BAE Systems != BAE Automated Systems (Subsidiary of Invensys PLC </a:t>
            </a:r>
            <a:r>
              <a:rPr lang="en-US" sz="1000" dirty="0">
                <a:sym typeface="Wingdings" pitchFamily="2" charset="2"/>
              </a:rPr>
              <a:t> Schneider Electric). Was RFID available?</a:t>
            </a:r>
            <a:endParaRPr lang="en-US" sz="1000" dirty="0"/>
          </a:p>
        </p:txBody>
      </p:sp>
      <p:sp>
        <p:nvSpPr>
          <p:cNvPr id="11" name="Content Placeholder 10"/>
          <p:cNvSpPr>
            <a:spLocks noGrp="1"/>
          </p:cNvSpPr>
          <p:nvPr>
            <p:ph sz="half" idx="2"/>
          </p:nvPr>
        </p:nvSpPr>
        <p:spPr>
          <a:xfrm>
            <a:off x="4724400" y="361950"/>
            <a:ext cx="4419600" cy="4781550"/>
          </a:xfrm>
        </p:spPr>
        <p:txBody>
          <a:bodyPr lIns="91440">
            <a:noAutofit/>
          </a:bodyPr>
          <a:lstStyle/>
          <a:p>
            <a:pPr>
              <a:lnSpc>
                <a:spcPct val="120000"/>
              </a:lnSpc>
              <a:spcBef>
                <a:spcPts val="0"/>
              </a:spcBef>
            </a:pPr>
            <a:r>
              <a:rPr lang="en-US" sz="1000" dirty="0"/>
              <a:t>p. 364 Hitting Enter x2 bad UI. Why Tokyo Stock Exchange refuse cancel?</a:t>
            </a:r>
          </a:p>
          <a:p>
            <a:pPr>
              <a:lnSpc>
                <a:spcPct val="120000"/>
              </a:lnSpc>
              <a:spcBef>
                <a:spcPts val="0"/>
              </a:spcBef>
            </a:pPr>
            <a:r>
              <a:rPr lang="en-US" sz="1000" dirty="0"/>
              <a:t>p. 366 FL appears frequently. What do they do now? 32,767 max tell you?</a:t>
            </a:r>
          </a:p>
          <a:p>
            <a:pPr>
              <a:lnSpc>
                <a:spcPct val="120000"/>
              </a:lnSpc>
              <a:spcBef>
                <a:spcPts val="0"/>
              </a:spcBef>
            </a:pPr>
            <a:r>
              <a:rPr lang="en-US" sz="1000" dirty="0"/>
              <a:t>p. 367 “steer voting off a cliff” = Strawman Fallacy. 50-60% cancer patience source?</a:t>
            </a:r>
          </a:p>
          <a:p>
            <a:pPr>
              <a:lnSpc>
                <a:spcPct val="120000"/>
              </a:lnSpc>
              <a:spcBef>
                <a:spcPts val="0"/>
              </a:spcBef>
            </a:pPr>
            <a:r>
              <a:rPr lang="en-US" sz="1000" dirty="0"/>
              <a:t>p. 369 Absolutes! Harmful compartmentalization? Bad internal comms?</a:t>
            </a:r>
          </a:p>
          <a:p>
            <a:pPr>
              <a:lnSpc>
                <a:spcPct val="120000"/>
              </a:lnSpc>
              <a:spcBef>
                <a:spcPts val="0"/>
              </a:spcBef>
            </a:pPr>
            <a:r>
              <a:rPr lang="en-US" sz="1000" dirty="0"/>
              <a:t>p. 370 Make obvious text terminal UI. Why operate machine when safety equipment not functioning? More absolutes! </a:t>
            </a:r>
          </a:p>
          <a:p>
            <a:pPr>
              <a:lnSpc>
                <a:spcPct val="120000"/>
              </a:lnSpc>
              <a:spcBef>
                <a:spcPts val="0"/>
              </a:spcBef>
            </a:pPr>
            <a:r>
              <a:rPr lang="en-US" sz="1000" dirty="0"/>
              <a:t>p. 371 Edits made should be explicit variable.</a:t>
            </a:r>
          </a:p>
          <a:p>
            <a:pPr>
              <a:lnSpc>
                <a:spcPct val="120000"/>
              </a:lnSpc>
              <a:spcBef>
                <a:spcPts val="0"/>
              </a:spcBef>
            </a:pPr>
            <a:r>
              <a:rPr lang="en-US" sz="1000" dirty="0"/>
              <a:t>p. 372 Increment instead of assign to not 0 mostly like perceived perf gain.</a:t>
            </a:r>
          </a:p>
          <a:p>
            <a:pPr>
              <a:lnSpc>
                <a:spcPct val="120000"/>
              </a:lnSpc>
              <a:spcBef>
                <a:spcPts val="0"/>
              </a:spcBef>
            </a:pPr>
            <a:r>
              <a:rPr lang="en-US" sz="1000" dirty="0"/>
              <a:t>p. 373 Seems odd to state patient overdose detection by design.</a:t>
            </a:r>
          </a:p>
          <a:p>
            <a:pPr>
              <a:lnSpc>
                <a:spcPct val="120000"/>
              </a:lnSpc>
              <a:spcBef>
                <a:spcPts val="0"/>
              </a:spcBef>
            </a:pPr>
            <a:r>
              <a:rPr lang="en-US" sz="1000" dirty="0"/>
              <a:t>p. 374 2010 newer source for more recent radiation machine problems?</a:t>
            </a:r>
          </a:p>
          <a:p>
            <a:pPr>
              <a:lnSpc>
                <a:spcPct val="120000"/>
              </a:lnSpc>
              <a:spcBef>
                <a:spcPts val="0"/>
              </a:spcBef>
            </a:pPr>
            <a:r>
              <a:rPr lang="en-US" sz="1000" dirty="0"/>
              <a:t>p. 376 Compare 37 minutes detailed info vs. p. 243 5 sec. 2003-2017. Hands on wheel alert not (poor) attempt ensuring driver engage?</a:t>
            </a:r>
          </a:p>
          <a:p>
            <a:pPr>
              <a:lnSpc>
                <a:spcPct val="120000"/>
              </a:lnSpc>
              <a:spcBef>
                <a:spcPts val="0"/>
              </a:spcBef>
            </a:pPr>
            <a:r>
              <a:rPr lang="en-US" sz="1000" dirty="0"/>
              <a:t>p. 377 What came of 2018 prediction Tesla driving cross country?</a:t>
            </a:r>
          </a:p>
          <a:p>
            <a:pPr>
              <a:lnSpc>
                <a:spcPct val="120000"/>
              </a:lnSpc>
              <a:spcBef>
                <a:spcPts val="0"/>
              </a:spcBef>
            </a:pPr>
            <a:r>
              <a:rPr lang="en-US" sz="1000" dirty="0">
                <a:sym typeface="Wingdings" pitchFamily="2" charset="2"/>
              </a:rPr>
              <a:t>p. 378 Uber and gig economy? Video of self-driving Uber running red light, tech vs. tech.</a:t>
            </a:r>
            <a:endParaRPr lang="en-US" sz="1000" dirty="0"/>
          </a:p>
          <a:p>
            <a:pPr>
              <a:lnSpc>
                <a:spcPct val="120000"/>
              </a:lnSpc>
              <a:spcBef>
                <a:spcPts val="0"/>
              </a:spcBef>
            </a:pPr>
            <a:r>
              <a:rPr lang="en-US" sz="1000" dirty="0"/>
              <a:t>p. 379 Is rear end still most common accident, 2017 source?</a:t>
            </a:r>
          </a:p>
          <a:p>
            <a:pPr>
              <a:lnSpc>
                <a:spcPct val="120000"/>
              </a:lnSpc>
              <a:spcBef>
                <a:spcPts val="0"/>
              </a:spcBef>
            </a:pPr>
            <a:r>
              <a:rPr lang="en-US" sz="1000" dirty="0"/>
              <a:t>p. 380 1.3 seconds not enough time for human to react.</a:t>
            </a:r>
          </a:p>
          <a:p>
            <a:pPr>
              <a:lnSpc>
                <a:spcPct val="120000"/>
              </a:lnSpc>
              <a:spcBef>
                <a:spcPts val="0"/>
              </a:spcBef>
            </a:pPr>
            <a:r>
              <a:rPr lang="en-US" sz="1000" dirty="0"/>
              <a:t>p. 389 Absolutes seem to be found around trouble!</a:t>
            </a:r>
          </a:p>
          <a:p>
            <a:pPr>
              <a:lnSpc>
                <a:spcPct val="120000"/>
              </a:lnSpc>
              <a:spcBef>
                <a:spcPts val="0"/>
              </a:spcBef>
            </a:pPr>
            <a:r>
              <a:rPr lang="en-US" sz="1000" dirty="0"/>
              <a:t>Previous edition has section SW Engineering, using simulation results, validation and verification, warranties.</a:t>
            </a:r>
          </a:p>
          <a:p>
            <a:pPr>
              <a:lnSpc>
                <a:spcPct val="120000"/>
              </a:lnSpc>
              <a:spcBef>
                <a:spcPts val="0"/>
              </a:spcBef>
            </a:pPr>
            <a:r>
              <a:rPr lang="en-US" sz="1000" dirty="0"/>
              <a:t>p. 398 Redundancy like system of AI Experts? Assert assumptions in automated SW tests. </a:t>
            </a:r>
          </a:p>
          <a:p>
            <a:pPr>
              <a:lnSpc>
                <a:spcPct val="120000"/>
              </a:lnSpc>
              <a:spcBef>
                <a:spcPts val="0"/>
              </a:spcBef>
            </a:pPr>
            <a:r>
              <a:rPr lang="en-US" sz="1000" dirty="0"/>
              <a:t>p. 399 737 MAX $$ lost vs. initial cost and predicted savings</a:t>
            </a:r>
          </a:p>
          <a:p>
            <a:pPr>
              <a:lnSpc>
                <a:spcPct val="120000"/>
              </a:lnSpc>
              <a:spcBef>
                <a:spcPts val="0"/>
              </a:spcBef>
            </a:pPr>
            <a:r>
              <a:rPr lang="en-US" sz="1000" dirty="0"/>
              <a:t>p. 403 27 very similar to Scenario in 2.1.3</a:t>
            </a:r>
          </a:p>
          <a:p>
            <a:pPr>
              <a:lnSpc>
                <a:spcPct val="120000"/>
              </a:lnSpc>
              <a:spcBef>
                <a:spcPts val="0"/>
              </a:spcBef>
            </a:pPr>
            <a:r>
              <a:rPr lang="en-US" sz="1000" dirty="0"/>
              <a:t>Questions I liked: 1, 16, 20, 22, 24, 25</a:t>
            </a:r>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
        <p:nvSpPr>
          <p:cNvPr id="4" name="Footer Placeholder 3">
            <a:extLst>
              <a:ext uri="{FF2B5EF4-FFF2-40B4-BE49-F238E27FC236}">
                <a16:creationId xmlns:a16="http://schemas.microsoft.com/office/drawing/2014/main" id="{22DB65CF-B0B8-C34B-ACC4-F7604046C2D4}"/>
              </a:ext>
            </a:extLst>
          </p:cNvPr>
          <p:cNvSpPr>
            <a:spLocks noGrp="1"/>
          </p:cNvSpPr>
          <p:nvPr>
            <p:ph type="ftr" sz="quarter" idx="11"/>
          </p:nvPr>
        </p:nvSpPr>
        <p:spPr/>
        <p:txBody>
          <a:bodyPr/>
          <a:lstStyle/>
          <a:p>
            <a:r>
              <a:rPr lang="sk-SK"/>
              <a:t>© 2025 Keith A. Pray</a:t>
            </a:r>
            <a:endParaRPr lang="en-US" dirty="0"/>
          </a:p>
        </p:txBody>
      </p:sp>
    </p:spTree>
    <p:extLst>
      <p:ext uri="{BB962C8B-B14F-4D97-AF65-F5344CB8AC3E}">
        <p14:creationId xmlns:p14="http://schemas.microsoft.com/office/powerpoint/2010/main" val="2108164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2631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2" name="Slide Number Placeholder 1"/>
          <p:cNvSpPr>
            <a:spLocks noGrp="1"/>
          </p:cNvSpPr>
          <p:nvPr>
            <p:ph type="sldNum" sz="quarter" idx="12"/>
          </p:nvPr>
        </p:nvSpPr>
        <p:spPr/>
        <p:txBody>
          <a:bodyPr/>
          <a:lstStyle/>
          <a:p>
            <a:fld id="{A2A17EAB-8B51-5C40-8776-6683E51FA7A0}" type="slidenum">
              <a:rPr lang="en-US" smtClean="0"/>
              <a:t>8</a:t>
            </a:fld>
            <a:endParaRPr lang="en-US"/>
          </a:p>
        </p:txBody>
      </p:sp>
      <p:sp>
        <p:nvSpPr>
          <p:cNvPr id="3" name="Footer Placeholder 2">
            <a:extLst>
              <a:ext uri="{FF2B5EF4-FFF2-40B4-BE49-F238E27FC236}">
                <a16:creationId xmlns:a16="http://schemas.microsoft.com/office/drawing/2014/main" id="{8B671E7A-B8A2-0848-AC84-76075F42037A}"/>
              </a:ext>
            </a:extLst>
          </p:cNvPr>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183877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r>
              <a:rPr lang="en-US" dirty="0"/>
              <a:t>Prepare for Debate</a:t>
            </a:r>
          </a:p>
          <a:p>
            <a:pPr lvl="1"/>
            <a:r>
              <a:rPr lang="en-US" dirty="0"/>
              <a:t>You are a software engineer in the employee-owned company from Chapter 9 In-class Exercises # 29.</a:t>
            </a:r>
          </a:p>
          <a:p>
            <a:pPr lvl="1"/>
            <a:r>
              <a:rPr lang="en-US" dirty="0"/>
              <a:t>Should the company produce the game based on a current war?</a:t>
            </a:r>
          </a:p>
          <a:p>
            <a:pPr lvl="1"/>
            <a:r>
              <a:rPr lang="en-US" dirty="0"/>
              <a:t>Use the SWE Code Of Ethics as the basis for your argument</a:t>
            </a:r>
          </a:p>
          <a:p>
            <a:pPr lvl="1"/>
            <a:r>
              <a:rPr lang="en-US" dirty="0"/>
              <a:t>Use high quality sources and supporting data</a:t>
            </a:r>
          </a:p>
          <a:p>
            <a:r>
              <a:rPr lang="en-US" dirty="0"/>
              <a:t>Optional 1 page paper, lowest paper grade will be dropped</a:t>
            </a:r>
          </a:p>
          <a:p>
            <a:pPr lvl="1"/>
            <a:r>
              <a:rPr lang="en-US" dirty="0"/>
              <a:t>Due before last day of class</a:t>
            </a:r>
          </a:p>
          <a:p>
            <a:r>
              <a:rPr lang="en-US" dirty="0"/>
              <a:t>Add to Group Project Web Site</a:t>
            </a:r>
          </a:p>
        </p:txBody>
      </p:sp>
      <p:sp>
        <p:nvSpPr>
          <p:cNvPr id="5" name="Slide Number Placeholder 4"/>
          <p:cNvSpPr>
            <a:spLocks noGrp="1"/>
          </p:cNvSpPr>
          <p:nvPr>
            <p:ph type="sldNum" sz="quarter" idx="12"/>
          </p:nvPr>
        </p:nvSpPr>
        <p:spPr/>
        <p:txBody>
          <a:bodyPr/>
          <a:lstStyle/>
          <a:p>
            <a:fld id="{A2A17EAB-8B51-5C40-8776-6683E51FA7A0}" type="slidenum">
              <a:rPr lang="en-US" smtClean="0"/>
              <a:t>9</a:t>
            </a:fld>
            <a:endParaRPr lang="en-US"/>
          </a:p>
        </p:txBody>
      </p:sp>
      <p:sp>
        <p:nvSpPr>
          <p:cNvPr id="4" name="Footer Placeholder 3">
            <a:extLst>
              <a:ext uri="{FF2B5EF4-FFF2-40B4-BE49-F238E27FC236}">
                <a16:creationId xmlns:a16="http://schemas.microsoft.com/office/drawing/2014/main" id="{AAB32764-3208-D644-8113-0DB9FF16263E}"/>
              </a:ext>
            </a:extLst>
          </p:cNvPr>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1794010715"/>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46200</TotalTime>
  <Words>6416</Words>
  <Application>Microsoft Macintosh PowerPoint</Application>
  <PresentationFormat>On-screen Show (16:9)</PresentationFormat>
  <Paragraphs>533</Paragraphs>
  <Slides>39</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ＭＳ Ｐゴシック</vt:lpstr>
      <vt:lpstr>Arial</vt:lpstr>
      <vt:lpstr>Calibri</vt:lpstr>
      <vt:lpstr>Cambria</vt:lpstr>
      <vt:lpstr>Wingdings</vt:lpstr>
      <vt:lpstr>Red Radial 16x9</vt:lpstr>
      <vt:lpstr>Class 9 Reliability</vt:lpstr>
      <vt:lpstr>what works well Online With Zoom</vt:lpstr>
      <vt:lpstr>Papers</vt:lpstr>
      <vt:lpstr>Grades To Date</vt:lpstr>
      <vt:lpstr>Overview</vt:lpstr>
      <vt:lpstr>PowerPoint Presentation</vt:lpstr>
      <vt:lpstr>My Reading Notes</vt:lpstr>
      <vt:lpstr>Overview</vt:lpstr>
      <vt:lpstr>Assignment</vt:lpstr>
      <vt:lpstr>Overview</vt:lpstr>
      <vt:lpstr>Autonomous driving: Is “autopilot” safe?</vt:lpstr>
      <vt:lpstr>Autonomous driving is safer</vt:lpstr>
      <vt:lpstr>Societal Benefits of autonomous driving</vt:lpstr>
      <vt:lpstr>Self driving in cargo/freight delivery</vt:lpstr>
      <vt:lpstr>Common concerns with autonomous driving</vt:lpstr>
      <vt:lpstr>Conclusion</vt:lpstr>
      <vt:lpstr>References</vt:lpstr>
      <vt:lpstr>Removing Bias in Large Language Models</vt:lpstr>
      <vt:lpstr>Motivation for this Presentation</vt:lpstr>
      <vt:lpstr>LLMs and Human Rights</vt:lpstr>
      <vt:lpstr>Non-Affirmation and Hedging Behaviors</vt:lpstr>
      <vt:lpstr>Unexpected Connections in AI Models</vt:lpstr>
      <vt:lpstr>Many Applications of AI Models</vt:lpstr>
      <vt:lpstr>Approaches to Debiasing</vt:lpstr>
      <vt:lpstr>Further Directions and Importance</vt:lpstr>
      <vt:lpstr>REFERENCES</vt:lpstr>
      <vt:lpstr>The risks of AI Militarization</vt:lpstr>
      <vt:lpstr>AI’s uses in the Military</vt:lpstr>
      <vt:lpstr>Human error</vt:lpstr>
      <vt:lpstr>Large Language Models</vt:lpstr>
      <vt:lpstr>Current Uses</vt:lpstr>
      <vt:lpstr>Conclusion</vt:lpstr>
      <vt:lpstr>References</vt:lpstr>
      <vt:lpstr>Survey Results (1/3)  - 6 Responses</vt:lpstr>
      <vt:lpstr>Survey Results (2/3)  -6 Responses</vt:lpstr>
      <vt:lpstr>Survey Results (3/3)  -6 Responses</vt:lpstr>
      <vt:lpstr>Class 9 The End</vt:lpstr>
      <vt:lpstr>Reliability Of Statistics</vt:lpstr>
      <vt:lpstr>Some Measures</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658</cp:revision>
  <dcterms:created xsi:type="dcterms:W3CDTF">2014-08-25T02:19:16Z</dcterms:created>
  <dcterms:modified xsi:type="dcterms:W3CDTF">2025-09-23T21:57:52Z</dcterms:modified>
</cp:coreProperties>
</file>