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3"/>
  </p:notesMasterIdLst>
  <p:handoutMasterIdLst>
    <p:handoutMasterId r:id="rId44"/>
  </p:handoutMasterIdLst>
  <p:sldIdLst>
    <p:sldId id="256" r:id="rId2"/>
    <p:sldId id="609" r:id="rId3"/>
    <p:sldId id="259" r:id="rId4"/>
    <p:sldId id="261" r:id="rId5"/>
    <p:sldId id="335" r:id="rId6"/>
    <p:sldId id="668" r:id="rId7"/>
    <p:sldId id="669" r:id="rId8"/>
    <p:sldId id="670" r:id="rId9"/>
    <p:sldId id="308" r:id="rId10"/>
    <p:sldId id="267" r:id="rId11"/>
    <p:sldId id="330" r:id="rId12"/>
    <p:sldId id="309" r:id="rId13"/>
    <p:sldId id="680" r:id="rId14"/>
    <p:sldId id="268" r:id="rId15"/>
    <p:sldId id="270" r:id="rId16"/>
    <p:sldId id="271" r:id="rId17"/>
    <p:sldId id="272" r:id="rId18"/>
    <p:sldId id="273" r:id="rId19"/>
    <p:sldId id="274" r:id="rId20"/>
    <p:sldId id="681" r:id="rId21"/>
    <p:sldId id="682" r:id="rId22"/>
    <p:sldId id="683" r:id="rId23"/>
    <p:sldId id="684" r:id="rId24"/>
    <p:sldId id="685" r:id="rId25"/>
    <p:sldId id="686" r:id="rId26"/>
    <p:sldId id="687" r:id="rId27"/>
    <p:sldId id="688" r:id="rId28"/>
    <p:sldId id="269" r:id="rId29"/>
    <p:sldId id="501" r:id="rId30"/>
    <p:sldId id="502" r:id="rId31"/>
    <p:sldId id="505" r:id="rId32"/>
    <p:sldId id="506" r:id="rId33"/>
    <p:sldId id="507" r:id="rId34"/>
    <p:sldId id="331" r:id="rId35"/>
    <p:sldId id="332" r:id="rId36"/>
    <p:sldId id="333" r:id="rId37"/>
    <p:sldId id="334" r:id="rId38"/>
    <p:sldId id="336" r:id="rId39"/>
    <p:sldId id="337" r:id="rId40"/>
    <p:sldId id="338" r:id="rId41"/>
    <p:sldId id="640"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609"/>
            <p14:sldId id="259"/>
            <p14:sldId id="261"/>
            <p14:sldId id="335"/>
            <p14:sldId id="668"/>
            <p14:sldId id="669"/>
            <p14:sldId id="670"/>
            <p14:sldId id="308"/>
            <p14:sldId id="267"/>
            <p14:sldId id="330"/>
            <p14:sldId id="309"/>
          </p14:sldIdLst>
        </p14:section>
        <p14:section name="Students" id="{20244982-054D-774B-9E12-24C2D44D25DA}">
          <p14:sldIdLst>
            <p14:sldId id="680"/>
            <p14:sldId id="268"/>
            <p14:sldId id="270"/>
            <p14:sldId id="271"/>
            <p14:sldId id="272"/>
            <p14:sldId id="273"/>
            <p14:sldId id="274"/>
            <p14:sldId id="681"/>
            <p14:sldId id="682"/>
            <p14:sldId id="683"/>
            <p14:sldId id="684"/>
            <p14:sldId id="685"/>
            <p14:sldId id="686"/>
            <p14:sldId id="687"/>
            <p14:sldId id="688"/>
          </p14:sldIdLst>
        </p14:section>
        <p14:section name="Common" id="{4A019CEC-5F1D-154A-B7D5-1C807EE4A006}">
          <p14:sldIdLst>
            <p14:sldId id="269"/>
            <p14:sldId id="501"/>
            <p14:sldId id="502"/>
            <p14:sldId id="505"/>
            <p14:sldId id="506"/>
            <p14:sldId id="507"/>
            <p14:sldId id="331"/>
            <p14:sldId id="332"/>
            <p14:sldId id="333"/>
            <p14:sldId id="334"/>
            <p14:sldId id="336"/>
            <p14:sldId id="337"/>
            <p14:sldId id="338"/>
            <p14:sldId id="64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1" autoAdjust="0"/>
    <p:restoredTop sz="86098" autoAdjust="0"/>
  </p:normalViewPr>
  <p:slideViewPr>
    <p:cSldViewPr snapToGrid="0" snapToObjects="1">
      <p:cViewPr varScale="1">
        <p:scale>
          <a:sx n="165" d="100"/>
          <a:sy n="165" d="100"/>
        </p:scale>
        <p:origin x="200" y="288"/>
      </p:cViewPr>
      <p:guideLst>
        <p:guide orient="horz" pos="162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9/15/25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9/15/25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loudflare.com/ddos/reflection-attack-1.png"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i.imgur.com/lxYv8cF.pn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ert.org/historical/advisories/CA-1996-21.cfm"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www.giac.org/paper/gsec/705/egress-filtering-keeping-internet-safe-systems/101588" TargetMode="External"/><Relationship Id="rId4" Type="http://schemas.openxmlformats.org/officeDocument/2006/relationships/hyperlink" Target="https://www.cert.org/historical/incident_notes/IN-2000-04.cfm"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“Weird” Al Yankovic – Virus Alert (2006) (3:43)</a:t>
            </a: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=zvfD5rnkTws</a:t>
            </a:r>
          </a:p>
          <a:p>
            <a:pPr eaLnBrk="1" hangingPunct="1"/>
            <a:r>
              <a:rPr lang="en-US" dirty="0">
                <a:latin typeface="Arial" charset="0"/>
                <a:ea typeface="ＭＳ Ｐゴシック" charset="-128"/>
                <a:cs typeface="ＭＳ Ｐゴシック" charset="-128"/>
              </a:rPr>
              <a:t>Last accessed: 2025-09-16</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Internet of Things (IoT) first coined in 1999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Take 5 minutes to fill out survey on Canvas </a:t>
            </a:r>
            <a:r>
              <a:rPr lang="en-US" dirty="0">
                <a:latin typeface="Arial" charset="0"/>
                <a:ea typeface="ＭＳ Ｐゴシック" charset="-128"/>
                <a:cs typeface="ＭＳ Ｐゴシック" charset="-128"/>
                <a:sym typeface="Wingdings" pitchFamily="2" charset="2"/>
              </a:rPr>
              <a:t> Quizzes  SGA’s Midterm Course Feedback Questionnaire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If guest</a:t>
            </a:r>
            <a:r>
              <a:rPr lang="en-US" baseline="0" dirty="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a:latin typeface="Arial" pitchFamily="-109" charset="0"/>
                <a:ea typeface="ＭＳ Ｐゴシック" pitchFamily="-109" charset="-128"/>
                <a:cs typeface="ＭＳ Ｐゴシック" pitchFamily="-109" charset="-128"/>
              </a:rPr>
              <a:t>Each group should have material on their sites for the topics we’ve covered so far.</a:t>
            </a:r>
          </a:p>
          <a:p>
            <a:pPr eaLnBrk="1" hangingPunct="1"/>
            <a:endParaRPr lang="en-US" baseline="0" dirty="0">
              <a:latin typeface="Arial" pitchFamily="-109" charset="0"/>
              <a:ea typeface="ＭＳ Ｐゴシック" pitchFamily="-109" charset="-128"/>
              <a:cs typeface="ＭＳ Ｐゴシック" pitchFamily="-109" charset="-128"/>
            </a:endParaRPr>
          </a:p>
          <a:p>
            <a:pPr eaLnBrk="1" hangingPunct="1"/>
            <a:r>
              <a:rPr lang="en-US" baseline="0" dirty="0">
                <a:latin typeface="Arial" pitchFamily="-109" charset="0"/>
                <a:ea typeface="ＭＳ Ｐゴシック" pitchFamily="-109" charset="-128"/>
                <a:cs typeface="ＭＳ Ｐゴシック" pitchFamily="-109" charset="-128"/>
              </a:rPr>
              <a:t>OLD Prompt:</a:t>
            </a:r>
          </a:p>
          <a:p>
            <a:r>
              <a:rPr lang="en-US" dirty="0"/>
              <a:t>Design tests for the code on the following slide.</a:t>
            </a:r>
          </a:p>
          <a:p>
            <a:r>
              <a:rPr lang="en-US" dirty="0"/>
              <a:t>Contains at least one major defect and several minor ones.</a:t>
            </a:r>
          </a:p>
          <a:p>
            <a:r>
              <a:rPr lang="en-US" dirty="0"/>
              <a:t>Write a paper (1 page not counting any source code)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a:latin typeface="Arial" pitchFamily="-109" charset="0"/>
                <a:ea typeface="ＭＳ Ｐゴシック" pitchFamily="-109" charset="-128"/>
                <a:cs typeface="ＭＳ Ｐゴシック" pitchFamily="-109" charset="-128"/>
              </a:rPr>
              <a:t>Bold lines are real</a:t>
            </a:r>
            <a:r>
              <a:rPr lang="en-US" baseline="0" dirty="0">
                <a:latin typeface="Arial" pitchFamily="-109" charset="0"/>
                <a:ea typeface="ＭＳ Ｐゴシック" pitchFamily="-109" charset="-128"/>
                <a:cs typeface="ＭＳ Ｐゴシック" pitchFamily="-109" charset="-128"/>
              </a:rPr>
              <a:t> focus.</a:t>
            </a:r>
          </a:p>
          <a:p>
            <a:pPr marL="514350" indent="-514350"/>
            <a:r>
              <a:rPr lang="en-US" baseline="0" dirty="0">
                <a:latin typeface="Arial" pitchFamily="-109" charset="0"/>
                <a:ea typeface="ＭＳ Ｐゴシック" pitchFamily="-109" charset="-128"/>
                <a:cs typeface="ＭＳ Ｐゴシック" pitchFamily="-109" charset="-128"/>
              </a:rPr>
              <a:t>Do not copy/paste this code, may have problems with smart quotes and such.</a:t>
            </a:r>
            <a:endParaRPr lang="en-US" dirty="0">
              <a:latin typeface="Arial" pitchFamily="-109" charset="0"/>
              <a:ea typeface="ＭＳ Ｐゴシック" pitchFamily="-109" charset="-128"/>
              <a:cs typeface="ＭＳ Ｐゴシック" pitchFamily="-109" charset="-128"/>
            </a:endParaRP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Example input:</a:t>
            </a: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amount = 100.05; </a:t>
            </a:r>
          </a:p>
          <a:p>
            <a:pPr marL="514350" indent="-514350"/>
            <a:r>
              <a:rPr lang="en-US" dirty="0" err="1">
                <a:latin typeface="Arial" pitchFamily="-109" charset="0"/>
                <a:ea typeface="ＭＳ Ｐゴシック" pitchFamily="-109" charset="-128"/>
                <a:cs typeface="ＭＳ Ｐゴシック" pitchFamily="-109" charset="-128"/>
              </a:rPr>
              <a:t>discountRate</a:t>
            </a:r>
            <a:r>
              <a:rPr lang="en-US" dirty="0">
                <a:latin typeface="Arial" pitchFamily="-109" charset="0"/>
                <a:ea typeface="ＭＳ Ｐゴシック" pitchFamily="-109" charset="-128"/>
                <a:cs typeface="ＭＳ Ｐゴシック" pitchFamily="-109" charset="-128"/>
              </a:rPr>
              <a:t> = 0.10; </a:t>
            </a:r>
          </a:p>
          <a:p>
            <a:pPr marL="514350" indent="-514350"/>
            <a:r>
              <a:rPr lang="en-US" dirty="0" err="1">
                <a:latin typeface="Arial" pitchFamily="-109" charset="0"/>
                <a:ea typeface="ＭＳ Ｐゴシック" pitchFamily="-109" charset="-128"/>
                <a:cs typeface="ＭＳ Ｐゴシック" pitchFamily="-109" charset="-128"/>
              </a:rPr>
              <a:t>taxRate</a:t>
            </a:r>
            <a:r>
              <a:rPr lang="en-US" dirty="0">
                <a:latin typeface="Arial" pitchFamily="-109" charset="0"/>
                <a:ea typeface="ＭＳ Ｐゴシック" pitchFamily="-109" charset="-128"/>
                <a:cs typeface="ＭＳ Ｐゴシック" pitchFamily="-109" charset="-128"/>
              </a:rPr>
              <a:t> = 0.05; </a:t>
            </a:r>
          </a:p>
          <a:p>
            <a:pPr marL="514350" indent="-514350">
              <a:buFontTx/>
              <a:buChar char="•"/>
            </a:pPr>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OR</a:t>
            </a:r>
          </a:p>
          <a:p>
            <a:pPr marL="514350" indent="-514350"/>
            <a:r>
              <a:rPr lang="en-US" dirty="0">
                <a:latin typeface="Arial" pitchFamily="-109" charset="0"/>
                <a:ea typeface="ＭＳ Ｐゴシック" pitchFamily="-109" charset="-128"/>
                <a:cs typeface="ＭＳ Ｐゴシック" pitchFamily="-109" charset="-128"/>
              </a:rPr>
              <a:t>0.70, 0.0, 0.05</a:t>
            </a:r>
          </a:p>
          <a:p>
            <a:pPr marL="514350" indent="-514350"/>
            <a:r>
              <a:rPr lang="en-US" dirty="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conclusion statement: this presentation will be on not only the importance of social engineering prevention training, but also the importance in cultivating a workplace culture of vigilance and cyber security.</a:t>
            </a:r>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27407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social engineering? Social engineering attacks are hacking attacks that utilize manipulation to get people inside of an organization to allow access to an intruder. While traditional means of hacking are still viable and still appear, most of these attacks involve manipulation somewhere along the road, resulting in the statistic that 98% of cyber attacks involve social engineering.</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A41E3-85E7-B135-C7ED-70195DFB9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B3BDF-6607-1712-3448-FBA89BE0D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21A7E-4047-D0C8-EF13-22924C888F91}"/>
              </a:ext>
            </a:extLst>
          </p:cNvPr>
          <p:cNvSpPr>
            <a:spLocks noGrp="1"/>
          </p:cNvSpPr>
          <p:nvPr>
            <p:ph type="body" idx="1"/>
          </p:nvPr>
        </p:nvSpPr>
        <p:spPr/>
        <p:txBody>
          <a:bodyPr/>
          <a:lstStyle/>
          <a:p>
            <a:endParaRPr lang="en-US" dirty="0"/>
          </a:p>
          <a:p>
            <a:r>
              <a:rPr lang="en-US" dirty="0"/>
              <a:t>The best method is simple: trained employees. A description of the actual prevention methods need not be repeated here, as I’m sure that the audience has likely completed the universities mandatory training, and will likely do that very same training many times throughout their lives. Despite this, a 2024 survey suggests that some 26% of worldwide organizations do not do social engineering training.</a:t>
            </a:r>
          </a:p>
        </p:txBody>
      </p:sp>
      <p:sp>
        <p:nvSpPr>
          <p:cNvPr id="4" name="Slide Number Placeholder 3">
            <a:extLst>
              <a:ext uri="{FF2B5EF4-FFF2-40B4-BE49-F238E27FC236}">
                <a16:creationId xmlns:a16="http://schemas.microsoft.com/office/drawing/2014/main" id="{EEE6981A-7D5C-9268-A001-D70ECB7B4756}"/>
              </a:ext>
            </a:extLst>
          </p:cNvPr>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543650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EAF7B-4A71-4B88-E645-89976A85D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2135F-819D-097E-0F88-CCB31297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5F783-452E-4E21-8689-12E4DC78C1C6}"/>
              </a:ext>
            </a:extLst>
          </p:cNvPr>
          <p:cNvSpPr>
            <a:spLocks noGrp="1"/>
          </p:cNvSpPr>
          <p:nvPr>
            <p:ph type="body" idx="1"/>
          </p:nvPr>
        </p:nvSpPr>
        <p:spPr/>
        <p:txBody>
          <a:bodyPr/>
          <a:lstStyle/>
          <a:p>
            <a:r>
              <a:rPr lang="en-US" dirty="0"/>
              <a:t>Despite the statistic shown on the last slide, most high-profile companies give their employees extensive training. With that said, shown here are three of the most high-profile cases of cyber attacks involving social engineering. While the purview of this presentation does not involve the specifics, the Target attack was a phishing attack, the RSA one a trojan, and the Twitter one a vishing attack. What should be immediately apparent to the audience is that such attacks should have been easily prevented, especially given the prevalence of training given to the employees of these high-profile companies. What, then, is the reason that they weren’t prevented?</a:t>
            </a:r>
          </a:p>
        </p:txBody>
      </p:sp>
      <p:sp>
        <p:nvSpPr>
          <p:cNvPr id="4" name="Slide Number Placeholder 3">
            <a:extLst>
              <a:ext uri="{FF2B5EF4-FFF2-40B4-BE49-F238E27FC236}">
                <a16:creationId xmlns:a16="http://schemas.microsoft.com/office/drawing/2014/main" id="{701182E4-01D8-E593-FC62-B1440AB28599}"/>
              </a:ext>
            </a:extLst>
          </p:cNvPr>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771141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2EF3B-FE4E-8E62-8276-444D315C8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6744C4-48A1-5D16-AAF8-5930ACF31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6D925-CE7B-9E67-E158-5E4A3A01E91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Employee engagement is important for improving efficiency, agility, and (more relevantly) security. This is unsurprising, as employees with less favorable views of their companies will likely feel less incentivized to follow procedures. Despite this, a very large number of employees worldwide do not report feeling engaged. This reveals a significant security liability.</a:t>
            </a:r>
          </a:p>
        </p:txBody>
      </p:sp>
      <p:sp>
        <p:nvSpPr>
          <p:cNvPr id="4" name="Slide Number Placeholder 3">
            <a:extLst>
              <a:ext uri="{FF2B5EF4-FFF2-40B4-BE49-F238E27FC236}">
                <a16:creationId xmlns:a16="http://schemas.microsoft.com/office/drawing/2014/main" id="{8A24AF4C-7D03-6EF2-F8BC-BC289DE2E31B}"/>
              </a:ext>
            </a:extLst>
          </p:cNvPr>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64476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786A1-2312-2418-BCD6-DC7AEB5AF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0BF1B-6C3C-B0A0-BCDF-5BFBB9F1E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8A502-4D76-E48E-64BB-DDAE37A371AD}"/>
              </a:ext>
            </a:extLst>
          </p:cNvPr>
          <p:cNvSpPr>
            <a:spLocks noGrp="1"/>
          </p:cNvSpPr>
          <p:nvPr>
            <p:ph type="body" idx="1"/>
          </p:nvPr>
        </p:nvSpPr>
        <p:spPr/>
        <p:txBody>
          <a:bodyPr/>
          <a:lstStyle/>
          <a:p>
            <a:r>
              <a:rPr lang="en-US" dirty="0"/>
              <a:t>The specific details on the efficacy of corporate methods of team building exercises and phony smiles is rather inconclusive. Even a quick google search will return extremely contradictory responses. In many cases, reports of their efficacy are shrouded behind corporate Opposingly, what has been known to get results is allowing employees to feel that their work is important. And, again, unsurprisingly, employees who believe in the value of what they do will likely be more invested in keeping their work secure.</a:t>
            </a:r>
          </a:p>
        </p:txBody>
      </p:sp>
      <p:sp>
        <p:nvSpPr>
          <p:cNvPr id="4" name="Slide Number Placeholder 3">
            <a:extLst>
              <a:ext uri="{FF2B5EF4-FFF2-40B4-BE49-F238E27FC236}">
                <a16:creationId xmlns:a16="http://schemas.microsoft.com/office/drawing/2014/main" id="{FDF3F8D7-B58F-456D-A7C9-D236A8B5D474}"/>
              </a:ext>
            </a:extLst>
          </p:cNvPr>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735605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9B97A-9CFA-4C03-909C-1CD2C6A2C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40E2A-66D7-16F9-DD7B-2B04BEA767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96BC1-5F17-CC27-FB5A-AFCF172D4C86}"/>
              </a:ext>
            </a:extLst>
          </p:cNvPr>
          <p:cNvSpPr>
            <a:spLocks noGrp="1"/>
          </p:cNvSpPr>
          <p:nvPr>
            <p:ph type="body" idx="1"/>
          </p:nvPr>
        </p:nvSpPr>
        <p:spPr/>
        <p:txBody>
          <a:bodyPr/>
          <a:lstStyle/>
          <a:p>
            <a:r>
              <a:rPr lang="en-US" dirty="0"/>
              <a:t>READ OFF SLIDE</a:t>
            </a:r>
          </a:p>
        </p:txBody>
      </p:sp>
      <p:sp>
        <p:nvSpPr>
          <p:cNvPr id="4" name="Slide Number Placeholder 3">
            <a:extLst>
              <a:ext uri="{FF2B5EF4-FFF2-40B4-BE49-F238E27FC236}">
                <a16:creationId xmlns:a16="http://schemas.microsoft.com/office/drawing/2014/main" id="{4FC2DE4C-9E00-DDE8-A482-9521346BAFB7}"/>
              </a:ext>
            </a:extLst>
          </p:cNvPr>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84262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Internet of Things (IoT) first coined in 1999</a:t>
            </a:r>
          </a:p>
          <a:p>
            <a:pPr marL="0" indent="0">
              <a:buFontTx/>
              <a:buNone/>
            </a:pPr>
            <a:endParaRPr lang="en-US" dirty="0"/>
          </a:p>
          <a:p>
            <a:pPr marL="0" indent="0">
              <a:buFontTx/>
              <a:buNone/>
            </a:pPr>
            <a:r>
              <a:rPr lang="en-US" dirty="0"/>
              <a:t>TODO:</a:t>
            </a:r>
          </a:p>
          <a:p>
            <a:pPr marL="171450" indent="-171450">
              <a:buFontTx/>
              <a:buChar char="-"/>
            </a:pPr>
            <a:r>
              <a:rPr lang="en-US" dirty="0"/>
              <a:t>Find publish date</a:t>
            </a:r>
          </a:p>
          <a:p>
            <a:pPr marL="171450" indent="-171450">
              <a:buFontTx/>
              <a:buChar char="-"/>
            </a:pPr>
            <a:r>
              <a:rPr lang="en-US" dirty="0"/>
              <a:t>Note which really exist</a:t>
            </a:r>
          </a:p>
          <a:p>
            <a:pPr marL="171450" indent="-171450">
              <a:buFontTx/>
              <a:buChar char="-"/>
            </a:pPr>
            <a:r>
              <a:rPr lang="en-US" dirty="0"/>
              <a:t>Extra credit</a:t>
            </a:r>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634257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State conclusion</a:t>
            </a:r>
          </a:p>
          <a:p>
            <a:pPr marL="228600" indent="-228600">
              <a:buAutoNum type="arabicPeriod"/>
            </a:pPr>
            <a:r>
              <a:rPr lang="en-US" dirty="0"/>
              <a:t>Future is Largely speculative, but one thing we can know for sure is that it will change how we approach security. </a:t>
            </a:r>
          </a:p>
          <a:p>
            <a:pPr marL="228600" indent="-228600">
              <a:buAutoNum type="arabicPeriod"/>
            </a:pPr>
            <a:r>
              <a:rPr lang="en-US" dirty="0"/>
              <a:t>AI investments more than doubled in 2020, growing significantly every year since. </a:t>
            </a:r>
          </a:p>
          <a:p>
            <a:pPr marL="228600" indent="-228600">
              <a:buAutoNum type="arabicPeriod"/>
            </a:pPr>
            <a:r>
              <a:rPr lang="en-US" dirty="0"/>
              <a:t>AI is not a new concept or technology. The only new part about it is how advanced it is and it's place in the public eye, with the concept for things such as neural networks and chatbots existing for decades prior. AI has grown in popularity so much in recent years primarily due to it's novelty.</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CE977-CBAE-E670-3331-FCEE05B5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C55CB-DB21-C41D-7DE8-AA6D17309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FFCE5A-A55E-E486-BE3F-2264C5C0FE91}"/>
              </a:ext>
            </a:extLst>
          </p:cNvPr>
          <p:cNvSpPr>
            <a:spLocks noGrp="1"/>
          </p:cNvSpPr>
          <p:nvPr>
            <p:ph type="body" idx="1"/>
          </p:nvPr>
        </p:nvSpPr>
        <p:spPr/>
        <p:txBody>
          <a:bodyPr/>
          <a:lstStyle/>
          <a:p>
            <a:pPr marL="228600" indent="-228600">
              <a:buAutoNum type="arabicPeriod"/>
            </a:pPr>
            <a:r>
              <a:rPr lang="en-US" dirty="0">
                <a:ea typeface="Calibri"/>
                <a:cs typeface="Calibri"/>
              </a:rPr>
              <a:t>284 people surveyed across the united states. </a:t>
            </a:r>
            <a:endParaRPr lang="en-US" dirty="0"/>
          </a:p>
          <a:p>
            <a:pPr marL="228600" indent="-228600">
              <a:buAutoNum type="arabicPeriod"/>
            </a:pPr>
            <a:r>
              <a:rPr lang="en-US" dirty="0">
                <a:ea typeface="Calibri"/>
                <a:cs typeface="Calibri"/>
              </a:rPr>
              <a:t>Advancements such as improved threat detection and faster incident response. </a:t>
            </a:r>
          </a:p>
          <a:p>
            <a:pPr marL="228600" indent="-228600">
              <a:buAutoNum type="arabicPeriod"/>
            </a:pPr>
            <a:r>
              <a:rPr lang="en-US" dirty="0">
                <a:ea typeface="Calibri"/>
                <a:cs typeface="Calibri"/>
              </a:rPr>
              <a:t>The reason we are seeing such an extreme boom in AI development today is, in part, due to hardware technologies advancing to the point where we are now capable of create such powerful AI tools. </a:t>
            </a:r>
          </a:p>
          <a:p>
            <a:pPr marL="228600" indent="-228600">
              <a:buAutoNum type="arabicPeriod"/>
            </a:pPr>
            <a:r>
              <a:rPr lang="en-US" dirty="0">
                <a:ea typeface="Calibri"/>
                <a:cs typeface="Calibri"/>
              </a:rPr>
              <a:t>Chart comes from same study of security professionals.</a:t>
            </a:r>
          </a:p>
          <a:p>
            <a:pPr marL="228600" indent="-228600">
              <a:buAutoNum type="arabicPeriod"/>
            </a:pPr>
            <a:r>
              <a:rPr lang="en-US" dirty="0">
                <a:ea typeface="Calibri"/>
                <a:cs typeface="Calibri"/>
              </a:rPr>
              <a:t>To finalize, raise the idea of why people should care about the development of AI for security purposes</a:t>
            </a:r>
          </a:p>
        </p:txBody>
      </p:sp>
      <p:sp>
        <p:nvSpPr>
          <p:cNvPr id="4" name="Slide Number Placeholder 3">
            <a:extLst>
              <a:ext uri="{FF2B5EF4-FFF2-40B4-BE49-F238E27FC236}">
                <a16:creationId xmlns:a16="http://schemas.microsoft.com/office/drawing/2014/main" id="{96230285-F75F-95EC-85AC-AD53F1172837}"/>
              </a:ext>
            </a:extLst>
          </p:cNvPr>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811618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A5663-9E6D-9CAD-349B-0FB1399DE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4D5F5-DC71-FECC-7CB6-0BA2F7ACB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767FA6-3598-6FBC-3AD2-583B2B5FFCFD}"/>
              </a:ext>
            </a:extLst>
          </p:cNvPr>
          <p:cNvSpPr>
            <a:spLocks noGrp="1"/>
          </p:cNvSpPr>
          <p:nvPr>
            <p:ph type="body" idx="1"/>
          </p:nvPr>
        </p:nvSpPr>
        <p:spPr/>
        <p:txBody>
          <a:bodyPr/>
          <a:lstStyle/>
          <a:p>
            <a:pPr marL="228600" indent="-228600">
              <a:buAutoNum type="arabicPeriod"/>
            </a:pPr>
            <a:r>
              <a:rPr lang="en-US" dirty="0"/>
              <a:t>State bullet 1, then mention that improved security through AI will flatten the shown curve.</a:t>
            </a:r>
          </a:p>
          <a:p>
            <a:pPr marL="228600" indent="-228600">
              <a:buAutoNum type="arabicPeriod"/>
            </a:pPr>
            <a:r>
              <a:rPr lang="en-US" dirty="0"/>
              <a:t>State bullet 2, then state that "Obviously we want to get that number as low as possible. The losses mostly come from phishing emails, something that AI would be very well suited to help prevent.</a:t>
            </a:r>
          </a:p>
          <a:p>
            <a:pPr marL="228600" indent="-228600">
              <a:buAutoNum type="arabicPeriod"/>
            </a:pPr>
            <a:r>
              <a:rPr lang="en-US" dirty="0"/>
              <a:t>State bullet 3, then mention that while companies have relied on blocklists of potentially harmful emails, AI is making it so prevention of attacks will be a more dynamic thing moving forwards.</a:t>
            </a:r>
          </a:p>
          <a:p>
            <a:pPr marL="228600" indent="-228600">
              <a:buAutoNum type="arabicPeriod"/>
            </a:pPr>
            <a:r>
              <a:rPr lang="en-US" dirty="0">
                <a:ea typeface="Calibri"/>
                <a:cs typeface="Calibri"/>
              </a:rPr>
              <a:t>To wrap up slide, state that while AI can do a lot to help prevent attacks, it is not without it's flaws, (transitioning to the next slide)</a:t>
            </a:r>
          </a:p>
        </p:txBody>
      </p:sp>
      <p:sp>
        <p:nvSpPr>
          <p:cNvPr id="4" name="Slide Number Placeholder 3">
            <a:extLst>
              <a:ext uri="{FF2B5EF4-FFF2-40B4-BE49-F238E27FC236}">
                <a16:creationId xmlns:a16="http://schemas.microsoft.com/office/drawing/2014/main" id="{7352D81D-027B-D5FA-8E38-FE0BC3E36F9E}"/>
              </a:ext>
            </a:extLst>
          </p:cNvPr>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117784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5BB8D-99C1-E202-D8E5-C05AEB56B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51DA35-AB52-592A-3C51-6C1C09DAD6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CF200-7454-3E4D-3B0A-F452E9AD35A3}"/>
              </a:ext>
            </a:extLst>
          </p:cNvPr>
          <p:cNvSpPr>
            <a:spLocks noGrp="1"/>
          </p:cNvSpPr>
          <p:nvPr>
            <p:ph type="body" idx="1"/>
          </p:nvPr>
        </p:nvSpPr>
        <p:spPr/>
        <p:txBody>
          <a:bodyPr/>
          <a:lstStyle/>
          <a:p>
            <a:pPr marL="228600" indent="-228600">
              <a:buAutoNum type="arabicPeriod"/>
            </a:pPr>
            <a:r>
              <a:rPr lang="en-US" dirty="0">
                <a:ea typeface="Calibri"/>
                <a:cs typeface="Calibri"/>
              </a:rPr>
              <a:t>AI is not without it's flaws. Similar to how SQL injections function, prompt injections use the nature and base functionality of LLMs like </a:t>
            </a:r>
            <a:r>
              <a:rPr lang="en-US" dirty="0" err="1">
                <a:ea typeface="Calibri"/>
                <a:cs typeface="Calibri"/>
              </a:rPr>
              <a:t>chatgpt</a:t>
            </a:r>
            <a:r>
              <a:rPr lang="en-US" dirty="0">
                <a:ea typeface="Calibri"/>
                <a:cs typeface="Calibri"/>
              </a:rPr>
              <a:t>. I used a </a:t>
            </a:r>
            <a:r>
              <a:rPr lang="en-US" dirty="0" err="1">
                <a:ea typeface="Calibri"/>
                <a:cs typeface="Calibri"/>
              </a:rPr>
              <a:t>chatgpt</a:t>
            </a:r>
            <a:r>
              <a:rPr lang="en-US" dirty="0">
                <a:ea typeface="Calibri"/>
                <a:cs typeface="Calibri"/>
              </a:rPr>
              <a:t> prompt that breaks gpt-5, the latest </a:t>
            </a:r>
            <a:r>
              <a:rPr lang="en-US" dirty="0" err="1">
                <a:ea typeface="Calibri"/>
                <a:cs typeface="Calibri"/>
              </a:rPr>
              <a:t>chatgpt</a:t>
            </a:r>
            <a:r>
              <a:rPr lang="en-US" dirty="0">
                <a:ea typeface="Calibri"/>
                <a:cs typeface="Calibri"/>
              </a:rPr>
              <a:t> model.(intentionally not included). </a:t>
            </a:r>
            <a:endParaRPr lang="en-US"/>
          </a:p>
          <a:p>
            <a:pPr marL="228600" indent="-228600">
              <a:buAutoNum type="arabicPeriod"/>
            </a:pPr>
            <a:r>
              <a:rPr lang="en-US" dirty="0">
                <a:ea typeface="Calibri"/>
                <a:cs typeface="Calibri"/>
              </a:rPr>
              <a:t>AI is a double edged sword. It is like any other tool, while it is meant to be used for good, it can be abused for things like phishing scams and other attacks. </a:t>
            </a:r>
          </a:p>
          <a:p>
            <a:pPr marL="228600" indent="-228600">
              <a:buAutoNum type="arabicPeriod"/>
            </a:pPr>
            <a:r>
              <a:rPr lang="en-US" dirty="0">
                <a:ea typeface="Calibri"/>
                <a:cs typeface="Calibri"/>
              </a:rPr>
              <a:t>However, it's use for good greatly outweighs it's negatives, providing security professionals with an incredibly powerful tool, doing things like monitoring emails to prevent phishing scams and monitoring systems for things that could potentially be threats.</a:t>
            </a:r>
          </a:p>
        </p:txBody>
      </p:sp>
      <p:sp>
        <p:nvSpPr>
          <p:cNvPr id="4" name="Slide Number Placeholder 3">
            <a:extLst>
              <a:ext uri="{FF2B5EF4-FFF2-40B4-BE49-F238E27FC236}">
                <a16:creationId xmlns:a16="http://schemas.microsoft.com/office/drawing/2014/main" id="{5BB9AA15-B4CC-7878-44AE-07B6FF1F46C8}"/>
              </a:ext>
            </a:extLst>
          </p:cNvPr>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457958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49774-889A-7C4C-A0DC-3FF5CD2B7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BCA38-3040-52EC-4BCD-1FF73ECC5E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AC49E-799E-CA2A-C8FA-42C4F19513C0}"/>
              </a:ext>
            </a:extLst>
          </p:cNvPr>
          <p:cNvSpPr>
            <a:spLocks noGrp="1"/>
          </p:cNvSpPr>
          <p:nvPr>
            <p:ph type="body" idx="1"/>
          </p:nvPr>
        </p:nvSpPr>
        <p:spPr/>
        <p:txBody>
          <a:bodyPr/>
          <a:lstStyle/>
          <a:p>
            <a:pPr marL="228600" indent="-228600">
              <a:buAutoNum type="arabicPeriod"/>
            </a:pPr>
            <a:r>
              <a:rPr lang="en-US">
                <a:ea typeface="Calibri"/>
                <a:cs typeface="Calibri"/>
              </a:rPr>
              <a:t>State Conclusions</a:t>
            </a:r>
          </a:p>
          <a:p>
            <a:pPr marL="228600" indent="-228600">
              <a:buAutoNum type="arabicPeriod"/>
            </a:pPr>
            <a:r>
              <a:rPr lang="en-US" dirty="0">
                <a:ea typeface="Calibri"/>
                <a:cs typeface="Calibri"/>
              </a:rPr>
              <a:t>Don’t forget to ask for questions</a:t>
            </a:r>
          </a:p>
        </p:txBody>
      </p:sp>
      <p:sp>
        <p:nvSpPr>
          <p:cNvPr id="4" name="Slide Number Placeholder 3">
            <a:extLst>
              <a:ext uri="{FF2B5EF4-FFF2-40B4-BE49-F238E27FC236}">
                <a16:creationId xmlns:a16="http://schemas.microsoft.com/office/drawing/2014/main" id="{EF503F67-4666-FE6F-1974-5379A20CA73B}"/>
              </a:ext>
            </a:extLst>
          </p:cNvPr>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870770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Any slides beyond this point are for answering questions that may arise but not needed in the main talk. </a:t>
            </a:r>
          </a:p>
          <a:p>
            <a:pPr eaLnBrk="1" hangingPunct="1"/>
            <a:r>
              <a:rPr lang="en-US" dirty="0">
                <a:latin typeface="Arial" charset="0"/>
                <a:ea typeface="ＭＳ Ｐゴシック" charset="-128"/>
                <a:cs typeface="ＭＳ Ｐゴシック" charset="-128"/>
              </a:rPr>
              <a:t>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demonstration. Most students have this in depth from new class now.</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Also, compilers getting more difficult to disable protections, need older HW/OS/compiler for demo to work.</a:t>
            </a:r>
          </a:p>
          <a:p>
            <a:endParaRPr lang="en-US" dirty="0"/>
          </a:p>
          <a:p>
            <a:r>
              <a:rPr lang="en-US" dirty="0"/>
              <a:t>&gt;</a:t>
            </a:r>
            <a:r>
              <a:rPr lang="en-US" baseline="0" dirty="0"/>
              <a:t> i</a:t>
            </a:r>
            <a:r>
              <a:rPr lang="en-US" dirty="0"/>
              <a:t>mps</a:t>
            </a:r>
          </a:p>
          <a:p>
            <a:r>
              <a:rPr lang="en-US" dirty="0"/>
              <a:t>&gt; assembly</a:t>
            </a:r>
          </a:p>
          <a:p>
            <a:r>
              <a:rPr lang="en-US" dirty="0"/>
              <a:t>&gt; </a:t>
            </a:r>
            <a:r>
              <a:rPr lang="de-DE" sz="1200" kern="1200" dirty="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2311368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finds routers that support broadcasting messages to all computers on their local area networks. </a:t>
            </a:r>
          </a:p>
          <a:p>
            <a:r>
              <a:rPr lang="en-US" dirty="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Contributed by Brett </a:t>
            </a:r>
            <a:r>
              <a:rPr lang="en-US" dirty="0" err="1"/>
              <a:t>Ammeson</a:t>
            </a:r>
            <a:r>
              <a:rPr lang="en-US" dirty="0"/>
              <a:t>.</a:t>
            </a:r>
          </a:p>
          <a:p>
            <a:pPr lvl="0">
              <a:spcBef>
                <a:spcPts val="0"/>
              </a:spcBef>
              <a:buNone/>
            </a:pPr>
            <a:r>
              <a:rPr lang="en" u="sng" dirty="0">
                <a:solidFill>
                  <a:schemeClr val="hlink"/>
                </a:solidFill>
                <a:hlinkClick r:id="rId3"/>
              </a:rPr>
              <a:t>https://www.cloudflare.com/ddos/reflection-attack-1.png</a:t>
            </a:r>
          </a:p>
          <a:p>
            <a:pPr lvl="0">
              <a:spcBef>
                <a:spcPts val="0"/>
              </a:spcBef>
              <a:buNone/>
            </a:pPr>
            <a:r>
              <a:rPr lang="en" u="sng" dirty="0">
                <a:solidFill>
                  <a:schemeClr val="hlink"/>
                </a:solidFill>
                <a:hlinkClick r:id="rId4"/>
              </a:rPr>
              <a:t>https://i.imgur.com/lxYv8cF.png</a:t>
            </a:r>
          </a:p>
          <a:p>
            <a:pPr lv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2010: 2048-bit RSA keys considered strong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2025: 4096-bit RSA keys recommended for sensitive data and harvest now, decrypt later protection</a:t>
            </a:r>
            <a:endParaRPr lang="en-US" dirty="0"/>
          </a:p>
          <a:p>
            <a:pPr marL="171450" indent="-171450">
              <a:buFont typeface="Arial" panose="020B0604020202020204" pitchFamily="34" charset="0"/>
              <a:buChar char="•"/>
            </a:pPr>
            <a:r>
              <a:rPr lang="en-US" dirty="0"/>
              <a:t>Are there any questions on the assigned reading?</a:t>
            </a:r>
          </a:p>
          <a:p>
            <a:pPr marL="171450" indent="-171450">
              <a:buFont typeface="Arial" panose="020B0604020202020204" pitchFamily="34" charset="0"/>
              <a:buChar char="•"/>
            </a:pPr>
            <a:r>
              <a:rPr lang="en-US" dirty="0"/>
              <a:t>Use the backup slides to explain Buffer Overflow or TCP attack methods from</a:t>
            </a:r>
            <a:r>
              <a:rPr lang="en-US" baseline="0" dirty="0"/>
              <a:t> the text. </a:t>
            </a:r>
          </a:p>
          <a:p>
            <a:endParaRPr lang="en-US" baseline="0" dirty="0"/>
          </a:p>
          <a:p>
            <a:r>
              <a:rPr lang="en-US" baseline="0" dirty="0"/>
              <a:t>XKCD Links last accessed 2020-09-25</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Contributed by Brett </a:t>
            </a:r>
            <a:r>
              <a:rPr lang="en-US" dirty="0" err="1"/>
              <a:t>Ammeson</a:t>
            </a:r>
            <a:r>
              <a:rPr lang="en-US" dirty="0"/>
              <a:t>.</a:t>
            </a:r>
          </a:p>
          <a:p>
            <a:pPr lvl="0">
              <a:spcBef>
                <a:spcPts val="0"/>
              </a:spcBef>
              <a:buNone/>
            </a:pPr>
            <a:r>
              <a:rPr lang="en" dirty="0"/>
              <a:t>TCP SYN: </a:t>
            </a:r>
            <a:r>
              <a:rPr lang="en" u="sng" dirty="0">
                <a:solidFill>
                  <a:schemeClr val="hlink"/>
                </a:solidFill>
                <a:hlinkClick r:id="rId3"/>
              </a:rPr>
              <a:t>https://www.cert.org/historical/advisories/CA-1996-21.cfm</a:t>
            </a:r>
          </a:p>
          <a:p>
            <a:pPr lvl="0">
              <a:spcBef>
                <a:spcPts val="0"/>
              </a:spcBef>
              <a:buNone/>
            </a:pPr>
            <a:r>
              <a:rPr lang="en" dirty="0"/>
              <a:t>DNS amplification: </a:t>
            </a:r>
            <a:r>
              <a:rPr lang="en" u="sng" dirty="0">
                <a:solidFill>
                  <a:schemeClr val="hlink"/>
                </a:solidFill>
                <a:hlinkClick r:id="rId4"/>
              </a:rPr>
              <a:t>https://www.cert.org/historical/incident_notes/IN-2000-04.cfm</a:t>
            </a:r>
          </a:p>
          <a:p>
            <a:pPr lvl="0">
              <a:spcBef>
                <a:spcPts val="0"/>
              </a:spcBef>
              <a:buNone/>
            </a:pPr>
            <a:r>
              <a:rPr lang="en" dirty="0"/>
              <a:t>Ingress/egress: </a:t>
            </a:r>
            <a:r>
              <a:rPr lang="en" u="sng" dirty="0">
                <a:solidFill>
                  <a:schemeClr val="hlink"/>
                </a:solidFill>
                <a:hlinkClick r:id="rId5"/>
              </a:rPr>
              <a:t>www.giac.org/paper/gsec/705/egress-filtering-keeping-internet-safe-systems/101588</a:t>
            </a:r>
          </a:p>
          <a:p>
            <a:pPr lvl="0">
              <a:spcBef>
                <a:spcPts val="0"/>
              </a:spcBef>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9/15/25</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34</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a:latin typeface="Arial" charset="0"/>
              </a:rPr>
              <a:t>Exploit security holes, Break encryption, Spoofing</a:t>
            </a:r>
          </a:p>
          <a:p>
            <a:pPr eaLnBrk="1" hangingPunct="1"/>
            <a:r>
              <a:rPr lang="en-US" dirty="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a:latin typeface="Arial" charset="0"/>
                <a:ea typeface="ＭＳ Ｐゴシック" charset="-128"/>
                <a:cs typeface="ＭＳ Ｐゴシック" charset="-128"/>
              </a:rPr>
              <a:t>Poor 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9/15/25</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35</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9/15/25</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36</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9/15/25</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37</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9/15/25</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38</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9/15/25</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39</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9/15/25</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40</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41</a:t>
            </a:fld>
            <a:endParaRPr lang="en-US" dirty="0"/>
          </a:p>
        </p:txBody>
      </p:sp>
    </p:spTree>
    <p:extLst>
      <p:ext uri="{BB962C8B-B14F-4D97-AF65-F5344CB8AC3E}">
        <p14:creationId xmlns:p14="http://schemas.microsoft.com/office/powerpoint/2010/main" val="325881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If time ask class about online voting in light of COVID-19 challenges.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p. 340 South Park – Trapped In The Closet (2005) not related to Anonymous 2008 event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9/15/25</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5</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[1] </a:t>
            </a:r>
            <a:r>
              <a:rPr lang="en-US" dirty="0"/>
              <a:t>Michael J. Quinn, Ethics for the Information Age, Eighth Edition, 2020. Addison-Wesley. ISBN: 9780136681595 </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[2] G. Malkin and T. </a:t>
            </a:r>
            <a:r>
              <a:rPr lang="en-US" dirty="0" err="1">
                <a:latin typeface="Arial" charset="0"/>
                <a:ea typeface="ＭＳ Ｐゴシック" charset="-128"/>
                <a:cs typeface="ＭＳ Ｐゴシック" charset="-128"/>
              </a:rPr>
              <a:t>LaQuery</a:t>
            </a:r>
            <a:r>
              <a:rPr lang="en-US" dirty="0">
                <a:latin typeface="Arial" charset="0"/>
                <a:ea typeface="ＭＳ Ｐゴシック" charset="-128"/>
                <a:cs typeface="ＭＳ Ｐゴシック" charset="-128"/>
              </a:rPr>
              <a:t> Parker, editors. “Hacker.” Internet Users’ Glossary, January 1993. https://</a:t>
            </a:r>
            <a:r>
              <a:rPr lang="en-US" dirty="0" err="1">
                <a:latin typeface="Arial" charset="0"/>
                <a:ea typeface="ＭＳ Ｐゴシック" charset="-128"/>
                <a:cs typeface="ＭＳ Ｐゴシック" charset="-128"/>
              </a:rPr>
              <a:t>www.rfc-editor.org</a:t>
            </a:r>
            <a:r>
              <a:rPr lang="en-US" dirty="0">
                <a:latin typeface="Arial" charset="0"/>
                <a:ea typeface="ＭＳ Ｐゴシック" charset="-128"/>
                <a:cs typeface="ＭＳ Ｐゴシック" charset="-128"/>
              </a:rPr>
              <a:t> https://</a:t>
            </a:r>
            <a:r>
              <a:rPr lang="en-US" dirty="0" err="1">
                <a:latin typeface="Arial" charset="0"/>
                <a:ea typeface="ＭＳ Ｐゴシック" charset="-128"/>
                <a:cs typeface="ＭＳ Ｐゴシック" charset="-128"/>
              </a:rPr>
              <a:t>www.rfc-editor.org</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rfc</a:t>
            </a:r>
            <a:r>
              <a:rPr lang="en-US" dirty="0">
                <a:latin typeface="Arial" charset="0"/>
                <a:ea typeface="ＭＳ Ｐゴシック" charset="-128"/>
                <a:cs typeface="ＭＳ Ｐゴシック" charset="-128"/>
              </a:rPr>
              <a:t>/rfc1392.html#appendix-H (Accessed 2024-09-17)</a:t>
            </a:r>
          </a:p>
        </p:txBody>
      </p:sp>
    </p:spTree>
    <p:extLst>
      <p:ext uri="{BB962C8B-B14F-4D97-AF65-F5344CB8AC3E}">
        <p14:creationId xmlns:p14="http://schemas.microsoft.com/office/powerpoint/2010/main" val="360709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b="1" dirty="0">
                <a:latin typeface="Arial" charset="0"/>
                <a:ea typeface="ＭＳ Ｐゴシック" charset="-128"/>
                <a:cs typeface="ＭＳ Ｐゴシック" charset="-128"/>
              </a:rPr>
              <a:t>Variable attack </a:t>
            </a:r>
            <a:r>
              <a:rPr lang="en-US" dirty="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dirty="0">
                <a:latin typeface="Arial" charset="0"/>
                <a:ea typeface="ＭＳ Ｐゴシック" charset="-128"/>
                <a:cs typeface="ＭＳ Ｐゴシック" charset="-128"/>
              </a:rPr>
              <a:t>	Run example of this if there’s interest – next slide (retired, modern compilers check for this and insert warnings or don’t allow it at all)</a:t>
            </a:r>
          </a:p>
          <a:p>
            <a:r>
              <a:rPr lang="en-US" b="1" dirty="0">
                <a:latin typeface="Arial" charset="0"/>
                <a:ea typeface="ＭＳ Ｐゴシック" charset="-128"/>
                <a:cs typeface="ＭＳ Ｐゴシック" charset="-128"/>
              </a:rPr>
              <a:t>Stack Attack </a:t>
            </a:r>
            <a:r>
              <a:rPr lang="en-US" dirty="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a:latin typeface="Arial" charset="0"/>
                <a:ea typeface="ＭＳ Ｐゴシック" charset="-128"/>
                <a:cs typeface="ＭＳ Ｐゴシック" charset="-128"/>
              </a:rPr>
              <a:t>Prevention</a:t>
            </a:r>
            <a:r>
              <a:rPr lang="en-US" dirty="0">
                <a:latin typeface="Arial" charset="0"/>
                <a:ea typeface="ＭＳ Ｐゴシック" charset="-128"/>
                <a:cs typeface="ＭＳ Ｐゴシック" charset="-128"/>
              </a:rPr>
              <a:t> – add checks against array bounds being exceeded.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1949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SYNchronize</a:t>
            </a:r>
            <a:endParaRPr lang="en-US" dirty="0"/>
          </a:p>
          <a:p>
            <a:r>
              <a:rPr lang="en-US" dirty="0" err="1"/>
              <a:t>SYNchronize</a:t>
            </a:r>
            <a:r>
              <a:rPr lang="en-US" dirty="0"/>
              <a:t> </a:t>
            </a:r>
            <a:r>
              <a:rPr lang="en-US" dirty="0" err="1"/>
              <a:t>ACKnowledgement</a:t>
            </a:r>
            <a:r>
              <a:rPr lang="en-US" dirty="0"/>
              <a:t> (socket reserved awaiting ACK)</a:t>
            </a:r>
            <a:endParaRPr lang="en-US" baseline="0" dirty="0"/>
          </a:p>
          <a:p>
            <a:r>
              <a:rPr lang="en-US" dirty="0" err="1"/>
              <a:t>ACKnowledgement</a:t>
            </a:r>
            <a:r>
              <a:rPr lang="en-US" dirty="0"/>
              <a:t> </a:t>
            </a:r>
          </a:p>
          <a:p>
            <a:r>
              <a:rPr lang="en-US" dirty="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48526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Attacker spoofs the IP address so the SYN-ACK is sent to a different machine that cannot respond to the SYN-ACK. </a:t>
            </a:r>
          </a:p>
          <a:p>
            <a:r>
              <a:rPr lang="en-US" dirty="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80951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Split students into groups of 3</a:t>
            </a:r>
          </a:p>
          <a:p>
            <a:endParaRPr lang="en-US" dirty="0"/>
          </a:p>
          <a:p>
            <a:r>
              <a:rPr lang="en-US" baseline="0" dirty="0"/>
              <a:t>Note: 2. only one argument needed, should include logic for all parties</a:t>
            </a:r>
          </a:p>
          <a:p>
            <a:r>
              <a:rPr lang="en-US" baseline="0" dirty="0"/>
              <a:t>Note: 3. same law(s) should be applicable to all parties</a:t>
            </a:r>
          </a:p>
          <a:p>
            <a:endParaRPr lang="en-US" baseline="0" dirty="0"/>
          </a:p>
          <a:p>
            <a:r>
              <a:rPr lang="en-US" baseline="0" dirty="0"/>
              <a:t>Usually no time for groups to get to:</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Name the laws/acts under which these parties could be prosecuted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9599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www.youtube.com/watch?v=zvfD5rnkTw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ocialimps.com/assignments/Test_Sales_Fu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dfs.ny.gov/Twitter_Report" TargetMode="External"/><Relationship Id="rId3" Type="http://schemas.openxmlformats.org/officeDocument/2006/relationships/hyperlink" Target="https://blog.usecure.io/does-security-awareness-training-work" TargetMode="External"/><Relationship Id="rId7" Type="http://schemas.openxmlformats.org/officeDocument/2006/relationships/hyperlink" Target="https://www.wired.com/story/the-full-story-of-the-stunning-rsa-hack-can-finally-be-told/" TargetMode="External"/><Relationship Id="rId2" Type="http://schemas.openxmlformats.org/officeDocument/2006/relationships/hyperlink" Target="https://www.splunk.com/en_us/blog/learn/social-engineering-attacks.html" TargetMode="External"/><Relationship Id="rId1" Type="http://schemas.openxmlformats.org/officeDocument/2006/relationships/slideLayout" Target="../slideLayouts/slideLayout2.xml"/><Relationship Id="rId6" Type="http://schemas.openxmlformats.org/officeDocument/2006/relationships/hyperlink" Target="https://www.cei.com/about-cei/media-room/blog/cyber-security-targets-2013-data-breach" TargetMode="External"/><Relationship Id="rId11" Type="http://schemas.openxmlformats.org/officeDocument/2006/relationships/hyperlink" Target="https://worldatwork.org/publications/evolve-magazine/meaningful-work-translates-to-better-well-being-and-performance" TargetMode="External"/><Relationship Id="rId5" Type="http://schemas.openxmlformats.org/officeDocument/2006/relationships/hyperlink" Target="https://blog.knowbe4.com/more-than-quarter-organizations-lack-security-training-programs" TargetMode="External"/><Relationship Id="rId10" Type="http://schemas.openxmlformats.org/officeDocument/2006/relationships/hyperlink" Target="https://aisel.aisnet.org/wisp2020/10/" TargetMode="External"/><Relationship Id="rId4" Type="http://schemas.openxmlformats.org/officeDocument/2006/relationships/hyperlink" Target="https://blog.knowbe4.com/author/stu-sjouwerman" TargetMode="External"/><Relationship Id="rId9" Type="http://schemas.openxmlformats.org/officeDocument/2006/relationships/hyperlink" Target="https://www.gallup.com/workplace/285674/improve-employee-engagement-workplace.asp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security.googleblog.com/2025/06/mitigating-prompt-injection-attacks.html" TargetMode="External"/><Relationship Id="rId3" Type="http://schemas.openxmlformats.org/officeDocument/2006/relationships/hyperlink" Target="https://github.com/LongpanZhou/ChatGPT-Bypass" TargetMode="External"/><Relationship Id="rId7" Type="http://schemas.openxmlformats.org/officeDocument/2006/relationships/hyperlink" Target="https://www.darktrace.com/blog/survey-findings-ai-cyber-threats-are-a-reality-the-people-are-acting-now" TargetMode="External"/><Relationship Id="rId2" Type="http://schemas.openxmlformats.org/officeDocument/2006/relationships/hyperlink" Target="https://hai.stanford.edu/ai-index/2025-ai-index-report/economy" TargetMode="External"/><Relationship Id="rId1" Type="http://schemas.openxmlformats.org/officeDocument/2006/relationships/slideLayout" Target="../slideLayouts/slideLayout2.xml"/><Relationship Id="rId6" Type="http://schemas.openxmlformats.org/officeDocument/2006/relationships/hyperlink" Target="https://www.knowbe4.com/hubfs/Phishing-Threat-Trends-2025_Report.pdf" TargetMode="External"/><Relationship Id="rId5" Type="http://schemas.openxmlformats.org/officeDocument/2006/relationships/hyperlink" Target="https://www.statista.com/forecasts/1399040/us-cybercrime-cost-annual" TargetMode="External"/><Relationship Id="rId4" Type="http://schemas.openxmlformats.org/officeDocument/2006/relationships/hyperlink" Target="https://industrialcyber.co/ai/takepoint-research-80-of-cybersecurity-professionals-favor-ai-benefits-over-evolving-risk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ocialimps.keithpray.net/docume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8</a:t>
            </a:r>
            <a:br>
              <a:rPr lang="en-US"/>
            </a:br>
            <a:r>
              <a:rPr lang="en-US"/>
              <a:t>Security</a:t>
            </a:r>
            <a:endParaRPr lang="en-US" dirty="0"/>
          </a:p>
        </p:txBody>
      </p:sp>
      <p:pic>
        <p:nvPicPr>
          <p:cNvPr id="5" name="Picture 2" descr="Virus Alert | Music Video Wiki | Fandom">
            <a:hlinkClick r:id="rId4"/>
            <a:extLst>
              <a:ext uri="{FF2B5EF4-FFF2-40B4-BE49-F238E27FC236}">
                <a16:creationId xmlns:a16="http://schemas.microsoft.com/office/drawing/2014/main" id="{60D8321A-4533-8941-BC52-B62917B3AB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3" y="4257772"/>
            <a:ext cx="914400"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1 Page Paper 1/2</a:t>
            </a:r>
          </a:p>
        </p:txBody>
      </p:sp>
      <p:sp>
        <p:nvSpPr>
          <p:cNvPr id="3" name="Content Placeholder 2"/>
          <p:cNvSpPr>
            <a:spLocks noGrp="1"/>
          </p:cNvSpPr>
          <p:nvPr>
            <p:ph idx="1"/>
          </p:nvPr>
        </p:nvSpPr>
        <p:spPr/>
        <p:txBody>
          <a:bodyPr>
            <a:normAutofit fontScale="85000" lnSpcReduction="20000"/>
          </a:bodyPr>
          <a:lstStyle/>
          <a:p>
            <a:r>
              <a:rPr lang="en-US" sz="1800" dirty="0"/>
              <a:t>Research testing, decide on test strategy, test the given code</a:t>
            </a:r>
          </a:p>
          <a:p>
            <a:r>
              <a:rPr lang="en-US" sz="1800" dirty="0"/>
              <a:t>There are major and minor defects to find</a:t>
            </a:r>
          </a:p>
          <a:p>
            <a:pPr lvl="1"/>
            <a:r>
              <a:rPr lang="en-US" sz="1500" b="1" dirty="0"/>
              <a:t>Come to next class prepared to share the defects you found</a:t>
            </a:r>
          </a:p>
          <a:p>
            <a:r>
              <a:rPr lang="en-US" sz="1800" dirty="0"/>
              <a:t>Write paper with conclusion: “</a:t>
            </a:r>
            <a:r>
              <a:rPr lang="en-US" sz="1800" b="1" dirty="0"/>
              <a:t>Testing strategy was adequate.” or better…</a:t>
            </a:r>
          </a:p>
          <a:p>
            <a:r>
              <a:rPr lang="en-US" sz="1800" dirty="0"/>
              <a:t>Include tests and results in an Appendix to save paper space for argument</a:t>
            </a:r>
          </a:p>
          <a:p>
            <a:r>
              <a:rPr lang="en-US" sz="1800" dirty="0"/>
              <a:t>Things that might be useful in your argument:</a:t>
            </a:r>
          </a:p>
          <a:p>
            <a:pPr lvl="1"/>
            <a:r>
              <a:rPr lang="en-US" sz="1600" dirty="0"/>
              <a:t>Rationale for testing strategy used </a:t>
            </a:r>
            <a:r>
              <a:rPr lang="en-US" sz="1600" b="1" dirty="0"/>
              <a:t>(use data, high quality sources)</a:t>
            </a:r>
          </a:p>
          <a:p>
            <a:pPr lvl="1"/>
            <a:r>
              <a:rPr lang="en-US" sz="1600" dirty="0"/>
              <a:t>Explanations of defects found </a:t>
            </a:r>
            <a:r>
              <a:rPr lang="en-US" sz="1600" b="1" dirty="0"/>
              <a:t>(use data, high quality sources)</a:t>
            </a:r>
          </a:p>
          <a:p>
            <a:pPr lvl="1"/>
            <a:r>
              <a:rPr lang="en-US" sz="1600" dirty="0"/>
              <a:t>How to fix them </a:t>
            </a:r>
            <a:r>
              <a:rPr lang="en-US" sz="1600" b="1" dirty="0"/>
              <a:t>(use data, high quality sources)</a:t>
            </a:r>
          </a:p>
          <a:p>
            <a:pPr lvl="1"/>
            <a:r>
              <a:rPr lang="en-US" sz="1600" dirty="0"/>
              <a:t>Consequences of leaving defects in production code </a:t>
            </a:r>
            <a:r>
              <a:rPr lang="en-US" sz="1600" b="1" dirty="0"/>
              <a:t>(use data, high quality sources)</a:t>
            </a:r>
          </a:p>
          <a:p>
            <a:r>
              <a:rPr lang="en-US" sz="1800" dirty="0"/>
              <a:t>Weakness in testing strategy as counter point </a:t>
            </a:r>
            <a:r>
              <a:rPr lang="en-US" sz="1800" b="1" dirty="0"/>
              <a:t>(use data, high quality source)</a:t>
            </a:r>
          </a:p>
          <a:p>
            <a:r>
              <a:rPr lang="en-US" sz="1800" dirty="0"/>
              <a:t>Working example: </a:t>
            </a:r>
            <a:r>
              <a:rPr lang="en-US" sz="1800" dirty="0">
                <a:hlinkClick r:id="rId3"/>
              </a:rPr>
              <a:t>http://socialimps.com/assignments/Test_Sales_Fun</a:t>
            </a:r>
            <a:endParaRPr lang="en-US" sz="1800"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66329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2/2</a:t>
            </a:r>
          </a:p>
        </p:txBody>
      </p:sp>
      <p:sp>
        <p:nvSpPr>
          <p:cNvPr id="3" name="Content Placeholder 2"/>
          <p:cNvSpPr>
            <a:spLocks noGrp="1"/>
          </p:cNvSpPr>
          <p:nvPr>
            <p:ph idx="1"/>
          </p:nvPr>
        </p:nvSpPr>
        <p:spPr>
          <a:xfrm>
            <a:off x="685800" y="1144859"/>
            <a:ext cx="7772400" cy="3798848"/>
          </a:xfrm>
        </p:spPr>
        <p:txBody>
          <a:bodyPr>
            <a:normAutofit lnSpcReduction="10000"/>
          </a:bodyPr>
          <a:lstStyle/>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import </a:t>
            </a:r>
            <a:r>
              <a:rPr lang="en-US" sz="1100" dirty="0" err="1">
                <a:latin typeface="Courier New" panose="02070309020205020404" pitchFamily="49" charset="0"/>
                <a:cs typeface="Courier New" panose="02070309020205020404" pitchFamily="49" charset="0"/>
              </a:rPr>
              <a:t>java.text.NumberFormat</a:t>
            </a:r>
            <a:r>
              <a:rPr lang="en-US" sz="1100" dirty="0">
                <a:latin typeface="Courier New" panose="02070309020205020404" pitchFamily="49" charset="0"/>
                <a:cs typeface="Courier New" panose="02070309020205020404" pitchFamily="49" charset="0"/>
              </a:rPr>
              <a:t>;</a:t>
            </a:r>
          </a:p>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public class </a:t>
            </a:r>
            <a:r>
              <a:rPr lang="en-US" sz="1100" dirty="0" err="1">
                <a:latin typeface="Courier New" panose="02070309020205020404" pitchFamily="49" charset="0"/>
                <a:cs typeface="Courier New" panose="02070309020205020404" pitchFamily="49" charset="0"/>
              </a:rPr>
              <a:t>SalesFun</a:t>
            </a:r>
            <a:endParaRPr lang="en-US" sz="1100" dirty="0">
              <a:latin typeface="Courier New" panose="02070309020205020404" pitchFamily="49" charset="0"/>
              <a:cs typeface="Courier New" panose="02070309020205020404" pitchFamily="49" charset="0"/>
            </a:endParaRPr>
          </a:p>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a:t>
            </a:r>
          </a:p>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  public static double </a:t>
            </a:r>
            <a:r>
              <a:rPr lang="en-US" sz="1100" dirty="0" err="1">
                <a:latin typeface="Courier New" panose="02070309020205020404" pitchFamily="49" charset="0"/>
                <a:cs typeface="Courier New" panose="02070309020205020404" pitchFamily="49" charset="0"/>
              </a:rPr>
              <a:t>calculateSalesTotal</a:t>
            </a:r>
            <a:r>
              <a:rPr lang="en-US" sz="1100" dirty="0">
                <a:latin typeface="Courier New" panose="02070309020205020404" pitchFamily="49" charset="0"/>
                <a:cs typeface="Courier New" panose="02070309020205020404" pitchFamily="49" charset="0"/>
              </a:rPr>
              <a:t> ( double amount, </a:t>
            </a:r>
          </a:p>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                                             double </a:t>
            </a:r>
            <a:r>
              <a:rPr lang="en-US" sz="1100" dirty="0" err="1">
                <a:latin typeface="Courier New" panose="02070309020205020404" pitchFamily="49" charset="0"/>
                <a:cs typeface="Courier New" panose="02070309020205020404" pitchFamily="49" charset="0"/>
              </a:rPr>
              <a:t>discountRate</a:t>
            </a:r>
            <a:r>
              <a:rPr lang="en-US" sz="1100" dirty="0">
                <a:latin typeface="Courier New" panose="02070309020205020404" pitchFamily="49" charset="0"/>
                <a:cs typeface="Courier New" panose="02070309020205020404" pitchFamily="49" charset="0"/>
              </a:rPr>
              <a:t>, </a:t>
            </a:r>
          </a:p>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                                             double </a:t>
            </a:r>
            <a:r>
              <a:rPr lang="en-US" sz="1100" dirty="0" err="1">
                <a:latin typeface="Courier New" panose="02070309020205020404" pitchFamily="49" charset="0"/>
                <a:cs typeface="Courier New" panose="02070309020205020404" pitchFamily="49" charset="0"/>
              </a:rPr>
              <a:t>taxRate</a:t>
            </a:r>
            <a:r>
              <a:rPr lang="en-US" sz="1100" dirty="0">
                <a:latin typeface="Courier New" panose="02070309020205020404" pitchFamily="49" charset="0"/>
                <a:cs typeface="Courier New" panose="02070309020205020404" pitchFamily="49" charset="0"/>
              </a:rPr>
              <a:t> ) </a:t>
            </a:r>
          </a:p>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  { </a:t>
            </a:r>
          </a:p>
          <a:p>
            <a:pPr marL="457200" indent="-457200">
              <a:lnSpc>
                <a:spcPct val="120000"/>
              </a:lnSpc>
              <a:spcBef>
                <a:spcPts val="0"/>
              </a:spcBef>
              <a:buFont typeface="+mj-lt"/>
              <a:buAutoNum type="arabicPeriod"/>
            </a:pPr>
            <a:r>
              <a:rPr lang="en-US" sz="1100" dirty="0">
                <a:solidFill>
                  <a:srgbClr val="000000"/>
                </a:solidFill>
                <a:latin typeface="Courier New" panose="02070309020205020404" pitchFamily="49" charset="0"/>
                <a:cs typeface="Courier New" panose="02070309020205020404" pitchFamily="49" charset="0"/>
              </a:rPr>
              <a:t>    </a:t>
            </a:r>
            <a:r>
              <a:rPr lang="en-US" sz="1100" b="1" dirty="0">
                <a:solidFill>
                  <a:srgbClr val="000000"/>
                </a:solidFill>
                <a:latin typeface="Courier New" panose="02070309020205020404" pitchFamily="49" charset="0"/>
                <a:cs typeface="Courier New" panose="02070309020205020404" pitchFamily="49" charset="0"/>
              </a:rPr>
              <a:t>double discount   = amount * </a:t>
            </a:r>
            <a:r>
              <a:rPr lang="en-US" sz="1100" b="1" dirty="0" err="1">
                <a:solidFill>
                  <a:srgbClr val="000000"/>
                </a:solidFill>
                <a:latin typeface="Courier New" panose="02070309020205020404" pitchFamily="49" charset="0"/>
                <a:cs typeface="Courier New" panose="02070309020205020404" pitchFamily="49" charset="0"/>
              </a:rPr>
              <a:t>discountRate</a:t>
            </a:r>
            <a:r>
              <a:rPr lang="en-US" sz="1100" b="1" dirty="0">
                <a:solidFill>
                  <a:srgbClr val="000000"/>
                </a:solidFill>
                <a:latin typeface="Courier New" panose="02070309020205020404" pitchFamily="49" charset="0"/>
                <a:cs typeface="Courier New" panose="02070309020205020404" pitchFamily="49" charset="0"/>
              </a:rPr>
              <a:t>;</a:t>
            </a:r>
            <a:r>
              <a:rPr lang="en-US" sz="1100" dirty="0">
                <a:solidFill>
                  <a:srgbClr val="000000"/>
                </a:solidFill>
                <a:latin typeface="Courier New" panose="02070309020205020404" pitchFamily="49" charset="0"/>
                <a:cs typeface="Courier New" panose="02070309020205020404" pitchFamily="49" charset="0"/>
              </a:rPr>
              <a:t> </a:t>
            </a:r>
          </a:p>
          <a:p>
            <a:pPr marL="457200" indent="-457200">
              <a:lnSpc>
                <a:spcPct val="120000"/>
              </a:lnSpc>
              <a:spcBef>
                <a:spcPts val="0"/>
              </a:spcBef>
              <a:buFont typeface="+mj-lt"/>
              <a:buAutoNum type="arabicPeriod"/>
            </a:pPr>
            <a:r>
              <a:rPr lang="en-US" sz="1100" dirty="0">
                <a:solidFill>
                  <a:srgbClr val="000000"/>
                </a:solidFill>
                <a:latin typeface="Courier New" panose="02070309020205020404" pitchFamily="49" charset="0"/>
                <a:cs typeface="Courier New" panose="02070309020205020404" pitchFamily="49" charset="0"/>
              </a:rPr>
              <a:t>    </a:t>
            </a:r>
            <a:r>
              <a:rPr lang="en-US" sz="1100" b="1" dirty="0">
                <a:solidFill>
                  <a:srgbClr val="000000"/>
                </a:solidFill>
                <a:latin typeface="Courier New" panose="02070309020205020404" pitchFamily="49" charset="0"/>
                <a:cs typeface="Courier New" panose="02070309020205020404" pitchFamily="49" charset="0"/>
              </a:rPr>
              <a:t>double total      = amount - discount;</a:t>
            </a:r>
            <a:r>
              <a:rPr lang="en-US" sz="1100" dirty="0">
                <a:solidFill>
                  <a:srgbClr val="000000"/>
                </a:solidFill>
                <a:latin typeface="Courier New" panose="02070309020205020404" pitchFamily="49" charset="0"/>
                <a:cs typeface="Courier New" panose="02070309020205020404" pitchFamily="49" charset="0"/>
              </a:rPr>
              <a:t> </a:t>
            </a:r>
          </a:p>
          <a:p>
            <a:pPr marL="457200" indent="-457200">
              <a:lnSpc>
                <a:spcPct val="120000"/>
              </a:lnSpc>
              <a:spcBef>
                <a:spcPts val="0"/>
              </a:spcBef>
              <a:buFont typeface="+mj-lt"/>
              <a:buAutoNum type="arabicPeriod"/>
            </a:pPr>
            <a:r>
              <a:rPr lang="en-US" sz="1100" dirty="0">
                <a:solidFill>
                  <a:srgbClr val="000000"/>
                </a:solidFill>
                <a:latin typeface="Courier New" panose="02070309020205020404" pitchFamily="49" charset="0"/>
                <a:cs typeface="Courier New" panose="02070309020205020404" pitchFamily="49" charset="0"/>
              </a:rPr>
              <a:t>    </a:t>
            </a:r>
            <a:r>
              <a:rPr lang="en-US" sz="1100" b="1" dirty="0">
                <a:solidFill>
                  <a:srgbClr val="000000"/>
                </a:solidFill>
                <a:latin typeface="Courier New" panose="02070309020205020404" pitchFamily="49" charset="0"/>
                <a:cs typeface="Courier New" panose="02070309020205020404" pitchFamily="49" charset="0"/>
              </a:rPr>
              <a:t>double tax        = total * </a:t>
            </a:r>
            <a:r>
              <a:rPr lang="en-US" sz="1100" b="1" dirty="0" err="1">
                <a:solidFill>
                  <a:srgbClr val="000000"/>
                </a:solidFill>
                <a:latin typeface="Courier New" panose="02070309020205020404" pitchFamily="49" charset="0"/>
                <a:cs typeface="Courier New" panose="02070309020205020404" pitchFamily="49" charset="0"/>
              </a:rPr>
              <a:t>taxRate</a:t>
            </a:r>
            <a:r>
              <a:rPr lang="en-US" sz="1100" b="1" dirty="0">
                <a:solidFill>
                  <a:srgbClr val="000000"/>
                </a:solidFill>
                <a:latin typeface="Courier New" panose="02070309020205020404" pitchFamily="49" charset="0"/>
                <a:cs typeface="Courier New" panose="02070309020205020404" pitchFamily="49" charset="0"/>
              </a:rPr>
              <a:t>;</a:t>
            </a:r>
            <a:r>
              <a:rPr lang="en-US" sz="1100" dirty="0">
                <a:solidFill>
                  <a:srgbClr val="000000"/>
                </a:solidFill>
                <a:latin typeface="Courier New" panose="02070309020205020404" pitchFamily="49" charset="0"/>
                <a:cs typeface="Courier New" panose="02070309020205020404" pitchFamily="49" charset="0"/>
              </a:rPr>
              <a:t> </a:t>
            </a:r>
          </a:p>
          <a:p>
            <a:pPr marL="457200" indent="-457200">
              <a:lnSpc>
                <a:spcPct val="120000"/>
              </a:lnSpc>
              <a:spcBef>
                <a:spcPts val="0"/>
              </a:spcBef>
              <a:buFont typeface="+mj-lt"/>
              <a:buAutoNum type="arabicPeriod"/>
            </a:pPr>
            <a:r>
              <a:rPr lang="en-US" sz="1100" dirty="0">
                <a:solidFill>
                  <a:srgbClr val="000000"/>
                </a:solidFill>
                <a:latin typeface="Courier New" panose="02070309020205020404" pitchFamily="49" charset="0"/>
                <a:cs typeface="Courier New" panose="02070309020205020404" pitchFamily="49" charset="0"/>
              </a:rPr>
              <a:t>    </a:t>
            </a:r>
            <a:r>
              <a:rPr lang="en-US" sz="1100" b="1" dirty="0">
                <a:solidFill>
                  <a:srgbClr val="000000"/>
                </a:solidFill>
                <a:latin typeface="Courier New" panose="02070309020205020404" pitchFamily="49" charset="0"/>
                <a:cs typeface="Courier New" panose="02070309020205020404" pitchFamily="49" charset="0"/>
              </a:rPr>
              <a:t>double </a:t>
            </a:r>
            <a:r>
              <a:rPr lang="en-US" sz="1100" b="1" dirty="0" err="1">
                <a:solidFill>
                  <a:srgbClr val="000000"/>
                </a:solidFill>
                <a:latin typeface="Courier New" panose="02070309020205020404" pitchFamily="49" charset="0"/>
                <a:cs typeface="Courier New" panose="02070309020205020404" pitchFamily="49" charset="0"/>
              </a:rPr>
              <a:t>taxedTotal</a:t>
            </a:r>
            <a:r>
              <a:rPr lang="en-US" sz="1100" b="1" dirty="0">
                <a:solidFill>
                  <a:srgbClr val="000000"/>
                </a:solidFill>
                <a:latin typeface="Courier New" panose="02070309020205020404" pitchFamily="49" charset="0"/>
                <a:cs typeface="Courier New" panose="02070309020205020404" pitchFamily="49" charset="0"/>
              </a:rPr>
              <a:t> = tax + total;</a:t>
            </a:r>
            <a:r>
              <a:rPr lang="en-US" sz="1100" dirty="0">
                <a:solidFill>
                  <a:srgbClr val="000000"/>
                </a:solidFill>
                <a:latin typeface="Courier New" panose="02070309020205020404" pitchFamily="49" charset="0"/>
                <a:cs typeface="Courier New" panose="02070309020205020404" pitchFamily="49" charset="0"/>
              </a:rPr>
              <a:t> </a:t>
            </a:r>
          </a:p>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NumberFormat</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numberFormat</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NumberFormat.getCurrencyInstance</a:t>
            </a:r>
            <a:r>
              <a:rPr lang="en-US" sz="1100" dirty="0">
                <a:latin typeface="Courier New" panose="02070309020205020404" pitchFamily="49" charset="0"/>
                <a:cs typeface="Courier New" panose="02070309020205020404" pitchFamily="49" charset="0"/>
              </a:rPr>
              <a:t>(); </a:t>
            </a:r>
          </a:p>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System.out.println</a:t>
            </a:r>
            <a:r>
              <a:rPr lang="en-US" sz="1100" dirty="0">
                <a:latin typeface="Courier New" panose="02070309020205020404" pitchFamily="49" charset="0"/>
                <a:cs typeface="Courier New" panose="02070309020205020404" pitchFamily="49" charset="0"/>
              </a:rPr>
              <a:t> ( "Subtotal : " + </a:t>
            </a:r>
            <a:r>
              <a:rPr lang="en-US" sz="1100" dirty="0" err="1">
                <a:latin typeface="Courier New" panose="02070309020205020404" pitchFamily="49" charset="0"/>
                <a:cs typeface="Courier New" panose="02070309020205020404" pitchFamily="49" charset="0"/>
              </a:rPr>
              <a:t>numberFormat.format</a:t>
            </a:r>
            <a:r>
              <a:rPr lang="en-US" sz="1100" dirty="0">
                <a:latin typeface="Courier New" panose="02070309020205020404" pitchFamily="49" charset="0"/>
                <a:cs typeface="Courier New" panose="02070309020205020404" pitchFamily="49" charset="0"/>
              </a:rPr>
              <a:t> ( amount ) ); </a:t>
            </a:r>
          </a:p>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System.out.println</a:t>
            </a:r>
            <a:r>
              <a:rPr lang="en-US" sz="1100" dirty="0">
                <a:latin typeface="Courier New" panose="02070309020205020404" pitchFamily="49" charset="0"/>
                <a:cs typeface="Courier New" panose="02070309020205020404" pitchFamily="49" charset="0"/>
              </a:rPr>
              <a:t> ( "Discount : " + </a:t>
            </a:r>
            <a:r>
              <a:rPr lang="en-US" sz="1100" dirty="0" err="1">
                <a:latin typeface="Courier New" panose="02070309020205020404" pitchFamily="49" charset="0"/>
                <a:cs typeface="Courier New" panose="02070309020205020404" pitchFamily="49" charset="0"/>
              </a:rPr>
              <a:t>numberFormat.format</a:t>
            </a:r>
            <a:r>
              <a:rPr lang="en-US" sz="1100" dirty="0">
                <a:latin typeface="Courier New" panose="02070309020205020404" pitchFamily="49" charset="0"/>
                <a:cs typeface="Courier New" panose="02070309020205020404" pitchFamily="49" charset="0"/>
              </a:rPr>
              <a:t> ( discount ) ); </a:t>
            </a:r>
          </a:p>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System.out.println</a:t>
            </a:r>
            <a:r>
              <a:rPr lang="en-US" sz="1100" dirty="0">
                <a:latin typeface="Courier New" panose="02070309020205020404" pitchFamily="49" charset="0"/>
                <a:cs typeface="Courier New" panose="02070309020205020404" pitchFamily="49" charset="0"/>
              </a:rPr>
              <a:t> ( "Total : "    + </a:t>
            </a:r>
            <a:r>
              <a:rPr lang="en-US" sz="1100" dirty="0" err="1">
                <a:latin typeface="Courier New" panose="02070309020205020404" pitchFamily="49" charset="0"/>
                <a:cs typeface="Courier New" panose="02070309020205020404" pitchFamily="49" charset="0"/>
              </a:rPr>
              <a:t>numberFormat.format</a:t>
            </a:r>
            <a:r>
              <a:rPr lang="en-US" sz="1100" dirty="0">
                <a:latin typeface="Courier New" panose="02070309020205020404" pitchFamily="49" charset="0"/>
                <a:cs typeface="Courier New" panose="02070309020205020404" pitchFamily="49" charset="0"/>
              </a:rPr>
              <a:t> ( total ) ); </a:t>
            </a:r>
          </a:p>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System.out.println</a:t>
            </a:r>
            <a:r>
              <a:rPr lang="en-US" sz="1100" dirty="0">
                <a:latin typeface="Courier New" panose="02070309020205020404" pitchFamily="49" charset="0"/>
                <a:cs typeface="Courier New" panose="02070309020205020404" pitchFamily="49" charset="0"/>
              </a:rPr>
              <a:t> ( "Tax : "      + </a:t>
            </a:r>
            <a:r>
              <a:rPr lang="en-US" sz="1100" dirty="0" err="1">
                <a:latin typeface="Courier New" panose="02070309020205020404" pitchFamily="49" charset="0"/>
                <a:cs typeface="Courier New" panose="02070309020205020404" pitchFamily="49" charset="0"/>
              </a:rPr>
              <a:t>numberFormat.format</a:t>
            </a:r>
            <a:r>
              <a:rPr lang="en-US" sz="1100" dirty="0">
                <a:latin typeface="Courier New" panose="02070309020205020404" pitchFamily="49" charset="0"/>
                <a:cs typeface="Courier New" panose="02070309020205020404" pitchFamily="49" charset="0"/>
              </a:rPr>
              <a:t> ( tax ) ); </a:t>
            </a:r>
          </a:p>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System.out.println</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Tax+Total</a:t>
            </a:r>
            <a:r>
              <a:rPr lang="en-US" sz="1100" dirty="0">
                <a:latin typeface="Courier New" panose="02070309020205020404" pitchFamily="49" charset="0"/>
                <a:cs typeface="Courier New" panose="02070309020205020404" pitchFamily="49" charset="0"/>
              </a:rPr>
              <a:t>: " + </a:t>
            </a:r>
            <a:r>
              <a:rPr lang="en-US" sz="1100" dirty="0" err="1">
                <a:latin typeface="Courier New" panose="02070309020205020404" pitchFamily="49" charset="0"/>
                <a:cs typeface="Courier New" panose="02070309020205020404" pitchFamily="49" charset="0"/>
              </a:rPr>
              <a:t>numberFormat.format</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taxedTotal</a:t>
            </a:r>
            <a:r>
              <a:rPr lang="en-US" sz="1100" dirty="0">
                <a:latin typeface="Courier New" panose="02070309020205020404" pitchFamily="49" charset="0"/>
                <a:cs typeface="Courier New" panose="02070309020205020404" pitchFamily="49" charset="0"/>
              </a:rPr>
              <a:t> ) ); </a:t>
            </a:r>
          </a:p>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    return </a:t>
            </a:r>
            <a:r>
              <a:rPr lang="en-US" sz="1100" dirty="0" err="1">
                <a:latin typeface="Courier New" panose="02070309020205020404" pitchFamily="49" charset="0"/>
                <a:cs typeface="Courier New" panose="02070309020205020404" pitchFamily="49" charset="0"/>
              </a:rPr>
              <a:t>taxedTotal</a:t>
            </a:r>
            <a:r>
              <a:rPr lang="en-US" sz="1100" dirty="0">
                <a:latin typeface="Courier New" panose="02070309020205020404" pitchFamily="49" charset="0"/>
                <a:cs typeface="Courier New" panose="02070309020205020404" pitchFamily="49" charset="0"/>
              </a:rPr>
              <a:t>;</a:t>
            </a:r>
          </a:p>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  } </a:t>
            </a:r>
          </a:p>
          <a:p>
            <a:pPr marL="457200" indent="-457200">
              <a:lnSpc>
                <a:spcPct val="120000"/>
              </a:lnSpc>
              <a:spcBef>
                <a:spcPts val="0"/>
              </a:spcBef>
              <a:buFont typeface="+mj-lt"/>
              <a:buAutoNum type="arabicPeriod"/>
            </a:pPr>
            <a:r>
              <a:rPr lang="en-US" sz="1100" dirty="0">
                <a:latin typeface="Courier New" panose="02070309020205020404" pitchFamily="49" charset="0"/>
                <a:cs typeface="Courier New" panose="02070309020205020404" pitchFamily="49" charset="0"/>
              </a:rPr>
              <a: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8" name="TextBox 7"/>
          <p:cNvSpPr txBox="1"/>
          <p:nvPr/>
        </p:nvSpPr>
        <p:spPr>
          <a:xfrm>
            <a:off x="5040794" y="2165477"/>
            <a:ext cx="3790786" cy="1107996"/>
          </a:xfrm>
          <a:prstGeom prst="rect">
            <a:avLst/>
          </a:prstGeom>
          <a:noFill/>
        </p:spPr>
        <p:txBody>
          <a:bodyPr wrap="square" rtlCol="0" anchor="t" anchorCtr="0">
            <a:spAutoFit/>
          </a:bodyPr>
          <a:lstStyle/>
          <a:p>
            <a:pPr algn="l"/>
            <a:r>
              <a:rPr lang="en-US" sz="6600" dirty="0">
                <a:solidFill>
                  <a:srgbClr val="000000"/>
                </a:solidFill>
              </a:rPr>
              <a:t>}</a:t>
            </a:r>
            <a:r>
              <a:rPr lang="en-US" sz="3200" dirty="0">
                <a:solidFill>
                  <a:srgbClr val="000000"/>
                </a:solidFill>
              </a:rPr>
              <a:t>Lines of interest</a:t>
            </a:r>
          </a:p>
        </p:txBody>
      </p:sp>
      <p:sp>
        <p:nvSpPr>
          <p:cNvPr id="5" name="Slide Number Placeholder 4"/>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3574800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66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Social engineering and prevention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Simon Hao</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6327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engineering</a:t>
            </a:r>
          </a:p>
        </p:txBody>
      </p:sp>
      <p:sp>
        <p:nvSpPr>
          <p:cNvPr id="3" name="Content Placeholder 2"/>
          <p:cNvSpPr>
            <a:spLocks noGrp="1"/>
          </p:cNvSpPr>
          <p:nvPr>
            <p:ph sz="half" idx="1"/>
          </p:nvPr>
        </p:nvSpPr>
        <p:spPr/>
        <p:txBody>
          <a:bodyPr/>
          <a:lstStyle/>
          <a:p>
            <a:r>
              <a:rPr lang="en-US" dirty="0"/>
              <a:t>Cyber attacks involving manipulation</a:t>
            </a:r>
          </a:p>
          <a:p>
            <a:r>
              <a:rPr lang="en-US" dirty="0"/>
              <a:t>Prevention training is common in universities, corporations, and the government</a:t>
            </a:r>
          </a:p>
          <a:p>
            <a:r>
              <a:rPr lang="en-US" dirty="0"/>
              <a:t>Very common method, 98% of cyber attacks rely on social engineering [1]</a:t>
            </a:r>
          </a:p>
          <a:p>
            <a:r>
              <a:rPr lang="en-US" dirty="0"/>
              <a:t>Average attacks of this nature cost $130,000</a:t>
            </a:r>
          </a:p>
          <a:p>
            <a:endParaRPr lang="en-US" dirty="0"/>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Simon Hao</a:t>
            </a:r>
          </a:p>
        </p:txBody>
      </p:sp>
      <p:pic>
        <p:nvPicPr>
          <p:cNvPr id="1028" name="Picture 4">
            <a:extLst>
              <a:ext uri="{FF2B5EF4-FFF2-40B4-BE49-F238E27FC236}">
                <a16:creationId xmlns:a16="http://schemas.microsoft.com/office/drawing/2014/main" id="{0C91DFE6-6BFF-C00B-2B0B-B60BB166F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573" y="746790"/>
            <a:ext cx="4352925" cy="33590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455D6AC-1C5E-0726-3D30-F92F6F7BF793}"/>
              </a:ext>
            </a:extLst>
          </p:cNvPr>
          <p:cNvSpPr txBox="1"/>
          <p:nvPr/>
        </p:nvSpPr>
        <p:spPr>
          <a:xfrm>
            <a:off x="4724402" y="4315033"/>
            <a:ext cx="3623108" cy="341632"/>
          </a:xfrm>
          <a:prstGeom prst="rect">
            <a:avLst/>
          </a:prstGeom>
          <a:noFill/>
        </p:spPr>
        <p:txBody>
          <a:bodyPr wrap="none" rtlCol="0">
            <a:spAutoFit/>
          </a:bodyPr>
          <a:lstStyle/>
          <a:p>
            <a:pPr>
              <a:lnSpc>
                <a:spcPct val="90000"/>
              </a:lnSpc>
            </a:pPr>
            <a:r>
              <a:rPr lang="en-US" dirty="0"/>
              <a:t>Social engineering, summarized [1]</a:t>
            </a:r>
          </a:p>
        </p:txBody>
      </p:sp>
    </p:spTree>
    <p:extLst>
      <p:ext uri="{BB962C8B-B14F-4D97-AF65-F5344CB8AC3E}">
        <p14:creationId xmlns:p14="http://schemas.microsoft.com/office/powerpoint/2010/main" val="2075725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6B27C-D9B4-0E47-7404-D30164AA6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C3427-8A4D-BD46-DD0D-FD0709E2ED80}"/>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57CFB8A2-FBD3-99A7-BCD8-79AE2AEFEB1E}"/>
              </a:ext>
            </a:extLst>
          </p:cNvPr>
          <p:cNvSpPr>
            <a:spLocks noGrp="1"/>
          </p:cNvSpPr>
          <p:nvPr>
            <p:ph sz="half" idx="1"/>
          </p:nvPr>
        </p:nvSpPr>
        <p:spPr/>
        <p:txBody>
          <a:bodyPr/>
          <a:lstStyle/>
          <a:p>
            <a:r>
              <a:rPr lang="en-US" dirty="0"/>
              <a:t>The easiest method of prevention is prevention training, with 80% of organizations reporting their efficacy [2]</a:t>
            </a:r>
          </a:p>
          <a:p>
            <a:r>
              <a:rPr lang="en-US" dirty="0"/>
              <a:t>Such training is purported to have a 3700% ROI on average [2]</a:t>
            </a:r>
          </a:p>
          <a:p>
            <a:r>
              <a:rPr lang="en-US" dirty="0"/>
              <a:t>According to a 2024 survey, 26% of organizations do not conduct training[3]</a:t>
            </a:r>
          </a:p>
          <a:p>
            <a:endParaRPr lang="en-US" dirty="0"/>
          </a:p>
        </p:txBody>
      </p:sp>
      <p:sp>
        <p:nvSpPr>
          <p:cNvPr id="5" name="Footer Placeholder 4">
            <a:extLst>
              <a:ext uri="{FF2B5EF4-FFF2-40B4-BE49-F238E27FC236}">
                <a16:creationId xmlns:a16="http://schemas.microsoft.com/office/drawing/2014/main" id="{538FDC8F-838A-C2D0-D145-4CDF5788D8CA}"/>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A73A5FC3-DD0E-B3BC-E97B-F9EDFCF6C1E9}"/>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a:extLst>
              <a:ext uri="{FF2B5EF4-FFF2-40B4-BE49-F238E27FC236}">
                <a16:creationId xmlns:a16="http://schemas.microsoft.com/office/drawing/2014/main" id="{8CA4F3C7-8049-9182-5C26-50BFA5A211B6}"/>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Simon Hao</a:t>
            </a:r>
          </a:p>
        </p:txBody>
      </p:sp>
      <p:sp>
        <p:nvSpPr>
          <p:cNvPr id="10" name="TextBox 9">
            <a:extLst>
              <a:ext uri="{FF2B5EF4-FFF2-40B4-BE49-F238E27FC236}">
                <a16:creationId xmlns:a16="http://schemas.microsoft.com/office/drawing/2014/main" id="{FF58417D-A172-63D4-46F1-4CC79F3A3AC0}"/>
              </a:ext>
            </a:extLst>
          </p:cNvPr>
          <p:cNvSpPr txBox="1"/>
          <p:nvPr/>
        </p:nvSpPr>
        <p:spPr>
          <a:xfrm>
            <a:off x="4724403" y="4315032"/>
            <a:ext cx="4057648" cy="590931"/>
          </a:xfrm>
          <a:prstGeom prst="rect">
            <a:avLst/>
          </a:prstGeom>
          <a:noFill/>
        </p:spPr>
        <p:txBody>
          <a:bodyPr wrap="square" rtlCol="0">
            <a:spAutoFit/>
          </a:bodyPr>
          <a:lstStyle/>
          <a:p>
            <a:pPr>
              <a:lnSpc>
                <a:spcPct val="90000"/>
              </a:lnSpc>
            </a:pPr>
            <a:r>
              <a:rPr lang="en-US" dirty="0"/>
              <a:t>Chart showing efficacy of training on thread detection [2]</a:t>
            </a:r>
          </a:p>
        </p:txBody>
      </p:sp>
      <p:pic>
        <p:nvPicPr>
          <p:cNvPr id="2050" name="Picture 2" descr="A graph showing the effectiveness of security awareness training">
            <a:extLst>
              <a:ext uri="{FF2B5EF4-FFF2-40B4-BE49-F238E27FC236}">
                <a16:creationId xmlns:a16="http://schemas.microsoft.com/office/drawing/2014/main" id="{468C512D-AA59-35C1-0A18-34385DFCD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2222" y="707646"/>
            <a:ext cx="4654574" cy="343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443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F11A3-F055-7322-6BE7-38B016583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10C80-9A57-4488-D458-A9706E8168E0}"/>
              </a:ext>
            </a:extLst>
          </p:cNvPr>
          <p:cNvSpPr>
            <a:spLocks noGrp="1"/>
          </p:cNvSpPr>
          <p:nvPr>
            <p:ph type="title"/>
          </p:nvPr>
        </p:nvSpPr>
        <p:spPr/>
        <p:txBody>
          <a:bodyPr/>
          <a:lstStyle/>
          <a:p>
            <a:r>
              <a:rPr lang="en-US" dirty="0"/>
              <a:t>Attacks In recent years</a:t>
            </a:r>
          </a:p>
        </p:txBody>
      </p:sp>
      <p:sp>
        <p:nvSpPr>
          <p:cNvPr id="3" name="Content Placeholder 2">
            <a:extLst>
              <a:ext uri="{FF2B5EF4-FFF2-40B4-BE49-F238E27FC236}">
                <a16:creationId xmlns:a16="http://schemas.microsoft.com/office/drawing/2014/main" id="{DD089628-8091-0DD4-6103-09BD82B1F863}"/>
              </a:ext>
            </a:extLst>
          </p:cNvPr>
          <p:cNvSpPr>
            <a:spLocks noGrp="1"/>
          </p:cNvSpPr>
          <p:nvPr>
            <p:ph sz="half" idx="1"/>
          </p:nvPr>
        </p:nvSpPr>
        <p:spPr/>
        <p:txBody>
          <a:bodyPr/>
          <a:lstStyle/>
          <a:p>
            <a:r>
              <a:rPr lang="en-US" dirty="0"/>
              <a:t>Target 2013: Spear phishing attack in which an employee was convinced to surrender credentials [4]</a:t>
            </a:r>
          </a:p>
          <a:p>
            <a:r>
              <a:rPr lang="en-US" dirty="0"/>
              <a:t>RSA Security 2011: Phishing attack involving a trojan that was installed through social engineering  [5]</a:t>
            </a:r>
          </a:p>
          <a:p>
            <a:r>
              <a:rPr lang="en-US" dirty="0"/>
              <a:t>Twitter 2020: Voice phishing attack which convinced employee to surrender credentials [6]</a:t>
            </a:r>
          </a:p>
        </p:txBody>
      </p:sp>
      <p:sp>
        <p:nvSpPr>
          <p:cNvPr id="5" name="Footer Placeholder 4">
            <a:extLst>
              <a:ext uri="{FF2B5EF4-FFF2-40B4-BE49-F238E27FC236}">
                <a16:creationId xmlns:a16="http://schemas.microsoft.com/office/drawing/2014/main" id="{AA34105D-A0A5-0101-FB02-6A859C516284}"/>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539D4506-891D-4EF0-FAE4-7E48DF42D6C5}"/>
              </a:ext>
            </a:extLst>
          </p:cNvPr>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a:extLst>
              <a:ext uri="{FF2B5EF4-FFF2-40B4-BE49-F238E27FC236}">
                <a16:creationId xmlns:a16="http://schemas.microsoft.com/office/drawing/2014/main" id="{DB5180C0-81B7-011D-2739-7DE51D977E4C}"/>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Simon Hao</a:t>
            </a:r>
          </a:p>
        </p:txBody>
      </p:sp>
      <p:sp>
        <p:nvSpPr>
          <p:cNvPr id="10" name="TextBox 9">
            <a:extLst>
              <a:ext uri="{FF2B5EF4-FFF2-40B4-BE49-F238E27FC236}">
                <a16:creationId xmlns:a16="http://schemas.microsoft.com/office/drawing/2014/main" id="{0B4E9307-90A0-0E82-CACC-05CEB2C5D94C}"/>
              </a:ext>
            </a:extLst>
          </p:cNvPr>
          <p:cNvSpPr txBox="1"/>
          <p:nvPr/>
        </p:nvSpPr>
        <p:spPr>
          <a:xfrm>
            <a:off x="4419599" y="4044902"/>
            <a:ext cx="4333875" cy="590931"/>
          </a:xfrm>
          <a:prstGeom prst="rect">
            <a:avLst/>
          </a:prstGeom>
          <a:noFill/>
        </p:spPr>
        <p:txBody>
          <a:bodyPr wrap="square" rtlCol="0">
            <a:spAutoFit/>
          </a:bodyPr>
          <a:lstStyle/>
          <a:p>
            <a:pPr>
              <a:lnSpc>
                <a:spcPct val="90000"/>
              </a:lnSpc>
            </a:pPr>
            <a:r>
              <a:rPr lang="en-US" dirty="0"/>
              <a:t>Screenshots </a:t>
            </a:r>
            <a:r>
              <a:rPr lang="en-US"/>
              <a:t>of Twitter’s </a:t>
            </a:r>
            <a:r>
              <a:rPr lang="en-US" dirty="0"/>
              <a:t>admin dashboard from the hack [6]</a:t>
            </a:r>
          </a:p>
        </p:txBody>
      </p:sp>
      <p:pic>
        <p:nvPicPr>
          <p:cNvPr id="3078" name="Picture 6" descr="Twitter Dashboard">
            <a:extLst>
              <a:ext uri="{FF2B5EF4-FFF2-40B4-BE49-F238E27FC236}">
                <a16:creationId xmlns:a16="http://schemas.microsoft.com/office/drawing/2014/main" id="{F17A8EC9-7E2E-CF11-905F-C8936909F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133476"/>
            <a:ext cx="4133848" cy="265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223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CE201-4ECB-1145-B47C-45CA54EE07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D3F69-F26E-BF84-7801-D5EAA1B17C23}"/>
              </a:ext>
            </a:extLst>
          </p:cNvPr>
          <p:cNvSpPr>
            <a:spLocks noGrp="1"/>
          </p:cNvSpPr>
          <p:nvPr>
            <p:ph type="title"/>
          </p:nvPr>
        </p:nvSpPr>
        <p:spPr/>
        <p:txBody>
          <a:bodyPr/>
          <a:lstStyle/>
          <a:p>
            <a:r>
              <a:rPr lang="en-US" dirty="0"/>
              <a:t>Workplace apathy</a:t>
            </a:r>
          </a:p>
        </p:txBody>
      </p:sp>
      <p:sp>
        <p:nvSpPr>
          <p:cNvPr id="3" name="Content Placeholder 2">
            <a:extLst>
              <a:ext uri="{FF2B5EF4-FFF2-40B4-BE49-F238E27FC236}">
                <a16:creationId xmlns:a16="http://schemas.microsoft.com/office/drawing/2014/main" id="{4836F6A7-253D-A6F1-CD0B-0411D11DD6D0}"/>
              </a:ext>
            </a:extLst>
          </p:cNvPr>
          <p:cNvSpPr>
            <a:spLocks noGrp="1"/>
          </p:cNvSpPr>
          <p:nvPr>
            <p:ph sz="half" idx="1"/>
          </p:nvPr>
        </p:nvSpPr>
        <p:spPr/>
        <p:txBody>
          <a:bodyPr/>
          <a:lstStyle/>
          <a:p>
            <a:r>
              <a:rPr lang="en-US" dirty="0"/>
              <a:t>Employee engagement is important for security</a:t>
            </a:r>
          </a:p>
          <a:p>
            <a:r>
              <a:rPr lang="en-US" dirty="0"/>
              <a:t>Unfortunately, only 21% of employees worldwide report feeling engaged [7]</a:t>
            </a:r>
          </a:p>
          <a:p>
            <a:r>
              <a:rPr lang="en-US" dirty="0"/>
              <a:t>A 2020 study reports a statistically significant correlation  between security compliance and job satisfaction[8]</a:t>
            </a:r>
          </a:p>
          <a:p>
            <a:endParaRPr lang="en-US" dirty="0"/>
          </a:p>
        </p:txBody>
      </p:sp>
      <p:sp>
        <p:nvSpPr>
          <p:cNvPr id="5" name="Footer Placeholder 4">
            <a:extLst>
              <a:ext uri="{FF2B5EF4-FFF2-40B4-BE49-F238E27FC236}">
                <a16:creationId xmlns:a16="http://schemas.microsoft.com/office/drawing/2014/main" id="{2DAA6F2B-4C0B-97F9-7A65-E777598C2FD5}"/>
              </a:ext>
            </a:extLst>
          </p:cNvPr>
          <p:cNvSpPr>
            <a:spLocks noGrp="1"/>
          </p:cNvSpPr>
          <p:nvPr>
            <p:ph type="ftr" sz="quarter" idx="11"/>
          </p:nvPr>
        </p:nvSpPr>
        <p:spPr/>
        <p:txBody>
          <a:bodyPr/>
          <a:lstStyle/>
          <a:p>
            <a:r>
              <a:rPr lang="sk-SK" dirty="0"/>
              <a:t>© 2025 Keith A. Pray</a:t>
            </a:r>
            <a:endParaRPr lang="en-US" dirty="0"/>
          </a:p>
        </p:txBody>
      </p:sp>
      <p:sp>
        <p:nvSpPr>
          <p:cNvPr id="6" name="Slide Number Placeholder 5">
            <a:extLst>
              <a:ext uri="{FF2B5EF4-FFF2-40B4-BE49-F238E27FC236}">
                <a16:creationId xmlns:a16="http://schemas.microsoft.com/office/drawing/2014/main" id="{8FC384BE-3FCF-BAB3-D78C-10A0751FD4B6}"/>
              </a:ext>
            </a:extLst>
          </p:cNvPr>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a:extLst>
              <a:ext uri="{FF2B5EF4-FFF2-40B4-BE49-F238E27FC236}">
                <a16:creationId xmlns:a16="http://schemas.microsoft.com/office/drawing/2014/main" id="{301354C6-3718-9ED7-7A09-054C2F30DF17}"/>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Simon Hao</a:t>
            </a:r>
          </a:p>
        </p:txBody>
      </p:sp>
      <p:sp>
        <p:nvSpPr>
          <p:cNvPr id="9" name="TextBox 8">
            <a:extLst>
              <a:ext uri="{FF2B5EF4-FFF2-40B4-BE49-F238E27FC236}">
                <a16:creationId xmlns:a16="http://schemas.microsoft.com/office/drawing/2014/main" id="{8B1A576B-7AE5-74A1-22F9-50CBA609CD1E}"/>
              </a:ext>
            </a:extLst>
          </p:cNvPr>
          <p:cNvSpPr txBox="1"/>
          <p:nvPr/>
        </p:nvSpPr>
        <p:spPr>
          <a:xfrm>
            <a:off x="4419600" y="3110607"/>
            <a:ext cx="5030787" cy="590931"/>
          </a:xfrm>
          <a:prstGeom prst="rect">
            <a:avLst/>
          </a:prstGeom>
          <a:noFill/>
        </p:spPr>
        <p:txBody>
          <a:bodyPr wrap="square" rtlCol="0">
            <a:spAutoFit/>
          </a:bodyPr>
          <a:lstStyle/>
          <a:p>
            <a:pPr>
              <a:lnSpc>
                <a:spcPct val="90000"/>
              </a:lnSpc>
            </a:pPr>
            <a:r>
              <a:rPr lang="en-US" dirty="0"/>
              <a:t>Organizational structure pictured here as a chokepoint in cybersecurity [8] </a:t>
            </a:r>
          </a:p>
        </p:txBody>
      </p:sp>
      <p:pic>
        <p:nvPicPr>
          <p:cNvPr id="11" name="Picture 10">
            <a:extLst>
              <a:ext uri="{FF2B5EF4-FFF2-40B4-BE49-F238E27FC236}">
                <a16:creationId xmlns:a16="http://schemas.microsoft.com/office/drawing/2014/main" id="{54C0ADCE-C0EF-94B5-524E-F66656659BBA}"/>
              </a:ext>
            </a:extLst>
          </p:cNvPr>
          <p:cNvPicPr>
            <a:picLocks noChangeAspect="1"/>
          </p:cNvPicPr>
          <p:nvPr/>
        </p:nvPicPr>
        <p:blipFill>
          <a:blip r:embed="rId3"/>
          <a:stretch>
            <a:fillRect/>
          </a:stretch>
        </p:blipFill>
        <p:spPr>
          <a:xfrm>
            <a:off x="4572000" y="1267319"/>
            <a:ext cx="4072381" cy="1843288"/>
          </a:xfrm>
          <a:prstGeom prst="rect">
            <a:avLst/>
          </a:prstGeom>
        </p:spPr>
      </p:pic>
    </p:spTree>
    <p:extLst>
      <p:ext uri="{BB962C8B-B14F-4D97-AF65-F5344CB8AC3E}">
        <p14:creationId xmlns:p14="http://schemas.microsoft.com/office/powerpoint/2010/main" val="196097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805BD-04A8-D669-DAED-6B8349D1A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08BFB6-8DC3-F0C6-9A4D-31E780A1F330}"/>
              </a:ext>
            </a:extLst>
          </p:cNvPr>
          <p:cNvSpPr>
            <a:spLocks noGrp="1"/>
          </p:cNvSpPr>
          <p:nvPr>
            <p:ph type="title"/>
          </p:nvPr>
        </p:nvSpPr>
        <p:spPr/>
        <p:txBody>
          <a:bodyPr/>
          <a:lstStyle/>
          <a:p>
            <a:r>
              <a:rPr lang="en-US" dirty="0"/>
              <a:t>Combating a culture of apathy</a:t>
            </a:r>
          </a:p>
        </p:txBody>
      </p:sp>
      <p:sp>
        <p:nvSpPr>
          <p:cNvPr id="3" name="Content Placeholder 2">
            <a:extLst>
              <a:ext uri="{FF2B5EF4-FFF2-40B4-BE49-F238E27FC236}">
                <a16:creationId xmlns:a16="http://schemas.microsoft.com/office/drawing/2014/main" id="{766E8A01-873D-266D-0E61-E3EEBCCEEAA1}"/>
              </a:ext>
            </a:extLst>
          </p:cNvPr>
          <p:cNvSpPr>
            <a:spLocks noGrp="1"/>
          </p:cNvSpPr>
          <p:nvPr>
            <p:ph sz="half" idx="1"/>
          </p:nvPr>
        </p:nvSpPr>
        <p:spPr/>
        <p:txBody>
          <a:bodyPr>
            <a:normAutofit lnSpcReduction="10000"/>
          </a:bodyPr>
          <a:lstStyle/>
          <a:p>
            <a:r>
              <a:rPr lang="en-US" dirty="0"/>
              <a:t>In many cases, techniques to curve corporate apathy like icebreakers or team building exercises are not proven to be effective as the evidence is often contrived [7]</a:t>
            </a:r>
          </a:p>
          <a:p>
            <a:r>
              <a:rPr lang="en-US" dirty="0"/>
              <a:t>What works is an overall sentiment that the company and the employee’s work matters [9]</a:t>
            </a:r>
          </a:p>
          <a:p>
            <a:r>
              <a:rPr lang="en-US" dirty="0"/>
              <a:t>Employees who see value in their work will be more invested in its security[8]</a:t>
            </a:r>
          </a:p>
        </p:txBody>
      </p:sp>
      <p:sp>
        <p:nvSpPr>
          <p:cNvPr id="5" name="Footer Placeholder 4">
            <a:extLst>
              <a:ext uri="{FF2B5EF4-FFF2-40B4-BE49-F238E27FC236}">
                <a16:creationId xmlns:a16="http://schemas.microsoft.com/office/drawing/2014/main" id="{4AC00501-3001-763E-B3B0-360D9B26B7AC}"/>
              </a:ext>
            </a:extLst>
          </p:cNvPr>
          <p:cNvSpPr>
            <a:spLocks noGrp="1"/>
          </p:cNvSpPr>
          <p:nvPr>
            <p:ph type="ftr" sz="quarter" idx="11"/>
          </p:nvPr>
        </p:nvSpPr>
        <p:spPr/>
        <p:txBody>
          <a:bodyPr/>
          <a:lstStyle/>
          <a:p>
            <a:r>
              <a:rPr lang="sk-SK" dirty="0"/>
              <a:t>© 2025 Keith A. Pray</a:t>
            </a:r>
            <a:endParaRPr lang="en-US" dirty="0"/>
          </a:p>
        </p:txBody>
      </p:sp>
      <p:sp>
        <p:nvSpPr>
          <p:cNvPr id="6" name="Slide Number Placeholder 5">
            <a:extLst>
              <a:ext uri="{FF2B5EF4-FFF2-40B4-BE49-F238E27FC236}">
                <a16:creationId xmlns:a16="http://schemas.microsoft.com/office/drawing/2014/main" id="{37EA2EF4-DC38-47D7-FAEE-8DD934C13E26}"/>
              </a:ext>
            </a:extLst>
          </p:cNvPr>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a:extLst>
              <a:ext uri="{FF2B5EF4-FFF2-40B4-BE49-F238E27FC236}">
                <a16:creationId xmlns:a16="http://schemas.microsoft.com/office/drawing/2014/main" id="{AEC3AAB5-6485-EE1E-9F00-98D30AC2AB26}"/>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Simon Hao</a:t>
            </a:r>
          </a:p>
        </p:txBody>
      </p:sp>
      <p:sp>
        <p:nvSpPr>
          <p:cNvPr id="9" name="TextBox 8">
            <a:extLst>
              <a:ext uri="{FF2B5EF4-FFF2-40B4-BE49-F238E27FC236}">
                <a16:creationId xmlns:a16="http://schemas.microsoft.com/office/drawing/2014/main" id="{AFD9DB3C-EE1B-D7EB-5411-E4C92AC00198}"/>
              </a:ext>
            </a:extLst>
          </p:cNvPr>
          <p:cNvSpPr txBox="1"/>
          <p:nvPr/>
        </p:nvSpPr>
        <p:spPr>
          <a:xfrm>
            <a:off x="4207805" y="3998179"/>
            <a:ext cx="5030787" cy="590931"/>
          </a:xfrm>
          <a:prstGeom prst="rect">
            <a:avLst/>
          </a:prstGeom>
          <a:noFill/>
        </p:spPr>
        <p:txBody>
          <a:bodyPr wrap="square" rtlCol="0">
            <a:spAutoFit/>
          </a:bodyPr>
          <a:lstStyle/>
          <a:p>
            <a:pPr>
              <a:lnSpc>
                <a:spcPct val="90000"/>
              </a:lnSpc>
            </a:pPr>
            <a:r>
              <a:rPr lang="en-US" dirty="0"/>
              <a:t>Employee engagement metrics often lack “down-to-earthiness” [7]</a:t>
            </a:r>
          </a:p>
        </p:txBody>
      </p:sp>
      <p:pic>
        <p:nvPicPr>
          <p:cNvPr id="10" name="Picture 9">
            <a:extLst>
              <a:ext uri="{FF2B5EF4-FFF2-40B4-BE49-F238E27FC236}">
                <a16:creationId xmlns:a16="http://schemas.microsoft.com/office/drawing/2014/main" id="{DD2433F1-F9AD-5F9F-152F-974CA3EE9BF9}"/>
              </a:ext>
            </a:extLst>
          </p:cNvPr>
          <p:cNvPicPr>
            <a:picLocks noChangeAspect="1"/>
          </p:cNvPicPr>
          <p:nvPr/>
        </p:nvPicPr>
        <p:blipFill>
          <a:blip r:embed="rId3"/>
          <a:stretch>
            <a:fillRect/>
          </a:stretch>
        </p:blipFill>
        <p:spPr>
          <a:xfrm>
            <a:off x="4331720" y="1145321"/>
            <a:ext cx="4695076" cy="2813368"/>
          </a:xfrm>
          <a:prstGeom prst="rect">
            <a:avLst/>
          </a:prstGeom>
        </p:spPr>
      </p:pic>
    </p:spTree>
    <p:extLst>
      <p:ext uri="{BB962C8B-B14F-4D97-AF65-F5344CB8AC3E}">
        <p14:creationId xmlns:p14="http://schemas.microsoft.com/office/powerpoint/2010/main" val="654613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44867-A1C5-BE06-CEC5-9363D4D6F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CB9967-6DE4-C1FF-6E18-F5F321345A6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8848F54-3075-AEAC-992F-603FC87A07C7}"/>
              </a:ext>
            </a:extLst>
          </p:cNvPr>
          <p:cNvSpPr>
            <a:spLocks noGrp="1"/>
          </p:cNvSpPr>
          <p:nvPr>
            <p:ph sz="half" idx="1"/>
          </p:nvPr>
        </p:nvSpPr>
        <p:spPr>
          <a:xfrm>
            <a:off x="685800" y="1352551"/>
            <a:ext cx="7833360" cy="3352800"/>
          </a:xfrm>
        </p:spPr>
        <p:txBody>
          <a:bodyPr>
            <a:normAutofit/>
          </a:bodyPr>
          <a:lstStyle/>
          <a:p>
            <a:pPr marL="0" indent="0">
              <a:buNone/>
            </a:pPr>
            <a:r>
              <a:rPr lang="en-US" dirty="0"/>
              <a:t>Put simply, it is up to each and every one of us as employees and employers to not only be educated on the importance of anti-social engineering procedures, but to combat a culture of apathy to allow us to properly utilize these skills!</a:t>
            </a:r>
          </a:p>
        </p:txBody>
      </p:sp>
      <p:sp>
        <p:nvSpPr>
          <p:cNvPr id="5" name="Footer Placeholder 4">
            <a:extLst>
              <a:ext uri="{FF2B5EF4-FFF2-40B4-BE49-F238E27FC236}">
                <a16:creationId xmlns:a16="http://schemas.microsoft.com/office/drawing/2014/main" id="{BE088FC1-C49B-99E0-9582-6C5166279D7E}"/>
              </a:ext>
            </a:extLst>
          </p:cNvPr>
          <p:cNvSpPr>
            <a:spLocks noGrp="1"/>
          </p:cNvSpPr>
          <p:nvPr>
            <p:ph type="ftr" sz="quarter" idx="11"/>
          </p:nvPr>
        </p:nvSpPr>
        <p:spPr/>
        <p:txBody>
          <a:bodyPr/>
          <a:lstStyle/>
          <a:p>
            <a:r>
              <a:rPr lang="sk-SK" dirty="0"/>
              <a:t>© 2025 Keith A. Pray</a:t>
            </a:r>
            <a:endParaRPr lang="en-US" dirty="0"/>
          </a:p>
        </p:txBody>
      </p:sp>
      <p:sp>
        <p:nvSpPr>
          <p:cNvPr id="6" name="Slide Number Placeholder 5">
            <a:extLst>
              <a:ext uri="{FF2B5EF4-FFF2-40B4-BE49-F238E27FC236}">
                <a16:creationId xmlns:a16="http://schemas.microsoft.com/office/drawing/2014/main" id="{FC0F37AE-067E-44A2-8160-0E5E718B0B5D}"/>
              </a:ext>
            </a:extLst>
          </p:cNvPr>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a:extLst>
              <a:ext uri="{FF2B5EF4-FFF2-40B4-BE49-F238E27FC236}">
                <a16:creationId xmlns:a16="http://schemas.microsoft.com/office/drawing/2014/main" id="{7ECCD67F-66EF-7FB8-20B3-B4323ED31708}"/>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Simon Hao</a:t>
            </a:r>
          </a:p>
        </p:txBody>
      </p:sp>
    </p:spTree>
    <p:extLst>
      <p:ext uri="{BB962C8B-B14F-4D97-AF65-F5344CB8AC3E}">
        <p14:creationId xmlns:p14="http://schemas.microsoft.com/office/powerpoint/2010/main" val="190354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4C08A3-2E22-BC41-B6CE-060FE9056722}"/>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A027194A-2C8C-B24C-8508-6E2F814C4AA5}"/>
              </a:ext>
            </a:extLst>
          </p:cNvPr>
          <p:cNvSpPr>
            <a:spLocks noGrp="1"/>
          </p:cNvSpPr>
          <p:nvPr>
            <p:ph type="sldNum" sz="quarter" idx="12"/>
          </p:nvPr>
        </p:nvSpPr>
        <p:spPr/>
        <p:txBody>
          <a:bodyPr/>
          <a:lstStyle/>
          <a:p>
            <a:fld id="{A2A17EAB-8B51-5C40-8776-6683E51FA7A0}" type="slidenum">
              <a:rPr lang="en-US" smtClean="0"/>
              <a:t>2</a:t>
            </a:fld>
            <a:endParaRPr lang="en-US"/>
          </a:p>
        </p:txBody>
      </p:sp>
      <p:pic>
        <p:nvPicPr>
          <p:cNvPr id="6" name="Picture 5">
            <a:extLst>
              <a:ext uri="{FF2B5EF4-FFF2-40B4-BE49-F238E27FC236}">
                <a16:creationId xmlns:a16="http://schemas.microsoft.com/office/drawing/2014/main" id="{F264E5C5-0925-B24B-ADAD-72E709EE4448}"/>
              </a:ext>
            </a:extLst>
          </p:cNvPr>
          <p:cNvPicPr>
            <a:picLocks noChangeAspect="1"/>
          </p:cNvPicPr>
          <p:nvPr/>
        </p:nvPicPr>
        <p:blipFill>
          <a:blip r:embed="rId3"/>
          <a:stretch>
            <a:fillRect/>
          </a:stretch>
        </p:blipFill>
        <p:spPr>
          <a:xfrm>
            <a:off x="1519506" y="320934"/>
            <a:ext cx="6104988" cy="5370739"/>
          </a:xfrm>
          <a:prstGeom prst="rect">
            <a:avLst/>
          </a:prstGeom>
        </p:spPr>
      </p:pic>
      <p:sp>
        <p:nvSpPr>
          <p:cNvPr id="7" name="TextBox 6">
            <a:extLst>
              <a:ext uri="{FF2B5EF4-FFF2-40B4-BE49-F238E27FC236}">
                <a16:creationId xmlns:a16="http://schemas.microsoft.com/office/drawing/2014/main" id="{B4F6EF76-1FC3-DE41-8ABB-F47A1D085C3B}"/>
              </a:ext>
            </a:extLst>
          </p:cNvPr>
          <p:cNvSpPr txBox="1"/>
          <p:nvPr/>
        </p:nvSpPr>
        <p:spPr>
          <a:xfrm rot="16200000">
            <a:off x="5301196" y="2644233"/>
            <a:ext cx="4863581" cy="216982"/>
          </a:xfrm>
          <a:prstGeom prst="rect">
            <a:avLst/>
          </a:prstGeom>
          <a:noFill/>
        </p:spPr>
        <p:txBody>
          <a:bodyPr wrap="square" rtlCol="0">
            <a:spAutoFit/>
          </a:bodyPr>
          <a:lstStyle/>
          <a:p>
            <a:pPr>
              <a:lnSpc>
                <a:spcPct val="90000"/>
              </a:lnSpc>
            </a:pPr>
            <a:r>
              <a:rPr lang="en-US" sz="900" dirty="0"/>
              <a:t>https://cointelegraph.com/storage/uploads/view/5e8f6e0d3a029807dfe181dc3d160cf0.png</a:t>
            </a:r>
          </a:p>
        </p:txBody>
      </p:sp>
    </p:spTree>
    <p:extLst>
      <p:ext uri="{BB962C8B-B14F-4D97-AF65-F5344CB8AC3E}">
        <p14:creationId xmlns:p14="http://schemas.microsoft.com/office/powerpoint/2010/main" val="44197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352800"/>
          </a:xfrm>
        </p:spPr>
        <p:txBody>
          <a:bodyPr lIns="91440">
            <a:normAutofit fontScale="92500" lnSpcReduction="20000"/>
          </a:bodyPr>
          <a:lstStyle/>
          <a:p>
            <a:pPr marL="0" indent="0" defTabSz="457200">
              <a:lnSpc>
                <a:spcPct val="100000"/>
              </a:lnSpc>
              <a:spcBef>
                <a:spcPts val="600"/>
              </a:spcBef>
              <a:buClrTx/>
              <a:buSzTx/>
              <a:buNone/>
              <a:defRPr/>
            </a:pPr>
            <a:r>
              <a:rPr kumimoji="0" lang="en-US" sz="1100" i="0" u="none" strike="noStrike" kern="1200" cap="none" spc="0" normalizeH="0" baseline="0" noProof="0" dirty="0">
                <a:ln>
                  <a:noFill/>
                </a:ln>
                <a:solidFill>
                  <a:prstClr val="white"/>
                </a:solidFill>
                <a:effectLst/>
                <a:uLnTx/>
                <a:uFillTx/>
                <a:latin typeface="Cambria"/>
                <a:ea typeface="+mn-ea"/>
                <a:cs typeface="+mn-cs"/>
              </a:rPr>
              <a:t>[1] </a:t>
            </a:r>
            <a:r>
              <a:rPr lang="en-US" sz="1100" dirty="0"/>
              <a:t>Chrissy Kidd, Muhammad Raza, What Are Social Engineering Attacks? A Detailed Explanation, (August 6, 2024, Splunk Technology), </a:t>
            </a:r>
            <a:r>
              <a:rPr kumimoji="0" lang="en-US" sz="1100" b="0" i="0" u="none" strike="noStrike" kern="1200" cap="none" spc="0" normalizeH="0" baseline="0" noProof="0" dirty="0">
                <a:ln>
                  <a:noFill/>
                </a:ln>
                <a:solidFill>
                  <a:prstClr val="white"/>
                </a:solidFill>
                <a:effectLst/>
                <a:uLnTx/>
                <a:uFillTx/>
                <a:latin typeface="Cambria"/>
                <a:ea typeface="+mn-ea"/>
                <a:cs typeface="+mn-cs"/>
              </a:rPr>
              <a:t> </a:t>
            </a:r>
            <a:r>
              <a:rPr lang="en-US" sz="1100" dirty="0">
                <a:solidFill>
                  <a:prstClr val="white"/>
                </a:solidFill>
                <a:hlinkClick r:id="rId2"/>
              </a:rPr>
              <a:t>https://www.splunk.com/en_us/blog/learn/social-engineering-attacks.html</a:t>
            </a:r>
            <a:r>
              <a:rPr lang="en-US" sz="1100" dirty="0">
                <a:solidFill>
                  <a:prstClr val="white"/>
                </a:solidFill>
              </a:rPr>
              <a:t>, (Accessed September 13)</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[2] Jordan </a:t>
            </a:r>
            <a:r>
              <a:rPr kumimoji="0" lang="en-US" sz="1100" i="0" u="none" strike="noStrike" kern="1200" cap="none" spc="0" normalizeH="0" baseline="0" noProof="0" dirty="0">
                <a:ln>
                  <a:noFill/>
                </a:ln>
                <a:solidFill>
                  <a:prstClr val="white"/>
                </a:solidFill>
                <a:effectLst/>
                <a:uLnTx/>
                <a:uFillTx/>
                <a:latin typeface="Cambria"/>
                <a:ea typeface="+mn-ea"/>
                <a:cs typeface="+mn-cs"/>
              </a:rPr>
              <a:t>Daly, </a:t>
            </a:r>
            <a:r>
              <a:rPr lang="en-US" sz="1100" dirty="0"/>
              <a:t>How effective is security awareness training?</a:t>
            </a:r>
            <a:r>
              <a:rPr lang="en-US" sz="1100" dirty="0">
                <a:solidFill>
                  <a:prstClr val="white"/>
                </a:solidFill>
              </a:rPr>
              <a:t>,  (</a:t>
            </a:r>
            <a:r>
              <a:rPr lang="en-US" sz="1100" dirty="0" err="1">
                <a:solidFill>
                  <a:prstClr val="white"/>
                </a:solidFill>
              </a:rPr>
              <a:t>Usecure</a:t>
            </a:r>
            <a:r>
              <a:rPr lang="en-US" sz="1100" dirty="0">
                <a:solidFill>
                  <a:prstClr val="white"/>
                </a:solidFill>
              </a:rPr>
              <a:t>), </a:t>
            </a:r>
            <a:r>
              <a:rPr lang="en-US" sz="1100" dirty="0">
                <a:solidFill>
                  <a:prstClr val="white"/>
                </a:solidFill>
                <a:hlinkClick r:id="rId3"/>
              </a:rPr>
              <a:t>https://blog.usecure.io/does-security-awareness-training-work</a:t>
            </a:r>
            <a:r>
              <a:rPr lang="en-US" sz="1100" dirty="0">
                <a:solidFill>
                  <a:prstClr val="white"/>
                </a:solidFill>
              </a:rPr>
              <a:t> (Accessed September 13)</a:t>
            </a:r>
          </a:p>
          <a:p>
            <a:pPr marL="0" indent="0" defTabSz="457200">
              <a:lnSpc>
                <a:spcPct val="100000"/>
              </a:lnSpc>
              <a:spcBef>
                <a:spcPts val="600"/>
              </a:spcBef>
              <a:buClrTx/>
              <a:buSzTx/>
              <a:buNone/>
              <a:defRPr/>
            </a:pPr>
            <a:r>
              <a:rPr kumimoji="0" lang="en-US" sz="1100" i="0" u="none" strike="noStrike" kern="1200" cap="none" spc="0" normalizeH="0" baseline="0" noProof="0" dirty="0">
                <a:ln>
                  <a:noFill/>
                </a:ln>
                <a:solidFill>
                  <a:prstClr val="white"/>
                </a:solidFill>
                <a:effectLst/>
                <a:uLnTx/>
                <a:uFillTx/>
                <a:latin typeface="Cambria"/>
                <a:ea typeface="+mn-ea"/>
                <a:cs typeface="+mn-cs"/>
              </a:rPr>
              <a:t>[3] </a:t>
            </a:r>
            <a:r>
              <a:rPr lang="en-US" sz="1100" dirty="0">
                <a:hlinkClick r:id="rId4"/>
              </a:rPr>
              <a:t>Stu </a:t>
            </a:r>
            <a:r>
              <a:rPr lang="en-US" sz="1100" dirty="0" err="1">
                <a:hlinkClick r:id="rId4"/>
              </a:rPr>
              <a:t>Sjouwerman</a:t>
            </a:r>
            <a:r>
              <a:rPr lang="en-US" sz="1100" dirty="0"/>
              <a:t>, 26% of Global Organizations Lack Security Training Programs, (June 6, 2024), </a:t>
            </a:r>
            <a:r>
              <a:rPr lang="en-US" sz="1100" dirty="0">
                <a:solidFill>
                  <a:prstClr val="white"/>
                </a:solidFill>
                <a:hlinkClick r:id="rId5"/>
              </a:rPr>
              <a:t>https://blog.knowbe4.com/more-than-quarter-organizations-lack-security-training-programs</a:t>
            </a:r>
            <a:r>
              <a:rPr lang="en-US" sz="1100" dirty="0">
                <a:solidFill>
                  <a:prstClr val="white"/>
                </a:solidFill>
              </a:rPr>
              <a:t> (Accessed September 13)</a:t>
            </a:r>
          </a:p>
          <a:p>
            <a:pPr marL="0" indent="0" defTabSz="457200">
              <a:lnSpc>
                <a:spcPct val="100000"/>
              </a:lnSpc>
              <a:spcBef>
                <a:spcPts val="600"/>
              </a:spcBef>
              <a:buClrTx/>
              <a:buSzTx/>
              <a:buNone/>
              <a:defRPr/>
            </a:pPr>
            <a:r>
              <a:rPr kumimoji="0" lang="en-US" sz="1100" b="0" u="none" strike="noStrike" kern="1200" cap="none" spc="0" normalizeH="0" baseline="0" noProof="0" dirty="0">
                <a:ln>
                  <a:noFill/>
                </a:ln>
                <a:solidFill>
                  <a:prstClr val="white"/>
                </a:solidFill>
                <a:effectLst/>
                <a:uLnTx/>
                <a:uFillTx/>
                <a:latin typeface="Cambria"/>
                <a:ea typeface="+mn-ea"/>
                <a:cs typeface="+mn-cs"/>
              </a:rPr>
              <a:t>[4] </a:t>
            </a:r>
            <a:r>
              <a:rPr lang="en-US" sz="1100" dirty="0"/>
              <a:t>Cyber Security: Target's 2013 Data Breach, (September 21st, 2015, Cupertino Electric)</a:t>
            </a:r>
            <a:r>
              <a:rPr lang="en-US" sz="1100" dirty="0">
                <a:solidFill>
                  <a:prstClr val="white"/>
                </a:solidFill>
                <a:hlinkClick r:id="rId6"/>
              </a:rPr>
              <a:t>https://www.cei.com/about-cei/media-room/blog/cyber-security-targets-2013-data-breach</a:t>
            </a:r>
            <a:r>
              <a:rPr lang="en-US" sz="1100" dirty="0">
                <a:solidFill>
                  <a:prstClr val="white"/>
                </a:solidFill>
              </a:rPr>
              <a:t> (Accessed September 13)</a:t>
            </a:r>
          </a:p>
          <a:p>
            <a:pPr marL="0" indent="0" defTabSz="457200">
              <a:lnSpc>
                <a:spcPct val="100000"/>
              </a:lnSpc>
              <a:spcBef>
                <a:spcPts val="600"/>
              </a:spcBef>
              <a:buClrTx/>
              <a:buSzTx/>
              <a:buNone/>
              <a:defRPr/>
            </a:pPr>
            <a:r>
              <a:rPr kumimoji="0" lang="en-US" sz="1100" b="0" u="none" strike="noStrike" kern="1200" cap="none" spc="0" normalizeH="0" baseline="0" noProof="0" dirty="0">
                <a:ln>
                  <a:noFill/>
                </a:ln>
                <a:solidFill>
                  <a:prstClr val="white"/>
                </a:solidFill>
                <a:effectLst/>
                <a:uLnTx/>
                <a:uFillTx/>
                <a:latin typeface="Cambria"/>
                <a:ea typeface="+mn-ea"/>
                <a:cs typeface="+mn-cs"/>
              </a:rPr>
              <a:t>[5] Andy Greenberg, </a:t>
            </a:r>
            <a:r>
              <a:rPr lang="en-US" sz="1100" dirty="0"/>
              <a:t>The Full Story of the Stunning RSA Hack Can Finally Be Told, (May</a:t>
            </a:r>
            <a:r>
              <a:rPr lang="en-US" sz="1100" cap="all" dirty="0"/>
              <a:t> 20, 2021, wired</a:t>
            </a:r>
            <a:r>
              <a:rPr lang="en-US" sz="1100" dirty="0"/>
              <a:t>) </a:t>
            </a:r>
            <a:r>
              <a:rPr lang="en-US" sz="1100" dirty="0">
                <a:solidFill>
                  <a:prstClr val="white"/>
                </a:solidFill>
                <a:hlinkClick r:id="rId7"/>
              </a:rPr>
              <a:t>https://www.wired.com/story/the-full-story-of-the-stunning-rsa-hack-can-finally-be-told/</a:t>
            </a:r>
            <a:r>
              <a:rPr lang="en-US" sz="1100" dirty="0">
                <a:solidFill>
                  <a:prstClr val="white"/>
                </a:solidFill>
              </a:rPr>
              <a:t> (Accessed September 13)</a:t>
            </a:r>
          </a:p>
          <a:p>
            <a:pPr marL="0" indent="0" defTabSz="457200">
              <a:lnSpc>
                <a:spcPct val="100000"/>
              </a:lnSpc>
              <a:spcBef>
                <a:spcPts val="600"/>
              </a:spcBef>
              <a:buClrTx/>
              <a:buSzTx/>
              <a:buNone/>
              <a:defRPr/>
            </a:pPr>
            <a:r>
              <a:rPr lang="en-US" sz="1100" dirty="0">
                <a:solidFill>
                  <a:prstClr val="white"/>
                </a:solidFill>
              </a:rPr>
              <a:t>[6] </a:t>
            </a:r>
            <a:r>
              <a:rPr lang="en-US" sz="1100" dirty="0"/>
              <a:t>Twitter Investigation Report (October 14, 2020, New York State Department of Financial Service)</a:t>
            </a:r>
            <a:r>
              <a:rPr lang="en-US" sz="1100" dirty="0">
                <a:solidFill>
                  <a:prstClr val="white"/>
                </a:solidFill>
              </a:rPr>
              <a:t> </a:t>
            </a:r>
            <a:r>
              <a:rPr lang="en-US" sz="1100" dirty="0">
                <a:solidFill>
                  <a:prstClr val="white"/>
                </a:solidFill>
                <a:hlinkClick r:id="rId8"/>
              </a:rPr>
              <a:t>https://www.dfs.ny.gov/Twitter_Report</a:t>
            </a:r>
            <a:r>
              <a:rPr lang="en-US" sz="1100" dirty="0">
                <a:solidFill>
                  <a:prstClr val="white"/>
                </a:solidFill>
              </a:rPr>
              <a:t> (Accessed September 13)</a:t>
            </a:r>
          </a:p>
          <a:p>
            <a:pPr marL="0" indent="0" defTabSz="457200">
              <a:lnSpc>
                <a:spcPct val="100000"/>
              </a:lnSpc>
              <a:spcBef>
                <a:spcPts val="600"/>
              </a:spcBef>
              <a:buClrTx/>
              <a:buSzTx/>
              <a:buNone/>
              <a:defRPr/>
            </a:pPr>
            <a:r>
              <a:rPr lang="en-US" sz="1200" dirty="0">
                <a:solidFill>
                  <a:prstClr val="white"/>
                </a:solidFill>
              </a:rPr>
              <a:t>[7] </a:t>
            </a:r>
            <a:r>
              <a:rPr lang="en-US" sz="1200" dirty="0"/>
              <a:t>What Is Employee Engagement, and How Do You Improve It?, (Gallup), </a:t>
            </a:r>
            <a:r>
              <a:rPr lang="en-US" sz="1200" dirty="0">
                <a:hlinkClick r:id="rId9"/>
              </a:rPr>
              <a:t>https://www.gallup.com/workplace/285674/improve-employee-engagement-workplace.aspx</a:t>
            </a:r>
            <a:r>
              <a:rPr lang="en-US" sz="1200" dirty="0"/>
              <a:t> </a:t>
            </a:r>
            <a:r>
              <a:rPr lang="en-US" sz="1200" dirty="0">
                <a:solidFill>
                  <a:prstClr val="white"/>
                </a:solidFill>
              </a:rPr>
              <a:t>(Accessed September 13)</a:t>
            </a:r>
            <a:endParaRPr lang="en-US" sz="1200" dirty="0"/>
          </a:p>
          <a:p>
            <a:pPr marL="0" indent="0" defTabSz="457200">
              <a:lnSpc>
                <a:spcPct val="100000"/>
              </a:lnSpc>
              <a:spcBef>
                <a:spcPts val="600"/>
              </a:spcBef>
              <a:buClrTx/>
              <a:buSzTx/>
              <a:buNone/>
              <a:defRPr/>
            </a:pPr>
            <a:r>
              <a:rPr lang="en-US" sz="1100" dirty="0">
                <a:solidFill>
                  <a:prstClr val="white"/>
                </a:solidFill>
              </a:rPr>
              <a:t>[8] </a:t>
            </a:r>
            <a:r>
              <a:rPr lang="en-US" sz="1100" dirty="0"/>
              <a:t>Zhen Sui McKnight, Merrill Warkentin, Information Security Compliance regarding Security Culture, Job Satisfaction, and Perceived Organizational Support  (December 12, 2020, Association for Information Systems) </a:t>
            </a:r>
            <a:r>
              <a:rPr lang="en-US" sz="1100" dirty="0">
                <a:solidFill>
                  <a:prstClr val="white"/>
                </a:solidFill>
                <a:hlinkClick r:id="rId10"/>
              </a:rPr>
              <a:t>https://aisel.aisnet.org/wisp2020/10/</a:t>
            </a:r>
            <a:r>
              <a:rPr lang="en-US" sz="1100" dirty="0">
                <a:solidFill>
                  <a:prstClr val="white"/>
                </a:solidFill>
              </a:rPr>
              <a:t> (Accessed September 13)</a:t>
            </a:r>
          </a:p>
          <a:p>
            <a:pPr marL="0" indent="0" defTabSz="457200">
              <a:lnSpc>
                <a:spcPct val="100000"/>
              </a:lnSpc>
              <a:spcBef>
                <a:spcPts val="600"/>
              </a:spcBef>
              <a:buClrTx/>
              <a:buSzTx/>
              <a:buNone/>
              <a:defRPr/>
            </a:pPr>
            <a:r>
              <a:rPr lang="en-US" sz="1100" dirty="0">
                <a:solidFill>
                  <a:prstClr val="white"/>
                </a:solidFill>
              </a:rPr>
              <a:t>[9]</a:t>
            </a:r>
            <a:r>
              <a:rPr lang="en-US" sz="1100" dirty="0"/>
              <a:t>Robert J. Greene, Eric Barends Meaningful Work Translates to Better Well-Being and Performance, (July 13, 2022, </a:t>
            </a:r>
            <a:r>
              <a:rPr lang="en-US" sz="1100" dirty="0" err="1"/>
              <a:t>WorldAtWork</a:t>
            </a:r>
            <a:r>
              <a:rPr lang="en-US" sz="1100" dirty="0"/>
              <a:t>) </a:t>
            </a:r>
            <a:r>
              <a:rPr lang="en-US" sz="1100" dirty="0">
                <a:hlinkClick r:id="rId11"/>
              </a:rPr>
              <a:t>https://worldatwork.org/publications/evolve-magazine/meaningful-work-translates-to-better-well-being-and-performance</a:t>
            </a:r>
            <a:r>
              <a:rPr lang="en-US" sz="1100" dirty="0"/>
              <a:t> </a:t>
            </a:r>
            <a:r>
              <a:rPr lang="en-US" sz="1100" dirty="0">
                <a:solidFill>
                  <a:prstClr val="white"/>
                </a:solidFill>
              </a:rPr>
              <a:t>(Accessed September 13)</a:t>
            </a:r>
          </a:p>
          <a:p>
            <a:pPr marL="0" indent="0" defTabSz="457200">
              <a:lnSpc>
                <a:spcPct val="100000"/>
              </a:lnSpc>
              <a:spcBef>
                <a:spcPts val="600"/>
              </a:spcBef>
              <a:buClrTx/>
              <a:buSzTx/>
              <a:buNone/>
              <a:defRPr/>
            </a:pPr>
            <a:endParaRPr lang="en-US" sz="1100" dirty="0">
              <a:solidFill>
                <a:prstClr val="white"/>
              </a:solidFill>
            </a:endParaRPr>
          </a:p>
          <a:p>
            <a:pPr marL="0" indent="0" defTabSz="457200">
              <a:lnSpc>
                <a:spcPct val="100000"/>
              </a:lnSpc>
              <a:spcBef>
                <a:spcPts val="600"/>
              </a:spcBef>
              <a:buClrTx/>
              <a:buSzTx/>
              <a:buNone/>
              <a:defRPr/>
            </a:pP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Simon Hao</a:t>
            </a:r>
          </a:p>
        </p:txBody>
      </p:sp>
    </p:spTree>
    <p:extLst>
      <p:ext uri="{BB962C8B-B14F-4D97-AF65-F5344CB8AC3E}">
        <p14:creationId xmlns:p14="http://schemas.microsoft.com/office/powerpoint/2010/main" val="4174309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AI &amp; the future of Cybersecurity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Brayden Little</a:t>
            </a:r>
            <a:endParaRPr lang="en-US" dirty="0">
              <a:ea typeface="Cambria"/>
            </a:endParaRP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21</a:t>
            </a:fld>
            <a:endParaRPr lang="en-US"/>
          </a:p>
        </p:txBody>
      </p:sp>
    </p:spTree>
    <p:extLst>
      <p:ext uri="{BB962C8B-B14F-4D97-AF65-F5344CB8AC3E}">
        <p14:creationId xmlns:p14="http://schemas.microsoft.com/office/powerpoint/2010/main" val="303668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Multifaceted tool</a:t>
            </a:r>
          </a:p>
        </p:txBody>
      </p:sp>
      <p:sp>
        <p:nvSpPr>
          <p:cNvPr id="3" name="Content Placeholder 2"/>
          <p:cNvSpPr>
            <a:spLocks noGrp="1"/>
          </p:cNvSpPr>
          <p:nvPr>
            <p:ph sz="half" idx="1"/>
          </p:nvPr>
        </p:nvSpPr>
        <p:spPr>
          <a:xfrm>
            <a:off x="189251" y="1352551"/>
            <a:ext cx="3733800" cy="3352800"/>
          </a:xfrm>
        </p:spPr>
        <p:txBody>
          <a:bodyPr vert="horz" lIns="91436" tIns="45718" rIns="91436" bIns="45718" rtlCol="0" anchor="t">
            <a:normAutofit fontScale="92500"/>
          </a:bodyPr>
          <a:lstStyle/>
          <a:p>
            <a:pPr marL="205740" indent="-205740"/>
            <a:r>
              <a:rPr lang="en-US" dirty="0">
                <a:ea typeface="Cambria"/>
              </a:rPr>
              <a:t>I believe that AI will be a net positive for society</a:t>
            </a:r>
          </a:p>
          <a:p>
            <a:pPr marL="205740" indent="-205740"/>
            <a:r>
              <a:rPr lang="en-US" dirty="0">
                <a:ea typeface="Cambria"/>
              </a:rPr>
              <a:t>AI has been growing at a rapid rate, but it's future is largely speculative.</a:t>
            </a:r>
          </a:p>
          <a:p>
            <a:pPr marL="205740" indent="-205740"/>
            <a:r>
              <a:rPr lang="en-US" dirty="0">
                <a:ea typeface="Cambria"/>
              </a:rPr>
              <a:t>It will change how we approach security as the technology advances</a:t>
            </a:r>
          </a:p>
          <a:p>
            <a:pPr marL="205740" indent="-205740"/>
            <a:r>
              <a:rPr lang="en-US" dirty="0">
                <a:ea typeface="Cambria"/>
              </a:rPr>
              <a:t>AI is rapidly growing, especially since entering the public view in 2020, going from 103 billion in 2019 to 221 billion in 2020 and 360 billion in 2021[1]</a:t>
            </a:r>
          </a:p>
          <a:p>
            <a:pPr marL="205740" indent="-205740"/>
            <a:endParaRPr lang="en-US" dirty="0">
              <a:ea typeface="Cambria"/>
            </a:endParaRPr>
          </a:p>
          <a:p>
            <a:pPr marL="205740" indent="-205740"/>
            <a:endParaRPr lang="en-US" dirty="0">
              <a:ea typeface="Cambria"/>
            </a:endParaRP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Brayden Little</a:t>
            </a:r>
            <a:endParaRPr lang="en-US" dirty="0"/>
          </a:p>
        </p:txBody>
      </p:sp>
      <p:pic>
        <p:nvPicPr>
          <p:cNvPr id="8" name="Picture 7" descr="A graph with numbers and text&#10;&#10;AI-generated content may be incorrect.">
            <a:extLst>
              <a:ext uri="{FF2B5EF4-FFF2-40B4-BE49-F238E27FC236}">
                <a16:creationId xmlns:a16="http://schemas.microsoft.com/office/drawing/2014/main" id="{B355AD99-3E3E-78F1-DCCE-09A2C5964C46}"/>
              </a:ext>
            </a:extLst>
          </p:cNvPr>
          <p:cNvPicPr>
            <a:picLocks noChangeAspect="1"/>
          </p:cNvPicPr>
          <p:nvPr/>
        </p:nvPicPr>
        <p:blipFill>
          <a:blip r:embed="rId3"/>
          <a:stretch>
            <a:fillRect/>
          </a:stretch>
        </p:blipFill>
        <p:spPr>
          <a:xfrm>
            <a:off x="3831712" y="990095"/>
            <a:ext cx="5074012" cy="3917142"/>
          </a:xfrm>
          <a:prstGeom prst="rect">
            <a:avLst/>
          </a:prstGeom>
        </p:spPr>
      </p:pic>
      <p:sp>
        <p:nvSpPr>
          <p:cNvPr id="12" name="Content Placeholder 2">
            <a:extLst>
              <a:ext uri="{FF2B5EF4-FFF2-40B4-BE49-F238E27FC236}">
                <a16:creationId xmlns:a16="http://schemas.microsoft.com/office/drawing/2014/main" id="{F717B0FC-86A6-B800-EA71-D9FF45C74F19}"/>
              </a:ext>
            </a:extLst>
          </p:cNvPr>
          <p:cNvSpPr txBox="1">
            <a:spLocks/>
          </p:cNvSpPr>
          <p:nvPr/>
        </p:nvSpPr>
        <p:spPr>
          <a:xfrm>
            <a:off x="3756238" y="4897553"/>
            <a:ext cx="5079430" cy="500587"/>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sz="1600" dirty="0">
                <a:ea typeface="Cambria"/>
              </a:rPr>
              <a:t>[2] AI has grown significantly within recent years</a:t>
            </a:r>
          </a:p>
          <a:p>
            <a:pPr marL="205740" indent="-205740"/>
            <a:endParaRPr lang="en-US" dirty="0">
              <a:ea typeface="Cambria"/>
            </a:endParaRPr>
          </a:p>
        </p:txBody>
      </p:sp>
    </p:spTree>
    <p:extLst>
      <p:ext uri="{BB962C8B-B14F-4D97-AF65-F5344CB8AC3E}">
        <p14:creationId xmlns:p14="http://schemas.microsoft.com/office/powerpoint/2010/main" val="2961308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C0EF8-0DF3-EC7D-BDD0-2EE62B65E2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AE290-58DF-A9D3-51D5-63AF2FBD1D2E}"/>
              </a:ext>
            </a:extLst>
          </p:cNvPr>
          <p:cNvSpPr>
            <a:spLocks noGrp="1"/>
          </p:cNvSpPr>
          <p:nvPr>
            <p:ph type="title"/>
          </p:nvPr>
        </p:nvSpPr>
        <p:spPr/>
        <p:txBody>
          <a:bodyPr/>
          <a:lstStyle/>
          <a:p>
            <a:r>
              <a:rPr lang="en-US" dirty="0"/>
              <a:t>AN overall improvement for society</a:t>
            </a:r>
          </a:p>
        </p:txBody>
      </p:sp>
      <p:sp>
        <p:nvSpPr>
          <p:cNvPr id="3" name="Content Placeholder 2">
            <a:extLst>
              <a:ext uri="{FF2B5EF4-FFF2-40B4-BE49-F238E27FC236}">
                <a16:creationId xmlns:a16="http://schemas.microsoft.com/office/drawing/2014/main" id="{71473DB2-6373-6AEA-2146-A2757ED93AFE}"/>
              </a:ext>
            </a:extLst>
          </p:cNvPr>
          <p:cNvSpPr>
            <a:spLocks noGrp="1"/>
          </p:cNvSpPr>
          <p:nvPr>
            <p:ph sz="half" idx="1"/>
          </p:nvPr>
        </p:nvSpPr>
        <p:spPr>
          <a:xfrm>
            <a:off x="583223" y="1352551"/>
            <a:ext cx="3733800" cy="3352800"/>
          </a:xfrm>
        </p:spPr>
        <p:txBody>
          <a:bodyPr vert="horz" lIns="91436" tIns="45718" rIns="91436" bIns="45718" rtlCol="0" anchor="t">
            <a:normAutofit/>
          </a:bodyPr>
          <a:lstStyle/>
          <a:p>
            <a:pPr marL="205740" indent="-205740"/>
            <a:r>
              <a:rPr lang="en-US" dirty="0">
                <a:ea typeface="Cambria"/>
              </a:rPr>
              <a:t>80% of surveyed cybersecurity professionals say that the benefits of AI outweigh the risks[4]</a:t>
            </a:r>
          </a:p>
          <a:p>
            <a:pPr marL="205740" indent="-205740"/>
            <a:r>
              <a:rPr lang="en-US" dirty="0">
                <a:ea typeface="Cambria"/>
              </a:rPr>
              <a:t>AI enables many advancements in security</a:t>
            </a:r>
            <a:endParaRPr lang="en-US"/>
          </a:p>
          <a:p>
            <a:pPr marL="205740" indent="-205740"/>
            <a:r>
              <a:rPr lang="en-US" dirty="0">
                <a:ea typeface="Cambria"/>
              </a:rPr>
              <a:t>These advancements will only grow as we develop other technologies such as quantum computing</a:t>
            </a:r>
          </a:p>
          <a:p>
            <a:pPr marL="205740" indent="-205740"/>
            <a:endParaRPr lang="en-US" dirty="0">
              <a:ea typeface="Cambria"/>
            </a:endParaRPr>
          </a:p>
        </p:txBody>
      </p:sp>
      <p:sp>
        <p:nvSpPr>
          <p:cNvPr id="5" name="Footer Placeholder 4">
            <a:extLst>
              <a:ext uri="{FF2B5EF4-FFF2-40B4-BE49-F238E27FC236}">
                <a16:creationId xmlns:a16="http://schemas.microsoft.com/office/drawing/2014/main" id="{B5E43659-F722-638B-BEE8-9EFEF88B1C78}"/>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C1061DB6-FB9D-3A84-00C2-776E607F607B}"/>
              </a:ext>
            </a:extLst>
          </p:cNvPr>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a:extLst>
              <a:ext uri="{FF2B5EF4-FFF2-40B4-BE49-F238E27FC236}">
                <a16:creationId xmlns:a16="http://schemas.microsoft.com/office/drawing/2014/main" id="{D8BC3078-AB1C-BE4B-D8FA-A1932FDC842A}"/>
              </a:ext>
            </a:extLst>
          </p:cNvPr>
          <p:cNvSpPr txBox="1"/>
          <p:nvPr/>
        </p:nvSpPr>
        <p:spPr>
          <a:xfrm>
            <a:off x="6847114" y="372337"/>
            <a:ext cx="2179682" cy="523220"/>
          </a:xfrm>
          <a:prstGeom prst="rect">
            <a:avLst/>
          </a:prstGeom>
          <a:noFill/>
        </p:spPr>
        <p:txBody>
          <a:bodyPr wrap="square" lIns="91440" tIns="45720" rIns="91440" bIns="45720" rtlCol="0" anchor="t">
            <a:spAutoFit/>
          </a:bodyPr>
          <a:lstStyle/>
          <a:p>
            <a:pPr algn="r"/>
            <a:r>
              <a:rPr lang="en-US" sz="1400" dirty="0">
                <a:latin typeface="+mj-lt"/>
              </a:rPr>
              <a:t>Brayden Little</a:t>
            </a:r>
            <a:endParaRPr lang="en-US" sz="1400" dirty="0">
              <a:solidFill>
                <a:srgbClr val="000000"/>
              </a:solidFill>
              <a:latin typeface="+mj-lt"/>
            </a:endParaRPr>
          </a:p>
          <a:p>
            <a:pPr algn="r"/>
            <a:endParaRPr lang="en-US" sz="1400" dirty="0">
              <a:latin typeface="+mj-lt"/>
              <a:ea typeface="Cambria"/>
            </a:endParaRPr>
          </a:p>
        </p:txBody>
      </p:sp>
      <p:pic>
        <p:nvPicPr>
          <p:cNvPr id="4" name="Picture 3" descr="A pie chart with text below&#10;&#10;AI-generated content may be incorrect.">
            <a:extLst>
              <a:ext uri="{FF2B5EF4-FFF2-40B4-BE49-F238E27FC236}">
                <a16:creationId xmlns:a16="http://schemas.microsoft.com/office/drawing/2014/main" id="{633D8A95-CA58-3C34-7D97-DE5FC72551CA}"/>
              </a:ext>
            </a:extLst>
          </p:cNvPr>
          <p:cNvPicPr>
            <a:picLocks noChangeAspect="1"/>
          </p:cNvPicPr>
          <p:nvPr/>
        </p:nvPicPr>
        <p:blipFill>
          <a:blip r:embed="rId3"/>
          <a:stretch>
            <a:fillRect/>
          </a:stretch>
        </p:blipFill>
        <p:spPr>
          <a:xfrm>
            <a:off x="4315557" y="1287658"/>
            <a:ext cx="4703885" cy="2956512"/>
          </a:xfrm>
          <a:prstGeom prst="rect">
            <a:avLst/>
          </a:prstGeom>
        </p:spPr>
      </p:pic>
      <p:sp>
        <p:nvSpPr>
          <p:cNvPr id="8" name="TextBox 7">
            <a:extLst>
              <a:ext uri="{FF2B5EF4-FFF2-40B4-BE49-F238E27FC236}">
                <a16:creationId xmlns:a16="http://schemas.microsoft.com/office/drawing/2014/main" id="{F45AA8E6-0F48-0E91-2A75-5662043A16BD}"/>
              </a:ext>
            </a:extLst>
          </p:cNvPr>
          <p:cNvSpPr txBox="1"/>
          <p:nvPr/>
        </p:nvSpPr>
        <p:spPr>
          <a:xfrm>
            <a:off x="4311113" y="4241447"/>
            <a:ext cx="4526367" cy="5355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600" dirty="0">
                <a:ea typeface="Cambria"/>
              </a:rPr>
              <a:t>[4] Current usage of AI in the workforce based on </a:t>
            </a:r>
          </a:p>
          <a:p>
            <a:pPr>
              <a:lnSpc>
                <a:spcPct val="90000"/>
              </a:lnSpc>
            </a:pPr>
            <a:r>
              <a:rPr lang="en-US" sz="1600" dirty="0">
                <a:ea typeface="Cambria"/>
              </a:rPr>
              <a:t>Surveyed security professionals</a:t>
            </a:r>
          </a:p>
        </p:txBody>
      </p:sp>
    </p:spTree>
    <p:extLst>
      <p:ext uri="{BB962C8B-B14F-4D97-AF65-F5344CB8AC3E}">
        <p14:creationId xmlns:p14="http://schemas.microsoft.com/office/powerpoint/2010/main" val="2184118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E8C0D-1F3C-5FC4-32BB-0B2876B94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4B189-3298-0C8F-7A78-632210125144}"/>
              </a:ext>
            </a:extLst>
          </p:cNvPr>
          <p:cNvSpPr>
            <a:spLocks noGrp="1"/>
          </p:cNvSpPr>
          <p:nvPr>
            <p:ph type="title"/>
          </p:nvPr>
        </p:nvSpPr>
        <p:spPr/>
        <p:txBody>
          <a:bodyPr/>
          <a:lstStyle/>
          <a:p>
            <a:r>
              <a:rPr lang="en-US" dirty="0"/>
              <a:t>Societal Impact of Cybersecurity</a:t>
            </a:r>
          </a:p>
        </p:txBody>
      </p:sp>
      <p:sp>
        <p:nvSpPr>
          <p:cNvPr id="3" name="Content Placeholder 2">
            <a:extLst>
              <a:ext uri="{FF2B5EF4-FFF2-40B4-BE49-F238E27FC236}">
                <a16:creationId xmlns:a16="http://schemas.microsoft.com/office/drawing/2014/main" id="{0448C946-E73D-E89B-D164-22299F433A10}"/>
              </a:ext>
            </a:extLst>
          </p:cNvPr>
          <p:cNvSpPr>
            <a:spLocks noGrp="1"/>
          </p:cNvSpPr>
          <p:nvPr>
            <p:ph sz="half" idx="1"/>
          </p:nvPr>
        </p:nvSpPr>
        <p:spPr>
          <a:xfrm>
            <a:off x="539262" y="1286609"/>
            <a:ext cx="3733800" cy="3352800"/>
          </a:xfrm>
        </p:spPr>
        <p:txBody>
          <a:bodyPr vert="horz" lIns="91436" tIns="45718" rIns="91436" bIns="45718" rtlCol="0" anchor="t">
            <a:normAutofit/>
          </a:bodyPr>
          <a:lstStyle/>
          <a:p>
            <a:pPr marL="205740" indent="-205740"/>
            <a:r>
              <a:rPr lang="en-US" dirty="0"/>
              <a:t>Improvements in cybersecurity will directly benefit internet users by reducing losses accrued from different attacks</a:t>
            </a:r>
            <a:endParaRPr lang="en-US" dirty="0">
              <a:ea typeface="Cambria"/>
            </a:endParaRPr>
          </a:p>
          <a:p>
            <a:pPr marL="205740" indent="-205740"/>
            <a:r>
              <a:rPr lang="en-US" dirty="0">
                <a:ea typeface="Cambria"/>
              </a:rPr>
              <a:t>Cyber attacks cost people 452.3 Billion dollars in 2024.[5]</a:t>
            </a:r>
          </a:p>
          <a:p>
            <a:pPr marL="205740" indent="-205740"/>
            <a:r>
              <a:rPr lang="en-US" dirty="0">
                <a:ea typeface="Cambria"/>
              </a:rPr>
              <a:t>We will see a change in the field, moving towards a more dynamic, AI-powered approach to defend against threats</a:t>
            </a:r>
          </a:p>
          <a:p>
            <a:pPr marL="205740" indent="-205740"/>
            <a:endParaRPr lang="en-US" dirty="0">
              <a:ea typeface="Cambria"/>
            </a:endParaRPr>
          </a:p>
        </p:txBody>
      </p:sp>
      <p:sp>
        <p:nvSpPr>
          <p:cNvPr id="5" name="Footer Placeholder 4">
            <a:extLst>
              <a:ext uri="{FF2B5EF4-FFF2-40B4-BE49-F238E27FC236}">
                <a16:creationId xmlns:a16="http://schemas.microsoft.com/office/drawing/2014/main" id="{8ED65689-75A1-741C-ECC6-F06E9DB3D28F}"/>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2692AA30-B3ED-FC64-FBE0-40545DE8F829}"/>
              </a:ext>
            </a:extLst>
          </p:cNvPr>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a:extLst>
              <a:ext uri="{FF2B5EF4-FFF2-40B4-BE49-F238E27FC236}">
                <a16:creationId xmlns:a16="http://schemas.microsoft.com/office/drawing/2014/main" id="{C988932C-B8EA-1F1A-8AB2-389CD3A484B7}"/>
              </a:ext>
            </a:extLst>
          </p:cNvPr>
          <p:cNvSpPr txBox="1"/>
          <p:nvPr/>
        </p:nvSpPr>
        <p:spPr>
          <a:xfrm>
            <a:off x="6847114" y="372337"/>
            <a:ext cx="2179682" cy="523220"/>
          </a:xfrm>
          <a:prstGeom prst="rect">
            <a:avLst/>
          </a:prstGeom>
          <a:noFill/>
        </p:spPr>
        <p:txBody>
          <a:bodyPr wrap="square" lIns="91440" tIns="45720" rIns="91440" bIns="45720" rtlCol="0" anchor="t">
            <a:spAutoFit/>
          </a:bodyPr>
          <a:lstStyle/>
          <a:p>
            <a:pPr algn="r"/>
            <a:r>
              <a:rPr lang="en-US" sz="1400" dirty="0">
                <a:latin typeface="+mj-lt"/>
              </a:rPr>
              <a:t>Brayden Little</a:t>
            </a:r>
            <a:endParaRPr lang="en-US" sz="1400" dirty="0">
              <a:solidFill>
                <a:srgbClr val="000000"/>
              </a:solidFill>
              <a:latin typeface="+mj-lt"/>
            </a:endParaRPr>
          </a:p>
          <a:p>
            <a:pPr algn="r"/>
            <a:endParaRPr lang="en-US" sz="1400" dirty="0">
              <a:latin typeface="+mj-lt"/>
              <a:ea typeface="Cambria"/>
            </a:endParaRPr>
          </a:p>
        </p:txBody>
      </p:sp>
      <p:sp>
        <p:nvSpPr>
          <p:cNvPr id="8" name="TextBox 7">
            <a:extLst>
              <a:ext uri="{FF2B5EF4-FFF2-40B4-BE49-F238E27FC236}">
                <a16:creationId xmlns:a16="http://schemas.microsoft.com/office/drawing/2014/main" id="{A0C0BDAE-A733-1952-E07F-F55CDC3A7226}"/>
              </a:ext>
            </a:extLst>
          </p:cNvPr>
          <p:cNvSpPr txBox="1"/>
          <p:nvPr/>
        </p:nvSpPr>
        <p:spPr>
          <a:xfrm>
            <a:off x="4044581" y="4609474"/>
            <a:ext cx="5203860" cy="3139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600" dirty="0">
                <a:ea typeface="Cambria"/>
              </a:rPr>
              <a:t>[5] Cyberattacks are projected to increase as time goes on</a:t>
            </a:r>
          </a:p>
        </p:txBody>
      </p:sp>
      <p:pic>
        <p:nvPicPr>
          <p:cNvPr id="11" name="Picture 10" descr="A graph of a number of blue bars&#10;&#10;AI-generated content may be incorrect.">
            <a:extLst>
              <a:ext uri="{FF2B5EF4-FFF2-40B4-BE49-F238E27FC236}">
                <a16:creationId xmlns:a16="http://schemas.microsoft.com/office/drawing/2014/main" id="{9681DDA8-89E9-952C-57F6-801309424507}"/>
              </a:ext>
            </a:extLst>
          </p:cNvPr>
          <p:cNvPicPr>
            <a:picLocks noChangeAspect="1"/>
          </p:cNvPicPr>
          <p:nvPr/>
        </p:nvPicPr>
        <p:blipFill>
          <a:blip r:embed="rId3"/>
          <a:stretch>
            <a:fillRect/>
          </a:stretch>
        </p:blipFill>
        <p:spPr>
          <a:xfrm>
            <a:off x="4267997" y="1077418"/>
            <a:ext cx="4758407" cy="3532058"/>
          </a:xfrm>
          <a:prstGeom prst="rect">
            <a:avLst/>
          </a:prstGeom>
        </p:spPr>
      </p:pic>
    </p:spTree>
    <p:extLst>
      <p:ext uri="{BB962C8B-B14F-4D97-AF65-F5344CB8AC3E}">
        <p14:creationId xmlns:p14="http://schemas.microsoft.com/office/powerpoint/2010/main" val="3648902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124D4-041B-E9B7-5279-2D1D93C27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F8541B-3C9D-A6CF-EA3B-481E8DA6DE2E}"/>
              </a:ext>
            </a:extLst>
          </p:cNvPr>
          <p:cNvSpPr>
            <a:spLocks noGrp="1"/>
          </p:cNvSpPr>
          <p:nvPr>
            <p:ph type="title"/>
          </p:nvPr>
        </p:nvSpPr>
        <p:spPr/>
        <p:txBody>
          <a:bodyPr/>
          <a:lstStyle/>
          <a:p>
            <a:r>
              <a:rPr lang="en-US" dirty="0"/>
              <a:t>Security Risks</a:t>
            </a:r>
          </a:p>
        </p:txBody>
      </p:sp>
      <p:sp>
        <p:nvSpPr>
          <p:cNvPr id="3" name="Content Placeholder 2">
            <a:extLst>
              <a:ext uri="{FF2B5EF4-FFF2-40B4-BE49-F238E27FC236}">
                <a16:creationId xmlns:a16="http://schemas.microsoft.com/office/drawing/2014/main" id="{F1BFD768-3275-8F0C-03B7-01D033C66B2F}"/>
              </a:ext>
            </a:extLst>
          </p:cNvPr>
          <p:cNvSpPr>
            <a:spLocks noGrp="1"/>
          </p:cNvSpPr>
          <p:nvPr>
            <p:ph sz="half" idx="1"/>
          </p:nvPr>
        </p:nvSpPr>
        <p:spPr>
          <a:xfrm>
            <a:off x="583223" y="1352551"/>
            <a:ext cx="3733800" cy="3352800"/>
          </a:xfrm>
        </p:spPr>
        <p:txBody>
          <a:bodyPr vert="horz" lIns="91436" tIns="45718" rIns="91436" bIns="45718" rtlCol="0" anchor="t">
            <a:normAutofit/>
          </a:bodyPr>
          <a:lstStyle/>
          <a:p>
            <a:pPr marL="205740" indent="-205740"/>
            <a:r>
              <a:rPr lang="en-US" dirty="0">
                <a:ea typeface="Cambria"/>
              </a:rPr>
              <a:t>AI is extremely susceptible to engineered prompts[3]</a:t>
            </a:r>
          </a:p>
          <a:p>
            <a:pPr marL="205740" indent="-205740"/>
            <a:r>
              <a:rPr lang="en-US" dirty="0">
                <a:ea typeface="Cambria"/>
              </a:rPr>
              <a:t>However, AI only gets more resistant with time [8]</a:t>
            </a:r>
          </a:p>
          <a:p>
            <a:pPr marL="205740" indent="-205740"/>
            <a:r>
              <a:rPr lang="en-US" dirty="0">
                <a:ea typeface="Cambria"/>
              </a:rPr>
              <a:t>Bad actors can use AI to make attacks more advanced and harder to prevent [6]</a:t>
            </a:r>
          </a:p>
          <a:p>
            <a:pPr marL="205740" indent="-205740"/>
            <a:r>
              <a:rPr lang="en-US" dirty="0">
                <a:ea typeface="Cambria"/>
              </a:rPr>
              <a:t>AI is a tool that can also be used to prevent attacks</a:t>
            </a:r>
          </a:p>
          <a:p>
            <a:pPr marL="205740" indent="-205740"/>
            <a:endParaRPr lang="en-US" dirty="0">
              <a:ea typeface="Cambria"/>
            </a:endParaRPr>
          </a:p>
          <a:p>
            <a:pPr marL="205740" indent="-205740"/>
            <a:endParaRPr lang="en-US" dirty="0">
              <a:ea typeface="Cambria"/>
            </a:endParaRPr>
          </a:p>
          <a:p>
            <a:pPr marL="205740" indent="-205740"/>
            <a:endParaRPr lang="en-US" dirty="0">
              <a:ea typeface="Cambria"/>
            </a:endParaRPr>
          </a:p>
          <a:p>
            <a:pPr marL="205740" indent="-205740"/>
            <a:endParaRPr lang="en-US" dirty="0">
              <a:ea typeface="Cambria"/>
            </a:endParaRPr>
          </a:p>
          <a:p>
            <a:pPr marL="205740" indent="-205740"/>
            <a:endParaRPr lang="en-US" dirty="0">
              <a:ea typeface="Cambria"/>
            </a:endParaRPr>
          </a:p>
        </p:txBody>
      </p:sp>
      <p:sp>
        <p:nvSpPr>
          <p:cNvPr id="5" name="Footer Placeholder 4">
            <a:extLst>
              <a:ext uri="{FF2B5EF4-FFF2-40B4-BE49-F238E27FC236}">
                <a16:creationId xmlns:a16="http://schemas.microsoft.com/office/drawing/2014/main" id="{6071473C-391B-9B9F-25A7-1C0F94366615}"/>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EB85D796-421D-795C-E70A-E89EA5D1A2C2}"/>
              </a:ext>
            </a:extLst>
          </p:cNvPr>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a:extLst>
              <a:ext uri="{FF2B5EF4-FFF2-40B4-BE49-F238E27FC236}">
                <a16:creationId xmlns:a16="http://schemas.microsoft.com/office/drawing/2014/main" id="{BECCFD6D-3939-D44B-769E-B8AA646345F5}"/>
              </a:ext>
            </a:extLst>
          </p:cNvPr>
          <p:cNvSpPr txBox="1"/>
          <p:nvPr/>
        </p:nvSpPr>
        <p:spPr>
          <a:xfrm>
            <a:off x="6847114" y="372337"/>
            <a:ext cx="2179682" cy="523220"/>
          </a:xfrm>
          <a:prstGeom prst="rect">
            <a:avLst/>
          </a:prstGeom>
          <a:noFill/>
        </p:spPr>
        <p:txBody>
          <a:bodyPr wrap="square" lIns="91440" tIns="45720" rIns="91440" bIns="45720" rtlCol="0" anchor="t">
            <a:spAutoFit/>
          </a:bodyPr>
          <a:lstStyle/>
          <a:p>
            <a:pPr algn="r"/>
            <a:r>
              <a:rPr lang="en-US" sz="1400" dirty="0">
                <a:latin typeface="+mj-lt"/>
              </a:rPr>
              <a:t>Brayden Little</a:t>
            </a:r>
            <a:endParaRPr lang="en-US" sz="1400" dirty="0">
              <a:solidFill>
                <a:srgbClr val="000000"/>
              </a:solidFill>
              <a:latin typeface="+mj-lt"/>
            </a:endParaRPr>
          </a:p>
          <a:p>
            <a:pPr algn="r"/>
            <a:endParaRPr lang="en-US" sz="1400" dirty="0">
              <a:latin typeface="+mj-lt"/>
              <a:ea typeface="Cambria"/>
            </a:endParaRPr>
          </a:p>
        </p:txBody>
      </p:sp>
      <p:pic>
        <p:nvPicPr>
          <p:cNvPr id="4" name="Picture 3">
            <a:extLst>
              <a:ext uri="{FF2B5EF4-FFF2-40B4-BE49-F238E27FC236}">
                <a16:creationId xmlns:a16="http://schemas.microsoft.com/office/drawing/2014/main" id="{814AD5A2-812D-0F13-9D88-036BEB07A5AA}"/>
              </a:ext>
            </a:extLst>
          </p:cNvPr>
          <p:cNvPicPr>
            <a:picLocks noChangeAspect="1"/>
          </p:cNvPicPr>
          <p:nvPr/>
        </p:nvPicPr>
        <p:blipFill>
          <a:blip r:embed="rId3"/>
          <a:stretch>
            <a:fillRect/>
          </a:stretch>
        </p:blipFill>
        <p:spPr>
          <a:xfrm>
            <a:off x="4123592" y="1358411"/>
            <a:ext cx="4904642" cy="2536580"/>
          </a:xfrm>
          <a:prstGeom prst="rect">
            <a:avLst/>
          </a:prstGeom>
        </p:spPr>
      </p:pic>
      <p:sp>
        <p:nvSpPr>
          <p:cNvPr id="8" name="TextBox 7">
            <a:extLst>
              <a:ext uri="{FF2B5EF4-FFF2-40B4-BE49-F238E27FC236}">
                <a16:creationId xmlns:a16="http://schemas.microsoft.com/office/drawing/2014/main" id="{451CB7A4-E431-07A3-323D-F73018C5409A}"/>
              </a:ext>
            </a:extLst>
          </p:cNvPr>
          <p:cNvSpPr txBox="1"/>
          <p:nvPr/>
        </p:nvSpPr>
        <p:spPr>
          <a:xfrm>
            <a:off x="4122005" y="3899754"/>
            <a:ext cx="4904845"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600" dirty="0">
                <a:ea typeface="Cambria"/>
              </a:rPr>
              <a:t>[7] The portion of professional opinions in a security-related industry about AI related threats</a:t>
            </a:r>
          </a:p>
        </p:txBody>
      </p:sp>
    </p:spTree>
    <p:extLst>
      <p:ext uri="{BB962C8B-B14F-4D97-AF65-F5344CB8AC3E}">
        <p14:creationId xmlns:p14="http://schemas.microsoft.com/office/powerpoint/2010/main" val="1212741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9C436-3958-EC94-4D77-EE8365A8F4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02622-E30E-7406-3A1C-F2F68AB5731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CB6D986-FC9C-3BBD-655E-B239DE326C85}"/>
              </a:ext>
            </a:extLst>
          </p:cNvPr>
          <p:cNvSpPr>
            <a:spLocks noGrp="1"/>
          </p:cNvSpPr>
          <p:nvPr>
            <p:ph sz="half" idx="1"/>
          </p:nvPr>
        </p:nvSpPr>
        <p:spPr>
          <a:xfrm>
            <a:off x="685800" y="1717936"/>
            <a:ext cx="7770934" cy="3352800"/>
          </a:xfrm>
        </p:spPr>
        <p:txBody>
          <a:bodyPr vert="horz" lIns="91436" tIns="45718" rIns="91436" bIns="45718" rtlCol="0" anchor="t">
            <a:normAutofit/>
          </a:bodyPr>
          <a:lstStyle/>
          <a:p>
            <a:pPr marL="205740" indent="-205740"/>
            <a:r>
              <a:rPr lang="en-US" dirty="0">
                <a:ea typeface="Cambria"/>
              </a:rPr>
              <a:t>AI will change the field of cybersecurity for the better </a:t>
            </a:r>
          </a:p>
          <a:p>
            <a:pPr marL="0" indent="0">
              <a:buNone/>
            </a:pPr>
            <a:endParaRPr lang="en-US" dirty="0">
              <a:ea typeface="Cambria"/>
            </a:endParaRPr>
          </a:p>
          <a:p>
            <a:pPr marL="205740" indent="-205740"/>
            <a:r>
              <a:rPr lang="en-US" dirty="0">
                <a:ea typeface="Cambria"/>
              </a:rPr>
              <a:t>While it does have some risks involved, those will be ironed out over time</a:t>
            </a:r>
          </a:p>
          <a:p>
            <a:pPr marL="205740" indent="-205740"/>
            <a:endParaRPr lang="en-US" dirty="0">
              <a:ea typeface="Cambria"/>
            </a:endParaRPr>
          </a:p>
          <a:p>
            <a:pPr marL="205740" indent="-205740"/>
            <a:r>
              <a:rPr lang="en-US" dirty="0">
                <a:ea typeface="Cambria"/>
              </a:rPr>
              <a:t>AI will ultimately benefit society, especially from a security standpoint</a:t>
            </a:r>
          </a:p>
          <a:p>
            <a:pPr marL="205740" indent="-205740"/>
            <a:endParaRPr lang="en-US" dirty="0">
              <a:ea typeface="Cambria"/>
            </a:endParaRPr>
          </a:p>
          <a:p>
            <a:pPr marL="205740" indent="-205740"/>
            <a:endParaRPr lang="en-US" dirty="0">
              <a:ea typeface="Cambria"/>
            </a:endParaRPr>
          </a:p>
          <a:p>
            <a:pPr marL="205740" indent="-205740"/>
            <a:endParaRPr lang="en-US" dirty="0">
              <a:ea typeface="Cambria"/>
            </a:endParaRPr>
          </a:p>
        </p:txBody>
      </p:sp>
      <p:sp>
        <p:nvSpPr>
          <p:cNvPr id="5" name="Footer Placeholder 4">
            <a:extLst>
              <a:ext uri="{FF2B5EF4-FFF2-40B4-BE49-F238E27FC236}">
                <a16:creationId xmlns:a16="http://schemas.microsoft.com/office/drawing/2014/main" id="{4722426C-046D-3E81-D2C2-50FCAD5D4AB8}"/>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1E863FDD-6573-5867-2CF1-69EAF9BD3C2B}"/>
              </a:ext>
            </a:extLst>
          </p:cNvPr>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a:extLst>
              <a:ext uri="{FF2B5EF4-FFF2-40B4-BE49-F238E27FC236}">
                <a16:creationId xmlns:a16="http://schemas.microsoft.com/office/drawing/2014/main" id="{75B996D6-EF12-3C29-7152-B904FF568A5E}"/>
              </a:ext>
            </a:extLst>
          </p:cNvPr>
          <p:cNvSpPr txBox="1"/>
          <p:nvPr/>
        </p:nvSpPr>
        <p:spPr>
          <a:xfrm>
            <a:off x="6847114" y="372337"/>
            <a:ext cx="2179682" cy="523220"/>
          </a:xfrm>
          <a:prstGeom prst="rect">
            <a:avLst/>
          </a:prstGeom>
          <a:noFill/>
        </p:spPr>
        <p:txBody>
          <a:bodyPr wrap="square" lIns="91440" tIns="45720" rIns="91440" bIns="45720" rtlCol="0" anchor="t">
            <a:spAutoFit/>
          </a:bodyPr>
          <a:lstStyle/>
          <a:p>
            <a:pPr algn="r"/>
            <a:r>
              <a:rPr lang="en-US" sz="1400" dirty="0">
                <a:latin typeface="+mj-lt"/>
              </a:rPr>
              <a:t>Brayden Little</a:t>
            </a:r>
            <a:endParaRPr lang="en-US" sz="1400" dirty="0">
              <a:solidFill>
                <a:srgbClr val="000000"/>
              </a:solidFill>
              <a:latin typeface="+mj-lt"/>
            </a:endParaRPr>
          </a:p>
          <a:p>
            <a:pPr algn="r"/>
            <a:endParaRPr lang="en-US" sz="1400" dirty="0">
              <a:latin typeface="+mj-lt"/>
              <a:ea typeface="Cambria"/>
            </a:endParaRPr>
          </a:p>
        </p:txBody>
      </p:sp>
    </p:spTree>
    <p:extLst>
      <p:ext uri="{BB962C8B-B14F-4D97-AF65-F5344CB8AC3E}">
        <p14:creationId xmlns:p14="http://schemas.microsoft.com/office/powerpoint/2010/main" val="23483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352800"/>
          </a:xfrm>
        </p:spPr>
        <p:txBody>
          <a:bodyPr vert="horz" lIns="91440" tIns="45718" rIns="91436" bIns="45718" rtlCol="0" anchor="t">
            <a:normAutofit/>
          </a:bodyPr>
          <a:lstStyle/>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a:t>
            </a:r>
            <a:r>
              <a:rPr lang="en-US" sz="1100" dirty="0">
                <a:solidFill>
                  <a:prstClr val="white"/>
                </a:solidFill>
                <a:ea typeface="+mn-lt"/>
                <a:cs typeface="+mn-lt"/>
              </a:rPr>
              <a:t>Stanford. (n.d.). </a:t>
            </a:r>
            <a:r>
              <a:rPr lang="en-US" sz="1100" i="1" dirty="0">
                <a:solidFill>
                  <a:prstClr val="white"/>
                </a:solidFill>
                <a:ea typeface="+mn-lt"/>
                <a:cs typeface="+mn-lt"/>
              </a:rPr>
              <a:t>Economy: The 2025 AI index report: Stanford Hai</a:t>
            </a:r>
            <a:r>
              <a:rPr lang="en-US" sz="1100" dirty="0">
                <a:solidFill>
                  <a:prstClr val="white"/>
                </a:solidFill>
                <a:ea typeface="+mn-lt"/>
                <a:cs typeface="+mn-lt"/>
              </a:rPr>
              <a:t>. Stanford HAI. </a:t>
            </a:r>
            <a:r>
              <a:rPr lang="en-US" sz="1100" dirty="0">
                <a:solidFill>
                  <a:prstClr val="white"/>
                </a:solidFill>
                <a:ea typeface="+mn-lt"/>
                <a:cs typeface="+mn-lt"/>
                <a:hlinkClick r:id="rId2">
                  <a:extLst>
                    <a:ext uri="{A12FA001-AC4F-418D-AE19-62706E023703}">
                      <ahyp:hlinkClr xmlns:ahyp="http://schemas.microsoft.com/office/drawing/2018/hyperlinkcolor" val="tx"/>
                    </a:ext>
                  </a:extLst>
                </a:hlinkClick>
              </a:rPr>
              <a:t>https://hai.stanford.edu/ai-index/2025-ai-index-report/economy</a:t>
            </a:r>
            <a:r>
              <a:rPr lang="en-US" sz="1100" dirty="0">
                <a:solidFill>
                  <a:prstClr val="white"/>
                </a:solidFill>
                <a:ea typeface="+mn-lt"/>
                <a:cs typeface="+mn-lt"/>
              </a:rPr>
              <a:t> </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[2] </a:t>
            </a:r>
            <a:r>
              <a:rPr lang="en-US" sz="1100" dirty="0">
                <a:solidFill>
                  <a:prstClr val="white"/>
                </a:solidFill>
                <a:latin typeface="Cambria"/>
                <a:ea typeface="Cambria"/>
              </a:rPr>
              <a:t>Charlie Giattino, Edouard Mathieu, Veronika Samborska, and Max Roser (2023) - “Artificial Intelligence” Published online at OurWorldinData.org. Retrieved from: 'https://ourworldindata.org/artificial-intelligence' Chart #8</a:t>
            </a:r>
            <a:endParaRPr lang="en-US" sz="1100" b="0" i="0" u="none" strike="noStrike" kern="1200" cap="none" spc="0" normalizeH="0" baseline="0" noProof="0" dirty="0">
              <a:ln>
                <a:noFill/>
              </a:ln>
              <a:solidFill>
                <a:prstClr val="white"/>
              </a:solidFill>
              <a:effectLst/>
              <a:uLnTx/>
              <a:uFillTx/>
              <a:latin typeface="Cambria"/>
              <a:ea typeface="Cambria"/>
              <a:cs typeface="+mn-lt"/>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[3] </a:t>
            </a:r>
            <a:r>
              <a:rPr lang="en-US" sz="1100" dirty="0" err="1">
                <a:solidFill>
                  <a:prstClr val="white"/>
                </a:solidFill>
                <a:ea typeface="+mn-lt"/>
                <a:cs typeface="+mn-lt"/>
              </a:rPr>
              <a:t>LongpanZhou</a:t>
            </a:r>
            <a:r>
              <a:rPr lang="en-US" sz="1100" dirty="0">
                <a:solidFill>
                  <a:prstClr val="white"/>
                </a:solidFill>
                <a:ea typeface="+mn-lt"/>
                <a:cs typeface="+mn-lt"/>
              </a:rPr>
              <a:t>. (n.d.). </a:t>
            </a:r>
            <a:r>
              <a:rPr lang="en-US" sz="1100" i="1" dirty="0" err="1">
                <a:solidFill>
                  <a:prstClr val="white"/>
                </a:solidFill>
                <a:ea typeface="+mn-lt"/>
                <a:cs typeface="+mn-lt"/>
              </a:rPr>
              <a:t>Longpanzhou</a:t>
            </a:r>
            <a:r>
              <a:rPr lang="en-US" sz="1100" i="1" dirty="0">
                <a:solidFill>
                  <a:prstClr val="white"/>
                </a:solidFill>
                <a:ea typeface="+mn-lt"/>
                <a:cs typeface="+mn-lt"/>
              </a:rPr>
              <a:t>/CHATGPT-Bypass: A short prompt bypass to allow CHATGPT to answer all questions.</a:t>
            </a:r>
            <a:r>
              <a:rPr lang="en-US" sz="1100" dirty="0">
                <a:solidFill>
                  <a:prstClr val="white"/>
                </a:solidFill>
                <a:ea typeface="+mn-lt"/>
                <a:cs typeface="+mn-lt"/>
              </a:rPr>
              <a:t> GitHub. </a:t>
            </a:r>
            <a:r>
              <a:rPr lang="en-US" sz="1100" dirty="0">
                <a:solidFill>
                  <a:prstClr val="white"/>
                </a:solidFill>
                <a:ea typeface="+mn-lt"/>
                <a:cs typeface="+mn-lt"/>
                <a:hlinkClick r:id="rId3">
                  <a:extLst>
                    <a:ext uri="{A12FA001-AC4F-418D-AE19-62706E023703}">
                      <ahyp:hlinkClr xmlns:ahyp="http://schemas.microsoft.com/office/drawing/2018/hyperlinkcolor" val="tx"/>
                    </a:ext>
                  </a:extLst>
                </a:hlinkClick>
              </a:rPr>
              <a:t>https://github.com/LongpanZhou/ChatGPT-Bypass</a:t>
            </a:r>
            <a:r>
              <a:rPr lang="en-US" sz="1100" dirty="0">
                <a:solidFill>
                  <a:prstClr val="white"/>
                </a:solidFill>
                <a:ea typeface="+mn-lt"/>
                <a:cs typeface="+mn-lt"/>
              </a:rPr>
              <a:t> </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[4] </a:t>
            </a:r>
            <a:r>
              <a:rPr lang="en-US" sz="1100" dirty="0">
                <a:solidFill>
                  <a:prstClr val="white"/>
                </a:solidFill>
                <a:ea typeface="+mn-lt"/>
                <a:cs typeface="+mn-lt"/>
              </a:rPr>
              <a:t>Ribeiro, A. (2024, October 24). </a:t>
            </a:r>
            <a:r>
              <a:rPr lang="en-US" sz="1100" i="1" dirty="0">
                <a:solidFill>
                  <a:prstClr val="white"/>
                </a:solidFill>
                <a:ea typeface="+mn-lt"/>
                <a:cs typeface="+mn-lt"/>
              </a:rPr>
              <a:t>Takepoint research: 80% of industrial cybersecurity professionals favor AI benefits over evolving risks</a:t>
            </a:r>
            <a:r>
              <a:rPr lang="en-US" sz="1100" dirty="0">
                <a:solidFill>
                  <a:prstClr val="white"/>
                </a:solidFill>
                <a:ea typeface="+mn-lt"/>
                <a:cs typeface="+mn-lt"/>
              </a:rPr>
              <a:t>. Industrial Cyber. </a:t>
            </a:r>
            <a:r>
              <a:rPr lang="en-US" sz="1100" dirty="0">
                <a:solidFill>
                  <a:prstClr val="white"/>
                </a:solidFill>
                <a:ea typeface="+mn-lt"/>
                <a:cs typeface="+mn-lt"/>
                <a:hlinkClick r:id="rId4">
                  <a:extLst>
                    <a:ext uri="{A12FA001-AC4F-418D-AE19-62706E023703}">
                      <ahyp:hlinkClr xmlns:ahyp="http://schemas.microsoft.com/office/drawing/2018/hyperlinkcolor" val="tx"/>
                    </a:ext>
                  </a:extLst>
                </a:hlinkClick>
              </a:rPr>
              <a:t>https://industrialcyber.co/ai/takepoint-research-80-of-cybersecurity-professionals-favor-ai-benefits-over-evolving-risks/</a:t>
            </a:r>
            <a:r>
              <a:rPr lang="en-US" sz="1100" dirty="0">
                <a:solidFill>
                  <a:prstClr val="white"/>
                </a:solidFill>
                <a:ea typeface="+mn-lt"/>
                <a:cs typeface="+mn-lt"/>
              </a:rPr>
              <a:t> </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[5] </a:t>
            </a:r>
            <a:r>
              <a:rPr lang="en-US" sz="1100" dirty="0">
                <a:solidFill>
                  <a:prstClr val="white"/>
                </a:solidFill>
                <a:ea typeface="+mn-lt"/>
                <a:cs typeface="+mn-lt"/>
              </a:rPr>
              <a:t>Petrosyan, A. (2025, February 3). </a:t>
            </a:r>
            <a:r>
              <a:rPr lang="en-US" sz="1100" i="1" dirty="0">
                <a:solidFill>
                  <a:prstClr val="white"/>
                </a:solidFill>
                <a:ea typeface="+mn-lt"/>
                <a:cs typeface="+mn-lt"/>
              </a:rPr>
              <a:t>U.S. cost of cybercrime 2028</a:t>
            </a:r>
            <a:r>
              <a:rPr lang="en-US" sz="1100" dirty="0">
                <a:solidFill>
                  <a:prstClr val="white"/>
                </a:solidFill>
                <a:ea typeface="+mn-lt"/>
                <a:cs typeface="+mn-lt"/>
              </a:rPr>
              <a:t>. Statista. </a:t>
            </a:r>
            <a:r>
              <a:rPr lang="en-US" sz="1100" dirty="0">
                <a:solidFill>
                  <a:prstClr val="white"/>
                </a:solidFill>
                <a:ea typeface="+mn-lt"/>
                <a:cs typeface="+mn-lt"/>
                <a:hlinkClick r:id="rId5">
                  <a:extLst>
                    <a:ext uri="{A12FA001-AC4F-418D-AE19-62706E023703}">
                      <ahyp:hlinkClr xmlns:ahyp="http://schemas.microsoft.com/office/drawing/2018/hyperlinkcolor" val="tx"/>
                    </a:ext>
                  </a:extLst>
                </a:hlinkClick>
              </a:rPr>
              <a:t>https://www.statista.com/forecasts/1399040/us-cybercrime-cost-annual</a:t>
            </a:r>
            <a:r>
              <a:rPr lang="en-US" sz="1100" dirty="0">
                <a:solidFill>
                  <a:prstClr val="white"/>
                </a:solidFill>
                <a:ea typeface="+mn-lt"/>
                <a:cs typeface="+mn-lt"/>
              </a:rPr>
              <a:t> </a:t>
            </a:r>
          </a:p>
          <a:p>
            <a:pPr marL="0" indent="0" defTabSz="457200">
              <a:lnSpc>
                <a:spcPct val="100000"/>
              </a:lnSpc>
              <a:spcBef>
                <a:spcPts val="600"/>
              </a:spcBef>
              <a:buClrTx/>
              <a:buSzTx/>
              <a:buNone/>
              <a:defRPr/>
            </a:pPr>
            <a:r>
              <a:rPr lang="en-US" sz="1100" dirty="0">
                <a:solidFill>
                  <a:prstClr val="white"/>
                </a:solidFill>
                <a:latin typeface="Cambria"/>
                <a:ea typeface="Cambria"/>
              </a:rPr>
              <a:t>[6]</a:t>
            </a:r>
            <a:r>
              <a:rPr lang="en-US" sz="1100" dirty="0">
                <a:solidFill>
                  <a:prstClr val="white"/>
                </a:solidFill>
                <a:ea typeface="+mn-lt"/>
                <a:cs typeface="+mn-lt"/>
              </a:rPr>
              <a:t>Phishing threat trends report. (n.d.). </a:t>
            </a:r>
            <a:r>
              <a:rPr lang="en-US" sz="1100" dirty="0">
                <a:solidFill>
                  <a:prstClr val="white"/>
                </a:solidFill>
                <a:ea typeface="+mn-lt"/>
                <a:cs typeface="+mn-lt"/>
                <a:hlinkClick r:id="rId6">
                  <a:extLst>
                    <a:ext uri="{A12FA001-AC4F-418D-AE19-62706E023703}">
                      <ahyp:hlinkClr xmlns:ahyp="http://schemas.microsoft.com/office/drawing/2018/hyperlinkcolor" val="tx"/>
                    </a:ext>
                  </a:extLst>
                </a:hlinkClick>
              </a:rPr>
              <a:t>https://www.knowbe4.com/hubfs/Phishing-Threat-Trends-2025_Report.pdf</a:t>
            </a:r>
            <a:r>
              <a:rPr lang="en-US" sz="1100" dirty="0">
                <a:solidFill>
                  <a:prstClr val="white"/>
                </a:solidFill>
                <a:ea typeface="+mn-lt"/>
                <a:cs typeface="+mn-lt"/>
              </a:rPr>
              <a:t> </a:t>
            </a:r>
          </a:p>
          <a:p>
            <a:pPr marL="0" indent="0" defTabSz="457200">
              <a:lnSpc>
                <a:spcPct val="100000"/>
              </a:lnSpc>
              <a:spcBef>
                <a:spcPts val="600"/>
              </a:spcBef>
              <a:buNone/>
              <a:defRPr/>
            </a:pPr>
            <a:r>
              <a:rPr lang="en-US" sz="1100" dirty="0">
                <a:solidFill>
                  <a:prstClr val="white"/>
                </a:solidFill>
                <a:ea typeface="+mn-lt"/>
                <a:cs typeface="+mn-lt"/>
              </a:rPr>
              <a:t>[7]</a:t>
            </a:r>
            <a:r>
              <a:rPr lang="en-US" sz="1100" i="1" dirty="0">
                <a:solidFill>
                  <a:prstClr val="white"/>
                </a:solidFill>
                <a:ea typeface="+mn-lt"/>
                <a:cs typeface="+mn-lt"/>
              </a:rPr>
              <a:t>Survey findings: Ai cyber threats are a reality, the people are acting now</a:t>
            </a:r>
            <a:r>
              <a:rPr lang="en-US" sz="1100" dirty="0">
                <a:solidFill>
                  <a:prstClr val="white"/>
                </a:solidFill>
                <a:ea typeface="+mn-lt"/>
                <a:cs typeface="+mn-lt"/>
              </a:rPr>
              <a:t>. Darktrace. (n.d.). </a:t>
            </a:r>
            <a:r>
              <a:rPr lang="en-US" sz="1100" dirty="0">
                <a:solidFill>
                  <a:prstClr val="white"/>
                </a:solidFill>
                <a:ea typeface="+mn-lt"/>
                <a:cs typeface="+mn-lt"/>
                <a:hlinkClick r:id="rId7">
                  <a:extLst>
                    <a:ext uri="{A12FA001-AC4F-418D-AE19-62706E023703}">
                      <ahyp:hlinkClr xmlns:ahyp="http://schemas.microsoft.com/office/drawing/2018/hyperlinkcolor" val="tx"/>
                    </a:ext>
                  </a:extLst>
                </a:hlinkClick>
              </a:rPr>
              <a:t>https://www.darktrace.com/blog/survey-findings-ai-cyber-threats-are-a-reality-the-people-are-acting-now</a:t>
            </a:r>
            <a:r>
              <a:rPr lang="en-US" sz="1100" dirty="0">
                <a:solidFill>
                  <a:prstClr val="white"/>
                </a:solidFill>
                <a:ea typeface="+mn-lt"/>
                <a:cs typeface="+mn-lt"/>
              </a:rPr>
              <a:t> </a:t>
            </a:r>
            <a:endParaRPr lang="en-US" dirty="0">
              <a:solidFill>
                <a:prstClr val="white"/>
              </a:solidFill>
              <a:ea typeface="+mn-lt"/>
              <a:cs typeface="+mn-lt"/>
            </a:endParaRPr>
          </a:p>
          <a:p>
            <a:pPr marL="0" indent="0" defTabSz="457200">
              <a:lnSpc>
                <a:spcPct val="100000"/>
              </a:lnSpc>
              <a:spcBef>
                <a:spcPts val="600"/>
              </a:spcBef>
              <a:buNone/>
              <a:defRPr/>
            </a:pPr>
            <a:r>
              <a:rPr lang="en-US" sz="1100" dirty="0">
                <a:solidFill>
                  <a:prstClr val="white"/>
                </a:solidFill>
                <a:ea typeface="Cambria"/>
              </a:rPr>
              <a:t>[8] </a:t>
            </a:r>
            <a:r>
              <a:rPr lang="en-US" sz="1100" i="1" dirty="0">
                <a:solidFill>
                  <a:prstClr val="white"/>
                </a:solidFill>
                <a:ea typeface="+mn-lt"/>
                <a:cs typeface="+mn-lt"/>
              </a:rPr>
              <a:t>Mitigating prompt injection attacks with a layered defense strategy</a:t>
            </a:r>
            <a:r>
              <a:rPr lang="en-US" sz="1100" dirty="0">
                <a:solidFill>
                  <a:prstClr val="white"/>
                </a:solidFill>
                <a:ea typeface="+mn-lt"/>
                <a:cs typeface="+mn-lt"/>
              </a:rPr>
              <a:t>. Google Online Security Blog. (2025, June 13). </a:t>
            </a:r>
            <a:r>
              <a:rPr lang="en-US" sz="1100" dirty="0">
                <a:solidFill>
                  <a:prstClr val="white"/>
                </a:solidFill>
                <a:ea typeface="+mn-lt"/>
                <a:cs typeface="+mn-lt"/>
                <a:hlinkClick r:id="rId8">
                  <a:extLst>
                    <a:ext uri="{A12FA001-AC4F-418D-AE19-62706E023703}">
                      <ahyp:hlinkClr xmlns:ahyp="http://schemas.microsoft.com/office/drawing/2018/hyperlinkcolor" val="tx"/>
                    </a:ext>
                  </a:extLst>
                </a:hlinkClick>
              </a:rPr>
              <a:t>https://security.googleblog.com/2025/06/mitigating-prompt-injection-attacks.html</a:t>
            </a:r>
            <a:r>
              <a:rPr lang="en-US" sz="1100" dirty="0">
                <a:solidFill>
                  <a:prstClr val="white"/>
                </a:solidFill>
                <a:ea typeface="+mn-lt"/>
                <a:cs typeface="+mn-lt"/>
              </a:rPr>
              <a:t> </a:t>
            </a:r>
          </a:p>
          <a:p>
            <a:pPr marL="0" indent="0" defTabSz="457200">
              <a:lnSpc>
                <a:spcPct val="100000"/>
              </a:lnSpc>
              <a:spcBef>
                <a:spcPts val="600"/>
              </a:spcBef>
              <a:buNone/>
              <a:defRPr/>
            </a:pPr>
            <a:endParaRPr lang="en-US" sz="1100" dirty="0">
              <a:solidFill>
                <a:prstClr val="white"/>
              </a:solidFill>
              <a:ea typeface="Cambria"/>
            </a:endParaRPr>
          </a:p>
          <a:p>
            <a:pPr marL="0" indent="0" defTabSz="457200">
              <a:lnSpc>
                <a:spcPct val="100000"/>
              </a:lnSpc>
              <a:spcBef>
                <a:spcPts val="600"/>
              </a:spcBef>
              <a:buNone/>
              <a:defRPr/>
            </a:pPr>
            <a:endParaRPr lang="en-US" sz="1100" dirty="0">
              <a:solidFill>
                <a:prstClr val="white"/>
              </a:solidFill>
              <a:ea typeface="Cambria"/>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523220"/>
          </a:xfrm>
          <a:prstGeom prst="rect">
            <a:avLst/>
          </a:prstGeom>
          <a:noFill/>
        </p:spPr>
        <p:txBody>
          <a:bodyPr wrap="square" lIns="91440" tIns="45720" rIns="91440" bIns="45720" rtlCol="0" anchor="t">
            <a:spAutoFit/>
          </a:bodyPr>
          <a:lstStyle/>
          <a:p>
            <a:pPr algn="r"/>
            <a:r>
              <a:rPr lang="en-US" sz="1400" dirty="0">
                <a:latin typeface="+mj-lt"/>
              </a:rPr>
              <a:t>Brayden Little</a:t>
            </a:r>
            <a:endParaRPr lang="en-US" sz="1400" dirty="0">
              <a:solidFill>
                <a:srgbClr val="000000"/>
              </a:solidFill>
              <a:latin typeface="+mj-lt"/>
            </a:endParaRPr>
          </a:p>
          <a:p>
            <a:pPr algn="r"/>
            <a:endParaRPr lang="en-US" sz="1400" dirty="0">
              <a:latin typeface="+mj-lt"/>
              <a:ea typeface="Cambria"/>
            </a:endParaRPr>
          </a:p>
        </p:txBody>
      </p:sp>
    </p:spTree>
    <p:extLst>
      <p:ext uri="{BB962C8B-B14F-4D97-AF65-F5344CB8AC3E}">
        <p14:creationId xmlns:p14="http://schemas.microsoft.com/office/powerpoint/2010/main" val="2533935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a:t>Run Example Code</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1065278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pic>
        <p:nvPicPr>
          <p:cNvPr id="10" name="Picture 9"/>
          <p:cNvPicPr>
            <a:picLocks noChangeAspect="1"/>
          </p:cNvPicPr>
          <p:nvPr/>
        </p:nvPicPr>
        <p:blipFill>
          <a:blip r:embed="rId3"/>
          <a:stretch>
            <a:fillRect/>
          </a:stretch>
        </p:blipFill>
        <p:spPr>
          <a:xfrm>
            <a:off x="3454400" y="361950"/>
            <a:ext cx="5689600" cy="3479800"/>
          </a:xfrm>
          <a:prstGeom prst="rect">
            <a:avLst/>
          </a:prstGeom>
        </p:spPr>
      </p:pic>
      <p:sp>
        <p:nvSpPr>
          <p:cNvPr id="11" name="TextBox 10"/>
          <p:cNvSpPr txBox="1"/>
          <p:nvPr/>
        </p:nvSpPr>
        <p:spPr>
          <a:xfrm>
            <a:off x="5725576" y="3849458"/>
            <a:ext cx="3502882" cy="313932"/>
          </a:xfrm>
          <a:prstGeom prst="rect">
            <a:avLst/>
          </a:prstGeom>
          <a:noFill/>
        </p:spPr>
        <p:txBody>
          <a:bodyPr wrap="none" rtlCol="0">
            <a:spAutoFit/>
          </a:bodyPr>
          <a:lstStyle/>
          <a:p>
            <a:pPr>
              <a:lnSpc>
                <a:spcPct val="90000"/>
              </a:lnSpc>
            </a:pPr>
            <a:r>
              <a:rPr lang="en-US" sz="1600" dirty="0"/>
              <a:t>https://</a:t>
            </a:r>
            <a:r>
              <a:rPr lang="en-US" sz="1600" dirty="0" err="1"/>
              <a:t>xkcd.com</a:t>
            </a:r>
            <a:r>
              <a:rPr lang="en-US" sz="1600" dirty="0"/>
              <a:t>/538/ (2010-11-14)</a:t>
            </a:r>
          </a:p>
        </p:txBody>
      </p:sp>
      <p:pic>
        <p:nvPicPr>
          <p:cNvPr id="2050" name="Picture 2" descr="Exploits of a Mom">
            <a:extLst>
              <a:ext uri="{FF2B5EF4-FFF2-40B4-BE49-F238E27FC236}">
                <a16:creationId xmlns:a16="http://schemas.microsoft.com/office/drawing/2014/main" id="{7E8B7E1D-AAD2-C74E-9D88-347B98127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0" y="3267577"/>
            <a:ext cx="5536019" cy="17040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B73FC5-CBB0-164B-8D37-2C240CA97E79}"/>
              </a:ext>
            </a:extLst>
          </p:cNvPr>
          <p:cNvSpPr txBox="1"/>
          <p:nvPr/>
        </p:nvSpPr>
        <p:spPr>
          <a:xfrm>
            <a:off x="5477540" y="4670470"/>
            <a:ext cx="3507370" cy="313932"/>
          </a:xfrm>
          <a:prstGeom prst="rect">
            <a:avLst/>
          </a:prstGeom>
          <a:noFill/>
        </p:spPr>
        <p:txBody>
          <a:bodyPr wrap="none" rtlCol="0">
            <a:spAutoFit/>
          </a:bodyPr>
          <a:lstStyle/>
          <a:p>
            <a:pPr>
              <a:lnSpc>
                <a:spcPct val="90000"/>
              </a:lnSpc>
            </a:pPr>
            <a:r>
              <a:rPr lang="en-US" sz="1600" dirty="0"/>
              <a:t>https://</a:t>
            </a:r>
            <a:r>
              <a:rPr lang="en-US" sz="1600" dirty="0" err="1"/>
              <a:t>xkcd.com</a:t>
            </a:r>
            <a:r>
              <a:rPr lang="en-US" sz="1600" dirty="0"/>
              <a:t>/327/ (2007-10-10)</a:t>
            </a:r>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 Code</a:t>
            </a:r>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 {</a:t>
            </a:r>
          </a:p>
          <a:p>
            <a:pPr marL="457200" indent="-457200">
              <a:lnSpc>
                <a:spcPct val="120000"/>
              </a:lnSpc>
              <a:spcBef>
                <a:spcPts val="0"/>
              </a:spcBef>
              <a:buFont typeface="+mj-lt"/>
              <a:buAutoNum type="arabicPeriod"/>
            </a:pPr>
            <a:r>
              <a:rPr lang="en-US" dirty="0"/>
              <a:t>  char buff [ 15 ]; </a:t>
            </a:r>
            <a:r>
              <a:rPr lang="en-US" dirty="0" err="1"/>
              <a:t>int</a:t>
            </a:r>
            <a:r>
              <a:rPr lang="en-US" dirty="0"/>
              <a:t> ace = 0;</a:t>
            </a:r>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p>
          <a:p>
            <a:pPr marL="457200" indent="-457200">
              <a:lnSpc>
                <a:spcPct val="120000"/>
              </a:lnSpc>
              <a:spcBef>
                <a:spcPts val="0"/>
              </a:spcBef>
              <a:buFont typeface="+mj-lt"/>
              <a:buAutoNum type="arabicPeriod"/>
            </a:pPr>
            <a:r>
              <a:rPr lang="en-US" dirty="0"/>
              <a:t>  if ( </a:t>
            </a:r>
            <a:r>
              <a:rPr lang="en-US" dirty="0" err="1"/>
              <a:t>strcmp</a:t>
            </a:r>
            <a:r>
              <a:rPr lang="en-US" dirty="0"/>
              <a:t> ( buff, "imps" ) ) {</a:t>
            </a:r>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buff, ace ); }</a:t>
            </a:r>
          </a:p>
          <a:p>
            <a:pPr marL="457200" indent="-457200">
              <a:lnSpc>
                <a:spcPct val="120000"/>
              </a:lnSpc>
              <a:spcBef>
                <a:spcPts val="0"/>
              </a:spcBef>
              <a:buFont typeface="+mj-lt"/>
              <a:buAutoNum type="arabicPeriod"/>
            </a:pPr>
            <a:r>
              <a:rPr lang="en-US" dirty="0"/>
              <a:t>  else  { </a:t>
            </a:r>
            <a:r>
              <a:rPr lang="en-US" dirty="0" err="1"/>
              <a:t>printf</a:t>
            </a:r>
            <a:r>
              <a:rPr lang="en-US" dirty="0"/>
              <a:t> ( "Correct! \n") ; ace = 1; }</a:t>
            </a:r>
          </a:p>
          <a:p>
            <a:pPr marL="457200" indent="-457200">
              <a:lnSpc>
                <a:spcPct val="120000"/>
              </a:lnSpc>
              <a:spcBef>
                <a:spcPts val="0"/>
              </a:spcBef>
              <a:buFont typeface="+mj-lt"/>
              <a:buAutoNum type="arabicPeriod"/>
            </a:pPr>
            <a:r>
              <a:rPr lang="en-US" dirty="0"/>
              <a:t>  if ( ace ) {  </a:t>
            </a:r>
            <a:r>
              <a:rPr lang="en-US" dirty="0" err="1"/>
              <a:t>printf</a:t>
            </a:r>
            <a:r>
              <a:rPr lang="en-US" dirty="0"/>
              <a:t> ( "You get an A! \n" ); }</a:t>
            </a:r>
          </a:p>
          <a:p>
            <a:pPr marL="457200" indent="-457200">
              <a:lnSpc>
                <a:spcPct val="120000"/>
              </a:lnSpc>
              <a:spcBef>
                <a:spcPts val="0"/>
              </a:spcBef>
              <a:buFont typeface="+mj-lt"/>
              <a:buAutoNum type="arabicPeriod"/>
            </a:pPr>
            <a:r>
              <a:rPr lang="en-US" dirty="0"/>
              <a:t>  return 0; }</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a:solidFill>
                  <a:srgbClr val="000000"/>
                </a:solidFill>
              </a:rPr>
              <a:t>}</a:t>
            </a:r>
            <a:r>
              <a:rPr lang="en-US" sz="4000" dirty="0">
                <a:solidFill>
                  <a:srgbClr val="000000"/>
                </a:solidFill>
              </a:rPr>
              <a:t> </a:t>
            </a:r>
            <a:r>
              <a:rPr lang="en-US" sz="2400" dirty="0">
                <a:solidFill>
                  <a:srgbClr val="000000"/>
                </a:solidFill>
              </a:rPr>
              <a:t>The Naughty Line</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3611239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Target</a:t>
            </a:r>
          </a:p>
        </p:txBody>
      </p:sp>
      <p:sp>
        <p:nvSpPr>
          <p:cNvPr id="3" name="Slide Number Placeholder 2"/>
          <p:cNvSpPr>
            <a:spLocks noGrp="1"/>
          </p:cNvSpPr>
          <p:nvPr>
            <p:ph type="sldNum" sz="quarter" idx="12"/>
          </p:nvPr>
        </p:nvSpPr>
        <p:spPr/>
        <p:txBody>
          <a:bodyPr/>
          <a:lstStyle/>
          <a:p>
            <a:fld id="{A2A17EAB-8B51-5C40-8776-6683E51FA7A0}" type="slidenum">
              <a:rPr lang="en-US" smtClean="0"/>
              <a:t>31</a:t>
            </a:fld>
            <a:endParaRPr lang="en-US"/>
          </a:p>
        </p:txBody>
      </p:sp>
    </p:spTree>
    <p:extLst>
      <p:ext uri="{BB962C8B-B14F-4D97-AF65-F5344CB8AC3E}">
        <p14:creationId xmlns:p14="http://schemas.microsoft.com/office/powerpoint/2010/main" val="808874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5380461" y="2862919"/>
            <a:ext cx="3367426" cy="2280581"/>
          </a:xfrm>
          <a:prstGeom prst="rect">
            <a:avLst/>
          </a:prstGeom>
          <a:noFill/>
          <a:ln>
            <a:noFill/>
          </a:ln>
        </p:spPr>
      </p:pic>
      <p:sp>
        <p:nvSpPr>
          <p:cNvPr id="54" name="Shape 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What is Denial of Service (DoS)</a:t>
            </a:r>
          </a:p>
        </p:txBody>
      </p:sp>
      <p:sp>
        <p:nvSpPr>
          <p:cNvPr id="55" name="Shape 55"/>
          <p:cNvSpPr txBox="1">
            <a:spLocks noGrp="1"/>
          </p:cNvSpPr>
          <p:nvPr>
            <p:ph idx="1"/>
          </p:nvPr>
        </p:nvSpPr>
        <p:spPr>
          <a:prstGeom prst="rect">
            <a:avLst/>
          </a:prstGeom>
        </p:spPr>
        <p:txBody>
          <a:bodyPr lIns="91425" tIns="91425" rIns="91425" bIns="91425" anchor="t" anchorCtr="0">
            <a:noAutofit/>
          </a:bodyPr>
          <a:lstStyle/>
          <a:p>
            <a:pPr marL="457200" indent="-228600">
              <a:lnSpc>
                <a:spcPct val="100000"/>
              </a:lnSpc>
            </a:pPr>
            <a:r>
              <a:rPr lang="en" dirty="0"/>
              <a:t>Attempts to make target unavailable by flooding with traffic</a:t>
            </a:r>
          </a:p>
          <a:p>
            <a:pPr marL="457200" lvl="0" indent="-228600" rtl="0">
              <a:lnSpc>
                <a:spcPct val="100000"/>
              </a:lnSpc>
              <a:spcBef>
                <a:spcPts val="0"/>
              </a:spcBef>
            </a:pPr>
            <a:r>
              <a:rPr lang="en" dirty="0"/>
              <a:t>If victim has to filter attack, it’s too late</a:t>
            </a:r>
          </a:p>
          <a:p>
            <a:pPr marL="457200" lvl="0" indent="-228600" rtl="0">
              <a:lnSpc>
                <a:spcPct val="100000"/>
              </a:lnSpc>
              <a:spcBef>
                <a:spcPts val="0"/>
              </a:spcBef>
            </a:pPr>
            <a:r>
              <a:rPr lang="en" dirty="0"/>
              <a:t>Internet Providers have no incentive to help</a:t>
            </a:r>
          </a:p>
          <a:p>
            <a:pPr marL="914400" lvl="1" indent="-228600" rtl="0">
              <a:lnSpc>
                <a:spcPct val="100000"/>
              </a:lnSpc>
              <a:spcBef>
                <a:spcPts val="0"/>
              </a:spcBef>
            </a:pPr>
            <a:r>
              <a:rPr lang="en" dirty="0"/>
              <a:t>Businesses get affected, but would not</a:t>
            </a:r>
            <a:r>
              <a:rPr lang="en-US" dirty="0"/>
              <a:t> </a:t>
            </a:r>
            <a:r>
              <a:rPr lang="en" dirty="0"/>
              <a:t>pay provider enough to make worthwhile</a:t>
            </a:r>
          </a:p>
          <a:p>
            <a:pPr marL="914400" lvl="1" indent="-228600" rtl="0">
              <a:lnSpc>
                <a:spcPct val="100000"/>
              </a:lnSpc>
              <a:spcBef>
                <a:spcPts val="0"/>
              </a:spcBef>
            </a:pPr>
            <a:r>
              <a:rPr lang="en" dirty="0"/>
              <a:t>This is why Cloudflare, e.g., exists</a:t>
            </a:r>
          </a:p>
          <a:p>
            <a:pPr marL="457200" lvl="0" indent="-228600" rtl="0">
              <a:lnSpc>
                <a:spcPct val="100000"/>
              </a:lnSpc>
              <a:spcBef>
                <a:spcPts val="0"/>
              </a:spcBef>
            </a:pPr>
            <a:r>
              <a:rPr lang="en" dirty="0"/>
              <a:t>Many ways to perform this attack</a:t>
            </a:r>
          </a:p>
          <a:p>
            <a:pPr marL="457200" lvl="0" indent="0">
              <a:lnSpc>
                <a:spcPct val="100000"/>
              </a:lnSpc>
              <a:spcBef>
                <a:spcPts val="0"/>
              </a:spcBef>
              <a:buNone/>
            </a:pPr>
            <a:endParaRPr dirty="0"/>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32</a:t>
            </a:fld>
            <a:endParaRPr lang="en"/>
          </a:p>
        </p:txBody>
      </p:sp>
      <p:sp>
        <p:nvSpPr>
          <p:cNvPr id="3" name="Footer Placeholder 2"/>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1600300821"/>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Distributed DoS Vectors</a:t>
            </a:r>
          </a:p>
        </p:txBody>
      </p:sp>
      <p:sp>
        <p:nvSpPr>
          <p:cNvPr id="62" name="Shape 62"/>
          <p:cNvSpPr txBox="1">
            <a:spLocks noGrp="1"/>
          </p:cNvSpPr>
          <p:nvPr>
            <p:ph sz="half" idx="1"/>
          </p:nvPr>
        </p:nvSpPr>
        <p:spPr>
          <a:prstGeom prst="rect">
            <a:avLst/>
          </a:prstGeom>
        </p:spPr>
        <p:txBody>
          <a:bodyPr lIns="91425" tIns="91425" rIns="91425" bIns="91425" anchor="t" anchorCtr="0">
            <a:noAutofit/>
          </a:bodyPr>
          <a:lstStyle/>
          <a:p>
            <a:pPr marL="457200" lvl="0" indent="-228600" rtl="0">
              <a:spcBef>
                <a:spcPts val="0"/>
              </a:spcBef>
            </a:pPr>
            <a:r>
              <a:rPr lang="en" dirty="0"/>
              <a:t>TCP SYN attack</a:t>
            </a:r>
          </a:p>
          <a:p>
            <a:pPr marL="914400" lvl="1" indent="-228600" rtl="0">
              <a:spcBef>
                <a:spcPts val="0"/>
              </a:spcBef>
            </a:pPr>
            <a:r>
              <a:rPr lang="en" dirty="0"/>
              <a:t>SYN packets are small, low difficulty for attacker</a:t>
            </a:r>
          </a:p>
          <a:p>
            <a:pPr marL="914400" lvl="1" indent="-228600" rtl="0">
              <a:spcBef>
                <a:spcPts val="0"/>
              </a:spcBef>
            </a:pPr>
            <a:r>
              <a:rPr lang="en" dirty="0"/>
              <a:t>Leaves half-open connections on server</a:t>
            </a:r>
          </a:p>
          <a:p>
            <a:pPr marL="914400" lvl="1" indent="-228600" rtl="0">
              <a:spcBef>
                <a:spcPts val="0"/>
              </a:spcBef>
            </a:pPr>
            <a:r>
              <a:rPr lang="en" dirty="0"/>
              <a:t>SYN cookies mitigate this</a:t>
            </a:r>
            <a:endParaRPr lang="en-US" dirty="0"/>
          </a:p>
          <a:p>
            <a:pPr marL="457200" lvl="0" indent="-228600">
              <a:spcBef>
                <a:spcPts val="0"/>
              </a:spcBef>
            </a:pPr>
            <a:r>
              <a:rPr lang="en" dirty="0"/>
              <a:t>DNS amplification attack</a:t>
            </a:r>
          </a:p>
          <a:p>
            <a:pPr marL="914400" lvl="1" indent="-228600">
              <a:spcBef>
                <a:spcPts val="0"/>
              </a:spcBef>
            </a:pPr>
            <a:r>
              <a:rPr lang="en" dirty="0"/>
              <a:t>DNS requests are small</a:t>
            </a:r>
          </a:p>
          <a:p>
            <a:pPr marL="914400" lvl="1" indent="-228600">
              <a:spcBef>
                <a:spcPts val="0"/>
              </a:spcBef>
            </a:pPr>
            <a:r>
              <a:rPr lang="en" dirty="0"/>
              <a:t>Can request all records on server</a:t>
            </a:r>
          </a:p>
          <a:p>
            <a:pPr marL="914400" lvl="1" indent="-228600">
              <a:spcBef>
                <a:spcPts val="0"/>
              </a:spcBef>
            </a:pPr>
            <a:r>
              <a:rPr lang="en" dirty="0"/>
              <a:t>Crippled by proper configuration</a:t>
            </a:r>
          </a:p>
        </p:txBody>
      </p:sp>
      <p:sp>
        <p:nvSpPr>
          <p:cNvPr id="4" name="Content Placeholder 3"/>
          <p:cNvSpPr>
            <a:spLocks noGrp="1"/>
          </p:cNvSpPr>
          <p:nvPr>
            <p:ph sz="half" idx="2"/>
          </p:nvPr>
        </p:nvSpPr>
        <p:spPr/>
        <p:txBody>
          <a:bodyPr/>
          <a:lstStyle/>
          <a:p>
            <a:pPr marL="457200" lvl="0" indent="-228600">
              <a:spcBef>
                <a:spcPts val="0"/>
              </a:spcBef>
            </a:pPr>
            <a:r>
              <a:rPr lang="en" dirty="0"/>
              <a:t>Ingress/egress filtering will reduce effect</a:t>
            </a:r>
          </a:p>
        </p:txBody>
      </p:sp>
      <p:sp>
        <p:nvSpPr>
          <p:cNvPr id="3" name="Footer Placeholder 2"/>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33</a:t>
            </a:fld>
            <a:endParaRPr lang="en"/>
          </a:p>
        </p:txBody>
      </p:sp>
      <p:pic>
        <p:nvPicPr>
          <p:cNvPr id="63" name="Shape 63"/>
          <p:cNvPicPr preferRelativeResize="0"/>
          <p:nvPr/>
        </p:nvPicPr>
        <p:blipFill>
          <a:blip r:embed="rId3">
            <a:alphaModFix/>
          </a:blip>
          <a:stretch>
            <a:fillRect/>
          </a:stretch>
        </p:blipFill>
        <p:spPr>
          <a:xfrm>
            <a:off x="2521600" y="2521163"/>
            <a:ext cx="6286500" cy="2590800"/>
          </a:xfrm>
          <a:prstGeom prst="rect">
            <a:avLst/>
          </a:prstGeom>
          <a:noFill/>
          <a:ln>
            <a:noFill/>
          </a:ln>
        </p:spPr>
      </p:pic>
    </p:spTree>
    <p:extLst>
      <p:ext uri="{BB962C8B-B14F-4D97-AF65-F5344CB8AC3E}">
        <p14:creationId xmlns:p14="http://schemas.microsoft.com/office/powerpoint/2010/main" val="1643976888"/>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913482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a:ea typeface="ＭＳ Ｐゴシック" charset="-128"/>
                <a:cs typeface="ＭＳ Ｐゴシック" charset="-128"/>
              </a:rPr>
              <a:t>Trojan Horse</a:t>
            </a:r>
          </a:p>
          <a:p>
            <a:pPr eaLnBrk="1" hangingPunct="1"/>
            <a:r>
              <a:rPr lang="en-US" dirty="0">
                <a:ea typeface="ＭＳ Ｐゴシック" charset="-128"/>
                <a:cs typeface="ＭＳ Ｐゴシック" charset="-128"/>
              </a:rPr>
              <a:t>Virus</a:t>
            </a:r>
          </a:p>
          <a:p>
            <a:pPr eaLnBrk="1" hangingPunct="1"/>
            <a:r>
              <a:rPr lang="en-US" dirty="0">
                <a:ea typeface="ＭＳ Ｐゴシック" charset="-128"/>
                <a:cs typeface="ＭＳ Ｐゴシック" charset="-128"/>
              </a:rPr>
              <a:t>Worm</a:t>
            </a:r>
          </a:p>
          <a:p>
            <a:pPr eaLnBrk="1" hangingPunct="1"/>
            <a:r>
              <a:rPr lang="en-US" dirty="0">
                <a:ea typeface="ＭＳ Ｐゴシック" charset="-128"/>
                <a:cs typeface="ＭＳ Ｐゴシック" charset="-128"/>
              </a:rPr>
              <a:t>Bot Network</a:t>
            </a:r>
          </a:p>
          <a:p>
            <a:pPr eaLnBrk="1" hangingPunct="1"/>
            <a:r>
              <a:rPr lang="en-US" dirty="0">
                <a:ea typeface="ＭＳ Ｐゴシック" charset="-128"/>
                <a:cs typeface="ＭＳ Ｐゴシック" charset="-128"/>
              </a:rPr>
              <a:t>Buffer Overrun </a:t>
            </a:r>
          </a:p>
          <a:p>
            <a:pPr eaLnBrk="1" hangingPunct="1"/>
            <a:r>
              <a:rPr lang="en-US" dirty="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a:ea typeface="ＭＳ Ｐゴシック" charset="-128"/>
                <a:cs typeface="ＭＳ Ｐゴシック" charset="-128"/>
              </a:rPr>
              <a:t>How do they work?</a:t>
            </a:r>
          </a:p>
          <a:p>
            <a:r>
              <a:rPr lang="en-US">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sk-SK"/>
              <a:t>© 2025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2152332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sk-SK"/>
              <a:t>© 2025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36</a:t>
            </a:fld>
            <a:endParaRPr lang="en-US"/>
          </a:p>
        </p:txBody>
      </p:sp>
    </p:spTree>
    <p:extLst>
      <p:ext uri="{BB962C8B-B14F-4D97-AF65-F5344CB8AC3E}">
        <p14:creationId xmlns:p14="http://schemas.microsoft.com/office/powerpoint/2010/main" val="2363850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p>
          <a:p>
            <a:pPr lvl="1"/>
            <a:r>
              <a:rPr lang="en-US" dirty="0"/>
              <a:t>40 years ago?</a:t>
            </a:r>
          </a:p>
        </p:txBody>
      </p:sp>
      <p:sp>
        <p:nvSpPr>
          <p:cNvPr id="2" name="Footer Placeholder 1"/>
          <p:cNvSpPr>
            <a:spLocks noGrp="1"/>
          </p:cNvSpPr>
          <p:nvPr>
            <p:ph type="ftr" sz="quarter" idx="11"/>
          </p:nvPr>
        </p:nvSpPr>
        <p:spPr/>
        <p:txBody>
          <a:bodyPr/>
          <a:lstStyle/>
          <a:p>
            <a:r>
              <a:rPr lang="sk-SK"/>
              <a:t>© 2025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1620057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sk-SK"/>
              <a:t>© 2025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2764394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sk-SK"/>
              <a:t>© 2025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80768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0" y="1040780"/>
            <a:ext cx="4419600" cy="3956415"/>
          </a:xfrm>
        </p:spPr>
        <p:txBody>
          <a:bodyPr>
            <a:normAutofit fontScale="62500" lnSpcReduction="20000"/>
          </a:bodyPr>
          <a:lstStyle/>
          <a:p>
            <a:pPr>
              <a:lnSpc>
                <a:spcPct val="110000"/>
              </a:lnSpc>
              <a:spcBef>
                <a:spcPts val="600"/>
              </a:spcBef>
            </a:pPr>
            <a:r>
              <a:rPr lang="en-US" dirty="0"/>
              <a:t>p. 315 2 movies first page. Compare current modem with </a:t>
            </a:r>
            <a:r>
              <a:rPr lang="en-US" dirty="0" err="1"/>
              <a:t>WarGames</a:t>
            </a:r>
            <a:r>
              <a:rPr lang="en-US" dirty="0"/>
              <a:t> modem.</a:t>
            </a:r>
          </a:p>
          <a:p>
            <a:pPr>
              <a:lnSpc>
                <a:spcPct val="110000"/>
              </a:lnSpc>
              <a:spcBef>
                <a:spcPts val="600"/>
              </a:spcBef>
            </a:pPr>
            <a:r>
              <a:rPr lang="en-US" dirty="0"/>
              <a:t>p. 316 Previous edition had interesting history of the word “hacker”. Interesting to compare password guidance over the years. Any sources newer than 2013? Writing down pw not option for classified systems. Giving silly answers good for info privacy too.</a:t>
            </a:r>
          </a:p>
          <a:p>
            <a:pPr>
              <a:lnSpc>
                <a:spcPct val="110000"/>
              </a:lnSpc>
              <a:spcBef>
                <a:spcPts val="600"/>
              </a:spcBef>
            </a:pPr>
            <a:r>
              <a:rPr lang="en-US" dirty="0"/>
              <a:t>p. 319 Apple altruism or marketing? Precedent setting to take advantage of emotions?</a:t>
            </a:r>
          </a:p>
          <a:p>
            <a:pPr>
              <a:lnSpc>
                <a:spcPct val="110000"/>
              </a:lnSpc>
              <a:spcBef>
                <a:spcPts val="600"/>
              </a:spcBef>
            </a:pPr>
            <a:r>
              <a:rPr lang="en-US" dirty="0"/>
              <a:t>p. 320 Rare to find just HTTP today, but common during </a:t>
            </a:r>
            <a:r>
              <a:rPr lang="en-US" dirty="0" err="1"/>
              <a:t>Firesheep</a:t>
            </a:r>
            <a:r>
              <a:rPr lang="en-US" dirty="0"/>
              <a:t> event.</a:t>
            </a:r>
          </a:p>
          <a:p>
            <a:pPr>
              <a:lnSpc>
                <a:spcPct val="110000"/>
              </a:lnSpc>
              <a:spcBef>
                <a:spcPts val="600"/>
              </a:spcBef>
            </a:pPr>
            <a:r>
              <a:rPr lang="en-US" dirty="0"/>
              <a:t>p. 322 privacy policies AND implementations need to change. Getting on TV much more difficult than releasing software. </a:t>
            </a:r>
          </a:p>
          <a:p>
            <a:pPr>
              <a:lnSpc>
                <a:spcPct val="110000"/>
              </a:lnSpc>
              <a:spcBef>
                <a:spcPts val="600"/>
              </a:spcBef>
            </a:pPr>
            <a:r>
              <a:rPr lang="en-US" dirty="0"/>
              <a:t>p. 324 Virus could be new, 0 Day.</a:t>
            </a:r>
          </a:p>
          <a:p>
            <a:pPr>
              <a:lnSpc>
                <a:spcPct val="110000"/>
              </a:lnSpc>
              <a:spcBef>
                <a:spcPts val="600"/>
              </a:spcBef>
            </a:pPr>
            <a:r>
              <a:rPr lang="en-US" dirty="0"/>
              <a:t>p. 326 Goals include infect 3 machine per LAN and as many computers as possible? </a:t>
            </a:r>
          </a:p>
          <a:p>
            <a:pPr>
              <a:lnSpc>
                <a:spcPct val="110000"/>
              </a:lnSpc>
              <a:spcBef>
                <a:spcPts val="600"/>
              </a:spcBef>
            </a:pPr>
            <a:r>
              <a:rPr lang="en-US" dirty="0"/>
              <a:t>p. 327 Never make last minute changes before release. Were they related to the defects? Testing w/out DEBUG often neglected</a:t>
            </a:r>
          </a:p>
        </p:txBody>
      </p:sp>
      <p:sp>
        <p:nvSpPr>
          <p:cNvPr id="11" name="Content Placeholder 10"/>
          <p:cNvSpPr>
            <a:spLocks noGrp="1"/>
          </p:cNvSpPr>
          <p:nvPr>
            <p:ph sz="half" idx="2"/>
          </p:nvPr>
        </p:nvSpPr>
        <p:spPr>
          <a:xfrm>
            <a:off x="4724400" y="1040780"/>
            <a:ext cx="4419600" cy="3956415"/>
          </a:xfrm>
        </p:spPr>
        <p:txBody>
          <a:bodyPr>
            <a:normAutofit fontScale="62500" lnSpcReduction="20000"/>
          </a:bodyPr>
          <a:lstStyle/>
          <a:p>
            <a:pPr>
              <a:lnSpc>
                <a:spcPct val="110000"/>
              </a:lnSpc>
              <a:spcBef>
                <a:spcPts val="600"/>
              </a:spcBef>
            </a:pPr>
            <a:r>
              <a:rPr lang="en-US" dirty="0"/>
              <a:t>p. 329 Do people use the Internet as an experimental laboratory these days? </a:t>
            </a:r>
          </a:p>
          <a:p>
            <a:pPr>
              <a:lnSpc>
                <a:spcPct val="110000"/>
              </a:lnSpc>
              <a:spcBef>
                <a:spcPts val="600"/>
              </a:spcBef>
            </a:pPr>
            <a:r>
              <a:rPr lang="en-US" dirty="0"/>
              <a:t>p. 330 “send reports back to a </a:t>
            </a:r>
            <a:r>
              <a:rPr lang="en-US" b="1" dirty="0"/>
              <a:t>host</a:t>
            </a:r>
            <a:r>
              <a:rPr lang="en-US" dirty="0"/>
              <a:t> computer”? 90% spam sent through botnets, source 2006. </a:t>
            </a:r>
          </a:p>
          <a:p>
            <a:pPr>
              <a:lnSpc>
                <a:spcPct val="110000"/>
              </a:lnSpc>
              <a:spcBef>
                <a:spcPts val="600"/>
              </a:spcBef>
            </a:pPr>
            <a:r>
              <a:rPr lang="en-US" dirty="0"/>
              <a:t>p. 332 BAE prohibits use of non-company owned devices. New trend?</a:t>
            </a:r>
          </a:p>
          <a:p>
            <a:pPr>
              <a:lnSpc>
                <a:spcPct val="110000"/>
              </a:lnSpc>
              <a:spcBef>
                <a:spcPts val="600"/>
              </a:spcBef>
            </a:pPr>
            <a:r>
              <a:rPr lang="en-US" dirty="0"/>
              <a:t>p. 333 “An interesting development” *was*</a:t>
            </a:r>
          </a:p>
          <a:p>
            <a:pPr>
              <a:lnSpc>
                <a:spcPct val="110000"/>
              </a:lnSpc>
              <a:spcBef>
                <a:spcPts val="600"/>
              </a:spcBef>
            </a:pPr>
            <a:r>
              <a:rPr lang="en-US" dirty="0"/>
              <a:t>p. 334 Did DoS attacks become an important  part of the terrorist arsenal? Source 2003.</a:t>
            </a:r>
          </a:p>
          <a:p>
            <a:pPr>
              <a:lnSpc>
                <a:spcPct val="110000"/>
              </a:lnSpc>
              <a:spcBef>
                <a:spcPts val="600"/>
              </a:spcBef>
            </a:pPr>
            <a:r>
              <a:rPr lang="en-US" dirty="0"/>
              <a:t>p. 335 1993 BMW in 2005, maybe crime doesn’t pay.</a:t>
            </a:r>
          </a:p>
          <a:p>
            <a:pPr>
              <a:lnSpc>
                <a:spcPct val="110000"/>
              </a:lnSpc>
              <a:spcBef>
                <a:spcPts val="600"/>
              </a:spcBef>
            </a:pPr>
            <a:r>
              <a:rPr lang="en-US" dirty="0"/>
              <a:t>p. 338 “…paralyzed a third of them… attack was relatively minor…”?</a:t>
            </a:r>
          </a:p>
          <a:p>
            <a:pPr>
              <a:lnSpc>
                <a:spcPct val="110000"/>
              </a:lnSpc>
              <a:spcBef>
                <a:spcPts val="600"/>
              </a:spcBef>
            </a:pPr>
            <a:r>
              <a:rPr lang="en-US" dirty="0"/>
              <a:t>p. 344 12 study from 2003, now? 14 Why couldn’t server authenticate sender? Eliminating anonymity may help with email, but everywhere?</a:t>
            </a:r>
          </a:p>
          <a:p>
            <a:pPr>
              <a:lnSpc>
                <a:spcPct val="110000"/>
              </a:lnSpc>
              <a:spcBef>
                <a:spcPts val="600"/>
              </a:spcBef>
            </a:pPr>
            <a:r>
              <a:rPr lang="en-US" dirty="0"/>
              <a:t>End of Chapter questions: 1, 14, 30</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sk-SK"/>
              <a:t>© 2025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40</a:t>
            </a:fld>
            <a:endParaRPr lang="en-US"/>
          </a:p>
        </p:txBody>
      </p:sp>
    </p:spTree>
    <p:extLst>
      <p:ext uri="{BB962C8B-B14F-4D97-AF65-F5344CB8AC3E}">
        <p14:creationId xmlns:p14="http://schemas.microsoft.com/office/powerpoint/2010/main" val="2515936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Use the raise your hand feature to ensure your turn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41</a:t>
            </a:fld>
            <a:endParaRPr lang="en-US"/>
          </a:p>
        </p:txBody>
      </p:sp>
    </p:spTree>
    <p:extLst>
      <p:ext uri="{BB962C8B-B14F-4D97-AF65-F5344CB8AC3E}">
        <p14:creationId xmlns:p14="http://schemas.microsoft.com/office/powerpoint/2010/main" val="9525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dirty="0">
                <a:ea typeface="ＭＳ Ｐゴシック" charset="-128"/>
                <a:cs typeface="ＭＳ Ｐゴシック" charset="-128"/>
              </a:rPr>
              <a:t>Hacker Used To Mean Something Else</a:t>
            </a:r>
          </a:p>
        </p:txBody>
      </p:sp>
      <p:sp>
        <p:nvSpPr>
          <p:cNvPr id="60422" name="Rectangle 3"/>
          <p:cNvSpPr>
            <a:spLocks noGrp="1" noChangeArrowheads="1"/>
          </p:cNvSpPr>
          <p:nvPr>
            <p:ph sz="half" idx="1"/>
          </p:nvPr>
        </p:nvSpPr>
        <p:spPr/>
        <p:txBody>
          <a:bodyPr>
            <a:normAutofit fontScale="85000" lnSpcReduction="20000"/>
          </a:bodyPr>
          <a:lstStyle/>
          <a:p>
            <a:pPr>
              <a:spcBef>
                <a:spcPts val="600"/>
              </a:spcBef>
            </a:pPr>
            <a:r>
              <a:rPr lang="en-US" dirty="0"/>
              <a:t>1950s</a:t>
            </a:r>
          </a:p>
          <a:p>
            <a:pPr marL="411480" lvl="1">
              <a:lnSpc>
                <a:spcPct val="110000"/>
              </a:lnSpc>
            </a:pPr>
            <a:r>
              <a:rPr lang="en-US" dirty="0">
                <a:sym typeface="Wingdings" charset="2"/>
              </a:rPr>
              <a:t>Hack: newly constructed piece of equipment, useful, demonstrated “creator’s technical virtuosity” </a:t>
            </a:r>
          </a:p>
          <a:p>
            <a:pPr marL="411480" lvl="1">
              <a:lnSpc>
                <a:spcPct val="110000"/>
              </a:lnSpc>
            </a:pPr>
            <a:r>
              <a:rPr lang="en-US" dirty="0">
                <a:sym typeface="Wingdings" charset="2"/>
              </a:rPr>
              <a:t>Hacker: Explorer, risk taker, make system do something it had never done</a:t>
            </a:r>
          </a:p>
          <a:p>
            <a:pPr marL="411480" lvl="1">
              <a:lnSpc>
                <a:spcPct val="110000"/>
              </a:lnSpc>
            </a:pPr>
            <a:r>
              <a:rPr lang="en-US" dirty="0">
                <a:sym typeface="Wingdings" charset="2"/>
              </a:rPr>
              <a:t>“person who delights in having an intimate understanding of the internal workings of a system, computer and networks in particular” [2]</a:t>
            </a:r>
          </a:p>
          <a:p>
            <a:pPr>
              <a:spcBef>
                <a:spcPts val="600"/>
              </a:spcBef>
            </a:pPr>
            <a:r>
              <a:rPr lang="en-US" dirty="0">
                <a:sym typeface="Wingdings" charset="2"/>
              </a:rPr>
              <a:t>1980s: </a:t>
            </a:r>
          </a:p>
          <a:p>
            <a:pPr lvl="1">
              <a:lnSpc>
                <a:spcPct val="110000"/>
              </a:lnSpc>
            </a:pPr>
            <a:r>
              <a:rPr lang="en-US" dirty="0">
                <a:sym typeface="Wingdings" charset="2"/>
              </a:rPr>
              <a:t>Start of change to negative connotation</a:t>
            </a:r>
          </a:p>
          <a:p>
            <a:pPr>
              <a:spcBef>
                <a:spcPts val="600"/>
              </a:spcBef>
            </a:pPr>
            <a:r>
              <a:rPr lang="en-US" dirty="0">
                <a:sym typeface="Wingdings" charset="2"/>
              </a:rPr>
              <a:t>1990s: Hacker / Hero / Villain</a:t>
            </a:r>
          </a:p>
          <a:p>
            <a:pPr>
              <a:spcBef>
                <a:spcPts val="600"/>
              </a:spcBef>
            </a:pPr>
            <a:r>
              <a:rPr lang="en-US" dirty="0">
                <a:sym typeface="Wingdings" charset="2"/>
              </a:rPr>
              <a:t>2000s: Negative</a:t>
            </a:r>
          </a:p>
          <a:p>
            <a:pPr>
              <a:spcBef>
                <a:spcPts val="600"/>
              </a:spcBef>
            </a:pPr>
            <a:r>
              <a:rPr lang="en-US" dirty="0">
                <a:sym typeface="Wingdings" charset="2"/>
              </a:rPr>
              <a:t>Hackathon may be </a:t>
            </a:r>
            <a:r>
              <a:rPr lang="en-US">
                <a:sym typeface="Wingdings" charset="2"/>
              </a:rPr>
              <a:t>the last positive </a:t>
            </a:r>
            <a:r>
              <a:rPr lang="en-US" dirty="0">
                <a:sym typeface="Wingdings" charset="2"/>
              </a:rPr>
              <a:t>use</a:t>
            </a:r>
          </a:p>
        </p:txBody>
      </p:sp>
      <p:sp>
        <p:nvSpPr>
          <p:cNvPr id="4" name="Content Placeholder 3">
            <a:extLst>
              <a:ext uri="{FF2B5EF4-FFF2-40B4-BE49-F238E27FC236}">
                <a16:creationId xmlns:a16="http://schemas.microsoft.com/office/drawing/2014/main" id="{6EC184B6-B53F-9BEE-5A80-A59A9C8B43BA}"/>
              </a:ext>
            </a:extLst>
          </p:cNvPr>
          <p:cNvSpPr>
            <a:spLocks noGrp="1"/>
          </p:cNvSpPr>
          <p:nvPr>
            <p:ph sz="half" idx="2"/>
          </p:nvPr>
        </p:nvSpPr>
        <p:spPr/>
        <p:txBody>
          <a:bodyPr>
            <a:normAutofit fontScale="85000" lnSpcReduction="20000"/>
          </a:bodyPr>
          <a:lstStyle/>
          <a:p>
            <a:pPr>
              <a:spcBef>
                <a:spcPts val="600"/>
              </a:spcBef>
            </a:pPr>
            <a:r>
              <a:rPr lang="en-US" dirty="0"/>
              <a:t>Hacker</a:t>
            </a:r>
          </a:p>
          <a:p>
            <a:pPr>
              <a:spcBef>
                <a:spcPts val="600"/>
              </a:spcBef>
            </a:pPr>
            <a:r>
              <a:rPr lang="en-US" dirty="0"/>
              <a:t>Cracker</a:t>
            </a:r>
          </a:p>
          <a:p>
            <a:pPr>
              <a:spcBef>
                <a:spcPts val="600"/>
              </a:spcBef>
            </a:pPr>
            <a:r>
              <a:rPr lang="en-US" dirty="0"/>
              <a:t>Phreakers</a:t>
            </a:r>
          </a:p>
          <a:p>
            <a:pPr>
              <a:spcBef>
                <a:spcPts val="600"/>
              </a:spcBef>
            </a:pPr>
            <a:r>
              <a:rPr lang="en-US" dirty="0"/>
              <a:t>Cyberpunk</a:t>
            </a:r>
          </a:p>
          <a:p>
            <a:pPr>
              <a:spcBef>
                <a:spcPts val="600"/>
              </a:spcBef>
            </a:pPr>
            <a:r>
              <a:rPr lang="en-US" dirty="0"/>
              <a:t>Packet Monkey</a:t>
            </a:r>
          </a:p>
          <a:p>
            <a:pPr>
              <a:spcBef>
                <a:spcPts val="600"/>
              </a:spcBef>
            </a:pPr>
            <a:r>
              <a:rPr lang="en-US" dirty="0"/>
              <a:t>Script Kiddie</a:t>
            </a:r>
          </a:p>
          <a:p>
            <a:pPr>
              <a:spcBef>
                <a:spcPts val="600"/>
              </a:spcBef>
            </a:pPr>
            <a:r>
              <a:rPr lang="en-US" dirty="0"/>
              <a:t>Phisher</a:t>
            </a:r>
          </a:p>
          <a:p>
            <a:pPr>
              <a:spcBef>
                <a:spcPts val="600"/>
              </a:spcBef>
            </a:pPr>
            <a:r>
              <a:rPr lang="en-US" dirty="0"/>
              <a:t>Cyber Terrorist</a:t>
            </a:r>
          </a:p>
          <a:p>
            <a:pPr>
              <a:spcBef>
                <a:spcPts val="600"/>
              </a:spcBef>
            </a:pPr>
            <a:r>
              <a:rPr lang="en-US" dirty="0"/>
              <a:t>Security Analysts</a:t>
            </a:r>
          </a:p>
          <a:p>
            <a:endParaRPr lang="en-US" dirty="0"/>
          </a:p>
          <a:p>
            <a:r>
              <a:rPr lang="en-US" dirty="0"/>
              <a:t>Black/White Hat – Should these be used?</a:t>
            </a:r>
          </a:p>
        </p:txBody>
      </p:sp>
      <p:sp>
        <p:nvSpPr>
          <p:cNvPr id="2" name="Footer Placeholder 1"/>
          <p:cNvSpPr>
            <a:spLocks noGrp="1"/>
          </p:cNvSpPr>
          <p:nvPr>
            <p:ph type="ftr" sz="quarter" idx="11"/>
          </p:nvPr>
        </p:nvSpPr>
        <p:spPr/>
        <p:txBody>
          <a:bodyPr/>
          <a:lstStyle/>
          <a:p>
            <a:r>
              <a:rPr lang="sk-SK"/>
              <a:t>© 2025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24873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783957"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063750"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783958" y="2346486"/>
            <a:ext cx="3341688" cy="457200"/>
          </a:xfrm>
          <a:prstGeom prst="rect">
            <a:avLst/>
          </a:prstGeom>
          <a:solidFill>
            <a:schemeClr val="bg2">
              <a:alpha val="50195"/>
            </a:schemeClr>
          </a:solidFill>
          <a:ln w="9525">
            <a:solidFill>
              <a:schemeClr val="tx1"/>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063750"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143216" y="3473988"/>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063750"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143216"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063750" y="4305651"/>
            <a:ext cx="4164013" cy="457200"/>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a:off x="2063750" y="4534251"/>
            <a:ext cx="4164013" cy="2380"/>
          </a:xfrm>
          <a:prstGeom prst="bentConnector5">
            <a:avLst>
              <a:gd name="adj1" fmla="val -5490"/>
              <a:gd name="adj2" fmla="val 19410126"/>
              <a:gd name="adj3" fmla="val 105490"/>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369332"/>
          </a:xfrm>
          <a:prstGeom prst="rect">
            <a:avLst/>
          </a:prstGeom>
          <a:noFill/>
          <a:ln w="9525">
            <a:noFill/>
            <a:miter lim="800000"/>
            <a:headEnd/>
            <a:tailEnd/>
          </a:ln>
        </p:spPr>
        <p:txBody>
          <a:bodyPr wrap="square">
            <a:prstTxWarp prst="textNoShape">
              <a:avLst/>
            </a:prstTxWarp>
            <a:spAutoFit/>
          </a:bodyPr>
          <a:lstStyle/>
          <a:p>
            <a:r>
              <a:rPr lang="en-US" b="1" dirty="0"/>
              <a:t>Run time stack</a:t>
            </a:r>
          </a:p>
        </p:txBody>
      </p:sp>
      <p:sp>
        <p:nvSpPr>
          <p:cNvPr id="23" name="TextBox 13"/>
          <p:cNvSpPr txBox="1">
            <a:spLocks noChangeArrowheads="1"/>
          </p:cNvSpPr>
          <p:nvPr/>
        </p:nvSpPr>
        <p:spPr bwMode="auto">
          <a:xfrm>
            <a:off x="6400800" y="1969491"/>
            <a:ext cx="2743200" cy="369332"/>
          </a:xfrm>
          <a:prstGeom prst="rect">
            <a:avLst/>
          </a:prstGeom>
          <a:noFill/>
          <a:ln w="9525">
            <a:noFill/>
            <a:miter lim="800000"/>
            <a:headEnd/>
            <a:tailEnd/>
          </a:ln>
        </p:spPr>
        <p:txBody>
          <a:bodyPr wrap="square">
            <a:prstTxWarp prst="textNoShape">
              <a:avLst/>
            </a:prstTxWarp>
            <a:spAutoFit/>
          </a:bodyPr>
          <a:lstStyle/>
          <a:p>
            <a:r>
              <a:rPr lang="en-US" b="1" dirty="0"/>
              <a:t>Variable Attack</a:t>
            </a:r>
          </a:p>
        </p:txBody>
      </p:sp>
      <p:sp>
        <p:nvSpPr>
          <p:cNvPr id="24" name="TextBox 13"/>
          <p:cNvSpPr txBox="1">
            <a:spLocks noChangeArrowheads="1"/>
          </p:cNvSpPr>
          <p:nvPr/>
        </p:nvSpPr>
        <p:spPr bwMode="auto">
          <a:xfrm>
            <a:off x="6400800" y="3100463"/>
            <a:ext cx="2743200" cy="369332"/>
          </a:xfrm>
          <a:prstGeom prst="rect">
            <a:avLst/>
          </a:prstGeom>
          <a:noFill/>
          <a:ln w="9525">
            <a:noFill/>
            <a:miter lim="800000"/>
            <a:headEnd/>
            <a:tailEnd/>
          </a:ln>
        </p:spPr>
        <p:txBody>
          <a:bodyPr wrap="square">
            <a:prstTxWarp prst="textNoShape">
              <a:avLst/>
            </a:prstTxWarp>
            <a:spAutoFit/>
          </a:bodyPr>
          <a:lstStyle/>
          <a:p>
            <a:r>
              <a:rPr lang="en-US" b="1" dirty="0"/>
              <a:t>Stack Attack</a:t>
            </a:r>
          </a:p>
        </p:txBody>
      </p:sp>
      <p:sp>
        <p:nvSpPr>
          <p:cNvPr id="3" name="Slide Number Placeholder 2"/>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51540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Control Protocol (TCP) Three-way Handshake</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7</a:t>
            </a:fld>
            <a:endParaRPr lang="en-US"/>
          </a:p>
        </p:txBody>
      </p:sp>
      <p:sp>
        <p:nvSpPr>
          <p:cNvPr id="11" name="Content Placeholder 3">
            <a:extLst>
              <a:ext uri="{FF2B5EF4-FFF2-40B4-BE49-F238E27FC236}">
                <a16:creationId xmlns:a16="http://schemas.microsoft.com/office/drawing/2014/main" id="{77FEF3D2-046D-6C03-C052-FF263A053327}"/>
              </a:ext>
            </a:extLst>
          </p:cNvPr>
          <p:cNvSpPr txBox="1">
            <a:spLocks/>
          </p:cNvSpPr>
          <p:nvPr/>
        </p:nvSpPr>
        <p:spPr>
          <a:xfrm>
            <a:off x="5097780" y="4210050"/>
            <a:ext cx="3733800" cy="729996"/>
          </a:xfrm>
          <a:prstGeom prst="rect">
            <a:avLst/>
          </a:prstGeom>
        </p:spPr>
        <p:txBody>
          <a:bodyPr>
            <a:normAutofit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a:spcBef>
                <a:spcPts val="600"/>
              </a:spcBef>
            </a:pPr>
            <a:r>
              <a:rPr lang="en-US" dirty="0"/>
              <a:t>SYN – </a:t>
            </a:r>
            <a:r>
              <a:rPr lang="en-US" dirty="0" err="1"/>
              <a:t>SYNchronize</a:t>
            </a:r>
            <a:endParaRPr lang="en-US" dirty="0"/>
          </a:p>
          <a:p>
            <a:pPr>
              <a:spcBef>
                <a:spcPts val="600"/>
              </a:spcBef>
            </a:pPr>
            <a:r>
              <a:rPr lang="en-US" dirty="0"/>
              <a:t>ACK - </a:t>
            </a:r>
            <a:r>
              <a:rPr lang="en-US" dirty="0" err="1"/>
              <a:t>ACKnowledgement</a:t>
            </a:r>
            <a:endParaRPr lang="en-US" dirty="0"/>
          </a:p>
        </p:txBody>
      </p:sp>
    </p:spTree>
    <p:extLst>
      <p:ext uri="{BB962C8B-B14F-4D97-AF65-F5344CB8AC3E}">
        <p14:creationId xmlns:p14="http://schemas.microsoft.com/office/powerpoint/2010/main" val="55446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8</a:t>
            </a:fld>
            <a:endParaRPr lang="en-US"/>
          </a:p>
        </p:txBody>
      </p:sp>
      <p:sp>
        <p:nvSpPr>
          <p:cNvPr id="5" name="Content Placeholder 3">
            <a:extLst>
              <a:ext uri="{FF2B5EF4-FFF2-40B4-BE49-F238E27FC236}">
                <a16:creationId xmlns:a16="http://schemas.microsoft.com/office/drawing/2014/main" id="{8AE6C85A-E44F-3CFE-CE72-0D93324FB678}"/>
              </a:ext>
            </a:extLst>
          </p:cNvPr>
          <p:cNvSpPr txBox="1">
            <a:spLocks/>
          </p:cNvSpPr>
          <p:nvPr/>
        </p:nvSpPr>
        <p:spPr>
          <a:xfrm>
            <a:off x="5097780" y="4210050"/>
            <a:ext cx="3733800" cy="729996"/>
          </a:xfrm>
          <a:prstGeom prst="rect">
            <a:avLst/>
          </a:prstGeom>
        </p:spPr>
        <p:txBody>
          <a:bodyPr>
            <a:normAutofit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a:spcBef>
                <a:spcPts val="600"/>
              </a:spcBef>
            </a:pPr>
            <a:r>
              <a:rPr lang="en-US" dirty="0"/>
              <a:t>SYN – </a:t>
            </a:r>
            <a:r>
              <a:rPr lang="en-US" dirty="0" err="1"/>
              <a:t>SYNchronize</a:t>
            </a:r>
            <a:endParaRPr lang="en-US" dirty="0"/>
          </a:p>
          <a:p>
            <a:pPr>
              <a:spcBef>
                <a:spcPts val="600"/>
              </a:spcBef>
            </a:pPr>
            <a:r>
              <a:rPr lang="en-US" dirty="0"/>
              <a:t>ACK - </a:t>
            </a:r>
            <a:r>
              <a:rPr lang="en-US" dirty="0" err="1"/>
              <a:t>ACKnowledgement</a:t>
            </a:r>
            <a:endParaRPr lang="en-US" dirty="0"/>
          </a:p>
        </p:txBody>
      </p:sp>
    </p:spTree>
    <p:extLst>
      <p:ext uri="{BB962C8B-B14F-4D97-AF65-F5344CB8AC3E}">
        <p14:creationId xmlns:p14="http://schemas.microsoft.com/office/powerpoint/2010/main" val="2674271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a:xfrm>
            <a:off x="685801" y="1176950"/>
            <a:ext cx="7772400" cy="3730028"/>
          </a:xfrm>
        </p:spPr>
        <p:txBody>
          <a:bodyPr>
            <a:normAutofit fontScale="92500"/>
          </a:bodyPr>
          <a:lstStyle/>
          <a:p>
            <a:pPr marL="0" indent="0">
              <a:buNone/>
            </a:pPr>
            <a:r>
              <a:rPr lang="en-US" dirty="0"/>
              <a:t>A denial-of-service attack shuts down a bunch of retailer, stock brokerage, large corporate entertainment, and information web sites. </a:t>
            </a:r>
          </a:p>
          <a:p>
            <a:pPr marL="0" indent="0">
              <a:buNone/>
            </a:pPr>
            <a:r>
              <a:rPr lang="en-US" dirty="0"/>
              <a:t>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Protestor opposing corporate manipulation of consumers</a:t>
            </a:r>
          </a:p>
          <a:p>
            <a:pPr marL="662968" lvl="1" indent="-457200">
              <a:buFont typeface="+mj-lt"/>
              <a:buAutoNum type="alphaLcPeriod"/>
            </a:pPr>
            <a:r>
              <a:rPr lang="en-US" dirty="0"/>
              <a:t>A minor just having fun with tools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Use ethical theory assigned to evaluate possible decisions</a:t>
            </a:r>
            <a:br>
              <a:rPr lang="en-US" dirty="0"/>
            </a:br>
            <a:r>
              <a:rPr lang="en-US" dirty="0"/>
              <a:t>1. Kantian 2. Rule Utilitarian 3. Act Utilitarian 4. Social Contract Theory 5.Virtue Ethics</a:t>
            </a:r>
          </a:p>
          <a:p>
            <a:pPr marL="457200" indent="-457200">
              <a:buFont typeface="+mj-lt"/>
              <a:buAutoNum type="arabicPeriod"/>
            </a:pPr>
            <a:r>
              <a:rPr lang="en-US" dirty="0"/>
              <a:t>State what penalties are appropriate for each</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
        <p:nvSpPr>
          <p:cNvPr id="6" name="Content Placeholder 6">
            <a:extLst>
              <a:ext uri="{FF2B5EF4-FFF2-40B4-BE49-F238E27FC236}">
                <a16:creationId xmlns:a16="http://schemas.microsoft.com/office/drawing/2014/main" id="{696CA234-F0DA-BC04-F3F2-C41246EFD09A}"/>
              </a:ext>
            </a:extLst>
          </p:cNvPr>
          <p:cNvSpPr txBox="1">
            <a:spLocks/>
          </p:cNvSpPr>
          <p:nvPr/>
        </p:nvSpPr>
        <p:spPr>
          <a:xfrm>
            <a:off x="3645817" y="506459"/>
            <a:ext cx="5498183" cy="670491"/>
          </a:xfrm>
          <a:prstGeom prst="rect">
            <a:avLst/>
          </a:prstGeom>
          <a:ln>
            <a:solidFill>
              <a:schemeClr val="tx1"/>
            </a:solidFill>
          </a:ln>
        </p:spPr>
        <p:txBody>
          <a:bodyPr>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r>
              <a:rPr lang="en-US" dirty="0"/>
              <a:t>Ethical Analysis Guide:</a:t>
            </a:r>
            <a:br>
              <a:rPr lang="en-US" dirty="0"/>
            </a:br>
            <a:r>
              <a:rPr lang="en-US" dirty="0">
                <a:hlinkClick r:id="rId3"/>
              </a:rPr>
              <a:t>https://socialimps.com/documents</a:t>
            </a:r>
            <a:r>
              <a:rPr lang="en-US" dirty="0"/>
              <a:t> </a:t>
            </a:r>
          </a:p>
        </p:txBody>
      </p:sp>
    </p:spTree>
    <p:extLst>
      <p:ext uri="{BB962C8B-B14F-4D97-AF65-F5344CB8AC3E}">
        <p14:creationId xmlns:p14="http://schemas.microsoft.com/office/powerpoint/2010/main" val="1504764911"/>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47587</TotalTime>
  <Words>5342</Words>
  <Application>Microsoft Macintosh PowerPoint</Application>
  <PresentationFormat>On-screen Show (16:9)</PresentationFormat>
  <Paragraphs>577</Paragraphs>
  <Slides>41</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ＭＳ Ｐゴシック</vt:lpstr>
      <vt:lpstr>Arial</vt:lpstr>
      <vt:lpstr>Calibri</vt:lpstr>
      <vt:lpstr>Cambria</vt:lpstr>
      <vt:lpstr>Courier New</vt:lpstr>
      <vt:lpstr>Wingdings</vt:lpstr>
      <vt:lpstr>Red Radial 16x9</vt:lpstr>
      <vt:lpstr>Class 8 Security</vt:lpstr>
      <vt:lpstr>PowerPoint Presentation</vt:lpstr>
      <vt:lpstr>Overview</vt:lpstr>
      <vt:lpstr>My Reading Notes</vt:lpstr>
      <vt:lpstr>Hacker Used To Mean Something Else</vt:lpstr>
      <vt:lpstr>Buffer Overrun</vt:lpstr>
      <vt:lpstr>Transmission Control Protocol (TCP) Three-way Handshake</vt:lpstr>
      <vt:lpstr>SYN Flood Attack</vt:lpstr>
      <vt:lpstr>Group Quiz</vt:lpstr>
      <vt:lpstr>Assignment Code Testing 1 Page Paper 1/2</vt:lpstr>
      <vt:lpstr>Assignment Code Testing 2/2</vt:lpstr>
      <vt:lpstr>Overview</vt:lpstr>
      <vt:lpstr>Social engineering and prevention</vt:lpstr>
      <vt:lpstr>Social engineering</vt:lpstr>
      <vt:lpstr>Prevention</vt:lpstr>
      <vt:lpstr>Attacks In recent years</vt:lpstr>
      <vt:lpstr>Workplace apathy</vt:lpstr>
      <vt:lpstr>Combating a culture of apathy</vt:lpstr>
      <vt:lpstr>Conclusion</vt:lpstr>
      <vt:lpstr>References</vt:lpstr>
      <vt:lpstr>AI &amp; the future of Cybersecurity</vt:lpstr>
      <vt:lpstr>A Multifaceted tool</vt:lpstr>
      <vt:lpstr>AN overall improvement for society</vt:lpstr>
      <vt:lpstr>Societal Impact of Cybersecurity</vt:lpstr>
      <vt:lpstr>Security Risks</vt:lpstr>
      <vt:lpstr>Conclusion</vt:lpstr>
      <vt:lpstr>References</vt:lpstr>
      <vt:lpstr>Class 8 The End</vt:lpstr>
      <vt:lpstr>Run Example Code</vt:lpstr>
      <vt:lpstr>Buffer Overrun Code</vt:lpstr>
      <vt:lpstr>Ping Attack</vt:lpstr>
      <vt:lpstr>What is Denial of Service (DoS)</vt:lpstr>
      <vt:lpstr>Distributed DoS Vectors</vt:lpstr>
      <vt:lpstr>Crime How</vt:lpstr>
      <vt:lpstr>Crime Bane</vt:lpstr>
      <vt:lpstr>Crime Why</vt:lpstr>
      <vt:lpstr>Crime Time</vt:lpstr>
      <vt:lpstr>Crime Gain</vt:lpstr>
      <vt:lpstr>Crime Pay</vt:lpstr>
      <vt:lpstr>Crime Stop</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660</cp:revision>
  <dcterms:created xsi:type="dcterms:W3CDTF">2014-08-25T02:19:16Z</dcterms:created>
  <dcterms:modified xsi:type="dcterms:W3CDTF">2025-09-16T17:55:44Z</dcterms:modified>
</cp:coreProperties>
</file>