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259" r:id="rId3"/>
    <p:sldId id="261" r:id="rId4"/>
    <p:sldId id="457" r:id="rId5"/>
    <p:sldId id="410" r:id="rId6"/>
    <p:sldId id="308" r:id="rId7"/>
    <p:sldId id="396" r:id="rId8"/>
    <p:sldId id="397" r:id="rId9"/>
    <p:sldId id="309" r:id="rId10"/>
    <p:sldId id="458" r:id="rId11"/>
    <p:sldId id="268" r:id="rId12"/>
    <p:sldId id="270" r:id="rId13"/>
    <p:sldId id="274" r:id="rId14"/>
    <p:sldId id="271" r:id="rId15"/>
    <p:sldId id="272" r:id="rId16"/>
    <p:sldId id="273" r:id="rId17"/>
    <p:sldId id="267" r:id="rId18"/>
    <p:sldId id="269" r:id="rId19"/>
    <p:sldId id="306" r:id="rId20"/>
    <p:sldId id="33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59"/>
            <p14:sldId id="261"/>
            <p14:sldId id="457"/>
            <p14:sldId id="410"/>
            <p14:sldId id="308"/>
            <p14:sldId id="396"/>
            <p14:sldId id="397"/>
            <p14:sldId id="309"/>
          </p14:sldIdLst>
        </p14:section>
        <p14:section name="Students" id="{2928BE7F-6E18-994B-9238-FD2E5A306EE9}">
          <p14:sldIdLst>
            <p14:sldId id="458"/>
            <p14:sldId id="268"/>
            <p14:sldId id="270"/>
            <p14:sldId id="274"/>
            <p14:sldId id="271"/>
            <p14:sldId id="272"/>
            <p14:sldId id="273"/>
            <p14:sldId id="267"/>
          </p14:sldIdLst>
        </p14:section>
        <p14:section name="common" id="{9B5216CB-EB00-374E-829F-303EE85B7FCE}">
          <p14:sldIdLst>
            <p14:sldId id="269"/>
            <p14:sldId id="306"/>
            <p14:sldId id="3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81367" autoAdjust="0"/>
  </p:normalViewPr>
  <p:slideViewPr>
    <p:cSldViewPr snapToGrid="0" snapToObjects="1">
      <p:cViewPr varScale="1">
        <p:scale>
          <a:sx n="161" d="100"/>
          <a:sy n="161" d="100"/>
        </p:scale>
        <p:origin x="1208" y="20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In person: sit with their group</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act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a:t>
            </a:r>
          </a:p>
          <a:p>
            <a:r>
              <a:rPr lang="en-US" dirty="0"/>
              <a:t>I’m talking about how I am against identity-based age verification</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9768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1)It uses a real world credential to prove age, which for some would be taking a picture of said credential and sending it to said website or company</a:t>
            </a:r>
          </a:p>
          <a:p>
            <a:pPr rtl="0"/>
            <a:r>
              <a:rPr lang="en-US" sz="1200" b="0" i="0" u="none" strike="noStrike" kern="1200" dirty="0">
                <a:solidFill>
                  <a:schemeClr val="tx1"/>
                </a:solidFill>
                <a:effectLst/>
                <a:latin typeface="+mn-lt"/>
                <a:ea typeface="+mn-ea"/>
                <a:cs typeface="+mn-cs"/>
              </a:rPr>
              <a:t>Example would be the UK online safety act</a:t>
            </a:r>
            <a:endParaRPr lang="en-US" b="0" dirty="0">
              <a:effectLst/>
            </a:endParaRPr>
          </a:p>
          <a:p>
            <a:pPr rtl="0"/>
            <a:r>
              <a:rPr lang="en-US" sz="1200" b="0" i="0" u="none" strike="noStrike" kern="1200" dirty="0">
                <a:solidFill>
                  <a:schemeClr val="tx1"/>
                </a:solidFill>
                <a:effectLst/>
                <a:latin typeface="+mn-lt"/>
                <a:ea typeface="+mn-ea"/>
                <a:cs typeface="+mn-cs"/>
              </a:rPr>
              <a:t>2)Self-Attestiation, where you say what age you are. It is easy to bypass, as it relies entirely on the honor of the person, without any double checking</a:t>
            </a:r>
            <a:endParaRPr lang="en-US" b="0" dirty="0">
              <a:effectLst/>
            </a:endParaRPr>
          </a:p>
          <a:p>
            <a:pPr rtl="0"/>
            <a:r>
              <a:rPr lang="en-US" sz="1200" b="0" i="0" u="none" strike="noStrike" kern="1200" dirty="0">
                <a:solidFill>
                  <a:schemeClr val="tx1"/>
                </a:solidFill>
                <a:effectLst/>
                <a:latin typeface="+mn-lt"/>
                <a:ea typeface="+mn-ea"/>
                <a:cs typeface="+mn-cs"/>
              </a:rPr>
              <a:t>3)Biometric Age estimation, the article says it could work, but it is inconsistent and “performs” poorly, as well as just general problems with facial recognition</a:t>
            </a:r>
            <a:endParaRPr lang="en-US" b="0" dirty="0">
              <a:effectLst/>
            </a:endParaRPr>
          </a:p>
          <a:p>
            <a:pPr rtl="0"/>
            <a:r>
              <a:rPr lang="en-US" sz="1200" b="0" i="0" u="none" strike="noStrike" kern="1200" dirty="0">
                <a:solidFill>
                  <a:schemeClr val="tx1"/>
                </a:solidFill>
                <a:effectLst/>
                <a:latin typeface="+mn-lt"/>
                <a:ea typeface="+mn-ea"/>
                <a:cs typeface="+mn-cs"/>
              </a:rPr>
              <a:t>4)Behavior-based: googles method, wouldn’t work because say you are looking at college applications, sure you can be 18, but you can also just get out of the military, or you could have just did a gap year, or even worked a job and came back to finish education. </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76CF-7E43-6B4E-4D72-4F7ADC74B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02148-8562-78AC-DED5-A188F62AA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D149C-34A0-41BF-309D-EE30B0684A0C}"/>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IBAV Ties real world identity to logs of what people see and do.</a:t>
            </a:r>
            <a:endParaRPr lang="en-US" b="0" dirty="0">
              <a:effectLst/>
            </a:endParaRPr>
          </a:p>
          <a:p>
            <a:pPr rtl="0"/>
            <a:r>
              <a:rPr lang="en-US" sz="1200" b="0" i="0" u="none" strike="noStrike" kern="1200" dirty="0">
                <a:solidFill>
                  <a:schemeClr val="tx1"/>
                </a:solidFill>
                <a:effectLst/>
                <a:latin typeface="+mn-lt"/>
                <a:ea typeface="+mn-ea"/>
                <a:cs typeface="+mn-cs"/>
              </a:rPr>
              <a:t>Surveillance becomes salient, leads to chilling effect</a:t>
            </a:r>
            <a:endParaRPr lang="en-US" b="0" dirty="0">
              <a:effectLst/>
            </a:endParaRPr>
          </a:p>
          <a:p>
            <a:pPr rtl="0"/>
            <a:r>
              <a:rPr lang="en-US" sz="1200" b="0" i="0" u="none" strike="noStrike" kern="1200" dirty="0">
                <a:solidFill>
                  <a:schemeClr val="tx1"/>
                </a:solidFill>
                <a:effectLst/>
                <a:latin typeface="+mn-lt"/>
                <a:ea typeface="+mn-ea"/>
                <a:cs typeface="+mn-cs"/>
              </a:rPr>
              <a:t>Chilling effect: Described as when data surveillance leads people to self censor themselves</a:t>
            </a:r>
            <a:endParaRPr lang="en-US" b="0" dirty="0">
              <a:effectLst/>
            </a:endParaRPr>
          </a:p>
          <a:p>
            <a:pPr rtl="0"/>
            <a:r>
              <a:rPr lang="en-US" sz="1200" b="0" i="0" u="none" strike="noStrike" kern="1200" dirty="0">
                <a:solidFill>
                  <a:schemeClr val="tx1"/>
                </a:solidFill>
                <a:effectLst/>
                <a:latin typeface="+mn-lt"/>
                <a:ea typeface="+mn-ea"/>
                <a:cs typeface="+mn-cs"/>
              </a:rPr>
              <a:t>2 possible reason for this as described by 2 Perspectives in the article </a:t>
            </a:r>
            <a:endParaRPr lang="en-US" b="0" dirty="0">
              <a:effectLst/>
            </a:endParaRPr>
          </a:p>
          <a:p>
            <a:pPr rtl="0"/>
            <a:r>
              <a:rPr lang="en-US" sz="1200" b="0" i="0" u="none" strike="noStrike" kern="1200" dirty="0">
                <a:solidFill>
                  <a:schemeClr val="tx1"/>
                </a:solidFill>
                <a:effectLst/>
                <a:latin typeface="+mn-lt"/>
                <a:ea typeface="+mn-ea"/>
                <a:cs typeface="+mn-cs"/>
              </a:rPr>
              <a:t>1)Fear of prosecution and sanction, people are afraid of potential consequences when viewing say suspicious sites, or even when there are leaks</a:t>
            </a:r>
            <a:endParaRPr lang="en-US" b="0" dirty="0">
              <a:effectLst/>
            </a:endParaRPr>
          </a:p>
          <a:p>
            <a:pPr rtl="0"/>
            <a:r>
              <a:rPr lang="en-US" sz="1200" b="0" i="0" u="none" strike="noStrike" kern="1200" dirty="0">
                <a:solidFill>
                  <a:schemeClr val="tx1"/>
                </a:solidFill>
                <a:effectLst/>
                <a:latin typeface="+mn-lt"/>
                <a:ea typeface="+mn-ea"/>
                <a:cs typeface="+mn-cs"/>
              </a:rPr>
              <a:t>2) Surveillance and information gathering</a:t>
            </a:r>
            <a:endParaRPr lang="en-US" b="0" dirty="0">
              <a:effectLst/>
            </a:endParaRPr>
          </a:p>
          <a:p>
            <a:pPr rtl="0"/>
            <a:r>
              <a:rPr lang="en-US" sz="1200" b="0" i="0" u="none" strike="noStrike" kern="1200" dirty="0">
                <a:solidFill>
                  <a:schemeClr val="tx1"/>
                </a:solidFill>
                <a:effectLst/>
                <a:latin typeface="+mn-lt"/>
                <a:ea typeface="+mn-ea"/>
                <a:cs typeface="+mn-cs"/>
              </a:rPr>
              <a:t>A drop of people in the graph, where the date is when the Edward Snowden leaked NSA surveillance, showed a 30% drop in website viewing, some of which could be identified as suspicious</a:t>
            </a:r>
            <a:endParaRPr lang="en-US" b="0" dirty="0">
              <a:effectLst/>
            </a:endParaRPr>
          </a:p>
          <a:p>
            <a:pPr rtl="0"/>
            <a:r>
              <a:rPr lang="en-US" sz="1200" b="0" i="0" u="none" strike="noStrike" kern="1200" dirty="0">
                <a:solidFill>
                  <a:schemeClr val="tx1"/>
                </a:solidFill>
                <a:effectLst/>
                <a:latin typeface="+mn-lt"/>
                <a:ea typeface="+mn-ea"/>
                <a:cs typeface="+mn-cs"/>
              </a:rPr>
              <a:t>There is a point to mention that this is extremely hard to say precisely, due to just lack of controllable variables</a:t>
            </a:r>
          </a:p>
          <a:p>
            <a:pPr rtl="0"/>
            <a:r>
              <a:rPr lang="en-US" sz="1200" b="0" i="0" u="none" strike="noStrike" kern="1200" dirty="0">
                <a:solidFill>
                  <a:schemeClr val="tx1"/>
                </a:solidFill>
                <a:effectLst/>
                <a:latin typeface="+mn-lt"/>
                <a:ea typeface="+mn-ea"/>
                <a:cs typeface="+mn-cs"/>
              </a:rPr>
              <a:t>However, in the article, it goes to show multiple graphs, where the trend stays consistent or rises and falls in a understandable amount, and this is one of the few instances where there is a noticeable change. </a:t>
            </a:r>
            <a:endParaRPr lang="en-US" b="0" dirty="0">
              <a:effectLst/>
            </a:endParaRPr>
          </a:p>
        </p:txBody>
      </p:sp>
      <p:sp>
        <p:nvSpPr>
          <p:cNvPr id="4" name="Slide Number Placeholder 3">
            <a:extLst>
              <a:ext uri="{FF2B5EF4-FFF2-40B4-BE49-F238E27FC236}">
                <a16:creationId xmlns:a16="http://schemas.microsoft.com/office/drawing/2014/main" id="{7033516E-7DF7-01C7-40B9-DF4EC512BEEB}"/>
              </a:ext>
            </a:extLst>
          </p:cNvPr>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4224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90BC4-9894-5A8C-BBC1-AB7688C31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CB100-E9A0-5EB3-8881-8A493DEA6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15024-7077-6D95-EAA6-2CC2BAED5B72}"/>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There is a sensitive politics.</a:t>
            </a:r>
            <a:endParaRPr lang="en-US" b="0" dirty="0">
              <a:effectLst/>
            </a:endParaRPr>
          </a:p>
          <a:p>
            <a:pPr rtl="0"/>
            <a:r>
              <a:rPr lang="en-US" sz="1200" b="0" i="0" u="none" strike="noStrike" kern="1200" dirty="0">
                <a:solidFill>
                  <a:schemeClr val="tx1"/>
                </a:solidFill>
                <a:effectLst/>
                <a:latin typeface="+mn-lt"/>
                <a:ea typeface="+mn-ea"/>
                <a:cs typeface="+mn-cs"/>
              </a:rPr>
              <a:t>¾ 76% would curb free speech to “protect children” and even 50% journalist agree</a:t>
            </a:r>
            <a:endParaRPr lang="en-US" b="0" dirty="0">
              <a:effectLst/>
            </a:endParaRPr>
          </a:p>
          <a:p>
            <a:pPr rtl="0"/>
            <a:r>
              <a:rPr lang="en-US" sz="1200" b="0" i="0" u="none" strike="noStrike" kern="1200" dirty="0">
                <a:solidFill>
                  <a:schemeClr val="tx1"/>
                </a:solidFill>
                <a:effectLst/>
                <a:latin typeface="+mn-lt"/>
                <a:ea typeface="+mn-ea"/>
                <a:cs typeface="+mn-cs"/>
              </a:rPr>
              <a:t>At what point would “protect children be” less about graphic content and more on the internet as a whole</a:t>
            </a:r>
            <a:endParaRPr lang="en-US" b="0" dirty="0">
              <a:effectLst/>
            </a:endParaRPr>
          </a:p>
          <a:p>
            <a:pPr rtl="0"/>
            <a:r>
              <a:rPr lang="en-US" sz="1200" b="0" i="0" u="none" strike="noStrike" kern="1200" dirty="0">
                <a:solidFill>
                  <a:schemeClr val="tx1"/>
                </a:solidFill>
                <a:effectLst/>
                <a:latin typeface="+mn-lt"/>
                <a:ea typeface="+mn-ea"/>
                <a:cs typeface="+mn-cs"/>
              </a:rPr>
              <a:t>Child protection would be wielded as a crowbar, to be used to open the door to broader censorship once principle is accepted</a:t>
            </a:r>
            <a:endParaRPr lang="en-US" b="0" dirty="0">
              <a:effectLst/>
            </a:endParaRPr>
          </a:p>
          <a:p>
            <a:pPr rtl="0"/>
            <a:r>
              <a:rPr lang="en-US" sz="1200" b="0" i="0" u="none" strike="noStrike" kern="1200" dirty="0">
                <a:solidFill>
                  <a:schemeClr val="tx1"/>
                </a:solidFill>
                <a:effectLst/>
                <a:latin typeface="+mn-lt"/>
                <a:ea typeface="+mn-ea"/>
                <a:cs typeface="+mn-cs"/>
              </a:rPr>
              <a:t>The graph shows most support on children, and anything related to children, yet less support for more adult content</a:t>
            </a:r>
            <a:endParaRPr lang="en-US" b="0" dirty="0">
              <a:effectLst/>
            </a:endParaRPr>
          </a:p>
          <a:p>
            <a:pPr rtl="0"/>
            <a:r>
              <a:rPr lang="en-US" sz="1200" b="0" i="0" u="none" strike="noStrike" kern="1200" dirty="0">
                <a:solidFill>
                  <a:schemeClr val="tx1"/>
                </a:solidFill>
                <a:effectLst/>
                <a:latin typeface="+mn-lt"/>
                <a:ea typeface="+mn-ea"/>
                <a:cs typeface="+mn-cs"/>
              </a:rPr>
              <a:t>Support isn’t uniform, lacks values like trust in the media.</a:t>
            </a:r>
            <a:endParaRPr lang="en-US" b="0" dirty="0">
              <a:effectLst/>
            </a:endParaRPr>
          </a:p>
          <a:p>
            <a:pPr rtl="0"/>
            <a:r>
              <a:rPr lang="en-US" sz="1200" b="0" i="0" u="none" strike="noStrike" kern="1200" dirty="0">
                <a:solidFill>
                  <a:schemeClr val="tx1"/>
                </a:solidFill>
                <a:effectLst/>
                <a:latin typeface="+mn-lt"/>
                <a:ea typeface="+mn-ea"/>
                <a:cs typeface="+mn-cs"/>
              </a:rPr>
              <a:t>That means definitions can vary, change over time, usually expands, automated tools can over-remove lawful content as time change</a:t>
            </a:r>
            <a:endParaRPr lang="en-US" b="0" dirty="0">
              <a:effectLst/>
            </a:endParaRPr>
          </a:p>
          <a:p>
            <a:pPr rtl="0"/>
            <a:r>
              <a:rPr lang="en-US" sz="1200" b="0" i="0" u="none" strike="noStrike" kern="1200" dirty="0">
                <a:solidFill>
                  <a:schemeClr val="tx1"/>
                </a:solidFill>
                <a:effectLst/>
                <a:latin typeface="+mn-lt"/>
                <a:ea typeface="+mn-ea"/>
                <a:cs typeface="+mn-cs"/>
              </a:rPr>
              <a:t>Australia under 16 social media check, may standardize to the strictest of interpretations</a:t>
            </a:r>
            <a:endParaRPr lang="en-US" b="0" dirty="0">
              <a:effectLst/>
            </a:endParaRPr>
          </a:p>
        </p:txBody>
      </p:sp>
      <p:sp>
        <p:nvSpPr>
          <p:cNvPr id="4" name="Slide Number Placeholder 3">
            <a:extLst>
              <a:ext uri="{FF2B5EF4-FFF2-40B4-BE49-F238E27FC236}">
                <a16:creationId xmlns:a16="http://schemas.microsoft.com/office/drawing/2014/main" id="{444699A2-D208-6F1F-1B90-64823CFA8336}"/>
              </a:ext>
            </a:extLst>
          </p:cNvPr>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275510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B32E-2A4E-E511-A11F-485185C9A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6E3C2-3185-CC48-26BC-0D012EB44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E2385-8B16-7E21-055B-B1EDF7C5FE69}"/>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 2025 evaluation found there were Multiple low-cost paths to bypass age checks</a:t>
            </a:r>
            <a:endParaRPr lang="en-US" b="0" dirty="0">
              <a:effectLst/>
            </a:endParaRPr>
          </a:p>
          <a:p>
            <a:pPr rtl="0"/>
            <a:r>
              <a:rPr lang="en-US" sz="1200" b="0" i="0" u="none" strike="noStrike" kern="1200" dirty="0">
                <a:solidFill>
                  <a:schemeClr val="tx1"/>
                </a:solidFill>
                <a:effectLst/>
                <a:latin typeface="+mn-lt"/>
                <a:ea typeface="+mn-ea"/>
                <a:cs typeface="+mn-cs"/>
              </a:rPr>
              <a:t>Throwaway emails/phone numbers, DOB change loops, resetting device</a:t>
            </a:r>
            <a:endParaRPr lang="en-US" b="0" dirty="0">
              <a:effectLst/>
            </a:endParaRPr>
          </a:p>
          <a:p>
            <a:pPr rtl="0"/>
            <a:r>
              <a:rPr lang="en-US" sz="1200" b="0" i="0" u="none" strike="noStrike" kern="1200" dirty="0">
                <a:solidFill>
                  <a:schemeClr val="tx1"/>
                </a:solidFill>
                <a:effectLst/>
                <a:latin typeface="+mn-lt"/>
                <a:ea typeface="+mn-ea"/>
                <a:cs typeface="+mn-cs"/>
              </a:rPr>
              <a:t>All executed by the author with little to no trouble</a:t>
            </a:r>
            <a:endParaRPr lang="en-US" b="0" dirty="0">
              <a:effectLst/>
            </a:endParaRPr>
          </a:p>
          <a:p>
            <a:pPr rtl="0"/>
            <a:r>
              <a:rPr lang="en-US" sz="1200" b="0" i="0" u="none" strike="noStrike" kern="1200" dirty="0">
                <a:solidFill>
                  <a:schemeClr val="tx1"/>
                </a:solidFill>
                <a:effectLst/>
                <a:latin typeface="+mn-lt"/>
                <a:ea typeface="+mn-ea"/>
                <a:cs typeface="+mn-cs"/>
              </a:rPr>
              <a:t>In the table, in comparison to other online services, social media platforms, even after implementing many age verification methods, can be easily bypassed or are nonexistent.</a:t>
            </a:r>
            <a:endParaRPr lang="en-US" b="0" dirty="0">
              <a:effectLst/>
            </a:endParaRPr>
          </a:p>
          <a:p>
            <a:pPr rtl="0"/>
            <a:r>
              <a:rPr lang="en-US" sz="1200" b="0" i="0" u="none" strike="noStrike" kern="1200" dirty="0">
                <a:solidFill>
                  <a:schemeClr val="tx1"/>
                </a:solidFill>
                <a:effectLst/>
                <a:latin typeface="+mn-lt"/>
                <a:ea typeface="+mn-ea"/>
                <a:cs typeface="+mn-cs"/>
              </a:rPr>
              <a:t>A 2024 study maps the economy of old accounts</a:t>
            </a:r>
            <a:endParaRPr lang="en-US" b="0" dirty="0">
              <a:effectLst/>
            </a:endParaRPr>
          </a:p>
          <a:p>
            <a:pPr rtl="0"/>
            <a:r>
              <a:rPr lang="en-US" sz="1200" b="0" i="0" u="none" strike="noStrike" kern="1200" dirty="0">
                <a:solidFill>
                  <a:schemeClr val="tx1"/>
                </a:solidFill>
                <a:effectLst/>
                <a:latin typeface="+mn-lt"/>
                <a:ea typeface="+mn-ea"/>
                <a:cs typeface="+mn-cs"/>
              </a:rPr>
              <a:t>You can buy or rent an identity that looks adult and verified.</a:t>
            </a:r>
          </a:p>
          <a:p>
            <a:pPr rtl="0"/>
            <a:r>
              <a:rPr lang="en-US" sz="1200" b="0" i="0" u="none" strike="noStrike" kern="1200" dirty="0">
                <a:solidFill>
                  <a:schemeClr val="tx1"/>
                </a:solidFill>
                <a:effectLst/>
                <a:latin typeface="+mn-lt"/>
                <a:ea typeface="+mn-ea"/>
                <a:cs typeface="+mn-cs"/>
              </a:rPr>
              <a:t>Identified 38253 accounts, Had a total advertised Value greater than 64 million, median price 157 per account</a:t>
            </a:r>
            <a:endParaRPr lang="en-US" b="0" dirty="0">
              <a:effectLst/>
            </a:endParaRPr>
          </a:p>
          <a:p>
            <a:pPr rtl="0"/>
            <a:r>
              <a:rPr lang="en-US" sz="1200" b="0" i="0" u="none" strike="noStrike" kern="1200" dirty="0">
                <a:solidFill>
                  <a:schemeClr val="tx1"/>
                </a:solidFill>
                <a:effectLst/>
                <a:latin typeface="+mn-lt"/>
                <a:ea typeface="+mn-ea"/>
                <a:cs typeface="+mn-cs"/>
              </a:rPr>
              <a:t>That is not considering the most basic of ways to get around it, VPN</a:t>
            </a:r>
            <a:endParaRPr lang="en-US" b="0" dirty="0">
              <a:effectLst/>
            </a:endParaRPr>
          </a:p>
          <a:p>
            <a:pPr rtl="0"/>
            <a:r>
              <a:rPr lang="en-US" sz="1200" b="0" i="0" u="none" strike="noStrike" kern="1200" dirty="0">
                <a:solidFill>
                  <a:schemeClr val="tx1"/>
                </a:solidFill>
                <a:effectLst/>
                <a:latin typeface="+mn-lt"/>
                <a:ea typeface="+mn-ea"/>
                <a:cs typeface="+mn-cs"/>
              </a:rPr>
              <a:t>Even if IBAV is perfect and stops it, markets will adapt, and kids will route around it. </a:t>
            </a:r>
            <a:br>
              <a:rPr lang="en-US" b="0" dirty="0">
                <a:effectLst/>
              </a:rPr>
            </a:br>
            <a:endParaRPr lang="en-US" dirty="0"/>
          </a:p>
        </p:txBody>
      </p:sp>
      <p:sp>
        <p:nvSpPr>
          <p:cNvPr id="4" name="Slide Number Placeholder 3">
            <a:extLst>
              <a:ext uri="{FF2B5EF4-FFF2-40B4-BE49-F238E27FC236}">
                <a16:creationId xmlns:a16="http://schemas.microsoft.com/office/drawing/2014/main" id="{9BEC6F11-5B4A-4BE7-4A00-B5B047F520C5}"/>
              </a:ext>
            </a:extLst>
          </p:cNvPr>
          <p:cNvSpPr>
            <a:spLocks noGrp="1"/>
          </p:cNvSpPr>
          <p:nvPr>
            <p:ph type="sldNum" sz="quarter" idx="10"/>
          </p:nvPr>
        </p:nvSpPr>
        <p:spPr/>
        <p:txBody>
          <a:bodyPr/>
          <a:lstStyle/>
          <a:p>
            <a:fld id="{270700B2-88B9-1642-B8EB-F86842378D04}" type="slidenum">
              <a:rPr lang="en-US" smtClean="0"/>
              <a:t>14</a:t>
            </a:fld>
            <a:endParaRPr lang="en-US" dirty="0"/>
          </a:p>
        </p:txBody>
      </p:sp>
    </p:spTree>
    <p:extLst>
      <p:ext uri="{BB962C8B-B14F-4D97-AF65-F5344CB8AC3E}">
        <p14:creationId xmlns:p14="http://schemas.microsoft.com/office/powerpoint/2010/main" val="82595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27906-C791-216A-3D67-68BCB3196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31994-084A-F723-2206-A0B53F93E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A208C-D1BE-3F0E-8AF5-B4A9DD8E93C6}"/>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Ties real identity such as your ID, your driver ID, your birthday, Name as well as address to something that strictly ask for your age, overcollection</a:t>
            </a:r>
            <a:endParaRPr lang="en-US" b="0" dirty="0">
              <a:effectLst/>
            </a:endParaRPr>
          </a:p>
          <a:p>
            <a:pPr rtl="0"/>
            <a:r>
              <a:rPr lang="en-US" sz="1200" b="0" i="0" u="none" strike="noStrike" kern="1200" dirty="0">
                <a:solidFill>
                  <a:schemeClr val="tx1"/>
                </a:solidFill>
                <a:effectLst/>
                <a:latin typeface="+mn-lt"/>
                <a:ea typeface="+mn-ea"/>
                <a:cs typeface="+mn-cs"/>
              </a:rPr>
              <a:t>If hacked, that information is free for whoever took it</a:t>
            </a:r>
            <a:endParaRPr lang="en-US" b="0" dirty="0">
              <a:effectLst/>
            </a:endParaRPr>
          </a:p>
          <a:p>
            <a:pPr rtl="0"/>
            <a:r>
              <a:rPr lang="en-US" sz="1200" b="0" i="0" u="none" strike="noStrike" kern="1200" dirty="0">
                <a:solidFill>
                  <a:schemeClr val="tx1"/>
                </a:solidFill>
                <a:effectLst/>
                <a:latin typeface="+mn-lt"/>
                <a:ea typeface="+mn-ea"/>
                <a:cs typeface="+mn-cs"/>
              </a:rPr>
              <a:t>For children, this would be worse, as in the case of facial identification, that information would be stored</a:t>
            </a:r>
            <a:endParaRPr lang="en-US" b="0" dirty="0">
              <a:effectLst/>
            </a:endParaRPr>
          </a:p>
          <a:p>
            <a:pPr rtl="0"/>
            <a:r>
              <a:rPr lang="en-US" b="0" dirty="0">
                <a:effectLst/>
              </a:rPr>
              <a:t>With 3 common attributes, DOB, zip code, gender, most people are uniquely identifiable</a:t>
            </a:r>
          </a:p>
          <a:p>
            <a:pPr rtl="0"/>
            <a:r>
              <a:rPr lang="en-US" b="0" dirty="0">
                <a:effectLst/>
              </a:rPr>
              <a:t>It creates logs that are easily re-identifiable, turning age checks into long-term breaches and subpoena risk</a:t>
            </a:r>
          </a:p>
          <a:p>
            <a:pPr rtl="0"/>
            <a:r>
              <a:rPr lang="en-US" sz="1200" b="0" i="0" u="none" strike="noStrike" kern="1200" dirty="0">
                <a:solidFill>
                  <a:schemeClr val="tx1"/>
                </a:solidFill>
                <a:effectLst/>
                <a:latin typeface="+mn-lt"/>
                <a:ea typeface="+mn-ea"/>
                <a:cs typeface="+mn-cs"/>
              </a:rPr>
              <a:t>those logs can be relinked to real identities </a:t>
            </a:r>
            <a:endParaRPr lang="en-US" b="0" dirty="0">
              <a:effectLst/>
            </a:endParaRPr>
          </a:p>
        </p:txBody>
      </p:sp>
      <p:sp>
        <p:nvSpPr>
          <p:cNvPr id="4" name="Slide Number Placeholder 3">
            <a:extLst>
              <a:ext uri="{FF2B5EF4-FFF2-40B4-BE49-F238E27FC236}">
                <a16:creationId xmlns:a16="http://schemas.microsoft.com/office/drawing/2014/main" id="{7FD9EF28-1329-7100-396A-2C26B33729B2}"/>
              </a:ext>
            </a:extLst>
          </p:cNvPr>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238270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06A52-D115-9F2B-8AC7-7DEA9D02E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3C3D0-C3DB-0161-B72A-D3027E60A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2BA18-D611-CB73-71B2-3DDB4912483C}"/>
              </a:ext>
            </a:extLst>
          </p:cNvPr>
          <p:cNvSpPr>
            <a:spLocks noGrp="1"/>
          </p:cNvSpPr>
          <p:nvPr>
            <p:ph type="body" idx="1"/>
          </p:nvPr>
        </p:nvSpPr>
        <p:spPr/>
        <p:txBody>
          <a:bodyPr/>
          <a:lstStyle/>
          <a:p>
            <a:r>
              <a:rPr lang="en-US" dirty="0"/>
              <a:t>So just to summarize again my reason for being against Identity based Age verification. </a:t>
            </a:r>
          </a:p>
          <a:p>
            <a:r>
              <a:rPr lang="en-US" dirty="0"/>
              <a:t>It limits free speech and individualism, can be expanded and be used to push extreme ideals, not effective enough in practice, overcollection and lasting risk </a:t>
            </a:r>
          </a:p>
        </p:txBody>
      </p:sp>
      <p:sp>
        <p:nvSpPr>
          <p:cNvPr id="4" name="Slide Number Placeholder 3">
            <a:extLst>
              <a:ext uri="{FF2B5EF4-FFF2-40B4-BE49-F238E27FC236}">
                <a16:creationId xmlns:a16="http://schemas.microsoft.com/office/drawing/2014/main" id="{901CEE5C-DEAA-4083-24BB-7224F312837E}"/>
              </a:ext>
            </a:extLst>
          </p:cNvPr>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56843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r>
              <a:rPr lang="en-US" dirty="0"/>
              <a:t>Providing comments on drafts is a limit, first come first served</a:t>
            </a:r>
          </a:p>
          <a:p>
            <a:pPr lvl="1"/>
            <a:r>
              <a:rPr lang="en-US" dirty="0"/>
              <a:t>We would like to help everyone asking but sometimes we run out of time</a:t>
            </a:r>
          </a:p>
          <a:p>
            <a:pPr lvl="1"/>
            <a:r>
              <a:rPr lang="en-US" dirty="0"/>
              <a:t>Try asking a peer to give notes on your work</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a:t>
            </a:r>
            <a:r>
              <a:rPr lang="en-US" dirty="0" err="1"/>
              <a:t>www.privacyandsurveillance.org</a:t>
            </a:r>
            <a:r>
              <a:rPr lang="en-US" dirty="0"/>
              <a:t>/?p=228.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If Remote: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“(YES)” or “(NO)” to the end of your name in Zoom to show your side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we have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youtube.com/watch?v=7YvAYIJSSZ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ataprivacylab.org/projects/identifiability/paper1.pdf" TargetMode="External"/><Relationship Id="rId2" Type="http://schemas.openxmlformats.org/officeDocument/2006/relationships/hyperlink" Target="https://www.cs.columbia.edu/~smb/papers/age-verify.pdf?utm_source=chatgpt.com" TargetMode="External"/><Relationship Id="rId1" Type="http://schemas.openxmlformats.org/officeDocument/2006/relationships/slideLayout" Target="../slideLayouts/slideLayout2.xml"/><Relationship Id="rId4" Type="http://schemas.openxmlformats.org/officeDocument/2006/relationships/hyperlink" Target="https://www.veriff.com/identity-verification/news/how-to-spot-a-fake-id-by-state?utm_source=chatgpt.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pic>
        <p:nvPicPr>
          <p:cNvPr id="6" name="Picture 5">
            <a:hlinkClick r:id="rId4"/>
            <a:extLst>
              <a:ext uri="{FF2B5EF4-FFF2-40B4-BE49-F238E27FC236}">
                <a16:creationId xmlns:a16="http://schemas.microsoft.com/office/drawing/2014/main" id="{955B9481-D618-8D02-887B-E2DE747C22D9}"/>
              </a:ext>
            </a:extLst>
          </p:cNvPr>
          <p:cNvPicPr>
            <a:picLocks noChangeAspect="1"/>
          </p:cNvPicPr>
          <p:nvPr/>
        </p:nvPicPr>
        <p:blipFill>
          <a:blip r:embed="rId5"/>
          <a:stretch>
            <a:fillRect/>
          </a:stretch>
        </p:blipFill>
        <p:spPr>
          <a:xfrm>
            <a:off x="4334256" y="4653932"/>
            <a:ext cx="475488" cy="457200"/>
          </a:xfrm>
          <a:prstGeom prst="rect">
            <a:avLst/>
          </a:prstGeom>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Against Identity Based Age Verification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Sweeney Han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327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Identity Based Age Verification</a:t>
            </a:r>
          </a:p>
        </p:txBody>
      </p:sp>
      <p:sp>
        <p:nvSpPr>
          <p:cNvPr id="3" name="Content Placeholder 2"/>
          <p:cNvSpPr>
            <a:spLocks noGrp="1"/>
          </p:cNvSpPr>
          <p:nvPr>
            <p:ph sz="half" idx="1"/>
          </p:nvPr>
        </p:nvSpPr>
        <p:spPr/>
        <p:txBody>
          <a:bodyPr/>
          <a:lstStyle/>
          <a:p>
            <a:r>
              <a:rPr lang="en-US" dirty="0"/>
              <a:t>Use real world credential to prove age verification(</a:t>
            </a:r>
            <a:r>
              <a:rPr lang="en-US" dirty="0" err="1"/>
              <a:t>e.g</a:t>
            </a:r>
            <a:r>
              <a:rPr lang="en-US" dirty="0"/>
              <a:t> ID card) [1]</a:t>
            </a:r>
          </a:p>
          <a:p>
            <a:r>
              <a:rPr lang="en-US" dirty="0"/>
              <a:t>UK online safety act</a:t>
            </a:r>
          </a:p>
          <a:p>
            <a:r>
              <a:rPr lang="en-US" dirty="0"/>
              <a:t>Different type [1]</a:t>
            </a:r>
          </a:p>
          <a:p>
            <a:pPr lvl="1"/>
            <a:r>
              <a:rPr lang="en-US" dirty="0"/>
              <a:t>Self-Attestation</a:t>
            </a:r>
          </a:p>
          <a:p>
            <a:pPr lvl="1"/>
            <a:r>
              <a:rPr lang="en-US" dirty="0"/>
              <a:t>Biometric age estimation</a:t>
            </a:r>
          </a:p>
          <a:p>
            <a:pPr lvl="1"/>
            <a:r>
              <a:rPr lang="en-US" dirty="0"/>
              <a:t>Behavior-based estimation</a:t>
            </a:r>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Sweeney Han</a:t>
            </a:r>
          </a:p>
        </p:txBody>
      </p:sp>
      <p:pic>
        <p:nvPicPr>
          <p:cNvPr id="1026" name="Picture 2" descr="How To Spot A Fake ID By State | Veriff">
            <a:extLst>
              <a:ext uri="{FF2B5EF4-FFF2-40B4-BE49-F238E27FC236}">
                <a16:creationId xmlns:a16="http://schemas.microsoft.com/office/drawing/2014/main" id="{9A110816-4ADE-03C1-9DF3-05F547E2A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33800" cy="22703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6EB5FC-E296-B4DD-83CB-6CB095F1FBE9}"/>
              </a:ext>
            </a:extLst>
          </p:cNvPr>
          <p:cNvSpPr txBox="1"/>
          <p:nvPr/>
        </p:nvSpPr>
        <p:spPr>
          <a:xfrm>
            <a:off x="5649520" y="3622877"/>
            <a:ext cx="3148314" cy="286232"/>
          </a:xfrm>
          <a:prstGeom prst="rect">
            <a:avLst/>
          </a:prstGeom>
          <a:noFill/>
        </p:spPr>
        <p:txBody>
          <a:bodyPr wrap="square" rtlCol="0">
            <a:spAutoFit/>
          </a:bodyPr>
          <a:lstStyle/>
          <a:p>
            <a:pPr>
              <a:lnSpc>
                <a:spcPct val="90000"/>
              </a:lnSpc>
            </a:pPr>
            <a:r>
              <a:rPr lang="en-US" sz="1400" dirty="0"/>
              <a:t>Example credential[8]</a:t>
            </a:r>
          </a:p>
        </p:txBody>
      </p:sp>
    </p:spTree>
    <p:extLst>
      <p:ext uri="{BB962C8B-B14F-4D97-AF65-F5344CB8AC3E}">
        <p14:creationId xmlns:p14="http://schemas.microsoft.com/office/powerpoint/2010/main" val="207572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C4A8-E917-A64F-BB14-F058BBD05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BB112-ACA3-C6A4-8C81-B679B16C17EC}"/>
              </a:ext>
            </a:extLst>
          </p:cNvPr>
          <p:cNvSpPr>
            <a:spLocks noGrp="1"/>
          </p:cNvSpPr>
          <p:nvPr>
            <p:ph type="title"/>
          </p:nvPr>
        </p:nvSpPr>
        <p:spPr/>
        <p:txBody>
          <a:bodyPr/>
          <a:lstStyle/>
          <a:p>
            <a:r>
              <a:rPr lang="en-US" dirty="0"/>
              <a:t>Self-Censorship and Chilling</a:t>
            </a:r>
          </a:p>
        </p:txBody>
      </p:sp>
      <p:sp>
        <p:nvSpPr>
          <p:cNvPr id="3" name="Content Placeholder 2">
            <a:extLst>
              <a:ext uri="{FF2B5EF4-FFF2-40B4-BE49-F238E27FC236}">
                <a16:creationId xmlns:a16="http://schemas.microsoft.com/office/drawing/2014/main" id="{A7701C7B-2596-94D7-BEAC-94F3A8DFA338}"/>
              </a:ext>
            </a:extLst>
          </p:cNvPr>
          <p:cNvSpPr>
            <a:spLocks noGrp="1"/>
          </p:cNvSpPr>
          <p:nvPr>
            <p:ph sz="half" idx="1"/>
          </p:nvPr>
        </p:nvSpPr>
        <p:spPr/>
        <p:txBody>
          <a:bodyPr>
            <a:normAutofit/>
          </a:bodyPr>
          <a:lstStyle/>
          <a:p>
            <a:r>
              <a:rPr lang="en-US" dirty="0"/>
              <a:t>Dataveillance leads to self censorship in everyday online speech &amp; search [2]</a:t>
            </a:r>
          </a:p>
          <a:p>
            <a:r>
              <a:rPr lang="en-US" dirty="0"/>
              <a:t>A drop of 30% before and after the leak of potential government surveillance. [3]</a:t>
            </a:r>
          </a:p>
          <a:p>
            <a:endParaRPr lang="en-US" dirty="0"/>
          </a:p>
        </p:txBody>
      </p:sp>
      <p:sp>
        <p:nvSpPr>
          <p:cNvPr id="5" name="Footer Placeholder 4">
            <a:extLst>
              <a:ext uri="{FF2B5EF4-FFF2-40B4-BE49-F238E27FC236}">
                <a16:creationId xmlns:a16="http://schemas.microsoft.com/office/drawing/2014/main" id="{1200D5CD-471C-A351-73AD-CF45FC01F9B0}"/>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EA171E3C-42EF-90FE-D5DD-C3169636AD70}"/>
              </a:ext>
            </a:extLst>
          </p:cNvPr>
          <p:cNvSpPr>
            <a:spLocks noGrp="1"/>
          </p:cNvSpPr>
          <p:nvPr>
            <p:ph type="sldNum" sz="quarter" idx="12"/>
          </p:nvPr>
        </p:nvSpPr>
        <p:spPr/>
        <p:txBody>
          <a:bodyPr/>
          <a:lstStyle/>
          <a:p>
            <a:fld id="{A2A17EAB-8B51-5C40-8776-6683E51FA7A0}" type="slidenum">
              <a:rPr lang="en-US" smtClean="0"/>
              <a:t>12</a:t>
            </a:fld>
            <a:endParaRPr lang="en-US" dirty="0"/>
          </a:p>
        </p:txBody>
      </p:sp>
      <p:sp>
        <p:nvSpPr>
          <p:cNvPr id="7" name="TextBox 6">
            <a:extLst>
              <a:ext uri="{FF2B5EF4-FFF2-40B4-BE49-F238E27FC236}">
                <a16:creationId xmlns:a16="http://schemas.microsoft.com/office/drawing/2014/main" id="{28D07D83-93C9-B44A-7D7F-E18874207616}"/>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Sweeney Han</a:t>
            </a:r>
            <a:endParaRPr lang="en-US" sz="1400" dirty="0">
              <a:solidFill>
                <a:schemeClr val="tx1"/>
              </a:solidFill>
              <a:latin typeface="+mj-lt"/>
            </a:endParaRPr>
          </a:p>
        </p:txBody>
      </p:sp>
      <p:pic>
        <p:nvPicPr>
          <p:cNvPr id="18" name="Picture 17">
            <a:extLst>
              <a:ext uri="{FF2B5EF4-FFF2-40B4-BE49-F238E27FC236}">
                <a16:creationId xmlns:a16="http://schemas.microsoft.com/office/drawing/2014/main" id="{A675BC20-27E2-5D34-90A0-85CF2423B521}"/>
              </a:ext>
            </a:extLst>
          </p:cNvPr>
          <p:cNvPicPr>
            <a:picLocks noChangeAspect="1"/>
          </p:cNvPicPr>
          <p:nvPr/>
        </p:nvPicPr>
        <p:blipFill>
          <a:blip r:embed="rId3"/>
          <a:stretch>
            <a:fillRect/>
          </a:stretch>
        </p:blipFill>
        <p:spPr>
          <a:xfrm>
            <a:off x="4689310" y="1286737"/>
            <a:ext cx="4142270" cy="2954626"/>
          </a:xfrm>
          <a:prstGeom prst="rect">
            <a:avLst/>
          </a:prstGeom>
        </p:spPr>
      </p:pic>
      <p:sp>
        <p:nvSpPr>
          <p:cNvPr id="19" name="TextBox 18">
            <a:extLst>
              <a:ext uri="{FF2B5EF4-FFF2-40B4-BE49-F238E27FC236}">
                <a16:creationId xmlns:a16="http://schemas.microsoft.com/office/drawing/2014/main" id="{34826897-E1EE-3884-893B-22605B23AEC0}"/>
              </a:ext>
            </a:extLst>
          </p:cNvPr>
          <p:cNvSpPr txBox="1"/>
          <p:nvPr/>
        </p:nvSpPr>
        <p:spPr>
          <a:xfrm>
            <a:off x="4908005" y="4280619"/>
            <a:ext cx="3859530" cy="590931"/>
          </a:xfrm>
          <a:prstGeom prst="rect">
            <a:avLst/>
          </a:prstGeom>
          <a:noFill/>
        </p:spPr>
        <p:txBody>
          <a:bodyPr wrap="square" rtlCol="0">
            <a:spAutoFit/>
          </a:bodyPr>
          <a:lstStyle/>
          <a:p>
            <a:pPr>
              <a:lnSpc>
                <a:spcPct val="90000"/>
              </a:lnSpc>
            </a:pPr>
            <a:r>
              <a:rPr lang="en-US" sz="1200" dirty="0"/>
              <a:t>Total views on Wikipedia after NSA leak drops, showing a potential example of the “chilling” effect </a:t>
            </a:r>
            <a:br>
              <a:rPr lang="en-US" sz="1200" dirty="0"/>
            </a:br>
            <a:r>
              <a:rPr lang="en-US" sz="1200" dirty="0"/>
              <a:t>Figure 2 [3]</a:t>
            </a:r>
          </a:p>
        </p:txBody>
      </p:sp>
    </p:spTree>
    <p:extLst>
      <p:ext uri="{BB962C8B-B14F-4D97-AF65-F5344CB8AC3E}">
        <p14:creationId xmlns:p14="http://schemas.microsoft.com/office/powerpoint/2010/main" val="25447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0CBBB-3884-2CF1-9EDF-0A45B04E6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8AF8F-24CE-A612-368B-0D8D94E8C8DD}"/>
              </a:ext>
            </a:extLst>
          </p:cNvPr>
          <p:cNvSpPr>
            <a:spLocks noGrp="1"/>
          </p:cNvSpPr>
          <p:nvPr>
            <p:ph type="title"/>
          </p:nvPr>
        </p:nvSpPr>
        <p:spPr/>
        <p:txBody>
          <a:bodyPr/>
          <a:lstStyle/>
          <a:p>
            <a:r>
              <a:rPr lang="en-US" dirty="0"/>
              <a:t>Sensitive is broad and Shiftable</a:t>
            </a:r>
          </a:p>
        </p:txBody>
      </p:sp>
      <p:sp>
        <p:nvSpPr>
          <p:cNvPr id="3" name="Content Placeholder 2">
            <a:extLst>
              <a:ext uri="{FF2B5EF4-FFF2-40B4-BE49-F238E27FC236}">
                <a16:creationId xmlns:a16="http://schemas.microsoft.com/office/drawing/2014/main" id="{B86510AE-BBEA-C514-A48D-D0F19AAB6184}"/>
              </a:ext>
            </a:extLst>
          </p:cNvPr>
          <p:cNvSpPr>
            <a:spLocks noGrp="1"/>
          </p:cNvSpPr>
          <p:nvPr>
            <p:ph sz="half" idx="1"/>
          </p:nvPr>
        </p:nvSpPr>
        <p:spPr/>
        <p:txBody>
          <a:bodyPr/>
          <a:lstStyle/>
          <a:p>
            <a:r>
              <a:rPr lang="en-US" dirty="0"/>
              <a:t>In a national survey, 76% agree that protecting weak groups like children is more important than freedom of expression; Journalist are 50% [4]</a:t>
            </a:r>
          </a:p>
          <a:p>
            <a:r>
              <a:rPr lang="en-US" dirty="0"/>
              <a:t>“child protection” is a broad term, definitions about harmful or sensitive content will change over time. [4]</a:t>
            </a:r>
          </a:p>
        </p:txBody>
      </p:sp>
      <p:sp>
        <p:nvSpPr>
          <p:cNvPr id="5" name="Footer Placeholder 4">
            <a:extLst>
              <a:ext uri="{FF2B5EF4-FFF2-40B4-BE49-F238E27FC236}">
                <a16:creationId xmlns:a16="http://schemas.microsoft.com/office/drawing/2014/main" id="{EC5F8C0F-4D39-5E6F-AADC-4EA72EB2A006}"/>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AA33B21A-5B62-C115-EE81-94F5CBF14455}"/>
              </a:ext>
            </a:extLst>
          </p:cNvPr>
          <p:cNvSpPr>
            <a:spLocks noGrp="1"/>
          </p:cNvSpPr>
          <p:nvPr>
            <p:ph type="sldNum" sz="quarter" idx="12"/>
          </p:nvPr>
        </p:nvSpPr>
        <p:spPr/>
        <p:txBody>
          <a:bodyPr/>
          <a:lstStyle/>
          <a:p>
            <a:fld id="{A2A17EAB-8B51-5C40-8776-6683E51FA7A0}" type="slidenum">
              <a:rPr lang="en-US" smtClean="0"/>
              <a:t>13</a:t>
            </a:fld>
            <a:endParaRPr lang="en-US" dirty="0"/>
          </a:p>
        </p:txBody>
      </p:sp>
      <p:sp>
        <p:nvSpPr>
          <p:cNvPr id="7" name="TextBox 6">
            <a:extLst>
              <a:ext uri="{FF2B5EF4-FFF2-40B4-BE49-F238E27FC236}">
                <a16:creationId xmlns:a16="http://schemas.microsoft.com/office/drawing/2014/main" id="{D8CAF241-93D8-291A-E767-2D9F5BFAB69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Sweeney Han</a:t>
            </a:r>
          </a:p>
        </p:txBody>
      </p:sp>
      <p:pic>
        <p:nvPicPr>
          <p:cNvPr id="8" name="Picture 7">
            <a:extLst>
              <a:ext uri="{FF2B5EF4-FFF2-40B4-BE49-F238E27FC236}">
                <a16:creationId xmlns:a16="http://schemas.microsoft.com/office/drawing/2014/main" id="{3E6A647D-00CC-CBF2-A4E6-7DF8CC67D91D}"/>
              </a:ext>
            </a:extLst>
          </p:cNvPr>
          <p:cNvPicPr>
            <a:picLocks noChangeAspect="1"/>
          </p:cNvPicPr>
          <p:nvPr/>
        </p:nvPicPr>
        <p:blipFill>
          <a:blip r:embed="rId3"/>
          <a:stretch>
            <a:fillRect/>
          </a:stretch>
        </p:blipFill>
        <p:spPr>
          <a:xfrm>
            <a:off x="4724400" y="1352550"/>
            <a:ext cx="3742488" cy="2933699"/>
          </a:xfrm>
          <a:prstGeom prst="rect">
            <a:avLst/>
          </a:prstGeom>
        </p:spPr>
      </p:pic>
      <p:sp>
        <p:nvSpPr>
          <p:cNvPr id="11" name="TextBox 10">
            <a:extLst>
              <a:ext uri="{FF2B5EF4-FFF2-40B4-BE49-F238E27FC236}">
                <a16:creationId xmlns:a16="http://schemas.microsoft.com/office/drawing/2014/main" id="{CEA777D2-E9E8-9E29-D414-0C4553E7FD0D}"/>
              </a:ext>
            </a:extLst>
          </p:cNvPr>
          <p:cNvSpPr txBox="1"/>
          <p:nvPr/>
        </p:nvSpPr>
        <p:spPr>
          <a:xfrm>
            <a:off x="4717887" y="4367754"/>
            <a:ext cx="4258453" cy="424732"/>
          </a:xfrm>
          <a:prstGeom prst="rect">
            <a:avLst/>
          </a:prstGeom>
          <a:noFill/>
        </p:spPr>
        <p:txBody>
          <a:bodyPr wrap="square" rtlCol="0">
            <a:spAutoFit/>
          </a:bodyPr>
          <a:lstStyle/>
          <a:p>
            <a:pPr>
              <a:lnSpc>
                <a:spcPct val="90000"/>
              </a:lnSpc>
            </a:pPr>
            <a:r>
              <a:rPr lang="en-US" sz="1200" dirty="0"/>
              <a:t>Support is highest for child-linked categories and much lower for those that aren’t as focused[4]</a:t>
            </a:r>
          </a:p>
        </p:txBody>
      </p:sp>
    </p:spTree>
    <p:extLst>
      <p:ext uri="{BB962C8B-B14F-4D97-AF65-F5344CB8AC3E}">
        <p14:creationId xmlns:p14="http://schemas.microsoft.com/office/powerpoint/2010/main" val="372237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E9528-C373-BE1E-1D42-7E8A8CC3D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CEEC4-4714-7C5B-0A14-C86649B0ADBA}"/>
              </a:ext>
            </a:extLst>
          </p:cNvPr>
          <p:cNvSpPr>
            <a:spLocks noGrp="1"/>
          </p:cNvSpPr>
          <p:nvPr>
            <p:ph type="title"/>
          </p:nvPr>
        </p:nvSpPr>
        <p:spPr/>
        <p:txBody>
          <a:bodyPr/>
          <a:lstStyle/>
          <a:p>
            <a:r>
              <a:rPr lang="en-US" dirty="0"/>
              <a:t>Not Effective enough in practice</a:t>
            </a:r>
          </a:p>
        </p:txBody>
      </p:sp>
      <p:sp>
        <p:nvSpPr>
          <p:cNvPr id="3" name="Content Placeholder 2">
            <a:extLst>
              <a:ext uri="{FF2B5EF4-FFF2-40B4-BE49-F238E27FC236}">
                <a16:creationId xmlns:a16="http://schemas.microsoft.com/office/drawing/2014/main" id="{FC0ED039-30C0-A0E6-4CB1-6A35965A8FAD}"/>
              </a:ext>
            </a:extLst>
          </p:cNvPr>
          <p:cNvSpPr>
            <a:spLocks noGrp="1"/>
          </p:cNvSpPr>
          <p:nvPr>
            <p:ph sz="half" idx="1"/>
          </p:nvPr>
        </p:nvSpPr>
        <p:spPr>
          <a:xfrm>
            <a:off x="434340" y="1428750"/>
            <a:ext cx="3733800" cy="3352800"/>
          </a:xfrm>
        </p:spPr>
        <p:txBody>
          <a:bodyPr/>
          <a:lstStyle/>
          <a:p>
            <a:r>
              <a:rPr lang="en-US" dirty="0"/>
              <a:t>Identity 38,253 accounts for sale across 11 marketplaces covering 211 categories over Feb-Jun 2024[6]</a:t>
            </a:r>
          </a:p>
          <a:p>
            <a:r>
              <a:rPr lang="en-US" dirty="0"/>
              <a:t>Total advertised value &gt; $64 million; Median price $157 per account[6]</a:t>
            </a:r>
          </a:p>
        </p:txBody>
      </p:sp>
      <p:sp>
        <p:nvSpPr>
          <p:cNvPr id="5" name="Footer Placeholder 4">
            <a:extLst>
              <a:ext uri="{FF2B5EF4-FFF2-40B4-BE49-F238E27FC236}">
                <a16:creationId xmlns:a16="http://schemas.microsoft.com/office/drawing/2014/main" id="{FB9CC8FA-003A-7BDF-59CB-296EBCD51073}"/>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B51FBEA1-0480-5C57-767B-01E6D85DC6A0}"/>
              </a:ext>
            </a:extLst>
          </p:cNvPr>
          <p:cNvSpPr>
            <a:spLocks noGrp="1"/>
          </p:cNvSpPr>
          <p:nvPr>
            <p:ph type="sldNum" sz="quarter" idx="12"/>
          </p:nvPr>
        </p:nvSpPr>
        <p:spPr/>
        <p:txBody>
          <a:bodyPr/>
          <a:lstStyle/>
          <a:p>
            <a:fld id="{A2A17EAB-8B51-5C40-8776-6683E51FA7A0}" type="slidenum">
              <a:rPr lang="en-US" smtClean="0"/>
              <a:t>14</a:t>
            </a:fld>
            <a:endParaRPr lang="en-US" dirty="0"/>
          </a:p>
        </p:txBody>
      </p:sp>
      <p:sp>
        <p:nvSpPr>
          <p:cNvPr id="7" name="TextBox 6">
            <a:extLst>
              <a:ext uri="{FF2B5EF4-FFF2-40B4-BE49-F238E27FC236}">
                <a16:creationId xmlns:a16="http://schemas.microsoft.com/office/drawing/2014/main" id="{AE9DD54E-EBA1-9031-762D-B1AE1134BC9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Sweeney Han</a:t>
            </a:r>
          </a:p>
        </p:txBody>
      </p:sp>
      <p:pic>
        <p:nvPicPr>
          <p:cNvPr id="8" name="Picture 7">
            <a:extLst>
              <a:ext uri="{FF2B5EF4-FFF2-40B4-BE49-F238E27FC236}">
                <a16:creationId xmlns:a16="http://schemas.microsoft.com/office/drawing/2014/main" id="{534E182F-AEDA-BD04-2B54-1786CF1FECE7}"/>
              </a:ext>
            </a:extLst>
          </p:cNvPr>
          <p:cNvPicPr>
            <a:picLocks noChangeAspect="1"/>
          </p:cNvPicPr>
          <p:nvPr/>
        </p:nvPicPr>
        <p:blipFill>
          <a:blip r:embed="rId3"/>
          <a:stretch>
            <a:fillRect/>
          </a:stretch>
        </p:blipFill>
        <p:spPr>
          <a:xfrm>
            <a:off x="4331970" y="1428750"/>
            <a:ext cx="4694826" cy="2811781"/>
          </a:xfrm>
          <a:prstGeom prst="rect">
            <a:avLst/>
          </a:prstGeom>
        </p:spPr>
      </p:pic>
      <p:sp>
        <p:nvSpPr>
          <p:cNvPr id="11" name="TextBox 10">
            <a:extLst>
              <a:ext uri="{FF2B5EF4-FFF2-40B4-BE49-F238E27FC236}">
                <a16:creationId xmlns:a16="http://schemas.microsoft.com/office/drawing/2014/main" id="{75974104-FF21-B050-0E07-46E8F871CB7B}"/>
              </a:ext>
            </a:extLst>
          </p:cNvPr>
          <p:cNvSpPr txBox="1"/>
          <p:nvPr/>
        </p:nvSpPr>
        <p:spPr>
          <a:xfrm>
            <a:off x="5098789" y="4313218"/>
            <a:ext cx="3161188" cy="757130"/>
          </a:xfrm>
          <a:prstGeom prst="rect">
            <a:avLst/>
          </a:prstGeom>
          <a:noFill/>
        </p:spPr>
        <p:txBody>
          <a:bodyPr wrap="square" rtlCol="0">
            <a:spAutoFit/>
          </a:bodyPr>
          <a:lstStyle/>
          <a:p>
            <a:pPr>
              <a:lnSpc>
                <a:spcPct val="90000"/>
              </a:lnSpc>
            </a:pPr>
            <a:r>
              <a:rPr lang="en-US" sz="1200" dirty="0"/>
              <a:t>Social Media Platforms implemented fewer enforceable age-verification controls and more bypasses than other online services</a:t>
            </a:r>
            <a:br>
              <a:rPr lang="en-US" sz="1200" dirty="0"/>
            </a:br>
            <a:r>
              <a:rPr lang="en-US" sz="1200" dirty="0"/>
              <a:t>Table 3[5]</a:t>
            </a:r>
          </a:p>
        </p:txBody>
      </p:sp>
    </p:spTree>
    <p:extLst>
      <p:ext uri="{BB962C8B-B14F-4D97-AF65-F5344CB8AC3E}">
        <p14:creationId xmlns:p14="http://schemas.microsoft.com/office/powerpoint/2010/main" val="420056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40E04-36F9-2A68-6A1D-C9F5060C5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6697E-CBB9-0A52-CC8E-4CE1B8140999}"/>
              </a:ext>
            </a:extLst>
          </p:cNvPr>
          <p:cNvSpPr>
            <a:spLocks noGrp="1"/>
          </p:cNvSpPr>
          <p:nvPr>
            <p:ph type="title"/>
          </p:nvPr>
        </p:nvSpPr>
        <p:spPr>
          <a:xfrm>
            <a:off x="233440" y="377258"/>
            <a:ext cx="8484870" cy="914400"/>
          </a:xfrm>
        </p:spPr>
        <p:txBody>
          <a:bodyPr/>
          <a:lstStyle/>
          <a:p>
            <a:r>
              <a:rPr lang="en-US" dirty="0"/>
              <a:t>IBAV over-collects and is easily re-identifiable </a:t>
            </a:r>
          </a:p>
        </p:txBody>
      </p:sp>
      <p:sp>
        <p:nvSpPr>
          <p:cNvPr id="3" name="Content Placeholder 2">
            <a:extLst>
              <a:ext uri="{FF2B5EF4-FFF2-40B4-BE49-F238E27FC236}">
                <a16:creationId xmlns:a16="http://schemas.microsoft.com/office/drawing/2014/main" id="{B9770D1A-8824-CC1F-5684-A2CF3420645A}"/>
              </a:ext>
            </a:extLst>
          </p:cNvPr>
          <p:cNvSpPr>
            <a:spLocks noGrp="1"/>
          </p:cNvSpPr>
          <p:nvPr>
            <p:ph sz="half" idx="1"/>
          </p:nvPr>
        </p:nvSpPr>
        <p:spPr/>
        <p:txBody>
          <a:bodyPr/>
          <a:lstStyle/>
          <a:p>
            <a:r>
              <a:rPr lang="en-US" dirty="0"/>
              <a:t>IBAV ties real identity to access logs to answer an age question[1]</a:t>
            </a:r>
          </a:p>
          <a:p>
            <a:r>
              <a:rPr lang="en-US" dirty="0"/>
              <a:t>Even in national scale, risk stays high due to possibility of a data leak[1]</a:t>
            </a:r>
          </a:p>
          <a:p>
            <a:r>
              <a:rPr lang="en-US" dirty="0"/>
              <a:t>Everyone in small ZIP is easily identifiable with a small amount of attributes(ZIP code, gender, date of birth)[7]</a:t>
            </a:r>
          </a:p>
          <a:p>
            <a:endParaRPr lang="en-US" dirty="0"/>
          </a:p>
        </p:txBody>
      </p:sp>
      <p:sp>
        <p:nvSpPr>
          <p:cNvPr id="5" name="Footer Placeholder 4">
            <a:extLst>
              <a:ext uri="{FF2B5EF4-FFF2-40B4-BE49-F238E27FC236}">
                <a16:creationId xmlns:a16="http://schemas.microsoft.com/office/drawing/2014/main" id="{E51D7B6F-A7DE-88CD-0176-92FAD6880137}"/>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3E6C83D6-6501-A8FF-0C8A-920392D01A44}"/>
              </a:ext>
            </a:extLst>
          </p:cNvPr>
          <p:cNvSpPr>
            <a:spLocks noGrp="1"/>
          </p:cNvSpPr>
          <p:nvPr>
            <p:ph type="sldNum" sz="quarter" idx="12"/>
          </p:nvPr>
        </p:nvSpPr>
        <p:spPr/>
        <p:txBody>
          <a:bodyPr/>
          <a:lstStyle/>
          <a:p>
            <a:fld id="{A2A17EAB-8B51-5C40-8776-6683E51FA7A0}" type="slidenum">
              <a:rPr lang="en-US" smtClean="0"/>
              <a:t>15</a:t>
            </a:fld>
            <a:endParaRPr lang="en-US" dirty="0"/>
          </a:p>
        </p:txBody>
      </p:sp>
      <p:sp>
        <p:nvSpPr>
          <p:cNvPr id="7" name="TextBox 6">
            <a:extLst>
              <a:ext uri="{FF2B5EF4-FFF2-40B4-BE49-F238E27FC236}">
                <a16:creationId xmlns:a16="http://schemas.microsoft.com/office/drawing/2014/main" id="{B28FE3CF-6A34-D3F3-E32F-8EB8DAA2DD36}"/>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Sweeney Han</a:t>
            </a:r>
          </a:p>
        </p:txBody>
      </p:sp>
      <p:pic>
        <p:nvPicPr>
          <p:cNvPr id="9" name="Picture 8">
            <a:extLst>
              <a:ext uri="{FF2B5EF4-FFF2-40B4-BE49-F238E27FC236}">
                <a16:creationId xmlns:a16="http://schemas.microsoft.com/office/drawing/2014/main" id="{0E019D70-CF92-E5BB-214A-6D3C6931DB64}"/>
              </a:ext>
            </a:extLst>
          </p:cNvPr>
          <p:cNvPicPr>
            <a:picLocks noChangeAspect="1"/>
          </p:cNvPicPr>
          <p:nvPr/>
        </p:nvPicPr>
        <p:blipFill>
          <a:blip r:embed="rId3"/>
          <a:stretch>
            <a:fillRect/>
          </a:stretch>
        </p:blipFill>
        <p:spPr>
          <a:xfrm>
            <a:off x="4549690" y="1516063"/>
            <a:ext cx="4281890" cy="2645183"/>
          </a:xfrm>
          <a:prstGeom prst="rect">
            <a:avLst/>
          </a:prstGeom>
        </p:spPr>
      </p:pic>
      <p:sp>
        <p:nvSpPr>
          <p:cNvPr id="12" name="TextBox 11">
            <a:extLst>
              <a:ext uri="{FF2B5EF4-FFF2-40B4-BE49-F238E27FC236}">
                <a16:creationId xmlns:a16="http://schemas.microsoft.com/office/drawing/2014/main" id="{6527C22A-197D-7129-2E42-8792587DFFDB}"/>
              </a:ext>
            </a:extLst>
          </p:cNvPr>
          <p:cNvSpPr txBox="1"/>
          <p:nvPr/>
        </p:nvSpPr>
        <p:spPr>
          <a:xfrm>
            <a:off x="4475875" y="4179311"/>
            <a:ext cx="4429520" cy="590931"/>
          </a:xfrm>
          <a:prstGeom prst="rect">
            <a:avLst/>
          </a:prstGeom>
          <a:noFill/>
        </p:spPr>
        <p:txBody>
          <a:bodyPr wrap="square" rtlCol="0">
            <a:spAutoFit/>
          </a:bodyPr>
          <a:lstStyle/>
          <a:p>
            <a:pPr>
              <a:lnSpc>
                <a:spcPct val="90000"/>
              </a:lnSpc>
            </a:pPr>
            <a:r>
              <a:rPr lang="en-US" sz="1200" dirty="0"/>
              <a:t>The smaller the zip population, the easier it is to identity each unique individual </a:t>
            </a:r>
            <a:br>
              <a:rPr lang="en-US" sz="1200" dirty="0"/>
            </a:br>
            <a:r>
              <a:rPr lang="en-US" sz="1200" dirty="0"/>
              <a:t>Figure 22 [7]</a:t>
            </a:r>
          </a:p>
        </p:txBody>
      </p:sp>
    </p:spTree>
    <p:extLst>
      <p:ext uri="{BB962C8B-B14F-4D97-AF65-F5344CB8AC3E}">
        <p14:creationId xmlns:p14="http://schemas.microsoft.com/office/powerpoint/2010/main" val="230313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8CA3-4686-B1D1-9785-656696F5C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E0D27-3EA4-59D2-EC4D-5F21B72A692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2781650-90CD-9BAC-154C-6E8FDABFCD40}"/>
              </a:ext>
            </a:extLst>
          </p:cNvPr>
          <p:cNvSpPr>
            <a:spLocks noGrp="1"/>
          </p:cNvSpPr>
          <p:nvPr>
            <p:ph sz="half" idx="1"/>
          </p:nvPr>
        </p:nvSpPr>
        <p:spPr>
          <a:xfrm>
            <a:off x="685800" y="1352551"/>
            <a:ext cx="7509510" cy="3352800"/>
          </a:xfrm>
        </p:spPr>
        <p:txBody>
          <a:bodyPr/>
          <a:lstStyle/>
          <a:p>
            <a:r>
              <a:rPr lang="en-US" dirty="0"/>
              <a:t>Identity Based Age Verification limits free speech and individualism</a:t>
            </a:r>
          </a:p>
          <a:p>
            <a:r>
              <a:rPr lang="en-US" dirty="0"/>
              <a:t>Identity Based Age Verification can expand and be used to push more extreme ideals</a:t>
            </a:r>
          </a:p>
          <a:p>
            <a:r>
              <a:rPr lang="en-US" dirty="0"/>
              <a:t>Studies have shown that it is not effective enough in practice</a:t>
            </a:r>
          </a:p>
          <a:p>
            <a:r>
              <a:rPr lang="en-US" dirty="0"/>
              <a:t>Identity Based Age Verification has an issue of Overcollection with lasting risk</a:t>
            </a:r>
          </a:p>
        </p:txBody>
      </p:sp>
      <p:sp>
        <p:nvSpPr>
          <p:cNvPr id="5" name="Footer Placeholder 4">
            <a:extLst>
              <a:ext uri="{FF2B5EF4-FFF2-40B4-BE49-F238E27FC236}">
                <a16:creationId xmlns:a16="http://schemas.microsoft.com/office/drawing/2014/main" id="{02611DDB-FCAA-0336-3210-0493AD1D6BDF}"/>
              </a:ext>
            </a:extLst>
          </p:cNvPr>
          <p:cNvSpPr>
            <a:spLocks noGrp="1"/>
          </p:cNvSpPr>
          <p:nvPr>
            <p:ph type="ftr" sz="quarter" idx="11"/>
          </p:nvPr>
        </p:nvSpPr>
        <p:spPr/>
        <p:txBody>
          <a:bodyPr/>
          <a:lstStyle/>
          <a:p>
            <a:r>
              <a:rPr lang="sk-SK" dirty="0"/>
              <a:t>© 2025 Keith A. </a:t>
            </a:r>
            <a:r>
              <a:rPr lang="sk-SK" dirty="0" err="1"/>
              <a:t>Pray</a:t>
            </a:r>
            <a:endParaRPr lang="en-US" dirty="0"/>
          </a:p>
        </p:txBody>
      </p:sp>
      <p:sp>
        <p:nvSpPr>
          <p:cNvPr id="6" name="Slide Number Placeholder 5">
            <a:extLst>
              <a:ext uri="{FF2B5EF4-FFF2-40B4-BE49-F238E27FC236}">
                <a16:creationId xmlns:a16="http://schemas.microsoft.com/office/drawing/2014/main" id="{BA66C69D-0788-DD36-E807-82330C6CFEDD}"/>
              </a:ext>
            </a:extLst>
          </p:cNvPr>
          <p:cNvSpPr>
            <a:spLocks noGrp="1"/>
          </p:cNvSpPr>
          <p:nvPr>
            <p:ph type="sldNum" sz="quarter" idx="12"/>
          </p:nvPr>
        </p:nvSpPr>
        <p:spPr/>
        <p:txBody>
          <a:bodyPr/>
          <a:lstStyle/>
          <a:p>
            <a:fld id="{A2A17EAB-8B51-5C40-8776-6683E51FA7A0}" type="slidenum">
              <a:rPr lang="en-US" smtClean="0"/>
              <a:t>16</a:t>
            </a:fld>
            <a:endParaRPr lang="en-US" dirty="0"/>
          </a:p>
        </p:txBody>
      </p:sp>
      <p:sp>
        <p:nvSpPr>
          <p:cNvPr id="7" name="TextBox 6">
            <a:extLst>
              <a:ext uri="{FF2B5EF4-FFF2-40B4-BE49-F238E27FC236}">
                <a16:creationId xmlns:a16="http://schemas.microsoft.com/office/drawing/2014/main" id="{B63A2340-1C9B-E81B-7A82-6A32740CBBD7}"/>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Sweeney Han</a:t>
            </a:r>
          </a:p>
        </p:txBody>
      </p:sp>
    </p:spTree>
    <p:extLst>
      <p:ext uri="{BB962C8B-B14F-4D97-AF65-F5344CB8AC3E}">
        <p14:creationId xmlns:p14="http://schemas.microsoft.com/office/powerpoint/2010/main" val="13647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lIns="91440">
            <a:normAutofit fontScale="92500" lnSpcReduction="10000"/>
          </a:bodyPr>
          <a:lstStyle/>
          <a:p>
            <a:pPr marL="0" indent="0">
              <a:buNone/>
            </a:pPr>
            <a:r>
              <a:rPr lang="en-US" sz="1100" dirty="0"/>
              <a:t>[1]</a:t>
            </a:r>
            <a:r>
              <a:rPr lang="en-US" sz="1100" dirty="0" err="1"/>
              <a:t>Bellovin</a:t>
            </a:r>
            <a:r>
              <a:rPr lang="en-US" sz="1100" dirty="0"/>
              <a:t>, S. M. (2025, October). </a:t>
            </a:r>
            <a:r>
              <a:rPr lang="en-US" sz="1100" i="1" dirty="0"/>
              <a:t>Privacy-preserving age verification—and its limitations</a:t>
            </a:r>
            <a:r>
              <a:rPr lang="en-US" sz="1100" dirty="0"/>
              <a:t> (Position paper, IAB/W3C Workshop on Age-Based Restrictions on Content Access). </a:t>
            </a:r>
            <a:r>
              <a:rPr lang="en-US" sz="1100" dirty="0">
                <a:hlinkClick r:id="rId2"/>
              </a:rPr>
              <a:t>https://www.cs.columbia.edu/~smb/papers/age-verify.pdf</a:t>
            </a:r>
            <a:endParaRPr lang="en-US" sz="1100" dirty="0"/>
          </a:p>
          <a:p>
            <a:pPr marL="0" indent="0">
              <a:buNone/>
            </a:pPr>
            <a:r>
              <a:rPr lang="en-US" sz="1100" dirty="0"/>
              <a:t>[2]</a:t>
            </a:r>
            <a:r>
              <a:rPr lang="en-US" sz="1100" dirty="0" err="1"/>
              <a:t>Büchi</a:t>
            </a:r>
            <a:r>
              <a:rPr lang="en-US" sz="1100" dirty="0"/>
              <a:t>, M., </a:t>
            </a:r>
            <a:r>
              <a:rPr lang="en-US" sz="1100" dirty="0" err="1"/>
              <a:t>Festic</a:t>
            </a:r>
            <a:r>
              <a:rPr lang="en-US" sz="1100" dirty="0"/>
              <a:t>, N., &amp; Latzer, M. (2022). The chilling effects of digital dataveillance: A theoretical model and an empirical research agenda. </a:t>
            </a:r>
            <a:r>
              <a:rPr lang="en-US" sz="1100" i="1" dirty="0"/>
              <a:t>Big Data &amp; Society, 9</a:t>
            </a:r>
            <a:r>
              <a:rPr lang="en-US" sz="1100" dirty="0"/>
              <a:t>(1). https://</a:t>
            </a:r>
            <a:r>
              <a:rPr lang="en-US" sz="1100" dirty="0" err="1"/>
              <a:t>doi.org</a:t>
            </a:r>
            <a:r>
              <a:rPr lang="en-US" sz="1100" dirty="0"/>
              <a:t>/10.1177/20539517211065368</a:t>
            </a:r>
          </a:p>
          <a:p>
            <a:pPr marL="0" indent="0">
              <a:buNone/>
            </a:pPr>
            <a:r>
              <a:rPr lang="en-US" sz="1100" dirty="0"/>
              <a:t>[3]Penney, J. W. (2016). Chilling effects: Online surveillance and Wikipedia use. </a:t>
            </a:r>
            <a:r>
              <a:rPr lang="en-US" sz="1100" i="1" dirty="0"/>
              <a:t>Berkeley Technology Law Journal, 31</a:t>
            </a:r>
            <a:r>
              <a:rPr lang="en-US" sz="1100" dirty="0"/>
              <a:t>(1), 117–182. https://</a:t>
            </a:r>
            <a:r>
              <a:rPr lang="en-US" sz="1100" dirty="0" err="1"/>
              <a:t>doi.org</a:t>
            </a:r>
            <a:r>
              <a:rPr lang="en-US" sz="1100" dirty="0"/>
              <a:t>/10.15779/Z38SS13</a:t>
            </a:r>
          </a:p>
          <a:p>
            <a:pPr marL="0" indent="0">
              <a:buNone/>
            </a:pPr>
            <a:r>
              <a:rPr lang="en-US" sz="1100" dirty="0"/>
              <a:t>[4]</a:t>
            </a:r>
            <a:r>
              <a:rPr lang="en-US" sz="1100" dirty="0" err="1"/>
              <a:t>Staksrud</a:t>
            </a:r>
            <a:r>
              <a:rPr lang="en-US" sz="1100" dirty="0"/>
              <a:t>, E., Ólafsson, K., &amp; Milosevic, T. (2020). Children as crowbar? Justifying censorship on the grounds of child protection. </a:t>
            </a:r>
            <a:r>
              <a:rPr lang="en-US" sz="1100" i="1" dirty="0"/>
              <a:t>Nordic Journal of Human Rights, 38</a:t>
            </a:r>
            <a:r>
              <a:rPr lang="en-US" sz="1100" dirty="0"/>
              <a:t>(2), 159–173. https://</a:t>
            </a:r>
            <a:r>
              <a:rPr lang="en-US" sz="1100" dirty="0" err="1"/>
              <a:t>doi.org</a:t>
            </a:r>
            <a:r>
              <a:rPr lang="en-US" sz="1100" dirty="0"/>
              <a:t>/10.1080/18918131.2020.1777770</a:t>
            </a:r>
          </a:p>
          <a:p>
            <a:pPr marL="0" indent="0">
              <a:buNone/>
            </a:pPr>
            <a:r>
              <a:rPr lang="en-US" sz="1100" dirty="0"/>
              <a:t>[5]</a:t>
            </a:r>
            <a:r>
              <a:rPr lang="en-US" sz="1100" dirty="0" err="1"/>
              <a:t>Eltaher</a:t>
            </a:r>
            <a:r>
              <a:rPr lang="en-US" sz="1100" dirty="0"/>
              <a:t>, F., Gajula, R. K., Miralles-</a:t>
            </a:r>
            <a:r>
              <a:rPr lang="en-US" sz="1100" dirty="0" err="1"/>
              <a:t>Pechuán</a:t>
            </a:r>
            <a:r>
              <a:rPr lang="en-US" sz="1100" dirty="0"/>
              <a:t>, L., Thorpe, C., &amp; McKeever, S. (2025). The digital loophole: Evaluating the effectiveness of child age verification methods on social media. In </a:t>
            </a:r>
            <a:r>
              <a:rPr lang="en-US" sz="1100" i="1" dirty="0"/>
              <a:t>Proceedings of the 11th International Conference on Information Systems Security and Privacy (ICISSP 2025)</a:t>
            </a:r>
            <a:r>
              <a:rPr lang="en-US" sz="1100" dirty="0"/>
              <a:t> (Vol. 2, pp. 213–222). </a:t>
            </a:r>
            <a:r>
              <a:rPr lang="en-US" sz="1100" dirty="0" err="1"/>
              <a:t>SCITEPress</a:t>
            </a:r>
            <a:r>
              <a:rPr lang="en-US" sz="1100" dirty="0"/>
              <a:t>. https://</a:t>
            </a:r>
            <a:r>
              <a:rPr lang="en-US" sz="1100" dirty="0" err="1"/>
              <a:t>doi.org</a:t>
            </a:r>
            <a:r>
              <a:rPr lang="en-US" sz="1100" dirty="0"/>
              <a:t>/10.5220/0013248300003899</a:t>
            </a:r>
          </a:p>
          <a:p>
            <a:pPr marL="0" indent="0">
              <a:buNone/>
            </a:pPr>
            <a:r>
              <a:rPr lang="en-US" sz="1100" dirty="0"/>
              <a:t>[6]</a:t>
            </a:r>
            <a:r>
              <a:rPr lang="en-US" sz="1100" dirty="0" err="1"/>
              <a:t>Beluri</a:t>
            </a:r>
            <a:r>
              <a:rPr lang="en-US" sz="1100" dirty="0"/>
              <a:t>, M., Acharya, B., Khodayari, S., Stivala, G., Pellegrino, G., &amp; Holz, T. (2024). </a:t>
            </a:r>
            <a:r>
              <a:rPr lang="en-US" sz="1100" i="1" dirty="0"/>
              <a:t>Exploration of the dynamics of buy and sale of social media accounts</a:t>
            </a:r>
            <a:r>
              <a:rPr lang="en-US" sz="1100" dirty="0"/>
              <a:t> (arXiv:2412.14985). </a:t>
            </a:r>
            <a:r>
              <a:rPr lang="en-US" sz="1100" dirty="0" err="1"/>
              <a:t>arXiv</a:t>
            </a:r>
            <a:r>
              <a:rPr lang="en-US" sz="1100" dirty="0"/>
              <a:t>. https://</a:t>
            </a:r>
            <a:r>
              <a:rPr lang="en-US" sz="1100" dirty="0" err="1"/>
              <a:t>arxiv.org</a:t>
            </a:r>
            <a:r>
              <a:rPr lang="en-US" sz="1100" dirty="0"/>
              <a:t>/abs/2412.14985</a:t>
            </a:r>
          </a:p>
          <a:p>
            <a:pPr marL="0" indent="0">
              <a:buNone/>
            </a:pPr>
            <a:r>
              <a:rPr lang="en-US" sz="1100" dirty="0"/>
              <a:t>[7]Sweeney, L. (2000). </a:t>
            </a:r>
            <a:r>
              <a:rPr lang="en-US" sz="1100" i="1" dirty="0"/>
              <a:t>Simple demographics often identify people uniquely</a:t>
            </a:r>
            <a:r>
              <a:rPr lang="en-US" sz="1100" dirty="0"/>
              <a:t> (Data Privacy Working Paper No. 3). Carnegie Mellon University. </a:t>
            </a:r>
            <a:r>
              <a:rPr lang="en-US" sz="1100" dirty="0">
                <a:hlinkClick r:id="rId3"/>
              </a:rPr>
              <a:t>https://dataprivacylab.org/projects/identifiability/paper1.pdf</a:t>
            </a:r>
            <a:endParaRPr lang="en-US" sz="1100" dirty="0"/>
          </a:p>
          <a:p>
            <a:pPr marL="0" indent="0">
              <a:buNone/>
            </a:pPr>
            <a:r>
              <a:rPr lang="en-US" sz="1100" dirty="0"/>
              <a:t>[8] Bondar, I. (2025, March 12). </a:t>
            </a:r>
            <a:r>
              <a:rPr lang="en-US" sz="1100" i="1" dirty="0"/>
              <a:t>How to spot a fake ID by state across different states</a:t>
            </a:r>
            <a:r>
              <a:rPr lang="en-US" sz="1100" dirty="0"/>
              <a:t>. </a:t>
            </a:r>
            <a:r>
              <a:rPr lang="en-US" sz="1100" dirty="0" err="1"/>
              <a:t>Veriff</a:t>
            </a:r>
            <a:r>
              <a:rPr lang="en-US" sz="1100" dirty="0"/>
              <a:t>. </a:t>
            </a:r>
            <a:r>
              <a:rPr lang="en-US" sz="1100" dirty="0">
                <a:hlinkClick r:id="rId4"/>
              </a:rPr>
              <a:t>https://www.veriff.com/identity-verification/news/how-to-spot-a-fake-id-by-state</a:t>
            </a:r>
            <a:endParaRPr lang="en-US" sz="1100" dirty="0"/>
          </a:p>
          <a:p>
            <a:pPr marL="0" lvl="0" indent="0" defTabSz="457200">
              <a:lnSpc>
                <a:spcPct val="100000"/>
              </a:lnSpc>
              <a:spcBef>
                <a:spcPts val="600"/>
              </a:spcBef>
              <a:buClrTx/>
              <a:buSzTx/>
              <a:buNone/>
              <a:defRPr/>
            </a:pPr>
            <a:endParaRPr lang="en-US" sz="1100" dirty="0">
              <a:solidFill>
                <a:prstClr val="white"/>
              </a:solidFill>
            </a:endParaRPr>
          </a:p>
          <a:p>
            <a:pPr marL="0" lvl="0" indent="0" defTabSz="457200">
              <a:lnSpc>
                <a:spcPct val="100000"/>
              </a:lnSpc>
              <a:spcBef>
                <a:spcPts val="600"/>
              </a:spcBef>
              <a:buClrTx/>
              <a:buSzTx/>
              <a:buNone/>
              <a:defRPr/>
            </a:pPr>
            <a:endParaRPr lang="en-US" sz="1100" dirty="0">
              <a:solidFill>
                <a:prstClr val="white"/>
              </a:solidFill>
            </a:endParaRPr>
          </a:p>
          <a:p>
            <a:pPr marL="0" lvl="0" indent="0" defTabSz="457200">
              <a:lnSpc>
                <a:spcPct val="100000"/>
              </a:lnSpc>
              <a:spcBef>
                <a:spcPts val="600"/>
              </a:spcBef>
              <a:buClrTx/>
              <a:buSzTx/>
              <a:buNone/>
              <a:defRPr/>
            </a:pPr>
            <a:endParaRPr lang="en-US" sz="1100" dirty="0">
              <a:solidFill>
                <a:prstClr val="white"/>
              </a:solidFill>
            </a:endParaRPr>
          </a:p>
        </p:txBody>
      </p:sp>
      <p:sp>
        <p:nvSpPr>
          <p:cNvPr id="4" name="Footer Placeholder 3"/>
          <p:cNvSpPr>
            <a:spLocks noGrp="1"/>
          </p:cNvSpPr>
          <p:nvPr>
            <p:ph type="ftr" sz="quarter" idx="11"/>
          </p:nvPr>
        </p:nvSpPr>
        <p:spPr/>
        <p:txBody>
          <a:bodyPr/>
          <a:lstStyle/>
          <a:p>
            <a:r>
              <a:rPr lang="sk-SK" dirty="0"/>
              <a:t>© 2025 </a:t>
            </a:r>
            <a:r>
              <a:rPr lang="sk-SK" dirty="0" err="1"/>
              <a:t>Keith</a:t>
            </a:r>
            <a:r>
              <a:rPr lang="sk-SK" dirty="0"/>
              <a:t> A. </a:t>
            </a:r>
            <a:r>
              <a:rPr lang="sk-SK" dirty="0" err="1"/>
              <a:t>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Sweeney Han</a:t>
            </a:r>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Turn presentations and papers in on Canvas, drafts too</a:t>
            </a:r>
          </a:p>
          <a:p>
            <a:pPr lvl="1"/>
            <a:r>
              <a:rPr lang="en-US" dirty="0"/>
              <a:t>You can submit multiple times to the same assignment</a:t>
            </a:r>
          </a:p>
          <a:p>
            <a:r>
              <a:rPr lang="en-US" dirty="0"/>
              <a:t>Review Presentation and Paper Guidelines on course site</a:t>
            </a:r>
          </a:p>
          <a:p>
            <a:r>
              <a:rPr lang="en-US" dirty="0"/>
              <a:t>Sign up for Individual Presentation, it’s not too late</a:t>
            </a:r>
          </a:p>
          <a:p>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7381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 – sit with your group</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a:t>
            </a:r>
            <a:br>
              <a:rPr lang="en-US" dirty="0"/>
            </a:br>
            <a:r>
              <a:rPr lang="en-US" dirty="0"/>
              <a:t>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155370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pPr>
              <a:spcBef>
                <a:spcPts val="600"/>
              </a:spcBef>
            </a:pPr>
            <a:r>
              <a:rPr lang="en-US" sz="1100" dirty="0"/>
              <a:t>p. 269 Used to start with “A system that fails to respect its citizens’ right to privacy fails to respect the citizens themselves.” – Richard Nixon, 1974-02-23</a:t>
            </a:r>
          </a:p>
          <a:p>
            <a:pPr>
              <a:spcBef>
                <a:spcPts val="600"/>
              </a:spcBef>
            </a:pPr>
            <a:r>
              <a:rPr lang="en-US" sz="1100" dirty="0"/>
              <a:t>p. 271 Genetic Information Nondiscrimination Act (2008): Gattaca (1997)</a:t>
            </a:r>
          </a:p>
          <a:p>
            <a:pPr>
              <a:spcBef>
                <a:spcPts val="600"/>
              </a:spcBef>
            </a:pPr>
            <a:r>
              <a:rPr lang="en-US" sz="1100" dirty="0"/>
              <a:t>p. 273 Any NCIC success since 1995? </a:t>
            </a:r>
          </a:p>
          <a:p>
            <a:pPr>
              <a:spcBef>
                <a:spcPts val="600"/>
              </a:spcBef>
            </a:pPr>
            <a:r>
              <a:rPr lang="en-US" sz="1100" dirty="0"/>
              <a:t>p. 274 Arrests, altering and deleting records are violations of privacy?</a:t>
            </a:r>
          </a:p>
          <a:p>
            <a:pPr>
              <a:spcBef>
                <a:spcPts val="600"/>
              </a:spcBef>
            </a:pPr>
            <a:r>
              <a:rPr lang="en-US" sz="1100" dirty="0"/>
              <a:t>p. 275 Figure does not show # cameras increasing. </a:t>
            </a:r>
          </a:p>
          <a:p>
            <a:pPr>
              <a:spcBef>
                <a:spcPts val="600"/>
              </a:spcBef>
            </a:pPr>
            <a:r>
              <a:rPr lang="en-US" sz="1100" dirty="0"/>
              <a:t>p. 276 300 times = frames, locations, …? </a:t>
            </a:r>
          </a:p>
          <a:p>
            <a:pPr>
              <a:spcBef>
                <a:spcPts val="600"/>
              </a:spcBef>
            </a:pPr>
            <a:r>
              <a:rPr lang="en-US" sz="1100" dirty="0"/>
              <a:t>p. 277 Public drone opinion change since 2012? Any more states pass drone laws since 2013?</a:t>
            </a:r>
          </a:p>
          <a:p>
            <a:pPr>
              <a:spcBef>
                <a:spcPts val="600"/>
              </a:spcBef>
            </a:pPr>
            <a:r>
              <a:rPr lang="en-US" sz="1100" dirty="0"/>
              <a:t>p. 281 “Carnivore…” what’s in a name?</a:t>
            </a:r>
          </a:p>
          <a:p>
            <a:pPr>
              <a:spcBef>
                <a:spcPts val="600"/>
              </a:spcBef>
            </a:pPr>
            <a:r>
              <a:rPr lang="en-US" sz="1100" dirty="0"/>
              <a:t>p. 284 Stored Comms Act, any news since 2010?</a:t>
            </a:r>
          </a:p>
          <a:p>
            <a:pPr>
              <a:spcBef>
                <a:spcPts val="600"/>
              </a:spcBef>
            </a:pPr>
            <a:r>
              <a:rPr lang="en-US" sz="1100" dirty="0"/>
              <a:t>p. 285 CALEA update since 2005?</a:t>
            </a:r>
          </a:p>
          <a:p>
            <a:pPr>
              <a:spcBef>
                <a:spcPts val="600"/>
              </a:spcBef>
            </a:pPr>
            <a:r>
              <a:rPr lang="en-US" sz="1100" dirty="0"/>
              <a:t>p. 288 Google’s Eric Schmidt quote seems naïve </a:t>
            </a:r>
          </a:p>
        </p:txBody>
      </p:sp>
      <p:sp>
        <p:nvSpPr>
          <p:cNvPr id="11" name="Content Placeholder 10"/>
          <p:cNvSpPr>
            <a:spLocks noGrp="1"/>
          </p:cNvSpPr>
          <p:nvPr>
            <p:ph sz="half" idx="2"/>
          </p:nvPr>
        </p:nvSpPr>
        <p:spPr/>
        <p:txBody>
          <a:bodyPr>
            <a:noAutofit/>
          </a:bodyPr>
          <a:lstStyle/>
          <a:p>
            <a:pPr>
              <a:spcBef>
                <a:spcPts val="600"/>
              </a:spcBef>
            </a:pPr>
            <a:r>
              <a:rPr lang="en-US" sz="1100" dirty="0"/>
              <a:t>p. 293 Shouldn’t credit card issuers take “reasonable steps” to verify identity all the time?</a:t>
            </a:r>
          </a:p>
          <a:p>
            <a:pPr>
              <a:spcBef>
                <a:spcPts val="600"/>
              </a:spcBef>
            </a:pPr>
            <a:r>
              <a:rPr lang="en-US" sz="1100" dirty="0"/>
              <a:t>p. 294 Target example, see Ch. 5 p. 248</a:t>
            </a:r>
          </a:p>
          <a:p>
            <a:pPr>
              <a:spcBef>
                <a:spcPts val="600"/>
              </a:spcBef>
            </a:pPr>
            <a:r>
              <a:rPr lang="en-US" sz="1100" dirty="0"/>
              <a:t>p. 295 How many names on no fly lists now compared to 2014?</a:t>
            </a:r>
          </a:p>
          <a:p>
            <a:pPr>
              <a:spcBef>
                <a:spcPts val="600"/>
              </a:spcBef>
            </a:pPr>
            <a:r>
              <a:rPr lang="en-US" sz="1100" dirty="0"/>
              <a:t>p. 297 Confusing false positive and negative explanations. 2001 source old for claims. See ‘What “Orwellian” Really Means’ video</a:t>
            </a:r>
          </a:p>
          <a:p>
            <a:pPr>
              <a:spcBef>
                <a:spcPts val="600"/>
              </a:spcBef>
            </a:pPr>
            <a:r>
              <a:rPr lang="en-US" sz="1100" dirty="0"/>
              <a:t>p. 301 Other states using E-</a:t>
            </a:r>
            <a:r>
              <a:rPr lang="en-US" sz="1100" dirty="0" err="1"/>
              <a:t>ZPass</a:t>
            </a:r>
            <a:r>
              <a:rPr lang="en-US" sz="1100" dirty="0"/>
              <a:t> since 2007?</a:t>
            </a:r>
          </a:p>
          <a:p>
            <a:pPr>
              <a:spcBef>
                <a:spcPts val="600"/>
              </a:spcBef>
            </a:pPr>
            <a:r>
              <a:rPr lang="en-US" sz="1100" dirty="0"/>
              <a:t>p. 303 Papa Smurfs…</a:t>
            </a:r>
          </a:p>
          <a:p>
            <a:pPr>
              <a:spcBef>
                <a:spcPts val="600"/>
              </a:spcBef>
            </a:pPr>
            <a:r>
              <a:rPr lang="en-US" sz="1100" dirty="0"/>
              <a:t>Questions I liked: 1, 24</a:t>
            </a:r>
          </a:p>
          <a:p>
            <a:pPr>
              <a:spcBef>
                <a:spcPts val="600"/>
              </a:spcBef>
            </a:pPr>
            <a:r>
              <a:rPr lang="en-US" sz="1100" dirty="0"/>
              <a:t>From previous edition interview at end of Chapter:  “Since I have done nothing wrong, why should the government be investigating me?” – Jerry Berman</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081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049572"/>
            <a:ext cx="7772400" cy="3840480"/>
          </a:xfrm>
        </p:spPr>
        <p:txBody>
          <a:bodyPr>
            <a:normAutofit fontScale="92500" lnSpcReduction="20000"/>
          </a:bodyPr>
          <a:lstStyle/>
          <a:p>
            <a:pPr marL="0" indent="0" algn="ctr">
              <a:buNone/>
            </a:pPr>
            <a:r>
              <a:rPr lang="en-US" dirty="0"/>
              <a:t>National ban on facial recognition surveillance for law enforcement</a:t>
            </a:r>
          </a:p>
          <a:p>
            <a:pPr marL="0" indent="0">
              <a:buNone/>
            </a:pPr>
            <a:r>
              <a:rPr lang="en-US" dirty="0"/>
              <a:t>Before Debate</a:t>
            </a:r>
          </a:p>
          <a:p>
            <a:r>
              <a:rPr lang="en-US" dirty="0"/>
              <a:t>10 minutes to converse with your team</a:t>
            </a:r>
          </a:p>
          <a:p>
            <a:r>
              <a:rPr lang="en-US" dirty="0"/>
              <a:t>Share argument points, counter points, and responses</a:t>
            </a:r>
          </a:p>
          <a:p>
            <a:r>
              <a:rPr lang="en-US" dirty="0"/>
              <a:t>Share experiences, especially in different countries, cultures, situations</a:t>
            </a:r>
          </a:p>
          <a:p>
            <a:r>
              <a:rPr lang="en-US" dirty="0"/>
              <a:t>Decide who will: </a:t>
            </a:r>
          </a:p>
          <a:p>
            <a:pPr lvl="1"/>
            <a:r>
              <a:rPr lang="en-US" dirty="0"/>
              <a:t>Go first</a:t>
            </a:r>
          </a:p>
          <a:p>
            <a:pPr lvl="1"/>
            <a:r>
              <a:rPr lang="en-US" dirty="0"/>
              <a:t>Respond to which points from opposing side</a:t>
            </a:r>
          </a:p>
          <a:p>
            <a:pPr marL="0" indent="0">
              <a:buNone/>
            </a:pPr>
            <a:r>
              <a:rPr lang="en-US" dirty="0"/>
              <a:t>During Debate</a:t>
            </a:r>
          </a:p>
          <a:p>
            <a:r>
              <a:rPr lang="en-US" dirty="0"/>
              <a:t>1 turn per person until everyone on your team has spoken</a:t>
            </a:r>
          </a:p>
          <a:p>
            <a:r>
              <a:rPr lang="en-US" dirty="0"/>
              <a:t>Try to keep remarks to 30 seconds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Give a problem with using biometrics for identification.</a:t>
            </a:r>
          </a:p>
          <a:p>
            <a:pPr marL="457200" indent="-457200">
              <a:buFont typeface="+mj-lt"/>
              <a:buAutoNum type="arabicPeriod"/>
            </a:pPr>
            <a:r>
              <a:rPr lang="en-US" dirty="0"/>
              <a:t>Give an advantage of using biometrics for identification.</a:t>
            </a:r>
          </a:p>
          <a:p>
            <a:pPr marL="457200" indent="-457200">
              <a:buFont typeface="+mj-lt"/>
              <a:buAutoNum type="arabicPeriod"/>
            </a:pPr>
            <a:r>
              <a:rPr lang="en-US" dirty="0"/>
              <a:t>Describe a tool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Group Project</a:t>
            </a:r>
          </a:p>
          <a:p>
            <a:pPr lvl="1"/>
            <a:r>
              <a:rPr lang="en-US" dirty="0"/>
              <a:t>Finish analysis of computing technology portrayed to web site</a:t>
            </a:r>
          </a:p>
          <a:p>
            <a:pPr lvl="1"/>
            <a:r>
              <a:rPr lang="en-US" dirty="0"/>
              <a:t>Analyze Movie for all topics covered to date</a:t>
            </a:r>
          </a:p>
          <a:p>
            <a:pPr lvl="1"/>
            <a:r>
              <a:rPr lang="en-US" dirty="0"/>
              <a:t>Keep in course scope: Computing + Society</a:t>
            </a:r>
          </a:p>
          <a:p>
            <a:pPr lvl="1"/>
            <a:r>
              <a:rPr lang="en-US" dirty="0"/>
              <a:t>See group project slide deck for more</a:t>
            </a:r>
          </a:p>
          <a:p>
            <a:pPr lvl="1"/>
            <a:r>
              <a:rPr lang="en-US" dirty="0"/>
              <a:t>Frequent interaction with your group members is key to success!</a:t>
            </a:r>
          </a:p>
          <a:p>
            <a:pPr marL="0" indent="0">
              <a:buNone/>
            </a:pPr>
            <a:r>
              <a:rPr lang="en-US" dirty="0"/>
              <a:t>-----</a:t>
            </a:r>
          </a:p>
          <a:p>
            <a:r>
              <a:rPr lang="en-US" dirty="0"/>
              <a:t>Canvas </a:t>
            </a:r>
            <a:r>
              <a:rPr lang="en-US" dirty="0">
                <a:sym typeface="Wingdings" pitchFamily="2" charset="2"/>
              </a:rPr>
              <a:t> Quizzes  </a:t>
            </a:r>
            <a:r>
              <a:rPr lang="en-US" dirty="0"/>
              <a:t>Mid Term Survey on Canvas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56379</TotalTime>
  <Words>2754</Words>
  <Application>Microsoft Macintosh PowerPoint</Application>
  <PresentationFormat>On-screen Show (16:9)</PresentationFormat>
  <Paragraphs>275</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vt:lpstr>
      <vt:lpstr>Wingdings</vt:lpstr>
      <vt:lpstr>Red Radial 16x9</vt:lpstr>
      <vt:lpstr>Class 7 Privacy and Government</vt:lpstr>
      <vt:lpstr>Overview</vt:lpstr>
      <vt:lpstr>My Reading Notes</vt:lpstr>
      <vt:lpstr>PowerPoint Presentation</vt:lpstr>
      <vt:lpstr>Debate Ground Rules</vt:lpstr>
      <vt:lpstr>Group Quiz</vt:lpstr>
      <vt:lpstr>Overview</vt:lpstr>
      <vt:lpstr>Assignment – Group Project</vt:lpstr>
      <vt:lpstr>Overview</vt:lpstr>
      <vt:lpstr>Against Identity Based Age Verification</vt:lpstr>
      <vt:lpstr>What is Identity Based Age Verification</vt:lpstr>
      <vt:lpstr>Self-Censorship and Chilling</vt:lpstr>
      <vt:lpstr>Sensitive is broad and Shiftable</vt:lpstr>
      <vt:lpstr>Not Effective enough in practice</vt:lpstr>
      <vt:lpstr>IBAV over-collects and is easily re-identifiable </vt:lpstr>
      <vt:lpstr>Conclusion</vt:lpstr>
      <vt:lpstr>References</vt:lpstr>
      <vt:lpstr>Class 7 The End</vt:lpstr>
      <vt:lpstr>Logistics</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488</cp:revision>
  <dcterms:created xsi:type="dcterms:W3CDTF">2014-08-25T02:19:16Z</dcterms:created>
  <dcterms:modified xsi:type="dcterms:W3CDTF">2025-09-12T22:25:55Z</dcterms:modified>
</cp:coreProperties>
</file>