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5"/>
  </p:notesMasterIdLst>
  <p:handoutMasterIdLst>
    <p:handoutMasterId r:id="rId26"/>
  </p:handoutMasterIdLst>
  <p:sldIdLst>
    <p:sldId id="256" r:id="rId2"/>
    <p:sldId id="337" r:id="rId3"/>
    <p:sldId id="628" r:id="rId4"/>
    <p:sldId id="259" r:id="rId5"/>
    <p:sldId id="261" r:id="rId6"/>
    <p:sldId id="267" r:id="rId7"/>
    <p:sldId id="307" r:id="rId8"/>
    <p:sldId id="629" r:id="rId9"/>
    <p:sldId id="268" r:id="rId10"/>
    <p:sldId id="270" r:id="rId11"/>
    <p:sldId id="271" r:id="rId12"/>
    <p:sldId id="630" r:id="rId13"/>
    <p:sldId id="631" r:id="rId14"/>
    <p:sldId id="257" r:id="rId15"/>
    <p:sldId id="258" r:id="rId16"/>
    <p:sldId id="632" r:id="rId17"/>
    <p:sldId id="260" r:id="rId18"/>
    <p:sldId id="633" r:id="rId19"/>
    <p:sldId id="262" r:id="rId20"/>
    <p:sldId id="263" r:id="rId21"/>
    <p:sldId id="269" r:id="rId22"/>
    <p:sldId id="306" r:id="rId23"/>
    <p:sldId id="331"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2714F95A-C778-8F41-8307-97E029A1817E}">
          <p14:sldIdLst>
            <p14:sldId id="256"/>
            <p14:sldId id="337"/>
            <p14:sldId id="628"/>
            <p14:sldId id="259"/>
            <p14:sldId id="261"/>
            <p14:sldId id="267"/>
            <p14:sldId id="307"/>
          </p14:sldIdLst>
        </p14:section>
        <p14:section name="Students" id="{5E347295-266A-9B4D-A0DF-4703719F5CBB}">
          <p14:sldIdLst>
            <p14:sldId id="629"/>
            <p14:sldId id="268"/>
            <p14:sldId id="270"/>
            <p14:sldId id="271"/>
            <p14:sldId id="630"/>
            <p14:sldId id="631"/>
            <p14:sldId id="257"/>
            <p14:sldId id="258"/>
            <p14:sldId id="632"/>
            <p14:sldId id="260"/>
            <p14:sldId id="633"/>
            <p14:sldId id="262"/>
            <p14:sldId id="263"/>
          </p14:sldIdLst>
        </p14:section>
        <p14:section name="Common" id="{10B69295-0A48-354F-B63A-644E9F339516}">
          <p14:sldIdLst>
            <p14:sldId id="269"/>
            <p14:sldId id="306"/>
            <p14:sldId id="33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3" autoAdjust="0"/>
    <p:restoredTop sz="79731" autoAdjust="0"/>
  </p:normalViewPr>
  <p:slideViewPr>
    <p:cSldViewPr snapToGrid="0" snapToObjects="1">
      <p:cViewPr varScale="1">
        <p:scale>
          <a:sx n="158" d="100"/>
          <a:sy n="158" d="100"/>
        </p:scale>
        <p:origin x="1448" y="184"/>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9/9/25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9/9/25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How is the self search</a:t>
            </a:r>
            <a:r>
              <a:rPr lang="en-US" baseline="0" dirty="0">
                <a:latin typeface="Arial" pitchFamily="-109" charset="0"/>
                <a:ea typeface="ＭＳ Ｐゴシック" pitchFamily="-109" charset="-128"/>
                <a:cs typeface="ＭＳ Ｐゴシック" pitchFamily="-109" charset="-128"/>
              </a:rPr>
              <a:t> paper going? Offer small group discussion instead of class wide.</a:t>
            </a:r>
          </a:p>
          <a:p>
            <a:pPr eaLnBrk="1" hangingPunct="1"/>
            <a:r>
              <a:rPr lang="en-US" baseline="0" dirty="0">
                <a:latin typeface="Arial" pitchFamily="-109" charset="0"/>
                <a:ea typeface="ＭＳ Ｐゴシック" pitchFamily="-109" charset="-128"/>
                <a:cs typeface="ＭＳ Ｐゴシック" pitchFamily="-109" charset="-128"/>
              </a:rPr>
              <a:t>Who: found a lot, very little, surprised, not surprised, creepy, share conclusions</a:t>
            </a:r>
          </a:p>
          <a:p>
            <a:pPr eaLnBrk="1" hangingPunct="1"/>
            <a:endParaRPr lang="en-US" baseline="0" dirty="0">
              <a:latin typeface="Arial" pitchFamily="-109" charset="0"/>
              <a:ea typeface="ＭＳ Ｐゴシック" pitchFamily="-109" charset="-128"/>
              <a:cs typeface="ＭＳ Ｐゴシック" pitchFamily="-109" charset="-128"/>
            </a:endParaRPr>
          </a:p>
          <a:p>
            <a:pPr eaLnBrk="1" hangingPunct="1"/>
            <a:r>
              <a:rPr lang="en-US" baseline="0" dirty="0">
                <a:latin typeface="Arial" pitchFamily="-109" charset="0"/>
                <a:ea typeface="ＭＳ Ｐゴシック" pitchFamily="-109" charset="-128"/>
                <a:cs typeface="ＭＳ Ｐゴシック" pitchFamily="-109" charset="-128"/>
              </a:rPr>
              <a:t>Suggest gait recognition software was anticipated: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Monty Python's Ministry of Silly Walks (Full Sketch) (4:53) (1970)</a:t>
            </a:r>
            <a:endParaRPr lang="en-US" dirty="0">
              <a:latin typeface="Arial" pitchFamily="-109" charset="0"/>
              <a:ea typeface="ＭＳ Ｐゴシック" pitchFamily="-109" charset="-128"/>
              <a:cs typeface="ＭＳ Ｐゴシック" pitchFamily="-109" charset="-128"/>
            </a:endParaRP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=iV2ViNJFZC8</a:t>
            </a:r>
          </a:p>
          <a:p>
            <a:pPr eaLnBrk="1" hangingPunct="1"/>
            <a:endParaRPr lang="en-US" dirty="0">
              <a:latin typeface="Arial" pitchFamily="-109" charset="0"/>
              <a:ea typeface="ＭＳ Ｐゴシック" pitchFamily="-109" charset="-128"/>
              <a:cs typeface="ＭＳ Ｐゴシック" pitchFamily="-10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Forensic Gait Analysis for Law Enforcement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 2025, Cursor Insight Ltd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vimeo.com</a:t>
            </a:r>
            <a:r>
              <a:rPr lang="en-US" b="0" dirty="0"/>
              <a:t>/1008430635?fl=</a:t>
            </a:r>
            <a:r>
              <a:rPr lang="en-US" b="0" dirty="0" err="1"/>
              <a:t>pl&amp;fe</a:t>
            </a:r>
            <a:r>
              <a:rPr lang="en-US" b="0" dirty="0"/>
              <a:t>=</a:t>
            </a:r>
            <a:r>
              <a:rPr lang="en-US" b="0" dirty="0" err="1"/>
              <a:t>sh</a:t>
            </a:r>
            <a:r>
              <a:rPr lang="en-US" b="0"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Can You Be Identified by Your Walk using AI? | Automated Gait Recognition | Thesis Demo (0:37) (2024)</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err="1"/>
              <a:t>pyxploiter</a:t>
            </a:r>
            <a:br>
              <a:rPr lang="en-US" dirty="0">
                <a:latin typeface="Arial" pitchFamily="-109" charset="0"/>
                <a:ea typeface="ＭＳ Ｐゴシック" pitchFamily="-109" charset="-128"/>
                <a:cs typeface="ＭＳ Ｐゴシック" pitchFamily="-109" charset="-128"/>
              </a:rPr>
            </a:br>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=dsbc0INh7ME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Videos last accessed 2025-09-09</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84396-5AE3-767C-E4D6-91CA36CF05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B4674A-559D-A8DD-9E52-DC88448F61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F05536-5E38-AA4C-FD47-56B29ABD4D5F}"/>
              </a:ext>
            </a:extLst>
          </p:cNvPr>
          <p:cNvSpPr>
            <a:spLocks noGrp="1"/>
          </p:cNvSpPr>
          <p:nvPr>
            <p:ph type="body" idx="1"/>
          </p:nvPr>
        </p:nvSpPr>
        <p:spPr/>
        <p:txBody>
          <a:bodyPr/>
          <a:lstStyle/>
          <a:p>
            <a:r>
              <a:rPr lang="en-US" dirty="0"/>
              <a:t>To mitigate some of this extensive data collection, take an active role in protecting yourself. Carefully check those cookie popups on GDPR-compliant sites, read what data they are trying to collect, opting-out of what you’d rather not share, or opt-out of all the non-essentials. Check every social media you’ve ever signed up </a:t>
            </a:r>
            <a:r>
              <a:rPr lang="en-US" dirty="0" err="1"/>
              <a:t>for’s</a:t>
            </a:r>
            <a:r>
              <a:rPr lang="en-US" dirty="0"/>
              <a:t> Privacy Policy for how to disable or request removal of information. In addition, install </a:t>
            </a:r>
            <a:r>
              <a:rPr lang="en-US" dirty="0" err="1"/>
              <a:t>adblock</a:t>
            </a:r>
            <a:r>
              <a:rPr lang="en-US" dirty="0"/>
              <a:t>, anti-tracker and anti-fingerprinting extensions in your browser to block or restrict what data sites can gather without you even knowing. [8]</a:t>
            </a:r>
          </a:p>
        </p:txBody>
      </p:sp>
      <p:sp>
        <p:nvSpPr>
          <p:cNvPr id="4" name="Slide Number Placeholder 3">
            <a:extLst>
              <a:ext uri="{FF2B5EF4-FFF2-40B4-BE49-F238E27FC236}">
                <a16:creationId xmlns:a16="http://schemas.microsoft.com/office/drawing/2014/main" id="{B063B142-5264-162B-DAC9-9A972ED9EAC0}"/>
              </a:ext>
            </a:extLst>
          </p:cNvPr>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623258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3955950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prstGeom prst="rect">
            <a:avLst/>
          </a:prstGeom>
        </p:spPr>
        <p:txBody>
          <a:bodyPr/>
          <a:lstStyle/>
          <a:p>
            <a:endParaRPr/>
          </a:p>
        </p:txBody>
      </p:sp>
      <p:sp>
        <p:nvSpPr>
          <p:cNvPr id="167" name="Shape 167"/>
          <p:cNvSpPr>
            <a:spLocks noGrp="1"/>
          </p:cNvSpPr>
          <p:nvPr>
            <p:ph type="body" sz="quarter" idx="1"/>
          </p:nvPr>
        </p:nvSpPr>
        <p:spPr>
          <a:prstGeom prst="rect">
            <a:avLst/>
          </a:prstGeom>
        </p:spPr>
        <p:txBody>
          <a:bodyPr/>
          <a:lstStyle/>
          <a:p>
            <a:r>
              <a:t>&lt;speaker notes&gt;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If</a:t>
            </a:r>
            <a:r>
              <a:rPr lang="en-US" baseline="0" dirty="0">
                <a:latin typeface="Arial" charset="0"/>
                <a:ea typeface="ＭＳ Ｐゴシック" charset="-128"/>
                <a:cs typeface="ＭＳ Ｐゴシック" charset="-128"/>
              </a:rPr>
              <a:t> there’s time and we didn’t already l</a:t>
            </a:r>
            <a:r>
              <a:rPr lang="en-US" dirty="0">
                <a:latin typeface="Arial" charset="0"/>
                <a:ea typeface="ＭＳ Ｐゴシック" charset="-128"/>
                <a:cs typeface="ＭＳ Ｐゴシック" charset="-128"/>
              </a:rPr>
              <a:t>ook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Find out what your DNA says about you and your family.</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https://www.23andme.com/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Jimmy Kimmel Live – What is your password? (2:49)</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www.youtube.com</a:t>
            </a:r>
            <a:r>
              <a:rPr lang="en-US" b="0" dirty="0"/>
              <a:t>/</a:t>
            </a:r>
            <a:r>
              <a:rPr lang="en-US" b="0" dirty="0" err="1"/>
              <a:t>watch?v</a:t>
            </a:r>
            <a:r>
              <a:rPr lang="en-US" b="0" dirty="0"/>
              <a:t>=</a:t>
            </a:r>
            <a:r>
              <a:rPr lang="en-US" b="0" dirty="0" err="1"/>
              <a:t>opRMrEfAIiI</a:t>
            </a:r>
            <a:endParaRPr lang="en-US" b="0" dirty="0"/>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Not needed this time:</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dirty="0"/>
              <a:t>Address email to entire course staff for quickest response time</a:t>
            </a:r>
            <a:endParaRPr lang="en-US" dirty="0">
              <a:latin typeface="Arial" pitchFamily="-109" charset="0"/>
              <a:ea typeface="ＭＳ Ｐゴシック" pitchFamily="-109" charset="-128"/>
              <a:cs typeface="ＭＳ Ｐゴシック" pitchFamily="-109" charset="-128"/>
            </a:endParaRPr>
          </a:p>
          <a:p>
            <a:pPr marL="171450" indent="-171450" eaLnBrk="1" hangingPunct="1">
              <a:buFont typeface="Arial"/>
              <a:buChar char="•"/>
            </a:pPr>
            <a:r>
              <a:rPr lang="en-US" dirty="0">
                <a:latin typeface="Arial" pitchFamily="-109" charset="0"/>
                <a:ea typeface="ＭＳ Ｐゴシック" pitchFamily="-109" charset="-128"/>
                <a:cs typeface="ＭＳ Ｐゴシック" pitchFamily="-109" charset="-128"/>
              </a:rPr>
              <a:t>Do not change the format, footers,</a:t>
            </a:r>
            <a:r>
              <a:rPr lang="en-US" baseline="0" dirty="0">
                <a:latin typeface="Arial" pitchFamily="-109" charset="0"/>
                <a:ea typeface="ＭＳ Ｐゴシック" pitchFamily="-109" charset="-128"/>
                <a:cs typeface="ＭＳ Ｐゴシック" pitchFamily="-109" charset="-128"/>
              </a:rPr>
              <a:t> etc. in the template slides.</a:t>
            </a:r>
          </a:p>
          <a:p>
            <a:pPr marL="17145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Paper writing process: Sources </a:t>
            </a:r>
            <a:r>
              <a:rPr lang="en-US" baseline="0" dirty="0">
                <a:latin typeface="Arial" pitchFamily="-109" charset="0"/>
                <a:ea typeface="ＭＳ Ｐゴシック" pitchFamily="-109" charset="-128"/>
                <a:cs typeface="ＭＳ Ｐゴシック" pitchFamily="-109" charset="-128"/>
                <a:sym typeface="Wingdings"/>
              </a:rPr>
              <a:t></a:t>
            </a:r>
            <a:r>
              <a:rPr lang="en-US" baseline="0" dirty="0">
                <a:latin typeface="Arial" pitchFamily="-109" charset="0"/>
                <a:ea typeface="ＭＳ Ｐゴシック" pitchFamily="-109" charset="-128"/>
                <a:cs typeface="ＭＳ Ｐゴシック" pitchFamily="-109" charset="-128"/>
              </a:rPr>
              <a:t> Notes </a:t>
            </a:r>
            <a:r>
              <a:rPr lang="en-US" baseline="0" dirty="0">
                <a:latin typeface="Arial" pitchFamily="-109" charset="0"/>
                <a:ea typeface="ＭＳ Ｐゴシック" pitchFamily="-109" charset="-128"/>
                <a:cs typeface="ＭＳ Ｐゴシック" pitchFamily="-109" charset="-128"/>
                <a:sym typeface="Wingdings"/>
              </a:rPr>
              <a:t> Conclusion  Argument  Counter Point  Response</a:t>
            </a:r>
          </a:p>
          <a:p>
            <a:pPr marL="171450" indent="-171450" eaLnBrk="1" hangingPunct="1">
              <a:buFont typeface="Arial"/>
              <a:buChar char="•"/>
            </a:pPr>
            <a:r>
              <a:rPr lang="en-US" dirty="0"/>
              <a:t>Turn extra credit paper in on myWPI/Canvas and hard copy in class like regular papers</a:t>
            </a:r>
          </a:p>
          <a:p>
            <a:pPr marL="171450" indent="-171450" eaLnBrk="1" hangingPunct="1">
              <a:buFont typeface="Arial"/>
              <a:buChar char="•"/>
            </a:pPr>
            <a:r>
              <a:rPr lang="en-US" dirty="0"/>
              <a:t>Use Presentation Guidelines on course web site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paper and presentation templates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Keep topics inside the course scope: Computing + Society</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Presentations are due 24 hours before class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Sign up for Individual Presentation, it’s not too late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1831890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23</a:t>
            </a:fld>
            <a:endParaRPr lang="en-US" dirty="0"/>
          </a:p>
        </p:txBody>
      </p:sp>
    </p:spTree>
    <p:extLst>
      <p:ext uri="{BB962C8B-B14F-4D97-AF65-F5344CB8AC3E}">
        <p14:creationId xmlns:p14="http://schemas.microsoft.com/office/powerpoint/2010/main" val="1218422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a:buFont typeface="Arial" panose="020B0604020202020204" pitchFamily="34" charset="0"/>
              <a:buChar char="•"/>
            </a:pPr>
            <a:r>
              <a:rPr lang="en-US" dirty="0"/>
              <a:t>Define terms</a:t>
            </a:r>
          </a:p>
          <a:p>
            <a:pPr marL="171450" indent="-171450">
              <a:buFont typeface="Arial" panose="020B0604020202020204" pitchFamily="34" charset="0"/>
              <a:buChar char="•"/>
            </a:pPr>
            <a:r>
              <a:rPr lang="en-US" dirty="0"/>
              <a:t>Quantify</a:t>
            </a:r>
          </a:p>
          <a:p>
            <a:pPr marL="628650" lvl="1" indent="-171450">
              <a:buFont typeface="Arial" panose="020B0604020202020204" pitchFamily="34" charset="0"/>
              <a:buChar char="•"/>
            </a:pPr>
            <a:r>
              <a:rPr lang="en-US" dirty="0"/>
              <a:t>Not terms like: less, more, a lot, huge, great, big, tiny, drastic, etc.</a:t>
            </a:r>
          </a:p>
          <a:p>
            <a:pPr marL="171450" indent="-171450">
              <a:buFont typeface="Arial" panose="020B0604020202020204" pitchFamily="34" charset="0"/>
              <a:buChar char="•"/>
            </a:pPr>
            <a:r>
              <a:rPr lang="en-US" dirty="0"/>
              <a:t>Avoid absolutes</a:t>
            </a:r>
          </a:p>
          <a:p>
            <a:pPr marL="628650" lvl="1" indent="-171450">
              <a:buFont typeface="Arial" panose="020B0604020202020204" pitchFamily="34" charset="0"/>
              <a:buChar char="•"/>
            </a:pPr>
            <a:r>
              <a:rPr lang="en-US" dirty="0"/>
              <a:t>Terms like: all, none, always, never</a:t>
            </a:r>
          </a:p>
          <a:p>
            <a:pPr marL="628650" lvl="1" indent="-171450">
              <a:buFont typeface="Arial" panose="020B0604020202020204" pitchFamily="34" charset="0"/>
              <a:buChar char="•"/>
            </a:pPr>
            <a:r>
              <a:rPr lang="en-US" dirty="0"/>
              <a:t>Difficult to prove, easy to show false</a:t>
            </a:r>
          </a:p>
          <a:p>
            <a:pPr marL="171450" indent="-171450">
              <a:buFont typeface="Arial" panose="020B0604020202020204" pitchFamily="34" charset="0"/>
              <a:buChar char="•"/>
            </a:pPr>
            <a:r>
              <a:rPr lang="en-US" dirty="0"/>
              <a:t>Read paper aloud to proof</a:t>
            </a:r>
          </a:p>
          <a:p>
            <a:pPr marL="171450" indent="-171450">
              <a:buFont typeface="Arial" panose="020B0604020202020204" pitchFamily="34" charset="0"/>
              <a:buChar char="•"/>
            </a:pPr>
            <a:r>
              <a:rPr lang="en-US" dirty="0"/>
              <a:t>Read assignment</a:t>
            </a:r>
          </a:p>
          <a:p>
            <a:pPr marL="628650" lvl="1" indent="-171450">
              <a:buFont typeface="Arial" panose="020B0604020202020204" pitchFamily="34" charset="0"/>
              <a:buChar char="•"/>
            </a:pPr>
            <a:r>
              <a:rPr lang="en-US" dirty="0"/>
              <a:t>many time lines missing (and space used describing history instead of providing argument)</a:t>
            </a:r>
          </a:p>
          <a:p>
            <a:pPr marL="628650" lvl="1" indent="-171450">
              <a:buFont typeface="Arial" panose="020B0604020202020204" pitchFamily="34" charset="0"/>
              <a:buChar char="•"/>
            </a:pPr>
            <a:r>
              <a:rPr lang="en-US" dirty="0"/>
              <a:t>many conclusions did not answer prompt</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eaLnBrk="1" hangingPunct="1">
              <a:buFont typeface="Arial"/>
              <a:buChar char="•"/>
            </a:pPr>
            <a:r>
              <a:rPr lang="en-US" dirty="0"/>
              <a:t>State a strong, clear conclusion</a:t>
            </a:r>
          </a:p>
          <a:p>
            <a:pPr marL="628628" lvl="1" indent="-171450" eaLnBrk="1" hangingPunct="1">
              <a:buFont typeface="Arial"/>
              <a:buChar char="•"/>
            </a:pPr>
            <a:r>
              <a:rPr lang="en-US" dirty="0"/>
              <a:t>First statement preferred</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Provide Counter Point and Rebuttal</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Counter Point and Rebuttal should directly relate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Hyperbole is the best thing ever!</a:t>
            </a:r>
          </a:p>
          <a:p>
            <a:pPr marL="628628" marR="0" lvl="1" indent="-171450" algn="l" defTabSz="457178" rtl="0" eaLnBrk="1" fontAlgn="auto" latinLnBrk="0" hangingPunct="1">
              <a:lnSpc>
                <a:spcPct val="100000"/>
              </a:lnSpc>
              <a:spcBef>
                <a:spcPts val="0"/>
              </a:spcBef>
              <a:spcAft>
                <a:spcPts val="0"/>
              </a:spcAft>
              <a:buClrTx/>
              <a:buSzTx/>
              <a:buFont typeface="Arial"/>
              <a:buChar char="•"/>
              <a:tabLst/>
              <a:defRPr/>
            </a:pPr>
            <a:r>
              <a:rPr lang="en-US" dirty="0"/>
              <a:t>but not in these papers</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Be wary of counter point strawman fallacy</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Text book is not a primary source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Use template, saves time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Beware of fallacies</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Avoid blogs, encyclopedias, and text book. These are generally not primary and high quality sources.</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Remove red placeholder text</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AI / Plagiarism Reminder</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endParaRPr lang="en-US" dirty="0"/>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193966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2328957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a:t>
            </a:r>
            <a:r>
              <a:rPr lang="en-US" dirty="0"/>
              <a:t> Accessed 2014-04-14</a:t>
            </a:r>
          </a:p>
          <a:p>
            <a:r>
              <a:rPr lang="en-US" dirty="0"/>
              <a:t>Everyone pick the category they identify most with.</a:t>
            </a:r>
          </a:p>
          <a:p>
            <a:r>
              <a:rPr lang="en-US" dirty="0"/>
              <a:t>If in person try having everyone walk around, self-forming groups, 1 for each category</a:t>
            </a:r>
          </a:p>
          <a:p>
            <a:r>
              <a:rPr lang="en-US" dirty="0"/>
              <a:t>If Remote prefix name with number</a:t>
            </a:r>
          </a:p>
          <a:p>
            <a:r>
              <a:rPr lang="en-US" dirty="0"/>
              <a:t>Share reasons why.</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Jimmy Kimmel Live – What is your password? (2015) (2:49)</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www.youtube.com</a:t>
            </a:r>
            <a:r>
              <a:rPr lang="en-US" b="0" dirty="0"/>
              <a:t>/</a:t>
            </a:r>
            <a:r>
              <a:rPr lang="en-US" b="0" dirty="0" err="1"/>
              <a:t>watch?v</a:t>
            </a:r>
            <a:r>
              <a:rPr lang="en-US" b="0" dirty="0"/>
              <a:t>=</a:t>
            </a:r>
            <a:r>
              <a:rPr lang="en-US" b="0" dirty="0" err="1"/>
              <a:t>opRMrEfAIiI</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Passwords (2024) - Elizabeth Levin, Silas Joy (WPI CS3043) (5:37)</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socialimps.keithpray.net</a:t>
            </a:r>
            <a:r>
              <a:rPr lang="en-US" b="0" dirty="0"/>
              <a:t>/documents/</a:t>
            </a:r>
            <a:r>
              <a:rPr lang="en-US" b="0" dirty="0" err="1"/>
              <a:t>index.jsp?content</a:t>
            </a:r>
            <a:r>
              <a:rPr lang="en-US" b="0" dirty="0"/>
              <a:t>=Passwords_(2024)_Liza_Levin_Silas_Joy.mp4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Find out what your DNA says about you and your family.</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https://www.23andme.com/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motherboard.vice.com</a:t>
            </a:r>
            <a:r>
              <a:rPr lang="en-US" b="0" dirty="0"/>
              <a:t>/</a:t>
            </a:r>
            <a:r>
              <a:rPr lang="en-US" b="0" dirty="0" err="1"/>
              <a:t>en_us</a:t>
            </a:r>
            <a:r>
              <a:rPr lang="en-US" b="0" dirty="0"/>
              <a:t>/article/xwkaz3/23andme-sold-access-to-your-dna-library-to-big-pharma-but-you-can-opt-out?utm_source=</a:t>
            </a:r>
            <a:r>
              <a:rPr lang="en-US" b="0" dirty="0" err="1"/>
              <a:t>vicefbus</a:t>
            </a:r>
            <a:endParaRPr lang="en-US" b="0"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t>Notes updated: 2023-04-04</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OLD not incorporated yet: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pp. 229 means to end?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pp. 245 “</a:t>
            </a:r>
            <a:r>
              <a:rPr lang="is-IS" dirty="0"/>
              <a:t>…by 2015” did it happen?</a:t>
            </a:r>
            <a:endParaRPr lang="en-US"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pp. 250 why is bills – responsibility assumption flawed?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Morgan Lee write up 2021-09-13:</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“Facial recognition technology has begun to see widespread adoption in modern law enforcement, with applications in physical &amp; digital security, as well as identifying potential suspects. Critics of the technology argue that passive facial recognition technology violates privacy rights of individuals, while its proponents emphasize its positive uses in preventing and detecting crime. There are currently 12 state-level bills which propose limits or bans on the use of facial recognition technologies by government agencies, with several local bans (including ones in Boston, Brookline, and Cambridge) already in place. Should the United States implement a national ban on the use of facial recognition technology by law enforcement?”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Previous Debates:</a:t>
            </a:r>
          </a:p>
          <a:p>
            <a:pPr marL="457200" indent="-457200">
              <a:buFont typeface="+mj-lt"/>
              <a:buAutoNum type="arabicPeriod"/>
            </a:pPr>
            <a:r>
              <a:rPr lang="en-US" dirty="0"/>
              <a:t>Should law require you to use an official ID for Internet access?</a:t>
            </a:r>
          </a:p>
          <a:p>
            <a:pPr marL="457200" indent="-457200">
              <a:buFont typeface="+mj-lt"/>
              <a:buAutoNum type="arabicPeriod"/>
            </a:pPr>
            <a:r>
              <a:rPr lang="en-US" dirty="0"/>
              <a:t>Is a National ID System a good thing?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online, we provide a whole host of personal, identifying information to all kinds of websites, with online storefronts and social media being some of the most common. However, people often don’t consider just *how much* they’re sharing, and to who, or what happens when those companies get hacked. Even indirect information such as race, religious or political views or education status can be combined with a name or address to easily identify specific individuals. [1]</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64756-251C-E415-BA5D-191B1F005F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6E02A4-1771-3139-F586-1F5D60DD7C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3E1DD8-1427-2F11-C6A5-C9F3D6050723}"/>
              </a:ext>
            </a:extLst>
          </p:cNvPr>
          <p:cNvSpPr>
            <a:spLocks noGrp="1"/>
          </p:cNvSpPr>
          <p:nvPr>
            <p:ph type="body" idx="1"/>
          </p:nvPr>
        </p:nvSpPr>
        <p:spPr/>
        <p:txBody>
          <a:bodyPr/>
          <a:lstStyle/>
          <a:p>
            <a:r>
              <a:rPr lang="en-US" dirty="0"/>
              <a:t>As you can see, a single breach of a large, well-connected company can compromise the privacy of millions of people instantly. But it doesn’t require a hacker to breach a server for your data to be shared without your knowledge or consent. Websites are constantly collecting data about your browser and computer as you browse via cookies, and either selling that data to advertisers or sharing it freely with partner services. Social media companies in particular collect *even more* about </a:t>
            </a:r>
            <a:r>
              <a:rPr lang="en-US" dirty="0" err="1"/>
              <a:t>thier</a:t>
            </a:r>
            <a:r>
              <a:rPr lang="en-US" dirty="0"/>
              <a:t> users, including behavior patterns and purchase history. As an example, Meta’s privacy policy states they collect what users provide them, both knowingly (messages, posts, </a:t>
            </a:r>
            <a:r>
              <a:rPr lang="en-US" dirty="0" err="1"/>
              <a:t>etc</a:t>
            </a:r>
            <a:r>
              <a:rPr lang="en-US" dirty="0"/>
              <a:t>) and unknowingly (Product use habits, interaction patterns) as well as device info including location and device ID; and shares this data with their partnered (usually advertising) services. [7] </a:t>
            </a:r>
          </a:p>
        </p:txBody>
      </p:sp>
      <p:sp>
        <p:nvSpPr>
          <p:cNvPr id="4" name="Slide Number Placeholder 3">
            <a:extLst>
              <a:ext uri="{FF2B5EF4-FFF2-40B4-BE49-F238E27FC236}">
                <a16:creationId xmlns:a16="http://schemas.microsoft.com/office/drawing/2014/main" id="{B10CBD17-F800-0D31-293C-AB95242DAA11}"/>
              </a:ext>
            </a:extLst>
          </p:cNvPr>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3150537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2025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51" name="Title Text"/>
          <p:cNvSpPr txBox="1">
            <a:spLocks noGrp="1"/>
          </p:cNvSpPr>
          <p:nvPr>
            <p:ph type="title"/>
          </p:nvPr>
        </p:nvSpPr>
        <p:spPr>
          <a:prstGeom prst="rect">
            <a:avLst/>
          </a:prstGeom>
        </p:spPr>
        <p:txBody>
          <a:bodyPr/>
          <a:lstStyle/>
          <a:p>
            <a:r>
              <a:t>Title Text</a:t>
            </a:r>
          </a:p>
        </p:txBody>
      </p:sp>
      <p:sp>
        <p:nvSpPr>
          <p:cNvPr id="52" name="Body Level One…"/>
          <p:cNvSpPr txBox="1">
            <a:spLocks noGrp="1"/>
          </p:cNvSpPr>
          <p:nvPr>
            <p:ph type="body" sz="half" idx="1"/>
          </p:nvPr>
        </p:nvSpPr>
        <p:spPr>
          <a:xfrm>
            <a:off x="685800" y="1352550"/>
            <a:ext cx="3733800" cy="3352802"/>
          </a:xfrm>
          <a:prstGeom prst="rect">
            <a:avLst/>
          </a:prstGeom>
        </p:spPr>
        <p:txBody>
          <a:bodyPr/>
          <a:lstStyle>
            <a:lvl1pPr>
              <a:defRPr sz="1800"/>
            </a:lvl1pPr>
            <a:lvl2pPr marL="452688" indent="-246920">
              <a:defRPr sz="1800"/>
            </a:lvl2pPr>
            <a:lvl3pPr marL="676092" indent="-264557">
              <a:defRPr sz="1800"/>
            </a:lvl3pPr>
            <a:lvl4pPr>
              <a:defRPr sz="1800"/>
            </a:lvl4pPr>
            <a:lvl5pPr marL="1159779" indent="-336709">
              <a:defRPr sz="1800"/>
            </a:lvl5pPr>
          </a:lstStyle>
          <a:p>
            <a:r>
              <a:t>Body Level One</a:t>
            </a:r>
          </a:p>
          <a:p>
            <a:pPr lvl="1"/>
            <a:r>
              <a:t>Body Level Two</a:t>
            </a:r>
          </a:p>
          <a:p>
            <a:pPr lvl="2"/>
            <a:r>
              <a:t>Body Level Three</a:t>
            </a:r>
          </a:p>
          <a:p>
            <a:pPr lvl="3"/>
            <a:r>
              <a:t>Body Level Four</a:t>
            </a:r>
          </a:p>
          <a:p>
            <a:pPr lvl="4"/>
            <a:r>
              <a:t>Body Level Five</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1164676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2025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2025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2025 Keith A. Pray</a:t>
            </a:r>
            <a:endParaRPr lang="en-US"/>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2025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vimeo.com/1008430635?fl=pl&amp;fe=sh" TargetMode="External"/><Relationship Id="rId3" Type="http://schemas.openxmlformats.org/officeDocument/2006/relationships/hyperlink" Target="https://socialimps.com/" TargetMode="External"/><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watch?v=dsbc0INh7ME" TargetMode="External"/><Relationship Id="rId5" Type="http://schemas.openxmlformats.org/officeDocument/2006/relationships/image" Target="../media/image2.jpeg"/><Relationship Id="rId4" Type="http://schemas.openxmlformats.org/officeDocument/2006/relationships/hyperlink" Target="https://www.youtube.com/watch?v=iV2ViNJFZC8" TargetMode="Externa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hyperlink" Target="https://ag.ny.gov/sites/default/files/court-filings/the-state-of-arizona-et-al-v-23andme-inc-complaint-2025.pdf%20Retrieved%2009/07/2025" TargetMode="External"/><Relationship Id="rId3" Type="http://schemas.openxmlformats.org/officeDocument/2006/relationships/hyperlink" Target="https://pclt.defense.gov/DIRECTORATES/Privacy-and-Civil-Liberties-Directorate/Privacy/About-the-Office/FAQs/#2" TargetMode="External"/><Relationship Id="rId7" Type="http://schemas.openxmlformats.org/officeDocument/2006/relationships/hyperlink" Target="https://restructuring.ra.kroll.com/23andme/Home-DocketInfo?DocAttribute=4902&amp;DocAttrName=PLANDISCLOSURESTATEMEN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maine.gov/agviewer/content/ag/985235c7-cb95-4be2-8792-a1252b4f8318/d2573a7a-93b9-4b12-9a9b-15572078eb14.html" TargetMode="External"/><Relationship Id="rId5" Type="http://schemas.openxmlformats.org/officeDocument/2006/relationships/hyperlink" Target="https://static1.squarespace.com/static/64026b23ed9cd8111728dd9c/t/667c9b08ed0f885223dc1ca2/1719442184225/Landmark+Admin+-+Substitute+Notice+-+6-26-2024.pdf" TargetMode="External"/><Relationship Id="rId10" Type="http://schemas.openxmlformats.org/officeDocument/2006/relationships/hyperlink" Target="https://coveryourtracks.eff.org/learn" TargetMode="External"/><Relationship Id="rId4" Type="http://schemas.openxmlformats.org/officeDocument/2006/relationships/hyperlink" Target="https://media.istockphoto.com/id/1073597286/vector/driver-license-with-male-photo-identification-or-id-card-template-vector-illustration.jpg?s=612x612&amp;w=0&amp;k=20&amp;c=WkW7yo2wPw9HEfLAqyXqiDMX4Apditfd-bDuf8ENXcU=" TargetMode="External"/><Relationship Id="rId9" Type="http://schemas.openxmlformats.org/officeDocument/2006/relationships/hyperlink" Target="https://www.facebook.com/privacy/policy/"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ocialimps.keithpray.net/assignments/reference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emf"/><Relationship Id="rId4" Type="http://schemas.openxmlformats.org/officeDocument/2006/relationships/hyperlink" Target="http://socialimps.keithpray.net/assignments/paper-guideline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socialimps.com/"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opRMrEfAIiI" TargetMode="External"/><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socialimps.keithpray.net/documents/index.jsp?content=Passwords_(2024)_Liza_Levin_Silas_Joy.mp4"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a:hlinkClick r:id="rId3"/>
              </a:rPr>
              <a:t>SocialImps.com</a:t>
            </a:r>
            <a:endParaRPr lang="en-US" sz="2000" dirty="0"/>
          </a:p>
        </p:txBody>
      </p:sp>
      <p:sp>
        <p:nvSpPr>
          <p:cNvPr id="2" name="Title 1"/>
          <p:cNvSpPr>
            <a:spLocks noGrp="1"/>
          </p:cNvSpPr>
          <p:nvPr>
            <p:ph type="ctrTitle"/>
          </p:nvPr>
        </p:nvSpPr>
        <p:spPr/>
        <p:txBody>
          <a:bodyPr/>
          <a:lstStyle/>
          <a:p>
            <a:pPr algn="l"/>
            <a:r>
              <a:rPr lang="en-US" dirty="0"/>
              <a:t>Class 6</a:t>
            </a:r>
            <a:br>
              <a:rPr lang="en-US"/>
            </a:br>
            <a:r>
              <a:rPr lang="en-US"/>
              <a:t>Information Privacy</a:t>
            </a:r>
            <a:endParaRPr lang="en-US" dirty="0"/>
          </a:p>
        </p:txBody>
      </p:sp>
      <p:pic>
        <p:nvPicPr>
          <p:cNvPr id="1026" name="Picture 2" descr="MONTY PYTHON - Ministry Of Silly Walks ...">
            <a:hlinkClick r:id="rId4"/>
            <a:extLst>
              <a:ext uri="{FF2B5EF4-FFF2-40B4-BE49-F238E27FC236}">
                <a16:creationId xmlns:a16="http://schemas.microsoft.com/office/drawing/2014/main" id="{3BDCA92E-C8E8-89DF-36B5-8B4F353032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24268"/>
            <a:ext cx="914400" cy="7192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n You Be Identified by Your Walk using AI? | Automated Gait Recognition |  Thesis Demo - YouTube">
            <a:hlinkClick r:id="rId6"/>
            <a:extLst>
              <a:ext uri="{FF2B5EF4-FFF2-40B4-BE49-F238E27FC236}">
                <a16:creationId xmlns:a16="http://schemas.microsoft.com/office/drawing/2014/main" id="{82E243B6-1F1A-392E-C4A4-EA180C5D01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9600" y="44577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hlinkClick r:id="rId8"/>
            <a:extLst>
              <a:ext uri="{FF2B5EF4-FFF2-40B4-BE49-F238E27FC236}">
                <a16:creationId xmlns:a16="http://schemas.microsoft.com/office/drawing/2014/main" id="{0A7EDC7B-4432-500A-84DE-CFB32CBD3940}"/>
              </a:ext>
            </a:extLst>
          </p:cNvPr>
          <p:cNvPicPr>
            <a:picLocks noChangeAspect="1"/>
          </p:cNvPicPr>
          <p:nvPr/>
        </p:nvPicPr>
        <p:blipFill>
          <a:blip r:embed="rId9"/>
          <a:stretch>
            <a:fillRect/>
          </a:stretch>
        </p:blipFill>
        <p:spPr>
          <a:xfrm>
            <a:off x="7207980" y="4526608"/>
            <a:ext cx="914400" cy="514551"/>
          </a:xfrm>
          <a:prstGeom prst="rect">
            <a:avLst/>
          </a:prstGeom>
        </p:spPr>
      </p:pic>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64C84-455C-10B9-F9E5-C0D97F1899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376B97-3194-439C-F9FE-017DC8AB72AF}"/>
              </a:ext>
            </a:extLst>
          </p:cNvPr>
          <p:cNvSpPr>
            <a:spLocks noGrp="1"/>
          </p:cNvSpPr>
          <p:nvPr>
            <p:ph type="title"/>
          </p:nvPr>
        </p:nvSpPr>
        <p:spPr/>
        <p:txBody>
          <a:bodyPr/>
          <a:lstStyle/>
          <a:p>
            <a:r>
              <a:rPr lang="en-US" dirty="0"/>
              <a:t>Your privacy is always at risk</a:t>
            </a:r>
          </a:p>
        </p:txBody>
      </p:sp>
      <p:sp>
        <p:nvSpPr>
          <p:cNvPr id="3" name="Content Placeholder 2">
            <a:extLst>
              <a:ext uri="{FF2B5EF4-FFF2-40B4-BE49-F238E27FC236}">
                <a16:creationId xmlns:a16="http://schemas.microsoft.com/office/drawing/2014/main" id="{C7B4BF06-C72C-DD4A-2A07-0F75135EF789}"/>
              </a:ext>
            </a:extLst>
          </p:cNvPr>
          <p:cNvSpPr>
            <a:spLocks noGrp="1"/>
          </p:cNvSpPr>
          <p:nvPr>
            <p:ph sz="half" idx="1"/>
          </p:nvPr>
        </p:nvSpPr>
        <p:spPr/>
        <p:txBody>
          <a:bodyPr/>
          <a:lstStyle/>
          <a:p>
            <a:r>
              <a:rPr lang="en-US" dirty="0"/>
              <a:t>Data Leaks</a:t>
            </a:r>
          </a:p>
          <a:p>
            <a:pPr lvl="1"/>
            <a:r>
              <a:rPr lang="en-US" dirty="0"/>
              <a:t>Insurance administrator ”Landmark Admin” data breach in 2024 exposed an estimated 1.6 million clients’ personal and financial data, including names, date of birth, medical records, credit card numbers and SSNs. [3,4]</a:t>
            </a:r>
          </a:p>
          <a:p>
            <a:r>
              <a:rPr lang="en-US" dirty="0"/>
              <a:t>Companies Sharing or Selling Your Data</a:t>
            </a:r>
          </a:p>
          <a:p>
            <a:pPr lvl="1"/>
            <a:r>
              <a:rPr lang="en-US" dirty="0"/>
              <a:t>23andMe has filed for Chapter 11 Bankruptcy, and is sued by several states for attempting to sell users’ genetic data [5,6]</a:t>
            </a:r>
          </a:p>
        </p:txBody>
      </p:sp>
      <p:pic>
        <p:nvPicPr>
          <p:cNvPr id="11" name="Content Placeholder 10" descr="A screenshot of a phone&#10;&#10;AI-generated content may be incorrect.">
            <a:extLst>
              <a:ext uri="{FF2B5EF4-FFF2-40B4-BE49-F238E27FC236}">
                <a16:creationId xmlns:a16="http://schemas.microsoft.com/office/drawing/2014/main" id="{888CDA54-BAD2-FF94-64C8-E0E63636510D}"/>
              </a:ext>
            </a:extLst>
          </p:cNvPr>
          <p:cNvPicPr>
            <a:picLocks noGrp="1" noChangeAspect="1"/>
          </p:cNvPicPr>
          <p:nvPr>
            <p:ph sz="half" idx="2"/>
          </p:nvPr>
        </p:nvPicPr>
        <p:blipFill>
          <a:blip r:embed="rId3"/>
          <a:stretch>
            <a:fillRect/>
          </a:stretch>
        </p:blipFill>
        <p:spPr>
          <a:xfrm>
            <a:off x="4572000" y="1006262"/>
            <a:ext cx="3947160" cy="3699089"/>
          </a:xfrm>
          <a:ln>
            <a:solidFill>
              <a:schemeClr val="bg1"/>
            </a:solidFill>
          </a:ln>
        </p:spPr>
      </p:pic>
      <p:sp>
        <p:nvSpPr>
          <p:cNvPr id="5" name="Footer Placeholder 4">
            <a:extLst>
              <a:ext uri="{FF2B5EF4-FFF2-40B4-BE49-F238E27FC236}">
                <a16:creationId xmlns:a16="http://schemas.microsoft.com/office/drawing/2014/main" id="{CE409AAB-DAEF-4662-E303-CC107B7E7FE3}"/>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571303E7-9A0C-60CA-87B5-71D0C58F483D}"/>
              </a:ext>
            </a:extLst>
          </p:cNvPr>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a:extLst>
              <a:ext uri="{FF2B5EF4-FFF2-40B4-BE49-F238E27FC236}">
                <a16:creationId xmlns:a16="http://schemas.microsoft.com/office/drawing/2014/main" id="{732C5501-D444-9890-C3D1-909A3D78F468}"/>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Donovan Kennedy</a:t>
            </a:r>
          </a:p>
        </p:txBody>
      </p:sp>
      <p:sp>
        <p:nvSpPr>
          <p:cNvPr id="12" name="TextBox 11">
            <a:extLst>
              <a:ext uri="{FF2B5EF4-FFF2-40B4-BE49-F238E27FC236}">
                <a16:creationId xmlns:a16="http://schemas.microsoft.com/office/drawing/2014/main" id="{031E65F3-EDF5-6F3F-A146-245BC9B2CE04}"/>
              </a:ext>
            </a:extLst>
          </p:cNvPr>
          <p:cNvSpPr txBox="1"/>
          <p:nvPr/>
        </p:nvSpPr>
        <p:spPr>
          <a:xfrm>
            <a:off x="3934772" y="4697733"/>
            <a:ext cx="5221621" cy="341632"/>
          </a:xfrm>
          <a:prstGeom prst="rect">
            <a:avLst/>
          </a:prstGeom>
          <a:noFill/>
        </p:spPr>
        <p:txBody>
          <a:bodyPr wrap="none" rtlCol="0">
            <a:spAutoFit/>
          </a:bodyPr>
          <a:lstStyle/>
          <a:p>
            <a:pPr algn="ctr">
              <a:lnSpc>
                <a:spcPct val="90000"/>
              </a:lnSpc>
            </a:pPr>
            <a:r>
              <a:rPr lang="en-US" dirty="0"/>
              <a:t>Meta’s “Information You Provide” privacy policy [7]</a:t>
            </a:r>
          </a:p>
        </p:txBody>
      </p:sp>
    </p:spTree>
    <p:extLst>
      <p:ext uri="{BB962C8B-B14F-4D97-AF65-F5344CB8AC3E}">
        <p14:creationId xmlns:p14="http://schemas.microsoft.com/office/powerpoint/2010/main" val="1206944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6967A-B7F2-8B5B-F25B-F37DA480E1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7B7691-DB3F-8D0F-1EE1-82A57D212A8E}"/>
              </a:ext>
            </a:extLst>
          </p:cNvPr>
          <p:cNvSpPr>
            <a:spLocks noGrp="1"/>
          </p:cNvSpPr>
          <p:nvPr>
            <p:ph type="title"/>
          </p:nvPr>
        </p:nvSpPr>
        <p:spPr/>
        <p:txBody>
          <a:bodyPr/>
          <a:lstStyle/>
          <a:p>
            <a:r>
              <a:rPr lang="en-US" dirty="0"/>
              <a:t>Be active in protecting yourself</a:t>
            </a:r>
          </a:p>
        </p:txBody>
      </p:sp>
      <p:sp>
        <p:nvSpPr>
          <p:cNvPr id="3" name="Content Placeholder 2">
            <a:extLst>
              <a:ext uri="{FF2B5EF4-FFF2-40B4-BE49-F238E27FC236}">
                <a16:creationId xmlns:a16="http://schemas.microsoft.com/office/drawing/2014/main" id="{5FD84BB6-599F-1FC9-173E-70ABEC589C95}"/>
              </a:ext>
            </a:extLst>
          </p:cNvPr>
          <p:cNvSpPr>
            <a:spLocks noGrp="1"/>
          </p:cNvSpPr>
          <p:nvPr>
            <p:ph sz="half" idx="1"/>
          </p:nvPr>
        </p:nvSpPr>
        <p:spPr/>
        <p:txBody>
          <a:bodyPr/>
          <a:lstStyle/>
          <a:p>
            <a:r>
              <a:rPr lang="en-US" dirty="0"/>
              <a:t>Understand The Price of Convenience</a:t>
            </a:r>
          </a:p>
          <a:p>
            <a:pPr lvl="1"/>
            <a:r>
              <a:rPr lang="en-US" dirty="0"/>
              <a:t>Many online storefronts offer a ‘save payment info’ option, which, while convenient, also enables the breach or sale of your information.</a:t>
            </a:r>
          </a:p>
          <a:p>
            <a:r>
              <a:rPr lang="en-US" dirty="0"/>
              <a:t>Read the Fine Print</a:t>
            </a:r>
          </a:p>
          <a:p>
            <a:pPr lvl="1"/>
            <a:r>
              <a:rPr lang="en-US" dirty="0"/>
              <a:t>Take the time to find and read the ‘privacy’ sections of licenses and EULAs for software, know what you’re agreeing to.</a:t>
            </a:r>
          </a:p>
        </p:txBody>
      </p:sp>
      <p:sp>
        <p:nvSpPr>
          <p:cNvPr id="5" name="Footer Placeholder 4">
            <a:extLst>
              <a:ext uri="{FF2B5EF4-FFF2-40B4-BE49-F238E27FC236}">
                <a16:creationId xmlns:a16="http://schemas.microsoft.com/office/drawing/2014/main" id="{D3D36825-B65D-6C42-1566-8756C2E17912}"/>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59EFE260-280F-4D03-C17E-008515B58D81}"/>
              </a:ext>
            </a:extLst>
          </p:cNvPr>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a:extLst>
              <a:ext uri="{FF2B5EF4-FFF2-40B4-BE49-F238E27FC236}">
                <a16:creationId xmlns:a16="http://schemas.microsoft.com/office/drawing/2014/main" id="{26BD39D1-EE27-4679-6E1E-8A8F3D9D247D}"/>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Donovan Kennedy</a:t>
            </a:r>
          </a:p>
        </p:txBody>
      </p:sp>
      <p:sp>
        <p:nvSpPr>
          <p:cNvPr id="10" name="Content Placeholder 2">
            <a:extLst>
              <a:ext uri="{FF2B5EF4-FFF2-40B4-BE49-F238E27FC236}">
                <a16:creationId xmlns:a16="http://schemas.microsoft.com/office/drawing/2014/main" id="{C5FD226D-60BB-6933-6C4E-293F2A310872}"/>
              </a:ext>
            </a:extLst>
          </p:cNvPr>
          <p:cNvSpPr txBox="1">
            <a:spLocks/>
          </p:cNvSpPr>
          <p:nvPr/>
        </p:nvSpPr>
        <p:spPr>
          <a:xfrm>
            <a:off x="44196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r>
              <a:rPr lang="en-US" dirty="0"/>
              <a:t>Stop websites from tracking and fingerprinting you</a:t>
            </a:r>
          </a:p>
          <a:p>
            <a:pPr lvl="1"/>
            <a:r>
              <a:rPr lang="en-US" dirty="0"/>
              <a:t>Install ad-blockers and anti-tracker plugins to prevent websites from storing everything about your browser and operating system when you visit.</a:t>
            </a:r>
          </a:p>
          <a:p>
            <a:pPr lvl="1"/>
            <a:r>
              <a:rPr lang="en-US" dirty="0"/>
              <a:t>Switch to Brave or Tor to reduce the chance of being fingerprinted, as ‘resistance to fingerprinting’ is it itself a tracked fingerprinting metric. [8]</a:t>
            </a:r>
          </a:p>
        </p:txBody>
      </p:sp>
    </p:spTree>
    <p:extLst>
      <p:ext uri="{BB962C8B-B14F-4D97-AF65-F5344CB8AC3E}">
        <p14:creationId xmlns:p14="http://schemas.microsoft.com/office/powerpoint/2010/main" val="1600995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369886"/>
            <a:ext cx="7772400" cy="3352800"/>
          </a:xfrm>
        </p:spPr>
        <p:txBody>
          <a:bodyPr lIns="91440">
            <a:normAutofit fontScale="92500" lnSpcReduction="10000"/>
          </a:bodyPr>
          <a:lstStyle/>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[1] Frequently Asked Questions, Office of the Assistant to the Secretary of Defense for Privacy, Civil Liberties, and Transparency (US Government) </a:t>
            </a:r>
            <a:r>
              <a:rPr lang="en-US" sz="1100" dirty="0">
                <a:solidFill>
                  <a:prstClr val="white"/>
                </a:solidFill>
                <a:hlinkClick r:id="rId3"/>
              </a:rPr>
              <a:t>https://pclt.defense.gov/DIRECTORATES/Privacy-and-Civil-Liberties-Directorate/Privacy/About-the-Office/FAQs/#2</a:t>
            </a:r>
            <a:r>
              <a:rPr lang="en-US" sz="1100" dirty="0">
                <a:solidFill>
                  <a:prstClr val="white"/>
                </a:solidFill>
              </a:rPr>
              <a:t> Retrieved 09/07/2025</a:t>
            </a:r>
          </a:p>
          <a:p>
            <a:pPr marL="0" indent="0" defTabSz="457200">
              <a:lnSpc>
                <a:spcPct val="100000"/>
              </a:lnSpc>
              <a:spcBef>
                <a:spcPts val="600"/>
              </a:spcBef>
              <a:buClrTx/>
              <a:buSzTx/>
              <a:buNone/>
              <a:defRPr/>
            </a:pPr>
            <a:r>
              <a:rPr lang="en-US" sz="1100" dirty="0">
                <a:solidFill>
                  <a:prstClr val="white"/>
                </a:solidFill>
              </a:rPr>
              <a:t>[2] Driver License Template</a:t>
            </a:r>
            <a:r>
              <a:rPr kumimoji="0" lang="en-US" sz="1100" b="0" i="0" u="none" strike="noStrike" kern="1200" cap="none" spc="0" normalizeH="0" baseline="0" noProof="0" dirty="0">
                <a:ln>
                  <a:noFill/>
                </a:ln>
                <a:solidFill>
                  <a:prstClr val="white"/>
                </a:solidFill>
                <a:effectLst/>
                <a:uLnTx/>
                <a:uFillTx/>
                <a:latin typeface="Cambria"/>
                <a:ea typeface="+mn-ea"/>
                <a:cs typeface="+mn-cs"/>
              </a:rPr>
              <a:t>, Victor </a:t>
            </a:r>
            <a:r>
              <a:rPr kumimoji="0" lang="en-US" sz="1100" b="0" i="0" u="none" strike="noStrike" kern="1200" cap="none" spc="0" normalizeH="0" baseline="0" noProof="0" dirty="0" err="1">
                <a:ln>
                  <a:noFill/>
                </a:ln>
                <a:solidFill>
                  <a:prstClr val="white"/>
                </a:solidFill>
                <a:effectLst/>
                <a:uLnTx/>
                <a:uFillTx/>
                <a:latin typeface="Cambria"/>
                <a:ea typeface="+mn-ea"/>
                <a:cs typeface="+mn-cs"/>
              </a:rPr>
              <a:t>Metelskiy</a:t>
            </a:r>
            <a:r>
              <a:rPr kumimoji="0" lang="en-US" sz="1100" b="0" i="0" u="none" strike="noStrike" kern="1200" cap="none" spc="0" normalizeH="0" baseline="0" noProof="0" dirty="0">
                <a:ln>
                  <a:noFill/>
                </a:ln>
                <a:solidFill>
                  <a:prstClr val="white"/>
                </a:solidFill>
                <a:effectLst/>
                <a:uLnTx/>
                <a:uFillTx/>
                <a:latin typeface="Cambria"/>
                <a:ea typeface="+mn-ea"/>
                <a:cs typeface="+mn-cs"/>
              </a:rPr>
              <a:t> (iStock, 2018) </a:t>
            </a:r>
            <a:r>
              <a:rPr lang="en-US" sz="1100" dirty="0">
                <a:solidFill>
                  <a:prstClr val="white"/>
                </a:solidFill>
                <a:hlinkClick r:id="rId4"/>
              </a:rPr>
              <a:t>https://media.istockphoto.com/id/1073597286/vector/driver-license-with-male-photo-identification-or-id-card-template-vector-illustration.jpg?s=612x612&amp;w=0&amp;k=20&amp;c=WkW7yo2wPw9HEfLAqyXqiDMX4Apditfd-bDuf8ENXcU=</a:t>
            </a:r>
            <a:endParaRPr lang="en-US" sz="1100" dirty="0">
              <a:solidFill>
                <a:prstClr val="white"/>
              </a:solidFill>
            </a:endParaRPr>
          </a:p>
          <a:p>
            <a:pPr marL="0" lvl="0" indent="0" defTabSz="457200">
              <a:lnSpc>
                <a:spcPct val="100000"/>
              </a:lnSpc>
              <a:spcBef>
                <a:spcPts val="600"/>
              </a:spcBef>
              <a:buClrTx/>
              <a:buSzTx/>
              <a:buNone/>
              <a:defRPr/>
            </a:pPr>
            <a:r>
              <a:rPr lang="en-US" sz="1100" dirty="0">
                <a:solidFill>
                  <a:prstClr val="white"/>
                </a:solidFill>
              </a:rPr>
              <a:t>[</a:t>
            </a:r>
            <a:r>
              <a:rPr kumimoji="0" lang="en-US" sz="1100" b="0" i="0" u="none" strike="noStrike" kern="1200" cap="none" spc="0" normalizeH="0" baseline="0" noProof="0" dirty="0">
                <a:ln>
                  <a:noFill/>
                </a:ln>
                <a:solidFill>
                  <a:prstClr val="white"/>
                </a:solidFill>
                <a:effectLst/>
                <a:uLnTx/>
                <a:uFillTx/>
                <a:latin typeface="Cambria"/>
                <a:ea typeface="+mn-ea"/>
                <a:cs typeface="+mn-cs"/>
              </a:rPr>
              <a:t>3] Notice of Data Breach</a:t>
            </a:r>
            <a:r>
              <a:rPr lang="en-US" sz="1100" dirty="0">
                <a:solidFill>
                  <a:prstClr val="white"/>
                </a:solidFill>
              </a:rPr>
              <a:t>, (Landmark Admin, 6/26/2024) </a:t>
            </a:r>
            <a:r>
              <a:rPr lang="en-US" sz="1100" dirty="0">
                <a:solidFill>
                  <a:prstClr val="white"/>
                </a:solidFill>
                <a:hlinkClick r:id="rId5"/>
              </a:rPr>
              <a:t>https://static1.squarespace.com/static/64026b23ed9cd8111728dd9c/t/667c9b08ed0f885223dc1ca2/1719442184225/Landmark+Admin+-+Substitute+Notice+-+6-26-2024.pdf</a:t>
            </a:r>
            <a:r>
              <a:rPr lang="en-US" sz="1100" dirty="0">
                <a:solidFill>
                  <a:prstClr val="white"/>
                </a:solidFill>
              </a:rPr>
              <a:t> Retrieved 09/07/2025</a:t>
            </a:r>
          </a:p>
          <a:p>
            <a:pPr marL="0" indent="0" defTabSz="457200">
              <a:lnSpc>
                <a:spcPct val="100000"/>
              </a:lnSpc>
              <a:spcBef>
                <a:spcPts val="600"/>
              </a:spcBef>
              <a:buClrTx/>
              <a:buSzTx/>
              <a:buNone/>
              <a:defRPr/>
            </a:pPr>
            <a:r>
              <a:rPr lang="en-US" sz="1100" dirty="0">
                <a:solidFill>
                  <a:prstClr val="white"/>
                </a:solidFill>
              </a:rPr>
              <a:t>[4</a:t>
            </a:r>
            <a:r>
              <a:rPr kumimoji="0" lang="en-US" sz="1100" b="0" i="0" u="none" strike="noStrike" kern="1200" cap="none" spc="0" normalizeH="0" baseline="0" noProof="0" dirty="0">
                <a:ln>
                  <a:noFill/>
                </a:ln>
                <a:solidFill>
                  <a:prstClr val="white"/>
                </a:solidFill>
                <a:effectLst/>
                <a:uLnTx/>
                <a:uFillTx/>
                <a:latin typeface="Cambria"/>
                <a:ea typeface="+mn-ea"/>
                <a:cs typeface="+mn-cs"/>
              </a:rPr>
              <a:t>] Data Breach Notifications, Jennifer Stegmaier, (Maine Attorney General, 2025) </a:t>
            </a:r>
            <a:r>
              <a:rPr lang="en-US" sz="1100" dirty="0">
                <a:solidFill>
                  <a:prstClr val="white"/>
                </a:solidFill>
                <a:hlinkClick r:id="rId6"/>
              </a:rPr>
              <a:t>https://www.maine.gov/agviewer/content/ag/985235c7-cb95-4be2-8792-a1252b4f8318/d2573a7a-93b9-4b12-9a9b-15572078eb14.html</a:t>
            </a:r>
            <a:r>
              <a:rPr lang="en-US" sz="1100" dirty="0">
                <a:solidFill>
                  <a:prstClr val="white"/>
                </a:solidFill>
              </a:rPr>
              <a:t> Retrieved 09/07/2025</a:t>
            </a: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a:p>
            <a:pPr marL="0" lvl="0" indent="0" defTabSz="457200">
              <a:lnSpc>
                <a:spcPct val="100000"/>
              </a:lnSpc>
              <a:spcBef>
                <a:spcPts val="600"/>
              </a:spcBef>
              <a:buClrTx/>
              <a:buSzTx/>
              <a:buNone/>
              <a:defRPr/>
            </a:pPr>
            <a:r>
              <a:rPr lang="en-US" sz="1100" dirty="0">
                <a:solidFill>
                  <a:prstClr val="white"/>
                </a:solidFill>
                <a:latin typeface="Cambria"/>
              </a:rPr>
              <a:t>[5] 23andMe Chapter 11 Case Filling, Kroll Restructuring, (Kroll, 2025) </a:t>
            </a:r>
            <a:r>
              <a:rPr lang="en-US" sz="1100" dirty="0">
                <a:solidFill>
                  <a:prstClr val="white"/>
                </a:solidFill>
                <a:hlinkClick r:id="rId7"/>
              </a:rPr>
              <a:t>https://restructuring.ra.kroll.com/23andme/Home-DocketInfo?DocAttribute=4902&amp;DocAttrName=PLANDISCLOSURESTATEMENT</a:t>
            </a:r>
            <a:r>
              <a:rPr lang="en-US" sz="1100" dirty="0">
                <a:solidFill>
                  <a:prstClr val="white"/>
                </a:solidFill>
              </a:rPr>
              <a:t> Retrieved 09/07/2025</a:t>
            </a: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[6] </a:t>
            </a:r>
            <a:r>
              <a:rPr lang="en-US" sz="1100" dirty="0">
                <a:solidFill>
                  <a:prstClr val="white"/>
                </a:solidFill>
                <a:latin typeface="Cambria"/>
              </a:rPr>
              <a:t>The </a:t>
            </a:r>
            <a:r>
              <a:rPr kumimoji="0" lang="en-US" sz="1100" b="0" i="0" u="none" strike="noStrike" kern="1200" cap="none" spc="0" normalizeH="0" baseline="0" noProof="0" dirty="0">
                <a:ln>
                  <a:noFill/>
                </a:ln>
                <a:solidFill>
                  <a:prstClr val="white"/>
                </a:solidFill>
                <a:effectLst/>
                <a:uLnTx/>
                <a:uFillTx/>
                <a:latin typeface="Cambria"/>
                <a:ea typeface="+mn-ea"/>
                <a:cs typeface="+mn-cs"/>
              </a:rPr>
              <a:t>State of Arizona et al v 23andMe Inc Complaint, </a:t>
            </a:r>
            <a:r>
              <a:rPr lang="en-US" sz="1100" dirty="0"/>
              <a:t>Abigail R. Ryan (New York State Attorney General, 2025)</a:t>
            </a:r>
            <a:r>
              <a:rPr kumimoji="0" lang="en-US" sz="1100" b="0" i="0" u="none" strike="noStrike" kern="1200" cap="none" spc="0" normalizeH="0" baseline="0" noProof="0" dirty="0">
                <a:ln>
                  <a:noFill/>
                </a:ln>
                <a:solidFill>
                  <a:prstClr val="white"/>
                </a:solidFill>
                <a:effectLst/>
                <a:uLnTx/>
                <a:uFillTx/>
                <a:latin typeface="Cambria"/>
                <a:ea typeface="+mn-ea"/>
                <a:cs typeface="+mn-cs"/>
              </a:rPr>
              <a:t> </a:t>
            </a:r>
            <a:r>
              <a:rPr lang="en-US" sz="1100" dirty="0">
                <a:solidFill>
                  <a:prstClr val="white"/>
                </a:solidFill>
                <a:hlinkClick r:id="rId8"/>
              </a:rPr>
              <a:t>https://ag.ny.gov/sites/default/files/court-filings/the-state-of-arizona-et-al-v-23andme-inc-complaint-2025.pdf Retrieved 09/07/2025</a:t>
            </a:r>
            <a:endParaRPr lang="en-US" sz="1100" dirty="0">
              <a:solidFill>
                <a:prstClr val="white"/>
              </a:solidFill>
            </a:endParaRPr>
          </a:p>
          <a:p>
            <a:pPr marL="0" lv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[7] </a:t>
            </a:r>
            <a:r>
              <a:rPr lang="en-US" sz="1100" dirty="0">
                <a:solidFill>
                  <a:prstClr val="white"/>
                </a:solidFill>
                <a:latin typeface="Cambria"/>
              </a:rPr>
              <a:t>Privacy Policy, </a:t>
            </a:r>
            <a:r>
              <a:rPr lang="en-US" sz="1100">
                <a:solidFill>
                  <a:prstClr val="white"/>
                </a:solidFill>
                <a:latin typeface="Cambria"/>
              </a:rPr>
              <a:t>Meta (Meta, 2025</a:t>
            </a:r>
            <a:r>
              <a:rPr lang="en-US" sz="1100" dirty="0">
                <a:solidFill>
                  <a:prstClr val="white"/>
                </a:solidFill>
                <a:latin typeface="Cambria"/>
              </a:rPr>
              <a:t>) </a:t>
            </a:r>
            <a:r>
              <a:rPr lang="en-US" sz="1100" dirty="0">
                <a:solidFill>
                  <a:prstClr val="white"/>
                </a:solidFill>
                <a:hlinkClick r:id="rId9"/>
              </a:rPr>
              <a:t>https://www.facebook.com/privacy/policy/</a:t>
            </a:r>
            <a:r>
              <a:rPr lang="en-US" sz="1100" dirty="0">
                <a:solidFill>
                  <a:prstClr val="white"/>
                </a:solidFill>
              </a:rPr>
              <a:t> Retrieved 09/07/2025</a:t>
            </a:r>
          </a:p>
          <a:p>
            <a:pPr marL="0" lv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[8] How do Trackers Work?, Cover Your Tracks (EFF, 2020) </a:t>
            </a:r>
            <a:r>
              <a:rPr lang="en-US" sz="1100" dirty="0">
                <a:solidFill>
                  <a:prstClr val="white"/>
                </a:solidFill>
                <a:hlinkClick r:id="rId10"/>
              </a:rPr>
              <a:t>https://coveryourtracks.eff.org/learn</a:t>
            </a:r>
            <a:r>
              <a:rPr lang="en-US" sz="1100" dirty="0">
                <a:solidFill>
                  <a:prstClr val="white"/>
                </a:solidFill>
              </a:rPr>
              <a:t> Retrieved 09/08/2025</a:t>
            </a: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12</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Donovan Kennedy</a:t>
            </a:r>
          </a:p>
        </p:txBody>
      </p:sp>
    </p:spTree>
    <p:extLst>
      <p:ext uri="{BB962C8B-B14F-4D97-AF65-F5344CB8AC3E}">
        <p14:creationId xmlns:p14="http://schemas.microsoft.com/office/powerpoint/2010/main" val="3352031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itle 1"/>
          <p:cNvSpPr txBox="1">
            <a:spLocks noGrp="1"/>
          </p:cNvSpPr>
          <p:nvPr>
            <p:ph type="title"/>
          </p:nvPr>
        </p:nvSpPr>
        <p:spPr>
          <a:xfrm>
            <a:off x="914400" y="1143000"/>
            <a:ext cx="7315200" cy="1494449"/>
          </a:xfrm>
          <a:prstGeom prst="rect">
            <a:avLst/>
          </a:prstGeom>
        </p:spPr>
        <p:txBody>
          <a:bodyPr/>
          <a:lstStyle/>
          <a:p>
            <a:r>
              <a:t>quantum Computing vs Encryption</a:t>
            </a:r>
          </a:p>
        </p:txBody>
      </p:sp>
      <p:sp>
        <p:nvSpPr>
          <p:cNvPr id="153" name="Text Placeholder 2"/>
          <p:cNvSpPr txBox="1">
            <a:spLocks noGrp="1"/>
          </p:cNvSpPr>
          <p:nvPr>
            <p:ph type="body" sz="quarter" idx="1"/>
          </p:nvPr>
        </p:nvSpPr>
        <p:spPr>
          <a:prstGeom prst="rect">
            <a:avLst/>
          </a:prstGeom>
        </p:spPr>
        <p:txBody>
          <a:bodyPr/>
          <a:lstStyle/>
          <a:p>
            <a:r>
              <a:t>Frankie DeWander</a:t>
            </a:r>
          </a:p>
        </p:txBody>
      </p:sp>
      <p:sp>
        <p:nvSpPr>
          <p:cNvPr id="3" name="Footer Placeholder 2">
            <a:extLst>
              <a:ext uri="{FF2B5EF4-FFF2-40B4-BE49-F238E27FC236}">
                <a16:creationId xmlns:a16="http://schemas.microsoft.com/office/drawing/2014/main" id="{DAFE8E19-FD5E-F8E5-25EA-6378D5F79435}"/>
              </a:ext>
            </a:extLst>
          </p:cNvPr>
          <p:cNvSpPr>
            <a:spLocks noGrp="1"/>
          </p:cNvSpPr>
          <p:nvPr>
            <p:ph type="ftr" sz="quarter" idx="11"/>
          </p:nvPr>
        </p:nvSpPr>
        <p:spPr/>
        <p:txBody>
          <a:bodyPr/>
          <a:lstStyle/>
          <a:p>
            <a:r>
              <a:rPr lang="sk-SK"/>
              <a:t>© 2025 Keith A. Pray</a:t>
            </a:r>
            <a:endParaRPr lang="en-US"/>
          </a:p>
        </p:txBody>
      </p:sp>
      <p:sp>
        <p:nvSpPr>
          <p:cNvPr id="4" name="Slide Number Placeholder 3">
            <a:extLst>
              <a:ext uri="{FF2B5EF4-FFF2-40B4-BE49-F238E27FC236}">
                <a16:creationId xmlns:a16="http://schemas.microsoft.com/office/drawing/2014/main" id="{42082FC7-6D55-820B-5540-377912133433}"/>
              </a:ext>
            </a:extLst>
          </p:cNvPr>
          <p:cNvSpPr>
            <a:spLocks noGrp="1"/>
          </p:cNvSpPr>
          <p:nvPr>
            <p:ph type="sldNum" sz="quarter" idx="12"/>
          </p:nvPr>
        </p:nvSpPr>
        <p:spPr/>
        <p:txBody>
          <a:bodyPr/>
          <a:lstStyle/>
          <a:p>
            <a:fld id="{A2A17EAB-8B51-5C40-8776-6683E51FA7A0}"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itle 1"/>
          <p:cNvSpPr txBox="1">
            <a:spLocks noGrp="1"/>
          </p:cNvSpPr>
          <p:nvPr>
            <p:ph type="title"/>
          </p:nvPr>
        </p:nvSpPr>
        <p:spPr>
          <a:prstGeom prst="rect">
            <a:avLst/>
          </a:prstGeom>
        </p:spPr>
        <p:txBody>
          <a:bodyPr/>
          <a:lstStyle/>
          <a:p>
            <a:r>
              <a:t>quantum computing threatens data privacy and needs to be addressed</a:t>
            </a:r>
          </a:p>
        </p:txBody>
      </p:sp>
      <p:sp>
        <p:nvSpPr>
          <p:cNvPr id="158" name="Content Placeholder 2"/>
          <p:cNvSpPr txBox="1">
            <a:spLocks noGrp="1"/>
          </p:cNvSpPr>
          <p:nvPr>
            <p:ph type="body" sz="half" idx="1"/>
          </p:nvPr>
        </p:nvSpPr>
        <p:spPr>
          <a:xfrm>
            <a:off x="685800" y="1352547"/>
            <a:ext cx="3733800" cy="3352806"/>
          </a:xfrm>
          <a:prstGeom prst="rect">
            <a:avLst/>
          </a:prstGeom>
        </p:spPr>
        <p:txBody>
          <a:bodyPr/>
          <a:lstStyle/>
          <a:p>
            <a:r>
              <a:t>Quantum computing will make our current forms of encryption obsolete</a:t>
            </a:r>
          </a:p>
          <a:p>
            <a:r>
              <a:t>Post-quantum cryptography provides clear hope for encryption in the age of quantum computers</a:t>
            </a:r>
          </a:p>
        </p:txBody>
      </p:sp>
      <p:grpSp>
        <p:nvGrpSpPr>
          <p:cNvPr id="161" name="Content Placeholder 3"/>
          <p:cNvGrpSpPr/>
          <p:nvPr/>
        </p:nvGrpSpPr>
        <p:grpSpPr>
          <a:xfrm>
            <a:off x="4724400" y="1352546"/>
            <a:ext cx="3733800" cy="3352808"/>
            <a:chOff x="0" y="0"/>
            <a:chExt cx="3733800" cy="3352806"/>
          </a:xfrm>
        </p:grpSpPr>
        <p:sp>
          <p:nvSpPr>
            <p:cNvPr id="159" name="Rectangle"/>
            <p:cNvSpPr/>
            <p:nvPr/>
          </p:nvSpPr>
          <p:spPr>
            <a:xfrm>
              <a:off x="0" y="-1"/>
              <a:ext cx="3733800" cy="3352807"/>
            </a:xfrm>
            <a:prstGeom prst="rect">
              <a:avLst/>
            </a:prstGeom>
            <a:noFill/>
            <a:ln w="9525" cap="flat">
              <a:solidFill>
                <a:srgbClr val="000000"/>
              </a:solidFill>
              <a:prstDash val="solid"/>
              <a:round/>
            </a:ln>
            <a:effectLst/>
          </p:spPr>
          <p:txBody>
            <a:bodyPr wrap="square" lIns="45718" tIns="45718" rIns="45718" bIns="45718" numCol="1" anchor="ctr">
              <a:noAutofit/>
            </a:bodyPr>
            <a:lstStyle/>
            <a:p>
              <a:pPr algn="ctr" defTabSz="914362">
                <a:lnSpc>
                  <a:spcPct val="90000"/>
                </a:lnSpc>
                <a:spcBef>
                  <a:spcPts val="1200"/>
                </a:spcBef>
                <a:defRPr>
                  <a:solidFill>
                    <a:srgbClr val="FFFFFF"/>
                  </a:solidFill>
                  <a:latin typeface="Cambria"/>
                  <a:ea typeface="Cambria"/>
                  <a:cs typeface="Cambria"/>
                  <a:sym typeface="Cambria"/>
                </a:defRPr>
              </a:pPr>
              <a:endParaRPr/>
            </a:p>
          </p:txBody>
        </p:sp>
        <p:sp>
          <p:nvSpPr>
            <p:cNvPr id="160" name="&lt;Graphic as big as will fit&gt;"/>
            <p:cNvSpPr txBox="1"/>
            <p:nvPr/>
          </p:nvSpPr>
          <p:spPr>
            <a:xfrm>
              <a:off x="50480" y="4761"/>
              <a:ext cx="3632840" cy="334328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normAutofit/>
            </a:bodyPr>
            <a:lstStyle>
              <a:lvl1pPr algn="ctr" defTabSz="914362">
                <a:lnSpc>
                  <a:spcPct val="90000"/>
                </a:lnSpc>
                <a:spcBef>
                  <a:spcPts val="1200"/>
                </a:spcBef>
                <a:defRPr>
                  <a:solidFill>
                    <a:srgbClr val="FFFFFF"/>
                  </a:solidFill>
                  <a:latin typeface="Cambria"/>
                  <a:ea typeface="Cambria"/>
                  <a:cs typeface="Cambria"/>
                  <a:sym typeface="Cambria"/>
                </a:defRPr>
              </a:lvl1pPr>
            </a:lstStyle>
            <a:p>
              <a:r>
                <a:t>&lt;Graphic as big as will fit&gt;</a:t>
              </a:r>
            </a:p>
          </p:txBody>
        </p:sp>
      </p:grpSp>
      <p:sp>
        <p:nvSpPr>
          <p:cNvPr id="163" name="TextBox 6"/>
          <p:cNvSpPr txBox="1"/>
          <p:nvPr/>
        </p:nvSpPr>
        <p:spPr>
          <a:xfrm>
            <a:off x="6892831" y="372338"/>
            <a:ext cx="2088247" cy="2946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a:defRPr sz="1400">
                <a:solidFill>
                  <a:srgbClr val="FFFFFF"/>
                </a:solidFill>
                <a:latin typeface="Cambria"/>
                <a:ea typeface="Cambria"/>
                <a:cs typeface="Cambria"/>
                <a:sym typeface="Cambria"/>
              </a:defRPr>
            </a:lvl1pPr>
          </a:lstStyle>
          <a:p>
            <a:r>
              <a:t>Frankie DeWander</a:t>
            </a:r>
          </a:p>
        </p:txBody>
      </p:sp>
      <p:pic>
        <p:nvPicPr>
          <p:cNvPr id="164" name="pasted-movie.png" descr="pasted-movie.png"/>
          <p:cNvPicPr>
            <a:picLocks noChangeAspect="1"/>
          </p:cNvPicPr>
          <p:nvPr/>
        </p:nvPicPr>
        <p:blipFill>
          <a:blip r:embed="rId3"/>
          <a:stretch>
            <a:fillRect/>
          </a:stretch>
        </p:blipFill>
        <p:spPr>
          <a:xfrm>
            <a:off x="4539577" y="1331628"/>
            <a:ext cx="4791125" cy="3073311"/>
          </a:xfrm>
          <a:prstGeom prst="rect">
            <a:avLst/>
          </a:prstGeom>
          <a:ln w="12700">
            <a:miter lim="400000"/>
          </a:ln>
        </p:spPr>
      </p:pic>
      <p:sp>
        <p:nvSpPr>
          <p:cNvPr id="165" name="Figure 1…"/>
          <p:cNvSpPr txBox="1"/>
          <p:nvPr/>
        </p:nvSpPr>
        <p:spPr>
          <a:xfrm>
            <a:off x="5020438" y="4460216"/>
            <a:ext cx="3829403" cy="624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1200">
                <a:solidFill>
                  <a:srgbClr val="FFFFFF"/>
                </a:solidFill>
                <a:latin typeface="Cambria"/>
                <a:ea typeface="Cambria"/>
                <a:cs typeface="Cambria"/>
                <a:sym typeface="Cambria"/>
              </a:defRPr>
            </a:pPr>
            <a:r>
              <a:t>Figure 1</a:t>
            </a:r>
          </a:p>
          <a:p>
            <a:pPr>
              <a:defRPr sz="1200">
                <a:solidFill>
                  <a:srgbClr val="FFFFFF"/>
                </a:solidFill>
                <a:latin typeface="Cambria"/>
                <a:ea typeface="Cambria"/>
                <a:cs typeface="Cambria"/>
                <a:sym typeface="Cambria"/>
              </a:defRPr>
            </a:pPr>
            <a:r>
              <a:t>https://www.insidequantumtechnology.com/news-archive/quantum-cryptographic-threat-timeline/</a:t>
            </a:r>
          </a:p>
        </p:txBody>
      </p:sp>
      <p:sp>
        <p:nvSpPr>
          <p:cNvPr id="2" name="Slide Number Placeholder 1">
            <a:extLst>
              <a:ext uri="{FF2B5EF4-FFF2-40B4-BE49-F238E27FC236}">
                <a16:creationId xmlns:a16="http://schemas.microsoft.com/office/drawing/2014/main" id="{31C0AB61-144D-5151-3600-7B31F31B9111}"/>
              </a:ext>
            </a:extLst>
          </p:cNvPr>
          <p:cNvSpPr>
            <a:spLocks noGrp="1"/>
          </p:cNvSpPr>
          <p:nvPr>
            <p:ph type="sldNum" sz="quarter" idx="2"/>
          </p:nvPr>
        </p:nvSpPr>
        <p:spPr/>
        <p:txBody>
          <a:bodyPr/>
          <a:lstStyle/>
          <a:p>
            <a:fld id="{86CB4B4D-7CA3-9044-876B-883B54F8677D}" type="slidenum">
              <a:rPr lang="en-US" smtClean="0"/>
              <a:t>14</a:t>
            </a:fld>
            <a:endParaRPr lang="en-US"/>
          </a:p>
        </p:txBody>
      </p:sp>
      <p:sp>
        <p:nvSpPr>
          <p:cNvPr id="6" name="Footer Placeholder 3">
            <a:extLst>
              <a:ext uri="{FF2B5EF4-FFF2-40B4-BE49-F238E27FC236}">
                <a16:creationId xmlns:a16="http://schemas.microsoft.com/office/drawing/2014/main" id="{8739D47F-57DE-8120-DB46-7AAFFFEECC9E}"/>
              </a:ext>
            </a:extLst>
          </p:cNvPr>
          <p:cNvSpPr>
            <a:spLocks noGrp="1"/>
          </p:cNvSpPr>
          <p:nvPr/>
        </p:nvSpPr>
        <p:spPr>
          <a:xfrm>
            <a:off x="0" y="4996440"/>
            <a:ext cx="5562600" cy="146304"/>
          </a:xfrm>
          <a:prstGeom prst="rect">
            <a:avLst/>
          </a:prstGeom>
        </p:spPr>
        <p:txBody>
          <a:bodyPr vert="horz" lIns="91436" tIns="45718" rIns="91436" bIns="45718" rtlCol="0" anchor="ctr"/>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k-SK" dirty="0"/>
              <a:t>© 2025 Keith A. Pray</a:t>
            </a:r>
            <a:endParaRPr lang="en-US"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How encryption works"/>
          <p:cNvSpPr txBox="1">
            <a:spLocks noGrp="1"/>
          </p:cNvSpPr>
          <p:nvPr>
            <p:ph type="title"/>
          </p:nvPr>
        </p:nvSpPr>
        <p:spPr>
          <a:prstGeom prst="rect">
            <a:avLst/>
          </a:prstGeom>
        </p:spPr>
        <p:txBody>
          <a:bodyPr/>
          <a:lstStyle/>
          <a:p>
            <a:r>
              <a:t>How encryption works</a:t>
            </a:r>
          </a:p>
        </p:txBody>
      </p:sp>
      <p:sp>
        <p:nvSpPr>
          <p:cNvPr id="170" name="Asymmetric encryption uses a pair of keys, a Public Key and a Private Key.…"/>
          <p:cNvSpPr txBox="1">
            <a:spLocks noGrp="1"/>
          </p:cNvSpPr>
          <p:nvPr>
            <p:ph type="body" idx="1"/>
          </p:nvPr>
        </p:nvSpPr>
        <p:spPr>
          <a:xfrm>
            <a:off x="685799" y="1456017"/>
            <a:ext cx="7772401" cy="3352806"/>
          </a:xfrm>
          <a:prstGeom prst="rect">
            <a:avLst/>
          </a:prstGeom>
        </p:spPr>
        <p:txBody>
          <a:bodyPr/>
          <a:lstStyle/>
          <a:p>
            <a:pPr marL="0" indent="0" defTabSz="406908">
              <a:lnSpc>
                <a:spcPct val="100000"/>
              </a:lnSpc>
              <a:spcBef>
                <a:spcPts val="1400"/>
              </a:spcBef>
              <a:buSzTx/>
              <a:buNone/>
              <a:defRPr sz="1500">
                <a:latin typeface="+mj-lt"/>
                <a:ea typeface="+mj-ea"/>
                <a:cs typeface="+mj-cs"/>
                <a:sym typeface="Helvetica"/>
              </a:defRPr>
            </a:pPr>
            <a:r>
              <a:t>Asymmetric encryption uses a pair of keys, a Public Key and a Private Key.</a:t>
            </a:r>
            <a:endParaRPr sz="1000">
              <a:solidFill>
                <a:srgbClr val="000000"/>
              </a:solidFill>
              <a:latin typeface="Times Roman"/>
              <a:ea typeface="Times Roman"/>
              <a:cs typeface="Times Roman"/>
              <a:sym typeface="Times Roman"/>
            </a:endParaRPr>
          </a:p>
          <a:p>
            <a:pPr marL="0" indent="0" defTabSz="406908">
              <a:lnSpc>
                <a:spcPct val="100000"/>
              </a:lnSpc>
              <a:spcBef>
                <a:spcPts val="1400"/>
              </a:spcBef>
              <a:buSzTx/>
              <a:buNone/>
              <a:defRPr sz="1500">
                <a:latin typeface="+mj-lt"/>
                <a:ea typeface="+mj-ea"/>
                <a:cs typeface="+mj-cs"/>
                <a:sym typeface="Helvetica"/>
              </a:defRPr>
            </a:pPr>
            <a:r>
              <a:t>The Private Key is consists of two very large, secret, randomly generated prime numbers.</a:t>
            </a:r>
            <a:endParaRPr sz="1000">
              <a:solidFill>
                <a:srgbClr val="000000"/>
              </a:solidFill>
              <a:latin typeface="Times Roman"/>
              <a:ea typeface="Times Roman"/>
              <a:cs typeface="Times Roman"/>
              <a:sym typeface="Times Roman"/>
            </a:endParaRPr>
          </a:p>
          <a:p>
            <a:pPr marL="0" indent="0" defTabSz="406908">
              <a:lnSpc>
                <a:spcPct val="100000"/>
              </a:lnSpc>
              <a:spcBef>
                <a:spcPts val="1400"/>
              </a:spcBef>
              <a:buSzTx/>
              <a:buNone/>
              <a:defRPr sz="1500">
                <a:latin typeface="+mj-lt"/>
                <a:ea typeface="+mj-ea"/>
                <a:cs typeface="+mj-cs"/>
                <a:sym typeface="Helvetica"/>
              </a:defRPr>
            </a:pPr>
            <a:r>
              <a:t>The Public Key is created from the product of those two numbers. </a:t>
            </a:r>
            <a:endParaRPr sz="1000">
              <a:solidFill>
                <a:srgbClr val="000000"/>
              </a:solidFill>
              <a:latin typeface="Times Roman"/>
              <a:ea typeface="Times Roman"/>
              <a:cs typeface="Times Roman"/>
              <a:sym typeface="Times Roman"/>
            </a:endParaRPr>
          </a:p>
          <a:p>
            <a:pPr marL="0" indent="0" defTabSz="406908">
              <a:lnSpc>
                <a:spcPct val="100000"/>
              </a:lnSpc>
              <a:spcBef>
                <a:spcPts val="1400"/>
              </a:spcBef>
              <a:buSzTx/>
              <a:buNone/>
              <a:defRPr sz="1500">
                <a:latin typeface="+mj-lt"/>
                <a:ea typeface="+mj-ea"/>
                <a:cs typeface="+mj-cs"/>
                <a:sym typeface="Helvetica"/>
              </a:defRPr>
            </a:pPr>
            <a:r>
              <a:t>While it's easy to multiply them together, it's extremely difficult to take the public key and figure out which two original numbers were used.</a:t>
            </a:r>
            <a:endParaRPr sz="1000">
              <a:solidFill>
                <a:srgbClr val="000000"/>
              </a:solidFill>
              <a:latin typeface="Times Roman"/>
              <a:ea typeface="Times Roman"/>
              <a:cs typeface="Times Roman"/>
              <a:sym typeface="Times Roman"/>
            </a:endParaRPr>
          </a:p>
          <a:p>
            <a:pPr marL="0" indent="0" defTabSz="406908">
              <a:lnSpc>
                <a:spcPct val="100000"/>
              </a:lnSpc>
              <a:spcBef>
                <a:spcPts val="1400"/>
              </a:spcBef>
              <a:buSzTx/>
              <a:buNone/>
              <a:defRPr sz="1500">
                <a:latin typeface="+mj-lt"/>
                <a:ea typeface="+mj-ea"/>
                <a:cs typeface="+mj-cs"/>
                <a:sym typeface="Helvetica"/>
              </a:defRPr>
            </a:pPr>
            <a:r>
              <a:t>Anyone can use your Public Key to encrypt a message, but only your unique Private Key, can decrypt it.</a:t>
            </a:r>
            <a:endParaRPr sz="1000">
              <a:solidFill>
                <a:srgbClr val="000000"/>
              </a:solidFill>
              <a:latin typeface="Times Roman"/>
              <a:ea typeface="Times Roman"/>
              <a:cs typeface="Times Roman"/>
              <a:sym typeface="Times Roman"/>
            </a:endParaRPr>
          </a:p>
          <a:p>
            <a:pPr marL="0" indent="0" defTabSz="406908">
              <a:lnSpc>
                <a:spcPct val="100000"/>
              </a:lnSpc>
              <a:spcBef>
                <a:spcPts val="1400"/>
              </a:spcBef>
              <a:buSzTx/>
              <a:buNone/>
              <a:defRPr sz="1500">
                <a:latin typeface="+mj-lt"/>
                <a:ea typeface="+mj-ea"/>
                <a:cs typeface="+mj-cs"/>
                <a:sym typeface="Helvetica"/>
              </a:defRPr>
            </a:pPr>
            <a:r>
              <a:t>So even if a message is intercepted it couldn’t be decrypted by anyone but the recipient.</a:t>
            </a:r>
          </a:p>
        </p:txBody>
      </p:sp>
      <p:sp>
        <p:nvSpPr>
          <p:cNvPr id="172" name="TextBox 6"/>
          <p:cNvSpPr txBox="1"/>
          <p:nvPr/>
        </p:nvSpPr>
        <p:spPr>
          <a:xfrm>
            <a:off x="6892831" y="372338"/>
            <a:ext cx="2088247" cy="2946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a:defRPr sz="1400">
                <a:solidFill>
                  <a:srgbClr val="FFFFFF"/>
                </a:solidFill>
                <a:latin typeface="Cambria"/>
                <a:ea typeface="Cambria"/>
                <a:cs typeface="Cambria"/>
                <a:sym typeface="Cambria"/>
              </a:defRPr>
            </a:lvl1pPr>
          </a:lstStyle>
          <a:p>
            <a:r>
              <a:t>Frankie DeWander</a:t>
            </a:r>
          </a:p>
        </p:txBody>
      </p:sp>
      <p:sp>
        <p:nvSpPr>
          <p:cNvPr id="2" name="Slide Number Placeholder 1">
            <a:extLst>
              <a:ext uri="{FF2B5EF4-FFF2-40B4-BE49-F238E27FC236}">
                <a16:creationId xmlns:a16="http://schemas.microsoft.com/office/drawing/2014/main" id="{315452A7-1E61-97A4-DBAA-D788D2AB6071}"/>
              </a:ext>
            </a:extLst>
          </p:cNvPr>
          <p:cNvSpPr>
            <a:spLocks noGrp="1"/>
          </p:cNvSpPr>
          <p:nvPr>
            <p:ph type="sldNum" sz="quarter" idx="2"/>
          </p:nvPr>
        </p:nvSpPr>
        <p:spPr/>
        <p:txBody>
          <a:bodyPr/>
          <a:lstStyle/>
          <a:p>
            <a:fld id="{86CB4B4D-7CA3-9044-876B-883B54F8677D}" type="slidenum">
              <a:rPr lang="en-US" smtClean="0"/>
              <a:t>15</a:t>
            </a:fld>
            <a:endParaRPr lang="en-US"/>
          </a:p>
        </p:txBody>
      </p:sp>
      <p:sp>
        <p:nvSpPr>
          <p:cNvPr id="3" name="Footer Placeholder 3">
            <a:extLst>
              <a:ext uri="{FF2B5EF4-FFF2-40B4-BE49-F238E27FC236}">
                <a16:creationId xmlns:a16="http://schemas.microsoft.com/office/drawing/2014/main" id="{9322915E-439C-C9DB-6958-CF8D34EA284E}"/>
              </a:ext>
            </a:extLst>
          </p:cNvPr>
          <p:cNvSpPr>
            <a:spLocks noGrp="1"/>
          </p:cNvSpPr>
          <p:nvPr/>
        </p:nvSpPr>
        <p:spPr>
          <a:xfrm>
            <a:off x="0" y="4996440"/>
            <a:ext cx="5562600" cy="146304"/>
          </a:xfrm>
          <a:prstGeom prst="rect">
            <a:avLst/>
          </a:prstGeom>
        </p:spPr>
        <p:txBody>
          <a:bodyPr vert="horz" lIns="91436" tIns="45718" rIns="91436" bIns="45718" rtlCol="0" anchor="ctr"/>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k-SK" dirty="0"/>
              <a:t>© 2025 Keith A. Pray</a:t>
            </a:r>
            <a:endParaRPr lang="en-US"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Double-click to edit"/>
          <p:cNvSpPr txBox="1">
            <a:spLocks noGrp="1"/>
          </p:cNvSpPr>
          <p:nvPr>
            <p:ph type="title"/>
          </p:nvPr>
        </p:nvSpPr>
        <p:spPr>
          <a:prstGeom prst="rect">
            <a:avLst/>
          </a:prstGeom>
        </p:spPr>
        <p:txBody>
          <a:bodyPr/>
          <a:lstStyle/>
          <a:p>
            <a:r>
              <a:t>How quantum Computing works</a:t>
            </a:r>
          </a:p>
        </p:txBody>
      </p:sp>
      <p:sp>
        <p:nvSpPr>
          <p:cNvPr id="176" name="Regular Computing…"/>
          <p:cNvSpPr txBox="1">
            <a:spLocks noGrp="1"/>
          </p:cNvSpPr>
          <p:nvPr>
            <p:ph type="body" sz="half" idx="1"/>
          </p:nvPr>
        </p:nvSpPr>
        <p:spPr>
          <a:xfrm>
            <a:off x="685800" y="1456017"/>
            <a:ext cx="4606972" cy="3352806"/>
          </a:xfrm>
          <a:prstGeom prst="rect">
            <a:avLst/>
          </a:prstGeom>
        </p:spPr>
        <p:txBody>
          <a:bodyPr/>
          <a:lstStyle/>
          <a:p>
            <a:pPr marL="0" indent="0" defTabSz="397763">
              <a:lnSpc>
                <a:spcPct val="100000"/>
              </a:lnSpc>
              <a:spcBef>
                <a:spcPts val="1300"/>
              </a:spcBef>
              <a:buSzTx/>
              <a:buNone/>
              <a:defRPr sz="1500" b="1">
                <a:latin typeface="+mj-lt"/>
                <a:ea typeface="+mj-ea"/>
                <a:cs typeface="+mj-cs"/>
                <a:sym typeface="Helvetica"/>
              </a:defRPr>
            </a:pPr>
            <a:r>
              <a:t>Regular Computing</a:t>
            </a:r>
            <a:endParaRPr sz="1000">
              <a:solidFill>
                <a:srgbClr val="000000"/>
              </a:solidFill>
              <a:latin typeface="Times Roman"/>
              <a:ea typeface="Times Roman"/>
              <a:cs typeface="Times Roman"/>
              <a:sym typeface="Times Roman"/>
            </a:endParaRPr>
          </a:p>
          <a:p>
            <a:pPr marL="0" indent="0" defTabSz="397763">
              <a:lnSpc>
                <a:spcPct val="100000"/>
              </a:lnSpc>
              <a:spcBef>
                <a:spcPts val="1300"/>
              </a:spcBef>
              <a:buSzTx/>
              <a:buNone/>
              <a:defRPr sz="1500">
                <a:latin typeface="+mj-lt"/>
                <a:ea typeface="+mj-ea"/>
                <a:cs typeface="+mj-cs"/>
                <a:sym typeface="Helvetica"/>
              </a:defRPr>
            </a:pPr>
            <a:r>
              <a:t>A bit is binary: it is definitively a 0 or a 1.</a:t>
            </a:r>
            <a:endParaRPr sz="1000">
              <a:solidFill>
                <a:srgbClr val="000000"/>
              </a:solidFill>
              <a:latin typeface="Times Roman"/>
              <a:ea typeface="Times Roman"/>
              <a:cs typeface="Times Roman"/>
              <a:sym typeface="Times Roman"/>
            </a:endParaRPr>
          </a:p>
          <a:p>
            <a:pPr marL="0" indent="0" defTabSz="397763">
              <a:lnSpc>
                <a:spcPct val="100000"/>
              </a:lnSpc>
              <a:spcBef>
                <a:spcPts val="1300"/>
              </a:spcBef>
              <a:buSzTx/>
              <a:buNone/>
              <a:defRPr sz="1500" b="1">
                <a:latin typeface="+mj-lt"/>
                <a:ea typeface="+mj-ea"/>
                <a:cs typeface="+mj-cs"/>
                <a:sym typeface="Helvetica"/>
              </a:defRPr>
            </a:pPr>
            <a:r>
              <a:t>Quantum Computing</a:t>
            </a:r>
            <a:endParaRPr sz="1000">
              <a:solidFill>
                <a:srgbClr val="000000"/>
              </a:solidFill>
              <a:latin typeface="Times Roman"/>
              <a:ea typeface="Times Roman"/>
              <a:cs typeface="Times Roman"/>
              <a:sym typeface="Times Roman"/>
            </a:endParaRPr>
          </a:p>
          <a:p>
            <a:pPr marL="0" indent="0" defTabSz="397763">
              <a:lnSpc>
                <a:spcPct val="100000"/>
              </a:lnSpc>
              <a:spcBef>
                <a:spcPts val="1300"/>
              </a:spcBef>
              <a:buSzTx/>
              <a:buNone/>
              <a:defRPr sz="1500">
                <a:latin typeface="+mj-lt"/>
                <a:ea typeface="+mj-ea"/>
                <a:cs typeface="+mj-cs"/>
                <a:sym typeface="Helvetica"/>
              </a:defRPr>
            </a:pPr>
            <a:r>
              <a:t>A qubit can be 0, 1, or any combination of both states at the same time.</a:t>
            </a:r>
            <a:endParaRPr sz="1000">
              <a:solidFill>
                <a:srgbClr val="000000"/>
              </a:solidFill>
              <a:latin typeface="Times Roman"/>
              <a:ea typeface="Times Roman"/>
              <a:cs typeface="Times Roman"/>
              <a:sym typeface="Times Roman"/>
            </a:endParaRPr>
          </a:p>
          <a:p>
            <a:pPr marL="0" indent="0" defTabSz="397763">
              <a:lnSpc>
                <a:spcPct val="100000"/>
              </a:lnSpc>
              <a:spcBef>
                <a:spcPts val="1300"/>
              </a:spcBef>
              <a:buSzTx/>
              <a:buNone/>
              <a:defRPr sz="1500">
                <a:latin typeface="+mj-lt"/>
                <a:ea typeface="+mj-ea"/>
                <a:cs typeface="+mj-cs"/>
                <a:sym typeface="Helvetica"/>
              </a:defRPr>
            </a:pPr>
            <a:r>
              <a:t>It is like a spinning coin: it is in a state of both heads and tails until you measure it.</a:t>
            </a:r>
            <a:endParaRPr sz="1000">
              <a:solidFill>
                <a:srgbClr val="000000"/>
              </a:solidFill>
              <a:latin typeface="Times Roman"/>
              <a:ea typeface="Times Roman"/>
              <a:cs typeface="Times Roman"/>
              <a:sym typeface="Times Roman"/>
            </a:endParaRPr>
          </a:p>
          <a:p>
            <a:pPr marL="0" indent="0" defTabSz="397763">
              <a:lnSpc>
                <a:spcPct val="100000"/>
              </a:lnSpc>
              <a:spcBef>
                <a:spcPts val="1300"/>
              </a:spcBef>
              <a:buSzTx/>
              <a:buNone/>
              <a:defRPr sz="1500">
                <a:latin typeface="+mj-lt"/>
                <a:ea typeface="+mj-ea"/>
                <a:cs typeface="+mj-cs"/>
                <a:sym typeface="Helvetica"/>
              </a:defRPr>
            </a:pPr>
            <a:r>
              <a:t>Therefore a quantum computer calculates differently, it explores a great number of answers to a problem at the same time.</a:t>
            </a:r>
          </a:p>
        </p:txBody>
      </p:sp>
      <p:pic>
        <p:nvPicPr>
          <p:cNvPr id="177" name="pasted-movie.png" descr="pasted-movie.png"/>
          <p:cNvPicPr>
            <a:picLocks noChangeAspect="1"/>
          </p:cNvPicPr>
          <p:nvPr/>
        </p:nvPicPr>
        <p:blipFill>
          <a:blip r:embed="rId2"/>
          <a:stretch>
            <a:fillRect/>
          </a:stretch>
        </p:blipFill>
        <p:spPr>
          <a:xfrm>
            <a:off x="5312971" y="1635748"/>
            <a:ext cx="3721904" cy="2605335"/>
          </a:xfrm>
          <a:prstGeom prst="rect">
            <a:avLst/>
          </a:prstGeom>
          <a:ln w="12700">
            <a:miter lim="400000"/>
          </a:ln>
        </p:spPr>
      </p:pic>
      <p:sp>
        <p:nvSpPr>
          <p:cNvPr id="178" name="Figure 2…"/>
          <p:cNvSpPr txBox="1"/>
          <p:nvPr/>
        </p:nvSpPr>
        <p:spPr>
          <a:xfrm>
            <a:off x="5259223" y="4285510"/>
            <a:ext cx="3829403" cy="624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1200">
                <a:solidFill>
                  <a:srgbClr val="FFFFFF"/>
                </a:solidFill>
                <a:latin typeface="Cambria"/>
                <a:ea typeface="Cambria"/>
                <a:cs typeface="Cambria"/>
                <a:sym typeface="Cambria"/>
              </a:defRPr>
            </a:pPr>
            <a:r>
              <a:t>Figure 2</a:t>
            </a:r>
          </a:p>
          <a:p>
            <a:pPr>
              <a:defRPr sz="1200">
                <a:solidFill>
                  <a:srgbClr val="FFFFFF"/>
                </a:solidFill>
                <a:latin typeface="Cambria"/>
                <a:ea typeface="Cambria"/>
                <a:cs typeface="Cambria"/>
                <a:sym typeface="Cambria"/>
              </a:defRPr>
            </a:pPr>
            <a:r>
              <a:t>https://1qbit.com/blog/quantum-computing/a-bit-or-two-about-qubits/</a:t>
            </a:r>
          </a:p>
        </p:txBody>
      </p:sp>
      <p:sp>
        <p:nvSpPr>
          <p:cNvPr id="179" name="TextBox 6"/>
          <p:cNvSpPr txBox="1"/>
          <p:nvPr/>
        </p:nvSpPr>
        <p:spPr>
          <a:xfrm>
            <a:off x="6892831" y="372338"/>
            <a:ext cx="2088247" cy="2946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a:defRPr sz="1400">
                <a:solidFill>
                  <a:srgbClr val="FFFFFF"/>
                </a:solidFill>
                <a:latin typeface="Cambria"/>
                <a:ea typeface="Cambria"/>
                <a:cs typeface="Cambria"/>
                <a:sym typeface="Cambria"/>
              </a:defRPr>
            </a:lvl1pPr>
          </a:lstStyle>
          <a:p>
            <a:r>
              <a:t>Frankie DeWander</a:t>
            </a:r>
          </a:p>
        </p:txBody>
      </p:sp>
      <p:sp>
        <p:nvSpPr>
          <p:cNvPr id="2" name="Slide Number Placeholder 1">
            <a:extLst>
              <a:ext uri="{FF2B5EF4-FFF2-40B4-BE49-F238E27FC236}">
                <a16:creationId xmlns:a16="http://schemas.microsoft.com/office/drawing/2014/main" id="{8EF59ABD-D6D0-1E70-F5BC-1F60BDA18B34}"/>
              </a:ext>
            </a:extLst>
          </p:cNvPr>
          <p:cNvSpPr>
            <a:spLocks noGrp="1"/>
          </p:cNvSpPr>
          <p:nvPr>
            <p:ph type="sldNum" sz="quarter" idx="2"/>
          </p:nvPr>
        </p:nvSpPr>
        <p:spPr/>
        <p:txBody>
          <a:bodyPr/>
          <a:lstStyle/>
          <a:p>
            <a:fld id="{86CB4B4D-7CA3-9044-876B-883B54F8677D}" type="slidenum">
              <a:rPr lang="en-US" smtClean="0"/>
              <a:t>16</a:t>
            </a:fld>
            <a:endParaRPr lang="en-US"/>
          </a:p>
        </p:txBody>
      </p:sp>
      <p:sp>
        <p:nvSpPr>
          <p:cNvPr id="3" name="Footer Placeholder 3">
            <a:extLst>
              <a:ext uri="{FF2B5EF4-FFF2-40B4-BE49-F238E27FC236}">
                <a16:creationId xmlns:a16="http://schemas.microsoft.com/office/drawing/2014/main" id="{2A138808-AA18-121D-B727-B519A45CC848}"/>
              </a:ext>
            </a:extLst>
          </p:cNvPr>
          <p:cNvSpPr>
            <a:spLocks noGrp="1"/>
          </p:cNvSpPr>
          <p:nvPr/>
        </p:nvSpPr>
        <p:spPr>
          <a:xfrm>
            <a:off x="0" y="4996440"/>
            <a:ext cx="5562600" cy="146304"/>
          </a:xfrm>
          <a:prstGeom prst="rect">
            <a:avLst/>
          </a:prstGeom>
        </p:spPr>
        <p:txBody>
          <a:bodyPr vert="horz" lIns="91436" tIns="45718" rIns="91436" bIns="45718" rtlCol="0" anchor="ctr"/>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k-SK" dirty="0"/>
              <a:t>© 2025 Keith A. Pray</a:t>
            </a:r>
            <a:endParaRPr lang="en-US" dirty="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Quantum Threat: Shor’s Algorithm"/>
          <p:cNvSpPr txBox="1">
            <a:spLocks noGrp="1"/>
          </p:cNvSpPr>
          <p:nvPr>
            <p:ph type="title"/>
          </p:nvPr>
        </p:nvSpPr>
        <p:spPr>
          <a:prstGeom prst="rect">
            <a:avLst/>
          </a:prstGeom>
        </p:spPr>
        <p:txBody>
          <a:bodyPr/>
          <a:lstStyle/>
          <a:p>
            <a:r>
              <a:t>Quantum Threat: Shor’s Algorithm</a:t>
            </a:r>
          </a:p>
        </p:txBody>
      </p:sp>
      <p:sp>
        <p:nvSpPr>
          <p:cNvPr id="182" name="Quantum computers will be able to run trillions of calculations simultaneously.…"/>
          <p:cNvSpPr txBox="1">
            <a:spLocks noGrp="1"/>
          </p:cNvSpPr>
          <p:nvPr>
            <p:ph type="body" idx="1"/>
          </p:nvPr>
        </p:nvSpPr>
        <p:spPr>
          <a:xfrm>
            <a:off x="685800" y="1352547"/>
            <a:ext cx="7772400" cy="3352806"/>
          </a:xfrm>
          <a:prstGeom prst="rect">
            <a:avLst/>
          </a:prstGeom>
        </p:spPr>
        <p:txBody>
          <a:bodyPr/>
          <a:lstStyle/>
          <a:p>
            <a:pPr marL="0" indent="0" defTabSz="457200">
              <a:lnSpc>
                <a:spcPct val="100000"/>
              </a:lnSpc>
              <a:spcBef>
                <a:spcPts val="1600"/>
              </a:spcBef>
              <a:buSzTx/>
              <a:buNone/>
              <a:defRPr sz="1700">
                <a:latin typeface="+mj-lt"/>
                <a:ea typeface="+mj-ea"/>
                <a:cs typeface="+mj-cs"/>
                <a:sym typeface="Helvetica"/>
              </a:defRPr>
            </a:pPr>
            <a:r>
              <a:t>Quantum computers will be able to run trillions of calculations simultaneously.</a:t>
            </a:r>
            <a:endParaRPr sz="1200">
              <a:solidFill>
                <a:srgbClr val="000000"/>
              </a:solidFill>
              <a:latin typeface="Times Roman"/>
              <a:ea typeface="Times Roman"/>
              <a:cs typeface="Times Roman"/>
              <a:sym typeface="Times Roman"/>
            </a:endParaRPr>
          </a:p>
          <a:p>
            <a:pPr marL="0" indent="0" defTabSz="457200">
              <a:lnSpc>
                <a:spcPct val="100000"/>
              </a:lnSpc>
              <a:spcBef>
                <a:spcPts val="1600"/>
              </a:spcBef>
              <a:buSzTx/>
              <a:buNone/>
              <a:defRPr sz="1700">
                <a:latin typeface="+mj-lt"/>
                <a:ea typeface="+mj-ea"/>
                <a:cs typeface="+mj-cs"/>
                <a:sym typeface="Helvetica"/>
              </a:defRPr>
            </a:pPr>
            <a:r>
              <a:t>In 1994, Peter Shor developed a quantum algorithm that can efficiently break RSA encryption.</a:t>
            </a:r>
            <a:endParaRPr sz="1200">
              <a:solidFill>
                <a:srgbClr val="000000"/>
              </a:solidFill>
              <a:latin typeface="Times Roman"/>
              <a:ea typeface="Times Roman"/>
              <a:cs typeface="Times Roman"/>
              <a:sym typeface="Times Roman"/>
            </a:endParaRPr>
          </a:p>
          <a:p>
            <a:pPr marL="0" indent="0" defTabSz="457200">
              <a:lnSpc>
                <a:spcPct val="100000"/>
              </a:lnSpc>
              <a:spcBef>
                <a:spcPts val="1600"/>
              </a:spcBef>
              <a:buSzTx/>
              <a:buNone/>
              <a:defRPr sz="1700">
                <a:latin typeface="+mj-lt"/>
                <a:ea typeface="+mj-ea"/>
                <a:cs typeface="+mj-cs"/>
                <a:sym typeface="Helvetica"/>
              </a:defRPr>
            </a:pPr>
            <a:r>
              <a:t>This means that once a powerful enough quantum computer is built, our current encryption methods will be obsolete. </a:t>
            </a:r>
          </a:p>
        </p:txBody>
      </p:sp>
      <p:sp>
        <p:nvSpPr>
          <p:cNvPr id="184" name="TextBox 6"/>
          <p:cNvSpPr txBox="1"/>
          <p:nvPr/>
        </p:nvSpPr>
        <p:spPr>
          <a:xfrm>
            <a:off x="6892831" y="372338"/>
            <a:ext cx="2088247" cy="2946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a:defRPr sz="1400">
                <a:solidFill>
                  <a:srgbClr val="FFFFFF"/>
                </a:solidFill>
                <a:latin typeface="Cambria"/>
                <a:ea typeface="Cambria"/>
                <a:cs typeface="Cambria"/>
                <a:sym typeface="Cambria"/>
              </a:defRPr>
            </a:lvl1pPr>
          </a:lstStyle>
          <a:p>
            <a:r>
              <a:t>Frankie DeWander</a:t>
            </a:r>
          </a:p>
        </p:txBody>
      </p:sp>
      <p:sp>
        <p:nvSpPr>
          <p:cNvPr id="2" name="Slide Number Placeholder 1">
            <a:extLst>
              <a:ext uri="{FF2B5EF4-FFF2-40B4-BE49-F238E27FC236}">
                <a16:creationId xmlns:a16="http://schemas.microsoft.com/office/drawing/2014/main" id="{62F09FC2-EC37-2FFF-BD94-2FE8B32900FC}"/>
              </a:ext>
            </a:extLst>
          </p:cNvPr>
          <p:cNvSpPr>
            <a:spLocks noGrp="1"/>
          </p:cNvSpPr>
          <p:nvPr>
            <p:ph type="sldNum" sz="quarter" idx="2"/>
          </p:nvPr>
        </p:nvSpPr>
        <p:spPr/>
        <p:txBody>
          <a:bodyPr/>
          <a:lstStyle/>
          <a:p>
            <a:fld id="{86CB4B4D-7CA3-9044-876B-883B54F8677D}" type="slidenum">
              <a:rPr lang="en-US" smtClean="0"/>
              <a:t>17</a:t>
            </a:fld>
            <a:endParaRPr lang="en-US"/>
          </a:p>
        </p:txBody>
      </p:sp>
      <p:sp>
        <p:nvSpPr>
          <p:cNvPr id="3" name="Footer Placeholder 3">
            <a:extLst>
              <a:ext uri="{FF2B5EF4-FFF2-40B4-BE49-F238E27FC236}">
                <a16:creationId xmlns:a16="http://schemas.microsoft.com/office/drawing/2014/main" id="{A43CBACF-A32B-957E-D0E5-101C71E109DF}"/>
              </a:ext>
            </a:extLst>
          </p:cNvPr>
          <p:cNvSpPr>
            <a:spLocks noGrp="1"/>
          </p:cNvSpPr>
          <p:nvPr/>
        </p:nvSpPr>
        <p:spPr>
          <a:xfrm>
            <a:off x="0" y="4996440"/>
            <a:ext cx="5562600" cy="146304"/>
          </a:xfrm>
          <a:prstGeom prst="rect">
            <a:avLst/>
          </a:prstGeom>
        </p:spPr>
        <p:txBody>
          <a:bodyPr vert="horz" lIns="91436" tIns="45718" rIns="91436" bIns="45718" rtlCol="0" anchor="ctr"/>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k-SK" dirty="0"/>
              <a:t>© 2025 Keith A. Pray</a:t>
            </a:r>
            <a:endParaRPr lang="en-US"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Harvest Now Decrypt Later"/>
          <p:cNvSpPr txBox="1">
            <a:spLocks noGrp="1"/>
          </p:cNvSpPr>
          <p:nvPr>
            <p:ph type="title"/>
          </p:nvPr>
        </p:nvSpPr>
        <p:spPr>
          <a:prstGeom prst="rect">
            <a:avLst/>
          </a:prstGeom>
        </p:spPr>
        <p:txBody>
          <a:bodyPr/>
          <a:lstStyle/>
          <a:p>
            <a:r>
              <a:t>Harvest Now Decrypt Later</a:t>
            </a:r>
          </a:p>
        </p:txBody>
      </p:sp>
      <p:sp>
        <p:nvSpPr>
          <p:cNvPr id="187" name="The threat isn't just in the future. Malicious actors and governments around the world are capturing and storing encrypted data today.…"/>
          <p:cNvSpPr txBox="1">
            <a:spLocks noGrp="1"/>
          </p:cNvSpPr>
          <p:nvPr>
            <p:ph type="body" sz="half" idx="1"/>
          </p:nvPr>
        </p:nvSpPr>
        <p:spPr>
          <a:xfrm>
            <a:off x="685800" y="1352547"/>
            <a:ext cx="3733800" cy="3352806"/>
          </a:xfrm>
          <a:prstGeom prst="rect">
            <a:avLst/>
          </a:prstGeom>
        </p:spPr>
        <p:txBody>
          <a:bodyPr/>
          <a:lstStyle/>
          <a:p>
            <a:pPr marL="0" indent="0" defTabSz="457200">
              <a:lnSpc>
                <a:spcPct val="100000"/>
              </a:lnSpc>
              <a:spcBef>
                <a:spcPts val="1600"/>
              </a:spcBef>
              <a:buSzTx/>
              <a:buNone/>
              <a:defRPr sz="1700">
                <a:latin typeface="+mj-lt"/>
                <a:ea typeface="+mj-ea"/>
                <a:cs typeface="+mj-cs"/>
                <a:sym typeface="Helvetica"/>
              </a:defRPr>
            </a:pPr>
            <a:r>
              <a:t>The threat isn't just in the future. Malicious actors and governments around the world are capturing and storing encrypted data today.</a:t>
            </a:r>
            <a:endParaRPr sz="1200">
              <a:solidFill>
                <a:srgbClr val="000000"/>
              </a:solidFill>
              <a:latin typeface="Times Roman"/>
              <a:ea typeface="Times Roman"/>
              <a:cs typeface="Times Roman"/>
              <a:sym typeface="Times Roman"/>
            </a:endParaRPr>
          </a:p>
          <a:p>
            <a:pPr marL="0" indent="0" defTabSz="457200">
              <a:lnSpc>
                <a:spcPct val="100000"/>
              </a:lnSpc>
              <a:spcBef>
                <a:spcPts val="1600"/>
              </a:spcBef>
              <a:buSzTx/>
              <a:buNone/>
              <a:defRPr sz="1700">
                <a:latin typeface="+mj-lt"/>
                <a:ea typeface="+mj-ea"/>
                <a:cs typeface="+mj-cs"/>
                <a:sym typeface="Helvetica"/>
              </a:defRPr>
            </a:pPr>
            <a:r>
              <a:t>They can then decrypt this data in the future once a powerful quantum computer is available.</a:t>
            </a:r>
            <a:endParaRPr sz="1200">
              <a:solidFill>
                <a:srgbClr val="000000"/>
              </a:solidFill>
              <a:latin typeface="Times Roman"/>
              <a:ea typeface="Times Roman"/>
              <a:cs typeface="Times Roman"/>
              <a:sym typeface="Times Roman"/>
            </a:endParaRPr>
          </a:p>
          <a:p>
            <a:pPr marL="0" indent="0" defTabSz="457200">
              <a:lnSpc>
                <a:spcPct val="100000"/>
              </a:lnSpc>
              <a:spcBef>
                <a:spcPts val="1600"/>
              </a:spcBef>
              <a:buSzTx/>
              <a:buNone/>
              <a:defRPr sz="1700">
                <a:latin typeface="+mj-lt"/>
                <a:ea typeface="+mj-ea"/>
                <a:cs typeface="+mj-cs"/>
                <a:sym typeface="Helvetica"/>
              </a:defRPr>
            </a:pPr>
            <a:r>
              <a:t>This is a major risk for data with long-term value, like government secrets and personal health information.</a:t>
            </a:r>
          </a:p>
        </p:txBody>
      </p:sp>
      <p:pic>
        <p:nvPicPr>
          <p:cNvPr id="189" name="pasted-movie.png" descr="pasted-movie.png"/>
          <p:cNvPicPr>
            <a:picLocks noChangeAspect="1"/>
          </p:cNvPicPr>
          <p:nvPr/>
        </p:nvPicPr>
        <p:blipFill>
          <a:blip r:embed="rId2"/>
          <a:stretch>
            <a:fillRect/>
          </a:stretch>
        </p:blipFill>
        <p:spPr>
          <a:xfrm>
            <a:off x="4572387" y="1558410"/>
            <a:ext cx="4442281" cy="2026680"/>
          </a:xfrm>
          <a:prstGeom prst="rect">
            <a:avLst/>
          </a:prstGeom>
          <a:ln w="12700">
            <a:miter lim="400000"/>
          </a:ln>
        </p:spPr>
      </p:pic>
      <p:sp>
        <p:nvSpPr>
          <p:cNvPr id="190" name="Figure 3…"/>
          <p:cNvSpPr txBox="1"/>
          <p:nvPr/>
        </p:nvSpPr>
        <p:spPr>
          <a:xfrm>
            <a:off x="4686415" y="3660214"/>
            <a:ext cx="4214226" cy="624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1200">
                <a:solidFill>
                  <a:srgbClr val="FFFFFF"/>
                </a:solidFill>
                <a:latin typeface="Cambria"/>
                <a:ea typeface="Cambria"/>
                <a:cs typeface="Cambria"/>
                <a:sym typeface="Cambria"/>
              </a:defRPr>
            </a:pPr>
            <a:r>
              <a:t>Figure 3</a:t>
            </a:r>
          </a:p>
          <a:p>
            <a:pPr>
              <a:defRPr sz="1200">
                <a:solidFill>
                  <a:srgbClr val="FFFFFF"/>
                </a:solidFill>
                <a:latin typeface="Cambria"/>
                <a:ea typeface="Cambria"/>
                <a:cs typeface="Cambria"/>
                <a:sym typeface="Cambria"/>
              </a:defRPr>
            </a:pPr>
            <a:r>
              <a:t>https://www.gao.gov/blog/next-big-cyber-threat-could-come-quantum-computers-government-ready</a:t>
            </a:r>
          </a:p>
        </p:txBody>
      </p:sp>
      <p:sp>
        <p:nvSpPr>
          <p:cNvPr id="191" name="TextBox 6"/>
          <p:cNvSpPr txBox="1"/>
          <p:nvPr/>
        </p:nvSpPr>
        <p:spPr>
          <a:xfrm>
            <a:off x="6892831" y="372338"/>
            <a:ext cx="2088247" cy="2946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a:defRPr sz="1400">
                <a:solidFill>
                  <a:srgbClr val="FFFFFF"/>
                </a:solidFill>
                <a:latin typeface="Cambria"/>
                <a:ea typeface="Cambria"/>
                <a:cs typeface="Cambria"/>
                <a:sym typeface="Cambria"/>
              </a:defRPr>
            </a:lvl1pPr>
          </a:lstStyle>
          <a:p>
            <a:r>
              <a:t>Frankie DeWander</a:t>
            </a:r>
          </a:p>
        </p:txBody>
      </p:sp>
      <p:sp>
        <p:nvSpPr>
          <p:cNvPr id="2" name="Slide Number Placeholder 1">
            <a:extLst>
              <a:ext uri="{FF2B5EF4-FFF2-40B4-BE49-F238E27FC236}">
                <a16:creationId xmlns:a16="http://schemas.microsoft.com/office/drawing/2014/main" id="{D4744F31-9DCA-4C6A-9C08-36407E5C08DB}"/>
              </a:ext>
            </a:extLst>
          </p:cNvPr>
          <p:cNvSpPr>
            <a:spLocks noGrp="1"/>
          </p:cNvSpPr>
          <p:nvPr>
            <p:ph type="sldNum" sz="quarter" idx="2"/>
          </p:nvPr>
        </p:nvSpPr>
        <p:spPr/>
        <p:txBody>
          <a:bodyPr/>
          <a:lstStyle/>
          <a:p>
            <a:fld id="{86CB4B4D-7CA3-9044-876B-883B54F8677D}" type="slidenum">
              <a:rPr lang="en-US" smtClean="0"/>
              <a:t>18</a:t>
            </a:fld>
            <a:endParaRPr lang="en-US"/>
          </a:p>
        </p:txBody>
      </p:sp>
      <p:sp>
        <p:nvSpPr>
          <p:cNvPr id="3" name="Footer Placeholder 3">
            <a:extLst>
              <a:ext uri="{FF2B5EF4-FFF2-40B4-BE49-F238E27FC236}">
                <a16:creationId xmlns:a16="http://schemas.microsoft.com/office/drawing/2014/main" id="{4A73CA64-724A-A234-82B1-903739105CE4}"/>
              </a:ext>
            </a:extLst>
          </p:cNvPr>
          <p:cNvSpPr>
            <a:spLocks noGrp="1"/>
          </p:cNvSpPr>
          <p:nvPr/>
        </p:nvSpPr>
        <p:spPr>
          <a:xfrm>
            <a:off x="0" y="4996440"/>
            <a:ext cx="5562600" cy="146304"/>
          </a:xfrm>
          <a:prstGeom prst="rect">
            <a:avLst/>
          </a:prstGeom>
        </p:spPr>
        <p:txBody>
          <a:bodyPr vert="horz" lIns="91436" tIns="45718" rIns="91436" bIns="45718" rtlCol="0" anchor="ctr"/>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k-SK" dirty="0"/>
              <a:t>© 2025 Keith A. Pray</a:t>
            </a:r>
            <a:endParaRPr lang="en-US"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Post Quantum Computing"/>
          <p:cNvSpPr txBox="1">
            <a:spLocks noGrp="1"/>
          </p:cNvSpPr>
          <p:nvPr>
            <p:ph type="title"/>
          </p:nvPr>
        </p:nvSpPr>
        <p:spPr>
          <a:prstGeom prst="rect">
            <a:avLst/>
          </a:prstGeom>
        </p:spPr>
        <p:txBody>
          <a:bodyPr/>
          <a:lstStyle/>
          <a:p>
            <a:r>
              <a:t>Post Quantum Cryptography</a:t>
            </a:r>
          </a:p>
        </p:txBody>
      </p:sp>
      <p:sp>
        <p:nvSpPr>
          <p:cNvPr id="194" name="Cryptographers are developing new encryption methods called Post-Quantum Cryptography (PQC).…"/>
          <p:cNvSpPr txBox="1">
            <a:spLocks noGrp="1"/>
          </p:cNvSpPr>
          <p:nvPr>
            <p:ph type="body" idx="1"/>
          </p:nvPr>
        </p:nvSpPr>
        <p:spPr>
          <a:xfrm>
            <a:off x="685800" y="1352547"/>
            <a:ext cx="7772400" cy="3352806"/>
          </a:xfrm>
          <a:prstGeom prst="rect">
            <a:avLst/>
          </a:prstGeom>
        </p:spPr>
        <p:txBody>
          <a:bodyPr/>
          <a:lstStyle/>
          <a:p>
            <a:pPr marL="0" indent="0" defTabSz="457200">
              <a:lnSpc>
                <a:spcPct val="100000"/>
              </a:lnSpc>
              <a:spcBef>
                <a:spcPts val="1600"/>
              </a:spcBef>
              <a:buSzTx/>
              <a:buNone/>
              <a:defRPr sz="1700">
                <a:latin typeface="+mj-lt"/>
                <a:ea typeface="+mj-ea"/>
                <a:cs typeface="+mj-cs"/>
                <a:sym typeface="Helvetica"/>
              </a:defRPr>
            </a:pPr>
            <a:r>
              <a:t>Cryptographers are developing new encryption methods called Post-Quantum Cryptography (PQC).</a:t>
            </a:r>
            <a:endParaRPr sz="1200">
              <a:solidFill>
                <a:srgbClr val="000000"/>
              </a:solidFill>
              <a:latin typeface="Times Roman"/>
              <a:ea typeface="Times Roman"/>
              <a:cs typeface="Times Roman"/>
              <a:sym typeface="Times Roman"/>
            </a:endParaRPr>
          </a:p>
          <a:p>
            <a:pPr marL="0" indent="0" defTabSz="457200">
              <a:lnSpc>
                <a:spcPct val="100000"/>
              </a:lnSpc>
              <a:spcBef>
                <a:spcPts val="1600"/>
              </a:spcBef>
              <a:buSzTx/>
              <a:buNone/>
              <a:defRPr sz="1700">
                <a:latin typeface="+mj-lt"/>
                <a:ea typeface="+mj-ea"/>
                <a:cs typeface="+mj-cs"/>
                <a:sym typeface="Helvetica"/>
              </a:defRPr>
            </a:pPr>
            <a:r>
              <a:t>These algorithms are made to be secure against attacks from both regular and quantum computers.</a:t>
            </a:r>
            <a:endParaRPr sz="1200">
              <a:solidFill>
                <a:srgbClr val="000000"/>
              </a:solidFill>
              <a:latin typeface="Times Roman"/>
              <a:ea typeface="Times Roman"/>
              <a:cs typeface="Times Roman"/>
              <a:sym typeface="Times Roman"/>
            </a:endParaRPr>
          </a:p>
          <a:p>
            <a:pPr marL="0" indent="0" defTabSz="457200">
              <a:lnSpc>
                <a:spcPct val="100000"/>
              </a:lnSpc>
              <a:spcBef>
                <a:spcPts val="1600"/>
              </a:spcBef>
              <a:buSzTx/>
              <a:buNone/>
              <a:defRPr sz="1700">
                <a:latin typeface="+mj-lt"/>
                <a:ea typeface="+mj-ea"/>
                <a:cs typeface="+mj-cs"/>
                <a:sym typeface="Helvetica"/>
              </a:defRPr>
            </a:pPr>
            <a:r>
              <a:t>The U.S. National Institute of Standards and Technology is leading the charge in creating and standardize these new methods.</a:t>
            </a:r>
          </a:p>
          <a:p>
            <a:pPr marL="0" indent="0" defTabSz="457200">
              <a:lnSpc>
                <a:spcPct val="100000"/>
              </a:lnSpc>
              <a:spcBef>
                <a:spcPts val="1600"/>
              </a:spcBef>
              <a:buSzTx/>
              <a:buNone/>
              <a:defRPr sz="1700">
                <a:latin typeface="+mj-lt"/>
                <a:ea typeface="+mj-ea"/>
                <a:cs typeface="+mj-cs"/>
                <a:sym typeface="Helvetica"/>
              </a:defRPr>
            </a:pPr>
            <a:r>
              <a:t>It will be a long and costly process.</a:t>
            </a:r>
          </a:p>
        </p:txBody>
      </p:sp>
      <p:sp>
        <p:nvSpPr>
          <p:cNvPr id="196" name="TextBox 6"/>
          <p:cNvSpPr txBox="1"/>
          <p:nvPr/>
        </p:nvSpPr>
        <p:spPr>
          <a:xfrm>
            <a:off x="6892831" y="372338"/>
            <a:ext cx="2088247" cy="2946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a:defRPr sz="1400">
                <a:solidFill>
                  <a:srgbClr val="FFFFFF"/>
                </a:solidFill>
                <a:latin typeface="Cambria"/>
                <a:ea typeface="Cambria"/>
                <a:cs typeface="Cambria"/>
                <a:sym typeface="Cambria"/>
              </a:defRPr>
            </a:lvl1pPr>
          </a:lstStyle>
          <a:p>
            <a:r>
              <a:t>Frankie DeWander</a:t>
            </a:r>
          </a:p>
        </p:txBody>
      </p:sp>
      <p:sp>
        <p:nvSpPr>
          <p:cNvPr id="3" name="Footer Placeholder 2">
            <a:extLst>
              <a:ext uri="{FF2B5EF4-FFF2-40B4-BE49-F238E27FC236}">
                <a16:creationId xmlns:a16="http://schemas.microsoft.com/office/drawing/2014/main" id="{497E054A-A3FC-B5A0-D39C-63A66F40EEF6}"/>
              </a:ext>
            </a:extLst>
          </p:cNvPr>
          <p:cNvSpPr>
            <a:spLocks noGrp="1"/>
          </p:cNvSpPr>
          <p:nvPr>
            <p:ph type="ftr" sz="quarter" idx="11"/>
          </p:nvPr>
        </p:nvSpPr>
        <p:spPr/>
        <p:txBody>
          <a:bodyPr/>
          <a:lstStyle/>
          <a:p>
            <a:r>
              <a:rPr lang="sk-SK"/>
              <a:t>© 2025 Keith A. Pray</a:t>
            </a:r>
            <a:endParaRPr lang="en-US"/>
          </a:p>
        </p:txBody>
      </p:sp>
      <p:sp>
        <p:nvSpPr>
          <p:cNvPr id="4" name="Slide Number Placeholder 3">
            <a:extLst>
              <a:ext uri="{FF2B5EF4-FFF2-40B4-BE49-F238E27FC236}">
                <a16:creationId xmlns:a16="http://schemas.microsoft.com/office/drawing/2014/main" id="{FE58E8CE-461C-E7D5-2C93-7BA10C262AA5}"/>
              </a:ext>
            </a:extLst>
          </p:cNvPr>
          <p:cNvSpPr>
            <a:spLocks noGrp="1"/>
          </p:cNvSpPr>
          <p:nvPr>
            <p:ph type="sldNum" sz="quarter" idx="12"/>
          </p:nvPr>
        </p:nvSpPr>
        <p:spPr/>
        <p:txBody>
          <a:bodyPr/>
          <a:lstStyle/>
          <a:p>
            <a:fld id="{A2A17EAB-8B51-5C40-8776-6683E51FA7A0}" type="slidenum">
              <a:rPr lang="en-US" smtClean="0"/>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a:xfrm>
            <a:off x="127535" y="1049155"/>
            <a:ext cx="3733800" cy="3948041"/>
          </a:xfrm>
        </p:spPr>
        <p:txBody>
          <a:bodyPr>
            <a:normAutofit fontScale="92500" lnSpcReduction="10000"/>
          </a:bodyPr>
          <a:lstStyle/>
          <a:p>
            <a:pPr marL="171450" indent="-171450">
              <a:buFont typeface="Arial"/>
              <a:buChar char="•"/>
            </a:pPr>
            <a:r>
              <a:rPr lang="en-US" dirty="0"/>
              <a:t>Very good start!</a:t>
            </a:r>
          </a:p>
          <a:p>
            <a:pPr marL="171450" indent="-171450">
              <a:buFont typeface="Arial"/>
              <a:buChar char="•"/>
            </a:pPr>
            <a:r>
              <a:rPr lang="en-US" dirty="0"/>
              <a:t>Use template</a:t>
            </a:r>
          </a:p>
          <a:p>
            <a:pPr marL="377218" lvl="1" indent="-171450">
              <a:buFont typeface="Arial"/>
              <a:buChar char="•"/>
            </a:pPr>
            <a:r>
              <a:rPr lang="en-US" dirty="0"/>
              <a:t>Do not change line spacing/font sizes</a:t>
            </a:r>
          </a:p>
          <a:p>
            <a:pPr marL="171450" indent="-171450">
              <a:buFont typeface="Arial"/>
              <a:buChar char="•"/>
            </a:pPr>
            <a:r>
              <a:rPr lang="en-US" dirty="0"/>
              <a:t>Quantify </a:t>
            </a:r>
          </a:p>
          <a:p>
            <a:pPr marL="377218" lvl="1" indent="-171450">
              <a:buFont typeface="Arial"/>
              <a:buChar char="•"/>
            </a:pPr>
            <a:r>
              <a:rPr lang="en-US" dirty="0"/>
              <a:t>Not terms like: less, more, a lot, huge, great, big, tiny, drastic, quicker, faster, easier, etc.</a:t>
            </a:r>
          </a:p>
          <a:p>
            <a:pPr marL="171450" indent="-171450">
              <a:buFont typeface="Arial"/>
              <a:buChar char="•"/>
            </a:pPr>
            <a:r>
              <a:rPr lang="en-US" dirty="0"/>
              <a:t>Use supporting + example data</a:t>
            </a:r>
          </a:p>
          <a:p>
            <a:pPr marL="171450" indent="-171450">
              <a:buFont typeface="Arial"/>
              <a:buChar char="•"/>
            </a:pPr>
            <a:r>
              <a:rPr lang="en-US" dirty="0"/>
              <a:t>Avoid encyclopedic + blog sources</a:t>
            </a:r>
          </a:p>
          <a:p>
            <a:pPr marL="377218" lvl="1" indent="-171450">
              <a:buFont typeface="Arial"/>
              <a:buChar char="•"/>
            </a:pPr>
            <a:r>
              <a:rPr lang="en-US" dirty="0">
                <a:hlinkClick r:id="rId3"/>
              </a:rPr>
              <a:t>https://socialimps.keithpray.net/assignments/references/</a:t>
            </a:r>
            <a:r>
              <a:rPr lang="en-US" dirty="0"/>
              <a:t> </a:t>
            </a:r>
          </a:p>
          <a:p>
            <a:pPr marL="171450" indent="-171450">
              <a:buFont typeface="Arial"/>
              <a:buChar char="•"/>
            </a:pPr>
            <a:r>
              <a:rPr lang="en-US" dirty="0"/>
              <a:t>Inline citing [1]</a:t>
            </a:r>
          </a:p>
          <a:p>
            <a:r>
              <a:rPr lang="en-US" dirty="0">
                <a:hlinkClick r:id="rId4"/>
              </a:rPr>
              <a:t>http://socialimps.keithpray.net/assignments/paper-guidelines/</a:t>
            </a:r>
            <a:endParaRPr lang="en-US" dirty="0"/>
          </a:p>
        </p:txBody>
      </p:sp>
      <p:sp>
        <p:nvSpPr>
          <p:cNvPr id="4" name="Footer Placeholder 3"/>
          <p:cNvSpPr>
            <a:spLocks noGrp="1"/>
          </p:cNvSpPr>
          <p:nvPr>
            <p:ph type="ftr" sz="quarter" idx="11"/>
          </p:nvPr>
        </p:nvSpPr>
        <p:spPr>
          <a:xfrm>
            <a:off x="0" y="4997196"/>
            <a:ext cx="5562600" cy="146304"/>
          </a:xfrm>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pic>
        <p:nvPicPr>
          <p:cNvPr id="7" name="Picture 6">
            <a:extLst>
              <a:ext uri="{FF2B5EF4-FFF2-40B4-BE49-F238E27FC236}">
                <a16:creationId xmlns:a16="http://schemas.microsoft.com/office/drawing/2014/main" id="{B9BBE1C2-7B50-C175-3EF3-6999F8AAE0D5}"/>
              </a:ext>
            </a:extLst>
          </p:cNvPr>
          <p:cNvPicPr>
            <a:picLocks noChangeAspect="1"/>
          </p:cNvPicPr>
          <p:nvPr/>
        </p:nvPicPr>
        <p:blipFill>
          <a:blip r:embed="rId5"/>
          <a:stretch>
            <a:fillRect/>
          </a:stretch>
        </p:blipFill>
        <p:spPr>
          <a:xfrm>
            <a:off x="3841306" y="655454"/>
            <a:ext cx="5302694" cy="4034244"/>
          </a:xfrm>
          <a:prstGeom prst="rect">
            <a:avLst/>
          </a:prstGeom>
        </p:spPr>
      </p:pic>
    </p:spTree>
    <p:extLst>
      <p:ext uri="{BB962C8B-B14F-4D97-AF65-F5344CB8AC3E}">
        <p14:creationId xmlns:p14="http://schemas.microsoft.com/office/powerpoint/2010/main" val="216472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itle 1"/>
          <p:cNvSpPr txBox="1">
            <a:spLocks noGrp="1"/>
          </p:cNvSpPr>
          <p:nvPr>
            <p:ph type="title"/>
          </p:nvPr>
        </p:nvSpPr>
        <p:spPr>
          <a:prstGeom prst="rect">
            <a:avLst/>
          </a:prstGeom>
        </p:spPr>
        <p:txBody>
          <a:bodyPr/>
          <a:lstStyle/>
          <a:p>
            <a:r>
              <a:t>References</a:t>
            </a:r>
          </a:p>
        </p:txBody>
      </p:sp>
      <p:sp>
        <p:nvSpPr>
          <p:cNvPr id="200" name="Content Placeholder 2"/>
          <p:cNvSpPr txBox="1">
            <a:spLocks noGrp="1"/>
          </p:cNvSpPr>
          <p:nvPr>
            <p:ph type="body" idx="1"/>
          </p:nvPr>
        </p:nvSpPr>
        <p:spPr>
          <a:xfrm>
            <a:off x="685800" y="1369882"/>
            <a:ext cx="7772400" cy="3352806"/>
          </a:xfrm>
          <a:prstGeom prst="rect">
            <a:avLst/>
          </a:prstGeom>
        </p:spPr>
        <p:txBody>
          <a:bodyPr/>
          <a:lstStyle/>
          <a:p>
            <a:pPr marL="0" indent="0" defTabSz="457200">
              <a:lnSpc>
                <a:spcPct val="100000"/>
              </a:lnSpc>
              <a:spcBef>
                <a:spcPts val="600"/>
              </a:spcBef>
              <a:buSzTx/>
              <a:buNone/>
              <a:defRPr sz="1100"/>
            </a:pPr>
            <a:r>
              <a:rPr dirty="0"/>
              <a:t>[1] https://</a:t>
            </a:r>
            <a:r>
              <a:rPr dirty="0" err="1"/>
              <a:t>www.insidequantumtechnology.com</a:t>
            </a:r>
            <a:r>
              <a:rPr dirty="0"/>
              <a:t>/news-archive/quantum-cryptographic-threat-timeline/</a:t>
            </a:r>
          </a:p>
          <a:p>
            <a:pPr marL="0" indent="0" defTabSz="457200">
              <a:lnSpc>
                <a:spcPct val="100000"/>
              </a:lnSpc>
              <a:spcBef>
                <a:spcPts val="600"/>
              </a:spcBef>
              <a:buSzTx/>
              <a:buNone/>
              <a:defRPr sz="1100"/>
            </a:pPr>
            <a:r>
              <a:rPr dirty="0"/>
              <a:t>[2] https://</a:t>
            </a:r>
            <a:r>
              <a:rPr dirty="0" err="1"/>
              <a:t>www.internetsociety.org</a:t>
            </a:r>
            <a:r>
              <a:rPr dirty="0"/>
              <a:t>/issues/encryption/what-is/?</a:t>
            </a:r>
            <a:r>
              <a:rPr dirty="0" err="1"/>
              <a:t>gad_source</a:t>
            </a:r>
            <a:r>
              <a:rPr dirty="0"/>
              <a:t>=1&amp;gad_campaignid=958540440&amp;gbraid=0AAAAADqyrA_ANxOyp56tDnUjza9z_-lFd&amp;gclid=EAIaIQobChMIw7-74aPMjwMVElNHAR1SDzufEAAYASAAEgI2AvD_BwE</a:t>
            </a:r>
          </a:p>
          <a:p>
            <a:pPr marL="0" indent="0" defTabSz="457200">
              <a:lnSpc>
                <a:spcPct val="100000"/>
              </a:lnSpc>
              <a:spcBef>
                <a:spcPts val="600"/>
              </a:spcBef>
              <a:buSzTx/>
              <a:buNone/>
              <a:defRPr sz="1100"/>
            </a:pPr>
            <a:r>
              <a:rPr dirty="0"/>
              <a:t>[3] https://1qbit.com/blog/quantum-computing/a-bit-or-two-about-qubits/</a:t>
            </a:r>
          </a:p>
          <a:p>
            <a:pPr marL="0" indent="0" defTabSz="457200">
              <a:lnSpc>
                <a:spcPct val="100000"/>
              </a:lnSpc>
              <a:spcBef>
                <a:spcPts val="600"/>
              </a:spcBef>
              <a:buSzTx/>
              <a:buNone/>
              <a:defRPr sz="1100"/>
            </a:pPr>
            <a:r>
              <a:rPr dirty="0"/>
              <a:t>[4] https://</a:t>
            </a:r>
            <a:r>
              <a:rPr dirty="0" err="1"/>
              <a:t>www.gao.gov</a:t>
            </a:r>
            <a:r>
              <a:rPr dirty="0"/>
              <a:t>/blog/next-big-cyber-threat-could-come-quantum-computers-government-ready</a:t>
            </a:r>
          </a:p>
          <a:p>
            <a:pPr marL="0" indent="0" defTabSz="457200">
              <a:lnSpc>
                <a:spcPct val="100000"/>
              </a:lnSpc>
              <a:spcBef>
                <a:spcPts val="600"/>
              </a:spcBef>
              <a:buSzTx/>
              <a:buNone/>
              <a:defRPr sz="1100"/>
            </a:pPr>
            <a:r>
              <a:rPr dirty="0"/>
              <a:t>[5] https://</a:t>
            </a:r>
            <a:r>
              <a:rPr dirty="0" err="1"/>
              <a:t>csrc.nist.gov</a:t>
            </a:r>
            <a:r>
              <a:rPr dirty="0"/>
              <a:t>/projects/post-quantum-cryptography</a:t>
            </a:r>
          </a:p>
        </p:txBody>
      </p:sp>
      <p:sp>
        <p:nvSpPr>
          <p:cNvPr id="202" name="TextBox 6"/>
          <p:cNvSpPr txBox="1"/>
          <p:nvPr/>
        </p:nvSpPr>
        <p:spPr>
          <a:xfrm>
            <a:off x="6892831" y="372338"/>
            <a:ext cx="2088247" cy="2946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a:defRPr sz="1400">
                <a:solidFill>
                  <a:srgbClr val="FFFFFF"/>
                </a:solidFill>
                <a:latin typeface="Cambria"/>
                <a:ea typeface="Cambria"/>
                <a:cs typeface="Cambria"/>
                <a:sym typeface="Cambria"/>
              </a:defRPr>
            </a:lvl1pPr>
          </a:lstStyle>
          <a:p>
            <a:r>
              <a:t>Frankie DeWander</a:t>
            </a:r>
          </a:p>
        </p:txBody>
      </p:sp>
      <p:sp>
        <p:nvSpPr>
          <p:cNvPr id="3" name="Footer Placeholder 2">
            <a:extLst>
              <a:ext uri="{FF2B5EF4-FFF2-40B4-BE49-F238E27FC236}">
                <a16:creationId xmlns:a16="http://schemas.microsoft.com/office/drawing/2014/main" id="{66CEB67C-339A-D9D8-E6AD-72396A6210EB}"/>
              </a:ext>
            </a:extLst>
          </p:cNvPr>
          <p:cNvSpPr>
            <a:spLocks noGrp="1"/>
          </p:cNvSpPr>
          <p:nvPr>
            <p:ph type="ftr" sz="quarter" idx="11"/>
          </p:nvPr>
        </p:nvSpPr>
        <p:spPr/>
        <p:txBody>
          <a:bodyPr/>
          <a:lstStyle/>
          <a:p>
            <a:r>
              <a:rPr lang="sk-SK"/>
              <a:t>© 2025 Keith A. Pray</a:t>
            </a:r>
            <a:endParaRPr lang="en-US"/>
          </a:p>
        </p:txBody>
      </p:sp>
      <p:sp>
        <p:nvSpPr>
          <p:cNvPr id="4" name="Slide Number Placeholder 3">
            <a:extLst>
              <a:ext uri="{FF2B5EF4-FFF2-40B4-BE49-F238E27FC236}">
                <a16:creationId xmlns:a16="http://schemas.microsoft.com/office/drawing/2014/main" id="{F9068E57-3815-C4ED-122C-E6BC49433907}"/>
              </a:ext>
            </a:extLst>
          </p:cNvPr>
          <p:cNvSpPr>
            <a:spLocks noGrp="1"/>
          </p:cNvSpPr>
          <p:nvPr>
            <p:ph type="sldNum" sz="quarter" idx="12"/>
          </p:nvPr>
        </p:nvSpPr>
        <p:spPr/>
        <p:txBody>
          <a:bodyPr/>
          <a:lstStyle/>
          <a:p>
            <a:fld id="{A2A17EAB-8B51-5C40-8776-6683E51FA7A0}" type="slidenum">
              <a:rPr lang="en-US" smtClean="0"/>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a:hlinkClick r:id="rId3"/>
              </a:rPr>
              <a:t>SocialImps.com</a:t>
            </a:r>
            <a:endParaRPr lang="en-US" sz="2000" dirty="0"/>
          </a:p>
        </p:txBody>
      </p:sp>
      <p:sp>
        <p:nvSpPr>
          <p:cNvPr id="2" name="Title 1"/>
          <p:cNvSpPr>
            <a:spLocks noGrp="1"/>
          </p:cNvSpPr>
          <p:nvPr>
            <p:ph type="ctrTitle"/>
          </p:nvPr>
        </p:nvSpPr>
        <p:spPr/>
        <p:txBody>
          <a:bodyPr/>
          <a:lstStyle/>
          <a:p>
            <a:pPr algn="l"/>
            <a:r>
              <a:rPr lang="en-US" dirty="0"/>
              <a:t>Class 6</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a:t>
            </a:r>
          </a:p>
        </p:txBody>
      </p:sp>
      <p:sp>
        <p:nvSpPr>
          <p:cNvPr id="3" name="Content Placeholder 2"/>
          <p:cNvSpPr>
            <a:spLocks noGrp="1"/>
          </p:cNvSpPr>
          <p:nvPr>
            <p:ph idx="1"/>
          </p:nvPr>
        </p:nvSpPr>
        <p:spPr/>
        <p:txBody>
          <a:bodyPr>
            <a:normAutofit/>
          </a:bodyPr>
          <a:lstStyle/>
          <a:p>
            <a:r>
              <a:rPr lang="en-US" dirty="0"/>
              <a:t>Address email to entire course staff for quickest response</a:t>
            </a:r>
          </a:p>
          <a:p>
            <a:r>
              <a:rPr lang="en-US" dirty="0"/>
              <a:t>Review Presentation and Paper Guidelines on course site</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22</a:t>
            </a:fld>
            <a:endParaRPr lang="en-US"/>
          </a:p>
        </p:txBody>
      </p:sp>
    </p:spTree>
    <p:extLst>
      <p:ext uri="{BB962C8B-B14F-4D97-AF65-F5344CB8AC3E}">
        <p14:creationId xmlns:p14="http://schemas.microsoft.com/office/powerpoint/2010/main" val="173819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Turn your camera on</a:t>
            </a:r>
          </a:p>
          <a:p>
            <a:r>
              <a:rPr lang="en-US" dirty="0"/>
              <a:t>Sign in with First and Last Name</a:t>
            </a:r>
          </a:p>
          <a:p>
            <a:r>
              <a:rPr lang="en-US" dirty="0"/>
              <a:t>Stay muted unless you are going to speak</a:t>
            </a:r>
          </a:p>
          <a:p>
            <a:r>
              <a:rPr lang="en-US" dirty="0"/>
              <a:t>Use the raise your hand feature to ensure your thoughts are heard</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2025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23</a:t>
            </a:fld>
            <a:endParaRPr lang="en-US"/>
          </a:p>
        </p:txBody>
      </p:sp>
    </p:spTree>
    <p:extLst>
      <p:ext uri="{BB962C8B-B14F-4D97-AF65-F5344CB8AC3E}">
        <p14:creationId xmlns:p14="http://schemas.microsoft.com/office/powerpoint/2010/main" val="120285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B184FB-3CA3-A84C-9DE0-B9D7B7DCDA7C}"/>
              </a:ext>
            </a:extLst>
          </p:cNvPr>
          <p:cNvSpPr>
            <a:spLocks noGrp="1"/>
          </p:cNvSpPr>
          <p:nvPr>
            <p:ph type="title"/>
          </p:nvPr>
        </p:nvSpPr>
        <p:spPr>
          <a:xfrm>
            <a:off x="685800" y="361950"/>
            <a:ext cx="7772400" cy="914400"/>
          </a:xfrm>
        </p:spPr>
        <p:txBody>
          <a:bodyPr anchor="ctr">
            <a:normAutofit/>
          </a:bodyPr>
          <a:lstStyle/>
          <a:p>
            <a:r>
              <a:rPr lang="en-US" dirty="0"/>
              <a:t>Grades</a:t>
            </a:r>
            <a:br>
              <a:rPr lang="en-US" dirty="0"/>
            </a:br>
            <a:r>
              <a:rPr lang="en-US" dirty="0"/>
              <a:t>To Date</a:t>
            </a:r>
          </a:p>
        </p:txBody>
      </p:sp>
      <p:sp>
        <p:nvSpPr>
          <p:cNvPr id="3" name="Content Placeholder 2">
            <a:extLst>
              <a:ext uri="{FF2B5EF4-FFF2-40B4-BE49-F238E27FC236}">
                <a16:creationId xmlns:a16="http://schemas.microsoft.com/office/drawing/2014/main" id="{441F7036-20FB-024E-8014-FAB323652A70}"/>
              </a:ext>
            </a:extLst>
          </p:cNvPr>
          <p:cNvSpPr>
            <a:spLocks noGrp="1"/>
          </p:cNvSpPr>
          <p:nvPr>
            <p:ph sz="half" idx="1"/>
          </p:nvPr>
        </p:nvSpPr>
        <p:spPr>
          <a:xfrm>
            <a:off x="685800" y="1352551"/>
            <a:ext cx="3733800" cy="3352800"/>
          </a:xfrm>
        </p:spPr>
        <p:txBody>
          <a:bodyPr>
            <a:normAutofit/>
          </a:bodyPr>
          <a:lstStyle/>
          <a:p>
            <a:pPr marL="0" indent="0">
              <a:buNone/>
            </a:pPr>
            <a:r>
              <a:rPr lang="en-US" dirty="0"/>
              <a:t>18 Max Possible</a:t>
            </a:r>
          </a:p>
          <a:p>
            <a:r>
              <a:rPr lang="en-US" dirty="0"/>
              <a:t>5 Classes</a:t>
            </a:r>
          </a:p>
          <a:p>
            <a:r>
              <a:rPr lang="en-US" dirty="0"/>
              <a:t>1 Paper</a:t>
            </a:r>
          </a:p>
        </p:txBody>
      </p:sp>
      <p:sp>
        <p:nvSpPr>
          <p:cNvPr id="2" name="Footer Placeholder 1">
            <a:extLst>
              <a:ext uri="{FF2B5EF4-FFF2-40B4-BE49-F238E27FC236}">
                <a16:creationId xmlns:a16="http://schemas.microsoft.com/office/drawing/2014/main" id="{1EC12AF9-F87F-8FF6-0785-F4D03933B63A}"/>
              </a:ext>
            </a:extLst>
          </p:cNvPr>
          <p:cNvSpPr>
            <a:spLocks noGrp="1"/>
          </p:cNvSpPr>
          <p:nvPr>
            <p:ph type="ftr" sz="quarter" idx="11"/>
          </p:nvPr>
        </p:nvSpPr>
        <p:spPr/>
        <p:txBody>
          <a:bodyPr/>
          <a:lstStyle/>
          <a:p>
            <a:r>
              <a:rPr lang="sk-SK"/>
              <a:t>© 2025 Keith A. Pray</a:t>
            </a:r>
            <a:endParaRPr lang="en-US"/>
          </a:p>
        </p:txBody>
      </p:sp>
      <p:sp>
        <p:nvSpPr>
          <p:cNvPr id="8" name="Slide Number Placeholder 7">
            <a:extLst>
              <a:ext uri="{FF2B5EF4-FFF2-40B4-BE49-F238E27FC236}">
                <a16:creationId xmlns:a16="http://schemas.microsoft.com/office/drawing/2014/main" id="{CFFFD8A6-BA62-BE1E-CD49-7D86F2BDEC17}"/>
              </a:ext>
            </a:extLst>
          </p:cNvPr>
          <p:cNvSpPr>
            <a:spLocks noGrp="1"/>
          </p:cNvSpPr>
          <p:nvPr>
            <p:ph type="sldNum" sz="quarter" idx="12"/>
          </p:nvPr>
        </p:nvSpPr>
        <p:spPr/>
        <p:txBody>
          <a:bodyPr/>
          <a:lstStyle/>
          <a:p>
            <a:fld id="{A2A17EAB-8B51-5C40-8776-6683E51FA7A0}" type="slidenum">
              <a:rPr lang="en-US" smtClean="0"/>
              <a:t>3</a:t>
            </a:fld>
            <a:endParaRPr lang="en-US"/>
          </a:p>
        </p:txBody>
      </p:sp>
      <p:pic>
        <p:nvPicPr>
          <p:cNvPr id="5" name="Picture 4">
            <a:extLst>
              <a:ext uri="{FF2B5EF4-FFF2-40B4-BE49-F238E27FC236}">
                <a16:creationId xmlns:a16="http://schemas.microsoft.com/office/drawing/2014/main" id="{9F62E0BE-CCF0-2DD9-3F50-BFA1DB2F8AD0}"/>
              </a:ext>
            </a:extLst>
          </p:cNvPr>
          <p:cNvPicPr>
            <a:picLocks noChangeAspect="1"/>
          </p:cNvPicPr>
          <p:nvPr/>
        </p:nvPicPr>
        <p:blipFill>
          <a:blip r:embed="rId3"/>
          <a:stretch>
            <a:fillRect/>
          </a:stretch>
        </p:blipFill>
        <p:spPr>
          <a:xfrm>
            <a:off x="2781300" y="360999"/>
            <a:ext cx="5675686" cy="4782501"/>
          </a:xfrm>
          <a:prstGeom prst="rect">
            <a:avLst/>
          </a:prstGeom>
        </p:spPr>
      </p:pic>
    </p:spTree>
    <p:extLst>
      <p:ext uri="{BB962C8B-B14F-4D97-AF65-F5344CB8AC3E}">
        <p14:creationId xmlns:p14="http://schemas.microsoft.com/office/powerpoint/2010/main" val="3840696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10" name="TextBox 9"/>
          <p:cNvSpPr txBox="1"/>
          <p:nvPr/>
        </p:nvSpPr>
        <p:spPr>
          <a:xfrm>
            <a:off x="1641052" y="4718067"/>
            <a:ext cx="2547542" cy="346249"/>
          </a:xfrm>
          <a:prstGeom prst="rect">
            <a:avLst/>
          </a:prstGeom>
          <a:noFill/>
        </p:spPr>
        <p:txBody>
          <a:bodyPr wrap="none" rtlCol="0">
            <a:spAutoFit/>
          </a:bodyPr>
          <a:lstStyle/>
          <a:p>
            <a:pPr>
              <a:lnSpc>
                <a:spcPct val="90000"/>
              </a:lnSpc>
            </a:pPr>
            <a:r>
              <a:rPr lang="en-US" dirty="0"/>
              <a:t>http://</a:t>
            </a:r>
            <a:r>
              <a:rPr lang="en-US" dirty="0" err="1"/>
              <a:t>xkcd.com</a:t>
            </a:r>
            <a:r>
              <a:rPr lang="en-US" dirty="0"/>
              <a:t>/1269/</a:t>
            </a:r>
          </a:p>
        </p:txBody>
      </p:sp>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pic>
        <p:nvPicPr>
          <p:cNvPr id="1026" name="Picture 2" descr="What is Your Password? - YouTube">
            <a:hlinkClick r:id="rId3"/>
            <a:extLst>
              <a:ext uri="{FF2B5EF4-FFF2-40B4-BE49-F238E27FC236}">
                <a16:creationId xmlns:a16="http://schemas.microsoft.com/office/drawing/2014/main" id="{AF2CA04B-B189-3C9A-9B38-D5434411C6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72092"/>
            <a:ext cx="914400" cy="5151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5"/>
            <a:extLst>
              <a:ext uri="{FF2B5EF4-FFF2-40B4-BE49-F238E27FC236}">
                <a16:creationId xmlns:a16="http://schemas.microsoft.com/office/drawing/2014/main" id="{5B335BD3-65C1-5F18-85A6-F97B9DE2CABE}"/>
              </a:ext>
            </a:extLst>
          </p:cNvPr>
          <p:cNvPicPr>
            <a:picLocks noChangeAspect="1"/>
          </p:cNvPicPr>
          <p:nvPr/>
        </p:nvPicPr>
        <p:blipFill>
          <a:blip r:embed="rId6"/>
          <a:stretch>
            <a:fillRect/>
          </a:stretch>
        </p:blipFill>
        <p:spPr>
          <a:xfrm>
            <a:off x="0" y="4308070"/>
            <a:ext cx="914400" cy="513695"/>
          </a:xfrm>
          <a:prstGeom prst="rect">
            <a:avLst/>
          </a:prstGeom>
        </p:spPr>
      </p:pic>
      <p:grpSp>
        <p:nvGrpSpPr>
          <p:cNvPr id="16" name="Group 15">
            <a:extLst>
              <a:ext uri="{FF2B5EF4-FFF2-40B4-BE49-F238E27FC236}">
                <a16:creationId xmlns:a16="http://schemas.microsoft.com/office/drawing/2014/main" id="{23AD4E09-60A1-ABDD-3675-1F2B39EBBE3B}"/>
              </a:ext>
            </a:extLst>
          </p:cNvPr>
          <p:cNvGrpSpPr/>
          <p:nvPr/>
        </p:nvGrpSpPr>
        <p:grpSpPr>
          <a:xfrm>
            <a:off x="4335240" y="342594"/>
            <a:ext cx="4532905" cy="4754186"/>
            <a:chOff x="4335240" y="342594"/>
            <a:chExt cx="4532905" cy="4754186"/>
          </a:xfrm>
        </p:grpSpPr>
        <p:pic>
          <p:nvPicPr>
            <p:cNvPr id="9" name="Picture 8"/>
            <p:cNvPicPr>
              <a:picLocks noChangeAspect="1"/>
            </p:cNvPicPr>
            <p:nvPr/>
          </p:nvPicPr>
          <p:blipFill>
            <a:blip r:embed="rId7"/>
            <a:stretch>
              <a:fillRect/>
            </a:stretch>
          </p:blipFill>
          <p:spPr>
            <a:xfrm>
              <a:off x="4335240" y="342594"/>
              <a:ext cx="4532905" cy="4754186"/>
            </a:xfrm>
            <a:prstGeom prst="rect">
              <a:avLst/>
            </a:prstGeom>
          </p:spPr>
        </p:pic>
        <p:sp>
          <p:nvSpPr>
            <p:cNvPr id="5" name="TextBox 4">
              <a:extLst>
                <a:ext uri="{FF2B5EF4-FFF2-40B4-BE49-F238E27FC236}">
                  <a16:creationId xmlns:a16="http://schemas.microsoft.com/office/drawing/2014/main" id="{25CDBF6B-3016-6B0F-194B-0F2065D2373C}"/>
                </a:ext>
              </a:extLst>
            </p:cNvPr>
            <p:cNvSpPr txBox="1">
              <a:spLocks noChangeAspect="1"/>
            </p:cNvSpPr>
            <p:nvPr/>
          </p:nvSpPr>
          <p:spPr>
            <a:xfrm>
              <a:off x="5462187" y="2553983"/>
              <a:ext cx="347472" cy="348432"/>
            </a:xfrm>
            <a:prstGeom prst="foldedCorner">
              <a:avLst/>
            </a:prstGeom>
            <a:solidFill>
              <a:schemeClr val="bg2">
                <a:lumMod val="50000"/>
              </a:schemeClr>
            </a:solidFill>
          </p:spPr>
          <p:txBody>
            <a:bodyPr wrap="none" lIns="0" tIns="365760" rIns="0" bIns="0" rtlCol="0" anchor="b">
              <a:noAutofit/>
            </a:bodyPr>
            <a:lstStyle/>
            <a:p>
              <a:pPr algn="ctr">
                <a:lnSpc>
                  <a:spcPct val="0"/>
                </a:lnSpc>
              </a:pPr>
              <a:r>
                <a:rPr lang="en-US" sz="2200" dirty="0"/>
                <a:t>1</a:t>
              </a:r>
            </a:p>
          </p:txBody>
        </p:sp>
        <p:sp>
          <p:nvSpPr>
            <p:cNvPr id="11" name="TextBox 10">
              <a:extLst>
                <a:ext uri="{FF2B5EF4-FFF2-40B4-BE49-F238E27FC236}">
                  <a16:creationId xmlns:a16="http://schemas.microsoft.com/office/drawing/2014/main" id="{0B52FEF4-B4C1-B990-E3E5-A716ED9C2BE1}"/>
                </a:ext>
              </a:extLst>
            </p:cNvPr>
            <p:cNvSpPr txBox="1">
              <a:spLocks noChangeAspect="1"/>
            </p:cNvSpPr>
            <p:nvPr/>
          </p:nvSpPr>
          <p:spPr>
            <a:xfrm>
              <a:off x="6992283" y="2553983"/>
              <a:ext cx="347472" cy="348432"/>
            </a:xfrm>
            <a:prstGeom prst="foldedCorner">
              <a:avLst/>
            </a:prstGeom>
            <a:solidFill>
              <a:schemeClr val="bg2">
                <a:lumMod val="50000"/>
              </a:schemeClr>
            </a:solidFill>
          </p:spPr>
          <p:txBody>
            <a:bodyPr wrap="none" lIns="0" tIns="365760" rIns="0" bIns="0" rtlCol="0" anchor="b">
              <a:noAutofit/>
            </a:bodyPr>
            <a:lstStyle/>
            <a:p>
              <a:pPr algn="ctr">
                <a:lnSpc>
                  <a:spcPct val="0"/>
                </a:lnSpc>
              </a:pPr>
              <a:r>
                <a:rPr lang="en-US" sz="2200" dirty="0"/>
                <a:t>2</a:t>
              </a:r>
            </a:p>
          </p:txBody>
        </p:sp>
        <p:sp>
          <p:nvSpPr>
            <p:cNvPr id="12" name="TextBox 11">
              <a:extLst>
                <a:ext uri="{FF2B5EF4-FFF2-40B4-BE49-F238E27FC236}">
                  <a16:creationId xmlns:a16="http://schemas.microsoft.com/office/drawing/2014/main" id="{7D932F45-1A61-535A-6B39-97E87426BDBD}"/>
                </a:ext>
              </a:extLst>
            </p:cNvPr>
            <p:cNvSpPr txBox="1">
              <a:spLocks noChangeAspect="1"/>
            </p:cNvSpPr>
            <p:nvPr/>
          </p:nvSpPr>
          <p:spPr>
            <a:xfrm>
              <a:off x="8510179" y="2553983"/>
              <a:ext cx="347472" cy="348432"/>
            </a:xfrm>
            <a:prstGeom prst="foldedCorner">
              <a:avLst/>
            </a:prstGeom>
            <a:solidFill>
              <a:schemeClr val="bg2">
                <a:lumMod val="50000"/>
              </a:schemeClr>
            </a:solidFill>
          </p:spPr>
          <p:txBody>
            <a:bodyPr wrap="none" lIns="0" tIns="365760" rIns="0" bIns="0" rtlCol="0" anchor="b">
              <a:noAutofit/>
            </a:bodyPr>
            <a:lstStyle/>
            <a:p>
              <a:pPr algn="ctr">
                <a:lnSpc>
                  <a:spcPct val="0"/>
                </a:lnSpc>
              </a:pPr>
              <a:r>
                <a:rPr lang="en-US" sz="2200" dirty="0"/>
                <a:t>3</a:t>
              </a:r>
            </a:p>
          </p:txBody>
        </p:sp>
        <p:sp>
          <p:nvSpPr>
            <p:cNvPr id="13" name="TextBox 12">
              <a:extLst>
                <a:ext uri="{FF2B5EF4-FFF2-40B4-BE49-F238E27FC236}">
                  <a16:creationId xmlns:a16="http://schemas.microsoft.com/office/drawing/2014/main" id="{18FE506B-6580-4314-FA0F-1DE6DD34FC1B}"/>
                </a:ext>
              </a:extLst>
            </p:cNvPr>
            <p:cNvSpPr txBox="1">
              <a:spLocks noChangeAspect="1"/>
            </p:cNvSpPr>
            <p:nvPr/>
          </p:nvSpPr>
          <p:spPr>
            <a:xfrm>
              <a:off x="5462187" y="4736824"/>
              <a:ext cx="347472" cy="348432"/>
            </a:xfrm>
            <a:prstGeom prst="foldedCorner">
              <a:avLst/>
            </a:prstGeom>
            <a:solidFill>
              <a:schemeClr val="bg2">
                <a:lumMod val="50000"/>
              </a:schemeClr>
            </a:solidFill>
          </p:spPr>
          <p:txBody>
            <a:bodyPr wrap="none" lIns="0" tIns="365760" rIns="0" bIns="0" rtlCol="0" anchor="b">
              <a:noAutofit/>
            </a:bodyPr>
            <a:lstStyle/>
            <a:p>
              <a:pPr algn="ctr">
                <a:lnSpc>
                  <a:spcPct val="0"/>
                </a:lnSpc>
              </a:pPr>
              <a:r>
                <a:rPr lang="en-US" sz="2200" dirty="0"/>
                <a:t>4</a:t>
              </a:r>
            </a:p>
          </p:txBody>
        </p:sp>
        <p:sp>
          <p:nvSpPr>
            <p:cNvPr id="14" name="TextBox 13">
              <a:extLst>
                <a:ext uri="{FF2B5EF4-FFF2-40B4-BE49-F238E27FC236}">
                  <a16:creationId xmlns:a16="http://schemas.microsoft.com/office/drawing/2014/main" id="{31FD09F3-9BD6-F2D4-9D68-2E595E71CFAE}"/>
                </a:ext>
              </a:extLst>
            </p:cNvPr>
            <p:cNvSpPr txBox="1">
              <a:spLocks noChangeAspect="1"/>
            </p:cNvSpPr>
            <p:nvPr/>
          </p:nvSpPr>
          <p:spPr>
            <a:xfrm>
              <a:off x="6992283" y="4736824"/>
              <a:ext cx="347472" cy="348432"/>
            </a:xfrm>
            <a:prstGeom prst="foldedCorner">
              <a:avLst/>
            </a:prstGeom>
            <a:solidFill>
              <a:schemeClr val="bg2">
                <a:lumMod val="50000"/>
              </a:schemeClr>
            </a:solidFill>
          </p:spPr>
          <p:txBody>
            <a:bodyPr wrap="none" lIns="0" tIns="365760" rIns="0" bIns="0" rtlCol="0" anchor="b">
              <a:noAutofit/>
            </a:bodyPr>
            <a:lstStyle/>
            <a:p>
              <a:pPr algn="ctr">
                <a:lnSpc>
                  <a:spcPct val="0"/>
                </a:lnSpc>
              </a:pPr>
              <a:r>
                <a:rPr lang="en-US" sz="2200" dirty="0"/>
                <a:t>5</a:t>
              </a:r>
            </a:p>
          </p:txBody>
        </p:sp>
        <p:sp>
          <p:nvSpPr>
            <p:cNvPr id="15" name="TextBox 14">
              <a:extLst>
                <a:ext uri="{FF2B5EF4-FFF2-40B4-BE49-F238E27FC236}">
                  <a16:creationId xmlns:a16="http://schemas.microsoft.com/office/drawing/2014/main" id="{BD1D72F1-3A02-0D72-9B37-28AD5F9E9BE1}"/>
                </a:ext>
              </a:extLst>
            </p:cNvPr>
            <p:cNvSpPr txBox="1">
              <a:spLocks noChangeAspect="1"/>
            </p:cNvSpPr>
            <p:nvPr/>
          </p:nvSpPr>
          <p:spPr>
            <a:xfrm>
              <a:off x="8510179" y="4736824"/>
              <a:ext cx="347472" cy="348432"/>
            </a:xfrm>
            <a:prstGeom prst="foldedCorner">
              <a:avLst/>
            </a:prstGeom>
            <a:solidFill>
              <a:schemeClr val="bg2">
                <a:lumMod val="50000"/>
              </a:schemeClr>
            </a:solidFill>
          </p:spPr>
          <p:txBody>
            <a:bodyPr wrap="none" lIns="0" tIns="365760" rIns="0" bIns="0" rtlCol="0" anchor="b">
              <a:noAutofit/>
            </a:bodyPr>
            <a:lstStyle/>
            <a:p>
              <a:pPr algn="ctr">
                <a:lnSpc>
                  <a:spcPct val="0"/>
                </a:lnSpc>
              </a:pPr>
              <a:r>
                <a:rPr lang="en-US" sz="2200" dirty="0"/>
                <a:t>6</a:t>
              </a:r>
            </a:p>
          </p:txBody>
        </p:sp>
      </p:gr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a:xfrm>
            <a:off x="685800" y="1087822"/>
            <a:ext cx="3733800" cy="3909374"/>
          </a:xfrm>
        </p:spPr>
        <p:txBody>
          <a:bodyPr>
            <a:normAutofit fontScale="92500"/>
          </a:bodyPr>
          <a:lstStyle/>
          <a:p>
            <a:pPr>
              <a:lnSpc>
                <a:spcPct val="110000"/>
              </a:lnSpc>
              <a:spcBef>
                <a:spcPts val="100"/>
              </a:spcBef>
              <a:spcAft>
                <a:spcPts val="100"/>
              </a:spcAft>
            </a:pPr>
            <a:r>
              <a:rPr lang="en-US" sz="1200" dirty="0"/>
              <a:t>p. 227 Alexa calling unbeknown scary</a:t>
            </a:r>
          </a:p>
          <a:p>
            <a:pPr>
              <a:lnSpc>
                <a:spcPct val="110000"/>
              </a:lnSpc>
              <a:spcBef>
                <a:spcPts val="100"/>
              </a:spcBef>
              <a:spcAft>
                <a:spcPts val="100"/>
              </a:spcAft>
            </a:pPr>
            <a:r>
              <a:rPr lang="en-US" sz="1200" dirty="0"/>
              <a:t>p. 235 How much do you use computer labs now?</a:t>
            </a:r>
          </a:p>
          <a:p>
            <a:pPr>
              <a:lnSpc>
                <a:spcPct val="110000"/>
              </a:lnSpc>
              <a:spcBef>
                <a:spcPts val="100"/>
              </a:spcBef>
              <a:spcAft>
                <a:spcPts val="100"/>
              </a:spcAft>
            </a:pPr>
            <a:r>
              <a:rPr lang="en-US" sz="1200" dirty="0"/>
              <a:t>p. 230 Panopticon. “moral capital” Book/movie 1984 relationship == subversive act</a:t>
            </a:r>
          </a:p>
          <a:p>
            <a:pPr>
              <a:lnSpc>
                <a:spcPct val="110000"/>
              </a:lnSpc>
              <a:spcBef>
                <a:spcPts val="100"/>
              </a:spcBef>
              <a:spcAft>
                <a:spcPts val="100"/>
              </a:spcAft>
            </a:pPr>
            <a:r>
              <a:rPr lang="en-US" sz="1200" dirty="0"/>
              <a:t>p. 232 Brahmins footnote 1 missing </a:t>
            </a:r>
            <a:r>
              <a:rPr lang="en-US" sz="1200" dirty="0">
                <a:sym typeface="Wingdings" pitchFamily="2" charset="2"/>
              </a:rPr>
              <a:t></a:t>
            </a:r>
            <a:r>
              <a:rPr lang="en-US" sz="1200" dirty="0"/>
              <a:t> Wikipedia. Tech price down privacy invasion up?</a:t>
            </a:r>
          </a:p>
          <a:p>
            <a:pPr>
              <a:lnSpc>
                <a:spcPct val="110000"/>
              </a:lnSpc>
              <a:spcBef>
                <a:spcPts val="100"/>
              </a:spcBef>
              <a:spcAft>
                <a:spcPts val="100"/>
              </a:spcAft>
            </a:pPr>
            <a:r>
              <a:rPr lang="en-US" sz="1200" dirty="0"/>
              <a:t>p. 235 New Parents: How common are Internet connected home surveillance systems? Many daycares monitor, any studies yet? </a:t>
            </a:r>
          </a:p>
          <a:p>
            <a:pPr>
              <a:lnSpc>
                <a:spcPct val="110000"/>
              </a:lnSpc>
              <a:spcBef>
                <a:spcPts val="100"/>
              </a:spcBef>
              <a:spcAft>
                <a:spcPts val="100"/>
              </a:spcAft>
            </a:pPr>
            <a:r>
              <a:rPr lang="en-US" sz="1200" dirty="0"/>
              <a:t>p. 236 Do you expect privacy in others’ homes? </a:t>
            </a:r>
          </a:p>
          <a:p>
            <a:pPr>
              <a:lnSpc>
                <a:spcPct val="110000"/>
              </a:lnSpc>
              <a:spcBef>
                <a:spcPts val="100"/>
              </a:spcBef>
              <a:spcAft>
                <a:spcPts val="100"/>
              </a:spcAft>
            </a:pPr>
            <a:r>
              <a:rPr lang="en-US" sz="1200" dirty="0"/>
              <a:t>p. 238 2010 source 100 million tags/day, still?</a:t>
            </a:r>
          </a:p>
          <a:p>
            <a:pPr>
              <a:lnSpc>
                <a:spcPct val="110000"/>
              </a:lnSpc>
              <a:spcBef>
                <a:spcPts val="100"/>
              </a:spcBef>
              <a:spcAft>
                <a:spcPts val="100"/>
              </a:spcAft>
            </a:pPr>
            <a:r>
              <a:rPr lang="en-US" sz="1200" dirty="0"/>
              <a:t>p. 237 Not consistent with being a good employer</a:t>
            </a:r>
          </a:p>
          <a:p>
            <a:pPr>
              <a:lnSpc>
                <a:spcPct val="120000"/>
              </a:lnSpc>
              <a:spcBef>
                <a:spcPts val="0"/>
              </a:spcBef>
            </a:pPr>
            <a:r>
              <a:rPr lang="en-US" sz="1200" dirty="0"/>
              <a:t>p. 239 Anything come of EPIC Facebook Tag Suggestions complaint? ShopRite source 2008, still?</a:t>
            </a:r>
          </a:p>
          <a:p>
            <a:pPr>
              <a:lnSpc>
                <a:spcPct val="120000"/>
              </a:lnSpc>
              <a:spcBef>
                <a:spcPts val="0"/>
              </a:spcBef>
            </a:pPr>
            <a:r>
              <a:rPr lang="en-US" sz="1200" dirty="0"/>
              <a:t>p. 240 Loyalty programs changed since 2003?</a:t>
            </a:r>
          </a:p>
          <a:p>
            <a:pPr>
              <a:lnSpc>
                <a:spcPct val="120000"/>
              </a:lnSpc>
              <a:spcBef>
                <a:spcPts val="0"/>
              </a:spcBef>
            </a:pPr>
            <a:r>
              <a:rPr lang="en-US" sz="1200" dirty="0"/>
              <a:t>p. 241 Clothing body scans common now? 2003 source?</a:t>
            </a:r>
          </a:p>
          <a:p>
            <a:pPr>
              <a:lnSpc>
                <a:spcPct val="120000"/>
              </a:lnSpc>
              <a:spcBef>
                <a:spcPts val="0"/>
              </a:spcBef>
            </a:pPr>
            <a:r>
              <a:rPr lang="en-US" sz="1200" dirty="0"/>
              <a:t>p. 242 Is there a way to disable RFID’s now? 2004 source? How common implanted chips now? latest source 2010?</a:t>
            </a:r>
          </a:p>
        </p:txBody>
      </p:sp>
      <p:sp>
        <p:nvSpPr>
          <p:cNvPr id="11" name="Content Placeholder 10"/>
          <p:cNvSpPr>
            <a:spLocks noGrp="1"/>
          </p:cNvSpPr>
          <p:nvPr>
            <p:ph sz="half" idx="2"/>
          </p:nvPr>
        </p:nvSpPr>
        <p:spPr>
          <a:xfrm>
            <a:off x="4724400" y="1087822"/>
            <a:ext cx="3733800" cy="3909374"/>
          </a:xfrm>
        </p:spPr>
        <p:txBody>
          <a:bodyPr lIns="91440">
            <a:normAutofit fontScale="92500"/>
          </a:bodyPr>
          <a:lstStyle/>
          <a:p>
            <a:pPr>
              <a:lnSpc>
                <a:spcPct val="120000"/>
              </a:lnSpc>
              <a:spcBef>
                <a:spcPts val="0"/>
              </a:spcBef>
            </a:pPr>
            <a:r>
              <a:rPr lang="en-US" sz="1200" dirty="0"/>
              <a:t>p. 243 Any OnStar listening in events since 2009 claim they can’t happen? How much do auto black boxes record now, source 2003?</a:t>
            </a:r>
          </a:p>
          <a:p>
            <a:pPr>
              <a:lnSpc>
                <a:spcPct val="120000"/>
              </a:lnSpc>
              <a:spcBef>
                <a:spcPts val="0"/>
              </a:spcBef>
            </a:pPr>
            <a:r>
              <a:rPr lang="en-US" sz="1200" dirty="0"/>
              <a:t>p. 244 Does </a:t>
            </a:r>
            <a:r>
              <a:rPr lang="en-US" sz="1200" dirty="0" err="1"/>
              <a:t>Tivo’s</a:t>
            </a:r>
            <a:r>
              <a:rPr lang="en-US" sz="1200" dirty="0"/>
              <a:t> ad skip weaken time shifting fair use? Browsers, not Servers, put cookies on local drives</a:t>
            </a:r>
          </a:p>
          <a:p>
            <a:pPr>
              <a:lnSpc>
                <a:spcPct val="120000"/>
              </a:lnSpc>
              <a:spcBef>
                <a:spcPts val="0"/>
              </a:spcBef>
            </a:pPr>
            <a:r>
              <a:rPr lang="en-US" sz="1200" dirty="0"/>
              <a:t>p. 248 Target execs were not savvy before see pp. 294. 2012 source same year Target outed pregnant teen to parents.</a:t>
            </a:r>
          </a:p>
          <a:p>
            <a:pPr>
              <a:lnSpc>
                <a:spcPct val="120000"/>
              </a:lnSpc>
              <a:spcBef>
                <a:spcPts val="0"/>
              </a:spcBef>
            </a:pPr>
            <a:r>
              <a:rPr lang="en-US" sz="1200" dirty="0"/>
              <a:t>p. 249 500 mil more than US population. Only 1500 pieces info/consumer, source 2012.</a:t>
            </a:r>
          </a:p>
          <a:p>
            <a:pPr>
              <a:lnSpc>
                <a:spcPct val="120000"/>
              </a:lnSpc>
              <a:spcBef>
                <a:spcPts val="0"/>
              </a:spcBef>
            </a:pPr>
            <a:r>
              <a:rPr lang="en-US" sz="1200" dirty="0"/>
              <a:t>p. 250 2014 source employers checking social media</a:t>
            </a:r>
          </a:p>
          <a:p>
            <a:pPr>
              <a:lnSpc>
                <a:spcPct val="120000"/>
              </a:lnSpc>
              <a:spcBef>
                <a:spcPts val="0"/>
              </a:spcBef>
            </a:pPr>
            <a:r>
              <a:rPr lang="en-US" sz="1200" dirty="0"/>
              <a:t>p. 254 How many times Zuckerberg quoted “I know we can do better”? Why did Apple not enforce policy of asking permission in the API? </a:t>
            </a:r>
          </a:p>
          <a:p>
            <a:pPr>
              <a:lnSpc>
                <a:spcPct val="120000"/>
              </a:lnSpc>
              <a:spcBef>
                <a:spcPts val="0"/>
              </a:spcBef>
            </a:pPr>
            <a:r>
              <a:rPr lang="en-US" sz="1200" dirty="0"/>
              <a:t>p. 255 When did Apple introduce App Tracking Transparency?</a:t>
            </a:r>
          </a:p>
          <a:p>
            <a:pPr>
              <a:lnSpc>
                <a:spcPct val="120000"/>
              </a:lnSpc>
              <a:spcBef>
                <a:spcPts val="0"/>
              </a:spcBef>
            </a:pPr>
            <a:r>
              <a:rPr lang="en-US" sz="1200" dirty="0"/>
              <a:t>p. 257 10 hours &gt; 1 page paper</a:t>
            </a:r>
          </a:p>
          <a:p>
            <a:pPr>
              <a:lnSpc>
                <a:spcPct val="120000"/>
              </a:lnSpc>
              <a:spcBef>
                <a:spcPts val="0"/>
              </a:spcBef>
            </a:pPr>
            <a:r>
              <a:rPr lang="en-US" sz="1200" dirty="0"/>
              <a:t>Questions I liked: 30, 36</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10816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pPr marL="0" indent="0">
              <a:buNone/>
            </a:pPr>
            <a:r>
              <a:rPr lang="en-US" dirty="0"/>
              <a:t>Prepare for class debate: </a:t>
            </a:r>
          </a:p>
          <a:p>
            <a:pPr marL="0" indent="0" algn="ctr">
              <a:buNone/>
            </a:pPr>
            <a:r>
              <a:rPr lang="en-US" dirty="0"/>
              <a:t>National ban on facial recognition surveillance for law enforcement?</a:t>
            </a:r>
          </a:p>
          <a:p>
            <a:pPr marL="0" indent="0" algn="ctr">
              <a:buNone/>
            </a:pPr>
            <a:endParaRPr lang="en-US" dirty="0"/>
          </a:p>
          <a:p>
            <a:pPr lvl="1"/>
            <a:r>
              <a:rPr lang="en-US" dirty="0"/>
              <a:t>Do background reading and decide “Yes ban” or “No ban” </a:t>
            </a:r>
          </a:p>
          <a:p>
            <a:pPr lvl="1"/>
            <a:r>
              <a:rPr lang="en-US" dirty="0"/>
              <a:t>Be prepared to argue both with notes, facts, dates, high quality sources</a:t>
            </a:r>
          </a:p>
          <a:p>
            <a:pPr lvl="1"/>
            <a:endParaRPr lang="en-US" dirty="0"/>
          </a:p>
          <a:p>
            <a:pPr lvl="1"/>
            <a:r>
              <a:rPr lang="en-US" dirty="0"/>
              <a:t>Optional One Page Paper on the topic, lowest paper grade will be dropped</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663296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8290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351504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Protecting Your Information Online</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Donovan Kennedy</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63274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You should protect</a:t>
            </a:r>
          </a:p>
        </p:txBody>
      </p:sp>
      <p:sp>
        <p:nvSpPr>
          <p:cNvPr id="3" name="Content Placeholder 2"/>
          <p:cNvSpPr>
            <a:spLocks noGrp="1"/>
          </p:cNvSpPr>
          <p:nvPr>
            <p:ph sz="half" idx="1"/>
          </p:nvPr>
        </p:nvSpPr>
        <p:spPr/>
        <p:txBody>
          <a:bodyPr>
            <a:normAutofit lnSpcReduction="10000"/>
          </a:bodyPr>
          <a:lstStyle/>
          <a:p>
            <a:r>
              <a:rPr lang="en-US" dirty="0"/>
              <a:t>Personal Information</a:t>
            </a:r>
          </a:p>
          <a:p>
            <a:pPr lvl="1"/>
            <a:r>
              <a:rPr lang="en-US" dirty="0"/>
              <a:t>Full Name</a:t>
            </a:r>
          </a:p>
          <a:p>
            <a:pPr lvl="1"/>
            <a:r>
              <a:rPr lang="en-US" dirty="0"/>
              <a:t>Home Address</a:t>
            </a:r>
          </a:p>
          <a:p>
            <a:pPr lvl="1"/>
            <a:r>
              <a:rPr lang="en-US" dirty="0"/>
              <a:t>Date of Birth</a:t>
            </a:r>
          </a:p>
          <a:p>
            <a:pPr lvl="1"/>
            <a:r>
              <a:rPr lang="en-US" dirty="0"/>
              <a:t>SSN</a:t>
            </a:r>
          </a:p>
          <a:p>
            <a:pPr lvl="1"/>
            <a:r>
              <a:rPr lang="en-US" dirty="0"/>
              <a:t>Photo ID</a:t>
            </a:r>
          </a:p>
          <a:p>
            <a:pPr lvl="1"/>
            <a:r>
              <a:rPr lang="en-US" dirty="0"/>
              <a:t>Passport Number</a:t>
            </a:r>
          </a:p>
          <a:p>
            <a:pPr lvl="1"/>
            <a:r>
              <a:rPr lang="en-US" dirty="0"/>
              <a:t>Medical Records</a:t>
            </a:r>
          </a:p>
          <a:p>
            <a:r>
              <a:rPr lang="en-US" dirty="0"/>
              <a:t>Financial Information</a:t>
            </a:r>
          </a:p>
          <a:p>
            <a:pPr lvl="1"/>
            <a:r>
              <a:rPr lang="en-US" dirty="0"/>
              <a:t>Credit Card Number</a:t>
            </a:r>
          </a:p>
          <a:p>
            <a:pPr lvl="1"/>
            <a:r>
              <a:rPr lang="en-US" dirty="0"/>
              <a:t>Bank PIN</a:t>
            </a:r>
          </a:p>
          <a:p>
            <a:pPr lvl="1"/>
            <a:r>
              <a:rPr lang="en-US" dirty="0"/>
              <a:t>Employment Status</a:t>
            </a:r>
          </a:p>
        </p:txBody>
      </p:sp>
      <p:pic>
        <p:nvPicPr>
          <p:cNvPr id="9" name="Content Placeholder 8" descr="A close-up of a driver's license&#10;&#10;AI-generated content may be incorrect.">
            <a:extLst>
              <a:ext uri="{FF2B5EF4-FFF2-40B4-BE49-F238E27FC236}">
                <a16:creationId xmlns:a16="http://schemas.microsoft.com/office/drawing/2014/main" id="{167F83BE-92AE-CB12-41B4-B83257AFB8B3}"/>
              </a:ext>
            </a:extLst>
          </p:cNvPr>
          <p:cNvPicPr>
            <a:picLocks noGrp="1" noChangeAspect="1"/>
          </p:cNvPicPr>
          <p:nvPr>
            <p:ph sz="half" idx="2"/>
          </p:nvPr>
        </p:nvPicPr>
        <p:blipFill>
          <a:blip r:embed="rId3"/>
          <a:stretch>
            <a:fillRect/>
          </a:stretch>
        </p:blipFill>
        <p:spPr>
          <a:xfrm>
            <a:off x="3810002" y="1352551"/>
            <a:ext cx="4818230" cy="2904139"/>
          </a:xfrm>
          <a:ln>
            <a:solidFill>
              <a:schemeClr val="bg1"/>
            </a:solidFill>
          </a:ln>
        </p:spPr>
      </p:pic>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Donovan Kennedy</a:t>
            </a:r>
          </a:p>
        </p:txBody>
      </p:sp>
      <p:sp>
        <p:nvSpPr>
          <p:cNvPr id="10" name="TextBox 9">
            <a:extLst>
              <a:ext uri="{FF2B5EF4-FFF2-40B4-BE49-F238E27FC236}">
                <a16:creationId xmlns:a16="http://schemas.microsoft.com/office/drawing/2014/main" id="{78589F99-8612-8AA0-8C8F-1D27E4E18D93}"/>
              </a:ext>
            </a:extLst>
          </p:cNvPr>
          <p:cNvSpPr txBox="1"/>
          <p:nvPr/>
        </p:nvSpPr>
        <p:spPr>
          <a:xfrm>
            <a:off x="6106510" y="4445876"/>
            <a:ext cx="633507" cy="480131"/>
          </a:xfrm>
          <a:prstGeom prst="rect">
            <a:avLst/>
          </a:prstGeom>
          <a:noFill/>
        </p:spPr>
        <p:txBody>
          <a:bodyPr wrap="none" rtlCol="0">
            <a:spAutoFit/>
          </a:bodyPr>
          <a:lstStyle/>
          <a:p>
            <a:pPr>
              <a:lnSpc>
                <a:spcPct val="90000"/>
              </a:lnSpc>
            </a:pPr>
            <a:r>
              <a:rPr lang="en-US" sz="2800" dirty="0"/>
              <a:t>[2]</a:t>
            </a:r>
          </a:p>
        </p:txBody>
      </p:sp>
    </p:spTree>
    <p:extLst>
      <p:ext uri="{BB962C8B-B14F-4D97-AF65-F5344CB8AC3E}">
        <p14:creationId xmlns:p14="http://schemas.microsoft.com/office/powerpoint/2010/main" val="2075725704"/>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45360</TotalTime>
  <Words>3146</Words>
  <Application>Microsoft Macintosh PowerPoint</Application>
  <PresentationFormat>On-screen Show (16:9)</PresentationFormat>
  <Paragraphs>323</Paragraphs>
  <Slides>23</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Cambria</vt:lpstr>
      <vt:lpstr>Times Roman</vt:lpstr>
      <vt:lpstr>Wingdings</vt:lpstr>
      <vt:lpstr>Red Radial 16x9</vt:lpstr>
      <vt:lpstr>Class 6 Information Privacy</vt:lpstr>
      <vt:lpstr>Papers</vt:lpstr>
      <vt:lpstr>Grades To Date</vt:lpstr>
      <vt:lpstr>Overview</vt:lpstr>
      <vt:lpstr>My Reading Notes</vt:lpstr>
      <vt:lpstr>Assignment</vt:lpstr>
      <vt:lpstr>Overview</vt:lpstr>
      <vt:lpstr>Protecting Your Information Online</vt:lpstr>
      <vt:lpstr>information You should protect</vt:lpstr>
      <vt:lpstr>Your privacy is always at risk</vt:lpstr>
      <vt:lpstr>Be active in protecting yourself</vt:lpstr>
      <vt:lpstr>References</vt:lpstr>
      <vt:lpstr>quantum Computing vs Encryption</vt:lpstr>
      <vt:lpstr>quantum computing threatens data privacy and needs to be addressed</vt:lpstr>
      <vt:lpstr>How encryption works</vt:lpstr>
      <vt:lpstr>How quantum Computing works</vt:lpstr>
      <vt:lpstr>Quantum Threat: Shor’s Algorithm</vt:lpstr>
      <vt:lpstr>Harvest Now Decrypt Later</vt:lpstr>
      <vt:lpstr>Post Quantum Cryptography</vt:lpstr>
      <vt:lpstr>References</vt:lpstr>
      <vt:lpstr>Class 6 The End</vt:lpstr>
      <vt:lpstr>Logistics</vt:lpstr>
      <vt:lpstr>what works well Online With Zoom</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557</cp:revision>
  <dcterms:created xsi:type="dcterms:W3CDTF">2014-08-25T02:19:16Z</dcterms:created>
  <dcterms:modified xsi:type="dcterms:W3CDTF">2025-09-09T22:03:26Z</dcterms:modified>
</cp:coreProperties>
</file>