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7"/>
  </p:notesMasterIdLst>
  <p:handoutMasterIdLst>
    <p:handoutMasterId r:id="rId38"/>
  </p:handoutMasterIdLst>
  <p:sldIdLst>
    <p:sldId id="256" r:id="rId2"/>
    <p:sldId id="337" r:id="rId3"/>
    <p:sldId id="259" r:id="rId4"/>
    <p:sldId id="261" r:id="rId5"/>
    <p:sldId id="264" r:id="rId6"/>
    <p:sldId id="320" r:id="rId7"/>
    <p:sldId id="321" r:id="rId8"/>
    <p:sldId id="323" r:id="rId9"/>
    <p:sldId id="322" r:id="rId10"/>
    <p:sldId id="325" r:id="rId11"/>
    <p:sldId id="324" r:id="rId12"/>
    <p:sldId id="327" r:id="rId13"/>
    <p:sldId id="326" r:id="rId14"/>
    <p:sldId id="318" r:id="rId15"/>
    <p:sldId id="304" r:id="rId16"/>
    <p:sldId id="267" r:id="rId17"/>
    <p:sldId id="303" r:id="rId18"/>
    <p:sldId id="305" r:id="rId19"/>
    <p:sldId id="346" r:id="rId20"/>
    <p:sldId id="268" r:id="rId21"/>
    <p:sldId id="270" r:id="rId22"/>
    <p:sldId id="271" r:id="rId23"/>
    <p:sldId id="272" r:id="rId24"/>
    <p:sldId id="273" r:id="rId25"/>
    <p:sldId id="347" r:id="rId26"/>
    <p:sldId id="348" r:id="rId27"/>
    <p:sldId id="349" r:id="rId28"/>
    <p:sldId id="350" r:id="rId29"/>
    <p:sldId id="351" r:id="rId30"/>
    <p:sldId id="352" r:id="rId31"/>
    <p:sldId id="275" r:id="rId32"/>
    <p:sldId id="274" r:id="rId33"/>
    <p:sldId id="353" r:id="rId34"/>
    <p:sldId id="269" r:id="rId35"/>
    <p:sldId id="315" r:id="rId3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mon" id="{D24C7C4E-32E0-8649-8495-55C0B6F008B2}">
          <p14:sldIdLst>
            <p14:sldId id="256"/>
            <p14:sldId id="337"/>
            <p14:sldId id="259"/>
            <p14:sldId id="261"/>
            <p14:sldId id="264"/>
            <p14:sldId id="320"/>
            <p14:sldId id="321"/>
            <p14:sldId id="323"/>
            <p14:sldId id="322"/>
            <p14:sldId id="325"/>
            <p14:sldId id="324"/>
            <p14:sldId id="327"/>
            <p14:sldId id="326"/>
            <p14:sldId id="318"/>
            <p14:sldId id="304"/>
            <p14:sldId id="267"/>
            <p14:sldId id="303"/>
            <p14:sldId id="305"/>
          </p14:sldIdLst>
        </p14:section>
        <p14:section name="Students" id="{930F6A5C-996B-F644-A366-0334989268C8}">
          <p14:sldIdLst>
            <p14:sldId id="346"/>
            <p14:sldId id="268"/>
            <p14:sldId id="270"/>
            <p14:sldId id="271"/>
            <p14:sldId id="272"/>
            <p14:sldId id="273"/>
            <p14:sldId id="347"/>
            <p14:sldId id="348"/>
            <p14:sldId id="349"/>
            <p14:sldId id="350"/>
            <p14:sldId id="351"/>
            <p14:sldId id="352"/>
            <p14:sldId id="275"/>
            <p14:sldId id="274"/>
            <p14:sldId id="353"/>
          </p14:sldIdLst>
        </p14:section>
        <p14:section name="Common" id="{816C9087-CAEC-4B4F-A749-57EDEC908EE0}">
          <p14:sldIdLst>
            <p14:sldId id="269"/>
            <p14:sldId id="315"/>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6" autoAdjust="0"/>
    <p:restoredTop sz="74766" autoAdjust="0"/>
  </p:normalViewPr>
  <p:slideViewPr>
    <p:cSldViewPr snapToGrid="0" snapToObjects="1">
      <p:cViewPr varScale="1">
        <p:scale>
          <a:sx n="148" d="100"/>
          <a:sy n="148" d="100"/>
        </p:scale>
        <p:origin x="1480" y="176"/>
      </p:cViewPr>
      <p:guideLst>
        <p:guide orient="horz" pos="1620"/>
        <p:guide pos="2880"/>
      </p:guideLst>
    </p:cSldViewPr>
  </p:slideViewPr>
  <p:notesTextViewPr>
    <p:cViewPr>
      <p:scale>
        <a:sx n="100" d="100"/>
        <a:sy n="100" d="100"/>
      </p:scale>
      <p:origin x="0" y="0"/>
    </p:cViewPr>
  </p:notesTextViewPr>
  <p:sorterViewPr>
    <p:cViewPr>
      <p:scale>
        <a:sx n="1" d="1"/>
        <a:sy n="1" d="1"/>
      </p:scale>
      <p:origin x="0" y="45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0" i="0" u="none" strike="noStrike" baseline="0" dirty="0"/>
              <a:t>Global Recorded Music Revenues (1999–2019)</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Revenue</c:v>
                </c:pt>
              </c:strCache>
            </c:strRef>
          </c:tx>
          <c:spPr>
            <a:ln w="28575" cap="rnd">
              <a:solidFill>
                <a:schemeClr val="accent1"/>
              </a:solidFill>
              <a:round/>
            </a:ln>
            <a:effectLst/>
          </c:spPr>
          <c:marker>
            <c:symbol val="none"/>
          </c:marker>
          <c:cat>
            <c:numRef>
              <c:f>Sheet1!$A$2:$A$22</c:f>
              <c:numCache>
                <c:formatCode>General</c:formatCode>
                <c:ptCount val="21"/>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pt idx="20">
                  <c:v>2019</c:v>
                </c:pt>
              </c:numCache>
            </c:numRef>
          </c:cat>
          <c:val>
            <c:numRef>
              <c:f>Sheet1!$B$2:$B$22</c:f>
              <c:numCache>
                <c:formatCode>General</c:formatCode>
                <c:ptCount val="21"/>
                <c:pt idx="0">
                  <c:v>23.7</c:v>
                </c:pt>
                <c:pt idx="1">
                  <c:v>22.4</c:v>
                </c:pt>
                <c:pt idx="2">
                  <c:v>21.5</c:v>
                </c:pt>
                <c:pt idx="3">
                  <c:v>20</c:v>
                </c:pt>
                <c:pt idx="4">
                  <c:v>19</c:v>
                </c:pt>
                <c:pt idx="5">
                  <c:v>18.100000000000001</c:v>
                </c:pt>
                <c:pt idx="6">
                  <c:v>17</c:v>
                </c:pt>
                <c:pt idx="7">
                  <c:v>16.100000000000001</c:v>
                </c:pt>
                <c:pt idx="8">
                  <c:v>15.2</c:v>
                </c:pt>
                <c:pt idx="9">
                  <c:v>14</c:v>
                </c:pt>
                <c:pt idx="10">
                  <c:v>13.5</c:v>
                </c:pt>
                <c:pt idx="11">
                  <c:v>13</c:v>
                </c:pt>
                <c:pt idx="12">
                  <c:v>13.2</c:v>
                </c:pt>
                <c:pt idx="13">
                  <c:v>13.7</c:v>
                </c:pt>
                <c:pt idx="14">
                  <c:v>14</c:v>
                </c:pt>
                <c:pt idx="15">
                  <c:v>14.3</c:v>
                </c:pt>
                <c:pt idx="16">
                  <c:v>15</c:v>
                </c:pt>
                <c:pt idx="17">
                  <c:v>16</c:v>
                </c:pt>
                <c:pt idx="18">
                  <c:v>17</c:v>
                </c:pt>
                <c:pt idx="19">
                  <c:v>18.8</c:v>
                </c:pt>
                <c:pt idx="20">
                  <c:v>20.2</c:v>
                </c:pt>
              </c:numCache>
            </c:numRef>
          </c:val>
          <c:smooth val="0"/>
          <c:extLst>
            <c:ext xmlns:c16="http://schemas.microsoft.com/office/drawing/2014/chart" uri="{C3380CC4-5D6E-409C-BE32-E72D297353CC}">
              <c16:uniqueId val="{00000000-E626-48C8-8069-13F6ECD9037A}"/>
            </c:ext>
          </c:extLst>
        </c:ser>
        <c:dLbls>
          <c:showLegendKey val="0"/>
          <c:showVal val="0"/>
          <c:showCatName val="0"/>
          <c:showSerName val="0"/>
          <c:showPercent val="0"/>
          <c:showBubbleSize val="0"/>
        </c:dLbls>
        <c:smooth val="0"/>
        <c:axId val="1608144240"/>
        <c:axId val="1608145200"/>
      </c:lineChart>
      <c:catAx>
        <c:axId val="1608144240"/>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Year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8145200"/>
        <c:crosses val="autoZero"/>
        <c:auto val="1"/>
        <c:lblAlgn val="ctr"/>
        <c:lblOffset val="100"/>
        <c:noMultiLvlLbl val="0"/>
      </c:catAx>
      <c:valAx>
        <c:axId val="1608145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USD</a:t>
                </a:r>
                <a:r>
                  <a:rPr lang="en-US" baseline="0" dirty="0"/>
                  <a:t> (Billions)</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8144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0"/>
          <a:lstStyle/>
          <a:p>
            <a:pPr>
              <a:defRPr sz="1862" b="0" i="0" u="none" strike="noStrike" kern="1200" spc="0" baseline="0">
                <a:solidFill>
                  <a:schemeClr val="tx1">
                    <a:lumMod val="65000"/>
                    <a:lumOff val="35000"/>
                  </a:schemeClr>
                </a:solidFill>
                <a:latin typeface="+mn-lt"/>
                <a:ea typeface="+mn-ea"/>
                <a:cs typeface="+mn-cs"/>
              </a:defRPr>
            </a:pPr>
            <a:r>
              <a:rPr lang="en-US" sz="1862" b="0" i="0" u="none" strike="noStrike" baseline="0" dirty="0"/>
              <a:t>Malware Found in Pirated Software by type</a:t>
            </a:r>
            <a:endParaRPr lang="en-US" dirty="0"/>
          </a:p>
        </c:rich>
      </c:tx>
      <c:overlay val="0"/>
      <c:spPr>
        <a:noFill/>
        <a:ln>
          <a:noFill/>
        </a:ln>
        <a:effectLst/>
      </c:spPr>
      <c:txPr>
        <a:bodyPr rot="0" spcFirstLastPara="1" vertOverflow="ellipsis" vert="horz" wrap="square" anchor="ctr" anchorCtr="0"/>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Avg. Infection Rate (%)</c:v>
                </c:pt>
              </c:strCache>
            </c:strRef>
          </c:tx>
          <c:dPt>
            <c:idx val="0"/>
            <c:bubble3D val="0"/>
            <c:spPr>
              <a:solidFill>
                <a:schemeClr val="accent1"/>
              </a:solidFill>
              <a:ln>
                <a:noFill/>
              </a:ln>
              <a:effectLst/>
            </c:spPr>
            <c:extLst>
              <c:ext xmlns:c16="http://schemas.microsoft.com/office/drawing/2014/chart" uri="{C3380CC4-5D6E-409C-BE32-E72D297353CC}">
                <c16:uniqueId val="{00000001-468F-4F24-9372-F98C1E563768}"/>
              </c:ext>
            </c:extLst>
          </c:dPt>
          <c:dPt>
            <c:idx val="1"/>
            <c:bubble3D val="0"/>
            <c:spPr>
              <a:solidFill>
                <a:schemeClr val="accent3"/>
              </a:solidFill>
              <a:ln>
                <a:noFill/>
              </a:ln>
              <a:effectLst/>
            </c:spPr>
            <c:extLst>
              <c:ext xmlns:c16="http://schemas.microsoft.com/office/drawing/2014/chart" uri="{C3380CC4-5D6E-409C-BE32-E72D297353CC}">
                <c16:uniqueId val="{00000003-468F-4F24-9372-F98C1E563768}"/>
              </c:ext>
            </c:extLst>
          </c:dPt>
          <c:dPt>
            <c:idx val="2"/>
            <c:bubble3D val="0"/>
            <c:spPr>
              <a:solidFill>
                <a:schemeClr val="accent5"/>
              </a:solidFill>
              <a:ln>
                <a:noFill/>
              </a:ln>
              <a:effectLst/>
            </c:spPr>
            <c:extLst>
              <c:ext xmlns:c16="http://schemas.microsoft.com/office/drawing/2014/chart" uri="{C3380CC4-5D6E-409C-BE32-E72D297353CC}">
                <c16:uniqueId val="{00000005-468F-4F24-9372-F98C1E563768}"/>
              </c:ext>
            </c:extLst>
          </c:dPt>
          <c:dPt>
            <c:idx val="3"/>
            <c:bubble3D val="0"/>
            <c:spPr>
              <a:solidFill>
                <a:schemeClr val="accent1">
                  <a:lumMod val="60000"/>
                </a:schemeClr>
              </a:solidFill>
              <a:ln>
                <a:noFill/>
              </a:ln>
              <a:effectLst/>
            </c:spPr>
            <c:extLst>
              <c:ext xmlns:c16="http://schemas.microsoft.com/office/drawing/2014/chart" uri="{C3380CC4-5D6E-409C-BE32-E72D297353CC}">
                <c16:uniqueId val="{00000007-468F-4F24-9372-F98C1E56376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Adware</c:v>
                </c:pt>
                <c:pt idx="1">
                  <c:v>Trojan</c:v>
                </c:pt>
                <c:pt idx="2">
                  <c:v>Virus</c:v>
                </c:pt>
                <c:pt idx="3">
                  <c:v>Other</c:v>
                </c:pt>
              </c:strCache>
            </c:strRef>
          </c:cat>
          <c:val>
            <c:numRef>
              <c:f>Sheet1!$B$2:$B$5</c:f>
              <c:numCache>
                <c:formatCode>0%</c:formatCode>
                <c:ptCount val="4"/>
                <c:pt idx="0">
                  <c:v>0.34</c:v>
                </c:pt>
                <c:pt idx="1">
                  <c:v>0.35</c:v>
                </c:pt>
                <c:pt idx="2">
                  <c:v>0.12</c:v>
                </c:pt>
                <c:pt idx="3">
                  <c:v>0.19</c:v>
                </c:pt>
              </c:numCache>
            </c:numRef>
          </c:val>
          <c:extLst>
            <c:ext xmlns:c16="http://schemas.microsoft.com/office/drawing/2014/chart" uri="{C3380CC4-5D6E-409C-BE32-E72D297353CC}">
              <c16:uniqueId val="{00000000-1D8B-4D48-9975-24590A661535}"/>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0" i="0" u="none" strike="noStrike" baseline="0" dirty="0"/>
              <a:t>Sci-Hub Usage by Academia</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 of Researchers (N=3,304)</c:v>
                </c:pt>
              </c:strCache>
            </c:strRef>
          </c:tx>
          <c:spPr>
            <a:solidFill>
              <a:schemeClr val="accent1"/>
            </a:solidFill>
            <a:ln w="19050">
              <a:solidFill>
                <a:schemeClr val="lt1"/>
              </a:solidFill>
            </a:ln>
            <a:effectLst/>
          </c:spPr>
          <c:invertIfNegative val="0"/>
          <c:dPt>
            <c:idx val="0"/>
            <c:invertIfNegative val="0"/>
            <c:bubble3D val="0"/>
            <c:spPr>
              <a:solidFill>
                <a:schemeClr val="bg2">
                  <a:lumMod val="60000"/>
                  <a:lumOff val="40000"/>
                </a:schemeClr>
              </a:solidFill>
              <a:ln w="19050">
                <a:solidFill>
                  <a:schemeClr val="lt1"/>
                </a:solidFill>
              </a:ln>
              <a:effectLst/>
            </c:spPr>
            <c:extLst>
              <c:ext xmlns:c16="http://schemas.microsoft.com/office/drawing/2014/chart" uri="{C3380CC4-5D6E-409C-BE32-E72D297353CC}">
                <c16:uniqueId val="{00000001-A351-448C-B130-0F87DE51529D}"/>
              </c:ext>
            </c:extLst>
          </c:dPt>
          <c:dPt>
            <c:idx val="1"/>
            <c:invertIfNegative val="0"/>
            <c:bubble3D val="0"/>
            <c:sp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ln w="19050">
                <a:solidFill>
                  <a:schemeClr val="lt1"/>
                </a:solidFill>
              </a:ln>
              <a:effectLst/>
            </c:spPr>
            <c:extLst>
              <c:ext xmlns:c16="http://schemas.microsoft.com/office/drawing/2014/chart" uri="{C3380CC4-5D6E-409C-BE32-E72D297353CC}">
                <c16:uniqueId val="{00000003-A351-448C-B130-0F87DE51529D}"/>
              </c:ext>
            </c:extLst>
          </c:dPt>
          <c:dPt>
            <c:idx val="2"/>
            <c:invertIfNegative val="0"/>
            <c:bubble3D val="0"/>
            <c:sp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ln w="19050">
                <a:solidFill>
                  <a:schemeClr val="lt1"/>
                </a:solidFill>
              </a:ln>
              <a:effectLst/>
            </c:spPr>
            <c:extLst>
              <c:ext xmlns:c16="http://schemas.microsoft.com/office/drawing/2014/chart" uri="{C3380CC4-5D6E-409C-BE32-E72D297353CC}">
                <c16:uniqueId val="{00000005-A351-448C-B130-0F87DE51529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Used a piracy site at least once</c:v>
                </c:pt>
                <c:pt idx="1">
                  <c:v>Never used piracy site (ethical/legal reasons)</c:v>
                </c:pt>
              </c:strCache>
            </c:strRef>
          </c:cat>
          <c:val>
            <c:numRef>
              <c:f>Sheet1!$B$2:$B$3</c:f>
              <c:numCache>
                <c:formatCode>0%</c:formatCode>
                <c:ptCount val="2"/>
                <c:pt idx="0">
                  <c:v>0.5</c:v>
                </c:pt>
                <c:pt idx="1">
                  <c:v>0.25</c:v>
                </c:pt>
              </c:numCache>
            </c:numRef>
          </c:val>
          <c:extLst>
            <c:ext xmlns:c16="http://schemas.microsoft.com/office/drawing/2014/chart" uri="{C3380CC4-5D6E-409C-BE32-E72D297353CC}">
              <c16:uniqueId val="{00000000-9320-4E00-AAD2-3961BD61601E}"/>
            </c:ext>
          </c:extLst>
        </c:ser>
        <c:dLbls>
          <c:showLegendKey val="0"/>
          <c:showVal val="0"/>
          <c:showCatName val="0"/>
          <c:showSerName val="0"/>
          <c:showPercent val="0"/>
          <c:showBubbleSize val="0"/>
        </c:dLbls>
        <c:gapWidth val="100"/>
        <c:axId val="1058864703"/>
        <c:axId val="1058879103"/>
      </c:barChart>
      <c:valAx>
        <c:axId val="105887910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 of Researchers (N=3,304)</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8864703"/>
        <c:crosses val="autoZero"/>
        <c:crossBetween val="between"/>
      </c:valAx>
      <c:catAx>
        <c:axId val="1058864703"/>
        <c:scaling>
          <c:orientation val="minMax"/>
        </c:scaling>
        <c:delete val="1"/>
        <c:axPos val="l"/>
        <c:numFmt formatCode="General" sourceLinked="1"/>
        <c:majorTickMark val="out"/>
        <c:minorTickMark val="none"/>
        <c:tickLblPos val="nextTo"/>
        <c:crossAx val="1058879103"/>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0" i="0" u="none" strike="noStrike" baseline="0" dirty="0"/>
              <a:t>Revenue from U.S. Library E-Book Licenses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Revenue</c:v>
                </c:pt>
              </c:strCache>
            </c:strRef>
          </c:tx>
          <c:spPr>
            <a:solidFill>
              <a:schemeClr val="accent1"/>
            </a:solidFill>
            <a:ln>
              <a:noFill/>
            </a:ln>
            <a:effectLst/>
          </c:spPr>
          <c:invertIfNegative val="0"/>
          <c:cat>
            <c:strRef>
              <c:f>Sheet1!$A$2:$A$3</c:f>
              <c:strCache>
                <c:ptCount val="2"/>
                <c:pt idx="0">
                  <c:v>Penguin (per year)</c:v>
                </c:pt>
                <c:pt idx="1">
                  <c:v>HarperCollins (2015-2020)</c:v>
                </c:pt>
              </c:strCache>
            </c:strRef>
          </c:cat>
          <c:val>
            <c:numRef>
              <c:f>Sheet1!$B$2:$B$3</c:f>
              <c:numCache>
                <c:formatCode>General</c:formatCode>
                <c:ptCount val="2"/>
                <c:pt idx="0">
                  <c:v>59</c:v>
                </c:pt>
                <c:pt idx="1">
                  <c:v>46.91</c:v>
                </c:pt>
              </c:numCache>
            </c:numRef>
          </c:val>
          <c:extLst>
            <c:ext xmlns:c16="http://schemas.microsoft.com/office/drawing/2014/chart" uri="{C3380CC4-5D6E-409C-BE32-E72D297353CC}">
              <c16:uniqueId val="{00000000-5B55-483F-99A6-AE7306512ED5}"/>
            </c:ext>
          </c:extLst>
        </c:ser>
        <c:dLbls>
          <c:showLegendKey val="0"/>
          <c:showVal val="0"/>
          <c:showCatName val="0"/>
          <c:showSerName val="0"/>
          <c:showPercent val="0"/>
          <c:showBubbleSize val="0"/>
        </c:dLbls>
        <c:gapWidth val="182"/>
        <c:axId val="1608154800"/>
        <c:axId val="1608157680"/>
      </c:barChart>
      <c:catAx>
        <c:axId val="1608154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8157680"/>
        <c:crosses val="autoZero"/>
        <c:auto val="1"/>
        <c:lblAlgn val="ctr"/>
        <c:lblOffset val="100"/>
        <c:noMultiLvlLbl val="0"/>
      </c:catAx>
      <c:valAx>
        <c:axId val="16081576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USD (Millions)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8154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EF980C-06B9-9541-9929-F1E71D9341C4}" type="datetimeFigureOut">
              <a:rPr lang="en-US" smtClean="0"/>
              <a:t>9/4/25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CE36D42-B77C-2B48-B602-2114A3AD328F}" type="slidenum">
              <a:rPr lang="en-US" smtClean="0"/>
              <a:t>‹#›</a:t>
            </a:fld>
            <a:endParaRPr lang="en-US"/>
          </a:p>
        </p:txBody>
      </p:sp>
    </p:spTree>
    <p:extLst>
      <p:ext uri="{BB962C8B-B14F-4D97-AF65-F5344CB8AC3E}">
        <p14:creationId xmlns:p14="http://schemas.microsoft.com/office/powerpoint/2010/main" val="34171676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BFA80-5DE8-754C-A5A4-B0D948BE7BE3}" type="datetimeFigureOut">
              <a:rPr lang="en-US" smtClean="0"/>
              <a:t>9/4/25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0700B2-88B9-1642-B8EB-F86842378D04}" type="slidenum">
              <a:rPr lang="en-US" smtClean="0"/>
              <a:t>‹#›</a:t>
            </a:fld>
            <a:endParaRPr lang="en-US"/>
          </a:p>
        </p:txBody>
      </p:sp>
    </p:spTree>
    <p:extLst>
      <p:ext uri="{BB962C8B-B14F-4D97-AF65-F5344CB8AC3E}">
        <p14:creationId xmlns:p14="http://schemas.microsoft.com/office/powerpoint/2010/main" val="136850568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a:latin typeface="Arial" pitchFamily="-109" charset="0"/>
                <a:ea typeface="ＭＳ Ｐゴシック" pitchFamily="-109" charset="-128"/>
                <a:cs typeface="ＭＳ Ｐゴシック" pitchFamily="-109" charset="-128"/>
              </a:rPr>
              <a:t>Weird Al </a:t>
            </a:r>
            <a:r>
              <a:rPr lang="en-US" b="1" dirty="0" err="1">
                <a:latin typeface="Arial" pitchFamily="-109" charset="0"/>
                <a:ea typeface="ＭＳ Ｐゴシック" pitchFamily="-109" charset="-128"/>
                <a:cs typeface="ＭＳ Ｐゴシック" pitchFamily="-109" charset="-128"/>
              </a:rPr>
              <a:t>Yankovic</a:t>
            </a:r>
            <a:r>
              <a:rPr lang="en-US" b="1" dirty="0">
                <a:latin typeface="Arial" pitchFamily="-109" charset="0"/>
                <a:ea typeface="ＭＳ Ｐゴシック" pitchFamily="-109" charset="-128"/>
                <a:cs typeface="ＭＳ Ｐゴシック" pitchFamily="-109" charset="-128"/>
              </a:rPr>
              <a:t> “Don’t Download This Song” (3:53)</a:t>
            </a:r>
            <a:br>
              <a:rPr lang="en-US" b="1" dirty="0">
                <a:latin typeface="Arial" pitchFamily="-109" charset="0"/>
                <a:ea typeface="ＭＳ Ｐゴシック" pitchFamily="-109" charset="-128"/>
                <a:cs typeface="ＭＳ Ｐゴシック" pitchFamily="-109" charset="-128"/>
              </a:rPr>
            </a:br>
            <a:r>
              <a:rPr lang="en-US" b="0" dirty="0">
                <a:latin typeface="Arial" pitchFamily="-109" charset="0"/>
                <a:ea typeface="ＭＳ Ｐゴシック" pitchFamily="-109" charset="-128"/>
                <a:cs typeface="ＭＳ Ｐゴシック" pitchFamily="-109" charset="-128"/>
              </a:rPr>
              <a:t>2006-08-21 released exclusively as digital download</a:t>
            </a:r>
          </a:p>
          <a:p>
            <a:pPr eaLnBrk="1" hangingPunct="1"/>
            <a:r>
              <a:rPr lang="en-US" dirty="0">
                <a:latin typeface="Arial" pitchFamily="-109" charset="0"/>
                <a:ea typeface="ＭＳ Ｐゴシック" pitchFamily="-109" charset="-128"/>
                <a:cs typeface="ＭＳ Ｐゴシック" pitchFamily="-109" charset="-128"/>
              </a:rPr>
              <a:t>https://</a:t>
            </a:r>
            <a:r>
              <a:rPr lang="en-US" dirty="0" err="1">
                <a:latin typeface="Arial" pitchFamily="-109" charset="0"/>
                <a:ea typeface="ＭＳ Ｐゴシック" pitchFamily="-109" charset="-128"/>
                <a:cs typeface="ＭＳ Ｐゴシック" pitchFamily="-109" charset="-128"/>
              </a:rPr>
              <a:t>www.youtube.com</a:t>
            </a:r>
            <a:r>
              <a:rPr lang="en-US" dirty="0">
                <a:latin typeface="Arial" pitchFamily="-109" charset="0"/>
                <a:ea typeface="ＭＳ Ｐゴシック" pitchFamily="-109" charset="-128"/>
                <a:cs typeface="ＭＳ Ｐゴシック" pitchFamily="-109" charset="-128"/>
              </a:rPr>
              <a:t>/</a:t>
            </a:r>
            <a:r>
              <a:rPr lang="en-US" dirty="0" err="1">
                <a:latin typeface="Arial" pitchFamily="-109" charset="0"/>
                <a:ea typeface="ＭＳ Ｐゴシック" pitchFamily="-109" charset="-128"/>
                <a:cs typeface="ＭＳ Ｐゴシック" pitchFamily="-109" charset="-128"/>
              </a:rPr>
              <a:t>watch?v</a:t>
            </a:r>
            <a:r>
              <a:rPr lang="en-US" dirty="0">
                <a:latin typeface="Arial" pitchFamily="-109" charset="0"/>
                <a:ea typeface="ＭＳ Ｐゴシック" pitchFamily="-109" charset="-128"/>
                <a:cs typeface="ＭＳ Ｐゴシック" pitchFamily="-109" charset="-128"/>
              </a:rPr>
              <a:t>=zGM8PT1eAvY</a:t>
            </a:r>
          </a:p>
          <a:p>
            <a:pPr eaLnBrk="1" hangingPunct="1"/>
            <a:r>
              <a:rPr lang="en-US" dirty="0">
                <a:latin typeface="Arial" pitchFamily="-109" charset="0"/>
                <a:ea typeface="ＭＳ Ｐゴシック" pitchFamily="-109" charset="-128"/>
                <a:cs typeface="ＭＳ Ｐゴシック" pitchFamily="-109" charset="-128"/>
              </a:rPr>
              <a:t>Accessed 2025-04-04</a:t>
            </a:r>
          </a:p>
          <a:p>
            <a:pPr eaLnBrk="1" hangingPunct="1"/>
            <a:endParaRPr lang="en-US" dirty="0">
              <a:latin typeface="Arial" pitchFamily="-109" charset="0"/>
              <a:ea typeface="ＭＳ Ｐゴシック" pitchFamily="-109" charset="-128"/>
              <a:cs typeface="ＭＳ Ｐゴシック" pitchFamily="-109" charset="-128"/>
            </a:endParaRPr>
          </a:p>
          <a:p>
            <a:pPr eaLnBrk="1" hangingPunct="1"/>
            <a:r>
              <a:rPr lang="en-US" dirty="0">
                <a:latin typeface="Arial" pitchFamily="-109" charset="0"/>
                <a:ea typeface="ＭＳ Ｐゴシック" pitchFamily="-109" charset="-128"/>
                <a:cs typeface="ＭＳ Ｐゴシック" pitchFamily="-109" charset="-128"/>
              </a:rPr>
              <a:t>Some Analysis Points:</a:t>
            </a:r>
          </a:p>
          <a:p>
            <a:pPr eaLnBrk="1" hangingPunct="1"/>
            <a:r>
              <a:rPr lang="en-US" dirty="0">
                <a:latin typeface="Arial" pitchFamily="-109" charset="0"/>
                <a:ea typeface="ＭＳ Ｐゴシック" pitchFamily="-109" charset="-128"/>
                <a:cs typeface="ＭＳ Ｐゴシック" pitchFamily="-109" charset="-128"/>
              </a:rPr>
              <a:t>- Slippery Slope Fallacy</a:t>
            </a:r>
            <a:br>
              <a:rPr lang="en-US" dirty="0">
                <a:latin typeface="Arial" pitchFamily="-109" charset="0"/>
                <a:ea typeface="ＭＳ Ｐゴシック" pitchFamily="-109" charset="-128"/>
                <a:cs typeface="ＭＳ Ｐゴシック" pitchFamily="-109" charset="-128"/>
              </a:rPr>
            </a:br>
            <a:r>
              <a:rPr lang="en-US" dirty="0">
                <a:latin typeface="Arial" pitchFamily="-109" charset="0"/>
                <a:ea typeface="ＭＳ Ｐゴシック" pitchFamily="-109" charset="-128"/>
                <a:cs typeface="ＭＳ Ｐゴシック" pitchFamily="-109" charset="-128"/>
              </a:rPr>
              <a:t>- CDs were most common way to obtain music</a:t>
            </a:r>
            <a:br>
              <a:rPr lang="en-US" dirty="0">
                <a:latin typeface="Arial" pitchFamily="-109" charset="0"/>
                <a:ea typeface="ＭＳ Ｐゴシック" pitchFamily="-109" charset="-128"/>
                <a:cs typeface="ＭＳ Ｐゴシック" pitchFamily="-109" charset="-128"/>
              </a:rPr>
            </a:br>
            <a:r>
              <a:rPr lang="en-US" dirty="0">
                <a:latin typeface="Arial" pitchFamily="-109" charset="0"/>
                <a:ea typeface="ＭＳ Ｐゴシック" pitchFamily="-109" charset="-128"/>
                <a:cs typeface="ＭＳ Ｐゴシック" pitchFamily="-109" charset="-128"/>
              </a:rPr>
              <a:t>- Winner take all society</a:t>
            </a:r>
          </a:p>
          <a:p>
            <a:pPr eaLnBrk="1" hangingPunct="1"/>
            <a:r>
              <a:rPr lang="en-US" dirty="0">
                <a:latin typeface="Arial" pitchFamily="-109" charset="0"/>
                <a:ea typeface="ＭＳ Ｐゴシック" pitchFamily="-109" charset="-128"/>
                <a:cs typeface="ＭＳ Ｐゴシック" pitchFamily="-109" charset="-128"/>
              </a:rPr>
              <a:t>- Virtue ethics, guilt, shame</a:t>
            </a:r>
          </a:p>
          <a:p>
            <a:pPr marL="171450" indent="-171450" eaLnBrk="1" hangingPunct="1">
              <a:buFontTx/>
              <a:buChar char="-"/>
            </a:pP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Patent</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Protect: A mechanism, process, or composition of matter. </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Qualifications: Must be: Novel. Useful. Non-obvious. Described clearly. Must do what it says.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Term: </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Usual 20 years.</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Utility and plant patents: 20 years.</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Design patents last 14 years. (ornamental design of functional item)</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Provisional patent gives 1 year, before</a:t>
            </a:r>
            <a:r>
              <a:rPr lang="en-US" baseline="0" dirty="0">
                <a:latin typeface="Arial" pitchFamily="-109" charset="0"/>
                <a:ea typeface="ＭＳ Ｐゴシック" pitchFamily="-109" charset="-128"/>
                <a:cs typeface="ＭＳ Ｐゴシック" pitchFamily="-109" charset="-128"/>
              </a:rPr>
              <a:t> full patent</a:t>
            </a:r>
          </a:p>
          <a:p>
            <a:pPr marL="1085850" lvl="2"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Exceptions apply for medical patents, for example, some extra time spent in FDA approval. These can change and be very specific.</a:t>
            </a:r>
          </a:p>
          <a:p>
            <a:pPr marL="1085850" lvl="2"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www.fda.gov</a:t>
            </a:r>
            <a:r>
              <a:rPr lang="en-US" baseline="0" dirty="0">
                <a:latin typeface="Arial" pitchFamily="-109" charset="0"/>
                <a:ea typeface="ＭＳ Ｐゴシック" pitchFamily="-109" charset="-128"/>
                <a:cs typeface="ＭＳ Ｐゴシック" pitchFamily="-109" charset="-128"/>
              </a:rPr>
              <a:t>/drugs/development-approval-process-drugs/frequently-asked-questions-patents-and-exclusivity#howlongpatentterm (accessed 2025-04-04)</a:t>
            </a:r>
          </a:p>
        </p:txBody>
      </p:sp>
      <p:sp>
        <p:nvSpPr>
          <p:cNvPr id="4" name="Slide Number Placeholder 3"/>
          <p:cNvSpPr>
            <a:spLocks noGrp="1"/>
          </p:cNvSpPr>
          <p:nvPr>
            <p:ph type="sldNum" sz="quarter" idx="10"/>
          </p:nvPr>
        </p:nvSpPr>
        <p:spPr/>
        <p:txBody>
          <a:bodyPr/>
          <a:lstStyle/>
          <a:p>
            <a:fld id="{270700B2-88B9-1642-B8EB-F86842378D04}" type="slidenum">
              <a:rPr lang="en-US" smtClean="0"/>
              <a:t>10</a:t>
            </a:fld>
            <a:endParaRPr lang="en-US"/>
          </a:p>
        </p:txBody>
      </p:sp>
    </p:spTree>
    <p:extLst>
      <p:ext uri="{BB962C8B-B14F-4D97-AF65-F5344CB8AC3E}">
        <p14:creationId xmlns:p14="http://schemas.microsoft.com/office/powerpoint/2010/main" val="1541276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Patent</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Protect: A mechanism, process, or composition of matter. </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Qualifications: Must be: Novel. Useful. Non-obvious. Described clearly. Must do what it says.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Term: </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Usual 20 years.</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Utility and plant patents: 20 years.</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Design patents last 14 years. (ornamental design of functional item)</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Provisional patent gives 1 year, before</a:t>
            </a:r>
            <a:r>
              <a:rPr lang="en-US" baseline="0" dirty="0">
                <a:latin typeface="Arial" pitchFamily="-109" charset="0"/>
                <a:ea typeface="ＭＳ Ｐゴシック" pitchFamily="-109" charset="-128"/>
                <a:cs typeface="ＭＳ Ｐゴシック" pitchFamily="-109" charset="-128"/>
              </a:rPr>
              <a:t> full patent</a:t>
            </a:r>
          </a:p>
          <a:p>
            <a:pPr marL="1085850" lvl="2"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Exceptions apply for medical patents, for example, some extra time spent in FDA approval. These can change and be very specific.</a:t>
            </a:r>
          </a:p>
          <a:p>
            <a:pPr marL="1085850" lvl="2"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https://</a:t>
            </a:r>
            <a:r>
              <a:rPr lang="en-US" baseline="0" dirty="0" err="1">
                <a:latin typeface="Arial" pitchFamily="-109" charset="0"/>
                <a:ea typeface="ＭＳ Ｐゴシック" pitchFamily="-109" charset="-128"/>
                <a:cs typeface="ＭＳ Ｐゴシック" pitchFamily="-109" charset="-128"/>
              </a:rPr>
              <a:t>www.fda.gov</a:t>
            </a:r>
            <a:r>
              <a:rPr lang="en-US" baseline="0" dirty="0">
                <a:latin typeface="Arial" pitchFamily="-109" charset="0"/>
                <a:ea typeface="ＭＳ Ｐゴシック" pitchFamily="-109" charset="-128"/>
                <a:cs typeface="ＭＳ Ｐゴシック" pitchFamily="-109" charset="-128"/>
              </a:rPr>
              <a:t>/drugs/development-approval-process-drugs/frequently-asked-questions-patents-and-exclusivity#howlongpatentterm (accessed 2025-04-04)</a:t>
            </a:r>
          </a:p>
        </p:txBody>
      </p:sp>
      <p:sp>
        <p:nvSpPr>
          <p:cNvPr id="4" name="Slide Number Placeholder 3"/>
          <p:cNvSpPr>
            <a:spLocks noGrp="1"/>
          </p:cNvSpPr>
          <p:nvPr>
            <p:ph type="sldNum" sz="quarter" idx="10"/>
          </p:nvPr>
        </p:nvSpPr>
        <p:spPr/>
        <p:txBody>
          <a:bodyPr/>
          <a:lstStyle/>
          <a:p>
            <a:fld id="{270700B2-88B9-1642-B8EB-F86842378D04}" type="slidenum">
              <a:rPr lang="en-US" smtClean="0"/>
              <a:t>11</a:t>
            </a:fld>
            <a:endParaRPr lang="en-US"/>
          </a:p>
        </p:txBody>
      </p:sp>
    </p:spTree>
    <p:extLst>
      <p:ext uri="{BB962C8B-B14F-4D97-AF65-F5344CB8AC3E}">
        <p14:creationId xmlns:p14="http://schemas.microsoft.com/office/powerpoint/2010/main" val="1312556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Trade Secret</a:t>
            </a:r>
          </a:p>
          <a:p>
            <a:pPr marL="628650" lvl="1"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Protect: Anything with business value</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Qualifications: You must take steps to keep it secret: Non Disclosure Agreement, protected storage, compartmentalization, etc.</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Term: As long as the secret is kept</a:t>
            </a:r>
          </a:p>
          <a:p>
            <a:pPr marL="1085850" lvl="2" indent="-171450">
              <a:buFont typeface="Arial"/>
              <a:buChar char="•"/>
            </a:pPr>
            <a:r>
              <a:rPr lang="en-US" dirty="0">
                <a:latin typeface="Arial" pitchFamily="-109" charset="0"/>
                <a:ea typeface="ＭＳ Ｐゴシック" pitchFamily="-109" charset="-128"/>
                <a:cs typeface="ＭＳ Ｐゴシック" pitchFamily="-109" charset="-128"/>
              </a:rPr>
              <a:t>Enforceable by: Contracts, Laws against industrial espionage.</a:t>
            </a:r>
          </a:p>
        </p:txBody>
      </p:sp>
      <p:sp>
        <p:nvSpPr>
          <p:cNvPr id="4" name="Slide Number Placeholder 3"/>
          <p:cNvSpPr>
            <a:spLocks noGrp="1"/>
          </p:cNvSpPr>
          <p:nvPr>
            <p:ph type="sldNum" sz="quarter" idx="10"/>
          </p:nvPr>
        </p:nvSpPr>
        <p:spPr/>
        <p:txBody>
          <a:bodyPr/>
          <a:lstStyle/>
          <a:p>
            <a:fld id="{270700B2-88B9-1642-B8EB-F86842378D04}" type="slidenum">
              <a:rPr lang="en-US" smtClean="0"/>
              <a:t>12</a:t>
            </a:fld>
            <a:endParaRPr lang="en-US"/>
          </a:p>
        </p:txBody>
      </p:sp>
    </p:spTree>
    <p:extLst>
      <p:ext uri="{BB962C8B-B14F-4D97-AF65-F5344CB8AC3E}">
        <p14:creationId xmlns:p14="http://schemas.microsoft.com/office/powerpoint/2010/main" val="3946818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Trade Secret</a:t>
            </a:r>
          </a:p>
          <a:p>
            <a:pPr marL="628650" lvl="1"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Protect: Anything with business value</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Qualifications: You must take steps to keep it secret: Non Disclosure Agreement, protected storage, compartmentalization, etc.</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Term: As long as the secret is kept</a:t>
            </a:r>
          </a:p>
          <a:p>
            <a:pPr marL="1085850" lvl="2" indent="-171450">
              <a:buFont typeface="Arial"/>
              <a:buChar char="•"/>
            </a:pPr>
            <a:r>
              <a:rPr lang="en-US" dirty="0">
                <a:latin typeface="Arial" pitchFamily="-109" charset="0"/>
                <a:ea typeface="ＭＳ Ｐゴシック" pitchFamily="-109" charset="-128"/>
                <a:cs typeface="ＭＳ Ｐゴシック" pitchFamily="-109" charset="-128"/>
              </a:rPr>
              <a:t>Enforceable by: Contracts, Laws against industrial espionage.</a:t>
            </a:r>
          </a:p>
        </p:txBody>
      </p:sp>
      <p:sp>
        <p:nvSpPr>
          <p:cNvPr id="4" name="Slide Number Placeholder 3"/>
          <p:cNvSpPr>
            <a:spLocks noGrp="1"/>
          </p:cNvSpPr>
          <p:nvPr>
            <p:ph type="sldNum" sz="quarter" idx="10"/>
          </p:nvPr>
        </p:nvSpPr>
        <p:spPr/>
        <p:txBody>
          <a:bodyPr/>
          <a:lstStyle/>
          <a:p>
            <a:fld id="{270700B2-88B9-1642-B8EB-F86842378D04}" type="slidenum">
              <a:rPr lang="en-US" smtClean="0"/>
              <a:t>13</a:t>
            </a:fld>
            <a:endParaRPr lang="en-US"/>
          </a:p>
        </p:txBody>
      </p:sp>
    </p:spTree>
    <p:extLst>
      <p:ext uri="{BB962C8B-B14F-4D97-AF65-F5344CB8AC3E}">
        <p14:creationId xmlns:p14="http://schemas.microsoft.com/office/powerpoint/2010/main" val="292983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But first take a look at:</a:t>
            </a:r>
          </a:p>
          <a:p>
            <a:pPr eaLnBrk="1" hangingPunct="1"/>
            <a:r>
              <a:rPr lang="en-US" dirty="0">
                <a:latin typeface="Arial" charset="0"/>
                <a:ea typeface="ＭＳ Ｐゴシック" charset="-128"/>
                <a:cs typeface="ＭＳ Ｐゴシック" charset="-128"/>
              </a:rPr>
              <a:t>CGP Grey</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a:t>Copyright: Forever Less One Day (6:27)</a:t>
            </a:r>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=tk862BbjWx4</a:t>
            </a:r>
          </a:p>
          <a:p>
            <a:pPr eaLnBrk="1" hangingPunct="1"/>
            <a:r>
              <a:rPr lang="en-US" dirty="0">
                <a:latin typeface="Arial" charset="0"/>
                <a:ea typeface="ＭＳ Ｐゴシック" charset="-128"/>
                <a:cs typeface="ＭＳ Ｐゴシック" charset="-128"/>
              </a:rPr>
              <a:t>TODO: Now a members only piece of content, find replacement</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Tom Scott</a:t>
            </a:r>
          </a:p>
          <a:p>
            <a:pPr eaLnBrk="1" hangingPunct="1"/>
            <a:r>
              <a:rPr lang="en-US" dirty="0">
                <a:latin typeface="Arial" charset="0"/>
                <a:ea typeface="ＭＳ Ｐゴシック" charset="-128"/>
                <a:cs typeface="ＭＳ Ｐゴシック" charset="-128"/>
              </a:rPr>
              <a:t>http://</a:t>
            </a:r>
            <a:r>
              <a:rPr lang="en-US" dirty="0" err="1">
                <a:latin typeface="Arial" charset="0"/>
                <a:ea typeface="ＭＳ Ｐゴシック" charset="-128"/>
                <a:cs typeface="ＭＳ Ｐゴシック" charset="-128"/>
              </a:rPr>
              <a:t>tomscott.com</a:t>
            </a:r>
            <a:endParaRPr lang="en-US" dirty="0">
              <a:latin typeface="Arial" charset="0"/>
              <a:ea typeface="ＭＳ Ｐゴシック" charset="-128"/>
              <a:cs typeface="ＭＳ Ｐゴシック" charset="-128"/>
            </a:endParaRPr>
          </a:p>
          <a:p>
            <a:pPr eaLnBrk="1" hangingPunct="1"/>
            <a:r>
              <a:rPr lang="en-US" b="1" dirty="0">
                <a:latin typeface="Arial" charset="0"/>
                <a:ea typeface="ＭＳ Ｐゴシック" charset="-128"/>
                <a:cs typeface="ＭＳ Ｐゴシック" charset="-128"/>
              </a:rPr>
              <a:t>Welcome To</a:t>
            </a:r>
            <a:r>
              <a:rPr lang="en-US" b="1" baseline="0" dirty="0">
                <a:latin typeface="Arial" charset="0"/>
                <a:ea typeface="ＭＳ Ｐゴシック" charset="-128"/>
                <a:cs typeface="ＭＳ Ｐゴシック" charset="-128"/>
              </a:rPr>
              <a:t> Life (2:44)</a:t>
            </a:r>
            <a:endParaRPr lang="en-US" b="1"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www.youtube.com</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watch?v</a:t>
            </a:r>
            <a:r>
              <a:rPr lang="en-US" dirty="0">
                <a:latin typeface="Arial" charset="0"/>
                <a:ea typeface="ＭＳ Ｐゴシック" charset="-128"/>
                <a:cs typeface="ＭＳ Ｐゴシック" charset="-128"/>
              </a:rPr>
              <a:t>=IFe9wiDfb0E&amp;feature=</a:t>
            </a:r>
            <a:r>
              <a:rPr lang="en-US" dirty="0" err="1">
                <a:latin typeface="Arial" charset="0"/>
                <a:ea typeface="ＭＳ Ｐゴシック" charset="-128"/>
                <a:cs typeface="ＭＳ Ｐゴシック" charset="-128"/>
              </a:rPr>
              <a:t>youtu.be</a:t>
            </a:r>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Accessed 2025-09-04</a:t>
            </a:r>
          </a:p>
        </p:txBody>
      </p:sp>
      <p:sp>
        <p:nvSpPr>
          <p:cNvPr id="4" name="Slide Number Placeholder 3"/>
          <p:cNvSpPr>
            <a:spLocks noGrp="1"/>
          </p:cNvSpPr>
          <p:nvPr>
            <p:ph type="sldNum" sz="quarter" idx="10"/>
          </p:nvPr>
        </p:nvSpPr>
        <p:spPr/>
        <p:txBody>
          <a:bodyPr/>
          <a:lstStyle/>
          <a:p>
            <a:fld id="{270700B2-88B9-1642-B8EB-F86842378D04}" type="slidenum">
              <a:rPr lang="en-US" smtClean="0"/>
              <a:t>14</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itchFamily="-109" charset="0"/>
                <a:ea typeface="ＭＳ Ｐゴシック" pitchFamily="-109" charset="-128"/>
                <a:cs typeface="ＭＳ Ｐゴシック" pitchFamily="-109" charset="-128"/>
              </a:rPr>
              <a:t>TODO: Simplify prompt</a:t>
            </a:r>
          </a:p>
        </p:txBody>
      </p:sp>
      <p:sp>
        <p:nvSpPr>
          <p:cNvPr id="4" name="Slide Number Placeholder 3"/>
          <p:cNvSpPr>
            <a:spLocks noGrp="1"/>
          </p:cNvSpPr>
          <p:nvPr>
            <p:ph type="sldNum" sz="quarter" idx="10"/>
          </p:nvPr>
        </p:nvSpPr>
        <p:spPr/>
        <p:txBody>
          <a:bodyPr/>
          <a:lstStyle/>
          <a:p>
            <a:fld id="{270700B2-88B9-1642-B8EB-F86842378D04}" type="slidenum">
              <a:rPr lang="en-US" smtClean="0"/>
              <a:t>15</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16</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itchFamily="-109" charset="0"/>
              <a:ea typeface="ＭＳ Ｐゴシック" pitchFamily="-109" charset="-128"/>
              <a:cs typeface="ＭＳ Ｐゴシック" pitchFamily="-109" charset="-128"/>
            </a:endParaRPr>
          </a:p>
        </p:txBody>
      </p:sp>
      <p:sp>
        <p:nvSpPr>
          <p:cNvPr id="4" name="Slide Number Placeholder 3"/>
          <p:cNvSpPr>
            <a:spLocks noGrp="1"/>
          </p:cNvSpPr>
          <p:nvPr>
            <p:ph type="sldNum" sz="quarter" idx="10"/>
          </p:nvPr>
        </p:nvSpPr>
        <p:spPr/>
        <p:txBody>
          <a:bodyPr/>
          <a:lstStyle/>
          <a:p>
            <a:fld id="{270700B2-88B9-1642-B8EB-F86842378D04}" type="slidenum">
              <a:rPr lang="en-US" smtClean="0"/>
              <a:t>17</a:t>
            </a:fld>
            <a:endParaRPr lang="en-US"/>
          </a:p>
        </p:txBody>
      </p:sp>
    </p:spTree>
    <p:extLst>
      <p:ext uri="{BB962C8B-B14F-4D97-AF65-F5344CB8AC3E}">
        <p14:creationId xmlns:p14="http://schemas.microsoft.com/office/powerpoint/2010/main" val="1271861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Aim to start around 5:20-5:25</a:t>
            </a:r>
          </a:p>
        </p:txBody>
      </p:sp>
      <p:sp>
        <p:nvSpPr>
          <p:cNvPr id="4" name="Slide Number Placeholder 3"/>
          <p:cNvSpPr>
            <a:spLocks noGrp="1"/>
          </p:cNvSpPr>
          <p:nvPr>
            <p:ph type="sldNum" sz="quarter" idx="10"/>
          </p:nvPr>
        </p:nvSpPr>
        <p:spPr/>
        <p:txBody>
          <a:bodyPr/>
          <a:lstStyle/>
          <a:p>
            <a:fld id="{270700B2-88B9-1642-B8EB-F86842378D04}" type="slidenum">
              <a:rPr lang="en-US" smtClean="0"/>
              <a:t>18</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Hello </a:t>
            </a:r>
            <a:r>
              <a:rPr lang="en-US">
                <a:ea typeface="Calibri"/>
                <a:cs typeface="Calibri"/>
              </a:rPr>
              <a:t>everyone</a:t>
            </a:r>
            <a:r>
              <a:rPr lang="en-US" dirty="0">
                <a:ea typeface="Calibri"/>
                <a:cs typeface="Calibri"/>
              </a:rPr>
              <a:t>. If you read chapter 4 in the book you'll already be aware of what copyright is and why it exists. Today, I will be explaining how the training of AI directly contradicts everything copyright stands for.</a:t>
            </a:r>
          </a:p>
        </p:txBody>
      </p:sp>
      <p:sp>
        <p:nvSpPr>
          <p:cNvPr id="4" name="Slide Number Placeholder 3"/>
          <p:cNvSpPr>
            <a:spLocks noGrp="1"/>
          </p:cNvSpPr>
          <p:nvPr>
            <p:ph type="sldNum" sz="quarter" idx="5"/>
          </p:nvPr>
        </p:nvSpPr>
        <p:spPr/>
        <p:txBody>
          <a:bodyPr/>
          <a:lstStyle/>
          <a:p>
            <a:fld id="{270700B2-88B9-1642-B8EB-F86842378D04}" type="slidenum">
              <a:rPr lang="en-US" smtClean="0"/>
              <a:t>19</a:t>
            </a:fld>
            <a:endParaRPr lang="en-US"/>
          </a:p>
        </p:txBody>
      </p:sp>
    </p:spTree>
    <p:extLst>
      <p:ext uri="{BB962C8B-B14F-4D97-AF65-F5344CB8AC3E}">
        <p14:creationId xmlns:p14="http://schemas.microsoft.com/office/powerpoint/2010/main" val="1435978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178" rtl="0" eaLnBrk="1" fontAlgn="auto" latinLnBrk="0" hangingPunct="1">
              <a:lnSpc>
                <a:spcPct val="100000"/>
              </a:lnSpc>
              <a:spcBef>
                <a:spcPts val="0"/>
              </a:spcBef>
              <a:spcAft>
                <a:spcPts val="0"/>
              </a:spcAft>
              <a:buClrTx/>
              <a:buSzTx/>
              <a:buFontTx/>
              <a:buNone/>
              <a:tabLst/>
              <a:defRPr/>
            </a:pPr>
            <a:r>
              <a:rPr lang="en-US" baseline="0" dirty="0">
                <a:latin typeface="Arial" charset="0"/>
                <a:ea typeface="ＭＳ Ｐゴシック" charset="-128"/>
                <a:cs typeface="ＭＳ Ｐゴシック" charset="-128"/>
                <a:sym typeface="Wingdings"/>
              </a:rPr>
              <a:t>Save for next time:</a:t>
            </a:r>
          </a:p>
          <a:p>
            <a:pPr marL="171450" indent="-171450">
              <a:buFont typeface="Arial" panose="020B0604020202020204" pitchFamily="34" charset="0"/>
              <a:buChar char="•"/>
            </a:pPr>
            <a:r>
              <a:rPr lang="en-US" dirty="0"/>
              <a:t>Define terms</a:t>
            </a:r>
          </a:p>
          <a:p>
            <a:pPr marL="171450" indent="-171450">
              <a:buFont typeface="Arial" panose="020B0604020202020204" pitchFamily="34" charset="0"/>
              <a:buChar char="•"/>
            </a:pPr>
            <a:r>
              <a:rPr lang="en-US" dirty="0"/>
              <a:t>Quantify</a:t>
            </a:r>
          </a:p>
          <a:p>
            <a:pPr marL="628650" lvl="1" indent="-171450">
              <a:buFont typeface="Arial" panose="020B0604020202020204" pitchFamily="34" charset="0"/>
              <a:buChar char="•"/>
            </a:pPr>
            <a:r>
              <a:rPr lang="en-US" dirty="0"/>
              <a:t>Not terms like: less, more, a lot, huge, great, big, tiny, drastic, etc.</a:t>
            </a:r>
          </a:p>
          <a:p>
            <a:pPr marL="171450" indent="-171450">
              <a:buFont typeface="Arial" panose="020B0604020202020204" pitchFamily="34" charset="0"/>
              <a:buChar char="•"/>
            </a:pPr>
            <a:r>
              <a:rPr lang="en-US" dirty="0"/>
              <a:t>Avoid absolutes</a:t>
            </a:r>
          </a:p>
          <a:p>
            <a:pPr marL="628650" lvl="1" indent="-171450">
              <a:buFont typeface="Arial" panose="020B0604020202020204" pitchFamily="34" charset="0"/>
              <a:buChar char="•"/>
            </a:pPr>
            <a:r>
              <a:rPr lang="en-US" dirty="0"/>
              <a:t>Terms like: all, none, always, never</a:t>
            </a:r>
          </a:p>
          <a:p>
            <a:pPr marL="628650" lvl="1" indent="-171450">
              <a:buFont typeface="Arial" panose="020B0604020202020204" pitchFamily="34" charset="0"/>
              <a:buChar char="•"/>
            </a:pPr>
            <a:r>
              <a:rPr lang="en-US" dirty="0"/>
              <a:t>Difficult to prove, easy to show false</a:t>
            </a:r>
          </a:p>
          <a:p>
            <a:pPr marL="171450" indent="-171450">
              <a:buFont typeface="Arial" panose="020B0604020202020204" pitchFamily="34" charset="0"/>
              <a:buChar char="•"/>
            </a:pPr>
            <a:r>
              <a:rPr lang="en-US" dirty="0"/>
              <a:t>Read paper aloud to proof</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Cite as specified [1]</a:t>
            </a:r>
          </a:p>
          <a:p>
            <a:pPr marL="171450" indent="-171450">
              <a:buFont typeface="Arial" panose="020B0604020202020204" pitchFamily="34" charset="0"/>
              <a:buChar char="•"/>
            </a:pPr>
            <a:r>
              <a:rPr lang="en-US" dirty="0"/>
              <a:t>Read assignment</a:t>
            </a:r>
          </a:p>
          <a:p>
            <a:pPr marL="628650" lvl="1" indent="-171450">
              <a:buFont typeface="Arial" panose="020B0604020202020204" pitchFamily="34" charset="0"/>
              <a:buChar char="•"/>
            </a:pPr>
            <a:r>
              <a:rPr lang="en-US" dirty="0"/>
              <a:t>many time lines missing (and space used describing history instead of providing argument)</a:t>
            </a:r>
          </a:p>
          <a:p>
            <a:pPr marL="628650" lvl="1" indent="-171450">
              <a:buFont typeface="Arial" panose="020B0604020202020204" pitchFamily="34" charset="0"/>
              <a:buChar char="•"/>
            </a:pPr>
            <a:r>
              <a:rPr lang="en-US" dirty="0"/>
              <a:t>many conclusions did not answer prompt</a:t>
            </a:r>
          </a:p>
          <a:p>
            <a:pPr marL="171450" indent="-171450" eaLnBrk="1" hangingPunct="1">
              <a:buFont typeface="Arial"/>
              <a:buChar char="•"/>
            </a:pPr>
            <a:r>
              <a:rPr lang="en-US" baseline="0" dirty="0">
                <a:latin typeface="Arial" charset="0"/>
                <a:ea typeface="ＭＳ Ｐゴシック" charset="-128"/>
                <a:cs typeface="ＭＳ Ｐゴシック" charset="-128"/>
              </a:rPr>
              <a:t>Be sure to put quotes around entire quote</a:t>
            </a:r>
          </a:p>
          <a:p>
            <a:pPr marL="171450" indent="-171450" eaLnBrk="1" hangingPunct="1">
              <a:buFont typeface="Arial"/>
              <a:buChar char="•"/>
            </a:pPr>
            <a:r>
              <a:rPr lang="en-US" dirty="0"/>
              <a:t>State a strong, clear conclusion</a:t>
            </a:r>
          </a:p>
          <a:p>
            <a:pPr marL="628628" lvl="1" indent="-171450" eaLnBrk="1" hangingPunct="1">
              <a:buFont typeface="Arial"/>
              <a:buChar char="•"/>
            </a:pPr>
            <a:r>
              <a:rPr lang="en-US" dirty="0"/>
              <a:t>First statement preferred</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r>
              <a:rPr lang="en-US" dirty="0"/>
              <a:t>Provide Counter Point and Rebuttal</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r>
              <a:rPr lang="en-US" dirty="0"/>
              <a:t>Counter Point and Rebuttal should directly relate</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r>
              <a:rPr lang="en-US" dirty="0"/>
              <a:t>Print 2 sided and save a tree</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r>
              <a:rPr lang="en-US" dirty="0"/>
              <a:t>Hyperbole is the best thing ever!</a:t>
            </a:r>
          </a:p>
          <a:p>
            <a:pPr marL="628628" marR="0" lvl="1" indent="-171450" algn="l" defTabSz="457178" rtl="0" eaLnBrk="1" fontAlgn="auto" latinLnBrk="0" hangingPunct="1">
              <a:lnSpc>
                <a:spcPct val="100000"/>
              </a:lnSpc>
              <a:spcBef>
                <a:spcPts val="0"/>
              </a:spcBef>
              <a:spcAft>
                <a:spcPts val="0"/>
              </a:spcAft>
              <a:buClrTx/>
              <a:buSzTx/>
              <a:buFont typeface="Arial"/>
              <a:buChar char="•"/>
              <a:tabLst/>
              <a:defRPr/>
            </a:pPr>
            <a:r>
              <a:rPr lang="en-US" dirty="0"/>
              <a:t>but not in these papers</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r>
              <a:rPr lang="en-US" dirty="0"/>
              <a:t>Be wary of counter point strawman fallacy</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r>
              <a:rPr lang="en-US" dirty="0"/>
              <a:t>Text book is not a primary source</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r>
              <a:rPr lang="en-US" dirty="0"/>
              <a:t>Use template, saves time</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r>
              <a:rPr lang="en-US" dirty="0"/>
              <a:t>Beware of fallacies</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r>
              <a:rPr lang="en-US" dirty="0"/>
              <a:t>Avoid blogs, encyclopedias, and text book. These are generally not primary and high quality sources.</a:t>
            </a:r>
          </a:p>
          <a:p>
            <a:pPr marL="171450" marR="0" lvl="0" indent="-171450" algn="l" defTabSz="457178" rtl="0" eaLnBrk="1" fontAlgn="auto" latinLnBrk="0" hangingPunct="1">
              <a:lnSpc>
                <a:spcPct val="100000"/>
              </a:lnSpc>
              <a:spcBef>
                <a:spcPts val="0"/>
              </a:spcBef>
              <a:spcAft>
                <a:spcPts val="0"/>
              </a:spcAft>
              <a:buClrTx/>
              <a:buSzTx/>
              <a:buFont typeface="Arial"/>
              <a:buChar char="•"/>
              <a:tabLst/>
              <a:defRPr/>
            </a:pPr>
            <a:endParaRPr lang="en-US" dirty="0"/>
          </a:p>
        </p:txBody>
      </p:sp>
      <p:sp>
        <p:nvSpPr>
          <p:cNvPr id="4" name="Slide Number Placeholder 3"/>
          <p:cNvSpPr>
            <a:spLocks noGrp="1"/>
          </p:cNvSpPr>
          <p:nvPr>
            <p:ph type="sldNum" sz="quarter" idx="10"/>
          </p:nvPr>
        </p:nvSpPr>
        <p:spPr/>
        <p:txBody>
          <a:bodyPr/>
          <a:lstStyle/>
          <a:p>
            <a:fld id="{270700B2-88B9-1642-B8EB-F86842378D04}" type="slidenum">
              <a:rPr lang="en-US" smtClean="0"/>
              <a:t>2</a:t>
            </a:fld>
            <a:endParaRPr lang="en-US"/>
          </a:p>
        </p:txBody>
      </p:sp>
    </p:spTree>
    <p:extLst>
      <p:ext uri="{BB962C8B-B14F-4D97-AF65-F5344CB8AC3E}">
        <p14:creationId xmlns:p14="http://schemas.microsoft.com/office/powerpoint/2010/main" val="193966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444444"/>
                </a:solidFill>
                <a:ea typeface="Calibri"/>
                <a:cs typeface="Calibri"/>
              </a:rPr>
              <a:t>Generative AI has become prevalent in modern society and it's important to understand how it works if we want to understand the issues it presents. By design, these AI models need to be exposed to massive amounts of information and so they are trained using as much data as possible in order to learn and grow. However, the problem is that a large amount of this data is copyrighted material which has led to controversy and several lawsuits. A great example as you can see here is the famous Ghibli anime style being copied by AI which was done by training it on Ghibli images.</a:t>
            </a:r>
          </a:p>
        </p:txBody>
      </p:sp>
      <p:sp>
        <p:nvSpPr>
          <p:cNvPr id="4" name="Slide Number Placeholder 3"/>
          <p:cNvSpPr>
            <a:spLocks noGrp="1"/>
          </p:cNvSpPr>
          <p:nvPr>
            <p:ph type="sldNum" sz="quarter" idx="10"/>
          </p:nvPr>
        </p:nvSpPr>
        <p:spPr/>
        <p:txBody>
          <a:bodyPr/>
          <a:lstStyle/>
          <a:p>
            <a:fld id="{270700B2-88B9-1642-B8EB-F86842378D04}" type="slidenum">
              <a:rPr lang="en-US" smtClean="0"/>
              <a:t>20</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1F655-ADDE-FE49-EE2B-69A881CA4A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06DBF-0EEB-5DE6-D026-65CAFFC4B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FA9FBF-8FB2-905D-A0F5-A51AE19C6116}"/>
              </a:ext>
            </a:extLst>
          </p:cNvPr>
          <p:cNvSpPr>
            <a:spLocks noGrp="1"/>
          </p:cNvSpPr>
          <p:nvPr>
            <p:ph type="body" idx="1"/>
          </p:nvPr>
        </p:nvSpPr>
        <p:spPr/>
        <p:txBody>
          <a:bodyPr/>
          <a:lstStyle/>
          <a:p>
            <a:r>
              <a:rPr lang="en-US" dirty="0">
                <a:ea typeface="Calibri"/>
                <a:cs typeface="Calibri"/>
              </a:rPr>
              <a:t>Meanwhile, the Generative AI industry has been thriving and is even estimated to grow to an annual revenue of $1.3 trillion. And keep in mind, this is money made off Generative AI which relies on training that directly takes from copyrighted work. In short, this is an industry that profits of the hard work of others while those same creators get nothing in return. This is the very scenario that copyright law is supposed to prevent.</a:t>
            </a:r>
          </a:p>
        </p:txBody>
      </p:sp>
      <p:sp>
        <p:nvSpPr>
          <p:cNvPr id="4" name="Slide Number Placeholder 3">
            <a:extLst>
              <a:ext uri="{FF2B5EF4-FFF2-40B4-BE49-F238E27FC236}">
                <a16:creationId xmlns:a16="http://schemas.microsoft.com/office/drawing/2014/main" id="{6E08F236-6B70-2119-11E8-645E5F1A7C81}"/>
              </a:ext>
            </a:extLst>
          </p:cNvPr>
          <p:cNvSpPr>
            <a:spLocks noGrp="1"/>
          </p:cNvSpPr>
          <p:nvPr>
            <p:ph type="sldNum" sz="quarter" idx="10"/>
          </p:nvPr>
        </p:nvSpPr>
        <p:spPr/>
        <p:txBody>
          <a:bodyPr/>
          <a:lstStyle/>
          <a:p>
            <a:fld id="{270700B2-88B9-1642-B8EB-F86842378D04}" type="slidenum">
              <a:rPr lang="en-US" smtClean="0"/>
              <a:t>21</a:t>
            </a:fld>
            <a:endParaRPr lang="en-US"/>
          </a:p>
        </p:txBody>
      </p:sp>
    </p:spTree>
    <p:extLst>
      <p:ext uri="{BB962C8B-B14F-4D97-AF65-F5344CB8AC3E}">
        <p14:creationId xmlns:p14="http://schemas.microsoft.com/office/powerpoint/2010/main" val="4207545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553B0-C705-A2CE-3D9B-9DC8E748D9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54F4B-4B6A-D9F5-AAFB-A94E8DEFA9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772BA-881A-E297-BAB7-FDA688754259}"/>
              </a:ext>
            </a:extLst>
          </p:cNvPr>
          <p:cNvSpPr>
            <a:spLocks noGrp="1"/>
          </p:cNvSpPr>
          <p:nvPr>
            <p:ph type="body" idx="1"/>
          </p:nvPr>
        </p:nvSpPr>
        <p:spPr/>
        <p:txBody>
          <a:bodyPr/>
          <a:lstStyle/>
          <a:p>
            <a:r>
              <a:rPr lang="en-US" dirty="0">
                <a:ea typeface="Calibri"/>
                <a:cs typeface="Calibri"/>
              </a:rPr>
              <a:t>Creators themselves do no feel protected by current copyright law. In fact a survey from 2023 showed that about 9 out of 10 artists believe current copyright laws are outdated and do not protect them from having their work taken and used without their consent by AI. This is further proof that, in the face of AI, current copyright law fails to do the one thing it was designed to do, protect creators. </a:t>
            </a:r>
            <a:endParaRPr lang="en-US" dirty="0"/>
          </a:p>
        </p:txBody>
      </p:sp>
      <p:sp>
        <p:nvSpPr>
          <p:cNvPr id="4" name="Slide Number Placeholder 3">
            <a:extLst>
              <a:ext uri="{FF2B5EF4-FFF2-40B4-BE49-F238E27FC236}">
                <a16:creationId xmlns:a16="http://schemas.microsoft.com/office/drawing/2014/main" id="{4CC0A5A7-0D52-B438-DAB1-5C39B221C1B1}"/>
              </a:ext>
            </a:extLst>
          </p:cNvPr>
          <p:cNvSpPr>
            <a:spLocks noGrp="1"/>
          </p:cNvSpPr>
          <p:nvPr>
            <p:ph type="sldNum" sz="quarter" idx="10"/>
          </p:nvPr>
        </p:nvSpPr>
        <p:spPr/>
        <p:txBody>
          <a:bodyPr/>
          <a:lstStyle/>
          <a:p>
            <a:fld id="{270700B2-88B9-1642-B8EB-F86842378D04}" type="slidenum">
              <a:rPr lang="en-US" smtClean="0"/>
              <a:t>22</a:t>
            </a:fld>
            <a:endParaRPr lang="en-US"/>
          </a:p>
        </p:txBody>
      </p:sp>
    </p:spTree>
    <p:extLst>
      <p:ext uri="{BB962C8B-B14F-4D97-AF65-F5344CB8AC3E}">
        <p14:creationId xmlns:p14="http://schemas.microsoft.com/office/powerpoint/2010/main" val="2434970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6442F-198A-2144-7DC8-2B711DBAC4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1AFB9C-84CB-F67D-7CD6-1EBC4BB82A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C23FE4-6B75-49D7-A374-B111E744699F}"/>
              </a:ext>
            </a:extLst>
          </p:cNvPr>
          <p:cNvSpPr>
            <a:spLocks noGrp="1"/>
          </p:cNvSpPr>
          <p:nvPr>
            <p:ph type="body" idx="1"/>
          </p:nvPr>
        </p:nvSpPr>
        <p:spPr/>
        <p:txBody>
          <a:bodyPr/>
          <a:lstStyle/>
          <a:p>
            <a:r>
              <a:rPr lang="en-US" dirty="0"/>
              <a:t>When it comes to the legal debate of AI training, the idea of what counts as fair use comes up frequently and there have been multiple court cases and lawsuits revolving around it. Unsurprisingly, the companies who create these AI systems argue that using copyrighted material for AI training qualifies as fair use and therefore is non-infringing. For a while it has been difficult to properly determine how true this statement is, but recently, on February 27th of this year, a federal district court ruled that this non-consensual use of copyrighted material for AI training is, in fact, not fair use. This decision is largely based on the idea that this ai training is not transformative enough to be considered fair use. This court decision is a good step in the right direction when it comes to determining how copyright law should deal with the AI training.</a:t>
            </a:r>
            <a:endParaRPr lang="en-US" dirty="0">
              <a:ea typeface="Calibri"/>
              <a:cs typeface="Calibri"/>
            </a:endParaRPr>
          </a:p>
        </p:txBody>
      </p:sp>
      <p:sp>
        <p:nvSpPr>
          <p:cNvPr id="4" name="Slide Number Placeholder 3">
            <a:extLst>
              <a:ext uri="{FF2B5EF4-FFF2-40B4-BE49-F238E27FC236}">
                <a16:creationId xmlns:a16="http://schemas.microsoft.com/office/drawing/2014/main" id="{47284D9A-68D7-E401-3566-F61100B720A4}"/>
              </a:ext>
            </a:extLst>
          </p:cNvPr>
          <p:cNvSpPr>
            <a:spLocks noGrp="1"/>
          </p:cNvSpPr>
          <p:nvPr>
            <p:ph type="sldNum" sz="quarter" idx="10"/>
          </p:nvPr>
        </p:nvSpPr>
        <p:spPr/>
        <p:txBody>
          <a:bodyPr/>
          <a:lstStyle/>
          <a:p>
            <a:fld id="{270700B2-88B9-1642-B8EB-F86842378D04}" type="slidenum">
              <a:rPr lang="en-US" smtClean="0"/>
              <a:t>23</a:t>
            </a:fld>
            <a:endParaRPr lang="en-US"/>
          </a:p>
        </p:txBody>
      </p:sp>
    </p:spTree>
    <p:extLst>
      <p:ext uri="{BB962C8B-B14F-4D97-AF65-F5344CB8AC3E}">
        <p14:creationId xmlns:p14="http://schemas.microsoft.com/office/powerpoint/2010/main" val="3755764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4E477-E2D9-43AC-23C1-EA6034E68E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15A47-826E-5175-48F6-F3BD6A4233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A77DB1-CA74-A8F1-0570-87B5B9935530}"/>
              </a:ext>
            </a:extLst>
          </p:cNvPr>
          <p:cNvSpPr>
            <a:spLocks noGrp="1"/>
          </p:cNvSpPr>
          <p:nvPr>
            <p:ph type="body" idx="1"/>
          </p:nvPr>
        </p:nvSpPr>
        <p:spPr/>
        <p:txBody>
          <a:bodyPr/>
          <a:lstStyle/>
          <a:p>
            <a:r>
              <a:rPr lang="en-US" dirty="0"/>
              <a:t>In conclusion, we've explored how AI training heavily conflicts with currently copyright law. The Generative AI industry profits heavily off of copyrighted work which is why the creators of those pieces of work rightfully believe that copyright law as it currently is fails to protect them in the way in is intended too. Fortunately, recently courts how been able to set a precedent for this use of copyrighted works for ai training as not qualifying for fair use and agree that it is infringing on creator's copyright. However, there is still more work that needs to be done. Copyright laws were not originally intended with AI in mind which is why there's been confusion over how it should deal with it. It's clear that in our modern society, as AI continues to evolve, our current copyright laws need to evolve with it so that it can protect creators in the way it was always intended too.</a:t>
            </a:r>
            <a:endParaRPr lang="en-US" dirty="0">
              <a:ea typeface="Calibri"/>
              <a:cs typeface="Calibri"/>
            </a:endParaRPr>
          </a:p>
        </p:txBody>
      </p:sp>
      <p:sp>
        <p:nvSpPr>
          <p:cNvPr id="4" name="Slide Number Placeholder 3">
            <a:extLst>
              <a:ext uri="{FF2B5EF4-FFF2-40B4-BE49-F238E27FC236}">
                <a16:creationId xmlns:a16="http://schemas.microsoft.com/office/drawing/2014/main" id="{28CA0029-EE93-2579-DCCD-233DA8FDA2CC}"/>
              </a:ext>
            </a:extLst>
          </p:cNvPr>
          <p:cNvSpPr>
            <a:spLocks noGrp="1"/>
          </p:cNvSpPr>
          <p:nvPr>
            <p:ph type="sldNum" sz="quarter" idx="10"/>
          </p:nvPr>
        </p:nvSpPr>
        <p:spPr/>
        <p:txBody>
          <a:bodyPr/>
          <a:lstStyle/>
          <a:p>
            <a:fld id="{270700B2-88B9-1642-B8EB-F86842378D04}" type="slidenum">
              <a:rPr lang="en-US" smtClean="0"/>
              <a:t>24</a:t>
            </a:fld>
            <a:endParaRPr lang="en-US"/>
          </a:p>
        </p:txBody>
      </p:sp>
    </p:spTree>
    <p:extLst>
      <p:ext uri="{BB962C8B-B14F-4D97-AF65-F5344CB8AC3E}">
        <p14:creationId xmlns:p14="http://schemas.microsoft.com/office/powerpoint/2010/main" val="20757081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Audio Transcription from Practice:</a:t>
            </a:r>
          </a:p>
          <a:p>
            <a:br>
              <a:rPr lang="en-US" sz="1200" b="0" i="0" u="none" strike="noStrike" kern="1200" dirty="0">
                <a:solidFill>
                  <a:schemeClr val="tx1"/>
                </a:solidFill>
                <a:effectLst/>
                <a:latin typeface="+mn-lt"/>
                <a:ea typeface="+mn-ea"/>
                <a:cs typeface="+mn-cs"/>
              </a:rPr>
            </a:br>
            <a:r>
              <a:rPr lang="en-US" dirty="0"/>
              <a:t>My name is Liam O’Driscoll, and I’ll be presenting ethical piracy, but want to be clear this presentation is in no way meant to condone or recommend piracy. It’s for educational purposes only.</a:t>
            </a:r>
          </a:p>
          <a:p>
            <a:r>
              <a:rPr lang="en-US" dirty="0"/>
              <a:t>Originally, I was going to argue in favor of ethical piracy, I grew up playing ripped games on the PS1, but upon further research I have concluded that…</a:t>
            </a:r>
          </a:p>
        </p:txBody>
      </p:sp>
      <p:sp>
        <p:nvSpPr>
          <p:cNvPr id="4" name="Slide Number Placeholder 3"/>
          <p:cNvSpPr>
            <a:spLocks noGrp="1"/>
          </p:cNvSpPr>
          <p:nvPr>
            <p:ph type="sldNum" sz="quarter" idx="5"/>
          </p:nvPr>
        </p:nvSpPr>
        <p:spPr/>
        <p:txBody>
          <a:bodyPr/>
          <a:lstStyle/>
          <a:p>
            <a:fld id="{270700B2-88B9-1642-B8EB-F86842378D04}" type="slidenum">
              <a:rPr lang="en-US" smtClean="0"/>
              <a:t>26</a:t>
            </a:fld>
            <a:endParaRPr lang="en-US"/>
          </a:p>
        </p:txBody>
      </p:sp>
    </p:spTree>
    <p:extLst>
      <p:ext uri="{BB962C8B-B14F-4D97-AF65-F5344CB8AC3E}">
        <p14:creationId xmlns:p14="http://schemas.microsoft.com/office/powerpoint/2010/main" val="3067755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C8376-DA17-23D4-F9B0-7DD28730A8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797E4-B2E4-38BD-19C1-4C40C7D6BA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0DE24C-894C-BB4A-F693-EF62D3AC6C3B}"/>
              </a:ext>
            </a:extLst>
          </p:cNvPr>
          <p:cNvSpPr>
            <a:spLocks noGrp="1"/>
          </p:cNvSpPr>
          <p:nvPr>
            <p:ph type="body" idx="1"/>
          </p:nvPr>
        </p:nvSpPr>
        <p:spPr/>
        <p:txBody>
          <a:bodyPr/>
          <a:lstStyle/>
          <a:p>
            <a:r>
              <a:rPr lang="en-US" b="0" dirty="0"/>
              <a:t>Audio Transcription from Practice:</a:t>
            </a:r>
          </a:p>
          <a:p>
            <a:endParaRPr lang="en-US" b="0" dirty="0"/>
          </a:p>
          <a:p>
            <a:r>
              <a:rPr lang="en-US" dirty="0"/>
              <a:t>Ethical piracy is an oxymoron - like oil and water, ethics and piracy don’t mix well together -- especially under scrutiny.</a:t>
            </a:r>
            <a:br>
              <a:rPr lang="en-US" dirty="0"/>
            </a:br>
            <a:r>
              <a:rPr lang="en-US" dirty="0"/>
              <a:t>Supporters defend piracy with three points:</a:t>
            </a:r>
          </a:p>
          <a:p>
            <a:r>
              <a:rPr lang="en-US" dirty="0"/>
              <a:t>- Provides cheaper access,</a:t>
            </a:r>
          </a:p>
          <a:p>
            <a:r>
              <a:rPr lang="en-US" dirty="0"/>
              <a:t>- convenient,</a:t>
            </a:r>
          </a:p>
          <a:p>
            <a:r>
              <a:rPr lang="en-US" dirty="0"/>
              <a:t>- preserves knowledge.</a:t>
            </a:r>
          </a:p>
          <a:p>
            <a:r>
              <a:rPr lang="en-US" dirty="0"/>
              <a:t>But no matter how you rationalize it, it’s still unlawful. [2]</a:t>
            </a:r>
            <a:br>
              <a:rPr lang="en-US" dirty="0"/>
            </a:br>
            <a:r>
              <a:rPr lang="en-US" dirty="0"/>
              <a:t>As computer-literate (“special”) people, we can navigate pirating content at a higher level than others, and it’s our responsibility to know better.</a:t>
            </a:r>
            <a:br>
              <a:rPr lang="en-US" dirty="0"/>
            </a:br>
            <a:r>
              <a:rPr lang="en-US" dirty="0"/>
              <a:t>No one’s mom is coming to tell you not to pirate software -- it’s on you.</a:t>
            </a:r>
          </a:p>
          <a:p>
            <a:r>
              <a:rPr lang="en-US" dirty="0"/>
              <a:t>And no moral excuse will protect you in a court of law. [4]</a:t>
            </a:r>
          </a:p>
          <a:p>
            <a:r>
              <a:rPr lang="en-US" dirty="0"/>
              <a:t>It doesn’t matter if it “</a:t>
            </a:r>
            <a:r>
              <a:rPr lang="en-US" b="0" dirty="0"/>
              <a:t>was the right thing to do” or “your heart was in the right place“</a:t>
            </a:r>
          </a:p>
          <a:p>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 Figure 1: Ethical piracy as oil and water -- image created by author using OpenAI DALL-E (2025).</a:t>
            </a:r>
          </a:p>
        </p:txBody>
      </p:sp>
      <p:sp>
        <p:nvSpPr>
          <p:cNvPr id="4" name="Slide Number Placeholder 3">
            <a:extLst>
              <a:ext uri="{FF2B5EF4-FFF2-40B4-BE49-F238E27FC236}">
                <a16:creationId xmlns:a16="http://schemas.microsoft.com/office/drawing/2014/main" id="{95850B10-F8A6-1666-DE93-89FB7A3571D8}"/>
              </a:ext>
            </a:extLst>
          </p:cNvPr>
          <p:cNvSpPr>
            <a:spLocks noGrp="1"/>
          </p:cNvSpPr>
          <p:nvPr>
            <p:ph type="sldNum" sz="quarter" idx="10"/>
          </p:nvPr>
        </p:nvSpPr>
        <p:spPr/>
        <p:txBody>
          <a:bodyPr/>
          <a:lstStyle/>
          <a:p>
            <a:fld id="{270700B2-88B9-1642-B8EB-F86842378D04}" type="slidenum">
              <a:rPr lang="en-US" smtClean="0"/>
              <a:t>27</a:t>
            </a:fld>
            <a:endParaRPr lang="en-US"/>
          </a:p>
        </p:txBody>
      </p:sp>
    </p:spTree>
    <p:extLst>
      <p:ext uri="{BB962C8B-B14F-4D97-AF65-F5344CB8AC3E}">
        <p14:creationId xmlns:p14="http://schemas.microsoft.com/office/powerpoint/2010/main" val="14318858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Audio Transcription from Practice:</a:t>
            </a:r>
          </a:p>
          <a:p>
            <a:endParaRPr lang="en-US" b="0" dirty="0"/>
          </a:p>
          <a:p>
            <a:r>
              <a:rPr lang="en-US" dirty="0"/>
              <a:t>Ethical piracy is often framed as utilitarian -- more happiness than harm, while ignoring the overwhelming amount of harm with rationalizations.</a:t>
            </a:r>
          </a:p>
          <a:p>
            <a:r>
              <a:rPr lang="en-US" dirty="0"/>
              <a:t>Rationalizations are not ethics, and the reality is that self-interest drives piracy. [3]</a:t>
            </a:r>
          </a:p>
          <a:p>
            <a:r>
              <a:rPr lang="en-US" dirty="0"/>
              <a:t>29 of 33 studies found piracy causes measurable harm.</a:t>
            </a:r>
          </a:p>
          <a:p>
            <a:r>
              <a:rPr lang="en-US" dirty="0"/>
              <a:t>The RIAA (Recording Industry Association of America) estimates music piracy costs $12.5 billion annually and 71,000 jobs (Institute for Policy Innovation / RIAA via </a:t>
            </a:r>
            <a:r>
              <a:rPr lang="en-US" dirty="0" err="1"/>
              <a:t>Eisend</a:t>
            </a:r>
            <a:r>
              <a:rPr lang="en-US" dirty="0"/>
              <a:t> (2019) [1]).</a:t>
            </a:r>
          </a:p>
          <a:p>
            <a:r>
              <a:rPr lang="en-US" dirty="0"/>
              <a:t>About 40–46% of pirated downloads are direct substitutes for legal purchases. [6]</a:t>
            </a:r>
          </a:p>
          <a:p>
            <a:r>
              <a:rPr lang="en-US" dirty="0"/>
              <a:t>That’s lost revenue and lost tax dollars.</a:t>
            </a:r>
          </a:p>
          <a:p>
            <a:endParaRPr lang="en-US" dirty="0"/>
          </a:p>
          <a:p>
            <a:r>
              <a:rPr lang="en-US" b="0" dirty="0"/>
              <a:t>*Move to Graph*</a:t>
            </a:r>
          </a:p>
          <a:p>
            <a:endParaRPr lang="en-US" b="0" dirty="0"/>
          </a:p>
          <a:p>
            <a:r>
              <a:rPr lang="en-US" dirty="0"/>
              <a:t>Music revenues from 1999 to 2019 paint the picture.</a:t>
            </a:r>
          </a:p>
          <a:p>
            <a:r>
              <a:rPr lang="en-US" dirty="0"/>
              <a:t>They peaked in 1999, then collapsed after Napster and </a:t>
            </a:r>
            <a:r>
              <a:rPr lang="en-US" dirty="0" err="1"/>
              <a:t>Limewire</a:t>
            </a:r>
            <a:r>
              <a:rPr lang="en-US" dirty="0"/>
              <a:t>. By 2009, they hit record lows.</a:t>
            </a:r>
          </a:p>
          <a:p>
            <a:r>
              <a:rPr lang="en-US" dirty="0"/>
              <a:t>It wasn’t until streaming services like Spotify appeared in 2011 that revenues started to recover [2]. As the saying goes: piracy is a service problem –Gabe Newell, co-founder of Valve. People will pay when legal options are better.</a:t>
            </a:r>
          </a:p>
          <a:p>
            <a:endParaRPr lang="en-US" dirty="0"/>
          </a:p>
          <a:p>
            <a:r>
              <a:rPr lang="en-US" sz="1200" dirty="0"/>
              <a:t>***Figure 2: Chart created for this presentation using data from source [2].</a:t>
            </a:r>
            <a:endParaRPr lang="en-US" b="0" dirty="0"/>
          </a:p>
        </p:txBody>
      </p:sp>
      <p:sp>
        <p:nvSpPr>
          <p:cNvPr id="4" name="Slide Number Placeholder 3"/>
          <p:cNvSpPr>
            <a:spLocks noGrp="1"/>
          </p:cNvSpPr>
          <p:nvPr>
            <p:ph type="sldNum" sz="quarter" idx="10"/>
          </p:nvPr>
        </p:nvSpPr>
        <p:spPr/>
        <p:txBody>
          <a:bodyPr/>
          <a:lstStyle/>
          <a:p>
            <a:fld id="{270700B2-88B9-1642-B8EB-F86842378D04}" type="slidenum">
              <a:rPr lang="en-US" smtClean="0"/>
              <a:t>28</a:t>
            </a:fld>
            <a:endParaRPr lang="en-US"/>
          </a:p>
        </p:txBody>
      </p:sp>
    </p:spTree>
    <p:extLst>
      <p:ext uri="{BB962C8B-B14F-4D97-AF65-F5344CB8AC3E}">
        <p14:creationId xmlns:p14="http://schemas.microsoft.com/office/powerpoint/2010/main" val="180102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82EE3-3303-D794-75E4-BC7633F571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EF7A0C-E539-D5BF-682F-C39B8FE43B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A55953-E036-F3B9-AB01-64FE2CCFC0D4}"/>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Audio Transcription from Practice: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Piracy doesn’t just hurt creators/companies/”the man” -- it also hurts users.</a:t>
            </a:r>
          </a:p>
          <a:p>
            <a:r>
              <a:rPr lang="en-US" dirty="0"/>
              <a:t>A study found 34–35% of pirated software carried malware. --- Attempting a download is like putting your computer on a dozen at the casino and begging it not to hit [7]</a:t>
            </a:r>
          </a:p>
          <a:p>
            <a:endParaRPr lang="en-US" dirty="0"/>
          </a:p>
          <a:p>
            <a:r>
              <a:rPr lang="en-US" dirty="0"/>
              <a:t>Physical media is worse: pirated DVDs showed a 117% infection rate because each disc could carry multiple pieces of malware. [7]</a:t>
            </a:r>
          </a:p>
          <a:p>
            <a:r>
              <a:rPr lang="en-US" dirty="0"/>
              <a:t>The longer you use piracy sites, the higher the risk -- about 20% higher if you double your time spent. [8] (Found by comparing month to month uses by users in study and comparing amount of malware)</a:t>
            </a:r>
          </a:p>
          <a:p>
            <a:endParaRPr lang="en-US" dirty="0"/>
          </a:p>
          <a:p>
            <a:r>
              <a:rPr lang="en-US" dirty="0"/>
              <a:t>While piracy may feel free, the real cost is paid in lost data, compromised privacy, and system breaches.</a:t>
            </a:r>
          </a:p>
          <a:p>
            <a:endParaRPr lang="en-US" dirty="0"/>
          </a:p>
          <a:p>
            <a:r>
              <a:rPr lang="en-US" dirty="0"/>
              <a:t>*Move to Graph*</a:t>
            </a:r>
          </a:p>
          <a:p>
            <a:r>
              <a:rPr lang="en-US" dirty="0"/>
              <a:t>Most pirated software infections come from adware and Trojans. Viruses make up about 12%, and other malware fills in the rest.</a:t>
            </a:r>
          </a:p>
          <a:p>
            <a:r>
              <a:rPr lang="en-US" dirty="0"/>
              <a:t>The point is: this isn’t a small risk. Piracy leaves users vulnerable to attackers who can exploit users in many different ways. [7]</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r>
              <a:rPr lang="en-US" sz="1200" dirty="0"/>
              <a:t>Figure 3: Chart created for this presentation using data from source </a:t>
            </a:r>
            <a:r>
              <a:rPr lang="da-DK" sz="1200" dirty="0"/>
              <a:t>[7].</a:t>
            </a:r>
            <a:endParaRPr lang="en-US" sz="1200" dirty="0"/>
          </a:p>
        </p:txBody>
      </p:sp>
      <p:sp>
        <p:nvSpPr>
          <p:cNvPr id="4" name="Slide Number Placeholder 3">
            <a:extLst>
              <a:ext uri="{FF2B5EF4-FFF2-40B4-BE49-F238E27FC236}">
                <a16:creationId xmlns:a16="http://schemas.microsoft.com/office/drawing/2014/main" id="{F8A9E6F3-5582-BF0B-C8E5-66813B01966C}"/>
              </a:ext>
            </a:extLst>
          </p:cNvPr>
          <p:cNvSpPr>
            <a:spLocks noGrp="1"/>
          </p:cNvSpPr>
          <p:nvPr>
            <p:ph type="sldNum" sz="quarter" idx="10"/>
          </p:nvPr>
        </p:nvSpPr>
        <p:spPr/>
        <p:txBody>
          <a:bodyPr/>
          <a:lstStyle/>
          <a:p>
            <a:fld id="{270700B2-88B9-1642-B8EB-F86842378D04}" type="slidenum">
              <a:rPr lang="en-US" smtClean="0"/>
              <a:t>29</a:t>
            </a:fld>
            <a:endParaRPr lang="en-US"/>
          </a:p>
        </p:txBody>
      </p:sp>
    </p:spTree>
    <p:extLst>
      <p:ext uri="{BB962C8B-B14F-4D97-AF65-F5344CB8AC3E}">
        <p14:creationId xmlns:p14="http://schemas.microsoft.com/office/powerpoint/2010/main" val="2734418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A98DB-8329-C144-49DB-F34574D19C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D86A86-BAF8-4EB9-5B33-58F1B99A6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733E56-FDB4-288A-CA27-B31F498D327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Audio Transcription from Practice:</a:t>
            </a:r>
            <a:endParaRPr lang="en-US" dirty="0"/>
          </a:p>
          <a:p>
            <a:endParaRPr lang="en-US" dirty="0"/>
          </a:p>
          <a:p>
            <a:r>
              <a:rPr lang="en-US" dirty="0"/>
              <a:t>The strongest argument for ethical piracy is preservation. When a game, song, or document is no longer available, many argue piracy keeps it alive.[9]</a:t>
            </a:r>
          </a:p>
          <a:p>
            <a:r>
              <a:rPr lang="en-US" dirty="0"/>
              <a:t>Even in academia, more than half of researchers admitted to using a pirate library like Sci-Hub at least once, although most still prefer open-access versions when available.[9]</a:t>
            </a:r>
          </a:p>
          <a:p>
            <a:r>
              <a:rPr lang="en-US" dirty="0"/>
              <a:t>The argument for the use of piracy for preservation is strongest in low-income countries, where legal access is limited by spendable income and users frame it as “civil disobedience” against restrictive paywalls. [9] </a:t>
            </a:r>
          </a:p>
          <a:p>
            <a:endParaRPr lang="en-US" dirty="0"/>
          </a:p>
          <a:p>
            <a:r>
              <a:rPr lang="en-US" dirty="0"/>
              <a:t>*Move to Graph*</a:t>
            </a:r>
          </a:p>
          <a:p>
            <a:endParaRPr lang="en-US" dirty="0"/>
          </a:p>
          <a:p>
            <a:r>
              <a:rPr lang="en-US" dirty="0"/>
              <a:t>This figure shows it clearly -- half of researchers have used pirate libraries, but most still prefer open-access sources. That tells us piracy is not the only option. [9]</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t>
            </a:r>
            <a:r>
              <a:rPr lang="en-US" sz="1200" dirty="0"/>
              <a:t>Figure 4: Chart created for this presentation using data from source [9].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Use of 25% based on study describing “about a quarter” abstained.</a:t>
            </a:r>
          </a:p>
        </p:txBody>
      </p:sp>
      <p:sp>
        <p:nvSpPr>
          <p:cNvPr id="4" name="Slide Number Placeholder 3">
            <a:extLst>
              <a:ext uri="{FF2B5EF4-FFF2-40B4-BE49-F238E27FC236}">
                <a16:creationId xmlns:a16="http://schemas.microsoft.com/office/drawing/2014/main" id="{C46EFEEA-22AF-7069-4AD1-A5A773CC1228}"/>
              </a:ext>
            </a:extLst>
          </p:cNvPr>
          <p:cNvSpPr>
            <a:spLocks noGrp="1"/>
          </p:cNvSpPr>
          <p:nvPr>
            <p:ph type="sldNum" sz="quarter" idx="10"/>
          </p:nvPr>
        </p:nvSpPr>
        <p:spPr/>
        <p:txBody>
          <a:bodyPr/>
          <a:lstStyle/>
          <a:p>
            <a:fld id="{270700B2-88B9-1642-B8EB-F86842378D04}" type="slidenum">
              <a:rPr lang="en-US" smtClean="0"/>
              <a:t>30</a:t>
            </a:fld>
            <a:endParaRPr lang="en-US"/>
          </a:p>
        </p:txBody>
      </p:sp>
    </p:spTree>
    <p:extLst>
      <p:ext uri="{BB962C8B-B14F-4D97-AF65-F5344CB8AC3E}">
        <p14:creationId xmlns:p14="http://schemas.microsoft.com/office/powerpoint/2010/main" val="3822800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Comments, observations, questions on IP Chapter?</a:t>
            </a:r>
          </a:p>
        </p:txBody>
      </p:sp>
      <p:sp>
        <p:nvSpPr>
          <p:cNvPr id="4" name="Slide Number Placeholder 3"/>
          <p:cNvSpPr>
            <a:spLocks noGrp="1"/>
          </p:cNvSpPr>
          <p:nvPr>
            <p:ph type="sldNum" sz="quarter" idx="10"/>
          </p:nvPr>
        </p:nvSpPr>
        <p:spPr/>
        <p:txBody>
          <a:bodyPr/>
          <a:lstStyle/>
          <a:p>
            <a:fld id="{270700B2-88B9-1642-B8EB-F86842378D04}" type="slidenum">
              <a:rPr lang="en-US" smtClean="0"/>
              <a:t>3</a:t>
            </a:fld>
            <a:endParaRPr lang="en-US"/>
          </a:p>
        </p:txBody>
      </p:sp>
    </p:spTree>
    <p:extLst>
      <p:ext uri="{BB962C8B-B14F-4D97-AF65-F5344CB8AC3E}">
        <p14:creationId xmlns:p14="http://schemas.microsoft.com/office/powerpoint/2010/main" val="424521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4A55F-487F-253E-6D9C-85CEFE3DC1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B1D4F8-4F46-A3A7-7327-3743BA5C44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ADE233-345B-4753-7A4F-D90B4C286384}"/>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Audio Transcription from Practice: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Preservation doesn’t require piracy. [10]</a:t>
            </a:r>
          </a:p>
          <a:p>
            <a:r>
              <a:rPr lang="en-US" dirty="0"/>
              <a:t>Libraries can use controlled digital lending (CDL), which mirrors book checkouts with copyright protections. [10]</a:t>
            </a:r>
          </a:p>
          <a:p>
            <a:r>
              <a:rPr lang="en-US" dirty="0"/>
              <a:t>However in </a:t>
            </a:r>
            <a:r>
              <a:rPr lang="en-US" i="1" dirty="0"/>
              <a:t>Hachette v. Internet Archive</a:t>
            </a:r>
            <a:r>
              <a:rPr lang="en-US" dirty="0"/>
              <a:t>, the court ruled IA’s mass lending using CDL’s to be infringement showing the model needs clearer adoption and reform [4]</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Move to Graph *</a:t>
            </a:r>
          </a:p>
          <a:p>
            <a:endParaRPr lang="en-US" dirty="0"/>
          </a:p>
          <a:p>
            <a:r>
              <a:rPr lang="en-US" dirty="0"/>
              <a:t>Publishers also profit from legal preservation: Penguin makes about $59 million a year from library e-books, HarperCollins around ~$46.91M between 2015–2020. [10] This figure shows publishers already make money from library e-book licenses meaning access can be preserved while still supporting creators.</a:t>
            </a:r>
          </a:p>
          <a:p>
            <a:endParaRPr lang="en-US" b="0" dirty="0"/>
          </a:p>
          <a:p>
            <a:r>
              <a:rPr lang="en-US" b="0" dirty="0"/>
              <a:t>Lastly, with any civil disobedience comes consequences. While tackling the entire user base of pirates is difficult, the act can be used as another piece of evidence against you should you find yourself in court.</a:t>
            </a:r>
          </a:p>
          <a:p>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t>
            </a:r>
            <a:r>
              <a:rPr lang="en-US" sz="1200" dirty="0"/>
              <a:t>Figure 5: Chart created for this presentation using data from source [10].</a:t>
            </a:r>
          </a:p>
        </p:txBody>
      </p:sp>
      <p:sp>
        <p:nvSpPr>
          <p:cNvPr id="4" name="Slide Number Placeholder 3">
            <a:extLst>
              <a:ext uri="{FF2B5EF4-FFF2-40B4-BE49-F238E27FC236}">
                <a16:creationId xmlns:a16="http://schemas.microsoft.com/office/drawing/2014/main" id="{1B6A77AD-4908-C296-A608-5D3E8003495C}"/>
              </a:ext>
            </a:extLst>
          </p:cNvPr>
          <p:cNvSpPr>
            <a:spLocks noGrp="1"/>
          </p:cNvSpPr>
          <p:nvPr>
            <p:ph type="sldNum" sz="quarter" idx="10"/>
          </p:nvPr>
        </p:nvSpPr>
        <p:spPr/>
        <p:txBody>
          <a:bodyPr/>
          <a:lstStyle/>
          <a:p>
            <a:fld id="{270700B2-88B9-1642-B8EB-F86842378D04}" type="slidenum">
              <a:rPr lang="en-US" smtClean="0"/>
              <a:t>31</a:t>
            </a:fld>
            <a:endParaRPr lang="en-US"/>
          </a:p>
        </p:txBody>
      </p:sp>
    </p:spTree>
    <p:extLst>
      <p:ext uri="{BB962C8B-B14F-4D97-AF65-F5344CB8AC3E}">
        <p14:creationId xmlns:p14="http://schemas.microsoft.com/office/powerpoint/2010/main" val="18020958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BC65D-2C19-8EF7-95E2-7B4FF2EBC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7D0953-3D9C-A5BB-EBDE-6F3C68B80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437F2B-EBBF-FA0A-30B4-212988B00B8B}"/>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Audio Transcription from Practice: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In closing: Ethical piracy is still theft of intellectual property. It’s still unlawful, no matter how strong your moral reasoning/lawyer is.</a:t>
            </a:r>
          </a:p>
          <a:p>
            <a:r>
              <a:rPr lang="en-US" dirty="0"/>
              <a:t>Don’t abuse the technical skills we have. In the long run, piracy can hurt your finances, your career, and your security.</a:t>
            </a:r>
          </a:p>
          <a:p>
            <a:r>
              <a:rPr lang="en-US" dirty="0"/>
              <a:t>Thank you.</a:t>
            </a:r>
            <a:endParaRPr lang="en-US" b="0" dirty="0"/>
          </a:p>
        </p:txBody>
      </p:sp>
      <p:sp>
        <p:nvSpPr>
          <p:cNvPr id="4" name="Slide Number Placeholder 3">
            <a:extLst>
              <a:ext uri="{FF2B5EF4-FFF2-40B4-BE49-F238E27FC236}">
                <a16:creationId xmlns:a16="http://schemas.microsoft.com/office/drawing/2014/main" id="{2F89D46A-582D-70C3-4DFD-85DC29086E08}"/>
              </a:ext>
            </a:extLst>
          </p:cNvPr>
          <p:cNvSpPr>
            <a:spLocks noGrp="1"/>
          </p:cNvSpPr>
          <p:nvPr>
            <p:ph type="sldNum" sz="quarter" idx="10"/>
          </p:nvPr>
        </p:nvSpPr>
        <p:spPr/>
        <p:txBody>
          <a:bodyPr/>
          <a:lstStyle/>
          <a:p>
            <a:fld id="{270700B2-88B9-1642-B8EB-F86842378D04}" type="slidenum">
              <a:rPr lang="en-US" smtClean="0"/>
              <a:t>32</a:t>
            </a:fld>
            <a:endParaRPr lang="en-US"/>
          </a:p>
        </p:txBody>
      </p:sp>
    </p:spTree>
    <p:extLst>
      <p:ext uri="{BB962C8B-B14F-4D97-AF65-F5344CB8AC3E}">
        <p14:creationId xmlns:p14="http://schemas.microsoft.com/office/powerpoint/2010/main" val="21243726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USPTO -&gt; United States Patent and Trademark Office [2]</a:t>
            </a:r>
          </a:p>
          <a:p>
            <a:r>
              <a:rPr lang="en-US" b="0" dirty="0"/>
              <a:t>MPAA -&gt; Motion Picture Association of America [11]</a:t>
            </a:r>
          </a:p>
          <a:p>
            <a:endParaRPr lang="en-US" b="0" dirty="0"/>
          </a:p>
          <a:p>
            <a:r>
              <a:rPr lang="en-US" b="0" dirty="0"/>
              <a:t>Possible Questions:</a:t>
            </a:r>
          </a:p>
          <a:p>
            <a:r>
              <a:rPr lang="en-US" b="1" dirty="0"/>
              <a:t>Didn’t the court ban CDL completely?</a:t>
            </a:r>
          </a:p>
          <a:p>
            <a:r>
              <a:rPr lang="en-US" dirty="0"/>
              <a:t>The court ruled that the Internet Archive’s mass lending (especially during covid with the National Emergency Library) was infringement/</a:t>
            </a:r>
            <a:r>
              <a:rPr lang="en-US" dirty="0" err="1"/>
              <a:t>notfair</a:t>
            </a:r>
            <a:r>
              <a:rPr lang="en-US" dirty="0"/>
              <a:t> use [4]. That said CDL is still conceptually advocated for by libraries [10], but ruling sets legal recognition.</a:t>
            </a:r>
          </a:p>
          <a:p>
            <a:endParaRPr lang="en-US" b="0" dirty="0"/>
          </a:p>
          <a:p>
            <a:r>
              <a:rPr lang="en-US" b="1" dirty="0"/>
              <a:t>Isn’t piracy legal in some countries?</a:t>
            </a:r>
          </a:p>
          <a:p>
            <a:r>
              <a:rPr lang="en-US" b="0" dirty="0"/>
              <a:t>(Source [3]) Serenko notes piracy as a criminal offense under most jurisdictions. Enforcement may be weaker in under countries but under copyright law it is still infringement.</a:t>
            </a:r>
          </a:p>
          <a:p>
            <a:endParaRPr lang="en-US" b="0" dirty="0"/>
          </a:p>
          <a:p>
            <a:r>
              <a:rPr lang="en-US" b="1" dirty="0"/>
              <a:t>Doesn’t piracy promote/help through exposure/access creators?</a:t>
            </a:r>
          </a:p>
          <a:p>
            <a:r>
              <a:rPr lang="en-US" b="0" dirty="0"/>
              <a:t>Slide 3</a:t>
            </a:r>
          </a:p>
          <a:p>
            <a:endParaRPr lang="en-US" b="0" dirty="0"/>
          </a:p>
          <a:p>
            <a:r>
              <a:rPr lang="en-US" b="1" dirty="0"/>
              <a:t>Music revenues recovered</a:t>
            </a:r>
          </a:p>
          <a:p>
            <a:r>
              <a:rPr lang="en-US" b="0" dirty="0"/>
              <a:t>Music piracy exposed gaps in music service leading to streaming services however it caused lasting damage with the jobs lost (</a:t>
            </a:r>
            <a:r>
              <a:rPr lang="en-US" dirty="0"/>
              <a:t>$12.5B loss and 71,000 jobs lost)</a:t>
            </a:r>
            <a:r>
              <a:rPr lang="en-US" b="0" dirty="0"/>
              <a:t> </a:t>
            </a:r>
            <a:r>
              <a:rPr lang="en-US" dirty="0"/>
              <a:t>(Institute for Policy Innovation / RIAA via </a:t>
            </a:r>
            <a:r>
              <a:rPr lang="en-US" dirty="0" err="1"/>
              <a:t>Eisend</a:t>
            </a:r>
            <a:r>
              <a:rPr lang="en-US" dirty="0"/>
              <a:t> (2019) [1]).</a:t>
            </a:r>
            <a:endParaRPr lang="en-US" b="0" dirty="0"/>
          </a:p>
          <a:p>
            <a:endParaRPr lang="en-US" b="0" dirty="0"/>
          </a:p>
          <a:p>
            <a:r>
              <a:rPr lang="en-US" b="1" dirty="0"/>
              <a:t>I’ve pirated and never got malware</a:t>
            </a:r>
          </a:p>
          <a:p>
            <a:r>
              <a:rPr lang="en-US" b="0" dirty="0"/>
              <a:t>I too have gambled and won, difference is the odds.</a:t>
            </a:r>
            <a:r>
              <a:rPr lang="en-US" dirty="0"/>
              <a:t> 34–35% infection rates in pirated software [7].</a:t>
            </a:r>
            <a:endParaRPr lang="en-US" b="0" dirty="0"/>
          </a:p>
          <a:p>
            <a:endParaRPr lang="en-US" b="0" dirty="0"/>
          </a:p>
          <a:p>
            <a:r>
              <a:rPr lang="en-US" b="1" dirty="0"/>
              <a:t>Just use an antivirus</a:t>
            </a:r>
          </a:p>
          <a:p>
            <a:r>
              <a:rPr lang="en-US" b="0" dirty="0"/>
              <a:t>Telang [8] found that users who visit piracy sites are less likely to install an antivirus. Also anti viruses don’t protect against every variant of malware.</a:t>
            </a:r>
          </a:p>
        </p:txBody>
      </p:sp>
      <p:sp>
        <p:nvSpPr>
          <p:cNvPr id="4" name="Slide Number Placeholder 3"/>
          <p:cNvSpPr>
            <a:spLocks noGrp="1"/>
          </p:cNvSpPr>
          <p:nvPr>
            <p:ph type="sldNum" sz="quarter" idx="5"/>
          </p:nvPr>
        </p:nvSpPr>
        <p:spPr/>
        <p:txBody>
          <a:bodyPr/>
          <a:lstStyle/>
          <a:p>
            <a:fld id="{270700B2-88B9-1642-B8EB-F86842378D04}" type="slidenum">
              <a:rPr lang="en-US" smtClean="0"/>
              <a:t>33</a:t>
            </a:fld>
            <a:endParaRPr lang="en-US"/>
          </a:p>
        </p:txBody>
      </p:sp>
    </p:spTree>
    <p:extLst>
      <p:ext uri="{BB962C8B-B14F-4D97-AF65-F5344CB8AC3E}">
        <p14:creationId xmlns:p14="http://schemas.microsoft.com/office/powerpoint/2010/main" val="2076928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charset="0"/>
                <a:ea typeface="ＭＳ Ｐゴシック" charset="-128"/>
                <a:cs typeface="ＭＳ Ｐゴシック" charset="-128"/>
              </a:rPr>
              <a:t>This is the end. Any slides beyond this point are for answering questions that may arise but not needed in the main talk. Some slides may also be unfinished and are not needed but kept just in case.</a:t>
            </a:r>
          </a:p>
        </p:txBody>
      </p:sp>
      <p:sp>
        <p:nvSpPr>
          <p:cNvPr id="4" name="Slide Number Placeholder 3"/>
          <p:cNvSpPr>
            <a:spLocks noGrp="1"/>
          </p:cNvSpPr>
          <p:nvPr>
            <p:ph type="sldNum" sz="quarter" idx="10"/>
          </p:nvPr>
        </p:nvSpPr>
        <p:spPr/>
        <p:txBody>
          <a:bodyPr/>
          <a:lstStyle/>
          <a:p>
            <a:fld id="{270700B2-88B9-1642-B8EB-F86842378D04}" type="slidenum">
              <a:rPr lang="en-US" smtClean="0"/>
              <a:t>34</a:t>
            </a:fld>
            <a:endParaRPr lang="en-US"/>
          </a:p>
        </p:txBody>
      </p:sp>
    </p:spTree>
    <p:extLst>
      <p:ext uri="{BB962C8B-B14F-4D97-AF65-F5344CB8AC3E}">
        <p14:creationId xmlns:p14="http://schemas.microsoft.com/office/powerpoint/2010/main" val="4255335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0700B2-88B9-1642-B8EB-F86842378D04}" type="slidenum">
              <a:rPr lang="en-US" smtClean="0"/>
              <a:t>35</a:t>
            </a:fld>
            <a:endParaRPr lang="en-US" dirty="0"/>
          </a:p>
        </p:txBody>
      </p:sp>
    </p:spTree>
    <p:extLst>
      <p:ext uri="{BB962C8B-B14F-4D97-AF65-F5344CB8AC3E}">
        <p14:creationId xmlns:p14="http://schemas.microsoft.com/office/powerpoint/2010/main" val="601857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SaaS = Software As A Service</a:t>
            </a:r>
          </a:p>
        </p:txBody>
      </p:sp>
      <p:sp>
        <p:nvSpPr>
          <p:cNvPr id="4" name="Slide Number Placeholder 3"/>
          <p:cNvSpPr>
            <a:spLocks noGrp="1"/>
          </p:cNvSpPr>
          <p:nvPr>
            <p:ph type="sldNum" sz="quarter" idx="10"/>
          </p:nvPr>
        </p:nvSpPr>
        <p:spPr/>
        <p:txBody>
          <a:bodyPr/>
          <a:lstStyle/>
          <a:p>
            <a:fld id="{270700B2-88B9-1642-B8EB-F86842378D04}" type="slidenum">
              <a:rPr lang="en-US" smtClean="0"/>
              <a:t>4</a:t>
            </a:fld>
            <a:endParaRPr lang="en-US"/>
          </a:p>
        </p:txBody>
      </p:sp>
    </p:spTree>
    <p:extLst>
      <p:ext uri="{BB962C8B-B14F-4D97-AF65-F5344CB8AC3E}">
        <p14:creationId xmlns:p14="http://schemas.microsoft.com/office/powerpoint/2010/main" val="25532978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latin typeface="Arial" pitchFamily="-109" charset="0"/>
                <a:ea typeface="ＭＳ Ｐゴシック" pitchFamily="-109" charset="-128"/>
                <a:cs typeface="ＭＳ Ｐゴシック" pitchFamily="-109" charset="-128"/>
              </a:rPr>
              <a:t>Trademark</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Used to denote a product or service.</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Apply in specific areas of commerce. Only applies in specified area of business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Indefinite term as long as in use and protected against becoming a common noun or verb. </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You do not have to register a trademark unless you want to bring</a:t>
            </a:r>
            <a:r>
              <a:rPr lang="en-US" baseline="0" dirty="0">
                <a:latin typeface="Arial" pitchFamily="-109" charset="0"/>
                <a:ea typeface="ＭＳ Ｐゴシック" pitchFamily="-109" charset="-128"/>
                <a:cs typeface="ＭＳ Ｐゴシック" pitchFamily="-109" charset="-128"/>
              </a:rPr>
              <a:t> litigation before a federal court (there are other benefits too, but what are they?)</a:t>
            </a:r>
          </a:p>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Copyright</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Expression, not ideas: Fuzzy. E.g. derivative works, characters, merchandising, plots.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 Default : Original Author, Exception: work for hire, Transferred: yes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Rights: Publication, Performance / exhibition, Adaptation to other media, Excerpting, Attribution, Derivative works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 Term: Lifetime of author plus 70 years., 95 years for companies.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Governed by US law and international treaties (e.g. WIPO).</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Fair Use: News reporting, reviews, etc., Scholarly / educational use, </a:t>
            </a:r>
            <a:r>
              <a:rPr lang="en-US" u="sng" dirty="0">
                <a:latin typeface="Arial" pitchFamily="-109" charset="0"/>
                <a:ea typeface="ＭＳ Ｐゴシック" pitchFamily="-109" charset="-128"/>
                <a:cs typeface="ＭＳ Ｐゴシック" pitchFamily="-109" charset="-128"/>
              </a:rPr>
              <a:t>Private</a:t>
            </a:r>
            <a:r>
              <a:rPr lang="en-US" dirty="0">
                <a:latin typeface="Arial" pitchFamily="-109" charset="0"/>
                <a:ea typeface="ＭＳ Ｐゴシック" pitchFamily="-109" charset="-128"/>
                <a:cs typeface="ＭＳ Ｐゴシック" pitchFamily="-109" charset="-128"/>
              </a:rPr>
              <a:t>, non-commercial use, Lending libraries and archives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Fair Use restrictions: Admission charge, Re-transmission</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In general, you can: Read, view, play, etc., Copy for personal use., Time-shift,</a:t>
            </a:r>
            <a:r>
              <a:rPr lang="en-US" baseline="0" dirty="0">
                <a:latin typeface="Arial" pitchFamily="-109" charset="0"/>
                <a:ea typeface="ＭＳ Ｐゴシック" pitchFamily="-109" charset="-128"/>
                <a:cs typeface="ＭＳ Ｐゴシック" pitchFamily="-109" charset="-128"/>
              </a:rPr>
              <a:t> Space-shift</a:t>
            </a:r>
            <a:endParaRPr lang="en-US" dirty="0">
              <a:latin typeface="Arial" pitchFamily="-109" charset="0"/>
              <a:ea typeface="ＭＳ Ｐゴシック" pitchFamily="-109" charset="-128"/>
              <a:cs typeface="ＭＳ Ｐゴシック" pitchFamily="-109" charset="-128"/>
            </a:endParaRP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In general, you cannot: Copy for others., Transfer to someone else but  keep a copy., Show / perform it publicly.</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What about video rentals?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Rationale: Encourage creativity. Encourage dissemination. Balance between private and public good. It’s a social contract.</a:t>
            </a:r>
          </a:p>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Patent</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A mechanism, process, or composition of matter. </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Must be: Novel. Useful. Non-obvious. Described clearly. Must do what it says.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Usual term 20 years.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Utility and plant patents: 20 years.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Design patents last 14 years. (ornamental design of functional item)</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Provisional patent gives 1 year, before</a:t>
            </a:r>
            <a:r>
              <a:rPr lang="en-US" baseline="0" dirty="0">
                <a:latin typeface="Arial" pitchFamily="-109" charset="0"/>
                <a:ea typeface="ＭＳ Ｐゴシック" pitchFamily="-109" charset="-128"/>
                <a:cs typeface="ＭＳ Ｐゴシック" pitchFamily="-109" charset="-128"/>
              </a:rPr>
              <a:t> full patent</a:t>
            </a:r>
          </a:p>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Trade Secret</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You must take steps.</a:t>
            </a:r>
          </a:p>
          <a:p>
            <a:pPr marL="628650" lvl="1" indent="-171450">
              <a:buFont typeface="Arial"/>
              <a:buChar char="•"/>
            </a:pPr>
            <a:r>
              <a:rPr lang="en-US" dirty="0">
                <a:latin typeface="Arial" pitchFamily="-109" charset="0"/>
                <a:ea typeface="ＭＳ Ｐゴシック" pitchFamily="-109" charset="-128"/>
                <a:cs typeface="ＭＳ Ｐゴシック" pitchFamily="-109" charset="-128"/>
              </a:rPr>
              <a:t>Enforceable by: Contracts, Laws against industrial espionage.</a:t>
            </a:r>
          </a:p>
        </p:txBody>
      </p:sp>
      <p:sp>
        <p:nvSpPr>
          <p:cNvPr id="4" name="Slide Number Placeholder 3"/>
          <p:cNvSpPr>
            <a:spLocks noGrp="1"/>
          </p:cNvSpPr>
          <p:nvPr>
            <p:ph type="sldNum" sz="quarter" idx="10"/>
          </p:nvPr>
        </p:nvSpPr>
        <p:spPr/>
        <p:txBody>
          <a:bodyPr/>
          <a:lstStyle/>
          <a:p>
            <a:fld id="{270700B2-88B9-1642-B8EB-F86842378D04}" type="slidenum">
              <a:rPr lang="en-US" smtClean="0"/>
              <a:t>5</a:t>
            </a:fld>
            <a:endParaRPr lang="en-US"/>
          </a:p>
        </p:txBody>
      </p:sp>
    </p:spTree>
    <p:extLst>
      <p:ext uri="{BB962C8B-B14F-4D97-AF65-F5344CB8AC3E}">
        <p14:creationId xmlns:p14="http://schemas.microsoft.com/office/powerpoint/2010/main" val="4215312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latin typeface="Arial" pitchFamily="-109" charset="0"/>
                <a:ea typeface="ＭＳ Ｐゴシック" pitchFamily="-109" charset="-128"/>
                <a:cs typeface="ＭＳ Ｐゴシック" pitchFamily="-109" charset="-128"/>
              </a:rPr>
              <a:t>Trademark</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Protect: Used to denote a product or service.</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Only applies in specified area of business</a:t>
            </a:r>
          </a:p>
          <a:p>
            <a:pPr marL="1085850" marR="0" lvl="2" indent="-171450" algn="l" defTabSz="457200" rtl="0" eaLnBrk="1" fontAlgn="auto" latinLnBrk="0" hangingPunct="1">
              <a:lnSpc>
                <a:spcPct val="100000"/>
              </a:lnSpc>
              <a:spcBef>
                <a:spcPts val="0"/>
              </a:spcBef>
              <a:spcAft>
                <a:spcPts val="0"/>
              </a:spcAft>
              <a:buClrTx/>
              <a:buSzTx/>
              <a:buFont typeface="Arial"/>
              <a:buChar char="•"/>
              <a:tabLst/>
              <a:defRPr/>
            </a:pPr>
            <a:r>
              <a:rPr lang="en-US" dirty="0">
                <a:latin typeface="Arial" pitchFamily="-109" charset="0"/>
                <a:ea typeface="ＭＳ Ｐゴシック" pitchFamily="-109" charset="-128"/>
                <a:cs typeface="ＭＳ Ｐゴシック" pitchFamily="-109" charset="-128"/>
              </a:rPr>
              <a:t>You do not have to register a trademark unless you want to bring</a:t>
            </a:r>
            <a:r>
              <a:rPr lang="en-US" baseline="0" dirty="0">
                <a:latin typeface="Arial" pitchFamily="-109" charset="0"/>
                <a:ea typeface="ＭＳ Ｐゴシック" pitchFamily="-109" charset="-128"/>
                <a:cs typeface="ＭＳ Ｐゴシック" pitchFamily="-109" charset="-128"/>
              </a:rPr>
              <a:t> litigation before a federal court (there are other benefits too, but what are they?</a:t>
            </a:r>
            <a:endParaRPr lang="en-US" dirty="0">
              <a:latin typeface="Arial" pitchFamily="-109" charset="0"/>
              <a:ea typeface="ＭＳ Ｐゴシック" pitchFamily="-109" charset="-128"/>
              <a:cs typeface="ＭＳ Ｐゴシック" pitchFamily="-109" charset="-128"/>
            </a:endParaRP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Qualification: Unique in specific area of commerce</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Term: Indefinite term as long as in use and protected against becoming a common noun or verb. </a:t>
            </a:r>
          </a:p>
        </p:txBody>
      </p:sp>
      <p:sp>
        <p:nvSpPr>
          <p:cNvPr id="4" name="Slide Number Placeholder 3"/>
          <p:cNvSpPr>
            <a:spLocks noGrp="1"/>
          </p:cNvSpPr>
          <p:nvPr>
            <p:ph type="sldNum" sz="quarter" idx="10"/>
          </p:nvPr>
        </p:nvSpPr>
        <p:spPr/>
        <p:txBody>
          <a:bodyPr/>
          <a:lstStyle/>
          <a:p>
            <a:fld id="{270700B2-88B9-1642-B8EB-F86842378D04}" type="slidenum">
              <a:rPr lang="en-US" smtClean="0"/>
              <a:t>6</a:t>
            </a:fld>
            <a:endParaRPr lang="en-US"/>
          </a:p>
        </p:txBody>
      </p:sp>
    </p:spTree>
    <p:extLst>
      <p:ext uri="{BB962C8B-B14F-4D97-AF65-F5344CB8AC3E}">
        <p14:creationId xmlns:p14="http://schemas.microsoft.com/office/powerpoint/2010/main" val="10486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dirty="0">
                <a:latin typeface="Arial" pitchFamily="-109" charset="0"/>
                <a:ea typeface="ＭＳ Ｐゴシック" pitchFamily="-109" charset="-128"/>
                <a:cs typeface="ＭＳ Ｐゴシック" pitchFamily="-109" charset="-128"/>
              </a:rPr>
              <a:t>Trademark</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Protect: Used to denote a product or service.</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Only applies in specified area of business</a:t>
            </a:r>
          </a:p>
          <a:p>
            <a:pPr marL="1085850" marR="0" lvl="2" indent="-171450" algn="l" defTabSz="457200" rtl="0" eaLnBrk="1" fontAlgn="auto" latinLnBrk="0" hangingPunct="1">
              <a:lnSpc>
                <a:spcPct val="100000"/>
              </a:lnSpc>
              <a:spcBef>
                <a:spcPts val="0"/>
              </a:spcBef>
              <a:spcAft>
                <a:spcPts val="0"/>
              </a:spcAft>
              <a:buClrTx/>
              <a:buSzTx/>
              <a:buFont typeface="Arial"/>
              <a:buChar char="•"/>
              <a:tabLst/>
              <a:defRPr/>
            </a:pPr>
            <a:r>
              <a:rPr lang="en-US" dirty="0">
                <a:latin typeface="Arial" pitchFamily="-109" charset="0"/>
                <a:ea typeface="ＭＳ Ｐゴシック" pitchFamily="-109" charset="-128"/>
                <a:cs typeface="ＭＳ Ｐゴシック" pitchFamily="-109" charset="-128"/>
              </a:rPr>
              <a:t>You do not have to register a trademark unless you want to bring</a:t>
            </a:r>
            <a:r>
              <a:rPr lang="en-US" baseline="0" dirty="0">
                <a:latin typeface="Arial" pitchFamily="-109" charset="0"/>
                <a:ea typeface="ＭＳ Ｐゴシック" pitchFamily="-109" charset="-128"/>
                <a:cs typeface="ＭＳ Ｐゴシック" pitchFamily="-109" charset="-128"/>
              </a:rPr>
              <a:t> litigation before a federal court (there are other benefits too, but what are they?</a:t>
            </a:r>
            <a:endParaRPr lang="en-US" dirty="0">
              <a:latin typeface="Arial" pitchFamily="-109" charset="0"/>
              <a:ea typeface="ＭＳ Ｐゴシック" pitchFamily="-109" charset="-128"/>
              <a:cs typeface="ＭＳ Ｐゴシック" pitchFamily="-109" charset="-128"/>
            </a:endParaRP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Qualification: Unique in specific area of commerce</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Term: Indefinite term as long as in use and protected against becoming a common noun or verb. </a:t>
            </a:r>
          </a:p>
        </p:txBody>
      </p:sp>
      <p:sp>
        <p:nvSpPr>
          <p:cNvPr id="4" name="Slide Number Placeholder 3"/>
          <p:cNvSpPr>
            <a:spLocks noGrp="1"/>
          </p:cNvSpPr>
          <p:nvPr>
            <p:ph type="sldNum" sz="quarter" idx="10"/>
          </p:nvPr>
        </p:nvSpPr>
        <p:spPr/>
        <p:txBody>
          <a:bodyPr/>
          <a:lstStyle/>
          <a:p>
            <a:fld id="{270700B2-88B9-1642-B8EB-F86842378D04}" type="slidenum">
              <a:rPr lang="en-US" smtClean="0"/>
              <a:t>7</a:t>
            </a:fld>
            <a:endParaRPr lang="en-US"/>
          </a:p>
        </p:txBody>
      </p:sp>
    </p:spTree>
    <p:extLst>
      <p:ext uri="{BB962C8B-B14F-4D97-AF65-F5344CB8AC3E}">
        <p14:creationId xmlns:p14="http://schemas.microsoft.com/office/powerpoint/2010/main" val="2465464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Copyright</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Protect</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Expression, not ideas: Fuzzy. E.g. derivative works, characters, merchandising, plots.</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US Default : Original Author, Exception: work for hire, Transferred: yes</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Rights: Reproduce, Publish (distribute to public), Display/Exhibition, Perform, Adaptation to other media, Excerpting, Attribution, Derivative works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Fair Use: </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News reporting, reviews, etc., Scholarly / educational use, </a:t>
            </a:r>
            <a:r>
              <a:rPr lang="en-US" u="sng" dirty="0">
                <a:latin typeface="Arial" pitchFamily="-109" charset="0"/>
                <a:ea typeface="ＭＳ Ｐゴシック" pitchFamily="-109" charset="-128"/>
                <a:cs typeface="ＭＳ Ｐゴシック" pitchFamily="-109" charset="-128"/>
              </a:rPr>
              <a:t>Private</a:t>
            </a:r>
            <a:r>
              <a:rPr lang="en-US" dirty="0">
                <a:latin typeface="Arial" pitchFamily="-109" charset="0"/>
                <a:ea typeface="ＭＳ Ｐゴシック" pitchFamily="-109" charset="-128"/>
                <a:cs typeface="ＭＳ Ｐゴシック" pitchFamily="-109" charset="-128"/>
              </a:rPr>
              <a:t>, non-commercial use, Lending libraries and archives</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Restrictions: Admission charge, Re-transmission</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In general, you can: Read, view, play, etc., Copy for personal use., Time-shift,</a:t>
            </a:r>
            <a:r>
              <a:rPr lang="en-US" baseline="0" dirty="0">
                <a:latin typeface="Arial" pitchFamily="-109" charset="0"/>
                <a:ea typeface="ＭＳ Ｐゴシック" pitchFamily="-109" charset="-128"/>
                <a:cs typeface="ＭＳ Ｐゴシック" pitchFamily="-109" charset="-128"/>
              </a:rPr>
              <a:t> Space-shift</a:t>
            </a:r>
            <a:endParaRPr lang="en-US" dirty="0">
              <a:latin typeface="Arial" pitchFamily="-109" charset="0"/>
              <a:ea typeface="ＭＳ Ｐゴシック" pitchFamily="-109" charset="-128"/>
              <a:cs typeface="ＭＳ Ｐゴシック" pitchFamily="-109" charset="-128"/>
            </a:endParaRP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In general, you cannot: Copy for others., Transfer to someone else but  keep a copy., Show / perform it publicly.</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Required: Original</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 Term: Lifetime of author plus 70 years., 95 years for companies.</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Governed by US law and international treaties (e.g. WIPO).</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Rationale: Encourage creativity. Encourage dissemination. Balance between private and public good. It’s a social contract.</a:t>
            </a:r>
          </a:p>
        </p:txBody>
      </p:sp>
      <p:sp>
        <p:nvSpPr>
          <p:cNvPr id="4" name="Slide Number Placeholder 3"/>
          <p:cNvSpPr>
            <a:spLocks noGrp="1"/>
          </p:cNvSpPr>
          <p:nvPr>
            <p:ph type="sldNum" sz="quarter" idx="10"/>
          </p:nvPr>
        </p:nvSpPr>
        <p:spPr/>
        <p:txBody>
          <a:bodyPr/>
          <a:lstStyle/>
          <a:p>
            <a:fld id="{270700B2-88B9-1642-B8EB-F86842378D04}" type="slidenum">
              <a:rPr lang="en-US" smtClean="0"/>
              <a:t>8</a:t>
            </a:fld>
            <a:endParaRPr lang="en-US"/>
          </a:p>
        </p:txBody>
      </p:sp>
    </p:spTree>
    <p:extLst>
      <p:ext uri="{BB962C8B-B14F-4D97-AF65-F5344CB8AC3E}">
        <p14:creationId xmlns:p14="http://schemas.microsoft.com/office/powerpoint/2010/main" val="64095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eaLnBrk="1" hangingPunct="1">
              <a:buFont typeface="Arial"/>
              <a:buChar char="•"/>
            </a:pPr>
            <a:r>
              <a:rPr lang="en-US" baseline="0" dirty="0">
                <a:latin typeface="Arial" pitchFamily="-109" charset="0"/>
                <a:ea typeface="ＭＳ Ｐゴシック" pitchFamily="-109" charset="-128"/>
                <a:cs typeface="ＭＳ Ｐゴシック" pitchFamily="-109" charset="-128"/>
              </a:rPr>
              <a:t>Copyright</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Protect</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Expression, not ideas: Fuzzy. E.g. derivative works, characters, merchandising, plots.</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US Default : Original Author, Exception: work for hire, Transferred: yes</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Rights: Reproduce, Publish (distribute to public), Display/Exhibition, Perform, Adaptation to other media, Excerpting, Attribution, Derivative works</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Fair Use: </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News reporting, reviews, etc., Scholarly / educational use, </a:t>
            </a:r>
            <a:r>
              <a:rPr lang="en-US" u="sng" dirty="0">
                <a:latin typeface="Arial" pitchFamily="-109" charset="0"/>
                <a:ea typeface="ＭＳ Ｐゴシック" pitchFamily="-109" charset="-128"/>
                <a:cs typeface="ＭＳ Ｐゴシック" pitchFamily="-109" charset="-128"/>
              </a:rPr>
              <a:t>Private</a:t>
            </a:r>
            <a:r>
              <a:rPr lang="en-US" dirty="0">
                <a:latin typeface="Arial" pitchFamily="-109" charset="0"/>
                <a:ea typeface="ＭＳ Ｐゴシック" pitchFamily="-109" charset="-128"/>
                <a:cs typeface="ＭＳ Ｐゴシック" pitchFamily="-109" charset="-128"/>
              </a:rPr>
              <a:t>, non-commercial use, Lending libraries and archives</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Restrictions: Admission charge, Re-transmission</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In general, you can: Read, view, play, etc., Copy for personal use., Time-shift,</a:t>
            </a:r>
            <a:r>
              <a:rPr lang="en-US" baseline="0" dirty="0">
                <a:latin typeface="Arial" pitchFamily="-109" charset="0"/>
                <a:ea typeface="ＭＳ Ｐゴシック" pitchFamily="-109" charset="-128"/>
                <a:cs typeface="ＭＳ Ｐゴシック" pitchFamily="-109" charset="-128"/>
              </a:rPr>
              <a:t> Space-shift</a:t>
            </a:r>
            <a:endParaRPr lang="en-US" dirty="0">
              <a:latin typeface="Arial" pitchFamily="-109" charset="0"/>
              <a:ea typeface="ＭＳ Ｐゴシック" pitchFamily="-109" charset="-128"/>
              <a:cs typeface="ＭＳ Ｐゴシック" pitchFamily="-109" charset="-128"/>
            </a:endParaRP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In general, you cannot: Copy for others., Transfer to someone else but  keep a copy., Show / perform it publicly.</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Required: Original</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US Term: Lifetime of author plus 70 years., 95 years for companies.</a:t>
            </a:r>
          </a:p>
          <a:p>
            <a:pPr marL="1085850" lvl="2" indent="-171450" eaLnBrk="1" hangingPunct="1">
              <a:buFont typeface="Arial"/>
              <a:buChar char="•"/>
            </a:pPr>
            <a:r>
              <a:rPr lang="en-US" dirty="0">
                <a:latin typeface="Arial" pitchFamily="-109" charset="0"/>
                <a:ea typeface="ＭＳ Ｐゴシック" pitchFamily="-109" charset="-128"/>
                <a:cs typeface="ＭＳ Ｐゴシック" pitchFamily="-109" charset="-128"/>
              </a:rPr>
              <a:t>Governed by US law and international treaties (e.g. WIPO).</a:t>
            </a:r>
          </a:p>
          <a:p>
            <a:pPr marL="628650" lvl="1" indent="-171450" eaLnBrk="1" hangingPunct="1">
              <a:buFont typeface="Arial"/>
              <a:buChar char="•"/>
            </a:pPr>
            <a:r>
              <a:rPr lang="en-US" dirty="0">
                <a:latin typeface="Arial" pitchFamily="-109" charset="0"/>
                <a:ea typeface="ＭＳ Ｐゴシック" pitchFamily="-109" charset="-128"/>
                <a:cs typeface="ＭＳ Ｐゴシック" pitchFamily="-109" charset="-128"/>
              </a:rPr>
              <a:t>Rationale: Encourage creativity. Encourage dissemination. Balance between private and public good. It’s a social contract.</a:t>
            </a:r>
          </a:p>
        </p:txBody>
      </p:sp>
      <p:sp>
        <p:nvSpPr>
          <p:cNvPr id="4" name="Slide Number Placeholder 3"/>
          <p:cNvSpPr>
            <a:spLocks noGrp="1"/>
          </p:cNvSpPr>
          <p:nvPr>
            <p:ph type="sldNum" sz="quarter" idx="10"/>
          </p:nvPr>
        </p:nvSpPr>
        <p:spPr/>
        <p:txBody>
          <a:bodyPr/>
          <a:lstStyle/>
          <a:p>
            <a:fld id="{270700B2-88B9-1642-B8EB-F86842378D04}" type="slidenum">
              <a:rPr lang="en-US" smtClean="0"/>
              <a:t>9</a:t>
            </a:fld>
            <a:endParaRPr lang="en-US"/>
          </a:p>
        </p:txBody>
      </p:sp>
    </p:spTree>
    <p:extLst>
      <p:ext uri="{BB962C8B-B14F-4D97-AF65-F5344CB8AC3E}">
        <p14:creationId xmlns:p14="http://schemas.microsoft.com/office/powerpoint/2010/main" val="3160503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3" name="Subtitle 2"/>
          <p:cNvSpPr>
            <a:spLocks noGrp="1"/>
          </p:cNvSpPr>
          <p:nvPr>
            <p:ph type="subTitle" idx="1"/>
          </p:nvPr>
        </p:nvSpPr>
        <p:spPr>
          <a:xfrm>
            <a:off x="914400" y="3105150"/>
            <a:ext cx="7315200" cy="762000"/>
          </a:xfrm>
        </p:spPr>
        <p:txBody>
          <a:bodyPr>
            <a:normAutofit/>
          </a:bodyPr>
          <a:lstStyle>
            <a:lvl1pPr marL="0" indent="0" algn="ctr">
              <a:spcBef>
                <a:spcPts val="0"/>
              </a:spcBef>
              <a:buNone/>
              <a:defRPr sz="2100">
                <a:solidFill>
                  <a:schemeClr val="tx1"/>
                </a:solidFill>
              </a:defRPr>
            </a:lvl1pPr>
            <a:lvl2pPr marL="457181" indent="0" algn="ctr">
              <a:buNone/>
              <a:defRPr>
                <a:solidFill>
                  <a:schemeClr val="tx1">
                    <a:tint val="75000"/>
                  </a:schemeClr>
                </a:solidFill>
              </a:defRPr>
            </a:lvl2pPr>
            <a:lvl3pPr marL="914362" indent="0" algn="ctr">
              <a:buNone/>
              <a:defRPr>
                <a:solidFill>
                  <a:schemeClr val="tx1">
                    <a:tint val="75000"/>
                  </a:schemeClr>
                </a:solidFill>
              </a:defRPr>
            </a:lvl3pPr>
            <a:lvl4pPr marL="1371543" indent="0" algn="ctr">
              <a:buNone/>
              <a:defRPr>
                <a:solidFill>
                  <a:schemeClr val="tx1">
                    <a:tint val="75000"/>
                  </a:schemeClr>
                </a:solidFill>
              </a:defRPr>
            </a:lvl4pPr>
            <a:lvl5pPr marL="1828724" indent="0" algn="ctr">
              <a:buNone/>
              <a:defRPr>
                <a:solidFill>
                  <a:schemeClr val="tx1">
                    <a:tint val="75000"/>
                  </a:schemeClr>
                </a:solidFill>
              </a:defRPr>
            </a:lvl5pPr>
            <a:lvl6pPr marL="2285905" indent="0" algn="ctr">
              <a:buNone/>
              <a:defRPr>
                <a:solidFill>
                  <a:schemeClr val="tx1">
                    <a:tint val="75000"/>
                  </a:schemeClr>
                </a:solidFill>
              </a:defRPr>
            </a:lvl6pPr>
            <a:lvl7pPr marL="2743086" indent="0" algn="ctr">
              <a:buNone/>
              <a:defRPr>
                <a:solidFill>
                  <a:schemeClr val="tx1">
                    <a:tint val="75000"/>
                  </a:schemeClr>
                </a:solidFill>
              </a:defRPr>
            </a:lvl7pPr>
            <a:lvl8pPr marL="3200266" indent="0" algn="ctr">
              <a:buNone/>
              <a:defRPr>
                <a:solidFill>
                  <a:schemeClr val="tx1">
                    <a:tint val="75000"/>
                  </a:schemeClr>
                </a:solidFill>
              </a:defRPr>
            </a:lvl8pPr>
            <a:lvl9pPr marL="3657448" indent="0" algn="ctr">
              <a:buNone/>
              <a:defRPr>
                <a:solidFill>
                  <a:schemeClr val="tx1">
                    <a:tint val="75000"/>
                  </a:schemeClr>
                </a:solidFill>
              </a:defRPr>
            </a:lvl9pPr>
          </a:lstStyle>
          <a:p>
            <a:r>
              <a:rPr lang="en-US"/>
              <a:t>Click to edit Master subtitle style</a:t>
            </a:r>
            <a:endParaRPr/>
          </a:p>
        </p:txBody>
      </p:sp>
      <p:sp>
        <p:nvSpPr>
          <p:cNvPr id="62" name="Rectangle 61"/>
          <p:cNvSpPr/>
          <p:nvPr/>
        </p:nvSpPr>
        <p:spPr bwMode="hidden">
          <a:xfrm>
            <a:off x="0" y="1428751"/>
            <a:ext cx="9144000" cy="16111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90000"/>
              </a:lnSpc>
            </a:pPr>
            <a:endParaRPr sz="2400">
              <a:solidFill>
                <a:schemeClr val="tx2"/>
              </a:solidFill>
            </a:endParaRPr>
          </a:p>
        </p:txBody>
      </p:sp>
      <p:sp>
        <p:nvSpPr>
          <p:cNvPr id="2" name="Title 1"/>
          <p:cNvSpPr>
            <a:spLocks noGrp="1"/>
          </p:cNvSpPr>
          <p:nvPr>
            <p:ph type="ctrTitle"/>
          </p:nvPr>
        </p:nvSpPr>
        <p:spPr>
          <a:xfrm>
            <a:off x="914400" y="1428751"/>
            <a:ext cx="7315200" cy="1610945"/>
          </a:xfrm>
        </p:spPr>
        <p:txBody>
          <a:bodyPr anchor="ctr">
            <a:normAutofit/>
          </a:bodyPr>
          <a:lstStyle>
            <a:lvl1pPr algn="l">
              <a:defRPr sz="3300" cap="all" normalizeH="0" baseline="0"/>
            </a:lvl1pPr>
          </a:lstStyle>
          <a:p>
            <a:r>
              <a:rPr lang="en-US" dirty="0"/>
              <a:t>Click to edit Master title style</a:t>
            </a:r>
            <a:endParaRPr dirty="0"/>
          </a:p>
        </p:txBody>
      </p:sp>
      <p:sp>
        <p:nvSpPr>
          <p:cNvPr id="7"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800">
                <a:solidFill>
                  <a:schemeClr val="tx1"/>
                </a:solidFill>
              </a:defRPr>
            </a:lvl1pPr>
          </a:lstStyle>
          <a:p>
            <a:r>
              <a:rPr lang="sk-SK"/>
              <a:t>© 2025 Keith A. Pray</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0" y="361950"/>
            <a:ext cx="4953001" cy="4381501"/>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867400" y="1581150"/>
            <a:ext cx="2971800" cy="3200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extLst>
      <p:ext uri="{BB962C8B-B14F-4D97-AF65-F5344CB8AC3E}">
        <p14:creationId xmlns:p14="http://schemas.microsoft.com/office/powerpoint/2010/main" val="2076303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002453">
              <a:defRPr baseline="0"/>
            </a:lvl6pPr>
            <a:lvl7pPr marL="2002453">
              <a:defRPr baseline="0"/>
            </a:lvl7pPr>
            <a:lvl8pPr marL="2002453">
              <a:defRPr baseline="0"/>
            </a:lvl8pPr>
            <a:lvl9pPr marL="2002453">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31994" y="361950"/>
            <a:ext cx="1383347" cy="434340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361950"/>
            <a:ext cx="6781800" cy="4343401"/>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914400" y="1143000"/>
            <a:ext cx="7315200" cy="1494448"/>
          </a:xfrm>
        </p:spPr>
        <p:txBody>
          <a:bodyPr anchor="b" anchorCtr="0">
            <a:noAutofit/>
          </a:bodyPr>
          <a:lstStyle>
            <a:lvl1pPr algn="ctr">
              <a:defRPr sz="3300" b="0" cap="all" baseline="0"/>
            </a:lvl1pPr>
          </a:lstStyle>
          <a:p>
            <a:r>
              <a:rPr lang="en-US"/>
              <a:t>Click to edit Master title style</a:t>
            </a:r>
            <a:endParaRPr/>
          </a:p>
        </p:txBody>
      </p:sp>
      <p:sp>
        <p:nvSpPr>
          <p:cNvPr id="3" name="Text Placeholder 2"/>
          <p:cNvSpPr>
            <a:spLocks noGrp="1"/>
          </p:cNvSpPr>
          <p:nvPr>
            <p:ph type="body" idx="1"/>
          </p:nvPr>
        </p:nvSpPr>
        <p:spPr>
          <a:xfrm>
            <a:off x="914400" y="2724150"/>
            <a:ext cx="7315200" cy="762000"/>
          </a:xfrm>
        </p:spPr>
        <p:txBody>
          <a:bodyPr anchor="t" anchorCtr="0">
            <a:noAutofit/>
          </a:bodyPr>
          <a:lstStyle>
            <a:lvl1pPr marL="0" indent="0" algn="ctr">
              <a:spcBef>
                <a:spcPts val="0"/>
              </a:spcBef>
              <a:buNone/>
              <a:defRPr sz="2100">
                <a:solidFill>
                  <a:schemeClr val="tx1"/>
                </a:solidFill>
              </a:defRPr>
            </a:lvl1pPr>
            <a:lvl2pPr marL="457181" indent="0">
              <a:buNone/>
              <a:defRPr sz="1800">
                <a:solidFill>
                  <a:schemeClr val="tx1">
                    <a:tint val="75000"/>
                  </a:schemeClr>
                </a:solidFill>
              </a:defRPr>
            </a:lvl2pPr>
            <a:lvl3pPr marL="914362" indent="0">
              <a:buNone/>
              <a:defRPr sz="1600">
                <a:solidFill>
                  <a:schemeClr val="tx1">
                    <a:tint val="75000"/>
                  </a:schemeClr>
                </a:solidFill>
              </a:defRPr>
            </a:lvl3pPr>
            <a:lvl4pPr marL="1371543" indent="0">
              <a:buNone/>
              <a:defRPr sz="1400">
                <a:solidFill>
                  <a:schemeClr val="tx1">
                    <a:tint val="75000"/>
                  </a:schemeClr>
                </a:solidFill>
              </a:defRPr>
            </a:lvl4pPr>
            <a:lvl5pPr marL="1828724" indent="0">
              <a:buNone/>
              <a:defRPr sz="1400">
                <a:solidFill>
                  <a:schemeClr val="tx1">
                    <a:tint val="75000"/>
                  </a:schemeClr>
                </a:solidFill>
              </a:defRPr>
            </a:lvl5pPr>
            <a:lvl6pPr marL="2285905" indent="0">
              <a:buNone/>
              <a:defRPr sz="1400">
                <a:solidFill>
                  <a:schemeClr val="tx1">
                    <a:tint val="75000"/>
                  </a:schemeClr>
                </a:solidFill>
              </a:defRPr>
            </a:lvl6pPr>
            <a:lvl7pPr marL="2743086" indent="0">
              <a:buNone/>
              <a:defRPr sz="1400">
                <a:solidFill>
                  <a:schemeClr val="tx1">
                    <a:tint val="75000"/>
                  </a:schemeClr>
                </a:solidFill>
              </a:defRPr>
            </a:lvl7pPr>
            <a:lvl8pPr marL="3200266" indent="0">
              <a:buNone/>
              <a:defRPr sz="1400">
                <a:solidFill>
                  <a:schemeClr val="tx1">
                    <a:tint val="75000"/>
                  </a:schemeClr>
                </a:solidFill>
              </a:defRPr>
            </a:lvl8pPr>
            <a:lvl9pPr marL="365744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sk-SK"/>
              <a:t>© 2025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85800" y="1352551"/>
            <a:ext cx="3733800" cy="3352800"/>
          </a:xfrm>
        </p:spPr>
        <p:txBody>
          <a:bodyPr>
            <a:normAutofit/>
          </a:bodyPr>
          <a:lstStyle>
            <a:lvl1pPr>
              <a:defRPr sz="1800"/>
            </a:lvl1pPr>
            <a:lvl2pPr>
              <a:defRPr sz="1500"/>
            </a:lvl2pPr>
            <a:lvl3pPr>
              <a:defRPr sz="1400"/>
            </a:lvl3pPr>
            <a:lvl4pPr>
              <a:defRPr sz="1200"/>
            </a:lvl4pPr>
            <a:lvl5pPr>
              <a:defRPr sz="1100"/>
            </a:lvl5pPr>
            <a:lvl6pPr>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24400" y="1352551"/>
            <a:ext cx="3733800" cy="3352800"/>
          </a:xfrm>
        </p:spPr>
        <p:txBody>
          <a:bodyPr>
            <a:normAutofit/>
          </a:bodyPr>
          <a:lstStyle>
            <a:lvl1pPr>
              <a:defRPr sz="1800"/>
            </a:lvl1pPr>
            <a:lvl2pPr>
              <a:defRPr sz="1500"/>
            </a:lvl2pPr>
            <a:lvl3pPr>
              <a:defRPr sz="1400"/>
            </a:lvl3pPr>
            <a:lvl4pPr>
              <a:defRPr sz="1200"/>
            </a:lvl4pPr>
            <a:lvl5pPr>
              <a:defRPr sz="1100"/>
            </a:lvl5pPr>
            <a:lvl6pPr marL="2002453">
              <a:defRPr sz="1100" baseline="0"/>
            </a:lvl6pPr>
            <a:lvl7pPr marL="2002453">
              <a:defRPr sz="1100" baseline="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sk-SK"/>
              <a:t>© 2025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a:lvl8pPr>
            <a:lvl9pPr marL="2002453">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24400" y="1352550"/>
            <a:ext cx="3733800" cy="685800"/>
          </a:xfrm>
        </p:spPr>
        <p:txBody>
          <a:bodyPr anchor="ctr">
            <a:noAutofit/>
          </a:bodyPr>
          <a:lstStyle>
            <a:lvl1pPr marL="0" indent="0">
              <a:lnSpc>
                <a:spcPct val="80000"/>
              </a:lnSpc>
              <a:spcBef>
                <a:spcPts val="0"/>
              </a:spcBef>
              <a:buNone/>
              <a:defRPr sz="2100" b="0">
                <a:solidFill>
                  <a:schemeClr val="tx1"/>
                </a:solidFill>
              </a:defRPr>
            </a:lvl1pPr>
            <a:lvl2pPr marL="457181" indent="0">
              <a:buNone/>
              <a:defRPr sz="2000" b="1"/>
            </a:lvl2pPr>
            <a:lvl3pPr marL="914362" indent="0">
              <a:buNone/>
              <a:defRPr sz="1800" b="1"/>
            </a:lvl3pPr>
            <a:lvl4pPr marL="1371543" indent="0">
              <a:buNone/>
              <a:defRPr sz="1600" b="1"/>
            </a:lvl4pPr>
            <a:lvl5pPr marL="1828724" indent="0">
              <a:buNone/>
              <a:defRPr sz="1600" b="1"/>
            </a:lvl5pPr>
            <a:lvl6pPr marL="2285905" indent="0">
              <a:buNone/>
              <a:defRPr sz="1600" b="1"/>
            </a:lvl6pPr>
            <a:lvl7pPr marL="2743086" indent="0">
              <a:buNone/>
              <a:defRPr sz="1600" b="1"/>
            </a:lvl7pPr>
            <a:lvl8pPr marL="3200266" indent="0">
              <a:buNone/>
              <a:defRPr sz="1600" b="1"/>
            </a:lvl8pPr>
            <a:lvl9pPr marL="36574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24400" y="2038350"/>
            <a:ext cx="3733800" cy="2667000"/>
          </a:xfrm>
        </p:spPr>
        <p:txBody>
          <a:bodyPr>
            <a:normAutofit/>
          </a:bodyPr>
          <a:lstStyle>
            <a:lvl1pPr>
              <a:defRPr sz="1800"/>
            </a:lvl1pPr>
            <a:lvl2pPr>
              <a:defRPr sz="1500"/>
            </a:lvl2pPr>
            <a:lvl3pPr>
              <a:defRPr sz="1400"/>
            </a:lvl3pPr>
            <a:lvl4pPr>
              <a:defRPr sz="1200"/>
            </a:lvl4pPr>
            <a:lvl5pPr>
              <a:defRPr sz="1100"/>
            </a:lvl5pPr>
            <a:lvl6pPr marL="2002453">
              <a:defRPr sz="1100"/>
            </a:lvl6pPr>
            <a:lvl7pPr marL="2002453">
              <a:defRPr sz="1100"/>
            </a:lvl7pPr>
            <a:lvl8pPr marL="2002453">
              <a:defRPr sz="1100" baseline="0"/>
            </a:lvl8pPr>
            <a:lvl9pPr marL="2002453">
              <a:defRPr sz="1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sk-SK"/>
              <a:t>© 2025 Keith A. Pray</a:t>
            </a:r>
            <a:endParaRPr lang="en-US"/>
          </a:p>
        </p:txBody>
      </p:sp>
      <p:sp>
        <p:nvSpPr>
          <p:cNvPr id="9" name="Slide Number Placeholder 8"/>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836"/>
            <a:ext cx="5715000"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5867400" y="361950"/>
            <a:ext cx="2971800" cy="1066800"/>
          </a:xfrm>
        </p:spPr>
        <p:txBody>
          <a:bodyPr anchor="b">
            <a:noAutofit/>
          </a:bodyPr>
          <a:lstStyle>
            <a:lvl1pPr algn="l">
              <a:defRPr sz="2400" b="0"/>
            </a:lvl1pPr>
          </a:lstStyle>
          <a:p>
            <a:r>
              <a:rPr lang="en-US"/>
              <a:t>Click to edit Master title style</a:t>
            </a:r>
            <a:endParaRPr/>
          </a:p>
        </p:txBody>
      </p:sp>
      <p:sp>
        <p:nvSpPr>
          <p:cNvPr id="3" name="Content Placeholder 2"/>
          <p:cNvSpPr>
            <a:spLocks noGrp="1"/>
          </p:cNvSpPr>
          <p:nvPr>
            <p:ph idx="1"/>
          </p:nvPr>
        </p:nvSpPr>
        <p:spPr bwMode="white">
          <a:xfrm>
            <a:off x="381000" y="361950"/>
            <a:ext cx="4953000" cy="4381501"/>
          </a:xfrm>
        </p:spPr>
        <p:txBody>
          <a:bodyPr>
            <a:normAutofit/>
          </a:bodyPr>
          <a:lstStyle>
            <a:lvl1pPr>
              <a:defRPr sz="2100"/>
            </a:lvl1pPr>
            <a:lvl2pPr>
              <a:defRPr sz="1800"/>
            </a:lvl2pPr>
            <a:lvl3pPr>
              <a:defRPr sz="1500"/>
            </a:lvl3pPr>
            <a:lvl4pPr>
              <a:defRPr sz="14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867400" y="1581150"/>
            <a:ext cx="2971800" cy="3200400"/>
          </a:xfrm>
        </p:spPr>
        <p:txBody>
          <a:bodyPr anchor="t" anchorCtr="0">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Isosceles Triangle 5"/>
          <p:cNvSpPr/>
          <p:nvPr/>
        </p:nvSpPr>
        <p:spPr>
          <a:xfrm>
            <a:off x="-1205" y="-836"/>
            <a:ext cx="9145184" cy="5147769"/>
          </a:xfrm>
          <a:custGeom>
            <a:avLst/>
            <a:gdLst/>
            <a:ahLst/>
            <a:cxnLst/>
            <a:rect l="l" t="t" r="r" b="b"/>
            <a:pathLst>
              <a:path w="9145184" h="5147769">
                <a:moveTo>
                  <a:pt x="4573206" y="2611793"/>
                </a:moveTo>
                <a:lnTo>
                  <a:pt x="4673081" y="5144337"/>
                </a:lnTo>
                <a:lnTo>
                  <a:pt x="4473331" y="5144337"/>
                </a:lnTo>
                <a:close/>
                <a:moveTo>
                  <a:pt x="4571642" y="2577669"/>
                </a:moveTo>
                <a:lnTo>
                  <a:pt x="4568842" y="2582993"/>
                </a:lnTo>
                <a:lnTo>
                  <a:pt x="4572592" y="2595063"/>
                </a:lnTo>
                <a:lnTo>
                  <a:pt x="4576342" y="2582993"/>
                </a:lnTo>
                <a:lnTo>
                  <a:pt x="4573542" y="2577669"/>
                </a:lnTo>
                <a:lnTo>
                  <a:pt x="4576527" y="2582398"/>
                </a:lnTo>
                <a:lnTo>
                  <a:pt x="4577948" y="2577822"/>
                </a:lnTo>
                <a:lnTo>
                  <a:pt x="4576812" y="2582849"/>
                </a:lnTo>
                <a:lnTo>
                  <a:pt x="6195680" y="5147769"/>
                </a:lnTo>
                <a:lnTo>
                  <a:pt x="5925258" y="5147769"/>
                </a:lnTo>
                <a:lnTo>
                  <a:pt x="4576648" y="2583574"/>
                </a:lnTo>
                <a:lnTo>
                  <a:pt x="4573436" y="2597778"/>
                </a:lnTo>
                <a:lnTo>
                  <a:pt x="5365626" y="5147732"/>
                </a:lnTo>
                <a:lnTo>
                  <a:pt x="5148352" y="5147731"/>
                </a:lnTo>
                <a:lnTo>
                  <a:pt x="4572592" y="2601509"/>
                </a:lnTo>
                <a:lnTo>
                  <a:pt x="3996832" y="5147731"/>
                </a:lnTo>
                <a:lnTo>
                  <a:pt x="3779558" y="5147732"/>
                </a:lnTo>
                <a:lnTo>
                  <a:pt x="4571749" y="2597778"/>
                </a:lnTo>
                <a:lnTo>
                  <a:pt x="4568537" y="2583574"/>
                </a:lnTo>
                <a:lnTo>
                  <a:pt x="3219926" y="5147769"/>
                </a:lnTo>
                <a:lnTo>
                  <a:pt x="2949504" y="5147769"/>
                </a:lnTo>
                <a:lnTo>
                  <a:pt x="4568373" y="2582849"/>
                </a:lnTo>
                <a:lnTo>
                  <a:pt x="4567236" y="2577822"/>
                </a:lnTo>
                <a:lnTo>
                  <a:pt x="4568658" y="2582398"/>
                </a:lnTo>
                <a:close/>
                <a:moveTo>
                  <a:pt x="4575557" y="2575085"/>
                </a:moveTo>
                <a:lnTo>
                  <a:pt x="7359080" y="5147393"/>
                </a:lnTo>
                <a:lnTo>
                  <a:pt x="6952676" y="5147393"/>
                </a:lnTo>
                <a:close/>
                <a:moveTo>
                  <a:pt x="4569627" y="2575085"/>
                </a:moveTo>
                <a:lnTo>
                  <a:pt x="2192508" y="5147393"/>
                </a:lnTo>
                <a:lnTo>
                  <a:pt x="1786104" y="5147393"/>
                </a:lnTo>
                <a:close/>
                <a:moveTo>
                  <a:pt x="4575024" y="2574459"/>
                </a:moveTo>
                <a:lnTo>
                  <a:pt x="4578940" y="2575344"/>
                </a:lnTo>
                <a:lnTo>
                  <a:pt x="4578048" y="2574781"/>
                </a:lnTo>
                <a:lnTo>
                  <a:pt x="4579253" y="2575415"/>
                </a:lnTo>
                <a:lnTo>
                  <a:pt x="9145184" y="3607878"/>
                </a:lnTo>
                <a:lnTo>
                  <a:pt x="9145184" y="3994264"/>
                </a:lnTo>
                <a:lnTo>
                  <a:pt x="4580914" y="2576289"/>
                </a:lnTo>
                <a:lnTo>
                  <a:pt x="9144554" y="4976484"/>
                </a:lnTo>
                <a:lnTo>
                  <a:pt x="9144554" y="5147483"/>
                </a:lnTo>
                <a:lnTo>
                  <a:pt x="8654212" y="5147483"/>
                </a:lnTo>
                <a:lnTo>
                  <a:pt x="4579973" y="2575996"/>
                </a:lnTo>
                <a:close/>
                <a:moveTo>
                  <a:pt x="4570160" y="2574459"/>
                </a:moveTo>
                <a:lnTo>
                  <a:pt x="4565211" y="2575996"/>
                </a:lnTo>
                <a:lnTo>
                  <a:pt x="490972" y="5147483"/>
                </a:lnTo>
                <a:lnTo>
                  <a:pt x="629" y="5147483"/>
                </a:lnTo>
                <a:lnTo>
                  <a:pt x="630" y="4976484"/>
                </a:lnTo>
                <a:lnTo>
                  <a:pt x="4564270" y="2576289"/>
                </a:lnTo>
                <a:lnTo>
                  <a:pt x="0" y="3994264"/>
                </a:lnTo>
                <a:lnTo>
                  <a:pt x="0" y="3607878"/>
                </a:lnTo>
                <a:lnTo>
                  <a:pt x="4565931" y="2575415"/>
                </a:lnTo>
                <a:lnTo>
                  <a:pt x="4567137" y="2574781"/>
                </a:lnTo>
                <a:lnTo>
                  <a:pt x="4566244" y="2575344"/>
                </a:lnTo>
                <a:close/>
                <a:moveTo>
                  <a:pt x="630" y="286"/>
                </a:moveTo>
                <a:lnTo>
                  <a:pt x="490972" y="286"/>
                </a:lnTo>
                <a:lnTo>
                  <a:pt x="4565212" y="2571773"/>
                </a:lnTo>
                <a:lnTo>
                  <a:pt x="4567326" y="2572430"/>
                </a:lnTo>
                <a:lnTo>
                  <a:pt x="4569443" y="2572513"/>
                </a:lnTo>
                <a:lnTo>
                  <a:pt x="1786104" y="376"/>
                </a:lnTo>
                <a:lnTo>
                  <a:pt x="2192508" y="376"/>
                </a:lnTo>
                <a:lnTo>
                  <a:pt x="4569471" y="2572514"/>
                </a:lnTo>
                <a:lnTo>
                  <a:pt x="4571301" y="2572587"/>
                </a:lnTo>
                <a:lnTo>
                  <a:pt x="4569599" y="2572654"/>
                </a:lnTo>
                <a:lnTo>
                  <a:pt x="4569627" y="2572684"/>
                </a:lnTo>
                <a:lnTo>
                  <a:pt x="4569595" y="2572654"/>
                </a:lnTo>
                <a:lnTo>
                  <a:pt x="4568222" y="2572708"/>
                </a:lnTo>
                <a:lnTo>
                  <a:pt x="4570160" y="2573310"/>
                </a:lnTo>
                <a:lnTo>
                  <a:pt x="4567604" y="2572732"/>
                </a:lnTo>
                <a:lnTo>
                  <a:pt x="4566783" y="2572765"/>
                </a:lnTo>
                <a:lnTo>
                  <a:pt x="4567137" y="2572988"/>
                </a:lnTo>
                <a:lnTo>
                  <a:pt x="4566717" y="2572767"/>
                </a:lnTo>
                <a:lnTo>
                  <a:pt x="1205" y="2752816"/>
                </a:lnTo>
                <a:lnTo>
                  <a:pt x="1205" y="2392358"/>
                </a:lnTo>
                <a:lnTo>
                  <a:pt x="4565974" y="2572377"/>
                </a:lnTo>
                <a:lnTo>
                  <a:pt x="4565931" y="2572354"/>
                </a:lnTo>
                <a:lnTo>
                  <a:pt x="0" y="1539891"/>
                </a:lnTo>
                <a:lnTo>
                  <a:pt x="0" y="1153505"/>
                </a:lnTo>
                <a:lnTo>
                  <a:pt x="4564271" y="2571481"/>
                </a:lnTo>
                <a:lnTo>
                  <a:pt x="630" y="171286"/>
                </a:lnTo>
                <a:close/>
                <a:moveTo>
                  <a:pt x="9144554" y="286"/>
                </a:moveTo>
                <a:lnTo>
                  <a:pt x="9144554" y="171286"/>
                </a:lnTo>
                <a:lnTo>
                  <a:pt x="4580915" y="2571480"/>
                </a:lnTo>
                <a:lnTo>
                  <a:pt x="9145184" y="1153505"/>
                </a:lnTo>
                <a:lnTo>
                  <a:pt x="9145184" y="1539891"/>
                </a:lnTo>
                <a:lnTo>
                  <a:pt x="4579254" y="2572354"/>
                </a:lnTo>
                <a:lnTo>
                  <a:pt x="4579211" y="2572377"/>
                </a:lnTo>
                <a:lnTo>
                  <a:pt x="9143978" y="2392358"/>
                </a:lnTo>
                <a:lnTo>
                  <a:pt x="9143979" y="2752816"/>
                </a:lnTo>
                <a:lnTo>
                  <a:pt x="4578467" y="2572767"/>
                </a:lnTo>
                <a:lnTo>
                  <a:pt x="4578048" y="2572988"/>
                </a:lnTo>
                <a:lnTo>
                  <a:pt x="4578402" y="2572765"/>
                </a:lnTo>
                <a:lnTo>
                  <a:pt x="4577580" y="2572732"/>
                </a:lnTo>
                <a:lnTo>
                  <a:pt x="4575024" y="2573310"/>
                </a:lnTo>
                <a:lnTo>
                  <a:pt x="4576963" y="2572708"/>
                </a:lnTo>
                <a:lnTo>
                  <a:pt x="4575590" y="2572654"/>
                </a:lnTo>
                <a:lnTo>
                  <a:pt x="4575557" y="2572684"/>
                </a:lnTo>
                <a:lnTo>
                  <a:pt x="4575585" y="2572654"/>
                </a:lnTo>
                <a:lnTo>
                  <a:pt x="4573884" y="2572587"/>
                </a:lnTo>
                <a:lnTo>
                  <a:pt x="4575714" y="2572515"/>
                </a:lnTo>
                <a:lnTo>
                  <a:pt x="6952676" y="376"/>
                </a:lnTo>
                <a:lnTo>
                  <a:pt x="7359080" y="376"/>
                </a:lnTo>
                <a:lnTo>
                  <a:pt x="4575742" y="2572513"/>
                </a:lnTo>
                <a:lnTo>
                  <a:pt x="4577858" y="2572430"/>
                </a:lnTo>
                <a:lnTo>
                  <a:pt x="4579973" y="2571773"/>
                </a:lnTo>
                <a:lnTo>
                  <a:pt x="8654212" y="286"/>
                </a:lnTo>
                <a:close/>
                <a:moveTo>
                  <a:pt x="3219926" y="0"/>
                </a:moveTo>
                <a:lnTo>
                  <a:pt x="4568537" y="2564195"/>
                </a:lnTo>
                <a:lnTo>
                  <a:pt x="4571749" y="2549991"/>
                </a:lnTo>
                <a:lnTo>
                  <a:pt x="3779558" y="38"/>
                </a:lnTo>
                <a:lnTo>
                  <a:pt x="3996832" y="38"/>
                </a:lnTo>
                <a:lnTo>
                  <a:pt x="4572260" y="2544793"/>
                </a:lnTo>
                <a:lnTo>
                  <a:pt x="4471935" y="837"/>
                </a:lnTo>
                <a:lnTo>
                  <a:pt x="4674477" y="837"/>
                </a:lnTo>
                <a:lnTo>
                  <a:pt x="4574412" y="2538215"/>
                </a:lnTo>
                <a:lnTo>
                  <a:pt x="5148352" y="38"/>
                </a:lnTo>
                <a:lnTo>
                  <a:pt x="5365626" y="38"/>
                </a:lnTo>
                <a:lnTo>
                  <a:pt x="4574021" y="2548106"/>
                </a:lnTo>
                <a:lnTo>
                  <a:pt x="4573871" y="2551916"/>
                </a:lnTo>
                <a:lnTo>
                  <a:pt x="4576648" y="2564195"/>
                </a:lnTo>
                <a:lnTo>
                  <a:pt x="5925258" y="0"/>
                </a:lnTo>
                <a:lnTo>
                  <a:pt x="6195680" y="0"/>
                </a:lnTo>
                <a:lnTo>
                  <a:pt x="4576812" y="2564920"/>
                </a:lnTo>
                <a:lnTo>
                  <a:pt x="4577948" y="2569947"/>
                </a:lnTo>
                <a:lnTo>
                  <a:pt x="4576527" y="2565371"/>
                </a:lnTo>
                <a:lnTo>
                  <a:pt x="4573542" y="2570100"/>
                </a:lnTo>
                <a:lnTo>
                  <a:pt x="4576342" y="2564777"/>
                </a:lnTo>
                <a:lnTo>
                  <a:pt x="4573699" y="2556271"/>
                </a:lnTo>
                <a:lnTo>
                  <a:pt x="4573206" y="2568777"/>
                </a:lnTo>
                <a:lnTo>
                  <a:pt x="4572575" y="2552763"/>
                </a:lnTo>
                <a:lnTo>
                  <a:pt x="4568842" y="2564777"/>
                </a:lnTo>
                <a:lnTo>
                  <a:pt x="4571642" y="2570100"/>
                </a:lnTo>
                <a:lnTo>
                  <a:pt x="4568658" y="2565371"/>
                </a:lnTo>
                <a:lnTo>
                  <a:pt x="4567236" y="2569947"/>
                </a:lnTo>
                <a:lnTo>
                  <a:pt x="4568373" y="2564920"/>
                </a:lnTo>
                <a:lnTo>
                  <a:pt x="2949504" y="0"/>
                </a:lnTo>
                <a:close/>
              </a:path>
            </a:pathLst>
          </a:custGeom>
          <a:gradFill>
            <a:gsLst>
              <a:gs pos="0">
                <a:schemeClr val="bg1">
                  <a:alpha val="1000"/>
                </a:schemeClr>
              </a:gs>
              <a:gs pos="100000">
                <a:schemeClr val="bg1">
                  <a:alpha val="1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9" name="Rectangle 8"/>
          <p:cNvSpPr/>
          <p:nvPr/>
        </p:nvSpPr>
        <p:spPr>
          <a:xfrm>
            <a:off x="0" y="-836"/>
            <a:ext cx="4571386" cy="5144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a:p>
        </p:txBody>
      </p:sp>
      <p:sp>
        <p:nvSpPr>
          <p:cNvPr id="2" name="Title 1"/>
          <p:cNvSpPr>
            <a:spLocks noGrp="1"/>
          </p:cNvSpPr>
          <p:nvPr>
            <p:ph type="title"/>
          </p:nvPr>
        </p:nvSpPr>
        <p:spPr>
          <a:xfrm>
            <a:off x="4800600" y="1428750"/>
            <a:ext cx="3886200" cy="1295400"/>
          </a:xfrm>
        </p:spPr>
        <p:txBody>
          <a:bodyPr anchor="b" anchorCtr="0">
            <a:normAutofit/>
          </a:bodyPr>
          <a:lstStyle>
            <a:lvl1pPr algn="l">
              <a:defRPr sz="2400" b="0"/>
            </a:lvl1pPr>
          </a:lstStyle>
          <a:p>
            <a:r>
              <a:rPr lang="en-US"/>
              <a:t>Click to edit Master title style</a:t>
            </a:r>
            <a:endParaRPr/>
          </a:p>
        </p:txBody>
      </p:sp>
      <p:sp>
        <p:nvSpPr>
          <p:cNvPr id="3" name="Picture Placeholder 2"/>
          <p:cNvSpPr>
            <a:spLocks noGrp="1"/>
          </p:cNvSpPr>
          <p:nvPr>
            <p:ph type="pic" idx="1"/>
          </p:nvPr>
        </p:nvSpPr>
        <p:spPr>
          <a:xfrm>
            <a:off x="381001" y="361951"/>
            <a:ext cx="3809386" cy="4397030"/>
          </a:xfrm>
          <a:noFill/>
          <a:ln w="9525">
            <a:noFill/>
            <a:miter lim="800000"/>
          </a:ln>
          <a:effectLst/>
        </p:spPr>
        <p:txBody>
          <a:bodyPr>
            <a:normAutofit/>
          </a:bodyPr>
          <a:lstStyle>
            <a:lvl1pPr marL="0" indent="0" algn="ctr">
              <a:buNone/>
              <a:defRPr sz="2000"/>
            </a:lvl1pPr>
            <a:lvl2pPr marL="457181" indent="0">
              <a:buNone/>
              <a:defRPr sz="2800"/>
            </a:lvl2pPr>
            <a:lvl3pPr marL="914362" indent="0">
              <a:buNone/>
              <a:defRPr sz="2400"/>
            </a:lvl3pPr>
            <a:lvl4pPr marL="1371543" indent="0">
              <a:buNone/>
              <a:defRPr sz="2000"/>
            </a:lvl4pPr>
            <a:lvl5pPr marL="1828724" indent="0">
              <a:buNone/>
              <a:defRPr sz="2000"/>
            </a:lvl5pPr>
            <a:lvl6pPr marL="2285905" indent="0">
              <a:buNone/>
              <a:defRPr sz="2000"/>
            </a:lvl6pPr>
            <a:lvl7pPr marL="2743086" indent="0">
              <a:buNone/>
              <a:defRPr sz="2000"/>
            </a:lvl7pPr>
            <a:lvl8pPr marL="3200266" indent="0">
              <a:buNone/>
              <a:defRPr sz="2000"/>
            </a:lvl8pPr>
            <a:lvl9pPr marL="3657448"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800600" y="2800350"/>
            <a:ext cx="3886200" cy="1295400"/>
          </a:xfrm>
        </p:spPr>
        <p:txBody>
          <a:bodyPr>
            <a:normAutofit/>
          </a:bodyPr>
          <a:lstStyle>
            <a:lvl1pPr marL="0" indent="0">
              <a:spcBef>
                <a:spcPts val="1200"/>
              </a:spcBef>
              <a:buNone/>
              <a:defRPr sz="1500">
                <a:solidFill>
                  <a:schemeClr val="tx1"/>
                </a:solidFill>
              </a:defRPr>
            </a:lvl1pPr>
            <a:lvl2pPr marL="457181" indent="0">
              <a:buNone/>
              <a:defRPr sz="1200"/>
            </a:lvl2pPr>
            <a:lvl3pPr marL="914362" indent="0">
              <a:buNone/>
              <a:defRPr sz="1000"/>
            </a:lvl3pPr>
            <a:lvl4pPr marL="1371543" indent="0">
              <a:buNone/>
              <a:defRPr sz="900"/>
            </a:lvl4pPr>
            <a:lvl5pPr marL="1828724" indent="0">
              <a:buNone/>
              <a:defRPr sz="900"/>
            </a:lvl5pPr>
            <a:lvl6pPr marL="2285905" indent="0">
              <a:buNone/>
              <a:defRPr sz="900"/>
            </a:lvl6pPr>
            <a:lvl7pPr marL="2743086" indent="0">
              <a:buNone/>
              <a:defRPr sz="900"/>
            </a:lvl7pPr>
            <a:lvl8pPr marL="3200266" indent="0">
              <a:buNone/>
              <a:defRPr sz="900"/>
            </a:lvl8pPr>
            <a:lvl9pPr marL="3657448"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361950"/>
            <a:ext cx="7772400" cy="914400"/>
          </a:xfrm>
          <a:prstGeom prst="rect">
            <a:avLst/>
          </a:prstGeom>
          <a:effectLst/>
        </p:spPr>
        <p:txBody>
          <a:bodyPr vert="horz" lIns="91436" tIns="45718" rIns="91436" bIns="45718"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352551"/>
            <a:ext cx="7772400" cy="3352800"/>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4997196"/>
            <a:ext cx="1066800" cy="146304"/>
          </a:xfrm>
          <a:prstGeom prst="rect">
            <a:avLst/>
          </a:prstGeom>
        </p:spPr>
        <p:txBody>
          <a:bodyPr vert="horz" lIns="91436" tIns="45718" rIns="91436" bIns="45718" rtlCol="0" anchor="ctr"/>
          <a:lstStyle>
            <a:lvl1pPr algn="r">
              <a:defRPr sz="800">
                <a:solidFill>
                  <a:schemeClr val="tx1"/>
                </a:solidFill>
              </a:defRPr>
            </a:lvl1pPr>
          </a:lstStyle>
          <a:p>
            <a:endParaRPr lang="en-US" noProof="0" dirty="0"/>
          </a:p>
        </p:txBody>
      </p:sp>
      <p:sp>
        <p:nvSpPr>
          <p:cNvPr id="5" name="Footer Placeholder 4"/>
          <p:cNvSpPr>
            <a:spLocks noGrp="1"/>
          </p:cNvSpPr>
          <p:nvPr>
            <p:ph type="ftr" sz="quarter" idx="3"/>
          </p:nvPr>
        </p:nvSpPr>
        <p:spPr>
          <a:xfrm>
            <a:off x="0" y="4997196"/>
            <a:ext cx="5562600" cy="146304"/>
          </a:xfrm>
          <a:prstGeom prst="rect">
            <a:avLst/>
          </a:prstGeom>
        </p:spPr>
        <p:txBody>
          <a:bodyPr vert="horz" lIns="91436" tIns="45718" rIns="91436" bIns="45718" rtlCol="0" anchor="ctr"/>
          <a:lstStyle>
            <a:lvl1pPr marL="0" marR="0" indent="0" algn="l" defTabSz="457200" rtl="0" eaLnBrk="1" fontAlgn="auto" latinLnBrk="0" hangingPunct="1">
              <a:lnSpc>
                <a:spcPct val="100000"/>
              </a:lnSpc>
              <a:spcBef>
                <a:spcPts val="0"/>
              </a:spcBef>
              <a:spcAft>
                <a:spcPts val="0"/>
              </a:spcAft>
              <a:buClrTx/>
              <a:buSzTx/>
              <a:buFontTx/>
              <a:buNone/>
              <a:tabLst/>
              <a:defRPr sz="800">
                <a:solidFill>
                  <a:schemeClr val="tx1"/>
                </a:solidFill>
              </a:defRPr>
            </a:lvl1pPr>
          </a:lstStyle>
          <a:p>
            <a:r>
              <a:rPr lang="sk-SK"/>
              <a:t>© 2025 Keith A. Pray</a:t>
            </a:r>
            <a:endParaRPr lang="en-US" dirty="0"/>
          </a:p>
        </p:txBody>
      </p:sp>
      <p:sp>
        <p:nvSpPr>
          <p:cNvPr id="6" name="Slide Number Placeholder 5"/>
          <p:cNvSpPr>
            <a:spLocks noGrp="1"/>
          </p:cNvSpPr>
          <p:nvPr>
            <p:ph type="sldNum" sz="quarter" idx="4"/>
          </p:nvPr>
        </p:nvSpPr>
        <p:spPr>
          <a:xfrm>
            <a:off x="8519160" y="4997196"/>
            <a:ext cx="624840" cy="146304"/>
          </a:xfrm>
          <a:prstGeom prst="rect">
            <a:avLst/>
          </a:prstGeom>
        </p:spPr>
        <p:txBody>
          <a:bodyPr vert="horz" lIns="91436" tIns="45718" rIns="91436" bIns="45718" rtlCol="0" anchor="ctr"/>
          <a:lstStyle>
            <a:lvl1pPr algn="r">
              <a:defRPr sz="800">
                <a:solidFill>
                  <a:schemeClr val="tx1"/>
                </a:solidFill>
              </a:defRPr>
            </a:lvl1pPr>
          </a:lstStyle>
          <a:p>
            <a:fld id="{A2A17EAB-8B51-5C40-8776-6683E51FA7A0}" type="slidenum">
              <a:rPr lang="en-US" smtClean="0"/>
              <a:t>‹#›</a:t>
            </a:fld>
            <a:endParaRPr lang="en-US"/>
          </a:p>
        </p:txBody>
      </p:sp>
      <p:grpSp>
        <p:nvGrpSpPr>
          <p:cNvPr id="10" name="Group 9"/>
          <p:cNvGrpSpPr/>
          <p:nvPr userDrawn="1"/>
        </p:nvGrpSpPr>
        <p:grpSpPr>
          <a:xfrm>
            <a:off x="23" y="21342"/>
            <a:ext cx="9143977" cy="295715"/>
            <a:chOff x="23" y="21342"/>
            <a:chExt cx="9143977" cy="295715"/>
          </a:xfrm>
        </p:grpSpPr>
        <p:sp>
          <p:nvSpPr>
            <p:cNvPr id="9" name="Rectangle 6"/>
            <p:cNvSpPr>
              <a:spLocks noChangeArrowheads="1"/>
            </p:cNvSpPr>
            <p:nvPr userDrawn="1"/>
          </p:nvSpPr>
          <p:spPr bwMode="auto">
            <a:xfrm>
              <a:off x="23" y="36417"/>
              <a:ext cx="9143977" cy="274320"/>
            </a:xfrm>
            <a:prstGeom prst="rect">
              <a:avLst/>
            </a:prstGeom>
            <a:gradFill flip="none" rotWithShape="1">
              <a:gsLst>
                <a:gs pos="0">
                  <a:schemeClr val="bg2"/>
                </a:gs>
                <a:gs pos="100000">
                  <a:schemeClr val="bg1"/>
                </a:gs>
              </a:gsLst>
              <a:path path="shape">
                <a:fillToRect l="50000" t="50000" r="50000" b="50000"/>
              </a:path>
              <a:tileRect/>
            </a:gradFill>
            <a:ln w="9525">
              <a:noFill/>
              <a:miter lim="800000"/>
              <a:headEnd/>
              <a:tailEnd/>
            </a:ln>
          </p:spPr>
          <p:txBody>
            <a:bodyPr tIns="0" anchor="ctr" anchorCtr="0">
              <a:prstTxWarp prst="textNoShape">
                <a:avLst/>
              </a:prstTxWarp>
            </a:bodyPr>
            <a:lstStyle/>
            <a:p>
              <a:pPr algn="l"/>
              <a:r>
                <a:rPr lang="en-US" dirty="0">
                  <a:solidFill>
                    <a:schemeClr val="tx1"/>
                  </a:solidFill>
                </a:rPr>
                <a:t>CS 3043 Social Implications Of Computing</a:t>
              </a:r>
            </a:p>
          </p:txBody>
        </p:sp>
        <p:pic>
          <p:nvPicPr>
            <p:cNvPr id="8" name="Picture 7" descr="WPI_Inst_Prim_FulClr_Rev.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123338" y="21342"/>
              <a:ext cx="914400" cy="295715"/>
            </a:xfrm>
            <a:prstGeom prst="rect">
              <a:avLst/>
            </a:prstGeom>
          </p:spPr>
        </p:pic>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362" rtl="0" eaLnBrk="1" latinLnBrk="0" hangingPunct="1">
        <a:lnSpc>
          <a:spcPct val="80000"/>
        </a:lnSpc>
        <a:spcBef>
          <a:spcPct val="0"/>
        </a:spcBef>
        <a:buNone/>
        <a:defRPr sz="2700" kern="1200" cap="all" baseline="0">
          <a:solidFill>
            <a:schemeClr val="tx1"/>
          </a:solidFill>
          <a:effectLst/>
          <a:latin typeface="+mj-lt"/>
          <a:ea typeface="+mj-ea"/>
          <a:cs typeface="+mj-cs"/>
        </a:defRPr>
      </a:lvl1pPr>
    </p:titleStyle>
    <p:body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21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8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5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4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6pPr>
      <a:lvl7pPr marL="1440372"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7pPr>
      <a:lvl8pPr marL="1646139"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8pPr>
      <a:lvl9pPr marL="1851907" indent="-205767" algn="l" defTabSz="914362" rtl="0" eaLnBrk="1" latinLnBrk="0" hangingPunct="1">
        <a:lnSpc>
          <a:spcPct val="90000"/>
        </a:lnSpc>
        <a:spcBef>
          <a:spcPts val="600"/>
        </a:spcBef>
        <a:buClr>
          <a:schemeClr val="tx2"/>
        </a:buClr>
        <a:buFont typeface="Arial" pitchFamily="34" charset="0"/>
        <a:buChar char="•"/>
        <a:defRPr sz="1200" kern="1200">
          <a:solidFill>
            <a:schemeClr val="tx1"/>
          </a:solidFill>
          <a:latin typeface="+mn-lt"/>
          <a:ea typeface="+mn-ea"/>
          <a:cs typeface="+mn-cs"/>
        </a:defRPr>
      </a:lvl9pPr>
    </p:bodyStyle>
    <p:otherStyle>
      <a:defPPr>
        <a:defRPr/>
      </a:defPPr>
      <a:lvl1pPr marL="0" algn="l" defTabSz="914362" rtl="0" eaLnBrk="1" latinLnBrk="0" hangingPunct="1">
        <a:defRPr sz="1800" kern="1200">
          <a:solidFill>
            <a:schemeClr val="tx1"/>
          </a:solidFill>
          <a:latin typeface="+mn-lt"/>
          <a:ea typeface="+mn-ea"/>
          <a:cs typeface="+mn-cs"/>
        </a:defRPr>
      </a:lvl1pPr>
      <a:lvl2pPr marL="457181" algn="l" defTabSz="914362" rtl="0" eaLnBrk="1" latinLnBrk="0" hangingPunct="1">
        <a:defRPr sz="1800" kern="1200">
          <a:solidFill>
            <a:schemeClr val="tx1"/>
          </a:solidFill>
          <a:latin typeface="+mn-lt"/>
          <a:ea typeface="+mn-ea"/>
          <a:cs typeface="+mn-cs"/>
        </a:defRPr>
      </a:lvl2pPr>
      <a:lvl3pPr marL="914362" algn="l" defTabSz="914362" rtl="0" eaLnBrk="1" latinLnBrk="0" hangingPunct="1">
        <a:defRPr sz="1800" kern="1200">
          <a:solidFill>
            <a:schemeClr val="tx1"/>
          </a:solidFill>
          <a:latin typeface="+mn-lt"/>
          <a:ea typeface="+mn-ea"/>
          <a:cs typeface="+mn-cs"/>
        </a:defRPr>
      </a:lvl3pPr>
      <a:lvl4pPr marL="1371543" algn="l" defTabSz="914362" rtl="0" eaLnBrk="1" latinLnBrk="0" hangingPunct="1">
        <a:defRPr sz="1800" kern="1200">
          <a:solidFill>
            <a:schemeClr val="tx1"/>
          </a:solidFill>
          <a:latin typeface="+mn-lt"/>
          <a:ea typeface="+mn-ea"/>
          <a:cs typeface="+mn-cs"/>
        </a:defRPr>
      </a:lvl4pPr>
      <a:lvl5pPr marL="1828724" algn="l" defTabSz="914362" rtl="0" eaLnBrk="1" latinLnBrk="0" hangingPunct="1">
        <a:defRPr sz="1800" kern="1200">
          <a:solidFill>
            <a:schemeClr val="tx1"/>
          </a:solidFill>
          <a:latin typeface="+mn-lt"/>
          <a:ea typeface="+mn-ea"/>
          <a:cs typeface="+mn-cs"/>
        </a:defRPr>
      </a:lvl5pPr>
      <a:lvl6pPr marL="2285905" algn="l" defTabSz="914362" rtl="0" eaLnBrk="1" latinLnBrk="0" hangingPunct="1">
        <a:defRPr sz="1800" kern="1200">
          <a:solidFill>
            <a:schemeClr val="tx1"/>
          </a:solidFill>
          <a:latin typeface="+mn-lt"/>
          <a:ea typeface="+mn-ea"/>
          <a:cs typeface="+mn-cs"/>
        </a:defRPr>
      </a:lvl6pPr>
      <a:lvl7pPr marL="2743086" algn="l" defTabSz="914362" rtl="0" eaLnBrk="1" latinLnBrk="0" hangingPunct="1">
        <a:defRPr sz="1800" kern="1200">
          <a:solidFill>
            <a:schemeClr val="tx1"/>
          </a:solidFill>
          <a:latin typeface="+mn-lt"/>
          <a:ea typeface="+mn-ea"/>
          <a:cs typeface="+mn-cs"/>
        </a:defRPr>
      </a:lvl7pPr>
      <a:lvl8pPr marL="3200266" algn="l" defTabSz="914362" rtl="0" eaLnBrk="1" latinLnBrk="0" hangingPunct="1">
        <a:defRPr sz="1800" kern="1200">
          <a:solidFill>
            <a:schemeClr val="tx1"/>
          </a:solidFill>
          <a:latin typeface="+mn-lt"/>
          <a:ea typeface="+mn-ea"/>
          <a:cs typeface="+mn-cs"/>
        </a:defRPr>
      </a:lvl8pPr>
      <a:lvl9pPr marL="3657448" algn="l" defTabSz="91436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socialimp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youtube.com/watch?v=zGM8PT1eAvY"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IFe9wiDfb0E&amp;feature=youtu.b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hyperlink" Target="https://www.youtube.com/watch?v=tk862BbjWx4" TargetMode="Externa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socialimps.com/assignments/reference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ocialimps.keithpray.net/assignments/paper-guideline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http://www.artisana.ai/articles/generative-ai-spend-set-to-hit-usd1-3-trillion-by-2032-bloomberg-estimates" TargetMode="External"/><Relationship Id="rId2" Type="http://schemas.openxmlformats.org/officeDocument/2006/relationships/hyperlink" Target="http://www.congress.gov/crs-product/LSB10922" TargetMode="External"/><Relationship Id="rId1" Type="http://schemas.openxmlformats.org/officeDocument/2006/relationships/slideLayout" Target="../slideLayouts/slideLayout2.xml"/><Relationship Id="rId4" Type="http://schemas.openxmlformats.org/officeDocument/2006/relationships/hyperlink" Target="http://www.dglaw.com/court-rules-ai-training-on-copyrighted-works-is-not-fair-use-what-it-means-for-generative-ai/"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hyperlink" Target="https://www.ivir.nl/publicaties/download/Global-Online-Piracy-Study.pdf" TargetMode="External"/><Relationship Id="rId13" Type="http://schemas.openxmlformats.org/officeDocument/2006/relationships/hyperlink" Target="https://www.youtube.com/watch?v=HmZm8vNHBSU" TargetMode="External"/><Relationship Id="rId3" Type="http://schemas.openxmlformats.org/officeDocument/2006/relationships/hyperlink" Target="https://doi.org/10.1287/isre.2018.0821" TargetMode="External"/><Relationship Id="rId7" Type="http://schemas.openxmlformats.org/officeDocument/2006/relationships/hyperlink" Target="https://doi.org/10.5539/ibr.v16n3p1" TargetMode="External"/><Relationship Id="rId12" Type="http://schemas.openxmlformats.org/officeDocument/2006/relationships/hyperlink" Target="https://dl.acm.org/doi/pdf/10.1145/3625392"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law.unh.edu/sites/default/files/media/2025-04/IDEA_Hatchette_v._IternetArchive.pdf" TargetMode="External"/><Relationship Id="rId11" Type="http://schemas.openxmlformats.org/officeDocument/2006/relationships/hyperlink" Target="https://doi.org/10.48550/arXiv.2212.05965" TargetMode="External"/><Relationship Id="rId5" Type="http://schemas.openxmlformats.org/officeDocument/2006/relationships/hyperlink" Target="https://www.sciencedirect.com/science/article/pii/S0378720621001336" TargetMode="External"/><Relationship Id="rId10" Type="http://schemas.openxmlformats.org/officeDocument/2006/relationships/hyperlink" Target="https://papers.ssrn.com/sol3/papers.cfm?abstract_id=3139240" TargetMode="External"/><Relationship Id="rId4" Type="http://schemas.openxmlformats.org/officeDocument/2006/relationships/hyperlink" Target="https://www.uspto.gov/sites/default/files/documents/USPTO-Piracy-Landscape.pdf" TargetMode="External"/><Relationship Id="rId9" Type="http://schemas.openxmlformats.org/officeDocument/2006/relationships/hyperlink" Target="https://ieeexplore.ieee.org/stamp/stamp.jsp?tp=&amp;arnumber=10430375&amp;isnumber=10375894"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socialimps.com/"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dirty="0">
                <a:hlinkClick r:id="rId3"/>
              </a:rPr>
              <a:t>SocialImps.com</a:t>
            </a:r>
            <a:endParaRPr lang="en-US" sz="2000" dirty="0"/>
          </a:p>
        </p:txBody>
      </p:sp>
      <p:sp>
        <p:nvSpPr>
          <p:cNvPr id="2" name="Title 1"/>
          <p:cNvSpPr>
            <a:spLocks noGrp="1"/>
          </p:cNvSpPr>
          <p:nvPr>
            <p:ph type="ctrTitle"/>
          </p:nvPr>
        </p:nvSpPr>
        <p:spPr/>
        <p:txBody>
          <a:bodyPr/>
          <a:lstStyle/>
          <a:p>
            <a:pPr algn="l"/>
            <a:r>
              <a:rPr lang="en-US" dirty="0"/>
              <a:t>Class 5</a:t>
            </a:r>
            <a:br>
              <a:rPr lang="en-US" dirty="0"/>
            </a:br>
            <a:r>
              <a:rPr lang="en-US" dirty="0"/>
              <a:t>Intellectual Property</a:t>
            </a:r>
          </a:p>
        </p:txBody>
      </p:sp>
      <p:pic>
        <p:nvPicPr>
          <p:cNvPr id="5" name="Picture 2" descr="https://492152-1554050-1-raikfcquaxqncofqfm.stackpathdns.com/wp-content/uploads/2019/10/dontdownloadthissong-675-sized.png">
            <a:hlinkClick r:id="rId4"/>
            <a:extLst>
              <a:ext uri="{FF2B5EF4-FFF2-40B4-BE49-F238E27FC236}">
                <a16:creationId xmlns:a16="http://schemas.microsoft.com/office/drawing/2014/main" id="{05EB6802-21D4-A94E-ABC5-3D1A456FA6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163" y="4342343"/>
            <a:ext cx="914400" cy="514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34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2158961"/>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244691"/>
            <a:ext cx="3733800" cy="840460"/>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352551"/>
            <a:ext cx="990600" cy="2732600"/>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480240"/>
            <a:ext cx="3733800" cy="472606"/>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02214"/>
            <a:ext cx="3733800" cy="51565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6" name="Content Placeholder 5"/>
          <p:cNvSpPr>
            <a:spLocks noGrp="1"/>
          </p:cNvSpPr>
          <p:nvPr>
            <p:ph sz="half" idx="2"/>
          </p:nvPr>
        </p:nvSpPr>
        <p:spPr/>
        <p:txBody>
          <a:bodyPr>
            <a:normAutofit lnSpcReduction="10000"/>
          </a:bodyPr>
          <a:lstStyle/>
          <a:p>
            <a:pPr marL="342900" indent="-342900">
              <a:buFont typeface="+mj-lt"/>
              <a:buAutoNum type="alphaUcPeriod"/>
            </a:pPr>
            <a:r>
              <a:rPr lang="en-US" dirty="0"/>
              <a:t>What does it protect?</a:t>
            </a:r>
          </a:p>
          <a:p>
            <a:pPr lvl="1"/>
            <a:r>
              <a:rPr lang="en-US" dirty="0"/>
              <a:t> 				</a:t>
            </a:r>
          </a:p>
          <a:p>
            <a:pPr marL="342900" indent="-342900">
              <a:buFont typeface="+mj-lt"/>
              <a:buAutoNum type="alphaUcPeriod"/>
            </a:pPr>
            <a:r>
              <a:rPr lang="en-US" dirty="0"/>
              <a:t>Qualifications required?</a:t>
            </a:r>
          </a:p>
          <a:p>
            <a:pPr lvl="1"/>
            <a:r>
              <a:rPr lang="en-US" dirty="0"/>
              <a:t> 				</a:t>
            </a:r>
          </a:p>
          <a:p>
            <a:pPr marL="342900" indent="-342900">
              <a:buFont typeface="+mj-lt"/>
              <a:buAutoNum type="alphaUcPeriod"/>
            </a:pPr>
            <a:r>
              <a:rPr lang="en-US" dirty="0"/>
              <a:t>How long does protection last?</a:t>
            </a:r>
          </a:p>
          <a:p>
            <a:pPr lvl="1"/>
            <a:r>
              <a:rPr lang="en-US" dirty="0"/>
              <a:t> </a:t>
            </a:r>
          </a:p>
          <a:p>
            <a:pPr lvl="1"/>
            <a:r>
              <a:rPr lang="en-US" dirty="0"/>
              <a:t> </a:t>
            </a:r>
          </a:p>
          <a:p>
            <a:pPr lvl="1"/>
            <a:r>
              <a:rPr lang="en-US" dirty="0"/>
              <a:t> </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10</a:t>
            </a:fld>
            <a:endParaRPr lang="en-US"/>
          </a:p>
        </p:txBody>
      </p:sp>
      <p:sp>
        <p:nvSpPr>
          <p:cNvPr id="14" name="Content Placeholder 2">
            <a:extLst>
              <a:ext uri="{FF2B5EF4-FFF2-40B4-BE49-F238E27FC236}">
                <a16:creationId xmlns:a16="http://schemas.microsoft.com/office/drawing/2014/main" id="{FE737610-BEEC-774A-9C0E-9E1C3C342B9A}"/>
              </a:ext>
            </a:extLst>
          </p:cNvPr>
          <p:cNvSpPr txBox="1">
            <a:spLocks/>
          </p:cNvSpPr>
          <p:nvPr/>
        </p:nvSpPr>
        <p:spPr>
          <a:xfrm>
            <a:off x="685800" y="1352551"/>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457200" indent="-457200">
              <a:buFont typeface="+mj-lt"/>
              <a:buAutoNum type="arabicPeriod"/>
            </a:pPr>
            <a:r>
              <a:rPr lang="en-US"/>
              <a:t>Trademark</a:t>
            </a:r>
          </a:p>
          <a:p>
            <a:pPr marL="457200" indent="-457200">
              <a:buFont typeface="+mj-lt"/>
              <a:buAutoNum type="arabicPeriod"/>
            </a:pPr>
            <a:r>
              <a:rPr lang="en-US"/>
              <a:t>Copyright</a:t>
            </a:r>
          </a:p>
          <a:p>
            <a:pPr marL="457200" indent="-457200">
              <a:buFont typeface="+mj-lt"/>
              <a:buAutoNum type="arabicPeriod"/>
            </a:pPr>
            <a:r>
              <a:rPr lang="en-US"/>
              <a:t>Patent</a:t>
            </a:r>
          </a:p>
          <a:p>
            <a:pPr marL="457200" indent="-457200">
              <a:buFont typeface="+mj-lt"/>
              <a:buAutoNum type="arabicPeriod"/>
            </a:pPr>
            <a:r>
              <a:rPr lang="en-US"/>
              <a:t>Trade Secret</a:t>
            </a:r>
            <a:endParaRPr lang="en-US" dirty="0"/>
          </a:p>
        </p:txBody>
      </p:sp>
    </p:spTree>
    <p:extLst>
      <p:ext uri="{BB962C8B-B14F-4D97-AF65-F5344CB8AC3E}">
        <p14:creationId xmlns:p14="http://schemas.microsoft.com/office/powerpoint/2010/main" val="2862982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2158961"/>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244691"/>
            <a:ext cx="3733800" cy="840460"/>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352551"/>
            <a:ext cx="990600" cy="2732600"/>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480240"/>
            <a:ext cx="3733800" cy="472606"/>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02214"/>
            <a:ext cx="3733800" cy="51565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6" name="Content Placeholder 5"/>
          <p:cNvSpPr>
            <a:spLocks noGrp="1"/>
          </p:cNvSpPr>
          <p:nvPr>
            <p:ph sz="half" idx="2"/>
          </p:nvPr>
        </p:nvSpPr>
        <p:spPr/>
        <p:txBody>
          <a:bodyPr>
            <a:normAutofit lnSpcReduction="10000"/>
          </a:bodyPr>
          <a:lstStyle/>
          <a:p>
            <a:pPr marL="342900" indent="-342900">
              <a:buFont typeface="+mj-lt"/>
              <a:buAutoNum type="alphaUcPeriod"/>
            </a:pPr>
            <a:r>
              <a:rPr lang="en-US" dirty="0"/>
              <a:t>What does it protect?</a:t>
            </a:r>
          </a:p>
          <a:p>
            <a:pPr lvl="1"/>
            <a:r>
              <a:rPr lang="en-US" dirty="0"/>
              <a:t>Mechanism, process, composition of matter</a:t>
            </a:r>
          </a:p>
          <a:p>
            <a:pPr marL="342900" indent="-342900">
              <a:buFont typeface="+mj-lt"/>
              <a:buAutoNum type="alphaUcPeriod"/>
            </a:pPr>
            <a:r>
              <a:rPr lang="en-US" dirty="0"/>
              <a:t>Qualifications required?</a:t>
            </a:r>
          </a:p>
          <a:p>
            <a:pPr lvl="1"/>
            <a:r>
              <a:rPr lang="en-US" dirty="0"/>
              <a:t>Novel, useful, non-obvious, described clearly, must function </a:t>
            </a:r>
          </a:p>
          <a:p>
            <a:pPr marL="342900" indent="-342900">
              <a:buFont typeface="+mj-lt"/>
              <a:buAutoNum type="alphaUcPeriod"/>
            </a:pPr>
            <a:r>
              <a:rPr lang="en-US" dirty="0"/>
              <a:t>How long does protection last?</a:t>
            </a:r>
          </a:p>
          <a:p>
            <a:pPr lvl="1"/>
            <a:r>
              <a:rPr lang="en-US" dirty="0"/>
              <a:t>Utility and plant: 20 years</a:t>
            </a:r>
          </a:p>
          <a:p>
            <a:pPr lvl="1"/>
            <a:r>
              <a:rPr lang="en-US" dirty="0"/>
              <a:t>Design: 14 years</a:t>
            </a:r>
          </a:p>
          <a:p>
            <a:pPr lvl="1"/>
            <a:r>
              <a:rPr lang="en-US" dirty="0"/>
              <a:t>Provisional adds 1 year</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11</a:t>
            </a:fld>
            <a:endParaRPr lang="en-US"/>
          </a:p>
        </p:txBody>
      </p:sp>
      <p:sp>
        <p:nvSpPr>
          <p:cNvPr id="14" name="Content Placeholder 2">
            <a:extLst>
              <a:ext uri="{FF2B5EF4-FFF2-40B4-BE49-F238E27FC236}">
                <a16:creationId xmlns:a16="http://schemas.microsoft.com/office/drawing/2014/main" id="{FE737610-BEEC-774A-9C0E-9E1C3C342B9A}"/>
              </a:ext>
            </a:extLst>
          </p:cNvPr>
          <p:cNvSpPr txBox="1">
            <a:spLocks/>
          </p:cNvSpPr>
          <p:nvPr/>
        </p:nvSpPr>
        <p:spPr>
          <a:xfrm>
            <a:off x="685800" y="1352551"/>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457200" indent="-457200">
              <a:buFont typeface="+mj-lt"/>
              <a:buAutoNum type="arabicPeriod"/>
            </a:pPr>
            <a:r>
              <a:rPr lang="en-US"/>
              <a:t>Trademark</a:t>
            </a:r>
          </a:p>
          <a:p>
            <a:pPr marL="457200" indent="-457200">
              <a:buFont typeface="+mj-lt"/>
              <a:buAutoNum type="arabicPeriod"/>
            </a:pPr>
            <a:r>
              <a:rPr lang="en-US"/>
              <a:t>Copyright</a:t>
            </a:r>
          </a:p>
          <a:p>
            <a:pPr marL="457200" indent="-457200">
              <a:buFont typeface="+mj-lt"/>
              <a:buAutoNum type="arabicPeriod"/>
            </a:pPr>
            <a:r>
              <a:rPr lang="en-US"/>
              <a:t>Patent</a:t>
            </a:r>
          </a:p>
          <a:p>
            <a:pPr marL="457200" indent="-457200">
              <a:buFont typeface="+mj-lt"/>
              <a:buAutoNum type="arabicPeriod"/>
            </a:pPr>
            <a:r>
              <a:rPr lang="en-US"/>
              <a:t>Trade Secret</a:t>
            </a:r>
            <a:endParaRPr lang="en-US" dirty="0"/>
          </a:p>
        </p:txBody>
      </p:sp>
    </p:spTree>
    <p:extLst>
      <p:ext uri="{BB962C8B-B14F-4D97-AF65-F5344CB8AC3E}">
        <p14:creationId xmlns:p14="http://schemas.microsoft.com/office/powerpoint/2010/main" val="2711830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2556446"/>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244691"/>
            <a:ext cx="3733800" cy="361538"/>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352551"/>
            <a:ext cx="990600" cy="2253678"/>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388188"/>
            <a:ext cx="3733800" cy="472606"/>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54139"/>
            <a:ext cx="3733800" cy="339048"/>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does it protect?</a:t>
            </a:r>
          </a:p>
          <a:p>
            <a:pPr lvl="1"/>
            <a:r>
              <a:rPr lang="en-US" dirty="0"/>
              <a:t> </a:t>
            </a:r>
          </a:p>
          <a:p>
            <a:pPr marL="342900" indent="-342900">
              <a:buFont typeface="+mj-lt"/>
              <a:buAutoNum type="alphaUcPeriod"/>
            </a:pPr>
            <a:r>
              <a:rPr lang="en-US" dirty="0"/>
              <a:t>Qualifications required?</a:t>
            </a:r>
          </a:p>
          <a:p>
            <a:pPr lvl="1"/>
            <a:r>
              <a:rPr lang="en-US" dirty="0"/>
              <a:t> 				</a:t>
            </a:r>
          </a:p>
          <a:p>
            <a:pPr marL="342900" indent="-342900">
              <a:buFont typeface="+mj-lt"/>
              <a:buAutoNum type="alphaUcPeriod"/>
            </a:pPr>
            <a:r>
              <a:rPr lang="en-US" dirty="0"/>
              <a:t>How long does protection last?</a:t>
            </a:r>
          </a:p>
          <a:p>
            <a:pPr lvl="1"/>
            <a:r>
              <a:rPr lang="en-US" dirty="0"/>
              <a:t> </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12</a:t>
            </a:fld>
            <a:endParaRPr lang="en-US"/>
          </a:p>
        </p:txBody>
      </p:sp>
      <p:sp>
        <p:nvSpPr>
          <p:cNvPr id="14" name="Content Placeholder 2">
            <a:extLst>
              <a:ext uri="{FF2B5EF4-FFF2-40B4-BE49-F238E27FC236}">
                <a16:creationId xmlns:a16="http://schemas.microsoft.com/office/drawing/2014/main" id="{FE737610-BEEC-774A-9C0E-9E1C3C342B9A}"/>
              </a:ext>
            </a:extLst>
          </p:cNvPr>
          <p:cNvSpPr txBox="1">
            <a:spLocks/>
          </p:cNvSpPr>
          <p:nvPr/>
        </p:nvSpPr>
        <p:spPr>
          <a:xfrm>
            <a:off x="685800" y="1352551"/>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457200" indent="-457200">
              <a:buFont typeface="+mj-lt"/>
              <a:buAutoNum type="arabicPeriod"/>
            </a:pPr>
            <a:r>
              <a:rPr lang="en-US"/>
              <a:t>Trademark</a:t>
            </a:r>
          </a:p>
          <a:p>
            <a:pPr marL="457200" indent="-457200">
              <a:buFont typeface="+mj-lt"/>
              <a:buAutoNum type="arabicPeriod"/>
            </a:pPr>
            <a:r>
              <a:rPr lang="en-US"/>
              <a:t>Copyright</a:t>
            </a:r>
          </a:p>
          <a:p>
            <a:pPr marL="457200" indent="-457200">
              <a:buFont typeface="+mj-lt"/>
              <a:buAutoNum type="arabicPeriod"/>
            </a:pPr>
            <a:r>
              <a:rPr lang="en-US"/>
              <a:t>Patent</a:t>
            </a:r>
          </a:p>
          <a:p>
            <a:pPr marL="457200" indent="-457200">
              <a:buFont typeface="+mj-lt"/>
              <a:buAutoNum type="arabicPeriod"/>
            </a:pPr>
            <a:r>
              <a:rPr lang="en-US"/>
              <a:t>Trade Secret</a:t>
            </a:r>
            <a:endParaRPr lang="en-US" dirty="0"/>
          </a:p>
        </p:txBody>
      </p:sp>
    </p:spTree>
    <p:extLst>
      <p:ext uri="{BB962C8B-B14F-4D97-AF65-F5344CB8AC3E}">
        <p14:creationId xmlns:p14="http://schemas.microsoft.com/office/powerpoint/2010/main" val="140663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2556446"/>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244691"/>
            <a:ext cx="3733800" cy="361538"/>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352551"/>
            <a:ext cx="990600" cy="2253678"/>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388188"/>
            <a:ext cx="3733800" cy="472606"/>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54139"/>
            <a:ext cx="3733800" cy="339048"/>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does it protect?</a:t>
            </a:r>
          </a:p>
          <a:p>
            <a:pPr lvl="1"/>
            <a:r>
              <a:rPr lang="en-US" dirty="0"/>
              <a:t>Anything</a:t>
            </a:r>
          </a:p>
          <a:p>
            <a:pPr marL="342900" indent="-342900">
              <a:buFont typeface="+mj-lt"/>
              <a:buAutoNum type="alphaUcPeriod"/>
            </a:pPr>
            <a:r>
              <a:rPr lang="en-US" dirty="0"/>
              <a:t>Qualifications required?</a:t>
            </a:r>
          </a:p>
          <a:p>
            <a:pPr lvl="1"/>
            <a:r>
              <a:rPr lang="en-US" dirty="0"/>
              <a:t>Must take steps to keep secret, e.g. Non-Disclosure Agreements, contracts</a:t>
            </a:r>
          </a:p>
          <a:p>
            <a:pPr marL="342900" indent="-342900">
              <a:buFont typeface="+mj-lt"/>
              <a:buAutoNum type="alphaUcPeriod"/>
            </a:pPr>
            <a:r>
              <a:rPr lang="en-US" dirty="0"/>
              <a:t>How long does protection last?</a:t>
            </a:r>
          </a:p>
          <a:p>
            <a:pPr lvl="1"/>
            <a:r>
              <a:rPr lang="en-US" dirty="0"/>
              <a:t>As long as kept secret</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13</a:t>
            </a:fld>
            <a:endParaRPr lang="en-US"/>
          </a:p>
        </p:txBody>
      </p:sp>
      <p:sp>
        <p:nvSpPr>
          <p:cNvPr id="14" name="Content Placeholder 2">
            <a:extLst>
              <a:ext uri="{FF2B5EF4-FFF2-40B4-BE49-F238E27FC236}">
                <a16:creationId xmlns:a16="http://schemas.microsoft.com/office/drawing/2014/main" id="{FE737610-BEEC-774A-9C0E-9E1C3C342B9A}"/>
              </a:ext>
            </a:extLst>
          </p:cNvPr>
          <p:cNvSpPr txBox="1">
            <a:spLocks/>
          </p:cNvSpPr>
          <p:nvPr/>
        </p:nvSpPr>
        <p:spPr>
          <a:xfrm>
            <a:off x="685800" y="1352551"/>
            <a:ext cx="3733800" cy="3352800"/>
          </a:xfrm>
          <a:prstGeom prst="rect">
            <a:avLst/>
          </a:prstGeom>
        </p:spPr>
        <p:txBody>
          <a:bodyPr vert="horz" lIns="91436" tIns="45718" rIns="91436" bIns="45718" rtlCol="0">
            <a:normAutofit/>
          </a:bodyPr>
          <a:lstStyle>
            <a:lvl1pPr marL="205767" indent="-205767" algn="l" defTabSz="914362" rtl="0" eaLnBrk="1" latinLnBrk="0" hangingPunct="1">
              <a:lnSpc>
                <a:spcPct val="90000"/>
              </a:lnSpc>
              <a:spcBef>
                <a:spcPts val="1200"/>
              </a:spcBef>
              <a:buClr>
                <a:schemeClr val="tx2"/>
              </a:buClr>
              <a:buSzPct val="90000"/>
              <a:buFont typeface="Arial" pitchFamily="34" charset="0"/>
              <a:buChar char="•"/>
              <a:defRPr sz="1800" kern="1200">
                <a:solidFill>
                  <a:schemeClr val="tx1"/>
                </a:solidFill>
                <a:latin typeface="+mn-lt"/>
                <a:ea typeface="+mn-ea"/>
                <a:cs typeface="+mn-cs"/>
              </a:defRPr>
            </a:lvl1pPr>
            <a:lvl2pPr marL="411535" indent="-205767" algn="l" defTabSz="914362" rtl="0" eaLnBrk="1" latinLnBrk="0" hangingPunct="1">
              <a:lnSpc>
                <a:spcPct val="90000"/>
              </a:lnSpc>
              <a:spcBef>
                <a:spcPts val="600"/>
              </a:spcBef>
              <a:buClr>
                <a:schemeClr val="tx2"/>
              </a:buClr>
              <a:buSzPct val="90000"/>
              <a:buFont typeface="Cambria" pitchFamily="18" charset="0"/>
              <a:buChar char="–"/>
              <a:defRPr sz="1500" kern="1200">
                <a:solidFill>
                  <a:schemeClr val="tx1"/>
                </a:solidFill>
                <a:latin typeface="+mn-lt"/>
                <a:ea typeface="+mn-ea"/>
                <a:cs typeface="+mn-cs"/>
              </a:defRPr>
            </a:lvl2pPr>
            <a:lvl3pPr marL="617302" indent="-205767" algn="l" defTabSz="914362" rtl="0" eaLnBrk="1" latinLnBrk="0" hangingPunct="1">
              <a:lnSpc>
                <a:spcPct val="90000"/>
              </a:lnSpc>
              <a:spcBef>
                <a:spcPts val="600"/>
              </a:spcBef>
              <a:buClr>
                <a:schemeClr val="tx2"/>
              </a:buClr>
              <a:buFont typeface="Arial" pitchFamily="34" charset="0"/>
              <a:buChar char="•"/>
              <a:defRPr sz="1400" kern="1200">
                <a:solidFill>
                  <a:schemeClr val="tx1"/>
                </a:solidFill>
                <a:latin typeface="+mn-lt"/>
                <a:ea typeface="+mn-ea"/>
                <a:cs typeface="+mn-cs"/>
              </a:defRPr>
            </a:lvl3pPr>
            <a:lvl4pPr marL="823070" indent="-205767" algn="l" defTabSz="914362" rtl="0" eaLnBrk="1" latinLnBrk="0" hangingPunct="1">
              <a:lnSpc>
                <a:spcPct val="90000"/>
              </a:lnSpc>
              <a:spcBef>
                <a:spcPts val="600"/>
              </a:spcBef>
              <a:buClr>
                <a:schemeClr val="tx2"/>
              </a:buClr>
              <a:buSzPct val="100000"/>
              <a:buFont typeface="Cambria" pitchFamily="18" charset="0"/>
              <a:buChar char="–"/>
              <a:defRPr sz="1200" kern="1200">
                <a:solidFill>
                  <a:schemeClr val="tx1"/>
                </a:solidFill>
                <a:latin typeface="+mn-lt"/>
                <a:ea typeface="+mn-ea"/>
                <a:cs typeface="+mn-cs"/>
              </a:defRPr>
            </a:lvl4pPr>
            <a:lvl5pPr marL="1028837"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5pPr>
            <a:lvl6pPr marL="1234605"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6pPr>
            <a:lvl7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7pPr>
            <a:lvl8pPr marL="2002453" indent="-205767" algn="l" defTabSz="914362" rtl="0" eaLnBrk="1" latinLnBrk="0" hangingPunct="1">
              <a:lnSpc>
                <a:spcPct val="90000"/>
              </a:lnSpc>
              <a:spcBef>
                <a:spcPts val="600"/>
              </a:spcBef>
              <a:buClr>
                <a:schemeClr val="tx2"/>
              </a:buClr>
              <a:buSzPct val="100000"/>
              <a:buFont typeface="Cambria" pitchFamily="18" charset="0"/>
              <a:buChar char="–"/>
              <a:defRPr sz="1100" kern="1200">
                <a:solidFill>
                  <a:schemeClr val="tx1"/>
                </a:solidFill>
                <a:latin typeface="+mn-lt"/>
                <a:ea typeface="+mn-ea"/>
                <a:cs typeface="+mn-cs"/>
              </a:defRPr>
            </a:lvl8pPr>
            <a:lvl9pPr marL="2002453" indent="-205767" algn="l" defTabSz="914362" rtl="0" eaLnBrk="1" latinLnBrk="0" hangingPunct="1">
              <a:lnSpc>
                <a:spcPct val="90000"/>
              </a:lnSpc>
              <a:spcBef>
                <a:spcPts val="600"/>
              </a:spcBef>
              <a:buClr>
                <a:schemeClr val="tx2"/>
              </a:buClr>
              <a:buFont typeface="Arial" pitchFamily="34" charset="0"/>
              <a:buChar char="•"/>
              <a:defRPr sz="1100" kern="1200">
                <a:solidFill>
                  <a:schemeClr val="tx1"/>
                </a:solidFill>
                <a:latin typeface="+mn-lt"/>
                <a:ea typeface="+mn-ea"/>
                <a:cs typeface="+mn-cs"/>
              </a:defRPr>
            </a:lvl9pPr>
          </a:lstStyle>
          <a:p>
            <a:pPr marL="457200" indent="-457200">
              <a:buFont typeface="+mj-lt"/>
              <a:buAutoNum type="arabicPeriod"/>
            </a:pPr>
            <a:r>
              <a:rPr lang="en-US"/>
              <a:t>Trademark</a:t>
            </a:r>
          </a:p>
          <a:p>
            <a:pPr marL="457200" indent="-457200">
              <a:buFont typeface="+mj-lt"/>
              <a:buAutoNum type="arabicPeriod"/>
            </a:pPr>
            <a:r>
              <a:rPr lang="en-US"/>
              <a:t>Copyright</a:t>
            </a:r>
          </a:p>
          <a:p>
            <a:pPr marL="457200" indent="-457200">
              <a:buFont typeface="+mj-lt"/>
              <a:buAutoNum type="arabicPeriod"/>
            </a:pPr>
            <a:r>
              <a:rPr lang="en-US"/>
              <a:t>Patent</a:t>
            </a:r>
          </a:p>
          <a:p>
            <a:pPr marL="457200" indent="-457200">
              <a:buFont typeface="+mj-lt"/>
              <a:buAutoNum type="arabicPeriod"/>
            </a:pPr>
            <a:r>
              <a:rPr lang="en-US"/>
              <a:t>Trade Secret</a:t>
            </a:r>
            <a:endParaRPr lang="en-US" dirty="0"/>
          </a:p>
        </p:txBody>
      </p:sp>
    </p:spTree>
    <p:extLst>
      <p:ext uri="{BB962C8B-B14F-4D97-AF65-F5344CB8AC3E}">
        <p14:creationId xmlns:p14="http://schemas.microsoft.com/office/powerpoint/2010/main" val="1073318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824223"/>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2025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14</a:t>
            </a:fld>
            <a:endParaRPr lang="en-US"/>
          </a:p>
        </p:txBody>
      </p:sp>
      <p:grpSp>
        <p:nvGrpSpPr>
          <p:cNvPr id="2" name="Group 1">
            <a:extLst>
              <a:ext uri="{FF2B5EF4-FFF2-40B4-BE49-F238E27FC236}">
                <a16:creationId xmlns:a16="http://schemas.microsoft.com/office/drawing/2014/main" id="{B2C22B96-8132-CE4E-AC9C-A95C301F52DC}"/>
              </a:ext>
            </a:extLst>
          </p:cNvPr>
          <p:cNvGrpSpPr/>
          <p:nvPr/>
        </p:nvGrpSpPr>
        <p:grpSpPr>
          <a:xfrm>
            <a:off x="3002564" y="4311396"/>
            <a:ext cx="3138872" cy="685800"/>
            <a:chOff x="2880928" y="4311396"/>
            <a:chExt cx="3138872" cy="685800"/>
          </a:xfrm>
        </p:grpSpPr>
        <p:pic>
          <p:nvPicPr>
            <p:cNvPr id="11" name="Picture 12" descr="Video for welcome to life tom scott">
              <a:hlinkClick r:id="rId3"/>
              <a:extLst>
                <a:ext uri="{FF2B5EF4-FFF2-40B4-BE49-F238E27FC236}">
                  <a16:creationId xmlns:a16="http://schemas.microsoft.com/office/drawing/2014/main" id="{DC29AB0D-24A7-8F4C-98DC-631F5F73E6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4311396"/>
              <a:ext cx="914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opyright: Forever Less One Day - YouTube">
              <a:hlinkClick r:id="rId5"/>
              <a:extLst>
                <a:ext uri="{FF2B5EF4-FFF2-40B4-BE49-F238E27FC236}">
                  <a16:creationId xmlns:a16="http://schemas.microsoft.com/office/drawing/2014/main" id="{283C63D6-EA4C-4B4E-9538-2A40C5EA2A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0928" y="4396740"/>
              <a:ext cx="914400" cy="51511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BBCFB22C-EA62-878B-A8C2-923ADA3EC374}"/>
              </a:ext>
            </a:extLst>
          </p:cNvPr>
          <p:cNvSpPr txBox="1"/>
          <p:nvPr/>
        </p:nvSpPr>
        <p:spPr>
          <a:xfrm>
            <a:off x="3222842" y="4220170"/>
            <a:ext cx="587168" cy="923330"/>
          </a:xfrm>
          <a:prstGeom prst="rect">
            <a:avLst/>
          </a:prstGeom>
          <a:noFill/>
        </p:spPr>
        <p:txBody>
          <a:bodyPr wrap="square" rtlCol="0">
            <a:spAutoFit/>
          </a:bodyPr>
          <a:lstStyle/>
          <a:p>
            <a:pPr>
              <a:lnSpc>
                <a:spcPct val="90000"/>
              </a:lnSpc>
            </a:pPr>
            <a:r>
              <a:rPr lang="en-US" sz="6000" b="1" dirty="0">
                <a:solidFill>
                  <a:schemeClr val="bg2"/>
                </a:solidFill>
              </a:rPr>
              <a:t>X</a:t>
            </a:r>
          </a:p>
        </p:txBody>
      </p:sp>
    </p:spTree>
    <p:extLst>
      <p:ext uri="{BB962C8B-B14F-4D97-AF65-F5344CB8AC3E}">
        <p14:creationId xmlns:p14="http://schemas.microsoft.com/office/powerpoint/2010/main" val="282397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 - Self Search 1/3 </a:t>
            </a:r>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72" name="Down Arrow 71"/>
          <p:cNvSpPr/>
          <p:nvPr/>
        </p:nvSpPr>
        <p:spPr bwMode="auto">
          <a:xfrm>
            <a:off x="801108" y="1910980"/>
            <a:ext cx="533400" cy="914400"/>
          </a:xfrm>
          <a:prstGeom prst="down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graphicFrame>
        <p:nvGraphicFramePr>
          <p:cNvPr id="73" name="Table 72"/>
          <p:cNvGraphicFramePr>
            <a:graphicFrameLocks noGrp="1"/>
          </p:cNvGraphicFramePr>
          <p:nvPr>
            <p:extLst>
              <p:ext uri="{D42A27DB-BD31-4B8C-83A1-F6EECF244321}">
                <p14:modId xmlns:p14="http://schemas.microsoft.com/office/powerpoint/2010/main" val="2482732484"/>
              </p:ext>
            </p:extLst>
          </p:nvPr>
        </p:nvGraphicFramePr>
        <p:xfrm>
          <a:off x="160811" y="2822964"/>
          <a:ext cx="1828800" cy="2103120"/>
        </p:xfrm>
        <a:graphic>
          <a:graphicData uri="http://schemas.openxmlformats.org/drawingml/2006/table">
            <a:tbl>
              <a:tblPr firstRow="1" bandRow="1">
                <a:tableStyleId>{073A0DAA-6AF3-43AB-8588-CEC1D06C72B9}</a:tableStyleId>
              </a:tblPr>
              <a:tblGrid>
                <a:gridCol w="1828800">
                  <a:extLst>
                    <a:ext uri="{9D8B030D-6E8A-4147-A177-3AD203B41FA5}">
                      <a16:colId xmlns:a16="http://schemas.microsoft.com/office/drawing/2014/main" val="20000"/>
                    </a:ext>
                  </a:extLst>
                </a:gridCol>
              </a:tblGrid>
              <a:tr h="365760">
                <a:tc>
                  <a:txBody>
                    <a:bodyPr/>
                    <a:lstStyle/>
                    <a:p>
                      <a:r>
                        <a:rPr lang="en-US" dirty="0"/>
                        <a:t>Search Methods</a:t>
                      </a:r>
                    </a:p>
                  </a:txBody>
                  <a:tcPr/>
                </a:tc>
                <a:extLst>
                  <a:ext uri="{0D108BD9-81ED-4DB2-BD59-A6C34878D82A}">
                    <a16:rowId xmlns:a16="http://schemas.microsoft.com/office/drawing/2014/main" val="10000"/>
                  </a:ext>
                </a:extLst>
              </a:tr>
              <a:tr h="365760">
                <a:tc>
                  <a:txBody>
                    <a:bodyPr/>
                    <a:lstStyle/>
                    <a:p>
                      <a:r>
                        <a:rPr lang="en-US" dirty="0"/>
                        <a:t>…</a:t>
                      </a:r>
                    </a:p>
                  </a:txBody>
                  <a:tcPr/>
                </a:tc>
                <a:extLst>
                  <a:ext uri="{0D108BD9-81ED-4DB2-BD59-A6C34878D82A}">
                    <a16:rowId xmlns:a16="http://schemas.microsoft.com/office/drawing/2014/main" val="10001"/>
                  </a:ext>
                </a:extLst>
              </a:tr>
              <a:tr h="365760">
                <a:tc>
                  <a:txBody>
                    <a:bodyPr/>
                    <a:lstStyle/>
                    <a:p>
                      <a:r>
                        <a:rPr lang="en-US" dirty="0"/>
                        <a:t>…</a:t>
                      </a:r>
                    </a:p>
                  </a:txBody>
                  <a:tcPr/>
                </a:tc>
                <a:extLst>
                  <a:ext uri="{0D108BD9-81ED-4DB2-BD59-A6C34878D82A}">
                    <a16:rowId xmlns:a16="http://schemas.microsoft.com/office/drawing/2014/main" val="10002"/>
                  </a:ext>
                </a:extLst>
              </a:tr>
              <a:tr h="365760">
                <a:tc>
                  <a:txBody>
                    <a:bodyPr/>
                    <a:lstStyle/>
                    <a:p>
                      <a:r>
                        <a:rPr lang="en-US" dirty="0"/>
                        <a:t>…</a:t>
                      </a:r>
                    </a:p>
                  </a:txBody>
                  <a:tcPr/>
                </a:tc>
                <a:extLst>
                  <a:ext uri="{0D108BD9-81ED-4DB2-BD59-A6C34878D82A}">
                    <a16:rowId xmlns:a16="http://schemas.microsoft.com/office/drawing/2014/main" val="10003"/>
                  </a:ext>
                </a:extLst>
              </a:tr>
              <a:tr h="365760">
                <a:tc>
                  <a:txBody>
                    <a:bodyPr/>
                    <a:lstStyle/>
                    <a:p>
                      <a:r>
                        <a:rPr lang="en-US" dirty="0"/>
                        <a:t>…</a:t>
                      </a:r>
                    </a:p>
                  </a:txBody>
                  <a:tcPr/>
                </a:tc>
                <a:extLst>
                  <a:ext uri="{0D108BD9-81ED-4DB2-BD59-A6C34878D82A}">
                    <a16:rowId xmlns:a16="http://schemas.microsoft.com/office/drawing/2014/main" val="10004"/>
                  </a:ext>
                </a:extLst>
              </a:tr>
            </a:tbl>
          </a:graphicData>
        </a:graphic>
      </p:graphicFrame>
      <p:sp>
        <p:nvSpPr>
          <p:cNvPr id="74" name="Right Arrow 73"/>
          <p:cNvSpPr/>
          <p:nvPr/>
        </p:nvSpPr>
        <p:spPr bwMode="auto">
          <a:xfrm>
            <a:off x="1989611" y="3604401"/>
            <a:ext cx="1073864" cy="917079"/>
          </a:xfrm>
          <a:prstGeom prst="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76" charset="0"/>
              </a:rPr>
              <a:t>Filter</a:t>
            </a:r>
          </a:p>
        </p:txBody>
      </p:sp>
      <p:sp>
        <p:nvSpPr>
          <p:cNvPr id="75" name="Multidocument 74"/>
          <p:cNvSpPr>
            <a:spLocks noChangeAspect="1"/>
          </p:cNvSpPr>
          <p:nvPr/>
        </p:nvSpPr>
        <p:spPr bwMode="auto">
          <a:xfrm>
            <a:off x="3063475" y="3536586"/>
            <a:ext cx="1600200" cy="1600200"/>
          </a:xfrm>
          <a:prstGeom prst="flowChartMultidocument">
            <a:avLst/>
          </a:prstGeom>
          <a:ln>
            <a:headEnd type="none" w="med" len="med"/>
            <a:tailEnd type="none" w="med" len="me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76" charset="0"/>
              </a:rPr>
              <a:t>Profile</a:t>
            </a:r>
          </a:p>
          <a:p>
            <a:pPr marL="0" marR="0" indent="0" algn="ctr" defTabSz="914400" rtl="0" eaLnBrk="1" fontAlgn="base" latinLnBrk="0" hangingPunct="1">
              <a:lnSpc>
                <a:spcPct val="100000"/>
              </a:lnSpc>
              <a:spcBef>
                <a:spcPct val="0"/>
              </a:spcBef>
              <a:spcAft>
                <a:spcPct val="0"/>
              </a:spcAft>
              <a:buClrTx/>
              <a:buSzTx/>
              <a:buFontTx/>
              <a:buNone/>
              <a:tabLst/>
            </a:pPr>
            <a:r>
              <a:rPr lang="en-US" dirty="0">
                <a:latin typeface="Times New Roman" pitchFamily="76" charset="0"/>
              </a:rPr>
              <a:t>Could Be You</a:t>
            </a:r>
            <a:endParaRPr kumimoji="0" lang="en-US" sz="2400" b="0" i="0" u="none" strike="noStrike" cap="none" normalizeH="0" baseline="0" dirty="0">
              <a:ln>
                <a:noFill/>
              </a:ln>
              <a:solidFill>
                <a:schemeClr val="tx2"/>
              </a:solidFill>
              <a:effectLst/>
              <a:latin typeface="Times New Roman" pitchFamily="76" charset="0"/>
            </a:endParaRPr>
          </a:p>
        </p:txBody>
      </p:sp>
      <p:sp>
        <p:nvSpPr>
          <p:cNvPr id="76" name="Document 75"/>
          <p:cNvSpPr>
            <a:spLocks noChangeAspect="1"/>
          </p:cNvSpPr>
          <p:nvPr/>
        </p:nvSpPr>
        <p:spPr bwMode="auto">
          <a:xfrm>
            <a:off x="4214821" y="1051343"/>
            <a:ext cx="1600200" cy="1600200"/>
          </a:xfrm>
          <a:prstGeom prst="flowChartDocumen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76" charset="0"/>
              </a:rPr>
              <a:t>What Really</a:t>
            </a:r>
          </a:p>
          <a:p>
            <a:pPr marL="0" marR="0" indent="0" algn="ctr" defTabSz="914400" rtl="0" eaLnBrk="1" fontAlgn="base" latinLnBrk="0" hangingPunct="1">
              <a:lnSpc>
                <a:spcPct val="100000"/>
              </a:lnSpc>
              <a:spcBef>
                <a:spcPct val="0"/>
              </a:spcBef>
              <a:spcAft>
                <a:spcPct val="0"/>
              </a:spcAft>
              <a:buClrTx/>
              <a:buSzTx/>
              <a:buFontTx/>
              <a:buNone/>
              <a:tabLst/>
            </a:pPr>
            <a:r>
              <a:rPr lang="en-US" dirty="0">
                <a:solidFill>
                  <a:srgbClr val="000000"/>
                </a:solidFill>
                <a:latin typeface="Times New Roman" pitchFamily="76" charset="0"/>
              </a:rPr>
              <a:t>Is You?</a:t>
            </a:r>
            <a:endParaRPr kumimoji="0" lang="en-US" sz="2400" b="0" i="0" u="none" strike="noStrike" cap="none" normalizeH="0" baseline="0" dirty="0">
              <a:ln>
                <a:noFill/>
              </a:ln>
              <a:solidFill>
                <a:srgbClr val="000000"/>
              </a:solidFill>
              <a:effectLst/>
              <a:latin typeface="Times New Roman" pitchFamily="76" charset="0"/>
            </a:endParaRPr>
          </a:p>
        </p:txBody>
      </p:sp>
      <p:sp>
        <p:nvSpPr>
          <p:cNvPr id="77" name="Right Arrow 76"/>
          <p:cNvSpPr/>
          <p:nvPr/>
        </p:nvSpPr>
        <p:spPr bwMode="auto">
          <a:xfrm rot="18968425">
            <a:off x="3677889" y="2538399"/>
            <a:ext cx="1073864" cy="917079"/>
          </a:xfrm>
          <a:prstGeom prst="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76" charset="0"/>
              </a:rPr>
              <a:t>Filter</a:t>
            </a:r>
          </a:p>
        </p:txBody>
      </p:sp>
      <p:cxnSp>
        <p:nvCxnSpPr>
          <p:cNvPr id="79" name="Straight Arrow Connector 78"/>
          <p:cNvCxnSpPr>
            <a:stCxn id="75" idx="3"/>
            <a:endCxn id="185" idx="1"/>
          </p:cNvCxnSpPr>
          <p:nvPr/>
        </p:nvCxnSpPr>
        <p:spPr bwMode="auto">
          <a:xfrm flipV="1">
            <a:off x="4663675" y="3081492"/>
            <a:ext cx="750045" cy="1255194"/>
          </a:xfrm>
          <a:prstGeom prst="straightConnector1">
            <a:avLst/>
          </a:prstGeom>
          <a:ln>
            <a:headEnd type="none" w="med" len="med"/>
            <a:tailEnd type="triangle" w="lg" len="lg"/>
          </a:ln>
        </p:spPr>
        <p:style>
          <a:lnRef idx="1">
            <a:schemeClr val="dk1"/>
          </a:lnRef>
          <a:fillRef idx="2">
            <a:schemeClr val="dk1"/>
          </a:fillRef>
          <a:effectRef idx="1">
            <a:schemeClr val="dk1"/>
          </a:effectRef>
          <a:fontRef idx="minor">
            <a:schemeClr val="dk1"/>
          </a:fontRef>
        </p:style>
      </p:cxnSp>
      <p:cxnSp>
        <p:nvCxnSpPr>
          <p:cNvPr id="80" name="Straight Arrow Connector 79"/>
          <p:cNvCxnSpPr>
            <a:stCxn id="76" idx="2"/>
            <a:endCxn id="185" idx="1"/>
          </p:cNvCxnSpPr>
          <p:nvPr/>
        </p:nvCxnSpPr>
        <p:spPr bwMode="auto">
          <a:xfrm>
            <a:off x="5014921" y="2545752"/>
            <a:ext cx="398799" cy="535740"/>
          </a:xfrm>
          <a:prstGeom prst="straightConnector1">
            <a:avLst/>
          </a:prstGeom>
          <a:ln>
            <a:headEnd type="none" w="med" len="med"/>
            <a:tailEnd type="triangle" w="lg" len="lg"/>
          </a:ln>
        </p:spPr>
        <p:style>
          <a:lnRef idx="1">
            <a:schemeClr val="dk1"/>
          </a:lnRef>
          <a:fillRef idx="2">
            <a:schemeClr val="dk1"/>
          </a:fillRef>
          <a:effectRef idx="1">
            <a:schemeClr val="dk1"/>
          </a:effectRef>
          <a:fontRef idx="minor">
            <a:schemeClr val="dk1"/>
          </a:fontRef>
        </p:style>
      </p:cxnSp>
      <p:grpSp>
        <p:nvGrpSpPr>
          <p:cNvPr id="96" name="Group 95"/>
          <p:cNvGrpSpPr/>
          <p:nvPr/>
        </p:nvGrpSpPr>
        <p:grpSpPr>
          <a:xfrm>
            <a:off x="7167034" y="1938492"/>
            <a:ext cx="1752600" cy="2286000"/>
            <a:chOff x="7277100" y="1316181"/>
            <a:chExt cx="1752600" cy="2286000"/>
          </a:xfrm>
        </p:grpSpPr>
        <p:sp>
          <p:nvSpPr>
            <p:cNvPr id="78" name="Folded Corner 77"/>
            <p:cNvSpPr/>
            <p:nvPr/>
          </p:nvSpPr>
          <p:spPr bwMode="auto">
            <a:xfrm>
              <a:off x="7277100" y="1316181"/>
              <a:ext cx="1752600" cy="2286000"/>
            </a:xfrm>
            <a:prstGeom prst="foldedCorner">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76" charset="0"/>
                </a:rPr>
                <a:t>1 Page </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76" charset="0"/>
                </a:rPr>
                <a:t>Paper</a:t>
              </a:r>
            </a:p>
          </p:txBody>
        </p:sp>
        <p:sp>
          <p:nvSpPr>
            <p:cNvPr id="82" name="5-Point Star 81"/>
            <p:cNvSpPr>
              <a:spLocks noChangeAspect="1"/>
            </p:cNvSpPr>
            <p:nvPr/>
          </p:nvSpPr>
          <p:spPr bwMode="auto">
            <a:xfrm>
              <a:off x="8456815" y="1421753"/>
              <a:ext cx="481584" cy="481584"/>
            </a:xfrm>
            <a:prstGeom prst="star5">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990033"/>
                </a:solidFill>
                <a:effectLst/>
                <a:latin typeface="Times New Roman" pitchFamily="76" charset="0"/>
              </a:endParaRPr>
            </a:p>
          </p:txBody>
        </p:sp>
      </p:grpSp>
      <p:grpSp>
        <p:nvGrpSpPr>
          <p:cNvPr id="123" name="Group 122"/>
          <p:cNvGrpSpPr/>
          <p:nvPr/>
        </p:nvGrpSpPr>
        <p:grpSpPr>
          <a:xfrm>
            <a:off x="160811" y="1165643"/>
            <a:ext cx="2065811" cy="685800"/>
            <a:chOff x="1441121" y="1034680"/>
            <a:chExt cx="2065811" cy="685800"/>
          </a:xfrm>
        </p:grpSpPr>
        <p:grpSp>
          <p:nvGrpSpPr>
            <p:cNvPr id="45" name="Group 44"/>
            <p:cNvGrpSpPr/>
            <p:nvPr/>
          </p:nvGrpSpPr>
          <p:grpSpPr>
            <a:xfrm flipH="1">
              <a:off x="1441121" y="1034680"/>
              <a:ext cx="1608611" cy="228600"/>
              <a:chOff x="-45503" y="3429000"/>
              <a:chExt cx="1608611" cy="228600"/>
            </a:xfrm>
          </p:grpSpPr>
          <p:sp>
            <p:nvSpPr>
              <p:cNvPr id="46" name="Smiley Face 45"/>
              <p:cNvSpPr/>
              <p:nvPr/>
            </p:nvSpPr>
            <p:spPr bwMode="auto">
              <a:xfrm>
                <a:off x="1830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54" name="Smiley Face 53"/>
              <p:cNvSpPr/>
              <p:nvPr/>
            </p:nvSpPr>
            <p:spPr bwMode="auto">
              <a:xfrm>
                <a:off x="4116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66" name="Smiley Face 65"/>
              <p:cNvSpPr/>
              <p:nvPr/>
            </p:nvSpPr>
            <p:spPr bwMode="auto">
              <a:xfrm>
                <a:off x="6402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67" name="Smiley Face 66"/>
              <p:cNvSpPr/>
              <p:nvPr/>
            </p:nvSpPr>
            <p:spPr bwMode="auto">
              <a:xfrm>
                <a:off x="11059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68" name="Smiley Face 67"/>
              <p:cNvSpPr/>
              <p:nvPr/>
            </p:nvSpPr>
            <p:spPr bwMode="auto">
              <a:xfrm>
                <a:off x="876300"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69" name="Smiley Face 68"/>
              <p:cNvSpPr/>
              <p:nvPr/>
            </p:nvSpPr>
            <p:spPr bwMode="auto">
              <a:xfrm>
                <a:off x="13345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71" name="Smiley Face 70"/>
              <p:cNvSpPr/>
              <p:nvPr/>
            </p:nvSpPr>
            <p:spPr bwMode="auto">
              <a:xfrm>
                <a:off x="-45503"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grpSp>
        <p:grpSp>
          <p:nvGrpSpPr>
            <p:cNvPr id="99" name="Group 98"/>
            <p:cNvGrpSpPr/>
            <p:nvPr/>
          </p:nvGrpSpPr>
          <p:grpSpPr>
            <a:xfrm flipH="1">
              <a:off x="1593521" y="1187080"/>
              <a:ext cx="1608611" cy="228600"/>
              <a:chOff x="-45503" y="3429000"/>
              <a:chExt cx="1608611" cy="228600"/>
            </a:xfrm>
          </p:grpSpPr>
          <p:sp>
            <p:nvSpPr>
              <p:cNvPr id="100" name="Smiley Face 99"/>
              <p:cNvSpPr/>
              <p:nvPr/>
            </p:nvSpPr>
            <p:spPr bwMode="auto">
              <a:xfrm>
                <a:off x="1830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1" name="Smiley Face 100"/>
              <p:cNvSpPr/>
              <p:nvPr/>
            </p:nvSpPr>
            <p:spPr bwMode="auto">
              <a:xfrm>
                <a:off x="4116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2" name="Smiley Face 101"/>
              <p:cNvSpPr/>
              <p:nvPr/>
            </p:nvSpPr>
            <p:spPr bwMode="auto">
              <a:xfrm>
                <a:off x="6402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3" name="Smiley Face 102"/>
              <p:cNvSpPr/>
              <p:nvPr/>
            </p:nvSpPr>
            <p:spPr bwMode="auto">
              <a:xfrm>
                <a:off x="11059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4" name="Smiley Face 103"/>
              <p:cNvSpPr/>
              <p:nvPr/>
            </p:nvSpPr>
            <p:spPr bwMode="auto">
              <a:xfrm>
                <a:off x="876300"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5" name="Smiley Face 104"/>
              <p:cNvSpPr/>
              <p:nvPr/>
            </p:nvSpPr>
            <p:spPr bwMode="auto">
              <a:xfrm>
                <a:off x="13345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6" name="Smiley Face 105"/>
              <p:cNvSpPr/>
              <p:nvPr/>
            </p:nvSpPr>
            <p:spPr bwMode="auto">
              <a:xfrm>
                <a:off x="-45503"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grpSp>
        <p:grpSp>
          <p:nvGrpSpPr>
            <p:cNvPr id="107" name="Group 106"/>
            <p:cNvGrpSpPr/>
            <p:nvPr/>
          </p:nvGrpSpPr>
          <p:grpSpPr>
            <a:xfrm flipH="1">
              <a:off x="1745921" y="1339480"/>
              <a:ext cx="1608611" cy="228600"/>
              <a:chOff x="-45503" y="3429000"/>
              <a:chExt cx="1608611" cy="228600"/>
            </a:xfrm>
          </p:grpSpPr>
          <p:sp>
            <p:nvSpPr>
              <p:cNvPr id="108" name="Smiley Face 107"/>
              <p:cNvSpPr/>
              <p:nvPr/>
            </p:nvSpPr>
            <p:spPr bwMode="auto">
              <a:xfrm>
                <a:off x="1830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09" name="Smiley Face 108"/>
              <p:cNvSpPr/>
              <p:nvPr/>
            </p:nvSpPr>
            <p:spPr bwMode="auto">
              <a:xfrm>
                <a:off x="4116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0" name="Smiley Face 109"/>
              <p:cNvSpPr/>
              <p:nvPr/>
            </p:nvSpPr>
            <p:spPr bwMode="auto">
              <a:xfrm>
                <a:off x="6402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1" name="Smiley Face 110"/>
              <p:cNvSpPr/>
              <p:nvPr/>
            </p:nvSpPr>
            <p:spPr bwMode="auto">
              <a:xfrm>
                <a:off x="11059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2" name="Smiley Face 111"/>
              <p:cNvSpPr/>
              <p:nvPr/>
            </p:nvSpPr>
            <p:spPr bwMode="auto">
              <a:xfrm>
                <a:off x="876300"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3" name="Smiley Face 112"/>
              <p:cNvSpPr/>
              <p:nvPr/>
            </p:nvSpPr>
            <p:spPr bwMode="auto">
              <a:xfrm>
                <a:off x="13345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4" name="Smiley Face 113"/>
              <p:cNvSpPr/>
              <p:nvPr/>
            </p:nvSpPr>
            <p:spPr bwMode="auto">
              <a:xfrm>
                <a:off x="-45503"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grpSp>
        <p:grpSp>
          <p:nvGrpSpPr>
            <p:cNvPr id="115" name="Group 114"/>
            <p:cNvGrpSpPr/>
            <p:nvPr/>
          </p:nvGrpSpPr>
          <p:grpSpPr>
            <a:xfrm flipH="1">
              <a:off x="1898321" y="1491880"/>
              <a:ext cx="1608611" cy="228600"/>
              <a:chOff x="-45503" y="3429000"/>
              <a:chExt cx="1608611" cy="228600"/>
            </a:xfrm>
          </p:grpSpPr>
          <p:sp>
            <p:nvSpPr>
              <p:cNvPr id="116" name="Smiley Face 115"/>
              <p:cNvSpPr/>
              <p:nvPr/>
            </p:nvSpPr>
            <p:spPr bwMode="auto">
              <a:xfrm>
                <a:off x="1830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7" name="Smiley Face 116"/>
              <p:cNvSpPr/>
              <p:nvPr/>
            </p:nvSpPr>
            <p:spPr bwMode="auto">
              <a:xfrm>
                <a:off x="4116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8" name="Smiley Face 117"/>
              <p:cNvSpPr/>
              <p:nvPr/>
            </p:nvSpPr>
            <p:spPr bwMode="auto">
              <a:xfrm>
                <a:off x="640297"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19" name="Smiley Face 118"/>
              <p:cNvSpPr/>
              <p:nvPr/>
            </p:nvSpPr>
            <p:spPr bwMode="auto">
              <a:xfrm>
                <a:off x="11059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20" name="Smiley Face 119"/>
              <p:cNvSpPr/>
              <p:nvPr/>
            </p:nvSpPr>
            <p:spPr bwMode="auto">
              <a:xfrm>
                <a:off x="876300"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21" name="Smiley Face 120"/>
              <p:cNvSpPr/>
              <p:nvPr/>
            </p:nvSpPr>
            <p:spPr bwMode="auto">
              <a:xfrm>
                <a:off x="1334508"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sp>
            <p:nvSpPr>
              <p:cNvPr id="122" name="Smiley Face 121"/>
              <p:cNvSpPr/>
              <p:nvPr/>
            </p:nvSpPr>
            <p:spPr bwMode="auto">
              <a:xfrm>
                <a:off x="-45503" y="3429000"/>
                <a:ext cx="228600" cy="228600"/>
              </a:xfrm>
              <a:prstGeom prst="smileyFac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New Roman" pitchFamily="76" charset="0"/>
                </a:endParaRPr>
              </a:p>
            </p:txBody>
          </p:sp>
        </p:grpSp>
      </p:grpSp>
      <p:sp>
        <p:nvSpPr>
          <p:cNvPr id="185" name="Right Arrow 184"/>
          <p:cNvSpPr/>
          <p:nvPr/>
        </p:nvSpPr>
        <p:spPr bwMode="auto">
          <a:xfrm>
            <a:off x="5413720" y="2622952"/>
            <a:ext cx="1753314" cy="917079"/>
          </a:xfrm>
          <a:prstGeom prst="rightArrow">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rgbClr val="000000"/>
                </a:solidFill>
                <a:effectLst/>
                <a:latin typeface="Times New Roman" pitchFamily="76" charset="0"/>
              </a:rPr>
              <a:t>Inspiration</a:t>
            </a:r>
          </a:p>
        </p:txBody>
      </p:sp>
      <p:sp>
        <p:nvSpPr>
          <p:cNvPr id="5" name="Slide Number Placeholder 4"/>
          <p:cNvSpPr>
            <a:spLocks noGrp="1"/>
          </p:cNvSpPr>
          <p:nvPr>
            <p:ph type="sldNum" sz="quarter" idx="12"/>
          </p:nvPr>
        </p:nvSpPr>
        <p:spPr/>
        <p:txBody>
          <a:bodyPr/>
          <a:lstStyle/>
          <a:p>
            <a:fld id="{A2A17EAB-8B51-5C40-8776-6683E51FA7A0}" type="slidenum">
              <a:rPr lang="en-US" smtClean="0"/>
              <a:t>15</a:t>
            </a:fld>
            <a:endParaRPr lang="en-US"/>
          </a:p>
        </p:txBody>
      </p:sp>
    </p:spTree>
    <p:extLst>
      <p:ext uri="{BB962C8B-B14F-4D97-AF65-F5344CB8AC3E}">
        <p14:creationId xmlns:p14="http://schemas.microsoft.com/office/powerpoint/2010/main" val="32452123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 - Self Search 2/3 </a:t>
            </a:r>
            <a:br>
              <a:rPr lang="en-US" dirty="0"/>
            </a:br>
            <a:r>
              <a:rPr lang="en-US" dirty="0"/>
              <a:t>Discussion Board</a:t>
            </a:r>
          </a:p>
        </p:txBody>
      </p:sp>
      <p:sp>
        <p:nvSpPr>
          <p:cNvPr id="3" name="Content Placeholder 2"/>
          <p:cNvSpPr>
            <a:spLocks noGrp="1"/>
          </p:cNvSpPr>
          <p:nvPr>
            <p:ph sz="half" idx="1"/>
          </p:nvPr>
        </p:nvSpPr>
        <p:spPr/>
        <p:txBody>
          <a:bodyPr>
            <a:normAutofit lnSpcReduction="10000"/>
          </a:bodyPr>
          <a:lstStyle/>
          <a:p>
            <a:r>
              <a:rPr lang="en-US" dirty="0"/>
              <a:t>Post search techniques</a:t>
            </a:r>
          </a:p>
          <a:p>
            <a:pPr lvl="1"/>
            <a:r>
              <a:rPr lang="en-US" dirty="0"/>
              <a:t>Do not repeat entries.</a:t>
            </a:r>
          </a:p>
          <a:p>
            <a:r>
              <a:rPr lang="en-US" dirty="0"/>
              <a:t>Use techniques listed to produce a profile that could be you.</a:t>
            </a:r>
          </a:p>
          <a:p>
            <a:pPr lvl="1"/>
            <a:r>
              <a:rPr lang="en-US" dirty="0"/>
              <a:t>Not responsible for techniques posted less than 24 hours before due</a:t>
            </a:r>
          </a:p>
          <a:p>
            <a:r>
              <a:rPr lang="en-US" dirty="0"/>
              <a:t>Filter first profile so that the information is for you.</a:t>
            </a:r>
          </a:p>
          <a:p>
            <a:r>
              <a:rPr lang="en-US" dirty="0"/>
              <a:t>Provide as paper appendix</a:t>
            </a:r>
          </a:p>
          <a:p>
            <a:pPr lvl="1"/>
            <a:r>
              <a:rPr lang="en-US" dirty="0"/>
              <a:t>Summary is fine. No details needed unless you for making a point.</a:t>
            </a:r>
          </a:p>
        </p:txBody>
      </p:sp>
      <p:sp>
        <p:nvSpPr>
          <p:cNvPr id="6" name="Content Placeholder 5"/>
          <p:cNvSpPr>
            <a:spLocks noGrp="1"/>
          </p:cNvSpPr>
          <p:nvPr>
            <p:ph sz="half" idx="2"/>
          </p:nvPr>
        </p:nvSpPr>
        <p:spPr/>
        <p:txBody>
          <a:bodyPr>
            <a:normAutofit lnSpcReduction="10000"/>
          </a:bodyPr>
          <a:lstStyle/>
          <a:p>
            <a:r>
              <a:rPr lang="en-US" dirty="0"/>
              <a:t>Consider:</a:t>
            </a:r>
          </a:p>
          <a:p>
            <a:pPr lvl="1"/>
            <a:r>
              <a:rPr lang="en-US" dirty="0"/>
              <a:t>Exactly how did the data get there?</a:t>
            </a:r>
          </a:p>
          <a:p>
            <a:pPr lvl="1"/>
            <a:r>
              <a:rPr lang="en-US" dirty="0"/>
              <a:t>How can this data be used?</a:t>
            </a:r>
          </a:p>
          <a:p>
            <a:pPr lvl="1"/>
            <a:r>
              <a:rPr lang="en-US" dirty="0"/>
              <a:t>Is this a secondary use?</a:t>
            </a:r>
          </a:p>
          <a:p>
            <a:pPr lvl="1"/>
            <a:r>
              <a:rPr lang="en-US" dirty="0"/>
              <a:t>Did you authorize use of the data? If not and you want to, request its use be discontinued and share the experience. </a:t>
            </a:r>
          </a:p>
          <a:p>
            <a:r>
              <a:rPr lang="en-US" dirty="0"/>
              <a:t>Be creative, anyone can type a name into Google</a:t>
            </a:r>
          </a:p>
          <a:p>
            <a:r>
              <a:rPr lang="en-US" dirty="0"/>
              <a:t>Do not pay for search services</a:t>
            </a:r>
          </a:p>
          <a:p>
            <a:r>
              <a:rPr lang="en-US" dirty="0"/>
              <a:t>Subscribe to the Discussion Board</a:t>
            </a:r>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16</a:t>
            </a:fld>
            <a:endParaRPr lang="en-US"/>
          </a:p>
        </p:txBody>
      </p:sp>
    </p:spTree>
    <p:extLst>
      <p:ext uri="{BB962C8B-B14F-4D97-AF65-F5344CB8AC3E}">
        <p14:creationId xmlns:p14="http://schemas.microsoft.com/office/powerpoint/2010/main" val="663296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Assignment - Self Search 3/3 </a:t>
            </a:r>
            <a:br>
              <a:rPr lang="en-US" dirty="0"/>
            </a:br>
            <a:r>
              <a:rPr lang="en-US" dirty="0"/>
              <a:t>1 Page Paper</a:t>
            </a:r>
          </a:p>
        </p:txBody>
      </p:sp>
      <p:sp>
        <p:nvSpPr>
          <p:cNvPr id="3" name="Content Placeholder 2"/>
          <p:cNvSpPr>
            <a:spLocks noGrp="1"/>
          </p:cNvSpPr>
          <p:nvPr>
            <p:ph idx="1"/>
          </p:nvPr>
        </p:nvSpPr>
        <p:spPr/>
        <p:txBody>
          <a:bodyPr>
            <a:normAutofit fontScale="92500" lnSpcReduction="10000"/>
          </a:bodyPr>
          <a:lstStyle/>
          <a:p>
            <a:r>
              <a:rPr lang="en-US" dirty="0"/>
              <a:t>Decide how, if at all, you, or people in general, should change their online activities.</a:t>
            </a:r>
          </a:p>
          <a:p>
            <a:r>
              <a:rPr lang="en-US" dirty="0"/>
              <a:t>Example considerations:</a:t>
            </a:r>
          </a:p>
          <a:p>
            <a:pPr lvl="1"/>
            <a:r>
              <a:rPr lang="en-US" dirty="0"/>
              <a:t>What impression would the profile make on a potential employer?</a:t>
            </a:r>
          </a:p>
          <a:p>
            <a:pPr lvl="1"/>
            <a:r>
              <a:rPr lang="en-US" dirty="0"/>
              <a:t>What would an elder family member (or equivalent) think?</a:t>
            </a:r>
          </a:p>
          <a:p>
            <a:pPr lvl="1"/>
            <a:r>
              <a:rPr lang="en-US" dirty="0"/>
              <a:t>Are you comfortable with what you found or did not find?</a:t>
            </a:r>
          </a:p>
          <a:p>
            <a:pPr lvl="1"/>
            <a:r>
              <a:rPr lang="en-US" dirty="0"/>
              <a:t>Did your views of protecting your privacy change?</a:t>
            </a:r>
          </a:p>
          <a:p>
            <a:r>
              <a:rPr lang="en-US" dirty="0"/>
              <a:t>Refer to search results to support your conclusion</a:t>
            </a:r>
          </a:p>
          <a:p>
            <a:r>
              <a:rPr lang="en-US" dirty="0"/>
              <a:t>5 High quality sources still required</a:t>
            </a:r>
          </a:p>
          <a:p>
            <a:pPr lvl="1"/>
            <a:r>
              <a:rPr lang="en-US" dirty="0"/>
              <a:t>Sites used in search techniques do not count</a:t>
            </a:r>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17</a:t>
            </a:fld>
            <a:endParaRPr lang="en-US"/>
          </a:p>
        </p:txBody>
      </p:sp>
    </p:spTree>
    <p:extLst>
      <p:ext uri="{BB962C8B-B14F-4D97-AF65-F5344CB8AC3E}">
        <p14:creationId xmlns:p14="http://schemas.microsoft.com/office/powerpoint/2010/main" val="679332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2259163"/>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3" name="Slide Number Placeholder 2"/>
          <p:cNvSpPr>
            <a:spLocks noGrp="1"/>
          </p:cNvSpPr>
          <p:nvPr>
            <p:ph type="sldNum" sz="quarter" idx="12"/>
          </p:nvPr>
        </p:nvSpPr>
        <p:spPr/>
        <p:txBody>
          <a:bodyPr/>
          <a:lstStyle/>
          <a:p>
            <a:fld id="{A2A17EAB-8B51-5C40-8776-6683E51FA7A0}" type="slidenum">
              <a:rPr lang="en-US" smtClean="0"/>
              <a:t>18</a:t>
            </a:fld>
            <a:endParaRPr lang="en-US"/>
          </a:p>
        </p:txBody>
      </p:sp>
    </p:spTree>
    <p:extLst>
      <p:ext uri="{BB962C8B-B14F-4D97-AF65-F5344CB8AC3E}">
        <p14:creationId xmlns:p14="http://schemas.microsoft.com/office/powerpoint/2010/main" val="361640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ea typeface="Cambria"/>
              </a:rPr>
              <a:t>How Ai Training undermines </a:t>
            </a:r>
            <a:br>
              <a:rPr lang="en-US" dirty="0">
                <a:ea typeface="Cambria"/>
              </a:rPr>
            </a:br>
            <a:r>
              <a:rPr lang="en-US" dirty="0">
                <a:ea typeface="Cambria"/>
              </a:rPr>
              <a:t>Copyright law.</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p:txBody>
          <a:bodyPr/>
          <a:lstStyle/>
          <a:p>
            <a:r>
              <a:rPr lang="en-US" dirty="0" err="1"/>
              <a:t>Kekoto</a:t>
            </a:r>
            <a:r>
              <a:rPr lang="en-US" dirty="0"/>
              <a:t> </a:t>
            </a:r>
            <a:r>
              <a:rPr lang="en-US" dirty="0" err="1"/>
              <a:t>Maane</a:t>
            </a:r>
            <a:endParaRPr lang="en-US" dirty="0" err="1">
              <a:ea typeface="Cambria"/>
            </a:endParaRP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2025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19</a:t>
            </a:fld>
            <a:endParaRPr lang="en-US"/>
          </a:p>
        </p:txBody>
      </p:sp>
    </p:spTree>
    <p:extLst>
      <p:ext uri="{BB962C8B-B14F-4D97-AF65-F5344CB8AC3E}">
        <p14:creationId xmlns:p14="http://schemas.microsoft.com/office/powerpoint/2010/main" val="63274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Papers</a:t>
            </a:r>
          </a:p>
        </p:txBody>
      </p:sp>
      <p:sp>
        <p:nvSpPr>
          <p:cNvPr id="3" name="Content Placeholder 2"/>
          <p:cNvSpPr>
            <a:spLocks noGrp="1"/>
          </p:cNvSpPr>
          <p:nvPr>
            <p:ph sz="half" idx="1"/>
          </p:nvPr>
        </p:nvSpPr>
        <p:spPr>
          <a:xfrm>
            <a:off x="127534" y="1049155"/>
            <a:ext cx="8887069" cy="3948041"/>
          </a:xfrm>
        </p:spPr>
        <p:txBody>
          <a:bodyPr>
            <a:normAutofit fontScale="92500" lnSpcReduction="10000"/>
          </a:bodyPr>
          <a:lstStyle/>
          <a:p>
            <a:pPr marL="171450" indent="-171450">
              <a:buFont typeface="Arial"/>
              <a:buChar char="•"/>
            </a:pPr>
            <a:r>
              <a:rPr lang="en-US" dirty="0"/>
              <a:t>Will publish grades this weekend</a:t>
            </a:r>
          </a:p>
          <a:p>
            <a:pPr marL="171450" indent="-171450">
              <a:buFont typeface="Arial"/>
              <a:buChar char="•"/>
            </a:pPr>
            <a:r>
              <a:rPr lang="en-US" dirty="0"/>
              <a:t>Use template, saves time</a:t>
            </a:r>
          </a:p>
          <a:p>
            <a:pPr marL="377218" lvl="1" indent="-171450">
              <a:buFont typeface="Arial"/>
              <a:buChar char="•"/>
            </a:pPr>
            <a:r>
              <a:rPr lang="en-US" dirty="0"/>
              <a:t>Remove red placeholder text</a:t>
            </a:r>
          </a:p>
          <a:p>
            <a:pPr marL="377218" lvl="1" indent="-171450">
              <a:buFont typeface="Arial"/>
              <a:buChar char="•"/>
            </a:pPr>
            <a:r>
              <a:rPr lang="en-US" dirty="0"/>
              <a:t>You are responsible for exporting to docx results. WPI provides free MS Office.</a:t>
            </a:r>
          </a:p>
          <a:p>
            <a:r>
              <a:rPr lang="en-US" dirty="0"/>
              <a:t>Quantify </a:t>
            </a:r>
          </a:p>
          <a:p>
            <a:pPr lvl="1"/>
            <a:r>
              <a:rPr lang="en-US" dirty="0"/>
              <a:t>Not terms like: less, more, a lot, huge, great, big, tiny, drastic, quicker, faster, easier, etc.</a:t>
            </a:r>
          </a:p>
          <a:p>
            <a:pPr marL="171450" indent="-171450">
              <a:buFont typeface="Arial" panose="020B0604020202020204" pitchFamily="34" charset="0"/>
              <a:buChar char="•"/>
            </a:pPr>
            <a:r>
              <a:rPr lang="en-US" dirty="0"/>
              <a:t>Solid (1 point) argument, counter point, and rebuttal statements will:</a:t>
            </a:r>
          </a:p>
          <a:p>
            <a:pPr marL="377218" lvl="1" indent="-171450">
              <a:buFont typeface="Arial" panose="020B0604020202020204" pitchFamily="34" charset="0"/>
              <a:buChar char="•"/>
            </a:pPr>
            <a:r>
              <a:rPr lang="en-US" dirty="0"/>
              <a:t>Be free of logical fallacy</a:t>
            </a:r>
          </a:p>
          <a:p>
            <a:pPr marL="377218" lvl="1" indent="-171450">
              <a:buFont typeface="Arial" panose="020B0604020202020204" pitchFamily="34" charset="0"/>
              <a:buChar char="•"/>
            </a:pPr>
            <a:r>
              <a:rPr lang="en-US" dirty="0"/>
              <a:t>Have supporting data from a high quality source.</a:t>
            </a:r>
          </a:p>
          <a:p>
            <a:pPr marL="171450" indent="-171450">
              <a:buFont typeface="Arial" panose="020B0604020202020204" pitchFamily="34" charset="0"/>
              <a:buChar char="•"/>
            </a:pPr>
            <a:r>
              <a:rPr lang="en-US" dirty="0"/>
              <a:t>Avoid encyclopedic sources</a:t>
            </a:r>
          </a:p>
          <a:p>
            <a:pPr marL="171450" indent="-171450">
              <a:buFont typeface="Arial" panose="020B0604020202020204" pitchFamily="34" charset="0"/>
              <a:buChar char="•"/>
            </a:pPr>
            <a:r>
              <a:rPr lang="en-US" dirty="0">
                <a:hlinkClick r:id="rId3"/>
              </a:rPr>
              <a:t>https://socialimps.com/assignments/references/</a:t>
            </a:r>
            <a:endParaRPr lang="en-US" dirty="0"/>
          </a:p>
          <a:p>
            <a:pPr marL="171450" indent="-171450">
              <a:buFont typeface="Arial" panose="020B0604020202020204" pitchFamily="34" charset="0"/>
              <a:buChar char="•"/>
            </a:pPr>
            <a:r>
              <a:rPr lang="en-US" dirty="0">
                <a:hlinkClick r:id="rId4"/>
              </a:rPr>
              <a:t>https://socialimps. com/assignments/paper-guidelines/</a:t>
            </a:r>
            <a:endParaRPr lang="en-US" dirty="0"/>
          </a:p>
          <a:p>
            <a:endParaRPr lang="en-US" dirty="0"/>
          </a:p>
        </p:txBody>
      </p:sp>
      <p:sp>
        <p:nvSpPr>
          <p:cNvPr id="4" name="Footer Placeholder 3"/>
          <p:cNvSpPr>
            <a:spLocks noGrp="1"/>
          </p:cNvSpPr>
          <p:nvPr>
            <p:ph type="ftr" sz="quarter" idx="11"/>
          </p:nvPr>
        </p:nvSpPr>
        <p:spPr>
          <a:xfrm>
            <a:off x="0" y="4997196"/>
            <a:ext cx="5562600" cy="146304"/>
          </a:xfrm>
        </p:spPr>
        <p:txBody>
          <a:bodyPr/>
          <a:lstStyle/>
          <a:p>
            <a:r>
              <a:rPr lang="sk-SK"/>
              <a:t>© 2025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a:t>
            </a:fld>
            <a:endParaRPr lang="en-US"/>
          </a:p>
        </p:txBody>
      </p:sp>
    </p:spTree>
    <p:extLst>
      <p:ext uri="{BB962C8B-B14F-4D97-AF65-F5344CB8AC3E}">
        <p14:creationId xmlns:p14="http://schemas.microsoft.com/office/powerpoint/2010/main" val="216472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training on copyrighted work</a:t>
            </a:r>
          </a:p>
        </p:txBody>
      </p:sp>
      <p:sp>
        <p:nvSpPr>
          <p:cNvPr id="3" name="Content Placeholder 2"/>
          <p:cNvSpPr>
            <a:spLocks noGrp="1"/>
          </p:cNvSpPr>
          <p:nvPr>
            <p:ph sz="half" idx="1"/>
          </p:nvPr>
        </p:nvSpPr>
        <p:spPr/>
        <p:txBody>
          <a:bodyPr vert="horz" lIns="91436" tIns="45718" rIns="91436" bIns="45718" rtlCol="0" anchor="t">
            <a:normAutofit/>
          </a:bodyPr>
          <a:lstStyle/>
          <a:p>
            <a:pPr marL="205740" indent="-205740">
              <a:lnSpc>
                <a:spcPct val="80000"/>
              </a:lnSpc>
            </a:pPr>
            <a:r>
              <a:rPr lang="en-US" dirty="0"/>
              <a:t>During the training process, a Generative AI model is exposed to vast amounts of data [1]</a:t>
            </a:r>
            <a:endParaRPr lang="en-US" dirty="0">
              <a:ea typeface="Cambria"/>
            </a:endParaRPr>
          </a:p>
          <a:p>
            <a:pPr marL="205740" indent="-205740"/>
            <a:r>
              <a:rPr lang="en-US" dirty="0"/>
              <a:t>A large amount of this material is copyrighted, which has led to several lawsuits [2]</a:t>
            </a:r>
            <a:endParaRPr lang="en-US" dirty="0">
              <a:ea typeface="Cambria"/>
            </a:endParaRPr>
          </a:p>
          <a:p>
            <a:pPr marL="0" indent="0">
              <a:buNone/>
            </a:pPr>
            <a:endParaRPr lang="en-US" dirty="0">
              <a:ea typeface="Cambria"/>
            </a:endParaRPr>
          </a:p>
        </p:txBody>
      </p:sp>
      <p:sp>
        <p:nvSpPr>
          <p:cNvPr id="5" name="Footer Placeholder 4"/>
          <p:cNvSpPr>
            <a:spLocks noGrp="1"/>
          </p:cNvSpPr>
          <p:nvPr>
            <p:ph type="ftr" sz="quarter" idx="11"/>
          </p:nvPr>
        </p:nvSpPr>
        <p:spPr/>
        <p:txBody>
          <a:bodyPr/>
          <a:lstStyle/>
          <a:p>
            <a:r>
              <a:rPr lang="sk-SK" dirty="0"/>
              <a:t>© 2025 </a:t>
            </a:r>
            <a:r>
              <a:rPr lang="sk-SK" dirty="0" err="1"/>
              <a:t>Keith</a:t>
            </a:r>
            <a:r>
              <a:rPr lang="sk-SK" dirty="0"/>
              <a:t> A. </a:t>
            </a:r>
            <a:r>
              <a:rPr lang="sk-SK" dirty="0" err="1"/>
              <a:t>Pray</a:t>
            </a:r>
            <a:endParaRPr lang="en-US" dirty="0" err="1"/>
          </a:p>
        </p:txBody>
      </p:sp>
      <p:sp>
        <p:nvSpPr>
          <p:cNvPr id="6" name="Slide Number Placeholder 5"/>
          <p:cNvSpPr>
            <a:spLocks noGrp="1"/>
          </p:cNvSpPr>
          <p:nvPr>
            <p:ph type="sldNum" sz="quarter" idx="12"/>
          </p:nvPr>
        </p:nvSpPr>
        <p:spPr/>
        <p:txBody>
          <a:bodyPr/>
          <a:lstStyle/>
          <a:p>
            <a:fld id="{A2A17EAB-8B51-5C40-8776-6683E51FA7A0}" type="slidenum">
              <a:rPr lang="en-US" smtClean="0"/>
              <a:t>20</a:t>
            </a:fld>
            <a:endParaRPr lang="en-US"/>
          </a:p>
        </p:txBody>
      </p:sp>
      <p:sp>
        <p:nvSpPr>
          <p:cNvPr id="7" name="TextBox 6"/>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err="1">
                <a:latin typeface="+mj-lt"/>
              </a:rPr>
              <a:t>Kekoto</a:t>
            </a:r>
            <a:r>
              <a:rPr lang="en-US" sz="1400" dirty="0">
                <a:latin typeface="+mj-lt"/>
              </a:rPr>
              <a:t> </a:t>
            </a:r>
            <a:r>
              <a:rPr lang="en-US" sz="1400" dirty="0" err="1">
                <a:latin typeface="+mj-lt"/>
              </a:rPr>
              <a:t>Maane</a:t>
            </a:r>
            <a:endParaRPr lang="en-US" sz="1400" dirty="0" err="1">
              <a:solidFill>
                <a:schemeClr val="tx1"/>
              </a:solidFill>
              <a:latin typeface="+mj-lt"/>
            </a:endParaRPr>
          </a:p>
        </p:txBody>
      </p:sp>
      <p:pic>
        <p:nvPicPr>
          <p:cNvPr id="9" name="Picture 8" descr="A diagram of a child&amp;#39;s drawing&#10;&#10;AI-generated content may be incorrect.">
            <a:extLst>
              <a:ext uri="{FF2B5EF4-FFF2-40B4-BE49-F238E27FC236}">
                <a16:creationId xmlns:a16="http://schemas.microsoft.com/office/drawing/2014/main" id="{B464E508-9774-BDF7-2900-14C860308928}"/>
              </a:ext>
            </a:extLst>
          </p:cNvPr>
          <p:cNvPicPr>
            <a:picLocks noChangeAspect="1"/>
          </p:cNvPicPr>
          <p:nvPr/>
        </p:nvPicPr>
        <p:blipFill>
          <a:blip r:embed="rId3"/>
          <a:stretch>
            <a:fillRect/>
          </a:stretch>
        </p:blipFill>
        <p:spPr>
          <a:xfrm>
            <a:off x="4731151" y="1280449"/>
            <a:ext cx="4289868" cy="2879204"/>
          </a:xfrm>
          <a:prstGeom prst="rect">
            <a:avLst/>
          </a:prstGeom>
        </p:spPr>
      </p:pic>
      <p:sp>
        <p:nvSpPr>
          <p:cNvPr id="11" name="Content Placeholder 10">
            <a:extLst>
              <a:ext uri="{FF2B5EF4-FFF2-40B4-BE49-F238E27FC236}">
                <a16:creationId xmlns:a16="http://schemas.microsoft.com/office/drawing/2014/main" id="{DBA0E9C7-A5D0-977D-C69C-215446CD3654}"/>
              </a:ext>
            </a:extLst>
          </p:cNvPr>
          <p:cNvSpPr>
            <a:spLocks noGrp="1"/>
          </p:cNvSpPr>
          <p:nvPr>
            <p:ph sz="half" idx="2"/>
          </p:nvPr>
        </p:nvSpPr>
        <p:spPr>
          <a:xfrm>
            <a:off x="4977596" y="4224520"/>
            <a:ext cx="3733800" cy="849776"/>
          </a:xfrm>
        </p:spPr>
        <p:txBody>
          <a:bodyPr vert="horz" lIns="91436" tIns="45718" rIns="91436" bIns="45718" rtlCol="0" anchor="t">
            <a:normAutofit/>
          </a:bodyPr>
          <a:lstStyle/>
          <a:p>
            <a:pPr marL="0" indent="0">
              <a:buNone/>
            </a:pPr>
            <a:r>
              <a:rPr lang="en-US" dirty="0">
                <a:ea typeface="Cambria"/>
              </a:rPr>
              <a:t>AI using copyrighted material for training purposes without consent from the creator[3]</a:t>
            </a:r>
          </a:p>
        </p:txBody>
      </p:sp>
    </p:spTree>
    <p:extLst>
      <p:ext uri="{BB962C8B-B14F-4D97-AF65-F5344CB8AC3E}">
        <p14:creationId xmlns:p14="http://schemas.microsoft.com/office/powerpoint/2010/main" val="2075725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171E2-7A18-CC29-8B24-4D6E710C87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45F614-EBF5-02B3-904B-A0AF283E5078}"/>
              </a:ext>
            </a:extLst>
          </p:cNvPr>
          <p:cNvSpPr>
            <a:spLocks noGrp="1"/>
          </p:cNvSpPr>
          <p:nvPr>
            <p:ph type="title"/>
          </p:nvPr>
        </p:nvSpPr>
        <p:spPr/>
        <p:txBody>
          <a:bodyPr/>
          <a:lstStyle/>
          <a:p>
            <a:r>
              <a:rPr lang="en-US" dirty="0"/>
              <a:t>Ai profiting</a:t>
            </a:r>
          </a:p>
        </p:txBody>
      </p:sp>
      <p:sp>
        <p:nvSpPr>
          <p:cNvPr id="3" name="Content Placeholder 2">
            <a:extLst>
              <a:ext uri="{FF2B5EF4-FFF2-40B4-BE49-F238E27FC236}">
                <a16:creationId xmlns:a16="http://schemas.microsoft.com/office/drawing/2014/main" id="{CB054BFF-517C-106C-AA26-B54202F1444E}"/>
              </a:ext>
            </a:extLst>
          </p:cNvPr>
          <p:cNvSpPr>
            <a:spLocks noGrp="1"/>
          </p:cNvSpPr>
          <p:nvPr>
            <p:ph sz="half" idx="1"/>
          </p:nvPr>
        </p:nvSpPr>
        <p:spPr/>
        <p:txBody>
          <a:bodyPr vert="horz" lIns="91436" tIns="45718" rIns="91436" bIns="45718" rtlCol="0" anchor="t">
            <a:normAutofit fontScale="92500" lnSpcReduction="20000"/>
          </a:bodyPr>
          <a:lstStyle/>
          <a:p>
            <a:pPr marL="205740" indent="-205740"/>
            <a:r>
              <a:rPr lang="en-US" dirty="0"/>
              <a:t>The Generative AI market is very profitable and is expected to grow to $1.3 Trillion in annual expenditure by 2032 [4]</a:t>
            </a:r>
            <a:endParaRPr lang="en-US" dirty="0">
              <a:ea typeface="Cambria"/>
            </a:endParaRPr>
          </a:p>
          <a:p>
            <a:pPr marL="0" indent="0">
              <a:buNone/>
            </a:pPr>
            <a:endParaRPr lang="en-US" dirty="0">
              <a:ea typeface="Cambria"/>
            </a:endParaRPr>
          </a:p>
          <a:p>
            <a:pPr marL="0" indent="0">
              <a:buNone/>
            </a:pPr>
            <a:endParaRPr lang="en-US" dirty="0">
              <a:ea typeface="Cambria"/>
            </a:endParaRPr>
          </a:p>
        </p:txBody>
      </p:sp>
      <p:sp>
        <p:nvSpPr>
          <p:cNvPr id="5" name="Footer Placeholder 4">
            <a:extLst>
              <a:ext uri="{FF2B5EF4-FFF2-40B4-BE49-F238E27FC236}">
                <a16:creationId xmlns:a16="http://schemas.microsoft.com/office/drawing/2014/main" id="{5CAB05E7-33BC-7344-B937-ECDE60C9EDB4}"/>
              </a:ext>
            </a:extLst>
          </p:cNvPr>
          <p:cNvSpPr>
            <a:spLocks noGrp="1"/>
          </p:cNvSpPr>
          <p:nvPr>
            <p:ph type="ftr" sz="quarter" idx="11"/>
          </p:nvPr>
        </p:nvSpPr>
        <p:spPr/>
        <p:txBody>
          <a:bodyPr/>
          <a:lstStyle/>
          <a:p>
            <a:r>
              <a:rPr lang="sk-SK"/>
              <a:t>© 2025 Keith A. Pray</a:t>
            </a:r>
            <a:endParaRPr lang="en-US" dirty="0"/>
          </a:p>
        </p:txBody>
      </p:sp>
      <p:sp>
        <p:nvSpPr>
          <p:cNvPr id="6" name="Slide Number Placeholder 5">
            <a:extLst>
              <a:ext uri="{FF2B5EF4-FFF2-40B4-BE49-F238E27FC236}">
                <a16:creationId xmlns:a16="http://schemas.microsoft.com/office/drawing/2014/main" id="{03A825AC-8837-6388-7A49-437FD7206A10}"/>
              </a:ext>
            </a:extLst>
          </p:cNvPr>
          <p:cNvSpPr>
            <a:spLocks noGrp="1"/>
          </p:cNvSpPr>
          <p:nvPr>
            <p:ph type="sldNum" sz="quarter" idx="12"/>
          </p:nvPr>
        </p:nvSpPr>
        <p:spPr/>
        <p:txBody>
          <a:bodyPr/>
          <a:lstStyle/>
          <a:p>
            <a:fld id="{A2A17EAB-8B51-5C40-8776-6683E51FA7A0}" type="slidenum">
              <a:rPr lang="en-US" smtClean="0"/>
              <a:t>21</a:t>
            </a:fld>
            <a:endParaRPr lang="en-US"/>
          </a:p>
        </p:txBody>
      </p:sp>
      <p:sp>
        <p:nvSpPr>
          <p:cNvPr id="7" name="TextBox 6">
            <a:extLst>
              <a:ext uri="{FF2B5EF4-FFF2-40B4-BE49-F238E27FC236}">
                <a16:creationId xmlns:a16="http://schemas.microsoft.com/office/drawing/2014/main" id="{DDD1EFE9-68C6-A6D6-54CA-574DF4F904E2}"/>
              </a:ext>
            </a:extLst>
          </p:cNvPr>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err="1">
                <a:latin typeface="+mj-lt"/>
              </a:rPr>
              <a:t>Kekoto</a:t>
            </a:r>
            <a:r>
              <a:rPr lang="en-US" sz="1400" dirty="0">
                <a:latin typeface="+mj-lt"/>
              </a:rPr>
              <a:t> </a:t>
            </a:r>
            <a:r>
              <a:rPr lang="en-US" sz="1400" dirty="0" err="1">
                <a:latin typeface="+mj-lt"/>
              </a:rPr>
              <a:t>Maane</a:t>
            </a:r>
            <a:endParaRPr lang="en-US" sz="1400" dirty="0" err="1">
              <a:solidFill>
                <a:schemeClr val="tx1"/>
              </a:solidFill>
              <a:latin typeface="+mj-lt"/>
            </a:endParaRPr>
          </a:p>
        </p:txBody>
      </p:sp>
      <p:pic>
        <p:nvPicPr>
          <p:cNvPr id="8" name="Picture 7" descr="A graph with numbers and a line&#10;&#10;AI-generated content may be incorrect.">
            <a:extLst>
              <a:ext uri="{FF2B5EF4-FFF2-40B4-BE49-F238E27FC236}">
                <a16:creationId xmlns:a16="http://schemas.microsoft.com/office/drawing/2014/main" id="{7BEF4E29-64DF-8189-EC5D-614F0DD03699}"/>
              </a:ext>
            </a:extLst>
          </p:cNvPr>
          <p:cNvPicPr>
            <a:picLocks noChangeAspect="1"/>
          </p:cNvPicPr>
          <p:nvPr/>
        </p:nvPicPr>
        <p:blipFill>
          <a:blip r:embed="rId3"/>
          <a:stretch>
            <a:fillRect/>
          </a:stretch>
        </p:blipFill>
        <p:spPr>
          <a:xfrm>
            <a:off x="4098821" y="811160"/>
            <a:ext cx="4916128" cy="3361405"/>
          </a:xfrm>
          <a:prstGeom prst="rect">
            <a:avLst/>
          </a:prstGeom>
        </p:spPr>
      </p:pic>
      <p:sp>
        <p:nvSpPr>
          <p:cNvPr id="10" name="Content Placeholder 9">
            <a:extLst>
              <a:ext uri="{FF2B5EF4-FFF2-40B4-BE49-F238E27FC236}">
                <a16:creationId xmlns:a16="http://schemas.microsoft.com/office/drawing/2014/main" id="{258E6AC7-52FC-4B42-2185-7A3C58E7CFEA}"/>
              </a:ext>
            </a:extLst>
          </p:cNvPr>
          <p:cNvSpPr>
            <a:spLocks noGrp="1"/>
          </p:cNvSpPr>
          <p:nvPr>
            <p:ph sz="half" idx="2"/>
          </p:nvPr>
        </p:nvSpPr>
        <p:spPr>
          <a:xfrm>
            <a:off x="4896464" y="4173179"/>
            <a:ext cx="3733800" cy="820995"/>
          </a:xfrm>
        </p:spPr>
        <p:txBody>
          <a:bodyPr vert="horz" lIns="91436" tIns="45718" rIns="91436" bIns="45718" rtlCol="0" anchor="t">
            <a:normAutofit fontScale="92500" lnSpcReduction="20000"/>
          </a:bodyPr>
          <a:lstStyle/>
          <a:p>
            <a:pPr marL="0" indent="0">
              <a:buNone/>
            </a:pPr>
            <a:r>
              <a:rPr lang="en-US" dirty="0">
                <a:ea typeface="Cambria"/>
              </a:rPr>
              <a:t>The yearly revenue for Generative AI continues to grow thanks to its unauthorized use of copyrighted material [4]</a:t>
            </a:r>
            <a:endParaRPr lang="en-US" dirty="0"/>
          </a:p>
        </p:txBody>
      </p:sp>
    </p:spTree>
    <p:extLst>
      <p:ext uri="{BB962C8B-B14F-4D97-AF65-F5344CB8AC3E}">
        <p14:creationId xmlns:p14="http://schemas.microsoft.com/office/powerpoint/2010/main" val="214063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73535-C2FD-70E1-EC96-8FB7B625A4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496194-D5F3-1DA7-BEA8-5E1B1FDAD4F1}"/>
              </a:ext>
            </a:extLst>
          </p:cNvPr>
          <p:cNvSpPr>
            <a:spLocks noGrp="1"/>
          </p:cNvSpPr>
          <p:nvPr>
            <p:ph type="title"/>
          </p:nvPr>
        </p:nvSpPr>
        <p:spPr/>
        <p:txBody>
          <a:bodyPr/>
          <a:lstStyle/>
          <a:p>
            <a:r>
              <a:rPr lang="en-US" dirty="0"/>
              <a:t>How creators feel about ai</a:t>
            </a:r>
          </a:p>
        </p:txBody>
      </p:sp>
      <p:sp>
        <p:nvSpPr>
          <p:cNvPr id="3" name="Content Placeholder 2">
            <a:extLst>
              <a:ext uri="{FF2B5EF4-FFF2-40B4-BE49-F238E27FC236}">
                <a16:creationId xmlns:a16="http://schemas.microsoft.com/office/drawing/2014/main" id="{38C83F71-7B0E-6AF2-3B2A-5EE19E294C3E}"/>
              </a:ext>
            </a:extLst>
          </p:cNvPr>
          <p:cNvSpPr>
            <a:spLocks noGrp="1"/>
          </p:cNvSpPr>
          <p:nvPr>
            <p:ph sz="half" idx="1"/>
          </p:nvPr>
        </p:nvSpPr>
        <p:spPr/>
        <p:txBody>
          <a:bodyPr vert="horz" lIns="91436" tIns="45718" rIns="91436" bIns="45718" rtlCol="0" anchor="t">
            <a:normAutofit fontScale="92500" lnSpcReduction="20000"/>
          </a:bodyPr>
          <a:lstStyle/>
          <a:p>
            <a:pPr marL="205740" indent="-205740"/>
            <a:r>
              <a:rPr lang="en-US" dirty="0">
                <a:ea typeface="Cambria"/>
              </a:rPr>
              <a:t>A 2023 survey showed that 90% of artists believe that current copyright laws are outdated and do not protect them in the face of AI [5]</a:t>
            </a:r>
          </a:p>
          <a:p>
            <a:pPr marL="205740" indent="-205740"/>
            <a:endParaRPr lang="en-US" dirty="0">
              <a:ea typeface="Cambria"/>
            </a:endParaRPr>
          </a:p>
          <a:p>
            <a:pPr marL="205740" indent="-205740"/>
            <a:endParaRPr lang="en-US" dirty="0">
              <a:ea typeface="Cambria"/>
            </a:endParaRPr>
          </a:p>
        </p:txBody>
      </p:sp>
      <p:sp>
        <p:nvSpPr>
          <p:cNvPr id="5" name="Footer Placeholder 4">
            <a:extLst>
              <a:ext uri="{FF2B5EF4-FFF2-40B4-BE49-F238E27FC236}">
                <a16:creationId xmlns:a16="http://schemas.microsoft.com/office/drawing/2014/main" id="{D72E7D02-BE87-9F5D-0244-C91236B3ADFF}"/>
              </a:ext>
            </a:extLst>
          </p:cNvPr>
          <p:cNvSpPr>
            <a:spLocks noGrp="1"/>
          </p:cNvSpPr>
          <p:nvPr>
            <p:ph type="ftr" sz="quarter" idx="11"/>
          </p:nvPr>
        </p:nvSpPr>
        <p:spPr/>
        <p:txBody>
          <a:bodyPr/>
          <a:lstStyle/>
          <a:p>
            <a:r>
              <a:rPr lang="sk-SK"/>
              <a:t>© 2025 Keith A. Pray</a:t>
            </a:r>
            <a:endParaRPr lang="en-US" dirty="0"/>
          </a:p>
        </p:txBody>
      </p:sp>
      <p:sp>
        <p:nvSpPr>
          <p:cNvPr id="6" name="Slide Number Placeholder 5">
            <a:extLst>
              <a:ext uri="{FF2B5EF4-FFF2-40B4-BE49-F238E27FC236}">
                <a16:creationId xmlns:a16="http://schemas.microsoft.com/office/drawing/2014/main" id="{B10C80AF-E7E3-F7EE-1D92-8B6EFF8715AC}"/>
              </a:ext>
            </a:extLst>
          </p:cNvPr>
          <p:cNvSpPr>
            <a:spLocks noGrp="1"/>
          </p:cNvSpPr>
          <p:nvPr>
            <p:ph type="sldNum" sz="quarter" idx="12"/>
          </p:nvPr>
        </p:nvSpPr>
        <p:spPr/>
        <p:txBody>
          <a:bodyPr/>
          <a:lstStyle/>
          <a:p>
            <a:fld id="{A2A17EAB-8B51-5C40-8776-6683E51FA7A0}" type="slidenum">
              <a:rPr lang="en-US" smtClean="0"/>
              <a:t>22</a:t>
            </a:fld>
            <a:endParaRPr lang="en-US"/>
          </a:p>
        </p:txBody>
      </p:sp>
      <p:sp>
        <p:nvSpPr>
          <p:cNvPr id="7" name="TextBox 6">
            <a:extLst>
              <a:ext uri="{FF2B5EF4-FFF2-40B4-BE49-F238E27FC236}">
                <a16:creationId xmlns:a16="http://schemas.microsoft.com/office/drawing/2014/main" id="{D6BD4741-B4E6-F8D8-2BD4-22185C5892C5}"/>
              </a:ext>
            </a:extLst>
          </p:cNvPr>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err="1">
                <a:latin typeface="+mj-lt"/>
              </a:rPr>
              <a:t>Kekoto</a:t>
            </a:r>
            <a:r>
              <a:rPr lang="en-US" sz="1400" dirty="0">
                <a:latin typeface="+mj-lt"/>
              </a:rPr>
              <a:t> </a:t>
            </a:r>
            <a:r>
              <a:rPr lang="en-US" sz="1400" dirty="0" err="1">
                <a:latin typeface="+mj-lt"/>
              </a:rPr>
              <a:t>Maane</a:t>
            </a:r>
            <a:endParaRPr lang="en-US" sz="1400" dirty="0" err="1">
              <a:solidFill>
                <a:schemeClr val="tx1"/>
              </a:solidFill>
              <a:latin typeface="+mj-lt"/>
            </a:endParaRPr>
          </a:p>
        </p:txBody>
      </p:sp>
      <p:pic>
        <p:nvPicPr>
          <p:cNvPr id="8" name="Picture 7" descr="A yellow and pink pie chart&#10;&#10;AI-generated content may be incorrect.">
            <a:extLst>
              <a:ext uri="{FF2B5EF4-FFF2-40B4-BE49-F238E27FC236}">
                <a16:creationId xmlns:a16="http://schemas.microsoft.com/office/drawing/2014/main" id="{D084FFFF-0A9B-5A01-FE27-1685488DDB37}"/>
              </a:ext>
            </a:extLst>
          </p:cNvPr>
          <p:cNvPicPr>
            <a:picLocks noChangeAspect="1"/>
          </p:cNvPicPr>
          <p:nvPr/>
        </p:nvPicPr>
        <p:blipFill>
          <a:blip r:embed="rId3"/>
          <a:stretch>
            <a:fillRect/>
          </a:stretch>
        </p:blipFill>
        <p:spPr>
          <a:xfrm>
            <a:off x="4570772" y="987164"/>
            <a:ext cx="4254906" cy="2892640"/>
          </a:xfrm>
          <a:prstGeom prst="rect">
            <a:avLst/>
          </a:prstGeom>
        </p:spPr>
      </p:pic>
      <p:sp>
        <p:nvSpPr>
          <p:cNvPr id="10" name="Content Placeholder 9">
            <a:extLst>
              <a:ext uri="{FF2B5EF4-FFF2-40B4-BE49-F238E27FC236}">
                <a16:creationId xmlns:a16="http://schemas.microsoft.com/office/drawing/2014/main" id="{BE5571CD-068E-52B8-2D2B-3DE7F5D8D33E}"/>
              </a:ext>
            </a:extLst>
          </p:cNvPr>
          <p:cNvSpPr>
            <a:spLocks noGrp="1"/>
          </p:cNvSpPr>
          <p:nvPr>
            <p:ph sz="half" idx="2"/>
          </p:nvPr>
        </p:nvSpPr>
        <p:spPr>
          <a:xfrm>
            <a:off x="4791997" y="3878213"/>
            <a:ext cx="3733800" cy="710380"/>
          </a:xfrm>
        </p:spPr>
        <p:txBody>
          <a:bodyPr vert="horz" lIns="91436" tIns="45718" rIns="91436" bIns="45718" rtlCol="0" anchor="t">
            <a:normAutofit fontScale="92500" lnSpcReduction="20000"/>
          </a:bodyPr>
          <a:lstStyle/>
          <a:p>
            <a:pPr marL="0" indent="0">
              <a:buNone/>
            </a:pPr>
            <a:r>
              <a:rPr lang="en-US" dirty="0">
                <a:ea typeface="Cambria"/>
              </a:rPr>
              <a:t>Most Artists don't have faith in current copyright law due to its failure to deal with AI[5]</a:t>
            </a:r>
          </a:p>
        </p:txBody>
      </p:sp>
    </p:spTree>
    <p:extLst>
      <p:ext uri="{BB962C8B-B14F-4D97-AF65-F5344CB8AC3E}">
        <p14:creationId xmlns:p14="http://schemas.microsoft.com/office/powerpoint/2010/main" val="3918624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3A1E0-A6AB-4FB6-2442-C8D9B4B0D1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240C23-12F4-4FF0-634C-BFD17AE9FE71}"/>
              </a:ext>
            </a:extLst>
          </p:cNvPr>
          <p:cNvSpPr>
            <a:spLocks noGrp="1"/>
          </p:cNvSpPr>
          <p:nvPr>
            <p:ph type="title"/>
          </p:nvPr>
        </p:nvSpPr>
        <p:spPr/>
        <p:txBody>
          <a:bodyPr/>
          <a:lstStyle/>
          <a:p>
            <a:r>
              <a:rPr lang="en-US" dirty="0"/>
              <a:t>Does ai training qualify for fair use</a:t>
            </a:r>
          </a:p>
        </p:txBody>
      </p:sp>
      <p:sp>
        <p:nvSpPr>
          <p:cNvPr id="3" name="Content Placeholder 2">
            <a:extLst>
              <a:ext uri="{FF2B5EF4-FFF2-40B4-BE49-F238E27FC236}">
                <a16:creationId xmlns:a16="http://schemas.microsoft.com/office/drawing/2014/main" id="{FE76CD0E-33E8-69F0-3495-B256B79056DB}"/>
              </a:ext>
            </a:extLst>
          </p:cNvPr>
          <p:cNvSpPr>
            <a:spLocks noGrp="1"/>
          </p:cNvSpPr>
          <p:nvPr>
            <p:ph sz="half" idx="1"/>
          </p:nvPr>
        </p:nvSpPr>
        <p:spPr/>
        <p:txBody>
          <a:bodyPr vert="horz" lIns="91436" tIns="45718" rIns="91436" bIns="45718" rtlCol="0" anchor="t">
            <a:normAutofit/>
          </a:bodyPr>
          <a:lstStyle/>
          <a:p>
            <a:pPr marL="205740" indent="-205740"/>
            <a:r>
              <a:rPr lang="en-US" dirty="0"/>
              <a:t>Many AI companies argue that using copyrighted works to train AI systems constitutes fair use and is therefore non-infringing [2]</a:t>
            </a:r>
            <a:endParaRPr lang="en-US" dirty="0">
              <a:ea typeface="Cambria"/>
            </a:endParaRPr>
          </a:p>
          <a:p>
            <a:pPr marL="205740" indent="-205740"/>
            <a:r>
              <a:rPr lang="en-US" dirty="0"/>
              <a:t>However, on February 27th 2025, a federal district court ruled that this is not the case [6]</a:t>
            </a:r>
            <a:endParaRPr lang="en-US" dirty="0">
              <a:ea typeface="Cambria"/>
            </a:endParaRPr>
          </a:p>
        </p:txBody>
      </p:sp>
      <p:sp>
        <p:nvSpPr>
          <p:cNvPr id="5" name="Footer Placeholder 4">
            <a:extLst>
              <a:ext uri="{FF2B5EF4-FFF2-40B4-BE49-F238E27FC236}">
                <a16:creationId xmlns:a16="http://schemas.microsoft.com/office/drawing/2014/main" id="{0F7BF2D5-7061-6596-4BCD-11A35CA8711D}"/>
              </a:ext>
            </a:extLst>
          </p:cNvPr>
          <p:cNvSpPr>
            <a:spLocks noGrp="1"/>
          </p:cNvSpPr>
          <p:nvPr>
            <p:ph type="ftr" sz="quarter" idx="11"/>
          </p:nvPr>
        </p:nvSpPr>
        <p:spPr/>
        <p:txBody>
          <a:bodyPr/>
          <a:lstStyle/>
          <a:p>
            <a:r>
              <a:rPr lang="sk-SK"/>
              <a:t>© 2025 Keith A. Pray</a:t>
            </a:r>
            <a:endParaRPr lang="en-US" dirty="0"/>
          </a:p>
        </p:txBody>
      </p:sp>
      <p:sp>
        <p:nvSpPr>
          <p:cNvPr id="6" name="Slide Number Placeholder 5">
            <a:extLst>
              <a:ext uri="{FF2B5EF4-FFF2-40B4-BE49-F238E27FC236}">
                <a16:creationId xmlns:a16="http://schemas.microsoft.com/office/drawing/2014/main" id="{B68EC1B6-2262-CB99-E2BB-467AD43C9A83}"/>
              </a:ext>
            </a:extLst>
          </p:cNvPr>
          <p:cNvSpPr>
            <a:spLocks noGrp="1"/>
          </p:cNvSpPr>
          <p:nvPr>
            <p:ph type="sldNum" sz="quarter" idx="12"/>
          </p:nvPr>
        </p:nvSpPr>
        <p:spPr/>
        <p:txBody>
          <a:bodyPr/>
          <a:lstStyle/>
          <a:p>
            <a:fld id="{A2A17EAB-8B51-5C40-8776-6683E51FA7A0}" type="slidenum">
              <a:rPr lang="en-US" smtClean="0"/>
              <a:t>23</a:t>
            </a:fld>
            <a:endParaRPr lang="en-US"/>
          </a:p>
        </p:txBody>
      </p:sp>
      <p:sp>
        <p:nvSpPr>
          <p:cNvPr id="7" name="TextBox 6">
            <a:extLst>
              <a:ext uri="{FF2B5EF4-FFF2-40B4-BE49-F238E27FC236}">
                <a16:creationId xmlns:a16="http://schemas.microsoft.com/office/drawing/2014/main" id="{8E2B331F-361D-FBAF-880A-EE5A6EB34E75}"/>
              </a:ext>
            </a:extLst>
          </p:cNvPr>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err="1">
                <a:latin typeface="+mj-lt"/>
              </a:rPr>
              <a:t>Kekoto</a:t>
            </a:r>
            <a:r>
              <a:rPr lang="en-US" sz="1400" dirty="0">
                <a:latin typeface="+mj-lt"/>
              </a:rPr>
              <a:t> </a:t>
            </a:r>
            <a:r>
              <a:rPr lang="en-US" sz="1400" dirty="0" err="1">
                <a:latin typeface="+mj-lt"/>
              </a:rPr>
              <a:t>Maane</a:t>
            </a:r>
          </a:p>
        </p:txBody>
      </p:sp>
      <p:sp>
        <p:nvSpPr>
          <p:cNvPr id="10" name="Content Placeholder 9">
            <a:extLst>
              <a:ext uri="{FF2B5EF4-FFF2-40B4-BE49-F238E27FC236}">
                <a16:creationId xmlns:a16="http://schemas.microsoft.com/office/drawing/2014/main" id="{CAC03464-6F1A-0863-BF73-65B2F16F3507}"/>
              </a:ext>
            </a:extLst>
          </p:cNvPr>
          <p:cNvSpPr>
            <a:spLocks noGrp="1"/>
          </p:cNvSpPr>
          <p:nvPr>
            <p:ph sz="half" idx="2"/>
          </p:nvPr>
        </p:nvSpPr>
        <p:spPr>
          <a:xfrm>
            <a:off x="4921045" y="4037986"/>
            <a:ext cx="3733800" cy="1115962"/>
          </a:xfrm>
        </p:spPr>
        <p:txBody>
          <a:bodyPr vert="horz" lIns="91436" tIns="45718" rIns="91436" bIns="45718" rtlCol="0" anchor="t">
            <a:normAutofit/>
          </a:bodyPr>
          <a:lstStyle/>
          <a:p>
            <a:pPr marL="0" indent="0">
              <a:buNone/>
            </a:pPr>
            <a:r>
              <a:rPr lang="en-US" dirty="0">
                <a:ea typeface="Cambria"/>
              </a:rPr>
              <a:t>As of May 17th 2025, 41 different lawsuits have occurred due to AI companies' use of copyrighted material for AI training [7]</a:t>
            </a:r>
          </a:p>
        </p:txBody>
      </p:sp>
      <p:pic>
        <p:nvPicPr>
          <p:cNvPr id="9" name="Picture 8" descr="A map of the united states&#10;&#10;AI-generated content may be incorrect.">
            <a:extLst>
              <a:ext uri="{FF2B5EF4-FFF2-40B4-BE49-F238E27FC236}">
                <a16:creationId xmlns:a16="http://schemas.microsoft.com/office/drawing/2014/main" id="{7D1B20EE-57DE-CD4F-C66D-F6DCCD6E3E68}"/>
              </a:ext>
            </a:extLst>
          </p:cNvPr>
          <p:cNvPicPr>
            <a:picLocks noChangeAspect="1"/>
          </p:cNvPicPr>
          <p:nvPr/>
        </p:nvPicPr>
        <p:blipFill>
          <a:blip r:embed="rId3"/>
          <a:stretch>
            <a:fillRect/>
          </a:stretch>
        </p:blipFill>
        <p:spPr>
          <a:xfrm>
            <a:off x="4326194" y="1260520"/>
            <a:ext cx="4817808" cy="2776090"/>
          </a:xfrm>
          <a:prstGeom prst="rect">
            <a:avLst/>
          </a:prstGeom>
        </p:spPr>
      </p:pic>
    </p:spTree>
    <p:extLst>
      <p:ext uri="{BB962C8B-B14F-4D97-AF65-F5344CB8AC3E}">
        <p14:creationId xmlns:p14="http://schemas.microsoft.com/office/powerpoint/2010/main" val="18756247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C307B-4B8D-4081-DC2B-444D4E0C73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9EAA2B-E21C-4AB7-302F-561E43E8321D}"/>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6FD6BC2A-18EF-AE0E-F950-59AAF8BE4B50}"/>
              </a:ext>
            </a:extLst>
          </p:cNvPr>
          <p:cNvSpPr>
            <a:spLocks noGrp="1"/>
          </p:cNvSpPr>
          <p:nvPr>
            <p:ph sz="half" idx="1"/>
          </p:nvPr>
        </p:nvSpPr>
        <p:spPr>
          <a:xfrm>
            <a:off x="685800" y="1321826"/>
            <a:ext cx="7949380" cy="3383525"/>
          </a:xfrm>
        </p:spPr>
        <p:txBody>
          <a:bodyPr vert="horz" lIns="91436" tIns="45718" rIns="91436" bIns="45718" rtlCol="0" anchor="t">
            <a:normAutofit/>
          </a:bodyPr>
          <a:lstStyle/>
          <a:p>
            <a:pPr marL="205740" indent="-205740"/>
            <a:r>
              <a:rPr lang="en-US" dirty="0"/>
              <a:t>The existence of AI training conflicts with the idea of copyright. It regularly profits off copyrighted work with creators feeling like current copyright law fails to protect them</a:t>
            </a:r>
            <a:endParaRPr lang="en-US" dirty="0">
              <a:ea typeface="Cambria"/>
            </a:endParaRPr>
          </a:p>
          <a:p>
            <a:pPr marL="205740" indent="-205740"/>
            <a:r>
              <a:rPr lang="en-US" dirty="0"/>
              <a:t>Recently, courts have started to side with these creators and agree that AI training on copyrighted work is infringement</a:t>
            </a:r>
          </a:p>
          <a:p>
            <a:pPr marL="205740" indent="-205740"/>
            <a:r>
              <a:rPr lang="en-US" dirty="0">
                <a:ea typeface="Cambria"/>
              </a:rPr>
              <a:t>However, as AI continues to evolve, current copyright laws and regulation will need to evolve alongside it to protect the rights of creators, as copyright law was always intended to do</a:t>
            </a:r>
          </a:p>
        </p:txBody>
      </p:sp>
      <p:sp>
        <p:nvSpPr>
          <p:cNvPr id="5" name="Footer Placeholder 4">
            <a:extLst>
              <a:ext uri="{FF2B5EF4-FFF2-40B4-BE49-F238E27FC236}">
                <a16:creationId xmlns:a16="http://schemas.microsoft.com/office/drawing/2014/main" id="{3EF91926-FD39-AD0A-4DF6-D966178C83F8}"/>
              </a:ext>
            </a:extLst>
          </p:cNvPr>
          <p:cNvSpPr>
            <a:spLocks noGrp="1"/>
          </p:cNvSpPr>
          <p:nvPr>
            <p:ph type="ftr" sz="quarter" idx="11"/>
          </p:nvPr>
        </p:nvSpPr>
        <p:spPr/>
        <p:txBody>
          <a:bodyPr/>
          <a:lstStyle/>
          <a:p>
            <a:r>
              <a:rPr lang="sk-SK"/>
              <a:t>© 2025 Keith A. Pray</a:t>
            </a:r>
            <a:endParaRPr lang="en-US" dirty="0"/>
          </a:p>
        </p:txBody>
      </p:sp>
      <p:sp>
        <p:nvSpPr>
          <p:cNvPr id="6" name="Slide Number Placeholder 5">
            <a:extLst>
              <a:ext uri="{FF2B5EF4-FFF2-40B4-BE49-F238E27FC236}">
                <a16:creationId xmlns:a16="http://schemas.microsoft.com/office/drawing/2014/main" id="{118A539C-40A3-29CE-A48A-F838206387BB}"/>
              </a:ext>
            </a:extLst>
          </p:cNvPr>
          <p:cNvSpPr>
            <a:spLocks noGrp="1"/>
          </p:cNvSpPr>
          <p:nvPr>
            <p:ph type="sldNum" sz="quarter" idx="12"/>
          </p:nvPr>
        </p:nvSpPr>
        <p:spPr/>
        <p:txBody>
          <a:bodyPr/>
          <a:lstStyle/>
          <a:p>
            <a:fld id="{A2A17EAB-8B51-5C40-8776-6683E51FA7A0}" type="slidenum">
              <a:rPr lang="en-US" smtClean="0"/>
              <a:t>24</a:t>
            </a:fld>
            <a:endParaRPr lang="en-US"/>
          </a:p>
        </p:txBody>
      </p:sp>
      <p:sp>
        <p:nvSpPr>
          <p:cNvPr id="7" name="TextBox 6">
            <a:extLst>
              <a:ext uri="{FF2B5EF4-FFF2-40B4-BE49-F238E27FC236}">
                <a16:creationId xmlns:a16="http://schemas.microsoft.com/office/drawing/2014/main" id="{4B75A9E5-B50B-BFD9-6109-95B1084DD582}"/>
              </a:ext>
            </a:extLst>
          </p:cNvPr>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err="1">
                <a:latin typeface="+mj-lt"/>
              </a:rPr>
              <a:t>Kekoto</a:t>
            </a:r>
            <a:r>
              <a:rPr lang="en-US" sz="1400" dirty="0">
                <a:latin typeface="+mj-lt"/>
              </a:rPr>
              <a:t> </a:t>
            </a:r>
            <a:r>
              <a:rPr lang="en-US" sz="1400" dirty="0" err="1">
                <a:latin typeface="+mj-lt"/>
              </a:rPr>
              <a:t>Maane</a:t>
            </a:r>
            <a:endParaRPr lang="en-US" sz="1400" dirty="0" err="1">
              <a:solidFill>
                <a:schemeClr val="tx1"/>
              </a:solidFill>
              <a:latin typeface="+mj-lt"/>
            </a:endParaRPr>
          </a:p>
        </p:txBody>
      </p:sp>
    </p:spTree>
    <p:extLst>
      <p:ext uri="{BB962C8B-B14F-4D97-AF65-F5344CB8AC3E}">
        <p14:creationId xmlns:p14="http://schemas.microsoft.com/office/powerpoint/2010/main" val="714948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369886"/>
            <a:ext cx="7772400" cy="3352800"/>
          </a:xfrm>
        </p:spPr>
        <p:txBody>
          <a:bodyPr vert="horz" lIns="91440" tIns="45718" rIns="91436" bIns="45718" rtlCol="0" anchor="t">
            <a:normAutofit lnSpcReduction="10000"/>
          </a:bodyPr>
          <a:lstStyle/>
          <a:p>
            <a:pPr marL="0" indent="0" defTabSz="457200">
              <a:lnSpc>
                <a:spcPct val="100000"/>
              </a:lnSpc>
              <a:spcBef>
                <a:spcPts val="600"/>
              </a:spcBef>
              <a:buClrTx/>
              <a:buSzTx/>
              <a:buNone/>
              <a:defRPr/>
            </a:pPr>
            <a:r>
              <a:rPr kumimoji="0" lang="en-US" sz="1100" b="0" i="0" u="none" strike="noStrike" kern="1200" cap="none" spc="0" normalizeH="0" baseline="0" noProof="0" dirty="0">
                <a:ln>
                  <a:noFill/>
                </a:ln>
                <a:solidFill>
                  <a:prstClr val="white"/>
                </a:solidFill>
                <a:effectLst/>
                <a:uLnTx/>
                <a:uFillTx/>
                <a:latin typeface="Cambria"/>
                <a:ea typeface="+mn-ea"/>
                <a:cs typeface="+mn-cs"/>
              </a:rPr>
              <a:t>[1] </a:t>
            </a:r>
            <a:r>
              <a:rPr lang="en-US" sz="1100" dirty="0">
                <a:solidFill>
                  <a:prstClr val="white"/>
                </a:solidFill>
                <a:latin typeface="Cambria"/>
              </a:rPr>
              <a:t>ASU </a:t>
            </a:r>
            <a:r>
              <a:rPr lang="en-US" sz="1100" dirty="0" err="1">
                <a:solidFill>
                  <a:prstClr val="white"/>
                </a:solidFill>
                <a:latin typeface="Cambria"/>
              </a:rPr>
              <a:t>CareerCatalyst</a:t>
            </a:r>
            <a:r>
              <a:rPr lang="en-US" sz="1100" dirty="0">
                <a:solidFill>
                  <a:prstClr val="white"/>
                </a:solidFill>
                <a:latin typeface="Cambria"/>
              </a:rPr>
              <a:t>. “What Is Generative AI and How Does It Work?” Careercatalyst.asu.edu, 25 Jan. 2024, careercatalyst.asu.edu/newsroom/career/what-is-generative-ai-and-how-does-it-work/. (August 29th 2025)</a:t>
            </a:r>
            <a:endParaRPr lang="en-US" sz="1100" dirty="0">
              <a:solidFill>
                <a:prstClr val="white"/>
              </a:solidFill>
              <a:latin typeface="Cambria"/>
              <a:ea typeface="Cambria"/>
            </a:endParaRPr>
          </a:p>
          <a:p>
            <a:pPr marL="0" indent="0" defTabSz="457200">
              <a:lnSpc>
                <a:spcPct val="100000"/>
              </a:lnSpc>
              <a:spcBef>
                <a:spcPts val="600"/>
              </a:spcBef>
              <a:buClrTx/>
              <a:buSzTx/>
              <a:buNone/>
              <a:defRPr/>
            </a:pPr>
            <a:r>
              <a:rPr kumimoji="0" lang="en-US" sz="1100" b="0" i="0" u="none" strike="noStrike" kern="1200" cap="none" spc="0" normalizeH="0" baseline="0" noProof="0" dirty="0">
                <a:ln>
                  <a:noFill/>
                </a:ln>
                <a:solidFill>
                  <a:prstClr val="white"/>
                </a:solidFill>
                <a:effectLst/>
                <a:uLnTx/>
                <a:uFillTx/>
                <a:latin typeface="Cambria"/>
                <a:ea typeface="+mn-ea"/>
                <a:cs typeface="+mn-cs"/>
              </a:rPr>
              <a:t>[2] </a:t>
            </a:r>
            <a:r>
              <a:rPr lang="en-US" sz="1100" dirty="0">
                <a:solidFill>
                  <a:prstClr val="white"/>
                </a:solidFill>
                <a:latin typeface="Cambria"/>
              </a:rPr>
              <a:t>Zirpoli, Christopher T. “Generative Artificial Intelligence and Copyright Law.” Congress.gov, 2025, </a:t>
            </a:r>
            <a:r>
              <a:rPr lang="en-US" sz="1100" dirty="0">
                <a:solidFill>
                  <a:prstClr val="white"/>
                </a:solidFill>
                <a:latin typeface="Cambria"/>
                <a:hlinkClick r:id="rId2">
                  <a:extLst>
                    <a:ext uri="{A12FA001-AC4F-418D-AE19-62706E023703}">
                      <ahyp:hlinkClr xmlns:ahyp="http://schemas.microsoft.com/office/drawing/2018/hyperlinkcolor" val="tx"/>
                    </a:ext>
                  </a:extLst>
                </a:hlinkClick>
              </a:rPr>
              <a:t>www.congress.gov/crs-product/LSB10922</a:t>
            </a:r>
            <a:r>
              <a:rPr lang="en-US" sz="1100" dirty="0">
                <a:solidFill>
                  <a:prstClr val="white"/>
                </a:solidFill>
                <a:latin typeface="Cambria"/>
              </a:rPr>
              <a:t>. (August 31st 2025)</a:t>
            </a:r>
            <a:endParaRPr lang="en-US" sz="1100" dirty="0">
              <a:solidFill>
                <a:prstClr val="white"/>
              </a:solidFill>
              <a:latin typeface="Cambria"/>
              <a:ea typeface="Cambria"/>
            </a:endParaRPr>
          </a:p>
          <a:p>
            <a:pPr marL="0" indent="0" defTabSz="457200">
              <a:lnSpc>
                <a:spcPct val="100000"/>
              </a:lnSpc>
              <a:spcBef>
                <a:spcPts val="600"/>
              </a:spcBef>
              <a:buClrTx/>
              <a:buSzTx/>
              <a:buNone/>
              <a:defRPr/>
            </a:pPr>
            <a:r>
              <a:rPr kumimoji="0" lang="en-US" sz="1100" b="0" i="0" u="none" strike="noStrike" kern="1200" cap="none" spc="0" normalizeH="0" baseline="0" noProof="0" dirty="0">
                <a:ln>
                  <a:noFill/>
                </a:ln>
                <a:solidFill>
                  <a:prstClr val="white"/>
                </a:solidFill>
                <a:effectLst/>
                <a:uLnTx/>
                <a:uFillTx/>
                <a:latin typeface="Cambria"/>
                <a:ea typeface="+mn-ea"/>
                <a:cs typeface="+mn-cs"/>
              </a:rPr>
              <a:t>[3] </a:t>
            </a:r>
            <a:r>
              <a:rPr lang="en-US" sz="1100" dirty="0">
                <a:solidFill>
                  <a:prstClr val="white"/>
                </a:solidFill>
                <a:latin typeface="Cambria"/>
              </a:rPr>
              <a:t>Shripad Punde. “Artificial Intelligence (AI) Models Can Learn to Generate Images, Animations, or Artwork in the Style of Popular Studios like Studio Ghibli. This Is Possible through a Technique Called Image Style Transfer and Image Generation Using Deep Learning.” Linkedin.com, 18 Apr. 2025, www.linkedin.com/pulse/how-ghibli-images-used-train-ai-models-shripad-punde-mgzuc/. (September 2nd 2025)</a:t>
            </a:r>
            <a:endParaRPr lang="en-US" sz="1100" dirty="0">
              <a:solidFill>
                <a:prstClr val="white"/>
              </a:solidFill>
              <a:latin typeface="Cambria"/>
              <a:ea typeface="Cambria"/>
            </a:endParaRPr>
          </a:p>
          <a:p>
            <a:pPr marL="0" indent="0" defTabSz="457200">
              <a:lnSpc>
                <a:spcPct val="100000"/>
              </a:lnSpc>
              <a:spcBef>
                <a:spcPts val="600"/>
              </a:spcBef>
              <a:buClrTx/>
              <a:buSzTx/>
              <a:buNone/>
              <a:defRPr/>
            </a:pPr>
            <a:r>
              <a:rPr kumimoji="0" lang="en-US" sz="1100" b="0" i="0" u="none" strike="noStrike" kern="1200" cap="none" spc="0" normalizeH="0" baseline="0" noProof="0" dirty="0">
                <a:ln>
                  <a:noFill/>
                </a:ln>
                <a:solidFill>
                  <a:prstClr val="white"/>
                </a:solidFill>
                <a:effectLst/>
                <a:uLnTx/>
                <a:uFillTx/>
                <a:latin typeface="Cambria"/>
                <a:ea typeface="+mn-ea"/>
                <a:cs typeface="+mn-cs"/>
              </a:rPr>
              <a:t>[4] </a:t>
            </a:r>
            <a:r>
              <a:rPr lang="en-US" sz="1100" dirty="0">
                <a:solidFill>
                  <a:prstClr val="white"/>
                </a:solidFill>
                <a:latin typeface="Cambria"/>
              </a:rPr>
              <a:t>“Generative AI Spend Set to Hit $1.3 Trillion by 2032, Bloomberg Estimates.” Artisana.ai, 2023, </a:t>
            </a:r>
            <a:r>
              <a:rPr lang="en-US" sz="1100" dirty="0">
                <a:solidFill>
                  <a:prstClr val="white"/>
                </a:solidFill>
                <a:latin typeface="Cambria"/>
                <a:hlinkClick r:id="rId3">
                  <a:extLst>
                    <a:ext uri="{A12FA001-AC4F-418D-AE19-62706E023703}">
                      <ahyp:hlinkClr xmlns:ahyp="http://schemas.microsoft.com/office/drawing/2018/hyperlinkcolor" val="tx"/>
                    </a:ext>
                  </a:extLst>
                </a:hlinkClick>
              </a:rPr>
              <a:t>www.artisana.ai/articles/generative-ai-spend-set-to-hit-usd1-3-trillion-by-2032-bloomberg-estimates</a:t>
            </a:r>
            <a:r>
              <a:rPr lang="en-US" sz="1100" dirty="0">
                <a:solidFill>
                  <a:prstClr val="white"/>
                </a:solidFill>
                <a:latin typeface="Cambria"/>
              </a:rPr>
              <a:t>. (September 3rd 2025)</a:t>
            </a:r>
            <a:endParaRPr lang="en-US" sz="1100" dirty="0">
              <a:solidFill>
                <a:prstClr val="white"/>
              </a:solidFill>
              <a:latin typeface="Cambria"/>
              <a:ea typeface="Cambria"/>
            </a:endParaRPr>
          </a:p>
          <a:p>
            <a:pPr marL="0" indent="0" defTabSz="457200">
              <a:lnSpc>
                <a:spcPct val="100000"/>
              </a:lnSpc>
              <a:spcBef>
                <a:spcPts val="600"/>
              </a:spcBef>
              <a:buClrTx/>
              <a:buSzTx/>
              <a:buNone/>
              <a:defRPr/>
            </a:pPr>
            <a:r>
              <a:rPr lang="en-US" sz="1100" dirty="0">
                <a:solidFill>
                  <a:prstClr val="white"/>
                </a:solidFill>
                <a:latin typeface="Cambria"/>
              </a:rPr>
              <a:t>‌</a:t>
            </a:r>
            <a:r>
              <a:rPr kumimoji="0" lang="en-US" sz="1100" b="0" i="0" u="none" strike="noStrike" kern="1200" cap="none" spc="0" normalizeH="0" baseline="0" noProof="0" dirty="0">
                <a:ln>
                  <a:noFill/>
                </a:ln>
                <a:solidFill>
                  <a:prstClr val="white"/>
                </a:solidFill>
                <a:effectLst/>
                <a:uLnTx/>
                <a:uFillTx/>
                <a:latin typeface="Cambria"/>
                <a:ea typeface="+mn-ea"/>
                <a:cs typeface="+mn-cs"/>
              </a:rPr>
              <a:t>[5] </a:t>
            </a:r>
            <a:r>
              <a:rPr lang="en-US" sz="1100" dirty="0">
                <a:solidFill>
                  <a:prstClr val="white"/>
                </a:solidFill>
                <a:latin typeface="Cambria"/>
              </a:rPr>
              <a:t>Madhu, Abhijeeth. “Survey Reveals 9 out of 10 Artists Believe Current Copyright Laws Are Outdated in the Age of Generative AI Technology.” Book an Artist Blog, 8 June 2023, bookanartist.co/blog/2023-artists-survey-on-ai-technology/. (September 3rd 2025)</a:t>
            </a:r>
            <a:endParaRPr lang="en-US" sz="1100" dirty="0">
              <a:solidFill>
                <a:prstClr val="white"/>
              </a:solidFill>
              <a:latin typeface="Cambria"/>
              <a:ea typeface="Cambria"/>
            </a:endParaRPr>
          </a:p>
          <a:p>
            <a:pPr marL="0" indent="0" defTabSz="457200">
              <a:spcBef>
                <a:spcPts val="600"/>
              </a:spcBef>
              <a:buClrTx/>
              <a:buSzTx/>
              <a:buNone/>
              <a:defRPr/>
            </a:pPr>
            <a:r>
              <a:rPr lang="en-US" sz="1100" dirty="0">
                <a:solidFill>
                  <a:prstClr val="white"/>
                </a:solidFill>
                <a:latin typeface="Cambria"/>
                <a:ea typeface="Cambria"/>
              </a:rPr>
              <a:t>[6] Nagle, Catherine. “Court Rules AI Training on Copyrighted Works Is Not Fair Use — What It Means for Generative AI.” </a:t>
            </a:r>
            <a:r>
              <a:rPr lang="en-US" sz="1100" dirty="0" err="1">
                <a:solidFill>
                  <a:prstClr val="white"/>
                </a:solidFill>
                <a:latin typeface="Cambria"/>
                <a:ea typeface="Cambria"/>
              </a:rPr>
              <a:t>Davis+Gilbert</a:t>
            </a:r>
            <a:r>
              <a:rPr lang="en-US" sz="1100" dirty="0">
                <a:solidFill>
                  <a:prstClr val="white"/>
                </a:solidFill>
                <a:latin typeface="Cambria"/>
                <a:ea typeface="Cambria"/>
              </a:rPr>
              <a:t> LLP, 27 Feb. 2025, </a:t>
            </a:r>
            <a:r>
              <a:rPr lang="en-US" sz="1100" dirty="0">
                <a:solidFill>
                  <a:prstClr val="white"/>
                </a:solidFill>
                <a:latin typeface="Cambria"/>
                <a:ea typeface="Cambria"/>
                <a:hlinkClick r:id="rId4">
                  <a:extLst>
                    <a:ext uri="{A12FA001-AC4F-418D-AE19-62706E023703}">
                      <ahyp:hlinkClr xmlns:ahyp="http://schemas.microsoft.com/office/drawing/2018/hyperlinkcolor" val="tx"/>
                    </a:ext>
                  </a:extLst>
                </a:hlinkClick>
              </a:rPr>
              <a:t>www.dglaw.com/court-rules-ai-training-on-copyrighted-works-is-not-fair-use-what-it-means-for-generative-ai/</a:t>
            </a:r>
            <a:r>
              <a:rPr lang="en-US" sz="1100" dirty="0">
                <a:solidFill>
                  <a:prstClr val="white"/>
                </a:solidFill>
                <a:latin typeface="Cambria"/>
                <a:ea typeface="Cambria"/>
              </a:rPr>
              <a:t>. (September 3rd 2025)</a:t>
            </a:r>
          </a:p>
          <a:p>
            <a:pPr marL="0" indent="0" defTabSz="457200">
              <a:lnSpc>
                <a:spcPct val="80000"/>
              </a:lnSpc>
              <a:spcBef>
                <a:spcPts val="600"/>
              </a:spcBef>
              <a:buClrTx/>
              <a:buSzTx/>
              <a:buNone/>
              <a:defRPr/>
            </a:pPr>
            <a:r>
              <a:rPr lang="en-US" sz="1100" dirty="0">
                <a:solidFill>
                  <a:prstClr val="white"/>
                </a:solidFill>
                <a:latin typeface="Cambria"/>
                <a:ea typeface="Cambria"/>
              </a:rPr>
              <a:t>[7] “Latest Map of All 41 Lawsuits v. AI Companies (May 17, 2025).” Chat GPT Is Eating the World, 17 May 2025, chatgptiseatingtheworld.com/2025/05/17/latest-map-of-all-41-lawsuits-v-ai-companies-may-17-2025/. (September 3rd 2025)</a:t>
            </a:r>
            <a:endParaRPr lang="en-US" sz="800" dirty="0">
              <a:solidFill>
                <a:prstClr val="white"/>
              </a:solidFill>
              <a:ea typeface="Cambria"/>
            </a:endParaRPr>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25</a:t>
            </a:fld>
            <a:endParaRPr lang="en-US"/>
          </a:p>
        </p:txBody>
      </p:sp>
      <p:sp>
        <p:nvSpPr>
          <p:cNvPr id="6" name="TextBox 5"/>
          <p:cNvSpPr txBox="1"/>
          <p:nvPr/>
        </p:nvSpPr>
        <p:spPr>
          <a:xfrm>
            <a:off x="6847114" y="372337"/>
            <a:ext cx="2179682" cy="307777"/>
          </a:xfrm>
          <a:prstGeom prst="rect">
            <a:avLst/>
          </a:prstGeom>
          <a:noFill/>
        </p:spPr>
        <p:txBody>
          <a:bodyPr wrap="square" lIns="91440" tIns="45720" rIns="91440" bIns="45720" rtlCol="0" anchor="t">
            <a:spAutoFit/>
          </a:bodyPr>
          <a:lstStyle/>
          <a:p>
            <a:pPr algn="r"/>
            <a:r>
              <a:rPr lang="en-US" sz="1400" dirty="0" err="1">
                <a:latin typeface="+mj-lt"/>
              </a:rPr>
              <a:t>Kekoto</a:t>
            </a:r>
            <a:r>
              <a:rPr lang="en-US" sz="1400" dirty="0">
                <a:latin typeface="+mj-lt"/>
              </a:rPr>
              <a:t> </a:t>
            </a:r>
            <a:r>
              <a:rPr lang="en-US" sz="1400" dirty="0" err="1">
                <a:latin typeface="+mj-lt"/>
              </a:rPr>
              <a:t>Maane</a:t>
            </a:r>
            <a:endParaRPr lang="en-US" sz="1400" dirty="0" err="1">
              <a:solidFill>
                <a:schemeClr val="tx1"/>
              </a:solidFill>
              <a:latin typeface="+mj-lt"/>
              <a:ea typeface="Cambria"/>
            </a:endParaRPr>
          </a:p>
        </p:txBody>
      </p:sp>
    </p:spTree>
    <p:extLst>
      <p:ext uri="{BB962C8B-B14F-4D97-AF65-F5344CB8AC3E}">
        <p14:creationId xmlns:p14="http://schemas.microsoft.com/office/powerpoint/2010/main" val="18860697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4D9C-AE86-E14D-BE53-A2EF34300D01}"/>
              </a:ext>
            </a:extLst>
          </p:cNvPr>
          <p:cNvSpPr>
            <a:spLocks noGrp="1"/>
          </p:cNvSpPr>
          <p:nvPr>
            <p:ph type="title"/>
          </p:nvPr>
        </p:nvSpPr>
        <p:spPr/>
        <p:txBody>
          <a:bodyPr/>
          <a:lstStyle/>
          <a:p>
            <a:r>
              <a:rPr lang="en-US" dirty="0"/>
              <a:t>Ethical Piracy</a:t>
            </a:r>
          </a:p>
        </p:txBody>
      </p:sp>
      <p:sp>
        <p:nvSpPr>
          <p:cNvPr id="3" name="Text Placeholder 2">
            <a:extLst>
              <a:ext uri="{FF2B5EF4-FFF2-40B4-BE49-F238E27FC236}">
                <a16:creationId xmlns:a16="http://schemas.microsoft.com/office/drawing/2014/main" id="{FF1992AE-DEBA-C041-8327-4AC1FB130AE9}"/>
              </a:ext>
            </a:extLst>
          </p:cNvPr>
          <p:cNvSpPr>
            <a:spLocks noGrp="1"/>
          </p:cNvSpPr>
          <p:nvPr>
            <p:ph type="body" idx="1"/>
          </p:nvPr>
        </p:nvSpPr>
        <p:spPr>
          <a:xfrm>
            <a:off x="914400" y="2724149"/>
            <a:ext cx="7315200" cy="1494447"/>
          </a:xfrm>
        </p:spPr>
        <p:txBody>
          <a:bodyPr/>
          <a:lstStyle/>
          <a:p>
            <a:r>
              <a:rPr lang="en-US" dirty="0"/>
              <a:t>Liam O’Driscoll</a:t>
            </a:r>
          </a:p>
          <a:p>
            <a:br>
              <a:rPr lang="en-US" dirty="0"/>
            </a:br>
            <a:r>
              <a:rPr lang="en-US" dirty="0"/>
              <a:t>*This presentation is in no way made to condone or recommend the act of piracy, and was only ever created for educational purposes.</a:t>
            </a:r>
          </a:p>
        </p:txBody>
      </p:sp>
      <p:sp>
        <p:nvSpPr>
          <p:cNvPr id="4" name="Footer Placeholder 3">
            <a:extLst>
              <a:ext uri="{FF2B5EF4-FFF2-40B4-BE49-F238E27FC236}">
                <a16:creationId xmlns:a16="http://schemas.microsoft.com/office/drawing/2014/main" id="{373A31F2-FBFC-2C43-802D-1D451EE68E8A}"/>
              </a:ext>
            </a:extLst>
          </p:cNvPr>
          <p:cNvSpPr>
            <a:spLocks noGrp="1"/>
          </p:cNvSpPr>
          <p:nvPr>
            <p:ph type="ftr" sz="quarter" idx="11"/>
          </p:nvPr>
        </p:nvSpPr>
        <p:spPr/>
        <p:txBody>
          <a:bodyPr/>
          <a:lstStyle/>
          <a:p>
            <a:r>
              <a:rPr lang="sk-SK"/>
              <a:t>© 2025 Keith A. Pray</a:t>
            </a:r>
            <a:endParaRPr lang="en-US"/>
          </a:p>
        </p:txBody>
      </p:sp>
      <p:sp>
        <p:nvSpPr>
          <p:cNvPr id="5" name="Slide Number Placeholder 4">
            <a:extLst>
              <a:ext uri="{FF2B5EF4-FFF2-40B4-BE49-F238E27FC236}">
                <a16:creationId xmlns:a16="http://schemas.microsoft.com/office/drawing/2014/main" id="{5CB4B1B5-09B5-5844-A1D0-76C23D2CA987}"/>
              </a:ext>
            </a:extLst>
          </p:cNvPr>
          <p:cNvSpPr>
            <a:spLocks noGrp="1"/>
          </p:cNvSpPr>
          <p:nvPr>
            <p:ph type="sldNum" sz="quarter" idx="12"/>
          </p:nvPr>
        </p:nvSpPr>
        <p:spPr/>
        <p:txBody>
          <a:bodyPr/>
          <a:lstStyle/>
          <a:p>
            <a:fld id="{A2A17EAB-8B51-5C40-8776-6683E51FA7A0}" type="slidenum">
              <a:rPr lang="en-US" smtClean="0"/>
              <a:t>26</a:t>
            </a:fld>
            <a:endParaRPr lang="en-US"/>
          </a:p>
        </p:txBody>
      </p:sp>
    </p:spTree>
    <p:extLst>
      <p:ext uri="{BB962C8B-B14F-4D97-AF65-F5344CB8AC3E}">
        <p14:creationId xmlns:p14="http://schemas.microsoft.com/office/powerpoint/2010/main" val="2270723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11180-A965-6851-A1F6-942FA93BAF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C24B18-1E18-471B-1BA2-315D566150F9}"/>
              </a:ext>
            </a:extLst>
          </p:cNvPr>
          <p:cNvSpPr>
            <a:spLocks noGrp="1"/>
          </p:cNvSpPr>
          <p:nvPr>
            <p:ph type="title"/>
          </p:nvPr>
        </p:nvSpPr>
        <p:spPr/>
        <p:txBody>
          <a:bodyPr/>
          <a:lstStyle/>
          <a:p>
            <a:r>
              <a:rPr lang="en-US" dirty="0"/>
              <a:t>Ethical piracy conclusion</a:t>
            </a:r>
          </a:p>
        </p:txBody>
      </p:sp>
      <p:sp>
        <p:nvSpPr>
          <p:cNvPr id="3" name="Content Placeholder 2">
            <a:extLst>
              <a:ext uri="{FF2B5EF4-FFF2-40B4-BE49-F238E27FC236}">
                <a16:creationId xmlns:a16="http://schemas.microsoft.com/office/drawing/2014/main" id="{947F5C5F-2148-119C-E578-9330E602E0CC}"/>
              </a:ext>
            </a:extLst>
          </p:cNvPr>
          <p:cNvSpPr>
            <a:spLocks noGrp="1"/>
          </p:cNvSpPr>
          <p:nvPr>
            <p:ph sz="half" idx="1"/>
          </p:nvPr>
        </p:nvSpPr>
        <p:spPr/>
        <p:txBody>
          <a:bodyPr/>
          <a:lstStyle/>
          <a:p>
            <a:pPr fontAlgn="base"/>
            <a:r>
              <a:rPr lang="en-US" dirty="0"/>
              <a:t>Ethical piracy is an oxymoron</a:t>
            </a:r>
          </a:p>
          <a:p>
            <a:pPr fontAlgn="base"/>
            <a:r>
              <a:rPr lang="en-US" dirty="0"/>
              <a:t>Regardless of the way you rationalize it in your head, it is still unlawful [2]</a:t>
            </a:r>
          </a:p>
          <a:p>
            <a:pPr fontAlgn="base"/>
            <a:r>
              <a:rPr lang="en-US" dirty="0"/>
              <a:t>It is our responsibility as computer-literate individuals to know and follow this</a:t>
            </a:r>
          </a:p>
          <a:p>
            <a:pPr fontAlgn="base"/>
            <a:r>
              <a:rPr lang="en-US" dirty="0"/>
              <a:t>Moral excuse won’t protect you in a court of law [4]</a:t>
            </a:r>
          </a:p>
        </p:txBody>
      </p:sp>
      <p:sp>
        <p:nvSpPr>
          <p:cNvPr id="5" name="Footer Placeholder 4">
            <a:extLst>
              <a:ext uri="{FF2B5EF4-FFF2-40B4-BE49-F238E27FC236}">
                <a16:creationId xmlns:a16="http://schemas.microsoft.com/office/drawing/2014/main" id="{D0C22C01-0FCE-20CE-7881-2C77CFC94723}"/>
              </a:ext>
            </a:extLst>
          </p:cNvPr>
          <p:cNvSpPr>
            <a:spLocks noGrp="1"/>
          </p:cNvSpPr>
          <p:nvPr>
            <p:ph type="ftr" sz="quarter" idx="11"/>
          </p:nvPr>
        </p:nvSpPr>
        <p:spPr/>
        <p:txBody>
          <a:bodyPr/>
          <a:lstStyle/>
          <a:p>
            <a:r>
              <a:rPr lang="sk-SK"/>
              <a:t>© 2025 Keith A. Pray</a:t>
            </a:r>
            <a:endParaRPr lang="en-US" dirty="0"/>
          </a:p>
        </p:txBody>
      </p:sp>
      <p:sp>
        <p:nvSpPr>
          <p:cNvPr id="6" name="Slide Number Placeholder 5">
            <a:extLst>
              <a:ext uri="{FF2B5EF4-FFF2-40B4-BE49-F238E27FC236}">
                <a16:creationId xmlns:a16="http://schemas.microsoft.com/office/drawing/2014/main" id="{47B45757-698B-DFED-67C6-9D330611D60B}"/>
              </a:ext>
            </a:extLst>
          </p:cNvPr>
          <p:cNvSpPr>
            <a:spLocks noGrp="1"/>
          </p:cNvSpPr>
          <p:nvPr>
            <p:ph type="sldNum" sz="quarter" idx="12"/>
          </p:nvPr>
        </p:nvSpPr>
        <p:spPr/>
        <p:txBody>
          <a:bodyPr/>
          <a:lstStyle/>
          <a:p>
            <a:fld id="{A2A17EAB-8B51-5C40-8776-6683E51FA7A0}" type="slidenum">
              <a:rPr lang="en-US" smtClean="0"/>
              <a:t>27</a:t>
            </a:fld>
            <a:endParaRPr lang="en-US"/>
          </a:p>
        </p:txBody>
      </p:sp>
      <p:sp>
        <p:nvSpPr>
          <p:cNvPr id="7" name="TextBox 6">
            <a:extLst>
              <a:ext uri="{FF2B5EF4-FFF2-40B4-BE49-F238E27FC236}">
                <a16:creationId xmlns:a16="http://schemas.microsoft.com/office/drawing/2014/main" id="{8832EF1C-0B3B-B8BD-5C81-8C9E5C5441F1}"/>
              </a:ext>
            </a:extLst>
          </p:cNvPr>
          <p:cNvSpPr txBox="1"/>
          <p:nvPr/>
        </p:nvSpPr>
        <p:spPr>
          <a:xfrm>
            <a:off x="6847114" y="372337"/>
            <a:ext cx="2179682" cy="307777"/>
          </a:xfrm>
          <a:prstGeom prst="rect">
            <a:avLst/>
          </a:prstGeom>
          <a:noFill/>
        </p:spPr>
        <p:txBody>
          <a:bodyPr wrap="square" rtlCol="0">
            <a:spAutoFit/>
          </a:bodyPr>
          <a:lstStyle/>
          <a:p>
            <a:pPr algn="r"/>
            <a:r>
              <a:rPr lang="en-US" sz="1400" dirty="0">
                <a:solidFill>
                  <a:schemeClr val="tx1"/>
                </a:solidFill>
                <a:latin typeface="+mj-lt"/>
              </a:rPr>
              <a:t>Liam O’Driscoll</a:t>
            </a:r>
          </a:p>
        </p:txBody>
      </p:sp>
      <p:pic>
        <p:nvPicPr>
          <p:cNvPr id="8" name="Content Placeholder 7" descr="A glass with yellow liquid&#10;&#10;AI-generated content may be incorrect.">
            <a:extLst>
              <a:ext uri="{FF2B5EF4-FFF2-40B4-BE49-F238E27FC236}">
                <a16:creationId xmlns:a16="http://schemas.microsoft.com/office/drawing/2014/main" id="{D1D1DEF0-2F20-0346-53B4-D123BCFD0048}"/>
              </a:ext>
            </a:extLst>
          </p:cNvPr>
          <p:cNvPicPr>
            <a:picLocks noGrp="1" noChangeAspect="1"/>
          </p:cNvPicPr>
          <p:nvPr>
            <p:ph sz="half" idx="2"/>
          </p:nvPr>
        </p:nvPicPr>
        <p:blipFill>
          <a:blip r:embed="rId3"/>
          <a:stretch>
            <a:fillRect/>
          </a:stretch>
        </p:blipFill>
        <p:spPr>
          <a:xfrm>
            <a:off x="5290202" y="1306704"/>
            <a:ext cx="3108223" cy="3108223"/>
          </a:xfrm>
        </p:spPr>
      </p:pic>
      <p:sp>
        <p:nvSpPr>
          <p:cNvPr id="9" name="TextBox 8">
            <a:extLst>
              <a:ext uri="{FF2B5EF4-FFF2-40B4-BE49-F238E27FC236}">
                <a16:creationId xmlns:a16="http://schemas.microsoft.com/office/drawing/2014/main" id="{0FA79D9A-AF6F-690A-D1C1-9F53305DE5AE}"/>
              </a:ext>
            </a:extLst>
          </p:cNvPr>
          <p:cNvSpPr txBox="1"/>
          <p:nvPr/>
        </p:nvSpPr>
        <p:spPr>
          <a:xfrm>
            <a:off x="4977414" y="4560850"/>
            <a:ext cx="3733800" cy="424732"/>
          </a:xfrm>
          <a:prstGeom prst="rect">
            <a:avLst/>
          </a:prstGeom>
          <a:noFill/>
        </p:spPr>
        <p:txBody>
          <a:bodyPr wrap="square" rtlCol="0">
            <a:spAutoFit/>
          </a:bodyPr>
          <a:lstStyle/>
          <a:p>
            <a:pPr algn="ctr">
              <a:lnSpc>
                <a:spcPct val="90000"/>
              </a:lnSpc>
            </a:pPr>
            <a:r>
              <a:rPr lang="en-US" sz="1200" dirty="0"/>
              <a:t>Figure 1: Ethical piracy as oil and water -- image created by author using OpenAI DALL-E (2025).</a:t>
            </a:r>
          </a:p>
        </p:txBody>
      </p:sp>
    </p:spTree>
    <p:extLst>
      <p:ext uri="{BB962C8B-B14F-4D97-AF65-F5344CB8AC3E}">
        <p14:creationId xmlns:p14="http://schemas.microsoft.com/office/powerpoint/2010/main" val="35753135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Ethical Piracy ignores harm</a:t>
            </a:r>
          </a:p>
        </p:txBody>
      </p:sp>
      <p:sp>
        <p:nvSpPr>
          <p:cNvPr id="3" name="Content Placeholder 2"/>
          <p:cNvSpPr>
            <a:spLocks noGrp="1"/>
          </p:cNvSpPr>
          <p:nvPr>
            <p:ph sz="half" idx="1"/>
          </p:nvPr>
        </p:nvSpPr>
        <p:spPr/>
        <p:txBody>
          <a:bodyPr>
            <a:normAutofit/>
          </a:bodyPr>
          <a:lstStyle/>
          <a:p>
            <a:pPr fontAlgn="base"/>
            <a:r>
              <a:rPr lang="en-US" dirty="0"/>
              <a:t>Excuses are rationalizations, not ethics</a:t>
            </a:r>
          </a:p>
          <a:p>
            <a:pPr fontAlgn="base"/>
            <a:r>
              <a:rPr lang="en-US" dirty="0"/>
              <a:t>Self-interest is what really drives piracy [3]</a:t>
            </a:r>
          </a:p>
          <a:p>
            <a:pPr fontAlgn="base"/>
            <a:r>
              <a:rPr lang="en-US" dirty="0"/>
              <a:t>29 of 33 studies show harm [2]</a:t>
            </a:r>
          </a:p>
          <a:p>
            <a:pPr fontAlgn="base"/>
            <a:r>
              <a:rPr lang="en-US" dirty="0"/>
              <a:t>RIAA: Music piracy costs $12.5B, and 71,000 jobs lost annually[1]</a:t>
            </a:r>
          </a:p>
          <a:p>
            <a:pPr fontAlgn="base"/>
            <a:r>
              <a:rPr lang="en-US" dirty="0"/>
              <a:t>~40-46% displacement rate [6]</a:t>
            </a:r>
          </a:p>
        </p:txBody>
      </p:sp>
      <p:sp>
        <p:nvSpPr>
          <p:cNvPr id="5" name="Footer Placeholder 4"/>
          <p:cNvSpPr>
            <a:spLocks noGrp="1"/>
          </p:cNvSpPr>
          <p:nvPr>
            <p:ph type="ftr" sz="quarter" idx="11"/>
          </p:nvPr>
        </p:nvSpPr>
        <p:spPr>
          <a:xfrm>
            <a:off x="0" y="5005477"/>
            <a:ext cx="5562600" cy="146304"/>
          </a:xfrm>
        </p:spPr>
        <p:txBody>
          <a:bodyPr/>
          <a:lstStyle/>
          <a:p>
            <a:r>
              <a:rPr lang="sk-SK"/>
              <a:t>© 2025 Keith A. Pray</a:t>
            </a:r>
            <a:endParaRPr lang="en-US" dirty="0"/>
          </a:p>
        </p:txBody>
      </p:sp>
      <p:sp>
        <p:nvSpPr>
          <p:cNvPr id="6" name="Slide Number Placeholder 5"/>
          <p:cNvSpPr>
            <a:spLocks noGrp="1"/>
          </p:cNvSpPr>
          <p:nvPr>
            <p:ph type="sldNum" sz="quarter" idx="12"/>
          </p:nvPr>
        </p:nvSpPr>
        <p:spPr/>
        <p:txBody>
          <a:bodyPr/>
          <a:lstStyle/>
          <a:p>
            <a:fld id="{A2A17EAB-8B51-5C40-8776-6683E51FA7A0}" type="slidenum">
              <a:rPr lang="en-US" smtClean="0"/>
              <a:t>28</a:t>
            </a:fld>
            <a:endParaRPr lang="en-US"/>
          </a:p>
        </p:txBody>
      </p:sp>
      <p:sp>
        <p:nvSpPr>
          <p:cNvPr id="7" name="TextBox 6"/>
          <p:cNvSpPr txBox="1"/>
          <p:nvPr/>
        </p:nvSpPr>
        <p:spPr>
          <a:xfrm>
            <a:off x="6847114" y="372337"/>
            <a:ext cx="2179682" cy="307777"/>
          </a:xfrm>
          <a:prstGeom prst="rect">
            <a:avLst/>
          </a:prstGeom>
          <a:noFill/>
        </p:spPr>
        <p:txBody>
          <a:bodyPr wrap="square" rtlCol="0">
            <a:spAutoFit/>
          </a:bodyPr>
          <a:lstStyle/>
          <a:p>
            <a:pPr algn="r"/>
            <a:r>
              <a:rPr lang="en-US" sz="1400" dirty="0"/>
              <a:t>Liam O’Driscoll</a:t>
            </a:r>
          </a:p>
        </p:txBody>
      </p:sp>
      <p:graphicFrame>
        <p:nvGraphicFramePr>
          <p:cNvPr id="21" name="Content Placeholder 20">
            <a:extLst>
              <a:ext uri="{FF2B5EF4-FFF2-40B4-BE49-F238E27FC236}">
                <a16:creationId xmlns:a16="http://schemas.microsoft.com/office/drawing/2014/main" id="{A36FC292-F0BB-59F9-3011-B90357183388}"/>
              </a:ext>
            </a:extLst>
          </p:cNvPr>
          <p:cNvGraphicFramePr>
            <a:graphicFrameLocks noGrp="1"/>
          </p:cNvGraphicFramePr>
          <p:nvPr>
            <p:ph sz="half" idx="2"/>
          </p:nvPr>
        </p:nvGraphicFramePr>
        <p:xfrm>
          <a:off x="4724400" y="1352550"/>
          <a:ext cx="3733800"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EAC92F57-362D-1A5D-F79F-6712732E57EE}"/>
              </a:ext>
            </a:extLst>
          </p:cNvPr>
          <p:cNvSpPr txBox="1"/>
          <p:nvPr/>
        </p:nvSpPr>
        <p:spPr>
          <a:xfrm>
            <a:off x="4977414" y="4560850"/>
            <a:ext cx="3733800" cy="590931"/>
          </a:xfrm>
          <a:prstGeom prst="rect">
            <a:avLst/>
          </a:prstGeom>
          <a:noFill/>
        </p:spPr>
        <p:txBody>
          <a:bodyPr wrap="square" rtlCol="0">
            <a:spAutoFit/>
          </a:bodyPr>
          <a:lstStyle/>
          <a:p>
            <a:pPr algn="ctr">
              <a:lnSpc>
                <a:spcPct val="90000"/>
              </a:lnSpc>
            </a:pPr>
            <a:r>
              <a:rPr lang="en-US" sz="1200" dirty="0"/>
              <a:t>Figure 2: Music revenues collapsed after Napster/</a:t>
            </a:r>
            <a:r>
              <a:rPr lang="en-US" sz="1200" dirty="0" err="1"/>
              <a:t>Limewire</a:t>
            </a:r>
            <a:r>
              <a:rPr lang="en-US" sz="1200" dirty="0"/>
              <a:t> coinciding with increased piracy [2].</a:t>
            </a:r>
          </a:p>
        </p:txBody>
      </p:sp>
    </p:spTree>
    <p:extLst>
      <p:ext uri="{BB962C8B-B14F-4D97-AF65-F5344CB8AC3E}">
        <p14:creationId xmlns:p14="http://schemas.microsoft.com/office/powerpoint/2010/main" val="2964124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0E031-C65C-E001-3C37-ECD1413BC4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316924-2713-A0F5-9D35-944801A9C5E2}"/>
              </a:ext>
            </a:extLst>
          </p:cNvPr>
          <p:cNvSpPr>
            <a:spLocks noGrp="1"/>
          </p:cNvSpPr>
          <p:nvPr>
            <p:ph type="title"/>
          </p:nvPr>
        </p:nvSpPr>
        <p:spPr/>
        <p:txBody>
          <a:bodyPr/>
          <a:lstStyle/>
          <a:p>
            <a:r>
              <a:rPr lang="en-US" dirty="0"/>
              <a:t>Ethical piracy makes you vulnerable</a:t>
            </a:r>
          </a:p>
        </p:txBody>
      </p:sp>
      <p:sp>
        <p:nvSpPr>
          <p:cNvPr id="3" name="Content Placeholder 2">
            <a:extLst>
              <a:ext uri="{FF2B5EF4-FFF2-40B4-BE49-F238E27FC236}">
                <a16:creationId xmlns:a16="http://schemas.microsoft.com/office/drawing/2014/main" id="{78A14B9E-76E5-A02F-C066-B778C78836B3}"/>
              </a:ext>
            </a:extLst>
          </p:cNvPr>
          <p:cNvSpPr>
            <a:spLocks noGrp="1"/>
          </p:cNvSpPr>
          <p:nvPr>
            <p:ph sz="half" idx="1"/>
          </p:nvPr>
        </p:nvSpPr>
        <p:spPr/>
        <p:txBody>
          <a:bodyPr/>
          <a:lstStyle/>
          <a:p>
            <a:pPr fontAlgn="base"/>
            <a:r>
              <a:rPr lang="en-US" dirty="0"/>
              <a:t>Piracy endangers users [7]</a:t>
            </a:r>
          </a:p>
          <a:p>
            <a:pPr fontAlgn="base"/>
            <a:r>
              <a:rPr lang="en-US" dirty="0"/>
              <a:t>34-35% malware infection rate [7]</a:t>
            </a:r>
          </a:p>
          <a:p>
            <a:pPr fontAlgn="base"/>
            <a:r>
              <a:rPr lang="en-US" dirty="0"/>
              <a:t>DVDs: 117% infection rate (multiple malware infections per disc) [7]</a:t>
            </a:r>
          </a:p>
          <a:p>
            <a:pPr fontAlgn="base"/>
            <a:r>
              <a:rPr lang="en-US" dirty="0"/>
              <a:t>+20% malware infections when time is doubled on piracy sites [8]</a:t>
            </a:r>
          </a:p>
        </p:txBody>
      </p:sp>
      <p:sp>
        <p:nvSpPr>
          <p:cNvPr id="5" name="Footer Placeholder 4">
            <a:extLst>
              <a:ext uri="{FF2B5EF4-FFF2-40B4-BE49-F238E27FC236}">
                <a16:creationId xmlns:a16="http://schemas.microsoft.com/office/drawing/2014/main" id="{A050EA62-7CA0-69A6-2A41-F6BF0C7D9D51}"/>
              </a:ext>
            </a:extLst>
          </p:cNvPr>
          <p:cNvSpPr>
            <a:spLocks noGrp="1"/>
          </p:cNvSpPr>
          <p:nvPr>
            <p:ph type="ftr" sz="quarter" idx="11"/>
          </p:nvPr>
        </p:nvSpPr>
        <p:spPr/>
        <p:txBody>
          <a:bodyPr/>
          <a:lstStyle/>
          <a:p>
            <a:r>
              <a:rPr lang="sk-SK"/>
              <a:t>© 2025 Keith A. Pray</a:t>
            </a:r>
            <a:endParaRPr lang="en-US" dirty="0"/>
          </a:p>
        </p:txBody>
      </p:sp>
      <p:sp>
        <p:nvSpPr>
          <p:cNvPr id="6" name="Slide Number Placeholder 5">
            <a:extLst>
              <a:ext uri="{FF2B5EF4-FFF2-40B4-BE49-F238E27FC236}">
                <a16:creationId xmlns:a16="http://schemas.microsoft.com/office/drawing/2014/main" id="{C29EA285-1A05-E4AD-5064-94ED16D3C1B7}"/>
              </a:ext>
            </a:extLst>
          </p:cNvPr>
          <p:cNvSpPr>
            <a:spLocks noGrp="1"/>
          </p:cNvSpPr>
          <p:nvPr>
            <p:ph type="sldNum" sz="quarter" idx="12"/>
          </p:nvPr>
        </p:nvSpPr>
        <p:spPr/>
        <p:txBody>
          <a:bodyPr/>
          <a:lstStyle/>
          <a:p>
            <a:fld id="{A2A17EAB-8B51-5C40-8776-6683E51FA7A0}" type="slidenum">
              <a:rPr lang="en-US" smtClean="0"/>
              <a:t>29</a:t>
            </a:fld>
            <a:endParaRPr lang="en-US"/>
          </a:p>
        </p:txBody>
      </p:sp>
      <p:sp>
        <p:nvSpPr>
          <p:cNvPr id="7" name="TextBox 6">
            <a:extLst>
              <a:ext uri="{FF2B5EF4-FFF2-40B4-BE49-F238E27FC236}">
                <a16:creationId xmlns:a16="http://schemas.microsoft.com/office/drawing/2014/main" id="{C5BA25C6-F3F7-C1A6-C522-9CDEA40125FE}"/>
              </a:ext>
            </a:extLst>
          </p:cNvPr>
          <p:cNvSpPr txBox="1"/>
          <p:nvPr/>
        </p:nvSpPr>
        <p:spPr>
          <a:xfrm>
            <a:off x="6847114" y="372337"/>
            <a:ext cx="2179682" cy="307777"/>
          </a:xfrm>
          <a:prstGeom prst="rect">
            <a:avLst/>
          </a:prstGeom>
          <a:noFill/>
        </p:spPr>
        <p:txBody>
          <a:bodyPr wrap="square" rtlCol="0">
            <a:spAutoFit/>
          </a:bodyPr>
          <a:lstStyle/>
          <a:p>
            <a:pPr algn="r"/>
            <a:r>
              <a:rPr lang="en-US" sz="1400" dirty="0"/>
              <a:t>Liam O’Driscoll</a:t>
            </a:r>
          </a:p>
        </p:txBody>
      </p:sp>
      <p:graphicFrame>
        <p:nvGraphicFramePr>
          <p:cNvPr id="25" name="Content Placeholder 24">
            <a:extLst>
              <a:ext uri="{FF2B5EF4-FFF2-40B4-BE49-F238E27FC236}">
                <a16:creationId xmlns:a16="http://schemas.microsoft.com/office/drawing/2014/main" id="{B8E9A16E-3355-E632-6DA2-4EA35FB3D5C4}"/>
              </a:ext>
            </a:extLst>
          </p:cNvPr>
          <p:cNvGraphicFramePr>
            <a:graphicFrameLocks noGrp="1"/>
          </p:cNvGraphicFramePr>
          <p:nvPr>
            <p:ph sz="half" idx="2"/>
          </p:nvPr>
        </p:nvGraphicFramePr>
        <p:xfrm>
          <a:off x="4724400" y="1183874"/>
          <a:ext cx="3733800"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188EFDE-C0C2-6A13-7DBE-530E77FFD4A7}"/>
              </a:ext>
            </a:extLst>
          </p:cNvPr>
          <p:cNvSpPr txBox="1"/>
          <p:nvPr/>
        </p:nvSpPr>
        <p:spPr>
          <a:xfrm>
            <a:off x="4725431" y="4427681"/>
            <a:ext cx="3733800" cy="932563"/>
          </a:xfrm>
          <a:prstGeom prst="rect">
            <a:avLst/>
          </a:prstGeom>
          <a:noFill/>
        </p:spPr>
        <p:txBody>
          <a:bodyPr wrap="square" rtlCol="0">
            <a:spAutoFit/>
          </a:bodyPr>
          <a:lstStyle/>
          <a:p>
            <a:pPr algn="ctr"/>
            <a:r>
              <a:rPr lang="en-US" sz="1400" dirty="0"/>
              <a:t>Figure 3: Most pirated software carries adware or trojans, which makes piracy risky for users [7].</a:t>
            </a:r>
          </a:p>
          <a:p>
            <a:pPr algn="ctr">
              <a:lnSpc>
                <a:spcPct val="90000"/>
              </a:lnSpc>
            </a:pPr>
            <a:endParaRPr lang="en-US" sz="1400" dirty="0"/>
          </a:p>
        </p:txBody>
      </p:sp>
    </p:spTree>
    <p:extLst>
      <p:ext uri="{BB962C8B-B14F-4D97-AF65-F5344CB8AC3E}">
        <p14:creationId xmlns:p14="http://schemas.microsoft.com/office/powerpoint/2010/main" val="2600918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392764"/>
            <a:ext cx="9144000" cy="320194"/>
          </a:xfrm>
          <a:prstGeom prst="rect">
            <a:avLst/>
          </a:prstGeom>
          <a:solidFill>
            <a:schemeClr val="bg1">
              <a:alpha val="24000"/>
            </a:schemeClr>
          </a:solidFill>
          <a:ln w="9525">
            <a:solidFill>
              <a:schemeClr val="bg1"/>
            </a:solidFill>
            <a:miter lim="800000"/>
            <a:headEnd/>
            <a:tailEnd/>
          </a:ln>
        </p:spPr>
        <p:txBody>
          <a:bodyPr wrap="none" anchor="ctr">
            <a:prstTxWarp prst="textNoShape">
              <a:avLst/>
            </a:prstTxWarp>
          </a:bodyPr>
          <a:lstStyle/>
          <a:p>
            <a:endParaRPr lang="en-US"/>
          </a:p>
        </p:txBody>
      </p:sp>
      <p:sp>
        <p:nvSpPr>
          <p:cNvPr id="6" name="Title 5"/>
          <p:cNvSpPr>
            <a:spLocks noGrp="1"/>
          </p:cNvSpPr>
          <p:nvPr>
            <p:ph type="title"/>
          </p:nvPr>
        </p:nvSpPr>
        <p:spPr/>
        <p:txBody>
          <a:bodyPr/>
          <a:lstStyle/>
          <a:p>
            <a:r>
              <a:rPr lang="en-US" dirty="0"/>
              <a:t>Overview</a:t>
            </a:r>
          </a:p>
        </p:txBody>
      </p:sp>
      <p:sp>
        <p:nvSpPr>
          <p:cNvPr id="7" name="Content Placeholder 6"/>
          <p:cNvSpPr>
            <a:spLocks noGrp="1"/>
          </p:cNvSpPr>
          <p:nvPr>
            <p:ph idx="1"/>
          </p:nvPr>
        </p:nvSpPr>
        <p:spPr/>
        <p:txBody>
          <a:bodyPr/>
          <a:lstStyle/>
          <a:p>
            <a:pPr marL="457200" indent="-457200">
              <a:buFont typeface="+mj-lt"/>
              <a:buAutoNum type="arabicPeriod"/>
            </a:pPr>
            <a:r>
              <a:rPr lang="en-US" dirty="0"/>
              <a:t>Review</a:t>
            </a:r>
          </a:p>
          <a:p>
            <a:pPr marL="457200" indent="-457200">
              <a:buFont typeface="+mj-lt"/>
              <a:buAutoNum type="arabicPeriod"/>
            </a:pPr>
            <a:r>
              <a:rPr lang="en-US" dirty="0"/>
              <a:t>Assignment</a:t>
            </a:r>
          </a:p>
          <a:p>
            <a:pPr marL="457200" indent="-457200">
              <a:buFont typeface="+mj-lt"/>
              <a:buAutoNum type="arabicPeriod"/>
            </a:pPr>
            <a:r>
              <a:rPr lang="en-US" dirty="0"/>
              <a:t>Students Present</a:t>
            </a:r>
          </a:p>
        </p:txBody>
      </p:sp>
      <p:sp>
        <p:nvSpPr>
          <p:cNvPr id="4" name="Footer Placeholder 3"/>
          <p:cNvSpPr>
            <a:spLocks noGrp="1"/>
          </p:cNvSpPr>
          <p:nvPr>
            <p:ph type="ftr" sz="quarter" idx="11"/>
          </p:nvPr>
        </p:nvSpPr>
        <p:spPr/>
        <p:txBody>
          <a:bodyPr/>
          <a:lstStyle/>
          <a:p>
            <a:r>
              <a:rPr lang="sk-SK"/>
              <a:t>© 2025 Keith A. Pray</a:t>
            </a:r>
            <a:endParaRPr lang="en-US" dirty="0"/>
          </a:p>
        </p:txBody>
      </p:sp>
      <p:sp>
        <p:nvSpPr>
          <p:cNvPr id="3" name="Slide Number Placeholder 2"/>
          <p:cNvSpPr>
            <a:spLocks noGrp="1"/>
          </p:cNvSpPr>
          <p:nvPr>
            <p:ph type="sldNum" sz="quarter" idx="12"/>
          </p:nvPr>
        </p:nvSpPr>
        <p:spPr/>
        <p:txBody>
          <a:bodyPr/>
          <a:lstStyle/>
          <a:p>
            <a:fld id="{A2A17EAB-8B51-5C40-8776-6683E51FA7A0}" type="slidenum">
              <a:rPr lang="en-US" smtClean="0"/>
              <a:t>3</a:t>
            </a:fld>
            <a:endParaRPr lang="en-US"/>
          </a:p>
        </p:txBody>
      </p:sp>
      <p:pic>
        <p:nvPicPr>
          <p:cNvPr id="9" name="Picture 8">
            <a:extLst>
              <a:ext uri="{FF2B5EF4-FFF2-40B4-BE49-F238E27FC236}">
                <a16:creationId xmlns:a16="http://schemas.microsoft.com/office/drawing/2014/main" id="{4396F9FB-A338-6848-9E93-427B4451AD47}"/>
              </a:ext>
            </a:extLst>
          </p:cNvPr>
          <p:cNvPicPr>
            <a:picLocks noChangeAspect="1"/>
          </p:cNvPicPr>
          <p:nvPr/>
        </p:nvPicPr>
        <p:blipFill>
          <a:blip r:embed="rId3"/>
          <a:stretch>
            <a:fillRect/>
          </a:stretch>
        </p:blipFill>
        <p:spPr>
          <a:xfrm>
            <a:off x="1027416" y="2674058"/>
            <a:ext cx="7941923" cy="2469442"/>
          </a:xfrm>
          <a:prstGeom prst="rect">
            <a:avLst/>
          </a:prstGeom>
        </p:spPr>
      </p:pic>
    </p:spTree>
    <p:extLst>
      <p:ext uri="{BB962C8B-B14F-4D97-AF65-F5344CB8AC3E}">
        <p14:creationId xmlns:p14="http://schemas.microsoft.com/office/powerpoint/2010/main" val="2711502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25AD3-B057-FBE9-EE93-63B17A83CD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171ECA-E62B-0ABE-27D0-365499C1CBAA}"/>
              </a:ext>
            </a:extLst>
          </p:cNvPr>
          <p:cNvSpPr>
            <a:spLocks noGrp="1"/>
          </p:cNvSpPr>
          <p:nvPr>
            <p:ph type="title"/>
          </p:nvPr>
        </p:nvSpPr>
        <p:spPr/>
        <p:txBody>
          <a:bodyPr/>
          <a:lstStyle/>
          <a:p>
            <a:r>
              <a:rPr lang="en-US" dirty="0"/>
              <a:t>Ethical piracy for preservation</a:t>
            </a:r>
          </a:p>
        </p:txBody>
      </p:sp>
      <p:sp>
        <p:nvSpPr>
          <p:cNvPr id="3" name="Content Placeholder 2">
            <a:extLst>
              <a:ext uri="{FF2B5EF4-FFF2-40B4-BE49-F238E27FC236}">
                <a16:creationId xmlns:a16="http://schemas.microsoft.com/office/drawing/2014/main" id="{38207D30-814B-B960-4ACE-8FEB72EEEE34}"/>
              </a:ext>
            </a:extLst>
          </p:cNvPr>
          <p:cNvSpPr>
            <a:spLocks noGrp="1"/>
          </p:cNvSpPr>
          <p:nvPr>
            <p:ph sz="half" idx="1"/>
          </p:nvPr>
        </p:nvSpPr>
        <p:spPr/>
        <p:txBody>
          <a:bodyPr>
            <a:normAutofit/>
          </a:bodyPr>
          <a:lstStyle/>
          <a:p>
            <a:r>
              <a:rPr lang="en-US" dirty="0"/>
              <a:t>Piracy preserves knowledge and media [9]</a:t>
            </a:r>
          </a:p>
          <a:p>
            <a:pPr fontAlgn="base"/>
            <a:r>
              <a:rPr lang="en-US" dirty="0"/>
              <a:t>50% of scholars admitted to using Sci-Hub [9]</a:t>
            </a:r>
          </a:p>
          <a:p>
            <a:pPr fontAlgn="base"/>
            <a:r>
              <a:rPr lang="en-US" dirty="0"/>
              <a:t>Framed as “civil disobedience” against paywalls [9]</a:t>
            </a:r>
          </a:p>
          <a:p>
            <a:pPr fontAlgn="base"/>
            <a:r>
              <a:rPr lang="en-US" dirty="0"/>
              <a:t>Argument more relative to low-income countries [9]</a:t>
            </a:r>
          </a:p>
        </p:txBody>
      </p:sp>
      <p:sp>
        <p:nvSpPr>
          <p:cNvPr id="5" name="Footer Placeholder 4">
            <a:extLst>
              <a:ext uri="{FF2B5EF4-FFF2-40B4-BE49-F238E27FC236}">
                <a16:creationId xmlns:a16="http://schemas.microsoft.com/office/drawing/2014/main" id="{76709844-B826-7DC0-3568-2661F1C11A2A}"/>
              </a:ext>
            </a:extLst>
          </p:cNvPr>
          <p:cNvSpPr>
            <a:spLocks noGrp="1"/>
          </p:cNvSpPr>
          <p:nvPr>
            <p:ph type="ftr" sz="quarter" idx="11"/>
          </p:nvPr>
        </p:nvSpPr>
        <p:spPr/>
        <p:txBody>
          <a:bodyPr/>
          <a:lstStyle/>
          <a:p>
            <a:r>
              <a:rPr lang="sk-SK"/>
              <a:t>© 2025 Keith A. Pray</a:t>
            </a:r>
            <a:endParaRPr lang="en-US" dirty="0"/>
          </a:p>
        </p:txBody>
      </p:sp>
      <p:sp>
        <p:nvSpPr>
          <p:cNvPr id="6" name="Slide Number Placeholder 5">
            <a:extLst>
              <a:ext uri="{FF2B5EF4-FFF2-40B4-BE49-F238E27FC236}">
                <a16:creationId xmlns:a16="http://schemas.microsoft.com/office/drawing/2014/main" id="{DDF187C6-D371-E4D7-7AE7-D7081A570EA7}"/>
              </a:ext>
            </a:extLst>
          </p:cNvPr>
          <p:cNvSpPr>
            <a:spLocks noGrp="1"/>
          </p:cNvSpPr>
          <p:nvPr>
            <p:ph type="sldNum" sz="quarter" idx="12"/>
          </p:nvPr>
        </p:nvSpPr>
        <p:spPr/>
        <p:txBody>
          <a:bodyPr/>
          <a:lstStyle/>
          <a:p>
            <a:fld id="{A2A17EAB-8B51-5C40-8776-6683E51FA7A0}" type="slidenum">
              <a:rPr lang="en-US" smtClean="0"/>
              <a:t>30</a:t>
            </a:fld>
            <a:endParaRPr lang="en-US"/>
          </a:p>
        </p:txBody>
      </p:sp>
      <p:sp>
        <p:nvSpPr>
          <p:cNvPr id="7" name="TextBox 6">
            <a:extLst>
              <a:ext uri="{FF2B5EF4-FFF2-40B4-BE49-F238E27FC236}">
                <a16:creationId xmlns:a16="http://schemas.microsoft.com/office/drawing/2014/main" id="{92B6389B-BCD9-D956-2A2E-82344E394BA8}"/>
              </a:ext>
            </a:extLst>
          </p:cNvPr>
          <p:cNvSpPr txBox="1"/>
          <p:nvPr/>
        </p:nvSpPr>
        <p:spPr>
          <a:xfrm>
            <a:off x="6847114" y="372337"/>
            <a:ext cx="2179682" cy="307777"/>
          </a:xfrm>
          <a:prstGeom prst="rect">
            <a:avLst/>
          </a:prstGeom>
          <a:noFill/>
        </p:spPr>
        <p:txBody>
          <a:bodyPr wrap="square" rtlCol="0">
            <a:spAutoFit/>
          </a:bodyPr>
          <a:lstStyle/>
          <a:p>
            <a:pPr algn="r"/>
            <a:r>
              <a:rPr lang="en-US" sz="1400" dirty="0"/>
              <a:t>Liam O’Driscoll</a:t>
            </a:r>
          </a:p>
        </p:txBody>
      </p:sp>
      <p:graphicFrame>
        <p:nvGraphicFramePr>
          <p:cNvPr id="19" name="Content Placeholder 18">
            <a:extLst>
              <a:ext uri="{FF2B5EF4-FFF2-40B4-BE49-F238E27FC236}">
                <a16:creationId xmlns:a16="http://schemas.microsoft.com/office/drawing/2014/main" id="{DC1B29BC-A130-F89B-0EB7-6931BCF36993}"/>
              </a:ext>
            </a:extLst>
          </p:cNvPr>
          <p:cNvGraphicFramePr>
            <a:graphicFrameLocks noGrp="1"/>
          </p:cNvGraphicFramePr>
          <p:nvPr>
            <p:ph sz="half" idx="2"/>
          </p:nvPr>
        </p:nvGraphicFramePr>
        <p:xfrm>
          <a:off x="4724400" y="1237138"/>
          <a:ext cx="3733800"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DDE9126B-844C-5319-D610-821E63B7F507}"/>
              </a:ext>
            </a:extLst>
          </p:cNvPr>
          <p:cNvSpPr txBox="1"/>
          <p:nvPr/>
        </p:nvSpPr>
        <p:spPr>
          <a:xfrm>
            <a:off x="4856085" y="4560850"/>
            <a:ext cx="3409026" cy="424732"/>
          </a:xfrm>
          <a:prstGeom prst="rect">
            <a:avLst/>
          </a:prstGeom>
          <a:noFill/>
        </p:spPr>
        <p:txBody>
          <a:bodyPr wrap="square" rtlCol="0">
            <a:spAutoFit/>
          </a:bodyPr>
          <a:lstStyle/>
          <a:p>
            <a:pPr algn="ctr">
              <a:lnSpc>
                <a:spcPct val="90000"/>
              </a:lnSpc>
            </a:pPr>
            <a:r>
              <a:rPr lang="en-US" sz="1200" dirty="0"/>
              <a:t>Figure 4: Half of researchers admit using pirate libraries [9]. </a:t>
            </a:r>
          </a:p>
        </p:txBody>
      </p:sp>
    </p:spTree>
    <p:extLst>
      <p:ext uri="{BB962C8B-B14F-4D97-AF65-F5344CB8AC3E}">
        <p14:creationId xmlns:p14="http://schemas.microsoft.com/office/powerpoint/2010/main" val="3395042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E6B55-6598-5DE1-72C4-B1998FA001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FC8BB3-0DF1-5D4A-4862-27E9B6D4AECB}"/>
              </a:ext>
            </a:extLst>
          </p:cNvPr>
          <p:cNvSpPr>
            <a:spLocks noGrp="1"/>
          </p:cNvSpPr>
          <p:nvPr>
            <p:ph type="title"/>
          </p:nvPr>
        </p:nvSpPr>
        <p:spPr/>
        <p:txBody>
          <a:bodyPr/>
          <a:lstStyle/>
          <a:p>
            <a:r>
              <a:rPr lang="en-US" dirty="0"/>
              <a:t>Preservation rebuttal</a:t>
            </a:r>
          </a:p>
        </p:txBody>
      </p:sp>
      <p:sp>
        <p:nvSpPr>
          <p:cNvPr id="3" name="Content Placeholder 2">
            <a:extLst>
              <a:ext uri="{FF2B5EF4-FFF2-40B4-BE49-F238E27FC236}">
                <a16:creationId xmlns:a16="http://schemas.microsoft.com/office/drawing/2014/main" id="{B8EAFF71-3431-3CF0-4F27-7B395183D93D}"/>
              </a:ext>
            </a:extLst>
          </p:cNvPr>
          <p:cNvSpPr>
            <a:spLocks noGrp="1"/>
          </p:cNvSpPr>
          <p:nvPr>
            <p:ph sz="half" idx="1"/>
          </p:nvPr>
        </p:nvSpPr>
        <p:spPr/>
        <p:txBody>
          <a:bodyPr>
            <a:normAutofit lnSpcReduction="10000"/>
          </a:bodyPr>
          <a:lstStyle/>
          <a:p>
            <a:pPr fontAlgn="base"/>
            <a:r>
              <a:rPr lang="en-US" dirty="0"/>
              <a:t>Preservation != piracy [10]</a:t>
            </a:r>
          </a:p>
          <a:p>
            <a:pPr fontAlgn="base"/>
            <a:r>
              <a:rPr lang="en-US" dirty="0"/>
              <a:t>Libraries advocate for CDL (one-to-one lending)[10].</a:t>
            </a:r>
          </a:p>
          <a:p>
            <a:pPr fontAlgn="base"/>
            <a:r>
              <a:rPr lang="en-US" dirty="0"/>
              <a:t>Hachette v. Internet Archive, the courts ruled IA’s CDL not fair use [4].</a:t>
            </a:r>
          </a:p>
          <a:p>
            <a:pPr fontAlgn="base"/>
            <a:r>
              <a:rPr lang="en-US" dirty="0"/>
              <a:t>Penguin: ~$59M/yr, HarperCollins ~$46.91M between 2015–2020 from e-books [10]</a:t>
            </a:r>
          </a:p>
          <a:p>
            <a:pPr fontAlgn="base"/>
            <a:r>
              <a:rPr lang="en-US" dirty="0"/>
              <a:t>If you call it civil disobedience, you still have to face the consequences.</a:t>
            </a:r>
          </a:p>
        </p:txBody>
      </p:sp>
      <p:sp>
        <p:nvSpPr>
          <p:cNvPr id="5" name="Footer Placeholder 4">
            <a:extLst>
              <a:ext uri="{FF2B5EF4-FFF2-40B4-BE49-F238E27FC236}">
                <a16:creationId xmlns:a16="http://schemas.microsoft.com/office/drawing/2014/main" id="{BEDC6205-C9FC-6152-D13E-C871A139F995}"/>
              </a:ext>
            </a:extLst>
          </p:cNvPr>
          <p:cNvSpPr>
            <a:spLocks noGrp="1"/>
          </p:cNvSpPr>
          <p:nvPr>
            <p:ph type="ftr" sz="quarter" idx="11"/>
          </p:nvPr>
        </p:nvSpPr>
        <p:spPr/>
        <p:txBody>
          <a:bodyPr/>
          <a:lstStyle/>
          <a:p>
            <a:r>
              <a:rPr lang="sk-SK"/>
              <a:t>© 2025 Keith A. Pray</a:t>
            </a:r>
            <a:endParaRPr lang="en-US" dirty="0"/>
          </a:p>
        </p:txBody>
      </p:sp>
      <p:sp>
        <p:nvSpPr>
          <p:cNvPr id="6" name="Slide Number Placeholder 5">
            <a:extLst>
              <a:ext uri="{FF2B5EF4-FFF2-40B4-BE49-F238E27FC236}">
                <a16:creationId xmlns:a16="http://schemas.microsoft.com/office/drawing/2014/main" id="{52D4FA5C-0E55-FC7D-C0EB-0AC06D815076}"/>
              </a:ext>
            </a:extLst>
          </p:cNvPr>
          <p:cNvSpPr>
            <a:spLocks noGrp="1"/>
          </p:cNvSpPr>
          <p:nvPr>
            <p:ph type="sldNum" sz="quarter" idx="12"/>
          </p:nvPr>
        </p:nvSpPr>
        <p:spPr/>
        <p:txBody>
          <a:bodyPr/>
          <a:lstStyle/>
          <a:p>
            <a:fld id="{A2A17EAB-8B51-5C40-8776-6683E51FA7A0}" type="slidenum">
              <a:rPr lang="en-US" smtClean="0"/>
              <a:t>31</a:t>
            </a:fld>
            <a:endParaRPr lang="en-US"/>
          </a:p>
        </p:txBody>
      </p:sp>
      <p:sp>
        <p:nvSpPr>
          <p:cNvPr id="7" name="TextBox 6">
            <a:extLst>
              <a:ext uri="{FF2B5EF4-FFF2-40B4-BE49-F238E27FC236}">
                <a16:creationId xmlns:a16="http://schemas.microsoft.com/office/drawing/2014/main" id="{31ED1DD0-8140-FAC2-C9AE-4D678EFCA745}"/>
              </a:ext>
            </a:extLst>
          </p:cNvPr>
          <p:cNvSpPr txBox="1"/>
          <p:nvPr/>
        </p:nvSpPr>
        <p:spPr>
          <a:xfrm>
            <a:off x="6847114" y="372337"/>
            <a:ext cx="2179682" cy="307777"/>
          </a:xfrm>
          <a:prstGeom prst="rect">
            <a:avLst/>
          </a:prstGeom>
          <a:noFill/>
        </p:spPr>
        <p:txBody>
          <a:bodyPr wrap="square" rtlCol="0">
            <a:spAutoFit/>
          </a:bodyPr>
          <a:lstStyle/>
          <a:p>
            <a:pPr algn="r"/>
            <a:r>
              <a:rPr lang="en-US" sz="1400" dirty="0"/>
              <a:t>Liam O’Driscoll</a:t>
            </a:r>
          </a:p>
        </p:txBody>
      </p:sp>
      <p:graphicFrame>
        <p:nvGraphicFramePr>
          <p:cNvPr id="16" name="Content Placeholder 15">
            <a:extLst>
              <a:ext uri="{FF2B5EF4-FFF2-40B4-BE49-F238E27FC236}">
                <a16:creationId xmlns:a16="http://schemas.microsoft.com/office/drawing/2014/main" id="{26792973-8FA7-585B-01C2-2726F0614823}"/>
              </a:ext>
            </a:extLst>
          </p:cNvPr>
          <p:cNvGraphicFramePr>
            <a:graphicFrameLocks noGrp="1"/>
          </p:cNvGraphicFramePr>
          <p:nvPr>
            <p:ph sz="half" idx="2"/>
          </p:nvPr>
        </p:nvGraphicFramePr>
        <p:xfrm>
          <a:off x="4724400" y="1210504"/>
          <a:ext cx="3733800"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62854E56-E3EB-EB2A-9051-DE207239E3D9}"/>
              </a:ext>
            </a:extLst>
          </p:cNvPr>
          <p:cNvSpPr txBox="1"/>
          <p:nvPr/>
        </p:nvSpPr>
        <p:spPr>
          <a:xfrm>
            <a:off x="4785361" y="4560850"/>
            <a:ext cx="3733800" cy="590931"/>
          </a:xfrm>
          <a:prstGeom prst="rect">
            <a:avLst/>
          </a:prstGeom>
          <a:noFill/>
        </p:spPr>
        <p:txBody>
          <a:bodyPr wrap="square" rtlCol="0">
            <a:spAutoFit/>
          </a:bodyPr>
          <a:lstStyle/>
          <a:p>
            <a:pPr algn="ctr">
              <a:lnSpc>
                <a:spcPct val="90000"/>
              </a:lnSpc>
            </a:pPr>
            <a:r>
              <a:rPr lang="en-US" sz="1200" dirty="0"/>
              <a:t>Figure 5: Publishers also make significant money from library e-book licenses, showing libraries already have legal ways to preserve access [10]. </a:t>
            </a:r>
          </a:p>
        </p:txBody>
      </p:sp>
    </p:spTree>
    <p:extLst>
      <p:ext uri="{BB962C8B-B14F-4D97-AF65-F5344CB8AC3E}">
        <p14:creationId xmlns:p14="http://schemas.microsoft.com/office/powerpoint/2010/main" val="529742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06F98-BDD4-E94A-048D-695364A1DB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81D0DF-56A4-A43E-75BF-496A96CC11DA}"/>
              </a:ext>
            </a:extLst>
          </p:cNvPr>
          <p:cNvSpPr>
            <a:spLocks noGrp="1"/>
          </p:cNvSpPr>
          <p:nvPr>
            <p:ph type="title"/>
          </p:nvPr>
        </p:nvSpPr>
        <p:spPr/>
        <p:txBody>
          <a:bodyPr/>
          <a:lstStyle/>
          <a:p>
            <a:r>
              <a:rPr lang="en-US" dirty="0"/>
              <a:t>Closing</a:t>
            </a:r>
          </a:p>
        </p:txBody>
      </p:sp>
      <p:sp>
        <p:nvSpPr>
          <p:cNvPr id="3" name="Content Placeholder 2">
            <a:extLst>
              <a:ext uri="{FF2B5EF4-FFF2-40B4-BE49-F238E27FC236}">
                <a16:creationId xmlns:a16="http://schemas.microsoft.com/office/drawing/2014/main" id="{31946438-AD18-8483-4E9F-C38FE8C9E8D7}"/>
              </a:ext>
            </a:extLst>
          </p:cNvPr>
          <p:cNvSpPr>
            <a:spLocks noGrp="1"/>
          </p:cNvSpPr>
          <p:nvPr>
            <p:ph sz="half" idx="1"/>
          </p:nvPr>
        </p:nvSpPr>
        <p:spPr/>
        <p:txBody>
          <a:bodyPr/>
          <a:lstStyle/>
          <a:p>
            <a:pPr fontAlgn="base"/>
            <a:r>
              <a:rPr lang="en-US" dirty="0"/>
              <a:t>Ethical Piracy = still theft of intellectual property [2]</a:t>
            </a:r>
          </a:p>
          <a:p>
            <a:pPr fontAlgn="base"/>
            <a:r>
              <a:rPr lang="en-US" dirty="0"/>
              <a:t>Still unlawful, no matter how good your lawyer or moral thesis is [2]</a:t>
            </a:r>
          </a:p>
          <a:p>
            <a:pPr fontAlgn="base"/>
            <a:r>
              <a:rPr lang="en-US" dirty="0"/>
              <a:t>Don’t abuse the tech skills we have</a:t>
            </a:r>
          </a:p>
        </p:txBody>
      </p:sp>
      <p:sp>
        <p:nvSpPr>
          <p:cNvPr id="5" name="Footer Placeholder 4">
            <a:extLst>
              <a:ext uri="{FF2B5EF4-FFF2-40B4-BE49-F238E27FC236}">
                <a16:creationId xmlns:a16="http://schemas.microsoft.com/office/drawing/2014/main" id="{830BC3E2-504F-4E58-765A-E4AEB37C60F2}"/>
              </a:ext>
            </a:extLst>
          </p:cNvPr>
          <p:cNvSpPr>
            <a:spLocks noGrp="1"/>
          </p:cNvSpPr>
          <p:nvPr>
            <p:ph type="ftr" sz="quarter" idx="11"/>
          </p:nvPr>
        </p:nvSpPr>
        <p:spPr/>
        <p:txBody>
          <a:bodyPr/>
          <a:lstStyle/>
          <a:p>
            <a:r>
              <a:rPr lang="sk-SK"/>
              <a:t>© 2025 Keith A. Pray</a:t>
            </a:r>
            <a:endParaRPr lang="en-US" dirty="0"/>
          </a:p>
        </p:txBody>
      </p:sp>
      <p:sp>
        <p:nvSpPr>
          <p:cNvPr id="6" name="Slide Number Placeholder 5">
            <a:extLst>
              <a:ext uri="{FF2B5EF4-FFF2-40B4-BE49-F238E27FC236}">
                <a16:creationId xmlns:a16="http://schemas.microsoft.com/office/drawing/2014/main" id="{5689141F-CB54-44C3-739D-138816CD6394}"/>
              </a:ext>
            </a:extLst>
          </p:cNvPr>
          <p:cNvSpPr>
            <a:spLocks noGrp="1"/>
          </p:cNvSpPr>
          <p:nvPr>
            <p:ph type="sldNum" sz="quarter" idx="12"/>
          </p:nvPr>
        </p:nvSpPr>
        <p:spPr/>
        <p:txBody>
          <a:bodyPr/>
          <a:lstStyle/>
          <a:p>
            <a:fld id="{A2A17EAB-8B51-5C40-8776-6683E51FA7A0}" type="slidenum">
              <a:rPr lang="en-US" smtClean="0"/>
              <a:t>32</a:t>
            </a:fld>
            <a:endParaRPr lang="en-US"/>
          </a:p>
        </p:txBody>
      </p:sp>
      <p:sp>
        <p:nvSpPr>
          <p:cNvPr id="7" name="TextBox 6">
            <a:extLst>
              <a:ext uri="{FF2B5EF4-FFF2-40B4-BE49-F238E27FC236}">
                <a16:creationId xmlns:a16="http://schemas.microsoft.com/office/drawing/2014/main" id="{EF6CA03C-7785-5C96-53A8-06B1A1E4EEF6}"/>
              </a:ext>
            </a:extLst>
          </p:cNvPr>
          <p:cNvSpPr txBox="1"/>
          <p:nvPr/>
        </p:nvSpPr>
        <p:spPr>
          <a:xfrm>
            <a:off x="6847114" y="372337"/>
            <a:ext cx="2179682" cy="307777"/>
          </a:xfrm>
          <a:prstGeom prst="rect">
            <a:avLst/>
          </a:prstGeom>
          <a:noFill/>
        </p:spPr>
        <p:txBody>
          <a:bodyPr wrap="square" rtlCol="0">
            <a:spAutoFit/>
          </a:bodyPr>
          <a:lstStyle/>
          <a:p>
            <a:pPr algn="r"/>
            <a:r>
              <a:rPr lang="en-US" sz="1400" dirty="0"/>
              <a:t>Liam O’Driscoll</a:t>
            </a:r>
          </a:p>
        </p:txBody>
      </p:sp>
      <p:pic>
        <p:nvPicPr>
          <p:cNvPr id="10" name="Content Placeholder 9" descr="A person standing in a dark room&#10;&#10;AI-generated content may be incorrect.">
            <a:extLst>
              <a:ext uri="{FF2B5EF4-FFF2-40B4-BE49-F238E27FC236}">
                <a16:creationId xmlns:a16="http://schemas.microsoft.com/office/drawing/2014/main" id="{0107DAA4-576F-624E-94C2-88C855E3E073}"/>
              </a:ext>
            </a:extLst>
          </p:cNvPr>
          <p:cNvPicPr>
            <a:picLocks noGrp="1" noChangeAspect="1"/>
          </p:cNvPicPr>
          <p:nvPr>
            <p:ph sz="half" idx="2"/>
          </p:nvPr>
        </p:nvPicPr>
        <p:blipFill>
          <a:blip r:embed="rId3"/>
          <a:stretch>
            <a:fillRect/>
          </a:stretch>
        </p:blipFill>
        <p:spPr>
          <a:xfrm>
            <a:off x="4724400" y="1349279"/>
            <a:ext cx="3733800" cy="2099325"/>
          </a:xfrm>
        </p:spPr>
      </p:pic>
      <p:sp>
        <p:nvSpPr>
          <p:cNvPr id="4" name="TextBox 3">
            <a:extLst>
              <a:ext uri="{FF2B5EF4-FFF2-40B4-BE49-F238E27FC236}">
                <a16:creationId xmlns:a16="http://schemas.microsoft.com/office/drawing/2014/main" id="{4F9A5326-AA82-3F3B-0C90-DFDC3C56941D}"/>
              </a:ext>
            </a:extLst>
          </p:cNvPr>
          <p:cNvSpPr txBox="1"/>
          <p:nvPr/>
        </p:nvSpPr>
        <p:spPr>
          <a:xfrm>
            <a:off x="4724400" y="3594527"/>
            <a:ext cx="3733800" cy="424732"/>
          </a:xfrm>
          <a:prstGeom prst="rect">
            <a:avLst/>
          </a:prstGeom>
          <a:noFill/>
        </p:spPr>
        <p:txBody>
          <a:bodyPr wrap="square" rtlCol="0">
            <a:spAutoFit/>
          </a:bodyPr>
          <a:lstStyle/>
          <a:p>
            <a:pPr algn="ctr">
              <a:lnSpc>
                <a:spcPct val="90000"/>
              </a:lnSpc>
            </a:pPr>
            <a:r>
              <a:rPr lang="en-US" sz="1200" dirty="0"/>
              <a:t>Figure 6: GIF taken from “</a:t>
            </a:r>
            <a:r>
              <a:rPr lang="en-US" sz="1200" dirty="0">
                <a:solidFill>
                  <a:prstClr val="white"/>
                </a:solidFill>
              </a:rPr>
              <a:t>You Wouldn’t Steal a Car” Anti-Piracy Campaign</a:t>
            </a:r>
            <a:r>
              <a:rPr lang="en-US" sz="1200" dirty="0"/>
              <a:t> [11]. </a:t>
            </a:r>
          </a:p>
        </p:txBody>
      </p:sp>
    </p:spTree>
    <p:extLst>
      <p:ext uri="{BB962C8B-B14F-4D97-AF65-F5344CB8AC3E}">
        <p14:creationId xmlns:p14="http://schemas.microsoft.com/office/powerpoint/2010/main" val="245720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685800" y="1369886"/>
            <a:ext cx="7772400" cy="3352800"/>
          </a:xfrm>
        </p:spPr>
        <p:txBody>
          <a:bodyPr lIns="91440">
            <a:normAutofit fontScale="70000" lnSpcReduction="20000"/>
          </a:bodyPr>
          <a:lstStyle/>
          <a:p>
            <a:pPr marL="0" lvl="0" indent="0" defTabSz="457200">
              <a:lnSpc>
                <a:spcPct val="100000"/>
              </a:lnSpc>
              <a:spcBef>
                <a:spcPts val="600"/>
              </a:spcBef>
              <a:buClrTx/>
              <a:buSzTx/>
              <a:buNone/>
              <a:defRPr/>
            </a:pPr>
            <a:r>
              <a:rPr lang="en-US" sz="1100" dirty="0">
                <a:solidFill>
                  <a:prstClr val="white"/>
                </a:solidFill>
              </a:rPr>
              <a:t>[1] </a:t>
            </a:r>
            <a:r>
              <a:rPr lang="en-US" sz="1100" dirty="0" err="1">
                <a:solidFill>
                  <a:prstClr val="white"/>
                </a:solidFill>
              </a:rPr>
              <a:t>Eisend</a:t>
            </a:r>
            <a:r>
              <a:rPr lang="en-US" sz="1100" dirty="0">
                <a:solidFill>
                  <a:prstClr val="white"/>
                </a:solidFill>
              </a:rPr>
              <a:t>, M. (2019). Explaining Digital Piracy: A Meta-Analysis. Information Systems Research, 30(2), 636–664. </a:t>
            </a:r>
            <a:r>
              <a:rPr lang="en-US" sz="1100" dirty="0">
                <a:solidFill>
                  <a:prstClr val="white"/>
                </a:solidFill>
                <a:hlinkClick r:id="rId3"/>
              </a:rPr>
              <a:t>https://doi.org/10.1287/isre.2018.0821</a:t>
            </a:r>
            <a:r>
              <a:rPr lang="en-US" sz="1100" dirty="0">
                <a:solidFill>
                  <a:prstClr val="white"/>
                </a:solidFill>
              </a:rPr>
              <a:t> (Accessed September 4, 2025) </a:t>
            </a:r>
          </a:p>
          <a:p>
            <a:pPr marL="0" indent="0" defTabSz="457200">
              <a:lnSpc>
                <a:spcPct val="100000"/>
              </a:lnSpc>
              <a:spcBef>
                <a:spcPts val="600"/>
              </a:spcBef>
              <a:buClrTx/>
              <a:buSzTx/>
              <a:buNone/>
              <a:defRPr/>
            </a:pPr>
            <a:r>
              <a:rPr lang="en-US" sz="1100" dirty="0">
                <a:solidFill>
                  <a:prstClr val="white"/>
                </a:solidFill>
              </a:rPr>
              <a:t>[2] USPTO (2020). Piracy Landscape Study: Analysis of Existing and Emerging Research Relevant to Intellectual Property Rights (IPR). U.S. Patent &amp; Trademark Office. </a:t>
            </a:r>
            <a:r>
              <a:rPr lang="en-US" sz="1100" dirty="0">
                <a:solidFill>
                  <a:prstClr val="white"/>
                </a:solidFill>
                <a:hlinkClick r:id="rId4"/>
              </a:rPr>
              <a:t>https://www.uspto.gov/sites/default/files/documents/USPTO-Piracy-Landscape.pdf</a:t>
            </a:r>
            <a:r>
              <a:rPr lang="en-US" sz="1100" dirty="0">
                <a:solidFill>
                  <a:prstClr val="white"/>
                </a:solidFill>
              </a:rPr>
              <a:t> (Accessed September 4, 2025) </a:t>
            </a:r>
          </a:p>
          <a:p>
            <a:pPr marL="0" lvl="0" indent="0" defTabSz="457200">
              <a:lnSpc>
                <a:spcPct val="100000"/>
              </a:lnSpc>
              <a:spcBef>
                <a:spcPts val="600"/>
              </a:spcBef>
              <a:buClrTx/>
              <a:buSzTx/>
              <a:buNone/>
              <a:defRPr/>
            </a:pPr>
            <a:r>
              <a:rPr lang="en-US" sz="1100" dirty="0">
                <a:solidFill>
                  <a:prstClr val="white"/>
                </a:solidFill>
              </a:rPr>
              <a:t>[3] Serenko, A. (2022). Antecedents and Consequences of Explicit and Implicit Attitudes Toward Digital Piracy. Information &amp; Management, 59(3), 103559. </a:t>
            </a:r>
            <a:r>
              <a:rPr lang="en-US" sz="1100" dirty="0">
                <a:solidFill>
                  <a:prstClr val="white"/>
                </a:solidFill>
                <a:hlinkClick r:id="rId5"/>
              </a:rPr>
              <a:t>https://www.sciencedirect.com/science/article/pii/S0378720621001336</a:t>
            </a:r>
            <a:r>
              <a:rPr lang="en-US" sz="1100" dirty="0">
                <a:solidFill>
                  <a:prstClr val="white"/>
                </a:solidFill>
              </a:rPr>
              <a:t> (Accessed September 4, 2025)</a:t>
            </a:r>
          </a:p>
          <a:p>
            <a:pPr marL="0" lvl="0" indent="0" defTabSz="457200">
              <a:lnSpc>
                <a:spcPct val="100000"/>
              </a:lnSpc>
              <a:spcBef>
                <a:spcPts val="600"/>
              </a:spcBef>
              <a:buClrTx/>
              <a:buSzTx/>
              <a:buNone/>
              <a:defRPr/>
            </a:pPr>
            <a:r>
              <a:rPr lang="en-US" sz="1100" dirty="0">
                <a:solidFill>
                  <a:prstClr val="white"/>
                </a:solidFill>
              </a:rPr>
              <a:t>[4] Wu, M.M. (2025). Hachette v. Internet Archive: How the Courts Broke Copyright. IDEA Law Review, 65(2), 1–37. </a:t>
            </a:r>
            <a:r>
              <a:rPr lang="en-US" sz="1100" dirty="0">
                <a:solidFill>
                  <a:prstClr val="white"/>
                </a:solidFill>
                <a:hlinkClick r:id="rId6"/>
              </a:rPr>
              <a:t>https://law.unh.edu/sites/default/files/media/2025-04/IDEA_Hatchette_v._IternetArchive.pdf</a:t>
            </a:r>
            <a:r>
              <a:rPr lang="en-US" sz="1100" dirty="0">
                <a:solidFill>
                  <a:prstClr val="white"/>
                </a:solidFill>
              </a:rPr>
              <a:t> (Accessed September 4, 2025)</a:t>
            </a:r>
          </a:p>
          <a:p>
            <a:pPr marL="0" lvl="0" indent="0" defTabSz="457200">
              <a:lnSpc>
                <a:spcPct val="100000"/>
              </a:lnSpc>
              <a:spcBef>
                <a:spcPts val="600"/>
              </a:spcBef>
              <a:buClrTx/>
              <a:buSzTx/>
              <a:buNone/>
              <a:defRPr/>
            </a:pPr>
            <a:r>
              <a:rPr lang="en-US" sz="1100" dirty="0">
                <a:solidFill>
                  <a:prstClr val="white"/>
                </a:solidFill>
              </a:rPr>
              <a:t>[5] Ling, K.C., Lee, S.C.M., Sin, C.K., Yap, A.M.L., &amp; Zhang, L. (2023). The Determinants of Digital Piracy </a:t>
            </a:r>
            <a:r>
              <a:rPr lang="en-US" sz="1100" dirty="0" err="1">
                <a:solidFill>
                  <a:prstClr val="white"/>
                </a:solidFill>
              </a:rPr>
              <a:t>Behaviour</a:t>
            </a:r>
            <a:r>
              <a:rPr lang="en-US" sz="1100" dirty="0">
                <a:solidFill>
                  <a:prstClr val="white"/>
                </a:solidFill>
              </a:rPr>
              <a:t> in Malaysia. International Business Research, 16(3). </a:t>
            </a:r>
            <a:r>
              <a:rPr lang="en-US" sz="1100" dirty="0">
                <a:solidFill>
                  <a:prstClr val="white"/>
                </a:solidFill>
                <a:hlinkClick r:id="rId7"/>
              </a:rPr>
              <a:t>https://doi.org/10.5539/ibr.v16n3p1</a:t>
            </a:r>
            <a:r>
              <a:rPr lang="en-US" sz="1100" dirty="0">
                <a:solidFill>
                  <a:prstClr val="white"/>
                </a:solidFill>
              </a:rPr>
              <a:t> (Accessed September 4, 2025)</a:t>
            </a:r>
          </a:p>
          <a:p>
            <a:pPr marL="0" lvl="0" indent="0" defTabSz="457200">
              <a:lnSpc>
                <a:spcPct val="100000"/>
              </a:lnSpc>
              <a:spcBef>
                <a:spcPts val="600"/>
              </a:spcBef>
              <a:buClrTx/>
              <a:buSzTx/>
              <a:buNone/>
              <a:defRPr/>
            </a:pPr>
            <a:r>
              <a:rPr lang="en-US" sz="1100" dirty="0">
                <a:solidFill>
                  <a:prstClr val="white"/>
                </a:solidFill>
              </a:rPr>
              <a:t>[6] Poort, J., Quintais, J.P., van der Ende, M., et al. (2018). Global Online Piracy Study. Institute for Information Law, University of Amsterdam. </a:t>
            </a:r>
            <a:r>
              <a:rPr lang="en-US" sz="1100" dirty="0">
                <a:solidFill>
                  <a:prstClr val="white"/>
                </a:solidFill>
                <a:hlinkClick r:id="rId8"/>
              </a:rPr>
              <a:t>https://www.ivir.nl/publicaties/download/Global-Online-Piracy-Study.pdf</a:t>
            </a:r>
            <a:r>
              <a:rPr lang="en-US" sz="1100" dirty="0">
                <a:solidFill>
                  <a:prstClr val="white"/>
                </a:solidFill>
              </a:rPr>
              <a:t> (Accessed September 4, 2025)</a:t>
            </a:r>
          </a:p>
          <a:p>
            <a:pPr marL="0" lvl="0" indent="0" defTabSz="457200">
              <a:lnSpc>
                <a:spcPct val="100000"/>
              </a:lnSpc>
              <a:spcBef>
                <a:spcPts val="600"/>
              </a:spcBef>
              <a:buClrTx/>
              <a:buSzTx/>
              <a:buNone/>
              <a:defRPr/>
            </a:pPr>
            <a:r>
              <a:rPr lang="en-US" sz="1100" dirty="0">
                <a:solidFill>
                  <a:prstClr val="white"/>
                </a:solidFill>
              </a:rPr>
              <a:t>[7] Iqbal, A., Aman, M.N., </a:t>
            </a:r>
            <a:r>
              <a:rPr lang="en-US" sz="1100" dirty="0" err="1">
                <a:solidFill>
                  <a:prstClr val="white"/>
                </a:solidFill>
              </a:rPr>
              <a:t>Rejendran</a:t>
            </a:r>
            <a:r>
              <a:rPr lang="en-US" sz="1100" dirty="0">
                <a:solidFill>
                  <a:prstClr val="white"/>
                </a:solidFill>
              </a:rPr>
              <a:t>, R., &amp; Sikdar, B. (2024). Unveiling the Connection Between Malware and Pirated Software in Southeast Asian Countries: A Case Study. IEEE Open Journal of the Computer Society, 5, 62–78. </a:t>
            </a:r>
            <a:r>
              <a:rPr lang="en-US" sz="1100" dirty="0">
                <a:solidFill>
                  <a:prstClr val="white"/>
                </a:solidFill>
                <a:hlinkClick r:id="rId9"/>
              </a:rPr>
              <a:t>https://ieeexplore.ieee.org/stamp/stamp.jsp?tp=&amp;arnumber=10430375&amp;isnumber=10375894</a:t>
            </a:r>
            <a:r>
              <a:rPr lang="en-US" sz="1100" dirty="0">
                <a:solidFill>
                  <a:prstClr val="white"/>
                </a:solidFill>
              </a:rPr>
              <a:t> (Accessed September 4, 2025)</a:t>
            </a:r>
          </a:p>
          <a:p>
            <a:pPr marL="0" lvl="0" indent="0" defTabSz="457200">
              <a:lnSpc>
                <a:spcPct val="100000"/>
              </a:lnSpc>
              <a:spcBef>
                <a:spcPts val="600"/>
              </a:spcBef>
              <a:buClrTx/>
              <a:buSzTx/>
              <a:buNone/>
              <a:defRPr/>
            </a:pPr>
            <a:r>
              <a:rPr lang="en-US" sz="1100" dirty="0">
                <a:solidFill>
                  <a:prstClr val="white"/>
                </a:solidFill>
              </a:rPr>
              <a:t>[8] Telang, R. (2018). Does Online Piracy Make Computers Insecure? Evidence from Panel Data. WEIS / SSRN. </a:t>
            </a:r>
            <a:r>
              <a:rPr lang="en-US" sz="1100" dirty="0">
                <a:solidFill>
                  <a:prstClr val="white"/>
                </a:solidFill>
                <a:hlinkClick r:id="rId10"/>
              </a:rPr>
              <a:t>https://papers.ssrn.com/sol3/papers.cfm?abstract_id=3139240</a:t>
            </a:r>
            <a:r>
              <a:rPr lang="en-US" sz="1100" dirty="0">
                <a:solidFill>
                  <a:prstClr val="white"/>
                </a:solidFill>
              </a:rPr>
              <a:t> (Accessed September 4, 2025)</a:t>
            </a:r>
          </a:p>
          <a:p>
            <a:pPr marL="0" lvl="0" indent="0" defTabSz="457200">
              <a:lnSpc>
                <a:spcPct val="100000"/>
              </a:lnSpc>
              <a:spcBef>
                <a:spcPts val="600"/>
              </a:spcBef>
              <a:buClrTx/>
              <a:buSzTx/>
              <a:buNone/>
              <a:defRPr/>
            </a:pPr>
            <a:r>
              <a:rPr lang="en-US" sz="1100" dirty="0">
                <a:solidFill>
                  <a:prstClr val="white"/>
                </a:solidFill>
              </a:rPr>
              <a:t>[9] </a:t>
            </a:r>
            <a:r>
              <a:rPr lang="en-US" sz="1100" dirty="0" err="1">
                <a:solidFill>
                  <a:prstClr val="white"/>
                </a:solidFill>
              </a:rPr>
              <a:t>Segado-Boj</a:t>
            </a:r>
            <a:r>
              <a:rPr lang="en-US" sz="1100" dirty="0">
                <a:solidFill>
                  <a:prstClr val="white"/>
                </a:solidFill>
              </a:rPr>
              <a:t>, F., Martín-Quevedo, J., &amp; Prieto-Gutiérrez, J.J. (2023). Jumping Over the Paywall: Strategies and Motivations for Scholarly Piracy and Other Alternatives. Information Development. </a:t>
            </a:r>
            <a:r>
              <a:rPr lang="en-US" sz="1100" dirty="0">
                <a:solidFill>
                  <a:prstClr val="white"/>
                </a:solidFill>
                <a:hlinkClick r:id="rId11"/>
              </a:rPr>
              <a:t>https://doi.org/10.48550/arXiv.2212.05965</a:t>
            </a:r>
            <a:r>
              <a:rPr lang="en-US" sz="1100" dirty="0">
                <a:solidFill>
                  <a:prstClr val="white"/>
                </a:solidFill>
              </a:rPr>
              <a:t> (Accessed September 4, 2025)</a:t>
            </a:r>
          </a:p>
          <a:p>
            <a:pPr marL="0" lvl="0" indent="0" defTabSz="457200">
              <a:lnSpc>
                <a:spcPct val="100000"/>
              </a:lnSpc>
              <a:spcBef>
                <a:spcPts val="600"/>
              </a:spcBef>
              <a:buClrTx/>
              <a:buSzTx/>
              <a:buNone/>
              <a:defRPr/>
            </a:pPr>
            <a:r>
              <a:rPr lang="en-US" sz="1100" dirty="0">
                <a:solidFill>
                  <a:prstClr val="white"/>
                </a:solidFill>
              </a:rPr>
              <a:t>[10] Shein, E. (2023). Saving Digital Libraries and the Internet Archive. Communications of the ACM, 66(12), 11–12. </a:t>
            </a:r>
            <a:r>
              <a:rPr lang="en-US" sz="1100" dirty="0">
                <a:solidFill>
                  <a:prstClr val="white"/>
                </a:solidFill>
                <a:hlinkClick r:id="rId12"/>
              </a:rPr>
              <a:t>https://dl.acm.org/doi/pdf/10.1145/3625392</a:t>
            </a:r>
            <a:r>
              <a:rPr lang="en-US" sz="1100" dirty="0">
                <a:solidFill>
                  <a:prstClr val="white"/>
                </a:solidFill>
              </a:rPr>
              <a:t> (Accessed September 4, 2025)</a:t>
            </a:r>
          </a:p>
          <a:p>
            <a:pPr marL="0" lvl="0" indent="0" defTabSz="457200">
              <a:lnSpc>
                <a:spcPct val="100000"/>
              </a:lnSpc>
              <a:spcBef>
                <a:spcPts val="600"/>
              </a:spcBef>
              <a:buClrTx/>
              <a:buSzTx/>
              <a:buNone/>
              <a:defRPr/>
            </a:pPr>
            <a:r>
              <a:rPr lang="en-US" sz="1100" dirty="0">
                <a:solidFill>
                  <a:prstClr val="white"/>
                </a:solidFill>
              </a:rPr>
              <a:t>[11] MPAA. “You Wouldn’t Steal a Car” Anti-Piracy Campaign. Motion Picture Association of America (2000s PSA). </a:t>
            </a:r>
            <a:r>
              <a:rPr lang="en-US" sz="1100" dirty="0">
                <a:solidFill>
                  <a:prstClr val="white"/>
                </a:solidFill>
                <a:hlinkClick r:id="rId13"/>
              </a:rPr>
              <a:t>https://www.youtube.com/watch?v=HmZm8vNHBSU</a:t>
            </a:r>
            <a:r>
              <a:rPr lang="en-US" sz="1100" dirty="0">
                <a:solidFill>
                  <a:prstClr val="white"/>
                </a:solidFill>
              </a:rPr>
              <a:t> (Accessed September 4, 2025)</a:t>
            </a:r>
          </a:p>
          <a:p>
            <a:pPr marL="0" lvl="0" indent="0" defTabSz="457200">
              <a:lnSpc>
                <a:spcPct val="100000"/>
              </a:lnSpc>
              <a:spcBef>
                <a:spcPts val="600"/>
              </a:spcBef>
              <a:buClrTx/>
              <a:buSzTx/>
              <a:buNone/>
              <a:defRPr/>
            </a:pPr>
            <a:endParaRPr lang="en-US" sz="1100" dirty="0">
              <a:solidFill>
                <a:prstClr val="white"/>
              </a:solidFill>
            </a:endParaRPr>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5" name="Slide Number Placeholder 4"/>
          <p:cNvSpPr>
            <a:spLocks noGrp="1"/>
          </p:cNvSpPr>
          <p:nvPr>
            <p:ph type="sldNum" sz="quarter" idx="12"/>
          </p:nvPr>
        </p:nvSpPr>
        <p:spPr/>
        <p:txBody>
          <a:bodyPr/>
          <a:lstStyle/>
          <a:p>
            <a:fld id="{A2A17EAB-8B51-5C40-8776-6683E51FA7A0}" type="slidenum">
              <a:rPr lang="en-US" smtClean="0"/>
              <a:t>33</a:t>
            </a:fld>
            <a:endParaRPr lang="en-US"/>
          </a:p>
        </p:txBody>
      </p:sp>
      <p:sp>
        <p:nvSpPr>
          <p:cNvPr id="6" name="TextBox 5"/>
          <p:cNvSpPr txBox="1"/>
          <p:nvPr/>
        </p:nvSpPr>
        <p:spPr>
          <a:xfrm>
            <a:off x="6847114" y="372337"/>
            <a:ext cx="2179682" cy="307777"/>
          </a:xfrm>
          <a:prstGeom prst="rect">
            <a:avLst/>
          </a:prstGeom>
          <a:noFill/>
        </p:spPr>
        <p:txBody>
          <a:bodyPr wrap="square" rtlCol="0">
            <a:spAutoFit/>
          </a:bodyPr>
          <a:lstStyle/>
          <a:p>
            <a:pPr algn="r"/>
            <a:r>
              <a:rPr lang="en-US" sz="1400" dirty="0"/>
              <a:t>Liam O’Driscoll</a:t>
            </a:r>
          </a:p>
        </p:txBody>
      </p:sp>
    </p:spTree>
    <p:extLst>
      <p:ext uri="{BB962C8B-B14F-4D97-AF65-F5344CB8AC3E}">
        <p14:creationId xmlns:p14="http://schemas.microsoft.com/office/powerpoint/2010/main" val="795998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3105150"/>
            <a:ext cx="7315200" cy="1428914"/>
          </a:xfrm>
        </p:spPr>
        <p:txBody>
          <a:bodyPr>
            <a:normAutofit/>
          </a:bodyPr>
          <a:lstStyle/>
          <a:p>
            <a:pPr algn="r"/>
            <a:r>
              <a:rPr lang="en-US" dirty="0"/>
              <a:t>Keith A. Pray</a:t>
            </a:r>
          </a:p>
          <a:p>
            <a:pPr algn="r"/>
            <a:endParaRPr lang="en-US" dirty="0"/>
          </a:p>
          <a:p>
            <a:pPr algn="r"/>
            <a:endParaRPr lang="en-US" dirty="0"/>
          </a:p>
          <a:p>
            <a:r>
              <a:rPr lang="en-US" sz="2000">
                <a:hlinkClick r:id="rId3"/>
              </a:rPr>
              <a:t>SocialImps.com</a:t>
            </a:r>
            <a:endParaRPr lang="en-US" sz="2000" dirty="0"/>
          </a:p>
        </p:txBody>
      </p:sp>
      <p:sp>
        <p:nvSpPr>
          <p:cNvPr id="2" name="Title 1"/>
          <p:cNvSpPr>
            <a:spLocks noGrp="1"/>
          </p:cNvSpPr>
          <p:nvPr>
            <p:ph type="ctrTitle"/>
          </p:nvPr>
        </p:nvSpPr>
        <p:spPr/>
        <p:txBody>
          <a:bodyPr/>
          <a:lstStyle/>
          <a:p>
            <a:pPr algn="l"/>
            <a:r>
              <a:rPr lang="en-US" dirty="0"/>
              <a:t>Class 5</a:t>
            </a:r>
            <a:br>
              <a:rPr lang="en-US" dirty="0"/>
            </a:br>
            <a:r>
              <a:rPr lang="en-US" dirty="0"/>
              <a:t>The End</a:t>
            </a:r>
          </a:p>
        </p:txBody>
      </p:sp>
    </p:spTree>
    <p:extLst>
      <p:ext uri="{BB962C8B-B14F-4D97-AF65-F5344CB8AC3E}">
        <p14:creationId xmlns:p14="http://schemas.microsoft.com/office/powerpoint/2010/main" val="36757978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0BC0-6B1B-FB45-BDAA-92F078D9A5E6}"/>
              </a:ext>
            </a:extLst>
          </p:cNvPr>
          <p:cNvSpPr>
            <a:spLocks noGrp="1"/>
          </p:cNvSpPr>
          <p:nvPr>
            <p:ph type="title"/>
          </p:nvPr>
        </p:nvSpPr>
        <p:spPr/>
        <p:txBody>
          <a:bodyPr/>
          <a:lstStyle/>
          <a:p>
            <a:r>
              <a:rPr lang="en-US" dirty="0"/>
              <a:t>what works well Online With Zoom</a:t>
            </a:r>
          </a:p>
        </p:txBody>
      </p:sp>
      <p:sp>
        <p:nvSpPr>
          <p:cNvPr id="3" name="Content Placeholder 2">
            <a:extLst>
              <a:ext uri="{FF2B5EF4-FFF2-40B4-BE49-F238E27FC236}">
                <a16:creationId xmlns:a16="http://schemas.microsoft.com/office/drawing/2014/main" id="{56C0F8E4-4D19-D347-A0C9-7696DE688D23}"/>
              </a:ext>
            </a:extLst>
          </p:cNvPr>
          <p:cNvSpPr>
            <a:spLocks noGrp="1"/>
          </p:cNvSpPr>
          <p:nvPr>
            <p:ph idx="1"/>
          </p:nvPr>
        </p:nvSpPr>
        <p:spPr>
          <a:xfrm>
            <a:off x="667512" y="1353312"/>
            <a:ext cx="7772400" cy="3352800"/>
          </a:xfrm>
        </p:spPr>
        <p:txBody>
          <a:bodyPr>
            <a:normAutofit/>
          </a:bodyPr>
          <a:lstStyle/>
          <a:p>
            <a:r>
              <a:rPr lang="en-US" dirty="0"/>
              <a:t>Turn your camera on</a:t>
            </a:r>
          </a:p>
          <a:p>
            <a:r>
              <a:rPr lang="en-US" dirty="0"/>
              <a:t>Sign in with First and Last Name</a:t>
            </a:r>
          </a:p>
          <a:p>
            <a:r>
              <a:rPr lang="en-US" dirty="0"/>
              <a:t>Stay muted unless you are going to speak</a:t>
            </a:r>
          </a:p>
          <a:p>
            <a:r>
              <a:rPr lang="en-US" dirty="0"/>
              <a:t>Use the raise your hand feature to ensure your thoughts are heard</a:t>
            </a:r>
          </a:p>
          <a:p>
            <a:r>
              <a:rPr lang="en-US" dirty="0"/>
              <a:t>Wait until the end of student presentations to ask questions</a:t>
            </a:r>
          </a:p>
          <a:p>
            <a:pPr lvl="1"/>
            <a:r>
              <a:rPr lang="en-US" dirty="0"/>
              <a:t>Write them down so you don’t forget</a:t>
            </a:r>
          </a:p>
        </p:txBody>
      </p:sp>
      <p:sp>
        <p:nvSpPr>
          <p:cNvPr id="4" name="Footer Placeholder 3">
            <a:extLst>
              <a:ext uri="{FF2B5EF4-FFF2-40B4-BE49-F238E27FC236}">
                <a16:creationId xmlns:a16="http://schemas.microsoft.com/office/drawing/2014/main" id="{5881CB2F-E262-2841-832D-9D9241063D87}"/>
              </a:ext>
            </a:extLst>
          </p:cNvPr>
          <p:cNvSpPr>
            <a:spLocks noGrp="1"/>
          </p:cNvSpPr>
          <p:nvPr>
            <p:ph type="ftr" sz="quarter" idx="11"/>
          </p:nvPr>
        </p:nvSpPr>
        <p:spPr/>
        <p:txBody>
          <a:bodyPr/>
          <a:lstStyle/>
          <a:p>
            <a:r>
              <a:rPr lang="sk-SK"/>
              <a:t>© 2025 Keith A. Pray</a:t>
            </a:r>
            <a:endParaRPr lang="en-US" dirty="0"/>
          </a:p>
        </p:txBody>
      </p:sp>
      <p:sp>
        <p:nvSpPr>
          <p:cNvPr id="5" name="Slide Number Placeholder 4">
            <a:extLst>
              <a:ext uri="{FF2B5EF4-FFF2-40B4-BE49-F238E27FC236}">
                <a16:creationId xmlns:a16="http://schemas.microsoft.com/office/drawing/2014/main" id="{F1B0291D-315D-984F-BF54-FDD6D8484D75}"/>
              </a:ext>
            </a:extLst>
          </p:cNvPr>
          <p:cNvSpPr>
            <a:spLocks noGrp="1"/>
          </p:cNvSpPr>
          <p:nvPr>
            <p:ph type="sldNum" sz="quarter" idx="12"/>
          </p:nvPr>
        </p:nvSpPr>
        <p:spPr/>
        <p:txBody>
          <a:bodyPr/>
          <a:lstStyle/>
          <a:p>
            <a:fld id="{A2A17EAB-8B51-5C40-8776-6683E51FA7A0}" type="slidenum">
              <a:rPr lang="en-US" smtClean="0"/>
              <a:t>35</a:t>
            </a:fld>
            <a:endParaRPr lang="en-US"/>
          </a:p>
        </p:txBody>
      </p:sp>
    </p:spTree>
    <p:extLst>
      <p:ext uri="{BB962C8B-B14F-4D97-AF65-F5344CB8AC3E}">
        <p14:creationId xmlns:p14="http://schemas.microsoft.com/office/powerpoint/2010/main" val="2928596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Reading Notes</a:t>
            </a:r>
          </a:p>
        </p:txBody>
      </p:sp>
      <p:sp>
        <p:nvSpPr>
          <p:cNvPr id="3" name="Content Placeholder 2"/>
          <p:cNvSpPr>
            <a:spLocks noGrp="1"/>
          </p:cNvSpPr>
          <p:nvPr>
            <p:ph sz="half" idx="1"/>
          </p:nvPr>
        </p:nvSpPr>
        <p:spPr>
          <a:xfrm>
            <a:off x="400691" y="1017142"/>
            <a:ext cx="4179013" cy="3980054"/>
          </a:xfrm>
        </p:spPr>
        <p:txBody>
          <a:bodyPr>
            <a:normAutofit fontScale="62500" lnSpcReduction="20000"/>
          </a:bodyPr>
          <a:lstStyle/>
          <a:p>
            <a:pPr>
              <a:spcBef>
                <a:spcPts val="600"/>
              </a:spcBef>
            </a:pPr>
            <a:r>
              <a:rPr lang="is-IS" dirty="0"/>
              <a:t>p. 168 “not have bothered to invent it.“ or had the time?</a:t>
            </a:r>
          </a:p>
          <a:p>
            <a:pPr>
              <a:spcBef>
                <a:spcPts val="600"/>
              </a:spcBef>
            </a:pPr>
            <a:r>
              <a:rPr lang="is-IS" dirty="0"/>
              <a:t>p. 169 Any music entering public domain, not just classical.  Why does orchestra budget matter? Public domain year 1997/1999 from source published in 1996? </a:t>
            </a:r>
            <a:endParaRPr lang="en-US" dirty="0"/>
          </a:p>
          <a:p>
            <a:pPr>
              <a:spcBef>
                <a:spcPts val="600"/>
              </a:spcBef>
            </a:pPr>
            <a:r>
              <a:rPr lang="en-US" dirty="0"/>
              <a:t>p. 170 SaaS, Google Search example? “…before he </a:t>
            </a:r>
            <a:r>
              <a:rPr lang="en-US" b="1" dirty="0"/>
              <a:t>gave</a:t>
            </a:r>
            <a:r>
              <a:rPr lang="en-US" dirty="0"/>
              <a:t> them the plot.”? </a:t>
            </a:r>
          </a:p>
          <a:p>
            <a:pPr>
              <a:spcBef>
                <a:spcPts val="600"/>
              </a:spcBef>
            </a:pPr>
            <a:r>
              <a:rPr lang="en-US" dirty="0"/>
              <a:t>P. 171 “</a:t>
            </a:r>
            <a:r>
              <a:rPr lang="is-IS" dirty="0"/>
              <a:t>…cannot erase the memories...” Paycheck (2003) Does Google protect its name/trademark?</a:t>
            </a:r>
            <a:endParaRPr lang="en-US" dirty="0"/>
          </a:p>
          <a:p>
            <a:pPr>
              <a:spcBef>
                <a:spcPts val="600"/>
              </a:spcBef>
            </a:pPr>
            <a:r>
              <a:rPr lang="en-US" dirty="0"/>
              <a:t>p. 173 When was instant photography invented?</a:t>
            </a:r>
          </a:p>
          <a:p>
            <a:pPr>
              <a:spcBef>
                <a:spcPts val="600"/>
              </a:spcBef>
            </a:pPr>
            <a:r>
              <a:rPr lang="en-US" dirty="0"/>
              <a:t>p. 176 Mickey Mouse – CGP Grey “Copyright: Forever Less One Day” (2025-09-04 no longer available)</a:t>
            </a:r>
          </a:p>
          <a:p>
            <a:pPr>
              <a:spcBef>
                <a:spcPts val="600"/>
              </a:spcBef>
            </a:pPr>
            <a:r>
              <a:rPr lang="en-US" dirty="0"/>
              <a:t>p. 177 $150K for VP seems low.</a:t>
            </a:r>
          </a:p>
          <a:p>
            <a:pPr>
              <a:spcBef>
                <a:spcPts val="600"/>
              </a:spcBef>
            </a:pPr>
            <a:r>
              <a:rPr lang="en-US" dirty="0"/>
              <a:t>p. 179 Felicity is also an affected party.</a:t>
            </a:r>
          </a:p>
          <a:p>
            <a:pPr>
              <a:spcBef>
                <a:spcPts val="600"/>
              </a:spcBef>
            </a:pPr>
            <a:r>
              <a:rPr lang="en-US" dirty="0"/>
              <a:t>p. 182 4.4 #2 preferred assuming means published works more likely fair use. See p. 186</a:t>
            </a:r>
          </a:p>
          <a:p>
            <a:pPr>
              <a:spcBef>
                <a:spcPts val="600"/>
              </a:spcBef>
            </a:pPr>
            <a:r>
              <a:rPr lang="en-US" dirty="0"/>
              <a:t>p. 186 Will Google do the same for music, movies, video games as books?</a:t>
            </a:r>
          </a:p>
          <a:p>
            <a:pPr>
              <a:spcBef>
                <a:spcPts val="600"/>
              </a:spcBef>
            </a:pPr>
            <a:r>
              <a:rPr lang="en-US" dirty="0"/>
              <a:t>p. 187 What about lawsuits over a single hook sample? </a:t>
            </a:r>
          </a:p>
          <a:p>
            <a:pPr>
              <a:spcBef>
                <a:spcPts val="600"/>
              </a:spcBef>
            </a:pPr>
            <a:r>
              <a:rPr lang="en-US" dirty="0"/>
              <a:t>p. 188 Revenue != profit.</a:t>
            </a:r>
          </a:p>
          <a:p>
            <a:pPr>
              <a:spcBef>
                <a:spcPts val="600"/>
              </a:spcBef>
            </a:pPr>
            <a:r>
              <a:rPr lang="en-US" dirty="0"/>
              <a:t>p. 192 Blocking 100% seems impossible.</a:t>
            </a:r>
          </a:p>
          <a:p>
            <a:pPr>
              <a:spcBef>
                <a:spcPts val="600"/>
              </a:spcBef>
            </a:pPr>
            <a:r>
              <a:rPr lang="en-US" dirty="0"/>
              <a:t>p. 195 Any legitimate BitTorrent use examples since 2005? Newer examples of content before release date? How many people still use Pirate Bay, source 2009?</a:t>
            </a:r>
          </a:p>
        </p:txBody>
      </p:sp>
      <p:sp>
        <p:nvSpPr>
          <p:cNvPr id="11" name="Content Placeholder 10"/>
          <p:cNvSpPr>
            <a:spLocks noGrp="1"/>
          </p:cNvSpPr>
          <p:nvPr>
            <p:ph sz="half" idx="2"/>
          </p:nvPr>
        </p:nvSpPr>
        <p:spPr>
          <a:xfrm>
            <a:off x="4574568" y="1017142"/>
            <a:ext cx="4179013" cy="3980054"/>
          </a:xfrm>
        </p:spPr>
        <p:txBody>
          <a:bodyPr>
            <a:normAutofit fontScale="62500" lnSpcReduction="20000"/>
          </a:bodyPr>
          <a:lstStyle/>
          <a:p>
            <a:pPr>
              <a:spcBef>
                <a:spcPts val="600"/>
              </a:spcBef>
            </a:pPr>
            <a:r>
              <a:rPr lang="en-US" dirty="0"/>
              <a:t>p. 197 “sold… systems… licensing agreement </a:t>
            </a:r>
            <a:r>
              <a:rPr lang="is-IS" dirty="0"/>
              <a:t>… hardware”? </a:t>
            </a:r>
          </a:p>
          <a:p>
            <a:pPr>
              <a:spcBef>
                <a:spcPts val="600"/>
              </a:spcBef>
            </a:pPr>
            <a:r>
              <a:rPr lang="is-IS" dirty="0"/>
              <a:t>p. 198 Confidential source code very outdated. Code can be copyrighted.</a:t>
            </a:r>
            <a:endParaRPr lang="en-US" dirty="0"/>
          </a:p>
          <a:p>
            <a:pPr>
              <a:spcBef>
                <a:spcPts val="600"/>
              </a:spcBef>
            </a:pPr>
            <a:r>
              <a:rPr lang="en-US" dirty="0"/>
              <a:t>p. 199 4.7.3 Safe Software Development references?</a:t>
            </a:r>
          </a:p>
          <a:p>
            <a:pPr>
              <a:spcBef>
                <a:spcPts val="600"/>
              </a:spcBef>
            </a:pPr>
            <a:r>
              <a:rPr lang="en-US" dirty="0"/>
              <a:t>p. 202 What did the smartphone patent wars cost consumers?</a:t>
            </a:r>
          </a:p>
          <a:p>
            <a:pPr>
              <a:spcBef>
                <a:spcPts val="600"/>
              </a:spcBef>
            </a:pPr>
            <a:r>
              <a:rPr lang="en-US" dirty="0"/>
              <a:t>p. 204 Pouring can of tomato juice into ocean != hard work/labor</a:t>
            </a:r>
          </a:p>
          <a:p>
            <a:pPr>
              <a:spcBef>
                <a:spcPts val="600"/>
              </a:spcBef>
            </a:pPr>
            <a:r>
              <a:rPr lang="en-US" dirty="0"/>
              <a:t>p. 205 Developers often need the tool they make and share.  Good reputation can lead to more financial remuneration. Producers are currently allowed to share, just not forced. 3</a:t>
            </a:r>
            <a:r>
              <a:rPr lang="en-US" baseline="30000" dirty="0"/>
              <a:t>rd</a:t>
            </a:r>
            <a:r>
              <a:rPr lang="en-US" dirty="0"/>
              <a:t> claim used by opposing argument too.</a:t>
            </a:r>
          </a:p>
          <a:p>
            <a:pPr>
              <a:spcBef>
                <a:spcPts val="600"/>
              </a:spcBef>
            </a:pPr>
            <a:r>
              <a:rPr lang="en-US" dirty="0"/>
              <a:t>p. 206 It feels argument presented for SW not as strong as music, movies, art.</a:t>
            </a:r>
          </a:p>
          <a:p>
            <a:pPr>
              <a:spcBef>
                <a:spcPts val="600"/>
              </a:spcBef>
            </a:pPr>
            <a:r>
              <a:rPr lang="en-US" dirty="0"/>
              <a:t>p. 207 Perhaps friends should not ask you to break the law? </a:t>
            </a:r>
          </a:p>
          <a:p>
            <a:pPr>
              <a:spcBef>
                <a:spcPts val="600"/>
              </a:spcBef>
            </a:pPr>
            <a:r>
              <a:rPr lang="en-US" dirty="0"/>
              <a:t>p. 208 With Dev/Sec/Ops adoption trending, is long release cycles still true? </a:t>
            </a:r>
          </a:p>
          <a:p>
            <a:pPr>
              <a:spcBef>
                <a:spcPts val="600"/>
              </a:spcBef>
            </a:pPr>
            <a:r>
              <a:rPr lang="en-US" dirty="0"/>
              <a:t>p. 209 Shift to service may be most compelling. 2003 source too old for dependability claim. Is Perl still most popular? Source? </a:t>
            </a:r>
          </a:p>
          <a:p>
            <a:pPr>
              <a:spcBef>
                <a:spcPts val="600"/>
              </a:spcBef>
            </a:pPr>
            <a:r>
              <a:rPr lang="en-US" dirty="0"/>
              <a:t>p. 210 Who uses tape?</a:t>
            </a:r>
          </a:p>
          <a:p>
            <a:pPr>
              <a:spcBef>
                <a:spcPts val="600"/>
              </a:spcBef>
            </a:pPr>
            <a:r>
              <a:rPr lang="en-US" dirty="0"/>
              <a:t>p. 211 “human-readable, lawyer-readable</a:t>
            </a:r>
            <a:r>
              <a:rPr lang="is-IS" dirty="0"/>
              <a:t>…” </a:t>
            </a:r>
          </a:p>
          <a:p>
            <a:pPr>
              <a:spcBef>
                <a:spcPts val="600"/>
              </a:spcBef>
            </a:pPr>
            <a:r>
              <a:rPr lang="is-IS" dirty="0"/>
              <a:t>p. 212 Image text too small. How strong is Creative Commons chain of reasoning?</a:t>
            </a:r>
          </a:p>
          <a:p>
            <a:pPr>
              <a:spcBef>
                <a:spcPts val="600"/>
              </a:spcBef>
            </a:pPr>
            <a:r>
              <a:rPr lang="is-IS" dirty="0"/>
              <a:t>p. 215 AI in further reading but how much in chapter?</a:t>
            </a:r>
          </a:p>
          <a:p>
            <a:pPr>
              <a:spcBef>
                <a:spcPts val="600"/>
              </a:spcBef>
            </a:pPr>
            <a:r>
              <a:rPr lang="is-IS" dirty="0"/>
              <a:t>Questions I liked: 21, 26</a:t>
            </a:r>
            <a:endParaRPr lang="en-US" dirty="0"/>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6" name="Slide Number Placeholder 5"/>
          <p:cNvSpPr>
            <a:spLocks noGrp="1"/>
          </p:cNvSpPr>
          <p:nvPr>
            <p:ph type="sldNum" sz="quarter" idx="12"/>
          </p:nvPr>
        </p:nvSpPr>
        <p:spPr/>
        <p:txBody>
          <a:bodyPr/>
          <a:lstStyle/>
          <a:p>
            <a:fld id="{A2A17EAB-8B51-5C40-8776-6683E51FA7A0}" type="slidenum">
              <a:rPr lang="en-US" smtClean="0"/>
              <a:t>4</a:t>
            </a:fld>
            <a:endParaRPr lang="en-US"/>
          </a:p>
        </p:txBody>
      </p:sp>
    </p:spTree>
    <p:extLst>
      <p:ext uri="{BB962C8B-B14F-4D97-AF65-F5344CB8AC3E}">
        <p14:creationId xmlns:p14="http://schemas.microsoft.com/office/powerpoint/2010/main" val="2108164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3" name="Content Placeholder 2"/>
          <p:cNvSpPr>
            <a:spLocks noGrp="1"/>
          </p:cNvSpPr>
          <p:nvPr>
            <p:ph sz="half" idx="1"/>
          </p:nvPr>
        </p:nvSpPr>
        <p:spPr/>
        <p:txBody>
          <a:bodyPr>
            <a:normAutofit/>
          </a:bodyPr>
          <a:lstStyle/>
          <a:p>
            <a:pPr marL="457200" indent="-457200">
              <a:buFont typeface="+mj-lt"/>
              <a:buAutoNum type="arabicPeriod"/>
            </a:pPr>
            <a:r>
              <a:rPr lang="en-US" dirty="0"/>
              <a:t>Trademark</a:t>
            </a:r>
          </a:p>
          <a:p>
            <a:pPr marL="457200" indent="-457200">
              <a:buFont typeface="+mj-lt"/>
              <a:buAutoNum type="arabicPeriod"/>
            </a:pPr>
            <a:r>
              <a:rPr lang="en-US" dirty="0"/>
              <a:t>Copyright</a:t>
            </a:r>
          </a:p>
          <a:p>
            <a:pPr marL="457200" indent="-457200">
              <a:buFont typeface="+mj-lt"/>
              <a:buAutoNum type="arabicPeriod"/>
            </a:pPr>
            <a:r>
              <a:rPr lang="en-US" dirty="0"/>
              <a:t>Patent</a:t>
            </a:r>
          </a:p>
          <a:p>
            <a:pPr marL="457200" indent="-457200">
              <a:buFont typeface="+mj-lt"/>
              <a:buAutoNum type="arabicPeriod"/>
            </a:pPr>
            <a:r>
              <a:rPr lang="en-US" dirty="0"/>
              <a:t>Trade Secret</a:t>
            </a:r>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does it protect?</a:t>
            </a:r>
          </a:p>
          <a:p>
            <a:pPr lvl="1"/>
            <a:endParaRPr lang="en-US" dirty="0"/>
          </a:p>
          <a:p>
            <a:pPr marL="342900" indent="-342900">
              <a:buFont typeface="+mj-lt"/>
              <a:buAutoNum type="alphaUcPeriod"/>
            </a:pPr>
            <a:r>
              <a:rPr lang="en-US" dirty="0"/>
              <a:t>Qualifications required?</a:t>
            </a:r>
          </a:p>
          <a:p>
            <a:pPr lvl="1"/>
            <a:endParaRPr lang="en-US" dirty="0"/>
          </a:p>
          <a:p>
            <a:pPr marL="342900" indent="-342900">
              <a:buFont typeface="+mj-lt"/>
              <a:buAutoNum type="alphaUcPeriod"/>
            </a:pPr>
            <a:r>
              <a:rPr lang="en-US" dirty="0"/>
              <a:t>How long does protection last?</a:t>
            </a:r>
          </a:p>
          <a:p>
            <a:pPr lvl="1"/>
            <a:endParaRPr lang="en-US" dirty="0"/>
          </a:p>
          <a:p>
            <a:pPr marL="342900" indent="-342900">
              <a:buFont typeface="+mj-lt"/>
              <a:buAutoNum type="alphaUcPeriod"/>
            </a:pPr>
            <a:endParaRPr lang="en-US" dirty="0"/>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5</a:t>
            </a:fld>
            <a:endParaRPr lang="en-US"/>
          </a:p>
        </p:txBody>
      </p:sp>
    </p:spTree>
    <p:extLst>
      <p:ext uri="{BB962C8B-B14F-4D97-AF65-F5344CB8AC3E}">
        <p14:creationId xmlns:p14="http://schemas.microsoft.com/office/powerpoint/2010/main" val="3262248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1352551"/>
            <a:ext cx="47244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72745"/>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343761"/>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060350"/>
            <a:ext cx="3733800" cy="699992"/>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672745"/>
            <a:ext cx="990600" cy="2087597"/>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3" name="Content Placeholder 2"/>
          <p:cNvSpPr>
            <a:spLocks noGrp="1"/>
          </p:cNvSpPr>
          <p:nvPr>
            <p:ph sz="half" idx="1"/>
          </p:nvPr>
        </p:nvSpPr>
        <p:spPr/>
        <p:txBody>
          <a:bodyPr>
            <a:normAutofit/>
          </a:bodyPr>
          <a:lstStyle/>
          <a:p>
            <a:pPr marL="457200" indent="-457200">
              <a:buFont typeface="+mj-lt"/>
              <a:buAutoNum type="arabicPeriod"/>
            </a:pPr>
            <a:r>
              <a:rPr lang="en-US" dirty="0"/>
              <a:t>Trademark</a:t>
            </a:r>
          </a:p>
          <a:p>
            <a:pPr marL="457200" indent="-457200">
              <a:buFont typeface="+mj-lt"/>
              <a:buAutoNum type="arabicPeriod"/>
            </a:pPr>
            <a:r>
              <a:rPr lang="en-US" dirty="0"/>
              <a:t>Copyright</a:t>
            </a:r>
          </a:p>
          <a:p>
            <a:pPr marL="457200" indent="-457200">
              <a:buFont typeface="+mj-lt"/>
              <a:buAutoNum type="arabicPeriod"/>
            </a:pPr>
            <a:r>
              <a:rPr lang="en-US" dirty="0"/>
              <a:t>Patent</a:t>
            </a:r>
          </a:p>
          <a:p>
            <a:pPr marL="457200" indent="-457200">
              <a:buFont typeface="+mj-lt"/>
              <a:buAutoNum type="arabicPeriod"/>
            </a:pPr>
            <a:r>
              <a:rPr lang="en-US" dirty="0"/>
              <a:t>Trade Secret</a:t>
            </a:r>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does it protect?</a:t>
            </a:r>
          </a:p>
          <a:p>
            <a:pPr lvl="1"/>
            <a:r>
              <a:rPr lang="en-US" dirty="0"/>
              <a:t> </a:t>
            </a:r>
          </a:p>
          <a:p>
            <a:pPr marL="342900" indent="-342900">
              <a:buFont typeface="+mj-lt"/>
              <a:buAutoNum type="alphaUcPeriod"/>
            </a:pPr>
            <a:r>
              <a:rPr lang="en-US" dirty="0"/>
              <a:t>Qualifications required?</a:t>
            </a:r>
          </a:p>
          <a:p>
            <a:pPr lvl="1"/>
            <a:r>
              <a:rPr lang="en-US" dirty="0"/>
              <a:t> </a:t>
            </a:r>
          </a:p>
          <a:p>
            <a:pPr marL="342900" indent="-342900">
              <a:buFont typeface="+mj-lt"/>
              <a:buAutoNum type="alphaUcPeriod"/>
            </a:pPr>
            <a:r>
              <a:rPr lang="en-US" dirty="0"/>
              <a:t>How long does protection last?</a:t>
            </a:r>
          </a:p>
          <a:p>
            <a:pPr lvl="1"/>
            <a:r>
              <a:rPr lang="en-US" dirty="0"/>
              <a:t>							</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6</a:t>
            </a:fld>
            <a:endParaRPr lang="en-US"/>
          </a:p>
        </p:txBody>
      </p:sp>
    </p:spTree>
    <p:extLst>
      <p:ext uri="{BB962C8B-B14F-4D97-AF65-F5344CB8AC3E}">
        <p14:creationId xmlns:p14="http://schemas.microsoft.com/office/powerpoint/2010/main" val="1710598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1352551"/>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72745"/>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343761"/>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060350"/>
            <a:ext cx="3733800" cy="699992"/>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352551"/>
            <a:ext cx="990600" cy="240779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3" name="Content Placeholder 2"/>
          <p:cNvSpPr>
            <a:spLocks noGrp="1"/>
          </p:cNvSpPr>
          <p:nvPr>
            <p:ph sz="half" idx="1"/>
          </p:nvPr>
        </p:nvSpPr>
        <p:spPr/>
        <p:txBody>
          <a:bodyPr>
            <a:normAutofit/>
          </a:bodyPr>
          <a:lstStyle/>
          <a:p>
            <a:pPr marL="457200" indent="-457200">
              <a:buFont typeface="+mj-lt"/>
              <a:buAutoNum type="arabicPeriod"/>
            </a:pPr>
            <a:r>
              <a:rPr lang="en-US" dirty="0"/>
              <a:t>Trademark</a:t>
            </a:r>
          </a:p>
          <a:p>
            <a:pPr marL="457200" indent="-457200">
              <a:buFont typeface="+mj-lt"/>
              <a:buAutoNum type="arabicPeriod"/>
            </a:pPr>
            <a:r>
              <a:rPr lang="en-US" dirty="0"/>
              <a:t>Copyright</a:t>
            </a:r>
          </a:p>
          <a:p>
            <a:pPr marL="457200" indent="-457200">
              <a:buFont typeface="+mj-lt"/>
              <a:buAutoNum type="arabicPeriod"/>
            </a:pPr>
            <a:r>
              <a:rPr lang="en-US" dirty="0"/>
              <a:t>Patent</a:t>
            </a:r>
          </a:p>
          <a:p>
            <a:pPr marL="457200" indent="-457200">
              <a:buFont typeface="+mj-lt"/>
              <a:buAutoNum type="arabicPeriod"/>
            </a:pPr>
            <a:r>
              <a:rPr lang="en-US" dirty="0"/>
              <a:t>Trade Secret</a:t>
            </a:r>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does it protect?</a:t>
            </a:r>
          </a:p>
          <a:p>
            <a:pPr lvl="1"/>
            <a:r>
              <a:rPr lang="en-US" dirty="0"/>
              <a:t>Mark denoting product or service</a:t>
            </a:r>
          </a:p>
          <a:p>
            <a:pPr marL="342900" indent="-342900">
              <a:buFont typeface="+mj-lt"/>
              <a:buAutoNum type="alphaUcPeriod"/>
            </a:pPr>
            <a:r>
              <a:rPr lang="en-US" dirty="0"/>
              <a:t>Qualifications required?</a:t>
            </a:r>
          </a:p>
          <a:p>
            <a:pPr lvl="1"/>
            <a:r>
              <a:rPr lang="en-US" dirty="0"/>
              <a:t>Unique in specific area of commerce</a:t>
            </a:r>
          </a:p>
          <a:p>
            <a:pPr marL="342900" indent="-342900">
              <a:buFont typeface="+mj-lt"/>
              <a:buAutoNum type="alphaUcPeriod"/>
            </a:pPr>
            <a:r>
              <a:rPr lang="en-US" dirty="0"/>
              <a:t>How long does protection last?</a:t>
            </a:r>
          </a:p>
          <a:p>
            <a:pPr lvl="1"/>
            <a:r>
              <a:rPr lang="en-US" dirty="0"/>
              <a:t>While in use and protected against common noun or verb usage. Need to register to sue.</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7</a:t>
            </a:fld>
            <a:endParaRPr lang="en-US"/>
          </a:p>
        </p:txBody>
      </p:sp>
    </p:spTree>
    <p:extLst>
      <p:ext uri="{BB962C8B-B14F-4D97-AF65-F5344CB8AC3E}">
        <p14:creationId xmlns:p14="http://schemas.microsoft.com/office/powerpoint/2010/main" val="3187853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1748946"/>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244691"/>
            <a:ext cx="3733800" cy="51565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352551"/>
            <a:ext cx="990600" cy="240779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556446"/>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72744"/>
            <a:ext cx="3733800" cy="51565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3" name="Content Placeholder 2"/>
          <p:cNvSpPr>
            <a:spLocks noGrp="1"/>
          </p:cNvSpPr>
          <p:nvPr>
            <p:ph sz="half" idx="1"/>
          </p:nvPr>
        </p:nvSpPr>
        <p:spPr/>
        <p:txBody>
          <a:bodyPr>
            <a:normAutofit/>
          </a:bodyPr>
          <a:lstStyle/>
          <a:p>
            <a:pPr marL="457200" indent="-457200">
              <a:buFont typeface="+mj-lt"/>
              <a:buAutoNum type="arabicPeriod"/>
            </a:pPr>
            <a:r>
              <a:rPr lang="en-US" dirty="0"/>
              <a:t>Trademark</a:t>
            </a:r>
          </a:p>
          <a:p>
            <a:pPr marL="457200" indent="-457200">
              <a:buFont typeface="+mj-lt"/>
              <a:buAutoNum type="arabicPeriod"/>
            </a:pPr>
            <a:r>
              <a:rPr lang="en-US" dirty="0"/>
              <a:t>Copyright</a:t>
            </a:r>
          </a:p>
          <a:p>
            <a:pPr marL="457200" indent="-457200">
              <a:buFont typeface="+mj-lt"/>
              <a:buAutoNum type="arabicPeriod"/>
            </a:pPr>
            <a:r>
              <a:rPr lang="en-US" dirty="0"/>
              <a:t>Patent</a:t>
            </a:r>
          </a:p>
          <a:p>
            <a:pPr marL="457200" indent="-457200">
              <a:buFont typeface="+mj-lt"/>
              <a:buAutoNum type="arabicPeriod"/>
            </a:pPr>
            <a:r>
              <a:rPr lang="en-US" dirty="0"/>
              <a:t>Trade Secret</a:t>
            </a:r>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does it protect?</a:t>
            </a:r>
          </a:p>
          <a:p>
            <a:pPr lvl="1"/>
            <a:r>
              <a:rPr lang="en-US" dirty="0"/>
              <a:t> 				</a:t>
            </a:r>
          </a:p>
          <a:p>
            <a:pPr marL="342900" indent="-342900">
              <a:buFont typeface="+mj-lt"/>
              <a:buAutoNum type="alphaUcPeriod"/>
            </a:pPr>
            <a:r>
              <a:rPr lang="en-US" dirty="0"/>
              <a:t>Qualifications required?</a:t>
            </a:r>
          </a:p>
          <a:p>
            <a:pPr lvl="1"/>
            <a:r>
              <a:rPr lang="en-US" dirty="0"/>
              <a:t> </a:t>
            </a:r>
          </a:p>
          <a:p>
            <a:pPr marL="342900" indent="-342900">
              <a:buFont typeface="+mj-lt"/>
              <a:buAutoNum type="alphaUcPeriod"/>
            </a:pPr>
            <a:r>
              <a:rPr lang="en-US" dirty="0"/>
              <a:t>How long does protection last?</a:t>
            </a:r>
          </a:p>
          <a:p>
            <a:pPr lvl="1"/>
            <a:r>
              <a:rPr lang="en-US" dirty="0"/>
              <a:t> 				</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8</a:t>
            </a:fld>
            <a:endParaRPr lang="en-US"/>
          </a:p>
        </p:txBody>
      </p:sp>
    </p:spTree>
    <p:extLst>
      <p:ext uri="{BB962C8B-B14F-4D97-AF65-F5344CB8AC3E}">
        <p14:creationId xmlns:p14="http://schemas.microsoft.com/office/powerpoint/2010/main" val="4124093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id="{8968ADFB-1811-3B4E-89DF-DD688C5E1C58}"/>
              </a:ext>
            </a:extLst>
          </p:cNvPr>
          <p:cNvSpPr>
            <a:spLocks noChangeArrowheads="1"/>
          </p:cNvSpPr>
          <p:nvPr/>
        </p:nvSpPr>
        <p:spPr bwMode="auto">
          <a:xfrm>
            <a:off x="0" y="1748946"/>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1" name="Rectangle 4">
            <a:extLst>
              <a:ext uri="{FF2B5EF4-FFF2-40B4-BE49-F238E27FC236}">
                <a16:creationId xmlns:a16="http://schemas.microsoft.com/office/drawing/2014/main" id="{30FFBC67-CB0A-1E40-B4FB-F9505204677E}"/>
              </a:ext>
            </a:extLst>
          </p:cNvPr>
          <p:cNvSpPr>
            <a:spLocks noChangeArrowheads="1"/>
          </p:cNvSpPr>
          <p:nvPr/>
        </p:nvSpPr>
        <p:spPr bwMode="auto">
          <a:xfrm>
            <a:off x="4724400" y="3244691"/>
            <a:ext cx="3733800" cy="51565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3" name="Rectangle 4">
            <a:extLst>
              <a:ext uri="{FF2B5EF4-FFF2-40B4-BE49-F238E27FC236}">
                <a16:creationId xmlns:a16="http://schemas.microsoft.com/office/drawing/2014/main" id="{19AE2436-E0F7-9D4A-94FB-7D9E8823B480}"/>
              </a:ext>
            </a:extLst>
          </p:cNvPr>
          <p:cNvSpPr>
            <a:spLocks noChangeArrowheads="1"/>
          </p:cNvSpPr>
          <p:nvPr/>
        </p:nvSpPr>
        <p:spPr bwMode="auto">
          <a:xfrm>
            <a:off x="3733800" y="1352551"/>
            <a:ext cx="990600" cy="240779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10" name="Rectangle 4">
            <a:extLst>
              <a:ext uri="{FF2B5EF4-FFF2-40B4-BE49-F238E27FC236}">
                <a16:creationId xmlns:a16="http://schemas.microsoft.com/office/drawing/2014/main" id="{AB1A00A4-70E3-E74D-AF9A-3850B0A735E7}"/>
              </a:ext>
            </a:extLst>
          </p:cNvPr>
          <p:cNvSpPr>
            <a:spLocks noChangeArrowheads="1"/>
          </p:cNvSpPr>
          <p:nvPr/>
        </p:nvSpPr>
        <p:spPr bwMode="auto">
          <a:xfrm>
            <a:off x="4724400" y="2556446"/>
            <a:ext cx="3733800" cy="320194"/>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9" name="Rectangle 4">
            <a:extLst>
              <a:ext uri="{FF2B5EF4-FFF2-40B4-BE49-F238E27FC236}">
                <a16:creationId xmlns:a16="http://schemas.microsoft.com/office/drawing/2014/main" id="{B6ABA7D5-1EF6-5344-85D4-0AE58E22C93B}"/>
              </a:ext>
            </a:extLst>
          </p:cNvPr>
          <p:cNvSpPr>
            <a:spLocks noChangeArrowheads="1"/>
          </p:cNvSpPr>
          <p:nvPr/>
        </p:nvSpPr>
        <p:spPr bwMode="auto">
          <a:xfrm>
            <a:off x="4724400" y="1672744"/>
            <a:ext cx="3733800" cy="515651"/>
          </a:xfrm>
          <a:prstGeom prst="rect">
            <a:avLst/>
          </a:prstGeom>
          <a:solidFill>
            <a:schemeClr val="bg1">
              <a:alpha val="24000"/>
            </a:schemeClr>
          </a:solidFill>
          <a:ln w="9525">
            <a:noFill/>
            <a:miter lim="800000"/>
            <a:headEnd/>
            <a:tailEnd/>
          </a:ln>
        </p:spPr>
        <p:txBody>
          <a:bodyPr wrap="none" anchor="ctr">
            <a:prstTxWarp prst="textNoShape">
              <a:avLst/>
            </a:prstTxWarp>
          </a:bodyPr>
          <a:lstStyle/>
          <a:p>
            <a:endParaRPr lang="en-US"/>
          </a:p>
        </p:txBody>
      </p:sp>
      <p:sp>
        <p:nvSpPr>
          <p:cNvPr id="2" name="Title 1"/>
          <p:cNvSpPr>
            <a:spLocks noGrp="1"/>
          </p:cNvSpPr>
          <p:nvPr>
            <p:ph type="title"/>
          </p:nvPr>
        </p:nvSpPr>
        <p:spPr/>
        <p:txBody>
          <a:bodyPr>
            <a:normAutofit/>
          </a:bodyPr>
          <a:lstStyle/>
          <a:p>
            <a:r>
              <a:rPr lang="en-US" dirty="0"/>
              <a:t>Group Quiz</a:t>
            </a:r>
            <a:br>
              <a:rPr lang="en-US" dirty="0"/>
            </a:br>
            <a:r>
              <a:rPr lang="en-US" dirty="0"/>
              <a:t>For each On the left answer a–d on Right</a:t>
            </a:r>
          </a:p>
        </p:txBody>
      </p:sp>
      <p:sp>
        <p:nvSpPr>
          <p:cNvPr id="3" name="Content Placeholder 2"/>
          <p:cNvSpPr>
            <a:spLocks noGrp="1"/>
          </p:cNvSpPr>
          <p:nvPr>
            <p:ph sz="half" idx="1"/>
          </p:nvPr>
        </p:nvSpPr>
        <p:spPr/>
        <p:txBody>
          <a:bodyPr>
            <a:normAutofit/>
          </a:bodyPr>
          <a:lstStyle/>
          <a:p>
            <a:pPr marL="457200" indent="-457200">
              <a:buFont typeface="+mj-lt"/>
              <a:buAutoNum type="arabicPeriod"/>
            </a:pPr>
            <a:r>
              <a:rPr lang="en-US" dirty="0"/>
              <a:t>Trademark</a:t>
            </a:r>
          </a:p>
          <a:p>
            <a:pPr marL="457200" indent="-457200">
              <a:buFont typeface="+mj-lt"/>
              <a:buAutoNum type="arabicPeriod"/>
            </a:pPr>
            <a:r>
              <a:rPr lang="en-US" dirty="0"/>
              <a:t>Copyright</a:t>
            </a:r>
          </a:p>
          <a:p>
            <a:pPr marL="457200" indent="-457200">
              <a:buFont typeface="+mj-lt"/>
              <a:buAutoNum type="arabicPeriod"/>
            </a:pPr>
            <a:r>
              <a:rPr lang="en-US" dirty="0"/>
              <a:t>Patent</a:t>
            </a:r>
          </a:p>
          <a:p>
            <a:pPr marL="457200" indent="-457200">
              <a:buFont typeface="+mj-lt"/>
              <a:buAutoNum type="arabicPeriod"/>
            </a:pPr>
            <a:r>
              <a:rPr lang="en-US" dirty="0"/>
              <a:t>Trade Secret</a:t>
            </a:r>
          </a:p>
        </p:txBody>
      </p:sp>
      <p:sp>
        <p:nvSpPr>
          <p:cNvPr id="6" name="Content Placeholder 5"/>
          <p:cNvSpPr>
            <a:spLocks noGrp="1"/>
          </p:cNvSpPr>
          <p:nvPr>
            <p:ph sz="half" idx="2"/>
          </p:nvPr>
        </p:nvSpPr>
        <p:spPr/>
        <p:txBody>
          <a:bodyPr>
            <a:normAutofit/>
          </a:bodyPr>
          <a:lstStyle/>
          <a:p>
            <a:pPr marL="342900" indent="-342900">
              <a:buFont typeface="+mj-lt"/>
              <a:buAutoNum type="alphaUcPeriod"/>
            </a:pPr>
            <a:r>
              <a:rPr lang="en-US" dirty="0"/>
              <a:t>What does it protect?</a:t>
            </a:r>
          </a:p>
          <a:p>
            <a:pPr lvl="1"/>
            <a:r>
              <a:rPr lang="en-US" dirty="0"/>
              <a:t>Expression, not ideas. Derivative work, publication, performance</a:t>
            </a:r>
          </a:p>
          <a:p>
            <a:pPr marL="342900" indent="-342900">
              <a:buFont typeface="+mj-lt"/>
              <a:buAutoNum type="alphaUcPeriod"/>
            </a:pPr>
            <a:r>
              <a:rPr lang="en-US" dirty="0"/>
              <a:t>Qualifications required?</a:t>
            </a:r>
          </a:p>
          <a:p>
            <a:pPr lvl="1"/>
            <a:r>
              <a:rPr lang="en-US" dirty="0"/>
              <a:t>Original</a:t>
            </a:r>
          </a:p>
          <a:p>
            <a:pPr marL="342900" indent="-342900">
              <a:buFont typeface="+mj-lt"/>
              <a:buAutoNum type="alphaUcPeriod"/>
            </a:pPr>
            <a:r>
              <a:rPr lang="en-US" dirty="0"/>
              <a:t>How long does protection last?</a:t>
            </a:r>
          </a:p>
          <a:p>
            <a:pPr lvl="1"/>
            <a:r>
              <a:rPr lang="en-US" dirty="0"/>
              <a:t>Author lifetime + 70 years, 95 years for companies</a:t>
            </a:r>
          </a:p>
          <a:p>
            <a:pPr marL="342900" indent="-342900">
              <a:buFont typeface="+mj-lt"/>
              <a:buAutoNum type="alphaUcPeriod"/>
            </a:pPr>
            <a:r>
              <a:rPr lang="en-US" dirty="0"/>
              <a:t>Specific example currently protected?</a:t>
            </a:r>
          </a:p>
          <a:p>
            <a:pPr lvl="1"/>
            <a:endParaRPr lang="en-US" dirty="0"/>
          </a:p>
        </p:txBody>
      </p:sp>
      <p:sp>
        <p:nvSpPr>
          <p:cNvPr id="4" name="Footer Placeholder 3"/>
          <p:cNvSpPr>
            <a:spLocks noGrp="1"/>
          </p:cNvSpPr>
          <p:nvPr>
            <p:ph type="ftr" sz="quarter" idx="11"/>
          </p:nvPr>
        </p:nvSpPr>
        <p:spPr/>
        <p:txBody>
          <a:bodyPr/>
          <a:lstStyle/>
          <a:p>
            <a:r>
              <a:rPr lang="sk-SK"/>
              <a:t>© 2025 Keith A. Pray</a:t>
            </a:r>
            <a:endParaRPr lang="en-US"/>
          </a:p>
        </p:txBody>
      </p:sp>
      <p:sp>
        <p:nvSpPr>
          <p:cNvPr id="7" name="Slide Number Placeholder 6"/>
          <p:cNvSpPr>
            <a:spLocks noGrp="1"/>
          </p:cNvSpPr>
          <p:nvPr>
            <p:ph type="sldNum" sz="quarter" idx="12"/>
          </p:nvPr>
        </p:nvSpPr>
        <p:spPr/>
        <p:txBody>
          <a:bodyPr/>
          <a:lstStyle/>
          <a:p>
            <a:fld id="{A2A17EAB-8B51-5C40-8776-6683E51FA7A0}" type="slidenum">
              <a:rPr lang="en-US" smtClean="0"/>
              <a:t>9</a:t>
            </a:fld>
            <a:endParaRPr lang="en-US"/>
          </a:p>
        </p:txBody>
      </p:sp>
    </p:spTree>
    <p:extLst>
      <p:ext uri="{BB962C8B-B14F-4D97-AF65-F5344CB8AC3E}">
        <p14:creationId xmlns:p14="http://schemas.microsoft.com/office/powerpoint/2010/main" val="58599665"/>
      </p:ext>
    </p:extLst>
  </p:cSld>
  <p:clrMapOvr>
    <a:masterClrMapping/>
  </p:clrMapOvr>
</p:sld>
</file>

<file path=ppt/theme/theme1.xml><?xml version="1.0" encoding="utf-8"?>
<a:theme xmlns:a="http://schemas.openxmlformats.org/drawingml/2006/main" name="Red Radial 16x9">
  <a:themeElements>
    <a:clrScheme name="RedRadial_16x9">
      <a:dk1>
        <a:sysClr val="windowText" lastClr="000000"/>
      </a:dk1>
      <a:lt1>
        <a:sysClr val="window" lastClr="FFFFFF"/>
      </a:lt1>
      <a:dk2>
        <a:srgbClr val="960000"/>
      </a:dk2>
      <a:lt2>
        <a:srgbClr val="BCB49E"/>
      </a:lt2>
      <a:accent1>
        <a:srgbClr val="DDA859"/>
      </a:accent1>
      <a:accent2>
        <a:srgbClr val="968A68"/>
      </a:accent2>
      <a:accent3>
        <a:srgbClr val="D3432B"/>
      </a:accent3>
      <a:accent4>
        <a:srgbClr val="BD9B47"/>
      </a:accent4>
      <a:accent5>
        <a:srgbClr val="618F91"/>
      </a:accent5>
      <a:accent6>
        <a:srgbClr val="DD7323"/>
      </a:accent6>
      <a:hlink>
        <a:srgbClr val="DDA859"/>
      </a:hlink>
      <a:folHlink>
        <a:srgbClr val="968A68"/>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xtreme Shadow">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TS102804895.potx</Template>
  <TotalTime>37758</TotalTime>
  <Words>7054</Words>
  <Application>Microsoft Macintosh PowerPoint</Application>
  <PresentationFormat>On-screen Show (16:9)</PresentationFormat>
  <Paragraphs>675</Paragraphs>
  <Slides>35</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Cambria</vt:lpstr>
      <vt:lpstr>Times New Roman</vt:lpstr>
      <vt:lpstr>Red Radial 16x9</vt:lpstr>
      <vt:lpstr>Class 5 Intellectual Property</vt:lpstr>
      <vt:lpstr>Papers</vt:lpstr>
      <vt:lpstr>Overview</vt:lpstr>
      <vt:lpstr>My Reading Notes</vt:lpstr>
      <vt:lpstr>Group Quiz For each On the left answer a–d on Right</vt:lpstr>
      <vt:lpstr>Group Quiz For each On the left answer a–d on Right</vt:lpstr>
      <vt:lpstr>Group Quiz For each On the left answer a–d on Right</vt:lpstr>
      <vt:lpstr>Group Quiz For each On the left answer a–d on Right</vt:lpstr>
      <vt:lpstr>Group Quiz For each On the left answer a–d on Right</vt:lpstr>
      <vt:lpstr>Group Quiz For each On the left answer a–d on Right</vt:lpstr>
      <vt:lpstr>Group Quiz For each On the left answer a–d on Right</vt:lpstr>
      <vt:lpstr>Group Quiz For each On the left answer a–d on Right</vt:lpstr>
      <vt:lpstr>Group Quiz For each On the left answer a–d on Right</vt:lpstr>
      <vt:lpstr>Overview</vt:lpstr>
      <vt:lpstr>Assignment - Self Search 1/3 </vt:lpstr>
      <vt:lpstr>Assignment - Self Search 2/3  Discussion Board</vt:lpstr>
      <vt:lpstr>Assignment - Self Search 3/3  1 Page Paper</vt:lpstr>
      <vt:lpstr>Overview</vt:lpstr>
      <vt:lpstr>How Ai Training undermines  Copyright law.</vt:lpstr>
      <vt:lpstr>AI training on copyrighted work</vt:lpstr>
      <vt:lpstr>Ai profiting</vt:lpstr>
      <vt:lpstr>How creators feel about ai</vt:lpstr>
      <vt:lpstr>Does ai training qualify for fair use</vt:lpstr>
      <vt:lpstr>Conclusion</vt:lpstr>
      <vt:lpstr>References</vt:lpstr>
      <vt:lpstr>Ethical Piracy</vt:lpstr>
      <vt:lpstr>Ethical piracy conclusion</vt:lpstr>
      <vt:lpstr>Ethical Piracy ignores harm</vt:lpstr>
      <vt:lpstr>Ethical piracy makes you vulnerable</vt:lpstr>
      <vt:lpstr>Ethical piracy for preservation</vt:lpstr>
      <vt:lpstr>Preservation rebuttal</vt:lpstr>
      <vt:lpstr>Closing</vt:lpstr>
      <vt:lpstr>References</vt:lpstr>
      <vt:lpstr>Class 5 The End</vt:lpstr>
      <vt:lpstr>what works well Online With Zoom</vt:lpstr>
    </vt:vector>
  </TitlesOfParts>
  <Company>WPI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A. Pray</dc:creator>
  <cp:lastModifiedBy>Keith A. Pray</cp:lastModifiedBy>
  <cp:revision>526</cp:revision>
  <dcterms:created xsi:type="dcterms:W3CDTF">2014-08-25T02:19:16Z</dcterms:created>
  <dcterms:modified xsi:type="dcterms:W3CDTF">2025-09-05T19:28:34Z</dcterms:modified>
</cp:coreProperties>
</file>