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259" r:id="rId3"/>
    <p:sldId id="291" r:id="rId4"/>
    <p:sldId id="261" r:id="rId5"/>
    <p:sldId id="264" r:id="rId6"/>
    <p:sldId id="323" r:id="rId7"/>
    <p:sldId id="359" r:id="rId8"/>
    <p:sldId id="297" r:id="rId9"/>
    <p:sldId id="367" r:id="rId10"/>
    <p:sldId id="268" r:id="rId11"/>
    <p:sldId id="270" r:id="rId12"/>
    <p:sldId id="274" r:id="rId13"/>
    <p:sldId id="272" r:id="rId14"/>
    <p:sldId id="273" r:id="rId15"/>
    <p:sldId id="275" r:id="rId16"/>
    <p:sldId id="267" r:id="rId17"/>
    <p:sldId id="366" r:id="rId18"/>
    <p:sldId id="368" r:id="rId19"/>
    <p:sldId id="369" r:id="rId20"/>
    <p:sldId id="271" r:id="rId21"/>
    <p:sldId id="370" r:id="rId22"/>
    <p:sldId id="371" r:id="rId23"/>
    <p:sldId id="269" r:id="rId24"/>
    <p:sldId id="315" r:id="rId25"/>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91"/>
            <p14:sldId id="261"/>
            <p14:sldId id="264"/>
            <p14:sldId id="323"/>
            <p14:sldId id="359"/>
            <p14:sldId id="297"/>
          </p14:sldIdLst>
        </p14:section>
        <p14:section name="Students" id="{03AE23C9-21E0-8F4A-B153-0900C2F809BC}">
          <p14:sldIdLst>
            <p14:sldId id="367"/>
            <p14:sldId id="268"/>
            <p14:sldId id="270"/>
            <p14:sldId id="274"/>
            <p14:sldId id="272"/>
            <p14:sldId id="273"/>
            <p14:sldId id="275"/>
            <p14:sldId id="267"/>
            <p14:sldId id="366"/>
            <p14:sldId id="368"/>
            <p14:sldId id="369"/>
            <p14:sldId id="271"/>
            <p14:sldId id="370"/>
            <p14:sldId id="371"/>
          </p14:sldIdLst>
        </p14:section>
        <p14:section name="Common" id="{62B1AA91-D93D-9C4F-8ABE-6423F5BD3A6E}">
          <p14:sldIdLst>
            <p14:sldId id="269"/>
            <p14:sldId id="31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4" autoAdjust="0"/>
    <p:restoredTop sz="80607" autoAdjust="0"/>
  </p:normalViewPr>
  <p:slideViewPr>
    <p:cSldViewPr snapToGrid="0" snapToObjects="1">
      <p:cViewPr varScale="1">
        <p:scale>
          <a:sx n="160" d="100"/>
          <a:sy n="160" d="100"/>
        </p:scale>
        <p:origin x="1504" y="176"/>
      </p:cViewPr>
      <p:guideLst>
        <p:guide orient="horz" pos="1620"/>
        <p:guide pos="2880"/>
      </p:guideLst>
    </p:cSldViewPr>
  </p:slideViewPr>
  <p:notesTextViewPr>
    <p:cViewPr>
      <p:scale>
        <a:sx n="100" d="100"/>
        <a:sy n="100" d="100"/>
      </p:scale>
      <p:origin x="0" y="0"/>
    </p:cViewPr>
  </p:notesTextViewPr>
  <p:sorterViewPr>
    <p:cViewPr>
      <p:scale>
        <a:sx n="1" d="1"/>
        <a:sy n="1" d="1"/>
      </p:scale>
      <p:origin x="0" y="5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Monty Python – Spam (3:19) (1970)</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=anwy2MPT5RE</a:t>
            </a:r>
          </a:p>
          <a:p>
            <a:pPr eaLnBrk="1" hangingPunct="1"/>
            <a:endParaRPr lang="en-US" dirty="0">
              <a:latin typeface="Arial" charset="0"/>
              <a:ea typeface="ＭＳ Ｐゴシック" charset="-128"/>
              <a:cs typeface="ＭＳ Ｐゴシック" charset="-128"/>
            </a:endParaRPr>
          </a:p>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Pursuit of Wonder - The Internet Will End Soon… (17:53)(2024)</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=y0N9fD3rFaw </a:t>
            </a:r>
          </a:p>
          <a:p>
            <a:pPr eaLnBrk="1" hangingPunct="1"/>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TSLAMP – MGMT (4:30) (2018)</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=T8EL51jlrJA</a:t>
            </a:r>
          </a:p>
          <a:p>
            <a:pPr eaLnBrk="1" hangingPunct="1"/>
            <a:r>
              <a:rPr lang="en-US" dirty="0">
                <a:latin typeface="Arial" charset="0"/>
                <a:ea typeface="ＭＳ Ｐゴシック" charset="-128"/>
                <a:cs typeface="ＭＳ Ｐゴシック" charset="-128"/>
              </a:rPr>
              <a:t>TODO: get lyrics: https://</a:t>
            </a:r>
            <a:r>
              <a:rPr lang="en-US" dirty="0" err="1">
                <a:latin typeface="Arial" charset="0"/>
                <a:ea typeface="ＭＳ Ｐゴシック" charset="-128"/>
                <a:cs typeface="ＭＳ Ｐゴシック" charset="-128"/>
              </a:rPr>
              <a:t>genius.com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Mgmt</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tslamp</a:t>
            </a:r>
            <a:r>
              <a:rPr lang="en-US" dirty="0">
                <a:latin typeface="Arial" charset="0"/>
                <a:ea typeface="ＭＳ Ｐゴシック" charset="-128"/>
                <a:cs typeface="ＭＳ Ｐゴシック" charset="-128"/>
              </a:rPr>
              <a:t>-lyrics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Above last access 2025-03-28</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 forgot to show the ethical analysis guide, do so now.</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Possible song: </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TODO: Find clean version to use</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Welcome to the Internet - Bo Burnham (from "Inside" -- ALBUM OUT NOW) (4:40)</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0" dirty="0"/>
              <a:t>Very Explicit Lyrics</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=k1BneeJTDcU </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About 95% of kids aged 13-17 use social media. About 40% of kids aged 8-12 use social media (3).</a:t>
            </a:r>
          </a:p>
          <a:p>
            <a:endParaRPr lang="en-US" dirty="0"/>
          </a:p>
          <a:p>
            <a:r>
              <a:rPr lang="en-US" dirty="0"/>
              <a:t>A 2021 survey on 8</a:t>
            </a:r>
            <a:r>
              <a:rPr lang="en-US" baseline="30000" dirty="0"/>
              <a:t>th</a:t>
            </a:r>
            <a:r>
              <a:rPr lang="en-US" dirty="0"/>
              <a:t> and 10</a:t>
            </a:r>
            <a:r>
              <a:rPr lang="en-US" baseline="30000" dirty="0"/>
              <a:t>th</a:t>
            </a:r>
            <a:r>
              <a:rPr lang="en-US" dirty="0"/>
              <a:t> graders found that adolescents use social media for an average of 3.5 hours per day (5).</a:t>
            </a:r>
          </a:p>
          <a:p>
            <a:r>
              <a:rPr lang="en-US" dirty="0"/>
              <a:t>Moreover, the same survey found that a fourth of teens use it for 5+ hours per day, and a seventh use if for 7+ hours per day (5).</a:t>
            </a:r>
          </a:p>
          <a:p>
            <a:endParaRPr lang="en-US" dirty="0"/>
          </a:p>
          <a:p>
            <a:r>
              <a:rPr lang="en-US" dirty="0"/>
              <a:t>A 2017 study found social media addiction causes changes in brain structure comparable to gambling or drug addiction (7).</a:t>
            </a:r>
          </a:p>
          <a:p>
            <a:endParaRPr lang="en-US" dirty="0"/>
          </a:p>
          <a:p>
            <a:r>
              <a:rPr lang="en-US" dirty="0"/>
              <a:t>A 2022 survey on adolescents aged 13-17 found that 53% of people said they felt at least somewhat addicted to social media, with 29% saying they felt slightly addicted.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that same survey, 60% said it interfered with sleep, 52% said it interfered with family, and 45% said it interfered with school</a:t>
            </a:r>
          </a:p>
          <a:p>
            <a:endParaRPr lang="en-US" dirty="0"/>
          </a:p>
          <a:p>
            <a:r>
              <a:rPr lang="en-US" dirty="0"/>
              <a:t>A third of teens use screens until midnight or later (5).</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01DD5-CB52-4EC1-5718-4352D5259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0CAE9-F97E-4B7B-0BED-82075B6F8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3B3F0-3C87-9DFC-DE11-FD736D82848A}"/>
              </a:ext>
            </a:extLst>
          </p:cNvPr>
          <p:cNvSpPr>
            <a:spLocks noGrp="1"/>
          </p:cNvSpPr>
          <p:nvPr>
            <p:ph type="body" idx="1"/>
          </p:nvPr>
        </p:nvSpPr>
        <p:spPr/>
        <p:txBody>
          <a:bodyPr/>
          <a:lstStyle/>
          <a:p>
            <a:endParaRPr lang="en-US" dirty="0"/>
          </a:p>
          <a:p>
            <a:r>
              <a:rPr lang="en-US" dirty="0"/>
              <a:t>Study on 143 college students showed that limiting social media usage to 30 minutes a day for 3 weeks led to significant improvements in self reported anxiety and depression (12)</a:t>
            </a:r>
          </a:p>
          <a:p>
            <a:r>
              <a:rPr lang="en-US" dirty="0"/>
              <a:t>Effects on reducing social media usage are especially strong for those with higher baseline depression (12)</a:t>
            </a:r>
          </a:p>
          <a:p>
            <a:endParaRPr lang="en-US" dirty="0"/>
          </a:p>
          <a:p>
            <a:r>
              <a:rPr lang="en-US" dirty="0"/>
              <a:t>Some may argue that anxiety and depression cause higher social media usage rather than the other way around, but this study shows that if someone reduces their social media usage, their mental health improves, which implies that social media usage causes anxiety and depression.</a:t>
            </a:r>
          </a:p>
          <a:p>
            <a:endParaRPr lang="en-US" dirty="0"/>
          </a:p>
          <a:p>
            <a:r>
              <a:rPr lang="en-US" dirty="0"/>
              <a:t>Social media also empowers cyberbullying, and a review of 36 studies found that experiencing cyberbullying was linked to depression (5)</a:t>
            </a:r>
          </a:p>
          <a:p>
            <a:endParaRPr lang="en-US" dirty="0"/>
          </a:p>
        </p:txBody>
      </p:sp>
      <p:sp>
        <p:nvSpPr>
          <p:cNvPr id="4" name="Slide Number Placeholder 3">
            <a:extLst>
              <a:ext uri="{FF2B5EF4-FFF2-40B4-BE49-F238E27FC236}">
                <a16:creationId xmlns:a16="http://schemas.microsoft.com/office/drawing/2014/main" id="{264A2218-28FA-70BE-7EDD-3B267A019BDE}"/>
              </a:ext>
            </a:extLst>
          </p:cNvPr>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6941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EF001-AD44-E758-D59E-FECC1B39B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97FF0-E8FD-1DCA-3FFD-E9A3B041B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37613-3E7D-0FFE-DA7A-34A12ADEC807}"/>
              </a:ext>
            </a:extLst>
          </p:cNvPr>
          <p:cNvSpPr>
            <a:spLocks noGrp="1"/>
          </p:cNvSpPr>
          <p:nvPr>
            <p:ph type="body" idx="1"/>
          </p:nvPr>
        </p:nvSpPr>
        <p:spPr/>
        <p:txBody>
          <a:bodyPr/>
          <a:lstStyle/>
          <a:p>
            <a:r>
              <a:rPr lang="en-US" dirty="0"/>
              <a:t>A 2022 survey of adolescents aged 13-17 found that 46% said social media made them feel worse about their bodies (5). 40% said it made no difference, and only 14% said it made them feel better.</a:t>
            </a:r>
          </a:p>
          <a:p>
            <a:endParaRPr lang="en-US" dirty="0"/>
          </a:p>
          <a:p>
            <a:r>
              <a:rPr lang="en-US" dirty="0"/>
              <a:t>A synthesis of 20 studies linked social media usage to eating disorders (5).</a:t>
            </a:r>
          </a:p>
          <a:p>
            <a:endParaRPr lang="en-US" dirty="0"/>
          </a:p>
          <a:p>
            <a:r>
              <a:rPr lang="en-US" dirty="0"/>
              <a:t>Eating disorders rose during the pandemic, a time when people were stuck at home and using social media more (11).</a:t>
            </a:r>
          </a:p>
        </p:txBody>
      </p:sp>
      <p:sp>
        <p:nvSpPr>
          <p:cNvPr id="4" name="Slide Number Placeholder 3">
            <a:extLst>
              <a:ext uri="{FF2B5EF4-FFF2-40B4-BE49-F238E27FC236}">
                <a16:creationId xmlns:a16="http://schemas.microsoft.com/office/drawing/2014/main" id="{61C2938C-69F7-087B-1750-741042A2441F}"/>
              </a:ext>
            </a:extLst>
          </p:cNvPr>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2346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BE9A-0336-B139-9361-B5172B461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792E4-3DA5-3B25-41C3-334305D7D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FB7C6-FF68-713B-AA79-AF110D989CE9}"/>
              </a:ext>
            </a:extLst>
          </p:cNvPr>
          <p:cNvSpPr>
            <a:spLocks noGrp="1"/>
          </p:cNvSpPr>
          <p:nvPr>
            <p:ph type="body" idx="1"/>
          </p:nvPr>
        </p:nvSpPr>
        <p:spPr/>
        <p:txBody>
          <a:bodyPr/>
          <a:lstStyle/>
          <a:p>
            <a:r>
              <a:rPr lang="en-US" dirty="0"/>
              <a:t>The Australia law applies to websites like YouTube, </a:t>
            </a:r>
            <a:r>
              <a:rPr lang="en-US" dirty="0" err="1"/>
              <a:t>FaceBook</a:t>
            </a:r>
            <a:r>
              <a:rPr lang="en-US" dirty="0"/>
              <a:t>, </a:t>
            </a:r>
            <a:r>
              <a:rPr lang="en-US" dirty="0" err="1"/>
              <a:t>SnapChat</a:t>
            </a:r>
            <a:r>
              <a:rPr lang="en-US" dirty="0"/>
              <a:t>, Instagram, and Twitter (8).</a:t>
            </a:r>
          </a:p>
          <a:p>
            <a:r>
              <a:rPr lang="en-US" dirty="0"/>
              <a:t>Websites may be exempt depending on their primary purpose. For instance, websites with the primary purpose of messaging, video calls, online gaming, and education are exempt (8).</a:t>
            </a:r>
          </a:p>
          <a:p>
            <a:r>
              <a:rPr lang="en-US" dirty="0"/>
              <a:t>Many bans implemented so far do not require ID verification and instead allow websites to use other means to verify age (8).</a:t>
            </a:r>
          </a:p>
          <a:p>
            <a:endParaRPr lang="en-US" dirty="0"/>
          </a:p>
          <a:p>
            <a:r>
              <a:rPr lang="en-US" dirty="0"/>
              <a:t>KOSMA prohibits kids under 13 from having accounts and  bans algorithmic recommendations for kids under 17, meaning they would have to actively search for the content they want to see (4)</a:t>
            </a:r>
          </a:p>
          <a:p>
            <a:endParaRPr lang="en-US" dirty="0"/>
          </a:p>
          <a:p>
            <a:r>
              <a:rPr lang="en-US" dirty="0"/>
              <a:t>Many state bans have faced legal challenges, partially due to potential first amendment violations (1)</a:t>
            </a:r>
          </a:p>
          <a:p>
            <a:r>
              <a:rPr lang="en-US" dirty="0"/>
              <a:t>12 states have implemented restrictions so far (though some have been blocked) (9)</a:t>
            </a:r>
          </a:p>
          <a:p>
            <a:r>
              <a:rPr lang="en-US" dirty="0"/>
              <a:t>27 states have at least advanced bills with restrictions (1)</a:t>
            </a:r>
          </a:p>
          <a:p>
            <a:endParaRPr lang="en-US" dirty="0"/>
          </a:p>
        </p:txBody>
      </p:sp>
      <p:sp>
        <p:nvSpPr>
          <p:cNvPr id="4" name="Slide Number Placeholder 3">
            <a:extLst>
              <a:ext uri="{FF2B5EF4-FFF2-40B4-BE49-F238E27FC236}">
                <a16:creationId xmlns:a16="http://schemas.microsoft.com/office/drawing/2014/main" id="{8ADCA8D0-5B41-9ECE-AAEC-9073122E2B47}"/>
              </a:ext>
            </a:extLst>
          </p:cNvPr>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20644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EFD42-9277-963F-1210-619B42758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AAE77-8433-191D-93C2-CACA4D3E9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4B563-DCAB-5F8E-2C2E-FC31A5DBD502}"/>
              </a:ext>
            </a:extLst>
          </p:cNvPr>
          <p:cNvSpPr>
            <a:spLocks noGrp="1"/>
          </p:cNvSpPr>
          <p:nvPr>
            <p:ph type="body" idx="1"/>
          </p:nvPr>
        </p:nvSpPr>
        <p:spPr/>
        <p:txBody>
          <a:bodyPr/>
          <a:lstStyle/>
          <a:p>
            <a:r>
              <a:rPr lang="en-US" dirty="0"/>
              <a:t>In order to restrict social media usage for minors, age verification is required. The Australian law and KOSMA do not require ID verification, creating potential for workarounds (4, 8)</a:t>
            </a:r>
          </a:p>
          <a:p>
            <a:endParaRPr lang="en-US" dirty="0"/>
          </a:p>
          <a:p>
            <a:r>
              <a:rPr lang="en-US" dirty="0"/>
              <a:t>The Australian Law says companies are required to take reasonable steps to prevent workarounds to social media restrictions (8)</a:t>
            </a:r>
          </a:p>
          <a:p>
            <a:endParaRPr lang="en-US" dirty="0"/>
          </a:p>
          <a:p>
            <a:r>
              <a:rPr lang="en-US" dirty="0"/>
              <a:t>If companies don’t use ID verification, they may estimate age based on activity (similar to YouTube) which would likely be controversial</a:t>
            </a:r>
          </a:p>
          <a:p>
            <a:endParaRPr lang="en-US" dirty="0"/>
          </a:p>
          <a:p>
            <a:r>
              <a:rPr lang="en-US" dirty="0"/>
              <a:t>VPNs may be used as a workaround, but websites are able to block VPN traffic</a:t>
            </a:r>
          </a:p>
          <a:p>
            <a:endParaRPr lang="en-US" dirty="0"/>
          </a:p>
          <a:p>
            <a:endParaRPr lang="en-US" dirty="0"/>
          </a:p>
        </p:txBody>
      </p:sp>
      <p:sp>
        <p:nvSpPr>
          <p:cNvPr id="4" name="Slide Number Placeholder 3">
            <a:extLst>
              <a:ext uri="{FF2B5EF4-FFF2-40B4-BE49-F238E27FC236}">
                <a16:creationId xmlns:a16="http://schemas.microsoft.com/office/drawing/2014/main" id="{AD115451-CD6E-B433-D18F-88C4AC780942}"/>
              </a:ext>
            </a:extLst>
          </p:cNvPr>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75286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E0F0-1074-85D8-9EE4-10A5EF00B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A504F-5B83-2B4A-A0EC-59F55BADF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E7294-6E30-7A36-CEB8-EF52FFF940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546736-5FF6-1FDB-C335-BCA9D07582CB}"/>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549501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3 -&gt; 1</a:t>
            </a:r>
          </a:p>
          <a:p>
            <a:r>
              <a:rPr lang="en-US" dirty="0"/>
              <a:t>7 -&gt; 2</a:t>
            </a:r>
          </a:p>
          <a:p>
            <a:r>
              <a:rPr lang="en-US" dirty="0"/>
              <a:t>9 -&gt; 3</a:t>
            </a:r>
          </a:p>
          <a:p>
            <a:r>
              <a:rPr lang="en-US" dirty="0"/>
              <a:t>11 -&gt; 4</a:t>
            </a:r>
          </a:p>
          <a:p>
            <a:r>
              <a:rPr lang="en-US" dirty="0"/>
              <a:t>13 -&gt; 5</a:t>
            </a:r>
          </a:p>
          <a:p>
            <a:r>
              <a:rPr lang="en-US" dirty="0"/>
              <a:t>14 -&gt; 6</a:t>
            </a:r>
          </a:p>
          <a:p>
            <a:r>
              <a:rPr lang="en-US" dirty="0"/>
              <a:t>15 -&gt; 7</a:t>
            </a:r>
          </a:p>
          <a:p>
            <a:r>
              <a:rPr lang="en-US" dirty="0"/>
              <a:t>16 -&gt; 8</a:t>
            </a:r>
          </a:p>
          <a:p>
            <a:r>
              <a:rPr lang="en-US" dirty="0"/>
              <a:t>40 -&gt; 9</a:t>
            </a:r>
          </a:p>
          <a:p>
            <a:r>
              <a:rPr lang="en-US" dirty="0"/>
              <a:t>41 -&gt; 10</a:t>
            </a:r>
          </a:p>
          <a:p>
            <a:r>
              <a:rPr lang="en-US" dirty="0"/>
              <a:t>42 -&gt; 11</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207005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4F79A-504A-D6CB-F430-859BBCCBA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5277A-8001-FFF2-7994-CEB1CB209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83460-FC4D-40C7-1F91-8EB4355945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04013-9EC8-4CD4-BEDA-13F1249CE851}"/>
              </a:ext>
            </a:extLst>
          </p:cNvPr>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73666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95% of U.S. teens use social media (Pew)</a:t>
            </a:r>
          </a:p>
          <a:p>
            <a:r>
              <a:rPr lang="en-US" dirty="0">
                <a:ea typeface="Calibri"/>
                <a:cs typeface="Calibri"/>
              </a:rPr>
              <a:t>Nearly half online "almost constantly"</a:t>
            </a:r>
          </a:p>
          <a:p>
            <a:r>
              <a:rPr lang="en-US">
                <a:ea typeface="Calibri"/>
                <a:cs typeface="Calibri"/>
              </a:rPr>
              <a:t>Average use = 3+ hours daily</a:t>
            </a:r>
          </a:p>
          <a:p>
            <a:r>
              <a:rPr lang="en-US" dirty="0">
                <a:ea typeface="Calibri"/>
                <a:cs typeface="Calibri"/>
              </a:rPr>
              <a:t>Sets the stage -&gt; too big to ignore impact</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8BDA1-5782-2C64-37A8-D96A6DB7F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E2738-290A-84B8-7012-44CBC1862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0B422-40B2-C554-DACC-D9DFA9CC6283}"/>
              </a:ext>
            </a:extLst>
          </p:cNvPr>
          <p:cNvSpPr>
            <a:spLocks noGrp="1"/>
          </p:cNvSpPr>
          <p:nvPr>
            <p:ph type="body" idx="1"/>
          </p:nvPr>
        </p:nvSpPr>
        <p:spPr/>
        <p:txBody>
          <a:bodyPr/>
          <a:lstStyle/>
          <a:p>
            <a:r>
              <a:rPr lang="en-US">
                <a:ea typeface="Calibri"/>
                <a:cs typeface="Calibri"/>
              </a:rPr>
              <a:t>APA: links to anxiety, depression, and poor sleep</a:t>
            </a:r>
          </a:p>
          <a:p>
            <a:r>
              <a:rPr lang="en-US" dirty="0">
                <a:ea typeface="Calibri"/>
                <a:cs typeface="Calibri"/>
              </a:rPr>
              <a:t>Body image -&gt; worsens through comparison</a:t>
            </a:r>
          </a:p>
          <a:p>
            <a:r>
              <a:rPr lang="en-US">
                <a:ea typeface="Calibri"/>
                <a:cs typeface="Calibri"/>
              </a:rPr>
              <a:t>FOMO = constant stress, pressure to keep up</a:t>
            </a:r>
          </a:p>
          <a:p>
            <a:r>
              <a:rPr lang="en-US" dirty="0">
                <a:ea typeface="Calibri"/>
                <a:cs typeface="Calibri"/>
              </a:rPr>
              <a:t>More time online = higher risk</a:t>
            </a:r>
          </a:p>
        </p:txBody>
      </p:sp>
      <p:sp>
        <p:nvSpPr>
          <p:cNvPr id="4" name="Slide Number Placeholder 3">
            <a:extLst>
              <a:ext uri="{FF2B5EF4-FFF2-40B4-BE49-F238E27FC236}">
                <a16:creationId xmlns:a16="http://schemas.microsoft.com/office/drawing/2014/main" id="{65508DE4-EA70-8EAA-FAA8-E9993C84728F}"/>
              </a:ext>
            </a:extLst>
          </p:cNvPr>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72371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82B73-5055-C192-3CA0-1A49992B9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45E82-4280-DF57-9B2D-E9543BB41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28A35-6A6C-CF7F-D5FF-C0A4FB0D912A}"/>
              </a:ext>
            </a:extLst>
          </p:cNvPr>
          <p:cNvSpPr>
            <a:spLocks noGrp="1"/>
          </p:cNvSpPr>
          <p:nvPr>
            <p:ph type="body" idx="1"/>
          </p:nvPr>
        </p:nvSpPr>
        <p:spPr/>
        <p:txBody>
          <a:bodyPr/>
          <a:lstStyle/>
          <a:p>
            <a:r>
              <a:rPr lang="en-US" dirty="0">
                <a:ea typeface="Calibri"/>
                <a:cs typeface="Calibri"/>
              </a:rPr>
              <a:t>Meta's leaked 2021 research</a:t>
            </a:r>
          </a:p>
          <a:p>
            <a:r>
              <a:rPr lang="en-US" dirty="0">
                <a:ea typeface="Calibri"/>
                <a:cs typeface="Calibri"/>
              </a:rPr>
              <a:t>1 in 3 teen girls -&gt; body image worsens</a:t>
            </a:r>
          </a:p>
          <a:p>
            <a:r>
              <a:rPr lang="en-US" dirty="0">
                <a:ea typeface="Calibri"/>
                <a:cs typeface="Calibri"/>
              </a:rPr>
              <a:t>Internal data - &gt; company knew about harms</a:t>
            </a:r>
          </a:p>
          <a:p>
            <a:r>
              <a:rPr lang="en-US" dirty="0">
                <a:ea typeface="Calibri"/>
                <a:cs typeface="Calibri"/>
              </a:rPr>
              <a:t>Sparked global concern -&gt; lawmakers, parents, media</a:t>
            </a:r>
          </a:p>
          <a:p>
            <a:r>
              <a:rPr lang="en-US" dirty="0">
                <a:ea typeface="Calibri"/>
                <a:cs typeface="Calibri"/>
              </a:rPr>
              <a:t>Shows harm is systemic, not accidental</a:t>
            </a:r>
          </a:p>
        </p:txBody>
      </p:sp>
      <p:sp>
        <p:nvSpPr>
          <p:cNvPr id="4" name="Slide Number Placeholder 3">
            <a:extLst>
              <a:ext uri="{FF2B5EF4-FFF2-40B4-BE49-F238E27FC236}">
                <a16:creationId xmlns:a16="http://schemas.microsoft.com/office/drawing/2014/main" id="{08E070F3-962C-847B-73A2-4D25020F925F}"/>
              </a:ext>
            </a:extLst>
          </p:cNvPr>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83714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09F5C-D513-E388-27B0-1AE45BFB9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F3BAB-333E-6A68-AB90-5DE653E06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3D7A9-F3EF-D5E4-F678-1415C6B5FCF5}"/>
              </a:ext>
            </a:extLst>
          </p:cNvPr>
          <p:cNvSpPr>
            <a:spLocks noGrp="1"/>
          </p:cNvSpPr>
          <p:nvPr>
            <p:ph type="body" idx="1"/>
          </p:nvPr>
        </p:nvSpPr>
        <p:spPr/>
        <p:txBody>
          <a:bodyPr/>
          <a:lstStyle/>
          <a:p>
            <a:r>
              <a:rPr lang="en-US" dirty="0">
                <a:ea typeface="Calibri"/>
                <a:cs typeface="Calibri"/>
              </a:rPr>
              <a:t>Limiting screen time -&gt; improves sleep, mood</a:t>
            </a:r>
          </a:p>
          <a:p>
            <a:r>
              <a:rPr lang="en-US" dirty="0">
                <a:ea typeface="Calibri"/>
                <a:cs typeface="Calibri"/>
              </a:rPr>
              <a:t>Positive online communities can help</a:t>
            </a:r>
          </a:p>
          <a:p>
            <a:r>
              <a:rPr lang="en-US" dirty="0">
                <a:ea typeface="Calibri"/>
                <a:cs typeface="Calibri"/>
              </a:rPr>
              <a:t>Curate feeds -&gt; follow supportive/realistic content</a:t>
            </a:r>
          </a:p>
          <a:p>
            <a:r>
              <a:rPr lang="en-US" dirty="0">
                <a:ea typeface="Calibri"/>
                <a:cs typeface="Calibri"/>
              </a:rPr>
              <a:t>Users can take small actions -&gt; lessen risks</a:t>
            </a:r>
          </a:p>
        </p:txBody>
      </p:sp>
      <p:sp>
        <p:nvSpPr>
          <p:cNvPr id="4" name="Slide Number Placeholder 3">
            <a:extLst>
              <a:ext uri="{FF2B5EF4-FFF2-40B4-BE49-F238E27FC236}">
                <a16:creationId xmlns:a16="http://schemas.microsoft.com/office/drawing/2014/main" id="{91B7F1AE-464E-5044-D0BB-13149E54DEF2}"/>
              </a:ext>
            </a:extLst>
          </p:cNvPr>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711178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for group project questions and/or review group assignment slides.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more exciting now for you, email or snail mail?</a:t>
            </a:r>
          </a:p>
          <a:p>
            <a:endParaRPr lang="en-US" baseline="0" dirty="0"/>
          </a:p>
          <a:p>
            <a:pPr marL="0" marR="0" lvl="0" indent="0" algn="l" defTabSz="457178" rtl="0" eaLnBrk="1" fontAlgn="auto" latinLnBrk="0" hangingPunct="1">
              <a:lnSpc>
                <a:spcPct val="100000"/>
              </a:lnSpc>
              <a:spcBef>
                <a:spcPts val="0"/>
              </a:spcBef>
              <a:spcAft>
                <a:spcPts val="0"/>
              </a:spcAft>
              <a:buClrTx/>
              <a:buSzTx/>
              <a:buFontTx/>
              <a:buNone/>
              <a:tabLst/>
              <a:defRPr/>
            </a:pPr>
            <a:r>
              <a:rPr lang="en-US" dirty="0"/>
              <a:t>http://</a:t>
            </a:r>
            <a:r>
              <a:rPr lang="en-US" dirty="0" err="1"/>
              <a:t>xkcd.com</a:t>
            </a:r>
            <a:r>
              <a:rPr lang="en-US" dirty="0"/>
              <a:t>/949/</a:t>
            </a:r>
          </a:p>
          <a:p>
            <a:r>
              <a:rPr lang="en-US" baseline="0"/>
              <a:t>2011</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a:p>
            <a:r>
              <a:rPr lang="en-US" i="1" dirty="0"/>
              <a:t>[2] Ani </a:t>
            </a:r>
            <a:r>
              <a:rPr lang="en-US" i="1" dirty="0" err="1"/>
              <a:t>Petrosyan</a:t>
            </a:r>
            <a:r>
              <a:rPr lang="en-US" i="1" dirty="0"/>
              <a:t> (Sep 17, 2024). “Spam share of global email traffic 2011-2023”.  https://</a:t>
            </a:r>
            <a:r>
              <a:rPr lang="en-US" i="1" dirty="0" err="1"/>
              <a:t>www.statista.com</a:t>
            </a:r>
            <a:r>
              <a:rPr lang="en-US" i="1" dirty="0"/>
              <a:t>/statistics/420400/spam-email-traffic-share-annual</a:t>
            </a:r>
            <a:r>
              <a:rPr lang="en-US" i="1"/>
              <a:t>/ Retrieved 2024-09-28  </a:t>
            </a:r>
            <a:endParaRPr lang="en-US" i="1"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 (TV and radio stations, newspapers), private photocopier ownership illegal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r>
              <a:rPr lang="en-US" i="0" dirty="0"/>
              <a:t>Last access: 2025-03-28</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Aim to start by 5:20</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8303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94349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y0N9fD3rFaw" TargetMode="External"/><Relationship Id="rId3" Type="http://schemas.openxmlformats.org/officeDocument/2006/relationships/hyperlink" Target="https://socialimps.com/"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T8EL51jlrJA" TargetMode="External"/><Relationship Id="rId5" Type="http://schemas.openxmlformats.org/officeDocument/2006/relationships/image" Target="../media/image2.jpeg"/><Relationship Id="rId4" Type="http://schemas.openxmlformats.org/officeDocument/2006/relationships/hyperlink" Target="https://www.youtube.com/watch?v=anwy2MPT5RE"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hhs.gov/sites/default/files/sg-youth-mental-health-social-media-advisory.pdf" TargetMode="External"/><Relationship Id="rId3" Type="http://schemas.openxmlformats.org/officeDocument/2006/relationships/hyperlink" Target="https://www.pewresearch.org/internet/2024/12/12/teens-social-media-and-technology-2024/" TargetMode="External"/><Relationship Id="rId7" Type="http://schemas.openxmlformats.org/officeDocument/2006/relationships/hyperlink" Target="https://www.yalemedicine.org/news/sKaocial-media-teen-mental-health-a-parents-guide" TargetMode="External"/><Relationship Id="rId2" Type="http://schemas.openxmlformats.org/officeDocument/2006/relationships/hyperlink" Target="https://www.pewresearch.org/internet/2022/08/10/teens-social-media-and-technology-2022/" TargetMode="External"/><Relationship Id="rId1" Type="http://schemas.openxmlformats.org/officeDocument/2006/relationships/slideLayout" Target="../slideLayouts/slideLayout2.xml"/><Relationship Id="rId6" Type="http://schemas.openxmlformats.org/officeDocument/2006/relationships/hyperlink" Target="https://www.cdc.gov/nchs/products/databriefs/db513.htm" TargetMode="External"/><Relationship Id="rId5" Type="http://schemas.openxmlformats.org/officeDocument/2006/relationships/hyperlink" Target="https://pmc.ncbi.nlm.nih.gov/articles/PMC8834897/" TargetMode="External"/><Relationship Id="rId4" Type="http://schemas.openxmlformats.org/officeDocument/2006/relationships/hyperlink" Target="https://www.k12dive.com/news/teen-recognition-social-media-mental-health-impacts-growing/749074/" TargetMode="External"/><Relationship Id="rId9" Type="http://schemas.openxmlformats.org/officeDocument/2006/relationships/hyperlink" Target="https://dividedwefall.org/social-media-and-mental-healt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Wikipedia:Citing_Wikipedi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4</a:t>
            </a:r>
            <a:br>
              <a:rPr lang="en-US"/>
            </a:br>
            <a:r>
              <a:rPr lang="en-US"/>
              <a:t>Communication </a:t>
            </a:r>
            <a:endParaRPr lang="en-US" dirty="0"/>
          </a:p>
        </p:txBody>
      </p:sp>
      <p:pic>
        <p:nvPicPr>
          <p:cNvPr id="1026" name="Picture 2">
            <a:hlinkClick r:id="rId4"/>
            <a:extLst>
              <a:ext uri="{FF2B5EF4-FFF2-40B4-BE49-F238E27FC236}">
                <a16:creationId xmlns:a16="http://schemas.microsoft.com/office/drawing/2014/main" id="{FB1B814B-9625-7B42-4C45-410891D6F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99518"/>
            <a:ext cx="914400" cy="5403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GMT – TSLAMP Lyrics | Genius Lyrics">
            <a:hlinkClick r:id="rId6"/>
            <a:extLst>
              <a:ext uri="{FF2B5EF4-FFF2-40B4-BE49-F238E27FC236}">
                <a16:creationId xmlns:a16="http://schemas.microsoft.com/office/drawing/2014/main" id="{66A021C9-61A7-E6A8-35C8-B9D31DEAEC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42254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Internet Will End Soon…">
            <a:hlinkClick r:id="rId8"/>
            <a:extLst>
              <a:ext uri="{FF2B5EF4-FFF2-40B4-BE49-F238E27FC236}">
                <a16:creationId xmlns:a16="http://schemas.microsoft.com/office/drawing/2014/main" id="{58FB63B3-535E-0EF9-8989-39FA03F71C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138" y="4612506"/>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Social media is addictive</a:t>
            </a:r>
          </a:p>
        </p:txBody>
      </p:sp>
      <p:sp>
        <p:nvSpPr>
          <p:cNvPr id="3" name="Content Placeholder 2"/>
          <p:cNvSpPr>
            <a:spLocks noGrp="1"/>
          </p:cNvSpPr>
          <p:nvPr>
            <p:ph sz="half" idx="1"/>
          </p:nvPr>
        </p:nvSpPr>
        <p:spPr>
          <a:xfrm>
            <a:off x="685800" y="1352551"/>
            <a:ext cx="4038600" cy="3352800"/>
          </a:xfrm>
        </p:spPr>
        <p:txBody>
          <a:bodyPr>
            <a:normAutofit/>
          </a:bodyPr>
          <a:lstStyle/>
          <a:p>
            <a:r>
              <a:rPr lang="en-US" dirty="0"/>
              <a:t>Addictive</a:t>
            </a:r>
          </a:p>
          <a:p>
            <a:pPr lvl="1"/>
            <a:r>
              <a:rPr lang="en-US" dirty="0"/>
              <a:t>Adolescents use social media for an average of 3.5 hours per day (5)</a:t>
            </a:r>
          </a:p>
          <a:p>
            <a:pPr lvl="1"/>
            <a:r>
              <a:rPr lang="en-US" dirty="0"/>
              <a:t>Social media addiction causes changes in brain structure comparable to gambling or drug addiction (7)</a:t>
            </a:r>
          </a:p>
          <a:p>
            <a:pPr lvl="1"/>
            <a:r>
              <a:rPr lang="en-US" dirty="0"/>
              <a:t>53% feel at least somewhat addicted (6)</a:t>
            </a:r>
          </a:p>
          <a:p>
            <a:r>
              <a:rPr lang="en-US" dirty="0"/>
              <a:t>Causes sleep deprivation</a:t>
            </a:r>
          </a:p>
          <a:p>
            <a:pPr lvl="1"/>
            <a:r>
              <a:rPr lang="en-US" dirty="0"/>
              <a:t>60% said it interfered with sleep (6)</a:t>
            </a:r>
          </a:p>
          <a:p>
            <a:pPr lvl="1"/>
            <a:r>
              <a:rPr lang="en-US" dirty="0"/>
              <a:t>A third of teens use screens until midnight or later (5)</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Hunter Jack</a:t>
            </a:r>
          </a:p>
        </p:txBody>
      </p:sp>
      <p:pic>
        <p:nvPicPr>
          <p:cNvPr id="8" name="Picture 7">
            <a:extLst>
              <a:ext uri="{FF2B5EF4-FFF2-40B4-BE49-F238E27FC236}">
                <a16:creationId xmlns:a16="http://schemas.microsoft.com/office/drawing/2014/main" id="{C5C95369-66CE-D43F-2980-88AF4C333316}"/>
              </a:ext>
            </a:extLst>
          </p:cNvPr>
          <p:cNvPicPr>
            <a:picLocks noChangeAspect="1"/>
          </p:cNvPicPr>
          <p:nvPr/>
        </p:nvPicPr>
        <p:blipFill>
          <a:blip r:embed="rId3"/>
          <a:stretch>
            <a:fillRect/>
          </a:stretch>
        </p:blipFill>
        <p:spPr>
          <a:xfrm>
            <a:off x="4724399" y="1492164"/>
            <a:ext cx="4307053" cy="2570877"/>
          </a:xfrm>
          <a:prstGeom prst="rect">
            <a:avLst/>
          </a:prstGeom>
        </p:spPr>
      </p:pic>
      <p:sp>
        <p:nvSpPr>
          <p:cNvPr id="10" name="TextBox 9">
            <a:extLst>
              <a:ext uri="{FF2B5EF4-FFF2-40B4-BE49-F238E27FC236}">
                <a16:creationId xmlns:a16="http://schemas.microsoft.com/office/drawing/2014/main" id="{14C46F69-168B-54E9-6490-1D616FFE5814}"/>
              </a:ext>
            </a:extLst>
          </p:cNvPr>
          <p:cNvSpPr txBox="1"/>
          <p:nvPr/>
        </p:nvSpPr>
        <p:spPr>
          <a:xfrm>
            <a:off x="4655792" y="4045796"/>
            <a:ext cx="4371004" cy="480131"/>
          </a:xfrm>
          <a:prstGeom prst="rect">
            <a:avLst/>
          </a:prstGeom>
          <a:noFill/>
        </p:spPr>
        <p:txBody>
          <a:bodyPr wrap="square" rtlCol="0">
            <a:spAutoFit/>
          </a:bodyPr>
          <a:lstStyle/>
          <a:p>
            <a:pPr>
              <a:lnSpc>
                <a:spcPct val="90000"/>
              </a:lnSpc>
            </a:pPr>
            <a:r>
              <a:rPr lang="en-US" sz="1400" dirty="0"/>
              <a:t>A majority of teens surveyed said that social media interfered with sleep and family (6)</a:t>
            </a:r>
          </a:p>
        </p:txBody>
      </p:sp>
    </p:spTree>
    <p:extLst>
      <p:ext uri="{BB962C8B-B14F-4D97-AF65-F5344CB8AC3E}">
        <p14:creationId xmlns:p14="http://schemas.microsoft.com/office/powerpoint/2010/main" val="207572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2BABA-82F2-7C1A-0AE5-8DCB88CCB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CF506-8343-6689-9E5F-81E01C056448}"/>
              </a:ext>
            </a:extLst>
          </p:cNvPr>
          <p:cNvSpPr>
            <a:spLocks noGrp="1"/>
          </p:cNvSpPr>
          <p:nvPr>
            <p:ph type="title"/>
          </p:nvPr>
        </p:nvSpPr>
        <p:spPr/>
        <p:txBody>
          <a:bodyPr>
            <a:normAutofit/>
          </a:bodyPr>
          <a:lstStyle/>
          <a:p>
            <a:r>
              <a:rPr lang="en-US" sz="2100" dirty="0"/>
              <a:t>Social media increases risk of mental health problems</a:t>
            </a:r>
          </a:p>
        </p:txBody>
      </p:sp>
      <p:sp>
        <p:nvSpPr>
          <p:cNvPr id="3" name="Content Placeholder 2">
            <a:extLst>
              <a:ext uri="{FF2B5EF4-FFF2-40B4-BE49-F238E27FC236}">
                <a16:creationId xmlns:a16="http://schemas.microsoft.com/office/drawing/2014/main" id="{3B954C1C-D44E-D733-5A6D-5273A0AD4518}"/>
              </a:ext>
            </a:extLst>
          </p:cNvPr>
          <p:cNvSpPr>
            <a:spLocks noGrp="1"/>
          </p:cNvSpPr>
          <p:nvPr>
            <p:ph sz="half" idx="1"/>
          </p:nvPr>
        </p:nvSpPr>
        <p:spPr>
          <a:xfrm>
            <a:off x="685798" y="1352551"/>
            <a:ext cx="4179500" cy="3352800"/>
          </a:xfrm>
        </p:spPr>
        <p:txBody>
          <a:bodyPr>
            <a:normAutofit/>
          </a:bodyPr>
          <a:lstStyle/>
          <a:p>
            <a:r>
              <a:rPr lang="en-US" dirty="0"/>
              <a:t>Anxiety and Depression</a:t>
            </a:r>
          </a:p>
          <a:p>
            <a:pPr lvl="1"/>
            <a:r>
              <a:rPr lang="en-US" dirty="0"/>
              <a:t>Teens who spend more than 3 hours a day on social media have twice the risk of developing depression or anxiety (3)</a:t>
            </a:r>
          </a:p>
          <a:p>
            <a:pPr lvl="1"/>
            <a:r>
              <a:rPr lang="en-US" dirty="0"/>
              <a:t>Reducing social media usage leads to significant improvements (5)</a:t>
            </a:r>
          </a:p>
          <a:p>
            <a:r>
              <a:rPr lang="en-US" dirty="0"/>
              <a:t>Cyberbullying</a:t>
            </a:r>
          </a:p>
          <a:p>
            <a:pPr lvl="1"/>
            <a:r>
              <a:rPr lang="en-US" dirty="0"/>
              <a:t>Anonymity makes cyberbullying easier than ever (2)</a:t>
            </a:r>
          </a:p>
          <a:p>
            <a:pPr lvl="1"/>
            <a:r>
              <a:rPr lang="en-US" dirty="0"/>
              <a:t>A review of 36 studies found that cyberbullying is linked to depression (5)</a:t>
            </a:r>
          </a:p>
          <a:p>
            <a:pPr lvl="1"/>
            <a:endParaRPr lang="en-US" dirty="0"/>
          </a:p>
        </p:txBody>
      </p:sp>
      <p:sp>
        <p:nvSpPr>
          <p:cNvPr id="5" name="Footer Placeholder 4">
            <a:extLst>
              <a:ext uri="{FF2B5EF4-FFF2-40B4-BE49-F238E27FC236}">
                <a16:creationId xmlns:a16="http://schemas.microsoft.com/office/drawing/2014/main" id="{47E0481C-1B56-FCB8-3E71-F50B79A80B5B}"/>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16C3491-C734-0905-7248-BBC35017E03D}"/>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a:extLst>
              <a:ext uri="{FF2B5EF4-FFF2-40B4-BE49-F238E27FC236}">
                <a16:creationId xmlns:a16="http://schemas.microsoft.com/office/drawing/2014/main" id="{DC208C79-BDA5-52B5-FC40-4D5A9AD6848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Hunter Jack</a:t>
            </a:r>
          </a:p>
        </p:txBody>
      </p:sp>
      <p:pic>
        <p:nvPicPr>
          <p:cNvPr id="10" name="Picture 9">
            <a:extLst>
              <a:ext uri="{FF2B5EF4-FFF2-40B4-BE49-F238E27FC236}">
                <a16:creationId xmlns:a16="http://schemas.microsoft.com/office/drawing/2014/main" id="{9DC2442A-0731-B4DF-3E48-FD0680AC605A}"/>
              </a:ext>
            </a:extLst>
          </p:cNvPr>
          <p:cNvPicPr>
            <a:picLocks noChangeAspect="1"/>
          </p:cNvPicPr>
          <p:nvPr/>
        </p:nvPicPr>
        <p:blipFill>
          <a:blip r:embed="rId3"/>
          <a:srcRect l="7267" t="5133" r="8068"/>
          <a:stretch>
            <a:fillRect/>
          </a:stretch>
        </p:blipFill>
        <p:spPr>
          <a:xfrm>
            <a:off x="4976004" y="1352551"/>
            <a:ext cx="3949463" cy="3048409"/>
          </a:xfrm>
          <a:prstGeom prst="rect">
            <a:avLst/>
          </a:prstGeom>
        </p:spPr>
      </p:pic>
      <p:sp>
        <p:nvSpPr>
          <p:cNvPr id="11" name="TextBox 10">
            <a:extLst>
              <a:ext uri="{FF2B5EF4-FFF2-40B4-BE49-F238E27FC236}">
                <a16:creationId xmlns:a16="http://schemas.microsoft.com/office/drawing/2014/main" id="{8AB5AF5A-B49F-8029-76C6-20324CC07892}"/>
              </a:ext>
            </a:extLst>
          </p:cNvPr>
          <p:cNvSpPr txBox="1"/>
          <p:nvPr/>
        </p:nvSpPr>
        <p:spPr>
          <a:xfrm>
            <a:off x="4865298" y="4390846"/>
            <a:ext cx="4179500" cy="480131"/>
          </a:xfrm>
          <a:prstGeom prst="rect">
            <a:avLst/>
          </a:prstGeom>
          <a:noFill/>
        </p:spPr>
        <p:txBody>
          <a:bodyPr wrap="square" rtlCol="0">
            <a:spAutoFit/>
          </a:bodyPr>
          <a:lstStyle/>
          <a:p>
            <a:pPr>
              <a:lnSpc>
                <a:spcPct val="90000"/>
              </a:lnSpc>
            </a:pPr>
            <a:r>
              <a:rPr lang="en-US" sz="1400" dirty="0"/>
              <a:t>College students with high baseline depression benefit heavily from reducing social media use (12)</a:t>
            </a:r>
          </a:p>
        </p:txBody>
      </p:sp>
    </p:spTree>
    <p:extLst>
      <p:ext uri="{BB962C8B-B14F-4D97-AF65-F5344CB8AC3E}">
        <p14:creationId xmlns:p14="http://schemas.microsoft.com/office/powerpoint/2010/main" val="113209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B17C7-4CBC-0F9F-AC42-4E1CB896D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83393-7296-7131-3D75-FF9289E4880E}"/>
              </a:ext>
            </a:extLst>
          </p:cNvPr>
          <p:cNvSpPr>
            <a:spLocks noGrp="1"/>
          </p:cNvSpPr>
          <p:nvPr>
            <p:ph type="title"/>
          </p:nvPr>
        </p:nvSpPr>
        <p:spPr/>
        <p:txBody>
          <a:bodyPr>
            <a:normAutofit/>
          </a:bodyPr>
          <a:lstStyle/>
          <a:p>
            <a:r>
              <a:rPr lang="en-US" sz="2100" dirty="0"/>
              <a:t>Social media INCREASES RISK OF EATING DISORDERS</a:t>
            </a:r>
          </a:p>
        </p:txBody>
      </p:sp>
      <p:sp>
        <p:nvSpPr>
          <p:cNvPr id="3" name="Content Placeholder 2">
            <a:extLst>
              <a:ext uri="{FF2B5EF4-FFF2-40B4-BE49-F238E27FC236}">
                <a16:creationId xmlns:a16="http://schemas.microsoft.com/office/drawing/2014/main" id="{223F8216-D4DC-74FF-A74F-BDC63CB3C4E7}"/>
              </a:ext>
            </a:extLst>
          </p:cNvPr>
          <p:cNvSpPr>
            <a:spLocks noGrp="1"/>
          </p:cNvSpPr>
          <p:nvPr>
            <p:ph sz="half" idx="1"/>
          </p:nvPr>
        </p:nvSpPr>
        <p:spPr>
          <a:xfrm>
            <a:off x="685798" y="1352551"/>
            <a:ext cx="4047227" cy="3352800"/>
          </a:xfrm>
        </p:spPr>
        <p:txBody>
          <a:bodyPr>
            <a:normAutofit/>
          </a:bodyPr>
          <a:lstStyle/>
          <a:p>
            <a:r>
              <a:rPr lang="en-US" dirty="0"/>
              <a:t>Body image and eating disorders</a:t>
            </a:r>
          </a:p>
          <a:p>
            <a:pPr lvl="1"/>
            <a:r>
              <a:rPr lang="en-US" dirty="0"/>
              <a:t>46% of teens reported feeling worse about their bodies due to social media (5)</a:t>
            </a:r>
          </a:p>
          <a:p>
            <a:pPr lvl="1"/>
            <a:r>
              <a:rPr lang="en-US" dirty="0"/>
              <a:t>A synthesis of 20 studies found social media usage was linked to eating disorders (5)</a:t>
            </a:r>
          </a:p>
          <a:p>
            <a:pPr marL="205768" lvl="1" indent="0">
              <a:buNone/>
            </a:pPr>
            <a:endParaRPr lang="en-US" dirty="0"/>
          </a:p>
          <a:p>
            <a:pPr lvl="1"/>
            <a:endParaRPr lang="en-US" dirty="0"/>
          </a:p>
        </p:txBody>
      </p:sp>
      <p:sp>
        <p:nvSpPr>
          <p:cNvPr id="5" name="Footer Placeholder 4">
            <a:extLst>
              <a:ext uri="{FF2B5EF4-FFF2-40B4-BE49-F238E27FC236}">
                <a16:creationId xmlns:a16="http://schemas.microsoft.com/office/drawing/2014/main" id="{1AA8B668-DC7A-F45B-21A0-CDFE5C5A6B00}"/>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1DB1CA6-7E8E-FD3A-0B32-35D7CD726793}"/>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7735A3D9-5E35-5D0B-A0A7-32DF98EF84F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Hunter Jack</a:t>
            </a:r>
          </a:p>
        </p:txBody>
      </p:sp>
      <p:pic>
        <p:nvPicPr>
          <p:cNvPr id="4" name="Picture 3" descr="A graph of a number of people with red and blue lines&#10;&#10;AI-generated content may be incorrect.">
            <a:extLst>
              <a:ext uri="{FF2B5EF4-FFF2-40B4-BE49-F238E27FC236}">
                <a16:creationId xmlns:a16="http://schemas.microsoft.com/office/drawing/2014/main" id="{97315752-A481-9424-CBEA-8AF633BAC4A7}"/>
              </a:ext>
            </a:extLst>
          </p:cNvPr>
          <p:cNvPicPr>
            <a:picLocks noChangeAspect="1"/>
          </p:cNvPicPr>
          <p:nvPr/>
        </p:nvPicPr>
        <p:blipFill>
          <a:blip r:embed="rId3"/>
          <a:stretch>
            <a:fillRect/>
          </a:stretch>
        </p:blipFill>
        <p:spPr>
          <a:xfrm>
            <a:off x="4827095" y="1060688"/>
            <a:ext cx="4040038" cy="3471907"/>
          </a:xfrm>
          <a:prstGeom prst="rect">
            <a:avLst/>
          </a:prstGeom>
        </p:spPr>
      </p:pic>
      <p:sp>
        <p:nvSpPr>
          <p:cNvPr id="8" name="TextBox 7">
            <a:extLst>
              <a:ext uri="{FF2B5EF4-FFF2-40B4-BE49-F238E27FC236}">
                <a16:creationId xmlns:a16="http://schemas.microsoft.com/office/drawing/2014/main" id="{BFE9DDDF-120D-2281-C98F-084E53BD91EC}"/>
              </a:ext>
            </a:extLst>
          </p:cNvPr>
          <p:cNvSpPr txBox="1"/>
          <p:nvPr/>
        </p:nvSpPr>
        <p:spPr>
          <a:xfrm>
            <a:off x="4733025" y="4537497"/>
            <a:ext cx="4040038" cy="286232"/>
          </a:xfrm>
          <a:prstGeom prst="rect">
            <a:avLst/>
          </a:prstGeom>
          <a:noFill/>
        </p:spPr>
        <p:txBody>
          <a:bodyPr wrap="square" rtlCol="0">
            <a:spAutoFit/>
          </a:bodyPr>
          <a:lstStyle/>
          <a:p>
            <a:pPr>
              <a:lnSpc>
                <a:spcPct val="90000"/>
              </a:lnSpc>
            </a:pPr>
            <a:r>
              <a:rPr lang="en-US" sz="1400" dirty="0"/>
              <a:t>Eating disorders rose during the pandemic (11)</a:t>
            </a:r>
          </a:p>
        </p:txBody>
      </p:sp>
    </p:spTree>
    <p:extLst>
      <p:ext uri="{BB962C8B-B14F-4D97-AF65-F5344CB8AC3E}">
        <p14:creationId xmlns:p14="http://schemas.microsoft.com/office/powerpoint/2010/main" val="180556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6C005-A019-51E2-80B4-6F8C7E1DA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F2433-CFA7-39F2-81DC-7ABDF004F1C1}"/>
              </a:ext>
            </a:extLst>
          </p:cNvPr>
          <p:cNvSpPr>
            <a:spLocks noGrp="1"/>
          </p:cNvSpPr>
          <p:nvPr>
            <p:ph type="title"/>
          </p:nvPr>
        </p:nvSpPr>
        <p:spPr/>
        <p:txBody>
          <a:bodyPr>
            <a:normAutofit/>
          </a:bodyPr>
          <a:lstStyle/>
          <a:p>
            <a:r>
              <a:rPr lang="en-US" sz="2600" dirty="0"/>
              <a:t>GOVERNMENTS have experimented with bans</a:t>
            </a:r>
          </a:p>
        </p:txBody>
      </p:sp>
      <p:sp>
        <p:nvSpPr>
          <p:cNvPr id="3" name="Content Placeholder 2">
            <a:extLst>
              <a:ext uri="{FF2B5EF4-FFF2-40B4-BE49-F238E27FC236}">
                <a16:creationId xmlns:a16="http://schemas.microsoft.com/office/drawing/2014/main" id="{C5EDB8CE-20B5-55BF-1938-956A1D6685D1}"/>
              </a:ext>
            </a:extLst>
          </p:cNvPr>
          <p:cNvSpPr>
            <a:spLocks noGrp="1"/>
          </p:cNvSpPr>
          <p:nvPr>
            <p:ph sz="half" idx="1"/>
          </p:nvPr>
        </p:nvSpPr>
        <p:spPr>
          <a:xfrm>
            <a:off x="685800" y="1352551"/>
            <a:ext cx="3583529" cy="3352800"/>
          </a:xfrm>
        </p:spPr>
        <p:txBody>
          <a:bodyPr>
            <a:normAutofit fontScale="92500" lnSpcReduction="10000"/>
          </a:bodyPr>
          <a:lstStyle/>
          <a:p>
            <a:r>
              <a:rPr lang="en-US" dirty="0"/>
              <a:t>In 2024, Australia banned kids under 16 from having accounts (8)</a:t>
            </a:r>
          </a:p>
          <a:p>
            <a:pPr lvl="1"/>
            <a:r>
              <a:rPr lang="en-US" dirty="0"/>
              <a:t>Some websites are exempt</a:t>
            </a:r>
          </a:p>
          <a:p>
            <a:r>
              <a:rPr lang="en-US" dirty="0"/>
              <a:t>Kids Off Social Media Act introduced in US congress (4)</a:t>
            </a:r>
          </a:p>
          <a:p>
            <a:pPr lvl="1"/>
            <a:r>
              <a:rPr lang="en-US" dirty="0"/>
              <a:t>Prohibits kids under 13 from having accounts</a:t>
            </a:r>
          </a:p>
          <a:p>
            <a:pPr lvl="1"/>
            <a:r>
              <a:rPr lang="en-US" dirty="0"/>
              <a:t>Bans algorithmic recommendations for kids under 17</a:t>
            </a:r>
          </a:p>
          <a:p>
            <a:r>
              <a:rPr lang="en-US" dirty="0"/>
              <a:t>Some states have implemented restrictions (1)</a:t>
            </a:r>
          </a:p>
          <a:p>
            <a:pPr lvl="1"/>
            <a:r>
              <a:rPr lang="en-US" dirty="0"/>
              <a:t>Many restrictions have faced legal challenges</a:t>
            </a:r>
          </a:p>
        </p:txBody>
      </p:sp>
      <p:sp>
        <p:nvSpPr>
          <p:cNvPr id="5" name="Footer Placeholder 4">
            <a:extLst>
              <a:ext uri="{FF2B5EF4-FFF2-40B4-BE49-F238E27FC236}">
                <a16:creationId xmlns:a16="http://schemas.microsoft.com/office/drawing/2014/main" id="{B8F48B0F-99A9-5E0A-1E45-38A313158BA9}"/>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1C95969-8A9A-1B0A-72FE-A731B3947940}"/>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a:extLst>
              <a:ext uri="{FF2B5EF4-FFF2-40B4-BE49-F238E27FC236}">
                <a16:creationId xmlns:a16="http://schemas.microsoft.com/office/drawing/2014/main" id="{D13D8DB1-1E69-CF43-2B4A-ACFE1984D12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Hunter Jack</a:t>
            </a:r>
          </a:p>
        </p:txBody>
      </p:sp>
      <p:pic>
        <p:nvPicPr>
          <p:cNvPr id="13" name="Picture 12" descr="A map of the united states&#10;&#10;AI-generated content may be incorrect.">
            <a:extLst>
              <a:ext uri="{FF2B5EF4-FFF2-40B4-BE49-F238E27FC236}">
                <a16:creationId xmlns:a16="http://schemas.microsoft.com/office/drawing/2014/main" id="{89C4611E-C0D6-6F86-8DE5-51D0A08585E0}"/>
              </a:ext>
            </a:extLst>
          </p:cNvPr>
          <p:cNvPicPr>
            <a:picLocks noChangeAspect="1"/>
          </p:cNvPicPr>
          <p:nvPr/>
        </p:nvPicPr>
        <p:blipFill>
          <a:blip r:embed="rId3"/>
          <a:stretch>
            <a:fillRect/>
          </a:stretch>
        </p:blipFill>
        <p:spPr>
          <a:xfrm>
            <a:off x="4269329" y="1128828"/>
            <a:ext cx="4789713" cy="3352799"/>
          </a:xfrm>
          <a:prstGeom prst="rect">
            <a:avLst/>
          </a:prstGeom>
        </p:spPr>
      </p:pic>
      <p:sp>
        <p:nvSpPr>
          <p:cNvPr id="4" name="TextBox 3">
            <a:extLst>
              <a:ext uri="{FF2B5EF4-FFF2-40B4-BE49-F238E27FC236}">
                <a16:creationId xmlns:a16="http://schemas.microsoft.com/office/drawing/2014/main" id="{ED25FFA5-184F-DBC7-C562-B2161C459521}"/>
              </a:ext>
            </a:extLst>
          </p:cNvPr>
          <p:cNvSpPr txBox="1"/>
          <p:nvPr/>
        </p:nvSpPr>
        <p:spPr>
          <a:xfrm>
            <a:off x="4243451" y="4481627"/>
            <a:ext cx="4963749" cy="480131"/>
          </a:xfrm>
          <a:prstGeom prst="rect">
            <a:avLst/>
          </a:prstGeom>
          <a:noFill/>
        </p:spPr>
        <p:txBody>
          <a:bodyPr wrap="square" rtlCol="0">
            <a:spAutoFit/>
          </a:bodyPr>
          <a:lstStyle/>
          <a:p>
            <a:pPr>
              <a:lnSpc>
                <a:spcPct val="90000"/>
              </a:lnSpc>
            </a:pPr>
            <a:r>
              <a:rPr lang="en-US" sz="1400" dirty="0"/>
              <a:t>12 states have implemented social media restrictions for minors as of April 2025 (9, author generated image)</a:t>
            </a:r>
          </a:p>
        </p:txBody>
      </p:sp>
    </p:spTree>
    <p:extLst>
      <p:ext uri="{BB962C8B-B14F-4D97-AF65-F5344CB8AC3E}">
        <p14:creationId xmlns:p14="http://schemas.microsoft.com/office/powerpoint/2010/main" val="391816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5148E-3FC7-ABA7-9138-8F32B1441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D63DB0-A770-5F26-8F53-6FEA145F8431}"/>
              </a:ext>
            </a:extLst>
          </p:cNvPr>
          <p:cNvSpPr>
            <a:spLocks noGrp="1"/>
          </p:cNvSpPr>
          <p:nvPr>
            <p:ph type="title"/>
          </p:nvPr>
        </p:nvSpPr>
        <p:spPr/>
        <p:txBody>
          <a:bodyPr>
            <a:normAutofit/>
          </a:bodyPr>
          <a:lstStyle/>
          <a:p>
            <a:r>
              <a:rPr lang="en-US" sz="2600" dirty="0"/>
              <a:t>SOME HAVE RAISED VALID CONCERNS ABOUT bans</a:t>
            </a:r>
          </a:p>
        </p:txBody>
      </p:sp>
      <p:sp>
        <p:nvSpPr>
          <p:cNvPr id="3" name="Content Placeholder 2">
            <a:extLst>
              <a:ext uri="{FF2B5EF4-FFF2-40B4-BE49-F238E27FC236}">
                <a16:creationId xmlns:a16="http://schemas.microsoft.com/office/drawing/2014/main" id="{6F07CC6D-7714-FF5D-86BE-0A9D902A1BB3}"/>
              </a:ext>
            </a:extLst>
          </p:cNvPr>
          <p:cNvSpPr>
            <a:spLocks noGrp="1"/>
          </p:cNvSpPr>
          <p:nvPr>
            <p:ph sz="half" idx="1"/>
          </p:nvPr>
        </p:nvSpPr>
        <p:spPr>
          <a:xfrm>
            <a:off x="685799" y="1352551"/>
            <a:ext cx="7931989" cy="3352800"/>
          </a:xfrm>
        </p:spPr>
        <p:txBody>
          <a:bodyPr/>
          <a:lstStyle/>
          <a:p>
            <a:r>
              <a:rPr lang="en-US" dirty="0"/>
              <a:t>ID Verification</a:t>
            </a:r>
          </a:p>
          <a:p>
            <a:pPr lvl="1"/>
            <a:r>
              <a:rPr lang="en-US" dirty="0"/>
              <a:t>Australian law and proposed US law do not require it (4, 8)</a:t>
            </a:r>
          </a:p>
          <a:p>
            <a:pPr lvl="1"/>
            <a:r>
              <a:rPr lang="en-US" dirty="0"/>
              <a:t>Requiring ID verification is a privacy concern</a:t>
            </a:r>
          </a:p>
          <a:p>
            <a:pPr lvl="1"/>
            <a:r>
              <a:rPr lang="en-US" dirty="0"/>
              <a:t>Without ID verification, it would be easier to find workarounds</a:t>
            </a:r>
          </a:p>
          <a:p>
            <a:r>
              <a:rPr lang="en-US" dirty="0"/>
              <a:t>Free Speech Concerns</a:t>
            </a:r>
          </a:p>
          <a:p>
            <a:r>
              <a:rPr lang="en-US" dirty="0"/>
              <a:t>Positive Effects</a:t>
            </a:r>
          </a:p>
          <a:p>
            <a:pPr lvl="1"/>
            <a:r>
              <a:rPr lang="en-US" dirty="0"/>
              <a:t>Most adolescents report social media helps them stay connected to their friends (5)</a:t>
            </a:r>
          </a:p>
        </p:txBody>
      </p:sp>
      <p:sp>
        <p:nvSpPr>
          <p:cNvPr id="5" name="Footer Placeholder 4">
            <a:extLst>
              <a:ext uri="{FF2B5EF4-FFF2-40B4-BE49-F238E27FC236}">
                <a16:creationId xmlns:a16="http://schemas.microsoft.com/office/drawing/2014/main" id="{B523BD9F-196A-28AE-8457-6CDCABD821A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5101A1C9-77F3-D7EB-5318-0BD698B05A64}"/>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a:extLst>
              <a:ext uri="{FF2B5EF4-FFF2-40B4-BE49-F238E27FC236}">
                <a16:creationId xmlns:a16="http://schemas.microsoft.com/office/drawing/2014/main" id="{61FE115B-A0B8-89DC-9A68-96E59116793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Hunter Jack</a:t>
            </a:r>
          </a:p>
        </p:txBody>
      </p:sp>
    </p:spTree>
    <p:extLst>
      <p:ext uri="{BB962C8B-B14F-4D97-AF65-F5344CB8AC3E}">
        <p14:creationId xmlns:p14="http://schemas.microsoft.com/office/powerpoint/2010/main" val="116111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A08C-00D4-6233-2D86-066E6CE32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98874-4000-F0F3-547B-CB2001332F83}"/>
              </a:ext>
            </a:extLst>
          </p:cNvPr>
          <p:cNvSpPr>
            <a:spLocks noGrp="1"/>
          </p:cNvSpPr>
          <p:nvPr>
            <p:ph type="title"/>
          </p:nvPr>
        </p:nvSpPr>
        <p:spPr/>
        <p:txBody>
          <a:bodyPr>
            <a:normAutofit/>
          </a:bodyPr>
          <a:lstStyle/>
          <a:p>
            <a:r>
              <a:rPr lang="en-US" sz="2400" dirty="0"/>
              <a:t>OVERALL, SOCIAL MEDIA RESTRICTIONS ARE JUSTIFIED</a:t>
            </a:r>
          </a:p>
        </p:txBody>
      </p:sp>
      <p:sp>
        <p:nvSpPr>
          <p:cNvPr id="3" name="Content Placeholder 2">
            <a:extLst>
              <a:ext uri="{FF2B5EF4-FFF2-40B4-BE49-F238E27FC236}">
                <a16:creationId xmlns:a16="http://schemas.microsoft.com/office/drawing/2014/main" id="{E018F663-E504-259D-2AE1-D9E310760A36}"/>
              </a:ext>
            </a:extLst>
          </p:cNvPr>
          <p:cNvSpPr>
            <a:spLocks noGrp="1"/>
          </p:cNvSpPr>
          <p:nvPr>
            <p:ph sz="half" idx="1"/>
          </p:nvPr>
        </p:nvSpPr>
        <p:spPr>
          <a:xfrm>
            <a:off x="685799" y="1352551"/>
            <a:ext cx="7931989" cy="3352800"/>
          </a:xfrm>
        </p:spPr>
        <p:txBody>
          <a:bodyPr/>
          <a:lstStyle/>
          <a:p>
            <a:r>
              <a:rPr lang="en-US" dirty="0"/>
              <a:t>There may be some positive effects, but social media usage clearly does more harm than good</a:t>
            </a:r>
          </a:p>
          <a:p>
            <a:r>
              <a:rPr lang="en-US" dirty="0"/>
              <a:t>Concerns surrounding age verification and potential workarounds are valid, but companies can fight against workarounds</a:t>
            </a:r>
          </a:p>
          <a:p>
            <a:r>
              <a:rPr lang="en-US" dirty="0"/>
              <a:t>As some governments enact laws restricting social media and others do not, eventually it will be possible to compare the outcomes to see if restrictions are successful</a:t>
            </a:r>
          </a:p>
          <a:p>
            <a:endParaRPr lang="en-US" dirty="0"/>
          </a:p>
        </p:txBody>
      </p:sp>
      <p:sp>
        <p:nvSpPr>
          <p:cNvPr id="5" name="Footer Placeholder 4">
            <a:extLst>
              <a:ext uri="{FF2B5EF4-FFF2-40B4-BE49-F238E27FC236}">
                <a16:creationId xmlns:a16="http://schemas.microsoft.com/office/drawing/2014/main" id="{7A96CDCC-0E5E-73F2-0F86-55159B51D98C}"/>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EFE262EA-6222-335E-96F9-26DDE7625850}"/>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A9C4AAD2-1F75-B652-47F2-E5FCF8D7A81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Hunter Jack</a:t>
            </a:r>
          </a:p>
        </p:txBody>
      </p:sp>
    </p:spTree>
    <p:extLst>
      <p:ext uri="{BB962C8B-B14F-4D97-AF65-F5344CB8AC3E}">
        <p14:creationId xmlns:p14="http://schemas.microsoft.com/office/powerpoint/2010/main" val="388265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12808"/>
            <a:ext cx="7772400" cy="3884388"/>
          </a:xfrm>
        </p:spPr>
        <p:txBody>
          <a:bodyPr lIns="91440">
            <a:normAutofit fontScale="85000" lnSpcReduction="20000"/>
          </a:bodyPr>
          <a:lstStyle/>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Edelman, Adam, “Texas moves forward with expansive social media ban </a:t>
            </a:r>
            <a:r>
              <a:rPr lang="en-US" sz="1100" dirty="0">
                <a:solidFill>
                  <a:prstClr val="white"/>
                </a:solidFill>
              </a:rPr>
              <a:t>for minors”, (NBC, May 24, 2025), https://www.nbcnews.com/politics/politics-news/texas-moves-forward-expansive-social-media-ban-minors-rcna208238 (Accessed August 31, 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Ehmke, Rachel, “How using social media effects teenagers”, (Child </a:t>
            </a:r>
            <a:r>
              <a:rPr lang="en-US" sz="1100" dirty="0">
                <a:solidFill>
                  <a:prstClr val="white"/>
                </a:solidFill>
              </a:rPr>
              <a:t>Mind Institute, June 20, 2025), https://childmind.org/article/how-using-social-media-affects-teenagers/ (Accessed August 31, 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“How social media can negatively </a:t>
            </a:r>
            <a:r>
              <a:rPr lang="en-US" sz="1100" dirty="0">
                <a:solidFill>
                  <a:prstClr val="white"/>
                </a:solidFill>
                <a:latin typeface="Cambria"/>
              </a:rPr>
              <a:t>a</a:t>
            </a:r>
            <a:r>
              <a:rPr kumimoji="0" lang="en-US" sz="1100" b="0" i="0" u="none" strike="noStrike" kern="1200" cap="none" spc="0" normalizeH="0" baseline="0" noProof="0" dirty="0" err="1">
                <a:ln>
                  <a:noFill/>
                </a:ln>
                <a:solidFill>
                  <a:prstClr val="white"/>
                </a:solidFill>
                <a:effectLst/>
                <a:uLnTx/>
                <a:uFillTx/>
                <a:latin typeface="Cambria"/>
                <a:ea typeface="+mn-ea"/>
                <a:cs typeface="+mn-cs"/>
              </a:rPr>
              <a:t>ffect</a:t>
            </a:r>
            <a:r>
              <a:rPr kumimoji="0" lang="en-US" sz="1100" b="0" i="0" u="none" strike="noStrike" kern="1200" cap="none" spc="0" normalizeH="0" baseline="0" noProof="0" dirty="0">
                <a:ln>
                  <a:noFill/>
                </a:ln>
                <a:solidFill>
                  <a:prstClr val="white"/>
                </a:solidFill>
                <a:effectLst/>
                <a:uLnTx/>
                <a:uFillTx/>
                <a:latin typeface="Cambria"/>
                <a:ea typeface="+mn-ea"/>
                <a:cs typeface="+mn-cs"/>
              </a:rPr>
              <a:t> your child”, (Cleveland Clinic</a:t>
            </a:r>
            <a:r>
              <a:rPr lang="en-US" sz="1100" dirty="0">
                <a:solidFill>
                  <a:prstClr val="white"/>
                </a:solidFill>
              </a:rPr>
              <a:t>, January 15, 2024), https://health.clevelandclinic.org/dangers-of-social-media-for-youth (Accessed August 31,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4</a:t>
            </a:r>
            <a:r>
              <a:rPr kumimoji="0" lang="en-US" sz="1100" b="0" i="0" u="none" strike="noStrike" kern="1200" cap="none" spc="0" normalizeH="0" baseline="0" noProof="0" dirty="0">
                <a:ln>
                  <a:noFill/>
                </a:ln>
                <a:solidFill>
                  <a:prstClr val="white"/>
                </a:solidFill>
                <a:effectLst/>
                <a:uLnTx/>
                <a:uFillTx/>
                <a:latin typeface="Cambria"/>
                <a:ea typeface="+mn-ea"/>
                <a:cs typeface="+mn-cs"/>
              </a:rPr>
              <a:t>] “Kids Off Social Media Act”, (</a:t>
            </a:r>
            <a:r>
              <a:rPr lang="en-US" sz="1100" dirty="0">
                <a:solidFill>
                  <a:prstClr val="white"/>
                </a:solidFill>
              </a:rPr>
              <a:t>Brian Schatz), https://www.schatz.senate.gov/kosma (Accessed August 31, 2025)</a:t>
            </a:r>
          </a:p>
          <a:p>
            <a:pPr marL="0" lvl="0" indent="0" defTabSz="457200">
              <a:lnSpc>
                <a:spcPct val="100000"/>
              </a:lnSpc>
              <a:spcBef>
                <a:spcPts val="600"/>
              </a:spcBef>
              <a:buClrTx/>
              <a:buSzTx/>
              <a:buNone/>
              <a:defRPr/>
            </a:pPr>
            <a:r>
              <a:rPr lang="en-US" sz="1100" dirty="0">
                <a:solidFill>
                  <a:prstClr val="white"/>
                </a:solidFill>
                <a:latin typeface="Cambria"/>
              </a:rPr>
              <a:t>[5] “Social Media and Youth Mental Health”, (Department of Health and </a:t>
            </a:r>
            <a:r>
              <a:rPr lang="en-US" sz="1100" dirty="0">
                <a:solidFill>
                  <a:prstClr val="white"/>
                </a:solidFill>
              </a:rPr>
              <a:t>Human Services), https://www.hhs.gov/sites/default/files/sg-youth-mental-health-social-media-advisory.pdf (Accessed August 31, 2025)</a:t>
            </a:r>
            <a:endParaRPr lang="en-US" sz="1100" dirty="0">
              <a:solidFill>
                <a:prstClr val="white"/>
              </a:solidFill>
              <a:latin typeface="Cambria"/>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6</a:t>
            </a:r>
            <a:r>
              <a:rPr kumimoji="0" lang="en-US" sz="1100" b="0" i="0" u="none" strike="noStrike" kern="1200" cap="none" spc="0" normalizeH="0" baseline="0" noProof="0" dirty="0">
                <a:ln>
                  <a:noFill/>
                </a:ln>
                <a:solidFill>
                  <a:prstClr val="white"/>
                </a:solidFill>
                <a:effectLst/>
                <a:uLnTx/>
                <a:uFillTx/>
                <a:latin typeface="Cambria"/>
                <a:ea typeface="+mn-ea"/>
                <a:cs typeface="+mn-cs"/>
              </a:rPr>
              <a:t>] Bickham, David, “Adolescent Media Use: Attitudes, Effects, and Online Experiences” (</a:t>
            </a:r>
            <a:r>
              <a:rPr lang="en-US" sz="1100" dirty="0">
                <a:solidFill>
                  <a:prstClr val="white"/>
                </a:solidFill>
              </a:rPr>
              <a:t>Digital Wellness Lab, August 2022), https://digitalwellnesslab.org/wp-content/uploads/Pulse-Survey_Adolescent-Attitudes-Effects-and-Experiences.pdf (Accessed August 31,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lvl="0" indent="0" defTabSz="457200">
              <a:lnSpc>
                <a:spcPct val="100000"/>
              </a:lnSpc>
              <a:spcBef>
                <a:spcPts val="600"/>
              </a:spcBef>
              <a:buClrTx/>
              <a:buSzTx/>
              <a:buNone/>
              <a:defRPr/>
            </a:pPr>
            <a:r>
              <a:rPr lang="en-US" sz="1100" dirty="0">
                <a:solidFill>
                  <a:prstClr val="white"/>
                </a:solidFill>
                <a:latin typeface="Cambria"/>
              </a:rPr>
              <a:t>[7]  He, Qinghua, “Brain anatomy alterations associated with Social Networking </a:t>
            </a:r>
            <a:r>
              <a:rPr lang="en-US" sz="1100" dirty="0">
                <a:solidFill>
                  <a:prstClr val="white"/>
                </a:solidFill>
              </a:rPr>
              <a:t>Site Addiction” (Pub Med, March 23, 2017), https://pubmed.ncbi.nlm.nih.gov/28332625/ (Accessed August 31, 2025)</a:t>
            </a:r>
            <a:endParaRPr lang="en-US" sz="1100" dirty="0">
              <a:solidFill>
                <a:prstClr val="white"/>
              </a:solidFill>
              <a:latin typeface="Cambria"/>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8</a:t>
            </a:r>
            <a:r>
              <a:rPr kumimoji="0" lang="en-US" sz="1100" b="0" i="0" u="none" strike="noStrike" kern="1200" cap="none" spc="0" normalizeH="0" baseline="0" noProof="0" dirty="0">
                <a:ln>
                  <a:noFill/>
                </a:ln>
                <a:solidFill>
                  <a:prstClr val="white"/>
                </a:solidFill>
                <a:effectLst/>
                <a:uLnTx/>
                <a:uFillTx/>
                <a:latin typeface="Cambria"/>
                <a:ea typeface="+mn-ea"/>
                <a:cs typeface="+mn-cs"/>
              </a:rPr>
              <a:t>] Taylor, Josh, “How will Australia’s under-16s social media ban be enforced, and which platforms will be exempt?” </a:t>
            </a:r>
            <a:r>
              <a:rPr lang="en-US" sz="1100" dirty="0">
                <a:solidFill>
                  <a:prstClr val="white"/>
                </a:solidFill>
              </a:rPr>
              <a:t>(The Guardian, July 31, 2025), https://www.theguardian.com/technology/2025/aug/01/how-australia-under-16s-social-media-ban-enforced-tiktok-instagram-facebook-exempt-platforms (Accessed August 31, 2025)</a:t>
            </a:r>
          </a:p>
          <a:p>
            <a:pPr marL="0" lvl="0" indent="0" defTabSz="457200">
              <a:lnSpc>
                <a:spcPct val="100000"/>
              </a:lnSpc>
              <a:spcBef>
                <a:spcPts val="600"/>
              </a:spcBef>
              <a:buClrTx/>
              <a:buSzTx/>
              <a:buNone/>
              <a:defRPr/>
            </a:pPr>
            <a:r>
              <a:rPr lang="en-US" sz="1100" dirty="0">
                <a:solidFill>
                  <a:prstClr val="white"/>
                </a:solidFill>
              </a:rPr>
              <a:t>[9] Gratton, Peter, “12 States with Teens’ Social Media Regulation—Is Yours One of Them?” (Investopedia, April 25, 2025), https://www.investopedia.com/states-with-social-media-regulation-for-teens-8757983 (Accessed August 31, 2025)</a:t>
            </a:r>
          </a:p>
          <a:p>
            <a:pPr marL="0" lvl="0" indent="0" defTabSz="457200">
              <a:lnSpc>
                <a:spcPct val="100000"/>
              </a:lnSpc>
              <a:spcBef>
                <a:spcPts val="600"/>
              </a:spcBef>
              <a:buClrTx/>
              <a:buSzTx/>
              <a:buNone/>
              <a:defRPr/>
            </a:pPr>
            <a:r>
              <a:rPr lang="en-US" sz="1100" dirty="0">
                <a:solidFill>
                  <a:prstClr val="white"/>
                </a:solidFill>
              </a:rPr>
              <a:t>[10]  Armstrong, Martin, “Mental Health: The Impact of Social Media on Young People” (Statista, September 6, 2019), https://www.statista.com/chart/19262/impact-of-social-media-on-mental-health/ (Accessed August 31, 2025)</a:t>
            </a:r>
          </a:p>
          <a:p>
            <a:pPr marL="0" lvl="0" indent="0" defTabSz="457200">
              <a:lnSpc>
                <a:spcPct val="100000"/>
              </a:lnSpc>
              <a:spcBef>
                <a:spcPts val="600"/>
              </a:spcBef>
              <a:buClrTx/>
              <a:buSzTx/>
              <a:buNone/>
              <a:defRPr/>
            </a:pPr>
            <a:r>
              <a:rPr lang="en-US" sz="1100" dirty="0">
                <a:solidFill>
                  <a:prstClr val="white"/>
                </a:solidFill>
              </a:rPr>
              <a:t>[11] Roxby, Philippa, “Sharp rise in teenage girls with eating disorders during Covid” (BBC, June 20, 2023), https://www.bbc.com/news/health-65954131 (Accessed August 31, 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[12]  Hunt, Melissa, “No More FOMO: Limiting Social Media Decreases Loneliness and Depression” </a:t>
            </a:r>
            <a:r>
              <a:rPr lang="en-US" sz="1100" dirty="0">
                <a:solidFill>
                  <a:prstClr val="white"/>
                </a:solidFill>
              </a:rPr>
              <a:t>(ResearchGate,  November 2018), https://www.researchgate.net/publication/328838624_No_More_FOMO_Limiting_Social_Media_Decreases_Loneliness_and_Depression (September 1,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Hunter Jack</a:t>
            </a:r>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0BB9-23A0-03B6-00BB-49C7D54FB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88509-FF7F-50CE-714F-321D3A568052}"/>
              </a:ext>
            </a:extLst>
          </p:cNvPr>
          <p:cNvSpPr>
            <a:spLocks noGrp="1"/>
          </p:cNvSpPr>
          <p:nvPr>
            <p:ph type="title"/>
          </p:nvPr>
        </p:nvSpPr>
        <p:spPr/>
        <p:txBody>
          <a:bodyPr/>
          <a:lstStyle/>
          <a:p>
            <a:r>
              <a:rPr lang="en-US" dirty="0"/>
              <a:t>Social Media and Your Mental Health</a:t>
            </a:r>
          </a:p>
        </p:txBody>
      </p:sp>
      <p:sp>
        <p:nvSpPr>
          <p:cNvPr id="3" name="Text Placeholder 2">
            <a:extLst>
              <a:ext uri="{FF2B5EF4-FFF2-40B4-BE49-F238E27FC236}">
                <a16:creationId xmlns:a16="http://schemas.microsoft.com/office/drawing/2014/main" id="{7B36BB9E-2BA5-CD2F-51ED-77AB89A59BE9}"/>
              </a:ext>
            </a:extLst>
          </p:cNvPr>
          <p:cNvSpPr>
            <a:spLocks noGrp="1"/>
          </p:cNvSpPr>
          <p:nvPr>
            <p:ph type="body" idx="1"/>
          </p:nvPr>
        </p:nvSpPr>
        <p:spPr/>
        <p:txBody>
          <a:bodyPr/>
          <a:lstStyle/>
          <a:p>
            <a:r>
              <a:rPr lang="en-US" dirty="0"/>
              <a:t>David Restrepo</a:t>
            </a:r>
          </a:p>
        </p:txBody>
      </p:sp>
      <p:sp>
        <p:nvSpPr>
          <p:cNvPr id="4" name="Footer Placeholder 3">
            <a:extLst>
              <a:ext uri="{FF2B5EF4-FFF2-40B4-BE49-F238E27FC236}">
                <a16:creationId xmlns:a16="http://schemas.microsoft.com/office/drawing/2014/main" id="{389B00D5-79F7-F4C3-A260-27F3215F047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2F48D6FD-1C5D-1E5D-5CC9-C3B63D4B77CC}"/>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1354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Is Central to modern life </a:t>
            </a:r>
            <a:br>
              <a:rPr lang="en-US" dirty="0"/>
            </a:br>
            <a:r>
              <a:rPr lang="en-US" dirty="0"/>
              <a:t>But Detrimental</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ea typeface="Cambria"/>
              </a:rPr>
              <a:t>Nearly half of teens report being online "almost constantly," a rise from 24% in 2014-2015 [1]</a:t>
            </a:r>
            <a:endParaRPr lang="en-US" dirty="0"/>
          </a:p>
          <a:p>
            <a:pPr marL="205740" indent="-205740"/>
            <a:r>
              <a:rPr lang="en-US" dirty="0">
                <a:ea typeface="Cambria"/>
              </a:rPr>
              <a:t>Average daily use: 3+ hours [6]</a:t>
            </a:r>
          </a:p>
          <a:p>
            <a:pPr marL="205740" indent="-205740"/>
            <a:r>
              <a:rPr lang="en-US" dirty="0">
                <a:ea typeface="Cambria"/>
              </a:rPr>
              <a:t>High usage of platforms like Instagram, Snapchat, creating a digital-first lifestyle</a:t>
            </a:r>
          </a:p>
          <a:p>
            <a:pPr marL="205740" indent="-205740"/>
            <a:r>
              <a:rPr lang="en-US" dirty="0">
                <a:ea typeface="Cambria"/>
              </a:rPr>
              <a:t>First thing many people check in the morning</a:t>
            </a:r>
          </a:p>
        </p:txBody>
      </p:sp>
      <p:pic>
        <p:nvPicPr>
          <p:cNvPr id="8" name="Content Placeholder 7" descr="A line chart showing that YouTube, TikTok, Instagram and Snapchat top the list for teens">
            <a:extLst>
              <a:ext uri="{FF2B5EF4-FFF2-40B4-BE49-F238E27FC236}">
                <a16:creationId xmlns:a16="http://schemas.microsoft.com/office/drawing/2014/main" id="{C9A93D37-8F69-681A-B089-EB67E2E9F1D6}"/>
              </a:ext>
            </a:extLst>
          </p:cNvPr>
          <p:cNvPicPr>
            <a:picLocks noGrp="1" noChangeAspect="1"/>
          </p:cNvPicPr>
          <p:nvPr>
            <p:ph sz="half" idx="2"/>
          </p:nvPr>
        </p:nvPicPr>
        <p:blipFill>
          <a:blip r:embed="rId3"/>
          <a:srcRect t="18400" r="282" b="-267"/>
          <a:stretch>
            <a:fillRect/>
          </a:stretch>
        </p:blipFill>
        <p:spPr>
          <a:xfrm>
            <a:off x="4937642" y="1352551"/>
            <a:ext cx="3825256" cy="3352046"/>
          </a:xfrm>
          <a:prstGeom prst="rect">
            <a:avLst/>
          </a:prstGeom>
          <a:ln>
            <a:solidFill>
              <a:prstClr val="black"/>
            </a:solidFill>
          </a:ln>
        </p:spPr>
      </p:pic>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David Restrepo</a:t>
            </a:r>
            <a:endParaRPr lang="en-US" sz="1400" dirty="0">
              <a:solidFill>
                <a:schemeClr val="tx1"/>
              </a:solidFill>
              <a:latin typeface="+mj-lt"/>
            </a:endParaRPr>
          </a:p>
        </p:txBody>
      </p:sp>
      <p:sp>
        <p:nvSpPr>
          <p:cNvPr id="9" name="Content Placeholder 2">
            <a:extLst>
              <a:ext uri="{FF2B5EF4-FFF2-40B4-BE49-F238E27FC236}">
                <a16:creationId xmlns:a16="http://schemas.microsoft.com/office/drawing/2014/main" id="{9346E740-9641-1AE4-5FED-F682CB2F88E6}"/>
              </a:ext>
            </a:extLst>
          </p:cNvPr>
          <p:cNvSpPr txBox="1">
            <a:spLocks/>
          </p:cNvSpPr>
          <p:nvPr/>
        </p:nvSpPr>
        <p:spPr>
          <a:xfrm>
            <a:off x="4869316" y="4704331"/>
            <a:ext cx="2325462" cy="311604"/>
          </a:xfrm>
          <a:prstGeom prst="rect">
            <a:avLst/>
          </a:prstGeom>
        </p:spPr>
        <p:txBody>
          <a:bodyPr vert="horz" lIns="91436" tIns="45718" rIns="91436" bIns="45718" rtlCol="0" anchor="t">
            <a:normAutofit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ea typeface="Cambria"/>
              </a:rPr>
              <a:t>[1]</a:t>
            </a:r>
            <a:endParaRPr lang="en-US"/>
          </a:p>
        </p:txBody>
      </p:sp>
    </p:spTree>
    <p:extLst>
      <p:ext uri="{BB962C8B-B14F-4D97-AF65-F5344CB8AC3E}">
        <p14:creationId xmlns:p14="http://schemas.microsoft.com/office/powerpoint/2010/main" val="325518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188A9-1911-067C-3A18-BE84EE9C5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F7A5D-FC2E-5979-1664-A4111C1F78E6}"/>
              </a:ext>
            </a:extLst>
          </p:cNvPr>
          <p:cNvSpPr>
            <a:spLocks noGrp="1"/>
          </p:cNvSpPr>
          <p:nvPr>
            <p:ph type="title"/>
          </p:nvPr>
        </p:nvSpPr>
        <p:spPr/>
        <p:txBody>
          <a:bodyPr/>
          <a:lstStyle/>
          <a:p>
            <a:r>
              <a:rPr lang="en-US" dirty="0">
                <a:ea typeface="Cambria"/>
              </a:rPr>
              <a:t>The effect of heavily using social media</a:t>
            </a:r>
          </a:p>
        </p:txBody>
      </p:sp>
      <p:sp>
        <p:nvSpPr>
          <p:cNvPr id="3" name="Content Placeholder 2">
            <a:extLst>
              <a:ext uri="{FF2B5EF4-FFF2-40B4-BE49-F238E27FC236}">
                <a16:creationId xmlns:a16="http://schemas.microsoft.com/office/drawing/2014/main" id="{A0FAA2B3-F84A-EAD7-97CA-1E894C6D8CA1}"/>
              </a:ext>
            </a:extLst>
          </p:cNvPr>
          <p:cNvSpPr>
            <a:spLocks noGrp="1"/>
          </p:cNvSpPr>
          <p:nvPr>
            <p:ph sz="half" idx="1"/>
          </p:nvPr>
        </p:nvSpPr>
        <p:spPr/>
        <p:txBody>
          <a:bodyPr vert="horz" lIns="91436" tIns="45718" rIns="91436" bIns="45718" rtlCol="0" anchor="t">
            <a:normAutofit/>
          </a:bodyPr>
          <a:lstStyle/>
          <a:p>
            <a:pPr marL="205740" indent="-205740"/>
            <a:r>
              <a:rPr lang="en-US" dirty="0">
                <a:ea typeface="Cambria"/>
              </a:rPr>
              <a:t>Problematic or excessive social media use correlates with sleep issues, depression, anxiety, and feelings of exclusion</a:t>
            </a:r>
          </a:p>
          <a:p>
            <a:pPr marL="205740" indent="-205740"/>
            <a:r>
              <a:rPr lang="en-US" dirty="0">
                <a:ea typeface="Cambria"/>
              </a:rPr>
              <a:t>Teens report both benefits and harms; increased unrealistic body comparison and FOMO (fear of missing out) [3]</a:t>
            </a:r>
          </a:p>
        </p:txBody>
      </p:sp>
      <p:pic>
        <p:nvPicPr>
          <p:cNvPr id="8" name="Content Placeholder 7" descr="Figure 4 is a bar chart showing the percentage of emergency department visits made by adults age 65 and older with and without Alzheimer disease resulting in hospital admission, by age group: United States, 2020–2022. Figure 4 is a bar graph showing the percentage of teenagers ages 12–17 with symptoms of anxiety or depression in the past 2 weeks, by daily screen time between July 2021 and December 2023 in the United States.">
            <a:extLst>
              <a:ext uri="{FF2B5EF4-FFF2-40B4-BE49-F238E27FC236}">
                <a16:creationId xmlns:a16="http://schemas.microsoft.com/office/drawing/2014/main" id="{07DFF873-4389-AD57-EA36-FF2EACD9EF1B}"/>
              </a:ext>
            </a:extLst>
          </p:cNvPr>
          <p:cNvPicPr>
            <a:picLocks noGrp="1" noChangeAspect="1"/>
          </p:cNvPicPr>
          <p:nvPr>
            <p:ph sz="half" idx="2"/>
          </p:nvPr>
        </p:nvPicPr>
        <p:blipFill>
          <a:blip r:embed="rId3"/>
          <a:stretch>
            <a:fillRect/>
          </a:stretch>
        </p:blipFill>
        <p:spPr>
          <a:xfrm>
            <a:off x="4839416" y="1352551"/>
            <a:ext cx="4021690" cy="3352800"/>
          </a:xfrm>
          <a:prstGeom prst="rect">
            <a:avLst/>
          </a:prstGeom>
          <a:ln>
            <a:solidFill>
              <a:prstClr val="black"/>
            </a:solidFill>
          </a:ln>
        </p:spPr>
      </p:pic>
      <p:sp>
        <p:nvSpPr>
          <p:cNvPr id="5" name="Footer Placeholder 4">
            <a:extLst>
              <a:ext uri="{FF2B5EF4-FFF2-40B4-BE49-F238E27FC236}">
                <a16:creationId xmlns:a16="http://schemas.microsoft.com/office/drawing/2014/main" id="{DA6FB048-9EE2-23D8-E2DB-4F4D43BFB3BA}"/>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69E990BA-50B0-ACC2-CE4B-CE4DAA042CFC}"/>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a:extLst>
              <a:ext uri="{FF2B5EF4-FFF2-40B4-BE49-F238E27FC236}">
                <a16:creationId xmlns:a16="http://schemas.microsoft.com/office/drawing/2014/main" id="{C4991FF2-E233-6CE9-F639-0101B63DC9E6}"/>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David Restrepo</a:t>
            </a:r>
            <a:endParaRPr lang="en-US" sz="1400" dirty="0">
              <a:solidFill>
                <a:schemeClr val="tx1"/>
              </a:solidFill>
              <a:latin typeface="+mj-lt"/>
            </a:endParaRPr>
          </a:p>
        </p:txBody>
      </p:sp>
      <p:sp>
        <p:nvSpPr>
          <p:cNvPr id="9" name="Content Placeholder 2">
            <a:extLst>
              <a:ext uri="{FF2B5EF4-FFF2-40B4-BE49-F238E27FC236}">
                <a16:creationId xmlns:a16="http://schemas.microsoft.com/office/drawing/2014/main" id="{5D7DEBD0-CB8B-6E42-E982-4AED61C2A90F}"/>
              </a:ext>
            </a:extLst>
          </p:cNvPr>
          <p:cNvSpPr txBox="1">
            <a:spLocks/>
          </p:cNvSpPr>
          <p:nvPr/>
        </p:nvSpPr>
        <p:spPr>
          <a:xfrm>
            <a:off x="4838700" y="4801281"/>
            <a:ext cx="1162050" cy="270783"/>
          </a:xfrm>
          <a:prstGeom prst="rect">
            <a:avLst/>
          </a:prstGeom>
        </p:spPr>
        <p:txBody>
          <a:bodyPr vert="horz" lIns="91436" tIns="45718" rIns="91436" bIns="45718" rtlCol="0" anchor="t">
            <a:normAutofit fontScale="8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ea typeface="Cambria"/>
              </a:rPr>
              <a:t>[10]</a:t>
            </a:r>
          </a:p>
        </p:txBody>
      </p:sp>
    </p:spTree>
    <p:extLst>
      <p:ext uri="{BB962C8B-B14F-4D97-AF65-F5344CB8AC3E}">
        <p14:creationId xmlns:p14="http://schemas.microsoft.com/office/powerpoint/2010/main" val="101796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6D15-5E6F-7639-098C-D6B102AB2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28881-14EE-5F1C-9773-05A9C42ACB33}"/>
              </a:ext>
            </a:extLst>
          </p:cNvPr>
          <p:cNvSpPr>
            <a:spLocks noGrp="1"/>
          </p:cNvSpPr>
          <p:nvPr>
            <p:ph type="title"/>
          </p:nvPr>
        </p:nvSpPr>
        <p:spPr/>
        <p:txBody>
          <a:bodyPr/>
          <a:lstStyle/>
          <a:p>
            <a:r>
              <a:rPr lang="en-US" dirty="0">
                <a:ea typeface="Cambria"/>
              </a:rPr>
              <a:t>Effects on your Body Image</a:t>
            </a:r>
          </a:p>
        </p:txBody>
      </p:sp>
      <p:sp>
        <p:nvSpPr>
          <p:cNvPr id="3" name="Content Placeholder 2">
            <a:extLst>
              <a:ext uri="{FF2B5EF4-FFF2-40B4-BE49-F238E27FC236}">
                <a16:creationId xmlns:a16="http://schemas.microsoft.com/office/drawing/2014/main" id="{4C3F5536-89FD-BC8B-6898-FAE86A4C1515}"/>
              </a:ext>
            </a:extLst>
          </p:cNvPr>
          <p:cNvSpPr>
            <a:spLocks noGrp="1"/>
          </p:cNvSpPr>
          <p:nvPr>
            <p:ph sz="half" idx="1"/>
          </p:nvPr>
        </p:nvSpPr>
        <p:spPr/>
        <p:txBody>
          <a:bodyPr vert="horz" lIns="91436" tIns="45718" rIns="91436" bIns="45718" rtlCol="0" anchor="t">
            <a:normAutofit/>
          </a:bodyPr>
          <a:lstStyle/>
          <a:p>
            <a:pPr marL="205740" indent="-205740"/>
            <a:r>
              <a:rPr lang="en-US" dirty="0">
                <a:ea typeface="Cambria"/>
              </a:rPr>
              <a:t>Meta's internal research (2021) revealed problems [5]</a:t>
            </a:r>
          </a:p>
          <a:p>
            <a:pPr marL="205740" indent="-205740"/>
            <a:r>
              <a:rPr lang="en-US" dirty="0">
                <a:ea typeface="Cambria"/>
              </a:rPr>
              <a:t>1 in 3 teen girls reported worsened body image</a:t>
            </a:r>
          </a:p>
          <a:p>
            <a:pPr marL="205740" indent="-205740"/>
            <a:r>
              <a:rPr lang="en-US" dirty="0">
                <a:ea typeface="Cambria"/>
              </a:rPr>
              <a:t>Leak triggered global debate on platform safety</a:t>
            </a:r>
          </a:p>
        </p:txBody>
      </p:sp>
      <p:pic>
        <p:nvPicPr>
          <p:cNvPr id="8" name="Content Placeholder 7" descr="Introducing FBarchive: A New, Searchable Repository of Facebook  Whistleblower Documents – Global Investigative Journalism Network">
            <a:extLst>
              <a:ext uri="{FF2B5EF4-FFF2-40B4-BE49-F238E27FC236}">
                <a16:creationId xmlns:a16="http://schemas.microsoft.com/office/drawing/2014/main" id="{ADBF3B6F-DCEF-D659-5026-6076D1191F58}"/>
              </a:ext>
            </a:extLst>
          </p:cNvPr>
          <p:cNvPicPr>
            <a:picLocks noGrp="1" noChangeAspect="1"/>
          </p:cNvPicPr>
          <p:nvPr>
            <p:ph sz="half" idx="2"/>
          </p:nvPr>
        </p:nvPicPr>
        <p:blipFill>
          <a:blip r:embed="rId3"/>
          <a:stretch>
            <a:fillRect/>
          </a:stretch>
        </p:blipFill>
        <p:spPr>
          <a:xfrm>
            <a:off x="4572595" y="1483757"/>
            <a:ext cx="4305300" cy="2724269"/>
          </a:xfrm>
          <a:prstGeom prst="rect">
            <a:avLst/>
          </a:prstGeom>
          <a:ln>
            <a:solidFill>
              <a:prstClr val="black"/>
            </a:solidFill>
          </a:ln>
        </p:spPr>
      </p:pic>
      <p:sp>
        <p:nvSpPr>
          <p:cNvPr id="5" name="Footer Placeholder 4">
            <a:extLst>
              <a:ext uri="{FF2B5EF4-FFF2-40B4-BE49-F238E27FC236}">
                <a16:creationId xmlns:a16="http://schemas.microsoft.com/office/drawing/2014/main" id="{C3590093-571E-31E0-F330-F7EE9AED7A6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8990A6E-7188-82FE-DD55-3CF38C20D4E0}"/>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a:extLst>
              <a:ext uri="{FF2B5EF4-FFF2-40B4-BE49-F238E27FC236}">
                <a16:creationId xmlns:a16="http://schemas.microsoft.com/office/drawing/2014/main" id="{3C9BFE9E-005C-14F7-FA86-D615A5029EFC}"/>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David Restrepo</a:t>
            </a:r>
            <a:endParaRPr lang="en-US" sz="1400" dirty="0">
              <a:solidFill>
                <a:schemeClr val="tx1"/>
              </a:solidFill>
              <a:latin typeface="+mj-lt"/>
            </a:endParaRPr>
          </a:p>
        </p:txBody>
      </p:sp>
      <p:sp>
        <p:nvSpPr>
          <p:cNvPr id="9" name="Content Placeholder 2">
            <a:extLst>
              <a:ext uri="{FF2B5EF4-FFF2-40B4-BE49-F238E27FC236}">
                <a16:creationId xmlns:a16="http://schemas.microsoft.com/office/drawing/2014/main" id="{AC085AAC-609F-AF13-27AC-AA003519B0A1}"/>
              </a:ext>
            </a:extLst>
          </p:cNvPr>
          <p:cNvSpPr txBox="1">
            <a:spLocks/>
          </p:cNvSpPr>
          <p:nvPr/>
        </p:nvSpPr>
        <p:spPr>
          <a:xfrm>
            <a:off x="4491718" y="4209370"/>
            <a:ext cx="3733800" cy="444274"/>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ea typeface="Cambria"/>
              </a:rPr>
              <a:t>[5]</a:t>
            </a:r>
          </a:p>
        </p:txBody>
      </p:sp>
    </p:spTree>
    <p:extLst>
      <p:ext uri="{BB962C8B-B14F-4D97-AF65-F5344CB8AC3E}">
        <p14:creationId xmlns:p14="http://schemas.microsoft.com/office/powerpoint/2010/main" val="391571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E16B-CCC2-90AE-45F6-EF133D293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D163F-31B6-4FC7-BAE4-60EF1299CAA7}"/>
              </a:ext>
            </a:extLst>
          </p:cNvPr>
          <p:cNvSpPr>
            <a:spLocks noGrp="1"/>
          </p:cNvSpPr>
          <p:nvPr>
            <p:ph type="title"/>
          </p:nvPr>
        </p:nvSpPr>
        <p:spPr/>
        <p:txBody>
          <a:bodyPr/>
          <a:lstStyle/>
          <a:p>
            <a:r>
              <a:rPr lang="en-US" dirty="0">
                <a:ea typeface="Cambria"/>
              </a:rPr>
              <a:t>Healthy use reduces harm</a:t>
            </a:r>
          </a:p>
        </p:txBody>
      </p:sp>
      <p:sp>
        <p:nvSpPr>
          <p:cNvPr id="3" name="Content Placeholder 2">
            <a:extLst>
              <a:ext uri="{FF2B5EF4-FFF2-40B4-BE49-F238E27FC236}">
                <a16:creationId xmlns:a16="http://schemas.microsoft.com/office/drawing/2014/main" id="{CB867341-06ED-1409-542F-B04C1700604A}"/>
              </a:ext>
            </a:extLst>
          </p:cNvPr>
          <p:cNvSpPr>
            <a:spLocks noGrp="1"/>
          </p:cNvSpPr>
          <p:nvPr>
            <p:ph sz="half" idx="1"/>
          </p:nvPr>
        </p:nvSpPr>
        <p:spPr/>
        <p:txBody>
          <a:bodyPr vert="horz" lIns="91436" tIns="45718" rIns="91436" bIns="45718" rtlCol="0" anchor="t">
            <a:normAutofit/>
          </a:bodyPr>
          <a:lstStyle/>
          <a:p>
            <a:pPr marL="205740" indent="-205740"/>
            <a:r>
              <a:rPr lang="en-US" dirty="0">
                <a:ea typeface="Cambria"/>
              </a:rPr>
              <a:t>Limiting daily social media use significantly enhances mental health among young adults [7]</a:t>
            </a:r>
          </a:p>
          <a:p>
            <a:pPr marL="205740" indent="-205740"/>
            <a:r>
              <a:rPr lang="en-US" dirty="0">
                <a:ea typeface="Cambria"/>
              </a:rPr>
              <a:t>Reducing social media near bedtime can improve sleep, emotional health, and reduce risk behaviors [8]</a:t>
            </a:r>
          </a:p>
        </p:txBody>
      </p:sp>
      <p:sp>
        <p:nvSpPr>
          <p:cNvPr id="5" name="Footer Placeholder 4">
            <a:extLst>
              <a:ext uri="{FF2B5EF4-FFF2-40B4-BE49-F238E27FC236}">
                <a16:creationId xmlns:a16="http://schemas.microsoft.com/office/drawing/2014/main" id="{080EA398-4C62-5EFD-6E44-7B84BF6948D6}"/>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3FFBEA8A-8C90-1564-C752-684F0E60CE8D}"/>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a:extLst>
              <a:ext uri="{FF2B5EF4-FFF2-40B4-BE49-F238E27FC236}">
                <a16:creationId xmlns:a16="http://schemas.microsoft.com/office/drawing/2014/main" id="{6E0B299E-D34C-536A-2B0A-5C80A2DF3A02}"/>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David Restrepo</a:t>
            </a:r>
            <a:endParaRPr lang="en-US" sz="1400" dirty="0">
              <a:solidFill>
                <a:schemeClr val="tx1"/>
              </a:solidFill>
              <a:latin typeface="+mj-lt"/>
            </a:endParaRPr>
          </a:p>
        </p:txBody>
      </p:sp>
      <p:sp>
        <p:nvSpPr>
          <p:cNvPr id="9" name="Content Placeholder 2">
            <a:extLst>
              <a:ext uri="{FF2B5EF4-FFF2-40B4-BE49-F238E27FC236}">
                <a16:creationId xmlns:a16="http://schemas.microsoft.com/office/drawing/2014/main" id="{E4FFB49B-3F50-A404-02D4-DD302D2DE359}"/>
              </a:ext>
            </a:extLst>
          </p:cNvPr>
          <p:cNvSpPr txBox="1">
            <a:spLocks/>
          </p:cNvSpPr>
          <p:nvPr/>
        </p:nvSpPr>
        <p:spPr>
          <a:xfrm>
            <a:off x="4726441" y="4500224"/>
            <a:ext cx="1279412" cy="362631"/>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ea typeface="Cambria"/>
              </a:rPr>
              <a:t>[11]</a:t>
            </a:r>
          </a:p>
        </p:txBody>
      </p:sp>
      <p:pic>
        <p:nvPicPr>
          <p:cNvPr id="14" name="Content Placeholder 13" descr="Social Media and Mental Health: Safety in the Digital Age? — Divided We ...">
            <a:extLst>
              <a:ext uri="{FF2B5EF4-FFF2-40B4-BE49-F238E27FC236}">
                <a16:creationId xmlns:a16="http://schemas.microsoft.com/office/drawing/2014/main" id="{6081A181-D9C1-1F55-5D06-EB17CB14B24F}"/>
              </a:ext>
            </a:extLst>
          </p:cNvPr>
          <p:cNvPicPr>
            <a:picLocks noGrp="1" noChangeAspect="1"/>
          </p:cNvPicPr>
          <p:nvPr>
            <p:ph sz="half" idx="2"/>
          </p:nvPr>
        </p:nvPicPr>
        <p:blipFill>
          <a:blip r:embed="rId3"/>
          <a:stretch>
            <a:fillRect/>
          </a:stretch>
        </p:blipFill>
        <p:spPr>
          <a:xfrm>
            <a:off x="4724400" y="1555850"/>
            <a:ext cx="3733800" cy="2946202"/>
          </a:xfrm>
          <a:prstGeom prst="rect">
            <a:avLst/>
          </a:prstGeom>
        </p:spPr>
      </p:pic>
    </p:spTree>
    <p:extLst>
      <p:ext uri="{BB962C8B-B14F-4D97-AF65-F5344CB8AC3E}">
        <p14:creationId xmlns:p14="http://schemas.microsoft.com/office/powerpoint/2010/main" val="48072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vert="horz" lIns="91440" tIns="45718" rIns="91436" bIns="45718" rtlCol="0" anchor="t">
            <a:normAutofit fontScale="92500" lnSpcReduction="200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a:t>
            </a:r>
            <a:r>
              <a:rPr lang="en-US" sz="1100" dirty="0">
                <a:solidFill>
                  <a:prstClr val="white"/>
                </a:solidFill>
                <a:ea typeface="+mn-lt"/>
                <a:cs typeface="+mn-lt"/>
              </a:rPr>
              <a:t>Emily A. Vogels et al., Teens, Social Media and Technology 2022, (Pew Research Center, 2022) </a:t>
            </a:r>
            <a:r>
              <a:rPr lang="en-US" sz="1100" dirty="0">
                <a:solidFill>
                  <a:prstClr val="white"/>
                </a:solidFill>
                <a:ea typeface="+mn-lt"/>
                <a:cs typeface="+mn-lt"/>
                <a:hlinkClick r:id="rId2">
                  <a:extLst>
                    <a:ext uri="{A12FA001-AC4F-418D-AE19-62706E023703}">
                      <ahyp:hlinkClr xmlns:ahyp="http://schemas.microsoft.com/office/drawing/2018/hyperlinkcolor" val="tx"/>
                    </a:ext>
                  </a:extLst>
                </a:hlinkClick>
              </a:rPr>
              <a:t>https://www.pewresearch.org/internet/2022/08/10/teens-social-media-and-technology-2022/</a:t>
            </a:r>
            <a:r>
              <a:rPr lang="en-US" sz="1100" dirty="0">
                <a:solidFill>
                  <a:prstClr val="white"/>
                </a:solidFill>
                <a:ea typeface="+mn-lt"/>
                <a:cs typeface="+mn-lt"/>
              </a:rPr>
              <a:t> (9/2/2025)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a:t>
            </a:r>
            <a:r>
              <a:rPr lang="en-US" sz="1100" dirty="0">
                <a:solidFill>
                  <a:prstClr val="white"/>
                </a:solidFill>
                <a:latin typeface="Cambria"/>
              </a:rPr>
              <a:t> </a:t>
            </a:r>
            <a:r>
              <a:rPr lang="en-US" sz="1100" dirty="0">
                <a:solidFill>
                  <a:prstClr val="white"/>
                </a:solidFill>
                <a:ea typeface="+mn-lt"/>
                <a:cs typeface="+mn-lt"/>
              </a:rPr>
              <a:t>Michelle </a:t>
            </a:r>
            <a:r>
              <a:rPr lang="en-US" sz="1100" err="1">
                <a:solidFill>
                  <a:prstClr val="white"/>
                </a:solidFill>
                <a:ea typeface="+mn-lt"/>
                <a:cs typeface="+mn-lt"/>
              </a:rPr>
              <a:t>Faverio</a:t>
            </a:r>
            <a:r>
              <a:rPr lang="en-US" sz="1100" dirty="0">
                <a:solidFill>
                  <a:prstClr val="white"/>
                </a:solidFill>
                <a:ea typeface="+mn-lt"/>
                <a:cs typeface="+mn-lt"/>
              </a:rPr>
              <a:t> and Olivia Sidoti, Teens, Social Media and Technology 2024, (Pew Research Center, 2024)  </a:t>
            </a:r>
            <a:r>
              <a:rPr lang="en-US" sz="1100" dirty="0">
                <a:solidFill>
                  <a:prstClr val="white"/>
                </a:solidFill>
                <a:ea typeface="+mn-lt"/>
                <a:cs typeface="+mn-lt"/>
                <a:hlinkClick r:id="rId3">
                  <a:extLst>
                    <a:ext uri="{A12FA001-AC4F-418D-AE19-62706E023703}">
                      <ahyp:hlinkClr xmlns:ahyp="http://schemas.microsoft.com/office/drawing/2018/hyperlinkcolor" val="tx"/>
                    </a:ext>
                  </a:extLst>
                </a:hlinkClick>
              </a:rPr>
              <a:t>https://www.pewresearch.org/internet/2024/12/12/teens-social-media-and-technology-2024/</a:t>
            </a:r>
            <a:r>
              <a:rPr lang="en-US" sz="1100" dirty="0">
                <a:solidFill>
                  <a:prstClr val="white"/>
                </a:solidFill>
                <a:ea typeface="+mn-lt"/>
                <a:cs typeface="+mn-lt"/>
              </a:rPr>
              <a:t> (9/2/2025)</a:t>
            </a:r>
            <a:endParaRPr lang="en-US" sz="1100" b="0" i="0" u="none" strike="noStrike" kern="1200" cap="none" spc="0" normalizeH="0" baseline="0" noProof="0" dirty="0">
              <a:ln>
                <a:noFill/>
              </a:ln>
              <a:solidFill>
                <a:prstClr val="white"/>
              </a:solidFill>
              <a:effectLst/>
              <a:uLnTx/>
              <a:uFillTx/>
              <a:ea typeface="+mn-lt"/>
              <a:cs typeface="+mn-lt"/>
            </a:endParaRPr>
          </a:p>
          <a:p>
            <a:pPr marL="0" indent="0" defTabSz="457200">
              <a:lnSpc>
                <a:spcPct val="100000"/>
              </a:lnSpc>
              <a:spcBef>
                <a:spcPts val="600"/>
              </a:spcBef>
              <a:buClrTx/>
              <a:buSzTx/>
              <a:buNone/>
              <a:defRPr/>
            </a:pPr>
            <a:r>
              <a:rPr lang="en-US" sz="1100" dirty="0">
                <a:solidFill>
                  <a:prstClr val="white"/>
                </a:solidFill>
                <a:latin typeface="Cambria"/>
                <a:ea typeface="Cambria"/>
              </a:rPr>
              <a:t>[3] </a:t>
            </a:r>
            <a:r>
              <a:rPr lang="en-US" sz="1100" dirty="0">
                <a:solidFill>
                  <a:prstClr val="white"/>
                </a:solidFill>
                <a:ea typeface="+mn-lt"/>
                <a:cs typeface="+mn-lt"/>
              </a:rPr>
              <a:t>Briana Mendez-Padilla, </a:t>
            </a:r>
            <a:r>
              <a:rPr lang="en-US" sz="1100" dirty="0">
                <a:solidFill>
                  <a:prstClr val="white"/>
                </a:solidFill>
              </a:rPr>
              <a:t>Teens more acutely aware of social media’s impact on mental health, (k-12 Dive, 2025)</a:t>
            </a:r>
            <a:endParaRPr lang="en-US" sz="1100" dirty="0">
              <a:solidFill>
                <a:prstClr val="white"/>
              </a:solidFill>
              <a:ea typeface="+mn-lt"/>
              <a:cs typeface="+mn-lt"/>
            </a:endParaRPr>
          </a:p>
          <a:p>
            <a:pPr marL="0" indent="0" defTabSz="457200">
              <a:lnSpc>
                <a:spcPct val="100000"/>
              </a:lnSpc>
              <a:spcBef>
                <a:spcPts val="600"/>
              </a:spcBef>
              <a:buClrTx/>
              <a:buSzTx/>
              <a:buNone/>
              <a:defRPr/>
            </a:pPr>
            <a:r>
              <a:rPr lang="en-US" sz="1100" dirty="0">
                <a:solidFill>
                  <a:prstClr val="white"/>
                </a:solidFill>
                <a:ea typeface="+mn-lt"/>
                <a:cs typeface="+mn-lt"/>
                <a:hlinkClick r:id="rId4">
                  <a:extLst>
                    <a:ext uri="{A12FA001-AC4F-418D-AE19-62706E023703}">
                      <ahyp:hlinkClr xmlns:ahyp="http://schemas.microsoft.com/office/drawing/2018/hyperlinkcolor" val="tx"/>
                    </a:ext>
                  </a:extLst>
                </a:hlinkClick>
              </a:rPr>
              <a:t>https://www.k12dive.com/news/teen-recognition-social-media-mental-health-impacts-growing/749074/</a:t>
            </a:r>
            <a:r>
              <a:rPr lang="en-US" sz="1100" dirty="0">
                <a:solidFill>
                  <a:prstClr val="white"/>
                </a:solidFill>
                <a:ea typeface="+mn-lt"/>
                <a:cs typeface="+mn-lt"/>
              </a:rPr>
              <a:t> (9/2/2025)</a:t>
            </a:r>
            <a:endParaRPr lang="en-US" sz="1100" dirty="0">
              <a:solidFill>
                <a:prstClr val="white"/>
              </a:solidFill>
              <a:latin typeface="Cambria"/>
              <a:ea typeface="Cambria"/>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5</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ea typeface="+mn-lt"/>
                <a:cs typeface="+mn-lt"/>
              </a:rPr>
              <a:t>Federica Pedalino and Anne-Linda </a:t>
            </a:r>
            <a:r>
              <a:rPr lang="en-US" sz="1100" err="1">
                <a:solidFill>
                  <a:prstClr val="white"/>
                </a:solidFill>
                <a:ea typeface="+mn-lt"/>
                <a:cs typeface="+mn-lt"/>
              </a:rPr>
              <a:t>Camerini</a:t>
            </a:r>
            <a:r>
              <a:rPr lang="en-US" sz="1100" dirty="0">
                <a:solidFill>
                  <a:prstClr val="white"/>
                </a:solidFill>
                <a:ea typeface="+mn-lt"/>
                <a:cs typeface="+mn-lt"/>
              </a:rPr>
              <a:t>, Instagram Use and Body Dissatisfaction: The Mediating Role of Upward Social Comparison with Peers and Influencers among Young Females, (PubMed Central, 2022)</a:t>
            </a:r>
            <a:endParaRPr lang="en-US" dirty="0">
              <a:solidFill>
                <a:prstClr val="white"/>
              </a:solidFill>
              <a:ea typeface="+mn-lt"/>
              <a:cs typeface="+mn-lt"/>
            </a:endParaRPr>
          </a:p>
          <a:p>
            <a:pPr marL="0" indent="0" defTabSz="457200">
              <a:lnSpc>
                <a:spcPct val="100000"/>
              </a:lnSpc>
              <a:spcBef>
                <a:spcPts val="600"/>
              </a:spcBef>
              <a:buClrTx/>
              <a:buSzTx/>
              <a:buNone/>
              <a:defRPr/>
            </a:pPr>
            <a:r>
              <a:rPr lang="en-US" sz="1100" dirty="0">
                <a:solidFill>
                  <a:prstClr val="white"/>
                </a:solidFill>
                <a:ea typeface="+mn-lt"/>
                <a:cs typeface="+mn-lt"/>
              </a:rPr>
              <a:t> </a:t>
            </a:r>
            <a:r>
              <a:rPr lang="en-US" sz="1100" dirty="0">
                <a:solidFill>
                  <a:prstClr val="white"/>
                </a:solidFill>
                <a:ea typeface="+mn-lt"/>
                <a:cs typeface="+mn-lt"/>
                <a:hlinkClick r:id="rId5">
                  <a:extLst>
                    <a:ext uri="{A12FA001-AC4F-418D-AE19-62706E023703}">
                      <ahyp:hlinkClr xmlns:ahyp="http://schemas.microsoft.com/office/drawing/2018/hyperlinkcolor" val="tx"/>
                    </a:ext>
                  </a:extLst>
                </a:hlinkClick>
              </a:rPr>
              <a:t>https://pmc.ncbi.nlm.nih.gov/articles/PMC8834897/</a:t>
            </a:r>
            <a:r>
              <a:rPr lang="en-US" sz="1100" dirty="0">
                <a:solidFill>
                  <a:prstClr val="white"/>
                </a:solidFill>
                <a:ea typeface="+mn-lt"/>
                <a:cs typeface="+mn-lt"/>
              </a:rPr>
              <a:t>(9/2/2025)</a:t>
            </a:r>
            <a:endParaRPr lang="en-US" dirty="0">
              <a:solidFill>
                <a:prstClr val="white"/>
              </a:solidFill>
              <a:ea typeface="Cambria"/>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6</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latin typeface="Cambria"/>
                <a:ea typeface="+mn-lt"/>
                <a:cs typeface="+mn-lt"/>
              </a:rPr>
              <a:t>Benjamin </a:t>
            </a:r>
            <a:r>
              <a:rPr lang="en-US" sz="1100" dirty="0" err="1">
                <a:solidFill>
                  <a:prstClr val="white"/>
                </a:solidFill>
                <a:latin typeface="Cambria"/>
                <a:ea typeface="+mn-lt"/>
                <a:cs typeface="+mn-lt"/>
              </a:rPr>
              <a:t>Zablotsky</a:t>
            </a:r>
            <a:r>
              <a:rPr lang="en-US" sz="1100" dirty="0">
                <a:solidFill>
                  <a:prstClr val="white"/>
                </a:solidFill>
                <a:latin typeface="Cambria"/>
                <a:ea typeface="+mn-lt"/>
                <a:cs typeface="+mn-lt"/>
              </a:rPr>
              <a:t> et</a:t>
            </a:r>
            <a:r>
              <a:rPr lang="en-US" sz="1100" dirty="0">
                <a:solidFill>
                  <a:prstClr val="white"/>
                </a:solidFill>
                <a:ea typeface="+mn-lt"/>
                <a:cs typeface="+mn-lt"/>
              </a:rPr>
              <a:t> al., Daily Screen Time Among Teenagers: United States, July 2021–December 2023</a:t>
            </a:r>
          </a:p>
          <a:p>
            <a:pPr marL="0" indent="0" defTabSz="457200">
              <a:lnSpc>
                <a:spcPct val="100000"/>
              </a:lnSpc>
              <a:spcBef>
                <a:spcPts val="600"/>
              </a:spcBef>
              <a:buClrTx/>
              <a:buSzTx/>
              <a:buNone/>
              <a:defRPr/>
            </a:pPr>
            <a:r>
              <a:rPr lang="en-US" sz="1100" dirty="0">
                <a:solidFill>
                  <a:prstClr val="white"/>
                </a:solidFill>
                <a:ea typeface="+mn-lt"/>
                <a:cs typeface="+mn-lt"/>
              </a:rPr>
              <a:t>, (National Center for Health Statistics, 2024) </a:t>
            </a:r>
            <a:r>
              <a:rPr lang="en-US" sz="1100" dirty="0">
                <a:solidFill>
                  <a:prstClr val="white"/>
                </a:solidFill>
                <a:ea typeface="+mn-lt"/>
                <a:cs typeface="+mn-lt"/>
                <a:hlinkClick r:id="rId6">
                  <a:extLst>
                    <a:ext uri="{A12FA001-AC4F-418D-AE19-62706E023703}">
                      <ahyp:hlinkClr xmlns:ahyp="http://schemas.microsoft.com/office/drawing/2018/hyperlinkcolor" val="tx"/>
                    </a:ext>
                  </a:extLst>
                </a:hlinkClick>
              </a:rPr>
              <a:t>https://www.cdc.gov/nchs/products/databriefs/db513.htm</a:t>
            </a:r>
            <a:r>
              <a:rPr lang="en-US" sz="1100" dirty="0">
                <a:solidFill>
                  <a:prstClr val="white"/>
                </a:solidFill>
                <a:ea typeface="+mn-lt"/>
                <a:cs typeface="+mn-lt"/>
              </a:rPr>
              <a:t>(9/2/2025)</a:t>
            </a:r>
            <a:endParaRPr lang="en-US" dirty="0">
              <a:solidFill>
                <a:prstClr val="white"/>
              </a:solidFill>
            </a:endParaRPr>
          </a:p>
          <a:p>
            <a:pPr marL="0" indent="0" defTabSz="457200">
              <a:lnSpc>
                <a:spcPct val="100000"/>
              </a:lnSpc>
              <a:spcBef>
                <a:spcPts val="600"/>
              </a:spcBef>
              <a:buClrTx/>
              <a:buSzTx/>
              <a:buNone/>
              <a:defRPr/>
            </a:pPr>
            <a:r>
              <a:rPr lang="en-US" sz="1100" dirty="0">
                <a:solidFill>
                  <a:prstClr val="white"/>
                </a:solidFill>
                <a:ea typeface="+mn-lt"/>
                <a:cs typeface="+mn-lt"/>
              </a:rPr>
              <a:t>[7] Chris Palmer, In brief: Limiting social media boosts mental health, the negatives of body positivity, and more research , (American Psychological Association, 2023) </a:t>
            </a:r>
            <a:r>
              <a:rPr lang="en-US" sz="1100" dirty="0">
                <a:solidFill>
                  <a:prstClr val="white"/>
                </a:solidFill>
                <a:ea typeface="+mn-lt"/>
                <a:cs typeface="+mn-lt"/>
                <a:hlinkClick r:id="" action="ppaction://noaction">
                  <a:extLst>
                    <a:ext uri="{A12FA001-AC4F-418D-AE19-62706E023703}">
                      <ahyp:hlinkClr xmlns:ahyp="http://schemas.microsoft.com/office/drawing/2018/hyperlinkcolor" val="tx"/>
                    </a:ext>
                  </a:extLst>
                </a:hlinkClick>
              </a:rPr>
              <a:t>https://www.apa.org/monitor/2023/11/benefits-limiting-social-media</a:t>
            </a:r>
            <a:r>
              <a:rPr lang="en-US" sz="1100" dirty="0">
                <a:solidFill>
                  <a:prstClr val="white"/>
                </a:solidFill>
                <a:ea typeface="+mn-lt"/>
                <a:cs typeface="+mn-lt"/>
              </a:rPr>
              <a:t>(9/2/2025)</a:t>
            </a:r>
            <a:endParaRPr lang="en-US" dirty="0">
              <a:solidFill>
                <a:prstClr val="white"/>
              </a:solidFill>
              <a:ea typeface="Cambria"/>
            </a:endParaRPr>
          </a:p>
          <a:p>
            <a:pPr marL="0" indent="0" defTabSz="457200">
              <a:lnSpc>
                <a:spcPct val="100000"/>
              </a:lnSpc>
              <a:spcBef>
                <a:spcPts val="600"/>
              </a:spcBef>
              <a:buClrTx/>
              <a:buSzTx/>
              <a:buNone/>
              <a:defRPr/>
            </a:pPr>
            <a:r>
              <a:rPr lang="en-US" sz="1100" dirty="0">
                <a:solidFill>
                  <a:prstClr val="white"/>
                </a:solidFill>
                <a:ea typeface="+mn-lt"/>
                <a:cs typeface="+mn-lt"/>
              </a:rPr>
              <a:t>[8] Kathy Katella, </a:t>
            </a:r>
            <a:r>
              <a:rPr lang="en-US" sz="1100" dirty="0">
                <a:solidFill>
                  <a:prstClr val="white"/>
                </a:solidFill>
              </a:rPr>
              <a:t>How Social Media Affects Your Teen’s Mental Health: A Parent’s Guide, (Yale Medicine, </a:t>
            </a:r>
            <a:r>
              <a:rPr lang="en-US" sz="1100" dirty="0">
                <a:solidFill>
                  <a:prstClr val="white"/>
                </a:solidFill>
                <a:ea typeface="+mn-lt"/>
                <a:cs typeface="+mn-lt"/>
              </a:rPr>
              <a:t>2024) </a:t>
            </a:r>
            <a:r>
              <a:rPr lang="en-US" sz="1100" dirty="0">
                <a:solidFill>
                  <a:prstClr val="white"/>
                </a:solidFill>
                <a:ea typeface="+mn-lt"/>
                <a:cs typeface="+mn-lt"/>
                <a:hlinkClick r:id="rId7">
                  <a:extLst>
                    <a:ext uri="{A12FA001-AC4F-418D-AE19-62706E023703}">
                      <ahyp:hlinkClr xmlns:ahyp="http://schemas.microsoft.com/office/drawing/2018/hyperlinkcolor" val="tx"/>
                    </a:ext>
                  </a:extLst>
                </a:hlinkClick>
              </a:rPr>
              <a:t>https://www.yalemedicine.org/news/social-media-teen-mental-health-a-parents-guide</a:t>
            </a:r>
            <a:r>
              <a:rPr lang="en-US" sz="1100" dirty="0">
                <a:solidFill>
                  <a:prstClr val="white"/>
                </a:solidFill>
                <a:ea typeface="+mn-lt"/>
                <a:cs typeface="+mn-lt"/>
              </a:rPr>
              <a:t>(9/2/2025)</a:t>
            </a:r>
            <a:endParaRPr lang="en-US" dirty="0">
              <a:solidFill>
                <a:prstClr val="white"/>
              </a:solidFill>
              <a:ea typeface="Cambria"/>
            </a:endParaRPr>
          </a:p>
          <a:p>
            <a:pPr marL="0" indent="0" defTabSz="457200">
              <a:lnSpc>
                <a:spcPct val="100000"/>
              </a:lnSpc>
              <a:spcBef>
                <a:spcPts val="600"/>
              </a:spcBef>
              <a:buClrTx/>
              <a:buSzTx/>
              <a:buNone/>
              <a:defRPr/>
            </a:pPr>
            <a:r>
              <a:rPr lang="en-US" sz="1100" dirty="0">
                <a:solidFill>
                  <a:prstClr val="white"/>
                </a:solidFill>
                <a:ea typeface="+mn-lt"/>
                <a:cs typeface="+mn-lt"/>
              </a:rPr>
              <a:t>[9] Unknown, Social Media and Youth Mental Health( The U.S. Surgeon Generals Advisory, 2023) </a:t>
            </a:r>
            <a:r>
              <a:rPr lang="en-US" sz="1100" dirty="0">
                <a:solidFill>
                  <a:prstClr val="white"/>
                </a:solidFill>
                <a:ea typeface="+mn-lt"/>
                <a:cs typeface="+mn-lt"/>
                <a:hlinkClick r:id="rId8">
                  <a:extLst>
                    <a:ext uri="{A12FA001-AC4F-418D-AE19-62706E023703}">
                      <ahyp:hlinkClr xmlns:ahyp="http://schemas.microsoft.com/office/drawing/2018/hyperlinkcolor" val="tx"/>
                    </a:ext>
                  </a:extLst>
                </a:hlinkClick>
              </a:rPr>
              <a:t>https://www.hhs.gov/sites/default/files/sg-youth-mental-health-social-media-advisory.pdf</a:t>
            </a:r>
            <a:r>
              <a:rPr lang="en-US" sz="1100" dirty="0">
                <a:solidFill>
                  <a:prstClr val="white"/>
                </a:solidFill>
                <a:ea typeface="+mn-lt"/>
                <a:cs typeface="+mn-lt"/>
              </a:rPr>
              <a:t>(9/2/2025)</a:t>
            </a:r>
          </a:p>
          <a:p>
            <a:pPr marL="0" indent="0" defTabSz="457200">
              <a:lnSpc>
                <a:spcPct val="100000"/>
              </a:lnSpc>
              <a:spcBef>
                <a:spcPts val="600"/>
              </a:spcBef>
              <a:buClrTx/>
              <a:buSzTx/>
              <a:buNone/>
              <a:defRPr/>
            </a:pPr>
            <a:r>
              <a:rPr lang="en-US" sz="1100" dirty="0">
                <a:solidFill>
                  <a:prstClr val="white"/>
                </a:solidFill>
                <a:ea typeface="+mn-lt"/>
                <a:cs typeface="+mn-lt"/>
              </a:rPr>
              <a:t>[11] Mitch </a:t>
            </a:r>
            <a:r>
              <a:rPr lang="en-US" sz="1100" dirty="0" err="1">
                <a:solidFill>
                  <a:prstClr val="white"/>
                </a:solidFill>
                <a:ea typeface="+mn-lt"/>
                <a:cs typeface="+mn-lt"/>
              </a:rPr>
              <a:t>Prinstein</a:t>
            </a:r>
            <a:r>
              <a:rPr lang="en-US" sz="1100" dirty="0">
                <a:solidFill>
                  <a:prstClr val="white"/>
                </a:solidFill>
                <a:ea typeface="+mn-lt"/>
                <a:cs typeface="+mn-lt"/>
              </a:rPr>
              <a:t> et al., </a:t>
            </a:r>
            <a:r>
              <a:rPr lang="en-US" sz="1100" dirty="0">
                <a:solidFill>
                  <a:prstClr val="white"/>
                </a:solidFill>
                <a:latin typeface="Cambria"/>
                <a:ea typeface="+mn-lt"/>
                <a:cs typeface="+mn-lt"/>
              </a:rPr>
              <a:t>Social Media and Mental Health: Safety in the Digital Age?, (</a:t>
            </a:r>
            <a:r>
              <a:rPr lang="en-US" sz="1100" dirty="0" err="1">
                <a:solidFill>
                  <a:prstClr val="white"/>
                </a:solidFill>
                <a:latin typeface="Cambria"/>
                <a:ea typeface="+mn-lt"/>
                <a:cs typeface="+mn-lt"/>
              </a:rPr>
              <a:t>DividedWeFall</a:t>
            </a:r>
            <a:r>
              <a:rPr lang="en-US" sz="1100" dirty="0">
                <a:solidFill>
                  <a:prstClr val="white"/>
                </a:solidFill>
                <a:latin typeface="Cambria"/>
                <a:ea typeface="+mn-lt"/>
                <a:cs typeface="+mn-lt"/>
              </a:rPr>
              <a:t>, 2023)</a:t>
            </a:r>
            <a:endParaRPr lang="en-US" sz="1100" dirty="0">
              <a:solidFill>
                <a:prstClr val="white"/>
              </a:solidFill>
              <a:ea typeface="+mn-lt"/>
              <a:cs typeface="+mn-lt"/>
            </a:endParaRPr>
          </a:p>
          <a:p>
            <a:pPr marL="0" indent="0" defTabSz="457200">
              <a:lnSpc>
                <a:spcPct val="100000"/>
              </a:lnSpc>
              <a:spcBef>
                <a:spcPts val="600"/>
              </a:spcBef>
              <a:buClrTx/>
              <a:buSzTx/>
              <a:buNone/>
              <a:defRPr/>
            </a:pPr>
            <a:r>
              <a:rPr lang="en-US" sz="1100" dirty="0">
                <a:solidFill>
                  <a:prstClr val="white"/>
                </a:solidFill>
                <a:ea typeface="+mn-lt"/>
                <a:cs typeface="+mn-lt"/>
                <a:hlinkClick r:id="rId9">
                  <a:extLst>
                    <a:ext uri="{A12FA001-AC4F-418D-AE19-62706E023703}">
                      <ahyp:hlinkClr xmlns:ahyp="http://schemas.microsoft.com/office/drawing/2018/hyperlinkcolor" val="tx"/>
                    </a:ext>
                  </a:extLst>
                </a:hlinkClick>
              </a:rPr>
              <a:t>Social Media and Mental Health: Safety in the Digital Age? — Divided We Fall</a:t>
            </a:r>
            <a:r>
              <a:rPr lang="en-US" sz="1100" dirty="0">
                <a:solidFill>
                  <a:prstClr val="white"/>
                </a:solidFill>
                <a:ea typeface="+mn-lt"/>
                <a:cs typeface="+mn-lt"/>
              </a:rPr>
              <a:t>(9/2/2025)</a:t>
            </a:r>
            <a:endParaRPr lang="en-US" dirty="0">
              <a:solidFill>
                <a:prstClr val="white"/>
              </a:solidFill>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David Restrepo</a:t>
            </a:r>
            <a:endParaRPr lang="en-US" sz="1400" dirty="0">
              <a:solidFill>
                <a:schemeClr val="tx1"/>
              </a:solidFill>
              <a:latin typeface="+mj-lt"/>
            </a:endParaRPr>
          </a:p>
        </p:txBody>
      </p:sp>
    </p:spTree>
    <p:extLst>
      <p:ext uri="{BB962C8B-B14F-4D97-AF65-F5344CB8AC3E}">
        <p14:creationId xmlns:p14="http://schemas.microsoft.com/office/powerpoint/2010/main" val="27172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a:t>
            </a:r>
            <a:r>
              <a:rPr lang="en-US" dirty="0" err="1"/>
              <a:t>REmotely</a:t>
            </a:r>
            <a:r>
              <a:rPr lang="en-US" dirty="0"/>
              <a:t>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334524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30</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847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95925" y="1065228"/>
            <a:ext cx="4183145" cy="3931968"/>
          </a:xfrm>
        </p:spPr>
        <p:txBody>
          <a:bodyPr>
            <a:noAutofit/>
          </a:bodyPr>
          <a:lstStyle/>
          <a:p>
            <a:pPr>
              <a:spcBef>
                <a:spcPts val="600"/>
              </a:spcBef>
            </a:pPr>
            <a:r>
              <a:rPr lang="en-US" sz="1100" dirty="0"/>
              <a:t>p. 105 Example cell phone use nice addition</a:t>
            </a:r>
          </a:p>
          <a:p>
            <a:pPr>
              <a:spcBef>
                <a:spcPts val="600"/>
              </a:spcBef>
            </a:pPr>
            <a:r>
              <a:rPr lang="en-US" sz="1100" dirty="0"/>
              <a:t>p. 106 </a:t>
            </a:r>
            <a:r>
              <a:rPr lang="en-US" sz="1100" b="1" dirty="0"/>
              <a:t>First e-games 1972 at Stanford </a:t>
            </a:r>
            <a:r>
              <a:rPr lang="en-US" sz="1100" dirty="0"/>
              <a:t>[1]. How does 5 mil. Viewers compare to traditional sport viewer counts?</a:t>
            </a:r>
          </a:p>
          <a:p>
            <a:pPr>
              <a:spcBef>
                <a:spcPts val="600"/>
              </a:spcBef>
            </a:pPr>
            <a:r>
              <a:rPr lang="en-US" sz="1100" dirty="0"/>
              <a:t>p. 108 Spam downward trend still? 2012 source. ½ 350 billion (p. 25)? 2011-2023 80% </a:t>
            </a:r>
            <a:r>
              <a:rPr lang="en-US" sz="1100" dirty="0">
                <a:sym typeface="Wingdings" pitchFamily="2" charset="2"/>
              </a:rPr>
              <a:t> 45% [2] so perhaps.</a:t>
            </a:r>
            <a:endParaRPr lang="en-US" sz="1100" dirty="0"/>
          </a:p>
          <a:p>
            <a:pPr>
              <a:spcBef>
                <a:spcPts val="600"/>
              </a:spcBef>
            </a:pPr>
            <a:r>
              <a:rPr lang="en-US" sz="1100" dirty="0"/>
              <a:t>p. 109 Are rules against email personal use most common now? Anh did not force people to complain.</a:t>
            </a:r>
          </a:p>
          <a:p>
            <a:pPr>
              <a:spcBef>
                <a:spcPts val="600"/>
              </a:spcBef>
            </a:pPr>
            <a:r>
              <a:rPr lang="en-US" sz="1100" dirty="0"/>
              <a:t>p. 112 15% # transactions or $$? </a:t>
            </a:r>
          </a:p>
          <a:p>
            <a:pPr>
              <a:spcBef>
                <a:spcPts val="600"/>
              </a:spcBef>
            </a:pPr>
            <a:r>
              <a:rPr lang="en-US" sz="1100" dirty="0"/>
              <a:t>p. 113 Wikipedia critics source from </a:t>
            </a:r>
            <a:r>
              <a:rPr lang="en-US" sz="1100" b="1" dirty="0"/>
              <a:t>2005</a:t>
            </a:r>
            <a:r>
              <a:rPr lang="en-US" sz="1100" dirty="0"/>
              <a:t>, is quality still in question?</a:t>
            </a:r>
          </a:p>
          <a:p>
            <a:pPr>
              <a:spcBef>
                <a:spcPts val="600"/>
              </a:spcBef>
            </a:pPr>
            <a:r>
              <a:rPr lang="en-US" sz="1100" dirty="0"/>
              <a:t>p. 114 IoT interaction security nightmare?</a:t>
            </a:r>
          </a:p>
          <a:p>
            <a:pPr>
              <a:spcBef>
                <a:spcPts val="600"/>
              </a:spcBef>
            </a:pPr>
            <a:r>
              <a:rPr lang="en-US" sz="1100" dirty="0"/>
              <a:t>p. 116 ”…no way Bitcoin will ever replace credit cards for everyday transactions.” absolutes difficult to prove.</a:t>
            </a:r>
          </a:p>
          <a:p>
            <a:pPr>
              <a:spcBef>
                <a:spcPts val="600"/>
              </a:spcBef>
            </a:pPr>
            <a:r>
              <a:rPr lang="en-US" sz="1100" dirty="0"/>
              <a:t>p. 117 M-PESA redundant with p. 105 Are scratch codes for meds still used, 2012 source? Twitter </a:t>
            </a:r>
            <a:r>
              <a:rPr lang="en-US" sz="1100" dirty="0">
                <a:sym typeface="Wingdings" pitchFamily="2" charset="2"/>
              </a:rPr>
              <a:t> X</a:t>
            </a:r>
          </a:p>
          <a:p>
            <a:pPr>
              <a:spcBef>
                <a:spcPts val="600"/>
              </a:spcBef>
            </a:pPr>
            <a:r>
              <a:rPr lang="en-US" sz="1100" dirty="0">
                <a:sym typeface="Wingdings" pitchFamily="2" charset="2"/>
              </a:rPr>
              <a:t>p. 118 Twitter only marketing tool source 2009, still?</a:t>
            </a:r>
          </a:p>
          <a:p>
            <a:pPr>
              <a:spcBef>
                <a:spcPts val="600"/>
              </a:spcBef>
            </a:pPr>
            <a:r>
              <a:rPr lang="en-US" sz="1100" dirty="0"/>
              <a:t>p. 121 “may have” = weak conclusion. Who funded studies?</a:t>
            </a:r>
          </a:p>
          <a:p>
            <a:pPr>
              <a:spcBef>
                <a:spcPts val="600"/>
              </a:spcBef>
            </a:pPr>
            <a:r>
              <a:rPr lang="en-US" sz="1100" dirty="0"/>
              <a:t>p. 122 Easier consolidation of newspapers.  Advertisers switching away from newspaper source from 2014.</a:t>
            </a:r>
          </a:p>
        </p:txBody>
      </p:sp>
      <p:sp>
        <p:nvSpPr>
          <p:cNvPr id="11" name="Content Placeholder 10"/>
          <p:cNvSpPr>
            <a:spLocks noGrp="1"/>
          </p:cNvSpPr>
          <p:nvPr>
            <p:ph sz="half" idx="2"/>
          </p:nvPr>
        </p:nvSpPr>
        <p:spPr>
          <a:xfrm>
            <a:off x="4593209" y="361950"/>
            <a:ext cx="4245991" cy="4635246"/>
          </a:xfrm>
        </p:spPr>
        <p:txBody>
          <a:bodyPr>
            <a:noAutofit/>
          </a:bodyPr>
          <a:lstStyle/>
          <a:p>
            <a:pPr>
              <a:spcBef>
                <a:spcPts val="600"/>
              </a:spcBef>
            </a:pPr>
            <a:r>
              <a:rPr lang="en-US" sz="1100" dirty="0"/>
              <a:t>p. 124 Search engines link deeper than home page</a:t>
            </a:r>
          </a:p>
          <a:p>
            <a:pPr>
              <a:spcBef>
                <a:spcPts val="600"/>
              </a:spcBef>
            </a:pPr>
            <a:r>
              <a:rPr lang="en-US" sz="1100" dirty="0"/>
              <a:t>p. 125 Any US agencies employing this many people?</a:t>
            </a:r>
          </a:p>
          <a:p>
            <a:pPr>
              <a:spcBef>
                <a:spcPts val="600"/>
              </a:spcBef>
            </a:pPr>
            <a:r>
              <a:rPr lang="en-US" sz="1100" dirty="0"/>
              <a:t>p. 128 Adult bookstores lowering property values source?</a:t>
            </a:r>
          </a:p>
          <a:p>
            <a:pPr>
              <a:spcBef>
                <a:spcPts val="600"/>
              </a:spcBef>
            </a:pPr>
            <a:r>
              <a:rPr lang="en-US" sz="1100" dirty="0"/>
              <a:t>p. 132 “texted… images”</a:t>
            </a:r>
          </a:p>
          <a:p>
            <a:pPr>
              <a:spcBef>
                <a:spcPts val="600"/>
              </a:spcBef>
            </a:pPr>
            <a:r>
              <a:rPr lang="en-US" sz="1100" dirty="0"/>
              <a:t>p. 133 Stating people searching did not consent to material being blocked makes more sense.</a:t>
            </a:r>
          </a:p>
          <a:p>
            <a:pPr>
              <a:spcBef>
                <a:spcPts val="600"/>
              </a:spcBef>
            </a:pPr>
            <a:r>
              <a:rPr lang="en-US" sz="1100" dirty="0"/>
              <a:t>p. 134 Example with decision could be more helpful. Sexting examples all from 2009?</a:t>
            </a:r>
          </a:p>
          <a:p>
            <a:pPr>
              <a:spcBef>
                <a:spcPts val="600"/>
              </a:spcBef>
            </a:pPr>
            <a:r>
              <a:rPr lang="en-US" sz="1100" dirty="0"/>
              <a:t>p. 136 “Identify fraud”. College students still as likely, 2013 source?</a:t>
            </a:r>
          </a:p>
          <a:p>
            <a:pPr>
              <a:spcBef>
                <a:spcPts val="600"/>
              </a:spcBef>
            </a:pPr>
            <a:r>
              <a:rPr lang="en-US" sz="1100" dirty="0"/>
              <a:t>p. 137 Do mobile plans still charge extra for text messages? “Kit Messenger” </a:t>
            </a:r>
            <a:r>
              <a:rPr lang="en-US" sz="1100" dirty="0">
                <a:sym typeface="Wingdings" pitchFamily="2" charset="2"/>
              </a:rPr>
              <a:t> “Kik Messenger”</a:t>
            </a:r>
            <a:endParaRPr lang="en-US" sz="1100" dirty="0"/>
          </a:p>
          <a:p>
            <a:pPr>
              <a:spcBef>
                <a:spcPts val="600"/>
              </a:spcBef>
            </a:pPr>
            <a:r>
              <a:rPr lang="en-US" sz="1100" dirty="0"/>
              <a:t>p. 139 punished vs. stopped?</a:t>
            </a:r>
          </a:p>
          <a:p>
            <a:pPr>
              <a:spcBef>
                <a:spcPts val="600"/>
              </a:spcBef>
            </a:pPr>
            <a:r>
              <a:rPr lang="en-US" sz="1100" dirty="0"/>
              <a:t>p. 141 Cyberbullying since 2009? </a:t>
            </a:r>
          </a:p>
          <a:p>
            <a:pPr>
              <a:spcBef>
                <a:spcPts val="600"/>
              </a:spcBef>
            </a:pPr>
            <a:r>
              <a:rPr lang="en-US" sz="1100" dirty="0"/>
              <a:t>p. 143 Hunter Moore convictions seem unrelated to “Anyone Up?” site.</a:t>
            </a:r>
          </a:p>
          <a:p>
            <a:pPr>
              <a:spcBef>
                <a:spcPts val="600"/>
              </a:spcBef>
            </a:pPr>
            <a:r>
              <a:rPr lang="en-US" sz="1100" dirty="0"/>
              <a:t>p. 144 Have South Korean gaming related deaths declined since 2011?</a:t>
            </a:r>
          </a:p>
          <a:p>
            <a:pPr>
              <a:spcBef>
                <a:spcPts val="600"/>
              </a:spcBef>
            </a:pPr>
            <a:r>
              <a:rPr lang="en-US" sz="1100" dirty="0"/>
              <a:t>p. 150 Q 30 See: </a:t>
            </a:r>
            <a:r>
              <a:rPr lang="en-US" sz="1100" b="1" dirty="0">
                <a:hlinkClick r:id="rId3"/>
              </a:rPr>
              <a:t>https://en.wikipedia.org/wiki/Wikipedia:Citing_Wikipedia</a:t>
            </a:r>
            <a:r>
              <a:rPr lang="en-US" sz="1100" b="1" dirty="0"/>
              <a:t> </a:t>
            </a:r>
          </a:p>
          <a:p>
            <a:pPr>
              <a:spcBef>
                <a:spcPts val="600"/>
              </a:spcBef>
            </a:pPr>
            <a:r>
              <a:rPr lang="en-US" sz="1100" dirty="0"/>
              <a:t>p. 152 Q 49 How likely is a business to not set up a web site? Q 51 “attachments” </a:t>
            </a:r>
            <a:r>
              <a:rPr lang="en-US" sz="1100" dirty="0">
                <a:sym typeface="Wingdings" pitchFamily="2" charset="2"/>
              </a:rPr>
              <a:t> plugins?</a:t>
            </a:r>
            <a:endParaRPr lang="en-US" sz="1100" dirty="0"/>
          </a:p>
          <a:p>
            <a:pPr>
              <a:spcBef>
                <a:spcPts val="600"/>
              </a:spcBef>
            </a:pPr>
            <a:r>
              <a:rPr lang="en-US" sz="1100" dirty="0"/>
              <a:t>Questions I liked: 17, 18, 24, 26, 30, 34, 36, 44, 51, 53</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methods some governments use to control access to information. There are at least 5.</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39984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10" name="Picture 2" descr="This Video Will Make You Angry - YouTube">
            <a:hlinkClick r:id="rId3"/>
            <a:extLst>
              <a:ext uri="{FF2B5EF4-FFF2-40B4-BE49-F238E27FC236}">
                <a16:creationId xmlns:a16="http://schemas.microsoft.com/office/drawing/2014/main" id="{E1F4F1E4-F403-EE4E-9C88-987DD724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517836"/>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1.3 Average Individual Happiness!</a:t>
            </a:r>
          </a:p>
          <a:p>
            <a:pPr lvl="2"/>
            <a:r>
              <a:rPr lang="en-US" dirty="0"/>
              <a:t>1-3 scale with 1 = everyone getting their first pick</a:t>
            </a:r>
          </a:p>
          <a:p>
            <a:pPr lvl="1"/>
            <a:r>
              <a:rPr lang="en-US" dirty="0"/>
              <a:t>See full group project description on course website</a:t>
            </a:r>
          </a:p>
          <a:p>
            <a:pPr lvl="1"/>
            <a:r>
              <a:rPr lang="en-US" dirty="0"/>
              <a:t>Send Web Site URL – We start looking at them next class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3465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Banning social media for minors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Hunter Jack</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3274847"/>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48136</TotalTime>
  <Words>3708</Words>
  <Application>Microsoft Macintosh PowerPoint</Application>
  <PresentationFormat>On-screen Show (16:9)</PresentationFormat>
  <Paragraphs>360</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vt:lpstr>
      <vt:lpstr>Wingdings</vt:lpstr>
      <vt:lpstr>Red Radial 16x9</vt:lpstr>
      <vt:lpstr>Class 4 Communication </vt:lpstr>
      <vt:lpstr>Overview</vt:lpstr>
      <vt:lpstr>PowerPoint Presentation</vt:lpstr>
      <vt:lpstr>My Reading Notes</vt:lpstr>
      <vt:lpstr>Group Quiz</vt:lpstr>
      <vt:lpstr>Overview</vt:lpstr>
      <vt:lpstr>Assignment</vt:lpstr>
      <vt:lpstr>Overview</vt:lpstr>
      <vt:lpstr>Banning social media for minors</vt:lpstr>
      <vt:lpstr>Social media is addictive</vt:lpstr>
      <vt:lpstr>Social media increases risk of mental health problems</vt:lpstr>
      <vt:lpstr>Social media INCREASES RISK OF EATING DISORDERS</vt:lpstr>
      <vt:lpstr>GOVERNMENTS have experimented with bans</vt:lpstr>
      <vt:lpstr>SOME HAVE RAISED VALID CONCERNS ABOUT bans</vt:lpstr>
      <vt:lpstr>OVERALL, SOCIAL MEDIA RESTRICTIONS ARE JUSTIFIED</vt:lpstr>
      <vt:lpstr>References</vt:lpstr>
      <vt:lpstr>Social Media and Your Mental Health</vt:lpstr>
      <vt:lpstr>Social Media Is Central to modern life  But Detrimental</vt:lpstr>
      <vt:lpstr>The effect of heavily using social media</vt:lpstr>
      <vt:lpstr>Effects on your Body Image</vt:lpstr>
      <vt:lpstr>Healthy use reduces harm</vt:lpstr>
      <vt:lpstr>References</vt:lpstr>
      <vt:lpstr>Class 4 The End</vt:lpstr>
      <vt:lpstr>what works well REmotely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474</cp:revision>
  <dcterms:created xsi:type="dcterms:W3CDTF">2014-08-25T02:19:16Z</dcterms:created>
  <dcterms:modified xsi:type="dcterms:W3CDTF">2025-09-02T22:53:17Z</dcterms:modified>
</cp:coreProperties>
</file>