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320" r:id="rId3"/>
    <p:sldId id="273" r:id="rId4"/>
    <p:sldId id="319" r:id="rId5"/>
    <p:sldId id="260" r:id="rId6"/>
    <p:sldId id="259" r:id="rId7"/>
    <p:sldId id="261" r:id="rId8"/>
    <p:sldId id="262" r:id="rId9"/>
    <p:sldId id="628" r:id="rId10"/>
    <p:sldId id="263" r:id="rId11"/>
    <p:sldId id="264" r:id="rId12"/>
    <p:sldId id="272" r:id="rId13"/>
    <p:sldId id="265" r:id="rId14"/>
    <p:sldId id="271" r:id="rId15"/>
    <p:sldId id="266" r:id="rId16"/>
    <p:sldId id="267" r:id="rId17"/>
    <p:sldId id="270" r:id="rId18"/>
    <p:sldId id="269" r:id="rId19"/>
    <p:sldId id="315" r:id="rId20"/>
    <p:sldId id="258"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29" autoAdjust="0"/>
    <p:restoredTop sz="83353" autoAdjust="0"/>
  </p:normalViewPr>
  <p:slideViewPr>
    <p:cSldViewPr snapToGrid="0" snapToObjects="1">
      <p:cViewPr varScale="1">
        <p:scale>
          <a:sx n="166" d="100"/>
          <a:sy n="166" d="100"/>
        </p:scale>
        <p:origin x="648" y="184"/>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3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8/22/25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dirty="0"/>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8/22/25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dirty="0"/>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https://</a:t>
            </a:r>
            <a:r>
              <a:rPr lang="en-US" dirty="0" err="1">
                <a:latin typeface="Arial" charset="0"/>
                <a:ea typeface="ＭＳ Ｐゴシック" charset="-128"/>
                <a:cs typeface="ＭＳ Ｐゴシック" charset="-128"/>
              </a:rPr>
              <a:t>zombo.com</a:t>
            </a:r>
            <a:r>
              <a:rPr lang="en-US" dirty="0">
                <a:latin typeface="Arial" charset="0"/>
                <a:ea typeface="ＭＳ Ｐゴシック" charset="-128"/>
                <a:cs typeface="ＭＳ Ｐゴシック" charset="-128"/>
              </a:rPr>
              <a:t>/ (1999)</a:t>
            </a:r>
          </a:p>
          <a:p>
            <a:pPr eaLnBrk="1" hangingPunct="1"/>
            <a:r>
              <a:rPr lang="en-US" dirty="0">
                <a:latin typeface="Arial" charset="0"/>
                <a:ea typeface="ＭＳ Ｐゴシック" charset="-128"/>
                <a:cs typeface="ＭＳ Ｐゴシック" charset="-128"/>
              </a:rPr>
              <a:t>Last access: 2025-08-21</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 applicable: Zoom guidance.</a:t>
            </a:r>
          </a:p>
          <a:p>
            <a:endParaRPr lang="en-US" dirty="0"/>
          </a:p>
          <a:p>
            <a:r>
              <a:rPr lang="en-US" dirty="0"/>
              <a:t>Retire “anything wrong with this slide” opener, students are unlikely to have encountered older 3:4 display formats.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 Practice critical thinking: Is there anything wrong with this slide?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Focus on Decision Making</a:t>
            </a:r>
          </a:p>
          <a:p>
            <a:pPr marL="171450" indent="-171450">
              <a:buFont typeface="Arial" panose="020B0604020202020204" pitchFamily="34" charset="0"/>
              <a:buChar char="•"/>
            </a:pPr>
            <a:r>
              <a:rPr lang="en-US" dirty="0"/>
              <a:t>Paraphrased from Outcomes on web site</a:t>
            </a:r>
          </a:p>
          <a:p>
            <a:pPr marL="171450" indent="-171450">
              <a:buFont typeface="Arial" panose="020B0604020202020204" pitchFamily="34" charset="0"/>
              <a:buChar char="•"/>
            </a:pPr>
            <a:r>
              <a:rPr lang="en-US" dirty="0"/>
              <a:t>Stress students are responsible for their own learning</a:t>
            </a:r>
          </a:p>
          <a:p>
            <a:pPr marL="171450" indent="-171450">
              <a:buFont typeface="Arial" panose="020B0604020202020204" pitchFamily="34" charset="0"/>
              <a:buChar char="•"/>
            </a:pPr>
            <a:r>
              <a:rPr lang="en-US" dirty="0"/>
              <a:t>Stress dealing with ambiguity</a:t>
            </a:r>
            <a:r>
              <a:rPr lang="en-US" baseline="0" dirty="0"/>
              <a:t> as useful skill</a:t>
            </a:r>
          </a:p>
          <a:p>
            <a:pPr marL="171450" indent="-171450">
              <a:buFont typeface="Arial" panose="020B0604020202020204" pitchFamily="34" charset="0"/>
              <a:buChar char="•"/>
            </a:pPr>
            <a:r>
              <a:rPr lang="en-US" baseline="0" dirty="0"/>
              <a:t>BLUF: Bottom Line Up Front – mostly practicing this style of delivery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dirty="0"/>
          </a:p>
        </p:txBody>
      </p:sp>
    </p:spTree>
    <p:extLst>
      <p:ext uri="{BB962C8B-B14F-4D97-AF65-F5344CB8AC3E}">
        <p14:creationId xmlns:p14="http://schemas.microsoft.com/office/powerpoint/2010/main" val="451109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counters in an abacus is where the term “counter” meaning place in a shop where transactions take place.</a:t>
            </a:r>
          </a:p>
          <a:p>
            <a:pPr marL="457200" indent="-457200">
              <a:buFont typeface="+mj-lt"/>
              <a:buAutoNum type="arabicPeriod"/>
            </a:pPr>
            <a:r>
              <a:rPr lang="en-US" dirty="0"/>
              <a:t>What is the oldest computing device you can think of?</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manual calculating aids –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clay or wax tablet (5500 BC or older)</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slate tablet (1300s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paper tablet</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abacus (2700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mathematical tables (190 BC) (logarithms is an important one 1500s)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Antikythera Mechanism</a:t>
            </a:r>
            <a:r>
              <a:rPr lang="en-US" baseline="0" dirty="0"/>
              <a:t> </a:t>
            </a:r>
            <a:r>
              <a:rPr lang="en-US" dirty="0"/>
              <a:t>analog computer (0 BC)</a:t>
            </a:r>
          </a:p>
          <a:p>
            <a:pPr marL="457200" indent="-457200">
              <a:buFont typeface="+mj-lt"/>
              <a:buAutoNum type="arabicPeriod"/>
            </a:pPr>
            <a:r>
              <a:rPr lang="en-US" dirty="0"/>
              <a:t>Is there a computing technology you wish society had not adopted?</a:t>
            </a:r>
          </a:p>
          <a:p>
            <a:pPr marL="457200" indent="-457200">
              <a:buFont typeface="+mj-lt"/>
              <a:buAutoNum type="arabicPeriod"/>
            </a:pPr>
            <a:r>
              <a:rPr lang="en-US" dirty="0"/>
              <a:t>What good will you do with your degree?</a:t>
            </a:r>
          </a:p>
          <a:p>
            <a:pPr marL="457200" indent="-457200">
              <a:buFont typeface="+mj-lt"/>
              <a:buAutoNum type="arabicPeriod"/>
            </a:pPr>
            <a:r>
              <a:rPr lang="en-US" dirty="0"/>
              <a:t>What is the biggest impact computing has had on your life?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is computing?</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computing technologies have been invented during your lifetime?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How do you make decisions regarding computing?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dirty="0"/>
          </a:p>
        </p:txBody>
      </p:sp>
    </p:spTree>
    <p:extLst>
      <p:ext uri="{BB962C8B-B14F-4D97-AF65-F5344CB8AC3E}">
        <p14:creationId xmlns:p14="http://schemas.microsoft.com/office/powerpoint/2010/main" val="421531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Segue: What technologies have been invented during your lifetime?</a:t>
            </a:r>
            <a:endParaRPr lang="en-US" dirty="0"/>
          </a:p>
          <a:p>
            <a:endParaRPr lang="en-US" dirty="0"/>
          </a:p>
          <a:p>
            <a:r>
              <a:rPr lang="en-US" dirty="0"/>
              <a:t>[1] http://</a:t>
            </a:r>
            <a:r>
              <a:rPr lang="en-US" dirty="0" err="1"/>
              <a:t>www.merriam-webster.com</a:t>
            </a:r>
            <a:r>
              <a:rPr lang="en-US" dirty="0"/>
              <a:t>/dictionary/technology (Accessed 2016-08-26)</a:t>
            </a:r>
          </a:p>
          <a:p>
            <a:endParaRPr lang="en-US" dirty="0"/>
          </a:p>
          <a:p>
            <a:r>
              <a:rPr lang="en-US" dirty="0"/>
              <a:t>Allan Kay: Pioneer in object oriented</a:t>
            </a:r>
            <a:r>
              <a:rPr lang="en-US" baseline="0" dirty="0"/>
              <a:t> programming</a:t>
            </a:r>
          </a:p>
          <a:p>
            <a:r>
              <a:rPr lang="en-US" baseline="0" dirty="0"/>
              <a:t>p. 31 saw Engelbart’s Mother Of All Demos, founding member of Xerox Palo </a:t>
            </a:r>
            <a:r>
              <a:rPr lang="en-US" baseline="0"/>
              <a:t>Alto Research Center (PARC)</a:t>
            </a:r>
            <a:endParaRPr lang="en-US" baseline="0" dirty="0"/>
          </a:p>
          <a:p>
            <a:r>
              <a:rPr lang="en-US" baseline="0" dirty="0"/>
              <a:t>Photo from https://</a:t>
            </a:r>
            <a:r>
              <a:rPr lang="en-US" baseline="0" dirty="0" err="1"/>
              <a:t>amturing.acm.org</a:t>
            </a:r>
            <a:r>
              <a:rPr lang="en-US" baseline="0" dirty="0"/>
              <a:t>/</a:t>
            </a:r>
            <a:r>
              <a:rPr lang="en-US" baseline="0" dirty="0" err="1"/>
              <a:t>award_winners</a:t>
            </a:r>
            <a:r>
              <a:rPr lang="en-US" baseline="0" dirty="0"/>
              <a:t>/kay_3972189.cfm </a:t>
            </a:r>
          </a:p>
          <a:p>
            <a:endParaRPr lang="en-US" baseline="0" dirty="0"/>
          </a:p>
          <a:p>
            <a:r>
              <a:rPr lang="en-US" baseline="0" dirty="0"/>
              <a:t>Hillis Danny: Of Thinking Machines Corporation</a:t>
            </a:r>
          </a:p>
          <a:p>
            <a:r>
              <a:rPr lang="en-US" baseline="0" dirty="0"/>
              <a:t>Phot0 from https://</a:t>
            </a:r>
            <a:r>
              <a:rPr lang="en-US" baseline="0" dirty="0" err="1"/>
              <a:t>en.wikipedia.org</a:t>
            </a:r>
            <a:r>
              <a:rPr lang="en-US" baseline="0" dirty="0"/>
              <a:t>/wiki/</a:t>
            </a:r>
            <a:r>
              <a:rPr lang="en-US" baseline="0" dirty="0" err="1"/>
              <a:t>Danny_Hillis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dirty="0"/>
          </a:p>
        </p:txBody>
      </p:sp>
    </p:spTree>
    <p:extLst>
      <p:ext uri="{BB962C8B-B14F-4D97-AF65-F5344CB8AC3E}">
        <p14:creationId xmlns:p14="http://schemas.microsoft.com/office/powerpoint/2010/main" val="807190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Color</a:t>
            </a:r>
            <a:r>
              <a:rPr lang="en-US" baseline="0" dirty="0">
                <a:latin typeface="Arial" charset="0"/>
                <a:ea typeface="ＭＳ Ｐゴシック" charset="-128"/>
                <a:cs typeface="ＭＳ Ｐゴシック" charset="-128"/>
              </a:rPr>
              <a:t> Graphics Adapter (CGA)</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Show old portable computer. </a:t>
            </a:r>
          </a:p>
          <a:p>
            <a:r>
              <a:rPr lang="en-US" dirty="0">
                <a:latin typeface="Arial" charset="0"/>
                <a:ea typeface="ＭＳ Ｐゴシック" charset="-128"/>
                <a:cs typeface="ＭＳ Ｐゴシック" charset="-128"/>
              </a:rPr>
              <a:t>Info in slide from http://en.wikipedia.org/wiki/Compaq_portable</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Links on web site.</a:t>
            </a:r>
          </a:p>
          <a:p>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socialimps.com</a:t>
            </a:r>
            <a:r>
              <a:rPr lang="en-US" dirty="0">
                <a:latin typeface="Arial" charset="0"/>
                <a:ea typeface="ＭＳ Ｐゴシック" charset="-128"/>
                <a:cs typeface="ＭＳ Ｐゴシック" charset="-128"/>
              </a:rPr>
              <a:t>/documents/index.jsp?content=Show_and_Tell.html</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dirty="0"/>
          </a:p>
        </p:txBody>
      </p:sp>
    </p:spTree>
    <p:extLst>
      <p:ext uri="{BB962C8B-B14F-4D97-AF65-F5344CB8AC3E}">
        <p14:creationId xmlns:p14="http://schemas.microsoft.com/office/powerpoint/2010/main" val="177039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Last access: 2025-08-21</a:t>
            </a:r>
          </a:p>
          <a:p>
            <a:r>
              <a:rPr lang="en-US" baseline="0" dirty="0">
                <a:latin typeface="Arial" pitchFamily="-109" charset="0"/>
                <a:ea typeface="ＭＳ Ｐゴシック" pitchFamily="-109" charset="-128"/>
                <a:cs typeface="ＭＳ Ｐゴシック" pitchFamily="-109" charset="-128"/>
              </a:rPr>
              <a:t>Canvas Discussion Board</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240022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send email right away if</a:t>
            </a:r>
            <a:r>
              <a:rPr lang="en-US" baseline="0" dirty="0"/>
              <a:t> they have any problems with Canvas.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dirty="0"/>
          </a:p>
        </p:txBody>
      </p:sp>
    </p:spTree>
    <p:extLst>
      <p:ext uri="{BB962C8B-B14F-4D97-AF65-F5344CB8AC3E}">
        <p14:creationId xmlns:p14="http://schemas.microsoft.com/office/powerpoint/2010/main" val="46913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Syllabus again and stress email.</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Interesting career: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Bob </a:t>
            </a:r>
            <a:r>
              <a:rPr lang="en-US" dirty="0" err="1">
                <a:latin typeface="Arial" charset="0"/>
                <a:ea typeface="ＭＳ Ｐゴシック" charset="-128"/>
                <a:cs typeface="ＭＳ Ｐゴシック" charset="-128"/>
              </a:rPr>
              <a:t>Supnik</a:t>
            </a:r>
            <a:r>
              <a:rPr lang="en-US" dirty="0">
                <a:latin typeface="Arial" charset="0"/>
                <a:ea typeface="ＭＳ Ｐゴシック" charset="-128"/>
                <a:cs typeface="ＭＳ Ｐゴシック" charset="-128"/>
              </a:rPr>
              <a:t>: A pioneer in the computer industry who (almost) eschews high tech</a:t>
            </a:r>
            <a:br>
              <a:rPr lang="en-US" dirty="0">
                <a:latin typeface="Arial" charset="0"/>
                <a:ea typeface="ＭＳ Ｐゴシック" charset="-128"/>
                <a:cs typeface="ＭＳ Ｐゴシック" charset="-128"/>
              </a:rPr>
            </a:br>
            <a:r>
              <a:rPr lang="en-US" dirty="0"/>
              <a:t>by Mary-Lynne Bohn</a:t>
            </a:r>
            <a:br>
              <a:rPr lang="en-US" dirty="0"/>
            </a:br>
            <a:r>
              <a:rPr lang="en-US" dirty="0"/>
              <a:t>Carlisle Mosquito, print: 2021-05-14, online 2021-05-12</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www.carlislemosquito.org</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index.php</a:t>
            </a:r>
            <a:r>
              <a:rPr lang="en-US" dirty="0">
                <a:latin typeface="Arial" charset="0"/>
                <a:ea typeface="ＭＳ Ｐゴシック" charset="-128"/>
                <a:cs typeface="ＭＳ Ｐゴシック" charset="-128"/>
              </a:rPr>
              <a:t>/search/?id=37781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Last accessed 2021-05-31</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all possible turn your camera on. It makes conversations much easier and you’ll find yourself much more likely to participate.</a:t>
            </a:r>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dirty="0"/>
          </a:p>
        </p:txBody>
      </p:sp>
    </p:spTree>
    <p:extLst>
      <p:ext uri="{BB962C8B-B14F-4D97-AF65-F5344CB8AC3E}">
        <p14:creationId xmlns:p14="http://schemas.microsoft.com/office/powerpoint/2010/main" val="178206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many people in the world get these jokes?</a:t>
            </a:r>
          </a:p>
          <a:p>
            <a:endParaRPr lang="en-US" dirty="0"/>
          </a:p>
          <a:p>
            <a:r>
              <a:rPr lang="en-US" dirty="0"/>
              <a:t>https://</a:t>
            </a:r>
            <a:r>
              <a:rPr lang="en-US" dirty="0" err="1"/>
              <a:t>toggl.com</a:t>
            </a:r>
            <a:r>
              <a:rPr lang="en-US" dirty="0"/>
              <a:t>/blog/build-horse-programming</a:t>
            </a:r>
          </a:p>
          <a:p>
            <a:r>
              <a:rPr lang="en-US" dirty="0"/>
              <a:t>Accessed: 2022-10-14</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88013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people in the world get this joke?</a:t>
            </a:r>
          </a:p>
          <a:p>
            <a:r>
              <a:rPr lang="en-US" dirty="0" err="1"/>
              <a:t>nano’s</a:t>
            </a:r>
            <a:r>
              <a:rPr lang="en-US" dirty="0"/>
              <a:t> defining traits? – </a:t>
            </a:r>
            <a:r>
              <a:rPr lang="en-US" dirty="0" err="1"/>
              <a:t>pico</a:t>
            </a:r>
            <a:r>
              <a:rPr lang="en-US" dirty="0"/>
              <a:t> like editor from pine email system</a:t>
            </a:r>
          </a:p>
          <a:p>
            <a:r>
              <a:rPr lang="en-US" dirty="0"/>
              <a:t>emacs? - extensibility</a:t>
            </a:r>
          </a:p>
          <a:p>
            <a:r>
              <a:rPr lang="en-US" dirty="0"/>
              <a:t>vim? – Amiga programmers, modal</a:t>
            </a:r>
          </a:p>
          <a:p>
            <a:r>
              <a:rPr lang="en-US" dirty="0" err="1"/>
              <a:t>ed</a:t>
            </a:r>
            <a:r>
              <a:rPr lang="en-US" dirty="0"/>
              <a:t>? – first parts of UNIX from 1969, very basic</a:t>
            </a:r>
          </a:p>
          <a:p>
            <a:r>
              <a:rPr lang="en-US" dirty="0"/>
              <a:t>cat? –concatenates files (displays by concatenating to screen file)</a:t>
            </a:r>
          </a:p>
          <a:p>
            <a:r>
              <a:rPr lang="en-US" dirty="0"/>
              <a:t>What about Solid State Drives?</a:t>
            </a:r>
          </a:p>
          <a:p>
            <a:endParaRPr lang="en-US" dirty="0"/>
          </a:p>
          <a:p>
            <a:r>
              <a:rPr lang="en-US" dirty="0"/>
              <a:t>Emacs – psychoanalyze-pinhead</a:t>
            </a:r>
          </a:p>
          <a:p>
            <a:pPr lvl="1"/>
            <a:r>
              <a:rPr lang="en-US" dirty="0"/>
              <a:t>doctor (implementation of ELIZA)</a:t>
            </a:r>
          </a:p>
          <a:p>
            <a:pPr lvl="1"/>
            <a:r>
              <a:rPr lang="en-US" dirty="0"/>
              <a:t>yow (quotes from Zippy the Pinhead </a:t>
            </a:r>
            <a:r>
              <a:rPr lang="en-US" dirty="0" err="1"/>
              <a:t>zippythepinhead.com</a:t>
            </a:r>
            <a:r>
              <a:rPr lang="en-US" dirty="0"/>
              <a:t>)</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dirty="0"/>
          </a:p>
        </p:txBody>
      </p:sp>
    </p:spTree>
    <p:extLst>
      <p:ext uri="{BB962C8B-B14F-4D97-AF65-F5344CB8AC3E}">
        <p14:creationId xmlns:p14="http://schemas.microsoft.com/office/powerpoint/2010/main" val="59365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baseline="0" dirty="0"/>
              <a:t>So about 1/385 people you meet might know what you’re talking about…</a:t>
            </a:r>
          </a:p>
          <a:p>
            <a:pPr marL="0" indent="0">
              <a:buFont typeface="Arial"/>
              <a:buNone/>
            </a:pPr>
            <a:endParaRPr lang="en-US" b="0" baseline="0" dirty="0"/>
          </a:p>
          <a:p>
            <a:pPr marL="0" indent="0">
              <a:buFont typeface="Arial"/>
              <a:buNone/>
            </a:pPr>
            <a:r>
              <a:rPr lang="en-US" b="0" baseline="0" dirty="0"/>
              <a:t>https://</a:t>
            </a:r>
            <a:r>
              <a:rPr lang="en-US" b="0" baseline="0" dirty="0" err="1"/>
              <a:t>www.census.gov</a:t>
            </a:r>
            <a:endParaRPr lang="en-US" b="0" baseline="0" dirty="0"/>
          </a:p>
          <a:p>
            <a:pPr marL="171450" indent="-171450">
              <a:buFont typeface="Arial" panose="020B0604020202020204" pitchFamily="34" charset="0"/>
              <a:buChar char="•"/>
            </a:pPr>
            <a:r>
              <a:rPr lang="en-US" b="0" baseline="0" dirty="0"/>
              <a:t>2022 World population: </a:t>
            </a:r>
            <a:r>
              <a:rPr lang="en-US" b="1" baseline="0" dirty="0"/>
              <a:t>7,883,221,995</a:t>
            </a:r>
          </a:p>
          <a:p>
            <a:pPr marL="171450" indent="-171450">
              <a:buFont typeface="Arial" panose="020B0604020202020204" pitchFamily="34" charset="0"/>
              <a:buChar char="•"/>
            </a:pPr>
            <a:r>
              <a:rPr lang="en-US" b="0" baseline="0" dirty="0"/>
              <a:t>2022 US population: </a:t>
            </a:r>
            <a:r>
              <a:rPr lang="en-US" b="1" baseline="0" dirty="0"/>
              <a:t>332,558,953 (4.22% World)</a:t>
            </a:r>
          </a:p>
          <a:p>
            <a:pPr marL="0" indent="0">
              <a:buFont typeface="Arial" panose="020B0604020202020204" pitchFamily="34" charset="0"/>
              <a:buNone/>
            </a:pPr>
            <a:r>
              <a:rPr lang="en-US" b="0" baseline="0" dirty="0"/>
              <a:t>https://</a:t>
            </a:r>
            <a:r>
              <a:rPr lang="en-US" b="0" baseline="0" dirty="0" err="1"/>
              <a:t>nces.ed.gov</a:t>
            </a:r>
            <a:endParaRPr lang="en-US" b="0" baseline="0" dirty="0"/>
          </a:p>
          <a:p>
            <a:pPr marL="171450" indent="-171450">
              <a:buFont typeface="Arial" panose="020B0604020202020204" pitchFamily="34" charset="0"/>
              <a:buChar char="•"/>
            </a:pPr>
            <a:r>
              <a:rPr lang="en-US" b="0" baseline="0" dirty="0"/>
              <a:t>Since 1971 US bachelor degrees: </a:t>
            </a:r>
            <a:r>
              <a:rPr lang="en-US" b="1" baseline="0" dirty="0"/>
              <a:t>27,699,806 (8.33% US)</a:t>
            </a:r>
          </a:p>
          <a:p>
            <a:pPr marL="171450" indent="-171450">
              <a:buFont typeface="Arial" panose="020B0604020202020204" pitchFamily="34" charset="0"/>
              <a:buChar char="•"/>
            </a:pPr>
            <a:r>
              <a:rPr lang="en-US" b="0" baseline="0" dirty="0"/>
              <a:t>Since 1971 US Computer and information sciences and support services: </a:t>
            </a:r>
            <a:r>
              <a:rPr lang="en-US" b="1" baseline="0" dirty="0"/>
              <a:t>864,397 (3.12% US degrees, 0.26 US population)</a:t>
            </a:r>
          </a:p>
          <a:p>
            <a:pPr marL="0" indent="0">
              <a:buFont typeface="Arial" panose="020B0604020202020204" pitchFamily="34" charset="0"/>
              <a:buNone/>
            </a:pPr>
            <a:r>
              <a:rPr lang="en-US" b="1" baseline="0" dirty="0"/>
              <a:t>If US representative of world, ~ # CS related degrees: 20,496,377</a:t>
            </a:r>
          </a:p>
          <a:p>
            <a:pPr marL="0" indent="0">
              <a:buFont typeface="Arial"/>
              <a:buNone/>
            </a:pPr>
            <a:endParaRPr lang="en-US" b="0" baseline="0" dirty="0"/>
          </a:p>
          <a:p>
            <a:pPr marL="0" indent="0">
              <a:buFont typeface="Arial"/>
              <a:buNone/>
            </a:pPr>
            <a:r>
              <a:rPr lang="en-US" b="1" baseline="0" dirty="0"/>
              <a:t>OLD INFO</a:t>
            </a:r>
          </a:p>
          <a:p>
            <a:pPr marL="0" indent="0">
              <a:buFont typeface="Arial"/>
              <a:buNone/>
            </a:pPr>
            <a:r>
              <a:rPr lang="en-US" baseline="0" dirty="0"/>
              <a:t>https://</a:t>
            </a:r>
            <a:r>
              <a:rPr lang="en-US" baseline="0" dirty="0" err="1"/>
              <a:t>www.census.gov</a:t>
            </a: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World population: </a:t>
            </a:r>
            <a:r>
              <a:rPr lang="en-US" b="1" baseline="0" dirty="0"/>
              <a:t>7,377,435,000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US population: </a:t>
            </a:r>
            <a:r>
              <a:rPr lang="fi-FI" b="1" dirty="0"/>
              <a:t>324,674,608 (4.4% World </a:t>
            </a:r>
            <a:r>
              <a:rPr lang="en-US" b="1" baseline="0" dirty="0"/>
              <a:t>population</a:t>
            </a:r>
            <a:r>
              <a:rPr lang="fi-FI" b="1" dirty="0"/>
              <a:t>)</a:t>
            </a:r>
            <a:endParaRPr lang="en-US" b="1" baseline="0" dirty="0"/>
          </a:p>
          <a:p>
            <a:pPr marL="0" indent="0">
              <a:buFont typeface="Arial"/>
              <a:buNone/>
            </a:pPr>
            <a:r>
              <a:rPr lang="en-US" baseline="0" dirty="0"/>
              <a:t>https://</a:t>
            </a:r>
            <a:r>
              <a:rPr lang="en-US" baseline="0" dirty="0" err="1"/>
              <a:t>nces.ed.gov</a:t>
            </a:r>
            <a:endParaRPr lang="en-US" baseline="0" dirty="0"/>
          </a:p>
          <a:p>
            <a:pPr marL="171450" indent="-171450">
              <a:buFont typeface="Arial"/>
              <a:buChar char="•"/>
            </a:pPr>
            <a:r>
              <a:rPr lang="en-US" baseline="0" dirty="0"/>
              <a:t>Since 1971 US bachelor degrees: </a:t>
            </a:r>
            <a:r>
              <a:rPr lang="en-US" b="1" baseline="0" dirty="0"/>
              <a:t>25,568,606 (7.9% US population)</a:t>
            </a:r>
          </a:p>
          <a:p>
            <a:pPr marL="171450" indent="-171450">
              <a:buFont typeface="Arial"/>
              <a:buChar char="•"/>
            </a:pPr>
            <a:r>
              <a:rPr lang="en-US" b="0" baseline="0" dirty="0"/>
              <a:t>Since 1971 </a:t>
            </a:r>
            <a:r>
              <a:rPr lang="cs-CZ" b="0" baseline="0" dirty="0"/>
              <a:t>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a:t>
            </a:r>
            <a:r>
              <a:rPr lang="en-US" b="1" baseline="0" dirty="0"/>
              <a:t> 675,412 (2.6% US degrees, 0.2% US population)</a:t>
            </a:r>
          </a:p>
          <a:p>
            <a:pPr marL="0" indent="0">
              <a:buFont typeface="Arial"/>
              <a:buNone/>
            </a:pPr>
            <a:endParaRPr lang="en-US" baseline="0" dirty="0"/>
          </a:p>
          <a:p>
            <a:pPr marL="0" indent="0">
              <a:buFont typeface="Arial"/>
              <a:buNone/>
            </a:pPr>
            <a:r>
              <a:rPr lang="en-US" baseline="0" dirty="0"/>
              <a:t>If representative of whole world’s population:</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0.2% US == 0.2% World: </a:t>
            </a:r>
            <a:r>
              <a:rPr lang="en-US" b="0" baseline="0" dirty="0"/>
              <a:t>7,377,435,000 x 0.2% = </a:t>
            </a:r>
            <a:r>
              <a:rPr lang="fi-FI" b="0" baseline="0" dirty="0"/>
              <a:t>14,754,870</a:t>
            </a:r>
            <a:endParaRPr lang="en-US" b="0" baseline="0" dirty="0"/>
          </a:p>
          <a:p>
            <a:pPr marL="0" indent="0">
              <a:buFont typeface="Arial"/>
              <a:buNone/>
            </a:pPr>
            <a:endParaRPr lang="en-US" baseline="0" dirty="0"/>
          </a:p>
          <a:p>
            <a:pPr marL="171450" indent="-171450">
              <a:buFont typeface="Arial"/>
              <a:buChar char="•"/>
            </a:pPr>
            <a:r>
              <a:rPr lang="en-US" baseline="0" dirty="0"/>
              <a:t>2014-2015 US bachelor degrees: </a:t>
            </a:r>
            <a:r>
              <a:rPr lang="cs-CZ" b="1" dirty="0"/>
              <a:t>1,894,934</a:t>
            </a:r>
          </a:p>
          <a:p>
            <a:pPr marL="171450" indent="-171450">
              <a:buFont typeface="Arial"/>
              <a:buChar char="•"/>
            </a:pPr>
            <a:r>
              <a:rPr lang="cs-CZ" b="0" baseline="0" dirty="0"/>
              <a:t>2014-2015 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 </a:t>
            </a:r>
            <a:r>
              <a:rPr lang="cs-CZ" b="1" dirty="0"/>
              <a:t>59,581</a:t>
            </a:r>
          </a:p>
          <a:p>
            <a:pPr marL="0" indent="0">
              <a:buFont typeface="Arial"/>
              <a:buNone/>
            </a:pPr>
            <a:endParaRPr lang="en-US" b="1" baseline="0" dirty="0"/>
          </a:p>
          <a:p>
            <a:pPr marL="0" indent="0">
              <a:buFont typeface="Arial"/>
              <a:buNone/>
            </a:pPr>
            <a:r>
              <a:rPr lang="en-US" b="1" baseline="0" dirty="0"/>
              <a:t>OLDER INFO</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According to </a:t>
            </a:r>
            <a:r>
              <a:rPr lang="en-US" dirty="0" err="1"/>
              <a:t>wolframalpha.com</a:t>
            </a:r>
            <a:r>
              <a:rPr lang="en-US" dirty="0"/>
              <a:t> (2012-08-23):</a:t>
            </a:r>
          </a:p>
          <a:p>
            <a:pPr marL="171450" indent="-171450">
              <a:buFont typeface="Arial"/>
              <a:buChar char="•"/>
            </a:pPr>
            <a:r>
              <a:rPr lang="en-US" dirty="0"/>
              <a:t>2.34% (of 6.79 billion people) attend secondary</a:t>
            </a:r>
            <a:r>
              <a:rPr lang="en-US" baseline="0" dirty="0"/>
              <a:t> school </a:t>
            </a:r>
          </a:p>
          <a:p>
            <a:pPr marL="171450" indent="-171450">
              <a:buFont typeface="Arial"/>
              <a:buChar char="•"/>
            </a:pPr>
            <a:r>
              <a:rPr lang="en-US" baseline="0" dirty="0"/>
              <a:t>50 million secondary school grads in United States (of 309 million people) 16.18%</a:t>
            </a:r>
          </a:p>
          <a:p>
            <a:pPr marL="171450" indent="-171450">
              <a:buFont typeface="Arial"/>
              <a:buChar char="•"/>
            </a:pPr>
            <a:r>
              <a:rPr lang="en-US" baseline="0" dirty="0"/>
              <a:t>3.3 million computer specialists in United States (of 309 million people) 1.06% (or 6.6% of college grads)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dirty="0"/>
          </a:p>
        </p:txBody>
      </p:sp>
    </p:spTree>
    <p:extLst>
      <p:ext uri="{BB962C8B-B14F-4D97-AF65-F5344CB8AC3E}">
        <p14:creationId xmlns:p14="http://schemas.microsoft.com/office/powerpoint/2010/main" val="20948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a:t>
            </a:r>
            <a:r>
              <a:rPr lang="en-US" b="0" baseline="0" dirty="0"/>
              <a:t>https://</a:t>
            </a:r>
            <a:r>
              <a:rPr lang="en-US" b="0" baseline="0" dirty="0" err="1"/>
              <a:t>nces.ed.gov</a:t>
            </a:r>
            <a:r>
              <a:rPr lang="en-US" b="0"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Total = all Degrees Majors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27.6 million degrees from previous slide from summing total from each period shown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Nice to point out things you want people to notice: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Interesting peaks during 1980s (rise of the PC era?) and late 1990/early 2000s (rise of the Internet/.com bubble?)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Best to avoid animation though.</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dirty="0"/>
          </a:p>
        </p:txBody>
      </p:sp>
    </p:spTree>
    <p:extLst>
      <p:ext uri="{BB962C8B-B14F-4D97-AF65-F5344CB8AC3E}">
        <p14:creationId xmlns:p14="http://schemas.microsoft.com/office/powerpoint/2010/main" val="355211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bb     # two b's </a:t>
            </a:r>
          </a:p>
          <a:p>
            <a:r>
              <a:rPr lang="en-US" dirty="0"/>
              <a:t>|        # or </a:t>
            </a:r>
          </a:p>
          <a:p>
            <a:r>
              <a:rPr lang="en-US" dirty="0"/>
              <a:t>[^      # not </a:t>
            </a:r>
          </a:p>
          <a:p>
            <a:r>
              <a:rPr lang="en-US" dirty="0"/>
              <a:t>b]{2} # two b's </a:t>
            </a:r>
          </a:p>
          <a:p>
            <a:r>
              <a:rPr lang="en-US" dirty="0"/>
              <a:t>/</a:t>
            </a:r>
          </a:p>
          <a:p>
            <a:endParaRPr lang="en-US" dirty="0"/>
          </a:p>
          <a:p>
            <a:r>
              <a:rPr lang="en-US" dirty="0"/>
              <a:t>2022:</a:t>
            </a:r>
          </a:p>
          <a:p>
            <a:r>
              <a:rPr lang="en-US" dirty="0"/>
              <a:t>Need subscription to filter by skill now. </a:t>
            </a:r>
          </a:p>
          <a:p>
            <a:r>
              <a:rPr lang="en-US" dirty="0"/>
              <a:t>LinkedIn key word search “software development” yields: 5,530,000</a:t>
            </a:r>
            <a:br>
              <a:rPr lang="en-US" dirty="0"/>
            </a:br>
            <a:r>
              <a:rPr lang="en-US" dirty="0"/>
              <a:t>LinkedIn key word search “Regular Expressions” yields: 27,000 (0.49%)</a:t>
            </a:r>
          </a:p>
          <a:p>
            <a:endParaRPr lang="en-US" dirty="0"/>
          </a:p>
          <a:p>
            <a:r>
              <a:rPr lang="en-US" dirty="0"/>
              <a:t>2018:</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5,594,241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33,007 (0.59%)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r>
              <a:rPr lang="en-US" dirty="0"/>
              <a:t>2017:</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896,137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34,528 (3.9%)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dirty="0"/>
          </a:p>
        </p:txBody>
      </p:sp>
    </p:spTree>
    <p:extLst>
      <p:ext uri="{BB962C8B-B14F-4D97-AF65-F5344CB8AC3E}">
        <p14:creationId xmlns:p14="http://schemas.microsoft.com/office/powerpoint/2010/main" val="341609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our contact info.</a:t>
            </a:r>
          </a:p>
          <a:p>
            <a:pPr eaLnBrk="1" hangingPunct="1"/>
            <a:r>
              <a:rPr lang="en-US" dirty="0">
                <a:latin typeface="Arial" charset="0"/>
                <a:ea typeface="ＭＳ Ｐゴシック" charset="-128"/>
                <a:cs typeface="ＭＳ Ｐゴシック" charset="-128"/>
              </a:rPr>
              <a:t>Introduce yourself.</a:t>
            </a:r>
          </a:p>
          <a:p>
            <a:pPr eaLnBrk="1" hangingPunct="1"/>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Get to know class:</a:t>
            </a:r>
          </a:p>
          <a:p>
            <a:pPr marL="171450" indent="-171450">
              <a:buFont typeface="Arial"/>
              <a:buChar char="•"/>
            </a:pPr>
            <a:r>
              <a:rPr lang="en-US" dirty="0">
                <a:latin typeface="Arial" charset="0"/>
                <a:ea typeface="ＭＳ Ｐゴシック" charset="-128"/>
                <a:cs typeface="ＭＳ Ｐゴシック" charset="-128"/>
              </a:rPr>
              <a:t>Youngest? Oldest? Country of origin?</a:t>
            </a:r>
          </a:p>
          <a:p>
            <a:pPr marL="171450" indent="-171450">
              <a:buFont typeface="Arial"/>
              <a:buChar char="•"/>
            </a:pPr>
            <a:r>
              <a:rPr lang="en-US" dirty="0">
                <a:latin typeface="Arial" charset="0"/>
                <a:ea typeface="ＭＳ Ｐゴシック" charset="-128"/>
                <a:cs typeface="ＭＳ Ｐゴシック" charset="-128"/>
              </a:rPr>
              <a:t>Majors? Years?</a:t>
            </a:r>
          </a:p>
          <a:p>
            <a:pPr marL="171450" indent="-171450">
              <a:buFont typeface="Arial"/>
              <a:buChar char="•"/>
            </a:pPr>
            <a:r>
              <a:rPr lang="en-US" dirty="0">
                <a:latin typeface="Arial" charset="0"/>
                <a:ea typeface="ＭＳ Ｐゴシック" charset="-128"/>
                <a:cs typeface="ＭＳ Ｐゴシック" charset="-128"/>
              </a:rPr>
              <a:t>Reasons</a:t>
            </a:r>
            <a:r>
              <a:rPr lang="en-US" baseline="0" dirty="0">
                <a:latin typeface="Arial" charset="0"/>
                <a:ea typeface="ＭＳ Ｐゴシック" charset="-128"/>
                <a:cs typeface="ＭＳ Ｐゴシック" charset="-128"/>
              </a:rPr>
              <a:t> for taking class</a:t>
            </a:r>
          </a:p>
          <a:p>
            <a:pPr marL="171450" indent="-171450">
              <a:buFont typeface="Arial"/>
              <a:buChar char="•"/>
            </a:pPr>
            <a:r>
              <a:rPr lang="en-US" baseline="0" dirty="0">
                <a:latin typeface="Arial" charset="0"/>
                <a:ea typeface="ＭＳ Ｐゴシック" charset="-128"/>
                <a:cs typeface="ＭＳ Ｐゴシック" charset="-128"/>
              </a:rPr>
              <a:t>Maybe go around the room and have student introduce themselves noting something interesting computing related about themselves.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dirty="0"/>
          </a:p>
        </p:txBody>
      </p:sp>
    </p:spTree>
    <p:extLst>
      <p:ext uri="{BB962C8B-B14F-4D97-AF65-F5344CB8AC3E}">
        <p14:creationId xmlns:p14="http://schemas.microsoft.com/office/powerpoint/2010/main" val="276626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Let’s go to the course</a:t>
            </a:r>
            <a:r>
              <a:rPr lang="en-US" baseline="0" dirty="0">
                <a:latin typeface="Arial" charset="0"/>
                <a:ea typeface="ＭＳ Ｐゴシック" charset="-128"/>
                <a:cs typeface="ＭＳ Ｐゴシック" charset="-128"/>
              </a:rPr>
              <a:t> website for this stuff.</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Always check course web site for grading</a:t>
            </a:r>
            <a:r>
              <a:rPr lang="en-US" baseline="0" dirty="0">
                <a:latin typeface="Arial" charset="0"/>
                <a:ea typeface="ＭＳ Ｐゴシック" charset="-128"/>
                <a:cs typeface="ＭＳ Ｐゴシック" charset="-128"/>
              </a:rPr>
              <a:t> rubrics.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Individual presentations are due 24 hours before class so that they can be incorporated into class slides.</a:t>
            </a:r>
          </a:p>
          <a:p>
            <a:pPr eaLnBrk="1" hangingPunct="1"/>
            <a:r>
              <a:rPr lang="en-US" dirty="0">
                <a:latin typeface="Arial" charset="0"/>
                <a:ea typeface="ＭＳ Ｐゴシック" charset="-128"/>
                <a:cs typeface="ＭＳ Ｐゴシック" charset="-128"/>
              </a:rPr>
              <a:t>Mention use of Zoom for Office Hours/meetings, and in case I cannot come to campus.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dirty="0"/>
          </a:p>
        </p:txBody>
      </p:sp>
    </p:spTree>
    <p:extLst>
      <p:ext uri="{BB962C8B-B14F-4D97-AF65-F5344CB8AC3E}">
        <p14:creationId xmlns:p14="http://schemas.microsoft.com/office/powerpoint/2010/main" val="350749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Grading philosophy</a:t>
            </a:r>
          </a:p>
          <a:p>
            <a:pPr marL="628650" lvl="1" indent="-171450">
              <a:buFont typeface="Arial" panose="020B0604020202020204" pitchFamily="34" charset="0"/>
              <a:buChar char="•"/>
            </a:pPr>
            <a:r>
              <a:rPr lang="en-US" dirty="0"/>
              <a:t>No mastery of material has been demonstrated yet, everyone has zero points</a:t>
            </a:r>
          </a:p>
          <a:p>
            <a:pPr marL="628650" lvl="1" indent="-171450">
              <a:buFont typeface="Arial" panose="020B0604020202020204" pitchFamily="34" charset="0"/>
              <a:buChar char="•"/>
            </a:pPr>
            <a:r>
              <a:rPr lang="en-US" dirty="0"/>
              <a:t>The course staff create opportunities to show mastery of the material for which points are awarded</a:t>
            </a:r>
          </a:p>
          <a:p>
            <a:pPr marL="628650" lvl="1" indent="-171450">
              <a:buFont typeface="Arial" panose="020B0604020202020204" pitchFamily="34" charset="0"/>
              <a:buChar char="•"/>
            </a:pPr>
            <a:r>
              <a:rPr lang="en-US" dirty="0"/>
              <a:t>Points are not taken away, only earned</a:t>
            </a:r>
          </a:p>
          <a:p>
            <a:pPr marL="628650" lvl="1" indent="-171450">
              <a:buFont typeface="Arial" panose="020B0604020202020204" pitchFamily="34" charset="0"/>
              <a:buChar char="•"/>
            </a:pPr>
            <a:r>
              <a:rPr lang="en-US" dirty="0"/>
              <a:t>Papers take a bit of practice and the grading policy takes this into account</a:t>
            </a:r>
          </a:p>
          <a:p>
            <a:pPr marL="1085850" lvl="2" indent="-171450">
              <a:buFont typeface="Arial" panose="020B0604020202020204" pitchFamily="34" charset="0"/>
              <a:buChar char="•"/>
            </a:pPr>
            <a:r>
              <a:rPr lang="en-US" dirty="0"/>
              <a:t>Typical progression shown</a:t>
            </a:r>
          </a:p>
          <a:p>
            <a:pPr marL="1085850" lvl="2" indent="-171450">
              <a:buFont typeface="Arial" panose="020B0604020202020204" pitchFamily="34" charset="0"/>
              <a:buChar char="•"/>
            </a:pPr>
            <a:r>
              <a:rPr lang="en-US" dirty="0"/>
              <a:t>Consistent standard throughout term to see actual improvement</a:t>
            </a:r>
          </a:p>
          <a:p>
            <a:pPr marL="1085850" lvl="2" indent="-171450">
              <a:buFont typeface="Arial" panose="020B0604020202020204" pitchFamily="34" charset="0"/>
              <a:buChar char="•"/>
            </a:pPr>
            <a:r>
              <a:rPr lang="en-US" dirty="0"/>
              <a:t>Two optional papers</a:t>
            </a:r>
          </a:p>
          <a:p>
            <a:pPr marL="1085850" lvl="2" indent="-171450">
              <a:buFont typeface="Arial" panose="020B0604020202020204" pitchFamily="34" charset="0"/>
              <a:buChar char="•"/>
            </a:pPr>
            <a:r>
              <a:rPr lang="en-US" dirty="0"/>
              <a:t>Final letter grade takes entire class performance into account</a:t>
            </a:r>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3289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sk-SK"/>
              <a:t>© 2025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sk-SK"/>
              <a:t>© 2025 Keith A. Pray</a:t>
            </a:r>
            <a:endParaRPr lang="en-US" dirty="0"/>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dirty="0"/>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zombo.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cialimps.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ocialimps.com/assignments/presentation-guidelin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socialimps.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kap@wpi.edu"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mailto:gebergeon@wpi.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cialimps.co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iki.wpi.edu/cs3043/Timeli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1</a:t>
            </a:r>
            <a:br>
              <a:rPr lang="en-US" dirty="0"/>
            </a:br>
            <a:r>
              <a:rPr lang="en-US" dirty="0"/>
              <a:t>Introduction</a:t>
            </a:r>
          </a:p>
        </p:txBody>
      </p:sp>
      <p:sp>
        <p:nvSpPr>
          <p:cNvPr id="4" name="Footer Placeholder 3"/>
          <p:cNvSpPr>
            <a:spLocks noGrp="1"/>
          </p:cNvSpPr>
          <p:nvPr>
            <p:ph type="ftr" sz="quarter" idx="3"/>
          </p:nvPr>
        </p:nvSpPr>
        <p:spPr/>
        <p:txBody>
          <a:bodyPr/>
          <a:lstStyle/>
          <a:p>
            <a:r>
              <a:rPr lang="sk-SK"/>
              <a:t>© 2025 Keith A. Pray</a:t>
            </a:r>
            <a:endParaRPr lang="en-US" dirty="0"/>
          </a:p>
        </p:txBody>
      </p:sp>
      <p:pic>
        <p:nvPicPr>
          <p:cNvPr id="5" name="Picture 4">
            <a:hlinkClick r:id="rId4"/>
            <a:extLst>
              <a:ext uri="{FF2B5EF4-FFF2-40B4-BE49-F238E27FC236}">
                <a16:creationId xmlns:a16="http://schemas.microsoft.com/office/drawing/2014/main" id="{33326313-1F33-C9B0-4C17-AE3729BB78BB}"/>
              </a:ext>
            </a:extLst>
          </p:cNvPr>
          <p:cNvPicPr>
            <a:picLocks noChangeAspect="1"/>
          </p:cNvPicPr>
          <p:nvPr/>
        </p:nvPicPr>
        <p:blipFill>
          <a:blip r:embed="rId5"/>
          <a:stretch>
            <a:fillRect/>
          </a:stretch>
        </p:blipFill>
        <p:spPr>
          <a:xfrm>
            <a:off x="120192" y="4399228"/>
            <a:ext cx="914400" cy="400579"/>
          </a:xfrm>
          <a:prstGeom prst="rect">
            <a:avLst/>
          </a:prstGeom>
        </p:spPr>
      </p:pic>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Outcomes</a:t>
            </a:r>
          </a:p>
        </p:txBody>
      </p:sp>
      <p:sp>
        <p:nvSpPr>
          <p:cNvPr id="10" name="Content Placeholder 9"/>
          <p:cNvSpPr>
            <a:spLocks noGrp="1"/>
          </p:cNvSpPr>
          <p:nvPr>
            <p:ph idx="1"/>
          </p:nvPr>
        </p:nvSpPr>
        <p:spPr>
          <a:xfrm>
            <a:off x="685800" y="1175658"/>
            <a:ext cx="7772400" cy="3742124"/>
          </a:xfrm>
        </p:spPr>
        <p:txBody>
          <a:bodyPr lIns="91440">
            <a:normAutofit fontScale="92500" lnSpcReduction="20000"/>
          </a:bodyPr>
          <a:lstStyle/>
          <a:p>
            <a:r>
              <a:rPr lang="en-US" sz="1600" dirty="0"/>
              <a:t>Demonstrate understanding of links between computing technology, society, and computing professional responsibilities</a:t>
            </a:r>
          </a:p>
          <a:p>
            <a:r>
              <a:rPr lang="en-US" sz="1600" dirty="0"/>
              <a:t>Discover and use primary sources relevant to course topics in support of arguments</a:t>
            </a:r>
          </a:p>
          <a:p>
            <a:r>
              <a:rPr lang="en-US" sz="1600" dirty="0"/>
              <a:t>Present personal verbal and written opinions based on well reasoned arguments</a:t>
            </a:r>
          </a:p>
          <a:p>
            <a:r>
              <a:rPr lang="en-US" sz="1600" dirty="0"/>
              <a:t>Be familiar with social, moral, and ethical issues faced by computer professionals </a:t>
            </a:r>
          </a:p>
          <a:p>
            <a:r>
              <a:rPr lang="en-US" sz="1600" dirty="0"/>
              <a:t>Be able to recognize computing related ethical issues</a:t>
            </a:r>
          </a:p>
          <a:p>
            <a:r>
              <a:rPr lang="en-US" sz="1600" dirty="0"/>
              <a:t>Understand professional codes and ideals and apply them in decision making</a:t>
            </a:r>
          </a:p>
          <a:p>
            <a:r>
              <a:rPr lang="en-US" sz="1600" dirty="0"/>
              <a:t>Analyze popular portrayal of computing and its effects</a:t>
            </a:r>
          </a:p>
          <a:p>
            <a:r>
              <a:rPr lang="en-US" sz="1600" dirty="0"/>
              <a:t>Practice critical thinking, written, and oral presentations skills</a:t>
            </a:r>
          </a:p>
          <a:p>
            <a:r>
              <a:rPr lang="en-US" sz="1600" dirty="0"/>
              <a:t>Be responsible for your own learning</a:t>
            </a:r>
          </a:p>
          <a:p>
            <a:r>
              <a:rPr lang="en-US" sz="1600" dirty="0"/>
              <a:t>Practice dealing with ambiguity</a:t>
            </a:r>
          </a:p>
          <a:p>
            <a:r>
              <a:rPr lang="en-US" sz="1600" dirty="0"/>
              <a:t>Practice decision making and forms of communicating decisions</a:t>
            </a:r>
          </a:p>
        </p:txBody>
      </p:sp>
      <p:sp>
        <p:nvSpPr>
          <p:cNvPr id="7" name="Footer Placeholder 6"/>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4170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What is computing?</a:t>
            </a:r>
          </a:p>
          <a:p>
            <a:pPr marL="457200" indent="-457200">
              <a:buFont typeface="+mj-lt"/>
              <a:buAutoNum type="arabicPeriod"/>
            </a:pPr>
            <a:r>
              <a:rPr lang="en-US" dirty="0"/>
              <a:t>What is the oldest computing device you can think of?</a:t>
            </a:r>
          </a:p>
          <a:p>
            <a:pPr marL="457200" indent="-457200">
              <a:buFont typeface="+mj-lt"/>
              <a:buAutoNum type="arabicPeriod"/>
            </a:pPr>
            <a:r>
              <a:rPr lang="en-US" dirty="0"/>
              <a:t>What is the biggest impact computing has had on your life?</a:t>
            </a:r>
          </a:p>
        </p:txBody>
      </p:sp>
      <p:sp>
        <p:nvSpPr>
          <p:cNvPr id="4" name="Footer Placeholder 3"/>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326224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Technology?</a:t>
            </a:r>
          </a:p>
        </p:txBody>
      </p:sp>
      <p:sp>
        <p:nvSpPr>
          <p:cNvPr id="3" name="Content Placeholder 2"/>
          <p:cNvSpPr>
            <a:spLocks noGrp="1"/>
          </p:cNvSpPr>
          <p:nvPr>
            <p:ph idx="1"/>
          </p:nvPr>
        </p:nvSpPr>
        <p:spPr>
          <a:xfrm>
            <a:off x="685800" y="1352551"/>
            <a:ext cx="7772400" cy="3352800"/>
          </a:xfrm>
        </p:spPr>
        <p:txBody>
          <a:bodyPr/>
          <a:lstStyle/>
          <a:p>
            <a:r>
              <a:rPr lang="en-US" dirty="0"/>
              <a:t>Merriam-Webster: The use of science in industry, engineering, etc., to invent useful things or to solve problems [1]</a:t>
            </a:r>
          </a:p>
          <a:p>
            <a:endParaRPr lang="en-US" dirty="0"/>
          </a:p>
          <a:p>
            <a:r>
              <a:rPr lang="en-US" dirty="0"/>
              <a:t>Alan Kay: Technology is anything invented after you were born</a:t>
            </a:r>
          </a:p>
          <a:p>
            <a:pPr lvl="1"/>
            <a:r>
              <a:rPr lang="en-US" dirty="0"/>
              <a:t>Pioneer in object oriented programming</a:t>
            </a:r>
          </a:p>
          <a:p>
            <a:endParaRPr lang="en-US" dirty="0"/>
          </a:p>
          <a:p>
            <a:r>
              <a:rPr lang="en-US" dirty="0"/>
              <a:t>Hillis Danny: Technology is anything that doesn't work yet</a:t>
            </a:r>
          </a:p>
          <a:p>
            <a:pPr lvl="1"/>
            <a:r>
              <a:rPr lang="en-US" dirty="0"/>
              <a:t>Of Thinking Machines Corporation</a:t>
            </a:r>
          </a:p>
        </p:txBody>
      </p:sp>
      <p:sp>
        <p:nvSpPr>
          <p:cNvPr id="4" name="Footer Placeholder 3"/>
          <p:cNvSpPr>
            <a:spLocks noGrp="1"/>
          </p:cNvSpPr>
          <p:nvPr>
            <p:ph type="ftr" sz="quarter" idx="11"/>
          </p:nvPr>
        </p:nvSpPr>
        <p:spPr/>
        <p:txBody>
          <a:bodyPr/>
          <a:lstStyle/>
          <a:p>
            <a:r>
              <a:rPr lang="sk-SK"/>
              <a:t>© 2025 Keith A. Pray</a:t>
            </a:r>
            <a:endParaRPr lang="en-US" dirty="0"/>
          </a:p>
        </p:txBody>
      </p:sp>
      <p:pic>
        <p:nvPicPr>
          <p:cNvPr id="1026" name="Picture 2" descr="Alan Kay">
            <a:extLst>
              <a:ext uri="{FF2B5EF4-FFF2-40B4-BE49-F238E27FC236}">
                <a16:creationId xmlns:a16="http://schemas.microsoft.com/office/drawing/2014/main" id="{2687AF4F-F0C0-1448-B8C5-E80CE309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40687"/>
            <a:ext cx="914400" cy="868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ny Hillis, 2014 (crop).jpg">
            <a:extLst>
              <a:ext uri="{FF2B5EF4-FFF2-40B4-BE49-F238E27FC236}">
                <a16:creationId xmlns:a16="http://schemas.microsoft.com/office/drawing/2014/main" id="{D09BC4F5-893C-4247-993B-45B4B1F13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1732"/>
            <a:ext cx="914400" cy="1217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erriam webster">
            <a:extLst>
              <a:ext uri="{FF2B5EF4-FFF2-40B4-BE49-F238E27FC236}">
                <a16:creationId xmlns:a16="http://schemas.microsoft.com/office/drawing/2014/main" id="{08CE1D65-F1B5-704D-9F42-8690110AD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0835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2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63871456"/>
              </p:ext>
            </p:extLst>
          </p:nvPr>
        </p:nvGraphicFramePr>
        <p:xfrm>
          <a:off x="685800" y="510060"/>
          <a:ext cx="7772400" cy="4348480"/>
        </p:xfrm>
        <a:graphic>
          <a:graphicData uri="http://schemas.openxmlformats.org/drawingml/2006/table">
            <a:tbl>
              <a:tblPr firstRow="1" bandRow="1">
                <a:tableStyleId>{C083E6E3-FA7D-4D7B-A595-EF9225AFEA82}</a:tableStyleId>
              </a:tblPr>
              <a:tblGrid>
                <a:gridCol w="2098617">
                  <a:extLst>
                    <a:ext uri="{9D8B030D-6E8A-4147-A177-3AD203B41FA5}">
                      <a16:colId xmlns:a16="http://schemas.microsoft.com/office/drawing/2014/main" val="20000"/>
                    </a:ext>
                  </a:extLst>
                </a:gridCol>
                <a:gridCol w="5673783">
                  <a:extLst>
                    <a:ext uri="{9D8B030D-6E8A-4147-A177-3AD203B41FA5}">
                      <a16:colId xmlns:a16="http://schemas.microsoft.com/office/drawing/2014/main" val="20001"/>
                    </a:ext>
                  </a:extLst>
                </a:gridCol>
              </a:tblGrid>
              <a:tr h="370840">
                <a:tc>
                  <a:txBody>
                    <a:bodyPr/>
                    <a:lstStyle/>
                    <a:p>
                      <a:r>
                        <a:rPr lang="en-US" b="0" dirty="0"/>
                        <a:t>Manufacturer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Compaq Computer Corporation, United States</a:t>
                      </a:r>
                    </a:p>
                  </a:txBody>
                  <a:tcPr/>
                </a:tc>
                <a:extLst>
                  <a:ext uri="{0D108BD9-81ED-4DB2-BD59-A6C34878D82A}">
                    <a16:rowId xmlns:a16="http://schemas.microsoft.com/office/drawing/2014/main" val="10000"/>
                  </a:ext>
                </a:extLst>
              </a:tr>
              <a:tr h="370840">
                <a:tc>
                  <a:txBody>
                    <a:bodyPr/>
                    <a:lstStyle/>
                    <a:p>
                      <a:r>
                        <a:rPr lang="en-US" dirty="0"/>
                        <a:t>Type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Portable computer</a:t>
                      </a:r>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Release date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January 1983</a:t>
                      </a:r>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Introductory price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US $3,590</a:t>
                      </a:r>
                    </a:p>
                  </a:txBody>
                  <a:tcPr/>
                </a:tc>
                <a:extLst>
                  <a:ext uri="{0D108BD9-81ED-4DB2-BD59-A6C34878D82A}">
                    <a16:rowId xmlns:a16="http://schemas.microsoft.com/office/drawing/2014/main" val="10003"/>
                  </a:ext>
                </a:extLst>
              </a:tr>
              <a:tr h="370840">
                <a:tc>
                  <a:txBody>
                    <a:bodyPr/>
                    <a:lstStyle/>
                    <a:p>
                      <a:r>
                        <a:rPr lang="en-US" dirty="0"/>
                        <a:t>Operating system</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MS-DOS</a:t>
                      </a:r>
                    </a:p>
                  </a:txBody>
                  <a:tcPr/>
                </a:tc>
                <a:extLst>
                  <a:ext uri="{0D108BD9-81ED-4DB2-BD59-A6C34878D82A}">
                    <a16:rowId xmlns:a16="http://schemas.microsoft.com/office/drawing/2014/main" val="10004"/>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Storage capacity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Two 5.25" floppy drives or, 1 floppy drive + 10 MB HD</a:t>
                      </a:r>
                    </a:p>
                  </a:txBody>
                  <a:tcPr/>
                </a:tc>
                <a:extLst>
                  <a:ext uri="{0D108BD9-81ED-4DB2-BD59-A6C34878D82A}">
                    <a16:rowId xmlns:a16="http://schemas.microsoft.com/office/drawing/2014/main" val="10005"/>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Memory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128 kilobytes (expandable to 640)</a:t>
                      </a:r>
                    </a:p>
                  </a:txBody>
                  <a:tcPr/>
                </a:tc>
                <a:extLst>
                  <a:ext uri="{0D108BD9-81ED-4DB2-BD59-A6C34878D82A}">
                    <a16:rowId xmlns:a16="http://schemas.microsoft.com/office/drawing/2014/main" val="10006"/>
                  </a:ext>
                </a:extLst>
              </a:tr>
              <a:tr h="370840">
                <a:tc>
                  <a:txBody>
                    <a:bodyPr/>
                    <a:lstStyle/>
                    <a:p>
                      <a:r>
                        <a:rPr lang="en-US" sz="1800" dirty="0">
                          <a:solidFill>
                            <a:schemeClr val="tx1"/>
                          </a:solidFill>
                          <a:effectLst/>
                        </a:rPr>
                        <a:t>Display</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Built-in 9" green screen monitor + CGA-compatible video card</a:t>
                      </a:r>
                    </a:p>
                  </a:txBody>
                  <a:tcPr/>
                </a:tc>
                <a:extLst>
                  <a:ext uri="{0D108BD9-81ED-4DB2-BD59-A6C34878D82A}">
                    <a16:rowId xmlns:a16="http://schemas.microsoft.com/office/drawing/2014/main" val="10007"/>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Weight</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de-DE" sz="1800" dirty="0">
                          <a:solidFill>
                            <a:schemeClr val="tx1"/>
                          </a:solidFill>
                        </a:rPr>
                        <a:t>28 lbs (12.5 kg)</a:t>
                      </a:r>
                    </a:p>
                  </a:txBody>
                  <a:tcPr/>
                </a:tc>
                <a:extLst>
                  <a:ext uri="{0D108BD9-81ED-4DB2-BD59-A6C34878D82A}">
                    <a16:rowId xmlns:a16="http://schemas.microsoft.com/office/drawing/2014/main" val="10008"/>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Processor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it-IT" sz="1800" dirty="0"/>
                        <a:t>Intel 8088</a:t>
                      </a:r>
                    </a:p>
                  </a:txBody>
                  <a:tcPr/>
                </a:tc>
                <a:extLst>
                  <a:ext uri="{0D108BD9-81ED-4DB2-BD59-A6C34878D82A}">
                    <a16:rowId xmlns:a16="http://schemas.microsoft.com/office/drawing/2014/main" val="10009"/>
                  </a:ext>
                </a:extLst>
              </a:tr>
              <a:tr h="370840">
                <a:tc>
                  <a:txBody>
                    <a:bodyPr/>
                    <a:lstStyle/>
                    <a:p>
                      <a:r>
                        <a:rPr lang="en-US" sz="1800" dirty="0"/>
                        <a:t>Speed</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4.77 MHz</a:t>
                      </a:r>
                    </a:p>
                  </a:txBody>
                  <a:tcP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904378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Utopias and Dystopias</a:t>
            </a:r>
          </a:p>
        </p:txBody>
      </p:sp>
      <p:sp>
        <p:nvSpPr>
          <p:cNvPr id="3" name="Content Placeholder 2"/>
          <p:cNvSpPr>
            <a:spLocks noGrp="1"/>
          </p:cNvSpPr>
          <p:nvPr>
            <p:ph idx="1"/>
          </p:nvPr>
        </p:nvSpPr>
        <p:spPr/>
        <p:txBody>
          <a:bodyPr/>
          <a:lstStyle/>
          <a:p>
            <a:r>
              <a:rPr lang="en-US" dirty="0"/>
              <a:t>Types:</a:t>
            </a:r>
          </a:p>
          <a:p>
            <a:pPr lvl="1"/>
            <a:r>
              <a:rPr lang="en-US" dirty="0"/>
              <a:t>Economic</a:t>
            </a:r>
          </a:p>
          <a:p>
            <a:pPr lvl="1"/>
            <a:r>
              <a:rPr lang="en-US" dirty="0"/>
              <a:t>Political</a:t>
            </a:r>
          </a:p>
          <a:p>
            <a:pPr lvl="1"/>
            <a:r>
              <a:rPr lang="en-US" dirty="0"/>
              <a:t>Technological</a:t>
            </a:r>
          </a:p>
          <a:p>
            <a:r>
              <a:rPr lang="en-US" dirty="0"/>
              <a:t>What makes it a utopia or dystopia?</a:t>
            </a:r>
          </a:p>
          <a:p>
            <a:r>
              <a:rPr lang="en-US" dirty="0"/>
              <a:t>Why do we create them?</a:t>
            </a:r>
          </a:p>
          <a:p>
            <a:r>
              <a:rPr lang="en-US" dirty="0"/>
              <a:t>Examples, real or fictional?</a:t>
            </a:r>
          </a:p>
          <a:p>
            <a:endParaRPr lang="en-US" dirty="0"/>
          </a:p>
        </p:txBody>
      </p:sp>
      <p:sp>
        <p:nvSpPr>
          <p:cNvPr id="4" name="Footer Placeholder 3"/>
          <p:cNvSpPr>
            <a:spLocks noGrp="1"/>
          </p:cNvSpPr>
          <p:nvPr>
            <p:ph type="ftr" sz="quarter" idx="11"/>
          </p:nvPr>
        </p:nvSpPr>
        <p:spPr/>
        <p:txBody>
          <a:bodyPr/>
          <a:lstStyle/>
          <a:p>
            <a:r>
              <a:rPr lang="sk-SK"/>
              <a:t>© 2025 Keith A. Pray</a:t>
            </a:r>
            <a:endParaRPr lang="en-US"/>
          </a:p>
        </p:txBody>
      </p:sp>
      <p:pic>
        <p:nvPicPr>
          <p:cNvPr id="7" name="Picture 14" descr="Video for what orwellian really means">
            <a:hlinkClick r:id="rId3"/>
            <a:extLst>
              <a:ext uri="{FF2B5EF4-FFF2-40B4-BE49-F238E27FC236}">
                <a16:creationId xmlns:a16="http://schemas.microsoft.com/office/drawing/2014/main" id="{08071C4C-CF72-6942-8439-56D39E89AF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29" b="15086"/>
          <a:stretch/>
        </p:blipFill>
        <p:spPr bwMode="auto">
          <a:xfrm>
            <a:off x="4114800" y="4456112"/>
            <a:ext cx="914400" cy="49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636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80913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19454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1/2</a:t>
            </a:r>
          </a:p>
        </p:txBody>
      </p:sp>
      <p:sp>
        <p:nvSpPr>
          <p:cNvPr id="3" name="Content Placeholder 2"/>
          <p:cNvSpPr>
            <a:spLocks noGrp="1"/>
          </p:cNvSpPr>
          <p:nvPr>
            <p:ph idx="1"/>
          </p:nvPr>
        </p:nvSpPr>
        <p:spPr/>
        <p:txBody>
          <a:bodyPr>
            <a:normAutofit lnSpcReduction="10000"/>
          </a:bodyPr>
          <a:lstStyle/>
          <a:p>
            <a:r>
              <a:rPr lang="en-US" dirty="0"/>
              <a:t>Read “Organization of The Book” (xiv - xvi) in Preface</a:t>
            </a:r>
          </a:p>
          <a:p>
            <a:r>
              <a:rPr lang="en-US" dirty="0"/>
              <a:t>Movie Discussion Board on Canvas</a:t>
            </a:r>
          </a:p>
          <a:p>
            <a:pPr lvl="1"/>
            <a:r>
              <a:rPr lang="en-US" dirty="0"/>
              <a:t>List 2 movies you believe relevant to computing </a:t>
            </a:r>
            <a:r>
              <a:rPr lang="en-US" b="1" dirty="0"/>
              <a:t>AND</a:t>
            </a:r>
            <a:r>
              <a:rPr lang="en-US" dirty="0"/>
              <a:t> society</a:t>
            </a:r>
          </a:p>
          <a:p>
            <a:pPr lvl="1"/>
            <a:r>
              <a:rPr lang="en-US" dirty="0"/>
              <a:t>State why in a paragraph</a:t>
            </a:r>
          </a:p>
          <a:p>
            <a:pPr lvl="1"/>
            <a:r>
              <a:rPr lang="en-US" dirty="0"/>
              <a:t>Create a new thread for each movie</a:t>
            </a:r>
          </a:p>
          <a:p>
            <a:pPr lvl="1"/>
            <a:r>
              <a:rPr lang="en-US" dirty="0"/>
              <a:t>Do not summarize the movie, you can reference a synopsis</a:t>
            </a:r>
          </a:p>
          <a:p>
            <a:pPr lvl="1"/>
            <a:r>
              <a:rPr lang="en-US" dirty="0"/>
              <a:t>Avoid repeating entries, they won’t count and are confusing</a:t>
            </a:r>
          </a:p>
          <a:p>
            <a:pPr lvl="1"/>
            <a:r>
              <a:rPr lang="en-US" dirty="0"/>
              <a:t>Comment on a minimum of 2 movies you did not add</a:t>
            </a:r>
          </a:p>
          <a:p>
            <a:pPr lvl="2"/>
            <a:r>
              <a:rPr lang="en-US" dirty="0"/>
              <a:t>Add your own rationale, avoid repeating previous comments</a:t>
            </a:r>
          </a:p>
          <a:p>
            <a:pPr lvl="1"/>
            <a:r>
              <a:rPr lang="en-US" dirty="0"/>
              <a:t>Cite reference material –use at least 1 per post</a:t>
            </a:r>
          </a:p>
        </p:txBody>
      </p:sp>
      <p:sp>
        <p:nvSpPr>
          <p:cNvPr id="4" name="Footer Placeholder 3"/>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663296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2/2 </a:t>
            </a:r>
            <a:br>
              <a:rPr lang="en-US" dirty="0"/>
            </a:br>
            <a:r>
              <a:rPr lang="en-US" dirty="0"/>
              <a:t>Sign up for individual presentation</a:t>
            </a:r>
          </a:p>
        </p:txBody>
      </p:sp>
      <p:sp>
        <p:nvSpPr>
          <p:cNvPr id="3" name="Content Placeholder 2"/>
          <p:cNvSpPr>
            <a:spLocks noGrp="1"/>
          </p:cNvSpPr>
          <p:nvPr>
            <p:ph sz="half" idx="1"/>
          </p:nvPr>
        </p:nvSpPr>
        <p:spPr/>
        <p:txBody>
          <a:bodyPr>
            <a:normAutofit lnSpcReduction="10000"/>
          </a:bodyPr>
          <a:lstStyle/>
          <a:p>
            <a:r>
              <a:rPr lang="en-US" dirty="0"/>
              <a:t>Current schedule at:</a:t>
            </a:r>
          </a:p>
          <a:p>
            <a:pPr lvl="1"/>
            <a:r>
              <a:rPr lang="en-US" dirty="0">
                <a:hlinkClick r:id="rId3"/>
              </a:rPr>
              <a:t>http://socialimps.com</a:t>
            </a:r>
            <a:endParaRPr lang="en-US" dirty="0"/>
          </a:p>
          <a:p>
            <a:r>
              <a:rPr lang="en-US" dirty="0"/>
              <a:t>Sign up by sending course staff </a:t>
            </a:r>
            <a:r>
              <a:rPr lang="en-US" b="1" dirty="0"/>
              <a:t>email</a:t>
            </a:r>
          </a:p>
          <a:p>
            <a:r>
              <a:rPr lang="en-US" dirty="0"/>
              <a:t>State what decision you’ll be making</a:t>
            </a:r>
          </a:p>
          <a:p>
            <a:pPr lvl="1"/>
            <a:r>
              <a:rPr lang="en-US" dirty="0"/>
              <a:t>For example:</a:t>
            </a:r>
          </a:p>
          <a:p>
            <a:pPr lvl="2"/>
            <a:r>
              <a:rPr lang="en-US" dirty="0"/>
              <a:t>“AI” is too general </a:t>
            </a:r>
          </a:p>
          <a:p>
            <a:pPr lvl="2"/>
            <a:r>
              <a:rPr lang="en-US" dirty="0"/>
              <a:t>“Does AI research need to be regulated?” is better</a:t>
            </a:r>
          </a:p>
          <a:p>
            <a:pPr lvl="1"/>
            <a:r>
              <a:rPr lang="en-US" dirty="0"/>
              <a:t>It may take time to refine your topic</a:t>
            </a:r>
          </a:p>
          <a:p>
            <a:pPr lvl="1"/>
            <a:r>
              <a:rPr lang="en-US" dirty="0"/>
              <a:t>I’m happy to discuss your ideas</a:t>
            </a:r>
          </a:p>
        </p:txBody>
      </p:sp>
      <p:sp>
        <p:nvSpPr>
          <p:cNvPr id="6" name="Content Placeholder 5"/>
          <p:cNvSpPr>
            <a:spLocks noGrp="1"/>
          </p:cNvSpPr>
          <p:nvPr>
            <p:ph sz="half" idx="2"/>
          </p:nvPr>
        </p:nvSpPr>
        <p:spPr/>
        <p:txBody>
          <a:bodyPr>
            <a:normAutofit lnSpcReduction="10000"/>
          </a:bodyPr>
          <a:lstStyle/>
          <a:p>
            <a:r>
              <a:rPr lang="en-US" dirty="0"/>
              <a:t>10 Minutes, reserve 2 for Q/A</a:t>
            </a:r>
          </a:p>
          <a:p>
            <a:r>
              <a:rPr lang="en-US" dirty="0"/>
              <a:t>6 points material quality</a:t>
            </a:r>
          </a:p>
          <a:p>
            <a:r>
              <a:rPr lang="en-US" dirty="0"/>
              <a:t>2 points presenting in class</a:t>
            </a:r>
          </a:p>
          <a:p>
            <a:r>
              <a:rPr lang="en-US" dirty="0"/>
              <a:t>2 points showing depth during Q/A</a:t>
            </a:r>
          </a:p>
          <a:p>
            <a:r>
              <a:rPr lang="en-US" dirty="0"/>
              <a:t>See </a:t>
            </a:r>
            <a:r>
              <a:rPr lang="en-US" dirty="0">
                <a:hlinkClick r:id="rId4"/>
              </a:rPr>
              <a:t>Presentations</a:t>
            </a:r>
            <a:r>
              <a:rPr lang="en-US" dirty="0"/>
              <a:t> on course web site for details</a:t>
            </a:r>
          </a:p>
          <a:p>
            <a:pPr lvl="1"/>
            <a:r>
              <a:rPr lang="en-US" dirty="0">
                <a:hlinkClick r:id="rId4"/>
              </a:rPr>
              <a:t>http://socialimps.com/assignments/presentation-guidelines/</a:t>
            </a:r>
            <a:r>
              <a:rPr lang="en-US" dirty="0"/>
              <a:t> </a:t>
            </a:r>
          </a:p>
        </p:txBody>
      </p:sp>
      <p:sp>
        <p:nvSpPr>
          <p:cNvPr id="4" name="Footer Placeholder 3"/>
          <p:cNvSpPr>
            <a:spLocks noGrp="1"/>
          </p:cNvSpPr>
          <p:nvPr>
            <p:ph type="ftr" sz="quarter" idx="11"/>
          </p:nvPr>
        </p:nvSpPr>
        <p:spPr/>
        <p:txBody>
          <a:bodyPr/>
          <a:lstStyle/>
          <a:p>
            <a:r>
              <a:rPr lang="sk-SK"/>
              <a:t>© 2025 Keith A. Pray</a:t>
            </a:r>
            <a:endParaRPr lang="en-US"/>
          </a:p>
        </p:txBody>
      </p:sp>
    </p:spTree>
    <p:extLst>
      <p:ext uri="{BB962C8B-B14F-4D97-AF65-F5344CB8AC3E}">
        <p14:creationId xmlns:p14="http://schemas.microsoft.com/office/powerpoint/2010/main" val="199452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a:hlinkClick r:id="rId3"/>
              </a:rPr>
              <a:t>SocialImps.com</a:t>
            </a:r>
            <a:endParaRPr lang="en-US" sz="2000" dirty="0"/>
          </a:p>
        </p:txBody>
      </p:sp>
      <p:sp>
        <p:nvSpPr>
          <p:cNvPr id="2" name="Title 1"/>
          <p:cNvSpPr>
            <a:spLocks noGrp="1"/>
          </p:cNvSpPr>
          <p:nvPr>
            <p:ph type="ctrTitle"/>
          </p:nvPr>
        </p:nvSpPr>
        <p:spPr/>
        <p:txBody>
          <a:bodyPr/>
          <a:lstStyle/>
          <a:p>
            <a:pPr algn="l"/>
            <a:r>
              <a:rPr lang="en-US" dirty="0"/>
              <a:t>Class 1</a:t>
            </a:r>
            <a:br>
              <a:rPr lang="en-US" dirty="0"/>
            </a:br>
            <a:r>
              <a:rPr lang="en-US" dirty="0"/>
              <a:t>The End</a:t>
            </a:r>
          </a:p>
        </p:txBody>
      </p:sp>
      <p:sp>
        <p:nvSpPr>
          <p:cNvPr id="4" name="Footer Placeholder 3"/>
          <p:cNvSpPr>
            <a:spLocks noGrp="1"/>
          </p:cNvSpPr>
          <p:nvPr>
            <p:ph type="ftr" sz="quarter" idx="3"/>
          </p:nvPr>
        </p:nvSpPr>
        <p:spPr/>
        <p:txBody>
          <a:bodyPr/>
          <a:lstStyle/>
          <a:p>
            <a:r>
              <a:rPr lang="sk-SK"/>
              <a:t>© 2025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2025 Keith A. Pray</a:t>
            </a:r>
            <a:endParaRPr lang="en-US" dirty="0"/>
          </a:p>
        </p:txBody>
      </p:sp>
      <p:pic>
        <p:nvPicPr>
          <p:cNvPr id="7" name="Picture 6">
            <a:extLst>
              <a:ext uri="{FF2B5EF4-FFF2-40B4-BE49-F238E27FC236}">
                <a16:creationId xmlns:a16="http://schemas.microsoft.com/office/drawing/2014/main" id="{0AD8629B-93EE-5B40-AFCF-B34235BFABE6}"/>
              </a:ext>
            </a:extLst>
          </p:cNvPr>
          <p:cNvPicPr>
            <a:picLocks noChangeAspect="1"/>
          </p:cNvPicPr>
          <p:nvPr/>
        </p:nvPicPr>
        <p:blipFill rotWithShape="1">
          <a:blip r:embed="rId3"/>
          <a:srcRect l="51146" t="78992" r="27663"/>
          <a:stretch/>
        </p:blipFill>
        <p:spPr>
          <a:xfrm>
            <a:off x="6287679" y="2240249"/>
            <a:ext cx="1743959" cy="1080547"/>
          </a:xfrm>
          <a:prstGeom prst="rect">
            <a:avLst/>
          </a:prstGeom>
        </p:spPr>
      </p:pic>
    </p:spTree>
    <p:extLst>
      <p:ext uri="{BB962C8B-B14F-4D97-AF65-F5344CB8AC3E}">
        <p14:creationId xmlns:p14="http://schemas.microsoft.com/office/powerpoint/2010/main" val="25851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B2F523-7379-0943-A032-2087415B18D7}"/>
              </a:ext>
            </a:extLst>
          </p:cNvPr>
          <p:cNvSpPr>
            <a:spLocks noGrp="1"/>
          </p:cNvSpPr>
          <p:nvPr>
            <p:ph type="ftr" sz="quarter" idx="11"/>
          </p:nvPr>
        </p:nvSpPr>
        <p:spPr/>
        <p:txBody>
          <a:bodyPr/>
          <a:lstStyle/>
          <a:p>
            <a:r>
              <a:rPr lang="sk-SK"/>
              <a:t>© 2025 Keith A. Pray</a:t>
            </a:r>
            <a:endParaRPr lang="en-US" dirty="0"/>
          </a:p>
        </p:txBody>
      </p:sp>
      <p:pic>
        <p:nvPicPr>
          <p:cNvPr id="1026" name="Picture 2" descr="How to Build A Horse with Programming comic">
            <a:extLst>
              <a:ext uri="{FF2B5EF4-FFF2-40B4-BE49-F238E27FC236}">
                <a16:creationId xmlns:a16="http://schemas.microsoft.com/office/drawing/2014/main" id="{72A33F9A-44A4-C648-B4FC-98795C7F39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767"/>
          <a:stretch/>
        </p:blipFill>
        <p:spPr bwMode="auto">
          <a:xfrm>
            <a:off x="0" y="596722"/>
            <a:ext cx="2926080" cy="43322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Build A Horse with Programming comic">
            <a:extLst>
              <a:ext uri="{FF2B5EF4-FFF2-40B4-BE49-F238E27FC236}">
                <a16:creationId xmlns:a16="http://schemas.microsoft.com/office/drawing/2014/main" id="{DD5F3B53-3758-D843-AC9B-0695953CC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587" b="1"/>
          <a:stretch/>
        </p:blipFill>
        <p:spPr bwMode="auto">
          <a:xfrm>
            <a:off x="6100738" y="697584"/>
            <a:ext cx="2926080" cy="42314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w to Build A Horse with Programming comic">
            <a:extLst>
              <a:ext uri="{FF2B5EF4-FFF2-40B4-BE49-F238E27FC236}">
                <a16:creationId xmlns:a16="http://schemas.microsoft.com/office/drawing/2014/main" id="{E0CD9DB0-3F3C-4049-8447-B45459B91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279" b="34445"/>
          <a:stretch/>
        </p:blipFill>
        <p:spPr bwMode="auto">
          <a:xfrm>
            <a:off x="3050369" y="1206156"/>
            <a:ext cx="2926080" cy="372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73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2025 Keith A. Pray</a:t>
            </a:r>
            <a:endParaRPr lang="en-US" dirty="0"/>
          </a:p>
        </p:txBody>
      </p:sp>
      <p:pic>
        <p:nvPicPr>
          <p:cNvPr id="11" name="Picture 10"/>
          <p:cNvPicPr>
            <a:picLocks noChangeAspect="1"/>
          </p:cNvPicPr>
          <p:nvPr/>
        </p:nvPicPr>
        <p:blipFill>
          <a:blip r:embed="rId3"/>
          <a:stretch>
            <a:fillRect/>
          </a:stretch>
        </p:blipFill>
        <p:spPr>
          <a:xfrm>
            <a:off x="613729" y="402356"/>
            <a:ext cx="7916543" cy="4343400"/>
          </a:xfrm>
          <a:prstGeom prst="rect">
            <a:avLst/>
          </a:prstGeom>
        </p:spPr>
      </p:pic>
      <p:sp>
        <p:nvSpPr>
          <p:cNvPr id="12" name="TextBox 11"/>
          <p:cNvSpPr txBox="1"/>
          <p:nvPr/>
        </p:nvSpPr>
        <p:spPr>
          <a:xfrm>
            <a:off x="2746404" y="4750531"/>
            <a:ext cx="3651192" cy="341632"/>
          </a:xfrm>
          <a:prstGeom prst="rect">
            <a:avLst/>
          </a:prstGeom>
          <a:noFill/>
        </p:spPr>
        <p:txBody>
          <a:bodyPr wrap="none" rtlCol="0">
            <a:spAutoFit/>
          </a:bodyPr>
          <a:lstStyle/>
          <a:p>
            <a:pPr>
              <a:lnSpc>
                <a:spcPct val="90000"/>
              </a:lnSpc>
            </a:pPr>
            <a:r>
              <a:rPr lang="en-US" dirty="0"/>
              <a:t>2008-02-01 http://xkcd.com/378/</a:t>
            </a:r>
          </a:p>
        </p:txBody>
      </p:sp>
    </p:spTree>
    <p:extLst>
      <p:ext uri="{BB962C8B-B14F-4D97-AF65-F5344CB8AC3E}">
        <p14:creationId xmlns:p14="http://schemas.microsoft.com/office/powerpoint/2010/main" val="203392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37084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r>
                            <a:rPr lang="en-US" baseline="0" dirty="0"/>
                            <a:t>0.26% US </a:t>
                          </a:r>
                          <a14:m>
                            <m:oMath xmlns:m="http://schemas.openxmlformats.org/officeDocument/2006/math">
                              <m:r>
                                <a:rPr lang="en-US" i="1" baseline="0" smtClean="0">
                                  <a:latin typeface="Cambria Math" panose="02040503050406030204" pitchFamily="18" charset="0"/>
                                  <a:ea typeface="Cambria Math" panose="02040503050406030204" pitchFamily="18" charset="0"/>
                                </a:rPr>
                                <m:t>≈</m:t>
                              </m:r>
                            </m:oMath>
                          </a14:m>
                          <a:r>
                            <a:rPr lang="en-US" baseline="0" dirty="0"/>
                            <a:t> </a:t>
                          </a:r>
                          <a:r>
                            <a:rPr lang="en-US" b="0" baseline="0" dirty="0"/>
                            <a:t>0.26% </a:t>
                          </a:r>
                          <a:r>
                            <a:rPr lang="en-US" baseline="0" dirty="0"/>
                            <a:t>World</a:t>
                          </a:r>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91440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64008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64008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endParaRPr lang="en-US"/>
                        </a:p>
                      </a:txBody>
                      <a:tcPr>
                        <a:blipFill>
                          <a:blip r:embed="rId3"/>
                          <a:stretch>
                            <a:fillRect l="-200490" t="-415686" r="-980" b="-13725"/>
                          </a:stretch>
                        </a:blipFill>
                      </a:tcPr>
                    </a:tc>
                    <a:extLst>
                      <a:ext uri="{0D108BD9-81ED-4DB2-BD59-A6C34878D82A}">
                        <a16:rowId xmlns:a16="http://schemas.microsoft.com/office/drawing/2014/main" val="10005"/>
                      </a:ext>
                    </a:extLst>
                  </a:tr>
                </a:tbl>
              </a:graphicData>
            </a:graphic>
          </p:graphicFrame>
        </mc:Fallback>
      </mc:AlternateContent>
      <p:sp>
        <p:nvSpPr>
          <p:cNvPr id="2" name="Title 1"/>
          <p:cNvSpPr>
            <a:spLocks noGrp="1"/>
          </p:cNvSpPr>
          <p:nvPr>
            <p:ph type="title"/>
          </p:nvPr>
        </p:nvSpPr>
        <p:spPr/>
        <p:txBody>
          <a:bodyPr/>
          <a:lstStyle/>
          <a:p>
            <a:r>
              <a:rPr lang="en-US" dirty="0"/>
              <a:t>How many people might get those jokes?</a:t>
            </a:r>
          </a:p>
        </p:txBody>
      </p:sp>
      <p:sp>
        <p:nvSpPr>
          <p:cNvPr id="4" name="Footer Placeholder 3"/>
          <p:cNvSpPr>
            <a:spLocks noGrp="1"/>
          </p:cNvSpPr>
          <p:nvPr>
            <p:ph type="ftr" sz="quarter" idx="11"/>
          </p:nvPr>
        </p:nvSpPr>
        <p:spPr/>
        <p:txBody>
          <a:bodyPr/>
          <a:lstStyle/>
          <a:p>
            <a:r>
              <a:rPr lang="sk-SK"/>
              <a:t>© 2025 Keith A. Pray</a:t>
            </a:r>
            <a:endParaRPr lang="en-US" dirty="0"/>
          </a:p>
        </p:txBody>
      </p:sp>
      <p:sp>
        <p:nvSpPr>
          <p:cNvPr id="13" name="Rectangle 4"/>
          <p:cNvSpPr>
            <a:spLocks noChangeArrowheads="1"/>
          </p:cNvSpPr>
          <p:nvPr/>
        </p:nvSpPr>
        <p:spPr bwMode="auto">
          <a:xfrm>
            <a:off x="0" y="300609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4" name="Rectangle 4"/>
          <p:cNvSpPr>
            <a:spLocks noChangeArrowheads="1"/>
          </p:cNvSpPr>
          <p:nvPr/>
        </p:nvSpPr>
        <p:spPr bwMode="auto">
          <a:xfrm>
            <a:off x="0" y="3337227"/>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1" name="Rectangle 4"/>
          <p:cNvSpPr>
            <a:spLocks noChangeArrowheads="1"/>
          </p:cNvSpPr>
          <p:nvPr/>
        </p:nvSpPr>
        <p:spPr bwMode="auto">
          <a:xfrm>
            <a:off x="0" y="227244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5" name="Rectangle 4"/>
          <p:cNvSpPr>
            <a:spLocks noChangeArrowheads="1"/>
          </p:cNvSpPr>
          <p:nvPr/>
        </p:nvSpPr>
        <p:spPr bwMode="auto">
          <a:xfrm>
            <a:off x="0" y="3969872"/>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p:cNvSpPr>
            <a:spLocks noChangeArrowheads="1"/>
          </p:cNvSpPr>
          <p:nvPr/>
        </p:nvSpPr>
        <p:spPr bwMode="auto">
          <a:xfrm>
            <a:off x="0" y="2610035"/>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val="16692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5F5860-1146-BD4D-92C1-172290919826}"/>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2E5E62A4-6EEA-9140-8AD7-BBEC3E701370}"/>
              </a:ext>
            </a:extLst>
          </p:cNvPr>
          <p:cNvSpPr>
            <a:spLocks noGrp="1"/>
          </p:cNvSpPr>
          <p:nvPr>
            <p:ph type="ftr" sz="quarter" idx="11"/>
          </p:nvPr>
        </p:nvSpPr>
        <p:spPr/>
        <p:txBody>
          <a:bodyPr/>
          <a:lstStyle/>
          <a:p>
            <a:r>
              <a:rPr lang="sk-SK"/>
              <a:t>© 2025 Keith A. Pray</a:t>
            </a:r>
            <a:endParaRPr lang="en-US" dirty="0"/>
          </a:p>
        </p:txBody>
      </p:sp>
      <p:pic>
        <p:nvPicPr>
          <p:cNvPr id="7" name="Picture 6">
            <a:extLst>
              <a:ext uri="{FF2B5EF4-FFF2-40B4-BE49-F238E27FC236}">
                <a16:creationId xmlns:a16="http://schemas.microsoft.com/office/drawing/2014/main" id="{89DC1239-4017-244E-8E25-19E1E67B0167}"/>
              </a:ext>
            </a:extLst>
          </p:cNvPr>
          <p:cNvPicPr>
            <a:picLocks noChangeAspect="1"/>
          </p:cNvPicPr>
          <p:nvPr/>
        </p:nvPicPr>
        <p:blipFill>
          <a:blip r:embed="rId3"/>
          <a:stretch>
            <a:fillRect/>
          </a:stretch>
        </p:blipFill>
        <p:spPr>
          <a:xfrm>
            <a:off x="131976" y="361376"/>
            <a:ext cx="8880049" cy="4587480"/>
          </a:xfrm>
          <a:prstGeom prst="rect">
            <a:avLst/>
          </a:prstGeom>
        </p:spPr>
      </p:pic>
      <p:sp>
        <p:nvSpPr>
          <p:cNvPr id="2" name="Rounded Rectangular Callout 1">
            <a:extLst>
              <a:ext uri="{FF2B5EF4-FFF2-40B4-BE49-F238E27FC236}">
                <a16:creationId xmlns:a16="http://schemas.microsoft.com/office/drawing/2014/main" id="{0540FDB4-9897-9E51-DD9E-F453DA7022CD}"/>
              </a:ext>
            </a:extLst>
          </p:cNvPr>
          <p:cNvSpPr/>
          <p:nvPr/>
        </p:nvSpPr>
        <p:spPr>
          <a:xfrm>
            <a:off x="763518" y="1889170"/>
            <a:ext cx="1358721" cy="682580"/>
          </a:xfrm>
          <a:prstGeom prst="wedgeRoundRectCallout">
            <a:avLst>
              <a:gd name="adj1" fmla="val 41382"/>
              <a:gd name="adj2" fmla="val 153277"/>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spc="50" dirty="0">
                <a:ln w="0"/>
                <a:solidFill>
                  <a:schemeClr val="bg2"/>
                </a:solidFill>
                <a:effectLst>
                  <a:innerShdw blurRad="63500" dist="50800" dir="13500000">
                    <a:srgbClr val="000000">
                      <a:alpha val="50000"/>
                    </a:srgbClr>
                  </a:innerShdw>
                </a:effectLst>
              </a:rPr>
              <a:t>Rise of PC era?</a:t>
            </a:r>
          </a:p>
        </p:txBody>
      </p:sp>
      <p:sp>
        <p:nvSpPr>
          <p:cNvPr id="3" name="Rounded Rectangular Callout 2">
            <a:extLst>
              <a:ext uri="{FF2B5EF4-FFF2-40B4-BE49-F238E27FC236}">
                <a16:creationId xmlns:a16="http://schemas.microsoft.com/office/drawing/2014/main" id="{BAB42A29-B064-6E0F-FFFE-3514D12DF421}"/>
              </a:ext>
            </a:extLst>
          </p:cNvPr>
          <p:cNvSpPr/>
          <p:nvPr/>
        </p:nvSpPr>
        <p:spPr>
          <a:xfrm>
            <a:off x="4260761" y="2313826"/>
            <a:ext cx="1876022" cy="682580"/>
          </a:xfrm>
          <a:prstGeom prst="wedgeRoundRectCallout">
            <a:avLst>
              <a:gd name="adj1" fmla="val -74388"/>
              <a:gd name="adj2" fmla="val 65330"/>
              <a:gd name="adj3" fmla="val 1666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spc="50" dirty="0">
                <a:ln w="0"/>
                <a:solidFill>
                  <a:schemeClr val="bg2"/>
                </a:solidFill>
                <a:effectLst>
                  <a:innerShdw blurRad="63500" dist="50800" dir="13500000">
                    <a:srgbClr val="000000">
                      <a:alpha val="50000"/>
                    </a:srgbClr>
                  </a:innerShdw>
                </a:effectLst>
              </a:rPr>
              <a:t>Internet/.com bubble?</a:t>
            </a:r>
          </a:p>
        </p:txBody>
      </p:sp>
    </p:spTree>
    <p:extLst>
      <p:ext uri="{BB962C8B-B14F-4D97-AF65-F5344CB8AC3E}">
        <p14:creationId xmlns:p14="http://schemas.microsoft.com/office/powerpoint/2010/main" val="289155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2025 Keith A. Pray</a:t>
            </a:r>
            <a:endParaRPr lang="en-US" dirty="0"/>
          </a:p>
        </p:txBody>
      </p:sp>
      <p:sp>
        <p:nvSpPr>
          <p:cNvPr id="7" name="Content Placeholder 2"/>
          <p:cNvSpPr>
            <a:spLocks noGrp="1"/>
          </p:cNvSpPr>
          <p:nvPr>
            <p:ph idx="1"/>
          </p:nvPr>
        </p:nvSpPr>
        <p:spPr>
          <a:xfrm>
            <a:off x="457200" y="633269"/>
            <a:ext cx="8229600" cy="2128219"/>
          </a:xfrm>
        </p:spPr>
        <p:txBody>
          <a:bodyPr anchor="ctr"/>
          <a:lstStyle/>
          <a:p>
            <a:pPr marL="0" indent="0" algn="ctr">
              <a:buNone/>
            </a:pPr>
            <a:r>
              <a:rPr lang="en-US" sz="8800" dirty="0"/>
              <a:t>/(BB|[^B]{2})/</a:t>
            </a:r>
          </a:p>
        </p:txBody>
      </p:sp>
      <p:sp>
        <p:nvSpPr>
          <p:cNvPr id="5" name="Content Placeholder 2">
            <a:extLst>
              <a:ext uri="{FF2B5EF4-FFF2-40B4-BE49-F238E27FC236}">
                <a16:creationId xmlns:a16="http://schemas.microsoft.com/office/drawing/2014/main" id="{15E8DFFC-E3C4-9943-B512-985BE9670B73}"/>
              </a:ext>
            </a:extLst>
          </p:cNvPr>
          <p:cNvSpPr txBox="1">
            <a:spLocks/>
          </p:cNvSpPr>
          <p:nvPr/>
        </p:nvSpPr>
        <p:spPr>
          <a:xfrm>
            <a:off x="457200" y="2815232"/>
            <a:ext cx="8229600" cy="2128219"/>
          </a:xfrm>
          <a:prstGeom prst="rect">
            <a:avLst/>
          </a:prstGeom>
        </p:spPr>
        <p:txBody>
          <a:bodyPr vert="horz" lIns="91440"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buFont typeface="Arial" pitchFamily="34" charset="0"/>
              <a:buNone/>
            </a:pPr>
            <a:r>
              <a:rPr lang="en-US" sz="2800" dirty="0">
                <a:latin typeface="Consolas" panose="020B0609020204030204" pitchFamily="49" charset="0"/>
                <a:cs typeface="Consolas" panose="020B0609020204030204" pitchFamily="49" charset="0"/>
              </a:rPr>
              <a:t>2022 LinkedIn People Claiming: </a:t>
            </a:r>
          </a:p>
          <a:p>
            <a:pPr marL="0" indent="0">
              <a:buNone/>
            </a:pPr>
            <a:r>
              <a:rPr lang="en-US" sz="2800" dirty="0">
                <a:latin typeface="Consolas" panose="020B0609020204030204" pitchFamily="49" charset="0"/>
                <a:cs typeface="Consolas" panose="020B0609020204030204" pitchFamily="49" charset="0"/>
              </a:rPr>
              <a:t>  Software Development: </a:t>
            </a:r>
            <a:r>
              <a:rPr lang="en-US" sz="2800" b="1" dirty="0">
                <a:latin typeface="Consolas" panose="020B0609020204030204" pitchFamily="49" charset="0"/>
                <a:cs typeface="Consolas" panose="020B0609020204030204" pitchFamily="49" charset="0"/>
              </a:rPr>
              <a:t>5,530,000</a:t>
            </a:r>
          </a:p>
          <a:p>
            <a:pPr marL="0" indent="0">
              <a:buNone/>
            </a:pPr>
            <a:r>
              <a:rPr lang="en-US" sz="2800" dirty="0">
                <a:latin typeface="Consolas" panose="020B0609020204030204" pitchFamily="49" charset="0"/>
                <a:cs typeface="Consolas" panose="020B0609020204030204" pitchFamily="49" charset="0"/>
              </a:rPr>
              <a:t>  Regular Expressions :    </a:t>
            </a:r>
            <a:r>
              <a:rPr lang="en-US" sz="2800" b="1" dirty="0">
                <a:latin typeface="Consolas" panose="020B0609020204030204" pitchFamily="49" charset="0"/>
                <a:cs typeface="Consolas" panose="020B0609020204030204" pitchFamily="49" charset="0"/>
              </a:rPr>
              <a:t>27,000</a:t>
            </a:r>
            <a:r>
              <a:rPr lang="en-US" sz="2800" dirty="0">
                <a:latin typeface="Consolas" panose="020B0609020204030204" pitchFamily="49" charset="0"/>
                <a:cs typeface="Consolas" panose="020B0609020204030204" pitchFamily="49" charset="0"/>
              </a:rPr>
              <a:t> (0.49%)</a:t>
            </a:r>
          </a:p>
          <a:p>
            <a:pPr marL="0" indent="0">
              <a:buNone/>
            </a:pPr>
            <a:r>
              <a:rPr lang="en-US" sz="1400" dirty="0">
                <a:latin typeface="Consolas" panose="020B0609020204030204" pitchFamily="49" charset="0"/>
                <a:cs typeface="Consolas" panose="020B0609020204030204" pitchFamily="49" charset="0"/>
              </a:rPr>
              <a:t>Using Key Word Search, skill filter not available w/out subscription</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See Notes for 2018 and earlier data</a:t>
            </a:r>
          </a:p>
        </p:txBody>
      </p:sp>
    </p:spTree>
    <p:extLst>
      <p:ext uri="{BB962C8B-B14F-4D97-AF65-F5344CB8AC3E}">
        <p14:creationId xmlns:p14="http://schemas.microsoft.com/office/powerpoint/2010/main" val="1589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Staff</a:t>
            </a:r>
          </a:p>
        </p:txBody>
      </p:sp>
      <p:sp>
        <p:nvSpPr>
          <p:cNvPr id="8" name="Text Placeholder 7"/>
          <p:cNvSpPr>
            <a:spLocks noGrp="1"/>
          </p:cNvSpPr>
          <p:nvPr>
            <p:ph type="body" idx="1"/>
          </p:nvPr>
        </p:nvSpPr>
        <p:spPr/>
        <p:txBody>
          <a:bodyPr/>
          <a:lstStyle/>
          <a:p>
            <a:r>
              <a:rPr lang="en-US" dirty="0"/>
              <a:t>Instructor</a:t>
            </a:r>
          </a:p>
        </p:txBody>
      </p:sp>
      <p:sp>
        <p:nvSpPr>
          <p:cNvPr id="6" name="Content Placeholder 5"/>
          <p:cNvSpPr>
            <a:spLocks noGrp="1"/>
          </p:cNvSpPr>
          <p:nvPr>
            <p:ph sz="half" idx="2"/>
          </p:nvPr>
        </p:nvSpPr>
        <p:spPr/>
        <p:txBody>
          <a:bodyPr>
            <a:normAutofit/>
          </a:bodyPr>
          <a:lstStyle/>
          <a:p>
            <a:r>
              <a:rPr lang="en-US" dirty="0"/>
              <a:t>Keith A. Pray</a:t>
            </a:r>
          </a:p>
          <a:p>
            <a:r>
              <a:rPr lang="en-US" dirty="0">
                <a:hlinkClick r:id="rId3"/>
              </a:rPr>
              <a:t>kap@wpi.edu</a:t>
            </a:r>
            <a:endParaRPr lang="en-US" dirty="0"/>
          </a:p>
          <a:p>
            <a:r>
              <a:rPr lang="en-US" dirty="0"/>
              <a:t>Office Hours</a:t>
            </a:r>
          </a:p>
          <a:p>
            <a:pPr lvl="1"/>
            <a:r>
              <a:rPr lang="en-US" dirty="0"/>
              <a:t>Room: FL 317</a:t>
            </a:r>
          </a:p>
          <a:p>
            <a:pPr lvl="1"/>
            <a:r>
              <a:rPr lang="en-US" dirty="0"/>
              <a:t>30 minutes before class</a:t>
            </a:r>
          </a:p>
          <a:p>
            <a:pPr lvl="1"/>
            <a:r>
              <a:rPr lang="en-US" dirty="0"/>
              <a:t>the hour following class</a:t>
            </a:r>
          </a:p>
          <a:p>
            <a:pPr lvl="1"/>
            <a:r>
              <a:rPr lang="en-US" dirty="0"/>
              <a:t>By Appointment</a:t>
            </a:r>
          </a:p>
        </p:txBody>
      </p:sp>
      <p:sp>
        <p:nvSpPr>
          <p:cNvPr id="9" name="Text Placeholder 8"/>
          <p:cNvSpPr>
            <a:spLocks noGrp="1"/>
          </p:cNvSpPr>
          <p:nvPr>
            <p:ph type="body" sz="quarter" idx="3"/>
          </p:nvPr>
        </p:nvSpPr>
        <p:spPr/>
        <p:txBody>
          <a:bodyPr/>
          <a:lstStyle/>
          <a:p>
            <a:r>
              <a:rPr lang="en-US" dirty="0"/>
              <a:t>Assistant</a:t>
            </a:r>
          </a:p>
        </p:txBody>
      </p:sp>
      <p:sp>
        <p:nvSpPr>
          <p:cNvPr id="10" name="Content Placeholder 9"/>
          <p:cNvSpPr>
            <a:spLocks noGrp="1"/>
          </p:cNvSpPr>
          <p:nvPr>
            <p:ph sz="quarter" idx="4"/>
          </p:nvPr>
        </p:nvSpPr>
        <p:spPr/>
        <p:txBody>
          <a:bodyPr>
            <a:normAutofit/>
          </a:bodyPr>
          <a:lstStyle/>
          <a:p>
            <a:pPr lvl="1"/>
            <a:r>
              <a:rPr lang="en-US" dirty="0"/>
              <a:t>Grace Bergeon</a:t>
            </a:r>
          </a:p>
          <a:p>
            <a:pPr lvl="1"/>
            <a:r>
              <a:rPr lang="en-US" dirty="0">
                <a:hlinkClick r:id="rId4"/>
              </a:rPr>
              <a:t>gebergeon@wpi.edu</a:t>
            </a:r>
            <a:r>
              <a:rPr lang="en-US" dirty="0"/>
              <a:t> </a:t>
            </a:r>
          </a:p>
          <a:p>
            <a:endParaRPr lang="en-US" dirty="0"/>
          </a:p>
          <a:p>
            <a:pPr marL="0" indent="0">
              <a:buNone/>
            </a:pPr>
            <a:r>
              <a:rPr lang="en-US" dirty="0"/>
              <a:t>Who are you?</a:t>
            </a:r>
          </a:p>
          <a:p>
            <a:pPr lvl="1"/>
            <a:r>
              <a:rPr lang="en-US" dirty="0"/>
              <a:t>Youngest? Oldest?</a:t>
            </a:r>
          </a:p>
          <a:p>
            <a:pPr lvl="1"/>
            <a:r>
              <a:rPr lang="en-US" dirty="0"/>
              <a:t>Majors? Years?</a:t>
            </a:r>
          </a:p>
          <a:p>
            <a:pPr lvl="1"/>
            <a:r>
              <a:rPr lang="en-US" dirty="0"/>
              <a:t>Why take this course?</a:t>
            </a:r>
          </a:p>
        </p:txBody>
      </p:sp>
      <p:sp>
        <p:nvSpPr>
          <p:cNvPr id="4" name="Footer Placeholder 3"/>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Text Placeholder 2"/>
          <p:cNvSpPr>
            <a:spLocks noGrp="1"/>
          </p:cNvSpPr>
          <p:nvPr>
            <p:ph type="body" idx="1"/>
          </p:nvPr>
        </p:nvSpPr>
        <p:spPr/>
        <p:txBody>
          <a:bodyPr/>
          <a:lstStyle/>
          <a:p>
            <a:r>
              <a:rPr lang="en-US" dirty="0"/>
              <a:t>Course Web Site</a:t>
            </a:r>
          </a:p>
        </p:txBody>
      </p:sp>
      <p:sp>
        <p:nvSpPr>
          <p:cNvPr id="4" name="Content Placeholder 3"/>
          <p:cNvSpPr>
            <a:spLocks noGrp="1"/>
          </p:cNvSpPr>
          <p:nvPr>
            <p:ph sz="half" idx="2"/>
          </p:nvPr>
        </p:nvSpPr>
        <p:spPr/>
        <p:txBody>
          <a:bodyPr/>
          <a:lstStyle/>
          <a:p>
            <a:r>
              <a:rPr lang="en-US" dirty="0">
                <a:hlinkClick r:id="rId3"/>
              </a:rPr>
              <a:t>http://SocialImps.com</a:t>
            </a:r>
            <a:endParaRPr lang="en-US" dirty="0"/>
          </a:p>
          <a:p>
            <a:r>
              <a:rPr lang="en-US" dirty="0"/>
              <a:t>Syllabus</a:t>
            </a:r>
          </a:p>
          <a:p>
            <a:r>
              <a:rPr lang="en-US" dirty="0"/>
              <a:t>Grading Policy</a:t>
            </a:r>
          </a:p>
          <a:p>
            <a:r>
              <a:rPr lang="en-US" dirty="0"/>
              <a:t>Due Dates</a:t>
            </a:r>
          </a:p>
          <a:p>
            <a:r>
              <a:rPr lang="en-US" dirty="0"/>
              <a:t>Guides</a:t>
            </a:r>
          </a:p>
          <a:p>
            <a:r>
              <a:rPr lang="en-US" dirty="0"/>
              <a:t>Slides with Assignment Descriptions</a:t>
            </a:r>
          </a:p>
        </p:txBody>
      </p:sp>
      <p:sp>
        <p:nvSpPr>
          <p:cNvPr id="5" name="Text Placeholder 4"/>
          <p:cNvSpPr>
            <a:spLocks noGrp="1"/>
          </p:cNvSpPr>
          <p:nvPr>
            <p:ph type="body" sz="quarter" idx="3"/>
          </p:nvPr>
        </p:nvSpPr>
        <p:spPr/>
        <p:txBody>
          <a:bodyPr/>
          <a:lstStyle/>
          <a:p>
            <a:r>
              <a:rPr lang="en-US" dirty="0"/>
              <a:t>Interactive Activities</a:t>
            </a:r>
          </a:p>
        </p:txBody>
      </p:sp>
      <p:sp>
        <p:nvSpPr>
          <p:cNvPr id="6" name="Content Placeholder 5"/>
          <p:cNvSpPr>
            <a:spLocks noGrp="1"/>
          </p:cNvSpPr>
          <p:nvPr>
            <p:ph sz="quarter" idx="4"/>
          </p:nvPr>
        </p:nvSpPr>
        <p:spPr>
          <a:xfrm>
            <a:off x="4724399" y="2038350"/>
            <a:ext cx="4250551" cy="2667000"/>
          </a:xfrm>
        </p:spPr>
        <p:txBody>
          <a:bodyPr/>
          <a:lstStyle/>
          <a:p>
            <a:r>
              <a:rPr lang="en-US" dirty="0"/>
              <a:t>Canvas</a:t>
            </a:r>
          </a:p>
          <a:p>
            <a:pPr lvl="1"/>
            <a:r>
              <a:rPr lang="en-US" dirty="0"/>
              <a:t>Discussion Boards</a:t>
            </a:r>
          </a:p>
          <a:p>
            <a:pPr lvl="1"/>
            <a:r>
              <a:rPr lang="en-US" dirty="0"/>
              <a:t>Assignment Turn In</a:t>
            </a:r>
          </a:p>
          <a:p>
            <a:pPr lvl="1"/>
            <a:r>
              <a:rPr lang="en-US" b="1" dirty="0"/>
              <a:t>Announcements made on Canvas </a:t>
            </a:r>
          </a:p>
          <a:p>
            <a:pPr lvl="1"/>
            <a:r>
              <a:rPr lang="en-US" b="1" dirty="0"/>
              <a:t>Canvas </a:t>
            </a:r>
            <a:r>
              <a:rPr lang="en-US" b="1" dirty="0">
                <a:sym typeface="Wingdings" pitchFamily="2" charset="2"/>
              </a:rPr>
              <a:t> </a:t>
            </a:r>
            <a:r>
              <a:rPr lang="en-US" b="1" dirty="0"/>
              <a:t>Account </a:t>
            </a:r>
            <a:r>
              <a:rPr lang="en-US" b="1" dirty="0">
                <a:sym typeface="Wingdings" pitchFamily="2" charset="2"/>
              </a:rPr>
              <a:t> Notifications</a:t>
            </a:r>
            <a:endParaRPr lang="en-US" b="1" dirty="0"/>
          </a:p>
          <a:p>
            <a:r>
              <a:rPr lang="en-US" dirty="0">
                <a:hlinkClick r:id="rId4"/>
              </a:rPr>
              <a:t>https://wiki.wpi.edu/cs3043/Timeline</a:t>
            </a:r>
            <a:r>
              <a:rPr lang="en-US" dirty="0"/>
              <a:t> </a:t>
            </a:r>
          </a:p>
          <a:p>
            <a:pPr lvl="1"/>
            <a:r>
              <a:rPr lang="en-US" dirty="0"/>
              <a:t>Access from WPI LAN or VPN</a:t>
            </a:r>
          </a:p>
        </p:txBody>
      </p:sp>
      <p:sp>
        <p:nvSpPr>
          <p:cNvPr id="7" name="Footer Placeholder 6"/>
          <p:cNvSpPr>
            <a:spLocks noGrp="1"/>
          </p:cNvSpPr>
          <p:nvPr>
            <p:ph type="ftr" sz="quarter" idx="11"/>
          </p:nvPr>
        </p:nvSpPr>
        <p:spPr/>
        <p:txBody>
          <a:bodyPr/>
          <a:lstStyle/>
          <a:p>
            <a:r>
              <a:rPr lang="sk-SK"/>
              <a:t>© 2025 Keith A. Pray</a:t>
            </a:r>
            <a:endParaRPr lang="en-US" dirty="0"/>
          </a:p>
        </p:txBody>
      </p:sp>
    </p:spTree>
    <p:extLst>
      <p:ext uri="{BB962C8B-B14F-4D97-AF65-F5344CB8AC3E}">
        <p14:creationId xmlns:p14="http://schemas.microsoft.com/office/powerpoint/2010/main" val="261707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a:xfrm>
            <a:off x="685800" y="361950"/>
            <a:ext cx="7772400" cy="914400"/>
          </a:xfrm>
        </p:spPr>
        <p:txBody>
          <a:bodyPr anchor="ctr">
            <a:normAutofit/>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685800" y="1352551"/>
            <a:ext cx="3733800" cy="3352800"/>
          </a:xfrm>
        </p:spPr>
        <p:txBody>
          <a:bodyPr>
            <a:normAutofit/>
          </a:bodyPr>
          <a:lstStyle/>
          <a:p>
            <a:pPr marL="0" indent="0">
              <a:buNone/>
            </a:pPr>
            <a:r>
              <a:rPr lang="en-US" dirty="0"/>
              <a:t>0 Max Possible</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2025 Keith A. Pray</a:t>
            </a:r>
            <a:endParaRPr lang="en-US" sz="400"/>
          </a:p>
        </p:txBody>
      </p:sp>
      <p:pic>
        <p:nvPicPr>
          <p:cNvPr id="10" name="Picture 9">
            <a:extLst>
              <a:ext uri="{FF2B5EF4-FFF2-40B4-BE49-F238E27FC236}">
                <a16:creationId xmlns:a16="http://schemas.microsoft.com/office/drawing/2014/main" id="{03F12CC5-833E-4D48-BED7-D5E656221A99}"/>
              </a:ext>
            </a:extLst>
          </p:cNvPr>
          <p:cNvPicPr>
            <a:picLocks noChangeAspect="1"/>
          </p:cNvPicPr>
          <p:nvPr/>
        </p:nvPicPr>
        <p:blipFill>
          <a:blip r:embed="rId3"/>
          <a:stretch>
            <a:fillRect/>
          </a:stretch>
        </p:blipFill>
        <p:spPr>
          <a:xfrm>
            <a:off x="4724402" y="1437568"/>
            <a:ext cx="4114800" cy="3559628"/>
          </a:xfrm>
          <a:prstGeom prst="rect">
            <a:avLst/>
          </a:prstGeom>
        </p:spPr>
      </p:pic>
      <p:pic>
        <p:nvPicPr>
          <p:cNvPr id="12" name="Picture 11">
            <a:extLst>
              <a:ext uri="{FF2B5EF4-FFF2-40B4-BE49-F238E27FC236}">
                <a16:creationId xmlns:a16="http://schemas.microsoft.com/office/drawing/2014/main" id="{3C6DEAB4-31CB-106C-17EA-40CE04CD7371}"/>
              </a:ext>
            </a:extLst>
          </p:cNvPr>
          <p:cNvPicPr>
            <a:picLocks noChangeAspect="1"/>
          </p:cNvPicPr>
          <p:nvPr/>
        </p:nvPicPr>
        <p:blipFill>
          <a:blip r:embed="rId4"/>
          <a:stretch>
            <a:fillRect/>
          </a:stretch>
        </p:blipFill>
        <p:spPr>
          <a:xfrm>
            <a:off x="567161" y="1747101"/>
            <a:ext cx="4114800" cy="3250095"/>
          </a:xfrm>
          <a:prstGeom prst="rect">
            <a:avLst/>
          </a:prstGeom>
        </p:spPr>
      </p:pic>
    </p:spTree>
    <p:extLst>
      <p:ext uri="{BB962C8B-B14F-4D97-AF65-F5344CB8AC3E}">
        <p14:creationId xmlns:p14="http://schemas.microsoft.com/office/powerpoint/2010/main" val="3840696156"/>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115417</TotalTime>
  <Words>2273</Words>
  <Application>Microsoft Macintosh PowerPoint</Application>
  <PresentationFormat>On-screen Show (16:9)</PresentationFormat>
  <Paragraphs>359</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vt:lpstr>
      <vt:lpstr>Cambria Math</vt:lpstr>
      <vt:lpstr>Consolas</vt:lpstr>
      <vt:lpstr>Wingdings</vt:lpstr>
      <vt:lpstr>Red Radial 16x9</vt:lpstr>
      <vt:lpstr>Class 1 Introduction</vt:lpstr>
      <vt:lpstr>PowerPoint Presentation</vt:lpstr>
      <vt:lpstr>How many people might get those jokes?</vt:lpstr>
      <vt:lpstr>PowerPoint Presentation</vt:lpstr>
      <vt:lpstr>PowerPoint Presentation</vt:lpstr>
      <vt:lpstr>Overview</vt:lpstr>
      <vt:lpstr>Course Staff</vt:lpstr>
      <vt:lpstr>Logistics</vt:lpstr>
      <vt:lpstr>Grades To Date</vt:lpstr>
      <vt:lpstr>Outcomes</vt:lpstr>
      <vt:lpstr>Group Quiz!</vt:lpstr>
      <vt:lpstr>What is Technology?</vt:lpstr>
      <vt:lpstr>PowerPoint Presentation</vt:lpstr>
      <vt:lpstr>Utopias and Dystopias</vt:lpstr>
      <vt:lpstr>Overview</vt:lpstr>
      <vt:lpstr>Assignment 1/2</vt:lpstr>
      <vt:lpstr>Assignment 2/2  Sign up for individual presentation</vt:lpstr>
      <vt:lpstr>Class 1 The End</vt:lpstr>
      <vt:lpstr>Online With Zoom</vt:lpstr>
      <vt:lpstr>PowerPoint Presentation</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305</cp:revision>
  <dcterms:created xsi:type="dcterms:W3CDTF">2014-08-25T02:19:16Z</dcterms:created>
  <dcterms:modified xsi:type="dcterms:W3CDTF">2025-08-22T19:31:56Z</dcterms:modified>
</cp:coreProperties>
</file>