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handoutMasterIdLst>
    <p:handoutMasterId r:id="rId20"/>
  </p:handoutMasterIdLst>
  <p:sldIdLst>
    <p:sldId id="256" r:id="rId2"/>
    <p:sldId id="272" r:id="rId3"/>
    <p:sldId id="258" r:id="rId4"/>
    <p:sldId id="259" r:id="rId5"/>
    <p:sldId id="260" r:id="rId6"/>
    <p:sldId id="261" r:id="rId7"/>
    <p:sldId id="273" r:id="rId8"/>
    <p:sldId id="274" r:id="rId9"/>
    <p:sldId id="264" r:id="rId10"/>
    <p:sldId id="275" r:id="rId11"/>
    <p:sldId id="276" r:id="rId12"/>
    <p:sldId id="267" r:id="rId13"/>
    <p:sldId id="268" r:id="rId14"/>
    <p:sldId id="277" r:id="rId15"/>
    <p:sldId id="269" r:id="rId16"/>
    <p:sldId id="270" r:id="rId17"/>
    <p:sldId id="271"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47" autoAdjust="0"/>
  </p:normalViewPr>
  <p:slideViewPr>
    <p:cSldViewPr snapToGrid="0">
      <p:cViewPr>
        <p:scale>
          <a:sx n="100" d="100"/>
          <a:sy n="100" d="100"/>
        </p:scale>
        <p:origin x="-704" y="-7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FB766A3-C278-DF45-B869-8BADFB626BBB}" type="datetimeFigureOut">
              <a:rPr lang="en-US" smtClean="0"/>
              <a:t>2016-10-11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AD45FE-C452-E74B-9D5E-E0C73A756C15}" type="slidenum">
              <a:rPr lang="en-US" smtClean="0"/>
              <a:t>‹#›</a:t>
            </a:fld>
            <a:endParaRPr lang="en-US"/>
          </a:p>
        </p:txBody>
      </p:sp>
    </p:spTree>
    <p:extLst>
      <p:ext uri="{BB962C8B-B14F-4D97-AF65-F5344CB8AC3E}">
        <p14:creationId xmlns:p14="http://schemas.microsoft.com/office/powerpoint/2010/main" val="35347054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658107550"/>
      </p:ext>
    </p:extLst>
  </p:cSld>
  <p:clrMap bg1="lt1" tx1="dk1" bg2="dk2" tx2="lt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hrcak.srce.hr/file/113159" TargetMode="External"/><Relationship Id="rId4" Type="http://schemas.openxmlformats.org/officeDocument/2006/relationships/hyperlink" Target="http://www.foodmicrosystems.eu/wp-content/uploads/FoodMicroSystems-D3.3.pdf" TargetMode="External"/><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553805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a:spcBef>
                <a:spcPts val="0"/>
              </a:spcBef>
            </a:pPr>
            <a:r>
              <a:rPr lang="en"/>
              <a:t>So far a lot of stuff we covered are still in its very early stage and it’s not closely related to our daily life.</a:t>
            </a:r>
          </a:p>
          <a:p>
            <a:pPr marL="914400" lvl="1" indent="-228600">
              <a:spcBef>
                <a:spcPts val="0"/>
              </a:spcBef>
            </a:pPr>
            <a:r>
              <a:rPr lang="en"/>
              <a:t>But there are some applications with IoNT that will affect our life </a:t>
            </a:r>
            <a:r>
              <a:rPr lang="en" b="1"/>
              <a:t>in the near future. </a:t>
            </a:r>
          </a:p>
          <a:p>
            <a:pPr marL="914400" lvl="1" indent="-228600" rtl="0">
              <a:spcBef>
                <a:spcPts val="0"/>
              </a:spcBef>
            </a:pPr>
            <a:r>
              <a:rPr lang="en"/>
              <a:t>And they are mostly related to the</a:t>
            </a:r>
            <a:r>
              <a:rPr lang="en" b="1"/>
              <a:t> food industry</a:t>
            </a:r>
            <a:r>
              <a:rPr lang="en"/>
              <a:t>. </a:t>
            </a:r>
          </a:p>
          <a:p>
            <a:pPr marL="914400" lvl="1" indent="-228600" rtl="0">
              <a:spcBef>
                <a:spcPts val="0"/>
              </a:spcBef>
            </a:pPr>
            <a:r>
              <a:rPr lang="en"/>
              <a:t>This brings another big issues, which is the </a:t>
            </a:r>
            <a:r>
              <a:rPr lang="en" b="1"/>
              <a:t>safety</a:t>
            </a:r>
            <a:r>
              <a:rPr lang="en"/>
              <a:t>.</a:t>
            </a:r>
          </a:p>
          <a:p>
            <a:pPr marL="0" lvl="0" indent="0" rtl="0">
              <a:spcBef>
                <a:spcPts val="0"/>
              </a:spcBef>
              <a:buNone/>
            </a:pPr>
            <a:endParaRPr b="1"/>
          </a:p>
          <a:p>
            <a:pPr marL="457200" lvl="0" indent="-228600" rtl="0">
              <a:spcBef>
                <a:spcPts val="0"/>
              </a:spcBef>
            </a:pPr>
            <a:r>
              <a:rPr lang="en"/>
              <a:t>The first example is the application on</a:t>
            </a:r>
            <a:r>
              <a:rPr lang="en" b="1"/>
              <a:t> food packaging</a:t>
            </a:r>
            <a:r>
              <a:rPr lang="en"/>
              <a:t>. </a:t>
            </a:r>
          </a:p>
          <a:p>
            <a:pPr marL="914400" lvl="1" indent="-228600" rtl="0">
              <a:spcBef>
                <a:spcPts val="0"/>
              </a:spcBef>
            </a:pPr>
            <a:r>
              <a:rPr lang="en"/>
              <a:t>Scientist was successfully assemble nanosensor and RFID into the food container. The nano sensor is able to monitor the </a:t>
            </a:r>
            <a:r>
              <a:rPr lang="en" b="1"/>
              <a:t>atmospheric impact</a:t>
            </a:r>
            <a:r>
              <a:rPr lang="en"/>
              <a:t> from the factory to customers, as well as the</a:t>
            </a:r>
            <a:r>
              <a:rPr lang="en" b="1"/>
              <a:t> freshness </a:t>
            </a:r>
            <a:r>
              <a:rPr lang="en"/>
              <a:t>of the food</a:t>
            </a:r>
          </a:p>
          <a:p>
            <a:pPr marL="914400" lvl="1" indent="-228600" rtl="0">
              <a:spcBef>
                <a:spcPts val="0"/>
              </a:spcBef>
            </a:pPr>
            <a:r>
              <a:rPr lang="en"/>
              <a:t>These data then store into the RFID tag. The salesperson can</a:t>
            </a:r>
            <a:r>
              <a:rPr lang="en" b="1"/>
              <a:t> scan the tag </a:t>
            </a:r>
            <a:r>
              <a:rPr lang="en"/>
              <a:t>and be able to tell the freshness of the food</a:t>
            </a:r>
          </a:p>
          <a:p>
            <a:pPr marL="914400" lvl="1" indent="-298450" rtl="0">
              <a:spcBef>
                <a:spcPts val="0"/>
              </a:spcBef>
              <a:buSzPct val="100000"/>
            </a:pPr>
            <a:r>
              <a:rPr lang="en"/>
              <a:t>The purpose of this application is to </a:t>
            </a:r>
            <a:r>
              <a:rPr lang="en" b="1"/>
              <a:t>enhance food safety and extend product life</a:t>
            </a:r>
          </a:p>
          <a:p>
            <a:pPr marL="914400" lvl="1" indent="-228600" rtl="0">
              <a:spcBef>
                <a:spcPts val="0"/>
              </a:spcBef>
            </a:pPr>
            <a:r>
              <a:rPr lang="en"/>
              <a:t>However</a:t>
            </a:r>
          </a:p>
          <a:p>
            <a:pPr marL="1371600" lvl="2" indent="-228600" rtl="0">
              <a:spcBef>
                <a:spcPts val="0"/>
              </a:spcBef>
            </a:pPr>
            <a:r>
              <a:rPr lang="en"/>
              <a:t>There’s potential of nano-poisoning</a:t>
            </a:r>
          </a:p>
          <a:p>
            <a:pPr marL="1828800" lvl="3" indent="-228600" rtl="0">
              <a:spcBef>
                <a:spcPts val="0"/>
              </a:spcBef>
            </a:pPr>
            <a:r>
              <a:rPr lang="en"/>
              <a:t>The nana-sensor might attached on the food </a:t>
            </a:r>
          </a:p>
          <a:p>
            <a:pPr marL="1828800" lvl="3" indent="-228600" rtl="0">
              <a:spcBef>
                <a:spcPts val="0"/>
              </a:spcBef>
            </a:pPr>
            <a:r>
              <a:rPr lang="en">
                <a:solidFill>
                  <a:srgbClr val="222222"/>
                </a:solidFill>
                <a:highlight>
                  <a:srgbClr val="FFFFFF"/>
                </a:highlight>
              </a:rPr>
              <a:t>Very hard tell if there's nanostuff in food</a:t>
            </a:r>
          </a:p>
          <a:p>
            <a:pPr marL="1828800" lvl="3" indent="-228600" rtl="0">
              <a:spcBef>
                <a:spcPts val="0"/>
              </a:spcBef>
              <a:buClr>
                <a:srgbClr val="222222"/>
              </a:buClr>
            </a:pPr>
            <a:r>
              <a:rPr lang="en">
                <a:solidFill>
                  <a:srgbClr val="222222"/>
                </a:solidFill>
                <a:highlight>
                  <a:srgbClr val="FFFFFF"/>
                </a:highlight>
              </a:rPr>
              <a:t>Long term, harmful for human body</a:t>
            </a:r>
          </a:p>
          <a:p>
            <a:pPr marL="1371600" lvl="2" indent="-228600" rtl="0">
              <a:spcBef>
                <a:spcPts val="0"/>
              </a:spcBef>
              <a:buClr>
                <a:srgbClr val="222222"/>
              </a:buClr>
            </a:pPr>
            <a:r>
              <a:rPr lang="en">
                <a:solidFill>
                  <a:srgbClr val="222222"/>
                </a:solidFill>
                <a:highlight>
                  <a:srgbClr val="FFFFFF"/>
                </a:highlight>
              </a:rPr>
              <a:t>Data Secruity issue</a:t>
            </a:r>
          </a:p>
          <a:p>
            <a:pPr marL="1828800" lvl="3" indent="-228600" rtl="0">
              <a:spcBef>
                <a:spcPts val="0"/>
              </a:spcBef>
              <a:buClr>
                <a:srgbClr val="222222"/>
              </a:buClr>
            </a:pPr>
            <a:r>
              <a:rPr lang="en">
                <a:solidFill>
                  <a:srgbClr val="222222"/>
                </a:solidFill>
                <a:highlight>
                  <a:srgbClr val="FFFFFF"/>
                </a:highlight>
              </a:rPr>
              <a:t>Heavily rely on the data to making decisions</a:t>
            </a:r>
          </a:p>
          <a:p>
            <a:pPr marL="1828800" lvl="3" indent="-228600" rtl="0">
              <a:spcBef>
                <a:spcPts val="0"/>
              </a:spcBef>
              <a:buClr>
                <a:srgbClr val="222222"/>
              </a:buClr>
            </a:pPr>
            <a:r>
              <a:rPr lang="en">
                <a:solidFill>
                  <a:srgbClr val="222222"/>
                </a:solidFill>
                <a:highlight>
                  <a:srgbClr val="FFFFFF"/>
                </a:highlight>
              </a:rPr>
              <a:t>Food gone bad might not be thrown away</a:t>
            </a:r>
          </a:p>
          <a:p>
            <a:pPr lvl="0">
              <a:spcBef>
                <a:spcPts val="0"/>
              </a:spcBef>
              <a:buNone/>
            </a:pPr>
            <a:endParaRPr/>
          </a:p>
          <a:p>
            <a:pPr lvl="0">
              <a:spcBef>
                <a:spcPts val="0"/>
              </a:spcBef>
              <a:buNone/>
            </a:pPr>
            <a:endParaRPr/>
          </a:p>
          <a:p>
            <a:pPr lvl="0">
              <a:spcBef>
                <a:spcPts val="0"/>
              </a:spcBef>
              <a:buNone/>
            </a:pPr>
            <a:endParaRPr/>
          </a:p>
          <a:p>
            <a:pPr lvl="0">
              <a:spcBef>
                <a:spcPts val="0"/>
              </a:spcBef>
              <a:buNone/>
            </a:pPr>
            <a:r>
              <a:rPr lang="en" u="sng">
                <a:solidFill>
                  <a:schemeClr val="hlink"/>
                </a:solidFill>
                <a:hlinkClick r:id="rId3"/>
              </a:rPr>
              <a:t>http://hrcak.srce.hr/file/113159</a:t>
            </a:r>
          </a:p>
          <a:p>
            <a:pPr lvl="0">
              <a:spcBef>
                <a:spcPts val="0"/>
              </a:spcBef>
              <a:buNone/>
            </a:pPr>
            <a:r>
              <a:rPr lang="en" u="sng">
                <a:solidFill>
                  <a:schemeClr val="hlink"/>
                </a:solidFill>
                <a:hlinkClick r:id="rId4"/>
              </a:rPr>
              <a:t>http://www.foodmicrosystems.eu/wp-content/uploads/FoodMicroSystems-D3.3.pdf</a:t>
            </a:r>
          </a:p>
          <a:p>
            <a:pPr lvl="0">
              <a:spcBef>
                <a:spcPts val="0"/>
              </a:spcBef>
              <a:buNone/>
            </a:pPr>
            <a:endParaRPr/>
          </a:p>
        </p:txBody>
      </p:sp>
    </p:spTree>
    <p:extLst>
      <p:ext uri="{BB962C8B-B14F-4D97-AF65-F5344CB8AC3E}">
        <p14:creationId xmlns:p14="http://schemas.microsoft.com/office/powerpoint/2010/main" val="3519579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0186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dirty="0"/>
              <a:t>In media, nanobots are usually depicted as being able to cause ‘magic’ large-scale changes to the body.  They are often treated as a disease or compared to a virus.  If someone has nanobots, don’t touch their skin, and don’t let them breathe on you.</a:t>
            </a:r>
          </a:p>
        </p:txBody>
      </p:sp>
    </p:spTree>
    <p:extLst>
      <p:ext uri="{BB962C8B-B14F-4D97-AF65-F5344CB8AC3E}">
        <p14:creationId xmlns:p14="http://schemas.microsoft.com/office/powerpoint/2010/main" val="434285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No laws or regulations limiting nanotechnology. Some are aware and are constructing a Code of Ethics for Nanotechnology.</a:t>
            </a:r>
          </a:p>
        </p:txBody>
      </p:sp>
    </p:spTree>
    <p:extLst>
      <p:ext uri="{BB962C8B-B14F-4D97-AF65-F5344CB8AC3E}">
        <p14:creationId xmlns:p14="http://schemas.microsoft.com/office/powerpoint/2010/main" val="2867227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0" name="Shape 1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69240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6" name="Shape 1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615924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49316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None of the research / development being done right now is being done for harm or malicious intent.</a:t>
            </a:r>
          </a:p>
          <a:p>
            <a:pPr lvl="0">
              <a:spcBef>
                <a:spcPts val="0"/>
              </a:spcBef>
              <a:buNone/>
            </a:pPr>
            <a:r>
              <a:rPr lang="en"/>
              <a:t>However, the use of today’s technology has proven that the technology could be used for harm.</a:t>
            </a:r>
          </a:p>
          <a:p>
            <a:pPr lvl="0">
              <a:spcBef>
                <a:spcPts val="0"/>
              </a:spcBef>
              <a:buNone/>
            </a:pPr>
            <a:r>
              <a:rPr lang="en"/>
              <a:t>For now there are no signs this technology is being used in negative ways. </a:t>
            </a:r>
          </a:p>
          <a:p>
            <a:pPr lvl="0">
              <a:spcBef>
                <a:spcPts val="0"/>
              </a:spcBef>
              <a:buNone/>
            </a:pPr>
            <a:endParaRPr/>
          </a:p>
        </p:txBody>
      </p:sp>
    </p:spTree>
    <p:extLst>
      <p:ext uri="{BB962C8B-B14F-4D97-AF65-F5344CB8AC3E}">
        <p14:creationId xmlns:p14="http://schemas.microsoft.com/office/powerpoint/2010/main" val="1772114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buAutoNum type="arabicPeriod"/>
            </a:pPr>
            <a:r>
              <a:rPr lang="en" dirty="0"/>
              <a:t>Similar to the internet of things that most people are familiar with right now</a:t>
            </a:r>
          </a:p>
          <a:p>
            <a:pPr marL="914400" lvl="1" indent="-228600" rtl="0">
              <a:spcBef>
                <a:spcPts val="0"/>
              </a:spcBef>
              <a:buAutoNum type="alphaLcPeriod"/>
            </a:pPr>
            <a:r>
              <a:rPr lang="en" dirty="0"/>
              <a:t>Different due to the fact that all the devices are nano devices. For example, in the photo there is a nano-micro-interface that goes to different nano-routers and then to different nano-nodes themselves.</a:t>
            </a:r>
          </a:p>
          <a:p>
            <a:pPr marL="914400" lvl="1" indent="-228600" rtl="0">
              <a:spcBef>
                <a:spcPts val="0"/>
              </a:spcBef>
              <a:buAutoNum type="alphaLcPeriod"/>
            </a:pPr>
            <a:r>
              <a:rPr lang="en" dirty="0"/>
              <a:t>Large number of devices connected to the internet with the exception that these are nano things (very small or microscopic)</a:t>
            </a:r>
          </a:p>
          <a:p>
            <a:pPr marL="914400" lvl="1" indent="-228600" rtl="0">
              <a:spcBef>
                <a:spcPts val="0"/>
              </a:spcBef>
              <a:buAutoNum type="alphaLcPeriod"/>
            </a:pPr>
            <a:r>
              <a:rPr lang="en" dirty="0"/>
              <a:t>Examples:</a:t>
            </a:r>
          </a:p>
          <a:p>
            <a:pPr marL="1371600" lvl="2" indent="-228600" rtl="0">
              <a:spcBef>
                <a:spcPts val="0"/>
              </a:spcBef>
              <a:buAutoNum type="romanLcPeriod"/>
            </a:pPr>
            <a:r>
              <a:rPr lang="en" dirty="0"/>
              <a:t>Nanobots</a:t>
            </a:r>
          </a:p>
          <a:p>
            <a:pPr marL="1371600" lvl="2" indent="-228600" rtl="0">
              <a:spcBef>
                <a:spcPts val="0"/>
              </a:spcBef>
              <a:buAutoNum type="romanLcPeriod"/>
            </a:pPr>
            <a:r>
              <a:rPr lang="en" dirty="0"/>
              <a:t>Nanosensors </a:t>
            </a:r>
          </a:p>
          <a:p>
            <a:pPr marL="457200" lvl="0" indent="-228600" rtl="0">
              <a:spcBef>
                <a:spcPts val="0"/>
              </a:spcBef>
              <a:buAutoNum type="arabicPeriod"/>
            </a:pPr>
            <a:r>
              <a:rPr lang="en" dirty="0"/>
              <a:t>Could provide new solutions to many fields</a:t>
            </a:r>
          </a:p>
          <a:p>
            <a:pPr marL="457200" lvl="0" indent="-228600" rtl="0">
              <a:spcBef>
                <a:spcPts val="0"/>
              </a:spcBef>
              <a:buAutoNum type="arabicPeriod"/>
            </a:pPr>
            <a:r>
              <a:rPr lang="en" dirty="0"/>
              <a:t>All devices connected together allowing for communication</a:t>
            </a:r>
          </a:p>
        </p:txBody>
      </p:sp>
    </p:spTree>
    <p:extLst>
      <p:ext uri="{BB962C8B-B14F-4D97-AF65-F5344CB8AC3E}">
        <p14:creationId xmlns:p14="http://schemas.microsoft.com/office/powerpoint/2010/main" val="2312503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 name="Shape 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buAutoNum type="arabicPeriod"/>
            </a:pPr>
            <a:r>
              <a:rPr lang="en"/>
              <a:t>Nanosensors</a:t>
            </a:r>
          </a:p>
          <a:p>
            <a:pPr marL="914400" lvl="1" indent="-228600" rtl="0">
              <a:spcBef>
                <a:spcPts val="0"/>
              </a:spcBef>
              <a:buAutoNum type="alphaLcPeriod"/>
            </a:pPr>
            <a:r>
              <a:rPr lang="en"/>
              <a:t>Detect airborne particles, bacteria + viruses. Measuring temperature, displacement, flow, acceleration</a:t>
            </a:r>
          </a:p>
          <a:p>
            <a:pPr marL="457200" lvl="0" indent="-228600" rtl="0">
              <a:spcBef>
                <a:spcPts val="0"/>
              </a:spcBef>
              <a:buAutoNum type="arabicPeriod"/>
            </a:pPr>
            <a:r>
              <a:rPr lang="en"/>
              <a:t>Nanorobots</a:t>
            </a:r>
          </a:p>
          <a:p>
            <a:pPr marL="914400" lvl="1" indent="-228600" rtl="0">
              <a:spcBef>
                <a:spcPts val="0"/>
              </a:spcBef>
              <a:buAutoNum type="alphaLcPeriod"/>
            </a:pPr>
            <a:r>
              <a:rPr lang="en"/>
              <a:t>Very small robot</a:t>
            </a:r>
          </a:p>
          <a:p>
            <a:pPr marL="914400" lvl="1" indent="-228600" rtl="0">
              <a:spcBef>
                <a:spcPts val="0"/>
              </a:spcBef>
              <a:buAutoNum type="alphaLcPeriod"/>
            </a:pPr>
            <a:r>
              <a:rPr lang="en"/>
              <a:t>0.01 - 0.1 micrometer (1 ten thou to 1 thou of a mm)</a:t>
            </a:r>
          </a:p>
          <a:p>
            <a:pPr marL="914400" lvl="1" indent="-228600" rtl="0">
              <a:spcBef>
                <a:spcPts val="0"/>
              </a:spcBef>
              <a:buAutoNum type="alphaLcPeriod"/>
            </a:pPr>
            <a:r>
              <a:rPr lang="en"/>
              <a:t>Made from carbon nanotube</a:t>
            </a:r>
          </a:p>
          <a:p>
            <a:pPr marL="457200" marR="0" lvl="0" indent="-317500" algn="l" rtl="0">
              <a:lnSpc>
                <a:spcPct val="100000"/>
              </a:lnSpc>
              <a:spcBef>
                <a:spcPts val="0"/>
              </a:spcBef>
              <a:spcAft>
                <a:spcPts val="0"/>
              </a:spcAft>
              <a:buClr>
                <a:srgbClr val="000000"/>
              </a:buClr>
              <a:buSzPct val="127272"/>
              <a:buFont typeface="Arial"/>
              <a:buAutoNum type="arabicPeriod"/>
            </a:pPr>
            <a:r>
              <a:rPr lang="en"/>
              <a:t>Enable the gathering of more information due to them being so small.This means you can fit more of them in the same space as a regular sensor.</a:t>
            </a:r>
          </a:p>
          <a:p>
            <a:pPr marL="457200" marR="0" lvl="0" indent="-228600" algn="l" rtl="0">
              <a:lnSpc>
                <a:spcPct val="100000"/>
              </a:lnSpc>
              <a:spcBef>
                <a:spcPts val="0"/>
              </a:spcBef>
              <a:spcAft>
                <a:spcPts val="0"/>
              </a:spcAft>
              <a:buAutoNum type="arabicPeriod"/>
            </a:pPr>
            <a:r>
              <a:rPr lang="en"/>
              <a:t>Faster processing due to the parts being smaller and closer together</a:t>
            </a:r>
          </a:p>
          <a:p>
            <a:pPr marL="457200" marR="0" lvl="0" indent="-228600" algn="l" rtl="0">
              <a:lnSpc>
                <a:spcPct val="100000"/>
              </a:lnSpc>
              <a:spcBef>
                <a:spcPts val="0"/>
              </a:spcBef>
              <a:spcAft>
                <a:spcPts val="0"/>
              </a:spcAft>
              <a:buAutoNum type="arabicPeriod"/>
            </a:pPr>
            <a:r>
              <a:rPr lang="en"/>
              <a:t>Less energy due to how small they are</a:t>
            </a:r>
          </a:p>
          <a:p>
            <a:pPr marL="457200" marR="0" lvl="0" indent="-228600" algn="l" rtl="0">
              <a:lnSpc>
                <a:spcPct val="100000"/>
              </a:lnSpc>
              <a:spcBef>
                <a:spcPts val="0"/>
              </a:spcBef>
              <a:spcAft>
                <a:spcPts val="0"/>
              </a:spcAft>
              <a:buAutoNum type="arabicPeriod"/>
            </a:pPr>
            <a:r>
              <a:rPr lang="en"/>
              <a:t>Less material use due to how small they are</a:t>
            </a:r>
          </a:p>
          <a:p>
            <a:pPr marL="457200" marR="0" lvl="0" indent="-228600" algn="l" rtl="0">
              <a:lnSpc>
                <a:spcPct val="100000"/>
              </a:lnSpc>
              <a:spcBef>
                <a:spcPts val="0"/>
              </a:spcBef>
              <a:spcAft>
                <a:spcPts val="0"/>
              </a:spcAft>
              <a:buAutoNum type="arabicPeriod"/>
            </a:pPr>
            <a:r>
              <a:rPr lang="en"/>
              <a:t>First diagram is a special enamel sensor that is placed on the side of the booth. This can then be RFID scanned to see if there is any bad cavity causing bacteria on the tooth or not</a:t>
            </a:r>
          </a:p>
          <a:p>
            <a:pPr marL="457200" marR="0" lvl="0" indent="-228600" algn="l" rtl="0">
              <a:lnSpc>
                <a:spcPct val="100000"/>
              </a:lnSpc>
              <a:spcBef>
                <a:spcPts val="0"/>
              </a:spcBef>
              <a:spcAft>
                <a:spcPts val="0"/>
              </a:spcAft>
              <a:buAutoNum type="arabicPeriod"/>
            </a:pPr>
            <a:r>
              <a:rPr lang="en"/>
              <a:t>Second diagram is a rendering of what a nanobot would look like</a:t>
            </a:r>
          </a:p>
          <a:p>
            <a:pPr lvl="0">
              <a:spcBef>
                <a:spcPts val="0"/>
              </a:spcBef>
              <a:buNone/>
            </a:pPr>
            <a:endParaRPr/>
          </a:p>
          <a:p>
            <a:pPr lvl="0">
              <a:spcBef>
                <a:spcPts val="0"/>
              </a:spcBef>
              <a:buNone/>
            </a:pPr>
            <a:endParaRPr/>
          </a:p>
        </p:txBody>
      </p:sp>
    </p:spTree>
    <p:extLst>
      <p:ext uri="{BB962C8B-B14F-4D97-AF65-F5344CB8AC3E}">
        <p14:creationId xmlns:p14="http://schemas.microsoft.com/office/powerpoint/2010/main" val="3435043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buAutoNum type="arabicPeriod"/>
            </a:pPr>
            <a:r>
              <a:rPr lang="en"/>
              <a:t>Nanotechnology could be used both non-malicious or malicious ways</a:t>
            </a:r>
          </a:p>
          <a:p>
            <a:pPr marL="457200" lvl="0" indent="-228600" rtl="0">
              <a:spcBef>
                <a:spcPts val="0"/>
              </a:spcBef>
              <a:buAutoNum type="arabicPeriod"/>
            </a:pPr>
            <a:r>
              <a:rPr lang="en"/>
              <a:t>Some possible ways it can be used maliciously include:</a:t>
            </a:r>
          </a:p>
          <a:p>
            <a:pPr marL="914400" lvl="1" indent="-228600" rtl="0">
              <a:spcBef>
                <a:spcPts val="0"/>
              </a:spcBef>
              <a:buAutoNum type="alphaLcPeriod"/>
            </a:pPr>
            <a:r>
              <a:rPr lang="en"/>
              <a:t>Hacking / Manipulation of information</a:t>
            </a:r>
          </a:p>
          <a:p>
            <a:pPr marL="1371600" lvl="2" indent="-228600" rtl="0">
              <a:spcBef>
                <a:spcPts val="0"/>
              </a:spcBef>
              <a:buAutoNum type="romanLcPeriod"/>
            </a:pPr>
            <a:r>
              <a:rPr lang="en"/>
              <a:t>Someone could hack nanorobots inside of some that may be used for a medical reason or store personal information</a:t>
            </a:r>
          </a:p>
          <a:p>
            <a:pPr marL="914400" lvl="1" indent="-228600" rtl="0">
              <a:spcBef>
                <a:spcPts val="0"/>
              </a:spcBef>
              <a:buAutoNum type="alphaLcPeriod"/>
            </a:pPr>
            <a:r>
              <a:rPr lang="en"/>
              <a:t>Weaponization</a:t>
            </a:r>
          </a:p>
          <a:p>
            <a:pPr marL="1371600" lvl="2" indent="-228600" rtl="0">
              <a:spcBef>
                <a:spcPts val="0"/>
              </a:spcBef>
              <a:buAutoNum type="romanLcPeriod"/>
            </a:pPr>
            <a:r>
              <a:rPr lang="en"/>
              <a:t>Deploying nanorobots as a weapon of mass destruction. Possible some sort of disease spreading bot or one that can get in the body and do damage. Plague?</a:t>
            </a:r>
          </a:p>
          <a:p>
            <a:pPr marL="914400" lvl="1" indent="-228600" rtl="0">
              <a:spcBef>
                <a:spcPts val="0"/>
              </a:spcBef>
              <a:buAutoNum type="alphaLcPeriod"/>
            </a:pPr>
            <a:r>
              <a:rPr lang="en"/>
              <a:t>Chemical / Biological</a:t>
            </a:r>
          </a:p>
          <a:p>
            <a:pPr marL="1371600" lvl="2" indent="-228600" rtl="0">
              <a:spcBef>
                <a:spcPts val="0"/>
              </a:spcBef>
              <a:buAutoNum type="romanLcPeriod"/>
            </a:pPr>
            <a:r>
              <a:rPr lang="en"/>
              <a:t>Man made crop eating insects for the purpose of destroying crops and poisoning them. Could cause famine.</a:t>
            </a:r>
          </a:p>
          <a:p>
            <a:pPr marL="914400" lvl="1" indent="-228600" rtl="0">
              <a:spcBef>
                <a:spcPts val="0"/>
              </a:spcBef>
              <a:buAutoNum type="alphaLcPeriod"/>
            </a:pPr>
            <a:r>
              <a:rPr lang="en"/>
              <a:t>Tracking / Privacy</a:t>
            </a:r>
          </a:p>
          <a:p>
            <a:pPr marL="1371600" lvl="2" indent="-228600">
              <a:spcBef>
                <a:spcPts val="0"/>
              </a:spcBef>
              <a:buAutoNum type="romanLcPeriod"/>
            </a:pPr>
            <a:r>
              <a:rPr lang="en"/>
              <a:t>Since the bots are so small they could potentially cling to you or your stuff and track where you go and listen in on your conversations</a:t>
            </a:r>
          </a:p>
          <a:p>
            <a:pPr lvl="0">
              <a:spcBef>
                <a:spcPts val="0"/>
              </a:spcBef>
              <a:buNone/>
            </a:pPr>
            <a:endParaRPr/>
          </a:p>
        </p:txBody>
      </p:sp>
    </p:spTree>
    <p:extLst>
      <p:ext uri="{BB962C8B-B14F-4D97-AF65-F5344CB8AC3E}">
        <p14:creationId xmlns:p14="http://schemas.microsoft.com/office/powerpoint/2010/main" val="372009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buAutoNum type="arabicPeriod"/>
            </a:pPr>
            <a:r>
              <a:rPr lang="en"/>
              <a:t>The closest thing to The Internet of Nano Things would be just The Internet of Nano Things which is currently being developed right now.</a:t>
            </a:r>
          </a:p>
          <a:p>
            <a:pPr marL="457200" lvl="0" indent="-228600" rtl="0">
              <a:spcBef>
                <a:spcPts val="0"/>
              </a:spcBef>
              <a:buAutoNum type="arabicPeriod"/>
            </a:pPr>
            <a:r>
              <a:rPr lang="en"/>
              <a:t>Based off of recent events with the regular Internet of Things it's possible the same could happen to The Internet of Nano Things such as</a:t>
            </a:r>
          </a:p>
          <a:p>
            <a:pPr marL="914400" lvl="1" indent="-228600" rtl="0">
              <a:spcBef>
                <a:spcPts val="0"/>
              </a:spcBef>
              <a:buAutoNum type="alphaLcPeriod"/>
            </a:pPr>
            <a:r>
              <a:rPr lang="en"/>
              <a:t>Hacking - One example would be issues with Chevrolet and Chrysler cars being hacked remotely and taken over</a:t>
            </a:r>
          </a:p>
          <a:p>
            <a:pPr marL="914400" lvl="1" indent="-228600" rtl="0">
              <a:spcBef>
                <a:spcPts val="0"/>
              </a:spcBef>
              <a:buAutoNum type="alphaLcPeriod"/>
            </a:pPr>
            <a:r>
              <a:rPr lang="en"/>
              <a:t>Critical medical devices could become compromised. At the University of Alabama, hacking and taking over of drug infusion pumps and pace makers</a:t>
            </a:r>
          </a:p>
          <a:p>
            <a:pPr marL="914400" lvl="1" indent="-228600" rtl="0">
              <a:spcBef>
                <a:spcPts val="0"/>
              </a:spcBef>
              <a:buAutoNum type="alphaLcPeriod"/>
            </a:pPr>
            <a:r>
              <a:rPr lang="en"/>
              <a:t>Other internet of things item that got hacked</a:t>
            </a:r>
          </a:p>
          <a:p>
            <a:pPr marL="1371600" lvl="2" indent="-228600" rtl="0">
              <a:spcBef>
                <a:spcPts val="0"/>
              </a:spcBef>
              <a:buAutoNum type="romanLcPeriod"/>
            </a:pPr>
            <a:r>
              <a:rPr lang="en"/>
              <a:t>Hello Barbie (intercept audio between doll and phone and change it)</a:t>
            </a:r>
          </a:p>
          <a:p>
            <a:pPr marL="1371600" lvl="2" indent="-228600">
              <a:spcBef>
                <a:spcPts val="0"/>
              </a:spcBef>
              <a:buAutoNum type="romanLcPeriod"/>
            </a:pPr>
            <a:r>
              <a:rPr lang="en"/>
              <a:t>Samsung smart fridge (Designed to sync over wifi, issues with SSL certificates leaving credentials open to theft)</a:t>
            </a:r>
          </a:p>
          <a:p>
            <a:pPr lvl="0">
              <a:spcBef>
                <a:spcPts val="0"/>
              </a:spcBef>
              <a:buNone/>
            </a:pPr>
            <a:endParaRPr/>
          </a:p>
        </p:txBody>
      </p:sp>
    </p:spTree>
    <p:extLst>
      <p:ext uri="{BB962C8B-B14F-4D97-AF65-F5344CB8AC3E}">
        <p14:creationId xmlns:p14="http://schemas.microsoft.com/office/powerpoint/2010/main" val="629894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Nanobots can be made out of any type of nanoparticles including those that the body can’t process/ dissolve. </a:t>
            </a:r>
          </a:p>
          <a:p>
            <a:pPr lvl="0">
              <a:spcBef>
                <a:spcPts val="0"/>
              </a:spcBef>
              <a:buNone/>
            </a:pPr>
            <a:r>
              <a:rPr lang="en"/>
              <a:t>Oxidative stress is caused by highly reactive oxidants, which causes a large chain of free radical reaction. </a:t>
            </a:r>
          </a:p>
          <a:p>
            <a:pPr lvl="0">
              <a:spcBef>
                <a:spcPts val="0"/>
              </a:spcBef>
              <a:buNone/>
            </a:pPr>
            <a:r>
              <a:rPr lang="en"/>
              <a:t>Nanobots can deposit a poison or a disease within the body and dissolve.</a:t>
            </a:r>
          </a:p>
          <a:p>
            <a:pPr lvl="0">
              <a:spcBef>
                <a:spcPts val="0"/>
              </a:spcBef>
              <a:buNone/>
            </a:pPr>
            <a:r>
              <a:rPr lang="en"/>
              <a:t>Nanobots could be used to deconstruct structures or biological organisms.</a:t>
            </a:r>
          </a:p>
        </p:txBody>
      </p:sp>
    </p:spTree>
    <p:extLst>
      <p:ext uri="{BB962C8B-B14F-4D97-AF65-F5344CB8AC3E}">
        <p14:creationId xmlns:p14="http://schemas.microsoft.com/office/powerpoint/2010/main" val="1889460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Clr>
                <a:schemeClr val="dk1"/>
              </a:buClr>
              <a:buSzPct val="100000"/>
              <a:buFont typeface="Arial"/>
              <a:buNone/>
            </a:pPr>
            <a:endParaRPr>
              <a:solidFill>
                <a:schemeClr val="dk1"/>
              </a:solidFill>
            </a:endParaRPr>
          </a:p>
          <a:p>
            <a:pPr lvl="0">
              <a:spcBef>
                <a:spcPts val="0"/>
              </a:spcBef>
              <a:buClr>
                <a:schemeClr val="dk1"/>
              </a:buClr>
              <a:buSzPct val="100000"/>
              <a:buFont typeface="Arial"/>
              <a:buNone/>
            </a:pPr>
            <a:r>
              <a:rPr lang="en">
                <a:solidFill>
                  <a:schemeClr val="dk1"/>
                </a:solidFill>
              </a:rPr>
              <a:t>Also referred as Nanomedicine. The use of nanotechnology for medical applications for the preservation and improvement of human health.</a:t>
            </a:r>
          </a:p>
          <a:p>
            <a:pPr lvl="0">
              <a:spcBef>
                <a:spcPts val="0"/>
              </a:spcBef>
              <a:buClr>
                <a:schemeClr val="dk1"/>
              </a:buClr>
              <a:buSzPct val="100000"/>
              <a:buFont typeface="Arial"/>
              <a:buNone/>
            </a:pPr>
            <a:r>
              <a:rPr lang="en">
                <a:solidFill>
                  <a:schemeClr val="dk1"/>
                </a:solidFill>
              </a:rPr>
              <a:t>An experiment done in the University of California, San Diego was successful in administering medication through the use of nanobots in a live subject (rat). The subject suffered no side-effect. </a:t>
            </a:r>
          </a:p>
          <a:p>
            <a:pPr lvl="0">
              <a:spcBef>
                <a:spcPts val="0"/>
              </a:spcBef>
              <a:buClr>
                <a:schemeClr val="dk1"/>
              </a:buClr>
              <a:buSzPct val="100000"/>
              <a:buFont typeface="Arial"/>
              <a:buNone/>
            </a:pPr>
            <a:r>
              <a:rPr lang="en" sz="1050">
                <a:solidFill>
                  <a:srgbClr val="111111"/>
                </a:solidFill>
              </a:rPr>
              <a:t>Currently they use chemical and acoustic to communicate with each other. For future applications, researchers are trying to switch to RF signals for easier communication. </a:t>
            </a:r>
          </a:p>
          <a:p>
            <a:pPr lvl="0">
              <a:spcBef>
                <a:spcPts val="0"/>
              </a:spcBef>
              <a:buNone/>
            </a:pPr>
            <a:r>
              <a:rPr lang="en">
                <a:solidFill>
                  <a:schemeClr val="dk1"/>
                </a:solidFill>
              </a:rPr>
              <a:t>Future use of nanomedicine include faster diagnosis, monitoring and controlling (blood pressure, diabetes) and the treatment of various diseases (include cancer and </a:t>
            </a:r>
            <a:r>
              <a:rPr lang="en" sz="1050">
                <a:solidFill>
                  <a:srgbClr val="111111"/>
                </a:solidFill>
              </a:rPr>
              <a:t>arteriosclerosis). </a:t>
            </a:r>
          </a:p>
        </p:txBody>
      </p:sp>
    </p:spTree>
    <p:extLst>
      <p:ext uri="{BB962C8B-B14F-4D97-AF65-F5344CB8AC3E}">
        <p14:creationId xmlns:p14="http://schemas.microsoft.com/office/powerpoint/2010/main" val="3256901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lnSpc>
                <a:spcPct val="115000"/>
              </a:lnSpc>
              <a:spcBef>
                <a:spcPts val="0"/>
              </a:spcBef>
              <a:buClr>
                <a:schemeClr val="dk1"/>
              </a:buClr>
              <a:buSzPct val="91666"/>
              <a:buFont typeface="Arial"/>
              <a:buNone/>
            </a:pPr>
            <a:r>
              <a:rPr lang="en" sz="1200">
                <a:solidFill>
                  <a:schemeClr val="dk1"/>
                </a:solidFill>
                <a:latin typeface="Calibri"/>
                <a:ea typeface="Calibri"/>
                <a:cs typeface="Calibri"/>
                <a:sym typeface="Calibri"/>
              </a:rPr>
              <a:t>Implants in soldiers, new steroids for athletes, etc.  Don’t even want to get into Transhumanism. Every time ethicists puzzle out the ramifications of some new technique, two more will come.  Long-term follow-up data doesn’t exist.</a:t>
            </a:r>
          </a:p>
          <a:p>
            <a:pPr lvl="0">
              <a:lnSpc>
                <a:spcPct val="115000"/>
              </a:lnSpc>
              <a:spcBef>
                <a:spcPts val="0"/>
              </a:spcBef>
              <a:buClr>
                <a:schemeClr val="dk1"/>
              </a:buClr>
              <a:buSzPct val="91666"/>
              <a:buFont typeface="Arial"/>
              <a:buNone/>
            </a:pPr>
            <a:r>
              <a:rPr lang="en" sz="1200">
                <a:solidFill>
                  <a:schemeClr val="dk1"/>
                </a:solidFill>
                <a:latin typeface="Calibri"/>
                <a:ea typeface="Calibri"/>
                <a:cs typeface="Calibri"/>
                <a:sym typeface="Calibri"/>
              </a:rPr>
              <a:t>There’s also huge amounts of data to be generated.  How do you guard it?  Imagine if a medical lab started running a hundred times more tests than usual.</a:t>
            </a:r>
          </a:p>
          <a:p>
            <a:pPr lvl="0" rtl="0">
              <a:lnSpc>
                <a:spcPct val="115000"/>
              </a:lnSpc>
              <a:spcBef>
                <a:spcPts val="0"/>
              </a:spcBef>
              <a:buNone/>
            </a:pPr>
            <a:endParaRPr/>
          </a:p>
        </p:txBody>
      </p:sp>
    </p:spTree>
    <p:extLst>
      <p:ext uri="{BB962C8B-B14F-4D97-AF65-F5344CB8AC3E}">
        <p14:creationId xmlns:p14="http://schemas.microsoft.com/office/powerpoint/2010/main" val="42249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ziyaojoexu.com/cs3043/"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g71422yI7EY" TargetMode="External"/><Relationship Id="rId4" Type="http://schemas.openxmlformats.org/officeDocument/2006/relationships/hyperlink" Target="https://www.youtube.com/watch?v=QnaTtsClgc4" TargetMode="External"/><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news.softpedia.com/news/Nanites-Deliver-Medicine-in-Living-Creatures-For-the-First-Time-Ever-470757.shtml" TargetMode="External"/><Relationship Id="rId4" Type="http://schemas.openxmlformats.org/officeDocument/2006/relationships/hyperlink" Target="http://whatis.techtarget.com/definition/nanomedicine" TargetMode="External"/><Relationship Id="rId5" Type="http://schemas.openxmlformats.org/officeDocument/2006/relationships/hyperlink" Target="http://www.sciencedirect.com/science/article/pii/S1549963404000048" TargetMode="External"/><Relationship Id="rId6" Type="http://schemas.openxmlformats.org/officeDocument/2006/relationships/hyperlink" Target="https://www.ukessays.com/essays/biology/analysing-potential-uses-of-nanorobotics-biology-essay.php" TargetMode="External"/><Relationship Id="rId7" Type="http://schemas.openxmlformats.org/officeDocument/2006/relationships/hyperlink" Target="http://www.sciencedirect.com/science/article/pii/S1359644603029039" TargetMode="External"/><Relationship Id="rId8" Type="http://schemas.openxmlformats.org/officeDocument/2006/relationships/hyperlink" Target="https://books.google.com/books?id=VT8jgh81zycC&amp;pg=PA340&amp;lpg=PA340&amp;dq=nanomedicine+pacemakers&amp;source=bl&amp;ots=fVHw1adZrL&amp;sig=5Zb0lhXKDJgSRJZpE0CmqTrpRtg&amp;hl=en&amp;sa=X&amp;ved=0ahUKEwjn_bzywq_PAhXTZj4KHRh6BdAQ6AEIJTAB%23v=onepage&amp;q=nanomedicine%20pacemakers&amp;f=false" TargetMode="External"/><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hyperlink" Target="http://digitalcommons.law.uga.edu/cgi/viewcontent.cgi?article=1053&amp;context=gjicl" TargetMode="External"/><Relationship Id="rId4" Type="http://schemas.openxmlformats.org/officeDocument/2006/relationships/hyperlink" Target="http://www.news-medical.net/health/What-is-Oxidative-Stress.aspx" TargetMode="External"/><Relationship Id="rId5" Type="http://schemas.openxmlformats.org/officeDocument/2006/relationships/hyperlink" Target="https://www.scu.edu/ethics/focus-areas/more/technology-ethics/technology-ethics-resources/the-ethics-of-nanotechnology/" TargetMode="External"/><Relationship Id="rId6" Type="http://schemas.openxmlformats.org/officeDocument/2006/relationships/hyperlink" Target="http://bwn.ece.gatech.edu/surveys/nanothings.pdf" TargetMode="External"/><Relationship Id="rId7" Type="http://schemas.openxmlformats.org/officeDocument/2006/relationships/hyperlink" Target="http://www.nanowerk.com/spotlight/spotid=3938.php" TargetMode="External"/><Relationship Id="rId8" Type="http://schemas.openxmlformats.org/officeDocument/2006/relationships/hyperlink" Target="http://www.nano.gov/nanotech-101/what/definition" TargetMode="External"/><Relationship Id="rId9" Type="http://schemas.openxmlformats.org/officeDocument/2006/relationships/hyperlink" Target="http://www.innovateus.net/science/what-are-nanorobots" TargetMode="External"/><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hyperlink" Target="http://www.azonano.com/article.aspx?ArticleID=1840" TargetMode="External"/><Relationship Id="rId4" Type="http://schemas.openxmlformats.org/officeDocument/2006/relationships/hyperlink" Target="http://www.tech-faq.com/nanorobots.html" TargetMode="External"/><Relationship Id="rId5" Type="http://schemas.openxmlformats.org/officeDocument/2006/relationships/hyperlink" Target="https://www.wired.com/2015/12/2015-the-year-the-internet-of-things-got-hacked/" TargetMode="External"/><Relationship Id="rId6" Type="http://schemas.openxmlformats.org/officeDocument/2006/relationships/hyperlink" Target="http://www.britishsocietynanomedicine.org/what-is-nanomedicine.html" TargetMode="External"/><Relationship Id="rId7" Type="http://schemas.openxmlformats.org/officeDocument/2006/relationships/hyperlink" Target="http://www.foresight.org/guidelines/current.html" TargetMode="External"/><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lIns="91425" tIns="91425" rIns="91425" bIns="91425" anchor="b" anchorCtr="0">
            <a:noAutofit/>
          </a:bodyPr>
          <a:lstStyle/>
          <a:p>
            <a:pPr lvl="0">
              <a:spcBef>
                <a:spcPts val="0"/>
              </a:spcBef>
              <a:buNone/>
            </a:pPr>
            <a:r>
              <a:rPr lang="en"/>
              <a:t>Internet of Nano Things</a:t>
            </a:r>
          </a:p>
        </p:txBody>
      </p:sp>
      <p:sp>
        <p:nvSpPr>
          <p:cNvPr id="55" name="Shape 55"/>
          <p:cNvSpPr txBox="1">
            <a:spLocks noGrp="1"/>
          </p:cNvSpPr>
          <p:nvPr>
            <p:ph type="subTitle" idx="1"/>
          </p:nvPr>
        </p:nvSpPr>
        <p:spPr>
          <a:xfrm>
            <a:off x="311700" y="2834125"/>
            <a:ext cx="8520600" cy="1968000"/>
          </a:xfrm>
          <a:prstGeom prst="rect">
            <a:avLst/>
          </a:prstGeom>
        </p:spPr>
        <p:txBody>
          <a:bodyPr lIns="91425" tIns="91425" rIns="91425" bIns="91425" anchor="t" anchorCtr="0">
            <a:noAutofit/>
          </a:bodyPr>
          <a:lstStyle/>
          <a:p>
            <a:pPr lvl="0">
              <a:spcBef>
                <a:spcPts val="0"/>
              </a:spcBef>
              <a:buNone/>
            </a:pPr>
            <a:r>
              <a:rPr lang="en" sz="1800" dirty="0">
                <a:solidFill>
                  <a:schemeClr val="tx1"/>
                </a:solidFill>
              </a:rPr>
              <a:t>Matthew Micciolo</a:t>
            </a:r>
          </a:p>
          <a:p>
            <a:pPr lvl="0">
              <a:spcBef>
                <a:spcPts val="0"/>
              </a:spcBef>
              <a:buNone/>
            </a:pPr>
            <a:r>
              <a:rPr lang="en" sz="1800" dirty="0">
                <a:solidFill>
                  <a:schemeClr val="tx1"/>
                </a:solidFill>
              </a:rPr>
              <a:t>James C. Piatt</a:t>
            </a:r>
          </a:p>
          <a:p>
            <a:pPr lvl="0">
              <a:spcBef>
                <a:spcPts val="0"/>
              </a:spcBef>
              <a:buNone/>
            </a:pPr>
            <a:r>
              <a:rPr lang="en" sz="1800" dirty="0">
                <a:solidFill>
                  <a:schemeClr val="tx1"/>
                </a:solidFill>
              </a:rPr>
              <a:t>Kevin A. Valente-Comas</a:t>
            </a:r>
          </a:p>
          <a:p>
            <a:pPr lvl="0">
              <a:spcBef>
                <a:spcPts val="0"/>
              </a:spcBef>
              <a:buNone/>
            </a:pPr>
            <a:r>
              <a:rPr lang="en" sz="1800" dirty="0">
                <a:solidFill>
                  <a:schemeClr val="tx1"/>
                </a:solidFill>
              </a:rPr>
              <a:t>Ziyao </a:t>
            </a:r>
            <a:r>
              <a:rPr lang="en" sz="1800" dirty="0" smtClean="0">
                <a:solidFill>
                  <a:schemeClr val="tx1"/>
                </a:solidFill>
              </a:rPr>
              <a:t>Xu</a:t>
            </a:r>
          </a:p>
          <a:p>
            <a:pPr lvl="0">
              <a:spcBef>
                <a:spcPts val="0"/>
              </a:spcBef>
              <a:buNone/>
            </a:pPr>
            <a:endParaRPr lang="en" sz="1800" dirty="0" smtClean="0">
              <a:solidFill>
                <a:schemeClr val="tx1"/>
              </a:solidFill>
            </a:endParaRPr>
          </a:p>
          <a:p>
            <a:pPr lvl="0"/>
            <a:r>
              <a:rPr lang="en-US" sz="1800" dirty="0">
                <a:solidFill>
                  <a:schemeClr val="tx1"/>
                </a:solidFill>
                <a:hlinkClick r:id="rId3"/>
              </a:rPr>
              <a:t>http://ziyaojoexu.com/cs3043</a:t>
            </a:r>
            <a:r>
              <a:rPr lang="en-US" sz="1800" dirty="0" smtClean="0">
                <a:solidFill>
                  <a:schemeClr val="tx1"/>
                </a:solidFill>
                <a:hlinkClick r:id="rId3"/>
              </a:rPr>
              <a:t>/</a:t>
            </a:r>
            <a:endParaRPr lang="en-US" sz="1800" dirty="0" smtClean="0">
              <a:solidFill>
                <a:schemeClr val="tx1"/>
              </a:solidFill>
            </a:endParaRPr>
          </a:p>
          <a:p>
            <a:pPr lvl="0"/>
            <a:endParaRPr lang="en" sz="1800" dirty="0">
              <a:solidFill>
                <a:schemeClr val="tx1"/>
              </a:solidFill>
            </a:endParaRP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a:t>
            </a:fld>
            <a:endParaRPr lang="en"/>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Food Industry</a:t>
            </a:r>
          </a:p>
        </p:txBody>
      </p:sp>
      <p:sp>
        <p:nvSpPr>
          <p:cNvPr id="142" name="Shape 142"/>
          <p:cNvSpPr txBox="1">
            <a:spLocks noGrp="1"/>
          </p:cNvSpPr>
          <p:nvPr>
            <p:ph type="body" idx="1"/>
          </p:nvPr>
        </p:nvSpPr>
        <p:spPr>
          <a:xfrm>
            <a:off x="576612" y="1432625"/>
            <a:ext cx="4588500" cy="3010200"/>
          </a:xfrm>
          <a:prstGeom prst="rect">
            <a:avLst/>
          </a:prstGeom>
        </p:spPr>
        <p:txBody>
          <a:bodyPr lIns="91425" tIns="91425" rIns="91425" bIns="91425" anchor="t" anchorCtr="0">
            <a:noAutofit/>
          </a:bodyPr>
          <a:lstStyle/>
          <a:p>
            <a:pPr lvl="0">
              <a:spcBef>
                <a:spcPts val="0"/>
              </a:spcBef>
              <a:buNone/>
            </a:pPr>
            <a:r>
              <a:rPr lang="en" u="sng" dirty="0">
                <a:solidFill>
                  <a:schemeClr val="tx1"/>
                </a:solidFill>
              </a:rPr>
              <a:t>Nano Food Packaging</a:t>
            </a:r>
          </a:p>
          <a:p>
            <a:pPr marL="514350" lvl="0" indent="-285750" rtl="0">
              <a:spcBef>
                <a:spcPts val="0"/>
              </a:spcBef>
              <a:buFont typeface="Arial" panose="020B0604020202020204" pitchFamily="34" charset="0"/>
              <a:buChar char="•"/>
            </a:pPr>
            <a:r>
              <a:rPr lang="en" dirty="0">
                <a:solidFill>
                  <a:schemeClr val="tx1"/>
                </a:solidFill>
              </a:rPr>
              <a:t>Nanosensor log all atmospheric impacts on the product </a:t>
            </a:r>
          </a:p>
          <a:p>
            <a:pPr marL="514350" lvl="0" indent="-285750" rtl="0">
              <a:spcBef>
                <a:spcPts val="0"/>
              </a:spcBef>
              <a:buFont typeface="Arial" panose="020B0604020202020204" pitchFamily="34" charset="0"/>
              <a:buChar char="•"/>
            </a:pPr>
            <a:r>
              <a:rPr lang="en" dirty="0">
                <a:solidFill>
                  <a:schemeClr val="tx1"/>
                </a:solidFill>
              </a:rPr>
              <a:t>Data store and transfer through RFID</a:t>
            </a:r>
          </a:p>
          <a:p>
            <a:pPr marL="514350" marR="0" lvl="0" indent="-285750" algn="l" rtl="0">
              <a:lnSpc>
                <a:spcPct val="115000"/>
              </a:lnSpc>
              <a:spcBef>
                <a:spcPts val="0"/>
              </a:spcBef>
              <a:spcAft>
                <a:spcPts val="1600"/>
              </a:spcAft>
              <a:buFont typeface="Arial" panose="020B0604020202020204" pitchFamily="34" charset="0"/>
              <a:buChar char="•"/>
            </a:pPr>
            <a:r>
              <a:rPr lang="en" dirty="0">
                <a:solidFill>
                  <a:schemeClr val="tx1"/>
                </a:solidFill>
              </a:rPr>
              <a:t>Enhance food safety and extend product life</a:t>
            </a:r>
          </a:p>
        </p:txBody>
      </p:sp>
      <p:sp>
        <p:nvSpPr>
          <p:cNvPr id="143" name="Shape 143"/>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dirty="0"/>
              <a:t>Joe </a:t>
            </a:r>
          </a:p>
        </p:txBody>
      </p:sp>
      <p:sp>
        <p:nvSpPr>
          <p:cNvPr id="144" name="Shape 144"/>
          <p:cNvSpPr txBox="1"/>
          <p:nvPr/>
        </p:nvSpPr>
        <p:spPr>
          <a:xfrm>
            <a:off x="7546450" y="4716475"/>
            <a:ext cx="1285800" cy="288000"/>
          </a:xfrm>
          <a:prstGeom prst="rect">
            <a:avLst/>
          </a:prstGeom>
          <a:noFill/>
          <a:ln>
            <a:noFill/>
          </a:ln>
        </p:spPr>
        <p:txBody>
          <a:bodyPr lIns="91425" tIns="91425" rIns="91425" bIns="91425" anchor="t" anchorCtr="0">
            <a:noAutofit/>
          </a:bodyPr>
          <a:lstStyle/>
          <a:p>
            <a:pPr lvl="0" rtl="0">
              <a:spcBef>
                <a:spcPts val="0"/>
              </a:spcBef>
              <a:buNone/>
            </a:pPr>
            <a:r>
              <a:rPr lang="en"/>
              <a:t>[12]</a:t>
            </a:r>
          </a:p>
        </p:txBody>
      </p:sp>
      <p:sp>
        <p:nvSpPr>
          <p:cNvPr id="146" name="Shape 146"/>
          <p:cNvSpPr txBox="1"/>
          <p:nvPr/>
        </p:nvSpPr>
        <p:spPr>
          <a:xfrm>
            <a:off x="5567387" y="941525"/>
            <a:ext cx="3000000" cy="3000000"/>
          </a:xfrm>
          <a:prstGeom prst="rect">
            <a:avLst/>
          </a:prstGeom>
          <a:noFill/>
          <a:ln>
            <a:noFill/>
          </a:ln>
        </p:spPr>
        <p:txBody>
          <a:bodyPr lIns="91425" tIns="91425" rIns="91425" bIns="91425" anchor="ctr" anchorCtr="0">
            <a:noAutofit/>
          </a:bodyPr>
          <a:lstStyle/>
          <a:p>
            <a:pPr lvl="0" rtl="0">
              <a:lnSpc>
                <a:spcPct val="115000"/>
              </a:lnSpc>
              <a:spcBef>
                <a:spcPts val="0"/>
              </a:spcBef>
              <a:spcAft>
                <a:spcPts val="1600"/>
              </a:spcAft>
              <a:buNone/>
            </a:pPr>
            <a:r>
              <a:rPr lang="en" u="sng" dirty="0">
                <a:solidFill>
                  <a:schemeClr val="tx1"/>
                </a:solidFill>
              </a:rPr>
              <a:t>IoNT Dairy Farm</a:t>
            </a:r>
          </a:p>
          <a:p>
            <a:pPr marL="514350" lvl="0" indent="-285750" rtl="0">
              <a:lnSpc>
                <a:spcPct val="115000"/>
              </a:lnSpc>
              <a:spcBef>
                <a:spcPts val="0"/>
              </a:spcBef>
              <a:spcAft>
                <a:spcPts val="1600"/>
              </a:spcAft>
              <a:buClr>
                <a:schemeClr val="dk2"/>
              </a:buClr>
              <a:buFont typeface="Arial" panose="020B0604020202020204" pitchFamily="34" charset="0"/>
              <a:buChar char="•"/>
            </a:pPr>
            <a:r>
              <a:rPr lang="en" dirty="0">
                <a:solidFill>
                  <a:schemeClr val="tx1"/>
                </a:solidFill>
              </a:rPr>
              <a:t>precision agriculture</a:t>
            </a:r>
          </a:p>
          <a:p>
            <a:pPr marL="457200" lvl="0" indent="-228600" rtl="0">
              <a:lnSpc>
                <a:spcPct val="115000"/>
              </a:lnSpc>
              <a:spcBef>
                <a:spcPts val="0"/>
              </a:spcBef>
              <a:spcAft>
                <a:spcPts val="1600"/>
              </a:spcAft>
              <a:buClr>
                <a:schemeClr val="dk2"/>
              </a:buClr>
              <a:buFont typeface="Arial" panose="020B0604020202020204" pitchFamily="34" charset="0"/>
              <a:buChar char="•"/>
            </a:pPr>
            <a:r>
              <a:rPr lang="en" sz="1200" dirty="0">
                <a:solidFill>
                  <a:schemeClr val="tx1"/>
                </a:solidFill>
              </a:rPr>
              <a:t>Grass monitoring</a:t>
            </a:r>
          </a:p>
          <a:p>
            <a:pPr marL="457200" lvl="0" indent="-228600" rtl="0">
              <a:lnSpc>
                <a:spcPct val="115000"/>
              </a:lnSpc>
              <a:spcBef>
                <a:spcPts val="0"/>
              </a:spcBef>
              <a:spcAft>
                <a:spcPts val="1600"/>
              </a:spcAft>
              <a:buClr>
                <a:schemeClr val="dk2"/>
              </a:buClr>
              <a:buFont typeface="Arial" panose="020B0604020202020204" pitchFamily="34" charset="0"/>
              <a:buChar char="•"/>
            </a:pPr>
            <a:r>
              <a:rPr lang="en" sz="1200" dirty="0">
                <a:solidFill>
                  <a:schemeClr val="tx1"/>
                </a:solidFill>
              </a:rPr>
              <a:t>Animal health and feed management</a:t>
            </a:r>
          </a:p>
          <a:p>
            <a:pPr marL="457200" lvl="0" indent="-228600" rtl="0">
              <a:lnSpc>
                <a:spcPct val="115000"/>
              </a:lnSpc>
              <a:spcBef>
                <a:spcPts val="0"/>
              </a:spcBef>
              <a:spcAft>
                <a:spcPts val="1600"/>
              </a:spcAft>
              <a:buClr>
                <a:schemeClr val="dk2"/>
              </a:buClr>
              <a:buFont typeface="Arial" panose="020B0604020202020204" pitchFamily="34" charset="0"/>
              <a:buChar char="•"/>
            </a:pPr>
            <a:r>
              <a:rPr lang="en" sz="1200" dirty="0">
                <a:solidFill>
                  <a:schemeClr val="tx1"/>
                </a:solidFill>
              </a:rPr>
              <a:t>Monitoring field conditions</a:t>
            </a:r>
          </a:p>
        </p:txBody>
      </p:sp>
      <p:pic>
        <p:nvPicPr>
          <p:cNvPr id="147" name="Shape 147"/>
          <p:cNvPicPr preferRelativeResize="0"/>
          <p:nvPr/>
        </p:nvPicPr>
        <p:blipFill>
          <a:blip r:embed="rId3">
            <a:alphaModFix/>
          </a:blip>
          <a:stretch>
            <a:fillRect/>
          </a:stretch>
        </p:blipFill>
        <p:spPr>
          <a:xfrm>
            <a:off x="814562" y="3534201"/>
            <a:ext cx="2056300" cy="1470274"/>
          </a:xfrm>
          <a:prstGeom prst="rect">
            <a:avLst/>
          </a:prstGeom>
          <a:noFill/>
          <a:ln>
            <a:noFill/>
          </a:ln>
        </p:spPr>
      </p:pic>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10</a:t>
            </a:fld>
            <a:endParaRPr lang="en"/>
          </a:p>
        </p:txBody>
      </p:sp>
    </p:spTree>
    <p:extLst>
      <p:ext uri="{BB962C8B-B14F-4D97-AF65-F5344CB8AC3E}">
        <p14:creationId xmlns:p14="http://schemas.microsoft.com/office/powerpoint/2010/main" val="53752208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Clr>
                <a:schemeClr val="dk1"/>
              </a:buClr>
              <a:buSzPct val="39285"/>
              <a:buFont typeface="Arial"/>
              <a:buNone/>
            </a:pPr>
            <a:r>
              <a:rPr lang="en" dirty="0"/>
              <a:t>Food Industry</a:t>
            </a:r>
          </a:p>
          <a:p>
            <a:pPr lvl="0">
              <a:spcBef>
                <a:spcPts val="0"/>
              </a:spcBef>
              <a:buNone/>
            </a:pPr>
            <a:endParaRPr dirty="0"/>
          </a:p>
        </p:txBody>
      </p:sp>
      <p:sp>
        <p:nvSpPr>
          <p:cNvPr id="153" name="Shape 153"/>
          <p:cNvSpPr txBox="1">
            <a:spLocks noGrp="1"/>
          </p:cNvSpPr>
          <p:nvPr>
            <p:ph type="body" idx="2"/>
          </p:nvPr>
        </p:nvSpPr>
        <p:spPr>
          <a:xfrm>
            <a:off x="2185650" y="1192450"/>
            <a:ext cx="4772700" cy="3416400"/>
          </a:xfrm>
          <a:prstGeom prst="rect">
            <a:avLst/>
          </a:prstGeom>
        </p:spPr>
        <p:txBody>
          <a:bodyPr lIns="91425" tIns="91425" rIns="91425" bIns="91425" anchor="t" anchorCtr="0">
            <a:noAutofit/>
          </a:bodyPr>
          <a:lstStyle/>
          <a:p>
            <a:pPr marL="457200" lvl="0" indent="-228600" algn="ctr">
              <a:spcBef>
                <a:spcPts val="0"/>
              </a:spcBef>
            </a:pPr>
            <a:r>
              <a:rPr lang="en" sz="3000" b="1" dirty="0">
                <a:solidFill>
                  <a:schemeClr val="tx1"/>
                </a:solidFill>
              </a:rPr>
              <a:t>However</a:t>
            </a:r>
            <a:r>
              <a:rPr lang="en" sz="3000" dirty="0">
                <a:solidFill>
                  <a:schemeClr val="tx1"/>
                </a:solidFill>
              </a:rPr>
              <a:t>…</a:t>
            </a:r>
          </a:p>
          <a:p>
            <a:pPr marL="914400" lvl="1" indent="-317500" algn="ctr">
              <a:spcBef>
                <a:spcPts val="0"/>
              </a:spcBef>
              <a:buSzPct val="100000"/>
            </a:pPr>
            <a:r>
              <a:rPr lang="en" sz="3000" dirty="0" smtClean="0">
                <a:solidFill>
                  <a:schemeClr val="tx1"/>
                </a:solidFill>
              </a:rPr>
              <a:t>Nano-poisoning</a:t>
            </a:r>
          </a:p>
          <a:p>
            <a:pPr marL="914400" lvl="1" indent="-317500" algn="ctr">
              <a:spcBef>
                <a:spcPts val="0"/>
              </a:spcBef>
              <a:buSzPct val="100000"/>
            </a:pPr>
            <a:r>
              <a:rPr lang="en" sz="3000" dirty="0" smtClean="0">
                <a:solidFill>
                  <a:schemeClr val="tx1"/>
                </a:solidFill>
              </a:rPr>
              <a:t>Data </a:t>
            </a:r>
            <a:r>
              <a:rPr lang="en" sz="3000" dirty="0">
                <a:solidFill>
                  <a:schemeClr val="tx1"/>
                </a:solidFill>
              </a:rPr>
              <a:t>Security </a:t>
            </a:r>
          </a:p>
        </p:txBody>
      </p:sp>
      <p:sp>
        <p:nvSpPr>
          <p:cNvPr id="5" name="Shape 143"/>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dirty="0"/>
              <a:t>Joe </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11</a:t>
            </a:fld>
            <a:endParaRPr lang="en"/>
          </a:p>
        </p:txBody>
      </p:sp>
    </p:spTree>
    <p:extLst>
      <p:ext uri="{BB962C8B-B14F-4D97-AF65-F5344CB8AC3E}">
        <p14:creationId xmlns:p14="http://schemas.microsoft.com/office/powerpoint/2010/main" val="37225722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In Popular Media</a:t>
            </a:r>
          </a:p>
        </p:txBody>
      </p:sp>
      <p:sp>
        <p:nvSpPr>
          <p:cNvPr id="159" name="Shape 159"/>
          <p:cNvSpPr txBox="1">
            <a:spLocks noGrp="1"/>
          </p:cNvSpPr>
          <p:nvPr>
            <p:ph type="body" idx="1"/>
          </p:nvPr>
        </p:nvSpPr>
        <p:spPr>
          <a:xfrm>
            <a:off x="311700" y="1152475"/>
            <a:ext cx="8098800" cy="3416400"/>
          </a:xfrm>
          <a:prstGeom prst="rect">
            <a:avLst/>
          </a:prstGeom>
        </p:spPr>
        <p:txBody>
          <a:bodyPr lIns="91425" tIns="91425" rIns="91425" bIns="91425" anchor="t" anchorCtr="0">
            <a:noAutofit/>
          </a:bodyPr>
          <a:lstStyle/>
          <a:p>
            <a:pPr marL="457200" lvl="0" indent="-342900" rtl="0">
              <a:spcBef>
                <a:spcPts val="0"/>
              </a:spcBef>
              <a:buSzPct val="100000"/>
            </a:pPr>
            <a:r>
              <a:rPr lang="en" sz="1800" dirty="0">
                <a:solidFill>
                  <a:schemeClr val="tx1"/>
                </a:solidFill>
              </a:rPr>
              <a:t>Doctor Who: the Doctor Dances, series 1 ep 10</a:t>
            </a:r>
          </a:p>
          <a:p>
            <a:pPr marL="914400" lvl="1" indent="-317500" rtl="0">
              <a:spcBef>
                <a:spcPts val="0"/>
              </a:spcBef>
              <a:buSzPct val="100000"/>
            </a:pPr>
            <a:r>
              <a:rPr lang="en" sz="1400" dirty="0">
                <a:solidFill>
                  <a:schemeClr val="tx1"/>
                </a:solidFill>
              </a:rPr>
              <a:t>Episode is about a batch of medical nanites that get misprogrammed and start killing people.</a:t>
            </a:r>
          </a:p>
          <a:p>
            <a:pPr marL="914400" lvl="1" indent="-317500" rtl="0">
              <a:spcBef>
                <a:spcPts val="0"/>
              </a:spcBef>
              <a:buSzPct val="100000"/>
            </a:pPr>
            <a:r>
              <a:rPr lang="en" sz="1400" dirty="0">
                <a:solidFill>
                  <a:schemeClr val="tx1"/>
                </a:solidFill>
              </a:rPr>
              <a:t>The Doctor Explains</a:t>
            </a:r>
            <a:r>
              <a:rPr lang="en" sz="1400" dirty="0"/>
              <a:t>: </a:t>
            </a:r>
            <a:r>
              <a:rPr lang="en" sz="1400" u="sng" dirty="0">
                <a:solidFill>
                  <a:schemeClr val="hlink"/>
                </a:solidFill>
                <a:hlinkClick r:id="rId3"/>
              </a:rPr>
              <a:t>https://www.youtube.com/watch?v=g71422yI7EY</a:t>
            </a:r>
          </a:p>
          <a:p>
            <a:pPr marL="457200" marR="0" lvl="0" indent="-342900" algn="l" rtl="0">
              <a:lnSpc>
                <a:spcPct val="115000"/>
              </a:lnSpc>
              <a:spcBef>
                <a:spcPts val="0"/>
              </a:spcBef>
              <a:spcAft>
                <a:spcPts val="1600"/>
              </a:spcAft>
              <a:buClr>
                <a:schemeClr val="dk2"/>
              </a:buClr>
              <a:buSzPct val="100000"/>
              <a:buFont typeface="Arial"/>
            </a:pPr>
            <a:r>
              <a:rPr lang="en" sz="1800" dirty="0">
                <a:solidFill>
                  <a:schemeClr val="tx1"/>
                </a:solidFill>
              </a:rPr>
              <a:t>Gamer (2009)</a:t>
            </a:r>
          </a:p>
          <a:p>
            <a:pPr marL="914400" lvl="1" indent="-317500" rtl="0">
              <a:spcBef>
                <a:spcPts val="0"/>
              </a:spcBef>
              <a:buSzPct val="100000"/>
            </a:pPr>
            <a:r>
              <a:rPr lang="en" sz="1400" dirty="0">
                <a:solidFill>
                  <a:schemeClr val="tx1"/>
                </a:solidFill>
              </a:rPr>
              <a:t>Movie is about death row inmates who get nanites in their brains that let them be remote controlled.  The villain’s plan is to release a batch of similar nanites that can be inhaled so that he can mind control anyone anytime he wants.</a:t>
            </a:r>
          </a:p>
          <a:p>
            <a:pPr marL="914400" lvl="1" indent="-317500">
              <a:spcBef>
                <a:spcPts val="0"/>
              </a:spcBef>
              <a:buSzPct val="100000"/>
            </a:pPr>
            <a:r>
              <a:rPr lang="en" sz="1400" u="sng" dirty="0">
                <a:solidFill>
                  <a:schemeClr val="hlink"/>
                </a:solidFill>
                <a:hlinkClick r:id="rId4"/>
              </a:rPr>
              <a:t>https://www.youtube.com/watch?v=QnaTtsClgc4</a:t>
            </a:r>
          </a:p>
        </p:txBody>
      </p:sp>
      <p:sp>
        <p:nvSpPr>
          <p:cNvPr id="5" name="Shape 134"/>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a:t>James</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12</a:t>
            </a:fld>
            <a:endParaRPr lang="en"/>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rtl="0">
              <a:spcBef>
                <a:spcPts val="0"/>
              </a:spcBef>
              <a:buNone/>
            </a:pPr>
            <a:r>
              <a:rPr lang="en"/>
              <a:t>Current Legal Status</a:t>
            </a:r>
          </a:p>
          <a:p>
            <a:pPr lvl="0" algn="l" rtl="0">
              <a:spcBef>
                <a:spcPts val="0"/>
              </a:spcBef>
              <a:buNone/>
            </a:pPr>
            <a:endParaRPr/>
          </a:p>
        </p:txBody>
      </p:sp>
      <p:sp>
        <p:nvSpPr>
          <p:cNvPr id="166" name="Shape 166"/>
          <p:cNvSpPr txBox="1">
            <a:spLocks noGrp="1"/>
          </p:cNvSpPr>
          <p:nvPr>
            <p:ph type="body" idx="1"/>
          </p:nvPr>
        </p:nvSpPr>
        <p:spPr>
          <a:xfrm>
            <a:off x="311700" y="1152475"/>
            <a:ext cx="8520600" cy="3416400"/>
          </a:xfrm>
          <a:prstGeom prst="rect">
            <a:avLst/>
          </a:prstGeom>
        </p:spPr>
        <p:txBody>
          <a:bodyPr lIns="91425" tIns="91425" rIns="91425" bIns="91425" anchor="ctr" anchorCtr="0">
            <a:noAutofit/>
          </a:bodyPr>
          <a:lstStyle/>
          <a:p>
            <a:pPr lvl="0" algn="ctr" rtl="0">
              <a:spcBef>
                <a:spcPts val="0"/>
              </a:spcBef>
              <a:buNone/>
            </a:pPr>
            <a:r>
              <a:rPr lang="en" dirty="0">
                <a:solidFill>
                  <a:schemeClr val="tx1"/>
                </a:solidFill>
              </a:rPr>
              <a:t>As of now there are no laws or regulations limiting the use of nanotechnology. However, some are aware and are actively constructing a Code of Ethics for Nanotechnology.</a:t>
            </a:r>
          </a:p>
          <a:p>
            <a:pPr lvl="0" rtl="0">
              <a:lnSpc>
                <a:spcPct val="100000"/>
              </a:lnSpc>
              <a:spcBef>
                <a:spcPts val="0"/>
              </a:spcBef>
              <a:spcAft>
                <a:spcPts val="0"/>
              </a:spcAft>
              <a:buClr>
                <a:schemeClr val="dk1"/>
              </a:buClr>
              <a:buSzPct val="61111"/>
              <a:buFont typeface="Arial"/>
              <a:buNone/>
            </a:pPr>
            <a:endParaRPr dirty="0">
              <a:solidFill>
                <a:schemeClr val="tx1"/>
              </a:solidFill>
            </a:endParaRPr>
          </a:p>
          <a:p>
            <a:pPr lvl="0" rtl="0">
              <a:spcBef>
                <a:spcPts val="0"/>
              </a:spcBef>
              <a:buNone/>
            </a:pPr>
            <a:endParaRPr dirty="0">
              <a:solidFill>
                <a:schemeClr val="tx1"/>
              </a:solidFill>
            </a:endParaRPr>
          </a:p>
        </p:txBody>
      </p:sp>
      <p:sp>
        <p:nvSpPr>
          <p:cNvPr id="5" name="Shape 143"/>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dirty="0"/>
              <a:t>Joe </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13</a:t>
            </a:fld>
            <a:endParaRPr lang="en"/>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Future</a:t>
            </a:r>
            <a:endParaRPr lang="en-US" dirty="0"/>
          </a:p>
        </p:txBody>
      </p:sp>
      <p:sp>
        <p:nvSpPr>
          <p:cNvPr id="3" name="Text Placeholder 2"/>
          <p:cNvSpPr>
            <a:spLocks noGrp="1"/>
          </p:cNvSpPr>
          <p:nvPr>
            <p:ph type="body" idx="1"/>
          </p:nvPr>
        </p:nvSpPr>
        <p:spPr>
          <a:xfrm>
            <a:off x="311700" y="990550"/>
            <a:ext cx="8520600" cy="3416400"/>
          </a:xfrm>
        </p:spPr>
        <p:txBody>
          <a:bodyPr/>
          <a:lstStyle/>
          <a:p>
            <a:pPr marL="342900" indent="-342900">
              <a:buFont typeface="Arial" panose="020B0604020202020204" pitchFamily="34" charset="0"/>
              <a:buChar char="•"/>
            </a:pPr>
            <a:r>
              <a:rPr lang="en-US" dirty="0" smtClean="0">
                <a:solidFill>
                  <a:schemeClr val="tx1"/>
                </a:solidFill>
              </a:rPr>
              <a:t>1 Year</a:t>
            </a:r>
          </a:p>
          <a:p>
            <a:r>
              <a:rPr lang="en-US" dirty="0" smtClean="0">
                <a:solidFill>
                  <a:schemeClr val="tx1"/>
                </a:solidFill>
              </a:rPr>
              <a:t>	- More experiments on rodents for nanomedicine</a:t>
            </a:r>
          </a:p>
          <a:p>
            <a:pPr marL="342900" indent="-342900">
              <a:buFont typeface="Arial" panose="020B0604020202020204" pitchFamily="34" charset="0"/>
              <a:buChar char="•"/>
            </a:pPr>
            <a:r>
              <a:rPr lang="en-US" dirty="0" smtClean="0">
                <a:solidFill>
                  <a:schemeClr val="tx1"/>
                </a:solidFill>
              </a:rPr>
              <a:t>5 Years</a:t>
            </a:r>
          </a:p>
          <a:p>
            <a:r>
              <a:rPr lang="en-US" dirty="0">
                <a:solidFill>
                  <a:schemeClr val="tx1"/>
                </a:solidFill>
              </a:rPr>
              <a:t>	</a:t>
            </a:r>
            <a:r>
              <a:rPr lang="en-US" dirty="0" smtClean="0">
                <a:solidFill>
                  <a:schemeClr val="tx1"/>
                </a:solidFill>
              </a:rPr>
              <a:t>- Experiments on apes or other mammals</a:t>
            </a:r>
          </a:p>
          <a:p>
            <a:pPr marL="342900" indent="-342900">
              <a:buFont typeface="Arial" panose="020B0604020202020204" pitchFamily="34" charset="0"/>
              <a:buChar char="•"/>
            </a:pPr>
            <a:r>
              <a:rPr lang="en-US" dirty="0" smtClean="0">
                <a:solidFill>
                  <a:schemeClr val="tx1"/>
                </a:solidFill>
              </a:rPr>
              <a:t>10 Years</a:t>
            </a:r>
          </a:p>
          <a:p>
            <a:r>
              <a:rPr lang="en-US" dirty="0">
                <a:solidFill>
                  <a:schemeClr val="tx1"/>
                </a:solidFill>
              </a:rPr>
              <a:t>	</a:t>
            </a:r>
            <a:r>
              <a:rPr lang="en-US" dirty="0" smtClean="0">
                <a:solidFill>
                  <a:schemeClr val="tx1"/>
                </a:solidFill>
              </a:rPr>
              <a:t>- Attempt to start trails on humans</a:t>
            </a:r>
          </a:p>
          <a:p>
            <a:pPr marL="285750" indent="-285750">
              <a:buFont typeface="Arial" panose="020B0604020202020204" pitchFamily="34" charset="0"/>
              <a:buChar char="•"/>
            </a:pPr>
            <a:r>
              <a:rPr lang="en-US" dirty="0" smtClean="0">
                <a:solidFill>
                  <a:schemeClr val="tx1"/>
                </a:solidFill>
              </a:rPr>
              <a:t>25 Years</a:t>
            </a:r>
          </a:p>
          <a:p>
            <a:r>
              <a:rPr lang="en-US" dirty="0" smtClean="0">
                <a:solidFill>
                  <a:schemeClr val="tx1"/>
                </a:solidFill>
              </a:rPr>
              <a:t>	-Available to market</a:t>
            </a:r>
            <a:endParaRPr lang="en-US" dirty="0">
              <a:solidFill>
                <a:schemeClr val="tx1"/>
              </a:solidFill>
            </a:endParaRPr>
          </a:p>
        </p:txBody>
      </p:sp>
      <p:sp>
        <p:nvSpPr>
          <p:cNvPr id="4" name="Shape 144"/>
          <p:cNvSpPr txBox="1"/>
          <p:nvPr/>
        </p:nvSpPr>
        <p:spPr>
          <a:xfrm>
            <a:off x="7546450" y="4716475"/>
            <a:ext cx="1285800" cy="288000"/>
          </a:xfrm>
          <a:prstGeom prst="rect">
            <a:avLst/>
          </a:prstGeom>
          <a:noFill/>
          <a:ln>
            <a:noFill/>
          </a:ln>
        </p:spPr>
        <p:txBody>
          <a:bodyPr lIns="91425" tIns="91425" rIns="91425" bIns="91425" anchor="t" anchorCtr="0">
            <a:noAutofit/>
          </a:bodyPr>
          <a:lstStyle/>
          <a:p>
            <a:pPr lvl="0" rtl="0">
              <a:spcBef>
                <a:spcPts val="0"/>
              </a:spcBef>
              <a:buNone/>
            </a:pPr>
            <a:r>
              <a:rPr lang="en" dirty="0"/>
              <a:t>[</a:t>
            </a:r>
            <a:r>
              <a:rPr lang="en" dirty="0" smtClean="0"/>
              <a:t>1], [4]</a:t>
            </a:r>
            <a:endParaRPr lang="en" dirty="0"/>
          </a:p>
        </p:txBody>
      </p:sp>
      <p:sp>
        <p:nvSpPr>
          <p:cNvPr id="5" name="Shape 70"/>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dirty="0"/>
              <a:t>Matthew Micciolo</a:t>
            </a:r>
          </a:p>
        </p:txBody>
      </p:sp>
      <p:sp>
        <p:nvSpPr>
          <p:cNvPr id="6" name="Slide Number Placeholder 5"/>
          <p:cNvSpPr>
            <a:spLocks noGrp="1"/>
          </p:cNvSpPr>
          <p:nvPr>
            <p:ph type="sldNum" idx="12"/>
          </p:nvPr>
        </p:nvSpPr>
        <p:spPr/>
        <p:txBody>
          <a:bodyPr/>
          <a:lstStyle/>
          <a:p>
            <a:pPr lvl="0">
              <a:spcBef>
                <a:spcPts val="0"/>
              </a:spcBef>
              <a:buNone/>
            </a:pPr>
            <a:fld id="{00000000-1234-1234-1234-123412341234}" type="slidenum">
              <a:rPr lang="en" smtClean="0"/>
              <a:t>14</a:t>
            </a:fld>
            <a:endParaRPr lang="en"/>
          </a:p>
        </p:txBody>
      </p:sp>
    </p:spTree>
    <p:extLst>
      <p:ext uri="{BB962C8B-B14F-4D97-AF65-F5344CB8AC3E}">
        <p14:creationId xmlns:p14="http://schemas.microsoft.com/office/powerpoint/2010/main" val="229961620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Shape 17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References</a:t>
            </a:r>
          </a:p>
        </p:txBody>
      </p:sp>
      <p:sp>
        <p:nvSpPr>
          <p:cNvPr id="173" name="Shape 173"/>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lnSpc>
                <a:spcPct val="115000"/>
              </a:lnSpc>
              <a:spcBef>
                <a:spcPts val="0"/>
              </a:spcBef>
              <a:buNone/>
            </a:pPr>
            <a:r>
              <a:rPr lang="en" sz="1000"/>
              <a:t>[</a:t>
            </a:r>
            <a:r>
              <a:rPr lang="en" sz="1000">
                <a:solidFill>
                  <a:srgbClr val="434343"/>
                </a:solidFill>
              </a:rPr>
              <a:t>1] Sebastian Pop, </a:t>
            </a:r>
            <a:r>
              <a:rPr lang="en" sz="1000">
                <a:solidFill>
                  <a:srgbClr val="434343"/>
                </a:solidFill>
                <a:highlight>
                  <a:srgbClr val="FFFFFF"/>
                </a:highlight>
              </a:rPr>
              <a:t>Nanites Deliver Medicine in Living Creatures for the First Time Ever,</a:t>
            </a:r>
            <a:r>
              <a:rPr lang="en" sz="1000">
                <a:solidFill>
                  <a:srgbClr val="434343"/>
                </a:solidFill>
              </a:rPr>
              <a:t> </a:t>
            </a:r>
            <a:r>
              <a:rPr lang="en" sz="1000" u="sng">
                <a:solidFill>
                  <a:schemeClr val="hlink"/>
                </a:solidFill>
                <a:hlinkClick r:id="rId3"/>
              </a:rPr>
              <a:t>http://news.softpedia.com/news/Nanites-Deliver-Medicine-in-Living-Creatures-For-the-First-Time-Ever-470757.shtml</a:t>
            </a:r>
            <a:r>
              <a:rPr lang="en" sz="1000"/>
              <a:t> (October 2, 2016)</a:t>
            </a:r>
          </a:p>
          <a:p>
            <a:pPr lvl="0">
              <a:lnSpc>
                <a:spcPct val="115000"/>
              </a:lnSpc>
              <a:spcBef>
                <a:spcPts val="0"/>
              </a:spcBef>
              <a:buClr>
                <a:schemeClr val="dk1"/>
              </a:buClr>
              <a:buSzPct val="110000"/>
              <a:buFont typeface="Arial"/>
              <a:buNone/>
            </a:pPr>
            <a:r>
              <a:rPr lang="en" sz="1000">
                <a:solidFill>
                  <a:srgbClr val="434343"/>
                </a:solidFill>
                <a:highlight>
                  <a:srgbClr val="FFFFFF"/>
                </a:highlight>
              </a:rPr>
              <a:t>[2]Margarete Rouse, Nanomedicine, </a:t>
            </a:r>
            <a:r>
              <a:rPr lang="en" sz="1000">
                <a:solidFill>
                  <a:schemeClr val="accent5"/>
                </a:solidFill>
                <a:hlinkClick r:id="rId4"/>
              </a:rPr>
              <a:t>http://whatis.techtarget.com/definition/nanomedicine </a:t>
            </a:r>
            <a:r>
              <a:rPr lang="en" sz="1000">
                <a:solidFill>
                  <a:srgbClr val="434343"/>
                </a:solidFill>
                <a:hlinkClick r:id="rId4"/>
              </a:rPr>
              <a:t>(October 2, 2016)</a:t>
            </a:r>
          </a:p>
          <a:p>
            <a:pPr lvl="0">
              <a:lnSpc>
                <a:spcPct val="115000"/>
              </a:lnSpc>
              <a:spcBef>
                <a:spcPts val="0"/>
              </a:spcBef>
              <a:buNone/>
            </a:pPr>
            <a:r>
              <a:rPr lang="en" sz="1000">
                <a:solidFill>
                  <a:srgbClr val="434343"/>
                </a:solidFill>
              </a:rPr>
              <a:t>[3]Robert A. Freitas, What is nanomedicine? (</a:t>
            </a:r>
            <a:r>
              <a:rPr lang="en" sz="1000">
                <a:solidFill>
                  <a:srgbClr val="434343"/>
                </a:solidFill>
                <a:highlight>
                  <a:srgbClr val="FFFFFF"/>
                </a:highlight>
              </a:rPr>
              <a:t>Elsevier, March 2005)</a:t>
            </a:r>
            <a:r>
              <a:rPr lang="en" sz="1000">
                <a:solidFill>
                  <a:srgbClr val="434343"/>
                </a:solidFill>
              </a:rPr>
              <a:t>, 2-9, </a:t>
            </a:r>
            <a:r>
              <a:rPr lang="en" sz="1000">
                <a:solidFill>
                  <a:schemeClr val="accent5"/>
                </a:solidFill>
                <a:hlinkClick r:id="rId5"/>
              </a:rPr>
              <a:t>http://www.sciencedirect.com/science/article/pii/S1549963404000048</a:t>
            </a:r>
            <a:r>
              <a:rPr lang="en" sz="1000">
                <a:solidFill>
                  <a:schemeClr val="accent5"/>
                </a:solidFill>
              </a:rPr>
              <a:t> </a:t>
            </a:r>
          </a:p>
          <a:p>
            <a:pPr lvl="0">
              <a:lnSpc>
                <a:spcPct val="115000"/>
              </a:lnSpc>
              <a:spcBef>
                <a:spcPts val="0"/>
              </a:spcBef>
              <a:buClr>
                <a:schemeClr val="dk1"/>
              </a:buClr>
              <a:buSzPct val="110000"/>
              <a:buFont typeface="Arial"/>
              <a:buNone/>
            </a:pPr>
            <a:r>
              <a:rPr lang="en" sz="1000">
                <a:solidFill>
                  <a:srgbClr val="434343"/>
                </a:solidFill>
              </a:rPr>
              <a:t>[4]UK Essays, Analysing Potential Uses Of Nanorobotics Biology Essay, </a:t>
            </a:r>
            <a:r>
              <a:rPr lang="en" sz="1000">
                <a:solidFill>
                  <a:schemeClr val="accent5"/>
                </a:solidFill>
                <a:hlinkClick r:id="rId6"/>
              </a:rPr>
              <a:t>https://www.ukessays.com/essays/biology/analysing-potential-uses-of-nanorobotics-biology-essay.php </a:t>
            </a:r>
            <a:r>
              <a:rPr lang="en" sz="1000">
                <a:solidFill>
                  <a:srgbClr val="434343"/>
                </a:solidFill>
                <a:hlinkClick r:id="rId6"/>
              </a:rPr>
              <a:t>(October 2,2016)</a:t>
            </a:r>
          </a:p>
          <a:p>
            <a:pPr lvl="0" rtl="0">
              <a:lnSpc>
                <a:spcPct val="115000"/>
              </a:lnSpc>
              <a:spcBef>
                <a:spcPts val="0"/>
              </a:spcBef>
              <a:spcAft>
                <a:spcPts val="0"/>
              </a:spcAft>
              <a:buClr>
                <a:srgbClr val="2E2E2E"/>
              </a:buClr>
              <a:buSzPct val="100000"/>
              <a:buFont typeface="Arial"/>
              <a:buNone/>
            </a:pPr>
            <a:r>
              <a:rPr lang="en" sz="1000">
                <a:solidFill>
                  <a:srgbClr val="000000"/>
                </a:solidFill>
              </a:rPr>
              <a:t>[5]Sanjeeb K. Sahoo</a:t>
            </a:r>
            <a:r>
              <a:rPr lang="en" sz="1000">
                <a:solidFill>
                  <a:srgbClr val="434343"/>
                </a:solidFill>
              </a:rPr>
              <a:t>, Vinod Labhasetwar, Nanotech approaches to drug delivery and imaging (Elsevier, December 2003) 1112-1120,</a:t>
            </a:r>
            <a:r>
              <a:rPr lang="en" sz="1000"/>
              <a:t> </a:t>
            </a:r>
            <a:r>
              <a:rPr lang="en" sz="1000">
                <a:solidFill>
                  <a:schemeClr val="accent5"/>
                </a:solidFill>
                <a:hlinkClick r:id="rId7"/>
              </a:rPr>
              <a:t>http://www.sciencedirect.com/science/article/pii/S1359644603029039</a:t>
            </a:r>
          </a:p>
          <a:p>
            <a:pPr lvl="0" rtl="0">
              <a:lnSpc>
                <a:spcPct val="115000"/>
              </a:lnSpc>
              <a:spcBef>
                <a:spcPts val="0"/>
              </a:spcBef>
              <a:spcAft>
                <a:spcPts val="0"/>
              </a:spcAft>
              <a:buClr>
                <a:srgbClr val="2E2E2E"/>
              </a:buClr>
              <a:buSzPct val="100000"/>
              <a:buFont typeface="Arial"/>
              <a:buNone/>
            </a:pPr>
            <a:endParaRPr sz="1000">
              <a:solidFill>
                <a:schemeClr val="accent5"/>
              </a:solidFill>
            </a:endParaRPr>
          </a:p>
          <a:p>
            <a:pPr lvl="0">
              <a:lnSpc>
                <a:spcPct val="100000"/>
              </a:lnSpc>
              <a:spcBef>
                <a:spcPts val="0"/>
              </a:spcBef>
              <a:buClr>
                <a:schemeClr val="dk1"/>
              </a:buClr>
              <a:buSzPct val="110000"/>
              <a:buFont typeface="Arial"/>
              <a:buNone/>
            </a:pPr>
            <a:r>
              <a:rPr lang="en" sz="1000">
                <a:solidFill>
                  <a:srgbClr val="434343"/>
                </a:solidFill>
                <a:highlight>
                  <a:srgbClr val="FFFFFF"/>
                </a:highlight>
              </a:rPr>
              <a:t>[6]Harry F. Tibbals, </a:t>
            </a:r>
            <a:r>
              <a:rPr lang="en" sz="1000">
                <a:solidFill>
                  <a:srgbClr val="434343"/>
                </a:solidFill>
              </a:rPr>
              <a:t>Medical Nanotechnology and Nanomedicine (Taylor &amp; Francis Group, 2011),</a:t>
            </a:r>
            <a:r>
              <a:rPr lang="en" sz="1000">
                <a:solidFill>
                  <a:srgbClr val="434343"/>
                </a:solidFill>
                <a:highlight>
                  <a:srgbClr val="FFFFFF"/>
                </a:highlight>
              </a:rPr>
              <a:t> </a:t>
            </a:r>
            <a:r>
              <a:rPr lang="en" sz="1000">
                <a:solidFill>
                  <a:schemeClr val="accent5"/>
                </a:solidFill>
                <a:hlinkClick r:id="rId8"/>
              </a:rPr>
              <a:t>https://books.google.com/books?id=VT8jgh81zycC&amp;pg=PA340&amp;lpg=PA340&amp;dq=nanomedicine+pacemakers&amp;source=bl&amp;ots=fVHw1adZrL&amp;sig=5Zb0lhXKDJgSRJZpE0CmqTrpRtg&amp;hl=en&amp;sa=X&amp;ved=0ahUKEwjn_bzywq_PAhXTZj4KHRh6BdAQ6AEIJTAB#v=onepage&amp;q=nanomedicine%20pacemakers&amp;f=false</a:t>
            </a:r>
            <a:r>
              <a:rPr lang="en" sz="1100">
                <a:solidFill>
                  <a:schemeClr val="dk1"/>
                </a:solidFill>
              </a:rPr>
              <a:t>				</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15</a:t>
            </a:fld>
            <a:endParaRPr lang="en"/>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Reference Cont.</a:t>
            </a:r>
          </a:p>
        </p:txBody>
      </p:sp>
      <p:sp>
        <p:nvSpPr>
          <p:cNvPr id="179" name="Shape 179"/>
          <p:cNvSpPr txBox="1">
            <a:spLocks noGrp="1"/>
          </p:cNvSpPr>
          <p:nvPr>
            <p:ph type="body" idx="1"/>
          </p:nvPr>
        </p:nvSpPr>
        <p:spPr>
          <a:xfrm>
            <a:off x="311700" y="1152475"/>
            <a:ext cx="8520600" cy="3915900"/>
          </a:xfrm>
          <a:prstGeom prst="rect">
            <a:avLst/>
          </a:prstGeom>
        </p:spPr>
        <p:txBody>
          <a:bodyPr lIns="91425" tIns="91425" rIns="91425" bIns="91425" anchor="t" anchorCtr="0">
            <a:noAutofit/>
          </a:bodyPr>
          <a:lstStyle/>
          <a:p>
            <a:pPr lvl="0" rtl="0">
              <a:lnSpc>
                <a:spcPct val="100000"/>
              </a:lnSpc>
              <a:spcBef>
                <a:spcPts val="0"/>
              </a:spcBef>
              <a:buClr>
                <a:schemeClr val="dk1"/>
              </a:buClr>
              <a:buSzPct val="110000"/>
              <a:buFont typeface="Arial"/>
              <a:buNone/>
            </a:pPr>
            <a:r>
              <a:rPr lang="en" sz="1000">
                <a:solidFill>
                  <a:srgbClr val="434343"/>
                </a:solidFill>
              </a:rPr>
              <a:t>[7]Lucas Drayton Bradley, REGULATING WEAPONIZED NANOTECHNOLOGY: HOW THE INTERNATIONAL CRIMINAL COURT OFFERS A WAY FORWARD,</a:t>
            </a:r>
            <a:r>
              <a:rPr lang="en" sz="1100">
                <a:solidFill>
                  <a:schemeClr val="dk1"/>
                </a:solidFill>
              </a:rPr>
              <a:t> </a:t>
            </a:r>
            <a:r>
              <a:rPr lang="en" sz="1000" u="sng">
                <a:solidFill>
                  <a:schemeClr val="accent5"/>
                </a:solidFill>
                <a:hlinkClick r:id="rId3"/>
              </a:rPr>
              <a:t>http://digitalcommons.law.uga.edu/cgi/viewcontent.cgi?article=1053&amp;context=gjicl</a:t>
            </a:r>
            <a:r>
              <a:rPr lang="en" sz="1000">
                <a:solidFill>
                  <a:schemeClr val="accent5"/>
                </a:solidFill>
              </a:rPr>
              <a:t> </a:t>
            </a:r>
            <a:r>
              <a:rPr lang="en" sz="1000">
                <a:solidFill>
                  <a:srgbClr val="434343"/>
                </a:solidFill>
              </a:rPr>
              <a:t>(October 2, 2016)</a:t>
            </a:r>
          </a:p>
          <a:p>
            <a:pPr lvl="0" rtl="0">
              <a:lnSpc>
                <a:spcPct val="100000"/>
              </a:lnSpc>
              <a:spcBef>
                <a:spcPts val="0"/>
              </a:spcBef>
              <a:buNone/>
            </a:pPr>
            <a:r>
              <a:rPr lang="en" sz="1000">
                <a:solidFill>
                  <a:srgbClr val="434343"/>
                </a:solidFill>
                <a:highlight>
                  <a:srgbClr val="FFFFFF"/>
                </a:highlight>
              </a:rPr>
              <a:t>[8]Dr Ananya Mandal, What is Oxidative Stress?,</a:t>
            </a:r>
            <a:r>
              <a:rPr lang="en" sz="1500" b="1">
                <a:solidFill>
                  <a:srgbClr val="616161"/>
                </a:solidFill>
                <a:highlight>
                  <a:srgbClr val="FFFFFF"/>
                </a:highlight>
                <a:latin typeface="Verdana"/>
                <a:ea typeface="Verdana"/>
                <a:cs typeface="Verdana"/>
                <a:sym typeface="Verdana"/>
              </a:rPr>
              <a:t> </a:t>
            </a:r>
            <a:r>
              <a:rPr lang="en" sz="1000" u="sng">
                <a:solidFill>
                  <a:schemeClr val="hlink"/>
                </a:solidFill>
                <a:hlinkClick r:id="rId4"/>
              </a:rPr>
              <a:t>http://www.news-medical.net/health/What-is-Oxidative-Stress.aspx</a:t>
            </a:r>
            <a:r>
              <a:rPr lang="en" sz="1000">
                <a:solidFill>
                  <a:schemeClr val="accent5"/>
                </a:solidFill>
              </a:rPr>
              <a:t> </a:t>
            </a:r>
            <a:r>
              <a:rPr lang="en" sz="1000">
                <a:solidFill>
                  <a:srgbClr val="434343"/>
                </a:solidFill>
              </a:rPr>
              <a:t>(October 2, 2016)</a:t>
            </a:r>
          </a:p>
          <a:p>
            <a:pPr lvl="0" rtl="0">
              <a:lnSpc>
                <a:spcPct val="100000"/>
              </a:lnSpc>
              <a:spcBef>
                <a:spcPts val="0"/>
              </a:spcBef>
              <a:buNone/>
            </a:pPr>
            <a:r>
              <a:rPr lang="en" sz="1000">
                <a:solidFill>
                  <a:srgbClr val="434343"/>
                </a:solidFill>
              </a:rPr>
              <a:t>[9] Andrew Chen, The Ethics of Nanotechnology, </a:t>
            </a:r>
            <a:r>
              <a:rPr lang="en" sz="1000" u="sng">
                <a:solidFill>
                  <a:schemeClr val="hlink"/>
                </a:solidFill>
                <a:hlinkClick r:id="rId5"/>
              </a:rPr>
              <a:t>https://www.scu.edu/ethics/focus-areas/more/technology-ethics/technology-ethics-resources/the-ethics-of-nanotechnology/</a:t>
            </a:r>
            <a:r>
              <a:rPr lang="en" sz="1000">
                <a:solidFill>
                  <a:srgbClr val="434343"/>
                </a:solidFill>
              </a:rPr>
              <a:t> (October 3, 2016)</a:t>
            </a:r>
          </a:p>
          <a:p>
            <a:pPr lvl="0" rtl="0">
              <a:lnSpc>
                <a:spcPct val="100000"/>
              </a:lnSpc>
              <a:spcBef>
                <a:spcPts val="0"/>
              </a:spcBef>
              <a:buNone/>
            </a:pPr>
            <a:r>
              <a:rPr lang="en" sz="1000">
                <a:solidFill>
                  <a:srgbClr val="434343"/>
                </a:solidFill>
              </a:rPr>
              <a:t>[10] Ian F. Akyildiz and Josep Miquel Jornet, The Internet of Nano-Things (September 28, 2016) </a:t>
            </a:r>
            <a:r>
              <a:rPr lang="en" sz="1100" u="sng">
                <a:solidFill>
                  <a:schemeClr val="accent5"/>
                </a:solidFill>
                <a:hlinkClick r:id="rId6"/>
              </a:rPr>
              <a:t>http://bwn.ece.gatech.edu/surveys/nanothings.pdf</a:t>
            </a:r>
          </a:p>
          <a:p>
            <a:pPr lvl="0" rtl="0">
              <a:lnSpc>
                <a:spcPct val="100000"/>
              </a:lnSpc>
              <a:spcBef>
                <a:spcPts val="0"/>
              </a:spcBef>
              <a:buNone/>
            </a:pPr>
            <a:r>
              <a:rPr lang="en" sz="1000">
                <a:solidFill>
                  <a:srgbClr val="000000"/>
                </a:solidFill>
                <a:latin typeface="Cambria"/>
                <a:ea typeface="Cambria"/>
                <a:cs typeface="Cambria"/>
                <a:sym typeface="Cambria"/>
              </a:rPr>
              <a:t>[11] Michael Berger, Ethical aspects of nanotechnology in medicine.’ </a:t>
            </a:r>
            <a:r>
              <a:rPr lang="en" sz="1000" u="sng">
                <a:solidFill>
                  <a:schemeClr val="hlink"/>
                </a:solidFill>
                <a:latin typeface="Cambria"/>
                <a:ea typeface="Cambria"/>
                <a:cs typeface="Cambria"/>
                <a:sym typeface="Cambria"/>
                <a:hlinkClick r:id="rId7"/>
              </a:rPr>
              <a:t>http://www.nanowerk.com/spotlight/spotid=3938.php</a:t>
            </a:r>
          </a:p>
          <a:p>
            <a:pPr lvl="0" rtl="0">
              <a:lnSpc>
                <a:spcPct val="100000"/>
              </a:lnSpc>
              <a:spcBef>
                <a:spcPts val="0"/>
              </a:spcBef>
              <a:buNone/>
            </a:pPr>
            <a:r>
              <a:rPr lang="en" sz="1000">
                <a:solidFill>
                  <a:srgbClr val="222222"/>
                </a:solidFill>
                <a:highlight>
                  <a:srgbClr val="FFFFFF"/>
                </a:highlight>
              </a:rPr>
              <a:t>[12] Ileš, Davor, Goran Martinović, and Dražan Kozak. "Review of potential use, benefits and risks of nanosensors and nanotechnologies in food." </a:t>
            </a:r>
            <a:r>
              <a:rPr lang="en" sz="1000" i="1">
                <a:solidFill>
                  <a:srgbClr val="222222"/>
                </a:solidFill>
                <a:highlight>
                  <a:srgbClr val="FFFFFF"/>
                </a:highlight>
              </a:rPr>
              <a:t>Strojarstvo: časopis za teoriju i praksu u strojarstvu</a:t>
            </a:r>
            <a:r>
              <a:rPr lang="en" sz="1000">
                <a:solidFill>
                  <a:srgbClr val="222222"/>
                </a:solidFill>
                <a:highlight>
                  <a:srgbClr val="FFFFFF"/>
                </a:highlight>
              </a:rPr>
              <a:t> 53.2 (2011): 127-136.</a:t>
            </a:r>
          </a:p>
          <a:p>
            <a:pPr lvl="0" rtl="0">
              <a:lnSpc>
                <a:spcPct val="100000"/>
              </a:lnSpc>
              <a:spcBef>
                <a:spcPts val="0"/>
              </a:spcBef>
              <a:buNone/>
            </a:pPr>
            <a:r>
              <a:rPr lang="en" sz="1000">
                <a:solidFill>
                  <a:srgbClr val="222222"/>
                </a:solidFill>
                <a:highlight>
                  <a:srgbClr val="FFFFFF"/>
                </a:highlight>
              </a:rPr>
              <a:t>[13] What is Nanotechnology? (September 28, 2016) </a:t>
            </a:r>
            <a:r>
              <a:rPr lang="en" sz="1100" u="sng">
                <a:solidFill>
                  <a:schemeClr val="accent5"/>
                </a:solidFill>
                <a:hlinkClick r:id="rId8"/>
              </a:rPr>
              <a:t>http://www.nano.gov/nanotech-101/what/definition</a:t>
            </a:r>
          </a:p>
          <a:p>
            <a:pPr lvl="0" rtl="0">
              <a:lnSpc>
                <a:spcPct val="100000"/>
              </a:lnSpc>
              <a:spcBef>
                <a:spcPts val="0"/>
              </a:spcBef>
              <a:buNone/>
            </a:pPr>
            <a:r>
              <a:rPr lang="en" sz="1000">
                <a:solidFill>
                  <a:srgbClr val="222222"/>
                </a:solidFill>
                <a:highlight>
                  <a:srgbClr val="FFFFFF"/>
                </a:highlight>
              </a:rPr>
              <a:t>[14] What are Nanobots? (September 15, 2016) </a:t>
            </a:r>
            <a:r>
              <a:rPr lang="en" sz="1000" u="sng">
                <a:solidFill>
                  <a:schemeClr val="hlink"/>
                </a:solidFill>
                <a:highlight>
                  <a:srgbClr val="FFFFFF"/>
                </a:highlight>
                <a:hlinkClick r:id="rId9"/>
              </a:rPr>
              <a:t>http://www.innovateus.net/science/what-are-nanorobots</a:t>
            </a:r>
            <a:r>
              <a:rPr lang="en" sz="1000">
                <a:solidFill>
                  <a:srgbClr val="222222"/>
                </a:solidFill>
                <a:highlight>
                  <a:srgbClr val="FFFFFF"/>
                </a:highlight>
              </a:rPr>
              <a:t> </a:t>
            </a:r>
          </a:p>
          <a:p>
            <a:pPr lvl="0">
              <a:lnSpc>
                <a:spcPct val="100000"/>
              </a:lnSpc>
              <a:spcBef>
                <a:spcPts val="0"/>
              </a:spcBef>
              <a:buNone/>
            </a:pPr>
            <a:r>
              <a:rPr lang="en" sz="1000">
                <a:solidFill>
                  <a:srgbClr val="222222"/>
                </a:solidFill>
                <a:highlight>
                  <a:srgbClr val="FFFFFF"/>
                </a:highlight>
              </a:rPr>
              <a:t>[15] Manu S. Mannoor, Graphene-based wireless bacteria detection on tooth enamel (September 28, 2016) http://www.nature.com/articles/ncomms1767</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16</a:t>
            </a:fld>
            <a:endParaRPr lang="en"/>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References Cont.</a:t>
            </a:r>
          </a:p>
        </p:txBody>
      </p:sp>
      <p:sp>
        <p:nvSpPr>
          <p:cNvPr id="185" name="Shape 185"/>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sz="1000"/>
              <a:t>[16] Nanosensors, A Definition, Applications and How Nanosensors Work AZoNano (September 28 ,2016) </a:t>
            </a:r>
            <a:r>
              <a:rPr lang="en" sz="1000" u="sng">
                <a:solidFill>
                  <a:schemeClr val="hlink"/>
                </a:solidFill>
                <a:hlinkClick r:id="rId3"/>
              </a:rPr>
              <a:t>http://www.azonano.com/article.aspx?ArticleID=1840</a:t>
            </a:r>
          </a:p>
          <a:p>
            <a:pPr lvl="0">
              <a:spcBef>
                <a:spcPts val="0"/>
              </a:spcBef>
              <a:buNone/>
            </a:pPr>
            <a:r>
              <a:rPr lang="en" sz="1000"/>
              <a:t>[17] What are Nanobots? (September 28, 2016) </a:t>
            </a:r>
            <a:r>
              <a:rPr lang="en" sz="1000" u="sng">
                <a:solidFill>
                  <a:schemeClr val="hlink"/>
                </a:solidFill>
                <a:hlinkClick r:id="rId4"/>
              </a:rPr>
              <a:t>http://www.tech-faq.com/nanorobots.html</a:t>
            </a:r>
          </a:p>
          <a:p>
            <a:pPr lvl="0">
              <a:spcBef>
                <a:spcPts val="0"/>
              </a:spcBef>
              <a:buNone/>
            </a:pPr>
            <a:r>
              <a:rPr lang="en" sz="1000"/>
              <a:t>[18] How the Internet of Things got Hacked (October 3, 2016) </a:t>
            </a:r>
            <a:r>
              <a:rPr lang="en" sz="1000" u="sng">
                <a:solidFill>
                  <a:schemeClr val="hlink"/>
                </a:solidFill>
                <a:hlinkClick r:id="rId5"/>
              </a:rPr>
              <a:t>https://www.wired.com/2015/12/2015-the-year-the-internet-of-things-got-hacked/</a:t>
            </a:r>
          </a:p>
          <a:p>
            <a:pPr lvl="0">
              <a:spcBef>
                <a:spcPts val="0"/>
              </a:spcBef>
              <a:buNone/>
            </a:pPr>
            <a:r>
              <a:rPr lang="en" sz="1000"/>
              <a:t>[19] </a:t>
            </a:r>
            <a:r>
              <a:rPr lang="en" sz="1000">
                <a:solidFill>
                  <a:srgbClr val="000000"/>
                </a:solidFill>
                <a:latin typeface="Cambria"/>
                <a:ea typeface="Cambria"/>
                <a:cs typeface="Cambria"/>
                <a:sym typeface="Cambria"/>
              </a:rPr>
              <a:t>Jamil El-Ali, Peter K. Sorger and Klavs F. Jensen ‘Cells on chips.’ Nature 442, 403-411 (27 July 2006)</a:t>
            </a:r>
          </a:p>
          <a:p>
            <a:pPr lvl="0">
              <a:spcBef>
                <a:spcPts val="0"/>
              </a:spcBef>
              <a:buNone/>
            </a:pPr>
            <a:r>
              <a:rPr lang="en" sz="1000">
                <a:solidFill>
                  <a:srgbClr val="000000"/>
                </a:solidFill>
                <a:latin typeface="Cambria"/>
                <a:ea typeface="Cambria"/>
                <a:cs typeface="Cambria"/>
                <a:sym typeface="Cambria"/>
              </a:rPr>
              <a:t>[20] British Society for Nanomedicine, </a:t>
            </a:r>
            <a:r>
              <a:rPr lang="en" sz="1000" u="sng">
                <a:solidFill>
                  <a:schemeClr val="hlink"/>
                </a:solidFill>
                <a:latin typeface="Cambria"/>
                <a:ea typeface="Cambria"/>
                <a:cs typeface="Cambria"/>
                <a:sym typeface="Cambria"/>
                <a:hlinkClick r:id="rId6"/>
              </a:rPr>
              <a:t>http://www.britishsocietynanomedicine.org/what-is-nanomedicine.html</a:t>
            </a:r>
          </a:p>
          <a:p>
            <a:pPr lvl="0">
              <a:spcBef>
                <a:spcPts val="0"/>
              </a:spcBef>
              <a:buNone/>
            </a:pPr>
            <a:r>
              <a:rPr lang="en" sz="1000">
                <a:solidFill>
                  <a:srgbClr val="000000"/>
                </a:solidFill>
              </a:rPr>
              <a:t>[21] Neil Jacobstein, Foresight Guidelines for Responsible Nanotechnology Development, </a:t>
            </a:r>
          </a:p>
          <a:p>
            <a:pPr lvl="0">
              <a:spcBef>
                <a:spcPts val="0"/>
              </a:spcBef>
              <a:buNone/>
            </a:pPr>
            <a:r>
              <a:rPr lang="en" sz="1000">
                <a:solidFill>
                  <a:srgbClr val="000000"/>
                </a:solidFill>
                <a:latin typeface="Cambria"/>
                <a:ea typeface="Cambria"/>
                <a:cs typeface="Cambria"/>
                <a:sym typeface="Cambria"/>
              </a:rPr>
              <a:t> </a:t>
            </a:r>
            <a:r>
              <a:rPr lang="en" sz="1000" u="sng">
                <a:solidFill>
                  <a:schemeClr val="hlink"/>
                </a:solidFill>
                <a:latin typeface="Cambria"/>
                <a:ea typeface="Cambria"/>
                <a:cs typeface="Cambria"/>
                <a:sym typeface="Cambria"/>
                <a:hlinkClick r:id="rId7"/>
              </a:rPr>
              <a:t>http://www.foresight.org/guidelines/current.html</a:t>
            </a:r>
            <a:r>
              <a:rPr lang="en" sz="1000">
                <a:solidFill>
                  <a:srgbClr val="000000"/>
                </a:solidFill>
                <a:latin typeface="Cambria"/>
                <a:ea typeface="Cambria"/>
                <a:cs typeface="Cambria"/>
                <a:sym typeface="Cambria"/>
              </a:rPr>
              <a:t> (October 3, 2016)</a:t>
            </a:r>
          </a:p>
          <a:p>
            <a:pPr lvl="0">
              <a:spcBef>
                <a:spcPts val="0"/>
              </a:spcBef>
              <a:buNone/>
            </a:pPr>
            <a:r>
              <a:rPr lang="en" sz="1000">
                <a:solidFill>
                  <a:srgbClr val="000000"/>
                </a:solidFill>
                <a:latin typeface="Cambria"/>
                <a:ea typeface="Cambria"/>
                <a:cs typeface="Cambria"/>
                <a:sym typeface="Cambria"/>
              </a:rPr>
              <a:t>[22] Benefits and Applications, http://www.nano.gov/you/nanotechnology-benefits (October 4, 2016)</a:t>
            </a:r>
          </a:p>
          <a:p>
            <a:pPr lvl="0">
              <a:spcBef>
                <a:spcPts val="0"/>
              </a:spcBef>
              <a:buNone/>
            </a:pPr>
            <a:endParaRPr sz="1000">
              <a:solidFill>
                <a:srgbClr val="000000"/>
              </a:solidFill>
              <a:latin typeface="Cambria"/>
              <a:ea typeface="Cambria"/>
              <a:cs typeface="Cambria"/>
              <a:sym typeface="Cambria"/>
            </a:endParaRPr>
          </a:p>
          <a:p>
            <a:pPr lvl="0">
              <a:spcBef>
                <a:spcPts val="0"/>
              </a:spcBef>
              <a:buNone/>
            </a:pPr>
            <a:endParaRPr sz="1000">
              <a:solidFill>
                <a:srgbClr val="000000"/>
              </a:solidFill>
            </a:endParaRPr>
          </a:p>
          <a:p>
            <a:pPr lvl="0">
              <a:spcBef>
                <a:spcPts val="0"/>
              </a:spcBef>
              <a:buNone/>
            </a:pPr>
            <a:endParaRPr sz="100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17</a:t>
            </a:fld>
            <a:endParaRPr lang="en"/>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rtl="0">
              <a:spcBef>
                <a:spcPts val="0"/>
              </a:spcBef>
              <a:buNone/>
            </a:pPr>
            <a:r>
              <a:rPr lang="en"/>
              <a:t>Introduction</a:t>
            </a:r>
          </a:p>
        </p:txBody>
      </p:sp>
      <p:sp>
        <p:nvSpPr>
          <p:cNvPr id="61" name="Shape 61"/>
          <p:cNvSpPr txBox="1">
            <a:spLocks noGrp="1"/>
          </p:cNvSpPr>
          <p:nvPr>
            <p:ph type="body" idx="1"/>
          </p:nvPr>
        </p:nvSpPr>
        <p:spPr>
          <a:xfrm>
            <a:off x="311700" y="1152475"/>
            <a:ext cx="8520600" cy="3416400"/>
          </a:xfrm>
          <a:prstGeom prst="rect">
            <a:avLst/>
          </a:prstGeom>
        </p:spPr>
        <p:txBody>
          <a:bodyPr lIns="91425" tIns="91425" rIns="91425" bIns="91425" anchor="ctr" anchorCtr="0">
            <a:noAutofit/>
          </a:bodyPr>
          <a:lstStyle/>
          <a:p>
            <a:pPr lvl="0" algn="ctr">
              <a:spcBef>
                <a:spcPts val="0"/>
              </a:spcBef>
              <a:buNone/>
            </a:pPr>
            <a:r>
              <a:rPr lang="en" dirty="0">
                <a:solidFill>
                  <a:schemeClr val="tx1"/>
                </a:solidFill>
              </a:rPr>
              <a:t>While none of the research / development being done now is negative, there is a high probability for this technolgy to be used in </a:t>
            </a:r>
            <a:r>
              <a:rPr lang="en" b="1" dirty="0">
                <a:solidFill>
                  <a:schemeClr val="tx1"/>
                </a:solidFill>
              </a:rPr>
              <a:t>negative ways</a:t>
            </a:r>
            <a:r>
              <a:rPr lang="en" dirty="0">
                <a:solidFill>
                  <a:schemeClr val="tx1"/>
                </a:solidFill>
              </a:rPr>
              <a:t> once and if commercialized</a:t>
            </a:r>
          </a:p>
          <a:p>
            <a:pPr lvl="0">
              <a:lnSpc>
                <a:spcPct val="100000"/>
              </a:lnSpc>
              <a:spcBef>
                <a:spcPts val="0"/>
              </a:spcBef>
              <a:spcAft>
                <a:spcPts val="0"/>
              </a:spcAft>
              <a:buClr>
                <a:schemeClr val="dk1"/>
              </a:buClr>
              <a:buSzPct val="61111"/>
              <a:buFont typeface="Arial"/>
              <a:buNone/>
            </a:pPr>
            <a:endParaRPr dirty="0">
              <a:solidFill>
                <a:schemeClr val="dk1"/>
              </a:solidFill>
            </a:endParaRPr>
          </a:p>
          <a:p>
            <a:pPr lvl="0">
              <a:spcBef>
                <a:spcPts val="0"/>
              </a:spcBef>
              <a:buNone/>
            </a:pPr>
            <a:endParaRPr dirty="0"/>
          </a:p>
        </p:txBody>
      </p:sp>
      <p:sp>
        <p:nvSpPr>
          <p:cNvPr id="62" name="Shape 62"/>
          <p:cNvSpPr txBox="1"/>
          <p:nvPr/>
        </p:nvSpPr>
        <p:spPr>
          <a:xfrm>
            <a:off x="7506725" y="176825"/>
            <a:ext cx="1325700" cy="268200"/>
          </a:xfrm>
          <a:prstGeom prst="rect">
            <a:avLst/>
          </a:prstGeom>
          <a:noFill/>
          <a:ln>
            <a:noFill/>
          </a:ln>
        </p:spPr>
        <p:txBody>
          <a:bodyPr lIns="91425" tIns="91425" rIns="91425" bIns="91425" anchor="t" anchorCtr="0">
            <a:noAutofit/>
          </a:bodyPr>
          <a:lstStyle/>
          <a:p>
            <a:pPr lvl="0">
              <a:spcBef>
                <a:spcPts val="0"/>
              </a:spcBef>
              <a:buNone/>
            </a:pPr>
            <a:r>
              <a:rPr lang="en"/>
              <a:t>Kevin Valente</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2</a:t>
            </a:fld>
            <a:endParaRPr lang="en"/>
          </a:p>
        </p:txBody>
      </p:sp>
    </p:spTree>
    <p:extLst>
      <p:ext uri="{BB962C8B-B14F-4D97-AF65-F5344CB8AC3E}">
        <p14:creationId xmlns:p14="http://schemas.microsoft.com/office/powerpoint/2010/main" val="136856138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What is the Internet of Nano Things?</a:t>
            </a:r>
          </a:p>
        </p:txBody>
      </p:sp>
      <p:sp>
        <p:nvSpPr>
          <p:cNvPr id="69" name="Shape 69"/>
          <p:cNvSpPr txBox="1">
            <a:spLocks noGrp="1"/>
          </p:cNvSpPr>
          <p:nvPr>
            <p:ph type="body" idx="1"/>
          </p:nvPr>
        </p:nvSpPr>
        <p:spPr>
          <a:xfrm>
            <a:off x="197400" y="1152475"/>
            <a:ext cx="8382300" cy="3416400"/>
          </a:xfrm>
          <a:prstGeom prst="rect">
            <a:avLst/>
          </a:prstGeom>
        </p:spPr>
        <p:txBody>
          <a:bodyPr lIns="91425" tIns="91425" rIns="91425" bIns="91425" anchor="t" anchorCtr="0">
            <a:noAutofit/>
          </a:bodyPr>
          <a:lstStyle/>
          <a:p>
            <a:pPr marL="514350" lvl="0"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Large collection of nano devices connected to the internet</a:t>
            </a:r>
          </a:p>
          <a:p>
            <a:pPr marL="514350" lvl="0"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Examples:</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Nanobots</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Nanosensors</a:t>
            </a:r>
          </a:p>
          <a:p>
            <a:pPr marL="514350" lvl="0"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New solutions in different fields</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Medical</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Military</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Agricultural</a:t>
            </a:r>
          </a:p>
          <a:p>
            <a:pPr marL="514350" lvl="0" indent="-28575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All devices could be connected together allowing for communication between them</a:t>
            </a:r>
          </a:p>
        </p:txBody>
      </p:sp>
      <p:sp>
        <p:nvSpPr>
          <p:cNvPr id="70" name="Shape 70"/>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dirty="0"/>
              <a:t>Matthew Micciolo</a:t>
            </a:r>
          </a:p>
        </p:txBody>
      </p:sp>
      <p:pic>
        <p:nvPicPr>
          <p:cNvPr id="71" name="Shape 71"/>
          <p:cNvPicPr preferRelativeResize="0"/>
          <p:nvPr/>
        </p:nvPicPr>
        <p:blipFill>
          <a:blip r:embed="rId3">
            <a:alphaModFix/>
          </a:blip>
          <a:stretch>
            <a:fillRect/>
          </a:stretch>
        </p:blipFill>
        <p:spPr>
          <a:xfrm>
            <a:off x="4050550" y="1583625"/>
            <a:ext cx="4997400" cy="2198749"/>
          </a:xfrm>
          <a:prstGeom prst="rect">
            <a:avLst/>
          </a:prstGeom>
          <a:noFill/>
          <a:ln>
            <a:noFill/>
          </a:ln>
        </p:spPr>
      </p:pic>
      <p:sp>
        <p:nvSpPr>
          <p:cNvPr id="72" name="Shape 72"/>
          <p:cNvSpPr txBox="1"/>
          <p:nvPr/>
        </p:nvSpPr>
        <p:spPr>
          <a:xfrm>
            <a:off x="5227975" y="3673250"/>
            <a:ext cx="3915900" cy="234600"/>
          </a:xfrm>
          <a:prstGeom prst="rect">
            <a:avLst/>
          </a:prstGeom>
          <a:noFill/>
          <a:ln>
            <a:noFill/>
          </a:ln>
        </p:spPr>
        <p:txBody>
          <a:bodyPr lIns="91425" tIns="91425" rIns="91425" bIns="91425" anchor="t" anchorCtr="0">
            <a:noAutofit/>
          </a:bodyPr>
          <a:lstStyle/>
          <a:p>
            <a:pPr lvl="0">
              <a:spcBef>
                <a:spcPts val="0"/>
              </a:spcBef>
              <a:buNone/>
            </a:pPr>
            <a:r>
              <a:rPr lang="en"/>
              <a:t>Diagram of Internet of Nano Things</a:t>
            </a:r>
          </a:p>
        </p:txBody>
      </p:sp>
      <p:sp>
        <p:nvSpPr>
          <p:cNvPr id="73" name="Shape 73"/>
          <p:cNvSpPr txBox="1"/>
          <p:nvPr/>
        </p:nvSpPr>
        <p:spPr>
          <a:xfrm>
            <a:off x="6908050" y="4730525"/>
            <a:ext cx="2139900" cy="345300"/>
          </a:xfrm>
          <a:prstGeom prst="rect">
            <a:avLst/>
          </a:prstGeom>
          <a:noFill/>
          <a:ln>
            <a:noFill/>
          </a:ln>
        </p:spPr>
        <p:txBody>
          <a:bodyPr lIns="91425" tIns="91425" rIns="91425" bIns="91425" anchor="t" anchorCtr="0">
            <a:noAutofit/>
          </a:bodyPr>
          <a:lstStyle/>
          <a:p>
            <a:pPr lvl="0">
              <a:spcBef>
                <a:spcPts val="0"/>
              </a:spcBef>
              <a:buNone/>
            </a:pPr>
            <a:r>
              <a:rPr lang="en"/>
              <a:t>[10], [13]</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3</a:t>
            </a:fld>
            <a:endParaRPr lang="en"/>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Nanosensors and Nanorobots</a:t>
            </a:r>
          </a:p>
        </p:txBody>
      </p:sp>
      <p:sp>
        <p:nvSpPr>
          <p:cNvPr id="80" name="Shape 80"/>
          <p:cNvSpPr txBox="1">
            <a:spLocks noGrp="1"/>
          </p:cNvSpPr>
          <p:nvPr>
            <p:ph type="body" idx="1"/>
          </p:nvPr>
        </p:nvSpPr>
        <p:spPr>
          <a:xfrm>
            <a:off x="311700" y="1152475"/>
            <a:ext cx="3999900" cy="1245900"/>
          </a:xfrm>
          <a:prstGeom prst="rect">
            <a:avLst/>
          </a:prstGeom>
        </p:spPr>
        <p:txBody>
          <a:bodyPr lIns="91425" tIns="91425" rIns="91425" bIns="91425" anchor="t" anchorCtr="0">
            <a:noAutofit/>
          </a:bodyPr>
          <a:lstStyle/>
          <a:p>
            <a:pPr lvl="0" algn="ctr" rtl="0">
              <a:spcBef>
                <a:spcPts val="0"/>
              </a:spcBef>
              <a:buNone/>
            </a:pPr>
            <a:r>
              <a:rPr lang="en" u="sng" dirty="0">
                <a:solidFill>
                  <a:srgbClr val="000000"/>
                </a:solidFill>
              </a:rPr>
              <a:t>Nanosensors</a:t>
            </a:r>
          </a:p>
          <a:p>
            <a:pPr marL="514350" lvl="0" indent="-285750" rtl="0">
              <a:lnSpc>
                <a:spcPct val="150000"/>
              </a:lnSpc>
              <a:spcBef>
                <a:spcPts val="0"/>
              </a:spcBef>
              <a:buClr>
                <a:srgbClr val="000000"/>
              </a:buClr>
              <a:buFont typeface="Arial" panose="020B0604020202020204" pitchFamily="34" charset="0"/>
              <a:buChar char="•"/>
            </a:pPr>
            <a:r>
              <a:rPr lang="en" dirty="0">
                <a:solidFill>
                  <a:srgbClr val="000000"/>
                </a:solidFill>
              </a:rPr>
              <a:t>Sensor that can operate on the nanoscale</a:t>
            </a:r>
          </a:p>
          <a:p>
            <a:pPr marL="514350" lvl="0" indent="-285750" rtl="0">
              <a:lnSpc>
                <a:spcPct val="150000"/>
              </a:lnSpc>
              <a:spcBef>
                <a:spcPts val="0"/>
              </a:spcBef>
              <a:buClr>
                <a:srgbClr val="000000"/>
              </a:buClr>
              <a:buFont typeface="Arial" panose="020B0604020202020204" pitchFamily="34" charset="0"/>
              <a:buChar char="•"/>
            </a:pPr>
            <a:r>
              <a:rPr lang="en" dirty="0">
                <a:solidFill>
                  <a:srgbClr val="000000"/>
                </a:solidFill>
              </a:rPr>
              <a:t>Ex. Measure temperature in a living cell</a:t>
            </a:r>
          </a:p>
          <a:p>
            <a:pPr marR="0" lvl="0" algn="l" rtl="0">
              <a:lnSpc>
                <a:spcPct val="150000"/>
              </a:lnSpc>
              <a:spcBef>
                <a:spcPts val="0"/>
              </a:spcBef>
              <a:spcAft>
                <a:spcPts val="1600"/>
              </a:spcAft>
              <a:buNone/>
            </a:pPr>
            <a:endParaRPr dirty="0"/>
          </a:p>
        </p:txBody>
      </p:sp>
      <p:sp>
        <p:nvSpPr>
          <p:cNvPr id="81" name="Shape 81"/>
          <p:cNvSpPr txBox="1">
            <a:spLocks noGrp="1"/>
          </p:cNvSpPr>
          <p:nvPr>
            <p:ph type="body" idx="2"/>
          </p:nvPr>
        </p:nvSpPr>
        <p:spPr>
          <a:xfrm>
            <a:off x="4832400" y="1152475"/>
            <a:ext cx="3999900" cy="1380600"/>
          </a:xfrm>
          <a:prstGeom prst="rect">
            <a:avLst/>
          </a:prstGeom>
        </p:spPr>
        <p:txBody>
          <a:bodyPr lIns="91425" tIns="91425" rIns="91425" bIns="91425" anchor="t" anchorCtr="0">
            <a:noAutofit/>
          </a:bodyPr>
          <a:lstStyle/>
          <a:p>
            <a:pPr lvl="0" algn="ctr" rtl="0">
              <a:spcBef>
                <a:spcPts val="0"/>
              </a:spcBef>
              <a:buNone/>
            </a:pPr>
            <a:r>
              <a:rPr lang="en" u="sng" dirty="0">
                <a:solidFill>
                  <a:srgbClr val="000000"/>
                </a:solidFill>
              </a:rPr>
              <a:t>Nanorobots</a:t>
            </a:r>
          </a:p>
          <a:p>
            <a:pPr marL="457200" lvl="0" indent="-304800" rtl="0">
              <a:lnSpc>
                <a:spcPct val="100000"/>
              </a:lnSpc>
              <a:spcBef>
                <a:spcPts val="0"/>
              </a:spcBef>
              <a:buClr>
                <a:srgbClr val="000000"/>
              </a:buClr>
              <a:buSzPct val="100000"/>
              <a:buFont typeface="Arial" panose="020B0604020202020204" pitchFamily="34" charset="0"/>
              <a:buChar char="•"/>
            </a:pPr>
            <a:r>
              <a:rPr lang="en" dirty="0">
                <a:solidFill>
                  <a:srgbClr val="000000"/>
                </a:solidFill>
              </a:rPr>
              <a:t>Extremely small robot that operates on the microscopic scale</a:t>
            </a:r>
          </a:p>
          <a:p>
            <a:pPr marL="457200" lvl="0" indent="-304800" rtl="0">
              <a:lnSpc>
                <a:spcPct val="100000"/>
              </a:lnSpc>
              <a:spcBef>
                <a:spcPts val="0"/>
              </a:spcBef>
              <a:buClr>
                <a:srgbClr val="000000"/>
              </a:buClr>
              <a:buSzPct val="100000"/>
              <a:buFont typeface="Arial" panose="020B0604020202020204" pitchFamily="34" charset="0"/>
              <a:buChar char="•"/>
            </a:pPr>
            <a:r>
              <a:rPr lang="en" dirty="0">
                <a:solidFill>
                  <a:srgbClr val="000000"/>
                </a:solidFill>
              </a:rPr>
              <a:t>Size range: 0.01 to 0.1 micrometers</a:t>
            </a:r>
          </a:p>
        </p:txBody>
      </p:sp>
      <p:sp>
        <p:nvSpPr>
          <p:cNvPr id="82" name="Shape 82"/>
          <p:cNvSpPr txBox="1"/>
          <p:nvPr/>
        </p:nvSpPr>
        <p:spPr>
          <a:xfrm>
            <a:off x="250425" y="3492975"/>
            <a:ext cx="8736300" cy="1525200"/>
          </a:xfrm>
          <a:prstGeom prst="rect">
            <a:avLst/>
          </a:prstGeom>
          <a:noFill/>
          <a:ln>
            <a:noFill/>
          </a:ln>
        </p:spPr>
        <p:txBody>
          <a:bodyPr lIns="91425" tIns="91425" rIns="91425" bIns="91425" anchor="t" anchorCtr="0">
            <a:noAutofit/>
          </a:bodyPr>
          <a:lstStyle/>
          <a:p>
            <a:pPr lvl="0" algn="just" rtl="0">
              <a:lnSpc>
                <a:spcPct val="150000"/>
              </a:lnSpc>
              <a:spcBef>
                <a:spcPts val="0"/>
              </a:spcBef>
              <a:spcAft>
                <a:spcPts val="1600"/>
              </a:spcAft>
              <a:buNone/>
            </a:pPr>
            <a:endParaRPr>
              <a:solidFill>
                <a:schemeClr val="dk2"/>
              </a:solidFill>
            </a:endParaRPr>
          </a:p>
          <a:p>
            <a:pPr marL="457200" lvl="0" indent="0" algn="l" rtl="0">
              <a:lnSpc>
                <a:spcPct val="150000"/>
              </a:lnSpc>
              <a:spcBef>
                <a:spcPts val="0"/>
              </a:spcBef>
              <a:spcAft>
                <a:spcPts val="1600"/>
              </a:spcAft>
              <a:buNone/>
            </a:pPr>
            <a:endParaRPr/>
          </a:p>
        </p:txBody>
      </p:sp>
      <p:pic>
        <p:nvPicPr>
          <p:cNvPr id="83" name="Shape 83" descr="Figure 1"/>
          <p:cNvPicPr preferRelativeResize="0"/>
          <p:nvPr/>
        </p:nvPicPr>
        <p:blipFill>
          <a:blip r:embed="rId3">
            <a:alphaModFix/>
          </a:blip>
          <a:stretch>
            <a:fillRect/>
          </a:stretch>
        </p:blipFill>
        <p:spPr>
          <a:xfrm>
            <a:off x="357900" y="4075750"/>
            <a:ext cx="3374637" cy="1000074"/>
          </a:xfrm>
          <a:prstGeom prst="rect">
            <a:avLst/>
          </a:prstGeom>
          <a:noFill/>
          <a:ln>
            <a:noFill/>
          </a:ln>
        </p:spPr>
      </p:pic>
      <p:pic>
        <p:nvPicPr>
          <p:cNvPr id="84" name="Shape 84" descr="Illustration of a nanobot"/>
          <p:cNvPicPr preferRelativeResize="0"/>
          <p:nvPr/>
        </p:nvPicPr>
        <p:blipFill>
          <a:blip r:embed="rId4">
            <a:alphaModFix/>
          </a:blip>
          <a:stretch>
            <a:fillRect/>
          </a:stretch>
        </p:blipFill>
        <p:spPr>
          <a:xfrm>
            <a:off x="7034125" y="2533062"/>
            <a:ext cx="1489400" cy="1484425"/>
          </a:xfrm>
          <a:prstGeom prst="rect">
            <a:avLst/>
          </a:prstGeom>
          <a:noFill/>
          <a:ln>
            <a:noFill/>
          </a:ln>
        </p:spPr>
      </p:pic>
      <p:sp>
        <p:nvSpPr>
          <p:cNvPr id="85" name="Shape 85"/>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a:t>Matthew Micciolo</a:t>
            </a:r>
          </a:p>
        </p:txBody>
      </p:sp>
      <p:sp>
        <p:nvSpPr>
          <p:cNvPr id="86" name="Shape 86"/>
          <p:cNvSpPr txBox="1"/>
          <p:nvPr/>
        </p:nvSpPr>
        <p:spPr>
          <a:xfrm>
            <a:off x="6908050" y="4730525"/>
            <a:ext cx="2139900" cy="345300"/>
          </a:xfrm>
          <a:prstGeom prst="rect">
            <a:avLst/>
          </a:prstGeom>
          <a:noFill/>
          <a:ln>
            <a:noFill/>
          </a:ln>
        </p:spPr>
        <p:txBody>
          <a:bodyPr lIns="91425" tIns="91425" rIns="91425" bIns="91425" anchor="t" anchorCtr="0">
            <a:noAutofit/>
          </a:bodyPr>
          <a:lstStyle/>
          <a:p>
            <a:pPr lvl="0" rtl="0">
              <a:spcBef>
                <a:spcPts val="0"/>
              </a:spcBef>
              <a:buNone/>
            </a:pPr>
            <a:r>
              <a:rPr lang="en"/>
              <a:t>[14], [15], [16], [17], [22]</a:t>
            </a:r>
          </a:p>
        </p:txBody>
      </p:sp>
      <p:sp>
        <p:nvSpPr>
          <p:cNvPr id="88" name="Shape 88"/>
          <p:cNvSpPr txBox="1"/>
          <p:nvPr/>
        </p:nvSpPr>
        <p:spPr>
          <a:xfrm>
            <a:off x="2468550" y="2790125"/>
            <a:ext cx="4206900" cy="1484400"/>
          </a:xfrm>
          <a:prstGeom prst="rect">
            <a:avLst/>
          </a:prstGeom>
          <a:noFill/>
          <a:ln>
            <a:noFill/>
          </a:ln>
        </p:spPr>
        <p:txBody>
          <a:bodyPr lIns="91425" tIns="91425" rIns="91425" bIns="91425" anchor="t" anchorCtr="0">
            <a:noAutofit/>
          </a:bodyPr>
          <a:lstStyle/>
          <a:p>
            <a:pPr marL="457200" lvl="0" indent="-228600" rtl="0">
              <a:spcBef>
                <a:spcPts val="0"/>
              </a:spcBef>
              <a:buChar char="●"/>
            </a:pPr>
            <a:r>
              <a:rPr lang="en" dirty="0"/>
              <a:t>Enable gathering of more information</a:t>
            </a:r>
          </a:p>
          <a:p>
            <a:pPr marL="457200" lvl="0" indent="-228600" rtl="0">
              <a:spcBef>
                <a:spcPts val="0"/>
              </a:spcBef>
              <a:buChar char="●"/>
            </a:pPr>
            <a:r>
              <a:rPr lang="en" dirty="0"/>
              <a:t>Faster processing</a:t>
            </a:r>
          </a:p>
          <a:p>
            <a:pPr marL="457200" lvl="0" indent="-228600" rtl="0">
              <a:spcBef>
                <a:spcPts val="0"/>
              </a:spcBef>
              <a:buChar char="●"/>
            </a:pPr>
            <a:r>
              <a:rPr lang="en" dirty="0"/>
              <a:t>Less energy use</a:t>
            </a:r>
          </a:p>
          <a:p>
            <a:pPr marL="457200" lvl="0" indent="-228600">
              <a:spcBef>
                <a:spcPts val="0"/>
              </a:spcBef>
              <a:buChar char="●"/>
            </a:pPr>
            <a:r>
              <a:rPr lang="en" dirty="0"/>
              <a:t>Less material use</a:t>
            </a:r>
          </a:p>
        </p:txBody>
      </p:sp>
      <p:sp>
        <p:nvSpPr>
          <p:cNvPr id="89" name="Shape 89"/>
          <p:cNvSpPr txBox="1"/>
          <p:nvPr/>
        </p:nvSpPr>
        <p:spPr>
          <a:xfrm>
            <a:off x="6727025" y="3960700"/>
            <a:ext cx="2139900" cy="291600"/>
          </a:xfrm>
          <a:prstGeom prst="rect">
            <a:avLst/>
          </a:prstGeom>
          <a:noFill/>
          <a:ln>
            <a:noFill/>
          </a:ln>
        </p:spPr>
        <p:txBody>
          <a:bodyPr lIns="91425" tIns="91425" rIns="91425" bIns="91425" anchor="t" anchorCtr="0">
            <a:noAutofit/>
          </a:bodyPr>
          <a:lstStyle/>
          <a:p>
            <a:pPr lvl="0">
              <a:spcBef>
                <a:spcPts val="0"/>
              </a:spcBef>
              <a:buNone/>
            </a:pPr>
            <a:r>
              <a:rPr lang="en"/>
              <a:t>Grain of sand = 1mm</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4</a:t>
            </a:fld>
            <a:endParaRPr lang="en"/>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Ethical Issues</a:t>
            </a:r>
          </a:p>
        </p:txBody>
      </p:sp>
      <p:sp>
        <p:nvSpPr>
          <p:cNvPr id="95" name="Shape 95"/>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514350" lvl="0"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Could be used in a positive or negative way</a:t>
            </a:r>
          </a:p>
          <a:p>
            <a:pPr marL="514350" lvl="0"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Possible erroneous uses of The Internet of Nano Things</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Hacking / Manipulation of information</a:t>
            </a:r>
          </a:p>
          <a:p>
            <a:pPr marL="1428750" lvl="2"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Nano devices hacked and then used maliciously (RFID)</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Weaponization</a:t>
            </a:r>
          </a:p>
          <a:p>
            <a:pPr marL="1428750" lvl="2"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Military use (WMD)</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Chemical / Biological</a:t>
            </a:r>
          </a:p>
          <a:p>
            <a:pPr marL="1428750" lvl="2"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Agricultural (Poisoning)</a:t>
            </a:r>
          </a:p>
          <a:p>
            <a:pPr marL="971550" lvl="1"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Tracking / Privacy</a:t>
            </a:r>
          </a:p>
          <a:p>
            <a:pPr marL="1428750" lvl="2" indent="-285750" rtl="0">
              <a:lnSpc>
                <a:spcPct val="100000"/>
              </a:lnSpc>
              <a:spcBef>
                <a:spcPts val="0"/>
              </a:spcBef>
              <a:spcAft>
                <a:spcPts val="1200"/>
              </a:spcAft>
              <a:buClr>
                <a:srgbClr val="000000"/>
              </a:buClr>
              <a:buFont typeface="Arial" panose="020B0604020202020204" pitchFamily="34" charset="0"/>
              <a:buChar char="•"/>
            </a:pPr>
            <a:r>
              <a:rPr lang="en" dirty="0">
                <a:solidFill>
                  <a:srgbClr val="000000"/>
                </a:solidFill>
              </a:rPr>
              <a:t>Listening in on conversations </a:t>
            </a:r>
          </a:p>
        </p:txBody>
      </p:sp>
      <p:sp>
        <p:nvSpPr>
          <p:cNvPr id="96" name="Shape 96"/>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a:t>Matthew Micciolo</a:t>
            </a:r>
          </a:p>
        </p:txBody>
      </p:sp>
      <p:sp>
        <p:nvSpPr>
          <p:cNvPr id="97" name="Shape 97"/>
          <p:cNvSpPr txBox="1"/>
          <p:nvPr/>
        </p:nvSpPr>
        <p:spPr>
          <a:xfrm>
            <a:off x="6908050" y="4730525"/>
            <a:ext cx="2139900" cy="345300"/>
          </a:xfrm>
          <a:prstGeom prst="rect">
            <a:avLst/>
          </a:prstGeom>
          <a:noFill/>
          <a:ln>
            <a:noFill/>
          </a:ln>
        </p:spPr>
        <p:txBody>
          <a:bodyPr lIns="91425" tIns="91425" rIns="91425" bIns="91425" anchor="t" anchorCtr="0">
            <a:noAutofit/>
          </a:bodyPr>
          <a:lstStyle/>
          <a:p>
            <a:pPr lvl="0" rtl="0">
              <a:spcBef>
                <a:spcPts val="0"/>
              </a:spcBef>
              <a:buNone/>
            </a:pPr>
            <a:r>
              <a:rPr lang="en"/>
              <a:t>[17]</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5</a:t>
            </a:fld>
            <a:endParaRPr lang="en"/>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a:t>Issues with Privacy and Hacking</a:t>
            </a:r>
          </a:p>
        </p:txBody>
      </p:sp>
      <p:sp>
        <p:nvSpPr>
          <p:cNvPr id="104" name="Shape 104"/>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514350" lvl="0" indent="-285750" rtl="0">
              <a:lnSpc>
                <a:spcPct val="150000"/>
              </a:lnSpc>
              <a:spcBef>
                <a:spcPts val="0"/>
              </a:spcBef>
              <a:buClr>
                <a:srgbClr val="000000"/>
              </a:buClr>
              <a:buFont typeface="Arial" panose="020B0604020202020204" pitchFamily="34" charset="0"/>
              <a:buChar char="•"/>
            </a:pPr>
            <a:r>
              <a:rPr lang="en" dirty="0">
                <a:solidFill>
                  <a:srgbClr val="000000"/>
                </a:solidFill>
              </a:rPr>
              <a:t>Already issues today with The Internet of Things</a:t>
            </a:r>
          </a:p>
          <a:p>
            <a:pPr marL="514350" lvl="0" indent="-285750" rtl="0">
              <a:lnSpc>
                <a:spcPct val="150000"/>
              </a:lnSpc>
              <a:spcBef>
                <a:spcPts val="0"/>
              </a:spcBef>
              <a:buClr>
                <a:srgbClr val="000000"/>
              </a:buClr>
              <a:buFont typeface="Arial" panose="020B0604020202020204" pitchFamily="34" charset="0"/>
              <a:buChar char="•"/>
            </a:pPr>
            <a:r>
              <a:rPr lang="en" dirty="0">
                <a:solidFill>
                  <a:srgbClr val="000000"/>
                </a:solidFill>
              </a:rPr>
              <a:t>Possible concerns if commercialized (based off The Internet of Things)</a:t>
            </a:r>
          </a:p>
          <a:p>
            <a:pPr marL="971550" lvl="1" indent="-285750" rtl="0">
              <a:lnSpc>
                <a:spcPct val="150000"/>
              </a:lnSpc>
              <a:spcBef>
                <a:spcPts val="0"/>
              </a:spcBef>
              <a:buClr>
                <a:srgbClr val="000000"/>
              </a:buClr>
              <a:buFont typeface="Arial" panose="020B0604020202020204" pitchFamily="34" charset="0"/>
              <a:buChar char="•"/>
            </a:pPr>
            <a:r>
              <a:rPr lang="en" dirty="0">
                <a:solidFill>
                  <a:srgbClr val="000000"/>
                </a:solidFill>
              </a:rPr>
              <a:t>Car hacking (Chevrolet and Chrysler)</a:t>
            </a:r>
          </a:p>
          <a:p>
            <a:pPr marL="971550" lvl="1" indent="-285750" rtl="0">
              <a:lnSpc>
                <a:spcPct val="150000"/>
              </a:lnSpc>
              <a:spcBef>
                <a:spcPts val="0"/>
              </a:spcBef>
              <a:buClr>
                <a:srgbClr val="000000"/>
              </a:buClr>
              <a:buFont typeface="Arial" panose="020B0604020202020204" pitchFamily="34" charset="0"/>
              <a:buChar char="•"/>
            </a:pPr>
            <a:r>
              <a:rPr lang="en" dirty="0">
                <a:solidFill>
                  <a:srgbClr val="000000"/>
                </a:solidFill>
              </a:rPr>
              <a:t>Critical medical devices(University of Alabama)</a:t>
            </a:r>
          </a:p>
          <a:p>
            <a:pPr marL="971550" lvl="1" indent="-285750" rtl="0">
              <a:lnSpc>
                <a:spcPct val="150000"/>
              </a:lnSpc>
              <a:spcBef>
                <a:spcPts val="0"/>
              </a:spcBef>
              <a:buClr>
                <a:srgbClr val="000000"/>
              </a:buClr>
              <a:buFont typeface="Arial" panose="020B0604020202020204" pitchFamily="34" charset="0"/>
              <a:buChar char="•"/>
            </a:pPr>
            <a:r>
              <a:rPr lang="en" dirty="0">
                <a:solidFill>
                  <a:srgbClr val="000000"/>
                </a:solidFill>
              </a:rPr>
              <a:t>Other wifi connected devices (Hello Barbie, Samsung fridge)</a:t>
            </a:r>
          </a:p>
          <a:p>
            <a:pPr marL="514350" lvl="0" indent="-285750" rtl="0">
              <a:lnSpc>
                <a:spcPct val="150000"/>
              </a:lnSpc>
              <a:spcBef>
                <a:spcPts val="0"/>
              </a:spcBef>
              <a:buClr>
                <a:srgbClr val="000000"/>
              </a:buClr>
              <a:buFont typeface="Arial" panose="020B0604020202020204" pitchFamily="34" charset="0"/>
              <a:buChar char="•"/>
            </a:pPr>
            <a:r>
              <a:rPr lang="en" dirty="0">
                <a:solidFill>
                  <a:srgbClr val="000000"/>
                </a:solidFill>
              </a:rPr>
              <a:t>What would stop the same from happening with The Internet of Nano Things?</a:t>
            </a:r>
          </a:p>
          <a:p>
            <a:pPr lvl="0" rtl="0">
              <a:lnSpc>
                <a:spcPct val="150000"/>
              </a:lnSpc>
              <a:spcBef>
                <a:spcPts val="0"/>
              </a:spcBef>
              <a:buNone/>
            </a:pPr>
            <a:endParaRPr dirty="0"/>
          </a:p>
          <a:p>
            <a:pPr lvl="0">
              <a:spcBef>
                <a:spcPts val="0"/>
              </a:spcBef>
              <a:buNone/>
            </a:pPr>
            <a:endParaRPr dirty="0"/>
          </a:p>
        </p:txBody>
      </p:sp>
      <p:sp>
        <p:nvSpPr>
          <p:cNvPr id="105" name="Shape 105"/>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a:t>Matthew Micciolo</a:t>
            </a:r>
          </a:p>
        </p:txBody>
      </p:sp>
      <p:sp>
        <p:nvSpPr>
          <p:cNvPr id="106" name="Shape 106"/>
          <p:cNvSpPr txBox="1"/>
          <p:nvPr/>
        </p:nvSpPr>
        <p:spPr>
          <a:xfrm>
            <a:off x="6908050" y="4730525"/>
            <a:ext cx="2139900" cy="345300"/>
          </a:xfrm>
          <a:prstGeom prst="rect">
            <a:avLst/>
          </a:prstGeom>
          <a:noFill/>
          <a:ln>
            <a:noFill/>
          </a:ln>
        </p:spPr>
        <p:txBody>
          <a:bodyPr lIns="91425" tIns="91425" rIns="91425" bIns="91425" anchor="t" anchorCtr="0">
            <a:noAutofit/>
          </a:bodyPr>
          <a:lstStyle/>
          <a:p>
            <a:pPr lvl="0" rtl="0">
              <a:spcBef>
                <a:spcPts val="0"/>
              </a:spcBef>
              <a:buNone/>
            </a:pPr>
            <a:r>
              <a:rPr lang="en"/>
              <a:t>[18]</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6</a:t>
            </a:fld>
            <a:endParaRPr lang="en"/>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lgn="ctr">
              <a:spcBef>
                <a:spcPts val="0"/>
              </a:spcBef>
              <a:buNone/>
            </a:pPr>
            <a:r>
              <a:rPr lang="en" dirty="0"/>
              <a:t>Issues with Weaponization</a:t>
            </a:r>
          </a:p>
        </p:txBody>
      </p:sp>
      <p:sp>
        <p:nvSpPr>
          <p:cNvPr id="113" name="Shape 113"/>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514350" lvl="0" indent="-285750" rtl="0">
              <a:lnSpc>
                <a:spcPct val="150000"/>
              </a:lnSpc>
              <a:spcBef>
                <a:spcPts val="0"/>
              </a:spcBef>
              <a:buFont typeface="Arial" panose="020B0604020202020204" pitchFamily="34" charset="0"/>
              <a:buChar char="•"/>
            </a:pPr>
            <a:r>
              <a:rPr lang="en" dirty="0">
                <a:solidFill>
                  <a:schemeClr val="tx1"/>
                </a:solidFill>
              </a:rPr>
              <a:t>Biological effects</a:t>
            </a:r>
          </a:p>
          <a:p>
            <a:pPr marL="914400" lvl="1" indent="-228600" rtl="0">
              <a:lnSpc>
                <a:spcPct val="150000"/>
              </a:lnSpc>
              <a:spcBef>
                <a:spcPts val="0"/>
              </a:spcBef>
              <a:buFont typeface="Arial" panose="020B0604020202020204" pitchFamily="34" charset="0"/>
              <a:buChar char="•"/>
            </a:pPr>
            <a:r>
              <a:rPr lang="en" sz="1400" dirty="0">
                <a:solidFill>
                  <a:schemeClr val="tx1"/>
                </a:solidFill>
              </a:rPr>
              <a:t>Body incapable of proper disposal</a:t>
            </a:r>
          </a:p>
          <a:p>
            <a:pPr marL="914400" lvl="1" indent="-228600" rtl="0">
              <a:lnSpc>
                <a:spcPct val="150000"/>
              </a:lnSpc>
              <a:spcBef>
                <a:spcPts val="0"/>
              </a:spcBef>
              <a:buFont typeface="Arial" panose="020B0604020202020204" pitchFamily="34" charset="0"/>
              <a:buChar char="•"/>
            </a:pPr>
            <a:r>
              <a:rPr lang="en" sz="1400" dirty="0">
                <a:solidFill>
                  <a:schemeClr val="tx1"/>
                </a:solidFill>
              </a:rPr>
              <a:t>Oxidative stress</a:t>
            </a:r>
          </a:p>
          <a:p>
            <a:pPr marL="514350" lvl="0" indent="-285750" rtl="0">
              <a:lnSpc>
                <a:spcPct val="150000"/>
              </a:lnSpc>
              <a:spcBef>
                <a:spcPts val="0"/>
              </a:spcBef>
              <a:buFont typeface="Arial" panose="020B0604020202020204" pitchFamily="34" charset="0"/>
              <a:buChar char="•"/>
            </a:pPr>
            <a:r>
              <a:rPr lang="en" dirty="0">
                <a:solidFill>
                  <a:schemeClr val="tx1"/>
                </a:solidFill>
              </a:rPr>
              <a:t>Deposit of poison/disease </a:t>
            </a:r>
          </a:p>
          <a:p>
            <a:pPr marL="514350" lvl="0" indent="-285750" rtl="0">
              <a:lnSpc>
                <a:spcPct val="150000"/>
              </a:lnSpc>
              <a:spcBef>
                <a:spcPts val="0"/>
              </a:spcBef>
              <a:buFont typeface="Arial" panose="020B0604020202020204" pitchFamily="34" charset="0"/>
              <a:buChar char="•"/>
            </a:pPr>
            <a:r>
              <a:rPr lang="en" dirty="0">
                <a:solidFill>
                  <a:schemeClr val="tx1"/>
                </a:solidFill>
              </a:rPr>
              <a:t>Molecular deconstruction </a:t>
            </a:r>
          </a:p>
          <a:p>
            <a:pPr marL="0" lvl="0" indent="0">
              <a:spcBef>
                <a:spcPts val="0"/>
              </a:spcBef>
              <a:buNone/>
            </a:pPr>
            <a:endParaRPr dirty="0"/>
          </a:p>
        </p:txBody>
      </p:sp>
      <p:sp>
        <p:nvSpPr>
          <p:cNvPr id="114" name="Shape 114"/>
          <p:cNvSpPr txBox="1"/>
          <p:nvPr/>
        </p:nvSpPr>
        <p:spPr>
          <a:xfrm>
            <a:off x="7546450" y="4716475"/>
            <a:ext cx="1285800" cy="288000"/>
          </a:xfrm>
          <a:prstGeom prst="rect">
            <a:avLst/>
          </a:prstGeom>
          <a:noFill/>
          <a:ln>
            <a:noFill/>
          </a:ln>
        </p:spPr>
        <p:txBody>
          <a:bodyPr lIns="91425" tIns="91425" rIns="91425" bIns="91425" anchor="t" anchorCtr="0">
            <a:noAutofit/>
          </a:bodyPr>
          <a:lstStyle/>
          <a:p>
            <a:pPr lvl="0">
              <a:spcBef>
                <a:spcPts val="0"/>
              </a:spcBef>
              <a:buNone/>
            </a:pPr>
            <a:r>
              <a:rPr lang="en"/>
              <a:t>[7,8,9]</a:t>
            </a:r>
          </a:p>
        </p:txBody>
      </p:sp>
      <p:sp>
        <p:nvSpPr>
          <p:cNvPr id="115" name="Shape 115"/>
          <p:cNvSpPr txBox="1"/>
          <p:nvPr/>
        </p:nvSpPr>
        <p:spPr>
          <a:xfrm>
            <a:off x="7655675" y="176825"/>
            <a:ext cx="1325700" cy="268200"/>
          </a:xfrm>
          <a:prstGeom prst="rect">
            <a:avLst/>
          </a:prstGeom>
          <a:noFill/>
          <a:ln>
            <a:noFill/>
          </a:ln>
        </p:spPr>
        <p:txBody>
          <a:bodyPr lIns="91425" tIns="91425" rIns="91425" bIns="91425" anchor="t" anchorCtr="0">
            <a:noAutofit/>
          </a:bodyPr>
          <a:lstStyle/>
          <a:p>
            <a:pPr lvl="0" rtl="0">
              <a:spcBef>
                <a:spcPts val="0"/>
              </a:spcBef>
              <a:buNone/>
            </a:pPr>
            <a:r>
              <a:rPr lang="en"/>
              <a:t>Kevin Valente</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7</a:t>
            </a:fld>
            <a:endParaRPr lang="en"/>
          </a:p>
        </p:txBody>
      </p:sp>
    </p:spTree>
    <p:extLst>
      <p:ext uri="{BB962C8B-B14F-4D97-AF65-F5344CB8AC3E}">
        <p14:creationId xmlns:p14="http://schemas.microsoft.com/office/powerpoint/2010/main" val="41646768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marL="0" marR="0" lvl="0" indent="0" algn="ctr" rtl="0">
              <a:lnSpc>
                <a:spcPct val="100000"/>
              </a:lnSpc>
              <a:spcBef>
                <a:spcPts val="0"/>
              </a:spcBef>
              <a:spcAft>
                <a:spcPts val="0"/>
              </a:spcAft>
              <a:buNone/>
            </a:pPr>
            <a:r>
              <a:rPr lang="en" dirty="0">
                <a:solidFill>
                  <a:srgbClr val="000000"/>
                </a:solidFill>
              </a:rPr>
              <a:t> </a:t>
            </a:r>
            <a:r>
              <a:rPr lang="en" dirty="0"/>
              <a:t>Medical Nanotech</a:t>
            </a:r>
          </a:p>
        </p:txBody>
      </p:sp>
      <p:sp>
        <p:nvSpPr>
          <p:cNvPr id="122" name="Shape 122"/>
          <p:cNvSpPr txBox="1">
            <a:spLocks noGrp="1"/>
          </p:cNvSpPr>
          <p:nvPr>
            <p:ph type="body" idx="1"/>
          </p:nvPr>
        </p:nvSpPr>
        <p:spPr>
          <a:xfrm>
            <a:off x="311700" y="1152475"/>
            <a:ext cx="3999900" cy="3416400"/>
          </a:xfrm>
          <a:prstGeom prst="rect">
            <a:avLst/>
          </a:prstGeom>
        </p:spPr>
        <p:txBody>
          <a:bodyPr lIns="91425" tIns="91425" rIns="91425" bIns="91425" anchor="t" anchorCtr="0">
            <a:noAutofit/>
          </a:bodyPr>
          <a:lstStyle/>
          <a:p>
            <a:pPr marL="285750" lvl="0" indent="-285750">
              <a:lnSpc>
                <a:spcPct val="150000"/>
              </a:lnSpc>
              <a:spcBef>
                <a:spcPts val="1200"/>
              </a:spcBef>
              <a:spcAft>
                <a:spcPts val="0"/>
              </a:spcAft>
              <a:buClr>
                <a:schemeClr val="dk1"/>
              </a:buClr>
              <a:buSzPct val="68750"/>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Nanomedicine</a:t>
            </a:r>
            <a:r>
              <a:rPr lang="en" dirty="0">
                <a:solidFill>
                  <a:srgbClr val="000000"/>
                </a:solidFill>
                <a:latin typeface="Arial" panose="020B0604020202020204" pitchFamily="34" charset="0"/>
                <a:ea typeface="Cambria"/>
                <a:cs typeface="Arial" panose="020B0604020202020204" pitchFamily="34" charset="0"/>
                <a:sym typeface="Cambria"/>
              </a:rPr>
              <a:t>: application of nanotech to </a:t>
            </a:r>
            <a:r>
              <a:rPr lang="en" dirty="0" smtClean="0">
                <a:solidFill>
                  <a:srgbClr val="000000"/>
                </a:solidFill>
                <a:latin typeface="Arial" panose="020B0604020202020204" pitchFamily="34" charset="0"/>
                <a:ea typeface="Cambria"/>
                <a:cs typeface="Arial" panose="020B0604020202020204" pitchFamily="34" charset="0"/>
                <a:sym typeface="Cambria"/>
              </a:rPr>
              <a:t>healthcare</a:t>
            </a:r>
            <a:endParaRPr lang="en" dirty="0">
              <a:solidFill>
                <a:srgbClr val="000000"/>
              </a:solidFill>
              <a:latin typeface="Arial" panose="020B0604020202020204" pitchFamily="34" charset="0"/>
              <a:ea typeface="Cambria"/>
              <a:cs typeface="Arial" panose="020B0604020202020204" pitchFamily="34" charset="0"/>
              <a:sym typeface="Cambria"/>
            </a:endParaRPr>
          </a:p>
          <a:p>
            <a:pPr marL="285750" lvl="1" indent="-285750">
              <a:lnSpc>
                <a:spcPct val="150000"/>
              </a:lnSpc>
              <a:spcBef>
                <a:spcPts val="600"/>
              </a:spcBef>
              <a:spcAft>
                <a:spcPts val="0"/>
              </a:spcAft>
              <a:buClr>
                <a:schemeClr val="dk1"/>
              </a:buClr>
              <a:buSzPct val="78571"/>
              <a:buFont typeface="Arial" panose="020B0604020202020204" pitchFamily="34" charset="0"/>
              <a:buChar char="•"/>
            </a:pPr>
            <a:r>
              <a:rPr lang="en" sz="1400" dirty="0" smtClean="0">
                <a:solidFill>
                  <a:srgbClr val="000000"/>
                </a:solidFill>
                <a:latin typeface="Arial" panose="020B0604020202020204" pitchFamily="34" charset="0"/>
                <a:ea typeface="Cambria"/>
                <a:cs typeface="Arial" panose="020B0604020202020204" pitchFamily="34" charset="0"/>
                <a:sym typeface="Cambria"/>
              </a:rPr>
              <a:t>Work </a:t>
            </a:r>
            <a:r>
              <a:rPr lang="en" sz="1400" dirty="0">
                <a:solidFill>
                  <a:srgbClr val="000000"/>
                </a:solidFill>
                <a:latin typeface="Arial" panose="020B0604020202020204" pitchFamily="34" charset="0"/>
                <a:ea typeface="Cambria"/>
                <a:cs typeface="Arial" panose="020B0604020202020204" pitchFamily="34" charset="0"/>
                <a:sym typeface="Cambria"/>
              </a:rPr>
              <a:t>at the molecular level</a:t>
            </a:r>
          </a:p>
          <a:p>
            <a:pPr marL="285750" lvl="0" indent="-285750">
              <a:lnSpc>
                <a:spcPct val="150000"/>
              </a:lnSpc>
              <a:spcBef>
                <a:spcPts val="1200"/>
              </a:spcBef>
              <a:spcAft>
                <a:spcPts val="0"/>
              </a:spcAft>
              <a:buClr>
                <a:schemeClr val="dk1"/>
              </a:buClr>
              <a:buSzPct val="68750"/>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Medicine </a:t>
            </a:r>
            <a:r>
              <a:rPr lang="en" dirty="0">
                <a:solidFill>
                  <a:srgbClr val="000000"/>
                </a:solidFill>
                <a:latin typeface="Arial" panose="020B0604020202020204" pitchFamily="34" charset="0"/>
                <a:ea typeface="Cambria"/>
                <a:cs typeface="Arial" panose="020B0604020202020204" pitchFamily="34" charset="0"/>
                <a:sym typeface="Cambria"/>
              </a:rPr>
              <a:t>delivery, nanites go to a place in the body then dissolve, releasing the drug</a:t>
            </a:r>
          </a:p>
          <a:p>
            <a:pPr marL="285750" lvl="0" indent="-285750">
              <a:lnSpc>
                <a:spcPct val="15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Done </a:t>
            </a:r>
            <a:r>
              <a:rPr lang="en" dirty="0">
                <a:solidFill>
                  <a:srgbClr val="000000"/>
                </a:solidFill>
                <a:latin typeface="Arial" panose="020B0604020202020204" pitchFamily="34" charset="0"/>
                <a:ea typeface="Cambria"/>
                <a:cs typeface="Arial" panose="020B0604020202020204" pitchFamily="34" charset="0"/>
                <a:sym typeface="Cambria"/>
              </a:rPr>
              <a:t>on mice</a:t>
            </a:r>
          </a:p>
          <a:p>
            <a:pPr marL="285750" lvl="0" indent="-285750">
              <a:lnSpc>
                <a:spcPct val="15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No </a:t>
            </a:r>
            <a:r>
              <a:rPr lang="en" dirty="0">
                <a:solidFill>
                  <a:srgbClr val="000000"/>
                </a:solidFill>
                <a:latin typeface="Arial" panose="020B0604020202020204" pitchFamily="34" charset="0"/>
                <a:ea typeface="Cambria"/>
                <a:cs typeface="Arial" panose="020B0604020202020204" pitchFamily="34" charset="0"/>
                <a:sym typeface="Cambria"/>
              </a:rPr>
              <a:t>side effects</a:t>
            </a:r>
          </a:p>
          <a:p>
            <a:pPr marL="285750" lvl="0" indent="-285750" rtl="0">
              <a:lnSpc>
                <a:spcPct val="15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One </a:t>
            </a:r>
            <a:r>
              <a:rPr lang="en" dirty="0">
                <a:solidFill>
                  <a:srgbClr val="000000"/>
                </a:solidFill>
                <a:latin typeface="Arial" panose="020B0604020202020204" pitchFamily="34" charset="0"/>
                <a:ea typeface="Cambria"/>
                <a:cs typeface="Arial" panose="020B0604020202020204" pitchFamily="34" charset="0"/>
                <a:sym typeface="Cambria"/>
              </a:rPr>
              <a:t>of nanomedicine’s main uses</a:t>
            </a:r>
          </a:p>
          <a:p>
            <a:pPr lvl="0">
              <a:lnSpc>
                <a:spcPct val="150000"/>
              </a:lnSpc>
              <a:spcBef>
                <a:spcPts val="0"/>
              </a:spcBef>
              <a:buNone/>
            </a:pPr>
            <a:endParaRPr dirty="0">
              <a:solidFill>
                <a:srgbClr val="000000"/>
              </a:solidFill>
              <a:latin typeface="+mn-lt"/>
            </a:endParaRPr>
          </a:p>
        </p:txBody>
      </p:sp>
      <p:pic>
        <p:nvPicPr>
          <p:cNvPr id="123" name="Shape 123" descr="nanites.jpg"/>
          <p:cNvPicPr preferRelativeResize="0"/>
          <p:nvPr/>
        </p:nvPicPr>
        <p:blipFill>
          <a:blip r:embed="rId3">
            <a:alphaModFix/>
          </a:blip>
          <a:stretch>
            <a:fillRect/>
          </a:stretch>
        </p:blipFill>
        <p:spPr>
          <a:xfrm>
            <a:off x="5130700" y="1152474"/>
            <a:ext cx="3701599" cy="2773800"/>
          </a:xfrm>
          <a:prstGeom prst="rect">
            <a:avLst/>
          </a:prstGeom>
          <a:noFill/>
          <a:ln>
            <a:noFill/>
          </a:ln>
        </p:spPr>
      </p:pic>
      <p:sp>
        <p:nvSpPr>
          <p:cNvPr id="124" name="Shape 124"/>
          <p:cNvSpPr txBox="1">
            <a:spLocks noGrp="1"/>
          </p:cNvSpPr>
          <p:nvPr>
            <p:ph type="body" idx="1"/>
          </p:nvPr>
        </p:nvSpPr>
        <p:spPr>
          <a:xfrm>
            <a:off x="4832400" y="3996175"/>
            <a:ext cx="3999900" cy="572700"/>
          </a:xfrm>
          <a:prstGeom prst="rect">
            <a:avLst/>
          </a:prstGeom>
        </p:spPr>
        <p:txBody>
          <a:bodyPr lIns="91425" tIns="91425" rIns="91425" bIns="91425" anchor="t" anchorCtr="0">
            <a:noAutofit/>
          </a:bodyPr>
          <a:lstStyle/>
          <a:p>
            <a:pPr lvl="0" rtl="0">
              <a:spcBef>
                <a:spcPts val="0"/>
              </a:spcBef>
              <a:buNone/>
            </a:pPr>
            <a:r>
              <a:rPr lang="en" dirty="0">
                <a:solidFill>
                  <a:schemeClr val="tx1"/>
                </a:solidFill>
              </a:rPr>
              <a:t>Image from [1]</a:t>
            </a:r>
          </a:p>
        </p:txBody>
      </p:sp>
      <p:sp>
        <p:nvSpPr>
          <p:cNvPr id="125" name="Shape 125"/>
          <p:cNvSpPr txBox="1"/>
          <p:nvPr/>
        </p:nvSpPr>
        <p:spPr>
          <a:xfrm>
            <a:off x="6652800" y="4587450"/>
            <a:ext cx="2262900" cy="268200"/>
          </a:xfrm>
          <a:prstGeom prst="rect">
            <a:avLst/>
          </a:prstGeom>
          <a:noFill/>
          <a:ln>
            <a:noFill/>
          </a:ln>
        </p:spPr>
        <p:txBody>
          <a:bodyPr lIns="91425" tIns="91425" rIns="91425" bIns="91425" anchor="t" anchorCtr="0">
            <a:noAutofit/>
          </a:bodyPr>
          <a:lstStyle/>
          <a:p>
            <a:pPr lvl="0">
              <a:spcBef>
                <a:spcPts val="0"/>
              </a:spcBef>
              <a:buNone/>
            </a:pPr>
            <a:r>
              <a:rPr lang="en"/>
              <a:t>[1,2,3,4,5,6,19,20]</a:t>
            </a:r>
          </a:p>
        </p:txBody>
      </p:sp>
      <p:sp>
        <p:nvSpPr>
          <p:cNvPr id="126" name="Shape 126"/>
          <p:cNvSpPr txBox="1"/>
          <p:nvPr/>
        </p:nvSpPr>
        <p:spPr>
          <a:xfrm>
            <a:off x="7590000" y="127175"/>
            <a:ext cx="1325700" cy="268200"/>
          </a:xfrm>
          <a:prstGeom prst="rect">
            <a:avLst/>
          </a:prstGeom>
          <a:noFill/>
          <a:ln>
            <a:noFill/>
          </a:ln>
        </p:spPr>
        <p:txBody>
          <a:bodyPr lIns="91425" tIns="91425" rIns="91425" bIns="91425" anchor="t" anchorCtr="0">
            <a:noAutofit/>
          </a:bodyPr>
          <a:lstStyle/>
          <a:p>
            <a:pPr lvl="0" rtl="0">
              <a:spcBef>
                <a:spcPts val="0"/>
              </a:spcBef>
              <a:buNone/>
            </a:pPr>
            <a:r>
              <a:rPr lang="en"/>
              <a:t>Kevin Valente</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8</a:t>
            </a:fld>
            <a:endParaRPr lang="en"/>
          </a:p>
        </p:txBody>
      </p:sp>
    </p:spTree>
    <p:extLst>
      <p:ext uri="{BB962C8B-B14F-4D97-AF65-F5344CB8AC3E}">
        <p14:creationId xmlns:p14="http://schemas.microsoft.com/office/powerpoint/2010/main" val="391633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Ethics of Nanomedicine</a:t>
            </a:r>
          </a:p>
        </p:txBody>
      </p:sp>
      <p:sp>
        <p:nvSpPr>
          <p:cNvPr id="133" name="Shape 133"/>
          <p:cNvSpPr txBox="1">
            <a:spLocks noGrp="1"/>
          </p:cNvSpPr>
          <p:nvPr>
            <p:ph type="body" idx="1"/>
          </p:nvPr>
        </p:nvSpPr>
        <p:spPr>
          <a:xfrm>
            <a:off x="311700" y="1152475"/>
            <a:ext cx="8704200" cy="2721900"/>
          </a:xfrm>
          <a:prstGeom prst="rect">
            <a:avLst/>
          </a:prstGeom>
        </p:spPr>
        <p:txBody>
          <a:bodyPr lIns="91425" tIns="91425" rIns="91425" bIns="91425" anchor="t" anchorCtr="0">
            <a:noAutofit/>
          </a:bodyPr>
          <a:lstStyle/>
          <a:p>
            <a:pPr marL="285750" lvl="0" indent="-285750">
              <a:lnSpc>
                <a:spcPct val="90000"/>
              </a:lnSpc>
              <a:spcBef>
                <a:spcPts val="1200"/>
              </a:spcBef>
              <a:spcAft>
                <a:spcPts val="0"/>
              </a:spcAft>
              <a:buClr>
                <a:schemeClr val="dk1"/>
              </a:buClr>
              <a:buSzPct val="68750"/>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Fine </a:t>
            </a:r>
            <a:r>
              <a:rPr lang="en" dirty="0">
                <a:solidFill>
                  <a:srgbClr val="000000"/>
                </a:solidFill>
                <a:latin typeface="Arial" panose="020B0604020202020204" pitchFamily="34" charset="0"/>
                <a:ea typeface="Cambria"/>
                <a:cs typeface="Arial" panose="020B0604020202020204" pitchFamily="34" charset="0"/>
                <a:sym typeface="Cambria"/>
              </a:rPr>
              <a:t>line between medical and non-medical nanotech</a:t>
            </a:r>
          </a:p>
          <a:p>
            <a:pPr marL="285750" lvl="0" indent="-285750">
              <a:lnSpc>
                <a:spcPct val="9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Enhancement</a:t>
            </a:r>
            <a:endParaRPr lang="en" dirty="0">
              <a:solidFill>
                <a:srgbClr val="000000"/>
              </a:solidFill>
              <a:latin typeface="Arial" panose="020B0604020202020204" pitchFamily="34" charset="0"/>
              <a:ea typeface="Cambria"/>
              <a:cs typeface="Arial" panose="020B0604020202020204" pitchFamily="34" charset="0"/>
              <a:sym typeface="Cambria"/>
            </a:endParaRPr>
          </a:p>
          <a:p>
            <a:pPr marL="285750" lvl="0" indent="-285750">
              <a:lnSpc>
                <a:spcPct val="90000"/>
              </a:lnSpc>
              <a:spcBef>
                <a:spcPts val="1200"/>
              </a:spcBef>
              <a:spcAft>
                <a:spcPts val="0"/>
              </a:spcAft>
              <a:buClr>
                <a:schemeClr val="dk1"/>
              </a:buClr>
              <a:buSzPct val="68750"/>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Hard </a:t>
            </a:r>
            <a:r>
              <a:rPr lang="en" dirty="0">
                <a:solidFill>
                  <a:srgbClr val="000000"/>
                </a:solidFill>
                <a:latin typeface="Arial" panose="020B0604020202020204" pitchFamily="34" charset="0"/>
                <a:ea typeface="Cambria"/>
                <a:cs typeface="Arial" panose="020B0604020202020204" pitchFamily="34" charset="0"/>
                <a:sym typeface="Cambria"/>
              </a:rPr>
              <a:t>to analyze ethically, very broad field.  Constantly changing</a:t>
            </a:r>
          </a:p>
          <a:p>
            <a:pPr marL="285750" lvl="0" indent="-285750">
              <a:lnSpc>
                <a:spcPct val="90000"/>
              </a:lnSpc>
              <a:spcBef>
                <a:spcPts val="1200"/>
              </a:spcBef>
              <a:spcAft>
                <a:spcPts val="0"/>
              </a:spcAft>
              <a:buClr>
                <a:schemeClr val="dk1"/>
              </a:buClr>
              <a:buSzPct val="68750"/>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Data </a:t>
            </a:r>
            <a:r>
              <a:rPr lang="en" dirty="0">
                <a:solidFill>
                  <a:srgbClr val="000000"/>
                </a:solidFill>
                <a:latin typeface="Arial" panose="020B0604020202020204" pitchFamily="34" charset="0"/>
                <a:ea typeface="Cambria"/>
                <a:cs typeface="Arial" panose="020B0604020202020204" pitchFamily="34" charset="0"/>
                <a:sym typeface="Cambria"/>
              </a:rPr>
              <a:t>collected inside your body, then transmitted.</a:t>
            </a:r>
          </a:p>
          <a:p>
            <a:pPr marL="285750" lvl="0" indent="-285750">
              <a:lnSpc>
                <a:spcPct val="9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Privacy</a:t>
            </a:r>
            <a:endParaRPr lang="en" dirty="0">
              <a:solidFill>
                <a:srgbClr val="000000"/>
              </a:solidFill>
              <a:latin typeface="Arial" panose="020B0604020202020204" pitchFamily="34" charset="0"/>
              <a:ea typeface="Cambria"/>
              <a:cs typeface="Arial" panose="020B0604020202020204" pitchFamily="34" charset="0"/>
              <a:sym typeface="Cambria"/>
            </a:endParaRPr>
          </a:p>
          <a:p>
            <a:pPr marL="285750" lvl="0" indent="-285750" rtl="0">
              <a:lnSpc>
                <a:spcPct val="90000"/>
              </a:lnSpc>
              <a:spcBef>
                <a:spcPts val="600"/>
              </a:spcBef>
              <a:spcAft>
                <a:spcPts val="0"/>
              </a:spcAft>
              <a:buClr>
                <a:schemeClr val="dk1"/>
              </a:buClr>
              <a:buSzPct val="78571"/>
              <a:buFont typeface="Arial" panose="020B0604020202020204" pitchFamily="34" charset="0"/>
              <a:buChar char="•"/>
            </a:pPr>
            <a:r>
              <a:rPr lang="en" dirty="0" smtClean="0">
                <a:solidFill>
                  <a:srgbClr val="000000"/>
                </a:solidFill>
                <a:latin typeface="Arial" panose="020B0604020202020204" pitchFamily="34" charset="0"/>
                <a:ea typeface="Cambria"/>
                <a:cs typeface="Arial" panose="020B0604020202020204" pitchFamily="34" charset="0"/>
                <a:sym typeface="Cambria"/>
              </a:rPr>
              <a:t>Infrastructure </a:t>
            </a:r>
            <a:r>
              <a:rPr lang="en" dirty="0">
                <a:solidFill>
                  <a:srgbClr val="000000"/>
                </a:solidFill>
                <a:latin typeface="Arial" panose="020B0604020202020204" pitchFamily="34" charset="0"/>
                <a:ea typeface="Cambria"/>
                <a:cs typeface="Arial" panose="020B0604020202020204" pitchFamily="34" charset="0"/>
                <a:sym typeface="Cambria"/>
              </a:rPr>
              <a:t>to handle constant data</a:t>
            </a:r>
          </a:p>
          <a:p>
            <a:pPr lvl="0">
              <a:lnSpc>
                <a:spcPct val="90000"/>
              </a:lnSpc>
              <a:spcBef>
                <a:spcPts val="600"/>
              </a:spcBef>
              <a:spcAft>
                <a:spcPts val="0"/>
              </a:spcAft>
              <a:buClr>
                <a:schemeClr val="dk1"/>
              </a:buClr>
              <a:buSzPct val="73333"/>
              <a:buFont typeface="Arial"/>
              <a:buNone/>
            </a:pPr>
            <a:endParaRPr sz="1500" dirty="0">
              <a:solidFill>
                <a:srgbClr val="000000"/>
              </a:solidFill>
              <a:latin typeface="Cambria"/>
              <a:ea typeface="Cambria"/>
              <a:cs typeface="Cambria"/>
              <a:sym typeface="Cambria"/>
            </a:endParaRPr>
          </a:p>
          <a:p>
            <a:pPr lvl="0">
              <a:lnSpc>
                <a:spcPct val="90000"/>
              </a:lnSpc>
              <a:spcBef>
                <a:spcPts val="1200"/>
              </a:spcBef>
              <a:spcAft>
                <a:spcPts val="0"/>
              </a:spcAft>
              <a:buClr>
                <a:schemeClr val="dk1"/>
              </a:buClr>
              <a:buSzPct val="61111"/>
              <a:buFont typeface="Arial"/>
              <a:buNone/>
            </a:pPr>
            <a:endParaRPr sz="1800" dirty="0">
              <a:solidFill>
                <a:srgbClr val="000000"/>
              </a:solidFill>
              <a:latin typeface="Cambria"/>
              <a:ea typeface="Cambria"/>
              <a:cs typeface="Cambria"/>
              <a:sym typeface="Cambria"/>
            </a:endParaRPr>
          </a:p>
          <a:p>
            <a:pPr lvl="0">
              <a:spcBef>
                <a:spcPts val="0"/>
              </a:spcBef>
              <a:buNone/>
            </a:pPr>
            <a:endParaRPr dirty="0">
              <a:solidFill>
                <a:srgbClr val="000000"/>
              </a:solidFill>
            </a:endParaRPr>
          </a:p>
        </p:txBody>
      </p:sp>
      <p:sp>
        <p:nvSpPr>
          <p:cNvPr id="134" name="Shape 134"/>
          <p:cNvSpPr txBox="1"/>
          <p:nvPr/>
        </p:nvSpPr>
        <p:spPr>
          <a:xfrm>
            <a:off x="6833775" y="36350"/>
            <a:ext cx="2262900" cy="345300"/>
          </a:xfrm>
          <a:prstGeom prst="rect">
            <a:avLst/>
          </a:prstGeom>
          <a:noFill/>
          <a:ln>
            <a:noFill/>
          </a:ln>
        </p:spPr>
        <p:txBody>
          <a:bodyPr lIns="91425" tIns="91425" rIns="91425" bIns="91425" anchor="t" anchorCtr="0">
            <a:noAutofit/>
          </a:bodyPr>
          <a:lstStyle/>
          <a:p>
            <a:pPr lvl="0" rtl="0">
              <a:spcBef>
                <a:spcPts val="0"/>
              </a:spcBef>
              <a:buNone/>
            </a:pPr>
            <a:r>
              <a:rPr lang="en"/>
              <a:t>James</a:t>
            </a:r>
          </a:p>
        </p:txBody>
      </p:sp>
      <p:sp>
        <p:nvSpPr>
          <p:cNvPr id="135" name="Shape 135"/>
          <p:cNvSpPr txBox="1"/>
          <p:nvPr/>
        </p:nvSpPr>
        <p:spPr>
          <a:xfrm>
            <a:off x="6669000" y="4131000"/>
            <a:ext cx="526500" cy="283500"/>
          </a:xfrm>
          <a:prstGeom prst="rect">
            <a:avLst/>
          </a:prstGeom>
          <a:noFill/>
          <a:ln>
            <a:noFill/>
          </a:ln>
        </p:spPr>
        <p:txBody>
          <a:bodyPr lIns="91425" tIns="91425" rIns="91425" bIns="91425" anchor="t" anchorCtr="0">
            <a:noAutofit/>
          </a:bodyPr>
          <a:lstStyle/>
          <a:p>
            <a:pPr lvl="0">
              <a:spcBef>
                <a:spcPts val="0"/>
              </a:spcBef>
              <a:buNone/>
            </a:pPr>
            <a:r>
              <a:rPr lang="en"/>
              <a:t>[11]</a:t>
            </a: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9</a:t>
            </a:fld>
            <a:endParaRPr lang="en"/>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168</TotalTime>
  <Words>2185</Words>
  <Application>Microsoft Macintosh PowerPoint</Application>
  <PresentationFormat>On-screen Show (16:9)</PresentationFormat>
  <Paragraphs>246</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simple-light-2</vt:lpstr>
      <vt:lpstr>Internet of Nano Things</vt:lpstr>
      <vt:lpstr>Introduction</vt:lpstr>
      <vt:lpstr>What is the Internet of Nano Things?</vt:lpstr>
      <vt:lpstr>Nanosensors and Nanorobots</vt:lpstr>
      <vt:lpstr>Ethical Issues</vt:lpstr>
      <vt:lpstr>Issues with Privacy and Hacking</vt:lpstr>
      <vt:lpstr>Issues with Weaponization</vt:lpstr>
      <vt:lpstr> Medical Nanotech</vt:lpstr>
      <vt:lpstr>Ethics of Nanomedicine</vt:lpstr>
      <vt:lpstr>Food Industry</vt:lpstr>
      <vt:lpstr>Food Industry </vt:lpstr>
      <vt:lpstr>In Popular Media</vt:lpstr>
      <vt:lpstr>Current Legal Status </vt:lpstr>
      <vt:lpstr>The Future</vt:lpstr>
      <vt:lpstr>References</vt:lpstr>
      <vt:lpstr>Reference Cont.</vt:lpstr>
      <vt:lpstr>References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of Nano Things</dc:title>
  <dc:creator>Matt</dc:creator>
  <cp:lastModifiedBy>Keith A. Pray</cp:lastModifiedBy>
  <cp:revision>27</cp:revision>
  <dcterms:modified xsi:type="dcterms:W3CDTF">2016-10-11T19:23:58Z</dcterms:modified>
</cp:coreProperties>
</file>