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4"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990"/>
    <a:srgbClr val="212D74"/>
    <a:srgbClr val="F06292"/>
    <a:srgbClr val="9C254D"/>
    <a:srgbClr val="D23369"/>
    <a:srgbClr val="3949AB"/>
    <a:srgbClr val="7890CD"/>
    <a:srgbClr val="F0626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698" autoAdjust="0"/>
  </p:normalViewPr>
  <p:slideViewPr>
    <p:cSldViewPr snapToGrid="0">
      <p:cViewPr varScale="1">
        <p:scale>
          <a:sx n="93" d="100"/>
          <a:sy n="93" d="100"/>
        </p:scale>
        <p:origin x="-280"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AACBC-F615-45D5-B776-0E462654975E}" type="datetimeFigureOut">
              <a:rPr lang="en-US" smtClean="0"/>
              <a:t>2016-10-14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60DA0-49F3-41A1-BCEF-6159D9A7AC95}" type="slidenum">
              <a:rPr lang="en-US" smtClean="0"/>
              <a:t>‹#›</a:t>
            </a:fld>
            <a:endParaRPr lang="en-US"/>
          </a:p>
        </p:txBody>
      </p:sp>
    </p:spTree>
    <p:extLst>
      <p:ext uri="{BB962C8B-B14F-4D97-AF65-F5344CB8AC3E}">
        <p14:creationId xmlns:p14="http://schemas.microsoft.com/office/powerpoint/2010/main" val="158554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r>
              <a:rPr lang="en" dirty="0" smtClean="0"/>
              <a:t>ANNIE</a:t>
            </a:r>
          </a:p>
          <a:p>
            <a:pPr marL="400050" lvl="0" indent="-171450" rtl="0">
              <a:spcBef>
                <a:spcPts val="0"/>
              </a:spcBef>
              <a:buFont typeface="Arial" panose="020B0604020202020204" pitchFamily="34" charset="0"/>
              <a:buChar char="•"/>
            </a:pPr>
            <a:r>
              <a:rPr lang="en" dirty="0" smtClean="0"/>
              <a:t>Gene and cell manipulation is used to make low level changes in organisms (humans) to change the body behavior or characteristics</a:t>
            </a:r>
          </a:p>
          <a:p>
            <a:pPr marL="400050" lvl="0" indent="-171450" rtl="0">
              <a:spcBef>
                <a:spcPts val="0"/>
              </a:spcBef>
              <a:buFont typeface="Arial" panose="020B0604020202020204" pitchFamily="34" charset="0"/>
              <a:buChar char="•"/>
            </a:pPr>
            <a:r>
              <a:rPr lang="en" dirty="0" smtClean="0"/>
              <a:t>It has been used for trying to cure illnesses that are passed genetically down generations, remove characteristics of a human that may be unwanted, or add characteristics that may be wanted, and to understand how genes and cells affect the human body and are affected by changes</a:t>
            </a:r>
          </a:p>
          <a:p>
            <a:pPr marL="400050" lvl="0" indent="-171450" rtl="0">
              <a:spcBef>
                <a:spcPts val="0"/>
              </a:spcBef>
              <a:buFont typeface="Arial" panose="020B0604020202020204" pitchFamily="34" charset="0"/>
              <a:buChar char="•"/>
            </a:pPr>
            <a:r>
              <a:rPr lang="en" dirty="0" smtClean="0"/>
              <a:t>We are focusing on genetic engineering in humans</a:t>
            </a:r>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2</a:t>
            </a:fld>
            <a:endParaRPr lang="en-US" dirty="0"/>
          </a:p>
        </p:txBody>
      </p:sp>
    </p:spTree>
    <p:extLst>
      <p:ext uri="{BB962C8B-B14F-4D97-AF65-F5344CB8AC3E}">
        <p14:creationId xmlns:p14="http://schemas.microsoft.com/office/powerpoint/2010/main" val="391936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ANNIE</a:t>
            </a:r>
          </a:p>
          <a:p>
            <a:pPr marL="171450" indent="-171450">
              <a:buFont typeface="Arial" panose="020B0604020202020204" pitchFamily="34" charset="0"/>
              <a:buChar char="•"/>
            </a:pPr>
            <a:r>
              <a:rPr lang="en-US" dirty="0" smtClean="0"/>
              <a:t>Shows that the US is split on whether this is a good thing</a:t>
            </a:r>
          </a:p>
          <a:p>
            <a:pPr marL="171450" indent="-171450">
              <a:buFont typeface="Arial" panose="020B0604020202020204" pitchFamily="34" charset="0"/>
              <a:buChar char="•"/>
            </a:pPr>
            <a:r>
              <a:rPr lang="en-US" dirty="0" smtClean="0"/>
              <a:t>Against</a:t>
            </a:r>
          </a:p>
          <a:p>
            <a:pPr marL="628650" lvl="1" indent="-171450">
              <a:buFont typeface="Arial" panose="020B0604020202020204" pitchFamily="34" charset="0"/>
              <a:buChar char="•"/>
            </a:pPr>
            <a:r>
              <a:rPr lang="en-US" dirty="0" smtClean="0"/>
              <a:t>“Playing God” is immoral  - even if we can do it perfectly, we have no place to do so.</a:t>
            </a:r>
          </a:p>
          <a:p>
            <a:pPr marL="628650" lvl="1" indent="-171450">
              <a:buFont typeface="Arial" panose="020B0604020202020204" pitchFamily="34" charset="0"/>
              <a:buChar char="•"/>
            </a:pPr>
            <a:r>
              <a:rPr lang="en-US" dirty="0" smtClean="0"/>
              <a:t>Could lead to designer babies (Future generations cannot consent, either)</a:t>
            </a:r>
          </a:p>
          <a:p>
            <a:pPr marL="628650" lvl="1" indent="-171450">
              <a:buFont typeface="Arial" panose="020B0604020202020204" pitchFamily="34" charset="0"/>
              <a:buChar char="•"/>
            </a:pPr>
            <a:r>
              <a:rPr lang="en-US" dirty="0" smtClean="0"/>
              <a:t>Effects of gene manipulation are often uncertain</a:t>
            </a:r>
          </a:p>
          <a:p>
            <a:pPr marL="171450" indent="-171450">
              <a:buFont typeface="Arial" panose="020B0604020202020204" pitchFamily="34" charset="0"/>
              <a:buChar char="•"/>
            </a:pPr>
            <a:r>
              <a:rPr lang="en-US" dirty="0" smtClean="0"/>
              <a:t>For</a:t>
            </a:r>
          </a:p>
          <a:p>
            <a:pPr marL="628650" lvl="1" indent="-171450">
              <a:buFont typeface="Arial" panose="020B0604020202020204" pitchFamily="34" charset="0"/>
              <a:buChar char="•"/>
            </a:pPr>
            <a:r>
              <a:rPr lang="en-US" dirty="0" smtClean="0"/>
              <a:t>If we have the power to intervene - shouldn’t we?</a:t>
            </a:r>
          </a:p>
          <a:p>
            <a:pPr marL="628650" lvl="1" indent="-171450">
              <a:buFont typeface="Arial" panose="020B0604020202020204" pitchFamily="34" charset="0"/>
              <a:buChar char="•"/>
            </a:pPr>
            <a:r>
              <a:rPr lang="en-US" dirty="0" smtClean="0"/>
              <a:t>Embryos and fetuses are already screened for genetic diseases (Down’s syndrome, cystic fibrosis)</a:t>
            </a:r>
          </a:p>
          <a:p>
            <a:pPr marL="628650" lvl="1" indent="-171450">
              <a:buFont typeface="Arial" panose="020B0604020202020204" pitchFamily="34" charset="0"/>
              <a:buChar char="•"/>
            </a:pPr>
            <a:r>
              <a:rPr lang="en-US" dirty="0" smtClean="0"/>
              <a:t>Benefits society overall by tackling known illnesses and issues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11</a:t>
            </a:fld>
            <a:endParaRPr lang="en-US" dirty="0"/>
          </a:p>
        </p:txBody>
      </p:sp>
    </p:spTree>
    <p:extLst>
      <p:ext uri="{BB962C8B-B14F-4D97-AF65-F5344CB8AC3E}">
        <p14:creationId xmlns:p14="http://schemas.microsoft.com/office/powerpoint/2010/main" val="2489329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ALORA</a:t>
            </a:r>
          </a:p>
          <a:p>
            <a:pPr marL="171450" indent="-171450">
              <a:buFont typeface="Arial" panose="020B0604020202020204" pitchFamily="34" charset="0"/>
              <a:buChar char="•"/>
            </a:pPr>
            <a:r>
              <a:rPr lang="en-US" dirty="0" smtClean="0"/>
              <a:t>Chinese scientists have modified human embryos to prevent fetal blood disorder</a:t>
            </a:r>
          </a:p>
          <a:p>
            <a:pPr marL="628650" lvl="1" indent="-171450">
              <a:buFont typeface="Arial" panose="020B0604020202020204" pitchFamily="34" charset="0"/>
              <a:buChar char="•"/>
            </a:pPr>
            <a:r>
              <a:rPr lang="en-US" dirty="0" smtClean="0"/>
              <a:t>Really controversial</a:t>
            </a:r>
          </a:p>
          <a:p>
            <a:pPr marL="628650" lvl="1" indent="-171450">
              <a:buFont typeface="Arial" panose="020B0604020202020204" pitchFamily="34" charset="0"/>
              <a:buChar char="•"/>
            </a:pPr>
            <a:r>
              <a:rPr lang="en-US" dirty="0" smtClean="0"/>
              <a:t>People have called china the ‘wild west’ of genetic engineering because of its lack of regulations</a:t>
            </a:r>
          </a:p>
          <a:p>
            <a:pPr marL="171450" indent="-171450">
              <a:buFont typeface="Arial" panose="020B0604020202020204" pitchFamily="34" charset="0"/>
              <a:buChar char="•"/>
            </a:pPr>
            <a:r>
              <a:rPr lang="en-US" dirty="0" smtClean="0"/>
              <a:t>MIT has used basic programming and circuit-building techniques to create cells that respond to specific stimuli</a:t>
            </a:r>
          </a:p>
          <a:p>
            <a:pPr marL="628650" lvl="1" indent="-171450">
              <a:buFont typeface="Arial" panose="020B0604020202020204" pitchFamily="34" charset="0"/>
              <a:buChar char="•"/>
            </a:pPr>
            <a:r>
              <a:rPr lang="en-US" dirty="0" smtClean="0"/>
              <a:t>Mostly done in E. Coli</a:t>
            </a:r>
          </a:p>
          <a:p>
            <a:pPr marL="628650" lvl="1" indent="-171450">
              <a:buFont typeface="Arial" panose="020B0604020202020204" pitchFamily="34" charset="0"/>
              <a:buChar char="•"/>
            </a:pPr>
            <a:r>
              <a:rPr lang="en-US" dirty="0" smtClean="0"/>
              <a:t>Behavior edited using computer code</a:t>
            </a:r>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12</a:t>
            </a:fld>
            <a:endParaRPr lang="en-US" dirty="0"/>
          </a:p>
        </p:txBody>
      </p:sp>
    </p:spTree>
    <p:extLst>
      <p:ext uri="{BB962C8B-B14F-4D97-AF65-F5344CB8AC3E}">
        <p14:creationId xmlns:p14="http://schemas.microsoft.com/office/powerpoint/2010/main" val="2831356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ALORA</a:t>
            </a:r>
          </a:p>
          <a:p>
            <a:pPr marL="171450" indent="-171450">
              <a:buFont typeface="Arial" panose="020B0604020202020204" pitchFamily="34" charset="0"/>
              <a:buChar char="•"/>
            </a:pPr>
            <a:r>
              <a:rPr lang="en-US" dirty="0" smtClean="0"/>
              <a:t>We concluded that gene manipulation is going to grow at a slow pace</a:t>
            </a:r>
          </a:p>
          <a:p>
            <a:pPr marL="628650" lvl="1" indent="-171450">
              <a:buFont typeface="Arial" panose="020B0604020202020204" pitchFamily="34" charset="0"/>
              <a:buChar char="•"/>
            </a:pPr>
            <a:r>
              <a:rPr lang="en-US" dirty="0" smtClean="0"/>
              <a:t>There are ethical issues that need to be resolved</a:t>
            </a:r>
          </a:p>
          <a:p>
            <a:pPr marL="628650" lvl="1" indent="-171450">
              <a:buFont typeface="Arial" panose="020B0604020202020204" pitchFamily="34" charset="0"/>
              <a:buChar char="•"/>
            </a:pPr>
            <a:r>
              <a:rPr lang="en-US" dirty="0" smtClean="0"/>
              <a:t>There are societal restrictions currently in place that both prevent modification from happening</a:t>
            </a:r>
          </a:p>
          <a:p>
            <a:pPr marL="171450" indent="-171450">
              <a:buFont typeface="Arial" panose="020B0604020202020204" pitchFamily="34" charset="0"/>
              <a:buChar char="•"/>
            </a:pPr>
            <a:r>
              <a:rPr lang="en-US" dirty="0" smtClean="0"/>
              <a:t>Regulations need to continue being revised to prevent misuse and stay in line with the capabilities of genetic modification</a:t>
            </a:r>
          </a:p>
          <a:p>
            <a:pPr marL="628650" lvl="1" indent="-171450">
              <a:buFont typeface="Arial" panose="020B0604020202020204" pitchFamily="34" charset="0"/>
              <a:buChar char="•"/>
            </a:pPr>
            <a:r>
              <a:rPr lang="en-US" dirty="0" smtClean="0"/>
              <a:t>Restrictions that need to be put in place to prevent unjust or unethical modifications</a:t>
            </a:r>
          </a:p>
          <a:p>
            <a:pPr marL="171450" indent="-171450">
              <a:buFont typeface="Arial" panose="020B0604020202020204" pitchFamily="34" charset="0"/>
              <a:buChar char="•"/>
            </a:pPr>
            <a:r>
              <a:rPr lang="en-US" dirty="0" smtClean="0"/>
              <a:t>The risk for damage with modification is too high for the intended results</a:t>
            </a:r>
          </a:p>
          <a:p>
            <a:pPr marL="628650" lvl="1" indent="-171450">
              <a:buFont typeface="Arial" panose="020B0604020202020204" pitchFamily="34" charset="0"/>
              <a:buChar char="•"/>
            </a:pPr>
            <a:r>
              <a:rPr lang="en-US" dirty="0" smtClean="0"/>
              <a:t>Experimental error can cause unintended effects that are not fully understood</a:t>
            </a:r>
          </a:p>
          <a:p>
            <a:pPr marL="628650" lvl="1" indent="-171450">
              <a:buFont typeface="Arial" panose="020B0604020202020204" pitchFamily="34" charset="0"/>
              <a:buChar char="•"/>
            </a:pPr>
            <a:r>
              <a:rPr lang="en-US" dirty="0" smtClean="0"/>
              <a:t>85 to 99 percent of genetically altered embryos die before they are born</a:t>
            </a:r>
          </a:p>
          <a:p>
            <a:pPr marL="628650" lvl="1" indent="-171450">
              <a:buFont typeface="Arial" panose="020B0604020202020204" pitchFamily="34" charset="0"/>
              <a:buChar char="•"/>
            </a:pPr>
            <a:r>
              <a:rPr lang="en-US" dirty="0" smtClean="0"/>
              <a:t>Knowledge of human body is not sufficient enough to confidently start mass gene modifications</a:t>
            </a:r>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13</a:t>
            </a:fld>
            <a:endParaRPr lang="en-US" dirty="0"/>
          </a:p>
        </p:txBody>
      </p:sp>
    </p:spTree>
    <p:extLst>
      <p:ext uri="{BB962C8B-B14F-4D97-AF65-F5344CB8AC3E}">
        <p14:creationId xmlns:p14="http://schemas.microsoft.com/office/powerpoint/2010/main" val="4105457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ALORA</a:t>
            </a:r>
          </a:p>
          <a:p>
            <a:pPr marL="171450" indent="-171450">
              <a:buFont typeface="Arial" panose="020B0604020202020204" pitchFamily="34" charset="0"/>
              <a:buChar char="•"/>
            </a:pPr>
            <a:r>
              <a:rPr lang="en-US" dirty="0" smtClean="0"/>
              <a:t>1 year</a:t>
            </a:r>
          </a:p>
          <a:p>
            <a:pPr marL="628650" lvl="1" indent="-171450">
              <a:buFont typeface="Arial" panose="020B0604020202020204" pitchFamily="34" charset="0"/>
              <a:buChar char="•"/>
            </a:pPr>
            <a:r>
              <a:rPr lang="en-US" dirty="0" smtClean="0"/>
              <a:t>The progress with modification has not been rapid enough to be adopted within a year</a:t>
            </a:r>
          </a:p>
          <a:p>
            <a:pPr marL="171450" indent="-171450">
              <a:buFont typeface="Arial" panose="020B0604020202020204" pitchFamily="34" charset="0"/>
              <a:buChar char="•"/>
            </a:pPr>
            <a:r>
              <a:rPr lang="en-US" dirty="0" smtClean="0"/>
              <a:t>5 year</a:t>
            </a:r>
          </a:p>
          <a:p>
            <a:pPr marL="628650" lvl="1" indent="-171450">
              <a:buFont typeface="Arial" panose="020B0604020202020204" pitchFamily="34" charset="0"/>
              <a:buChar char="•"/>
            </a:pPr>
            <a:r>
              <a:rPr lang="en-US" dirty="0" smtClean="0"/>
              <a:t>Used in later phases of testing/use for genetic defect prevention</a:t>
            </a:r>
          </a:p>
          <a:p>
            <a:pPr marL="628650" lvl="1" indent="-171450">
              <a:buFont typeface="Arial" panose="020B0604020202020204" pitchFamily="34" charset="0"/>
              <a:buChar char="•"/>
            </a:pPr>
            <a:r>
              <a:rPr lang="en-US" dirty="0" smtClean="0"/>
              <a:t>The regulations for widespread use will be under review by this time, and therefore very specific use cases are allowed</a:t>
            </a:r>
          </a:p>
          <a:p>
            <a:pPr marL="171450" indent="-171450">
              <a:buFont typeface="Arial" panose="020B0604020202020204" pitchFamily="34" charset="0"/>
              <a:buChar char="•"/>
            </a:pPr>
            <a:r>
              <a:rPr lang="en-US" dirty="0" smtClean="0"/>
              <a:t>10 year</a:t>
            </a:r>
          </a:p>
          <a:p>
            <a:pPr marL="628650" lvl="1" indent="-171450">
              <a:buFont typeface="Arial" panose="020B0604020202020204" pitchFamily="34" charset="0"/>
              <a:buChar char="•"/>
            </a:pPr>
            <a:r>
              <a:rPr lang="en-US" dirty="0" smtClean="0"/>
              <a:t>Ethical concerns will hinder full spread of gene modification</a:t>
            </a:r>
          </a:p>
          <a:p>
            <a:pPr marL="628650" lvl="1" indent="-171450">
              <a:buFont typeface="Arial" panose="020B0604020202020204" pitchFamily="34" charset="0"/>
              <a:buChar char="•"/>
            </a:pPr>
            <a:r>
              <a:rPr lang="en-US" dirty="0" smtClean="0"/>
              <a:t>The primary regulations would be in place and enforced at this time</a:t>
            </a:r>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14</a:t>
            </a:fld>
            <a:endParaRPr lang="en-US" dirty="0"/>
          </a:p>
        </p:txBody>
      </p:sp>
    </p:spTree>
    <p:extLst>
      <p:ext uri="{BB962C8B-B14F-4D97-AF65-F5344CB8AC3E}">
        <p14:creationId xmlns:p14="http://schemas.microsoft.com/office/powerpoint/2010/main" val="144445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Font typeface="Arial" panose="020B0604020202020204" pitchFamily="34" charset="0"/>
              <a:buNone/>
            </a:pPr>
            <a:r>
              <a:rPr lang="en" dirty="0" smtClean="0"/>
              <a:t>ANNIE</a:t>
            </a:r>
          </a:p>
          <a:p>
            <a:pPr marL="0" lvl="0" indent="0">
              <a:spcBef>
                <a:spcPts val="0"/>
              </a:spcBef>
              <a:buFont typeface="Arial" panose="020B0604020202020204" pitchFamily="34" charset="0"/>
              <a:buNone/>
            </a:pPr>
            <a:endParaRPr lang="en" dirty="0" smtClean="0"/>
          </a:p>
          <a:p>
            <a:pPr marL="0" lvl="0" indent="0">
              <a:spcBef>
                <a:spcPts val="0"/>
              </a:spcBef>
              <a:buFont typeface="Arial" panose="020B0604020202020204" pitchFamily="34" charset="0"/>
              <a:buNone/>
            </a:pPr>
            <a:r>
              <a:rPr lang="en" dirty="0" smtClean="0"/>
              <a:t>What is actually realistic about each movie/game?</a:t>
            </a:r>
          </a:p>
          <a:p>
            <a:pPr marL="171450" lvl="0" indent="-171450">
              <a:spcBef>
                <a:spcPts val="0"/>
              </a:spcBef>
              <a:buFont typeface="Arial" panose="020B0604020202020204" pitchFamily="34" charset="0"/>
              <a:buChar char="•"/>
            </a:pPr>
            <a:r>
              <a:rPr lang="en" dirty="0" smtClean="0"/>
              <a:t>Gattaca</a:t>
            </a:r>
          </a:p>
          <a:p>
            <a:pPr marL="628650" lvl="1" indent="-171450">
              <a:spcBef>
                <a:spcPts val="0"/>
              </a:spcBef>
              <a:buFont typeface="Arial" panose="020B0604020202020204" pitchFamily="34" charset="0"/>
              <a:buChar char="•"/>
            </a:pPr>
            <a:r>
              <a:rPr lang="en" dirty="0" smtClean="0"/>
              <a:t>Gene manipulation mostly used to dissuade disease and correct genetic disorders (at birth). Main character is one of few “natural” babies</a:t>
            </a:r>
          </a:p>
          <a:p>
            <a:pPr marL="628650" lvl="1" indent="-171450">
              <a:spcBef>
                <a:spcPts val="0"/>
              </a:spcBef>
              <a:buFont typeface="Arial" panose="020B0604020202020204" pitchFamily="34" charset="0"/>
              <a:buChar char="•"/>
            </a:pPr>
            <a:r>
              <a:rPr lang="en" dirty="0" smtClean="0"/>
              <a:t>Societal changes - discrimination based on genetic makeup (main character analyzed to find future capabilities and a 99% chance of death by 30 due to a heart disorder)</a:t>
            </a:r>
          </a:p>
          <a:p>
            <a:pPr marL="171450" lvl="0" indent="-171450">
              <a:spcBef>
                <a:spcPts val="0"/>
              </a:spcBef>
              <a:buFont typeface="Arial" panose="020B0604020202020204" pitchFamily="34" charset="0"/>
              <a:buChar char="•"/>
            </a:pPr>
            <a:r>
              <a:rPr lang="en" dirty="0" smtClean="0"/>
              <a:t>Jurassic Park</a:t>
            </a:r>
          </a:p>
          <a:p>
            <a:pPr marL="628650" lvl="1" indent="-171450">
              <a:spcBef>
                <a:spcPts val="0"/>
              </a:spcBef>
              <a:buFont typeface="Arial" panose="020B0604020202020204" pitchFamily="34" charset="0"/>
              <a:buChar char="•"/>
            </a:pPr>
            <a:r>
              <a:rPr lang="en" dirty="0" smtClean="0"/>
              <a:t>Scientists bring dinosaurs back to life by using preserved DNA along with artificially created DNA</a:t>
            </a:r>
          </a:p>
          <a:p>
            <a:pPr marL="628650" lvl="1" indent="-171450">
              <a:spcBef>
                <a:spcPts val="0"/>
              </a:spcBef>
              <a:buFont typeface="Arial" panose="020B0604020202020204" pitchFamily="34" charset="0"/>
              <a:buChar char="•"/>
            </a:pPr>
            <a:r>
              <a:rPr lang="en" dirty="0" smtClean="0"/>
              <a:t>This makes them transgenic animals (or “spliced” animals)</a:t>
            </a:r>
          </a:p>
          <a:p>
            <a:pPr marL="171450" lvl="0" indent="-171450">
              <a:spcBef>
                <a:spcPts val="0"/>
              </a:spcBef>
              <a:buFont typeface="Arial" panose="020B0604020202020204" pitchFamily="34" charset="0"/>
              <a:buChar char="•"/>
            </a:pPr>
            <a:r>
              <a:rPr lang="en" dirty="0" smtClean="0"/>
              <a:t>Bioshock</a:t>
            </a:r>
          </a:p>
          <a:p>
            <a:pPr marL="628650" lvl="1" indent="-171450">
              <a:spcBef>
                <a:spcPts val="0"/>
              </a:spcBef>
              <a:buFont typeface="Arial" panose="020B0604020202020204" pitchFamily="34" charset="0"/>
              <a:buChar char="•"/>
            </a:pPr>
            <a:r>
              <a:rPr lang="en" dirty="0" smtClean="0"/>
              <a:t>Main character and many enemies use sea slug stem cells to gain new abilities or improve on pre-existing ones</a:t>
            </a:r>
          </a:p>
          <a:p>
            <a:pPr marL="628650" lvl="1" indent="-171450">
              <a:spcBef>
                <a:spcPts val="0"/>
              </a:spcBef>
              <a:buFont typeface="Arial" panose="020B0604020202020204" pitchFamily="34" charset="0"/>
              <a:buChar char="•"/>
            </a:pPr>
            <a:r>
              <a:rPr lang="en" dirty="0" smtClean="0"/>
              <a:t>Overuse causes physical and mental damage, due to cell instability</a:t>
            </a:r>
          </a:p>
          <a:p>
            <a:pPr marL="171450" lvl="0" indent="-171450">
              <a:spcBef>
                <a:spcPts val="0"/>
              </a:spcBef>
              <a:buFont typeface="Arial" panose="020B0604020202020204" pitchFamily="34" charset="0"/>
              <a:buChar char="•"/>
            </a:pPr>
            <a:r>
              <a:rPr lang="en" dirty="0" smtClean="0"/>
              <a:t>Splice</a:t>
            </a:r>
          </a:p>
          <a:p>
            <a:pPr marL="628650" lvl="1" indent="-171450">
              <a:spcBef>
                <a:spcPts val="0"/>
              </a:spcBef>
              <a:buFont typeface="Arial" panose="020B0604020202020204" pitchFamily="34" charset="0"/>
              <a:buChar char="•"/>
            </a:pPr>
            <a:r>
              <a:rPr lang="en" dirty="0" smtClean="0"/>
              <a:t>Mostly meant as a cautionary tale. Scientists splice together genes of various animals to find medical benefits, eventually start splicing with humans too</a:t>
            </a:r>
          </a:p>
          <a:p>
            <a:pPr marL="628650" lvl="1" indent="-171450">
              <a:spcBef>
                <a:spcPts val="0"/>
              </a:spcBef>
              <a:buFont typeface="Arial" panose="020B0604020202020204" pitchFamily="34" charset="0"/>
              <a:buChar char="•"/>
            </a:pPr>
            <a:r>
              <a:rPr lang="en" dirty="0" smtClean="0"/>
              <a:t>Side effects of gene modification that were unforeseen occur, such as regeneration, sex changes, and spontaneous wing growth,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3</a:t>
            </a:fld>
            <a:endParaRPr lang="en-US" dirty="0"/>
          </a:p>
        </p:txBody>
      </p:sp>
    </p:spTree>
    <p:extLst>
      <p:ext uri="{BB962C8B-B14F-4D97-AF65-F5344CB8AC3E}">
        <p14:creationId xmlns:p14="http://schemas.microsoft.com/office/powerpoint/2010/main" val="337683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ADITYA NIVARTHI</a:t>
            </a:r>
          </a:p>
          <a:p>
            <a:pPr marL="171450" indent="-171450">
              <a:buFont typeface="Arial" panose="020B0604020202020204" pitchFamily="34" charset="0"/>
              <a:buChar char="•"/>
            </a:pPr>
            <a:r>
              <a:rPr lang="en-US" dirty="0" smtClean="0"/>
              <a:t>Recombinant DNA</a:t>
            </a:r>
          </a:p>
          <a:p>
            <a:pPr marL="628650" lvl="1" indent="-171450">
              <a:buFont typeface="Arial" panose="020B0604020202020204" pitchFamily="34" charset="0"/>
              <a:buChar char="•"/>
            </a:pPr>
            <a:r>
              <a:rPr lang="en-US" dirty="0" smtClean="0"/>
              <a:t>Berg was able to bring together DNA molecules from multiple sources and bind them together to make DNA not found in organisms</a:t>
            </a:r>
          </a:p>
          <a:p>
            <a:pPr marL="628650" lvl="1" indent="-171450">
              <a:buFont typeface="Arial" panose="020B0604020202020204" pitchFamily="34" charset="0"/>
              <a:buChar char="•"/>
            </a:pPr>
            <a:r>
              <a:rPr lang="en-US" dirty="0" smtClean="0"/>
              <a:t>This was possible with the discovery that DNA from all organisms share a similar structure (except nucleotide sequence)</a:t>
            </a:r>
          </a:p>
          <a:p>
            <a:pPr marL="171450" indent="-171450">
              <a:buFont typeface="Arial" panose="020B0604020202020204" pitchFamily="34" charset="0"/>
              <a:buChar char="•"/>
            </a:pPr>
            <a:r>
              <a:rPr lang="en-US" dirty="0" smtClean="0"/>
              <a:t>Mouse</a:t>
            </a:r>
          </a:p>
          <a:p>
            <a:pPr marL="628650" lvl="1" indent="-171450">
              <a:buFont typeface="Arial" panose="020B0604020202020204" pitchFamily="34" charset="0"/>
              <a:buChar char="•"/>
            </a:pPr>
            <a:r>
              <a:rPr lang="en-US" dirty="0" smtClean="0"/>
              <a:t>Successfully added foreign DNA into a mouse embryo</a:t>
            </a:r>
          </a:p>
          <a:p>
            <a:pPr marL="628650" lvl="1" indent="-171450">
              <a:buFont typeface="Arial" panose="020B0604020202020204" pitchFamily="34" charset="0"/>
              <a:buChar char="•"/>
            </a:pPr>
            <a:r>
              <a:rPr lang="en-US" dirty="0" smtClean="0"/>
              <a:t>They injected DNA sequences for leukemia and showed that the same sequences had integrated within the mouse’s and its offspring's’ genomes</a:t>
            </a:r>
          </a:p>
          <a:p>
            <a:pPr marL="171450" indent="-171450">
              <a:buFont typeface="Arial" panose="020B0604020202020204" pitchFamily="34" charset="0"/>
              <a:buChar char="•"/>
            </a:pPr>
            <a:r>
              <a:rPr lang="en-US" dirty="0" smtClean="0"/>
              <a:t>These breakthroughs eventually lead to genetic modification becoming a commercialized field (next slide)</a:t>
            </a: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4</a:t>
            </a:fld>
            <a:endParaRPr lang="en-US" dirty="0"/>
          </a:p>
        </p:txBody>
      </p:sp>
    </p:spTree>
    <p:extLst>
      <p:ext uri="{BB962C8B-B14F-4D97-AF65-F5344CB8AC3E}">
        <p14:creationId xmlns:p14="http://schemas.microsoft.com/office/powerpoint/2010/main" val="34802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ADITYA NIVARTHI</a:t>
            </a:r>
          </a:p>
          <a:p>
            <a:pPr marL="171450" indent="-171450">
              <a:buFont typeface="Arial" panose="020B0604020202020204" pitchFamily="34" charset="0"/>
              <a:buChar char="•"/>
            </a:pPr>
            <a:r>
              <a:rPr lang="en-US" dirty="0" smtClean="0"/>
              <a:t>Genetic modified insulin</a:t>
            </a:r>
          </a:p>
          <a:p>
            <a:pPr marL="628650" lvl="1" indent="-171450">
              <a:buFont typeface="Arial" panose="020B0604020202020204" pitchFamily="34" charset="0"/>
              <a:buChar char="•"/>
            </a:pPr>
            <a:r>
              <a:rPr lang="en-US" dirty="0" smtClean="0"/>
              <a:t>Scientists created synthetic genes with genetic code for human insulin</a:t>
            </a:r>
          </a:p>
          <a:p>
            <a:pPr marL="628650" lvl="1" indent="-171450">
              <a:buFont typeface="Arial" panose="020B0604020202020204" pitchFamily="34" charset="0"/>
              <a:buChar char="•"/>
            </a:pPr>
            <a:r>
              <a:rPr lang="en-US" dirty="0" smtClean="0"/>
              <a:t>The injection passed the synthetic genes, which eventually merged with the protein chains</a:t>
            </a:r>
          </a:p>
          <a:p>
            <a:pPr marL="628650" lvl="1" indent="-171450">
              <a:buFont typeface="Arial" panose="020B0604020202020204" pitchFamily="34" charset="0"/>
              <a:buChar char="•"/>
            </a:pPr>
            <a:r>
              <a:rPr lang="en-US" dirty="0" smtClean="0"/>
              <a:t>This process could be used to help diabetics receive sufficient amounts of insulin quickly, as previous methods were far too costly and time consuming (taken from pancreas of animals)</a:t>
            </a:r>
          </a:p>
          <a:p>
            <a:pPr marL="171450" indent="-171450">
              <a:buFont typeface="Arial" panose="020B0604020202020204" pitchFamily="34" charset="0"/>
              <a:buChar char="•"/>
            </a:pPr>
            <a:r>
              <a:rPr lang="en-US" dirty="0" smtClean="0"/>
              <a:t>Commercialization</a:t>
            </a:r>
          </a:p>
          <a:p>
            <a:pPr marL="628650" lvl="1" indent="-171450">
              <a:buFont typeface="Arial" panose="020B0604020202020204" pitchFamily="34" charset="0"/>
              <a:buChar char="•"/>
            </a:pPr>
            <a:r>
              <a:rPr lang="en-US" dirty="0" smtClean="0"/>
              <a:t>DNA discovered in 1869 (107 years)</a:t>
            </a:r>
          </a:p>
          <a:p>
            <a:pPr marL="628650" lvl="1" indent="-171450">
              <a:buFont typeface="Arial" panose="020B0604020202020204" pitchFamily="34" charset="0"/>
              <a:buChar char="•"/>
            </a:pPr>
            <a:r>
              <a:rPr lang="en-US" dirty="0" smtClean="0"/>
              <a:t>Genentech created engineered insulin (humulin) for treating diseases through bacteria</a:t>
            </a:r>
          </a:p>
          <a:p>
            <a:pPr marL="171450" indent="-171450">
              <a:buFont typeface="Arial" panose="020B0604020202020204" pitchFamily="34" charset="0"/>
              <a:buChar char="•"/>
            </a:pPr>
            <a:r>
              <a:rPr lang="en-US" dirty="0" smtClean="0"/>
              <a:t>Gene gun</a:t>
            </a:r>
          </a:p>
          <a:p>
            <a:pPr marL="628650" lvl="1" indent="-171450">
              <a:buFont typeface="Arial" panose="020B0604020202020204" pitchFamily="34" charset="0"/>
              <a:buChar char="•"/>
            </a:pPr>
            <a:r>
              <a:rPr lang="en-US" dirty="0" smtClean="0"/>
              <a:t>The gun was made in order to prove genetic transformation was possible</a:t>
            </a:r>
          </a:p>
          <a:p>
            <a:pPr marL="628650" lvl="1" indent="-171450">
              <a:buFont typeface="Arial" panose="020B0604020202020204" pitchFamily="34" charset="0"/>
              <a:buChar char="•"/>
            </a:pPr>
            <a:r>
              <a:rPr lang="en-US" dirty="0" smtClean="0"/>
              <a:t>Tested on onions since they have larger cells</a:t>
            </a:r>
          </a:p>
          <a:p>
            <a:pPr marL="628650" lvl="1" indent="-171450">
              <a:buFont typeface="Arial" panose="020B0604020202020204" pitchFamily="34" charset="0"/>
              <a:buChar char="•"/>
            </a:pPr>
            <a:r>
              <a:rPr lang="en-US" dirty="0" smtClean="0"/>
              <a:t>Used high propulsion of particles covered in DNA to send synthetic genes to be merged.</a:t>
            </a:r>
          </a:p>
          <a:p>
            <a:pPr marL="628650" lvl="1" indent="-171450">
              <a:buFont typeface="Arial" panose="020B0604020202020204" pitchFamily="34" charset="0"/>
              <a:buChar char="•"/>
            </a:pPr>
            <a:r>
              <a:rPr lang="en-US" dirty="0" smtClean="0"/>
              <a:t>They were able to prove it worked when the onion tissue exposed the genes that they had inserted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5</a:t>
            </a:fld>
            <a:endParaRPr lang="en-US" dirty="0"/>
          </a:p>
        </p:txBody>
      </p:sp>
    </p:spTree>
    <p:extLst>
      <p:ext uri="{BB962C8B-B14F-4D97-AF65-F5344CB8AC3E}">
        <p14:creationId xmlns:p14="http://schemas.microsoft.com/office/powerpoint/2010/main" val="368809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ADITYA NIVARTHI</a:t>
            </a:r>
          </a:p>
          <a:p>
            <a:pPr marL="171450" indent="-171450">
              <a:buFont typeface="Arial" panose="020B0604020202020204" pitchFamily="34" charset="0"/>
              <a:buChar char="•"/>
            </a:pPr>
            <a:r>
              <a:rPr lang="en-US" dirty="0" smtClean="0"/>
              <a:t>Dolly the sheep</a:t>
            </a:r>
          </a:p>
          <a:p>
            <a:pPr marL="628650" lvl="1" indent="-171450">
              <a:buFont typeface="Arial" panose="020B0604020202020204" pitchFamily="34" charset="0"/>
              <a:buChar char="•"/>
            </a:pPr>
            <a:r>
              <a:rPr lang="en-US" dirty="0" smtClean="0"/>
              <a:t>Female domestic sheep created by somatic cell nuclear transfer</a:t>
            </a:r>
          </a:p>
          <a:p>
            <a:pPr marL="628650" lvl="1" indent="-171450">
              <a:buFont typeface="Arial" panose="020B0604020202020204" pitchFamily="34" charset="0"/>
              <a:buChar char="•"/>
            </a:pPr>
            <a:r>
              <a:rPr lang="en-US" dirty="0" smtClean="0"/>
              <a:t>Parents gave egg, DNA and cloned embryo</a:t>
            </a:r>
          </a:p>
          <a:p>
            <a:pPr marL="628650" lvl="1" indent="-171450">
              <a:buFont typeface="Arial" panose="020B0604020202020204" pitchFamily="34" charset="0"/>
              <a:buChar char="•"/>
            </a:pPr>
            <a:r>
              <a:rPr lang="en-US" dirty="0" smtClean="0"/>
              <a:t>Made a hybrid cell by merging these parts together that became the cloned sheep</a:t>
            </a:r>
          </a:p>
          <a:p>
            <a:pPr marL="171450" indent="-171450">
              <a:buFont typeface="Arial" panose="020B0604020202020204" pitchFamily="34" charset="0"/>
              <a:buChar char="•"/>
            </a:pPr>
            <a:r>
              <a:rPr lang="en-US" dirty="0" smtClean="0"/>
              <a:t>Cloned kitten</a:t>
            </a:r>
          </a:p>
          <a:p>
            <a:pPr marL="628650" lvl="1" indent="-171450">
              <a:buFont typeface="Arial" panose="020B0604020202020204" pitchFamily="34" charset="0"/>
              <a:buChar char="•"/>
            </a:pPr>
            <a:r>
              <a:rPr lang="en-US" dirty="0" smtClean="0"/>
              <a:t>Owner paid $50,000 to have her cat that died cloned</a:t>
            </a:r>
          </a:p>
          <a:p>
            <a:pPr marL="628650" lvl="1" indent="-171450">
              <a:buFont typeface="Arial" panose="020B0604020202020204" pitchFamily="34" charset="0"/>
              <a:buChar char="•"/>
            </a:pPr>
            <a:r>
              <a:rPr lang="en-US" dirty="0" smtClean="0"/>
              <a:t>Should we be allowed to clone pets, or eventually people?</a:t>
            </a:r>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6</a:t>
            </a:fld>
            <a:endParaRPr lang="en-US" dirty="0"/>
          </a:p>
        </p:txBody>
      </p:sp>
    </p:spTree>
    <p:extLst>
      <p:ext uri="{BB962C8B-B14F-4D97-AF65-F5344CB8AC3E}">
        <p14:creationId xmlns:p14="http://schemas.microsoft.com/office/powerpoint/2010/main" val="409690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a:t>
            </a:r>
          </a:p>
          <a:p>
            <a:pPr marL="171450" indent="-171450">
              <a:buFont typeface="Arial" panose="020B0604020202020204" pitchFamily="34" charset="0"/>
              <a:buChar char="•"/>
            </a:pPr>
            <a:r>
              <a:rPr lang="en-US" dirty="0" smtClean="0"/>
              <a:t>CRISPR - Clustered Regularly Interspaced Short Palindromic Repeats</a:t>
            </a:r>
          </a:p>
          <a:p>
            <a:pPr marL="171450" indent="-171450">
              <a:buFont typeface="Arial" panose="020B0604020202020204" pitchFamily="34" charset="0"/>
              <a:buChar char="•"/>
            </a:pPr>
            <a:r>
              <a:rPr lang="en-US" dirty="0" smtClean="0"/>
              <a:t>TALENS - Transcription Activator-Like Effector Nucleases</a:t>
            </a:r>
          </a:p>
          <a:p>
            <a:pPr marL="171450" indent="-171450">
              <a:buFont typeface="Arial" panose="020B0604020202020204" pitchFamily="34" charset="0"/>
              <a:buChar char="•"/>
            </a:pPr>
            <a:r>
              <a:rPr lang="en-US" dirty="0" smtClean="0"/>
              <a:t>Cas - CRISPR Associated</a:t>
            </a:r>
          </a:p>
          <a:p>
            <a:pPr marL="171450" indent="-171450">
              <a:buFont typeface="Arial" panose="020B0604020202020204" pitchFamily="34" charset="0"/>
              <a:buChar char="•"/>
            </a:pPr>
            <a:r>
              <a:rPr lang="en-US" dirty="0" smtClean="0"/>
              <a:t>Essentially molecular scissors</a:t>
            </a:r>
          </a:p>
          <a:p>
            <a:pPr marL="171450" indent="-171450">
              <a:buFont typeface="Arial" panose="020B0604020202020204" pitchFamily="34" charset="0"/>
              <a:buChar char="•"/>
            </a:pPr>
            <a:r>
              <a:rPr lang="en-US" dirty="0" smtClean="0"/>
              <a:t>Gene normally hundreds of thousands of base pairs long</a:t>
            </a:r>
          </a:p>
          <a:p>
            <a:pPr marL="628650" lvl="1" indent="-171450">
              <a:buFont typeface="Arial" panose="020B0604020202020204" pitchFamily="34" charset="0"/>
              <a:buChar char="•"/>
            </a:pPr>
            <a:r>
              <a:rPr lang="en-US" dirty="0" smtClean="0"/>
              <a:t>Guide RNAs only 20 bases long</a:t>
            </a:r>
          </a:p>
          <a:p>
            <a:pPr marL="628650" lvl="1" indent="-171450">
              <a:buFont typeface="Arial" panose="020B0604020202020204" pitchFamily="34" charset="0"/>
              <a:buChar char="•"/>
            </a:pPr>
            <a:r>
              <a:rPr lang="en-US" dirty="0" smtClean="0"/>
              <a:t>Must be unique and near a “landmark” for molecular scissors</a:t>
            </a:r>
          </a:p>
          <a:p>
            <a:pPr marL="628650" lvl="1" indent="-171450">
              <a:buFont typeface="Arial" panose="020B0604020202020204" pitchFamily="34" charset="0"/>
              <a:buChar char="•"/>
            </a:pPr>
            <a:r>
              <a:rPr lang="en-US" dirty="0" smtClean="0"/>
              <a:t>PAM - protospacer adjacent motif</a:t>
            </a:r>
          </a:p>
          <a:p>
            <a:pPr marL="628650" lvl="1" indent="-171450">
              <a:buFont typeface="Arial" panose="020B0604020202020204" pitchFamily="34" charset="0"/>
              <a:buChar char="•"/>
            </a:pPr>
            <a:r>
              <a:rPr lang="en-US" dirty="0" smtClean="0"/>
              <a:t>Lots of repeats with only 4 letters</a:t>
            </a:r>
          </a:p>
          <a:p>
            <a:pPr marL="628650" lvl="1" indent="-171450">
              <a:buFont typeface="Arial" panose="020B0604020202020204" pitchFamily="34" charset="0"/>
              <a:buChar char="•"/>
            </a:pPr>
            <a:r>
              <a:rPr lang="en-US" dirty="0" smtClean="0"/>
              <a:t>Easy to mutate the wrong gene</a:t>
            </a:r>
          </a:p>
          <a:p>
            <a:pPr marL="171450" indent="-171450">
              <a:buFont typeface="Arial" panose="020B0604020202020204" pitchFamily="34" charset="0"/>
              <a:buChar char="•"/>
            </a:pPr>
            <a:r>
              <a:rPr lang="en-US" dirty="0" smtClean="0"/>
              <a:t>Algorithms search for all possible 20 base segments near a PAM</a:t>
            </a:r>
          </a:p>
          <a:p>
            <a:pPr marL="628650" lvl="1" indent="-171450">
              <a:buFont typeface="Arial" panose="020B0604020202020204" pitchFamily="34" charset="0"/>
              <a:buChar char="•"/>
            </a:pPr>
            <a:r>
              <a:rPr lang="en-US" dirty="0" smtClean="0"/>
              <a:t>Lots of software exists for doing this</a:t>
            </a:r>
          </a:p>
          <a:p>
            <a:pPr marL="1085850" lvl="2" indent="-171450">
              <a:buFont typeface="Arial" panose="020B0604020202020204" pitchFamily="34" charset="0"/>
              <a:buChar char="•"/>
            </a:pPr>
            <a:r>
              <a:rPr lang="en-US" dirty="0" smtClean="0"/>
              <a:t>CHOPCHOP</a:t>
            </a:r>
          </a:p>
          <a:p>
            <a:pPr marL="1085850" lvl="2" indent="-171450">
              <a:buFont typeface="Arial" panose="020B0604020202020204" pitchFamily="34" charset="0"/>
              <a:buChar char="•"/>
            </a:pPr>
            <a:r>
              <a:rPr lang="en-US" dirty="0" smtClean="0"/>
              <a:t>E-CRISP</a:t>
            </a:r>
          </a:p>
          <a:p>
            <a:pPr marL="171450" indent="-171450">
              <a:buFont typeface="Arial" panose="020B0604020202020204" pitchFamily="34" charset="0"/>
              <a:buChar char="•"/>
            </a:pPr>
            <a:r>
              <a:rPr lang="en-US" dirty="0" smtClean="0"/>
              <a:t>Researchers currently searching for patterns to improve algorithms</a:t>
            </a:r>
          </a:p>
          <a:p>
            <a:pPr marL="628650" lvl="1" indent="-171450">
              <a:buFont typeface="Arial" panose="020B0604020202020204" pitchFamily="34" charset="0"/>
              <a:buChar char="•"/>
            </a:pPr>
            <a:r>
              <a:rPr lang="en-US" dirty="0" smtClean="0"/>
              <a:t>Broad Institute tested around 2000 guide RNAs in human and mice cells</a:t>
            </a:r>
          </a:p>
          <a:p>
            <a:pPr marL="1085850" lvl="2" indent="-171450">
              <a:buFont typeface="Arial" panose="020B0604020202020204" pitchFamily="34" charset="0"/>
              <a:buChar char="•"/>
            </a:pPr>
            <a:r>
              <a:rPr lang="en-US" dirty="0" smtClean="0"/>
              <a:t>Released a set of rules for an improved algorithm</a:t>
            </a:r>
          </a:p>
        </p:txBody>
      </p:sp>
      <p:sp>
        <p:nvSpPr>
          <p:cNvPr id="4" name="Slide Number Placeholder 3"/>
          <p:cNvSpPr>
            <a:spLocks noGrp="1"/>
          </p:cNvSpPr>
          <p:nvPr>
            <p:ph type="sldNum" sz="quarter" idx="10"/>
          </p:nvPr>
        </p:nvSpPr>
        <p:spPr/>
        <p:txBody>
          <a:bodyPr/>
          <a:lstStyle/>
          <a:p>
            <a:fld id="{C2160DA0-49F3-41A1-BCEF-6159D9A7AC95}" type="slidenum">
              <a:rPr lang="en-US" smtClean="0"/>
              <a:t>7</a:t>
            </a:fld>
            <a:endParaRPr lang="en-US" dirty="0"/>
          </a:p>
        </p:txBody>
      </p:sp>
    </p:spTree>
    <p:extLst>
      <p:ext uri="{BB962C8B-B14F-4D97-AF65-F5344CB8AC3E}">
        <p14:creationId xmlns:p14="http://schemas.microsoft.com/office/powerpoint/2010/main" val="2337989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ALORA</a:t>
            </a:r>
          </a:p>
          <a:p>
            <a:pPr marL="171450" indent="-171450">
              <a:buFont typeface="Arial" panose="020B0604020202020204" pitchFamily="34" charset="0"/>
              <a:buChar char="•"/>
            </a:pPr>
            <a:r>
              <a:rPr lang="en-US" dirty="0" smtClean="0"/>
              <a:t>Sequence annotation - computers used to indicate the location of genes and find relationships between sequences</a:t>
            </a:r>
          </a:p>
          <a:p>
            <a:pPr marL="171450" indent="-171450">
              <a:buFont typeface="Arial" panose="020B0604020202020204" pitchFamily="34" charset="0"/>
              <a:buChar char="•"/>
            </a:pPr>
            <a:r>
              <a:rPr lang="en-US" dirty="0" smtClean="0"/>
              <a:t>Genome project uses computers to store and update large amounts of data</a:t>
            </a:r>
          </a:p>
          <a:p>
            <a:pPr marL="171450" indent="-171450">
              <a:buFont typeface="Arial" panose="020B0604020202020204" pitchFamily="34" charset="0"/>
              <a:buChar char="•"/>
            </a:pPr>
            <a:r>
              <a:rPr lang="en-US" dirty="0" smtClean="0"/>
              <a:t>Researchers at ORNL, LBNL, Argonne National Laboratory (ANL), teaming up to create a better way of analyzing genes - sequence analysis engine</a:t>
            </a:r>
          </a:p>
          <a:p>
            <a:pPr marL="628650" lvl="1" indent="-171450">
              <a:buFont typeface="Arial" panose="020B0604020202020204" pitchFamily="34" charset="0"/>
              <a:buChar char="•"/>
            </a:pPr>
            <a:r>
              <a:rPr lang="en-US" dirty="0" smtClean="0"/>
              <a:t>Retrieve gene sequences from the web (only from places that have already been vetted and deemed reputable)</a:t>
            </a:r>
          </a:p>
          <a:p>
            <a:pPr marL="628650" lvl="1" indent="-171450">
              <a:buFont typeface="Arial" panose="020B0604020202020204" pitchFamily="34" charset="0"/>
              <a:buChar char="•"/>
            </a:pPr>
            <a:r>
              <a:rPr lang="en-US" dirty="0" smtClean="0"/>
              <a:t>Store this data in a large warehouse</a:t>
            </a:r>
          </a:p>
          <a:p>
            <a:pPr marL="628650" lvl="1" indent="-171450">
              <a:buFont typeface="Arial" panose="020B0604020202020204" pitchFamily="34" charset="0"/>
              <a:buChar char="•"/>
            </a:pPr>
            <a:r>
              <a:rPr lang="en-US" dirty="0" smtClean="0"/>
              <a:t>Sequences will be analyzed using artificial neural networks</a:t>
            </a:r>
          </a:p>
          <a:p>
            <a:pPr marL="171450" indent="-171450">
              <a:buFont typeface="Arial" panose="020B0604020202020204" pitchFamily="34" charset="0"/>
              <a:buChar char="•"/>
            </a:pPr>
            <a:r>
              <a:rPr lang="en-US" dirty="0" smtClean="0"/>
              <a:t>Alternative to computing is trial and error</a:t>
            </a:r>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8</a:t>
            </a:fld>
            <a:endParaRPr lang="en-US" dirty="0"/>
          </a:p>
        </p:txBody>
      </p:sp>
    </p:spTree>
    <p:extLst>
      <p:ext uri="{BB962C8B-B14F-4D97-AF65-F5344CB8AC3E}">
        <p14:creationId xmlns:p14="http://schemas.microsoft.com/office/powerpoint/2010/main" val="242214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a:t>
            </a:r>
          </a:p>
          <a:p>
            <a:pPr marL="171450" indent="-171450">
              <a:buFont typeface="Arial" panose="020B0604020202020204" pitchFamily="34" charset="0"/>
              <a:buChar char="•"/>
            </a:pPr>
            <a:r>
              <a:rPr lang="en-US" dirty="0" smtClean="0"/>
              <a:t>Germline gene modification = embryonic gene modification</a:t>
            </a:r>
          </a:p>
          <a:p>
            <a:pPr marL="171450" indent="-171450">
              <a:buFont typeface="Arial" panose="020B0604020202020204" pitchFamily="34" charset="0"/>
              <a:buChar char="•"/>
            </a:pPr>
            <a:r>
              <a:rPr lang="en-US" dirty="0" smtClean="0"/>
              <a:t>2016 banned germline gene modification</a:t>
            </a:r>
          </a:p>
          <a:p>
            <a:pPr marL="171450" indent="-171450">
              <a:buFont typeface="Arial" panose="020B0604020202020204" pitchFamily="34" charset="0"/>
              <a:buChar char="•"/>
            </a:pPr>
            <a:r>
              <a:rPr lang="en-US" dirty="0" smtClean="0"/>
              <a:t>Genetic Savings &amp; Cloning</a:t>
            </a:r>
          </a:p>
          <a:p>
            <a:pPr marL="628650" lvl="1" indent="-171450">
              <a:buFont typeface="Arial" panose="020B0604020202020204" pitchFamily="34" charset="0"/>
              <a:buChar char="•"/>
            </a:pPr>
            <a:r>
              <a:rPr lang="en-US" dirty="0" smtClean="0"/>
              <a:t>Company created clones of cats and dogs</a:t>
            </a:r>
          </a:p>
          <a:p>
            <a:pPr marL="628650" lvl="1" indent="-171450">
              <a:buFont typeface="Arial" panose="020B0604020202020204" pitchFamily="34" charset="0"/>
              <a:buChar char="•"/>
            </a:pPr>
            <a:r>
              <a:rPr lang="en-US" dirty="0" smtClean="0"/>
              <a:t>Privately funded research is still able to make progress, but it is either too costly or not enough people use it</a:t>
            </a:r>
          </a:p>
          <a:p>
            <a:pPr marL="628650" lvl="1" indent="-171450">
              <a:buFont typeface="Arial" panose="020B0604020202020204" pitchFamily="34" charset="0"/>
              <a:buChar char="•"/>
            </a:pPr>
            <a:r>
              <a:rPr lang="en-US" dirty="0" smtClean="0"/>
              <a:t>Company closed down shortly due to costs</a:t>
            </a:r>
          </a:p>
          <a:p>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9</a:t>
            </a:fld>
            <a:endParaRPr lang="en-US" dirty="0"/>
          </a:p>
        </p:txBody>
      </p:sp>
    </p:spTree>
    <p:extLst>
      <p:ext uri="{BB962C8B-B14F-4D97-AF65-F5344CB8AC3E}">
        <p14:creationId xmlns:p14="http://schemas.microsoft.com/office/powerpoint/2010/main" val="82534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a:t>
            </a:r>
          </a:p>
          <a:p>
            <a:pPr marL="171450" indent="-171450">
              <a:buFont typeface="Arial" panose="020B0604020202020204" pitchFamily="34" charset="0"/>
              <a:buChar char="•"/>
            </a:pPr>
            <a:r>
              <a:rPr lang="en-US" dirty="0" smtClean="0"/>
              <a:t>When human genes were still being discovered, many filed patents on the genes and sequences that they found. In essence, they were patenting these sections of humans that existed in all humans (or most). Eventually it was decided that discovering genes was not a real inventive step, so patenting the newly found genes was prohibited.</a:t>
            </a:r>
          </a:p>
          <a:p>
            <a:pPr marL="628650" lvl="1" indent="-171450">
              <a:buFont typeface="Arial" panose="020B0604020202020204" pitchFamily="34" charset="0"/>
              <a:buChar char="•"/>
            </a:pPr>
            <a:r>
              <a:rPr lang="en-US" dirty="0" smtClean="0"/>
              <a:t>Genes are considered not patentable because they are products of nature</a:t>
            </a:r>
          </a:p>
          <a:p>
            <a:pPr marL="1085850" lvl="2" indent="-171450">
              <a:buFont typeface="Arial" panose="020B0604020202020204" pitchFamily="34" charset="0"/>
              <a:buChar char="•"/>
            </a:pPr>
            <a:r>
              <a:rPr lang="en-US" dirty="0" smtClean="0"/>
              <a:t>Human genes not patentable</a:t>
            </a:r>
          </a:p>
          <a:p>
            <a:pPr marL="1085850" lvl="2" indent="-171450">
              <a:buFont typeface="Arial" panose="020B0604020202020204" pitchFamily="34" charset="0"/>
              <a:buChar char="•"/>
            </a:pPr>
            <a:r>
              <a:rPr lang="en-US" dirty="0" smtClean="0"/>
              <a:t>No patenting of natural phenomena</a:t>
            </a:r>
          </a:p>
          <a:p>
            <a:pPr marL="628650" lvl="1" indent="-171450">
              <a:buFont typeface="Arial" panose="020B0604020202020204" pitchFamily="34" charset="0"/>
              <a:buChar char="•"/>
            </a:pPr>
            <a:r>
              <a:rPr lang="en-US" dirty="0" smtClean="0"/>
              <a:t>This caused problems for many other upcoming scientists because they could not publish anything using the genes that were patented</a:t>
            </a:r>
          </a:p>
          <a:p>
            <a:pPr marL="628650" lvl="1" indent="-171450">
              <a:buFont typeface="Arial" panose="020B0604020202020204" pitchFamily="34" charset="0"/>
              <a:buChar char="•"/>
            </a:pPr>
            <a:r>
              <a:rPr lang="en-US" dirty="0" smtClean="0"/>
              <a:t>High costs for patients because the cost of licensing was passed from the scientists to hospitals, and then to patients</a:t>
            </a:r>
          </a:p>
          <a:p>
            <a:pPr marL="628650" lvl="1" indent="-171450">
              <a:buFont typeface="Arial" panose="020B0604020202020204" pitchFamily="34" charset="0"/>
              <a:buChar char="•"/>
            </a:pPr>
            <a:r>
              <a:rPr lang="en-US" dirty="0" smtClean="0"/>
              <a:t>It brought up the question of whether humans should be patentable (in a way)</a:t>
            </a:r>
          </a:p>
          <a:p>
            <a:pPr marL="171450" indent="-171450">
              <a:buFont typeface="Arial" panose="020B0604020202020204" pitchFamily="34" charset="0"/>
              <a:buChar char="•"/>
            </a:pPr>
            <a:r>
              <a:rPr lang="en-US" dirty="0" smtClean="0"/>
              <a:t>It was deemed that processing and forming a new strand of DNA synthetically that could be inserted into the organism was patentable</a:t>
            </a:r>
          </a:p>
          <a:p>
            <a:pPr marL="628650" lvl="1" indent="-171450">
              <a:buFont typeface="Arial" panose="020B0604020202020204" pitchFamily="34" charset="0"/>
              <a:buChar char="•"/>
            </a:pPr>
            <a:r>
              <a:rPr lang="en-US" dirty="0" smtClean="0"/>
              <a:t>This required a process that was considered an inventive step, so it was allowed to be patented</a:t>
            </a:r>
          </a:p>
          <a:p>
            <a:pPr marL="628650" lvl="1" indent="-171450">
              <a:buFont typeface="Arial" panose="020B0604020202020204" pitchFamily="34" charset="0"/>
              <a:buChar char="•"/>
            </a:pPr>
            <a:r>
              <a:rPr lang="en-US" dirty="0" smtClean="0"/>
              <a:t>The question this brings up is whether or not it is being patented after it has been inserted into a human? Would we have to create a licensing system for keep the synthetic genes in our bodies?</a:t>
            </a:r>
          </a:p>
          <a:p>
            <a:pPr marL="171450" indent="-171450">
              <a:buFont typeface="Arial" panose="020B0604020202020204" pitchFamily="34" charset="0"/>
              <a:buChar char="•"/>
            </a:pPr>
            <a:r>
              <a:rPr lang="en-US" dirty="0" smtClean="0"/>
              <a:t>These kinds of questions need to be answered clearly before we start large scale modifications or changes that disrupt the evolution process so we know what is reasonable as intellectual property that is put in our bodies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2160DA0-49F3-41A1-BCEF-6159D9A7AC95}" type="slidenum">
              <a:rPr lang="en-US" smtClean="0"/>
              <a:t>10</a:t>
            </a:fld>
            <a:endParaRPr lang="en-US" dirty="0"/>
          </a:p>
        </p:txBody>
      </p:sp>
    </p:spTree>
    <p:extLst>
      <p:ext uri="{BB962C8B-B14F-4D97-AF65-F5344CB8AC3E}">
        <p14:creationId xmlns:p14="http://schemas.microsoft.com/office/powerpoint/2010/main" val="132447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A39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6528" y="1122363"/>
            <a:ext cx="10158944" cy="2387600"/>
          </a:xfrm>
        </p:spPr>
        <p:txBody>
          <a:bodyPr anchor="b"/>
          <a:lstStyle>
            <a:lvl1pPr algn="ctr">
              <a:defRPr sz="60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16528" y="3734512"/>
            <a:ext cx="10158944" cy="1390814"/>
          </a:xfrm>
        </p:spPr>
        <p:txBody>
          <a:bodyPr/>
          <a:lstStyle>
            <a:lvl1pPr marL="0" indent="0" algn="ctr">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A77522F1-57AE-4BF7-9F3A-A62CB4974660}" type="datetime1">
              <a:rPr lang="en-US" smtClean="0"/>
              <a:pPr/>
              <a:t>2016-10-14</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12FF6253-041F-45A0-AA17-49D64FE17920}" type="slidenum">
              <a:rPr lang="en-US" smtClean="0"/>
              <a:pPr/>
              <a:t>‹#›</a:t>
            </a:fld>
            <a:endParaRPr lang="en-US" dirty="0"/>
          </a:p>
        </p:txBody>
      </p:sp>
      <p:grpSp>
        <p:nvGrpSpPr>
          <p:cNvPr id="7" name="Shape 20"/>
          <p:cNvGrpSpPr/>
          <p:nvPr userDrawn="1"/>
        </p:nvGrpSpPr>
        <p:grpSpPr>
          <a:xfrm>
            <a:off x="9145187" y="0"/>
            <a:ext cx="3045625" cy="2030570"/>
            <a:chOff x="6098378" y="4"/>
            <a:chExt cx="3045625" cy="2030570"/>
          </a:xfrm>
        </p:grpSpPr>
        <p:sp>
          <p:nvSpPr>
            <p:cNvPr id="8" name="Shape 21"/>
            <p:cNvSpPr/>
            <p:nvPr/>
          </p:nvSpPr>
          <p:spPr>
            <a:xfrm>
              <a:off x="8128803" y="15"/>
              <a:ext cx="1015200" cy="1015200"/>
            </a:xfrm>
            <a:prstGeom prst="rect">
              <a:avLst/>
            </a:prstGeom>
            <a:solidFill>
              <a:srgbClr val="9C254D"/>
            </a:solidFill>
            <a:ln>
              <a:noFill/>
            </a:ln>
          </p:spPr>
          <p:txBody>
            <a:bodyPr lIns="91425" tIns="91425" rIns="91425" bIns="91425" anchor="ctr" anchorCtr="0">
              <a:noAutofit/>
            </a:bodyPr>
            <a:lstStyle/>
            <a:p>
              <a:pPr lvl="0">
                <a:spcBef>
                  <a:spcPts val="0"/>
                </a:spcBef>
                <a:buNone/>
              </a:pPr>
              <a:endParaRPr/>
            </a:p>
          </p:txBody>
        </p:sp>
        <p:sp>
          <p:nvSpPr>
            <p:cNvPr id="9" name="Shape 22"/>
            <p:cNvSpPr/>
            <p:nvPr/>
          </p:nvSpPr>
          <p:spPr>
            <a:xfrm flipH="1">
              <a:off x="7113463" y="4"/>
              <a:ext cx="1015200" cy="1015200"/>
            </a:xfrm>
            <a:prstGeom prst="rtTriangle">
              <a:avLst/>
            </a:prstGeom>
            <a:solidFill>
              <a:srgbClr val="F06292"/>
            </a:solidFill>
            <a:ln>
              <a:noFill/>
            </a:ln>
          </p:spPr>
          <p:txBody>
            <a:bodyPr lIns="91425" tIns="91425" rIns="91425" bIns="91425" anchor="ctr" anchorCtr="0">
              <a:noAutofit/>
            </a:bodyPr>
            <a:lstStyle/>
            <a:p>
              <a:pPr lvl="0">
                <a:spcBef>
                  <a:spcPts val="0"/>
                </a:spcBef>
                <a:buNone/>
              </a:pPr>
              <a:endParaRPr/>
            </a:p>
          </p:txBody>
        </p:sp>
        <p:sp>
          <p:nvSpPr>
            <p:cNvPr id="10" name="Shape 23"/>
            <p:cNvSpPr/>
            <p:nvPr/>
          </p:nvSpPr>
          <p:spPr>
            <a:xfrm rot="10800000" flipH="1">
              <a:off x="7113588" y="106"/>
              <a:ext cx="1015200" cy="1015200"/>
            </a:xfrm>
            <a:prstGeom prst="rtTriangle">
              <a:avLst/>
            </a:prstGeom>
            <a:solidFill>
              <a:srgbClr val="9C254D"/>
            </a:solidFill>
            <a:ln>
              <a:noFill/>
            </a:ln>
          </p:spPr>
          <p:txBody>
            <a:bodyPr lIns="91425" tIns="91425" rIns="91425" bIns="91425" anchor="ctr" anchorCtr="0">
              <a:noAutofit/>
            </a:bodyPr>
            <a:lstStyle/>
            <a:p>
              <a:pPr lvl="0">
                <a:spcBef>
                  <a:spcPts val="0"/>
                </a:spcBef>
                <a:buNone/>
              </a:pPr>
              <a:endParaRPr/>
            </a:p>
          </p:txBody>
        </p:sp>
        <p:sp>
          <p:nvSpPr>
            <p:cNvPr id="11" name="Shape 24"/>
            <p:cNvSpPr/>
            <p:nvPr/>
          </p:nvSpPr>
          <p:spPr>
            <a:xfrm rot="10800000">
              <a:off x="6098378" y="96"/>
              <a:ext cx="1015200" cy="1015200"/>
            </a:xfrm>
            <a:prstGeom prst="rtTriangle">
              <a:avLst/>
            </a:prstGeom>
            <a:solidFill>
              <a:srgbClr val="F06292"/>
            </a:solidFill>
            <a:ln>
              <a:noFill/>
            </a:ln>
          </p:spPr>
          <p:txBody>
            <a:bodyPr lIns="91425" tIns="91425" rIns="91425" bIns="91425" anchor="ctr" anchorCtr="0">
              <a:noAutofit/>
            </a:bodyPr>
            <a:lstStyle/>
            <a:p>
              <a:pPr lvl="0">
                <a:spcBef>
                  <a:spcPts val="0"/>
                </a:spcBef>
                <a:buNone/>
              </a:pPr>
              <a:endParaRPr/>
            </a:p>
          </p:txBody>
        </p:sp>
        <p:sp>
          <p:nvSpPr>
            <p:cNvPr id="12" name="Shape 25"/>
            <p:cNvSpPr/>
            <p:nvPr/>
          </p:nvSpPr>
          <p:spPr>
            <a:xfrm rot="10800000">
              <a:off x="8128789" y="1015375"/>
              <a:ext cx="1015200" cy="1015200"/>
            </a:xfrm>
            <a:prstGeom prst="rtTriangle">
              <a:avLst/>
            </a:prstGeom>
            <a:solidFill>
              <a:srgbClr val="F06292"/>
            </a:solidFill>
            <a:ln>
              <a:noFill/>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702387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0782A2-8C2B-4008-83A2-D0D73F3FAD57}" type="datetime1">
              <a:rPr lang="en-US" smtClean="0"/>
              <a:t>2016-10-14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87095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830F9DD-8254-4448-B49B-D7F32B40C2E2}" type="datetime1">
              <a:rPr lang="en-US" smtClean="0"/>
              <a:t>2016-10-14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680841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752CB5-B8CC-49DF-BDFC-E1EE5C4EB17A}" type="datetime1">
              <a:rPr lang="en-US" smtClean="0"/>
              <a:t>2016-10-14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2129239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97526-2F7C-407D-B749-8D4DECC6E2C3}" type="datetime1">
              <a:rPr lang="en-US" smtClean="0"/>
              <a:t>2016-10-14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224118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Shape 34"/>
          <p:cNvSpPr/>
          <p:nvPr userDrawn="1"/>
        </p:nvSpPr>
        <p:spPr>
          <a:xfrm>
            <a:off x="0" y="6721474"/>
            <a:ext cx="12192000" cy="136526"/>
          </a:xfrm>
          <a:prstGeom prst="rect">
            <a:avLst/>
          </a:prstGeom>
          <a:solidFill>
            <a:srgbClr val="2A3990"/>
          </a:solidFill>
          <a:ln>
            <a:noFill/>
          </a:ln>
        </p:spPr>
        <p:txBody>
          <a:bodyPr lIns="91425" tIns="91425" rIns="91425" bIns="91425" anchor="ctr" anchorCtr="0">
            <a:noAutofit/>
          </a:bodyPr>
          <a:lstStyle/>
          <a:p>
            <a:pPr lvl="0">
              <a:spcBef>
                <a:spcPts val="0"/>
              </a:spcBef>
              <a:buNone/>
            </a:pPr>
            <a:endParaRPr/>
          </a:p>
        </p:txBody>
      </p:sp>
      <p:sp>
        <p:nvSpPr>
          <p:cNvPr id="8" name="Shape 30"/>
          <p:cNvSpPr/>
          <p:nvPr userDrawn="1"/>
        </p:nvSpPr>
        <p:spPr>
          <a:xfrm>
            <a:off x="11202900" y="5733573"/>
            <a:ext cx="989100" cy="987900"/>
          </a:xfrm>
          <a:prstGeom prst="rtTriangle">
            <a:avLst/>
          </a:prstGeom>
          <a:solidFill>
            <a:srgbClr val="F06292"/>
          </a:solidFill>
          <a:ln>
            <a:noFill/>
          </a:ln>
        </p:spPr>
        <p:txBody>
          <a:bodyPr lIns="91425" tIns="91425" rIns="91425" bIns="91425" anchor="ctr" anchorCtr="0">
            <a:noAutofit/>
          </a:bodyPr>
          <a:lstStyle/>
          <a:p>
            <a:pPr lvl="0">
              <a:spcBef>
                <a:spcPts val="0"/>
              </a:spcBef>
              <a:buNone/>
            </a:pPr>
            <a:endParaRPr/>
          </a:p>
        </p:txBody>
      </p:sp>
      <p:sp>
        <p:nvSpPr>
          <p:cNvPr id="9" name="Shape 31"/>
          <p:cNvSpPr/>
          <p:nvPr userDrawn="1"/>
        </p:nvSpPr>
        <p:spPr>
          <a:xfrm flipH="1">
            <a:off x="9229167" y="5733573"/>
            <a:ext cx="989100" cy="987900"/>
          </a:xfrm>
          <a:prstGeom prst="rtTriangle">
            <a:avLst/>
          </a:prstGeom>
          <a:solidFill>
            <a:srgbClr val="F06292"/>
          </a:solidFill>
          <a:ln>
            <a:noFill/>
          </a:ln>
        </p:spPr>
        <p:txBody>
          <a:bodyPr lIns="91425" tIns="91425" rIns="91425" bIns="91425" anchor="ctr" anchorCtr="0">
            <a:noAutofit/>
          </a:bodyPr>
          <a:lstStyle/>
          <a:p>
            <a:pPr lvl="0">
              <a:spcBef>
                <a:spcPts val="0"/>
              </a:spcBef>
              <a:buNone/>
            </a:pPr>
            <a:endParaRPr/>
          </a:p>
        </p:txBody>
      </p:sp>
      <p:sp>
        <p:nvSpPr>
          <p:cNvPr id="10" name="Shape 32"/>
          <p:cNvSpPr/>
          <p:nvPr userDrawn="1"/>
        </p:nvSpPr>
        <p:spPr>
          <a:xfrm>
            <a:off x="10218279" y="5733573"/>
            <a:ext cx="989100" cy="987900"/>
          </a:xfrm>
          <a:prstGeom prst="rect">
            <a:avLst/>
          </a:prstGeom>
          <a:solidFill>
            <a:srgbClr val="D23369"/>
          </a:solidFill>
          <a:ln>
            <a:noFill/>
          </a:ln>
        </p:spPr>
        <p:txBody>
          <a:bodyPr lIns="91425" tIns="91425" rIns="91425" bIns="91425" anchor="ctr" anchorCtr="0">
            <a:noAutofit/>
          </a:bodyPr>
          <a:lstStyle/>
          <a:p>
            <a:pPr lvl="0">
              <a:spcBef>
                <a:spcPts val="0"/>
              </a:spcBef>
              <a:buNone/>
            </a:pPr>
            <a:endParaRPr/>
          </a:p>
        </p:txBody>
      </p:sp>
      <p:sp>
        <p:nvSpPr>
          <p:cNvPr id="11" name="Shape 33"/>
          <p:cNvSpPr/>
          <p:nvPr userDrawn="1"/>
        </p:nvSpPr>
        <p:spPr>
          <a:xfrm rot="10800000">
            <a:off x="11202900" y="5733572"/>
            <a:ext cx="989100" cy="987900"/>
          </a:xfrm>
          <a:prstGeom prst="rtTriangle">
            <a:avLst/>
          </a:prstGeom>
          <a:solidFill>
            <a:srgbClr val="9C254D"/>
          </a:solidFill>
          <a:ln>
            <a:noFill/>
          </a:ln>
        </p:spPr>
        <p:txBody>
          <a:bodyPr lIns="91425" tIns="91425" rIns="91425" bIns="91425" anchor="ctr" anchorCtr="0">
            <a:noAutofit/>
          </a:bodyPr>
          <a:lstStyle/>
          <a:p>
            <a:pPr lvl="0">
              <a:spcBef>
                <a:spcPts val="0"/>
              </a:spcBef>
              <a:buNone/>
            </a:pPr>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D3ED7E-65D2-4204-8227-08672D8CB6DE}" type="datetime1">
              <a:rPr lang="en-US" smtClean="0"/>
              <a:t>2016-10-14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F6253-041F-45A0-AA17-49D64FE17920}" type="slidenum">
              <a:rPr lang="en-US" smtClean="0"/>
              <a:t>‹#›</a:t>
            </a:fld>
            <a:endParaRPr lang="en-US" dirty="0"/>
          </a:p>
        </p:txBody>
      </p:sp>
    </p:spTree>
    <p:extLst>
      <p:ext uri="{BB962C8B-B14F-4D97-AF65-F5344CB8AC3E}">
        <p14:creationId xmlns:p14="http://schemas.microsoft.com/office/powerpoint/2010/main" val="375973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_and_left_half_content_baseline_only">
    <p:spTree>
      <p:nvGrpSpPr>
        <p:cNvPr id="1" name=""/>
        <p:cNvGrpSpPr/>
        <p:nvPr/>
      </p:nvGrpSpPr>
      <p:grpSpPr>
        <a:xfrm>
          <a:off x="0" y="0"/>
          <a:ext cx="0" cy="0"/>
          <a:chOff x="0" y="0"/>
          <a:chExt cx="0" cy="0"/>
        </a:xfrm>
      </p:grpSpPr>
      <p:sp>
        <p:nvSpPr>
          <p:cNvPr id="7" name="Shape 34"/>
          <p:cNvSpPr/>
          <p:nvPr userDrawn="1"/>
        </p:nvSpPr>
        <p:spPr>
          <a:xfrm>
            <a:off x="0" y="6721474"/>
            <a:ext cx="12192000" cy="136526"/>
          </a:xfrm>
          <a:prstGeom prst="rect">
            <a:avLst/>
          </a:prstGeom>
          <a:solidFill>
            <a:srgbClr val="2A3990"/>
          </a:solidFill>
          <a:ln>
            <a:noFill/>
          </a:ln>
        </p:spPr>
        <p:txBody>
          <a:bodyPr lIns="91425" tIns="91425" rIns="91425" bIns="91425" anchor="ctr" anchorCtr="0">
            <a:noAutofit/>
          </a:bodyPr>
          <a:lstStyle/>
          <a:p>
            <a:pPr lvl="0">
              <a:spcBef>
                <a:spcPts val="0"/>
              </a:spcBef>
              <a:buNone/>
            </a:pPr>
            <a:endParaRPr/>
          </a:p>
        </p:txBody>
      </p:sp>
      <p:sp>
        <p:nvSpPr>
          <p:cNvPr id="8" name="Shape 30"/>
          <p:cNvSpPr/>
          <p:nvPr userDrawn="1"/>
        </p:nvSpPr>
        <p:spPr>
          <a:xfrm>
            <a:off x="11202900" y="5733573"/>
            <a:ext cx="989100" cy="987900"/>
          </a:xfrm>
          <a:prstGeom prst="rtTriangle">
            <a:avLst/>
          </a:prstGeom>
          <a:solidFill>
            <a:srgbClr val="F06292"/>
          </a:solidFill>
          <a:ln>
            <a:noFill/>
          </a:ln>
        </p:spPr>
        <p:txBody>
          <a:bodyPr lIns="91425" tIns="91425" rIns="91425" bIns="91425" anchor="ctr" anchorCtr="0">
            <a:noAutofit/>
          </a:bodyPr>
          <a:lstStyle/>
          <a:p>
            <a:pPr lvl="0">
              <a:spcBef>
                <a:spcPts val="0"/>
              </a:spcBef>
              <a:buNone/>
            </a:pPr>
            <a:endParaRPr/>
          </a:p>
        </p:txBody>
      </p:sp>
      <p:sp>
        <p:nvSpPr>
          <p:cNvPr id="9" name="Shape 31"/>
          <p:cNvSpPr/>
          <p:nvPr userDrawn="1"/>
        </p:nvSpPr>
        <p:spPr>
          <a:xfrm flipH="1">
            <a:off x="9229167" y="5733573"/>
            <a:ext cx="989100" cy="987900"/>
          </a:xfrm>
          <a:prstGeom prst="rtTriangle">
            <a:avLst/>
          </a:prstGeom>
          <a:solidFill>
            <a:srgbClr val="F06292"/>
          </a:solidFill>
          <a:ln>
            <a:noFill/>
          </a:ln>
        </p:spPr>
        <p:txBody>
          <a:bodyPr lIns="91425" tIns="91425" rIns="91425" bIns="91425" anchor="ctr" anchorCtr="0">
            <a:noAutofit/>
          </a:bodyPr>
          <a:lstStyle/>
          <a:p>
            <a:pPr lvl="0">
              <a:spcBef>
                <a:spcPts val="0"/>
              </a:spcBef>
              <a:buNone/>
            </a:pPr>
            <a:endParaRPr/>
          </a:p>
        </p:txBody>
      </p:sp>
      <p:sp>
        <p:nvSpPr>
          <p:cNvPr id="10" name="Shape 32"/>
          <p:cNvSpPr/>
          <p:nvPr userDrawn="1"/>
        </p:nvSpPr>
        <p:spPr>
          <a:xfrm>
            <a:off x="10218279" y="5733573"/>
            <a:ext cx="989100" cy="987900"/>
          </a:xfrm>
          <a:prstGeom prst="rect">
            <a:avLst/>
          </a:prstGeom>
          <a:solidFill>
            <a:srgbClr val="D23369"/>
          </a:solidFill>
          <a:ln>
            <a:noFill/>
          </a:ln>
        </p:spPr>
        <p:txBody>
          <a:bodyPr lIns="91425" tIns="91425" rIns="91425" bIns="91425" anchor="ctr" anchorCtr="0">
            <a:noAutofit/>
          </a:bodyPr>
          <a:lstStyle/>
          <a:p>
            <a:pPr lvl="0">
              <a:spcBef>
                <a:spcPts val="0"/>
              </a:spcBef>
              <a:buNone/>
            </a:pPr>
            <a:endParaRPr/>
          </a:p>
        </p:txBody>
      </p:sp>
      <p:sp>
        <p:nvSpPr>
          <p:cNvPr id="11" name="Shape 33"/>
          <p:cNvSpPr/>
          <p:nvPr userDrawn="1"/>
        </p:nvSpPr>
        <p:spPr>
          <a:xfrm rot="10800000">
            <a:off x="11202900" y="5733572"/>
            <a:ext cx="989100" cy="987900"/>
          </a:xfrm>
          <a:prstGeom prst="rtTriangle">
            <a:avLst/>
          </a:prstGeom>
          <a:solidFill>
            <a:srgbClr val="9C254D"/>
          </a:solidFill>
          <a:ln>
            <a:noFill/>
          </a:ln>
        </p:spPr>
        <p:txBody>
          <a:bodyPr lIns="91425" tIns="91425" rIns="91425" bIns="91425" anchor="ctr" anchorCtr="0">
            <a:noAutofit/>
          </a:bodyPr>
          <a:lstStyle/>
          <a:p>
            <a:pPr lvl="0">
              <a:spcBef>
                <a:spcPts val="0"/>
              </a:spcBef>
              <a:buNone/>
            </a:pPr>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5263497"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D3ED7E-65D2-4204-8227-08672D8CB6DE}" type="datetime1">
              <a:rPr lang="en-US" smtClean="0"/>
              <a:t>2016-10-14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F6253-041F-45A0-AA17-49D64FE17920}" type="slidenum">
              <a:rPr lang="en-US" smtClean="0"/>
              <a:t>‹#›</a:t>
            </a:fld>
            <a:endParaRPr lang="en-US" dirty="0"/>
          </a:p>
        </p:txBody>
      </p:sp>
    </p:spTree>
    <p:extLst>
      <p:ext uri="{BB962C8B-B14F-4D97-AF65-F5344CB8AC3E}">
        <p14:creationId xmlns:p14="http://schemas.microsoft.com/office/powerpoint/2010/main" val="223979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_baseline_only">
    <p:spTree>
      <p:nvGrpSpPr>
        <p:cNvPr id="1" name=""/>
        <p:cNvGrpSpPr/>
        <p:nvPr/>
      </p:nvGrpSpPr>
      <p:grpSpPr>
        <a:xfrm>
          <a:off x="0" y="0"/>
          <a:ext cx="0" cy="0"/>
          <a:chOff x="0" y="0"/>
          <a:chExt cx="0" cy="0"/>
        </a:xfrm>
      </p:grpSpPr>
      <p:sp>
        <p:nvSpPr>
          <p:cNvPr id="7" name="Shape 34"/>
          <p:cNvSpPr/>
          <p:nvPr userDrawn="1"/>
        </p:nvSpPr>
        <p:spPr>
          <a:xfrm>
            <a:off x="0" y="6721474"/>
            <a:ext cx="12192000" cy="136526"/>
          </a:xfrm>
          <a:prstGeom prst="rect">
            <a:avLst/>
          </a:prstGeom>
          <a:solidFill>
            <a:srgbClr val="2A3990"/>
          </a:solidFill>
          <a:ln>
            <a:noFill/>
          </a:ln>
        </p:spPr>
        <p:txBody>
          <a:bodyPr lIns="91425" tIns="91425" rIns="91425" bIns="91425" anchor="ctr" anchorCtr="0">
            <a:noAutofit/>
          </a:bodyPr>
          <a:lstStyle/>
          <a:p>
            <a:pPr lvl="0">
              <a:spcBef>
                <a:spcPts val="0"/>
              </a:spcBef>
              <a:buNone/>
            </a:pPr>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92D3ED7E-65D2-4204-8227-08672D8CB6DE}" type="datetime1">
              <a:rPr lang="en-US" smtClean="0"/>
              <a:t>2016-10-14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F6253-041F-45A0-AA17-49D64FE17920}" type="slidenum">
              <a:rPr lang="en-US" smtClean="0"/>
              <a:t>‹#›</a:t>
            </a:fld>
            <a:endParaRPr lang="en-US" dirty="0"/>
          </a:p>
        </p:txBody>
      </p:sp>
    </p:spTree>
    <p:extLst>
      <p:ext uri="{BB962C8B-B14F-4D97-AF65-F5344CB8AC3E}">
        <p14:creationId xmlns:p14="http://schemas.microsoft.com/office/powerpoint/2010/main" val="388943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7B9FB3-D21C-4354-BCF1-A45263CBEE20}" type="datetime1">
              <a:rPr lang="en-US" smtClean="0"/>
              <a:t>2016-10-14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271840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08756B-F7A6-47E4-A8B1-0D02044A186D}" type="datetime1">
              <a:rPr lang="en-US" smtClean="0"/>
              <a:t>2016-10-14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228841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5EF04C-F3C5-4122-8231-ECD2927B97DC}" type="datetime1">
              <a:rPr lang="en-US" smtClean="0"/>
              <a:t>2016-10-14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168271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58F54B-CF4E-45F8-A1B4-925F53D75DC0}" type="datetime1">
              <a:rPr lang="en-US" smtClean="0"/>
              <a:t>2016-10-14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297418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982ACE-1ED9-4B7F-A76C-16DB047D686F}" type="datetime1">
              <a:rPr lang="en-US" smtClean="0"/>
              <a:t>2016-10-14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F6253-041F-45A0-AA17-49D64FE17920}" type="slidenum">
              <a:rPr lang="en-US" smtClean="0"/>
              <a:t>‹#›</a:t>
            </a:fld>
            <a:endParaRPr lang="en-US"/>
          </a:p>
        </p:txBody>
      </p:sp>
    </p:spTree>
    <p:extLst>
      <p:ext uri="{BB962C8B-B14F-4D97-AF65-F5344CB8AC3E}">
        <p14:creationId xmlns:p14="http://schemas.microsoft.com/office/powerpoint/2010/main" val="19187163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fld id="{9F442013-E770-4030-B6C0-13C92EC7BA53}" type="datetime1">
              <a:rPr lang="en-US" smtClean="0"/>
              <a:pPr/>
              <a:t>2016-10-14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Slide Number Placeholder 5"/>
          <p:cNvSpPr>
            <a:spLocks noGrp="1"/>
          </p:cNvSpPr>
          <p:nvPr>
            <p:ph type="sldNum" sz="quarter" idx="4"/>
          </p:nvPr>
        </p:nvSpPr>
        <p:spPr>
          <a:xfrm>
            <a:off x="8610599" y="6356350"/>
            <a:ext cx="3336421" cy="365125"/>
          </a:xfrm>
          <a:prstGeom prst="rect">
            <a:avLst/>
          </a:prstGeom>
        </p:spPr>
        <p:txBody>
          <a:bodyPr vert="horz" lIns="91440" tIns="45720" rIns="91440" bIns="45720" rtlCol="0" anchor="ctr"/>
          <a:lstStyle>
            <a:lvl1pPr algn="r">
              <a:defRPr sz="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fld id="{12FF6253-041F-45A0-AA17-49D64FE17920}" type="slidenum">
              <a:rPr lang="en-US" smtClean="0"/>
              <a:pPr/>
              <a:t>‹#›</a:t>
            </a:fld>
            <a:endParaRPr lang="en-US" dirty="0"/>
          </a:p>
        </p:txBody>
      </p:sp>
    </p:spTree>
    <p:extLst>
      <p:ext uri="{BB962C8B-B14F-4D97-AF65-F5344CB8AC3E}">
        <p14:creationId xmlns:p14="http://schemas.microsoft.com/office/powerpoint/2010/main" val="2279923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3" r:id="rId3"/>
    <p:sldLayoutId id="214748373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hdr="0" ftr="0" dt="0"/>
  <p:txStyles>
    <p:titleStyle>
      <a:lvl1pPr algn="l" defTabSz="914400" rtl="0" eaLnBrk="1" latinLnBrk="0" hangingPunct="1">
        <a:lnSpc>
          <a:spcPct val="90000"/>
        </a:lnSpc>
        <a:spcBef>
          <a:spcPct val="0"/>
        </a:spcBef>
        <a:buNone/>
        <a:defRPr sz="4400" kern="1200">
          <a:solidFill>
            <a:srgbClr val="2A3990"/>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s://wiki.openrightsgroup.org/wiki/A_Taxonomy_of_Privacy" TargetMode="External"/><Relationship Id="rId4" Type="http://schemas.openxmlformats.org/officeDocument/2006/relationships/hyperlink" Target="http://www.telegraph.co.uk/news/science/science-news/9480372/Genetically-engineering-ethical-babies-is-a-moral-obligation-says-Oxford-professor.html" TargetMode="External"/><Relationship Id="rId5" Type="http://schemas.openxmlformats.org/officeDocument/2006/relationships/hyperlink" Target="http://dx.doi.org/10.1016/0092-8674(83)90288-x" TargetMode="External"/><Relationship Id="rId6" Type="http://schemas.openxmlformats.org/officeDocument/2006/relationships/hyperlink" Target="https://i.kinja-img.com/gawker-media/image/upload/s--vo1CNOKp--/c_scale,fl_progressive,q_80,w_800/nji7miblwuwklynt8oyl.gif" TargetMode="External"/><Relationship Id="rId7" Type="http://schemas.openxmlformats.org/officeDocument/2006/relationships/hyperlink" Target="http://dx.doi.org/10.1073/pnas.1313397110" TargetMode="External"/><Relationship Id="rId8" Type="http://schemas.openxmlformats.org/officeDocument/2006/relationships/hyperlink" Target="http://dx.doi.org/10.1126/science.1231143" TargetMode="External"/><Relationship Id="rId9" Type="http://schemas.openxmlformats.org/officeDocument/2006/relationships/hyperlink" Target="https://www.theguardian.com/science/2015/may/10/crispr-genome-editing-dna-upgrade-technology-genetic-disease" TargetMode="External"/><Relationship Id="rId10" Type="http://schemas.openxmlformats.org/officeDocument/2006/relationships/hyperlink" Target="http://dx.doi.org/10.1016/j.stem.2013.03.006" TargetMode="External"/><Relationship Id="rId1" Type="http://schemas.openxmlformats.org/officeDocument/2006/relationships/slideLayout" Target="../slideLayouts/slideLayout2.xml"/><Relationship Id="rId2" Type="http://schemas.openxmlformats.org/officeDocument/2006/relationships/hyperlink" Target="http://teachersinstitute.yale.edu/curriculum/units/2000/3/00.03.07.x.html" TargetMode="External"/></Relationships>
</file>

<file path=ppt/slides/_rels/slide16.xml.rels><?xml version="1.0" encoding="UTF-8" standalone="yes"?>
<Relationships xmlns="http://schemas.openxmlformats.org/package/2006/relationships"><Relationship Id="rId11" Type="http://schemas.openxmlformats.org/officeDocument/2006/relationships/hyperlink" Target="http://www.gene.com/media/press-releases/4160/1978-09-06/first-successful-laboratory-production-o" TargetMode="External"/><Relationship Id="rId12" Type="http://schemas.openxmlformats.org/officeDocument/2006/relationships/hyperlink" Target="https://www.genome.gov/10002077/genetic-discrimination/" TargetMode="External"/><Relationship Id="rId13" Type="http://schemas.openxmlformats.org/officeDocument/2006/relationships/hyperlink" Target="http://www.councilforresponsiblegenetics.org/projects/PastProject.aspx?projectId=1" TargetMode="External"/><Relationship Id="rId14" Type="http://schemas.openxmlformats.org/officeDocument/2006/relationships/hyperlink" Target="http://www.pcrm.org/sites/default/files/pdfs/research/research/Genetically-Modified-Mice-Fact-Sheet.pdf" TargetMode="External"/><Relationship Id="rId1" Type="http://schemas.openxmlformats.org/officeDocument/2006/relationships/slideLayout" Target="../slideLayouts/slideLayout2.xml"/><Relationship Id="rId2" Type="http://schemas.openxmlformats.org/officeDocument/2006/relationships/hyperlink" Target="https://i.ytimg.com/vi/CY4_8dBEGYI/maxresdefault.jpg" TargetMode="External"/><Relationship Id="rId3" Type="http://schemas.openxmlformats.org/officeDocument/2006/relationships/hyperlink" Target="http://harvardcollegelawsociety.github.io/lawreview/genmod.pdf" TargetMode="External"/><Relationship Id="rId4" Type="http://schemas.openxmlformats.org/officeDocument/2006/relationships/hyperlink" Target="http://dolly.roslin.ed.ac.uk/wp-content/uploads/2016/01/Dolly1stbornBonnie.jpg" TargetMode="External"/><Relationship Id="rId5" Type="http://schemas.openxmlformats.org/officeDocument/2006/relationships/hyperlink" Target="http://www.foe.org/projects/food-and-technology/human-genetic-engineering" TargetMode="External"/><Relationship Id="rId6" Type="http://schemas.openxmlformats.org/officeDocument/2006/relationships/hyperlink" Target="http://www.pewinternet.org/2016/07/26/u-s-public-opinion-on-the-future-use-of-gene-editing/" TargetMode="External"/><Relationship Id="rId7" Type="http://schemas.openxmlformats.org/officeDocument/2006/relationships/hyperlink" Target="http://www.ncbi.nlm.nih.gov/pubmed/15706720" TargetMode="External"/><Relationship Id="rId8" Type="http://schemas.openxmlformats.org/officeDocument/2006/relationships/hyperlink" Target="http://41.media.tumblr.com/ce55beb485f346a1d2a96928676ed42b/tumblr_n23kam7iHj1t62olwo2_500.jpg" TargetMode="External"/><Relationship Id="rId9" Type="http://schemas.openxmlformats.org/officeDocument/2006/relationships/hyperlink" Target="https://www.statnews.com/2015/11/17/gene-editing-embryo-crispr/" TargetMode="External"/><Relationship Id="rId10" Type="http://schemas.openxmlformats.org/officeDocument/2006/relationships/hyperlink" Target="https://artsandhumanitiesacademy.wordpress.com/2014/01/24/genes-could-take-away-your-privacy/" TargetMode="External"/></Relationships>
</file>

<file path=ppt/slides/_rels/slide17.xml.rels><?xml version="1.0" encoding="UTF-8" standalone="yes"?>
<Relationships xmlns="http://schemas.openxmlformats.org/package/2006/relationships"><Relationship Id="rId11" Type="http://schemas.openxmlformats.org/officeDocument/2006/relationships/hyperlink" Target="http://kingofwallpapers.com/mouse.html" TargetMode="External"/><Relationship Id="rId12" Type="http://schemas.openxmlformats.org/officeDocument/2006/relationships/hyperlink" Target="http://dx.doi.org/10.1038/nprot.2006.145" TargetMode="External"/><Relationship Id="rId1" Type="http://schemas.openxmlformats.org/officeDocument/2006/relationships/slideLayout" Target="../slideLayouts/slideLayout2.xml"/><Relationship Id="rId2" Type="http://schemas.openxmlformats.org/officeDocument/2006/relationships/hyperlink" Target="http://www.bio-rad.com/en-cn/product/helios-gene-gun-system" TargetMode="External"/><Relationship Id="rId3" Type="http://schemas.openxmlformats.org/officeDocument/2006/relationships/hyperlink" Target="http://i.telegraph.co.uk/multimedia/archive/02565/EGG_2565177b.jpg" TargetMode="External"/><Relationship Id="rId4" Type="http://schemas.openxmlformats.org/officeDocument/2006/relationships/hyperlink" Target="https://www.genome.gov/19016590/intellectual-property/" TargetMode="External"/><Relationship Id="rId5" Type="http://schemas.openxmlformats.org/officeDocument/2006/relationships/hyperlink" Target="http://www.pinsound.org/wp-content/uploads/2013/10/jurassic_park_bg.jpg" TargetMode="External"/><Relationship Id="rId6" Type="http://schemas.openxmlformats.org/officeDocument/2006/relationships/hyperlink" Target="http://www.ncbi.nlm.nih.gov/pubmed/7742653" TargetMode="External"/><Relationship Id="rId7" Type="http://schemas.openxmlformats.org/officeDocument/2006/relationships/hyperlink" Target="http://www.telegraph.co.uk/news/science/11558305/China-shocks-world-by-genetically-engineering-human-embryos.html" TargetMode="External"/><Relationship Id="rId8" Type="http://schemas.openxmlformats.org/officeDocument/2006/relationships/hyperlink" Target="http://dx.doi.org/10.1007/s13238-015-0153-5" TargetMode="External"/><Relationship Id="rId9" Type="http://schemas.openxmlformats.org/officeDocument/2006/relationships/hyperlink" Target="http://www.sciencealert.com/10-things-you-need-to-know-about-the-uk-s-decision-to-allow-genetic-modification-of-human-embryos" TargetMode="External"/><Relationship Id="rId10" Type="http://schemas.openxmlformats.org/officeDocument/2006/relationships/hyperlink" Target="https://www.theguardian.com/law/2013/jun/13/supreme-court-genes-patent-dna"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nobelprize.org/nobel_prizes/chemistry/laureates/1980/berg-article.html" TargetMode="External"/><Relationship Id="rId4" Type="http://schemas.openxmlformats.org/officeDocument/2006/relationships/hyperlink" Target="https://www.geneticliteracyproject.org/2014/07/01/dna-in-rogue-databases-and-genetic-privacy/" TargetMode="External"/><Relationship Id="rId5" Type="http://schemas.openxmlformats.org/officeDocument/2006/relationships/hyperlink" Target="https://ghr.nlm.nih.gov/primer/therapy/ethics" TargetMode="External"/><Relationship Id="rId6" Type="http://schemas.openxmlformats.org/officeDocument/2006/relationships/hyperlink" Target="http://www.livescience.com/51219-jurassic-world-real-dinosaur-breeding.html" TargetMode="External"/><Relationship Id="rId7" Type="http://schemas.openxmlformats.org/officeDocument/2006/relationships/hyperlink" Target="http://www.dailymail.co.uk/sciencetech/article-3518802/Could-soon-HACK-human-body-Scientists-use-computer-program-change-living-cells-behave.html" TargetMode="External"/><Relationship Id="rId8" Type="http://schemas.openxmlformats.org/officeDocument/2006/relationships/hyperlink" Target="http://motherboard.vice.com/read/scientists-argue-the-us-ban-on-human-gene-editing-will-leave-it-behind" TargetMode="External"/><Relationship Id="rId1" Type="http://schemas.openxmlformats.org/officeDocument/2006/relationships/slideLayout" Target="../slideLayouts/slideLayout2.xml"/><Relationship Id="rId2" Type="http://schemas.openxmlformats.org/officeDocument/2006/relationships/hyperlink" Target="https://litigation-essentials.lexisnexis.com/webcd/app?action=DocumentDisplay&amp;crawlid=1&amp;doctype=cite&amp;docid=4+Tex.+Rev.+Law+&amp;+Pol.+7&amp;srctype=smi&amp;srcid=3B15&amp;key=b3ad7490a015e0a42878c3a98a96ae90" TargetMode="External"/></Relationships>
</file>

<file path=ppt/slides/_rels/slide19.xml.rels><?xml version="1.0" encoding="UTF-8" standalone="yes"?>
<Relationships xmlns="http://schemas.openxmlformats.org/package/2006/relationships"><Relationship Id="rId11" Type="http://schemas.openxmlformats.org/officeDocument/2006/relationships/hyperlink" Target="http://spectrum.ieee.org/biomedical/diagnostics/software-helps-gene-editing-tool-crispr-live-up-to-its-hype" TargetMode="External"/><Relationship Id="rId12" Type="http://schemas.openxmlformats.org/officeDocument/2006/relationships/hyperlink" Target="https://www.technologyreview.com/s/403756/genetic-savings-and-clone-no-pet-project/" TargetMode="External"/><Relationship Id="rId13" Type="http://schemas.openxmlformats.org/officeDocument/2006/relationships/hyperlink" Target="http://dx.doi.org/10.1038/nbt0907-989" TargetMode="External"/><Relationship Id="rId14" Type="http://schemas.openxmlformats.org/officeDocument/2006/relationships/hyperlink" Target="https://realizethelies.files.wordpress.com/2013/02/genetic_engineering.gif" TargetMode="External"/><Relationship Id="rId15" Type="http://schemas.openxmlformats.org/officeDocument/2006/relationships/hyperlink" Target="http://www.all-creatures.org/articles/ar-animalsandge.html" TargetMode="External"/><Relationship Id="rId1" Type="http://schemas.openxmlformats.org/officeDocument/2006/relationships/slideLayout" Target="../slideLayouts/slideLayout2.xml"/><Relationship Id="rId2" Type="http://schemas.openxmlformats.org/officeDocument/2006/relationships/hyperlink" Target="https://images3.alphacoders.com/854/85479.jpg" TargetMode="External"/><Relationship Id="rId3" Type="http://schemas.openxmlformats.org/officeDocument/2006/relationships/hyperlink" Target="http://www.jstor.org.ezproxy.wpi.edu/stable/pdf/10.2979/gls.2004.11.1.1.pdf" TargetMode="External"/><Relationship Id="rId4" Type="http://schemas.openxmlformats.org/officeDocument/2006/relationships/hyperlink" Target="http://www.albertmohler.com/2005/01/12/the-case-of-the-cloned-kitten-an-ethical-challenge/" TargetMode="External"/><Relationship Id="rId5" Type="http://schemas.openxmlformats.org/officeDocument/2006/relationships/hyperlink" Target="http://www.councilforresponsiblegenetics.org/ViewPage.aspx?pageId=108" TargetMode="External"/><Relationship Id="rId6" Type="http://schemas.openxmlformats.org/officeDocument/2006/relationships/hyperlink" Target="http://learn.genetics.utah.edu/content/cloning/clonezone/" TargetMode="External"/><Relationship Id="rId7" Type="http://schemas.openxmlformats.org/officeDocument/2006/relationships/hyperlink" Target="http://motherboard.vice.com/read/what-is-crisprcas9-and-why-is-it-suddenly-everywhere" TargetMode="External"/><Relationship Id="rId8" Type="http://schemas.openxmlformats.org/officeDocument/2006/relationships/hyperlink" Target="http://sitn.hms.harvard.edu/flash/2014/crispr-a-game-changing-genetic-engineering-technique/" TargetMode="External"/><Relationship Id="rId9" Type="http://schemas.openxmlformats.org/officeDocument/2006/relationships/hyperlink" Target="http://web.ornl.gov/info/ornlreview/v30n3-4/genome.htm" TargetMode="External"/><Relationship Id="rId10" Type="http://schemas.openxmlformats.org/officeDocument/2006/relationships/hyperlink" Target="http://www.aati-us.com/product/fragment-analyzer/CRISP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Cell and Gene Manipulation</a:t>
            </a:r>
            <a:endParaRPr lang="en-US" dirty="0"/>
          </a:p>
        </p:txBody>
      </p:sp>
      <p:sp>
        <p:nvSpPr>
          <p:cNvPr id="3" name="Subtitle 2"/>
          <p:cNvSpPr>
            <a:spLocks noGrp="1"/>
          </p:cNvSpPr>
          <p:nvPr>
            <p:ph type="subTitle" idx="1"/>
          </p:nvPr>
        </p:nvSpPr>
        <p:spPr/>
        <p:txBody>
          <a:bodyPr/>
          <a:lstStyle/>
          <a:p>
            <a:r>
              <a:rPr lang="en-US" dirty="0" smtClean="0"/>
              <a:t>Annie Hernandez, Alora Hillman, Rene Jacques, Aditya Nivarthi</a:t>
            </a:r>
          </a:p>
        </p:txBody>
      </p:sp>
      <p:sp>
        <p:nvSpPr>
          <p:cNvPr id="4" name="Slide Number Placeholder 3"/>
          <p:cNvSpPr>
            <a:spLocks noGrp="1"/>
          </p:cNvSpPr>
          <p:nvPr>
            <p:ph type="sldNum" sz="quarter" idx="12"/>
          </p:nvPr>
        </p:nvSpPr>
        <p:spPr/>
        <p:txBody>
          <a:bodyPr/>
          <a:lstStyle/>
          <a:p>
            <a:fld id="{12FF6253-041F-45A0-AA17-49D64FE17920}" type="slidenum">
              <a:rPr lang="en-US" smtClean="0"/>
              <a:pPr/>
              <a:t>1</a:t>
            </a:fld>
            <a:endParaRPr lang="en-US" dirty="0"/>
          </a:p>
        </p:txBody>
      </p:sp>
    </p:spTree>
    <p:extLst>
      <p:ext uri="{BB962C8B-B14F-4D97-AF65-F5344CB8AC3E}">
        <p14:creationId xmlns:p14="http://schemas.microsoft.com/office/powerpoint/2010/main" val="14178522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We Patent?</a:t>
            </a:r>
            <a:endParaRPr lang="en-US" dirty="0"/>
          </a:p>
        </p:txBody>
      </p:sp>
      <p:sp>
        <p:nvSpPr>
          <p:cNvPr id="3" name="Content Placeholder 2"/>
          <p:cNvSpPr>
            <a:spLocks noGrp="1"/>
          </p:cNvSpPr>
          <p:nvPr>
            <p:ph idx="1"/>
          </p:nvPr>
        </p:nvSpPr>
        <p:spPr/>
        <p:txBody>
          <a:bodyPr>
            <a:normAutofit fontScale="92500"/>
          </a:bodyPr>
          <a:lstStyle/>
          <a:p>
            <a:r>
              <a:rPr lang="en-US" dirty="0" smtClean="0"/>
              <a:t>1980 - Diamond v. Chakrabarty - manmade living organisms can be patented</a:t>
            </a:r>
          </a:p>
          <a:p>
            <a:pPr lvl="1"/>
            <a:r>
              <a:rPr lang="en-US" dirty="0" smtClean="0"/>
              <a:t>“Anything under the sun that is made by man can be patented” - Supreme Court</a:t>
            </a:r>
          </a:p>
          <a:p>
            <a:r>
              <a:rPr lang="en-US" dirty="0" smtClean="0"/>
              <a:t>Used to be able to patent subsections of human DNA</a:t>
            </a:r>
          </a:p>
          <a:p>
            <a:pPr lvl="1"/>
            <a:r>
              <a:rPr lang="en-US" dirty="0" smtClean="0"/>
              <a:t>Can gene discovery be patented?</a:t>
            </a:r>
          </a:p>
          <a:p>
            <a:r>
              <a:rPr lang="en-US" dirty="0" smtClean="0"/>
              <a:t>Synthetic DNA can be patented</a:t>
            </a:r>
          </a:p>
          <a:p>
            <a:pPr lvl="1"/>
            <a:r>
              <a:rPr lang="en-US" dirty="0" smtClean="0"/>
              <a:t>Patenting part of a human?</a:t>
            </a:r>
          </a:p>
          <a:p>
            <a:endParaRPr lang="en-US" dirty="0"/>
          </a:p>
        </p:txBody>
      </p:sp>
      <p:sp>
        <p:nvSpPr>
          <p:cNvPr id="5" name="Slide Number Placeholder 4"/>
          <p:cNvSpPr>
            <a:spLocks noGrp="1"/>
          </p:cNvSpPr>
          <p:nvPr>
            <p:ph type="sldNum" sz="quarter" idx="12"/>
          </p:nvPr>
        </p:nvSpPr>
        <p:spPr/>
        <p:txBody>
          <a:bodyPr/>
          <a:lstStyle/>
          <a:p>
            <a:fld id="{12FF6253-041F-45A0-AA17-49D64FE17920}" type="slidenum">
              <a:rPr lang="en-US" smtClean="0"/>
              <a:t>10</a:t>
            </a:fld>
            <a:endParaRPr lang="en-US" dirty="0"/>
          </a:p>
        </p:txBody>
      </p:sp>
      <p:pic>
        <p:nvPicPr>
          <p:cNvPr id="4" name="Shape 161"/>
          <p:cNvPicPr preferRelativeResize="0"/>
          <p:nvPr/>
        </p:nvPicPr>
        <p:blipFill>
          <a:blip r:embed="rId3">
            <a:alphaModFix/>
          </a:blip>
          <a:stretch>
            <a:fillRect/>
          </a:stretch>
        </p:blipFill>
        <p:spPr>
          <a:xfrm>
            <a:off x="7175263" y="2029907"/>
            <a:ext cx="4031699" cy="3125860"/>
          </a:xfrm>
          <a:prstGeom prst="rect">
            <a:avLst/>
          </a:prstGeom>
          <a:noFill/>
          <a:ln>
            <a:noFill/>
          </a:ln>
        </p:spPr>
      </p:pic>
    </p:spTree>
    <p:extLst>
      <p:ext uri="{BB962C8B-B14F-4D97-AF65-F5344CB8AC3E}">
        <p14:creationId xmlns:p14="http://schemas.microsoft.com/office/powerpoint/2010/main" val="29883969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Societal Perception</a:t>
            </a:r>
            <a:endParaRPr lang="en-US" dirty="0"/>
          </a:p>
        </p:txBody>
      </p:sp>
      <p:sp>
        <p:nvSpPr>
          <p:cNvPr id="3" name="Content Placeholder 2"/>
          <p:cNvSpPr>
            <a:spLocks noGrp="1"/>
          </p:cNvSpPr>
          <p:nvPr>
            <p:ph idx="1"/>
          </p:nvPr>
        </p:nvSpPr>
        <p:spPr/>
        <p:txBody>
          <a:bodyPr/>
          <a:lstStyle/>
          <a:p>
            <a:r>
              <a:rPr lang="en-US" dirty="0" smtClean="0"/>
              <a:t>48% of Americans want this technology for their own children</a:t>
            </a:r>
          </a:p>
          <a:p>
            <a:r>
              <a:rPr lang="en-US" dirty="0" smtClean="0"/>
              <a:t>Americans who know about gene editing are more likely to want to adopt it</a:t>
            </a:r>
          </a:p>
        </p:txBody>
      </p:sp>
      <p:sp>
        <p:nvSpPr>
          <p:cNvPr id="6" name="Slide Number Placeholder 5"/>
          <p:cNvSpPr>
            <a:spLocks noGrp="1"/>
          </p:cNvSpPr>
          <p:nvPr>
            <p:ph type="sldNum" sz="quarter" idx="12"/>
          </p:nvPr>
        </p:nvSpPr>
        <p:spPr/>
        <p:txBody>
          <a:bodyPr/>
          <a:lstStyle/>
          <a:p>
            <a:fld id="{12FF6253-041F-45A0-AA17-49D64FE17920}" type="slidenum">
              <a:rPr lang="en-US" smtClean="0"/>
              <a:t>11</a:t>
            </a:fld>
            <a:endParaRPr lang="en-US" dirty="0"/>
          </a:p>
        </p:txBody>
      </p:sp>
      <p:pic>
        <p:nvPicPr>
          <p:cNvPr id="4" name="Shape 168" descr="Those familiar with gene editing are more inclined to want it for their child"/>
          <p:cNvPicPr preferRelativeResize="0"/>
          <p:nvPr/>
        </p:nvPicPr>
        <p:blipFill rotWithShape="1">
          <a:blip r:embed="rId3">
            <a:alphaModFix/>
          </a:blip>
          <a:srcRect l="3061" t="33944" r="5001" b="43431"/>
          <a:stretch/>
        </p:blipFill>
        <p:spPr>
          <a:xfrm>
            <a:off x="6417809" y="4047527"/>
            <a:ext cx="5047596" cy="1487394"/>
          </a:xfrm>
          <a:prstGeom prst="rect">
            <a:avLst/>
          </a:prstGeom>
          <a:noFill/>
          <a:ln w="19050">
            <a:solidFill>
              <a:schemeClr val="tx1"/>
            </a:solidFill>
          </a:ln>
        </p:spPr>
      </p:pic>
      <p:pic>
        <p:nvPicPr>
          <p:cNvPr id="5" name="Shape 170" descr="Screenshot 2016-10-02 at 4.34.26 PM.png"/>
          <p:cNvPicPr preferRelativeResize="0"/>
          <p:nvPr/>
        </p:nvPicPr>
        <p:blipFill rotWithShape="1">
          <a:blip r:embed="rId4">
            <a:alphaModFix/>
          </a:blip>
          <a:srcRect l="25473" t="22299" r="51075" b="64127"/>
          <a:stretch/>
        </p:blipFill>
        <p:spPr>
          <a:xfrm>
            <a:off x="6417809" y="1825625"/>
            <a:ext cx="5047596" cy="1643420"/>
          </a:xfrm>
          <a:prstGeom prst="rect">
            <a:avLst/>
          </a:prstGeom>
          <a:noFill/>
          <a:ln w="19050">
            <a:solidFill>
              <a:schemeClr val="tx1"/>
            </a:solidFill>
          </a:ln>
        </p:spPr>
      </p:pic>
    </p:spTree>
    <p:extLst>
      <p:ext uri="{BB962C8B-B14F-4D97-AF65-F5344CB8AC3E}">
        <p14:creationId xmlns:p14="http://schemas.microsoft.com/office/powerpoint/2010/main" val="33539896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Notable Recent Events</a:t>
            </a:r>
            <a:endParaRPr lang="en-US" dirty="0"/>
          </a:p>
        </p:txBody>
      </p:sp>
      <p:sp>
        <p:nvSpPr>
          <p:cNvPr id="3" name="Content Placeholder 2"/>
          <p:cNvSpPr>
            <a:spLocks noGrp="1"/>
          </p:cNvSpPr>
          <p:nvPr>
            <p:ph idx="1"/>
          </p:nvPr>
        </p:nvSpPr>
        <p:spPr/>
        <p:txBody>
          <a:bodyPr/>
          <a:lstStyle/>
          <a:p>
            <a:r>
              <a:rPr lang="en-US" dirty="0" smtClean="0"/>
              <a:t>Chinese scientist modified human embryos to prevent fetal blood disorder</a:t>
            </a:r>
          </a:p>
          <a:p>
            <a:r>
              <a:rPr lang="en-US" dirty="0" smtClean="0"/>
              <a:t>MIT uses basic programming to change cell behavior</a:t>
            </a:r>
          </a:p>
        </p:txBody>
      </p:sp>
      <p:sp>
        <p:nvSpPr>
          <p:cNvPr id="5" name="Slide Number Placeholder 4"/>
          <p:cNvSpPr>
            <a:spLocks noGrp="1"/>
          </p:cNvSpPr>
          <p:nvPr>
            <p:ph type="sldNum" sz="quarter" idx="12"/>
          </p:nvPr>
        </p:nvSpPr>
        <p:spPr/>
        <p:txBody>
          <a:bodyPr/>
          <a:lstStyle/>
          <a:p>
            <a:fld id="{12FF6253-041F-45A0-AA17-49D64FE17920}" type="slidenum">
              <a:rPr lang="en-US" smtClean="0"/>
              <a:t>12</a:t>
            </a:fld>
            <a:endParaRPr lang="en-US" dirty="0"/>
          </a:p>
        </p:txBody>
      </p:sp>
      <p:pic>
        <p:nvPicPr>
          <p:cNvPr id="4" name="Shape 177"/>
          <p:cNvPicPr preferRelativeResize="0"/>
          <p:nvPr/>
        </p:nvPicPr>
        <p:blipFill>
          <a:blip r:embed="rId3">
            <a:alphaModFix/>
          </a:blip>
          <a:stretch>
            <a:fillRect/>
          </a:stretch>
        </p:blipFill>
        <p:spPr>
          <a:xfrm>
            <a:off x="6586989" y="2096130"/>
            <a:ext cx="5016787" cy="3131478"/>
          </a:xfrm>
          <a:prstGeom prst="rect">
            <a:avLst/>
          </a:prstGeom>
          <a:noFill/>
          <a:ln w="19050">
            <a:solidFill>
              <a:srgbClr val="000000"/>
            </a:solidFill>
          </a:ln>
        </p:spPr>
      </p:pic>
    </p:spTree>
    <p:extLst>
      <p:ext uri="{BB962C8B-B14F-4D97-AF65-F5344CB8AC3E}">
        <p14:creationId xmlns:p14="http://schemas.microsoft.com/office/powerpoint/2010/main" val="15192585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r>
              <a:rPr lang="en-US" dirty="0" smtClean="0"/>
              <a:t>Gene manipulation will continue to grow very slowly</a:t>
            </a:r>
          </a:p>
          <a:p>
            <a:pPr lvl="1"/>
            <a:r>
              <a:rPr lang="en-US" dirty="0" smtClean="0"/>
              <a:t>Ethical issues</a:t>
            </a:r>
          </a:p>
          <a:p>
            <a:pPr lvl="1"/>
            <a:r>
              <a:rPr lang="en-US" dirty="0" smtClean="0"/>
              <a:t>Societal restrictions</a:t>
            </a:r>
          </a:p>
          <a:p>
            <a:r>
              <a:rPr lang="en-US" dirty="0" smtClean="0"/>
              <a:t>Regulations should be put on genetic engineering to prevent misuse</a:t>
            </a:r>
          </a:p>
          <a:p>
            <a:pPr lvl="1"/>
            <a:r>
              <a:rPr lang="en-US" dirty="0" smtClean="0"/>
              <a:t>No “designer babies”</a:t>
            </a:r>
          </a:p>
          <a:p>
            <a:pPr lvl="1"/>
            <a:r>
              <a:rPr lang="en-US" dirty="0" smtClean="0"/>
              <a:t>Used for genetic disorder prevention</a:t>
            </a:r>
          </a:p>
          <a:p>
            <a:r>
              <a:rPr lang="en-US" dirty="0" smtClean="0"/>
              <a:t>Risk vs. Reward</a:t>
            </a:r>
          </a:p>
          <a:p>
            <a:pPr lvl="1"/>
            <a:r>
              <a:rPr lang="en-US" dirty="0" smtClean="0"/>
              <a:t>Risk too high at present time - 85% to 99% of genetically altered embryos die before they are born</a:t>
            </a:r>
          </a:p>
          <a:p>
            <a:pPr lvl="1"/>
            <a:r>
              <a:rPr lang="en-US" dirty="0" smtClean="0"/>
              <a:t>Further understanding of human body necessary</a:t>
            </a:r>
          </a:p>
          <a:p>
            <a:endParaRPr lang="en-US" dirty="0"/>
          </a:p>
        </p:txBody>
      </p:sp>
      <p:sp>
        <p:nvSpPr>
          <p:cNvPr id="4" name="Slide Number Placeholder 3"/>
          <p:cNvSpPr>
            <a:spLocks noGrp="1"/>
          </p:cNvSpPr>
          <p:nvPr>
            <p:ph type="sldNum" sz="quarter" idx="12"/>
          </p:nvPr>
        </p:nvSpPr>
        <p:spPr/>
        <p:txBody>
          <a:bodyPr/>
          <a:lstStyle/>
          <a:p>
            <a:fld id="{12FF6253-041F-45A0-AA17-49D64FE17920}" type="slidenum">
              <a:rPr lang="en-US" smtClean="0"/>
              <a:t>13</a:t>
            </a:fld>
            <a:endParaRPr lang="en-US" dirty="0"/>
          </a:p>
        </p:txBody>
      </p:sp>
    </p:spTree>
    <p:extLst>
      <p:ext uri="{BB962C8B-B14F-4D97-AF65-F5344CB8AC3E}">
        <p14:creationId xmlns:p14="http://schemas.microsoft.com/office/powerpoint/2010/main" val="22106710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p:txBody>
          <a:bodyPr>
            <a:normAutofit/>
          </a:bodyPr>
          <a:lstStyle/>
          <a:p>
            <a:r>
              <a:rPr lang="en-US" dirty="0" smtClean="0"/>
              <a:t>1 Year</a:t>
            </a:r>
          </a:p>
          <a:p>
            <a:pPr lvl="1"/>
            <a:r>
              <a:rPr lang="en-US" dirty="0" smtClean="0"/>
              <a:t>Not ready to be widely adopted</a:t>
            </a:r>
          </a:p>
          <a:p>
            <a:pPr lvl="1"/>
            <a:r>
              <a:rPr lang="en-US" dirty="0" smtClean="0"/>
              <a:t>Society is unlikely to be affected</a:t>
            </a:r>
          </a:p>
          <a:p>
            <a:r>
              <a:rPr lang="en-US" dirty="0" smtClean="0"/>
              <a:t>5 Year</a:t>
            </a:r>
          </a:p>
          <a:p>
            <a:pPr lvl="1"/>
            <a:r>
              <a:rPr lang="en-US" dirty="0" smtClean="0"/>
              <a:t>Still too soon to be widely adopted</a:t>
            </a:r>
          </a:p>
          <a:p>
            <a:pPr lvl="1"/>
            <a:r>
              <a:rPr lang="en-US" dirty="0" smtClean="0"/>
              <a:t>Used to prevent genetic defects</a:t>
            </a:r>
          </a:p>
          <a:p>
            <a:r>
              <a:rPr lang="en-US" dirty="0" smtClean="0"/>
              <a:t>10 Year</a:t>
            </a:r>
          </a:p>
          <a:p>
            <a:pPr lvl="1"/>
            <a:r>
              <a:rPr lang="en-US" dirty="0" smtClean="0"/>
              <a:t>Could be adopted widely but unlikely due to ethical concerns</a:t>
            </a:r>
          </a:p>
          <a:p>
            <a:pPr lvl="1"/>
            <a:r>
              <a:rPr lang="en-US" dirty="0" smtClean="0"/>
              <a:t>Regulations may be set in place for limited gene manipulation</a:t>
            </a:r>
          </a:p>
          <a:p>
            <a:endParaRPr lang="en-US" dirty="0"/>
          </a:p>
        </p:txBody>
      </p:sp>
      <p:sp>
        <p:nvSpPr>
          <p:cNvPr id="4" name="Slide Number Placeholder 3"/>
          <p:cNvSpPr>
            <a:spLocks noGrp="1"/>
          </p:cNvSpPr>
          <p:nvPr>
            <p:ph type="sldNum" sz="quarter" idx="12"/>
          </p:nvPr>
        </p:nvSpPr>
        <p:spPr/>
        <p:txBody>
          <a:bodyPr/>
          <a:lstStyle/>
          <a:p>
            <a:fld id="{12FF6253-041F-45A0-AA17-49D64FE17920}" type="slidenum">
              <a:rPr lang="en-US" smtClean="0"/>
              <a:t>14</a:t>
            </a:fld>
            <a:endParaRPr lang="en-US" dirty="0"/>
          </a:p>
        </p:txBody>
      </p:sp>
    </p:spTree>
    <p:extLst>
      <p:ext uri="{BB962C8B-B14F-4D97-AF65-F5344CB8AC3E}">
        <p14:creationId xmlns:p14="http://schemas.microsoft.com/office/powerpoint/2010/main" val="33087851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00.03.07: Human Cloning, Genetic Engineering and Privacy. (2016). Teachersinstitute.yale.edu. Retrieved 3 October 2016, from </a:t>
            </a:r>
            <a:r>
              <a:rPr lang="en-US" dirty="0" smtClean="0">
                <a:hlinkClick r:id="rId2"/>
              </a:rPr>
              <a:t>http://teachersinstitute.yale.edu/curriculum/units/2000/3/00.03.07.x.html</a:t>
            </a:r>
            <a:endParaRPr lang="en-US" dirty="0" smtClean="0"/>
          </a:p>
          <a:p>
            <a:r>
              <a:rPr lang="en-US" dirty="0" smtClean="0"/>
              <a:t>A Taxonomy of Privacy - ORG Wiki. (2016). Wiki.openrightsgroup.org. Retrieved 3 October 2016, from </a:t>
            </a:r>
            <a:r>
              <a:rPr lang="en-US" dirty="0" smtClean="0">
                <a:hlinkClick r:id="rId3"/>
              </a:rPr>
              <a:t>https://wiki.openrightsgroup.org/wiki/A_Taxonomy_of_Privacy</a:t>
            </a:r>
            <a:endParaRPr lang="en-US" dirty="0" smtClean="0"/>
          </a:p>
          <a:p>
            <a:r>
              <a:rPr lang="en-US" dirty="0" smtClean="0"/>
              <a:t>Alleyne, R. (2012). Genetically engineering 'ethical' babies is a moral obligation, says Oxford professor. Telegraph.co.uk. Retrieved 3 October 2016, from </a:t>
            </a:r>
            <a:r>
              <a:rPr lang="en-US" dirty="0" smtClean="0">
                <a:hlinkClick r:id="rId4"/>
              </a:rPr>
              <a:t>http://www.telegraph.co.uk/news/science/science-news/9480372/Genetically-engineering-ethical-babies-is-a-moral-obligation-says-Oxford-professor.html</a:t>
            </a:r>
            <a:endParaRPr lang="en-US" dirty="0" smtClean="0"/>
          </a:p>
          <a:p>
            <a:r>
              <a:rPr lang="en-US" dirty="0" smtClean="0"/>
              <a:t>AMA Council on Ethical and Judicial Affairs, Report on Ethical Issues Related to Prenatal Genetic Tests, 3 Archives Fam. Med. 633, 637–39 (1994), Archived September 28, 2011, at </a:t>
            </a:r>
            <a:r>
              <a:rPr lang="en-US" dirty="0" err="1" smtClean="0"/>
              <a:t>theWayback</a:t>
            </a:r>
            <a:r>
              <a:rPr lang="en-US" dirty="0" smtClean="0"/>
              <a:t> Machine.</a:t>
            </a:r>
          </a:p>
          <a:p>
            <a:r>
              <a:rPr lang="en-US" dirty="0" smtClean="0"/>
              <a:t>Barton, K., </a:t>
            </a:r>
            <a:r>
              <a:rPr lang="en-US" dirty="0" err="1" smtClean="0"/>
              <a:t>Binns</a:t>
            </a:r>
            <a:r>
              <a:rPr lang="en-US" dirty="0" smtClean="0"/>
              <a:t>, A., Matzke, A., &amp; Chilton, M. (1983). Regeneration of intact tobacco plants containing full length copies of genetically engineered T-DNA, and transmission of T-DNA to R1 progeny. Cell, 32(4), 1033-1043. </a:t>
            </a:r>
            <a:r>
              <a:rPr lang="en-US" dirty="0" smtClean="0">
                <a:hlinkClick r:id="rId5"/>
              </a:rPr>
              <a:t>http://dx.doi.org/10.1016/0092-8674(83)90288-x</a:t>
            </a:r>
            <a:endParaRPr lang="en-US" dirty="0" smtClean="0"/>
          </a:p>
          <a:p>
            <a:r>
              <a:rPr lang="en-US" dirty="0" err="1" smtClean="0"/>
              <a:t>Bioshock</a:t>
            </a:r>
            <a:r>
              <a:rPr lang="en-US" dirty="0" smtClean="0"/>
              <a:t> Plasmids. (2016). I.kinja-img.com. Retrieved 3 October 2016, from </a:t>
            </a:r>
            <a:r>
              <a:rPr lang="en-US" dirty="0" smtClean="0">
                <a:hlinkClick r:id="rId6"/>
              </a:rPr>
              <a:t>https://i.kinja-img.com/gawker-media/image/upload/s--vo1CNOKp--/c_scale,fl_progressive,q_80,w_800/nji7miblwuwklynt8oyl.gif</a:t>
            </a:r>
            <a:endParaRPr lang="en-US" dirty="0" smtClean="0"/>
          </a:p>
          <a:p>
            <a:r>
              <a:rPr lang="en-US" dirty="0" smtClean="0"/>
              <a:t>Brownlee, C. (2004). "Inaugural Article: Biography of Rudolf </a:t>
            </a:r>
            <a:r>
              <a:rPr lang="en-US" dirty="0" err="1" smtClean="0"/>
              <a:t>Jaenisch</a:t>
            </a:r>
            <a:r>
              <a:rPr lang="en-US" dirty="0" smtClean="0"/>
              <a:t>". Proceedings of the National Academy of Sciences. 101 (39): 13982–13984.</a:t>
            </a:r>
          </a:p>
          <a:p>
            <a:r>
              <a:rPr lang="en-US" dirty="0" smtClean="0"/>
              <a:t>Cohen, S. (2013). DNA cloning: A personal view after 40 years. Proceedings Of The National Academy Of Sciences, 110(39), 15521-15529. </a:t>
            </a:r>
            <a:r>
              <a:rPr lang="en-US" dirty="0" smtClean="0">
                <a:hlinkClick r:id="rId7"/>
              </a:rPr>
              <a:t>http://dx.doi.org/10.1073/pnas.1313397110</a:t>
            </a:r>
            <a:endParaRPr lang="en-US" dirty="0" smtClean="0"/>
          </a:p>
          <a:p>
            <a:r>
              <a:rPr lang="en-US" dirty="0" smtClean="0"/>
              <a:t>Cong, L., Ran, F., Cox, D., Lin, S., </a:t>
            </a:r>
            <a:r>
              <a:rPr lang="en-US" dirty="0" err="1" smtClean="0"/>
              <a:t>Barretto</a:t>
            </a:r>
            <a:r>
              <a:rPr lang="en-US" dirty="0" smtClean="0"/>
              <a:t>, R., &amp; Habib, N. et al. (2013). Multiplex Genome Engineering Using CRISPR/</a:t>
            </a:r>
            <a:r>
              <a:rPr lang="en-US" dirty="0" err="1" smtClean="0"/>
              <a:t>Cas</a:t>
            </a:r>
            <a:r>
              <a:rPr lang="en-US" dirty="0" smtClean="0"/>
              <a:t> Systems. Science, 339(6121), 819-823. </a:t>
            </a:r>
            <a:r>
              <a:rPr lang="en-US" dirty="0" smtClean="0">
                <a:hlinkClick r:id="rId8"/>
              </a:rPr>
              <a:t>http://dx.doi.org/10.1126/science.1231143</a:t>
            </a:r>
            <a:endParaRPr lang="en-US" dirty="0" smtClean="0"/>
          </a:p>
          <a:p>
            <a:r>
              <a:rPr lang="en-US" dirty="0" err="1" smtClean="0"/>
              <a:t>Corbyn</a:t>
            </a:r>
            <a:r>
              <a:rPr lang="en-US" dirty="0" smtClean="0"/>
              <a:t>, Z. (2015). </a:t>
            </a:r>
            <a:r>
              <a:rPr lang="en-US" dirty="0" err="1" smtClean="0"/>
              <a:t>Crispr</a:t>
            </a:r>
            <a:r>
              <a:rPr lang="en-US" dirty="0" smtClean="0"/>
              <a:t>: is it a good idea to ‘upgrade’ our DNA?. the Guardian. Retrieved 3 October 2016, from </a:t>
            </a:r>
            <a:r>
              <a:rPr lang="en-US" dirty="0" smtClean="0">
                <a:hlinkClick r:id="rId9"/>
              </a:rPr>
              <a:t>https://www.theguardian.com/science/2015/may/10/crispr-genome-editing-dna-upgrade-technology-genetic-disease</a:t>
            </a:r>
            <a:endParaRPr lang="en-US" dirty="0" smtClean="0"/>
          </a:p>
          <a:p>
            <a:r>
              <a:rPr lang="en-US" dirty="0" smtClean="0"/>
              <a:t>Ding, Q., Regan, S., Xia, Y., </a:t>
            </a:r>
            <a:r>
              <a:rPr lang="en-US" dirty="0" err="1" smtClean="0"/>
              <a:t>Oostrom</a:t>
            </a:r>
            <a:r>
              <a:rPr lang="en-US" dirty="0" smtClean="0"/>
              <a:t>, L., Cowan, C., &amp; </a:t>
            </a:r>
            <a:r>
              <a:rPr lang="en-US" dirty="0" err="1" smtClean="0"/>
              <a:t>Musunuru</a:t>
            </a:r>
            <a:r>
              <a:rPr lang="en-US" dirty="0" smtClean="0"/>
              <a:t>, K. (2013). Enhanced Efficiency of Human Pluripotent Stem Cell Genome Editing through Replacing TALENs with CRISPRs. Cell Stem Cell, 12(4), 393-394. </a:t>
            </a:r>
            <a:r>
              <a:rPr lang="en-US" dirty="0" smtClean="0">
                <a:hlinkClick r:id="rId10"/>
              </a:rPr>
              <a:t>http://dx.doi.org/10.1016/j.stem.2013.03.006</a:t>
            </a:r>
            <a:endParaRPr lang="en-US" dirty="0" smtClean="0"/>
          </a:p>
        </p:txBody>
      </p:sp>
      <p:sp>
        <p:nvSpPr>
          <p:cNvPr id="4" name="Slide Number Placeholder 3"/>
          <p:cNvSpPr>
            <a:spLocks noGrp="1"/>
          </p:cNvSpPr>
          <p:nvPr>
            <p:ph type="sldNum" sz="quarter" idx="12"/>
          </p:nvPr>
        </p:nvSpPr>
        <p:spPr/>
        <p:txBody>
          <a:bodyPr/>
          <a:lstStyle/>
          <a:p>
            <a:fld id="{12FF6253-041F-45A0-AA17-49D64FE17920}" type="slidenum">
              <a:rPr lang="en-US" smtClean="0"/>
              <a:t>15</a:t>
            </a:fld>
            <a:endParaRPr lang="en-US"/>
          </a:p>
        </p:txBody>
      </p:sp>
    </p:spTree>
    <p:extLst>
      <p:ext uri="{BB962C8B-B14F-4D97-AF65-F5344CB8AC3E}">
        <p14:creationId xmlns:p14="http://schemas.microsoft.com/office/powerpoint/2010/main" val="36961771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DNA Splicing Image. (2016). Retrieved 3 October 2016, from </a:t>
            </a:r>
            <a:r>
              <a:rPr lang="en-US" dirty="0" smtClean="0">
                <a:hlinkClick r:id="rId2"/>
              </a:rPr>
              <a:t>https://i.ytimg.com/vi/CY4_8dBEGYI/maxresdefault.jpg</a:t>
            </a:r>
            <a:endParaRPr lang="en-US" dirty="0" smtClean="0"/>
          </a:p>
          <a:p>
            <a:r>
              <a:rPr lang="en-US" dirty="0" smtClean="0"/>
              <a:t>Do We Have the Right to Create a Superhuman Society?. (2016) (1st ed.). Boston. Retrieved from </a:t>
            </a:r>
            <a:r>
              <a:rPr lang="en-US" dirty="0" smtClean="0">
                <a:hlinkClick r:id="rId3"/>
              </a:rPr>
              <a:t>http://harvardcollegelawsociety.github.io/lawreview/genmod.pdf</a:t>
            </a:r>
            <a:endParaRPr lang="en-US" dirty="0" smtClean="0"/>
          </a:p>
          <a:p>
            <a:r>
              <a:rPr lang="en-US" dirty="0" smtClean="0"/>
              <a:t>Dolly's and Her 1st Born: Bonnie. (2016). Retrieved 3 October 2016, from </a:t>
            </a:r>
            <a:r>
              <a:rPr lang="en-US" dirty="0" smtClean="0">
                <a:hlinkClick r:id="rId4"/>
              </a:rPr>
              <a:t>http://dolly.roslin.ed.ac.uk/wp-content/uploads/2016/01/Dolly1stbornBonnie.jpg</a:t>
            </a:r>
            <a:endParaRPr lang="en-US" dirty="0" smtClean="0"/>
          </a:p>
          <a:p>
            <a:r>
              <a:rPr lang="en-US" dirty="0" smtClean="0"/>
              <a:t>Extreme genetic engineering and the human future. (2016). Friends of the Earth. Retrieved 3 October 2016, from </a:t>
            </a:r>
            <a:r>
              <a:rPr lang="en-US" dirty="0" smtClean="0">
                <a:hlinkClick r:id="rId5"/>
              </a:rPr>
              <a:t>http://www.foe.org/projects/food-and-technology/human-genetic-engineering</a:t>
            </a:r>
            <a:endParaRPr lang="en-US" dirty="0" smtClean="0"/>
          </a:p>
          <a:p>
            <a:r>
              <a:rPr lang="en-US" dirty="0" smtClean="0"/>
              <a:t>Funk, C., Kennedy, B., &amp; </a:t>
            </a:r>
            <a:r>
              <a:rPr lang="en-US" dirty="0" err="1" smtClean="0"/>
              <a:t>Sciupac</a:t>
            </a:r>
            <a:r>
              <a:rPr lang="en-US" dirty="0" smtClean="0"/>
              <a:t>, E. (2016). 2. U.S. public opinion on the future use of gene editing. Pew Research Center: Internet, Science &amp; Tech. Retrieved 3 October 2016, from </a:t>
            </a:r>
            <a:r>
              <a:rPr lang="en-US" dirty="0" smtClean="0">
                <a:hlinkClick r:id="rId6"/>
              </a:rPr>
              <a:t>http://www.pewinternet.org/2016/07/26/u-s-public-opinion-on-the-future-use-of-gene-editing/</a:t>
            </a:r>
            <a:endParaRPr lang="en-US" dirty="0" smtClean="0"/>
          </a:p>
          <a:p>
            <a:r>
              <a:rPr lang="en-US" dirty="0" smtClean="0"/>
              <a:t>G, P. (2016). Privacy and confidentiality in the age of genetic engineering.  - PubMed - NCBI. Ncbi.nlm.nih.gov. Retrieved 3 October 2016, from </a:t>
            </a:r>
            <a:r>
              <a:rPr lang="en-US" dirty="0" smtClean="0">
                <a:hlinkClick r:id="rId7"/>
              </a:rPr>
              <a:t>http://www.ncbi.nlm.nih.gov/pubmed/15706720</a:t>
            </a:r>
            <a:endParaRPr lang="en-US" dirty="0" smtClean="0"/>
          </a:p>
          <a:p>
            <a:r>
              <a:rPr lang="en-US" dirty="0" err="1" smtClean="0"/>
              <a:t>Gattaca</a:t>
            </a:r>
            <a:r>
              <a:rPr lang="en-US" dirty="0" smtClean="0"/>
              <a:t> Poster. (2016). tumblr.com. Retrieved 3 October 2016, from </a:t>
            </a:r>
            <a:r>
              <a:rPr lang="en-US" dirty="0" smtClean="0">
                <a:hlinkClick r:id="rId8"/>
              </a:rPr>
              <a:t>http://41.media.tumblr.com/ce55beb485f346a1d2a96928676ed42b/tumblr_n23kam7iHj1t62olwo2_500.jpg</a:t>
            </a:r>
            <a:endParaRPr lang="en-US" dirty="0" smtClean="0"/>
          </a:p>
          <a:p>
            <a:r>
              <a:rPr lang="en-US" dirty="0" smtClean="0"/>
              <a:t>Gene editing the human germline: What are the risks?. (2015). STAT. Retrieved 3 October 2016, from </a:t>
            </a:r>
            <a:r>
              <a:rPr lang="en-US" dirty="0" smtClean="0">
                <a:hlinkClick r:id="rId9"/>
              </a:rPr>
              <a:t>https://www.statnews.com/2015/11/17/gene-editing-embryo-crispr/</a:t>
            </a:r>
            <a:endParaRPr lang="en-US" dirty="0" smtClean="0"/>
          </a:p>
          <a:p>
            <a:r>
              <a:rPr lang="en-US" dirty="0" smtClean="0"/>
              <a:t>Genes Could Take Away Your Privacy? : Thoughts on Genetic Engineering. (2014). The Stories We Tell: A Study in Investigative Journalism. Retrieved 3 October 2016, from </a:t>
            </a:r>
            <a:r>
              <a:rPr lang="en-US" dirty="0" smtClean="0">
                <a:hlinkClick r:id="rId10"/>
              </a:rPr>
              <a:t>https://artsandhumanitiesacademy.wordpress.com/2014/01/24/genes-could-take-away-your-privacy/</a:t>
            </a:r>
            <a:endParaRPr lang="en-US" dirty="0" smtClean="0"/>
          </a:p>
          <a:p>
            <a:r>
              <a:rPr lang="en-US" dirty="0" smtClean="0"/>
              <a:t>Genentech: Press Releases | First Successful Laboratory Production of Human Insulin Announced. (2016). Gene.com. Retrieved 3 October 2016, from </a:t>
            </a:r>
            <a:r>
              <a:rPr lang="en-US" dirty="0" smtClean="0">
                <a:hlinkClick r:id="rId11"/>
              </a:rPr>
              <a:t>http://www.gene.com/media/press-releases/4160/1978-09-06/first-successful-laboratory-production-o</a:t>
            </a:r>
            <a:endParaRPr lang="en-US" dirty="0" smtClean="0"/>
          </a:p>
          <a:p>
            <a:r>
              <a:rPr lang="en-US" dirty="0" smtClean="0"/>
              <a:t>Genetic Discrimination - National Human Genome Research Institute (NHGRI). (2016). Genome.gov. Retrieved 3 October 2016, from </a:t>
            </a:r>
            <a:r>
              <a:rPr lang="en-US" dirty="0" smtClean="0">
                <a:hlinkClick r:id="rId12"/>
              </a:rPr>
              <a:t>https://www.genome.gov/10002077/genetic-discrimination/</a:t>
            </a:r>
            <a:endParaRPr lang="en-US" dirty="0" smtClean="0"/>
          </a:p>
          <a:p>
            <a:r>
              <a:rPr lang="en-US" dirty="0" smtClean="0"/>
              <a:t>Genetic Testing, Privacy and Discrimination. (2016). Councilforresponsiblegenetics.org. Retrieved 3 October 2016, from </a:t>
            </a:r>
            <a:r>
              <a:rPr lang="en-US" dirty="0" smtClean="0">
                <a:hlinkClick r:id="rId13"/>
              </a:rPr>
              <a:t>http://www.councilforresponsiblegenetics.org/projects/PastProject.aspx?projectId=1</a:t>
            </a:r>
            <a:endParaRPr lang="en-US" dirty="0" smtClean="0"/>
          </a:p>
          <a:p>
            <a:r>
              <a:rPr lang="en-US" dirty="0" smtClean="0"/>
              <a:t>Genetically Modified Mice. (2016) (1st ed.). Washington D.C. Retrieved from </a:t>
            </a:r>
            <a:r>
              <a:rPr lang="en-US" dirty="0" smtClean="0">
                <a:hlinkClick r:id="rId14"/>
              </a:rPr>
              <a:t>http://www.pcrm.org/sites/default/files/pdfs/research/research/Genetically-Modified-Mice-Fact-Sheet.pdf</a:t>
            </a:r>
            <a:endParaRPr lang="en-US" dirty="0" smtClean="0"/>
          </a:p>
        </p:txBody>
      </p:sp>
      <p:sp>
        <p:nvSpPr>
          <p:cNvPr id="4" name="Slide Number Placeholder 3"/>
          <p:cNvSpPr>
            <a:spLocks noGrp="1"/>
          </p:cNvSpPr>
          <p:nvPr>
            <p:ph type="sldNum" sz="quarter" idx="12"/>
          </p:nvPr>
        </p:nvSpPr>
        <p:spPr/>
        <p:txBody>
          <a:bodyPr/>
          <a:lstStyle/>
          <a:p>
            <a:fld id="{12FF6253-041F-45A0-AA17-49D64FE17920}" type="slidenum">
              <a:rPr lang="en-US" smtClean="0"/>
              <a:t>16</a:t>
            </a:fld>
            <a:endParaRPr lang="en-US"/>
          </a:p>
        </p:txBody>
      </p:sp>
    </p:spTree>
    <p:extLst>
      <p:ext uri="{BB962C8B-B14F-4D97-AF65-F5344CB8AC3E}">
        <p14:creationId xmlns:p14="http://schemas.microsoft.com/office/powerpoint/2010/main" val="15955453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Helios Gene Gun Systems | Life Science Research | Bio-Rad. (2016). Bio-rad.com. Retrieved 3 October 2016, from </a:t>
            </a:r>
            <a:r>
              <a:rPr lang="en-US" dirty="0" smtClean="0">
                <a:hlinkClick r:id="rId2"/>
              </a:rPr>
              <a:t>http://www.bio-rad.com/en-cn/product/helios-gene-gun-system</a:t>
            </a:r>
            <a:endParaRPr lang="en-US" dirty="0" smtClean="0"/>
          </a:p>
          <a:p>
            <a:r>
              <a:rPr lang="en-US" dirty="0" smtClean="0"/>
              <a:t>Inserting Synthetic Material. (2016). Telegraph. Retrieved 3 October 2016, from </a:t>
            </a:r>
            <a:r>
              <a:rPr lang="en-US" dirty="0" smtClean="0">
                <a:hlinkClick r:id="rId3"/>
              </a:rPr>
              <a:t>http://i.telegraph.co.uk/multimedia/archive/02565/EGG_2565177b.jpg</a:t>
            </a:r>
            <a:endParaRPr lang="en-US" dirty="0" smtClean="0"/>
          </a:p>
          <a:p>
            <a:r>
              <a:rPr lang="en-US" dirty="0" smtClean="0"/>
              <a:t>Intellectual Property - National Human Genome Research Institute (NHGRI). (2016). Genome.gov. Retrieved 3 October 2016, from </a:t>
            </a:r>
            <a:r>
              <a:rPr lang="en-US" dirty="0" smtClean="0">
                <a:hlinkClick r:id="rId4"/>
              </a:rPr>
              <a:t>https://www.genome.gov/19016590/intellectual-property/</a:t>
            </a:r>
            <a:endParaRPr lang="en-US" dirty="0" smtClean="0"/>
          </a:p>
          <a:p>
            <a:r>
              <a:rPr lang="en-US" dirty="0" smtClean="0"/>
              <a:t>Jurassic Park Background. (2016). Pinsound.org. Retrieved 3 October 2016, from </a:t>
            </a:r>
            <a:r>
              <a:rPr lang="en-US" dirty="0" smtClean="0">
                <a:hlinkClick r:id="rId5"/>
              </a:rPr>
              <a:t>http://www.pinsound.org/wp-content/uploads/2013/10/jurassic_park_bg.jpg</a:t>
            </a:r>
            <a:endParaRPr lang="en-US" dirty="0" smtClean="0"/>
          </a:p>
          <a:p>
            <a:r>
              <a:rPr lang="en-US" dirty="0" err="1" smtClean="0"/>
              <a:t>Karpova</a:t>
            </a:r>
            <a:r>
              <a:rPr lang="en-US" dirty="0" smtClean="0"/>
              <a:t>, S. (2016). [Genetic engineering in the bacterial synthesis of somatostatin].  - PubMed - NCBI. Ncbi.nlm.nih.gov. Retrieved 3 October 2016, from </a:t>
            </a:r>
            <a:r>
              <a:rPr lang="en-US" dirty="0" smtClean="0">
                <a:hlinkClick r:id="rId6"/>
              </a:rPr>
              <a:t>http://www.ncbi.nlm.nih.gov/pubmed/7742653</a:t>
            </a:r>
            <a:endParaRPr lang="en-US" dirty="0" smtClean="0"/>
          </a:p>
          <a:p>
            <a:r>
              <a:rPr lang="en-US" dirty="0" smtClean="0"/>
              <a:t>Khan, F. (2012). Biotechnology fundamentals. Boca Raton: CRC Press.</a:t>
            </a:r>
          </a:p>
          <a:p>
            <a:r>
              <a:rPr lang="en-US" dirty="0" err="1" smtClean="0"/>
              <a:t>Knapton</a:t>
            </a:r>
            <a:r>
              <a:rPr lang="en-US" dirty="0" smtClean="0"/>
              <a:t>, S. (2015). China shocks world by genetically engineering human embryos. Telegraph.co.uk. Retrieved 3 October 2016, from </a:t>
            </a:r>
            <a:r>
              <a:rPr lang="en-US" dirty="0" smtClean="0">
                <a:hlinkClick r:id="rId7"/>
              </a:rPr>
              <a:t>http://www.telegraph.co.uk/news/science/11558305/China-shocks-world-by-genetically-engineering-human-embryos.html</a:t>
            </a:r>
            <a:endParaRPr lang="en-US" dirty="0" smtClean="0"/>
          </a:p>
          <a:p>
            <a:r>
              <a:rPr lang="en-US" dirty="0" smtClean="0"/>
              <a:t>Liang, P., Xu, Y., Zhang, X., Ding, C., Huang, R., &amp; Zhang, Z. et al. (2015). CRISPR/Cas9-mediated gene editing in human </a:t>
            </a:r>
            <a:r>
              <a:rPr lang="en-US" dirty="0" err="1" smtClean="0"/>
              <a:t>tripronuclear</a:t>
            </a:r>
            <a:r>
              <a:rPr lang="en-US" dirty="0" smtClean="0"/>
              <a:t> zygotes. Protein Cell, 6(5), 363-372. </a:t>
            </a:r>
            <a:r>
              <a:rPr lang="en-US" dirty="0" smtClean="0">
                <a:hlinkClick r:id="rId8"/>
              </a:rPr>
              <a:t>http://dx.doi.org/10.1007/s13238-015-0153-5</a:t>
            </a:r>
            <a:endParaRPr lang="en-US" dirty="0" smtClean="0"/>
          </a:p>
          <a:p>
            <a:r>
              <a:rPr lang="en-US" dirty="0" smtClean="0"/>
              <a:t>MacDonald, F. (2016). 10 things you need to know about the UK allowing genetic modification of human embryos. </a:t>
            </a:r>
            <a:r>
              <a:rPr lang="en-US" dirty="0" err="1" smtClean="0"/>
              <a:t>ScienceAlert</a:t>
            </a:r>
            <a:r>
              <a:rPr lang="en-US" dirty="0" smtClean="0"/>
              <a:t>. Retrieved 3 October 2016, from </a:t>
            </a:r>
            <a:r>
              <a:rPr lang="en-US" dirty="0" smtClean="0">
                <a:hlinkClick r:id="rId9"/>
              </a:rPr>
              <a:t>http://www.sciencealert.com/10-things-you-need-to-know-about-the-uk-s-decision-to-allow-genetic-modification-of-human-embryos</a:t>
            </a:r>
            <a:endParaRPr lang="en-US" dirty="0" smtClean="0"/>
          </a:p>
          <a:p>
            <a:r>
              <a:rPr lang="en-US" dirty="0" smtClean="0"/>
              <a:t>McVeigh, K. (2013). US supreme court rules human genes cannot be patented. the Guardian. Retrieved 3 October 2016, from </a:t>
            </a:r>
            <a:r>
              <a:rPr lang="en-US" dirty="0" smtClean="0">
                <a:hlinkClick r:id="rId10"/>
              </a:rPr>
              <a:t>https://www.theguardian.com/law/2013/jun/13/supreme-court-genes-patent-dna</a:t>
            </a:r>
            <a:endParaRPr lang="en-US" dirty="0" smtClean="0"/>
          </a:p>
          <a:p>
            <a:r>
              <a:rPr lang="en-US" dirty="0" smtClean="0"/>
              <a:t>Mouse Wallpaper. (2016). Kingofwallpapers.com. Retrieved 3 October 2016, from </a:t>
            </a:r>
            <a:r>
              <a:rPr lang="en-US" dirty="0" smtClean="0">
                <a:hlinkClick r:id="rId11"/>
              </a:rPr>
              <a:t>http://kingofwallpapers.com/mouse.html</a:t>
            </a:r>
            <a:endParaRPr lang="en-US" dirty="0" smtClean="0"/>
          </a:p>
          <a:p>
            <a:r>
              <a:rPr lang="en-US" dirty="0" smtClean="0"/>
              <a:t>O'Brien, J. &amp; Lummis, S. (2006). Biolistic transfection of neuronal cultures using a hand-held gene gun. Nature Protocols, 1(2), 977-981. </a:t>
            </a:r>
            <a:r>
              <a:rPr lang="en-US" dirty="0" smtClean="0">
                <a:hlinkClick r:id="rId12"/>
              </a:rPr>
              <a:t>http://dx.doi.org/10.1038/nprot.2006.145</a:t>
            </a:r>
            <a:endParaRPr lang="en-US" dirty="0" smtClean="0"/>
          </a:p>
        </p:txBody>
      </p:sp>
      <p:sp>
        <p:nvSpPr>
          <p:cNvPr id="4" name="Slide Number Placeholder 3"/>
          <p:cNvSpPr>
            <a:spLocks noGrp="1"/>
          </p:cNvSpPr>
          <p:nvPr>
            <p:ph type="sldNum" sz="quarter" idx="12"/>
          </p:nvPr>
        </p:nvSpPr>
        <p:spPr/>
        <p:txBody>
          <a:bodyPr/>
          <a:lstStyle/>
          <a:p>
            <a:fld id="{12FF6253-041F-45A0-AA17-49D64FE17920}" type="slidenum">
              <a:rPr lang="en-US" smtClean="0"/>
              <a:t>17</a:t>
            </a:fld>
            <a:endParaRPr lang="en-US"/>
          </a:p>
        </p:txBody>
      </p:sp>
    </p:spTree>
    <p:extLst>
      <p:ext uri="{BB962C8B-B14F-4D97-AF65-F5344CB8AC3E}">
        <p14:creationId xmlns:p14="http://schemas.microsoft.com/office/powerpoint/2010/main" val="16407660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PANEL I: PRIVACY AND DISCRIMINATION IN THE AGE OF GENETIC ENGINEERING Genetic Privacy: There Ought to be a Law. (2016). Litigation-essentials.lexisnexis.com. Retrieved 3 October 2016, from </a:t>
            </a:r>
            <a:r>
              <a:rPr lang="en-US" dirty="0" smtClean="0">
                <a:hlinkClick r:id="rId2"/>
              </a:rPr>
              <a:t>https://litigation-essentials.lexisnexis.com/webcd/app?action=DocumentDisplay&amp;crawlid=1&amp;doctype=cite&amp;docid=4+Tex.+Rev.+Law+%26+Pol.+7&amp;srctype=smi&amp;srcid=3B15&amp;key=b3ad7490a015e0a42878c3a98a96ae90</a:t>
            </a:r>
            <a:endParaRPr lang="en-US" dirty="0" smtClean="0"/>
          </a:p>
          <a:p>
            <a:r>
              <a:rPr lang="en-US" dirty="0" smtClean="0"/>
              <a:t>Patentability of human genes: our patent system can address the issues without modification (McBride, M. Scott), http://au4sb9ax7m.search.serialssolutions.com/?ctx_ver=Z39.88-2004&amp;ctx_enc=info%3Aofi%2Fenc%3AUTF-8&amp;rfr_id=info%3Asid%2Fsummon.serialssolutions.com&amp;rft_val_fmt=info%3Aofi%2Ffmt%3Akev%3Amtx%3Ajournal&amp;rft.genre=article&amp;rft.atitle=Patentability+of+human+genes%3A+our+patent+system+can+address+the+issues+without+modification&amp;rft.jtitle=Marquette+Law+Review&amp;rft.au=McBride%2C+M.+Scott&amp;rft.date=2001-12-22&amp;rft.pub=Marquette+University+Law+School&amp;rft.issn=0025-3987&amp;rft.volume=85&amp;rft.issue=2&amp;rft.spage=511&amp;rft.externalDBID=BSHEE&amp;rft.externalDocID=82089780&amp;paramdict=en-US</a:t>
            </a:r>
          </a:p>
          <a:p>
            <a:r>
              <a:rPr lang="en-US" dirty="0" smtClean="0"/>
              <a:t>Paul Berg: Asilomar and Recombinant DNA. (2016). Nobelprize.org. Retrieved 3 October 2016, from </a:t>
            </a:r>
            <a:r>
              <a:rPr lang="en-US" dirty="0" smtClean="0">
                <a:hlinkClick r:id="rId3"/>
              </a:rPr>
              <a:t>https://www.nobelprize.org/nobel_prizes/chemistry/laureates/1980/berg-article.html</a:t>
            </a:r>
            <a:endParaRPr lang="en-US" dirty="0" smtClean="0"/>
          </a:p>
          <a:p>
            <a:r>
              <a:rPr lang="en-US" dirty="0" err="1" smtClean="0"/>
              <a:t>Powledge</a:t>
            </a:r>
            <a:r>
              <a:rPr lang="en-US" dirty="0" smtClean="0"/>
              <a:t>, T. (2014). DNA in rogue databases and genetic privacy | Genetic Literacy Project. Genetic Literacy Project. Retrieved 3 October 2016, from </a:t>
            </a:r>
            <a:r>
              <a:rPr lang="en-US" dirty="0" smtClean="0">
                <a:hlinkClick r:id="rId4"/>
              </a:rPr>
              <a:t>https://www.geneticliteracyproject.org/2014/07/01/dna-in-rogue-databases-and-genetic-privacy/</a:t>
            </a:r>
            <a:endParaRPr lang="en-US" dirty="0" smtClean="0"/>
          </a:p>
          <a:p>
            <a:r>
              <a:rPr lang="en-US" dirty="0" smtClean="0"/>
              <a:t>Rasmussen, Nicolas, Gene Jockeys: Life Science and the rise of Biotech Enterprise, Johns Hopkins University Press, (Baltimore), 2014</a:t>
            </a:r>
          </a:p>
          <a:p>
            <a:r>
              <a:rPr lang="en-US" dirty="0" smtClean="0"/>
              <a:t>Reference, G. (2016). What are the ethical issues surrounding gene therapy?. Genetics Home Reference. Retrieved 3 October 2016, from </a:t>
            </a:r>
            <a:r>
              <a:rPr lang="en-US" dirty="0" smtClean="0">
                <a:hlinkClick r:id="rId5"/>
              </a:rPr>
              <a:t>https://ghr.nlm.nih.gov/primer/therapy/ethics</a:t>
            </a:r>
            <a:endParaRPr lang="en-US" dirty="0" smtClean="0"/>
          </a:p>
          <a:p>
            <a:r>
              <a:rPr lang="en-US" dirty="0" smtClean="0"/>
              <a:t>Science, L. (2015). Real-Life 'Jurassic World' </a:t>
            </a:r>
            <a:r>
              <a:rPr lang="en-US" dirty="0" err="1" smtClean="0"/>
              <a:t>Dinos</a:t>
            </a:r>
            <a:r>
              <a:rPr lang="en-US" dirty="0" smtClean="0"/>
              <a:t> May Be 10 Years Off, Scientist Says. Live Science. Retrieved 3 October 2016, from </a:t>
            </a:r>
            <a:r>
              <a:rPr lang="en-US" dirty="0" smtClean="0">
                <a:hlinkClick r:id="rId6"/>
              </a:rPr>
              <a:t>http://www.livescience.com/51219-jurassic-world-real-dinosaur-breeding.html</a:t>
            </a:r>
            <a:endParaRPr lang="en-US" dirty="0" smtClean="0"/>
          </a:p>
          <a:p>
            <a:r>
              <a:rPr lang="en-US" dirty="0" smtClean="0"/>
              <a:t>Scientist hack living cells to change their function. (2016). Mail Online. Retrieved 3 October 2016, from </a:t>
            </a:r>
            <a:r>
              <a:rPr lang="en-US" dirty="0" smtClean="0">
                <a:hlinkClick r:id="rId7"/>
              </a:rPr>
              <a:t>http://www.dailymail.co.uk/sciencetech/article-3518802/Could-soon-HACK-human-body-Scientists-use-computer-program-change-living-cells-behave.html</a:t>
            </a:r>
            <a:endParaRPr lang="en-US" dirty="0" smtClean="0"/>
          </a:p>
          <a:p>
            <a:r>
              <a:rPr lang="en-US" dirty="0" smtClean="0"/>
              <a:t>Scientists Argue the US Ban on Human Gene Editing Will Leave It Behind. (2016). Motherboard. Retrieved 3 October 2016, from </a:t>
            </a:r>
            <a:r>
              <a:rPr lang="en-US" dirty="0" smtClean="0">
                <a:hlinkClick r:id="rId8"/>
              </a:rPr>
              <a:t>http://motherboard.vice.com/read/scientists-argue-the-us-ban-on-human-gene-editing-will-leave-it-behind</a:t>
            </a:r>
            <a:endParaRPr lang="en-US" dirty="0" smtClean="0"/>
          </a:p>
        </p:txBody>
      </p:sp>
      <p:sp>
        <p:nvSpPr>
          <p:cNvPr id="4" name="Slide Number Placeholder 3"/>
          <p:cNvSpPr>
            <a:spLocks noGrp="1"/>
          </p:cNvSpPr>
          <p:nvPr>
            <p:ph type="sldNum" sz="quarter" idx="12"/>
          </p:nvPr>
        </p:nvSpPr>
        <p:spPr/>
        <p:txBody>
          <a:bodyPr/>
          <a:lstStyle/>
          <a:p>
            <a:fld id="{12FF6253-041F-45A0-AA17-49D64FE17920}" type="slidenum">
              <a:rPr lang="en-US" smtClean="0"/>
              <a:t>18</a:t>
            </a:fld>
            <a:endParaRPr lang="en-US"/>
          </a:p>
        </p:txBody>
      </p:sp>
    </p:spTree>
    <p:extLst>
      <p:ext uri="{BB962C8B-B14F-4D97-AF65-F5344CB8AC3E}">
        <p14:creationId xmlns:p14="http://schemas.microsoft.com/office/powerpoint/2010/main" val="23880622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Splice Poster. (2016). Images3.alphacoders.com. Retrieved 3 October 2016, from </a:t>
            </a:r>
            <a:r>
              <a:rPr lang="en-US" dirty="0" smtClean="0">
                <a:hlinkClick r:id="rId2"/>
              </a:rPr>
              <a:t>https://images3.alphacoders.com/854/85479.jpg</a:t>
            </a:r>
            <a:endParaRPr lang="en-US" dirty="0" smtClean="0"/>
          </a:p>
          <a:p>
            <a:r>
              <a:rPr lang="en-US" dirty="0" smtClean="0"/>
              <a:t>The Art and Science of Genetic Modification: Re-Engineering Patent Law and Constitutional Orthodoxies (Yvonne Cripps), Indiana Journal of Global Legal Studies, 01/2004, Volume 11, Issue 1, </a:t>
            </a:r>
            <a:r>
              <a:rPr lang="en-US" dirty="0" smtClean="0">
                <a:hlinkClick r:id="rId3"/>
              </a:rPr>
              <a:t>http://www.jstor.org.ezproxy.wpi.edu/stable/pdf/10.2979/gls.2004.11.1.1.pdf</a:t>
            </a:r>
            <a:endParaRPr lang="en-US" dirty="0" smtClean="0"/>
          </a:p>
          <a:p>
            <a:r>
              <a:rPr lang="en-US" dirty="0" smtClean="0"/>
              <a:t>The Case of the Cloned Kitten-An Ethical Challenge - AlbertMohler.com. (2005). AlbertMohler.com. Retrieved 3 October 2016, from </a:t>
            </a:r>
            <a:r>
              <a:rPr lang="en-US" dirty="0" smtClean="0">
                <a:hlinkClick r:id="rId4"/>
              </a:rPr>
              <a:t>http://www.albertmohler.com/2005/01/12/the-case-of-the-cloned-kitten-an-ethical-challenge/</a:t>
            </a:r>
            <a:endParaRPr lang="en-US" dirty="0" smtClean="0"/>
          </a:p>
          <a:p>
            <a:r>
              <a:rPr lang="en-US" dirty="0" smtClean="0"/>
              <a:t>THE HAZARDS OF HUMAN DEVELOPMENTAL GENE MODIFICATION. (2016). Councilforresponsiblegenetics.org. Retrieved 3 October 2016, from </a:t>
            </a:r>
            <a:r>
              <a:rPr lang="en-US" dirty="0" smtClean="0">
                <a:hlinkClick r:id="rId5"/>
              </a:rPr>
              <a:t>http://www.councilforresponsiblegenetics.org/ViewPage.aspx?pageId=108</a:t>
            </a:r>
            <a:endParaRPr lang="en-US" dirty="0" smtClean="0"/>
          </a:p>
          <a:p>
            <a:r>
              <a:rPr lang="en-US" dirty="0" smtClean="0"/>
              <a:t>The History of Cloning. (2016). Learn.genetics.utah.edu. Retrieved 3 October 2016, from </a:t>
            </a:r>
            <a:r>
              <a:rPr lang="en-US" dirty="0" smtClean="0">
                <a:hlinkClick r:id="rId6"/>
              </a:rPr>
              <a:t>http://learn.genetics.utah.edu/content/cloning/clonezone/</a:t>
            </a:r>
            <a:endParaRPr lang="en-US" dirty="0" smtClean="0"/>
          </a:p>
          <a:p>
            <a:r>
              <a:rPr lang="en-US" dirty="0" smtClean="0"/>
              <a:t>What Is CRISPR/Cas9 and Why Is It Suddenly Everywhere?. (2015). Motherboard. Retrieved 3 October 2016, from </a:t>
            </a:r>
            <a:r>
              <a:rPr lang="en-US" dirty="0" smtClean="0">
                <a:hlinkClick r:id="rId7"/>
              </a:rPr>
              <a:t>http://motherboard.vice.com/read/what-is-crisprcas9-and-why-is-it-suddenly-everywhere</a:t>
            </a:r>
            <a:endParaRPr lang="en-US" dirty="0" smtClean="0"/>
          </a:p>
          <a:p>
            <a:r>
              <a:rPr lang="en-US" dirty="0" smtClean="0"/>
              <a:t>CRISPR: A game-changing genetic engineering technique - Science in the News. (2014). Science in the News. Retrieved 4 October 2016, from </a:t>
            </a:r>
            <a:r>
              <a:rPr lang="en-US" dirty="0" smtClean="0">
                <a:hlinkClick r:id="rId8"/>
              </a:rPr>
              <a:t>http://sitn.hms.harvard.edu/flash/2014/crispr-a-game-changing-genetic-engineering-technique/</a:t>
            </a:r>
            <a:endParaRPr lang="en-US" dirty="0" smtClean="0"/>
          </a:p>
          <a:p>
            <a:r>
              <a:rPr lang="en-US" dirty="0" smtClean="0"/>
              <a:t>Computing the Genome. (2016). Web.ornl.gov. Retrieved 4 October 2016, from </a:t>
            </a:r>
            <a:r>
              <a:rPr lang="en-US" dirty="0" smtClean="0">
                <a:hlinkClick r:id="rId9"/>
              </a:rPr>
              <a:t>http://web.ornl.gov/info/ornlreview/v30n3-4/genome.htm</a:t>
            </a:r>
            <a:endParaRPr lang="en-US" dirty="0" smtClean="0"/>
          </a:p>
          <a:p>
            <a:r>
              <a:rPr lang="en-US" dirty="0" smtClean="0"/>
              <a:t>CRISPR/Cas9 Mutation Detection. (2016). Aati-us.com. Retrieved 4 October 2016, from </a:t>
            </a:r>
            <a:r>
              <a:rPr lang="en-US" dirty="0" smtClean="0">
                <a:hlinkClick r:id="rId10"/>
              </a:rPr>
              <a:t>http://www.aati-us.com/product/fragment-analyzer/CRISPR</a:t>
            </a:r>
            <a:endParaRPr lang="en-US" dirty="0" smtClean="0"/>
          </a:p>
          <a:p>
            <a:r>
              <a:rPr lang="en-US" dirty="0" smtClean="0"/>
              <a:t>Software Helps Gene Editing Tool CRISPR Live Up to Its Hype. (2016). IEEE Spectrum: Technology, Engineering, and Science News. Retrieved 4 October 2016, from </a:t>
            </a:r>
            <a:r>
              <a:rPr lang="en-US" dirty="0" smtClean="0">
                <a:hlinkClick r:id="rId11"/>
              </a:rPr>
              <a:t>http://spectrum.ieee.org/biomedical/diagnostics/software-helps-gene-editing-tool-crispr-live-up-to-its-hype</a:t>
            </a:r>
            <a:endParaRPr lang="en-US" dirty="0" smtClean="0"/>
          </a:p>
          <a:p>
            <a:r>
              <a:rPr lang="en-US" dirty="0" smtClean="0"/>
              <a:t>Roush, W. (2016). Genetic Savings and Clone: No Pet Project. MIT Technology Review. Retrieved 4 October 2016, from </a:t>
            </a:r>
            <a:r>
              <a:rPr lang="en-US" dirty="0" smtClean="0">
                <a:hlinkClick r:id="rId12"/>
              </a:rPr>
              <a:t>https://www.technologyreview.com/s/403756/genetic-savings-and-clone-no-pet-project/</a:t>
            </a:r>
            <a:endParaRPr lang="en-US" dirty="0" smtClean="0"/>
          </a:p>
          <a:p>
            <a:r>
              <a:rPr lang="en-US" dirty="0" smtClean="0"/>
              <a:t>Klein, R. (2007). Gene patents and genetic testing in the United States. Nature Biotechnology, 25(9), 989-990. </a:t>
            </a:r>
            <a:r>
              <a:rPr lang="en-US" dirty="0" smtClean="0">
                <a:hlinkClick r:id="rId13"/>
              </a:rPr>
              <a:t>http://dx.doi.org/10.1038/nbt0907-989</a:t>
            </a:r>
            <a:endParaRPr lang="en-US" dirty="0" smtClean="0"/>
          </a:p>
          <a:p>
            <a:r>
              <a:rPr lang="en-US" dirty="0" smtClean="0"/>
              <a:t>Baby Patent Picture. (2016). Realizethelies.files.wordpress.com. Retrieved 4 October 2016, from </a:t>
            </a:r>
            <a:r>
              <a:rPr lang="en-US" dirty="0" smtClean="0">
                <a:hlinkClick r:id="rId14"/>
              </a:rPr>
              <a:t>https://realizethelies.files.wordpress.com/2013/02/genetic_engineering.gif</a:t>
            </a:r>
            <a:endParaRPr lang="en-US" dirty="0" smtClean="0"/>
          </a:p>
          <a:p>
            <a:r>
              <a:rPr lang="en-US" dirty="0" smtClean="0"/>
              <a:t>Animals and Genetic Engineering (2016). All-creatures.org. Retrieved 4 October 2016, from </a:t>
            </a:r>
            <a:r>
              <a:rPr lang="en-US" dirty="0" smtClean="0">
                <a:hlinkClick r:id="rId15"/>
              </a:rPr>
              <a:t>http://www.all-creatures.org/articles/ar-animalsandge.html</a:t>
            </a:r>
            <a:endParaRPr lang="en-US" dirty="0" smtClean="0"/>
          </a:p>
        </p:txBody>
      </p:sp>
      <p:sp>
        <p:nvSpPr>
          <p:cNvPr id="4" name="Slide Number Placeholder 3"/>
          <p:cNvSpPr>
            <a:spLocks noGrp="1"/>
          </p:cNvSpPr>
          <p:nvPr>
            <p:ph type="sldNum" sz="quarter" idx="12"/>
          </p:nvPr>
        </p:nvSpPr>
        <p:spPr/>
        <p:txBody>
          <a:bodyPr/>
          <a:lstStyle/>
          <a:p>
            <a:fld id="{12FF6253-041F-45A0-AA17-49D64FE17920}" type="slidenum">
              <a:rPr lang="en-US" smtClean="0"/>
              <a:t>19</a:t>
            </a:fld>
            <a:endParaRPr lang="en-US"/>
          </a:p>
        </p:txBody>
      </p:sp>
    </p:spTree>
    <p:extLst>
      <p:ext uri="{BB962C8B-B14F-4D97-AF65-F5344CB8AC3E}">
        <p14:creationId xmlns:p14="http://schemas.microsoft.com/office/powerpoint/2010/main" val="887391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gene/cell manipulation?</a:t>
            </a:r>
            <a:endParaRPr lang="en-US" dirty="0"/>
          </a:p>
        </p:txBody>
      </p:sp>
      <p:sp>
        <p:nvSpPr>
          <p:cNvPr id="3" name="Content Placeholder 2"/>
          <p:cNvSpPr>
            <a:spLocks noGrp="1"/>
          </p:cNvSpPr>
          <p:nvPr>
            <p:ph idx="1"/>
          </p:nvPr>
        </p:nvSpPr>
        <p:spPr/>
        <p:txBody>
          <a:bodyPr/>
          <a:lstStyle/>
          <a:p>
            <a:r>
              <a:rPr lang="en-US" dirty="0" smtClean="0"/>
              <a:t>Modifying genetic or tissue material of an organism</a:t>
            </a:r>
          </a:p>
          <a:p>
            <a:r>
              <a:rPr lang="en-US" dirty="0" smtClean="0"/>
              <a:t>Uses biotechnology to modify DNA, RNA or cells</a:t>
            </a:r>
            <a:endParaRPr lang="en-US" dirty="0"/>
          </a:p>
        </p:txBody>
      </p:sp>
      <p:sp>
        <p:nvSpPr>
          <p:cNvPr id="5" name="Slide Number Placeholder 4"/>
          <p:cNvSpPr>
            <a:spLocks noGrp="1"/>
          </p:cNvSpPr>
          <p:nvPr>
            <p:ph type="sldNum" sz="quarter" idx="12"/>
          </p:nvPr>
        </p:nvSpPr>
        <p:spPr/>
        <p:txBody>
          <a:bodyPr/>
          <a:lstStyle/>
          <a:p>
            <a:fld id="{12FF6253-041F-45A0-AA17-49D64FE17920}" type="slidenum">
              <a:rPr lang="en-US" smtClean="0"/>
              <a:t>2</a:t>
            </a:fld>
            <a:endParaRPr lang="en-US" dirty="0"/>
          </a:p>
        </p:txBody>
      </p:sp>
      <p:pic>
        <p:nvPicPr>
          <p:cNvPr id="4" name="Shape 94"/>
          <p:cNvPicPr preferRelativeResize="0"/>
          <p:nvPr/>
        </p:nvPicPr>
        <p:blipFill>
          <a:blip r:embed="rId3">
            <a:alphaModFix/>
          </a:blip>
          <a:stretch>
            <a:fillRect/>
          </a:stretch>
        </p:blipFill>
        <p:spPr>
          <a:xfrm>
            <a:off x="6982525" y="2096088"/>
            <a:ext cx="4371275" cy="2962412"/>
          </a:xfrm>
          <a:prstGeom prst="rect">
            <a:avLst/>
          </a:prstGeom>
          <a:noFill/>
          <a:ln w="19050">
            <a:solidFill>
              <a:srgbClr val="000000"/>
            </a:solidFill>
          </a:ln>
        </p:spPr>
      </p:pic>
    </p:spTree>
    <p:extLst>
      <p:ext uri="{BB962C8B-B14F-4D97-AF65-F5344CB8AC3E}">
        <p14:creationId xmlns:p14="http://schemas.microsoft.com/office/powerpoint/2010/main" val="24270238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Depiction In Media</a:t>
            </a:r>
            <a:endParaRPr lang="en-US" dirty="0"/>
          </a:p>
        </p:txBody>
      </p:sp>
      <p:sp>
        <p:nvSpPr>
          <p:cNvPr id="3" name="Content Placeholder 2"/>
          <p:cNvSpPr>
            <a:spLocks noGrp="1"/>
          </p:cNvSpPr>
          <p:nvPr>
            <p:ph idx="1"/>
          </p:nvPr>
        </p:nvSpPr>
        <p:spPr/>
        <p:txBody>
          <a:bodyPr/>
          <a:lstStyle/>
          <a:p>
            <a:r>
              <a:rPr lang="en-US" dirty="0" smtClean="0"/>
              <a:t>Gattaca</a:t>
            </a:r>
          </a:p>
          <a:p>
            <a:r>
              <a:rPr lang="en-US" dirty="0" smtClean="0"/>
              <a:t>Jurassic Park</a:t>
            </a:r>
          </a:p>
          <a:p>
            <a:r>
              <a:rPr lang="en-US" dirty="0" smtClean="0"/>
              <a:t>BioShock</a:t>
            </a:r>
          </a:p>
          <a:p>
            <a:r>
              <a:rPr lang="en-US" dirty="0" smtClean="0"/>
              <a:t>Splice</a:t>
            </a:r>
            <a:endParaRPr lang="en-US" dirty="0"/>
          </a:p>
        </p:txBody>
      </p:sp>
      <p:sp>
        <p:nvSpPr>
          <p:cNvPr id="8" name="Slide Number Placeholder 7"/>
          <p:cNvSpPr>
            <a:spLocks noGrp="1"/>
          </p:cNvSpPr>
          <p:nvPr>
            <p:ph type="sldNum" sz="quarter" idx="12"/>
          </p:nvPr>
        </p:nvSpPr>
        <p:spPr/>
        <p:txBody>
          <a:bodyPr/>
          <a:lstStyle/>
          <a:p>
            <a:fld id="{12FF6253-041F-45A0-AA17-49D64FE17920}" type="slidenum">
              <a:rPr lang="en-US" smtClean="0"/>
              <a:t>3</a:t>
            </a:fld>
            <a:endParaRPr lang="en-US" dirty="0"/>
          </a:p>
        </p:txBody>
      </p:sp>
      <p:pic>
        <p:nvPicPr>
          <p:cNvPr id="4" name="Shape 102"/>
          <p:cNvPicPr preferRelativeResize="0"/>
          <p:nvPr/>
        </p:nvPicPr>
        <p:blipFill rotWithShape="1">
          <a:blip r:embed="rId3"/>
          <a:srcRect t="1005" b="435"/>
          <a:stretch/>
        </p:blipFill>
        <p:spPr>
          <a:xfrm>
            <a:off x="9055095" y="1624990"/>
            <a:ext cx="2447427" cy="3410928"/>
          </a:xfrm>
          <a:prstGeom prst="rect">
            <a:avLst/>
          </a:prstGeom>
        </p:spPr>
      </p:pic>
      <p:pic>
        <p:nvPicPr>
          <p:cNvPr id="5" name="Shape 103"/>
          <p:cNvPicPr preferRelativeResize="0"/>
          <p:nvPr/>
        </p:nvPicPr>
        <p:blipFill>
          <a:blip r:embed="rId4">
            <a:alphaModFix/>
          </a:blip>
          <a:stretch>
            <a:fillRect/>
          </a:stretch>
        </p:blipFill>
        <p:spPr>
          <a:xfrm>
            <a:off x="924261" y="4046316"/>
            <a:ext cx="2797885" cy="2405253"/>
          </a:xfrm>
          <a:prstGeom prst="rect">
            <a:avLst/>
          </a:prstGeom>
          <a:noFill/>
          <a:ln>
            <a:noFill/>
          </a:ln>
        </p:spPr>
      </p:pic>
      <p:pic>
        <p:nvPicPr>
          <p:cNvPr id="6" name="Shape 104"/>
          <p:cNvPicPr preferRelativeResize="0"/>
          <p:nvPr/>
        </p:nvPicPr>
        <p:blipFill>
          <a:blip r:embed="rId5">
            <a:alphaModFix/>
          </a:blip>
          <a:stretch>
            <a:fillRect/>
          </a:stretch>
        </p:blipFill>
        <p:spPr>
          <a:xfrm>
            <a:off x="4857960" y="4120289"/>
            <a:ext cx="3388035" cy="2257309"/>
          </a:xfrm>
          <a:prstGeom prst="rect">
            <a:avLst/>
          </a:prstGeom>
          <a:noFill/>
          <a:ln>
            <a:noFill/>
          </a:ln>
        </p:spPr>
      </p:pic>
      <p:pic>
        <p:nvPicPr>
          <p:cNvPr id="7" name="Shape 105"/>
          <p:cNvPicPr preferRelativeResize="0"/>
          <p:nvPr/>
        </p:nvPicPr>
        <p:blipFill>
          <a:blip r:embed="rId6">
            <a:alphaModFix/>
          </a:blip>
          <a:stretch>
            <a:fillRect/>
          </a:stretch>
        </p:blipFill>
        <p:spPr>
          <a:xfrm>
            <a:off x="4857960" y="1624990"/>
            <a:ext cx="3388035" cy="2117569"/>
          </a:xfrm>
          <a:prstGeom prst="rect">
            <a:avLst/>
          </a:prstGeom>
          <a:noFill/>
          <a:ln>
            <a:noFill/>
          </a:ln>
        </p:spPr>
      </p:pic>
    </p:spTree>
    <p:extLst>
      <p:ext uri="{BB962C8B-B14F-4D97-AF65-F5344CB8AC3E}">
        <p14:creationId xmlns:p14="http://schemas.microsoft.com/office/powerpoint/2010/main" val="7079672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dirty="0"/>
              <a:t>1972 - Paul Berg created the first recombinant DNA molecules</a:t>
            </a:r>
          </a:p>
          <a:p>
            <a:r>
              <a:rPr lang="en-US" dirty="0"/>
              <a:t>1973 - Herbert Boyer and Stanley Cohen directly transfer DNA between organisms</a:t>
            </a:r>
          </a:p>
          <a:p>
            <a:r>
              <a:rPr lang="en-US" dirty="0"/>
              <a:t>1973 - Rudolf Jaenisch creates the first genetically modified animal (a mouse</a:t>
            </a:r>
            <a:r>
              <a:rPr lang="en-US" dirty="0" smtClean="0"/>
              <a:t>)</a:t>
            </a:r>
            <a:endParaRPr lang="en-US" dirty="0"/>
          </a:p>
        </p:txBody>
      </p:sp>
      <p:sp>
        <p:nvSpPr>
          <p:cNvPr id="5" name="Slide Number Placeholder 4"/>
          <p:cNvSpPr>
            <a:spLocks noGrp="1"/>
          </p:cNvSpPr>
          <p:nvPr>
            <p:ph type="sldNum" sz="quarter" idx="12"/>
          </p:nvPr>
        </p:nvSpPr>
        <p:spPr/>
        <p:txBody>
          <a:bodyPr/>
          <a:lstStyle/>
          <a:p>
            <a:fld id="{12FF6253-041F-45A0-AA17-49D64FE17920}" type="slidenum">
              <a:rPr lang="en-US" smtClean="0"/>
              <a:t>4</a:t>
            </a:fld>
            <a:endParaRPr lang="en-US" dirty="0"/>
          </a:p>
        </p:txBody>
      </p:sp>
      <p:pic>
        <p:nvPicPr>
          <p:cNvPr id="4" name="Shape 113"/>
          <p:cNvPicPr preferRelativeResize="0"/>
          <p:nvPr/>
        </p:nvPicPr>
        <p:blipFill rotWithShape="1">
          <a:blip r:embed="rId3">
            <a:alphaModFix/>
          </a:blip>
          <a:srcRect b="5740"/>
          <a:stretch/>
        </p:blipFill>
        <p:spPr>
          <a:xfrm flipH="1">
            <a:off x="7233344" y="2052918"/>
            <a:ext cx="4197279" cy="2747088"/>
          </a:xfrm>
          <a:prstGeom prst="rect">
            <a:avLst/>
          </a:prstGeom>
          <a:noFill/>
          <a:ln>
            <a:noFill/>
          </a:ln>
        </p:spPr>
      </p:pic>
    </p:spTree>
    <p:extLst>
      <p:ext uri="{BB962C8B-B14F-4D97-AF65-F5344CB8AC3E}">
        <p14:creationId xmlns:p14="http://schemas.microsoft.com/office/powerpoint/2010/main" val="33034897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dirty="0" smtClean="0"/>
              <a:t>1978 - Insulin created through genetically modified bacteria</a:t>
            </a:r>
          </a:p>
          <a:p>
            <a:r>
              <a:rPr lang="en-US" dirty="0" smtClean="0"/>
              <a:t>1983 - First genetically engineered plant created </a:t>
            </a:r>
          </a:p>
          <a:p>
            <a:r>
              <a:rPr lang="en-US" dirty="0" smtClean="0"/>
              <a:t>1985 - First transgenic livestock produced </a:t>
            </a:r>
          </a:p>
          <a:p>
            <a:r>
              <a:rPr lang="en-US" dirty="0" smtClean="0"/>
              <a:t>1987 - Invention of the gene gun</a:t>
            </a:r>
          </a:p>
        </p:txBody>
      </p:sp>
      <p:sp>
        <p:nvSpPr>
          <p:cNvPr id="5" name="Slide Number Placeholder 4"/>
          <p:cNvSpPr>
            <a:spLocks noGrp="1"/>
          </p:cNvSpPr>
          <p:nvPr>
            <p:ph type="sldNum" sz="quarter" idx="12"/>
          </p:nvPr>
        </p:nvSpPr>
        <p:spPr/>
        <p:txBody>
          <a:bodyPr/>
          <a:lstStyle/>
          <a:p>
            <a:fld id="{12FF6253-041F-45A0-AA17-49D64FE17920}" type="slidenum">
              <a:rPr lang="en-US" smtClean="0"/>
              <a:t>5</a:t>
            </a:fld>
            <a:endParaRPr lang="en-US" dirty="0"/>
          </a:p>
        </p:txBody>
      </p:sp>
      <p:pic>
        <p:nvPicPr>
          <p:cNvPr id="4" name="Shape 119" descr="lsr_gene_gun.jpg"/>
          <p:cNvPicPr preferRelativeResize="0"/>
          <p:nvPr/>
        </p:nvPicPr>
        <p:blipFill>
          <a:blip r:embed="rId3">
            <a:alphaModFix/>
          </a:blip>
          <a:stretch>
            <a:fillRect/>
          </a:stretch>
        </p:blipFill>
        <p:spPr>
          <a:xfrm>
            <a:off x="7133687" y="2075791"/>
            <a:ext cx="4139890" cy="2660111"/>
          </a:xfrm>
          <a:prstGeom prst="rect">
            <a:avLst/>
          </a:prstGeom>
          <a:noFill/>
          <a:ln w="19050">
            <a:solidFill>
              <a:schemeClr val="tx1"/>
            </a:solidFill>
          </a:ln>
        </p:spPr>
      </p:pic>
    </p:spTree>
    <p:extLst>
      <p:ext uri="{BB962C8B-B14F-4D97-AF65-F5344CB8AC3E}">
        <p14:creationId xmlns:p14="http://schemas.microsoft.com/office/powerpoint/2010/main" val="7606473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pPr marL="514350" lvl="0" indent="-285750">
              <a:spcBef>
                <a:spcPts val="0"/>
              </a:spcBef>
              <a:buClr>
                <a:srgbClr val="000000"/>
              </a:buClr>
            </a:pPr>
            <a:r>
              <a:rPr lang="en" dirty="0" smtClean="0">
                <a:solidFill>
                  <a:srgbClr val="000000"/>
                </a:solidFill>
              </a:rPr>
              <a:t>1997 - Sheep cloned using genetically engineered cells</a:t>
            </a:r>
          </a:p>
          <a:p>
            <a:pPr marL="514350" lvl="0" indent="-285750">
              <a:spcBef>
                <a:spcPts val="0"/>
              </a:spcBef>
              <a:buClr>
                <a:srgbClr val="000000"/>
              </a:buClr>
            </a:pPr>
            <a:r>
              <a:rPr lang="en" dirty="0" smtClean="0">
                <a:solidFill>
                  <a:srgbClr val="000000"/>
                </a:solidFill>
              </a:rPr>
              <a:t>2004 - Successfully cloned a kitten from cat that passed away</a:t>
            </a:r>
          </a:p>
          <a:p>
            <a:pPr marL="514350" lvl="0" indent="-285750">
              <a:spcBef>
                <a:spcPts val="0"/>
              </a:spcBef>
              <a:buClr>
                <a:srgbClr val="000000"/>
              </a:buClr>
            </a:pPr>
            <a:r>
              <a:rPr lang="en" dirty="0" smtClean="0">
                <a:solidFill>
                  <a:srgbClr val="000000"/>
                </a:solidFill>
              </a:rPr>
              <a:t>2010 - First synthetic bacterial genome created</a:t>
            </a:r>
          </a:p>
        </p:txBody>
      </p:sp>
      <p:sp>
        <p:nvSpPr>
          <p:cNvPr id="5" name="Slide Number Placeholder 4"/>
          <p:cNvSpPr>
            <a:spLocks noGrp="1"/>
          </p:cNvSpPr>
          <p:nvPr>
            <p:ph type="sldNum" sz="quarter" idx="12"/>
          </p:nvPr>
        </p:nvSpPr>
        <p:spPr/>
        <p:txBody>
          <a:bodyPr/>
          <a:lstStyle/>
          <a:p>
            <a:fld id="{12FF6253-041F-45A0-AA17-49D64FE17920}" type="slidenum">
              <a:rPr lang="en-US" smtClean="0"/>
              <a:t>6</a:t>
            </a:fld>
            <a:endParaRPr lang="en-US" dirty="0"/>
          </a:p>
        </p:txBody>
      </p:sp>
      <p:pic>
        <p:nvPicPr>
          <p:cNvPr id="4" name="Shape 129"/>
          <p:cNvPicPr preferRelativeResize="0"/>
          <p:nvPr/>
        </p:nvPicPr>
        <p:blipFill>
          <a:blip r:embed="rId3">
            <a:alphaModFix/>
          </a:blip>
          <a:stretch>
            <a:fillRect/>
          </a:stretch>
        </p:blipFill>
        <p:spPr>
          <a:xfrm>
            <a:off x="7545008" y="1825625"/>
            <a:ext cx="3400001" cy="3368591"/>
          </a:xfrm>
          <a:prstGeom prst="rect">
            <a:avLst/>
          </a:prstGeom>
          <a:noFill/>
          <a:ln w="19050">
            <a:solidFill>
              <a:srgbClr val="000000"/>
            </a:solidFill>
          </a:ln>
        </p:spPr>
      </p:pic>
    </p:spTree>
    <p:extLst>
      <p:ext uri="{BB962C8B-B14F-4D97-AF65-F5344CB8AC3E}">
        <p14:creationId xmlns:p14="http://schemas.microsoft.com/office/powerpoint/2010/main" val="8219507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It Done?</a:t>
            </a:r>
            <a:endParaRPr lang="en-US" dirty="0"/>
          </a:p>
        </p:txBody>
      </p:sp>
      <p:sp>
        <p:nvSpPr>
          <p:cNvPr id="4" name="Slide Number Placeholder 3"/>
          <p:cNvSpPr>
            <a:spLocks noGrp="1"/>
          </p:cNvSpPr>
          <p:nvPr>
            <p:ph type="sldNum" sz="quarter" idx="12"/>
          </p:nvPr>
        </p:nvSpPr>
        <p:spPr/>
        <p:txBody>
          <a:bodyPr/>
          <a:lstStyle/>
          <a:p>
            <a:fld id="{12FF6253-041F-45A0-AA17-49D64FE17920}" type="slidenum">
              <a:rPr lang="en-US" smtClean="0"/>
              <a:t>7</a:t>
            </a:fld>
            <a:endParaRPr lang="en-US" dirty="0"/>
          </a:p>
        </p:txBody>
      </p:sp>
      <p:pic>
        <p:nvPicPr>
          <p:cNvPr id="3" name="Shape 137"/>
          <p:cNvPicPr preferRelativeResize="0"/>
          <p:nvPr/>
        </p:nvPicPr>
        <p:blipFill>
          <a:blip r:embed="rId3">
            <a:alphaModFix/>
          </a:blip>
          <a:stretch>
            <a:fillRect/>
          </a:stretch>
        </p:blipFill>
        <p:spPr>
          <a:xfrm>
            <a:off x="2580777" y="1776751"/>
            <a:ext cx="7030446" cy="4323699"/>
          </a:xfrm>
          <a:prstGeom prst="rect">
            <a:avLst/>
          </a:prstGeom>
          <a:noFill/>
          <a:ln w="19050">
            <a:solidFill>
              <a:srgbClr val="000000"/>
            </a:solidFill>
          </a:ln>
        </p:spPr>
      </p:pic>
    </p:spTree>
    <p:extLst>
      <p:ext uri="{BB962C8B-B14F-4D97-AF65-F5344CB8AC3E}">
        <p14:creationId xmlns:p14="http://schemas.microsoft.com/office/powerpoint/2010/main" val="17280702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Relevance to Computing</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‘Sequence annotation’ - computers used to:</a:t>
            </a:r>
          </a:p>
          <a:p>
            <a:pPr lvl="1"/>
            <a:r>
              <a:rPr lang="en-US" dirty="0" smtClean="0"/>
              <a:t>Indicate location of genes</a:t>
            </a:r>
          </a:p>
          <a:p>
            <a:pPr lvl="1"/>
            <a:r>
              <a:rPr lang="en-US" dirty="0" smtClean="0"/>
              <a:t>Find relationships between sequences</a:t>
            </a:r>
          </a:p>
          <a:p>
            <a:r>
              <a:rPr lang="en-US" dirty="0" smtClean="0"/>
              <a:t>Genome Project - used to store and update data</a:t>
            </a:r>
          </a:p>
          <a:p>
            <a:pPr lvl="1"/>
            <a:r>
              <a:rPr lang="en-US" dirty="0" smtClean="0"/>
              <a:t>Sequence analysis engine</a:t>
            </a:r>
          </a:p>
          <a:p>
            <a:pPr lvl="1"/>
            <a:r>
              <a:rPr lang="en-US" dirty="0" smtClean="0"/>
              <a:t>Pattern recognition</a:t>
            </a:r>
          </a:p>
          <a:p>
            <a:pPr lvl="1"/>
            <a:r>
              <a:rPr lang="en-US" dirty="0" smtClean="0"/>
              <a:t>Not to be completed for 7-10 years</a:t>
            </a:r>
          </a:p>
          <a:p>
            <a:r>
              <a:rPr lang="en-US" dirty="0" smtClean="0"/>
              <a:t>Alternative to computing is trial and error</a:t>
            </a:r>
          </a:p>
        </p:txBody>
      </p:sp>
      <p:sp>
        <p:nvSpPr>
          <p:cNvPr id="2" name="Slide Number Placeholder 1"/>
          <p:cNvSpPr>
            <a:spLocks noGrp="1"/>
          </p:cNvSpPr>
          <p:nvPr>
            <p:ph type="sldNum" sz="quarter" idx="12"/>
          </p:nvPr>
        </p:nvSpPr>
        <p:spPr/>
        <p:txBody>
          <a:bodyPr/>
          <a:lstStyle/>
          <a:p>
            <a:fld id="{12FF6253-041F-45A0-AA17-49D64FE17920}" type="slidenum">
              <a:rPr lang="en-US" smtClean="0"/>
              <a:t>8</a:t>
            </a:fld>
            <a:endParaRPr lang="en-US" dirty="0"/>
          </a:p>
        </p:txBody>
      </p:sp>
      <p:pic>
        <p:nvPicPr>
          <p:cNvPr id="5" name="Shape 145" descr="drawing"/>
          <p:cNvPicPr preferRelativeResize="0"/>
          <p:nvPr/>
        </p:nvPicPr>
        <p:blipFill>
          <a:blip r:embed="rId3">
            <a:alphaModFix/>
          </a:blip>
          <a:stretch>
            <a:fillRect/>
          </a:stretch>
        </p:blipFill>
        <p:spPr>
          <a:xfrm>
            <a:off x="7609766" y="1358475"/>
            <a:ext cx="3279321" cy="4332320"/>
          </a:xfrm>
          <a:prstGeom prst="rect">
            <a:avLst/>
          </a:prstGeom>
          <a:noFill/>
          <a:ln>
            <a:noFill/>
          </a:ln>
        </p:spPr>
      </p:pic>
    </p:spTree>
    <p:extLst>
      <p:ext uri="{BB962C8B-B14F-4D97-AF65-F5344CB8AC3E}">
        <p14:creationId xmlns:p14="http://schemas.microsoft.com/office/powerpoint/2010/main" val="40818555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Editing Restrictions on Human Embryos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United States</a:t>
            </a:r>
          </a:p>
          <a:p>
            <a:pPr lvl="1"/>
            <a:r>
              <a:rPr lang="en-US" dirty="0" smtClean="0"/>
              <a:t>FDA funded germline gene modification which was later banned</a:t>
            </a:r>
          </a:p>
          <a:p>
            <a:pPr lvl="1"/>
            <a:r>
              <a:rPr lang="en-US" dirty="0" smtClean="0"/>
              <a:t>Not funded by NIH (National Institutes of Health)</a:t>
            </a:r>
          </a:p>
          <a:p>
            <a:r>
              <a:rPr lang="en-US" dirty="0" smtClean="0"/>
              <a:t>Other Countries</a:t>
            </a:r>
          </a:p>
          <a:p>
            <a:pPr lvl="1"/>
            <a:r>
              <a:rPr lang="en-US" dirty="0" smtClean="0"/>
              <a:t>Legal in UK for specific scientists:</a:t>
            </a:r>
          </a:p>
          <a:p>
            <a:pPr lvl="2"/>
            <a:r>
              <a:rPr lang="en-US" dirty="0" smtClean="0"/>
              <a:t>Embryos not implanted</a:t>
            </a:r>
          </a:p>
          <a:p>
            <a:pPr lvl="2"/>
            <a:r>
              <a:rPr lang="en-US" dirty="0" smtClean="0"/>
              <a:t>Destroyed after 14 days</a:t>
            </a:r>
          </a:p>
          <a:p>
            <a:pPr lvl="2"/>
            <a:r>
              <a:rPr lang="en-US" dirty="0" smtClean="0"/>
              <a:t>CRISPR/Cas9 used</a:t>
            </a:r>
          </a:p>
          <a:p>
            <a:r>
              <a:rPr lang="en-US" dirty="0" smtClean="0"/>
              <a:t>Private funding</a:t>
            </a:r>
          </a:p>
          <a:p>
            <a:pPr lvl="1"/>
            <a:r>
              <a:rPr lang="en-US" dirty="0" smtClean="0"/>
              <a:t>Genetic Savings &amp; Cloning</a:t>
            </a:r>
          </a:p>
          <a:p>
            <a:endParaRPr lang="en-US" dirty="0"/>
          </a:p>
        </p:txBody>
      </p:sp>
      <p:sp>
        <p:nvSpPr>
          <p:cNvPr id="5" name="Slide Number Placeholder 4"/>
          <p:cNvSpPr>
            <a:spLocks noGrp="1"/>
          </p:cNvSpPr>
          <p:nvPr>
            <p:ph type="sldNum" sz="quarter" idx="12"/>
          </p:nvPr>
        </p:nvSpPr>
        <p:spPr/>
        <p:txBody>
          <a:bodyPr/>
          <a:lstStyle/>
          <a:p>
            <a:fld id="{12FF6253-041F-45A0-AA17-49D64FE17920}" type="slidenum">
              <a:rPr lang="en-US" smtClean="0"/>
              <a:t>9</a:t>
            </a:fld>
            <a:endParaRPr lang="en-US" dirty="0"/>
          </a:p>
        </p:txBody>
      </p:sp>
      <p:pic>
        <p:nvPicPr>
          <p:cNvPr id="4" name="Shape 152"/>
          <p:cNvPicPr preferRelativeResize="0"/>
          <p:nvPr/>
        </p:nvPicPr>
        <p:blipFill>
          <a:blip r:embed="rId3">
            <a:alphaModFix/>
          </a:blip>
          <a:stretch>
            <a:fillRect/>
          </a:stretch>
        </p:blipFill>
        <p:spPr>
          <a:xfrm>
            <a:off x="6531765" y="2346386"/>
            <a:ext cx="5099941" cy="2866612"/>
          </a:xfrm>
          <a:prstGeom prst="rect">
            <a:avLst/>
          </a:prstGeom>
          <a:noFill/>
          <a:ln w="19050">
            <a:solidFill>
              <a:srgbClr val="000000"/>
            </a:solidFill>
          </a:ln>
        </p:spPr>
      </p:pic>
    </p:spTree>
    <p:extLst>
      <p:ext uri="{BB962C8B-B14F-4D97-AF65-F5344CB8AC3E}">
        <p14:creationId xmlns:p14="http://schemas.microsoft.com/office/powerpoint/2010/main" val="2359636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TotalTime>
  <Words>4782</Words>
  <Application>Microsoft Macintosh PowerPoint</Application>
  <PresentationFormat>Custom</PresentationFormat>
  <Paragraphs>302</Paragraphs>
  <Slides>19</Slides>
  <Notes>13</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Cell and Gene Manipulation</vt:lpstr>
      <vt:lpstr>What is gene/cell manipulation?</vt:lpstr>
      <vt:lpstr>Depiction In Media</vt:lpstr>
      <vt:lpstr>History</vt:lpstr>
      <vt:lpstr>History</vt:lpstr>
      <vt:lpstr>History</vt:lpstr>
      <vt:lpstr>How Is It Done?</vt:lpstr>
      <vt:lpstr>Relevance to Computing</vt:lpstr>
      <vt:lpstr>Gene Editing Restrictions on Human Embryos</vt:lpstr>
      <vt:lpstr>What Should We Patent?</vt:lpstr>
      <vt:lpstr>Societal Perception</vt:lpstr>
      <vt:lpstr>Notable Recent Events</vt:lpstr>
      <vt:lpstr>Conclusion</vt:lpstr>
      <vt:lpstr>The Future</vt:lpstr>
      <vt:lpstr>References</vt:lpstr>
      <vt:lpstr>References</vt:lpstr>
      <vt:lpstr>References</vt:lpstr>
      <vt:lpstr>References</vt:lpstr>
      <vt:lpstr>References</vt:lpstr>
    </vt:vector>
  </TitlesOfParts>
  <Company>Worcester Polytechnic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and Gene Manipulation</dc:title>
  <dc:creator>Aditya Nivarthi</dc:creator>
  <cp:lastModifiedBy>Keith A. Pray</cp:lastModifiedBy>
  <cp:revision>34</cp:revision>
  <dcterms:created xsi:type="dcterms:W3CDTF">2016-10-04T05:44:38Z</dcterms:created>
  <dcterms:modified xsi:type="dcterms:W3CDTF">2016-10-15T03:35:34Z</dcterms:modified>
</cp:coreProperties>
</file>