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27272"/>
              <a:buFont typeface="Arial"/>
              <a:buChar char="-"/>
            </a:pPr>
            <a:r>
              <a:rPr lang="en"/>
              <a:t>Phones are required to have a backdoor built in so that national intelligence has access to text messages, contact information, notes or even recent geographical locations.</a:t>
            </a:r>
          </a:p>
          <a:p>
            <a:pPr indent="-317500" lvl="0" marL="457200" rtl="0">
              <a:spcBef>
                <a:spcPts val="0"/>
              </a:spcBef>
              <a:buClr>
                <a:srgbClr val="000000"/>
              </a:buClr>
              <a:buSzPct val="127272"/>
              <a:buFont typeface="Arial"/>
              <a:buChar char="-"/>
            </a:pPr>
            <a:r>
              <a:rPr lang="en"/>
              <a:t>If wearable technologies become more popular, it is likely that they will also need to implement a backdoor for their sale to be approved.</a:t>
            </a:r>
          </a:p>
          <a:p>
            <a:pPr indent="-317500" lvl="0" marL="457200">
              <a:spcBef>
                <a:spcPts val="0"/>
              </a:spcBef>
              <a:buClr>
                <a:srgbClr val="000000"/>
              </a:buClr>
              <a:buSzPct val="127272"/>
              <a:buFont typeface="Arial"/>
              <a:buChar char="-"/>
            </a:pPr>
            <a:r>
              <a:rPr lang="en"/>
              <a:t>The cessation of government intrusion could be positive in reassuring the public that their data is safe and their trust in the government but it is not going to happen.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Let's think about what data could be collected by someone wearing just two devices – some connected glasses and a wristband.</a:t>
            </a:r>
          </a:p>
          <a:p>
            <a:pPr lvl="0" rtl="0">
              <a:spcBef>
                <a:spcPts val="0"/>
              </a:spcBef>
              <a:buNone/>
            </a:pPr>
            <a:r>
              <a:t/>
            </a:r>
            <a:endParaRPr/>
          </a:p>
          <a:p>
            <a:pPr lvl="0" rtl="0">
              <a:spcBef>
                <a:spcPts val="0"/>
              </a:spcBef>
              <a:buNone/>
            </a:pPr>
            <a:r>
              <a:rPr lang="en"/>
              <a:t>The connected glasses can, potentially, scan everything you eat, track all your movements and provide an ongoing record of not only where you've been but what you've looked at.</a:t>
            </a:r>
          </a:p>
          <a:p>
            <a:pPr lvl="0" rtl="0">
              <a:spcBef>
                <a:spcPts val="0"/>
              </a:spcBef>
              <a:buClr>
                <a:schemeClr val="dk1"/>
              </a:buClr>
              <a:buFont typeface="Arial"/>
              <a:buNone/>
            </a:pPr>
            <a:r>
              <a:t/>
            </a:r>
            <a:endParaRPr/>
          </a:p>
          <a:p>
            <a:pPr lvl="0" rtl="0">
              <a:spcBef>
                <a:spcPts val="0"/>
              </a:spcBef>
              <a:buNone/>
            </a:pPr>
            <a:r>
              <a:rPr lang="en"/>
              <a:t>The wristband can track your heart rate, the number of steps you've taken, location, perspiration and respiration rate. It might even track your blood sugar through a sensor.</a:t>
            </a:r>
          </a:p>
          <a:p>
            <a:pPr lvl="0" rtl="0">
              <a:spcBef>
                <a:spcPts val="0"/>
              </a:spcBef>
              <a:buClr>
                <a:schemeClr val="dk1"/>
              </a:buClr>
              <a:buFont typeface="Arial"/>
              <a:buNone/>
            </a:pPr>
            <a:r>
              <a:t/>
            </a:r>
            <a:endParaRPr/>
          </a:p>
          <a:p>
            <a:pPr lvl="0" rtl="0">
              <a:spcBef>
                <a:spcPts val="0"/>
              </a:spcBef>
              <a:buNone/>
            </a:pPr>
            <a:r>
              <a:rPr lang="en"/>
              <a:t>On their own, none of these pieces of data are particular useful or valuable;. But if they’re aggregated and collated, they can form a comprehensive view of your lifestyle. Coupled with the personal information many of us willingly provide over social media and pretty soon, you'll truly have no secrets.</a:t>
            </a:r>
          </a:p>
          <a:p>
            <a:pPr lvl="0" rtl="0">
              <a:spcBef>
                <a:spcPts val="0"/>
              </a:spcBef>
              <a:buNone/>
            </a:pPr>
            <a:r>
              <a:t/>
            </a:r>
            <a:endParaRPr/>
          </a:p>
          <a:p>
            <a:pPr lvl="0" rtl="0">
              <a:spcBef>
                <a:spcPts val="0"/>
              </a:spcBef>
              <a:buNone/>
            </a:pPr>
            <a:r>
              <a:rPr lang="en" sz="1800">
                <a:solidFill>
                  <a:schemeClr val="dk2"/>
                </a:solidFill>
                <a:latin typeface="Trebuchet MS"/>
                <a:ea typeface="Trebuchet MS"/>
                <a:cs typeface="Trebuchet MS"/>
                <a:sym typeface="Trebuchet MS"/>
              </a:rPr>
              <a:t>Hacking your wearable devices:</a:t>
            </a:r>
          </a:p>
          <a:p>
            <a:pPr indent="-342900" lvl="0" marL="457200" rtl="0">
              <a:spcBef>
                <a:spcPts val="0"/>
              </a:spcBef>
              <a:buClr>
                <a:schemeClr val="dk2"/>
              </a:buClr>
              <a:buSzPct val="100000"/>
              <a:buFont typeface="Trebuchet MS"/>
              <a:buChar char="-"/>
            </a:pPr>
            <a:r>
              <a:rPr lang="en" sz="1800">
                <a:solidFill>
                  <a:schemeClr val="dk2"/>
                </a:solidFill>
                <a:latin typeface="Trebuchet MS"/>
                <a:ea typeface="Trebuchet MS"/>
                <a:cs typeface="Trebuchet MS"/>
                <a:sym typeface="Trebuchet MS"/>
              </a:rPr>
              <a:t>Record what you’re seeing from Google Glass</a:t>
            </a:r>
          </a:p>
          <a:p>
            <a:pPr indent="-342900" lvl="0" marL="457200" rtl="0">
              <a:spcBef>
                <a:spcPts val="0"/>
              </a:spcBef>
              <a:buClr>
                <a:schemeClr val="dk2"/>
              </a:buClr>
              <a:buSzPct val="100000"/>
              <a:buFont typeface="Trebuchet MS"/>
              <a:buChar char="-"/>
            </a:pPr>
            <a:r>
              <a:rPr lang="en" sz="1800">
                <a:solidFill>
                  <a:schemeClr val="dk2"/>
                </a:solidFill>
                <a:latin typeface="Trebuchet MS"/>
                <a:ea typeface="Trebuchet MS"/>
                <a:cs typeface="Trebuchet MS"/>
                <a:sym typeface="Trebuchet MS"/>
              </a:rPr>
              <a:t>Increased Bluetooth data transmission</a:t>
            </a:r>
          </a:p>
          <a:p>
            <a:pPr indent="-342900" lvl="0" marL="457200" rtl="0">
              <a:spcBef>
                <a:spcPts val="0"/>
              </a:spcBef>
              <a:buClr>
                <a:schemeClr val="dk2"/>
              </a:buClr>
              <a:buSzPct val="100000"/>
              <a:buFont typeface="Trebuchet MS"/>
              <a:buChar char="-"/>
            </a:pPr>
            <a:r>
              <a:rPr lang="en" sz="1800">
                <a:solidFill>
                  <a:schemeClr val="dk2"/>
                </a:solidFill>
                <a:latin typeface="Trebuchet MS"/>
                <a:ea typeface="Trebuchet MS"/>
                <a:cs typeface="Trebuchet MS"/>
                <a:sym typeface="Trebuchet MS"/>
              </a:rPr>
              <a:t>Malicious applications</a:t>
            </a:r>
          </a:p>
          <a:p>
            <a:pPr lvl="0" rtl="0">
              <a:spcBef>
                <a:spcPts val="0"/>
              </a:spcBef>
              <a:buNone/>
            </a:pPr>
            <a:r>
              <a:t/>
            </a:r>
            <a:endParaRPr sz="1800">
              <a:solidFill>
                <a:schemeClr val="dk2"/>
              </a:solidFill>
              <a:latin typeface="Trebuchet MS"/>
              <a:ea typeface="Trebuchet MS"/>
              <a:cs typeface="Trebuchet MS"/>
              <a:sym typeface="Trebuchet MS"/>
            </a:endParaRPr>
          </a:p>
          <a:p>
            <a:pPr lvl="0" rtl="0">
              <a:spcBef>
                <a:spcPts val="0"/>
              </a:spcBef>
              <a:buClr>
                <a:schemeClr val="dk1"/>
              </a:buClr>
              <a:buSzPct val="61111"/>
              <a:buFont typeface="Arial"/>
              <a:buNone/>
            </a:pPr>
            <a:r>
              <a:rPr lang="en" sz="1800">
                <a:solidFill>
                  <a:schemeClr val="dk2"/>
                </a:solidFill>
                <a:latin typeface="Trebuchet MS"/>
                <a:ea typeface="Trebuchet MS"/>
                <a:cs typeface="Trebuchet MS"/>
                <a:sym typeface="Trebuchet MS"/>
              </a:rPr>
              <a:t>However, it has to go through phone</a:t>
            </a:r>
          </a:p>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17500" lvl="0" marL="457200" rtl="0">
              <a:spcBef>
                <a:spcPts val="0"/>
              </a:spcBef>
              <a:buClr>
                <a:srgbClr val="000000"/>
              </a:buClr>
              <a:buSzPct val="127272"/>
              <a:buFont typeface="Arial"/>
              <a:buChar char="-"/>
            </a:pPr>
            <a:r>
              <a:rPr lang="en"/>
              <a:t>Wearable device will cause users to leave a trail of data behind them.</a:t>
            </a:r>
          </a:p>
          <a:p>
            <a:pPr indent="-317500" lvl="0" marL="457200" rtl="0">
              <a:spcBef>
                <a:spcPts val="0"/>
              </a:spcBef>
              <a:buClr>
                <a:srgbClr val="000000"/>
              </a:buClr>
              <a:buSzPct val="127272"/>
              <a:buFont typeface="Arial"/>
              <a:buChar char="-"/>
            </a:pPr>
            <a:r>
              <a:rPr lang="en"/>
              <a:t>Including very precise geographical locations</a:t>
            </a:r>
          </a:p>
          <a:p>
            <a:pPr indent="-317500" lvl="0" marL="457200" rtl="0">
              <a:spcBef>
                <a:spcPts val="0"/>
              </a:spcBef>
              <a:buClr>
                <a:srgbClr val="000000"/>
              </a:buClr>
              <a:buSzPct val="127272"/>
              <a:buFont typeface="Arial"/>
              <a:buChar char="-"/>
            </a:pPr>
            <a:r>
              <a:rPr lang="en"/>
              <a:t>Data mining doesn’t always offer an option to opt-out.</a:t>
            </a:r>
          </a:p>
          <a:p>
            <a:pPr indent="-317500" lvl="0" marL="457200" rtl="0">
              <a:spcBef>
                <a:spcPts val="0"/>
              </a:spcBef>
              <a:buClr>
                <a:srgbClr val="000000"/>
              </a:buClr>
              <a:buSzPct val="127272"/>
              <a:buFont typeface="Arial"/>
              <a:buChar char="-"/>
            </a:pPr>
            <a:r>
              <a:rPr lang="en"/>
              <a:t>example: Google Glass</a:t>
            </a:r>
          </a:p>
          <a:p>
            <a:pPr indent="-317500" lvl="1" marL="914400" rtl="0">
              <a:spcBef>
                <a:spcPts val="0"/>
              </a:spcBef>
              <a:buClr>
                <a:srgbClr val="000000"/>
              </a:buClr>
              <a:buSzPct val="127272"/>
              <a:buFont typeface="Arial"/>
              <a:buChar char="-"/>
            </a:pPr>
            <a:r>
              <a:rPr lang="en"/>
              <a:t>Video and sound is recorded and can record at all time</a:t>
            </a:r>
          </a:p>
          <a:p>
            <a:pPr indent="-317500" lvl="1" marL="914400" rtl="0">
              <a:spcBef>
                <a:spcPts val="0"/>
              </a:spcBef>
              <a:buClr>
                <a:srgbClr val="000000"/>
              </a:buClr>
              <a:buSzPct val="127272"/>
              <a:buFont typeface="Arial"/>
              <a:buChar char="-"/>
            </a:pPr>
            <a:r>
              <a:rPr lang="en"/>
              <a:t>All user data is saved on the google cloud</a:t>
            </a:r>
          </a:p>
          <a:p>
            <a:pPr indent="-317500" lvl="1" marL="914400" rtl="0">
              <a:spcBef>
                <a:spcPts val="0"/>
              </a:spcBef>
              <a:buClr>
                <a:srgbClr val="000000"/>
              </a:buClr>
              <a:buSzPct val="127272"/>
              <a:buFont typeface="Arial"/>
              <a:buChar char="-"/>
            </a:pPr>
            <a:r>
              <a:rPr lang="en"/>
              <a:t>Big privacy concern, especially for the people not wearing the glasses.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2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Wearable technologies are coming to market at a rapid pace and whether the application is for sports and fitness, health and medicine, safety and security, child care, pet care, gaming, fashion or work productivity, companies need to protect their intellectual property. However, the wearable tech sector is in its infancy, but will raise a number of intellectual property (IP) challenges</a:t>
            </a:r>
          </a:p>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2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Obtaining patents is a good strategy for fending off competitive functional technology while building market share.</a:t>
            </a:r>
          </a:p>
          <a:p>
            <a:pPr lvl="0" rtl="0">
              <a:lnSpc>
                <a:spcPct val="12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Components such as software, sensors, actuators, materials, interfaces, controls, methods, kits, mechanical components, fabrics, stability, placement, and improved batteries are all candidates for a patent portfolio, guarding wearable technology.</a:t>
            </a:r>
          </a:p>
          <a:p>
            <a:pPr lvl="0" rtl="0">
              <a:lnSpc>
                <a:spcPct val="115000"/>
              </a:lnSpc>
              <a:spcBef>
                <a:spcPts val="0"/>
              </a:spcBef>
              <a:buClr>
                <a:schemeClr val="dk1"/>
              </a:buClr>
              <a:buFont typeface="Arial"/>
              <a:buNone/>
            </a:pPr>
            <a:r>
              <a:t/>
            </a:r>
            <a:endParaRPr sz="1200">
              <a:solidFill>
                <a:schemeClr val="dk1"/>
              </a:solidFill>
              <a:latin typeface="Times New Roman"/>
              <a:ea typeface="Times New Roman"/>
              <a:cs typeface="Times New Roman"/>
              <a:sym typeface="Times New Roman"/>
            </a:endParaRPr>
          </a:p>
          <a:p>
            <a:pPr lvl="0" rtl="0">
              <a:lnSpc>
                <a:spcPct val="12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Some say patents are only expensive tickets to much more expensive litigation – and there has been much of it involving wearable technology.</a:t>
            </a:r>
          </a:p>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80000"/>
              </a:lnSpc>
              <a:spcBef>
                <a:spcPts val="0"/>
              </a:spcBef>
              <a:spcAft>
                <a:spcPts val="12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It is </a:t>
            </a:r>
            <a:r>
              <a:rPr b="1" lang="en" sz="1200">
                <a:solidFill>
                  <a:schemeClr val="dk1"/>
                </a:solidFill>
                <a:latin typeface="Times New Roman"/>
                <a:ea typeface="Times New Roman"/>
                <a:cs typeface="Times New Roman"/>
                <a:sym typeface="Times New Roman"/>
              </a:rPr>
              <a:t>unlikely</a:t>
            </a:r>
            <a:r>
              <a:rPr lang="en" sz="1200">
                <a:solidFill>
                  <a:schemeClr val="dk1"/>
                </a:solidFill>
                <a:latin typeface="Times New Roman"/>
                <a:ea typeface="Times New Roman"/>
                <a:cs typeface="Times New Roman"/>
                <a:sym typeface="Times New Roman"/>
              </a:rPr>
              <a:t> that trade secret protection will be beneficial to the wearable technology, because,</a:t>
            </a:r>
          </a:p>
          <a:p>
            <a:pPr lvl="0" rtl="0">
              <a:lnSpc>
                <a:spcPct val="180000"/>
              </a:lnSpc>
              <a:spcBef>
                <a:spcPts val="0"/>
              </a:spcBef>
              <a:spcAft>
                <a:spcPts val="1200"/>
              </a:spcAft>
              <a:buClr>
                <a:schemeClr val="dk1"/>
              </a:buClr>
              <a:buSzPct val="91666"/>
              <a:buFont typeface="Arial"/>
              <a:buNone/>
            </a:pPr>
            <a:r>
              <a:rPr lang="en" sz="1200">
                <a:solidFill>
                  <a:schemeClr val="dk1"/>
                </a:solidFill>
                <a:latin typeface="Times New Roman"/>
                <a:ea typeface="Times New Roman"/>
                <a:cs typeface="Times New Roman"/>
                <a:sym typeface="Times New Roman"/>
              </a:rPr>
              <a:t>1. it cannot adequately protect the investment made in developing the technology.</a:t>
            </a:r>
          </a:p>
          <a:p>
            <a:pPr lvl="0" rtl="0">
              <a:lnSpc>
                <a:spcPct val="18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2. it is relatively simple to reverse engineering for the similar technology, such as hardware configuration, sensor fusion techniques, software design</a:t>
            </a:r>
          </a:p>
          <a:p>
            <a:pPr lvl="0" rtl="0">
              <a:lnSpc>
                <a:spcPct val="115000"/>
              </a:lnSpc>
              <a:spcBef>
                <a:spcPts val="0"/>
              </a:spcBef>
              <a:buClr>
                <a:schemeClr val="dk1"/>
              </a:buClr>
              <a:buFont typeface="Arial"/>
              <a:buNone/>
            </a:pPr>
            <a:r>
              <a:t/>
            </a:r>
            <a:endParaRPr sz="1200">
              <a:solidFill>
                <a:schemeClr val="dk1"/>
              </a:solidFill>
              <a:latin typeface="Times New Roman"/>
              <a:ea typeface="Times New Roman"/>
              <a:cs typeface="Times New Roman"/>
              <a:sym typeface="Times New Roman"/>
            </a:endParaRPr>
          </a:p>
          <a:p>
            <a:pPr lvl="0" rtl="0">
              <a:lnSpc>
                <a:spcPct val="180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In the excitement of bringing a new wearable to market, companies should not forget to assess the availability of the brand by conducting </a:t>
            </a:r>
            <a:r>
              <a:rPr b="1" lang="en" sz="1200">
                <a:solidFill>
                  <a:schemeClr val="dk1"/>
                </a:solidFill>
                <a:latin typeface="Times New Roman"/>
                <a:ea typeface="Times New Roman"/>
                <a:cs typeface="Times New Roman"/>
                <a:sym typeface="Times New Roman"/>
              </a:rPr>
              <a:t>trademark</a:t>
            </a:r>
            <a:r>
              <a:rPr lang="en" sz="1200">
                <a:solidFill>
                  <a:schemeClr val="dk1"/>
                </a:solidFill>
                <a:latin typeface="Times New Roman"/>
                <a:ea typeface="Times New Roman"/>
                <a:cs typeface="Times New Roman"/>
                <a:sym typeface="Times New Roman"/>
              </a:rPr>
              <a:t> </a:t>
            </a:r>
            <a:r>
              <a:rPr b="1" lang="en" sz="1200">
                <a:solidFill>
                  <a:schemeClr val="dk1"/>
                </a:solidFill>
                <a:latin typeface="Times New Roman"/>
                <a:ea typeface="Times New Roman"/>
                <a:cs typeface="Times New Roman"/>
                <a:sym typeface="Times New Roman"/>
              </a:rPr>
              <a:t>clearance searches</a:t>
            </a:r>
            <a:r>
              <a:rPr lang="en" sz="1200">
                <a:solidFill>
                  <a:schemeClr val="dk1"/>
                </a:solidFill>
                <a:latin typeface="Times New Roman"/>
                <a:ea typeface="Times New Roman"/>
                <a:cs typeface="Times New Roman"/>
                <a:sym typeface="Times New Roman"/>
              </a:rPr>
              <a:t> in every territory where the wearable is to be sold, made and distributed. This kind of search might have made a difference in the </a:t>
            </a:r>
            <a:r>
              <a:rPr i="1" lang="en" sz="1200">
                <a:solidFill>
                  <a:schemeClr val="dk1"/>
                </a:solidFill>
                <a:latin typeface="Times New Roman"/>
                <a:ea typeface="Times New Roman"/>
                <a:cs typeface="Times New Roman"/>
                <a:sym typeface="Times New Roman"/>
              </a:rPr>
              <a:t>Fitbug v. Fitbit</a:t>
            </a:r>
            <a:r>
              <a:rPr lang="en" sz="1200">
                <a:solidFill>
                  <a:schemeClr val="dk1"/>
                </a:solidFill>
                <a:latin typeface="Times New Roman"/>
                <a:ea typeface="Times New Roman"/>
                <a:cs typeface="Times New Roman"/>
                <a:sym typeface="Times New Roman"/>
              </a:rPr>
              <a:t> suit, where Fitbug, a UK company that has been producing “health coaching devices” sued competitor Fitbit, alleging trademark infringement.</a:t>
            </a:r>
          </a:p>
          <a:p>
            <a:pPr lvl="0" rtl="0">
              <a:lnSpc>
                <a:spcPct val="115000"/>
              </a:lnSpc>
              <a:spcBef>
                <a:spcPts val="0"/>
              </a:spcBef>
              <a:buClr>
                <a:schemeClr val="dk1"/>
              </a:buClr>
              <a:buFont typeface="Arial"/>
              <a:buNone/>
            </a:pPr>
            <a:r>
              <a:t/>
            </a:r>
            <a:endParaRPr sz="1200">
              <a:solidFill>
                <a:schemeClr val="dk1"/>
              </a:solidFill>
              <a:latin typeface="Times New Roman"/>
              <a:ea typeface="Times New Roman"/>
              <a:cs typeface="Times New Roman"/>
              <a:sym typeface="Times New Roman"/>
            </a:endParaRPr>
          </a:p>
          <a:p>
            <a:pPr lvl="0" rtl="0">
              <a:lnSpc>
                <a:spcPct val="180000"/>
              </a:lnSpc>
              <a:spcBef>
                <a:spcPts val="0"/>
              </a:spcBef>
              <a:buNone/>
            </a:pPr>
            <a:r>
              <a:rPr lang="en" sz="1200">
                <a:solidFill>
                  <a:schemeClr val="dk1"/>
                </a:solidFill>
                <a:latin typeface="Times New Roman"/>
                <a:ea typeface="Times New Roman"/>
                <a:cs typeface="Times New Roman"/>
                <a:sym typeface="Times New Roman"/>
              </a:rPr>
              <a:t>Copyright issues – related to content used with the wearable device – need to be addressed both with the wearable device itself as well as its written instructions.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5176499"/>
          </a:xfrm>
          <a:prstGeom prst="rect">
            <a:avLst/>
          </a:prstGeom>
          <a:gradFill>
            <a:gsLst>
              <a:gs pos="0">
                <a:srgbClr val="003171"/>
              </a:gs>
              <a:gs pos="100000">
                <a:srgbClr val="549FFF"/>
              </a:gs>
            </a:gsLst>
            <a:lin ang="7920000" scaled="0"/>
          </a:gra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flipH="1">
            <a:off x="-3832" y="12039"/>
            <a:ext cx="10925833" cy="5165065"/>
          </a:xfrm>
          <a:custGeom>
            <a:pathLst>
              <a:path extrusionOk="0" h="6863875" w="24279631">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flipH="1">
            <a:off x="14659" y="660"/>
            <a:ext cx="10500940" cy="5165065"/>
          </a:xfrm>
          <a:custGeom>
            <a:pathLst>
              <a:path extrusionOk="0" h="6863875" w="24279631">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b" bIns="45700" lIns="91425" rIns="91425" tIns="45700">
            <a:noAutofit/>
          </a:bodyPr>
          <a:lstStyle/>
          <a:p>
            <a:pPr>
              <a:spcBef>
                <a:spcPts val="0"/>
              </a:spcBef>
              <a:buNone/>
            </a:pPr>
            <a:r>
              <a:t/>
            </a:r>
            <a:endParaRPr/>
          </a:p>
        </p:txBody>
      </p:sp>
      <p:sp>
        <p:nvSpPr>
          <p:cNvPr id="12" name="Shape 12"/>
          <p:cNvSpPr/>
          <p:nvPr/>
        </p:nvSpPr>
        <p:spPr>
          <a:xfrm>
            <a:off x="-846666" y="-661"/>
            <a:ext cx="2167466" cy="5176308"/>
          </a:xfrm>
          <a:custGeom>
            <a:pathLst>
              <a:path extrusionOk="0" h="6180667" w="2167467">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3" name="Shape 13"/>
          <p:cNvSpPr/>
          <p:nvPr/>
        </p:nvSpPr>
        <p:spPr>
          <a:xfrm flipH="1" rot="10800000">
            <a:off x="-524933" y="131"/>
            <a:ext cx="1403434" cy="5176308"/>
          </a:xfrm>
          <a:custGeom>
            <a:pathLst>
              <a:path extrusionOk="0" h="6180667" w="2167467">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anchorCtr="0" anchor="ctr" bIns="45700" lIns="91425" rIns="91425" tIns="45700">
            <a:noAutofit/>
          </a:bodyPr>
          <a:lstStyle/>
          <a:p>
            <a:pPr>
              <a:spcBef>
                <a:spcPts val="0"/>
              </a:spcBef>
              <a:buNone/>
            </a:pPr>
            <a:r>
              <a:t/>
            </a:r>
            <a:endParaRPr/>
          </a:p>
        </p:txBody>
      </p:sp>
      <p:sp>
        <p:nvSpPr>
          <p:cNvPr id="14" name="Shape 14"/>
          <p:cNvSpPr txBox="1"/>
          <p:nvPr>
            <p:ph type="ctrTitle"/>
          </p:nvPr>
        </p:nvSpPr>
        <p:spPr>
          <a:xfrm>
            <a:off x="1082040" y="1242060"/>
            <a:ext cx="7050900" cy="1102500"/>
          </a:xfrm>
          <a:prstGeom prst="rect">
            <a:avLst/>
          </a:prstGeom>
        </p:spPr>
        <p:txBody>
          <a:bodyPr anchorCtr="0" anchor="b" bIns="91425" lIns="91425" rIns="91425" tIns="91425"/>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p:txBody>
      </p:sp>
      <p:sp>
        <p:nvSpPr>
          <p:cNvPr id="15" name="Shape 15"/>
          <p:cNvSpPr txBox="1"/>
          <p:nvPr>
            <p:ph idx="1" type="subTitle"/>
          </p:nvPr>
        </p:nvSpPr>
        <p:spPr>
          <a:xfrm>
            <a:off x="1082040" y="2423159"/>
            <a:ext cx="7035899" cy="694199"/>
          </a:xfrm>
          <a:prstGeom prst="rect">
            <a:avLst/>
          </a:prstGeom>
        </p:spPr>
        <p:txBody>
          <a:bodyPr anchorCtr="0" anchor="t" bIns="91425" lIns="91425" rIns="91425" tIns="91425"/>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p:txBody>
      </p:sp>
      <p:sp>
        <p:nvSpPr>
          <p:cNvPr id="16" name="Shape 1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p:nvPr/>
        </p:nvSpPr>
        <p:spPr>
          <a:xfrm flipH="1" rot="10800000">
            <a:off x="-348182" y="-16424"/>
            <a:ext cx="1723519" cy="5159924"/>
          </a:xfrm>
          <a:custGeom>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19" name="Shape 19"/>
          <p:cNvSpPr txBox="1"/>
          <p:nvPr>
            <p:ph idx="1" type="body"/>
          </p:nvPr>
        </p:nvSpPr>
        <p:spPr>
          <a:xfrm>
            <a:off x="457200" y="1244242"/>
            <a:ext cx="8229600" cy="3630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p:nvPr/>
        </p:nvSpPr>
        <p:spPr>
          <a:xfrm flipH="1" rot="10800000">
            <a:off x="-1118653" y="774"/>
            <a:ext cx="3100650" cy="5142725"/>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21" name="Shape 21"/>
          <p:cNvSpPr/>
          <p:nvPr/>
        </p:nvSpPr>
        <p:spPr>
          <a:xfrm rot="10800000">
            <a:off x="8088846" y="-9550"/>
            <a:ext cx="1100667" cy="5153050"/>
          </a:xfrm>
          <a:custGeom>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anchorCtr="0" anchor="ctr" bIns="45700" lIns="91425" rIns="91425" tIns="45700">
            <a:noAutofit/>
          </a:bodyPr>
          <a:lstStyle/>
          <a:p>
            <a:pPr>
              <a:spcBef>
                <a:spcPts val="0"/>
              </a:spcBef>
              <a:buNone/>
            </a:pPr>
            <a:r>
              <a:t/>
            </a:r>
            <a:endParaRPr/>
          </a:p>
        </p:txBody>
      </p:sp>
      <p:sp>
        <p:nvSpPr>
          <p:cNvPr id="22" name="Shape 22"/>
          <p:cNvSpPr txBox="1"/>
          <p:nvPr>
            <p:ph type="title"/>
          </p:nvPr>
        </p:nvSpPr>
        <p:spPr>
          <a:xfrm>
            <a:off x="457200" y="205978"/>
            <a:ext cx="8229600" cy="9942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348182" y="-16424"/>
            <a:ext cx="1723519" cy="5159924"/>
          </a:xfrm>
          <a:custGeom>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26" name="Shape 26"/>
          <p:cNvSpPr/>
          <p:nvPr/>
        </p:nvSpPr>
        <p:spPr>
          <a:xfrm flipH="1" rot="10800000">
            <a:off x="-1118653" y="774"/>
            <a:ext cx="3100650" cy="5142725"/>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27" name="Shape 27"/>
          <p:cNvSpPr/>
          <p:nvPr/>
        </p:nvSpPr>
        <p:spPr>
          <a:xfrm rot="10800000">
            <a:off x="8088846" y="-9550"/>
            <a:ext cx="1100667" cy="5153050"/>
          </a:xfrm>
          <a:custGeom>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anchorCtr="0" anchor="ctr" bIns="45700" lIns="91425" rIns="91425" tIns="45700">
            <a:noAutofit/>
          </a:bodyPr>
          <a:lstStyle/>
          <a:p>
            <a:pPr>
              <a:spcBef>
                <a:spcPts val="0"/>
              </a:spcBef>
              <a:buNone/>
            </a:pPr>
            <a:r>
              <a:t/>
            </a:r>
            <a:endParaRPr/>
          </a:p>
        </p:txBody>
      </p:sp>
      <p:sp>
        <p:nvSpPr>
          <p:cNvPr id="28" name="Shape 28"/>
          <p:cNvSpPr txBox="1"/>
          <p:nvPr>
            <p:ph type="title"/>
          </p:nvPr>
        </p:nvSpPr>
        <p:spPr>
          <a:xfrm>
            <a:off x="457200" y="205978"/>
            <a:ext cx="8229600" cy="9942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 type="body"/>
          </p:nvPr>
        </p:nvSpPr>
        <p:spPr>
          <a:xfrm>
            <a:off x="457200" y="1244242"/>
            <a:ext cx="4038599" cy="3630300"/>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30" name="Shape 30"/>
          <p:cNvSpPr txBox="1"/>
          <p:nvPr>
            <p:ph idx="2" type="body"/>
          </p:nvPr>
        </p:nvSpPr>
        <p:spPr>
          <a:xfrm>
            <a:off x="4648200" y="1244242"/>
            <a:ext cx="4038599" cy="3630300"/>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p:nvPr/>
        </p:nvSpPr>
        <p:spPr>
          <a:xfrm flipH="1" rot="10800000">
            <a:off x="-348182" y="-16424"/>
            <a:ext cx="1723519" cy="5159924"/>
          </a:xfrm>
          <a:custGeom>
            <a:pathLst>
              <a:path extrusionOk="0" h="6879900" w="4476675">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34" name="Shape 34"/>
          <p:cNvSpPr/>
          <p:nvPr/>
        </p:nvSpPr>
        <p:spPr>
          <a:xfrm flipH="1" rot="10800000">
            <a:off x="-1118653" y="774"/>
            <a:ext cx="3100650" cy="5142725"/>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35" name="Shape 35"/>
          <p:cNvSpPr/>
          <p:nvPr/>
        </p:nvSpPr>
        <p:spPr>
          <a:xfrm rot="10800000">
            <a:off x="8088846" y="-9550"/>
            <a:ext cx="1100667" cy="5153050"/>
          </a:xfrm>
          <a:custGeom>
            <a:pathLst>
              <a:path extrusionOk="0" h="6916846" w="1100668">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anchorCtr="0" anchor="ctr" bIns="45700" lIns="91425" rIns="91425" tIns="45700">
            <a:noAutofit/>
          </a:bodyPr>
          <a:lstStyle/>
          <a:p>
            <a:pPr>
              <a:spcBef>
                <a:spcPts val="0"/>
              </a:spcBef>
              <a:buNone/>
            </a:pPr>
            <a:r>
              <a:t/>
            </a:r>
            <a:endParaRPr/>
          </a:p>
        </p:txBody>
      </p:sp>
      <p:sp>
        <p:nvSpPr>
          <p:cNvPr id="36" name="Shape 36"/>
          <p:cNvSpPr txBox="1"/>
          <p:nvPr>
            <p:ph type="title"/>
          </p:nvPr>
        </p:nvSpPr>
        <p:spPr>
          <a:xfrm>
            <a:off x="457200" y="205978"/>
            <a:ext cx="8229600" cy="9942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7" name="Shape 37"/>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8" name="Shape 38"/>
        <p:cNvGrpSpPr/>
        <p:nvPr/>
      </p:nvGrpSpPr>
      <p:grpSpPr>
        <a:xfrm>
          <a:off x="0" y="0"/>
          <a:ext cx="0" cy="0"/>
          <a:chOff x="0" y="0"/>
          <a:chExt cx="0" cy="0"/>
        </a:xfrm>
      </p:grpSpPr>
      <p:grpSp>
        <p:nvGrpSpPr>
          <p:cNvPr id="39" name="Shape 39"/>
          <p:cNvGrpSpPr/>
          <p:nvPr/>
        </p:nvGrpSpPr>
        <p:grpSpPr>
          <a:xfrm>
            <a:off x="-6264" y="3700039"/>
            <a:ext cx="9150267" cy="2325488"/>
            <a:chOff x="-6264" y="4933386"/>
            <a:chExt cx="9150267" cy="3100650"/>
          </a:xfrm>
        </p:grpSpPr>
        <p:sp>
          <p:nvSpPr>
            <p:cNvPr id="40" name="Shape 40"/>
            <p:cNvSpPr/>
            <p:nvPr/>
          </p:nvSpPr>
          <p:spPr>
            <a:xfrm>
              <a:off x="-7" y="5537200"/>
              <a:ext cx="9144008" cy="1574769"/>
            </a:xfrm>
            <a:custGeom>
              <a:pathLst>
                <a:path extrusionOk="0" h="1257301" w="9144009">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b="50%" l="50%" r="50%" t="50%"/>
              </a:path>
              <a:tileRect/>
            </a:gradFill>
            <a:ln>
              <a:noFill/>
            </a:ln>
          </p:spPr>
          <p:txBody>
            <a:bodyPr anchorCtr="0" anchor="ctr" bIns="45700" lIns="91425" rIns="91425" tIns="45700">
              <a:noAutofit/>
            </a:bodyPr>
            <a:lstStyle/>
            <a:p>
              <a:pPr>
                <a:spcBef>
                  <a:spcPts val="0"/>
                </a:spcBef>
                <a:buNone/>
              </a:pPr>
              <a:r>
                <a:t/>
              </a:r>
              <a:endParaRPr/>
            </a:p>
          </p:txBody>
        </p:sp>
        <p:sp>
          <p:nvSpPr>
            <p:cNvPr id="41" name="Shape 41"/>
            <p:cNvSpPr/>
            <p:nvPr/>
          </p:nvSpPr>
          <p:spPr>
            <a:xfrm flipH="1" rot="5400000">
              <a:off x="3018543" y="1908578"/>
              <a:ext cx="3100650" cy="9150266"/>
            </a:xfrm>
            <a:custGeom>
              <a:pathLst>
                <a:path extrusionOk="0" h="6879900" w="8053639">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r="100%" t="100%"/>
              </a:path>
              <a:tileRect b="-100%" l="-100%"/>
            </a:gradFill>
            <a:ln>
              <a:noFill/>
            </a:ln>
          </p:spPr>
          <p:txBody>
            <a:bodyPr anchorCtr="0" anchor="ctr" bIns="45700" lIns="91425" rIns="91425" tIns="45700">
              <a:noAutofit/>
            </a:bodyPr>
            <a:lstStyle/>
            <a:p>
              <a:pPr>
                <a:spcBef>
                  <a:spcPts val="0"/>
                </a:spcBef>
                <a:buNone/>
              </a:pPr>
              <a:r>
                <a:t/>
              </a:r>
              <a:endParaRPr/>
            </a:p>
          </p:txBody>
        </p:sp>
        <p:sp>
          <p:nvSpPr>
            <p:cNvPr id="42" name="Shape 42"/>
            <p:cNvSpPr/>
            <p:nvPr/>
          </p:nvSpPr>
          <p:spPr>
            <a:xfrm>
              <a:off x="-7" y="5740400"/>
              <a:ext cx="9144010" cy="1574769"/>
            </a:xfrm>
            <a:custGeom>
              <a:pathLst>
                <a:path extrusionOk="0" h="1257301" w="9144011">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b="50%" l="50%" r="50%" t="50%"/>
              </a:path>
              <a:tileRect/>
            </a:gradFill>
            <a:ln>
              <a:noFill/>
            </a:ln>
          </p:spPr>
          <p:txBody>
            <a:bodyPr anchorCtr="0" anchor="ctr" bIns="45700" lIns="91425" rIns="91425" tIns="45700">
              <a:noAutofit/>
            </a:bodyPr>
            <a:lstStyle/>
            <a:p>
              <a:pPr>
                <a:spcBef>
                  <a:spcPts val="0"/>
                </a:spcBef>
                <a:buNone/>
              </a:pPr>
              <a:r>
                <a:t/>
              </a:r>
              <a:endParaRPr/>
            </a:p>
          </p:txBody>
        </p:sp>
      </p:grpSp>
      <p:sp>
        <p:nvSpPr>
          <p:cNvPr id="43" name="Shape 43"/>
          <p:cNvSpPr txBox="1"/>
          <p:nvPr>
            <p:ph idx="1" type="body"/>
          </p:nvPr>
        </p:nvSpPr>
        <p:spPr>
          <a:xfrm>
            <a:off x="1792288" y="4025503"/>
            <a:ext cx="5486399" cy="603599"/>
          </a:xfrm>
          <a:prstGeom prst="rect">
            <a:avLst/>
          </a:prstGeom>
        </p:spPr>
        <p:txBody>
          <a:bodyPr anchorCtr="0" anchor="ctr" bIns="91425" lIns="91425" rIns="91425" tIns="91425"/>
          <a:lstStyle>
            <a:lvl1pPr algn="ctr">
              <a:spcBef>
                <a:spcPts val="0"/>
              </a:spcBef>
              <a:buSzPct val="100000"/>
              <a:buNone/>
              <a:defRPr sz="2400"/>
            </a:lvl1pPr>
          </a:lstStyle>
          <a:p/>
        </p:txBody>
      </p:sp>
      <p:sp>
        <p:nvSpPr>
          <p:cNvPr id="44" name="Shape 4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2"/>
            </a:gs>
            <a:gs pos="100000">
              <a:schemeClr val="accent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994200"/>
          </a:xfrm>
          <a:prstGeom prst="rect">
            <a:avLst/>
          </a:prstGeom>
          <a:noFill/>
          <a:ln>
            <a:noFill/>
          </a:ln>
        </p:spPr>
        <p:txBody>
          <a:bodyPr anchorCtr="0" anchor="b" bIns="91425" lIns="91425" rIns="91425" tIns="91425"/>
          <a:lstStyle>
            <a:lvl1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b="1" sz="4000">
                <a:solidFill>
                  <a:srgbClr val="00387E"/>
                </a:solidFill>
                <a:latin typeface="Trebuchet MS"/>
                <a:ea typeface="Trebuchet MS"/>
                <a:cs typeface="Trebuchet MS"/>
                <a:sym typeface="Trebuchet MS"/>
              </a:defRPr>
            </a:lvl9pPr>
          </a:lstStyle>
          <a:p/>
        </p:txBody>
      </p:sp>
      <p:sp>
        <p:nvSpPr>
          <p:cNvPr id="6" name="Shape 6"/>
          <p:cNvSpPr txBox="1"/>
          <p:nvPr>
            <p:ph idx="1" type="body"/>
          </p:nvPr>
        </p:nvSpPr>
        <p:spPr>
          <a:xfrm>
            <a:off x="457200" y="1295400"/>
            <a:ext cx="8229600" cy="3394500"/>
          </a:xfrm>
          <a:prstGeom prst="rect">
            <a:avLst/>
          </a:prstGeom>
          <a:noFill/>
          <a:ln>
            <a:noFill/>
          </a:ln>
        </p:spPr>
        <p:txBody>
          <a:bodyPr anchorCtr="0" anchor="t" bIns="91425" lIns="91425" rIns="91425" tIns="91425"/>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2"/>
                </a:solidFill>
                <a:latin typeface="Trebuchet MS"/>
                <a:ea typeface="Trebuchet MS"/>
                <a:cs typeface="Trebuchet MS"/>
                <a:sym typeface="Trebuchet MS"/>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9.jpg"/><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6.png"/><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05.png"/><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ctrTitle"/>
          </p:nvPr>
        </p:nvSpPr>
        <p:spPr>
          <a:xfrm>
            <a:off x="1082040" y="1242060"/>
            <a:ext cx="7050900" cy="1102500"/>
          </a:xfrm>
          <a:prstGeom prst="rect">
            <a:avLst/>
          </a:prstGeom>
        </p:spPr>
        <p:txBody>
          <a:bodyPr anchorCtr="0" anchor="b" bIns="91425" lIns="91425" rIns="91425" tIns="91425">
            <a:noAutofit/>
          </a:bodyPr>
          <a:lstStyle/>
          <a:p>
            <a:pPr>
              <a:spcBef>
                <a:spcPts val="0"/>
              </a:spcBef>
              <a:buNone/>
            </a:pPr>
            <a:r>
              <a:rPr lang="en"/>
              <a:t>Wearable Technology</a:t>
            </a:r>
          </a:p>
        </p:txBody>
      </p:sp>
      <p:sp>
        <p:nvSpPr>
          <p:cNvPr id="49" name="Shape 49"/>
          <p:cNvSpPr txBox="1"/>
          <p:nvPr>
            <p:ph idx="1" type="subTitle"/>
          </p:nvPr>
        </p:nvSpPr>
        <p:spPr>
          <a:xfrm>
            <a:off x="1347740" y="2538984"/>
            <a:ext cx="7035899" cy="694199"/>
          </a:xfrm>
          <a:prstGeom prst="rect">
            <a:avLst/>
          </a:prstGeom>
        </p:spPr>
        <p:txBody>
          <a:bodyPr anchorCtr="0" anchor="t" bIns="91425" lIns="91425" rIns="91425" tIns="91425">
            <a:noAutofit/>
          </a:bodyPr>
          <a:lstStyle/>
          <a:p>
            <a:pPr>
              <a:spcBef>
                <a:spcPts val="0"/>
              </a:spcBef>
              <a:buNone/>
            </a:pPr>
            <a:r>
              <a:rPr lang="en" sz="1800"/>
              <a:t>Helei Duan, Jun Liang, Fangming Ning, Etienne Scraire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idx="1" type="body"/>
          </p:nvPr>
        </p:nvSpPr>
        <p:spPr>
          <a:xfrm>
            <a:off x="457200" y="1244242"/>
            <a:ext cx="8229600" cy="3630300"/>
          </a:xfrm>
          <a:prstGeom prst="rect">
            <a:avLst/>
          </a:prstGeom>
        </p:spPr>
        <p:txBody>
          <a:bodyPr anchorCtr="0" anchor="t" bIns="91425" lIns="91425" rIns="91425" tIns="91425">
            <a:noAutofit/>
          </a:bodyPr>
          <a:lstStyle/>
          <a:p>
            <a:pPr rtl="0">
              <a:spcBef>
                <a:spcPts val="0"/>
              </a:spcBef>
              <a:buNone/>
            </a:pPr>
            <a:r>
              <a:rPr lang="en" sz="1800">
                <a:solidFill>
                  <a:srgbClr val="FFFFFF"/>
                </a:solidFill>
              </a:rPr>
              <a:t>Wearable</a:t>
            </a:r>
          </a:p>
          <a:p>
            <a:pPr indent="-342900" lvl="0" marL="457200" rtl="0">
              <a:spcBef>
                <a:spcPts val="0"/>
              </a:spcBef>
              <a:buClr>
                <a:srgbClr val="FFFFFF"/>
              </a:buClr>
              <a:buSzPct val="100000"/>
              <a:buFont typeface="Arial"/>
              <a:buChar char="●"/>
            </a:pPr>
            <a:r>
              <a:rPr lang="en" sz="1800">
                <a:solidFill>
                  <a:srgbClr val="FFFFFF"/>
                </a:solidFill>
              </a:rPr>
              <a:t>Now</a:t>
            </a:r>
          </a:p>
          <a:p>
            <a:pPr indent="-342900" lvl="1" marL="914400" rtl="0">
              <a:spcBef>
                <a:spcPts val="0"/>
              </a:spcBef>
              <a:buClr>
                <a:srgbClr val="FFFFFF"/>
              </a:buClr>
              <a:buSzPct val="100000"/>
              <a:buFont typeface="Courier New"/>
              <a:buChar char="o"/>
            </a:pPr>
            <a:r>
              <a:rPr lang="en" sz="1800">
                <a:solidFill>
                  <a:srgbClr val="FFFFFF"/>
                </a:solidFill>
              </a:rPr>
              <a:t>Notifications</a:t>
            </a:r>
          </a:p>
          <a:p>
            <a:pPr indent="-342900" lvl="1" marL="914400" rtl="0">
              <a:spcBef>
                <a:spcPts val="0"/>
              </a:spcBef>
              <a:buClr>
                <a:srgbClr val="FFFFFF"/>
              </a:buClr>
              <a:buSzPct val="100000"/>
              <a:buFont typeface="Courier New"/>
              <a:buChar char="o"/>
            </a:pPr>
            <a:r>
              <a:rPr lang="en" sz="1800">
                <a:solidFill>
                  <a:srgbClr val="FFFFFF"/>
                </a:solidFill>
              </a:rPr>
              <a:t>Simple text message</a:t>
            </a:r>
          </a:p>
          <a:p>
            <a:pPr indent="-342900" lvl="1" marL="914400" rtl="0">
              <a:spcBef>
                <a:spcPts val="0"/>
              </a:spcBef>
              <a:buClr>
                <a:srgbClr val="FFFFFF"/>
              </a:buClr>
              <a:buSzPct val="100000"/>
              <a:buFont typeface="Courier New"/>
              <a:buChar char="o"/>
            </a:pPr>
            <a:r>
              <a:rPr lang="en" sz="1800">
                <a:solidFill>
                  <a:srgbClr val="FFFFFF"/>
                </a:solidFill>
              </a:rPr>
              <a:t>Voice message</a:t>
            </a:r>
          </a:p>
          <a:p>
            <a:pPr indent="-342900" lvl="0" marL="457200" rtl="0">
              <a:spcBef>
                <a:spcPts val="0"/>
              </a:spcBef>
              <a:buClr>
                <a:srgbClr val="FFFFFF"/>
              </a:buClr>
              <a:buSzPct val="100000"/>
              <a:buFont typeface="Arial"/>
              <a:buChar char="●"/>
            </a:pPr>
            <a:r>
              <a:rPr lang="en" sz="1800">
                <a:solidFill>
                  <a:srgbClr val="FFFFFF"/>
                </a:solidFill>
              </a:rPr>
              <a:t>Future</a:t>
            </a:r>
          </a:p>
          <a:p>
            <a:pPr indent="-342900" lvl="1" marL="914400" marR="0" rtl="0" algn="l">
              <a:lnSpc>
                <a:spcPct val="100000"/>
              </a:lnSpc>
              <a:spcBef>
                <a:spcPts val="560"/>
              </a:spcBef>
              <a:spcAft>
                <a:spcPts val="0"/>
              </a:spcAft>
              <a:buClr>
                <a:srgbClr val="FFFFFF"/>
              </a:buClr>
              <a:buSzPct val="100000"/>
              <a:buFont typeface="Courier New"/>
              <a:buChar char="o"/>
            </a:pPr>
            <a:r>
              <a:rPr lang="en" sz="1800">
                <a:solidFill>
                  <a:srgbClr val="FFFFFF"/>
                </a:solidFill>
              </a:rPr>
              <a:t>Video chat (2-3 years)</a:t>
            </a:r>
          </a:p>
          <a:p>
            <a:pPr indent="-342900" lvl="1" marL="914400" marR="0" rtl="0" algn="l">
              <a:lnSpc>
                <a:spcPct val="100000"/>
              </a:lnSpc>
              <a:spcBef>
                <a:spcPts val="560"/>
              </a:spcBef>
              <a:spcAft>
                <a:spcPts val="0"/>
              </a:spcAft>
              <a:buClr>
                <a:srgbClr val="FFFFFF"/>
              </a:buClr>
              <a:buSzPct val="100000"/>
              <a:buFont typeface="Courier New"/>
              <a:buChar char="o"/>
            </a:pPr>
            <a:r>
              <a:rPr lang="en" sz="1800">
                <a:solidFill>
                  <a:srgbClr val="FFFFFF"/>
                </a:solidFill>
              </a:rPr>
              <a:t>Replace phone (5 years?)</a:t>
            </a:r>
          </a:p>
          <a:p>
            <a:pPr indent="-342900" lvl="1" marL="914400" marR="0" rtl="0" algn="l">
              <a:lnSpc>
                <a:spcPct val="100000"/>
              </a:lnSpc>
              <a:spcBef>
                <a:spcPts val="560"/>
              </a:spcBef>
              <a:spcAft>
                <a:spcPts val="0"/>
              </a:spcAft>
              <a:buClr>
                <a:srgbClr val="FFFFFF"/>
              </a:buClr>
              <a:buSzPct val="100000"/>
              <a:buFont typeface="Courier New"/>
              <a:buChar char="o"/>
            </a:pPr>
            <a:r>
              <a:rPr lang="en" sz="1800">
                <a:solidFill>
                  <a:srgbClr val="FFFFFF"/>
                </a:solidFill>
              </a:rPr>
              <a:t>Augmented Reality (10 years?)</a:t>
            </a:r>
          </a:p>
          <a:p>
            <a:pPr indent="0" lvl="0" marL="0">
              <a:spcBef>
                <a:spcPts val="0"/>
              </a:spcBef>
              <a:buNone/>
            </a:pPr>
            <a:r>
              <a:t/>
            </a:r>
            <a:endParaRPr sz="1800"/>
          </a:p>
        </p:txBody>
      </p:sp>
      <p:sp>
        <p:nvSpPr>
          <p:cNvPr id="115" name="Shape 115"/>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Communications</a:t>
            </a:r>
          </a:p>
        </p:txBody>
      </p:sp>
      <p:pic>
        <p:nvPicPr>
          <p:cNvPr id="116" name="Shape 116"/>
          <p:cNvPicPr preferRelativeResize="0"/>
          <p:nvPr/>
        </p:nvPicPr>
        <p:blipFill>
          <a:blip r:embed="rId3">
            <a:alphaModFix/>
          </a:blip>
          <a:stretch>
            <a:fillRect/>
          </a:stretch>
        </p:blipFill>
        <p:spPr>
          <a:xfrm>
            <a:off x="5940074" y="427974"/>
            <a:ext cx="2953424" cy="2187901"/>
          </a:xfrm>
          <a:prstGeom prst="rect">
            <a:avLst/>
          </a:prstGeom>
          <a:noFill/>
          <a:ln>
            <a:noFill/>
          </a:ln>
        </p:spPr>
      </p:pic>
      <p:pic>
        <p:nvPicPr>
          <p:cNvPr id="117" name="Shape 117"/>
          <p:cNvPicPr preferRelativeResize="0"/>
          <p:nvPr/>
        </p:nvPicPr>
        <p:blipFill>
          <a:blip r:embed="rId4">
            <a:alphaModFix/>
          </a:blip>
          <a:stretch>
            <a:fillRect/>
          </a:stretch>
        </p:blipFill>
        <p:spPr>
          <a:xfrm>
            <a:off x="5123125" y="2949125"/>
            <a:ext cx="3770375" cy="20586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457200" y="1244242"/>
            <a:ext cx="8229600" cy="3630300"/>
          </a:xfrm>
          <a:prstGeom prst="rect">
            <a:avLst/>
          </a:prstGeom>
        </p:spPr>
        <p:txBody>
          <a:bodyPr anchorCtr="0" anchor="t" bIns="91425" lIns="91425" rIns="91425" tIns="91425">
            <a:noAutofit/>
          </a:bodyPr>
          <a:lstStyle/>
          <a:p>
            <a:pPr rtl="0">
              <a:spcBef>
                <a:spcPts val="0"/>
              </a:spcBef>
              <a:buNone/>
            </a:pPr>
            <a:r>
              <a:rPr lang="en" sz="1800">
                <a:solidFill>
                  <a:srgbClr val="FFFFFF"/>
                </a:solidFill>
              </a:rPr>
              <a:t>Currently, mobile phones must </a:t>
            </a:r>
          </a:p>
          <a:p>
            <a:pPr rtl="0">
              <a:spcBef>
                <a:spcPts val="0"/>
              </a:spcBef>
              <a:buNone/>
            </a:pPr>
            <a:r>
              <a:rPr lang="en" sz="1800">
                <a:solidFill>
                  <a:srgbClr val="FFFFFF"/>
                </a:solidFill>
              </a:rPr>
              <a:t>implement a “backdoor”:</a:t>
            </a:r>
          </a:p>
          <a:p>
            <a:pPr indent="-317500" lvl="0" marL="457200" rtl="0">
              <a:spcBef>
                <a:spcPts val="0"/>
              </a:spcBef>
              <a:buClr>
                <a:srgbClr val="FFFFFF"/>
              </a:buClr>
              <a:buSzPct val="100000"/>
              <a:buFont typeface="Arial"/>
              <a:buChar char="●"/>
            </a:pPr>
            <a:r>
              <a:rPr lang="en" sz="1400">
                <a:solidFill>
                  <a:srgbClr val="FFFFFF"/>
                </a:solidFill>
              </a:rPr>
              <a:t>Other ubiquitous devices </a:t>
            </a:r>
            <a:br>
              <a:rPr lang="en" sz="1400">
                <a:solidFill>
                  <a:srgbClr val="FFFFFF"/>
                </a:solidFill>
              </a:rPr>
            </a:br>
            <a:r>
              <a:rPr lang="en" sz="1400">
                <a:solidFill>
                  <a:srgbClr val="FFFFFF"/>
                </a:solidFill>
              </a:rPr>
              <a:t>may also be required to do</a:t>
            </a:r>
            <a:br>
              <a:rPr lang="en" sz="1400">
                <a:solidFill>
                  <a:srgbClr val="FFFFFF"/>
                </a:solidFill>
              </a:rPr>
            </a:br>
            <a:r>
              <a:rPr lang="en" sz="1400">
                <a:solidFill>
                  <a:srgbClr val="FFFFFF"/>
                </a:solidFill>
              </a:rPr>
              <a:t>so in the future.</a:t>
            </a:r>
          </a:p>
          <a:p>
            <a:pPr rtl="0">
              <a:spcBef>
                <a:spcPts val="0"/>
              </a:spcBef>
              <a:buNone/>
            </a:pPr>
            <a:r>
              <a:t/>
            </a:r>
            <a:endParaRPr sz="1800">
              <a:solidFill>
                <a:srgbClr val="FFFFFF"/>
              </a:solidFill>
            </a:endParaRPr>
          </a:p>
          <a:p>
            <a:pPr lvl="0">
              <a:spcBef>
                <a:spcPts val="0"/>
              </a:spcBef>
              <a:buNone/>
            </a:pPr>
            <a:r>
              <a:rPr lang="en" sz="1800">
                <a:solidFill>
                  <a:srgbClr val="FFFFFF"/>
                </a:solidFill>
              </a:rPr>
              <a:t>Wearable tech will not be free </a:t>
            </a:r>
            <a:br>
              <a:rPr lang="en" sz="1800">
                <a:solidFill>
                  <a:srgbClr val="FFFFFF"/>
                </a:solidFill>
              </a:rPr>
            </a:br>
            <a:r>
              <a:rPr lang="en" sz="1800">
                <a:solidFill>
                  <a:srgbClr val="FFFFFF"/>
                </a:solidFill>
              </a:rPr>
              <a:t>of government intrusion.</a:t>
            </a:r>
          </a:p>
        </p:txBody>
      </p:sp>
      <p:sp>
        <p:nvSpPr>
          <p:cNvPr id="123" name="Shape 123"/>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Government</a:t>
            </a:r>
          </a:p>
        </p:txBody>
      </p:sp>
      <p:pic>
        <p:nvPicPr>
          <p:cNvPr id="124" name="Shape 124"/>
          <p:cNvPicPr preferRelativeResize="0"/>
          <p:nvPr/>
        </p:nvPicPr>
        <p:blipFill>
          <a:blip r:embed="rId3">
            <a:alphaModFix/>
          </a:blip>
          <a:stretch>
            <a:fillRect/>
          </a:stretch>
        </p:blipFill>
        <p:spPr>
          <a:xfrm>
            <a:off x="4267825" y="1244250"/>
            <a:ext cx="4254299" cy="30347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457200" y="1244250"/>
            <a:ext cx="3707999" cy="3630300"/>
          </a:xfrm>
          <a:prstGeom prst="rect">
            <a:avLst/>
          </a:prstGeom>
        </p:spPr>
        <p:txBody>
          <a:bodyPr anchorCtr="0" anchor="t" bIns="91425" lIns="91425" rIns="91425" tIns="91425">
            <a:noAutofit/>
          </a:bodyPr>
          <a:lstStyle/>
          <a:p>
            <a:pPr rtl="0">
              <a:spcBef>
                <a:spcPts val="0"/>
              </a:spcBef>
              <a:buNone/>
            </a:pPr>
            <a:r>
              <a:rPr lang="en" sz="1800">
                <a:solidFill>
                  <a:srgbClr val="FFFFFF"/>
                </a:solidFill>
              </a:rPr>
              <a:t>Changes on workplaces</a:t>
            </a:r>
          </a:p>
          <a:p>
            <a:pPr indent="-317500" lvl="0" marL="457200" rtl="0">
              <a:spcBef>
                <a:spcPts val="0"/>
              </a:spcBef>
              <a:buClr>
                <a:srgbClr val="FFFFFF"/>
              </a:buClr>
              <a:buSzPct val="100000"/>
              <a:buFont typeface="Arial"/>
              <a:buChar char="●"/>
            </a:pPr>
            <a:r>
              <a:rPr lang="en" sz="1400">
                <a:solidFill>
                  <a:srgbClr val="FFFFFF"/>
                </a:solidFill>
              </a:rPr>
              <a:t>Increases productivity by 8.5 %</a:t>
            </a:r>
          </a:p>
          <a:p>
            <a:pPr indent="-317500" lvl="0" marL="457200" rtl="0">
              <a:spcBef>
                <a:spcPts val="0"/>
              </a:spcBef>
              <a:buClr>
                <a:srgbClr val="FFFFFF"/>
              </a:buClr>
              <a:buSzPct val="100000"/>
              <a:buFont typeface="Arial"/>
              <a:buChar char="●"/>
            </a:pPr>
            <a:r>
              <a:rPr lang="en" sz="1400">
                <a:solidFill>
                  <a:srgbClr val="FFFFFF"/>
                </a:solidFill>
              </a:rPr>
              <a:t>Increases job satisfaction by 3.5 %</a:t>
            </a:r>
          </a:p>
          <a:p>
            <a:pPr rtl="0">
              <a:spcBef>
                <a:spcPts val="0"/>
              </a:spcBef>
              <a:buNone/>
            </a:pPr>
            <a:r>
              <a:t/>
            </a:r>
            <a:endParaRPr sz="1800">
              <a:solidFill>
                <a:srgbClr val="FFFFFF"/>
              </a:solidFill>
            </a:endParaRPr>
          </a:p>
          <a:p>
            <a:pPr rtl="0">
              <a:spcBef>
                <a:spcPts val="0"/>
              </a:spcBef>
              <a:buNone/>
            </a:pPr>
            <a:r>
              <a:t/>
            </a:r>
            <a:endParaRPr sz="1800">
              <a:solidFill>
                <a:srgbClr val="FFFFFF"/>
              </a:solidFill>
            </a:endParaRPr>
          </a:p>
          <a:p>
            <a:pPr rtl="0">
              <a:spcBef>
                <a:spcPts val="0"/>
              </a:spcBef>
              <a:buNone/>
            </a:pPr>
            <a:r>
              <a:rPr lang="en" sz="1800">
                <a:solidFill>
                  <a:srgbClr val="FFFFFF"/>
                </a:solidFill>
              </a:rPr>
              <a:t>Job opportunities</a:t>
            </a:r>
          </a:p>
          <a:p>
            <a:pPr indent="-317500" lvl="0" marL="457200" rtl="0">
              <a:spcBef>
                <a:spcPts val="0"/>
              </a:spcBef>
              <a:buClr>
                <a:srgbClr val="FFFFFF"/>
              </a:buClr>
              <a:buSzPct val="100000"/>
              <a:buFont typeface="Arial"/>
              <a:buChar char="●"/>
            </a:pPr>
            <a:r>
              <a:rPr lang="en" sz="1400">
                <a:solidFill>
                  <a:srgbClr val="FFFFFF"/>
                </a:solidFill>
              </a:rPr>
              <a:t>Few people may lose their jobs</a:t>
            </a:r>
          </a:p>
          <a:p>
            <a:pPr indent="-317500" lvl="0" marL="457200">
              <a:spcBef>
                <a:spcPts val="0"/>
              </a:spcBef>
              <a:buClr>
                <a:srgbClr val="FFFFFF"/>
              </a:buClr>
              <a:buSzPct val="100000"/>
              <a:buFont typeface="Arial"/>
              <a:buChar char="●"/>
            </a:pPr>
            <a:r>
              <a:rPr lang="en" sz="1400">
                <a:solidFill>
                  <a:srgbClr val="FFFFFF"/>
                </a:solidFill>
              </a:rPr>
              <a:t>Create more new jobs on various fields</a:t>
            </a:r>
          </a:p>
        </p:txBody>
      </p:sp>
      <p:sp>
        <p:nvSpPr>
          <p:cNvPr id="130" name="Shape 130"/>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Work and Wealth</a:t>
            </a:r>
          </a:p>
        </p:txBody>
      </p:sp>
      <p:pic>
        <p:nvPicPr>
          <p:cNvPr id="131" name="Shape 131"/>
          <p:cNvPicPr preferRelativeResize="0"/>
          <p:nvPr/>
        </p:nvPicPr>
        <p:blipFill>
          <a:blip r:embed="rId3">
            <a:alphaModFix/>
          </a:blip>
          <a:stretch>
            <a:fillRect/>
          </a:stretch>
        </p:blipFill>
        <p:spPr>
          <a:xfrm>
            <a:off x="4089112" y="1244237"/>
            <a:ext cx="4657725" cy="32480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idx="1" type="body"/>
          </p:nvPr>
        </p:nvSpPr>
        <p:spPr>
          <a:xfrm>
            <a:off x="457200" y="1244242"/>
            <a:ext cx="8229600" cy="3630300"/>
          </a:xfrm>
          <a:prstGeom prst="rect">
            <a:avLst/>
          </a:prstGeom>
        </p:spPr>
        <p:txBody>
          <a:bodyPr anchorCtr="0" anchor="t" bIns="91425" lIns="91425" rIns="91425" tIns="91425">
            <a:noAutofit/>
          </a:bodyPr>
          <a:lstStyle/>
          <a:p>
            <a:pPr indent="-368300" lvl="0" marL="457200" rtl="0">
              <a:spcBef>
                <a:spcPts val="0"/>
              </a:spcBef>
              <a:buClr>
                <a:srgbClr val="FFFFFF"/>
              </a:buClr>
              <a:buSzPct val="100000"/>
              <a:buFont typeface="Arial"/>
              <a:buChar char="●"/>
            </a:pPr>
            <a:r>
              <a:rPr lang="en" sz="2200">
                <a:solidFill>
                  <a:srgbClr val="FFFFFF"/>
                </a:solidFill>
              </a:rPr>
              <a:t>Future:</a:t>
            </a:r>
          </a:p>
          <a:p>
            <a:pPr indent="-368300" lvl="1" marL="914400" rtl="0">
              <a:spcBef>
                <a:spcPts val="0"/>
              </a:spcBef>
              <a:buClr>
                <a:srgbClr val="FFFFFF"/>
              </a:buClr>
              <a:buSzPct val="100000"/>
              <a:buFont typeface="Courier New"/>
              <a:buChar char="o"/>
            </a:pPr>
            <a:r>
              <a:rPr lang="en" sz="2200">
                <a:solidFill>
                  <a:srgbClr val="FFFFFF"/>
                </a:solidFill>
              </a:rPr>
              <a:t>Short term</a:t>
            </a:r>
          </a:p>
          <a:p>
            <a:pPr indent="-368300" lvl="2" marL="1371600" rtl="0">
              <a:spcBef>
                <a:spcPts val="0"/>
              </a:spcBef>
              <a:buClr>
                <a:srgbClr val="FFFFFF"/>
              </a:buClr>
              <a:buSzPct val="100000"/>
              <a:buFont typeface="Wingdings"/>
              <a:buChar char="§"/>
            </a:pPr>
            <a:r>
              <a:rPr lang="en" sz="2200">
                <a:solidFill>
                  <a:srgbClr val="FFFFFF"/>
                </a:solidFill>
              </a:rPr>
              <a:t>Commercialization </a:t>
            </a:r>
          </a:p>
          <a:p>
            <a:pPr indent="-368300" lvl="2" marL="1371600" rtl="0">
              <a:spcBef>
                <a:spcPts val="0"/>
              </a:spcBef>
              <a:buClr>
                <a:srgbClr val="FFFFFF"/>
              </a:buClr>
              <a:buSzPct val="100000"/>
              <a:buFont typeface="Wingdings"/>
              <a:buChar char="§"/>
            </a:pPr>
            <a:r>
              <a:rPr lang="en" sz="2200">
                <a:solidFill>
                  <a:srgbClr val="FFFFFF"/>
                </a:solidFill>
              </a:rPr>
              <a:t>Better battery life</a:t>
            </a:r>
          </a:p>
          <a:p>
            <a:pPr indent="-368300" lvl="2" marL="1371600" rtl="0">
              <a:spcBef>
                <a:spcPts val="0"/>
              </a:spcBef>
              <a:buClr>
                <a:srgbClr val="FFFFFF"/>
              </a:buClr>
              <a:buSzPct val="100000"/>
              <a:buFont typeface="Wingdings"/>
              <a:buChar char="§"/>
            </a:pPr>
            <a:r>
              <a:rPr lang="en" sz="2200">
                <a:solidFill>
                  <a:srgbClr val="FFFFFF"/>
                </a:solidFill>
              </a:rPr>
              <a:t>Policies and legislation </a:t>
            </a:r>
          </a:p>
          <a:p>
            <a:pPr indent="-368300" lvl="2" marL="1371600" rtl="0">
              <a:spcBef>
                <a:spcPts val="0"/>
              </a:spcBef>
              <a:buClr>
                <a:srgbClr val="FFFFFF"/>
              </a:buClr>
              <a:buSzPct val="100000"/>
              <a:buFont typeface="Wingdings"/>
              <a:buChar char="§"/>
            </a:pPr>
            <a:r>
              <a:rPr lang="en" sz="2200">
                <a:solidFill>
                  <a:srgbClr val="FFFFFF"/>
                </a:solidFill>
              </a:rPr>
              <a:t>Rapid increase in patents issued </a:t>
            </a:r>
          </a:p>
          <a:p>
            <a:pPr indent="-368300" lvl="1" marL="914400" rtl="0">
              <a:spcBef>
                <a:spcPts val="0"/>
              </a:spcBef>
              <a:buClr>
                <a:srgbClr val="FFFFFF"/>
              </a:buClr>
              <a:buSzPct val="100000"/>
              <a:buFont typeface="Courier New"/>
              <a:buChar char="o"/>
            </a:pPr>
            <a:r>
              <a:rPr lang="en" sz="2200">
                <a:solidFill>
                  <a:srgbClr val="FFFFFF"/>
                </a:solidFill>
              </a:rPr>
              <a:t>Long term</a:t>
            </a:r>
          </a:p>
          <a:p>
            <a:pPr indent="-368300" lvl="2" marL="1371600" rtl="0">
              <a:spcBef>
                <a:spcPts val="0"/>
              </a:spcBef>
              <a:buClr>
                <a:srgbClr val="FFFFFF"/>
              </a:buClr>
              <a:buSzPct val="100000"/>
              <a:buFont typeface="Wingdings"/>
              <a:buChar char="§"/>
            </a:pPr>
            <a:r>
              <a:rPr lang="en" sz="2200">
                <a:solidFill>
                  <a:srgbClr val="FFFFFF"/>
                </a:solidFill>
              </a:rPr>
              <a:t>Brain and neuro-based devices</a:t>
            </a:r>
          </a:p>
          <a:p>
            <a:pPr indent="-368300" lvl="2" marL="1371600" rtl="0">
              <a:spcBef>
                <a:spcPts val="0"/>
              </a:spcBef>
              <a:buClr>
                <a:srgbClr val="FFFFFF"/>
              </a:buClr>
              <a:buSzPct val="100000"/>
              <a:buFont typeface="Wingdings"/>
              <a:buChar char="§"/>
            </a:pPr>
            <a:r>
              <a:rPr lang="en" sz="2200">
                <a:solidFill>
                  <a:srgbClr val="FFFFFF"/>
                </a:solidFill>
              </a:rPr>
              <a:t>More elegant input</a:t>
            </a:r>
          </a:p>
          <a:p>
            <a:pPr indent="-368300" lvl="2" marL="1371600">
              <a:spcBef>
                <a:spcPts val="0"/>
              </a:spcBef>
              <a:buClr>
                <a:srgbClr val="FFFFFF"/>
              </a:buClr>
              <a:buSzPct val="100000"/>
              <a:buFont typeface="Wingdings"/>
              <a:buChar char="§"/>
            </a:pPr>
            <a:r>
              <a:rPr lang="en" sz="2200">
                <a:solidFill>
                  <a:srgbClr val="FFFFFF"/>
                </a:solidFill>
              </a:rPr>
              <a:t>Massive adoption</a:t>
            </a:r>
          </a:p>
        </p:txBody>
      </p:sp>
      <p:sp>
        <p:nvSpPr>
          <p:cNvPr id="137" name="Shape 137"/>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Conclusions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idx="1" type="body"/>
          </p:nvPr>
        </p:nvSpPr>
        <p:spPr>
          <a:xfrm>
            <a:off x="457200" y="1200175"/>
            <a:ext cx="8229600" cy="3868499"/>
          </a:xfrm>
          <a:prstGeom prst="rect">
            <a:avLst/>
          </a:prstGeom>
        </p:spPr>
        <p:txBody>
          <a:bodyPr anchorCtr="0" anchor="t" bIns="91425" lIns="91425" rIns="91425" tIns="91425">
            <a:noAutofit/>
          </a:bodyPr>
          <a:lstStyle/>
          <a:p>
            <a:pPr lvl="0" rtl="0">
              <a:lnSpc>
                <a:spcPct val="100000"/>
              </a:lnSpc>
              <a:spcBef>
                <a:spcPts val="0"/>
              </a:spcBef>
              <a:buNone/>
            </a:pPr>
            <a:r>
              <a:rPr lang="en" sz="1200">
                <a:solidFill>
                  <a:srgbClr val="FFFFFF"/>
                </a:solidFill>
              </a:rPr>
              <a:t>[1] How to Protect Your Wearables Implementation from Cyber-Security Threats by Brent Blum, http://www.accenture.com/us-en/blogs/technology-blog/archive/2015/02/19/how-to-protect-your-wearables-implementation-from-cyber-security-threats.aspx</a:t>
            </a:r>
          </a:p>
          <a:p>
            <a:pPr lvl="0" rtl="0">
              <a:lnSpc>
                <a:spcPct val="100000"/>
              </a:lnSpc>
              <a:spcBef>
                <a:spcPts val="0"/>
              </a:spcBef>
              <a:buNone/>
            </a:pPr>
            <a:r>
              <a:rPr lang="en" sz="1200">
                <a:solidFill>
                  <a:srgbClr val="FFFFFF"/>
                </a:solidFill>
              </a:rPr>
              <a:t>[2] Wearable Devices: Privacy, Security Worries Loom Large, http://www.informationweek.com/healthcare/mobile-and-wireless/wearable-devices-privacy-security-worries-loom-large/d/d-id/1316833</a:t>
            </a:r>
          </a:p>
          <a:p>
            <a:pPr lvl="0" rtl="0">
              <a:lnSpc>
                <a:spcPct val="100000"/>
              </a:lnSpc>
              <a:spcBef>
                <a:spcPts val="0"/>
              </a:spcBef>
              <a:buNone/>
            </a:pPr>
            <a:r>
              <a:rPr lang="en" sz="1200">
                <a:solidFill>
                  <a:srgbClr val="FFFFFF"/>
                </a:solidFill>
              </a:rPr>
              <a:t>[3] How wearable technology will upturn the security industry,http://www.citeworld.com/article/2114755/mobile-byod/how-wearable-technology-will-upturn-the-security-industry.html</a:t>
            </a:r>
          </a:p>
          <a:p>
            <a:pPr rtl="0">
              <a:lnSpc>
                <a:spcPct val="100000"/>
              </a:lnSpc>
              <a:spcBef>
                <a:spcPts val="0"/>
              </a:spcBef>
              <a:buNone/>
            </a:pPr>
            <a:r>
              <a:rPr lang="en" sz="1200">
                <a:solidFill>
                  <a:srgbClr val="FFFFFF"/>
                </a:solidFill>
              </a:rPr>
              <a:t>[4] 5 essential wearable tech security tips, http://betanews.com/2014/12/09/5-essential-wearable-tech-security-tips/</a:t>
            </a:r>
          </a:p>
          <a:p>
            <a:pPr rtl="0">
              <a:lnSpc>
                <a:spcPct val="100000"/>
              </a:lnSpc>
              <a:spcBef>
                <a:spcPts val="0"/>
              </a:spcBef>
              <a:buNone/>
            </a:pPr>
            <a:r>
              <a:rPr lang="en" sz="1200">
                <a:solidFill>
                  <a:srgbClr val="FFFFFF"/>
                </a:solidFill>
              </a:rPr>
              <a:t>[5] The Brave New World of Wearable Technology: What Implications for IP? http://www.wipo.int/wipo_magazine/en/2014/03/article_0002.html</a:t>
            </a:r>
          </a:p>
          <a:p>
            <a:pPr lvl="0" rtl="0">
              <a:lnSpc>
                <a:spcPct val="100000"/>
              </a:lnSpc>
              <a:spcBef>
                <a:spcPts val="0"/>
              </a:spcBef>
              <a:buNone/>
            </a:pPr>
            <a:r>
              <a:rPr lang="en" sz="1200">
                <a:solidFill>
                  <a:srgbClr val="FFFFFF"/>
                </a:solidFill>
              </a:rPr>
              <a:t>[6] Intellectual property law and wearable Technologies, http://www.lexology.com/library/detail.aspx?g=5672b366-fcb7-4606-98f2-e5a3d2d558ec</a:t>
            </a:r>
          </a:p>
          <a:p>
            <a:pPr rtl="0">
              <a:lnSpc>
                <a:spcPct val="100000"/>
              </a:lnSpc>
              <a:spcBef>
                <a:spcPts val="0"/>
              </a:spcBef>
              <a:buNone/>
            </a:pPr>
            <a:r>
              <a:rPr lang="en" sz="1200">
                <a:solidFill>
                  <a:srgbClr val="FFFFFF"/>
                </a:solidFill>
              </a:rPr>
              <a:t>[7] Wearble Privacy and the Government, https://sites.google.com/site/cs3043wt/home/privacy-and-the-government</a:t>
            </a:r>
          </a:p>
          <a:p>
            <a:pPr lvl="0">
              <a:lnSpc>
                <a:spcPct val="100000"/>
              </a:lnSpc>
              <a:spcBef>
                <a:spcPts val="0"/>
              </a:spcBef>
              <a:buNone/>
            </a:pPr>
            <a:r>
              <a:rPr lang="en" sz="1200">
                <a:solidFill>
                  <a:srgbClr val="FFFFFF"/>
                </a:solidFill>
              </a:rPr>
              <a:t>[8] Security and privacy issues of handheld and wearable wireless devices,  http://cacm.acm.org/magazines/2003/9/6721-security-and-privacy-issues-of-handheld-and-wearable-wireless-devices/fulltext</a:t>
            </a:r>
          </a:p>
        </p:txBody>
      </p:sp>
      <p:sp>
        <p:nvSpPr>
          <p:cNvPr id="143" name="Shape 143"/>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References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idx="1" type="body"/>
          </p:nvPr>
        </p:nvSpPr>
        <p:spPr>
          <a:xfrm>
            <a:off x="457200" y="1244242"/>
            <a:ext cx="8229600" cy="3630300"/>
          </a:xfrm>
          <a:prstGeom prst="rect">
            <a:avLst/>
          </a:prstGeom>
        </p:spPr>
        <p:txBody>
          <a:bodyPr anchorCtr="0" anchor="t" bIns="91425" lIns="91425" rIns="91425" tIns="91425">
            <a:noAutofit/>
          </a:bodyPr>
          <a:lstStyle/>
          <a:p>
            <a:pPr rtl="0" algn="ctr">
              <a:spcBef>
                <a:spcPts val="0"/>
              </a:spcBef>
              <a:buNone/>
            </a:pPr>
            <a:r>
              <a:t/>
            </a:r>
            <a:endParaRPr>
              <a:solidFill>
                <a:srgbClr val="FFFFFF"/>
              </a:solidFill>
            </a:endParaRPr>
          </a:p>
          <a:p>
            <a:pPr rtl="0" algn="ctr">
              <a:spcBef>
                <a:spcPts val="0"/>
              </a:spcBef>
              <a:buNone/>
            </a:pPr>
            <a:r>
              <a:rPr lang="en">
                <a:solidFill>
                  <a:srgbClr val="FFFFFF"/>
                </a:solidFill>
              </a:rPr>
              <a:t>Thanks!</a:t>
            </a:r>
          </a:p>
          <a:p>
            <a:pPr rtl="0" algn="ctr">
              <a:spcBef>
                <a:spcPts val="0"/>
              </a:spcBef>
              <a:buNone/>
            </a:pPr>
            <a:r>
              <a:t/>
            </a:r>
            <a:endParaRPr>
              <a:solidFill>
                <a:srgbClr val="FFFFFF"/>
              </a:solidFill>
            </a:endParaRPr>
          </a:p>
          <a:p>
            <a:pPr algn="ctr">
              <a:spcBef>
                <a:spcPts val="0"/>
              </a:spcBef>
              <a:buNone/>
            </a:pPr>
            <a:r>
              <a:rPr lang="en">
                <a:solidFill>
                  <a:srgbClr val="FFFFFF"/>
                </a:solidFill>
              </a:rPr>
              <a:t>Questions?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body"/>
          </p:nvPr>
        </p:nvSpPr>
        <p:spPr>
          <a:xfrm>
            <a:off x="457200" y="1244242"/>
            <a:ext cx="8229600" cy="3630300"/>
          </a:xfrm>
          <a:prstGeom prst="rect">
            <a:avLst/>
          </a:prstGeom>
        </p:spPr>
        <p:txBody>
          <a:bodyPr anchorCtr="0" anchor="t" bIns="91425" lIns="91425" rIns="91425" tIns="91425">
            <a:noAutofit/>
          </a:bodyPr>
          <a:lstStyle/>
          <a:p>
            <a:pPr indent="-361950" lvl="0" marL="457200" rtl="0">
              <a:spcBef>
                <a:spcPts val="0"/>
              </a:spcBef>
              <a:buClr>
                <a:srgbClr val="FFFFFF"/>
              </a:buClr>
              <a:buSzPct val="100000"/>
              <a:buFont typeface="Arial"/>
              <a:buChar char="●"/>
            </a:pPr>
            <a:r>
              <a:rPr lang="en" sz="2100">
                <a:solidFill>
                  <a:srgbClr val="FFFFFF"/>
                </a:solidFill>
              </a:rPr>
              <a:t>Security</a:t>
            </a:r>
          </a:p>
          <a:p>
            <a:pPr indent="-361950" lvl="0" marL="457200" rtl="0">
              <a:spcBef>
                <a:spcPts val="0"/>
              </a:spcBef>
              <a:buClr>
                <a:srgbClr val="FFFFFF"/>
              </a:buClr>
              <a:buSzPct val="100000"/>
              <a:buFont typeface="Arial"/>
              <a:buChar char="●"/>
            </a:pPr>
            <a:r>
              <a:rPr lang="en" sz="2100">
                <a:solidFill>
                  <a:srgbClr val="FFFFFF"/>
                </a:solidFill>
              </a:rPr>
              <a:t>Reliability</a:t>
            </a:r>
          </a:p>
          <a:p>
            <a:pPr indent="-361950" lvl="0" marL="457200" rtl="0">
              <a:spcBef>
                <a:spcPts val="0"/>
              </a:spcBef>
              <a:buClr>
                <a:srgbClr val="FFFFFF"/>
              </a:buClr>
              <a:buSzPct val="100000"/>
              <a:buFont typeface="Arial"/>
              <a:buChar char="●"/>
            </a:pPr>
            <a:r>
              <a:rPr lang="en" sz="2100">
                <a:solidFill>
                  <a:srgbClr val="FFFFFF"/>
                </a:solidFill>
              </a:rPr>
              <a:t>Information Privacy</a:t>
            </a:r>
          </a:p>
          <a:p>
            <a:pPr indent="-361950" lvl="0" marL="457200" rtl="0">
              <a:spcBef>
                <a:spcPts val="0"/>
              </a:spcBef>
              <a:buClr>
                <a:srgbClr val="FFFFFF"/>
              </a:buClr>
              <a:buSzPct val="100000"/>
              <a:buFont typeface="Arial"/>
              <a:buChar char="●"/>
            </a:pPr>
            <a:r>
              <a:rPr lang="en" sz="2100">
                <a:solidFill>
                  <a:srgbClr val="FFFFFF"/>
                </a:solidFill>
              </a:rPr>
              <a:t>Intellectual Property</a:t>
            </a:r>
          </a:p>
          <a:p>
            <a:pPr indent="-361950" lvl="0" marL="457200" rtl="0">
              <a:spcBef>
                <a:spcPts val="0"/>
              </a:spcBef>
              <a:buClr>
                <a:srgbClr val="FFFFFF"/>
              </a:buClr>
              <a:buSzPct val="100000"/>
              <a:buFont typeface="Arial"/>
              <a:buChar char="●"/>
            </a:pPr>
            <a:r>
              <a:rPr lang="en" sz="2100">
                <a:solidFill>
                  <a:srgbClr val="FFFFFF"/>
                </a:solidFill>
              </a:rPr>
              <a:t>Communications</a:t>
            </a:r>
          </a:p>
          <a:p>
            <a:pPr indent="-361950" lvl="0" marL="457200" rtl="0">
              <a:spcBef>
                <a:spcPts val="0"/>
              </a:spcBef>
              <a:buClr>
                <a:srgbClr val="FFFFFF"/>
              </a:buClr>
              <a:buSzPct val="100000"/>
              <a:buFont typeface="Arial"/>
              <a:buChar char="●"/>
            </a:pPr>
            <a:r>
              <a:rPr lang="en" sz="2100">
                <a:solidFill>
                  <a:srgbClr val="FFFFFF"/>
                </a:solidFill>
              </a:rPr>
              <a:t>Government</a:t>
            </a:r>
          </a:p>
          <a:p>
            <a:pPr indent="-361950" lvl="0" marL="457200" rtl="0">
              <a:spcBef>
                <a:spcPts val="0"/>
              </a:spcBef>
              <a:buClr>
                <a:srgbClr val="FFFFFF"/>
              </a:buClr>
              <a:buSzPct val="100000"/>
              <a:buFont typeface="Arial"/>
              <a:buChar char="●"/>
            </a:pPr>
            <a:r>
              <a:rPr lang="en" sz="2100">
                <a:solidFill>
                  <a:srgbClr val="FFFFFF"/>
                </a:solidFill>
              </a:rPr>
              <a:t>Work and Wealth</a:t>
            </a:r>
          </a:p>
          <a:p>
            <a:pPr indent="-361950" lvl="0" marL="457200" rtl="0">
              <a:spcBef>
                <a:spcPts val="0"/>
              </a:spcBef>
              <a:buClr>
                <a:srgbClr val="FFFFFF"/>
              </a:buClr>
              <a:buSzPct val="100000"/>
              <a:buFont typeface="Arial"/>
              <a:buChar char="●"/>
            </a:pPr>
            <a:r>
              <a:rPr lang="en" sz="2100">
                <a:solidFill>
                  <a:srgbClr val="FFFFFF"/>
                </a:solidFill>
              </a:rPr>
              <a:t>Conclusions</a:t>
            </a:r>
          </a:p>
          <a:p>
            <a:pPr lvl="0">
              <a:spcBef>
                <a:spcPts val="0"/>
              </a:spcBef>
              <a:buNone/>
            </a:pPr>
            <a:r>
              <a:t/>
            </a:r>
            <a:endParaRPr sz="1900"/>
          </a:p>
        </p:txBody>
      </p:sp>
      <p:sp>
        <p:nvSpPr>
          <p:cNvPr id="55" name="Shape 55"/>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Outlines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idx="1" type="body"/>
          </p:nvPr>
        </p:nvSpPr>
        <p:spPr>
          <a:xfrm>
            <a:off x="457200" y="1244250"/>
            <a:ext cx="4761300" cy="3630300"/>
          </a:xfrm>
          <a:prstGeom prst="rect">
            <a:avLst/>
          </a:prstGeom>
        </p:spPr>
        <p:txBody>
          <a:bodyPr anchorCtr="0" anchor="t" bIns="91425" lIns="91425" rIns="91425" tIns="91425">
            <a:noAutofit/>
          </a:bodyPr>
          <a:lstStyle/>
          <a:p>
            <a:pPr lvl="0" rtl="0">
              <a:spcBef>
                <a:spcPts val="0"/>
              </a:spcBef>
              <a:buNone/>
            </a:pPr>
            <a:r>
              <a:t/>
            </a:r>
            <a:endParaRPr sz="1800"/>
          </a:p>
          <a:p>
            <a:pPr indent="-342900" lvl="0" marL="457200" rtl="0">
              <a:spcBef>
                <a:spcPts val="0"/>
              </a:spcBef>
              <a:buClr>
                <a:srgbClr val="FFFFFF"/>
              </a:buClr>
              <a:buSzPct val="100000"/>
              <a:buFont typeface="Arial"/>
              <a:buChar char="●"/>
            </a:pPr>
            <a:r>
              <a:rPr lang="en" sz="1800">
                <a:solidFill>
                  <a:srgbClr val="FFFFFF"/>
                </a:solidFill>
              </a:rPr>
              <a:t>Protecting Sensitive Information</a:t>
            </a:r>
          </a:p>
          <a:p>
            <a:pPr indent="-342900" lvl="0" marL="457200" rtl="0">
              <a:spcBef>
                <a:spcPts val="0"/>
              </a:spcBef>
              <a:buClr>
                <a:srgbClr val="FFFFFF"/>
              </a:buClr>
              <a:buSzPct val="100000"/>
              <a:buFont typeface="Arial"/>
              <a:buChar char="●"/>
            </a:pPr>
            <a:r>
              <a:rPr lang="en" sz="1800">
                <a:solidFill>
                  <a:srgbClr val="FFFFFF"/>
                </a:solidFill>
              </a:rPr>
              <a:t>Authentication</a:t>
            </a:r>
          </a:p>
          <a:p>
            <a:pPr indent="-342900" lvl="0" marL="457200" rtl="0">
              <a:spcBef>
                <a:spcPts val="0"/>
              </a:spcBef>
              <a:buClr>
                <a:srgbClr val="FFFFFF"/>
              </a:buClr>
              <a:buSzPct val="100000"/>
              <a:buFont typeface="Arial"/>
              <a:buChar char="●"/>
            </a:pPr>
            <a:r>
              <a:rPr lang="en" sz="1800">
                <a:solidFill>
                  <a:srgbClr val="FFFFFF"/>
                </a:solidFill>
              </a:rPr>
              <a:t>Unsecure networks and hostile environments</a:t>
            </a:r>
          </a:p>
        </p:txBody>
      </p:sp>
      <p:sp>
        <p:nvSpPr>
          <p:cNvPr id="61" name="Shape 61"/>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Security</a:t>
            </a:r>
          </a:p>
        </p:txBody>
      </p:sp>
      <p:pic>
        <p:nvPicPr>
          <p:cNvPr id="62" name="Shape 62"/>
          <p:cNvPicPr preferRelativeResize="0"/>
          <p:nvPr/>
        </p:nvPicPr>
        <p:blipFill>
          <a:blip r:embed="rId3">
            <a:alphaModFix/>
          </a:blip>
          <a:stretch>
            <a:fillRect/>
          </a:stretch>
        </p:blipFill>
        <p:spPr>
          <a:xfrm>
            <a:off x="5140625" y="1319200"/>
            <a:ext cx="3546174" cy="23936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idx="1" type="body"/>
          </p:nvPr>
        </p:nvSpPr>
        <p:spPr>
          <a:xfrm>
            <a:off x="457200" y="1244250"/>
            <a:ext cx="4504800" cy="3630300"/>
          </a:xfrm>
          <a:prstGeom prst="rect">
            <a:avLst/>
          </a:prstGeom>
        </p:spPr>
        <p:txBody>
          <a:bodyPr anchorCtr="0" anchor="t" bIns="91425" lIns="91425" rIns="91425" tIns="91425">
            <a:noAutofit/>
          </a:bodyPr>
          <a:lstStyle/>
          <a:p>
            <a:pPr rtl="0">
              <a:spcBef>
                <a:spcPts val="0"/>
              </a:spcBef>
              <a:buNone/>
            </a:pPr>
            <a:r>
              <a:rPr lang="en" sz="1800">
                <a:solidFill>
                  <a:srgbClr val="FFFFFF"/>
                </a:solidFill>
              </a:rPr>
              <a:t>New parameters to determine reliability</a:t>
            </a:r>
          </a:p>
          <a:p>
            <a:pPr indent="-317500" lvl="0" marL="457200" rtl="0">
              <a:spcBef>
                <a:spcPts val="0"/>
              </a:spcBef>
              <a:buClr>
                <a:srgbClr val="FFFFFF"/>
              </a:buClr>
              <a:buSzPct val="100000"/>
              <a:buFont typeface="Trebuchet MS"/>
              <a:buChar char="●"/>
            </a:pPr>
            <a:r>
              <a:rPr lang="en" sz="1400">
                <a:solidFill>
                  <a:srgbClr val="FFFFFF"/>
                </a:solidFill>
              </a:rPr>
              <a:t>Reliability dependency</a:t>
            </a:r>
          </a:p>
          <a:p>
            <a:pPr indent="-317500" lvl="0" marL="457200" rtl="0">
              <a:spcBef>
                <a:spcPts val="0"/>
              </a:spcBef>
              <a:buClr>
                <a:srgbClr val="FFFFFF"/>
              </a:buClr>
              <a:buSzPct val="100000"/>
              <a:buFont typeface="Trebuchet MS"/>
              <a:buChar char="●"/>
            </a:pPr>
            <a:r>
              <a:rPr lang="en" sz="1400">
                <a:solidFill>
                  <a:srgbClr val="FFFFFF"/>
                </a:solidFill>
              </a:rPr>
              <a:t>Batterylife</a:t>
            </a:r>
          </a:p>
          <a:p>
            <a:pPr rtl="0">
              <a:spcBef>
                <a:spcPts val="0"/>
              </a:spcBef>
              <a:buNone/>
            </a:pPr>
            <a:r>
              <a:t/>
            </a:r>
            <a:endParaRPr sz="1400">
              <a:solidFill>
                <a:srgbClr val="FFFFFF"/>
              </a:solidFill>
            </a:endParaRPr>
          </a:p>
          <a:p>
            <a:pPr rtl="0">
              <a:spcBef>
                <a:spcPts val="0"/>
              </a:spcBef>
              <a:buNone/>
            </a:pPr>
            <a:r>
              <a:rPr lang="en" sz="1800">
                <a:solidFill>
                  <a:srgbClr val="FFFFFF"/>
                </a:solidFill>
              </a:rPr>
              <a:t> Positive effects on IT Industry</a:t>
            </a:r>
          </a:p>
          <a:p>
            <a:pPr indent="-317500" lvl="0" marL="457200" rtl="0">
              <a:spcBef>
                <a:spcPts val="0"/>
              </a:spcBef>
              <a:buClr>
                <a:srgbClr val="FFFFFF"/>
              </a:buClr>
              <a:buSzPct val="100000"/>
              <a:buFont typeface="Trebuchet MS"/>
              <a:buChar char="●"/>
            </a:pPr>
            <a:r>
              <a:rPr lang="en" sz="1400">
                <a:solidFill>
                  <a:srgbClr val="FFFFFF"/>
                </a:solidFill>
              </a:rPr>
              <a:t>Battery companies</a:t>
            </a:r>
          </a:p>
          <a:p>
            <a:pPr indent="-317500" lvl="0" marL="457200">
              <a:spcBef>
                <a:spcPts val="0"/>
              </a:spcBef>
              <a:buClr>
                <a:srgbClr val="FFFFFF"/>
              </a:buClr>
              <a:buSzPct val="100000"/>
              <a:buFont typeface="Trebuchet MS"/>
              <a:buChar char="●"/>
            </a:pPr>
            <a:r>
              <a:rPr lang="en" sz="1400">
                <a:solidFill>
                  <a:srgbClr val="FFFFFF"/>
                </a:solidFill>
              </a:rPr>
              <a:t>Processor companies</a:t>
            </a:r>
          </a:p>
        </p:txBody>
      </p:sp>
      <p:sp>
        <p:nvSpPr>
          <p:cNvPr id="68" name="Shape 68"/>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Reliability</a:t>
            </a:r>
          </a:p>
        </p:txBody>
      </p:sp>
      <p:pic>
        <p:nvPicPr>
          <p:cNvPr id="69" name="Shape 69"/>
          <p:cNvPicPr preferRelativeResize="0"/>
          <p:nvPr/>
        </p:nvPicPr>
        <p:blipFill>
          <a:blip r:embed="rId3">
            <a:alphaModFix/>
          </a:blip>
          <a:stretch>
            <a:fillRect/>
          </a:stretch>
        </p:blipFill>
        <p:spPr>
          <a:xfrm>
            <a:off x="5251825" y="3149525"/>
            <a:ext cx="2300025" cy="1725025"/>
          </a:xfrm>
          <a:prstGeom prst="rect">
            <a:avLst/>
          </a:prstGeom>
          <a:noFill/>
          <a:ln>
            <a:noFill/>
          </a:ln>
        </p:spPr>
      </p:pic>
      <p:pic>
        <p:nvPicPr>
          <p:cNvPr id="70" name="Shape 70"/>
          <p:cNvPicPr preferRelativeResize="0"/>
          <p:nvPr/>
        </p:nvPicPr>
        <p:blipFill>
          <a:blip r:embed="rId4">
            <a:alphaModFix/>
          </a:blip>
          <a:stretch>
            <a:fillRect/>
          </a:stretch>
        </p:blipFill>
        <p:spPr>
          <a:xfrm>
            <a:off x="4789626" y="292373"/>
            <a:ext cx="3794621" cy="265199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457200" y="1244242"/>
            <a:ext cx="8229600" cy="3630300"/>
          </a:xfrm>
          <a:prstGeom prst="rect">
            <a:avLst/>
          </a:prstGeom>
        </p:spPr>
        <p:txBody>
          <a:bodyPr anchorCtr="0" anchor="t" bIns="91425" lIns="91425" rIns="91425" tIns="91425">
            <a:noAutofit/>
          </a:bodyPr>
          <a:lstStyle/>
          <a:p>
            <a:pPr rtl="0">
              <a:spcBef>
                <a:spcPts val="0"/>
              </a:spcBef>
              <a:buNone/>
            </a:pPr>
            <a:r>
              <a:rPr lang="en" sz="1800">
                <a:solidFill>
                  <a:srgbClr val="FFFFFF"/>
                </a:solidFill>
              </a:rPr>
              <a:t>Wearable technologies are always on a person:</a:t>
            </a:r>
          </a:p>
          <a:p>
            <a:pPr indent="-317500" lvl="0" marL="457200" rtl="0">
              <a:spcBef>
                <a:spcPts val="0"/>
              </a:spcBef>
              <a:buClr>
                <a:srgbClr val="FFFFFF"/>
              </a:buClr>
              <a:buSzPct val="100000"/>
              <a:buFont typeface="Arial"/>
              <a:buChar char="●"/>
            </a:pPr>
            <a:r>
              <a:rPr lang="en" sz="1400">
                <a:solidFill>
                  <a:srgbClr val="FFFFFF"/>
                </a:solidFill>
              </a:rPr>
              <a:t>Geographical location</a:t>
            </a:r>
          </a:p>
          <a:p>
            <a:pPr indent="-317500" lvl="0" marL="457200" rtl="0">
              <a:spcBef>
                <a:spcPts val="0"/>
              </a:spcBef>
              <a:buClr>
                <a:srgbClr val="FFFFFF"/>
              </a:buClr>
              <a:buSzPct val="100000"/>
              <a:buFont typeface="Arial"/>
              <a:buChar char="●"/>
            </a:pPr>
            <a:r>
              <a:rPr lang="en" sz="1400">
                <a:solidFill>
                  <a:srgbClr val="FFFFFF"/>
                </a:solidFill>
              </a:rPr>
              <a:t>Biometric data</a:t>
            </a:r>
          </a:p>
          <a:p>
            <a:pPr indent="-317500" lvl="0" marL="457200" rtl="0">
              <a:spcBef>
                <a:spcPts val="0"/>
              </a:spcBef>
              <a:buClr>
                <a:srgbClr val="FFFFFF"/>
              </a:buClr>
              <a:buSzPct val="100000"/>
              <a:buFont typeface="Arial"/>
              <a:buChar char="●"/>
            </a:pPr>
            <a:r>
              <a:rPr lang="en" sz="1400">
                <a:solidFill>
                  <a:srgbClr val="FFFFFF"/>
                </a:solidFill>
              </a:rPr>
              <a:t>Data mining</a:t>
            </a:r>
          </a:p>
        </p:txBody>
      </p:sp>
      <p:sp>
        <p:nvSpPr>
          <p:cNvPr id="76" name="Shape 76"/>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Information Privacy</a:t>
            </a:r>
          </a:p>
        </p:txBody>
      </p:sp>
      <p:pic>
        <p:nvPicPr>
          <p:cNvPr id="77" name="Shape 77"/>
          <p:cNvPicPr preferRelativeResize="0"/>
          <p:nvPr/>
        </p:nvPicPr>
        <p:blipFill>
          <a:blip r:embed="rId3">
            <a:alphaModFix/>
          </a:blip>
          <a:stretch>
            <a:fillRect/>
          </a:stretch>
        </p:blipFill>
        <p:spPr>
          <a:xfrm>
            <a:off x="5881000" y="1348750"/>
            <a:ext cx="2447925" cy="2990850"/>
          </a:xfrm>
          <a:prstGeom prst="rect">
            <a:avLst/>
          </a:prstGeom>
          <a:noFill/>
          <a:ln>
            <a:noFill/>
          </a:ln>
        </p:spPr>
      </p:pic>
      <p:pic>
        <p:nvPicPr>
          <p:cNvPr id="78" name="Shape 78"/>
          <p:cNvPicPr preferRelativeResize="0"/>
          <p:nvPr/>
        </p:nvPicPr>
        <p:blipFill>
          <a:blip r:embed="rId4">
            <a:alphaModFix/>
          </a:blip>
          <a:stretch>
            <a:fillRect/>
          </a:stretch>
        </p:blipFill>
        <p:spPr>
          <a:xfrm>
            <a:off x="1791175" y="2519050"/>
            <a:ext cx="4089824" cy="23554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1" type="body"/>
          </p:nvPr>
        </p:nvSpPr>
        <p:spPr>
          <a:xfrm>
            <a:off x="654625" y="3642900"/>
            <a:ext cx="8032200" cy="1231800"/>
          </a:xfrm>
          <a:prstGeom prst="rect">
            <a:avLst/>
          </a:prstGeom>
        </p:spPr>
        <p:txBody>
          <a:bodyPr anchorCtr="0" anchor="t" bIns="91425" lIns="91425" rIns="91425" tIns="91425">
            <a:noAutofit/>
          </a:bodyPr>
          <a:lstStyle/>
          <a:p>
            <a:pPr indent="-317500" lvl="0" marL="457200" rtl="0">
              <a:lnSpc>
                <a:spcPct val="120000"/>
              </a:lnSpc>
              <a:spcBef>
                <a:spcPts val="0"/>
              </a:spcBef>
              <a:buClr>
                <a:srgbClr val="FFFFFF"/>
              </a:buClr>
              <a:buSzPct val="100000"/>
              <a:buFont typeface="Arial"/>
              <a:buChar char="●"/>
            </a:pPr>
            <a:r>
              <a:rPr lang="en" sz="1400">
                <a:solidFill>
                  <a:srgbClr val="FFFFFF"/>
                </a:solidFill>
              </a:rPr>
              <a:t>Various areas</a:t>
            </a:r>
          </a:p>
          <a:p>
            <a:pPr indent="-317500" lvl="1" marL="914400" rtl="0">
              <a:lnSpc>
                <a:spcPct val="120000"/>
              </a:lnSpc>
              <a:spcBef>
                <a:spcPts val="0"/>
              </a:spcBef>
              <a:buClr>
                <a:srgbClr val="FFFFFF"/>
              </a:buClr>
              <a:buSzPct val="100000"/>
              <a:buFont typeface="Courier New"/>
              <a:buChar char="o"/>
            </a:pPr>
            <a:r>
              <a:rPr lang="en" sz="1400">
                <a:solidFill>
                  <a:srgbClr val="FFFFFF"/>
                </a:solidFill>
              </a:rPr>
              <a:t>Sports and fitness, health and medicine, safety and security, child care, pet care, gaming, fashion or work productivity… …</a:t>
            </a:r>
          </a:p>
          <a:p>
            <a:pPr indent="-317500" lvl="0" marL="457200" rtl="0">
              <a:lnSpc>
                <a:spcPct val="120000"/>
              </a:lnSpc>
              <a:spcBef>
                <a:spcPts val="0"/>
              </a:spcBef>
              <a:buClr>
                <a:srgbClr val="FFFFFF"/>
              </a:buClr>
              <a:buSzPct val="100000"/>
              <a:buFont typeface="Arial"/>
              <a:buChar char="●"/>
            </a:pPr>
            <a:r>
              <a:rPr b="1" lang="en" sz="1400">
                <a:solidFill>
                  <a:srgbClr val="FFFFFF"/>
                </a:solidFill>
              </a:rPr>
              <a:t>Still in its infancy</a:t>
            </a:r>
          </a:p>
        </p:txBody>
      </p:sp>
      <p:sp>
        <p:nvSpPr>
          <p:cNvPr id="84" name="Shape 84"/>
          <p:cNvSpPr txBox="1"/>
          <p:nvPr>
            <p:ph type="title"/>
          </p:nvPr>
        </p:nvSpPr>
        <p:spPr>
          <a:xfrm>
            <a:off x="457200" y="205978"/>
            <a:ext cx="8229600" cy="994200"/>
          </a:xfrm>
          <a:prstGeom prst="rect">
            <a:avLst/>
          </a:prstGeom>
        </p:spPr>
        <p:txBody>
          <a:bodyPr anchorCtr="0" anchor="b" bIns="91425" lIns="91425" rIns="91425" tIns="91425">
            <a:noAutofit/>
          </a:bodyPr>
          <a:lstStyle/>
          <a:p>
            <a:pPr lvl="0">
              <a:spcBef>
                <a:spcPts val="0"/>
              </a:spcBef>
              <a:buNone/>
            </a:pPr>
            <a:r>
              <a:rPr lang="en">
                <a:solidFill>
                  <a:srgbClr val="FFFFFF"/>
                </a:solidFill>
              </a:rPr>
              <a:t>Intellectual Property</a:t>
            </a:r>
          </a:p>
        </p:txBody>
      </p:sp>
      <p:pic>
        <p:nvPicPr>
          <p:cNvPr id="85" name="Shape 85"/>
          <p:cNvPicPr preferRelativeResize="0"/>
          <p:nvPr/>
        </p:nvPicPr>
        <p:blipFill>
          <a:blip r:embed="rId3">
            <a:alphaModFix/>
          </a:blip>
          <a:stretch>
            <a:fillRect/>
          </a:stretch>
        </p:blipFill>
        <p:spPr>
          <a:xfrm>
            <a:off x="654625" y="1200175"/>
            <a:ext cx="3520101" cy="2346724"/>
          </a:xfrm>
          <a:prstGeom prst="rect">
            <a:avLst/>
          </a:prstGeom>
          <a:noFill/>
          <a:ln>
            <a:noFill/>
          </a:ln>
        </p:spPr>
      </p:pic>
      <p:pic>
        <p:nvPicPr>
          <p:cNvPr id="86" name="Shape 86"/>
          <p:cNvPicPr preferRelativeResize="0"/>
          <p:nvPr/>
        </p:nvPicPr>
        <p:blipFill>
          <a:blip r:embed="rId4">
            <a:alphaModFix/>
          </a:blip>
          <a:stretch>
            <a:fillRect/>
          </a:stretch>
        </p:blipFill>
        <p:spPr>
          <a:xfrm>
            <a:off x="4480031" y="1200174"/>
            <a:ext cx="3614944" cy="23802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457200" y="1244242"/>
            <a:ext cx="8229600" cy="3630300"/>
          </a:xfrm>
          <a:prstGeom prst="rect">
            <a:avLst/>
          </a:prstGeom>
        </p:spPr>
        <p:txBody>
          <a:bodyPr anchorCtr="0" anchor="t" bIns="91425" lIns="91425" rIns="91425" tIns="91425">
            <a:noAutofit/>
          </a:bodyPr>
          <a:lstStyle/>
          <a:p>
            <a:pPr>
              <a:spcBef>
                <a:spcPts val="0"/>
              </a:spcBef>
              <a:buNone/>
            </a:pPr>
            <a:r>
              <a:t/>
            </a:r>
            <a:endParaRPr/>
          </a:p>
        </p:txBody>
      </p:sp>
      <p:sp>
        <p:nvSpPr>
          <p:cNvPr id="92" name="Shape 92"/>
          <p:cNvSpPr txBox="1"/>
          <p:nvPr>
            <p:ph type="title"/>
          </p:nvPr>
        </p:nvSpPr>
        <p:spPr>
          <a:xfrm>
            <a:off x="457200" y="205978"/>
            <a:ext cx="8229600" cy="994200"/>
          </a:xfrm>
          <a:prstGeom prst="rect">
            <a:avLst/>
          </a:prstGeom>
        </p:spPr>
        <p:txBody>
          <a:bodyPr anchorCtr="0" anchor="b" bIns="91425" lIns="91425" rIns="91425" tIns="91425">
            <a:noAutofit/>
          </a:bodyPr>
          <a:lstStyle/>
          <a:p>
            <a:pPr>
              <a:spcBef>
                <a:spcPts val="0"/>
              </a:spcBef>
              <a:buNone/>
            </a:pPr>
            <a:r>
              <a:rPr lang="en">
                <a:solidFill>
                  <a:srgbClr val="FFFFFF"/>
                </a:solidFill>
              </a:rPr>
              <a:t>Intellectual Property</a:t>
            </a:r>
          </a:p>
        </p:txBody>
      </p:sp>
      <p:pic>
        <p:nvPicPr>
          <p:cNvPr id="93" name="Shape 93"/>
          <p:cNvPicPr preferRelativeResize="0"/>
          <p:nvPr/>
        </p:nvPicPr>
        <p:blipFill>
          <a:blip r:embed="rId3">
            <a:alphaModFix/>
          </a:blip>
          <a:stretch>
            <a:fillRect/>
          </a:stretch>
        </p:blipFill>
        <p:spPr>
          <a:xfrm>
            <a:off x="164000" y="1244250"/>
            <a:ext cx="4462200" cy="2399674"/>
          </a:xfrm>
          <a:prstGeom prst="rect">
            <a:avLst/>
          </a:prstGeom>
          <a:noFill/>
          <a:ln>
            <a:noFill/>
          </a:ln>
        </p:spPr>
      </p:pic>
      <p:pic>
        <p:nvPicPr>
          <p:cNvPr id="94" name="Shape 94"/>
          <p:cNvPicPr preferRelativeResize="0"/>
          <p:nvPr/>
        </p:nvPicPr>
        <p:blipFill>
          <a:blip r:embed="rId4">
            <a:alphaModFix/>
          </a:blip>
          <a:stretch>
            <a:fillRect/>
          </a:stretch>
        </p:blipFill>
        <p:spPr>
          <a:xfrm>
            <a:off x="4798875" y="2426625"/>
            <a:ext cx="4025173" cy="25669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body"/>
          </p:nvPr>
        </p:nvSpPr>
        <p:spPr>
          <a:xfrm>
            <a:off x="457200" y="1200175"/>
            <a:ext cx="4834500" cy="3674399"/>
          </a:xfrm>
          <a:prstGeom prst="rect">
            <a:avLst/>
          </a:prstGeom>
        </p:spPr>
        <p:txBody>
          <a:bodyPr anchorCtr="0" anchor="t" bIns="91425" lIns="91425" rIns="91425" tIns="91425">
            <a:noAutofit/>
          </a:bodyPr>
          <a:lstStyle/>
          <a:p>
            <a:pPr indent="-342900" lvl="0" marL="457200" rtl="0">
              <a:lnSpc>
                <a:spcPct val="120000"/>
              </a:lnSpc>
              <a:spcBef>
                <a:spcPts val="0"/>
              </a:spcBef>
              <a:buClr>
                <a:srgbClr val="FFFFFF"/>
              </a:buClr>
              <a:buSzPct val="100000"/>
              <a:buFont typeface="Arial"/>
              <a:buChar char="●"/>
            </a:pPr>
            <a:r>
              <a:rPr lang="en" sz="1800">
                <a:solidFill>
                  <a:srgbClr val="FFFFFF"/>
                </a:solidFill>
              </a:rPr>
              <a:t>Patents</a:t>
            </a:r>
          </a:p>
          <a:p>
            <a:pPr indent="-342900" lvl="1" marL="914400" rtl="0">
              <a:lnSpc>
                <a:spcPct val="120000"/>
              </a:lnSpc>
              <a:spcBef>
                <a:spcPts val="0"/>
              </a:spcBef>
              <a:buClr>
                <a:srgbClr val="FFFFFF"/>
              </a:buClr>
              <a:buSzPct val="100000"/>
              <a:buFont typeface="Courier New"/>
              <a:buChar char="o"/>
            </a:pPr>
            <a:r>
              <a:rPr lang="en" sz="1800">
                <a:solidFill>
                  <a:srgbClr val="FFFFFF"/>
                </a:solidFill>
              </a:rPr>
              <a:t>Google - Wearable Device with Input and Output Structures</a:t>
            </a:r>
          </a:p>
          <a:p>
            <a:pPr indent="-342900" lvl="1" marL="914400" rtl="0">
              <a:lnSpc>
                <a:spcPct val="120000"/>
              </a:lnSpc>
              <a:spcBef>
                <a:spcPts val="0"/>
              </a:spcBef>
              <a:buClr>
                <a:srgbClr val="FFFFFF"/>
              </a:buClr>
              <a:buSzPct val="100000"/>
              <a:buFont typeface="Courier New"/>
              <a:buChar char="o"/>
            </a:pPr>
            <a:r>
              <a:rPr lang="en" sz="1800">
                <a:solidFill>
                  <a:srgbClr val="FFFFFF"/>
                </a:solidFill>
              </a:rPr>
              <a:t>Apple  - next?</a:t>
            </a:r>
          </a:p>
          <a:p>
            <a:pPr indent="-342900" lvl="0" marL="457200" rtl="0">
              <a:lnSpc>
                <a:spcPct val="120000"/>
              </a:lnSpc>
              <a:spcBef>
                <a:spcPts val="0"/>
              </a:spcBef>
              <a:buClr>
                <a:srgbClr val="FFFFFF"/>
              </a:buClr>
              <a:buSzPct val="100000"/>
              <a:buFont typeface="Arial"/>
              <a:buChar char="●"/>
            </a:pPr>
            <a:r>
              <a:rPr lang="en" sz="1800">
                <a:solidFill>
                  <a:srgbClr val="FFFFFF"/>
                </a:solidFill>
              </a:rPr>
              <a:t>Litigation</a:t>
            </a:r>
          </a:p>
          <a:p>
            <a:pPr indent="-342900" lvl="1" marL="914400" rtl="0">
              <a:lnSpc>
                <a:spcPct val="120000"/>
              </a:lnSpc>
              <a:spcBef>
                <a:spcPts val="0"/>
              </a:spcBef>
              <a:buClr>
                <a:srgbClr val="FFFFFF"/>
              </a:buClr>
              <a:buSzPct val="100000"/>
              <a:buFont typeface="Courier New"/>
              <a:buChar char="o"/>
            </a:pPr>
            <a:r>
              <a:rPr lang="en" sz="1800">
                <a:solidFill>
                  <a:srgbClr val="FFFFFF"/>
                </a:solidFill>
              </a:rPr>
              <a:t>MapMyFitness, Inc.</a:t>
            </a:r>
          </a:p>
          <a:p>
            <a:pPr indent="-342900" lvl="2" marL="1371600" rtl="0">
              <a:lnSpc>
                <a:spcPct val="120000"/>
              </a:lnSpc>
              <a:spcBef>
                <a:spcPts val="0"/>
              </a:spcBef>
              <a:buClr>
                <a:srgbClr val="FFFFFF"/>
              </a:buClr>
              <a:buSzPct val="100000"/>
              <a:buFont typeface="Wingdings"/>
              <a:buChar char="§"/>
            </a:pPr>
            <a:r>
              <a:rPr i="1" lang="en" sz="1800">
                <a:solidFill>
                  <a:srgbClr val="FFFFFF"/>
                </a:solidFill>
              </a:rPr>
              <a:t>Adidas AG sued Under Armour, Inc. </a:t>
            </a:r>
            <a:r>
              <a:rPr lang="en" sz="1800">
                <a:solidFill>
                  <a:srgbClr val="FFFFFF"/>
                </a:solidFill>
              </a:rPr>
              <a:t>for infringement of patents related to “performance monitoring” apparatus, methods and systems</a:t>
            </a:r>
          </a:p>
          <a:p>
            <a:pPr>
              <a:spcBef>
                <a:spcPts val="0"/>
              </a:spcBef>
              <a:buNone/>
            </a:pPr>
            <a:r>
              <a:t/>
            </a:r>
            <a:endParaRPr sz="1400"/>
          </a:p>
        </p:txBody>
      </p:sp>
      <p:sp>
        <p:nvSpPr>
          <p:cNvPr id="100" name="Shape 100"/>
          <p:cNvSpPr txBox="1"/>
          <p:nvPr>
            <p:ph type="title"/>
          </p:nvPr>
        </p:nvSpPr>
        <p:spPr>
          <a:xfrm>
            <a:off x="457200" y="205978"/>
            <a:ext cx="8229600" cy="994200"/>
          </a:xfrm>
          <a:prstGeom prst="rect">
            <a:avLst/>
          </a:prstGeom>
        </p:spPr>
        <p:txBody>
          <a:bodyPr anchorCtr="0" anchor="b" bIns="91425" lIns="91425" rIns="91425" tIns="91425">
            <a:noAutofit/>
          </a:bodyPr>
          <a:lstStyle/>
          <a:p>
            <a:pPr lvl="0" rtl="0">
              <a:spcBef>
                <a:spcPts val="0"/>
              </a:spcBef>
              <a:buNone/>
            </a:pPr>
            <a:r>
              <a:rPr lang="en" sz="3800">
                <a:solidFill>
                  <a:srgbClr val="FFFFFF"/>
                </a:solidFill>
              </a:rPr>
              <a:t>Strategies for Intellectual Property</a:t>
            </a:r>
          </a:p>
        </p:txBody>
      </p:sp>
      <p:pic>
        <p:nvPicPr>
          <p:cNvPr id="101" name="Shape 101"/>
          <p:cNvPicPr preferRelativeResize="0"/>
          <p:nvPr/>
        </p:nvPicPr>
        <p:blipFill>
          <a:blip r:embed="rId3">
            <a:alphaModFix/>
          </a:blip>
          <a:stretch>
            <a:fillRect/>
          </a:stretch>
        </p:blipFill>
        <p:spPr>
          <a:xfrm rot="5400000">
            <a:off x="5912476" y="1224946"/>
            <a:ext cx="2544273" cy="34565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 type="body"/>
          </p:nvPr>
        </p:nvSpPr>
        <p:spPr>
          <a:xfrm>
            <a:off x="457200" y="1200175"/>
            <a:ext cx="4508700" cy="3674399"/>
          </a:xfrm>
          <a:prstGeom prst="rect">
            <a:avLst/>
          </a:prstGeom>
        </p:spPr>
        <p:txBody>
          <a:bodyPr anchorCtr="0" anchor="t" bIns="91425" lIns="91425" rIns="91425" tIns="91425">
            <a:noAutofit/>
          </a:bodyPr>
          <a:lstStyle/>
          <a:p>
            <a:pPr indent="-342900" lvl="0" marL="457200" rtl="0">
              <a:lnSpc>
                <a:spcPct val="120000"/>
              </a:lnSpc>
              <a:spcBef>
                <a:spcPts val="0"/>
              </a:spcBef>
              <a:buClr>
                <a:srgbClr val="FFFFFF"/>
              </a:buClr>
              <a:buSzPct val="100000"/>
              <a:buFont typeface="Arial"/>
              <a:buChar char="●"/>
            </a:pPr>
            <a:r>
              <a:rPr b="1" lang="en" sz="1800">
                <a:solidFill>
                  <a:srgbClr val="FFFFFF"/>
                </a:solidFill>
                <a:latin typeface="Times New Roman"/>
                <a:ea typeface="Times New Roman"/>
                <a:cs typeface="Times New Roman"/>
                <a:sym typeface="Times New Roman"/>
              </a:rPr>
              <a:t>Trade Secret</a:t>
            </a:r>
          </a:p>
          <a:p>
            <a:pPr indent="-342900" lvl="1" marL="914400" rtl="0">
              <a:lnSpc>
                <a:spcPct val="120000"/>
              </a:lnSpc>
              <a:spcBef>
                <a:spcPts val="0"/>
              </a:spcBef>
              <a:buClr>
                <a:srgbClr val="FFFFFF"/>
              </a:buClr>
              <a:buSzPct val="100000"/>
              <a:buFont typeface="Courier New"/>
              <a:buChar char="o"/>
            </a:pPr>
            <a:r>
              <a:rPr lang="en" sz="1800">
                <a:solidFill>
                  <a:srgbClr val="FFFFFF"/>
                </a:solidFill>
                <a:latin typeface="Times New Roman"/>
                <a:ea typeface="Times New Roman"/>
                <a:cs typeface="Times New Roman"/>
                <a:sym typeface="Times New Roman"/>
              </a:rPr>
              <a:t>Unlikely</a:t>
            </a:r>
          </a:p>
          <a:p>
            <a:pPr indent="-342900" lvl="2" marL="1371600" rtl="0">
              <a:lnSpc>
                <a:spcPct val="120000"/>
              </a:lnSpc>
              <a:spcBef>
                <a:spcPts val="0"/>
              </a:spcBef>
              <a:buClr>
                <a:srgbClr val="FFFFFF"/>
              </a:buClr>
              <a:buSzPct val="100000"/>
              <a:buFont typeface="Wingdings"/>
              <a:buChar char="§"/>
            </a:pPr>
            <a:r>
              <a:rPr lang="en" sz="1800">
                <a:solidFill>
                  <a:srgbClr val="FFFFFF"/>
                </a:solidFill>
                <a:latin typeface="Times New Roman"/>
                <a:ea typeface="Times New Roman"/>
                <a:cs typeface="Times New Roman"/>
                <a:sym typeface="Times New Roman"/>
              </a:rPr>
              <a:t>Protect the investment</a:t>
            </a:r>
          </a:p>
          <a:p>
            <a:pPr indent="-342900" lvl="2" marL="1371600" rtl="0">
              <a:lnSpc>
                <a:spcPct val="120000"/>
              </a:lnSpc>
              <a:spcBef>
                <a:spcPts val="0"/>
              </a:spcBef>
              <a:buClr>
                <a:srgbClr val="FFFFFF"/>
              </a:buClr>
              <a:buSzPct val="100000"/>
              <a:buFont typeface="Wingdings"/>
              <a:buChar char="§"/>
            </a:pPr>
            <a:r>
              <a:rPr lang="en" sz="1800">
                <a:solidFill>
                  <a:srgbClr val="FFFFFF"/>
                </a:solidFill>
                <a:latin typeface="Times New Roman"/>
                <a:ea typeface="Times New Roman"/>
                <a:cs typeface="Times New Roman"/>
                <a:sym typeface="Times New Roman"/>
              </a:rPr>
              <a:t>Relatively simple to reverse engineering for the similar technology</a:t>
            </a:r>
          </a:p>
          <a:p>
            <a:pPr indent="-342900" lvl="0" marL="457200" rtl="0">
              <a:lnSpc>
                <a:spcPct val="120000"/>
              </a:lnSpc>
              <a:spcBef>
                <a:spcPts val="0"/>
              </a:spcBef>
              <a:buClr>
                <a:srgbClr val="FFFFFF"/>
              </a:buClr>
              <a:buSzPct val="100000"/>
              <a:buFont typeface="Arial"/>
              <a:buChar char="●"/>
            </a:pPr>
            <a:r>
              <a:rPr b="1" lang="en" sz="1800">
                <a:solidFill>
                  <a:srgbClr val="FFFFFF"/>
                </a:solidFill>
                <a:latin typeface="Times New Roman"/>
                <a:ea typeface="Times New Roman"/>
                <a:cs typeface="Times New Roman"/>
                <a:sym typeface="Times New Roman"/>
              </a:rPr>
              <a:t>Trademarks, logos and taglines</a:t>
            </a:r>
          </a:p>
          <a:p>
            <a:pPr indent="-342900" lvl="1" marL="914400" rtl="0">
              <a:lnSpc>
                <a:spcPct val="120000"/>
              </a:lnSpc>
              <a:spcBef>
                <a:spcPts val="0"/>
              </a:spcBef>
              <a:buClr>
                <a:srgbClr val="FFFFFF"/>
              </a:buClr>
              <a:buSzPct val="100000"/>
              <a:buFont typeface="Courier New"/>
              <a:buChar char="o"/>
            </a:pPr>
            <a:r>
              <a:rPr lang="en" sz="1800">
                <a:solidFill>
                  <a:srgbClr val="FFFFFF"/>
                </a:solidFill>
                <a:latin typeface="Times New Roman"/>
                <a:ea typeface="Times New Roman"/>
                <a:cs typeface="Times New Roman"/>
                <a:sym typeface="Times New Roman"/>
              </a:rPr>
              <a:t>Trademark clearance searches</a:t>
            </a:r>
          </a:p>
          <a:p>
            <a:pPr indent="-342900" lvl="0" marL="457200" rtl="0">
              <a:lnSpc>
                <a:spcPct val="120000"/>
              </a:lnSpc>
              <a:spcBef>
                <a:spcPts val="0"/>
              </a:spcBef>
              <a:buClr>
                <a:srgbClr val="FFFFFF"/>
              </a:buClr>
              <a:buSzPct val="100000"/>
              <a:buFont typeface="Arial"/>
              <a:buChar char="●"/>
            </a:pPr>
            <a:r>
              <a:rPr b="1" lang="en" sz="1800">
                <a:solidFill>
                  <a:srgbClr val="FFFFFF"/>
                </a:solidFill>
                <a:latin typeface="Times New Roman"/>
                <a:ea typeface="Times New Roman"/>
                <a:cs typeface="Times New Roman"/>
                <a:sym typeface="Times New Roman"/>
              </a:rPr>
              <a:t>Copyright Issues</a:t>
            </a:r>
          </a:p>
          <a:p>
            <a:pPr indent="-342900" lvl="1" marL="914400" rtl="0">
              <a:lnSpc>
                <a:spcPct val="120000"/>
              </a:lnSpc>
              <a:spcBef>
                <a:spcPts val="0"/>
              </a:spcBef>
              <a:buClr>
                <a:srgbClr val="FFFFFF"/>
              </a:buClr>
              <a:buSzPct val="100000"/>
              <a:buFont typeface="Courier New"/>
              <a:buChar char="o"/>
            </a:pPr>
            <a:r>
              <a:rPr lang="en" sz="1800">
                <a:solidFill>
                  <a:srgbClr val="FFFFFF"/>
                </a:solidFill>
                <a:latin typeface="Times New Roman"/>
                <a:ea typeface="Times New Roman"/>
                <a:cs typeface="Times New Roman"/>
                <a:sym typeface="Times New Roman"/>
              </a:rPr>
              <a:t>“zero-tolerance”</a:t>
            </a:r>
          </a:p>
          <a:p>
            <a:pPr lvl="0" rtl="0">
              <a:spcBef>
                <a:spcPts val="0"/>
              </a:spcBef>
              <a:buNone/>
            </a:pPr>
            <a:r>
              <a:t/>
            </a:r>
            <a:endParaRPr sz="1400"/>
          </a:p>
        </p:txBody>
      </p:sp>
      <p:sp>
        <p:nvSpPr>
          <p:cNvPr id="107" name="Shape 107"/>
          <p:cNvSpPr txBox="1"/>
          <p:nvPr>
            <p:ph type="title"/>
          </p:nvPr>
        </p:nvSpPr>
        <p:spPr>
          <a:xfrm>
            <a:off x="457200" y="205978"/>
            <a:ext cx="8229600" cy="994200"/>
          </a:xfrm>
          <a:prstGeom prst="rect">
            <a:avLst/>
          </a:prstGeom>
        </p:spPr>
        <p:txBody>
          <a:bodyPr anchorCtr="0" anchor="b" bIns="91425" lIns="91425" rIns="91425" tIns="91425">
            <a:noAutofit/>
          </a:bodyPr>
          <a:lstStyle/>
          <a:p>
            <a:pPr lvl="0" rtl="0">
              <a:spcBef>
                <a:spcPts val="0"/>
              </a:spcBef>
              <a:buNone/>
            </a:pPr>
            <a:r>
              <a:rPr lang="en" sz="3800">
                <a:solidFill>
                  <a:srgbClr val="FFFFFF"/>
                </a:solidFill>
              </a:rPr>
              <a:t>Strategies for Intellectual Property</a:t>
            </a:r>
          </a:p>
        </p:txBody>
      </p:sp>
      <p:pic>
        <p:nvPicPr>
          <p:cNvPr id="108" name="Shape 108"/>
          <p:cNvPicPr preferRelativeResize="0"/>
          <p:nvPr/>
        </p:nvPicPr>
        <p:blipFill>
          <a:blip r:embed="rId3">
            <a:alphaModFix/>
          </a:blip>
          <a:stretch>
            <a:fillRect/>
          </a:stretch>
        </p:blipFill>
        <p:spPr>
          <a:xfrm>
            <a:off x="4918275" y="1330775"/>
            <a:ext cx="3857624" cy="2247900"/>
          </a:xfrm>
          <a:prstGeom prst="rect">
            <a:avLst/>
          </a:prstGeom>
          <a:noFill/>
          <a:ln>
            <a:noFill/>
          </a:ln>
        </p:spPr>
      </p:pic>
      <p:sp>
        <p:nvSpPr>
          <p:cNvPr id="109" name="Shape 109"/>
          <p:cNvSpPr txBox="1"/>
          <p:nvPr/>
        </p:nvSpPr>
        <p:spPr>
          <a:xfrm>
            <a:off x="3533125" y="3762200"/>
            <a:ext cx="5094299" cy="1688099"/>
          </a:xfrm>
          <a:prstGeom prst="rect">
            <a:avLst/>
          </a:prstGeom>
          <a:noFill/>
          <a:ln>
            <a:noFill/>
          </a:ln>
        </p:spPr>
        <p:txBody>
          <a:bodyPr anchorCtr="0" anchor="ctr" bIns="91425" lIns="91425" rIns="91425" tIns="91425">
            <a:noAutofit/>
          </a:bodyPr>
          <a:lstStyle/>
          <a:p>
            <a:pPr lvl="0" rtl="0">
              <a:lnSpc>
                <a:spcPct val="120000"/>
              </a:lnSpc>
              <a:spcBef>
                <a:spcPts val="0"/>
              </a:spcBef>
              <a:buNone/>
            </a:pPr>
            <a:r>
              <a:rPr b="1" lang="en" sz="1100">
                <a:solidFill>
                  <a:srgbClr val="FFFFFF"/>
                </a:solidFill>
                <a:latin typeface="Trebuchet MS"/>
                <a:ea typeface="Trebuchet MS"/>
                <a:cs typeface="Trebuchet MS"/>
                <a:sym typeface="Trebuchet MS"/>
              </a:rPr>
              <a:t>The National Association of Theatre Owners (NATO) and the Motion Picture Association of America (MPAA)</a:t>
            </a:r>
            <a:r>
              <a:rPr lang="en" sz="1100">
                <a:solidFill>
                  <a:srgbClr val="FFFFFF"/>
                </a:solidFill>
                <a:latin typeface="Trebuchet MS"/>
                <a:ea typeface="Trebuchet MS"/>
                <a:cs typeface="Trebuchet MS"/>
                <a:sym typeface="Trebuchet MS"/>
              </a:rPr>
              <a:t>...... we maintain a zero-tolerance policy toward using any recording device while movies are being shown. …...all phones must be silenced and other recording devices, </a:t>
            </a:r>
            <a:r>
              <a:rPr b="1" lang="en" sz="1100">
                <a:solidFill>
                  <a:srgbClr val="FFFFFF"/>
                </a:solidFill>
                <a:latin typeface="Trebuchet MS"/>
                <a:ea typeface="Trebuchet MS"/>
                <a:cs typeface="Trebuchet MS"/>
                <a:sym typeface="Trebuchet MS"/>
              </a:rPr>
              <a:t>including wearable devices</a:t>
            </a:r>
            <a:r>
              <a:rPr lang="en" sz="1100">
                <a:solidFill>
                  <a:srgbClr val="FFFFFF"/>
                </a:solidFill>
                <a:latin typeface="Trebuchet MS"/>
                <a:ea typeface="Trebuchet MS"/>
                <a:cs typeface="Trebuchet MS"/>
                <a:sym typeface="Trebuchet MS"/>
              </a:rPr>
              <a:t>, must be turned off and put away at show time.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