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7" d="100"/>
          <a:sy n="127" d="100"/>
        </p:scale>
        <p:origin x="-96" y="-23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473837152"/>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Useful for </a:t>
            </a:r>
            <a:r>
              <a:rPr lang="en" b="1"/>
              <a:t>manufacturing facilities</a:t>
            </a:r>
            <a:r>
              <a:rPr lang="en"/>
              <a:t> which area often separate from management facilities</a:t>
            </a:r>
          </a:p>
          <a:p>
            <a:pPr rtl="0">
              <a:spcBef>
                <a:spcPts val="0"/>
              </a:spcBef>
              <a:buNone/>
            </a:pPr>
            <a:r>
              <a:rPr lang="en"/>
              <a:t>Useful for </a:t>
            </a:r>
            <a:r>
              <a:rPr lang="en" b="1"/>
              <a:t>clean rooms/ labs</a:t>
            </a:r>
            <a:r>
              <a:rPr lang="en"/>
              <a:t> so manager doesn’t have to undergo process to enter the lab, can sterilize the robot instead</a:t>
            </a:r>
          </a:p>
          <a:p>
            <a:pPr rtl="0">
              <a:spcBef>
                <a:spcPts val="0"/>
              </a:spcBef>
              <a:buNone/>
            </a:pPr>
            <a:r>
              <a:rPr lang="en" b="1">
                <a:solidFill>
                  <a:schemeClr val="dk1"/>
                </a:solidFill>
              </a:rPr>
              <a:t>increased efficiency</a:t>
            </a:r>
            <a:r>
              <a:rPr lang="en">
                <a:solidFill>
                  <a:schemeClr val="dk1"/>
                </a:solidFill>
              </a:rPr>
              <a:t> by </a:t>
            </a:r>
            <a:r>
              <a:rPr lang="en" b="1">
                <a:solidFill>
                  <a:schemeClr val="dk1"/>
                </a:solidFill>
              </a:rPr>
              <a:t>cutting out travel time</a:t>
            </a:r>
            <a:r>
              <a:rPr lang="en">
                <a:solidFill>
                  <a:schemeClr val="dk1"/>
                </a:solidFill>
              </a:rPr>
              <a:t> and one person can be multiple places at once</a:t>
            </a:r>
          </a:p>
          <a:p>
            <a:pPr rtl="0">
              <a:spcBef>
                <a:spcPts val="0"/>
              </a:spcBef>
              <a:buNone/>
            </a:pPr>
            <a:r>
              <a:rPr lang="en"/>
              <a:t>Can be useful in </a:t>
            </a:r>
            <a:r>
              <a:rPr lang="en" b="1"/>
              <a:t>dangerous situations and workplaces.</a:t>
            </a:r>
            <a:r>
              <a:rPr lang="en"/>
              <a:t>   </a:t>
            </a:r>
          </a:p>
          <a:p>
            <a:pPr rtl="0">
              <a:spcBef>
                <a:spcPts val="0"/>
              </a:spcBef>
              <a:buNone/>
            </a:pPr>
            <a:r>
              <a:rPr lang="en"/>
              <a:t>Marvin Minsky’s “Telepresence” article discusses how telepresence could have helped the </a:t>
            </a:r>
            <a:r>
              <a:rPr lang="en" b="1"/>
              <a:t>Three Mile Island</a:t>
            </a:r>
            <a:r>
              <a:rPr lang="en"/>
              <a:t> meltdown [1]</a:t>
            </a:r>
          </a:p>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solidFill>
                  <a:schemeClr val="dk1"/>
                </a:solidFill>
              </a:rPr>
              <a:t>Two main problems with telepresence in the office today: cost &amp; people uncomfortable with the technology  (irobots Ava 500 estimated to be 70,000$)</a:t>
            </a:r>
          </a:p>
          <a:p>
            <a:pPr rtl="0">
              <a:spcBef>
                <a:spcPts val="0"/>
              </a:spcBef>
              <a:buNone/>
            </a:pPr>
            <a:r>
              <a:rPr lang="en">
                <a:solidFill>
                  <a:schemeClr val="dk1"/>
                </a:solidFill>
              </a:rPr>
              <a:t>Camera to make user feel they are having a real discussion, volume adjustment on both sides, [5]</a:t>
            </a:r>
          </a:p>
          <a:p>
            <a:pPr rtl="0">
              <a:spcBef>
                <a:spcPts val="0"/>
              </a:spcBef>
              <a:buNone/>
            </a:pPr>
            <a:r>
              <a:rPr lang="en">
                <a:solidFill>
                  <a:schemeClr val="dk1"/>
                </a:solidFill>
              </a:rPr>
              <a:t>Features make interactions with telepresence robots more comfortable, allowing for them to become adopted in offices more because they are more efficient,</a:t>
            </a:r>
          </a:p>
          <a:p>
            <a:pPr>
              <a:spcBef>
                <a:spcPts val="0"/>
              </a:spcBef>
              <a:buNone/>
            </a:pPr>
            <a:r>
              <a:rPr lang="en">
                <a:solidFill>
                  <a:schemeClr val="dk1"/>
                </a:solidFill>
              </a:rPr>
              <a:t>80% of people interacting with the robot felt that the robot and user were part of the team, but user was less likely to feel so [5]</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indent="0" rtl="0">
              <a:spcBef>
                <a:spcPts val="0"/>
              </a:spcBef>
              <a:buNone/>
            </a:pPr>
            <a:r>
              <a:rPr lang="en"/>
              <a:t>Information Privacy: Patient Info, plans sensitive military info, classified documents and trade secrets in the office, family habits</a:t>
            </a:r>
          </a:p>
          <a:p>
            <a:pPr marL="0" indent="0" rtl="0">
              <a:spcBef>
                <a:spcPts val="0"/>
              </a:spcBef>
              <a:buNone/>
            </a:pPr>
            <a:r>
              <a:rPr lang="en"/>
              <a:t>Computer Security: If hacked could cause harm to patient or soldier, spy on children at home, hack into conference calls</a:t>
            </a:r>
          </a:p>
          <a:p>
            <a:pPr marL="0" indent="0" rtl="0">
              <a:spcBef>
                <a:spcPts val="0"/>
              </a:spcBef>
              <a:buNone/>
            </a:pPr>
            <a:r>
              <a:rPr lang="en"/>
              <a:t>Reliability: Robot malfunctioning could cause harm to patient, civilian or soldier</a:t>
            </a:r>
          </a:p>
          <a:p>
            <a:pPr marL="0" indent="0" rtl="0">
              <a:spcBef>
                <a:spcPts val="0"/>
              </a:spcBef>
              <a:buNone/>
            </a:pPr>
            <a:r>
              <a:rPr lang="en"/>
              <a:t>Work &amp; Wealth: no-face to face meetings due to telepresence</a:t>
            </a:r>
          </a:p>
          <a:p>
            <a:pPr marL="0" indent="0" rtl="0">
              <a:spcBef>
                <a:spcPts val="0"/>
              </a:spcBef>
              <a:buNone/>
            </a:pPr>
            <a:r>
              <a:rPr lang="en"/>
              <a:t>	</a:t>
            </a:r>
            <a:r>
              <a:rPr lang="en">
                <a:solidFill>
                  <a:schemeClr val="dk1"/>
                </a:solidFill>
              </a:rPr>
              <a:t>Benefits: able to do work from a safe area in military and dangerous workplaces</a:t>
            </a:r>
          </a:p>
          <a:p>
            <a:pPr marL="0" indent="0" rtl="0">
              <a:spcBef>
                <a:spcPts val="0"/>
              </a:spcBef>
              <a:buNone/>
            </a:pPr>
            <a:endParaRPr/>
          </a:p>
          <a:p>
            <a:pPr marL="0" indent="0" rtl="0">
              <a:spcBef>
                <a:spcPts val="0"/>
              </a:spcBef>
              <a:buNone/>
            </a:pPr>
            <a:r>
              <a:rPr lang="en">
                <a:solidFill>
                  <a:schemeClr val="dk1"/>
                </a:solidFill>
              </a:rPr>
              <a:t>Telepresence Surgeries could cause liability issues if something wrong (work &amp; wealth)</a:t>
            </a:r>
          </a:p>
          <a:p>
            <a:pPr marL="0" indent="0" rtl="0">
              <a:spcBef>
                <a:spcPts val="0"/>
              </a:spcBef>
              <a:buNone/>
            </a:pPr>
            <a:endParaRPr>
              <a:solidFill>
                <a:schemeClr val="dk1"/>
              </a:solidFill>
            </a:endParaRPr>
          </a:p>
          <a:p>
            <a:pPr marL="0" indent="0" rtl="0">
              <a:spcBef>
                <a:spcPts val="0"/>
              </a:spcBef>
              <a:buNone/>
            </a:pPr>
            <a:r>
              <a:rPr lang="en">
                <a:solidFill>
                  <a:schemeClr val="dk1"/>
                </a:solidFill>
              </a:rPr>
              <a:t>Because of these implications, complete autonomy may not occur immediately </a:t>
            </a:r>
          </a:p>
          <a:p>
            <a:pPr marL="0" indent="0" rtl="0">
              <a:spcBef>
                <a:spcPts val="0"/>
              </a:spcBef>
              <a:buNone/>
            </a:pPr>
            <a:endParaRPr/>
          </a:p>
          <a:p>
            <a:pPr>
              <a:spcBef>
                <a:spcPts val="0"/>
              </a:spcBef>
              <a:buNone/>
            </a:pPr>
            <a:r>
              <a:rPr lang="en"/>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solidFill>
                  <a:schemeClr val="dk1"/>
                </a:solidFill>
              </a:rPr>
              <a:t>Though complete autonomy of robots may be seen as something that will happen in the future, we believe that the first step toward such a future will be telepresence robots</a:t>
            </a:r>
          </a:p>
          <a:p>
            <a:pPr lvl="0" rtl="0">
              <a:spcBef>
                <a:spcPts val="0"/>
              </a:spcBef>
              <a:buNone/>
            </a:pPr>
            <a:endParaRPr>
              <a:solidFill>
                <a:schemeClr val="dk1"/>
              </a:solidFill>
            </a:endParaRPr>
          </a:p>
          <a:p>
            <a:pPr lvl="0" rtl="0">
              <a:spcBef>
                <a:spcPts val="0"/>
              </a:spcBef>
              <a:buNone/>
            </a:pPr>
            <a:r>
              <a:rPr lang="en">
                <a:solidFill>
                  <a:schemeClr val="dk1"/>
                </a:solidFill>
              </a:rPr>
              <a:t>1-5:</a:t>
            </a:r>
          </a:p>
          <a:p>
            <a:pPr rtl="0">
              <a:spcBef>
                <a:spcPts val="0"/>
              </a:spcBef>
              <a:buNone/>
            </a:pPr>
            <a:r>
              <a:rPr lang="en"/>
              <a:t>There is a trend towards efficiency which is contributed to by telepresence robots with advanced capabilities</a:t>
            </a:r>
          </a:p>
          <a:p>
            <a:pPr rtl="0">
              <a:spcBef>
                <a:spcPts val="0"/>
              </a:spcBef>
              <a:buNone/>
            </a:pPr>
            <a:r>
              <a:rPr lang="en"/>
              <a:t>10:</a:t>
            </a:r>
          </a:p>
          <a:p>
            <a:pPr rtl="0">
              <a:spcBef>
                <a:spcPts val="0"/>
              </a:spcBef>
              <a:buNone/>
            </a:pPr>
            <a:r>
              <a:rPr lang="en"/>
              <a:t>People are not yet comfortable with telepresence but new features are making interactions more comfortable</a:t>
            </a:r>
          </a:p>
          <a:p>
            <a:pPr rtl="0">
              <a:spcBef>
                <a:spcPts val="0"/>
              </a:spcBef>
              <a:buNone/>
            </a:pPr>
            <a:endParaRPr/>
          </a:p>
          <a:p>
            <a:pPr rtl="0">
              <a:spcBef>
                <a:spcPts val="0"/>
              </a:spcBef>
              <a:buNone/>
            </a:pPr>
            <a:r>
              <a:rPr lang="en"/>
              <a:t>30:</a:t>
            </a:r>
          </a:p>
          <a:p>
            <a:pPr rtl="0">
              <a:spcBef>
                <a:spcPts val="0"/>
              </a:spcBef>
              <a:buNone/>
            </a:pPr>
            <a:r>
              <a:rPr lang="en"/>
              <a:t>Some people claim that we can upload our minds into computers with telepresence robotic representations of ourselves that we can control  [4]</a:t>
            </a:r>
          </a:p>
          <a:p>
            <a:pPr rtl="0">
              <a:spcBef>
                <a:spcPts val="0"/>
              </a:spcBef>
              <a:buNone/>
            </a:pPr>
            <a:r>
              <a:rPr lang="en"/>
              <a:t>As we have seen with disruptive technologies so far, innovation has spearheaded efficiency with lower costs =&gt; Efficiency improves, prices go down [7-11]</a:t>
            </a:r>
          </a:p>
          <a:p>
            <a:pPr rtl="0">
              <a:spcBef>
                <a:spcPts val="0"/>
              </a:spcBef>
              <a:buNone/>
            </a:pPr>
            <a:endParaRPr/>
          </a:p>
          <a:p>
            <a:pPr rtl="0">
              <a:spcBef>
                <a:spcPts val="0"/>
              </a:spcBef>
              <a:buNone/>
            </a:pPr>
            <a:endParaRPr/>
          </a:p>
          <a:p>
            <a:pPr rtl="0">
              <a:spcBef>
                <a:spcPts val="0"/>
              </a:spcBef>
              <a:buNone/>
            </a:pPr>
            <a:endParaRPr/>
          </a:p>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solidFill>
                  <a:schemeClr val="dk1"/>
                </a:solidFill>
              </a:rPr>
              <a:t>Reiterating our thesis, If we get to the point where we can upload our minds into computers and control these robotic bodies ourselves, we will still be able to perform the same work but, at a faster pace with advanced capabilities that is currently lacking among humans [4]. This way, we have less number of workers with more capabilities and hence more efficiency.</a:t>
            </a:r>
            <a:br>
              <a:rPr lang="en">
                <a:solidFill>
                  <a:schemeClr val="dk1"/>
                </a:solidFill>
              </a:rPr>
            </a:br>
            <a:r>
              <a:rPr lang="en">
                <a:solidFill>
                  <a:schemeClr val="dk1"/>
                </a:solidFill>
              </a:rPr>
              <a:t/>
            </a:r>
            <a:br>
              <a:rPr lang="en">
                <a:solidFill>
                  <a:schemeClr val="dk1"/>
                </a:solidFill>
              </a:rPr>
            </a:br>
            <a:r>
              <a:rPr lang="en">
                <a:solidFill>
                  <a:schemeClr val="dk1"/>
                </a:solidFill>
              </a:rPr>
              <a:t>This way our reliability on computers decreases and it would be us who would control these robots rather than the artificial intelligence behind it, which is more likely to fail than destroy mankind. [3]</a:t>
            </a:r>
          </a:p>
          <a:p>
            <a:pPr rtl="0">
              <a:spcBef>
                <a:spcPts val="0"/>
              </a:spcBef>
              <a:buNone/>
            </a:pPr>
            <a:endParaRPr>
              <a:solidFill>
                <a:schemeClr val="dk1"/>
              </a:solidFill>
            </a:endParaRPr>
          </a:p>
          <a:p>
            <a:pPr>
              <a:spcBef>
                <a:spcPts val="0"/>
              </a:spcBef>
              <a:buNone/>
            </a:pPr>
            <a:r>
              <a:rPr lang="en">
                <a:solidFill>
                  <a:schemeClr val="dk1"/>
                </a:solidFill>
              </a:rPr>
              <a:t>So, in conclusion, we will be able to hold our own by being able to control our own robotic telepresent bodies, that will eventually replace current workers with better efficiency.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Used to effectively be in a location that you are currently unable to reach, feeling your presence in a remote environment.</a:t>
            </a:r>
          </a:p>
          <a:p>
            <a:pPr rtl="0">
              <a:spcBef>
                <a:spcPts val="0"/>
              </a:spcBef>
              <a:buNone/>
            </a:pPr>
            <a:endParaRPr/>
          </a:p>
          <a:p>
            <a:pPr rtl="0">
              <a:spcBef>
                <a:spcPts val="0"/>
              </a:spcBef>
              <a:buNone/>
            </a:pPr>
            <a:r>
              <a:rPr lang="en"/>
              <a:t>Different robots can traverse in the different environments that they are present in, depending on their type: Domestic, Workplace, Medical and Military.</a:t>
            </a:r>
          </a:p>
          <a:p>
            <a:pPr rtl="0">
              <a:spcBef>
                <a:spcPts val="0"/>
              </a:spcBef>
              <a:buNone/>
            </a:pPr>
            <a:endParaRPr/>
          </a:p>
          <a:p>
            <a:pPr rtl="0">
              <a:spcBef>
                <a:spcPts val="0"/>
              </a:spcBef>
              <a:buNone/>
            </a:pPr>
            <a:r>
              <a:rPr lang="en"/>
              <a:t>In the upcoming slides, we will introduce the current form in which these robots are being used in these different environments and their future use.</a:t>
            </a:r>
          </a:p>
          <a:p>
            <a:pPr rtl="0">
              <a:spcBef>
                <a:spcPts val="0"/>
              </a:spcBef>
              <a:buNone/>
            </a:pPr>
            <a:endParaRPr/>
          </a:p>
          <a:p>
            <a:pPr>
              <a:spcBef>
                <a:spcPts val="0"/>
              </a:spcBef>
              <a:buNone/>
            </a:pPr>
            <a:r>
              <a:rPr lang="en"/>
              <a:t>picture: http://rbot.com/wp-content/uploads/2013/04/77700dc37683d8d552e388b67c485d8f.png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solidFill>
                  <a:schemeClr val="dk1"/>
                </a:solidFill>
              </a:rPr>
              <a:t>The main feature of the domestic telepresence robots is to connect family members together across the globe, and this is done in a more interactive way than phone or skype does.</a:t>
            </a:r>
          </a:p>
          <a:p>
            <a:pPr lvl="0" rtl="0">
              <a:spcBef>
                <a:spcPts val="0"/>
              </a:spcBef>
              <a:buNone/>
            </a:pPr>
            <a:r>
              <a:rPr lang="en">
                <a:solidFill>
                  <a:schemeClr val="dk1"/>
                </a:solidFill>
              </a:rPr>
              <a:t>They usually also contains pattern recognition technique, so that the user could speak with the robot to sound control various household items at home</a:t>
            </a:r>
          </a:p>
          <a:p>
            <a:pPr lvl="0" rtl="0">
              <a:spcBef>
                <a:spcPts val="0"/>
              </a:spcBef>
              <a:buNone/>
            </a:pPr>
            <a:r>
              <a:rPr lang="en">
                <a:solidFill>
                  <a:schemeClr val="dk1"/>
                </a:solidFill>
              </a:rPr>
              <a:t>In addition, they could also integrate with features of various devices to take care of simple tasks: for example,</a:t>
            </a:r>
          </a:p>
          <a:p>
            <a:pPr lvl="0" indent="457200" rtl="0">
              <a:spcBef>
                <a:spcPts val="0"/>
              </a:spcBef>
              <a:buClr>
                <a:schemeClr val="dk1"/>
              </a:buClr>
              <a:buSzPct val="100000"/>
              <a:buFont typeface="Arial"/>
              <a:buNone/>
            </a:pPr>
            <a:r>
              <a:rPr lang="en">
                <a:solidFill>
                  <a:schemeClr val="dk1"/>
                </a:solidFill>
              </a:rPr>
              <a:t>could be used as an alarm clock, could take photographs, play music, and even take care of children</a:t>
            </a:r>
          </a:p>
          <a:p>
            <a:pPr marL="0" lvl="0" indent="0" rtl="0">
              <a:spcBef>
                <a:spcPts val="0"/>
              </a:spcBef>
              <a:buClr>
                <a:schemeClr val="dk1"/>
              </a:buClr>
              <a:buFont typeface="Arial"/>
              <a:buNone/>
            </a:pPr>
            <a:endParaRPr>
              <a:solidFill>
                <a:schemeClr val="dk1"/>
              </a:solidFill>
            </a:endParaRPr>
          </a:p>
          <a:p>
            <a:pPr marL="0" lvl="0" indent="0">
              <a:spcBef>
                <a:spcPts val="0"/>
              </a:spcBef>
              <a:buClr>
                <a:schemeClr val="dk1"/>
              </a:buClr>
              <a:buSzPct val="100000"/>
              <a:buFont typeface="Arial"/>
              <a:buNone/>
            </a:pPr>
            <a:r>
              <a:rPr lang="en">
                <a:solidFill>
                  <a:schemeClr val="dk1"/>
                </a:solidFill>
              </a:rPr>
              <a:t>Picture: http://uncrate.com/p/2014/07/jibo.jpg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lvl="0" indent="0" rtl="0">
              <a:spcBef>
                <a:spcPts val="0"/>
              </a:spcBef>
              <a:buClr>
                <a:schemeClr val="dk1"/>
              </a:buClr>
              <a:buSzPct val="100000"/>
              <a:buFont typeface="Arial"/>
              <a:buNone/>
            </a:pPr>
            <a:r>
              <a:rPr lang="en"/>
              <a:t>As the domestic telepresence robots are considered as a humanized technology because of their ability to communicate with human, they could build intimate and trusting relationship with the users, which makes users feel more comfortable when using them.</a:t>
            </a:r>
          </a:p>
          <a:p>
            <a:pPr lvl="0" rtl="0">
              <a:spcBef>
                <a:spcPts val="0"/>
              </a:spcBef>
              <a:buNone/>
            </a:pPr>
            <a:r>
              <a:rPr lang="en"/>
              <a:t>And as they could record the details of users’ living manners and habits and store or analyze such data for the users to use, they could make users’ life more convenient</a:t>
            </a:r>
          </a:p>
          <a:p>
            <a:pPr lvl="0" rtl="0">
              <a:spcBef>
                <a:spcPts val="0"/>
              </a:spcBef>
              <a:buClr>
                <a:schemeClr val="dk1"/>
              </a:buClr>
              <a:buSzPct val="100000"/>
              <a:buFont typeface="Arial"/>
              <a:buNone/>
            </a:pPr>
            <a:r>
              <a:rPr lang="en"/>
              <a:t>As they are domestic robots, they could also monitor the condition of the house when the family is out.</a:t>
            </a:r>
          </a:p>
          <a:p>
            <a:pPr rtl="0">
              <a:spcBef>
                <a:spcPts val="0"/>
              </a:spcBef>
              <a:buNone/>
            </a:pPr>
            <a:r>
              <a:rPr lang="en"/>
              <a:t>Based on those features just mentioned, one robot could do all the work that the housekeeper and security guard could do .</a:t>
            </a:r>
          </a:p>
          <a:p>
            <a:pPr lvl="0" rtl="0">
              <a:spcBef>
                <a:spcPts val="0"/>
              </a:spcBef>
              <a:buNone/>
            </a:pPr>
            <a:r>
              <a:rPr lang="en"/>
              <a:t>Jibo now costs 500 dollars, which could be affordable by many families; and another kind of domestic telepresence robot named personal robot decreases their price from 2000 dollars to less than 1000 dollars recently, and we expect the price of domestic telepresence robots could be further decrease later. </a:t>
            </a:r>
          </a:p>
          <a:p>
            <a:pPr lvl="0">
              <a:spcBef>
                <a:spcPts val="0"/>
              </a:spcBef>
              <a:buNone/>
            </a:pPr>
            <a:r>
              <a:rPr lang="en"/>
              <a:t>And due to the conveniency that such robots could bring as well as their capacity, we believe that domestic telepresence robots could become commonplace in the near future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While medical telepresence robots overall are beneficial for patients and surgeons, some of them are not the most efficient. There are two main groups within medical telepresence robots: surgical robots and monitoring robots. Surgical robots allow surgeries to be performed in remote areas while monitoring robots allow doctors to monitor their patient’s well-being if they aren’t able to physically be there. Surgical robots, while they have been able to perform successful surgeries, cannot really reach their full potential until the majority of hospitals, which will not be very likely within the next 20 years. [7] Currently, the cost of the robot as well as the network connection is simply too great, although the benefits may outweigh the risk, this just doesn’t make sense for a lot of hospitals right now. [8]</a:t>
            </a:r>
          </a:p>
          <a:p>
            <a:pPr rtl="0">
              <a:spcBef>
                <a:spcPts val="0"/>
              </a:spcBef>
              <a:buNone/>
            </a:pPr>
            <a:endParaRPr/>
          </a:p>
          <a:p>
            <a:pPr rtl="0">
              <a:spcBef>
                <a:spcPts val="0"/>
              </a:spcBef>
              <a:buNone/>
            </a:pPr>
            <a:r>
              <a:rPr lang="en"/>
              <a:t>In contrast, the monitoring robot (like VGo) is incredibly efficient as it allows doctors to monitor their patients medicine, order tests, and provide care remotely. This way the doctor is almost always available to his or her patient despite location. A number of hospitals have a telepresence robot, but only one or two because they are extremely expensive. As of 2013, VGo is used in 29 different organizations, and 5 of these organizations are hospitals or hospice care. [6] Currently, VGo can cost anywhere from $7200 to $8900 per year. In the coming years, we predict that VGo and monitoring robots like it will become more common as the cost decreases and the benefits or seen to outweigh any potential risks. </a:t>
            </a:r>
          </a:p>
          <a:p>
            <a:pPr rtl="0">
              <a:spcBef>
                <a:spcPts val="0"/>
              </a:spcBef>
              <a:buNone/>
            </a:pPr>
            <a:endParaRPr/>
          </a:p>
          <a:p>
            <a:pPr>
              <a:spcBef>
                <a:spcPts val="0"/>
              </a:spcBef>
              <a:buNone/>
            </a:pPr>
            <a:r>
              <a:rPr lang="en"/>
              <a:t>While being cost efficient isn’t the most important thing, it is a major factor in why hospitals are not purchasing many medical robots.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Currently, teleoperated military robots are already being used to replace soldiers, spies and bomb squads. </a:t>
            </a:r>
          </a:p>
          <a:p>
            <a:pPr rtl="0">
              <a:spcBef>
                <a:spcPts val="0"/>
              </a:spcBef>
              <a:buNone/>
            </a:pPr>
            <a:endParaRPr/>
          </a:p>
          <a:p>
            <a:pPr rtl="0">
              <a:spcBef>
                <a:spcPts val="0"/>
              </a:spcBef>
              <a:buNone/>
            </a:pPr>
            <a:r>
              <a:rPr lang="en"/>
              <a:t>You can see that they are not all killing machines as you would imagine based on the media portrayal, but, also include public safety oriented robots.</a:t>
            </a:r>
          </a:p>
          <a:p>
            <a:pPr rtl="0">
              <a:spcBef>
                <a:spcPts val="0"/>
              </a:spcBef>
              <a:buNone/>
            </a:pPr>
            <a:endParaRPr/>
          </a:p>
          <a:p>
            <a:pPr rtl="0">
              <a:spcBef>
                <a:spcPts val="0"/>
              </a:spcBef>
              <a:buNone/>
            </a:pPr>
            <a:r>
              <a:rPr lang="en"/>
              <a:t>There are two types of military robots: Unmanned Aerial Vehicles and Unmanned Ground Vehicles, examples of which you can see in these images. </a:t>
            </a:r>
          </a:p>
          <a:p>
            <a:pPr rtl="0">
              <a:spcBef>
                <a:spcPts val="0"/>
              </a:spcBef>
              <a:buNone/>
            </a:pPr>
            <a:endParaRPr/>
          </a:p>
          <a:p>
            <a:pPr rtl="0">
              <a:spcBef>
                <a:spcPts val="0"/>
              </a:spcBef>
              <a:buNone/>
            </a:pPr>
            <a:r>
              <a:rPr lang="en" sz="1200"/>
              <a:t>Autonomous UAV Mission System (AUMS)</a:t>
            </a:r>
            <a:r>
              <a:rPr lang="en" sz="1200">
                <a:solidFill>
                  <a:srgbClr val="FFFFFF"/>
                </a:solidFill>
              </a:rPr>
              <a:t>)</a:t>
            </a:r>
            <a:r>
              <a:rPr lang="en"/>
              <a:t>drones are examples of UAVs used for spying and can be teleoperated </a:t>
            </a:r>
          </a:p>
          <a:p>
            <a:pPr rtl="0">
              <a:spcBef>
                <a:spcPts val="0"/>
              </a:spcBef>
              <a:buNone/>
            </a:pPr>
            <a:endParaRPr/>
          </a:p>
          <a:p>
            <a:pPr lvl="0" rtl="0">
              <a:spcBef>
                <a:spcPts val="0"/>
              </a:spcBef>
              <a:buClr>
                <a:schemeClr val="dk1"/>
              </a:buClr>
              <a:buSzPct val="100000"/>
              <a:buFont typeface="Arial"/>
              <a:buNone/>
            </a:pPr>
            <a:r>
              <a:rPr lang="en">
                <a:solidFill>
                  <a:schemeClr val="dk1"/>
                </a:solidFill>
              </a:rPr>
              <a:t>Other examples of Unmanned Ground Vehicles can be seen here:</a:t>
            </a:r>
          </a:p>
          <a:p>
            <a:pPr lvl="0" rtl="0">
              <a:spcBef>
                <a:spcPts val="0"/>
              </a:spcBef>
              <a:buClr>
                <a:schemeClr val="dk1"/>
              </a:buClr>
              <a:buFont typeface="Arial"/>
              <a:buNone/>
            </a:pPr>
            <a:endParaRPr>
              <a:solidFill>
                <a:schemeClr val="dk1"/>
              </a:solidFill>
            </a:endParaRPr>
          </a:p>
          <a:p>
            <a:pPr lvl="0" rtl="0">
              <a:spcBef>
                <a:spcPts val="0"/>
              </a:spcBef>
              <a:buClr>
                <a:schemeClr val="dk1"/>
              </a:buClr>
              <a:buSzPct val="100000"/>
              <a:buFont typeface="Arial"/>
              <a:buNone/>
            </a:pPr>
            <a:r>
              <a:rPr lang="en">
                <a:solidFill>
                  <a:schemeClr val="dk1"/>
                </a:solidFill>
              </a:rPr>
              <a:t>PackBot is a bomb disposal robot </a:t>
            </a:r>
          </a:p>
          <a:p>
            <a:pPr lvl="0">
              <a:spcBef>
                <a:spcPts val="0"/>
              </a:spcBef>
              <a:buClr>
                <a:schemeClr val="dk1"/>
              </a:buClr>
              <a:buSzPct val="100000"/>
              <a:buFont typeface="Arial"/>
              <a:buNone/>
            </a:pPr>
            <a:r>
              <a:rPr lang="en">
                <a:solidFill>
                  <a:schemeClr val="dk1"/>
                </a:solidFill>
              </a:rPr>
              <a:t>BigDog is a quadruped robot capable of carrying heavy loads that in a war scenario may include injured personnel or medical supplies.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endParaRPr/>
          </a:p>
          <a:p>
            <a:pPr rtl="0">
              <a:spcBef>
                <a:spcPts val="0"/>
              </a:spcBef>
              <a:buNone/>
            </a:pPr>
            <a:r>
              <a:rPr lang="en"/>
              <a:t>Future:</a:t>
            </a:r>
          </a:p>
          <a:p>
            <a:pPr rtl="0">
              <a:spcBef>
                <a:spcPts val="0"/>
              </a:spcBef>
              <a:buNone/>
            </a:pPr>
            <a:r>
              <a:rPr lang="en"/>
              <a:t>Other robots concerned with public safety and defense that are on the horizon are robocops, which may start off as being teleoperated at first.</a:t>
            </a:r>
          </a:p>
          <a:p>
            <a:pPr rtl="0">
              <a:spcBef>
                <a:spcPts val="0"/>
              </a:spcBef>
              <a:buNone/>
            </a:pPr>
            <a:endParaRPr/>
          </a:p>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a:off x="0" y="1200150"/>
            <a:ext cx="9144000" cy="2743199"/>
          </a:xfrm>
          <a:prstGeom prst="rect">
            <a:avLst/>
          </a:prstGeom>
          <a:solidFill>
            <a:schemeClr val="dk1">
              <a:alpha val="20000"/>
            </a:schemeClr>
          </a:solidFill>
          <a:ln>
            <a:noFill/>
          </a:ln>
        </p:spPr>
        <p:txBody>
          <a:bodyPr lIns="91425" tIns="45700" rIns="91425" bIns="45700" anchor="ctr" anchorCtr="0">
            <a:noAutofit/>
          </a:bodyPr>
          <a:lstStyle/>
          <a:p>
            <a:pPr>
              <a:spcBef>
                <a:spcPts val="0"/>
              </a:spcBef>
              <a:buNone/>
            </a:pPr>
            <a:endParaRPr/>
          </a:p>
        </p:txBody>
      </p:sp>
      <p:grpSp>
        <p:nvGrpSpPr>
          <p:cNvPr id="10" name="Shape 10"/>
          <p:cNvGrpSpPr/>
          <p:nvPr/>
        </p:nvGrpSpPr>
        <p:grpSpPr>
          <a:xfrm>
            <a:off x="0" y="-1078"/>
            <a:ext cx="1827407" cy="5144627"/>
            <a:chOff x="0" y="-1438"/>
            <a:chExt cx="798029" cy="6859503"/>
          </a:xfrm>
        </p:grpSpPr>
        <p:sp>
          <p:nvSpPr>
            <p:cNvPr id="11" name="Shape 11"/>
            <p:cNvSpPr/>
            <p:nvPr/>
          </p:nvSpPr>
          <p:spPr>
            <a:xfrm>
              <a:off x="0" y="-1438"/>
              <a:ext cx="798029"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sp>
          <p:nvSpPr>
            <p:cNvPr id="12" name="Shape 12"/>
            <p:cNvSpPr/>
            <p:nvPr/>
          </p:nvSpPr>
          <p:spPr>
            <a:xfrm>
              <a:off x="0" y="0"/>
              <a:ext cx="399014"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13" name="Shape 13"/>
          <p:cNvGrpSpPr/>
          <p:nvPr/>
        </p:nvGrpSpPr>
        <p:grpSpPr>
          <a:xfrm flipH="1">
            <a:off x="7316591" y="0"/>
            <a:ext cx="1827407" cy="5144627"/>
            <a:chOff x="0" y="-1438"/>
            <a:chExt cx="798029" cy="6859503"/>
          </a:xfrm>
        </p:grpSpPr>
        <p:sp>
          <p:nvSpPr>
            <p:cNvPr id="14" name="Shape 14"/>
            <p:cNvSpPr/>
            <p:nvPr/>
          </p:nvSpPr>
          <p:spPr>
            <a:xfrm>
              <a:off x="0" y="-1438"/>
              <a:ext cx="798029"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sp>
          <p:nvSpPr>
            <p:cNvPr id="15" name="Shape 15"/>
            <p:cNvSpPr/>
            <p:nvPr/>
          </p:nvSpPr>
          <p:spPr>
            <a:xfrm>
              <a:off x="0" y="0"/>
              <a:ext cx="399014"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16" name="Shape 16"/>
          <p:cNvSpPr txBox="1">
            <a:spLocks noGrp="1"/>
          </p:cNvSpPr>
          <p:nvPr>
            <p:ph type="ctrTitle"/>
          </p:nvPr>
        </p:nvSpPr>
        <p:spPr>
          <a:xfrm>
            <a:off x="685800" y="1568184"/>
            <a:ext cx="7772400" cy="1238099"/>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7" name="Shape 17"/>
          <p:cNvSpPr txBox="1">
            <a:spLocks noGrp="1"/>
          </p:cNvSpPr>
          <p:nvPr>
            <p:ph type="subTitle" idx="1"/>
          </p:nvPr>
        </p:nvSpPr>
        <p:spPr>
          <a:xfrm>
            <a:off x="685800" y="2914650"/>
            <a:ext cx="7772400" cy="658500"/>
          </a:xfrm>
          <a:prstGeom prst="rect">
            <a:avLst/>
          </a:prstGeom>
        </p:spPr>
        <p:txBody>
          <a:bodyPr lIns="91425" tIns="91425" rIns="91425" bIns="91425" anchor="t" anchorCtr="0"/>
          <a:lstStyle>
            <a:lvl1pPr algn="ctr">
              <a:spcBef>
                <a:spcPts val="0"/>
              </a:spcBef>
              <a:buClr>
                <a:schemeClr val="lt2"/>
              </a:buClr>
              <a:buSzPct val="100000"/>
              <a:buNone/>
              <a:defRPr sz="2400">
                <a:solidFill>
                  <a:schemeClr val="lt2"/>
                </a:solidFill>
              </a:defRPr>
            </a:lvl1pPr>
            <a:lvl2pPr algn="ctr">
              <a:spcBef>
                <a:spcPts val="0"/>
              </a:spcBef>
              <a:buClr>
                <a:schemeClr val="lt2"/>
              </a:buClr>
              <a:buNone/>
              <a:defRPr>
                <a:solidFill>
                  <a:schemeClr val="lt2"/>
                </a:solidFill>
              </a:defRPr>
            </a:lvl2pPr>
            <a:lvl3pPr algn="ctr">
              <a:spcBef>
                <a:spcPts val="0"/>
              </a:spcBef>
              <a:buClr>
                <a:schemeClr val="lt2"/>
              </a:buClr>
              <a:buNone/>
              <a:defRPr>
                <a:solidFill>
                  <a:schemeClr val="lt2"/>
                </a:solidFill>
              </a:defRPr>
            </a:lvl3pPr>
            <a:lvl4pPr algn="ctr">
              <a:spcBef>
                <a:spcPts val="0"/>
              </a:spcBef>
              <a:buClr>
                <a:schemeClr val="lt2"/>
              </a:buClr>
              <a:buSzPct val="100000"/>
              <a:buNone/>
              <a:defRPr sz="2400">
                <a:solidFill>
                  <a:schemeClr val="lt2"/>
                </a:solidFill>
              </a:defRPr>
            </a:lvl4pPr>
            <a:lvl5pPr algn="ctr">
              <a:spcBef>
                <a:spcPts val="0"/>
              </a:spcBef>
              <a:buClr>
                <a:schemeClr val="lt2"/>
              </a:buClr>
              <a:buSzPct val="100000"/>
              <a:buNone/>
              <a:defRPr sz="2400">
                <a:solidFill>
                  <a:schemeClr val="lt2"/>
                </a:solidFill>
              </a:defRPr>
            </a:lvl5pPr>
            <a:lvl6pPr algn="ctr">
              <a:spcBef>
                <a:spcPts val="0"/>
              </a:spcBef>
              <a:buClr>
                <a:schemeClr val="lt2"/>
              </a:buClr>
              <a:buSzPct val="100000"/>
              <a:buNone/>
              <a:defRPr sz="2400">
                <a:solidFill>
                  <a:schemeClr val="lt2"/>
                </a:solidFill>
              </a:defRPr>
            </a:lvl6pPr>
            <a:lvl7pPr algn="ctr">
              <a:spcBef>
                <a:spcPts val="0"/>
              </a:spcBef>
              <a:buClr>
                <a:schemeClr val="lt2"/>
              </a:buClr>
              <a:buSzPct val="100000"/>
              <a:buNone/>
              <a:defRPr sz="2400">
                <a:solidFill>
                  <a:schemeClr val="lt2"/>
                </a:solidFill>
              </a:defRPr>
            </a:lvl7pPr>
            <a:lvl8pPr algn="ctr">
              <a:spcBef>
                <a:spcPts val="0"/>
              </a:spcBef>
              <a:buClr>
                <a:schemeClr val="lt2"/>
              </a:buClr>
              <a:buSzPct val="100000"/>
              <a:buNone/>
              <a:defRPr sz="2400">
                <a:solidFill>
                  <a:schemeClr val="lt2"/>
                </a:solidFill>
              </a:defRPr>
            </a:lvl8pPr>
            <a:lvl9pPr algn="ctr">
              <a:spcBef>
                <a:spcPts val="0"/>
              </a:spcBef>
              <a:buClr>
                <a:schemeClr val="lt2"/>
              </a:buClr>
              <a:buSzPct val="100000"/>
              <a:buNone/>
              <a:defRPr sz="2400">
                <a:solidFill>
                  <a:schemeClr val="lt2"/>
                </a:solidFill>
              </a:defRPr>
            </a:lvl9pPr>
          </a:lstStyle>
          <a:p>
            <a:endParaRPr/>
          </a:p>
        </p:txBody>
      </p:sp>
      <p:sp>
        <p:nvSpPr>
          <p:cNvPr id="18" name="Shape 18"/>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21" name="Shape 21"/>
          <p:cNvGrpSpPr/>
          <p:nvPr/>
        </p:nvGrpSpPr>
        <p:grpSpPr>
          <a:xfrm>
            <a:off x="0" y="-1078"/>
            <a:ext cx="649180" cy="5144627"/>
            <a:chOff x="0" y="-1438"/>
            <a:chExt cx="649180" cy="6859503"/>
          </a:xfrm>
        </p:grpSpPr>
        <p:sp>
          <p:nvSpPr>
            <p:cNvPr id="22" name="Shape 22"/>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lIns="91425" tIns="45700" rIns="91425" bIns="45700" anchor="ctr" anchorCtr="0">
              <a:noAutofit/>
            </a:bodyPr>
            <a:lstStyle/>
            <a:p>
              <a:pPr>
                <a:spcBef>
                  <a:spcPts val="0"/>
                </a:spcBef>
                <a:buNone/>
              </a:pPr>
              <a:endParaRPr/>
            </a:p>
          </p:txBody>
        </p:sp>
        <p:sp>
          <p:nvSpPr>
            <p:cNvPr id="23" name="Shape 23"/>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24" name="Shape 24"/>
          <p:cNvGrpSpPr/>
          <p:nvPr/>
        </p:nvGrpSpPr>
        <p:grpSpPr>
          <a:xfrm flipH="1">
            <a:off x="8494493" y="0"/>
            <a:ext cx="649180" cy="5144627"/>
            <a:chOff x="0" y="-1438"/>
            <a:chExt cx="649180" cy="6859503"/>
          </a:xfrm>
        </p:grpSpPr>
        <p:sp>
          <p:nvSpPr>
            <p:cNvPr id="25" name="Shape 25"/>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lIns="91425" tIns="45700" rIns="91425" bIns="45700" anchor="ctr" anchorCtr="0">
              <a:noAutofit/>
            </a:bodyPr>
            <a:lstStyle/>
            <a:p>
              <a:pPr>
                <a:spcBef>
                  <a:spcPts val="0"/>
                </a:spcBef>
                <a:buNone/>
              </a:pPr>
              <a:endParaRPr/>
            </a:p>
          </p:txBody>
        </p:sp>
        <p:sp>
          <p:nvSpPr>
            <p:cNvPr id="26" name="Shape 26"/>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27" name="Shape 27"/>
          <p:cNvSpPr/>
          <p:nvPr/>
        </p:nvSpPr>
        <p:spPr>
          <a:xfrm>
            <a:off x="0" y="4743450"/>
            <a:ext cx="9144000" cy="401099"/>
          </a:xfrm>
          <a:prstGeom prst="rect">
            <a:avLst/>
          </a:prstGeom>
          <a:solidFill>
            <a:schemeClr val="dk1">
              <a:alpha val="14901"/>
            </a:schemeClr>
          </a:solidFill>
          <a:ln>
            <a:noFill/>
          </a:ln>
        </p:spPr>
        <p:txBody>
          <a:bodyPr lIns="91425" tIns="45700" rIns="91425" bIns="45700" anchor="ctr" anchorCtr="0">
            <a:noAutofit/>
          </a:bodyPr>
          <a:lstStyle/>
          <a:p>
            <a:pPr>
              <a:spcBef>
                <a:spcPts val="0"/>
              </a:spcBef>
              <a:buNone/>
            </a:pPr>
            <a:endParaRPr/>
          </a:p>
        </p:txBody>
      </p:sp>
      <p:sp>
        <p:nvSpPr>
          <p:cNvPr id="28" name="Shape 28"/>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9" name="Shape 29"/>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0" name="Shape 30"/>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1"/>
        <p:cNvGrpSpPr/>
        <p:nvPr/>
      </p:nvGrpSpPr>
      <p:grpSpPr>
        <a:xfrm>
          <a:off x="0" y="0"/>
          <a:ext cx="0" cy="0"/>
          <a:chOff x="0" y="0"/>
          <a:chExt cx="0" cy="0"/>
        </a:xfrm>
      </p:grpSpPr>
      <p:sp>
        <p:nvSpPr>
          <p:cNvPr id="32" name="Shape 32"/>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33" name="Shape 33"/>
          <p:cNvGrpSpPr/>
          <p:nvPr/>
        </p:nvGrpSpPr>
        <p:grpSpPr>
          <a:xfrm>
            <a:off x="0" y="-1078"/>
            <a:ext cx="649180" cy="5144627"/>
            <a:chOff x="0" y="-1438"/>
            <a:chExt cx="649180" cy="6859503"/>
          </a:xfrm>
        </p:grpSpPr>
        <p:sp>
          <p:nvSpPr>
            <p:cNvPr id="34" name="Shape 34"/>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35" name="Shape 35"/>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36" name="Shape 36"/>
          <p:cNvGrpSpPr/>
          <p:nvPr/>
        </p:nvGrpSpPr>
        <p:grpSpPr>
          <a:xfrm flipH="1">
            <a:off x="8494493" y="0"/>
            <a:ext cx="649180" cy="5144627"/>
            <a:chOff x="0" y="-1438"/>
            <a:chExt cx="649180" cy="6859503"/>
          </a:xfrm>
        </p:grpSpPr>
        <p:sp>
          <p:nvSpPr>
            <p:cNvPr id="37" name="Shape 37"/>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lIns="91425" tIns="45700" rIns="91425" bIns="45700" anchor="ctr" anchorCtr="0">
              <a:noAutofit/>
            </a:bodyPr>
            <a:lstStyle/>
            <a:p>
              <a:pPr>
                <a:spcBef>
                  <a:spcPts val="0"/>
                </a:spcBef>
                <a:buNone/>
              </a:pPr>
              <a:endParaRPr/>
            </a:p>
          </p:txBody>
        </p:sp>
        <p:sp>
          <p:nvSpPr>
            <p:cNvPr id="38" name="Shape 38"/>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39" name="Shape 39"/>
          <p:cNvSpPr/>
          <p:nvPr/>
        </p:nvSpPr>
        <p:spPr>
          <a:xfrm>
            <a:off x="0" y="4743450"/>
            <a:ext cx="9144000" cy="401099"/>
          </a:xfrm>
          <a:prstGeom prst="rect">
            <a:avLst/>
          </a:prstGeom>
          <a:solidFill>
            <a:schemeClr val="dk1">
              <a:alpha val="14901"/>
            </a:schemeClr>
          </a:solidFill>
          <a:ln>
            <a:noFill/>
          </a:ln>
        </p:spPr>
        <p:txBody>
          <a:bodyPr lIns="91425" tIns="45700" rIns="91425" bIns="45700" anchor="ctr" anchorCtr="0">
            <a:noAutofit/>
          </a:bodyPr>
          <a:lstStyle/>
          <a:p>
            <a:pPr>
              <a:spcBef>
                <a:spcPts val="0"/>
              </a:spcBef>
              <a:buNone/>
            </a:pPr>
            <a:endParaRPr/>
          </a:p>
        </p:txBody>
      </p:sp>
      <p:sp>
        <p:nvSpPr>
          <p:cNvPr id="40" name="Shape 40"/>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1" name="Shape 41"/>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2" name="Shape 42"/>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3" name="Shape 43"/>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46" name="Shape 46"/>
          <p:cNvGrpSpPr/>
          <p:nvPr/>
        </p:nvGrpSpPr>
        <p:grpSpPr>
          <a:xfrm>
            <a:off x="0" y="-1078"/>
            <a:ext cx="649180" cy="5144627"/>
            <a:chOff x="0" y="-1438"/>
            <a:chExt cx="649180" cy="6859503"/>
          </a:xfrm>
        </p:grpSpPr>
        <p:sp>
          <p:nvSpPr>
            <p:cNvPr id="47" name="Shape 47"/>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48" name="Shape 48"/>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49" name="Shape 49"/>
          <p:cNvGrpSpPr/>
          <p:nvPr/>
        </p:nvGrpSpPr>
        <p:grpSpPr>
          <a:xfrm flipH="1">
            <a:off x="8494493" y="0"/>
            <a:ext cx="649180" cy="5144627"/>
            <a:chOff x="0" y="-1438"/>
            <a:chExt cx="649180" cy="6859503"/>
          </a:xfrm>
        </p:grpSpPr>
        <p:sp>
          <p:nvSpPr>
            <p:cNvPr id="50" name="Shape 50"/>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51" name="Shape 51"/>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52" name="Shape 52"/>
          <p:cNvSpPr/>
          <p:nvPr/>
        </p:nvSpPr>
        <p:spPr>
          <a:xfrm>
            <a:off x="0" y="4743450"/>
            <a:ext cx="9144000" cy="401099"/>
          </a:xfrm>
          <a:prstGeom prst="rect">
            <a:avLst/>
          </a:prstGeom>
          <a:solidFill>
            <a:schemeClr val="dk1">
              <a:alpha val="14901"/>
            </a:schemeClr>
          </a:solidFill>
          <a:ln>
            <a:noFill/>
          </a:ln>
        </p:spPr>
        <p:txBody>
          <a:bodyPr lIns="91425" tIns="45700" rIns="91425" bIns="45700" anchor="ctr" anchorCtr="0">
            <a:noAutofit/>
          </a:bodyPr>
          <a:lstStyle/>
          <a:p>
            <a:pPr>
              <a:spcBef>
                <a:spcPts val="0"/>
              </a:spcBef>
              <a:buNone/>
            </a:pPr>
            <a:endParaRPr/>
          </a:p>
        </p:txBody>
      </p:sp>
      <p:sp>
        <p:nvSpPr>
          <p:cNvPr id="53" name="Shape 53"/>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54" name="Shape 54"/>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55"/>
        <p:cNvGrpSpPr/>
        <p:nvPr/>
      </p:nvGrpSpPr>
      <p:grpSpPr>
        <a:xfrm>
          <a:off x="0" y="0"/>
          <a:ext cx="0" cy="0"/>
          <a:chOff x="0" y="0"/>
          <a:chExt cx="0" cy="0"/>
        </a:xfrm>
      </p:grpSpPr>
      <p:sp>
        <p:nvSpPr>
          <p:cNvPr id="56" name="Shape 56"/>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57" name="Shape 57"/>
          <p:cNvGrpSpPr/>
          <p:nvPr/>
        </p:nvGrpSpPr>
        <p:grpSpPr>
          <a:xfrm>
            <a:off x="0" y="-1078"/>
            <a:ext cx="649180" cy="5144627"/>
            <a:chOff x="0" y="-1438"/>
            <a:chExt cx="649180" cy="6859503"/>
          </a:xfrm>
        </p:grpSpPr>
        <p:sp>
          <p:nvSpPr>
            <p:cNvPr id="58" name="Shape 58"/>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59" name="Shape 59"/>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60" name="Shape 60"/>
          <p:cNvGrpSpPr/>
          <p:nvPr/>
        </p:nvGrpSpPr>
        <p:grpSpPr>
          <a:xfrm flipH="1">
            <a:off x="8494493" y="0"/>
            <a:ext cx="649180" cy="5144627"/>
            <a:chOff x="0" y="-1438"/>
            <a:chExt cx="649180" cy="6859503"/>
          </a:xfrm>
        </p:grpSpPr>
        <p:sp>
          <p:nvSpPr>
            <p:cNvPr id="61" name="Shape 61"/>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62" name="Shape 62"/>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63" name="Shape 63"/>
          <p:cNvSpPr/>
          <p:nvPr/>
        </p:nvSpPr>
        <p:spPr>
          <a:xfrm>
            <a:off x="0" y="4743450"/>
            <a:ext cx="9144000" cy="401099"/>
          </a:xfrm>
          <a:prstGeom prst="rect">
            <a:avLst/>
          </a:prstGeom>
          <a:solidFill>
            <a:schemeClr val="dk1">
              <a:alpha val="14901"/>
            </a:schemeClr>
          </a:solidFill>
          <a:ln>
            <a:noFill/>
          </a:ln>
        </p:spPr>
        <p:txBody>
          <a:bodyPr lIns="91425" tIns="45700" rIns="91425" bIns="45700" anchor="ctr" anchorCtr="0">
            <a:noAutofit/>
          </a:bodyPr>
          <a:lstStyle/>
          <a:p>
            <a:pPr>
              <a:spcBef>
                <a:spcPts val="0"/>
              </a:spcBef>
              <a:buNone/>
            </a:pPr>
            <a:endParaRPr/>
          </a:p>
        </p:txBody>
      </p:sp>
      <p:sp>
        <p:nvSpPr>
          <p:cNvPr id="64" name="Shape 64"/>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0"/>
              </a:spcBef>
              <a:buClr>
                <a:schemeClr val="lt2"/>
              </a:buClr>
              <a:buSzPct val="100000"/>
              <a:buNone/>
              <a:defRPr sz="1800">
                <a:solidFill>
                  <a:schemeClr val="lt2"/>
                </a:solidFill>
              </a:defRPr>
            </a:lvl1pPr>
          </a:lstStyle>
          <a:p>
            <a:endParaRPr/>
          </a:p>
        </p:txBody>
      </p:sp>
      <p:sp>
        <p:nvSpPr>
          <p:cNvPr id="65" name="Shape 6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sp>
        <p:nvSpPr>
          <p:cNvPr id="67" name="Shape 67"/>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68" name="Shape 68"/>
          <p:cNvGrpSpPr/>
          <p:nvPr/>
        </p:nvGrpSpPr>
        <p:grpSpPr>
          <a:xfrm>
            <a:off x="0" y="-1078"/>
            <a:ext cx="649180" cy="5144627"/>
            <a:chOff x="0" y="-1438"/>
            <a:chExt cx="649180" cy="6859503"/>
          </a:xfrm>
        </p:grpSpPr>
        <p:sp>
          <p:nvSpPr>
            <p:cNvPr id="69" name="Shape 69"/>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70" name="Shape 70"/>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71" name="Shape 71"/>
          <p:cNvGrpSpPr/>
          <p:nvPr/>
        </p:nvGrpSpPr>
        <p:grpSpPr>
          <a:xfrm flipH="1">
            <a:off x="8494493" y="0"/>
            <a:ext cx="649180" cy="5144627"/>
            <a:chOff x="0" y="-1438"/>
            <a:chExt cx="649180" cy="6859503"/>
          </a:xfrm>
        </p:grpSpPr>
        <p:sp>
          <p:nvSpPr>
            <p:cNvPr id="72" name="Shape 72"/>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73" name="Shape 73"/>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74" name="Shape 74"/>
          <p:cNvSpPr/>
          <p:nvPr/>
        </p:nvSpPr>
        <p:spPr>
          <a:xfrm>
            <a:off x="0" y="4743450"/>
            <a:ext cx="9144000" cy="401099"/>
          </a:xfrm>
          <a:prstGeom prst="rect">
            <a:avLst/>
          </a:prstGeom>
          <a:solidFill>
            <a:schemeClr val="dk1">
              <a:alpha val="14901"/>
            </a:schemeClr>
          </a:solidFill>
          <a:ln>
            <a:noFill/>
          </a:ln>
        </p:spPr>
        <p:txBody>
          <a:bodyPr lIns="91425" tIns="45700" rIns="91425" bIns="45700" anchor="ctr" anchorCtr="0">
            <a:noAutofit/>
          </a:bodyPr>
          <a:lstStyle/>
          <a:p>
            <a:pPr>
              <a:spcBef>
                <a:spcPts val="0"/>
              </a:spcBef>
              <a:buNone/>
            </a:pPr>
            <a:endParaRPr/>
          </a:p>
        </p:txBody>
      </p:sp>
      <p:sp>
        <p:nvSpPr>
          <p:cNvPr id="75" name="Shape 7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100000">
              <a:schemeClr val="dk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1pPr>
            <a:lvl2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2pPr>
            <a:lvl3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3pPr>
            <a:lvl4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4pPr>
            <a:lvl5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5pPr>
            <a:lvl6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6pPr>
            <a:lvl7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7pPr>
            <a:lvl8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8pPr>
            <a:lvl9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lt1"/>
              </a:buClr>
              <a:buSzPct val="100000"/>
              <a:buFont typeface="Trebuchet MS"/>
              <a:defRPr sz="3000">
                <a:solidFill>
                  <a:schemeClr val="lt1"/>
                </a:solidFill>
                <a:latin typeface="Trebuchet MS"/>
                <a:ea typeface="Trebuchet MS"/>
                <a:cs typeface="Trebuchet MS"/>
                <a:sym typeface="Trebuchet MS"/>
              </a:defRPr>
            </a:lvl1pPr>
            <a:lvl2pPr>
              <a:spcBef>
                <a:spcPts val="480"/>
              </a:spcBef>
              <a:buClr>
                <a:schemeClr val="lt1"/>
              </a:buClr>
              <a:buSzPct val="100000"/>
              <a:buFont typeface="Trebuchet MS"/>
              <a:defRPr sz="2400">
                <a:solidFill>
                  <a:schemeClr val="lt1"/>
                </a:solidFill>
                <a:latin typeface="Trebuchet MS"/>
                <a:ea typeface="Trebuchet MS"/>
                <a:cs typeface="Trebuchet MS"/>
                <a:sym typeface="Trebuchet MS"/>
              </a:defRPr>
            </a:lvl2pPr>
            <a:lvl3pPr>
              <a:spcBef>
                <a:spcPts val="480"/>
              </a:spcBef>
              <a:buClr>
                <a:schemeClr val="lt1"/>
              </a:buClr>
              <a:buSzPct val="100000"/>
              <a:buFont typeface="Trebuchet MS"/>
              <a:defRPr sz="2400">
                <a:solidFill>
                  <a:schemeClr val="lt1"/>
                </a:solidFill>
                <a:latin typeface="Trebuchet MS"/>
                <a:ea typeface="Trebuchet MS"/>
                <a:cs typeface="Trebuchet MS"/>
                <a:sym typeface="Trebuchet MS"/>
              </a:defRPr>
            </a:lvl3pPr>
            <a:lvl4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4pPr>
            <a:lvl5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5pPr>
            <a:lvl6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6pPr>
            <a:lvl7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7pPr>
            <a:lvl8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8pPr>
            <a:lvl9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9pPr>
          </a:lstStyle>
          <a:p>
            <a:endParaRPr/>
          </a:p>
        </p:txBody>
      </p:sp>
      <p:sp>
        <p:nvSpPr>
          <p:cNvPr id="7" name="Shape 7"/>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lvl1pPr algn="r">
              <a:spcBef>
                <a:spcPts val="0"/>
              </a:spcBef>
              <a:buNone/>
              <a:defRPr sz="1300">
                <a:solidFill>
                  <a:schemeClr val="lt1"/>
                </a:solidFill>
                <a:latin typeface="Trebuchet MS"/>
                <a:ea typeface="Trebuchet MS"/>
                <a:cs typeface="Trebuchet MS"/>
                <a:sym typeface="Trebuchet MS"/>
              </a:defRPr>
            </a:lvl1pPr>
          </a:lstStyle>
          <a:p>
            <a:pPr>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1" Type="http://schemas.openxmlformats.org/officeDocument/2006/relationships/hyperlink" Target="http://www.army-technology.com/features/featurebrain-computer-interfacing-military-mind-control/" TargetMode="External"/><Relationship Id="rId12" Type="http://schemas.openxmlformats.org/officeDocument/2006/relationships/hyperlink" Target="http://www.forbes.com/sites/bigbangdisruption/2013/05/09/welcome-to-the-world-of-better-and-cheaper/" TargetMode="External"/><Relationship Id="rId13" Type="http://schemas.openxmlformats.org/officeDocument/2006/relationships/hyperlink" Target="https://www.abiresearch.com/press/mobile-robotic-telepresence-systems-to-reach-us372/"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web.media.mit.edu/~minsky/papers/Telepresence.html" TargetMode="External"/><Relationship Id="rId4" Type="http://schemas.openxmlformats.org/officeDocument/2006/relationships/hyperlink" Target="http://scitation.aip.org/content/asa/journal/jasa/92/4/10.1121/1.404500" TargetMode="External"/><Relationship Id="rId5" Type="http://schemas.openxmlformats.org/officeDocument/2006/relationships/hyperlink" Target="http://www.rdmag.com/news/2015/03/artificial-intelligence-systems-more-apt-fail-destroy%23.VRGHmHoOrNs.linkedin" TargetMode="External"/><Relationship Id="rId6" Type="http://schemas.openxmlformats.org/officeDocument/2006/relationships/hyperlink" Target="http://www.dailymail.co.uk/sciencetech/article-2344398/Google-futurist-claims-uploading-entire-MINDS-computers-2045-bodies-replaced-machines-90-years.html" TargetMode="External"/><Relationship Id="rId7" Type="http://schemas.openxmlformats.org/officeDocument/2006/relationships/hyperlink" Target="http://www.vgocom.com/whos-using-vgo" TargetMode="External"/><Relationship Id="rId8" Type="http://schemas.openxmlformats.org/officeDocument/2006/relationships/hyperlink" Target="http://singularityhub.com/2012/12/04/telepresence-robots-invade-hospitals-doctors-can-be-anywhere-anytime/" TargetMode="External"/><Relationship Id="rId9" Type="http://schemas.openxmlformats.org/officeDocument/2006/relationships/hyperlink" Target="http://depts.washington.edu/surg/biointel/Future-of-Surgery-0606.pdf" TargetMode="External"/><Relationship Id="rId10" Type="http://schemas.openxmlformats.org/officeDocument/2006/relationships/hyperlink" Target="http://www.gizmag.com/telepresence-law-enforcement-robot/2435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hyperlink" Target="http://www.gizmag.com/telepresence-law-enforcement-robot/24354/"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ctrTitle"/>
          </p:nvPr>
        </p:nvSpPr>
        <p:spPr>
          <a:xfrm>
            <a:off x="685800" y="1568184"/>
            <a:ext cx="7772400" cy="1238099"/>
          </a:xfrm>
          <a:prstGeom prst="rect">
            <a:avLst/>
          </a:prstGeom>
        </p:spPr>
        <p:txBody>
          <a:bodyPr lIns="91425" tIns="91425" rIns="91425" bIns="91425" anchor="b" anchorCtr="0">
            <a:noAutofit/>
          </a:bodyPr>
          <a:lstStyle/>
          <a:p>
            <a:pPr>
              <a:spcBef>
                <a:spcPts val="0"/>
              </a:spcBef>
              <a:buNone/>
            </a:pPr>
            <a:r>
              <a:rPr lang="en"/>
              <a:t>Telepresence Robots</a:t>
            </a:r>
          </a:p>
        </p:txBody>
      </p:sp>
      <p:sp>
        <p:nvSpPr>
          <p:cNvPr id="78" name="Shape 78"/>
          <p:cNvSpPr txBox="1">
            <a:spLocks noGrp="1"/>
          </p:cNvSpPr>
          <p:nvPr>
            <p:ph type="subTitle" idx="1"/>
          </p:nvPr>
        </p:nvSpPr>
        <p:spPr>
          <a:xfrm>
            <a:off x="685800" y="2914650"/>
            <a:ext cx="7772400" cy="994800"/>
          </a:xfrm>
          <a:prstGeom prst="rect">
            <a:avLst/>
          </a:prstGeom>
        </p:spPr>
        <p:txBody>
          <a:bodyPr lIns="91425" tIns="91425" rIns="91425" bIns="91425" anchor="t" anchorCtr="0">
            <a:noAutofit/>
          </a:bodyPr>
          <a:lstStyle/>
          <a:p>
            <a:pPr rtl="0">
              <a:spcBef>
                <a:spcPts val="0"/>
              </a:spcBef>
              <a:buNone/>
            </a:pPr>
            <a:r>
              <a:rPr lang="en"/>
              <a:t> Ayesha Fathima, Breanne Happell, Saraf Rahman, </a:t>
            </a:r>
          </a:p>
          <a:p>
            <a:pPr>
              <a:spcBef>
                <a:spcPts val="0"/>
              </a:spcBef>
              <a:buNone/>
            </a:pPr>
            <a:r>
              <a:rPr lang="en"/>
              <a:t>Yan Yan</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Workplace Telepresence</a:t>
            </a:r>
          </a:p>
        </p:txBody>
      </p:sp>
      <p:sp>
        <p:nvSpPr>
          <p:cNvPr id="146" name="Shape 146"/>
          <p:cNvSpPr txBox="1">
            <a:spLocks noGrp="1"/>
          </p:cNvSpPr>
          <p:nvPr>
            <p:ph type="body" idx="1"/>
          </p:nvPr>
        </p:nvSpPr>
        <p:spPr>
          <a:xfrm>
            <a:off x="259325" y="1254650"/>
            <a:ext cx="5263200" cy="3725699"/>
          </a:xfrm>
          <a:prstGeom prst="rect">
            <a:avLst/>
          </a:prstGeom>
        </p:spPr>
        <p:txBody>
          <a:bodyPr lIns="91425" tIns="91425" rIns="91425" bIns="91425" anchor="t" anchorCtr="0">
            <a:noAutofit/>
          </a:bodyPr>
          <a:lstStyle/>
          <a:p>
            <a:pPr marL="457200" lvl="0" indent="-419100" rtl="0">
              <a:spcBef>
                <a:spcPts val="0"/>
              </a:spcBef>
              <a:buClr>
                <a:schemeClr val="lt1"/>
              </a:buClr>
              <a:buSzPct val="100000"/>
              <a:buFont typeface="Arial"/>
              <a:buChar char="●"/>
            </a:pPr>
            <a:r>
              <a:rPr lang="en"/>
              <a:t>Employees able to work from home </a:t>
            </a:r>
          </a:p>
          <a:p>
            <a:pPr marL="914400" lvl="1" indent="-381000" rtl="0">
              <a:spcBef>
                <a:spcPts val="0"/>
              </a:spcBef>
              <a:buClr>
                <a:schemeClr val="lt1"/>
              </a:buClr>
              <a:buSzPct val="80000"/>
              <a:buFont typeface="Courier New"/>
              <a:buChar char="o"/>
            </a:pPr>
            <a:r>
              <a:rPr lang="en"/>
              <a:t>Less travel time</a:t>
            </a:r>
          </a:p>
          <a:p>
            <a:pPr marL="914400" lvl="1" indent="-381000" rtl="0">
              <a:spcBef>
                <a:spcPts val="0"/>
              </a:spcBef>
              <a:buClr>
                <a:schemeClr val="lt1"/>
              </a:buClr>
              <a:buSzPct val="80000"/>
              <a:buFont typeface="Courier New"/>
              <a:buChar char="o"/>
            </a:pPr>
            <a:r>
              <a:rPr lang="en"/>
              <a:t>Can participate in meetings across the world</a:t>
            </a:r>
          </a:p>
          <a:p>
            <a:pPr marL="914400" lvl="1" indent="-381000" rtl="0">
              <a:spcBef>
                <a:spcPts val="0"/>
              </a:spcBef>
              <a:buClr>
                <a:schemeClr val="lt1"/>
              </a:buClr>
              <a:buSzPct val="80000"/>
              <a:buFont typeface="Courier New"/>
              <a:buChar char="o"/>
            </a:pPr>
            <a:r>
              <a:rPr lang="en"/>
              <a:t>More efficient communication than conference calls</a:t>
            </a:r>
          </a:p>
          <a:p>
            <a:pPr lvl="0">
              <a:spcBef>
                <a:spcPts val="0"/>
              </a:spcBef>
              <a:buNone/>
            </a:pPr>
            <a:endParaRPr/>
          </a:p>
        </p:txBody>
      </p:sp>
      <p:pic>
        <p:nvPicPr>
          <p:cNvPr id="147" name="Shape 147"/>
          <p:cNvPicPr preferRelativeResize="0"/>
          <p:nvPr/>
        </p:nvPicPr>
        <p:blipFill>
          <a:blip r:embed="rId3">
            <a:alphaModFix/>
          </a:blip>
          <a:stretch>
            <a:fillRect/>
          </a:stretch>
        </p:blipFill>
        <p:spPr>
          <a:xfrm>
            <a:off x="5696600" y="1254650"/>
            <a:ext cx="2850424" cy="3289450"/>
          </a:xfrm>
          <a:prstGeom prst="rect">
            <a:avLst/>
          </a:prstGeom>
          <a:noFill/>
          <a:ln>
            <a:noFill/>
          </a:ln>
        </p:spPr>
      </p:pic>
      <p:sp>
        <p:nvSpPr>
          <p:cNvPr id="148" name="Shape 148"/>
          <p:cNvSpPr txBox="1"/>
          <p:nvPr/>
        </p:nvSpPr>
        <p:spPr>
          <a:xfrm>
            <a:off x="4668125" y="4735375"/>
            <a:ext cx="4386300" cy="315600"/>
          </a:xfrm>
          <a:prstGeom prst="rect">
            <a:avLst/>
          </a:prstGeom>
          <a:noFill/>
          <a:ln>
            <a:noFill/>
          </a:ln>
        </p:spPr>
        <p:txBody>
          <a:bodyPr lIns="91425" tIns="91425" rIns="91425" bIns="91425" anchor="t" anchorCtr="0">
            <a:noAutofit/>
          </a:bodyPr>
          <a:lstStyle/>
          <a:p>
            <a:pPr lvl="0" rtl="0">
              <a:spcBef>
                <a:spcPts val="0"/>
              </a:spcBef>
              <a:buNone/>
            </a:pPr>
            <a:r>
              <a:rPr lang="en" sz="1000">
                <a:solidFill>
                  <a:srgbClr val="FFFFFF"/>
                </a:solidFill>
              </a:rPr>
              <a:t>"IRobot Ava 500 Video Collaboration Robot." Irobot.com. IRobot, n.d. Web.</a:t>
            </a:r>
          </a:p>
        </p:txBody>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a:t>Necessary Features</a:t>
            </a:r>
          </a:p>
        </p:txBody>
      </p:sp>
      <p:sp>
        <p:nvSpPr>
          <p:cNvPr id="154" name="Shape 154"/>
          <p:cNvSpPr txBox="1">
            <a:spLocks noGrp="1"/>
          </p:cNvSpPr>
          <p:nvPr>
            <p:ph type="body" idx="1"/>
          </p:nvPr>
        </p:nvSpPr>
        <p:spPr>
          <a:xfrm>
            <a:off x="457200" y="1200150"/>
            <a:ext cx="4419599" cy="3725699"/>
          </a:xfrm>
          <a:prstGeom prst="rect">
            <a:avLst/>
          </a:prstGeom>
        </p:spPr>
        <p:txBody>
          <a:bodyPr lIns="91425" tIns="91425" rIns="91425" bIns="91425" anchor="t" anchorCtr="0">
            <a:noAutofit/>
          </a:bodyPr>
          <a:lstStyle/>
          <a:p>
            <a:pPr marL="457200" lvl="0" indent="-393700" algn="l" rtl="0">
              <a:spcBef>
                <a:spcPts val="0"/>
              </a:spcBef>
              <a:buClr>
                <a:schemeClr val="lt1"/>
              </a:buClr>
              <a:buSzPct val="100000"/>
              <a:buFont typeface="Arial"/>
              <a:buChar char="●"/>
            </a:pPr>
            <a:r>
              <a:rPr lang="en" sz="2600"/>
              <a:t>Moveable Camera</a:t>
            </a:r>
          </a:p>
          <a:p>
            <a:pPr marL="457200" lvl="0" indent="-393700" algn="l" rtl="0">
              <a:spcBef>
                <a:spcPts val="0"/>
              </a:spcBef>
              <a:buClr>
                <a:schemeClr val="lt1"/>
              </a:buClr>
              <a:buSzPct val="100000"/>
              <a:buFont typeface="Arial"/>
              <a:buChar char="●"/>
            </a:pPr>
            <a:r>
              <a:rPr lang="en" sz="2600"/>
              <a:t>Volume adjustment</a:t>
            </a:r>
          </a:p>
          <a:p>
            <a:pPr marL="457200" lvl="0" indent="-393700" algn="l" rtl="0">
              <a:spcBef>
                <a:spcPts val="0"/>
              </a:spcBef>
              <a:buClr>
                <a:schemeClr val="lt1"/>
              </a:buClr>
              <a:buSzPct val="100000"/>
              <a:buFont typeface="Arial"/>
              <a:buChar char="●"/>
            </a:pPr>
            <a:r>
              <a:rPr lang="en" sz="2600"/>
              <a:t>Video of user</a:t>
            </a:r>
          </a:p>
          <a:p>
            <a:pPr marL="457200" lvl="0" indent="-393700" algn="l" rtl="0">
              <a:spcBef>
                <a:spcPts val="0"/>
              </a:spcBef>
              <a:buClr>
                <a:schemeClr val="lt1"/>
              </a:buClr>
              <a:buSzPct val="100000"/>
              <a:buFont typeface="Arial"/>
              <a:buChar char="●"/>
            </a:pPr>
            <a:r>
              <a:rPr lang="en" sz="2600"/>
              <a:t>Indicator of vacancy</a:t>
            </a:r>
          </a:p>
          <a:p>
            <a:pPr marL="457200" lvl="0" indent="-393700" algn="l" rtl="0">
              <a:spcBef>
                <a:spcPts val="0"/>
              </a:spcBef>
              <a:buClr>
                <a:schemeClr val="lt1"/>
              </a:buClr>
              <a:buSzPct val="100000"/>
              <a:buFont typeface="Arial"/>
              <a:buChar char="●"/>
            </a:pPr>
            <a:r>
              <a:rPr lang="en" sz="2600"/>
              <a:t>Reliable connection</a:t>
            </a:r>
          </a:p>
          <a:p>
            <a:pPr marL="457200" lvl="0" indent="-393700" algn="l" rtl="0">
              <a:spcBef>
                <a:spcPts val="0"/>
              </a:spcBef>
              <a:buClr>
                <a:schemeClr val="lt1"/>
              </a:buClr>
              <a:buSzPct val="100000"/>
              <a:buFont typeface="Arial"/>
              <a:buChar char="●"/>
            </a:pPr>
            <a:r>
              <a:rPr lang="en" sz="2600"/>
              <a:t>Autonomous navigation</a:t>
            </a:r>
          </a:p>
          <a:p>
            <a:pPr rtl="0">
              <a:spcBef>
                <a:spcPts val="0"/>
              </a:spcBef>
              <a:buNone/>
            </a:pPr>
            <a:endParaRPr sz="2600"/>
          </a:p>
          <a:p>
            <a:pPr rtl="0">
              <a:spcBef>
                <a:spcPts val="0"/>
              </a:spcBef>
              <a:buNone/>
            </a:pPr>
            <a:endParaRPr sz="2600"/>
          </a:p>
          <a:p>
            <a:pPr algn="l">
              <a:spcBef>
                <a:spcPts val="0"/>
              </a:spcBef>
              <a:buNone/>
            </a:pPr>
            <a:endParaRPr sz="2600"/>
          </a:p>
        </p:txBody>
      </p:sp>
      <p:pic>
        <p:nvPicPr>
          <p:cNvPr id="155" name="Shape 155"/>
          <p:cNvPicPr preferRelativeResize="0"/>
          <p:nvPr/>
        </p:nvPicPr>
        <p:blipFill>
          <a:blip r:embed="rId3">
            <a:alphaModFix/>
          </a:blip>
          <a:stretch>
            <a:fillRect/>
          </a:stretch>
        </p:blipFill>
        <p:spPr>
          <a:xfrm>
            <a:off x="4711700" y="1257300"/>
            <a:ext cx="3886200" cy="3086100"/>
          </a:xfrm>
          <a:prstGeom prst="rect">
            <a:avLst/>
          </a:prstGeom>
          <a:noFill/>
          <a:ln>
            <a:noFill/>
          </a:ln>
        </p:spPr>
      </p:pic>
      <p:sp>
        <p:nvSpPr>
          <p:cNvPr id="156" name="Shape 156"/>
          <p:cNvSpPr txBox="1"/>
          <p:nvPr/>
        </p:nvSpPr>
        <p:spPr>
          <a:xfrm>
            <a:off x="5099925" y="4748075"/>
            <a:ext cx="3929700" cy="315600"/>
          </a:xfrm>
          <a:prstGeom prst="rect">
            <a:avLst/>
          </a:prstGeom>
          <a:noFill/>
          <a:ln>
            <a:noFill/>
          </a:ln>
        </p:spPr>
        <p:txBody>
          <a:bodyPr lIns="91425" tIns="91425" rIns="91425" bIns="91425" anchor="t" anchorCtr="0">
            <a:noAutofit/>
          </a:bodyPr>
          <a:lstStyle/>
          <a:p>
            <a:pPr lvl="0" rtl="0">
              <a:spcBef>
                <a:spcPts val="0"/>
              </a:spcBef>
              <a:buNone/>
            </a:pPr>
            <a:r>
              <a:rPr lang="en" sz="1000">
                <a:solidFill>
                  <a:srgbClr val="FFFFFF"/>
                </a:solidFill>
              </a:rPr>
              <a:t>"Anybots Virtual Presence Robot." Anybots.com. Anybots, n.d. Web.</a:t>
            </a:r>
          </a:p>
        </p:txBody>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Social Implications</a:t>
            </a:r>
          </a:p>
        </p:txBody>
      </p:sp>
      <p:sp>
        <p:nvSpPr>
          <p:cNvPr id="162" name="Shape 16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lt1"/>
              </a:buClr>
              <a:buSzPct val="100000"/>
              <a:buFont typeface="Trebuchet MS"/>
              <a:buChar char="-"/>
            </a:pPr>
            <a:r>
              <a:rPr lang="en"/>
              <a:t>Information Privacy</a:t>
            </a:r>
          </a:p>
          <a:p>
            <a:pPr marL="914400" lvl="1" indent="-381000" rtl="0">
              <a:spcBef>
                <a:spcPts val="0"/>
              </a:spcBef>
              <a:buClr>
                <a:schemeClr val="lt1"/>
              </a:buClr>
              <a:buSzPct val="80000"/>
              <a:buFont typeface="Trebuchet MS"/>
              <a:buChar char="-"/>
            </a:pPr>
            <a:r>
              <a:rPr lang="en"/>
              <a:t>Access to sensitive Information</a:t>
            </a:r>
          </a:p>
          <a:p>
            <a:pPr marL="457200" lvl="0" indent="-419100" rtl="0">
              <a:spcBef>
                <a:spcPts val="0"/>
              </a:spcBef>
              <a:buClr>
                <a:schemeClr val="lt1"/>
              </a:buClr>
              <a:buSzPct val="100000"/>
              <a:buFont typeface="Trebuchet MS"/>
              <a:buChar char="-"/>
            </a:pPr>
            <a:r>
              <a:rPr lang="en"/>
              <a:t>Computer Security</a:t>
            </a:r>
          </a:p>
          <a:p>
            <a:pPr marL="914400" lvl="1" indent="-381000" rtl="0">
              <a:spcBef>
                <a:spcPts val="0"/>
              </a:spcBef>
              <a:buClr>
                <a:schemeClr val="lt1"/>
              </a:buClr>
              <a:buSzPct val="80000"/>
              <a:buFont typeface="Trebuchet MS"/>
              <a:buChar char="-"/>
            </a:pPr>
            <a:r>
              <a:rPr lang="en"/>
              <a:t>Unauthorized control of robot</a:t>
            </a:r>
          </a:p>
          <a:p>
            <a:pPr marL="0" indent="0" rtl="0">
              <a:spcBef>
                <a:spcPts val="0"/>
              </a:spcBef>
              <a:buNone/>
            </a:pPr>
            <a:r>
              <a:rPr lang="en"/>
              <a:t> -  Reliability</a:t>
            </a:r>
          </a:p>
          <a:p>
            <a:pPr marL="914400" lvl="1" indent="-381000" rtl="0">
              <a:spcBef>
                <a:spcPts val="0"/>
              </a:spcBef>
              <a:buClr>
                <a:schemeClr val="lt1"/>
              </a:buClr>
              <a:buSzPct val="80000"/>
              <a:buFont typeface="Trebuchet MS"/>
              <a:buChar char="-"/>
            </a:pPr>
            <a:r>
              <a:rPr lang="en"/>
              <a:t> Consequences of a robot malfunctioning</a:t>
            </a:r>
          </a:p>
          <a:p>
            <a:pPr marL="457200" lvl="0" indent="-419100" rtl="0">
              <a:spcBef>
                <a:spcPts val="0"/>
              </a:spcBef>
              <a:buClr>
                <a:schemeClr val="lt1"/>
              </a:buClr>
              <a:buSzPct val="100000"/>
              <a:buFont typeface="Trebuchet MS"/>
              <a:buChar char="-"/>
            </a:pPr>
            <a:r>
              <a:rPr lang="en"/>
              <a:t>Work &amp; Wealth</a:t>
            </a:r>
          </a:p>
          <a:p>
            <a:pPr marL="0" lvl="0" indent="0" rtl="0">
              <a:spcBef>
                <a:spcPts val="0"/>
              </a:spcBef>
              <a:buNone/>
            </a:pPr>
            <a:endParaRPr/>
          </a:p>
          <a:p>
            <a:pPr lvl="0" rtl="0">
              <a:spcBef>
                <a:spcPts val="0"/>
              </a:spcBef>
              <a:buNone/>
            </a:pPr>
            <a:endParaRPr/>
          </a:p>
        </p:txBody>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Future of Telepresence</a:t>
            </a:r>
          </a:p>
        </p:txBody>
      </p:sp>
      <p:sp>
        <p:nvSpPr>
          <p:cNvPr id="168" name="Shape 16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2400"/>
              <a:t>1 Year: Minimum in offices and households</a:t>
            </a:r>
          </a:p>
          <a:p>
            <a:pPr marL="0" indent="0" rtl="0">
              <a:spcBef>
                <a:spcPts val="0"/>
              </a:spcBef>
              <a:buNone/>
            </a:pPr>
            <a:r>
              <a:rPr lang="en" sz="2400"/>
              <a:t>5 Years: Majority offices have a form of          telepresence robot</a:t>
            </a:r>
          </a:p>
          <a:p>
            <a:pPr rtl="0">
              <a:spcBef>
                <a:spcPts val="0"/>
              </a:spcBef>
              <a:buNone/>
            </a:pPr>
            <a:r>
              <a:rPr lang="en" sz="2400"/>
              <a:t>10 Years: Majority of households have a form of telepresence </a:t>
            </a:r>
          </a:p>
          <a:p>
            <a:pPr lvl="0" rtl="0">
              <a:spcBef>
                <a:spcPts val="0"/>
              </a:spcBef>
              <a:buNone/>
            </a:pPr>
            <a:r>
              <a:rPr lang="en" sz="2400"/>
              <a:t>30 Years: Uploaded minds into computers with telepresence robots as bodies </a:t>
            </a:r>
          </a:p>
          <a:p>
            <a:pPr lvl="0">
              <a:spcBef>
                <a:spcPts val="0"/>
              </a:spcBef>
              <a:buNone/>
            </a:pPr>
            <a:endParaRPr sz="2400"/>
          </a:p>
        </p:txBody>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Reiterating the Thesis</a:t>
            </a:r>
          </a:p>
        </p:txBody>
      </p:sp>
      <p:sp>
        <p:nvSpPr>
          <p:cNvPr id="174" name="Shape 174"/>
          <p:cNvSpPr txBox="1">
            <a:spLocks noGrp="1"/>
          </p:cNvSpPr>
          <p:nvPr>
            <p:ph type="body" idx="1"/>
          </p:nvPr>
        </p:nvSpPr>
        <p:spPr>
          <a:xfrm>
            <a:off x="457200" y="1786525"/>
            <a:ext cx="8229600" cy="2017799"/>
          </a:xfrm>
          <a:prstGeom prst="rect">
            <a:avLst/>
          </a:prstGeom>
          <a:ln>
            <a:noFill/>
          </a:ln>
        </p:spPr>
        <p:txBody>
          <a:bodyPr lIns="91425" tIns="91425" rIns="91425" bIns="91425" anchor="t" anchorCtr="0">
            <a:noAutofit/>
          </a:bodyPr>
          <a:lstStyle/>
          <a:p>
            <a:pPr lvl="0" algn="ctr" rtl="0">
              <a:spcBef>
                <a:spcPts val="0"/>
              </a:spcBef>
              <a:buNone/>
            </a:pPr>
            <a:r>
              <a:rPr lang="en">
                <a:solidFill>
                  <a:srgbClr val="FFFFFF"/>
                </a:solidFill>
                <a:latin typeface="Arial"/>
                <a:ea typeface="Arial"/>
                <a:cs typeface="Arial"/>
                <a:sym typeface="Arial"/>
              </a:rPr>
              <a:t>Telepresence will become commonplace in most settings, and is the first step in having robots replace workers. </a:t>
            </a:r>
          </a:p>
        </p:txBody>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98878"/>
            <a:ext cx="8229600" cy="857400"/>
          </a:xfrm>
          <a:prstGeom prst="rect">
            <a:avLst/>
          </a:prstGeom>
        </p:spPr>
        <p:txBody>
          <a:bodyPr lIns="91425" tIns="91425" rIns="91425" bIns="91425" anchor="b" anchorCtr="0">
            <a:noAutofit/>
          </a:bodyPr>
          <a:lstStyle/>
          <a:p>
            <a:pPr>
              <a:spcBef>
                <a:spcPts val="0"/>
              </a:spcBef>
              <a:buNone/>
            </a:pPr>
            <a:r>
              <a:rPr lang="en"/>
              <a:t>References</a:t>
            </a:r>
          </a:p>
        </p:txBody>
      </p:sp>
      <p:sp>
        <p:nvSpPr>
          <p:cNvPr id="180" name="Shape 180"/>
          <p:cNvSpPr txBox="1">
            <a:spLocks noGrp="1"/>
          </p:cNvSpPr>
          <p:nvPr>
            <p:ph type="body" idx="1"/>
          </p:nvPr>
        </p:nvSpPr>
        <p:spPr>
          <a:xfrm>
            <a:off x="457200" y="696175"/>
            <a:ext cx="8229600" cy="4366800"/>
          </a:xfrm>
          <a:prstGeom prst="rect">
            <a:avLst/>
          </a:prstGeom>
        </p:spPr>
        <p:txBody>
          <a:bodyPr lIns="91425" tIns="91425" rIns="91425" bIns="91425" anchor="t" anchorCtr="0">
            <a:noAutofit/>
          </a:bodyPr>
          <a:lstStyle/>
          <a:p>
            <a:pPr rtl="0">
              <a:spcBef>
                <a:spcPts val="0"/>
              </a:spcBef>
              <a:buNone/>
            </a:pPr>
            <a:r>
              <a:rPr lang="en" sz="800"/>
              <a:t>[1] Minsky, Marvin. “Telepresence”. Web. 15 April 2015. </a:t>
            </a:r>
            <a:r>
              <a:rPr lang="en" sz="800" u="sng">
                <a:solidFill>
                  <a:schemeClr val="hlink"/>
                </a:solidFill>
                <a:hlinkClick r:id="rId3"/>
              </a:rPr>
              <a:t>http://web.media.mit.edu/~minsky/papers/Telepresence.html</a:t>
            </a:r>
          </a:p>
          <a:p>
            <a:pPr rtl="0">
              <a:spcBef>
                <a:spcPts val="0"/>
              </a:spcBef>
              <a:buNone/>
            </a:pPr>
            <a:r>
              <a:rPr lang="en" sz="800"/>
              <a:t>[2] Held, Richard. “Telepresence”. Web. 15 April 2015. </a:t>
            </a:r>
            <a:r>
              <a:rPr lang="en" sz="800" u="sng">
                <a:solidFill>
                  <a:schemeClr val="hlink"/>
                </a:solidFill>
                <a:hlinkClick r:id="rId4"/>
              </a:rPr>
              <a:t>http://scitation.aip.org/content/asa/journal/jasa/92/4/10.1121/1.404500</a:t>
            </a:r>
          </a:p>
          <a:p>
            <a:pPr rtl="0">
              <a:spcBef>
                <a:spcPts val="0"/>
              </a:spcBef>
              <a:buNone/>
            </a:pPr>
            <a:r>
              <a:rPr lang="en" sz="800"/>
              <a:t>[3] </a:t>
            </a:r>
            <a:r>
              <a:rPr lang="en" sz="800">
                <a:solidFill>
                  <a:srgbClr val="FFFFFF"/>
                </a:solidFill>
              </a:rPr>
              <a:t>D. Stauth, “Artificial intelligence systems more apt to fail than destroy,” 2015.</a:t>
            </a:r>
            <a:r>
              <a:rPr lang="en" sz="800" u="sng">
                <a:solidFill>
                  <a:schemeClr val="hlink"/>
                </a:solidFill>
                <a:hlinkClick r:id="rId5"/>
              </a:rPr>
              <a:t>http://www.rdmag.com/news/2015/03/artificial-intelligence-systems-more-apt-fail-destroy#.VRGHmHoOrNs.linkedin</a:t>
            </a:r>
          </a:p>
          <a:p>
            <a:pPr rtl="0">
              <a:spcBef>
                <a:spcPts val="0"/>
              </a:spcBef>
              <a:buNone/>
            </a:pPr>
            <a:r>
              <a:rPr lang="en" sz="800">
                <a:solidFill>
                  <a:srgbClr val="FFFFFF"/>
                </a:solidFill>
              </a:rPr>
              <a:t>[4] V. Woollaston, “We'll be uploading our entire MINDS to computers by 2045 and our bodies will be replaced by machines within 90 years, Google expert claims,”2015.</a:t>
            </a:r>
            <a:r>
              <a:rPr lang="en" sz="800" u="sng">
                <a:solidFill>
                  <a:schemeClr val="hlink"/>
                </a:solidFill>
                <a:hlinkClick r:id="rId6"/>
              </a:rPr>
              <a:t>http://www.dailymail.co.uk/sciencetech/article-2344398/Google-futurist-claims-uploading-entire-MINDS-computers-2045-bodies-replaced-machines-90-years.html</a:t>
            </a:r>
          </a:p>
          <a:p>
            <a:pPr rtl="0">
              <a:spcBef>
                <a:spcPts val="0"/>
              </a:spcBef>
              <a:buNone/>
            </a:pPr>
            <a:r>
              <a:rPr lang="en" sz="800">
                <a:solidFill>
                  <a:srgbClr val="FFFFFF"/>
                </a:solidFill>
              </a:rPr>
              <a:t>[5] Tsui, Katherine M., et al. "Telepresence robots roam the halls of my office building." </a:t>
            </a:r>
            <a:r>
              <a:rPr lang="en" sz="800" i="1">
                <a:solidFill>
                  <a:srgbClr val="FFFFFF"/>
                </a:solidFill>
              </a:rPr>
              <a:t>HRI 2011 Workshop</a:t>
            </a:r>
            <a:r>
              <a:rPr lang="en" sz="800">
                <a:solidFill>
                  <a:srgbClr val="FFFFFF"/>
                </a:solidFill>
              </a:rPr>
              <a:t>. Vol. 58. 2011.</a:t>
            </a:r>
          </a:p>
          <a:p>
            <a:pPr rtl="0">
              <a:spcBef>
                <a:spcPts val="0"/>
              </a:spcBef>
              <a:buNone/>
            </a:pPr>
            <a:r>
              <a:rPr lang="en" sz="800">
                <a:solidFill>
                  <a:srgbClr val="FFFFFF"/>
                </a:solidFill>
              </a:rPr>
              <a:t>[6] “Who’s Using VGo”. Web. 20 April 2015. </a:t>
            </a:r>
            <a:r>
              <a:rPr lang="en" sz="800" u="sng">
                <a:solidFill>
                  <a:schemeClr val="hlink"/>
                </a:solidFill>
                <a:hlinkClick r:id="rId7"/>
              </a:rPr>
              <a:t>http://www.vgocom.com/whos-using-vgo</a:t>
            </a:r>
          </a:p>
          <a:p>
            <a:pPr rtl="0">
              <a:spcBef>
                <a:spcPts val="0"/>
              </a:spcBef>
              <a:buNone/>
            </a:pPr>
            <a:r>
              <a:rPr lang="en" sz="800">
                <a:solidFill>
                  <a:srgbClr val="FFFFFF"/>
                </a:solidFill>
              </a:rPr>
              <a:t>[7] Dorrier, Jason. “Telepresence Robots Invade Hospitals - ‘Doctors Can Be Anywhere, Anytime’”. Web. 20 April 2015. </a:t>
            </a:r>
            <a:r>
              <a:rPr lang="en" sz="800" u="sng">
                <a:solidFill>
                  <a:schemeClr val="hlink"/>
                </a:solidFill>
                <a:hlinkClick r:id="rId8"/>
              </a:rPr>
              <a:t>http://singularityhub.com/2012/12/04/telepresence-robots-invade-hospitals-doctors-can-be-anywhere-anytime/</a:t>
            </a:r>
          </a:p>
          <a:p>
            <a:pPr rtl="0">
              <a:spcBef>
                <a:spcPts val="0"/>
              </a:spcBef>
              <a:buNone/>
            </a:pPr>
            <a:r>
              <a:rPr lang="en" sz="800">
                <a:solidFill>
                  <a:srgbClr val="FFFFFF"/>
                </a:solidFill>
              </a:rPr>
              <a:t>[8] Satava, Richard M. “How the Future of Surgery is Changing: Robotics, telesurgery, surgical simulators and other advanced technologies”. Web. 20 April 2015. </a:t>
            </a:r>
            <a:r>
              <a:rPr lang="en" sz="800" u="sng">
                <a:solidFill>
                  <a:schemeClr val="hlink"/>
                </a:solidFill>
                <a:hlinkClick r:id="rId9"/>
              </a:rPr>
              <a:t>http://depts.washington.edu/surg/biointel/Future-of-Surgery-0606.pdf</a:t>
            </a:r>
          </a:p>
          <a:p>
            <a:pPr rtl="0">
              <a:spcBef>
                <a:spcPts val="0"/>
              </a:spcBef>
              <a:buNone/>
            </a:pPr>
            <a:r>
              <a:rPr lang="en" sz="800">
                <a:solidFill>
                  <a:srgbClr val="FFFFFF"/>
                </a:solidFill>
              </a:rPr>
              <a:t>[9] D. Quick. "The first Robocop could be a telepresence robot." </a:t>
            </a:r>
            <a:r>
              <a:rPr lang="en" sz="800" u="sng">
                <a:solidFill>
                  <a:schemeClr val="hlink"/>
                </a:solidFill>
                <a:hlinkClick r:id="rId10"/>
              </a:rPr>
              <a:t>http://www.gizmag.com/telepresence-law-enforcement-robot/24354/</a:t>
            </a:r>
          </a:p>
          <a:p>
            <a:pPr rtl="0">
              <a:spcBef>
                <a:spcPts val="0"/>
              </a:spcBef>
              <a:buNone/>
            </a:pPr>
            <a:r>
              <a:rPr lang="en" sz="800">
                <a:solidFill>
                  <a:srgbClr val="FFFFFF"/>
                </a:solidFill>
              </a:rPr>
              <a:t>[10] Evans, Gareth. “Brain computer interfacing: a big step towards military mind-control”. Web. 30 April 2015. </a:t>
            </a:r>
            <a:r>
              <a:rPr lang="en" sz="800" u="sng">
                <a:solidFill>
                  <a:schemeClr val="hlink"/>
                </a:solidFill>
                <a:hlinkClick r:id="rId11"/>
              </a:rPr>
              <a:t>http://www.army-technology.com/features/featurebrain-computer-interfacing-military-mind-control/</a:t>
            </a:r>
          </a:p>
          <a:p>
            <a:pPr lvl="0" rtl="0">
              <a:spcBef>
                <a:spcPts val="0"/>
              </a:spcBef>
              <a:buClr>
                <a:schemeClr val="dk1"/>
              </a:buClr>
              <a:buSzPct val="137500"/>
              <a:buFont typeface="Arial"/>
              <a:buNone/>
            </a:pPr>
            <a:r>
              <a:rPr lang="en" sz="800">
                <a:solidFill>
                  <a:srgbClr val="FFFFFF"/>
                </a:solidFill>
                <a:latin typeface="Verdana"/>
                <a:ea typeface="Verdana"/>
                <a:cs typeface="Verdana"/>
                <a:sym typeface="Verdana"/>
              </a:rPr>
              <a:t>[7] H. Crayton, "Laptops getting both cheaper, better," </a:t>
            </a:r>
            <a:r>
              <a:rPr lang="en" sz="800" i="1">
                <a:solidFill>
                  <a:srgbClr val="FFFFFF"/>
                </a:solidFill>
                <a:latin typeface="Verdana"/>
                <a:ea typeface="Verdana"/>
                <a:cs typeface="Verdana"/>
                <a:sym typeface="Verdana"/>
              </a:rPr>
              <a:t>Knight Ridder Tribune Business News. </a:t>
            </a:r>
            <a:r>
              <a:rPr lang="en" sz="800">
                <a:solidFill>
                  <a:srgbClr val="FFFFFF"/>
                </a:solidFill>
                <a:latin typeface="Verdana"/>
                <a:ea typeface="Verdana"/>
                <a:cs typeface="Verdana"/>
                <a:sym typeface="Verdana"/>
              </a:rPr>
              <a:t>2005, p. 1.</a:t>
            </a:r>
          </a:p>
          <a:p>
            <a:pPr lvl="0" rtl="0">
              <a:spcBef>
                <a:spcPts val="0"/>
              </a:spcBef>
              <a:buClr>
                <a:schemeClr val="dk1"/>
              </a:buClr>
              <a:buSzPct val="137500"/>
              <a:buFont typeface="Arial"/>
              <a:buNone/>
            </a:pPr>
            <a:r>
              <a:rPr lang="en" sz="800">
                <a:solidFill>
                  <a:srgbClr val="FFFFFF"/>
                </a:solidFill>
                <a:latin typeface="Verdana"/>
                <a:ea typeface="Verdana"/>
                <a:cs typeface="Verdana"/>
                <a:sym typeface="Verdana"/>
              </a:rPr>
              <a:t>[8] E. Jessy, "Electronic goods getting better . . . and cheaper,". 2014. p. 8</a:t>
            </a:r>
          </a:p>
          <a:p>
            <a:pPr lvl="0" rtl="0">
              <a:spcBef>
                <a:spcPts val="0"/>
              </a:spcBef>
              <a:buClr>
                <a:schemeClr val="dk1"/>
              </a:buClr>
              <a:buSzPct val="137500"/>
              <a:buFont typeface="Arial"/>
              <a:buNone/>
            </a:pPr>
            <a:r>
              <a:rPr lang="en" sz="800">
                <a:solidFill>
                  <a:srgbClr val="FFFFFF"/>
                </a:solidFill>
                <a:latin typeface="Verdana"/>
                <a:ea typeface="Verdana"/>
                <a:cs typeface="Verdana"/>
                <a:sym typeface="Verdana"/>
              </a:rPr>
              <a:t>[9] B. John, "HARD DISKS KEEP GETTING BETTER, CHEAPER: CITY Edition," </a:t>
            </a:r>
            <a:r>
              <a:rPr lang="en" sz="800" i="1">
                <a:solidFill>
                  <a:srgbClr val="FFFFFF"/>
                </a:solidFill>
                <a:latin typeface="Verdana"/>
                <a:ea typeface="Verdana"/>
                <a:cs typeface="Verdana"/>
                <a:sym typeface="Verdana"/>
              </a:rPr>
              <a:t>Buffalo News</a:t>
            </a:r>
            <a:r>
              <a:rPr lang="en" sz="800">
                <a:solidFill>
                  <a:srgbClr val="FFFFFF"/>
                </a:solidFill>
                <a:latin typeface="Verdana"/>
                <a:ea typeface="Verdana"/>
                <a:cs typeface="Verdana"/>
                <a:sym typeface="Verdana"/>
              </a:rPr>
              <a:t>, 1999, p. D.8.</a:t>
            </a:r>
          </a:p>
          <a:p>
            <a:pPr lvl="0" rtl="0">
              <a:spcBef>
                <a:spcPts val="0"/>
              </a:spcBef>
              <a:buClr>
                <a:schemeClr val="dk1"/>
              </a:buClr>
              <a:buSzPct val="137500"/>
              <a:buFont typeface="Arial"/>
              <a:buNone/>
            </a:pPr>
            <a:r>
              <a:rPr lang="en" sz="800">
                <a:solidFill>
                  <a:srgbClr val="FFFFFF"/>
                </a:solidFill>
                <a:latin typeface="Verdana"/>
                <a:ea typeface="Verdana"/>
                <a:cs typeface="Verdana"/>
                <a:sym typeface="Verdana"/>
              </a:rPr>
              <a:t>[10] M. Norra, "Digital cameras getting better, cheaper," </a:t>
            </a:r>
            <a:r>
              <a:rPr lang="en" sz="800" i="1">
                <a:solidFill>
                  <a:srgbClr val="FFFFFF"/>
                </a:solidFill>
                <a:latin typeface="Verdana"/>
                <a:ea typeface="Verdana"/>
                <a:cs typeface="Verdana"/>
                <a:sym typeface="Verdana"/>
              </a:rPr>
              <a:t>Dermatology Times</a:t>
            </a:r>
            <a:r>
              <a:rPr lang="en" sz="800">
                <a:solidFill>
                  <a:srgbClr val="FFFFFF"/>
                </a:solidFill>
                <a:latin typeface="Verdana"/>
                <a:ea typeface="Verdana"/>
                <a:cs typeface="Verdana"/>
                <a:sym typeface="Verdana"/>
              </a:rPr>
              <a:t>, 3, Advanstar Communications, Inc, 2000, p. 72.</a:t>
            </a:r>
          </a:p>
          <a:p>
            <a:pPr lvl="0" rtl="0">
              <a:spcBef>
                <a:spcPts val="0"/>
              </a:spcBef>
              <a:buNone/>
            </a:pPr>
            <a:r>
              <a:rPr lang="en" sz="800">
                <a:solidFill>
                  <a:srgbClr val="FFFFFF"/>
                </a:solidFill>
                <a:latin typeface="Verdana"/>
                <a:ea typeface="Verdana"/>
                <a:cs typeface="Verdana"/>
                <a:sym typeface="Verdana"/>
              </a:rPr>
              <a:t>[11] P. N. a. L. Downes, “How Innovations Become Better And Cheaper,” 2015</a:t>
            </a:r>
            <a:r>
              <a:rPr lang="en" sz="800">
                <a:solidFill>
                  <a:srgbClr val="3C78D8"/>
                </a:solidFill>
                <a:latin typeface="Verdana"/>
                <a:ea typeface="Verdana"/>
                <a:cs typeface="Verdana"/>
                <a:sym typeface="Verdana"/>
              </a:rPr>
              <a:t>. </a:t>
            </a:r>
            <a:r>
              <a:rPr lang="en" sz="800" u="sng">
                <a:solidFill>
                  <a:srgbClr val="3C78D8"/>
                </a:solidFill>
                <a:latin typeface="Verdana"/>
                <a:ea typeface="Verdana"/>
                <a:cs typeface="Verdana"/>
                <a:sym typeface="Verdana"/>
                <a:hlinkClick r:id="rId12"/>
              </a:rPr>
              <a:t>http://www.forbes.com/sites/bigbangdisruption/2013/05/09/welcome-to-the-world-of-better-and-cheaper/</a:t>
            </a:r>
          </a:p>
          <a:p>
            <a:pPr lvl="0" rtl="0">
              <a:spcBef>
                <a:spcPts val="0"/>
              </a:spcBef>
              <a:buClr>
                <a:schemeClr val="dk1"/>
              </a:buClr>
              <a:buSzPct val="137500"/>
              <a:buFont typeface="Arial"/>
              <a:buNone/>
            </a:pPr>
            <a:r>
              <a:rPr lang="en" sz="800">
                <a:solidFill>
                  <a:srgbClr val="FFFFFF"/>
                </a:solidFill>
                <a:latin typeface="Arial"/>
                <a:ea typeface="Arial"/>
                <a:cs typeface="Arial"/>
                <a:sym typeface="Arial"/>
              </a:rPr>
              <a:t>[12] Mobile Robotic Telepresence Systems to Reach US$372M by 2019 Driven by Applications Requiring Independent Mobility, Embodied Presence, and Social Interaction | ABI Research. (2015). Retrieved from </a:t>
            </a:r>
            <a:r>
              <a:rPr lang="en" sz="800">
                <a:solidFill>
                  <a:srgbClr val="005A84"/>
                </a:solidFill>
                <a:latin typeface="Arial"/>
                <a:ea typeface="Arial"/>
                <a:cs typeface="Arial"/>
                <a:sym typeface="Arial"/>
                <a:hlinkClick r:id="rId13"/>
              </a:rPr>
              <a:t>https://www.abiresearch.com/press/mobile-robotic-telepresence-systems-to-reach-us372/</a:t>
            </a:r>
          </a:p>
          <a:p>
            <a:pPr lvl="0" rtl="0">
              <a:spcBef>
                <a:spcPts val="0"/>
              </a:spcBef>
              <a:buClr>
                <a:schemeClr val="dk1"/>
              </a:buClr>
              <a:buSzPct val="110000"/>
              <a:buFont typeface="Arial"/>
              <a:buNone/>
            </a:pPr>
            <a:r>
              <a:rPr lang="en" sz="1000">
                <a:solidFill>
                  <a:srgbClr val="FFFFFF"/>
                </a:solidFill>
                <a:latin typeface="Verdana"/>
                <a:ea typeface="Verdana"/>
                <a:cs typeface="Verdana"/>
                <a:sym typeface="Verdana"/>
              </a:rPr>
              <a:t> </a:t>
            </a:r>
          </a:p>
          <a:p>
            <a:pPr>
              <a:spcBef>
                <a:spcPts val="0"/>
              </a:spcBef>
              <a:buNone/>
            </a:pPr>
            <a:endParaRPr sz="800">
              <a:solidFill>
                <a:srgbClr val="FFFFFF"/>
              </a:solidFill>
            </a:endParaRP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Overview</a:t>
            </a:r>
          </a:p>
        </p:txBody>
      </p:sp>
      <p:sp>
        <p:nvSpPr>
          <p:cNvPr id="84" name="Shape 8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lt1"/>
              </a:buClr>
              <a:buSzPct val="100000"/>
              <a:buFont typeface="Trebuchet MS"/>
              <a:buChar char="-"/>
            </a:pPr>
            <a:r>
              <a:rPr lang="en"/>
              <a:t>What are Telepresence Robots?</a:t>
            </a:r>
          </a:p>
          <a:p>
            <a:pPr marL="457200" lvl="0" indent="-419100" rtl="0">
              <a:spcBef>
                <a:spcPts val="0"/>
              </a:spcBef>
              <a:buClr>
                <a:schemeClr val="lt1"/>
              </a:buClr>
              <a:buSzPct val="100000"/>
              <a:buFont typeface="Trebuchet MS"/>
              <a:buChar char="-"/>
            </a:pPr>
            <a:r>
              <a:rPr lang="en"/>
              <a:t>Features and Capabilities</a:t>
            </a:r>
          </a:p>
          <a:p>
            <a:pPr marL="457200" lvl="0" indent="-419100" rtl="0">
              <a:spcBef>
                <a:spcPts val="0"/>
              </a:spcBef>
              <a:buClr>
                <a:schemeClr val="lt1"/>
              </a:buClr>
              <a:buSzPct val="100000"/>
              <a:buFont typeface="Trebuchet MS"/>
              <a:buChar char="-"/>
            </a:pPr>
            <a:r>
              <a:rPr lang="en"/>
              <a:t>Current Technologies</a:t>
            </a:r>
          </a:p>
          <a:p>
            <a:pPr marL="457200" lvl="0" indent="-419100" rtl="0">
              <a:spcBef>
                <a:spcPts val="0"/>
              </a:spcBef>
              <a:buClr>
                <a:schemeClr val="lt1"/>
              </a:buClr>
              <a:buSzPct val="100000"/>
              <a:buFont typeface="Trebuchet MS"/>
              <a:buChar char="-"/>
            </a:pPr>
            <a:r>
              <a:rPr lang="en"/>
              <a:t>Social Implications of Telepresence</a:t>
            </a:r>
          </a:p>
          <a:p>
            <a:pPr marL="457200" lvl="0" indent="-419100" rtl="0">
              <a:spcBef>
                <a:spcPts val="0"/>
              </a:spcBef>
              <a:buClr>
                <a:schemeClr val="lt1"/>
              </a:buClr>
              <a:buSzPct val="100000"/>
              <a:buFont typeface="Trebuchet MS"/>
              <a:buChar char="-"/>
            </a:pPr>
            <a:r>
              <a:rPr lang="en"/>
              <a:t>The Future of Telepresence Robots</a:t>
            </a:r>
          </a:p>
          <a:p>
            <a:pPr lvl="0" rtl="0">
              <a:spcBef>
                <a:spcPts val="0"/>
              </a:spcBef>
              <a:buNone/>
            </a:pPr>
            <a:endParaRPr/>
          </a:p>
          <a:p>
            <a:pPr lvl="0">
              <a:spcBef>
                <a:spcPts val="0"/>
              </a:spcBef>
              <a:buNone/>
            </a:pPr>
            <a:endParaRP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Thesis</a:t>
            </a:r>
          </a:p>
        </p:txBody>
      </p:sp>
      <p:sp>
        <p:nvSpPr>
          <p:cNvPr id="90" name="Shape 90"/>
          <p:cNvSpPr txBox="1">
            <a:spLocks noGrp="1"/>
          </p:cNvSpPr>
          <p:nvPr>
            <p:ph type="body" idx="1"/>
          </p:nvPr>
        </p:nvSpPr>
        <p:spPr>
          <a:xfrm>
            <a:off x="457200" y="1786525"/>
            <a:ext cx="8229600" cy="2017799"/>
          </a:xfrm>
          <a:prstGeom prst="rect">
            <a:avLst/>
          </a:prstGeom>
          <a:ln>
            <a:noFill/>
          </a:ln>
        </p:spPr>
        <p:txBody>
          <a:bodyPr lIns="91425" tIns="91425" rIns="91425" bIns="91425" anchor="t" anchorCtr="0">
            <a:noAutofit/>
          </a:bodyPr>
          <a:lstStyle/>
          <a:p>
            <a:pPr algn="ctr">
              <a:spcBef>
                <a:spcPts val="0"/>
              </a:spcBef>
              <a:buNone/>
            </a:pPr>
            <a:r>
              <a:rPr lang="en">
                <a:solidFill>
                  <a:srgbClr val="FFFFFF"/>
                </a:solidFill>
                <a:latin typeface="Arial"/>
                <a:ea typeface="Arial"/>
                <a:cs typeface="Arial"/>
                <a:sym typeface="Arial"/>
              </a:rPr>
              <a:t>Telepresence will become commonplace in most settings, and is the first step in having robots replace workers. </a:t>
            </a: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What are telepresence robots?</a:t>
            </a:r>
          </a:p>
        </p:txBody>
      </p:sp>
      <p:sp>
        <p:nvSpPr>
          <p:cNvPr id="96" name="Shape 96"/>
          <p:cNvSpPr txBox="1">
            <a:spLocks noGrp="1"/>
          </p:cNvSpPr>
          <p:nvPr>
            <p:ph type="body" idx="1"/>
          </p:nvPr>
        </p:nvSpPr>
        <p:spPr>
          <a:xfrm>
            <a:off x="246125" y="1177925"/>
            <a:ext cx="3097800" cy="3725699"/>
          </a:xfrm>
          <a:prstGeom prst="rect">
            <a:avLst/>
          </a:prstGeom>
        </p:spPr>
        <p:txBody>
          <a:bodyPr lIns="91425" tIns="91425" rIns="91425" bIns="91425" anchor="t" anchorCtr="0">
            <a:noAutofit/>
          </a:bodyPr>
          <a:lstStyle/>
          <a:p>
            <a:pPr marL="457200" lvl="0" indent="-381000" rtl="0">
              <a:spcBef>
                <a:spcPts val="0"/>
              </a:spcBef>
              <a:buClr>
                <a:schemeClr val="lt1"/>
              </a:buClr>
              <a:buSzPct val="100000"/>
              <a:buFont typeface="Arial"/>
              <a:buChar char="●"/>
            </a:pPr>
            <a:r>
              <a:rPr lang="en" sz="2400"/>
              <a:t>Remote controlled technologies</a:t>
            </a:r>
          </a:p>
          <a:p>
            <a:pPr lvl="0" rtl="0">
              <a:spcBef>
                <a:spcPts val="0"/>
              </a:spcBef>
              <a:buNone/>
            </a:pPr>
            <a:endParaRPr sz="2400"/>
          </a:p>
          <a:p>
            <a:pPr marL="457200" lvl="0" indent="-381000">
              <a:spcBef>
                <a:spcPts val="0"/>
              </a:spcBef>
              <a:buClr>
                <a:schemeClr val="lt1"/>
              </a:buClr>
              <a:buSzPct val="100000"/>
              <a:buFont typeface="Arial"/>
              <a:buChar char="●"/>
            </a:pPr>
            <a:r>
              <a:rPr lang="en" sz="2400"/>
              <a:t>User is not limited by immediate surroundings</a:t>
            </a:r>
          </a:p>
        </p:txBody>
      </p:sp>
      <p:pic>
        <p:nvPicPr>
          <p:cNvPr id="97" name="Shape 97"/>
          <p:cNvPicPr preferRelativeResize="0"/>
          <p:nvPr/>
        </p:nvPicPr>
        <p:blipFill>
          <a:blip r:embed="rId3">
            <a:alphaModFix/>
          </a:blip>
          <a:stretch>
            <a:fillRect/>
          </a:stretch>
        </p:blipFill>
        <p:spPr>
          <a:xfrm flipH="1">
            <a:off x="3275627" y="1270425"/>
            <a:ext cx="5411173" cy="2939350"/>
          </a:xfrm>
          <a:prstGeom prst="rect">
            <a:avLst/>
          </a:prstGeom>
          <a:noFill/>
          <a:ln>
            <a:noFill/>
          </a:ln>
        </p:spPr>
      </p:pic>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Domestic Telepresence</a:t>
            </a:r>
          </a:p>
        </p:txBody>
      </p:sp>
      <p:sp>
        <p:nvSpPr>
          <p:cNvPr id="103" name="Shape 103"/>
          <p:cNvSpPr txBox="1">
            <a:spLocks noGrp="1"/>
          </p:cNvSpPr>
          <p:nvPr>
            <p:ph type="body" idx="1"/>
          </p:nvPr>
        </p:nvSpPr>
        <p:spPr>
          <a:xfrm>
            <a:off x="457200" y="1200150"/>
            <a:ext cx="4590600" cy="3725699"/>
          </a:xfrm>
          <a:prstGeom prst="rect">
            <a:avLst/>
          </a:prstGeom>
        </p:spPr>
        <p:txBody>
          <a:bodyPr lIns="91425" tIns="91425" rIns="91425" bIns="91425" anchor="t" anchorCtr="0">
            <a:noAutofit/>
          </a:bodyPr>
          <a:lstStyle/>
          <a:p>
            <a:pPr marL="457200" lvl="0" indent="-381000" rtl="0">
              <a:spcBef>
                <a:spcPts val="0"/>
              </a:spcBef>
              <a:buClr>
                <a:schemeClr val="lt1"/>
              </a:buClr>
              <a:buSzPct val="100000"/>
              <a:buFont typeface="Arial"/>
              <a:buChar char="●"/>
            </a:pPr>
            <a:r>
              <a:rPr lang="en" sz="2400"/>
              <a:t>Telepresence feature for family members to skype home</a:t>
            </a:r>
          </a:p>
          <a:p>
            <a:pPr lvl="0" rtl="0">
              <a:spcBef>
                <a:spcPts val="0"/>
              </a:spcBef>
              <a:buNone/>
            </a:pPr>
            <a:endParaRPr sz="2400"/>
          </a:p>
          <a:p>
            <a:pPr marL="457200" lvl="0" indent="-381000" rtl="0">
              <a:spcBef>
                <a:spcPts val="0"/>
              </a:spcBef>
              <a:buClr>
                <a:schemeClr val="lt1"/>
              </a:buClr>
              <a:buSzPct val="100000"/>
              <a:buFont typeface="Arial"/>
              <a:buChar char="●"/>
            </a:pPr>
            <a:r>
              <a:rPr lang="en" sz="2400"/>
              <a:t>Designed to interface with household items</a:t>
            </a:r>
          </a:p>
          <a:p>
            <a:pPr lvl="0" rtl="0">
              <a:spcBef>
                <a:spcPts val="0"/>
              </a:spcBef>
              <a:buNone/>
            </a:pPr>
            <a:endParaRPr sz="2400"/>
          </a:p>
          <a:p>
            <a:pPr marL="457200" lvl="0" indent="-381000" rtl="0">
              <a:spcBef>
                <a:spcPts val="0"/>
              </a:spcBef>
              <a:buClr>
                <a:schemeClr val="lt1"/>
              </a:buClr>
              <a:buSzPct val="100000"/>
              <a:buFont typeface="Arial"/>
              <a:buChar char="●"/>
            </a:pPr>
            <a:r>
              <a:rPr lang="en" sz="2400"/>
              <a:t>Take care of simple tasks</a:t>
            </a:r>
          </a:p>
          <a:p>
            <a:pPr lvl="0" rtl="0">
              <a:spcBef>
                <a:spcPts val="0"/>
              </a:spcBef>
              <a:buNone/>
            </a:pPr>
            <a:endParaRPr sz="2400"/>
          </a:p>
          <a:p>
            <a:pPr marL="457200" lvl="0" indent="-381000" rtl="0">
              <a:spcBef>
                <a:spcPts val="0"/>
              </a:spcBef>
              <a:buClr>
                <a:schemeClr val="lt1"/>
              </a:buClr>
              <a:buFont typeface="Arial"/>
              <a:buChar char="●"/>
            </a:pPr>
            <a:endParaRPr sz="2400"/>
          </a:p>
        </p:txBody>
      </p:sp>
      <p:pic>
        <p:nvPicPr>
          <p:cNvPr id="104" name="Shape 104"/>
          <p:cNvPicPr preferRelativeResize="0"/>
          <p:nvPr/>
        </p:nvPicPr>
        <p:blipFill>
          <a:blip r:embed="rId3">
            <a:alphaModFix/>
          </a:blip>
          <a:stretch>
            <a:fillRect/>
          </a:stretch>
        </p:blipFill>
        <p:spPr>
          <a:xfrm>
            <a:off x="5203950" y="1725893"/>
            <a:ext cx="3482848" cy="2321905"/>
          </a:xfrm>
          <a:prstGeom prst="rect">
            <a:avLst/>
          </a:prstGeom>
          <a:noFill/>
          <a:ln>
            <a:noFill/>
          </a:ln>
        </p:spPr>
      </p:pic>
      <p:sp>
        <p:nvSpPr>
          <p:cNvPr id="105" name="Shape 105"/>
          <p:cNvSpPr txBox="1"/>
          <p:nvPr/>
        </p:nvSpPr>
        <p:spPr>
          <a:xfrm>
            <a:off x="6149625" y="4126250"/>
            <a:ext cx="1591499" cy="415200"/>
          </a:xfrm>
          <a:prstGeom prst="rect">
            <a:avLst/>
          </a:prstGeom>
          <a:noFill/>
          <a:ln>
            <a:noFill/>
          </a:ln>
        </p:spPr>
        <p:txBody>
          <a:bodyPr lIns="91425" tIns="91425" rIns="91425" bIns="91425" anchor="t" anchorCtr="0">
            <a:noAutofit/>
          </a:bodyPr>
          <a:lstStyle/>
          <a:p>
            <a:pPr algn="ctr">
              <a:spcBef>
                <a:spcPts val="0"/>
              </a:spcBef>
              <a:buNone/>
            </a:pPr>
            <a:r>
              <a:rPr lang="en">
                <a:solidFill>
                  <a:srgbClr val="FFFFFF"/>
                </a:solidFill>
              </a:rPr>
              <a:t>JIBO</a:t>
            </a:r>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a:spcBef>
                <a:spcPts val="0"/>
              </a:spcBef>
              <a:buNone/>
            </a:pPr>
            <a:r>
              <a:rPr lang="en"/>
              <a:t>Domestic Telepresence</a:t>
            </a:r>
          </a:p>
        </p:txBody>
      </p:sp>
      <p:sp>
        <p:nvSpPr>
          <p:cNvPr id="111" name="Shape 111"/>
          <p:cNvSpPr txBox="1">
            <a:spLocks noGrp="1"/>
          </p:cNvSpPr>
          <p:nvPr>
            <p:ph type="body" idx="1"/>
          </p:nvPr>
        </p:nvSpPr>
        <p:spPr>
          <a:xfrm>
            <a:off x="457200" y="1434875"/>
            <a:ext cx="8229600" cy="3998400"/>
          </a:xfrm>
          <a:prstGeom prst="rect">
            <a:avLst/>
          </a:prstGeom>
        </p:spPr>
        <p:txBody>
          <a:bodyPr lIns="91425" tIns="91425" rIns="91425" bIns="91425" anchor="t" anchorCtr="0">
            <a:noAutofit/>
          </a:bodyPr>
          <a:lstStyle/>
          <a:p>
            <a:pPr marL="457200" lvl="0" indent="-381000" rtl="0">
              <a:spcBef>
                <a:spcPts val="0"/>
              </a:spcBef>
              <a:buClr>
                <a:schemeClr val="lt1"/>
              </a:buClr>
              <a:buSzPct val="100000"/>
              <a:buFont typeface="Arial"/>
              <a:buChar char="●"/>
            </a:pPr>
            <a:r>
              <a:rPr lang="en" sz="2400"/>
              <a:t>Humanized technology</a:t>
            </a:r>
          </a:p>
          <a:p>
            <a:pPr marL="914400" lvl="1" indent="-381000" rtl="0">
              <a:spcBef>
                <a:spcPts val="0"/>
              </a:spcBef>
              <a:buClr>
                <a:schemeClr val="lt1"/>
              </a:buClr>
              <a:buSzPct val="80000"/>
              <a:buFont typeface="Courier New"/>
              <a:buChar char="o"/>
            </a:pPr>
            <a:r>
              <a:rPr lang="en"/>
              <a:t>Intimate and trusting relationship with the users</a:t>
            </a:r>
          </a:p>
          <a:p>
            <a:pPr marL="457200" lvl="0" indent="-381000" rtl="0">
              <a:spcBef>
                <a:spcPts val="0"/>
              </a:spcBef>
              <a:buClr>
                <a:schemeClr val="lt1"/>
              </a:buClr>
              <a:buSzPct val="100000"/>
              <a:buFont typeface="Arial"/>
              <a:buChar char="●"/>
            </a:pPr>
            <a:r>
              <a:rPr lang="en" sz="2400"/>
              <a:t>Record users' living manners/habits of life</a:t>
            </a:r>
          </a:p>
          <a:p>
            <a:pPr marL="914400" lvl="1" indent="-381000" rtl="0">
              <a:spcBef>
                <a:spcPts val="0"/>
              </a:spcBef>
              <a:buClr>
                <a:schemeClr val="lt1"/>
              </a:buClr>
              <a:buSzPct val="80000"/>
              <a:buFont typeface="Courier New"/>
              <a:buChar char="o"/>
            </a:pPr>
            <a:r>
              <a:rPr lang="en"/>
              <a:t>Enhance conveniency</a:t>
            </a:r>
          </a:p>
          <a:p>
            <a:pPr marL="457200" lvl="0" indent="-381000" rtl="0">
              <a:spcBef>
                <a:spcPts val="0"/>
              </a:spcBef>
              <a:buClr>
                <a:schemeClr val="lt1"/>
              </a:buClr>
              <a:buSzPct val="100000"/>
              <a:buFont typeface="Arial"/>
              <a:buChar char="●"/>
            </a:pPr>
            <a:r>
              <a:rPr lang="en" sz="2400"/>
              <a:t>Monitor the house when the family is out </a:t>
            </a:r>
          </a:p>
          <a:p>
            <a:pPr marL="457200" lvl="0" indent="-381000" rtl="0">
              <a:spcBef>
                <a:spcPts val="0"/>
              </a:spcBef>
              <a:buClr>
                <a:schemeClr val="lt1"/>
              </a:buClr>
              <a:buSzPct val="100000"/>
              <a:buFont typeface="Arial"/>
              <a:buChar char="●"/>
            </a:pPr>
            <a:r>
              <a:rPr lang="en" sz="2400"/>
              <a:t>One robot could serve as the housekeeper and security guard</a:t>
            </a:r>
          </a:p>
          <a:p>
            <a:pPr lvl="0">
              <a:spcBef>
                <a:spcPts val="0"/>
              </a:spcBef>
              <a:buNone/>
            </a:pPr>
            <a:endParaRPr sz="2400"/>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Medical Telepresence</a:t>
            </a:r>
          </a:p>
        </p:txBody>
      </p:sp>
      <p:sp>
        <p:nvSpPr>
          <p:cNvPr id="117" name="Shape 117"/>
          <p:cNvSpPr txBox="1">
            <a:spLocks noGrp="1"/>
          </p:cNvSpPr>
          <p:nvPr>
            <p:ph type="body" idx="1"/>
          </p:nvPr>
        </p:nvSpPr>
        <p:spPr>
          <a:xfrm>
            <a:off x="457200" y="1147125"/>
            <a:ext cx="6235199" cy="3725699"/>
          </a:xfrm>
          <a:prstGeom prst="rect">
            <a:avLst/>
          </a:prstGeom>
        </p:spPr>
        <p:txBody>
          <a:bodyPr lIns="91425" tIns="91425" rIns="91425" bIns="91425" anchor="t" anchorCtr="0">
            <a:noAutofit/>
          </a:bodyPr>
          <a:lstStyle/>
          <a:p>
            <a:pPr marL="457200" lvl="0" indent="-419100" rtl="0">
              <a:spcBef>
                <a:spcPts val="0"/>
              </a:spcBef>
              <a:buClr>
                <a:schemeClr val="lt1"/>
              </a:buClr>
              <a:buSzPct val="100000"/>
              <a:buFont typeface="Trebuchet MS"/>
              <a:buChar char="●"/>
            </a:pPr>
            <a:r>
              <a:rPr lang="en"/>
              <a:t>Two types of medical robots:</a:t>
            </a:r>
          </a:p>
          <a:p>
            <a:pPr marL="914400" lvl="1" indent="-381000" rtl="0">
              <a:spcBef>
                <a:spcPts val="0"/>
              </a:spcBef>
              <a:buClr>
                <a:schemeClr val="lt1"/>
              </a:buClr>
              <a:buSzPct val="80000"/>
              <a:buFont typeface="Trebuchet MS"/>
              <a:buChar char="○"/>
            </a:pPr>
            <a:r>
              <a:rPr lang="en"/>
              <a:t>Surgical</a:t>
            </a:r>
          </a:p>
          <a:p>
            <a:pPr marL="914400" lvl="1" indent="-381000" rtl="0">
              <a:spcBef>
                <a:spcPts val="0"/>
              </a:spcBef>
              <a:buClr>
                <a:schemeClr val="lt1"/>
              </a:buClr>
              <a:buSzPct val="80000"/>
              <a:buFont typeface="Trebuchet MS"/>
              <a:buChar char="○"/>
            </a:pPr>
            <a:r>
              <a:rPr lang="en"/>
              <a:t>Monitoring</a:t>
            </a:r>
          </a:p>
          <a:p>
            <a:pPr marL="457200" lvl="0" indent="-419100" rtl="0">
              <a:spcBef>
                <a:spcPts val="0"/>
              </a:spcBef>
              <a:buClr>
                <a:schemeClr val="lt1"/>
              </a:buClr>
              <a:buSzPct val="100000"/>
              <a:buFont typeface="Trebuchet MS"/>
              <a:buChar char="●"/>
            </a:pPr>
            <a:r>
              <a:rPr lang="en"/>
              <a:t>Surgeries in remote areas</a:t>
            </a:r>
          </a:p>
          <a:p>
            <a:pPr marL="914400" lvl="1" indent="-381000" rtl="0">
              <a:spcBef>
                <a:spcPts val="0"/>
              </a:spcBef>
              <a:buClr>
                <a:schemeClr val="lt1"/>
              </a:buClr>
              <a:buSzPct val="80000"/>
              <a:buFont typeface="Trebuchet MS"/>
              <a:buChar char="○"/>
            </a:pPr>
            <a:r>
              <a:rPr lang="en"/>
              <a:t>benefits patients</a:t>
            </a:r>
          </a:p>
          <a:p>
            <a:pPr marL="914400" lvl="1" indent="-381000" rtl="0">
              <a:spcBef>
                <a:spcPts val="0"/>
              </a:spcBef>
              <a:buClr>
                <a:schemeClr val="lt1"/>
              </a:buClr>
              <a:buSzPct val="80000"/>
              <a:buFont typeface="Trebuchet MS"/>
              <a:buChar char="○"/>
            </a:pPr>
            <a:r>
              <a:rPr lang="en"/>
              <a:t>benefit surgeons</a:t>
            </a:r>
          </a:p>
          <a:p>
            <a:pPr marL="457200" lvl="0" indent="-419100" rtl="0">
              <a:spcBef>
                <a:spcPts val="0"/>
              </a:spcBef>
              <a:buClr>
                <a:schemeClr val="lt1"/>
              </a:buClr>
              <a:buSzPct val="100000"/>
              <a:buFont typeface="Trebuchet MS"/>
              <a:buChar char="●"/>
            </a:pPr>
            <a:r>
              <a:rPr lang="en"/>
              <a:t>Not cost efficient</a:t>
            </a:r>
          </a:p>
          <a:p>
            <a:pPr lvl="0">
              <a:spcBef>
                <a:spcPts val="0"/>
              </a:spcBef>
              <a:buNone/>
            </a:pPr>
            <a:endParaRPr/>
          </a:p>
        </p:txBody>
      </p:sp>
      <p:pic>
        <p:nvPicPr>
          <p:cNvPr id="118" name="Shape 118"/>
          <p:cNvPicPr preferRelativeResize="0"/>
          <p:nvPr/>
        </p:nvPicPr>
        <p:blipFill>
          <a:blip r:embed="rId3">
            <a:alphaModFix/>
          </a:blip>
          <a:stretch>
            <a:fillRect/>
          </a:stretch>
        </p:blipFill>
        <p:spPr>
          <a:xfrm>
            <a:off x="5835575" y="1966550"/>
            <a:ext cx="2665800" cy="2464874"/>
          </a:xfrm>
          <a:prstGeom prst="rect">
            <a:avLst/>
          </a:prstGeom>
          <a:noFill/>
          <a:ln>
            <a:noFill/>
          </a:ln>
        </p:spPr>
      </p:pic>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Military Telepresence</a:t>
            </a:r>
          </a:p>
        </p:txBody>
      </p:sp>
      <p:sp>
        <p:nvSpPr>
          <p:cNvPr id="124" name="Shape 124"/>
          <p:cNvSpPr txBox="1">
            <a:spLocks noGrp="1"/>
          </p:cNvSpPr>
          <p:nvPr>
            <p:ph type="body" idx="1"/>
          </p:nvPr>
        </p:nvSpPr>
        <p:spPr>
          <a:xfrm>
            <a:off x="207750" y="953425"/>
            <a:ext cx="8229600" cy="3725699"/>
          </a:xfrm>
          <a:prstGeom prst="rect">
            <a:avLst/>
          </a:prstGeom>
        </p:spPr>
        <p:txBody>
          <a:bodyPr lIns="91425" tIns="91425" rIns="91425" bIns="91425" anchor="t" anchorCtr="0">
            <a:noAutofit/>
          </a:bodyPr>
          <a:lstStyle/>
          <a:p>
            <a:pPr marL="457200" marR="0" lvl="0" indent="-381000" algn="l" rtl="0">
              <a:lnSpc>
                <a:spcPct val="100000"/>
              </a:lnSpc>
              <a:spcBef>
                <a:spcPts val="600"/>
              </a:spcBef>
              <a:spcAft>
                <a:spcPts val="0"/>
              </a:spcAft>
              <a:buClr>
                <a:schemeClr val="lt1"/>
              </a:buClr>
              <a:buSzPct val="100000"/>
              <a:buFont typeface="Arial"/>
              <a:buChar char="●"/>
            </a:pPr>
            <a:r>
              <a:rPr lang="en" sz="2400"/>
              <a:t>Teleoperated soldiers, bomb squads, spies</a:t>
            </a:r>
          </a:p>
          <a:p>
            <a:pPr marL="457200" marR="0" lvl="0" indent="-381000" algn="l" rtl="0">
              <a:lnSpc>
                <a:spcPct val="100000"/>
              </a:lnSpc>
              <a:spcBef>
                <a:spcPts val="600"/>
              </a:spcBef>
              <a:spcAft>
                <a:spcPts val="0"/>
              </a:spcAft>
              <a:buClr>
                <a:schemeClr val="lt1"/>
              </a:buClr>
              <a:buSzPct val="100000"/>
              <a:buFont typeface="Arial"/>
              <a:buChar char="●"/>
            </a:pPr>
            <a:r>
              <a:rPr lang="en" sz="2400"/>
              <a:t>Not all killing machines</a:t>
            </a:r>
          </a:p>
          <a:p>
            <a:pPr marL="457200" marR="0" lvl="0" indent="-381000" algn="l" rtl="0">
              <a:lnSpc>
                <a:spcPct val="100000"/>
              </a:lnSpc>
              <a:spcBef>
                <a:spcPts val="600"/>
              </a:spcBef>
              <a:spcAft>
                <a:spcPts val="0"/>
              </a:spcAft>
              <a:buClr>
                <a:schemeClr val="lt1"/>
              </a:buClr>
              <a:buSzPct val="100000"/>
              <a:buFont typeface="Arial"/>
              <a:buChar char="●"/>
            </a:pPr>
            <a:r>
              <a:rPr lang="en" sz="2400"/>
              <a:t>Two Types:</a:t>
            </a:r>
          </a:p>
          <a:p>
            <a:pPr marL="914400" marR="0" lvl="1" indent="-381000" algn="l" rtl="0">
              <a:lnSpc>
                <a:spcPct val="100000"/>
              </a:lnSpc>
              <a:spcBef>
                <a:spcPts val="600"/>
              </a:spcBef>
              <a:spcAft>
                <a:spcPts val="0"/>
              </a:spcAft>
              <a:buClr>
                <a:schemeClr val="lt1"/>
              </a:buClr>
              <a:buSzPct val="80000"/>
              <a:buFont typeface="Courier New"/>
              <a:buChar char="o"/>
            </a:pPr>
            <a:r>
              <a:rPr lang="en"/>
              <a:t>Unmanned Aerial Vehicles (UAVs)</a:t>
            </a:r>
          </a:p>
          <a:p>
            <a:pPr marL="914400" marR="0" lvl="1" indent="-381000" algn="l" rtl="0">
              <a:lnSpc>
                <a:spcPct val="100000"/>
              </a:lnSpc>
              <a:spcBef>
                <a:spcPts val="600"/>
              </a:spcBef>
              <a:spcAft>
                <a:spcPts val="0"/>
              </a:spcAft>
              <a:buClr>
                <a:schemeClr val="lt1"/>
              </a:buClr>
              <a:buSzPct val="80000"/>
              <a:buFont typeface="Courier New"/>
              <a:buChar char="o"/>
            </a:pPr>
            <a:r>
              <a:rPr lang="en"/>
              <a:t>Unmanned Ground Vehicles (UGVs)</a:t>
            </a:r>
          </a:p>
          <a:p>
            <a:pPr marR="0" lvl="0" algn="l" rtl="0">
              <a:lnSpc>
                <a:spcPct val="100000"/>
              </a:lnSpc>
              <a:spcBef>
                <a:spcPts val="600"/>
              </a:spcBef>
              <a:spcAft>
                <a:spcPts val="0"/>
              </a:spcAft>
              <a:buNone/>
            </a:pPr>
            <a:endParaRPr/>
          </a:p>
        </p:txBody>
      </p:sp>
      <p:sp>
        <p:nvSpPr>
          <p:cNvPr id="125" name="Shape 125"/>
          <p:cNvSpPr txBox="1"/>
          <p:nvPr/>
        </p:nvSpPr>
        <p:spPr>
          <a:xfrm>
            <a:off x="4583375" y="3488625"/>
            <a:ext cx="732899" cy="270000"/>
          </a:xfrm>
          <a:prstGeom prst="rect">
            <a:avLst/>
          </a:prstGeom>
          <a:noFill/>
          <a:ln>
            <a:noFill/>
          </a:ln>
        </p:spPr>
        <p:txBody>
          <a:bodyPr lIns="91425" tIns="91425" rIns="91425" bIns="91425" anchor="t" anchorCtr="0">
            <a:noAutofit/>
          </a:bodyPr>
          <a:lstStyle/>
          <a:p>
            <a:pPr>
              <a:spcBef>
                <a:spcPts val="0"/>
              </a:spcBef>
              <a:buNone/>
            </a:pPr>
            <a:r>
              <a:rPr lang="en">
                <a:solidFill>
                  <a:srgbClr val="FFFFFF"/>
                </a:solidFill>
              </a:rPr>
              <a:t>UAVs</a:t>
            </a:r>
          </a:p>
        </p:txBody>
      </p:sp>
      <p:pic>
        <p:nvPicPr>
          <p:cNvPr id="126" name="Shape 126"/>
          <p:cNvPicPr preferRelativeResize="0"/>
          <p:nvPr/>
        </p:nvPicPr>
        <p:blipFill>
          <a:blip r:embed="rId3">
            <a:alphaModFix/>
          </a:blip>
          <a:stretch>
            <a:fillRect/>
          </a:stretch>
        </p:blipFill>
        <p:spPr>
          <a:xfrm>
            <a:off x="3273706" y="3201925"/>
            <a:ext cx="2294779" cy="1684692"/>
          </a:xfrm>
          <a:prstGeom prst="rect">
            <a:avLst/>
          </a:prstGeom>
          <a:noFill/>
          <a:ln>
            <a:noFill/>
          </a:ln>
        </p:spPr>
      </p:pic>
      <p:pic>
        <p:nvPicPr>
          <p:cNvPr id="127" name="Shape 127"/>
          <p:cNvPicPr preferRelativeResize="0"/>
          <p:nvPr/>
        </p:nvPicPr>
        <p:blipFill>
          <a:blip r:embed="rId4">
            <a:alphaModFix/>
          </a:blip>
          <a:stretch>
            <a:fillRect/>
          </a:stretch>
        </p:blipFill>
        <p:spPr>
          <a:xfrm>
            <a:off x="277625" y="3230300"/>
            <a:ext cx="2370411" cy="1627939"/>
          </a:xfrm>
          <a:prstGeom prst="rect">
            <a:avLst/>
          </a:prstGeom>
          <a:noFill/>
          <a:ln>
            <a:noFill/>
          </a:ln>
        </p:spPr>
      </p:pic>
      <p:sp>
        <p:nvSpPr>
          <p:cNvPr id="128" name="Shape 128"/>
          <p:cNvSpPr txBox="1"/>
          <p:nvPr/>
        </p:nvSpPr>
        <p:spPr>
          <a:xfrm>
            <a:off x="914623" y="4774236"/>
            <a:ext cx="1096500" cy="241499"/>
          </a:xfrm>
          <a:prstGeom prst="rect">
            <a:avLst/>
          </a:prstGeom>
          <a:noFill/>
          <a:ln>
            <a:noFill/>
          </a:ln>
        </p:spPr>
        <p:txBody>
          <a:bodyPr lIns="91425" tIns="91425" rIns="91425" bIns="91425" anchor="t" anchorCtr="0">
            <a:noAutofit/>
          </a:bodyPr>
          <a:lstStyle/>
          <a:p>
            <a:pPr lvl="0" rtl="0">
              <a:spcBef>
                <a:spcPts val="0"/>
              </a:spcBef>
              <a:buNone/>
            </a:pPr>
            <a:r>
              <a:rPr lang="en">
                <a:solidFill>
                  <a:srgbClr val="FFFFFF"/>
                </a:solidFill>
              </a:rPr>
              <a:t>PackBot</a:t>
            </a:r>
          </a:p>
        </p:txBody>
      </p:sp>
      <p:sp>
        <p:nvSpPr>
          <p:cNvPr id="129" name="Shape 129"/>
          <p:cNvSpPr txBox="1"/>
          <p:nvPr/>
        </p:nvSpPr>
        <p:spPr>
          <a:xfrm>
            <a:off x="3946056" y="4774236"/>
            <a:ext cx="1096500" cy="241499"/>
          </a:xfrm>
          <a:prstGeom prst="rect">
            <a:avLst/>
          </a:prstGeom>
          <a:noFill/>
          <a:ln>
            <a:noFill/>
          </a:ln>
        </p:spPr>
        <p:txBody>
          <a:bodyPr lIns="91425" tIns="91425" rIns="91425" bIns="91425" anchor="t" anchorCtr="0">
            <a:noAutofit/>
          </a:bodyPr>
          <a:lstStyle/>
          <a:p>
            <a:pPr lvl="0" rtl="0">
              <a:spcBef>
                <a:spcPts val="0"/>
              </a:spcBef>
              <a:buNone/>
            </a:pPr>
            <a:r>
              <a:rPr lang="en">
                <a:solidFill>
                  <a:srgbClr val="FFFFFF"/>
                </a:solidFill>
              </a:rPr>
              <a:t>BigDog</a:t>
            </a:r>
          </a:p>
        </p:txBody>
      </p:sp>
      <p:sp>
        <p:nvSpPr>
          <p:cNvPr id="130" name="Shape 130"/>
          <p:cNvSpPr txBox="1"/>
          <p:nvPr/>
        </p:nvSpPr>
        <p:spPr>
          <a:xfrm>
            <a:off x="6340575" y="4796225"/>
            <a:ext cx="7577100" cy="884099"/>
          </a:xfrm>
          <a:prstGeom prst="rect">
            <a:avLst/>
          </a:prstGeom>
          <a:noFill/>
          <a:ln>
            <a:noFill/>
          </a:ln>
        </p:spPr>
        <p:txBody>
          <a:bodyPr lIns="91425" tIns="91425" rIns="91425" bIns="91425" anchor="t" anchorCtr="0">
            <a:noAutofit/>
          </a:bodyPr>
          <a:lstStyle/>
          <a:p>
            <a:pPr>
              <a:spcBef>
                <a:spcPts val="0"/>
              </a:spcBef>
              <a:buNone/>
            </a:pPr>
            <a:endParaRPr/>
          </a:p>
        </p:txBody>
      </p:sp>
      <p:sp>
        <p:nvSpPr>
          <p:cNvPr id="131" name="Shape 131"/>
          <p:cNvSpPr txBox="1"/>
          <p:nvPr/>
        </p:nvSpPr>
        <p:spPr>
          <a:xfrm>
            <a:off x="6406351" y="4858250"/>
            <a:ext cx="2194799" cy="241499"/>
          </a:xfrm>
          <a:prstGeom prst="rect">
            <a:avLst/>
          </a:prstGeom>
          <a:noFill/>
          <a:ln>
            <a:noFill/>
          </a:ln>
        </p:spPr>
        <p:txBody>
          <a:bodyPr lIns="91425" tIns="91425" rIns="91425" bIns="91425" anchor="t" anchorCtr="0">
            <a:noAutofit/>
          </a:bodyPr>
          <a:lstStyle/>
          <a:p>
            <a:pPr lvl="0" algn="ctr" rtl="0">
              <a:spcBef>
                <a:spcPts val="0"/>
              </a:spcBef>
              <a:buNone/>
            </a:pPr>
            <a:r>
              <a:rPr lang="en">
                <a:solidFill>
                  <a:srgbClr val="FFFFFF"/>
                </a:solidFill>
              </a:rPr>
              <a:t>Mongoose UAV</a:t>
            </a:r>
          </a:p>
        </p:txBody>
      </p:sp>
      <p:pic>
        <p:nvPicPr>
          <p:cNvPr id="132" name="Shape 132"/>
          <p:cNvPicPr preferRelativeResize="0"/>
          <p:nvPr/>
        </p:nvPicPr>
        <p:blipFill>
          <a:blip r:embed="rId5">
            <a:alphaModFix/>
          </a:blip>
          <a:stretch>
            <a:fillRect/>
          </a:stretch>
        </p:blipFill>
        <p:spPr>
          <a:xfrm>
            <a:off x="6062625" y="3230300"/>
            <a:ext cx="2624170" cy="1627949"/>
          </a:xfrm>
          <a:prstGeom prst="rect">
            <a:avLst/>
          </a:prstGeom>
          <a:noFill/>
          <a:ln>
            <a:noFill/>
          </a:ln>
        </p:spPr>
      </p:pic>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Military Telepresence</a:t>
            </a:r>
          </a:p>
        </p:txBody>
      </p:sp>
      <p:sp>
        <p:nvSpPr>
          <p:cNvPr id="138" name="Shape 13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marR="0" lvl="0" indent="-419100" algn="l" rtl="0">
              <a:lnSpc>
                <a:spcPct val="100000"/>
              </a:lnSpc>
              <a:spcBef>
                <a:spcPts val="600"/>
              </a:spcBef>
              <a:spcAft>
                <a:spcPts val="0"/>
              </a:spcAft>
              <a:buClr>
                <a:schemeClr val="lt1"/>
              </a:buClr>
              <a:buSzPct val="100000"/>
              <a:buFont typeface="Arial"/>
              <a:buChar char="●"/>
            </a:pPr>
            <a:r>
              <a:rPr lang="en"/>
              <a:t>RoboCops</a:t>
            </a:r>
          </a:p>
          <a:p>
            <a:pPr marL="914400" marR="0" lvl="1" indent="-419100" algn="l" rtl="0">
              <a:lnSpc>
                <a:spcPct val="100000"/>
              </a:lnSpc>
              <a:spcBef>
                <a:spcPts val="600"/>
              </a:spcBef>
              <a:spcAft>
                <a:spcPts val="0"/>
              </a:spcAft>
              <a:buClr>
                <a:schemeClr val="lt1"/>
              </a:buClr>
              <a:buSzPct val="100000"/>
              <a:buFont typeface="Courier New"/>
              <a:buChar char="o"/>
            </a:pPr>
            <a:r>
              <a:rPr lang="en"/>
              <a:t>On the horizon</a:t>
            </a:r>
          </a:p>
          <a:p>
            <a:pPr marL="914400" marR="0" lvl="1" indent="-381000" algn="l" rtl="0">
              <a:lnSpc>
                <a:spcPct val="100000"/>
              </a:lnSpc>
              <a:spcBef>
                <a:spcPts val="600"/>
              </a:spcBef>
              <a:spcAft>
                <a:spcPts val="0"/>
              </a:spcAft>
              <a:buClr>
                <a:schemeClr val="lt1"/>
              </a:buClr>
              <a:buSzPct val="80000"/>
              <a:buFont typeface="Courier New"/>
              <a:buChar char="o"/>
            </a:pPr>
            <a:r>
              <a:rPr lang="en"/>
              <a:t>First ones may </a:t>
            </a:r>
          </a:p>
          <a:p>
            <a:pPr marL="457200" marR="0" indent="457200" algn="l" rtl="0">
              <a:lnSpc>
                <a:spcPct val="100000"/>
              </a:lnSpc>
              <a:spcBef>
                <a:spcPts val="600"/>
              </a:spcBef>
              <a:spcAft>
                <a:spcPts val="0"/>
              </a:spcAft>
              <a:buNone/>
            </a:pPr>
            <a:r>
              <a:rPr lang="en" sz="2400"/>
              <a:t>be teleoperated</a:t>
            </a:r>
          </a:p>
          <a:p>
            <a:pPr marL="457200" marR="0" lvl="0" indent="457200" algn="l" rtl="0">
              <a:lnSpc>
                <a:spcPct val="100000"/>
              </a:lnSpc>
              <a:spcBef>
                <a:spcPts val="600"/>
              </a:spcBef>
              <a:spcAft>
                <a:spcPts val="0"/>
              </a:spcAft>
              <a:buNone/>
            </a:pPr>
            <a:r>
              <a:rPr lang="en" sz="2400"/>
              <a:t>[9] </a:t>
            </a:r>
          </a:p>
        </p:txBody>
      </p:sp>
      <p:pic>
        <p:nvPicPr>
          <p:cNvPr id="139" name="Shape 139"/>
          <p:cNvPicPr preferRelativeResize="0"/>
          <p:nvPr/>
        </p:nvPicPr>
        <p:blipFill>
          <a:blip r:embed="rId3">
            <a:alphaModFix/>
          </a:blip>
          <a:stretch>
            <a:fillRect/>
          </a:stretch>
        </p:blipFill>
        <p:spPr>
          <a:xfrm>
            <a:off x="3758175" y="1457675"/>
            <a:ext cx="5048250" cy="2838450"/>
          </a:xfrm>
          <a:prstGeom prst="rect">
            <a:avLst/>
          </a:prstGeom>
          <a:noFill/>
          <a:ln>
            <a:noFill/>
          </a:ln>
        </p:spPr>
      </p:pic>
      <p:sp>
        <p:nvSpPr>
          <p:cNvPr id="140" name="Shape 140"/>
          <p:cNvSpPr txBox="1"/>
          <p:nvPr/>
        </p:nvSpPr>
        <p:spPr>
          <a:xfrm>
            <a:off x="4139075" y="4377500"/>
            <a:ext cx="4337699" cy="386400"/>
          </a:xfrm>
          <a:prstGeom prst="rect">
            <a:avLst/>
          </a:prstGeom>
          <a:noFill/>
          <a:ln>
            <a:noFill/>
          </a:ln>
        </p:spPr>
        <p:txBody>
          <a:bodyPr lIns="91425" tIns="91425" rIns="91425" bIns="91425" anchor="t" anchorCtr="0">
            <a:noAutofit/>
          </a:bodyPr>
          <a:lstStyle/>
          <a:p>
            <a:pPr algn="ctr">
              <a:spcBef>
                <a:spcPts val="0"/>
              </a:spcBef>
              <a:buNone/>
            </a:pPr>
            <a:r>
              <a:rPr lang="en" sz="800">
                <a:solidFill>
                  <a:schemeClr val="lt1"/>
                </a:solidFill>
                <a:latin typeface="Trebuchet MS"/>
                <a:ea typeface="Trebuchet MS"/>
                <a:cs typeface="Trebuchet MS"/>
                <a:sym typeface="Trebuchet MS"/>
              </a:rPr>
              <a:t> "The first Robocop could be a telepresence robot." </a:t>
            </a:r>
            <a:r>
              <a:rPr lang="en" sz="800" u="sng">
                <a:solidFill>
                  <a:schemeClr val="hlink"/>
                </a:solidFill>
                <a:latin typeface="Trebuchet MS"/>
                <a:ea typeface="Trebuchet MS"/>
                <a:cs typeface="Trebuchet MS"/>
                <a:sym typeface="Trebuchet MS"/>
                <a:hlinkClick r:id="rId4"/>
              </a:rPr>
              <a:t>http://www.gizmag.com/telepresence-law-enforcement-robot/24354/</a:t>
            </a:r>
            <a:r>
              <a:rPr lang="en"/>
              <a:t>”</a:t>
            </a: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spotlight">
  <a:themeElements>
    <a:clrScheme name="Custom 439">
      <a:dk1>
        <a:srgbClr val="000000"/>
      </a:dk1>
      <a:lt1>
        <a:srgbClr val="FFFFFF"/>
      </a:lt1>
      <a:dk2>
        <a:srgbClr val="5C6E95"/>
      </a:dk2>
      <a:lt2>
        <a:srgbClr val="ACB4C2"/>
      </a:lt2>
      <a:accent1>
        <a:srgbClr val="667E50"/>
      </a:accent1>
      <a:accent2>
        <a:srgbClr val="CFBF73"/>
      </a:accent2>
      <a:accent3>
        <a:srgbClr val="8C7C82"/>
      </a:accent3>
      <a:accent4>
        <a:srgbClr val="9ABF87"/>
      </a:accent4>
      <a:accent5>
        <a:srgbClr val="CF9462"/>
      </a:accent5>
      <a:accent6>
        <a:srgbClr val="A25642"/>
      </a:accent6>
      <a:hlink>
        <a:srgbClr val="5173A5"/>
      </a:hlink>
      <a:folHlink>
        <a:srgbClr val="6872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2119</Words>
  <Application>Microsoft Macintosh PowerPoint</Application>
  <PresentationFormat>On-screen Show (16:9)</PresentationFormat>
  <Paragraphs>176</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spotlight</vt:lpstr>
      <vt:lpstr>Telepresence Robots</vt:lpstr>
      <vt:lpstr>Overview</vt:lpstr>
      <vt:lpstr>Thesis</vt:lpstr>
      <vt:lpstr>What are telepresence robots?</vt:lpstr>
      <vt:lpstr>Domestic Telepresence</vt:lpstr>
      <vt:lpstr>Domestic Telepresence</vt:lpstr>
      <vt:lpstr>Medical Telepresence</vt:lpstr>
      <vt:lpstr>Military Telepresence</vt:lpstr>
      <vt:lpstr>Military Telepresence</vt:lpstr>
      <vt:lpstr>Workplace Telepresence</vt:lpstr>
      <vt:lpstr>Necessary Features</vt:lpstr>
      <vt:lpstr>Social Implications</vt:lpstr>
      <vt:lpstr>Future of Telepresence</vt:lpstr>
      <vt:lpstr>Reiterating the Thesis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Telepresence Robots</dc:title>
  <cp:lastModifiedBy>Keith A. Pray</cp:lastModifiedBy>
  <cp:revision>1</cp:revision>
  <dcterms:modified xsi:type="dcterms:W3CDTF">2015-10-12T03:07:07Z</dcterms:modified>
</cp:coreProperties>
</file>