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Roboto" panose="02000000000000000000" pitchFamily="2" charset="0"/>
      <p:regular r:id="rId15"/>
      <p:bold r:id="rId16"/>
      <p:italic r:id="rId17"/>
      <p:boldItalic r:id="rId18"/>
    </p:embeddedFont>
    <p:embeddedFont>
      <p:font typeface="Roboto Slab" pitchFamily="2"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0272"/>
  </p:normalViewPr>
  <p:slideViewPr>
    <p:cSldViewPr snapToGrid="0">
      <p:cViewPr varScale="1">
        <p:scale>
          <a:sx n="135" d="100"/>
          <a:sy n="135" d="100"/>
        </p:scale>
        <p:origin x="150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urefandom.com/wp-content/uploads/2017/08/What-Happened-To-Monday-5.jp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loody-disgusting.com/interviews/3454047/interview-tommy-wirkola-talks-happened-monday-irredeemable-hansel-gretel-witch-hunters-tv-spinof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ncrypted-tbn0.gstatic.com/images?q=tbn:ANd9GcS8wjH2tKuQAj2v191wtR7nb40YFC-DN25Zaw&amp;usqp=CAU"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youtube.com/watch?v=47XUWR0-Pe8" TargetMode="External"/><Relationship Id="rId3" Type="http://schemas.openxmlformats.org/officeDocument/2006/relationships/hyperlink" Target="https://www.youtube.com/watch?v=k7MOqnYUBaQ" TargetMode="External"/><Relationship Id="rId7" Type="http://schemas.openxmlformats.org/officeDocument/2006/relationships/hyperlink" Target="https://i.ytimg.com/vi/47XUWR0-Pe8/hqdefault.jpg"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static.wikia.nocookie.net/evilbabes/images/0/0c/Screenshot_20180206-145418.jpg/revision/latest?cb=20180206230145" TargetMode="External"/><Relationship Id="rId5" Type="http://schemas.openxmlformats.org/officeDocument/2006/relationships/hyperlink" Target="https://femalevillains.fandom.com/wiki/Zaquia_(What_Happened_To_Monday)" TargetMode="External"/><Relationship Id="rId4" Type="http://schemas.openxmlformats.org/officeDocument/2006/relationships/hyperlink" Target="https://i.ytimg.com/vi/k7MOqnYUBaQ/hqdefault.jpg" TargetMode="External"/><Relationship Id="rId9" Type="http://schemas.openxmlformats.org/officeDocument/2006/relationships/hyperlink" Target="http://kristofferbrady.com/wp-content/uploads/2017/09/SCAN_25.jp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Hello. </a:t>
            </a:r>
            <a:endParaRPr sz="1600" dirty="0"/>
          </a:p>
          <a:p>
            <a:pPr marL="0" lvl="0" indent="0" algn="l" rtl="0">
              <a:spcBef>
                <a:spcPts val="0"/>
              </a:spcBef>
              <a:spcAft>
                <a:spcPts val="0"/>
              </a:spcAft>
              <a:buNone/>
            </a:pPr>
            <a:r>
              <a:rPr lang="en" sz="1600" dirty="0"/>
              <a:t>We looked into the world and setting of the film What Happened To Monday. </a:t>
            </a:r>
            <a:endParaRPr sz="1600" dirty="0"/>
          </a:p>
          <a:p>
            <a:pPr marL="0" lvl="0" indent="0" algn="l" rtl="0">
              <a:spcBef>
                <a:spcPts val="0"/>
              </a:spcBef>
              <a:spcAft>
                <a:spcPts val="0"/>
              </a:spcAft>
              <a:buNone/>
            </a:pPr>
            <a:r>
              <a:rPr lang="en" sz="1600" dirty="0"/>
              <a:t>My name is Hoang….I’m...</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en" sz="1600" dirty="0"/>
              <a:t>And off we go!</a:t>
            </a:r>
            <a:endParaRPr sz="16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d3c650bbcf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d3c650bbcf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[3] </a:t>
            </a:r>
            <a:r>
              <a:rPr lang="en" dirty="0" err="1">
                <a:solidFill>
                  <a:schemeClr val="dk1"/>
                </a:solidFill>
              </a:rPr>
              <a:t>Selyukh</a:t>
            </a:r>
            <a:r>
              <a:rPr lang="en" dirty="0">
                <a:solidFill>
                  <a:schemeClr val="dk1"/>
                </a:solidFill>
              </a:rPr>
              <a:t>, Alina. “A Year After San Bernardino And Apple-FBI, Where Are We On Encryption?” </a:t>
            </a:r>
            <a:r>
              <a:rPr lang="en" i="1" dirty="0">
                <a:solidFill>
                  <a:schemeClr val="dk1"/>
                </a:solidFill>
              </a:rPr>
              <a:t>NPR</a:t>
            </a:r>
            <a:r>
              <a:rPr lang="en" dirty="0">
                <a:solidFill>
                  <a:schemeClr val="dk1"/>
                </a:solidFill>
              </a:rPr>
              <a:t>, NPR, 3 Dec. 2016, </a:t>
            </a:r>
            <a:r>
              <a:rPr lang="en" dirty="0" err="1">
                <a:solidFill>
                  <a:schemeClr val="dk1"/>
                </a:solidFill>
              </a:rPr>
              <a:t>www.npr.org</a:t>
            </a:r>
            <a:r>
              <a:rPr lang="en" dirty="0">
                <a:solidFill>
                  <a:schemeClr val="dk1"/>
                </a:solidFill>
              </a:rPr>
              <a:t>/sections/</a:t>
            </a:r>
            <a:r>
              <a:rPr lang="en" dirty="0" err="1">
                <a:solidFill>
                  <a:schemeClr val="dk1"/>
                </a:solidFill>
              </a:rPr>
              <a:t>alltechconsidered</a:t>
            </a:r>
            <a:r>
              <a:rPr lang="en" dirty="0">
                <a:solidFill>
                  <a:schemeClr val="dk1"/>
                </a:solidFill>
              </a:rPr>
              <a:t>/2016/12/03/504130977/a-year-after-san-bernardino-and-apple-fbi-where-are-we-on-encryption.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[4] Cook, Time. “Customer Letter.” </a:t>
            </a:r>
            <a:r>
              <a:rPr lang="en" i="1" dirty="0">
                <a:solidFill>
                  <a:schemeClr val="dk1"/>
                </a:solidFill>
              </a:rPr>
              <a:t>Apple</a:t>
            </a:r>
            <a:r>
              <a:rPr lang="en" dirty="0">
                <a:solidFill>
                  <a:schemeClr val="dk1"/>
                </a:solidFill>
              </a:rPr>
              <a:t>, 16 Feb. 2016, </a:t>
            </a:r>
            <a:r>
              <a:rPr lang="en" dirty="0" err="1">
                <a:solidFill>
                  <a:schemeClr val="dk1"/>
                </a:solidFill>
              </a:rPr>
              <a:t>www.apple.com</a:t>
            </a:r>
            <a:r>
              <a:rPr lang="en" dirty="0">
                <a:solidFill>
                  <a:schemeClr val="dk1"/>
                </a:solidFill>
              </a:rPr>
              <a:t>/customer-letter/.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[5] The Associated Press. “FBI Breaks into San Bernardino Shooter's </a:t>
            </a:r>
            <a:r>
              <a:rPr lang="en" dirty="0" err="1">
                <a:solidFill>
                  <a:schemeClr val="dk1"/>
                </a:solidFill>
              </a:rPr>
              <a:t>IPhone</a:t>
            </a:r>
            <a:r>
              <a:rPr lang="en" dirty="0">
                <a:solidFill>
                  <a:schemeClr val="dk1"/>
                </a:solidFill>
              </a:rPr>
              <a:t> without Apple's Help | CBC News.” </a:t>
            </a:r>
            <a:r>
              <a:rPr lang="en" i="1" dirty="0" err="1">
                <a:solidFill>
                  <a:schemeClr val="dk1"/>
                </a:solidFill>
              </a:rPr>
              <a:t>CBCnews</a:t>
            </a:r>
            <a:r>
              <a:rPr lang="en" dirty="0">
                <a:solidFill>
                  <a:schemeClr val="dk1"/>
                </a:solidFill>
              </a:rPr>
              <a:t>, CBC/Radio Canada, 28 Sept. 2019, </a:t>
            </a:r>
            <a:r>
              <a:rPr lang="en" dirty="0" err="1">
                <a:solidFill>
                  <a:schemeClr val="dk1"/>
                </a:solidFill>
              </a:rPr>
              <a:t>www.cbc.ca</a:t>
            </a:r>
            <a:r>
              <a:rPr lang="en" dirty="0">
                <a:solidFill>
                  <a:schemeClr val="dk1"/>
                </a:solidFill>
              </a:rPr>
              <a:t>/news/science/fbi-san-bernardino-iphone-break-1.3509899. </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highlight>
                  <a:srgbClr val="FFFFFF"/>
                </a:highlight>
              </a:rPr>
              <a:t>Terrorist attack in 2015 by a married couple</a:t>
            </a:r>
            <a:endParaRPr dirty="0">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dirty="0">
                <a:solidFill>
                  <a:schemeClr val="dk1"/>
                </a:solidFill>
                <a:highlight>
                  <a:srgbClr val="FFFFFF"/>
                </a:highlight>
              </a:rPr>
              <a:t>Apple argued: (first quote)</a:t>
            </a:r>
            <a:endParaRPr dirty="0">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dirty="0">
                <a:solidFill>
                  <a:schemeClr val="dk1"/>
                </a:solidFill>
                <a:highlight>
                  <a:srgbClr val="FFFFFF"/>
                </a:highlight>
              </a:rPr>
              <a:t>Tim Cook stated: (second quote)</a:t>
            </a:r>
            <a:endParaRPr dirty="0">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dirty="0">
                <a:solidFill>
                  <a:schemeClr val="dk1"/>
                </a:solidFill>
              </a:rPr>
              <a:t>Tim Cook also argued that “helping the FBI hack the iPhone would set a dangerous precedent, making all iPhone users vulnerable, if Apple complied with the court order</a:t>
            </a:r>
            <a:r>
              <a:rPr lang="en" dirty="0">
                <a:solidFill>
                  <a:schemeClr val="dk1"/>
                </a:solidFill>
                <a:highlight>
                  <a:srgbClr val="FFFFFF"/>
                </a:highlight>
              </a:rPr>
              <a:t>” [5]</a:t>
            </a:r>
            <a:endParaRPr dirty="0">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dirty="0">
                <a:solidFill>
                  <a:schemeClr val="dk1"/>
                </a:solidFill>
                <a:highlight>
                  <a:srgbClr val="FFFFFF"/>
                </a:highlight>
              </a:rPr>
              <a:t>Clearly the CEO is worried about the consequences his company would suffer if it decided to comply with the governments’ requests for user data</a:t>
            </a:r>
            <a:endParaRPr dirty="0">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dirty="0">
                <a:solidFill>
                  <a:schemeClr val="dk1"/>
                </a:solidFill>
                <a:highlight>
                  <a:srgbClr val="FFFFFF"/>
                </a:highlight>
              </a:rPr>
              <a:t>Regardless of whether Cook is doing this to save his company or whether he actually cares about his customers, Apple refused to fulfill the FBI’s request</a:t>
            </a:r>
            <a:endParaRPr dirty="0">
              <a:solidFill>
                <a:schemeClr val="dk1"/>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3c650bbcf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d3c650bbcf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1"/>
              </a:buClr>
              <a:buSzPts val="1100"/>
              <a:buChar char="-"/>
            </a:pPr>
            <a:r>
              <a:rPr lang="en" dirty="0">
                <a:solidFill>
                  <a:schemeClr val="dk1"/>
                </a:solidFill>
              </a:rPr>
              <a:t>First bullet: between two suspects involved in an investigation involving guns and drugs</a:t>
            </a:r>
            <a:endParaRPr dirty="0">
              <a:solidFill>
                <a:schemeClr val="dk1"/>
              </a:solidFill>
            </a:endParaRPr>
          </a:p>
          <a:p>
            <a:pPr marL="457200" lvl="0" indent="-298450" algn="l" rtl="0">
              <a:lnSpc>
                <a:spcPct val="150000"/>
              </a:lnSpc>
              <a:spcBef>
                <a:spcPts val="0"/>
              </a:spcBef>
              <a:spcAft>
                <a:spcPts val="0"/>
              </a:spcAft>
              <a:buClr>
                <a:schemeClr val="dk1"/>
              </a:buClr>
              <a:buSzPts val="1100"/>
              <a:buChar char="-"/>
            </a:pPr>
            <a:r>
              <a:rPr lang="en" dirty="0">
                <a:solidFill>
                  <a:schemeClr val="dk1"/>
                </a:solidFill>
              </a:rPr>
              <a:t>Last bullet: stated in Microsoft’s practices regarding their customer’s data</a:t>
            </a:r>
            <a:endParaRPr dirty="0">
              <a:solidFill>
                <a:schemeClr val="dk1"/>
              </a:solidFill>
            </a:endParaRPr>
          </a:p>
          <a:p>
            <a:pPr marL="457200" lvl="0" indent="-298450" algn="l" rtl="0">
              <a:lnSpc>
                <a:spcPct val="150000"/>
              </a:lnSpc>
              <a:spcBef>
                <a:spcPts val="0"/>
              </a:spcBef>
              <a:spcAft>
                <a:spcPts val="0"/>
              </a:spcAft>
              <a:buClr>
                <a:schemeClr val="dk1"/>
              </a:buClr>
              <a:buSzPts val="1100"/>
              <a:buChar char="-"/>
            </a:pPr>
            <a:r>
              <a:rPr lang="en" dirty="0">
                <a:solidFill>
                  <a:schemeClr val="dk1"/>
                </a:solidFill>
              </a:rPr>
              <a:t>In both examples of Apple vs. FBI and Microsoft vs. Justice Department, you can see that the tech companies refused to comply with the government</a:t>
            </a:r>
            <a:endParaRPr dirty="0">
              <a:solidFill>
                <a:schemeClr val="dk1"/>
              </a:solidFill>
            </a:endParaRPr>
          </a:p>
          <a:p>
            <a:pPr marL="457200" lvl="0" indent="-298450" algn="l" rtl="0">
              <a:lnSpc>
                <a:spcPct val="150000"/>
              </a:lnSpc>
              <a:spcBef>
                <a:spcPts val="0"/>
              </a:spcBef>
              <a:spcAft>
                <a:spcPts val="0"/>
              </a:spcAft>
              <a:buClr>
                <a:schemeClr val="dk1"/>
              </a:buClr>
              <a:buSzPts val="1100"/>
              <a:buChar char="-"/>
            </a:pPr>
            <a:r>
              <a:rPr lang="en" dirty="0">
                <a:solidFill>
                  <a:schemeClr val="dk1"/>
                </a:solidFill>
              </a:rPr>
              <a:t>These companies will not work with the government for a few important reasons</a:t>
            </a:r>
            <a:endParaRPr dirty="0">
              <a:solidFill>
                <a:schemeClr val="dk1"/>
              </a:solidFill>
            </a:endParaRPr>
          </a:p>
          <a:p>
            <a:pPr marL="457200" lvl="0" indent="-298450" algn="l" rtl="0">
              <a:lnSpc>
                <a:spcPct val="150000"/>
              </a:lnSpc>
              <a:spcBef>
                <a:spcPts val="0"/>
              </a:spcBef>
              <a:spcAft>
                <a:spcPts val="0"/>
              </a:spcAft>
              <a:buClr>
                <a:schemeClr val="dk1"/>
              </a:buClr>
              <a:buSzPts val="1100"/>
              <a:buChar char="-"/>
            </a:pPr>
            <a:r>
              <a:rPr lang="en" dirty="0">
                <a:solidFill>
                  <a:schemeClr val="dk1"/>
                </a:solidFill>
              </a:rPr>
              <a:t>Firstly, they need to stay loyal to their customers</a:t>
            </a:r>
            <a:endParaRPr dirty="0">
              <a:solidFill>
                <a:schemeClr val="dk1"/>
              </a:solidFill>
            </a:endParaRPr>
          </a:p>
          <a:p>
            <a:pPr marL="457200" lvl="0" indent="-298450" algn="l" rtl="0">
              <a:lnSpc>
                <a:spcPct val="150000"/>
              </a:lnSpc>
              <a:spcBef>
                <a:spcPts val="0"/>
              </a:spcBef>
              <a:spcAft>
                <a:spcPts val="0"/>
              </a:spcAft>
              <a:buClr>
                <a:schemeClr val="dk1"/>
              </a:buClr>
              <a:buSzPts val="1100"/>
              <a:buChar char="-"/>
            </a:pPr>
            <a:r>
              <a:rPr lang="en" dirty="0">
                <a:solidFill>
                  <a:schemeClr val="dk1"/>
                </a:solidFill>
              </a:rPr>
              <a:t>Both Microsoft and Apple, as well as other tech companies have vowed to respect their user’s data </a:t>
            </a:r>
            <a:endParaRPr dirty="0">
              <a:solidFill>
                <a:schemeClr val="dk1"/>
              </a:solidFill>
            </a:endParaRPr>
          </a:p>
          <a:p>
            <a:pPr marL="457200" lvl="0" indent="-298450" algn="l" rtl="0">
              <a:lnSpc>
                <a:spcPct val="150000"/>
              </a:lnSpc>
              <a:spcBef>
                <a:spcPts val="0"/>
              </a:spcBef>
              <a:spcAft>
                <a:spcPts val="0"/>
              </a:spcAft>
              <a:buClr>
                <a:schemeClr val="dk1"/>
              </a:buClr>
              <a:buSzPts val="1100"/>
              <a:buChar char="-"/>
            </a:pPr>
            <a:r>
              <a:rPr lang="en" dirty="0">
                <a:solidFill>
                  <a:schemeClr val="dk1"/>
                </a:solidFill>
              </a:rPr>
              <a:t>Betraying this data and giving the government free range over data could lead to customers refusing to buy products made by these companies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Secondly, more powerful companies like Apple and Microsoft use encryption so that only the sender and the receiver can see the contents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So in situations like the ones just mentioned, it is extremely hard for companies to help governments access the piece of data they want because it’s has several layers of encryption</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Given these examples as well as many others, we conclude that the world which is portrayed in the movie would not become our reality simply because big tech companies understand the importance of staying faithful to their customers and not allowing a third party to access their customers’ data</a:t>
            </a:r>
            <a:endParaRPr dirty="0">
              <a:solidFill>
                <a:schemeClr val="dk1"/>
              </a:solidFill>
            </a:endParaRPr>
          </a:p>
          <a:p>
            <a:pPr marL="0" lvl="0" indent="0" algn="l" rtl="0">
              <a:spcBef>
                <a:spcPts val="0"/>
              </a:spcBef>
              <a:spcAft>
                <a:spcPts val="0"/>
              </a:spcAft>
              <a:buNone/>
            </a:pPr>
            <a:endParaRPr dirty="0">
              <a:solidFill>
                <a:schemeClr val="dk1"/>
              </a:solidFill>
              <a:highlight>
                <a:srgbClr val="FFFFFF"/>
              </a:highlight>
            </a:endParaRPr>
          </a:p>
          <a:p>
            <a:pPr marL="0" lvl="0" indent="0" algn="l" rtl="0">
              <a:spcBef>
                <a:spcPts val="0"/>
              </a:spcBef>
              <a:spcAft>
                <a:spcPts val="0"/>
              </a:spcAft>
              <a:buNone/>
            </a:pPr>
            <a:endParaRPr dirty="0">
              <a:solidFill>
                <a:schemeClr val="dk1"/>
              </a:solidFill>
              <a:highlight>
                <a:srgbClr val="FFFFFF"/>
              </a:highlight>
            </a:endParaRPr>
          </a:p>
          <a:p>
            <a:pPr marL="0" lvl="0" indent="0" algn="l" rtl="0">
              <a:spcBef>
                <a:spcPts val="0"/>
              </a:spcBef>
              <a:spcAft>
                <a:spcPts val="0"/>
              </a:spcAft>
              <a:buNone/>
            </a:pPr>
            <a:endParaRPr dirty="0">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en" dirty="0">
                <a:solidFill>
                  <a:schemeClr val="dk1"/>
                </a:solidFill>
                <a:highlight>
                  <a:srgbClr val="FFFFFF"/>
                </a:highlight>
              </a:rPr>
              <a:t>[5] </a:t>
            </a:r>
            <a:r>
              <a:rPr lang="en" dirty="0" err="1">
                <a:solidFill>
                  <a:schemeClr val="dk1"/>
                </a:solidFill>
              </a:rPr>
              <a:t>Apuzzo</a:t>
            </a:r>
            <a:r>
              <a:rPr lang="en" dirty="0">
                <a:solidFill>
                  <a:schemeClr val="dk1"/>
                </a:solidFill>
              </a:rPr>
              <a:t>, Matt, et al. “Apple and Other Tech Companies Tangle With U.S. Over Data Access.” </a:t>
            </a:r>
            <a:r>
              <a:rPr lang="en" i="1" dirty="0">
                <a:solidFill>
                  <a:schemeClr val="dk1"/>
                </a:solidFill>
              </a:rPr>
              <a:t>The New York Times</a:t>
            </a:r>
            <a:r>
              <a:rPr lang="en" dirty="0">
                <a:solidFill>
                  <a:schemeClr val="dk1"/>
                </a:solidFill>
              </a:rPr>
              <a:t>, The New York Times, 7 Sept. 2015, </a:t>
            </a:r>
            <a:r>
              <a:rPr lang="en" dirty="0" err="1">
                <a:solidFill>
                  <a:schemeClr val="dk1"/>
                </a:solidFill>
              </a:rPr>
              <a:t>www.nytimes.com</a:t>
            </a:r>
            <a:r>
              <a:rPr lang="en" dirty="0">
                <a:solidFill>
                  <a:schemeClr val="dk1"/>
                </a:solidFill>
              </a:rPr>
              <a:t>/2015/09/08/us/politics/apple-and-other-tech-companies-tangle-with-us-over-access-to-data.html. </a:t>
            </a:r>
            <a:endParaRPr dirty="0">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dirty="0">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en" dirty="0">
                <a:solidFill>
                  <a:schemeClr val="dk1"/>
                </a:solidFill>
                <a:highlight>
                  <a:srgbClr val="FFFFFF"/>
                </a:highlight>
              </a:rPr>
              <a:t>[6] </a:t>
            </a:r>
            <a:r>
              <a:rPr lang="en" dirty="0">
                <a:solidFill>
                  <a:schemeClr val="dk1"/>
                </a:solidFill>
              </a:rPr>
              <a:t>“About Our Practices and Your Data.” </a:t>
            </a:r>
            <a:r>
              <a:rPr lang="en" i="1" dirty="0">
                <a:solidFill>
                  <a:schemeClr val="dk1"/>
                </a:solidFill>
              </a:rPr>
              <a:t>Microsoft &amp; Data Law</a:t>
            </a:r>
            <a:r>
              <a:rPr lang="en" dirty="0">
                <a:solidFill>
                  <a:schemeClr val="dk1"/>
                </a:solidFill>
              </a:rPr>
              <a:t>, 15 Apr. 2021, </a:t>
            </a:r>
            <a:r>
              <a:rPr lang="en" dirty="0" err="1">
                <a:solidFill>
                  <a:schemeClr val="dk1"/>
                </a:solidFill>
              </a:rPr>
              <a:t>blogs.microsoft.com</a:t>
            </a:r>
            <a:r>
              <a:rPr lang="en" dirty="0">
                <a:solidFill>
                  <a:schemeClr val="dk1"/>
                </a:solidFill>
              </a:rPr>
              <a:t>/</a:t>
            </a:r>
            <a:r>
              <a:rPr lang="en" dirty="0" err="1">
                <a:solidFill>
                  <a:schemeClr val="dk1"/>
                </a:solidFill>
              </a:rPr>
              <a:t>datalaw</a:t>
            </a:r>
            <a:r>
              <a:rPr lang="en" dirty="0">
                <a:solidFill>
                  <a:schemeClr val="dk1"/>
                </a:solidFill>
              </a:rPr>
              <a:t>/our-practices/. </a:t>
            </a:r>
            <a:endParaRPr dirty="0">
              <a:solidFill>
                <a:schemeClr val="dk1"/>
              </a:solidFill>
              <a:highlight>
                <a:srgbClr val="FFFFFF"/>
              </a:highlight>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highlight>
                <a:srgbClr val="FFFFFF"/>
              </a:highlight>
            </a:endParaRPr>
          </a:p>
          <a:p>
            <a:pPr marL="0" lvl="0" indent="0" algn="l" rtl="0">
              <a:spcBef>
                <a:spcPts val="0"/>
              </a:spcBef>
              <a:spcAft>
                <a:spcPts val="0"/>
              </a:spcAft>
              <a:buNone/>
            </a:pPr>
            <a:endParaRPr dirty="0">
              <a:solidFill>
                <a:schemeClr val="dk1"/>
              </a:solidFill>
              <a:highlight>
                <a:srgbClr val="FFFFFF"/>
              </a:highlight>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d3c650bbcf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d3c650bbcf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d3c650bbcf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d3c650bbcf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u="sng" dirty="0">
                <a:solidFill>
                  <a:schemeClr val="hlink"/>
                </a:solidFill>
                <a:hlinkClick r:id="rId3"/>
              </a:rPr>
              <a:t>https://www.purefandom.com/wp-content/uploads/2017/08/What-Happened-To-Monday-5.jpg</a:t>
            </a:r>
            <a:endParaRPr sz="1600" dirty="0"/>
          </a:p>
          <a:p>
            <a:pPr marL="0" lvl="0" indent="0" algn="l" rtl="0">
              <a:spcBef>
                <a:spcPts val="0"/>
              </a:spcBef>
              <a:spcAft>
                <a:spcPts val="0"/>
              </a:spcAft>
              <a:buNone/>
            </a:pPr>
            <a:r>
              <a:rPr lang="en" sz="1600" dirty="0"/>
              <a:t>Here is some context of the film</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en" sz="1600" dirty="0"/>
              <a:t>Between 2020 - 2040s </a:t>
            </a:r>
            <a:endParaRPr sz="1600" dirty="0"/>
          </a:p>
          <a:p>
            <a:pPr marL="457200" lvl="0" indent="-330200" algn="l" rtl="0">
              <a:spcBef>
                <a:spcPts val="0"/>
              </a:spcBef>
              <a:spcAft>
                <a:spcPts val="0"/>
              </a:spcAft>
              <a:buSzPts val="1600"/>
              <a:buChar char="-"/>
            </a:pPr>
            <a:r>
              <a:rPr lang="en" sz="1600" dirty="0"/>
              <a:t>The world is facing issue of overpopulation, and a lack of resources</a:t>
            </a:r>
            <a:endParaRPr sz="1600" dirty="0"/>
          </a:p>
          <a:p>
            <a:pPr marL="457200" lvl="0" indent="-330200" algn="l" rtl="0">
              <a:spcBef>
                <a:spcPts val="0"/>
              </a:spcBef>
              <a:spcAft>
                <a:spcPts val="0"/>
              </a:spcAft>
              <a:buSzPts val="1600"/>
              <a:buChar char="-"/>
            </a:pPr>
            <a:r>
              <a:rPr lang="en" sz="1600" dirty="0"/>
              <a:t>To try to solve this issue, the united states focused on the production of </a:t>
            </a:r>
            <a:r>
              <a:rPr lang="en" sz="1600" dirty="0" err="1"/>
              <a:t>gmo</a:t>
            </a:r>
            <a:r>
              <a:rPr lang="en" sz="1600" dirty="0"/>
              <a:t> produce, which only worsen the situation</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en" sz="1600" dirty="0"/>
              <a:t>To resolve this issue</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en" sz="1600" dirty="0"/>
              <a:t>Between 2040s - 2070s</a:t>
            </a:r>
            <a:endParaRPr sz="1600" dirty="0"/>
          </a:p>
          <a:p>
            <a:pPr marL="457200" lvl="0" indent="-330200" algn="l" rtl="0">
              <a:spcBef>
                <a:spcPts val="0"/>
              </a:spcBef>
              <a:spcAft>
                <a:spcPts val="0"/>
              </a:spcAft>
              <a:buSzPts val="1600"/>
              <a:buChar char="-"/>
            </a:pPr>
            <a:r>
              <a:rPr lang="en" sz="1600" dirty="0" err="1"/>
              <a:t>Cryosleep</a:t>
            </a:r>
            <a:r>
              <a:rPr lang="en" sz="1600" dirty="0"/>
              <a:t> is introduced to the public as a solution to overpopulation</a:t>
            </a:r>
            <a:endParaRPr sz="1600" dirty="0"/>
          </a:p>
          <a:p>
            <a:pPr marL="457200" lvl="0" indent="-330200" algn="l" rtl="0">
              <a:spcBef>
                <a:spcPts val="0"/>
              </a:spcBef>
              <a:spcAft>
                <a:spcPts val="0"/>
              </a:spcAft>
              <a:buSzPts val="1600"/>
              <a:buChar char="-"/>
            </a:pPr>
            <a:r>
              <a:rPr lang="en" sz="1600" dirty="0"/>
              <a:t>With this new technology,  US Senator Cayman introduces the one child allocation act, a strict one child policy</a:t>
            </a:r>
            <a:endParaRPr sz="1600" dirty="0"/>
          </a:p>
          <a:p>
            <a:pPr marL="457200" lvl="0" indent="-330200" algn="l" rtl="0">
              <a:spcBef>
                <a:spcPts val="0"/>
              </a:spcBef>
              <a:spcAft>
                <a:spcPts val="0"/>
              </a:spcAft>
              <a:buSzPts val="1600"/>
              <a:buChar char="-"/>
            </a:pPr>
            <a:r>
              <a:rPr lang="en" sz="1600" dirty="0"/>
              <a:t>To aid in enforcing this Act</a:t>
            </a:r>
            <a:endParaRPr sz="1600" dirty="0"/>
          </a:p>
          <a:p>
            <a:pPr marL="1371600" lvl="1" indent="-330200" algn="l" rtl="0">
              <a:spcBef>
                <a:spcPts val="0"/>
              </a:spcBef>
              <a:spcAft>
                <a:spcPts val="0"/>
              </a:spcAft>
              <a:buSzPts val="1600"/>
              <a:buChar char="-"/>
            </a:pPr>
            <a:r>
              <a:rPr lang="en" sz="1600" dirty="0"/>
              <a:t>The Child Allocation Bureau, or the CAB was created in order to assist in locating, and process siblings</a:t>
            </a:r>
            <a:endParaRPr sz="1600" dirty="0"/>
          </a:p>
          <a:p>
            <a:pPr marL="1371600" lvl="1" indent="-330200" algn="l" rtl="0">
              <a:spcBef>
                <a:spcPts val="0"/>
              </a:spcBef>
              <a:spcAft>
                <a:spcPts val="0"/>
              </a:spcAft>
              <a:buClr>
                <a:schemeClr val="dk1"/>
              </a:buClr>
              <a:buSzPts val="1600"/>
              <a:buChar char="-"/>
            </a:pPr>
            <a:r>
              <a:rPr lang="en" sz="1600" dirty="0">
                <a:solidFill>
                  <a:schemeClr val="dk1"/>
                </a:solidFill>
              </a:rPr>
              <a:t>Additionally, People were required to wear bureau issued Identification Bracelets, </a:t>
            </a:r>
            <a:endParaRPr sz="1600" dirty="0"/>
          </a:p>
          <a:p>
            <a:pPr marL="457200" lvl="0" indent="-330200" algn="l" rtl="0">
              <a:spcBef>
                <a:spcPts val="0"/>
              </a:spcBef>
              <a:spcAft>
                <a:spcPts val="0"/>
              </a:spcAft>
              <a:buSzPts val="1600"/>
              <a:buChar char="-"/>
            </a:pPr>
            <a:r>
              <a:rPr lang="en" sz="1600" dirty="0"/>
              <a:t>Following the passing of this Policy, we see new Social Groups form </a:t>
            </a:r>
            <a:endParaRPr sz="1600" dirty="0"/>
          </a:p>
          <a:p>
            <a:pPr marL="1371600" lvl="1" indent="-330200" algn="l" rtl="0">
              <a:spcBef>
                <a:spcPts val="0"/>
              </a:spcBef>
              <a:spcAft>
                <a:spcPts val="0"/>
              </a:spcAft>
              <a:buSzPts val="1600"/>
              <a:buChar char="-"/>
            </a:pPr>
            <a:r>
              <a:rPr lang="en" sz="1600" dirty="0"/>
              <a:t>There are people associated the CAB who often carried the moral that they are saving children from their living situations</a:t>
            </a:r>
            <a:endParaRPr sz="1600" dirty="0"/>
          </a:p>
          <a:p>
            <a:pPr marL="1371600" lvl="1" indent="-330200" algn="l" rtl="0">
              <a:spcBef>
                <a:spcPts val="0"/>
              </a:spcBef>
              <a:spcAft>
                <a:spcPts val="0"/>
              </a:spcAft>
              <a:buSzPts val="1600"/>
              <a:buChar char="-"/>
            </a:pPr>
            <a:r>
              <a:rPr lang="en" sz="1600" dirty="0"/>
              <a:t>On the other spectrum, we see people who are in hiding, either people who have multiple children, or did not wear the bracelets</a:t>
            </a:r>
            <a:endParaRPr sz="16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d762ae2c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d762ae2c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sz="1600" dirty="0">
                <a:highlight>
                  <a:schemeClr val="dk1"/>
                </a:highlight>
              </a:rPr>
              <a:t>For those of you who haven't watched the movie, here is a general summary.</a:t>
            </a:r>
            <a:endParaRPr sz="1600" dirty="0">
              <a:highlight>
                <a:schemeClr val="dk1"/>
              </a:highlight>
            </a:endParaRPr>
          </a:p>
          <a:p>
            <a:pPr marL="0" lvl="0" indent="0" algn="l" rtl="0">
              <a:spcBef>
                <a:spcPts val="0"/>
              </a:spcBef>
              <a:spcAft>
                <a:spcPts val="0"/>
              </a:spcAft>
              <a:buNone/>
            </a:pPr>
            <a:r>
              <a:rPr lang="en" sz="1600" dirty="0"/>
              <a:t>Our Story Takes us in the year 2073, in which 30 years have passed since the start of the strict One Child Policy, following the </a:t>
            </a:r>
            <a:r>
              <a:rPr lang="en" sz="1600" dirty="0" err="1"/>
              <a:t>Settmans</a:t>
            </a:r>
            <a:r>
              <a:rPr lang="en" sz="1600" dirty="0"/>
              <a:t>.</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en" sz="1600" dirty="0"/>
              <a:t>The </a:t>
            </a:r>
            <a:r>
              <a:rPr lang="en" sz="1600" dirty="0" err="1"/>
              <a:t>Settmens</a:t>
            </a:r>
            <a:r>
              <a:rPr lang="en" sz="1600" dirty="0"/>
              <a:t> are a family of septuplets who have been trained and given the tools by their grandfather, </a:t>
            </a:r>
            <a:endParaRPr sz="1600" dirty="0"/>
          </a:p>
          <a:p>
            <a:pPr marL="0" lvl="0" indent="0" algn="l" rtl="0">
              <a:spcBef>
                <a:spcPts val="0"/>
              </a:spcBef>
              <a:spcAft>
                <a:spcPts val="0"/>
              </a:spcAft>
              <a:buNone/>
            </a:pPr>
            <a:r>
              <a:rPr lang="en" sz="1600" dirty="0"/>
              <a:t>Terance to </a:t>
            </a:r>
            <a:r>
              <a:rPr lang="en" sz="1600" dirty="0">
                <a:solidFill>
                  <a:schemeClr val="dk1"/>
                </a:solidFill>
              </a:rPr>
              <a:t>assume the role of one person Karen </a:t>
            </a:r>
            <a:r>
              <a:rPr lang="en" sz="1600" dirty="0" err="1">
                <a:solidFill>
                  <a:schemeClr val="dk1"/>
                </a:solidFill>
              </a:rPr>
              <a:t>Settmen</a:t>
            </a:r>
            <a:r>
              <a:rPr lang="en" sz="1600" dirty="0">
                <a:solidFill>
                  <a:schemeClr val="dk1"/>
                </a:solidFill>
              </a:rPr>
              <a:t>. They would live their lives, </a:t>
            </a:r>
            <a:endParaRPr sz="1600" dirty="0">
              <a:solidFill>
                <a:schemeClr val="dk1"/>
              </a:solidFill>
            </a:endParaRPr>
          </a:p>
          <a:p>
            <a:pPr marL="0" lvl="0" indent="0" algn="l" rtl="0">
              <a:spcBef>
                <a:spcPts val="0"/>
              </a:spcBef>
              <a:spcAft>
                <a:spcPts val="0"/>
              </a:spcAft>
              <a:buNone/>
            </a:pPr>
            <a:r>
              <a:rPr lang="en" sz="1600" dirty="0">
                <a:solidFill>
                  <a:schemeClr val="dk1"/>
                </a:solidFill>
              </a:rPr>
              <a:t>being allowed to leave the comfort of their home on assigned days, based on their name. </a:t>
            </a:r>
            <a:endParaRPr sz="1600" dirty="0">
              <a:solidFill>
                <a:schemeClr val="dk1"/>
              </a:solidFill>
            </a:endParaRPr>
          </a:p>
          <a:p>
            <a:pPr marL="0" lvl="0" indent="0" algn="l" rtl="0">
              <a:spcBef>
                <a:spcPts val="0"/>
              </a:spcBef>
              <a:spcAft>
                <a:spcPts val="0"/>
              </a:spcAft>
              <a:buNone/>
            </a:pPr>
            <a:r>
              <a:rPr lang="en" sz="1600" dirty="0">
                <a:solidFill>
                  <a:schemeClr val="dk1"/>
                </a:solidFill>
              </a:rPr>
              <a:t>Monday can go out on Monday, Tuesday on Tuesday, and so on.</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en" sz="1600" dirty="0">
                <a:highlight>
                  <a:schemeClr val="dk1"/>
                </a:highlight>
              </a:rPr>
              <a:t>All in the attempt to avoid detection from the CAB, and the safety of all the siblings.</a:t>
            </a:r>
            <a:endParaRPr sz="1600" dirty="0"/>
          </a:p>
          <a:p>
            <a:pPr marL="0" lvl="0" indent="0" algn="l" rtl="0">
              <a:spcBef>
                <a:spcPts val="0"/>
              </a:spcBef>
              <a:spcAft>
                <a:spcPts val="0"/>
              </a:spcAft>
              <a:buNone/>
            </a:pPr>
            <a:r>
              <a:rPr lang="en" sz="1600" dirty="0">
                <a:highlight>
                  <a:schemeClr val="dk1"/>
                </a:highlight>
              </a:rPr>
              <a:t>The movie’s main conflict occurs when Monday goes missing? </a:t>
            </a:r>
            <a:endParaRPr sz="1600" dirty="0">
              <a:highlight>
                <a:schemeClr val="dk1"/>
              </a:highlight>
            </a:endParaRPr>
          </a:p>
          <a:p>
            <a:pPr marL="0" lvl="0" indent="0" algn="l" rtl="0">
              <a:spcBef>
                <a:spcPts val="0"/>
              </a:spcBef>
              <a:spcAft>
                <a:spcPts val="0"/>
              </a:spcAft>
              <a:buNone/>
            </a:pPr>
            <a:r>
              <a:rPr lang="en" sz="1600" dirty="0"/>
              <a:t>There can only be One Karen </a:t>
            </a:r>
            <a:r>
              <a:rPr lang="en" sz="1600" dirty="0" err="1"/>
              <a:t>Settmen</a:t>
            </a:r>
            <a:r>
              <a:rPr lang="en" sz="1600" dirty="0"/>
              <a:t>, right? So, the conflict arises when Monday goes Missing.</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en" sz="1600" dirty="0"/>
              <a:t>The sisters would have to discover the whereabouts of Monday, all the while avoiding the CAB.</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en" sz="1600" dirty="0"/>
              <a:t>While doing so, they:</a:t>
            </a:r>
            <a:endParaRPr sz="1600" dirty="0"/>
          </a:p>
          <a:p>
            <a:pPr marL="457200" lvl="0" indent="-330200" algn="l" rtl="0">
              <a:spcBef>
                <a:spcPts val="0"/>
              </a:spcBef>
              <a:spcAft>
                <a:spcPts val="0"/>
              </a:spcAft>
              <a:buSzPts val="1600"/>
              <a:buChar char="-"/>
            </a:pPr>
            <a:r>
              <a:rPr lang="en" sz="1600" dirty="0"/>
              <a:t>They confirm the importance of their individual identities in the outside world</a:t>
            </a:r>
            <a:endParaRPr sz="1600" dirty="0"/>
          </a:p>
          <a:p>
            <a:pPr marL="457200" lvl="0" indent="-330200" algn="l" rtl="0">
              <a:spcBef>
                <a:spcPts val="0"/>
              </a:spcBef>
              <a:spcAft>
                <a:spcPts val="0"/>
              </a:spcAft>
              <a:buSzPts val="1600"/>
              <a:buChar char="-"/>
            </a:pPr>
            <a:r>
              <a:rPr lang="en" sz="1600" dirty="0"/>
              <a:t>Discover more about the CAB and </a:t>
            </a:r>
            <a:r>
              <a:rPr lang="en" sz="1600" dirty="0" err="1"/>
              <a:t>Cryosleep</a:t>
            </a:r>
            <a:r>
              <a:rPr lang="en" sz="1600" dirty="0"/>
              <a:t> that governed their lives, or the Truth</a:t>
            </a:r>
            <a:endParaRPr sz="1600" dirty="0"/>
          </a:p>
          <a:p>
            <a:pPr marL="457200" lvl="0" indent="0" algn="l" rtl="0">
              <a:spcBef>
                <a:spcPts val="0"/>
              </a:spcBef>
              <a:spcAft>
                <a:spcPts val="0"/>
              </a:spcAft>
              <a:buNone/>
            </a:pPr>
            <a:endParaRPr sz="1600" dirty="0"/>
          </a:p>
          <a:p>
            <a:pPr marL="0" lvl="0" indent="0" algn="l" rtl="0">
              <a:spcBef>
                <a:spcPts val="0"/>
              </a:spcBef>
              <a:spcAft>
                <a:spcPts val="0"/>
              </a:spcAft>
              <a:buClr>
                <a:schemeClr val="dk1"/>
              </a:buClr>
              <a:buSzPts val="1100"/>
              <a:buFont typeface="Arial"/>
              <a:buNone/>
            </a:pPr>
            <a:r>
              <a:rPr lang="en" sz="1600" u="sng" dirty="0">
                <a:solidFill>
                  <a:srgbClr val="8BC34A"/>
                </a:solidFill>
                <a:hlinkClick r:id="rId3">
                  <a:extLst>
                    <a:ext uri="{A12FA001-AC4F-418D-AE19-62706E023703}">
                      <ahyp:hlinkClr xmlns:ahyp="http://schemas.microsoft.com/office/drawing/2018/hyperlinkcolor" val="tx"/>
                    </a:ext>
                  </a:extLst>
                </a:hlinkClick>
              </a:rPr>
              <a:t>https://bloody-disgusting.com/interviews/3454047/interview-tommy-wirkola-talks-happened-monday-irredeemable-hansel-gretel-witch-hunters-tv-spinoff/</a:t>
            </a:r>
            <a:endParaRPr sz="1600" dirty="0">
              <a:solidFill>
                <a:schemeClr val="dk1"/>
              </a:solidFill>
            </a:endParaRPr>
          </a:p>
          <a:p>
            <a:pPr marL="0" lvl="0" indent="0" algn="l" rtl="0">
              <a:spcBef>
                <a:spcPts val="0"/>
              </a:spcBef>
              <a:spcAft>
                <a:spcPts val="0"/>
              </a:spcAft>
              <a:buClr>
                <a:schemeClr val="dk1"/>
              </a:buClr>
              <a:buSzPts val="1100"/>
              <a:buFont typeface="Arial"/>
              <a:buNone/>
            </a:pPr>
            <a:r>
              <a:rPr lang="en" sz="1600" u="sng" dirty="0">
                <a:solidFill>
                  <a:srgbClr val="8BC34A"/>
                </a:solidFill>
                <a:hlinkClick r:id="rId4">
                  <a:extLst>
                    <a:ext uri="{A12FA001-AC4F-418D-AE19-62706E023703}">
                      <ahyp:hlinkClr xmlns:ahyp="http://schemas.microsoft.com/office/drawing/2018/hyperlinkcolor" val="tx"/>
                    </a:ext>
                  </a:extLst>
                </a:hlinkClick>
              </a:rPr>
              <a:t>https://encrypted-tbn0.gstatic.com/images?q=tbn:ANd9GcS8wjH2tKuQAj2v191wtR7nb40YFC-DN25Zaw&amp;usqp=CAU</a:t>
            </a:r>
            <a:endParaRPr sz="1600"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d3c650bbcf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d3c650bbc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rPr>
              <a:t>Throughout the movie we were able to identify 4 key computing technologies.</a:t>
            </a:r>
            <a:endParaRPr sz="1600" dirty="0">
              <a:solidFill>
                <a:schemeClr val="dk1"/>
              </a:solidFill>
            </a:endParaRPr>
          </a:p>
          <a:p>
            <a:pPr marL="0" lvl="0" indent="0" algn="l" rtl="0">
              <a:spcBef>
                <a:spcPts val="0"/>
              </a:spcBef>
              <a:spcAft>
                <a:spcPts val="0"/>
              </a:spcAft>
              <a:buNone/>
            </a:pPr>
            <a:endParaRPr sz="1600" dirty="0">
              <a:solidFill>
                <a:schemeClr val="dk1"/>
              </a:solidFill>
            </a:endParaRPr>
          </a:p>
          <a:p>
            <a:pPr marL="0" lvl="0" indent="0" algn="l" rtl="0">
              <a:spcBef>
                <a:spcPts val="0"/>
              </a:spcBef>
              <a:spcAft>
                <a:spcPts val="0"/>
              </a:spcAft>
              <a:buNone/>
            </a:pPr>
            <a:r>
              <a:rPr lang="en" sz="1600" dirty="0">
                <a:solidFill>
                  <a:schemeClr val="dk1"/>
                </a:solidFill>
              </a:rPr>
              <a:t>Duplicating Mirror</a:t>
            </a: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rPr>
              <a:t>One of the tools that aided in the impersonation of Karen </a:t>
            </a:r>
            <a:r>
              <a:rPr lang="en" sz="1600" dirty="0" err="1">
                <a:solidFill>
                  <a:schemeClr val="dk1"/>
                </a:solidFill>
              </a:rPr>
              <a:t>Settmen</a:t>
            </a:r>
            <a:r>
              <a:rPr lang="en" sz="1600" dirty="0">
                <a:solidFill>
                  <a:schemeClr val="dk1"/>
                </a:solidFill>
              </a:rPr>
              <a:t> was what we like to call it: the Duplicating Mirror. </a:t>
            </a: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rPr>
              <a:t>The software identifies discrepancies within the face, comparing it to the ideal individual. </a:t>
            </a: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rPr>
              <a:t>This application allows for a consistent “Karen </a:t>
            </a:r>
            <a:r>
              <a:rPr lang="en" sz="1600" dirty="0" err="1">
                <a:solidFill>
                  <a:schemeClr val="dk1"/>
                </a:solidFill>
              </a:rPr>
              <a:t>Settmen</a:t>
            </a:r>
            <a:r>
              <a:rPr lang="en" sz="1600" dirty="0">
                <a:solidFill>
                  <a:schemeClr val="dk1"/>
                </a:solidFill>
              </a:rPr>
              <a:t>” to be out and about.</a:t>
            </a: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highlight>
                  <a:schemeClr val="dk1"/>
                </a:highlight>
              </a:rPr>
              <a:t>Pinpoints differences between the person to Karen </a:t>
            </a:r>
            <a:r>
              <a:rPr lang="en" sz="1600" dirty="0" err="1">
                <a:solidFill>
                  <a:schemeClr val="dk1"/>
                </a:solidFill>
                <a:highlight>
                  <a:schemeClr val="dk1"/>
                </a:highlight>
              </a:rPr>
              <a:t>Settmen</a:t>
            </a:r>
            <a:r>
              <a:rPr lang="en" sz="1600" dirty="0">
                <a:solidFill>
                  <a:schemeClr val="dk1"/>
                </a:solidFill>
                <a:highlight>
                  <a:schemeClr val="dk1"/>
                </a:highlight>
              </a:rPr>
              <a:t> and suggest changes that are needed</a:t>
            </a:r>
            <a:endParaRPr sz="1600" dirty="0">
              <a:solidFill>
                <a:schemeClr val="dk1"/>
              </a:solidFill>
              <a:highlight>
                <a:schemeClr val="dk1"/>
              </a:highlight>
            </a:endParaRPr>
          </a:p>
          <a:p>
            <a:pPr marL="0" lvl="0" indent="0" algn="l" rtl="0">
              <a:spcBef>
                <a:spcPts val="0"/>
              </a:spcBef>
              <a:spcAft>
                <a:spcPts val="0"/>
              </a:spcAft>
              <a:buNone/>
            </a:pPr>
            <a:r>
              <a:rPr lang="en" sz="1600" dirty="0">
                <a:solidFill>
                  <a:schemeClr val="dk1"/>
                </a:solidFill>
              </a:rPr>
              <a:t>Bracelets</a:t>
            </a: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rPr>
              <a:t>Predominantly used throughout the film was the Bu Issued Identification Bracelets.</a:t>
            </a: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rPr>
              <a:t>Aside from holding an individual's id, and genetic information , it acts as a smart watch or smartphone. More on that later.</a:t>
            </a:r>
            <a:endParaRPr sz="1600" dirty="0">
              <a:solidFill>
                <a:schemeClr val="dk1"/>
              </a:solidFill>
            </a:endParaRPr>
          </a:p>
          <a:p>
            <a:pPr marL="0" lvl="0" indent="0" algn="l" rtl="0">
              <a:spcBef>
                <a:spcPts val="0"/>
              </a:spcBef>
              <a:spcAft>
                <a:spcPts val="0"/>
              </a:spcAft>
              <a:buNone/>
            </a:pPr>
            <a:r>
              <a:rPr lang="en" sz="1600" dirty="0" err="1">
                <a:solidFill>
                  <a:schemeClr val="dk1"/>
                </a:solidFill>
              </a:rPr>
              <a:t>Cryosleep</a:t>
            </a:r>
            <a:r>
              <a:rPr lang="en" sz="1600" dirty="0">
                <a:solidFill>
                  <a:schemeClr val="dk1"/>
                </a:solidFill>
              </a:rPr>
              <a:t> System</a:t>
            </a: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rPr>
              <a:t>When we consider what technologies the CAB had access to, we can consider the </a:t>
            </a:r>
            <a:r>
              <a:rPr lang="en" sz="1600" dirty="0" err="1">
                <a:solidFill>
                  <a:schemeClr val="dk1"/>
                </a:solidFill>
              </a:rPr>
              <a:t>CryoSleep</a:t>
            </a:r>
            <a:r>
              <a:rPr lang="en" sz="1600" dirty="0">
                <a:solidFill>
                  <a:schemeClr val="dk1"/>
                </a:solidFill>
              </a:rPr>
              <a:t> System. </a:t>
            </a: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rPr>
              <a:t>The medical device “preserves” individuals through lowing their body temperature. </a:t>
            </a: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rPr>
              <a:t>This is controlled by a software that handles individuals who are to be processed by this device, holding information such as name, and their location throughout the CAB facilities.</a:t>
            </a:r>
            <a:endParaRPr sz="1600" dirty="0">
              <a:solidFill>
                <a:schemeClr val="dk1"/>
              </a:solidFill>
            </a:endParaRPr>
          </a:p>
          <a:p>
            <a:pPr marL="0" lvl="0" indent="0" algn="l" rtl="0">
              <a:spcBef>
                <a:spcPts val="0"/>
              </a:spcBef>
              <a:spcAft>
                <a:spcPts val="0"/>
              </a:spcAft>
              <a:buNone/>
            </a:pPr>
            <a:r>
              <a:rPr lang="en" sz="1600" dirty="0">
                <a:solidFill>
                  <a:schemeClr val="dk1"/>
                </a:solidFill>
              </a:rPr>
              <a:t>Finger Locking Gun</a:t>
            </a: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rPr>
              <a:t>The CAB also has access to finger locking guns. </a:t>
            </a: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rPr>
              <a:t>These guns will grant access to users who pass the finger authentication. </a:t>
            </a: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rPr>
              <a:t>Unauthorized users can not fire these weapons.</a:t>
            </a:r>
            <a:endParaRPr sz="1600" dirty="0">
              <a:solidFill>
                <a:schemeClr val="dk1"/>
              </a:solidFill>
            </a:endParaRPr>
          </a:p>
          <a:p>
            <a:pPr marL="0" lvl="0" indent="0" algn="l" rtl="0">
              <a:spcBef>
                <a:spcPts val="0"/>
              </a:spcBef>
              <a:spcAft>
                <a:spcPts val="0"/>
              </a:spcAft>
              <a:buNone/>
            </a:pPr>
            <a:endParaRPr sz="1600" dirty="0">
              <a:solidFill>
                <a:schemeClr val="dk1"/>
              </a:solidFill>
            </a:endParaRPr>
          </a:p>
          <a:p>
            <a:pPr marL="0" lvl="0" indent="0" algn="l" rtl="0">
              <a:spcBef>
                <a:spcPts val="0"/>
              </a:spcBef>
              <a:spcAft>
                <a:spcPts val="0"/>
              </a:spcAft>
              <a:buClr>
                <a:schemeClr val="dk1"/>
              </a:buClr>
              <a:buSzPts val="1100"/>
              <a:buFont typeface="Arial"/>
              <a:buNone/>
            </a:pPr>
            <a:r>
              <a:rPr lang="en" sz="1600" dirty="0">
                <a:solidFill>
                  <a:schemeClr val="dk1"/>
                </a:solidFill>
              </a:rPr>
              <a:t>Within all these technologies we see a plethora of information that is used and accessible by both the government and individuals. As we can all identify at this point, having all that data </a:t>
            </a:r>
            <a:r>
              <a:rPr lang="en" sz="1600" dirty="0" err="1">
                <a:solidFill>
                  <a:schemeClr val="dk1"/>
                </a:solidFill>
              </a:rPr>
              <a:t>ceneralized</a:t>
            </a:r>
            <a:r>
              <a:rPr lang="en" sz="1600" dirty="0">
                <a:solidFill>
                  <a:schemeClr val="dk1"/>
                </a:solidFill>
              </a:rPr>
              <a:t> and held by the government is a risk to individuals. </a:t>
            </a:r>
            <a:endParaRPr sz="1600"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 dirty="0"/>
              <a:t>Images Sources</a:t>
            </a:r>
            <a:endParaRPr dirty="0"/>
          </a:p>
          <a:p>
            <a:pPr marL="0" lvl="0" indent="0" algn="l" rtl="0">
              <a:spcBef>
                <a:spcPts val="0"/>
              </a:spcBef>
              <a:spcAft>
                <a:spcPts val="0"/>
              </a:spcAft>
              <a:buNone/>
            </a:pPr>
            <a:r>
              <a:rPr lang="en" dirty="0"/>
              <a:t>	http://</a:t>
            </a:r>
            <a:r>
              <a:rPr lang="en" dirty="0" err="1"/>
              <a:t>kristofferbrady.com</a:t>
            </a:r>
            <a:r>
              <a:rPr lang="en" dirty="0"/>
              <a:t>/project/</a:t>
            </a:r>
            <a:r>
              <a:rPr lang="en" dirty="0" err="1"/>
              <a:t>whathappenedtomonday</a:t>
            </a:r>
            <a:endParaRPr dirty="0"/>
          </a:p>
          <a:p>
            <a:pPr marL="0" lvl="0" indent="0" algn="l" rtl="0">
              <a:spcBef>
                <a:spcPts val="0"/>
              </a:spcBef>
              <a:spcAft>
                <a:spcPts val="0"/>
              </a:spcAft>
              <a:buNone/>
            </a:pPr>
            <a:r>
              <a:rPr lang="en" dirty="0"/>
              <a:t>	Smart Mirror / Duplicating</a:t>
            </a:r>
            <a:endParaRPr dirty="0"/>
          </a:p>
          <a:p>
            <a:pPr marL="0" lvl="0" indent="457200" algn="l" rtl="0">
              <a:spcBef>
                <a:spcPts val="0"/>
              </a:spcBef>
              <a:spcAft>
                <a:spcPts val="0"/>
              </a:spcAft>
              <a:buNone/>
            </a:pPr>
            <a:r>
              <a:rPr lang="en" u="sng" dirty="0">
                <a:solidFill>
                  <a:schemeClr val="hlink"/>
                </a:solidFill>
                <a:hlinkClick r:id="rId3"/>
              </a:rPr>
              <a:t>https://www.youtube.com/watch?v=k7MOqnYUBaQ</a:t>
            </a:r>
            <a:endParaRPr dirty="0"/>
          </a:p>
          <a:p>
            <a:pPr marL="0" lvl="0" indent="457200" algn="l" rtl="0">
              <a:spcBef>
                <a:spcPts val="0"/>
              </a:spcBef>
              <a:spcAft>
                <a:spcPts val="0"/>
              </a:spcAft>
              <a:buNone/>
            </a:pPr>
            <a:r>
              <a:rPr lang="en" u="sng" dirty="0">
                <a:solidFill>
                  <a:schemeClr val="hlink"/>
                </a:solidFill>
                <a:hlinkClick r:id="rId4"/>
              </a:rPr>
              <a:t>https://i.ytimg.com/vi/k7MOqnYUBaQ/hqdefault.jpg</a:t>
            </a:r>
            <a:endParaRPr dirty="0"/>
          </a:p>
          <a:p>
            <a:pPr marL="0" lvl="0" indent="457200" algn="l" rtl="0">
              <a:spcBef>
                <a:spcPts val="0"/>
              </a:spcBef>
              <a:spcAft>
                <a:spcPts val="0"/>
              </a:spcAft>
              <a:buNone/>
            </a:pPr>
            <a:r>
              <a:rPr lang="en" dirty="0"/>
              <a:t>Gun</a:t>
            </a:r>
            <a:endParaRPr dirty="0"/>
          </a:p>
          <a:p>
            <a:pPr marL="0" lvl="0" indent="457200" algn="l" rtl="0">
              <a:spcBef>
                <a:spcPts val="0"/>
              </a:spcBef>
              <a:spcAft>
                <a:spcPts val="0"/>
              </a:spcAft>
              <a:buNone/>
            </a:pPr>
            <a:r>
              <a:rPr lang="en" u="sng" dirty="0">
                <a:solidFill>
                  <a:schemeClr val="hlink"/>
                </a:solidFill>
                <a:hlinkClick r:id="rId5"/>
              </a:rPr>
              <a:t>https://femalevillains.fandom.com/wiki/Zaquia_(What_Happened_To_Monday)</a:t>
            </a:r>
            <a:endParaRPr dirty="0"/>
          </a:p>
          <a:p>
            <a:pPr marL="0" lvl="0" indent="457200" algn="l" rtl="0">
              <a:spcBef>
                <a:spcPts val="0"/>
              </a:spcBef>
              <a:spcAft>
                <a:spcPts val="0"/>
              </a:spcAft>
              <a:buNone/>
            </a:pPr>
            <a:r>
              <a:rPr lang="en" u="sng" dirty="0">
                <a:solidFill>
                  <a:schemeClr val="hlink"/>
                </a:solidFill>
                <a:hlinkClick r:id="rId6"/>
              </a:rPr>
              <a:t>https://static.wikia.nocookie.net/evilbabes/images/0/0c/Screenshot_20180206-145418.jpg/revision/latest?cb=20180206230145</a:t>
            </a:r>
            <a:endParaRPr dirty="0"/>
          </a:p>
          <a:p>
            <a:pPr marL="0" lvl="0" indent="457200" algn="l" rtl="0">
              <a:spcBef>
                <a:spcPts val="0"/>
              </a:spcBef>
              <a:spcAft>
                <a:spcPts val="0"/>
              </a:spcAft>
              <a:buNone/>
            </a:pPr>
            <a:endParaRPr dirty="0"/>
          </a:p>
          <a:p>
            <a:pPr marL="0" lvl="0" indent="457200" algn="l" rtl="0">
              <a:spcBef>
                <a:spcPts val="0"/>
              </a:spcBef>
              <a:spcAft>
                <a:spcPts val="0"/>
              </a:spcAft>
              <a:buNone/>
            </a:pPr>
            <a:r>
              <a:rPr lang="en" dirty="0" err="1"/>
              <a:t>Cryosleep</a:t>
            </a:r>
            <a:endParaRPr dirty="0"/>
          </a:p>
          <a:p>
            <a:pPr marL="0" lvl="0" indent="457200" algn="l" rtl="0">
              <a:spcBef>
                <a:spcPts val="0"/>
              </a:spcBef>
              <a:spcAft>
                <a:spcPts val="0"/>
              </a:spcAft>
              <a:buNone/>
            </a:pPr>
            <a:r>
              <a:rPr lang="en" u="sng" dirty="0">
                <a:solidFill>
                  <a:schemeClr val="hlink"/>
                </a:solidFill>
                <a:hlinkClick r:id="rId7"/>
              </a:rPr>
              <a:t>https://i.ytimg.com/vi/47XUWR0-Pe8/hqdefault.jpg</a:t>
            </a:r>
            <a:endParaRPr dirty="0"/>
          </a:p>
          <a:p>
            <a:pPr marL="0" lvl="0" indent="457200" algn="l" rtl="0">
              <a:spcBef>
                <a:spcPts val="0"/>
              </a:spcBef>
              <a:spcAft>
                <a:spcPts val="0"/>
              </a:spcAft>
              <a:buNone/>
            </a:pPr>
            <a:r>
              <a:rPr lang="en" u="sng" dirty="0">
                <a:solidFill>
                  <a:schemeClr val="hlink"/>
                </a:solidFill>
                <a:hlinkClick r:id="rId8"/>
              </a:rPr>
              <a:t>https://www.youtube.com/watch?v=47XUWR0-Pe8</a:t>
            </a:r>
            <a:endParaRPr dirty="0"/>
          </a:p>
          <a:p>
            <a:pPr marL="0" lvl="0" indent="457200" algn="l" rtl="0">
              <a:spcBef>
                <a:spcPts val="0"/>
              </a:spcBef>
              <a:spcAft>
                <a:spcPts val="0"/>
              </a:spcAft>
              <a:buNone/>
            </a:pPr>
            <a:endParaRPr dirty="0"/>
          </a:p>
          <a:p>
            <a:pPr marL="0" lvl="0" indent="457200" algn="l" rtl="0">
              <a:spcBef>
                <a:spcPts val="0"/>
              </a:spcBef>
              <a:spcAft>
                <a:spcPts val="0"/>
              </a:spcAft>
              <a:buNone/>
            </a:pPr>
            <a:r>
              <a:rPr lang="en" dirty="0"/>
              <a:t>Watch</a:t>
            </a:r>
            <a:endParaRPr dirty="0"/>
          </a:p>
          <a:p>
            <a:pPr marL="0" lvl="0" indent="457200" algn="l" rtl="0">
              <a:spcBef>
                <a:spcPts val="0"/>
              </a:spcBef>
              <a:spcAft>
                <a:spcPts val="0"/>
              </a:spcAft>
              <a:buNone/>
            </a:pPr>
            <a:r>
              <a:rPr lang="en" u="sng" dirty="0">
                <a:solidFill>
                  <a:schemeClr val="hlink"/>
                </a:solidFill>
                <a:hlinkClick r:id="rId9"/>
              </a:rPr>
              <a:t>http://kristofferbrady.com/wp-content/uploads/2017/09/SCAN_25.jpg</a:t>
            </a:r>
            <a:endParaRPr dirty="0"/>
          </a:p>
          <a:p>
            <a:pPr marL="0" lvl="0" indent="457200" algn="l" rtl="0">
              <a:spcBef>
                <a:spcPts val="0"/>
              </a:spcBef>
              <a:spcAft>
                <a:spcPts val="0"/>
              </a:spcAft>
              <a:buNone/>
            </a:pPr>
            <a:endParaRPr dirty="0"/>
          </a:p>
          <a:p>
            <a:pPr marL="0" lvl="0" indent="0" algn="l" rtl="0">
              <a:spcBef>
                <a:spcPts val="0"/>
              </a:spcBef>
              <a:spcAft>
                <a:spcPts val="0"/>
              </a:spcAft>
              <a:buNone/>
            </a:pPr>
            <a:endParaRPr dirty="0"/>
          </a:p>
          <a:p>
            <a:pPr marL="457200" lvl="0" indent="-298450" algn="l" rtl="0">
              <a:spcBef>
                <a:spcPts val="0"/>
              </a:spcBef>
              <a:spcAft>
                <a:spcPts val="0"/>
              </a:spcAft>
              <a:buSzPts val="1100"/>
              <a:buChar char="-"/>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d3c650bbcf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d3c650bbcf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sz="1600"/>
          </a:p>
          <a:p>
            <a:pPr marL="0" lvl="0" indent="0" algn="l" rtl="0">
              <a:spcBef>
                <a:spcPts val="0"/>
              </a:spcBef>
              <a:spcAft>
                <a:spcPts val="0"/>
              </a:spcAft>
              <a:buNone/>
            </a:pPr>
            <a:r>
              <a:rPr lang="en" sz="1600"/>
              <a:t>Comparing this to our world, tech industries and private companies would never comply with the government to reveal user data.</a:t>
            </a:r>
            <a:endParaRPr sz="1600"/>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d3c650bbcf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d3c650bbcf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dirty="0">
                <a:solidFill>
                  <a:schemeClr val="dk1"/>
                </a:solidFill>
              </a:rPr>
              <a:t>[1] </a:t>
            </a:r>
            <a:r>
              <a:rPr lang="en" dirty="0" err="1">
                <a:solidFill>
                  <a:schemeClr val="dk1"/>
                </a:solidFill>
              </a:rPr>
              <a:t>Grouchnikov</a:t>
            </a:r>
            <a:r>
              <a:rPr lang="en" dirty="0">
                <a:solidFill>
                  <a:schemeClr val="dk1"/>
                </a:solidFill>
              </a:rPr>
              <a:t>, Kirill. “Pushing Pixels.” </a:t>
            </a:r>
            <a:r>
              <a:rPr lang="en" i="1" dirty="0">
                <a:solidFill>
                  <a:schemeClr val="dk1"/>
                </a:solidFill>
              </a:rPr>
              <a:t>Pushing Pixels RSS</a:t>
            </a:r>
            <a:r>
              <a:rPr lang="en" dirty="0">
                <a:solidFill>
                  <a:schemeClr val="dk1"/>
                </a:solidFill>
              </a:rPr>
              <a:t>, 22 Feb. 2018, </a:t>
            </a:r>
            <a:r>
              <a:rPr lang="en" dirty="0" err="1">
                <a:solidFill>
                  <a:schemeClr val="dk1"/>
                </a:solidFill>
              </a:rPr>
              <a:t>www.pushing-pixels.org</a:t>
            </a:r>
            <a:r>
              <a:rPr lang="en" dirty="0">
                <a:solidFill>
                  <a:schemeClr val="dk1"/>
                </a:solidFill>
              </a:rPr>
              <a:t>/2018/02/22/the-art-and-craft-of-screen-graphics-interview-with-kristoffer-brady.html. </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[2] Wirkola, Tommy, director. </a:t>
            </a:r>
            <a:r>
              <a:rPr lang="en" i="1" dirty="0">
                <a:solidFill>
                  <a:schemeClr val="dk1"/>
                </a:solidFill>
              </a:rPr>
              <a:t>What Happened to Monday?</a:t>
            </a:r>
            <a:r>
              <a:rPr lang="en" dirty="0">
                <a:solidFill>
                  <a:schemeClr val="dk1"/>
                </a:solidFill>
              </a:rPr>
              <a:t> </a:t>
            </a:r>
            <a:r>
              <a:rPr lang="en" i="1" dirty="0">
                <a:solidFill>
                  <a:schemeClr val="dk1"/>
                </a:solidFill>
              </a:rPr>
              <a:t>Netflix</a:t>
            </a:r>
            <a:r>
              <a:rPr lang="en" dirty="0">
                <a:solidFill>
                  <a:schemeClr val="dk1"/>
                </a:solidFill>
              </a:rPr>
              <a:t>, </a:t>
            </a:r>
            <a:r>
              <a:rPr lang="en" dirty="0" err="1">
                <a:solidFill>
                  <a:schemeClr val="dk1"/>
                </a:solidFill>
              </a:rPr>
              <a:t>www.netflix.com</a:t>
            </a:r>
            <a:r>
              <a:rPr lang="en" dirty="0">
                <a:solidFill>
                  <a:schemeClr val="dk1"/>
                </a:solidFill>
              </a:rPr>
              <a:t>/. </a:t>
            </a:r>
            <a:endParaRPr dirty="0">
              <a:solidFill>
                <a:schemeClr val="dk1"/>
              </a:solidFill>
            </a:endParaRPr>
          </a:p>
          <a:p>
            <a:pPr marL="457200" lvl="0" indent="0" algn="l" rtl="0">
              <a:spcBef>
                <a:spcPts val="120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Our team decided to focus on the government issued identity bracelet for our computing technology. </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Throughout the film, we see this watch multiple times with no variation in its outward appearance but the specs of the bracelet vary as the access increases. </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The bracelet shares many features, some which we have grown accustomed to in our world. For instance, the bracelet has GPS capabilities, we see this when Wednesday escapes from the C A B enforcers.</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We are able to share media through various communication features. Purchasing items is as similar as apple pay or google pay on your Apple watch or Samsung watch. Since it serves as an identity verification, this bracelet is needed to retain employment, open a bank account, as well as get through the checkpoints of the city as you might use the GPS feature. Very quickly we come to realize that this bracelet is a fundamental part of each citizen’s life in the movie</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Without this bracelet, you cannot be part of society. </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The left of center image is Monday’s bracelet being scanned at one of the checkpoint’s which she has to pass everyday to go to work</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Second image is the profiles which the bracelet holds</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It holds the photo, birthdate, name, sector, and many other pieces of data (edited)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d3c650bbcf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d3c650bbcf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The identity bracelet is most compatible with the smart watches of our world. The movie lacks private competition as the government issues these bracelets, we have Apple and Samsung developing smart watches. Some of the features might not be the same between the two, but they have strikingly similar design practices. GPS is extremely important, the movie projects 3D holographic maps as you travel to your destination. For our smart watches we need to swipe constantly or pinch out to see the whole picture. Communication with the government bracelets is secure and confidential whereas our watches have amplified speakers allowing for conversations to be easily heard. Google pay and apple pay have become a simplified means of processing transactions. </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The movie breaks away from our industry standards with the strict overreaching government control on this technology as it monitors transactions, communications and movement. You cannot go from checkpoint to checkpoint without the government not knowing. The heavy emphasis on user verification cannot be more clear. A new feature that is quite remarkable would be the 180 degree camera recordings that the sisters use daily to reconvene and share their encounters. </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d3c650bbcf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d3c650bbcf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n" dirty="0">
                <a:solidFill>
                  <a:schemeClr val="dk1"/>
                </a:solidFill>
              </a:rPr>
              <a:t>While intellectual property did not have a significant plot point in the story, many intellectual property can be observed within the movie. Just like real life, many </a:t>
            </a:r>
            <a:r>
              <a:rPr lang="en" dirty="0" err="1">
                <a:solidFill>
                  <a:schemeClr val="dk1"/>
                </a:solidFill>
              </a:rPr>
              <a:t>ips</a:t>
            </a:r>
            <a:r>
              <a:rPr lang="en" dirty="0">
                <a:solidFill>
                  <a:schemeClr val="dk1"/>
                </a:solidFill>
              </a:rPr>
              <a:t> surround us constantly. For example the posters that advertise for the one child policy like shown in the picture on the right. They appear throughout the movie and through different time periods. GMO produce in real life are often patented by corporation unlike what the movie said “scientists”. Additionally, the advanced technology within the movie like smart watch are also patented by large corporation. Most likely, the government bought or signed contract with certain companies in order to utilize their technology. However, it also highly likely that the technology is owned by the government to extend control. The government in our world also does this to certain military technology in certain applications. The smart mirrors and computers shown in the movie does not have any noticeable logo unlike in real life. The political atmosphere also doesn't seem to promote competition and seem rather totalitarian. This means that the world may have less regulations and right on intellectual property than even our world. </a:t>
            </a:r>
            <a:endParaRPr dirty="0">
              <a:solidFill>
                <a:schemeClr val="dk1"/>
              </a:solidFill>
            </a:endParaRPr>
          </a:p>
          <a:p>
            <a:pPr marL="0" lvl="0" indent="0" algn="l" rtl="0">
              <a:lnSpc>
                <a:spcPct val="150000"/>
              </a:lnSpc>
              <a:spcBef>
                <a:spcPts val="1200"/>
              </a:spcBef>
              <a:spcAft>
                <a:spcPts val="0"/>
              </a:spcAft>
              <a:buNone/>
            </a:pPr>
            <a:r>
              <a:rPr lang="en" dirty="0">
                <a:solidFill>
                  <a:schemeClr val="dk1"/>
                </a:solidFill>
              </a:rPr>
              <a:t>Neves, Pedro Cunha, et al. “The Link between Intellectual Property Rights, Innovation, and Growth: A Meta-Analysis.” </a:t>
            </a:r>
            <a:r>
              <a:rPr lang="en" i="1" dirty="0">
                <a:solidFill>
                  <a:schemeClr val="dk1"/>
                </a:solidFill>
              </a:rPr>
              <a:t>Economic Modelling</a:t>
            </a:r>
            <a:r>
              <a:rPr lang="en" dirty="0">
                <a:solidFill>
                  <a:schemeClr val="dk1"/>
                </a:solidFill>
              </a:rPr>
              <a:t>, North-Holland, 2 Feb. 2021, </a:t>
            </a:r>
            <a:r>
              <a:rPr lang="en" dirty="0" err="1">
                <a:solidFill>
                  <a:schemeClr val="dk1"/>
                </a:solidFill>
              </a:rPr>
              <a:t>www.sciencedirect.com</a:t>
            </a:r>
            <a:r>
              <a:rPr lang="en" dirty="0">
                <a:solidFill>
                  <a:schemeClr val="dk1"/>
                </a:solidFill>
              </a:rPr>
              <a:t>/science/article/abs/</a:t>
            </a:r>
            <a:r>
              <a:rPr lang="en" dirty="0" err="1">
                <a:solidFill>
                  <a:schemeClr val="dk1"/>
                </a:solidFill>
              </a:rPr>
              <a:t>pii</a:t>
            </a:r>
            <a:r>
              <a:rPr lang="en" dirty="0">
                <a:solidFill>
                  <a:schemeClr val="dk1"/>
                </a:solidFill>
              </a:rPr>
              <a:t>/S0264999321000274. </a:t>
            </a:r>
            <a:endParaRPr dirty="0">
              <a:solidFill>
                <a:schemeClr val="dk1"/>
              </a:solidFill>
            </a:endParaRPr>
          </a:p>
          <a:p>
            <a:pPr marL="0" lvl="0" indent="0" algn="l" rtl="0">
              <a:lnSpc>
                <a:spcPct val="150000"/>
              </a:lnSpc>
              <a:spcBef>
                <a:spcPts val="1200"/>
              </a:spcBef>
              <a:spcAft>
                <a:spcPts val="0"/>
              </a:spcAft>
              <a:buNone/>
            </a:pPr>
            <a:r>
              <a:rPr lang="en" dirty="0">
                <a:solidFill>
                  <a:schemeClr val="dk1"/>
                </a:solidFill>
              </a:rPr>
              <a:t>Picture source:</a:t>
            </a:r>
            <a:endParaRPr dirty="0">
              <a:solidFill>
                <a:schemeClr val="dk1"/>
              </a:solidFill>
            </a:endParaRPr>
          </a:p>
          <a:p>
            <a:pPr marL="0" lvl="0" indent="0" algn="l" rtl="0">
              <a:lnSpc>
                <a:spcPct val="150000"/>
              </a:lnSpc>
              <a:spcBef>
                <a:spcPts val="1200"/>
              </a:spcBef>
              <a:spcAft>
                <a:spcPts val="1200"/>
              </a:spcAft>
              <a:buClr>
                <a:schemeClr val="dk1"/>
              </a:buClr>
              <a:buSzPts val="1100"/>
              <a:buFont typeface="Arial"/>
              <a:buNone/>
            </a:pPr>
            <a:r>
              <a:rPr lang="en" dirty="0">
                <a:solidFill>
                  <a:schemeClr val="dk1"/>
                </a:solidFill>
              </a:rPr>
              <a:t>https://</a:t>
            </a:r>
            <a:r>
              <a:rPr lang="en" dirty="0" err="1">
                <a:solidFill>
                  <a:schemeClr val="dk1"/>
                </a:solidFill>
              </a:rPr>
              <a:t>theonebrief.com</a:t>
            </a:r>
            <a:r>
              <a:rPr lang="en" dirty="0">
                <a:solidFill>
                  <a:schemeClr val="dk1"/>
                </a:solidFill>
              </a:rPr>
              <a:t>/whats-your-intellectual-property-worth-chances-are-you-dont-know/</a:t>
            </a:r>
            <a:endParaRPr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d3c650bbcf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d3c650bbcf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dirty="0"/>
              <a:t>As we’ve seen, the bracelet is the key to being allowed to live </a:t>
            </a:r>
            <a:endParaRPr dirty="0"/>
          </a:p>
          <a:p>
            <a:pPr marL="457200" lvl="0" indent="-298450" algn="l" rtl="0">
              <a:spcBef>
                <a:spcPts val="0"/>
              </a:spcBef>
              <a:spcAft>
                <a:spcPts val="0"/>
              </a:spcAft>
              <a:buSzPts val="1100"/>
              <a:buChar char="-"/>
            </a:pPr>
            <a:r>
              <a:rPr lang="en" dirty="0"/>
              <a:t>Some technology company produced this bracelet, but also complied with the government</a:t>
            </a:r>
            <a:endParaRPr dirty="0"/>
          </a:p>
          <a:p>
            <a:pPr marL="457200" lvl="0" indent="-298450" algn="l" rtl="0">
              <a:spcBef>
                <a:spcPts val="0"/>
              </a:spcBef>
              <a:spcAft>
                <a:spcPts val="0"/>
              </a:spcAft>
              <a:buSzPts val="1100"/>
              <a:buChar char="-"/>
            </a:pPr>
            <a:r>
              <a:rPr lang="en" dirty="0"/>
              <a:t>This company works with the government and allows them to access user data such as</a:t>
            </a:r>
            <a:endParaRPr dirty="0"/>
          </a:p>
          <a:p>
            <a:pPr marL="914400" lvl="1" indent="-298450" algn="l" rtl="0">
              <a:spcBef>
                <a:spcPts val="0"/>
              </a:spcBef>
              <a:spcAft>
                <a:spcPts val="0"/>
              </a:spcAft>
              <a:buSzPts val="1100"/>
              <a:buChar char="-"/>
            </a:pPr>
            <a:r>
              <a:rPr lang="en" dirty="0"/>
              <a:t>Track its citizens</a:t>
            </a:r>
            <a:endParaRPr dirty="0"/>
          </a:p>
          <a:p>
            <a:pPr marL="914400" lvl="1" indent="-298450" algn="l" rtl="0">
              <a:spcBef>
                <a:spcPts val="0"/>
              </a:spcBef>
              <a:spcAft>
                <a:spcPts val="0"/>
              </a:spcAft>
              <a:buSzPts val="1100"/>
              <a:buChar char="-"/>
            </a:pPr>
            <a:r>
              <a:rPr lang="en" dirty="0"/>
              <a:t>Access any recorded footage</a:t>
            </a:r>
            <a:endParaRPr dirty="0"/>
          </a:p>
          <a:p>
            <a:pPr marL="914400" lvl="1" indent="-298450" algn="l" rtl="0">
              <a:spcBef>
                <a:spcPts val="0"/>
              </a:spcBef>
              <a:spcAft>
                <a:spcPts val="0"/>
              </a:spcAft>
              <a:buSzPts val="1100"/>
              <a:buChar char="-"/>
            </a:pPr>
            <a:r>
              <a:rPr lang="en" dirty="0"/>
              <a:t>Access genetic information</a:t>
            </a:r>
            <a:endParaRPr dirty="0"/>
          </a:p>
          <a:p>
            <a:pPr marL="457200" lvl="0" indent="-298450" algn="l" rtl="0">
              <a:spcBef>
                <a:spcPts val="0"/>
              </a:spcBef>
              <a:spcAft>
                <a:spcPts val="0"/>
              </a:spcAft>
              <a:buSzPts val="1100"/>
              <a:buChar char="-"/>
            </a:pPr>
            <a:r>
              <a:rPr lang="en" dirty="0"/>
              <a:t>Because this company works alongside CAB, user data is constantly accessed and used and user’s privacy is breached on a daily basis</a:t>
            </a:r>
            <a:endParaRPr dirty="0"/>
          </a:p>
          <a:p>
            <a:pPr marL="457200" lvl="0" indent="-298450" algn="l" rtl="0">
              <a:spcBef>
                <a:spcPts val="0"/>
              </a:spcBef>
              <a:spcAft>
                <a:spcPts val="0"/>
              </a:spcAft>
              <a:buSzPts val="1100"/>
              <a:buChar char="-"/>
            </a:pPr>
            <a:r>
              <a:rPr lang="en" dirty="0"/>
              <a:t>Figure:</a:t>
            </a:r>
            <a:endParaRPr dirty="0"/>
          </a:p>
          <a:p>
            <a:pPr marL="914400" lvl="1" indent="-298450" algn="l" rtl="0">
              <a:spcBef>
                <a:spcPts val="0"/>
              </a:spcBef>
              <a:spcAft>
                <a:spcPts val="0"/>
              </a:spcAft>
              <a:buSzPts val="1100"/>
              <a:buChar char="-"/>
            </a:pPr>
            <a:r>
              <a:rPr lang="en" dirty="0"/>
              <a:t>This figure is directly from the movie where the sisters are trying to locate Tuesday as she goes out into the world trying to find out what happened to Monday</a:t>
            </a:r>
            <a:endParaRPr dirty="0"/>
          </a:p>
          <a:p>
            <a:pPr marL="914400" lvl="1" indent="-298450" algn="l" rtl="0">
              <a:spcBef>
                <a:spcPts val="0"/>
              </a:spcBef>
              <a:spcAft>
                <a:spcPts val="0"/>
              </a:spcAft>
              <a:buSzPts val="1100"/>
              <a:buChar char="-"/>
            </a:pPr>
            <a:r>
              <a:rPr lang="en" dirty="0"/>
              <a:t>The government is also allowed access to this feature and uses it to hunt down each of the sisters</a:t>
            </a:r>
            <a:endParaRPr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bc.ca/news/science/fbi-san-bernardino-iphone-break-1.3509899"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www.washingtonpost.com/world/national-security/microsoft-sues-to-block-law-banning-tech-firms-from-telling-customers-about-search-warrants/2016/04/14/6f8c36e4-01dc-11e6-9d36-33d198ea26c5_story.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www.nytimes.com/2015/09/08/us/politics/apple-and-other-tech-companies-tangle-with-us-over-access-to-data.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www.pushing-pixels.org/2018/02/22/the-art-and-craft-of-screen-graphics-interview-with-kristoffer-brady.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What Happened to Monday?</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fontScale="92500"/>
          </a:bodyPr>
          <a:lstStyle/>
          <a:p>
            <a:pPr marL="0" lvl="0" indent="0" algn="ctr" rtl="0">
              <a:spcBef>
                <a:spcPts val="0"/>
              </a:spcBef>
              <a:spcAft>
                <a:spcPts val="0"/>
              </a:spcAft>
              <a:buNone/>
            </a:pPr>
            <a:r>
              <a:rPr lang="en"/>
              <a:t>By Brittany Henriques, Lorenzo Lopez, Hoang Nguyen, Maxine Shi, Nupur Shukla</a:t>
            </a:r>
            <a:endParaRPr/>
          </a:p>
        </p:txBody>
      </p:sp>
      <p:sp>
        <p:nvSpPr>
          <p:cNvPr id="2" name="TextBox 1">
            <a:extLst>
              <a:ext uri="{FF2B5EF4-FFF2-40B4-BE49-F238E27FC236}">
                <a16:creationId xmlns:a16="http://schemas.microsoft.com/office/drawing/2014/main" id="{13E2FC67-F8B1-3D4B-8E7F-04F0FDBD47ED}"/>
              </a:ext>
            </a:extLst>
          </p:cNvPr>
          <p:cNvSpPr txBox="1"/>
          <p:nvPr/>
        </p:nvSpPr>
        <p:spPr>
          <a:xfrm>
            <a:off x="8722658" y="4733365"/>
            <a:ext cx="284052" cy="307777"/>
          </a:xfrm>
          <a:prstGeom prst="rect">
            <a:avLst/>
          </a:prstGeom>
          <a:noFill/>
        </p:spPr>
        <p:txBody>
          <a:bodyPr wrap="none" rtlCol="0">
            <a:spAutoFit/>
          </a:bodyPr>
          <a:lstStyle/>
          <a:p>
            <a:r>
              <a:rPr lang="en-US" dirty="0">
                <a:solidFill>
                  <a:schemeClr val="tx1"/>
                </a:solidFil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387900" y="282200"/>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Technology Companies Against Government</a:t>
            </a:r>
            <a:endParaRPr/>
          </a:p>
        </p:txBody>
      </p:sp>
      <p:sp>
        <p:nvSpPr>
          <p:cNvPr id="133" name="Google Shape;133;p22"/>
          <p:cNvSpPr txBox="1">
            <a:spLocks noGrp="1"/>
          </p:cNvSpPr>
          <p:nvPr>
            <p:ph type="body" idx="1"/>
          </p:nvPr>
        </p:nvSpPr>
        <p:spPr>
          <a:xfrm>
            <a:off x="151675" y="1482950"/>
            <a:ext cx="6016043" cy="3378350"/>
          </a:xfrm>
          <a:prstGeom prst="rect">
            <a:avLst/>
          </a:prstGeom>
        </p:spPr>
        <p:txBody>
          <a:bodyPr spcFirstLastPara="1" wrap="square" lIns="91425" tIns="91425" rIns="91425" bIns="91425" anchor="t" anchorCtr="0">
            <a:noAutofit/>
          </a:bodyPr>
          <a:lstStyle/>
          <a:p>
            <a:pPr marL="457200" lvl="0" indent="-352425" algn="l" rtl="0">
              <a:lnSpc>
                <a:spcPct val="150000"/>
              </a:lnSpc>
              <a:spcBef>
                <a:spcPts val="0"/>
              </a:spcBef>
              <a:spcAft>
                <a:spcPts val="0"/>
              </a:spcAft>
              <a:buSzPts val="1950"/>
              <a:buChar char="●"/>
            </a:pPr>
            <a:r>
              <a:rPr lang="en" dirty="0"/>
              <a:t>San Bernardino, CA Shooting</a:t>
            </a:r>
            <a:endParaRPr dirty="0"/>
          </a:p>
          <a:p>
            <a:pPr marL="457200" lvl="0" indent="-352425" algn="l" rtl="0">
              <a:lnSpc>
                <a:spcPct val="150000"/>
              </a:lnSpc>
              <a:spcBef>
                <a:spcPts val="0"/>
              </a:spcBef>
              <a:spcAft>
                <a:spcPts val="0"/>
              </a:spcAft>
              <a:buSzPts val="1950"/>
              <a:buChar char="●"/>
            </a:pPr>
            <a:r>
              <a:rPr lang="en" dirty="0"/>
              <a:t>FBI wanted to crack the PIN on the terrorist’s device</a:t>
            </a:r>
            <a:endParaRPr dirty="0"/>
          </a:p>
          <a:p>
            <a:pPr marL="457200" lvl="0" indent="-352425" algn="l" rtl="0">
              <a:lnSpc>
                <a:spcPct val="150000"/>
              </a:lnSpc>
              <a:spcBef>
                <a:spcPts val="0"/>
              </a:spcBef>
              <a:spcAft>
                <a:spcPts val="0"/>
              </a:spcAft>
              <a:buSzPts val="1950"/>
              <a:buChar char="●"/>
            </a:pPr>
            <a:r>
              <a:rPr lang="en" dirty="0"/>
              <a:t>Apple refused to help FBI to gain access to the iPhone</a:t>
            </a:r>
            <a:endParaRPr dirty="0"/>
          </a:p>
          <a:p>
            <a:pPr marL="914400" lvl="1" indent="-336550" algn="l" rtl="0">
              <a:lnSpc>
                <a:spcPct val="150000"/>
              </a:lnSpc>
              <a:spcBef>
                <a:spcPts val="0"/>
              </a:spcBef>
              <a:spcAft>
                <a:spcPts val="0"/>
              </a:spcAft>
              <a:buSzPts val="1700"/>
              <a:buChar char="○"/>
            </a:pPr>
            <a:r>
              <a:rPr lang="en" sz="1600" dirty="0"/>
              <a:t>“... such software... would encourage China or Russia to make similar demands for other iPhones” [3]</a:t>
            </a:r>
            <a:endParaRPr sz="1600" dirty="0"/>
          </a:p>
          <a:p>
            <a:pPr marL="914400" lvl="1" indent="-336550" algn="l" rtl="0">
              <a:lnSpc>
                <a:spcPct val="150000"/>
              </a:lnSpc>
              <a:spcBef>
                <a:spcPts val="0"/>
              </a:spcBef>
              <a:spcAft>
                <a:spcPts val="0"/>
              </a:spcAft>
              <a:buSzPts val="1700"/>
              <a:buChar char="○"/>
            </a:pPr>
            <a:r>
              <a:rPr lang="en" sz="1600" dirty="0"/>
              <a:t>“... at Apple we are deeply committed to safeguarding their data” [4]</a:t>
            </a:r>
            <a:endParaRPr dirty="0"/>
          </a:p>
        </p:txBody>
      </p:sp>
      <p:pic>
        <p:nvPicPr>
          <p:cNvPr id="134" name="Google Shape;134;p22">
            <a:hlinkClick r:id="rId3"/>
          </p:cNvPr>
          <p:cNvPicPr preferRelativeResize="0"/>
          <p:nvPr/>
        </p:nvPicPr>
        <p:blipFill rotWithShape="1">
          <a:blip r:embed="rId4">
            <a:alphaModFix/>
          </a:blip>
          <a:srcRect l="20843" r="20277"/>
          <a:stretch/>
        </p:blipFill>
        <p:spPr>
          <a:xfrm>
            <a:off x="6293224" y="1859239"/>
            <a:ext cx="1945341" cy="1856556"/>
          </a:xfrm>
          <a:prstGeom prst="rect">
            <a:avLst/>
          </a:prstGeom>
          <a:noFill/>
          <a:ln>
            <a:noFill/>
          </a:ln>
        </p:spPr>
      </p:pic>
      <p:sp>
        <p:nvSpPr>
          <p:cNvPr id="5" name="TextBox 4">
            <a:extLst>
              <a:ext uri="{FF2B5EF4-FFF2-40B4-BE49-F238E27FC236}">
                <a16:creationId xmlns:a16="http://schemas.microsoft.com/office/drawing/2014/main" id="{98AD7DF5-FB93-2240-B17E-B463CB30DB4A}"/>
              </a:ext>
            </a:extLst>
          </p:cNvPr>
          <p:cNvSpPr txBox="1"/>
          <p:nvPr/>
        </p:nvSpPr>
        <p:spPr>
          <a:xfrm>
            <a:off x="8722658" y="4733365"/>
            <a:ext cx="383438" cy="307777"/>
          </a:xfrm>
          <a:prstGeom prst="rect">
            <a:avLst/>
          </a:prstGeom>
          <a:noFill/>
        </p:spPr>
        <p:txBody>
          <a:bodyPr wrap="none" rtlCol="0">
            <a:spAutoFit/>
          </a:bodyPr>
          <a:lstStyle/>
          <a:p>
            <a:r>
              <a:rPr lang="en-US" dirty="0">
                <a:solidFill>
                  <a:schemeClr val="tx1"/>
                </a:solidFill>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87900" y="2945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Technology Companies Against Government</a:t>
            </a:r>
            <a:endParaRPr/>
          </a:p>
        </p:txBody>
      </p:sp>
      <p:sp>
        <p:nvSpPr>
          <p:cNvPr id="140" name="Google Shape;140;p23"/>
          <p:cNvSpPr txBox="1">
            <a:spLocks noGrp="1"/>
          </p:cNvSpPr>
          <p:nvPr>
            <p:ph type="body" idx="1"/>
          </p:nvPr>
        </p:nvSpPr>
        <p:spPr>
          <a:xfrm>
            <a:off x="185548" y="1280413"/>
            <a:ext cx="5856663" cy="3568562"/>
          </a:xfrm>
          <a:prstGeom prst="rect">
            <a:avLst/>
          </a:prstGeom>
        </p:spPr>
        <p:txBody>
          <a:bodyPr spcFirstLastPara="1" wrap="square" lIns="91425" tIns="91425" rIns="91425" bIns="91425" anchor="t" anchorCtr="0">
            <a:normAutofit/>
          </a:bodyPr>
          <a:lstStyle/>
          <a:p>
            <a:pPr marL="457200" lvl="0" indent="-328453" algn="l" rtl="0">
              <a:lnSpc>
                <a:spcPct val="150000"/>
              </a:lnSpc>
              <a:spcBef>
                <a:spcPts val="0"/>
              </a:spcBef>
              <a:spcAft>
                <a:spcPts val="0"/>
              </a:spcAft>
              <a:buSzPts val="1573"/>
              <a:buChar char="●"/>
            </a:pPr>
            <a:r>
              <a:rPr lang="en" sz="1572" dirty="0"/>
              <a:t>Justice Department demanded Apple to reveal text messages </a:t>
            </a:r>
            <a:endParaRPr sz="1572" dirty="0"/>
          </a:p>
          <a:p>
            <a:pPr marL="457200" lvl="0" indent="-328453" algn="l" rtl="0">
              <a:lnSpc>
                <a:spcPct val="150000"/>
              </a:lnSpc>
              <a:spcBef>
                <a:spcPts val="0"/>
              </a:spcBef>
              <a:spcAft>
                <a:spcPts val="0"/>
              </a:spcAft>
              <a:buSzPts val="1573"/>
              <a:buChar char="●"/>
            </a:pPr>
            <a:r>
              <a:rPr lang="en" sz="1572" dirty="0"/>
              <a:t>Apple did not comply since iMessage system is encrypted</a:t>
            </a:r>
            <a:endParaRPr sz="1572" dirty="0"/>
          </a:p>
          <a:p>
            <a:pPr marL="457200" lvl="0" indent="-328453" algn="l" rtl="0">
              <a:lnSpc>
                <a:spcPct val="150000"/>
              </a:lnSpc>
              <a:spcBef>
                <a:spcPts val="0"/>
              </a:spcBef>
              <a:spcAft>
                <a:spcPts val="0"/>
              </a:spcAft>
              <a:buSzPts val="1573"/>
              <a:buChar char="●"/>
            </a:pPr>
            <a:r>
              <a:rPr lang="en" sz="1572" dirty="0"/>
              <a:t>Justice Department and FBI took Apple to court as well as entangling Microsoft in the case</a:t>
            </a:r>
            <a:endParaRPr sz="1572" dirty="0"/>
          </a:p>
          <a:p>
            <a:pPr marL="457200" lvl="0" indent="-328453" algn="l" rtl="0">
              <a:lnSpc>
                <a:spcPct val="150000"/>
              </a:lnSpc>
              <a:spcBef>
                <a:spcPts val="0"/>
              </a:spcBef>
              <a:spcAft>
                <a:spcPts val="0"/>
              </a:spcAft>
              <a:buSzPts val="1573"/>
              <a:buChar char="●"/>
            </a:pPr>
            <a:r>
              <a:rPr lang="en" sz="1572" dirty="0"/>
              <a:t>“... if the US government wins, the door is open for the other governments to reach into data centers in the U.S.” [5]</a:t>
            </a:r>
            <a:endParaRPr sz="1572" dirty="0"/>
          </a:p>
          <a:p>
            <a:pPr marL="914400" lvl="0" indent="-328453" algn="l" rtl="0">
              <a:lnSpc>
                <a:spcPct val="150000"/>
              </a:lnSpc>
              <a:spcBef>
                <a:spcPts val="0"/>
              </a:spcBef>
              <a:spcAft>
                <a:spcPts val="0"/>
              </a:spcAft>
              <a:buSzPts val="1573"/>
              <a:buChar char="-"/>
            </a:pPr>
            <a:r>
              <a:rPr lang="en" sz="1572" dirty="0"/>
              <a:t>Microsoft’s General Counsel</a:t>
            </a:r>
            <a:endParaRPr sz="1572" dirty="0"/>
          </a:p>
          <a:p>
            <a:pPr marL="0" lvl="0" indent="0" algn="l" rtl="0">
              <a:lnSpc>
                <a:spcPct val="150000"/>
              </a:lnSpc>
              <a:spcBef>
                <a:spcPts val="1200"/>
              </a:spcBef>
              <a:spcAft>
                <a:spcPts val="1200"/>
              </a:spcAft>
              <a:buNone/>
            </a:pPr>
            <a:endParaRPr sz="1750" dirty="0"/>
          </a:p>
        </p:txBody>
      </p:sp>
      <p:pic>
        <p:nvPicPr>
          <p:cNvPr id="141" name="Google Shape;141;p23">
            <a:hlinkClick r:id="rId3"/>
          </p:cNvPr>
          <p:cNvPicPr preferRelativeResize="0"/>
          <p:nvPr/>
        </p:nvPicPr>
        <p:blipFill>
          <a:blip r:embed="rId4">
            <a:alphaModFix/>
          </a:blip>
          <a:stretch>
            <a:fillRect/>
          </a:stretch>
        </p:blipFill>
        <p:spPr>
          <a:xfrm>
            <a:off x="6042211" y="1819481"/>
            <a:ext cx="2108326" cy="1404063"/>
          </a:xfrm>
          <a:prstGeom prst="rect">
            <a:avLst/>
          </a:prstGeom>
          <a:noFill/>
          <a:ln>
            <a:noFill/>
          </a:ln>
        </p:spPr>
      </p:pic>
      <p:pic>
        <p:nvPicPr>
          <p:cNvPr id="142" name="Google Shape;142;p23"/>
          <p:cNvPicPr preferRelativeResize="0"/>
          <p:nvPr/>
        </p:nvPicPr>
        <p:blipFill>
          <a:blip r:embed="rId5">
            <a:alphaModFix/>
          </a:blip>
          <a:stretch>
            <a:fillRect/>
          </a:stretch>
        </p:blipFill>
        <p:spPr>
          <a:xfrm>
            <a:off x="6614330" y="2809501"/>
            <a:ext cx="2108328" cy="1348636"/>
          </a:xfrm>
          <a:prstGeom prst="rect">
            <a:avLst/>
          </a:prstGeom>
          <a:noFill/>
          <a:ln>
            <a:noFill/>
          </a:ln>
        </p:spPr>
      </p:pic>
      <p:sp>
        <p:nvSpPr>
          <p:cNvPr id="6" name="TextBox 5">
            <a:extLst>
              <a:ext uri="{FF2B5EF4-FFF2-40B4-BE49-F238E27FC236}">
                <a16:creationId xmlns:a16="http://schemas.microsoft.com/office/drawing/2014/main" id="{A4FFBD14-F230-9C4E-8E4E-72A1F3F4321E}"/>
              </a:ext>
            </a:extLst>
          </p:cNvPr>
          <p:cNvSpPr txBox="1"/>
          <p:nvPr/>
        </p:nvSpPr>
        <p:spPr>
          <a:xfrm>
            <a:off x="8722658" y="4733365"/>
            <a:ext cx="383438" cy="307777"/>
          </a:xfrm>
          <a:prstGeom prst="rect">
            <a:avLst/>
          </a:prstGeom>
          <a:noFill/>
        </p:spPr>
        <p:txBody>
          <a:bodyPr wrap="none" rtlCol="0">
            <a:spAutoFit/>
          </a:bodyPr>
          <a:lstStyle/>
          <a:p>
            <a:r>
              <a:rPr lang="en-US" dirty="0">
                <a:solidFill>
                  <a:schemeClr val="tx1"/>
                </a:solidFill>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References</a:t>
            </a:r>
            <a:endParaRPr dirty="0"/>
          </a:p>
        </p:txBody>
      </p:sp>
      <p:sp>
        <p:nvSpPr>
          <p:cNvPr id="148" name="Google Shape;148;p24"/>
          <p:cNvSpPr txBox="1">
            <a:spLocks noGrp="1"/>
          </p:cNvSpPr>
          <p:nvPr>
            <p:ph type="body" idx="1"/>
          </p:nvPr>
        </p:nvSpPr>
        <p:spPr>
          <a:xfrm>
            <a:off x="387900" y="1213175"/>
            <a:ext cx="8368200" cy="3930300"/>
          </a:xfrm>
          <a:prstGeom prst="rect">
            <a:avLst/>
          </a:prstGeom>
        </p:spPr>
        <p:txBody>
          <a:bodyPr spcFirstLastPara="1" wrap="square" lIns="91425" tIns="91425" rIns="91425" bIns="91425" anchor="t" anchorCtr="0">
            <a:normAutofit/>
          </a:bodyPr>
          <a:lstStyle/>
          <a:p>
            <a:pPr marL="0" lvl="0" indent="0" algn="l" rtl="0">
              <a:lnSpc>
                <a:spcPct val="100000"/>
              </a:lnSpc>
              <a:spcBef>
                <a:spcPts val="1200"/>
              </a:spcBef>
              <a:spcAft>
                <a:spcPts val="0"/>
              </a:spcAft>
              <a:buNone/>
            </a:pPr>
            <a:r>
              <a:rPr lang="en" sz="1200"/>
              <a:t>[1] Grouchnikov, Kirill. “Pushing Pixels.” </a:t>
            </a:r>
            <a:r>
              <a:rPr lang="en" sz="1200" i="1"/>
              <a:t>Pushing Pixels RSS</a:t>
            </a:r>
            <a:r>
              <a:rPr lang="en" sz="1200"/>
              <a:t>, 22 Feb. 2018, www.pushing-pixels.org/2018/02/22/the-art-and-craft-of-screen-graphics-interview-with-kristoffer-brady.html. </a:t>
            </a:r>
            <a:endParaRPr sz="1200"/>
          </a:p>
          <a:p>
            <a:pPr marL="0" lvl="0" indent="0" algn="l" rtl="0">
              <a:lnSpc>
                <a:spcPct val="100000"/>
              </a:lnSpc>
              <a:spcBef>
                <a:spcPts val="1200"/>
              </a:spcBef>
              <a:spcAft>
                <a:spcPts val="0"/>
              </a:spcAft>
              <a:buNone/>
            </a:pPr>
            <a:r>
              <a:rPr lang="en" sz="1200"/>
              <a:t>[2] Wirkola, Tommy, director. </a:t>
            </a:r>
            <a:r>
              <a:rPr lang="en" sz="1200" i="1"/>
              <a:t>What Happened to Monday?</a:t>
            </a:r>
            <a:r>
              <a:rPr lang="en" sz="1200"/>
              <a:t> </a:t>
            </a:r>
            <a:r>
              <a:rPr lang="en" sz="1200" i="1"/>
              <a:t>Netflix</a:t>
            </a:r>
            <a:r>
              <a:rPr lang="en" sz="1200"/>
              <a:t>, www.netflix.com/. </a:t>
            </a:r>
            <a:endParaRPr sz="1200"/>
          </a:p>
          <a:p>
            <a:pPr marL="0" lvl="0" indent="0" algn="l" rtl="0">
              <a:lnSpc>
                <a:spcPct val="100000"/>
              </a:lnSpc>
              <a:spcBef>
                <a:spcPts val="1200"/>
              </a:spcBef>
              <a:spcAft>
                <a:spcPts val="0"/>
              </a:spcAft>
              <a:buNone/>
            </a:pPr>
            <a:r>
              <a:rPr lang="en" sz="1200"/>
              <a:t>[3] Selyukh, Alina. “A Year After San Bernardino And Apple-FBI, Where Are We On Encryption?” </a:t>
            </a:r>
            <a:r>
              <a:rPr lang="en" sz="1200" i="1"/>
              <a:t>NPR</a:t>
            </a:r>
            <a:r>
              <a:rPr lang="en" sz="1200"/>
              <a:t>, NPR, 3 Dec. 2016, www.npr.org/sections/alltechconsidered/2016/12/03/504130977/a-year-after-san-bernardino-and-apple-fbi-where-are-we-on-encryption. </a:t>
            </a:r>
            <a:endParaRPr sz="1200"/>
          </a:p>
          <a:p>
            <a:pPr marL="0" lvl="0" indent="0" algn="l" rtl="0">
              <a:lnSpc>
                <a:spcPct val="100000"/>
              </a:lnSpc>
              <a:spcBef>
                <a:spcPts val="1200"/>
              </a:spcBef>
              <a:spcAft>
                <a:spcPts val="0"/>
              </a:spcAft>
              <a:buNone/>
            </a:pPr>
            <a:r>
              <a:rPr lang="en" sz="1200"/>
              <a:t>[4] Cook, Time. “Customer Letter.” </a:t>
            </a:r>
            <a:r>
              <a:rPr lang="en" sz="1200" i="1"/>
              <a:t>Apple</a:t>
            </a:r>
            <a:r>
              <a:rPr lang="en" sz="1200"/>
              <a:t>, 16 Feb. 2016, www.apple.com/customer-letter/. </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[5] Apuzzo, Matt, et al. “Apple and Other Tech Companies Tangle With U.S. Over Data Access.” </a:t>
            </a:r>
            <a:r>
              <a:rPr lang="en" sz="1200" i="1"/>
              <a:t>The New York Times</a:t>
            </a:r>
            <a:r>
              <a:rPr lang="en" sz="1200"/>
              <a:t>, The New York Times, 7 Sept. 2015, </a:t>
            </a:r>
            <a:r>
              <a:rPr lang="en" sz="1200" u="sng">
                <a:solidFill>
                  <a:schemeClr val="hlink"/>
                </a:solidFill>
                <a:hlinkClick r:id="rId3"/>
              </a:rPr>
              <a:t>www.nytimes.com/2015/09/08/us/politics/apple-and-other-tech-companies-tangle-with-us-over-access-to-data.html</a:t>
            </a:r>
            <a:r>
              <a:rPr lang="en" sz="1200"/>
              <a:t>.</a:t>
            </a:r>
            <a:endParaRPr sz="1200"/>
          </a:p>
          <a:p>
            <a:pPr marL="0" lvl="0" indent="0" algn="l" rtl="0">
              <a:lnSpc>
                <a:spcPct val="100000"/>
              </a:lnSpc>
              <a:spcBef>
                <a:spcPts val="0"/>
              </a:spcBef>
              <a:spcAft>
                <a:spcPts val="0"/>
              </a:spcAft>
              <a:buNone/>
            </a:pPr>
            <a:r>
              <a:rPr lang="en" sz="1200"/>
              <a:t> </a:t>
            </a:r>
            <a:endParaRPr sz="1200"/>
          </a:p>
          <a:p>
            <a:pPr marL="0" lvl="0" indent="0" algn="l" rtl="0">
              <a:lnSpc>
                <a:spcPct val="100000"/>
              </a:lnSpc>
              <a:spcBef>
                <a:spcPts val="0"/>
              </a:spcBef>
              <a:spcAft>
                <a:spcPts val="0"/>
              </a:spcAft>
              <a:buNone/>
            </a:pPr>
            <a:r>
              <a:rPr lang="en" sz="1200"/>
              <a:t>[6] “About Our Practices and Your Data.” </a:t>
            </a:r>
            <a:r>
              <a:rPr lang="en" sz="1200" i="1"/>
              <a:t>Microsoft &amp; Data Law</a:t>
            </a:r>
            <a:r>
              <a:rPr lang="en" sz="1200"/>
              <a:t>, 15 Apr. 2021, blogs.microsoft.com/datalaw/our-practices/. </a:t>
            </a:r>
            <a:endParaRPr sz="1200"/>
          </a:p>
          <a:p>
            <a:pPr marL="0" lvl="0" indent="0" algn="l" rtl="0">
              <a:lnSpc>
                <a:spcPct val="100000"/>
              </a:lnSpc>
              <a:spcBef>
                <a:spcPts val="0"/>
              </a:spcBef>
              <a:spcAft>
                <a:spcPts val="0"/>
              </a:spcAft>
              <a:buNone/>
            </a:pPr>
            <a:endParaRPr sz="1100">
              <a:latin typeface="Arial"/>
              <a:ea typeface="Arial"/>
              <a:cs typeface="Arial"/>
              <a:sym typeface="Arial"/>
            </a:endParaRPr>
          </a:p>
        </p:txBody>
      </p:sp>
      <p:sp>
        <p:nvSpPr>
          <p:cNvPr id="4" name="TextBox 3">
            <a:extLst>
              <a:ext uri="{FF2B5EF4-FFF2-40B4-BE49-F238E27FC236}">
                <a16:creationId xmlns:a16="http://schemas.microsoft.com/office/drawing/2014/main" id="{AA8ECA12-8130-3E4E-99F0-BAA8ED0FE9CE}"/>
              </a:ext>
            </a:extLst>
          </p:cNvPr>
          <p:cNvSpPr txBox="1"/>
          <p:nvPr/>
        </p:nvSpPr>
        <p:spPr>
          <a:xfrm>
            <a:off x="8641976" y="4685475"/>
            <a:ext cx="383438" cy="307777"/>
          </a:xfrm>
          <a:prstGeom prst="rect">
            <a:avLst/>
          </a:prstGeom>
          <a:noFill/>
        </p:spPr>
        <p:txBody>
          <a:bodyPr wrap="none" rtlCol="0">
            <a:spAutoFit/>
          </a:bodyPr>
          <a:lstStyle/>
          <a:p>
            <a:r>
              <a:rPr lang="en-US" dirty="0">
                <a:solidFill>
                  <a:schemeClr val="tx1"/>
                </a:solidFill>
              </a:rPr>
              <a:t>11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Context of the Setting</a:t>
            </a:r>
            <a:endParaRPr/>
          </a:p>
        </p:txBody>
      </p:sp>
      <p:sp>
        <p:nvSpPr>
          <p:cNvPr id="70" name="Google Shape;70;p14"/>
          <p:cNvSpPr txBox="1">
            <a:spLocks noGrp="1"/>
          </p:cNvSpPr>
          <p:nvPr>
            <p:ph type="body" idx="1"/>
          </p:nvPr>
        </p:nvSpPr>
        <p:spPr>
          <a:xfrm>
            <a:off x="387900" y="1489825"/>
            <a:ext cx="41841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2020s - 2040s</a:t>
            </a:r>
            <a:endParaRPr/>
          </a:p>
          <a:p>
            <a:pPr marL="914400" lvl="1" indent="-317500" algn="l" rtl="0">
              <a:spcBef>
                <a:spcPts val="0"/>
              </a:spcBef>
              <a:spcAft>
                <a:spcPts val="0"/>
              </a:spcAft>
              <a:buSzPts val="1400"/>
              <a:buChar char="○"/>
            </a:pPr>
            <a:r>
              <a:rPr lang="en"/>
              <a:t>Overpopulation</a:t>
            </a:r>
            <a:endParaRPr/>
          </a:p>
          <a:p>
            <a:pPr marL="457200" lvl="0" indent="-342900" algn="l" rtl="0">
              <a:spcBef>
                <a:spcPts val="0"/>
              </a:spcBef>
              <a:spcAft>
                <a:spcPts val="0"/>
              </a:spcAft>
              <a:buSzPts val="1800"/>
              <a:buChar char="●"/>
            </a:pPr>
            <a:r>
              <a:rPr lang="en"/>
              <a:t>2040s - 2070s</a:t>
            </a:r>
            <a:endParaRPr/>
          </a:p>
          <a:p>
            <a:pPr marL="914400" lvl="1" indent="-317500" algn="l" rtl="0">
              <a:spcBef>
                <a:spcPts val="0"/>
              </a:spcBef>
              <a:spcAft>
                <a:spcPts val="0"/>
              </a:spcAft>
              <a:buSzPts val="1400"/>
              <a:buChar char="○"/>
            </a:pPr>
            <a:r>
              <a:rPr lang="en"/>
              <a:t>Senator Cayman Introduces the One Child Allocation Act</a:t>
            </a:r>
            <a:endParaRPr/>
          </a:p>
          <a:p>
            <a:pPr marL="914400" lvl="1" indent="-317500" algn="l" rtl="0">
              <a:spcBef>
                <a:spcPts val="0"/>
              </a:spcBef>
              <a:spcAft>
                <a:spcPts val="0"/>
              </a:spcAft>
              <a:buSzPts val="1400"/>
              <a:buChar char="○"/>
            </a:pPr>
            <a:r>
              <a:rPr lang="en"/>
              <a:t>Creation of the CAB (Child Allocation Bureau)</a:t>
            </a:r>
            <a:endParaRPr/>
          </a:p>
          <a:p>
            <a:pPr marL="914400" lvl="1" indent="-317500" algn="l" rtl="0">
              <a:spcBef>
                <a:spcPts val="0"/>
              </a:spcBef>
              <a:spcAft>
                <a:spcPts val="0"/>
              </a:spcAft>
              <a:buSzPts val="1400"/>
              <a:buChar char="○"/>
            </a:pPr>
            <a:r>
              <a:rPr lang="en"/>
              <a:t>New Social Groups Form</a:t>
            </a:r>
            <a:endParaRPr/>
          </a:p>
        </p:txBody>
      </p:sp>
      <p:pic>
        <p:nvPicPr>
          <p:cNvPr id="71" name="Google Shape;71;p14"/>
          <p:cNvPicPr preferRelativeResize="0"/>
          <p:nvPr/>
        </p:nvPicPr>
        <p:blipFill>
          <a:blip r:embed="rId3">
            <a:alphaModFix/>
          </a:blip>
          <a:stretch>
            <a:fillRect/>
          </a:stretch>
        </p:blipFill>
        <p:spPr>
          <a:xfrm>
            <a:off x="5219025" y="1682013"/>
            <a:ext cx="3030601" cy="2020425"/>
          </a:xfrm>
          <a:prstGeom prst="rect">
            <a:avLst/>
          </a:prstGeom>
          <a:noFill/>
          <a:ln>
            <a:noFill/>
          </a:ln>
        </p:spPr>
      </p:pic>
      <p:sp>
        <p:nvSpPr>
          <p:cNvPr id="5" name="TextBox 4">
            <a:extLst>
              <a:ext uri="{FF2B5EF4-FFF2-40B4-BE49-F238E27FC236}">
                <a16:creationId xmlns:a16="http://schemas.microsoft.com/office/drawing/2014/main" id="{41903A53-C515-EC4A-ABCA-A4D18A02C26B}"/>
              </a:ext>
            </a:extLst>
          </p:cNvPr>
          <p:cNvSpPr txBox="1"/>
          <p:nvPr/>
        </p:nvSpPr>
        <p:spPr>
          <a:xfrm>
            <a:off x="8722658" y="4733365"/>
            <a:ext cx="284052" cy="307777"/>
          </a:xfrm>
          <a:prstGeom prst="rect">
            <a:avLst/>
          </a:prstGeom>
          <a:noFill/>
        </p:spPr>
        <p:txBody>
          <a:bodyPr wrap="none" rtlCol="0">
            <a:spAutoFit/>
          </a:bodyPr>
          <a:lstStyle/>
          <a:p>
            <a:r>
              <a:rPr lang="en-US" dirty="0">
                <a:solidFill>
                  <a:schemeClr val="tx1"/>
                </a:solidFill>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Plot Summary</a:t>
            </a:r>
            <a:endParaRPr/>
          </a:p>
        </p:txBody>
      </p:sp>
      <p:sp>
        <p:nvSpPr>
          <p:cNvPr id="77" name="Google Shape;77;p15"/>
          <p:cNvSpPr txBox="1">
            <a:spLocks noGrp="1"/>
          </p:cNvSpPr>
          <p:nvPr>
            <p:ph type="body" idx="1"/>
          </p:nvPr>
        </p:nvSpPr>
        <p:spPr>
          <a:xfrm>
            <a:off x="387900" y="1489825"/>
            <a:ext cx="41841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Monday Goes Missing!</a:t>
            </a:r>
            <a:endParaRPr/>
          </a:p>
          <a:p>
            <a:pPr marL="457200" lvl="0" indent="-342900" algn="l" rtl="0">
              <a:spcBef>
                <a:spcPts val="0"/>
              </a:spcBef>
              <a:spcAft>
                <a:spcPts val="0"/>
              </a:spcAft>
              <a:buSzPts val="1800"/>
              <a:buChar char="●"/>
            </a:pPr>
            <a:r>
              <a:rPr lang="en"/>
              <a:t>What Happened to Monday </a:t>
            </a:r>
            <a:endParaRPr/>
          </a:p>
          <a:p>
            <a:pPr marL="457200" lvl="0" indent="-342900" algn="l" rtl="0">
              <a:spcBef>
                <a:spcPts val="0"/>
              </a:spcBef>
              <a:spcAft>
                <a:spcPts val="0"/>
              </a:spcAft>
              <a:buSzPts val="1800"/>
              <a:buChar char="●"/>
            </a:pPr>
            <a:r>
              <a:rPr lang="en"/>
              <a:t>Use Their Personal Skill to Solve Conflicts</a:t>
            </a:r>
            <a:endParaRPr/>
          </a:p>
          <a:p>
            <a:pPr marL="457200" lvl="0" indent="-342900" algn="l" rtl="0">
              <a:spcBef>
                <a:spcPts val="0"/>
              </a:spcBef>
              <a:spcAft>
                <a:spcPts val="0"/>
              </a:spcAft>
              <a:buSzPts val="1800"/>
              <a:buChar char="●"/>
            </a:pPr>
            <a:r>
              <a:rPr lang="en"/>
              <a:t>Discover the Truth Regarding the CAB and CryoSleep</a:t>
            </a:r>
            <a:endParaRPr/>
          </a:p>
        </p:txBody>
      </p:sp>
      <p:pic>
        <p:nvPicPr>
          <p:cNvPr id="78" name="Google Shape;78;p15"/>
          <p:cNvPicPr preferRelativeResize="0"/>
          <p:nvPr/>
        </p:nvPicPr>
        <p:blipFill>
          <a:blip r:embed="rId3">
            <a:alphaModFix/>
          </a:blip>
          <a:stretch>
            <a:fillRect/>
          </a:stretch>
        </p:blipFill>
        <p:spPr>
          <a:xfrm>
            <a:off x="4873225" y="1767775"/>
            <a:ext cx="3847900" cy="1607950"/>
          </a:xfrm>
          <a:prstGeom prst="rect">
            <a:avLst/>
          </a:prstGeom>
          <a:noFill/>
          <a:ln>
            <a:noFill/>
          </a:ln>
        </p:spPr>
      </p:pic>
      <p:sp>
        <p:nvSpPr>
          <p:cNvPr id="5" name="TextBox 4">
            <a:extLst>
              <a:ext uri="{FF2B5EF4-FFF2-40B4-BE49-F238E27FC236}">
                <a16:creationId xmlns:a16="http://schemas.microsoft.com/office/drawing/2014/main" id="{B269FA80-03E7-0447-B64A-DE1F4705D904}"/>
              </a:ext>
            </a:extLst>
          </p:cNvPr>
          <p:cNvSpPr txBox="1"/>
          <p:nvPr/>
        </p:nvSpPr>
        <p:spPr>
          <a:xfrm>
            <a:off x="8722658" y="4733365"/>
            <a:ext cx="284052" cy="307777"/>
          </a:xfrm>
          <a:prstGeom prst="rect">
            <a:avLst/>
          </a:prstGeom>
          <a:noFill/>
        </p:spPr>
        <p:txBody>
          <a:bodyPr wrap="none" rtlCol="0">
            <a:spAutoFit/>
          </a:bodyPr>
          <a:lstStyle/>
          <a:p>
            <a:r>
              <a:rPr lang="en-US" dirty="0">
                <a:solidFill>
                  <a:schemeClr val="tx1"/>
                </a:solidFill>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Computing Technology Findings</a:t>
            </a:r>
            <a:endParaRPr/>
          </a:p>
        </p:txBody>
      </p:sp>
      <p:pic>
        <p:nvPicPr>
          <p:cNvPr id="84" name="Google Shape;84;p16"/>
          <p:cNvPicPr preferRelativeResize="0"/>
          <p:nvPr/>
        </p:nvPicPr>
        <p:blipFill rotWithShape="1">
          <a:blip r:embed="rId3">
            <a:alphaModFix/>
          </a:blip>
          <a:srcRect t="12057" b="12057"/>
          <a:stretch/>
        </p:blipFill>
        <p:spPr>
          <a:xfrm>
            <a:off x="1470212" y="1326775"/>
            <a:ext cx="2830015" cy="1630969"/>
          </a:xfrm>
          <a:prstGeom prst="rect">
            <a:avLst/>
          </a:prstGeom>
          <a:noFill/>
          <a:ln>
            <a:noFill/>
          </a:ln>
        </p:spPr>
      </p:pic>
      <p:pic>
        <p:nvPicPr>
          <p:cNvPr id="85" name="Google Shape;85;p16"/>
          <p:cNvPicPr preferRelativeResize="0"/>
          <p:nvPr/>
        </p:nvPicPr>
        <p:blipFill rotWithShape="1">
          <a:blip r:embed="rId4">
            <a:alphaModFix/>
          </a:blip>
          <a:srcRect b="12929"/>
          <a:stretch/>
        </p:blipFill>
        <p:spPr>
          <a:xfrm>
            <a:off x="5237098" y="2984054"/>
            <a:ext cx="2366798" cy="1784369"/>
          </a:xfrm>
          <a:prstGeom prst="rect">
            <a:avLst/>
          </a:prstGeom>
          <a:noFill/>
          <a:ln>
            <a:noFill/>
          </a:ln>
        </p:spPr>
      </p:pic>
      <p:pic>
        <p:nvPicPr>
          <p:cNvPr id="86" name="Google Shape;86;p16"/>
          <p:cNvPicPr preferRelativeResize="0"/>
          <p:nvPr/>
        </p:nvPicPr>
        <p:blipFill rotWithShape="1">
          <a:blip r:embed="rId5">
            <a:alphaModFix/>
          </a:blip>
          <a:srcRect t="3053" r="18340"/>
          <a:stretch/>
        </p:blipFill>
        <p:spPr>
          <a:xfrm>
            <a:off x="4392706" y="1326775"/>
            <a:ext cx="3211190" cy="1584928"/>
          </a:xfrm>
          <a:prstGeom prst="rect">
            <a:avLst/>
          </a:prstGeom>
          <a:noFill/>
          <a:ln>
            <a:noFill/>
          </a:ln>
        </p:spPr>
      </p:pic>
      <p:pic>
        <p:nvPicPr>
          <p:cNvPr id="87" name="Google Shape;87;p16"/>
          <p:cNvPicPr preferRelativeResize="0"/>
          <p:nvPr/>
        </p:nvPicPr>
        <p:blipFill rotWithShape="1">
          <a:blip r:embed="rId6">
            <a:alphaModFix/>
          </a:blip>
          <a:srcRect t="21956" b="23895"/>
          <a:stretch/>
        </p:blipFill>
        <p:spPr>
          <a:xfrm>
            <a:off x="1470212" y="2984054"/>
            <a:ext cx="3676741" cy="1774842"/>
          </a:xfrm>
          <a:prstGeom prst="rect">
            <a:avLst/>
          </a:prstGeom>
          <a:noFill/>
          <a:ln>
            <a:noFill/>
          </a:ln>
        </p:spPr>
      </p:pic>
      <p:sp>
        <p:nvSpPr>
          <p:cNvPr id="7" name="TextBox 6">
            <a:extLst>
              <a:ext uri="{FF2B5EF4-FFF2-40B4-BE49-F238E27FC236}">
                <a16:creationId xmlns:a16="http://schemas.microsoft.com/office/drawing/2014/main" id="{4E58F6D7-44CB-504C-9358-69B37F75F763}"/>
              </a:ext>
            </a:extLst>
          </p:cNvPr>
          <p:cNvSpPr txBox="1"/>
          <p:nvPr/>
        </p:nvSpPr>
        <p:spPr>
          <a:xfrm>
            <a:off x="8722658" y="4733365"/>
            <a:ext cx="284052" cy="307777"/>
          </a:xfrm>
          <a:prstGeom prst="rect">
            <a:avLst/>
          </a:prstGeom>
          <a:noFill/>
        </p:spPr>
        <p:txBody>
          <a:bodyPr wrap="none" rtlCol="0">
            <a:spAutoFit/>
          </a:bodyPr>
          <a:lstStyle/>
          <a:p>
            <a:r>
              <a:rPr lang="en-US" dirty="0">
                <a:solidFill>
                  <a:schemeClr val="tx1"/>
                </a:solidFill>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Conclusion</a:t>
            </a:r>
            <a:endParaRPr/>
          </a:p>
        </p:txBody>
      </p:sp>
      <p:sp>
        <p:nvSpPr>
          <p:cNvPr id="93" name="Google Shape;93;p17"/>
          <p:cNvSpPr txBox="1">
            <a:spLocks noGrp="1"/>
          </p:cNvSpPr>
          <p:nvPr>
            <p:ph type="body" idx="1"/>
          </p:nvPr>
        </p:nvSpPr>
        <p:spPr>
          <a:xfrm>
            <a:off x="387900" y="1144124"/>
            <a:ext cx="8368200" cy="3078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3000" dirty="0"/>
          </a:p>
          <a:p>
            <a:pPr marL="0" lvl="0" indent="0" algn="ctr" rtl="0">
              <a:spcBef>
                <a:spcPts val="1200"/>
              </a:spcBef>
              <a:spcAft>
                <a:spcPts val="0"/>
              </a:spcAft>
              <a:buNone/>
            </a:pPr>
            <a:r>
              <a:rPr lang="en" sz="2800" i="1" dirty="0"/>
              <a:t>In context of the real world:</a:t>
            </a:r>
            <a:endParaRPr sz="2800" i="1" dirty="0"/>
          </a:p>
          <a:p>
            <a:pPr marL="0" lvl="0" indent="0" algn="ctr" rtl="0">
              <a:spcBef>
                <a:spcPts val="1200"/>
              </a:spcBef>
              <a:spcAft>
                <a:spcPts val="1200"/>
              </a:spcAft>
              <a:buNone/>
            </a:pPr>
            <a:r>
              <a:rPr lang="en" sz="2800" i="1" dirty="0"/>
              <a:t>Technological companies would not comply with the government into releasing user data.</a:t>
            </a:r>
            <a:endParaRPr sz="2800" i="1" dirty="0"/>
          </a:p>
        </p:txBody>
      </p:sp>
      <p:sp>
        <p:nvSpPr>
          <p:cNvPr id="4" name="TextBox 3">
            <a:extLst>
              <a:ext uri="{FF2B5EF4-FFF2-40B4-BE49-F238E27FC236}">
                <a16:creationId xmlns:a16="http://schemas.microsoft.com/office/drawing/2014/main" id="{B13E3304-B178-9549-9686-370FC5EFD568}"/>
              </a:ext>
            </a:extLst>
          </p:cNvPr>
          <p:cNvSpPr txBox="1"/>
          <p:nvPr/>
        </p:nvSpPr>
        <p:spPr>
          <a:xfrm>
            <a:off x="8722658" y="4733365"/>
            <a:ext cx="284052" cy="307777"/>
          </a:xfrm>
          <a:prstGeom prst="rect">
            <a:avLst/>
          </a:prstGeom>
          <a:noFill/>
        </p:spPr>
        <p:txBody>
          <a:bodyPr wrap="none" rtlCol="0">
            <a:spAutoFit/>
          </a:bodyPr>
          <a:lstStyle/>
          <a:p>
            <a:r>
              <a:rPr lang="en-US" dirty="0">
                <a:solidFill>
                  <a:schemeClr val="tx1"/>
                </a:solidFil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Chosen Computing Technology</a:t>
            </a:r>
            <a:endParaRPr/>
          </a:p>
        </p:txBody>
      </p:sp>
      <p:sp>
        <p:nvSpPr>
          <p:cNvPr id="99" name="Google Shape;99;p18"/>
          <p:cNvSpPr txBox="1">
            <a:spLocks noGrp="1"/>
          </p:cNvSpPr>
          <p:nvPr>
            <p:ph type="body" idx="1"/>
          </p:nvPr>
        </p:nvSpPr>
        <p:spPr>
          <a:xfrm>
            <a:off x="387900" y="1349950"/>
            <a:ext cx="8368200" cy="35001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dirty="0"/>
              <a:t>Government Issued Bracelet</a:t>
            </a:r>
            <a:endParaRPr dirty="0"/>
          </a:p>
          <a:p>
            <a:pPr marL="457200" lvl="0" indent="-355600" algn="l" rtl="0">
              <a:spcBef>
                <a:spcPts val="0"/>
              </a:spcBef>
              <a:spcAft>
                <a:spcPts val="0"/>
              </a:spcAft>
              <a:buSzPts val="2000"/>
              <a:buChar char="●"/>
            </a:pPr>
            <a:r>
              <a:rPr lang="en" dirty="0"/>
              <a:t>Functionality</a:t>
            </a:r>
            <a:endParaRPr dirty="0"/>
          </a:p>
          <a:p>
            <a:pPr marL="914400" lvl="1" indent="-342900" algn="l" rtl="0">
              <a:spcBef>
                <a:spcPts val="0"/>
              </a:spcBef>
              <a:spcAft>
                <a:spcPts val="0"/>
              </a:spcAft>
              <a:buSzPts val="1800"/>
              <a:buChar char="○"/>
            </a:pPr>
            <a:r>
              <a:rPr lang="en" sz="1600" dirty="0"/>
              <a:t>GPS</a:t>
            </a:r>
            <a:endParaRPr sz="1600" dirty="0"/>
          </a:p>
          <a:p>
            <a:pPr marL="914400" lvl="1" indent="-342900" algn="l" rtl="0">
              <a:spcBef>
                <a:spcPts val="0"/>
              </a:spcBef>
              <a:spcAft>
                <a:spcPts val="0"/>
              </a:spcAft>
              <a:buSzPts val="1800"/>
              <a:buChar char="○"/>
            </a:pPr>
            <a:r>
              <a:rPr lang="en" sz="1600" dirty="0"/>
              <a:t>Share Media</a:t>
            </a:r>
            <a:endParaRPr sz="1600" dirty="0"/>
          </a:p>
          <a:p>
            <a:pPr marL="914400" lvl="1" indent="-342900" algn="l" rtl="0">
              <a:spcBef>
                <a:spcPts val="0"/>
              </a:spcBef>
              <a:spcAft>
                <a:spcPts val="0"/>
              </a:spcAft>
              <a:buSzPts val="1800"/>
              <a:buChar char="○"/>
            </a:pPr>
            <a:r>
              <a:rPr lang="en" sz="1600" dirty="0"/>
              <a:t>Payment</a:t>
            </a:r>
            <a:endParaRPr sz="1600" dirty="0"/>
          </a:p>
          <a:p>
            <a:pPr marL="914400" lvl="1" indent="-342900" algn="l" rtl="0">
              <a:spcBef>
                <a:spcPts val="0"/>
              </a:spcBef>
              <a:spcAft>
                <a:spcPts val="0"/>
              </a:spcAft>
              <a:buSzPts val="1800"/>
              <a:buChar char="○"/>
            </a:pPr>
            <a:r>
              <a:rPr lang="en" sz="1600" dirty="0"/>
              <a:t>Employment</a:t>
            </a:r>
            <a:endParaRPr sz="1600" dirty="0"/>
          </a:p>
          <a:p>
            <a:pPr marL="914400" lvl="1" indent="-342900" algn="l" rtl="0">
              <a:spcBef>
                <a:spcPts val="0"/>
              </a:spcBef>
              <a:spcAft>
                <a:spcPts val="0"/>
              </a:spcAft>
              <a:buSzPts val="1800"/>
              <a:buChar char="○"/>
            </a:pPr>
            <a:r>
              <a:rPr lang="en" sz="1600" dirty="0"/>
              <a:t>Bank Information</a:t>
            </a:r>
            <a:endParaRPr sz="1600" dirty="0"/>
          </a:p>
          <a:p>
            <a:pPr marL="914400" lvl="1" indent="-342900" algn="l" rtl="0">
              <a:spcBef>
                <a:spcPts val="0"/>
              </a:spcBef>
              <a:spcAft>
                <a:spcPts val="0"/>
              </a:spcAft>
              <a:buSzPts val="1800"/>
              <a:buChar char="○"/>
            </a:pPr>
            <a:r>
              <a:rPr lang="en" sz="1600" dirty="0"/>
              <a:t>Surpass checkpoints</a:t>
            </a:r>
            <a:endParaRPr sz="1600" dirty="0"/>
          </a:p>
          <a:p>
            <a:pPr marL="914400" lvl="1" indent="-342900" algn="l" rtl="0">
              <a:spcBef>
                <a:spcPts val="0"/>
              </a:spcBef>
              <a:spcAft>
                <a:spcPts val="0"/>
              </a:spcAft>
              <a:buSzPts val="1800"/>
              <a:buChar char="○"/>
            </a:pPr>
            <a:r>
              <a:rPr lang="en" sz="1600" dirty="0"/>
              <a:t>Verification of only child</a:t>
            </a:r>
            <a:endParaRPr sz="1600" dirty="0"/>
          </a:p>
          <a:p>
            <a:pPr marL="457200" lvl="0" indent="-355600" algn="l" rtl="0">
              <a:spcBef>
                <a:spcPts val="0"/>
              </a:spcBef>
              <a:spcAft>
                <a:spcPts val="0"/>
              </a:spcAft>
              <a:buSzPts val="2000"/>
              <a:buChar char="●"/>
            </a:pPr>
            <a:r>
              <a:rPr lang="en" dirty="0"/>
              <a:t>This bracelet became a fundamental part of each citizen’s life</a:t>
            </a:r>
            <a:endParaRPr dirty="0"/>
          </a:p>
        </p:txBody>
      </p:sp>
      <p:pic>
        <p:nvPicPr>
          <p:cNvPr id="100" name="Google Shape;100;p18"/>
          <p:cNvPicPr preferRelativeResize="0"/>
          <p:nvPr/>
        </p:nvPicPr>
        <p:blipFill rotWithShape="1">
          <a:blip r:embed="rId3">
            <a:alphaModFix/>
          </a:blip>
          <a:srcRect l="20207" r="11082"/>
          <a:stretch/>
        </p:blipFill>
        <p:spPr>
          <a:xfrm>
            <a:off x="4368299" y="1512360"/>
            <a:ext cx="2437501" cy="1851832"/>
          </a:xfrm>
          <a:prstGeom prst="rect">
            <a:avLst/>
          </a:prstGeom>
          <a:noFill/>
          <a:ln>
            <a:noFill/>
          </a:ln>
        </p:spPr>
      </p:pic>
      <p:pic>
        <p:nvPicPr>
          <p:cNvPr id="101" name="Google Shape;101;p18">
            <a:hlinkClick r:id="rId4"/>
          </p:cNvPr>
          <p:cNvPicPr preferRelativeResize="0"/>
          <p:nvPr/>
        </p:nvPicPr>
        <p:blipFill>
          <a:blip r:embed="rId5">
            <a:alphaModFix/>
          </a:blip>
          <a:stretch>
            <a:fillRect/>
          </a:stretch>
        </p:blipFill>
        <p:spPr>
          <a:xfrm>
            <a:off x="5999724" y="2389877"/>
            <a:ext cx="2437501" cy="1597190"/>
          </a:xfrm>
          <a:prstGeom prst="rect">
            <a:avLst/>
          </a:prstGeom>
          <a:noFill/>
          <a:ln>
            <a:noFill/>
          </a:ln>
        </p:spPr>
      </p:pic>
      <p:sp>
        <p:nvSpPr>
          <p:cNvPr id="102" name="Google Shape;102;p18"/>
          <p:cNvSpPr txBox="1"/>
          <p:nvPr/>
        </p:nvSpPr>
        <p:spPr>
          <a:xfrm>
            <a:off x="4332725" y="3364200"/>
            <a:ext cx="1584600"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dirty="0">
                <a:solidFill>
                  <a:schemeClr val="dk1"/>
                </a:solidFill>
                <a:latin typeface="Roboto"/>
                <a:ea typeface="Roboto"/>
                <a:cs typeface="Roboto"/>
                <a:sym typeface="Roboto"/>
              </a:rPr>
              <a:t>Figure 1. Bracelet Scanned [1]</a:t>
            </a:r>
            <a:endParaRPr sz="1200" dirty="0">
              <a:solidFill>
                <a:schemeClr val="dk1"/>
              </a:solidFill>
              <a:latin typeface="Roboto"/>
              <a:ea typeface="Roboto"/>
              <a:cs typeface="Roboto"/>
              <a:sym typeface="Roboto"/>
            </a:endParaRPr>
          </a:p>
        </p:txBody>
      </p:sp>
      <p:sp>
        <p:nvSpPr>
          <p:cNvPr id="103" name="Google Shape;103;p18"/>
          <p:cNvSpPr txBox="1"/>
          <p:nvPr/>
        </p:nvSpPr>
        <p:spPr>
          <a:xfrm>
            <a:off x="6646363" y="1907068"/>
            <a:ext cx="1950300"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dirty="0">
                <a:solidFill>
                  <a:schemeClr val="dk1"/>
                </a:solidFill>
                <a:latin typeface="Roboto"/>
                <a:ea typeface="Roboto"/>
                <a:cs typeface="Roboto"/>
                <a:sym typeface="Roboto"/>
              </a:rPr>
              <a:t>Figure 2. Display After Bracelet Scan [2]</a:t>
            </a:r>
            <a:endParaRPr sz="1200" dirty="0">
              <a:solidFill>
                <a:schemeClr val="dk1"/>
              </a:solidFill>
              <a:latin typeface="Roboto"/>
              <a:ea typeface="Roboto"/>
              <a:cs typeface="Roboto"/>
              <a:sym typeface="Roboto"/>
            </a:endParaRPr>
          </a:p>
        </p:txBody>
      </p:sp>
      <p:sp>
        <p:nvSpPr>
          <p:cNvPr id="8" name="TextBox 7">
            <a:extLst>
              <a:ext uri="{FF2B5EF4-FFF2-40B4-BE49-F238E27FC236}">
                <a16:creationId xmlns:a16="http://schemas.microsoft.com/office/drawing/2014/main" id="{B2ADA967-0D18-9241-A0F9-F58F6FC1F53D}"/>
              </a:ext>
            </a:extLst>
          </p:cNvPr>
          <p:cNvSpPr txBox="1"/>
          <p:nvPr/>
        </p:nvSpPr>
        <p:spPr>
          <a:xfrm>
            <a:off x="8722658" y="4733365"/>
            <a:ext cx="284052" cy="307777"/>
          </a:xfrm>
          <a:prstGeom prst="rect">
            <a:avLst/>
          </a:prstGeom>
          <a:noFill/>
        </p:spPr>
        <p:txBody>
          <a:bodyPr wrap="none" rtlCol="0">
            <a:spAutoFit/>
          </a:bodyPr>
          <a:lstStyle/>
          <a:p>
            <a:r>
              <a:rPr lang="en-US" dirty="0">
                <a:solidFill>
                  <a:schemeClr val="tx1"/>
                </a:solidFill>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Reasoning Behind Choosing the Bracelet</a:t>
            </a:r>
            <a:endParaRPr/>
          </a:p>
        </p:txBody>
      </p:sp>
      <p:sp>
        <p:nvSpPr>
          <p:cNvPr id="109" name="Google Shape;109;p19"/>
          <p:cNvSpPr txBox="1">
            <a:spLocks noGrp="1"/>
          </p:cNvSpPr>
          <p:nvPr>
            <p:ph type="body" idx="1"/>
          </p:nvPr>
        </p:nvSpPr>
        <p:spPr>
          <a:xfrm>
            <a:off x="387900" y="1301200"/>
            <a:ext cx="5143324" cy="3432165"/>
          </a:xfrm>
          <a:prstGeom prst="rect">
            <a:avLst/>
          </a:prstGeom>
        </p:spPr>
        <p:txBody>
          <a:bodyPr spcFirstLastPara="1" wrap="square" lIns="91425" tIns="91425" rIns="91425" bIns="91425" anchor="t" anchorCtr="0">
            <a:normAutofit fontScale="25000" lnSpcReduction="20000"/>
          </a:bodyPr>
          <a:lstStyle/>
          <a:p>
            <a:pPr marL="457200" lvl="0" indent="-330200" algn="l" rtl="0">
              <a:lnSpc>
                <a:spcPct val="150000"/>
              </a:lnSpc>
              <a:spcBef>
                <a:spcPts val="0"/>
              </a:spcBef>
              <a:spcAft>
                <a:spcPts val="0"/>
              </a:spcAft>
              <a:buSzPct val="100000"/>
              <a:buChar char="●"/>
            </a:pPr>
            <a:r>
              <a:rPr lang="en" sz="5600" dirty="0"/>
              <a:t>Most applicable piece of technology </a:t>
            </a:r>
            <a:endParaRPr sz="5600" dirty="0"/>
          </a:p>
          <a:p>
            <a:pPr marL="457200" lvl="0" indent="-330200" algn="l" rtl="0">
              <a:lnSpc>
                <a:spcPct val="150000"/>
              </a:lnSpc>
              <a:spcBef>
                <a:spcPts val="0"/>
              </a:spcBef>
              <a:spcAft>
                <a:spcPts val="0"/>
              </a:spcAft>
              <a:buSzPct val="100000"/>
              <a:buChar char="●"/>
            </a:pPr>
            <a:r>
              <a:rPr lang="en" sz="5600" dirty="0"/>
              <a:t>Driving companies </a:t>
            </a:r>
            <a:endParaRPr sz="5600" dirty="0"/>
          </a:p>
          <a:p>
            <a:pPr marL="914400" lvl="1" indent="-322384" algn="l" rtl="0">
              <a:lnSpc>
                <a:spcPct val="150000"/>
              </a:lnSpc>
              <a:spcBef>
                <a:spcPts val="0"/>
              </a:spcBef>
              <a:spcAft>
                <a:spcPts val="0"/>
              </a:spcAft>
              <a:buSzPct val="100000"/>
              <a:buChar char="○"/>
            </a:pPr>
            <a:r>
              <a:rPr lang="en" sz="5600" dirty="0"/>
              <a:t>Apple, Samsung</a:t>
            </a:r>
            <a:endParaRPr sz="5600" dirty="0"/>
          </a:p>
          <a:p>
            <a:pPr marL="457200" lvl="0" indent="-330200" algn="l" rtl="0">
              <a:lnSpc>
                <a:spcPct val="150000"/>
              </a:lnSpc>
              <a:spcBef>
                <a:spcPts val="0"/>
              </a:spcBef>
              <a:spcAft>
                <a:spcPts val="0"/>
              </a:spcAft>
              <a:buSzPct val="100000"/>
              <a:buChar char="●"/>
            </a:pPr>
            <a:r>
              <a:rPr lang="en" sz="5600" dirty="0"/>
              <a:t>Comparable features:</a:t>
            </a:r>
            <a:endParaRPr sz="5600" dirty="0"/>
          </a:p>
          <a:p>
            <a:pPr marL="914400" lvl="1" indent="-322384" algn="l" rtl="0">
              <a:lnSpc>
                <a:spcPct val="150000"/>
              </a:lnSpc>
              <a:spcBef>
                <a:spcPts val="0"/>
              </a:spcBef>
              <a:spcAft>
                <a:spcPts val="0"/>
              </a:spcAft>
              <a:buSzPct val="100000"/>
              <a:buChar char="○"/>
            </a:pPr>
            <a:r>
              <a:rPr lang="en" sz="5600" dirty="0"/>
              <a:t>GPS</a:t>
            </a:r>
            <a:endParaRPr sz="5600" dirty="0"/>
          </a:p>
          <a:p>
            <a:pPr marL="914400" lvl="1" indent="-322384" algn="l" rtl="0">
              <a:lnSpc>
                <a:spcPct val="150000"/>
              </a:lnSpc>
              <a:spcBef>
                <a:spcPts val="0"/>
              </a:spcBef>
              <a:spcAft>
                <a:spcPts val="0"/>
              </a:spcAft>
              <a:buSzPct val="100000"/>
              <a:buChar char="○"/>
            </a:pPr>
            <a:r>
              <a:rPr lang="en" sz="5600" dirty="0"/>
              <a:t>Communication</a:t>
            </a:r>
            <a:endParaRPr sz="5600" dirty="0"/>
          </a:p>
          <a:p>
            <a:pPr marL="914400" lvl="1" indent="-322384" algn="l" rtl="0">
              <a:lnSpc>
                <a:spcPct val="150000"/>
              </a:lnSpc>
              <a:spcBef>
                <a:spcPts val="0"/>
              </a:spcBef>
              <a:spcAft>
                <a:spcPts val="0"/>
              </a:spcAft>
              <a:buSzPct val="100000"/>
              <a:buChar char="○"/>
            </a:pPr>
            <a:r>
              <a:rPr lang="en" sz="5600" dirty="0"/>
              <a:t>Payment plans</a:t>
            </a:r>
            <a:endParaRPr sz="5600" dirty="0"/>
          </a:p>
          <a:p>
            <a:pPr marL="457200" lvl="0" indent="-330200" algn="l" rtl="0">
              <a:lnSpc>
                <a:spcPct val="150000"/>
              </a:lnSpc>
              <a:spcBef>
                <a:spcPts val="0"/>
              </a:spcBef>
              <a:spcAft>
                <a:spcPts val="0"/>
              </a:spcAft>
              <a:buSzPct val="100000"/>
              <a:buChar char="●"/>
            </a:pPr>
            <a:r>
              <a:rPr lang="en" sz="5600" dirty="0"/>
              <a:t>Movie differentiations:</a:t>
            </a:r>
            <a:endParaRPr sz="5600" dirty="0"/>
          </a:p>
          <a:p>
            <a:pPr marL="914400" lvl="1" indent="-322384" algn="l" rtl="0">
              <a:lnSpc>
                <a:spcPct val="150000"/>
              </a:lnSpc>
              <a:spcBef>
                <a:spcPts val="0"/>
              </a:spcBef>
              <a:spcAft>
                <a:spcPts val="0"/>
              </a:spcAft>
              <a:buSzPct val="100000"/>
              <a:buChar char="○"/>
            </a:pPr>
            <a:r>
              <a:rPr lang="en" sz="5600" dirty="0"/>
              <a:t>Government controlled</a:t>
            </a:r>
            <a:endParaRPr sz="5600" dirty="0"/>
          </a:p>
          <a:p>
            <a:pPr marL="914400" lvl="1" indent="-322384" algn="l" rtl="0">
              <a:lnSpc>
                <a:spcPct val="150000"/>
              </a:lnSpc>
              <a:spcBef>
                <a:spcPts val="0"/>
              </a:spcBef>
              <a:spcAft>
                <a:spcPts val="0"/>
              </a:spcAft>
              <a:buSzPct val="100000"/>
              <a:buChar char="○"/>
            </a:pPr>
            <a:r>
              <a:rPr lang="en" sz="5600" dirty="0"/>
              <a:t>User verification</a:t>
            </a:r>
            <a:endParaRPr sz="5600" dirty="0"/>
          </a:p>
          <a:p>
            <a:pPr marL="914400" lvl="1" indent="-322384" algn="l" rtl="0">
              <a:lnSpc>
                <a:spcPct val="150000"/>
              </a:lnSpc>
              <a:spcBef>
                <a:spcPts val="0"/>
              </a:spcBef>
              <a:spcAft>
                <a:spcPts val="0"/>
              </a:spcAft>
              <a:buSzPct val="100000"/>
              <a:buChar char="○"/>
            </a:pPr>
            <a:r>
              <a:rPr lang="en" sz="5600" dirty="0"/>
              <a:t>3D holographic maps</a:t>
            </a:r>
            <a:endParaRPr sz="5600" dirty="0"/>
          </a:p>
          <a:p>
            <a:pPr marL="914400" lvl="1" indent="-322384" algn="l" rtl="0">
              <a:lnSpc>
                <a:spcPct val="150000"/>
              </a:lnSpc>
              <a:spcBef>
                <a:spcPts val="0"/>
              </a:spcBef>
              <a:spcAft>
                <a:spcPts val="0"/>
              </a:spcAft>
              <a:buSzPct val="100000"/>
              <a:buChar char="○"/>
            </a:pPr>
            <a:r>
              <a:rPr lang="en" sz="5600" dirty="0"/>
              <a:t>180° camera recordings</a:t>
            </a:r>
            <a:endParaRPr sz="5600"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110" name="Google Shape;110;p19"/>
          <p:cNvPicPr preferRelativeResize="0"/>
          <p:nvPr/>
        </p:nvPicPr>
        <p:blipFill>
          <a:blip r:embed="rId3">
            <a:alphaModFix/>
          </a:blip>
          <a:stretch>
            <a:fillRect/>
          </a:stretch>
        </p:blipFill>
        <p:spPr>
          <a:xfrm>
            <a:off x="4492766" y="1443331"/>
            <a:ext cx="2562458" cy="1707879"/>
          </a:xfrm>
          <a:prstGeom prst="rect">
            <a:avLst/>
          </a:prstGeom>
          <a:noFill/>
          <a:ln>
            <a:noFill/>
          </a:ln>
        </p:spPr>
      </p:pic>
      <p:pic>
        <p:nvPicPr>
          <p:cNvPr id="111" name="Google Shape;111;p19"/>
          <p:cNvPicPr preferRelativeResize="0"/>
          <p:nvPr/>
        </p:nvPicPr>
        <p:blipFill>
          <a:blip r:embed="rId4">
            <a:alphaModFix/>
          </a:blip>
          <a:stretch>
            <a:fillRect/>
          </a:stretch>
        </p:blipFill>
        <p:spPr>
          <a:xfrm>
            <a:off x="6450500" y="2297270"/>
            <a:ext cx="1886675" cy="2014754"/>
          </a:xfrm>
          <a:prstGeom prst="rect">
            <a:avLst/>
          </a:prstGeom>
          <a:noFill/>
          <a:ln>
            <a:noFill/>
          </a:ln>
        </p:spPr>
      </p:pic>
      <p:sp>
        <p:nvSpPr>
          <p:cNvPr id="6" name="TextBox 5">
            <a:extLst>
              <a:ext uri="{FF2B5EF4-FFF2-40B4-BE49-F238E27FC236}">
                <a16:creationId xmlns:a16="http://schemas.microsoft.com/office/drawing/2014/main" id="{6B69BBC4-516D-2B41-8CF9-55388F4174A9}"/>
              </a:ext>
            </a:extLst>
          </p:cNvPr>
          <p:cNvSpPr txBox="1"/>
          <p:nvPr/>
        </p:nvSpPr>
        <p:spPr>
          <a:xfrm>
            <a:off x="8722658" y="4733365"/>
            <a:ext cx="284052" cy="307777"/>
          </a:xfrm>
          <a:prstGeom prst="rect">
            <a:avLst/>
          </a:prstGeom>
          <a:noFill/>
        </p:spPr>
        <p:txBody>
          <a:bodyPr wrap="none" rtlCol="0">
            <a:spAutoFit/>
          </a:bodyPr>
          <a:lstStyle/>
          <a:p>
            <a:r>
              <a:rPr lang="en-US" dirty="0">
                <a:solidFill>
                  <a:schemeClr val="tx1"/>
                </a:solidFill>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Intellectual Property</a:t>
            </a:r>
            <a:endParaRPr/>
          </a:p>
        </p:txBody>
      </p:sp>
      <p:sp>
        <p:nvSpPr>
          <p:cNvPr id="117" name="Google Shape;117;p20"/>
          <p:cNvSpPr txBox="1">
            <a:spLocks noGrp="1"/>
          </p:cNvSpPr>
          <p:nvPr>
            <p:ph type="body" idx="1"/>
          </p:nvPr>
        </p:nvSpPr>
        <p:spPr>
          <a:xfrm>
            <a:off x="387900" y="1489825"/>
            <a:ext cx="41841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No significant plot surrounding IPs</a:t>
            </a:r>
            <a:endParaRPr/>
          </a:p>
          <a:p>
            <a:pPr marL="457200" lvl="0" indent="-342900" algn="l" rtl="0">
              <a:spcBef>
                <a:spcPts val="0"/>
              </a:spcBef>
              <a:spcAft>
                <a:spcPts val="0"/>
              </a:spcAft>
              <a:buSzPts val="1800"/>
              <a:buChar char="●"/>
            </a:pPr>
            <a:r>
              <a:rPr lang="en"/>
              <a:t>Occurrences</a:t>
            </a:r>
            <a:endParaRPr/>
          </a:p>
          <a:p>
            <a:pPr marL="914400" lvl="1" indent="-317500" algn="l" rtl="0">
              <a:spcBef>
                <a:spcPts val="0"/>
              </a:spcBef>
              <a:spcAft>
                <a:spcPts val="0"/>
              </a:spcAft>
              <a:buSzPts val="1400"/>
              <a:buChar char="○"/>
            </a:pPr>
            <a:r>
              <a:rPr lang="en"/>
              <a:t>Posters</a:t>
            </a:r>
            <a:endParaRPr/>
          </a:p>
          <a:p>
            <a:pPr marL="914400" lvl="1" indent="-317500" algn="l" rtl="0">
              <a:spcBef>
                <a:spcPts val="0"/>
              </a:spcBef>
              <a:spcAft>
                <a:spcPts val="0"/>
              </a:spcAft>
              <a:buSzPts val="1400"/>
              <a:buChar char="○"/>
            </a:pPr>
            <a:r>
              <a:rPr lang="en"/>
              <a:t>GMO produce</a:t>
            </a:r>
            <a:endParaRPr/>
          </a:p>
          <a:p>
            <a:pPr marL="914400" lvl="1" indent="-317500" algn="l" rtl="0">
              <a:spcBef>
                <a:spcPts val="0"/>
              </a:spcBef>
              <a:spcAft>
                <a:spcPts val="0"/>
              </a:spcAft>
              <a:buSzPts val="1400"/>
              <a:buChar char="○"/>
            </a:pPr>
            <a:r>
              <a:rPr lang="en"/>
              <a:t>Smartwatch</a:t>
            </a:r>
            <a:endParaRPr/>
          </a:p>
          <a:p>
            <a:pPr marL="914400" lvl="1" indent="-317500" algn="l" rtl="0">
              <a:spcBef>
                <a:spcPts val="0"/>
              </a:spcBef>
              <a:spcAft>
                <a:spcPts val="0"/>
              </a:spcAft>
              <a:buSzPts val="1400"/>
              <a:buChar char="○"/>
            </a:pPr>
            <a:r>
              <a:rPr lang="en"/>
              <a:t>Smart mirror</a:t>
            </a:r>
            <a:endParaRPr/>
          </a:p>
          <a:p>
            <a:pPr marL="457200" lvl="0" indent="-342900" algn="l" rtl="0">
              <a:spcBef>
                <a:spcPts val="0"/>
              </a:spcBef>
              <a:spcAft>
                <a:spcPts val="0"/>
              </a:spcAft>
              <a:buSzPts val="1800"/>
              <a:buChar char="●"/>
            </a:pPr>
            <a:r>
              <a:rPr lang="en"/>
              <a:t>Political atmosphere</a:t>
            </a:r>
            <a:endParaRPr/>
          </a:p>
        </p:txBody>
      </p:sp>
      <p:pic>
        <p:nvPicPr>
          <p:cNvPr id="118" name="Google Shape;118;p20"/>
          <p:cNvPicPr preferRelativeResize="0"/>
          <p:nvPr/>
        </p:nvPicPr>
        <p:blipFill rotWithShape="1">
          <a:blip r:embed="rId3">
            <a:alphaModFix/>
          </a:blip>
          <a:srcRect l="10361" r="6012"/>
          <a:stretch/>
        </p:blipFill>
        <p:spPr>
          <a:xfrm>
            <a:off x="5214058" y="801075"/>
            <a:ext cx="3508600" cy="2471175"/>
          </a:xfrm>
          <a:prstGeom prst="rect">
            <a:avLst/>
          </a:prstGeom>
          <a:noFill/>
          <a:ln>
            <a:noFill/>
          </a:ln>
        </p:spPr>
      </p:pic>
      <p:pic>
        <p:nvPicPr>
          <p:cNvPr id="119" name="Google Shape;119;p20"/>
          <p:cNvPicPr preferRelativeResize="0"/>
          <p:nvPr/>
        </p:nvPicPr>
        <p:blipFill rotWithShape="1">
          <a:blip r:embed="rId4">
            <a:alphaModFix/>
          </a:blip>
          <a:srcRect l="11648" t="1127" r="10385"/>
          <a:stretch/>
        </p:blipFill>
        <p:spPr>
          <a:xfrm>
            <a:off x="3929943" y="2526131"/>
            <a:ext cx="2782583" cy="1760356"/>
          </a:xfrm>
          <a:prstGeom prst="rect">
            <a:avLst/>
          </a:prstGeom>
          <a:noFill/>
          <a:ln>
            <a:noFill/>
          </a:ln>
        </p:spPr>
      </p:pic>
      <p:sp>
        <p:nvSpPr>
          <p:cNvPr id="6" name="TextBox 5">
            <a:extLst>
              <a:ext uri="{FF2B5EF4-FFF2-40B4-BE49-F238E27FC236}">
                <a16:creationId xmlns:a16="http://schemas.microsoft.com/office/drawing/2014/main" id="{A34728EA-661D-9F49-A525-0101DAE017EB}"/>
              </a:ext>
            </a:extLst>
          </p:cNvPr>
          <p:cNvSpPr txBox="1"/>
          <p:nvPr/>
        </p:nvSpPr>
        <p:spPr>
          <a:xfrm>
            <a:off x="8722658" y="4733365"/>
            <a:ext cx="284052" cy="307777"/>
          </a:xfrm>
          <a:prstGeom prst="rect">
            <a:avLst/>
          </a:prstGeom>
          <a:noFill/>
        </p:spPr>
        <p:txBody>
          <a:bodyPr wrap="none" rtlCol="0">
            <a:spAutoFit/>
          </a:bodyPr>
          <a:lstStyle/>
          <a:p>
            <a:r>
              <a:rPr lang="en-US" dirty="0">
                <a:solidFill>
                  <a:schemeClr val="tx1"/>
                </a:solidFill>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87900" y="276475"/>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Technology Companies Siding with Government</a:t>
            </a:r>
            <a:endParaRPr/>
          </a:p>
        </p:txBody>
      </p:sp>
      <p:sp>
        <p:nvSpPr>
          <p:cNvPr id="125" name="Google Shape;125;p21"/>
          <p:cNvSpPr txBox="1">
            <a:spLocks noGrp="1"/>
          </p:cNvSpPr>
          <p:nvPr>
            <p:ph type="body" idx="1"/>
          </p:nvPr>
        </p:nvSpPr>
        <p:spPr>
          <a:xfrm>
            <a:off x="201825" y="1334700"/>
            <a:ext cx="5304900" cy="3653700"/>
          </a:xfrm>
          <a:prstGeom prst="rect">
            <a:avLst/>
          </a:prstGeom>
        </p:spPr>
        <p:txBody>
          <a:bodyPr spcFirstLastPara="1" wrap="square" lIns="91425" tIns="91425" rIns="91425" bIns="91425" anchor="t" anchorCtr="0">
            <a:noAutofit/>
          </a:bodyPr>
          <a:lstStyle/>
          <a:p>
            <a:pPr marL="457200" lvl="0" indent="-332740" algn="l" rtl="0">
              <a:lnSpc>
                <a:spcPct val="150000"/>
              </a:lnSpc>
              <a:spcBef>
                <a:spcPts val="0"/>
              </a:spcBef>
              <a:spcAft>
                <a:spcPts val="0"/>
              </a:spcAft>
              <a:buSzPts val="1640"/>
              <a:buChar char="●"/>
            </a:pPr>
            <a:r>
              <a:rPr lang="en" sz="1400" dirty="0"/>
              <a:t>Some technology company produced the government issued bracelet</a:t>
            </a:r>
            <a:endParaRPr sz="1400" dirty="0"/>
          </a:p>
          <a:p>
            <a:pPr marL="457200" lvl="0" indent="-332740" algn="l" rtl="0">
              <a:lnSpc>
                <a:spcPct val="150000"/>
              </a:lnSpc>
              <a:spcBef>
                <a:spcPts val="0"/>
              </a:spcBef>
              <a:spcAft>
                <a:spcPts val="0"/>
              </a:spcAft>
              <a:buSzPts val="1640"/>
              <a:buChar char="●"/>
            </a:pPr>
            <a:r>
              <a:rPr lang="en" sz="1400" dirty="0"/>
              <a:t>Company works with the government by allowing the government to:</a:t>
            </a:r>
            <a:endParaRPr sz="1400" dirty="0"/>
          </a:p>
          <a:p>
            <a:pPr marL="914400" lvl="1" indent="-319405" algn="l" rtl="0">
              <a:lnSpc>
                <a:spcPct val="150000"/>
              </a:lnSpc>
              <a:spcBef>
                <a:spcPts val="0"/>
              </a:spcBef>
              <a:spcAft>
                <a:spcPts val="0"/>
              </a:spcAft>
              <a:buSzPts val="1430"/>
              <a:buChar char="○"/>
            </a:pPr>
            <a:r>
              <a:rPr lang="en" sz="1200" dirty="0"/>
              <a:t>Track its citizens</a:t>
            </a:r>
            <a:endParaRPr sz="1200" dirty="0"/>
          </a:p>
          <a:p>
            <a:pPr marL="914400" lvl="1" indent="-319405" algn="l" rtl="0">
              <a:lnSpc>
                <a:spcPct val="150000"/>
              </a:lnSpc>
              <a:spcBef>
                <a:spcPts val="0"/>
              </a:spcBef>
              <a:spcAft>
                <a:spcPts val="0"/>
              </a:spcAft>
              <a:buSzPts val="1430"/>
              <a:buChar char="○"/>
            </a:pPr>
            <a:r>
              <a:rPr lang="en" sz="1200" dirty="0"/>
              <a:t>Access the recorded footage</a:t>
            </a:r>
            <a:endParaRPr sz="1200" dirty="0"/>
          </a:p>
          <a:p>
            <a:pPr marL="914400" lvl="1" indent="-319405" algn="l" rtl="0">
              <a:lnSpc>
                <a:spcPct val="150000"/>
              </a:lnSpc>
              <a:spcBef>
                <a:spcPts val="0"/>
              </a:spcBef>
              <a:spcAft>
                <a:spcPts val="0"/>
              </a:spcAft>
              <a:buSzPts val="1430"/>
              <a:buChar char="○"/>
            </a:pPr>
            <a:r>
              <a:rPr lang="en" sz="1200" dirty="0"/>
              <a:t>Access genetic information</a:t>
            </a:r>
            <a:endParaRPr sz="1200" dirty="0"/>
          </a:p>
          <a:p>
            <a:pPr marL="457200" lvl="0" indent="-332740" algn="l" rtl="0">
              <a:lnSpc>
                <a:spcPct val="150000"/>
              </a:lnSpc>
              <a:spcBef>
                <a:spcPts val="0"/>
              </a:spcBef>
              <a:spcAft>
                <a:spcPts val="0"/>
              </a:spcAft>
              <a:buSzPts val="1640"/>
              <a:buChar char="●"/>
            </a:pPr>
            <a:r>
              <a:rPr lang="en" sz="1400" dirty="0"/>
              <a:t>Because the tech company complies with the government’s use of users’ data, privacy is breached on a daily basis</a:t>
            </a:r>
            <a:endParaRPr sz="1400" dirty="0"/>
          </a:p>
        </p:txBody>
      </p:sp>
      <p:pic>
        <p:nvPicPr>
          <p:cNvPr id="126" name="Google Shape;126;p21"/>
          <p:cNvPicPr preferRelativeResize="0"/>
          <p:nvPr/>
        </p:nvPicPr>
        <p:blipFill rotWithShape="1">
          <a:blip r:embed="rId3">
            <a:alphaModFix/>
          </a:blip>
          <a:srcRect l="13889" t="8434" r="16175" b="3250"/>
          <a:stretch/>
        </p:blipFill>
        <p:spPr>
          <a:xfrm>
            <a:off x="5423025" y="1928693"/>
            <a:ext cx="3026815" cy="1844263"/>
          </a:xfrm>
          <a:prstGeom prst="rect">
            <a:avLst/>
          </a:prstGeom>
          <a:noFill/>
          <a:ln>
            <a:noFill/>
          </a:ln>
        </p:spPr>
      </p:pic>
      <p:sp>
        <p:nvSpPr>
          <p:cNvPr id="127" name="Google Shape;127;p21"/>
          <p:cNvSpPr txBox="1"/>
          <p:nvPr/>
        </p:nvSpPr>
        <p:spPr>
          <a:xfrm>
            <a:off x="5779725" y="3826710"/>
            <a:ext cx="2313413"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dirty="0">
                <a:solidFill>
                  <a:schemeClr val="dk1"/>
                </a:solidFill>
                <a:latin typeface="Roboto"/>
                <a:ea typeface="Roboto"/>
                <a:cs typeface="Roboto"/>
                <a:sym typeface="Roboto"/>
              </a:rPr>
              <a:t>Figure 2. Bracelet Tracking Feature [2]</a:t>
            </a:r>
            <a:endParaRPr sz="1200" dirty="0">
              <a:solidFill>
                <a:schemeClr val="dk1"/>
              </a:solidFill>
              <a:latin typeface="Roboto"/>
              <a:ea typeface="Roboto"/>
              <a:cs typeface="Roboto"/>
              <a:sym typeface="Roboto"/>
            </a:endParaRPr>
          </a:p>
        </p:txBody>
      </p:sp>
      <p:sp>
        <p:nvSpPr>
          <p:cNvPr id="6" name="TextBox 5">
            <a:extLst>
              <a:ext uri="{FF2B5EF4-FFF2-40B4-BE49-F238E27FC236}">
                <a16:creationId xmlns:a16="http://schemas.microsoft.com/office/drawing/2014/main" id="{08C7663E-3231-2F45-B03E-2E0214AF7DDF}"/>
              </a:ext>
            </a:extLst>
          </p:cNvPr>
          <p:cNvSpPr txBox="1"/>
          <p:nvPr/>
        </p:nvSpPr>
        <p:spPr>
          <a:xfrm>
            <a:off x="8722658" y="4733365"/>
            <a:ext cx="284052" cy="307777"/>
          </a:xfrm>
          <a:prstGeom prst="rect">
            <a:avLst/>
          </a:prstGeom>
          <a:noFill/>
        </p:spPr>
        <p:txBody>
          <a:bodyPr wrap="none" rtlCol="0">
            <a:spAutoFit/>
          </a:bodyPr>
          <a:lstStyle/>
          <a:p>
            <a:r>
              <a:rPr lang="en-US" dirty="0">
                <a:solidFill>
                  <a:schemeClr val="tx1"/>
                </a:solidFill>
              </a:rPr>
              <a:t>9</a:t>
            </a: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2962</Words>
  <Application>Microsoft Macintosh PowerPoint</Application>
  <PresentationFormat>On-screen Show (16:9)</PresentationFormat>
  <Paragraphs>242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Roboto</vt:lpstr>
      <vt:lpstr>Roboto Slab</vt:lpstr>
      <vt:lpstr>Arial</vt:lpstr>
      <vt:lpstr>Times New Roman</vt:lpstr>
      <vt:lpstr>Marina</vt:lpstr>
      <vt:lpstr>What Happened to Monday?</vt:lpstr>
      <vt:lpstr>Context of the Setting</vt:lpstr>
      <vt:lpstr>Plot Summary</vt:lpstr>
      <vt:lpstr>Computing Technology Findings</vt:lpstr>
      <vt:lpstr>Conclusion</vt:lpstr>
      <vt:lpstr>Chosen Computing Technology</vt:lpstr>
      <vt:lpstr>Reasoning Behind Choosing the Bracelet</vt:lpstr>
      <vt:lpstr>Intellectual Property</vt:lpstr>
      <vt:lpstr>Technology Companies Siding with Government</vt:lpstr>
      <vt:lpstr>Technology Companies Against Government</vt:lpstr>
      <vt:lpstr>Technology Companies Against Government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Happened to Monday?</dc:title>
  <cp:lastModifiedBy>Keith A. Pray</cp:lastModifiedBy>
  <cp:revision>3</cp:revision>
  <dcterms:modified xsi:type="dcterms:W3CDTF">2025-05-18T14:41:53Z</dcterms:modified>
</cp:coreProperties>
</file>