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Montserrat" pitchFamily="2" charset="77"/>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85"/>
    <p:restoredTop sz="94653"/>
  </p:normalViewPr>
  <p:slideViewPr>
    <p:cSldViewPr snapToGrid="0">
      <p:cViewPr varScale="1">
        <p:scale>
          <a:sx n="225" d="100"/>
          <a:sy n="225" d="100"/>
        </p:scale>
        <p:origin x="1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afternoon, everyone. We’re the WarGames group, and today we’ll be presenting a bit about this movie, the conclusions it draws, and how these messages affect us in real life.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f5d4f7532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f5d4f7532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Cooking Mama mines for cryptos: The third party was able to secretly add the crypto mining to the game without the developer or publisher knowing. This shows that even large companies are unable to keep their digital products safe from breaches.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FBI crackdown: The FBI distributed Anom to criminal organizations knowing that it was not truly secure in order to crackdown on those organizations.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5d4f7532e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5d4f7532e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CONCLUSION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believe there are several things the movie did that should be fixed if implemented in a real life scenario.</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NORAD made several mistakes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Firstly, NORAD should have had WOPR on an air gapped system so that hackers such as Lightman couldn’t dial in from the outside, thus making the system more secure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Secondly, NORAD should have ensured the security of their system, which had a backdoor password. As it was, the WOPR system was just as compromised as the bitcoin-mining copies of cooking mama cookstar released for the switch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Thirdly, NORAD should have kept humans in the silos as a fail safe to prevent nuclear launch, since no digital system is truly 100% secure. Keeping a human in the loop in this way would have circumvented the entire conflict of the movie, thus ensuring the safety of everybody in the plot.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It was irresponsible of Lightman to dial into a computer that did not belong to him, but considering that he went ahead with it anyway, he should have made sure that the software he was running was owned by Protovision, so that he might not have caused a huge commotion as he did with the WOPR.</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Lightman sets a great example of how easy it is for anybody and everybody to break into systems they shouldn’t be in, and compromise the safety of us all. It is for this reason that we need to implement the aforementioned safety features for the security of our people and our future.</a:t>
            </a:r>
            <a:endParaRPr>
              <a:solidFill>
                <a:schemeClr val="dk1"/>
              </a:solidFill>
            </a:endParaRPr>
          </a:p>
          <a:p>
            <a:pPr marL="0" lvl="0" indent="0" algn="l" rtl="0">
              <a:lnSpc>
                <a:spcPct val="115000"/>
              </a:lnSpc>
              <a:spcBef>
                <a:spcPts val="1200"/>
              </a:spcBef>
              <a:spcAft>
                <a:spcPts val="0"/>
              </a:spcAft>
              <a:buNone/>
            </a:pPr>
            <a:r>
              <a:rPr lang="en">
                <a:solidFill>
                  <a:schemeClr val="dk1"/>
                </a:solidFill>
              </a:rPr>
              <a:t>In the words of Ferris Bueller: </a:t>
            </a:r>
            <a:r>
              <a:rPr lang="en" sz="1300">
                <a:solidFill>
                  <a:schemeClr val="dk1"/>
                </a:solidFill>
              </a:rPr>
              <a:t>“The Question Isn’t ‘What Are We Going To Do?’ The Question Is ‘What Aren’t We Going To Do?'” [14]</a:t>
            </a:r>
            <a:endParaRPr sz="1300">
              <a:solidFill>
                <a:schemeClr val="dk1"/>
              </a:solidFill>
            </a:endParaRPr>
          </a:p>
          <a:p>
            <a:pPr marL="0" lvl="0" indent="0" algn="l" rtl="0">
              <a:lnSpc>
                <a:spcPct val="115000"/>
              </a:lnSpc>
              <a:spcBef>
                <a:spcPts val="1200"/>
              </a:spcBef>
              <a:spcAft>
                <a:spcPts val="0"/>
              </a:spcAft>
              <a:buNone/>
            </a:pPr>
            <a:endParaRPr sz="1300">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f520542c1a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f520542c1a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520542c1a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f520542c1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War Games follows the story of our main character, David Lightman. Lightman is a technological whiz who finds himself over his head when he unknowingly hacks into the super computer safeguarding the U.S. Nuclear Arsenal. Unfortunately, his actions send the system’s defense AI on the course of a nuclear rampage, which Lightman must stop by any means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A bit of trivia about the movie: </a:t>
            </a:r>
            <a:endParaRPr/>
          </a:p>
          <a:p>
            <a:pPr marL="0" lvl="0" indent="0" algn="l" rtl="0">
              <a:spcBef>
                <a:spcPts val="0"/>
              </a:spcBef>
              <a:spcAft>
                <a:spcPts val="0"/>
              </a:spcAft>
              <a:buNone/>
            </a:pPr>
            <a:endParaRPr/>
          </a:p>
          <a:p>
            <a:pPr marL="0" lvl="0" indent="0" algn="l" rtl="0">
              <a:spcBef>
                <a:spcPts val="0"/>
              </a:spcBef>
              <a:spcAft>
                <a:spcPts val="0"/>
              </a:spcAft>
              <a:buNone/>
            </a:pPr>
            <a:r>
              <a:rPr lang="en"/>
              <a:t>The title of the movie WarGames is a reference to the term “war game,” a military exercise in which realistic war scenarios are played out to determine the best strategies for combat and to train officers in the discipline of commanding forces during wars.</a:t>
            </a:r>
            <a:endParaRPr/>
          </a:p>
          <a:p>
            <a:pPr marL="0" lvl="0" indent="0" algn="l" rtl="0">
              <a:spcBef>
                <a:spcPts val="0"/>
              </a:spcBef>
              <a:spcAft>
                <a:spcPts val="0"/>
              </a:spcAft>
              <a:buNone/>
            </a:pPr>
            <a:endParaRPr/>
          </a:p>
          <a:p>
            <a:pPr marL="0" lvl="0" indent="0" algn="l" rtl="0">
              <a:spcBef>
                <a:spcPts val="0"/>
              </a:spcBef>
              <a:spcAft>
                <a:spcPts val="0"/>
              </a:spcAft>
              <a:buNone/>
            </a:pPr>
            <a:r>
              <a:rPr lang="en"/>
              <a:t>Additionally, when the movie first came out, it brought to light many concerns regarding cybersecurity in national security, so much so that </a:t>
            </a:r>
            <a:r>
              <a:rPr lang="en">
                <a:solidFill>
                  <a:srgbClr val="212121"/>
                </a:solidFill>
                <a:latin typeface="Lato"/>
                <a:ea typeface="Lato"/>
                <a:cs typeface="Lato"/>
                <a:sym typeface="Lato"/>
              </a:rPr>
              <a:t>According to the New York Times, Ronald Reagan asked one of the senior generals if something such as the hacking of the NORAD computer could actually happen; the general told him: "Mr. President, ... the problem is much worse than you think" [2].</a:t>
            </a:r>
            <a:endParaRPr>
              <a:solidFill>
                <a:srgbClr val="212121"/>
              </a:solidFill>
              <a:latin typeface="Lato"/>
              <a:ea typeface="Lato"/>
              <a:cs typeface="Lato"/>
              <a:sym typeface="Lato"/>
            </a:endParaRPr>
          </a:p>
          <a:p>
            <a:pPr marL="0" lvl="0" indent="0" algn="l" rtl="0">
              <a:spcBef>
                <a:spcPts val="0"/>
              </a:spcBef>
              <a:spcAft>
                <a:spcPts val="0"/>
              </a:spcAft>
              <a:buNone/>
            </a:pPr>
            <a:endParaRPr/>
          </a:p>
          <a:p>
            <a:pPr marL="0" lvl="0" indent="0" algn="l" rtl="0">
              <a:lnSpc>
                <a:spcPct val="166670"/>
              </a:lnSpc>
              <a:spcBef>
                <a:spcPts val="900"/>
              </a:spcBef>
              <a:spcAft>
                <a:spcPts val="0"/>
              </a:spcAft>
              <a:buClr>
                <a:schemeClr val="dk1"/>
              </a:buClr>
              <a:buSzPts val="1100"/>
              <a:buFont typeface="Arial"/>
              <a:buNone/>
            </a:pPr>
            <a:r>
              <a:rPr lang="en" sz="900">
                <a:solidFill>
                  <a:srgbClr val="212121"/>
                </a:solidFill>
                <a:latin typeface="Lato"/>
                <a:ea typeface="Lato"/>
                <a:cs typeface="Lato"/>
                <a:sym typeface="Lato"/>
              </a:rPr>
              <a:t>[2] Fred Kaplan, </a:t>
            </a:r>
            <a:r>
              <a:rPr lang="en" sz="900">
                <a:solidFill>
                  <a:srgbClr val="121212"/>
                </a:solidFill>
                <a:latin typeface="Lato"/>
                <a:ea typeface="Lato"/>
                <a:cs typeface="Lato"/>
                <a:sym typeface="Lato"/>
              </a:rPr>
              <a:t>‘WarGames’ and Cybersecurity’s Debt to a Hollywood Hack, (New York Times, 19 February 2016), https://www.nytimes.com/2016/02/21/movies/wargames-and-cybersecuritys-debt-to-a-hollywood-hack.html (20 September 2021)</a:t>
            </a:r>
            <a:endParaRPr sz="900">
              <a:solidFill>
                <a:srgbClr val="121212"/>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54085f34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54085f3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main character is David Lightman, a high schooler with that gets into trouble after he gains access to a government supercomputer that is in charge of nuclear war operations. Dr. Falken is the creator of the artificial intelligence system that runs nuclear war simulations for the military. The War Operation Plan Response Computer aka WOPR is a supercomputer that is made to execute war plans so that unwilling humans won’t stand in the way of a retaliatory attack. It runs software that was written by Dr. Falken.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54085f34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f54085f34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Jennifer is Lightman’s classmate. At the beginning of the movie, Lightman accesses the school grading system and changes both of their biology grades to A’s. Joshua is Dr. Falken’s son whose name is the password to the backdoor of the system. Joshua is also the name that Lightman uses to refer to Dr. Falken’s artificial intelligence software that teaches itself how to win effectively in games of strategy. General Beringer runs the war room at NORAD and has the final say in the decision not to launch the nukes at the end of the movie. Dr. McKittrick argues for the removal of human operators in the nuclear launch process because they failed to obey orders to launch during test.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54085f34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54085f34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When technicians fail to launch nuclear weapons in a test, NORAD decides to leave decision making for nuclear war scenarios to the WOPR supercomputer, which they view as the only way to ensure a nuclear counter attack.</a:t>
            </a:r>
            <a:endParaRPr/>
          </a:p>
          <a:p>
            <a:pPr marL="457200" lvl="0" indent="-298450" algn="l" rtl="0">
              <a:spcBef>
                <a:spcPts val="0"/>
              </a:spcBef>
              <a:spcAft>
                <a:spcPts val="0"/>
              </a:spcAft>
              <a:buSzPts val="1100"/>
              <a:buChar char="●"/>
            </a:pPr>
            <a:r>
              <a:rPr lang="en"/>
              <a:t>David Lightman, a computer savvy teenager, tries to access unreleased games by dialing into a mysterious computer and guessing the password that lets him play a game called Global Thermonuclear War as the USSR.</a:t>
            </a:r>
            <a:endParaRPr/>
          </a:p>
          <a:p>
            <a:pPr marL="457200" lvl="0" indent="-298450" algn="l" rtl="0">
              <a:spcBef>
                <a:spcPts val="0"/>
              </a:spcBef>
              <a:spcAft>
                <a:spcPts val="0"/>
              </a:spcAft>
              <a:buSzPts val="1100"/>
              <a:buChar char="●"/>
            </a:pPr>
            <a:r>
              <a:rPr lang="en"/>
              <a:t>Lightman does not know it, but his game caused NORAD’s nuclear early warning system to detect USSR warheads on course to destroy the US.</a:t>
            </a:r>
            <a:endParaRPr/>
          </a:p>
          <a:p>
            <a:pPr marL="457200" lvl="0" indent="-298450" algn="l" rtl="0">
              <a:spcBef>
                <a:spcPts val="0"/>
              </a:spcBef>
              <a:spcAft>
                <a:spcPts val="0"/>
              </a:spcAft>
              <a:buSzPts val="1100"/>
              <a:buChar char="●"/>
            </a:pPr>
            <a:r>
              <a:rPr lang="en"/>
              <a:t>After being detained and transported to NORAD headquarters, Lightman escapes and finds Dr. Falken, the creator of the Global Thermonuclear War program.</a:t>
            </a:r>
            <a:endParaRPr/>
          </a:p>
          <a:p>
            <a:pPr marL="457200" lvl="0" indent="-298450" algn="l" rtl="0">
              <a:spcBef>
                <a:spcPts val="0"/>
              </a:spcBef>
              <a:spcAft>
                <a:spcPts val="0"/>
              </a:spcAft>
              <a:buSzPts val="1100"/>
              <a:buChar char="●"/>
            </a:pPr>
            <a:r>
              <a:rPr lang="en"/>
              <a:t>With the help of Dr. Falken, Lightman convinces the staff of NORAD to assist him in stopping the WOPR from finding the nuclear launch codes and launching a counterattack on the USSR.</a:t>
            </a:r>
            <a:endParaRPr/>
          </a:p>
          <a:p>
            <a:pPr marL="457200" lvl="0" indent="-298450" algn="l" rtl="0">
              <a:spcBef>
                <a:spcPts val="0"/>
              </a:spcBef>
              <a:spcAft>
                <a:spcPts val="0"/>
              </a:spcAft>
              <a:buSzPts val="1100"/>
              <a:buChar char="●"/>
            </a:pPr>
            <a:r>
              <a:rPr lang="en"/>
              <a:t>They get the WOPR to play tic tac toe against itself and tie over and over again, making the program realize, i.e. learn, that there is no winner in a nuclear war.</a:t>
            </a:r>
            <a:endParaRPr/>
          </a:p>
          <a:p>
            <a:pPr marL="0" lvl="0" indent="0" algn="l" rtl="0">
              <a:spcBef>
                <a:spcPts val="0"/>
              </a:spcBef>
              <a:spcAft>
                <a:spcPts val="0"/>
              </a:spcAft>
              <a:buNone/>
            </a:pPr>
            <a:r>
              <a:rPr lang="en"/>
              <a:t>[Liam Presenting]</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f520542c1a_2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f520542c1a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Originally, there were 2 different human fail-safes in the system. First, a human needed to send launch codes to the silo. Then, 2 silo operators need to turn their keys at the same time to launch the missile. </a:t>
            </a:r>
            <a:endParaRPr>
              <a:solidFill>
                <a:schemeClr val="dk1"/>
              </a:solidFill>
            </a:endParaRPr>
          </a:p>
          <a:p>
            <a:pPr marL="0" lvl="0" indent="0" algn="l" rtl="0">
              <a:spcBef>
                <a:spcPts val="0"/>
              </a:spcBef>
              <a:spcAft>
                <a:spcPts val="0"/>
              </a:spcAft>
              <a:buNone/>
            </a:pPr>
            <a:r>
              <a:rPr lang="en">
                <a:solidFill>
                  <a:schemeClr val="dk1"/>
                </a:solidFill>
              </a:rPr>
              <a:t>However, a test done at the beginning of the movie revealed that almost 20% of the nuclear silo operators did not launch a nuclear missile when given the command as they were unable to get in contact for confirmation. As a result, they replaced the humans with a machine that would launch the missiles automatically when provided correct launch codes. </a:t>
            </a:r>
            <a:endParaRPr>
              <a:solidFill>
                <a:schemeClr val="dk1"/>
              </a:solidFill>
            </a:endParaRPr>
          </a:p>
          <a:p>
            <a:pPr marL="0" lvl="0" indent="0" algn="l" rtl="0">
              <a:spcBef>
                <a:spcPts val="0"/>
              </a:spcBef>
              <a:spcAft>
                <a:spcPts val="0"/>
              </a:spcAft>
              <a:buNone/>
            </a:pPr>
            <a:r>
              <a:rPr lang="en">
                <a:solidFill>
                  <a:schemeClr val="dk1"/>
                </a:solidFill>
              </a:rPr>
              <a:t>If there were still human operators, the general would have been able to call them to tell them not to launch. This isn’t enough by itself though. WOPR acted as an input device by devising and executing war strategies then, it circumvented the first human fail-safe by guessing launch codes until it found a match. It was the combination of these 2 events that led to their loss of control.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While humans have compassion and may be reluctant to needlessly kill 20 million strangers, WOPR won’t hesitate because human lives are basically just game points to it. </a:t>
            </a:r>
            <a:r>
              <a:rPr lang="en">
                <a:solidFill>
                  <a:srgbClr val="1B212C"/>
                </a:solidFill>
              </a:rPr>
              <a:t>The machine will do whatever it takes to win the game.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f520542c1a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f520542c1a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Outside of the movie, here are a few examples of times that a human’s reaction would make the difference between maintaining control and descending into chaos.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SELF-DRIVING CARS:</a:t>
            </a:r>
            <a:endParaRPr>
              <a:solidFill>
                <a:schemeClr val="dk1"/>
              </a:solidFill>
            </a:endParaRPr>
          </a:p>
          <a:p>
            <a:pPr marL="0" lvl="0" indent="0" algn="l" rtl="0">
              <a:spcBef>
                <a:spcPts val="0"/>
              </a:spcBef>
              <a:spcAft>
                <a:spcPts val="0"/>
              </a:spcAft>
              <a:buNone/>
            </a:pPr>
            <a:r>
              <a:rPr lang="en">
                <a:solidFill>
                  <a:schemeClr val="dk1"/>
                </a:solidFill>
              </a:rPr>
              <a:t>First, in the case of the self-driving cars, drivers who don’t pay attention remove themself as a fail-safe [3]. We read about a driver who bragged about how powerful his Tesla’s autopilot was and constantly diverted his attention from the road, but in the end, he got into a crash that was easily preventable had he been watching the road.</a:t>
            </a:r>
            <a:endParaRPr>
              <a:solidFill>
                <a:schemeClr val="dk1"/>
              </a:solidFill>
            </a:endParaRPr>
          </a:p>
          <a:p>
            <a:pPr marL="0" lvl="0" indent="0" algn="l" rtl="0">
              <a:spcBef>
                <a:spcPts val="0"/>
              </a:spcBef>
              <a:spcAft>
                <a:spcPts val="0"/>
              </a:spcAft>
              <a:buNone/>
            </a:pPr>
            <a:r>
              <a:rPr lang="en">
                <a:solidFill>
                  <a:schemeClr val="dk1"/>
                </a:solidFill>
              </a:rPr>
              <a:t>Tesla reports that for every 4.41 million miles driven by the autopilot, there’s only 1 crash. The majority of the crashes occurred while operators’ hands were off the wheel.</a:t>
            </a:r>
            <a:endParaRPr>
              <a:solidFill>
                <a:schemeClr val="dk1"/>
              </a:solidFill>
            </a:endParaRPr>
          </a:p>
          <a:p>
            <a:pPr marL="0" lvl="0" indent="0" algn="l" rtl="0">
              <a:spcBef>
                <a:spcPts val="0"/>
              </a:spcBef>
              <a:spcAft>
                <a:spcPts val="0"/>
              </a:spcAft>
              <a:buNone/>
            </a:pPr>
            <a:r>
              <a:rPr lang="en">
                <a:solidFill>
                  <a:schemeClr val="dk1"/>
                </a:solidFill>
              </a:rPr>
              <a:t>Autopilot may be good, but it isn’t self-sufficient. We need to keep ourselves in the process to further reduce the chances of crashing while on auto-pilot.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SOVIET MISSILE MALFUNCTION:</a:t>
            </a:r>
            <a:endParaRPr>
              <a:solidFill>
                <a:schemeClr val="dk1"/>
              </a:solidFill>
            </a:endParaRPr>
          </a:p>
          <a:p>
            <a:pPr marL="0" lvl="0" indent="0" algn="l" rtl="0">
              <a:spcBef>
                <a:spcPts val="0"/>
              </a:spcBef>
              <a:spcAft>
                <a:spcPts val="0"/>
              </a:spcAft>
              <a:buNone/>
            </a:pPr>
            <a:r>
              <a:rPr lang="en">
                <a:solidFill>
                  <a:schemeClr val="dk1"/>
                </a:solidFill>
              </a:rPr>
              <a:t>In 1983, a soviet early warning system reported an incoming nuclear attack. Luckily, the operator chose not to launch missiles in retaliation as the report was a false alarm. In this example, a human being in the loop was able to prevent a possible nuclear war very similar to the movie.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KEYS TO THE INTERNET:</a:t>
            </a:r>
            <a:endParaRPr>
              <a:solidFill>
                <a:schemeClr val="dk1"/>
              </a:solidFill>
            </a:endParaRPr>
          </a:p>
          <a:p>
            <a:pPr marL="0" lvl="0" indent="0" algn="l" rtl="0">
              <a:spcBef>
                <a:spcPts val="0"/>
              </a:spcBef>
              <a:spcAft>
                <a:spcPts val="0"/>
              </a:spcAft>
              <a:buNone/>
            </a:pPr>
            <a:r>
              <a:rPr lang="en">
                <a:solidFill>
                  <a:schemeClr val="dk1"/>
                </a:solidFill>
              </a:rPr>
              <a:t>Finally, ICANN, the authority that oversees the Internet, established a human-fail-safe to secure the future of the internet in the event of a disaster.</a:t>
            </a:r>
            <a:endParaRPr>
              <a:solidFill>
                <a:schemeClr val="dk1"/>
              </a:solidFill>
            </a:endParaRPr>
          </a:p>
          <a:p>
            <a:pPr marL="0" lvl="0" indent="0" algn="l" rtl="0">
              <a:lnSpc>
                <a:spcPct val="115000"/>
              </a:lnSpc>
              <a:spcBef>
                <a:spcPts val="0"/>
              </a:spcBef>
              <a:spcAft>
                <a:spcPts val="1200"/>
              </a:spcAft>
              <a:buNone/>
            </a:pPr>
            <a:r>
              <a:rPr lang="en">
                <a:solidFill>
                  <a:schemeClr val="dk1"/>
                </a:solidFill>
              </a:rPr>
              <a:t>ICANN has recruited 21 individuals globally to keep the Internet up and running.</a:t>
            </a:r>
            <a:br>
              <a:rPr lang="en">
                <a:solidFill>
                  <a:schemeClr val="dk1"/>
                </a:solidFill>
              </a:rPr>
            </a:br>
            <a:r>
              <a:rPr lang="en">
                <a:solidFill>
                  <a:schemeClr val="dk1"/>
                </a:solidFill>
              </a:rPr>
              <a:t>7 of them hold keys to reset the system in the event of a disaster. In this case, there are multiple humans with physical keys, so there are many more fail-safes than just software.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520542c1a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520542c1a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Quote from: </a:t>
            </a:r>
            <a:r>
              <a:rPr lang="en" i="1">
                <a:solidFill>
                  <a:schemeClr val="dk1"/>
                </a:solidFill>
              </a:rPr>
              <a:t>, Wargames 00:33:00</a:t>
            </a:r>
            <a:endParaRPr i="1">
              <a:solidFill>
                <a:schemeClr val="dk1"/>
              </a:solidFill>
            </a:endParaRPr>
          </a:p>
          <a:p>
            <a:pPr marL="0" lvl="0" indent="0" algn="l" rtl="0">
              <a:spcBef>
                <a:spcPts val="0"/>
              </a:spcBef>
              <a:spcAft>
                <a:spcPts val="0"/>
              </a:spcAft>
              <a:buNone/>
            </a:pPr>
            <a:r>
              <a:rPr lang="en">
                <a:solidFill>
                  <a:schemeClr val="dk1"/>
                </a:solidFill>
              </a:rPr>
              <a:t>To impress Jennifer, David Lightman hacks into their school’s grade tables and changes both of their biology grades to A. Then, he dials into a game company’s computer to play unreleased games like Global Thermonuclear War, unaware of the fact that he was causing NORAD’s nuclear early warning system to detect a simulated USSR nuclear strike.</a:t>
            </a:r>
            <a:endParaRPr>
              <a:solidFill>
                <a:schemeClr val="dk1"/>
              </a:solidFill>
            </a:endParaRPr>
          </a:p>
          <a:p>
            <a:pPr marL="0" lvl="0" indent="0" algn="l" rtl="0">
              <a:lnSpc>
                <a:spcPct val="115000"/>
              </a:lnSpc>
              <a:spcBef>
                <a:spcPts val="1800"/>
              </a:spcBef>
              <a:spcAft>
                <a:spcPts val="0"/>
              </a:spcAft>
              <a:buNone/>
            </a:pPr>
            <a:r>
              <a:rPr lang="en" sz="1200">
                <a:solidFill>
                  <a:schemeClr val="dk1"/>
                </a:solidFill>
                <a:latin typeface="Lato"/>
                <a:ea typeface="Lato"/>
                <a:cs typeface="Lato"/>
                <a:sym typeface="Lato"/>
              </a:rPr>
              <a:t>This system should have been air gapped (not connected to any other computer or network), and not connected to the </a:t>
            </a:r>
            <a:r>
              <a:rPr lang="en" sz="1200" i="1">
                <a:solidFill>
                  <a:schemeClr val="dk1"/>
                </a:solidFill>
                <a:latin typeface="Lato"/>
                <a:ea typeface="Lato"/>
                <a:cs typeface="Lato"/>
                <a:sym typeface="Lato"/>
              </a:rPr>
              <a:t>public phone line</a:t>
            </a:r>
            <a:r>
              <a:rPr lang="en" sz="1200">
                <a:solidFill>
                  <a:schemeClr val="dk1"/>
                </a:solidFill>
                <a:latin typeface="Lato"/>
                <a:ea typeface="Lato"/>
                <a:cs typeface="Lato"/>
                <a:sym typeface="Lato"/>
              </a:rPr>
              <a:t>, as it was a highly confidential military computer. If the WOPR was air gapped, locking it away in a mountain would have then made sense, because the only way to get to it then would have been to invade the mountain.</a:t>
            </a:r>
            <a:endParaRPr sz="1200">
              <a:solidFill>
                <a:schemeClr val="dk1"/>
              </a:solidFill>
              <a:latin typeface="Lato"/>
              <a:ea typeface="Lato"/>
              <a:cs typeface="Lato"/>
              <a:sym typeface="Lato"/>
            </a:endParaRPr>
          </a:p>
          <a:p>
            <a:pPr marL="0" lvl="0" indent="0" algn="l" rtl="0">
              <a:spcBef>
                <a:spcPts val="400"/>
              </a:spcBef>
              <a:spcAft>
                <a:spcPts val="0"/>
              </a:spcAft>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f520542c1a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f520542c1a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breaches statistics: The number of data breaches has greatly increased with time. This increase supports the idea that data is currently no completely secure and that the security is possibly declining.</a:t>
            </a:r>
            <a:endParaRPr/>
          </a:p>
          <a:p>
            <a:pPr marL="0" lvl="0" indent="0" algn="l" rtl="0">
              <a:spcBef>
                <a:spcPts val="0"/>
              </a:spcBef>
              <a:spcAft>
                <a:spcPts val="0"/>
              </a:spcAft>
              <a:buNone/>
            </a:pPr>
            <a:endParaRPr/>
          </a:p>
          <a:p>
            <a:pPr marL="0" lvl="0" indent="0" algn="l" rtl="0">
              <a:spcBef>
                <a:spcPts val="0"/>
              </a:spcBef>
              <a:spcAft>
                <a:spcPts val="0"/>
              </a:spcAft>
              <a:buNone/>
            </a:pPr>
            <a:r>
              <a:rPr lang="en"/>
              <a:t>Air Gapped Systems: Air gapped systems are highly secure because they have no external connections. This includes no wifi connection which makes it almost impossible to extract data from it. It’s only almost impossible because by implanting code into a air gapped system, it is possible to make the ram create a signal which can be picked up by other nearby devices. I simplified visualization for this is shown.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imdb.com/title/tt0086567/"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253750" y="2903825"/>
            <a:ext cx="2975100" cy="755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WarGames</a:t>
            </a:r>
            <a:endParaRPr/>
          </a:p>
        </p:txBody>
      </p:sp>
      <p:sp>
        <p:nvSpPr>
          <p:cNvPr id="135" name="Google Shape;135;p13"/>
          <p:cNvSpPr txBox="1">
            <a:spLocks noGrp="1"/>
          </p:cNvSpPr>
          <p:nvPr>
            <p:ph type="subTitle" idx="1"/>
          </p:nvPr>
        </p:nvSpPr>
        <p:spPr>
          <a:xfrm>
            <a:off x="1615700" y="4218600"/>
            <a:ext cx="4025700" cy="5061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500"/>
              <a:t>By Andrei Bornstein, Liam Hall, Dylan Shanes, Joshua Malcarne, and Nathaniel Sadlier </a:t>
            </a:r>
            <a:endParaRPr sz="1500"/>
          </a:p>
        </p:txBody>
      </p:sp>
      <p:pic>
        <p:nvPicPr>
          <p:cNvPr id="136" name="Google Shape;136;p13" descr="Watch Wargames (1983) | Prime Video"/>
          <p:cNvPicPr preferRelativeResize="0"/>
          <p:nvPr/>
        </p:nvPicPr>
        <p:blipFill>
          <a:blip r:embed="rId3">
            <a:alphaModFix/>
          </a:blip>
          <a:stretch>
            <a:fillRect/>
          </a:stretch>
        </p:blipFill>
        <p:spPr>
          <a:xfrm>
            <a:off x="3388850" y="691763"/>
            <a:ext cx="5166074" cy="3247875"/>
          </a:xfrm>
          <a:prstGeom prst="rect">
            <a:avLst/>
          </a:prstGeom>
          <a:noFill/>
          <a:ln>
            <a:noFill/>
          </a:ln>
        </p:spPr>
      </p:pic>
      <p:sp>
        <p:nvSpPr>
          <p:cNvPr id="137" name="Google Shape;137;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Compromised Applications</a:t>
            </a:r>
            <a:endParaRPr/>
          </a:p>
        </p:txBody>
      </p:sp>
      <p:sp>
        <p:nvSpPr>
          <p:cNvPr id="213" name="Google Shape;213;p22"/>
          <p:cNvSpPr txBox="1">
            <a:spLocks noGrp="1"/>
          </p:cNvSpPr>
          <p:nvPr>
            <p:ph type="body" idx="1"/>
          </p:nvPr>
        </p:nvSpPr>
        <p:spPr>
          <a:xfrm>
            <a:off x="1233825" y="1307850"/>
            <a:ext cx="7038900" cy="2911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400"/>
              <a:t>Cooking Mama mines for cryptos</a:t>
            </a:r>
            <a:endParaRPr sz="1400"/>
          </a:p>
          <a:p>
            <a:pPr marL="914400" lvl="1" indent="-298450" algn="l" rtl="0">
              <a:spcBef>
                <a:spcPts val="0"/>
              </a:spcBef>
              <a:spcAft>
                <a:spcPts val="0"/>
              </a:spcAft>
              <a:buSzPts val="1100"/>
              <a:buChar char="○"/>
            </a:pPr>
            <a:r>
              <a:rPr lang="en"/>
              <a:t>Cooking Mama: Cookstar was released early for the Nintendo Switch but it used the device to mine cryptocurrency  [8]</a:t>
            </a:r>
            <a:endParaRPr/>
          </a:p>
          <a:p>
            <a:pPr marL="914400" lvl="1" indent="-298450" algn="l" rtl="0">
              <a:spcBef>
                <a:spcPts val="0"/>
              </a:spcBef>
              <a:spcAft>
                <a:spcPts val="0"/>
              </a:spcAft>
              <a:buSzPts val="1100"/>
              <a:buChar char="○"/>
            </a:pPr>
            <a:r>
              <a:rPr lang="en"/>
              <a:t>The mining was done by a third party and was unknown to the developer or publisher [8]</a:t>
            </a:r>
            <a:endParaRPr/>
          </a:p>
          <a:p>
            <a:pPr marL="457200" lvl="0" indent="-317500" algn="l" rtl="0">
              <a:spcBef>
                <a:spcPts val="1000"/>
              </a:spcBef>
              <a:spcAft>
                <a:spcPts val="0"/>
              </a:spcAft>
              <a:buSzPts val="1400"/>
              <a:buChar char="●"/>
            </a:pPr>
            <a:r>
              <a:rPr lang="en" sz="1400"/>
              <a:t>FBI crackdown using encrypted app AN0M earlier this year</a:t>
            </a:r>
            <a:endParaRPr sz="1400"/>
          </a:p>
          <a:p>
            <a:pPr marL="914400" lvl="1" indent="-298450" algn="l" rtl="0">
              <a:spcBef>
                <a:spcPts val="0"/>
              </a:spcBef>
              <a:spcAft>
                <a:spcPts val="0"/>
              </a:spcAft>
              <a:buSzPts val="1100"/>
              <a:buChar char="○"/>
            </a:pPr>
            <a:r>
              <a:rPr lang="en"/>
              <a:t>Operation Trojan Shield resulted in the arrest of at least 800 people by intercepting more than 20 million messages over the course of 3 years [9]</a:t>
            </a:r>
            <a:endParaRPr/>
          </a:p>
          <a:p>
            <a:pPr marL="914400" lvl="1" indent="-298450" algn="l" rtl="0">
              <a:spcBef>
                <a:spcPts val="0"/>
              </a:spcBef>
              <a:spcAft>
                <a:spcPts val="0"/>
              </a:spcAft>
              <a:buSzPts val="1100"/>
              <a:buChar char="○"/>
            </a:pPr>
            <a:r>
              <a:rPr lang="en"/>
              <a:t>To intercept the messages, the FBI worked with an encrypted communications developer to create Anom, an encrypted messaging device that secretly sent the messages to a third party [9]</a:t>
            </a:r>
            <a:endParaRPr/>
          </a:p>
          <a:p>
            <a:pPr marL="0" lvl="0" indent="0" algn="l" rtl="0">
              <a:spcBef>
                <a:spcPts val="1200"/>
              </a:spcBef>
              <a:spcAft>
                <a:spcPts val="1200"/>
              </a:spcAft>
              <a:buNone/>
            </a:pPr>
            <a:endParaRPr/>
          </a:p>
        </p:txBody>
      </p:sp>
      <p:sp>
        <p:nvSpPr>
          <p:cNvPr id="214" name="Google Shape;2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215" name="Google Shape;215;p22"/>
          <p:cNvPicPr preferRelativeResize="0"/>
          <p:nvPr/>
        </p:nvPicPr>
        <p:blipFill>
          <a:blip r:embed="rId3">
            <a:alphaModFix/>
          </a:blip>
          <a:stretch>
            <a:fillRect/>
          </a:stretch>
        </p:blipFill>
        <p:spPr>
          <a:xfrm>
            <a:off x="3647488" y="3589700"/>
            <a:ext cx="2211575" cy="1382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 CONCLUSION...</a:t>
            </a:r>
            <a:endParaRPr/>
          </a:p>
        </p:txBody>
      </p:sp>
      <p:sp>
        <p:nvSpPr>
          <p:cNvPr id="221" name="Google Shape;221;p23"/>
          <p:cNvSpPr txBox="1">
            <a:spLocks noGrp="1"/>
          </p:cNvSpPr>
          <p:nvPr>
            <p:ph type="body" idx="1"/>
          </p:nvPr>
        </p:nvSpPr>
        <p:spPr>
          <a:xfrm>
            <a:off x="840300" y="1567550"/>
            <a:ext cx="4706700" cy="29112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NORAD made several mistakes</a:t>
            </a:r>
            <a:endParaRPr/>
          </a:p>
          <a:p>
            <a:pPr marL="914400" lvl="1" indent="-298450" algn="l" rtl="0">
              <a:spcBef>
                <a:spcPts val="0"/>
              </a:spcBef>
              <a:spcAft>
                <a:spcPts val="0"/>
              </a:spcAft>
              <a:buSzPts val="1100"/>
              <a:buChar char="○"/>
            </a:pPr>
            <a:r>
              <a:rPr lang="en"/>
              <a:t>NORAD should have had WOPR on an air gapped system, so that hackers couldn’t dial in from the outside.</a:t>
            </a:r>
            <a:endParaRPr/>
          </a:p>
          <a:p>
            <a:pPr marL="914400" lvl="1" indent="-298450" algn="l" rtl="0">
              <a:spcBef>
                <a:spcPts val="0"/>
              </a:spcBef>
              <a:spcAft>
                <a:spcPts val="0"/>
              </a:spcAft>
              <a:buSzPts val="1100"/>
              <a:buChar char="○"/>
            </a:pPr>
            <a:r>
              <a:rPr lang="en"/>
              <a:t>NORAD should have ensured the security of their system, which had a backdoor password.</a:t>
            </a:r>
            <a:endParaRPr/>
          </a:p>
          <a:p>
            <a:pPr marL="914400" lvl="1" indent="-298450" algn="l" rtl="0">
              <a:spcBef>
                <a:spcPts val="0"/>
              </a:spcBef>
              <a:spcAft>
                <a:spcPts val="0"/>
              </a:spcAft>
              <a:buSzPts val="1100"/>
              <a:buChar char="○"/>
            </a:pPr>
            <a:r>
              <a:rPr lang="en"/>
              <a:t>NORAD should have kept humans in the silos as a fail safe to prevent nuclear launch, since no digital system is truly 100% secure</a:t>
            </a:r>
            <a:endParaRPr/>
          </a:p>
          <a:p>
            <a:pPr marL="457200" lvl="0" indent="-311150" algn="l" rtl="0">
              <a:spcBef>
                <a:spcPts val="0"/>
              </a:spcBef>
              <a:spcAft>
                <a:spcPts val="0"/>
              </a:spcAft>
              <a:buSzPts val="1300"/>
              <a:buChar char="●"/>
            </a:pPr>
            <a:r>
              <a:rPr lang="en"/>
              <a:t>Lightman was naive</a:t>
            </a:r>
            <a:endParaRPr/>
          </a:p>
          <a:p>
            <a:pPr marL="914400" lvl="1" indent="-298450" algn="l" rtl="0">
              <a:spcBef>
                <a:spcPts val="0"/>
              </a:spcBef>
              <a:spcAft>
                <a:spcPts val="0"/>
              </a:spcAft>
              <a:buSzPts val="1100"/>
              <a:buChar char="○"/>
            </a:pPr>
            <a:r>
              <a:rPr lang="en"/>
              <a:t>Lightman should not have been hacking in the first place</a:t>
            </a:r>
            <a:endParaRPr/>
          </a:p>
          <a:p>
            <a:pPr marL="914400" lvl="1" indent="-298450" algn="l" rtl="0">
              <a:spcBef>
                <a:spcPts val="0"/>
              </a:spcBef>
              <a:spcAft>
                <a:spcPts val="0"/>
              </a:spcAft>
              <a:buSzPts val="1100"/>
              <a:buChar char="○"/>
            </a:pPr>
            <a:r>
              <a:rPr lang="en"/>
              <a:t>Lightman should not have tinkered with unknown software</a:t>
            </a:r>
            <a:endParaRPr/>
          </a:p>
        </p:txBody>
      </p:sp>
      <p:sp>
        <p:nvSpPr>
          <p:cNvPr id="222" name="Google Shape;22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23" name="Google Shape;223;p23"/>
          <p:cNvPicPr preferRelativeResize="0"/>
          <p:nvPr/>
        </p:nvPicPr>
        <p:blipFill>
          <a:blip r:embed="rId3">
            <a:alphaModFix/>
          </a:blip>
          <a:stretch>
            <a:fillRect/>
          </a:stretch>
        </p:blipFill>
        <p:spPr>
          <a:xfrm>
            <a:off x="5699400" y="1694300"/>
            <a:ext cx="3169351" cy="21277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Works Cited</a:t>
            </a:r>
            <a:endParaRPr/>
          </a:p>
        </p:txBody>
      </p:sp>
      <p:sp>
        <p:nvSpPr>
          <p:cNvPr id="229" name="Google Shape;229;p24"/>
          <p:cNvSpPr txBox="1">
            <a:spLocks noGrp="1"/>
          </p:cNvSpPr>
          <p:nvPr>
            <p:ph type="body" idx="1"/>
          </p:nvPr>
        </p:nvSpPr>
        <p:spPr>
          <a:xfrm>
            <a:off x="1297500" y="894025"/>
            <a:ext cx="7846500" cy="40455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1000" dirty="0"/>
              <a:t>[1] </a:t>
            </a:r>
            <a:r>
              <a:rPr lang="en" sz="1000" dirty="0" err="1"/>
              <a:t>WarGames</a:t>
            </a:r>
            <a:r>
              <a:rPr lang="en" sz="1000" dirty="0"/>
              <a:t>, (United Artists Sherwood Productions, 7 May 1983), https://</a:t>
            </a:r>
            <a:r>
              <a:rPr lang="en" sz="1000" dirty="0" err="1"/>
              <a:t>www.youtube.com</a:t>
            </a:r>
            <a:r>
              <a:rPr lang="en" sz="1000" dirty="0"/>
              <a:t>/</a:t>
            </a:r>
            <a:r>
              <a:rPr lang="en" sz="1000" dirty="0" err="1"/>
              <a:t>watch?v</a:t>
            </a:r>
            <a:r>
              <a:rPr lang="en" sz="1000" dirty="0"/>
              <a:t>=</a:t>
            </a:r>
            <a:r>
              <a:rPr lang="en" sz="1000" dirty="0" err="1"/>
              <a:t>bymdsSvLfJY&amp;ab_channel</a:t>
            </a:r>
            <a:r>
              <a:rPr lang="en" sz="1000" dirty="0"/>
              <a:t>=</a:t>
            </a:r>
            <a:r>
              <a:rPr lang="en" sz="1000" dirty="0" err="1"/>
              <a:t>YouTubeMovies</a:t>
            </a:r>
            <a:r>
              <a:rPr lang="en" sz="1000" dirty="0"/>
              <a:t> (3 October 2021)</a:t>
            </a:r>
            <a:endParaRPr sz="1000" dirty="0"/>
          </a:p>
          <a:p>
            <a:pPr marL="0" lvl="0" indent="0" algn="l" rtl="0">
              <a:spcBef>
                <a:spcPts val="1200"/>
              </a:spcBef>
              <a:spcAft>
                <a:spcPts val="0"/>
              </a:spcAft>
              <a:buNone/>
            </a:pPr>
            <a:r>
              <a:rPr lang="en" sz="1000" dirty="0"/>
              <a:t>[2] Nancy Leveson, Medical Devices: The Therac-25, (University of Washington, No Date Given), http://</a:t>
            </a:r>
            <a:r>
              <a:rPr lang="en" sz="1000" dirty="0" err="1"/>
              <a:t>sunnyday.mit.edu</a:t>
            </a:r>
            <a:r>
              <a:rPr lang="en" sz="1000" dirty="0"/>
              <a:t>/papers/</a:t>
            </a:r>
            <a:r>
              <a:rPr lang="en" sz="1000" dirty="0" err="1"/>
              <a:t>therac.pdf</a:t>
            </a:r>
            <a:r>
              <a:rPr lang="en" sz="1000" dirty="0"/>
              <a:t> (3 October 2021)</a:t>
            </a:r>
            <a:endParaRPr sz="1000" dirty="0"/>
          </a:p>
          <a:p>
            <a:pPr marL="0" lvl="0" indent="0" algn="l" rtl="0">
              <a:spcBef>
                <a:spcPts val="1200"/>
              </a:spcBef>
              <a:spcAft>
                <a:spcPts val="0"/>
              </a:spcAft>
              <a:buNone/>
            </a:pPr>
            <a:r>
              <a:rPr lang="en" sz="1000" dirty="0"/>
              <a:t>[3] No Author Given, Crash victim had posted videos riding in Tesla on Autopilot, (NBC News, 15 May 2021), https://</a:t>
            </a:r>
            <a:r>
              <a:rPr lang="en" sz="1000" dirty="0" err="1"/>
              <a:t>www.nbcnews.com</a:t>
            </a:r>
            <a:r>
              <a:rPr lang="en" sz="1000" dirty="0"/>
              <a:t>/news/us-news/crash-victim-had-posted-videos-riding-tesla-autopilot-n1267510 (3 October 2021)</a:t>
            </a:r>
            <a:endParaRPr sz="1000" dirty="0"/>
          </a:p>
          <a:p>
            <a:pPr marL="0" lvl="0" indent="0" algn="l" rtl="0">
              <a:spcBef>
                <a:spcPts val="1200"/>
              </a:spcBef>
              <a:spcAft>
                <a:spcPts val="0"/>
              </a:spcAft>
              <a:buNone/>
            </a:pPr>
            <a:r>
              <a:rPr lang="en" sz="1000" dirty="0"/>
              <a:t>[4] Tony Long, Sept. 26, 1983: The Man Who Saved the World by Doing ... Nothing, (</a:t>
            </a:r>
            <a:r>
              <a:rPr lang="en" sz="1000" dirty="0" err="1"/>
              <a:t>Wired.com</a:t>
            </a:r>
            <a:r>
              <a:rPr lang="en" sz="1000" dirty="0"/>
              <a:t>, 26 September 2007), https://</a:t>
            </a:r>
            <a:r>
              <a:rPr lang="en" sz="1000" dirty="0" err="1"/>
              <a:t>www.wired.com</a:t>
            </a:r>
            <a:r>
              <a:rPr lang="en" sz="1000" dirty="0"/>
              <a:t>/2007/09/dayintech-0926-2/ (3 October 2021)</a:t>
            </a:r>
            <a:endParaRPr sz="1000" dirty="0"/>
          </a:p>
          <a:p>
            <a:pPr marL="0" lvl="0" indent="0" algn="l" rtl="0">
              <a:spcBef>
                <a:spcPts val="1200"/>
              </a:spcBef>
              <a:spcAft>
                <a:spcPts val="0"/>
              </a:spcAft>
              <a:buNone/>
            </a:pPr>
            <a:r>
              <a:rPr lang="en" sz="1000" dirty="0"/>
              <a:t>[5] KI MAE HEUSSNER, Brotherhood of the Internet Keys: Who Are the Chosen Seven?, (ABC News, 28 July 2010), https://</a:t>
            </a:r>
            <a:r>
              <a:rPr lang="en" sz="1000" dirty="0" err="1"/>
              <a:t>abcnews.go.com</a:t>
            </a:r>
            <a:r>
              <a:rPr lang="en" sz="1000" dirty="0"/>
              <a:t>/Technology/brotherhood-internet-keys-chosen/</a:t>
            </a:r>
            <a:r>
              <a:rPr lang="en" sz="1000" dirty="0" err="1"/>
              <a:t>story?id</a:t>
            </a:r>
            <a:r>
              <a:rPr lang="en" sz="1000" dirty="0"/>
              <a:t>=11271450 (3 October 2021)</a:t>
            </a:r>
            <a:endParaRPr sz="1000" dirty="0"/>
          </a:p>
          <a:p>
            <a:pPr marL="0" lvl="0" indent="0" algn="l" rtl="0">
              <a:spcBef>
                <a:spcPts val="1200"/>
              </a:spcBef>
              <a:spcAft>
                <a:spcPts val="0"/>
              </a:spcAft>
              <a:buNone/>
            </a:pPr>
            <a:r>
              <a:rPr lang="en" sz="1000" dirty="0"/>
              <a:t>[6] Josh Stein, 2020 Data Breach Report, (North Carolina Department of Justice, No Date Given), https://</a:t>
            </a:r>
            <a:r>
              <a:rPr lang="en" sz="1000" dirty="0" err="1"/>
              <a:t>ncdoj.gov</a:t>
            </a:r>
            <a:r>
              <a:rPr lang="en" sz="1000" dirty="0"/>
              <a:t>/wp-content/uploads/2021/01/2020-NCDOJ-Data-Breach-Report.pdf (3 October 2021)</a:t>
            </a:r>
            <a:endParaRPr sz="1000" dirty="0"/>
          </a:p>
          <a:p>
            <a:pPr marL="0" lvl="0" indent="0" algn="l" rtl="0">
              <a:spcBef>
                <a:spcPts val="1200"/>
              </a:spcBef>
              <a:spcAft>
                <a:spcPts val="1200"/>
              </a:spcAft>
              <a:buNone/>
            </a:pPr>
            <a:r>
              <a:rPr lang="en" sz="1000" dirty="0"/>
              <a:t>[7] No Author Given, Colleges and Universities: The New Target of Cyber Criminals, (DSM, 8 November 2018), https://</a:t>
            </a:r>
            <a:r>
              <a:rPr lang="en" sz="1000" dirty="0" err="1"/>
              <a:t>www.dsm.net</a:t>
            </a:r>
            <a:r>
              <a:rPr lang="en" sz="1000" dirty="0"/>
              <a:t>/it-solutions-blog/colleges-and-universities-the-new-target-of-cyber-</a:t>
            </a:r>
            <a:r>
              <a:rPr lang="en" sz="1000" dirty="0" err="1"/>
              <a:t>crIminals</a:t>
            </a:r>
            <a:r>
              <a:rPr lang="en" sz="1000" dirty="0"/>
              <a:t> (3 October 2021)</a:t>
            </a:r>
          </a:p>
          <a:p>
            <a:pPr marL="0" lvl="0" indent="0" algn="l" rtl="0">
              <a:spcBef>
                <a:spcPts val="0"/>
              </a:spcBef>
              <a:spcAft>
                <a:spcPts val="0"/>
              </a:spcAft>
              <a:buNone/>
            </a:pPr>
            <a:r>
              <a:rPr lang="en-US" sz="1000" dirty="0"/>
              <a:t>[8] Jamie P., Nintendo Switch Deletes 'Cooking Mama' After Crypto Mining Controversy on Reddit, (Tech Times, 6 April 2020), https://</a:t>
            </a:r>
            <a:r>
              <a:rPr lang="en-US" sz="1000" dirty="0" err="1"/>
              <a:t>www.techtimes.com</a:t>
            </a:r>
            <a:r>
              <a:rPr lang="en-US" sz="1000" dirty="0"/>
              <a:t>/articles/248610/20200406/nintendo-switch-deletes-cooking-mama-cookstar-crypto-mining-speculation-on-reddit.htm (3 October 2021)</a:t>
            </a:r>
          </a:p>
          <a:p>
            <a:pPr marL="0" lvl="0" indent="0" algn="l" rtl="0">
              <a:spcBef>
                <a:spcPts val="1200"/>
              </a:spcBef>
              <a:spcAft>
                <a:spcPts val="0"/>
              </a:spcAft>
              <a:buNone/>
            </a:pPr>
            <a:r>
              <a:rPr lang="en-US" sz="1000" dirty="0"/>
              <a:t>[9] Yan Zhuang, Elian Peltier,  and Alan Feuer, The Criminals Thought the Devices Were Secure. But the Seller Was the F.B.I., (The New York Times, 8 June 2021), https://</a:t>
            </a:r>
            <a:r>
              <a:rPr lang="en-US" sz="1000" dirty="0" err="1"/>
              <a:t>www.nytimes.com</a:t>
            </a:r>
            <a:r>
              <a:rPr lang="en-US" sz="1000" dirty="0"/>
              <a:t>/2021/06/08/world/</a:t>
            </a:r>
            <a:r>
              <a:rPr lang="en-US" sz="1000" dirty="0" err="1"/>
              <a:t>australia</a:t>
            </a:r>
            <a:r>
              <a:rPr lang="en-US" sz="1000" dirty="0"/>
              <a:t>/operation-trojan-horse-</a:t>
            </a:r>
            <a:r>
              <a:rPr lang="en-US" sz="1000" dirty="0" err="1"/>
              <a:t>anom.html</a:t>
            </a:r>
            <a:r>
              <a:rPr lang="en-US" sz="1000" dirty="0"/>
              <a:t> (3 October 2021)</a:t>
            </a:r>
          </a:p>
          <a:p>
            <a:pPr marL="0" lvl="0" indent="0" algn="l" rtl="0">
              <a:spcBef>
                <a:spcPts val="1200"/>
              </a:spcBef>
              <a:spcAft>
                <a:spcPts val="0"/>
              </a:spcAft>
              <a:buNone/>
            </a:pPr>
            <a:r>
              <a:rPr lang="en-US" sz="1000" dirty="0"/>
              <a:t>[10] Ben Dickson, ‘Air-Fi’ attack renders air-gapped computers open to data exfiltration through </a:t>
            </a:r>
            <a:r>
              <a:rPr lang="en-US" sz="1000" dirty="0" err="1"/>
              <a:t>WiFi</a:t>
            </a:r>
            <a:r>
              <a:rPr lang="en-US" sz="1000" dirty="0"/>
              <a:t> signals, (The Daily Swig, 23 December 2020), https://</a:t>
            </a:r>
            <a:r>
              <a:rPr lang="en-US" sz="1000" dirty="0" err="1"/>
              <a:t>portswigger.net</a:t>
            </a:r>
            <a:r>
              <a:rPr lang="en-US" sz="1000" dirty="0"/>
              <a:t>/daily-swig/air-fi-attack-renders-air-gapped-computers-open-to-data-exfiltration-through-wifi-signals (4 October 2021)</a:t>
            </a:r>
          </a:p>
          <a:p>
            <a:pPr marL="0" lvl="0" indent="0" algn="l" rtl="0">
              <a:spcBef>
                <a:spcPts val="1200"/>
              </a:spcBef>
              <a:spcAft>
                <a:spcPts val="0"/>
              </a:spcAft>
              <a:buNone/>
            </a:pPr>
            <a:r>
              <a:rPr lang="en-US" sz="1000" dirty="0"/>
              <a:t>[11] Matt Mills, AIR-FI Can Extract Data from Computers with Air Gap, (ITIGIC, 17 December 2020), https://</a:t>
            </a:r>
            <a:r>
              <a:rPr lang="en-US" sz="1000" dirty="0" err="1"/>
              <a:t>itigic.com</a:t>
            </a:r>
            <a:r>
              <a:rPr lang="en-US" sz="1000" dirty="0"/>
              <a:t>/air-fi-can-extract-data-from-computers-with-air-gap/ (October 4 2021)</a:t>
            </a:r>
          </a:p>
          <a:p>
            <a:pPr marL="0" lvl="0" indent="0" algn="l" rtl="0">
              <a:spcBef>
                <a:spcPts val="1200"/>
              </a:spcBef>
              <a:spcAft>
                <a:spcPts val="0"/>
              </a:spcAft>
              <a:buNone/>
            </a:pPr>
            <a:r>
              <a:rPr lang="en-US" sz="1000" dirty="0"/>
              <a:t>[12] No Author Given, </a:t>
            </a:r>
            <a:r>
              <a:rPr lang="en-US" sz="1000" dirty="0" err="1"/>
              <a:t>WarGames</a:t>
            </a:r>
            <a:r>
              <a:rPr lang="en-US" sz="1000" dirty="0"/>
              <a:t>, (IMDb, No Publish Date), https://</a:t>
            </a:r>
            <a:r>
              <a:rPr lang="en-US" sz="1000" dirty="0" err="1"/>
              <a:t>www.imdb.com</a:t>
            </a:r>
            <a:r>
              <a:rPr lang="en-US" sz="1000" dirty="0"/>
              <a:t>/title/tt0086567/ (3 October 2021)</a:t>
            </a:r>
          </a:p>
          <a:p>
            <a:pPr marL="0" lvl="0" indent="0" algn="l" rtl="0">
              <a:spcBef>
                <a:spcPts val="1200"/>
              </a:spcBef>
              <a:spcAft>
                <a:spcPts val="0"/>
              </a:spcAft>
              <a:buNone/>
            </a:pPr>
            <a:r>
              <a:rPr lang="en-US" sz="1000" dirty="0"/>
              <a:t>[13] No Author Given, Tesla Vehicle Safety Report, (Tesla, 2021), https://</a:t>
            </a:r>
            <a:r>
              <a:rPr lang="en-US" sz="1000" dirty="0" err="1"/>
              <a:t>www.tesla.com</a:t>
            </a:r>
            <a:r>
              <a:rPr lang="en-US" sz="1000" dirty="0"/>
              <a:t>/</a:t>
            </a:r>
            <a:r>
              <a:rPr lang="en-US" sz="1000" dirty="0" err="1"/>
              <a:t>VehicleSafetyReport</a:t>
            </a:r>
            <a:r>
              <a:rPr lang="en-US" sz="1000" dirty="0"/>
              <a:t> (3 October 2021)</a:t>
            </a:r>
          </a:p>
          <a:p>
            <a:pPr marL="0" lvl="0" indent="0" algn="l" rtl="0">
              <a:spcBef>
                <a:spcPts val="1200"/>
              </a:spcBef>
              <a:spcAft>
                <a:spcPts val="0"/>
              </a:spcAft>
              <a:buNone/>
            </a:pPr>
            <a:r>
              <a:rPr lang="en-US" sz="1000" dirty="0"/>
              <a:t>[14] Hughes, John, et al. </a:t>
            </a:r>
            <a:r>
              <a:rPr lang="en-US" sz="1000" i="1" dirty="0"/>
              <a:t>Ferris Bueller’s day off. </a:t>
            </a:r>
            <a:r>
              <a:rPr lang="en-US" sz="1000" dirty="0"/>
              <a:t>Hollywood, CA: Paramount Pictures Corp, 1987</a:t>
            </a:r>
            <a:endParaRPr sz="1000" dirty="0"/>
          </a:p>
        </p:txBody>
      </p:sp>
      <p:sp>
        <p:nvSpPr>
          <p:cNvPr id="230" name="Google Shape;23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lnSpc>
                <a:spcPct val="120000"/>
              </a:lnSpc>
              <a:spcBef>
                <a:spcPts val="0"/>
              </a:spcBef>
              <a:spcAft>
                <a:spcPts val="0"/>
              </a:spcAft>
              <a:buNone/>
            </a:pPr>
            <a:r>
              <a:rPr lang="en" sz="2600"/>
              <a:t>WarGames Plot</a:t>
            </a:r>
            <a:endParaRPr sz="2600"/>
          </a:p>
        </p:txBody>
      </p:sp>
      <p:sp>
        <p:nvSpPr>
          <p:cNvPr id="143" name="Google Shape;143;p14"/>
          <p:cNvSpPr txBox="1">
            <a:spLocks noGrp="1"/>
          </p:cNvSpPr>
          <p:nvPr>
            <p:ph type="body" idx="1"/>
          </p:nvPr>
        </p:nvSpPr>
        <p:spPr>
          <a:xfrm>
            <a:off x="979350" y="1545175"/>
            <a:ext cx="3712500" cy="2541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935"/>
              <a:buNone/>
            </a:pPr>
            <a:r>
              <a:rPr lang="en" sz="1600"/>
              <a:t>"A young computer whiz kid accidentally connects into a top secret super-computer which has complete control over the U.S. nuclear arsenal. It challenges him to a game between America and Russia, and he innocently starts the countdown to World War 3. Can he convince the computer he wanted to play a game and not the real thing?" </a:t>
            </a:r>
            <a:endParaRPr sz="1600"/>
          </a:p>
          <a:p>
            <a:pPr marL="0" lvl="0" indent="0" algn="l" rtl="0">
              <a:lnSpc>
                <a:spcPct val="105000"/>
              </a:lnSpc>
              <a:spcBef>
                <a:spcPts val="0"/>
              </a:spcBef>
              <a:spcAft>
                <a:spcPts val="1200"/>
              </a:spcAft>
              <a:buSzPts val="935"/>
              <a:buNone/>
            </a:pPr>
            <a:r>
              <a:rPr lang="en" sz="1600">
                <a:solidFill>
                  <a:srgbClr val="000000"/>
                </a:solidFill>
              </a:rPr>
              <a:t> </a:t>
            </a:r>
            <a:r>
              <a:rPr lang="en" sz="1600"/>
              <a:t>-</a:t>
            </a:r>
            <a:r>
              <a:rPr lang="en" sz="1600">
                <a:solidFill>
                  <a:srgbClr val="000000"/>
                </a:solidFill>
                <a:uFill>
                  <a:noFill/>
                </a:uFill>
                <a:hlinkClick r:id="rId3">
                  <a:extLst>
                    <a:ext uri="{A12FA001-AC4F-418D-AE19-62706E023703}">
                      <ahyp:hlinkClr xmlns:ahyp="http://schemas.microsoft.com/office/drawing/2018/hyperlinkcolor" val="tx"/>
                    </a:ext>
                  </a:extLst>
                </a:hlinkClick>
              </a:rPr>
              <a:t> </a:t>
            </a:r>
            <a:r>
              <a:rPr lang="en" sz="1600" u="sng">
                <a:solidFill>
                  <a:schemeClr val="hlink"/>
                </a:solidFill>
                <a:hlinkClick r:id="rId3"/>
              </a:rPr>
              <a:t>WarGames (1983) , IMDB</a:t>
            </a:r>
            <a:r>
              <a:rPr lang="en" sz="1600"/>
              <a:t> [12]</a:t>
            </a:r>
            <a:endParaRPr sz="1600"/>
          </a:p>
        </p:txBody>
      </p:sp>
      <p:pic>
        <p:nvPicPr>
          <p:cNvPr id="144" name="Google Shape;144;p14"/>
          <p:cNvPicPr preferRelativeResize="0"/>
          <p:nvPr/>
        </p:nvPicPr>
        <p:blipFill>
          <a:blip r:embed="rId4">
            <a:alphaModFix/>
          </a:blip>
          <a:stretch>
            <a:fillRect/>
          </a:stretch>
        </p:blipFill>
        <p:spPr>
          <a:xfrm>
            <a:off x="4889250" y="1493400"/>
            <a:ext cx="4064701" cy="2750549"/>
          </a:xfrm>
          <a:prstGeom prst="rect">
            <a:avLst/>
          </a:prstGeom>
          <a:noFill/>
          <a:ln>
            <a:noFill/>
          </a:ln>
        </p:spPr>
      </p:pic>
      <p:sp>
        <p:nvSpPr>
          <p:cNvPr id="145" name="Google Shape;14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Characters Part 1</a:t>
            </a:r>
            <a:endParaRPr/>
          </a:p>
        </p:txBody>
      </p:sp>
      <p:sp>
        <p:nvSpPr>
          <p:cNvPr id="151" name="Google Shape;151;p15"/>
          <p:cNvSpPr txBox="1">
            <a:spLocks noGrp="1"/>
          </p:cNvSpPr>
          <p:nvPr>
            <p:ph type="body" idx="1"/>
          </p:nvPr>
        </p:nvSpPr>
        <p:spPr>
          <a:xfrm>
            <a:off x="1237275" y="1072450"/>
            <a:ext cx="5186400" cy="3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David Lightman</a:t>
            </a:r>
            <a:r>
              <a:rPr lang="en"/>
              <a:t> - High school kid who breaks into a government supercomputer and almost causes a nuclear war between the US and the USSR </a:t>
            </a:r>
            <a:br>
              <a:rPr lang="en"/>
            </a:br>
            <a:endParaRPr/>
          </a:p>
          <a:p>
            <a:pPr marL="1828800" lvl="0" indent="0" algn="l" rtl="0">
              <a:spcBef>
                <a:spcPts val="1200"/>
              </a:spcBef>
              <a:spcAft>
                <a:spcPts val="0"/>
              </a:spcAft>
              <a:buNone/>
            </a:pPr>
            <a:r>
              <a:rPr lang="en" b="1"/>
              <a:t>Dr. Falken</a:t>
            </a:r>
            <a:r>
              <a:rPr lang="en"/>
              <a:t> - Designer of “Joshua”, the artificial intelligence system used to run global thermonuclear war simulations for NORAD</a:t>
            </a:r>
            <a:endParaRPr/>
          </a:p>
          <a:p>
            <a:pPr marL="0" lvl="0" indent="0" algn="l" rtl="0">
              <a:spcBef>
                <a:spcPts val="1200"/>
              </a:spcBef>
              <a:spcAft>
                <a:spcPts val="0"/>
              </a:spcAft>
              <a:buNone/>
            </a:pPr>
            <a:r>
              <a:rPr lang="en"/>
              <a:t>	</a:t>
            </a:r>
            <a:endParaRPr/>
          </a:p>
          <a:p>
            <a:pPr marL="0" lvl="0" indent="0" algn="l" rtl="0">
              <a:spcBef>
                <a:spcPts val="1200"/>
              </a:spcBef>
              <a:spcAft>
                <a:spcPts val="0"/>
              </a:spcAft>
              <a:buNone/>
            </a:pPr>
            <a:r>
              <a:rPr lang="en" b="1"/>
              <a:t>War Operation Plan Response Computer (WOPR)</a:t>
            </a:r>
            <a:r>
              <a:rPr lang="en"/>
              <a:t> - NORAD’s (North American Aerospace Defense Command)  supercomputer that runs nuclear war simulations designed by Dr. Falken</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52" name="Google Shape;152;p15"/>
          <p:cNvPicPr preferRelativeResize="0"/>
          <p:nvPr/>
        </p:nvPicPr>
        <p:blipFill>
          <a:blip r:embed="rId3">
            <a:alphaModFix/>
          </a:blip>
          <a:stretch>
            <a:fillRect/>
          </a:stretch>
        </p:blipFill>
        <p:spPr>
          <a:xfrm>
            <a:off x="6388625" y="740075"/>
            <a:ext cx="2486824" cy="1347033"/>
          </a:xfrm>
          <a:prstGeom prst="rect">
            <a:avLst/>
          </a:prstGeom>
          <a:noFill/>
          <a:ln>
            <a:noFill/>
          </a:ln>
        </p:spPr>
      </p:pic>
      <p:pic>
        <p:nvPicPr>
          <p:cNvPr id="153" name="Google Shape;153;p15"/>
          <p:cNvPicPr preferRelativeResize="0"/>
          <p:nvPr/>
        </p:nvPicPr>
        <p:blipFill>
          <a:blip r:embed="rId4">
            <a:alphaModFix/>
          </a:blip>
          <a:stretch>
            <a:fillRect/>
          </a:stretch>
        </p:blipFill>
        <p:spPr>
          <a:xfrm>
            <a:off x="6388625" y="3569500"/>
            <a:ext cx="2486825" cy="1398848"/>
          </a:xfrm>
          <a:prstGeom prst="rect">
            <a:avLst/>
          </a:prstGeom>
          <a:noFill/>
          <a:ln>
            <a:noFill/>
          </a:ln>
        </p:spPr>
      </p:pic>
      <p:pic>
        <p:nvPicPr>
          <p:cNvPr id="154" name="Google Shape;154;p15"/>
          <p:cNvPicPr preferRelativeResize="0"/>
          <p:nvPr/>
        </p:nvPicPr>
        <p:blipFill rotWithShape="1">
          <a:blip r:embed="rId5">
            <a:alphaModFix/>
          </a:blip>
          <a:srcRect b="13457"/>
          <a:stretch/>
        </p:blipFill>
        <p:spPr>
          <a:xfrm>
            <a:off x="449950" y="2049376"/>
            <a:ext cx="2486825" cy="1398850"/>
          </a:xfrm>
          <a:prstGeom prst="rect">
            <a:avLst/>
          </a:prstGeom>
          <a:noFill/>
          <a:ln>
            <a:noFill/>
          </a:ln>
        </p:spPr>
      </p:pic>
      <p:sp>
        <p:nvSpPr>
          <p:cNvPr id="155" name="Google Shape;15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Characters Part 2</a:t>
            </a:r>
            <a:endParaRPr/>
          </a:p>
        </p:txBody>
      </p:sp>
      <p:sp>
        <p:nvSpPr>
          <p:cNvPr id="161" name="Google Shape;161;p16"/>
          <p:cNvSpPr txBox="1">
            <a:spLocks noGrp="1"/>
          </p:cNvSpPr>
          <p:nvPr>
            <p:ph type="body" idx="1"/>
          </p:nvPr>
        </p:nvSpPr>
        <p:spPr>
          <a:xfrm>
            <a:off x="2336950" y="1018675"/>
            <a:ext cx="3973800" cy="40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Jennifer Katherine</a:t>
            </a:r>
            <a:r>
              <a:rPr lang="en"/>
              <a:t> - David’s classmate </a:t>
            </a:r>
            <a:br>
              <a:rPr lang="en"/>
            </a:br>
            <a:endParaRPr/>
          </a:p>
          <a:p>
            <a:pPr marL="914400" lvl="0" indent="0" algn="l" rtl="0">
              <a:spcBef>
                <a:spcPts val="1200"/>
              </a:spcBef>
              <a:spcAft>
                <a:spcPts val="0"/>
              </a:spcAft>
              <a:buNone/>
            </a:pPr>
            <a:r>
              <a:rPr lang="en" b="1"/>
              <a:t>Joshua Falken</a:t>
            </a:r>
            <a:r>
              <a:rPr lang="en"/>
              <a:t> - Dr. Falken’s son who passed away, inspiring the Dr’s secret password to access the WOPR system</a:t>
            </a:r>
            <a:br>
              <a:rPr lang="en"/>
            </a:br>
            <a:endParaRPr/>
          </a:p>
          <a:p>
            <a:pPr marL="0" lvl="0" indent="0" algn="l" rtl="0">
              <a:spcBef>
                <a:spcPts val="1200"/>
              </a:spcBef>
              <a:spcAft>
                <a:spcPts val="0"/>
              </a:spcAft>
              <a:buNone/>
            </a:pPr>
            <a:r>
              <a:rPr lang="en" b="1"/>
              <a:t>General Beringer</a:t>
            </a:r>
            <a:r>
              <a:rPr lang="en"/>
              <a:t> - Manages the war room at NORAD, refuses to launch nukes at the end</a:t>
            </a:r>
            <a:br>
              <a:rPr lang="en"/>
            </a:br>
            <a:endParaRPr/>
          </a:p>
          <a:p>
            <a:pPr marL="914400" lvl="0" indent="0" algn="l" rtl="0">
              <a:spcBef>
                <a:spcPts val="1200"/>
              </a:spcBef>
              <a:spcAft>
                <a:spcPts val="1200"/>
              </a:spcAft>
              <a:buNone/>
            </a:pPr>
            <a:br>
              <a:rPr lang="en" b="1"/>
            </a:br>
            <a:r>
              <a:rPr lang="en" b="1"/>
              <a:t>Dr. John McKittrick </a:t>
            </a:r>
            <a:r>
              <a:rPr lang="en"/>
              <a:t>- Argues for the removal of human operators from the nuclear missile launch procedure</a:t>
            </a:r>
            <a:endParaRPr/>
          </a:p>
        </p:txBody>
      </p:sp>
      <p:pic>
        <p:nvPicPr>
          <p:cNvPr id="162" name="Google Shape;162;p16"/>
          <p:cNvPicPr preferRelativeResize="0"/>
          <p:nvPr/>
        </p:nvPicPr>
        <p:blipFill>
          <a:blip r:embed="rId3">
            <a:alphaModFix/>
          </a:blip>
          <a:stretch>
            <a:fillRect/>
          </a:stretch>
        </p:blipFill>
        <p:spPr>
          <a:xfrm>
            <a:off x="6356038" y="2228750"/>
            <a:ext cx="1629225" cy="1629225"/>
          </a:xfrm>
          <a:prstGeom prst="rect">
            <a:avLst/>
          </a:prstGeom>
          <a:noFill/>
          <a:ln>
            <a:noFill/>
          </a:ln>
        </p:spPr>
      </p:pic>
      <p:pic>
        <p:nvPicPr>
          <p:cNvPr id="163" name="Google Shape;163;p16"/>
          <p:cNvPicPr preferRelativeResize="0"/>
          <p:nvPr/>
        </p:nvPicPr>
        <p:blipFill>
          <a:blip r:embed="rId4">
            <a:alphaModFix/>
          </a:blip>
          <a:stretch>
            <a:fillRect/>
          </a:stretch>
        </p:blipFill>
        <p:spPr>
          <a:xfrm>
            <a:off x="5445625" y="191819"/>
            <a:ext cx="2423850" cy="1317968"/>
          </a:xfrm>
          <a:prstGeom prst="rect">
            <a:avLst/>
          </a:prstGeom>
          <a:noFill/>
          <a:ln>
            <a:noFill/>
          </a:ln>
        </p:spPr>
      </p:pic>
      <p:pic>
        <p:nvPicPr>
          <p:cNvPr id="164" name="Google Shape;164;p16"/>
          <p:cNvPicPr preferRelativeResize="0"/>
          <p:nvPr/>
        </p:nvPicPr>
        <p:blipFill rotWithShape="1">
          <a:blip r:embed="rId5">
            <a:alphaModFix/>
          </a:blip>
          <a:srcRect t="13957" b="13500"/>
          <a:stretch/>
        </p:blipFill>
        <p:spPr>
          <a:xfrm>
            <a:off x="643675" y="3527775"/>
            <a:ext cx="2423849" cy="1328526"/>
          </a:xfrm>
          <a:prstGeom prst="rect">
            <a:avLst/>
          </a:prstGeom>
          <a:noFill/>
          <a:ln>
            <a:noFill/>
          </a:ln>
        </p:spPr>
      </p:pic>
      <p:pic>
        <p:nvPicPr>
          <p:cNvPr id="165" name="Google Shape;165;p16"/>
          <p:cNvPicPr preferRelativeResize="0"/>
          <p:nvPr/>
        </p:nvPicPr>
        <p:blipFill>
          <a:blip r:embed="rId6">
            <a:alphaModFix/>
          </a:blip>
          <a:stretch>
            <a:fillRect/>
          </a:stretch>
        </p:blipFill>
        <p:spPr>
          <a:xfrm>
            <a:off x="1177650" y="1509775"/>
            <a:ext cx="1889875" cy="1111199"/>
          </a:xfrm>
          <a:prstGeom prst="rect">
            <a:avLst/>
          </a:prstGeom>
          <a:noFill/>
          <a:ln>
            <a:noFill/>
          </a:ln>
        </p:spPr>
      </p:pic>
      <p:sp>
        <p:nvSpPr>
          <p:cNvPr id="166" name="Google Shape;1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Key Events</a:t>
            </a:r>
            <a:endParaRPr/>
          </a:p>
        </p:txBody>
      </p:sp>
      <p:sp>
        <p:nvSpPr>
          <p:cNvPr id="172" name="Google Shape;172;p17"/>
          <p:cNvSpPr txBox="1">
            <a:spLocks noGrp="1"/>
          </p:cNvSpPr>
          <p:nvPr>
            <p:ph type="body" idx="1"/>
          </p:nvPr>
        </p:nvSpPr>
        <p:spPr>
          <a:xfrm>
            <a:off x="1297500" y="892700"/>
            <a:ext cx="7038900" cy="41772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sz="1600"/>
              <a:t>Nuclear arms technicians are ordered to fire off nuclear weapons in a mock nuclear war scenario, but 20% of them refuse.</a:t>
            </a:r>
            <a:endParaRPr sz="1600"/>
          </a:p>
          <a:p>
            <a:pPr marL="457200" lvl="0" indent="-330200" algn="l" rtl="0">
              <a:spcBef>
                <a:spcPts val="0"/>
              </a:spcBef>
              <a:spcAft>
                <a:spcPts val="0"/>
              </a:spcAft>
              <a:buSzPts val="1600"/>
              <a:buAutoNum type="arabicPeriod"/>
            </a:pPr>
            <a:r>
              <a:rPr lang="en" sz="1600"/>
              <a:t>Dr McKittrick proposes WOPR as an alternative to humans launching the missiles.</a:t>
            </a:r>
            <a:endParaRPr sz="1600"/>
          </a:p>
          <a:p>
            <a:pPr marL="457200" lvl="0" indent="-330200" algn="l" rtl="0">
              <a:spcBef>
                <a:spcPts val="0"/>
              </a:spcBef>
              <a:spcAft>
                <a:spcPts val="0"/>
              </a:spcAft>
              <a:buSzPts val="1600"/>
              <a:buAutoNum type="arabicPeriod"/>
            </a:pPr>
            <a:r>
              <a:rPr lang="en" sz="1600"/>
              <a:t>David Lightman dials into WOPR remotely and starts playing global thermonuclear war with “Joshua”, Dr. Falken’s private software.</a:t>
            </a:r>
            <a:endParaRPr sz="1600"/>
          </a:p>
          <a:p>
            <a:pPr marL="457200" lvl="0" indent="-330200" algn="l" rtl="0">
              <a:spcBef>
                <a:spcPts val="0"/>
              </a:spcBef>
              <a:spcAft>
                <a:spcPts val="0"/>
              </a:spcAft>
              <a:buSzPts val="1600"/>
              <a:buAutoNum type="arabicPeriod"/>
            </a:pPr>
            <a:r>
              <a:rPr lang="en" sz="1600"/>
              <a:t>The war room at NORAD is seeing the game being played out and thinks that the Soviets are actually attacking the US.</a:t>
            </a:r>
            <a:endParaRPr sz="1600"/>
          </a:p>
          <a:p>
            <a:pPr marL="457200" lvl="0" indent="-330200" algn="l" rtl="0">
              <a:spcBef>
                <a:spcPts val="0"/>
              </a:spcBef>
              <a:spcAft>
                <a:spcPts val="0"/>
              </a:spcAft>
              <a:buSzPts val="1600"/>
              <a:buAutoNum type="arabicPeriod"/>
            </a:pPr>
            <a:r>
              <a:rPr lang="en" sz="1600"/>
              <a:t>Lightman and Dr. Falken convince the general that what they are seeing is just a simulation.</a:t>
            </a:r>
            <a:endParaRPr sz="1600"/>
          </a:p>
          <a:p>
            <a:pPr marL="457200" lvl="0" indent="-330200" algn="l" rtl="0">
              <a:spcBef>
                <a:spcPts val="0"/>
              </a:spcBef>
              <a:spcAft>
                <a:spcPts val="0"/>
              </a:spcAft>
              <a:buSzPts val="1600"/>
              <a:buAutoNum type="arabicPeriod"/>
            </a:pPr>
            <a:r>
              <a:rPr lang="en" sz="1600"/>
              <a:t>When the general decides not to launch the missiles, “Joshua” locks them out and tries to guess the launch code itself.</a:t>
            </a:r>
            <a:endParaRPr sz="1600"/>
          </a:p>
          <a:p>
            <a:pPr marL="457200" lvl="0" indent="-330200" algn="l" rtl="0">
              <a:spcBef>
                <a:spcPts val="0"/>
              </a:spcBef>
              <a:spcAft>
                <a:spcPts val="0"/>
              </a:spcAft>
              <a:buSzPts val="1600"/>
              <a:buAutoNum type="arabicPeriod"/>
            </a:pPr>
            <a:r>
              <a:rPr lang="en" sz="1600"/>
              <a:t>Lightman and Dr. Falken make “Joshua” realize that the only winning move is to not play the game at all.</a:t>
            </a:r>
            <a:endParaRPr sz="1600"/>
          </a:p>
        </p:txBody>
      </p:sp>
      <p:sp>
        <p:nvSpPr>
          <p:cNvPr id="173" name="Google Shape;1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 1: Keep a human in the process</a:t>
            </a:r>
            <a:endParaRPr/>
          </a:p>
        </p:txBody>
      </p:sp>
      <p:sp>
        <p:nvSpPr>
          <p:cNvPr id="179" name="Google Shape;179;p18"/>
          <p:cNvSpPr txBox="1">
            <a:spLocks noGrp="1"/>
          </p:cNvSpPr>
          <p:nvPr>
            <p:ph type="body" idx="1"/>
          </p:nvPr>
        </p:nvSpPr>
        <p:spPr>
          <a:xfrm>
            <a:off x="1123050" y="1300950"/>
            <a:ext cx="4378800" cy="37560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600"/>
              <a:t>2 spots where humans are needed to launch the nukes</a:t>
            </a:r>
            <a:endParaRPr sz="1600"/>
          </a:p>
          <a:p>
            <a:pPr marL="914400" lvl="1" indent="-330200" algn="l" rtl="0">
              <a:spcBef>
                <a:spcPts val="0"/>
              </a:spcBef>
              <a:spcAft>
                <a:spcPts val="0"/>
              </a:spcAft>
              <a:buSzPts val="1600"/>
              <a:buChar char="○"/>
            </a:pPr>
            <a:r>
              <a:rPr lang="en" sz="1600"/>
              <a:t>1 must supply launch codes</a:t>
            </a:r>
            <a:endParaRPr sz="1600"/>
          </a:p>
          <a:p>
            <a:pPr marL="914400" lvl="1" indent="-330200" algn="l" rtl="0">
              <a:spcBef>
                <a:spcPts val="0"/>
              </a:spcBef>
              <a:spcAft>
                <a:spcPts val="0"/>
              </a:spcAft>
              <a:buSzPts val="1600"/>
              <a:buChar char="○"/>
            </a:pPr>
            <a:r>
              <a:rPr lang="en" sz="1600"/>
              <a:t>2 missile silo operators need to turn their keys at the same time.</a:t>
            </a:r>
            <a:endParaRPr sz="1600"/>
          </a:p>
          <a:p>
            <a:pPr marL="457200" lvl="0" indent="-330200" algn="l" rtl="0">
              <a:spcBef>
                <a:spcPts val="0"/>
              </a:spcBef>
              <a:spcAft>
                <a:spcPts val="0"/>
              </a:spcAft>
              <a:buSzPts val="1600"/>
              <a:buChar char="●"/>
            </a:pPr>
            <a:r>
              <a:rPr lang="en" sz="1600"/>
              <a:t>When Lightman commands WOPR to play Global Thermonuclear War it simulates a imminent nuclear attack by the USSR</a:t>
            </a:r>
            <a:endParaRPr sz="1600"/>
          </a:p>
          <a:p>
            <a:pPr marL="457200" lvl="0" indent="-330200" algn="l" rtl="0">
              <a:spcBef>
                <a:spcPts val="0"/>
              </a:spcBef>
              <a:spcAft>
                <a:spcPts val="0"/>
              </a:spcAft>
              <a:buSzPts val="1600"/>
              <a:buChar char="●"/>
            </a:pPr>
            <a:r>
              <a:rPr lang="en" sz="1600"/>
              <a:t>The machine plays to win the war no matter how many people die.</a:t>
            </a:r>
            <a:endParaRPr sz="1600"/>
          </a:p>
          <a:p>
            <a:pPr marL="457200" lvl="0" indent="-330200" algn="l" rtl="0">
              <a:spcBef>
                <a:spcPts val="0"/>
              </a:spcBef>
              <a:spcAft>
                <a:spcPts val="0"/>
              </a:spcAft>
              <a:buSzPts val="1600"/>
              <a:buChar char="●"/>
            </a:pPr>
            <a:r>
              <a:rPr lang="en" sz="1600"/>
              <a:t>WOPR finds the nuclear launch codes and prepares to launch a nuclear strike, but Lightman luckily stops it.</a:t>
            </a:r>
            <a:endParaRPr sz="1600"/>
          </a:p>
        </p:txBody>
      </p:sp>
      <p:pic>
        <p:nvPicPr>
          <p:cNvPr id="180" name="Google Shape;180;p18"/>
          <p:cNvPicPr preferRelativeResize="0"/>
          <p:nvPr/>
        </p:nvPicPr>
        <p:blipFill rotWithShape="1">
          <a:blip r:embed="rId3">
            <a:alphaModFix/>
          </a:blip>
          <a:srcRect t="4094" b="3270"/>
          <a:stretch/>
        </p:blipFill>
        <p:spPr>
          <a:xfrm>
            <a:off x="5708250" y="1378150"/>
            <a:ext cx="2861726" cy="1491075"/>
          </a:xfrm>
          <a:prstGeom prst="rect">
            <a:avLst/>
          </a:prstGeom>
          <a:noFill/>
          <a:ln>
            <a:noFill/>
          </a:ln>
        </p:spPr>
      </p:pic>
      <p:pic>
        <p:nvPicPr>
          <p:cNvPr id="181" name="Google Shape;181;p18"/>
          <p:cNvPicPr preferRelativeResize="0"/>
          <p:nvPr/>
        </p:nvPicPr>
        <p:blipFill rotWithShape="1">
          <a:blip r:embed="rId4">
            <a:alphaModFix/>
          </a:blip>
          <a:srcRect t="12165"/>
          <a:stretch/>
        </p:blipFill>
        <p:spPr>
          <a:xfrm>
            <a:off x="5708250" y="2869226"/>
            <a:ext cx="2861726" cy="1413901"/>
          </a:xfrm>
          <a:prstGeom prst="rect">
            <a:avLst/>
          </a:prstGeom>
          <a:noFill/>
          <a:ln>
            <a:noFill/>
          </a:ln>
        </p:spPr>
      </p:pic>
      <p:pic>
        <p:nvPicPr>
          <p:cNvPr id="182" name="Google Shape;182;p18"/>
          <p:cNvPicPr preferRelativeResize="0"/>
          <p:nvPr/>
        </p:nvPicPr>
        <p:blipFill rotWithShape="1">
          <a:blip r:embed="rId5">
            <a:alphaModFix/>
          </a:blip>
          <a:srcRect t="68419" b="10807"/>
          <a:stretch/>
        </p:blipFill>
        <p:spPr>
          <a:xfrm>
            <a:off x="5708250" y="4283125"/>
            <a:ext cx="2861726" cy="293701"/>
          </a:xfrm>
          <a:prstGeom prst="rect">
            <a:avLst/>
          </a:prstGeom>
          <a:noFill/>
          <a:ln>
            <a:noFill/>
          </a:ln>
        </p:spPr>
      </p:pic>
      <p:sp>
        <p:nvSpPr>
          <p:cNvPr id="183" name="Google Shape;18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Human Fail-Safes in the Real World</a:t>
            </a:r>
            <a:endParaRPr/>
          </a:p>
        </p:txBody>
      </p:sp>
      <p:sp>
        <p:nvSpPr>
          <p:cNvPr id="189" name="Google Shape;189;p19"/>
          <p:cNvSpPr txBox="1">
            <a:spLocks noGrp="1"/>
          </p:cNvSpPr>
          <p:nvPr>
            <p:ph type="body" idx="1"/>
          </p:nvPr>
        </p:nvSpPr>
        <p:spPr>
          <a:xfrm>
            <a:off x="1056750" y="1020500"/>
            <a:ext cx="7030500" cy="3521700"/>
          </a:xfrm>
          <a:prstGeom prst="rect">
            <a:avLst/>
          </a:prstGeom>
        </p:spPr>
        <p:txBody>
          <a:bodyPr spcFirstLastPara="1" wrap="square" lIns="91425" tIns="91425" rIns="91425" bIns="91425" anchor="t" anchorCtr="0">
            <a:noAutofit/>
          </a:bodyPr>
          <a:lstStyle/>
          <a:p>
            <a:pPr marL="457200" lvl="0" indent="-342900" algn="l" rtl="0">
              <a:lnSpc>
                <a:spcPct val="95000"/>
              </a:lnSpc>
              <a:spcBef>
                <a:spcPts val="0"/>
              </a:spcBef>
              <a:spcAft>
                <a:spcPts val="0"/>
              </a:spcAft>
              <a:buSzPts val="1800"/>
              <a:buChar char="●"/>
            </a:pPr>
            <a:r>
              <a:rPr lang="en" sz="1800"/>
              <a:t>Self-driving cars</a:t>
            </a:r>
            <a:endParaRPr sz="1800"/>
          </a:p>
          <a:p>
            <a:pPr marL="914400" lvl="1" indent="-342900" algn="l" rtl="0">
              <a:lnSpc>
                <a:spcPct val="95000"/>
              </a:lnSpc>
              <a:spcBef>
                <a:spcPts val="0"/>
              </a:spcBef>
              <a:spcAft>
                <a:spcPts val="0"/>
              </a:spcAft>
              <a:buSzPts val="1800"/>
              <a:buChar char="○"/>
            </a:pPr>
            <a:r>
              <a:rPr lang="en" sz="1800"/>
              <a:t>Humans on autopilot don’t pay attention and remove themself as a fail-safe [3]</a:t>
            </a:r>
            <a:endParaRPr sz="1800"/>
          </a:p>
          <a:p>
            <a:pPr marL="914400" lvl="1" indent="-342900" algn="l" rtl="0">
              <a:lnSpc>
                <a:spcPct val="95000"/>
              </a:lnSpc>
              <a:spcBef>
                <a:spcPts val="0"/>
              </a:spcBef>
              <a:spcAft>
                <a:spcPts val="0"/>
              </a:spcAft>
              <a:buSzPts val="1800"/>
              <a:buChar char="○"/>
            </a:pPr>
            <a:r>
              <a:rPr lang="en" sz="1800"/>
              <a:t>In Q2 2021, Tesla registered a crash for every 4.41 million miles driven with autopilot engaged [13]</a:t>
            </a:r>
            <a:br>
              <a:rPr lang="en" sz="1800"/>
            </a:br>
            <a:endParaRPr sz="1800"/>
          </a:p>
          <a:p>
            <a:pPr marL="457200" lvl="0" indent="-342900" algn="l" rtl="0">
              <a:lnSpc>
                <a:spcPct val="95000"/>
              </a:lnSpc>
              <a:spcBef>
                <a:spcPts val="0"/>
              </a:spcBef>
              <a:spcAft>
                <a:spcPts val="0"/>
              </a:spcAft>
              <a:buSzPts val="1800"/>
              <a:buChar char="●"/>
            </a:pPr>
            <a:r>
              <a:rPr lang="en" sz="1800"/>
              <a:t>False-positive missile detection in Russia [4]</a:t>
            </a:r>
            <a:endParaRPr sz="1800"/>
          </a:p>
          <a:p>
            <a:pPr marL="914400" lvl="1" indent="-342900" algn="l" rtl="0">
              <a:lnSpc>
                <a:spcPct val="95000"/>
              </a:lnSpc>
              <a:spcBef>
                <a:spcPts val="0"/>
              </a:spcBef>
              <a:spcAft>
                <a:spcPts val="0"/>
              </a:spcAft>
              <a:buSzPts val="1800"/>
              <a:buChar char="○"/>
            </a:pPr>
            <a:r>
              <a:rPr lang="en" sz="1800"/>
              <a:t>Disaster was prevented by human not listening to the false positive [4]</a:t>
            </a:r>
            <a:br>
              <a:rPr lang="en" sz="1800"/>
            </a:br>
            <a:endParaRPr sz="1500"/>
          </a:p>
          <a:p>
            <a:pPr marL="457200" lvl="0" indent="-342900" algn="l" rtl="0">
              <a:lnSpc>
                <a:spcPct val="95000"/>
              </a:lnSpc>
              <a:spcBef>
                <a:spcPts val="0"/>
              </a:spcBef>
              <a:spcAft>
                <a:spcPts val="0"/>
              </a:spcAft>
              <a:buSzPts val="1800"/>
              <a:buChar char="●"/>
            </a:pPr>
            <a:r>
              <a:rPr lang="en" sz="1800"/>
              <a:t>Keys to the internet</a:t>
            </a:r>
            <a:endParaRPr sz="1800"/>
          </a:p>
          <a:p>
            <a:pPr marL="914400" lvl="1" indent="-342900" algn="l" rtl="0">
              <a:lnSpc>
                <a:spcPct val="95000"/>
              </a:lnSpc>
              <a:spcBef>
                <a:spcPts val="0"/>
              </a:spcBef>
              <a:spcAft>
                <a:spcPts val="0"/>
              </a:spcAft>
              <a:buSzPts val="1800"/>
              <a:buChar char="○"/>
            </a:pPr>
            <a:r>
              <a:rPr lang="en" sz="1800"/>
              <a:t>The 7 keys have never been used, but it’s reassuring to have them as technology continues to advance and explore uncharted territory  [5]</a:t>
            </a:r>
            <a:endParaRPr sz="1800"/>
          </a:p>
        </p:txBody>
      </p:sp>
      <p:sp>
        <p:nvSpPr>
          <p:cNvPr id="190" name="Google Shape;19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 2: Nothing Digital is Truly Secure</a:t>
            </a:r>
            <a:endParaRPr/>
          </a:p>
        </p:txBody>
      </p:sp>
      <p:sp>
        <p:nvSpPr>
          <p:cNvPr id="196" name="Google Shape;196;p20"/>
          <p:cNvSpPr txBox="1">
            <a:spLocks noGrp="1"/>
          </p:cNvSpPr>
          <p:nvPr>
            <p:ph type="body" idx="1"/>
          </p:nvPr>
        </p:nvSpPr>
        <p:spPr>
          <a:xfrm>
            <a:off x="1145100" y="1006725"/>
            <a:ext cx="4776900" cy="3978900"/>
          </a:xfrm>
          <a:prstGeom prst="rect">
            <a:avLst/>
          </a:prstGeom>
        </p:spPr>
        <p:txBody>
          <a:bodyPr spcFirstLastPara="1" wrap="square" lIns="91425" tIns="91425" rIns="91425" bIns="91425" anchor="t" anchorCtr="0">
            <a:noAutofit/>
          </a:bodyPr>
          <a:lstStyle/>
          <a:p>
            <a:pPr marL="457200" lvl="0" indent="-304800" algn="l" rtl="0">
              <a:spcBef>
                <a:spcPts val="1800"/>
              </a:spcBef>
              <a:spcAft>
                <a:spcPts val="0"/>
              </a:spcAft>
              <a:buSzPts val="1200"/>
              <a:buChar char="●"/>
            </a:pPr>
            <a:r>
              <a:rPr lang="en" sz="1200"/>
              <a:t>Lightman hacks into his school’s online system and changes both his and Jennifer’s grades</a:t>
            </a:r>
            <a:endParaRPr sz="1200"/>
          </a:p>
          <a:p>
            <a:pPr marL="457200" lvl="0" indent="-304800" algn="l" rtl="0">
              <a:spcBef>
                <a:spcPts val="1000"/>
              </a:spcBef>
              <a:spcAft>
                <a:spcPts val="0"/>
              </a:spcAft>
              <a:buSzPts val="1200"/>
              <a:buChar char="●"/>
            </a:pPr>
            <a:r>
              <a:rPr lang="en" sz="1200"/>
              <a:t>He establishes a p2p connection with a dial up modem to pirate unreleased game software</a:t>
            </a:r>
            <a:endParaRPr sz="1200"/>
          </a:p>
          <a:p>
            <a:pPr marL="457200" lvl="0" indent="-304800" algn="l" rtl="0">
              <a:spcBef>
                <a:spcPts val="1000"/>
              </a:spcBef>
              <a:spcAft>
                <a:spcPts val="0"/>
              </a:spcAft>
              <a:buSzPts val="1200"/>
              <a:buChar char="●"/>
            </a:pPr>
            <a:r>
              <a:rPr lang="en" sz="1200"/>
              <a:t>Dr Falken wrote a backdoor that accesses WOPR’s Global Thermonuclear War Simulation</a:t>
            </a:r>
            <a:endParaRPr sz="1200"/>
          </a:p>
          <a:p>
            <a:pPr marL="457200" lvl="0" indent="-304800" algn="l" rtl="0">
              <a:spcBef>
                <a:spcPts val="1000"/>
              </a:spcBef>
              <a:spcAft>
                <a:spcPts val="0"/>
              </a:spcAft>
              <a:buSzPts val="1200"/>
              <a:buChar char="●"/>
            </a:pPr>
            <a:r>
              <a:rPr lang="en" sz="1200"/>
              <a:t>Lightman accesses the backdoor with the password “Joshua”</a:t>
            </a:r>
            <a:endParaRPr sz="1200"/>
          </a:p>
          <a:p>
            <a:pPr marL="457200" lvl="0" indent="-304800" algn="l" rtl="0">
              <a:spcBef>
                <a:spcPts val="1000"/>
              </a:spcBef>
              <a:spcAft>
                <a:spcPts val="0"/>
              </a:spcAft>
              <a:buSzPts val="1200"/>
              <a:buChar char="●"/>
            </a:pPr>
            <a:r>
              <a:rPr lang="en" sz="1200"/>
              <a:t>He activates the Nuclear War Simulation from outside NORAD’s network</a:t>
            </a:r>
            <a:endParaRPr sz="1200"/>
          </a:p>
          <a:p>
            <a:pPr marL="457200" lvl="0" indent="-304800" algn="l" rtl="0">
              <a:spcBef>
                <a:spcPts val="1000"/>
              </a:spcBef>
              <a:spcAft>
                <a:spcPts val="0"/>
              </a:spcAft>
              <a:buSzPts val="1200"/>
              <a:buChar char="●"/>
            </a:pPr>
            <a:r>
              <a:rPr lang="en" sz="1200"/>
              <a:t>Systems that are weak and have “back doors” on purpose are much easier to break into. This was very poor practice by Dr. Falken when he added his backdoor password “Joshua”. </a:t>
            </a:r>
            <a:endParaRPr sz="1200"/>
          </a:p>
          <a:p>
            <a:pPr marL="457200" lvl="0" indent="-304800" algn="l" rtl="0">
              <a:spcBef>
                <a:spcPts val="1800"/>
              </a:spcBef>
              <a:spcAft>
                <a:spcPts val="1000"/>
              </a:spcAft>
              <a:buSzPts val="1200"/>
              <a:buChar char="●"/>
            </a:pPr>
            <a:r>
              <a:rPr lang="en" sz="1200"/>
              <a:t>This system should have been air gapped (not connected to any other computer or network)</a:t>
            </a:r>
            <a:endParaRPr sz="1200"/>
          </a:p>
        </p:txBody>
      </p:sp>
      <p:pic>
        <p:nvPicPr>
          <p:cNvPr id="197" name="Google Shape;197;p20"/>
          <p:cNvPicPr preferRelativeResize="0"/>
          <p:nvPr/>
        </p:nvPicPr>
        <p:blipFill>
          <a:blip r:embed="rId3">
            <a:alphaModFix/>
          </a:blip>
          <a:stretch>
            <a:fillRect/>
          </a:stretch>
        </p:blipFill>
        <p:spPr>
          <a:xfrm>
            <a:off x="6006375" y="1593500"/>
            <a:ext cx="2957899" cy="1715800"/>
          </a:xfrm>
          <a:prstGeom prst="rect">
            <a:avLst/>
          </a:prstGeom>
          <a:noFill/>
          <a:ln>
            <a:noFill/>
          </a:ln>
        </p:spPr>
      </p:pic>
      <p:sp>
        <p:nvSpPr>
          <p:cNvPr id="198" name="Google Shape;198;p20"/>
          <p:cNvSpPr txBox="1"/>
          <p:nvPr/>
        </p:nvSpPr>
        <p:spPr>
          <a:xfrm>
            <a:off x="6006325" y="3309300"/>
            <a:ext cx="2958000" cy="99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800"/>
              </a:spcBef>
              <a:spcAft>
                <a:spcPts val="400"/>
              </a:spcAft>
              <a:buNone/>
            </a:pPr>
            <a:r>
              <a:rPr lang="en" sz="1600" i="1">
                <a:solidFill>
                  <a:schemeClr val="lt1"/>
                </a:solidFill>
                <a:latin typeface="Lato"/>
                <a:ea typeface="Lato"/>
                <a:cs typeface="Lato"/>
                <a:sym typeface="Lato"/>
              </a:rPr>
              <a:t>"Hey, I don't believe that any system is totally secure"</a:t>
            </a:r>
            <a:br>
              <a:rPr lang="en" sz="1600" i="1">
                <a:solidFill>
                  <a:schemeClr val="lt1"/>
                </a:solidFill>
                <a:latin typeface="Lato"/>
                <a:ea typeface="Lato"/>
                <a:cs typeface="Lato"/>
                <a:sym typeface="Lato"/>
              </a:rPr>
            </a:br>
            <a:r>
              <a:rPr lang="en" sz="1600" i="1">
                <a:solidFill>
                  <a:schemeClr val="lt1"/>
                </a:solidFill>
                <a:latin typeface="Lato"/>
                <a:ea typeface="Lato"/>
                <a:cs typeface="Lato"/>
                <a:sym typeface="Lato"/>
              </a:rPr>
              <a:t> -David Lightman</a:t>
            </a:r>
            <a:endParaRPr sz="1600">
              <a:latin typeface="Lato"/>
              <a:ea typeface="Lato"/>
              <a:cs typeface="Lato"/>
              <a:sym typeface="Lato"/>
            </a:endParaRPr>
          </a:p>
        </p:txBody>
      </p:sp>
      <p:sp>
        <p:nvSpPr>
          <p:cNvPr id="199" name="Google Shape;19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Data Breaches in the Real World  </a:t>
            </a:r>
            <a:endParaRPr/>
          </a:p>
        </p:txBody>
      </p:sp>
      <p:sp>
        <p:nvSpPr>
          <p:cNvPr id="205" name="Google Shape;205;p21"/>
          <p:cNvSpPr txBox="1">
            <a:spLocks noGrp="1"/>
          </p:cNvSpPr>
          <p:nvPr>
            <p:ph type="body" idx="1"/>
          </p:nvPr>
        </p:nvSpPr>
        <p:spPr>
          <a:xfrm>
            <a:off x="1025850" y="1206725"/>
            <a:ext cx="7995300" cy="3293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Data breaches statistics</a:t>
            </a:r>
            <a:endParaRPr sz="1400"/>
          </a:p>
          <a:p>
            <a:pPr marL="914400" lvl="1" indent="-298450" algn="l" rtl="0">
              <a:spcBef>
                <a:spcPts val="0"/>
              </a:spcBef>
              <a:spcAft>
                <a:spcPts val="0"/>
              </a:spcAft>
              <a:buSzPts val="1100"/>
              <a:buChar char="○"/>
            </a:pPr>
            <a:r>
              <a:rPr lang="en"/>
              <a:t>Number of data breaches in North Carolina increased from 75 in 2006 to 1644 in 2020 [6] </a:t>
            </a:r>
            <a:endParaRPr/>
          </a:p>
          <a:p>
            <a:pPr marL="1371600" lvl="2" indent="-298450" algn="l" rtl="0">
              <a:spcBef>
                <a:spcPts val="0"/>
              </a:spcBef>
              <a:spcAft>
                <a:spcPts val="0"/>
              </a:spcAft>
              <a:buSzPts val="1100"/>
              <a:buChar char="-"/>
            </a:pPr>
            <a:r>
              <a:rPr lang="en"/>
              <a:t>Almost 1.2 million people were affected by the 1644 breaches in 2020 [6]</a:t>
            </a:r>
            <a:endParaRPr/>
          </a:p>
          <a:p>
            <a:pPr marL="914400" lvl="1" indent="-298450" algn="l" rtl="0">
              <a:spcBef>
                <a:spcPts val="0"/>
              </a:spcBef>
              <a:spcAft>
                <a:spcPts val="0"/>
              </a:spcAft>
              <a:buSzPts val="1100"/>
              <a:buChar char="○"/>
            </a:pPr>
            <a:r>
              <a:rPr lang="en"/>
              <a:t>Data breaches in education increased from 57 in 2015 to 127 in 2017 [7]</a:t>
            </a:r>
            <a:endParaRPr/>
          </a:p>
          <a:p>
            <a:pPr marL="1371600" lvl="2" indent="-298450" algn="l" rtl="0">
              <a:spcBef>
                <a:spcPts val="0"/>
              </a:spcBef>
              <a:spcAft>
                <a:spcPts val="0"/>
              </a:spcAft>
              <a:buSzPts val="1100"/>
              <a:buChar char="-"/>
            </a:pPr>
            <a:r>
              <a:rPr lang="en"/>
              <a:t>15.5 million student records have been affected by breaches since 2005 [7]</a:t>
            </a:r>
            <a:endParaRPr/>
          </a:p>
          <a:p>
            <a:pPr marL="457200" lvl="0" indent="-311150" algn="l" rtl="0">
              <a:spcBef>
                <a:spcPts val="1000"/>
              </a:spcBef>
              <a:spcAft>
                <a:spcPts val="0"/>
              </a:spcAft>
              <a:buSzPts val="1300"/>
              <a:buChar char="●"/>
            </a:pPr>
            <a:r>
              <a:rPr lang="en"/>
              <a:t>Air Gapped Systems</a:t>
            </a:r>
            <a:endParaRPr/>
          </a:p>
          <a:p>
            <a:pPr marL="914400" lvl="1" indent="-298450" algn="l" rtl="0">
              <a:spcBef>
                <a:spcPts val="0"/>
              </a:spcBef>
              <a:spcAft>
                <a:spcPts val="0"/>
              </a:spcAft>
              <a:buSzPts val="1100"/>
              <a:buChar char="○"/>
            </a:pPr>
            <a:r>
              <a:rPr lang="en"/>
              <a:t>Highly secure because they have no connections to unsecure networks [10]</a:t>
            </a:r>
            <a:endParaRPr/>
          </a:p>
          <a:p>
            <a:pPr marL="914400" lvl="1" indent="-298450" algn="l" rtl="0">
              <a:spcBef>
                <a:spcPts val="0"/>
              </a:spcBef>
              <a:spcAft>
                <a:spcPts val="0"/>
              </a:spcAft>
              <a:buSzPts val="1100"/>
              <a:buChar char="○"/>
            </a:pPr>
            <a:r>
              <a:rPr lang="en"/>
              <a:t>They can still be breached if malicious code is implanted [10]</a:t>
            </a:r>
            <a:endParaRPr/>
          </a:p>
          <a:p>
            <a:pPr marL="0" lvl="0" indent="0" algn="l" rtl="0">
              <a:spcBef>
                <a:spcPts val="0"/>
              </a:spcBef>
              <a:spcAft>
                <a:spcPts val="1200"/>
              </a:spcAft>
              <a:buNone/>
            </a:pPr>
            <a:endParaRPr/>
          </a:p>
        </p:txBody>
      </p:sp>
      <p:sp>
        <p:nvSpPr>
          <p:cNvPr id="206" name="Google Shape;20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207" name="Google Shape;207;p21"/>
          <p:cNvPicPr preferRelativeResize="0"/>
          <p:nvPr/>
        </p:nvPicPr>
        <p:blipFill>
          <a:blip r:embed="rId3">
            <a:alphaModFix/>
          </a:blip>
          <a:stretch>
            <a:fillRect/>
          </a:stretch>
        </p:blipFill>
        <p:spPr>
          <a:xfrm>
            <a:off x="2282800" y="3268775"/>
            <a:ext cx="4578399" cy="1603725"/>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3493</Words>
  <Application>Microsoft Macintosh PowerPoint</Application>
  <PresentationFormat>On-screen Show (16:9)</PresentationFormat>
  <Paragraphs>156</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Lato</vt:lpstr>
      <vt:lpstr>Arial</vt:lpstr>
      <vt:lpstr>Montserrat</vt:lpstr>
      <vt:lpstr>Focus</vt:lpstr>
      <vt:lpstr>WarGames</vt:lpstr>
      <vt:lpstr>WarGames Plot</vt:lpstr>
      <vt:lpstr>Characters Part 1</vt:lpstr>
      <vt:lpstr>Characters Part 2</vt:lpstr>
      <vt:lpstr>Key Events</vt:lpstr>
      <vt:lpstr>Conclusion 1: Keep a human in the process</vt:lpstr>
      <vt:lpstr>Human Fail-Safes in the Real World</vt:lpstr>
      <vt:lpstr>Conclusion 2: Nothing Digital is Truly Secure</vt:lpstr>
      <vt:lpstr>Data Breaches in the Real World  </vt:lpstr>
      <vt:lpstr>Compromised Applications</vt:lpstr>
      <vt:lpstr>IN CONCLUSION...</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Keith A. Pray</cp:lastModifiedBy>
  <cp:revision>1</cp:revision>
  <dcterms:modified xsi:type="dcterms:W3CDTF">2024-10-15T22:59:29Z</dcterms:modified>
</cp:coreProperties>
</file>