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69" r:id="rId2"/>
    <p:sldId id="298" r:id="rId3"/>
    <p:sldId id="299" r:id="rId4"/>
    <p:sldId id="282" r:id="rId5"/>
    <p:sldId id="274" r:id="rId6"/>
    <p:sldId id="294" r:id="rId7"/>
    <p:sldId id="296" r:id="rId8"/>
    <p:sldId id="284" r:id="rId9"/>
    <p:sldId id="285" r:id="rId10"/>
    <p:sldId id="286" r:id="rId11"/>
    <p:sldId id="290" r:id="rId12"/>
    <p:sldId id="288" r:id="rId13"/>
    <p:sldId id="303" r:id="rId14"/>
    <p:sldId id="304" r:id="rId15"/>
    <p:sldId id="289" r:id="rId16"/>
    <p:sldId id="272" r:id="rId17"/>
    <p:sldId id="306" r:id="rId18"/>
    <p:sldId id="30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71007-420D-563A-BFFD-D576D63FD054}" v="1041" dt="2024-10-04T08:47:19.611"/>
    <p1510:client id="{092CCEC6-264F-9CB3-25BD-D2B4F48CEBE5}" v="4" dt="2024-10-04T19:57:14.286"/>
    <p1510:client id="{131A9F49-82B0-BC51-F9D6-54A750594BF3}" v="702" dt="2024-10-04T19:54:45.313"/>
    <p1510:client id="{2767EE79-7CDC-4E29-8452-EA9B3B4800EE}" v="4703" dt="2024-10-04T10:47:01.516"/>
    <p1510:client id="{38753B70-6747-F640-BEB3-23498C88C159}" v="2074" dt="2024-10-04T19:21:01.689"/>
    <p1510:client id="{419786DB-266B-0758-DB9A-49E304EC9431}" v="2" dt="2024-10-04T00:34:16.135"/>
    <p1510:client id="{6E8B2EBB-6BF6-6350-5322-5DF08BDC6B82}" v="25" dt="2024-10-04T07:53:37.250"/>
    <p1510:client id="{97011421-6E9C-F08B-EE33-A2C8212D9C79}" v="381" dt="2024-10-04T00:30:01.444"/>
    <p1510:client id="{9B372A92-909E-8E27-C23B-05C9996400F6}" v="214" dt="2024-10-04T08:30:16.763"/>
    <p1510:client id="{B98952AA-BDB5-35A0-9B9F-C2B641797384}" v="27" dt="2024-10-03T20:05:07.133"/>
    <p1510:client id="{CB4F3ADB-7412-9461-B05F-053097B92F22}" v="1140" dt="2024-10-04T04:28:47.073"/>
    <p1510:client id="{F242ADB9-BC15-3BF0-859E-65FED36C6C57}" v="3" dt="2024-10-04T17:01:06.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5"/>
    <p:restoredTop sz="82329"/>
  </p:normalViewPr>
  <p:slideViewPr>
    <p:cSldViewPr snapToGrid="0">
      <p:cViewPr varScale="1">
        <p:scale>
          <a:sx n="187" d="100"/>
          <a:sy n="187" d="100"/>
        </p:scale>
        <p:origin x="200"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10/13/24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65730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38964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82678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2017 WannaCry Attack was a ransomware attack that affected many companies including FedEx Honda and Nissan, However most importantly it effected the UKs National Health Service (NHS). Medical Records were down which caused about 19,000 medical appointments to be cancelled and ambulances were relocated to outer hospitals. </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27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ea typeface="Calibri"/>
                <a:cs typeface="Calibri"/>
              </a:rPr>
              <a:t>The Zimmermann Telegram was an early example of one nation taking advantage of a vulnerability in the enemies technology. </a:t>
            </a:r>
          </a:p>
          <a:p>
            <a:r>
              <a:rPr lang="en-US">
                <a:ea typeface="Calibri"/>
                <a:cs typeface="Calibri"/>
              </a:rPr>
              <a:t>Specifically the US intercepted a telegram from the Germans to Mexico to try and have them join the war efforts and the US was able to decrypt this message and diffuse the situation before it became an issue.</a:t>
            </a:r>
          </a:p>
          <a:p>
            <a:endParaRPr lang="en-US">
              <a:ea typeface="Calibri"/>
              <a:cs typeface="Calibri"/>
            </a:endParaRPr>
          </a:p>
          <a:p>
            <a:r>
              <a:rPr lang="en-US">
                <a:ea typeface="Calibri"/>
                <a:cs typeface="Calibri"/>
              </a:rPr>
              <a:t>Radar Tracking from British Airforce was used in WW2. It was crucial in </a:t>
            </a:r>
            <a:r>
              <a:rPr lang="en-US" err="1">
                <a:ea typeface="Calibri"/>
                <a:cs typeface="Calibri"/>
              </a:rPr>
              <a:t>winni</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80054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Remotely controlled weapons are weapons that can be used from afar to inflict physical damage without putting our own soldiers lives at risk. </a:t>
            </a:r>
          </a:p>
          <a:p>
            <a:r>
              <a:rPr lang="en-US" dirty="0">
                <a:ea typeface="Calibri"/>
                <a:cs typeface="Calibri"/>
              </a:rPr>
              <a:t>One example is …</a:t>
            </a:r>
          </a:p>
          <a:p>
            <a:endParaRPr lang="en-US" dirty="0">
              <a:ea typeface="Calibri"/>
              <a:cs typeface="Calibri"/>
            </a:endParaRPr>
          </a:p>
          <a:p>
            <a:r>
              <a:rPr lang="en-US" dirty="0">
                <a:ea typeface="Calibri"/>
                <a:cs typeface="Calibri"/>
              </a:rPr>
              <a:t>Cyber attacks are another form of long distance attack. </a:t>
            </a:r>
          </a:p>
          <a:p>
            <a:r>
              <a:rPr lang="en-US" dirty="0">
                <a:ea typeface="Calibri"/>
                <a:cs typeface="Calibri"/>
              </a:rPr>
              <a:t>One example is …</a:t>
            </a:r>
          </a:p>
          <a:p>
            <a:endParaRPr lang="en-US" dirty="0">
              <a:ea typeface="Calibri"/>
              <a:cs typeface="Calibri"/>
            </a:endParaRPr>
          </a:p>
          <a:p>
            <a:r>
              <a:rPr lang="en-US" dirty="0"/>
              <a:t>Examples of Long Distance Warfare: </a:t>
            </a:r>
            <a:endParaRPr lang="en-US" dirty="0">
              <a:ea typeface="Calibri"/>
              <a:cs typeface="Calibri"/>
            </a:endParaRPr>
          </a:p>
          <a:p>
            <a:r>
              <a:rPr lang="en-US" dirty="0"/>
              <a:t>Cyber attacks, drone attacks, missile launches, other autonomous devices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3904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Long Distance Warfare:</a:t>
            </a:r>
            <a:endParaRPr lang="en-US"/>
          </a:p>
          <a:p>
            <a:r>
              <a:rPr lang="en-US"/>
              <a:t>Widens Global inequalities,</a:t>
            </a:r>
            <a:endParaRPr lang="en-US">
              <a:ea typeface="Calibri"/>
              <a:cs typeface="Calibri"/>
            </a:endParaRPr>
          </a:p>
          <a:p>
            <a:r>
              <a:rPr lang="en-US"/>
              <a:t>Disproportionate power dynamics,</a:t>
            </a:r>
            <a:endParaRPr lang="en-US">
              <a:ea typeface="Calibri"/>
              <a:cs typeface="Calibri"/>
            </a:endParaRPr>
          </a:p>
          <a:p>
            <a:r>
              <a:rPr lang="en-US">
                <a:ea typeface="Calibri"/>
                <a:cs typeface="Calibri"/>
              </a:rPr>
              <a:t>Increase Civilian Casualties, it is harder to know before hand the amount of civilians in an area so a direct amount is hard to say but there were at lest 3,500</a:t>
            </a:r>
            <a:endParaRPr lang="en-US"/>
          </a:p>
          <a:p>
            <a:r>
              <a:rPr lang="en-US"/>
              <a:t>Increase Preemptive attacks where governments make attacking move whenever they perceive a potential threat </a:t>
            </a:r>
          </a:p>
          <a:p>
            <a:endParaRPr lang="en-US">
              <a:ea typeface="Calibri"/>
              <a:cs typeface="Calibri"/>
            </a:endParaRPr>
          </a:p>
          <a:p>
            <a:r>
              <a:rPr lang="en-US"/>
              <a:t>Examples of Long Distance Warfare: </a:t>
            </a:r>
            <a:endParaRPr lang="en-US">
              <a:ea typeface="Calibri"/>
              <a:cs typeface="Calibri"/>
            </a:endParaRPr>
          </a:p>
          <a:p>
            <a:r>
              <a:rPr lang="en-US"/>
              <a:t>Cyber attacks, drone attacks, missile launches, other autonomous devices</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3229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Zero Day Attacks</a:t>
            </a:r>
          </a:p>
          <a:p>
            <a:endParaRPr lang="en-US" b="1" dirty="0">
              <a:ea typeface="Calibri"/>
              <a:cs typeface="Calibri"/>
            </a:endParaRPr>
          </a:p>
          <a:p>
            <a:r>
              <a:rPr lang="en-US" dirty="0">
                <a:ea typeface="Calibri"/>
                <a:cs typeface="Calibri"/>
              </a:rPr>
              <a:t>These are cyber attacks where countries exploit vulnerabilities in software, hardware, and firmware to compromise sensitive data.</a:t>
            </a:r>
            <a:endParaRPr lang="en-US" b="1" dirty="0">
              <a:ea typeface="Calibri"/>
              <a:cs typeface="Calibri"/>
            </a:endParaRPr>
          </a:p>
          <a:p>
            <a:endParaRPr lang="en-US" dirty="0">
              <a:ea typeface="Calibri"/>
              <a:cs typeface="Calibri"/>
            </a:endParaRPr>
          </a:p>
          <a:p>
            <a:r>
              <a:rPr lang="en-US" dirty="0">
                <a:ea typeface="Calibri"/>
                <a:cs typeface="Calibri"/>
              </a:rPr>
              <a:t>Stuxnet was a worm sent to Iran t disrupt nuclear developments. It set a president for non violent attacks by taking advantage of unreliable software other countries have in possession. </a:t>
            </a:r>
          </a:p>
          <a:p>
            <a:r>
              <a:rPr lang="en-US" dirty="0">
                <a:ea typeface="Calibri"/>
                <a:cs typeface="Calibri"/>
              </a:rPr>
              <a:t>This was a message to the world that safeguarding system vulnerabilities was essential in winning a war and shifted warfare tactics where putting resources into finding vulnerabilities in an enemies software could become more common. Central </a:t>
            </a:r>
            <a:r>
              <a:rPr lang="en-US" dirty="0" err="1">
                <a:ea typeface="Calibri"/>
                <a:cs typeface="Calibri"/>
              </a:rPr>
              <a:t>fuges</a:t>
            </a:r>
            <a:r>
              <a:rPr lang="en-US" dirty="0">
                <a:ea typeface="Calibri"/>
                <a:cs typeface="Calibri"/>
              </a:rPr>
              <a:t> overheating</a:t>
            </a:r>
          </a:p>
          <a:p>
            <a:endParaRPr lang="en-US" dirty="0">
              <a:ea typeface="Calibri"/>
              <a:cs typeface="Calibri"/>
            </a:endParaRPr>
          </a:p>
          <a:p>
            <a:r>
              <a:rPr lang="en-US" dirty="0" err="1">
                <a:ea typeface="Calibri"/>
                <a:cs typeface="Calibri"/>
              </a:rPr>
              <a:t>NotPetya</a:t>
            </a:r>
            <a:endParaRPr lang="en-US" dirty="0">
              <a:ea typeface="Calibri"/>
              <a:cs typeface="Calibri"/>
            </a:endParaRPr>
          </a:p>
          <a:p>
            <a:r>
              <a:rPr lang="en-US" dirty="0">
                <a:ea typeface="Calibri"/>
                <a:cs typeface="Calibri"/>
              </a:rPr>
              <a:t>Russia attacked Ukraine targeting banks, power grids, transportation, healthcare and government agencies. </a:t>
            </a:r>
          </a:p>
          <a:p>
            <a:r>
              <a:rPr lang="en-US" dirty="0">
                <a:ea typeface="Calibri"/>
                <a:cs typeface="Calibri"/>
              </a:rPr>
              <a:t>There was 20 mil in damages</a:t>
            </a:r>
            <a:endParaRPr lang="en-US" dirty="0"/>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7153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68430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2024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healthit.gov/data/quickstats/adoption-electronic-health-records-hospital-service-type-2019-2021" TargetMode="External"/><Relationship Id="rId13" Type="http://schemas.openxmlformats.org/officeDocument/2006/relationships/hyperlink" Target="https://invoicecloud.net/wp-content/uploads/2023/12/eb_state_of_online_payments_2024-FINAL.pdf" TargetMode="External"/><Relationship Id="rId3" Type="http://schemas.openxmlformats.org/officeDocument/2006/relationships/hyperlink" Target="https://www2.census.gov/library/publications/2024/demo/acs-56.pdf" TargetMode="External"/><Relationship Id="rId7" Type="http://schemas.openxmlformats.org/officeDocument/2006/relationships/hyperlink" Target="https://www.aha.org/statistics/fast-facts-us-hospitals" TargetMode="External"/><Relationship Id="rId12" Type="http://schemas.openxmlformats.org/officeDocument/2006/relationships/hyperlink" Target="https://business.yougov.com/content/47776-daily-frequency-of-smartphone-banking-on-the-rise-among-americans-since-2019" TargetMode="External"/><Relationship Id="rId2" Type="http://schemas.openxmlformats.org/officeDocument/2006/relationships/hyperlink" Target="https://rga.lis.virginia.gov/Published/2019/SD5/PDF" TargetMode="External"/><Relationship Id="rId16" Type="http://schemas.openxmlformats.org/officeDocument/2006/relationships/hyperlink" Target="https://www.space.com/the-carrington-event" TargetMode="External"/><Relationship Id="rId1" Type="http://schemas.openxmlformats.org/officeDocument/2006/relationships/slideLayout" Target="../slideLayouts/slideLayout6.xml"/><Relationship Id="rId6" Type="http://schemas.openxmlformats.org/officeDocument/2006/relationships/hyperlink" Target="https://lifebeyond.one/blogs/tech-impact/smartphone-addiction-technology-dependency-science-and-statistics" TargetMode="External"/><Relationship Id="rId11" Type="http://schemas.openxmlformats.org/officeDocument/2006/relationships/hyperlink" Target="https://www.pvhmc.org/services/perioperative-services/robotic-surgery/" TargetMode="External"/><Relationship Id="rId5" Type="http://schemas.openxmlformats.org/officeDocument/2006/relationships/hyperlink" Target="https://www.itu.int/en/ITU-D/Statistics/Pages/stat/default.aspx" TargetMode="External"/><Relationship Id="rId15" Type="http://schemas.openxmlformats.org/officeDocument/2006/relationships/hyperlink" Target="https://scoop.market.us/online-banking-statistics/" TargetMode="External"/><Relationship Id="rId10" Type="http://schemas.openxmlformats.org/officeDocument/2006/relationships/hyperlink" Target="https://doi.org/10.1016/j.jacr.2017.08.033" TargetMode="External"/><Relationship Id="rId4" Type="http://schemas.openxmlformats.org/officeDocument/2006/relationships/hyperlink" Target="https://www.pewresearch.org/internet/fact-sheet/mobile/" TargetMode="External"/><Relationship Id="rId9" Type="http://schemas.openxmlformats.org/officeDocument/2006/relationships/hyperlink" Target="https://investor.intuitivesurgical.com/static-files/e9ed7c14-f042-4923-b7cc-a1458e11e67b" TargetMode="External"/><Relationship Id="rId14" Type="http://schemas.openxmlformats.org/officeDocument/2006/relationships/hyperlink" Target="https://www.nasatm.com/pages/how-do-atms-work"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sn.com/en-gb/news/world/how-the-iron-dome-is-saving-lives-across-israel/ar-AA1rxtTP" TargetMode="External"/><Relationship Id="rId13" Type="http://schemas.openxmlformats.org/officeDocument/2006/relationships/hyperlink" Target="https://www.independent.co.uk/tech/chernobyl-ukraine-petya-cyber-attack-hack-nuclear-power-plant-danger-latest-a7810941.html" TargetMode="External"/><Relationship Id="rId3" Type="http://schemas.openxmlformats.org/officeDocument/2006/relationships/hyperlink" Target="https://landmarkimp.com/news/news/blog/geomagnetic-storm-affecting-gps-signals--may-2024/?ref=404media.co" TargetMode="External"/><Relationship Id="rId7" Type="http://schemas.openxmlformats.org/officeDocument/2006/relationships/hyperlink" Target="https://www.cisa.gov/news-events/ics-alerts/ir-alert-h-16-056-01" TargetMode="External"/><Relationship Id="rId12" Type="http://schemas.openxmlformats.org/officeDocument/2006/relationships/hyperlink" Target="https://www.cbsnews.com/news/lessons-to-learn-from-devastating-notpetya-cyberattack-wired-investigation/" TargetMode="External"/><Relationship Id="rId2" Type="http://schemas.openxmlformats.org/officeDocument/2006/relationships/hyperlink" Target="https://www.swpc.noaa.gov/news/g5-conditions-reached-yet-again" TargetMode="External"/><Relationship Id="rId1" Type="http://schemas.openxmlformats.org/officeDocument/2006/relationships/slideLayout" Target="../slideLayouts/slideLayout6.xml"/><Relationship Id="rId6" Type="http://schemas.openxmlformats.org/officeDocument/2006/relationships/hyperlink" Target="https://abcnews.go.com/WNT/story?id=130027&amp;page=1" TargetMode="External"/><Relationship Id="rId11" Type="http://schemas.openxmlformats.org/officeDocument/2006/relationships/hyperlink" Target="https://www.wired.com/2014/11/countdown-to-zero-day-stuxnet/" TargetMode="External"/><Relationship Id="rId5" Type="http://schemas.openxmlformats.org/officeDocument/2006/relationships/hyperlink" Target="https://www.spaceweather.gc.ca/tech/index-en.php" TargetMode="External"/><Relationship Id="rId15" Type="http://schemas.openxmlformats.org/officeDocument/2006/relationships/hyperlink" Target="https://www.theverge.com/2012/3/12/2864068/colossus-first-programmable-electronic-computer" TargetMode="External"/><Relationship Id="rId10" Type="http://schemas.openxmlformats.org/officeDocument/2006/relationships/hyperlink" Target="https://www.pewresearch.org/politics/2023/03/14/a-look-back-at-how-fear-and-false-beliefs-bolstered-u-s-public-support-for-war-in-iraq/" TargetMode="External"/><Relationship Id="rId4" Type="http://schemas.openxmlformats.org/officeDocument/2006/relationships/hyperlink" Target="https://www.statista.com/statistics/798564/number-of-us-residents-affected-by-data-breaches/" TargetMode="External"/><Relationship Id="rId9" Type="http://schemas.openxmlformats.org/officeDocument/2006/relationships/hyperlink" Target="https://airwars.org/" TargetMode="External"/><Relationship Id="rId14" Type="http://schemas.openxmlformats.org/officeDocument/2006/relationships/hyperlink" Target="https://www.iwm.org.uk/collections/item/object/2051966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WAR OF THE WORLDS (2005)</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ea typeface="+mn-lt"/>
                <a:cs typeface="+mn-lt"/>
              </a:rPr>
              <a:t>Bradley Kohler, Colin Masucci, Tien Nguyen</a:t>
            </a:r>
            <a:endParaRPr lang="en-US"/>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C23D-94CB-99B6-921F-66E2AE5538DD}"/>
              </a:ext>
            </a:extLst>
          </p:cNvPr>
          <p:cNvSpPr>
            <a:spLocks noGrp="1"/>
          </p:cNvSpPr>
          <p:nvPr>
            <p:ph type="title"/>
          </p:nvPr>
        </p:nvSpPr>
        <p:spPr/>
        <p:txBody>
          <a:bodyPr/>
          <a:lstStyle/>
          <a:p>
            <a:pPr algn="ctr"/>
            <a:r>
              <a:rPr lang="en-US">
                <a:ea typeface="Cambria"/>
              </a:rPr>
              <a:t>CONCLUSION 2:</a:t>
            </a:r>
          </a:p>
        </p:txBody>
      </p:sp>
      <p:sp>
        <p:nvSpPr>
          <p:cNvPr id="5" name="Footer Placeholder 4">
            <a:extLst>
              <a:ext uri="{FF2B5EF4-FFF2-40B4-BE49-F238E27FC236}">
                <a16:creationId xmlns:a16="http://schemas.microsoft.com/office/drawing/2014/main" id="{B9A09522-C485-6926-14A8-82EB23078D2A}"/>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E4437012-B8D5-6EF2-567C-407607B54363}"/>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8" name="TextBox 7">
            <a:extLst>
              <a:ext uri="{FF2B5EF4-FFF2-40B4-BE49-F238E27FC236}">
                <a16:creationId xmlns:a16="http://schemas.microsoft.com/office/drawing/2014/main" id="{03C3CA8F-EF88-FC55-2575-ACA5BDC6FE01}"/>
              </a:ext>
            </a:extLst>
          </p:cNvPr>
          <p:cNvSpPr txBox="1"/>
          <p:nvPr/>
        </p:nvSpPr>
        <p:spPr>
          <a:xfrm>
            <a:off x="685800" y="2151635"/>
            <a:ext cx="7713882" cy="1214179"/>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sz="2700" cap="all">
                <a:ea typeface="Cambria"/>
              </a:rPr>
              <a:t>In war, advanced and reliable computer networks are the backbone of a nation’s Military. </a:t>
            </a:r>
            <a:endParaRPr lang="en-US">
              <a:ea typeface="Cambria"/>
            </a:endParaRPr>
          </a:p>
        </p:txBody>
      </p:sp>
    </p:spTree>
    <p:extLst>
      <p:ext uri="{BB962C8B-B14F-4D97-AF65-F5344CB8AC3E}">
        <p14:creationId xmlns:p14="http://schemas.microsoft.com/office/powerpoint/2010/main" val="291390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C88-9685-0D4D-4F0E-79F71A911198}"/>
              </a:ext>
            </a:extLst>
          </p:cNvPr>
          <p:cNvSpPr>
            <a:spLocks noGrp="1"/>
          </p:cNvSpPr>
          <p:nvPr>
            <p:ph type="title"/>
          </p:nvPr>
        </p:nvSpPr>
        <p:spPr/>
        <p:txBody>
          <a:bodyPr/>
          <a:lstStyle/>
          <a:p>
            <a:r>
              <a:rPr lang="en-US"/>
              <a:t>how superior weapons have influenced wars in the past</a:t>
            </a:r>
          </a:p>
        </p:txBody>
      </p:sp>
      <p:sp>
        <p:nvSpPr>
          <p:cNvPr id="5" name="Footer Placeholder 4">
            <a:extLst>
              <a:ext uri="{FF2B5EF4-FFF2-40B4-BE49-F238E27FC236}">
                <a16:creationId xmlns:a16="http://schemas.microsoft.com/office/drawing/2014/main" id="{06B69556-1C25-70A9-13DE-E3D6E53EBC22}"/>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A6E2033-89BD-B8FD-FCE6-BCC3676C7BA0}"/>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17" name="TextBox 16">
            <a:extLst>
              <a:ext uri="{FF2B5EF4-FFF2-40B4-BE49-F238E27FC236}">
                <a16:creationId xmlns:a16="http://schemas.microsoft.com/office/drawing/2014/main" id="{7AB8F052-7D5C-FEAE-E9B2-3642D80E3ABF}"/>
              </a:ext>
            </a:extLst>
          </p:cNvPr>
          <p:cNvSpPr txBox="1"/>
          <p:nvPr/>
        </p:nvSpPr>
        <p:spPr>
          <a:xfrm>
            <a:off x="419710" y="1203086"/>
            <a:ext cx="3897848" cy="923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pPr>
            <a:r>
              <a:rPr lang="en-US" b="1">
                <a:latin typeface="Aptos"/>
              </a:rPr>
              <a:t>World War II:</a:t>
            </a:r>
            <a:r>
              <a:rPr lang="en-US">
                <a:latin typeface="Aptos"/>
              </a:rPr>
              <a:t>​</a:t>
            </a:r>
          </a:p>
          <a:p>
            <a:pPr>
              <a:lnSpc>
                <a:spcPct val="90000"/>
              </a:lnSpc>
            </a:pPr>
            <a:r>
              <a:rPr lang="en-US" sz="1200">
                <a:latin typeface="Aptos"/>
              </a:rPr>
              <a:t>​</a:t>
            </a:r>
          </a:p>
        </p:txBody>
      </p:sp>
      <p:sp>
        <p:nvSpPr>
          <p:cNvPr id="18" name="TextBox 17">
            <a:extLst>
              <a:ext uri="{FF2B5EF4-FFF2-40B4-BE49-F238E27FC236}">
                <a16:creationId xmlns:a16="http://schemas.microsoft.com/office/drawing/2014/main" id="{BFB29C0E-BAA9-B12D-4141-F11939367234}"/>
              </a:ext>
            </a:extLst>
          </p:cNvPr>
          <p:cNvSpPr txBox="1"/>
          <p:nvPr/>
        </p:nvSpPr>
        <p:spPr>
          <a:xfrm>
            <a:off x="5275399" y="4093504"/>
            <a:ext cx="3225211" cy="549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 sz="1100">
                <a:latin typeface="Aptos"/>
                <a:ea typeface="+mn-lt"/>
                <a:cs typeface="+mn-lt"/>
              </a:rPr>
              <a:t>A radar operator for the British </a:t>
            </a:r>
            <a:r>
              <a:rPr lang="en-US" sz="1100">
                <a:latin typeface="Aptos"/>
                <a:ea typeface="+mn-lt"/>
                <a:cs typeface="+mn-lt"/>
              </a:rPr>
              <a:t>Women's Auxiliary Air Force tracking aircraft during World War II [28]</a:t>
            </a:r>
            <a:endParaRPr lang="en-US" sz="1100">
              <a:latin typeface="Aptos"/>
              <a:ea typeface="Cambria"/>
            </a:endParaRPr>
          </a:p>
          <a:p>
            <a:pPr algn="ctr">
              <a:lnSpc>
                <a:spcPct val="90000"/>
              </a:lnSpc>
            </a:pPr>
            <a:endParaRPr lang="en-US" sz="1100" i="1">
              <a:ea typeface="Cambria"/>
            </a:endParaRPr>
          </a:p>
        </p:txBody>
      </p:sp>
      <p:sp>
        <p:nvSpPr>
          <p:cNvPr id="3" name="TextBox 2">
            <a:extLst>
              <a:ext uri="{FF2B5EF4-FFF2-40B4-BE49-F238E27FC236}">
                <a16:creationId xmlns:a16="http://schemas.microsoft.com/office/drawing/2014/main" id="{E1C22CE8-CD47-679E-8A7F-12207C9480E7}"/>
              </a:ext>
            </a:extLst>
          </p:cNvPr>
          <p:cNvSpPr txBox="1"/>
          <p:nvPr/>
        </p:nvSpPr>
        <p:spPr>
          <a:xfrm>
            <a:off x="685800" y="4492487"/>
            <a:ext cx="3631758" cy="203133"/>
          </a:xfrm>
          <a:prstGeom prst="rect">
            <a:avLst/>
          </a:prstGeom>
          <a:noFill/>
        </p:spPr>
        <p:txBody>
          <a:bodyPr wrap="square" rtlCol="0">
            <a:spAutoFit/>
          </a:bodyPr>
          <a:lstStyle/>
          <a:p>
            <a:pPr>
              <a:lnSpc>
                <a:spcPct val="90000"/>
              </a:lnSpc>
            </a:pPr>
            <a:r>
              <a:rPr lang="en-US" sz="800"/>
              <a:t>[</a:t>
            </a:r>
          </a:p>
        </p:txBody>
      </p:sp>
      <p:pic>
        <p:nvPicPr>
          <p:cNvPr id="7" name="Picture 6" descr="A person in a uniform working on a control panel&#10;&#10;Description automatically generated">
            <a:extLst>
              <a:ext uri="{FF2B5EF4-FFF2-40B4-BE49-F238E27FC236}">
                <a16:creationId xmlns:a16="http://schemas.microsoft.com/office/drawing/2014/main" id="{4EC36CFD-2B4C-795E-B9E4-3867EF477B35}"/>
              </a:ext>
            </a:extLst>
          </p:cNvPr>
          <p:cNvPicPr>
            <a:picLocks noChangeAspect="1"/>
          </p:cNvPicPr>
          <p:nvPr/>
        </p:nvPicPr>
        <p:blipFill>
          <a:blip r:embed="rId3"/>
          <a:stretch>
            <a:fillRect/>
          </a:stretch>
        </p:blipFill>
        <p:spPr>
          <a:xfrm>
            <a:off x="5203962" y="1565798"/>
            <a:ext cx="3262310" cy="2471200"/>
          </a:xfrm>
          <a:prstGeom prst="rect">
            <a:avLst/>
          </a:prstGeom>
        </p:spPr>
      </p:pic>
      <p:pic>
        <p:nvPicPr>
          <p:cNvPr id="1026" name="Picture 2" descr="colossus">
            <a:extLst>
              <a:ext uri="{FF2B5EF4-FFF2-40B4-BE49-F238E27FC236}">
                <a16:creationId xmlns:a16="http://schemas.microsoft.com/office/drawing/2014/main" id="{F2E3E1E8-84C2-B6F4-B047-F37CA51E9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10" y="1567573"/>
            <a:ext cx="3897848" cy="259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ED592D-9908-520E-7B1F-E3501E272051}"/>
              </a:ext>
            </a:extLst>
          </p:cNvPr>
          <p:cNvSpPr txBox="1"/>
          <p:nvPr/>
        </p:nvSpPr>
        <p:spPr>
          <a:xfrm>
            <a:off x="671650" y="4172879"/>
            <a:ext cx="3225211"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200">
                <a:latin typeface="Aptos"/>
                <a:ea typeface="+mn-lt"/>
                <a:cs typeface="+mn-lt"/>
              </a:rPr>
              <a:t>The world’s first programmable electronic computer decrypted code messages sent by the Germans faster than the German recipients themselves [29]</a:t>
            </a:r>
            <a:endParaRPr lang="en-US"/>
          </a:p>
          <a:p>
            <a:pPr algn="ctr">
              <a:lnSpc>
                <a:spcPct val="90000"/>
              </a:lnSpc>
            </a:pPr>
            <a:endParaRPr lang="en-US" sz="1100">
              <a:latin typeface="Aptos"/>
              <a:ea typeface="Cambria"/>
            </a:endParaRPr>
          </a:p>
          <a:p>
            <a:pPr algn="ctr">
              <a:lnSpc>
                <a:spcPct val="90000"/>
              </a:lnSpc>
            </a:pPr>
            <a:endParaRPr lang="en-US" sz="1100" i="1">
              <a:ea typeface="Cambria"/>
            </a:endParaRPr>
          </a:p>
        </p:txBody>
      </p:sp>
    </p:spTree>
    <p:extLst>
      <p:ext uri="{BB962C8B-B14F-4D97-AF65-F5344CB8AC3E}">
        <p14:creationId xmlns:p14="http://schemas.microsoft.com/office/powerpoint/2010/main" val="69816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C88-9685-0D4D-4F0E-79F71A911198}"/>
              </a:ext>
            </a:extLst>
          </p:cNvPr>
          <p:cNvSpPr>
            <a:spLocks noGrp="1"/>
          </p:cNvSpPr>
          <p:nvPr>
            <p:ph type="title"/>
          </p:nvPr>
        </p:nvSpPr>
        <p:spPr/>
        <p:txBody>
          <a:bodyPr/>
          <a:lstStyle/>
          <a:p>
            <a:r>
              <a:rPr lang="en-US"/>
              <a:t>Use of computers in warfare</a:t>
            </a:r>
          </a:p>
        </p:txBody>
      </p:sp>
      <p:sp>
        <p:nvSpPr>
          <p:cNvPr id="3" name="Content Placeholder 2">
            <a:extLst>
              <a:ext uri="{FF2B5EF4-FFF2-40B4-BE49-F238E27FC236}">
                <a16:creationId xmlns:a16="http://schemas.microsoft.com/office/drawing/2014/main" id="{30E42B03-2255-4137-C89E-FEDB92FF8D34}"/>
              </a:ext>
            </a:extLst>
          </p:cNvPr>
          <p:cNvSpPr>
            <a:spLocks noGrp="1"/>
          </p:cNvSpPr>
          <p:nvPr>
            <p:ph sz="half" idx="1"/>
          </p:nvPr>
        </p:nvSpPr>
        <p:spPr>
          <a:xfrm>
            <a:off x="685800" y="1289922"/>
            <a:ext cx="4219184" cy="3415429"/>
          </a:xfrm>
        </p:spPr>
        <p:txBody>
          <a:bodyPr vert="horz" lIns="91436" tIns="45718" rIns="91436" bIns="45718" rtlCol="0" anchor="t">
            <a:normAutofit lnSpcReduction="10000"/>
          </a:bodyPr>
          <a:lstStyle/>
          <a:p>
            <a:pPr marL="205740" indent="-205740"/>
            <a:r>
              <a:rPr lang="en-US" b="1" dirty="0">
                <a:latin typeface="Cambria"/>
                <a:ea typeface="+mn-lt"/>
                <a:cs typeface="+mn-lt"/>
              </a:rPr>
              <a:t>Computers as Weapons: </a:t>
            </a:r>
            <a:endParaRPr lang="en-US" dirty="0"/>
          </a:p>
          <a:p>
            <a:pPr marL="0" indent="0">
              <a:buNone/>
            </a:pPr>
            <a:r>
              <a:rPr lang="en-US" dirty="0">
                <a:ea typeface="+mn-lt"/>
                <a:cs typeface="+mn-lt"/>
              </a:rPr>
              <a:t>“Remotely-controlled unmanned Predator aircraft armed with Hellfire missiles have successfully attacked mobile ground targets in Afghanistan and Yemen.” [20]</a:t>
            </a:r>
            <a:endParaRPr lang="en-US" dirty="0">
              <a:ea typeface="Cambria"/>
            </a:endParaRPr>
          </a:p>
          <a:p>
            <a:pPr marL="205740" indent="-205740"/>
            <a:endParaRPr lang="en-US" dirty="0">
              <a:ea typeface="Cambria"/>
            </a:endParaRPr>
          </a:p>
          <a:p>
            <a:pPr marL="205740" indent="-205740"/>
            <a:r>
              <a:rPr lang="en-US" b="1" dirty="0">
                <a:ea typeface="Cambria"/>
              </a:rPr>
              <a:t>Cyber warfare: </a:t>
            </a:r>
            <a:endParaRPr lang="en-US" dirty="0">
              <a:ea typeface="+mn-lt"/>
              <a:cs typeface="+mn-lt"/>
            </a:endParaRPr>
          </a:p>
          <a:p>
            <a:pPr marL="0" indent="0">
              <a:buNone/>
            </a:pPr>
            <a:r>
              <a:rPr lang="en-US" dirty="0">
                <a:ea typeface="+mn-lt"/>
                <a:cs typeface="+mn-lt"/>
              </a:rPr>
              <a:t>A</a:t>
            </a:r>
            <a:r>
              <a:rPr lang="en-US" b="1" dirty="0">
                <a:ea typeface="+mn-lt"/>
                <a:cs typeface="+mn-lt"/>
              </a:rPr>
              <a:t> </a:t>
            </a:r>
            <a:r>
              <a:rPr lang="en-US" dirty="0">
                <a:ea typeface="+mn-lt"/>
                <a:cs typeface="+mn-lt"/>
              </a:rPr>
              <a:t>cyber-attack on December 23, 2015, against Ukrainian power companies, which resulted in power outages for around 225,000 customers. [21]</a:t>
            </a:r>
            <a:endParaRPr lang="en-US" dirty="0">
              <a:ea typeface="Cambria"/>
            </a:endParaRPr>
          </a:p>
          <a:p>
            <a:pPr marL="205740" indent="-205740"/>
            <a:endParaRPr lang="en-US" dirty="0">
              <a:ea typeface="Cambria"/>
            </a:endParaRPr>
          </a:p>
          <a:p>
            <a:pPr marL="205740" indent="-205740"/>
            <a:endParaRPr lang="en-US" dirty="0">
              <a:ea typeface="Cambria"/>
            </a:endParaRPr>
          </a:p>
        </p:txBody>
      </p:sp>
      <p:sp>
        <p:nvSpPr>
          <p:cNvPr id="5" name="Footer Placeholder 4">
            <a:extLst>
              <a:ext uri="{FF2B5EF4-FFF2-40B4-BE49-F238E27FC236}">
                <a16:creationId xmlns:a16="http://schemas.microsoft.com/office/drawing/2014/main" id="{06B69556-1C25-70A9-13DE-E3D6E53EBC22}"/>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A6E2033-89BD-B8FD-FCE6-BCC3676C7BA0}"/>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7" name="Picture 6" descr="A plane flying in the sky&#10;&#10;Description automatically generated">
            <a:extLst>
              <a:ext uri="{FF2B5EF4-FFF2-40B4-BE49-F238E27FC236}">
                <a16:creationId xmlns:a16="http://schemas.microsoft.com/office/drawing/2014/main" id="{392443E1-B035-6423-7402-5038916414B2}"/>
              </a:ext>
            </a:extLst>
          </p:cNvPr>
          <p:cNvPicPr>
            <a:picLocks noChangeAspect="1"/>
          </p:cNvPicPr>
          <p:nvPr/>
        </p:nvPicPr>
        <p:blipFill>
          <a:blip r:embed="rId3"/>
          <a:stretch>
            <a:fillRect/>
          </a:stretch>
        </p:blipFill>
        <p:spPr>
          <a:xfrm>
            <a:off x="5339218" y="1091594"/>
            <a:ext cx="3194138" cy="1676394"/>
          </a:xfrm>
          <a:prstGeom prst="rect">
            <a:avLst/>
          </a:prstGeom>
        </p:spPr>
      </p:pic>
      <p:pic>
        <p:nvPicPr>
          <p:cNvPr id="8" name="Picture 7" descr="A hand with binary code on it&#10;&#10;Description automatically generated">
            <a:extLst>
              <a:ext uri="{FF2B5EF4-FFF2-40B4-BE49-F238E27FC236}">
                <a16:creationId xmlns:a16="http://schemas.microsoft.com/office/drawing/2014/main" id="{19AE8130-F764-8A94-FB93-12DCCC33A607}"/>
              </a:ext>
            </a:extLst>
          </p:cNvPr>
          <p:cNvPicPr>
            <a:picLocks noChangeAspect="1"/>
          </p:cNvPicPr>
          <p:nvPr/>
        </p:nvPicPr>
        <p:blipFill>
          <a:blip r:embed="rId4"/>
          <a:stretch>
            <a:fillRect/>
          </a:stretch>
        </p:blipFill>
        <p:spPr>
          <a:xfrm>
            <a:off x="5339219" y="2993318"/>
            <a:ext cx="3194137" cy="1795157"/>
          </a:xfrm>
          <a:prstGeom prst="rect">
            <a:avLst/>
          </a:prstGeom>
        </p:spPr>
      </p:pic>
    </p:spTree>
    <p:extLst>
      <p:ext uri="{BB962C8B-B14F-4D97-AF65-F5344CB8AC3E}">
        <p14:creationId xmlns:p14="http://schemas.microsoft.com/office/powerpoint/2010/main" val="235791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C88-9685-0D4D-4F0E-79F71A911198}"/>
              </a:ext>
            </a:extLst>
          </p:cNvPr>
          <p:cNvSpPr>
            <a:spLocks noGrp="1"/>
          </p:cNvSpPr>
          <p:nvPr>
            <p:ph type="title"/>
          </p:nvPr>
        </p:nvSpPr>
        <p:spPr/>
        <p:txBody>
          <a:bodyPr/>
          <a:lstStyle/>
          <a:p>
            <a:r>
              <a:rPr lang="en-US"/>
              <a:t>Long Distance Warfare</a:t>
            </a:r>
          </a:p>
        </p:txBody>
      </p:sp>
      <p:sp>
        <p:nvSpPr>
          <p:cNvPr id="3" name="Content Placeholder 2">
            <a:extLst>
              <a:ext uri="{FF2B5EF4-FFF2-40B4-BE49-F238E27FC236}">
                <a16:creationId xmlns:a16="http://schemas.microsoft.com/office/drawing/2014/main" id="{30E42B03-2255-4137-C89E-FEDB92FF8D34}"/>
              </a:ext>
            </a:extLst>
          </p:cNvPr>
          <p:cNvSpPr>
            <a:spLocks noGrp="1"/>
          </p:cNvSpPr>
          <p:nvPr>
            <p:ph sz="half" idx="1"/>
          </p:nvPr>
        </p:nvSpPr>
        <p:spPr>
          <a:xfrm>
            <a:off x="685800" y="1289922"/>
            <a:ext cx="4299668" cy="3415429"/>
          </a:xfrm>
        </p:spPr>
        <p:txBody>
          <a:bodyPr vert="horz" lIns="91436" tIns="45718" rIns="91436" bIns="45718" rtlCol="0" anchor="t">
            <a:normAutofit/>
          </a:bodyPr>
          <a:lstStyle/>
          <a:p>
            <a:pPr marL="205740" indent="-205740"/>
            <a:endParaRPr lang="en-US" b="1">
              <a:latin typeface="Cambria"/>
              <a:ea typeface="+mn-lt"/>
              <a:cs typeface="+mn-lt"/>
            </a:endParaRPr>
          </a:p>
          <a:p>
            <a:pPr marL="205740" indent="-205740"/>
            <a:r>
              <a:rPr lang="en-US" b="1">
                <a:latin typeface="Cambria"/>
                <a:ea typeface="+mn-lt"/>
                <a:cs typeface="+mn-lt"/>
              </a:rPr>
              <a:t>Civilian Casualties</a:t>
            </a:r>
            <a:endParaRPr lang="en-US">
              <a:ea typeface="+mn-lt"/>
              <a:cs typeface="+mn-lt"/>
            </a:endParaRPr>
          </a:p>
          <a:p>
            <a:pPr marL="411480" lvl="1" indent="-205740">
              <a:buFont typeface="Courier New" pitchFamily="34" charset="0"/>
              <a:buChar char="o"/>
            </a:pPr>
            <a:r>
              <a:rPr lang="en-US" sz="1600" err="1">
                <a:ea typeface="+mn-lt"/>
                <a:cs typeface="+mn-lt"/>
              </a:rPr>
              <a:t>Airwars</a:t>
            </a:r>
            <a:r>
              <a:rPr lang="en-US" sz="1600">
                <a:ea typeface="Cambria"/>
              </a:rPr>
              <a:t> claims 80% of civilian deaths were to airstrikes in Syrian/Iraq War. [23]</a:t>
            </a:r>
            <a:endParaRPr lang="en-US" sz="1600" b="1">
              <a:ea typeface="Cambria"/>
            </a:endParaRPr>
          </a:p>
          <a:p>
            <a:pPr marL="411480" lvl="1" indent="-205740">
              <a:buFont typeface="Courier New" pitchFamily="34" charset="0"/>
              <a:buChar char="o"/>
            </a:pPr>
            <a:endParaRPr lang="en-US" sz="1600">
              <a:ea typeface="Cambria"/>
            </a:endParaRPr>
          </a:p>
          <a:p>
            <a:pPr marL="205740" indent="-205740"/>
            <a:r>
              <a:rPr lang="en-US" sz="1900" b="1">
                <a:ea typeface="Cambria"/>
              </a:rPr>
              <a:t>Preemptive Attacks</a:t>
            </a:r>
          </a:p>
          <a:p>
            <a:pPr marL="411480" lvl="1" indent="-205740">
              <a:buFont typeface="Courier New" pitchFamily="34" charset="0"/>
              <a:buChar char="o"/>
            </a:pPr>
            <a:r>
              <a:rPr lang="en-US" sz="1400">
                <a:ea typeface="Cambria"/>
              </a:rPr>
              <a:t>2003 Iraqi War started based on assumptions of a terrorist group having weapons of mass destruction which was later disproven.[24] </a:t>
            </a:r>
          </a:p>
        </p:txBody>
      </p:sp>
      <p:sp>
        <p:nvSpPr>
          <p:cNvPr id="5" name="Footer Placeholder 4">
            <a:extLst>
              <a:ext uri="{FF2B5EF4-FFF2-40B4-BE49-F238E27FC236}">
                <a16:creationId xmlns:a16="http://schemas.microsoft.com/office/drawing/2014/main" id="{06B69556-1C25-70A9-13DE-E3D6E53EBC22}"/>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A6E2033-89BD-B8FD-FCE6-BCC3676C7BA0}"/>
              </a:ext>
            </a:extLst>
          </p:cNvPr>
          <p:cNvSpPr>
            <a:spLocks noGrp="1"/>
          </p:cNvSpPr>
          <p:nvPr>
            <p:ph type="sldNum" sz="quarter" idx="12"/>
          </p:nvPr>
        </p:nvSpPr>
        <p:spPr/>
        <p:txBody>
          <a:bodyPr/>
          <a:lstStyle/>
          <a:p>
            <a:fld id="{A2A17EAB-8B51-5C40-8776-6683E51FA7A0}" type="slidenum">
              <a:rPr lang="en-US" smtClean="0"/>
              <a:t>13</a:t>
            </a:fld>
            <a:endParaRPr lang="en-US"/>
          </a:p>
        </p:txBody>
      </p:sp>
      <p:pic>
        <p:nvPicPr>
          <p:cNvPr id="4" name="Picture 3" descr="civilians in Iraq and Syria ...">
            <a:extLst>
              <a:ext uri="{FF2B5EF4-FFF2-40B4-BE49-F238E27FC236}">
                <a16:creationId xmlns:a16="http://schemas.microsoft.com/office/drawing/2014/main" id="{0B489FE6-DED8-DB25-D2CE-A6E1F5859659}"/>
              </a:ext>
            </a:extLst>
          </p:cNvPr>
          <p:cNvPicPr>
            <a:picLocks noChangeAspect="1"/>
          </p:cNvPicPr>
          <p:nvPr/>
        </p:nvPicPr>
        <p:blipFill>
          <a:blip r:embed="rId3"/>
          <a:stretch>
            <a:fillRect/>
          </a:stretch>
        </p:blipFill>
        <p:spPr>
          <a:xfrm>
            <a:off x="5651500" y="3170238"/>
            <a:ext cx="2571750" cy="1771650"/>
          </a:xfrm>
          <a:prstGeom prst="rect">
            <a:avLst/>
          </a:prstGeom>
        </p:spPr>
      </p:pic>
      <p:pic>
        <p:nvPicPr>
          <p:cNvPr id="9" name="Picture 8" descr="Airwars">
            <a:extLst>
              <a:ext uri="{FF2B5EF4-FFF2-40B4-BE49-F238E27FC236}">
                <a16:creationId xmlns:a16="http://schemas.microsoft.com/office/drawing/2014/main" id="{99737273-B71F-FEEC-0D4A-167ED5B4A421}"/>
              </a:ext>
            </a:extLst>
          </p:cNvPr>
          <p:cNvPicPr>
            <a:picLocks noChangeAspect="1"/>
          </p:cNvPicPr>
          <p:nvPr/>
        </p:nvPicPr>
        <p:blipFill>
          <a:blip r:embed="rId4"/>
          <a:stretch>
            <a:fillRect/>
          </a:stretch>
        </p:blipFill>
        <p:spPr>
          <a:xfrm>
            <a:off x="5565775" y="643188"/>
            <a:ext cx="2743200" cy="2349000"/>
          </a:xfrm>
          <a:prstGeom prst="rect">
            <a:avLst/>
          </a:prstGeom>
        </p:spPr>
      </p:pic>
    </p:spTree>
    <p:extLst>
      <p:ext uri="{BB962C8B-B14F-4D97-AF65-F5344CB8AC3E}">
        <p14:creationId xmlns:p14="http://schemas.microsoft.com/office/powerpoint/2010/main" val="81017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C88-9685-0D4D-4F0E-79F71A911198}"/>
              </a:ext>
            </a:extLst>
          </p:cNvPr>
          <p:cNvSpPr>
            <a:spLocks noGrp="1"/>
          </p:cNvSpPr>
          <p:nvPr>
            <p:ph type="title"/>
          </p:nvPr>
        </p:nvSpPr>
        <p:spPr/>
        <p:txBody>
          <a:bodyPr/>
          <a:lstStyle/>
          <a:p>
            <a:r>
              <a:rPr lang="en-US"/>
              <a:t>Zero Days Attacks</a:t>
            </a:r>
          </a:p>
        </p:txBody>
      </p:sp>
      <p:sp>
        <p:nvSpPr>
          <p:cNvPr id="3" name="Content Placeholder 2">
            <a:extLst>
              <a:ext uri="{FF2B5EF4-FFF2-40B4-BE49-F238E27FC236}">
                <a16:creationId xmlns:a16="http://schemas.microsoft.com/office/drawing/2014/main" id="{30E42B03-2255-4137-C89E-FEDB92FF8D34}"/>
              </a:ext>
            </a:extLst>
          </p:cNvPr>
          <p:cNvSpPr>
            <a:spLocks noGrp="1"/>
          </p:cNvSpPr>
          <p:nvPr>
            <p:ph sz="half" idx="1"/>
          </p:nvPr>
        </p:nvSpPr>
        <p:spPr>
          <a:xfrm>
            <a:off x="685800" y="1289922"/>
            <a:ext cx="4219184" cy="3415429"/>
          </a:xfrm>
        </p:spPr>
        <p:txBody>
          <a:bodyPr vert="horz" lIns="91436" tIns="45718" rIns="91436" bIns="45718" rtlCol="0" anchor="t">
            <a:normAutofit/>
          </a:bodyPr>
          <a:lstStyle/>
          <a:p>
            <a:pPr marL="205740" indent="-205740"/>
            <a:r>
              <a:rPr lang="en-US" b="1">
                <a:latin typeface="Cambria"/>
                <a:ea typeface="+mn-lt"/>
                <a:cs typeface="+mn-lt"/>
              </a:rPr>
              <a:t>Stuxnet (2010) [25]</a:t>
            </a:r>
            <a:endParaRPr lang="en-US">
              <a:ea typeface="+mn-lt"/>
              <a:cs typeface="+mn-lt"/>
            </a:endParaRPr>
          </a:p>
          <a:p>
            <a:pPr marL="411480" lvl="1" indent="-205740">
              <a:buFont typeface="Courier New" pitchFamily="34" charset="0"/>
              <a:buChar char="o"/>
            </a:pPr>
            <a:r>
              <a:rPr lang="en-US" sz="1600">
                <a:ea typeface="+mn-lt"/>
                <a:cs typeface="+mn-lt"/>
              </a:rPr>
              <a:t>First malware that spied on industrial systems</a:t>
            </a:r>
            <a:endParaRPr lang="en-US" sz="1600">
              <a:ea typeface="Cambria"/>
            </a:endParaRPr>
          </a:p>
          <a:p>
            <a:pPr marL="411480" lvl="1" indent="-205740">
              <a:buFont typeface="Courier New" pitchFamily="34" charset="0"/>
              <a:buChar char="o"/>
            </a:pPr>
            <a:r>
              <a:rPr lang="en-US" sz="1600">
                <a:ea typeface="Cambria"/>
              </a:rPr>
              <a:t>US and Israel delayed Iran’s nuclear program by years without the need of airstrikes or physical harm</a:t>
            </a:r>
          </a:p>
          <a:p>
            <a:pPr marL="411480" lvl="1" indent="-205740">
              <a:buFont typeface="Courier New" pitchFamily="34" charset="0"/>
              <a:buChar char="o"/>
            </a:pPr>
            <a:endParaRPr lang="en-US" sz="1600">
              <a:ea typeface="Cambria"/>
            </a:endParaRPr>
          </a:p>
          <a:p>
            <a:pPr marL="205740" indent="-205740"/>
            <a:r>
              <a:rPr lang="en-US" sz="1900" b="1" err="1">
                <a:ea typeface="Cambria"/>
              </a:rPr>
              <a:t>NotPetya</a:t>
            </a:r>
            <a:r>
              <a:rPr lang="en-US" sz="1900" b="1">
                <a:ea typeface="Cambria"/>
              </a:rPr>
              <a:t> (2017)[26] [27]</a:t>
            </a:r>
          </a:p>
          <a:p>
            <a:pPr marL="411480" lvl="1" indent="-205740">
              <a:buFont typeface="Courier New" pitchFamily="34" charset="0"/>
              <a:buChar char="o"/>
            </a:pPr>
            <a:r>
              <a:rPr lang="en-US" sz="1600" b="1">
                <a:ea typeface="Cambria"/>
              </a:rPr>
              <a:t>Russian attack on Ukranian infrastructure</a:t>
            </a:r>
          </a:p>
          <a:p>
            <a:pPr marL="411480" lvl="1" indent="-205740">
              <a:buFont typeface="Courier New" pitchFamily="34" charset="0"/>
              <a:buChar char="o"/>
            </a:pPr>
            <a:r>
              <a:rPr lang="en-US" sz="1600" b="1">
                <a:ea typeface="Cambria"/>
              </a:rPr>
              <a:t>$20 million in damages</a:t>
            </a:r>
          </a:p>
          <a:p>
            <a:pPr marL="411480" lvl="1" indent="-205740">
              <a:buFont typeface="Courier New" pitchFamily="34" charset="0"/>
              <a:buChar char="o"/>
            </a:pPr>
            <a:endParaRPr lang="en-US" sz="1600" b="1">
              <a:ea typeface="Cambria"/>
            </a:endParaRPr>
          </a:p>
        </p:txBody>
      </p:sp>
      <p:sp>
        <p:nvSpPr>
          <p:cNvPr id="5" name="Footer Placeholder 4">
            <a:extLst>
              <a:ext uri="{FF2B5EF4-FFF2-40B4-BE49-F238E27FC236}">
                <a16:creationId xmlns:a16="http://schemas.microsoft.com/office/drawing/2014/main" id="{06B69556-1C25-70A9-13DE-E3D6E53EBC22}"/>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A6E2033-89BD-B8FD-FCE6-BCC3676C7BA0}"/>
              </a:ext>
            </a:extLst>
          </p:cNvPr>
          <p:cNvSpPr>
            <a:spLocks noGrp="1"/>
          </p:cNvSpPr>
          <p:nvPr>
            <p:ph type="sldNum" sz="quarter" idx="12"/>
          </p:nvPr>
        </p:nvSpPr>
        <p:spPr/>
        <p:txBody>
          <a:bodyPr/>
          <a:lstStyle/>
          <a:p>
            <a:fld id="{A2A17EAB-8B51-5C40-8776-6683E51FA7A0}" type="slidenum">
              <a:rPr lang="en-US" smtClean="0"/>
              <a:t>14</a:t>
            </a:fld>
            <a:endParaRPr lang="en-US"/>
          </a:p>
        </p:txBody>
      </p:sp>
      <p:pic>
        <p:nvPicPr>
          <p:cNvPr id="7" name="Picture 6" descr="The Real Story of Stuxnet - IEEE Spectrum">
            <a:extLst>
              <a:ext uri="{FF2B5EF4-FFF2-40B4-BE49-F238E27FC236}">
                <a16:creationId xmlns:a16="http://schemas.microsoft.com/office/drawing/2014/main" id="{AA266E65-5ACE-13C4-F947-5D06C6F3EFFE}"/>
              </a:ext>
            </a:extLst>
          </p:cNvPr>
          <p:cNvPicPr>
            <a:picLocks noChangeAspect="1"/>
          </p:cNvPicPr>
          <p:nvPr/>
        </p:nvPicPr>
        <p:blipFill>
          <a:blip r:embed="rId3"/>
          <a:stretch>
            <a:fillRect/>
          </a:stretch>
        </p:blipFill>
        <p:spPr>
          <a:xfrm>
            <a:off x="4670686" y="1274807"/>
            <a:ext cx="4301885" cy="3236824"/>
          </a:xfrm>
          <a:prstGeom prst="rect">
            <a:avLst/>
          </a:prstGeom>
        </p:spPr>
      </p:pic>
    </p:spTree>
    <p:extLst>
      <p:ext uri="{BB962C8B-B14F-4D97-AF65-F5344CB8AC3E}">
        <p14:creationId xmlns:p14="http://schemas.microsoft.com/office/powerpoint/2010/main" val="29289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C88-9685-0D4D-4F0E-79F71A911198}"/>
              </a:ext>
            </a:extLst>
          </p:cNvPr>
          <p:cNvSpPr>
            <a:spLocks noGrp="1"/>
          </p:cNvSpPr>
          <p:nvPr>
            <p:ph type="title"/>
          </p:nvPr>
        </p:nvSpPr>
        <p:spPr/>
        <p:txBody>
          <a:bodyPr/>
          <a:lstStyle/>
          <a:p>
            <a:r>
              <a:rPr lang="en-US"/>
              <a:t>As seen in the movie</a:t>
            </a:r>
          </a:p>
        </p:txBody>
      </p:sp>
      <p:sp>
        <p:nvSpPr>
          <p:cNvPr id="3" name="Content Placeholder 2">
            <a:extLst>
              <a:ext uri="{FF2B5EF4-FFF2-40B4-BE49-F238E27FC236}">
                <a16:creationId xmlns:a16="http://schemas.microsoft.com/office/drawing/2014/main" id="{30E42B03-2255-4137-C89E-FEDB92FF8D34}"/>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 </a:t>
            </a:r>
          </a:p>
        </p:txBody>
      </p:sp>
      <p:sp>
        <p:nvSpPr>
          <p:cNvPr id="5" name="Footer Placeholder 4">
            <a:extLst>
              <a:ext uri="{FF2B5EF4-FFF2-40B4-BE49-F238E27FC236}">
                <a16:creationId xmlns:a16="http://schemas.microsoft.com/office/drawing/2014/main" id="{06B69556-1C25-70A9-13DE-E3D6E53EBC22}"/>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A6E2033-89BD-B8FD-FCE6-BCC3676C7BA0}"/>
              </a:ext>
            </a:extLst>
          </p:cNvPr>
          <p:cNvSpPr>
            <a:spLocks noGrp="1"/>
          </p:cNvSpPr>
          <p:nvPr>
            <p:ph type="sldNum" sz="quarter" idx="12"/>
          </p:nvPr>
        </p:nvSpPr>
        <p:spPr/>
        <p:txBody>
          <a:bodyPr/>
          <a:lstStyle/>
          <a:p>
            <a:fld id="{A2A17EAB-8B51-5C40-8776-6683E51FA7A0}" type="slidenum">
              <a:rPr lang="en-US" smtClean="0"/>
              <a:t>15</a:t>
            </a:fld>
            <a:endParaRPr lang="en-US"/>
          </a:p>
        </p:txBody>
      </p:sp>
      <p:pic>
        <p:nvPicPr>
          <p:cNvPr id="9" name="Picture 8" descr="A group of fireworks in the sky over a city&#10;&#10;Description automatically generated">
            <a:extLst>
              <a:ext uri="{FF2B5EF4-FFF2-40B4-BE49-F238E27FC236}">
                <a16:creationId xmlns:a16="http://schemas.microsoft.com/office/drawing/2014/main" id="{273CAE84-E6D1-1D30-2F46-CB1D5B07FECC}"/>
              </a:ext>
            </a:extLst>
          </p:cNvPr>
          <p:cNvPicPr>
            <a:picLocks noChangeAspect="1"/>
          </p:cNvPicPr>
          <p:nvPr/>
        </p:nvPicPr>
        <p:blipFill>
          <a:blip r:embed="rId2"/>
          <a:stretch>
            <a:fillRect/>
          </a:stretch>
        </p:blipFill>
        <p:spPr>
          <a:xfrm>
            <a:off x="4740088" y="1285876"/>
            <a:ext cx="3958479" cy="2723029"/>
          </a:xfrm>
          <a:prstGeom prst="rect">
            <a:avLst/>
          </a:prstGeom>
        </p:spPr>
      </p:pic>
      <p:sp>
        <p:nvSpPr>
          <p:cNvPr id="10" name="TextBox 9">
            <a:extLst>
              <a:ext uri="{FF2B5EF4-FFF2-40B4-BE49-F238E27FC236}">
                <a16:creationId xmlns:a16="http://schemas.microsoft.com/office/drawing/2014/main" id="{9F7A6C7C-3D22-9710-3F44-2D306B9034D2}"/>
              </a:ext>
            </a:extLst>
          </p:cNvPr>
          <p:cNvSpPr txBox="1"/>
          <p:nvPr/>
        </p:nvSpPr>
        <p:spPr>
          <a:xfrm>
            <a:off x="4735926" y="4145560"/>
            <a:ext cx="2654282" cy="25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200" i="1">
                <a:ea typeface="Cambria"/>
              </a:rPr>
              <a:t>Israel's Iron Dome Defense System [22]</a:t>
            </a:r>
            <a:endParaRPr lang="en-US" sz="1200" i="1"/>
          </a:p>
        </p:txBody>
      </p:sp>
      <p:pic>
        <p:nvPicPr>
          <p:cNvPr id="7" name="Picture 6" descr="The U S Army Vs The Alien Invasion: War of the Worlds 2005 - YouTube">
            <a:extLst>
              <a:ext uri="{FF2B5EF4-FFF2-40B4-BE49-F238E27FC236}">
                <a16:creationId xmlns:a16="http://schemas.microsoft.com/office/drawing/2014/main" id="{76AEC5EA-9C86-675D-BC3B-758F8E04D2B2}"/>
              </a:ext>
            </a:extLst>
          </p:cNvPr>
          <p:cNvPicPr>
            <a:picLocks noChangeAspect="1"/>
          </p:cNvPicPr>
          <p:nvPr/>
        </p:nvPicPr>
        <p:blipFill>
          <a:blip r:embed="rId3"/>
          <a:stretch>
            <a:fillRect/>
          </a:stretch>
        </p:blipFill>
        <p:spPr>
          <a:xfrm>
            <a:off x="781920" y="1276864"/>
            <a:ext cx="3625430" cy="2732723"/>
          </a:xfrm>
          <a:prstGeom prst="rect">
            <a:avLst/>
          </a:prstGeom>
        </p:spPr>
      </p:pic>
      <p:sp>
        <p:nvSpPr>
          <p:cNvPr id="4" name="TextBox 3">
            <a:extLst>
              <a:ext uri="{FF2B5EF4-FFF2-40B4-BE49-F238E27FC236}">
                <a16:creationId xmlns:a16="http://schemas.microsoft.com/office/drawing/2014/main" id="{94597D37-7E16-123C-0577-B6657B15D287}"/>
              </a:ext>
            </a:extLst>
          </p:cNvPr>
          <p:cNvSpPr txBox="1"/>
          <p:nvPr/>
        </p:nvSpPr>
        <p:spPr>
          <a:xfrm>
            <a:off x="783890" y="4124284"/>
            <a:ext cx="2528256"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Time stamp 1:10:30 – 1:30:34 </a:t>
            </a:r>
            <a:endParaRPr lang="en-US" sz="1400"/>
          </a:p>
        </p:txBody>
      </p:sp>
    </p:spTree>
    <p:extLst>
      <p:ext uri="{BB962C8B-B14F-4D97-AF65-F5344CB8AC3E}">
        <p14:creationId xmlns:p14="http://schemas.microsoft.com/office/powerpoint/2010/main" val="202869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sz="half" idx="1"/>
          </p:nvPr>
        </p:nvSpPr>
        <p:spPr>
          <a:xfrm>
            <a:off x="685800" y="1352551"/>
            <a:ext cx="7768727" cy="3352800"/>
          </a:xfrm>
        </p:spPr>
        <p:txBody>
          <a:bodyPr vert="horz" lIns="91436" tIns="45718" rIns="91436" bIns="45718" rtlCol="0" anchor="t">
            <a:normAutofit/>
          </a:bodyPr>
          <a:lstStyle/>
          <a:p>
            <a:pPr marL="205740" indent="-205740"/>
            <a:r>
              <a:rPr lang="en-US">
                <a:ea typeface="Cambria"/>
              </a:rPr>
              <a:t>Society depends too much on computers that are unreliable.</a:t>
            </a:r>
          </a:p>
          <a:p>
            <a:pPr marL="411508" lvl="1" indent="-205740"/>
            <a:r>
              <a:rPr lang="en-US">
                <a:ea typeface="Cambria"/>
              </a:rPr>
              <a:t>In the movie, the aliens thwarted military efforts by disabling all computers</a:t>
            </a:r>
          </a:p>
          <a:p>
            <a:pPr marL="411508" lvl="1" indent="-205740"/>
            <a:r>
              <a:rPr lang="en-US">
                <a:ea typeface="+mn-lt"/>
                <a:cs typeface="+mn-lt"/>
              </a:rPr>
              <a:t>The ubiquity of computers and their sudden failure significantly disrupted society</a:t>
            </a:r>
          </a:p>
          <a:p>
            <a:pPr marL="205740" indent="-205740"/>
            <a:r>
              <a:rPr lang="en-US">
                <a:ea typeface="+mn-lt"/>
                <a:cs typeface="+mn-lt"/>
              </a:rPr>
              <a:t>In war</a:t>
            </a:r>
            <a:r>
              <a:rPr lang="en-US" sz="1700">
                <a:ea typeface="+mn-lt"/>
                <a:cs typeface="+mn-lt"/>
              </a:rPr>
              <a:t>, both terrestrial and extraterrestrial, </a:t>
            </a:r>
            <a:r>
              <a:rPr lang="en-US">
                <a:ea typeface="+mn-lt"/>
                <a:cs typeface="+mn-lt"/>
              </a:rPr>
              <a:t>advanced and reliable computer networks are the backbone of a nation’s military.</a:t>
            </a:r>
          </a:p>
          <a:p>
            <a:pPr marL="411508" lvl="1" indent="-205740"/>
            <a:r>
              <a:rPr lang="en-US">
                <a:ea typeface="Cambria"/>
              </a:rPr>
              <a:t>The alien invasion metaphorically represents the power imbalances that naturally occur in war</a:t>
            </a:r>
            <a:endParaRPr lang="en-US">
              <a:ea typeface="+mn-lt"/>
              <a:cs typeface="+mn-lt"/>
            </a:endParaRPr>
          </a:p>
          <a:p>
            <a:pPr marL="411508" lvl="1" indent="-205740"/>
            <a:endParaRPr lang="en-US">
              <a:ea typeface="+mn-lt"/>
              <a:cs typeface="+mn-lt"/>
            </a:endParaRPr>
          </a:p>
          <a:p>
            <a:pPr marL="205740" indent="-205740"/>
            <a:endParaRPr lang="en-US">
              <a:ea typeface="Cambria"/>
            </a:endParaRPr>
          </a:p>
          <a:p>
            <a:pPr marL="205740" indent="-205740"/>
            <a:endParaRPr lang="en-US">
              <a:ea typeface="Cambria"/>
            </a:endParaRP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33091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74642B-7B1E-EF2D-E4DC-CB4B1E705562}"/>
              </a:ext>
            </a:extLst>
          </p:cNvPr>
          <p:cNvSpPr>
            <a:spLocks noGrp="1"/>
          </p:cNvSpPr>
          <p:nvPr>
            <p:ph type="title"/>
          </p:nvPr>
        </p:nvSpPr>
        <p:spPr/>
        <p:txBody>
          <a:bodyPr/>
          <a:lstStyle/>
          <a:p>
            <a:r>
              <a:rPr lang="en-US" dirty="0"/>
              <a:t>References</a:t>
            </a:r>
          </a:p>
        </p:txBody>
      </p:sp>
      <p:sp>
        <p:nvSpPr>
          <p:cNvPr id="5" name="Footer Placeholder 4">
            <a:extLst>
              <a:ext uri="{FF2B5EF4-FFF2-40B4-BE49-F238E27FC236}">
                <a16:creationId xmlns:a16="http://schemas.microsoft.com/office/drawing/2014/main" id="{D0194F56-2B61-B233-D101-F4220BFB5235}"/>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230FD956-3FDB-CA05-B463-95C2966C1BB5}"/>
              </a:ext>
            </a:extLst>
          </p:cNvPr>
          <p:cNvSpPr>
            <a:spLocks noGrp="1"/>
          </p:cNvSpPr>
          <p:nvPr>
            <p:ph type="sldNum" sz="quarter" idx="12"/>
          </p:nvPr>
        </p:nvSpPr>
        <p:spPr/>
        <p:txBody>
          <a:bodyPr/>
          <a:lstStyle/>
          <a:p>
            <a:fld id="{A2A17EAB-8B51-5C40-8776-6683E51FA7A0}" type="slidenum">
              <a:rPr lang="en-US" smtClean="0"/>
              <a:t>17</a:t>
            </a:fld>
            <a:endParaRPr lang="en-US"/>
          </a:p>
        </p:txBody>
      </p:sp>
      <p:sp>
        <p:nvSpPr>
          <p:cNvPr id="8" name="Content Placeholder 2">
            <a:extLst>
              <a:ext uri="{FF2B5EF4-FFF2-40B4-BE49-F238E27FC236}">
                <a16:creationId xmlns:a16="http://schemas.microsoft.com/office/drawing/2014/main" id="{E5FB00C3-1057-0E06-618B-F7BAC3A5FFB5}"/>
              </a:ext>
            </a:extLst>
          </p:cNvPr>
          <p:cNvSpPr txBox="1">
            <a:spLocks/>
          </p:cNvSpPr>
          <p:nvPr/>
        </p:nvSpPr>
        <p:spPr>
          <a:xfrm>
            <a:off x="0" y="968188"/>
            <a:ext cx="9144000" cy="4029008"/>
          </a:xfrm>
          <a:prstGeom prst="rect">
            <a:avLst/>
          </a:prstGeom>
        </p:spPr>
        <p:txBody>
          <a:bodyPr lIns="9144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spcBef>
                <a:spcPts val="600"/>
              </a:spcBef>
              <a:buNone/>
            </a:pPr>
            <a:r>
              <a:rPr lang="en-US" sz="800" dirty="0">
                <a:ea typeface="Cambria"/>
              </a:rPr>
              <a:t>[1] Joint Commission on Technology and Science, “State Electromagnetic Pulse (EMP) and Geomagnetic Disturbance (GMD) Mitigation Efforts,” Division of Legislative Services, Virginia, United States, 2019. Accessed: Oct. 04, 2024. [Online]. Available: </a:t>
            </a:r>
            <a:r>
              <a:rPr lang="en-US" sz="800" dirty="0">
                <a:ea typeface="Cambria"/>
                <a:hlinkClick r:id="rId2"/>
              </a:rPr>
              <a:t>https://rga.lis.virginia.gov/Published/2019/SD5/PDF</a:t>
            </a:r>
            <a:r>
              <a:rPr lang="en-US" sz="800" dirty="0">
                <a:ea typeface="Cambria"/>
              </a:rPr>
              <a:t> </a:t>
            </a:r>
          </a:p>
          <a:p>
            <a:pPr marL="0" indent="0">
              <a:spcBef>
                <a:spcPts val="600"/>
              </a:spcBef>
              <a:buNone/>
            </a:pPr>
            <a:r>
              <a:rPr lang="en-US" sz="800" dirty="0">
                <a:ea typeface="Cambria"/>
              </a:rPr>
              <a:t>[2] D. Mejía, “Computer and Internet Use in the United States: 2021,” U.S. Census Bureau, Jun. 2024. Accessed: Oct. 04, 2024. [Online]. Available: </a:t>
            </a:r>
            <a:r>
              <a:rPr lang="en-US" sz="800" dirty="0">
                <a:ea typeface="Cambria"/>
                <a:hlinkClick r:id="rId3"/>
              </a:rPr>
              <a:t>https://www2.census.gov/library/publications/2024/demo/acs-56.pdf</a:t>
            </a:r>
            <a:r>
              <a:rPr lang="en-US" sz="800" dirty="0">
                <a:ea typeface="Cambria"/>
              </a:rPr>
              <a:t> </a:t>
            </a:r>
          </a:p>
          <a:p>
            <a:pPr marL="0" indent="0">
              <a:spcBef>
                <a:spcPts val="600"/>
              </a:spcBef>
              <a:buNone/>
            </a:pPr>
            <a:r>
              <a:rPr lang="en-US" sz="800" dirty="0">
                <a:ea typeface="Cambria"/>
              </a:rPr>
              <a:t>[3] O. </a:t>
            </a:r>
            <a:r>
              <a:rPr lang="en-US" sz="800" dirty="0" err="1">
                <a:ea typeface="Cambria"/>
              </a:rPr>
              <a:t>Sidoti</a:t>
            </a:r>
            <a:r>
              <a:rPr lang="en-US" sz="800" dirty="0">
                <a:ea typeface="Cambria"/>
              </a:rPr>
              <a:t>, R. </a:t>
            </a:r>
            <a:r>
              <a:rPr lang="en-US" sz="800" dirty="0" err="1">
                <a:ea typeface="Cambria"/>
              </a:rPr>
              <a:t>Gelles</a:t>
            </a:r>
            <a:r>
              <a:rPr lang="en-US" sz="800" dirty="0">
                <a:ea typeface="Cambria"/>
              </a:rPr>
              <a:t>-Watnick, M. </a:t>
            </a:r>
            <a:r>
              <a:rPr lang="en-US" sz="800" dirty="0" err="1">
                <a:ea typeface="Cambria"/>
              </a:rPr>
              <a:t>Faverio</a:t>
            </a:r>
            <a:r>
              <a:rPr lang="en-US" sz="800" dirty="0">
                <a:ea typeface="Cambria"/>
              </a:rPr>
              <a:t>, S. </a:t>
            </a:r>
            <a:r>
              <a:rPr lang="en-US" sz="800" dirty="0" err="1">
                <a:ea typeface="Cambria"/>
              </a:rPr>
              <a:t>Atske</a:t>
            </a:r>
            <a:r>
              <a:rPr lang="en-US" sz="800" dirty="0">
                <a:ea typeface="Cambria"/>
              </a:rPr>
              <a:t>, K. </a:t>
            </a:r>
            <a:r>
              <a:rPr lang="en-US" sz="800" dirty="0" err="1">
                <a:ea typeface="Cambria"/>
              </a:rPr>
              <a:t>Radde</a:t>
            </a:r>
            <a:r>
              <a:rPr lang="en-US" sz="800" dirty="0">
                <a:ea typeface="Cambria"/>
              </a:rPr>
              <a:t>, and E. Park, “Mobile Fact Sheet,” </a:t>
            </a:r>
            <a:r>
              <a:rPr lang="en-US" sz="800" i="1" dirty="0">
                <a:ea typeface="Cambria"/>
              </a:rPr>
              <a:t>Pew Research Center</a:t>
            </a:r>
            <a:r>
              <a:rPr lang="en-US" sz="800" dirty="0">
                <a:ea typeface="Cambria"/>
              </a:rPr>
              <a:t>, Jan. 31, 2024. </a:t>
            </a:r>
            <a:r>
              <a:rPr lang="en-US" sz="800" dirty="0">
                <a:ea typeface="Cambria"/>
                <a:hlinkClick r:id="rId4"/>
              </a:rPr>
              <a:t>https://www.pewresearch.org/internet/fact-sheet/mobile/</a:t>
            </a:r>
            <a:r>
              <a:rPr lang="en-US" sz="800" dirty="0">
                <a:ea typeface="Cambria"/>
              </a:rPr>
              <a:t> (accessed Oct. 04, 2024).</a:t>
            </a:r>
          </a:p>
          <a:p>
            <a:pPr marL="0" indent="0">
              <a:spcBef>
                <a:spcPts val="600"/>
              </a:spcBef>
              <a:buNone/>
            </a:pPr>
            <a:r>
              <a:rPr lang="en-US" sz="800" dirty="0">
                <a:ea typeface="Cambria"/>
              </a:rPr>
              <a:t>[4] “Individuals Using the Internet,” </a:t>
            </a:r>
            <a:r>
              <a:rPr lang="en-US" sz="800" i="1" dirty="0">
                <a:ea typeface="Cambria"/>
              </a:rPr>
              <a:t>International Telecommunication Union</a:t>
            </a:r>
            <a:r>
              <a:rPr lang="en-US" sz="800" dirty="0">
                <a:ea typeface="Cambria"/>
              </a:rPr>
              <a:t>, Sep. 11, 2023. </a:t>
            </a:r>
            <a:r>
              <a:rPr lang="en-US" sz="800" dirty="0">
                <a:ea typeface="Cambria"/>
                <a:hlinkClick r:id="rId5"/>
              </a:rPr>
              <a:t>https://www.itu.int/en/ITU-D/Statistics/Pages/stat/default.aspx</a:t>
            </a:r>
            <a:r>
              <a:rPr lang="en-US" sz="800" dirty="0">
                <a:ea typeface="Cambria"/>
              </a:rPr>
              <a:t> (accessed Oct. 04, 2024).</a:t>
            </a:r>
          </a:p>
          <a:p>
            <a:pPr marL="0" indent="0">
              <a:spcBef>
                <a:spcPts val="600"/>
              </a:spcBef>
              <a:buNone/>
            </a:pPr>
            <a:r>
              <a:rPr lang="en-US" sz="800" dirty="0">
                <a:ea typeface="Cambria"/>
              </a:rPr>
              <a:t>[5] E. Lima, “Smartphone Addiction, Technology Dependency: Science and Statistics,” </a:t>
            </a:r>
            <a:r>
              <a:rPr lang="en-US" sz="800" i="1" dirty="0">
                <a:ea typeface="Cambria"/>
              </a:rPr>
              <a:t>Life Beyon</a:t>
            </a:r>
            <a:r>
              <a:rPr lang="en-US" sz="800" dirty="0">
                <a:ea typeface="Cambria"/>
              </a:rPr>
              <a:t>d, Jun. 11, 2020. </a:t>
            </a:r>
            <a:r>
              <a:rPr lang="en-US" sz="800" dirty="0">
                <a:ea typeface="Cambria"/>
                <a:hlinkClick r:id="rId6"/>
              </a:rPr>
              <a:t>https://lifebeyond.one/blogs/tech-impact/smartphone-addiction-technology-dependency-science-and-statistics</a:t>
            </a:r>
            <a:r>
              <a:rPr lang="en-US" sz="800" dirty="0">
                <a:ea typeface="Cambria"/>
              </a:rPr>
              <a:t> (accessed Oct. 04, 2024).</a:t>
            </a:r>
          </a:p>
          <a:p>
            <a:pPr marL="0" indent="0">
              <a:spcBef>
                <a:spcPts val="600"/>
              </a:spcBef>
              <a:buNone/>
            </a:pPr>
            <a:r>
              <a:rPr lang="en-US" sz="800" dirty="0">
                <a:ea typeface="Cambria"/>
              </a:rPr>
              <a:t>[6] “Fast Facts on U.S. hospitals, 2024,” </a:t>
            </a:r>
            <a:r>
              <a:rPr lang="en-US" sz="800" i="1" dirty="0">
                <a:ea typeface="Cambria"/>
              </a:rPr>
              <a:t>American Hospital Association</a:t>
            </a:r>
            <a:r>
              <a:rPr lang="en-US" sz="800" dirty="0">
                <a:ea typeface="Cambria"/>
              </a:rPr>
              <a:t>, Jan. 2024. </a:t>
            </a:r>
            <a:r>
              <a:rPr lang="en-US" sz="800" dirty="0">
                <a:ea typeface="Cambria"/>
                <a:hlinkClick r:id="rId7"/>
              </a:rPr>
              <a:t>https://www.aha.org/statistics/fast-facts-us-hospitals</a:t>
            </a:r>
            <a:r>
              <a:rPr lang="en-US" sz="800" dirty="0">
                <a:ea typeface="Cambria"/>
              </a:rPr>
              <a:t> (accessed Oct. 04, 2024).</a:t>
            </a:r>
          </a:p>
          <a:p>
            <a:pPr marL="0" indent="0">
              <a:spcBef>
                <a:spcPts val="600"/>
              </a:spcBef>
              <a:buNone/>
            </a:pPr>
            <a:r>
              <a:rPr lang="en-US" sz="800" dirty="0">
                <a:ea typeface="Cambria"/>
              </a:rPr>
              <a:t>[7] Office of the National Coordinator for Health Information Technology, “Adoption of Electronic Health Records by Hospital Service Type 2019-2021,” </a:t>
            </a:r>
            <a:r>
              <a:rPr lang="en-US" sz="800" i="1" dirty="0" err="1">
                <a:ea typeface="Cambria"/>
              </a:rPr>
              <a:t>HealthIT.gov</a:t>
            </a:r>
            <a:r>
              <a:rPr lang="en-US" sz="800" dirty="0">
                <a:ea typeface="Cambria"/>
              </a:rPr>
              <a:t>, Apr. 2022. </a:t>
            </a:r>
            <a:r>
              <a:rPr lang="en-US" sz="800" dirty="0">
                <a:ea typeface="Cambria"/>
                <a:hlinkClick r:id="rId8"/>
              </a:rPr>
              <a:t>https://www.healthit.gov/data/quickstats/adoption-electronic-health-records-hospital-service-type-2019-2021</a:t>
            </a:r>
            <a:r>
              <a:rPr lang="en-US" sz="800" dirty="0">
                <a:ea typeface="Cambria"/>
              </a:rPr>
              <a:t> (accessed Oct. 04, 2024).</a:t>
            </a:r>
          </a:p>
          <a:p>
            <a:pPr marL="0" indent="0">
              <a:spcBef>
                <a:spcPts val="600"/>
              </a:spcBef>
              <a:buNone/>
            </a:pPr>
            <a:r>
              <a:rPr lang="en-US" sz="800" dirty="0">
                <a:ea typeface="Cambria"/>
              </a:rPr>
              <a:t>[8] Intuitive Surgical, Inc, “Intuitive Annual Report 2023,” 2023. Accessed: Oct. 04, 2024. [Online]. Available: </a:t>
            </a:r>
            <a:r>
              <a:rPr lang="en-US" sz="800" dirty="0">
                <a:ea typeface="Cambria"/>
                <a:hlinkClick r:id="rId9"/>
              </a:rPr>
              <a:t>https://investor.intuitivesurgical.com/static-files/e9ed7c14-f042-4923-b7cc-a1458e11e67b</a:t>
            </a:r>
            <a:r>
              <a:rPr lang="en-US" sz="800" dirty="0">
                <a:ea typeface="Cambria"/>
              </a:rPr>
              <a:t> </a:t>
            </a:r>
          </a:p>
          <a:p>
            <a:pPr marL="0" indent="0">
              <a:spcBef>
                <a:spcPts val="600"/>
              </a:spcBef>
              <a:buNone/>
            </a:pPr>
            <a:r>
              <a:rPr lang="en-US" sz="800" dirty="0">
                <a:ea typeface="Cambria"/>
              </a:rPr>
              <a:t>[9] J. D. Keen, J. M. Keen, and J. E. Keen, “Utilization of Computer-Aided Detection for Digital Screening Mammography in the United States, 2008 to 2016,” </a:t>
            </a:r>
            <a:r>
              <a:rPr lang="en-US" sz="800" i="1" dirty="0">
                <a:ea typeface="Cambria"/>
              </a:rPr>
              <a:t>Journal of the American College of Radiology</a:t>
            </a:r>
            <a:r>
              <a:rPr lang="en-US" sz="800" dirty="0">
                <a:ea typeface="Cambria"/>
              </a:rPr>
              <a:t>, vol. 15, no. 1, pp. 44–48, Jan. 2018, </a:t>
            </a:r>
            <a:r>
              <a:rPr lang="en-US" sz="800" dirty="0" err="1">
                <a:ea typeface="Cambria"/>
              </a:rPr>
              <a:t>doi</a:t>
            </a:r>
            <a:r>
              <a:rPr lang="en-US" sz="800" dirty="0">
                <a:ea typeface="Cambria"/>
              </a:rPr>
              <a:t>: </a:t>
            </a:r>
            <a:r>
              <a:rPr lang="en-US" sz="800" dirty="0">
                <a:ea typeface="Cambria"/>
                <a:hlinkClick r:id="rId10"/>
              </a:rPr>
              <a:t>https://doi.org/10.1016/j.jacr.2017.08.033</a:t>
            </a:r>
            <a:r>
              <a:rPr lang="en-US" sz="800" dirty="0">
                <a:ea typeface="Cambria"/>
              </a:rPr>
              <a:t>.</a:t>
            </a:r>
          </a:p>
          <a:p>
            <a:pPr marL="0" indent="0">
              <a:spcBef>
                <a:spcPts val="600"/>
              </a:spcBef>
              <a:buNone/>
            </a:pPr>
            <a:r>
              <a:rPr lang="en-US" sz="800" dirty="0">
                <a:ea typeface="Cambria"/>
              </a:rPr>
              <a:t>[10] “Robotic Surgery,” </a:t>
            </a:r>
            <a:r>
              <a:rPr lang="en-US" sz="800" i="1" dirty="0">
                <a:ea typeface="Cambria"/>
              </a:rPr>
              <a:t>Pomona Valley Hospital Medical Center</a:t>
            </a:r>
            <a:r>
              <a:rPr lang="en-US" sz="800" dirty="0">
                <a:ea typeface="Cambria"/>
              </a:rPr>
              <a:t>. </a:t>
            </a:r>
            <a:r>
              <a:rPr lang="en-US" sz="800" dirty="0">
                <a:ea typeface="Cambria"/>
                <a:hlinkClick r:id="rId11"/>
              </a:rPr>
              <a:t>https://www.pvhmc.org/services/perioperative-services/robotic-surgery/</a:t>
            </a:r>
            <a:r>
              <a:rPr lang="en-US" sz="800" dirty="0">
                <a:ea typeface="Cambria"/>
              </a:rPr>
              <a:t> (accessed Oct. 04, 2024).</a:t>
            </a:r>
          </a:p>
          <a:p>
            <a:pPr marL="0" indent="0">
              <a:spcBef>
                <a:spcPts val="600"/>
              </a:spcBef>
              <a:buNone/>
            </a:pPr>
            <a:r>
              <a:rPr lang="en-US" sz="800" dirty="0">
                <a:ea typeface="Cambria"/>
              </a:rPr>
              <a:t>[11] K. Shah, “Daily frequency of smartphone banking on the rise among Americans since 2019,” </a:t>
            </a:r>
            <a:r>
              <a:rPr lang="en-US" sz="800" i="1" dirty="0">
                <a:ea typeface="Cambria"/>
              </a:rPr>
              <a:t>YouGov</a:t>
            </a:r>
            <a:r>
              <a:rPr lang="en-US" sz="800" dirty="0">
                <a:ea typeface="Cambria"/>
              </a:rPr>
              <a:t>, Nov. 03, 2023. </a:t>
            </a:r>
            <a:r>
              <a:rPr lang="en-US" sz="800" dirty="0">
                <a:ea typeface="Cambria"/>
                <a:hlinkClick r:id="rId12"/>
              </a:rPr>
              <a:t>https://business.yougov.com/content/47776-daily-frequency-of-smartphone-banking-on-the-rise-among-americans-since-2019</a:t>
            </a:r>
            <a:r>
              <a:rPr lang="en-US" sz="800" dirty="0">
                <a:ea typeface="Cambria"/>
              </a:rPr>
              <a:t> (accessed Oct. 04, 2024).</a:t>
            </a:r>
          </a:p>
          <a:p>
            <a:pPr marL="0" indent="0">
              <a:spcBef>
                <a:spcPts val="600"/>
              </a:spcBef>
              <a:buNone/>
            </a:pPr>
            <a:r>
              <a:rPr lang="en-US" sz="800" dirty="0">
                <a:ea typeface="Cambria"/>
              </a:rPr>
              <a:t>[12] </a:t>
            </a:r>
            <a:r>
              <a:rPr lang="en-US" sz="800" dirty="0" err="1">
                <a:ea typeface="Cambria"/>
              </a:rPr>
              <a:t>InvoiceCloud</a:t>
            </a:r>
            <a:r>
              <a:rPr lang="en-US" sz="800" dirty="0">
                <a:ea typeface="Cambria"/>
              </a:rPr>
              <a:t>, “Annual Report: The State of Online Payments,” Dec. 2023. Available: </a:t>
            </a:r>
            <a:r>
              <a:rPr lang="en-US" sz="800" dirty="0">
                <a:ea typeface="Cambria"/>
                <a:hlinkClick r:id="rId13"/>
              </a:rPr>
              <a:t>https://invoicecloud.net/wp-content/uploads/2023/12/eb_state_of_online_payments_2024-FINAL.pdf</a:t>
            </a:r>
            <a:endParaRPr lang="en-US" sz="800" dirty="0">
              <a:ea typeface="Cambria"/>
            </a:endParaRPr>
          </a:p>
          <a:p>
            <a:pPr marL="0" indent="0">
              <a:spcBef>
                <a:spcPts val="600"/>
              </a:spcBef>
              <a:buNone/>
            </a:pPr>
            <a:r>
              <a:rPr lang="en-US" sz="800" dirty="0">
                <a:ea typeface="Cambria"/>
              </a:rPr>
              <a:t>[13] “How Do ATMs Work,” </a:t>
            </a:r>
            <a:r>
              <a:rPr lang="en-US" sz="800" i="1" dirty="0">
                <a:ea typeface="Cambria"/>
              </a:rPr>
              <a:t>National ATM Systems</a:t>
            </a:r>
            <a:r>
              <a:rPr lang="en-US" sz="800" dirty="0">
                <a:ea typeface="Cambria"/>
              </a:rPr>
              <a:t>. </a:t>
            </a:r>
            <a:r>
              <a:rPr lang="en-US" sz="800" dirty="0">
                <a:ea typeface="Cambria"/>
                <a:hlinkClick r:id="rId14"/>
              </a:rPr>
              <a:t>https://www.nasatm.com/pages/how-do-atms-work</a:t>
            </a:r>
            <a:r>
              <a:rPr lang="en-US" sz="800" dirty="0">
                <a:ea typeface="Cambria"/>
              </a:rPr>
              <a:t> (accessed Oct. 04, 2024).</a:t>
            </a:r>
          </a:p>
          <a:p>
            <a:pPr marL="0" indent="0">
              <a:spcBef>
                <a:spcPts val="600"/>
              </a:spcBef>
              <a:buNone/>
            </a:pPr>
            <a:r>
              <a:rPr lang="en-US" sz="800" dirty="0">
                <a:ea typeface="Cambria"/>
              </a:rPr>
              <a:t>[14] T. </a:t>
            </a:r>
            <a:r>
              <a:rPr lang="en-US" sz="800" dirty="0" err="1">
                <a:ea typeface="Cambria"/>
              </a:rPr>
              <a:t>Pangarkar</a:t>
            </a:r>
            <a:r>
              <a:rPr lang="en-US" sz="800" dirty="0">
                <a:ea typeface="Cambria"/>
              </a:rPr>
              <a:t> , “Online Banking Statistics 2024 By Finance, Transactions, Growth,” </a:t>
            </a:r>
            <a:r>
              <a:rPr lang="en-US" sz="800" i="1" dirty="0" err="1">
                <a:ea typeface="Cambria"/>
              </a:rPr>
              <a:t>Market.us</a:t>
            </a:r>
            <a:r>
              <a:rPr lang="en-US" sz="800" i="1" dirty="0">
                <a:ea typeface="Cambria"/>
              </a:rPr>
              <a:t> Scoop</a:t>
            </a:r>
            <a:r>
              <a:rPr lang="en-US" sz="800" dirty="0">
                <a:ea typeface="Cambria"/>
              </a:rPr>
              <a:t>, May 2024. </a:t>
            </a:r>
            <a:r>
              <a:rPr lang="en-US" sz="800" dirty="0">
                <a:ea typeface="Cambria"/>
                <a:hlinkClick r:id="rId15"/>
              </a:rPr>
              <a:t>https://scoop.market.us/online-banking-statistics/</a:t>
            </a:r>
            <a:r>
              <a:rPr lang="en-US" sz="800" dirty="0">
                <a:ea typeface="Cambria"/>
              </a:rPr>
              <a:t> (accessed Oct. 04, 2024).</a:t>
            </a:r>
          </a:p>
          <a:p>
            <a:pPr marL="0" indent="0">
              <a:spcBef>
                <a:spcPts val="600"/>
              </a:spcBef>
              <a:buNone/>
            </a:pPr>
            <a:r>
              <a:rPr lang="en-US" sz="800" dirty="0">
                <a:ea typeface="Cambria"/>
              </a:rPr>
              <a:t>[15] A. May and D. </a:t>
            </a:r>
            <a:r>
              <a:rPr lang="en-US" sz="800" dirty="0" err="1">
                <a:ea typeface="Cambria"/>
              </a:rPr>
              <a:t>Dobrijevic</a:t>
            </a:r>
            <a:r>
              <a:rPr lang="en-US" sz="800" dirty="0">
                <a:ea typeface="Cambria"/>
              </a:rPr>
              <a:t>, “The Carrington Event: History’s greatest solar storm,” </a:t>
            </a:r>
            <a:r>
              <a:rPr lang="en-US" sz="800" i="1" dirty="0" err="1">
                <a:ea typeface="Cambria"/>
              </a:rPr>
              <a:t>Space.com</a:t>
            </a:r>
            <a:r>
              <a:rPr lang="en-US" sz="800" dirty="0">
                <a:ea typeface="Cambria"/>
              </a:rPr>
              <a:t>, Jun. 24, 2022. </a:t>
            </a:r>
            <a:r>
              <a:rPr lang="en-US" sz="800" dirty="0">
                <a:ea typeface="Cambria"/>
                <a:hlinkClick r:id="rId16"/>
              </a:rPr>
              <a:t>https://www.space.com/the-carrington-event</a:t>
            </a:r>
            <a:r>
              <a:rPr lang="en-US" sz="800" dirty="0">
                <a:ea typeface="Cambria"/>
              </a:rPr>
              <a:t> (accessed Oct. 04, 2024).</a:t>
            </a:r>
          </a:p>
        </p:txBody>
      </p:sp>
    </p:spTree>
    <p:extLst>
      <p:ext uri="{BB962C8B-B14F-4D97-AF65-F5344CB8AC3E}">
        <p14:creationId xmlns:p14="http://schemas.microsoft.com/office/powerpoint/2010/main" val="50071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F0DB9-4213-2E8A-D358-C2C67ED6238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EA0DC92-55F5-AB9E-62C9-98E4BB9CD773}"/>
              </a:ext>
            </a:extLst>
          </p:cNvPr>
          <p:cNvSpPr>
            <a:spLocks noGrp="1"/>
          </p:cNvSpPr>
          <p:nvPr>
            <p:ph type="title"/>
          </p:nvPr>
        </p:nvSpPr>
        <p:spPr/>
        <p:txBody>
          <a:bodyPr/>
          <a:lstStyle/>
          <a:p>
            <a:r>
              <a:rPr lang="en-US" dirty="0"/>
              <a:t>References</a:t>
            </a:r>
          </a:p>
        </p:txBody>
      </p:sp>
      <p:sp>
        <p:nvSpPr>
          <p:cNvPr id="5" name="Footer Placeholder 4">
            <a:extLst>
              <a:ext uri="{FF2B5EF4-FFF2-40B4-BE49-F238E27FC236}">
                <a16:creationId xmlns:a16="http://schemas.microsoft.com/office/drawing/2014/main" id="{4D840504-DB55-ACAF-7D34-78B95C0317F6}"/>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1A140C52-D50D-4ED0-3222-7A8F73CE5536}"/>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8" name="Content Placeholder 2">
            <a:extLst>
              <a:ext uri="{FF2B5EF4-FFF2-40B4-BE49-F238E27FC236}">
                <a16:creationId xmlns:a16="http://schemas.microsoft.com/office/drawing/2014/main" id="{E1FE5A5B-A018-3E59-C6B0-AE524806D0C6}"/>
              </a:ext>
            </a:extLst>
          </p:cNvPr>
          <p:cNvSpPr txBox="1">
            <a:spLocks/>
          </p:cNvSpPr>
          <p:nvPr/>
        </p:nvSpPr>
        <p:spPr>
          <a:xfrm>
            <a:off x="0" y="968188"/>
            <a:ext cx="9144000" cy="4029008"/>
          </a:xfrm>
          <a:prstGeom prst="rect">
            <a:avLst/>
          </a:prstGeom>
        </p:spPr>
        <p:txBody>
          <a:bodyPr lIns="9144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spcBef>
                <a:spcPts val="600"/>
              </a:spcBef>
              <a:buNone/>
            </a:pPr>
            <a:r>
              <a:rPr lang="en-US" sz="800" dirty="0">
                <a:ea typeface="Cambria"/>
              </a:rPr>
              <a:t>[16] Space Weather Prediction Center, “G5 Conditions Reached Yet Again!,” </a:t>
            </a:r>
            <a:r>
              <a:rPr lang="en-US" sz="800" i="1" dirty="0">
                <a:ea typeface="Cambria"/>
              </a:rPr>
              <a:t>National Oceanic and Atmospheric Administration</a:t>
            </a:r>
            <a:r>
              <a:rPr lang="en-US" sz="800" dirty="0">
                <a:ea typeface="Cambria"/>
              </a:rPr>
              <a:t>, May 13, 2024. </a:t>
            </a:r>
            <a:r>
              <a:rPr lang="en-US" sz="800" dirty="0">
                <a:ea typeface="Cambria"/>
                <a:hlinkClick r:id="rId2"/>
              </a:rPr>
              <a:t>https://www.swpc.noaa.gov/news/g5-conditions-reached-yet-again</a:t>
            </a:r>
            <a:r>
              <a:rPr lang="en-US" sz="800" dirty="0">
                <a:ea typeface="Cambria"/>
              </a:rPr>
              <a:t> (accessed Oct. 04, 2024).</a:t>
            </a:r>
          </a:p>
          <a:p>
            <a:pPr marL="0" indent="0">
              <a:spcBef>
                <a:spcPts val="600"/>
              </a:spcBef>
              <a:buNone/>
            </a:pPr>
            <a:r>
              <a:rPr lang="en-US" sz="800" dirty="0">
                <a:ea typeface="Cambria"/>
              </a:rPr>
              <a:t>[17] “Geomagnetic Storm Affecting GPS Signals,” </a:t>
            </a:r>
            <a:r>
              <a:rPr lang="en-US" sz="800" i="1" dirty="0" err="1">
                <a:ea typeface="Cambria"/>
              </a:rPr>
              <a:t>LandMark</a:t>
            </a:r>
            <a:r>
              <a:rPr lang="en-US" sz="800" i="1" dirty="0">
                <a:ea typeface="Cambria"/>
              </a:rPr>
              <a:t> Implement</a:t>
            </a:r>
            <a:r>
              <a:rPr lang="en-US" sz="800" dirty="0">
                <a:ea typeface="Cambria"/>
              </a:rPr>
              <a:t>, May 11, 2024. </a:t>
            </a:r>
            <a:r>
              <a:rPr lang="en-US" sz="800" dirty="0">
                <a:ea typeface="Cambria"/>
                <a:hlinkClick r:id="rId3"/>
              </a:rPr>
              <a:t>https://landmarkimp.com/news/news/blog/geomagnetic-storm-affecting-gps-signals--may-2024/?ref=404media.co</a:t>
            </a:r>
            <a:r>
              <a:rPr lang="en-US" sz="800" dirty="0">
                <a:ea typeface="Cambria"/>
              </a:rPr>
              <a:t> (accessed Oct. 04, 2024).</a:t>
            </a:r>
          </a:p>
          <a:p>
            <a:pPr marL="0" indent="0">
              <a:spcBef>
                <a:spcPts val="600"/>
              </a:spcBef>
              <a:buNone/>
            </a:pPr>
            <a:r>
              <a:rPr lang="en-US" sz="800" dirty="0">
                <a:ea typeface="Cambria"/>
              </a:rPr>
              <a:t>[18] A. </a:t>
            </a:r>
            <a:r>
              <a:rPr lang="en-US" sz="800" dirty="0" err="1">
                <a:ea typeface="Cambria"/>
              </a:rPr>
              <a:t>Petrosyan</a:t>
            </a:r>
            <a:r>
              <a:rPr lang="en-US" sz="800" dirty="0">
                <a:ea typeface="Cambria"/>
              </a:rPr>
              <a:t>, “Number of people affected by health data breaches U.S. 2014-2019,” </a:t>
            </a:r>
            <a:r>
              <a:rPr lang="en-US" sz="800" i="1" dirty="0">
                <a:ea typeface="Cambria"/>
              </a:rPr>
              <a:t>Statista</a:t>
            </a:r>
            <a:r>
              <a:rPr lang="en-US" sz="800" dirty="0">
                <a:ea typeface="Cambria"/>
              </a:rPr>
              <a:t>, Nov. 05, 2023. </a:t>
            </a:r>
            <a:r>
              <a:rPr lang="en-US" sz="800" dirty="0">
                <a:ea typeface="Cambria"/>
                <a:hlinkClick r:id="rId4"/>
              </a:rPr>
              <a:t>https://www.statista.com/statistics/798564/number-of-us-residents-affected-by-data-breaches/</a:t>
            </a:r>
            <a:r>
              <a:rPr lang="en-US" sz="800" dirty="0">
                <a:ea typeface="Cambria"/>
              </a:rPr>
              <a:t> (accessed Oct. 04, 2024).</a:t>
            </a:r>
          </a:p>
          <a:p>
            <a:pPr marL="0" indent="0">
              <a:spcBef>
                <a:spcPts val="600"/>
              </a:spcBef>
              <a:buNone/>
            </a:pPr>
            <a:r>
              <a:rPr lang="en-US" sz="800" dirty="0">
                <a:ea typeface="Cambria"/>
              </a:rPr>
              <a:t>[19] Canadian Space Weather Forecast Centre, “Space Weather Effects on Technology,” </a:t>
            </a:r>
            <a:r>
              <a:rPr lang="en-US" sz="800" i="1" dirty="0" err="1">
                <a:ea typeface="Cambria"/>
              </a:rPr>
              <a:t>spaceweather.gc.ca</a:t>
            </a:r>
            <a:r>
              <a:rPr lang="en-US" sz="800" dirty="0">
                <a:ea typeface="Cambria"/>
              </a:rPr>
              <a:t>, Mar. 2021. </a:t>
            </a:r>
            <a:r>
              <a:rPr lang="en-US" sz="800" dirty="0">
                <a:ea typeface="Cambria"/>
                <a:hlinkClick r:id="rId5"/>
              </a:rPr>
              <a:t>https://www.spaceweather.gc.ca/tech/index-en.php</a:t>
            </a:r>
            <a:r>
              <a:rPr lang="en-US" sz="800" dirty="0">
                <a:ea typeface="Cambria"/>
              </a:rPr>
              <a:t> (accessed Oct. 04, 2024).</a:t>
            </a:r>
          </a:p>
          <a:p>
            <a:pPr marL="0" indent="0">
              <a:spcBef>
                <a:spcPts val="600"/>
              </a:spcBef>
              <a:buNone/>
            </a:pPr>
            <a:r>
              <a:rPr lang="en-US" sz="800" dirty="0">
                <a:ea typeface="Cambria"/>
              </a:rPr>
              <a:t>[20] “U.S. Predator Kills 6 Al Qaeda Suspects,” </a:t>
            </a:r>
            <a:r>
              <a:rPr lang="en-US" sz="800" i="1" dirty="0">
                <a:ea typeface="Cambria"/>
              </a:rPr>
              <a:t>ABC News</a:t>
            </a:r>
            <a:r>
              <a:rPr lang="en-US" sz="800" dirty="0">
                <a:ea typeface="Cambria"/>
              </a:rPr>
              <a:t>, Nov. 05, 2002. </a:t>
            </a:r>
            <a:r>
              <a:rPr lang="en-US" sz="800" dirty="0">
                <a:ea typeface="Cambria"/>
                <a:hlinkClick r:id="rId6"/>
              </a:rPr>
              <a:t>https://abcnews.go.com/WNT/story?id=130027&amp;page=1</a:t>
            </a:r>
            <a:r>
              <a:rPr lang="en-US" sz="800" dirty="0">
                <a:ea typeface="Cambria"/>
              </a:rPr>
              <a:t> (accessed Oct. 04, 2024).</a:t>
            </a:r>
          </a:p>
          <a:p>
            <a:pPr marL="0" indent="0">
              <a:spcBef>
                <a:spcPts val="600"/>
              </a:spcBef>
              <a:buNone/>
            </a:pPr>
            <a:r>
              <a:rPr lang="en-US" sz="800" dirty="0">
                <a:ea typeface="Cambria"/>
              </a:rPr>
              <a:t>[21] U.S. Department of Homeland Security, “Cyber-Attack Against Ukrainian Critical Infrastructure,” </a:t>
            </a:r>
            <a:r>
              <a:rPr lang="en-US" sz="800" i="1" dirty="0">
                <a:ea typeface="Cambria"/>
              </a:rPr>
              <a:t>Cybersecurity &amp; Infrastructure Security Agency</a:t>
            </a:r>
            <a:r>
              <a:rPr lang="en-US" sz="800" dirty="0">
                <a:ea typeface="Cambria"/>
              </a:rPr>
              <a:t>, Jul. 20, 2021. </a:t>
            </a:r>
            <a:r>
              <a:rPr lang="en-US" sz="800" dirty="0">
                <a:ea typeface="Cambria"/>
                <a:hlinkClick r:id="rId7"/>
              </a:rPr>
              <a:t>https://www.cisa.gov/news-events/ics-alerts/ir-alert-h-16-056-01</a:t>
            </a:r>
            <a:r>
              <a:rPr lang="en-US" sz="800" dirty="0">
                <a:ea typeface="Cambria"/>
              </a:rPr>
              <a:t> (accessed Oct. 04, 2024).</a:t>
            </a:r>
          </a:p>
          <a:p>
            <a:pPr marL="0" indent="0">
              <a:spcBef>
                <a:spcPts val="600"/>
              </a:spcBef>
              <a:buNone/>
            </a:pPr>
            <a:r>
              <a:rPr lang="en-US" sz="800" dirty="0">
                <a:ea typeface="Cambria"/>
              </a:rPr>
              <a:t>[22] D. Sheridan, “How the Iron Dome Is Saving Lives across Israel,” </a:t>
            </a:r>
            <a:r>
              <a:rPr lang="en-US" sz="800" i="1" dirty="0" err="1">
                <a:ea typeface="Cambria"/>
              </a:rPr>
              <a:t>msn.com</a:t>
            </a:r>
            <a:r>
              <a:rPr lang="en-US" sz="800" dirty="0">
                <a:ea typeface="Cambria"/>
              </a:rPr>
              <a:t>, Oct. 01, 2024. </a:t>
            </a:r>
            <a:r>
              <a:rPr lang="en-US" sz="800" dirty="0">
                <a:ea typeface="Cambria"/>
                <a:hlinkClick r:id="rId8"/>
              </a:rPr>
              <a:t>https://www.msn.com/en-gb/news/world/how-the-iron-dome-is-saving-lives-across-israel/ar-AA1rxtTP</a:t>
            </a:r>
            <a:r>
              <a:rPr lang="en-US" sz="800" dirty="0">
                <a:ea typeface="Cambria"/>
              </a:rPr>
              <a:t> (accessed Oct. 04, 2024).</a:t>
            </a:r>
          </a:p>
          <a:p>
            <a:pPr marL="0" indent="0">
              <a:spcBef>
                <a:spcPts val="600"/>
              </a:spcBef>
              <a:buNone/>
            </a:pPr>
            <a:r>
              <a:rPr lang="en-US" sz="800" dirty="0">
                <a:ea typeface="Cambria"/>
              </a:rPr>
              <a:t>[23] “</a:t>
            </a:r>
            <a:r>
              <a:rPr lang="en-US" sz="800" dirty="0" err="1">
                <a:ea typeface="Cambria"/>
              </a:rPr>
              <a:t>Airwars</a:t>
            </a:r>
            <a:r>
              <a:rPr lang="en-US" sz="800" dirty="0">
                <a:ea typeface="Cambria"/>
              </a:rPr>
              <a:t>,” </a:t>
            </a:r>
            <a:r>
              <a:rPr lang="en-US" sz="800" i="1" dirty="0" err="1">
                <a:ea typeface="Cambria"/>
              </a:rPr>
              <a:t>airwars.org</a:t>
            </a:r>
            <a:r>
              <a:rPr lang="en-US" sz="800" dirty="0">
                <a:ea typeface="Cambria"/>
              </a:rPr>
              <a:t>. </a:t>
            </a:r>
            <a:r>
              <a:rPr lang="en-US" sz="800" dirty="0">
                <a:ea typeface="Cambria"/>
                <a:hlinkClick r:id="rId9"/>
              </a:rPr>
              <a:t>https://airwars.org/</a:t>
            </a:r>
            <a:r>
              <a:rPr lang="en-US" sz="800" dirty="0">
                <a:ea typeface="Cambria"/>
              </a:rPr>
              <a:t> (accessed Oct. 04, 2024).</a:t>
            </a:r>
          </a:p>
          <a:p>
            <a:pPr marL="0" indent="0">
              <a:spcBef>
                <a:spcPts val="600"/>
              </a:spcBef>
              <a:buNone/>
            </a:pPr>
            <a:r>
              <a:rPr lang="en-US" sz="800" dirty="0">
                <a:ea typeface="Cambria"/>
              </a:rPr>
              <a:t>[24] C. Doherty and J. Kiley, “A Look Back at How Fear and False Beliefs Bolstered U.S. Public Support for War in Iraq,” </a:t>
            </a:r>
            <a:r>
              <a:rPr lang="en-US" sz="800" i="1" dirty="0">
                <a:ea typeface="Cambria"/>
              </a:rPr>
              <a:t>Pew Research Center</a:t>
            </a:r>
            <a:r>
              <a:rPr lang="en-US" sz="800" dirty="0">
                <a:ea typeface="Cambria"/>
              </a:rPr>
              <a:t>, Mar. 14, 2023. </a:t>
            </a:r>
            <a:r>
              <a:rPr lang="en-US" sz="800" dirty="0">
                <a:ea typeface="Cambria"/>
                <a:hlinkClick r:id="rId10"/>
              </a:rPr>
              <a:t>https://www.pewresearch.org/politics/2023/03/14/a-look-back-at-how-fear-and-false-beliefs-bolstered-u-s-public-support-for-war-in-iraq/</a:t>
            </a:r>
            <a:r>
              <a:rPr lang="en-US" sz="800" dirty="0">
                <a:ea typeface="Cambria"/>
              </a:rPr>
              <a:t> (accessed Oct. 04, 2024).</a:t>
            </a:r>
          </a:p>
          <a:p>
            <a:pPr marL="0" indent="0">
              <a:spcBef>
                <a:spcPts val="600"/>
              </a:spcBef>
              <a:buNone/>
            </a:pPr>
            <a:r>
              <a:rPr lang="en-US" sz="800" dirty="0">
                <a:ea typeface="Cambria"/>
              </a:rPr>
              <a:t>[25] K. </a:t>
            </a:r>
            <a:r>
              <a:rPr lang="en-US" sz="800" dirty="0" err="1">
                <a:ea typeface="Cambria"/>
              </a:rPr>
              <a:t>Zetter</a:t>
            </a:r>
            <a:r>
              <a:rPr lang="en-US" sz="800" dirty="0">
                <a:ea typeface="Cambria"/>
              </a:rPr>
              <a:t>, “An Unprecedented Look at Stuxnet, the World’s First Digital Weapon,” </a:t>
            </a:r>
            <a:r>
              <a:rPr lang="en-US" sz="800" i="1" dirty="0">
                <a:ea typeface="Cambria"/>
              </a:rPr>
              <a:t>Wired</a:t>
            </a:r>
            <a:r>
              <a:rPr lang="en-US" sz="800" dirty="0">
                <a:ea typeface="Cambria"/>
              </a:rPr>
              <a:t>, Nov. 03, 2014. </a:t>
            </a:r>
            <a:r>
              <a:rPr lang="en-US" sz="800" dirty="0">
                <a:ea typeface="Cambria"/>
                <a:hlinkClick r:id="rId11"/>
              </a:rPr>
              <a:t>https://www.wired.com/2014/11/countdown-to-zero-day-stuxnet/</a:t>
            </a:r>
            <a:r>
              <a:rPr lang="en-US" sz="800" dirty="0">
                <a:ea typeface="Cambria"/>
              </a:rPr>
              <a:t> (accessed Oct. 04, 2024).</a:t>
            </a:r>
          </a:p>
          <a:p>
            <a:pPr marL="0" indent="0">
              <a:spcBef>
                <a:spcPts val="600"/>
              </a:spcBef>
              <a:buNone/>
            </a:pPr>
            <a:r>
              <a:rPr lang="en-US" sz="800" dirty="0">
                <a:ea typeface="Cambria"/>
              </a:rPr>
              <a:t>[26] CBS News, “What can we learn from the “most devastating” cyberattack in history?,” </a:t>
            </a:r>
            <a:r>
              <a:rPr lang="en-US" sz="800" i="1" dirty="0" err="1">
                <a:ea typeface="Cambria"/>
              </a:rPr>
              <a:t>Cbsnews.com</a:t>
            </a:r>
            <a:r>
              <a:rPr lang="en-US" sz="800" dirty="0">
                <a:ea typeface="Cambria"/>
              </a:rPr>
              <a:t>, Aug. 22, 2018. </a:t>
            </a:r>
            <a:r>
              <a:rPr lang="en-US" sz="800" dirty="0">
                <a:ea typeface="Cambria"/>
                <a:hlinkClick r:id="rId12"/>
              </a:rPr>
              <a:t>https://www.cbsnews.com/news/lessons-to-learn-from-devastating-notpetya-cyberattack-wired-investigation/</a:t>
            </a:r>
            <a:r>
              <a:rPr lang="en-US" sz="800" dirty="0">
                <a:ea typeface="Cambria"/>
              </a:rPr>
              <a:t> (accessed Oct. 04, 2024).</a:t>
            </a:r>
          </a:p>
          <a:p>
            <a:pPr marL="0" indent="0">
              <a:spcBef>
                <a:spcPts val="600"/>
              </a:spcBef>
              <a:buNone/>
            </a:pPr>
            <a:r>
              <a:rPr lang="en-US" sz="800" dirty="0">
                <a:ea typeface="Cambria"/>
              </a:rPr>
              <a:t>[27]  A. Griffin, “Chernobyl’s Radiation Monitoring System Has Been Hit by the Worldwide Cyber Attack,” </a:t>
            </a:r>
            <a:r>
              <a:rPr lang="en-US" sz="800" i="1" dirty="0">
                <a:ea typeface="Cambria"/>
              </a:rPr>
              <a:t>The Independent</a:t>
            </a:r>
            <a:r>
              <a:rPr lang="en-US" sz="800" dirty="0">
                <a:ea typeface="Cambria"/>
              </a:rPr>
              <a:t>, Jun. 27, 2017. </a:t>
            </a:r>
            <a:r>
              <a:rPr lang="en-US" sz="800" dirty="0">
                <a:ea typeface="Cambria"/>
                <a:hlinkClick r:id="rId13"/>
              </a:rPr>
              <a:t>https://www.independent.co.uk/tech/chernobyl-ukraine-petya-cyber-attack-hack-nuclear-power-plant-danger-latest-a7810941.html</a:t>
            </a:r>
            <a:r>
              <a:rPr lang="en-US" sz="800" dirty="0">
                <a:ea typeface="Cambria"/>
              </a:rPr>
              <a:t> (accessed Oct. 04, 2024).</a:t>
            </a:r>
          </a:p>
          <a:p>
            <a:pPr marL="0" indent="0">
              <a:spcBef>
                <a:spcPts val="600"/>
              </a:spcBef>
              <a:buNone/>
            </a:pPr>
            <a:r>
              <a:rPr lang="en-US" sz="800" dirty="0">
                <a:ea typeface="Cambria"/>
              </a:rPr>
              <a:t>[28] “ROYAL AIR FORCE RADAR, 1939-1945,” </a:t>
            </a:r>
            <a:r>
              <a:rPr lang="en-US" sz="800" i="1" dirty="0">
                <a:ea typeface="Cambria"/>
              </a:rPr>
              <a:t>Imperial War Museums</a:t>
            </a:r>
            <a:r>
              <a:rPr lang="en-US" sz="800" dirty="0">
                <a:ea typeface="Cambria"/>
              </a:rPr>
              <a:t>, May 1945. </a:t>
            </a:r>
            <a:r>
              <a:rPr lang="en-US" sz="800" dirty="0">
                <a:ea typeface="Cambria"/>
                <a:hlinkClick r:id="rId14"/>
              </a:rPr>
              <a:t>https://www.iwm.org.uk/collections/item/object/205196699</a:t>
            </a:r>
            <a:r>
              <a:rPr lang="en-US" sz="800" dirty="0">
                <a:ea typeface="Cambria"/>
              </a:rPr>
              <a:t> (accessed Oct. 04, 2024).</a:t>
            </a:r>
          </a:p>
          <a:p>
            <a:pPr marL="0" indent="0">
              <a:spcBef>
                <a:spcPts val="600"/>
              </a:spcBef>
              <a:buNone/>
            </a:pPr>
            <a:r>
              <a:rPr lang="en-US" sz="800" dirty="0">
                <a:ea typeface="Cambria"/>
              </a:rPr>
              <a:t>[29] S. Byford, “Colossus: How the First Programmable Electronic Computer Saved Countless Lives,” </a:t>
            </a:r>
            <a:r>
              <a:rPr lang="en-US" sz="800" i="1" dirty="0">
                <a:ea typeface="Cambria"/>
              </a:rPr>
              <a:t>The Verge</a:t>
            </a:r>
            <a:r>
              <a:rPr lang="en-US" sz="800" dirty="0">
                <a:ea typeface="Cambria"/>
              </a:rPr>
              <a:t>, Mar. 12, 2012. </a:t>
            </a:r>
            <a:r>
              <a:rPr lang="en-US" sz="800" dirty="0">
                <a:ea typeface="Cambria"/>
                <a:hlinkClick r:id="rId15"/>
              </a:rPr>
              <a:t>https://www.theverge.com/2012/3/12/2864068/colossus-first-programmable-electronic-computer</a:t>
            </a:r>
            <a:r>
              <a:rPr lang="en-US" sz="800" dirty="0">
                <a:ea typeface="Cambria"/>
              </a:rPr>
              <a:t> (accessed Oct. 04, 2024).</a:t>
            </a:r>
          </a:p>
        </p:txBody>
      </p:sp>
    </p:spTree>
    <p:extLst>
      <p:ext uri="{BB962C8B-B14F-4D97-AF65-F5344CB8AC3E}">
        <p14:creationId xmlns:p14="http://schemas.microsoft.com/office/powerpoint/2010/main" val="330266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Plot summary</a:t>
            </a:r>
          </a:p>
        </p:txBody>
      </p:sp>
      <p:sp>
        <p:nvSpPr>
          <p:cNvPr id="3" name="Content Placeholder 2"/>
          <p:cNvSpPr>
            <a:spLocks noGrp="1"/>
          </p:cNvSpPr>
          <p:nvPr>
            <p:ph sz="half" idx="1"/>
          </p:nvPr>
        </p:nvSpPr>
        <p:spPr>
          <a:xfrm>
            <a:off x="685800" y="1279282"/>
            <a:ext cx="4049486" cy="3352800"/>
          </a:xfrm>
        </p:spPr>
        <p:txBody>
          <a:bodyPr vert="horz" lIns="91436" tIns="45718" rIns="91436" bIns="45718" rtlCol="0" anchor="t">
            <a:noAutofit/>
          </a:bodyPr>
          <a:lstStyle/>
          <a:p>
            <a:pPr marL="205740" indent="-205740"/>
            <a:r>
              <a:rPr lang="en-US" sz="1700">
                <a:ea typeface="+mn-lt"/>
                <a:cs typeface="+mn-lt"/>
              </a:rPr>
              <a:t>A father and his two kids were supposed to spend a weekend together in New Jersey.</a:t>
            </a:r>
          </a:p>
          <a:p>
            <a:pPr marL="205740" indent="-205740"/>
            <a:r>
              <a:rPr lang="en-US" sz="1700">
                <a:ea typeface="Cambria"/>
              </a:rPr>
              <a:t>A strange thunderstorm caused an electromagnetic pulse*, disabling all computers/electronics. As a result, there is limited communication and news coverage of the event.</a:t>
            </a:r>
          </a:p>
          <a:p>
            <a:pPr marL="205740" indent="-205740"/>
            <a:r>
              <a:rPr lang="en-US" sz="1700">
                <a:ea typeface="Cambria"/>
              </a:rPr>
              <a:t>After the storm, large tripod war machines emerged from the ground and began disintegrating people with heat rays. </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descr="A group of people walking on a street&#10;&#10;Description automatically generated">
            <a:extLst>
              <a:ext uri="{FF2B5EF4-FFF2-40B4-BE49-F238E27FC236}">
                <a16:creationId xmlns:a16="http://schemas.microsoft.com/office/drawing/2014/main" id="{9A2B6B66-A4B2-4DFD-A4B7-30051D413969}"/>
              </a:ext>
            </a:extLst>
          </p:cNvPr>
          <p:cNvPicPr>
            <a:picLocks noChangeAspect="1"/>
          </p:cNvPicPr>
          <p:nvPr/>
        </p:nvPicPr>
        <p:blipFill>
          <a:blip r:embed="rId3"/>
          <a:stretch>
            <a:fillRect/>
          </a:stretch>
        </p:blipFill>
        <p:spPr>
          <a:xfrm>
            <a:off x="4840877" y="1449365"/>
            <a:ext cx="3990703" cy="2244770"/>
          </a:xfrm>
          <a:prstGeom prst="rect">
            <a:avLst/>
          </a:prstGeom>
        </p:spPr>
      </p:pic>
      <p:sp>
        <p:nvSpPr>
          <p:cNvPr id="11" name="TextBox 10">
            <a:extLst>
              <a:ext uri="{FF2B5EF4-FFF2-40B4-BE49-F238E27FC236}">
                <a16:creationId xmlns:a16="http://schemas.microsoft.com/office/drawing/2014/main" id="{BF2F09F8-8DD9-BD83-FE0A-3245D8108C1E}"/>
              </a:ext>
            </a:extLst>
          </p:cNvPr>
          <p:cNvSpPr txBox="1"/>
          <p:nvPr/>
        </p:nvSpPr>
        <p:spPr>
          <a:xfrm>
            <a:off x="5153297" y="4275570"/>
            <a:ext cx="3990703" cy="867930"/>
          </a:xfrm>
          <a:prstGeom prst="rect">
            <a:avLst/>
          </a:prstGeom>
          <a:noFill/>
        </p:spPr>
        <p:txBody>
          <a:bodyPr wrap="square" rtlCol="0">
            <a:spAutoFit/>
          </a:bodyPr>
          <a:lstStyle/>
          <a:p>
            <a:pPr>
              <a:lnSpc>
                <a:spcPct val="90000"/>
              </a:lnSpc>
            </a:pPr>
            <a:r>
              <a:rPr lang="en-US" sz="1400"/>
              <a:t>*An electromagnetic pulse is </a:t>
            </a:r>
            <a:r>
              <a:rPr lang="en-US" sz="1400">
                <a:ea typeface="Cambria"/>
              </a:rPr>
              <a:t>an intense surge of electromagnetic radiation, typically produced from explosions or solar flares [1]</a:t>
            </a:r>
          </a:p>
          <a:p>
            <a:pPr>
              <a:lnSpc>
                <a:spcPct val="90000"/>
              </a:lnSpc>
            </a:pPr>
            <a:endParaRPr lang="en-US" sz="1400"/>
          </a:p>
        </p:txBody>
      </p:sp>
    </p:spTree>
    <p:extLst>
      <p:ext uri="{BB962C8B-B14F-4D97-AF65-F5344CB8AC3E}">
        <p14:creationId xmlns:p14="http://schemas.microsoft.com/office/powerpoint/2010/main" val="225496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Plot summary</a:t>
            </a:r>
          </a:p>
        </p:txBody>
      </p:sp>
      <p:sp>
        <p:nvSpPr>
          <p:cNvPr id="3" name="Content Placeholder 2"/>
          <p:cNvSpPr>
            <a:spLocks noGrp="1"/>
          </p:cNvSpPr>
          <p:nvPr>
            <p:ph sz="half" idx="1"/>
          </p:nvPr>
        </p:nvSpPr>
        <p:spPr>
          <a:xfrm>
            <a:off x="685800" y="1279282"/>
            <a:ext cx="3733800" cy="3352800"/>
          </a:xfrm>
        </p:spPr>
        <p:txBody>
          <a:bodyPr vert="horz" lIns="91436" tIns="45718" rIns="91436" bIns="45718" rtlCol="0" anchor="t">
            <a:normAutofit fontScale="92500" lnSpcReduction="10000"/>
          </a:bodyPr>
          <a:lstStyle/>
          <a:p>
            <a:pPr marL="205740" indent="-205740"/>
            <a:r>
              <a:rPr lang="en-US">
                <a:ea typeface="Cambria"/>
              </a:rPr>
              <a:t>The aliens are set on destroying all of humanity and civilization while the family tries to go to the mother in Boston.</a:t>
            </a:r>
          </a:p>
          <a:p>
            <a:pPr marL="205740" indent="-205740"/>
            <a:r>
              <a:rPr lang="en-US">
                <a:ea typeface="Cambria"/>
              </a:rPr>
              <a:t>War breaks out against the aliens, and the military, especially with disabled communication networks, struggles against the alien technology.</a:t>
            </a:r>
          </a:p>
          <a:p>
            <a:pPr marL="205740" indent="-205740"/>
            <a:r>
              <a:rPr lang="en-US">
                <a:ea typeface="Cambria"/>
              </a:rPr>
              <a:t>By the time they arrive in Boston, all the aliens have died because the tripods they operated were unable to protect them from terrestrial microbes.</a:t>
            </a:r>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pic>
        <p:nvPicPr>
          <p:cNvPr id="4" name="Picture 3" descr="War of the Worlds Might Be Steven Spielberg's Most Terrifying Film | Rotten  Tomatoes">
            <a:extLst>
              <a:ext uri="{FF2B5EF4-FFF2-40B4-BE49-F238E27FC236}">
                <a16:creationId xmlns:a16="http://schemas.microsoft.com/office/drawing/2014/main" id="{999EDE92-F97B-7321-259E-33B67FF0DC0C}"/>
              </a:ext>
            </a:extLst>
          </p:cNvPr>
          <p:cNvPicPr>
            <a:picLocks noChangeAspect="1"/>
          </p:cNvPicPr>
          <p:nvPr/>
        </p:nvPicPr>
        <p:blipFill>
          <a:blip r:embed="rId3"/>
          <a:stretch>
            <a:fillRect/>
          </a:stretch>
        </p:blipFill>
        <p:spPr>
          <a:xfrm>
            <a:off x="4957011" y="2971563"/>
            <a:ext cx="3501189" cy="1900645"/>
          </a:xfrm>
          <a:prstGeom prst="rect">
            <a:avLst/>
          </a:prstGeom>
        </p:spPr>
      </p:pic>
      <p:pic>
        <p:nvPicPr>
          <p:cNvPr id="10" name="Picture 9" descr="A robot with a large mouth and a large mouth&#10;&#10;Description automatically generated with medium confidence">
            <a:extLst>
              <a:ext uri="{FF2B5EF4-FFF2-40B4-BE49-F238E27FC236}">
                <a16:creationId xmlns:a16="http://schemas.microsoft.com/office/drawing/2014/main" id="{CBF3EAFE-CAE4-0469-8547-6BBCE21160CB}"/>
              </a:ext>
            </a:extLst>
          </p:cNvPr>
          <p:cNvPicPr>
            <a:picLocks noChangeAspect="1"/>
          </p:cNvPicPr>
          <p:nvPr/>
        </p:nvPicPr>
        <p:blipFill>
          <a:blip r:embed="rId4"/>
          <a:stretch>
            <a:fillRect/>
          </a:stretch>
        </p:blipFill>
        <p:spPr>
          <a:xfrm>
            <a:off x="4689569" y="512718"/>
            <a:ext cx="4103248" cy="2308077"/>
          </a:xfrm>
          <a:prstGeom prst="rect">
            <a:avLst/>
          </a:prstGeom>
        </p:spPr>
      </p:pic>
    </p:spTree>
    <p:extLst>
      <p:ext uri="{BB962C8B-B14F-4D97-AF65-F5344CB8AC3E}">
        <p14:creationId xmlns:p14="http://schemas.microsoft.com/office/powerpoint/2010/main" val="179613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C23D-94CB-99B6-921F-66E2AE5538DD}"/>
              </a:ext>
            </a:extLst>
          </p:cNvPr>
          <p:cNvSpPr>
            <a:spLocks noGrp="1"/>
          </p:cNvSpPr>
          <p:nvPr>
            <p:ph type="title"/>
          </p:nvPr>
        </p:nvSpPr>
        <p:spPr/>
        <p:txBody>
          <a:bodyPr/>
          <a:lstStyle/>
          <a:p>
            <a:pPr algn="ctr"/>
            <a:r>
              <a:rPr lang="en-US">
                <a:ea typeface="Cambria"/>
              </a:rPr>
              <a:t>CONCLUSION 1:</a:t>
            </a:r>
          </a:p>
        </p:txBody>
      </p:sp>
      <p:sp>
        <p:nvSpPr>
          <p:cNvPr id="5" name="Footer Placeholder 4">
            <a:extLst>
              <a:ext uri="{FF2B5EF4-FFF2-40B4-BE49-F238E27FC236}">
                <a16:creationId xmlns:a16="http://schemas.microsoft.com/office/drawing/2014/main" id="{B9A09522-C485-6926-14A8-82EB23078D2A}"/>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E4437012-B8D5-6EF2-567C-407607B54363}"/>
              </a:ext>
            </a:extLst>
          </p:cNvPr>
          <p:cNvSpPr>
            <a:spLocks noGrp="1"/>
          </p:cNvSpPr>
          <p:nvPr>
            <p:ph type="sldNum" sz="quarter" idx="12"/>
          </p:nvPr>
        </p:nvSpPr>
        <p:spPr/>
        <p:txBody>
          <a:bodyPr/>
          <a:lstStyle/>
          <a:p>
            <a:fld id="{A2A17EAB-8B51-5C40-8776-6683E51FA7A0}" type="slidenum">
              <a:rPr lang="en-US" smtClean="0"/>
              <a:t>4</a:t>
            </a:fld>
            <a:endParaRPr lang="en-US"/>
          </a:p>
        </p:txBody>
      </p:sp>
      <p:sp>
        <p:nvSpPr>
          <p:cNvPr id="8" name="TextBox 7">
            <a:extLst>
              <a:ext uri="{FF2B5EF4-FFF2-40B4-BE49-F238E27FC236}">
                <a16:creationId xmlns:a16="http://schemas.microsoft.com/office/drawing/2014/main" id="{03C3CA8F-EF88-FC55-2575-ACA5BDC6FE01}"/>
              </a:ext>
            </a:extLst>
          </p:cNvPr>
          <p:cNvSpPr txBox="1"/>
          <p:nvPr/>
        </p:nvSpPr>
        <p:spPr>
          <a:xfrm>
            <a:off x="685800" y="2151635"/>
            <a:ext cx="7713882" cy="840230"/>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sz="2700" cap="all">
                <a:ea typeface="Cambria"/>
              </a:rPr>
              <a:t>We are too dependent on UNRELIABLE computer Technology</a:t>
            </a:r>
            <a:endParaRPr lang="en-US">
              <a:ea typeface="Cambria"/>
            </a:endParaRPr>
          </a:p>
        </p:txBody>
      </p:sp>
    </p:spTree>
    <p:extLst>
      <p:ext uri="{BB962C8B-B14F-4D97-AF65-F5344CB8AC3E}">
        <p14:creationId xmlns:p14="http://schemas.microsoft.com/office/powerpoint/2010/main" val="374717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3A6F-911A-CAEC-65D6-B6525A4556AC}"/>
              </a:ext>
            </a:extLst>
          </p:cNvPr>
          <p:cNvSpPr>
            <a:spLocks noGrp="1"/>
          </p:cNvSpPr>
          <p:nvPr>
            <p:ph type="title"/>
          </p:nvPr>
        </p:nvSpPr>
        <p:spPr/>
        <p:txBody>
          <a:bodyPr/>
          <a:lstStyle/>
          <a:p>
            <a:r>
              <a:rPr lang="en-US">
                <a:ea typeface="Cambria"/>
              </a:rPr>
              <a:t>Our dependency on computers</a:t>
            </a:r>
            <a:endParaRPr lang="en-US"/>
          </a:p>
        </p:txBody>
      </p:sp>
      <p:sp>
        <p:nvSpPr>
          <p:cNvPr id="5" name="Footer Placeholder 4">
            <a:extLst>
              <a:ext uri="{FF2B5EF4-FFF2-40B4-BE49-F238E27FC236}">
                <a16:creationId xmlns:a16="http://schemas.microsoft.com/office/drawing/2014/main" id="{F192E58C-5444-F5FD-301F-E461C1E37016}"/>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AF6CC474-6047-1B46-797D-C5C88BB9DB7C}"/>
              </a:ext>
            </a:extLst>
          </p:cNvPr>
          <p:cNvSpPr>
            <a:spLocks noGrp="1"/>
          </p:cNvSpPr>
          <p:nvPr>
            <p:ph type="sldNum" sz="quarter" idx="12"/>
          </p:nvPr>
        </p:nvSpPr>
        <p:spPr/>
        <p:txBody>
          <a:bodyPr/>
          <a:lstStyle/>
          <a:p>
            <a:fld id="{A2A17EAB-8B51-5C40-8776-6683E51FA7A0}" type="slidenum">
              <a:rPr lang="en-US" smtClean="0"/>
              <a:t>5</a:t>
            </a:fld>
            <a:endParaRPr lang="en-US"/>
          </a:p>
        </p:txBody>
      </p:sp>
      <p:sp>
        <p:nvSpPr>
          <p:cNvPr id="3" name="TextBox 2">
            <a:extLst>
              <a:ext uri="{FF2B5EF4-FFF2-40B4-BE49-F238E27FC236}">
                <a16:creationId xmlns:a16="http://schemas.microsoft.com/office/drawing/2014/main" id="{F0D3DBC4-0B58-0B48-FB7B-D75C095F5196}"/>
              </a:ext>
            </a:extLst>
          </p:cNvPr>
          <p:cNvSpPr txBox="1"/>
          <p:nvPr/>
        </p:nvSpPr>
        <p:spPr>
          <a:xfrm>
            <a:off x="192378" y="1281030"/>
            <a:ext cx="3417514" cy="3028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buFont typeface="Arial"/>
              <a:buChar char="•"/>
            </a:pPr>
            <a:endParaRPr lang="en-US" sz="1400">
              <a:ea typeface="+mn-lt"/>
              <a:cs typeface="+mn-lt"/>
            </a:endParaRPr>
          </a:p>
          <a:p>
            <a:pPr marL="285750" indent="-285750">
              <a:lnSpc>
                <a:spcPct val="90000"/>
              </a:lnSpc>
              <a:buFont typeface="Arial"/>
              <a:buChar char="•"/>
            </a:pPr>
            <a:r>
              <a:rPr lang="en-US">
                <a:ea typeface="+mn-lt"/>
                <a:cs typeface="+mn-lt"/>
              </a:rPr>
              <a:t>The prevalence of computers:</a:t>
            </a:r>
          </a:p>
          <a:p>
            <a:pPr marL="742950" lvl="1" indent="-285750">
              <a:lnSpc>
                <a:spcPct val="90000"/>
              </a:lnSpc>
              <a:buFont typeface="Arial"/>
              <a:buChar char="•"/>
            </a:pPr>
            <a:endParaRPr lang="en-US" sz="1400">
              <a:ea typeface="+mn-lt"/>
              <a:cs typeface="+mn-lt"/>
            </a:endParaRPr>
          </a:p>
          <a:p>
            <a:pPr marL="742950" lvl="1" indent="-285750">
              <a:lnSpc>
                <a:spcPct val="90000"/>
              </a:lnSpc>
              <a:buFont typeface="Arial"/>
              <a:buChar char="•"/>
            </a:pPr>
            <a:r>
              <a:rPr lang="en-US" sz="1400">
                <a:ea typeface="+mn-lt"/>
                <a:cs typeface="+mn-lt"/>
              </a:rPr>
              <a:t>In 2021, 95% of U.S. households had at least one type of computer [2].</a:t>
            </a:r>
          </a:p>
          <a:p>
            <a:pPr marL="742950" lvl="1" indent="-285750">
              <a:lnSpc>
                <a:spcPct val="90000"/>
              </a:lnSpc>
              <a:buFont typeface="Arial"/>
              <a:buChar char="•"/>
            </a:pPr>
            <a:endParaRPr lang="en-US" sz="1400">
              <a:ea typeface="+mn-lt"/>
              <a:cs typeface="+mn-lt"/>
            </a:endParaRPr>
          </a:p>
          <a:p>
            <a:pPr marL="742950" lvl="1" indent="-285750">
              <a:lnSpc>
                <a:spcPct val="90000"/>
              </a:lnSpc>
              <a:buFont typeface="Arial"/>
              <a:buChar char="•"/>
            </a:pPr>
            <a:r>
              <a:rPr lang="en-US" sz="1400">
                <a:ea typeface="+mn-lt"/>
                <a:cs typeface="+mn-lt"/>
              </a:rPr>
              <a:t>In 2023, 97% of U.S. adults owned a cellphone [3]</a:t>
            </a:r>
          </a:p>
          <a:p>
            <a:pPr marL="742950" lvl="1" indent="-285750">
              <a:lnSpc>
                <a:spcPct val="90000"/>
              </a:lnSpc>
              <a:buFont typeface="Arial"/>
              <a:buChar char="•"/>
            </a:pPr>
            <a:endParaRPr lang="en-US" sz="1400">
              <a:ea typeface="+mn-lt"/>
              <a:cs typeface="+mn-lt"/>
            </a:endParaRPr>
          </a:p>
          <a:p>
            <a:pPr marL="742950" lvl="1" indent="-285750">
              <a:lnSpc>
                <a:spcPct val="90000"/>
              </a:lnSpc>
              <a:buFont typeface="Arial"/>
              <a:buChar char="•"/>
            </a:pPr>
            <a:r>
              <a:rPr lang="en-US" sz="1400">
                <a:ea typeface="+mn-lt"/>
                <a:cs typeface="+mn-lt"/>
              </a:rPr>
              <a:t>In 2022, there were over 8.58 billion mobile subscriptions in use worldwide [4].</a:t>
            </a:r>
          </a:p>
          <a:p>
            <a:pPr marL="742950" lvl="1" indent="-285750">
              <a:lnSpc>
                <a:spcPct val="90000"/>
              </a:lnSpc>
              <a:buFont typeface="Arial"/>
              <a:buChar char="•"/>
            </a:pPr>
            <a:endParaRPr lang="en-US" sz="1200">
              <a:ea typeface="+mn-lt"/>
              <a:cs typeface="+mn-lt"/>
            </a:endParaRPr>
          </a:p>
          <a:p>
            <a:pPr>
              <a:lnSpc>
                <a:spcPct val="90000"/>
              </a:lnSpc>
            </a:pPr>
            <a:endParaRPr lang="en-US" sz="1400">
              <a:ea typeface="Cambria"/>
            </a:endParaRPr>
          </a:p>
        </p:txBody>
      </p:sp>
      <p:pic>
        <p:nvPicPr>
          <p:cNvPr id="4" name="Picture 3" descr="Smartphone Addiction, Technology Dependency: Science and Statistics –  LifeBeyond.one">
            <a:extLst>
              <a:ext uri="{FF2B5EF4-FFF2-40B4-BE49-F238E27FC236}">
                <a16:creationId xmlns:a16="http://schemas.microsoft.com/office/drawing/2014/main" id="{1F374D45-1F2D-B5D5-24AF-4D593E8B3440}"/>
              </a:ext>
            </a:extLst>
          </p:cNvPr>
          <p:cNvPicPr>
            <a:picLocks noChangeAspect="1"/>
          </p:cNvPicPr>
          <p:nvPr/>
        </p:nvPicPr>
        <p:blipFill>
          <a:blip r:embed="rId2"/>
          <a:stretch>
            <a:fillRect/>
          </a:stretch>
        </p:blipFill>
        <p:spPr>
          <a:xfrm>
            <a:off x="3609892" y="1230064"/>
            <a:ext cx="5395919" cy="3130452"/>
          </a:xfrm>
          <a:prstGeom prst="rect">
            <a:avLst/>
          </a:prstGeom>
        </p:spPr>
      </p:pic>
      <p:sp>
        <p:nvSpPr>
          <p:cNvPr id="7" name="TextBox 6">
            <a:extLst>
              <a:ext uri="{FF2B5EF4-FFF2-40B4-BE49-F238E27FC236}">
                <a16:creationId xmlns:a16="http://schemas.microsoft.com/office/drawing/2014/main" id="{7DDBF9B5-AD52-AFE3-3AE9-350B63774A8F}"/>
              </a:ext>
            </a:extLst>
          </p:cNvPr>
          <p:cNvSpPr txBox="1"/>
          <p:nvPr/>
        </p:nvSpPr>
        <p:spPr>
          <a:xfrm>
            <a:off x="4885025" y="4408692"/>
            <a:ext cx="2845651" cy="24468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100">
                <a:ea typeface="Cambria"/>
              </a:rPr>
              <a:t>Average Daily Internet Usage Worldwide [5]</a:t>
            </a:r>
          </a:p>
        </p:txBody>
      </p:sp>
    </p:spTree>
    <p:extLst>
      <p:ext uri="{BB962C8B-B14F-4D97-AF65-F5344CB8AC3E}">
        <p14:creationId xmlns:p14="http://schemas.microsoft.com/office/powerpoint/2010/main" val="173645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3A6F-911A-CAEC-65D6-B6525A4556AC}"/>
              </a:ext>
            </a:extLst>
          </p:cNvPr>
          <p:cNvSpPr>
            <a:spLocks noGrp="1"/>
          </p:cNvSpPr>
          <p:nvPr>
            <p:ph type="title"/>
          </p:nvPr>
        </p:nvSpPr>
        <p:spPr/>
        <p:txBody>
          <a:bodyPr/>
          <a:lstStyle/>
          <a:p>
            <a:r>
              <a:rPr lang="en-US">
                <a:ea typeface="Cambria"/>
              </a:rPr>
              <a:t>Our dependency on computers</a:t>
            </a:r>
            <a:endParaRPr lang="en-US"/>
          </a:p>
        </p:txBody>
      </p:sp>
      <p:sp>
        <p:nvSpPr>
          <p:cNvPr id="5" name="Footer Placeholder 4">
            <a:extLst>
              <a:ext uri="{FF2B5EF4-FFF2-40B4-BE49-F238E27FC236}">
                <a16:creationId xmlns:a16="http://schemas.microsoft.com/office/drawing/2014/main" id="{F192E58C-5444-F5FD-301F-E461C1E37016}"/>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AF6CC474-6047-1B46-797D-C5C88BB9DB7C}"/>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3" name="TextBox 2">
            <a:extLst>
              <a:ext uri="{FF2B5EF4-FFF2-40B4-BE49-F238E27FC236}">
                <a16:creationId xmlns:a16="http://schemas.microsoft.com/office/drawing/2014/main" id="{F0D3DBC4-0B58-0B48-FB7B-D75C095F5196}"/>
              </a:ext>
            </a:extLst>
          </p:cNvPr>
          <p:cNvSpPr txBox="1"/>
          <p:nvPr/>
        </p:nvSpPr>
        <p:spPr>
          <a:xfrm>
            <a:off x="192378" y="1281030"/>
            <a:ext cx="4379622" cy="361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buFont typeface="Arial"/>
              <a:buChar char="•"/>
            </a:pPr>
            <a:endParaRPr lang="en-US" sz="1400">
              <a:ea typeface="+mn-lt"/>
              <a:cs typeface="+mn-lt"/>
            </a:endParaRPr>
          </a:p>
          <a:p>
            <a:pPr marL="285750" indent="-285750">
              <a:lnSpc>
                <a:spcPct val="90000"/>
              </a:lnSpc>
              <a:buFont typeface="Arial"/>
              <a:buChar char="•"/>
            </a:pPr>
            <a:r>
              <a:rPr lang="en-US">
                <a:ea typeface="Cambria"/>
              </a:rPr>
              <a:t>Reliance on computers in healthcare:</a:t>
            </a: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r>
              <a:rPr lang="en-US" sz="1400">
                <a:ea typeface="Cambria"/>
              </a:rPr>
              <a:t>Over 96% of non-federal acute care hospitals (84% of all hospitals) use electronic health records [6][7].</a:t>
            </a: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r>
              <a:rPr lang="en-US" sz="1400">
                <a:ea typeface="Cambria"/>
              </a:rPr>
              <a:t>In 2023, over 2.2 million medical procedures were done with the assistance of robotics [8].</a:t>
            </a: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r>
              <a:rPr lang="en-US" sz="1400">
                <a:ea typeface="Cambria"/>
              </a:rPr>
              <a:t>In 2016, computer-aided diagnosis systems were used in over 92% of mammograms in the U.S. [9].</a:t>
            </a: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endParaRPr lang="en-US" sz="1200">
              <a:ea typeface="+mn-lt"/>
              <a:cs typeface="+mn-lt"/>
            </a:endParaRPr>
          </a:p>
          <a:p>
            <a:pPr>
              <a:lnSpc>
                <a:spcPct val="90000"/>
              </a:lnSpc>
            </a:pPr>
            <a:endParaRPr lang="en-US" sz="1400">
              <a:ea typeface="Cambria"/>
            </a:endParaRPr>
          </a:p>
        </p:txBody>
      </p:sp>
      <p:pic>
        <p:nvPicPr>
          <p:cNvPr id="12" name="Picture 11" descr="A medical robot operating a patient&#10;&#10;Description automatically generated">
            <a:extLst>
              <a:ext uri="{FF2B5EF4-FFF2-40B4-BE49-F238E27FC236}">
                <a16:creationId xmlns:a16="http://schemas.microsoft.com/office/drawing/2014/main" id="{13801949-25A2-C4D7-E649-4E231A8342CE}"/>
              </a:ext>
            </a:extLst>
          </p:cNvPr>
          <p:cNvPicPr>
            <a:picLocks noChangeAspect="1"/>
          </p:cNvPicPr>
          <p:nvPr/>
        </p:nvPicPr>
        <p:blipFill>
          <a:blip r:embed="rId3"/>
          <a:stretch>
            <a:fillRect/>
          </a:stretch>
        </p:blipFill>
        <p:spPr>
          <a:xfrm>
            <a:off x="4688550" y="1526313"/>
            <a:ext cx="4342585" cy="2090874"/>
          </a:xfrm>
          <a:prstGeom prst="rect">
            <a:avLst/>
          </a:prstGeom>
        </p:spPr>
      </p:pic>
      <p:sp>
        <p:nvSpPr>
          <p:cNvPr id="13" name="TextBox 12">
            <a:extLst>
              <a:ext uri="{FF2B5EF4-FFF2-40B4-BE49-F238E27FC236}">
                <a16:creationId xmlns:a16="http://schemas.microsoft.com/office/drawing/2014/main" id="{7E7747BB-5517-48F2-504D-967CD576B326}"/>
              </a:ext>
            </a:extLst>
          </p:cNvPr>
          <p:cNvSpPr txBox="1"/>
          <p:nvPr/>
        </p:nvSpPr>
        <p:spPr>
          <a:xfrm>
            <a:off x="4801415" y="3633160"/>
            <a:ext cx="4342585" cy="674031"/>
          </a:xfrm>
          <a:prstGeom prst="rect">
            <a:avLst/>
          </a:prstGeom>
          <a:noFill/>
        </p:spPr>
        <p:txBody>
          <a:bodyPr wrap="square" rtlCol="0">
            <a:spAutoFit/>
          </a:bodyPr>
          <a:lstStyle/>
          <a:p>
            <a:pPr>
              <a:lnSpc>
                <a:spcPct val="90000"/>
              </a:lnSpc>
            </a:pPr>
            <a:r>
              <a:rPr lang="en-US" sz="1400"/>
              <a:t>A surgeon practicing with a robotic surgical system that provides greater precision than traditional surgical techniques [10].  </a:t>
            </a:r>
          </a:p>
        </p:txBody>
      </p:sp>
    </p:spTree>
    <p:extLst>
      <p:ext uri="{BB962C8B-B14F-4D97-AF65-F5344CB8AC3E}">
        <p14:creationId xmlns:p14="http://schemas.microsoft.com/office/powerpoint/2010/main" val="329976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3A6F-911A-CAEC-65D6-B6525A4556AC}"/>
              </a:ext>
            </a:extLst>
          </p:cNvPr>
          <p:cNvSpPr>
            <a:spLocks noGrp="1"/>
          </p:cNvSpPr>
          <p:nvPr>
            <p:ph type="title"/>
          </p:nvPr>
        </p:nvSpPr>
        <p:spPr/>
        <p:txBody>
          <a:bodyPr/>
          <a:lstStyle/>
          <a:p>
            <a:r>
              <a:rPr lang="en-US">
                <a:ea typeface="Cambria"/>
              </a:rPr>
              <a:t>Our dependency on computers</a:t>
            </a:r>
            <a:endParaRPr lang="en-US"/>
          </a:p>
        </p:txBody>
      </p:sp>
      <p:sp>
        <p:nvSpPr>
          <p:cNvPr id="5" name="Footer Placeholder 4">
            <a:extLst>
              <a:ext uri="{FF2B5EF4-FFF2-40B4-BE49-F238E27FC236}">
                <a16:creationId xmlns:a16="http://schemas.microsoft.com/office/drawing/2014/main" id="{F192E58C-5444-F5FD-301F-E461C1E37016}"/>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AF6CC474-6047-1B46-797D-C5C88BB9DB7C}"/>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3" name="TextBox 2">
            <a:extLst>
              <a:ext uri="{FF2B5EF4-FFF2-40B4-BE49-F238E27FC236}">
                <a16:creationId xmlns:a16="http://schemas.microsoft.com/office/drawing/2014/main" id="{F0D3DBC4-0B58-0B48-FB7B-D75C095F5196}"/>
              </a:ext>
            </a:extLst>
          </p:cNvPr>
          <p:cNvSpPr txBox="1"/>
          <p:nvPr/>
        </p:nvSpPr>
        <p:spPr>
          <a:xfrm>
            <a:off x="192378" y="1281030"/>
            <a:ext cx="4379622" cy="2834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buFont typeface="Arial"/>
              <a:buChar char="•"/>
            </a:pPr>
            <a:endParaRPr lang="en-US" sz="1400">
              <a:ea typeface="+mn-lt"/>
              <a:cs typeface="+mn-lt"/>
            </a:endParaRPr>
          </a:p>
          <a:p>
            <a:pPr marL="285750" indent="-285750">
              <a:lnSpc>
                <a:spcPct val="90000"/>
              </a:lnSpc>
              <a:buFont typeface="Arial"/>
              <a:buChar char="•"/>
            </a:pPr>
            <a:r>
              <a:rPr lang="en-US">
                <a:ea typeface="Cambria"/>
              </a:rPr>
              <a:t>Reliance on computers in finance?</a:t>
            </a: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r>
              <a:rPr lang="en-US" sz="1400">
                <a:ea typeface="Cambria"/>
              </a:rPr>
              <a:t>88% of American adults accessed their bank accounts online in 2023 [11].</a:t>
            </a: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r>
              <a:rPr lang="en-US" sz="1400">
                <a:ea typeface="Cambria"/>
              </a:rPr>
              <a:t>78% of American adults paid their phone bill through a mobile device in 2023 [12].</a:t>
            </a: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r>
              <a:rPr lang="en-US" sz="1400">
                <a:ea typeface="Cambria"/>
              </a:rPr>
              <a:t>ATMs rely on computers to connect to banks and process transactions [13].</a:t>
            </a:r>
          </a:p>
          <a:p>
            <a:pPr marL="742950" lvl="1" indent="-285750">
              <a:lnSpc>
                <a:spcPct val="90000"/>
              </a:lnSpc>
              <a:buFont typeface="Arial"/>
              <a:buChar char="•"/>
            </a:pPr>
            <a:endParaRPr lang="en-US" sz="1400">
              <a:ea typeface="Cambria"/>
            </a:endParaRPr>
          </a:p>
          <a:p>
            <a:pPr marL="742950" lvl="1" indent="-285750">
              <a:lnSpc>
                <a:spcPct val="90000"/>
              </a:lnSpc>
              <a:buFont typeface="Arial"/>
              <a:buChar char="•"/>
            </a:pPr>
            <a:endParaRPr lang="en-US" sz="1200">
              <a:ea typeface="+mn-lt"/>
              <a:cs typeface="+mn-lt"/>
            </a:endParaRPr>
          </a:p>
          <a:p>
            <a:pPr>
              <a:lnSpc>
                <a:spcPct val="90000"/>
              </a:lnSpc>
            </a:pPr>
            <a:endParaRPr lang="en-US" sz="1400">
              <a:ea typeface="Cambria"/>
            </a:endParaRPr>
          </a:p>
        </p:txBody>
      </p:sp>
      <p:pic>
        <p:nvPicPr>
          <p:cNvPr id="9" name="Picture 8" descr="A graph of a number of blue bars&#10;&#10;Description automatically generated with medium confidence">
            <a:extLst>
              <a:ext uri="{FF2B5EF4-FFF2-40B4-BE49-F238E27FC236}">
                <a16:creationId xmlns:a16="http://schemas.microsoft.com/office/drawing/2014/main" id="{ED98DBF6-9494-D037-BF55-0987358696B7}"/>
              </a:ext>
            </a:extLst>
          </p:cNvPr>
          <p:cNvPicPr>
            <a:picLocks noChangeAspect="1"/>
          </p:cNvPicPr>
          <p:nvPr/>
        </p:nvPicPr>
        <p:blipFill>
          <a:blip r:embed="rId2"/>
          <a:stretch>
            <a:fillRect/>
          </a:stretch>
        </p:blipFill>
        <p:spPr>
          <a:xfrm>
            <a:off x="4689566" y="1079890"/>
            <a:ext cx="4262056" cy="3563359"/>
          </a:xfrm>
          <a:prstGeom prst="rect">
            <a:avLst/>
          </a:prstGeom>
        </p:spPr>
      </p:pic>
      <p:sp>
        <p:nvSpPr>
          <p:cNvPr id="4" name="TextBox 3">
            <a:extLst>
              <a:ext uri="{FF2B5EF4-FFF2-40B4-BE49-F238E27FC236}">
                <a16:creationId xmlns:a16="http://schemas.microsoft.com/office/drawing/2014/main" id="{C723D4F2-FD1A-783D-439C-18A8D2CB9D3D}"/>
              </a:ext>
            </a:extLst>
          </p:cNvPr>
          <p:cNvSpPr txBox="1"/>
          <p:nvPr/>
        </p:nvSpPr>
        <p:spPr>
          <a:xfrm>
            <a:off x="4689567" y="4677106"/>
            <a:ext cx="4262056" cy="286232"/>
          </a:xfrm>
          <a:prstGeom prst="rect">
            <a:avLst/>
          </a:prstGeom>
          <a:noFill/>
        </p:spPr>
        <p:txBody>
          <a:bodyPr wrap="square" rtlCol="0">
            <a:spAutoFit/>
          </a:bodyPr>
          <a:lstStyle/>
          <a:p>
            <a:pPr algn="ctr">
              <a:lnSpc>
                <a:spcPct val="90000"/>
              </a:lnSpc>
            </a:pPr>
            <a:r>
              <a:rPr lang="en-US" sz="1400"/>
              <a:t>Online Banking Statistics 2024, </a:t>
            </a:r>
            <a:r>
              <a:rPr lang="en-US" sz="1400" i="1" err="1"/>
              <a:t>Scoop.market.us</a:t>
            </a:r>
            <a:r>
              <a:rPr lang="en-US" sz="1400" i="1"/>
              <a:t> </a:t>
            </a:r>
            <a:r>
              <a:rPr lang="en-US" sz="1400"/>
              <a:t>[14]</a:t>
            </a:r>
          </a:p>
        </p:txBody>
      </p:sp>
    </p:spTree>
    <p:extLst>
      <p:ext uri="{BB962C8B-B14F-4D97-AF65-F5344CB8AC3E}">
        <p14:creationId xmlns:p14="http://schemas.microsoft.com/office/powerpoint/2010/main" val="380681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1005-AC41-F537-25A1-8B6915FF03CE}"/>
              </a:ext>
            </a:extLst>
          </p:cNvPr>
          <p:cNvSpPr>
            <a:spLocks noGrp="1"/>
          </p:cNvSpPr>
          <p:nvPr>
            <p:ph type="title"/>
          </p:nvPr>
        </p:nvSpPr>
        <p:spPr/>
        <p:txBody>
          <a:bodyPr/>
          <a:lstStyle/>
          <a:p>
            <a:r>
              <a:rPr lang="en-US"/>
              <a:t>Real-world Consequences of our dependency</a:t>
            </a:r>
          </a:p>
        </p:txBody>
      </p:sp>
      <p:sp>
        <p:nvSpPr>
          <p:cNvPr id="3" name="Content Placeholder 2">
            <a:extLst>
              <a:ext uri="{FF2B5EF4-FFF2-40B4-BE49-F238E27FC236}">
                <a16:creationId xmlns:a16="http://schemas.microsoft.com/office/drawing/2014/main" id="{91799081-11FD-F213-2663-F77A5A46C028}"/>
              </a:ext>
            </a:extLst>
          </p:cNvPr>
          <p:cNvSpPr>
            <a:spLocks noGrp="1"/>
          </p:cNvSpPr>
          <p:nvPr>
            <p:ph sz="half" idx="1"/>
          </p:nvPr>
        </p:nvSpPr>
        <p:spPr/>
        <p:txBody>
          <a:bodyPr vert="horz" lIns="91436" tIns="45718" rIns="91436" bIns="45718" rtlCol="0" anchor="t">
            <a:normAutofit/>
          </a:bodyPr>
          <a:lstStyle/>
          <a:p>
            <a:pPr marL="205740" indent="-205740"/>
            <a:r>
              <a:rPr lang="en-US" sz="1400">
                <a:ea typeface="Cambria"/>
              </a:rPr>
              <a:t>Carrington Event (1859)</a:t>
            </a:r>
          </a:p>
          <a:p>
            <a:pPr marL="411508" lvl="1" indent="-205740"/>
            <a:r>
              <a:rPr lang="en-US" sz="1100">
                <a:ea typeface="Cambria"/>
              </a:rPr>
              <a:t>Large solar storm that disrupted telegraph lines due to the current induced by the storm’s electromagnetic effects [15].</a:t>
            </a:r>
          </a:p>
          <a:p>
            <a:pPr marL="411508" lvl="1" indent="-205740"/>
            <a:r>
              <a:rPr lang="en-US" sz="1100">
                <a:ea typeface="Cambria"/>
              </a:rPr>
              <a:t>Caused operators to receive electric shocks [15]</a:t>
            </a:r>
          </a:p>
          <a:p>
            <a:pPr marL="411508" lvl="1" indent="-205740"/>
            <a:r>
              <a:rPr lang="en-US" sz="1100">
                <a:ea typeface="Cambria"/>
              </a:rPr>
              <a:t>Caused fires in telegraph operating rooms[15]</a:t>
            </a:r>
          </a:p>
          <a:p>
            <a:pPr marL="205740" indent="-205740"/>
            <a:r>
              <a:rPr lang="en-US" sz="1400">
                <a:ea typeface="Cambria"/>
              </a:rPr>
              <a:t>May 2024 Solar Storms</a:t>
            </a:r>
          </a:p>
          <a:p>
            <a:pPr marL="411508" lvl="1" indent="-205740"/>
            <a:r>
              <a:rPr lang="en-US" sz="1100">
                <a:ea typeface="Cambria"/>
              </a:rPr>
              <a:t>Caused degraded GPS signals [16]</a:t>
            </a:r>
          </a:p>
          <a:p>
            <a:pPr marL="411508" lvl="1" indent="-205740"/>
            <a:r>
              <a:rPr lang="en-US" sz="1100">
                <a:ea typeface="Cambria"/>
              </a:rPr>
              <a:t>Impacted high-precision John Deere agricultural equipment that relied on GPS signals for guidance [17].</a:t>
            </a:r>
          </a:p>
          <a:p>
            <a:pPr marL="205740" indent="-205740"/>
            <a:r>
              <a:rPr lang="en-US" sz="1400">
                <a:ea typeface="Cambria"/>
              </a:rPr>
              <a:t>In 2015, over 100 million data records in the U.S. healthcare sector were breached [18]</a:t>
            </a:r>
          </a:p>
        </p:txBody>
      </p:sp>
      <p:sp>
        <p:nvSpPr>
          <p:cNvPr id="5" name="Footer Placeholder 4">
            <a:extLst>
              <a:ext uri="{FF2B5EF4-FFF2-40B4-BE49-F238E27FC236}">
                <a16:creationId xmlns:a16="http://schemas.microsoft.com/office/drawing/2014/main" id="{994E68A3-929D-A9DD-2F17-F32284CD8E0C}"/>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FF703D96-516D-4B9D-B441-EF5C25A2B3B1}"/>
              </a:ext>
            </a:extLst>
          </p:cNvPr>
          <p:cNvSpPr>
            <a:spLocks noGrp="1"/>
          </p:cNvSpPr>
          <p:nvPr>
            <p:ph type="sldNum" sz="quarter" idx="12"/>
          </p:nvPr>
        </p:nvSpPr>
        <p:spPr/>
        <p:txBody>
          <a:bodyPr/>
          <a:lstStyle/>
          <a:p>
            <a:fld id="{A2A17EAB-8B51-5C40-8776-6683E51FA7A0}" type="slidenum">
              <a:rPr lang="en-US" smtClean="0"/>
              <a:t>8</a:t>
            </a:fld>
            <a:endParaRPr lang="en-US"/>
          </a:p>
        </p:txBody>
      </p:sp>
      <p:pic>
        <p:nvPicPr>
          <p:cNvPr id="8" name="Picture 7" descr="A diagram of a solar system&#10;&#10;Description automatically generated">
            <a:extLst>
              <a:ext uri="{FF2B5EF4-FFF2-40B4-BE49-F238E27FC236}">
                <a16:creationId xmlns:a16="http://schemas.microsoft.com/office/drawing/2014/main" id="{F0DC0713-D17F-A91D-7FBC-4D182EF348DD}"/>
              </a:ext>
            </a:extLst>
          </p:cNvPr>
          <p:cNvPicPr>
            <a:picLocks noChangeAspect="1"/>
          </p:cNvPicPr>
          <p:nvPr/>
        </p:nvPicPr>
        <p:blipFill>
          <a:blip r:embed="rId3"/>
          <a:stretch>
            <a:fillRect/>
          </a:stretch>
        </p:blipFill>
        <p:spPr>
          <a:xfrm>
            <a:off x="4572000" y="1276350"/>
            <a:ext cx="4286250" cy="3114675"/>
          </a:xfrm>
          <a:prstGeom prst="rect">
            <a:avLst/>
          </a:prstGeom>
        </p:spPr>
      </p:pic>
      <p:sp>
        <p:nvSpPr>
          <p:cNvPr id="9" name="TextBox 8">
            <a:extLst>
              <a:ext uri="{FF2B5EF4-FFF2-40B4-BE49-F238E27FC236}">
                <a16:creationId xmlns:a16="http://schemas.microsoft.com/office/drawing/2014/main" id="{7980D5C6-513D-056A-6117-888E4B3127C6}"/>
              </a:ext>
            </a:extLst>
          </p:cNvPr>
          <p:cNvSpPr txBox="1"/>
          <p:nvPr/>
        </p:nvSpPr>
        <p:spPr>
          <a:xfrm>
            <a:off x="4848225" y="4407878"/>
            <a:ext cx="3733800" cy="286232"/>
          </a:xfrm>
          <a:prstGeom prst="rect">
            <a:avLst/>
          </a:prstGeom>
          <a:noFill/>
        </p:spPr>
        <p:txBody>
          <a:bodyPr wrap="square" rtlCol="0">
            <a:spAutoFit/>
          </a:bodyPr>
          <a:lstStyle/>
          <a:p>
            <a:pPr algn="ctr">
              <a:lnSpc>
                <a:spcPct val="90000"/>
              </a:lnSpc>
            </a:pPr>
            <a:r>
              <a:rPr lang="en-US" sz="1400"/>
              <a:t>Electromagnetic Effects of Solar Storms [19]</a:t>
            </a:r>
          </a:p>
        </p:txBody>
      </p:sp>
    </p:spTree>
    <p:extLst>
      <p:ext uri="{BB962C8B-B14F-4D97-AF65-F5344CB8AC3E}">
        <p14:creationId xmlns:p14="http://schemas.microsoft.com/office/powerpoint/2010/main" val="401998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AC88-9685-0D4D-4F0E-79F71A911198}"/>
              </a:ext>
            </a:extLst>
          </p:cNvPr>
          <p:cNvSpPr>
            <a:spLocks noGrp="1"/>
          </p:cNvSpPr>
          <p:nvPr>
            <p:ph type="title"/>
          </p:nvPr>
        </p:nvSpPr>
        <p:spPr/>
        <p:txBody>
          <a:bodyPr/>
          <a:lstStyle/>
          <a:p>
            <a:r>
              <a:rPr lang="en-US"/>
              <a:t>As seen in the movie</a:t>
            </a:r>
          </a:p>
        </p:txBody>
      </p:sp>
      <p:pic>
        <p:nvPicPr>
          <p:cNvPr id="7" name="Content Placeholder 6" descr="SciFiMovieZone.com">
            <a:extLst>
              <a:ext uri="{FF2B5EF4-FFF2-40B4-BE49-F238E27FC236}">
                <a16:creationId xmlns:a16="http://schemas.microsoft.com/office/drawing/2014/main" id="{43DDAFE1-01A2-6448-ED27-FC75F6C32488}"/>
              </a:ext>
            </a:extLst>
          </p:cNvPr>
          <p:cNvPicPr>
            <a:picLocks noGrp="1" noChangeAspect="1"/>
          </p:cNvPicPr>
          <p:nvPr>
            <p:ph sz="half" idx="1"/>
          </p:nvPr>
        </p:nvPicPr>
        <p:blipFill>
          <a:blip r:embed="rId2"/>
          <a:stretch>
            <a:fillRect/>
          </a:stretch>
        </p:blipFill>
        <p:spPr>
          <a:xfrm>
            <a:off x="685800" y="1283716"/>
            <a:ext cx="3733800" cy="1966468"/>
          </a:xfrm>
        </p:spPr>
      </p:pic>
      <p:sp>
        <p:nvSpPr>
          <p:cNvPr id="4" name="Content Placeholder 3">
            <a:extLst>
              <a:ext uri="{FF2B5EF4-FFF2-40B4-BE49-F238E27FC236}">
                <a16:creationId xmlns:a16="http://schemas.microsoft.com/office/drawing/2014/main" id="{1D380077-E5C1-3DEC-F4F2-14F40C777344}"/>
              </a:ext>
            </a:extLst>
          </p:cNvPr>
          <p:cNvSpPr>
            <a:spLocks noGrp="1"/>
          </p:cNvSpPr>
          <p:nvPr>
            <p:ph sz="half" idx="2"/>
          </p:nvPr>
        </p:nvSpPr>
        <p:spPr>
          <a:xfrm>
            <a:off x="1104900" y="3659718"/>
            <a:ext cx="2897717" cy="1109134"/>
          </a:xfrm>
        </p:spPr>
        <p:txBody>
          <a:bodyPr vert="horz" lIns="91436" tIns="45718" rIns="91436" bIns="45718" rtlCol="0" anchor="t">
            <a:normAutofit/>
          </a:bodyPr>
          <a:lstStyle/>
          <a:p>
            <a:pPr marL="0" indent="0" algn="ctr">
              <a:buNone/>
            </a:pPr>
            <a:r>
              <a:rPr lang="en-US" sz="1400">
                <a:ea typeface="Cambria"/>
              </a:rPr>
              <a:t>Society would kill for a car, showing dependence on technology for transportation</a:t>
            </a:r>
            <a:endParaRPr lang="en-US" sz="1400">
              <a:solidFill>
                <a:srgbClr val="000000"/>
              </a:solidFill>
              <a:ea typeface="Cambria"/>
            </a:endParaRPr>
          </a:p>
          <a:p>
            <a:pPr marL="205740" indent="-205740"/>
            <a:endParaRPr lang="en-US">
              <a:ea typeface="Cambria"/>
            </a:endParaRPr>
          </a:p>
        </p:txBody>
      </p:sp>
      <p:sp>
        <p:nvSpPr>
          <p:cNvPr id="5" name="Footer Placeholder 4">
            <a:extLst>
              <a:ext uri="{FF2B5EF4-FFF2-40B4-BE49-F238E27FC236}">
                <a16:creationId xmlns:a16="http://schemas.microsoft.com/office/drawing/2014/main" id="{06B69556-1C25-70A9-13DE-E3D6E53EBC22}"/>
              </a:ext>
            </a:extLst>
          </p:cNvPr>
          <p:cNvSpPr>
            <a:spLocks noGrp="1"/>
          </p:cNvSpPr>
          <p:nvPr>
            <p:ph type="ftr" sz="quarter" idx="11"/>
          </p:nvPr>
        </p:nvSpPr>
        <p:spPr/>
        <p:txBody>
          <a:bodyPr/>
          <a:lstStyle/>
          <a:p>
            <a:r>
              <a:rPr lang="sk-SK"/>
              <a:t>© 2024 Keith A. Pray</a:t>
            </a:r>
            <a:endParaRPr lang="en-US"/>
          </a:p>
        </p:txBody>
      </p:sp>
      <p:sp>
        <p:nvSpPr>
          <p:cNvPr id="6" name="Slide Number Placeholder 5">
            <a:extLst>
              <a:ext uri="{FF2B5EF4-FFF2-40B4-BE49-F238E27FC236}">
                <a16:creationId xmlns:a16="http://schemas.microsoft.com/office/drawing/2014/main" id="{4A6E2033-89BD-B8FD-FCE6-BCC3676C7BA0}"/>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9" name="TextBox 8">
            <a:extLst>
              <a:ext uri="{FF2B5EF4-FFF2-40B4-BE49-F238E27FC236}">
                <a16:creationId xmlns:a16="http://schemas.microsoft.com/office/drawing/2014/main" id="{6D4AB349-294D-3972-F712-6036D689FDAF}"/>
              </a:ext>
            </a:extLst>
          </p:cNvPr>
          <p:cNvSpPr txBox="1"/>
          <p:nvPr/>
        </p:nvSpPr>
        <p:spPr>
          <a:xfrm>
            <a:off x="1461223" y="3288201"/>
            <a:ext cx="2193229"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Time stamp 53:08 – 54:30</a:t>
            </a:r>
            <a:endParaRPr lang="en-US" sz="1400"/>
          </a:p>
        </p:txBody>
      </p:sp>
      <p:sp>
        <p:nvSpPr>
          <p:cNvPr id="8" name="TextBox 7">
            <a:extLst>
              <a:ext uri="{FF2B5EF4-FFF2-40B4-BE49-F238E27FC236}">
                <a16:creationId xmlns:a16="http://schemas.microsoft.com/office/drawing/2014/main" id="{1035F287-7BD4-5634-FA50-A84574D2479F}"/>
              </a:ext>
            </a:extLst>
          </p:cNvPr>
          <p:cNvSpPr txBox="1"/>
          <p:nvPr/>
        </p:nvSpPr>
        <p:spPr>
          <a:xfrm>
            <a:off x="6115060" y="3378360"/>
            <a:ext cx="2082621" cy="2862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400">
                <a:ea typeface="Cambria"/>
              </a:rPr>
              <a:t>Time stamp 43:55-45:07</a:t>
            </a:r>
          </a:p>
        </p:txBody>
      </p:sp>
      <p:sp>
        <p:nvSpPr>
          <p:cNvPr id="12" name="Content Placeholder 3">
            <a:extLst>
              <a:ext uri="{FF2B5EF4-FFF2-40B4-BE49-F238E27FC236}">
                <a16:creationId xmlns:a16="http://schemas.microsoft.com/office/drawing/2014/main" id="{8ED07708-E442-254C-66D2-AC7057708C7B}"/>
              </a:ext>
            </a:extLst>
          </p:cNvPr>
          <p:cNvSpPr txBox="1">
            <a:spLocks/>
          </p:cNvSpPr>
          <p:nvPr/>
        </p:nvSpPr>
        <p:spPr>
          <a:xfrm>
            <a:off x="5625752" y="3749487"/>
            <a:ext cx="2897717" cy="1109134"/>
          </a:xfrm>
          <a:prstGeom prst="rect">
            <a:avLst/>
          </a:prstGeom>
        </p:spPr>
        <p:txBody>
          <a:bodyPr vert="horz" lIns="91436" tIns="45718" rIns="91436" bIns="45718" rtlCol="0" anchor="t">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None/>
            </a:pPr>
            <a:r>
              <a:rPr lang="en-US" sz="1400">
                <a:solidFill>
                  <a:srgbClr val="FFFFFF"/>
                </a:solidFill>
                <a:ea typeface="Cambria"/>
              </a:rPr>
              <a:t>Try to connect or communicate with other people by any possible technologies</a:t>
            </a:r>
          </a:p>
          <a:p>
            <a:pPr marL="205740" indent="-205740"/>
            <a:endParaRPr lang="en-US">
              <a:ea typeface="Cambria"/>
            </a:endParaRPr>
          </a:p>
        </p:txBody>
      </p:sp>
      <p:pic>
        <p:nvPicPr>
          <p:cNvPr id="3" name="Picture 2" descr="A person and person talking in a room with electronic equipment&#10;&#10;Description automatically generated">
            <a:extLst>
              <a:ext uri="{FF2B5EF4-FFF2-40B4-BE49-F238E27FC236}">
                <a16:creationId xmlns:a16="http://schemas.microsoft.com/office/drawing/2014/main" id="{E05A83C4-6132-EC56-AC68-B6CE95F39FA5}"/>
              </a:ext>
            </a:extLst>
          </p:cNvPr>
          <p:cNvPicPr>
            <a:picLocks noChangeAspect="1"/>
          </p:cNvPicPr>
          <p:nvPr/>
        </p:nvPicPr>
        <p:blipFill>
          <a:blip r:embed="rId3"/>
          <a:stretch>
            <a:fillRect/>
          </a:stretch>
        </p:blipFill>
        <p:spPr>
          <a:xfrm>
            <a:off x="5048250" y="1281680"/>
            <a:ext cx="3786188" cy="1953077"/>
          </a:xfrm>
          <a:prstGeom prst="rect">
            <a:avLst/>
          </a:prstGeom>
        </p:spPr>
      </p:pic>
    </p:spTree>
    <p:extLst>
      <p:ext uri="{BB962C8B-B14F-4D97-AF65-F5344CB8AC3E}">
        <p14:creationId xmlns:p14="http://schemas.microsoft.com/office/powerpoint/2010/main" val="2272566583"/>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47</TotalTime>
  <Words>2863</Words>
  <Application>Microsoft Macintosh PowerPoint</Application>
  <PresentationFormat>On-screen Show (16:9)</PresentationFormat>
  <Paragraphs>213</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Cambria</vt:lpstr>
      <vt:lpstr>Courier New</vt:lpstr>
      <vt:lpstr>Red Radial 16x9</vt:lpstr>
      <vt:lpstr>WAR OF THE WORLDS (2005)</vt:lpstr>
      <vt:lpstr>Plot summary</vt:lpstr>
      <vt:lpstr>Plot summary</vt:lpstr>
      <vt:lpstr>CONCLUSION 1:</vt:lpstr>
      <vt:lpstr>Our dependency on computers</vt:lpstr>
      <vt:lpstr>Our dependency on computers</vt:lpstr>
      <vt:lpstr>Our dependency on computers</vt:lpstr>
      <vt:lpstr>Real-world Consequences of our dependency</vt:lpstr>
      <vt:lpstr>As seen in the movie</vt:lpstr>
      <vt:lpstr>CONCLUSION 2:</vt:lpstr>
      <vt:lpstr>how superior weapons have influenced wars in the past</vt:lpstr>
      <vt:lpstr>Use of computers in warfare</vt:lpstr>
      <vt:lpstr>Long Distance Warfare</vt:lpstr>
      <vt:lpstr>Zero Days Attacks</vt:lpstr>
      <vt:lpstr>As seen in the movie</vt:lpstr>
      <vt:lpstr>conclusions</vt:lpstr>
      <vt:lpstr>References</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10</cp:revision>
  <dcterms:created xsi:type="dcterms:W3CDTF">2014-08-25T02:19:16Z</dcterms:created>
  <dcterms:modified xsi:type="dcterms:W3CDTF">2024-10-13T22:36:20Z</dcterms:modified>
</cp:coreProperties>
</file>