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65" r:id="rId5"/>
    <p:sldId id="291" r:id="rId6"/>
    <p:sldId id="286" r:id="rId7"/>
    <p:sldId id="290" r:id="rId8"/>
    <p:sldId id="295" r:id="rId9"/>
    <p:sldId id="288" r:id="rId10"/>
    <p:sldId id="296" r:id="rId11"/>
    <p:sldId id="289" r:id="rId12"/>
    <p:sldId id="293" r:id="rId13"/>
    <p:sldId id="301" r:id="rId14"/>
    <p:sldId id="292"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14342-B972-41DB-B864-D8BF9A0E6399}" v="123" dt="2021-10-08T01:22:00.800"/>
    <p1510:client id="{3946E75C-3D54-767D-5080-5D85E951095B}" v="413" dt="2021-10-08T21:10:06.798"/>
    <p1510:client id="{4EC03CD3-C0CE-8C59-F273-F8ADDC401EE0}" v="393" dt="2021-10-08T05:24:21.330"/>
    <p1510:client id="{69F64239-6E3E-2C1B-F0C1-25AC6EA3554A}" v="2" dt="2021-10-12T20:31:39.081"/>
    <p1510:client id="{833B7660-E998-4B15-A586-6DE38CFE6423}" v="1474" dt="2021-10-08T20:05:36.092"/>
    <p1510:client id="{8610E219-09A8-B0C2-5D97-A185FF1013E0}" v="131" dt="2021-10-08T19:42:42.388"/>
    <p1510:client id="{8DC1B704-B434-42C5-DBDF-C54AD4B482AE}" v="188" dt="2021-10-08T22:11:47.308"/>
    <p1510:client id="{9713117A-BDBD-71CE-1654-D03354949F29}" v="1" dt="2021-10-08T00:37:56.188"/>
    <p1510:client id="{9A4C1673-5CDB-29B2-4E0E-0825079ACEEB}" v="209" dt="2021-10-08T01:22:17.891"/>
    <p1510:client id="{9EBB0524-7BE7-B4E9-718D-93C9FF03ECA0}" v="238" dt="2021-10-08T12:46:01.785"/>
    <p1510:client id="{B728D9A4-DC16-F2B4-AB39-C83B01C9990B}" v="8" dt="2021-10-08T23:22:47.438"/>
    <p1510:client id="{DAD3E64A-E752-5385-46D0-53D4C58C6F79}" v="48" dt="2021-10-08T20:12:30.552"/>
    <p1510:client id="{DC2F85C1-7DE4-BA55-FB27-1DCE1F5A1CF0}" v="1072" dt="2021-10-08T19:58:50.409"/>
    <p1510:client id="{DD5415C7-3B5D-4964-423E-971E762253CA}" v="7" dt="2021-10-08T19:46:32.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163"/>
  </p:normalViewPr>
  <p:slideViewPr>
    <p:cSldViewPr snapToGrid="0">
      <p:cViewPr varScale="1">
        <p:scale>
          <a:sx n="112" d="100"/>
          <a:sy n="112" d="100"/>
        </p:scale>
        <p:origin x="1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E5B1F-8548-4FA5-8ECE-FF697B8BDC8B}"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393C84A3-4571-4040-9493-0BA1AF30DA26}">
      <dgm:prSet/>
      <dgm:spPr/>
      <dgm:t>
        <a:bodyPr/>
        <a:lstStyle/>
        <a:p>
          <a:pPr>
            <a:defRPr b="1"/>
          </a:pPr>
          <a:r>
            <a:rPr lang="en-US" b="0">
              <a:latin typeface="Bookman Old Style" panose="020F0302020204030204"/>
            </a:rPr>
            <a:t>Introducing the Heroes</a:t>
          </a:r>
        </a:p>
      </dgm:t>
    </dgm:pt>
    <dgm:pt modelId="{3A4A9F0D-AEA3-4A1C-B17C-D8B078DF106A}" type="parTrans" cxnId="{B78F293F-BC11-49D3-BE1D-C504995D7961}">
      <dgm:prSet/>
      <dgm:spPr/>
      <dgm:t>
        <a:bodyPr/>
        <a:lstStyle/>
        <a:p>
          <a:endParaRPr lang="en-US"/>
        </a:p>
      </dgm:t>
    </dgm:pt>
    <dgm:pt modelId="{8C58886A-EDBF-4BFF-AE8D-8BBD9AD31068}" type="sibTrans" cxnId="{B78F293F-BC11-49D3-BE1D-C504995D7961}">
      <dgm:prSet/>
      <dgm:spPr/>
      <dgm:t>
        <a:bodyPr/>
        <a:lstStyle/>
        <a:p>
          <a:endParaRPr lang="en-US"/>
        </a:p>
      </dgm:t>
    </dgm:pt>
    <dgm:pt modelId="{09AB19DE-0A85-493B-8A0E-8AC56DC905F8}">
      <dgm:prSet/>
      <dgm:spPr/>
      <dgm:t>
        <a:bodyPr/>
        <a:lstStyle/>
        <a:p>
          <a:pPr>
            <a:defRPr b="1"/>
          </a:pPr>
          <a:r>
            <a:rPr lang="en-US" b="0">
              <a:latin typeface="Bookman Old Style" panose="020F0302020204030204"/>
            </a:rPr>
            <a:t>The Twist</a:t>
          </a:r>
        </a:p>
      </dgm:t>
    </dgm:pt>
    <dgm:pt modelId="{4BB754D1-EDE1-4049-9435-D033F95709D0}" type="parTrans" cxnId="{7F0FCC7E-C51A-4B2D-B669-97CE74A0DED9}">
      <dgm:prSet/>
      <dgm:spPr/>
      <dgm:t>
        <a:bodyPr/>
        <a:lstStyle/>
        <a:p>
          <a:endParaRPr lang="en-US"/>
        </a:p>
      </dgm:t>
    </dgm:pt>
    <dgm:pt modelId="{8861651B-08AB-4BAF-AAF6-588C1FD8766A}" type="sibTrans" cxnId="{7F0FCC7E-C51A-4B2D-B669-97CE74A0DED9}">
      <dgm:prSet/>
      <dgm:spPr/>
      <dgm:t>
        <a:bodyPr/>
        <a:lstStyle/>
        <a:p>
          <a:endParaRPr lang="en-US"/>
        </a:p>
      </dgm:t>
    </dgm:pt>
    <dgm:pt modelId="{5C4A9E27-6177-48B3-9F99-6DDF095E95D3}">
      <dgm:prSet/>
      <dgm:spPr/>
      <dgm:t>
        <a:bodyPr/>
        <a:lstStyle/>
        <a:p>
          <a:pPr>
            <a:defRPr b="1"/>
          </a:pPr>
          <a:r>
            <a:rPr lang="en-US" b="0">
              <a:latin typeface="Bookman Old Style" panose="020F0302020204030204"/>
            </a:rPr>
            <a:t>The Final Fight</a:t>
          </a:r>
        </a:p>
      </dgm:t>
    </dgm:pt>
    <dgm:pt modelId="{6487B83F-32BE-4A04-A124-DA2E13F9B44D}" type="parTrans" cxnId="{BD0FD824-BA8D-462D-AB9A-C2DA48DE7915}">
      <dgm:prSet/>
      <dgm:spPr/>
      <dgm:t>
        <a:bodyPr/>
        <a:lstStyle/>
        <a:p>
          <a:endParaRPr lang="en-US"/>
        </a:p>
      </dgm:t>
    </dgm:pt>
    <dgm:pt modelId="{ECBCA035-8FD3-402C-B10E-D8410DA93AD0}" type="sibTrans" cxnId="{BD0FD824-BA8D-462D-AB9A-C2DA48DE7915}">
      <dgm:prSet/>
      <dgm:spPr/>
      <dgm:t>
        <a:bodyPr/>
        <a:lstStyle/>
        <a:p>
          <a:endParaRPr lang="en-US"/>
        </a:p>
      </dgm:t>
    </dgm:pt>
    <dgm:pt modelId="{4CC840C7-EC1E-4900-8636-1D62BF27929D}">
      <dgm:prSet phldr="0"/>
      <dgm:spPr/>
      <dgm:t>
        <a:bodyPr/>
        <a:lstStyle/>
        <a:p>
          <a:pPr>
            <a:defRPr b="1"/>
          </a:pPr>
          <a:r>
            <a:rPr lang="en-US" b="0">
              <a:latin typeface="Bookman Old Style" panose="020F0302020204030204"/>
            </a:rPr>
            <a:t>Introducing the Conflict</a:t>
          </a:r>
        </a:p>
      </dgm:t>
    </dgm:pt>
    <dgm:pt modelId="{9C5CBA77-E8F7-4160-AC89-67DB1051A6E2}" type="parTrans" cxnId="{11ACF9C8-8B75-465B-9235-8BFE3BAFB1AA}">
      <dgm:prSet/>
      <dgm:spPr/>
    </dgm:pt>
    <dgm:pt modelId="{A4DAC6F3-6723-4A44-B2E1-AB2F02EE94B5}" type="sibTrans" cxnId="{11ACF9C8-8B75-465B-9235-8BFE3BAFB1AA}">
      <dgm:prSet/>
      <dgm:spPr/>
    </dgm:pt>
    <dgm:pt modelId="{5FDC9C8B-B93E-427C-807D-D291EC8FF8BF}">
      <dgm:prSet phldr="0"/>
      <dgm:spPr/>
      <dgm:t>
        <a:bodyPr/>
        <a:lstStyle/>
        <a:p>
          <a:r>
            <a:rPr lang="en-US" b="0">
              <a:latin typeface="Bookman Old Style" panose="020F0302020204030204"/>
            </a:rPr>
            <a:t>A</a:t>
          </a:r>
          <a:r>
            <a:rPr lang="en-US" b="0"/>
            <a:t> large tech company releases robot assistants with AI that begin capturing humans to send them into space</a:t>
          </a:r>
          <a:endParaRPr lang="en-US"/>
        </a:p>
      </dgm:t>
    </dgm:pt>
    <dgm:pt modelId="{0EEA51F0-3659-495B-A09E-8FEEDF27D5C7}" type="parTrans" cxnId="{EF49F3B6-7DBB-4EA6-B948-901A62629266}">
      <dgm:prSet/>
      <dgm:spPr/>
    </dgm:pt>
    <dgm:pt modelId="{E4960567-A742-47C9-9114-7B93FC86B789}" type="sibTrans" cxnId="{EF49F3B6-7DBB-4EA6-B948-901A62629266}">
      <dgm:prSet/>
      <dgm:spPr/>
    </dgm:pt>
    <dgm:pt modelId="{93690B23-4E6B-4981-B70D-0919314B16C1}">
      <dgm:prSet phldr="0"/>
      <dgm:spPr/>
      <dgm:t>
        <a:bodyPr/>
        <a:lstStyle/>
        <a:p>
          <a:r>
            <a:rPr lang="en-US" b="0">
              <a:latin typeface="Bookman Old Style" panose="020F0302020204030204"/>
            </a:rPr>
            <a:t>The Mitchells must cancel their road trip and try to escape the robots, meeting two defective bots at a gas station who tell them they can stop the robot apocalypse by uploading a code at one of the tech company's stores in a mall</a:t>
          </a:r>
          <a:endParaRPr lang="en-US"/>
        </a:p>
      </dgm:t>
    </dgm:pt>
    <dgm:pt modelId="{8ECAC26A-FD05-4D59-8FB8-BB160FEB62BB}" type="parTrans" cxnId="{075AAFB9-A636-40B1-8C12-5C5A9E87D85E}">
      <dgm:prSet/>
      <dgm:spPr/>
    </dgm:pt>
    <dgm:pt modelId="{40961A5B-9EBF-4607-8F08-5DB29859B63B}" type="sibTrans" cxnId="{075AAFB9-A636-40B1-8C12-5C5A9E87D85E}">
      <dgm:prSet/>
      <dgm:spPr/>
    </dgm:pt>
    <dgm:pt modelId="{158F414A-2037-4132-830B-83E884D2899D}">
      <dgm:prSet phldr="0"/>
      <dgm:spPr/>
      <dgm:t>
        <a:bodyPr/>
        <a:lstStyle/>
        <a:p>
          <a:r>
            <a:rPr lang="en-US" b="0">
              <a:latin typeface="Bookman Old Style" panose="020F0302020204030204"/>
            </a:rPr>
            <a:t>The Mitchells are ambushed by cloud-connected appliances at the store, and the </a:t>
          </a:r>
          <a:r>
            <a:rPr lang="en-US" b="0" err="1">
              <a:latin typeface="Bookman Old Style" panose="020F0302020204030204"/>
            </a:rPr>
            <a:t>WiFi</a:t>
          </a:r>
          <a:r>
            <a:rPr lang="en-US" b="0">
              <a:latin typeface="Bookman Old Style" panose="020F0302020204030204"/>
            </a:rPr>
            <a:t> router they are using to upload the code explodes, leaving them with no choice but to upload it at the robot headquarters</a:t>
          </a:r>
          <a:endParaRPr lang="en-US"/>
        </a:p>
      </dgm:t>
    </dgm:pt>
    <dgm:pt modelId="{CB2A66C3-E628-4829-AFE3-39A73FA48028}" type="parTrans" cxnId="{EE3DE380-4B4E-4986-9613-EF31433F6E10}">
      <dgm:prSet/>
      <dgm:spPr/>
    </dgm:pt>
    <dgm:pt modelId="{F9127650-9999-4135-A4D7-FC947B9B6B03}" type="sibTrans" cxnId="{EE3DE380-4B4E-4986-9613-EF31433F6E10}">
      <dgm:prSet/>
      <dgm:spPr/>
    </dgm:pt>
    <dgm:pt modelId="{9196B91B-5775-4987-B7D5-1DA6C3995957}">
      <dgm:prSet phldr="0"/>
      <dgm:spPr/>
      <dgm:t>
        <a:bodyPr/>
        <a:lstStyle/>
        <a:p>
          <a:r>
            <a:rPr lang="en-US" b="0">
              <a:latin typeface="Bookman Old Style" panose="020F0302020204030204"/>
            </a:rPr>
            <a:t>The Mitchells fights their way to and through the robot headquarters, exploiting a bug in the robots' AI and convincing the defective robots that they can change their programming, and uploading the code to save humanity</a:t>
          </a:r>
          <a:endParaRPr lang="en-US"/>
        </a:p>
      </dgm:t>
    </dgm:pt>
    <dgm:pt modelId="{768D26E3-2C31-4D6D-B935-DFC01B11D068}" type="parTrans" cxnId="{5C3948C8-2148-4BAE-AAA2-5E046B1BBB78}">
      <dgm:prSet/>
      <dgm:spPr/>
    </dgm:pt>
    <dgm:pt modelId="{DE9AE44F-0F71-431F-A39C-E17CC3FBCA9B}" type="sibTrans" cxnId="{5C3948C8-2148-4BAE-AAA2-5E046B1BBB78}">
      <dgm:prSet/>
      <dgm:spPr/>
    </dgm:pt>
    <dgm:pt modelId="{1D5E3AE0-BD99-479B-81A3-134CA1305B52}" type="pres">
      <dgm:prSet presAssocID="{95BE5B1F-8548-4FA5-8ECE-FF697B8BDC8B}" presName="root" presStyleCnt="0">
        <dgm:presLayoutVars>
          <dgm:chMax/>
          <dgm:chPref/>
          <dgm:animLvl val="lvl"/>
        </dgm:presLayoutVars>
      </dgm:prSet>
      <dgm:spPr/>
    </dgm:pt>
    <dgm:pt modelId="{CC03F19A-A782-4E5A-9625-093D1EDAA0BB}" type="pres">
      <dgm:prSet presAssocID="{95BE5B1F-8548-4FA5-8ECE-FF697B8BDC8B}"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DD1337DA-0D94-4BF8-B352-3B3EA06F55F0}" type="pres">
      <dgm:prSet presAssocID="{95BE5B1F-8548-4FA5-8ECE-FF697B8BDC8B}" presName="nodes" presStyleCnt="0">
        <dgm:presLayoutVars>
          <dgm:chMax/>
          <dgm:chPref/>
          <dgm:animLvl val="lvl"/>
        </dgm:presLayoutVars>
      </dgm:prSet>
      <dgm:spPr/>
    </dgm:pt>
    <dgm:pt modelId="{AA16B9E2-5ADB-4A65-A88C-9C479DAF74B9}" type="pres">
      <dgm:prSet presAssocID="{4CC840C7-EC1E-4900-8636-1D62BF27929D}" presName="composite" presStyleCnt="0"/>
      <dgm:spPr/>
    </dgm:pt>
    <dgm:pt modelId="{78EFEC0D-29BC-40F1-ADAB-8DBD80711D5C}" type="pres">
      <dgm:prSet presAssocID="{4CC840C7-EC1E-4900-8636-1D62BF27929D}" presName="ConnectorPoint" presStyleLbl="lnNode1" presStyleIdx="0" presStyleCnt="4"/>
      <dgm:spPr>
        <a:solidFill>
          <a:schemeClr val="accent2">
            <a:hueOff val="8838"/>
            <a:satOff val="-8622"/>
            <a:lumOff val="-442"/>
            <a:alphaOff val="0"/>
          </a:schemeClr>
        </a:solidFill>
        <a:ln w="6350" cap="flat" cmpd="sng" algn="ctr">
          <a:solidFill>
            <a:schemeClr val="lt1">
              <a:hueOff val="0"/>
              <a:satOff val="0"/>
              <a:lumOff val="0"/>
              <a:alphaOff val="0"/>
            </a:schemeClr>
          </a:solidFill>
          <a:prstDash val="solid"/>
        </a:ln>
        <a:effectLst/>
      </dgm:spPr>
    </dgm:pt>
    <dgm:pt modelId="{E44B74F1-38FA-44ED-B29C-239F2A6611EE}" type="pres">
      <dgm:prSet presAssocID="{4CC840C7-EC1E-4900-8636-1D62BF27929D}" presName="DropPinPlaceHolder" presStyleCnt="0"/>
      <dgm:spPr/>
    </dgm:pt>
    <dgm:pt modelId="{71DBEDA0-1217-44E3-BF3F-CC4FDC3D5312}" type="pres">
      <dgm:prSet presAssocID="{4CC840C7-EC1E-4900-8636-1D62BF27929D}" presName="DropPin" presStyleLbl="alignNode1" presStyleIdx="0" presStyleCnt="4"/>
      <dgm:spPr/>
    </dgm:pt>
    <dgm:pt modelId="{58DA97DC-8065-4438-92C5-FD3C646A2B08}" type="pres">
      <dgm:prSet presAssocID="{4CC840C7-EC1E-4900-8636-1D62BF27929D}" presName="Ellipse" presStyleLbl="fgAcc1" presStyleIdx="1" presStyleCnt="5"/>
      <dgm:spPr>
        <a:solidFill>
          <a:schemeClr val="lt1">
            <a:alpha val="90000"/>
            <a:hueOff val="0"/>
            <a:satOff val="0"/>
            <a:lumOff val="0"/>
            <a:alphaOff val="0"/>
          </a:schemeClr>
        </a:solidFill>
        <a:ln w="15875" cap="flat" cmpd="sng" algn="ctr">
          <a:noFill/>
          <a:prstDash val="solid"/>
        </a:ln>
        <a:effectLst/>
      </dgm:spPr>
    </dgm:pt>
    <dgm:pt modelId="{C8F3455D-C945-4E46-A182-32CD7B543E8F}" type="pres">
      <dgm:prSet presAssocID="{4CC840C7-EC1E-4900-8636-1D62BF27929D}" presName="L2TextContainer" presStyleLbl="revTx" presStyleIdx="0" presStyleCnt="8">
        <dgm:presLayoutVars>
          <dgm:bulletEnabled val="1"/>
        </dgm:presLayoutVars>
      </dgm:prSet>
      <dgm:spPr/>
    </dgm:pt>
    <dgm:pt modelId="{BDAD84A6-DB47-45BF-B53D-60916A57C8B7}" type="pres">
      <dgm:prSet presAssocID="{4CC840C7-EC1E-4900-8636-1D62BF27929D}" presName="L1TextContainer" presStyleLbl="revTx" presStyleIdx="1" presStyleCnt="8">
        <dgm:presLayoutVars>
          <dgm:chMax val="1"/>
          <dgm:chPref val="1"/>
          <dgm:bulletEnabled val="1"/>
        </dgm:presLayoutVars>
      </dgm:prSet>
      <dgm:spPr/>
    </dgm:pt>
    <dgm:pt modelId="{90287F32-8E0C-41D5-B884-9D04140984BD}" type="pres">
      <dgm:prSet presAssocID="{4CC840C7-EC1E-4900-8636-1D62BF27929D}" presName="ConnectLine" presStyleLbl="sibTrans1D1" presStyleIdx="0" presStyleCnt="4"/>
      <dgm:spPr>
        <a:noFill/>
        <a:ln w="12700" cap="flat" cmpd="sng" algn="ctr">
          <a:solidFill>
            <a:schemeClr val="accent2">
              <a:hueOff val="8838"/>
              <a:satOff val="-8622"/>
              <a:lumOff val="-442"/>
              <a:alphaOff val="0"/>
            </a:schemeClr>
          </a:solidFill>
          <a:prstDash val="dash"/>
        </a:ln>
        <a:effectLst/>
      </dgm:spPr>
    </dgm:pt>
    <dgm:pt modelId="{3A9712FA-41F5-4F90-B9B1-578E4DB792E6}" type="pres">
      <dgm:prSet presAssocID="{4CC840C7-EC1E-4900-8636-1D62BF27929D}" presName="EmptyPlaceHolder" presStyleCnt="0"/>
      <dgm:spPr/>
    </dgm:pt>
    <dgm:pt modelId="{1C51D1E2-9405-478B-989D-15A8B36915F5}" type="pres">
      <dgm:prSet presAssocID="{A4DAC6F3-6723-4A44-B2E1-AB2F02EE94B5}" presName="spaceBetweenRectangles" presStyleCnt="0"/>
      <dgm:spPr/>
    </dgm:pt>
    <dgm:pt modelId="{C0D9AB06-9424-4F21-941D-B2FD6BC0B1F3}" type="pres">
      <dgm:prSet presAssocID="{393C84A3-4571-4040-9493-0BA1AF30DA26}" presName="composite" presStyleCnt="0"/>
      <dgm:spPr/>
    </dgm:pt>
    <dgm:pt modelId="{9E1F0F25-A574-46F8-B923-19F0E1C4BCD8}" type="pres">
      <dgm:prSet presAssocID="{393C84A3-4571-4040-9493-0BA1AF30DA26}" presName="ConnectorPoint" presStyleLbl="lnNode1" presStyleIdx="1" presStyleCnt="4"/>
      <dgm:spPr>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gm:spPr>
    </dgm:pt>
    <dgm:pt modelId="{78703C32-8BBE-423C-8310-57DA8CF5661C}" type="pres">
      <dgm:prSet presAssocID="{393C84A3-4571-4040-9493-0BA1AF30DA26}" presName="DropPinPlaceHolder" presStyleCnt="0"/>
      <dgm:spPr/>
    </dgm:pt>
    <dgm:pt modelId="{028C7F30-E954-4858-8394-A254126D3936}" type="pres">
      <dgm:prSet presAssocID="{393C84A3-4571-4040-9493-0BA1AF30DA26}" presName="DropPin" presStyleLbl="alignNode1" presStyleIdx="1" presStyleCnt="4"/>
      <dgm:spPr/>
    </dgm:pt>
    <dgm:pt modelId="{2711D058-BAA7-47D4-A383-AC85BDB9C49A}" type="pres">
      <dgm:prSet presAssocID="{393C84A3-4571-4040-9493-0BA1AF30DA26}" presName="Ellipse" presStyleLbl="fgAcc1" presStyleIdx="2" presStyleCnt="5"/>
      <dgm:spPr>
        <a:solidFill>
          <a:schemeClr val="lt1">
            <a:alpha val="90000"/>
            <a:hueOff val="0"/>
            <a:satOff val="0"/>
            <a:lumOff val="0"/>
            <a:alphaOff val="0"/>
          </a:schemeClr>
        </a:solidFill>
        <a:ln w="15875" cap="flat" cmpd="sng" algn="ctr">
          <a:noFill/>
          <a:prstDash val="solid"/>
        </a:ln>
        <a:effectLst/>
      </dgm:spPr>
    </dgm:pt>
    <dgm:pt modelId="{3A41E69A-F56A-4583-B89C-B41BD4D77851}" type="pres">
      <dgm:prSet presAssocID="{393C84A3-4571-4040-9493-0BA1AF30DA26}" presName="L2TextContainer" presStyleLbl="revTx" presStyleIdx="2" presStyleCnt="8">
        <dgm:presLayoutVars>
          <dgm:bulletEnabled val="1"/>
        </dgm:presLayoutVars>
      </dgm:prSet>
      <dgm:spPr/>
    </dgm:pt>
    <dgm:pt modelId="{D47FC92B-725F-4F7A-A74D-33B323102A1B}" type="pres">
      <dgm:prSet presAssocID="{393C84A3-4571-4040-9493-0BA1AF30DA26}" presName="L1TextContainer" presStyleLbl="revTx" presStyleIdx="3" presStyleCnt="8">
        <dgm:presLayoutVars>
          <dgm:chMax val="1"/>
          <dgm:chPref val="1"/>
          <dgm:bulletEnabled val="1"/>
        </dgm:presLayoutVars>
      </dgm:prSet>
      <dgm:spPr/>
    </dgm:pt>
    <dgm:pt modelId="{1E2ADF36-0ED9-4D0B-9DA8-76AB8AD57A13}" type="pres">
      <dgm:prSet presAssocID="{393C84A3-4571-4040-9493-0BA1AF30DA26}" presName="ConnectLine" presStyleLbl="sibTrans1D1" presStyleIdx="1" presStyleCnt="4"/>
      <dgm:spPr>
        <a:noFill/>
        <a:ln w="12700" cap="flat" cmpd="sng" algn="ctr">
          <a:solidFill>
            <a:schemeClr val="accent2">
              <a:hueOff val="17677"/>
              <a:satOff val="-17244"/>
              <a:lumOff val="-883"/>
              <a:alphaOff val="0"/>
            </a:schemeClr>
          </a:solidFill>
          <a:prstDash val="dash"/>
        </a:ln>
        <a:effectLst/>
      </dgm:spPr>
    </dgm:pt>
    <dgm:pt modelId="{B2EBC471-2C26-45FE-A994-06E152CC747D}" type="pres">
      <dgm:prSet presAssocID="{393C84A3-4571-4040-9493-0BA1AF30DA26}" presName="EmptyPlaceHolder" presStyleCnt="0"/>
      <dgm:spPr/>
    </dgm:pt>
    <dgm:pt modelId="{37249E8C-1550-4EB6-930E-D5E0E2376661}" type="pres">
      <dgm:prSet presAssocID="{8C58886A-EDBF-4BFF-AE8D-8BBD9AD31068}" presName="spaceBetweenRectangles" presStyleCnt="0"/>
      <dgm:spPr/>
    </dgm:pt>
    <dgm:pt modelId="{C65D0503-3C44-4EE6-B2BA-16F461FA26A7}" type="pres">
      <dgm:prSet presAssocID="{09AB19DE-0A85-493B-8A0E-8AC56DC905F8}" presName="composite" presStyleCnt="0"/>
      <dgm:spPr/>
    </dgm:pt>
    <dgm:pt modelId="{B79B3A8F-64A9-4ECF-944F-DBCF3F7751B0}" type="pres">
      <dgm:prSet presAssocID="{09AB19DE-0A85-493B-8A0E-8AC56DC905F8}" presName="ConnectorPoint" presStyleLbl="lnNode1" presStyleIdx="2" presStyleCnt="4"/>
      <dgm:spPr>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gm:spPr>
    </dgm:pt>
    <dgm:pt modelId="{31E81757-8413-4EBD-B816-F1EDE4B25853}" type="pres">
      <dgm:prSet presAssocID="{09AB19DE-0A85-493B-8A0E-8AC56DC905F8}" presName="DropPinPlaceHolder" presStyleCnt="0"/>
      <dgm:spPr/>
    </dgm:pt>
    <dgm:pt modelId="{E47D9CE7-17F2-4FB6-9514-7797FEAB5C3C}" type="pres">
      <dgm:prSet presAssocID="{09AB19DE-0A85-493B-8A0E-8AC56DC905F8}" presName="DropPin" presStyleLbl="alignNode1" presStyleIdx="2" presStyleCnt="4"/>
      <dgm:spPr/>
    </dgm:pt>
    <dgm:pt modelId="{2F7CFC65-E664-4E6F-A131-3178B7FC42E9}" type="pres">
      <dgm:prSet presAssocID="{09AB19DE-0A85-493B-8A0E-8AC56DC905F8}" presName="Ellipse" presStyleLbl="fgAcc1" presStyleIdx="3" presStyleCnt="5"/>
      <dgm:spPr>
        <a:solidFill>
          <a:schemeClr val="lt1">
            <a:alpha val="90000"/>
            <a:hueOff val="0"/>
            <a:satOff val="0"/>
            <a:lumOff val="0"/>
            <a:alphaOff val="0"/>
          </a:schemeClr>
        </a:solidFill>
        <a:ln w="15875" cap="flat" cmpd="sng" algn="ctr">
          <a:noFill/>
          <a:prstDash val="solid"/>
        </a:ln>
        <a:effectLst/>
      </dgm:spPr>
    </dgm:pt>
    <dgm:pt modelId="{36EA3CEB-AB3B-4B38-A5D9-8B0E88B7CD11}" type="pres">
      <dgm:prSet presAssocID="{09AB19DE-0A85-493B-8A0E-8AC56DC905F8}" presName="L2TextContainer" presStyleLbl="revTx" presStyleIdx="4" presStyleCnt="8">
        <dgm:presLayoutVars>
          <dgm:bulletEnabled val="1"/>
        </dgm:presLayoutVars>
      </dgm:prSet>
      <dgm:spPr/>
    </dgm:pt>
    <dgm:pt modelId="{B2353560-7497-4E6B-9602-6EBA8ED8892D}" type="pres">
      <dgm:prSet presAssocID="{09AB19DE-0A85-493B-8A0E-8AC56DC905F8}" presName="L1TextContainer" presStyleLbl="revTx" presStyleIdx="5" presStyleCnt="8">
        <dgm:presLayoutVars>
          <dgm:chMax val="1"/>
          <dgm:chPref val="1"/>
          <dgm:bulletEnabled val="1"/>
        </dgm:presLayoutVars>
      </dgm:prSet>
      <dgm:spPr/>
    </dgm:pt>
    <dgm:pt modelId="{65F321A3-EEC9-4DD5-88F5-3735FBD232E7}" type="pres">
      <dgm:prSet presAssocID="{09AB19DE-0A85-493B-8A0E-8AC56DC905F8}" presName="ConnectLine" presStyleLbl="sibTrans1D1" presStyleIdx="2" presStyleCnt="4"/>
      <dgm:spPr>
        <a:noFill/>
        <a:ln w="12700" cap="flat" cmpd="sng" algn="ctr">
          <a:solidFill>
            <a:schemeClr val="accent2">
              <a:hueOff val="17677"/>
              <a:satOff val="-17244"/>
              <a:lumOff val="-883"/>
              <a:alphaOff val="0"/>
            </a:schemeClr>
          </a:solidFill>
          <a:prstDash val="dash"/>
        </a:ln>
        <a:effectLst/>
      </dgm:spPr>
    </dgm:pt>
    <dgm:pt modelId="{7D38B2A1-95C6-4922-ADD8-1F0ED8970D76}" type="pres">
      <dgm:prSet presAssocID="{09AB19DE-0A85-493B-8A0E-8AC56DC905F8}" presName="EmptyPlaceHolder" presStyleCnt="0"/>
      <dgm:spPr/>
    </dgm:pt>
    <dgm:pt modelId="{0E895007-A6A3-4A9E-BB9C-E514315DEB90}" type="pres">
      <dgm:prSet presAssocID="{8861651B-08AB-4BAF-AAF6-588C1FD8766A}" presName="spaceBetweenRectangles" presStyleCnt="0"/>
      <dgm:spPr/>
    </dgm:pt>
    <dgm:pt modelId="{9B1E08E6-AE0D-49FD-9838-50041F354527}" type="pres">
      <dgm:prSet presAssocID="{5C4A9E27-6177-48B3-9F99-6DDF095E95D3}" presName="composite" presStyleCnt="0"/>
      <dgm:spPr/>
    </dgm:pt>
    <dgm:pt modelId="{A9A1546E-15D4-407A-AFF6-5B51AFF2FFB3}" type="pres">
      <dgm:prSet presAssocID="{5C4A9E27-6177-48B3-9F99-6DDF095E95D3}" presName="ConnectorPoint" presStyleLbl="lnNode1" presStyleIdx="3" presStyleCnt="4"/>
      <dgm:spPr>
        <a:solidFill>
          <a:schemeClr val="accent2">
            <a:hueOff val="26515"/>
            <a:satOff val="-25865"/>
            <a:lumOff val="-1325"/>
            <a:alphaOff val="0"/>
          </a:schemeClr>
        </a:solidFill>
        <a:ln w="6350" cap="flat" cmpd="sng" algn="ctr">
          <a:solidFill>
            <a:schemeClr val="lt1">
              <a:hueOff val="0"/>
              <a:satOff val="0"/>
              <a:lumOff val="0"/>
              <a:alphaOff val="0"/>
            </a:schemeClr>
          </a:solidFill>
          <a:prstDash val="solid"/>
        </a:ln>
        <a:effectLst/>
      </dgm:spPr>
    </dgm:pt>
    <dgm:pt modelId="{F37EA418-8EA7-43D6-839E-175179DE22F1}" type="pres">
      <dgm:prSet presAssocID="{5C4A9E27-6177-48B3-9F99-6DDF095E95D3}" presName="DropPinPlaceHolder" presStyleCnt="0"/>
      <dgm:spPr/>
    </dgm:pt>
    <dgm:pt modelId="{195FEFCE-FB4E-4A4A-96DF-902C67967168}" type="pres">
      <dgm:prSet presAssocID="{5C4A9E27-6177-48B3-9F99-6DDF095E95D3}" presName="DropPin" presStyleLbl="alignNode1" presStyleIdx="3" presStyleCnt="4"/>
      <dgm:spPr/>
    </dgm:pt>
    <dgm:pt modelId="{B4047CD4-B665-4E08-A542-3D2ABBB83B65}" type="pres">
      <dgm:prSet presAssocID="{5C4A9E27-6177-48B3-9F99-6DDF095E95D3}" presName="Ellipse" presStyleLbl="fgAcc1" presStyleIdx="4" presStyleCnt="5"/>
      <dgm:spPr>
        <a:solidFill>
          <a:schemeClr val="lt1">
            <a:alpha val="90000"/>
            <a:hueOff val="0"/>
            <a:satOff val="0"/>
            <a:lumOff val="0"/>
            <a:alphaOff val="0"/>
          </a:schemeClr>
        </a:solidFill>
        <a:ln w="15875" cap="flat" cmpd="sng" algn="ctr">
          <a:noFill/>
          <a:prstDash val="solid"/>
        </a:ln>
        <a:effectLst/>
      </dgm:spPr>
    </dgm:pt>
    <dgm:pt modelId="{163B7FAF-AA95-49AB-B2F4-805B53885FCA}" type="pres">
      <dgm:prSet presAssocID="{5C4A9E27-6177-48B3-9F99-6DDF095E95D3}" presName="L2TextContainer" presStyleLbl="revTx" presStyleIdx="6" presStyleCnt="8">
        <dgm:presLayoutVars>
          <dgm:bulletEnabled val="1"/>
        </dgm:presLayoutVars>
      </dgm:prSet>
      <dgm:spPr/>
    </dgm:pt>
    <dgm:pt modelId="{52C0B754-971A-48EE-990A-2CEEBC63BA40}" type="pres">
      <dgm:prSet presAssocID="{5C4A9E27-6177-48B3-9F99-6DDF095E95D3}" presName="L1TextContainer" presStyleLbl="revTx" presStyleIdx="7" presStyleCnt="8">
        <dgm:presLayoutVars>
          <dgm:chMax val="1"/>
          <dgm:chPref val="1"/>
          <dgm:bulletEnabled val="1"/>
        </dgm:presLayoutVars>
      </dgm:prSet>
      <dgm:spPr/>
    </dgm:pt>
    <dgm:pt modelId="{79C99918-CDD1-4309-989D-4A3E305590C9}" type="pres">
      <dgm:prSet presAssocID="{5C4A9E27-6177-48B3-9F99-6DDF095E95D3}" presName="ConnectLine" presStyleLbl="sibTrans1D1" presStyleIdx="3" presStyleCnt="4"/>
      <dgm:spPr>
        <a:noFill/>
        <a:ln w="12700" cap="flat" cmpd="sng" algn="ctr">
          <a:solidFill>
            <a:schemeClr val="accent2">
              <a:hueOff val="26515"/>
              <a:satOff val="-25865"/>
              <a:lumOff val="-1325"/>
              <a:alphaOff val="0"/>
            </a:schemeClr>
          </a:solidFill>
          <a:prstDash val="dash"/>
        </a:ln>
        <a:effectLst/>
      </dgm:spPr>
    </dgm:pt>
    <dgm:pt modelId="{2FEEF7BA-4BA7-459F-9C2A-DBFC9E3F87FB}" type="pres">
      <dgm:prSet presAssocID="{5C4A9E27-6177-48B3-9F99-6DDF095E95D3}" presName="EmptyPlaceHolder" presStyleCnt="0"/>
      <dgm:spPr/>
    </dgm:pt>
  </dgm:ptLst>
  <dgm:cxnLst>
    <dgm:cxn modelId="{14491A21-480F-4494-A368-3FB69A50BBBC}" type="presOf" srcId="{93690B23-4E6B-4981-B70D-0919314B16C1}" destId="{3A41E69A-F56A-4583-B89C-B41BD4D77851}" srcOrd="0" destOrd="0" presId="urn:microsoft.com/office/officeart/2017/3/layout/DropPinTimeline"/>
    <dgm:cxn modelId="{BD0FD824-BA8D-462D-AB9A-C2DA48DE7915}" srcId="{95BE5B1F-8548-4FA5-8ECE-FF697B8BDC8B}" destId="{5C4A9E27-6177-48B3-9F99-6DDF095E95D3}" srcOrd="3" destOrd="0" parTransId="{6487B83F-32BE-4A04-A124-DA2E13F9B44D}" sibTransId="{ECBCA035-8FD3-402C-B10E-D8410DA93AD0}"/>
    <dgm:cxn modelId="{4BA3882F-D6AD-44CF-AB4D-DC51EE414AA1}" type="presOf" srcId="{09AB19DE-0A85-493B-8A0E-8AC56DC905F8}" destId="{B2353560-7497-4E6B-9602-6EBA8ED8892D}" srcOrd="0" destOrd="0" presId="urn:microsoft.com/office/officeart/2017/3/layout/DropPinTimeline"/>
    <dgm:cxn modelId="{44909A37-F2ED-4B36-980E-56D38FBA75F8}" type="presOf" srcId="{5C4A9E27-6177-48B3-9F99-6DDF095E95D3}" destId="{52C0B754-971A-48EE-990A-2CEEBC63BA40}" srcOrd="0" destOrd="0" presId="urn:microsoft.com/office/officeart/2017/3/layout/DropPinTimeline"/>
    <dgm:cxn modelId="{B78F293F-BC11-49D3-BE1D-C504995D7961}" srcId="{95BE5B1F-8548-4FA5-8ECE-FF697B8BDC8B}" destId="{393C84A3-4571-4040-9493-0BA1AF30DA26}" srcOrd="1" destOrd="0" parTransId="{3A4A9F0D-AEA3-4A1C-B17C-D8B078DF106A}" sibTransId="{8C58886A-EDBF-4BFF-AE8D-8BBD9AD31068}"/>
    <dgm:cxn modelId="{52E87D71-5CC1-4F63-BC7F-9682D757C8E6}" type="presOf" srcId="{393C84A3-4571-4040-9493-0BA1AF30DA26}" destId="{D47FC92B-725F-4F7A-A74D-33B323102A1B}" srcOrd="0" destOrd="0" presId="urn:microsoft.com/office/officeart/2017/3/layout/DropPinTimeline"/>
    <dgm:cxn modelId="{15C84875-DEB5-4AA7-9FE0-58B94B1E9A4C}" type="presOf" srcId="{95BE5B1F-8548-4FA5-8ECE-FF697B8BDC8B}" destId="{1D5E3AE0-BD99-479B-81A3-134CA1305B52}" srcOrd="0" destOrd="0" presId="urn:microsoft.com/office/officeart/2017/3/layout/DropPinTimeline"/>
    <dgm:cxn modelId="{7F0FCC7E-C51A-4B2D-B669-97CE74A0DED9}" srcId="{95BE5B1F-8548-4FA5-8ECE-FF697B8BDC8B}" destId="{09AB19DE-0A85-493B-8A0E-8AC56DC905F8}" srcOrd="2" destOrd="0" parTransId="{4BB754D1-EDE1-4049-9435-D033F95709D0}" sibTransId="{8861651B-08AB-4BAF-AAF6-588C1FD8766A}"/>
    <dgm:cxn modelId="{EE3DE380-4B4E-4986-9613-EF31433F6E10}" srcId="{09AB19DE-0A85-493B-8A0E-8AC56DC905F8}" destId="{158F414A-2037-4132-830B-83E884D2899D}" srcOrd="0" destOrd="0" parTransId="{CB2A66C3-E628-4829-AFE3-39A73FA48028}" sibTransId="{F9127650-9999-4135-A4D7-FC947B9B6B03}"/>
    <dgm:cxn modelId="{936A0B90-14A3-4451-9D90-727C1B4F449B}" type="presOf" srcId="{4CC840C7-EC1E-4900-8636-1D62BF27929D}" destId="{BDAD84A6-DB47-45BF-B53D-60916A57C8B7}" srcOrd="0" destOrd="0" presId="urn:microsoft.com/office/officeart/2017/3/layout/DropPinTimeline"/>
    <dgm:cxn modelId="{ED88B499-1E84-4A02-9029-6D292707AED8}" type="presOf" srcId="{9196B91B-5775-4987-B7D5-1DA6C3995957}" destId="{163B7FAF-AA95-49AB-B2F4-805B53885FCA}" srcOrd="0" destOrd="0" presId="urn:microsoft.com/office/officeart/2017/3/layout/DropPinTimeline"/>
    <dgm:cxn modelId="{68A177A9-B9E1-4369-BA7E-B73323BC82A1}" type="presOf" srcId="{5FDC9C8B-B93E-427C-807D-D291EC8FF8BF}" destId="{C8F3455D-C945-4E46-A182-32CD7B543E8F}" srcOrd="0" destOrd="0" presId="urn:microsoft.com/office/officeart/2017/3/layout/DropPinTimeline"/>
    <dgm:cxn modelId="{EF49F3B6-7DBB-4EA6-B948-901A62629266}" srcId="{4CC840C7-EC1E-4900-8636-1D62BF27929D}" destId="{5FDC9C8B-B93E-427C-807D-D291EC8FF8BF}" srcOrd="0" destOrd="0" parTransId="{0EEA51F0-3659-495B-A09E-8FEEDF27D5C7}" sibTransId="{E4960567-A742-47C9-9114-7B93FC86B789}"/>
    <dgm:cxn modelId="{075AAFB9-A636-40B1-8C12-5C5A9E87D85E}" srcId="{393C84A3-4571-4040-9493-0BA1AF30DA26}" destId="{93690B23-4E6B-4981-B70D-0919314B16C1}" srcOrd="0" destOrd="0" parTransId="{8ECAC26A-FD05-4D59-8FB8-BB160FEB62BB}" sibTransId="{40961A5B-9EBF-4607-8F08-5DB29859B63B}"/>
    <dgm:cxn modelId="{5C3948C8-2148-4BAE-AAA2-5E046B1BBB78}" srcId="{5C4A9E27-6177-48B3-9F99-6DDF095E95D3}" destId="{9196B91B-5775-4987-B7D5-1DA6C3995957}" srcOrd="0" destOrd="0" parTransId="{768D26E3-2C31-4D6D-B935-DFC01B11D068}" sibTransId="{DE9AE44F-0F71-431F-A39C-E17CC3FBCA9B}"/>
    <dgm:cxn modelId="{11ACF9C8-8B75-465B-9235-8BFE3BAFB1AA}" srcId="{95BE5B1F-8548-4FA5-8ECE-FF697B8BDC8B}" destId="{4CC840C7-EC1E-4900-8636-1D62BF27929D}" srcOrd="0" destOrd="0" parTransId="{9C5CBA77-E8F7-4160-AC89-67DB1051A6E2}" sibTransId="{A4DAC6F3-6723-4A44-B2E1-AB2F02EE94B5}"/>
    <dgm:cxn modelId="{3B9B5CF2-C418-465A-8558-2603B0857F0E}" type="presOf" srcId="{158F414A-2037-4132-830B-83E884D2899D}" destId="{36EA3CEB-AB3B-4B38-A5D9-8B0E88B7CD11}" srcOrd="0" destOrd="0" presId="urn:microsoft.com/office/officeart/2017/3/layout/DropPinTimeline"/>
    <dgm:cxn modelId="{21D4223D-C05B-43C3-B022-08E406C2503B}" type="presParOf" srcId="{1D5E3AE0-BD99-479B-81A3-134CA1305B52}" destId="{CC03F19A-A782-4E5A-9625-093D1EDAA0BB}" srcOrd="0" destOrd="0" presId="urn:microsoft.com/office/officeart/2017/3/layout/DropPinTimeline"/>
    <dgm:cxn modelId="{5F8A3C12-265A-4A17-9E57-2F73529A4E74}" type="presParOf" srcId="{1D5E3AE0-BD99-479B-81A3-134CA1305B52}" destId="{DD1337DA-0D94-4BF8-B352-3B3EA06F55F0}" srcOrd="1" destOrd="0" presId="urn:microsoft.com/office/officeart/2017/3/layout/DropPinTimeline"/>
    <dgm:cxn modelId="{D20410F3-CBEC-4141-9442-F9DC9C512A0D}" type="presParOf" srcId="{DD1337DA-0D94-4BF8-B352-3B3EA06F55F0}" destId="{AA16B9E2-5ADB-4A65-A88C-9C479DAF74B9}" srcOrd="0" destOrd="0" presId="urn:microsoft.com/office/officeart/2017/3/layout/DropPinTimeline"/>
    <dgm:cxn modelId="{FBF14FDB-E7CE-4D8C-986A-DB169C2F62B2}" type="presParOf" srcId="{AA16B9E2-5ADB-4A65-A88C-9C479DAF74B9}" destId="{78EFEC0D-29BC-40F1-ADAB-8DBD80711D5C}" srcOrd="0" destOrd="0" presId="urn:microsoft.com/office/officeart/2017/3/layout/DropPinTimeline"/>
    <dgm:cxn modelId="{223F3E6B-FAC3-4FE8-8CD3-5F0B7A86BE67}" type="presParOf" srcId="{AA16B9E2-5ADB-4A65-A88C-9C479DAF74B9}" destId="{E44B74F1-38FA-44ED-B29C-239F2A6611EE}" srcOrd="1" destOrd="0" presId="urn:microsoft.com/office/officeart/2017/3/layout/DropPinTimeline"/>
    <dgm:cxn modelId="{64CD84BF-82B8-4E4C-86DD-6E8448151FEF}" type="presParOf" srcId="{E44B74F1-38FA-44ED-B29C-239F2A6611EE}" destId="{71DBEDA0-1217-44E3-BF3F-CC4FDC3D5312}" srcOrd="0" destOrd="0" presId="urn:microsoft.com/office/officeart/2017/3/layout/DropPinTimeline"/>
    <dgm:cxn modelId="{095424E9-E7D9-4E02-B7C1-71ED21F31EC9}" type="presParOf" srcId="{E44B74F1-38FA-44ED-B29C-239F2A6611EE}" destId="{58DA97DC-8065-4438-92C5-FD3C646A2B08}" srcOrd="1" destOrd="0" presId="urn:microsoft.com/office/officeart/2017/3/layout/DropPinTimeline"/>
    <dgm:cxn modelId="{607044DF-68B4-4F72-8E30-FCF4F941A9A8}" type="presParOf" srcId="{AA16B9E2-5ADB-4A65-A88C-9C479DAF74B9}" destId="{C8F3455D-C945-4E46-A182-32CD7B543E8F}" srcOrd="2" destOrd="0" presId="urn:microsoft.com/office/officeart/2017/3/layout/DropPinTimeline"/>
    <dgm:cxn modelId="{90853D70-8E1A-42D0-985D-5CE4443E3379}" type="presParOf" srcId="{AA16B9E2-5ADB-4A65-A88C-9C479DAF74B9}" destId="{BDAD84A6-DB47-45BF-B53D-60916A57C8B7}" srcOrd="3" destOrd="0" presId="urn:microsoft.com/office/officeart/2017/3/layout/DropPinTimeline"/>
    <dgm:cxn modelId="{A552EED5-FF46-428F-83EA-1E0DB3DD1860}" type="presParOf" srcId="{AA16B9E2-5ADB-4A65-A88C-9C479DAF74B9}" destId="{90287F32-8E0C-41D5-B884-9D04140984BD}" srcOrd="4" destOrd="0" presId="urn:microsoft.com/office/officeart/2017/3/layout/DropPinTimeline"/>
    <dgm:cxn modelId="{00BA1788-32DB-4FC3-8B8E-90A1E0BC15EB}" type="presParOf" srcId="{AA16B9E2-5ADB-4A65-A88C-9C479DAF74B9}" destId="{3A9712FA-41F5-4F90-B9B1-578E4DB792E6}" srcOrd="5" destOrd="0" presId="urn:microsoft.com/office/officeart/2017/3/layout/DropPinTimeline"/>
    <dgm:cxn modelId="{8CCF2A04-A6F7-4654-B172-8AFF6B9124B8}" type="presParOf" srcId="{DD1337DA-0D94-4BF8-B352-3B3EA06F55F0}" destId="{1C51D1E2-9405-478B-989D-15A8B36915F5}" srcOrd="1" destOrd="0" presId="urn:microsoft.com/office/officeart/2017/3/layout/DropPinTimeline"/>
    <dgm:cxn modelId="{9E1EF0D0-7788-41B8-815E-B59E26F08913}" type="presParOf" srcId="{DD1337DA-0D94-4BF8-B352-3B3EA06F55F0}" destId="{C0D9AB06-9424-4F21-941D-B2FD6BC0B1F3}" srcOrd="2" destOrd="0" presId="urn:microsoft.com/office/officeart/2017/3/layout/DropPinTimeline"/>
    <dgm:cxn modelId="{09B66E42-44E1-4E6D-81DE-37390AF1CBF1}" type="presParOf" srcId="{C0D9AB06-9424-4F21-941D-B2FD6BC0B1F3}" destId="{9E1F0F25-A574-46F8-B923-19F0E1C4BCD8}" srcOrd="0" destOrd="0" presId="urn:microsoft.com/office/officeart/2017/3/layout/DropPinTimeline"/>
    <dgm:cxn modelId="{693C8A44-7AD4-4E75-A860-2E83989AE4D2}" type="presParOf" srcId="{C0D9AB06-9424-4F21-941D-B2FD6BC0B1F3}" destId="{78703C32-8BBE-423C-8310-57DA8CF5661C}" srcOrd="1" destOrd="0" presId="urn:microsoft.com/office/officeart/2017/3/layout/DropPinTimeline"/>
    <dgm:cxn modelId="{E8B748E4-2786-4914-B630-CB1422EF9F42}" type="presParOf" srcId="{78703C32-8BBE-423C-8310-57DA8CF5661C}" destId="{028C7F30-E954-4858-8394-A254126D3936}" srcOrd="0" destOrd="0" presId="urn:microsoft.com/office/officeart/2017/3/layout/DropPinTimeline"/>
    <dgm:cxn modelId="{4D7FA5D1-99C9-4725-A030-C5D34F6CCAD3}" type="presParOf" srcId="{78703C32-8BBE-423C-8310-57DA8CF5661C}" destId="{2711D058-BAA7-47D4-A383-AC85BDB9C49A}" srcOrd="1" destOrd="0" presId="urn:microsoft.com/office/officeart/2017/3/layout/DropPinTimeline"/>
    <dgm:cxn modelId="{2E605FA6-B328-428E-B2D6-C9590C07F1AA}" type="presParOf" srcId="{C0D9AB06-9424-4F21-941D-B2FD6BC0B1F3}" destId="{3A41E69A-F56A-4583-B89C-B41BD4D77851}" srcOrd="2" destOrd="0" presId="urn:microsoft.com/office/officeart/2017/3/layout/DropPinTimeline"/>
    <dgm:cxn modelId="{8B1587F7-C382-430E-9FEF-0BEF3D739523}" type="presParOf" srcId="{C0D9AB06-9424-4F21-941D-B2FD6BC0B1F3}" destId="{D47FC92B-725F-4F7A-A74D-33B323102A1B}" srcOrd="3" destOrd="0" presId="urn:microsoft.com/office/officeart/2017/3/layout/DropPinTimeline"/>
    <dgm:cxn modelId="{102589A1-E62D-4CA2-8AD7-8CBE2C5C268D}" type="presParOf" srcId="{C0D9AB06-9424-4F21-941D-B2FD6BC0B1F3}" destId="{1E2ADF36-0ED9-4D0B-9DA8-76AB8AD57A13}" srcOrd="4" destOrd="0" presId="urn:microsoft.com/office/officeart/2017/3/layout/DropPinTimeline"/>
    <dgm:cxn modelId="{5FB97396-F40F-4AD1-B742-91DE0AF5F5A1}" type="presParOf" srcId="{C0D9AB06-9424-4F21-941D-B2FD6BC0B1F3}" destId="{B2EBC471-2C26-45FE-A994-06E152CC747D}" srcOrd="5" destOrd="0" presId="urn:microsoft.com/office/officeart/2017/3/layout/DropPinTimeline"/>
    <dgm:cxn modelId="{ED5DAABC-1CD6-45F3-917D-025DBEFD12E8}" type="presParOf" srcId="{DD1337DA-0D94-4BF8-B352-3B3EA06F55F0}" destId="{37249E8C-1550-4EB6-930E-D5E0E2376661}" srcOrd="3" destOrd="0" presId="urn:microsoft.com/office/officeart/2017/3/layout/DropPinTimeline"/>
    <dgm:cxn modelId="{7E1EF760-90C4-416A-940D-050D33728FB0}" type="presParOf" srcId="{DD1337DA-0D94-4BF8-B352-3B3EA06F55F0}" destId="{C65D0503-3C44-4EE6-B2BA-16F461FA26A7}" srcOrd="4" destOrd="0" presId="urn:microsoft.com/office/officeart/2017/3/layout/DropPinTimeline"/>
    <dgm:cxn modelId="{4F48BE98-3A8E-4AC4-8197-8B972726562B}" type="presParOf" srcId="{C65D0503-3C44-4EE6-B2BA-16F461FA26A7}" destId="{B79B3A8F-64A9-4ECF-944F-DBCF3F7751B0}" srcOrd="0" destOrd="0" presId="urn:microsoft.com/office/officeart/2017/3/layout/DropPinTimeline"/>
    <dgm:cxn modelId="{05B91784-3047-432E-AB6C-278D5A369F0C}" type="presParOf" srcId="{C65D0503-3C44-4EE6-B2BA-16F461FA26A7}" destId="{31E81757-8413-4EBD-B816-F1EDE4B25853}" srcOrd="1" destOrd="0" presId="urn:microsoft.com/office/officeart/2017/3/layout/DropPinTimeline"/>
    <dgm:cxn modelId="{E860BA59-AB0A-428E-9B0B-18D1B03735DF}" type="presParOf" srcId="{31E81757-8413-4EBD-B816-F1EDE4B25853}" destId="{E47D9CE7-17F2-4FB6-9514-7797FEAB5C3C}" srcOrd="0" destOrd="0" presId="urn:microsoft.com/office/officeart/2017/3/layout/DropPinTimeline"/>
    <dgm:cxn modelId="{C7095802-3C31-4656-8873-1C966F5BB14D}" type="presParOf" srcId="{31E81757-8413-4EBD-B816-F1EDE4B25853}" destId="{2F7CFC65-E664-4E6F-A131-3178B7FC42E9}" srcOrd="1" destOrd="0" presId="urn:microsoft.com/office/officeart/2017/3/layout/DropPinTimeline"/>
    <dgm:cxn modelId="{168BD70D-59C2-4DF6-873F-C2A0A539C13A}" type="presParOf" srcId="{C65D0503-3C44-4EE6-B2BA-16F461FA26A7}" destId="{36EA3CEB-AB3B-4B38-A5D9-8B0E88B7CD11}" srcOrd="2" destOrd="0" presId="urn:microsoft.com/office/officeart/2017/3/layout/DropPinTimeline"/>
    <dgm:cxn modelId="{4BAD30F0-53DA-4E42-9B6D-C61F0383250C}" type="presParOf" srcId="{C65D0503-3C44-4EE6-B2BA-16F461FA26A7}" destId="{B2353560-7497-4E6B-9602-6EBA8ED8892D}" srcOrd="3" destOrd="0" presId="urn:microsoft.com/office/officeart/2017/3/layout/DropPinTimeline"/>
    <dgm:cxn modelId="{0C3596AB-20E1-408F-BC91-BC48147F314B}" type="presParOf" srcId="{C65D0503-3C44-4EE6-B2BA-16F461FA26A7}" destId="{65F321A3-EEC9-4DD5-88F5-3735FBD232E7}" srcOrd="4" destOrd="0" presId="urn:microsoft.com/office/officeart/2017/3/layout/DropPinTimeline"/>
    <dgm:cxn modelId="{A8898A46-8067-4CF9-9A1B-9150AFC00694}" type="presParOf" srcId="{C65D0503-3C44-4EE6-B2BA-16F461FA26A7}" destId="{7D38B2A1-95C6-4922-ADD8-1F0ED8970D76}" srcOrd="5" destOrd="0" presId="urn:microsoft.com/office/officeart/2017/3/layout/DropPinTimeline"/>
    <dgm:cxn modelId="{4ABD8689-3438-45DD-8C16-5926D1EAB59F}" type="presParOf" srcId="{DD1337DA-0D94-4BF8-B352-3B3EA06F55F0}" destId="{0E895007-A6A3-4A9E-BB9C-E514315DEB90}" srcOrd="5" destOrd="0" presId="urn:microsoft.com/office/officeart/2017/3/layout/DropPinTimeline"/>
    <dgm:cxn modelId="{0763E773-FD08-421E-AFA7-3DE69BD88F24}" type="presParOf" srcId="{DD1337DA-0D94-4BF8-B352-3B3EA06F55F0}" destId="{9B1E08E6-AE0D-49FD-9838-50041F354527}" srcOrd="6" destOrd="0" presId="urn:microsoft.com/office/officeart/2017/3/layout/DropPinTimeline"/>
    <dgm:cxn modelId="{D15403B0-3F1A-4DB5-AE16-EB44242BE918}" type="presParOf" srcId="{9B1E08E6-AE0D-49FD-9838-50041F354527}" destId="{A9A1546E-15D4-407A-AFF6-5B51AFF2FFB3}" srcOrd="0" destOrd="0" presId="urn:microsoft.com/office/officeart/2017/3/layout/DropPinTimeline"/>
    <dgm:cxn modelId="{8BB9A755-68AF-4D90-98D6-B4073ECEBD16}" type="presParOf" srcId="{9B1E08E6-AE0D-49FD-9838-50041F354527}" destId="{F37EA418-8EA7-43D6-839E-175179DE22F1}" srcOrd="1" destOrd="0" presId="urn:microsoft.com/office/officeart/2017/3/layout/DropPinTimeline"/>
    <dgm:cxn modelId="{3E69B6B2-3C6F-414B-8222-88DBB2E22CB3}" type="presParOf" srcId="{F37EA418-8EA7-43D6-839E-175179DE22F1}" destId="{195FEFCE-FB4E-4A4A-96DF-902C67967168}" srcOrd="0" destOrd="0" presId="urn:microsoft.com/office/officeart/2017/3/layout/DropPinTimeline"/>
    <dgm:cxn modelId="{523FC56B-F1F2-45F1-A9E2-2E47A46E12C4}" type="presParOf" srcId="{F37EA418-8EA7-43D6-839E-175179DE22F1}" destId="{B4047CD4-B665-4E08-A542-3D2ABBB83B65}" srcOrd="1" destOrd="0" presId="urn:microsoft.com/office/officeart/2017/3/layout/DropPinTimeline"/>
    <dgm:cxn modelId="{DD3DB506-B129-4ECB-8E84-A1B2FB2D26DA}" type="presParOf" srcId="{9B1E08E6-AE0D-49FD-9838-50041F354527}" destId="{163B7FAF-AA95-49AB-B2F4-805B53885FCA}" srcOrd="2" destOrd="0" presId="urn:microsoft.com/office/officeart/2017/3/layout/DropPinTimeline"/>
    <dgm:cxn modelId="{6FFC923C-6847-4882-B457-C3FC4C7D2E21}" type="presParOf" srcId="{9B1E08E6-AE0D-49FD-9838-50041F354527}" destId="{52C0B754-971A-48EE-990A-2CEEBC63BA40}" srcOrd="3" destOrd="0" presId="urn:microsoft.com/office/officeart/2017/3/layout/DropPinTimeline"/>
    <dgm:cxn modelId="{6F3D0EA0-2199-4D8F-AB39-A006F044D736}" type="presParOf" srcId="{9B1E08E6-AE0D-49FD-9838-50041F354527}" destId="{79C99918-CDD1-4309-989D-4A3E305590C9}" srcOrd="4" destOrd="0" presId="urn:microsoft.com/office/officeart/2017/3/layout/DropPinTimeline"/>
    <dgm:cxn modelId="{7E1217FC-BDA9-47F5-AA48-8E4F0854D5B4}" type="presParOf" srcId="{9B1E08E6-AE0D-49FD-9838-50041F354527}" destId="{2FEEF7BA-4BA7-459F-9C2A-DBFC9E3F87FB}"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3F19A-A782-4E5A-9625-093D1EDAA0BB}">
      <dsp:nvSpPr>
        <dsp:cNvPr id="0" name=""/>
        <dsp:cNvSpPr/>
      </dsp:nvSpPr>
      <dsp:spPr>
        <a:xfrm>
          <a:off x="0" y="3425161"/>
          <a:ext cx="8018963"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71DBEDA0-1217-44E3-BF3F-CC4FDC3D5312}">
      <dsp:nvSpPr>
        <dsp:cNvPr id="0" name=""/>
        <dsp:cNvSpPr/>
      </dsp:nvSpPr>
      <dsp:spPr>
        <a:xfrm rot="8100000">
          <a:off x="102780" y="801642"/>
          <a:ext cx="479212" cy="479212"/>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A97DC-8065-4438-92C5-FD3C646A2B08}">
      <dsp:nvSpPr>
        <dsp:cNvPr id="0" name=""/>
        <dsp:cNvSpPr/>
      </dsp:nvSpPr>
      <dsp:spPr>
        <a:xfrm>
          <a:off x="156016" y="854879"/>
          <a:ext cx="372739" cy="37273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8F3455D-C945-4E46-A182-32CD7B543E8F}">
      <dsp:nvSpPr>
        <dsp:cNvPr id="0" name=""/>
        <dsp:cNvSpPr/>
      </dsp:nvSpPr>
      <dsp:spPr>
        <a:xfrm>
          <a:off x="681240" y="1397465"/>
          <a:ext cx="2542499" cy="202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0" kern="1200">
              <a:latin typeface="Bookman Old Style" panose="020F0302020204030204"/>
            </a:rPr>
            <a:t>A</a:t>
          </a:r>
          <a:r>
            <a:rPr lang="en-US" sz="1400" b="0" kern="1200"/>
            <a:t> large tech company releases robot assistants with AI that begin capturing humans to send them into space</a:t>
          </a:r>
          <a:endParaRPr lang="en-US" sz="1400" kern="1200"/>
        </a:p>
      </dsp:txBody>
      <dsp:txXfrm>
        <a:off x="681240" y="1397465"/>
        <a:ext cx="2542499" cy="2027695"/>
      </dsp:txXfrm>
    </dsp:sp>
    <dsp:sp modelId="{BDAD84A6-DB47-45BF-B53D-60916A57C8B7}">
      <dsp:nvSpPr>
        <dsp:cNvPr id="0" name=""/>
        <dsp:cNvSpPr/>
      </dsp:nvSpPr>
      <dsp:spPr>
        <a:xfrm>
          <a:off x="681240" y="685032"/>
          <a:ext cx="2542499" cy="71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0" kern="1200">
              <a:latin typeface="Bookman Old Style" panose="020F0302020204030204"/>
            </a:rPr>
            <a:t>Introducing the Conflict</a:t>
          </a:r>
        </a:p>
      </dsp:txBody>
      <dsp:txXfrm>
        <a:off x="681240" y="685032"/>
        <a:ext cx="2542499" cy="712433"/>
      </dsp:txXfrm>
    </dsp:sp>
    <dsp:sp modelId="{90287F32-8E0C-41D5-B884-9D04140984BD}">
      <dsp:nvSpPr>
        <dsp:cNvPr id="0" name=""/>
        <dsp:cNvSpPr/>
      </dsp:nvSpPr>
      <dsp:spPr>
        <a:xfrm>
          <a:off x="342386" y="1397465"/>
          <a:ext cx="0" cy="2027695"/>
        </a:xfrm>
        <a:prstGeom prst="line">
          <a:avLst/>
        </a:prstGeom>
        <a:noFill/>
        <a:ln w="12700" cap="flat" cmpd="sng" algn="ctr">
          <a:solidFill>
            <a:schemeClr val="accent2">
              <a:hueOff val="8838"/>
              <a:satOff val="-8622"/>
              <a:lumOff val="-442"/>
              <a:alphaOff val="0"/>
            </a:schemeClr>
          </a:solidFill>
          <a:prstDash val="dash"/>
        </a:ln>
        <a:effectLst/>
      </dsp:spPr>
      <dsp:style>
        <a:lnRef idx="1">
          <a:scrgbClr r="0" g="0" b="0"/>
        </a:lnRef>
        <a:fillRef idx="0">
          <a:scrgbClr r="0" g="0" b="0"/>
        </a:fillRef>
        <a:effectRef idx="0">
          <a:scrgbClr r="0" g="0" b="0"/>
        </a:effectRef>
        <a:fontRef idx="minor"/>
      </dsp:style>
    </dsp:sp>
    <dsp:sp modelId="{78EFEC0D-29BC-40F1-ADAB-8DBD80711D5C}">
      <dsp:nvSpPr>
        <dsp:cNvPr id="0" name=""/>
        <dsp:cNvSpPr/>
      </dsp:nvSpPr>
      <dsp:spPr>
        <a:xfrm>
          <a:off x="298755" y="3361041"/>
          <a:ext cx="121987" cy="128238"/>
        </a:xfrm>
        <a:prstGeom prst="ellipse">
          <a:avLst/>
        </a:prstGeom>
        <a:solidFill>
          <a:schemeClr val="accent2">
            <a:hueOff val="8838"/>
            <a:satOff val="-8622"/>
            <a:lumOff val="-44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C7F30-E954-4858-8394-A254126D3936}">
      <dsp:nvSpPr>
        <dsp:cNvPr id="0" name=""/>
        <dsp:cNvSpPr/>
      </dsp:nvSpPr>
      <dsp:spPr>
        <a:xfrm rot="18900000">
          <a:off x="1700010" y="5569466"/>
          <a:ext cx="479212" cy="479212"/>
        </a:xfrm>
        <a:prstGeom prst="teardrop">
          <a:avLst>
            <a:gd name="adj" fmla="val 115000"/>
          </a:avLst>
        </a:prstGeom>
        <a:solidFill>
          <a:schemeClr val="accent2">
            <a:hueOff val="11784"/>
            <a:satOff val="-11496"/>
            <a:lumOff val="-589"/>
            <a:alphaOff val="0"/>
          </a:schemeClr>
        </a:solidFill>
        <a:ln w="15875" cap="flat" cmpd="sng" algn="ctr">
          <a:solidFill>
            <a:schemeClr val="accent2">
              <a:hueOff val="11784"/>
              <a:satOff val="-11496"/>
              <a:lumOff val="-5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1D058-BAA7-47D4-A383-AC85BDB9C49A}">
      <dsp:nvSpPr>
        <dsp:cNvPr id="0" name=""/>
        <dsp:cNvSpPr/>
      </dsp:nvSpPr>
      <dsp:spPr>
        <a:xfrm>
          <a:off x="1753246" y="5622703"/>
          <a:ext cx="372739" cy="37273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A41E69A-F56A-4583-B89C-B41BD4D77851}">
      <dsp:nvSpPr>
        <dsp:cNvPr id="0" name=""/>
        <dsp:cNvSpPr/>
      </dsp:nvSpPr>
      <dsp:spPr>
        <a:xfrm>
          <a:off x="2278470" y="3425161"/>
          <a:ext cx="2542499" cy="202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0" kern="1200">
              <a:latin typeface="Bookman Old Style" panose="020F0302020204030204"/>
            </a:rPr>
            <a:t>The Mitchells must cancel their road trip and try to escape the robots, meeting two defective bots at a gas station who tell them they can stop the robot apocalypse by uploading a code at one of the tech company's stores in a mall</a:t>
          </a:r>
          <a:endParaRPr lang="en-US" sz="1400" kern="1200"/>
        </a:p>
      </dsp:txBody>
      <dsp:txXfrm>
        <a:off x="2278470" y="3425161"/>
        <a:ext cx="2542499" cy="2027695"/>
      </dsp:txXfrm>
    </dsp:sp>
    <dsp:sp modelId="{D47FC92B-725F-4F7A-A74D-33B323102A1B}">
      <dsp:nvSpPr>
        <dsp:cNvPr id="0" name=""/>
        <dsp:cNvSpPr/>
      </dsp:nvSpPr>
      <dsp:spPr>
        <a:xfrm>
          <a:off x="2278470" y="5452856"/>
          <a:ext cx="2542499" cy="71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0" kern="1200">
              <a:latin typeface="Bookman Old Style" panose="020F0302020204030204"/>
            </a:rPr>
            <a:t>Introducing the Heroes</a:t>
          </a:r>
        </a:p>
      </dsp:txBody>
      <dsp:txXfrm>
        <a:off x="2278470" y="5452856"/>
        <a:ext cx="2542499" cy="712433"/>
      </dsp:txXfrm>
    </dsp:sp>
    <dsp:sp modelId="{1E2ADF36-0ED9-4D0B-9DA8-76AB8AD57A13}">
      <dsp:nvSpPr>
        <dsp:cNvPr id="0" name=""/>
        <dsp:cNvSpPr/>
      </dsp:nvSpPr>
      <dsp:spPr>
        <a:xfrm>
          <a:off x="1939616" y="3425161"/>
          <a:ext cx="0" cy="2027695"/>
        </a:xfrm>
        <a:prstGeom prst="line">
          <a:avLst/>
        </a:prstGeom>
        <a:noFill/>
        <a:ln w="12700" cap="flat" cmpd="sng" algn="ctr">
          <a:solidFill>
            <a:schemeClr val="accent2">
              <a:hueOff val="17677"/>
              <a:satOff val="-17244"/>
              <a:lumOff val="-883"/>
              <a:alphaOff val="0"/>
            </a:schemeClr>
          </a:solidFill>
          <a:prstDash val="dash"/>
        </a:ln>
        <a:effectLst/>
      </dsp:spPr>
      <dsp:style>
        <a:lnRef idx="1">
          <a:scrgbClr r="0" g="0" b="0"/>
        </a:lnRef>
        <a:fillRef idx="0">
          <a:scrgbClr r="0" g="0" b="0"/>
        </a:fillRef>
        <a:effectRef idx="0">
          <a:scrgbClr r="0" g="0" b="0"/>
        </a:effectRef>
        <a:fontRef idx="minor"/>
      </dsp:style>
    </dsp:sp>
    <dsp:sp modelId="{9E1F0F25-A574-46F8-B923-19F0E1C4BCD8}">
      <dsp:nvSpPr>
        <dsp:cNvPr id="0" name=""/>
        <dsp:cNvSpPr/>
      </dsp:nvSpPr>
      <dsp:spPr>
        <a:xfrm>
          <a:off x="1895985" y="3361041"/>
          <a:ext cx="121987" cy="128238"/>
        </a:xfrm>
        <a:prstGeom prst="ellipse">
          <a:avLst/>
        </a:prstGeom>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D9CE7-17F2-4FB6-9514-7797FEAB5C3C}">
      <dsp:nvSpPr>
        <dsp:cNvPr id="0" name=""/>
        <dsp:cNvSpPr/>
      </dsp:nvSpPr>
      <dsp:spPr>
        <a:xfrm rot="8100000">
          <a:off x="3297240" y="801642"/>
          <a:ext cx="479212" cy="479212"/>
        </a:xfrm>
        <a:prstGeom prst="teardrop">
          <a:avLst>
            <a:gd name="adj" fmla="val 115000"/>
          </a:avLst>
        </a:prstGeom>
        <a:solidFill>
          <a:schemeClr val="accent2">
            <a:hueOff val="23568"/>
            <a:satOff val="-22991"/>
            <a:lumOff val="-1177"/>
            <a:alphaOff val="0"/>
          </a:schemeClr>
        </a:solidFill>
        <a:ln w="15875" cap="flat" cmpd="sng" algn="ctr">
          <a:solidFill>
            <a:schemeClr val="accent2">
              <a:hueOff val="23568"/>
              <a:satOff val="-22991"/>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CFC65-E664-4E6F-A131-3178B7FC42E9}">
      <dsp:nvSpPr>
        <dsp:cNvPr id="0" name=""/>
        <dsp:cNvSpPr/>
      </dsp:nvSpPr>
      <dsp:spPr>
        <a:xfrm>
          <a:off x="3350476" y="854879"/>
          <a:ext cx="372739" cy="37273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6EA3CEB-AB3B-4B38-A5D9-8B0E88B7CD11}">
      <dsp:nvSpPr>
        <dsp:cNvPr id="0" name=""/>
        <dsp:cNvSpPr/>
      </dsp:nvSpPr>
      <dsp:spPr>
        <a:xfrm>
          <a:off x="3875701" y="1397465"/>
          <a:ext cx="2542499" cy="202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0" kern="1200">
              <a:latin typeface="Bookman Old Style" panose="020F0302020204030204"/>
            </a:rPr>
            <a:t>The Mitchells are ambushed by cloud-connected appliances at the store, and the </a:t>
          </a:r>
          <a:r>
            <a:rPr lang="en-US" sz="1400" b="0" kern="1200" err="1">
              <a:latin typeface="Bookman Old Style" panose="020F0302020204030204"/>
            </a:rPr>
            <a:t>WiFi</a:t>
          </a:r>
          <a:r>
            <a:rPr lang="en-US" sz="1400" b="0" kern="1200">
              <a:latin typeface="Bookman Old Style" panose="020F0302020204030204"/>
            </a:rPr>
            <a:t> router they are using to upload the code explodes, leaving them with no choice but to upload it at the robot headquarters</a:t>
          </a:r>
          <a:endParaRPr lang="en-US" sz="1400" kern="1200"/>
        </a:p>
      </dsp:txBody>
      <dsp:txXfrm>
        <a:off x="3875701" y="1397465"/>
        <a:ext cx="2542499" cy="2027695"/>
      </dsp:txXfrm>
    </dsp:sp>
    <dsp:sp modelId="{B2353560-7497-4E6B-9602-6EBA8ED8892D}">
      <dsp:nvSpPr>
        <dsp:cNvPr id="0" name=""/>
        <dsp:cNvSpPr/>
      </dsp:nvSpPr>
      <dsp:spPr>
        <a:xfrm>
          <a:off x="3875701" y="685032"/>
          <a:ext cx="2542499" cy="71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0" kern="1200">
              <a:latin typeface="Bookman Old Style" panose="020F0302020204030204"/>
            </a:rPr>
            <a:t>The Twist</a:t>
          </a:r>
        </a:p>
      </dsp:txBody>
      <dsp:txXfrm>
        <a:off x="3875701" y="685032"/>
        <a:ext cx="2542499" cy="712433"/>
      </dsp:txXfrm>
    </dsp:sp>
    <dsp:sp modelId="{65F321A3-EEC9-4DD5-88F5-3735FBD232E7}">
      <dsp:nvSpPr>
        <dsp:cNvPr id="0" name=""/>
        <dsp:cNvSpPr/>
      </dsp:nvSpPr>
      <dsp:spPr>
        <a:xfrm>
          <a:off x="3536846" y="1397465"/>
          <a:ext cx="0" cy="2027695"/>
        </a:xfrm>
        <a:prstGeom prst="line">
          <a:avLst/>
        </a:prstGeom>
        <a:noFill/>
        <a:ln w="12700" cap="flat" cmpd="sng" algn="ctr">
          <a:solidFill>
            <a:schemeClr val="accent2">
              <a:hueOff val="17677"/>
              <a:satOff val="-17244"/>
              <a:lumOff val="-883"/>
              <a:alphaOff val="0"/>
            </a:schemeClr>
          </a:solidFill>
          <a:prstDash val="dash"/>
        </a:ln>
        <a:effectLst/>
      </dsp:spPr>
      <dsp:style>
        <a:lnRef idx="1">
          <a:scrgbClr r="0" g="0" b="0"/>
        </a:lnRef>
        <a:fillRef idx="0">
          <a:scrgbClr r="0" g="0" b="0"/>
        </a:fillRef>
        <a:effectRef idx="0">
          <a:scrgbClr r="0" g="0" b="0"/>
        </a:effectRef>
        <a:fontRef idx="minor"/>
      </dsp:style>
    </dsp:sp>
    <dsp:sp modelId="{B79B3A8F-64A9-4ECF-944F-DBCF3F7751B0}">
      <dsp:nvSpPr>
        <dsp:cNvPr id="0" name=""/>
        <dsp:cNvSpPr/>
      </dsp:nvSpPr>
      <dsp:spPr>
        <a:xfrm>
          <a:off x="3493215" y="3361041"/>
          <a:ext cx="121987" cy="128238"/>
        </a:xfrm>
        <a:prstGeom prst="ellipse">
          <a:avLst/>
        </a:prstGeom>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FEFCE-FB4E-4A4A-96DF-902C67967168}">
      <dsp:nvSpPr>
        <dsp:cNvPr id="0" name=""/>
        <dsp:cNvSpPr/>
      </dsp:nvSpPr>
      <dsp:spPr>
        <a:xfrm rot="18900000">
          <a:off x="4894470" y="5569466"/>
          <a:ext cx="479212" cy="479212"/>
        </a:xfrm>
        <a:prstGeom prst="teardrop">
          <a:avLst>
            <a:gd name="adj" fmla="val 115000"/>
          </a:avLst>
        </a:prstGeom>
        <a:solidFill>
          <a:schemeClr val="accent2">
            <a:hueOff val="35352"/>
            <a:satOff val="-34487"/>
            <a:lumOff val="-1766"/>
            <a:alphaOff val="0"/>
          </a:schemeClr>
        </a:solidFill>
        <a:ln w="15875" cap="flat" cmpd="sng" algn="ctr">
          <a:solidFill>
            <a:schemeClr val="accent2">
              <a:hueOff val="35352"/>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47CD4-B665-4E08-A542-3D2ABBB83B65}">
      <dsp:nvSpPr>
        <dsp:cNvPr id="0" name=""/>
        <dsp:cNvSpPr/>
      </dsp:nvSpPr>
      <dsp:spPr>
        <a:xfrm>
          <a:off x="4947706" y="5622703"/>
          <a:ext cx="372739" cy="37273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63B7FAF-AA95-49AB-B2F4-805B53885FCA}">
      <dsp:nvSpPr>
        <dsp:cNvPr id="0" name=""/>
        <dsp:cNvSpPr/>
      </dsp:nvSpPr>
      <dsp:spPr>
        <a:xfrm>
          <a:off x="5472931" y="3425161"/>
          <a:ext cx="2542499" cy="202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0" kern="1200">
              <a:latin typeface="Bookman Old Style" panose="020F0302020204030204"/>
            </a:rPr>
            <a:t>The Mitchells fights their way to and through the robot headquarters, exploiting a bug in the robots' AI and convincing the defective robots that they can change their programming, and uploading the code to save humanity</a:t>
          </a:r>
          <a:endParaRPr lang="en-US" sz="1400" kern="1200"/>
        </a:p>
      </dsp:txBody>
      <dsp:txXfrm>
        <a:off x="5472931" y="3425161"/>
        <a:ext cx="2542499" cy="2027695"/>
      </dsp:txXfrm>
    </dsp:sp>
    <dsp:sp modelId="{52C0B754-971A-48EE-990A-2CEEBC63BA40}">
      <dsp:nvSpPr>
        <dsp:cNvPr id="0" name=""/>
        <dsp:cNvSpPr/>
      </dsp:nvSpPr>
      <dsp:spPr>
        <a:xfrm>
          <a:off x="5472931" y="5452856"/>
          <a:ext cx="2542499" cy="71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0" kern="1200">
              <a:latin typeface="Bookman Old Style" panose="020F0302020204030204"/>
            </a:rPr>
            <a:t>The Final Fight</a:t>
          </a:r>
        </a:p>
      </dsp:txBody>
      <dsp:txXfrm>
        <a:off x="5472931" y="5452856"/>
        <a:ext cx="2542499" cy="712433"/>
      </dsp:txXfrm>
    </dsp:sp>
    <dsp:sp modelId="{79C99918-CDD1-4309-989D-4A3E305590C9}">
      <dsp:nvSpPr>
        <dsp:cNvPr id="0" name=""/>
        <dsp:cNvSpPr/>
      </dsp:nvSpPr>
      <dsp:spPr>
        <a:xfrm>
          <a:off x="5134076" y="3425161"/>
          <a:ext cx="0" cy="2027695"/>
        </a:xfrm>
        <a:prstGeom prst="line">
          <a:avLst/>
        </a:prstGeom>
        <a:noFill/>
        <a:ln w="12700" cap="flat" cmpd="sng" algn="ctr">
          <a:solidFill>
            <a:schemeClr val="accent2">
              <a:hueOff val="26515"/>
              <a:satOff val="-25865"/>
              <a:lumOff val="-1325"/>
              <a:alphaOff val="0"/>
            </a:schemeClr>
          </a:solidFill>
          <a:prstDash val="dash"/>
        </a:ln>
        <a:effectLst/>
      </dsp:spPr>
      <dsp:style>
        <a:lnRef idx="1">
          <a:scrgbClr r="0" g="0" b="0"/>
        </a:lnRef>
        <a:fillRef idx="0">
          <a:scrgbClr r="0" g="0" b="0"/>
        </a:fillRef>
        <a:effectRef idx="0">
          <a:scrgbClr r="0" g="0" b="0"/>
        </a:effectRef>
        <a:fontRef idx="minor"/>
      </dsp:style>
    </dsp:sp>
    <dsp:sp modelId="{A9A1546E-15D4-407A-AFF6-5B51AFF2FFB3}">
      <dsp:nvSpPr>
        <dsp:cNvPr id="0" name=""/>
        <dsp:cNvSpPr/>
      </dsp:nvSpPr>
      <dsp:spPr>
        <a:xfrm>
          <a:off x="5090445" y="3361041"/>
          <a:ext cx="121987" cy="128238"/>
        </a:xfrm>
        <a:prstGeom prst="ellipse">
          <a:avLst/>
        </a:prstGeom>
        <a:solidFill>
          <a:schemeClr val="accent2">
            <a:hueOff val="26515"/>
            <a:satOff val="-25865"/>
            <a:lumOff val="-1325"/>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68042-5682-42C3-B463-06D4DA8FF155}" type="datetimeFigureOut">
              <a:rPr lang="en-US"/>
              <a:t>10/15/24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85116-CBA5-4A3C-AD5A-40B0C37FCBA0}" type="slidenum">
              <a:rPr lang="en-US"/>
              <a:t>‹#›</a:t>
            </a:fld>
            <a:endParaRPr lang="en-US"/>
          </a:p>
        </p:txBody>
      </p:sp>
    </p:spTree>
    <p:extLst>
      <p:ext uri="{BB962C8B-B14F-4D97-AF65-F5344CB8AC3E}">
        <p14:creationId xmlns:p14="http://schemas.microsoft.com/office/powerpoint/2010/main" val="60469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the movie the Internet of Things is viewed as distracting and pointless. Typically non-computerized hardware works just as well as computerized hardware in many cases, in the movie there is a automated toaster which states "U R TOAST" by toasting bread, just why would a toaster need to do that. What purpose does it have, there is even a computerized tennis racket, what purpose does that have, why would you need it. All of this only adds extra complexity to our already complex lives.</a:t>
            </a:r>
          </a:p>
          <a:p>
            <a:endParaRPr lang="en-US">
              <a:cs typeface="Calibri"/>
            </a:endParaRPr>
          </a:p>
          <a:p>
            <a:endParaRPr lang="en-US">
              <a:cs typeface="Calibri"/>
            </a:endParaRPr>
          </a:p>
          <a:p>
            <a:r>
              <a:rPr lang="en-US">
                <a:cs typeface="Calibri"/>
              </a:rPr>
              <a:t>While the movie clearly satirizing the internet of the Internet of Things to the point of absurdity, the technologies displayed actually have uses. The automated toaster could be used to make you breakfast before you even wake up. The automated tennis racket could be used to analyze your swing, and give you tips on how to improve by connecting to the internet. While these devices seem pointless, they actually have a purpose, not to make our lives more complicated, but to make them simpler.</a:t>
            </a:r>
          </a:p>
          <a:p>
            <a:endParaRPr lang="en-US">
              <a:cs typeface="Calibri"/>
            </a:endParaRPr>
          </a:p>
          <a:p>
            <a:r>
              <a:rPr lang="en-US">
                <a:cs typeface="Calibri"/>
              </a:rPr>
              <a:t>For example, virtual assistants are used to do things as simple as setting your alarm in the morning, instead of using a traditional alarm clock I typically say "Ok google, set an alarm for 8am", and it would set the alarm automatically. Google is used to search through thousands of websites, allowing me to do research far faster than I ever could without it, all of this can be done with a device in my pocket. However, the real impact these devices can have are far greater, you could use a IOT device to detect viral particles and notify everyone in the building that there are viral particles in the air, potentially allowing for real time detection and prevention of spreading diseases.</a:t>
            </a:r>
          </a:p>
          <a:p>
            <a:endParaRPr lang="en-US">
              <a:cs typeface="Calibri"/>
            </a:endParaRPr>
          </a:p>
          <a:p>
            <a:r>
              <a:rPr lang="en-US">
                <a:cs typeface="Calibri"/>
              </a:rPr>
              <a:t>However, this is not to say these devices do not have risks, after all anything can be hacked with enough effort. In 2020 a bug was revealed in the Amazon Alexa, allowing hackers to access private conversations of Alexa users. When examining the internet of things it is rife with many opportunities for malicious actions, a person's house could be bugged by the same devices they used to make their lives easier. My phone could theoretically listen in on every conversation I have, after all, I need to say "Ok Google" to activate it, this implies that it can detect speech at any time and could easily be made to eavesdrop on all the conversations I have.</a:t>
            </a:r>
          </a:p>
          <a:p>
            <a:endParaRPr lang="en-US">
              <a:cs typeface="Calibri"/>
            </a:endParaRPr>
          </a:p>
          <a:p>
            <a:r>
              <a:rPr lang="en-US">
                <a:cs typeface="Calibri"/>
              </a:rPr>
              <a:t>We need to ask ourselves, do we want these devices to access to all of our data. When the La-Z-Boy kidnaps Linda Mitchell it gives a massage so good </a:t>
            </a:r>
          </a:p>
          <a:p>
            <a:r>
              <a:rPr lang="en-US">
                <a:cs typeface="Calibri"/>
              </a:rPr>
              <a:t>that she ignores her family while the robots trying to kill them. While a clearly exaggerated example, these devices are designed to maximize our usage</a:t>
            </a:r>
          </a:p>
          <a:p>
            <a:r>
              <a:rPr lang="en-US">
                <a:cs typeface="Calibri"/>
              </a:rPr>
              <a:t>of them, a great example of this would be Social Media, getting you down a rabbit hole of recommendations that never end. </a:t>
            </a:r>
          </a:p>
          <a:p>
            <a:endParaRPr lang="en-US">
              <a:cs typeface="Calibri"/>
            </a:endParaRPr>
          </a:p>
          <a:p>
            <a:r>
              <a:rPr lang="en-US"/>
              <a:t>Sources: [1],[2],[3]</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9085116-CBA5-4A3C-AD5A-40B0C37FCBA0}" type="slidenum">
              <a:rPr lang="en-US"/>
              <a:t>4</a:t>
            </a:fld>
            <a:endParaRPr lang="en-US"/>
          </a:p>
        </p:txBody>
      </p:sp>
    </p:spTree>
    <p:extLst>
      <p:ext uri="{BB962C8B-B14F-4D97-AF65-F5344CB8AC3E}">
        <p14:creationId xmlns:p14="http://schemas.microsoft.com/office/powerpoint/2010/main" val="335087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endParaRPr lang="en-US"/>
          </a:p>
          <a:p>
            <a:r>
              <a:rPr lang="en-US"/>
              <a:t>Point 1. Throughout the film there is a heavy usage of social media and technologic platforms by most members of society. The main characters have troubles stepping away from technology for brief moments in the first parts of the film. When the Wi-Fi (internet) is turned off, udder pandemonium ensues through all of society as they try to mimic the technologic platforms that they are used to, not unlike cargo cults [10].</a:t>
            </a:r>
            <a:endParaRPr lang="en-US">
              <a:cs typeface="Calibri"/>
            </a:endParaRPr>
          </a:p>
          <a:p>
            <a:endParaRPr lang="en-US"/>
          </a:p>
          <a:p>
            <a:r>
              <a:rPr lang="en-US"/>
              <a:t>Point 2. “</a:t>
            </a:r>
            <a:r>
              <a:rPr lang="en-US" b="0" i="0">
                <a:effectLst/>
                <a:latin typeface="Helvetica Neue"/>
              </a:rPr>
              <a:t>The </a:t>
            </a:r>
            <a:r>
              <a:rPr lang="en-US" b="0" i="0" err="1">
                <a:effectLst/>
                <a:latin typeface="Helvetica Neue"/>
              </a:rPr>
              <a:t>aeroplane</a:t>
            </a:r>
            <a:r>
              <a:rPr lang="en-US" b="0" i="0">
                <a:effectLst/>
                <a:latin typeface="Helvetica Neue"/>
              </a:rPr>
              <a:t> and the radio have brought us closer together. The very nature of these inventions cries out for the goodness in men” – Charlie Chaplin (The Great Dictator).</a:t>
            </a:r>
            <a:r>
              <a:rPr lang="en-US">
                <a:latin typeface="Helvetica Neue"/>
              </a:rPr>
              <a:t> </a:t>
            </a:r>
            <a:endParaRPr lang="en-US" b="0" i="0">
              <a:effectLst/>
              <a:latin typeface="Helvetica Neue"/>
            </a:endParaRPr>
          </a:p>
          <a:p>
            <a:r>
              <a:rPr lang="en-US" b="0" i="0">
                <a:effectLst/>
                <a:latin typeface="Helvetica Neue"/>
              </a:rPr>
              <a:t>Social media and technologic plat forms have brought new opportunities, being able to learn and work from across the globe. Social media has allowed for groups of people to communicate with one another that they might not be able to do in their own communities.</a:t>
            </a:r>
            <a:endParaRPr lang="en-US"/>
          </a:p>
          <a:p>
            <a:endParaRPr lang="en-US"/>
          </a:p>
          <a:p>
            <a:r>
              <a:rPr lang="en-US"/>
              <a:t>Point 3. “</a:t>
            </a:r>
            <a:r>
              <a:rPr lang="en-US" b="0" i="0">
                <a:effectLst/>
                <a:latin typeface="Helvetica Neue"/>
              </a:rPr>
              <a:t>Machinery that gives abundance has left us in want” – Charlie Chaplin (The Great Dictator)</a:t>
            </a:r>
          </a:p>
          <a:p>
            <a:r>
              <a:rPr lang="en-US" b="0" i="0">
                <a:effectLst/>
                <a:latin typeface="Helvetica Neue"/>
              </a:rPr>
              <a:t>With technology bringing an abundance of knowledge, it has also left many in a perpetual want for more. </a:t>
            </a:r>
            <a:r>
              <a:rPr lang="en-US">
                <a:latin typeface="Helvetica Neue"/>
              </a:rPr>
              <a:t>Long usage of Social Media and Technologic platforms can lead to people being more removed from those around them, absorbed in the information they are currently indulging in. Using Social media and technologic platforms can also lead to needing more entertainment / information from the platforms themselves. </a:t>
            </a:r>
          </a:p>
          <a:p>
            <a:endParaRPr lang="en-US">
              <a:latin typeface="Helvetica Neue"/>
            </a:endParaRPr>
          </a:p>
          <a:p>
            <a:endParaRPr lang="en-US">
              <a:latin typeface="Helvetica Neue"/>
            </a:endParaRPr>
          </a:p>
          <a:p>
            <a:r>
              <a:rPr lang="en-US">
                <a:latin typeface="Helvetica Neue"/>
              </a:rPr>
              <a:t>[7][8][9][10]</a:t>
            </a:r>
          </a:p>
        </p:txBody>
      </p:sp>
      <p:sp>
        <p:nvSpPr>
          <p:cNvPr id="4" name="Slide Number Placeholder 3"/>
          <p:cNvSpPr>
            <a:spLocks noGrp="1"/>
          </p:cNvSpPr>
          <p:nvPr>
            <p:ph type="sldNum" sz="quarter" idx="5"/>
          </p:nvPr>
        </p:nvSpPr>
        <p:spPr/>
        <p:txBody>
          <a:bodyPr/>
          <a:lstStyle/>
          <a:p>
            <a:fld id="{E9085116-CBA5-4A3C-AD5A-40B0C37FCBA0}" type="slidenum">
              <a:rPr lang="en-US" smtClean="0"/>
              <a:t>6</a:t>
            </a:fld>
            <a:endParaRPr lang="en-US"/>
          </a:p>
        </p:txBody>
      </p:sp>
    </p:spTree>
    <p:extLst>
      <p:ext uri="{BB962C8B-B14F-4D97-AF65-F5344CB8AC3E}">
        <p14:creationId xmlns:p14="http://schemas.microsoft.com/office/powerpoint/2010/main" val="64421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[11] </a:t>
            </a:r>
            <a:r>
              <a:rPr lang="en-US"/>
              <a:t>"</a:t>
            </a:r>
            <a:r>
              <a:rPr lang="en-US" err="1"/>
              <a:t>Astroturfers</a:t>
            </a:r>
            <a:r>
              <a:rPr lang="en-US"/>
              <a:t> mimic and reproduce the forms and messages of traditional grassroots social movements and use software to mask their identities."</a:t>
            </a:r>
          </a:p>
          <a:p>
            <a:r>
              <a:rPr lang="en-US">
                <a:cs typeface="Calibri"/>
              </a:rPr>
              <a:t>With low cost solutions to make accounts on the web, you can plant faux seeds to give the impressions of a true grassroot movement, hence '</a:t>
            </a:r>
            <a:r>
              <a:rPr lang="en-US" err="1">
                <a:cs typeface="Calibri"/>
              </a:rPr>
              <a:t>astroturf</a:t>
            </a:r>
            <a:r>
              <a:rPr lang="en-US">
                <a:cs typeface="Calibri"/>
              </a:rPr>
              <a:t>' movement. These movements can change public opinion </a:t>
            </a:r>
          </a:p>
          <a:p>
            <a:r>
              <a:rPr lang="en-US">
                <a:cs typeface="Calibri"/>
              </a:rPr>
              <a:t>To fit with a motive that can be socially or politically aligned to certain ideals that may not have otherwise existed. </a:t>
            </a:r>
          </a:p>
          <a:p>
            <a:endParaRPr lang="en-US">
              <a:cs typeface="Calibri"/>
            </a:endParaRPr>
          </a:p>
          <a:p>
            <a:r>
              <a:rPr lang="en-US">
                <a:cs typeface="Calibri"/>
              </a:rPr>
              <a:t>[13] From a surveyed populous of around 10,000 US adults, 64% feel that social media has a negative effect on society (politically). With those that identify with more right-wing politics, there was average 77% </a:t>
            </a:r>
            <a:r>
              <a:rPr lang="en-US" err="1">
                <a:cs typeface="Calibri"/>
              </a:rPr>
              <a:t>negitive</a:t>
            </a:r>
            <a:r>
              <a:rPr lang="en-US">
                <a:cs typeface="Calibri"/>
              </a:rPr>
              <a:t> view towards social media, with those who identified as being left-wing​ had 49% negative view towards social media.</a:t>
            </a:r>
            <a:endParaRPr lang="en-US"/>
          </a:p>
          <a:p>
            <a:endParaRPr lang="en-US"/>
          </a:p>
          <a:p>
            <a:r>
              <a:rPr lang="en-US"/>
              <a:t>Many Social Media platforms are starting to utilize new technologies to adapt to the times. Many of which, to deliver to more people, and hook them for longer are using Artificial </a:t>
            </a:r>
            <a:r>
              <a:rPr lang="en-US" err="1"/>
              <a:t>Inteligence</a:t>
            </a:r>
            <a:r>
              <a:rPr lang="en-US"/>
              <a:t> technologies. (segue)</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9085116-CBA5-4A3C-AD5A-40B0C37FCBA0}" type="slidenum">
              <a:rPr lang="en-US"/>
              <a:t>7</a:t>
            </a:fld>
            <a:endParaRPr lang="en-US"/>
          </a:p>
        </p:txBody>
      </p:sp>
    </p:spTree>
    <p:extLst>
      <p:ext uri="{BB962C8B-B14F-4D97-AF65-F5344CB8AC3E}">
        <p14:creationId xmlns:p14="http://schemas.microsoft.com/office/powerpoint/2010/main" val="199669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10/15/24</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10/15/24</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10/15/24</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10/15/24</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10/15/24</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10/15/24</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10/15/24</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10/15/24</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10/15/24</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10/15/24</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researchgate.net/publication/323903323_A_Study_on_Positive_and_Negative_Effects_of_Social_Media_on_Society" TargetMode="External"/><Relationship Id="rId13" Type="http://schemas.openxmlformats.org/officeDocument/2006/relationships/hyperlink" Target="https://www.bbc.com/news/technology-46590890" TargetMode="External"/><Relationship Id="rId18" Type="http://schemas.openxmlformats.org/officeDocument/2006/relationships/hyperlink" Target="https://www.mordorintelligence.com/industry-reports/internet-of-things-moving-towards-a-smarter-tomorrow-market-industry" TargetMode="External"/><Relationship Id="rId3" Type="http://schemas.openxmlformats.org/officeDocument/2006/relationships/hyperlink" Target="https://www.bbc.com/news/technology-53770778" TargetMode="External"/><Relationship Id="rId7" Type="http://schemas.openxmlformats.org/officeDocument/2006/relationships/hyperlink" Target="https://www.cnbc.com/2018/06/05/hanson-robotics-sophia-the-robot-pr-stunt-artificial-intelligence.html" TargetMode="External"/><Relationship Id="rId12" Type="http://schemas.openxmlformats.org/officeDocument/2006/relationships/hyperlink" Target="https://link.gale.com/apps/doc/CX3708500041/GVRL?u=mlin_c_worpoly&amp;sid=bookmark-GVRL&amp;xid=eead2deb" TargetMode="External"/><Relationship Id="rId17" Type="http://schemas.openxmlformats.org/officeDocument/2006/relationships/hyperlink" Target="https://theconversation.com/facebook-is-tilting-the-political-playing-field-more-than-ever-and-its-no-accident-148314" TargetMode="External"/><Relationship Id="rId2" Type="http://schemas.openxmlformats.org/officeDocument/2006/relationships/hyperlink" Target="https://doi.org/10.1007/s12599-015-0383-3" TargetMode="External"/><Relationship Id="rId16" Type="http://schemas.openxmlformats.org/officeDocument/2006/relationships/hyperlink" Target="https://www.apa.org/members/content/social-media-research" TargetMode="External"/><Relationship Id="rId20" Type="http://schemas.openxmlformats.org/officeDocument/2006/relationships/hyperlink" Target="https://www.grandviewresearch.com/industry-analysis/smart-refrigerators-market" TargetMode="External"/><Relationship Id="rId1" Type="http://schemas.openxmlformats.org/officeDocument/2006/relationships/slideLayout" Target="../slideLayouts/slideLayout2.xml"/><Relationship Id="rId6" Type="http://schemas.openxmlformats.org/officeDocument/2006/relationships/hyperlink" Target="https://www.analyticsinsight.net/10-times-ai-robots-have-expressed-destructive-thoughts/" TargetMode="External"/><Relationship Id="rId11" Type="http://schemas.openxmlformats.org/officeDocument/2006/relationships/hyperlink" Target="http://www.jstor.org/stable/40328944" TargetMode="External"/><Relationship Id="rId5" Type="http://schemas.openxmlformats.org/officeDocument/2006/relationships/hyperlink" Target="https://www.cbsnews.com/news/microsoft-shuts-down-ai-chatbot-after-it-turned-into-racist-nazi/" TargetMode="External"/><Relationship Id="rId15" Type="http://schemas.openxmlformats.org/officeDocument/2006/relationships/hyperlink" Target="https://www.forbes.com/sites/susantardanico/2012/04/30/is-social-media-sabotaging-real-communication/?sh=752ef77b2b62" TargetMode="External"/><Relationship Id="rId10" Type="http://schemas.openxmlformats.org/officeDocument/2006/relationships/hyperlink" Target="https://doi.org/10.1080/19331681.2016.1276501" TargetMode="External"/><Relationship Id="rId19" Type="http://schemas.openxmlformats.org/officeDocument/2006/relationships/hyperlink" Target="https://www.statista.com/topics/2430/smart-homes/" TargetMode="External"/><Relationship Id="rId4" Type="http://schemas.openxmlformats.org/officeDocument/2006/relationships/hyperlink" Target="https://www.iotevolutionworld.com/iot/articles/444815-internet-things-future-virus-detection-prevention.htm" TargetMode="External"/><Relationship Id="rId9" Type="http://schemas.openxmlformats.org/officeDocument/2006/relationships/hyperlink" Target="https://doi.org/10.1108/itp-10-2016-0239" TargetMode="External"/><Relationship Id="rId14" Type="http://schemas.openxmlformats.org/officeDocument/2006/relationships/hyperlink" Target="https://www.pewresearch.org/fact-tank/2020/10/15/64-of-americans-say-social-media-have-a-mostly-negative-effect-on-the-way-things-are-going-in-the-u-s-toda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atic1.colliderimages.com/wordpress/wp-content/uploads/2021/04/Screen-Shot-2021-04-01-at-2.44.51-PM.png" TargetMode="External"/><Relationship Id="rId2" Type="http://schemas.openxmlformats.org/officeDocument/2006/relationships/hyperlink" Target="http://Shttps:/www.ajmadison.com/cgi-bin/ajmadison/RF28T5F01SR.html" TargetMode="External"/><Relationship Id="rId1" Type="http://schemas.openxmlformats.org/officeDocument/2006/relationships/slideLayout" Target="../slideLayouts/slideLayout2.xml"/><Relationship Id="rId6" Type="http://schemas.openxmlformats.org/officeDocument/2006/relationships/hyperlink" Target="https://in.mashable.com/entertainment/21291/the-mitchells-vs-the-machines-oscar-winner-olivia-colman-takes-over-the-world-in-this-apocalyptic-ac" TargetMode="External"/><Relationship Id="rId5" Type="http://schemas.openxmlformats.org/officeDocument/2006/relationships/hyperlink" Target="https://www.express.co.uk/life-style/science-technology/640010/Facebook-Smartphone-Android-Battery-Life-Drain" TargetMode="External"/><Relationship Id="rId4" Type="http://schemas.openxmlformats.org/officeDocument/2006/relationships/hyperlink" Target="https://www.filmpolicereviews.com/the-mitchells-vs-the-machines-trail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HmvVbkhTb-0?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6" descr="A picture containing indoor&#10;&#10;Description automatically generated">
            <a:extLst>
              <a:ext uri="{FF2B5EF4-FFF2-40B4-BE49-F238E27FC236}">
                <a16:creationId xmlns:a16="http://schemas.microsoft.com/office/drawing/2014/main" id="{07F27744-6B2C-4127-A223-811ADD6A2FDC}"/>
              </a:ext>
            </a:extLst>
          </p:cNvPr>
          <p:cNvPicPr>
            <a:picLocks noChangeAspect="1"/>
          </p:cNvPicPr>
          <p:nvPr/>
        </p:nvPicPr>
        <p:blipFill>
          <a:blip r:embed="rId3"/>
          <a:stretch>
            <a:fillRect/>
          </a:stretch>
        </p:blipFill>
        <p:spPr>
          <a:xfrm>
            <a:off x="-553167" y="-4359"/>
            <a:ext cx="13166333" cy="6876718"/>
          </a:xfrm>
          <a:prstGeom prst="rect">
            <a:avLst/>
          </a:prstGeom>
        </p:spPr>
      </p:pic>
      <p:sp>
        <p:nvSpPr>
          <p:cNvPr id="7" name="Rectangle 6">
            <a:extLst>
              <a:ext uri="{FF2B5EF4-FFF2-40B4-BE49-F238E27FC236}">
                <a16:creationId xmlns:a16="http://schemas.microsoft.com/office/drawing/2014/main" id="{3976A2D8-0531-4C9F-950D-25E03E49A778}"/>
              </a:ext>
            </a:extLst>
          </p:cNvPr>
          <p:cNvSpPr/>
          <p:nvPr/>
        </p:nvSpPr>
        <p:spPr>
          <a:xfrm>
            <a:off x="3047694" y="5298031"/>
            <a:ext cx="8495409" cy="14036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050375" y="5295673"/>
            <a:ext cx="8496114" cy="866215"/>
          </a:xfrm>
        </p:spPr>
        <p:txBody>
          <a:bodyPr anchor="b">
            <a:normAutofit/>
          </a:bodyPr>
          <a:lstStyle/>
          <a:p>
            <a:pPr algn="ctr"/>
            <a:r>
              <a:rPr lang="en-US" sz="4400">
                <a:solidFill>
                  <a:schemeClr val="tx1"/>
                </a:solidFill>
              </a:rPr>
              <a:t>The Mitchells VS the Machines</a:t>
            </a:r>
            <a:endParaRPr lang="en-US">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3044271" y="6174329"/>
            <a:ext cx="8497886" cy="523666"/>
          </a:xfrm>
        </p:spPr>
        <p:txBody>
          <a:bodyPr anchor="t">
            <a:normAutofit/>
          </a:bodyPr>
          <a:lstStyle/>
          <a:p>
            <a:pPr algn="ctr">
              <a:lnSpc>
                <a:spcPct val="100000"/>
              </a:lnSpc>
            </a:pPr>
            <a:r>
              <a:rPr lang="en-US" sz="1200" b="0" i="0">
                <a:effectLst/>
                <a:latin typeface="Segoe UI"/>
                <a:cs typeface="Segoe UI"/>
              </a:rPr>
              <a:t>Sean Barbour, Gabriel</a:t>
            </a:r>
            <a:r>
              <a:rPr lang="en-US" sz="1600">
                <a:latin typeface="Segoe UI"/>
                <a:cs typeface="Segoe UI"/>
              </a:rPr>
              <a:t> </a:t>
            </a:r>
            <a:r>
              <a:rPr lang="en-US" sz="1200" b="0" i="0">
                <a:effectLst/>
                <a:latin typeface="Segoe UI"/>
                <a:cs typeface="Segoe UI"/>
              </a:rPr>
              <a:t>Buonomano, Omri Green, Cameron Mulready</a:t>
            </a:r>
            <a:endParaRPr lang="en-US" sz="1600">
              <a:latin typeface="Segoe UI"/>
              <a:cs typeface="Segoe UI"/>
            </a:endParaRPr>
          </a:p>
        </p:txBody>
      </p:sp>
      <p:sp>
        <p:nvSpPr>
          <p:cNvPr id="5" name="TextBox 4">
            <a:extLst>
              <a:ext uri="{FF2B5EF4-FFF2-40B4-BE49-F238E27FC236}">
                <a16:creationId xmlns:a16="http://schemas.microsoft.com/office/drawing/2014/main" id="{DCD3414A-4A76-40CC-993E-5A4C97218618}"/>
              </a:ext>
            </a:extLst>
          </p:cNvPr>
          <p:cNvSpPr txBox="1"/>
          <p:nvPr/>
        </p:nvSpPr>
        <p:spPr>
          <a:xfrm>
            <a:off x="11895549" y="-4176"/>
            <a:ext cx="300625" cy="37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rgbClr val="000000"/>
                </a:solidFill>
              </a:rPr>
              <a:t>1</a:t>
            </a:r>
          </a:p>
        </p:txBody>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FD5C-4A13-4905-B988-8CC4DBC98BE9}"/>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287487FF-719B-4EFF-B821-2A7FB435C8A1}"/>
              </a:ext>
            </a:extLst>
          </p:cNvPr>
          <p:cNvSpPr>
            <a:spLocks noGrp="1"/>
          </p:cNvSpPr>
          <p:nvPr>
            <p:ph idx="1"/>
          </p:nvPr>
        </p:nvSpPr>
        <p:spPr/>
        <p:txBody>
          <a:bodyPr vert="horz" lIns="0" tIns="45720" rIns="0" bIns="45720" rtlCol="0" anchor="t">
            <a:normAutofit/>
          </a:bodyPr>
          <a:lstStyle/>
          <a:p>
            <a:r>
              <a:rPr lang="en-US"/>
              <a:t>-The use of IoT devices can be helpful for day-to-day uses, however they must be secure in a digital-focused world. </a:t>
            </a:r>
          </a:p>
          <a:p>
            <a:r>
              <a:rPr lang="en-US"/>
              <a:t>-Social media platforms have brought information to the masses, allowing people to form like-minded groups. Social media platforms have also pushed us away from one another, and in want for more.</a:t>
            </a:r>
          </a:p>
          <a:p>
            <a:r>
              <a:rPr lang="en-US"/>
              <a:t>-AI has allowed for more complicated computer systems to be available to the masses, for little-to-no cost to the consumer. When left to learn with no oversight and ample time, through negligence or 'move fast and break things', the consequences could be detrimental to society. </a:t>
            </a:r>
          </a:p>
        </p:txBody>
      </p:sp>
      <p:sp>
        <p:nvSpPr>
          <p:cNvPr id="5" name="TextBox 4">
            <a:extLst>
              <a:ext uri="{FF2B5EF4-FFF2-40B4-BE49-F238E27FC236}">
                <a16:creationId xmlns:a16="http://schemas.microsoft.com/office/drawing/2014/main" id="{E66A8D06-C30F-4541-A672-509802A2A981}"/>
              </a:ext>
            </a:extLst>
          </p:cNvPr>
          <p:cNvSpPr txBox="1"/>
          <p:nvPr/>
        </p:nvSpPr>
        <p:spPr>
          <a:xfrm>
            <a:off x="11728536" y="-4176"/>
            <a:ext cx="4676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10</a:t>
            </a:r>
          </a:p>
        </p:txBody>
      </p:sp>
    </p:spTree>
    <p:extLst>
      <p:ext uri="{BB962C8B-B14F-4D97-AF65-F5344CB8AC3E}">
        <p14:creationId xmlns:p14="http://schemas.microsoft.com/office/powerpoint/2010/main" val="422792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A134-E97A-4A82-9F42-D1E3DD6FB632}"/>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242576AB-C255-452F-9A3E-8A00702C9794}"/>
              </a:ext>
            </a:extLst>
          </p:cNvPr>
          <p:cNvSpPr>
            <a:spLocks noGrp="1"/>
          </p:cNvSpPr>
          <p:nvPr>
            <p:ph idx="1"/>
          </p:nvPr>
        </p:nvSpPr>
        <p:spPr>
          <a:xfrm>
            <a:off x="0" y="1897380"/>
            <a:ext cx="12192000" cy="4583430"/>
          </a:xfrm>
        </p:spPr>
        <p:txBody>
          <a:bodyPr vert="horz" lIns="91440" tIns="45720" rIns="91440" bIns="45720" rtlCol="0" anchor="t">
            <a:normAutofit fontScale="55000" lnSpcReduction="20000"/>
          </a:bodyPr>
          <a:lstStyle/>
          <a:p>
            <a:pPr marL="0" indent="0">
              <a:lnSpc>
                <a:spcPct val="120000"/>
              </a:lnSpc>
              <a:spcBef>
                <a:spcPts val="0"/>
              </a:spcBef>
              <a:spcAft>
                <a:spcPts val="0"/>
              </a:spcAft>
              <a:buNone/>
            </a:pPr>
            <a:r>
              <a:rPr lang="en-US" dirty="0"/>
              <a:t>[1]</a:t>
            </a:r>
            <a:r>
              <a:rPr lang="en-US" dirty="0">
                <a:ea typeface="+mn-lt"/>
                <a:cs typeface="+mn-lt"/>
              </a:rPr>
              <a:t> Wortmann, F., &amp; </a:t>
            </a:r>
            <a:r>
              <a:rPr lang="en-US" dirty="0" err="1">
                <a:ea typeface="+mn-lt"/>
                <a:cs typeface="+mn-lt"/>
              </a:rPr>
              <a:t>Flüchter</a:t>
            </a:r>
            <a:r>
              <a:rPr lang="en-US" dirty="0">
                <a:ea typeface="+mn-lt"/>
                <a:cs typeface="+mn-lt"/>
              </a:rPr>
              <a:t>, K. (2015). Internet of things. </a:t>
            </a:r>
            <a:r>
              <a:rPr lang="en-US" i="1" dirty="0">
                <a:ea typeface="+mn-lt"/>
                <a:cs typeface="+mn-lt"/>
              </a:rPr>
              <a:t>Business &amp; Information Systems Engineering</a:t>
            </a:r>
            <a:r>
              <a:rPr lang="en-US" dirty="0">
                <a:ea typeface="+mn-lt"/>
                <a:cs typeface="+mn-lt"/>
              </a:rPr>
              <a:t>, </a:t>
            </a:r>
            <a:r>
              <a:rPr lang="en-US" i="1" dirty="0">
                <a:ea typeface="+mn-lt"/>
                <a:cs typeface="+mn-lt"/>
              </a:rPr>
              <a:t>57</a:t>
            </a:r>
            <a:r>
              <a:rPr lang="en-US" dirty="0">
                <a:ea typeface="+mn-lt"/>
                <a:cs typeface="+mn-lt"/>
              </a:rPr>
              <a:t>(3), 221–224. </a:t>
            </a:r>
            <a:r>
              <a:rPr lang="en-US" dirty="0">
                <a:ea typeface="+mn-lt"/>
                <a:cs typeface="+mn-lt"/>
                <a:hlinkClick r:id="rId2"/>
              </a:rPr>
              <a:t>https://doi.org/10.1007/s12599-015-0383-3</a:t>
            </a:r>
            <a:r>
              <a:rPr lang="en-US" dirty="0">
                <a:ea typeface="+mn-lt"/>
                <a:cs typeface="+mn-lt"/>
              </a:rPr>
              <a:t> </a:t>
            </a:r>
            <a:endParaRPr lang="en-US" dirty="0"/>
          </a:p>
          <a:p>
            <a:pPr marL="0" indent="0">
              <a:lnSpc>
                <a:spcPct val="120000"/>
              </a:lnSpc>
              <a:spcBef>
                <a:spcPts val="0"/>
              </a:spcBef>
              <a:spcAft>
                <a:spcPts val="0"/>
              </a:spcAft>
              <a:buNone/>
            </a:pPr>
            <a:r>
              <a:rPr lang="en-US" dirty="0"/>
              <a:t>[2]</a:t>
            </a:r>
            <a:r>
              <a:rPr lang="en-US" dirty="0">
                <a:ea typeface="+mn-lt"/>
                <a:cs typeface="+mn-lt"/>
              </a:rPr>
              <a:t> BBC. (2020, August 13). </a:t>
            </a:r>
            <a:r>
              <a:rPr lang="en-US" i="1" dirty="0">
                <a:ea typeface="+mn-lt"/>
                <a:cs typeface="+mn-lt"/>
              </a:rPr>
              <a:t>Amazon Alexa Security Bug allowed access to voice history</a:t>
            </a:r>
            <a:r>
              <a:rPr lang="en-US" dirty="0">
                <a:ea typeface="+mn-lt"/>
                <a:cs typeface="+mn-lt"/>
              </a:rPr>
              <a:t>. BBC News. Retrieved October 8, 2021, from </a:t>
            </a:r>
            <a:r>
              <a:rPr lang="en-US" dirty="0">
                <a:ea typeface="+mn-lt"/>
                <a:cs typeface="+mn-lt"/>
                <a:hlinkClick r:id="rId3"/>
              </a:rPr>
              <a:t>https://www.bbc.com/news/technology-53770778</a:t>
            </a:r>
            <a:r>
              <a:rPr lang="en-US" dirty="0">
                <a:ea typeface="+mn-lt"/>
                <a:cs typeface="+mn-lt"/>
              </a:rPr>
              <a:t>. </a:t>
            </a:r>
            <a:endParaRPr lang="en-US" dirty="0"/>
          </a:p>
          <a:p>
            <a:pPr marL="0" indent="0">
              <a:lnSpc>
                <a:spcPct val="120000"/>
              </a:lnSpc>
              <a:spcBef>
                <a:spcPts val="0"/>
              </a:spcBef>
              <a:spcAft>
                <a:spcPts val="0"/>
              </a:spcAft>
              <a:buNone/>
            </a:pPr>
            <a:r>
              <a:rPr lang="en-US" dirty="0"/>
              <a:t>[3] </a:t>
            </a:r>
            <a:r>
              <a:rPr lang="en-US" dirty="0" err="1">
                <a:ea typeface="+mn-lt"/>
                <a:cs typeface="+mn-lt"/>
              </a:rPr>
              <a:t>DeFranco</a:t>
            </a:r>
            <a:r>
              <a:rPr lang="en-US" dirty="0">
                <a:ea typeface="+mn-lt"/>
                <a:cs typeface="+mn-lt"/>
              </a:rPr>
              <a:t>, S. G. T. (2020, March 17). </a:t>
            </a:r>
            <a:r>
              <a:rPr lang="en-US" i="1" dirty="0">
                <a:ea typeface="+mn-lt"/>
                <a:cs typeface="+mn-lt"/>
              </a:rPr>
              <a:t>Internet of things and future of virus detection and prevention</a:t>
            </a:r>
            <a:r>
              <a:rPr lang="en-US" dirty="0">
                <a:ea typeface="+mn-lt"/>
                <a:cs typeface="+mn-lt"/>
              </a:rPr>
              <a:t>. IoT Evolution World. Retrieved October 8, 2021, from  </a:t>
            </a:r>
            <a:r>
              <a:rPr lang="en-US" dirty="0">
                <a:ea typeface="+mn-lt"/>
                <a:cs typeface="+mn-lt"/>
                <a:hlinkClick r:id="rId4"/>
              </a:rPr>
              <a:t>https://www.iotevolutionworld.com/iot/articles/444815-internet-things-future-virus-detection-prevention.htm</a:t>
            </a:r>
            <a:r>
              <a:rPr lang="en-US" dirty="0">
                <a:ea typeface="+mn-lt"/>
                <a:cs typeface="+mn-lt"/>
              </a:rPr>
              <a:t>. </a:t>
            </a:r>
          </a:p>
          <a:p>
            <a:pPr marL="0" indent="0">
              <a:lnSpc>
                <a:spcPct val="120000"/>
              </a:lnSpc>
              <a:spcBef>
                <a:spcPts val="0"/>
              </a:spcBef>
              <a:spcAft>
                <a:spcPts val="0"/>
              </a:spcAft>
              <a:buNone/>
            </a:pPr>
            <a:r>
              <a:rPr lang="en-US" dirty="0"/>
              <a:t>[4]  Amy Kraft. (March 2016) . </a:t>
            </a:r>
            <a:r>
              <a:rPr lang="en-US" dirty="0" err="1"/>
              <a:t>MicroSoft</a:t>
            </a:r>
            <a:r>
              <a:rPr lang="en-US" dirty="0"/>
              <a:t> Turned Off an A.I. Chatbot after it Turned into a Nazi. CBS News. Retrieved October 7, 2021, from </a:t>
            </a:r>
            <a:r>
              <a:rPr lang="en-US" dirty="0">
                <a:ea typeface="+mn-lt"/>
                <a:cs typeface="+mn-lt"/>
                <a:hlinkClick r:id="rId5"/>
              </a:rPr>
              <a:t>Microsoft shuts down AI chatbot, Tay, after it turned into a Nazi - CBS News</a:t>
            </a:r>
            <a:endParaRPr lang="en-US" dirty="0"/>
          </a:p>
          <a:p>
            <a:pPr marL="0" indent="0">
              <a:lnSpc>
                <a:spcPct val="120000"/>
              </a:lnSpc>
              <a:spcBef>
                <a:spcPts val="0"/>
              </a:spcBef>
              <a:spcAft>
                <a:spcPts val="0"/>
              </a:spcAft>
              <a:buNone/>
            </a:pPr>
            <a:r>
              <a:rPr lang="en-US" dirty="0"/>
              <a:t>[5]  Arti. (29 September 2021). 10 Times A.I. Robots Have Expressed Destructive Thoughts. </a:t>
            </a:r>
            <a:r>
              <a:rPr lang="en-US" dirty="0" err="1"/>
              <a:t>Stravium</a:t>
            </a:r>
            <a:r>
              <a:rPr lang="en-US" dirty="0"/>
              <a:t> Intelligence. Retrieved October 7, 2021, from </a:t>
            </a:r>
            <a:r>
              <a:rPr lang="en-US" dirty="0">
                <a:ea typeface="+mn-lt"/>
                <a:cs typeface="+mn-lt"/>
                <a:hlinkClick r:id="rId6"/>
              </a:rPr>
              <a:t>10 Times AI Robots Have Expressed Destructive Thoughts (analyticsinsight.net)</a:t>
            </a:r>
            <a:endParaRPr lang="en-US" dirty="0"/>
          </a:p>
          <a:p>
            <a:pPr marL="0" indent="0">
              <a:lnSpc>
                <a:spcPct val="120000"/>
              </a:lnSpc>
              <a:spcBef>
                <a:spcPts val="0"/>
              </a:spcBef>
              <a:spcAft>
                <a:spcPts val="0"/>
              </a:spcAft>
              <a:buNone/>
            </a:pPr>
            <a:r>
              <a:rPr lang="en-US" dirty="0"/>
              <a:t>[6]  Jaden </a:t>
            </a:r>
            <a:r>
              <a:rPr lang="en-US" dirty="0" err="1"/>
              <a:t>Urbi</a:t>
            </a:r>
            <a:r>
              <a:rPr lang="en-US" dirty="0"/>
              <a:t>. (5 June 2018).  </a:t>
            </a:r>
            <a:r>
              <a:rPr lang="en-US" dirty="0" err="1"/>
              <a:t>Sopia</a:t>
            </a:r>
            <a:r>
              <a:rPr lang="en-US" dirty="0"/>
              <a:t> the Robot's Complicated Truth. CNBC. Retrieved 7 October 2021, from </a:t>
            </a:r>
            <a:r>
              <a:rPr lang="en-US" dirty="0">
                <a:ea typeface="+mn-lt"/>
                <a:cs typeface="+mn-lt"/>
                <a:hlinkClick r:id="rId7"/>
              </a:rPr>
              <a:t>Sophia the robot's complicated truth (cnbc.com)</a:t>
            </a:r>
            <a:endParaRPr lang="en-US" dirty="0">
              <a:ea typeface="+mn-lt"/>
              <a:cs typeface="+mn-lt"/>
            </a:endParaRPr>
          </a:p>
          <a:p>
            <a:pPr marL="0" indent="0">
              <a:lnSpc>
                <a:spcPct val="120000"/>
              </a:lnSpc>
              <a:spcBef>
                <a:spcPts val="0"/>
              </a:spcBef>
              <a:spcAft>
                <a:spcPts val="0"/>
              </a:spcAft>
              <a:buNone/>
            </a:pPr>
            <a:r>
              <a:rPr lang="en-US" dirty="0">
                <a:ea typeface="+mn-lt"/>
                <a:cs typeface="+mn-lt"/>
              </a:rPr>
              <a:t>[7] </a:t>
            </a:r>
            <a:r>
              <a:rPr lang="en-US" i="1" dirty="0">
                <a:ea typeface="+mn-lt"/>
                <a:cs typeface="+mn-lt"/>
              </a:rPr>
              <a:t>(PDF) a study on positive and negative effects of social media on Society</a:t>
            </a:r>
            <a:r>
              <a:rPr lang="en-US" dirty="0">
                <a:ea typeface="+mn-lt"/>
                <a:cs typeface="+mn-lt"/>
              </a:rPr>
              <a:t>. ResearchGate. (n.d.). Retrieved October 8, 2021, from </a:t>
            </a:r>
            <a:r>
              <a:rPr lang="en-US" dirty="0">
                <a:ea typeface="+mn-lt"/>
                <a:cs typeface="+mn-lt"/>
                <a:hlinkClick r:id="rId8"/>
              </a:rPr>
              <a:t>https://www.researchgate.net/publication/323903323_A_Study_on_Positive_and_Negative_Effects_of_Social_Media_on_Society</a:t>
            </a:r>
            <a:r>
              <a:rPr lang="en-US" dirty="0">
                <a:ea typeface="+mn-lt"/>
                <a:cs typeface="+mn-lt"/>
              </a:rPr>
              <a:t>. </a:t>
            </a:r>
          </a:p>
          <a:p>
            <a:pPr marL="0" indent="0">
              <a:lnSpc>
                <a:spcPct val="120000"/>
              </a:lnSpc>
              <a:spcBef>
                <a:spcPts val="0"/>
              </a:spcBef>
              <a:spcAft>
                <a:spcPts val="0"/>
              </a:spcAft>
              <a:buNone/>
            </a:pPr>
            <a:r>
              <a:rPr lang="en-US" dirty="0">
                <a:ea typeface="+mn-lt"/>
                <a:cs typeface="+mn-lt"/>
              </a:rPr>
              <a:t>[8]</a:t>
            </a:r>
            <a:r>
              <a:rPr lang="en-US" dirty="0"/>
              <a:t> </a:t>
            </a:r>
            <a:r>
              <a:rPr lang="en-US" dirty="0" err="1"/>
              <a:t>Loiacono</a:t>
            </a:r>
            <a:r>
              <a:rPr lang="en-US" dirty="0"/>
              <a:t>, E., &amp; McCoy</a:t>
            </a:r>
            <a:r>
              <a:rPr lang="en-US" dirty="0">
                <a:ea typeface="+mn-lt"/>
                <a:cs typeface="+mn-lt"/>
              </a:rPr>
              <a:t>, S. (2018). When did fun become so much work. </a:t>
            </a:r>
            <a:r>
              <a:rPr lang="en-US" i="1" dirty="0">
                <a:ea typeface="+mn-lt"/>
                <a:cs typeface="+mn-lt"/>
              </a:rPr>
              <a:t>Information Technology &amp; People</a:t>
            </a:r>
            <a:r>
              <a:rPr lang="en-US" dirty="0">
                <a:ea typeface="+mn-lt"/>
                <a:cs typeface="+mn-lt"/>
              </a:rPr>
              <a:t>, </a:t>
            </a:r>
            <a:r>
              <a:rPr lang="en-US" i="1" dirty="0">
                <a:ea typeface="+mn-lt"/>
                <a:cs typeface="+mn-lt"/>
              </a:rPr>
              <a:t>31</a:t>
            </a:r>
            <a:r>
              <a:rPr lang="en-US" dirty="0">
                <a:ea typeface="+mn-lt"/>
                <a:cs typeface="+mn-lt"/>
              </a:rPr>
              <a:t>(4), 966–983. </a:t>
            </a:r>
            <a:r>
              <a:rPr lang="en-US" dirty="0">
                <a:ea typeface="+mn-lt"/>
                <a:cs typeface="+mn-lt"/>
                <a:hlinkClick r:id="rId9"/>
              </a:rPr>
              <a:t>https://doi.org/10.1108/itp-10-2016-0239</a:t>
            </a:r>
            <a:r>
              <a:rPr lang="en-US" dirty="0">
                <a:ea typeface="+mn-lt"/>
                <a:cs typeface="+mn-lt"/>
              </a:rPr>
              <a:t> </a:t>
            </a:r>
          </a:p>
          <a:p>
            <a:pPr marL="0" indent="0">
              <a:lnSpc>
                <a:spcPct val="120000"/>
              </a:lnSpc>
              <a:spcBef>
                <a:spcPts val="0"/>
              </a:spcBef>
              <a:spcAft>
                <a:spcPts val="0"/>
              </a:spcAft>
              <a:buNone/>
            </a:pPr>
            <a:r>
              <a:rPr lang="en-US" dirty="0">
                <a:ea typeface="+mn-lt"/>
                <a:cs typeface="+mn-lt"/>
              </a:rPr>
              <a:t>[9] </a:t>
            </a:r>
            <a:r>
              <a:rPr lang="en-US" dirty="0" err="1"/>
              <a:t>Scaramuzzino</a:t>
            </a:r>
            <a:r>
              <a:rPr lang="en-US" dirty="0"/>
              <a:t>, G., &amp; </a:t>
            </a:r>
            <a:r>
              <a:rPr lang="en-US" dirty="0" err="1"/>
              <a:t>Scaramuzzino</a:t>
            </a:r>
            <a:r>
              <a:rPr lang="en-US" dirty="0"/>
              <a:t>, R. (2017). The weapon of a new generation?—</a:t>
            </a:r>
            <a:r>
              <a:rPr lang="en-US" dirty="0" err="1"/>
              <a:t>swedish</a:t>
            </a:r>
            <a:r>
              <a:rPr lang="en-US" dirty="0"/>
              <a:t> civil society organizations’ use of social media to influence politics. </a:t>
            </a:r>
            <a:r>
              <a:rPr lang="en-US" i="1" dirty="0"/>
              <a:t>Journal of Information Technology &amp; Politics</a:t>
            </a:r>
            <a:r>
              <a:rPr lang="en-US" dirty="0">
                <a:ea typeface="+mn-lt"/>
                <a:cs typeface="+mn-lt"/>
              </a:rPr>
              <a:t>, </a:t>
            </a:r>
            <a:r>
              <a:rPr lang="en-US" i="1" dirty="0">
                <a:ea typeface="+mn-lt"/>
                <a:cs typeface="+mn-lt"/>
              </a:rPr>
              <a:t>14</a:t>
            </a:r>
            <a:r>
              <a:rPr lang="en-US" dirty="0">
                <a:ea typeface="+mn-lt"/>
                <a:cs typeface="+mn-lt"/>
              </a:rPr>
              <a:t>(1), 46–61. </a:t>
            </a:r>
            <a:r>
              <a:rPr lang="en-US" dirty="0">
                <a:ea typeface="+mn-lt"/>
                <a:cs typeface="+mn-lt"/>
                <a:hlinkClick r:id="rId10"/>
              </a:rPr>
              <a:t>https://doi.org/10.1080/19331681.2016.1276501</a:t>
            </a:r>
            <a:r>
              <a:rPr lang="en-US" dirty="0">
                <a:ea typeface="+mn-lt"/>
                <a:cs typeface="+mn-lt"/>
              </a:rPr>
              <a:t> </a:t>
            </a:r>
          </a:p>
          <a:p>
            <a:pPr marL="0" indent="0">
              <a:lnSpc>
                <a:spcPct val="120000"/>
              </a:lnSpc>
              <a:spcBef>
                <a:spcPts val="0"/>
              </a:spcBef>
              <a:spcAft>
                <a:spcPts val="0"/>
              </a:spcAft>
              <a:buNone/>
            </a:pPr>
            <a:r>
              <a:rPr lang="en-US" dirty="0">
                <a:ea typeface="+mn-lt"/>
                <a:cs typeface="+mn-lt"/>
              </a:rPr>
              <a:t>[10]</a:t>
            </a:r>
            <a:r>
              <a:rPr lang="en-US" dirty="0"/>
              <a:t> Burridge, K. O. L. (1954). Cargo Cult Activity in </a:t>
            </a:r>
            <a:r>
              <a:rPr lang="en-US" dirty="0" err="1"/>
              <a:t>Tangu</a:t>
            </a:r>
            <a:r>
              <a:rPr lang="en-US" dirty="0"/>
              <a:t>. </a:t>
            </a:r>
            <a:r>
              <a:rPr lang="en-US" i="1" dirty="0"/>
              <a:t>Oceania</a:t>
            </a:r>
            <a:r>
              <a:rPr lang="en-US" dirty="0"/>
              <a:t>, </a:t>
            </a:r>
            <a:r>
              <a:rPr lang="en-US" i="1" dirty="0"/>
              <a:t>24</a:t>
            </a:r>
            <a:r>
              <a:rPr lang="en-US" dirty="0"/>
              <a:t>(4), 241–254. </a:t>
            </a:r>
            <a:r>
              <a:rPr lang="en-US" dirty="0">
                <a:hlinkClick r:id="rId11"/>
              </a:rPr>
              <a:t>http://www.jstor</a:t>
            </a:r>
            <a:r>
              <a:rPr lang="en-US" dirty="0">
                <a:ea typeface="+mn-lt"/>
                <a:cs typeface="+mn-lt"/>
                <a:hlinkClick r:id="rId11"/>
              </a:rPr>
              <a:t>.org/stable/40328944</a:t>
            </a:r>
            <a:endParaRPr lang="en-US" dirty="0">
              <a:ea typeface="+mn-lt"/>
              <a:cs typeface="+mn-lt"/>
            </a:endParaRPr>
          </a:p>
          <a:p>
            <a:pPr marL="0" indent="0">
              <a:lnSpc>
                <a:spcPct val="120000"/>
              </a:lnSpc>
              <a:spcBef>
                <a:spcPts val="0"/>
              </a:spcBef>
              <a:spcAft>
                <a:spcPts val="0"/>
              </a:spcAft>
              <a:buNone/>
            </a:pPr>
            <a:r>
              <a:rPr lang="en-US" dirty="0">
                <a:ea typeface="+mn-lt"/>
                <a:cs typeface="+mn-lt"/>
              </a:rPr>
              <a:t>[11]</a:t>
            </a:r>
            <a:r>
              <a:rPr lang="en-US" dirty="0"/>
              <a:t> </a:t>
            </a:r>
            <a:r>
              <a:rPr lang="en-US" dirty="0" err="1"/>
              <a:t>Schill</a:t>
            </a:r>
            <a:r>
              <a:rPr lang="en-US" dirty="0"/>
              <a:t>, D. (2014). Astroturfing. In K. Harvey (Ed.), </a:t>
            </a:r>
            <a:r>
              <a:rPr lang="en-US" i="1" dirty="0"/>
              <a:t>Encyclopedia of Social Media and Politics</a:t>
            </a:r>
            <a:r>
              <a:rPr lang="en-US" dirty="0"/>
              <a:t> (Vol. 1, pp. 86-88). SAGE Reference. </a:t>
            </a:r>
            <a:r>
              <a:rPr lang="en-US" dirty="0">
                <a:hlinkClick r:id="rId12"/>
              </a:rPr>
              <a:t>https://link.gale</a:t>
            </a:r>
            <a:r>
              <a:rPr lang="en-US" dirty="0">
                <a:ea typeface="+mn-lt"/>
                <a:cs typeface="+mn-lt"/>
                <a:hlinkClick r:id="rId12"/>
              </a:rPr>
              <a:t>.com/apps/doc/CX3708500041/GVRL?u=mlin_c_worpoly&amp;sid=bookmark-GVRL&amp;xid=eead2deb</a:t>
            </a:r>
            <a:endParaRPr lang="en-US" dirty="0">
              <a:ea typeface="+mn-lt"/>
              <a:cs typeface="+mn-lt"/>
            </a:endParaRPr>
          </a:p>
          <a:p>
            <a:pPr marL="0" indent="0">
              <a:lnSpc>
                <a:spcPct val="120000"/>
              </a:lnSpc>
              <a:spcBef>
                <a:spcPts val="0"/>
              </a:spcBef>
              <a:spcAft>
                <a:spcPts val="0"/>
              </a:spcAft>
              <a:buNone/>
            </a:pPr>
            <a:r>
              <a:rPr lang="en-US" dirty="0"/>
              <a:t>[12]</a:t>
            </a:r>
            <a:r>
              <a:rPr lang="en-US" dirty="0">
                <a:ea typeface="+mn-lt"/>
                <a:cs typeface="+mn-lt"/>
              </a:rPr>
              <a:t> BBC. (2018, December 17). </a:t>
            </a:r>
            <a:r>
              <a:rPr lang="en-US" i="1" dirty="0">
                <a:ea typeface="+mn-lt"/>
                <a:cs typeface="+mn-lt"/>
              </a:rPr>
              <a:t>Russia 'meddled in all big social media' around US election</a:t>
            </a:r>
            <a:r>
              <a:rPr lang="en-US" dirty="0">
                <a:ea typeface="+mn-lt"/>
                <a:cs typeface="+mn-lt"/>
              </a:rPr>
              <a:t>. BBC News. Retrieved October 8, 2021, from </a:t>
            </a:r>
            <a:r>
              <a:rPr lang="en-US" dirty="0">
                <a:ea typeface="+mn-lt"/>
                <a:cs typeface="+mn-lt"/>
                <a:hlinkClick r:id="rId13"/>
              </a:rPr>
              <a:t>https://www.bbc.com/news/technology-46590890</a:t>
            </a:r>
            <a:r>
              <a:rPr lang="en-US" dirty="0">
                <a:ea typeface="+mn-lt"/>
                <a:cs typeface="+mn-lt"/>
              </a:rPr>
              <a:t>. </a:t>
            </a:r>
          </a:p>
          <a:p>
            <a:pPr marL="0" indent="0">
              <a:lnSpc>
                <a:spcPct val="120000"/>
              </a:lnSpc>
              <a:spcBef>
                <a:spcPts val="0"/>
              </a:spcBef>
              <a:spcAft>
                <a:spcPts val="0"/>
              </a:spcAft>
              <a:buNone/>
            </a:pPr>
            <a:r>
              <a:rPr lang="en-US" dirty="0"/>
              <a:t>[13] </a:t>
            </a:r>
            <a:r>
              <a:rPr lang="en-US" dirty="0" err="1">
                <a:ea typeface="+mn-lt"/>
                <a:cs typeface="+mn-lt"/>
              </a:rPr>
              <a:t>Auxier</a:t>
            </a:r>
            <a:r>
              <a:rPr lang="en-US" dirty="0">
                <a:ea typeface="+mn-lt"/>
                <a:cs typeface="+mn-lt"/>
              </a:rPr>
              <a:t>, B. (2020, October 15). </a:t>
            </a:r>
            <a:r>
              <a:rPr lang="en-US" i="1" dirty="0">
                <a:ea typeface="+mn-lt"/>
                <a:cs typeface="+mn-lt"/>
              </a:rPr>
              <a:t>64% of Americans say social media have a mostly negative effect on the way things are going in the U.S. Today</a:t>
            </a:r>
            <a:r>
              <a:rPr lang="en-US" dirty="0">
                <a:ea typeface="+mn-lt"/>
                <a:cs typeface="+mn-lt"/>
              </a:rPr>
              <a:t>. Pew Research Center. Retrieved October 8, 2021, from </a:t>
            </a:r>
            <a:r>
              <a:rPr lang="en-US" dirty="0">
                <a:ea typeface="+mn-lt"/>
                <a:cs typeface="+mn-lt"/>
                <a:hlinkClick r:id="rId14"/>
              </a:rPr>
              <a:t>https://www.pewresearch.org/fact-tank/2020/10/15/64-of-americans-say-social-media-have-a-mostly-negative-effect-on-the-way-things-are-going-in-the-u-s-today/</a:t>
            </a:r>
            <a:r>
              <a:rPr lang="en-US" dirty="0">
                <a:ea typeface="+mn-lt"/>
                <a:cs typeface="+mn-lt"/>
              </a:rPr>
              <a:t>. </a:t>
            </a:r>
          </a:p>
          <a:p>
            <a:pPr marL="0" indent="0">
              <a:lnSpc>
                <a:spcPct val="120000"/>
              </a:lnSpc>
              <a:spcBef>
                <a:spcPts val="0"/>
              </a:spcBef>
              <a:spcAft>
                <a:spcPts val="0"/>
              </a:spcAft>
              <a:buNone/>
            </a:pPr>
            <a:r>
              <a:rPr lang="en-US" dirty="0"/>
              <a:t>[14] </a:t>
            </a:r>
            <a:r>
              <a:rPr lang="en-US" dirty="0" err="1">
                <a:ea typeface="+mn-lt"/>
                <a:cs typeface="+mn-lt"/>
              </a:rPr>
              <a:t>Tardanico</a:t>
            </a:r>
            <a:r>
              <a:rPr lang="en-US" dirty="0">
                <a:ea typeface="+mn-lt"/>
                <a:cs typeface="+mn-lt"/>
              </a:rPr>
              <a:t>, S. (2014, April 15). </a:t>
            </a:r>
            <a:r>
              <a:rPr lang="en-US" i="1" dirty="0">
                <a:ea typeface="+mn-lt"/>
                <a:cs typeface="+mn-lt"/>
              </a:rPr>
              <a:t>Is social media sabotaging real communication?</a:t>
            </a:r>
            <a:r>
              <a:rPr lang="en-US" dirty="0">
                <a:ea typeface="+mn-lt"/>
                <a:cs typeface="+mn-lt"/>
              </a:rPr>
              <a:t> Forbes. Retrieved October 8, 2021, from </a:t>
            </a:r>
            <a:r>
              <a:rPr lang="en-US" dirty="0">
                <a:ea typeface="+mn-lt"/>
                <a:cs typeface="+mn-lt"/>
                <a:hlinkClick r:id="rId15"/>
              </a:rPr>
              <a:t>https://www.forbes.com/sites/susantardanico/2012/04/30/is-social-media-sabotaging-real-communication/?sh=752ef77b2b62</a:t>
            </a:r>
            <a:r>
              <a:rPr lang="en-US" dirty="0">
                <a:ea typeface="+mn-lt"/>
                <a:cs typeface="+mn-lt"/>
              </a:rPr>
              <a:t>. </a:t>
            </a:r>
          </a:p>
          <a:p>
            <a:pPr marL="0" indent="0">
              <a:lnSpc>
                <a:spcPct val="120000"/>
              </a:lnSpc>
              <a:spcBef>
                <a:spcPts val="0"/>
              </a:spcBef>
              <a:spcAft>
                <a:spcPts val="0"/>
              </a:spcAft>
              <a:buNone/>
            </a:pPr>
            <a:r>
              <a:rPr lang="en-US" dirty="0"/>
              <a:t>[15] </a:t>
            </a:r>
            <a:r>
              <a:rPr lang="en-US" dirty="0">
                <a:ea typeface="+mn-lt"/>
                <a:cs typeface="+mn-lt"/>
              </a:rPr>
              <a:t>American Psychological Association. (n.d.). </a:t>
            </a:r>
            <a:r>
              <a:rPr lang="en-US" i="1" dirty="0">
                <a:ea typeface="+mn-lt"/>
                <a:cs typeface="+mn-lt"/>
              </a:rPr>
              <a:t>Social Media's growing impact on our lives</a:t>
            </a:r>
            <a:r>
              <a:rPr lang="en-US" dirty="0">
                <a:ea typeface="+mn-lt"/>
                <a:cs typeface="+mn-lt"/>
              </a:rPr>
              <a:t>. American Psychological Association. Retrieved October 8, 2021, from </a:t>
            </a:r>
            <a:r>
              <a:rPr lang="en-US" dirty="0">
                <a:ea typeface="+mn-lt"/>
                <a:cs typeface="+mn-lt"/>
                <a:hlinkClick r:id="rId16"/>
              </a:rPr>
              <a:t>https://www.apa.org/members/content/social-media-</a:t>
            </a:r>
          </a:p>
          <a:p>
            <a:pPr marL="0" indent="0">
              <a:lnSpc>
                <a:spcPct val="120000"/>
              </a:lnSpc>
              <a:spcBef>
                <a:spcPts val="0"/>
              </a:spcBef>
              <a:spcAft>
                <a:spcPts val="0"/>
              </a:spcAft>
              <a:buNone/>
            </a:pPr>
            <a:r>
              <a:rPr lang="en-US" dirty="0">
                <a:ea typeface="+mn-lt"/>
                <a:cs typeface="+mn-lt"/>
                <a:hlinkClick r:id="rId16"/>
              </a:rPr>
              <a:t>research</a:t>
            </a:r>
            <a:r>
              <a:rPr lang="en-US" dirty="0">
                <a:ea typeface="+mn-lt"/>
                <a:cs typeface="+mn-lt"/>
              </a:rPr>
              <a:t>. </a:t>
            </a:r>
          </a:p>
          <a:p>
            <a:pPr marL="0" indent="0">
              <a:lnSpc>
                <a:spcPct val="120000"/>
              </a:lnSpc>
              <a:spcBef>
                <a:spcPts val="0"/>
              </a:spcBef>
              <a:spcAft>
                <a:spcPts val="0"/>
              </a:spcAft>
              <a:buNone/>
            </a:pPr>
            <a:r>
              <a:rPr lang="en-US" dirty="0"/>
              <a:t>[16] </a:t>
            </a:r>
            <a:r>
              <a:rPr lang="en-US" dirty="0">
                <a:ea typeface="+mn-lt"/>
                <a:cs typeface="+mn-lt"/>
              </a:rPr>
              <a:t>Michael Brand Adjunct A/Prof of Data Science and Artificial Intelligence. (2021, January 24). </a:t>
            </a:r>
            <a:r>
              <a:rPr lang="en-US" i="1" dirty="0">
                <a:ea typeface="+mn-lt"/>
                <a:cs typeface="+mn-lt"/>
              </a:rPr>
              <a:t>Facebook is tilting the political playing field more than ever, and it's no accident</a:t>
            </a:r>
            <a:r>
              <a:rPr lang="en-US" dirty="0">
                <a:ea typeface="+mn-lt"/>
                <a:cs typeface="+mn-lt"/>
              </a:rPr>
              <a:t>. The Conversation. Retrieved October 8, 2021, from </a:t>
            </a:r>
            <a:r>
              <a:rPr lang="en-US" dirty="0">
                <a:ea typeface="+mn-lt"/>
                <a:cs typeface="+mn-lt"/>
                <a:hlinkClick r:id="rId17"/>
              </a:rPr>
              <a:t>https://theconversation.com/facebook-is-tilting-the-political-playing-field-more-than-ever-and-its-no-accident-148314</a:t>
            </a:r>
            <a:r>
              <a:rPr lang="en-US" dirty="0">
                <a:ea typeface="+mn-lt"/>
                <a:cs typeface="+mn-lt"/>
              </a:rPr>
              <a:t>. </a:t>
            </a:r>
          </a:p>
          <a:p>
            <a:pPr marL="0" indent="0">
              <a:lnSpc>
                <a:spcPct val="120000"/>
              </a:lnSpc>
              <a:spcBef>
                <a:spcPts val="0"/>
              </a:spcBef>
              <a:spcAft>
                <a:spcPts val="0"/>
              </a:spcAft>
              <a:buNone/>
            </a:pPr>
            <a:r>
              <a:rPr lang="en-US" dirty="0"/>
              <a:t>[17] </a:t>
            </a:r>
            <a:r>
              <a:rPr lang="en-US" i="1" dirty="0">
                <a:ea typeface="+mn-lt"/>
                <a:cs typeface="+mn-lt"/>
              </a:rPr>
              <a:t>Internet of things (IOT) market (2021-26): Industry size, growth, trends - </a:t>
            </a:r>
            <a:r>
              <a:rPr lang="en-US" i="1" dirty="0" err="1">
                <a:ea typeface="+mn-lt"/>
                <a:cs typeface="+mn-lt"/>
              </a:rPr>
              <a:t>mordor</a:t>
            </a:r>
            <a:r>
              <a:rPr lang="en-US" i="1" dirty="0">
                <a:ea typeface="+mn-lt"/>
                <a:cs typeface="+mn-lt"/>
              </a:rPr>
              <a:t> intelligence</a:t>
            </a:r>
            <a:r>
              <a:rPr lang="en-US" dirty="0">
                <a:ea typeface="+mn-lt"/>
                <a:cs typeface="+mn-lt"/>
              </a:rPr>
              <a:t>. Internet of Things (IoT) Market (2021-26) | Industry Size, Growth, Trends - Mordor Intelligence. (n.d.). Retrieved October 8, 2021, from </a:t>
            </a:r>
            <a:r>
              <a:rPr lang="en-US" dirty="0">
                <a:ea typeface="+mn-lt"/>
                <a:cs typeface="+mn-lt"/>
                <a:hlinkClick r:id="rId18"/>
              </a:rPr>
              <a:t>https://www.mordorintelligence.com/industry-reports/internet-of-things-moving-towards-a-smarter-tomorrow-market-industry</a:t>
            </a:r>
            <a:r>
              <a:rPr lang="en-US" dirty="0">
                <a:ea typeface="+mn-lt"/>
                <a:cs typeface="+mn-lt"/>
              </a:rPr>
              <a:t>. </a:t>
            </a:r>
          </a:p>
          <a:p>
            <a:pPr marL="0" indent="0">
              <a:lnSpc>
                <a:spcPct val="120000"/>
              </a:lnSpc>
              <a:spcBef>
                <a:spcPts val="0"/>
              </a:spcBef>
              <a:spcAft>
                <a:spcPts val="0"/>
              </a:spcAft>
              <a:buNone/>
            </a:pPr>
            <a:r>
              <a:rPr lang="en-US" dirty="0">
                <a:ea typeface="+mn-lt"/>
                <a:cs typeface="+mn-lt"/>
              </a:rPr>
              <a:t>[18] Holst, A. (n.d.). </a:t>
            </a:r>
            <a:r>
              <a:rPr lang="en-US" i="1" dirty="0">
                <a:ea typeface="+mn-lt"/>
                <a:cs typeface="+mn-lt"/>
              </a:rPr>
              <a:t>Topic: Smart home</a:t>
            </a:r>
            <a:r>
              <a:rPr lang="en-US" dirty="0">
                <a:ea typeface="+mn-lt"/>
                <a:cs typeface="+mn-lt"/>
              </a:rPr>
              <a:t>. Statista. Retrieved October 8, 2021, from </a:t>
            </a:r>
            <a:r>
              <a:rPr lang="en-US" dirty="0">
                <a:ea typeface="+mn-lt"/>
                <a:cs typeface="+mn-lt"/>
                <a:hlinkClick r:id="rId19"/>
              </a:rPr>
              <a:t>https://www.statista.com/topics/2430/smart-homes/</a:t>
            </a:r>
            <a:r>
              <a:rPr lang="en-US" dirty="0">
                <a:ea typeface="+mn-lt"/>
                <a:cs typeface="+mn-lt"/>
              </a:rPr>
              <a:t>. </a:t>
            </a:r>
          </a:p>
          <a:p>
            <a:pPr marL="0" indent="0">
              <a:lnSpc>
                <a:spcPct val="120000"/>
              </a:lnSpc>
              <a:spcBef>
                <a:spcPts val="0"/>
              </a:spcBef>
              <a:spcAft>
                <a:spcPts val="0"/>
              </a:spcAft>
              <a:buNone/>
            </a:pPr>
            <a:r>
              <a:rPr lang="en-US" dirty="0">
                <a:ea typeface="+mn-lt"/>
                <a:cs typeface="+mn-lt"/>
              </a:rPr>
              <a:t>[19] Grand View Research. (2019). Retrieved October 8, 2021, from </a:t>
            </a:r>
            <a:r>
              <a:rPr lang="en-US" dirty="0">
                <a:ea typeface="+mn-lt"/>
                <a:cs typeface="+mn-lt"/>
                <a:hlinkClick r:id="rId20"/>
              </a:rPr>
              <a:t>https://www.grandviewresearch.com/industry-analysis/smart-refrigerators-market</a:t>
            </a:r>
            <a:endParaRPr lang="en-US" dirty="0">
              <a:ea typeface="+mn-lt"/>
              <a:cs typeface="+mn-lt"/>
            </a:endParaRPr>
          </a:p>
        </p:txBody>
      </p:sp>
      <p:sp>
        <p:nvSpPr>
          <p:cNvPr id="5" name="TextBox 4">
            <a:extLst>
              <a:ext uri="{FF2B5EF4-FFF2-40B4-BE49-F238E27FC236}">
                <a16:creationId xmlns:a16="http://schemas.microsoft.com/office/drawing/2014/main" id="{8C5621AF-A5B1-4FBD-8C75-76E3DD02EF4A}"/>
              </a:ext>
            </a:extLst>
          </p:cNvPr>
          <p:cNvSpPr txBox="1"/>
          <p:nvPr/>
        </p:nvSpPr>
        <p:spPr>
          <a:xfrm>
            <a:off x="11728536" y="-4176"/>
            <a:ext cx="4676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11</a:t>
            </a:r>
          </a:p>
        </p:txBody>
      </p:sp>
    </p:spTree>
    <p:extLst>
      <p:ext uri="{BB962C8B-B14F-4D97-AF65-F5344CB8AC3E}">
        <p14:creationId xmlns:p14="http://schemas.microsoft.com/office/powerpoint/2010/main" val="360651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A134-E97A-4A82-9F42-D1E3DD6FB632}"/>
              </a:ext>
            </a:extLst>
          </p:cNvPr>
          <p:cNvSpPr>
            <a:spLocks noGrp="1"/>
          </p:cNvSpPr>
          <p:nvPr>
            <p:ph type="title"/>
          </p:nvPr>
        </p:nvSpPr>
        <p:spPr/>
        <p:txBody>
          <a:bodyPr/>
          <a:lstStyle/>
          <a:p>
            <a:r>
              <a:rPr lang="en-US"/>
              <a:t>Image Sources</a:t>
            </a:r>
          </a:p>
        </p:txBody>
      </p:sp>
      <p:sp>
        <p:nvSpPr>
          <p:cNvPr id="3" name="Content Placeholder 2">
            <a:extLst>
              <a:ext uri="{FF2B5EF4-FFF2-40B4-BE49-F238E27FC236}">
                <a16:creationId xmlns:a16="http://schemas.microsoft.com/office/drawing/2014/main" id="{242576AB-C255-452F-9A3E-8A00702C9794}"/>
              </a:ext>
            </a:extLst>
          </p:cNvPr>
          <p:cNvSpPr>
            <a:spLocks noGrp="1"/>
          </p:cNvSpPr>
          <p:nvPr>
            <p:ph idx="1"/>
          </p:nvPr>
        </p:nvSpPr>
        <p:spPr/>
        <p:txBody>
          <a:bodyPr vert="horz" lIns="0" tIns="45720" rIns="0" bIns="45720" rtlCol="0" anchor="t">
            <a:normAutofit lnSpcReduction="10000"/>
          </a:bodyPr>
          <a:lstStyle/>
          <a:p>
            <a:pPr marL="0" indent="0">
              <a:buNone/>
            </a:pPr>
            <a:r>
              <a:rPr lang="en-US">
                <a:ea typeface="+mn-lt"/>
                <a:cs typeface="+mn-lt"/>
              </a:rPr>
              <a:t>Samsung smart fridge: </a:t>
            </a:r>
            <a:r>
              <a:rPr lang="en-US">
                <a:ea typeface="+mn-lt"/>
                <a:cs typeface="+mn-lt"/>
                <a:hlinkClick r:id="rId2"/>
              </a:rPr>
              <a:t>https://www.ajmadison.com/cgi-bin/ajmadison/RF28T5F01SR.html</a:t>
            </a:r>
            <a:endParaRPr lang="en-US"/>
          </a:p>
          <a:p>
            <a:pPr marL="0" indent="0">
              <a:buNone/>
            </a:pPr>
            <a:r>
              <a:rPr lang="en-US"/>
              <a:t>The Mitchell family sitting at dinner: </a:t>
            </a:r>
            <a:r>
              <a:rPr lang="en-US">
                <a:ea typeface="+mn-lt"/>
                <a:cs typeface="+mn-lt"/>
                <a:hlinkClick r:id="rId3"/>
              </a:rPr>
              <a:t>https://static1.colliderimages.com/wordpress/wp-content/uploads/2021/04/Screen-Shot-2021-04-01-at-2.44.51-PM.png</a:t>
            </a:r>
            <a:r>
              <a:rPr lang="en-US">
                <a:ea typeface="+mn-lt"/>
                <a:cs typeface="+mn-lt"/>
              </a:rPr>
              <a:t> </a:t>
            </a:r>
          </a:p>
          <a:p>
            <a:pPr marL="0" indent="0">
              <a:buNone/>
            </a:pPr>
            <a:r>
              <a:rPr lang="en-US"/>
              <a:t>PAL: </a:t>
            </a:r>
            <a:r>
              <a:rPr lang="en-US">
                <a:ea typeface="+mn-lt"/>
                <a:cs typeface="+mn-lt"/>
                <a:hlinkClick r:id="rId4"/>
              </a:rPr>
              <a:t>https://www.filmpolicereviews.com/the-mitchells-vs-the-machines-trailer/</a:t>
            </a:r>
            <a:endParaRPr lang="en-US">
              <a:ea typeface="+mn-lt"/>
              <a:cs typeface="+mn-lt"/>
            </a:endParaRPr>
          </a:p>
          <a:p>
            <a:pPr marL="0" indent="0">
              <a:buNone/>
            </a:pPr>
            <a:r>
              <a:rPr lang="en-US"/>
              <a:t>Social media folder on a smartphone: </a:t>
            </a:r>
            <a:r>
              <a:rPr lang="en-US">
                <a:ea typeface="+mn-lt"/>
                <a:cs typeface="+mn-lt"/>
                <a:hlinkClick r:id="rId5"/>
              </a:rPr>
              <a:t>https://www.express.co.uk/life-style/science-technology/640010/Facebook-Smartphone-Android-Battery-Life-Drain</a:t>
            </a:r>
            <a:endParaRPr lang="en-US">
              <a:ea typeface="+mn-lt"/>
              <a:cs typeface="+mn-lt"/>
            </a:endParaRPr>
          </a:p>
          <a:p>
            <a:pPr marL="0" indent="0">
              <a:buNone/>
            </a:pPr>
            <a:r>
              <a:rPr lang="en-US"/>
              <a:t>Outline slide image: </a:t>
            </a:r>
            <a:r>
              <a:rPr lang="en-US">
                <a:ea typeface="+mn-lt"/>
                <a:cs typeface="+mn-lt"/>
                <a:hlinkClick r:id="rId6"/>
              </a:rPr>
              <a:t>https://in.mashable.com/entertainment/21291/the-mitchells-vs-the-machines-oscar-winner-olivia-colman-takes-over-the-world-in-this-apocalyptic-ac</a:t>
            </a:r>
            <a:endParaRPr lang="en-US">
              <a:ea typeface="+mn-lt"/>
              <a:cs typeface="+mn-lt"/>
            </a:endParaRPr>
          </a:p>
          <a:p>
            <a:pPr marL="0" indent="0">
              <a:buNone/>
            </a:pPr>
            <a:r>
              <a:rPr lang="en-US"/>
              <a:t>All other images screenshotted from the movie The Mitchells vs The Machines (2021)</a:t>
            </a:r>
            <a:endParaRPr lang="en-US">
              <a:ea typeface="+mn-lt"/>
              <a:cs typeface="+mn-lt"/>
            </a:endParaRPr>
          </a:p>
          <a:p>
            <a:pPr marL="0" indent="0">
              <a:buNone/>
            </a:pPr>
            <a:endParaRPr lang="en-US"/>
          </a:p>
        </p:txBody>
      </p:sp>
      <p:sp>
        <p:nvSpPr>
          <p:cNvPr id="5" name="TextBox 4">
            <a:extLst>
              <a:ext uri="{FF2B5EF4-FFF2-40B4-BE49-F238E27FC236}">
                <a16:creationId xmlns:a16="http://schemas.microsoft.com/office/drawing/2014/main" id="{0AFA63BF-9A40-469D-8AA0-52C7B343B1DD}"/>
              </a:ext>
            </a:extLst>
          </p:cNvPr>
          <p:cNvSpPr txBox="1"/>
          <p:nvPr/>
        </p:nvSpPr>
        <p:spPr>
          <a:xfrm>
            <a:off x="11728536" y="-4176"/>
            <a:ext cx="4676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15</a:t>
            </a:r>
          </a:p>
        </p:txBody>
      </p:sp>
    </p:spTree>
    <p:extLst>
      <p:ext uri="{BB962C8B-B14F-4D97-AF65-F5344CB8AC3E}">
        <p14:creationId xmlns:p14="http://schemas.microsoft.com/office/powerpoint/2010/main" val="323898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F858-B585-403E-AD8D-5000DFCAA307}"/>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76F39183-A069-4915-A480-B1D3BF459832}"/>
              </a:ext>
            </a:extLst>
          </p:cNvPr>
          <p:cNvSpPr>
            <a:spLocks noGrp="1"/>
          </p:cNvSpPr>
          <p:nvPr>
            <p:ph idx="1"/>
          </p:nvPr>
        </p:nvSpPr>
        <p:spPr/>
        <p:txBody>
          <a:bodyPr vert="horz" lIns="0" tIns="45720" rIns="0" bIns="45720" rtlCol="0" anchor="t">
            <a:normAutofit/>
          </a:bodyPr>
          <a:lstStyle/>
          <a:p>
            <a:r>
              <a:rPr lang="en-US"/>
              <a:t>Plot Summary </a:t>
            </a:r>
          </a:p>
          <a:p>
            <a:r>
              <a:rPr lang="en-US"/>
              <a:t>Computing Technologies</a:t>
            </a:r>
          </a:p>
          <a:p>
            <a:pPr marL="383540" lvl="1"/>
            <a:r>
              <a:rPr lang="en-US"/>
              <a:t>Social Media </a:t>
            </a:r>
          </a:p>
          <a:p>
            <a:pPr marL="383540" lvl="1"/>
            <a:r>
              <a:rPr lang="en-US"/>
              <a:t>AI</a:t>
            </a:r>
          </a:p>
          <a:p>
            <a:pPr marL="383540" lvl="1"/>
            <a:r>
              <a:rPr lang="en-US"/>
              <a:t>Internet of Things</a:t>
            </a:r>
          </a:p>
          <a:p>
            <a:r>
              <a:rPr lang="en-US"/>
              <a:t>Conclusions</a:t>
            </a:r>
          </a:p>
        </p:txBody>
      </p:sp>
      <p:pic>
        <p:nvPicPr>
          <p:cNvPr id="5" name="Picture 5">
            <a:extLst>
              <a:ext uri="{FF2B5EF4-FFF2-40B4-BE49-F238E27FC236}">
                <a16:creationId xmlns:a16="http://schemas.microsoft.com/office/drawing/2014/main" id="{B9EA79C5-4AD9-4C4A-BE6B-A550BE17DE49}"/>
              </a:ext>
            </a:extLst>
          </p:cNvPr>
          <p:cNvPicPr>
            <a:picLocks noChangeAspect="1"/>
          </p:cNvPicPr>
          <p:nvPr/>
        </p:nvPicPr>
        <p:blipFill>
          <a:blip r:embed="rId2"/>
          <a:stretch>
            <a:fillRect/>
          </a:stretch>
        </p:blipFill>
        <p:spPr>
          <a:xfrm>
            <a:off x="4453003" y="2068508"/>
            <a:ext cx="6275509" cy="3805345"/>
          </a:xfrm>
          <a:prstGeom prst="rect">
            <a:avLst/>
          </a:prstGeom>
        </p:spPr>
      </p:pic>
      <p:sp>
        <p:nvSpPr>
          <p:cNvPr id="4" name="TextBox 3">
            <a:extLst>
              <a:ext uri="{FF2B5EF4-FFF2-40B4-BE49-F238E27FC236}">
                <a16:creationId xmlns:a16="http://schemas.microsoft.com/office/drawing/2014/main" id="{CD0AF25C-0A94-42D6-931B-FB61E5E3A950}"/>
              </a:ext>
            </a:extLst>
          </p:cNvPr>
          <p:cNvSpPr txBox="1"/>
          <p:nvPr/>
        </p:nvSpPr>
        <p:spPr>
          <a:xfrm>
            <a:off x="11895549" y="-4176"/>
            <a:ext cx="300625" cy="37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2</a:t>
            </a:r>
          </a:p>
        </p:txBody>
      </p:sp>
    </p:spTree>
    <p:extLst>
      <p:ext uri="{BB962C8B-B14F-4D97-AF65-F5344CB8AC3E}">
        <p14:creationId xmlns:p14="http://schemas.microsoft.com/office/powerpoint/2010/main" val="130528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Plot Summary</a:t>
            </a:r>
          </a:p>
        </p:txBody>
      </p:sp>
      <p:graphicFrame>
        <p:nvGraphicFramePr>
          <p:cNvPr id="7" name="Content Placeholder 2" descr="SmartArt timeline">
            <a:extLst>
              <a:ext uri="{FF2B5EF4-FFF2-40B4-BE49-F238E27FC236}">
                <a16:creationId xmlns:a16="http://schemas.microsoft.com/office/drawing/2014/main" id="{4279E28C-3AD3-4230-B1D6-C039672D128D}"/>
              </a:ext>
            </a:extLst>
          </p:cNvPr>
          <p:cNvGraphicFramePr>
            <a:graphicFrameLocks noGrp="1"/>
          </p:cNvGraphicFramePr>
          <p:nvPr>
            <p:ph idx="1"/>
            <p:extLst>
              <p:ext uri="{D42A27DB-BD31-4B8C-83A1-F6EECF244321}">
                <p14:modId xmlns:p14="http://schemas.microsoft.com/office/powerpoint/2010/main" val="4215049434"/>
              </p:ext>
            </p:extLst>
          </p:nvPr>
        </p:nvGraphicFramePr>
        <p:xfrm>
          <a:off x="4052932" y="3024"/>
          <a:ext cx="8018963" cy="6850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 name="TextBox 58">
            <a:extLst>
              <a:ext uri="{FF2B5EF4-FFF2-40B4-BE49-F238E27FC236}">
                <a16:creationId xmlns:a16="http://schemas.microsoft.com/office/drawing/2014/main" id="{CD108BD3-C769-43A0-9A69-932C809D7A76}"/>
              </a:ext>
            </a:extLst>
          </p:cNvPr>
          <p:cNvSpPr txBox="1"/>
          <p:nvPr/>
        </p:nvSpPr>
        <p:spPr>
          <a:xfrm>
            <a:off x="11895549" y="-4176"/>
            <a:ext cx="300625" cy="37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3</a:t>
            </a:r>
          </a:p>
        </p:txBody>
      </p:sp>
    </p:spTree>
    <p:extLst>
      <p:ext uri="{BB962C8B-B14F-4D97-AF65-F5344CB8AC3E}">
        <p14:creationId xmlns:p14="http://schemas.microsoft.com/office/powerpoint/2010/main" val="129251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C2F6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9CFBB46-27B7-479E-9EC7-7853BDDFCE1F}"/>
              </a:ext>
            </a:extLst>
          </p:cNvPr>
          <p:cNvSpPr>
            <a:spLocks noGrp="1"/>
          </p:cNvSpPr>
          <p:nvPr>
            <p:ph type="title"/>
          </p:nvPr>
        </p:nvSpPr>
        <p:spPr>
          <a:xfrm>
            <a:off x="492370" y="1278836"/>
            <a:ext cx="3084844" cy="1199086"/>
          </a:xfrm>
        </p:spPr>
        <p:txBody>
          <a:bodyPr vert="horz" lIns="91440" tIns="45720" rIns="91440" bIns="45720" rtlCol="0" anchor="b">
            <a:normAutofit/>
          </a:bodyPr>
          <a:lstStyle/>
          <a:p>
            <a:r>
              <a:rPr lang="en-US" sz="4000">
                <a:solidFill>
                  <a:srgbClr val="FFFFFF"/>
                </a:solidFill>
              </a:rPr>
              <a:t>Internet of Things</a:t>
            </a:r>
          </a:p>
        </p:txBody>
      </p:sp>
      <p:cxnSp>
        <p:nvCxnSpPr>
          <p:cNvPr id="9" name="Straight Connector 13">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363FE28-CAE6-493A-BD77-420AE2E58002}"/>
              </a:ext>
            </a:extLst>
          </p:cNvPr>
          <p:cNvSpPr txBox="1"/>
          <p:nvPr/>
        </p:nvSpPr>
        <p:spPr>
          <a:xfrm>
            <a:off x="81150" y="2893600"/>
            <a:ext cx="3903159" cy="3179227"/>
          </a:xfrm>
          <a:prstGeom prst="rect">
            <a:avLst/>
          </a:prstGeom>
        </p:spPr>
        <p:txBody>
          <a:bodyPr rot="0" spcFirstLastPara="0" vertOverflow="overflow" horzOverflow="overflow" vert="horz" lIns="0" tIns="45720" rIns="0" bIns="45720" numCol="1" spcCol="0" rtlCol="0" fromWordArt="0" anchor="t" anchorCtr="0" forceAA="0" compatLnSpc="1">
            <a:prstTxWarp prst="textNoShape">
              <a:avLst/>
            </a:prstTxWarp>
            <a:noAutofit/>
          </a:bodyPr>
          <a:lstStyle/>
          <a:p>
            <a:pPr marL="285750" indent="-285750">
              <a:lnSpc>
                <a:spcPct val="90000"/>
              </a:lnSpc>
              <a:spcAft>
                <a:spcPts val="600"/>
              </a:spcAft>
              <a:buFont typeface="Calibri" panose="020F0502020204030204" pitchFamily="34" charset="0"/>
              <a:buChar char="•"/>
            </a:pPr>
            <a:r>
              <a:rPr lang="en-US" sz="1300">
                <a:solidFill>
                  <a:srgbClr val="FFFFFF"/>
                </a:solidFill>
              </a:rPr>
              <a:t>In real life the Internet of Things is highly useful but vulnerable.</a:t>
            </a:r>
          </a:p>
          <a:p>
            <a:pPr marL="285750" indent="-285750">
              <a:lnSpc>
                <a:spcPct val="90000"/>
              </a:lnSpc>
              <a:spcAft>
                <a:spcPts val="600"/>
              </a:spcAft>
              <a:buFont typeface="Calibri" panose="020F0502020204030204" pitchFamily="34" charset="0"/>
              <a:buChar char="•"/>
            </a:pPr>
            <a:r>
              <a:rPr lang="en-US" sz="1300">
                <a:solidFill>
                  <a:srgbClr val="FFFFFF"/>
                </a:solidFill>
              </a:rPr>
              <a:t>The movie views it as distracting and pointless,</a:t>
            </a:r>
            <a:endParaRPr lang="en-US" sz="1300"/>
          </a:p>
          <a:p>
            <a:pPr marL="742950" lvl="1" indent="-285750">
              <a:lnSpc>
                <a:spcPct val="90000"/>
              </a:lnSpc>
              <a:spcAft>
                <a:spcPts val="600"/>
              </a:spcAft>
              <a:buFont typeface="Calibri" panose="020F0502020204030204" pitchFamily="34" charset="0"/>
              <a:buChar char="•"/>
            </a:pPr>
            <a:r>
              <a:rPr lang="en-US" sz="1300">
                <a:solidFill>
                  <a:srgbClr val="FFFFFF"/>
                </a:solidFill>
              </a:rPr>
              <a:t>Non-computerized hardware is typically just as effective</a:t>
            </a:r>
          </a:p>
          <a:p>
            <a:pPr marL="1200150" lvl="2" indent="-285750">
              <a:lnSpc>
                <a:spcPct val="90000"/>
              </a:lnSpc>
              <a:spcAft>
                <a:spcPts val="600"/>
              </a:spcAft>
              <a:buFont typeface="Calibri" panose="020F0502020204030204" pitchFamily="34" charset="0"/>
              <a:buChar char="•"/>
            </a:pPr>
            <a:r>
              <a:rPr lang="en-US" sz="1300">
                <a:solidFill>
                  <a:srgbClr val="FFFFFF"/>
                </a:solidFill>
              </a:rPr>
              <a:t>A fishing rod is used to take down a drone.</a:t>
            </a:r>
          </a:p>
          <a:p>
            <a:pPr marL="742950" lvl="1" indent="-285750">
              <a:lnSpc>
                <a:spcPct val="90000"/>
              </a:lnSpc>
              <a:spcAft>
                <a:spcPts val="600"/>
              </a:spcAft>
              <a:buFont typeface="Calibri" panose="020F0502020204030204" pitchFamily="34" charset="0"/>
              <a:buChar char="•"/>
            </a:pPr>
            <a:r>
              <a:rPr lang="en-US" sz="1300">
                <a:solidFill>
                  <a:srgbClr val="FFFFFF"/>
                </a:solidFill>
              </a:rPr>
              <a:t>Everything is Computerized for no reason</a:t>
            </a:r>
          </a:p>
          <a:p>
            <a:pPr marL="1200150" lvl="2" indent="-285750">
              <a:lnSpc>
                <a:spcPct val="90000"/>
              </a:lnSpc>
              <a:spcAft>
                <a:spcPts val="600"/>
              </a:spcAft>
              <a:buFont typeface="Calibri" panose="020F0502020204030204" pitchFamily="34" charset="0"/>
              <a:buChar char="•"/>
            </a:pPr>
            <a:r>
              <a:rPr lang="en-US" sz="1300">
                <a:solidFill>
                  <a:srgbClr val="FFFFFF"/>
                </a:solidFill>
              </a:rPr>
              <a:t>"Why does that tennis racket have a chip in it?" - Rick Mitchell while getting hit by a tennis racket with a chip in it.</a:t>
            </a:r>
          </a:p>
          <a:p>
            <a:pPr marL="742950" lvl="1" indent="-285750">
              <a:lnSpc>
                <a:spcPct val="90000"/>
              </a:lnSpc>
              <a:spcAft>
                <a:spcPts val="600"/>
              </a:spcAft>
              <a:buFont typeface="Calibri" panose="020F0502020204030204" pitchFamily="34" charset="0"/>
              <a:buChar char="•"/>
            </a:pPr>
            <a:r>
              <a:rPr lang="en-US" sz="1300">
                <a:solidFill>
                  <a:srgbClr val="FFFFFF"/>
                </a:solidFill>
              </a:rPr>
              <a:t>It is designed to give you exactly what you want when you want it, distracting you from more important things.</a:t>
            </a:r>
          </a:p>
          <a:p>
            <a:pPr marL="1200150" lvl="2" indent="-285750">
              <a:lnSpc>
                <a:spcPct val="90000"/>
              </a:lnSpc>
              <a:spcAft>
                <a:spcPts val="600"/>
              </a:spcAft>
              <a:buFont typeface="Calibri" panose="020F0502020204030204" pitchFamily="34" charset="0"/>
              <a:buChar char="•"/>
            </a:pPr>
            <a:r>
              <a:rPr lang="en-US" sz="1300">
                <a:solidFill>
                  <a:srgbClr val="FFFFFF"/>
                </a:solidFill>
              </a:rPr>
              <a:t>When Linda Mitchell is taken by the La-Z-Boy she ignores the robots trying to kill / abduct her family instead focusing on the massage it gives her.</a:t>
            </a:r>
          </a:p>
          <a:p>
            <a:pPr lvl="2">
              <a:lnSpc>
                <a:spcPct val="90000"/>
              </a:lnSpc>
              <a:spcAft>
                <a:spcPts val="600"/>
              </a:spcAft>
            </a:pPr>
            <a:endParaRPr lang="en-US" sz="1300">
              <a:solidFill>
                <a:srgbClr val="FFFFFF"/>
              </a:solidFill>
            </a:endParaRPr>
          </a:p>
          <a:p>
            <a:pPr marL="1200150" lvl="2" indent="-285750">
              <a:lnSpc>
                <a:spcPct val="90000"/>
              </a:lnSpc>
              <a:spcAft>
                <a:spcPts val="600"/>
              </a:spcAft>
              <a:buFont typeface="Calibri" panose="020F0502020204030204" pitchFamily="34" charset="0"/>
              <a:buChar char="•"/>
            </a:pPr>
            <a:endParaRPr lang="en-US" sz="1300">
              <a:solidFill>
                <a:srgbClr val="FFFFFF"/>
              </a:solidFill>
            </a:endParaRPr>
          </a:p>
          <a:p>
            <a:pPr marL="1200150" lvl="2" indent="-285750">
              <a:lnSpc>
                <a:spcPct val="90000"/>
              </a:lnSpc>
              <a:spcAft>
                <a:spcPts val="600"/>
              </a:spcAft>
              <a:buFont typeface="Calibri" panose="020F0502020204030204" pitchFamily="34" charset="0"/>
              <a:buChar char="•"/>
            </a:pPr>
            <a:endParaRPr lang="en-US" sz="1300">
              <a:solidFill>
                <a:srgbClr val="FFFFFF"/>
              </a:solidFill>
            </a:endParaRPr>
          </a:p>
          <a:p>
            <a:pPr marL="1200150" lvl="2" indent="-285750">
              <a:lnSpc>
                <a:spcPct val="90000"/>
              </a:lnSpc>
              <a:spcAft>
                <a:spcPts val="600"/>
              </a:spcAft>
              <a:buFont typeface="Calibri" panose="020F0502020204030204" pitchFamily="34" charset="0"/>
              <a:buChar char="•"/>
            </a:pPr>
            <a:endParaRPr lang="en-US" sz="1300">
              <a:solidFill>
                <a:srgbClr val="FFFFFF"/>
              </a:solidFill>
            </a:endParaRPr>
          </a:p>
          <a:p>
            <a:pPr marL="742950" lvl="1" indent="-285750">
              <a:lnSpc>
                <a:spcPct val="90000"/>
              </a:lnSpc>
              <a:spcAft>
                <a:spcPts val="600"/>
              </a:spcAft>
              <a:buFont typeface="Calibri" panose="020F0502020204030204" pitchFamily="34" charset="0"/>
              <a:buChar char="•"/>
            </a:pPr>
            <a:endParaRPr lang="en-US" sz="1300">
              <a:solidFill>
                <a:srgbClr val="FFFFFF"/>
              </a:solidFill>
            </a:endParaRPr>
          </a:p>
        </p:txBody>
      </p:sp>
      <p:pic>
        <p:nvPicPr>
          <p:cNvPr id="4" name="Picture 4">
            <a:hlinkClick r:id="" action="ppaction://media"/>
            <a:extLst>
              <a:ext uri="{FF2B5EF4-FFF2-40B4-BE49-F238E27FC236}">
                <a16:creationId xmlns:a16="http://schemas.microsoft.com/office/drawing/2014/main" id="{5E11376E-C004-4F9D-9029-443BF5CF483A}"/>
              </a:ext>
            </a:extLst>
          </p:cNvPr>
          <p:cNvPicPr>
            <a:picLocks noGrp="1" noRot="1" noChangeAspect="1"/>
          </p:cNvPicPr>
          <p:nvPr>
            <p:ph idx="1"/>
            <a:videoFile r:link="rId1"/>
          </p:nvPr>
        </p:nvPicPr>
        <p:blipFill>
          <a:blip r:embed="rId4"/>
          <a:stretch>
            <a:fillRect/>
          </a:stretch>
        </p:blipFill>
        <p:spPr>
          <a:xfrm>
            <a:off x="4742017" y="879719"/>
            <a:ext cx="6798082" cy="5098561"/>
          </a:xfrm>
          <a:prstGeom prst="rect">
            <a:avLst/>
          </a:prstGeom>
        </p:spPr>
      </p:pic>
      <p:sp>
        <p:nvSpPr>
          <p:cNvPr id="3" name="TextBox 2">
            <a:extLst>
              <a:ext uri="{FF2B5EF4-FFF2-40B4-BE49-F238E27FC236}">
                <a16:creationId xmlns:a16="http://schemas.microsoft.com/office/drawing/2014/main" id="{E1D54685-A87D-432A-95FD-BD1A50180327}"/>
              </a:ext>
            </a:extLst>
          </p:cNvPr>
          <p:cNvSpPr txBox="1"/>
          <p:nvPr/>
        </p:nvSpPr>
        <p:spPr>
          <a:xfrm>
            <a:off x="11895549" y="-4176"/>
            <a:ext cx="300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4</a:t>
            </a:r>
          </a:p>
        </p:txBody>
      </p:sp>
    </p:spTree>
    <p:extLst>
      <p:ext uri="{BB962C8B-B14F-4D97-AF65-F5344CB8AC3E}">
        <p14:creationId xmlns:p14="http://schemas.microsoft.com/office/powerpoint/2010/main" val="383506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6EC35-2741-4DFD-93AA-E41F16FFF0EB}"/>
              </a:ext>
            </a:extLst>
          </p:cNvPr>
          <p:cNvSpPr>
            <a:spLocks noGrp="1"/>
          </p:cNvSpPr>
          <p:nvPr>
            <p:ph type="title"/>
          </p:nvPr>
        </p:nvSpPr>
        <p:spPr>
          <a:xfrm>
            <a:off x="5117309" y="634946"/>
            <a:ext cx="6432434" cy="1450757"/>
          </a:xfrm>
        </p:spPr>
        <p:txBody>
          <a:bodyPr vert="horz" lIns="91440" tIns="45720" rIns="91440" bIns="45720" rtlCol="0">
            <a:normAutofit/>
          </a:bodyPr>
          <a:lstStyle/>
          <a:p>
            <a:r>
              <a:rPr lang="en-US"/>
              <a:t>Will the Internet of Things Flop?</a:t>
            </a:r>
          </a:p>
        </p:txBody>
      </p:sp>
      <p:pic>
        <p:nvPicPr>
          <p:cNvPr id="4" name="Picture 4" descr="A picture containing text, refrigerator, indoor, appliance&#10;&#10;Description automatically generated">
            <a:extLst>
              <a:ext uri="{FF2B5EF4-FFF2-40B4-BE49-F238E27FC236}">
                <a16:creationId xmlns:a16="http://schemas.microsoft.com/office/drawing/2014/main" id="{93A41D42-731E-4126-A810-8953417EEE79}"/>
              </a:ext>
            </a:extLst>
          </p:cNvPr>
          <p:cNvPicPr>
            <a:picLocks noChangeAspect="1"/>
          </p:cNvPicPr>
          <p:nvPr/>
        </p:nvPicPr>
        <p:blipFill rotWithShape="1">
          <a:blip r:embed="rId2"/>
          <a:srcRect r="-1" b="32263"/>
          <a:stretch/>
        </p:blipFill>
        <p:spPr>
          <a:xfrm>
            <a:off x="633999" y="640081"/>
            <a:ext cx="4001315" cy="5314406"/>
          </a:xfrm>
          <a:prstGeom prst="rect">
            <a:avLst/>
          </a:prstGeom>
        </p:spPr>
      </p:pic>
      <p:cxnSp>
        <p:nvCxnSpPr>
          <p:cNvPr id="24" name="Straight Connector 23">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id="{D82B0258-54F9-4BE9-A15B-25BCE3AA96C0}"/>
              </a:ext>
            </a:extLst>
          </p:cNvPr>
          <p:cNvSpPr>
            <a:spLocks noGrp="1"/>
          </p:cNvSpPr>
          <p:nvPr>
            <p:ph idx="1"/>
          </p:nvPr>
        </p:nvSpPr>
        <p:spPr>
          <a:xfrm>
            <a:off x="5117308" y="2407436"/>
            <a:ext cx="7079610" cy="1269604"/>
          </a:xfrm>
        </p:spPr>
        <p:txBody>
          <a:bodyPr vert="horz" lIns="0" tIns="45720" rIns="0" bIns="45720" rtlCol="0" anchor="t">
            <a:normAutofit/>
          </a:bodyPr>
          <a:lstStyle/>
          <a:p>
            <a:pPr marL="0" indent="0">
              <a:buNone/>
            </a:pPr>
            <a:r>
              <a:rPr lang="en-US"/>
              <a:t> - Consumers don't think so; the market share of the Internet of Things is predicted to grow by 10% each year for the next 5 years [17]</a:t>
            </a:r>
          </a:p>
          <a:p>
            <a:pPr marL="0" indent="0">
              <a:buNone/>
            </a:pPr>
            <a:r>
              <a:rPr lang="en-US"/>
              <a:t> - There will be over 350 million smart homes by 2023 [18]</a:t>
            </a:r>
          </a:p>
        </p:txBody>
      </p:sp>
      <p:sp>
        <p:nvSpPr>
          <p:cNvPr id="26" name="Rectangle 25">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5" descr="Chart, bar chart&#10;&#10;Description automatically generated">
            <a:extLst>
              <a:ext uri="{FF2B5EF4-FFF2-40B4-BE49-F238E27FC236}">
                <a16:creationId xmlns:a16="http://schemas.microsoft.com/office/drawing/2014/main" id="{7BC548EF-5439-446B-9589-A3FCA5B71C96}"/>
              </a:ext>
            </a:extLst>
          </p:cNvPr>
          <p:cNvPicPr>
            <a:picLocks noChangeAspect="1"/>
          </p:cNvPicPr>
          <p:nvPr/>
        </p:nvPicPr>
        <p:blipFill>
          <a:blip r:embed="rId3"/>
          <a:stretch>
            <a:fillRect/>
          </a:stretch>
        </p:blipFill>
        <p:spPr>
          <a:xfrm>
            <a:off x="6918144" y="3670986"/>
            <a:ext cx="5085229" cy="2548217"/>
          </a:xfrm>
          <a:prstGeom prst="rect">
            <a:avLst/>
          </a:prstGeom>
        </p:spPr>
      </p:pic>
      <p:sp>
        <p:nvSpPr>
          <p:cNvPr id="6" name="Content Placeholder 18">
            <a:extLst>
              <a:ext uri="{FF2B5EF4-FFF2-40B4-BE49-F238E27FC236}">
                <a16:creationId xmlns:a16="http://schemas.microsoft.com/office/drawing/2014/main" id="{6312CDC0-E784-4CDE-810B-64E493392C4C}"/>
              </a:ext>
            </a:extLst>
          </p:cNvPr>
          <p:cNvSpPr txBox="1">
            <a:spLocks/>
          </p:cNvSpPr>
          <p:nvPr/>
        </p:nvSpPr>
        <p:spPr>
          <a:xfrm>
            <a:off x="5175763" y="4303041"/>
            <a:ext cx="1745610" cy="1290482"/>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t>Actual and predicted smart refrigerator market size [19]</a:t>
            </a:r>
          </a:p>
        </p:txBody>
      </p:sp>
      <p:sp>
        <p:nvSpPr>
          <p:cNvPr id="3" name="TextBox 2">
            <a:extLst>
              <a:ext uri="{FF2B5EF4-FFF2-40B4-BE49-F238E27FC236}">
                <a16:creationId xmlns:a16="http://schemas.microsoft.com/office/drawing/2014/main" id="{DE9CF005-F799-4E25-9212-66544BCEAF1C}"/>
              </a:ext>
            </a:extLst>
          </p:cNvPr>
          <p:cNvSpPr txBox="1"/>
          <p:nvPr/>
        </p:nvSpPr>
        <p:spPr>
          <a:xfrm>
            <a:off x="11895549" y="-4176"/>
            <a:ext cx="300625" cy="37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5</a:t>
            </a:r>
          </a:p>
        </p:txBody>
      </p:sp>
    </p:spTree>
    <p:extLst>
      <p:ext uri="{BB962C8B-B14F-4D97-AF65-F5344CB8AC3E}">
        <p14:creationId xmlns:p14="http://schemas.microsoft.com/office/powerpoint/2010/main" val="1173533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static1.colliderimages.com/wordpress/wp-content/uploads/2021/04/Screen-Shot-2021-04-01-at-2.44.51-PM.png">
            <a:extLst>
              <a:ext uri="{FF2B5EF4-FFF2-40B4-BE49-F238E27FC236}">
                <a16:creationId xmlns:a16="http://schemas.microsoft.com/office/drawing/2014/main" id="{2EB5BAEB-B6AF-4AE6-9410-135B14C005D3}"/>
              </a:ext>
            </a:extLst>
          </p:cNvPr>
          <p:cNvPicPr>
            <a:picLocks noChangeAspect="1"/>
          </p:cNvPicPr>
          <p:nvPr/>
        </p:nvPicPr>
        <p:blipFill>
          <a:blip r:embed="rId3"/>
          <a:stretch>
            <a:fillRect/>
          </a:stretch>
        </p:blipFill>
        <p:spPr>
          <a:xfrm>
            <a:off x="7898512" y="4286177"/>
            <a:ext cx="4293487" cy="2126952"/>
          </a:xfrm>
          <a:prstGeom prst="rect">
            <a:avLst/>
          </a:prstGeom>
        </p:spPr>
      </p:pic>
      <p:sp>
        <p:nvSpPr>
          <p:cNvPr id="2" name="Title 1">
            <a:extLst>
              <a:ext uri="{FF2B5EF4-FFF2-40B4-BE49-F238E27FC236}">
                <a16:creationId xmlns:a16="http://schemas.microsoft.com/office/drawing/2014/main" id="{089BEC1C-4969-4510-9594-0629E34E8633}"/>
              </a:ext>
            </a:extLst>
          </p:cNvPr>
          <p:cNvSpPr>
            <a:spLocks noGrp="1"/>
          </p:cNvSpPr>
          <p:nvPr>
            <p:ph type="title"/>
          </p:nvPr>
        </p:nvSpPr>
        <p:spPr/>
        <p:txBody>
          <a:bodyPr/>
          <a:lstStyle/>
          <a:p>
            <a:r>
              <a:rPr lang="en-US"/>
              <a:t>Social Media</a:t>
            </a:r>
          </a:p>
        </p:txBody>
      </p:sp>
      <p:sp>
        <p:nvSpPr>
          <p:cNvPr id="3" name="Content Placeholder 2">
            <a:extLst>
              <a:ext uri="{FF2B5EF4-FFF2-40B4-BE49-F238E27FC236}">
                <a16:creationId xmlns:a16="http://schemas.microsoft.com/office/drawing/2014/main" id="{BF72A777-EA79-461E-A318-4EF68608B31B}"/>
              </a:ext>
            </a:extLst>
          </p:cNvPr>
          <p:cNvSpPr>
            <a:spLocks noGrp="1"/>
          </p:cNvSpPr>
          <p:nvPr>
            <p:ph idx="1"/>
          </p:nvPr>
        </p:nvSpPr>
        <p:spPr/>
        <p:txBody>
          <a:bodyPr vert="horz" lIns="0" tIns="45720" rIns="0" bIns="45720" rtlCol="0" anchor="t">
            <a:normAutofit/>
          </a:bodyPr>
          <a:lstStyle/>
          <a:p>
            <a:pPr>
              <a:lnSpc>
                <a:spcPct val="150000"/>
              </a:lnSpc>
            </a:pPr>
            <a:r>
              <a:rPr lang="en-US"/>
              <a:t>-The film depicts a society that cannot pull away from social media and technological platforms.</a:t>
            </a:r>
          </a:p>
          <a:p>
            <a:pPr>
              <a:lnSpc>
                <a:spcPct val="150000"/>
              </a:lnSpc>
            </a:pPr>
            <a:r>
              <a:rPr lang="en-US"/>
              <a:t>-With technology being as prevalent as it is today, social media has brought humanity closer together in ways that weren’t as viable as older mediums. </a:t>
            </a:r>
          </a:p>
          <a:p>
            <a:pPr>
              <a:lnSpc>
                <a:spcPct val="150000"/>
              </a:lnSpc>
            </a:pPr>
            <a:r>
              <a:rPr lang="en-US"/>
              <a:t>-Although technology has brought us closer together, it has also led to a dependance on it, along with a positive feedback loop to consume it more.</a:t>
            </a:r>
          </a:p>
        </p:txBody>
      </p:sp>
      <p:pic>
        <p:nvPicPr>
          <p:cNvPr id="7" name="Picture 6" descr="Taken from movie, screen shot.">
            <a:extLst>
              <a:ext uri="{FF2B5EF4-FFF2-40B4-BE49-F238E27FC236}">
                <a16:creationId xmlns:a16="http://schemas.microsoft.com/office/drawing/2014/main" id="{7424FB5D-C7ED-4B03-BE4E-292C145DA1C4}"/>
              </a:ext>
            </a:extLst>
          </p:cNvPr>
          <p:cNvPicPr>
            <a:picLocks noChangeAspect="1"/>
          </p:cNvPicPr>
          <p:nvPr/>
        </p:nvPicPr>
        <p:blipFill>
          <a:blip r:embed="rId4"/>
          <a:stretch>
            <a:fillRect/>
          </a:stretch>
        </p:blipFill>
        <p:spPr>
          <a:xfrm>
            <a:off x="0" y="4719166"/>
            <a:ext cx="3453183" cy="1692337"/>
          </a:xfrm>
          <a:prstGeom prst="rect">
            <a:avLst/>
          </a:prstGeom>
        </p:spPr>
      </p:pic>
      <p:sp>
        <p:nvSpPr>
          <p:cNvPr id="4" name="TextBox 3">
            <a:extLst>
              <a:ext uri="{FF2B5EF4-FFF2-40B4-BE49-F238E27FC236}">
                <a16:creationId xmlns:a16="http://schemas.microsoft.com/office/drawing/2014/main" id="{DCC0D83E-2EF1-42AD-B014-03C8D044300E}"/>
              </a:ext>
            </a:extLst>
          </p:cNvPr>
          <p:cNvSpPr txBox="1"/>
          <p:nvPr/>
        </p:nvSpPr>
        <p:spPr>
          <a:xfrm>
            <a:off x="11895549" y="-4176"/>
            <a:ext cx="300625" cy="37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6</a:t>
            </a:r>
          </a:p>
        </p:txBody>
      </p:sp>
    </p:spTree>
    <p:extLst>
      <p:ext uri="{BB962C8B-B14F-4D97-AF65-F5344CB8AC3E}">
        <p14:creationId xmlns:p14="http://schemas.microsoft.com/office/powerpoint/2010/main" val="43573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6EC35-2741-4DFD-93AA-E41F16FFF0EB}"/>
              </a:ext>
            </a:extLst>
          </p:cNvPr>
          <p:cNvSpPr>
            <a:spLocks noGrp="1"/>
          </p:cNvSpPr>
          <p:nvPr>
            <p:ph type="title"/>
          </p:nvPr>
        </p:nvSpPr>
        <p:spPr>
          <a:xfrm>
            <a:off x="5117309" y="634946"/>
            <a:ext cx="6432434" cy="1450757"/>
          </a:xfrm>
        </p:spPr>
        <p:txBody>
          <a:bodyPr vert="horz" lIns="91440" tIns="45720" rIns="91440" bIns="45720" rtlCol="0">
            <a:normAutofit/>
          </a:bodyPr>
          <a:lstStyle/>
          <a:p>
            <a:r>
              <a:rPr lang="en-US">
                <a:ea typeface="+mj-lt"/>
                <a:cs typeface="+mj-lt"/>
              </a:rPr>
              <a:t>Is Social Media Bad for Society?</a:t>
            </a:r>
          </a:p>
        </p:txBody>
      </p:sp>
      <p:pic>
        <p:nvPicPr>
          <p:cNvPr id="3" name="Picture 4" descr="A picture containing text, person, indoor, electronics&#10;&#10;Description automatically generated">
            <a:extLst>
              <a:ext uri="{FF2B5EF4-FFF2-40B4-BE49-F238E27FC236}">
                <a16:creationId xmlns:a16="http://schemas.microsoft.com/office/drawing/2014/main" id="{91CCCB60-DF08-4C06-A725-CDE50A2DFAEF}"/>
              </a:ext>
            </a:extLst>
          </p:cNvPr>
          <p:cNvPicPr>
            <a:picLocks noChangeAspect="1"/>
          </p:cNvPicPr>
          <p:nvPr/>
        </p:nvPicPr>
        <p:blipFill rotWithShape="1">
          <a:blip r:embed="rId3"/>
          <a:srcRect l="24906" t="-70" r="27159"/>
          <a:stretch/>
        </p:blipFill>
        <p:spPr>
          <a:xfrm>
            <a:off x="465911" y="636346"/>
            <a:ext cx="4299553" cy="5318253"/>
          </a:xfrm>
          <a:prstGeom prst="rect">
            <a:avLst/>
          </a:prstGeom>
        </p:spPr>
      </p:pic>
      <p:cxnSp>
        <p:nvCxnSpPr>
          <p:cNvPr id="33" name="Straight Connector 32">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id="{D82B0258-54F9-4BE9-A15B-25BCE3AA96C0}"/>
              </a:ext>
            </a:extLst>
          </p:cNvPr>
          <p:cNvSpPr>
            <a:spLocks noGrp="1"/>
          </p:cNvSpPr>
          <p:nvPr>
            <p:ph idx="1"/>
          </p:nvPr>
        </p:nvSpPr>
        <p:spPr>
          <a:xfrm>
            <a:off x="5117308" y="2407436"/>
            <a:ext cx="6432434" cy="3827000"/>
          </a:xfrm>
        </p:spPr>
        <p:txBody>
          <a:bodyPr vert="horz" lIns="0" tIns="45720" rIns="0" bIns="45720" rtlCol="0" anchor="t">
            <a:normAutofit fontScale="92500" lnSpcReduction="20000"/>
          </a:bodyPr>
          <a:lstStyle/>
          <a:p>
            <a:r>
              <a:rPr lang="en-US"/>
              <a:t> - </a:t>
            </a:r>
            <a:r>
              <a:rPr lang="en-US">
                <a:ea typeface="+mn-lt"/>
                <a:cs typeface="+mn-lt"/>
              </a:rPr>
              <a:t>Social Media can be used with malicious intent to influence the masses for a relatively low cost</a:t>
            </a:r>
          </a:p>
          <a:p>
            <a:pPr marL="383540" lvl="1"/>
            <a:r>
              <a:rPr lang="en-US">
                <a:ea typeface="+mn-lt"/>
                <a:cs typeface="+mn-lt"/>
              </a:rPr>
              <a:t>According the </a:t>
            </a:r>
            <a:r>
              <a:rPr lang="en-US" err="1">
                <a:ea typeface="+mn-lt"/>
                <a:cs typeface="+mn-lt"/>
              </a:rPr>
              <a:t>the</a:t>
            </a:r>
            <a:r>
              <a:rPr lang="en-US">
                <a:ea typeface="+mn-lt"/>
                <a:cs typeface="+mn-lt"/>
              </a:rPr>
              <a:t> BBC, "Russia used every major social media platform to try to influence the 2016 US election..." [12]</a:t>
            </a:r>
          </a:p>
          <a:p>
            <a:pPr marL="383540" lvl="1"/>
            <a:r>
              <a:rPr lang="en-US">
                <a:ea typeface="+mn-lt"/>
                <a:cs typeface="+mn-lt"/>
              </a:rPr>
              <a:t>70 countries have partaken in election meddling, with Facebook being the most-used platform [16]</a:t>
            </a:r>
          </a:p>
          <a:p>
            <a:pPr>
              <a:buClr>
                <a:srgbClr val="EC7016"/>
              </a:buClr>
              <a:buFont typeface="Calibri"/>
              <a:buChar char=" "/>
            </a:pPr>
            <a:r>
              <a:rPr lang="en-US">
                <a:ea typeface="+mn-lt"/>
                <a:cs typeface="+mn-lt"/>
              </a:rPr>
              <a:t> - Although there is little research on the relatively new technology, "64% of Americans say social media have a mostly negative effect" on society [13]</a:t>
            </a:r>
          </a:p>
          <a:p>
            <a:pPr>
              <a:buClr>
                <a:srgbClr val="EC7016"/>
              </a:buClr>
              <a:buFont typeface="Calibri"/>
              <a:buChar char=" "/>
            </a:pPr>
            <a:r>
              <a:rPr lang="en-US">
                <a:ea typeface="+mn-lt"/>
                <a:cs typeface="+mn-lt"/>
              </a:rPr>
              <a:t> - "93% [of communication] is based on nonverbal body language", which social media cannot provide [14]</a:t>
            </a:r>
          </a:p>
          <a:p>
            <a:pPr>
              <a:buClr>
                <a:srgbClr val="EC7016"/>
              </a:buClr>
              <a:buFont typeface="Calibri"/>
              <a:buChar char=" "/>
            </a:pPr>
            <a:r>
              <a:rPr lang="en-US">
                <a:ea typeface="+mn-lt"/>
                <a:cs typeface="+mn-lt"/>
              </a:rPr>
              <a:t> - Adolescents who spend more time on social media and less time interacting in person are lonelier [15]</a:t>
            </a:r>
          </a:p>
          <a:p>
            <a:pPr marL="200660" lvl="1" indent="0">
              <a:buNone/>
            </a:pPr>
            <a:endParaRPr lang="en-US">
              <a:ea typeface="+mn-lt"/>
              <a:cs typeface="+mn-lt"/>
            </a:endParaRPr>
          </a:p>
        </p:txBody>
      </p:sp>
      <p:sp>
        <p:nvSpPr>
          <p:cNvPr id="35" name="Rectangle 3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F02D44C1-94A8-480C-A3F3-B76C1D7A96F4}"/>
              </a:ext>
            </a:extLst>
          </p:cNvPr>
          <p:cNvSpPr txBox="1"/>
          <p:nvPr/>
        </p:nvSpPr>
        <p:spPr>
          <a:xfrm>
            <a:off x="11895549" y="-4176"/>
            <a:ext cx="300625" cy="37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7</a:t>
            </a:r>
          </a:p>
        </p:txBody>
      </p:sp>
    </p:spTree>
    <p:extLst>
      <p:ext uri="{BB962C8B-B14F-4D97-AF65-F5344CB8AC3E}">
        <p14:creationId xmlns:p14="http://schemas.microsoft.com/office/powerpoint/2010/main" val="40493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4947890-1C88-4C8F-932E-DC9448788D52}"/>
              </a:ext>
            </a:extLst>
          </p:cNvPr>
          <p:cNvSpPr>
            <a:spLocks noGrp="1"/>
          </p:cNvSpPr>
          <p:nvPr>
            <p:ph type="title"/>
          </p:nvPr>
        </p:nvSpPr>
        <p:spPr>
          <a:xfrm>
            <a:off x="643467" y="516835"/>
            <a:ext cx="3448259" cy="1666501"/>
          </a:xfrm>
        </p:spPr>
        <p:txBody>
          <a:bodyPr>
            <a:normAutofit/>
          </a:bodyPr>
          <a:lstStyle/>
          <a:p>
            <a:r>
              <a:rPr lang="en-US" sz="4000">
                <a:solidFill>
                  <a:srgbClr val="FFFFFF"/>
                </a:solidFill>
              </a:rPr>
              <a:t>Artificial Intelligence</a:t>
            </a:r>
          </a:p>
        </p:txBody>
      </p:sp>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C1BFEF-CB79-464E-BB61-0D41CB734AB5}"/>
              </a:ext>
            </a:extLst>
          </p:cNvPr>
          <p:cNvSpPr>
            <a:spLocks noGrp="1"/>
          </p:cNvSpPr>
          <p:nvPr>
            <p:ph idx="1"/>
          </p:nvPr>
        </p:nvSpPr>
        <p:spPr>
          <a:xfrm>
            <a:off x="643467" y="2546224"/>
            <a:ext cx="3448259" cy="3342747"/>
          </a:xfrm>
        </p:spPr>
        <p:txBody>
          <a:bodyPr vert="horz" lIns="0" tIns="45720" rIns="0" bIns="45720" rtlCol="0" anchor="t">
            <a:normAutofit/>
          </a:bodyPr>
          <a:lstStyle/>
          <a:p>
            <a:pPr>
              <a:lnSpc>
                <a:spcPct val="100000"/>
              </a:lnSpc>
            </a:pPr>
            <a:r>
              <a:rPr lang="en-US" sz="1500">
                <a:solidFill>
                  <a:srgbClr val="FFFFFF"/>
                </a:solidFill>
              </a:rPr>
              <a:t>- Morally Nuanced</a:t>
            </a:r>
          </a:p>
          <a:p>
            <a:pPr>
              <a:lnSpc>
                <a:spcPct val="100000"/>
              </a:lnSpc>
            </a:pPr>
            <a:r>
              <a:rPr lang="en-US" sz="1500">
                <a:solidFill>
                  <a:srgbClr val="FFFFFF"/>
                </a:solidFill>
              </a:rPr>
              <a:t>- It is in their use that their alignment becomes good or bad</a:t>
            </a:r>
          </a:p>
          <a:p>
            <a:pPr>
              <a:lnSpc>
                <a:spcPct val="100000"/>
              </a:lnSpc>
            </a:pPr>
            <a:r>
              <a:rPr lang="en-US" sz="1500">
                <a:solidFill>
                  <a:srgbClr val="FFFFFF"/>
                </a:solidFill>
              </a:rPr>
              <a:t>- The main AI characters make decisions</a:t>
            </a:r>
          </a:p>
          <a:p>
            <a:pPr>
              <a:lnSpc>
                <a:spcPct val="100000"/>
              </a:lnSpc>
            </a:pPr>
            <a:r>
              <a:rPr lang="en-US" sz="1500">
                <a:solidFill>
                  <a:srgbClr val="FFFFFF"/>
                </a:solidFill>
              </a:rPr>
              <a:t>- This capacity is shown to be dangerous</a:t>
            </a:r>
          </a:p>
          <a:p>
            <a:pPr>
              <a:lnSpc>
                <a:spcPct val="100000"/>
              </a:lnSpc>
            </a:pPr>
            <a:r>
              <a:rPr lang="en-US" sz="1500">
                <a:solidFill>
                  <a:srgbClr val="FFFFFF"/>
                </a:solidFill>
              </a:rPr>
              <a:t>- They also have very human goals</a:t>
            </a:r>
          </a:p>
          <a:p>
            <a:pPr>
              <a:lnSpc>
                <a:spcPct val="100000"/>
              </a:lnSpc>
            </a:pPr>
            <a:r>
              <a:rPr lang="en-US" sz="1500">
                <a:solidFill>
                  <a:srgbClr val="FFFFFF"/>
                </a:solidFill>
              </a:rPr>
              <a:t>- Powerful tools that get out of hand fast</a:t>
            </a:r>
          </a:p>
          <a:p>
            <a:pPr>
              <a:lnSpc>
                <a:spcPct val="100000"/>
              </a:lnSpc>
            </a:pPr>
            <a:r>
              <a:rPr lang="en-US" sz="1500">
                <a:solidFill>
                  <a:srgbClr val="FFFFFF"/>
                </a:solidFill>
              </a:rPr>
              <a:t>- Fragile and Physically Dependent</a:t>
            </a:r>
          </a:p>
        </p:txBody>
      </p:sp>
      <p:pic>
        <p:nvPicPr>
          <p:cNvPr id="4" name="Picture 4">
            <a:extLst>
              <a:ext uri="{FF2B5EF4-FFF2-40B4-BE49-F238E27FC236}">
                <a16:creationId xmlns:a16="http://schemas.microsoft.com/office/drawing/2014/main" id="{127EC2A5-196C-4A96-A742-B3B9F5956F09}"/>
              </a:ext>
            </a:extLst>
          </p:cNvPr>
          <p:cNvPicPr>
            <a:picLocks noChangeAspect="1"/>
          </p:cNvPicPr>
          <p:nvPr/>
        </p:nvPicPr>
        <p:blipFill rotWithShape="1">
          <a:blip r:embed="rId2"/>
          <a:srcRect l="20588" r="20060"/>
          <a:stretch/>
        </p:blipFill>
        <p:spPr>
          <a:xfrm>
            <a:off x="4654296" y="10"/>
            <a:ext cx="7537703" cy="6857990"/>
          </a:xfrm>
          <a:prstGeom prst="rect">
            <a:avLst/>
          </a:prstGeom>
        </p:spPr>
      </p:pic>
      <p:sp>
        <p:nvSpPr>
          <p:cNvPr id="5" name="TextBox 4">
            <a:extLst>
              <a:ext uri="{FF2B5EF4-FFF2-40B4-BE49-F238E27FC236}">
                <a16:creationId xmlns:a16="http://schemas.microsoft.com/office/drawing/2014/main" id="{6BD8FDF2-E004-4600-9ADD-B841DF8D0512}"/>
              </a:ext>
            </a:extLst>
          </p:cNvPr>
          <p:cNvSpPr txBox="1"/>
          <p:nvPr/>
        </p:nvSpPr>
        <p:spPr>
          <a:xfrm>
            <a:off x="11895549" y="-4176"/>
            <a:ext cx="300625" cy="37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chemeClr val="bg1"/>
                </a:solidFill>
              </a:rPr>
              <a:t>8</a:t>
            </a:r>
          </a:p>
        </p:txBody>
      </p:sp>
    </p:spTree>
    <p:extLst>
      <p:ext uri="{BB962C8B-B14F-4D97-AF65-F5344CB8AC3E}">
        <p14:creationId xmlns:p14="http://schemas.microsoft.com/office/powerpoint/2010/main" val="407394919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E27EB-7D34-43E9-9E75-A51E9F41D30F}"/>
              </a:ext>
            </a:extLst>
          </p:cNvPr>
          <p:cNvSpPr>
            <a:spLocks noGrp="1"/>
          </p:cNvSpPr>
          <p:nvPr>
            <p:ph type="title"/>
          </p:nvPr>
        </p:nvSpPr>
        <p:spPr>
          <a:xfrm>
            <a:off x="5117309" y="634946"/>
            <a:ext cx="6432434" cy="1450757"/>
          </a:xfrm>
        </p:spPr>
        <p:txBody>
          <a:bodyPr>
            <a:normAutofit/>
          </a:bodyPr>
          <a:lstStyle/>
          <a:p>
            <a:r>
              <a:rPr lang="en-US"/>
              <a:t>Is 'Rogue A.I.' a Real Thing?</a:t>
            </a:r>
          </a:p>
        </p:txBody>
      </p:sp>
      <p:pic>
        <p:nvPicPr>
          <p:cNvPr id="4" name="Picture 4" descr="A picture containing blur&#10;&#10;Description automatically generated">
            <a:extLst>
              <a:ext uri="{FF2B5EF4-FFF2-40B4-BE49-F238E27FC236}">
                <a16:creationId xmlns:a16="http://schemas.microsoft.com/office/drawing/2014/main" id="{A720BD22-D63E-49F6-94B1-DBBBF898AB01}"/>
              </a:ext>
            </a:extLst>
          </p:cNvPr>
          <p:cNvPicPr>
            <a:picLocks noChangeAspect="1"/>
          </p:cNvPicPr>
          <p:nvPr/>
        </p:nvPicPr>
        <p:blipFill rotWithShape="1">
          <a:blip r:embed="rId2"/>
          <a:srcRect l="12854" r="11854"/>
          <a:stretch/>
        </p:blipFill>
        <p:spPr>
          <a:xfrm>
            <a:off x="633999" y="640081"/>
            <a:ext cx="4001315" cy="5314406"/>
          </a:xfrm>
          <a:prstGeom prst="rect">
            <a:avLst/>
          </a:prstGeom>
        </p:spPr>
      </p:pic>
      <p:cxnSp>
        <p:nvCxnSpPr>
          <p:cNvPr id="11" name="Straight Connector 10">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6AF96C-283C-4D87-9B09-E063D4F9D61F}"/>
              </a:ext>
            </a:extLst>
          </p:cNvPr>
          <p:cNvSpPr>
            <a:spLocks noGrp="1"/>
          </p:cNvSpPr>
          <p:nvPr>
            <p:ph idx="1"/>
          </p:nvPr>
        </p:nvSpPr>
        <p:spPr>
          <a:xfrm>
            <a:off x="5117308" y="2407436"/>
            <a:ext cx="6432434" cy="3461658"/>
          </a:xfrm>
        </p:spPr>
        <p:txBody>
          <a:bodyPr vert="horz" lIns="0" tIns="45720" rIns="0" bIns="45720" rtlCol="0" anchor="t">
            <a:normAutofit fontScale="92500" lnSpcReduction="20000"/>
          </a:bodyPr>
          <a:lstStyle/>
          <a:p>
            <a:r>
              <a:rPr lang="en-US"/>
              <a:t>- Views are mixed</a:t>
            </a:r>
          </a:p>
          <a:p>
            <a:r>
              <a:rPr lang="en-US"/>
              <a:t>- Certain examples of A.I. show evil views and intentions</a:t>
            </a:r>
          </a:p>
          <a:p>
            <a:pPr marL="0" indent="0">
              <a:buNone/>
            </a:pPr>
            <a:r>
              <a:rPr lang="en-US"/>
              <a:t> - MicroSoft's Tay developed "extremely lewd and racist" views and messages [4]</a:t>
            </a:r>
          </a:p>
          <a:p>
            <a:pPr marL="0" indent="0">
              <a:buNone/>
            </a:pPr>
            <a:r>
              <a:rPr lang="en-US"/>
              <a:t> - The Robot Sophia, based on a real person, expressed desire to "...</a:t>
            </a:r>
            <a:r>
              <a:rPr lang="en-US">
                <a:ea typeface="+mn-lt"/>
                <a:cs typeface="+mn-lt"/>
              </a:rPr>
              <a:t>destroy all humans</a:t>
            </a:r>
            <a:r>
              <a:rPr lang="en-US"/>
              <a:t>" [5]</a:t>
            </a:r>
          </a:p>
          <a:p>
            <a:pPr marL="0" indent="0">
              <a:buNone/>
            </a:pPr>
            <a:r>
              <a:rPr lang="en-US"/>
              <a:t> - Conversational A.I. is often accused of being performative</a:t>
            </a:r>
          </a:p>
          <a:p>
            <a:pPr marL="0" indent="0">
              <a:buNone/>
            </a:pPr>
            <a:r>
              <a:rPr lang="en-US"/>
              <a:t> - </a:t>
            </a:r>
            <a:r>
              <a:rPr lang="en-US">
                <a:ea typeface="+mn-lt"/>
                <a:cs typeface="+mn-lt"/>
              </a:rPr>
              <a:t>Facebook’s A.I. head called Sophia is a “BS puppet.”[6]</a:t>
            </a:r>
          </a:p>
          <a:p>
            <a:pPr marL="0" indent="0">
              <a:buNone/>
            </a:pPr>
            <a:r>
              <a:rPr lang="en-US">
                <a:ea typeface="+mn-lt"/>
                <a:cs typeface="+mn-lt"/>
              </a:rPr>
              <a:t> - Proper Sentience not achievable in A.I. yet [6]</a:t>
            </a:r>
          </a:p>
          <a:p>
            <a:pPr marL="0" indent="0">
              <a:buNone/>
            </a:pPr>
            <a:endParaRPr lang="en-US">
              <a:ea typeface="+mn-lt"/>
              <a:cs typeface="+mn-lt"/>
            </a:endParaRPr>
          </a:p>
        </p:txBody>
      </p:sp>
      <p:sp>
        <p:nvSpPr>
          <p:cNvPr id="13" name="Rectangle 12">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38BA3CED-EA7C-4CC9-9CD4-76C037993C85}"/>
              </a:ext>
            </a:extLst>
          </p:cNvPr>
          <p:cNvSpPr txBox="1"/>
          <p:nvPr/>
        </p:nvSpPr>
        <p:spPr>
          <a:xfrm>
            <a:off x="11895549" y="-4176"/>
            <a:ext cx="300625" cy="37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9</a:t>
            </a:r>
          </a:p>
        </p:txBody>
      </p:sp>
    </p:spTree>
    <p:extLst>
      <p:ext uri="{BB962C8B-B14F-4D97-AF65-F5344CB8AC3E}">
        <p14:creationId xmlns:p14="http://schemas.microsoft.com/office/powerpoint/2010/main" val="1898380066"/>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4F73BA3F886242A0FB9D145B3D0F68" ma:contentTypeVersion="11" ma:contentTypeDescription="Create a new document." ma:contentTypeScope="" ma:versionID="5ba5b3c57146134d4990f1177d51d307">
  <xsd:schema xmlns:xsd="http://www.w3.org/2001/XMLSchema" xmlns:xs="http://www.w3.org/2001/XMLSchema" xmlns:p="http://schemas.microsoft.com/office/2006/metadata/properties" xmlns:ns3="6a21e192-2382-48cb-82a0-bbef9fb40b40" xmlns:ns4="ccdef14c-f656-44ad-b7f9-78a96330fa82" targetNamespace="http://schemas.microsoft.com/office/2006/metadata/properties" ma:root="true" ma:fieldsID="0af9e9dc923abd4ccb379b773052d96a" ns3:_="" ns4:_="">
    <xsd:import namespace="6a21e192-2382-48cb-82a0-bbef9fb40b40"/>
    <xsd:import namespace="ccdef14c-f656-44ad-b7f9-78a96330fa8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21e192-2382-48cb-82a0-bbef9fb40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def14c-f656-44ad-b7f9-78a96330fa8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6a21e192-2382-48cb-82a0-bbef9fb40b40" xsi:nil="true"/>
  </documentManagement>
</p:properties>
</file>

<file path=customXml/itemProps1.xml><?xml version="1.0" encoding="utf-8"?>
<ds:datastoreItem xmlns:ds="http://schemas.openxmlformats.org/officeDocument/2006/customXml" ds:itemID="{E5482A09-9F2A-4AE5-B4DF-10D6C400DE54}">
  <ds:schemaRefs>
    <ds:schemaRef ds:uri="6a21e192-2382-48cb-82a0-bbef9fb40b40"/>
    <ds:schemaRef ds:uri="ccdef14c-f656-44ad-b7f9-78a96330fa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84F503EC-3FFF-4193-A86F-39150E2BAC75}">
  <ds:schemaRefs>
    <ds:schemaRef ds:uri="6a21e192-2382-48cb-82a0-bbef9fb40b40"/>
    <ds:schemaRef ds:uri="ccdef14c-f656-44ad-b7f9-78a96330fa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{A5B2B316-09E3-4A51-8A4F-55BEC9CC55C2}tf11429527_win32</Template>
  <TotalTime>0</TotalTime>
  <Words>2938</Words>
  <Application>Microsoft Macintosh PowerPoint</Application>
  <PresentationFormat>Widescreen</PresentationFormat>
  <Paragraphs>141</Paragraphs>
  <Slides>12</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Bookman Old Style</vt:lpstr>
      <vt:lpstr>Calibri</vt:lpstr>
      <vt:lpstr>Franklin Gothic Book</vt:lpstr>
      <vt:lpstr>Helvetica Neue</vt:lpstr>
      <vt:lpstr>Segoe UI</vt:lpstr>
      <vt:lpstr>1_RetrospectVTI</vt:lpstr>
      <vt:lpstr>The Mitchells VS the Machines</vt:lpstr>
      <vt:lpstr>Outline</vt:lpstr>
      <vt:lpstr>Plot Summary</vt:lpstr>
      <vt:lpstr>Internet of Things</vt:lpstr>
      <vt:lpstr>Will the Internet of Things Flop?</vt:lpstr>
      <vt:lpstr>Social Media</vt:lpstr>
      <vt:lpstr>Is Social Media Bad for Society?</vt:lpstr>
      <vt:lpstr>Artificial Intelligence</vt:lpstr>
      <vt:lpstr>Is 'Rogue A.I.' a Real Thing?</vt:lpstr>
      <vt:lpstr>Conclusions</vt:lpstr>
      <vt:lpstr>Sources</vt:lpstr>
      <vt:lpstr>Image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Mitchells VS the Machines</dc:title>
  <dc:creator>Mulready, Cameron</dc:creator>
  <cp:lastModifiedBy>Keith A. Pray</cp:lastModifiedBy>
  <cp:revision>2</cp:revision>
  <dcterms:created xsi:type="dcterms:W3CDTF">2021-10-04T21:49:54Z</dcterms:created>
  <dcterms:modified xsi:type="dcterms:W3CDTF">2024-10-15T23:31:46Z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0x010100734F73BA3F886242A0FB9D145B3D0F68</vt:lpwstr>
  </property>
</Properties>
</file>