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9144000" cy="5143500" type="screen16x9"/>
  <p:notesSz cx="6858000" cy="9144000"/>
  <p:embeddedFontLst>
    <p:embeddedFont>
      <p:font typeface="Cambria" panose="02040503050406030204" pitchFamily="18"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3a30f0fbdc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23a30f0fbdc_2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3a30f0fbdc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3a30f0fbdc_2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23a30f0fbdc_2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3c6d68f35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3c6d68f35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3a30f0fbdc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rgbClr val="212121"/>
              </a:solidFill>
              <a:latin typeface="Roboto"/>
              <a:ea typeface="Roboto"/>
              <a:cs typeface="Roboto"/>
              <a:sym typeface="Roboto"/>
            </a:endParaRPr>
          </a:p>
          <a:p>
            <a:pPr marL="0" lvl="0" indent="0" algn="l" rtl="0">
              <a:spcBef>
                <a:spcPts val="0"/>
              </a:spcBef>
              <a:spcAft>
                <a:spcPts val="0"/>
              </a:spcAft>
              <a:buNone/>
            </a:pPr>
            <a:endParaRPr sz="1300">
              <a:solidFill>
                <a:srgbClr val="212121"/>
              </a:solidFill>
              <a:latin typeface="Roboto"/>
              <a:ea typeface="Roboto"/>
              <a:cs typeface="Roboto"/>
              <a:sym typeface="Roboto"/>
            </a:endParaRPr>
          </a:p>
        </p:txBody>
      </p:sp>
      <p:sp>
        <p:nvSpPr>
          <p:cNvPr id="252" name="Google Shape;252;g23a30f0fbdc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b31d743f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b31d743f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(Image 1) Jonas (on the right) with his friends, on their way to somewhere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(Image 2) The movie takes place in an ideal Utopia to avoid suffering.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(Image 3) Jonas and his friends are graduating, and they are assigned a job by the Elders.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(Image 4) Jonas gets a very special rare job as the Receiver of Memory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(image 4.5) Addition to top</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(Image 5) As the Receiver of Memory, Jonas receives back his feelings, emotions, and the history of the universe.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(Image 6) Jonas realizes that everyone has been robbed of their humanity. Jonas formulates a plan to save the world.</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(Image 7) Jonas faces many challenges on his path to bring back the memory of everyone in the Utopia.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(Image 8) Jonas succeeds in bringing back the memory and feelings. People in the Utopia can now see colors as evident by this image.</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3c6d68f35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3c6d68f35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Movie summary/ Other technologies?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Drones - MQ-9 Reaper UAV, used in Afghanistan, enough carry weight to hold Jonas and Gabe multiple times over, but the beam technology that “grabs” them is merely just science fiction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Injection machines - Closest thing we have is Epi Pens and hand-held spring loaded injectors. Possible to automate with sensors that detect when someones arm is over the syringe. Once detected, machine inject dose of medicine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Hologram communication - Today’s networks already struggle enough with 2D video communication; 3D holographic communication would require orders of magnitude more data to make anything that even vaguely resembles the movie’s holograms, which work in high definition and framerate with minimal latency.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Surveillance Tower: Already Exist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Memory Sharing: In-progress technology but currently fictional</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a30f0fbdc_6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3a30f0fbdc_6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What is the Movie Maker’s Intent:</a:t>
            </a:r>
            <a:br>
              <a:rPr lang="en"/>
            </a:br>
            <a:r>
              <a:rPr lang="en">
                <a:solidFill>
                  <a:schemeClr val="dk1"/>
                </a:solidFill>
              </a:rPr>
              <a:t>The movie's intent regarding computing is to present a cautionary tale about the potential dangers of relying too heavily on technology to regulate and control society.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movie depicts a society that has used computing technology to create a seemingly perfect world, but in doing so, has eliminated important aspects of humanity such as emotions, creativity, and individuality. By presenting this dystopian future, the movie aims to highlight the potential consequences of allowing technology to become too dominant in our lives.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Furthermore, the movie shows the importance of human connection and empathy in contrast to a society that has lost touch with these values. The protagonist, Jonas, learns the value of these things as he discovers the truth about his society and sets out to challenge it.</a:t>
            </a:r>
            <a:endParaRPr>
              <a:solidFill>
                <a:schemeClr val="dk1"/>
              </a:solidFill>
            </a:endParaRPr>
          </a:p>
          <a:p>
            <a:pPr marL="0" lvl="0" indent="0" algn="l" rtl="0">
              <a:spcBef>
                <a:spcPts val="0"/>
              </a:spcBef>
              <a:spcAft>
                <a:spcPts val="0"/>
              </a:spcAft>
              <a:buNone/>
            </a:pPr>
            <a:endParaRPr>
              <a:solidFill>
                <a:schemeClr val="dk1"/>
              </a:solidFill>
              <a:highlight>
                <a:srgbClr val="FFFF00"/>
              </a:highlight>
            </a:endParaRPr>
          </a:p>
        </p:txBody>
      </p:sp>
      <p:sp>
        <p:nvSpPr>
          <p:cNvPr id="164" name="Google Shape;164;g23a30f0fbdc_6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3a4ba93b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23a4ba93b2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Drones - MQ-9 Reaper UAV, used in Afghanistan, - both can fly at high altitudes long periods of time while performing surveillance</a:t>
            </a:r>
            <a:endParaRPr/>
          </a:p>
          <a:p>
            <a:pPr marL="457200" lvl="0" indent="-298450" algn="l" rtl="0">
              <a:spcBef>
                <a:spcPts val="0"/>
              </a:spcBef>
              <a:spcAft>
                <a:spcPts val="0"/>
              </a:spcAft>
              <a:buSzPts val="1100"/>
              <a:buChar char="-"/>
            </a:pPr>
            <a:r>
              <a:rPr lang="en"/>
              <a:t>enough carry weight to hold Jonas and Gabe multiple times over, but the beam technology that “grabs” them is merely just science fiction</a:t>
            </a:r>
            <a:endParaRPr/>
          </a:p>
          <a:p>
            <a:pPr marL="457200" lvl="0" indent="-298450" algn="l" rtl="0">
              <a:spcBef>
                <a:spcPts val="0"/>
              </a:spcBef>
              <a:spcAft>
                <a:spcPts val="0"/>
              </a:spcAft>
              <a:buSzPts val="1100"/>
              <a:buChar char="-"/>
            </a:pPr>
            <a:r>
              <a:rPr lang="en"/>
              <a:t>Movie drones not built for combat, but possible that smaller drones like quadrotors could keep surveillance over neighborhoods</a:t>
            </a:r>
            <a:endParaRPr/>
          </a:p>
          <a:p>
            <a:pPr marL="457200" lvl="0" indent="-298450" algn="l" rtl="0">
              <a:spcBef>
                <a:spcPts val="0"/>
              </a:spcBef>
              <a:spcAft>
                <a:spcPts val="0"/>
              </a:spcAft>
              <a:buSzPts val="1100"/>
              <a:buChar char="-"/>
            </a:pPr>
            <a:r>
              <a:rPr lang="en"/>
              <a:t>Afterall, they are agile, quick, and it’s already possible to mount cameras to them</a:t>
            </a:r>
            <a:endParaRPr/>
          </a:p>
          <a:p>
            <a:pPr marL="457200" lvl="0" indent="-298450" algn="l" rtl="0">
              <a:spcBef>
                <a:spcPts val="0"/>
              </a:spcBef>
              <a:spcAft>
                <a:spcPts val="0"/>
              </a:spcAft>
              <a:buSzPts val="1100"/>
              <a:buChar char="-"/>
            </a:pPr>
            <a:r>
              <a:rPr lang="en"/>
              <a:t>If we were to use security drones in real life, need to improve battery life as avg battery lasts 30-60 mins</a:t>
            </a:r>
            <a:endParaRPr/>
          </a:p>
          <a:p>
            <a:pPr marL="457200" lvl="0" indent="-298450" algn="l" rtl="0">
              <a:spcBef>
                <a:spcPts val="0"/>
              </a:spcBef>
              <a:spcAft>
                <a:spcPts val="0"/>
              </a:spcAft>
              <a:buSzPts val="1100"/>
              <a:buChar char="-"/>
            </a:pPr>
            <a:r>
              <a:rPr lang="en"/>
              <a:t>Not to mention weight of things like cameras means more power needed to stay aloft, means even less battery life</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Good drones don’t exist as infringes on our right to privacy - gov’t always watching</a:t>
            </a:r>
            <a:endParaRPr/>
          </a:p>
          <a:p>
            <a:pPr marL="457200" lvl="0" indent="-298450" algn="l" rtl="0">
              <a:spcBef>
                <a:spcPts val="0"/>
              </a:spcBef>
              <a:spcAft>
                <a:spcPts val="0"/>
              </a:spcAft>
              <a:buSzPts val="1100"/>
              <a:buChar char="●"/>
            </a:pPr>
            <a:r>
              <a:rPr lang="en"/>
              <a:t>Violation of intellectual property as gov’t could arrest anyone who knows too much - use drones as gov’t proof</a:t>
            </a:r>
            <a:endParaRPr/>
          </a:p>
          <a:p>
            <a:pPr marL="457200" lvl="0" indent="-298450" algn="l" rtl="0">
              <a:spcBef>
                <a:spcPts val="0"/>
              </a:spcBef>
              <a:spcAft>
                <a:spcPts val="0"/>
              </a:spcAft>
              <a:buSzPts val="1100"/>
              <a:buChar char="●"/>
            </a:pPr>
            <a:r>
              <a:rPr lang="en"/>
              <a:t>Used as tools to enforce gov’t agenda, stripping society of freedom and the power to make changes in the gov’t</a:t>
            </a:r>
            <a:endParaRPr/>
          </a:p>
        </p:txBody>
      </p:sp>
      <p:sp>
        <p:nvSpPr>
          <p:cNvPr id="175" name="Google Shape;175;g23a4ba93b2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3a4ba93b2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23a4ba93b22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In the movie injection machines are a device at the entryway of every home. As someone walks out of the house, young and old, they’re required to receive an injection by placing their palm on the device. The movie shows the injections repress strong emotion, mainly love. As we see when Jonas stops taking the daily injection, along with being given more memories, he realizes something is wrong in this community and seeks change. The reason this was done was to keep the community in line, without strong emotions all community members besides Jonas and The Giver are complacent with the order of things. We see this clearly when Jonas’ “father” kills a baby and drops them down a chute.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If we were to implement injection machines today there would be a few issues, one is that these machines that numb out emotions would be an infringement on intellectual property. In the sense that our emotions are ours. Also limiting strong emotions as demonstrated in the movie would lead to a lack of innovation and creativity, since people wouldn’t have the desire to chase a goal or create something new. We see this in the movie when everyone is simply assigned a role and they’re all happy and content with their roles. In society today, we would have less art being created since there would be a lack of emotion to act on.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There would be psychological harm in society. There would be dependencies on medications that alter mood, while they are not typically addictive altering brain chemistry continuously would create a dependence. Also, medications are not a one size fits all deal. For example, if we assume that this a strong anti-depressant, for some this could cause serotonin syndrome, where at best would leave some with a rapid heart rate and high blood pressure, at worst it could be life threatening.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Also this would be a great measure of controlling a population. People lack the desire to strive for a goal and create something new, and they are on a medication that may further discomfort them. Again, assuming it is an antidepressant one symptom for them is “emotional blunting” where the individual experiences a sense of numbing positive and negative emotions. This is also a great way to censor people as they have less emotions to act on, so even though what is happening is wrong they are being censored from having free thought. So now it is less likely for a population to lash out, we see in the movie everyone is content with the life they live, never contemplating why they’re redistricted to an isolated area and they don’t get to choose their job, partner, or child.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p:txBody>
      </p:sp>
      <p:sp>
        <p:nvSpPr>
          <p:cNvPr id="187" name="Google Shape;187;g23a4ba93b22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3a4ba93b2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23a4ba93b22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Today’s network infrastructure already struggle enough with 2D video communication; 3D holographic communication would require about 100 times more data to make anything that even vaguely resembles the movie’s holograms, which work in high definition and framerate.</a:t>
            </a:r>
            <a:endParaRPr/>
          </a:p>
          <a:p>
            <a:pPr marL="0" lvl="0" indent="0" algn="l" rtl="0">
              <a:spcBef>
                <a:spcPts val="0"/>
              </a:spcBef>
              <a:spcAft>
                <a:spcPts val="0"/>
              </a:spcAft>
              <a:buNone/>
            </a:pPr>
            <a:r>
              <a:rPr lang="en"/>
              <a:t>The technology, if implemented like it was in the movie, would allow government officials, or anyone who got their hands on the tech, to communicate with and monitor anyone in their country without their prior consent, like a phone call that that picks up automatically.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9" name="Google Shape;199;g23a4ba93b22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3b31d745d9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23b31d745d9_5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Surveillance towers, like the ones in the movie, very much exist in today’s world, and are even available commercially. They are used a lot in surveillance states, like China, in order to keep tabs on their citizens and enforce their laws.</a:t>
            </a:r>
            <a:endParaRPr/>
          </a:p>
          <a:p>
            <a:pPr marL="0" lvl="0" indent="0" algn="l" rtl="0">
              <a:spcBef>
                <a:spcPts val="0"/>
              </a:spcBef>
              <a:spcAft>
                <a:spcPts val="0"/>
              </a:spcAft>
              <a:buNone/>
            </a:pPr>
            <a:r>
              <a:rPr lang="en"/>
              <a:t>In the movie, the cameras on the towers seem to upload all their footage to a central server, which makes sure that anything that happens, anywhere, on any day and at any time, can be reviewed later if something comes up.</a:t>
            </a:r>
            <a:endParaRPr/>
          </a:p>
          <a:p>
            <a:pPr marL="0" lvl="0" indent="0" algn="l" rtl="0">
              <a:spcBef>
                <a:spcPts val="0"/>
              </a:spcBef>
              <a:spcAft>
                <a:spcPts val="0"/>
              </a:spcAft>
              <a:buNone/>
            </a:pPr>
            <a:r>
              <a:rPr lang="en"/>
              <a:t>These sort of surveillance towers infringe upon the privacy of anyone who walks next to them.</a:t>
            </a:r>
            <a:endParaRPr/>
          </a:p>
        </p:txBody>
      </p:sp>
      <p:sp>
        <p:nvSpPr>
          <p:cNvPr id="211" name="Google Shape;211;g23b31d745d9_5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3a30f0fbdc_6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3a30f0fbdc_6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SzPts val="1100"/>
              <a:buChar char="-"/>
            </a:pPr>
            <a:r>
              <a:rPr lang="en"/>
              <a:t>Chip implants can transmit memories</a:t>
            </a:r>
            <a:endParaRPr/>
          </a:p>
          <a:p>
            <a:pPr marL="914400" lvl="1" indent="-298450" algn="l" rtl="0">
              <a:spcBef>
                <a:spcPts val="0"/>
              </a:spcBef>
              <a:spcAft>
                <a:spcPts val="0"/>
              </a:spcAft>
              <a:buSzPts val="1100"/>
              <a:buChar char="-"/>
            </a:pPr>
            <a:r>
              <a:rPr lang="en"/>
              <a:t>Accidental transmissions can cause harm</a:t>
            </a:r>
            <a:endParaRPr/>
          </a:p>
          <a:p>
            <a:pPr marL="1371600" lvl="2" indent="-298450" algn="l" rtl="0">
              <a:spcBef>
                <a:spcPts val="0"/>
              </a:spcBef>
              <a:spcAft>
                <a:spcPts val="0"/>
              </a:spcAft>
              <a:buSzPts val="1100"/>
              <a:buChar char="-"/>
            </a:pPr>
            <a:r>
              <a:rPr lang="en"/>
              <a:t>Jonas receives a memory of war years before he was supposed to</a:t>
            </a:r>
            <a:endParaRPr/>
          </a:p>
          <a:p>
            <a:pPr marL="1371600" lvl="2" indent="-298450" algn="l" rtl="0">
              <a:spcBef>
                <a:spcPts val="0"/>
              </a:spcBef>
              <a:spcAft>
                <a:spcPts val="0"/>
              </a:spcAft>
              <a:buSzPts val="1100"/>
              <a:buChar char="-"/>
            </a:pPr>
            <a:r>
              <a:rPr lang="en"/>
              <a:t>Malicious use of technology can be used to manipulate individuals</a:t>
            </a:r>
            <a:endParaRPr/>
          </a:p>
          <a:p>
            <a:pPr marL="1371600" lvl="2" indent="-298450" algn="l" rtl="0">
              <a:spcBef>
                <a:spcPts val="0"/>
              </a:spcBef>
              <a:spcAft>
                <a:spcPts val="0"/>
              </a:spcAft>
              <a:buSzPts val="1100"/>
              <a:buChar char="-"/>
            </a:pPr>
            <a:r>
              <a:rPr lang="en"/>
              <a:t>This was not the Giver’s memory, it was someone else’s memory that was transmitted through the Giver to Jonas</a:t>
            </a:r>
            <a:endParaRPr/>
          </a:p>
          <a:p>
            <a:pPr marL="1371600" lvl="2" indent="-298450" algn="l" rtl="0">
              <a:spcBef>
                <a:spcPts val="0"/>
              </a:spcBef>
              <a:spcAft>
                <a:spcPts val="0"/>
              </a:spcAft>
              <a:buSzPts val="1100"/>
              <a:buChar char="-"/>
            </a:pPr>
            <a:r>
              <a:rPr lang="en"/>
              <a:t>If an individual fabricates a memory, this information can be used to harm society</a:t>
            </a:r>
            <a:endParaRPr/>
          </a:p>
          <a:p>
            <a:pPr marL="914400" lvl="1" indent="-298450" algn="l" rtl="0">
              <a:spcBef>
                <a:spcPts val="0"/>
              </a:spcBef>
              <a:spcAft>
                <a:spcPts val="0"/>
              </a:spcAft>
              <a:buSzPts val="1100"/>
              <a:buChar char="-"/>
            </a:pPr>
            <a:r>
              <a:rPr lang="en"/>
              <a:t>RFID wallets created to prevent credit cards from being read contactlessly</a:t>
            </a:r>
            <a:endParaRPr/>
          </a:p>
          <a:p>
            <a:pPr marL="1371600" lvl="2" indent="-298450" algn="l" rtl="0">
              <a:spcBef>
                <a:spcPts val="0"/>
              </a:spcBef>
              <a:spcAft>
                <a:spcPts val="0"/>
              </a:spcAft>
              <a:buSzPts val="1100"/>
              <a:buChar char="-"/>
            </a:pPr>
            <a:r>
              <a:rPr lang="en"/>
              <a:t>Someone can steal memories from an individual contactlessly if they can figure out a way to scan the memory chips like the credit card chips</a:t>
            </a:r>
            <a:endParaRPr/>
          </a:p>
          <a:p>
            <a:pPr marL="914400" lvl="1" indent="-298450" algn="l" rtl="0">
              <a:spcBef>
                <a:spcPts val="0"/>
              </a:spcBef>
              <a:spcAft>
                <a:spcPts val="0"/>
              </a:spcAft>
              <a:buSzPts val="1100"/>
              <a:buChar char="-"/>
            </a:pPr>
            <a:r>
              <a:rPr lang="en"/>
              <a:t>Deep fake technology</a:t>
            </a:r>
            <a:endParaRPr/>
          </a:p>
          <a:p>
            <a:pPr marL="457200" lvl="0" indent="-298450" algn="l" rtl="0">
              <a:spcBef>
                <a:spcPts val="0"/>
              </a:spcBef>
              <a:spcAft>
                <a:spcPts val="0"/>
              </a:spcAft>
              <a:buSzPts val="1100"/>
              <a:buChar char="-"/>
            </a:pPr>
            <a:r>
              <a:rPr lang="en"/>
              <a:t>Infringes upon intellectual rights</a:t>
            </a:r>
            <a:endParaRPr/>
          </a:p>
          <a:p>
            <a:pPr marL="914400" lvl="1" indent="-298450" algn="l" rtl="0">
              <a:spcBef>
                <a:spcPts val="0"/>
              </a:spcBef>
              <a:spcAft>
                <a:spcPts val="0"/>
              </a:spcAft>
              <a:buSzPts val="1100"/>
              <a:buChar char="-"/>
            </a:pPr>
            <a:r>
              <a:rPr lang="en"/>
              <a:t>Intellectual property refers to creations of the mind, but these can now be stolen</a:t>
            </a:r>
            <a:endParaRPr/>
          </a:p>
          <a:p>
            <a:pPr marL="914400" lvl="1" indent="-298450" algn="l" rtl="0">
              <a:spcBef>
                <a:spcPts val="0"/>
              </a:spcBef>
              <a:spcAft>
                <a:spcPts val="0"/>
              </a:spcAft>
              <a:buSzPts val="1100"/>
              <a:buChar char="-"/>
            </a:pPr>
            <a:r>
              <a:rPr lang="en"/>
              <a:t>The Shakespeare dilemma: two individuals producing the same idea</a:t>
            </a:r>
            <a:endParaRPr/>
          </a:p>
          <a:p>
            <a:pPr marL="1371600" lvl="2" indent="-298450" algn="l" rtl="0">
              <a:spcBef>
                <a:spcPts val="0"/>
              </a:spcBef>
              <a:spcAft>
                <a:spcPts val="0"/>
              </a:spcAft>
              <a:buSzPts val="1100"/>
              <a:buChar char="-"/>
            </a:pPr>
            <a:r>
              <a:rPr lang="en"/>
              <a:t>If two individuals develop the same idea and produce separate works, they cannot both be given full rights and share rights</a:t>
            </a:r>
            <a:endParaRPr/>
          </a:p>
          <a:p>
            <a:pPr marL="914400" lvl="1" indent="-298450" algn="l" rtl="0">
              <a:spcBef>
                <a:spcPts val="0"/>
              </a:spcBef>
              <a:spcAft>
                <a:spcPts val="0"/>
              </a:spcAft>
              <a:buSzPts val="1100"/>
              <a:buChar char="-"/>
            </a:pPr>
            <a:r>
              <a:rPr lang="en"/>
              <a:t>Neuro rights</a:t>
            </a:r>
            <a:endParaRPr/>
          </a:p>
          <a:p>
            <a:pPr marL="1371600" lvl="2" indent="-298450" algn="l" rtl="0">
              <a:spcBef>
                <a:spcPts val="0"/>
              </a:spcBef>
              <a:spcAft>
                <a:spcPts val="0"/>
              </a:spcAft>
              <a:buSzPts val="1100"/>
              <a:buChar char="-"/>
            </a:pPr>
            <a:r>
              <a:rPr lang="en"/>
              <a:t>Marcello Ienca is a research group leader at the Swiss Federal Institute of Technology in Lausanne (EPFL), the UN, Organization for Economic Co-operation and Development, and governments</a:t>
            </a:r>
            <a:endParaRPr/>
          </a:p>
          <a:p>
            <a:pPr marL="1371600" lvl="2" indent="-298450" algn="l" rtl="0">
              <a:spcBef>
                <a:spcPts val="0"/>
              </a:spcBef>
              <a:spcAft>
                <a:spcPts val="0"/>
              </a:spcAft>
              <a:buSzPts val="1100"/>
              <a:buChar char="-"/>
            </a:pPr>
            <a:r>
              <a:rPr lang="en"/>
              <a:t>It is an ongoing battle to establish neuro rights before the technology is even finalized</a:t>
            </a:r>
            <a:endParaRPr/>
          </a:p>
          <a:p>
            <a:pPr marL="1371600" lvl="2" indent="-298450" algn="l" rtl="0">
              <a:spcBef>
                <a:spcPts val="0"/>
              </a:spcBef>
              <a:spcAft>
                <a:spcPts val="0"/>
              </a:spcAft>
              <a:buSzPts val="1100"/>
              <a:buChar char="-"/>
            </a:pPr>
            <a:r>
              <a:rPr lang="en"/>
              <a:t>Organizations have developed like the Foundation for Neuro Rights which aim to protect the thought patterns and brain activity of individuals</a:t>
            </a:r>
            <a:endParaRPr/>
          </a:p>
          <a:p>
            <a:pPr marL="0" lvl="0" indent="0" algn="l" rtl="0">
              <a:spcBef>
                <a:spcPts val="0"/>
              </a:spcBef>
              <a:spcAft>
                <a:spcPts val="0"/>
              </a:spcAft>
              <a:buNone/>
            </a:pPr>
            <a:endParaRPr/>
          </a:p>
          <a:p>
            <a:pPr marL="0" lvl="0" indent="457200" algn="l" rtl="0">
              <a:lnSpc>
                <a:spcPct val="115000"/>
              </a:lnSpc>
              <a:spcBef>
                <a:spcPts val="0"/>
              </a:spcBef>
              <a:spcAft>
                <a:spcPts val="0"/>
              </a:spcAft>
              <a:buClr>
                <a:schemeClr val="dk1"/>
              </a:buClr>
              <a:buSzPts val="1100"/>
              <a:buFont typeface="Arial"/>
              <a:buNone/>
            </a:pPr>
            <a:r>
              <a:rPr lang="en">
                <a:solidFill>
                  <a:schemeClr val="dk1"/>
                </a:solidFill>
              </a:rPr>
              <a:t>Next, we will discuss the implications behind memory sharing technology. In the movie, the Giver and Jonas are able to share and receive memories through chip implants in their arms. When their arms connect together as seen in the image on the right, the memories automatically transmit through the chips and transport the receiver to the scene pictured by the Giver. This technology is used so that the Giver is able to advise the council of Elders in their decision making to ensure the community is protected from past mistakes. However, if this technology were implemented today, there can develop much darker connotations associated with the technology.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One of the faults in the design of the chip is that it can likely be accessed without the consent of both parties. This is apparent in the film when Jonas accidentally receives a memory of war the Giver did not intend for him to experience for years. If individuals’ memories are accessed without their knowledge, this is an invasion of privacy. A real world example is credit cards with contactless payment. Theft became such an issue that RFID wallets were designed to protect people from scanning credit cards of passersby. Using chips, memories can also be transmitted in this way. In addition, from the receiver’s perspective, they can be given harmful memories that damage their psyche. If the technology was used with malicious intent, individuals can be manipulated and mentally mistreated should a Giver provide an inaccurate figment of imagination as a memory. The memory of war was not the Giver’s personal memory, but rather a memory that was given to him. This can translate over into pretending an imagining was a memory of reality. If individuals learn to fabricate memories, this can be used to harm society. This is arguably present today already when taking into account deep fakes. Deep fake technology can make people believe something is real when it is not, which is exactly what these falsified memories can accomplish as well.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Furthermore, this technology can be used to infringe upon the intellectual and privacy rights of individuals. Intellectual property refers to the creations of the mind, but this technology allows these ideas to be accessed by others possibly even without the victim knowing. Our textbook referred to the dilemma when two individuals simultaneously came up with the idea for the play Hamlet. Who owns the intellectual property is currently an impossible determination because they cannot both be given full rights and share them simultaneously. With memory sharing technology, it may be impossible to distinguish who came up with the idea first. With technology on brain activity constantly evolving, there are systems being put into place to protect neuro rights. Marcello Ienca is a research group leader at the Swiss Federal Institute of Technology, the UN, and the Organization for Economic Co-operation and Development who has framed the debate surrounding how to protect individuals' thoughts as technology gets closer to accessing our thought patterns. It is an ongoing battle, especially since technology is not there yet. But, there are organizations in place like the Foundation for Neuro Rights which aims to solidify these rights.</a:t>
            </a:r>
            <a:endParaRPr/>
          </a:p>
        </p:txBody>
      </p:sp>
      <p:sp>
        <p:nvSpPr>
          <p:cNvPr id="223" name="Google Shape;223;g23a30f0fbdc_6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4"/>
          <p:cNvSpPr/>
          <p:nvPr/>
        </p:nvSpPr>
        <p:spPr>
          <a:xfrm>
            <a:off x="-1205" y="-836"/>
            <a:ext cx="9145184" cy="5147769"/>
          </a:xfrm>
          <a:custGeom>
            <a:avLst/>
            <a:gdLst/>
            <a:ahLst/>
            <a:cxnLst/>
            <a:rect l="l" t="t" r="r" b="b"/>
            <a:pathLst>
              <a:path w="9145184" h="5147769" extrusionOk="0">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rgbClr val="000000">
                  <a:alpha val="784"/>
                </a:srgbClr>
              </a:gs>
              <a:gs pos="100000">
                <a:srgbClr val="000000">
                  <a:alpha val="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61" name="Google Shape;61;p14"/>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lvl1pPr lvl="0" algn="ctr">
              <a:lnSpc>
                <a:spcPct val="80000"/>
              </a:lnSpc>
              <a:spcBef>
                <a:spcPts val="0"/>
              </a:spcBef>
              <a:spcAft>
                <a:spcPts val="0"/>
              </a:spcAft>
              <a:buClr>
                <a:schemeClr val="lt1"/>
              </a:buClr>
              <a:buSzPts val="3300"/>
              <a:buFont typeface="Cambria"/>
              <a:buNone/>
              <a:defRPr sz="33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4"/>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0"/>
              </a:spcBef>
              <a:spcAft>
                <a:spcPts val="0"/>
              </a:spcAft>
              <a:buSzPts val="1890"/>
              <a:buNone/>
              <a:defRPr sz="2100">
                <a:solidFill>
                  <a:schemeClr val="lt1"/>
                </a:solidFill>
              </a:defRPr>
            </a:lvl1pPr>
            <a:lvl2pPr marL="914400" lvl="1" indent="-228600" algn="l">
              <a:lnSpc>
                <a:spcPct val="90000"/>
              </a:lnSpc>
              <a:spcBef>
                <a:spcPts val="600"/>
              </a:spcBef>
              <a:spcAft>
                <a:spcPts val="0"/>
              </a:spcAft>
              <a:buSzPts val="1620"/>
              <a:buNone/>
              <a:defRPr sz="1800">
                <a:solidFill>
                  <a:schemeClr val="lt1"/>
                </a:solidFill>
              </a:defRPr>
            </a:lvl2pPr>
            <a:lvl3pPr marL="1371600" lvl="2" indent="-228600" algn="l">
              <a:lnSpc>
                <a:spcPct val="90000"/>
              </a:lnSpc>
              <a:spcBef>
                <a:spcPts val="600"/>
              </a:spcBef>
              <a:spcAft>
                <a:spcPts val="0"/>
              </a:spcAft>
              <a:buSzPts val="1600"/>
              <a:buNone/>
              <a:defRPr sz="1600">
                <a:solidFill>
                  <a:schemeClr val="lt1"/>
                </a:solidFill>
              </a:defRPr>
            </a:lvl3pPr>
            <a:lvl4pPr marL="1828800" lvl="3" indent="-228600" algn="l">
              <a:lnSpc>
                <a:spcPct val="90000"/>
              </a:lnSpc>
              <a:spcBef>
                <a:spcPts val="600"/>
              </a:spcBef>
              <a:spcAft>
                <a:spcPts val="0"/>
              </a:spcAft>
              <a:buSzPts val="1400"/>
              <a:buNone/>
              <a:defRPr sz="1400">
                <a:solidFill>
                  <a:schemeClr val="lt1"/>
                </a:solidFill>
              </a:defRPr>
            </a:lvl4pPr>
            <a:lvl5pPr marL="2286000" lvl="4" indent="-228600" algn="l">
              <a:lnSpc>
                <a:spcPct val="90000"/>
              </a:lnSpc>
              <a:spcBef>
                <a:spcPts val="600"/>
              </a:spcBef>
              <a:spcAft>
                <a:spcPts val="0"/>
              </a:spcAft>
              <a:buSzPts val="1400"/>
              <a:buNone/>
              <a:defRPr sz="1400">
                <a:solidFill>
                  <a:schemeClr val="lt1"/>
                </a:solidFill>
              </a:defRPr>
            </a:lvl5pPr>
            <a:lvl6pPr marL="2743200" lvl="5" indent="-228600" algn="l">
              <a:lnSpc>
                <a:spcPct val="90000"/>
              </a:lnSpc>
              <a:spcBef>
                <a:spcPts val="600"/>
              </a:spcBef>
              <a:spcAft>
                <a:spcPts val="0"/>
              </a:spcAft>
              <a:buSzPts val="1400"/>
              <a:buNone/>
              <a:defRPr sz="1400">
                <a:solidFill>
                  <a:schemeClr val="lt1"/>
                </a:solidFill>
              </a:defRPr>
            </a:lvl6pPr>
            <a:lvl7pPr marL="3200400" lvl="6" indent="-228600" algn="l">
              <a:lnSpc>
                <a:spcPct val="90000"/>
              </a:lnSpc>
              <a:spcBef>
                <a:spcPts val="600"/>
              </a:spcBef>
              <a:spcAft>
                <a:spcPts val="0"/>
              </a:spcAft>
              <a:buSzPts val="1400"/>
              <a:buNone/>
              <a:defRPr sz="1400">
                <a:solidFill>
                  <a:schemeClr val="lt1"/>
                </a:solidFill>
              </a:defRPr>
            </a:lvl7pPr>
            <a:lvl8pPr marL="3657600" lvl="7" indent="-228600" algn="l">
              <a:lnSpc>
                <a:spcPct val="90000"/>
              </a:lnSpc>
              <a:spcBef>
                <a:spcPts val="600"/>
              </a:spcBef>
              <a:spcAft>
                <a:spcPts val="0"/>
              </a:spcAft>
              <a:buSzPts val="1400"/>
              <a:buNone/>
              <a:defRPr sz="1400">
                <a:solidFill>
                  <a:schemeClr val="lt1"/>
                </a:solidFill>
              </a:defRPr>
            </a:lvl8pPr>
            <a:lvl9pPr marL="4114800" lvl="8" indent="-228600" algn="l">
              <a:lnSpc>
                <a:spcPct val="90000"/>
              </a:lnSpc>
              <a:spcBef>
                <a:spcPts val="600"/>
              </a:spcBef>
              <a:spcAft>
                <a:spcPts val="0"/>
              </a:spcAft>
              <a:buSzPts val="1400"/>
              <a:buNone/>
              <a:defRPr sz="1400">
                <a:solidFill>
                  <a:schemeClr val="lt1"/>
                </a:solidFill>
              </a:defRPr>
            </a:lvl9pPr>
          </a:lstStyle>
          <a:p>
            <a:endParaRPr/>
          </a:p>
        </p:txBody>
      </p:sp>
      <p:sp>
        <p:nvSpPr>
          <p:cNvPr id="63" name="Google Shape;63;p14"/>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5"/>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69" name="Google Shape;69;p15"/>
          <p:cNvSpPr txBox="1">
            <a:spLocks noGrp="1"/>
          </p:cNvSpPr>
          <p:nvPr>
            <p:ph type="body" idx="2"/>
          </p:nvPr>
        </p:nvSpPr>
        <p:spPr>
          <a:xfrm>
            <a:off x="4724400" y="1352551"/>
            <a:ext cx="3733800" cy="3352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70" name="Google Shape;70;p15"/>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6"/>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a:lvl1pPr>
            <a:lvl2pPr marL="914400" lvl="1" indent="-331469" algn="l">
              <a:lnSpc>
                <a:spcPct val="90000"/>
              </a:lnSpc>
              <a:spcBef>
                <a:spcPts val="600"/>
              </a:spcBef>
              <a:spcAft>
                <a:spcPts val="0"/>
              </a:spcAft>
              <a:buSzPts val="162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04800" algn="l">
              <a:lnSpc>
                <a:spcPct val="90000"/>
              </a:lnSpc>
              <a:spcBef>
                <a:spcPts val="600"/>
              </a:spcBef>
              <a:spcAft>
                <a:spcPts val="0"/>
              </a:spcAft>
              <a:buSzPts val="1200"/>
              <a:buChar char="•"/>
              <a:defRPr/>
            </a:lvl5pPr>
            <a:lvl6pPr marL="2743200" lvl="5" indent="-304800" algn="l">
              <a:lnSpc>
                <a:spcPct val="90000"/>
              </a:lnSpc>
              <a:spcBef>
                <a:spcPts val="600"/>
              </a:spcBef>
              <a:spcAft>
                <a:spcPts val="0"/>
              </a:spcAft>
              <a:buSzPts val="1200"/>
              <a:buChar char="–"/>
              <a:defRPr/>
            </a:lvl6pPr>
            <a:lvl7pPr marL="3200400" lvl="6" indent="-304800" algn="l">
              <a:lnSpc>
                <a:spcPct val="90000"/>
              </a:lnSpc>
              <a:spcBef>
                <a:spcPts val="600"/>
              </a:spcBef>
              <a:spcAft>
                <a:spcPts val="0"/>
              </a:spcAft>
              <a:buSzPts val="1200"/>
              <a:buChar char="•"/>
              <a:defRPr/>
            </a:lvl7pPr>
            <a:lvl8pPr marL="3657600" lvl="7" indent="-304800" algn="l">
              <a:lnSpc>
                <a:spcPct val="90000"/>
              </a:lnSpc>
              <a:spcBef>
                <a:spcPts val="600"/>
              </a:spcBef>
              <a:spcAft>
                <a:spcPts val="0"/>
              </a:spcAft>
              <a:buSzPts val="1200"/>
              <a:buChar char="–"/>
              <a:defRPr/>
            </a:lvl8pPr>
            <a:lvl9pPr marL="4114800" lvl="8" indent="-304800" algn="l">
              <a:lnSpc>
                <a:spcPct val="90000"/>
              </a:lnSpc>
              <a:spcBef>
                <a:spcPts val="600"/>
              </a:spcBef>
              <a:spcAft>
                <a:spcPts val="0"/>
              </a:spcAft>
              <a:buSzPts val="1200"/>
              <a:buChar char="•"/>
              <a:defRPr/>
            </a:lvl9pPr>
          </a:lstStyle>
          <a:p>
            <a:endParaRPr/>
          </a:p>
        </p:txBody>
      </p:sp>
      <p:sp>
        <p:nvSpPr>
          <p:cNvPr id="76" name="Google Shape;76;p16"/>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17"/>
          <p:cNvSpPr/>
          <p:nvPr/>
        </p:nvSpPr>
        <p:spPr>
          <a:xfrm>
            <a:off x="-1205" y="-836"/>
            <a:ext cx="9145184" cy="5147769"/>
          </a:xfrm>
          <a:custGeom>
            <a:avLst/>
            <a:gdLst/>
            <a:ahLst/>
            <a:cxnLst/>
            <a:rect l="l" t="t" r="r" b="b"/>
            <a:pathLst>
              <a:path w="9145184" h="5147769" extrusionOk="0">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rgbClr val="000000">
                  <a:alpha val="784"/>
                </a:srgbClr>
              </a:gs>
              <a:gs pos="100000">
                <a:srgbClr val="000000">
                  <a:alpha val="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81" name="Google Shape;81;p17"/>
          <p:cNvSpPr txBox="1">
            <a:spLocks noGrp="1"/>
          </p:cNvSpPr>
          <p:nvPr>
            <p:ph type="subTitle" idx="1"/>
          </p:nvPr>
        </p:nvSpPr>
        <p:spPr>
          <a:xfrm>
            <a:off x="914400" y="3105150"/>
            <a:ext cx="7315200" cy="7620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SzPts val="1890"/>
              <a:buNone/>
              <a:defRPr sz="2100">
                <a:solidFill>
                  <a:schemeClr val="lt1"/>
                </a:solidFill>
              </a:defRPr>
            </a:lvl1pPr>
            <a:lvl2pPr lvl="1" algn="ctr">
              <a:lnSpc>
                <a:spcPct val="90000"/>
              </a:lnSpc>
              <a:spcBef>
                <a:spcPts val="600"/>
              </a:spcBef>
              <a:spcAft>
                <a:spcPts val="0"/>
              </a:spcAft>
              <a:buSzPts val="1620"/>
              <a:buNone/>
              <a:defRPr>
                <a:solidFill>
                  <a:schemeClr val="lt1"/>
                </a:solidFill>
              </a:defRPr>
            </a:lvl2pPr>
            <a:lvl3pPr lvl="2" algn="ctr">
              <a:lnSpc>
                <a:spcPct val="90000"/>
              </a:lnSpc>
              <a:spcBef>
                <a:spcPts val="600"/>
              </a:spcBef>
              <a:spcAft>
                <a:spcPts val="0"/>
              </a:spcAft>
              <a:buSzPts val="1500"/>
              <a:buNone/>
              <a:defRPr>
                <a:solidFill>
                  <a:schemeClr val="lt1"/>
                </a:solidFill>
              </a:defRPr>
            </a:lvl3pPr>
            <a:lvl4pPr lvl="3" algn="ctr">
              <a:lnSpc>
                <a:spcPct val="90000"/>
              </a:lnSpc>
              <a:spcBef>
                <a:spcPts val="600"/>
              </a:spcBef>
              <a:spcAft>
                <a:spcPts val="0"/>
              </a:spcAft>
              <a:buSzPts val="1400"/>
              <a:buNone/>
              <a:defRPr>
                <a:solidFill>
                  <a:schemeClr val="lt1"/>
                </a:solidFill>
              </a:defRPr>
            </a:lvl4pPr>
            <a:lvl5pPr lvl="4" algn="ctr">
              <a:lnSpc>
                <a:spcPct val="90000"/>
              </a:lnSpc>
              <a:spcBef>
                <a:spcPts val="600"/>
              </a:spcBef>
              <a:spcAft>
                <a:spcPts val="0"/>
              </a:spcAft>
              <a:buSzPts val="1200"/>
              <a:buNone/>
              <a:defRPr>
                <a:solidFill>
                  <a:schemeClr val="lt1"/>
                </a:solidFill>
              </a:defRPr>
            </a:lvl5pPr>
            <a:lvl6pPr lvl="5" algn="ctr">
              <a:lnSpc>
                <a:spcPct val="90000"/>
              </a:lnSpc>
              <a:spcBef>
                <a:spcPts val="600"/>
              </a:spcBef>
              <a:spcAft>
                <a:spcPts val="0"/>
              </a:spcAft>
              <a:buSzPts val="1200"/>
              <a:buNone/>
              <a:defRPr>
                <a:solidFill>
                  <a:schemeClr val="lt1"/>
                </a:solidFill>
              </a:defRPr>
            </a:lvl6pPr>
            <a:lvl7pPr lvl="6" algn="ctr">
              <a:lnSpc>
                <a:spcPct val="90000"/>
              </a:lnSpc>
              <a:spcBef>
                <a:spcPts val="600"/>
              </a:spcBef>
              <a:spcAft>
                <a:spcPts val="0"/>
              </a:spcAft>
              <a:buSzPts val="1200"/>
              <a:buNone/>
              <a:defRPr>
                <a:solidFill>
                  <a:schemeClr val="lt1"/>
                </a:solidFill>
              </a:defRPr>
            </a:lvl7pPr>
            <a:lvl8pPr lvl="7" algn="ctr">
              <a:lnSpc>
                <a:spcPct val="90000"/>
              </a:lnSpc>
              <a:spcBef>
                <a:spcPts val="600"/>
              </a:spcBef>
              <a:spcAft>
                <a:spcPts val="0"/>
              </a:spcAft>
              <a:buSzPts val="1200"/>
              <a:buNone/>
              <a:defRPr>
                <a:solidFill>
                  <a:schemeClr val="lt1"/>
                </a:solidFill>
              </a:defRPr>
            </a:lvl8pPr>
            <a:lvl9pPr lvl="8" algn="ctr">
              <a:lnSpc>
                <a:spcPct val="90000"/>
              </a:lnSpc>
              <a:spcBef>
                <a:spcPts val="600"/>
              </a:spcBef>
              <a:spcAft>
                <a:spcPts val="0"/>
              </a:spcAft>
              <a:buSzPts val="1200"/>
              <a:buNone/>
              <a:defRPr>
                <a:solidFill>
                  <a:schemeClr val="lt1"/>
                </a:solidFill>
              </a:defRPr>
            </a:lvl9pPr>
          </a:lstStyle>
          <a:p>
            <a:endParaRPr/>
          </a:p>
        </p:txBody>
      </p:sp>
      <p:sp>
        <p:nvSpPr>
          <p:cNvPr id="82" name="Google Shape;82;p17"/>
          <p:cNvSpPr/>
          <p:nvPr/>
        </p:nvSpPr>
        <p:spPr>
          <a:xfrm>
            <a:off x="0" y="1428751"/>
            <a:ext cx="9144000" cy="161118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400" b="0" i="0" u="none" strike="noStrike" cap="none">
              <a:solidFill>
                <a:schemeClr val="lt2"/>
              </a:solidFill>
              <a:latin typeface="Cambria"/>
              <a:ea typeface="Cambria"/>
              <a:cs typeface="Cambria"/>
              <a:sym typeface="Cambria"/>
            </a:endParaRPr>
          </a:p>
        </p:txBody>
      </p:sp>
      <p:sp>
        <p:nvSpPr>
          <p:cNvPr id="83" name="Google Shape;83;p17"/>
          <p:cNvSpPr txBox="1">
            <a:spLocks noGrp="1"/>
          </p:cNvSpPr>
          <p:nvPr>
            <p:ph type="ctrTitle"/>
          </p:nvPr>
        </p:nvSpPr>
        <p:spPr>
          <a:xfrm>
            <a:off x="914400" y="1428751"/>
            <a:ext cx="7315200" cy="1610945"/>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3300"/>
              <a:buFont typeface="Cambria"/>
              <a:buNone/>
              <a:defRPr sz="33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7"/>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lt1"/>
              </a:buClr>
              <a:buSzPts val="800"/>
              <a:buFont typeface="Cambria"/>
              <a:buNone/>
              <a:defRPr sz="8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27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8"/>
          <p:cNvSpPr txBox="1">
            <a:spLocks noGrp="1"/>
          </p:cNvSpPr>
          <p:nvPr>
            <p:ph type="body" idx="1"/>
          </p:nvPr>
        </p:nvSpPr>
        <p:spPr>
          <a:xfrm>
            <a:off x="685800" y="1352550"/>
            <a:ext cx="3733800" cy="685800"/>
          </a:xfrm>
          <a:prstGeom prst="rect">
            <a:avLst/>
          </a:prstGeom>
          <a:noFill/>
          <a:ln>
            <a:noFill/>
          </a:ln>
        </p:spPr>
        <p:txBody>
          <a:bodyPr spcFirstLastPara="1" wrap="square" lIns="91425" tIns="45700" rIns="91425" bIns="45700" anchor="ctr" anchorCtr="0">
            <a:noAutofit/>
          </a:bodyPr>
          <a:lstStyle>
            <a:lvl1pPr marL="457200" lvl="0" indent="-228600" algn="l">
              <a:lnSpc>
                <a:spcPct val="80000"/>
              </a:lnSpc>
              <a:spcBef>
                <a:spcPts val="0"/>
              </a:spcBef>
              <a:spcAft>
                <a:spcPts val="0"/>
              </a:spcAft>
              <a:buSzPts val="1890"/>
              <a:buNone/>
              <a:defRPr sz="2100" b="0">
                <a:solidFill>
                  <a:schemeClr val="lt1"/>
                </a:solidFill>
              </a:defRPr>
            </a:lvl1pPr>
            <a:lvl2pPr marL="914400" lvl="1" indent="-228600" algn="l">
              <a:lnSpc>
                <a:spcPct val="90000"/>
              </a:lnSpc>
              <a:spcBef>
                <a:spcPts val="600"/>
              </a:spcBef>
              <a:spcAft>
                <a:spcPts val="0"/>
              </a:spcAft>
              <a:buSzPts val="1800"/>
              <a:buNone/>
              <a:defRPr sz="2000"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lnSpc>
                <a:spcPct val="90000"/>
              </a:lnSpc>
              <a:spcBef>
                <a:spcPts val="600"/>
              </a:spcBef>
              <a:spcAft>
                <a:spcPts val="0"/>
              </a:spcAft>
              <a:buSzPts val="160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600"/>
              </a:spcBef>
              <a:spcAft>
                <a:spcPts val="0"/>
              </a:spcAft>
              <a:buSzPts val="1600"/>
              <a:buNone/>
              <a:defRPr sz="1600" b="1"/>
            </a:lvl8pPr>
            <a:lvl9pPr marL="4114800" lvl="8" indent="-228600" algn="l">
              <a:lnSpc>
                <a:spcPct val="90000"/>
              </a:lnSpc>
              <a:spcBef>
                <a:spcPts val="600"/>
              </a:spcBef>
              <a:spcAft>
                <a:spcPts val="0"/>
              </a:spcAft>
              <a:buSzPts val="1600"/>
              <a:buNone/>
              <a:defRPr sz="1600" b="1"/>
            </a:lvl9pPr>
          </a:lstStyle>
          <a:p>
            <a:endParaRPr/>
          </a:p>
        </p:txBody>
      </p:sp>
      <p:sp>
        <p:nvSpPr>
          <p:cNvPr id="88" name="Google Shape;88;p18"/>
          <p:cNvSpPr txBox="1">
            <a:spLocks noGrp="1"/>
          </p:cNvSpPr>
          <p:nvPr>
            <p:ph type="body" idx="2"/>
          </p:nvPr>
        </p:nvSpPr>
        <p:spPr>
          <a:xfrm>
            <a:off x="685800" y="2038350"/>
            <a:ext cx="3733800" cy="26670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89" name="Google Shape;89;p18"/>
          <p:cNvSpPr txBox="1">
            <a:spLocks noGrp="1"/>
          </p:cNvSpPr>
          <p:nvPr>
            <p:ph type="body" idx="3"/>
          </p:nvPr>
        </p:nvSpPr>
        <p:spPr>
          <a:xfrm>
            <a:off x="4724400" y="1352550"/>
            <a:ext cx="3733800" cy="685800"/>
          </a:xfrm>
          <a:prstGeom prst="rect">
            <a:avLst/>
          </a:prstGeom>
          <a:noFill/>
          <a:ln>
            <a:noFill/>
          </a:ln>
        </p:spPr>
        <p:txBody>
          <a:bodyPr spcFirstLastPara="1" wrap="square" lIns="91425" tIns="45700" rIns="91425" bIns="45700" anchor="ctr" anchorCtr="0">
            <a:noAutofit/>
          </a:bodyPr>
          <a:lstStyle>
            <a:lvl1pPr marL="457200" lvl="0" indent="-228600" algn="l">
              <a:lnSpc>
                <a:spcPct val="80000"/>
              </a:lnSpc>
              <a:spcBef>
                <a:spcPts val="0"/>
              </a:spcBef>
              <a:spcAft>
                <a:spcPts val="0"/>
              </a:spcAft>
              <a:buSzPts val="1890"/>
              <a:buNone/>
              <a:defRPr sz="2100" b="0">
                <a:solidFill>
                  <a:schemeClr val="lt1"/>
                </a:solidFill>
              </a:defRPr>
            </a:lvl1pPr>
            <a:lvl2pPr marL="914400" lvl="1" indent="-228600" algn="l">
              <a:lnSpc>
                <a:spcPct val="90000"/>
              </a:lnSpc>
              <a:spcBef>
                <a:spcPts val="600"/>
              </a:spcBef>
              <a:spcAft>
                <a:spcPts val="0"/>
              </a:spcAft>
              <a:buSzPts val="1800"/>
              <a:buNone/>
              <a:defRPr sz="2000"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lnSpc>
                <a:spcPct val="90000"/>
              </a:lnSpc>
              <a:spcBef>
                <a:spcPts val="600"/>
              </a:spcBef>
              <a:spcAft>
                <a:spcPts val="0"/>
              </a:spcAft>
              <a:buSzPts val="160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600"/>
              </a:spcBef>
              <a:spcAft>
                <a:spcPts val="0"/>
              </a:spcAft>
              <a:buSzPts val="1600"/>
              <a:buNone/>
              <a:defRPr sz="1600" b="1"/>
            </a:lvl8pPr>
            <a:lvl9pPr marL="4114800" lvl="8" indent="-228600" algn="l">
              <a:lnSpc>
                <a:spcPct val="90000"/>
              </a:lnSpc>
              <a:spcBef>
                <a:spcPts val="600"/>
              </a:spcBef>
              <a:spcAft>
                <a:spcPts val="0"/>
              </a:spcAft>
              <a:buSzPts val="1600"/>
              <a:buNone/>
              <a:defRPr sz="1600" b="1"/>
            </a:lvl9pPr>
          </a:lstStyle>
          <a:p>
            <a:endParaRPr/>
          </a:p>
        </p:txBody>
      </p:sp>
      <p:sp>
        <p:nvSpPr>
          <p:cNvPr id="90" name="Google Shape;90;p18"/>
          <p:cNvSpPr txBox="1">
            <a:spLocks noGrp="1"/>
          </p:cNvSpPr>
          <p:nvPr>
            <p:ph type="body" idx="4"/>
          </p:nvPr>
        </p:nvSpPr>
        <p:spPr>
          <a:xfrm>
            <a:off x="4724400" y="2038350"/>
            <a:ext cx="3733800" cy="26670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91" name="Google Shape;91;p18"/>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8"/>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8"/>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9"/>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9"/>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9"/>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0"/>
        <p:cNvGrpSpPr/>
        <p:nvPr/>
      </p:nvGrpSpPr>
      <p:grpSpPr>
        <a:xfrm>
          <a:off x="0" y="0"/>
          <a:ext cx="0" cy="0"/>
          <a:chOff x="0" y="0"/>
          <a:chExt cx="0" cy="0"/>
        </a:xfrm>
      </p:grpSpPr>
      <p:sp>
        <p:nvSpPr>
          <p:cNvPr id="101" name="Google Shape;101;p21"/>
          <p:cNvSpPr/>
          <p:nvPr/>
        </p:nvSpPr>
        <p:spPr>
          <a:xfrm>
            <a:off x="0" y="-836"/>
            <a:ext cx="5715000" cy="51443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102" name="Google Shape;102;p21"/>
          <p:cNvSpPr txBox="1">
            <a:spLocks noGrp="1"/>
          </p:cNvSpPr>
          <p:nvPr>
            <p:ph type="title"/>
          </p:nvPr>
        </p:nvSpPr>
        <p:spPr>
          <a:xfrm>
            <a:off x="5867400" y="361950"/>
            <a:ext cx="2971800" cy="1066800"/>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chemeClr val="lt1"/>
              </a:buClr>
              <a:buSzPts val="2400"/>
              <a:buFont typeface="Cambria"/>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1"/>
          <p:cNvSpPr txBox="1">
            <a:spLocks noGrp="1"/>
          </p:cNvSpPr>
          <p:nvPr>
            <p:ph type="body" idx="1"/>
          </p:nvPr>
        </p:nvSpPr>
        <p:spPr>
          <a:xfrm>
            <a:off x="381000" y="361950"/>
            <a:ext cx="4953000" cy="4381501"/>
          </a:xfrm>
          <a:prstGeom prst="rect">
            <a:avLst/>
          </a:prstGeom>
          <a:noFill/>
          <a:ln>
            <a:noFill/>
          </a:ln>
        </p:spPr>
        <p:txBody>
          <a:bodyPr spcFirstLastPara="1" wrap="square" lIns="91425" tIns="45700" rIns="91425" bIns="45700" anchor="t" anchorCtr="0">
            <a:normAutofit/>
          </a:bodyPr>
          <a:lstStyle>
            <a:lvl1pPr marL="457200" lvl="0" indent="-348615" algn="l">
              <a:lnSpc>
                <a:spcPct val="90000"/>
              </a:lnSpc>
              <a:spcBef>
                <a:spcPts val="1200"/>
              </a:spcBef>
              <a:spcAft>
                <a:spcPts val="0"/>
              </a:spcAft>
              <a:buSzPts val="1890"/>
              <a:buChar char="•"/>
              <a:defRPr sz="2100"/>
            </a:lvl1pPr>
            <a:lvl2pPr marL="914400" lvl="1" indent="-331469" algn="l">
              <a:lnSpc>
                <a:spcPct val="90000"/>
              </a:lnSpc>
              <a:spcBef>
                <a:spcPts val="600"/>
              </a:spcBef>
              <a:spcAft>
                <a:spcPts val="0"/>
              </a:spcAft>
              <a:buSzPts val="1620"/>
              <a:buChar char="–"/>
              <a:defRPr sz="1800"/>
            </a:lvl2pPr>
            <a:lvl3pPr marL="1371600" lvl="2" indent="-323850" algn="l">
              <a:lnSpc>
                <a:spcPct val="90000"/>
              </a:lnSpc>
              <a:spcBef>
                <a:spcPts val="600"/>
              </a:spcBef>
              <a:spcAft>
                <a:spcPts val="0"/>
              </a:spcAft>
              <a:buSzPts val="1500"/>
              <a:buChar char="•"/>
              <a:defRPr sz="1500"/>
            </a:lvl3pPr>
            <a:lvl4pPr marL="1828800" lvl="3" indent="-317500" algn="l">
              <a:lnSpc>
                <a:spcPct val="90000"/>
              </a:lnSpc>
              <a:spcBef>
                <a:spcPts val="600"/>
              </a:spcBef>
              <a:spcAft>
                <a:spcPts val="0"/>
              </a:spcAft>
              <a:buSzPts val="1400"/>
              <a:buChar char="–"/>
              <a:defRPr sz="1400"/>
            </a:lvl4pPr>
            <a:lvl5pPr marL="2286000" lvl="4" indent="-304800" algn="l">
              <a:lnSpc>
                <a:spcPct val="90000"/>
              </a:lnSpc>
              <a:spcBef>
                <a:spcPts val="600"/>
              </a:spcBef>
              <a:spcAft>
                <a:spcPts val="0"/>
              </a:spcAft>
              <a:buSzPts val="1200"/>
              <a:buChar char="•"/>
              <a:defRPr sz="1200"/>
            </a:lvl5pPr>
            <a:lvl6pPr marL="2743200" lvl="5" indent="-304800" algn="l">
              <a:lnSpc>
                <a:spcPct val="90000"/>
              </a:lnSpc>
              <a:spcBef>
                <a:spcPts val="600"/>
              </a:spcBef>
              <a:spcAft>
                <a:spcPts val="0"/>
              </a:spcAft>
              <a:buSzPts val="1200"/>
              <a:buChar char="–"/>
              <a:defRPr sz="1200"/>
            </a:lvl6pPr>
            <a:lvl7pPr marL="3200400" lvl="6" indent="-304800" algn="l">
              <a:lnSpc>
                <a:spcPct val="90000"/>
              </a:lnSpc>
              <a:spcBef>
                <a:spcPts val="600"/>
              </a:spcBef>
              <a:spcAft>
                <a:spcPts val="0"/>
              </a:spcAft>
              <a:buSzPts val="1200"/>
              <a:buChar char="•"/>
              <a:defRPr sz="1200"/>
            </a:lvl7pPr>
            <a:lvl8pPr marL="3657600" lvl="7" indent="-304800" algn="l">
              <a:lnSpc>
                <a:spcPct val="90000"/>
              </a:lnSpc>
              <a:spcBef>
                <a:spcPts val="600"/>
              </a:spcBef>
              <a:spcAft>
                <a:spcPts val="0"/>
              </a:spcAft>
              <a:buSzPts val="1200"/>
              <a:buChar char="–"/>
              <a:defRPr sz="1200"/>
            </a:lvl8pPr>
            <a:lvl9pPr marL="4114800" lvl="8" indent="-304800" algn="l">
              <a:lnSpc>
                <a:spcPct val="90000"/>
              </a:lnSpc>
              <a:spcBef>
                <a:spcPts val="600"/>
              </a:spcBef>
              <a:spcAft>
                <a:spcPts val="0"/>
              </a:spcAft>
              <a:buSzPts val="1200"/>
              <a:buChar char="•"/>
              <a:defRPr sz="1200"/>
            </a:lvl9pPr>
          </a:lstStyle>
          <a:p>
            <a:endParaRPr/>
          </a:p>
        </p:txBody>
      </p:sp>
      <p:sp>
        <p:nvSpPr>
          <p:cNvPr id="104" name="Google Shape;104;p21"/>
          <p:cNvSpPr txBox="1">
            <a:spLocks noGrp="1"/>
          </p:cNvSpPr>
          <p:nvPr>
            <p:ph type="body" idx="2"/>
          </p:nvPr>
        </p:nvSpPr>
        <p:spPr>
          <a:xfrm>
            <a:off x="5867400" y="1581150"/>
            <a:ext cx="2971800" cy="320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350"/>
              <a:buNone/>
              <a:defRPr sz="1500">
                <a:solidFill>
                  <a:schemeClr val="lt1"/>
                </a:solidFill>
              </a:defRPr>
            </a:lvl1pPr>
            <a:lvl2pPr marL="914400" lvl="1" indent="-228600" algn="l">
              <a:lnSpc>
                <a:spcPct val="90000"/>
              </a:lnSpc>
              <a:spcBef>
                <a:spcPts val="600"/>
              </a:spcBef>
              <a:spcAft>
                <a:spcPts val="0"/>
              </a:spcAft>
              <a:buSzPts val="108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22"/>
          <p:cNvSpPr/>
          <p:nvPr/>
        </p:nvSpPr>
        <p:spPr>
          <a:xfrm>
            <a:off x="-1205" y="-836"/>
            <a:ext cx="9145184" cy="5147769"/>
          </a:xfrm>
          <a:custGeom>
            <a:avLst/>
            <a:gdLst/>
            <a:ahLst/>
            <a:cxnLst/>
            <a:rect l="l" t="t" r="r" b="b"/>
            <a:pathLst>
              <a:path w="9145184" h="5147769" extrusionOk="0">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rgbClr val="000000">
                  <a:alpha val="784"/>
                </a:srgbClr>
              </a:gs>
              <a:gs pos="100000">
                <a:srgbClr val="000000">
                  <a:alpha val="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107" name="Google Shape;107;p22"/>
          <p:cNvSpPr/>
          <p:nvPr/>
        </p:nvSpPr>
        <p:spPr>
          <a:xfrm>
            <a:off x="0" y="-836"/>
            <a:ext cx="4571386" cy="51443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108" name="Google Shape;108;p22"/>
          <p:cNvSpPr txBox="1">
            <a:spLocks noGrp="1"/>
          </p:cNvSpPr>
          <p:nvPr>
            <p:ph type="title"/>
          </p:nvPr>
        </p:nvSpPr>
        <p:spPr>
          <a:xfrm>
            <a:off x="4800600" y="1428750"/>
            <a:ext cx="3886200" cy="12954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2400"/>
              <a:buFont typeface="Cambria"/>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2"/>
          <p:cNvSpPr>
            <a:spLocks noGrp="1"/>
          </p:cNvSpPr>
          <p:nvPr>
            <p:ph type="pic" idx="2"/>
          </p:nvPr>
        </p:nvSpPr>
        <p:spPr>
          <a:xfrm>
            <a:off x="381001" y="361951"/>
            <a:ext cx="3809386" cy="4397030"/>
          </a:xfrm>
          <a:prstGeom prst="rect">
            <a:avLst/>
          </a:prstGeom>
          <a:noFill/>
          <a:ln>
            <a:noFill/>
          </a:ln>
        </p:spPr>
      </p:sp>
      <p:sp>
        <p:nvSpPr>
          <p:cNvPr id="110" name="Google Shape;110;p22"/>
          <p:cNvSpPr txBox="1">
            <a:spLocks noGrp="1"/>
          </p:cNvSpPr>
          <p:nvPr>
            <p:ph type="body" idx="1"/>
          </p:nvPr>
        </p:nvSpPr>
        <p:spPr>
          <a:xfrm>
            <a:off x="4800600" y="2800350"/>
            <a:ext cx="388620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350"/>
              <a:buNone/>
              <a:defRPr sz="1500">
                <a:solidFill>
                  <a:schemeClr val="lt1"/>
                </a:solidFill>
              </a:defRPr>
            </a:lvl1pPr>
            <a:lvl2pPr marL="914400" lvl="1" indent="-228600" algn="l">
              <a:lnSpc>
                <a:spcPct val="90000"/>
              </a:lnSpc>
              <a:spcBef>
                <a:spcPts val="600"/>
              </a:spcBef>
              <a:spcAft>
                <a:spcPts val="0"/>
              </a:spcAft>
              <a:buSzPts val="108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lternate Picture with Caption">
  <p:cSld name="Alternate Picture with Caption">
    <p:spTree>
      <p:nvGrpSpPr>
        <p:cNvPr id="1" name="Shape 111"/>
        <p:cNvGrpSpPr/>
        <p:nvPr/>
      </p:nvGrpSpPr>
      <p:grpSpPr>
        <a:xfrm>
          <a:off x="0" y="0"/>
          <a:ext cx="0" cy="0"/>
          <a:chOff x="0" y="0"/>
          <a:chExt cx="0" cy="0"/>
        </a:xfrm>
      </p:grpSpPr>
      <p:sp>
        <p:nvSpPr>
          <p:cNvPr id="112" name="Google Shape;112;p23"/>
          <p:cNvSpPr/>
          <p:nvPr/>
        </p:nvSpPr>
        <p:spPr>
          <a:xfrm>
            <a:off x="0" y="-836"/>
            <a:ext cx="5715000" cy="51443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113" name="Google Shape;113;p23"/>
          <p:cNvSpPr txBox="1">
            <a:spLocks noGrp="1"/>
          </p:cNvSpPr>
          <p:nvPr>
            <p:ph type="title"/>
          </p:nvPr>
        </p:nvSpPr>
        <p:spPr>
          <a:xfrm>
            <a:off x="5867400" y="361950"/>
            <a:ext cx="2971800" cy="10668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2400"/>
              <a:buFont typeface="Cambria"/>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3"/>
          <p:cNvSpPr>
            <a:spLocks noGrp="1"/>
          </p:cNvSpPr>
          <p:nvPr>
            <p:ph type="pic" idx="2"/>
          </p:nvPr>
        </p:nvSpPr>
        <p:spPr>
          <a:xfrm>
            <a:off x="381000" y="361950"/>
            <a:ext cx="4953001" cy="4381501"/>
          </a:xfrm>
          <a:prstGeom prst="rect">
            <a:avLst/>
          </a:prstGeom>
          <a:noFill/>
          <a:ln>
            <a:noFill/>
          </a:ln>
        </p:spPr>
      </p:sp>
      <p:sp>
        <p:nvSpPr>
          <p:cNvPr id="115" name="Google Shape;115;p23"/>
          <p:cNvSpPr txBox="1">
            <a:spLocks noGrp="1"/>
          </p:cNvSpPr>
          <p:nvPr>
            <p:ph type="body" idx="1"/>
          </p:nvPr>
        </p:nvSpPr>
        <p:spPr>
          <a:xfrm>
            <a:off x="5867400" y="1581150"/>
            <a:ext cx="2971800" cy="320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350"/>
              <a:buNone/>
              <a:defRPr sz="1500">
                <a:solidFill>
                  <a:schemeClr val="lt1"/>
                </a:solidFill>
              </a:defRPr>
            </a:lvl1pPr>
            <a:lvl2pPr marL="914400" lvl="1" indent="-228600" algn="l">
              <a:lnSpc>
                <a:spcPct val="90000"/>
              </a:lnSpc>
              <a:spcBef>
                <a:spcPts val="600"/>
              </a:spcBef>
              <a:spcAft>
                <a:spcPts val="0"/>
              </a:spcAft>
              <a:buSzPts val="108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4"/>
          <p:cNvSpPr txBox="1">
            <a:spLocks noGrp="1"/>
          </p:cNvSpPr>
          <p:nvPr>
            <p:ph type="body" idx="1"/>
          </p:nvPr>
        </p:nvSpPr>
        <p:spPr>
          <a:xfrm rot="5400000">
            <a:off x="2895600" y="-857249"/>
            <a:ext cx="3352800" cy="77724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a:lvl1pPr>
            <a:lvl2pPr marL="914400" lvl="1" indent="-331469" algn="l">
              <a:lnSpc>
                <a:spcPct val="90000"/>
              </a:lnSpc>
              <a:spcBef>
                <a:spcPts val="600"/>
              </a:spcBef>
              <a:spcAft>
                <a:spcPts val="0"/>
              </a:spcAft>
              <a:buSzPts val="162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04800" algn="l">
              <a:lnSpc>
                <a:spcPct val="90000"/>
              </a:lnSpc>
              <a:spcBef>
                <a:spcPts val="600"/>
              </a:spcBef>
              <a:spcAft>
                <a:spcPts val="0"/>
              </a:spcAft>
              <a:buSzPts val="1200"/>
              <a:buChar char="•"/>
              <a:defRPr/>
            </a:lvl5pPr>
            <a:lvl6pPr marL="2743200" lvl="5" indent="-304800" algn="l">
              <a:lnSpc>
                <a:spcPct val="90000"/>
              </a:lnSpc>
              <a:spcBef>
                <a:spcPts val="600"/>
              </a:spcBef>
              <a:spcAft>
                <a:spcPts val="0"/>
              </a:spcAft>
              <a:buSzPts val="1200"/>
              <a:buChar char="–"/>
              <a:defRPr/>
            </a:lvl6pPr>
            <a:lvl7pPr marL="3200400" lvl="6" indent="-304800" algn="l">
              <a:lnSpc>
                <a:spcPct val="90000"/>
              </a:lnSpc>
              <a:spcBef>
                <a:spcPts val="600"/>
              </a:spcBef>
              <a:spcAft>
                <a:spcPts val="0"/>
              </a:spcAft>
              <a:buSzPts val="1200"/>
              <a:buChar char="•"/>
              <a:defRPr/>
            </a:lvl7pPr>
            <a:lvl8pPr marL="3657600" lvl="7" indent="-304800" algn="l">
              <a:lnSpc>
                <a:spcPct val="90000"/>
              </a:lnSpc>
              <a:spcBef>
                <a:spcPts val="600"/>
              </a:spcBef>
              <a:spcAft>
                <a:spcPts val="0"/>
              </a:spcAft>
              <a:buSzPts val="1200"/>
              <a:buChar char="–"/>
              <a:defRPr/>
            </a:lvl8pPr>
            <a:lvl9pPr marL="4114800" lvl="8" indent="-304800" algn="l">
              <a:lnSpc>
                <a:spcPct val="90000"/>
              </a:lnSpc>
              <a:spcBef>
                <a:spcPts val="600"/>
              </a:spcBef>
              <a:spcAft>
                <a:spcPts val="0"/>
              </a:spcAft>
              <a:buSzPts val="1200"/>
              <a:buChar char="•"/>
              <a:defRPr/>
            </a:lvl9pPr>
          </a:lstStyle>
          <a:p>
            <a:endParaRPr/>
          </a:p>
        </p:txBody>
      </p:sp>
      <p:sp>
        <p:nvSpPr>
          <p:cNvPr id="119" name="Google Shape;119;p24"/>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rot="5400000">
            <a:off x="6051967" y="1841977"/>
            <a:ext cx="4343401" cy="1383347"/>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5"/>
          <p:cNvSpPr txBox="1">
            <a:spLocks noGrp="1"/>
          </p:cNvSpPr>
          <p:nvPr>
            <p:ph type="body" idx="1"/>
          </p:nvPr>
        </p:nvSpPr>
        <p:spPr>
          <a:xfrm rot="5400000">
            <a:off x="1905000" y="-857249"/>
            <a:ext cx="4343401" cy="6781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a:lvl1pPr>
            <a:lvl2pPr marL="914400" lvl="1" indent="-331469" algn="l">
              <a:lnSpc>
                <a:spcPct val="90000"/>
              </a:lnSpc>
              <a:spcBef>
                <a:spcPts val="600"/>
              </a:spcBef>
              <a:spcAft>
                <a:spcPts val="0"/>
              </a:spcAft>
              <a:buSzPts val="162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04800" algn="l">
              <a:lnSpc>
                <a:spcPct val="90000"/>
              </a:lnSpc>
              <a:spcBef>
                <a:spcPts val="600"/>
              </a:spcBef>
              <a:spcAft>
                <a:spcPts val="0"/>
              </a:spcAft>
              <a:buSzPts val="1200"/>
              <a:buChar char="•"/>
              <a:defRPr/>
            </a:lvl5pPr>
            <a:lvl6pPr marL="2743200" lvl="5" indent="-304800" algn="l">
              <a:lnSpc>
                <a:spcPct val="90000"/>
              </a:lnSpc>
              <a:spcBef>
                <a:spcPts val="600"/>
              </a:spcBef>
              <a:spcAft>
                <a:spcPts val="0"/>
              </a:spcAft>
              <a:buSzPts val="1200"/>
              <a:buChar char="–"/>
              <a:defRPr/>
            </a:lvl6pPr>
            <a:lvl7pPr marL="3200400" lvl="6" indent="-304800" algn="l">
              <a:lnSpc>
                <a:spcPct val="90000"/>
              </a:lnSpc>
              <a:spcBef>
                <a:spcPts val="600"/>
              </a:spcBef>
              <a:spcAft>
                <a:spcPts val="0"/>
              </a:spcAft>
              <a:buSzPts val="1200"/>
              <a:buChar char="•"/>
              <a:defRPr/>
            </a:lvl7pPr>
            <a:lvl8pPr marL="3657600" lvl="7" indent="-304800" algn="l">
              <a:lnSpc>
                <a:spcPct val="90000"/>
              </a:lnSpc>
              <a:spcBef>
                <a:spcPts val="600"/>
              </a:spcBef>
              <a:spcAft>
                <a:spcPts val="0"/>
              </a:spcAft>
              <a:buSzPts val="1200"/>
              <a:buChar char="–"/>
              <a:defRPr/>
            </a:lvl8pPr>
            <a:lvl9pPr marL="4114800" lvl="8" indent="-304800" algn="l">
              <a:lnSpc>
                <a:spcPct val="90000"/>
              </a:lnSpc>
              <a:spcBef>
                <a:spcPts val="600"/>
              </a:spcBef>
              <a:spcAft>
                <a:spcPts val="0"/>
              </a:spcAft>
              <a:buSzPts val="1200"/>
              <a:buChar char="•"/>
              <a:defRPr/>
            </a:lvl9pPr>
          </a:lstStyle>
          <a:p>
            <a:endParaRPr/>
          </a:p>
        </p:txBody>
      </p:sp>
      <p:sp>
        <p:nvSpPr>
          <p:cNvPr id="125" name="Google Shape;125;p25"/>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7000">
              <a:schemeClr val="dk2"/>
            </a:gs>
            <a:gs pos="71000">
              <a:srgbClr val="620000"/>
            </a:gs>
            <a:gs pos="100000">
              <a:srgbClr val="260000"/>
            </a:gs>
          </a:gsLst>
          <a:path path="circle">
            <a:fillToRect l="50000" t="50000" r="50000" b="50000"/>
          </a:path>
          <a:tileRect/>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chemeClr val="lt1"/>
              </a:buClr>
              <a:buSzPts val="2700"/>
              <a:buFont typeface="Cambria"/>
              <a:buNone/>
              <a:defRPr sz="2700" b="0" i="0" u="none" strike="noStrike" cap="none">
                <a:solidFill>
                  <a:schemeClr val="lt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a:bodyPr>
          <a:lstStyle>
            <a:lvl1pPr marL="457200" marR="0" lvl="0" indent="-348615" algn="l" rtl="0">
              <a:lnSpc>
                <a:spcPct val="90000"/>
              </a:lnSpc>
              <a:spcBef>
                <a:spcPts val="1200"/>
              </a:spcBef>
              <a:spcAft>
                <a:spcPts val="0"/>
              </a:spcAft>
              <a:buClr>
                <a:schemeClr val="lt2"/>
              </a:buClr>
              <a:buSzPts val="1890"/>
              <a:buFont typeface="Arial"/>
              <a:buChar char="•"/>
              <a:defRPr sz="2100" b="0" i="0" u="none" strike="noStrike" cap="none">
                <a:solidFill>
                  <a:schemeClr val="lt1"/>
                </a:solidFill>
                <a:latin typeface="Cambria"/>
                <a:ea typeface="Cambria"/>
                <a:cs typeface="Cambria"/>
                <a:sym typeface="Cambria"/>
              </a:defRPr>
            </a:lvl1pPr>
            <a:lvl2pPr marL="914400" marR="0" lvl="1" indent="-331469" algn="l" rtl="0">
              <a:lnSpc>
                <a:spcPct val="90000"/>
              </a:lnSpc>
              <a:spcBef>
                <a:spcPts val="600"/>
              </a:spcBef>
              <a:spcAft>
                <a:spcPts val="0"/>
              </a:spcAft>
              <a:buClr>
                <a:schemeClr val="lt2"/>
              </a:buClr>
              <a:buSzPts val="1620"/>
              <a:buFont typeface="Cambria"/>
              <a:buChar char="–"/>
              <a:defRPr sz="1800" b="0" i="0" u="none" strike="noStrike" cap="none">
                <a:solidFill>
                  <a:schemeClr val="lt1"/>
                </a:solidFill>
                <a:latin typeface="Cambria"/>
                <a:ea typeface="Cambria"/>
                <a:cs typeface="Cambria"/>
                <a:sym typeface="Cambria"/>
              </a:defRPr>
            </a:lvl2pPr>
            <a:lvl3pPr marL="1371600" marR="0" lvl="2" indent="-323850" algn="l" rtl="0">
              <a:lnSpc>
                <a:spcPct val="90000"/>
              </a:lnSpc>
              <a:spcBef>
                <a:spcPts val="600"/>
              </a:spcBef>
              <a:spcAft>
                <a:spcPts val="0"/>
              </a:spcAft>
              <a:buClr>
                <a:schemeClr val="lt2"/>
              </a:buClr>
              <a:buSzPts val="1500"/>
              <a:buFont typeface="Arial"/>
              <a:buChar char="•"/>
              <a:defRPr sz="1500" b="0" i="0" u="none" strike="noStrike" cap="none">
                <a:solidFill>
                  <a:schemeClr val="lt1"/>
                </a:solidFill>
                <a:latin typeface="Cambria"/>
                <a:ea typeface="Cambria"/>
                <a:cs typeface="Cambria"/>
                <a:sym typeface="Cambria"/>
              </a:defRPr>
            </a:lvl3pPr>
            <a:lvl4pPr marL="1828800" marR="0" lvl="3" indent="-317500" algn="l" rtl="0">
              <a:lnSpc>
                <a:spcPct val="90000"/>
              </a:lnSpc>
              <a:spcBef>
                <a:spcPts val="600"/>
              </a:spcBef>
              <a:spcAft>
                <a:spcPts val="0"/>
              </a:spcAft>
              <a:buClr>
                <a:schemeClr val="lt2"/>
              </a:buClr>
              <a:buSzPts val="1400"/>
              <a:buFont typeface="Cambria"/>
              <a:buChar char="–"/>
              <a:defRPr sz="1400" b="0" i="0" u="none" strike="noStrike" cap="none">
                <a:solidFill>
                  <a:schemeClr val="lt1"/>
                </a:solidFill>
                <a:latin typeface="Cambria"/>
                <a:ea typeface="Cambria"/>
                <a:cs typeface="Cambria"/>
                <a:sym typeface="Cambria"/>
              </a:defRPr>
            </a:lvl4pPr>
            <a:lvl5pPr marL="2286000" marR="0" lvl="4" indent="-304800" algn="l" rtl="0">
              <a:lnSpc>
                <a:spcPct val="90000"/>
              </a:lnSpc>
              <a:spcBef>
                <a:spcPts val="600"/>
              </a:spcBef>
              <a:spcAft>
                <a:spcPts val="0"/>
              </a:spcAft>
              <a:buClr>
                <a:schemeClr val="lt2"/>
              </a:buClr>
              <a:buSzPts val="1200"/>
              <a:buFont typeface="Arial"/>
              <a:buChar char="•"/>
              <a:defRPr sz="1200" b="0" i="0" u="none" strike="noStrike" cap="none">
                <a:solidFill>
                  <a:schemeClr val="lt1"/>
                </a:solidFill>
                <a:latin typeface="Cambria"/>
                <a:ea typeface="Cambria"/>
                <a:cs typeface="Cambria"/>
                <a:sym typeface="Cambria"/>
              </a:defRPr>
            </a:lvl5pPr>
            <a:lvl6pPr marL="2743200" marR="0" lvl="5" indent="-304800" algn="l" rtl="0">
              <a:lnSpc>
                <a:spcPct val="90000"/>
              </a:lnSpc>
              <a:spcBef>
                <a:spcPts val="600"/>
              </a:spcBef>
              <a:spcAft>
                <a:spcPts val="0"/>
              </a:spcAft>
              <a:buClr>
                <a:schemeClr val="lt2"/>
              </a:buClr>
              <a:buSzPts val="1200"/>
              <a:buFont typeface="Cambria"/>
              <a:buChar char="–"/>
              <a:defRPr sz="1200" b="0" i="0" u="none" strike="noStrike" cap="none">
                <a:solidFill>
                  <a:schemeClr val="lt1"/>
                </a:solidFill>
                <a:latin typeface="Cambria"/>
                <a:ea typeface="Cambria"/>
                <a:cs typeface="Cambria"/>
                <a:sym typeface="Cambria"/>
              </a:defRPr>
            </a:lvl6pPr>
            <a:lvl7pPr marL="3200400" marR="0" lvl="6" indent="-304800" algn="l" rtl="0">
              <a:lnSpc>
                <a:spcPct val="90000"/>
              </a:lnSpc>
              <a:spcBef>
                <a:spcPts val="600"/>
              </a:spcBef>
              <a:spcAft>
                <a:spcPts val="0"/>
              </a:spcAft>
              <a:buClr>
                <a:schemeClr val="lt2"/>
              </a:buClr>
              <a:buSzPts val="1200"/>
              <a:buFont typeface="Arial"/>
              <a:buChar char="•"/>
              <a:defRPr sz="1200" b="0" i="0" u="none" strike="noStrike" cap="none">
                <a:solidFill>
                  <a:schemeClr val="lt1"/>
                </a:solidFill>
                <a:latin typeface="Cambria"/>
                <a:ea typeface="Cambria"/>
                <a:cs typeface="Cambria"/>
                <a:sym typeface="Cambria"/>
              </a:defRPr>
            </a:lvl7pPr>
            <a:lvl8pPr marL="3657600" marR="0" lvl="7" indent="-304800" algn="l" rtl="0">
              <a:lnSpc>
                <a:spcPct val="90000"/>
              </a:lnSpc>
              <a:spcBef>
                <a:spcPts val="600"/>
              </a:spcBef>
              <a:spcAft>
                <a:spcPts val="0"/>
              </a:spcAft>
              <a:buClr>
                <a:schemeClr val="lt2"/>
              </a:buClr>
              <a:buSzPts val="1200"/>
              <a:buFont typeface="Cambria"/>
              <a:buChar char="–"/>
              <a:defRPr sz="1200" b="0" i="0" u="none" strike="noStrike" cap="none">
                <a:solidFill>
                  <a:schemeClr val="lt1"/>
                </a:solidFill>
                <a:latin typeface="Cambria"/>
                <a:ea typeface="Cambria"/>
                <a:cs typeface="Cambria"/>
                <a:sym typeface="Cambria"/>
              </a:defRPr>
            </a:lvl8pPr>
            <a:lvl9pPr marL="4114800" marR="0" lvl="8" indent="-304800" algn="l" rtl="0">
              <a:lnSpc>
                <a:spcPct val="90000"/>
              </a:lnSpc>
              <a:spcBef>
                <a:spcPts val="600"/>
              </a:spcBef>
              <a:spcAft>
                <a:spcPts val="0"/>
              </a:spcAft>
              <a:buClr>
                <a:schemeClr val="lt2"/>
              </a:buClr>
              <a:buSzPts val="1200"/>
              <a:buFont typeface="Arial"/>
              <a:buChar char="•"/>
              <a:defRPr sz="1200" b="0" i="0" u="none" strike="noStrike" cap="none">
                <a:solidFill>
                  <a:schemeClr val="lt1"/>
                </a:solidFill>
                <a:latin typeface="Cambria"/>
                <a:ea typeface="Cambria"/>
                <a:cs typeface="Cambria"/>
                <a:sym typeface="Cambria"/>
              </a:defRPr>
            </a:lvl9pPr>
          </a:lstStyle>
          <a:p>
            <a:endParaRPr/>
          </a:p>
        </p:txBody>
      </p:sp>
      <p:sp>
        <p:nvSpPr>
          <p:cNvPr id="53" name="Google Shape;53;p13"/>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lt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9pPr>
          </a:lstStyle>
          <a:p>
            <a:endParaRPr/>
          </a:p>
        </p:txBody>
      </p:sp>
      <p:sp>
        <p:nvSpPr>
          <p:cNvPr id="54" name="Google Shape;54;p1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900"/>
              <a:buFont typeface="Cambria"/>
              <a:buNone/>
              <a:defRPr sz="900" b="0" i="0" u="none" strike="noStrike" cap="none">
                <a:solidFill>
                  <a:schemeClr val="lt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9pPr>
          </a:lstStyle>
          <a:p>
            <a:endParaRPr/>
          </a:p>
        </p:txBody>
      </p:sp>
      <p:sp>
        <p:nvSpPr>
          <p:cNvPr id="55" name="Google Shape;55;p1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1"/>
                </a:solidFill>
                <a:latin typeface="Cambria"/>
                <a:ea typeface="Cambria"/>
                <a:cs typeface="Cambria"/>
                <a:sym typeface="Cambria"/>
              </a:defRPr>
            </a:lvl1pPr>
            <a:lvl2pPr marL="0" marR="0" lvl="1" indent="0" algn="r" rtl="0">
              <a:spcBef>
                <a:spcPts val="0"/>
              </a:spcBef>
              <a:buNone/>
              <a:defRPr sz="900" b="0" i="0" u="none" strike="noStrike" cap="none">
                <a:solidFill>
                  <a:schemeClr val="lt1"/>
                </a:solidFill>
                <a:latin typeface="Cambria"/>
                <a:ea typeface="Cambria"/>
                <a:cs typeface="Cambria"/>
                <a:sym typeface="Cambria"/>
              </a:defRPr>
            </a:lvl2pPr>
            <a:lvl3pPr marL="0" marR="0" lvl="2" indent="0" algn="r" rtl="0">
              <a:spcBef>
                <a:spcPts val="0"/>
              </a:spcBef>
              <a:buNone/>
              <a:defRPr sz="900" b="0" i="0" u="none" strike="noStrike" cap="none">
                <a:solidFill>
                  <a:schemeClr val="lt1"/>
                </a:solidFill>
                <a:latin typeface="Cambria"/>
                <a:ea typeface="Cambria"/>
                <a:cs typeface="Cambria"/>
                <a:sym typeface="Cambria"/>
              </a:defRPr>
            </a:lvl3pPr>
            <a:lvl4pPr marL="0" marR="0" lvl="3" indent="0" algn="r" rtl="0">
              <a:spcBef>
                <a:spcPts val="0"/>
              </a:spcBef>
              <a:buNone/>
              <a:defRPr sz="900" b="0" i="0" u="none" strike="noStrike" cap="none">
                <a:solidFill>
                  <a:schemeClr val="lt1"/>
                </a:solidFill>
                <a:latin typeface="Cambria"/>
                <a:ea typeface="Cambria"/>
                <a:cs typeface="Cambria"/>
                <a:sym typeface="Cambria"/>
              </a:defRPr>
            </a:lvl4pPr>
            <a:lvl5pPr marL="0" marR="0" lvl="4" indent="0" algn="r" rtl="0">
              <a:spcBef>
                <a:spcPts val="0"/>
              </a:spcBef>
              <a:buNone/>
              <a:defRPr sz="900" b="0" i="0" u="none" strike="noStrike" cap="none">
                <a:solidFill>
                  <a:schemeClr val="lt1"/>
                </a:solidFill>
                <a:latin typeface="Cambria"/>
                <a:ea typeface="Cambria"/>
                <a:cs typeface="Cambria"/>
                <a:sym typeface="Cambria"/>
              </a:defRPr>
            </a:lvl5pPr>
            <a:lvl6pPr marL="0" marR="0" lvl="5" indent="0" algn="r" rtl="0">
              <a:spcBef>
                <a:spcPts val="0"/>
              </a:spcBef>
              <a:buNone/>
              <a:defRPr sz="900" b="0" i="0" u="none" strike="noStrike" cap="none">
                <a:solidFill>
                  <a:schemeClr val="lt1"/>
                </a:solidFill>
                <a:latin typeface="Cambria"/>
                <a:ea typeface="Cambria"/>
                <a:cs typeface="Cambria"/>
                <a:sym typeface="Cambria"/>
              </a:defRPr>
            </a:lvl6pPr>
            <a:lvl7pPr marL="0" marR="0" lvl="6" indent="0" algn="r" rtl="0">
              <a:spcBef>
                <a:spcPts val="0"/>
              </a:spcBef>
              <a:buNone/>
              <a:defRPr sz="900" b="0" i="0" u="none" strike="noStrike" cap="none">
                <a:solidFill>
                  <a:schemeClr val="lt1"/>
                </a:solidFill>
                <a:latin typeface="Cambria"/>
                <a:ea typeface="Cambria"/>
                <a:cs typeface="Cambria"/>
                <a:sym typeface="Cambria"/>
              </a:defRPr>
            </a:lvl7pPr>
            <a:lvl8pPr marL="0" marR="0" lvl="7" indent="0" algn="r" rtl="0">
              <a:spcBef>
                <a:spcPts val="0"/>
              </a:spcBef>
              <a:buNone/>
              <a:defRPr sz="900" b="0" i="0" u="none" strike="noStrike" cap="none">
                <a:solidFill>
                  <a:schemeClr val="lt1"/>
                </a:solidFill>
                <a:latin typeface="Cambria"/>
                <a:ea typeface="Cambria"/>
                <a:cs typeface="Cambria"/>
                <a:sym typeface="Cambria"/>
              </a:defRPr>
            </a:lvl8pPr>
            <a:lvl9pPr marL="0" marR="0" lvl="8" indent="0" algn="r" rtl="0">
              <a:spcBef>
                <a:spcPts val="0"/>
              </a:spcBef>
              <a:buNone/>
              <a:defRPr sz="900" b="0" i="0" u="none" strike="noStrike" cap="none">
                <a:solidFill>
                  <a:schemeClr val="lt1"/>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grpSp>
        <p:nvGrpSpPr>
          <p:cNvPr id="56" name="Google Shape;56;p13"/>
          <p:cNvGrpSpPr/>
          <p:nvPr/>
        </p:nvGrpSpPr>
        <p:grpSpPr>
          <a:xfrm>
            <a:off x="23" y="21342"/>
            <a:ext cx="9143977" cy="295715"/>
            <a:chOff x="23" y="21342"/>
            <a:chExt cx="9143977" cy="295715"/>
          </a:xfrm>
        </p:grpSpPr>
        <p:sp>
          <p:nvSpPr>
            <p:cNvPr id="57" name="Google Shape;57;p13"/>
            <p:cNvSpPr/>
            <p:nvPr/>
          </p:nvSpPr>
          <p:spPr>
            <a:xfrm>
              <a:off x="23" y="36417"/>
              <a:ext cx="9143977" cy="274320"/>
            </a:xfrm>
            <a:prstGeom prst="rect">
              <a:avLst/>
            </a:prstGeom>
            <a:gradFill>
              <a:gsLst>
                <a:gs pos="0">
                  <a:schemeClr val="dk2"/>
                </a:gs>
                <a:gs pos="100000">
                  <a:schemeClr val="dk1"/>
                </a:gs>
              </a:gsLst>
              <a:path path="circle">
                <a:fillToRect l="50000" t="50000" r="50000" b="50000"/>
              </a:path>
              <a:tileRect/>
            </a:gradFill>
            <a:ln>
              <a:noFill/>
            </a:ln>
          </p:spPr>
          <p:txBody>
            <a:bodyPr spcFirstLastPara="1" wrap="square" lIns="91425" tIns="0" rIns="91425" bIns="45700" anchor="ctr" anchorCtr="0">
              <a:noAutofit/>
            </a:bodyPr>
            <a:lstStyle/>
            <a:p>
              <a:pPr marL="0" marR="0" lvl="0" indent="0" algn="l" rtl="0">
                <a:spcBef>
                  <a:spcPts val="0"/>
                </a:spcBef>
                <a:spcAft>
                  <a:spcPts val="0"/>
                </a:spcAft>
                <a:buNone/>
              </a:pPr>
              <a:r>
                <a:rPr lang="en" sz="1800" b="0" i="0" u="none" strike="noStrike" cap="none">
                  <a:solidFill>
                    <a:schemeClr val="lt1"/>
                  </a:solidFill>
                  <a:latin typeface="Cambria"/>
                  <a:ea typeface="Cambria"/>
                  <a:cs typeface="Cambria"/>
                  <a:sym typeface="Cambria"/>
                </a:rPr>
                <a:t>CS 3043 Social Implications Of Computing</a:t>
              </a:r>
              <a:endParaRPr/>
            </a:p>
          </p:txBody>
        </p:sp>
        <p:pic>
          <p:nvPicPr>
            <p:cNvPr id="58" name="Google Shape;58;p13" descr="WPI_Inst_Prim_FulClr_Rev.png"/>
            <p:cNvPicPr preferRelativeResize="0"/>
            <p:nvPr/>
          </p:nvPicPr>
          <p:blipFill rotWithShape="1">
            <a:blip r:embed="rId14">
              <a:alphaModFix/>
            </a:blip>
            <a:srcRect/>
            <a:stretch/>
          </p:blipFill>
          <p:spPr>
            <a:xfrm>
              <a:off x="8123338" y="21342"/>
              <a:ext cx="914400" cy="295715"/>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hyperlink" Target="https://www.cnbc.com/2019/10/14/what-is-deepfake-and-how-it-might-be-dangerous.html" TargetMode="External"/><Relationship Id="rId3" Type="http://schemas.openxmlformats.org/officeDocument/2006/relationships/hyperlink" Target="https://younghollywood.com/scene/the-giver-aims-to-give-us-our-dystopia-fix-between-divergent-mockingjay.html" TargetMode="External"/><Relationship Id="rId7" Type="http://schemas.openxmlformats.org/officeDocument/2006/relationships/hyperlink" Target="https://www.af.mil/About-Us/Fact-Sheets/Display/Article/104470/mq-9-reaper/"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hyperlink" Target="https://doi.org/10.3389/fpsyt.2021.792960" TargetMode="External"/><Relationship Id="rId11" Type="http://schemas.openxmlformats.org/officeDocument/2006/relationships/hyperlink" Target="https://www.theguardian.com/technology/2021/nov/07/our-notion-of-privacy-will-be-useless-what-happens-if-technology-learns-to-read-our-minds" TargetMode="External"/><Relationship Id="rId5" Type="http://schemas.openxmlformats.org/officeDocument/2006/relationships/hyperlink" Target="http://theconversation.com/could-your-contactless-bank-card-be-vulnerable-to-virtual-pickpocketing-55264" TargetMode="External"/><Relationship Id="rId10" Type="http://schemas.openxmlformats.org/officeDocument/2006/relationships/hyperlink" Target="https://spie.org/Publications/Proceedings/Paper/10.1117/12.2615108" TargetMode="External"/><Relationship Id="rId4" Type="http://schemas.openxmlformats.org/officeDocument/2006/relationships/hyperlink" Target="https://www.dronerush.com/best-battery-life-18549/" TargetMode="External"/><Relationship Id="rId9" Type="http://schemas.openxmlformats.org/officeDocument/2006/relationships/hyperlink" Target="https://www.banyanmentalhealth.com/2022/02/09/effects-of-taking-antidepressants-without-depress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3376550" y="922575"/>
            <a:ext cx="5142600" cy="1494600"/>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
              <a:t>The Giver (2014)</a:t>
            </a:r>
            <a:endParaRPr/>
          </a:p>
        </p:txBody>
      </p:sp>
      <p:sp>
        <p:nvSpPr>
          <p:cNvPr id="133" name="Google Shape;133;p26"/>
          <p:cNvSpPr txBox="1">
            <a:spLocks noGrp="1"/>
          </p:cNvSpPr>
          <p:nvPr>
            <p:ph type="body" idx="1"/>
          </p:nvPr>
        </p:nvSpPr>
        <p:spPr>
          <a:xfrm>
            <a:off x="3376550" y="2724150"/>
            <a:ext cx="48531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
              <a:t>Aman, Sandi, Samson, Julie, Hazel</a:t>
            </a:r>
            <a:endParaRPr/>
          </a:p>
        </p:txBody>
      </p:sp>
      <p:sp>
        <p:nvSpPr>
          <p:cNvPr id="135" name="Google Shape;135;p26"/>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136" name="Google Shape;136;p26"/>
          <p:cNvPicPr preferRelativeResize="0"/>
          <p:nvPr/>
        </p:nvPicPr>
        <p:blipFill>
          <a:blip r:embed="rId3">
            <a:alphaModFix/>
          </a:blip>
          <a:stretch>
            <a:fillRect/>
          </a:stretch>
        </p:blipFill>
        <p:spPr>
          <a:xfrm>
            <a:off x="288600" y="587213"/>
            <a:ext cx="2677800" cy="3969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Ending Remarks</a:t>
            </a:r>
            <a:endParaRPr/>
          </a:p>
        </p:txBody>
      </p:sp>
      <p:sp>
        <p:nvSpPr>
          <p:cNvPr id="238" name="Google Shape;238;p35"/>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fontScale="92500"/>
          </a:bodyPr>
          <a:lstStyle/>
          <a:p>
            <a:pPr marL="205766" lvl="0" indent="-212116" algn="l" rtl="0">
              <a:spcBef>
                <a:spcPts val="1200"/>
              </a:spcBef>
              <a:spcAft>
                <a:spcPts val="0"/>
              </a:spcAft>
              <a:buSzPts val="1720"/>
              <a:buChar char="•"/>
            </a:pPr>
            <a:r>
              <a:rPr lang="en" sz="1900"/>
              <a:t>Drones</a:t>
            </a:r>
            <a:endParaRPr sz="1900"/>
          </a:p>
          <a:p>
            <a:pPr marL="411534" lvl="1" indent="-221641" algn="l" rtl="0">
              <a:spcBef>
                <a:spcPts val="1200"/>
              </a:spcBef>
              <a:spcAft>
                <a:spcPts val="0"/>
              </a:spcAft>
              <a:buSzPts val="1600"/>
              <a:buChar char="–"/>
            </a:pPr>
            <a:r>
              <a:rPr lang="en" sz="1600"/>
              <a:t>Privacy Concerns</a:t>
            </a:r>
            <a:endParaRPr sz="1600"/>
          </a:p>
          <a:p>
            <a:pPr marL="205766" lvl="0" indent="-212116" algn="l" rtl="0">
              <a:spcBef>
                <a:spcPts val="1200"/>
              </a:spcBef>
              <a:spcAft>
                <a:spcPts val="0"/>
              </a:spcAft>
              <a:buSzPts val="1720"/>
              <a:buChar char="•"/>
            </a:pPr>
            <a:r>
              <a:rPr lang="en" sz="1900"/>
              <a:t>Injection Machines</a:t>
            </a:r>
            <a:endParaRPr sz="1900"/>
          </a:p>
          <a:p>
            <a:pPr marL="411534" lvl="1" indent="-212116" algn="l" rtl="0">
              <a:spcBef>
                <a:spcPts val="1200"/>
              </a:spcBef>
              <a:spcAft>
                <a:spcPts val="0"/>
              </a:spcAft>
              <a:buSzPts val="1450"/>
              <a:buChar char="–"/>
            </a:pPr>
            <a:r>
              <a:rPr lang="en" sz="1600"/>
              <a:t>Infringes Intellectual Property Rights</a:t>
            </a:r>
            <a:endParaRPr sz="1600"/>
          </a:p>
          <a:p>
            <a:pPr marL="205766" lvl="0" indent="-212116" algn="l" rtl="0">
              <a:spcBef>
                <a:spcPts val="1200"/>
              </a:spcBef>
              <a:spcAft>
                <a:spcPts val="0"/>
              </a:spcAft>
              <a:buSzPts val="1720"/>
              <a:buChar char="•"/>
            </a:pPr>
            <a:r>
              <a:rPr lang="en" sz="1900"/>
              <a:t>Holograms / Surveillance Towers</a:t>
            </a:r>
            <a:endParaRPr sz="1900"/>
          </a:p>
          <a:p>
            <a:pPr marL="411534" lvl="1" indent="-210211" algn="l" rtl="0">
              <a:spcBef>
                <a:spcPts val="1200"/>
              </a:spcBef>
              <a:spcAft>
                <a:spcPts val="0"/>
              </a:spcAft>
              <a:buSzPts val="1420"/>
              <a:buChar char="–"/>
            </a:pPr>
            <a:r>
              <a:rPr lang="en" sz="1600"/>
              <a:t>Infringes Right to Privacy</a:t>
            </a:r>
            <a:endParaRPr sz="1600"/>
          </a:p>
          <a:p>
            <a:pPr marL="205766" lvl="0" indent="-212116" algn="l" rtl="0">
              <a:lnSpc>
                <a:spcPct val="90000"/>
              </a:lnSpc>
              <a:spcBef>
                <a:spcPts val="1200"/>
              </a:spcBef>
              <a:spcAft>
                <a:spcPts val="0"/>
              </a:spcAft>
              <a:buSzPts val="1720"/>
              <a:buChar char="•"/>
            </a:pPr>
            <a:r>
              <a:rPr lang="en" sz="1900"/>
              <a:t>Memory-Sharing Technology</a:t>
            </a:r>
            <a:endParaRPr sz="1900"/>
          </a:p>
          <a:p>
            <a:pPr marL="411534" lvl="1" indent="-212116" algn="l" rtl="0">
              <a:spcBef>
                <a:spcPts val="1200"/>
              </a:spcBef>
              <a:spcAft>
                <a:spcPts val="0"/>
              </a:spcAft>
              <a:buSzPts val="1450"/>
              <a:buChar char="–"/>
            </a:pPr>
            <a:r>
              <a:rPr lang="en" sz="1600"/>
              <a:t>Infringes Intellectual Property Rights</a:t>
            </a:r>
            <a:endParaRPr sz="1600"/>
          </a:p>
        </p:txBody>
      </p:sp>
      <p:sp>
        <p:nvSpPr>
          <p:cNvPr id="240" name="Google Shape;240;p3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41" name="Google Shape;241;p35"/>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Aman Gupta</a:t>
            </a:r>
            <a:endParaRPr/>
          </a:p>
        </p:txBody>
      </p:sp>
      <p:pic>
        <p:nvPicPr>
          <p:cNvPr id="242" name="Google Shape;242;p35"/>
          <p:cNvPicPr preferRelativeResize="0"/>
          <p:nvPr/>
        </p:nvPicPr>
        <p:blipFill>
          <a:blip r:embed="rId3">
            <a:alphaModFix/>
          </a:blip>
          <a:stretch>
            <a:fillRect/>
          </a:stretch>
        </p:blipFill>
        <p:spPr>
          <a:xfrm>
            <a:off x="4419600" y="2100450"/>
            <a:ext cx="4419600" cy="1857008"/>
          </a:xfrm>
          <a:prstGeom prst="rect">
            <a:avLst/>
          </a:prstGeom>
          <a:noFill/>
          <a:ln>
            <a:noFill/>
          </a:ln>
        </p:spPr>
      </p:pic>
      <p:sp>
        <p:nvSpPr>
          <p:cNvPr id="243" name="Google Shape;243;p35"/>
          <p:cNvSpPr txBox="1"/>
          <p:nvPr/>
        </p:nvSpPr>
        <p:spPr>
          <a:xfrm>
            <a:off x="4952550" y="4089750"/>
            <a:ext cx="327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mbria"/>
                <a:ea typeface="Cambria"/>
                <a:cs typeface="Cambria"/>
                <a:sym typeface="Cambria"/>
              </a:rPr>
              <a:t>Figure 6: Drone instructed to locate Jonas in Elsewhere</a:t>
            </a:r>
            <a:endParaRPr>
              <a:solidFill>
                <a:schemeClr val="lt1"/>
              </a:solidFill>
              <a:latin typeface="Cambria"/>
              <a:ea typeface="Cambria"/>
              <a:cs typeface="Cambria"/>
              <a:sym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Questions?</a:t>
            </a:r>
            <a:endParaRPr/>
          </a:p>
        </p:txBody>
      </p:sp>
      <p:pic>
        <p:nvPicPr>
          <p:cNvPr id="249" name="Google Shape;249;p36"/>
          <p:cNvPicPr preferRelativeResize="0"/>
          <p:nvPr/>
        </p:nvPicPr>
        <p:blipFill>
          <a:blip r:embed="rId3">
            <a:alphaModFix/>
          </a:blip>
          <a:stretch>
            <a:fillRect/>
          </a:stretch>
        </p:blipFill>
        <p:spPr>
          <a:xfrm>
            <a:off x="3678063" y="1023400"/>
            <a:ext cx="4832725" cy="3578675"/>
          </a:xfrm>
          <a:prstGeom prst="rect">
            <a:avLst/>
          </a:prstGeom>
          <a:noFill/>
          <a:ln>
            <a:noFill/>
          </a:ln>
        </p:spPr>
      </p:pic>
      <p:sp>
        <p:nvSpPr>
          <p:cNvPr id="2" name="Slide Number Placeholder 1">
            <a:extLst>
              <a:ext uri="{FF2B5EF4-FFF2-40B4-BE49-F238E27FC236}">
                <a16:creationId xmlns:a16="http://schemas.microsoft.com/office/drawing/2014/main" id="{07D8390A-AD8D-40D8-F45F-80E5171506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REFERENCES</a:t>
            </a:r>
            <a:endParaRPr/>
          </a:p>
        </p:txBody>
      </p:sp>
      <p:sp>
        <p:nvSpPr>
          <p:cNvPr id="255" name="Google Shape;255;p37"/>
          <p:cNvSpPr txBox="1">
            <a:spLocks noGrp="1"/>
          </p:cNvSpPr>
          <p:nvPr>
            <p:ph type="body" idx="1"/>
          </p:nvPr>
        </p:nvSpPr>
        <p:spPr>
          <a:xfrm>
            <a:off x="0" y="1352551"/>
            <a:ext cx="9144000" cy="335280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120000"/>
              </a:lnSpc>
              <a:spcBef>
                <a:spcPts val="1200"/>
              </a:spcBef>
              <a:spcAft>
                <a:spcPts val="0"/>
              </a:spcAft>
              <a:buClr>
                <a:schemeClr val="dk1"/>
              </a:buClr>
              <a:buSzPct val="85909"/>
              <a:buFont typeface="Arial"/>
              <a:buNone/>
            </a:pPr>
            <a:r>
              <a:rPr lang="en" sz="2200" dirty="0"/>
              <a:t>[1] Baltazar, A. (2014). The Giver and Jonas Memory Sharing. Young Hollywood. Retrieved April 27, 2023, from </a:t>
            </a:r>
            <a:r>
              <a:rPr lang="en" sz="2200" dirty="0">
                <a:hlinkClick r:id="rId3"/>
              </a:rPr>
              <a:t>https://younghollywood.com/scene/the-giver-aims-to-give-us-our-dystopia-fix-between-divergent-mockingjay.html</a:t>
            </a:r>
            <a:r>
              <a:rPr lang="en" sz="2200" dirty="0"/>
              <a:t> . </a:t>
            </a:r>
            <a:br>
              <a:rPr lang="en" sz="2200" dirty="0"/>
            </a:br>
            <a:r>
              <a:rPr lang="en" sz="2200" dirty="0"/>
              <a:t>[2] Feist, J. (2022, August 28). Best battery life: What's your flight time? Drone Rush. Retrieved May 1, 2023, from </a:t>
            </a:r>
            <a:r>
              <a:rPr lang="en" sz="2200" dirty="0">
                <a:hlinkClick r:id="rId4"/>
              </a:rPr>
              <a:t>https://www.dronerush.com/best-battery-life-18549/</a:t>
            </a:r>
            <a:r>
              <a:rPr lang="en" sz="2200" dirty="0"/>
              <a:t> </a:t>
            </a:r>
            <a:br>
              <a:rPr lang="en" sz="2200" dirty="0"/>
            </a:br>
            <a:r>
              <a:rPr lang="en" sz="2200" dirty="0"/>
              <a:t>[3] </a:t>
            </a:r>
            <a:r>
              <a:rPr lang="en" sz="2200" dirty="0" err="1"/>
              <a:t>Lotfi</a:t>
            </a:r>
            <a:r>
              <a:rPr lang="en" sz="2200" dirty="0"/>
              <a:t>, Ahmad. “Could Your Contactless Bank Card Be Vulnerable to Virtual Pickpocketing?” The Conversation, 1 Mar. 2016, </a:t>
            </a:r>
            <a:r>
              <a:rPr lang="en" sz="2200" dirty="0">
                <a:hlinkClick r:id="rId5"/>
              </a:rPr>
              <a:t>http://theconversation.com/could-your-contactless-bank-card-be-vulnerable-to-virtual-pickpocketing-55264</a:t>
            </a:r>
            <a:r>
              <a:rPr lang="en" sz="2200" dirty="0"/>
              <a:t> .</a:t>
            </a:r>
            <a:br>
              <a:rPr lang="en-US" sz="2200" dirty="0"/>
            </a:br>
            <a:r>
              <a:rPr lang="en-US" sz="2200" dirty="0"/>
              <a:t>[4] Ma, H., Cai, M., &amp; Wang, H. “Emotional Blunting in Patients With Major Depressive Disorder: A Brief Non-systematic Review of Current Research.” (Front Psychiatry, 2021) </a:t>
            </a:r>
            <a:r>
              <a:rPr lang="en-US" sz="2200" dirty="0">
                <a:hlinkClick r:id="rId6"/>
              </a:rPr>
              <a:t>https://doi.org/10.3389/fpsyt.2021.792960</a:t>
            </a:r>
            <a:br>
              <a:rPr lang="en-US" sz="2200" dirty="0"/>
            </a:br>
            <a:r>
              <a:rPr lang="en" sz="2200" dirty="0"/>
              <a:t>[5] MQ-9 reaper. Air Force. (n.d.). Retrieved May 1, 2023, from </a:t>
            </a:r>
            <a:r>
              <a:rPr lang="en" sz="2200" dirty="0">
                <a:hlinkClick r:id="rId7"/>
              </a:rPr>
              <a:t>https://www.af.mil/About-Us/Fact-Sheets/Display/Article/104470/mq-9-reaper/</a:t>
            </a:r>
            <a:r>
              <a:rPr lang="en" sz="2200" dirty="0"/>
              <a:t>  </a:t>
            </a:r>
            <a:br>
              <a:rPr lang="en" sz="2200" dirty="0"/>
            </a:br>
            <a:r>
              <a:rPr lang="en-US" sz="2400" dirty="0"/>
              <a:t>[6] Shao, Grace. “What ‘deepfakes’ Are and How They May Be Dangerous.” CNBC, 14 Oct. 2019, </a:t>
            </a:r>
            <a:r>
              <a:rPr lang="en-US" sz="2400" dirty="0">
                <a:hlinkClick r:id="rId8"/>
              </a:rPr>
              <a:t>https://www.cnbc.com/2019/10/14/what-is-deepfake-and-how-it-might-be-dangerous.html</a:t>
            </a:r>
            <a:r>
              <a:rPr lang="en-US" sz="2400" dirty="0"/>
              <a:t> .</a:t>
            </a:r>
            <a:br>
              <a:rPr lang="en-US" sz="2400" dirty="0"/>
            </a:br>
            <a:r>
              <a:rPr lang="en-US" sz="2400" dirty="0"/>
              <a:t>[7] </a:t>
            </a:r>
            <a:r>
              <a:rPr lang="en-US" sz="2400" dirty="0" err="1"/>
              <a:t>Shapper</a:t>
            </a:r>
            <a:r>
              <a:rPr lang="en-US" sz="2400" dirty="0"/>
              <a:t>, Alyssa. “Effects of Antidepressants When Not Depressed” (Mental Health Program at Banyan Treatment Centers, 2022) Accessed April 29, 2023 from </a:t>
            </a:r>
            <a:r>
              <a:rPr lang="en-US" sz="2400" dirty="0">
                <a:hlinkClick r:id="rId9"/>
              </a:rPr>
              <a:t>https://www.banyanmentalhealth.com/2022/02/09/effects-of-taking-antidepressants-without-depression</a:t>
            </a:r>
            <a:br>
              <a:rPr lang="en-US" sz="2400" dirty="0"/>
            </a:br>
            <a:r>
              <a:rPr lang="en-US" sz="2400" dirty="0"/>
              <a:t>[8] Su, M., Liang, B., Liu, Q., Zhang, C., &amp; Wang, J. (2021, October 15). Holographic Communication Technology: (2021): SU: Publications. </a:t>
            </a:r>
            <a:r>
              <a:rPr lang="en-US" sz="2400" dirty="0" err="1"/>
              <a:t>Spie</a:t>
            </a:r>
            <a:r>
              <a:rPr lang="en-US" sz="2400" dirty="0"/>
              <a:t>. Retrieved April 27, 2023, from </a:t>
            </a:r>
            <a:r>
              <a:rPr lang="en-US" sz="2400" dirty="0">
                <a:hlinkClick r:id="rId10"/>
              </a:rPr>
              <a:t>https://spie.org/Publications/Proceedings/Paper/10.1117/12.2615108</a:t>
            </a:r>
            <a:br>
              <a:rPr lang="en-US" sz="2400" dirty="0"/>
            </a:br>
            <a:r>
              <a:rPr lang="en-US" sz="2400" dirty="0"/>
              <a:t>[9] Wild, Kate. “‘Our Notion of Privacy Will Be Useless’: What Happens If Technology Learns to Read Our Minds?” The Guardian, 6 Nov. 2021. The Guardian, </a:t>
            </a:r>
            <a:r>
              <a:rPr lang="en-US" sz="2400" dirty="0">
                <a:hlinkClick r:id="rId11"/>
              </a:rPr>
              <a:t>https://www.theguardian.com/technology/2021/nov/07/our-notion-of-privacy-will-be-useless-what-happens-if-technology-learns-to-read-our-minds</a:t>
            </a:r>
            <a:r>
              <a:rPr lang="en-US" sz="2400" dirty="0"/>
              <a:t> .</a:t>
            </a:r>
          </a:p>
        </p:txBody>
      </p:sp>
      <p:sp>
        <p:nvSpPr>
          <p:cNvPr id="257" name="Google Shape;257;p37"/>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58" name="Google Shape;258;p37"/>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400" b="0" i="0" u="none" strike="noStrike" cap="none">
                <a:solidFill>
                  <a:schemeClr val="lt1"/>
                </a:solidFill>
                <a:latin typeface="Cambria"/>
                <a:ea typeface="Cambria"/>
                <a:cs typeface="Cambria"/>
                <a:sym typeface="Cambria"/>
              </a:rPr>
              <a:t>&lt;Your Name&gt;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Plot Timeline</a:t>
            </a:r>
            <a:endParaRPr/>
          </a:p>
        </p:txBody>
      </p:sp>
      <p:pic>
        <p:nvPicPr>
          <p:cNvPr id="142" name="Google Shape;142;p27"/>
          <p:cNvPicPr preferRelativeResize="0"/>
          <p:nvPr/>
        </p:nvPicPr>
        <p:blipFill>
          <a:blip r:embed="rId3">
            <a:alphaModFix/>
          </a:blip>
          <a:stretch>
            <a:fillRect/>
          </a:stretch>
        </p:blipFill>
        <p:spPr>
          <a:xfrm>
            <a:off x="1364112" y="1118075"/>
            <a:ext cx="6415776" cy="3601850"/>
          </a:xfrm>
          <a:prstGeom prst="rect">
            <a:avLst/>
          </a:prstGeom>
          <a:noFill/>
          <a:ln>
            <a:noFill/>
          </a:ln>
        </p:spPr>
      </p:pic>
      <p:pic>
        <p:nvPicPr>
          <p:cNvPr id="143" name="Google Shape;143;p27"/>
          <p:cNvPicPr preferRelativeResize="0"/>
          <p:nvPr/>
        </p:nvPicPr>
        <p:blipFill>
          <a:blip r:embed="rId4">
            <a:alphaModFix/>
          </a:blip>
          <a:stretch>
            <a:fillRect/>
          </a:stretch>
        </p:blipFill>
        <p:spPr>
          <a:xfrm>
            <a:off x="1364100" y="1118075"/>
            <a:ext cx="6418522" cy="3601850"/>
          </a:xfrm>
          <a:prstGeom prst="rect">
            <a:avLst/>
          </a:prstGeom>
          <a:noFill/>
          <a:ln>
            <a:noFill/>
          </a:ln>
        </p:spPr>
      </p:pic>
      <p:pic>
        <p:nvPicPr>
          <p:cNvPr id="144" name="Google Shape;144;p27"/>
          <p:cNvPicPr preferRelativeResize="0"/>
          <p:nvPr/>
        </p:nvPicPr>
        <p:blipFill>
          <a:blip r:embed="rId5">
            <a:alphaModFix/>
          </a:blip>
          <a:stretch>
            <a:fillRect/>
          </a:stretch>
        </p:blipFill>
        <p:spPr>
          <a:xfrm>
            <a:off x="1364100" y="1118075"/>
            <a:ext cx="6415800" cy="3608094"/>
          </a:xfrm>
          <a:prstGeom prst="rect">
            <a:avLst/>
          </a:prstGeom>
          <a:noFill/>
          <a:ln>
            <a:noFill/>
          </a:ln>
        </p:spPr>
      </p:pic>
      <p:pic>
        <p:nvPicPr>
          <p:cNvPr id="145" name="Google Shape;145;p27"/>
          <p:cNvPicPr preferRelativeResize="0"/>
          <p:nvPr/>
        </p:nvPicPr>
        <p:blipFill>
          <a:blip r:embed="rId6">
            <a:alphaModFix/>
          </a:blip>
          <a:stretch>
            <a:fillRect/>
          </a:stretch>
        </p:blipFill>
        <p:spPr>
          <a:xfrm>
            <a:off x="1364100" y="1118075"/>
            <a:ext cx="6413050" cy="3601850"/>
          </a:xfrm>
          <a:prstGeom prst="rect">
            <a:avLst/>
          </a:prstGeom>
          <a:noFill/>
          <a:ln>
            <a:noFill/>
          </a:ln>
        </p:spPr>
      </p:pic>
      <p:pic>
        <p:nvPicPr>
          <p:cNvPr id="146" name="Google Shape;146;p27"/>
          <p:cNvPicPr preferRelativeResize="0"/>
          <p:nvPr/>
        </p:nvPicPr>
        <p:blipFill>
          <a:blip r:embed="rId7">
            <a:alphaModFix/>
          </a:blip>
          <a:stretch>
            <a:fillRect/>
          </a:stretch>
        </p:blipFill>
        <p:spPr>
          <a:xfrm>
            <a:off x="1370200" y="1375078"/>
            <a:ext cx="6393498" cy="3596345"/>
          </a:xfrm>
          <a:prstGeom prst="rect">
            <a:avLst/>
          </a:prstGeom>
          <a:noFill/>
          <a:ln>
            <a:noFill/>
          </a:ln>
        </p:spPr>
      </p:pic>
      <p:pic>
        <p:nvPicPr>
          <p:cNvPr id="147" name="Google Shape;147;p27"/>
          <p:cNvPicPr preferRelativeResize="0"/>
          <p:nvPr/>
        </p:nvPicPr>
        <p:blipFill>
          <a:blip r:embed="rId8">
            <a:alphaModFix/>
          </a:blip>
          <a:stretch>
            <a:fillRect/>
          </a:stretch>
        </p:blipFill>
        <p:spPr>
          <a:xfrm>
            <a:off x="1364100" y="1116225"/>
            <a:ext cx="6413050" cy="3605559"/>
          </a:xfrm>
          <a:prstGeom prst="rect">
            <a:avLst/>
          </a:prstGeom>
          <a:noFill/>
          <a:ln>
            <a:noFill/>
          </a:ln>
        </p:spPr>
      </p:pic>
      <p:pic>
        <p:nvPicPr>
          <p:cNvPr id="148" name="Google Shape;148;p27"/>
          <p:cNvPicPr preferRelativeResize="0"/>
          <p:nvPr/>
        </p:nvPicPr>
        <p:blipFill>
          <a:blip r:embed="rId9">
            <a:alphaModFix/>
          </a:blip>
          <a:stretch>
            <a:fillRect/>
          </a:stretch>
        </p:blipFill>
        <p:spPr>
          <a:xfrm>
            <a:off x="1364100" y="1118075"/>
            <a:ext cx="6413050" cy="3593980"/>
          </a:xfrm>
          <a:prstGeom prst="rect">
            <a:avLst/>
          </a:prstGeom>
          <a:noFill/>
          <a:ln>
            <a:noFill/>
          </a:ln>
        </p:spPr>
      </p:pic>
      <p:pic>
        <p:nvPicPr>
          <p:cNvPr id="149" name="Google Shape;149;p27"/>
          <p:cNvPicPr preferRelativeResize="0"/>
          <p:nvPr/>
        </p:nvPicPr>
        <p:blipFill>
          <a:blip r:embed="rId10">
            <a:alphaModFix/>
          </a:blip>
          <a:stretch>
            <a:fillRect/>
          </a:stretch>
        </p:blipFill>
        <p:spPr>
          <a:xfrm>
            <a:off x="1364100" y="1194275"/>
            <a:ext cx="6393492" cy="3593975"/>
          </a:xfrm>
          <a:prstGeom prst="rect">
            <a:avLst/>
          </a:prstGeom>
          <a:noFill/>
          <a:ln>
            <a:noFill/>
          </a:ln>
        </p:spPr>
      </p:pic>
      <p:pic>
        <p:nvPicPr>
          <p:cNvPr id="150" name="Google Shape;150;p27"/>
          <p:cNvPicPr preferRelativeResize="0"/>
          <p:nvPr/>
        </p:nvPicPr>
        <p:blipFill>
          <a:blip r:embed="rId11">
            <a:alphaModFix/>
          </a:blip>
          <a:stretch>
            <a:fillRect/>
          </a:stretch>
        </p:blipFill>
        <p:spPr>
          <a:xfrm>
            <a:off x="1351587" y="1239700"/>
            <a:ext cx="6418525" cy="3607186"/>
          </a:xfrm>
          <a:prstGeom prst="rect">
            <a:avLst/>
          </a:prstGeom>
          <a:noFill/>
          <a:ln>
            <a:noFill/>
          </a:ln>
        </p:spPr>
      </p:pic>
      <p:sp>
        <p:nvSpPr>
          <p:cNvPr id="151" name="Google Shape;151;p27"/>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Aman Gupta</a:t>
            </a:r>
            <a:endParaRPr/>
          </a:p>
        </p:txBody>
      </p:sp>
      <p:sp>
        <p:nvSpPr>
          <p:cNvPr id="2" name="Slide Number Placeholder 1">
            <a:extLst>
              <a:ext uri="{FF2B5EF4-FFF2-40B4-BE49-F238E27FC236}">
                <a16:creationId xmlns:a16="http://schemas.microsoft.com/office/drawing/2014/main" id="{056EEC07-6002-DDB0-A09C-FCBCACBB6E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
                                        </p:tgtEl>
                                        <p:attrNameLst>
                                          <p:attrName>style.visibility</p:attrName>
                                        </p:attrNameLst>
                                      </p:cBhvr>
                                      <p:to>
                                        <p:strVal val="visible"/>
                                      </p:to>
                                    </p:set>
                                    <p:animEffect transition="in" filter="fade">
                                      <p:cBhvr>
                                        <p:cTn id="17" dur="1000"/>
                                        <p:tgtEl>
                                          <p:spTgt spid="1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1000"/>
                                        <p:tgtEl>
                                          <p:spTgt spid="1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7"/>
                                        </p:tgtEl>
                                        <p:attrNameLst>
                                          <p:attrName>style.visibility</p:attrName>
                                        </p:attrNameLst>
                                      </p:cBhvr>
                                      <p:to>
                                        <p:strVal val="visible"/>
                                      </p:to>
                                    </p:set>
                                    <p:animEffect transition="in" filter="fade">
                                      <p:cBhvr>
                                        <p:cTn id="27" dur="1100"/>
                                        <p:tgtEl>
                                          <p:spTgt spid="1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8"/>
                                        </p:tgtEl>
                                        <p:attrNameLst>
                                          <p:attrName>style.visibility</p:attrName>
                                        </p:attrNameLst>
                                      </p:cBhvr>
                                      <p:to>
                                        <p:strVal val="visible"/>
                                      </p:to>
                                    </p:set>
                                    <p:animEffect transition="in" filter="fade">
                                      <p:cBhvr>
                                        <p:cTn id="32" dur="1000"/>
                                        <p:tgtEl>
                                          <p:spTgt spid="1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9"/>
                                        </p:tgtEl>
                                        <p:attrNameLst>
                                          <p:attrName>style.visibility</p:attrName>
                                        </p:attrNameLst>
                                      </p:cBhvr>
                                      <p:to>
                                        <p:strVal val="visible"/>
                                      </p:to>
                                    </p:set>
                                    <p:animEffect transition="in" filter="fade">
                                      <p:cBhvr>
                                        <p:cTn id="37" dur="1000"/>
                                        <p:tgtEl>
                                          <p:spTgt spid="1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0"/>
                                        </p:tgtEl>
                                        <p:attrNameLst>
                                          <p:attrName>style.visibility</p:attrName>
                                        </p:attrNameLst>
                                      </p:cBhvr>
                                      <p:to>
                                        <p:strVal val="visible"/>
                                      </p:to>
                                    </p:set>
                                    <p:animEffect transition="in" filter="fade">
                                      <p:cBhvr>
                                        <p:cTn id="42" dur="10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8"/>
          <p:cNvPicPr preferRelativeResize="0"/>
          <p:nvPr/>
        </p:nvPicPr>
        <p:blipFill>
          <a:blip r:embed="rId3">
            <a:alphaModFix/>
          </a:blip>
          <a:stretch>
            <a:fillRect/>
          </a:stretch>
        </p:blipFill>
        <p:spPr>
          <a:xfrm>
            <a:off x="4884799" y="881850"/>
            <a:ext cx="3573400" cy="2001125"/>
          </a:xfrm>
          <a:prstGeom prst="rect">
            <a:avLst/>
          </a:prstGeom>
          <a:noFill/>
          <a:ln>
            <a:noFill/>
          </a:ln>
        </p:spPr>
      </p:pic>
      <p:sp>
        <p:nvSpPr>
          <p:cNvPr id="157" name="Google Shape;157;p28"/>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Movie Technologies</a:t>
            </a:r>
            <a:endParaRPr/>
          </a:p>
        </p:txBody>
      </p:sp>
      <p:sp>
        <p:nvSpPr>
          <p:cNvPr id="158" name="Google Shape;158;p2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Aman Gupta</a:t>
            </a:r>
            <a:endParaRPr/>
          </a:p>
        </p:txBody>
      </p:sp>
      <p:sp>
        <p:nvSpPr>
          <p:cNvPr id="159" name="Google Shape;159;p28"/>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24816" algn="l" rtl="0">
              <a:lnSpc>
                <a:spcPct val="90000"/>
              </a:lnSpc>
              <a:spcBef>
                <a:spcPts val="1200"/>
              </a:spcBef>
              <a:spcAft>
                <a:spcPts val="0"/>
              </a:spcAft>
              <a:buSzPts val="1920"/>
              <a:buChar char="•"/>
            </a:pPr>
            <a:r>
              <a:rPr lang="en" sz="2100"/>
              <a:t>Drones</a:t>
            </a:r>
            <a:endParaRPr sz="2100"/>
          </a:p>
          <a:p>
            <a:pPr marL="205766" lvl="0" indent="-224816" algn="l" rtl="0">
              <a:lnSpc>
                <a:spcPct val="90000"/>
              </a:lnSpc>
              <a:spcBef>
                <a:spcPts val="1200"/>
              </a:spcBef>
              <a:spcAft>
                <a:spcPts val="0"/>
              </a:spcAft>
              <a:buSzPts val="1920"/>
              <a:buChar char="•"/>
            </a:pPr>
            <a:r>
              <a:rPr lang="en" sz="2100"/>
              <a:t>Injection Machines</a:t>
            </a:r>
            <a:endParaRPr sz="2100"/>
          </a:p>
          <a:p>
            <a:pPr marL="205766" lvl="0" indent="-224816" algn="l" rtl="0">
              <a:lnSpc>
                <a:spcPct val="90000"/>
              </a:lnSpc>
              <a:spcBef>
                <a:spcPts val="1200"/>
              </a:spcBef>
              <a:spcAft>
                <a:spcPts val="0"/>
              </a:spcAft>
              <a:buSzPts val="1920"/>
              <a:buChar char="•"/>
            </a:pPr>
            <a:r>
              <a:rPr lang="en" sz="2100"/>
              <a:t>Hologram Communication</a:t>
            </a:r>
            <a:endParaRPr sz="2100"/>
          </a:p>
          <a:p>
            <a:pPr marL="205766" lvl="0" indent="-224816" algn="l" rtl="0">
              <a:lnSpc>
                <a:spcPct val="90000"/>
              </a:lnSpc>
              <a:spcBef>
                <a:spcPts val="1200"/>
              </a:spcBef>
              <a:spcAft>
                <a:spcPts val="0"/>
              </a:spcAft>
              <a:buSzPts val="1920"/>
              <a:buChar char="•"/>
            </a:pPr>
            <a:r>
              <a:rPr lang="en" sz="2100"/>
              <a:t>Surveillance Towers</a:t>
            </a:r>
            <a:endParaRPr sz="2100"/>
          </a:p>
          <a:p>
            <a:pPr marL="205766" lvl="0" indent="-224816" algn="l" rtl="0">
              <a:lnSpc>
                <a:spcPct val="90000"/>
              </a:lnSpc>
              <a:spcBef>
                <a:spcPts val="1200"/>
              </a:spcBef>
              <a:spcAft>
                <a:spcPts val="0"/>
              </a:spcAft>
              <a:buSzPts val="1920"/>
              <a:buChar char="•"/>
            </a:pPr>
            <a:r>
              <a:rPr lang="en" sz="2100"/>
              <a:t>Memory-Sharing psychic technology</a:t>
            </a:r>
            <a:endParaRPr sz="2100"/>
          </a:p>
        </p:txBody>
      </p:sp>
      <p:pic>
        <p:nvPicPr>
          <p:cNvPr id="160" name="Google Shape;160;p28"/>
          <p:cNvPicPr preferRelativeResize="0"/>
          <p:nvPr/>
        </p:nvPicPr>
        <p:blipFill>
          <a:blip r:embed="rId4">
            <a:alphaModFix/>
          </a:blip>
          <a:stretch>
            <a:fillRect/>
          </a:stretch>
        </p:blipFill>
        <p:spPr>
          <a:xfrm>
            <a:off x="5237300" y="2668550"/>
            <a:ext cx="2760576" cy="2310275"/>
          </a:xfrm>
          <a:prstGeom prst="rect">
            <a:avLst/>
          </a:prstGeom>
          <a:noFill/>
          <a:ln>
            <a:noFill/>
          </a:ln>
        </p:spPr>
      </p:pic>
      <p:sp>
        <p:nvSpPr>
          <p:cNvPr id="2" name="Slide Number Placeholder 1">
            <a:extLst>
              <a:ext uri="{FF2B5EF4-FFF2-40B4-BE49-F238E27FC236}">
                <a16:creationId xmlns:a16="http://schemas.microsoft.com/office/drawing/2014/main" id="{3F9DCB53-1AC1-60DD-A4CA-8350383F17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Main Conclusion</a:t>
            </a:r>
            <a:endParaRPr/>
          </a:p>
        </p:txBody>
      </p:sp>
      <p:sp>
        <p:nvSpPr>
          <p:cNvPr id="167" name="Google Shape;167;p29"/>
          <p:cNvSpPr txBox="1">
            <a:spLocks noGrp="1"/>
          </p:cNvSpPr>
          <p:nvPr>
            <p:ph type="body" idx="1"/>
          </p:nvPr>
        </p:nvSpPr>
        <p:spPr>
          <a:xfrm>
            <a:off x="685800" y="1352550"/>
            <a:ext cx="3959700" cy="335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200"/>
              </a:spcBef>
              <a:spcAft>
                <a:spcPts val="0"/>
              </a:spcAft>
              <a:buNone/>
            </a:pPr>
            <a:r>
              <a:rPr lang="en" sz="1900"/>
              <a:t>The Giver presents a cautionary tale about the dangers of heavy reliance on technology to regulate society</a:t>
            </a:r>
            <a:endParaRPr sz="1900"/>
          </a:p>
          <a:p>
            <a:pPr marL="457200" lvl="0" indent="-337820" algn="l" rtl="0">
              <a:lnSpc>
                <a:spcPct val="90000"/>
              </a:lnSpc>
              <a:spcBef>
                <a:spcPts val="1200"/>
              </a:spcBef>
              <a:spcAft>
                <a:spcPts val="0"/>
              </a:spcAft>
              <a:buSzPts val="1720"/>
              <a:buChar char="•"/>
            </a:pPr>
            <a:r>
              <a:rPr lang="en" sz="1900"/>
              <a:t>To what extent does technology create a better world or a dystopian future?</a:t>
            </a:r>
            <a:endParaRPr sz="1900"/>
          </a:p>
          <a:p>
            <a:pPr marL="0" lvl="0" indent="0" algn="l" rtl="0">
              <a:lnSpc>
                <a:spcPct val="90000"/>
              </a:lnSpc>
              <a:spcBef>
                <a:spcPts val="1200"/>
              </a:spcBef>
              <a:spcAft>
                <a:spcPts val="0"/>
              </a:spcAft>
              <a:buNone/>
            </a:pPr>
            <a:endParaRPr sz="1900"/>
          </a:p>
          <a:p>
            <a:pPr marL="457200" lvl="0" indent="-337820" algn="l" rtl="0">
              <a:lnSpc>
                <a:spcPct val="90000"/>
              </a:lnSpc>
              <a:spcBef>
                <a:spcPts val="1200"/>
              </a:spcBef>
              <a:spcAft>
                <a:spcPts val="0"/>
              </a:spcAft>
              <a:buSzPts val="1720"/>
              <a:buChar char="•"/>
            </a:pPr>
            <a:r>
              <a:rPr lang="en" sz="1900"/>
              <a:t>What is the role of individuality in society?</a:t>
            </a:r>
            <a:endParaRPr sz="1900"/>
          </a:p>
        </p:txBody>
      </p:sp>
      <p:sp>
        <p:nvSpPr>
          <p:cNvPr id="169" name="Google Shape;169;p29"/>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70" name="Google Shape;170;p29"/>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Aman Gupta</a:t>
            </a:r>
            <a:endParaRPr/>
          </a:p>
        </p:txBody>
      </p:sp>
      <p:pic>
        <p:nvPicPr>
          <p:cNvPr id="171" name="Google Shape;171;p29"/>
          <p:cNvPicPr preferRelativeResize="0"/>
          <p:nvPr/>
        </p:nvPicPr>
        <p:blipFill>
          <a:blip r:embed="rId3">
            <a:alphaModFix/>
          </a:blip>
          <a:stretch>
            <a:fillRect/>
          </a:stretch>
        </p:blipFill>
        <p:spPr>
          <a:xfrm>
            <a:off x="5529650" y="754301"/>
            <a:ext cx="2660825" cy="3939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Drones</a:t>
            </a:r>
            <a:endParaRPr/>
          </a:p>
        </p:txBody>
      </p:sp>
      <p:sp>
        <p:nvSpPr>
          <p:cNvPr id="178" name="Google Shape;178;p30"/>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457200" lvl="0" indent="-323850" algn="l" rtl="0">
              <a:lnSpc>
                <a:spcPct val="90000"/>
              </a:lnSpc>
              <a:spcBef>
                <a:spcPts val="1200"/>
              </a:spcBef>
              <a:spcAft>
                <a:spcPts val="0"/>
              </a:spcAft>
              <a:buSzPts val="1500"/>
              <a:buChar char="-"/>
            </a:pPr>
            <a:r>
              <a:rPr lang="en" sz="1500"/>
              <a:t>Military UAVs are the closest parallel [5]</a:t>
            </a:r>
            <a:endParaRPr sz="1500"/>
          </a:p>
          <a:p>
            <a:pPr marL="411534" lvl="1" indent="-215291" algn="l" rtl="0">
              <a:lnSpc>
                <a:spcPct val="90000"/>
              </a:lnSpc>
              <a:spcBef>
                <a:spcPts val="1200"/>
              </a:spcBef>
              <a:spcAft>
                <a:spcPts val="0"/>
              </a:spcAft>
              <a:buSzPts val="1500"/>
              <a:buChar char="–"/>
            </a:pPr>
            <a:r>
              <a:rPr lang="en"/>
              <a:t>Movie’s drones aren’t built for combat</a:t>
            </a:r>
            <a:endParaRPr/>
          </a:p>
          <a:p>
            <a:pPr marL="411534" lvl="1" indent="-215291" algn="l" rtl="0">
              <a:lnSpc>
                <a:spcPct val="90000"/>
              </a:lnSpc>
              <a:spcBef>
                <a:spcPts val="1200"/>
              </a:spcBef>
              <a:spcAft>
                <a:spcPts val="0"/>
              </a:spcAft>
              <a:buSzPts val="1500"/>
              <a:buChar char="–"/>
            </a:pPr>
            <a:r>
              <a:rPr lang="en"/>
              <a:t>Modern quadrotor drones could be used for surveillance </a:t>
            </a:r>
            <a:endParaRPr/>
          </a:p>
          <a:p>
            <a:pPr marL="411534" lvl="1" indent="-215291" algn="l" rtl="0">
              <a:lnSpc>
                <a:spcPct val="90000"/>
              </a:lnSpc>
              <a:spcBef>
                <a:spcPts val="1200"/>
              </a:spcBef>
              <a:spcAft>
                <a:spcPts val="0"/>
              </a:spcAft>
              <a:buSzPts val="1500"/>
              <a:buChar char="–"/>
            </a:pPr>
            <a:r>
              <a:rPr lang="en"/>
              <a:t>Need improved battery life to be feasible [2]</a:t>
            </a:r>
            <a:endParaRPr/>
          </a:p>
          <a:p>
            <a:pPr marL="411534" lvl="1" indent="-215291" algn="l" rtl="0">
              <a:lnSpc>
                <a:spcPct val="90000"/>
              </a:lnSpc>
              <a:spcBef>
                <a:spcPts val="1200"/>
              </a:spcBef>
              <a:spcAft>
                <a:spcPts val="0"/>
              </a:spcAft>
              <a:buSzPts val="1500"/>
              <a:buChar char="–"/>
            </a:pPr>
            <a:r>
              <a:rPr lang="en"/>
              <a:t>Security drones terrible in society</a:t>
            </a:r>
            <a:endParaRPr/>
          </a:p>
        </p:txBody>
      </p:sp>
      <p:sp>
        <p:nvSpPr>
          <p:cNvPr id="180" name="Google Shape;180;p3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81" name="Google Shape;181;p30"/>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Samson Hodges </a:t>
            </a:r>
            <a:endParaRPr/>
          </a:p>
        </p:txBody>
      </p:sp>
      <p:pic>
        <p:nvPicPr>
          <p:cNvPr id="182" name="Google Shape;182;p30"/>
          <p:cNvPicPr preferRelativeResize="0"/>
          <p:nvPr/>
        </p:nvPicPr>
        <p:blipFill>
          <a:blip r:embed="rId3">
            <a:alphaModFix/>
          </a:blip>
          <a:stretch>
            <a:fillRect/>
          </a:stretch>
        </p:blipFill>
        <p:spPr>
          <a:xfrm>
            <a:off x="4817950" y="1957525"/>
            <a:ext cx="3909900" cy="1877625"/>
          </a:xfrm>
          <a:prstGeom prst="rect">
            <a:avLst/>
          </a:prstGeom>
          <a:noFill/>
          <a:ln>
            <a:noFill/>
          </a:ln>
        </p:spPr>
      </p:pic>
      <p:sp>
        <p:nvSpPr>
          <p:cNvPr id="183" name="Google Shape;183;p30"/>
          <p:cNvSpPr txBox="1"/>
          <p:nvPr/>
        </p:nvSpPr>
        <p:spPr>
          <a:xfrm>
            <a:off x="4952550" y="4089750"/>
            <a:ext cx="327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mbria"/>
                <a:ea typeface="Cambria"/>
                <a:cs typeface="Cambria"/>
                <a:sym typeface="Cambria"/>
              </a:rPr>
              <a:t>Figure 1: Drone instructed to locate Jonas in Elsewhere</a:t>
            </a:r>
            <a:endParaRPr>
              <a:solidFill>
                <a:schemeClr val="lt1"/>
              </a:solidFill>
              <a:latin typeface="Cambria"/>
              <a:ea typeface="Cambria"/>
              <a:cs typeface="Cambria"/>
              <a:sym typeface="Cambr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Injection Machines</a:t>
            </a:r>
            <a:endParaRPr/>
          </a:p>
        </p:txBody>
      </p:sp>
      <p:sp>
        <p:nvSpPr>
          <p:cNvPr id="190" name="Google Shape;190;p31"/>
          <p:cNvSpPr txBox="1">
            <a:spLocks noGrp="1"/>
          </p:cNvSpPr>
          <p:nvPr>
            <p:ph type="body" idx="1"/>
          </p:nvPr>
        </p:nvSpPr>
        <p:spPr>
          <a:xfrm>
            <a:off x="443925" y="1352550"/>
            <a:ext cx="40566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
              <a:t>Infringement on Intellectual Property</a:t>
            </a:r>
            <a:endParaRPr/>
          </a:p>
          <a:p>
            <a:pPr marL="411534" lvl="1" indent="-205766" algn="l" rtl="0">
              <a:lnSpc>
                <a:spcPct val="90000"/>
              </a:lnSpc>
              <a:spcBef>
                <a:spcPts val="1200"/>
              </a:spcBef>
              <a:spcAft>
                <a:spcPts val="0"/>
              </a:spcAft>
              <a:buSzPts val="1350"/>
              <a:buChar char="–"/>
            </a:pPr>
            <a:r>
              <a:rPr lang="en"/>
              <a:t>Lack in innovation and creativity</a:t>
            </a:r>
            <a:endParaRPr/>
          </a:p>
          <a:p>
            <a:pPr marL="205766" lvl="0" indent="-205766" algn="l" rtl="0">
              <a:lnSpc>
                <a:spcPct val="90000"/>
              </a:lnSpc>
              <a:spcBef>
                <a:spcPts val="1200"/>
              </a:spcBef>
              <a:spcAft>
                <a:spcPts val="0"/>
              </a:spcAft>
              <a:buSzPts val="1620"/>
              <a:buChar char="•"/>
            </a:pPr>
            <a:r>
              <a:rPr lang="en"/>
              <a:t>Psychological Harm</a:t>
            </a:r>
            <a:endParaRPr/>
          </a:p>
          <a:p>
            <a:pPr marL="411534" lvl="1" indent="-205766" algn="l" rtl="0">
              <a:lnSpc>
                <a:spcPct val="90000"/>
              </a:lnSpc>
              <a:spcBef>
                <a:spcPts val="1200"/>
              </a:spcBef>
              <a:spcAft>
                <a:spcPts val="0"/>
              </a:spcAft>
              <a:buSzPts val="1350"/>
              <a:buChar char="–"/>
            </a:pPr>
            <a:r>
              <a:rPr lang="en"/>
              <a:t>Dependency </a:t>
            </a:r>
            <a:endParaRPr/>
          </a:p>
          <a:p>
            <a:pPr marL="411534" lvl="1" indent="-205766" algn="l" rtl="0">
              <a:lnSpc>
                <a:spcPct val="90000"/>
              </a:lnSpc>
              <a:spcBef>
                <a:spcPts val="1200"/>
              </a:spcBef>
              <a:spcAft>
                <a:spcPts val="0"/>
              </a:spcAft>
              <a:buSzPts val="1350"/>
              <a:buChar char="–"/>
            </a:pPr>
            <a:r>
              <a:rPr lang="en"/>
              <a:t>Medication affects everyone differently [7]</a:t>
            </a:r>
            <a:endParaRPr/>
          </a:p>
          <a:p>
            <a:pPr marL="205766" lvl="0" indent="-205766" algn="l" rtl="0">
              <a:lnSpc>
                <a:spcPct val="90000"/>
              </a:lnSpc>
              <a:spcBef>
                <a:spcPts val="1200"/>
              </a:spcBef>
              <a:spcAft>
                <a:spcPts val="0"/>
              </a:spcAft>
              <a:buSzPts val="1620"/>
              <a:buChar char="•"/>
            </a:pPr>
            <a:r>
              <a:rPr lang="en"/>
              <a:t>Control</a:t>
            </a:r>
            <a:endParaRPr/>
          </a:p>
          <a:p>
            <a:pPr marL="411534" lvl="1" indent="-205766" algn="l" rtl="0">
              <a:lnSpc>
                <a:spcPct val="90000"/>
              </a:lnSpc>
              <a:spcBef>
                <a:spcPts val="1200"/>
              </a:spcBef>
              <a:spcAft>
                <a:spcPts val="0"/>
              </a:spcAft>
              <a:buSzPts val="1350"/>
              <a:buChar char="–"/>
            </a:pPr>
            <a:r>
              <a:rPr lang="en"/>
              <a:t>Emotional Blunting [4]</a:t>
            </a:r>
            <a:endParaRPr/>
          </a:p>
          <a:p>
            <a:pPr marL="411534" lvl="1" indent="-205766" algn="l" rtl="0">
              <a:lnSpc>
                <a:spcPct val="90000"/>
              </a:lnSpc>
              <a:spcBef>
                <a:spcPts val="1200"/>
              </a:spcBef>
              <a:spcAft>
                <a:spcPts val="0"/>
              </a:spcAft>
              <a:buSzPts val="1350"/>
              <a:buChar char="–"/>
            </a:pPr>
            <a:r>
              <a:rPr lang="en"/>
              <a:t>Censorship</a:t>
            </a:r>
            <a:endParaRPr/>
          </a:p>
        </p:txBody>
      </p:sp>
      <p:sp>
        <p:nvSpPr>
          <p:cNvPr id="192" name="Google Shape;192;p3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93" name="Google Shape;193;p3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Alexsandra Antoski</a:t>
            </a:r>
            <a:endParaRPr/>
          </a:p>
        </p:txBody>
      </p:sp>
      <p:pic>
        <p:nvPicPr>
          <p:cNvPr id="194" name="Google Shape;194;p31"/>
          <p:cNvPicPr preferRelativeResize="0"/>
          <p:nvPr/>
        </p:nvPicPr>
        <p:blipFill>
          <a:blip r:embed="rId3">
            <a:alphaModFix/>
          </a:blip>
          <a:stretch>
            <a:fillRect/>
          </a:stretch>
        </p:blipFill>
        <p:spPr>
          <a:xfrm>
            <a:off x="4572000" y="1822639"/>
            <a:ext cx="4308191" cy="2412612"/>
          </a:xfrm>
          <a:prstGeom prst="rect">
            <a:avLst/>
          </a:prstGeom>
          <a:noFill/>
          <a:ln>
            <a:noFill/>
          </a:ln>
        </p:spPr>
      </p:pic>
      <p:sp>
        <p:nvSpPr>
          <p:cNvPr id="195" name="Google Shape;195;p31"/>
          <p:cNvSpPr txBox="1"/>
          <p:nvPr/>
        </p:nvSpPr>
        <p:spPr>
          <a:xfrm>
            <a:off x="4952550" y="4242150"/>
            <a:ext cx="327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mbria"/>
                <a:ea typeface="Cambria"/>
                <a:cs typeface="Cambria"/>
                <a:sym typeface="Cambria"/>
              </a:rPr>
              <a:t>Figure 2: Machine distributing morning injections</a:t>
            </a:r>
            <a:endParaRPr>
              <a:solidFill>
                <a:schemeClr val="lt1"/>
              </a:solidFill>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Hologram Communication</a:t>
            </a:r>
            <a:endParaRPr/>
          </a:p>
        </p:txBody>
      </p:sp>
      <p:sp>
        <p:nvSpPr>
          <p:cNvPr id="202" name="Google Shape;202;p3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
              <a:t>Not currently feasible</a:t>
            </a:r>
            <a:endParaRPr/>
          </a:p>
          <a:p>
            <a:pPr marL="411534" lvl="1" indent="-205766" algn="l" rtl="0">
              <a:lnSpc>
                <a:spcPct val="90000"/>
              </a:lnSpc>
              <a:spcBef>
                <a:spcPts val="1200"/>
              </a:spcBef>
              <a:spcAft>
                <a:spcPts val="0"/>
              </a:spcAft>
              <a:buSzPts val="1350"/>
              <a:buChar char="–"/>
            </a:pPr>
            <a:r>
              <a:rPr lang="en"/>
              <a:t>Current network infrastructure can’t support it [8]</a:t>
            </a:r>
            <a:endParaRPr/>
          </a:p>
          <a:p>
            <a:pPr marL="411534" lvl="1" indent="-205766" algn="l" rtl="0">
              <a:lnSpc>
                <a:spcPct val="90000"/>
              </a:lnSpc>
              <a:spcBef>
                <a:spcPts val="1200"/>
              </a:spcBef>
              <a:spcAft>
                <a:spcPts val="0"/>
              </a:spcAft>
              <a:buSzPts val="1350"/>
              <a:buChar char="–"/>
            </a:pPr>
            <a:r>
              <a:rPr lang="en"/>
              <a:t>Hologram tech does exist, however it is typically only used with static images and prerecorded video</a:t>
            </a:r>
            <a:endParaRPr/>
          </a:p>
          <a:p>
            <a:pPr marL="205766" lvl="0" indent="-205766" algn="l" rtl="0">
              <a:lnSpc>
                <a:spcPct val="90000"/>
              </a:lnSpc>
              <a:spcBef>
                <a:spcPts val="1200"/>
              </a:spcBef>
              <a:spcAft>
                <a:spcPts val="0"/>
              </a:spcAft>
              <a:buSzPts val="1620"/>
              <a:buChar char="•"/>
            </a:pPr>
            <a:r>
              <a:rPr lang="en"/>
              <a:t>Invades Privacy</a:t>
            </a:r>
            <a:endParaRPr/>
          </a:p>
          <a:p>
            <a:pPr marL="411534" lvl="1" indent="-205766" algn="l" rtl="0">
              <a:lnSpc>
                <a:spcPct val="90000"/>
              </a:lnSpc>
              <a:spcBef>
                <a:spcPts val="1200"/>
              </a:spcBef>
              <a:spcAft>
                <a:spcPts val="0"/>
              </a:spcAft>
              <a:buSzPts val="1350"/>
              <a:buChar char="–"/>
            </a:pPr>
            <a:r>
              <a:rPr lang="en"/>
              <a:t>Tech lets government officials to contact people without their consent</a:t>
            </a:r>
            <a:endParaRPr/>
          </a:p>
          <a:p>
            <a:pPr marL="0" lvl="0" indent="0" algn="l" rtl="0">
              <a:lnSpc>
                <a:spcPct val="90000"/>
              </a:lnSpc>
              <a:spcBef>
                <a:spcPts val="1200"/>
              </a:spcBef>
              <a:spcAft>
                <a:spcPts val="0"/>
              </a:spcAft>
              <a:buNone/>
            </a:pPr>
            <a:endParaRPr/>
          </a:p>
        </p:txBody>
      </p:sp>
      <p:sp>
        <p:nvSpPr>
          <p:cNvPr id="204" name="Google Shape;204;p32"/>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05" name="Google Shape;205;p32"/>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Hazel Green</a:t>
            </a:r>
            <a:endParaRPr>
              <a:solidFill>
                <a:schemeClr val="lt1"/>
              </a:solidFill>
              <a:latin typeface="Cambria"/>
              <a:ea typeface="Cambria"/>
              <a:cs typeface="Cambria"/>
              <a:sym typeface="Cambria"/>
            </a:endParaRPr>
          </a:p>
        </p:txBody>
      </p:sp>
      <p:pic>
        <p:nvPicPr>
          <p:cNvPr id="206" name="Google Shape;206;p32"/>
          <p:cNvPicPr preferRelativeResize="0"/>
          <p:nvPr/>
        </p:nvPicPr>
        <p:blipFill rotWithShape="1">
          <a:blip r:embed="rId3">
            <a:alphaModFix/>
          </a:blip>
          <a:srcRect l="27680" r="12248"/>
          <a:stretch/>
        </p:blipFill>
        <p:spPr>
          <a:xfrm>
            <a:off x="4664100" y="1511903"/>
            <a:ext cx="3855048" cy="2673858"/>
          </a:xfrm>
          <a:prstGeom prst="rect">
            <a:avLst/>
          </a:prstGeom>
          <a:noFill/>
          <a:ln>
            <a:noFill/>
          </a:ln>
        </p:spPr>
      </p:pic>
      <p:sp>
        <p:nvSpPr>
          <p:cNvPr id="207" name="Google Shape;207;p32"/>
          <p:cNvSpPr txBox="1"/>
          <p:nvPr/>
        </p:nvSpPr>
        <p:spPr>
          <a:xfrm>
            <a:off x="4952875" y="4185750"/>
            <a:ext cx="3277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mbria"/>
                <a:ea typeface="Cambria"/>
                <a:cs typeface="Cambria"/>
                <a:sym typeface="Cambria"/>
              </a:rPr>
              <a:t>Figure 3: Chief Elder communicates with Jonas in Jonas’ dwelling via hologram transmission</a:t>
            </a:r>
            <a:endParaRPr>
              <a:solidFill>
                <a:schemeClr val="lt1"/>
              </a:solidFill>
              <a:latin typeface="Cambria"/>
              <a:ea typeface="Cambria"/>
              <a:cs typeface="Cambria"/>
              <a:sym typeface="Cambr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Surveillance Towers</a:t>
            </a:r>
            <a:endParaRPr/>
          </a:p>
        </p:txBody>
      </p:sp>
      <p:sp>
        <p:nvSpPr>
          <p:cNvPr id="214" name="Google Shape;214;p33"/>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
              <a:t>Surveillance States</a:t>
            </a:r>
            <a:endParaRPr/>
          </a:p>
          <a:p>
            <a:pPr marL="411534" lvl="1" indent="-205766" algn="l" rtl="0">
              <a:lnSpc>
                <a:spcPct val="90000"/>
              </a:lnSpc>
              <a:spcBef>
                <a:spcPts val="1200"/>
              </a:spcBef>
              <a:spcAft>
                <a:spcPts val="0"/>
              </a:spcAft>
              <a:buSzPts val="1350"/>
              <a:buChar char="–"/>
            </a:pPr>
            <a:r>
              <a:rPr lang="en"/>
              <a:t>These towers already exist in today’s world</a:t>
            </a:r>
            <a:endParaRPr/>
          </a:p>
          <a:p>
            <a:pPr marL="411534" lvl="1" indent="-205766" algn="l" rtl="0">
              <a:lnSpc>
                <a:spcPct val="90000"/>
              </a:lnSpc>
              <a:spcBef>
                <a:spcPts val="1200"/>
              </a:spcBef>
              <a:spcAft>
                <a:spcPts val="0"/>
              </a:spcAft>
              <a:buSzPts val="1350"/>
              <a:buChar char="–"/>
            </a:pPr>
            <a:r>
              <a:rPr lang="en"/>
              <a:t>Makes citizens more inclined to follow rules and laws </a:t>
            </a:r>
            <a:endParaRPr/>
          </a:p>
          <a:p>
            <a:pPr marL="411534" lvl="1" indent="-205766" algn="l" rtl="0">
              <a:lnSpc>
                <a:spcPct val="90000"/>
              </a:lnSpc>
              <a:spcBef>
                <a:spcPts val="1200"/>
              </a:spcBef>
              <a:spcAft>
                <a:spcPts val="0"/>
              </a:spcAft>
              <a:buSzPts val="1350"/>
              <a:buChar char="–"/>
            </a:pPr>
            <a:r>
              <a:rPr lang="en"/>
              <a:t>Logs everything it records for future review</a:t>
            </a:r>
            <a:endParaRPr/>
          </a:p>
          <a:p>
            <a:pPr marL="205766" lvl="0" indent="-205766" algn="l" rtl="0">
              <a:lnSpc>
                <a:spcPct val="90000"/>
              </a:lnSpc>
              <a:spcBef>
                <a:spcPts val="1200"/>
              </a:spcBef>
              <a:spcAft>
                <a:spcPts val="0"/>
              </a:spcAft>
              <a:buSzPts val="1620"/>
              <a:buChar char="•"/>
            </a:pPr>
            <a:r>
              <a:rPr lang="en"/>
              <a:t>Takes away privacy</a:t>
            </a:r>
            <a:endParaRPr/>
          </a:p>
          <a:p>
            <a:pPr marL="411534" lvl="1" indent="-205766" algn="l" rtl="0">
              <a:lnSpc>
                <a:spcPct val="90000"/>
              </a:lnSpc>
              <a:spcBef>
                <a:spcPts val="1200"/>
              </a:spcBef>
              <a:spcAft>
                <a:spcPts val="0"/>
              </a:spcAft>
              <a:buSzPts val="1350"/>
              <a:buChar char="–"/>
            </a:pPr>
            <a:r>
              <a:rPr lang="en"/>
              <a:t>Surveillance towers that watch and log your every move take away any notion of privacy</a:t>
            </a:r>
            <a:endParaRPr/>
          </a:p>
          <a:p>
            <a:pPr marL="411534" lvl="0" indent="0" algn="l" rtl="0">
              <a:lnSpc>
                <a:spcPct val="90000"/>
              </a:lnSpc>
              <a:spcBef>
                <a:spcPts val="1200"/>
              </a:spcBef>
              <a:spcAft>
                <a:spcPts val="0"/>
              </a:spcAft>
              <a:buNone/>
            </a:pPr>
            <a:endParaRPr/>
          </a:p>
        </p:txBody>
      </p:sp>
      <p:sp>
        <p:nvSpPr>
          <p:cNvPr id="216" name="Google Shape;216;p33"/>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17" name="Google Shape;217;p33"/>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Hazel Green</a:t>
            </a:r>
            <a:endParaRPr>
              <a:solidFill>
                <a:schemeClr val="lt1"/>
              </a:solidFill>
              <a:latin typeface="Cambria"/>
              <a:ea typeface="Cambria"/>
              <a:cs typeface="Cambria"/>
              <a:sym typeface="Cambria"/>
            </a:endParaRPr>
          </a:p>
        </p:txBody>
      </p:sp>
      <p:pic>
        <p:nvPicPr>
          <p:cNvPr id="218" name="Google Shape;218;p33"/>
          <p:cNvPicPr preferRelativeResize="0"/>
          <p:nvPr/>
        </p:nvPicPr>
        <p:blipFill>
          <a:blip r:embed="rId3">
            <a:alphaModFix/>
          </a:blip>
          <a:stretch>
            <a:fillRect/>
          </a:stretch>
        </p:blipFill>
        <p:spPr>
          <a:xfrm>
            <a:off x="4388825" y="1393225"/>
            <a:ext cx="4405576" cy="2478113"/>
          </a:xfrm>
          <a:prstGeom prst="rect">
            <a:avLst/>
          </a:prstGeom>
          <a:noFill/>
          <a:ln>
            <a:noFill/>
          </a:ln>
        </p:spPr>
      </p:pic>
      <p:sp>
        <p:nvSpPr>
          <p:cNvPr id="219" name="Google Shape;219;p33"/>
          <p:cNvSpPr txBox="1"/>
          <p:nvPr/>
        </p:nvSpPr>
        <p:spPr>
          <a:xfrm>
            <a:off x="5180700" y="4018625"/>
            <a:ext cx="3277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mbria"/>
                <a:ea typeface="Cambria"/>
                <a:cs typeface="Cambria"/>
                <a:sym typeface="Cambria"/>
              </a:rPr>
              <a:t>Figure 4: Surveillance tower camera (left), and a “secret” hideout (center) used by Jonas and his friends</a:t>
            </a:r>
            <a:endParaRPr>
              <a:solidFill>
                <a:schemeClr val="lt1"/>
              </a:solidFill>
              <a:latin typeface="Cambria"/>
              <a:ea typeface="Cambria"/>
              <a:cs typeface="Cambria"/>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Memory Sharing Technology</a:t>
            </a:r>
            <a:endParaRPr/>
          </a:p>
        </p:txBody>
      </p:sp>
      <p:sp>
        <p:nvSpPr>
          <p:cNvPr id="226" name="Google Shape;226;p34"/>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fontScale="85000" lnSpcReduction="10000"/>
          </a:bodyPr>
          <a:lstStyle/>
          <a:p>
            <a:pPr marL="205766" lvl="0" indent="-198051" algn="l" rtl="0">
              <a:lnSpc>
                <a:spcPct val="90000"/>
              </a:lnSpc>
              <a:spcBef>
                <a:spcPts val="1200"/>
              </a:spcBef>
              <a:spcAft>
                <a:spcPts val="0"/>
              </a:spcAft>
              <a:buSzPct val="90000"/>
              <a:buChar char="•"/>
            </a:pPr>
            <a:r>
              <a:rPr lang="en"/>
              <a:t>Chip implants can transmit memories</a:t>
            </a:r>
            <a:endParaRPr/>
          </a:p>
          <a:p>
            <a:pPr marL="411534" lvl="1" indent="-199337" algn="l" rtl="0">
              <a:lnSpc>
                <a:spcPct val="90000"/>
              </a:lnSpc>
              <a:spcBef>
                <a:spcPts val="1200"/>
              </a:spcBef>
              <a:spcAft>
                <a:spcPts val="0"/>
              </a:spcAft>
              <a:buSzPct val="90000"/>
              <a:buChar char="–"/>
            </a:pPr>
            <a:r>
              <a:rPr lang="en"/>
              <a:t>Accidental transmissions can cause harm</a:t>
            </a:r>
            <a:endParaRPr/>
          </a:p>
          <a:p>
            <a:pPr marL="411534" lvl="1" indent="-199337" algn="l" rtl="0">
              <a:lnSpc>
                <a:spcPct val="90000"/>
              </a:lnSpc>
              <a:spcBef>
                <a:spcPts val="1200"/>
              </a:spcBef>
              <a:spcAft>
                <a:spcPts val="0"/>
              </a:spcAft>
              <a:buSzPct val="90000"/>
              <a:buChar char="–"/>
            </a:pPr>
            <a:r>
              <a:rPr lang="en"/>
              <a:t>RFID wallets created to prevent credit cards from being read contactlessly [3]</a:t>
            </a:r>
            <a:endParaRPr/>
          </a:p>
          <a:p>
            <a:pPr marL="411534" lvl="1" indent="-199337" algn="l" rtl="0">
              <a:lnSpc>
                <a:spcPct val="90000"/>
              </a:lnSpc>
              <a:spcBef>
                <a:spcPts val="1200"/>
              </a:spcBef>
              <a:spcAft>
                <a:spcPts val="0"/>
              </a:spcAft>
              <a:buSzPct val="90000"/>
              <a:buChar char="–"/>
            </a:pPr>
            <a:r>
              <a:rPr lang="en"/>
              <a:t>Deep fake technology [6]</a:t>
            </a:r>
            <a:endParaRPr/>
          </a:p>
          <a:p>
            <a:pPr marL="205766" lvl="0" indent="-198051" algn="l" rtl="0">
              <a:lnSpc>
                <a:spcPct val="90000"/>
              </a:lnSpc>
              <a:spcBef>
                <a:spcPts val="1200"/>
              </a:spcBef>
              <a:spcAft>
                <a:spcPts val="0"/>
              </a:spcAft>
              <a:buSzPct val="90000"/>
              <a:buChar char="•"/>
            </a:pPr>
            <a:r>
              <a:rPr lang="en"/>
              <a:t>Infringes upon intellectual and privacy rights</a:t>
            </a:r>
            <a:endParaRPr/>
          </a:p>
          <a:p>
            <a:pPr marL="411534" lvl="1" indent="-199337" algn="l" rtl="0">
              <a:lnSpc>
                <a:spcPct val="90000"/>
              </a:lnSpc>
              <a:spcBef>
                <a:spcPts val="1200"/>
              </a:spcBef>
              <a:spcAft>
                <a:spcPts val="0"/>
              </a:spcAft>
              <a:buSzPct val="90000"/>
              <a:buChar char="–"/>
            </a:pPr>
            <a:r>
              <a:rPr lang="en"/>
              <a:t>Intellectual property refers to creations of the mind, but these can now be stolen</a:t>
            </a:r>
            <a:endParaRPr/>
          </a:p>
          <a:p>
            <a:pPr marL="411534" lvl="1" indent="-199337" algn="l" rtl="0">
              <a:lnSpc>
                <a:spcPct val="90000"/>
              </a:lnSpc>
              <a:spcBef>
                <a:spcPts val="1200"/>
              </a:spcBef>
              <a:spcAft>
                <a:spcPts val="0"/>
              </a:spcAft>
              <a:buSzPct val="90000"/>
              <a:buChar char="–"/>
            </a:pPr>
            <a:r>
              <a:rPr lang="en"/>
              <a:t>The Shakespeare dilemma: two individuals producing the same idea</a:t>
            </a:r>
            <a:endParaRPr/>
          </a:p>
          <a:p>
            <a:pPr marL="411534" lvl="1" indent="-199337" algn="l" rtl="0">
              <a:lnSpc>
                <a:spcPct val="90000"/>
              </a:lnSpc>
              <a:spcBef>
                <a:spcPts val="1200"/>
              </a:spcBef>
              <a:spcAft>
                <a:spcPts val="0"/>
              </a:spcAft>
              <a:buSzPct val="90000"/>
              <a:buChar char="–"/>
            </a:pPr>
            <a:r>
              <a:rPr lang="en"/>
              <a:t>Neuro rights (Marcello Ienca) [9]</a:t>
            </a:r>
            <a:endParaRPr/>
          </a:p>
        </p:txBody>
      </p:sp>
      <p:sp>
        <p:nvSpPr>
          <p:cNvPr id="228" name="Google Shape;228;p34"/>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29" name="Google Shape;229;p34"/>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Julie Vieira</a:t>
            </a:r>
            <a:endParaRPr/>
          </a:p>
        </p:txBody>
      </p:sp>
      <p:pic>
        <p:nvPicPr>
          <p:cNvPr id="230" name="Google Shape;230;p34"/>
          <p:cNvPicPr preferRelativeResize="0"/>
          <p:nvPr/>
        </p:nvPicPr>
        <p:blipFill>
          <a:blip r:embed="rId3">
            <a:alphaModFix/>
          </a:blip>
          <a:stretch>
            <a:fillRect/>
          </a:stretch>
        </p:blipFill>
        <p:spPr>
          <a:xfrm>
            <a:off x="4693925" y="1768007"/>
            <a:ext cx="3794750" cy="2141318"/>
          </a:xfrm>
          <a:prstGeom prst="rect">
            <a:avLst/>
          </a:prstGeom>
          <a:noFill/>
          <a:ln>
            <a:noFill/>
          </a:ln>
        </p:spPr>
      </p:pic>
      <p:sp>
        <p:nvSpPr>
          <p:cNvPr id="231" name="Google Shape;231;p34"/>
          <p:cNvSpPr txBox="1"/>
          <p:nvPr/>
        </p:nvSpPr>
        <p:spPr>
          <a:xfrm>
            <a:off x="4952550" y="4089750"/>
            <a:ext cx="327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mbria"/>
                <a:ea typeface="Cambria"/>
                <a:cs typeface="Cambria"/>
                <a:sym typeface="Cambria"/>
              </a:rPr>
              <a:t>Figure 5: The Giver shares memories with Jonas via the implants in their arms</a:t>
            </a:r>
            <a:endParaRPr>
              <a:solidFill>
                <a:schemeClr val="lt1"/>
              </a:solidFill>
              <a:latin typeface="Cambria"/>
              <a:ea typeface="Cambria"/>
              <a:cs typeface="Cambria"/>
              <a:sym typeface="Cambri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d Radial 16x9">
  <a:themeElements>
    <a:clrScheme name="RedRadial_16x9">
      <a:dk1>
        <a:srgbClr val="000000"/>
      </a:dk1>
      <a:lt1>
        <a:srgbClr val="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3018</Words>
  <Application>Microsoft Macintosh PowerPoint</Application>
  <PresentationFormat>On-screen Show (16:9)</PresentationFormat>
  <Paragraphs>165</Paragraphs>
  <Slides>12</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Cambria</vt:lpstr>
      <vt:lpstr>Arial</vt:lpstr>
      <vt:lpstr>Roboto</vt:lpstr>
      <vt:lpstr>Simple Light</vt:lpstr>
      <vt:lpstr>Red Radial 16x9</vt:lpstr>
      <vt:lpstr>The Giver (2014)</vt:lpstr>
      <vt:lpstr>Plot Timeline</vt:lpstr>
      <vt:lpstr>Movie Technologies</vt:lpstr>
      <vt:lpstr>Main Conclusion</vt:lpstr>
      <vt:lpstr>Drones</vt:lpstr>
      <vt:lpstr>Injection Machines</vt:lpstr>
      <vt:lpstr>Hologram Communication</vt:lpstr>
      <vt:lpstr>Surveillance Towers</vt:lpstr>
      <vt:lpstr>Memory Sharing Technology</vt:lpstr>
      <vt:lpstr>Ending Remarks</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Keith A. Pray</cp:lastModifiedBy>
  <cp:revision>1</cp:revision>
  <dcterms:modified xsi:type="dcterms:W3CDTF">2024-10-15T23:43:27Z</dcterms:modified>
</cp:coreProperties>
</file>