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Syncopate"/>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Syncopate-regular.fntdata"/><Relationship Id="rId14" Type="http://schemas.openxmlformats.org/officeDocument/2006/relationships/slide" Target="slides/slide10.xml"/><Relationship Id="rId16" Type="http://schemas.openxmlformats.org/officeDocument/2006/relationships/font" Target="fonts/Syncopat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17500" lvl="0" marL="457200" rtl="0">
              <a:lnSpc>
                <a:spcPct val="115000"/>
              </a:lnSpc>
              <a:spcBef>
                <a:spcPts val="0"/>
              </a:spcBef>
              <a:spcAft>
                <a:spcPts val="1600"/>
              </a:spcAft>
              <a:buClr>
                <a:srgbClr val="000000"/>
              </a:buClr>
              <a:buSzPct val="100000"/>
              <a:buChar char="●"/>
            </a:pPr>
            <a:r>
              <a:rPr lang="en" sz="1400"/>
              <a:t>The company gathers all sorts of information about her, including her parent’s medical record. Small real time cameras are put every where around the word and all informations are analysis and saved by the company.</a:t>
            </a:r>
          </a:p>
          <a:p>
            <a:pPr indent="-317500" lvl="0" marL="457200" rtl="0">
              <a:lnSpc>
                <a:spcPct val="115000"/>
              </a:lnSpc>
              <a:spcBef>
                <a:spcPts val="0"/>
              </a:spcBef>
              <a:spcAft>
                <a:spcPts val="1600"/>
              </a:spcAft>
              <a:buClr>
                <a:srgbClr val="000000"/>
              </a:buClr>
              <a:buSzPct val="100000"/>
              <a:buChar char="●"/>
            </a:pPr>
            <a:r>
              <a:rPr lang="en" sz="1400"/>
              <a:t>At first she was grateful about all that since they insured her dad who have Multiple Sclerosis.</a:t>
            </a:r>
          </a:p>
          <a:p>
            <a:pPr indent="-317500" lvl="0" marL="457200" rtl="0">
              <a:lnSpc>
                <a:spcPct val="115000"/>
              </a:lnSpc>
              <a:spcBef>
                <a:spcPts val="0"/>
              </a:spcBef>
              <a:spcAft>
                <a:spcPts val="1600"/>
              </a:spcAft>
              <a:buClr>
                <a:srgbClr val="000000"/>
              </a:buClr>
              <a:buSzPct val="100000"/>
              <a:buChar char="●"/>
            </a:pPr>
            <a:r>
              <a:rPr lang="en" sz="1400"/>
              <a:t>The company starts using the information inappropriately and violating people’s privacy. Mae’s friend Mercer died as a result of this.</a:t>
            </a:r>
          </a:p>
          <a:p>
            <a:pPr indent="-317500" lvl="0" marL="457200" rtl="0">
              <a:lnSpc>
                <a:spcPct val="115000"/>
              </a:lnSpc>
              <a:spcBef>
                <a:spcPts val="0"/>
              </a:spcBef>
              <a:spcAft>
                <a:spcPts val="1600"/>
              </a:spcAft>
              <a:buClr>
                <a:srgbClr val="000000"/>
              </a:buClr>
              <a:buSzPct val="100000"/>
              <a:buChar char="●"/>
            </a:pPr>
            <a:r>
              <a:rPr lang="en" sz="1400"/>
              <a:t>Her participation in the experiment, and every decision she makes, begin to affect the lives and future of her friends, family and that of humanity.</a:t>
            </a:r>
          </a:p>
          <a:p>
            <a:pPr indent="-285750" lvl="0" marL="457200" rtl="0">
              <a:lnSpc>
                <a:spcPct val="115000"/>
              </a:lnSpc>
              <a:spcBef>
                <a:spcPts val="0"/>
              </a:spcBef>
              <a:spcAft>
                <a:spcPts val="1600"/>
              </a:spcAft>
              <a:buClr>
                <a:srgbClr val="000000"/>
              </a:buClr>
              <a:buSzPct val="64285"/>
              <a:buFont typeface="Times New Roman"/>
              <a:buChar char="●"/>
            </a:pPr>
            <a:r>
              <a:rPr lang="en" sz="1400"/>
              <a:t>Against transparency, but after a talk with her friends Annie,(says that the company's founders has a bunch of private accounts that contains classified files) Maes perspective shifted:  Technology wasn’t bad but rather the people in charge of it. In order for the system to work everyone has to be completely transparent.</a:t>
            </a:r>
            <a:br>
              <a:rPr lang="en" sz="1400"/>
            </a:br>
            <a:br>
              <a:rPr lang="en" sz="900">
                <a:latin typeface="Times New Roman"/>
                <a:ea typeface="Times New Roman"/>
                <a:cs typeface="Times New Roman"/>
                <a:sym typeface="Times New Roman"/>
              </a:rPr>
            </a:b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Small wireless cameras that capture and analyze everything in real time and send all the data back to the server.</a:t>
            </a:r>
          </a:p>
          <a:p>
            <a:pPr lvl="0">
              <a:spcBef>
                <a:spcPts val="0"/>
              </a:spcBef>
              <a:buNone/>
            </a:pPr>
            <a:r>
              <a:t/>
            </a:r>
            <a:endParaRPr/>
          </a:p>
          <a:p>
            <a:pPr lvl="0">
              <a:spcBef>
                <a:spcPts val="0"/>
              </a:spcBef>
              <a:buNone/>
            </a:pPr>
            <a:r>
              <a:rPr lang="en"/>
              <a:t>SAVE LIVES: Mae steals a kayak at the middle of the night and falls into the water.Steals Kayak in the middle of the night, Someone who is watching seals sees her and calls the police.</a:t>
            </a:r>
          </a:p>
          <a:p>
            <a:pPr lvl="0">
              <a:spcBef>
                <a:spcPts val="0"/>
              </a:spcBef>
              <a:buNone/>
            </a:pPr>
            <a:r>
              <a:t/>
            </a:r>
            <a:endParaRPr/>
          </a:p>
          <a:p>
            <a:pPr lvl="0">
              <a:spcBef>
                <a:spcPts val="0"/>
              </a:spcBef>
              <a:buNone/>
            </a:pPr>
            <a:r>
              <a:rPr lang="en"/>
              <a:t>PRIVACY CONCERN: Mae accidentally sees her parents doing private things and broadcasted that to the world.</a:t>
            </a:r>
          </a:p>
          <a:p>
            <a:pPr lvl="0">
              <a:spcBef>
                <a:spcPts val="0"/>
              </a:spcBef>
              <a:buNone/>
            </a:pPr>
            <a:r>
              <a:t/>
            </a:r>
            <a:endParaRPr sz="1050">
              <a:solidFill>
                <a:srgbClr val="333132"/>
              </a:solidFill>
              <a:highlight>
                <a:srgbClr val="FFFFFF"/>
              </a:highlight>
            </a:endParaRPr>
          </a:p>
          <a:p>
            <a:pPr lvl="0">
              <a:spcBef>
                <a:spcPts val="0"/>
              </a:spcBef>
              <a:buNone/>
            </a:pPr>
            <a:r>
              <a:rPr lang="en" sz="1050">
                <a:highlight>
                  <a:srgbClr val="FFFFFF"/>
                </a:highlight>
              </a:rPr>
              <a:t>A group of researcher examined the effect of an image of a pair of eyes on contributions to an honesty box used to collect money for drinks in a university coffee room. People paid nearly three times as much for their drinks when eyes were displayed rather than a control image.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Can locate any one in under 20 minutes:</a:t>
            </a:r>
            <a:br>
              <a:rPr lang="en"/>
            </a:br>
            <a:r>
              <a:rPr lang="en"/>
              <a:t>	Uses facial recognition</a:t>
            </a:r>
            <a:br>
              <a:rPr lang="en"/>
            </a:br>
            <a:r>
              <a:rPr lang="en"/>
              <a:t>	SeeChange Cameras</a:t>
            </a:r>
            <a:br>
              <a:rPr lang="en"/>
            </a:br>
            <a:r>
              <a:rPr lang="en"/>
              <a:t>	Crowdsourcing</a:t>
            </a:r>
          </a:p>
          <a:p>
            <a:pPr lvl="0">
              <a:spcBef>
                <a:spcPts val="0"/>
              </a:spcBef>
              <a:buNone/>
            </a:pPr>
            <a:r>
              <a:rPr lang="en"/>
              <a:t>Allows criminals to be easily located:</a:t>
            </a:r>
            <a:br>
              <a:rPr lang="en"/>
            </a:br>
            <a:r>
              <a:rPr lang="en"/>
              <a:t>	Fiona Highbridge is found in just 10minutes</a:t>
            </a:r>
            <a:br>
              <a:rPr lang="en"/>
            </a:br>
            <a:r>
              <a:rPr lang="en"/>
              <a:t>	She is not injured and taken into custody </a:t>
            </a:r>
            <a:br>
              <a:rPr lang="en"/>
            </a:br>
            <a:r>
              <a:rPr lang="en"/>
              <a:t>Allows people to find lost friends and relatives:</a:t>
            </a:r>
            <a:br>
              <a:rPr lang="en"/>
            </a:br>
            <a:r>
              <a:rPr lang="en"/>
              <a:t>	Mae is able to find Mercer, but unable to speak to him </a:t>
            </a:r>
            <a:br>
              <a:rPr lang="en"/>
            </a:br>
            <a:r>
              <a:rPr lang="en"/>
              <a:t>	Individuals pursuing him were overzealous on first trial</a:t>
            </a:r>
          </a:p>
          <a:p>
            <a:pPr lvl="0">
              <a:spcBef>
                <a:spcPts val="0"/>
              </a:spcBef>
              <a:buNone/>
            </a:pPr>
            <a:r>
              <a:t/>
            </a:r>
            <a:endParaRPr/>
          </a:p>
          <a:p>
            <a:pPr lvl="0">
              <a:spcBef>
                <a:spcPts val="0"/>
              </a:spcBef>
              <a:buClr>
                <a:srgbClr val="000000"/>
              </a:buClr>
              <a:buSzPct val="1000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Instead of opening up to online contact he retreated from it.</a:t>
            </a:r>
          </a:p>
          <a:p>
            <a:pPr lvl="0">
              <a:spcBef>
                <a:spcPts val="0"/>
              </a:spcBef>
              <a:buNone/>
            </a:pPr>
            <a:r>
              <a:rPr b="1" lang="en"/>
              <a:t>After Mae shares an image of a chandelier he created:</a:t>
            </a:r>
            <a:br>
              <a:rPr lang="en"/>
            </a:br>
            <a:r>
              <a:rPr lang="en"/>
              <a:t> He Receives praise for his work, then receives death threats, death threats turn to friendly mockery</a:t>
            </a:r>
            <a:br>
              <a:rPr lang="en"/>
            </a:br>
          </a:p>
          <a:p>
            <a:pPr lvl="0">
              <a:spcBef>
                <a:spcPts val="0"/>
              </a:spcBef>
              <a:buClr>
                <a:srgbClr val="000000"/>
              </a:buClr>
              <a:buSzPct val="100000"/>
              <a:buFont typeface="Arial"/>
              <a:buNone/>
            </a:pPr>
            <a:r>
              <a:rPr lang="en"/>
              <a:t>Since soul search is a new thing people and it was specifically targeting mercer, people and mercer overreacted in the farm. Which ultimately caused his death. If everyone already has everything public it wouldn’t be such a captivative thing and this would of been prevented.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parents represent the </a:t>
            </a:r>
            <a:r>
              <a:rPr lang="en"/>
              <a:t>hypocrisy</a:t>
            </a:r>
            <a:r>
              <a:rPr lang="en"/>
              <a:t> of a </a:t>
            </a:r>
            <a:r>
              <a:rPr lang="en"/>
              <a:t>privacy</a:t>
            </a:r>
            <a:r>
              <a:rPr lang="en"/>
              <a:t> concerned individual in the modern world,  in the beginning they support the monitoring for their own personal gain, and then oppose it once they feel it embarresses them. </a:t>
            </a:r>
          </a:p>
          <a:p>
            <a:pPr lvl="0">
              <a:spcBef>
                <a:spcPts val="0"/>
              </a:spcBef>
              <a:buNone/>
            </a:pPr>
            <a:r>
              <a:t/>
            </a:r>
            <a:endParaRPr/>
          </a:p>
          <a:p>
            <a:pPr lvl="0">
              <a:spcBef>
                <a:spcPts val="0"/>
              </a:spcBef>
              <a:buNone/>
            </a:pPr>
            <a:r>
              <a:rPr lang="en"/>
              <a:t>The parents support the technology when the promise of modern medicine can heal the fathers MS. Even when it comes in the form of invasive biometric devices.</a:t>
            </a:r>
          </a:p>
          <a:p>
            <a:pPr lvl="0">
              <a:spcBef>
                <a:spcPts val="0"/>
              </a:spcBef>
              <a:buNone/>
            </a:pPr>
            <a:r>
              <a:t/>
            </a:r>
            <a:endParaRPr/>
          </a:p>
          <a:p>
            <a:pPr lvl="0">
              <a:spcBef>
                <a:spcPts val="0"/>
              </a:spcBef>
              <a:buNone/>
            </a:pPr>
            <a:r>
              <a:rPr lang="en"/>
              <a:t>the aud</a:t>
            </a:r>
            <a:r>
              <a:rPr lang="en"/>
              <a:t>ience “walked in on” the parents this ultimately supported two conclusions: </a:t>
            </a:r>
          </a:p>
          <a:p>
            <a:pPr lvl="0">
              <a:spcBef>
                <a:spcPts val="0"/>
              </a:spcBef>
              <a:buNone/>
            </a:pPr>
            <a:r>
              <a:rPr lang="en"/>
              <a:t>	One, the parents had made an error with the technology by not turning off the camera</a:t>
            </a:r>
          </a:p>
          <a:p>
            <a:pPr lvl="0">
              <a:spcBef>
                <a:spcPts val="0"/>
              </a:spcBef>
              <a:buNone/>
            </a:pPr>
            <a:r>
              <a:rPr lang="en"/>
              <a:t>	Two, the parents being embarrassed only highlights their own insecurity, the commentsdid not mock them but promoted their actions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b="1" lang="en"/>
              <a:t>Senator Williamson:</a:t>
            </a:r>
          </a:p>
          <a:p>
            <a:pPr lvl="0">
              <a:spcBef>
                <a:spcPts val="0"/>
              </a:spcBef>
              <a:buNone/>
            </a:pPr>
            <a:r>
              <a:rPr lang="en"/>
              <a:t>Starts an investigation into Circle and violation of antitrust laws</a:t>
            </a:r>
            <a:br>
              <a:rPr lang="en"/>
            </a:br>
            <a:r>
              <a:rPr lang="en"/>
              <a:t>		This ruins her political career</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sz="1000"/>
              <a:t>Improved personal Safety</a:t>
            </a:r>
          </a:p>
          <a:p>
            <a:pPr lvl="0" rtl="0">
              <a:spcBef>
                <a:spcPts val="0"/>
              </a:spcBef>
              <a:buNone/>
            </a:pPr>
            <a:r>
              <a:rPr lang="en" sz="1000"/>
              <a:t>	Mae is kept safe when she is kayaking </a:t>
            </a:r>
          </a:p>
          <a:p>
            <a:pPr lvl="0" rtl="0">
              <a:spcBef>
                <a:spcPts val="0"/>
              </a:spcBef>
              <a:buNone/>
            </a:pPr>
            <a:r>
              <a:rPr lang="en" sz="1000"/>
              <a:t>Constant connection with friends and relatives</a:t>
            </a:r>
          </a:p>
          <a:p>
            <a:pPr lvl="0" rtl="0">
              <a:spcBef>
                <a:spcPts val="0"/>
              </a:spcBef>
              <a:buNone/>
            </a:pPr>
            <a:r>
              <a:rPr lang="en" sz="1000"/>
              <a:t>	Can keep touch with each others lives</a:t>
            </a:r>
          </a:p>
          <a:p>
            <a:pPr lvl="0" rtl="0">
              <a:spcBef>
                <a:spcPts val="0"/>
              </a:spcBef>
              <a:buNone/>
            </a:pPr>
            <a:r>
              <a:rPr lang="en" sz="1000"/>
              <a:t>	Mae contacting Annie at the end</a:t>
            </a:r>
          </a:p>
          <a:p>
            <a:pPr lvl="0" rtl="0">
              <a:spcBef>
                <a:spcPts val="0"/>
              </a:spcBef>
              <a:buNone/>
            </a:pPr>
            <a:r>
              <a:rPr lang="en" sz="1000"/>
              <a:t>Improved trust in all relationships, ie. corporate, government, interpersonal</a:t>
            </a:r>
          </a:p>
          <a:p>
            <a:pPr indent="457200" lvl="0" marL="0" rtl="0">
              <a:spcBef>
                <a:spcPts val="0"/>
              </a:spcBef>
              <a:buNone/>
            </a:pPr>
            <a:r>
              <a:rPr lang="en" sz="1000"/>
              <a:t>Know all motives of the people in charge</a:t>
            </a:r>
          </a:p>
          <a:p>
            <a:pPr indent="457200" lvl="0" marL="0" rtl="0">
              <a:spcBef>
                <a:spcPts val="0"/>
              </a:spcBef>
              <a:buNone/>
            </a:pPr>
            <a:r>
              <a:rPr lang="en" sz="1000"/>
              <a:t>They can’t hide information 	</a:t>
            </a:r>
          </a:p>
          <a:p>
            <a:pPr lvl="0" rtl="0">
              <a:spcBef>
                <a:spcPts val="0"/>
              </a:spcBef>
              <a:buNone/>
            </a:pPr>
            <a:r>
              <a:rPr lang="en" sz="1000"/>
              <a:t>Efficacy and quantity of knowledge gain for scientific research </a:t>
            </a:r>
          </a:p>
          <a:p>
            <a:pPr lvl="0" rtl="0">
              <a:spcBef>
                <a:spcPts val="0"/>
              </a:spcBef>
              <a:buNone/>
            </a:pPr>
            <a:r>
              <a:rPr lang="en" sz="1000"/>
              <a:t>	Medical implants which send out biometric data can be used to improve medical tech </a:t>
            </a:r>
          </a:p>
          <a:p>
            <a:pPr lvl="0" rtl="0">
              <a:spcBef>
                <a:spcPts val="0"/>
              </a:spcBef>
              <a:buNone/>
            </a:pPr>
            <a:r>
              <a:rPr lang="en" sz="1000"/>
              <a:t>	Vast quantities of data improve accuracy and ability to be learned </a:t>
            </a:r>
          </a:p>
          <a:p>
            <a:pPr lvl="0" rtl="0">
              <a:spcBef>
                <a:spcPts val="0"/>
              </a:spcBef>
              <a:buNone/>
            </a:pPr>
            <a:r>
              <a:rPr lang="en" sz="1000"/>
              <a:t>Ability to share experiences</a:t>
            </a:r>
          </a:p>
          <a:p>
            <a:pPr indent="0" lvl="0" marL="457200" rtl="0">
              <a:spcBef>
                <a:spcPts val="0"/>
              </a:spcBef>
              <a:buNone/>
            </a:pPr>
            <a:r>
              <a:rPr lang="en" sz="1000"/>
              <a:t>Eamon Bailey’s son had Cerebral Palsy and couldn’t experience life as an individual but did it through videos </a:t>
            </a:r>
          </a:p>
          <a:p>
            <a:pPr lvl="0" rtl="0">
              <a:spcBef>
                <a:spcPts val="0"/>
              </a:spcBef>
              <a:buClr>
                <a:schemeClr val="dk1"/>
              </a:buClr>
              <a:buSzPct val="110000"/>
              <a:buFont typeface="Arial"/>
              <a:buNone/>
            </a:pPr>
            <a:r>
              <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hyperlink" Target="http://www.imdb.com/title/tt4287320/plotsumma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sp>
        <p:nvSpPr>
          <p:cNvPr id="54" name="Shape 54"/>
          <p:cNvSpPr txBox="1"/>
          <p:nvPr>
            <p:ph type="title"/>
          </p:nvPr>
        </p:nvSpPr>
        <p:spPr>
          <a:xfrm>
            <a:off x="4958425" y="1027950"/>
            <a:ext cx="4285500" cy="613800"/>
          </a:xfrm>
          <a:prstGeom prst="rect">
            <a:avLst/>
          </a:prstGeom>
        </p:spPr>
        <p:txBody>
          <a:bodyPr anchorCtr="0" anchor="t" bIns="91425" lIns="91425" rIns="91425" wrap="square" tIns="91425">
            <a:noAutofit/>
          </a:bodyPr>
          <a:lstStyle/>
          <a:p>
            <a:pPr lvl="0">
              <a:spcBef>
                <a:spcPts val="0"/>
              </a:spcBef>
              <a:buNone/>
            </a:pPr>
            <a:r>
              <a:rPr b="1" lang="en" sz="3600">
                <a:solidFill>
                  <a:srgbClr val="990000"/>
                </a:solidFill>
                <a:latin typeface="Syncopate"/>
                <a:ea typeface="Syncopate"/>
                <a:cs typeface="Syncopate"/>
                <a:sym typeface="Syncopate"/>
              </a:rPr>
              <a:t> </a:t>
            </a:r>
            <a:r>
              <a:rPr b="1" lang="en" sz="3600">
                <a:solidFill>
                  <a:srgbClr val="990000"/>
                </a:solidFill>
                <a:latin typeface="Syncopate"/>
                <a:ea typeface="Syncopate"/>
                <a:cs typeface="Syncopate"/>
                <a:sym typeface="Syncopate"/>
              </a:rPr>
              <a:t>THE CIRCLE</a:t>
            </a:r>
          </a:p>
        </p:txBody>
      </p:sp>
      <p:sp>
        <p:nvSpPr>
          <p:cNvPr id="55" name="Shape 55"/>
          <p:cNvSpPr txBox="1"/>
          <p:nvPr>
            <p:ph idx="1" type="body"/>
          </p:nvPr>
        </p:nvSpPr>
        <p:spPr>
          <a:xfrm>
            <a:off x="5132350" y="1563475"/>
            <a:ext cx="3544500" cy="613800"/>
          </a:xfrm>
          <a:prstGeom prst="rect">
            <a:avLst/>
          </a:prstGeom>
        </p:spPr>
        <p:txBody>
          <a:bodyPr anchorCtr="0" anchor="t" bIns="91425" lIns="91425" rIns="91425" wrap="square" tIns="91425">
            <a:noAutofit/>
          </a:bodyPr>
          <a:lstStyle/>
          <a:p>
            <a:pPr lvl="0">
              <a:spcBef>
                <a:spcPts val="0"/>
              </a:spcBef>
              <a:buNone/>
            </a:pPr>
            <a:r>
              <a:rPr lang="en">
                <a:solidFill>
                  <a:srgbClr val="990000"/>
                </a:solidFill>
                <a:latin typeface="Syncopate"/>
                <a:ea typeface="Syncopate"/>
                <a:cs typeface="Syncopate"/>
                <a:sym typeface="Syncopate"/>
              </a:rPr>
              <a:t> An Analysis</a:t>
            </a:r>
          </a:p>
          <a:p>
            <a:pPr lvl="0">
              <a:lnSpc>
                <a:spcPct val="100000"/>
              </a:lnSpc>
              <a:spcBef>
                <a:spcPts val="0"/>
              </a:spcBef>
              <a:buNone/>
            </a:pPr>
            <a:r>
              <a:t/>
            </a:r>
            <a:endParaRPr sz="1000">
              <a:solidFill>
                <a:srgbClr val="990000"/>
              </a:solidFill>
              <a:latin typeface="Syncopate"/>
              <a:ea typeface="Syncopate"/>
              <a:cs typeface="Syncopate"/>
              <a:sym typeface="Syncopate"/>
            </a:endParaRPr>
          </a:p>
          <a:p>
            <a:pPr lvl="0">
              <a:lnSpc>
                <a:spcPct val="100000"/>
              </a:lnSpc>
              <a:spcBef>
                <a:spcPts val="0"/>
              </a:spcBef>
              <a:buNone/>
            </a:pPr>
            <a:r>
              <a:t/>
            </a:r>
            <a:endParaRPr sz="1000">
              <a:solidFill>
                <a:srgbClr val="000000"/>
              </a:solidFill>
              <a:latin typeface="Syncopate"/>
              <a:ea typeface="Syncopate"/>
              <a:cs typeface="Syncopate"/>
              <a:sym typeface="Syncopate"/>
            </a:endParaRPr>
          </a:p>
          <a:p>
            <a:pPr lvl="0">
              <a:spcBef>
                <a:spcPts val="0"/>
              </a:spcBef>
              <a:buNone/>
            </a:pPr>
            <a:r>
              <a:t/>
            </a:r>
            <a:endParaRPr>
              <a:solidFill>
                <a:srgbClr val="990000"/>
              </a:solidFill>
              <a:latin typeface="Syncopate"/>
              <a:ea typeface="Syncopate"/>
              <a:cs typeface="Syncopate"/>
              <a:sym typeface="Syncopate"/>
            </a:endParaRPr>
          </a:p>
          <a:p>
            <a:pPr lvl="0">
              <a:spcBef>
                <a:spcPts val="0"/>
              </a:spcBef>
              <a:buNone/>
            </a:pPr>
            <a:r>
              <a:t/>
            </a:r>
            <a:endParaRPr>
              <a:solidFill>
                <a:srgbClr val="990000"/>
              </a:solidFill>
              <a:latin typeface="Syncopate"/>
              <a:ea typeface="Syncopate"/>
              <a:cs typeface="Syncopate"/>
              <a:sym typeface="Syncopate"/>
            </a:endParaRPr>
          </a:p>
          <a:p>
            <a:pPr lvl="0">
              <a:spcBef>
                <a:spcPts val="0"/>
              </a:spcBef>
              <a:buNone/>
            </a:pPr>
            <a:r>
              <a:t/>
            </a:r>
            <a:endParaRPr sz="1200">
              <a:solidFill>
                <a:srgbClr val="990000"/>
              </a:solidFill>
              <a:latin typeface="Syncopate"/>
              <a:ea typeface="Syncopate"/>
              <a:cs typeface="Syncopate"/>
              <a:sym typeface="Syncopate"/>
            </a:endParaRPr>
          </a:p>
        </p:txBody>
      </p:sp>
      <p:pic>
        <p:nvPicPr>
          <p:cNvPr descr="circle-movie.jpg" id="56" name="Shape 56"/>
          <p:cNvPicPr preferRelativeResize="0"/>
          <p:nvPr/>
        </p:nvPicPr>
        <p:blipFill>
          <a:blip r:embed="rId3">
            <a:alphaModFix/>
          </a:blip>
          <a:stretch>
            <a:fillRect/>
          </a:stretch>
        </p:blipFill>
        <p:spPr>
          <a:xfrm>
            <a:off x="0" y="0"/>
            <a:ext cx="5143500" cy="5143500"/>
          </a:xfrm>
          <a:prstGeom prst="rect">
            <a:avLst/>
          </a:prstGeom>
          <a:noFill/>
          <a:ln>
            <a:noFill/>
          </a:ln>
        </p:spPr>
      </p:pic>
      <p:sp>
        <p:nvSpPr>
          <p:cNvPr id="57" name="Shape 57"/>
          <p:cNvSpPr txBox="1"/>
          <p:nvPr/>
        </p:nvSpPr>
        <p:spPr>
          <a:xfrm>
            <a:off x="7596725" y="4823700"/>
            <a:ext cx="2464800" cy="3198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200">
                <a:solidFill>
                  <a:srgbClr val="990000"/>
                </a:solidFill>
              </a:rPr>
              <a:t>http://thecircle.movie</a:t>
            </a:r>
          </a:p>
        </p:txBody>
      </p:sp>
      <p:sp>
        <p:nvSpPr>
          <p:cNvPr id="58" name="Shape 58"/>
          <p:cNvSpPr txBox="1"/>
          <p:nvPr/>
        </p:nvSpPr>
        <p:spPr>
          <a:xfrm>
            <a:off x="5268300" y="2576788"/>
            <a:ext cx="3875700" cy="961200"/>
          </a:xfrm>
          <a:prstGeom prst="rect">
            <a:avLst/>
          </a:prstGeom>
          <a:noFill/>
          <a:ln>
            <a:noFill/>
          </a:ln>
        </p:spPr>
        <p:txBody>
          <a:bodyPr anchorCtr="0" anchor="t" bIns="91425" lIns="91425" rIns="91425" wrap="square" tIns="91425">
            <a:noAutofit/>
          </a:bodyPr>
          <a:lstStyle/>
          <a:p>
            <a:pPr indent="387350" lvl="0" rtl="0">
              <a:spcBef>
                <a:spcPts val="0"/>
              </a:spcBef>
              <a:spcAft>
                <a:spcPts val="0"/>
              </a:spcAft>
              <a:buClr>
                <a:schemeClr val="dk1"/>
              </a:buClr>
              <a:buSzPct val="91666"/>
              <a:buFont typeface="Arial"/>
              <a:buNone/>
            </a:pPr>
            <a:r>
              <a:rPr lang="en" sz="1200">
                <a:solidFill>
                  <a:schemeClr val="dk1"/>
                </a:solidFill>
                <a:latin typeface="Syncopate"/>
                <a:ea typeface="Syncopate"/>
                <a:cs typeface="Syncopate"/>
                <a:sym typeface="Syncopate"/>
              </a:rPr>
              <a:t>   Knowing is good</a:t>
            </a:r>
          </a:p>
          <a:p>
            <a:pPr lvl="0" rtl="0">
              <a:spcBef>
                <a:spcPts val="0"/>
              </a:spcBef>
              <a:spcAft>
                <a:spcPts val="0"/>
              </a:spcAft>
              <a:buClr>
                <a:schemeClr val="dk1"/>
              </a:buClr>
              <a:buSzPct val="91666"/>
              <a:buFont typeface="Arial"/>
              <a:buNone/>
            </a:pPr>
            <a:r>
              <a:rPr lang="en" sz="1200">
                <a:solidFill>
                  <a:srgbClr val="990000"/>
                </a:solidFill>
                <a:latin typeface="Syncopate"/>
                <a:ea typeface="Syncopate"/>
                <a:cs typeface="Syncopate"/>
                <a:sym typeface="Syncopate"/>
              </a:rPr>
              <a:t>Knowing everything is better</a:t>
            </a:r>
          </a:p>
        </p:txBody>
      </p:sp>
      <p:sp>
        <p:nvSpPr>
          <p:cNvPr id="59" name="Shape 59"/>
          <p:cNvSpPr txBox="1"/>
          <p:nvPr/>
        </p:nvSpPr>
        <p:spPr>
          <a:xfrm>
            <a:off x="4793050" y="3937500"/>
            <a:ext cx="4223100" cy="8862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Clr>
                <a:schemeClr val="dk1"/>
              </a:buClr>
              <a:buSzPct val="91666"/>
              <a:buFont typeface="Arial"/>
              <a:buNone/>
            </a:pPr>
            <a:r>
              <a:rPr lang="en" sz="1200">
                <a:solidFill>
                  <a:srgbClr val="990000"/>
                </a:solidFill>
                <a:latin typeface="Syncopate"/>
                <a:ea typeface="Syncopate"/>
                <a:cs typeface="Syncopate"/>
                <a:sym typeface="Syncopate"/>
              </a:rPr>
              <a:t>By: Jennifer Payano, Zhizhen Wu, Junbo Chen, Jacob Moon</a:t>
            </a:r>
          </a:p>
          <a:p>
            <a:pPr lvl="0">
              <a:spcBef>
                <a:spcPts val="0"/>
              </a:spcBef>
              <a:buNone/>
            </a:pPr>
            <a:r>
              <a:t/>
            </a:r>
            <a:endParaRPr/>
          </a:p>
        </p:txBody>
      </p:sp>
      <p:sp>
        <p:nvSpPr>
          <p:cNvPr id="60" name="Shape 6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Shape 129"/>
          <p:cNvSpPr txBox="1"/>
          <p:nvPr>
            <p:ph type="title"/>
          </p:nvPr>
        </p:nvSpPr>
        <p:spPr>
          <a:xfrm>
            <a:off x="0" y="200975"/>
            <a:ext cx="9144000" cy="572700"/>
          </a:xfrm>
          <a:prstGeom prst="rect">
            <a:avLst/>
          </a:prstGeom>
        </p:spPr>
        <p:txBody>
          <a:bodyPr anchorCtr="0" anchor="t" bIns="91425" lIns="91425" rIns="91425" wrap="square" tIns="91425">
            <a:noAutofit/>
          </a:bodyPr>
          <a:lstStyle/>
          <a:p>
            <a:pPr lvl="0">
              <a:spcBef>
                <a:spcPts val="0"/>
              </a:spcBef>
              <a:buNone/>
            </a:pPr>
            <a:r>
              <a:rPr lang="en" sz="3600">
                <a:solidFill>
                  <a:srgbClr val="FFFFFF"/>
                </a:solidFill>
                <a:latin typeface="Syncopate"/>
                <a:ea typeface="Syncopate"/>
                <a:cs typeface="Syncopate"/>
                <a:sym typeface="Syncopate"/>
              </a:rPr>
              <a:t>Sources</a:t>
            </a:r>
            <a:r>
              <a:rPr lang="en">
                <a:solidFill>
                  <a:srgbClr val="FFFFFF"/>
                </a:solidFill>
                <a:latin typeface="Syncopate"/>
                <a:ea typeface="Syncopate"/>
                <a:cs typeface="Syncopate"/>
                <a:sym typeface="Syncopate"/>
              </a:rPr>
              <a:t>:</a:t>
            </a:r>
          </a:p>
        </p:txBody>
      </p:sp>
      <p:sp>
        <p:nvSpPr>
          <p:cNvPr id="130" name="Shape 130"/>
          <p:cNvSpPr txBox="1"/>
          <p:nvPr>
            <p:ph idx="1" type="body"/>
          </p:nvPr>
        </p:nvSpPr>
        <p:spPr>
          <a:xfrm>
            <a:off x="0" y="847050"/>
            <a:ext cx="9144000" cy="3742800"/>
          </a:xfrm>
          <a:prstGeom prst="rect">
            <a:avLst/>
          </a:prstGeom>
          <a:noFill/>
          <a:ln>
            <a:noFill/>
          </a:ln>
        </p:spPr>
        <p:txBody>
          <a:bodyPr anchorCtr="0" anchor="t" bIns="91425" lIns="91425" rIns="91425" wrap="square" tIns="91425">
            <a:noAutofit/>
          </a:bodyPr>
          <a:lstStyle/>
          <a:p>
            <a:pPr lvl="0">
              <a:spcBef>
                <a:spcPts val="0"/>
              </a:spcBef>
              <a:buNone/>
            </a:pPr>
            <a:r>
              <a:rPr lang="en" sz="1200">
                <a:solidFill>
                  <a:srgbClr val="FFFFFF"/>
                </a:solidFill>
                <a:latin typeface="Syncopate"/>
                <a:ea typeface="Syncopate"/>
                <a:cs typeface="Syncopate"/>
                <a:sym typeface="Syncopate"/>
              </a:rPr>
              <a:t>[1] </a:t>
            </a:r>
            <a:r>
              <a:rPr lang="en" sz="1000">
                <a:solidFill>
                  <a:srgbClr val="FFFFFF"/>
                </a:solidFill>
                <a:latin typeface="Syncopate"/>
                <a:ea typeface="Syncopate"/>
                <a:cs typeface="Syncopate"/>
                <a:sym typeface="Syncopate"/>
              </a:rPr>
              <a:t>KICK IT OUT UNVEILS FINDINGS OF RESEARCH INTO FOOTBALL-RELATED HATE CRIME ON SOCIAL MEDIA. (n.d.). Retrieved September 28, 2017, from http://www.kickitout.org/news/kick-it-out-unveils-findings-of-research-into-football-related-hate-crime-on-social-media/#.VTEHvRPF8bM</a:t>
            </a:r>
          </a:p>
          <a:p>
            <a:pPr lvl="0">
              <a:spcBef>
                <a:spcPts val="0"/>
              </a:spcBef>
              <a:buNone/>
            </a:pPr>
            <a:r>
              <a:rPr lang="en" sz="1200">
                <a:solidFill>
                  <a:srgbClr val="FFFFFF"/>
                </a:solidFill>
                <a:latin typeface="Syncopate"/>
                <a:ea typeface="Syncopate"/>
                <a:cs typeface="Syncopate"/>
                <a:sym typeface="Syncopate"/>
              </a:rPr>
              <a:t>[2]</a:t>
            </a:r>
            <a:r>
              <a:rPr lang="en" sz="1000">
                <a:solidFill>
                  <a:srgbClr val="FFFFFF"/>
                </a:solidFill>
                <a:latin typeface="Syncopate"/>
                <a:ea typeface="Syncopate"/>
                <a:cs typeface="Syncopate"/>
                <a:sym typeface="Syncopate"/>
              </a:rPr>
              <a:t>Bateson, M., Nettle, D., &amp; Roberts, G. (2006). Cues of being watched enhance cooperation in a real-world setting. </a:t>
            </a:r>
            <a:r>
              <a:rPr i="1" lang="en" sz="1000">
                <a:solidFill>
                  <a:srgbClr val="FFFFFF"/>
                </a:solidFill>
                <a:latin typeface="Syncopate"/>
                <a:ea typeface="Syncopate"/>
                <a:cs typeface="Syncopate"/>
                <a:sym typeface="Syncopate"/>
              </a:rPr>
              <a:t>Biology letters</a:t>
            </a:r>
            <a:r>
              <a:rPr lang="en" sz="1000">
                <a:solidFill>
                  <a:srgbClr val="FFFFFF"/>
                </a:solidFill>
                <a:latin typeface="Syncopate"/>
                <a:ea typeface="Syncopate"/>
                <a:cs typeface="Syncopate"/>
                <a:sym typeface="Syncopate"/>
              </a:rPr>
              <a:t>, </a:t>
            </a:r>
            <a:r>
              <a:rPr i="1" lang="en" sz="1000">
                <a:solidFill>
                  <a:srgbClr val="FFFFFF"/>
                </a:solidFill>
                <a:latin typeface="Syncopate"/>
                <a:ea typeface="Syncopate"/>
                <a:cs typeface="Syncopate"/>
                <a:sym typeface="Syncopate"/>
              </a:rPr>
              <a:t>2</a:t>
            </a:r>
            <a:r>
              <a:rPr lang="en" sz="1000">
                <a:solidFill>
                  <a:srgbClr val="FFFFFF"/>
                </a:solidFill>
                <a:latin typeface="Syncopate"/>
                <a:ea typeface="Syncopate"/>
                <a:cs typeface="Syncopate"/>
                <a:sym typeface="Syncopate"/>
              </a:rPr>
              <a:t>(3), 412-414.</a:t>
            </a:r>
          </a:p>
          <a:p>
            <a:pPr lvl="0">
              <a:spcBef>
                <a:spcPts val="0"/>
              </a:spcBef>
              <a:buNone/>
            </a:pPr>
            <a:r>
              <a:rPr lang="en" sz="1000">
                <a:solidFill>
                  <a:srgbClr val="FFFFFF"/>
                </a:solidFill>
                <a:latin typeface="Syncopate"/>
                <a:ea typeface="Syncopate"/>
                <a:cs typeface="Syncopate"/>
                <a:sym typeface="Syncopate"/>
              </a:rPr>
              <a:t>[3] F. (2017, September 13). How Much Did WikiLeaks Hurt Hillary Clinton? Retrieved September 28, 2017, from https://fivethirtyeight.com/features/wikileaks-hillary-clinton/</a:t>
            </a:r>
          </a:p>
          <a:p>
            <a:pPr lvl="0" rtl="0">
              <a:lnSpc>
                <a:spcPct val="124000"/>
              </a:lnSpc>
              <a:spcBef>
                <a:spcPts val="0"/>
              </a:spcBef>
              <a:spcAft>
                <a:spcPts val="0"/>
              </a:spcAft>
              <a:buNone/>
            </a:pPr>
            <a:r>
              <a:rPr lang="en" sz="1000">
                <a:solidFill>
                  <a:srgbClr val="FFFFFF"/>
                </a:solidFill>
                <a:latin typeface="Syncopate"/>
                <a:ea typeface="Syncopate"/>
                <a:cs typeface="Syncopate"/>
                <a:sym typeface="Syncopate"/>
              </a:rPr>
              <a:t>[4] </a:t>
            </a:r>
            <a:r>
              <a:rPr lang="en" sz="1200" u="sng">
                <a:solidFill>
                  <a:schemeClr val="lt1"/>
                </a:solidFill>
                <a:latin typeface="Syncopate"/>
                <a:ea typeface="Syncopate"/>
                <a:cs typeface="Syncopate"/>
                <a:sym typeface="Syncopate"/>
                <a:hlinkClick r:id="rId4"/>
              </a:rPr>
              <a:t>http://www.imdb.com/title/tt4287320/plotsummary</a:t>
            </a:r>
          </a:p>
          <a:p>
            <a:pPr lvl="0" rtl="0">
              <a:lnSpc>
                <a:spcPct val="124000"/>
              </a:lnSpc>
              <a:spcBef>
                <a:spcPts val="0"/>
              </a:spcBef>
              <a:spcAft>
                <a:spcPts val="0"/>
              </a:spcAft>
              <a:buNone/>
            </a:pPr>
            <a:r>
              <a:t/>
            </a:r>
            <a:endParaRPr sz="1200">
              <a:solidFill>
                <a:schemeClr val="lt1"/>
              </a:solidFill>
              <a:latin typeface="Syncopate"/>
              <a:ea typeface="Syncopate"/>
              <a:cs typeface="Syncopate"/>
              <a:sym typeface="Syncopate"/>
            </a:endParaRPr>
          </a:p>
          <a:p>
            <a:pPr lvl="0" rtl="0">
              <a:lnSpc>
                <a:spcPct val="124000"/>
              </a:lnSpc>
              <a:spcBef>
                <a:spcPts val="0"/>
              </a:spcBef>
              <a:spcAft>
                <a:spcPts val="0"/>
              </a:spcAft>
              <a:buNone/>
            </a:pPr>
            <a:r>
              <a:rPr lang="en" sz="1200">
                <a:solidFill>
                  <a:schemeClr val="lt1"/>
                </a:solidFill>
                <a:latin typeface="Syncopate"/>
                <a:ea typeface="Syncopate"/>
                <a:cs typeface="Syncopate"/>
                <a:sym typeface="Syncopate"/>
              </a:rPr>
              <a:t>[5] </a:t>
            </a:r>
            <a:r>
              <a:rPr lang="en" sz="1200">
                <a:solidFill>
                  <a:srgbClr val="FFFFFF"/>
                </a:solidFill>
                <a:latin typeface="Syncopate"/>
                <a:ea typeface="Syncopate"/>
                <a:cs typeface="Syncopate"/>
                <a:sym typeface="Syncopate"/>
              </a:rPr>
              <a:t>Griffin, T. (2010). An empirical examination of AMBER Alert ‘successes’. </a:t>
            </a:r>
            <a:r>
              <a:rPr i="1" lang="en" sz="1200">
                <a:solidFill>
                  <a:srgbClr val="FFFFFF"/>
                </a:solidFill>
                <a:latin typeface="Syncopate"/>
                <a:ea typeface="Syncopate"/>
                <a:cs typeface="Syncopate"/>
                <a:sym typeface="Syncopate"/>
              </a:rPr>
              <a:t>Journal of Criminal Justice,38</a:t>
            </a:r>
            <a:r>
              <a:rPr lang="en" sz="1200">
                <a:solidFill>
                  <a:srgbClr val="FFFFFF"/>
                </a:solidFill>
                <a:latin typeface="Syncopate"/>
                <a:ea typeface="Syncopate"/>
                <a:cs typeface="Syncopate"/>
                <a:sym typeface="Syncopate"/>
              </a:rPr>
              <a:t>(5), 1053-1062. doi:10.1016/j.jcrimjus.2010.07.008</a:t>
            </a:r>
          </a:p>
          <a:p>
            <a:pPr lvl="0" rtl="0">
              <a:lnSpc>
                <a:spcPct val="124000"/>
              </a:lnSpc>
              <a:spcBef>
                <a:spcPts val="0"/>
              </a:spcBef>
              <a:spcAft>
                <a:spcPts val="0"/>
              </a:spcAft>
              <a:buNone/>
            </a:pPr>
            <a:r>
              <a:t/>
            </a:r>
            <a:endParaRPr sz="1000">
              <a:solidFill>
                <a:srgbClr val="FFFFFF"/>
              </a:solidFill>
            </a:endParaRPr>
          </a:p>
          <a:p>
            <a:pPr lvl="0">
              <a:spcBef>
                <a:spcPts val="0"/>
              </a:spcBef>
              <a:buNone/>
            </a:pPr>
            <a:r>
              <a:t/>
            </a:r>
            <a:endParaRPr sz="1200">
              <a:solidFill>
                <a:srgbClr val="FFFFFF"/>
              </a:solidFill>
            </a:endParaRPr>
          </a:p>
        </p:txBody>
      </p:sp>
      <p:sp>
        <p:nvSpPr>
          <p:cNvPr id="131" name="Shape 131"/>
          <p:cNvSpPr txBox="1"/>
          <p:nvPr/>
        </p:nvSpPr>
        <p:spPr>
          <a:xfrm>
            <a:off x="5928825" y="4866900"/>
            <a:ext cx="3303900" cy="276600"/>
          </a:xfrm>
          <a:prstGeom prst="rect">
            <a:avLst/>
          </a:prstGeom>
          <a:noFill/>
          <a:ln>
            <a:noFill/>
          </a:ln>
        </p:spPr>
        <p:txBody>
          <a:bodyPr anchorCtr="0" anchor="t" bIns="91425" lIns="91425" rIns="91425" wrap="square" tIns="91425">
            <a:noAutofit/>
          </a:bodyPr>
          <a:lstStyle/>
          <a:p>
            <a:pPr lvl="0">
              <a:spcBef>
                <a:spcPts val="0"/>
              </a:spcBef>
              <a:buNone/>
            </a:pPr>
            <a:r>
              <a:rPr lang="en" sz="1000">
                <a:solidFill>
                  <a:srgbClr val="FFFFFF"/>
                </a:solidFill>
              </a:rPr>
              <a:t>http://www.mkvtvseries.com/movie/341-the-circle-2017</a:t>
            </a:r>
          </a:p>
        </p:txBody>
      </p:sp>
      <p:sp>
        <p:nvSpPr>
          <p:cNvPr id="132" name="Shape 1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Shape 65"/>
          <p:cNvSpPr txBox="1"/>
          <p:nvPr>
            <p:ph type="title"/>
          </p:nvPr>
        </p:nvSpPr>
        <p:spPr>
          <a:xfrm>
            <a:off x="0" y="219775"/>
            <a:ext cx="8682000" cy="572700"/>
          </a:xfrm>
          <a:prstGeom prst="rect">
            <a:avLst/>
          </a:prstGeom>
        </p:spPr>
        <p:txBody>
          <a:bodyPr anchorCtr="0" anchor="t" bIns="91425" lIns="91425" rIns="91425" wrap="square" tIns="91425">
            <a:noAutofit/>
          </a:bodyPr>
          <a:lstStyle/>
          <a:p>
            <a:pPr lvl="0">
              <a:spcBef>
                <a:spcPts val="0"/>
              </a:spcBef>
              <a:buNone/>
            </a:pPr>
            <a:r>
              <a:rPr lang="en" sz="3600">
                <a:solidFill>
                  <a:srgbClr val="FFFFFF"/>
                </a:solidFill>
                <a:latin typeface="Syncopate"/>
                <a:ea typeface="Syncopate"/>
                <a:cs typeface="Syncopate"/>
                <a:sym typeface="Syncopate"/>
              </a:rPr>
              <a:t>Plot Summary</a:t>
            </a:r>
          </a:p>
        </p:txBody>
      </p:sp>
      <p:sp>
        <p:nvSpPr>
          <p:cNvPr id="66" name="Shape 66"/>
          <p:cNvSpPr txBox="1"/>
          <p:nvPr>
            <p:ph idx="1" type="body"/>
          </p:nvPr>
        </p:nvSpPr>
        <p:spPr>
          <a:xfrm>
            <a:off x="0" y="966750"/>
            <a:ext cx="9144000" cy="4110900"/>
          </a:xfrm>
          <a:prstGeom prst="rect">
            <a:avLst/>
          </a:prstGeom>
        </p:spPr>
        <p:txBody>
          <a:bodyPr anchorCtr="0" anchor="t" bIns="91425" lIns="91425" rIns="91425" wrap="square" tIns="91425">
            <a:noAutofit/>
          </a:bodyPr>
          <a:lstStyle/>
          <a:p>
            <a:pPr lvl="0" rtl="0">
              <a:lnSpc>
                <a:spcPct val="150000"/>
              </a:lnSpc>
              <a:spcBef>
                <a:spcPts val="0"/>
              </a:spcBef>
              <a:buNone/>
            </a:pPr>
            <a:r>
              <a:rPr lang="en" sz="1600">
                <a:solidFill>
                  <a:srgbClr val="F3F3F3"/>
                </a:solidFill>
                <a:latin typeface="Syncopate"/>
                <a:ea typeface="Syncopate"/>
                <a:cs typeface="Syncopate"/>
                <a:sym typeface="Syncopate"/>
              </a:rPr>
              <a:t>Mae gets hired at</a:t>
            </a:r>
            <a:r>
              <a:rPr lang="en" sz="1600">
                <a:solidFill>
                  <a:srgbClr val="F3F3F3"/>
                </a:solidFill>
                <a:latin typeface="Syncopate"/>
                <a:ea typeface="Syncopate"/>
                <a:cs typeface="Syncopate"/>
                <a:sym typeface="Syncopate"/>
              </a:rPr>
              <a:t> world's largest and most powerful tech and social media company, </a:t>
            </a:r>
            <a:r>
              <a:rPr i="1" lang="en" sz="1600">
                <a:solidFill>
                  <a:srgbClr val="F3F3F3"/>
                </a:solidFill>
                <a:latin typeface="Syncopate"/>
                <a:ea typeface="Syncopate"/>
                <a:cs typeface="Syncopate"/>
                <a:sym typeface="Syncopate"/>
              </a:rPr>
              <a:t>The Circle</a:t>
            </a:r>
          </a:p>
          <a:p>
            <a:pPr lvl="0" rtl="0">
              <a:spcBef>
                <a:spcPts val="0"/>
              </a:spcBef>
              <a:buNone/>
            </a:pPr>
            <a:r>
              <a:rPr lang="en" sz="1600">
                <a:solidFill>
                  <a:srgbClr val="F3F3F3"/>
                </a:solidFill>
                <a:latin typeface="Syncopate"/>
                <a:ea typeface="Syncopate"/>
                <a:cs typeface="Syncopate"/>
                <a:sym typeface="Syncopate"/>
              </a:rPr>
              <a:t>SHE IS ENCOURAGED by the founder TO engage in a experiment</a:t>
            </a:r>
          </a:p>
          <a:p>
            <a:pPr lvl="0" rtl="0">
              <a:spcBef>
                <a:spcPts val="0"/>
              </a:spcBef>
              <a:buNone/>
            </a:pPr>
            <a:r>
              <a:rPr lang="en" sz="1600">
                <a:solidFill>
                  <a:srgbClr val="F3F3F3"/>
                </a:solidFill>
                <a:latin typeface="Syncopate"/>
                <a:ea typeface="Syncopate"/>
                <a:cs typeface="Syncopate"/>
                <a:sym typeface="Syncopate"/>
              </a:rPr>
              <a:t>Her participation in the experiments begins to affect the future of her friends, family and humanity [5]</a:t>
            </a:r>
          </a:p>
          <a:p>
            <a:pPr lvl="0" rtl="0">
              <a:spcBef>
                <a:spcPts val="0"/>
              </a:spcBef>
              <a:buNone/>
            </a:pPr>
            <a:r>
              <a:rPr lang="en" sz="1600">
                <a:solidFill>
                  <a:srgbClr val="F3F3F3"/>
                </a:solidFill>
                <a:latin typeface="Syncopate"/>
                <a:ea typeface="Syncopate"/>
                <a:cs typeface="Syncopate"/>
                <a:sym typeface="Syncopate"/>
              </a:rPr>
              <a:t>As a result, her friend mercer dies</a:t>
            </a:r>
          </a:p>
          <a:p>
            <a:pPr lvl="0" rtl="0">
              <a:spcBef>
                <a:spcPts val="0"/>
              </a:spcBef>
              <a:buNone/>
            </a:pPr>
            <a:r>
              <a:rPr lang="en" sz="1600">
                <a:solidFill>
                  <a:srgbClr val="F3F3F3"/>
                </a:solidFill>
                <a:latin typeface="Syncopate"/>
                <a:ea typeface="Syncopate"/>
                <a:cs typeface="Syncopate"/>
                <a:sym typeface="Syncopate"/>
              </a:rPr>
              <a:t>Mae perspective on privacy changes </a:t>
            </a:r>
          </a:p>
        </p:txBody>
      </p:sp>
      <p:sp>
        <p:nvSpPr>
          <p:cNvPr id="67" name="Shape 67"/>
          <p:cNvSpPr txBox="1"/>
          <p:nvPr/>
        </p:nvSpPr>
        <p:spPr>
          <a:xfrm>
            <a:off x="7586400" y="4755150"/>
            <a:ext cx="1650600" cy="515400"/>
          </a:xfrm>
          <a:prstGeom prst="rect">
            <a:avLst/>
          </a:prstGeom>
          <a:noFill/>
          <a:ln>
            <a:noFill/>
          </a:ln>
        </p:spPr>
        <p:txBody>
          <a:bodyPr anchorCtr="0" anchor="ctr" bIns="91425" lIns="91425" rIns="91425" wrap="square" tIns="91425">
            <a:noAutofit/>
          </a:bodyPr>
          <a:lstStyle/>
          <a:p>
            <a:pPr lvl="0" rtl="0">
              <a:spcBef>
                <a:spcPts val="0"/>
              </a:spcBef>
              <a:buNone/>
            </a:pPr>
            <a:r>
              <a:rPr lang="en" sz="1200">
                <a:solidFill>
                  <a:srgbClr val="FFFFFF"/>
                </a:solidFill>
              </a:rPr>
              <a:t>http://thecircle.movie</a:t>
            </a:r>
          </a:p>
        </p:txBody>
      </p:sp>
      <p:sp>
        <p:nvSpPr>
          <p:cNvPr id="68" name="Shape 6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Shape 73"/>
          <p:cNvSpPr txBox="1"/>
          <p:nvPr>
            <p:ph type="title"/>
          </p:nvPr>
        </p:nvSpPr>
        <p:spPr>
          <a:xfrm>
            <a:off x="0" y="257300"/>
            <a:ext cx="8832300" cy="572700"/>
          </a:xfrm>
          <a:prstGeom prst="rect">
            <a:avLst/>
          </a:prstGeom>
        </p:spPr>
        <p:txBody>
          <a:bodyPr anchorCtr="0" anchor="t" bIns="91425" lIns="91425" rIns="91425" wrap="square" tIns="91425">
            <a:noAutofit/>
          </a:bodyPr>
          <a:lstStyle/>
          <a:p>
            <a:pPr lvl="0">
              <a:spcBef>
                <a:spcPts val="0"/>
              </a:spcBef>
              <a:buNone/>
            </a:pPr>
            <a:r>
              <a:rPr lang="en" sz="3600">
                <a:solidFill>
                  <a:srgbClr val="FFFFFF"/>
                </a:solidFill>
                <a:latin typeface="Syncopate"/>
                <a:ea typeface="Syncopate"/>
                <a:cs typeface="Syncopate"/>
                <a:sym typeface="Syncopate"/>
              </a:rPr>
              <a:t>Conclusion</a:t>
            </a:r>
          </a:p>
        </p:txBody>
      </p:sp>
      <p:sp>
        <p:nvSpPr>
          <p:cNvPr id="74" name="Shape 74"/>
          <p:cNvSpPr txBox="1"/>
          <p:nvPr>
            <p:ph idx="1" type="body"/>
          </p:nvPr>
        </p:nvSpPr>
        <p:spPr>
          <a:xfrm>
            <a:off x="0" y="961050"/>
            <a:ext cx="9144000" cy="3617100"/>
          </a:xfrm>
          <a:prstGeom prst="rect">
            <a:avLst/>
          </a:prstGeom>
        </p:spPr>
        <p:txBody>
          <a:bodyPr anchorCtr="0" anchor="t" bIns="91425" lIns="91425" rIns="91425" wrap="square" tIns="91425">
            <a:noAutofit/>
          </a:bodyPr>
          <a:lstStyle/>
          <a:p>
            <a:pPr lvl="0">
              <a:spcBef>
                <a:spcPts val="0"/>
              </a:spcBef>
              <a:buClr>
                <a:srgbClr val="000000"/>
              </a:buClr>
              <a:buSzPct val="68750"/>
              <a:buFont typeface="Arial"/>
              <a:buNone/>
            </a:pPr>
            <a:r>
              <a:rPr lang="en" sz="1600">
                <a:solidFill>
                  <a:srgbClr val="FFFFFF"/>
                </a:solidFill>
                <a:latin typeface="Syncopate"/>
                <a:ea typeface="Syncopate"/>
                <a:cs typeface="Syncopate"/>
                <a:sym typeface="Syncopate"/>
              </a:rPr>
              <a:t>Knowing everything is better</a:t>
            </a:r>
          </a:p>
          <a:p>
            <a:pPr lvl="0">
              <a:spcBef>
                <a:spcPts val="0"/>
              </a:spcBef>
              <a:buClr>
                <a:srgbClr val="000000"/>
              </a:buClr>
              <a:buSzPct val="68750"/>
              <a:buFont typeface="Arial"/>
              <a:buNone/>
            </a:pPr>
            <a:r>
              <a:rPr lang="en" sz="1600">
                <a:solidFill>
                  <a:srgbClr val="FFFFFF"/>
                </a:solidFill>
                <a:latin typeface="Syncopate"/>
                <a:ea typeface="Syncopate"/>
                <a:cs typeface="Syncopate"/>
                <a:sym typeface="Syncopate"/>
              </a:rPr>
              <a:t>Access to information does not ensure proper usage of information</a:t>
            </a:r>
          </a:p>
          <a:p>
            <a:pPr lvl="0" rtl="0">
              <a:spcBef>
                <a:spcPts val="0"/>
              </a:spcBef>
              <a:buClr>
                <a:srgbClr val="000000"/>
              </a:buClr>
              <a:buSzPct val="68750"/>
              <a:buFont typeface="Arial"/>
              <a:buNone/>
            </a:pPr>
            <a:r>
              <a:rPr lang="en" sz="1600">
                <a:solidFill>
                  <a:srgbClr val="FFFFFF"/>
                </a:solidFill>
                <a:latin typeface="Syncopate"/>
                <a:ea typeface="Syncopate"/>
                <a:cs typeface="Syncopate"/>
                <a:sym typeface="Syncopate"/>
              </a:rPr>
              <a:t>Privacy is Personal Insecurity </a:t>
            </a:r>
          </a:p>
        </p:txBody>
      </p:sp>
      <p:sp>
        <p:nvSpPr>
          <p:cNvPr id="75" name="Shape 75"/>
          <p:cNvSpPr txBox="1"/>
          <p:nvPr/>
        </p:nvSpPr>
        <p:spPr>
          <a:xfrm>
            <a:off x="7607875" y="4703625"/>
            <a:ext cx="1608300" cy="572700"/>
          </a:xfrm>
          <a:prstGeom prst="rect">
            <a:avLst/>
          </a:prstGeom>
          <a:noFill/>
          <a:ln>
            <a:noFill/>
          </a:ln>
        </p:spPr>
        <p:txBody>
          <a:bodyPr anchorCtr="0" anchor="ctr" bIns="91425" lIns="91425" rIns="91425" wrap="square" tIns="91425">
            <a:noAutofit/>
          </a:bodyPr>
          <a:lstStyle/>
          <a:p>
            <a:pPr lvl="0" rtl="0">
              <a:spcBef>
                <a:spcPts val="0"/>
              </a:spcBef>
              <a:buNone/>
            </a:pPr>
            <a:r>
              <a:rPr lang="en" sz="1200">
                <a:solidFill>
                  <a:srgbClr val="FFFFFF"/>
                </a:solidFill>
              </a:rPr>
              <a:t>http://thecircle.movie</a:t>
            </a:r>
          </a:p>
        </p:txBody>
      </p:sp>
      <p:sp>
        <p:nvSpPr>
          <p:cNvPr id="76" name="Shape 7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Shape 81"/>
          <p:cNvSpPr txBox="1"/>
          <p:nvPr>
            <p:ph type="ctrTitle"/>
          </p:nvPr>
        </p:nvSpPr>
        <p:spPr>
          <a:xfrm>
            <a:off x="0" y="342800"/>
            <a:ext cx="9144000" cy="651600"/>
          </a:xfrm>
          <a:prstGeom prst="rect">
            <a:avLst/>
          </a:prstGeom>
        </p:spPr>
        <p:txBody>
          <a:bodyPr anchorCtr="0" anchor="b" bIns="91425" lIns="91425" rIns="91425" wrap="square" tIns="91425">
            <a:noAutofit/>
          </a:bodyPr>
          <a:lstStyle/>
          <a:p>
            <a:pPr lvl="0" algn="l">
              <a:spcBef>
                <a:spcPts val="0"/>
              </a:spcBef>
              <a:buNone/>
            </a:pPr>
            <a:r>
              <a:rPr b="1" lang="en" sz="3600">
                <a:solidFill>
                  <a:srgbClr val="FFFFFF"/>
                </a:solidFill>
                <a:latin typeface="Syncopate"/>
                <a:ea typeface="Syncopate"/>
                <a:cs typeface="Syncopate"/>
                <a:sym typeface="Syncopate"/>
              </a:rPr>
              <a:t>SEE</a:t>
            </a:r>
            <a:r>
              <a:rPr lang="en" sz="3600">
                <a:solidFill>
                  <a:srgbClr val="FFFFFF"/>
                </a:solidFill>
                <a:latin typeface="Syncopate"/>
                <a:ea typeface="Syncopate"/>
                <a:cs typeface="Syncopate"/>
                <a:sym typeface="Syncopate"/>
              </a:rPr>
              <a:t>change</a:t>
            </a:r>
          </a:p>
        </p:txBody>
      </p:sp>
      <p:sp>
        <p:nvSpPr>
          <p:cNvPr id="82" name="Shape 82"/>
          <p:cNvSpPr txBox="1"/>
          <p:nvPr/>
        </p:nvSpPr>
        <p:spPr>
          <a:xfrm>
            <a:off x="7607000" y="4677550"/>
            <a:ext cx="1619400" cy="651600"/>
          </a:xfrm>
          <a:prstGeom prst="rect">
            <a:avLst/>
          </a:prstGeom>
          <a:noFill/>
          <a:ln>
            <a:noFill/>
          </a:ln>
        </p:spPr>
        <p:txBody>
          <a:bodyPr anchorCtr="0" anchor="ctr" bIns="91425" lIns="91425" rIns="91425" wrap="square" tIns="91425">
            <a:noAutofit/>
          </a:bodyPr>
          <a:lstStyle/>
          <a:p>
            <a:pPr lvl="0" rtl="0">
              <a:spcBef>
                <a:spcPts val="0"/>
              </a:spcBef>
              <a:buNone/>
            </a:pPr>
            <a:r>
              <a:rPr lang="en" sz="1200">
                <a:solidFill>
                  <a:srgbClr val="FFFFFF"/>
                </a:solidFill>
              </a:rPr>
              <a:t>http://thecircle.movie</a:t>
            </a:r>
          </a:p>
        </p:txBody>
      </p:sp>
      <p:sp>
        <p:nvSpPr>
          <p:cNvPr id="83" name="Shape 83"/>
          <p:cNvSpPr txBox="1"/>
          <p:nvPr/>
        </p:nvSpPr>
        <p:spPr>
          <a:xfrm>
            <a:off x="0" y="1032450"/>
            <a:ext cx="9144000" cy="3847500"/>
          </a:xfrm>
          <a:prstGeom prst="rect">
            <a:avLst/>
          </a:prstGeom>
          <a:noFill/>
          <a:ln>
            <a:noFill/>
          </a:ln>
        </p:spPr>
        <p:txBody>
          <a:bodyPr anchorCtr="0" anchor="t" bIns="91425" lIns="91425" rIns="91425" wrap="square" tIns="91425">
            <a:noAutofit/>
          </a:bodyPr>
          <a:lstStyle/>
          <a:p>
            <a:pPr lvl="0" rtl="0">
              <a:spcBef>
                <a:spcPts val="0"/>
              </a:spcBef>
              <a:buNone/>
            </a:pPr>
            <a:r>
              <a:rPr lang="en" sz="1600">
                <a:solidFill>
                  <a:srgbClr val="F3F3F3"/>
                </a:solidFill>
                <a:latin typeface="Syncopate"/>
                <a:ea typeface="Syncopate"/>
                <a:cs typeface="Syncopate"/>
                <a:sym typeface="Syncopate"/>
              </a:rPr>
              <a:t>Small wireless cameras that records in real time</a:t>
            </a:r>
          </a:p>
          <a:p>
            <a:pPr lvl="0" rtl="0">
              <a:spcBef>
                <a:spcPts val="0"/>
              </a:spcBef>
              <a:buNone/>
            </a:pPr>
            <a:r>
              <a:t/>
            </a:r>
            <a:endParaRPr sz="1600">
              <a:solidFill>
                <a:srgbClr val="F3F3F3"/>
              </a:solidFill>
              <a:latin typeface="Syncopate"/>
              <a:ea typeface="Syncopate"/>
              <a:cs typeface="Syncopate"/>
              <a:sym typeface="Syncopate"/>
            </a:endParaRPr>
          </a:p>
          <a:p>
            <a:pPr lvl="0">
              <a:spcBef>
                <a:spcPts val="0"/>
              </a:spcBef>
              <a:buNone/>
            </a:pPr>
            <a:r>
              <a:rPr lang="en" sz="1600">
                <a:solidFill>
                  <a:srgbClr val="F3F3F3"/>
                </a:solidFill>
                <a:latin typeface="Syncopate"/>
                <a:ea typeface="Syncopate"/>
                <a:cs typeface="Syncopate"/>
                <a:sym typeface="Syncopate"/>
              </a:rPr>
              <a:t>Allows handicapped people to see outside world</a:t>
            </a:r>
          </a:p>
          <a:p>
            <a:pPr lvl="0">
              <a:spcBef>
                <a:spcPts val="0"/>
              </a:spcBef>
              <a:buNone/>
            </a:pPr>
            <a:r>
              <a:t/>
            </a:r>
            <a:endParaRPr sz="1600">
              <a:solidFill>
                <a:srgbClr val="F3F3F3"/>
              </a:solidFill>
              <a:latin typeface="Syncopate"/>
              <a:ea typeface="Syncopate"/>
              <a:cs typeface="Syncopate"/>
              <a:sym typeface="Syncopate"/>
            </a:endParaRPr>
          </a:p>
          <a:p>
            <a:pPr lvl="0">
              <a:spcBef>
                <a:spcPts val="0"/>
              </a:spcBef>
              <a:buNone/>
            </a:pPr>
            <a:r>
              <a:rPr lang="en" sz="1600">
                <a:solidFill>
                  <a:srgbClr val="F3F3F3"/>
                </a:solidFill>
                <a:latin typeface="Syncopate"/>
                <a:ea typeface="Syncopate"/>
                <a:cs typeface="Syncopate"/>
                <a:sym typeface="Syncopate"/>
              </a:rPr>
              <a:t>Save lives</a:t>
            </a:r>
          </a:p>
          <a:p>
            <a:pPr lvl="0">
              <a:spcBef>
                <a:spcPts val="0"/>
              </a:spcBef>
              <a:buNone/>
            </a:pPr>
            <a:r>
              <a:t/>
            </a:r>
            <a:endParaRPr sz="1600">
              <a:solidFill>
                <a:srgbClr val="F3F3F3"/>
              </a:solidFill>
              <a:latin typeface="Syncopate"/>
              <a:ea typeface="Syncopate"/>
              <a:cs typeface="Syncopate"/>
              <a:sym typeface="Syncopate"/>
            </a:endParaRPr>
          </a:p>
          <a:p>
            <a:pPr lvl="0" rtl="0">
              <a:spcBef>
                <a:spcPts val="0"/>
              </a:spcBef>
              <a:buNone/>
            </a:pPr>
            <a:r>
              <a:rPr lang="en" sz="1600">
                <a:solidFill>
                  <a:srgbClr val="F3F3F3"/>
                </a:solidFill>
                <a:latin typeface="Syncopate"/>
                <a:ea typeface="Syncopate"/>
                <a:cs typeface="Syncopate"/>
                <a:sym typeface="Syncopate"/>
              </a:rPr>
              <a:t>Being watched makes people behave better [2].</a:t>
            </a:r>
          </a:p>
          <a:p>
            <a:pPr lvl="0" rtl="0">
              <a:spcBef>
                <a:spcPts val="0"/>
              </a:spcBef>
              <a:buNone/>
            </a:pPr>
            <a:r>
              <a:t/>
            </a:r>
            <a:endParaRPr sz="1600">
              <a:solidFill>
                <a:srgbClr val="F3F3F3"/>
              </a:solidFill>
              <a:latin typeface="Syncopate"/>
              <a:ea typeface="Syncopate"/>
              <a:cs typeface="Syncopate"/>
              <a:sym typeface="Syncopate"/>
            </a:endParaRPr>
          </a:p>
          <a:p>
            <a:pPr lvl="0" rtl="0">
              <a:spcBef>
                <a:spcPts val="0"/>
              </a:spcBef>
              <a:buNone/>
            </a:pPr>
            <a:r>
              <a:rPr lang="en" sz="1600">
                <a:solidFill>
                  <a:srgbClr val="F3F3F3"/>
                </a:solidFill>
                <a:latin typeface="Syncopate"/>
                <a:ea typeface="Syncopate"/>
                <a:cs typeface="Syncopate"/>
                <a:sym typeface="Syncopate"/>
              </a:rPr>
              <a:t>Privacy concern</a:t>
            </a:r>
          </a:p>
        </p:txBody>
      </p:sp>
      <p:sp>
        <p:nvSpPr>
          <p:cNvPr id="84" name="Shape 8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Shape 89"/>
          <p:cNvSpPr txBox="1"/>
          <p:nvPr>
            <p:ph type="ctrTitle"/>
          </p:nvPr>
        </p:nvSpPr>
        <p:spPr>
          <a:xfrm>
            <a:off x="0" y="354950"/>
            <a:ext cx="9144000" cy="628800"/>
          </a:xfrm>
          <a:prstGeom prst="rect">
            <a:avLst/>
          </a:prstGeom>
        </p:spPr>
        <p:txBody>
          <a:bodyPr anchorCtr="0" anchor="b" bIns="91425" lIns="91425" rIns="91425" wrap="square" tIns="91425">
            <a:noAutofit/>
          </a:bodyPr>
          <a:lstStyle/>
          <a:p>
            <a:pPr lvl="0" algn="l">
              <a:spcBef>
                <a:spcPts val="0"/>
              </a:spcBef>
              <a:buNone/>
            </a:pPr>
            <a:r>
              <a:rPr b="1" lang="en" sz="3600">
                <a:solidFill>
                  <a:srgbClr val="FFFFFF"/>
                </a:solidFill>
                <a:latin typeface="Syncopate"/>
                <a:ea typeface="Syncopate"/>
                <a:cs typeface="Syncopate"/>
                <a:sym typeface="Syncopate"/>
              </a:rPr>
              <a:t>Soul</a:t>
            </a:r>
            <a:r>
              <a:rPr lang="en" sz="3600">
                <a:solidFill>
                  <a:srgbClr val="FFFFFF"/>
                </a:solidFill>
                <a:latin typeface="Syncopate"/>
                <a:ea typeface="Syncopate"/>
                <a:cs typeface="Syncopate"/>
                <a:sym typeface="Syncopate"/>
              </a:rPr>
              <a:t>Search</a:t>
            </a:r>
          </a:p>
        </p:txBody>
      </p:sp>
      <p:sp>
        <p:nvSpPr>
          <p:cNvPr id="90" name="Shape 90"/>
          <p:cNvSpPr txBox="1"/>
          <p:nvPr/>
        </p:nvSpPr>
        <p:spPr>
          <a:xfrm>
            <a:off x="7576100" y="4689850"/>
            <a:ext cx="1659900" cy="505200"/>
          </a:xfrm>
          <a:prstGeom prst="rect">
            <a:avLst/>
          </a:prstGeom>
          <a:noFill/>
          <a:ln>
            <a:noFill/>
          </a:ln>
        </p:spPr>
        <p:txBody>
          <a:bodyPr anchorCtr="0" anchor="ctr" bIns="91425" lIns="91425" rIns="91425" wrap="square" tIns="91425">
            <a:noAutofit/>
          </a:bodyPr>
          <a:lstStyle/>
          <a:p>
            <a:pPr lvl="0" rtl="0">
              <a:spcBef>
                <a:spcPts val="0"/>
              </a:spcBef>
              <a:buNone/>
            </a:pPr>
            <a:r>
              <a:rPr lang="en" sz="1200">
                <a:solidFill>
                  <a:srgbClr val="FFFFFF"/>
                </a:solidFill>
              </a:rPr>
              <a:t>http://thecircle.movie</a:t>
            </a:r>
          </a:p>
        </p:txBody>
      </p:sp>
      <p:sp>
        <p:nvSpPr>
          <p:cNvPr id="91" name="Shape 91"/>
          <p:cNvSpPr txBox="1"/>
          <p:nvPr/>
        </p:nvSpPr>
        <p:spPr>
          <a:xfrm>
            <a:off x="0" y="983750"/>
            <a:ext cx="9144000" cy="36432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None/>
            </a:pPr>
            <a:r>
              <a:rPr lang="en" sz="1600">
                <a:solidFill>
                  <a:srgbClr val="F3F3F3"/>
                </a:solidFill>
                <a:latin typeface="Syncopate"/>
                <a:ea typeface="Syncopate"/>
                <a:cs typeface="Syncopate"/>
                <a:sym typeface="Syncopate"/>
              </a:rPr>
              <a:t>Can locate any one in under 20 minutes	</a:t>
            </a:r>
          </a:p>
          <a:p>
            <a:pPr indent="0" lvl="0" marL="0" marR="0" rtl="0" algn="l">
              <a:lnSpc>
                <a:spcPct val="100000"/>
              </a:lnSpc>
              <a:spcBef>
                <a:spcPts val="0"/>
              </a:spcBef>
              <a:spcAft>
                <a:spcPts val="0"/>
              </a:spcAft>
              <a:buNone/>
            </a:pPr>
            <a:r>
              <a:t/>
            </a:r>
            <a:endParaRPr sz="1600">
              <a:solidFill>
                <a:srgbClr val="F3F3F3"/>
              </a:solidFill>
              <a:latin typeface="Syncopate"/>
              <a:ea typeface="Syncopate"/>
              <a:cs typeface="Syncopate"/>
              <a:sym typeface="Syncopate"/>
            </a:endParaRPr>
          </a:p>
          <a:p>
            <a:pPr indent="0" lvl="0" marL="0" marR="0" rtl="0" algn="l">
              <a:lnSpc>
                <a:spcPct val="100000"/>
              </a:lnSpc>
              <a:spcBef>
                <a:spcPts val="0"/>
              </a:spcBef>
              <a:spcAft>
                <a:spcPts val="0"/>
              </a:spcAft>
              <a:buNone/>
            </a:pPr>
            <a:r>
              <a:rPr lang="en" sz="1600">
                <a:solidFill>
                  <a:srgbClr val="F3F3F3"/>
                </a:solidFill>
                <a:latin typeface="Syncopate"/>
                <a:ea typeface="Syncopate"/>
                <a:cs typeface="Syncopate"/>
                <a:sym typeface="Syncopate"/>
              </a:rPr>
              <a:t>Allows criminals to be easily located</a:t>
            </a:r>
          </a:p>
          <a:p>
            <a:pPr indent="0" lvl="0" marL="0" marR="0" rtl="0" algn="l">
              <a:lnSpc>
                <a:spcPct val="100000"/>
              </a:lnSpc>
              <a:spcBef>
                <a:spcPts val="0"/>
              </a:spcBef>
              <a:spcAft>
                <a:spcPts val="0"/>
              </a:spcAft>
              <a:buNone/>
            </a:pPr>
            <a:r>
              <a:t/>
            </a:r>
            <a:endParaRPr sz="1600">
              <a:solidFill>
                <a:srgbClr val="F3F3F3"/>
              </a:solidFill>
              <a:latin typeface="Syncopate"/>
              <a:ea typeface="Syncopate"/>
              <a:cs typeface="Syncopate"/>
              <a:sym typeface="Syncopate"/>
            </a:endParaRPr>
          </a:p>
          <a:p>
            <a:pPr indent="0" lvl="0" marL="0" marR="0" rtl="0" algn="l">
              <a:lnSpc>
                <a:spcPct val="100000"/>
              </a:lnSpc>
              <a:spcBef>
                <a:spcPts val="0"/>
              </a:spcBef>
              <a:spcAft>
                <a:spcPts val="0"/>
              </a:spcAft>
              <a:buNone/>
            </a:pPr>
            <a:r>
              <a:rPr lang="en" sz="1600">
                <a:solidFill>
                  <a:srgbClr val="F3F3F3"/>
                </a:solidFill>
                <a:latin typeface="Syncopate"/>
                <a:ea typeface="Syncopate"/>
                <a:cs typeface="Syncopate"/>
                <a:sym typeface="Syncopate"/>
              </a:rPr>
              <a:t>Allows people to find lost friends and relatives.</a:t>
            </a:r>
          </a:p>
          <a:p>
            <a:pPr indent="0" lvl="0" marL="0" marR="0" rtl="0" algn="l">
              <a:lnSpc>
                <a:spcPct val="100000"/>
              </a:lnSpc>
              <a:spcBef>
                <a:spcPts val="0"/>
              </a:spcBef>
              <a:spcAft>
                <a:spcPts val="0"/>
              </a:spcAft>
              <a:buNone/>
            </a:pPr>
            <a:r>
              <a:t/>
            </a:r>
            <a:endParaRPr sz="1600">
              <a:solidFill>
                <a:srgbClr val="F3F3F3"/>
              </a:solidFill>
              <a:latin typeface="Syncopate"/>
              <a:ea typeface="Syncopate"/>
              <a:cs typeface="Syncopate"/>
              <a:sym typeface="Syncopate"/>
            </a:endParaRPr>
          </a:p>
          <a:p>
            <a:pPr indent="0" lvl="0" marL="0" marR="0" rtl="0" algn="l">
              <a:lnSpc>
                <a:spcPct val="100000"/>
              </a:lnSpc>
              <a:spcBef>
                <a:spcPts val="0"/>
              </a:spcBef>
              <a:spcAft>
                <a:spcPts val="0"/>
              </a:spcAft>
              <a:buNone/>
            </a:pPr>
            <a:r>
              <a:rPr lang="en" sz="1600">
                <a:solidFill>
                  <a:srgbClr val="F3F3F3"/>
                </a:solidFill>
                <a:latin typeface="Syncopate"/>
                <a:ea typeface="Syncopate"/>
                <a:cs typeface="Syncopate"/>
                <a:sym typeface="Syncopate"/>
              </a:rPr>
              <a:t>ChilD Track: </a:t>
            </a:r>
          </a:p>
          <a:p>
            <a:pPr indent="0" lvl="0" marL="0" marR="0" rtl="0" algn="l">
              <a:lnSpc>
                <a:spcPct val="100000"/>
              </a:lnSpc>
              <a:spcBef>
                <a:spcPts val="0"/>
              </a:spcBef>
              <a:spcAft>
                <a:spcPts val="0"/>
              </a:spcAft>
              <a:buNone/>
            </a:pPr>
            <a:r>
              <a:t/>
            </a:r>
            <a:endParaRPr sz="1600">
              <a:solidFill>
                <a:srgbClr val="F3F3F3"/>
              </a:solidFill>
              <a:latin typeface="Syncopate"/>
              <a:ea typeface="Syncopate"/>
              <a:cs typeface="Syncopate"/>
              <a:sym typeface="Syncopate"/>
            </a:endParaRPr>
          </a:p>
          <a:p>
            <a:pPr indent="0" lvl="0" marL="0" marR="0" rtl="0" algn="l">
              <a:lnSpc>
                <a:spcPct val="100000"/>
              </a:lnSpc>
              <a:spcBef>
                <a:spcPts val="0"/>
              </a:spcBef>
              <a:spcAft>
                <a:spcPts val="0"/>
              </a:spcAft>
              <a:buNone/>
            </a:pPr>
            <a:r>
              <a:rPr lang="en" sz="1600">
                <a:solidFill>
                  <a:srgbClr val="F3F3F3"/>
                </a:solidFill>
                <a:latin typeface="Syncopate"/>
                <a:ea typeface="Syncopate"/>
                <a:cs typeface="Syncopate"/>
                <a:sym typeface="Syncopate"/>
              </a:rPr>
              <a:t>	</a:t>
            </a:r>
            <a:r>
              <a:rPr lang="en" sz="1200">
                <a:solidFill>
                  <a:srgbClr val="F3F3F3"/>
                </a:solidFill>
                <a:latin typeface="Syncopate"/>
                <a:ea typeface="Syncopate"/>
                <a:cs typeface="Syncopate"/>
                <a:sym typeface="Syncopate"/>
              </a:rPr>
              <a:t>A tracking device for children to reduce search Time </a:t>
            </a:r>
          </a:p>
          <a:p>
            <a:pPr indent="0" lvl="0" marL="457200" marR="0" rtl="0" algn="l">
              <a:lnSpc>
                <a:spcPct val="100000"/>
              </a:lnSpc>
              <a:spcBef>
                <a:spcPts val="0"/>
              </a:spcBef>
              <a:spcAft>
                <a:spcPts val="0"/>
              </a:spcAft>
              <a:buNone/>
            </a:pPr>
            <a:r>
              <a:t/>
            </a:r>
            <a:endParaRPr sz="1200">
              <a:solidFill>
                <a:srgbClr val="F3F3F3"/>
              </a:solidFill>
              <a:latin typeface="Syncopate"/>
              <a:ea typeface="Syncopate"/>
              <a:cs typeface="Syncopate"/>
              <a:sym typeface="Syncopate"/>
            </a:endParaRPr>
          </a:p>
          <a:p>
            <a:pPr indent="0" lvl="0" marL="457200" marR="0" rtl="0" algn="l">
              <a:lnSpc>
                <a:spcPct val="100000"/>
              </a:lnSpc>
              <a:spcBef>
                <a:spcPts val="0"/>
              </a:spcBef>
              <a:spcAft>
                <a:spcPts val="0"/>
              </a:spcAft>
              <a:buNone/>
            </a:pPr>
            <a:r>
              <a:rPr lang="en" sz="1200">
                <a:solidFill>
                  <a:srgbClr val="F3F3F3"/>
                </a:solidFill>
                <a:latin typeface="Syncopate"/>
                <a:ea typeface="Syncopate"/>
                <a:cs typeface="Syncopate"/>
                <a:sym typeface="Syncopate"/>
              </a:rPr>
              <a:t>Under 20% of Amber Alerts find the child in under 3 hours [5] </a:t>
            </a:r>
          </a:p>
          <a:p>
            <a:pPr indent="0" lvl="0" marL="0" marR="0" rtl="0" algn="l">
              <a:lnSpc>
                <a:spcPct val="100000"/>
              </a:lnSpc>
              <a:spcBef>
                <a:spcPts val="0"/>
              </a:spcBef>
              <a:spcAft>
                <a:spcPts val="0"/>
              </a:spcAft>
              <a:buNone/>
            </a:pPr>
            <a:r>
              <a:t/>
            </a:r>
            <a:endParaRPr sz="1600">
              <a:solidFill>
                <a:srgbClr val="F3F3F3"/>
              </a:solidFill>
              <a:latin typeface="Syncopate"/>
              <a:ea typeface="Syncopate"/>
              <a:cs typeface="Syncopate"/>
              <a:sym typeface="Syncopate"/>
            </a:endParaRPr>
          </a:p>
          <a:p>
            <a:pPr indent="0" lvl="0" marL="0" marR="0" rtl="0" algn="l">
              <a:lnSpc>
                <a:spcPct val="100000"/>
              </a:lnSpc>
              <a:spcBef>
                <a:spcPts val="0"/>
              </a:spcBef>
              <a:spcAft>
                <a:spcPts val="0"/>
              </a:spcAft>
              <a:buNone/>
            </a:pPr>
            <a:r>
              <a:t/>
            </a:r>
            <a:endParaRPr sz="1600">
              <a:solidFill>
                <a:srgbClr val="F3F3F3"/>
              </a:solidFill>
              <a:latin typeface="Syncopate"/>
              <a:ea typeface="Syncopate"/>
              <a:cs typeface="Syncopate"/>
              <a:sym typeface="Syncopate"/>
            </a:endParaRPr>
          </a:p>
        </p:txBody>
      </p:sp>
      <p:sp>
        <p:nvSpPr>
          <p:cNvPr id="92" name="Shape 9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Shape 97"/>
          <p:cNvSpPr txBox="1"/>
          <p:nvPr>
            <p:ph type="ctrTitle"/>
          </p:nvPr>
        </p:nvSpPr>
        <p:spPr>
          <a:xfrm>
            <a:off x="0" y="202300"/>
            <a:ext cx="9144000" cy="792600"/>
          </a:xfrm>
          <a:prstGeom prst="rect">
            <a:avLst/>
          </a:prstGeom>
        </p:spPr>
        <p:txBody>
          <a:bodyPr anchorCtr="0" anchor="b" bIns="91425" lIns="91425" rIns="91425" wrap="square" tIns="91425">
            <a:noAutofit/>
          </a:bodyPr>
          <a:lstStyle/>
          <a:p>
            <a:pPr lvl="0" rtl="0" algn="l">
              <a:spcBef>
                <a:spcPts val="0"/>
              </a:spcBef>
              <a:buNone/>
            </a:pPr>
            <a:r>
              <a:rPr lang="en" sz="3600">
                <a:solidFill>
                  <a:srgbClr val="FFFFFF"/>
                </a:solidFill>
                <a:latin typeface="Syncopate"/>
                <a:ea typeface="Syncopate"/>
                <a:cs typeface="Syncopate"/>
                <a:sym typeface="Syncopate"/>
              </a:rPr>
              <a:t>Mercer </a:t>
            </a:r>
          </a:p>
        </p:txBody>
      </p:sp>
      <p:sp>
        <p:nvSpPr>
          <p:cNvPr id="98" name="Shape 98"/>
          <p:cNvSpPr txBox="1"/>
          <p:nvPr>
            <p:ph idx="1" type="subTitle"/>
          </p:nvPr>
        </p:nvSpPr>
        <p:spPr>
          <a:xfrm>
            <a:off x="0" y="994900"/>
            <a:ext cx="9144000" cy="4021500"/>
          </a:xfrm>
          <a:prstGeom prst="rect">
            <a:avLst/>
          </a:prstGeom>
          <a:noFill/>
        </p:spPr>
        <p:txBody>
          <a:bodyPr anchorCtr="0" anchor="t" bIns="91425" lIns="91425" rIns="91425" wrap="square" tIns="91425">
            <a:noAutofit/>
          </a:bodyPr>
          <a:lstStyle/>
          <a:p>
            <a:pPr indent="0" lvl="0" marL="0" marR="0" rtl="0" algn="l">
              <a:lnSpc>
                <a:spcPct val="100000"/>
              </a:lnSpc>
              <a:spcBef>
                <a:spcPts val="0"/>
              </a:spcBef>
              <a:spcAft>
                <a:spcPts val="0"/>
              </a:spcAft>
              <a:buNone/>
            </a:pPr>
            <a:r>
              <a:rPr lang="en" sz="1600">
                <a:solidFill>
                  <a:srgbClr val="F3F3F3"/>
                </a:solidFill>
                <a:latin typeface="Syncopate"/>
                <a:ea typeface="Syncopate"/>
                <a:cs typeface="Syncopate"/>
                <a:sym typeface="Syncopate"/>
              </a:rPr>
              <a:t>Openly against Social Media</a:t>
            </a:r>
          </a:p>
          <a:p>
            <a:pPr indent="0" lvl="0" marL="0" marR="0" rtl="0" algn="l">
              <a:lnSpc>
                <a:spcPct val="100000"/>
              </a:lnSpc>
              <a:spcBef>
                <a:spcPts val="0"/>
              </a:spcBef>
              <a:spcAft>
                <a:spcPts val="0"/>
              </a:spcAft>
              <a:buNone/>
            </a:pPr>
            <a:r>
              <a:t/>
            </a:r>
            <a:endParaRPr sz="1600">
              <a:solidFill>
                <a:srgbClr val="F3F3F3"/>
              </a:solidFill>
              <a:latin typeface="Syncopate"/>
              <a:ea typeface="Syncopate"/>
              <a:cs typeface="Syncopate"/>
              <a:sym typeface="Syncopate"/>
            </a:endParaRPr>
          </a:p>
          <a:p>
            <a:pPr indent="0" lvl="0" marL="0" marR="0" rtl="0" algn="l">
              <a:lnSpc>
                <a:spcPct val="100000"/>
              </a:lnSpc>
              <a:spcBef>
                <a:spcPts val="0"/>
              </a:spcBef>
              <a:spcAft>
                <a:spcPts val="0"/>
              </a:spcAft>
              <a:buNone/>
            </a:pPr>
            <a:r>
              <a:rPr lang="en" sz="1600">
                <a:solidFill>
                  <a:srgbClr val="F3F3F3"/>
                </a:solidFill>
                <a:latin typeface="Syncopate"/>
                <a:ea typeface="Syncopate"/>
                <a:cs typeface="Syncopate"/>
                <a:sym typeface="Syncopate"/>
              </a:rPr>
              <a:t>Overreacts to minimal negative sentiment, even with positive praise</a:t>
            </a:r>
          </a:p>
          <a:p>
            <a:pPr indent="0" lvl="0" marL="0" marR="0" rtl="0" algn="l">
              <a:lnSpc>
                <a:spcPct val="100000"/>
              </a:lnSpc>
              <a:spcBef>
                <a:spcPts val="0"/>
              </a:spcBef>
              <a:spcAft>
                <a:spcPts val="0"/>
              </a:spcAft>
              <a:buNone/>
            </a:pPr>
            <a:r>
              <a:t/>
            </a:r>
            <a:endParaRPr sz="1600">
              <a:solidFill>
                <a:srgbClr val="F3F3F3"/>
              </a:solidFill>
              <a:latin typeface="Syncopate"/>
              <a:ea typeface="Syncopate"/>
              <a:cs typeface="Syncopate"/>
              <a:sym typeface="Syncopate"/>
            </a:endParaRPr>
          </a:p>
          <a:p>
            <a:pPr lvl="0" marR="0" rtl="0" algn="l">
              <a:lnSpc>
                <a:spcPct val="100000"/>
              </a:lnSpc>
              <a:spcBef>
                <a:spcPts val="0"/>
              </a:spcBef>
              <a:spcAft>
                <a:spcPts val="0"/>
              </a:spcAft>
              <a:buNone/>
            </a:pPr>
            <a:r>
              <a:rPr lang="en" sz="1400">
                <a:solidFill>
                  <a:srgbClr val="F3F3F3"/>
                </a:solidFill>
                <a:latin typeface="Syncopate"/>
                <a:ea typeface="Syncopate"/>
                <a:cs typeface="Syncopate"/>
                <a:sym typeface="Syncopate"/>
              </a:rPr>
              <a:t>Receives praise for his work, that later turns into death threats </a:t>
            </a:r>
          </a:p>
          <a:p>
            <a:pPr lvl="0" marR="0" rtl="0" algn="l">
              <a:lnSpc>
                <a:spcPct val="100000"/>
              </a:lnSpc>
              <a:spcBef>
                <a:spcPts val="0"/>
              </a:spcBef>
              <a:spcAft>
                <a:spcPts val="0"/>
              </a:spcAft>
              <a:buNone/>
            </a:pPr>
            <a:r>
              <a:t/>
            </a:r>
            <a:endParaRPr sz="1400">
              <a:solidFill>
                <a:srgbClr val="F3F3F3"/>
              </a:solidFill>
              <a:latin typeface="Syncopate"/>
              <a:ea typeface="Syncopate"/>
              <a:cs typeface="Syncopate"/>
              <a:sym typeface="Syncopate"/>
            </a:endParaRPr>
          </a:p>
          <a:p>
            <a:pPr indent="0" lvl="0" marL="457200" marR="0" rtl="0" algn="l">
              <a:lnSpc>
                <a:spcPct val="100000"/>
              </a:lnSpc>
              <a:spcBef>
                <a:spcPts val="0"/>
              </a:spcBef>
              <a:spcAft>
                <a:spcPts val="0"/>
              </a:spcAft>
              <a:buNone/>
            </a:pPr>
            <a:r>
              <a:rPr lang="en" sz="1200">
                <a:solidFill>
                  <a:srgbClr val="F3F3F3"/>
                </a:solidFill>
                <a:latin typeface="Syncopate"/>
                <a:ea typeface="Syncopate"/>
                <a:cs typeface="Syncopate"/>
                <a:sym typeface="Syncopate"/>
              </a:rPr>
              <a:t>In 2015, 16.8k discriminatory posts were made every month to Premier League [1]</a:t>
            </a:r>
          </a:p>
          <a:p>
            <a:pPr indent="0" lvl="0" marL="0" marR="0" rtl="0" algn="l">
              <a:lnSpc>
                <a:spcPct val="100000"/>
              </a:lnSpc>
              <a:spcBef>
                <a:spcPts val="0"/>
              </a:spcBef>
              <a:spcAft>
                <a:spcPts val="0"/>
              </a:spcAft>
              <a:buNone/>
            </a:pPr>
            <a:r>
              <a:t/>
            </a:r>
            <a:endParaRPr sz="1600">
              <a:solidFill>
                <a:srgbClr val="F3F3F3"/>
              </a:solidFill>
              <a:latin typeface="Syncopate"/>
              <a:ea typeface="Syncopate"/>
              <a:cs typeface="Syncopate"/>
              <a:sym typeface="Syncopate"/>
            </a:endParaRPr>
          </a:p>
          <a:p>
            <a:pPr indent="0" lvl="0" marL="0" marR="0" rtl="0" algn="l">
              <a:lnSpc>
                <a:spcPct val="100000"/>
              </a:lnSpc>
              <a:spcBef>
                <a:spcPts val="0"/>
              </a:spcBef>
              <a:spcAft>
                <a:spcPts val="0"/>
              </a:spcAft>
              <a:buNone/>
            </a:pPr>
            <a:r>
              <a:rPr lang="en" sz="1600">
                <a:solidFill>
                  <a:srgbClr val="F3F3F3"/>
                </a:solidFill>
                <a:latin typeface="Syncopate"/>
                <a:ea typeface="Syncopate"/>
                <a:cs typeface="Syncopate"/>
                <a:sym typeface="Syncopate"/>
              </a:rPr>
              <a:t>soul search program finds him after losing contact with Mae:</a:t>
            </a:r>
          </a:p>
          <a:p>
            <a:pPr indent="0" lvl="0" marL="0" marR="0" rtl="0" algn="l">
              <a:lnSpc>
                <a:spcPct val="100000"/>
              </a:lnSpc>
              <a:spcBef>
                <a:spcPts val="0"/>
              </a:spcBef>
              <a:spcAft>
                <a:spcPts val="0"/>
              </a:spcAft>
              <a:buNone/>
            </a:pPr>
            <a:r>
              <a:t/>
            </a:r>
            <a:endParaRPr sz="1600">
              <a:solidFill>
                <a:srgbClr val="F3F3F3"/>
              </a:solidFill>
              <a:latin typeface="Syncopate"/>
              <a:ea typeface="Syncopate"/>
              <a:cs typeface="Syncopate"/>
              <a:sym typeface="Syncopate"/>
            </a:endParaRPr>
          </a:p>
          <a:p>
            <a:pPr indent="0" lvl="0" marL="457200" marR="0" rtl="0" algn="l">
              <a:lnSpc>
                <a:spcPct val="100000"/>
              </a:lnSpc>
              <a:spcBef>
                <a:spcPts val="0"/>
              </a:spcBef>
              <a:spcAft>
                <a:spcPts val="0"/>
              </a:spcAft>
              <a:buNone/>
            </a:pPr>
            <a:r>
              <a:rPr lang="en" sz="1200">
                <a:solidFill>
                  <a:srgbClr val="F3F3F3"/>
                </a:solidFill>
                <a:latin typeface="Syncopate"/>
                <a:ea typeface="Syncopate"/>
                <a:cs typeface="Syncopate"/>
                <a:sym typeface="Syncopate"/>
              </a:rPr>
              <a:t>Over eager search party frightens him, resulting in his death </a:t>
            </a:r>
          </a:p>
          <a:p>
            <a:pPr indent="-69850" lvl="0" marL="0" marR="0" rtl="0" algn="l">
              <a:lnSpc>
                <a:spcPct val="100000"/>
              </a:lnSpc>
              <a:spcBef>
                <a:spcPts val="0"/>
              </a:spcBef>
              <a:spcAft>
                <a:spcPts val="0"/>
              </a:spcAft>
              <a:buClr>
                <a:srgbClr val="000000"/>
              </a:buClr>
              <a:buSzPct val="68750"/>
              <a:buFont typeface="Arial"/>
              <a:buNone/>
            </a:pPr>
            <a:r>
              <a:t/>
            </a:r>
            <a:endParaRPr sz="1600">
              <a:solidFill>
                <a:srgbClr val="F3F3F3"/>
              </a:solidFill>
              <a:latin typeface="Syncopate"/>
              <a:ea typeface="Syncopate"/>
              <a:cs typeface="Syncopate"/>
              <a:sym typeface="Syncopate"/>
            </a:endParaRPr>
          </a:p>
          <a:p>
            <a:pPr lvl="0" rtl="0" algn="l">
              <a:spcBef>
                <a:spcPts val="0"/>
              </a:spcBef>
              <a:buNone/>
            </a:pPr>
            <a:r>
              <a:rPr lang="en" sz="1600">
                <a:solidFill>
                  <a:srgbClr val="FFFFFF"/>
                </a:solidFill>
              </a:rPr>
              <a:t>	</a:t>
            </a:r>
          </a:p>
          <a:p>
            <a:pPr lvl="0" rtl="0" algn="l">
              <a:spcBef>
                <a:spcPts val="0"/>
              </a:spcBef>
              <a:buNone/>
            </a:pPr>
            <a:r>
              <a:t/>
            </a:r>
            <a:endParaRPr sz="1600">
              <a:solidFill>
                <a:srgbClr val="FFFFFF"/>
              </a:solidFill>
            </a:endParaRPr>
          </a:p>
        </p:txBody>
      </p:sp>
      <p:sp>
        <p:nvSpPr>
          <p:cNvPr id="99" name="Shape 99"/>
          <p:cNvSpPr txBox="1"/>
          <p:nvPr/>
        </p:nvSpPr>
        <p:spPr>
          <a:xfrm>
            <a:off x="7607975" y="4823475"/>
            <a:ext cx="1618500" cy="412800"/>
          </a:xfrm>
          <a:prstGeom prst="rect">
            <a:avLst/>
          </a:prstGeom>
          <a:noFill/>
          <a:ln>
            <a:noFill/>
          </a:ln>
        </p:spPr>
        <p:txBody>
          <a:bodyPr anchorCtr="0" anchor="ctr" bIns="91425" lIns="91425" rIns="91425" wrap="square" tIns="91425">
            <a:noAutofit/>
          </a:bodyPr>
          <a:lstStyle/>
          <a:p>
            <a:pPr lvl="0" rtl="0">
              <a:spcBef>
                <a:spcPts val="0"/>
              </a:spcBef>
              <a:buNone/>
            </a:pPr>
            <a:r>
              <a:rPr lang="en" sz="1200">
                <a:solidFill>
                  <a:srgbClr val="FFFFFF"/>
                </a:solidFill>
              </a:rPr>
              <a:t>http://thecircle.movie</a:t>
            </a:r>
          </a:p>
        </p:txBody>
      </p:sp>
      <p:sp>
        <p:nvSpPr>
          <p:cNvPr id="100" name="Shape 10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Shape 105"/>
          <p:cNvSpPr txBox="1"/>
          <p:nvPr>
            <p:ph type="title"/>
          </p:nvPr>
        </p:nvSpPr>
        <p:spPr>
          <a:xfrm>
            <a:off x="0" y="320825"/>
            <a:ext cx="9144000" cy="572700"/>
          </a:xfrm>
          <a:prstGeom prst="rect">
            <a:avLst/>
          </a:prstGeom>
        </p:spPr>
        <p:txBody>
          <a:bodyPr anchorCtr="0" anchor="t" bIns="91425" lIns="91425" rIns="91425" wrap="square" tIns="91425">
            <a:noAutofit/>
          </a:bodyPr>
          <a:lstStyle/>
          <a:p>
            <a:pPr lvl="0" rtl="0">
              <a:spcBef>
                <a:spcPts val="0"/>
              </a:spcBef>
              <a:buClr>
                <a:srgbClr val="000000"/>
              </a:buClr>
              <a:buSzPct val="30555"/>
              <a:buFont typeface="Arial"/>
              <a:buNone/>
            </a:pPr>
            <a:r>
              <a:rPr lang="en" sz="3600">
                <a:solidFill>
                  <a:srgbClr val="FFFFFF"/>
                </a:solidFill>
                <a:latin typeface="Syncopate"/>
                <a:ea typeface="Syncopate"/>
                <a:cs typeface="Syncopate"/>
                <a:sym typeface="Syncopate"/>
              </a:rPr>
              <a:t>Parents</a:t>
            </a:r>
          </a:p>
        </p:txBody>
      </p:sp>
      <p:sp>
        <p:nvSpPr>
          <p:cNvPr id="106" name="Shape 106"/>
          <p:cNvSpPr txBox="1"/>
          <p:nvPr>
            <p:ph idx="1" type="body"/>
          </p:nvPr>
        </p:nvSpPr>
        <p:spPr>
          <a:xfrm>
            <a:off x="0" y="985525"/>
            <a:ext cx="9144000" cy="3386100"/>
          </a:xfrm>
          <a:prstGeom prst="rect">
            <a:avLst/>
          </a:prstGeom>
        </p:spPr>
        <p:txBody>
          <a:bodyPr anchorCtr="0" anchor="t" bIns="91425" lIns="91425" rIns="91425" wrap="square" tIns="91425">
            <a:noAutofit/>
          </a:bodyPr>
          <a:lstStyle/>
          <a:p>
            <a:pPr lvl="0">
              <a:spcBef>
                <a:spcPts val="0"/>
              </a:spcBef>
              <a:buNone/>
            </a:pPr>
            <a:r>
              <a:rPr lang="en" sz="1600">
                <a:solidFill>
                  <a:srgbClr val="FFFFFF"/>
                </a:solidFill>
                <a:latin typeface="Syncopate"/>
                <a:ea typeface="Syncopate"/>
                <a:cs typeface="Syncopate"/>
                <a:sym typeface="Syncopate"/>
              </a:rPr>
              <a:t>Supported and proud what their daughter was doing at the beginning</a:t>
            </a:r>
          </a:p>
          <a:p>
            <a:pPr lvl="0">
              <a:spcBef>
                <a:spcPts val="0"/>
              </a:spcBef>
              <a:buNone/>
            </a:pPr>
            <a:r>
              <a:rPr lang="en" sz="1600">
                <a:solidFill>
                  <a:srgbClr val="FFFFFF"/>
                </a:solidFill>
                <a:latin typeface="Syncopate"/>
                <a:ea typeface="Syncopate"/>
                <a:cs typeface="Syncopate"/>
                <a:sym typeface="Syncopate"/>
              </a:rPr>
              <a:t>Enjoyed the system when it helps Mae’s father</a:t>
            </a:r>
          </a:p>
          <a:p>
            <a:pPr lvl="0">
              <a:spcBef>
                <a:spcPts val="0"/>
              </a:spcBef>
              <a:buNone/>
            </a:pPr>
            <a:r>
              <a:rPr lang="en" sz="1600">
                <a:solidFill>
                  <a:srgbClr val="FFFFFF"/>
                </a:solidFill>
                <a:latin typeface="Syncopate"/>
                <a:ea typeface="Syncopate"/>
                <a:cs typeface="Syncopate"/>
                <a:sym typeface="Syncopate"/>
              </a:rPr>
              <a:t>Overwhelmed by the system mistake and refuse to share</a:t>
            </a:r>
          </a:p>
          <a:p>
            <a:pPr lvl="0" rtl="0">
              <a:spcBef>
                <a:spcPts val="0"/>
              </a:spcBef>
              <a:buNone/>
            </a:pPr>
            <a:r>
              <a:rPr lang="en" sz="1600">
                <a:solidFill>
                  <a:srgbClr val="FFFFFF"/>
                </a:solidFill>
                <a:latin typeface="Syncopate"/>
                <a:ea typeface="Syncopate"/>
                <a:cs typeface="Syncopate"/>
                <a:sym typeface="Syncopate"/>
              </a:rPr>
              <a:t>Better implementation of technology would prevent mistakes</a:t>
            </a:r>
          </a:p>
          <a:p>
            <a:pPr lvl="0">
              <a:spcBef>
                <a:spcPts val="0"/>
              </a:spcBef>
              <a:buNone/>
            </a:pPr>
            <a:r>
              <a:t/>
            </a:r>
            <a:endParaRPr>
              <a:solidFill>
                <a:srgbClr val="FFFFFF"/>
              </a:solidFill>
            </a:endParaRPr>
          </a:p>
          <a:p>
            <a:pPr lvl="0">
              <a:spcBef>
                <a:spcPts val="0"/>
              </a:spcBef>
              <a:buNone/>
            </a:pPr>
            <a:r>
              <a:t/>
            </a:r>
            <a:endParaRPr>
              <a:solidFill>
                <a:srgbClr val="FFFFFF"/>
              </a:solidFill>
            </a:endParaRPr>
          </a:p>
        </p:txBody>
      </p:sp>
      <p:sp>
        <p:nvSpPr>
          <p:cNvPr id="107" name="Shape 107"/>
          <p:cNvSpPr txBox="1"/>
          <p:nvPr/>
        </p:nvSpPr>
        <p:spPr>
          <a:xfrm>
            <a:off x="7594875" y="4799675"/>
            <a:ext cx="1917600" cy="443700"/>
          </a:xfrm>
          <a:prstGeom prst="rect">
            <a:avLst/>
          </a:prstGeom>
          <a:noFill/>
          <a:ln>
            <a:noFill/>
          </a:ln>
        </p:spPr>
        <p:txBody>
          <a:bodyPr anchorCtr="0" anchor="ctr" bIns="91425" lIns="91425" rIns="91425" wrap="square" tIns="91425">
            <a:noAutofit/>
          </a:bodyPr>
          <a:lstStyle/>
          <a:p>
            <a:pPr lvl="0" rtl="0">
              <a:spcBef>
                <a:spcPts val="0"/>
              </a:spcBef>
              <a:buNone/>
            </a:pPr>
            <a:r>
              <a:rPr lang="en" sz="1200">
                <a:solidFill>
                  <a:srgbClr val="FFFFFF"/>
                </a:solidFill>
              </a:rPr>
              <a:t>http://thecircle.movie</a:t>
            </a:r>
          </a:p>
        </p:txBody>
      </p:sp>
      <p:sp>
        <p:nvSpPr>
          <p:cNvPr id="108" name="Shape 10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Shape 113"/>
          <p:cNvSpPr txBox="1"/>
          <p:nvPr>
            <p:ph type="ctrTitle"/>
          </p:nvPr>
        </p:nvSpPr>
        <p:spPr>
          <a:xfrm>
            <a:off x="0" y="150225"/>
            <a:ext cx="9144000" cy="792600"/>
          </a:xfrm>
          <a:prstGeom prst="rect">
            <a:avLst/>
          </a:prstGeom>
        </p:spPr>
        <p:txBody>
          <a:bodyPr anchorCtr="0" anchor="b" bIns="91425" lIns="91425" rIns="91425" wrap="square" tIns="91425">
            <a:noAutofit/>
          </a:bodyPr>
          <a:lstStyle/>
          <a:p>
            <a:pPr lvl="0" rtl="0" algn="l">
              <a:spcBef>
                <a:spcPts val="0"/>
              </a:spcBef>
              <a:buNone/>
            </a:pPr>
            <a:r>
              <a:rPr lang="en" sz="3600">
                <a:solidFill>
                  <a:srgbClr val="FFFFFF"/>
                </a:solidFill>
                <a:latin typeface="Syncopate"/>
                <a:ea typeface="Syncopate"/>
                <a:cs typeface="Syncopate"/>
                <a:sym typeface="Syncopate"/>
              </a:rPr>
              <a:t>Release of secrets  </a:t>
            </a:r>
          </a:p>
        </p:txBody>
      </p:sp>
      <p:sp>
        <p:nvSpPr>
          <p:cNvPr id="114" name="Shape 114"/>
          <p:cNvSpPr txBox="1"/>
          <p:nvPr>
            <p:ph idx="1" type="subTitle"/>
          </p:nvPr>
        </p:nvSpPr>
        <p:spPr>
          <a:xfrm>
            <a:off x="0" y="863500"/>
            <a:ext cx="9144000" cy="3951600"/>
          </a:xfrm>
          <a:prstGeom prst="rect">
            <a:avLst/>
          </a:prstGeom>
          <a:ln>
            <a:noFill/>
          </a:ln>
        </p:spPr>
        <p:txBody>
          <a:bodyPr anchorCtr="0" anchor="t" bIns="91425" lIns="91425" rIns="91425" wrap="square" tIns="91425">
            <a:noAutofit/>
          </a:bodyPr>
          <a:lstStyle/>
          <a:p>
            <a:pPr lvl="0" rtl="0" algn="l">
              <a:spcBef>
                <a:spcPts val="0"/>
              </a:spcBef>
              <a:buNone/>
            </a:pPr>
            <a:r>
              <a:rPr lang="en" sz="1600">
                <a:solidFill>
                  <a:srgbClr val="FFFFFF"/>
                </a:solidFill>
                <a:latin typeface="Syncopate"/>
                <a:ea typeface="Syncopate"/>
                <a:cs typeface="Syncopate"/>
                <a:sym typeface="Syncopate"/>
              </a:rPr>
              <a:t>Senator Williamson</a:t>
            </a:r>
          </a:p>
          <a:p>
            <a:pPr lvl="0" rtl="0" algn="l">
              <a:spcBef>
                <a:spcPts val="0"/>
              </a:spcBef>
              <a:buNone/>
            </a:pPr>
            <a:r>
              <a:rPr lang="en" sz="1600">
                <a:solidFill>
                  <a:srgbClr val="FFFFFF"/>
                </a:solidFill>
                <a:latin typeface="Syncopate"/>
                <a:ea typeface="Syncopate"/>
                <a:cs typeface="Syncopate"/>
                <a:sym typeface="Syncopate"/>
              </a:rPr>
              <a:t> </a:t>
            </a:r>
          </a:p>
          <a:p>
            <a:pPr lvl="0" rtl="0" algn="l">
              <a:spcBef>
                <a:spcPts val="0"/>
              </a:spcBef>
              <a:buNone/>
            </a:pPr>
            <a:r>
              <a:rPr lang="en" sz="1600">
                <a:solidFill>
                  <a:srgbClr val="FFFFFF"/>
                </a:solidFill>
                <a:latin typeface="Syncopate"/>
                <a:ea typeface="Syncopate"/>
                <a:cs typeface="Syncopate"/>
                <a:sym typeface="Syncopate"/>
              </a:rPr>
              <a:t>	</a:t>
            </a:r>
            <a:r>
              <a:rPr lang="en" sz="1200">
                <a:solidFill>
                  <a:srgbClr val="FFFFFF"/>
                </a:solidFill>
                <a:latin typeface="Syncopate"/>
                <a:ea typeface="Syncopate"/>
                <a:cs typeface="Syncopate"/>
                <a:sym typeface="Syncopate"/>
              </a:rPr>
              <a:t>Has undisclosed private information released to the public</a:t>
            </a:r>
          </a:p>
          <a:p>
            <a:pPr lvl="0" rtl="0" algn="l">
              <a:spcBef>
                <a:spcPts val="0"/>
              </a:spcBef>
              <a:buNone/>
            </a:pPr>
            <a:r>
              <a:t/>
            </a:r>
            <a:endParaRPr sz="1600">
              <a:solidFill>
                <a:srgbClr val="FFFFFF"/>
              </a:solidFill>
              <a:latin typeface="Syncopate"/>
              <a:ea typeface="Syncopate"/>
              <a:cs typeface="Syncopate"/>
              <a:sym typeface="Syncopate"/>
            </a:endParaRPr>
          </a:p>
          <a:p>
            <a:pPr lvl="0" rtl="0" algn="l">
              <a:spcBef>
                <a:spcPts val="0"/>
              </a:spcBef>
              <a:buNone/>
            </a:pPr>
            <a:r>
              <a:rPr lang="en" sz="1600">
                <a:solidFill>
                  <a:srgbClr val="FFFFFF"/>
                </a:solidFill>
                <a:latin typeface="Syncopate"/>
                <a:ea typeface="Syncopate"/>
                <a:cs typeface="Syncopate"/>
                <a:sym typeface="Syncopate"/>
              </a:rPr>
              <a:t>Circle owners</a:t>
            </a:r>
          </a:p>
          <a:p>
            <a:pPr lvl="0" rtl="0" algn="l">
              <a:spcBef>
                <a:spcPts val="0"/>
              </a:spcBef>
              <a:buNone/>
            </a:pPr>
            <a:r>
              <a:t/>
            </a:r>
            <a:endParaRPr sz="1600">
              <a:solidFill>
                <a:srgbClr val="FFFFFF"/>
              </a:solidFill>
              <a:latin typeface="Syncopate"/>
              <a:ea typeface="Syncopate"/>
              <a:cs typeface="Syncopate"/>
              <a:sym typeface="Syncopate"/>
            </a:endParaRPr>
          </a:p>
          <a:p>
            <a:pPr indent="457200" lvl="0" rtl="0" algn="l">
              <a:spcBef>
                <a:spcPts val="0"/>
              </a:spcBef>
              <a:buNone/>
            </a:pPr>
            <a:r>
              <a:rPr lang="en" sz="1200">
                <a:solidFill>
                  <a:srgbClr val="FFFFFF"/>
                </a:solidFill>
                <a:latin typeface="Syncopate"/>
                <a:ea typeface="Syncopate"/>
                <a:cs typeface="Syncopate"/>
                <a:sym typeface="Syncopate"/>
              </a:rPr>
              <a:t>advocates of transparency and freedom of all </a:t>
            </a:r>
          </a:p>
          <a:p>
            <a:pPr lvl="0" rtl="0" algn="l">
              <a:spcBef>
                <a:spcPts val="0"/>
              </a:spcBef>
              <a:buNone/>
            </a:pPr>
            <a:r>
              <a:rPr lang="en" sz="1200">
                <a:solidFill>
                  <a:srgbClr val="FFFFFF"/>
                </a:solidFill>
                <a:latin typeface="Syncopate"/>
                <a:ea typeface="Syncopate"/>
                <a:cs typeface="Syncopate"/>
                <a:sym typeface="Syncopate"/>
              </a:rPr>
              <a:t>        Won’t share their own information </a:t>
            </a:r>
          </a:p>
          <a:p>
            <a:pPr indent="0" lvl="0" marL="457200" rtl="0" algn="l">
              <a:spcBef>
                <a:spcPts val="0"/>
              </a:spcBef>
              <a:buNone/>
            </a:pPr>
            <a:r>
              <a:rPr lang="en" sz="1200">
                <a:solidFill>
                  <a:srgbClr val="FFFFFF"/>
                </a:solidFill>
                <a:latin typeface="Syncopate"/>
                <a:ea typeface="Syncopate"/>
                <a:cs typeface="Syncopate"/>
                <a:sym typeface="Syncopate"/>
              </a:rPr>
              <a:t>Founders have private documents released</a:t>
            </a:r>
          </a:p>
          <a:p>
            <a:pPr lvl="0" rtl="0" algn="l">
              <a:spcBef>
                <a:spcPts val="0"/>
              </a:spcBef>
              <a:buNone/>
            </a:pPr>
            <a:r>
              <a:t/>
            </a:r>
            <a:endParaRPr sz="1600">
              <a:solidFill>
                <a:srgbClr val="FFFFFF"/>
              </a:solidFill>
              <a:latin typeface="Syncopate"/>
              <a:ea typeface="Syncopate"/>
              <a:cs typeface="Syncopate"/>
              <a:sym typeface="Syncopate"/>
            </a:endParaRPr>
          </a:p>
          <a:p>
            <a:pPr lvl="0" rtl="0" algn="l">
              <a:spcBef>
                <a:spcPts val="0"/>
              </a:spcBef>
              <a:buNone/>
            </a:pPr>
            <a:r>
              <a:rPr lang="en" sz="1600">
                <a:solidFill>
                  <a:srgbClr val="FFFFFF"/>
                </a:solidFill>
                <a:latin typeface="Syncopate"/>
                <a:ea typeface="Syncopate"/>
                <a:cs typeface="Syncopate"/>
                <a:sym typeface="Syncopate"/>
              </a:rPr>
              <a:t>Modern Example:</a:t>
            </a:r>
          </a:p>
          <a:p>
            <a:pPr lvl="0" rtl="0" algn="l">
              <a:spcBef>
                <a:spcPts val="0"/>
              </a:spcBef>
              <a:buNone/>
            </a:pPr>
            <a:r>
              <a:t/>
            </a:r>
            <a:endParaRPr sz="1600">
              <a:solidFill>
                <a:srgbClr val="FFFFFF"/>
              </a:solidFill>
              <a:latin typeface="Syncopate"/>
              <a:ea typeface="Syncopate"/>
              <a:cs typeface="Syncopate"/>
              <a:sym typeface="Syncopate"/>
            </a:endParaRPr>
          </a:p>
          <a:p>
            <a:pPr lvl="0" rtl="0" algn="l">
              <a:spcBef>
                <a:spcPts val="0"/>
              </a:spcBef>
              <a:buNone/>
            </a:pPr>
            <a:r>
              <a:rPr lang="en" sz="1200">
                <a:solidFill>
                  <a:srgbClr val="FFFFFF"/>
                </a:solidFill>
                <a:latin typeface="Syncopate"/>
                <a:ea typeface="Syncopate"/>
                <a:cs typeface="Syncopate"/>
                <a:sym typeface="Syncopate"/>
              </a:rPr>
              <a:t>	Hillary Clinton Emails: </a:t>
            </a:r>
          </a:p>
          <a:p>
            <a:pPr indent="0" lvl="0" marL="914400" algn="l">
              <a:spcBef>
                <a:spcPts val="0"/>
              </a:spcBef>
              <a:buNone/>
            </a:pPr>
            <a:r>
              <a:rPr lang="en" sz="1200">
                <a:solidFill>
                  <a:srgbClr val="FFFFFF"/>
                </a:solidFill>
                <a:latin typeface="Syncopate"/>
                <a:ea typeface="Syncopate"/>
                <a:cs typeface="Syncopate"/>
                <a:sym typeface="Syncopate"/>
              </a:rPr>
              <a:t>Private Government Emails were released to the public prior to the 2016 presidential election [3]</a:t>
            </a:r>
          </a:p>
        </p:txBody>
      </p:sp>
      <p:sp>
        <p:nvSpPr>
          <p:cNvPr id="115" name="Shape 115"/>
          <p:cNvSpPr txBox="1"/>
          <p:nvPr/>
        </p:nvSpPr>
        <p:spPr>
          <a:xfrm>
            <a:off x="4601500" y="4815000"/>
            <a:ext cx="4583400" cy="409500"/>
          </a:xfrm>
          <a:prstGeom prst="rect">
            <a:avLst/>
          </a:prstGeom>
          <a:noFill/>
          <a:ln>
            <a:noFill/>
          </a:ln>
        </p:spPr>
        <p:txBody>
          <a:bodyPr anchorCtr="0" anchor="ctr" bIns="91425" lIns="91425" rIns="91425" wrap="square" tIns="91425">
            <a:noAutofit/>
          </a:bodyPr>
          <a:lstStyle/>
          <a:p>
            <a:pPr lvl="0" rtl="0">
              <a:spcBef>
                <a:spcPts val="0"/>
              </a:spcBef>
              <a:buNone/>
            </a:pPr>
            <a:r>
              <a:rPr lang="en" sz="1200">
                <a:solidFill>
                  <a:srgbClr val="FFFFFF"/>
                </a:solidFill>
              </a:rPr>
              <a:t>http://www.imdb.com/title/tt4287320/mediaviewer/rm3152753920</a:t>
            </a:r>
          </a:p>
        </p:txBody>
      </p:sp>
      <p:sp>
        <p:nvSpPr>
          <p:cNvPr id="116" name="Shape 11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Shape 121"/>
          <p:cNvSpPr txBox="1"/>
          <p:nvPr>
            <p:ph type="ctrTitle"/>
          </p:nvPr>
        </p:nvSpPr>
        <p:spPr>
          <a:xfrm>
            <a:off x="0" y="966750"/>
            <a:ext cx="9144000" cy="4139100"/>
          </a:xfrm>
          <a:prstGeom prst="rect">
            <a:avLst/>
          </a:prstGeom>
        </p:spPr>
        <p:txBody>
          <a:bodyPr anchorCtr="0" anchor="t" bIns="91425" lIns="91425" rIns="91425" wrap="square" tIns="91425">
            <a:noAutofit/>
          </a:bodyPr>
          <a:lstStyle/>
          <a:p>
            <a:pPr lvl="0" rtl="0" algn="l">
              <a:spcBef>
                <a:spcPts val="0"/>
              </a:spcBef>
              <a:buNone/>
            </a:pPr>
            <a:r>
              <a:rPr lang="en" sz="1800">
                <a:solidFill>
                  <a:srgbClr val="FFFFFF"/>
                </a:solidFill>
                <a:latin typeface="Syncopate"/>
                <a:ea typeface="Syncopate"/>
                <a:cs typeface="Syncopate"/>
                <a:sym typeface="Syncopate"/>
              </a:rPr>
              <a:t>Improved personal safety</a:t>
            </a:r>
          </a:p>
          <a:p>
            <a:pPr lvl="0" rtl="0" algn="l">
              <a:spcBef>
                <a:spcPts val="0"/>
              </a:spcBef>
              <a:buNone/>
            </a:pPr>
            <a:r>
              <a:t/>
            </a:r>
            <a:endParaRPr sz="1800">
              <a:solidFill>
                <a:srgbClr val="FFFFFF"/>
              </a:solidFill>
              <a:latin typeface="Syncopate"/>
              <a:ea typeface="Syncopate"/>
              <a:cs typeface="Syncopate"/>
              <a:sym typeface="Syncopate"/>
            </a:endParaRPr>
          </a:p>
          <a:p>
            <a:pPr lvl="0" rtl="0" algn="l">
              <a:spcBef>
                <a:spcPts val="0"/>
              </a:spcBef>
              <a:buNone/>
            </a:pPr>
            <a:r>
              <a:rPr lang="en" sz="1800">
                <a:solidFill>
                  <a:srgbClr val="FFFFFF"/>
                </a:solidFill>
                <a:latin typeface="Syncopate"/>
                <a:ea typeface="Syncopate"/>
                <a:cs typeface="Syncopate"/>
                <a:sym typeface="Syncopate"/>
              </a:rPr>
              <a:t>Constant connection with friends and relatives</a:t>
            </a:r>
          </a:p>
          <a:p>
            <a:pPr lvl="0" rtl="0" algn="l">
              <a:spcBef>
                <a:spcPts val="0"/>
              </a:spcBef>
              <a:buNone/>
            </a:pPr>
            <a:r>
              <a:t/>
            </a:r>
            <a:endParaRPr sz="1800">
              <a:solidFill>
                <a:srgbClr val="FFFFFF"/>
              </a:solidFill>
              <a:latin typeface="Syncopate"/>
              <a:ea typeface="Syncopate"/>
              <a:cs typeface="Syncopate"/>
              <a:sym typeface="Syncopate"/>
            </a:endParaRPr>
          </a:p>
          <a:p>
            <a:pPr lvl="0" rtl="0" algn="l">
              <a:spcBef>
                <a:spcPts val="0"/>
              </a:spcBef>
              <a:buNone/>
            </a:pPr>
            <a:r>
              <a:rPr lang="en" sz="1800">
                <a:solidFill>
                  <a:srgbClr val="FFFFFF"/>
                </a:solidFill>
                <a:latin typeface="Syncopate"/>
                <a:ea typeface="Syncopate"/>
                <a:cs typeface="Syncopate"/>
                <a:sym typeface="Syncopate"/>
              </a:rPr>
              <a:t>Improved trust in all relationships, ie. corporate, government, interpersonal</a:t>
            </a:r>
          </a:p>
          <a:p>
            <a:pPr lvl="0" rtl="0" algn="l">
              <a:spcBef>
                <a:spcPts val="0"/>
              </a:spcBef>
              <a:buNone/>
            </a:pPr>
            <a:r>
              <a:t/>
            </a:r>
            <a:endParaRPr sz="1800">
              <a:solidFill>
                <a:srgbClr val="FFFFFF"/>
              </a:solidFill>
              <a:latin typeface="Syncopate"/>
              <a:ea typeface="Syncopate"/>
              <a:cs typeface="Syncopate"/>
              <a:sym typeface="Syncopate"/>
            </a:endParaRPr>
          </a:p>
          <a:p>
            <a:pPr lvl="0" rtl="0" algn="l">
              <a:spcBef>
                <a:spcPts val="0"/>
              </a:spcBef>
              <a:buNone/>
            </a:pPr>
            <a:r>
              <a:rPr lang="en" sz="1800">
                <a:solidFill>
                  <a:srgbClr val="FFFFFF"/>
                </a:solidFill>
                <a:latin typeface="Syncopate"/>
                <a:ea typeface="Syncopate"/>
                <a:cs typeface="Syncopate"/>
                <a:sym typeface="Syncopate"/>
              </a:rPr>
              <a:t>Efficacy and quantity of knowledge gain for scientific research </a:t>
            </a:r>
          </a:p>
          <a:p>
            <a:pPr lvl="0" rtl="0" algn="l">
              <a:spcBef>
                <a:spcPts val="0"/>
              </a:spcBef>
              <a:buNone/>
            </a:pPr>
            <a:r>
              <a:t/>
            </a:r>
            <a:endParaRPr sz="1800">
              <a:solidFill>
                <a:srgbClr val="FFFFFF"/>
              </a:solidFill>
              <a:latin typeface="Syncopate"/>
              <a:ea typeface="Syncopate"/>
              <a:cs typeface="Syncopate"/>
              <a:sym typeface="Syncopate"/>
            </a:endParaRPr>
          </a:p>
          <a:p>
            <a:pPr lvl="0" algn="l">
              <a:spcBef>
                <a:spcPts val="0"/>
              </a:spcBef>
              <a:buNone/>
            </a:pPr>
            <a:r>
              <a:rPr lang="en" sz="1800">
                <a:solidFill>
                  <a:srgbClr val="FFFFFF"/>
                </a:solidFill>
                <a:latin typeface="Syncopate"/>
                <a:ea typeface="Syncopate"/>
                <a:cs typeface="Syncopate"/>
                <a:sym typeface="Syncopate"/>
              </a:rPr>
              <a:t>Ability to share experiences</a:t>
            </a:r>
            <a:r>
              <a:rPr lang="en" sz="1800">
                <a:solidFill>
                  <a:srgbClr val="FFFFFF"/>
                </a:solidFill>
              </a:rPr>
              <a:t> </a:t>
            </a:r>
          </a:p>
        </p:txBody>
      </p:sp>
      <p:sp>
        <p:nvSpPr>
          <p:cNvPr id="122" name="Shape 122"/>
          <p:cNvSpPr txBox="1"/>
          <p:nvPr>
            <p:ph idx="1" type="subTitle"/>
          </p:nvPr>
        </p:nvSpPr>
        <p:spPr>
          <a:xfrm>
            <a:off x="0" y="271750"/>
            <a:ext cx="9144000" cy="792600"/>
          </a:xfrm>
          <a:prstGeom prst="rect">
            <a:avLst/>
          </a:prstGeom>
        </p:spPr>
        <p:txBody>
          <a:bodyPr anchorCtr="0" anchor="t" bIns="91425" lIns="91425" rIns="91425" wrap="square" tIns="91425">
            <a:noAutofit/>
          </a:bodyPr>
          <a:lstStyle/>
          <a:p>
            <a:pPr lvl="0" algn="l">
              <a:spcBef>
                <a:spcPts val="0"/>
              </a:spcBef>
              <a:buNone/>
            </a:pPr>
            <a:r>
              <a:rPr lang="en" sz="3600">
                <a:solidFill>
                  <a:srgbClr val="FFFFFF"/>
                </a:solidFill>
                <a:latin typeface="Syncopate"/>
                <a:ea typeface="Syncopate"/>
                <a:cs typeface="Syncopate"/>
                <a:sym typeface="Syncopate"/>
              </a:rPr>
              <a:t>Benefits of Transparency</a:t>
            </a:r>
          </a:p>
        </p:txBody>
      </p:sp>
      <p:sp>
        <p:nvSpPr>
          <p:cNvPr id="123" name="Shape 123"/>
          <p:cNvSpPr txBox="1"/>
          <p:nvPr/>
        </p:nvSpPr>
        <p:spPr>
          <a:xfrm>
            <a:off x="7612000" y="4542800"/>
            <a:ext cx="1798500" cy="954000"/>
          </a:xfrm>
          <a:prstGeom prst="rect">
            <a:avLst/>
          </a:prstGeom>
          <a:noFill/>
          <a:ln>
            <a:noFill/>
          </a:ln>
        </p:spPr>
        <p:txBody>
          <a:bodyPr anchorCtr="0" anchor="ctr" bIns="91425" lIns="91425" rIns="91425" wrap="square" tIns="91425">
            <a:noAutofit/>
          </a:bodyPr>
          <a:lstStyle/>
          <a:p>
            <a:pPr lvl="0" rtl="0">
              <a:spcBef>
                <a:spcPts val="0"/>
              </a:spcBef>
              <a:buNone/>
            </a:pPr>
            <a:r>
              <a:rPr lang="en" sz="1200">
                <a:solidFill>
                  <a:srgbClr val="FFFFFF"/>
                </a:solidFill>
              </a:rPr>
              <a:t>http://thecircle.movie</a:t>
            </a:r>
          </a:p>
        </p:txBody>
      </p:sp>
      <p:sp>
        <p:nvSpPr>
          <p:cNvPr id="124" name="Shape 1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rgbClr val="FFFFFF"/>
                </a:solidFill>
              </a:rPr>
              <a:t>‹#›</a:t>
            </a:fld>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