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68" r:id="rId4"/>
    <p:sldId id="259" r:id="rId5"/>
    <p:sldId id="269"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30" autoAdjust="0"/>
  </p:normalViewPr>
  <p:slideViewPr>
    <p:cSldViewPr snapToGrid="0" snapToObjects="1">
      <p:cViewPr varScale="1">
        <p:scale>
          <a:sx n="109" d="100"/>
          <a:sy n="109" d="100"/>
        </p:scale>
        <p:origin x="-1176"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7209802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imdb.com/title/tt009387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robocop.wikia.com/wiki/6000_SUX?file=6000sux.jp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pictures-of-money/17123251389" TargetMode="External"/><Relationship Id="rId4" Type="http://schemas.openxmlformats.org/officeDocument/2006/relationships/hyperlink" Target="http://www.themainewire.com/2014/10/youth-unemployment-14-9-percent-september/" TargetMode="External"/><Relationship Id="rId5" Type="http://schemas.openxmlformats.org/officeDocument/2006/relationships/hyperlink" Target="https://commons.wikimedia.org/wiki/File:SuitHearts.svg"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flickr.com/photos/44124348109@N01/2423554/in/photolist-dqrq-i6QZS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static/uploads/photo/2013/07/12/13/44/scales-147219_960_720.png" TargetMode="External"/><Relationship Id="rId4" Type="http://schemas.openxmlformats.org/officeDocument/2006/relationships/hyperlink" Target="http://www.sloveniatimes.com/modules/uploader/uploads/Aktualno/Podobe1/human-rights-picture.jpg" TargetMode="External"/><Relationship Id="rId5" Type="http://schemas.openxmlformats.org/officeDocument/2006/relationships/hyperlink" Target="http://jeffries.house.gov/sites/jeffries.house.gov/files/wysiwyg_uploaded/IP%20Badge%20-%20Website%20Stock%20Photo_0.jpg"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satoday.com/story/tech/2014/02/12/us-police-consider-google-glass/5341597/" TargetMode="External"/><Relationship Id="rId4" Type="http://schemas.openxmlformats.org/officeDocument/2006/relationships/hyperlink" Target="https://www.policeone.com/police-products/body-cameras/articles/6167816-3-ways-cops-could-use-Google-Glass/" TargetMode="External"/><Relationship Id="rId5" Type="http://schemas.openxmlformats.org/officeDocument/2006/relationships/hyperlink" Target="https://www.aclu.org/police-body-mounted-cameras-right-policies-place-win-all" TargetMode="External"/><Relationship Id="rId6" Type="http://schemas.openxmlformats.org/officeDocument/2006/relationships/hyperlink" Target="https://www.washingtonpost.com/news/the-watch/wp/2016/02/05/a-new-report-shows-the-limits-of-police-body-cameras/"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Zach</a:t>
            </a:r>
            <a:r>
              <a:rPr lang="en-US" baseline="0" dirty="0" smtClean="0"/>
              <a:t> starts</a:t>
            </a:r>
            <a:endParaRPr lang="en-US" dirty="0" smtClean="0"/>
          </a:p>
          <a:p>
            <a:pPr lvl="0">
              <a:spcBef>
                <a:spcPts val="0"/>
              </a:spcBef>
              <a:buNone/>
            </a:pPr>
            <a:r>
              <a:rPr lang="en-US" dirty="0" smtClean="0"/>
              <a:t>Introduce ourselves</a:t>
            </a:r>
            <a:endParaRPr dirty="0"/>
          </a:p>
        </p:txBody>
      </p:sp>
    </p:spTree>
    <p:extLst>
      <p:ext uri="{BB962C8B-B14F-4D97-AF65-F5344CB8AC3E}">
        <p14:creationId xmlns:p14="http://schemas.microsoft.com/office/powerpoint/2010/main" val="204305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Speaker: Zach</a:t>
            </a:r>
            <a:endParaRPr dirty="0"/>
          </a:p>
        </p:txBody>
      </p:sp>
    </p:spTree>
    <p:extLst>
      <p:ext uri="{BB962C8B-B14F-4D97-AF65-F5344CB8AC3E}">
        <p14:creationId xmlns:p14="http://schemas.microsoft.com/office/powerpoint/2010/main" val="291120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Holly</a:t>
            </a:r>
            <a:endParaRPr dirty="0"/>
          </a:p>
        </p:txBody>
      </p:sp>
    </p:spTree>
    <p:extLst>
      <p:ext uri="{BB962C8B-B14F-4D97-AF65-F5344CB8AC3E}">
        <p14:creationId xmlns:p14="http://schemas.microsoft.com/office/powerpoint/2010/main" val="198457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Speaker: Zach</a:t>
            </a:r>
          </a:p>
          <a:p>
            <a:pPr lvl="0">
              <a:spcBef>
                <a:spcPts val="0"/>
              </a:spcBef>
              <a:buNone/>
            </a:pPr>
            <a:endParaRPr lang="en-US" dirty="0" smtClean="0"/>
          </a:p>
          <a:p>
            <a:pPr lvl="0">
              <a:spcBef>
                <a:spcPts val="0"/>
              </a:spcBef>
              <a:buNone/>
            </a:pPr>
            <a:r>
              <a:rPr lang="en" dirty="0" smtClean="0"/>
              <a:t>Utilization </a:t>
            </a:r>
            <a:r>
              <a:rPr lang="en" dirty="0"/>
              <a:t>of continuous video surveillance by on-duty law enforcement, while jeopardizing citizen privacy, has a net benefit to the public good due to increased safety and accountability of officers. </a:t>
            </a:r>
          </a:p>
        </p:txBody>
      </p:sp>
    </p:spTree>
    <p:extLst>
      <p:ext uri="{BB962C8B-B14F-4D97-AF65-F5344CB8AC3E}">
        <p14:creationId xmlns:p14="http://schemas.microsoft.com/office/powerpoint/2010/main" val="26179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600" dirty="0" smtClean="0"/>
              <a:t>Speaker: Holly</a:t>
            </a:r>
            <a:r>
              <a:rPr lang="en-US" sz="1600" baseline="0" dirty="0" smtClean="0"/>
              <a:t> maybe</a:t>
            </a:r>
            <a:endParaRPr lang="en-US" sz="1600" dirty="0" smtClean="0"/>
          </a:p>
          <a:p>
            <a:pPr lvl="0">
              <a:spcBef>
                <a:spcPts val="0"/>
              </a:spcBef>
              <a:buNone/>
            </a:pPr>
            <a:endParaRPr lang="en-US" sz="1600" dirty="0" smtClean="0"/>
          </a:p>
          <a:p>
            <a:pPr lvl="0">
              <a:spcBef>
                <a:spcPts val="0"/>
              </a:spcBef>
              <a:buNone/>
            </a:pPr>
            <a:r>
              <a:rPr lang="en" sz="1600" dirty="0" smtClean="0"/>
              <a:t>Synopsis </a:t>
            </a:r>
            <a:r>
              <a:rPr lang="en" sz="1600" dirty="0"/>
              <a:t>points: </a:t>
            </a:r>
          </a:p>
          <a:p>
            <a:pPr marL="514350" lvl="0" indent="-285750" rtl="0">
              <a:spcBef>
                <a:spcPts val="0"/>
              </a:spcBef>
              <a:buFont typeface="Arial"/>
              <a:buChar char="•"/>
            </a:pPr>
            <a:r>
              <a:rPr lang="en" sz="1600" dirty="0"/>
              <a:t>Murphy killed in </a:t>
            </a:r>
            <a:r>
              <a:rPr lang="en-US" sz="1600" dirty="0" smtClean="0"/>
              <a:t>line of duty</a:t>
            </a:r>
          </a:p>
          <a:p>
            <a:pPr marL="514350" lvl="0" indent="-285750" rtl="0">
              <a:spcBef>
                <a:spcPts val="0"/>
              </a:spcBef>
              <a:buFont typeface="Arial"/>
              <a:buChar char="•"/>
            </a:pPr>
            <a:r>
              <a:rPr lang="en" sz="1600" dirty="0" smtClean="0"/>
              <a:t>Omni Consumer Products runs hospitals, jails, and police departments, including Detroit police</a:t>
            </a:r>
          </a:p>
          <a:p>
            <a:pPr marL="514350" lvl="0" indent="-285750" rtl="0">
              <a:spcBef>
                <a:spcPts val="0"/>
              </a:spcBef>
              <a:buFont typeface="Arial"/>
              <a:buChar char="•"/>
            </a:pPr>
            <a:r>
              <a:rPr lang="en-US" sz="1600" dirty="0" smtClean="0"/>
              <a:t>OCP exec </a:t>
            </a:r>
            <a:r>
              <a:rPr lang="en" sz="1600" dirty="0" smtClean="0"/>
              <a:t>introduces ED 209, which malfunctions and kills a man</a:t>
            </a:r>
            <a:endParaRPr lang="en-US" sz="1600" dirty="0" smtClean="0"/>
          </a:p>
          <a:p>
            <a:pPr marL="514350" lvl="0" indent="-285750" rtl="0">
              <a:spcBef>
                <a:spcPts val="0"/>
              </a:spcBef>
              <a:buFont typeface="Arial"/>
              <a:buChar char="•"/>
            </a:pPr>
            <a:r>
              <a:rPr lang="en-US" sz="1600" dirty="0" smtClean="0"/>
              <a:t>Transformed into </a:t>
            </a:r>
            <a:r>
              <a:rPr lang="en-US" sz="1600" dirty="0" err="1" smtClean="0"/>
              <a:t>RoboCop</a:t>
            </a:r>
            <a:r>
              <a:rPr lang="en-US" sz="1600" dirty="0" smtClean="0"/>
              <a:t> </a:t>
            </a:r>
          </a:p>
          <a:p>
            <a:pPr marL="971550" lvl="1" indent="-285750" rtl="0">
              <a:spcBef>
                <a:spcPts val="0"/>
              </a:spcBef>
              <a:buFont typeface="Arial"/>
              <a:buChar char="•"/>
            </a:pPr>
            <a:r>
              <a:rPr lang="en-US" sz="1600" dirty="0" smtClean="0"/>
              <a:t>Part</a:t>
            </a:r>
            <a:r>
              <a:rPr lang="en-US" sz="1600" baseline="0" dirty="0" smtClean="0"/>
              <a:t>-human (brain, digestive system)</a:t>
            </a:r>
          </a:p>
          <a:p>
            <a:pPr marL="514350" lvl="0" indent="-285750" rtl="0">
              <a:spcBef>
                <a:spcPts val="0"/>
              </a:spcBef>
              <a:buFont typeface="Arial"/>
              <a:buChar char="•"/>
            </a:pPr>
            <a:r>
              <a:rPr lang="en-US" sz="1600" baseline="0" dirty="0" smtClean="0"/>
              <a:t>Programmed with four directives </a:t>
            </a:r>
          </a:p>
          <a:p>
            <a:pPr marL="971550" lvl="1" indent="-285750" rtl="0">
              <a:spcBef>
                <a:spcPts val="0"/>
              </a:spcBef>
              <a:buFont typeface="Arial"/>
              <a:buChar char="•"/>
            </a:pPr>
            <a:r>
              <a:rPr lang="en-US" sz="1600" baseline="0" dirty="0" smtClean="0"/>
              <a:t>Serve the public</a:t>
            </a:r>
          </a:p>
          <a:p>
            <a:pPr marL="971550" lvl="1" indent="-285750" rtl="0">
              <a:spcBef>
                <a:spcPts val="0"/>
              </a:spcBef>
              <a:buFont typeface="Arial"/>
              <a:buChar char="•"/>
            </a:pPr>
            <a:r>
              <a:rPr lang="en-US" sz="1600" baseline="0" dirty="0" smtClean="0"/>
              <a:t>Protect the innocent</a:t>
            </a:r>
          </a:p>
          <a:p>
            <a:pPr marL="971550" lvl="1" indent="-285750" rtl="0">
              <a:spcBef>
                <a:spcPts val="0"/>
              </a:spcBef>
              <a:buFont typeface="Arial"/>
              <a:buChar char="•"/>
            </a:pPr>
            <a:r>
              <a:rPr lang="en-US" sz="1600" baseline="0" dirty="0" smtClean="0"/>
              <a:t>Uphold the law</a:t>
            </a:r>
          </a:p>
          <a:p>
            <a:pPr marL="971550" lvl="1" indent="-285750" rtl="0">
              <a:spcBef>
                <a:spcPts val="0"/>
              </a:spcBef>
              <a:buFont typeface="Arial"/>
              <a:buChar char="•"/>
            </a:pPr>
            <a:r>
              <a:rPr lang="en-US" sz="1600" baseline="0" smtClean="0"/>
              <a:t>Secret </a:t>
            </a:r>
            <a:r>
              <a:rPr lang="en-US" sz="1600" baseline="0" dirty="0" smtClean="0"/>
              <a:t>fourth directive</a:t>
            </a:r>
            <a:endParaRPr lang="en" sz="1600" dirty="0"/>
          </a:p>
          <a:p>
            <a:pPr marL="514350" lvl="0" indent="-285750" rtl="0">
              <a:spcBef>
                <a:spcPts val="0"/>
              </a:spcBef>
              <a:buFont typeface="Arial"/>
              <a:buChar char="•"/>
            </a:pPr>
            <a:r>
              <a:rPr lang="en" sz="1600" dirty="0"/>
              <a:t>Murphy transformed into RoboCop</a:t>
            </a:r>
          </a:p>
          <a:p>
            <a:pPr marL="514350" lvl="0" indent="-285750" rtl="0">
              <a:spcBef>
                <a:spcPts val="0"/>
              </a:spcBef>
              <a:buFont typeface="Arial"/>
              <a:buChar char="•"/>
            </a:pPr>
            <a:r>
              <a:rPr lang="en" sz="1600" dirty="0"/>
              <a:t>RoboCop becomes a </a:t>
            </a:r>
            <a:r>
              <a:rPr lang="en" sz="1600" dirty="0" smtClean="0"/>
              <a:t>hero</a:t>
            </a:r>
            <a:r>
              <a:rPr lang="en-US" sz="1600" dirty="0" smtClean="0"/>
              <a:t>,</a:t>
            </a:r>
            <a:r>
              <a:rPr lang="en-US" sz="1600" baseline="0" dirty="0" smtClean="0"/>
              <a:t> most effective police officer</a:t>
            </a:r>
            <a:endParaRPr lang="en" sz="1600" dirty="0"/>
          </a:p>
          <a:p>
            <a:pPr marL="514350" lvl="0" indent="-285750" rtl="0">
              <a:spcBef>
                <a:spcPts val="0"/>
              </a:spcBef>
              <a:buFont typeface="Arial"/>
              <a:buChar char="•"/>
            </a:pPr>
            <a:r>
              <a:rPr lang="en" sz="1600" dirty="0"/>
              <a:t>RoboCop runs across one of the men who killed him</a:t>
            </a:r>
          </a:p>
          <a:p>
            <a:pPr marL="514350" lvl="0" indent="-285750" rtl="0">
              <a:spcBef>
                <a:spcPts val="0"/>
              </a:spcBef>
              <a:buFont typeface="Arial"/>
              <a:buChar char="•"/>
            </a:pPr>
            <a:r>
              <a:rPr lang="en" sz="1600" dirty="0"/>
              <a:t>RoboCop hunts down Boddicker, who confesses that he is employed by Dick Jones</a:t>
            </a:r>
          </a:p>
          <a:p>
            <a:pPr marL="514350" lvl="0" indent="-285750" rtl="0">
              <a:spcBef>
                <a:spcPts val="0"/>
              </a:spcBef>
              <a:buFont typeface="Arial"/>
              <a:buChar char="•"/>
            </a:pPr>
            <a:r>
              <a:rPr lang="en" sz="1600" dirty="0"/>
              <a:t>RoboCop tries to arrest </a:t>
            </a:r>
            <a:r>
              <a:rPr lang="en-US" sz="1600" dirty="0" smtClean="0"/>
              <a:t>OCP exec</a:t>
            </a:r>
            <a:r>
              <a:rPr lang="en" sz="1600" dirty="0" smtClean="0"/>
              <a:t>, </a:t>
            </a:r>
            <a:r>
              <a:rPr lang="en" sz="1600" dirty="0"/>
              <a:t>but his programming will not let </a:t>
            </a:r>
            <a:r>
              <a:rPr lang="en" sz="1600" dirty="0" smtClean="0"/>
              <a:t>him</a:t>
            </a:r>
            <a:endParaRPr lang="en" sz="1600" dirty="0"/>
          </a:p>
          <a:p>
            <a:pPr marL="514350" lvl="0" indent="-285750" rtl="0">
              <a:spcBef>
                <a:spcPts val="0"/>
              </a:spcBef>
              <a:buFont typeface="Arial"/>
              <a:buChar char="•"/>
            </a:pPr>
            <a:r>
              <a:rPr lang="en" sz="1600" dirty="0"/>
              <a:t>RoboCop reveals Dick Jones’ involvement to the OCP president</a:t>
            </a:r>
          </a:p>
          <a:p>
            <a:pPr lvl="0" rtl="0">
              <a:spcBef>
                <a:spcPts val="0"/>
              </a:spcBef>
              <a:buNone/>
            </a:pPr>
            <a:endParaRPr sz="1600" dirty="0"/>
          </a:p>
          <a:p>
            <a:pPr lvl="0" rtl="0">
              <a:spcBef>
                <a:spcPts val="0"/>
              </a:spcBef>
              <a:buNone/>
            </a:pPr>
            <a:r>
              <a:rPr lang="en" sz="1600" dirty="0"/>
              <a:t>Picture: </a:t>
            </a:r>
            <a:r>
              <a:rPr lang="en" sz="1600" u="sng" dirty="0">
                <a:solidFill>
                  <a:schemeClr val="accent5"/>
                </a:solidFill>
                <a:hlinkClick r:id="rId3"/>
              </a:rPr>
              <a:t>http://www.imdb.com/title/tt0093870/</a:t>
            </a:r>
            <a:r>
              <a:rPr lang="en" sz="1600" dirty="0"/>
              <a:t> </a:t>
            </a:r>
          </a:p>
        </p:txBody>
      </p:sp>
    </p:spTree>
    <p:extLst>
      <p:ext uri="{BB962C8B-B14F-4D97-AF65-F5344CB8AC3E}">
        <p14:creationId xmlns:p14="http://schemas.microsoft.com/office/powerpoint/2010/main" val="213996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Speaker: Dean</a:t>
            </a:r>
          </a:p>
          <a:p>
            <a:pPr lvl="0">
              <a:spcBef>
                <a:spcPts val="0"/>
              </a:spcBef>
              <a:buNone/>
            </a:pPr>
            <a:endParaRPr lang="en-US" dirty="0" smtClean="0"/>
          </a:p>
          <a:p>
            <a:pPr lvl="0">
              <a:spcBef>
                <a:spcPts val="0"/>
              </a:spcBef>
              <a:buNone/>
            </a:pPr>
            <a:r>
              <a:rPr lang="en" dirty="0" smtClean="0"/>
              <a:t>The </a:t>
            </a:r>
            <a:r>
              <a:rPr lang="en" dirty="0"/>
              <a:t>original writer of RoboCop, Ed Neumeien, had a saying: “If you want to predict the future, just think about how bad it could be and make a joke out of it, and there you go” [14].  This was part of the driving force behind RoboCop; Neumeien was unhappy about the corporatization, and fall of the American automobile industry in Detroit, and he was worried that it was only going to get worse.  He even pushes this view into the movie with the 6000 SUX, a satirical look at the Pontiac 6000.  A big part of RoboCop is focused around this rising idea of corporatization and capitalism that was becoming more popular during the 80s.  At the time, these ideas and practices were being fueled by the increasing prevalence of using computing technologies in manufacturing.  Like Ed was predicting, computing technologies have become a big part of manufacturing, yet the american automobile industry is more robust than it used to be when he made the movie.  Perhaps his predictions were more pessimistic than the situation called for.</a:t>
            </a:r>
          </a:p>
          <a:p>
            <a:pPr lvl="0">
              <a:spcBef>
                <a:spcPts val="0"/>
              </a:spcBef>
              <a:buNone/>
            </a:pPr>
            <a:endParaRPr dirty="0"/>
          </a:p>
          <a:p>
            <a:pPr lvl="0">
              <a:spcBef>
                <a:spcPts val="0"/>
              </a:spcBef>
              <a:buNone/>
            </a:pPr>
            <a:r>
              <a:rPr lang="en" dirty="0"/>
              <a:t>Picture:</a:t>
            </a:r>
          </a:p>
          <a:p>
            <a:pPr lvl="0">
              <a:spcBef>
                <a:spcPts val="0"/>
              </a:spcBef>
              <a:buNone/>
            </a:pPr>
            <a:r>
              <a:rPr lang="en" u="sng" dirty="0">
                <a:solidFill>
                  <a:schemeClr val="hlink"/>
                </a:solidFill>
                <a:hlinkClick r:id="rId3"/>
              </a:rPr>
              <a:t>http://robocop.wikia.com/wiki/6000_SUX?file=6000sux.jpg</a:t>
            </a:r>
          </a:p>
          <a:p>
            <a:pPr lvl="0">
              <a:spcBef>
                <a:spcPts val="0"/>
              </a:spcBef>
              <a:buNone/>
            </a:pPr>
            <a:endParaRPr dirty="0"/>
          </a:p>
        </p:txBody>
      </p:sp>
    </p:spTree>
    <p:extLst>
      <p:ext uri="{BB962C8B-B14F-4D97-AF65-F5344CB8AC3E}">
        <p14:creationId xmlns:p14="http://schemas.microsoft.com/office/powerpoint/2010/main" val="132777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b="0" dirty="0" smtClean="0"/>
              <a:t>Speaker: Holly</a:t>
            </a:r>
          </a:p>
          <a:p>
            <a:pPr lvl="0">
              <a:spcBef>
                <a:spcPts val="0"/>
              </a:spcBef>
              <a:buNone/>
            </a:pPr>
            <a:endParaRPr lang="en" sz="1000" b="0" dirty="0"/>
          </a:p>
          <a:p>
            <a:pPr lvl="0" rtl="0">
              <a:spcBef>
                <a:spcPts val="0"/>
              </a:spcBef>
              <a:buNone/>
            </a:pPr>
            <a:r>
              <a:rPr lang="en" sz="1000" dirty="0"/>
              <a:t>Conclusion: Our legal system relies on the ethical and compassionate actions of law enforcement to do the “right thing”. Automated machines and AI in their current state (i.e. in terms of how developed they are as of now) are not capable of emulating these necessary human components, and should not be used as such. </a:t>
            </a:r>
          </a:p>
          <a:p>
            <a:pPr marL="0" lvl="0" indent="0" rtl="0">
              <a:spcBef>
                <a:spcPts val="0"/>
              </a:spcBef>
              <a:buNone/>
            </a:pPr>
            <a:r>
              <a:rPr lang="en" sz="1000" b="1" dirty="0"/>
              <a:t>Note: </a:t>
            </a:r>
            <a:r>
              <a:rPr lang="en" sz="1000" dirty="0"/>
              <a:t>We are defining Robocop as part-mechanical, part-human (not fully automated or a complete AI because he retains memories and acts like a human in his emotions and motivations)</a:t>
            </a:r>
          </a:p>
          <a:p>
            <a:pPr marL="0" lvl="0" indent="0" rtl="0">
              <a:spcBef>
                <a:spcPts val="0"/>
              </a:spcBef>
              <a:buNone/>
            </a:pPr>
            <a:endParaRPr sz="1000" dirty="0"/>
          </a:p>
          <a:p>
            <a:pPr marL="0" lvl="0" indent="0" rtl="0">
              <a:spcBef>
                <a:spcPts val="0"/>
              </a:spcBef>
              <a:buNone/>
            </a:pPr>
            <a:r>
              <a:rPr lang="en" sz="1000" dirty="0"/>
              <a:t>Pros:</a:t>
            </a:r>
          </a:p>
          <a:p>
            <a:pPr marL="457200" lvl="0" indent="-292100" rtl="0">
              <a:spcBef>
                <a:spcPts val="0"/>
              </a:spcBef>
              <a:buSzPct val="100000"/>
              <a:buFont typeface="Arial"/>
              <a:buChar char="•"/>
            </a:pPr>
            <a:r>
              <a:rPr lang="en" sz="1000" dirty="0"/>
              <a:t>Completely impartial</a:t>
            </a:r>
          </a:p>
          <a:p>
            <a:pPr marL="457200" lvl="0" indent="-292100" rtl="0">
              <a:spcBef>
                <a:spcPts val="0"/>
              </a:spcBef>
              <a:buSzPct val="100000"/>
              <a:buFont typeface="Arial"/>
              <a:buChar char="•"/>
            </a:pPr>
            <a:r>
              <a:rPr lang="en" sz="1000" dirty="0"/>
              <a:t>Less corruption among those that are automated (no personal agenda) (theoretically, if fully automated - not quite in Robocop’s situation)</a:t>
            </a:r>
          </a:p>
          <a:p>
            <a:pPr marL="457200" lvl="0" indent="-292100" rtl="0">
              <a:spcBef>
                <a:spcPts val="0"/>
              </a:spcBef>
              <a:buSzPct val="100000"/>
              <a:buFont typeface="Arial"/>
              <a:buChar char="•"/>
            </a:pPr>
            <a:r>
              <a:rPr lang="en" sz="1000" dirty="0"/>
              <a:t>Consistent outcomes/verdicts (in similar situations)</a:t>
            </a:r>
          </a:p>
          <a:p>
            <a:pPr marL="914400" lvl="1" indent="-292100" rtl="0">
              <a:spcBef>
                <a:spcPts val="0"/>
              </a:spcBef>
              <a:buSzPct val="100000"/>
              <a:buFont typeface="Arial"/>
              <a:buChar char="•"/>
            </a:pPr>
            <a:r>
              <a:rPr lang="en" sz="1000" dirty="0"/>
              <a:t>Not necessarily a more just legal system, just more consistent in its verdicts</a:t>
            </a:r>
          </a:p>
          <a:p>
            <a:pPr marL="457200" lvl="0" indent="-292100" rtl="0">
              <a:spcBef>
                <a:spcPts val="0"/>
              </a:spcBef>
              <a:buSzPct val="100000"/>
              <a:buFont typeface="Arial"/>
              <a:buChar char="•"/>
            </a:pPr>
            <a:r>
              <a:rPr lang="en" sz="1000" dirty="0"/>
              <a:t>Saves money if automated</a:t>
            </a:r>
          </a:p>
          <a:p>
            <a:pPr marL="914400" lvl="1" indent="-292100" rtl="0">
              <a:spcBef>
                <a:spcPts val="0"/>
              </a:spcBef>
              <a:buSzPct val="100000"/>
              <a:buFont typeface="Arial"/>
              <a:buChar char="•"/>
            </a:pPr>
            <a:r>
              <a:rPr lang="en" sz="1000" dirty="0"/>
              <a:t>Don’t have to account for training costs, human costs, can work 24/7</a:t>
            </a:r>
          </a:p>
          <a:p>
            <a:pPr marL="914400" lvl="1" indent="-292100" rtl="0">
              <a:spcBef>
                <a:spcPts val="0"/>
              </a:spcBef>
              <a:buSzPct val="100000"/>
              <a:buFont typeface="Arial"/>
              <a:buChar char="•"/>
            </a:pPr>
            <a:r>
              <a:rPr lang="en" sz="1000" dirty="0"/>
              <a:t>Higher productivity (like Robocop in the movie, and like manufacturing industry in the 70’s) [1]</a:t>
            </a:r>
          </a:p>
          <a:p>
            <a:pPr lvl="0" rtl="0">
              <a:spcBef>
                <a:spcPts val="0"/>
              </a:spcBef>
              <a:buNone/>
            </a:pPr>
            <a:r>
              <a:rPr lang="en" sz="1000" dirty="0"/>
              <a:t>Cons/concerns</a:t>
            </a:r>
          </a:p>
          <a:p>
            <a:pPr marL="457200" lvl="0" indent="-292100" rtl="0">
              <a:spcBef>
                <a:spcPts val="0"/>
              </a:spcBef>
              <a:buSzPct val="100000"/>
              <a:buFont typeface="Arial"/>
              <a:buChar char="•"/>
            </a:pPr>
            <a:r>
              <a:rPr lang="en" sz="1000" dirty="0"/>
              <a:t>No empathy, compassion or ethical judgment</a:t>
            </a:r>
          </a:p>
          <a:p>
            <a:pPr marL="914400" lvl="1" indent="-292100" rtl="0">
              <a:spcBef>
                <a:spcPts val="0"/>
              </a:spcBef>
              <a:buSzPct val="100000"/>
              <a:buFont typeface="Arial"/>
              <a:buChar char="•"/>
            </a:pPr>
            <a:r>
              <a:rPr lang="en" sz="1000" dirty="0"/>
              <a:t>As seen in the ED-209’s - no human component to its actions, purely automated and mechanical</a:t>
            </a:r>
          </a:p>
          <a:p>
            <a:pPr marL="457200" lvl="0" indent="-292100" rtl="0">
              <a:spcBef>
                <a:spcPts val="0"/>
              </a:spcBef>
              <a:buSzPct val="100000"/>
              <a:buFont typeface="Arial"/>
              <a:buChar char="•"/>
            </a:pPr>
            <a:r>
              <a:rPr lang="en" sz="1000" dirty="0"/>
              <a:t>Job loss</a:t>
            </a:r>
          </a:p>
          <a:p>
            <a:pPr marL="914400" lvl="1" indent="-292100" rtl="0">
              <a:spcBef>
                <a:spcPts val="0"/>
              </a:spcBef>
              <a:buSzPct val="100000"/>
              <a:buFont typeface="Arial"/>
              <a:buChar char="•"/>
            </a:pPr>
            <a:r>
              <a:rPr lang="en" sz="1000" dirty="0"/>
              <a:t>Would happen if automation takes over entire law enforcement industry (would occur even if it was a combination of automation and humans)</a:t>
            </a:r>
          </a:p>
          <a:p>
            <a:pPr marL="914400" lvl="1" indent="-292100" rtl="0">
              <a:spcBef>
                <a:spcPts val="0"/>
              </a:spcBef>
              <a:buSzPct val="100000"/>
              <a:buFont typeface="Arial"/>
              <a:buChar char="•"/>
            </a:pPr>
            <a:r>
              <a:rPr lang="en" sz="1000" dirty="0"/>
              <a:t>Counterpoint: Much of the argument that automation would create jobs rests on the assumption that there is some sort of production that would create demand for a product at lower prices - however with law enforcement this would not be true [1]</a:t>
            </a:r>
          </a:p>
          <a:p>
            <a:pPr marL="457200" lvl="0" indent="-292100" rtl="0">
              <a:spcBef>
                <a:spcPts val="0"/>
              </a:spcBef>
              <a:buSzPct val="100000"/>
              <a:buFont typeface="Arial"/>
              <a:buChar char="•"/>
            </a:pPr>
            <a:r>
              <a:rPr lang="en" sz="1000" dirty="0"/>
              <a:t>No ethical debate</a:t>
            </a:r>
          </a:p>
          <a:p>
            <a:pPr marL="914400" lvl="1" indent="-292100" rtl="0">
              <a:spcBef>
                <a:spcPts val="0"/>
              </a:spcBef>
              <a:buSzPct val="100000"/>
              <a:buFont typeface="Arial"/>
              <a:buChar char="•"/>
            </a:pPr>
            <a:r>
              <a:rPr lang="en" sz="1000" dirty="0"/>
              <a:t>With automation the assumption would be that these machines always do the right thing. But there are so many situations in which there are no perfect solutions. Then what happens to the debate about what the right thing is? These debates and conversations prompt people to think about how to act ethically. This wouldn’t happen with the rise of automation of law enforcement.</a:t>
            </a:r>
          </a:p>
          <a:p>
            <a:pPr lvl="0" rtl="0">
              <a:spcBef>
                <a:spcPts val="0"/>
              </a:spcBef>
              <a:buNone/>
            </a:pPr>
            <a:endParaRPr lang="en-US" sz="1000" dirty="0" smtClean="0"/>
          </a:p>
          <a:p>
            <a:pPr lvl="0" rtl="0">
              <a:spcBef>
                <a:spcPts val="0"/>
              </a:spcBef>
              <a:buNone/>
            </a:pPr>
            <a:r>
              <a:rPr lang="en-US" sz="1000" dirty="0" smtClean="0"/>
              <a:t>With</a:t>
            </a:r>
            <a:r>
              <a:rPr lang="en-US" sz="1000" baseline="0" dirty="0" smtClean="0"/>
              <a:t> automation, t</a:t>
            </a:r>
            <a:r>
              <a:rPr lang="en-US" sz="1000" dirty="0" smtClean="0"/>
              <a:t>he ethics or the ability of law</a:t>
            </a:r>
            <a:r>
              <a:rPr lang="en-US" sz="1000" baseline="0" dirty="0" smtClean="0"/>
              <a:t> enforcement</a:t>
            </a:r>
            <a:r>
              <a:rPr lang="en-US" sz="1000" dirty="0" smtClean="0"/>
              <a:t> to do</a:t>
            </a:r>
            <a:r>
              <a:rPr lang="en-US" sz="1000" baseline="0" dirty="0" smtClean="0"/>
              <a:t> the “right thing”</a:t>
            </a:r>
            <a:r>
              <a:rPr lang="en-US" sz="1000" dirty="0" smtClean="0"/>
              <a:t> hinges on the ability of AI</a:t>
            </a:r>
            <a:r>
              <a:rPr lang="en-US" sz="1000" baseline="0" dirty="0" smtClean="0"/>
              <a:t> use compassion and be unbiased. </a:t>
            </a:r>
          </a:p>
          <a:p>
            <a:pPr lvl="0" rtl="0">
              <a:spcBef>
                <a:spcPts val="0"/>
              </a:spcBef>
              <a:buNone/>
            </a:pPr>
            <a:r>
              <a:rPr lang="en-US" sz="1000" baseline="0" dirty="0" smtClean="0"/>
              <a:t>This would have to be programmed and, currently, there is no AI that does this and accounts for all of the different potential situations and questions posed. </a:t>
            </a:r>
          </a:p>
          <a:p>
            <a:pPr lvl="0" rtl="0">
              <a:spcBef>
                <a:spcPts val="0"/>
              </a:spcBef>
              <a:buNone/>
            </a:pPr>
            <a:r>
              <a:rPr lang="en-US" sz="1000" baseline="0" dirty="0" smtClean="0"/>
              <a:t>Robocop does this but this is only because he remains part-human. </a:t>
            </a:r>
            <a:endParaRPr lang="en-US" sz="1000" dirty="0" smtClean="0"/>
          </a:p>
          <a:p>
            <a:pPr lvl="0" rtl="0">
              <a:spcBef>
                <a:spcPts val="0"/>
              </a:spcBef>
              <a:buNone/>
            </a:pPr>
            <a:endParaRPr sz="1000" dirty="0"/>
          </a:p>
          <a:p>
            <a:pPr lvl="0" rtl="0">
              <a:spcBef>
                <a:spcPts val="0"/>
              </a:spcBef>
              <a:buNone/>
            </a:pPr>
            <a:r>
              <a:rPr lang="en" sz="1000" dirty="0"/>
              <a:t>Argument hinges on the likelihood of being able to automate something or create an AI which can act in an unbiased or compassionate manner. </a:t>
            </a:r>
          </a:p>
          <a:p>
            <a:pPr marL="457200" lvl="0" indent="-292100" rtl="0">
              <a:spcBef>
                <a:spcPts val="0"/>
              </a:spcBef>
              <a:buSzPct val="100000"/>
              <a:buFont typeface="Arial"/>
              <a:buChar char="•"/>
            </a:pPr>
            <a:r>
              <a:rPr lang="en" sz="1000" dirty="0"/>
              <a:t>Will this ever be possible? How do you account for completely unlikely situations? </a:t>
            </a:r>
          </a:p>
          <a:p>
            <a:pPr marL="457200" lvl="0" indent="-292100" rtl="0">
              <a:spcBef>
                <a:spcPts val="0"/>
              </a:spcBef>
              <a:buSzPct val="100000"/>
              <a:buFont typeface="Arial"/>
              <a:buChar char="•"/>
            </a:pPr>
            <a:r>
              <a:rPr lang="en" sz="1000" dirty="0"/>
              <a:t>Can an automated officer make decisions on the fly without relying on human judgment? Who decides what the decision-making process is when programming these automated machines and how do you account for millions of possible situations? </a:t>
            </a:r>
          </a:p>
          <a:p>
            <a:pPr marL="457200" lvl="0" indent="-292100" rtl="0">
              <a:spcBef>
                <a:spcPts val="0"/>
              </a:spcBef>
              <a:buSzPct val="100000"/>
              <a:buFont typeface="Arial"/>
              <a:buChar char="•"/>
            </a:pPr>
            <a:r>
              <a:rPr lang="en" sz="1000" dirty="0"/>
              <a:t>Robocop seems to manage it but it is highly likely that he only acts in an ethical manner because of his human past. An example of this is when he wanted to ignore the directives/programming and follow his own ethics when he attempted to stop Dick. </a:t>
            </a:r>
          </a:p>
          <a:p>
            <a:pPr lvl="0" rtl="0">
              <a:spcBef>
                <a:spcPts val="0"/>
              </a:spcBef>
              <a:buNone/>
            </a:pPr>
            <a:endParaRPr sz="1000" dirty="0"/>
          </a:p>
          <a:p>
            <a:pPr lvl="0" rtl="0">
              <a:spcBef>
                <a:spcPts val="0"/>
              </a:spcBef>
              <a:buNone/>
            </a:pPr>
            <a:r>
              <a:rPr lang="en" sz="1000" dirty="0"/>
              <a:t>Further Discussion Questions:</a:t>
            </a:r>
          </a:p>
          <a:p>
            <a:pPr marL="457200" lvl="0" indent="-292100" rtl="0">
              <a:spcBef>
                <a:spcPts val="0"/>
              </a:spcBef>
              <a:buSzPct val="100000"/>
              <a:buFont typeface="Arial"/>
              <a:buChar char="•"/>
            </a:pPr>
            <a:r>
              <a:rPr lang="en" sz="1000" dirty="0"/>
              <a:t>Who would be responsible if the automation of law enforcement screwed up? If a human (like an officer) is not at fault then is the person who created that automated being at fault? </a:t>
            </a:r>
          </a:p>
          <a:p>
            <a:pPr marL="457200" lvl="0" indent="-292100" rtl="0">
              <a:spcBef>
                <a:spcPts val="0"/>
              </a:spcBef>
              <a:buSzPct val="100000"/>
              <a:buFont typeface="Arial"/>
              <a:buChar char="•"/>
            </a:pPr>
            <a:r>
              <a:rPr lang="en" sz="1000" dirty="0"/>
              <a:t>If police officers are automated then what would it look like if a judge and jury are automated as well?</a:t>
            </a:r>
          </a:p>
          <a:p>
            <a:pPr marL="457200" lvl="0" indent="-292100" rtl="0">
              <a:spcBef>
                <a:spcPts val="0"/>
              </a:spcBef>
              <a:buSzPct val="100000"/>
              <a:buFont typeface="Arial"/>
              <a:buChar char="•"/>
            </a:pPr>
            <a:r>
              <a:rPr lang="en" sz="1000" dirty="0"/>
              <a:t>Do you think Robocop’s actions in saving people are a result of his human police training, human emotion or what he was programmed to become? </a:t>
            </a:r>
          </a:p>
          <a:p>
            <a:pPr lvl="0">
              <a:spcBef>
                <a:spcPts val="0"/>
              </a:spcBef>
              <a:buNone/>
            </a:pPr>
            <a:endParaRPr sz="1000" dirty="0"/>
          </a:p>
          <a:p>
            <a:pPr lvl="0">
              <a:spcBef>
                <a:spcPts val="0"/>
              </a:spcBef>
              <a:buNone/>
            </a:pPr>
            <a:r>
              <a:rPr lang="en" sz="1000" dirty="0"/>
              <a:t>Pictures: </a:t>
            </a:r>
          </a:p>
          <a:p>
            <a:pPr lvl="0">
              <a:spcBef>
                <a:spcPts val="0"/>
              </a:spcBef>
              <a:buNone/>
            </a:pPr>
            <a:r>
              <a:rPr lang="en" sz="1000" u="sng" dirty="0">
                <a:solidFill>
                  <a:schemeClr val="hlink"/>
                </a:solidFill>
                <a:hlinkClick r:id="rId3"/>
              </a:rPr>
              <a:t>https://www.flickr.com/photos/pictures-of-money/17123251389</a:t>
            </a:r>
          </a:p>
          <a:p>
            <a:pPr lvl="0">
              <a:spcBef>
                <a:spcPts val="0"/>
              </a:spcBef>
              <a:buNone/>
            </a:pPr>
            <a:r>
              <a:rPr lang="en" sz="1000" u="sng" dirty="0">
                <a:solidFill>
                  <a:schemeClr val="hlink"/>
                </a:solidFill>
                <a:hlinkClick r:id="rId4"/>
              </a:rPr>
              <a:t>http://www.themainewire.com/2014/10/youth-unemployment-14-9-percent-september/</a:t>
            </a:r>
            <a:r>
              <a:rPr lang="en" sz="1000" dirty="0"/>
              <a:t> </a:t>
            </a:r>
          </a:p>
          <a:p>
            <a:pPr lvl="0">
              <a:spcBef>
                <a:spcPts val="0"/>
              </a:spcBef>
              <a:buNone/>
            </a:pPr>
            <a:r>
              <a:rPr lang="en" sz="1000" u="sng" dirty="0">
                <a:solidFill>
                  <a:schemeClr val="hlink"/>
                </a:solidFill>
                <a:hlinkClick r:id="rId5"/>
              </a:rPr>
              <a:t>https://commons.wikimedia.org/wiki/File:SuitHearts.svg</a:t>
            </a:r>
            <a:r>
              <a:rPr lang="en" sz="1000" dirty="0"/>
              <a:t> </a:t>
            </a:r>
          </a:p>
        </p:txBody>
      </p:sp>
    </p:spTree>
    <p:extLst>
      <p:ext uri="{BB962C8B-B14F-4D97-AF65-F5344CB8AC3E}">
        <p14:creationId xmlns:p14="http://schemas.microsoft.com/office/powerpoint/2010/main" val="292600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Speaker: Dean</a:t>
            </a:r>
          </a:p>
          <a:p>
            <a:pPr lvl="0">
              <a:spcBef>
                <a:spcPts val="0"/>
              </a:spcBef>
              <a:buNone/>
            </a:pPr>
            <a:endParaRPr lang="en-US" dirty="0" smtClean="0"/>
          </a:p>
          <a:p>
            <a:pPr lvl="0">
              <a:spcBef>
                <a:spcPts val="0"/>
              </a:spcBef>
              <a:buNone/>
            </a:pPr>
            <a:r>
              <a:rPr lang="en" dirty="0" smtClean="0"/>
              <a:t>In </a:t>
            </a:r>
            <a:r>
              <a:rPr lang="en" dirty="0"/>
              <a:t>RoboCop, Dick Jones, the senior president of OCP, pushes the ED-209 as the next generation of law enforcement.  ED-209 is a completely autonomous robot capable of upholding the law, yet completely incapable of handling stairs.</a:t>
            </a:r>
          </a:p>
          <a:p>
            <a:pPr lvl="0">
              <a:spcBef>
                <a:spcPts val="0"/>
              </a:spcBef>
              <a:buNone/>
            </a:pPr>
            <a:r>
              <a:rPr lang="en" dirty="0"/>
              <a:t>While autonomous drones and military technology is far from being used in normal law enforcement, there has been a trend of increasing use of autonomous robots for military purposes.  Recently, automated droids have been used in increasing prevalence in the military, with approximately 7,000 drones and a research budget of $2.9 million [5] [4].  While these drones are completely autonomous, the military still uses drone pilots when they want to identify or attack a target [4].</a:t>
            </a:r>
          </a:p>
          <a:p>
            <a:pPr lvl="0">
              <a:spcBef>
                <a:spcPts val="0"/>
              </a:spcBef>
              <a:buNone/>
            </a:pPr>
            <a:r>
              <a:rPr lang="en" dirty="0"/>
              <a:t>Using automated droids in military or law enforcement would have a number of advantages; They would be able to automatically keep citizens safe and military personnel out of danger</a:t>
            </a:r>
          </a:p>
          <a:p>
            <a:pPr lvl="0">
              <a:spcBef>
                <a:spcPts val="0"/>
              </a:spcBef>
              <a:buNone/>
            </a:pPr>
            <a:r>
              <a:rPr lang="en" dirty="0"/>
              <a:t>However, there are a number of concerns regarding using droids in this way.  Most easily notable is that they would also cause invasions of privacy since they are able to monitor you 24/7 without your knowledge.  Furthermore, autonomous drones could pose as a dangerous threat to innocent civilians, like the ED-209 shooting an innocent person in RoboCop.</a:t>
            </a:r>
          </a:p>
          <a:p>
            <a:pPr lvl="0">
              <a:spcBef>
                <a:spcPts val="0"/>
              </a:spcBef>
              <a:buNone/>
            </a:pPr>
            <a:endParaRPr dirty="0"/>
          </a:p>
          <a:p>
            <a:pPr lvl="0">
              <a:spcBef>
                <a:spcPts val="0"/>
              </a:spcBef>
              <a:buNone/>
            </a:pPr>
            <a:endParaRPr dirty="0"/>
          </a:p>
          <a:p>
            <a:pPr lvl="0">
              <a:spcBef>
                <a:spcPts val="0"/>
              </a:spcBef>
              <a:buNone/>
            </a:pPr>
            <a:r>
              <a:rPr lang="en" dirty="0"/>
              <a:t>Picture:</a:t>
            </a:r>
          </a:p>
          <a:p>
            <a:pPr lvl="0">
              <a:spcBef>
                <a:spcPts val="0"/>
              </a:spcBef>
              <a:buNone/>
            </a:pPr>
            <a:r>
              <a:rPr lang="en" u="sng" dirty="0">
                <a:solidFill>
                  <a:schemeClr val="hlink"/>
                </a:solidFill>
                <a:hlinkClick r:id="rId3"/>
              </a:rPr>
              <a:t>http://www.flickr.com/photos/44124348109@N01/2423554/in/photolist-dqrq-i6QZSg</a:t>
            </a:r>
          </a:p>
          <a:p>
            <a:pPr lvl="0">
              <a:spcBef>
                <a:spcPts val="0"/>
              </a:spcBef>
              <a:buNone/>
            </a:pPr>
            <a:endParaRPr dirty="0"/>
          </a:p>
        </p:txBody>
      </p:sp>
    </p:spTree>
    <p:extLst>
      <p:ext uri="{BB962C8B-B14F-4D97-AF65-F5344CB8AC3E}">
        <p14:creationId xmlns:p14="http://schemas.microsoft.com/office/powerpoint/2010/main" val="214701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0" dirty="0" smtClean="0"/>
              <a:t>Speaker: Zach</a:t>
            </a:r>
          </a:p>
          <a:p>
            <a:pPr lvl="0">
              <a:spcBef>
                <a:spcPts val="0"/>
              </a:spcBef>
              <a:buNone/>
            </a:pPr>
            <a:endParaRPr lang="en-US" b="0" dirty="0" smtClean="0"/>
          </a:p>
          <a:p>
            <a:pPr lvl="0">
              <a:spcBef>
                <a:spcPts val="0"/>
              </a:spcBef>
              <a:buNone/>
            </a:pPr>
            <a:r>
              <a:rPr lang="en" b="1" dirty="0" smtClean="0"/>
              <a:t>As </a:t>
            </a:r>
            <a:r>
              <a:rPr lang="en" b="1" dirty="0"/>
              <a:t>property:</a:t>
            </a:r>
          </a:p>
          <a:p>
            <a:pPr lvl="0">
              <a:spcBef>
                <a:spcPts val="0"/>
              </a:spcBef>
              <a:buNone/>
            </a:pPr>
            <a:r>
              <a:rPr lang="en" dirty="0"/>
              <a:t>Bob Morton (OCP): “he signed his release forms”</a:t>
            </a:r>
          </a:p>
          <a:p>
            <a:pPr lvl="0">
              <a:spcBef>
                <a:spcPts val="0"/>
              </a:spcBef>
              <a:buNone/>
            </a:pPr>
            <a:r>
              <a:rPr lang="en" dirty="0"/>
              <a:t> 		        “He’s legally dead. We can do pretty much anything we want”</a:t>
            </a:r>
          </a:p>
          <a:p>
            <a:pPr lvl="0">
              <a:spcBef>
                <a:spcPts val="0"/>
              </a:spcBef>
              <a:buNone/>
            </a:pPr>
            <a:r>
              <a:rPr lang="en" dirty="0"/>
              <a:t>The technology has never been seen before, has been named RoboCop, which implies it is a proprietary product</a:t>
            </a:r>
          </a:p>
          <a:p>
            <a:pPr lvl="0">
              <a:spcBef>
                <a:spcPts val="0"/>
              </a:spcBef>
              <a:buNone/>
            </a:pPr>
            <a:r>
              <a:rPr lang="en" dirty="0"/>
              <a:t>The software Robocop is using is designed by OCP, and if it has more influence over Murphy’s actions than he does himself, then is he really sentient and not just property?</a:t>
            </a:r>
          </a:p>
          <a:p>
            <a:pPr lvl="0">
              <a:spcBef>
                <a:spcPts val="0"/>
              </a:spcBef>
              <a:buNone/>
            </a:pPr>
            <a:endParaRPr dirty="0"/>
          </a:p>
          <a:p>
            <a:pPr lvl="0">
              <a:spcBef>
                <a:spcPts val="0"/>
              </a:spcBef>
              <a:buNone/>
            </a:pPr>
            <a:r>
              <a:rPr lang="en" b="1" dirty="0"/>
              <a:t>As a free being:</a:t>
            </a:r>
          </a:p>
          <a:p>
            <a:pPr lvl="0">
              <a:spcBef>
                <a:spcPts val="0"/>
              </a:spcBef>
              <a:buNone/>
            </a:pPr>
            <a:r>
              <a:rPr lang="en" dirty="0"/>
              <a:t>He has a human brain</a:t>
            </a:r>
          </a:p>
          <a:p>
            <a:pPr lvl="0">
              <a:spcBef>
                <a:spcPts val="0"/>
              </a:spcBef>
              <a:buNone/>
            </a:pPr>
            <a:r>
              <a:rPr lang="en" dirty="0"/>
              <a:t>He flashes back and identifies himself as Murphy, which means he identifies with the human form of himself still</a:t>
            </a:r>
          </a:p>
          <a:p>
            <a:pPr lvl="0">
              <a:spcBef>
                <a:spcPts val="0"/>
              </a:spcBef>
              <a:buNone/>
            </a:pPr>
            <a:r>
              <a:rPr lang="en" dirty="0"/>
              <a:t>He shows free will and the ability to make moral decisions when disobeying the 4th directive</a:t>
            </a:r>
          </a:p>
          <a:p>
            <a:pPr lvl="0">
              <a:spcBef>
                <a:spcPts val="0"/>
              </a:spcBef>
              <a:buNone/>
            </a:pPr>
            <a:endParaRPr dirty="0"/>
          </a:p>
          <a:p>
            <a:pPr lvl="0">
              <a:spcBef>
                <a:spcPts val="0"/>
              </a:spcBef>
              <a:buNone/>
            </a:pPr>
            <a:endParaRPr dirty="0"/>
          </a:p>
          <a:p>
            <a:pPr lvl="0">
              <a:spcBef>
                <a:spcPts val="0"/>
              </a:spcBef>
              <a:buNone/>
            </a:pPr>
            <a:r>
              <a:rPr lang="en" dirty="0"/>
              <a:t>Sources: [1]</a:t>
            </a:r>
          </a:p>
        </p:txBody>
      </p:sp>
    </p:spTree>
    <p:extLst>
      <p:ext uri="{BB962C8B-B14F-4D97-AF65-F5344CB8AC3E}">
        <p14:creationId xmlns:p14="http://schemas.microsoft.com/office/powerpoint/2010/main" val="324857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Speaker: Zach</a:t>
            </a:r>
          </a:p>
          <a:p>
            <a:pPr lvl="0">
              <a:spcBef>
                <a:spcPts val="0"/>
              </a:spcBef>
              <a:buNone/>
            </a:pPr>
            <a:endParaRPr lang="en-US" dirty="0" smtClean="0"/>
          </a:p>
          <a:p>
            <a:pPr lvl="0">
              <a:spcBef>
                <a:spcPts val="0"/>
              </a:spcBef>
              <a:buNone/>
            </a:pPr>
            <a:r>
              <a:rPr lang="en" dirty="0" smtClean="0"/>
              <a:t>What </a:t>
            </a:r>
            <a:r>
              <a:rPr lang="en" dirty="0"/>
              <a:t>is human enough?</a:t>
            </a:r>
          </a:p>
          <a:p>
            <a:pPr marL="457200" lvl="0" indent="-228600" rtl="0">
              <a:spcBef>
                <a:spcPts val="0"/>
              </a:spcBef>
            </a:pPr>
            <a:r>
              <a:rPr lang="en" dirty="0"/>
              <a:t>A human with a few cybernetic limbs</a:t>
            </a:r>
          </a:p>
          <a:p>
            <a:pPr marL="457200" lvl="0" indent="-228600" rtl="0">
              <a:spcBef>
                <a:spcPts val="0"/>
              </a:spcBef>
            </a:pPr>
            <a:r>
              <a:rPr lang="en" dirty="0"/>
              <a:t>A human brain in a robot body</a:t>
            </a:r>
          </a:p>
          <a:p>
            <a:pPr marL="457200" lvl="0" indent="-228600" rtl="0">
              <a:spcBef>
                <a:spcPts val="0"/>
              </a:spcBef>
            </a:pPr>
            <a:r>
              <a:rPr lang="en" dirty="0"/>
              <a:t>A robot with more than half of brain mass non-biological</a:t>
            </a:r>
          </a:p>
          <a:p>
            <a:pPr marL="457200" lvl="0" indent="-228600" rtl="0">
              <a:spcBef>
                <a:spcPts val="0"/>
              </a:spcBef>
            </a:pPr>
            <a:r>
              <a:rPr lang="en" dirty="0"/>
              <a:t>A full pattern of human thought processes imprinted on a program</a:t>
            </a:r>
          </a:p>
          <a:p>
            <a:pPr lvl="0">
              <a:spcBef>
                <a:spcPts val="0"/>
              </a:spcBef>
              <a:buNone/>
            </a:pPr>
            <a:r>
              <a:rPr lang="en" dirty="0"/>
              <a:t>Robocop’s free will:</a:t>
            </a:r>
          </a:p>
          <a:p>
            <a:pPr marL="457200" lvl="0" indent="-228600" rtl="0">
              <a:spcBef>
                <a:spcPts val="0"/>
              </a:spcBef>
              <a:buChar char="-"/>
            </a:pPr>
            <a:r>
              <a:rPr lang="en" dirty="0"/>
              <a:t>Has flashbacks from his life as Alex Murphy, struggles with emotions</a:t>
            </a:r>
          </a:p>
          <a:p>
            <a:pPr marL="457200" lvl="0" indent="-228600" rtl="0">
              <a:spcBef>
                <a:spcPts val="0"/>
              </a:spcBef>
              <a:buChar char="-"/>
            </a:pPr>
            <a:r>
              <a:rPr lang="en" dirty="0"/>
              <a:t>He is clearly not just A.I., and has a human component, so should he be afforded full human rights</a:t>
            </a:r>
          </a:p>
          <a:p>
            <a:pPr marL="457200" lvl="0" indent="-228600" rtl="0">
              <a:spcBef>
                <a:spcPts val="0"/>
              </a:spcBef>
              <a:buChar char="-"/>
            </a:pPr>
            <a:r>
              <a:rPr lang="en" dirty="0"/>
              <a:t>UN DHR forbids slavery and servitude</a:t>
            </a:r>
          </a:p>
          <a:p>
            <a:pPr marL="457200" lvl="0" indent="-228600" rtl="0">
              <a:spcBef>
                <a:spcPts val="0"/>
              </a:spcBef>
              <a:buChar char="-"/>
            </a:pPr>
            <a:r>
              <a:rPr lang="en" dirty="0"/>
              <a:t>A being should be given the same moral status of a human being if it has the free will necessary to make moral choices of its own accord</a:t>
            </a:r>
          </a:p>
          <a:p>
            <a:pPr marL="457200" lvl="0" indent="-228600" rtl="0">
              <a:spcBef>
                <a:spcPts val="0"/>
              </a:spcBef>
              <a:buChar char="-"/>
            </a:pPr>
            <a:r>
              <a:rPr lang="en" dirty="0"/>
              <a:t>No free will = cannot make moral choices -&gt; cannot be given human rights</a:t>
            </a:r>
          </a:p>
          <a:p>
            <a:pPr marL="457200" lvl="0" indent="-228600" rtl="0">
              <a:spcBef>
                <a:spcPts val="0"/>
              </a:spcBef>
              <a:buChar char="-"/>
            </a:pPr>
            <a:r>
              <a:rPr lang="en" dirty="0"/>
              <a:t>Attacked Dick Jones, even when stopped by 4th directive, still wanted to bring him to justice and seek revenge</a:t>
            </a:r>
          </a:p>
          <a:p>
            <a:pPr lvl="0" rtl="0">
              <a:spcBef>
                <a:spcPts val="0"/>
              </a:spcBef>
              <a:buNone/>
            </a:pPr>
            <a:endParaRPr dirty="0"/>
          </a:p>
          <a:p>
            <a:pPr lvl="0">
              <a:spcBef>
                <a:spcPts val="0"/>
              </a:spcBef>
              <a:buNone/>
            </a:pPr>
            <a:r>
              <a:rPr lang="en" dirty="0"/>
              <a:t>Based on this, Robocop should be given Human Rights for the reason that he can make moral decisions of its own free will and accord, and</a:t>
            </a:r>
          </a:p>
          <a:p>
            <a:pPr lvl="0">
              <a:spcBef>
                <a:spcPts val="0"/>
              </a:spcBef>
              <a:buNone/>
            </a:pPr>
            <a:r>
              <a:rPr lang="en" dirty="0"/>
              <a:t>because there is a significant human component altering the way he acts (brain). </a:t>
            </a:r>
          </a:p>
          <a:p>
            <a:pPr lvl="0">
              <a:spcBef>
                <a:spcPts val="0"/>
              </a:spcBef>
              <a:buNone/>
            </a:pPr>
            <a:r>
              <a:rPr lang="en" dirty="0"/>
              <a:t>But what if Robocop was only AI, but still had free will? It is hard to imagine a situation where a program does have real free will, </a:t>
            </a:r>
          </a:p>
          <a:p>
            <a:pPr lvl="0">
              <a:spcBef>
                <a:spcPts val="0"/>
              </a:spcBef>
              <a:buNone/>
            </a:pPr>
            <a:r>
              <a:rPr lang="en" dirty="0"/>
              <a:t>because its will will always be constrained by the programming that constitutes it.</a:t>
            </a:r>
          </a:p>
          <a:p>
            <a:pPr lvl="0">
              <a:spcBef>
                <a:spcPts val="0"/>
              </a:spcBef>
              <a:buNone/>
            </a:pPr>
            <a:r>
              <a:rPr lang="en" dirty="0"/>
              <a:t>However, if we imagine that it is possible, we should agree that if an </a:t>
            </a:r>
            <a:r>
              <a:rPr lang="en" dirty="0" smtClean="0"/>
              <a:t>A</a:t>
            </a:r>
            <a:r>
              <a:rPr lang="en-US" dirty="0" smtClean="0"/>
              <a:t>G</a:t>
            </a:r>
            <a:r>
              <a:rPr lang="en" dirty="0" smtClean="0"/>
              <a:t>I </a:t>
            </a:r>
            <a:r>
              <a:rPr lang="en" dirty="0"/>
              <a:t>were given the same expectations of conduct and responsibilities of a human,</a:t>
            </a:r>
          </a:p>
          <a:p>
            <a:pPr lvl="0">
              <a:spcBef>
                <a:spcPts val="0"/>
              </a:spcBef>
              <a:buNone/>
            </a:pPr>
            <a:r>
              <a:rPr lang="en" dirty="0"/>
              <a:t>Than it should also be given the same rights.</a:t>
            </a:r>
          </a:p>
          <a:p>
            <a:pPr lvl="0">
              <a:spcBef>
                <a:spcPts val="0"/>
              </a:spcBef>
              <a:buNone/>
            </a:pPr>
            <a:endParaRPr dirty="0"/>
          </a:p>
          <a:p>
            <a:pPr lvl="0">
              <a:spcBef>
                <a:spcPts val="0"/>
              </a:spcBef>
              <a:buNone/>
            </a:pPr>
            <a:r>
              <a:rPr lang="en" dirty="0"/>
              <a:t>Pictures:</a:t>
            </a:r>
          </a:p>
          <a:p>
            <a:pPr lvl="0">
              <a:spcBef>
                <a:spcPts val="0"/>
              </a:spcBef>
              <a:buNone/>
            </a:pPr>
            <a:r>
              <a:rPr lang="en" u="sng" dirty="0">
                <a:solidFill>
                  <a:schemeClr val="hlink"/>
                </a:solidFill>
                <a:hlinkClick r:id="rId3"/>
              </a:rPr>
              <a:t>https://pixabay.com/static/uploads/photo/2013/07/12/13/44/scales-147219_960_720.png</a:t>
            </a:r>
          </a:p>
          <a:p>
            <a:pPr lvl="0">
              <a:spcBef>
                <a:spcPts val="0"/>
              </a:spcBef>
              <a:buNone/>
            </a:pPr>
            <a:r>
              <a:rPr lang="en" u="sng" dirty="0">
                <a:solidFill>
                  <a:schemeClr val="hlink"/>
                </a:solidFill>
                <a:hlinkClick r:id="rId4"/>
              </a:rPr>
              <a:t>http://www.sloveniatimes.com/modules/uploader/uploads/Aktualno/Podobe1/human-rights-picture.jpg</a:t>
            </a:r>
          </a:p>
          <a:p>
            <a:pPr lvl="0">
              <a:spcBef>
                <a:spcPts val="0"/>
              </a:spcBef>
              <a:buNone/>
            </a:pPr>
            <a:r>
              <a:rPr lang="en" u="sng" dirty="0">
                <a:solidFill>
                  <a:schemeClr val="hlink"/>
                </a:solidFill>
                <a:hlinkClick r:id="rId5"/>
              </a:rPr>
              <a:t>http://jeffries.house.gov/sites/jeffries.house.gov/files/wysiwyg_uploaded/IP%20Badge%20-%20Website%20Stock%20Photo_0.jpg</a:t>
            </a:r>
          </a:p>
          <a:p>
            <a:pPr lvl="0" rtl="0">
              <a:spcBef>
                <a:spcPts val="0"/>
              </a:spcBef>
              <a:buNone/>
            </a:pPr>
            <a:endParaRPr dirty="0"/>
          </a:p>
        </p:txBody>
      </p:sp>
    </p:spTree>
    <p:extLst>
      <p:ext uri="{BB962C8B-B14F-4D97-AF65-F5344CB8AC3E}">
        <p14:creationId xmlns:p14="http://schemas.microsoft.com/office/powerpoint/2010/main" val="9242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Speaker: Rick</a:t>
            </a:r>
          </a:p>
          <a:p>
            <a:pPr lvl="0">
              <a:spcBef>
                <a:spcPts val="0"/>
              </a:spcBef>
              <a:buNone/>
            </a:pPr>
            <a:endParaRPr lang="en-US" dirty="0" smtClean="0"/>
          </a:p>
          <a:p>
            <a:pPr lvl="0">
              <a:spcBef>
                <a:spcPts val="0"/>
              </a:spcBef>
              <a:buNone/>
            </a:pPr>
            <a:r>
              <a:rPr lang="en" dirty="0" smtClean="0"/>
              <a:t>Questions </a:t>
            </a:r>
            <a:r>
              <a:rPr lang="en" dirty="0"/>
              <a:t>posed: Was it legal for Robocop to record citizens’ actions and use it as evidence to arrest criminals? Or is that a violation of privacy? Is it a violation of a police officer’s privacy to record all of his or her actions while they are working in order to maintain accountability? </a:t>
            </a:r>
          </a:p>
          <a:p>
            <a:pPr lvl="0">
              <a:spcBef>
                <a:spcPts val="0"/>
              </a:spcBef>
              <a:buNone/>
            </a:pPr>
            <a:endParaRPr dirty="0"/>
          </a:p>
          <a:p>
            <a:pPr lvl="0">
              <a:spcBef>
                <a:spcPts val="0"/>
              </a:spcBef>
              <a:buNone/>
            </a:pPr>
            <a:r>
              <a:rPr lang="en" dirty="0"/>
              <a:t>A quote from the movie believes that “[Robocop’s] memory’s admissible as evidence” and there’s clearly a lack of thought about the implications of such a pervasive technology. </a:t>
            </a:r>
          </a:p>
          <a:p>
            <a:pPr marL="457200" lvl="0" indent="-228600" rtl="0">
              <a:spcBef>
                <a:spcPts val="0"/>
              </a:spcBef>
            </a:pPr>
            <a:r>
              <a:rPr lang="en" dirty="0"/>
              <a:t>Privacy concerns with the ability for facial recognition based on playback software</a:t>
            </a:r>
          </a:p>
          <a:p>
            <a:pPr marL="457200" lvl="0" indent="-228600" rtl="0">
              <a:spcBef>
                <a:spcPts val="0"/>
              </a:spcBef>
            </a:pPr>
            <a:r>
              <a:rPr lang="en" dirty="0"/>
              <a:t>Recording citizens (</a:t>
            </a:r>
            <a:r>
              <a:rPr lang="en" u="sng" dirty="0">
                <a:solidFill>
                  <a:schemeClr val="hlink"/>
                </a:solidFill>
                <a:hlinkClick r:id="rId3"/>
              </a:rPr>
              <a:t>http://www.usatoday.com/story/tech/2014/02/12/us-police-consider-google-glass/5341597/</a:t>
            </a:r>
            <a:r>
              <a:rPr lang="en" dirty="0"/>
              <a:t>) - not just an invasion of criminals’ privacy but also any person who is a bystander or uninvolved completely</a:t>
            </a:r>
          </a:p>
          <a:p>
            <a:pPr marL="457200" lvl="0" indent="-228600" rtl="0">
              <a:spcBef>
                <a:spcPts val="0"/>
              </a:spcBef>
            </a:pPr>
            <a:r>
              <a:rPr lang="en" dirty="0"/>
              <a:t>Also records police and holds them accountable </a:t>
            </a:r>
          </a:p>
          <a:p>
            <a:pPr lvl="0">
              <a:spcBef>
                <a:spcPts val="0"/>
              </a:spcBef>
              <a:buNone/>
            </a:pPr>
            <a:r>
              <a:rPr lang="en" dirty="0">
                <a:solidFill>
                  <a:schemeClr val="dk1"/>
                </a:solidFill>
              </a:rPr>
              <a:t>Real life examples (potential uses for a technology like Google Glass - </a:t>
            </a:r>
            <a:r>
              <a:rPr lang="en" u="sng" dirty="0">
                <a:solidFill>
                  <a:schemeClr val="hlink"/>
                </a:solidFill>
                <a:hlinkClick r:id="rId4"/>
              </a:rPr>
              <a:t>https://www.policeone.com/police-products/body-cameras/articles/6167816-3-ways-cops-could-use-Google-Glass/</a:t>
            </a:r>
            <a:r>
              <a:rPr lang="en" dirty="0">
                <a:solidFill>
                  <a:schemeClr val="dk1"/>
                </a:solidFill>
              </a:rPr>
              <a:t>)</a:t>
            </a:r>
          </a:p>
          <a:p>
            <a:pPr lvl="0">
              <a:spcBef>
                <a:spcPts val="0"/>
              </a:spcBef>
              <a:buNone/>
            </a:pPr>
            <a:r>
              <a:rPr lang="en" dirty="0"/>
              <a:t>Position of the ACLU: generally against surveillance of the public but if it was surveillance that monitored the government then it would be more allowable, NEED firm policies and laws in place surrounding any sort of surveillance in order to make sure that it is not abused by or for any specific party</a:t>
            </a:r>
          </a:p>
          <a:p>
            <a:pPr lvl="0">
              <a:spcBef>
                <a:spcPts val="0"/>
              </a:spcBef>
              <a:buNone/>
            </a:pPr>
            <a:r>
              <a:rPr lang="en" u="sng" dirty="0">
                <a:solidFill>
                  <a:schemeClr val="hlink"/>
                </a:solidFill>
                <a:hlinkClick r:id="rId5"/>
              </a:rPr>
              <a:t>https://www.aclu.org/police-body-mounted-cameras-right-policies-place-win-all</a:t>
            </a:r>
            <a:r>
              <a:rPr lang="en" dirty="0"/>
              <a:t> </a:t>
            </a:r>
          </a:p>
          <a:p>
            <a:pPr lvl="0">
              <a:spcBef>
                <a:spcPts val="0"/>
              </a:spcBef>
              <a:buNone/>
            </a:pPr>
            <a:endParaRPr dirty="0"/>
          </a:p>
          <a:p>
            <a:pPr lvl="0">
              <a:spcBef>
                <a:spcPts val="0"/>
              </a:spcBef>
              <a:buNone/>
            </a:pPr>
            <a:r>
              <a:rPr lang="en" u="sng" dirty="0">
                <a:solidFill>
                  <a:schemeClr val="hlink"/>
                </a:solidFill>
                <a:hlinkClick r:id="rId6"/>
              </a:rPr>
              <a:t>https://www.washingtonpost.com/news/the-watch/wp/2016/02/05/a-new-report-shows-the-limits-of-police-body-cameras/</a:t>
            </a:r>
          </a:p>
          <a:p>
            <a:pPr lvl="0">
              <a:spcBef>
                <a:spcPts val="0"/>
              </a:spcBef>
              <a:buNone/>
            </a:pPr>
            <a:r>
              <a:rPr lang="en" dirty="0"/>
              <a:t>With some local exceptions, officers can legally record whoever/whenever without consent</a:t>
            </a:r>
          </a:p>
          <a:p>
            <a:pPr lvl="0">
              <a:spcBef>
                <a:spcPts val="0"/>
              </a:spcBef>
              <a:buNone/>
            </a:pPr>
            <a:endParaRPr dirty="0"/>
          </a:p>
        </p:txBody>
      </p:sp>
    </p:spTree>
    <p:extLst>
      <p:ext uri="{BB962C8B-B14F-4D97-AF65-F5344CB8AC3E}">
        <p14:creationId xmlns:p14="http://schemas.microsoft.com/office/powerpoint/2010/main" val="3905605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techcrunch.com/2015/08/22/artificial-intelligence-legal-responsibility-and-civil-rights/" TargetMode="External"/><Relationship Id="rId4" Type="http://schemas.openxmlformats.org/officeDocument/2006/relationships/hyperlink" Target="https://www.singularityweblog.com/human-rights-for-artificial-intelligence-what-is-the-threshold-for-granting-human-rights/" TargetMode="External"/><Relationship Id="rId5" Type="http://schemas.openxmlformats.org/officeDocument/2006/relationships/hyperlink" Target="http://fcnl.org/issues/foreign_policy/understanding_drones/" TargetMode="External"/><Relationship Id="rId6" Type="http://schemas.openxmlformats.org/officeDocument/2006/relationships/hyperlink" Target="https://www.washingtonpost.com/news/the-watch/wp/2016/02/05/a-new-report-shows-the-limits-of-police-body-cameras/" TargetMode="External"/><Relationship Id="rId7" Type="http://schemas.openxmlformats.org/officeDocument/2006/relationships/hyperlink" Target="http://thedissolve.com/features/movie-of-the-week/415-robocop-writer-ed-neumeier-discusses-the-films-ori/&amp;gt"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dirty="0">
                <a:latin typeface="Avenir Book"/>
                <a:cs typeface="Avenir Book"/>
              </a:rPr>
              <a:t>Robocop (1987)</a:t>
            </a:r>
          </a:p>
        </p:txBody>
      </p:sp>
      <p:sp>
        <p:nvSpPr>
          <p:cNvPr id="60" name="Shape 60"/>
          <p:cNvSpPr txBox="1">
            <a:spLocks noGrp="1"/>
          </p:cNvSpPr>
          <p:nvPr>
            <p:ph type="subTitle" idx="1"/>
          </p:nvPr>
        </p:nvSpPr>
        <p:spPr>
          <a:xfrm>
            <a:off x="510450" y="3182312"/>
            <a:ext cx="8123100" cy="1002640"/>
          </a:xfrm>
          <a:prstGeom prst="rect">
            <a:avLst/>
          </a:prstGeom>
        </p:spPr>
        <p:txBody>
          <a:bodyPr lIns="91425" tIns="91425" rIns="91425" bIns="91425" anchor="t" anchorCtr="0">
            <a:noAutofit/>
          </a:bodyPr>
          <a:lstStyle/>
          <a:p>
            <a:pPr lvl="0">
              <a:spcBef>
                <a:spcPts val="0"/>
              </a:spcBef>
              <a:buNone/>
            </a:pPr>
            <a:r>
              <a:rPr lang="en" dirty="0">
                <a:latin typeface="Avenir Book"/>
                <a:cs typeface="Avenir Book"/>
              </a:rPr>
              <a:t>Holly Nguyen, Zachary Robbins, Frederick Wight, Dean Kiourtsis</a:t>
            </a:r>
          </a:p>
        </p:txBody>
      </p:sp>
      <p:sp>
        <p:nvSpPr>
          <p:cNvPr id="61" name="Shape 61"/>
          <p:cNvSpPr txBox="1"/>
          <p:nvPr/>
        </p:nvSpPr>
        <p:spPr>
          <a:xfrm>
            <a:off x="8357050" y="4658275"/>
            <a:ext cx="457200" cy="3555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a:latin typeface="Avenir Book"/>
                <a:cs typeface="Avenir Book"/>
              </a:rPr>
              <a:t>Conclusion</a:t>
            </a:r>
          </a:p>
        </p:txBody>
      </p:sp>
      <p:sp>
        <p:nvSpPr>
          <p:cNvPr id="144" name="Shape 14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120000"/>
              </a:lnSpc>
              <a:spcBef>
                <a:spcPts val="0"/>
              </a:spcBef>
              <a:spcAft>
                <a:spcPts val="400"/>
              </a:spcAft>
              <a:buFont typeface="Arial"/>
              <a:buChar char="•"/>
            </a:pPr>
            <a:r>
              <a:rPr lang="en" dirty="0">
                <a:latin typeface="Avenir Book"/>
                <a:cs typeface="Avenir Book"/>
              </a:rPr>
              <a:t>If cyborgs become a reality, we will have to reevaluate our stance on human rights. A being like Robocop should be given human rights.</a:t>
            </a:r>
          </a:p>
          <a:p>
            <a:pPr marL="514350" lvl="0" indent="-285750" rtl="0">
              <a:lnSpc>
                <a:spcPct val="120000"/>
              </a:lnSpc>
              <a:spcBef>
                <a:spcPts val="0"/>
              </a:spcBef>
              <a:spcAft>
                <a:spcPts val="400"/>
              </a:spcAft>
              <a:buFont typeface="Arial"/>
              <a:buChar char="•"/>
            </a:pPr>
            <a:r>
              <a:rPr lang="en" dirty="0">
                <a:latin typeface="Avenir Book"/>
                <a:cs typeface="Avenir Book"/>
              </a:rPr>
              <a:t>Our legal system relies on the ethical and compassionate actions of law enforcement </a:t>
            </a:r>
            <a:r>
              <a:rPr lang="en" dirty="0" smtClean="0">
                <a:latin typeface="Avenir Book"/>
                <a:cs typeface="Avenir Book"/>
              </a:rPr>
              <a:t>and military personnel to </a:t>
            </a:r>
            <a:r>
              <a:rPr lang="en" dirty="0">
                <a:latin typeface="Avenir Book"/>
                <a:cs typeface="Avenir Book"/>
              </a:rPr>
              <a:t>do the “right thing”. Automated machines and AI in their current state are not capable of emulating these necessary human components, and should not be used as such.</a:t>
            </a:r>
          </a:p>
          <a:p>
            <a:pPr marL="514350" lvl="0" indent="-285750">
              <a:lnSpc>
                <a:spcPct val="120000"/>
              </a:lnSpc>
              <a:spcBef>
                <a:spcPts val="0"/>
              </a:spcBef>
              <a:spcAft>
                <a:spcPts val="400"/>
              </a:spcAft>
              <a:buFont typeface="Arial"/>
              <a:buChar char="•"/>
            </a:pPr>
            <a:r>
              <a:rPr lang="en" dirty="0">
                <a:latin typeface="Avenir Book"/>
                <a:cs typeface="Avenir Book"/>
              </a:rPr>
              <a:t>Video surveillance by officers of the law is an overall benefit to the public good, and should be used more often</a:t>
            </a:r>
            <a:r>
              <a:rPr lang="en" dirty="0" smtClean="0">
                <a:latin typeface="Avenir Book"/>
                <a:cs typeface="Avenir Book"/>
              </a:rPr>
              <a:t>.</a:t>
            </a:r>
            <a:endParaRPr lang="en" dirty="0">
              <a:latin typeface="Avenir Book"/>
              <a:cs typeface="Avenir Book"/>
            </a:endParaRPr>
          </a:p>
        </p:txBody>
      </p:sp>
      <p:sp>
        <p:nvSpPr>
          <p:cNvPr id="145" name="Shape 145"/>
          <p:cNvSpPr txBox="1"/>
          <p:nvPr/>
        </p:nvSpPr>
        <p:spPr>
          <a:xfrm>
            <a:off x="8375100" y="4658275"/>
            <a:ext cx="457200" cy="355500"/>
          </a:xfrm>
          <a:prstGeom prst="rect">
            <a:avLst/>
          </a:prstGeom>
          <a:noFill/>
          <a:ln>
            <a:noFill/>
          </a:ln>
        </p:spPr>
        <p:txBody>
          <a:bodyPr lIns="91425" tIns="91425" rIns="91425" bIns="91425" anchor="t" anchorCtr="0">
            <a:noAutofit/>
          </a:bodyPr>
          <a:lstStyle/>
          <a:p>
            <a:pPr lvl="0" rtl="0">
              <a:spcBef>
                <a:spcPts val="0"/>
              </a:spcBef>
              <a:buNone/>
            </a:pPr>
            <a:r>
              <a:rPr lang="en">
                <a:solidFill>
                  <a:schemeClr val="accent3"/>
                </a:solidFill>
                <a:latin typeface="Proxima Nova"/>
                <a:ea typeface="Proxima Nova"/>
                <a:cs typeface="Proxima Nova"/>
                <a:sym typeface="Proxima Nova"/>
              </a:rPr>
              <a:t>10</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a:latin typeface="Avenir Book"/>
                <a:cs typeface="Avenir Book"/>
              </a:rPr>
              <a:t>References</a:t>
            </a:r>
          </a:p>
        </p:txBody>
      </p:sp>
      <p:sp>
        <p:nvSpPr>
          <p:cNvPr id="151" name="Shape 15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04800" rtl="0">
              <a:spcBef>
                <a:spcPts val="0"/>
              </a:spcBef>
              <a:spcAft>
                <a:spcPts val="0"/>
              </a:spcAft>
              <a:buClr>
                <a:srgbClr val="000000"/>
              </a:buClr>
              <a:buSzPct val="100000"/>
              <a:buFont typeface="Times New Roman"/>
              <a:buAutoNum type="arabicPeriod"/>
            </a:pPr>
            <a:r>
              <a:rPr lang="en" sz="1200" dirty="0">
                <a:solidFill>
                  <a:srgbClr val="000000"/>
                </a:solidFill>
                <a:latin typeface="Avenir Book"/>
                <a:ea typeface="Times New Roman"/>
                <a:cs typeface="Avenir Book"/>
                <a:sym typeface="Times New Roman"/>
              </a:rPr>
              <a:t>Michael J. Quinn, Ethics for the Information Age</a:t>
            </a:r>
          </a:p>
          <a:p>
            <a:pPr marL="457200" lvl="0" indent="-304800" rtl="0">
              <a:lnSpc>
                <a:spcPct val="100000"/>
              </a:lnSpc>
              <a:spcBef>
                <a:spcPts val="0"/>
              </a:spcBef>
              <a:spcAft>
                <a:spcPts val="0"/>
              </a:spcAft>
              <a:buClr>
                <a:srgbClr val="000000"/>
              </a:buClr>
              <a:buSzPct val="100000"/>
              <a:buFont typeface="Times New Roman"/>
              <a:buAutoNum type="arabicPeriod"/>
            </a:pPr>
            <a:r>
              <a:rPr lang="en" sz="1200" u="sng" dirty="0">
                <a:solidFill>
                  <a:schemeClr val="accent5"/>
                </a:solidFill>
                <a:latin typeface="Avenir Book"/>
                <a:ea typeface="Times New Roman"/>
                <a:cs typeface="Avenir Book"/>
                <a:sym typeface="Times New Roman"/>
                <a:hlinkClick r:id="rId3"/>
              </a:rPr>
              <a:t>http://techcrunch.com/2015/08/22/artificial-intelligence-legal-responsibility-and-civil-rights/</a:t>
            </a:r>
            <a:r>
              <a:rPr lang="en" sz="1200" dirty="0">
                <a:solidFill>
                  <a:srgbClr val="000000"/>
                </a:solidFill>
                <a:latin typeface="Avenir Book"/>
                <a:ea typeface="Times New Roman"/>
                <a:cs typeface="Avenir Book"/>
                <a:sym typeface="Times New Roman"/>
              </a:rPr>
              <a:t> (Accessed April 26, 2015)</a:t>
            </a:r>
          </a:p>
          <a:p>
            <a:pPr marL="457200" lvl="0" indent="-304800" rtl="0">
              <a:lnSpc>
                <a:spcPct val="100000"/>
              </a:lnSpc>
              <a:spcBef>
                <a:spcPts val="0"/>
              </a:spcBef>
              <a:spcAft>
                <a:spcPts val="0"/>
              </a:spcAft>
              <a:buClr>
                <a:srgbClr val="000000"/>
              </a:buClr>
              <a:buSzPct val="100000"/>
              <a:buAutoNum type="arabicPeriod"/>
            </a:pPr>
            <a:r>
              <a:rPr lang="en" sz="1200" u="sng" dirty="0">
                <a:solidFill>
                  <a:schemeClr val="accent5"/>
                </a:solidFill>
                <a:latin typeface="Avenir Book"/>
                <a:ea typeface="Times New Roman"/>
                <a:cs typeface="Avenir Book"/>
                <a:sym typeface="Times New Roman"/>
                <a:hlinkClick r:id="rId4"/>
              </a:rPr>
              <a:t>https://www.singularityweblog.com/human-rights-for-artificial-intelligence-what-is-the-threshold-for-granting-human-rights/</a:t>
            </a:r>
            <a:r>
              <a:rPr lang="en" sz="1200" dirty="0">
                <a:latin typeface="Avenir Book"/>
                <a:ea typeface="Times New Roman"/>
                <a:cs typeface="Avenir Book"/>
                <a:sym typeface="Times New Roman"/>
              </a:rPr>
              <a:t> </a:t>
            </a:r>
            <a:r>
              <a:rPr lang="en" sz="1200" dirty="0">
                <a:solidFill>
                  <a:srgbClr val="000000"/>
                </a:solidFill>
                <a:latin typeface="Avenir Book"/>
                <a:ea typeface="Times New Roman"/>
                <a:cs typeface="Avenir Book"/>
                <a:sym typeface="Times New Roman"/>
              </a:rPr>
              <a:t>(Accessed April 26, 2015)</a:t>
            </a:r>
          </a:p>
          <a:p>
            <a:pPr marL="457200" lvl="0" indent="-304800" rtl="0">
              <a:lnSpc>
                <a:spcPct val="100000"/>
              </a:lnSpc>
              <a:spcBef>
                <a:spcPts val="0"/>
              </a:spcBef>
              <a:spcAft>
                <a:spcPts val="0"/>
              </a:spcAft>
              <a:buClr>
                <a:srgbClr val="000000"/>
              </a:buClr>
              <a:buSzPct val="100000"/>
              <a:buFont typeface="Times New Roman"/>
              <a:buAutoNum type="arabicPeriod"/>
            </a:pPr>
            <a:r>
              <a:rPr lang="en" sz="1200" u="sng" dirty="0">
                <a:solidFill>
                  <a:schemeClr val="accent5"/>
                </a:solidFill>
                <a:latin typeface="Avenir Book"/>
                <a:ea typeface="Times New Roman"/>
                <a:cs typeface="Avenir Book"/>
                <a:sym typeface="Times New Roman"/>
                <a:hlinkClick r:id="rId5"/>
              </a:rPr>
              <a:t>http://fcnl.org/issues/foreign_policy/understanding_drones/</a:t>
            </a:r>
            <a:r>
              <a:rPr lang="en" sz="1200" dirty="0">
                <a:solidFill>
                  <a:srgbClr val="000000"/>
                </a:solidFill>
                <a:latin typeface="Avenir Book"/>
                <a:ea typeface="Times New Roman"/>
                <a:cs typeface="Avenir Book"/>
                <a:sym typeface="Times New Roman"/>
              </a:rPr>
              <a:t> (Accessed April 26, 2015)</a:t>
            </a:r>
          </a:p>
          <a:p>
            <a:pPr marL="457200" lvl="0" indent="-304800" rtl="0">
              <a:lnSpc>
                <a:spcPct val="100000"/>
              </a:lnSpc>
              <a:spcBef>
                <a:spcPts val="0"/>
              </a:spcBef>
              <a:spcAft>
                <a:spcPts val="0"/>
              </a:spcAft>
              <a:buClr>
                <a:srgbClr val="000000"/>
              </a:buClr>
              <a:buSzPct val="100000"/>
              <a:buFont typeface="Times New Roman"/>
              <a:buAutoNum type="arabicPeriod"/>
            </a:pPr>
            <a:r>
              <a:rPr lang="en" sz="1200" dirty="0">
                <a:solidFill>
                  <a:srgbClr val="000000"/>
                </a:solidFill>
                <a:latin typeface="Avenir Book"/>
                <a:ea typeface="Times New Roman"/>
                <a:cs typeface="Avenir Book"/>
                <a:sym typeface="Times New Roman"/>
              </a:rPr>
              <a:t>West, J. P., &amp; Bowman, J. S. (2016). The Domestic Use of Drones: An Ethical Analysis of Surveillance Issues. Public Administration Review</a:t>
            </a:r>
            <a:r>
              <a:rPr lang="en" sz="1200" dirty="0" smtClean="0">
                <a:solidFill>
                  <a:srgbClr val="000000"/>
                </a:solidFill>
                <a:latin typeface="Avenir Book"/>
                <a:ea typeface="Times New Roman"/>
                <a:cs typeface="Avenir Book"/>
                <a:sym typeface="Times New Roman"/>
              </a:rPr>
              <a:t>.</a:t>
            </a:r>
          </a:p>
          <a:p>
            <a:pPr marL="457200" indent="-304800">
              <a:lnSpc>
                <a:spcPct val="100000"/>
              </a:lnSpc>
              <a:spcAft>
                <a:spcPts val="0"/>
              </a:spcAft>
              <a:buClr>
                <a:srgbClr val="000000"/>
              </a:buClr>
              <a:buFont typeface="Times New Roman"/>
              <a:buAutoNum type="arabicPeriod"/>
            </a:pPr>
            <a:r>
              <a:rPr lang="en" sz="1200" u="sng" dirty="0">
                <a:solidFill>
                  <a:schemeClr val="hlink"/>
                </a:solidFill>
                <a:hlinkClick r:id="rId6"/>
              </a:rPr>
              <a:t>https://www.washingtonpost.com/news/the-watch/wp/2016/02/05/a-new-report-shows-the-limits-of-police-body-cameras</a:t>
            </a:r>
            <a:r>
              <a:rPr lang="en" sz="1200" u="sng" dirty="0" smtClean="0">
                <a:solidFill>
                  <a:schemeClr val="hlink"/>
                </a:solidFill>
                <a:hlinkClick r:id="rId6"/>
              </a:rPr>
              <a:t>/</a:t>
            </a:r>
            <a:r>
              <a:rPr lang="en" sz="1200" u="sng" dirty="0" smtClean="0">
                <a:solidFill>
                  <a:schemeClr val="hlink"/>
                </a:solidFill>
              </a:rPr>
              <a:t> </a:t>
            </a:r>
            <a:r>
              <a:rPr lang="en" sz="1200" dirty="0" smtClean="0">
                <a:solidFill>
                  <a:srgbClr val="000000"/>
                </a:solidFill>
                <a:latin typeface="Avenir Book"/>
                <a:ea typeface="Times New Roman"/>
                <a:cs typeface="Avenir Book"/>
                <a:sym typeface="Times New Roman"/>
              </a:rPr>
              <a:t>(Accessed April 21, 2016)</a:t>
            </a:r>
            <a:endParaRPr lang="en-US" sz="1200" dirty="0" smtClean="0">
              <a:solidFill>
                <a:srgbClr val="000000"/>
              </a:solidFill>
              <a:latin typeface="Avenir Book"/>
              <a:ea typeface="Times New Roman"/>
              <a:cs typeface="Avenir Book"/>
              <a:sym typeface="Times New Roman"/>
            </a:endParaRPr>
          </a:p>
          <a:p>
            <a:pPr marL="457200" indent="-304800">
              <a:lnSpc>
                <a:spcPct val="100000"/>
              </a:lnSpc>
              <a:spcAft>
                <a:spcPts val="0"/>
              </a:spcAft>
              <a:buClr>
                <a:srgbClr val="000000"/>
              </a:buClr>
              <a:buFont typeface="Times New Roman"/>
              <a:buAutoNum type="arabicPeriod"/>
            </a:pPr>
            <a:r>
              <a:rPr lang="en-US" sz="1200" dirty="0">
                <a:solidFill>
                  <a:srgbClr val="000000"/>
                </a:solidFill>
                <a:latin typeface="Avenir Book"/>
                <a:ea typeface="Times New Roman"/>
                <a:cs typeface="Avenir Book"/>
                <a:sym typeface="Times New Roman"/>
              </a:rPr>
              <a:t>Tobias, Scott. “</a:t>
            </a:r>
            <a:r>
              <a:rPr lang="en-US" sz="1200" dirty="0" err="1">
                <a:solidFill>
                  <a:srgbClr val="000000"/>
                </a:solidFill>
                <a:latin typeface="Avenir Book"/>
                <a:ea typeface="Times New Roman"/>
                <a:cs typeface="Avenir Book"/>
                <a:sym typeface="Times New Roman"/>
              </a:rPr>
              <a:t>RoboCop</a:t>
            </a:r>
            <a:r>
              <a:rPr lang="en-US" sz="1200" dirty="0">
                <a:solidFill>
                  <a:srgbClr val="000000"/>
                </a:solidFill>
                <a:latin typeface="Avenir Book"/>
                <a:ea typeface="Times New Roman"/>
                <a:cs typeface="Avenir Book"/>
                <a:sym typeface="Times New Roman"/>
              </a:rPr>
              <a:t> Writer Ed </a:t>
            </a:r>
            <a:r>
              <a:rPr lang="en-US" sz="1200" dirty="0" err="1">
                <a:solidFill>
                  <a:srgbClr val="000000"/>
                </a:solidFill>
                <a:latin typeface="Avenir Book"/>
                <a:ea typeface="Times New Roman"/>
                <a:cs typeface="Avenir Book"/>
                <a:sym typeface="Times New Roman"/>
              </a:rPr>
              <a:t>Neumeier</a:t>
            </a:r>
            <a:r>
              <a:rPr lang="en-US" sz="1200" dirty="0">
                <a:solidFill>
                  <a:srgbClr val="000000"/>
                </a:solidFill>
                <a:latin typeface="Avenir Book"/>
                <a:ea typeface="Times New Roman"/>
                <a:cs typeface="Avenir Book"/>
                <a:sym typeface="Times New Roman"/>
              </a:rPr>
              <a:t> Discusses the Film’s Origins.” The Dissolve. </a:t>
            </a:r>
            <a:r>
              <a:rPr lang="en-US" sz="1200" dirty="0" err="1">
                <a:solidFill>
                  <a:srgbClr val="000000"/>
                </a:solidFill>
                <a:latin typeface="Avenir Book"/>
                <a:ea typeface="Times New Roman"/>
                <a:cs typeface="Avenir Book"/>
                <a:sym typeface="Times New Roman"/>
              </a:rPr>
              <a:t>N.p</a:t>
            </a:r>
            <a:r>
              <a:rPr lang="en-US" sz="1200" dirty="0">
                <a:solidFill>
                  <a:srgbClr val="000000"/>
                </a:solidFill>
                <a:latin typeface="Avenir Book"/>
                <a:ea typeface="Times New Roman"/>
                <a:cs typeface="Avenir Book"/>
                <a:sym typeface="Times New Roman"/>
              </a:rPr>
              <a:t>., 13 Feb. 2014. Web. 21 Apr. 2016. </a:t>
            </a:r>
            <a:r>
              <a:rPr lang="en-US" sz="1200" dirty="0" smtClean="0">
                <a:solidFill>
                  <a:srgbClr val="000000"/>
                </a:solidFill>
                <a:latin typeface="Avenir Book"/>
                <a:ea typeface="Times New Roman"/>
                <a:cs typeface="Avenir Book"/>
                <a:sym typeface="Times New Roman"/>
                <a:hlinkClick r:id="rId7"/>
              </a:rPr>
              <a:t>http</a:t>
            </a:r>
            <a:r>
              <a:rPr lang="en-US" sz="1200" dirty="0">
                <a:solidFill>
                  <a:srgbClr val="000000"/>
                </a:solidFill>
                <a:latin typeface="Avenir Book"/>
                <a:ea typeface="Times New Roman"/>
                <a:cs typeface="Avenir Book"/>
                <a:sym typeface="Times New Roman"/>
                <a:hlinkClick r:id="rId7"/>
              </a:rPr>
              <a:t>://thedissolve.com/features/movie-of-the-week/415-robocop-writer-ed-neumeier-discusses-the-films-ori/&amp;</a:t>
            </a:r>
            <a:r>
              <a:rPr lang="en-US" sz="1200" dirty="0" smtClean="0">
                <a:solidFill>
                  <a:srgbClr val="000000"/>
                </a:solidFill>
                <a:latin typeface="Avenir Book"/>
                <a:ea typeface="Times New Roman"/>
                <a:cs typeface="Avenir Book"/>
                <a:sym typeface="Times New Roman"/>
                <a:hlinkClick r:id="rId7"/>
              </a:rPr>
              <a:t>gt</a:t>
            </a:r>
            <a:endParaRPr lang="en-US" sz="1200" dirty="0" smtClean="0">
              <a:solidFill>
                <a:srgbClr val="000000"/>
              </a:solidFill>
              <a:latin typeface="Avenir Book"/>
              <a:ea typeface="Times New Roman"/>
              <a:cs typeface="Avenir Book"/>
              <a:sym typeface="Times New Roman"/>
            </a:endParaRPr>
          </a:p>
          <a:p>
            <a:pPr marL="457200" indent="-304800">
              <a:lnSpc>
                <a:spcPct val="100000"/>
              </a:lnSpc>
              <a:spcAft>
                <a:spcPts val="0"/>
              </a:spcAft>
              <a:buClr>
                <a:srgbClr val="000000"/>
              </a:buClr>
              <a:buFont typeface="Times New Roman"/>
              <a:buAutoNum type="arabicPeriod"/>
            </a:pPr>
            <a:endParaRPr lang="en" sz="1200" dirty="0" smtClean="0">
              <a:solidFill>
                <a:srgbClr val="000000"/>
              </a:solidFill>
              <a:latin typeface="Avenir Book"/>
              <a:ea typeface="Times New Roman"/>
              <a:cs typeface="Avenir Book"/>
              <a:sym typeface="Times New Roman"/>
            </a:endParaRPr>
          </a:p>
          <a:p>
            <a:pPr marL="152400" lvl="0">
              <a:lnSpc>
                <a:spcPct val="100000"/>
              </a:lnSpc>
              <a:spcBef>
                <a:spcPts val="0"/>
              </a:spcBef>
              <a:spcAft>
                <a:spcPts val="0"/>
              </a:spcAft>
              <a:buClr>
                <a:srgbClr val="000000"/>
              </a:buClr>
              <a:buSzPct val="100000"/>
            </a:pPr>
            <a:endParaRPr sz="1200" dirty="0">
              <a:solidFill>
                <a:srgbClr val="000000"/>
              </a:solidFill>
              <a:latin typeface="Avenir Book"/>
              <a:ea typeface="Times New Roman"/>
              <a:cs typeface="Avenir Book"/>
              <a:sym typeface="Times New Roman"/>
            </a:endParaRPr>
          </a:p>
        </p:txBody>
      </p:sp>
      <p:sp>
        <p:nvSpPr>
          <p:cNvPr id="152" name="Shape 152"/>
          <p:cNvSpPr txBox="1"/>
          <p:nvPr/>
        </p:nvSpPr>
        <p:spPr>
          <a:xfrm>
            <a:off x="8375100" y="4658275"/>
            <a:ext cx="457200" cy="355500"/>
          </a:xfrm>
          <a:prstGeom prst="rect">
            <a:avLst/>
          </a:prstGeom>
          <a:noFill/>
          <a:ln>
            <a:noFill/>
          </a:ln>
        </p:spPr>
        <p:txBody>
          <a:bodyPr lIns="91425" tIns="91425" rIns="91425" bIns="91425" anchor="t" anchorCtr="0">
            <a:noAutofit/>
          </a:bodyPr>
          <a:lstStyle/>
          <a:p>
            <a:pPr lvl="0" rtl="0">
              <a:spcBef>
                <a:spcPts val="0"/>
              </a:spcBef>
              <a:buNone/>
            </a:pPr>
            <a:r>
              <a:rPr lang="en">
                <a:solidFill>
                  <a:schemeClr val="accent3"/>
                </a:solidFill>
                <a:latin typeface="Proxima Nova"/>
                <a:ea typeface="Proxima Nova"/>
                <a:cs typeface="Proxima Nova"/>
                <a:sym typeface="Proxima Nova"/>
              </a:rPr>
              <a:t>11</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a:latin typeface="Avenir Book"/>
                <a:cs typeface="Avenir Book"/>
              </a:rPr>
              <a:t>Introduction</a:t>
            </a:r>
          </a:p>
        </p:txBody>
      </p:sp>
      <p:sp>
        <p:nvSpPr>
          <p:cNvPr id="67" name="Shape 67"/>
          <p:cNvSpPr txBox="1">
            <a:spLocks noGrp="1"/>
          </p:cNvSpPr>
          <p:nvPr>
            <p:ph type="body" idx="1"/>
          </p:nvPr>
        </p:nvSpPr>
        <p:spPr>
          <a:xfrm>
            <a:off x="311700" y="1152475"/>
            <a:ext cx="8520600" cy="3628701"/>
          </a:xfrm>
          <a:prstGeom prst="rect">
            <a:avLst/>
          </a:prstGeom>
        </p:spPr>
        <p:txBody>
          <a:bodyPr lIns="91425" tIns="91425" rIns="91425" bIns="91425" anchor="t" anchorCtr="0">
            <a:noAutofit/>
          </a:bodyPr>
          <a:lstStyle/>
          <a:p>
            <a:pPr marL="514350" lvl="0" indent="-285750" rtl="0">
              <a:lnSpc>
                <a:spcPct val="120000"/>
              </a:lnSpc>
              <a:spcBef>
                <a:spcPts val="0"/>
              </a:spcBef>
              <a:spcAft>
                <a:spcPts val="400"/>
              </a:spcAft>
              <a:buFont typeface="Arial"/>
              <a:buChar char="•"/>
            </a:pPr>
            <a:r>
              <a:rPr lang="en" dirty="0">
                <a:latin typeface="Avenir Book"/>
                <a:cs typeface="Avenir Book"/>
              </a:rPr>
              <a:t>If cyborgs become a reality, we will have to reevaluate our stance on human rights. A being like Robocop should be given human rights.</a:t>
            </a:r>
          </a:p>
          <a:p>
            <a:pPr marL="514350" lvl="0" indent="-285750">
              <a:lnSpc>
                <a:spcPct val="120000"/>
              </a:lnSpc>
              <a:spcAft>
                <a:spcPts val="400"/>
              </a:spcAft>
              <a:buFont typeface="Arial"/>
              <a:buChar char="•"/>
            </a:pPr>
            <a:r>
              <a:rPr lang="en" dirty="0">
                <a:latin typeface="Avenir Book"/>
                <a:cs typeface="Avenir Book"/>
              </a:rPr>
              <a:t>Our legal system relies on the ethical and compassionate actions of law enforcement and military personnel to do the “right thing”. Automated machines and AI in their current state are not capable of emulating these necessary human components, and should not be used as such.</a:t>
            </a:r>
          </a:p>
          <a:p>
            <a:pPr marL="514350" lvl="0" indent="-285750" rtl="0">
              <a:lnSpc>
                <a:spcPct val="120000"/>
              </a:lnSpc>
              <a:spcBef>
                <a:spcPts val="0"/>
              </a:spcBef>
              <a:spcAft>
                <a:spcPts val="400"/>
              </a:spcAft>
              <a:buFont typeface="Arial"/>
              <a:buChar char="•"/>
            </a:pPr>
            <a:r>
              <a:rPr lang="en" dirty="0" smtClean="0">
                <a:latin typeface="Avenir Book"/>
                <a:cs typeface="Avenir Book"/>
              </a:rPr>
              <a:t>Video </a:t>
            </a:r>
            <a:r>
              <a:rPr lang="en" dirty="0">
                <a:latin typeface="Avenir Book"/>
                <a:cs typeface="Avenir Book"/>
              </a:rPr>
              <a:t>surveillance by officers of the law is an overall benefit to the public good, and should be used more often</a:t>
            </a:r>
            <a:r>
              <a:rPr lang="en" dirty="0" smtClean="0">
                <a:latin typeface="Avenir Book"/>
                <a:cs typeface="Avenir Book"/>
              </a:rPr>
              <a:t>.</a:t>
            </a:r>
            <a:endParaRPr lang="en" dirty="0">
              <a:latin typeface="Avenir Book"/>
              <a:cs typeface="Avenir Book"/>
            </a:endParaRPr>
          </a:p>
        </p:txBody>
      </p:sp>
      <p:sp>
        <p:nvSpPr>
          <p:cNvPr id="68" name="Shape 68"/>
          <p:cNvSpPr txBox="1"/>
          <p:nvPr/>
        </p:nvSpPr>
        <p:spPr>
          <a:xfrm>
            <a:off x="8375100" y="4658275"/>
            <a:ext cx="457200" cy="355500"/>
          </a:xfrm>
          <a:prstGeom prst="rect">
            <a:avLst/>
          </a:prstGeom>
          <a:noFill/>
          <a:ln>
            <a:noFill/>
          </a:ln>
        </p:spPr>
        <p:txBody>
          <a:bodyPr lIns="91425" tIns="91425" rIns="91425" bIns="91425" anchor="t" anchorCtr="0">
            <a:noAutofit/>
          </a:bodyPr>
          <a:lstStyle/>
          <a:p>
            <a:pPr lvl="0">
              <a:spcBef>
                <a:spcPts val="0"/>
              </a:spcBef>
              <a:buNone/>
            </a:pPr>
            <a:r>
              <a:rPr lang="en" dirty="0">
                <a:solidFill>
                  <a:schemeClr val="accent3"/>
                </a:solidFill>
                <a:latin typeface="Avenir Book"/>
                <a:ea typeface="Proxima Nova"/>
                <a:cs typeface="Avenir Book"/>
                <a:sym typeface="Proxima Nova"/>
              </a:rPr>
              <a:t>2</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dirty="0">
                <a:latin typeface="Avenir Book"/>
                <a:cs typeface="Avenir Book"/>
              </a:rPr>
              <a:t>Synopsis</a:t>
            </a:r>
          </a:p>
        </p:txBody>
      </p:sp>
      <p:sp>
        <p:nvSpPr>
          <p:cNvPr id="74" name="Shape 74"/>
          <p:cNvSpPr txBox="1">
            <a:spLocks noGrp="1"/>
          </p:cNvSpPr>
          <p:nvPr>
            <p:ph type="body" idx="1"/>
          </p:nvPr>
        </p:nvSpPr>
        <p:spPr>
          <a:xfrm>
            <a:off x="311700" y="1170375"/>
            <a:ext cx="5392574" cy="3416400"/>
          </a:xfrm>
          <a:prstGeom prst="rect">
            <a:avLst/>
          </a:prstGeom>
        </p:spPr>
        <p:txBody>
          <a:bodyPr lIns="91425" tIns="91425" rIns="91425" bIns="91425" anchor="t" anchorCtr="0">
            <a:noAutofit/>
          </a:bodyPr>
          <a:lstStyle/>
          <a:p>
            <a:pPr marL="514350" lvl="0" indent="-285750" rtl="0">
              <a:lnSpc>
                <a:spcPct val="120000"/>
              </a:lnSpc>
              <a:spcBef>
                <a:spcPts val="0"/>
              </a:spcBef>
              <a:spcAft>
                <a:spcPts val="400"/>
              </a:spcAft>
              <a:buFont typeface="Arial"/>
              <a:buChar char="•"/>
            </a:pPr>
            <a:r>
              <a:rPr lang="en" dirty="0">
                <a:latin typeface="Avenir Book"/>
                <a:cs typeface="Avenir Book"/>
              </a:rPr>
              <a:t>Police Officer Alex Murphy is killed in </a:t>
            </a:r>
            <a:r>
              <a:rPr lang="en" dirty="0" smtClean="0">
                <a:latin typeface="Avenir Book"/>
                <a:cs typeface="Avenir Book"/>
              </a:rPr>
              <a:t>the</a:t>
            </a:r>
            <a:r>
              <a:rPr lang="en-US" dirty="0" smtClean="0">
                <a:latin typeface="Avenir Book"/>
                <a:cs typeface="Avenir Book"/>
              </a:rPr>
              <a:t> </a:t>
            </a:r>
            <a:r>
              <a:rPr lang="en" dirty="0" smtClean="0">
                <a:latin typeface="Avenir Book"/>
                <a:cs typeface="Avenir Book"/>
              </a:rPr>
              <a:t>line </a:t>
            </a:r>
            <a:r>
              <a:rPr lang="en" dirty="0">
                <a:latin typeface="Avenir Book"/>
                <a:cs typeface="Avenir Book"/>
              </a:rPr>
              <a:t>of </a:t>
            </a:r>
            <a:r>
              <a:rPr lang="en" dirty="0" smtClean="0">
                <a:latin typeface="Avenir Book"/>
                <a:cs typeface="Avenir Book"/>
              </a:rPr>
              <a:t>duty</a:t>
            </a:r>
          </a:p>
          <a:p>
            <a:pPr marL="971550" lvl="1" indent="-285750">
              <a:lnSpc>
                <a:spcPct val="120000"/>
              </a:lnSpc>
              <a:spcBef>
                <a:spcPts val="0"/>
              </a:spcBef>
              <a:spcAft>
                <a:spcPts val="400"/>
              </a:spcAft>
              <a:buFont typeface="Arial"/>
              <a:buChar char="•"/>
            </a:pPr>
            <a:r>
              <a:rPr lang="en" dirty="0" smtClean="0">
                <a:latin typeface="Avenir Book"/>
                <a:cs typeface="Avenir Book"/>
              </a:rPr>
              <a:t>Transformed into RoboCop</a:t>
            </a:r>
          </a:p>
          <a:p>
            <a:pPr marL="514350" lvl="0" indent="-285750" rtl="0">
              <a:lnSpc>
                <a:spcPct val="120000"/>
              </a:lnSpc>
              <a:spcBef>
                <a:spcPts val="0"/>
              </a:spcBef>
              <a:spcAft>
                <a:spcPts val="400"/>
              </a:spcAft>
              <a:buFont typeface="Arial"/>
              <a:buChar char="•"/>
            </a:pPr>
            <a:r>
              <a:rPr lang="en" dirty="0" smtClean="0">
                <a:latin typeface="Avenir Book"/>
                <a:cs typeface="Avenir Book"/>
              </a:rPr>
              <a:t>Robocop </a:t>
            </a:r>
            <a:r>
              <a:rPr lang="en" dirty="0">
                <a:latin typeface="Avenir Book"/>
                <a:cs typeface="Avenir Book"/>
              </a:rPr>
              <a:t>wrestles with his programmed prime directives, and human emotion </a:t>
            </a:r>
          </a:p>
          <a:p>
            <a:pPr marL="971550" lvl="1" indent="-285750">
              <a:lnSpc>
                <a:spcPct val="120000"/>
              </a:lnSpc>
              <a:spcBef>
                <a:spcPts val="0"/>
              </a:spcBef>
              <a:spcAft>
                <a:spcPts val="400"/>
              </a:spcAft>
              <a:buFont typeface="Arial"/>
              <a:buChar char="•"/>
            </a:pPr>
            <a:r>
              <a:rPr lang="en" dirty="0">
                <a:latin typeface="Avenir Book"/>
                <a:cs typeface="Avenir Book"/>
              </a:rPr>
              <a:t>Flashbacks to human life, and his near-murderer</a:t>
            </a:r>
          </a:p>
          <a:p>
            <a:pPr marL="514350" lvl="0" indent="-285750" rtl="0">
              <a:lnSpc>
                <a:spcPct val="120000"/>
              </a:lnSpc>
              <a:spcBef>
                <a:spcPts val="0"/>
              </a:spcBef>
              <a:spcAft>
                <a:spcPts val="400"/>
              </a:spcAft>
              <a:buFont typeface="Arial"/>
              <a:buChar char="•"/>
            </a:pPr>
            <a:r>
              <a:rPr lang="en" dirty="0">
                <a:latin typeface="Avenir Book"/>
                <a:cs typeface="Avenir Book"/>
              </a:rPr>
              <a:t>RoboCop uncovers the subterfuge of an OCP (Omni Consumer Products) executive to exact revenge on the people who undermined him, and stops him</a:t>
            </a:r>
          </a:p>
        </p:txBody>
      </p:sp>
      <p:pic>
        <p:nvPicPr>
          <p:cNvPr id="75" name="Shape 75"/>
          <p:cNvPicPr preferRelativeResize="0"/>
          <p:nvPr/>
        </p:nvPicPr>
        <p:blipFill>
          <a:blip r:embed="rId3">
            <a:alphaModFix/>
          </a:blip>
          <a:stretch>
            <a:fillRect/>
          </a:stretch>
        </p:blipFill>
        <p:spPr>
          <a:xfrm>
            <a:off x="5883566" y="569587"/>
            <a:ext cx="2719358" cy="4004324"/>
          </a:xfrm>
          <a:prstGeom prst="rect">
            <a:avLst/>
          </a:prstGeom>
          <a:noFill/>
          <a:ln>
            <a:noFill/>
          </a:ln>
        </p:spPr>
      </p:pic>
      <p:sp>
        <p:nvSpPr>
          <p:cNvPr id="76" name="Shape 76"/>
          <p:cNvSpPr txBox="1"/>
          <p:nvPr/>
        </p:nvSpPr>
        <p:spPr>
          <a:xfrm>
            <a:off x="8423625" y="4658275"/>
            <a:ext cx="4572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3</a:t>
            </a:r>
          </a:p>
        </p:txBody>
      </p:sp>
    </p:spTree>
    <p:extLst>
      <p:ext uri="{BB962C8B-B14F-4D97-AF65-F5344CB8AC3E}">
        <p14:creationId xmlns:p14="http://schemas.microsoft.com/office/powerpoint/2010/main" val="36541854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a:latin typeface="Avenir Book"/>
                <a:cs typeface="Avenir Book"/>
              </a:rPr>
              <a:t>Creator’s Intent: Predicting the Future</a:t>
            </a:r>
          </a:p>
        </p:txBody>
      </p:sp>
      <p:sp>
        <p:nvSpPr>
          <p:cNvPr id="83" name="Shape 8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120000"/>
              </a:lnSpc>
              <a:spcBef>
                <a:spcPts val="0"/>
              </a:spcBef>
              <a:spcAft>
                <a:spcPts val="400"/>
              </a:spcAft>
              <a:buFont typeface="Arial"/>
              <a:buChar char="•"/>
            </a:pPr>
            <a:r>
              <a:rPr lang="en" dirty="0">
                <a:latin typeface="Avenir Book"/>
                <a:cs typeface="Avenir Book"/>
              </a:rPr>
              <a:t>“If you want to predict the future, just think about how bad it could be and make a joke out of it, and there you go” - Edward Neumeien [14]</a:t>
            </a:r>
          </a:p>
          <a:p>
            <a:pPr marL="514350" lvl="0" indent="-285750" rtl="0">
              <a:lnSpc>
                <a:spcPct val="120000"/>
              </a:lnSpc>
              <a:spcBef>
                <a:spcPts val="0"/>
              </a:spcBef>
              <a:spcAft>
                <a:spcPts val="400"/>
              </a:spcAft>
              <a:buFont typeface="Arial"/>
              <a:buChar char="•"/>
            </a:pPr>
            <a:r>
              <a:rPr lang="en" dirty="0">
                <a:latin typeface="Avenir Book"/>
                <a:cs typeface="Avenir Book"/>
              </a:rPr>
              <a:t>Corporatization of the automobile industry in Detroit</a:t>
            </a:r>
          </a:p>
          <a:p>
            <a:pPr marL="514350" lvl="0" indent="-285750" rtl="0">
              <a:lnSpc>
                <a:spcPct val="120000"/>
              </a:lnSpc>
              <a:spcBef>
                <a:spcPts val="0"/>
              </a:spcBef>
              <a:spcAft>
                <a:spcPts val="400"/>
              </a:spcAft>
              <a:buFont typeface="Arial"/>
              <a:buChar char="•"/>
            </a:pPr>
            <a:r>
              <a:rPr lang="en" dirty="0">
                <a:latin typeface="Avenir Book"/>
                <a:cs typeface="Avenir Book"/>
              </a:rPr>
              <a:t>Satirical take on capitalism during the 80s</a:t>
            </a:r>
          </a:p>
          <a:p>
            <a:pPr marL="514350" lvl="0" indent="-285750">
              <a:lnSpc>
                <a:spcPct val="120000"/>
              </a:lnSpc>
              <a:spcBef>
                <a:spcPts val="0"/>
              </a:spcBef>
              <a:spcAft>
                <a:spcPts val="400"/>
              </a:spcAft>
              <a:buFont typeface="Arial"/>
              <a:buChar char="•"/>
            </a:pPr>
            <a:r>
              <a:rPr lang="en" dirty="0">
                <a:latin typeface="Avenir Book"/>
                <a:cs typeface="Avenir Book"/>
              </a:rPr>
              <a:t>How computing technologies were changing manufacturing</a:t>
            </a:r>
          </a:p>
        </p:txBody>
      </p:sp>
      <p:sp>
        <p:nvSpPr>
          <p:cNvPr id="84" name="Shape 84"/>
          <p:cNvSpPr txBox="1"/>
          <p:nvPr/>
        </p:nvSpPr>
        <p:spPr>
          <a:xfrm>
            <a:off x="8375100" y="4658275"/>
            <a:ext cx="4572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4</a:t>
            </a:r>
          </a:p>
        </p:txBody>
      </p:sp>
      <p:pic>
        <p:nvPicPr>
          <p:cNvPr id="85" name="Shape 85"/>
          <p:cNvPicPr preferRelativeResize="0"/>
          <p:nvPr/>
        </p:nvPicPr>
        <p:blipFill>
          <a:blip r:embed="rId3">
            <a:alphaModFix/>
          </a:blip>
          <a:stretch>
            <a:fillRect/>
          </a:stretch>
        </p:blipFill>
        <p:spPr>
          <a:xfrm>
            <a:off x="4502896" y="3095911"/>
            <a:ext cx="3453425" cy="1876374"/>
          </a:xfrm>
          <a:prstGeom prst="rect">
            <a:avLst/>
          </a:prstGeom>
          <a:noFill/>
          <a:ln>
            <a:noFill/>
          </a:ln>
        </p:spPr>
      </p:pic>
      <p:sp>
        <p:nvSpPr>
          <p:cNvPr id="86" name="Shape 86"/>
          <p:cNvSpPr txBox="1"/>
          <p:nvPr/>
        </p:nvSpPr>
        <p:spPr>
          <a:xfrm>
            <a:off x="311700" y="4658275"/>
            <a:ext cx="20340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Citations: </a:t>
            </a:r>
            <a:r>
              <a:rPr lang="en" dirty="0" smtClean="0">
                <a:solidFill>
                  <a:schemeClr val="accent3"/>
                </a:solidFill>
                <a:latin typeface="Avenir Book"/>
                <a:ea typeface="Proxima Nova"/>
                <a:cs typeface="Avenir Book"/>
                <a:sym typeface="Proxima Nova"/>
              </a:rPr>
              <a:t>[</a:t>
            </a:r>
            <a:r>
              <a:rPr lang="en-US" dirty="0">
                <a:solidFill>
                  <a:schemeClr val="accent3"/>
                </a:solidFill>
                <a:latin typeface="Avenir Book"/>
                <a:ea typeface="Proxima Nova"/>
                <a:cs typeface="Avenir Book"/>
                <a:sym typeface="Proxima Nova"/>
              </a:rPr>
              <a:t>7</a:t>
            </a:r>
            <a:r>
              <a:rPr lang="en" dirty="0" smtClean="0">
                <a:solidFill>
                  <a:schemeClr val="accent3"/>
                </a:solidFill>
                <a:latin typeface="Avenir Book"/>
                <a:ea typeface="Proxima Nova"/>
                <a:cs typeface="Avenir Book"/>
                <a:sym typeface="Proxima Nova"/>
              </a:rPr>
              <a:t>]</a:t>
            </a:r>
            <a:endParaRPr lang="en" dirty="0">
              <a:solidFill>
                <a:schemeClr val="accent3"/>
              </a:solidFill>
              <a:latin typeface="Avenir Book"/>
              <a:ea typeface="Proxima Nova"/>
              <a:cs typeface="Avenir Book"/>
              <a:sym typeface="Proxima Nov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Shape 93"/>
          <p:cNvSpPr txBox="1">
            <a:spLocks noGrp="1"/>
          </p:cNvSpPr>
          <p:nvPr>
            <p:ph type="body" idx="1"/>
          </p:nvPr>
        </p:nvSpPr>
        <p:spPr>
          <a:xfrm>
            <a:off x="4992225" y="1340575"/>
            <a:ext cx="3628200" cy="2503210"/>
          </a:xfrm>
          <a:prstGeom prst="rect">
            <a:avLst/>
          </a:prstGeom>
        </p:spPr>
        <p:txBody>
          <a:bodyPr lIns="91425" tIns="91425" rIns="91425" bIns="91425" anchor="t" anchorCtr="0">
            <a:noAutofit/>
          </a:bodyPr>
          <a:lstStyle/>
          <a:p>
            <a:pPr lvl="0" algn="l">
              <a:lnSpc>
                <a:spcPct val="150000"/>
              </a:lnSpc>
              <a:spcBef>
                <a:spcPts val="0"/>
              </a:spcBef>
              <a:spcAft>
                <a:spcPts val="0"/>
              </a:spcAft>
              <a:buNone/>
            </a:pPr>
            <a:r>
              <a:rPr lang="en" b="1" dirty="0">
                <a:solidFill>
                  <a:srgbClr val="202729"/>
                </a:solidFill>
                <a:latin typeface="Avenir Book"/>
                <a:cs typeface="Avenir Book"/>
              </a:rPr>
              <a:t>CONS:</a:t>
            </a:r>
            <a:r>
              <a:rPr lang="en" b="1" dirty="0">
                <a:latin typeface="Avenir Book"/>
                <a:cs typeface="Avenir Book"/>
              </a:rPr>
              <a:t> </a:t>
            </a:r>
          </a:p>
          <a:p>
            <a:pPr marL="514350" lvl="0" indent="-285750" rtl="0">
              <a:lnSpc>
                <a:spcPct val="120000"/>
              </a:lnSpc>
              <a:spcBef>
                <a:spcPts val="0"/>
              </a:spcBef>
              <a:spcAft>
                <a:spcPts val="400"/>
              </a:spcAft>
              <a:buFont typeface="Arial"/>
              <a:buChar char="•"/>
            </a:pPr>
            <a:r>
              <a:rPr lang="en" dirty="0">
                <a:latin typeface="Avenir Book"/>
                <a:cs typeface="Avenir Book"/>
              </a:rPr>
              <a:t>No empathy or compassion</a:t>
            </a:r>
          </a:p>
          <a:p>
            <a:pPr marL="514350" lvl="0" indent="-285750">
              <a:lnSpc>
                <a:spcPct val="120000"/>
              </a:lnSpc>
              <a:spcBef>
                <a:spcPts val="0"/>
              </a:spcBef>
              <a:spcAft>
                <a:spcPts val="400"/>
              </a:spcAft>
              <a:buFont typeface="Arial"/>
              <a:buChar char="•"/>
            </a:pPr>
            <a:r>
              <a:rPr lang="en" dirty="0">
                <a:latin typeface="Avenir Book"/>
                <a:cs typeface="Avenir Book"/>
              </a:rPr>
              <a:t>Job loss [1]</a:t>
            </a:r>
          </a:p>
          <a:p>
            <a:pPr marL="514350" lvl="0" indent="-285750">
              <a:lnSpc>
                <a:spcPct val="120000"/>
              </a:lnSpc>
              <a:spcBef>
                <a:spcPts val="0"/>
              </a:spcBef>
              <a:spcAft>
                <a:spcPts val="400"/>
              </a:spcAft>
              <a:buFont typeface="Arial"/>
              <a:buChar char="•"/>
            </a:pPr>
            <a:r>
              <a:rPr lang="en" dirty="0">
                <a:latin typeface="Avenir Book"/>
                <a:cs typeface="Avenir Book"/>
              </a:rPr>
              <a:t>No ethical debate</a:t>
            </a:r>
          </a:p>
          <a:p>
            <a:pPr lvl="0" rtl="0">
              <a:spcBef>
                <a:spcPts val="0"/>
              </a:spcBef>
              <a:buNone/>
            </a:pPr>
            <a:endParaRPr dirty="0">
              <a:latin typeface="Avenir Book"/>
              <a:cs typeface="Avenir Book"/>
            </a:endParaRPr>
          </a:p>
        </p:txBody>
      </p:sp>
      <p:sp>
        <p:nvSpPr>
          <p:cNvPr id="91" name="Shape 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a:latin typeface="Avenir Book"/>
                <a:cs typeface="Avenir Book"/>
              </a:rPr>
              <a:t>Automation </a:t>
            </a:r>
            <a:r>
              <a:rPr lang="en-US" b="1" dirty="0" smtClean="0">
                <a:latin typeface="Avenir Book"/>
                <a:cs typeface="Avenir Book"/>
              </a:rPr>
              <a:t>Needs Human Component</a:t>
            </a:r>
            <a:endParaRPr lang="en" b="1" dirty="0">
              <a:latin typeface="Avenir Book"/>
              <a:cs typeface="Avenir Book"/>
            </a:endParaRPr>
          </a:p>
        </p:txBody>
      </p:sp>
      <p:sp>
        <p:nvSpPr>
          <p:cNvPr id="92" name="Shape 92"/>
          <p:cNvSpPr txBox="1">
            <a:spLocks noGrp="1"/>
          </p:cNvSpPr>
          <p:nvPr>
            <p:ph type="body" idx="1"/>
          </p:nvPr>
        </p:nvSpPr>
        <p:spPr>
          <a:xfrm>
            <a:off x="311700" y="840950"/>
            <a:ext cx="5398200" cy="572700"/>
          </a:xfrm>
          <a:prstGeom prst="rect">
            <a:avLst/>
          </a:prstGeom>
        </p:spPr>
        <p:txBody>
          <a:bodyPr lIns="91425" tIns="91425" rIns="91425" bIns="91425" anchor="t" anchorCtr="0">
            <a:noAutofit/>
          </a:bodyPr>
          <a:lstStyle/>
          <a:p>
            <a:pPr lvl="0" rtl="0">
              <a:spcBef>
                <a:spcPts val="0"/>
              </a:spcBef>
              <a:buNone/>
            </a:pPr>
            <a:r>
              <a:rPr lang="en" dirty="0">
                <a:latin typeface="Avenir Book"/>
                <a:cs typeface="Avenir Book"/>
              </a:rPr>
              <a:t>Automation of the police force</a:t>
            </a:r>
          </a:p>
        </p:txBody>
      </p:sp>
      <p:sp>
        <p:nvSpPr>
          <p:cNvPr id="94" name="Shape 94"/>
          <p:cNvSpPr txBox="1">
            <a:spLocks noGrp="1"/>
          </p:cNvSpPr>
          <p:nvPr>
            <p:ph type="body" idx="1"/>
          </p:nvPr>
        </p:nvSpPr>
        <p:spPr>
          <a:xfrm>
            <a:off x="598700" y="1413650"/>
            <a:ext cx="3284100" cy="2811600"/>
          </a:xfrm>
          <a:prstGeom prst="rect">
            <a:avLst/>
          </a:prstGeom>
        </p:spPr>
        <p:txBody>
          <a:bodyPr lIns="91425" tIns="91425" rIns="91425" bIns="91425" anchor="t" anchorCtr="0">
            <a:noAutofit/>
          </a:bodyPr>
          <a:lstStyle/>
          <a:p>
            <a:pPr lvl="0" algn="l" rtl="0">
              <a:lnSpc>
                <a:spcPct val="120000"/>
              </a:lnSpc>
              <a:spcBef>
                <a:spcPts val="0"/>
              </a:spcBef>
              <a:spcAft>
                <a:spcPts val="400"/>
              </a:spcAft>
              <a:buNone/>
            </a:pPr>
            <a:r>
              <a:rPr lang="en" b="1" dirty="0">
                <a:solidFill>
                  <a:schemeClr val="tx1"/>
                </a:solidFill>
                <a:latin typeface="Avenir Book"/>
                <a:cs typeface="Avenir Book"/>
              </a:rPr>
              <a:t>PROS: </a:t>
            </a:r>
          </a:p>
          <a:p>
            <a:pPr marL="514350" lvl="0" indent="-285750" rtl="0">
              <a:lnSpc>
                <a:spcPct val="120000"/>
              </a:lnSpc>
              <a:spcBef>
                <a:spcPts val="0"/>
              </a:spcBef>
              <a:spcAft>
                <a:spcPts val="400"/>
              </a:spcAft>
              <a:buFont typeface="Arial"/>
              <a:buChar char="•"/>
            </a:pPr>
            <a:r>
              <a:rPr lang="en" dirty="0">
                <a:latin typeface="Avenir Book"/>
                <a:cs typeface="Avenir Book"/>
              </a:rPr>
              <a:t>Completely impartial </a:t>
            </a:r>
          </a:p>
          <a:p>
            <a:pPr marL="514350" lvl="0" indent="-285750" rtl="0">
              <a:lnSpc>
                <a:spcPct val="120000"/>
              </a:lnSpc>
              <a:spcBef>
                <a:spcPts val="0"/>
              </a:spcBef>
              <a:spcAft>
                <a:spcPts val="400"/>
              </a:spcAft>
              <a:buFont typeface="Arial"/>
              <a:buChar char="•"/>
            </a:pPr>
            <a:r>
              <a:rPr lang="en" dirty="0">
                <a:latin typeface="Avenir Book"/>
                <a:cs typeface="Avenir Book"/>
              </a:rPr>
              <a:t>Less corruption</a:t>
            </a:r>
          </a:p>
          <a:p>
            <a:pPr marL="514350" lvl="0" indent="-285750" rtl="0">
              <a:lnSpc>
                <a:spcPct val="120000"/>
              </a:lnSpc>
              <a:spcBef>
                <a:spcPts val="0"/>
              </a:spcBef>
              <a:spcAft>
                <a:spcPts val="400"/>
              </a:spcAft>
              <a:buFont typeface="Arial"/>
              <a:buChar char="•"/>
            </a:pPr>
            <a:r>
              <a:rPr lang="en" dirty="0">
                <a:latin typeface="Avenir Book"/>
                <a:cs typeface="Avenir Book"/>
              </a:rPr>
              <a:t>Consistent outcome</a:t>
            </a:r>
          </a:p>
          <a:p>
            <a:pPr marL="514350" lvl="0" indent="-285750" rtl="0">
              <a:lnSpc>
                <a:spcPct val="120000"/>
              </a:lnSpc>
              <a:spcBef>
                <a:spcPts val="0"/>
              </a:spcBef>
              <a:spcAft>
                <a:spcPts val="400"/>
              </a:spcAft>
              <a:buFont typeface="Arial"/>
              <a:buChar char="•"/>
            </a:pPr>
            <a:r>
              <a:rPr lang="en" dirty="0">
                <a:latin typeface="Avenir Book"/>
                <a:cs typeface="Avenir Book"/>
              </a:rPr>
              <a:t>Saves money [1]</a:t>
            </a:r>
          </a:p>
          <a:p>
            <a:pPr lvl="0" rtl="0">
              <a:lnSpc>
                <a:spcPct val="120000"/>
              </a:lnSpc>
              <a:spcBef>
                <a:spcPts val="0"/>
              </a:spcBef>
              <a:spcAft>
                <a:spcPts val="400"/>
              </a:spcAft>
              <a:buNone/>
            </a:pPr>
            <a:endParaRPr dirty="0">
              <a:latin typeface="Avenir Book"/>
              <a:cs typeface="Avenir Book"/>
            </a:endParaRPr>
          </a:p>
        </p:txBody>
      </p:sp>
      <p:pic>
        <p:nvPicPr>
          <p:cNvPr id="95" name="Shape 95"/>
          <p:cNvPicPr preferRelativeResize="0"/>
          <p:nvPr/>
        </p:nvPicPr>
        <p:blipFill>
          <a:blip r:embed="rId3">
            <a:alphaModFix/>
          </a:blip>
          <a:stretch>
            <a:fillRect/>
          </a:stretch>
        </p:blipFill>
        <p:spPr>
          <a:xfrm>
            <a:off x="2028753" y="3467814"/>
            <a:ext cx="1988550" cy="1279075"/>
          </a:xfrm>
          <a:prstGeom prst="rect">
            <a:avLst/>
          </a:prstGeom>
          <a:noFill/>
          <a:ln>
            <a:noFill/>
          </a:ln>
        </p:spPr>
      </p:pic>
      <p:pic>
        <p:nvPicPr>
          <p:cNvPr id="96" name="Shape 96"/>
          <p:cNvPicPr preferRelativeResize="0"/>
          <p:nvPr/>
        </p:nvPicPr>
        <p:blipFill>
          <a:blip r:embed="rId4">
            <a:alphaModFix/>
          </a:blip>
          <a:stretch>
            <a:fillRect/>
          </a:stretch>
        </p:blipFill>
        <p:spPr>
          <a:xfrm>
            <a:off x="5468725" y="3085337"/>
            <a:ext cx="2360550" cy="1572925"/>
          </a:xfrm>
          <a:prstGeom prst="rect">
            <a:avLst/>
          </a:prstGeom>
          <a:noFill/>
          <a:ln>
            <a:noFill/>
          </a:ln>
        </p:spPr>
      </p:pic>
      <p:pic>
        <p:nvPicPr>
          <p:cNvPr id="97" name="Shape 97"/>
          <p:cNvPicPr preferRelativeResize="0"/>
          <p:nvPr/>
        </p:nvPicPr>
        <p:blipFill>
          <a:blip r:embed="rId5">
            <a:alphaModFix/>
          </a:blip>
          <a:stretch>
            <a:fillRect/>
          </a:stretch>
        </p:blipFill>
        <p:spPr>
          <a:xfrm>
            <a:off x="8334755" y="1575109"/>
            <a:ext cx="617151" cy="610956"/>
          </a:xfrm>
          <a:prstGeom prst="rect">
            <a:avLst/>
          </a:prstGeom>
          <a:noFill/>
          <a:ln>
            <a:noFill/>
          </a:ln>
        </p:spPr>
      </p:pic>
      <p:sp>
        <p:nvSpPr>
          <p:cNvPr id="98" name="Shape 98"/>
          <p:cNvSpPr txBox="1"/>
          <p:nvPr/>
        </p:nvSpPr>
        <p:spPr>
          <a:xfrm>
            <a:off x="8382650" y="4658275"/>
            <a:ext cx="4572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5</a:t>
            </a:r>
          </a:p>
        </p:txBody>
      </p:sp>
      <p:sp>
        <p:nvSpPr>
          <p:cNvPr id="99" name="Shape 99"/>
          <p:cNvSpPr txBox="1"/>
          <p:nvPr/>
        </p:nvSpPr>
        <p:spPr>
          <a:xfrm>
            <a:off x="311700" y="4658275"/>
            <a:ext cx="14115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Citations: [1]</a:t>
            </a:r>
          </a:p>
        </p:txBody>
      </p:sp>
      <p:cxnSp>
        <p:nvCxnSpPr>
          <p:cNvPr id="100" name="Shape 100"/>
          <p:cNvCxnSpPr/>
          <p:nvPr/>
        </p:nvCxnSpPr>
        <p:spPr>
          <a:xfrm>
            <a:off x="4572000" y="1340575"/>
            <a:ext cx="0" cy="3583800"/>
          </a:xfrm>
          <a:prstGeom prst="straightConnector1">
            <a:avLst/>
          </a:prstGeom>
          <a:noFill/>
          <a:ln w="9525" cap="flat" cmpd="sng">
            <a:solidFill>
              <a:schemeClr val="dk2"/>
            </a:solidFill>
            <a:prstDash val="solid"/>
            <a:round/>
            <a:headEnd type="none" w="lg" len="lg"/>
            <a:tailEnd type="none" w="lg" len="lg"/>
          </a:ln>
        </p:spPr>
      </p:cxnSp>
    </p:spTree>
    <p:extLst>
      <p:ext uri="{BB962C8B-B14F-4D97-AF65-F5344CB8AC3E}">
        <p14:creationId xmlns:p14="http://schemas.microsoft.com/office/powerpoint/2010/main" val="1784276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a:latin typeface="Avenir Book"/>
                <a:cs typeface="Avenir Book"/>
              </a:rPr>
              <a:t>Automation of the Military</a:t>
            </a:r>
          </a:p>
        </p:txBody>
      </p:sp>
      <p:sp>
        <p:nvSpPr>
          <p:cNvPr id="106" name="Shape 106"/>
          <p:cNvSpPr txBox="1">
            <a:spLocks noGrp="1"/>
          </p:cNvSpPr>
          <p:nvPr>
            <p:ph type="body" idx="1"/>
          </p:nvPr>
        </p:nvSpPr>
        <p:spPr>
          <a:xfrm>
            <a:off x="311700" y="1152475"/>
            <a:ext cx="5207400" cy="3416400"/>
          </a:xfrm>
          <a:prstGeom prst="rect">
            <a:avLst/>
          </a:prstGeom>
        </p:spPr>
        <p:txBody>
          <a:bodyPr lIns="91425" tIns="91425" rIns="91425" bIns="91425" anchor="t" anchorCtr="0">
            <a:noAutofit/>
          </a:bodyPr>
          <a:lstStyle/>
          <a:p>
            <a:pPr marL="514350" lvl="0" indent="-285750" rtl="0">
              <a:lnSpc>
                <a:spcPct val="120000"/>
              </a:lnSpc>
              <a:spcBef>
                <a:spcPts val="0"/>
              </a:spcBef>
              <a:spcAft>
                <a:spcPts val="400"/>
              </a:spcAft>
              <a:buFont typeface="Arial"/>
              <a:buChar char="•"/>
            </a:pPr>
            <a:r>
              <a:rPr lang="en" dirty="0">
                <a:latin typeface="Avenir Book"/>
                <a:cs typeface="Avenir Book"/>
              </a:rPr>
              <a:t>The ED-209 in RoboCop</a:t>
            </a:r>
          </a:p>
          <a:p>
            <a:pPr marL="514350" lvl="0" indent="-285750" rtl="0">
              <a:lnSpc>
                <a:spcPct val="120000"/>
              </a:lnSpc>
              <a:spcBef>
                <a:spcPts val="0"/>
              </a:spcBef>
              <a:spcAft>
                <a:spcPts val="400"/>
              </a:spcAft>
              <a:buFont typeface="Arial"/>
              <a:buChar char="•"/>
            </a:pPr>
            <a:r>
              <a:rPr lang="en" dirty="0">
                <a:latin typeface="Avenir Book"/>
                <a:cs typeface="Avenir Book"/>
              </a:rPr>
              <a:t>Drone surveillance and warfare</a:t>
            </a:r>
          </a:p>
          <a:p>
            <a:pPr marL="514350" lvl="0" indent="-285750" rtl="0">
              <a:lnSpc>
                <a:spcPct val="120000"/>
              </a:lnSpc>
              <a:spcBef>
                <a:spcPts val="0"/>
              </a:spcBef>
              <a:spcAft>
                <a:spcPts val="400"/>
              </a:spcAft>
              <a:buFont typeface="Arial"/>
              <a:buChar char="•"/>
            </a:pPr>
            <a:r>
              <a:rPr lang="en" dirty="0">
                <a:latin typeface="Avenir Book"/>
                <a:cs typeface="Avenir Book"/>
              </a:rPr>
              <a:t>Approximately 7,000 aerial drones</a:t>
            </a:r>
          </a:p>
          <a:p>
            <a:pPr lvl="0" rtl="0">
              <a:lnSpc>
                <a:spcPct val="120000"/>
              </a:lnSpc>
              <a:spcBef>
                <a:spcPts val="0"/>
              </a:spcBef>
              <a:spcAft>
                <a:spcPts val="400"/>
              </a:spcAft>
              <a:buNone/>
            </a:pPr>
            <a:endParaRPr dirty="0">
              <a:latin typeface="Avenir Book"/>
              <a:cs typeface="Avenir Book"/>
            </a:endParaRPr>
          </a:p>
          <a:p>
            <a:pPr marL="514350" lvl="0" indent="-285750" rtl="0">
              <a:lnSpc>
                <a:spcPct val="120000"/>
              </a:lnSpc>
              <a:spcBef>
                <a:spcPts val="0"/>
              </a:spcBef>
              <a:spcAft>
                <a:spcPts val="400"/>
              </a:spcAft>
              <a:buFont typeface="Arial"/>
              <a:buChar char="•"/>
            </a:pPr>
            <a:r>
              <a:rPr lang="en" dirty="0">
                <a:latin typeface="Avenir Book"/>
                <a:cs typeface="Avenir Book"/>
              </a:rPr>
              <a:t>Pros: keeps citizens and military personnel safe</a:t>
            </a:r>
          </a:p>
          <a:p>
            <a:pPr marL="514350" lvl="0" indent="-285750" rtl="0">
              <a:lnSpc>
                <a:spcPct val="120000"/>
              </a:lnSpc>
              <a:spcBef>
                <a:spcPts val="0"/>
              </a:spcBef>
              <a:spcAft>
                <a:spcPts val="400"/>
              </a:spcAft>
              <a:buFont typeface="Arial"/>
              <a:buChar char="•"/>
            </a:pPr>
            <a:r>
              <a:rPr lang="en" dirty="0">
                <a:latin typeface="Avenir Book"/>
                <a:cs typeface="Avenir Book"/>
              </a:rPr>
              <a:t>Cons: drones can be an invasion of privacy, and the use of drones in military may be unsafe.</a:t>
            </a:r>
          </a:p>
        </p:txBody>
      </p:sp>
      <p:pic>
        <p:nvPicPr>
          <p:cNvPr id="107" name="Shape 107"/>
          <p:cNvPicPr preferRelativeResize="0"/>
          <p:nvPr/>
        </p:nvPicPr>
        <p:blipFill>
          <a:blip r:embed="rId3">
            <a:alphaModFix/>
          </a:blip>
          <a:stretch>
            <a:fillRect/>
          </a:stretch>
        </p:blipFill>
        <p:spPr>
          <a:xfrm>
            <a:off x="5519226" y="666434"/>
            <a:ext cx="2893449" cy="2978815"/>
          </a:xfrm>
          <a:prstGeom prst="rect">
            <a:avLst/>
          </a:prstGeom>
          <a:noFill/>
          <a:ln>
            <a:noFill/>
          </a:ln>
        </p:spPr>
      </p:pic>
      <p:sp>
        <p:nvSpPr>
          <p:cNvPr id="108" name="Shape 108"/>
          <p:cNvSpPr txBox="1"/>
          <p:nvPr/>
        </p:nvSpPr>
        <p:spPr>
          <a:xfrm>
            <a:off x="8375100" y="4658275"/>
            <a:ext cx="4572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6</a:t>
            </a:r>
          </a:p>
        </p:txBody>
      </p:sp>
      <p:sp>
        <p:nvSpPr>
          <p:cNvPr id="109" name="Shape 109"/>
          <p:cNvSpPr txBox="1"/>
          <p:nvPr/>
        </p:nvSpPr>
        <p:spPr>
          <a:xfrm>
            <a:off x="311700" y="4658275"/>
            <a:ext cx="20340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Citations: [4], [5]</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370574" cy="572700"/>
          </a:xfrm>
          <a:prstGeom prst="rect">
            <a:avLst/>
          </a:prstGeom>
        </p:spPr>
        <p:txBody>
          <a:bodyPr lIns="91425" tIns="91425" rIns="91425" bIns="91425" anchor="t" anchorCtr="0">
            <a:noAutofit/>
          </a:bodyPr>
          <a:lstStyle/>
          <a:p>
            <a:pPr lvl="0">
              <a:spcBef>
                <a:spcPts val="0"/>
              </a:spcBef>
              <a:buNone/>
            </a:pPr>
            <a:r>
              <a:rPr lang="en" b="1" dirty="0">
                <a:latin typeface="Avenir Book"/>
                <a:cs typeface="Avenir Book"/>
              </a:rPr>
              <a:t>Robocop: </a:t>
            </a:r>
            <a:r>
              <a:rPr lang="en" b="1" dirty="0" smtClean="0">
                <a:latin typeface="Avenir Book"/>
                <a:cs typeface="Avenir Book"/>
              </a:rPr>
              <a:t>IP or </a:t>
            </a:r>
            <a:r>
              <a:rPr lang="en" b="1" dirty="0">
                <a:latin typeface="Avenir Book"/>
                <a:cs typeface="Avenir Book"/>
              </a:rPr>
              <a:t>Being with Rights?</a:t>
            </a:r>
          </a:p>
        </p:txBody>
      </p:sp>
      <p:sp>
        <p:nvSpPr>
          <p:cNvPr id="115" name="Shape 115"/>
          <p:cNvSpPr txBox="1">
            <a:spLocks noGrp="1"/>
          </p:cNvSpPr>
          <p:nvPr>
            <p:ph type="body" idx="1"/>
          </p:nvPr>
        </p:nvSpPr>
        <p:spPr>
          <a:xfrm>
            <a:off x="311700" y="1152475"/>
            <a:ext cx="4260300" cy="3416400"/>
          </a:xfrm>
          <a:prstGeom prst="rect">
            <a:avLst/>
          </a:prstGeom>
        </p:spPr>
        <p:txBody>
          <a:bodyPr lIns="91425" tIns="91425" rIns="91425" bIns="91425" anchor="t" anchorCtr="0">
            <a:noAutofit/>
          </a:bodyPr>
          <a:lstStyle/>
          <a:p>
            <a:pPr lvl="0">
              <a:lnSpc>
                <a:spcPct val="120000"/>
              </a:lnSpc>
              <a:spcBef>
                <a:spcPts val="0"/>
              </a:spcBef>
              <a:spcAft>
                <a:spcPts val="400"/>
              </a:spcAft>
              <a:buNone/>
            </a:pPr>
            <a:r>
              <a:rPr lang="en" b="1" dirty="0">
                <a:solidFill>
                  <a:schemeClr val="tx1"/>
                </a:solidFill>
                <a:latin typeface="Avenir Book"/>
                <a:cs typeface="Avenir Book"/>
              </a:rPr>
              <a:t>OCP’s Rights:</a:t>
            </a:r>
          </a:p>
          <a:p>
            <a:pPr marL="514350" lvl="0" indent="-285750" rtl="0">
              <a:lnSpc>
                <a:spcPct val="120000"/>
              </a:lnSpc>
              <a:spcBef>
                <a:spcPts val="0"/>
              </a:spcBef>
              <a:spcAft>
                <a:spcPts val="400"/>
              </a:spcAft>
              <a:buFont typeface="Arial"/>
              <a:buChar char="•"/>
            </a:pPr>
            <a:r>
              <a:rPr lang="en" dirty="0">
                <a:latin typeface="Avenir Book"/>
                <a:cs typeface="Avenir Book"/>
              </a:rPr>
              <a:t>Murphy signed release forms</a:t>
            </a:r>
          </a:p>
          <a:p>
            <a:pPr marL="971550" lvl="1" indent="-285750" rtl="0">
              <a:lnSpc>
                <a:spcPct val="120000"/>
              </a:lnSpc>
              <a:spcBef>
                <a:spcPts val="0"/>
              </a:spcBef>
              <a:spcAft>
                <a:spcPts val="400"/>
              </a:spcAft>
              <a:buFont typeface="Arial"/>
              <a:buChar char="•"/>
            </a:pPr>
            <a:r>
              <a:rPr lang="en" dirty="0">
                <a:latin typeface="Avenir Book"/>
                <a:cs typeface="Avenir Book"/>
              </a:rPr>
              <a:t>Was declared legally dead</a:t>
            </a:r>
          </a:p>
          <a:p>
            <a:pPr marL="514350" lvl="0" indent="-285750" rtl="0">
              <a:lnSpc>
                <a:spcPct val="120000"/>
              </a:lnSpc>
              <a:spcBef>
                <a:spcPts val="0"/>
              </a:spcBef>
              <a:spcAft>
                <a:spcPts val="400"/>
              </a:spcAft>
              <a:buFont typeface="Arial"/>
              <a:buChar char="•"/>
            </a:pPr>
            <a:r>
              <a:rPr lang="en" dirty="0">
                <a:latin typeface="Avenir Book"/>
                <a:cs typeface="Avenir Book"/>
              </a:rPr>
              <a:t>Robocop is their creation</a:t>
            </a:r>
          </a:p>
          <a:p>
            <a:pPr marL="971550" lvl="1" indent="-285750" rtl="0">
              <a:lnSpc>
                <a:spcPct val="120000"/>
              </a:lnSpc>
              <a:spcBef>
                <a:spcPts val="0"/>
              </a:spcBef>
              <a:spcAft>
                <a:spcPts val="400"/>
              </a:spcAft>
              <a:buFont typeface="Arial"/>
              <a:buChar char="•"/>
            </a:pPr>
            <a:r>
              <a:rPr lang="en" dirty="0">
                <a:latin typeface="Avenir Book"/>
                <a:cs typeface="Avenir Book"/>
              </a:rPr>
              <a:t>Design and proprietary parts</a:t>
            </a:r>
          </a:p>
          <a:p>
            <a:pPr marL="971550" lvl="1" indent="-285750" rtl="0">
              <a:lnSpc>
                <a:spcPct val="120000"/>
              </a:lnSpc>
              <a:spcBef>
                <a:spcPts val="0"/>
              </a:spcBef>
              <a:spcAft>
                <a:spcPts val="400"/>
              </a:spcAft>
              <a:buFont typeface="Arial"/>
              <a:buChar char="•"/>
            </a:pPr>
            <a:r>
              <a:rPr lang="en" dirty="0">
                <a:latin typeface="Avenir Book"/>
                <a:cs typeface="Avenir Book"/>
              </a:rPr>
              <a:t>Patent</a:t>
            </a:r>
          </a:p>
          <a:p>
            <a:pPr marL="514350" lvl="0" indent="-285750" rtl="0">
              <a:lnSpc>
                <a:spcPct val="120000"/>
              </a:lnSpc>
              <a:spcBef>
                <a:spcPts val="0"/>
              </a:spcBef>
              <a:spcAft>
                <a:spcPts val="400"/>
              </a:spcAft>
              <a:buFont typeface="Arial"/>
              <a:buChar char="•"/>
            </a:pPr>
            <a:r>
              <a:rPr lang="en" dirty="0">
                <a:latin typeface="Avenir Book"/>
                <a:cs typeface="Avenir Book"/>
              </a:rPr>
              <a:t>Robocop has their software</a:t>
            </a:r>
          </a:p>
          <a:p>
            <a:pPr marL="971550" lvl="1" indent="-285750" rtl="0">
              <a:lnSpc>
                <a:spcPct val="120000"/>
              </a:lnSpc>
              <a:spcBef>
                <a:spcPts val="0"/>
              </a:spcBef>
              <a:spcAft>
                <a:spcPts val="400"/>
              </a:spcAft>
              <a:buFont typeface="Arial"/>
              <a:buChar char="•"/>
            </a:pPr>
            <a:r>
              <a:rPr lang="en" dirty="0">
                <a:latin typeface="Avenir Book"/>
                <a:cs typeface="Avenir Book"/>
              </a:rPr>
              <a:t>Can he live without it?</a:t>
            </a:r>
          </a:p>
          <a:p>
            <a:pPr marL="971550" lvl="1" indent="-285750" rtl="0">
              <a:lnSpc>
                <a:spcPct val="120000"/>
              </a:lnSpc>
              <a:spcBef>
                <a:spcPts val="0"/>
              </a:spcBef>
              <a:spcAft>
                <a:spcPts val="400"/>
              </a:spcAft>
              <a:buFont typeface="Arial"/>
              <a:buChar char="•"/>
            </a:pPr>
            <a:r>
              <a:rPr lang="en" dirty="0">
                <a:latin typeface="Avenir Book"/>
                <a:cs typeface="Avenir Book"/>
              </a:rPr>
              <a:t>Could he perform as well without it?</a:t>
            </a:r>
          </a:p>
          <a:p>
            <a:pPr lvl="0" rtl="0">
              <a:lnSpc>
                <a:spcPct val="120000"/>
              </a:lnSpc>
              <a:spcBef>
                <a:spcPts val="0"/>
              </a:spcBef>
              <a:spcAft>
                <a:spcPts val="400"/>
              </a:spcAft>
              <a:buNone/>
            </a:pPr>
            <a:endParaRPr dirty="0">
              <a:latin typeface="Avenir Book"/>
              <a:cs typeface="Avenir Book"/>
            </a:endParaRPr>
          </a:p>
        </p:txBody>
      </p:sp>
      <p:sp>
        <p:nvSpPr>
          <p:cNvPr id="116" name="Shape 116"/>
          <p:cNvSpPr txBox="1">
            <a:spLocks noGrp="1"/>
          </p:cNvSpPr>
          <p:nvPr>
            <p:ph type="body" idx="1"/>
          </p:nvPr>
        </p:nvSpPr>
        <p:spPr>
          <a:xfrm>
            <a:off x="4976825" y="1152475"/>
            <a:ext cx="3855600" cy="3416400"/>
          </a:xfrm>
          <a:prstGeom prst="rect">
            <a:avLst/>
          </a:prstGeom>
        </p:spPr>
        <p:txBody>
          <a:bodyPr lIns="91425" tIns="91425" rIns="91425" bIns="91425" anchor="t" anchorCtr="0">
            <a:noAutofit/>
          </a:bodyPr>
          <a:lstStyle/>
          <a:p>
            <a:pPr lvl="0">
              <a:lnSpc>
                <a:spcPct val="120000"/>
              </a:lnSpc>
              <a:spcBef>
                <a:spcPts val="0"/>
              </a:spcBef>
              <a:spcAft>
                <a:spcPts val="400"/>
              </a:spcAft>
              <a:buNone/>
            </a:pPr>
            <a:r>
              <a:rPr lang="en" b="1" dirty="0">
                <a:solidFill>
                  <a:srgbClr val="202729"/>
                </a:solidFill>
                <a:latin typeface="Avenir Book"/>
                <a:cs typeface="Avenir Book"/>
              </a:rPr>
              <a:t>Robocop’s Rights:</a:t>
            </a:r>
          </a:p>
          <a:p>
            <a:pPr marL="514350" lvl="0" indent="-285750" rtl="0">
              <a:lnSpc>
                <a:spcPct val="120000"/>
              </a:lnSpc>
              <a:spcBef>
                <a:spcPts val="0"/>
              </a:spcBef>
              <a:spcAft>
                <a:spcPts val="400"/>
              </a:spcAft>
              <a:buFont typeface="Arial"/>
              <a:buChar char="•"/>
            </a:pPr>
            <a:r>
              <a:rPr lang="en" dirty="0">
                <a:latin typeface="Avenir Book"/>
                <a:cs typeface="Avenir Book"/>
              </a:rPr>
              <a:t>He is part Human</a:t>
            </a:r>
          </a:p>
          <a:p>
            <a:pPr marL="514350" lvl="0" indent="-285750" rtl="0">
              <a:lnSpc>
                <a:spcPct val="120000"/>
              </a:lnSpc>
              <a:spcBef>
                <a:spcPts val="0"/>
              </a:spcBef>
              <a:spcAft>
                <a:spcPts val="400"/>
              </a:spcAft>
              <a:buFont typeface="Arial"/>
              <a:buChar char="•"/>
            </a:pPr>
            <a:r>
              <a:rPr lang="en" dirty="0">
                <a:latin typeface="Avenir Book"/>
                <a:cs typeface="Avenir Book"/>
              </a:rPr>
              <a:t>He remembers part of his past life, and identifies as Murphy at end</a:t>
            </a:r>
          </a:p>
          <a:p>
            <a:pPr marL="514350" lvl="0" indent="-285750" rtl="0">
              <a:lnSpc>
                <a:spcPct val="120000"/>
              </a:lnSpc>
              <a:spcBef>
                <a:spcPts val="0"/>
              </a:spcBef>
              <a:spcAft>
                <a:spcPts val="400"/>
              </a:spcAft>
              <a:buFont typeface="Arial"/>
              <a:buChar char="•"/>
            </a:pPr>
            <a:r>
              <a:rPr lang="en" dirty="0">
                <a:latin typeface="Avenir Book"/>
                <a:cs typeface="Avenir Book"/>
              </a:rPr>
              <a:t>He exhibits free will and makes moral decisions</a:t>
            </a:r>
          </a:p>
          <a:p>
            <a:pPr marL="971550" lvl="1" indent="-285750" rtl="0">
              <a:lnSpc>
                <a:spcPct val="120000"/>
              </a:lnSpc>
              <a:spcBef>
                <a:spcPts val="0"/>
              </a:spcBef>
              <a:spcAft>
                <a:spcPts val="400"/>
              </a:spcAft>
              <a:buFont typeface="Arial"/>
              <a:buChar char="•"/>
            </a:pPr>
            <a:r>
              <a:rPr lang="en" dirty="0">
                <a:latin typeface="Avenir Book"/>
                <a:cs typeface="Avenir Book"/>
              </a:rPr>
              <a:t>Should therefore not be enslaved</a:t>
            </a:r>
          </a:p>
        </p:txBody>
      </p:sp>
      <p:cxnSp>
        <p:nvCxnSpPr>
          <p:cNvPr id="117" name="Shape 117"/>
          <p:cNvCxnSpPr/>
          <p:nvPr/>
        </p:nvCxnSpPr>
        <p:spPr>
          <a:xfrm>
            <a:off x="4572000" y="1152475"/>
            <a:ext cx="0" cy="3583800"/>
          </a:xfrm>
          <a:prstGeom prst="straightConnector1">
            <a:avLst/>
          </a:prstGeom>
          <a:noFill/>
          <a:ln w="9525" cap="flat" cmpd="sng">
            <a:solidFill>
              <a:schemeClr val="dk2"/>
            </a:solidFill>
            <a:prstDash val="solid"/>
            <a:round/>
            <a:headEnd type="none" w="lg" len="lg"/>
            <a:tailEnd type="none" w="lg" len="lg"/>
          </a:ln>
        </p:spPr>
      </p:cxnSp>
      <p:sp>
        <p:nvSpPr>
          <p:cNvPr id="118" name="Shape 118"/>
          <p:cNvSpPr txBox="1"/>
          <p:nvPr/>
        </p:nvSpPr>
        <p:spPr>
          <a:xfrm>
            <a:off x="8375100" y="4658275"/>
            <a:ext cx="4572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7</a:t>
            </a:r>
          </a:p>
        </p:txBody>
      </p:sp>
      <p:sp>
        <p:nvSpPr>
          <p:cNvPr id="119" name="Shape 119"/>
          <p:cNvSpPr txBox="1"/>
          <p:nvPr/>
        </p:nvSpPr>
        <p:spPr>
          <a:xfrm>
            <a:off x="311700" y="4658275"/>
            <a:ext cx="20340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Citations: [1]</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dirty="0">
                <a:latin typeface="Avenir Book"/>
                <a:cs typeface="Avenir Book"/>
              </a:rPr>
              <a:t>Affording Robocop Human Rights</a:t>
            </a:r>
          </a:p>
        </p:txBody>
      </p:sp>
      <p:sp>
        <p:nvSpPr>
          <p:cNvPr id="125" name="Shape 125"/>
          <p:cNvSpPr txBox="1">
            <a:spLocks noGrp="1"/>
          </p:cNvSpPr>
          <p:nvPr>
            <p:ph type="body" idx="1"/>
          </p:nvPr>
        </p:nvSpPr>
        <p:spPr>
          <a:xfrm>
            <a:off x="134312" y="1152475"/>
            <a:ext cx="4962535" cy="3416400"/>
          </a:xfrm>
          <a:prstGeom prst="rect">
            <a:avLst/>
          </a:prstGeom>
        </p:spPr>
        <p:txBody>
          <a:bodyPr lIns="91425" tIns="91425" rIns="91425" bIns="91425" anchor="t" anchorCtr="0">
            <a:noAutofit/>
          </a:bodyPr>
          <a:lstStyle/>
          <a:p>
            <a:pPr marL="514350" lvl="0" indent="-285750" rtl="0">
              <a:lnSpc>
                <a:spcPct val="120000"/>
              </a:lnSpc>
              <a:spcBef>
                <a:spcPts val="0"/>
              </a:spcBef>
              <a:spcAft>
                <a:spcPts val="400"/>
              </a:spcAft>
              <a:buFont typeface="Arial"/>
              <a:buChar char="•"/>
            </a:pPr>
            <a:r>
              <a:rPr lang="en" dirty="0">
                <a:latin typeface="Avenir Book"/>
                <a:cs typeface="Avenir Book"/>
              </a:rPr>
              <a:t>Robocop is a cyborg, part human, part OCP product</a:t>
            </a:r>
          </a:p>
          <a:p>
            <a:pPr marL="514350" lvl="0" indent="-285750" rtl="0">
              <a:lnSpc>
                <a:spcPct val="120000"/>
              </a:lnSpc>
              <a:spcBef>
                <a:spcPts val="0"/>
              </a:spcBef>
              <a:spcAft>
                <a:spcPts val="400"/>
              </a:spcAft>
              <a:buFont typeface="Arial"/>
              <a:buChar char="•"/>
            </a:pPr>
            <a:r>
              <a:rPr lang="en" dirty="0">
                <a:latin typeface="Avenir Book"/>
                <a:cs typeface="Avenir Book"/>
              </a:rPr>
              <a:t>What constitutes human-enough?</a:t>
            </a:r>
          </a:p>
          <a:p>
            <a:pPr marL="514350" lvl="0" indent="-285750" rtl="0">
              <a:lnSpc>
                <a:spcPct val="120000"/>
              </a:lnSpc>
              <a:spcBef>
                <a:spcPts val="0"/>
              </a:spcBef>
              <a:spcAft>
                <a:spcPts val="400"/>
              </a:spcAft>
              <a:buFont typeface="Arial"/>
              <a:buChar char="•"/>
            </a:pPr>
            <a:r>
              <a:rPr lang="en" dirty="0">
                <a:latin typeface="Avenir Book"/>
                <a:cs typeface="Avenir Book"/>
              </a:rPr>
              <a:t>Robocop’s free will</a:t>
            </a:r>
          </a:p>
          <a:p>
            <a:pPr marL="971550" lvl="1" indent="-285750" rtl="0">
              <a:lnSpc>
                <a:spcPct val="120000"/>
              </a:lnSpc>
              <a:spcBef>
                <a:spcPts val="0"/>
              </a:spcBef>
              <a:spcAft>
                <a:spcPts val="400"/>
              </a:spcAft>
              <a:buFont typeface="Arial"/>
              <a:buChar char="•"/>
            </a:pPr>
            <a:r>
              <a:rPr lang="en" dirty="0">
                <a:latin typeface="Avenir Book"/>
                <a:cs typeface="Avenir Book"/>
              </a:rPr>
              <a:t>U.N. Declaration of Human Rights </a:t>
            </a:r>
          </a:p>
          <a:p>
            <a:pPr marL="971550" lvl="1" indent="-285750" rtl="0">
              <a:lnSpc>
                <a:spcPct val="120000"/>
              </a:lnSpc>
              <a:spcBef>
                <a:spcPts val="0"/>
              </a:spcBef>
              <a:spcAft>
                <a:spcPts val="400"/>
              </a:spcAft>
              <a:buFont typeface="Arial"/>
              <a:buChar char="•"/>
            </a:pPr>
            <a:r>
              <a:rPr lang="en" dirty="0">
                <a:latin typeface="Avenir Book"/>
                <a:cs typeface="Avenir Book"/>
              </a:rPr>
              <a:t>Moral actions require free will</a:t>
            </a:r>
          </a:p>
          <a:p>
            <a:pPr marL="971550" lvl="1" indent="-285750" rtl="0">
              <a:lnSpc>
                <a:spcPct val="120000"/>
              </a:lnSpc>
              <a:spcBef>
                <a:spcPts val="0"/>
              </a:spcBef>
              <a:spcAft>
                <a:spcPts val="400"/>
              </a:spcAft>
              <a:buFont typeface="Arial"/>
              <a:buChar char="•"/>
            </a:pPr>
            <a:r>
              <a:rPr lang="en" dirty="0">
                <a:latin typeface="Avenir Book"/>
                <a:cs typeface="Avenir Book"/>
              </a:rPr>
              <a:t>Free will should be accorded human rights</a:t>
            </a:r>
          </a:p>
          <a:p>
            <a:pPr marL="971550" lvl="1" indent="-285750" rtl="0">
              <a:lnSpc>
                <a:spcPct val="120000"/>
              </a:lnSpc>
              <a:spcBef>
                <a:spcPts val="0"/>
              </a:spcBef>
              <a:spcAft>
                <a:spcPts val="400"/>
              </a:spcAft>
              <a:buFont typeface="Arial"/>
              <a:buChar char="•"/>
            </a:pPr>
            <a:r>
              <a:rPr lang="en" dirty="0">
                <a:latin typeface="Avenir Book"/>
                <a:cs typeface="Avenir Book"/>
              </a:rPr>
              <a:t>RoboCop attacking Dick Jones</a:t>
            </a:r>
          </a:p>
          <a:p>
            <a:pPr marL="514350" lvl="0" indent="-285750" rtl="0">
              <a:lnSpc>
                <a:spcPct val="120000"/>
              </a:lnSpc>
              <a:spcBef>
                <a:spcPts val="0"/>
              </a:spcBef>
              <a:spcAft>
                <a:spcPts val="400"/>
              </a:spcAft>
              <a:buFont typeface="Arial"/>
              <a:buChar char="•"/>
            </a:pPr>
            <a:r>
              <a:rPr lang="en" dirty="0">
                <a:latin typeface="Avenir Book"/>
                <a:cs typeface="Avenir Book"/>
              </a:rPr>
              <a:t>Robocop </a:t>
            </a:r>
            <a:r>
              <a:rPr lang="en" b="1" i="1" dirty="0">
                <a:latin typeface="Avenir Book"/>
                <a:cs typeface="Avenir Book"/>
              </a:rPr>
              <a:t>should</a:t>
            </a:r>
            <a:r>
              <a:rPr lang="en" i="1" dirty="0">
                <a:latin typeface="Avenir Book"/>
                <a:cs typeface="Avenir Book"/>
              </a:rPr>
              <a:t> </a:t>
            </a:r>
            <a:r>
              <a:rPr lang="en" dirty="0">
                <a:latin typeface="Avenir Book"/>
                <a:cs typeface="Avenir Book"/>
              </a:rPr>
              <a:t>be given Human Rights</a:t>
            </a:r>
          </a:p>
          <a:p>
            <a:pPr marL="971550" lvl="1" indent="-285750" rtl="0">
              <a:lnSpc>
                <a:spcPct val="120000"/>
              </a:lnSpc>
              <a:spcBef>
                <a:spcPts val="0"/>
              </a:spcBef>
              <a:spcAft>
                <a:spcPts val="400"/>
              </a:spcAft>
              <a:buFont typeface="Arial"/>
              <a:buChar char="•"/>
            </a:pPr>
            <a:r>
              <a:rPr lang="en" dirty="0">
                <a:latin typeface="Avenir Book"/>
                <a:cs typeface="Avenir Book"/>
              </a:rPr>
              <a:t>Significant human component</a:t>
            </a:r>
          </a:p>
        </p:txBody>
      </p:sp>
      <p:pic>
        <p:nvPicPr>
          <p:cNvPr id="126" name="Shape 126"/>
          <p:cNvPicPr preferRelativeResize="0"/>
          <p:nvPr/>
        </p:nvPicPr>
        <p:blipFill>
          <a:blip r:embed="rId3">
            <a:alphaModFix/>
          </a:blip>
          <a:stretch>
            <a:fillRect/>
          </a:stretch>
        </p:blipFill>
        <p:spPr>
          <a:xfrm>
            <a:off x="4976875" y="1017725"/>
            <a:ext cx="4061125" cy="3940700"/>
          </a:xfrm>
          <a:prstGeom prst="rect">
            <a:avLst/>
          </a:prstGeom>
          <a:noFill/>
          <a:ln>
            <a:noFill/>
          </a:ln>
        </p:spPr>
      </p:pic>
      <p:pic>
        <p:nvPicPr>
          <p:cNvPr id="127" name="Shape 127"/>
          <p:cNvPicPr preferRelativeResize="0"/>
          <p:nvPr/>
        </p:nvPicPr>
        <p:blipFill>
          <a:blip r:embed="rId4">
            <a:alphaModFix/>
          </a:blip>
          <a:stretch>
            <a:fillRect/>
          </a:stretch>
        </p:blipFill>
        <p:spPr>
          <a:xfrm>
            <a:off x="7350835" y="2871400"/>
            <a:ext cx="1630874" cy="1242575"/>
          </a:xfrm>
          <a:prstGeom prst="rect">
            <a:avLst/>
          </a:prstGeom>
          <a:noFill/>
          <a:ln>
            <a:noFill/>
          </a:ln>
        </p:spPr>
      </p:pic>
      <p:pic>
        <p:nvPicPr>
          <p:cNvPr id="128" name="Shape 128"/>
          <p:cNvPicPr preferRelativeResize="0"/>
          <p:nvPr/>
        </p:nvPicPr>
        <p:blipFill>
          <a:blip r:embed="rId5">
            <a:alphaModFix/>
          </a:blip>
          <a:stretch>
            <a:fillRect/>
          </a:stretch>
        </p:blipFill>
        <p:spPr>
          <a:xfrm>
            <a:off x="5246257" y="2871399"/>
            <a:ext cx="1242575" cy="1242575"/>
          </a:xfrm>
          <a:prstGeom prst="rect">
            <a:avLst/>
          </a:prstGeom>
          <a:noFill/>
          <a:ln>
            <a:noFill/>
          </a:ln>
        </p:spPr>
      </p:pic>
      <p:sp>
        <p:nvSpPr>
          <p:cNvPr id="129" name="Shape 129"/>
          <p:cNvSpPr txBox="1"/>
          <p:nvPr/>
        </p:nvSpPr>
        <p:spPr>
          <a:xfrm>
            <a:off x="8375100" y="4658275"/>
            <a:ext cx="4572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8</a:t>
            </a:r>
          </a:p>
        </p:txBody>
      </p:sp>
      <p:sp>
        <p:nvSpPr>
          <p:cNvPr id="130" name="Shape 130"/>
          <p:cNvSpPr txBox="1"/>
          <p:nvPr/>
        </p:nvSpPr>
        <p:spPr>
          <a:xfrm>
            <a:off x="311700" y="4658275"/>
            <a:ext cx="25218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Citations: [1], [2], [3]</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Avenir Book"/>
                <a:cs typeface="Avenir Book"/>
              </a:rPr>
              <a:t>Privacy and </a:t>
            </a:r>
            <a:r>
              <a:rPr lang="en" dirty="0" smtClean="0">
                <a:latin typeface="Avenir Book"/>
                <a:cs typeface="Avenir Book"/>
              </a:rPr>
              <a:t>Accountability</a:t>
            </a:r>
            <a:r>
              <a:rPr lang="en-US" dirty="0" smtClean="0">
                <a:latin typeface="Avenir Book"/>
                <a:cs typeface="Avenir Book"/>
              </a:rPr>
              <a:t> of Video Surveillance</a:t>
            </a:r>
            <a:r>
              <a:rPr lang="en" dirty="0" smtClean="0">
                <a:latin typeface="Avenir Book"/>
                <a:cs typeface="Avenir Book"/>
              </a:rPr>
              <a:t> </a:t>
            </a:r>
            <a:endParaRPr lang="en" dirty="0">
              <a:latin typeface="Avenir Book"/>
              <a:cs typeface="Avenir Book"/>
            </a:endParaRPr>
          </a:p>
        </p:txBody>
      </p:sp>
      <p:sp>
        <p:nvSpPr>
          <p:cNvPr id="136" name="Shape 13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120000"/>
              </a:lnSpc>
              <a:spcBef>
                <a:spcPts val="0"/>
              </a:spcBef>
              <a:spcAft>
                <a:spcPts val="400"/>
              </a:spcAft>
              <a:buFont typeface="Arial"/>
              <a:buChar char="•"/>
            </a:pPr>
            <a:r>
              <a:rPr lang="en" dirty="0">
                <a:latin typeface="Avenir Book"/>
                <a:cs typeface="Avenir Book"/>
              </a:rPr>
              <a:t>Robocop’s video memory is similar to police body and dashboard cameras today</a:t>
            </a:r>
          </a:p>
          <a:p>
            <a:pPr marL="514350" lvl="0" indent="-285750" rtl="0">
              <a:lnSpc>
                <a:spcPct val="120000"/>
              </a:lnSpc>
              <a:spcBef>
                <a:spcPts val="0"/>
              </a:spcBef>
              <a:spcAft>
                <a:spcPts val="400"/>
              </a:spcAft>
              <a:buFont typeface="Arial"/>
              <a:buChar char="•"/>
            </a:pPr>
            <a:r>
              <a:rPr lang="en" dirty="0">
                <a:latin typeface="Avenir Book"/>
                <a:cs typeface="Avenir Book"/>
              </a:rPr>
              <a:t>Officer accountability vs Privacy of suspects, victims, and bystanders</a:t>
            </a:r>
          </a:p>
          <a:p>
            <a:pPr marL="514350" lvl="0" indent="-285750" rtl="0">
              <a:lnSpc>
                <a:spcPct val="120000"/>
              </a:lnSpc>
              <a:spcBef>
                <a:spcPts val="0"/>
              </a:spcBef>
              <a:spcAft>
                <a:spcPts val="400"/>
              </a:spcAft>
              <a:buFont typeface="Arial"/>
              <a:buChar char="•"/>
            </a:pPr>
            <a:r>
              <a:rPr lang="en" dirty="0">
                <a:latin typeface="Avenir Book"/>
                <a:cs typeface="Avenir Book"/>
              </a:rPr>
              <a:t>Film takes a positive view on recording</a:t>
            </a:r>
          </a:p>
          <a:p>
            <a:pPr marL="971550" lvl="1" indent="-285750" rtl="0">
              <a:lnSpc>
                <a:spcPct val="120000"/>
              </a:lnSpc>
              <a:spcBef>
                <a:spcPts val="0"/>
              </a:spcBef>
              <a:spcAft>
                <a:spcPts val="400"/>
              </a:spcAft>
              <a:buFont typeface="Arial"/>
              <a:buChar char="•"/>
            </a:pPr>
            <a:r>
              <a:rPr lang="en" dirty="0">
                <a:latin typeface="Avenir Book"/>
                <a:cs typeface="Avenir Book"/>
              </a:rPr>
              <a:t>Robocop’s recordings harm the antagonist</a:t>
            </a:r>
          </a:p>
          <a:p>
            <a:pPr marL="971550" lvl="1" indent="-285750" rtl="0">
              <a:lnSpc>
                <a:spcPct val="120000"/>
              </a:lnSpc>
              <a:spcBef>
                <a:spcPts val="0"/>
              </a:spcBef>
              <a:spcAft>
                <a:spcPts val="400"/>
              </a:spcAft>
              <a:buFont typeface="Arial"/>
              <a:buChar char="•"/>
            </a:pPr>
            <a:r>
              <a:rPr lang="en" dirty="0">
                <a:latin typeface="Avenir Book"/>
                <a:cs typeface="Avenir Book"/>
              </a:rPr>
              <a:t>“His memory’s admissible as evidence.”</a:t>
            </a:r>
          </a:p>
          <a:p>
            <a:pPr marL="971550" lvl="1" indent="-285750" rtl="0">
              <a:lnSpc>
                <a:spcPct val="120000"/>
              </a:lnSpc>
              <a:spcBef>
                <a:spcPts val="0"/>
              </a:spcBef>
              <a:spcAft>
                <a:spcPts val="400"/>
              </a:spcAft>
              <a:buFont typeface="Arial"/>
              <a:buChar char="•"/>
            </a:pPr>
            <a:r>
              <a:rPr lang="en" dirty="0">
                <a:latin typeface="Avenir Book"/>
                <a:cs typeface="Avenir Book"/>
              </a:rPr>
              <a:t>Footage used to identify violent criminals</a:t>
            </a:r>
          </a:p>
          <a:p>
            <a:pPr marL="514350" lvl="0" indent="-285750" rtl="0">
              <a:lnSpc>
                <a:spcPct val="120000"/>
              </a:lnSpc>
              <a:spcBef>
                <a:spcPts val="0"/>
              </a:spcBef>
              <a:spcAft>
                <a:spcPts val="400"/>
              </a:spcAft>
              <a:buFont typeface="Arial"/>
              <a:buChar char="•"/>
            </a:pPr>
            <a:r>
              <a:rPr lang="en" dirty="0">
                <a:latin typeface="Avenir Book"/>
                <a:cs typeface="Avenir Book"/>
              </a:rPr>
              <a:t>95% of police departments plan to implement body cameras </a:t>
            </a:r>
          </a:p>
          <a:p>
            <a:pPr marL="285750" lvl="0" indent="-285750" rtl="0">
              <a:lnSpc>
                <a:spcPct val="120000"/>
              </a:lnSpc>
              <a:spcBef>
                <a:spcPts val="0"/>
              </a:spcBef>
              <a:spcAft>
                <a:spcPts val="400"/>
              </a:spcAft>
              <a:buFont typeface="Arial"/>
              <a:buChar char="•"/>
            </a:pPr>
            <a:endParaRPr dirty="0">
              <a:latin typeface="Avenir Book"/>
              <a:cs typeface="Avenir Book"/>
            </a:endParaRPr>
          </a:p>
        </p:txBody>
      </p:sp>
      <p:sp>
        <p:nvSpPr>
          <p:cNvPr id="137" name="Shape 137"/>
          <p:cNvSpPr txBox="1"/>
          <p:nvPr/>
        </p:nvSpPr>
        <p:spPr>
          <a:xfrm>
            <a:off x="8375100" y="4658275"/>
            <a:ext cx="457200"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9</a:t>
            </a:r>
          </a:p>
        </p:txBody>
      </p:sp>
      <p:sp>
        <p:nvSpPr>
          <p:cNvPr id="138" name="Shape 138"/>
          <p:cNvSpPr txBox="1"/>
          <p:nvPr/>
        </p:nvSpPr>
        <p:spPr>
          <a:xfrm>
            <a:off x="311699" y="4658275"/>
            <a:ext cx="1780065" cy="35550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3"/>
                </a:solidFill>
                <a:latin typeface="Avenir Book"/>
                <a:ea typeface="Proxima Nova"/>
                <a:cs typeface="Avenir Book"/>
                <a:sym typeface="Proxima Nova"/>
              </a:rPr>
              <a:t>Citations: </a:t>
            </a:r>
            <a:r>
              <a:rPr lang="en" dirty="0" smtClean="0">
                <a:solidFill>
                  <a:schemeClr val="accent3"/>
                </a:solidFill>
                <a:latin typeface="Avenir Book"/>
                <a:ea typeface="Proxima Nova"/>
                <a:cs typeface="Avenir Book"/>
                <a:sym typeface="Proxima Nova"/>
              </a:rPr>
              <a:t>[</a:t>
            </a:r>
            <a:r>
              <a:rPr lang="en-US" dirty="0" smtClean="0">
                <a:solidFill>
                  <a:schemeClr val="accent3"/>
                </a:solidFill>
                <a:latin typeface="Avenir Book"/>
                <a:ea typeface="Proxima Nova"/>
                <a:cs typeface="Avenir Book"/>
                <a:sym typeface="Proxima Nova"/>
              </a:rPr>
              <a:t>6]</a:t>
            </a:r>
            <a:endParaRPr lang="en" dirty="0">
              <a:solidFill>
                <a:schemeClr val="accent3"/>
              </a:solidFill>
              <a:latin typeface="Avenir Book"/>
              <a:ea typeface="Proxima Nova"/>
              <a:cs typeface="Avenir Book"/>
              <a:sym typeface="Proxima Nov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2629</Words>
  <Application>Microsoft Macintosh PowerPoint</Application>
  <PresentationFormat>On-screen Show (16:9)</PresentationFormat>
  <Paragraphs>236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spearmint</vt:lpstr>
      <vt:lpstr>Robocop (1987)</vt:lpstr>
      <vt:lpstr>Introduction</vt:lpstr>
      <vt:lpstr>Synopsis</vt:lpstr>
      <vt:lpstr>Creator’s Intent: Predicting the Future</vt:lpstr>
      <vt:lpstr>Automation Needs Human Component</vt:lpstr>
      <vt:lpstr>Automation of the Military</vt:lpstr>
      <vt:lpstr>Robocop: IP or Being with Rights?</vt:lpstr>
      <vt:lpstr>Affording Robocop Human Rights</vt:lpstr>
      <vt:lpstr>Privacy and Accountability of Video Surveillance </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Robocop (1987)</dc:title>
  <dc:creator>Robbins, Zachary R</dc:creator>
  <cp:lastModifiedBy>Keith A. Pray</cp:lastModifiedBy>
  <cp:revision>46</cp:revision>
  <dcterms:modified xsi:type="dcterms:W3CDTF">2016-05-05T03:21:21Z</dcterms:modified>
</cp:coreProperties>
</file>