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Black"/>
      <p:bold r:id="rId22"/>
      <p:boldItalic r:id="rId23"/>
    </p:embeddedFont>
    <p:embeddedFont>
      <p:font typeface="Roboto"/>
      <p:regular r:id="rId24"/>
      <p:bold r:id="rId25"/>
      <p:italic r:id="rId26"/>
      <p:boldItalic r:id="rId27"/>
    </p:embeddedFont>
    <p:embeddedFont>
      <p:font typeface="Nixie One"/>
      <p:regular r:id="rId28"/>
    </p:embeddedFont>
    <p:embeddedFont>
      <p:font typeface="Inconsolata"/>
      <p:regular r:id="rId29"/>
      <p:bold r:id="rId30"/>
    </p:embeddedFont>
    <p:embeddedFont>
      <p:font typeface="EB Garamond"/>
      <p:regular r:id="rId31"/>
      <p:bold r:id="rId32"/>
      <p:italic r:id="rId33"/>
      <p:boldItalic r:id="rId34"/>
    </p:embeddedFont>
    <p:embeddedFont>
      <p:font typeface="Roboto Light"/>
      <p:regular r:id="rId35"/>
      <p:bold r:id="rId36"/>
      <p:italic r:id="rId37"/>
      <p:boldItalic r:id="rId38"/>
    </p:embeddedFont>
    <p:embeddedFont>
      <p:font typeface="Fira Sans Extra Condensed"/>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ExtraCondensed-bold.fntdata"/><Relationship Id="rId20" Type="http://schemas.openxmlformats.org/officeDocument/2006/relationships/slide" Target="slides/slide14.xml"/><Relationship Id="rId42" Type="http://schemas.openxmlformats.org/officeDocument/2006/relationships/font" Target="fonts/FiraSansExtraCondensed-boldItalic.fntdata"/><Relationship Id="rId41" Type="http://schemas.openxmlformats.org/officeDocument/2006/relationships/font" Target="fonts/FiraSansExtraCondensed-italic.fntdata"/><Relationship Id="rId22" Type="http://schemas.openxmlformats.org/officeDocument/2006/relationships/font" Target="fonts/RobotoBlack-bold.fntdata"/><Relationship Id="rId21" Type="http://schemas.openxmlformats.org/officeDocument/2006/relationships/slide" Target="slides/slide15.xml"/><Relationship Id="rId24" Type="http://schemas.openxmlformats.org/officeDocument/2006/relationships/font" Target="fonts/Roboto-regular.fntdata"/><Relationship Id="rId23" Type="http://schemas.openxmlformats.org/officeDocument/2006/relationships/font" Target="fonts/RobotoBlack-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NixieOne-regular.fntdata"/><Relationship Id="rId27" Type="http://schemas.openxmlformats.org/officeDocument/2006/relationships/font" Target="fonts/Robo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Inconsolat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BGaramond-regular.fntdata"/><Relationship Id="rId30" Type="http://schemas.openxmlformats.org/officeDocument/2006/relationships/font" Target="fonts/Inconsolata-bold.fntdata"/><Relationship Id="rId11" Type="http://schemas.openxmlformats.org/officeDocument/2006/relationships/slide" Target="slides/slide5.xml"/><Relationship Id="rId33" Type="http://schemas.openxmlformats.org/officeDocument/2006/relationships/font" Target="fonts/EBGaramond-italic.fntdata"/><Relationship Id="rId10" Type="http://schemas.openxmlformats.org/officeDocument/2006/relationships/slide" Target="slides/slide4.xml"/><Relationship Id="rId32" Type="http://schemas.openxmlformats.org/officeDocument/2006/relationships/font" Target="fonts/EBGaramond-bold.fntdata"/><Relationship Id="rId13" Type="http://schemas.openxmlformats.org/officeDocument/2006/relationships/slide" Target="slides/slide7.xml"/><Relationship Id="rId35" Type="http://schemas.openxmlformats.org/officeDocument/2006/relationships/font" Target="fonts/RobotoLight-regular.fntdata"/><Relationship Id="rId12" Type="http://schemas.openxmlformats.org/officeDocument/2006/relationships/slide" Target="slides/slide6.xml"/><Relationship Id="rId34" Type="http://schemas.openxmlformats.org/officeDocument/2006/relationships/font" Target="fonts/EBGaramond-boldItalic.fntdata"/><Relationship Id="rId15" Type="http://schemas.openxmlformats.org/officeDocument/2006/relationships/slide" Target="slides/slide9.xml"/><Relationship Id="rId37" Type="http://schemas.openxmlformats.org/officeDocument/2006/relationships/font" Target="fonts/RobotoLight-italic.fntdata"/><Relationship Id="rId14" Type="http://schemas.openxmlformats.org/officeDocument/2006/relationships/slide" Target="slides/slide8.xml"/><Relationship Id="rId36" Type="http://schemas.openxmlformats.org/officeDocument/2006/relationships/font" Target="fonts/RobotoLight-bold.fntdata"/><Relationship Id="rId17" Type="http://schemas.openxmlformats.org/officeDocument/2006/relationships/slide" Target="slides/slide11.xml"/><Relationship Id="rId39" Type="http://schemas.openxmlformats.org/officeDocument/2006/relationships/font" Target="fonts/FiraSansExtraCondensed-regular.fntdata"/><Relationship Id="rId16" Type="http://schemas.openxmlformats.org/officeDocument/2006/relationships/slide" Target="slides/slide10.xml"/><Relationship Id="rId38" Type="http://schemas.openxmlformats.org/officeDocument/2006/relationships/font" Target="fonts/Roboto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ngadget.com/2019-02-12-ralph-breaks-the-internet-interview.html" TargetMode="External"/><Relationship Id="rId3" Type="http://schemas.openxmlformats.org/officeDocument/2006/relationships/hyperlink" Target="https://www.engadget.com/2019-02-12-ralph-breaks-the-internet-interview.html" TargetMode="External"/><Relationship Id="rId4" Type="http://schemas.openxmlformats.org/officeDocument/2006/relationships/hyperlink" Target="https://core.ac.uk/download/pdf/232658366.pdf" TargetMode="External"/><Relationship Id="rId5" Type="http://schemas.openxmlformats.org/officeDocument/2006/relationships/hyperlink" Target="https://journals.sagepub.com/doi/full/10.1177/0004865814521224" TargetMode="External"/><Relationship Id="rId6" Type="http://schemas.openxmlformats.org/officeDocument/2006/relationships/hyperlink" Target="https://journals.sagepub.com/doi/abs/10.1177/1476718X10367471" TargetMode="External"/><Relationship Id="rId7" Type="http://schemas.openxmlformats.org/officeDocument/2006/relationships/hyperlink" Target="https://journals.sagepub.com/doi/abs/10.1177/1476718X10367471"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ebertpub.com/doi/pdf/10.1089/cpb.2006.9.526" TargetMode="External"/><Relationship Id="rId3" Type="http://schemas.openxmlformats.org/officeDocument/2006/relationships/hyperlink" Target="https://www.liebertpub.com/doi/pdf/10.1089/cpb.2006.9.526" TargetMode="External"/><Relationship Id="rId4" Type="http://schemas.openxmlformats.org/officeDocument/2006/relationships/hyperlink" Target="https://link.springer.com/chapter/10.1007/978-3-642-23768-3_2" TargetMode="External"/><Relationship Id="rId5" Type="http://schemas.openxmlformats.org/officeDocument/2006/relationships/hyperlink" Target="https://link.springer.com/chapter/10.1007/978-3-642-23768-3_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s.blogs.nytimes.com/2007/12/20/is-information-overload-a-650-billion-drag-on-the-economy/" TargetMode="External"/><Relationship Id="rId3" Type="http://schemas.openxmlformats.org/officeDocument/2006/relationships/hyperlink" Target="https://bits.blogs.nytimes.com/2007/12/20/is-information-overload-a-650-billion-drag-on-the-economy/" TargetMode="External"/><Relationship Id="rId4" Type="http://schemas.openxmlformats.org/officeDocument/2006/relationships/hyperlink" Target="https://www.brookings.edu/blog/techtank/2021/01/05/how-employers-use-technology-to-surveil-employees/" TargetMode="External"/><Relationship Id="rId5" Type="http://schemas.openxmlformats.org/officeDocument/2006/relationships/hyperlink" Target="https://www.brookings.edu/blog/techtank/2021/01/05/how-employers-use-technology-to-surveil-employe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amespot.com/articles/wreck-it-ralph-2-wont-shy-away-from-the-internets-/1100-6461930/" TargetMode="External"/><Relationship Id="rId3" Type="http://schemas.openxmlformats.org/officeDocument/2006/relationships/hyperlink" Target="https://www.engadget.com/2019-02-12-ralph-breaks-the-internet-interview.html" TargetMode="External"/><Relationship Id="rId4" Type="http://schemas.openxmlformats.org/officeDocument/2006/relationships/hyperlink" Target="https://www.gamespot.com/articles/wreck-it-ralph-2-wont-shy-away-from-the-internets-/1100-646193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ooks.google.com/books?hl=en&amp;lr=&amp;id=eXvpDwAAQBAJ&amp;oi=fnd&amp;pg=PR3&amp;dq=discord+app+sharing+options&amp;ots=yJr-yhQGh4&amp;sig=vbZONl9WQlYmiTvdctBHirn7UhQ#v=onepage&amp;q=discord%20app%20sharing%20options&amp;f=false" TargetMode="External"/><Relationship Id="rId3" Type="http://schemas.openxmlformats.org/officeDocument/2006/relationships/hyperlink" Target="https://books.google.com/books?hl=en&amp;lr=&amp;id=eXvpDwAAQBAJ&amp;oi=fnd&amp;pg=PR3&amp;dq=discord+app+sharing+options&amp;ots=yJr-yhQGh4&amp;sig=vbZONl9WQlYmiTvdctBHirn7UhQ#v=onepage&amp;q=discord%20app%20sharing%20options&amp;f=false" TargetMode="External"/><Relationship Id="rId4" Type="http://schemas.openxmlformats.org/officeDocument/2006/relationships/hyperlink" Target="https://journals.sagepub.com/doi/full/10.1177/1059840510380209" TargetMode="External"/><Relationship Id="rId5" Type="http://schemas.openxmlformats.org/officeDocument/2006/relationships/hyperlink" Target="https://journals.sagepub.com/doi/full/10.1177/1059840510380209"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jp.gov/pdffiles1/nij/grants/230111.pdf" TargetMode="External"/><Relationship Id="rId3" Type="http://schemas.openxmlformats.org/officeDocument/2006/relationships/hyperlink" Target="https://doi.org/10.3390/electronics9091460" TargetMode="External"/><Relationship Id="rId4" Type="http://schemas.openxmlformats.org/officeDocument/2006/relationships/hyperlink" Target="https://doi.org/10.3390/electronics9091460" TargetMode="External"/><Relationship Id="rId5" Type="http://schemas.openxmlformats.org/officeDocument/2006/relationships/hyperlink" Target="https://resources.sei.cmu.edu/asset_files/SpecialReport/2005_003_001_51946.pdf" TargetMode="External"/><Relationship Id="rId6" Type="http://schemas.openxmlformats.org/officeDocument/2006/relationships/hyperlink" Target="https://resources.sei.cmu.edu/asset_files/SpecialReport/2005_003_001_51946.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wasp.org/www-pdf-archive/Symantec_ISTR_17.pdf" TargetMode="External"/><Relationship Id="rId3" Type="http://schemas.openxmlformats.org/officeDocument/2006/relationships/hyperlink" Target="https://owasp.org/www-pdf-archive/Symantec_ISTR_17.pdf" TargetMode="External"/><Relationship Id="rId4" Type="http://schemas.openxmlformats.org/officeDocument/2006/relationships/hyperlink" Target="https://owasp.org/www-pdf-archive/Symantec_ISTR_17.pdf" TargetMode="External"/><Relationship Id="rId5" Type="http://schemas.openxmlformats.org/officeDocument/2006/relationships/hyperlink" Target="https://owasp.org/www-pdf-archive/Symantec_ISTR_17.pdf" TargetMode="External"/><Relationship Id="rId6" Type="http://schemas.openxmlformats.org/officeDocument/2006/relationships/hyperlink" Target="http://assets.ctfassets.net/xuyk8cewv1yh/6IA0bMjy9OKqUeikyeGUuE/c1ebe4d7410b25569f7cccaa9a62304d/7-steps-to-security-for-your-small-business.pdf" TargetMode="External"/><Relationship Id="rId7" Type="http://schemas.openxmlformats.org/officeDocument/2006/relationships/hyperlink" Target="https://journals.sagepub.com/doi/pdf/10.1177/014107680009300802"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d17f89198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d17f8919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d8f334b9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d8f334b9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Ralph and Vanellope are best friends and video game characters who reside in the games at Litwak’s Arcade. One day, the steering wheel controller on Vanellope’s racing game breaks. Since the game doesn’t make much money, Mr. Litwak plans to get rid of it rather than buying a new wheel. This would leave Vanellope and all the inhabitants of the game homeless. Ralph and Vanellope decide to venture into the Internet with the hopes of getting a new steering wheel on eBay.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d8f334b99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d8f334b99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conclusion, we </a:t>
            </a:r>
            <a:r>
              <a:rPr lang="en"/>
              <a:t>believe</a:t>
            </a:r>
            <a:r>
              <a:rPr lang="en"/>
              <a:t> that humans are vulnerable to the inherent design of the Internet because users are naive to its real life consequences, often ignore warning signs, and lack caution.</a:t>
            </a:r>
            <a:endParaRPr/>
          </a:p>
          <a:p>
            <a:pPr indent="0" lvl="0" marL="0" rtl="0" algn="l">
              <a:spcBef>
                <a:spcPts val="0"/>
              </a:spcBef>
              <a:spcAft>
                <a:spcPts val="0"/>
              </a:spcAft>
              <a:buNone/>
            </a:pPr>
            <a:r>
              <a:rPr lang="en"/>
              <a:t>Furthermore, the Internet is often a distraction from work, disperses hate speech, facilitates stalking, and exploits emotional distress.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d725763504_6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d725763504_6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d725763504_6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d725763504_6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d725763504_6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d725763504_6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d725763504_6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d725763504_6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d17f891988_0_3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d17f891988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d721f531a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d721f531a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chemeClr val="dk1"/>
                </a:solidFill>
              </a:rPr>
              <a:t>Ben [Citations Done]</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They eventually get to eBay and find where the controller is being auctioned off.</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a:solidFill>
                  <a:schemeClr val="dk1"/>
                </a:solidFill>
              </a:rPr>
              <a:t>When they’re bidding on the controller, they don’t understand the significance of what they’re doing. They think they just have to say the highest number to win. This results in them bidding the wheel up to $27,001, even though they could have easily won with a much lower bid. This could represent children or adults who are new to the internet failing to understand that what happens online can have real consequences. In an interview regarding the scene, co-director Phil Johnston said "To put these naive characters who don't even know what money is on the internet allowed us to shine a light on the fact that... it's hard to avoid commerce [online]"</a:t>
            </a:r>
            <a:r>
              <a:rPr lang="en">
                <a:solidFill>
                  <a:schemeClr val="dk1"/>
                </a:solidFill>
                <a:uFill>
                  <a:noFill/>
                </a:uFill>
                <a:hlinkClick r:id="rId2">
                  <a:extLst>
                    <a:ext uri="{A12FA001-AC4F-418D-AE19-62706E023703}">
                      <ahyp:hlinkClr val="tx"/>
                    </a:ext>
                  </a:extLst>
                </a:hlinkClick>
              </a:rPr>
              <a:t> </a:t>
            </a:r>
            <a:r>
              <a:rPr lang="en" u="sng">
                <a:solidFill>
                  <a:srgbClr val="1155CC"/>
                </a:solidFill>
                <a:hlinkClick r:id="rId3">
                  <a:extLst>
                    <a:ext uri="{A12FA001-AC4F-418D-AE19-62706E023703}">
                      <ahyp:hlinkClr val="tx"/>
                    </a:ext>
                  </a:extLst>
                </a:hlinkClick>
              </a:rPr>
              <a:t>[1]</a:t>
            </a:r>
            <a:r>
              <a:rPr lang="en">
                <a:solidFill>
                  <a:schemeClr val="dk1"/>
                </a:solidFill>
              </a:rPr>
              <a:t>. </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a:solidFill>
                  <a:schemeClr val="dk1"/>
                </a:solidFill>
              </a:rPr>
              <a:t>Another example of Ralph and Vanellope’s childlike </a:t>
            </a:r>
            <a:r>
              <a:rPr lang="en">
                <a:solidFill>
                  <a:schemeClr val="dk1"/>
                </a:solidFill>
              </a:rPr>
              <a:t>naivete</a:t>
            </a:r>
            <a:r>
              <a:rPr lang="en">
                <a:solidFill>
                  <a:schemeClr val="dk1"/>
                </a:solidFill>
              </a:rPr>
              <a:t> is when they meet J.P. Spamley. He carries a pop-up ad about his scheme to get rich playing video games attempting to get people to click. Ralph and Vanellope need money fast, so they click. Since young users cannot identify online risks, strangers that they meet can easily take advantage of their innocence and manipulate them, as shown in the movie. A study states that “...Less than 10% of the surveyed websites provided some parental control and only 23% of the sites suggested that the child online user consults with their parents before providing the requested information”</a:t>
            </a:r>
            <a:r>
              <a:rPr lang="en">
                <a:solidFill>
                  <a:schemeClr val="dk1"/>
                </a:solidFill>
                <a:uFill>
                  <a:noFill/>
                </a:uFill>
                <a:hlinkClick r:id="rId4">
                  <a:extLst>
                    <a:ext uri="{A12FA001-AC4F-418D-AE19-62706E023703}">
                      <ahyp:hlinkClr val="tx"/>
                    </a:ext>
                  </a:extLst>
                </a:hlinkClick>
              </a:rPr>
              <a:t> </a:t>
            </a:r>
            <a:r>
              <a:rPr lang="en">
                <a:solidFill>
                  <a:schemeClr val="dk1"/>
                </a:solidFill>
              </a:rPr>
              <a:t>[2]. </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The irresponsibility from these websites further enables the exploitation of innocence. In fact, in 2010, the National Public Survey on White Collar Crime revealed that 24% of households in the United States had at least one person who has experienced some fraud-related crime within the past 12 months</a:t>
            </a:r>
            <a:r>
              <a:rPr lang="en">
                <a:solidFill>
                  <a:schemeClr val="dk1"/>
                </a:solidFill>
                <a:uFill>
                  <a:noFill/>
                </a:uFill>
                <a:hlinkClick r:id="rId5">
                  <a:extLst>
                    <a:ext uri="{A12FA001-AC4F-418D-AE19-62706E023703}">
                      <ahyp:hlinkClr val="tx"/>
                    </a:ext>
                  </a:extLst>
                </a:hlinkClick>
              </a:rPr>
              <a:t> </a:t>
            </a:r>
            <a:r>
              <a:rPr lang="en">
                <a:solidFill>
                  <a:schemeClr val="dk1"/>
                </a:solidFill>
              </a:rPr>
              <a:t>[3].</a:t>
            </a:r>
            <a:endParaRPr>
              <a:solidFill>
                <a:schemeClr val="dk1"/>
              </a:solidFill>
            </a:endParaRPr>
          </a:p>
          <a:p>
            <a:pPr indent="0" lvl="0" marL="0" rtl="0" algn="l">
              <a:spcBef>
                <a:spcPts val="1200"/>
              </a:spcBef>
              <a:spcAft>
                <a:spcPts val="1200"/>
              </a:spcAft>
              <a:buClr>
                <a:schemeClr val="dk1"/>
              </a:buClr>
              <a:buSzPts val="1100"/>
              <a:buFont typeface="Arial"/>
              <a:buNone/>
            </a:pPr>
            <a:r>
              <a:rPr lang="en">
                <a:solidFill>
                  <a:schemeClr val="dk1"/>
                </a:solidFill>
              </a:rPr>
              <a:t>Another research paper evaluated 8-year olds and concluded, “...when presented with potentially dangerous Internet interactions almost half were not able to identify the associated risks”</a:t>
            </a:r>
            <a:r>
              <a:rPr lang="en">
                <a:solidFill>
                  <a:schemeClr val="dk1"/>
                </a:solidFill>
                <a:uFill>
                  <a:noFill/>
                </a:uFill>
                <a:hlinkClick r:id="rId6">
                  <a:extLst>
                    <a:ext uri="{A12FA001-AC4F-418D-AE19-62706E023703}">
                      <ahyp:hlinkClr val="tx"/>
                    </a:ext>
                  </a:extLst>
                </a:hlinkClick>
              </a:rPr>
              <a:t> </a:t>
            </a:r>
            <a:r>
              <a:rPr lang="en" u="sng">
                <a:solidFill>
                  <a:srgbClr val="1155CC"/>
                </a:solidFill>
                <a:hlinkClick r:id="rId7">
                  <a:extLst>
                    <a:ext uri="{A12FA001-AC4F-418D-AE19-62706E023703}">
                      <ahyp:hlinkClr val="tx"/>
                    </a:ext>
                  </a:extLst>
                </a:hlinkClick>
              </a:rPr>
              <a:t>[4]</a:t>
            </a:r>
            <a:r>
              <a:rPr lang="en">
                <a:solidFill>
                  <a:schemeClr val="dk1"/>
                </a:solidFill>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d721f531a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d721f531a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dk1"/>
                </a:solidFill>
              </a:rPr>
              <a:t>Iv [Citations Done]</a:t>
            </a:r>
            <a:endParaRPr>
              <a:solidFill>
                <a:schemeClr val="dk1"/>
              </a:solidFill>
            </a:endParaRPr>
          </a:p>
          <a:p>
            <a:pPr indent="0" lvl="0" marL="0" rtl="0" algn="l">
              <a:spcBef>
                <a:spcPts val="1200"/>
              </a:spcBef>
              <a:spcAft>
                <a:spcPts val="0"/>
              </a:spcAft>
              <a:buNone/>
            </a:pPr>
            <a:r>
              <a:rPr lang="en">
                <a:solidFill>
                  <a:schemeClr val="dk1"/>
                </a:solidFill>
              </a:rPr>
              <a:t>To an experienced internet user, it would have been obvious that Spamley might be completely irreputable. His vehicle breaks as soon as Ralph gets in. Open arriving at his apartment, a bug runs across the floor and he promptly steps on it. Ralph and Vanellope still trust him despite all this and him being a stranger. A study that surveyed 412 Dutch adolescents reported that 39% of them communicate with online strangers</a:t>
            </a:r>
            <a:r>
              <a:rPr lang="en">
                <a:solidFill>
                  <a:schemeClr val="dk1"/>
                </a:solidFill>
                <a:uFill>
                  <a:noFill/>
                </a:uFill>
                <a:hlinkClick r:id="rId2">
                  <a:extLst>
                    <a:ext uri="{A12FA001-AC4F-418D-AE19-62706E023703}">
                      <ahyp:hlinkClr val="tx"/>
                    </a:ext>
                  </a:extLst>
                </a:hlinkClick>
              </a:rPr>
              <a:t> </a:t>
            </a:r>
            <a:r>
              <a:rPr lang="en" u="sng">
                <a:solidFill>
                  <a:srgbClr val="1155CC"/>
                </a:solidFill>
                <a:hlinkClick r:id="rId3">
                  <a:extLst>
                    <a:ext uri="{A12FA001-AC4F-418D-AE19-62706E023703}">
                      <ahyp:hlinkClr val="tx"/>
                    </a:ext>
                  </a:extLst>
                </a:hlinkClick>
              </a:rPr>
              <a:t>[5]</a:t>
            </a:r>
            <a:r>
              <a:rPr lang="en">
                <a:solidFill>
                  <a:schemeClr val="dk1"/>
                </a:solidFill>
              </a:rPr>
              <a:t>. 10% of them talk with online strangers as often as to the people they are already familiar with. 6% talk more with strangers than those they know. 5% of them talk exclusively with online strangers. Those who communicate with strangers aim to meet people to compensate for their lack of social skills and for entertainment. These findings suggest the possibility that many teenagers have interactions with strangers who potentially have malicious intentions. </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rPr lang="en">
                <a:solidFill>
                  <a:schemeClr val="dk1"/>
                </a:solidFill>
              </a:rPr>
              <a:t>At the beginning of the movie, Ralph and Vanellope raced through TRON, a game that they knew had a virus. They zoomed past a sign that said “Danger, infected area, keep out.” Their decision to ignore warning signs is a prevalent issue in real life. An online survey reported that “... between 30% and 60% of participants said they would ignore each of the tested browser warnings and continue to a potentially dangerous website. In a subsequent laboratory study, redesigned versions of these warnings achieved greater compliance, but, even in the best case, 45% of participants still ignored the warning when it interfered with their primary tasks”</a:t>
            </a:r>
            <a:r>
              <a:rPr lang="en">
                <a:solidFill>
                  <a:schemeClr val="dk1"/>
                </a:solidFill>
                <a:uFill>
                  <a:noFill/>
                </a:uFill>
                <a:hlinkClick r:id="rId4">
                  <a:extLst>
                    <a:ext uri="{A12FA001-AC4F-418D-AE19-62706E023703}">
                      <ahyp:hlinkClr val="tx"/>
                    </a:ext>
                  </a:extLst>
                </a:hlinkClick>
              </a:rPr>
              <a:t> </a:t>
            </a:r>
            <a:r>
              <a:rPr lang="en" u="sng">
                <a:solidFill>
                  <a:srgbClr val="1155CC"/>
                </a:solidFill>
                <a:hlinkClick r:id="rId5">
                  <a:extLst>
                    <a:ext uri="{A12FA001-AC4F-418D-AE19-62706E023703}">
                      <ahyp:hlinkClr val="tx"/>
                    </a:ext>
                  </a:extLst>
                </a:hlinkClick>
              </a:rPr>
              <a:t>[6]</a:t>
            </a:r>
            <a:r>
              <a:rPr lang="en">
                <a:solidFill>
                  <a:schemeClr val="dk1"/>
                </a:solidFill>
              </a:rPr>
              <a:t>. These results suggest that warning signs are not effective and assertive enough to protect users from navigating dangerous websites.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d721f531a6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d721f531a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dk1"/>
                </a:solidFill>
                <a:highlight>
                  <a:schemeClr val="lt1"/>
                </a:highlight>
              </a:rPr>
              <a:t>Dylan [Citation Done]</a:t>
            </a:r>
            <a:endParaRPr>
              <a:solidFill>
                <a:schemeClr val="dk1"/>
              </a:solidFill>
              <a:highlight>
                <a:schemeClr val="lt1"/>
              </a:highlight>
            </a:endParaRPr>
          </a:p>
          <a:p>
            <a:pPr indent="0" lvl="0" marL="0" rtl="0" algn="l">
              <a:spcBef>
                <a:spcPts val="1200"/>
              </a:spcBef>
              <a:spcAft>
                <a:spcPts val="1200"/>
              </a:spcAft>
              <a:buNone/>
            </a:pPr>
            <a:r>
              <a:rPr lang="en">
                <a:solidFill>
                  <a:schemeClr val="dk1"/>
                </a:solidFill>
                <a:highlight>
                  <a:schemeClr val="lt1"/>
                </a:highlight>
              </a:rPr>
              <a:t>Later in the movie, when Ralph is trying to earn money through the online video platform BuzzzTube, there’s a scene showing a group of office workers watching Ralph’s videos instead of working. This represents how workers can easily get distracted and waste valuable time. According to business research firm Basex, "unnecessary interruptions" cost businesses around 650 billion dollars every year in lost productivity</a:t>
            </a:r>
            <a:r>
              <a:rPr lang="en">
                <a:solidFill>
                  <a:schemeClr val="dk1"/>
                </a:solidFill>
                <a:highlight>
                  <a:schemeClr val="lt1"/>
                </a:highlight>
                <a:uFill>
                  <a:noFill/>
                </a:uFill>
                <a:hlinkClick r:id="rId2">
                  <a:extLst>
                    <a:ext uri="{A12FA001-AC4F-418D-AE19-62706E023703}">
                      <ahyp:hlinkClr val="tx"/>
                    </a:ext>
                  </a:extLst>
                </a:hlinkClick>
              </a:rPr>
              <a:t> </a:t>
            </a:r>
            <a:r>
              <a:rPr lang="en" u="sng">
                <a:solidFill>
                  <a:srgbClr val="1155CC"/>
                </a:solidFill>
                <a:highlight>
                  <a:schemeClr val="lt1"/>
                </a:highlight>
                <a:hlinkClick r:id="rId3">
                  <a:extLst>
                    <a:ext uri="{A12FA001-AC4F-418D-AE19-62706E023703}">
                      <ahyp:hlinkClr val="tx"/>
                    </a:ext>
                  </a:extLst>
                </a:hlinkClick>
              </a:rPr>
              <a:t>[7]</a:t>
            </a:r>
            <a:r>
              <a:rPr lang="en">
                <a:solidFill>
                  <a:schemeClr val="dk1"/>
                </a:solidFill>
                <a:highlight>
                  <a:schemeClr val="lt1"/>
                </a:highlight>
              </a:rPr>
              <a:t>. Watching BuzzzTube videos would be considered an unnecessary interruption. To stop their employees from wasting time doing these kinds of tasks, businesses have started using technology to monitor what their employees are doing online. According to the Brookings Institute, employers have started using products like keylogger software which can record what employees type on business computers and email that information to supervisors</a:t>
            </a:r>
            <a:r>
              <a:rPr lang="en">
                <a:solidFill>
                  <a:schemeClr val="dk1"/>
                </a:solidFill>
                <a:highlight>
                  <a:schemeClr val="lt1"/>
                </a:highlight>
                <a:uFill>
                  <a:noFill/>
                </a:uFill>
                <a:hlinkClick r:id="rId4">
                  <a:extLst>
                    <a:ext uri="{A12FA001-AC4F-418D-AE19-62706E023703}">
                      <ahyp:hlinkClr val="tx"/>
                    </a:ext>
                  </a:extLst>
                </a:hlinkClick>
              </a:rPr>
              <a:t> </a:t>
            </a:r>
            <a:r>
              <a:rPr lang="en" u="sng">
                <a:solidFill>
                  <a:srgbClr val="1155CC"/>
                </a:solidFill>
                <a:highlight>
                  <a:schemeClr val="lt1"/>
                </a:highlight>
                <a:hlinkClick r:id="rId5">
                  <a:extLst>
                    <a:ext uri="{A12FA001-AC4F-418D-AE19-62706E023703}">
                      <ahyp:hlinkClr val="tx"/>
                    </a:ext>
                  </a:extLst>
                </a:hlinkClick>
              </a:rPr>
              <a:t>[8]</a:t>
            </a:r>
            <a:r>
              <a:rPr lang="en">
                <a:solidFill>
                  <a:schemeClr val="dk1"/>
                </a:solidFill>
                <a:highlight>
                  <a:schemeClr val="lt1"/>
                </a:highlight>
              </a:rPr>
              <a:t>. These technologies let employers ensure that their employees are staying on task. In the movie, employee monitoring technology might have prevented the office workers from wasting time watching Internet videos instead of doing something more productive.</a:t>
            </a:r>
            <a:endParaRPr>
              <a:highlight>
                <a:schemeClr val="lt1"/>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d721f531a6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d721f531a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1200"/>
              </a:spcBef>
              <a:spcAft>
                <a:spcPts val="0"/>
              </a:spcAft>
              <a:buClr>
                <a:schemeClr val="dk1"/>
              </a:buClr>
              <a:buSzPts val="1400"/>
              <a:buChar char="-"/>
            </a:pPr>
            <a:r>
              <a:rPr lang="en">
                <a:solidFill>
                  <a:schemeClr val="dk1"/>
                </a:solidFill>
              </a:rPr>
              <a:t>Kersten [Citations Done]</a:t>
            </a:r>
            <a:endParaRPr>
              <a:solidFill>
                <a:schemeClr val="dk1"/>
              </a:solidFill>
            </a:endParaRPr>
          </a:p>
          <a:p>
            <a:pPr indent="-317500" lvl="0" marL="457200" rtl="0" algn="l">
              <a:spcBef>
                <a:spcPts val="1200"/>
              </a:spcBef>
              <a:spcAft>
                <a:spcPts val="0"/>
              </a:spcAft>
              <a:buClr>
                <a:schemeClr val="dk1"/>
              </a:buClr>
              <a:buSzPts val="1400"/>
              <a:buChar char="-"/>
            </a:pPr>
            <a:r>
              <a:rPr lang="en">
                <a:solidFill>
                  <a:schemeClr val="dk1"/>
                </a:solidFill>
              </a:rPr>
              <a:t>After Ralph’s videos go viral, he starts receiving harmful comments which degraded his appearance, personality, and worth. </a:t>
            </a:r>
            <a:endParaRPr sz="1200">
              <a:solidFill>
                <a:schemeClr val="dk1"/>
              </a:solidFill>
              <a:latin typeface="Times New Roman"/>
              <a:ea typeface="Times New Roman"/>
              <a:cs typeface="Times New Roman"/>
              <a:sym typeface="Times New Roman"/>
            </a:endParaRPr>
          </a:p>
          <a:p>
            <a:pPr indent="-317500" lvl="0" marL="457200" rtl="0" algn="l">
              <a:spcBef>
                <a:spcPts val="1200"/>
              </a:spcBef>
              <a:spcAft>
                <a:spcPts val="0"/>
              </a:spcAft>
              <a:buClr>
                <a:schemeClr val="dk1"/>
              </a:buClr>
              <a:buSzPts val="1400"/>
              <a:buChar char="-"/>
            </a:pPr>
            <a:r>
              <a:rPr lang="en">
                <a:solidFill>
                  <a:schemeClr val="dk1"/>
                </a:solidFill>
              </a:rPr>
              <a:t>Phil Johnston, the co-director of the movie, says in an interview that “[…] technology has outpaced our ability to understand it and to relate it in a civil way […]” He went on to say that that during the film’s creation, "the internet has become a more hostile place, and that's what really inspired that comments room scene”. </a:t>
            </a:r>
            <a:r>
              <a:rPr lang="en">
                <a:solidFill>
                  <a:schemeClr val="dk1"/>
                </a:solidFill>
                <a:uFill>
                  <a:noFill/>
                </a:uFill>
                <a:hlinkClick r:id="rId2">
                  <a:extLst>
                    <a:ext uri="{A12FA001-AC4F-418D-AE19-62706E023703}">
                      <ahyp:hlinkClr val="tx"/>
                    </a:ext>
                  </a:extLst>
                </a:hlinkClick>
              </a:rPr>
              <a:t> </a:t>
            </a:r>
            <a:r>
              <a:rPr lang="en">
                <a:solidFill>
                  <a:schemeClr val="dk1"/>
                </a:solidFill>
              </a:rPr>
              <a:t>[9].</a:t>
            </a:r>
            <a:endParaRPr sz="1200">
              <a:solidFill>
                <a:schemeClr val="dk1"/>
              </a:solidFill>
              <a:latin typeface="Times New Roman"/>
              <a:ea typeface="Times New Roman"/>
              <a:cs typeface="Times New Roman"/>
              <a:sym typeface="Times New Roman"/>
            </a:endParaRPr>
          </a:p>
          <a:p>
            <a:pPr indent="-317500" lvl="0" marL="457200" rtl="0" algn="l">
              <a:spcBef>
                <a:spcPts val="1200"/>
              </a:spcBef>
              <a:spcAft>
                <a:spcPts val="0"/>
              </a:spcAft>
              <a:buClr>
                <a:schemeClr val="dk1"/>
              </a:buClr>
              <a:buSzPts val="1400"/>
              <a:buChar char="-"/>
            </a:pPr>
            <a:r>
              <a:rPr lang="en">
                <a:solidFill>
                  <a:schemeClr val="dk1"/>
                </a:solidFill>
              </a:rPr>
              <a:t>Johnston’s statement highlights how expressing hateful speech on the Internet can feel inconsequential due to the size of the web and its granted anonymity. The movie makers refrained from portraying the Internet as a utopia and felt responsible for sparking conversations on this problem.</a:t>
            </a:r>
            <a:endParaRPr sz="1200">
              <a:solidFill>
                <a:schemeClr val="dk1"/>
              </a:solidFill>
              <a:latin typeface="Times New Roman"/>
              <a:ea typeface="Times New Roman"/>
              <a:cs typeface="Times New Roman"/>
              <a:sym typeface="Times New Roman"/>
            </a:endParaRPr>
          </a:p>
          <a:p>
            <a:pPr indent="-317500" lvl="0" marL="457200" rtl="0" algn="l">
              <a:spcBef>
                <a:spcPts val="1200"/>
              </a:spcBef>
              <a:spcAft>
                <a:spcPts val="0"/>
              </a:spcAft>
              <a:buClr>
                <a:schemeClr val="dk1"/>
              </a:buClr>
              <a:buSzPts val="1400"/>
              <a:buChar char="-"/>
            </a:pPr>
            <a:r>
              <a:rPr lang="en">
                <a:solidFill>
                  <a:schemeClr val="dk1"/>
                </a:solidFill>
              </a:rPr>
              <a:t>Specifically, those who are the most vulnerable against hate speech are children and even insecure adults. A co-director, Rich Moore, expresses these concerns:</a:t>
            </a:r>
            <a:endParaRPr sz="1200">
              <a:solidFill>
                <a:schemeClr val="dk1"/>
              </a:solidFill>
              <a:latin typeface="Times New Roman"/>
              <a:ea typeface="Times New Roman"/>
              <a:cs typeface="Times New Roman"/>
              <a:sym typeface="Times New Roman"/>
            </a:endParaRPr>
          </a:p>
          <a:p>
            <a:pPr indent="-317500" lvl="0" marL="457200" marR="381000" rtl="0" algn="l">
              <a:spcBef>
                <a:spcPts val="1200"/>
              </a:spcBef>
              <a:spcAft>
                <a:spcPts val="0"/>
              </a:spcAft>
              <a:buClr>
                <a:schemeClr val="dk1"/>
              </a:buClr>
              <a:buSzPts val="1400"/>
              <a:buChar char="-"/>
            </a:pPr>
            <a:r>
              <a:rPr lang="en">
                <a:solidFill>
                  <a:schemeClr val="dk1"/>
                </a:solidFill>
              </a:rPr>
              <a:t>“Social media can be a place where insecure adults could end up getting their feelings hurt… And I could see where this could be something bad for children…”</a:t>
            </a:r>
            <a:r>
              <a:rPr lang="en">
                <a:solidFill>
                  <a:schemeClr val="dk1"/>
                </a:solidFill>
                <a:uFill>
                  <a:noFill/>
                </a:uFill>
                <a:hlinkClick r:id="rId3">
                  <a:extLst>
                    <a:ext uri="{A12FA001-AC4F-418D-AE19-62706E023703}">
                      <ahyp:hlinkClr val="tx"/>
                    </a:ext>
                  </a:extLst>
                </a:hlinkClick>
              </a:rPr>
              <a:t> </a:t>
            </a:r>
            <a:r>
              <a:rPr lang="en" sz="1200">
                <a:solidFill>
                  <a:schemeClr val="dk1"/>
                </a:solidFill>
                <a:latin typeface="Times New Roman"/>
                <a:ea typeface="Times New Roman"/>
                <a:cs typeface="Times New Roman"/>
                <a:sym typeface="Times New Roman"/>
              </a:rPr>
              <a:t>[10]</a:t>
            </a:r>
            <a:endParaRPr sz="1200">
              <a:solidFill>
                <a:schemeClr val="dk1"/>
              </a:solidFill>
              <a:latin typeface="Times New Roman"/>
              <a:ea typeface="Times New Roman"/>
              <a:cs typeface="Times New Roman"/>
              <a:sym typeface="Times New Roman"/>
            </a:endParaRPr>
          </a:p>
          <a:p>
            <a:pPr indent="-317500" lvl="0" marL="457200" rtl="0" algn="l">
              <a:spcBef>
                <a:spcPts val="1200"/>
              </a:spcBef>
              <a:spcAft>
                <a:spcPts val="0"/>
              </a:spcAft>
              <a:buClr>
                <a:schemeClr val="dk1"/>
              </a:buClr>
              <a:buSzPts val="1400"/>
              <a:buChar char="-"/>
            </a:pPr>
            <a:r>
              <a:rPr lang="en">
                <a:solidFill>
                  <a:schemeClr val="dk1"/>
                </a:solidFill>
              </a:rPr>
              <a:t>As a result of these harms, the crew for Wreck-It Ralph urge the audience to be considerate of their online speech and image. Story artist Natalie Nourigat effectively expresses this:</a:t>
            </a:r>
            <a:endParaRPr sz="1200">
              <a:solidFill>
                <a:schemeClr val="dk1"/>
              </a:solidFill>
              <a:latin typeface="Times New Roman"/>
              <a:ea typeface="Times New Roman"/>
              <a:cs typeface="Times New Roman"/>
              <a:sym typeface="Times New Roman"/>
            </a:endParaRPr>
          </a:p>
          <a:p>
            <a:pPr indent="-317500" lvl="0" marL="457200" marR="381000" rtl="0" algn="l">
              <a:spcBef>
                <a:spcPts val="1200"/>
              </a:spcBef>
              <a:spcAft>
                <a:spcPts val="0"/>
              </a:spcAft>
              <a:buClr>
                <a:schemeClr val="dk1"/>
              </a:buClr>
              <a:buSzPts val="1400"/>
              <a:buChar char="-"/>
            </a:pPr>
            <a:r>
              <a:rPr lang="en">
                <a:solidFill>
                  <a:schemeClr val="dk1"/>
                </a:solidFill>
              </a:rPr>
              <a:t>“We played around with an idea that I think is still in the movie that’s like, who you are online matters… It’s real. It’s not like a video game. And you see the impact on Ralph in real time.”</a:t>
            </a:r>
            <a:r>
              <a:rPr lang="en">
                <a:solidFill>
                  <a:schemeClr val="dk1"/>
                </a:solidFill>
                <a:uFill>
                  <a:noFill/>
                </a:uFill>
                <a:hlinkClick r:id="rId4">
                  <a:extLst>
                    <a:ext uri="{A12FA001-AC4F-418D-AE19-62706E023703}">
                      <ahyp:hlinkClr val="tx"/>
                    </a:ext>
                  </a:extLst>
                </a:hlinkClick>
              </a:rPr>
              <a:t> </a:t>
            </a:r>
            <a:r>
              <a:rPr lang="en" sz="1200">
                <a:solidFill>
                  <a:schemeClr val="dk1"/>
                </a:solidFill>
                <a:latin typeface="Times New Roman"/>
                <a:ea typeface="Times New Roman"/>
                <a:cs typeface="Times New Roman"/>
                <a:sym typeface="Times New Roman"/>
              </a:rPr>
              <a:t>[9]</a:t>
            </a:r>
            <a:endParaRPr sz="1200">
              <a:solidFill>
                <a:schemeClr val="dk1"/>
              </a:solidFill>
              <a:latin typeface="Times New Roman"/>
              <a:ea typeface="Times New Roman"/>
              <a:cs typeface="Times New Roman"/>
              <a:sym typeface="Times New Roman"/>
            </a:endParaRPr>
          </a:p>
          <a:p>
            <a:pPr indent="-317500" lvl="0" marL="457200" rtl="0" algn="l">
              <a:lnSpc>
                <a:spcPct val="107916"/>
              </a:lnSpc>
              <a:spcBef>
                <a:spcPts val="1200"/>
              </a:spcBef>
              <a:spcAft>
                <a:spcPts val="0"/>
              </a:spcAft>
              <a:buClr>
                <a:schemeClr val="dk1"/>
              </a:buClr>
              <a:buSzPts val="1400"/>
              <a:buChar char="-"/>
            </a:pPr>
            <a:r>
              <a:rPr lang="en">
                <a:solidFill>
                  <a:schemeClr val="dk1"/>
                </a:solidFill>
              </a:rPr>
              <a:t>Despite these concerns, the crew remains hopeful that the internet will become safer and more peaceful in the future.</a:t>
            </a:r>
            <a:endParaRPr b="1">
              <a:solidFill>
                <a:schemeClr val="dk1"/>
              </a:solidFill>
              <a:latin typeface="Calibri"/>
              <a:ea typeface="Calibri"/>
              <a:cs typeface="Calibri"/>
              <a:sym typeface="Calibri"/>
            </a:endParaRPr>
          </a:p>
          <a:p>
            <a:pPr indent="-317500" lvl="0" marL="457200" rtl="0" algn="l">
              <a:spcBef>
                <a:spcPts val="800"/>
              </a:spcBef>
              <a:spcAft>
                <a:spcPts val="0"/>
              </a:spcAft>
              <a:buClr>
                <a:schemeClr val="dk1"/>
              </a:buClr>
              <a:buSzPts val="1400"/>
              <a:buChar char="-"/>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d722a186a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d722a186a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1200"/>
              </a:spcBef>
              <a:spcAft>
                <a:spcPts val="0"/>
              </a:spcAft>
              <a:buClr>
                <a:schemeClr val="dk1"/>
              </a:buClr>
              <a:buSzPts val="1400"/>
              <a:buChar char="-"/>
            </a:pPr>
            <a:r>
              <a:rPr lang="en">
                <a:solidFill>
                  <a:schemeClr val="dk1"/>
                </a:solidFill>
              </a:rPr>
              <a:t>Kersten</a:t>
            </a:r>
            <a:endParaRPr>
              <a:solidFill>
                <a:schemeClr val="dk1"/>
              </a:solidFill>
            </a:endParaRPr>
          </a:p>
          <a:p>
            <a:pPr indent="-317500" lvl="0" marL="457200" rtl="0" algn="l">
              <a:spcBef>
                <a:spcPts val="1200"/>
              </a:spcBef>
              <a:spcAft>
                <a:spcPts val="0"/>
              </a:spcAft>
              <a:buClr>
                <a:schemeClr val="dk1"/>
              </a:buClr>
              <a:buSzPts val="1400"/>
              <a:buChar char="-"/>
            </a:pPr>
            <a:r>
              <a:rPr lang="en">
                <a:solidFill>
                  <a:schemeClr val="dk1"/>
                </a:solidFill>
              </a:rPr>
              <a:t>As Ralph gets told that the team has gotten enough money for the Sugar Rush wheel, He attempts to call Vanellope. As the phone is vibrating, it slips off the dashboard of Shank’s car and pops open. Without user input, the phone accepts the call. Ralph overhears Vanellope tell Shank that Slaughter Race feels like home and that she wants to stay there. This infringement of privacy leads to the main plot problem of the movie. Also, it serves to commentate on how frequently technology can leak private conversations. With an increase of programs offering opt-in integrations -- such as Discord with Spotify, YouTube, and Twitch and others --</a:t>
            </a:r>
            <a:r>
              <a:rPr lang="en">
                <a:solidFill>
                  <a:schemeClr val="dk1"/>
                </a:solidFill>
                <a:uFill>
                  <a:noFill/>
                </a:uFill>
                <a:hlinkClick r:id="rId2">
                  <a:extLst>
                    <a:ext uri="{A12FA001-AC4F-418D-AE19-62706E023703}">
                      <ahyp:hlinkClr val="tx"/>
                    </a:ext>
                  </a:extLst>
                </a:hlinkClick>
              </a:rPr>
              <a:t> </a:t>
            </a:r>
            <a:r>
              <a:rPr lang="en" u="sng">
                <a:solidFill>
                  <a:srgbClr val="1155CC"/>
                </a:solidFill>
                <a:hlinkClick r:id="rId3">
                  <a:extLst>
                    <a:ext uri="{A12FA001-AC4F-418D-AE19-62706E023703}">
                      <ahyp:hlinkClr val="tx"/>
                    </a:ext>
                  </a:extLst>
                </a:hlinkClick>
              </a:rPr>
              <a:t>[11]</a:t>
            </a:r>
            <a:r>
              <a:rPr lang="en">
                <a:solidFill>
                  <a:schemeClr val="dk1"/>
                </a:solidFill>
              </a:rPr>
              <a:t>, it’s becoming easier to accidentally share information. </a:t>
            </a:r>
            <a:endParaRPr sz="1200">
              <a:solidFill>
                <a:schemeClr val="dk1"/>
              </a:solidFill>
              <a:latin typeface="Times New Roman"/>
              <a:ea typeface="Times New Roman"/>
              <a:cs typeface="Times New Roman"/>
              <a:sym typeface="Times New Roman"/>
            </a:endParaRPr>
          </a:p>
          <a:p>
            <a:pPr indent="-317500" lvl="0" marL="457200" rtl="0" algn="l">
              <a:spcBef>
                <a:spcPts val="1200"/>
              </a:spcBef>
              <a:spcAft>
                <a:spcPts val="1200"/>
              </a:spcAft>
              <a:buClr>
                <a:schemeClr val="dk1"/>
              </a:buClr>
              <a:buSzPts val="1400"/>
              <a:buChar char="-"/>
            </a:pPr>
            <a:r>
              <a:rPr lang="en">
                <a:solidFill>
                  <a:schemeClr val="dk1"/>
                </a:solidFill>
              </a:rPr>
              <a:t>Later in the movie, The search engine KnowsMore is used to provide commentary about internet privacy and stalking. He responds to one user with “I found a hundred and thirty results for ‘Where does my high school girlfriend live now?’ You’re welcome.” A case study states that “According to the U.S. Department of Justice’s Bureau of Justice Statistics, an estimated 3.4 million persons identified themselves as victims of stalking during a 12-month period in 2005 and 2006.”</a:t>
            </a:r>
            <a:r>
              <a:rPr lang="en">
                <a:solidFill>
                  <a:schemeClr val="dk1"/>
                </a:solidFill>
                <a:uFill>
                  <a:noFill/>
                </a:uFill>
                <a:hlinkClick r:id="rId4">
                  <a:extLst>
                    <a:ext uri="{A12FA001-AC4F-418D-AE19-62706E023703}">
                      <ahyp:hlinkClr val="tx"/>
                    </a:ext>
                  </a:extLst>
                </a:hlinkClick>
              </a:rPr>
              <a:t> </a:t>
            </a:r>
            <a:r>
              <a:rPr lang="en" u="sng">
                <a:solidFill>
                  <a:srgbClr val="1155CC"/>
                </a:solidFill>
                <a:hlinkClick r:id="rId5">
                  <a:extLst>
                    <a:ext uri="{A12FA001-AC4F-418D-AE19-62706E023703}">
                      <ahyp:hlinkClr val="tx"/>
                    </a:ext>
                  </a:extLst>
                </a:hlinkClick>
              </a:rPr>
              <a:t>[12]</a:t>
            </a:r>
            <a:r>
              <a:rPr lang="en">
                <a:solidFill>
                  <a:schemeClr val="dk1"/>
                </a:solidFill>
              </a:rPr>
              <a:t> This commentary is meant to bring light to another aspect of the ways the internet causes these dangers. It’s tempting for us to put information about ourselves online, but doing so makes us more vulnerable to this type of stalking.</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d722a186a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d722a186a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dk1"/>
                </a:solidFill>
                <a:highlight>
                  <a:schemeClr val="lt1"/>
                </a:highlight>
              </a:rPr>
              <a:t>Iv</a:t>
            </a:r>
            <a:endParaRPr>
              <a:solidFill>
                <a:schemeClr val="dk1"/>
              </a:solidFill>
              <a:highlight>
                <a:schemeClr val="lt1"/>
              </a:highlight>
            </a:endParaRPr>
          </a:p>
          <a:p>
            <a:pPr indent="0" lvl="0" marL="0" rtl="0" algn="l">
              <a:spcBef>
                <a:spcPts val="1200"/>
              </a:spcBef>
              <a:spcAft>
                <a:spcPts val="0"/>
              </a:spcAft>
              <a:buNone/>
            </a:pPr>
            <a:r>
              <a:rPr lang="en">
                <a:solidFill>
                  <a:schemeClr val="dk1"/>
                </a:solidFill>
                <a:highlight>
                  <a:schemeClr val="lt1"/>
                </a:highlight>
              </a:rPr>
              <a:t>Upon overhearing Vanellope’s conversation with Shank, Ralph becomes frantic and distressed. He looks for a way to make Slaughter Race less exciting, so Vanellope will leave and come back to the arcade with him. He gets Spamley to introduce him to Double Dan --  a virus author who resides in the dark net. Double Dan exploits Ralph’s immense distress by selling him a virus to sabotage Slaughter Race. These scenes showcase how Ralph was overwhelmed by his emotions and sense of betrayal, causing him to rely on a computer virus for malicious intent. Virus authors in real life also use emotional marketing to increase their sales. For example, a forum advertisement from a malicious DDoS vendor states: “DDoS service, with quality and reliable. […] if you have competition, who interrupt you at your work and if someone has hurt your feelings, you can play on the site of this person [...]”</a:t>
            </a:r>
            <a:r>
              <a:rPr lang="en">
                <a:solidFill>
                  <a:schemeClr val="dk1"/>
                </a:solidFill>
                <a:highlight>
                  <a:schemeClr val="lt1"/>
                </a:highlight>
                <a:uFill>
                  <a:noFill/>
                </a:uFill>
                <a:hlinkClick r:id="rId2">
                  <a:extLst>
                    <a:ext uri="{A12FA001-AC4F-418D-AE19-62706E023703}">
                      <ahyp:hlinkClr val="tx"/>
                    </a:ext>
                  </a:extLst>
                </a:hlinkClick>
              </a:rPr>
              <a:t> </a:t>
            </a:r>
            <a:r>
              <a:rPr lang="en">
                <a:solidFill>
                  <a:schemeClr val="dk1"/>
                </a:solidFill>
                <a:highlight>
                  <a:schemeClr val="lt1"/>
                </a:highlight>
              </a:rPr>
              <a:t>[</a:t>
            </a:r>
            <a:r>
              <a:rPr lang="en" u="sng">
                <a:solidFill>
                  <a:schemeClr val="dk1"/>
                </a:solidFill>
                <a:highlight>
                  <a:schemeClr val="lt1"/>
                </a:highlight>
              </a:rPr>
              <a:t>13</a:t>
            </a:r>
            <a:r>
              <a:rPr lang="en">
                <a:solidFill>
                  <a:schemeClr val="dk1"/>
                </a:solidFill>
                <a:highlight>
                  <a:schemeClr val="lt1"/>
                </a:highlight>
              </a:rPr>
              <a:t>]. Research has shown that these emotion-driven cybercrimes are common. In 2020, the average global cost of insider threats at companies has increased by 31%, coming in at $11.45 million</a:t>
            </a:r>
            <a:r>
              <a:rPr lang="en">
                <a:solidFill>
                  <a:schemeClr val="dk1"/>
                </a:solidFill>
                <a:highlight>
                  <a:schemeClr val="lt1"/>
                </a:highlight>
                <a:uFill>
                  <a:noFill/>
                </a:uFill>
                <a:hlinkClick r:id="rId3">
                  <a:extLst>
                    <a:ext uri="{A12FA001-AC4F-418D-AE19-62706E023703}">
                      <ahyp:hlinkClr val="tx"/>
                    </a:ext>
                  </a:extLst>
                </a:hlinkClick>
              </a:rPr>
              <a:t> </a:t>
            </a:r>
            <a:r>
              <a:rPr lang="en" u="sng">
                <a:solidFill>
                  <a:srgbClr val="1155CC"/>
                </a:solidFill>
                <a:highlight>
                  <a:schemeClr val="lt1"/>
                </a:highlight>
                <a:hlinkClick r:id="rId4">
                  <a:extLst>
                    <a:ext uri="{A12FA001-AC4F-418D-AE19-62706E023703}">
                      <ahyp:hlinkClr val="tx"/>
                    </a:ext>
                  </a:extLst>
                </a:hlinkClick>
              </a:rPr>
              <a:t>[14]</a:t>
            </a:r>
            <a:r>
              <a:rPr lang="en">
                <a:solidFill>
                  <a:schemeClr val="dk1"/>
                </a:solidFill>
                <a:highlight>
                  <a:schemeClr val="lt1"/>
                </a:highlight>
              </a:rPr>
              <a:t>. Another study finds that the most frequent motive for insider cybercrime is revenge since in 92% of their cases “...a specific event or a series of events triggered the insiders’ actions.” These events included, among others, employment termination (47%), dispute with a current or former employer (20%), and employment-related demotion or transfer (13%)”</a:t>
            </a:r>
            <a:r>
              <a:rPr lang="en">
                <a:solidFill>
                  <a:schemeClr val="dk1"/>
                </a:solidFill>
                <a:highlight>
                  <a:schemeClr val="lt1"/>
                </a:highlight>
                <a:uFill>
                  <a:noFill/>
                </a:uFill>
                <a:hlinkClick r:id="rId5">
                  <a:extLst>
                    <a:ext uri="{A12FA001-AC4F-418D-AE19-62706E023703}">
                      <ahyp:hlinkClr val="tx"/>
                    </a:ext>
                  </a:extLst>
                </a:hlinkClick>
              </a:rPr>
              <a:t> </a:t>
            </a:r>
            <a:r>
              <a:rPr lang="en" u="sng">
                <a:solidFill>
                  <a:srgbClr val="1155CC"/>
                </a:solidFill>
                <a:highlight>
                  <a:schemeClr val="lt1"/>
                </a:highlight>
                <a:hlinkClick r:id="rId6">
                  <a:extLst>
                    <a:ext uri="{A12FA001-AC4F-418D-AE19-62706E023703}">
                      <ahyp:hlinkClr val="tx"/>
                    </a:ext>
                  </a:extLst>
                </a:hlinkClick>
              </a:rPr>
              <a:t>[15]</a:t>
            </a:r>
            <a:r>
              <a:rPr lang="en">
                <a:solidFill>
                  <a:schemeClr val="dk1"/>
                </a:solidFill>
                <a:highlight>
                  <a:schemeClr val="lt1"/>
                </a:highlight>
              </a:rPr>
              <a:t>. Ralph’s actions and the aforementioned statistics suggest that humans are prone to using computer viruses for malice due to their emotional distress.</a:t>
            </a:r>
            <a:endParaRPr sz="1200">
              <a:solidFill>
                <a:schemeClr val="dk1"/>
              </a:solidFill>
              <a:highlight>
                <a:schemeClr val="lt1"/>
              </a:highlight>
              <a:latin typeface="Times New Roman"/>
              <a:ea typeface="Times New Roman"/>
              <a:cs typeface="Times New Roman"/>
              <a:sym typeface="Times New Roman"/>
            </a:endParaRPr>
          </a:p>
          <a:p>
            <a:pPr indent="-317500" lvl="0" marL="457200" rtl="0" algn="l">
              <a:spcBef>
                <a:spcPts val="1200"/>
              </a:spcBef>
              <a:spcAft>
                <a:spcPts val="1200"/>
              </a:spcAft>
              <a:buClr>
                <a:schemeClr val="dk1"/>
              </a:buClr>
              <a:buSzPts val="1400"/>
              <a:buChar char="-"/>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d72576350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d72576350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1200"/>
              </a:spcBef>
              <a:spcAft>
                <a:spcPts val="0"/>
              </a:spcAft>
              <a:buClr>
                <a:schemeClr val="dk1"/>
              </a:buClr>
              <a:buSzPts val="1400"/>
              <a:buChar char="-"/>
            </a:pPr>
            <a:r>
              <a:rPr lang="en">
                <a:solidFill>
                  <a:schemeClr val="dk1"/>
                </a:solidFill>
              </a:rPr>
              <a:t>Iv</a:t>
            </a:r>
            <a:endParaRPr>
              <a:solidFill>
                <a:schemeClr val="dk1"/>
              </a:solidFill>
            </a:endParaRPr>
          </a:p>
          <a:p>
            <a:pPr indent="-317500" lvl="0" marL="457200" rtl="0" algn="l">
              <a:spcBef>
                <a:spcPts val="1200"/>
              </a:spcBef>
              <a:spcAft>
                <a:spcPts val="0"/>
              </a:spcAft>
              <a:buClr>
                <a:schemeClr val="dk1"/>
              </a:buClr>
              <a:buSzPts val="1400"/>
              <a:buChar char="-"/>
            </a:pPr>
            <a:r>
              <a:rPr lang="en">
                <a:solidFill>
                  <a:schemeClr val="dk1"/>
                </a:solidFill>
              </a:rPr>
              <a:t>The virus has a much stronger effect than Ralph intended, and eventually crashes the game. It then escapes and infiltrates the rest of the internet. These scenes skillfully depict the Internet as a highway for spreading dangerous viruses and malware. Similarly, in real life, virus authors often use the Internet to deploy malicious software to the general public. Symantec, a cybersecurity software company, reported that its services blocked more than 5.5 billion attacks in 2011</a:t>
            </a:r>
            <a:r>
              <a:rPr lang="en">
                <a:solidFill>
                  <a:schemeClr val="dk1"/>
                </a:solidFill>
                <a:uFill>
                  <a:noFill/>
                </a:uFill>
                <a:hlinkClick r:id="rId2">
                  <a:extLst>
                    <a:ext uri="{A12FA001-AC4F-418D-AE19-62706E023703}">
                      <ahyp:hlinkClr val="tx"/>
                    </a:ext>
                  </a:extLst>
                </a:hlinkClick>
              </a:rPr>
              <a:t> </a:t>
            </a:r>
            <a:r>
              <a:rPr lang="en" u="sng">
                <a:solidFill>
                  <a:srgbClr val="1155CC"/>
                </a:solidFill>
                <a:hlinkClick r:id="rId3">
                  <a:extLst>
                    <a:ext uri="{A12FA001-AC4F-418D-AE19-62706E023703}">
                      <ahyp:hlinkClr val="tx"/>
                    </a:ext>
                  </a:extLst>
                </a:hlinkClick>
              </a:rPr>
              <a:t>[16]</a:t>
            </a:r>
            <a:r>
              <a:rPr lang="en">
                <a:solidFill>
                  <a:schemeClr val="dk1"/>
                </a:solidFill>
              </a:rPr>
              <a:t>. This number emphasizes the prevalence of malicious content on the Internet and urges users to be cautious of their visited websites. Interestingly, 61% of websites that were labeled as malicious are actually innocent in nature, but were infected by external code and have unknowingly become destructive</a:t>
            </a:r>
            <a:r>
              <a:rPr lang="en">
                <a:solidFill>
                  <a:schemeClr val="dk1"/>
                </a:solidFill>
                <a:uFill>
                  <a:noFill/>
                </a:uFill>
                <a:hlinkClick r:id="rId4">
                  <a:extLst>
                    <a:ext uri="{A12FA001-AC4F-418D-AE19-62706E023703}">
                      <ahyp:hlinkClr val="tx"/>
                    </a:ext>
                  </a:extLst>
                </a:hlinkClick>
              </a:rPr>
              <a:t> </a:t>
            </a:r>
            <a:r>
              <a:rPr lang="en" u="sng">
                <a:solidFill>
                  <a:srgbClr val="1155CC"/>
                </a:solidFill>
                <a:hlinkClick r:id="rId5">
                  <a:extLst>
                    <a:ext uri="{A12FA001-AC4F-418D-AE19-62706E023703}">
                      <ahyp:hlinkClr val="tx"/>
                    </a:ext>
                  </a:extLst>
                </a:hlinkClick>
              </a:rPr>
              <a:t>[16]</a:t>
            </a:r>
            <a:r>
              <a:rPr lang="en">
                <a:solidFill>
                  <a:schemeClr val="dk1"/>
                </a:solidFill>
              </a:rPr>
              <a:t>. This shows how viruses can spread through the internet in many ways, and prey on victims who have a false sense of security from being on a known website. </a:t>
            </a:r>
            <a:endParaRPr sz="1200">
              <a:solidFill>
                <a:schemeClr val="dk1"/>
              </a:solidFill>
              <a:latin typeface="Times New Roman"/>
              <a:ea typeface="Times New Roman"/>
              <a:cs typeface="Times New Roman"/>
              <a:sym typeface="Times New Roman"/>
            </a:endParaRPr>
          </a:p>
          <a:p>
            <a:pPr indent="-317500" lvl="0" marL="457200" rtl="0" algn="l">
              <a:spcBef>
                <a:spcPts val="1200"/>
              </a:spcBef>
              <a:spcAft>
                <a:spcPts val="0"/>
              </a:spcAft>
              <a:buClr>
                <a:schemeClr val="dk1"/>
              </a:buClr>
              <a:buSzPts val="1400"/>
              <a:buChar char="-"/>
            </a:pPr>
            <a:r>
              <a:rPr lang="en" sz="1150">
                <a:solidFill>
                  <a:schemeClr val="dk1"/>
                </a:solidFill>
                <a:latin typeface="Roboto"/>
                <a:ea typeface="Roboto"/>
                <a:cs typeface="Roboto"/>
                <a:sym typeface="Roboto"/>
              </a:rPr>
              <a:t>Emails are also effective vessels for viruses as studies have shown that 1 out of 10 people who receive a malicious email will click on a link in it </a:t>
            </a:r>
            <a:r>
              <a:rPr lang="en" sz="1150" u="sng">
                <a:solidFill>
                  <a:schemeClr val="hlink"/>
                </a:solidFill>
                <a:latin typeface="Roboto"/>
                <a:ea typeface="Roboto"/>
                <a:cs typeface="Roboto"/>
                <a:sym typeface="Roboto"/>
                <a:hlinkClick r:id="rId6"/>
              </a:rPr>
              <a:t>[17]</a:t>
            </a:r>
            <a:r>
              <a:rPr lang="en" sz="1150">
                <a:solidFill>
                  <a:schemeClr val="dk1"/>
                </a:solidFill>
                <a:latin typeface="Roboto"/>
                <a:ea typeface="Roboto"/>
                <a:cs typeface="Roboto"/>
                <a:sym typeface="Roboto"/>
              </a:rPr>
              <a:t>. The infamous Love Bug virus was spread through email messages containing the words “I Love You,” which lured users into activating malicious code </a:t>
            </a:r>
            <a:r>
              <a:rPr lang="en" sz="1150" u="sng">
                <a:solidFill>
                  <a:schemeClr val="hlink"/>
                </a:solidFill>
                <a:latin typeface="Roboto"/>
                <a:ea typeface="Roboto"/>
                <a:cs typeface="Roboto"/>
                <a:sym typeface="Roboto"/>
                <a:hlinkClick r:id="rId7"/>
              </a:rPr>
              <a:t>[18]</a:t>
            </a:r>
            <a:r>
              <a:rPr lang="en" sz="1150">
                <a:solidFill>
                  <a:schemeClr val="dk1"/>
                </a:solidFill>
                <a:latin typeface="Roboto"/>
                <a:ea typeface="Roboto"/>
                <a:cs typeface="Roboto"/>
                <a:sym typeface="Roboto"/>
              </a:rPr>
              <a:t>. Once the machine was infected, the virus corrupted and overwrote local files. Additionally, the virus sent itself to the first 50 people on the user’s Microsoft Outlook contact list, further expanding its reach . Overall, it affected an estimated 45 million computers, and the incident cost tens of billions of pounds in the UK alone. Among the victims were major organizations such as the World Health Organization and the Pentagon, whose operations were hindered. While the Internet is a powerful tool for finding resources and networking, its wide connectivity is a gateway to external vulnerabilities. This disadvantage is depicted in the movie as the virus infiltrates the Internet world causes colossal damage within a few scenes. These malicious viruses also exist in real life, as demonstrated by the catastrophic losses caused by the Love Bug.</a:t>
            </a:r>
            <a:endParaRPr sz="1200">
              <a:solidFill>
                <a:schemeClr val="dk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a:solidFill>
                <a:schemeClr val="dk1"/>
              </a:solidFill>
              <a:highlight>
                <a:schemeClr val="lt1"/>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rgbClr val="432E64"/>
        </a:solidFill>
      </p:bgPr>
    </p:bg>
    <p:spTree>
      <p:nvGrpSpPr>
        <p:cNvPr id="50" name="Shape 50"/>
        <p:cNvGrpSpPr/>
        <p:nvPr/>
      </p:nvGrpSpPr>
      <p:grpSpPr>
        <a:xfrm>
          <a:off x="0" y="0"/>
          <a:ext cx="0" cy="0"/>
          <a:chOff x="0" y="0"/>
          <a:chExt cx="0" cy="0"/>
        </a:xfrm>
      </p:grpSpPr>
      <p:sp>
        <p:nvSpPr>
          <p:cNvPr id="51" name="Google Shape;51;p13"/>
          <p:cNvSpPr/>
          <p:nvPr/>
        </p:nvSpPr>
        <p:spPr>
          <a:xfrm>
            <a:off x="5642650" y="1196950"/>
            <a:ext cx="1796700" cy="1796700"/>
          </a:xfrm>
          <a:prstGeom prst="ellipse">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8761400" y="1539876"/>
            <a:ext cx="505800" cy="5058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2955250" y="3661200"/>
            <a:ext cx="1159800" cy="1159800"/>
          </a:xfrm>
          <a:prstGeom prst="ellipse">
            <a:avLst/>
          </a:prstGeom>
          <a:noFill/>
          <a:ln cap="flat" cmpd="sng" w="9525">
            <a:solidFill>
              <a:srgbClr val="C20E9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7845352" y="1685552"/>
            <a:ext cx="1559612" cy="155961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55" name="Google Shape;55;p13"/>
          <p:cNvSpPr/>
          <p:nvPr/>
        </p:nvSpPr>
        <p:spPr>
          <a:xfrm>
            <a:off x="6736351" y="1301392"/>
            <a:ext cx="1159800" cy="1003500"/>
          </a:xfrm>
          <a:prstGeom prst="triangle">
            <a:avLst>
              <a:gd fmla="val 50000" name="adj"/>
            </a:avLst>
          </a:prstGeom>
          <a:noFill/>
          <a:ln cap="flat" cmpd="sng" w="9525">
            <a:solidFill>
              <a:srgbClr val="C20E9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10799123">
            <a:off x="-359856" y="1954148"/>
            <a:ext cx="1176000" cy="1117800"/>
          </a:xfrm>
          <a:prstGeom prst="pentagon">
            <a:avLst>
              <a:gd fmla="val 105146" name="hf"/>
              <a:gd fmla="val 110557" name="vf"/>
            </a:avLst>
          </a:prstGeom>
          <a:noFill/>
          <a:ln cap="flat" cmpd="sng" w="114300">
            <a:solidFill>
              <a:srgbClr val="FF99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rot="-899880">
            <a:off x="1365793" y="1978994"/>
            <a:ext cx="1829316" cy="1738722"/>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592400" y="904800"/>
            <a:ext cx="1796700" cy="17967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229200" y="3014525"/>
            <a:ext cx="1226592" cy="1226592"/>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396172" y="1378560"/>
            <a:ext cx="1424722" cy="142472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61" name="Google Shape;61;p13"/>
          <p:cNvSpPr/>
          <p:nvPr/>
        </p:nvSpPr>
        <p:spPr>
          <a:xfrm>
            <a:off x="2694350" y="694075"/>
            <a:ext cx="3755100" cy="3755100"/>
          </a:xfrm>
          <a:prstGeom prst="ellipse">
            <a:avLst/>
          </a:prstGeom>
          <a:solidFill>
            <a:srgbClr val="0E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ph type="ctrTitle"/>
          </p:nvPr>
        </p:nvSpPr>
        <p:spPr>
          <a:xfrm>
            <a:off x="2878525" y="1991825"/>
            <a:ext cx="3387000" cy="1159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3" name="Google Shape;63;p13"/>
          <p:cNvSpPr/>
          <p:nvPr/>
        </p:nvSpPr>
        <p:spPr>
          <a:xfrm>
            <a:off x="2378899" y="2701499"/>
            <a:ext cx="462000" cy="4620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2320850" y="3525150"/>
            <a:ext cx="462000" cy="399600"/>
          </a:xfrm>
          <a:prstGeom prst="triangle">
            <a:avLst>
              <a:gd fmla="val 50000" name="adj"/>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rot="10800000">
            <a:off x="2025975" y="1258251"/>
            <a:ext cx="584400" cy="5058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rot="10800000">
            <a:off x="7439350" y="1196950"/>
            <a:ext cx="425700" cy="3684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5587275" y="808800"/>
            <a:ext cx="731400" cy="731400"/>
          </a:xfrm>
          <a:prstGeom prst="donut">
            <a:avLst>
              <a:gd fmla="val 10551"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3218800" y="3924750"/>
            <a:ext cx="632700" cy="6327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6056000" y="3149475"/>
            <a:ext cx="1383355" cy="1058469"/>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rot="1372">
            <a:off x="7518650" y="3105312"/>
            <a:ext cx="751500" cy="714300"/>
          </a:xfrm>
          <a:prstGeom prst="pentagon">
            <a:avLst>
              <a:gd fmla="val 105146" name="hf"/>
              <a:gd fmla="val 110557" name="vf"/>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432E64"/>
        </a:solidFill>
      </p:bgPr>
    </p:bg>
    <p:spTree>
      <p:nvGrpSpPr>
        <p:cNvPr id="76" name="Shape 76"/>
        <p:cNvGrpSpPr/>
        <p:nvPr/>
      </p:nvGrpSpPr>
      <p:grpSpPr>
        <a:xfrm>
          <a:off x="0" y="0"/>
          <a:ext cx="0" cy="0"/>
          <a:chOff x="0" y="0"/>
          <a:chExt cx="0" cy="0"/>
        </a:xfrm>
      </p:grpSpPr>
      <p:sp>
        <p:nvSpPr>
          <p:cNvPr id="77" name="Google Shape;77;p15"/>
          <p:cNvSpPr/>
          <p:nvPr/>
        </p:nvSpPr>
        <p:spPr>
          <a:xfrm>
            <a:off x="5642650" y="1196950"/>
            <a:ext cx="1796700" cy="1796700"/>
          </a:xfrm>
          <a:prstGeom prst="ellipse">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a:off x="8761400" y="1539876"/>
            <a:ext cx="505800" cy="5058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a:off x="2955250" y="3661200"/>
            <a:ext cx="1159800" cy="1159800"/>
          </a:xfrm>
          <a:prstGeom prst="ellipse">
            <a:avLst/>
          </a:prstGeom>
          <a:noFill/>
          <a:ln cap="flat" cmpd="sng" w="9525">
            <a:solidFill>
              <a:srgbClr val="C20E9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a:off x="7845352" y="1685552"/>
            <a:ext cx="1559612" cy="155961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81" name="Google Shape;81;p15"/>
          <p:cNvSpPr/>
          <p:nvPr/>
        </p:nvSpPr>
        <p:spPr>
          <a:xfrm>
            <a:off x="6736351" y="1301392"/>
            <a:ext cx="1159800" cy="1003500"/>
          </a:xfrm>
          <a:prstGeom prst="triangle">
            <a:avLst>
              <a:gd fmla="val 50000" name="adj"/>
            </a:avLst>
          </a:prstGeom>
          <a:noFill/>
          <a:ln cap="flat" cmpd="sng" w="9525">
            <a:solidFill>
              <a:srgbClr val="C20E9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rot="-10799123">
            <a:off x="-359856" y="1954148"/>
            <a:ext cx="1176000" cy="1117800"/>
          </a:xfrm>
          <a:prstGeom prst="pentagon">
            <a:avLst>
              <a:gd fmla="val 105146" name="hf"/>
              <a:gd fmla="val 110557" name="vf"/>
            </a:avLst>
          </a:prstGeom>
          <a:noFill/>
          <a:ln cap="flat" cmpd="sng" w="114300">
            <a:solidFill>
              <a:srgbClr val="FF99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899880">
            <a:off x="1365793" y="1978994"/>
            <a:ext cx="1829316" cy="1738722"/>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1592400" y="904800"/>
            <a:ext cx="1796700" cy="17967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229200" y="3014525"/>
            <a:ext cx="1226592" cy="1226592"/>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396172" y="1378560"/>
            <a:ext cx="1424722" cy="142472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87" name="Google Shape;87;p15"/>
          <p:cNvSpPr/>
          <p:nvPr/>
        </p:nvSpPr>
        <p:spPr>
          <a:xfrm>
            <a:off x="2694350" y="694075"/>
            <a:ext cx="3755100" cy="3755100"/>
          </a:xfrm>
          <a:prstGeom prst="ellipse">
            <a:avLst/>
          </a:prstGeom>
          <a:solidFill>
            <a:srgbClr val="0E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txBox="1"/>
          <p:nvPr>
            <p:ph type="ctrTitle"/>
          </p:nvPr>
        </p:nvSpPr>
        <p:spPr>
          <a:xfrm>
            <a:off x="2878525" y="1991825"/>
            <a:ext cx="33870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9" name="Google Shape;89;p15"/>
          <p:cNvSpPr/>
          <p:nvPr/>
        </p:nvSpPr>
        <p:spPr>
          <a:xfrm>
            <a:off x="2378899" y="2701499"/>
            <a:ext cx="462000" cy="4620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2320850" y="3525150"/>
            <a:ext cx="462000" cy="399600"/>
          </a:xfrm>
          <a:prstGeom prst="triangle">
            <a:avLst>
              <a:gd fmla="val 50000" name="adj"/>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rot="10800000">
            <a:off x="2025975" y="1258251"/>
            <a:ext cx="584400" cy="5058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rot="10800000">
            <a:off x="7439350" y="1196950"/>
            <a:ext cx="425700" cy="3684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5587275" y="808800"/>
            <a:ext cx="731400" cy="731400"/>
          </a:xfrm>
          <a:prstGeom prst="donut">
            <a:avLst>
              <a:gd fmla="val 10551"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3218800" y="3924750"/>
            <a:ext cx="632700" cy="6327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6056000" y="3149475"/>
            <a:ext cx="1383355" cy="1058469"/>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rot="1372">
            <a:off x="7518650" y="3105312"/>
            <a:ext cx="751500" cy="714300"/>
          </a:xfrm>
          <a:prstGeom prst="pentagon">
            <a:avLst>
              <a:gd fmla="val 105146" name="hf"/>
              <a:gd fmla="val 110557" name="vf"/>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97" name="Shape 97"/>
        <p:cNvGrpSpPr/>
        <p:nvPr/>
      </p:nvGrpSpPr>
      <p:grpSpPr>
        <a:xfrm>
          <a:off x="0" y="0"/>
          <a:ext cx="0" cy="0"/>
          <a:chOff x="0" y="0"/>
          <a:chExt cx="0" cy="0"/>
        </a:xfrm>
      </p:grpSpPr>
      <p:grpSp>
        <p:nvGrpSpPr>
          <p:cNvPr id="98" name="Google Shape;98;p16"/>
          <p:cNvGrpSpPr/>
          <p:nvPr/>
        </p:nvGrpSpPr>
        <p:grpSpPr>
          <a:xfrm>
            <a:off x="-76804" y="-364106"/>
            <a:ext cx="9492216" cy="5864919"/>
            <a:chOff x="-76804" y="-364106"/>
            <a:chExt cx="9492216" cy="5864919"/>
          </a:xfrm>
        </p:grpSpPr>
        <p:sp>
          <p:nvSpPr>
            <p:cNvPr id="99" name="Google Shape;99;p16"/>
            <p:cNvSpPr/>
            <p:nvPr/>
          </p:nvSpPr>
          <p:spPr>
            <a:xfrm>
              <a:off x="0" y="0"/>
              <a:ext cx="9144000" cy="3528000"/>
            </a:xfrm>
            <a:prstGeom prst="rect">
              <a:avLst/>
            </a:prstGeom>
            <a:solidFill>
              <a:srgbClr val="0E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4343698" y="3286144"/>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8312875" y="-85400"/>
              <a:ext cx="542100" cy="542100"/>
            </a:xfrm>
            <a:prstGeom prst="ellipse">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rot="-899646">
              <a:off x="776862" y="-262199"/>
              <a:ext cx="900976" cy="856085"/>
            </a:xfrm>
            <a:prstGeom prst="pentagon">
              <a:avLst>
                <a:gd fmla="val 105146" name="hf"/>
                <a:gd fmla="val 110557" name="vf"/>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rot="1763">
              <a:off x="8737998" y="3634823"/>
              <a:ext cx="585000" cy="556500"/>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rot="10800000">
              <a:off x="90420" y="4650313"/>
              <a:ext cx="983100" cy="850500"/>
            </a:xfrm>
            <a:prstGeom prst="triangle">
              <a:avLst>
                <a:gd fmla="val 50000" name="adj"/>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8578650" y="85864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106" name="Google Shape;106;p16"/>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rot="10800000">
              <a:off x="-76796" y="3768356"/>
              <a:ext cx="393900" cy="374400"/>
            </a:xfrm>
            <a:prstGeom prst="pentagon">
              <a:avLst>
                <a:gd fmla="val 105146" name="hf"/>
                <a:gd fmla="val 110557" name="vf"/>
              </a:avLst>
            </a:prstGeom>
            <a:noFill/>
            <a:ln cap="flat" cmpd="sng" w="76200">
              <a:solidFill>
                <a:srgbClr val="6D9E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8092376" y="131852"/>
              <a:ext cx="983100" cy="9831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133504" y="-85397"/>
              <a:ext cx="231300" cy="2313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rot="10800000">
              <a:off x="343825" y="4290619"/>
              <a:ext cx="333300" cy="2883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rot="10800000">
              <a:off x="7891383" y="447345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7800077" y="94976"/>
              <a:ext cx="307200" cy="265800"/>
            </a:xfrm>
            <a:prstGeom prst="triangl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8578651" y="3939150"/>
              <a:ext cx="421500" cy="421500"/>
            </a:xfrm>
            <a:prstGeom prst="donut">
              <a:avLst>
                <a:gd fmla="val 19671"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rot="10800000">
              <a:off x="47429" y="4473462"/>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rot="7294922">
              <a:off x="8507862" y="1506795"/>
              <a:ext cx="486330" cy="462608"/>
            </a:xfrm>
            <a:prstGeom prst="pentagon">
              <a:avLst>
                <a:gd fmla="val 105146" name="hf"/>
                <a:gd fmla="val 110557" name="vf"/>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rot="1902">
              <a:off x="-76804" y="1095525"/>
              <a:ext cx="542100" cy="515400"/>
            </a:xfrm>
            <a:prstGeom prst="pentagon">
              <a:avLst>
                <a:gd fmla="val 105146" name="hf"/>
                <a:gd fmla="val 110557" name="vf"/>
              </a:avLst>
            </a:prstGeom>
            <a:noFill/>
            <a:ln cap="flat" cmpd="sng" w="28575">
              <a:solidFill>
                <a:srgbClr val="C20E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8217614" y="4442536"/>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flipH="1">
              <a:off x="4456350" y="3414379"/>
              <a:ext cx="231300" cy="200100"/>
            </a:xfrm>
            <a:prstGeom prst="triangle">
              <a:avLst>
                <a:gd fmla="val 50000" name="adj"/>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 name="Google Shape;121;p16"/>
          <p:cNvSpPr txBox="1"/>
          <p:nvPr>
            <p:ph type="ctrTitle"/>
          </p:nvPr>
        </p:nvSpPr>
        <p:spPr>
          <a:xfrm>
            <a:off x="1737625" y="1659550"/>
            <a:ext cx="56688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22" name="Google Shape;122;p16"/>
          <p:cNvSpPr txBox="1"/>
          <p:nvPr>
            <p:ph idx="1" type="subTitle"/>
          </p:nvPr>
        </p:nvSpPr>
        <p:spPr>
          <a:xfrm>
            <a:off x="1737625" y="2687653"/>
            <a:ext cx="5668800" cy="4965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9900"/>
              </a:buClr>
              <a:buSzPts val="1400"/>
              <a:buNone/>
              <a:defRPr sz="1400">
                <a:solidFill>
                  <a:srgbClr val="FF9900"/>
                </a:solidFill>
              </a:defRPr>
            </a:lvl1pPr>
            <a:lvl2pPr lvl="1" rtl="0" algn="ctr">
              <a:spcBef>
                <a:spcPts val="0"/>
              </a:spcBef>
              <a:spcAft>
                <a:spcPts val="0"/>
              </a:spcAft>
              <a:buClr>
                <a:srgbClr val="FF9900"/>
              </a:buClr>
              <a:buSzPts val="1400"/>
              <a:buNone/>
              <a:defRPr sz="1400">
                <a:solidFill>
                  <a:srgbClr val="FF9900"/>
                </a:solidFill>
              </a:defRPr>
            </a:lvl2pPr>
            <a:lvl3pPr lvl="2" rtl="0" algn="ctr">
              <a:spcBef>
                <a:spcPts val="0"/>
              </a:spcBef>
              <a:spcAft>
                <a:spcPts val="0"/>
              </a:spcAft>
              <a:buClr>
                <a:srgbClr val="FF9900"/>
              </a:buClr>
              <a:buSzPts val="1400"/>
              <a:buNone/>
              <a:defRPr sz="1400">
                <a:solidFill>
                  <a:srgbClr val="FF9900"/>
                </a:solidFill>
              </a:defRPr>
            </a:lvl3pPr>
            <a:lvl4pPr lvl="3" rtl="0" algn="ctr">
              <a:spcBef>
                <a:spcPts val="0"/>
              </a:spcBef>
              <a:spcAft>
                <a:spcPts val="0"/>
              </a:spcAft>
              <a:buClr>
                <a:srgbClr val="FF9900"/>
              </a:buClr>
              <a:buSzPts val="1400"/>
              <a:buNone/>
              <a:defRPr sz="1400">
                <a:solidFill>
                  <a:srgbClr val="FF9900"/>
                </a:solidFill>
              </a:defRPr>
            </a:lvl4pPr>
            <a:lvl5pPr lvl="4" rtl="0" algn="ctr">
              <a:spcBef>
                <a:spcPts val="0"/>
              </a:spcBef>
              <a:spcAft>
                <a:spcPts val="0"/>
              </a:spcAft>
              <a:buClr>
                <a:srgbClr val="FF9900"/>
              </a:buClr>
              <a:buSzPts val="1400"/>
              <a:buNone/>
              <a:defRPr sz="1400">
                <a:solidFill>
                  <a:srgbClr val="FF9900"/>
                </a:solidFill>
              </a:defRPr>
            </a:lvl5pPr>
            <a:lvl6pPr lvl="5" rtl="0" algn="ctr">
              <a:spcBef>
                <a:spcPts val="0"/>
              </a:spcBef>
              <a:spcAft>
                <a:spcPts val="0"/>
              </a:spcAft>
              <a:buClr>
                <a:srgbClr val="FF9900"/>
              </a:buClr>
              <a:buSzPts val="1400"/>
              <a:buNone/>
              <a:defRPr sz="1400">
                <a:solidFill>
                  <a:srgbClr val="FF9900"/>
                </a:solidFill>
              </a:defRPr>
            </a:lvl6pPr>
            <a:lvl7pPr lvl="6" rtl="0" algn="ctr">
              <a:spcBef>
                <a:spcPts val="0"/>
              </a:spcBef>
              <a:spcAft>
                <a:spcPts val="0"/>
              </a:spcAft>
              <a:buClr>
                <a:srgbClr val="FF9900"/>
              </a:buClr>
              <a:buSzPts val="1400"/>
              <a:buNone/>
              <a:defRPr sz="1400">
                <a:solidFill>
                  <a:srgbClr val="FF9900"/>
                </a:solidFill>
              </a:defRPr>
            </a:lvl7pPr>
            <a:lvl8pPr lvl="7" rtl="0" algn="ctr">
              <a:spcBef>
                <a:spcPts val="0"/>
              </a:spcBef>
              <a:spcAft>
                <a:spcPts val="0"/>
              </a:spcAft>
              <a:buClr>
                <a:srgbClr val="FF9900"/>
              </a:buClr>
              <a:buSzPts val="1400"/>
              <a:buNone/>
              <a:defRPr sz="1400">
                <a:solidFill>
                  <a:srgbClr val="FF9900"/>
                </a:solidFill>
              </a:defRPr>
            </a:lvl8pPr>
            <a:lvl9pPr lvl="8" rtl="0" algn="ctr">
              <a:spcBef>
                <a:spcPts val="0"/>
              </a:spcBef>
              <a:spcAft>
                <a:spcPts val="0"/>
              </a:spcAft>
              <a:buClr>
                <a:srgbClr val="FF9900"/>
              </a:buClr>
              <a:buSzPts val="1400"/>
              <a:buNone/>
              <a:defRPr sz="1400">
                <a:solidFill>
                  <a:srgbClr val="FF9900"/>
                </a:solidFill>
              </a:defRPr>
            </a:lvl9pPr>
          </a:lstStyle>
          <a:p/>
        </p:txBody>
      </p:sp>
      <p:sp>
        <p:nvSpPr>
          <p:cNvPr id="123" name="Google Shape;123;p16"/>
          <p:cNvSpPr txBox="1"/>
          <p:nvPr>
            <p:ph idx="12" type="sldNum"/>
          </p:nvPr>
        </p:nvSpPr>
        <p:spPr>
          <a:xfrm>
            <a:off x="4297650" y="4778750"/>
            <a:ext cx="548700" cy="3648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24" name="Shape 124"/>
        <p:cNvGrpSpPr/>
        <p:nvPr/>
      </p:nvGrpSpPr>
      <p:grpSpPr>
        <a:xfrm>
          <a:off x="0" y="0"/>
          <a:ext cx="0" cy="0"/>
          <a:chOff x="0" y="0"/>
          <a:chExt cx="0" cy="0"/>
        </a:xfrm>
      </p:grpSpPr>
      <p:grpSp>
        <p:nvGrpSpPr>
          <p:cNvPr id="125" name="Google Shape;125;p17"/>
          <p:cNvGrpSpPr/>
          <p:nvPr/>
        </p:nvGrpSpPr>
        <p:grpSpPr>
          <a:xfrm>
            <a:off x="-76804" y="-364106"/>
            <a:ext cx="9492216" cy="5864919"/>
            <a:chOff x="-76804" y="-364106"/>
            <a:chExt cx="9492216" cy="5864919"/>
          </a:xfrm>
        </p:grpSpPr>
        <p:sp>
          <p:nvSpPr>
            <p:cNvPr id="126" name="Google Shape;126;p17"/>
            <p:cNvSpPr/>
            <p:nvPr/>
          </p:nvSpPr>
          <p:spPr>
            <a:xfrm>
              <a:off x="1156225" y="1135700"/>
              <a:ext cx="6831600" cy="2872200"/>
            </a:xfrm>
            <a:prstGeom prst="rect">
              <a:avLst/>
            </a:prstGeom>
            <a:solidFill>
              <a:srgbClr val="0E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a:off x="4343698" y="910730"/>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a:off x="8312875" y="-85400"/>
              <a:ext cx="542100" cy="542100"/>
            </a:xfrm>
            <a:prstGeom prst="ellipse">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rot="-899646">
              <a:off x="776862" y="-262199"/>
              <a:ext cx="900976" cy="856085"/>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rot="1763">
              <a:off x="8737998" y="3634823"/>
              <a:ext cx="585000" cy="556500"/>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rot="10800000">
              <a:off x="90420" y="4650313"/>
              <a:ext cx="983100" cy="850500"/>
            </a:xfrm>
            <a:prstGeom prst="triangle">
              <a:avLst>
                <a:gd fmla="val 50000" name="adj"/>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a:off x="8578650" y="85864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133" name="Google Shape;133;p17"/>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rot="10800000">
              <a:off x="-76796" y="3768356"/>
              <a:ext cx="393900" cy="374400"/>
            </a:xfrm>
            <a:prstGeom prst="pentagon">
              <a:avLst>
                <a:gd fmla="val 105146" name="hf"/>
                <a:gd fmla="val 110557" name="vf"/>
              </a:avLst>
            </a:prstGeom>
            <a:noFill/>
            <a:ln cap="flat" cmpd="sng" w="76200">
              <a:solidFill>
                <a:srgbClr val="6D9E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a:off x="8092376" y="131852"/>
              <a:ext cx="983100" cy="9831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133504" y="-85397"/>
              <a:ext cx="231300" cy="2313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rot="10800000">
              <a:off x="343825" y="4290619"/>
              <a:ext cx="333300" cy="2883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rot="10800000">
              <a:off x="7891383" y="447345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7800077" y="94976"/>
              <a:ext cx="307200" cy="265800"/>
            </a:xfrm>
            <a:prstGeom prst="triangl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8578651" y="3939150"/>
              <a:ext cx="421500" cy="421500"/>
            </a:xfrm>
            <a:prstGeom prst="donut">
              <a:avLst>
                <a:gd fmla="val 19671"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rot="10800000">
              <a:off x="47429" y="4473462"/>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rot="7294922">
              <a:off x="8507862" y="1506795"/>
              <a:ext cx="486330" cy="462608"/>
            </a:xfrm>
            <a:prstGeom prst="pentagon">
              <a:avLst>
                <a:gd fmla="val 105146" name="hf"/>
                <a:gd fmla="val 110557" name="vf"/>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rot="1902">
              <a:off x="-76804" y="1095525"/>
              <a:ext cx="542100" cy="515400"/>
            </a:xfrm>
            <a:prstGeom prst="pentagon">
              <a:avLst>
                <a:gd fmla="val 105146" name="hf"/>
                <a:gd fmla="val 110557" name="vf"/>
              </a:avLst>
            </a:prstGeom>
            <a:noFill/>
            <a:ln cap="flat" cmpd="sng" w="28575">
              <a:solidFill>
                <a:srgbClr val="C20E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8217614" y="4442536"/>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17"/>
          <p:cNvSpPr txBox="1"/>
          <p:nvPr>
            <p:ph idx="1" type="body"/>
          </p:nvPr>
        </p:nvSpPr>
        <p:spPr>
          <a:xfrm>
            <a:off x="1724400" y="1375150"/>
            <a:ext cx="5695200" cy="2393100"/>
          </a:xfrm>
          <a:prstGeom prst="rect">
            <a:avLst/>
          </a:prstGeom>
        </p:spPr>
        <p:txBody>
          <a:bodyPr anchorCtr="0" anchor="ctr" bIns="91425" lIns="91425" spcFirstLastPara="1" rIns="91425" wrap="square" tIns="91425">
            <a:noAutofit/>
          </a:bodyPr>
          <a:lstStyle>
            <a:lvl1pPr indent="-355600" lvl="0" marL="457200" rtl="0" algn="ctr">
              <a:spcBef>
                <a:spcPts val="600"/>
              </a:spcBef>
              <a:spcAft>
                <a:spcPts val="0"/>
              </a:spcAft>
              <a:buSzPts val="2000"/>
              <a:buFont typeface="Nixie One"/>
              <a:buChar char="◍"/>
              <a:defRPr>
                <a:latin typeface="Nixie One"/>
                <a:ea typeface="Nixie One"/>
                <a:cs typeface="Nixie One"/>
                <a:sym typeface="Nixie One"/>
              </a:defRPr>
            </a:lvl1pPr>
            <a:lvl2pPr indent="-355600" lvl="1" marL="914400" rtl="0" algn="ctr">
              <a:spcBef>
                <a:spcPts val="0"/>
              </a:spcBef>
              <a:spcAft>
                <a:spcPts val="0"/>
              </a:spcAft>
              <a:buSzPts val="2000"/>
              <a:buFont typeface="Nixie One"/>
              <a:buChar char="◌"/>
              <a:defRPr>
                <a:latin typeface="Nixie One"/>
                <a:ea typeface="Nixie One"/>
                <a:cs typeface="Nixie One"/>
                <a:sym typeface="Nixie One"/>
              </a:defRPr>
            </a:lvl2pPr>
            <a:lvl3pPr indent="-355600" lvl="2" marL="1371600" rtl="0" algn="ctr">
              <a:spcBef>
                <a:spcPts val="0"/>
              </a:spcBef>
              <a:spcAft>
                <a:spcPts val="0"/>
              </a:spcAft>
              <a:buSzPts val="2000"/>
              <a:buFont typeface="Nixie One"/>
              <a:buChar char="◌"/>
              <a:defRPr>
                <a:latin typeface="Nixie One"/>
                <a:ea typeface="Nixie One"/>
                <a:cs typeface="Nixie One"/>
                <a:sym typeface="Nixie One"/>
              </a:defRPr>
            </a:lvl3pPr>
            <a:lvl4pPr indent="-355600" lvl="3" marL="1828800" rtl="0" algn="ctr">
              <a:spcBef>
                <a:spcPts val="0"/>
              </a:spcBef>
              <a:spcAft>
                <a:spcPts val="0"/>
              </a:spcAft>
              <a:buSzPts val="2000"/>
              <a:buFont typeface="Nixie One"/>
              <a:buChar char="◌"/>
              <a:defRPr>
                <a:latin typeface="Nixie One"/>
                <a:ea typeface="Nixie One"/>
                <a:cs typeface="Nixie One"/>
                <a:sym typeface="Nixie One"/>
              </a:defRPr>
            </a:lvl4pPr>
            <a:lvl5pPr indent="-355600" lvl="4" marL="2286000" rtl="0" algn="ctr">
              <a:spcBef>
                <a:spcPts val="0"/>
              </a:spcBef>
              <a:spcAft>
                <a:spcPts val="0"/>
              </a:spcAft>
              <a:buSzPts val="2000"/>
              <a:buFont typeface="Nixie One"/>
              <a:buChar char="◌"/>
              <a:defRPr>
                <a:latin typeface="Nixie One"/>
                <a:ea typeface="Nixie One"/>
                <a:cs typeface="Nixie One"/>
                <a:sym typeface="Nixie One"/>
              </a:defRPr>
            </a:lvl5pPr>
            <a:lvl6pPr indent="-355600" lvl="5" marL="2743200" rtl="0" algn="ctr">
              <a:spcBef>
                <a:spcPts val="0"/>
              </a:spcBef>
              <a:spcAft>
                <a:spcPts val="0"/>
              </a:spcAft>
              <a:buSzPts val="2000"/>
              <a:buFont typeface="Nixie One"/>
              <a:buChar char="◌"/>
              <a:defRPr>
                <a:latin typeface="Nixie One"/>
                <a:ea typeface="Nixie One"/>
                <a:cs typeface="Nixie One"/>
                <a:sym typeface="Nixie One"/>
              </a:defRPr>
            </a:lvl6pPr>
            <a:lvl7pPr indent="-355600" lvl="6" marL="3200400" rtl="0" algn="ctr">
              <a:spcBef>
                <a:spcPts val="0"/>
              </a:spcBef>
              <a:spcAft>
                <a:spcPts val="0"/>
              </a:spcAft>
              <a:buSzPts val="2000"/>
              <a:buFont typeface="Nixie One"/>
              <a:buChar char="◌"/>
              <a:defRPr>
                <a:latin typeface="Nixie One"/>
                <a:ea typeface="Nixie One"/>
                <a:cs typeface="Nixie One"/>
                <a:sym typeface="Nixie One"/>
              </a:defRPr>
            </a:lvl7pPr>
            <a:lvl8pPr indent="-355600" lvl="7" marL="3657600" rtl="0" algn="ctr">
              <a:spcBef>
                <a:spcPts val="0"/>
              </a:spcBef>
              <a:spcAft>
                <a:spcPts val="0"/>
              </a:spcAft>
              <a:buSzPts val="2000"/>
              <a:buFont typeface="Nixie One"/>
              <a:buChar char="◌"/>
              <a:defRPr>
                <a:latin typeface="Nixie One"/>
                <a:ea typeface="Nixie One"/>
                <a:cs typeface="Nixie One"/>
                <a:sym typeface="Nixie One"/>
              </a:defRPr>
            </a:lvl8pPr>
            <a:lvl9pPr indent="-355600" lvl="8" marL="4114800" rtl="0" algn="ctr">
              <a:spcBef>
                <a:spcPts val="0"/>
              </a:spcBef>
              <a:spcAft>
                <a:spcPts val="0"/>
              </a:spcAft>
              <a:buSzPts val="2000"/>
              <a:buFont typeface="Nixie One"/>
              <a:buChar char="◌"/>
              <a:defRPr>
                <a:latin typeface="Nixie One"/>
                <a:ea typeface="Nixie One"/>
                <a:cs typeface="Nixie One"/>
                <a:sym typeface="Nixie One"/>
              </a:defRPr>
            </a:lvl9pPr>
          </a:lstStyle>
          <a:p/>
        </p:txBody>
      </p:sp>
      <p:sp>
        <p:nvSpPr>
          <p:cNvPr id="148" name="Google Shape;148;p17"/>
          <p:cNvSpPr txBox="1"/>
          <p:nvPr/>
        </p:nvSpPr>
        <p:spPr>
          <a:xfrm>
            <a:off x="4261450" y="1149165"/>
            <a:ext cx="621000" cy="42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200">
                <a:solidFill>
                  <a:srgbClr val="FF9900"/>
                </a:solidFill>
                <a:latin typeface="Nixie One"/>
                <a:ea typeface="Nixie One"/>
                <a:cs typeface="Nixie One"/>
                <a:sym typeface="Nixie One"/>
              </a:rPr>
              <a:t>“</a:t>
            </a:r>
            <a:endParaRPr sz="7200">
              <a:solidFill>
                <a:srgbClr val="FF9900"/>
              </a:solidFill>
              <a:latin typeface="Nixie One"/>
              <a:ea typeface="Nixie One"/>
              <a:cs typeface="Nixie One"/>
              <a:sym typeface="Nixie One"/>
            </a:endParaRPr>
          </a:p>
        </p:txBody>
      </p:sp>
      <p:sp>
        <p:nvSpPr>
          <p:cNvPr id="149" name="Google Shape;149;p17"/>
          <p:cNvSpPr txBox="1"/>
          <p:nvPr>
            <p:ph idx="12" type="sldNum"/>
          </p:nvPr>
        </p:nvSpPr>
        <p:spPr>
          <a:xfrm>
            <a:off x="4297650" y="4778750"/>
            <a:ext cx="548700" cy="364800"/>
          </a:xfrm>
          <a:prstGeom prst="rect">
            <a:avLst/>
          </a:prstGeom>
        </p:spPr>
        <p:txBody>
          <a:bodyPr anchorCtr="0" anchor="t" bIns="91425" lIns="91425" spcFirstLastPara="1" rIns="91425" wrap="square" tIns="91425">
            <a:noAutofit/>
          </a:bodyPr>
          <a:lstStyle>
            <a:lvl1pPr lvl="0" rtl="0">
              <a:buNone/>
              <a:defRPr>
                <a:latin typeface="Nixie One"/>
                <a:ea typeface="Nixie One"/>
                <a:cs typeface="Nixie One"/>
                <a:sym typeface="Nixie One"/>
              </a:defRPr>
            </a:lvl1pPr>
            <a:lvl2pPr lvl="1" rtl="0">
              <a:buNone/>
              <a:defRPr>
                <a:latin typeface="Nixie One"/>
                <a:ea typeface="Nixie One"/>
                <a:cs typeface="Nixie One"/>
                <a:sym typeface="Nixie One"/>
              </a:defRPr>
            </a:lvl2pPr>
            <a:lvl3pPr lvl="2" rtl="0">
              <a:buNone/>
              <a:defRPr>
                <a:latin typeface="Nixie One"/>
                <a:ea typeface="Nixie One"/>
                <a:cs typeface="Nixie One"/>
                <a:sym typeface="Nixie One"/>
              </a:defRPr>
            </a:lvl3pPr>
            <a:lvl4pPr lvl="3" rtl="0">
              <a:buNone/>
              <a:defRPr>
                <a:latin typeface="Nixie One"/>
                <a:ea typeface="Nixie One"/>
                <a:cs typeface="Nixie One"/>
                <a:sym typeface="Nixie One"/>
              </a:defRPr>
            </a:lvl4pPr>
            <a:lvl5pPr lvl="4" rtl="0">
              <a:buNone/>
              <a:defRPr>
                <a:latin typeface="Nixie One"/>
                <a:ea typeface="Nixie One"/>
                <a:cs typeface="Nixie One"/>
                <a:sym typeface="Nixie One"/>
              </a:defRPr>
            </a:lvl5pPr>
            <a:lvl6pPr lvl="5" rtl="0">
              <a:buNone/>
              <a:defRPr>
                <a:latin typeface="Nixie One"/>
                <a:ea typeface="Nixie One"/>
                <a:cs typeface="Nixie One"/>
                <a:sym typeface="Nixie One"/>
              </a:defRPr>
            </a:lvl6pPr>
            <a:lvl7pPr lvl="6" rtl="0">
              <a:buNone/>
              <a:defRPr>
                <a:latin typeface="Nixie One"/>
                <a:ea typeface="Nixie One"/>
                <a:cs typeface="Nixie One"/>
                <a:sym typeface="Nixie One"/>
              </a:defRPr>
            </a:lvl7pPr>
            <a:lvl8pPr lvl="7" rtl="0">
              <a:buNone/>
              <a:defRPr>
                <a:latin typeface="Nixie One"/>
                <a:ea typeface="Nixie One"/>
                <a:cs typeface="Nixie One"/>
                <a:sym typeface="Nixie One"/>
              </a:defRPr>
            </a:lvl8pPr>
            <a:lvl9pPr lvl="8" rtl="0">
              <a:buNone/>
              <a:defRPr>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50" name="Shape 150"/>
        <p:cNvGrpSpPr/>
        <p:nvPr/>
      </p:nvGrpSpPr>
      <p:grpSpPr>
        <a:xfrm>
          <a:off x="0" y="0"/>
          <a:ext cx="0" cy="0"/>
          <a:chOff x="0" y="0"/>
          <a:chExt cx="0" cy="0"/>
        </a:xfrm>
      </p:grpSpPr>
      <p:grpSp>
        <p:nvGrpSpPr>
          <p:cNvPr id="151" name="Google Shape;151;p18"/>
          <p:cNvGrpSpPr/>
          <p:nvPr/>
        </p:nvGrpSpPr>
        <p:grpSpPr>
          <a:xfrm>
            <a:off x="-76804" y="-364106"/>
            <a:ext cx="9492216" cy="5864919"/>
            <a:chOff x="-76804" y="-364106"/>
            <a:chExt cx="9492216" cy="5864919"/>
          </a:xfrm>
        </p:grpSpPr>
        <p:sp>
          <p:nvSpPr>
            <p:cNvPr id="152" name="Google Shape;152;p18"/>
            <p:cNvSpPr/>
            <p:nvPr/>
          </p:nvSpPr>
          <p:spPr>
            <a:xfrm>
              <a:off x="0" y="0"/>
              <a:ext cx="9144000" cy="1147800"/>
            </a:xfrm>
            <a:prstGeom prst="rect">
              <a:avLst/>
            </a:prstGeom>
            <a:solidFill>
              <a:srgbClr val="0E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p:nvPr/>
          </p:nvSpPr>
          <p:spPr>
            <a:xfrm>
              <a:off x="4343698" y="910730"/>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p:nvPr/>
          </p:nvSpPr>
          <p:spPr>
            <a:xfrm>
              <a:off x="8312875" y="-85400"/>
              <a:ext cx="542100" cy="542100"/>
            </a:xfrm>
            <a:prstGeom prst="ellipse">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p:nvPr/>
          </p:nvSpPr>
          <p:spPr>
            <a:xfrm rot="-899646">
              <a:off x="776862" y="-262199"/>
              <a:ext cx="900976" cy="856085"/>
            </a:xfrm>
            <a:prstGeom prst="pentagon">
              <a:avLst>
                <a:gd fmla="val 105146" name="hf"/>
                <a:gd fmla="val 110557" name="vf"/>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p:nvPr/>
          </p:nvSpPr>
          <p:spPr>
            <a:xfrm rot="1763">
              <a:off x="8737998" y="3634823"/>
              <a:ext cx="585000" cy="556500"/>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8"/>
            <p:cNvSpPr/>
            <p:nvPr/>
          </p:nvSpPr>
          <p:spPr>
            <a:xfrm rot="10800000">
              <a:off x="90420" y="4650313"/>
              <a:ext cx="983100" cy="850500"/>
            </a:xfrm>
            <a:prstGeom prst="triangle">
              <a:avLst>
                <a:gd fmla="val 50000" name="adj"/>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
            <p:cNvSpPr/>
            <p:nvPr/>
          </p:nvSpPr>
          <p:spPr>
            <a:xfrm>
              <a:off x="8578650" y="85864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159" name="Google Shape;159;p18"/>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rot="10800000">
              <a:off x="-76796" y="3768356"/>
              <a:ext cx="393900" cy="374400"/>
            </a:xfrm>
            <a:prstGeom prst="pentagon">
              <a:avLst>
                <a:gd fmla="val 105146" name="hf"/>
                <a:gd fmla="val 110557" name="vf"/>
              </a:avLst>
            </a:prstGeom>
            <a:noFill/>
            <a:ln cap="flat" cmpd="sng" w="76200">
              <a:solidFill>
                <a:srgbClr val="6D9E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p:nvPr/>
          </p:nvSpPr>
          <p:spPr>
            <a:xfrm>
              <a:off x="8092376" y="131852"/>
              <a:ext cx="983100" cy="9831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8"/>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a:off x="133504" y="-85397"/>
              <a:ext cx="231300" cy="2313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p:nvPr/>
          </p:nvSpPr>
          <p:spPr>
            <a:xfrm rot="10800000">
              <a:off x="343825" y="4290619"/>
              <a:ext cx="333300" cy="2883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p:nvPr/>
          </p:nvSpPr>
          <p:spPr>
            <a:xfrm rot="10800000">
              <a:off x="7891383" y="447345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p:nvPr/>
          </p:nvSpPr>
          <p:spPr>
            <a:xfrm>
              <a:off x="7800077" y="94976"/>
              <a:ext cx="307200" cy="265800"/>
            </a:xfrm>
            <a:prstGeom prst="triangl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p:cNvSpPr/>
            <p:nvPr/>
          </p:nvSpPr>
          <p:spPr>
            <a:xfrm>
              <a:off x="8578651" y="3939150"/>
              <a:ext cx="421500" cy="421500"/>
            </a:xfrm>
            <a:prstGeom prst="donut">
              <a:avLst>
                <a:gd fmla="val 19671"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p:nvPr/>
          </p:nvSpPr>
          <p:spPr>
            <a:xfrm rot="10800000">
              <a:off x="47429" y="4473462"/>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p:nvPr/>
          </p:nvSpPr>
          <p:spPr>
            <a:xfrm rot="7294922">
              <a:off x="8507862" y="1506795"/>
              <a:ext cx="486330" cy="462608"/>
            </a:xfrm>
            <a:prstGeom prst="pentagon">
              <a:avLst>
                <a:gd fmla="val 105146" name="hf"/>
                <a:gd fmla="val 110557" name="vf"/>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p:nvPr/>
          </p:nvSpPr>
          <p:spPr>
            <a:xfrm rot="1902">
              <a:off x="-76804" y="1095525"/>
              <a:ext cx="542100" cy="515400"/>
            </a:xfrm>
            <a:prstGeom prst="pentagon">
              <a:avLst>
                <a:gd fmla="val 105146" name="hf"/>
                <a:gd fmla="val 110557" name="vf"/>
              </a:avLst>
            </a:prstGeom>
            <a:noFill/>
            <a:ln cap="flat" cmpd="sng" w="28575">
              <a:solidFill>
                <a:srgbClr val="C20E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a:off x="8217614" y="4442536"/>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p:nvPr/>
          </p:nvSpPr>
          <p:spPr>
            <a:xfrm rot="10800000">
              <a:off x="4456350" y="1058785"/>
              <a:ext cx="231300" cy="200100"/>
            </a:xfrm>
            <a:prstGeom prst="triangle">
              <a:avLst>
                <a:gd fmla="val 50000" name="adj"/>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18"/>
          <p:cNvSpPr txBox="1"/>
          <p:nvPr>
            <p:ph type="title"/>
          </p:nvPr>
        </p:nvSpPr>
        <p:spPr>
          <a:xfrm>
            <a:off x="2047950" y="0"/>
            <a:ext cx="5048100" cy="1147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75" name="Google Shape;175;p18"/>
          <p:cNvSpPr txBox="1"/>
          <p:nvPr>
            <p:ph idx="1" type="body"/>
          </p:nvPr>
        </p:nvSpPr>
        <p:spPr>
          <a:xfrm>
            <a:off x="1750800" y="1513000"/>
            <a:ext cx="5642400" cy="30999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176" name="Google Shape;176;p18"/>
          <p:cNvSpPr txBox="1"/>
          <p:nvPr>
            <p:ph idx="12" type="sldNum"/>
          </p:nvPr>
        </p:nvSpPr>
        <p:spPr>
          <a:xfrm>
            <a:off x="4297650" y="4778750"/>
            <a:ext cx="548700" cy="3648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77" name="Shape 177"/>
        <p:cNvGrpSpPr/>
        <p:nvPr/>
      </p:nvGrpSpPr>
      <p:grpSpPr>
        <a:xfrm>
          <a:off x="0" y="0"/>
          <a:ext cx="0" cy="0"/>
          <a:chOff x="0" y="0"/>
          <a:chExt cx="0" cy="0"/>
        </a:xfrm>
      </p:grpSpPr>
      <p:grpSp>
        <p:nvGrpSpPr>
          <p:cNvPr id="178" name="Google Shape;178;p19"/>
          <p:cNvGrpSpPr/>
          <p:nvPr/>
        </p:nvGrpSpPr>
        <p:grpSpPr>
          <a:xfrm>
            <a:off x="-76804" y="-364106"/>
            <a:ext cx="9492216" cy="5864919"/>
            <a:chOff x="-76804" y="-364106"/>
            <a:chExt cx="9492216" cy="5864919"/>
          </a:xfrm>
        </p:grpSpPr>
        <p:sp>
          <p:nvSpPr>
            <p:cNvPr id="179" name="Google Shape;179;p19"/>
            <p:cNvSpPr/>
            <p:nvPr/>
          </p:nvSpPr>
          <p:spPr>
            <a:xfrm>
              <a:off x="0" y="0"/>
              <a:ext cx="9144000" cy="1147800"/>
            </a:xfrm>
            <a:prstGeom prst="rect">
              <a:avLst/>
            </a:prstGeom>
            <a:solidFill>
              <a:srgbClr val="0E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4343698" y="910730"/>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8312875" y="-85400"/>
              <a:ext cx="542100" cy="542100"/>
            </a:xfrm>
            <a:prstGeom prst="ellipse">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rot="-899646">
              <a:off x="776862" y="-262199"/>
              <a:ext cx="900976" cy="856085"/>
            </a:xfrm>
            <a:prstGeom prst="pentagon">
              <a:avLst>
                <a:gd fmla="val 105146" name="hf"/>
                <a:gd fmla="val 110557" name="vf"/>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rot="1763">
              <a:off x="8737998" y="3634823"/>
              <a:ext cx="585000" cy="556500"/>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rot="10800000">
              <a:off x="90420" y="4650313"/>
              <a:ext cx="983100" cy="850500"/>
            </a:xfrm>
            <a:prstGeom prst="triangle">
              <a:avLst>
                <a:gd fmla="val 50000" name="adj"/>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8578650" y="85864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186" name="Google Shape;186;p19"/>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rot="10800000">
              <a:off x="-76796" y="3768356"/>
              <a:ext cx="393900" cy="374400"/>
            </a:xfrm>
            <a:prstGeom prst="pentagon">
              <a:avLst>
                <a:gd fmla="val 105146" name="hf"/>
                <a:gd fmla="val 110557" name="vf"/>
              </a:avLst>
            </a:prstGeom>
            <a:noFill/>
            <a:ln cap="flat" cmpd="sng" w="76200">
              <a:solidFill>
                <a:srgbClr val="6D9E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8092376" y="131852"/>
              <a:ext cx="983100" cy="9831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p:nvPr/>
          </p:nvSpPr>
          <p:spPr>
            <a:xfrm>
              <a:off x="133504" y="-85397"/>
              <a:ext cx="231300" cy="2313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p:nvPr/>
          </p:nvSpPr>
          <p:spPr>
            <a:xfrm rot="10800000">
              <a:off x="343825" y="4290619"/>
              <a:ext cx="333300" cy="2883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rot="10800000">
              <a:off x="7891383" y="447345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7800077" y="94976"/>
              <a:ext cx="307200" cy="265800"/>
            </a:xfrm>
            <a:prstGeom prst="triangl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a:off x="8578651" y="3939150"/>
              <a:ext cx="421500" cy="421500"/>
            </a:xfrm>
            <a:prstGeom prst="donut">
              <a:avLst>
                <a:gd fmla="val 19671"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rot="10800000">
              <a:off x="47429" y="4473462"/>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rot="7294922">
              <a:off x="8507862" y="1506795"/>
              <a:ext cx="486330" cy="462608"/>
            </a:xfrm>
            <a:prstGeom prst="pentagon">
              <a:avLst>
                <a:gd fmla="val 105146" name="hf"/>
                <a:gd fmla="val 110557" name="vf"/>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rot="1902">
              <a:off x="-76804" y="1095525"/>
              <a:ext cx="542100" cy="515400"/>
            </a:xfrm>
            <a:prstGeom prst="pentagon">
              <a:avLst>
                <a:gd fmla="val 105146" name="hf"/>
                <a:gd fmla="val 110557" name="vf"/>
              </a:avLst>
            </a:prstGeom>
            <a:noFill/>
            <a:ln cap="flat" cmpd="sng" w="28575">
              <a:solidFill>
                <a:srgbClr val="C20E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a:off x="8217614" y="4442536"/>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p:nvPr/>
          </p:nvSpPr>
          <p:spPr>
            <a:xfrm rot="10800000">
              <a:off x="4456350" y="1058785"/>
              <a:ext cx="231300" cy="200100"/>
            </a:xfrm>
            <a:prstGeom prst="triangle">
              <a:avLst>
                <a:gd fmla="val 50000" name="adj"/>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 name="Google Shape;201;p19"/>
          <p:cNvSpPr txBox="1"/>
          <p:nvPr>
            <p:ph type="title"/>
          </p:nvPr>
        </p:nvSpPr>
        <p:spPr>
          <a:xfrm>
            <a:off x="2047950" y="0"/>
            <a:ext cx="5048100" cy="1147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02" name="Google Shape;202;p19"/>
          <p:cNvSpPr txBox="1"/>
          <p:nvPr>
            <p:ph idx="1" type="body"/>
          </p:nvPr>
        </p:nvSpPr>
        <p:spPr>
          <a:xfrm>
            <a:off x="1248675" y="1519600"/>
            <a:ext cx="3226200" cy="3007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203" name="Google Shape;203;p19"/>
          <p:cNvSpPr txBox="1"/>
          <p:nvPr>
            <p:ph idx="2" type="body"/>
          </p:nvPr>
        </p:nvSpPr>
        <p:spPr>
          <a:xfrm>
            <a:off x="4669128" y="1519600"/>
            <a:ext cx="3226200" cy="3007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204" name="Google Shape;204;p19"/>
          <p:cNvSpPr txBox="1"/>
          <p:nvPr>
            <p:ph idx="12" type="sldNum"/>
          </p:nvPr>
        </p:nvSpPr>
        <p:spPr>
          <a:xfrm>
            <a:off x="4297650" y="4778750"/>
            <a:ext cx="548700" cy="3648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05" name="Shape 205"/>
        <p:cNvGrpSpPr/>
        <p:nvPr/>
      </p:nvGrpSpPr>
      <p:grpSpPr>
        <a:xfrm>
          <a:off x="0" y="0"/>
          <a:ext cx="0" cy="0"/>
          <a:chOff x="0" y="0"/>
          <a:chExt cx="0" cy="0"/>
        </a:xfrm>
      </p:grpSpPr>
      <p:grpSp>
        <p:nvGrpSpPr>
          <p:cNvPr id="206" name="Google Shape;206;p20"/>
          <p:cNvGrpSpPr/>
          <p:nvPr/>
        </p:nvGrpSpPr>
        <p:grpSpPr>
          <a:xfrm>
            <a:off x="-76804" y="-364106"/>
            <a:ext cx="9492216" cy="5864919"/>
            <a:chOff x="-76804" y="-364106"/>
            <a:chExt cx="9492216" cy="5864919"/>
          </a:xfrm>
        </p:grpSpPr>
        <p:sp>
          <p:nvSpPr>
            <p:cNvPr id="207" name="Google Shape;207;p20"/>
            <p:cNvSpPr/>
            <p:nvPr/>
          </p:nvSpPr>
          <p:spPr>
            <a:xfrm>
              <a:off x="0" y="0"/>
              <a:ext cx="9144000" cy="1147800"/>
            </a:xfrm>
            <a:prstGeom prst="rect">
              <a:avLst/>
            </a:prstGeom>
            <a:solidFill>
              <a:srgbClr val="0E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
            <p:cNvSpPr/>
            <p:nvPr/>
          </p:nvSpPr>
          <p:spPr>
            <a:xfrm>
              <a:off x="4343698" y="910730"/>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0"/>
            <p:cNvSpPr/>
            <p:nvPr/>
          </p:nvSpPr>
          <p:spPr>
            <a:xfrm>
              <a:off x="8312875" y="-85400"/>
              <a:ext cx="542100" cy="542100"/>
            </a:xfrm>
            <a:prstGeom prst="ellipse">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p:nvPr/>
          </p:nvSpPr>
          <p:spPr>
            <a:xfrm rot="-899646">
              <a:off x="776862" y="-262199"/>
              <a:ext cx="900976" cy="856085"/>
            </a:xfrm>
            <a:prstGeom prst="pentagon">
              <a:avLst>
                <a:gd fmla="val 105146" name="hf"/>
                <a:gd fmla="val 110557" name="vf"/>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0"/>
            <p:cNvSpPr/>
            <p:nvPr/>
          </p:nvSpPr>
          <p:spPr>
            <a:xfrm rot="1763">
              <a:off x="8737998" y="3634823"/>
              <a:ext cx="585000" cy="556500"/>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0"/>
            <p:cNvSpPr/>
            <p:nvPr/>
          </p:nvSpPr>
          <p:spPr>
            <a:xfrm rot="10800000">
              <a:off x="90420" y="4650313"/>
              <a:ext cx="983100" cy="850500"/>
            </a:xfrm>
            <a:prstGeom prst="triangle">
              <a:avLst>
                <a:gd fmla="val 50000" name="adj"/>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0"/>
            <p:cNvSpPr/>
            <p:nvPr/>
          </p:nvSpPr>
          <p:spPr>
            <a:xfrm>
              <a:off x="8578650" y="85864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214" name="Google Shape;214;p20"/>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0"/>
            <p:cNvSpPr/>
            <p:nvPr/>
          </p:nvSpPr>
          <p:spPr>
            <a:xfrm rot="10800000">
              <a:off x="-76796" y="3768356"/>
              <a:ext cx="393900" cy="374400"/>
            </a:xfrm>
            <a:prstGeom prst="pentagon">
              <a:avLst>
                <a:gd fmla="val 105146" name="hf"/>
                <a:gd fmla="val 110557" name="vf"/>
              </a:avLst>
            </a:prstGeom>
            <a:noFill/>
            <a:ln cap="flat" cmpd="sng" w="76200">
              <a:solidFill>
                <a:srgbClr val="6D9E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
            <p:cNvSpPr/>
            <p:nvPr/>
          </p:nvSpPr>
          <p:spPr>
            <a:xfrm>
              <a:off x="8092376" y="131852"/>
              <a:ext cx="983100" cy="9831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0"/>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
            <p:cNvSpPr/>
            <p:nvPr/>
          </p:nvSpPr>
          <p:spPr>
            <a:xfrm>
              <a:off x="133504" y="-85397"/>
              <a:ext cx="231300" cy="2313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0"/>
            <p:cNvSpPr/>
            <p:nvPr/>
          </p:nvSpPr>
          <p:spPr>
            <a:xfrm rot="10800000">
              <a:off x="343825" y="4290619"/>
              <a:ext cx="333300" cy="2883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0"/>
            <p:cNvSpPr/>
            <p:nvPr/>
          </p:nvSpPr>
          <p:spPr>
            <a:xfrm rot="10800000">
              <a:off x="7891383" y="447345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0"/>
            <p:cNvSpPr/>
            <p:nvPr/>
          </p:nvSpPr>
          <p:spPr>
            <a:xfrm>
              <a:off x="7800077" y="94976"/>
              <a:ext cx="307200" cy="265800"/>
            </a:xfrm>
            <a:prstGeom prst="triangl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0"/>
            <p:cNvSpPr/>
            <p:nvPr/>
          </p:nvSpPr>
          <p:spPr>
            <a:xfrm>
              <a:off x="8578651" y="3939150"/>
              <a:ext cx="421500" cy="421500"/>
            </a:xfrm>
            <a:prstGeom prst="donut">
              <a:avLst>
                <a:gd fmla="val 19671"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0"/>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0"/>
            <p:cNvSpPr/>
            <p:nvPr/>
          </p:nvSpPr>
          <p:spPr>
            <a:xfrm rot="10800000">
              <a:off x="47429" y="4473462"/>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
            <p:cNvSpPr/>
            <p:nvPr/>
          </p:nvSpPr>
          <p:spPr>
            <a:xfrm rot="7294922">
              <a:off x="8507862" y="1506795"/>
              <a:ext cx="486330" cy="462608"/>
            </a:xfrm>
            <a:prstGeom prst="pentagon">
              <a:avLst>
                <a:gd fmla="val 105146" name="hf"/>
                <a:gd fmla="val 110557" name="vf"/>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0"/>
            <p:cNvSpPr/>
            <p:nvPr/>
          </p:nvSpPr>
          <p:spPr>
            <a:xfrm rot="1902">
              <a:off x="-76804" y="1095525"/>
              <a:ext cx="542100" cy="515400"/>
            </a:xfrm>
            <a:prstGeom prst="pentagon">
              <a:avLst>
                <a:gd fmla="val 105146" name="hf"/>
                <a:gd fmla="val 110557" name="vf"/>
              </a:avLst>
            </a:prstGeom>
            <a:noFill/>
            <a:ln cap="flat" cmpd="sng" w="28575">
              <a:solidFill>
                <a:srgbClr val="C20E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p:nvPr/>
          </p:nvSpPr>
          <p:spPr>
            <a:xfrm>
              <a:off x="8217614" y="4442536"/>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0"/>
            <p:cNvSpPr/>
            <p:nvPr/>
          </p:nvSpPr>
          <p:spPr>
            <a:xfrm rot="10800000">
              <a:off x="4456350" y="1058785"/>
              <a:ext cx="231300" cy="200100"/>
            </a:xfrm>
            <a:prstGeom prst="triangle">
              <a:avLst>
                <a:gd fmla="val 50000" name="adj"/>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 name="Google Shape;229;p20"/>
          <p:cNvSpPr txBox="1"/>
          <p:nvPr>
            <p:ph type="title"/>
          </p:nvPr>
        </p:nvSpPr>
        <p:spPr>
          <a:xfrm>
            <a:off x="2047950" y="0"/>
            <a:ext cx="5048100" cy="1147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30" name="Google Shape;230;p20"/>
          <p:cNvSpPr txBox="1"/>
          <p:nvPr>
            <p:ph idx="1" type="body"/>
          </p:nvPr>
        </p:nvSpPr>
        <p:spPr>
          <a:xfrm>
            <a:off x="801325" y="1520975"/>
            <a:ext cx="2410200" cy="3084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31" name="Google Shape;231;p20"/>
          <p:cNvSpPr txBox="1"/>
          <p:nvPr>
            <p:ph idx="2" type="body"/>
          </p:nvPr>
        </p:nvSpPr>
        <p:spPr>
          <a:xfrm>
            <a:off x="3334886" y="1520975"/>
            <a:ext cx="2410200" cy="3084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32" name="Google Shape;232;p20"/>
          <p:cNvSpPr txBox="1"/>
          <p:nvPr>
            <p:ph idx="3" type="body"/>
          </p:nvPr>
        </p:nvSpPr>
        <p:spPr>
          <a:xfrm>
            <a:off x="5868447" y="1520975"/>
            <a:ext cx="2410200" cy="3084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33" name="Google Shape;233;p20"/>
          <p:cNvSpPr txBox="1"/>
          <p:nvPr>
            <p:ph idx="12" type="sldNum"/>
          </p:nvPr>
        </p:nvSpPr>
        <p:spPr>
          <a:xfrm>
            <a:off x="4297650" y="4778750"/>
            <a:ext cx="548700" cy="3648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4" name="Shape 234"/>
        <p:cNvGrpSpPr/>
        <p:nvPr/>
      </p:nvGrpSpPr>
      <p:grpSpPr>
        <a:xfrm>
          <a:off x="0" y="0"/>
          <a:ext cx="0" cy="0"/>
          <a:chOff x="0" y="0"/>
          <a:chExt cx="0" cy="0"/>
        </a:xfrm>
      </p:grpSpPr>
      <p:grpSp>
        <p:nvGrpSpPr>
          <p:cNvPr id="235" name="Google Shape;235;p21"/>
          <p:cNvGrpSpPr/>
          <p:nvPr/>
        </p:nvGrpSpPr>
        <p:grpSpPr>
          <a:xfrm>
            <a:off x="-76804" y="-364106"/>
            <a:ext cx="9492216" cy="5864919"/>
            <a:chOff x="-76804" y="-364106"/>
            <a:chExt cx="9492216" cy="5864919"/>
          </a:xfrm>
        </p:grpSpPr>
        <p:sp>
          <p:nvSpPr>
            <p:cNvPr id="236" name="Google Shape;236;p21"/>
            <p:cNvSpPr/>
            <p:nvPr/>
          </p:nvSpPr>
          <p:spPr>
            <a:xfrm>
              <a:off x="0" y="0"/>
              <a:ext cx="9144000" cy="1147800"/>
            </a:xfrm>
            <a:prstGeom prst="rect">
              <a:avLst/>
            </a:prstGeom>
            <a:solidFill>
              <a:srgbClr val="0E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1"/>
            <p:cNvSpPr/>
            <p:nvPr/>
          </p:nvSpPr>
          <p:spPr>
            <a:xfrm>
              <a:off x="4343698" y="910730"/>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1"/>
            <p:cNvSpPr/>
            <p:nvPr/>
          </p:nvSpPr>
          <p:spPr>
            <a:xfrm>
              <a:off x="8312875" y="-85400"/>
              <a:ext cx="542100" cy="542100"/>
            </a:xfrm>
            <a:prstGeom prst="ellipse">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
            <p:cNvSpPr/>
            <p:nvPr/>
          </p:nvSpPr>
          <p:spPr>
            <a:xfrm rot="-899646">
              <a:off x="776862" y="-262199"/>
              <a:ext cx="900976" cy="856085"/>
            </a:xfrm>
            <a:prstGeom prst="pentagon">
              <a:avLst>
                <a:gd fmla="val 105146" name="hf"/>
                <a:gd fmla="val 110557" name="vf"/>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1"/>
            <p:cNvSpPr/>
            <p:nvPr/>
          </p:nvSpPr>
          <p:spPr>
            <a:xfrm rot="1763">
              <a:off x="8737998" y="3634823"/>
              <a:ext cx="585000" cy="556500"/>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1"/>
            <p:cNvSpPr/>
            <p:nvPr/>
          </p:nvSpPr>
          <p:spPr>
            <a:xfrm rot="10800000">
              <a:off x="90420" y="4650313"/>
              <a:ext cx="983100" cy="850500"/>
            </a:xfrm>
            <a:prstGeom prst="triangle">
              <a:avLst>
                <a:gd fmla="val 50000" name="adj"/>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1"/>
            <p:cNvSpPr/>
            <p:nvPr/>
          </p:nvSpPr>
          <p:spPr>
            <a:xfrm>
              <a:off x="8578650" y="85864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243" name="Google Shape;243;p21"/>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p:nvPr/>
          </p:nvSpPr>
          <p:spPr>
            <a:xfrm rot="10800000">
              <a:off x="-76796" y="3768356"/>
              <a:ext cx="393900" cy="374400"/>
            </a:xfrm>
            <a:prstGeom prst="pentagon">
              <a:avLst>
                <a:gd fmla="val 105146" name="hf"/>
                <a:gd fmla="val 110557" name="vf"/>
              </a:avLst>
            </a:prstGeom>
            <a:noFill/>
            <a:ln cap="flat" cmpd="sng" w="76200">
              <a:solidFill>
                <a:srgbClr val="6D9E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1"/>
            <p:cNvSpPr/>
            <p:nvPr/>
          </p:nvSpPr>
          <p:spPr>
            <a:xfrm>
              <a:off x="8092376" y="131852"/>
              <a:ext cx="983100" cy="9831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1"/>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1"/>
            <p:cNvSpPr/>
            <p:nvPr/>
          </p:nvSpPr>
          <p:spPr>
            <a:xfrm>
              <a:off x="133504" y="-85397"/>
              <a:ext cx="231300" cy="2313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1"/>
            <p:cNvSpPr/>
            <p:nvPr/>
          </p:nvSpPr>
          <p:spPr>
            <a:xfrm rot="10800000">
              <a:off x="343825" y="4290619"/>
              <a:ext cx="333300" cy="2883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p:nvPr/>
          </p:nvSpPr>
          <p:spPr>
            <a:xfrm rot="10800000">
              <a:off x="7891383" y="447345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1"/>
            <p:cNvSpPr/>
            <p:nvPr/>
          </p:nvSpPr>
          <p:spPr>
            <a:xfrm>
              <a:off x="7800077" y="94976"/>
              <a:ext cx="307200" cy="265800"/>
            </a:xfrm>
            <a:prstGeom prst="triangl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
            <p:cNvSpPr/>
            <p:nvPr/>
          </p:nvSpPr>
          <p:spPr>
            <a:xfrm>
              <a:off x="8578651" y="3939150"/>
              <a:ext cx="421500" cy="421500"/>
            </a:xfrm>
            <a:prstGeom prst="donut">
              <a:avLst>
                <a:gd fmla="val 19671"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1"/>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p:nvPr/>
          </p:nvSpPr>
          <p:spPr>
            <a:xfrm rot="10800000">
              <a:off x="47429" y="4473462"/>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
            <p:cNvSpPr/>
            <p:nvPr/>
          </p:nvSpPr>
          <p:spPr>
            <a:xfrm rot="7294922">
              <a:off x="8507862" y="1506795"/>
              <a:ext cx="486330" cy="462608"/>
            </a:xfrm>
            <a:prstGeom prst="pentagon">
              <a:avLst>
                <a:gd fmla="val 105146" name="hf"/>
                <a:gd fmla="val 110557" name="vf"/>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1"/>
            <p:cNvSpPr/>
            <p:nvPr/>
          </p:nvSpPr>
          <p:spPr>
            <a:xfrm rot="1902">
              <a:off x="-76804" y="1095525"/>
              <a:ext cx="542100" cy="515400"/>
            </a:xfrm>
            <a:prstGeom prst="pentagon">
              <a:avLst>
                <a:gd fmla="val 105146" name="hf"/>
                <a:gd fmla="val 110557" name="vf"/>
              </a:avLst>
            </a:prstGeom>
            <a:noFill/>
            <a:ln cap="flat" cmpd="sng" w="28575">
              <a:solidFill>
                <a:srgbClr val="C20E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p:nvPr/>
          </p:nvSpPr>
          <p:spPr>
            <a:xfrm>
              <a:off x="8217614" y="4442536"/>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rot="10800000">
              <a:off x="4456350" y="1058785"/>
              <a:ext cx="231300" cy="200100"/>
            </a:xfrm>
            <a:prstGeom prst="triangle">
              <a:avLst>
                <a:gd fmla="val 50000" name="adj"/>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21"/>
          <p:cNvSpPr txBox="1"/>
          <p:nvPr>
            <p:ph type="title"/>
          </p:nvPr>
        </p:nvSpPr>
        <p:spPr>
          <a:xfrm>
            <a:off x="2047950" y="0"/>
            <a:ext cx="5048100" cy="11478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59" name="Google Shape;259;p21"/>
          <p:cNvSpPr txBox="1"/>
          <p:nvPr>
            <p:ph idx="12" type="sldNum"/>
          </p:nvPr>
        </p:nvSpPr>
        <p:spPr>
          <a:xfrm>
            <a:off x="4297650" y="4778750"/>
            <a:ext cx="548700" cy="3648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0" name="Shape 260"/>
        <p:cNvGrpSpPr/>
        <p:nvPr/>
      </p:nvGrpSpPr>
      <p:grpSpPr>
        <a:xfrm>
          <a:off x="0" y="0"/>
          <a:ext cx="0" cy="0"/>
          <a:chOff x="0" y="0"/>
          <a:chExt cx="0" cy="0"/>
        </a:xfrm>
      </p:grpSpPr>
      <p:grpSp>
        <p:nvGrpSpPr>
          <p:cNvPr id="261" name="Google Shape;261;p22"/>
          <p:cNvGrpSpPr/>
          <p:nvPr/>
        </p:nvGrpSpPr>
        <p:grpSpPr>
          <a:xfrm>
            <a:off x="-76804" y="-364106"/>
            <a:ext cx="9492216" cy="5864919"/>
            <a:chOff x="-76804" y="-364106"/>
            <a:chExt cx="9492216" cy="5864919"/>
          </a:xfrm>
        </p:grpSpPr>
        <p:sp>
          <p:nvSpPr>
            <p:cNvPr id="262" name="Google Shape;262;p22"/>
            <p:cNvSpPr/>
            <p:nvPr/>
          </p:nvSpPr>
          <p:spPr>
            <a:xfrm>
              <a:off x="0" y="3995700"/>
              <a:ext cx="9144000" cy="1147800"/>
            </a:xfrm>
            <a:prstGeom prst="rect">
              <a:avLst/>
            </a:prstGeom>
            <a:solidFill>
              <a:srgbClr val="0E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2"/>
            <p:cNvSpPr/>
            <p:nvPr/>
          </p:nvSpPr>
          <p:spPr>
            <a:xfrm>
              <a:off x="4343698" y="3768355"/>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2"/>
            <p:cNvSpPr/>
            <p:nvPr/>
          </p:nvSpPr>
          <p:spPr>
            <a:xfrm>
              <a:off x="8312875" y="-85400"/>
              <a:ext cx="542100" cy="542100"/>
            </a:xfrm>
            <a:prstGeom prst="ellipse">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2"/>
            <p:cNvSpPr/>
            <p:nvPr/>
          </p:nvSpPr>
          <p:spPr>
            <a:xfrm rot="-899646">
              <a:off x="776862" y="-262199"/>
              <a:ext cx="900976" cy="856085"/>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2"/>
            <p:cNvSpPr/>
            <p:nvPr/>
          </p:nvSpPr>
          <p:spPr>
            <a:xfrm rot="1763">
              <a:off x="8737998" y="3634823"/>
              <a:ext cx="585000" cy="556500"/>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2"/>
            <p:cNvSpPr/>
            <p:nvPr/>
          </p:nvSpPr>
          <p:spPr>
            <a:xfrm rot="10800000">
              <a:off x="90420" y="4650313"/>
              <a:ext cx="983100" cy="850500"/>
            </a:xfrm>
            <a:prstGeom prst="triangle">
              <a:avLst>
                <a:gd fmla="val 50000" name="adj"/>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2"/>
            <p:cNvSpPr/>
            <p:nvPr/>
          </p:nvSpPr>
          <p:spPr>
            <a:xfrm>
              <a:off x="8578650" y="85864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269" name="Google Shape;269;p22"/>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2"/>
            <p:cNvSpPr/>
            <p:nvPr/>
          </p:nvSpPr>
          <p:spPr>
            <a:xfrm rot="10800000">
              <a:off x="-76796" y="3768356"/>
              <a:ext cx="393900" cy="374400"/>
            </a:xfrm>
            <a:prstGeom prst="pentagon">
              <a:avLst>
                <a:gd fmla="val 105146" name="hf"/>
                <a:gd fmla="val 110557" name="vf"/>
              </a:avLst>
            </a:prstGeom>
            <a:noFill/>
            <a:ln cap="flat" cmpd="sng" w="76200">
              <a:solidFill>
                <a:srgbClr val="6D9E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p:nvPr/>
          </p:nvSpPr>
          <p:spPr>
            <a:xfrm>
              <a:off x="8092376" y="131852"/>
              <a:ext cx="983100" cy="9831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2"/>
            <p:cNvSpPr/>
            <p:nvPr/>
          </p:nvSpPr>
          <p:spPr>
            <a:xfrm>
              <a:off x="133504" y="-85397"/>
              <a:ext cx="231300" cy="2313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2"/>
            <p:cNvSpPr/>
            <p:nvPr/>
          </p:nvSpPr>
          <p:spPr>
            <a:xfrm rot="10800000">
              <a:off x="343825" y="4290619"/>
              <a:ext cx="333300" cy="2883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
            <p:cNvSpPr/>
            <p:nvPr/>
          </p:nvSpPr>
          <p:spPr>
            <a:xfrm rot="10800000">
              <a:off x="7891383" y="447345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2"/>
            <p:cNvSpPr/>
            <p:nvPr/>
          </p:nvSpPr>
          <p:spPr>
            <a:xfrm>
              <a:off x="7800077" y="94976"/>
              <a:ext cx="307200" cy="265800"/>
            </a:xfrm>
            <a:prstGeom prst="triangl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
            <p:cNvSpPr/>
            <p:nvPr/>
          </p:nvSpPr>
          <p:spPr>
            <a:xfrm>
              <a:off x="8578651" y="3939150"/>
              <a:ext cx="421500" cy="421500"/>
            </a:xfrm>
            <a:prstGeom prst="donut">
              <a:avLst>
                <a:gd fmla="val 19671"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2"/>
            <p:cNvSpPr/>
            <p:nvPr/>
          </p:nvSpPr>
          <p:spPr>
            <a:xfrm rot="10800000">
              <a:off x="47429" y="4473462"/>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2"/>
            <p:cNvSpPr/>
            <p:nvPr/>
          </p:nvSpPr>
          <p:spPr>
            <a:xfrm rot="7294922">
              <a:off x="8507862" y="1506795"/>
              <a:ext cx="486330" cy="462608"/>
            </a:xfrm>
            <a:prstGeom prst="pentagon">
              <a:avLst>
                <a:gd fmla="val 105146" name="hf"/>
                <a:gd fmla="val 110557" name="vf"/>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
            <p:cNvSpPr/>
            <p:nvPr/>
          </p:nvSpPr>
          <p:spPr>
            <a:xfrm rot="1902">
              <a:off x="-76804" y="1095525"/>
              <a:ext cx="542100" cy="515400"/>
            </a:xfrm>
            <a:prstGeom prst="pentagon">
              <a:avLst>
                <a:gd fmla="val 105146" name="hf"/>
                <a:gd fmla="val 110557" name="vf"/>
              </a:avLst>
            </a:prstGeom>
            <a:noFill/>
            <a:ln cap="flat" cmpd="sng" w="28575">
              <a:solidFill>
                <a:srgbClr val="C20E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2"/>
            <p:cNvSpPr/>
            <p:nvPr/>
          </p:nvSpPr>
          <p:spPr>
            <a:xfrm>
              <a:off x="8217614" y="4442536"/>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2"/>
            <p:cNvSpPr/>
            <p:nvPr/>
          </p:nvSpPr>
          <p:spPr>
            <a:xfrm flipH="1">
              <a:off x="4456350" y="3879852"/>
              <a:ext cx="231300" cy="200100"/>
            </a:xfrm>
            <a:prstGeom prst="triangle">
              <a:avLst>
                <a:gd fmla="val 50000" name="adj"/>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4" name="Google Shape;284;p22"/>
          <p:cNvSpPr txBox="1"/>
          <p:nvPr>
            <p:ph idx="1" type="body"/>
          </p:nvPr>
        </p:nvSpPr>
        <p:spPr>
          <a:xfrm>
            <a:off x="457200" y="4010402"/>
            <a:ext cx="8229600" cy="1133100"/>
          </a:xfrm>
          <a:prstGeom prst="rect">
            <a:avLst/>
          </a:prstGeom>
        </p:spPr>
        <p:txBody>
          <a:bodyPr anchorCtr="0" anchor="ctr" bIns="91425" lIns="91425" spcFirstLastPara="1" rIns="91425" wrap="square" tIns="91425">
            <a:noAutofit/>
          </a:bodyPr>
          <a:lstStyle>
            <a:lvl1pPr indent="-228600" lvl="0" marL="457200" rtl="0" algn="ctr">
              <a:spcBef>
                <a:spcPts val="360"/>
              </a:spcBef>
              <a:spcAft>
                <a:spcPts val="0"/>
              </a:spcAft>
              <a:buSzPts val="1400"/>
              <a:buNone/>
              <a:defRPr sz="1400"/>
            </a:lvl1pPr>
          </a:lstStyle>
          <a:p/>
        </p:txBody>
      </p:sp>
      <p:sp>
        <p:nvSpPr>
          <p:cNvPr id="285" name="Google Shape;285;p22"/>
          <p:cNvSpPr txBox="1"/>
          <p:nvPr>
            <p:ph idx="12" type="sldNum"/>
          </p:nvPr>
        </p:nvSpPr>
        <p:spPr>
          <a:xfrm>
            <a:off x="4297650" y="4778750"/>
            <a:ext cx="548700" cy="3648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6" name="Shape 286"/>
        <p:cNvGrpSpPr/>
        <p:nvPr/>
      </p:nvGrpSpPr>
      <p:grpSpPr>
        <a:xfrm>
          <a:off x="0" y="0"/>
          <a:ext cx="0" cy="0"/>
          <a:chOff x="0" y="0"/>
          <a:chExt cx="0" cy="0"/>
        </a:xfrm>
      </p:grpSpPr>
      <p:grpSp>
        <p:nvGrpSpPr>
          <p:cNvPr id="287" name="Google Shape;287;p23"/>
          <p:cNvGrpSpPr/>
          <p:nvPr/>
        </p:nvGrpSpPr>
        <p:grpSpPr>
          <a:xfrm>
            <a:off x="-76804" y="-364106"/>
            <a:ext cx="9492216" cy="5864919"/>
            <a:chOff x="-76804" y="-364106"/>
            <a:chExt cx="9492216" cy="5864919"/>
          </a:xfrm>
        </p:grpSpPr>
        <p:sp>
          <p:nvSpPr>
            <p:cNvPr id="288" name="Google Shape;288;p23"/>
            <p:cNvSpPr/>
            <p:nvPr/>
          </p:nvSpPr>
          <p:spPr>
            <a:xfrm>
              <a:off x="8312875" y="-85400"/>
              <a:ext cx="542100" cy="542100"/>
            </a:xfrm>
            <a:prstGeom prst="ellipse">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p:nvPr/>
          </p:nvSpPr>
          <p:spPr>
            <a:xfrm rot="-899646">
              <a:off x="776862" y="-262199"/>
              <a:ext cx="900976" cy="856085"/>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rot="1763">
              <a:off x="8737998" y="3634823"/>
              <a:ext cx="585000" cy="556500"/>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rot="10800000">
              <a:off x="90420" y="4650313"/>
              <a:ext cx="983100" cy="850500"/>
            </a:xfrm>
            <a:prstGeom prst="triangle">
              <a:avLst>
                <a:gd fmla="val 50000" name="adj"/>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a:off x="8578650" y="85864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293" name="Google Shape;293;p23"/>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3"/>
            <p:cNvSpPr/>
            <p:nvPr/>
          </p:nvSpPr>
          <p:spPr>
            <a:xfrm rot="10800000">
              <a:off x="-76796" y="3768356"/>
              <a:ext cx="393900" cy="374400"/>
            </a:xfrm>
            <a:prstGeom prst="pentagon">
              <a:avLst>
                <a:gd fmla="val 105146" name="hf"/>
                <a:gd fmla="val 110557" name="vf"/>
              </a:avLst>
            </a:prstGeom>
            <a:noFill/>
            <a:ln cap="flat" cmpd="sng" w="76200">
              <a:solidFill>
                <a:srgbClr val="6D9E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8092376" y="131852"/>
              <a:ext cx="983100" cy="9831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133504" y="-85397"/>
              <a:ext cx="231300" cy="2313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rot="10800000">
              <a:off x="343825" y="4290619"/>
              <a:ext cx="333300" cy="2883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
            <p:cNvSpPr/>
            <p:nvPr/>
          </p:nvSpPr>
          <p:spPr>
            <a:xfrm rot="10800000">
              <a:off x="7891383" y="447345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3"/>
            <p:cNvSpPr/>
            <p:nvPr/>
          </p:nvSpPr>
          <p:spPr>
            <a:xfrm>
              <a:off x="7800077" y="94976"/>
              <a:ext cx="307200" cy="265800"/>
            </a:xfrm>
            <a:prstGeom prst="triangl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a:off x="8578651" y="3939150"/>
              <a:ext cx="421500" cy="421500"/>
            </a:xfrm>
            <a:prstGeom prst="donut">
              <a:avLst>
                <a:gd fmla="val 19671"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rot="10800000">
              <a:off x="47429" y="4473462"/>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3"/>
            <p:cNvSpPr/>
            <p:nvPr/>
          </p:nvSpPr>
          <p:spPr>
            <a:xfrm rot="7294922">
              <a:off x="8507862" y="1506795"/>
              <a:ext cx="486330" cy="462608"/>
            </a:xfrm>
            <a:prstGeom prst="pentagon">
              <a:avLst>
                <a:gd fmla="val 105146" name="hf"/>
                <a:gd fmla="val 110557" name="vf"/>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3"/>
            <p:cNvSpPr/>
            <p:nvPr/>
          </p:nvSpPr>
          <p:spPr>
            <a:xfrm rot="1902">
              <a:off x="-76804" y="1095525"/>
              <a:ext cx="542100" cy="515400"/>
            </a:xfrm>
            <a:prstGeom prst="pentagon">
              <a:avLst>
                <a:gd fmla="val 105146" name="hf"/>
                <a:gd fmla="val 110557" name="vf"/>
              </a:avLst>
            </a:prstGeom>
            <a:noFill/>
            <a:ln cap="flat" cmpd="sng" w="28575">
              <a:solidFill>
                <a:srgbClr val="C20E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a:off x="8217614" y="4442536"/>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23"/>
          <p:cNvSpPr txBox="1"/>
          <p:nvPr>
            <p:ph idx="12" type="sldNum"/>
          </p:nvPr>
        </p:nvSpPr>
        <p:spPr>
          <a:xfrm>
            <a:off x="4297650" y="4778750"/>
            <a:ext cx="548700" cy="3648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alf">
  <p:cSld name="BLANK_1">
    <p:spTree>
      <p:nvGrpSpPr>
        <p:cNvPr id="308" name="Shape 308"/>
        <p:cNvGrpSpPr/>
        <p:nvPr/>
      </p:nvGrpSpPr>
      <p:grpSpPr>
        <a:xfrm>
          <a:off x="0" y="0"/>
          <a:ext cx="0" cy="0"/>
          <a:chOff x="0" y="0"/>
          <a:chExt cx="0" cy="0"/>
        </a:xfrm>
      </p:grpSpPr>
      <p:sp>
        <p:nvSpPr>
          <p:cNvPr id="309" name="Google Shape;309;p24"/>
          <p:cNvSpPr/>
          <p:nvPr/>
        </p:nvSpPr>
        <p:spPr>
          <a:xfrm>
            <a:off x="4578600" y="0"/>
            <a:ext cx="4565400" cy="5143500"/>
          </a:xfrm>
          <a:prstGeom prst="rect">
            <a:avLst/>
          </a:prstGeom>
          <a:solidFill>
            <a:srgbClr val="0E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 name="Google Shape;310;p24"/>
          <p:cNvGrpSpPr/>
          <p:nvPr/>
        </p:nvGrpSpPr>
        <p:grpSpPr>
          <a:xfrm>
            <a:off x="-76804" y="-364106"/>
            <a:ext cx="9492216" cy="5864919"/>
            <a:chOff x="-76804" y="-364106"/>
            <a:chExt cx="9492216" cy="5864919"/>
          </a:xfrm>
        </p:grpSpPr>
        <p:sp>
          <p:nvSpPr>
            <p:cNvPr id="311" name="Google Shape;311;p24"/>
            <p:cNvSpPr/>
            <p:nvPr/>
          </p:nvSpPr>
          <p:spPr>
            <a:xfrm>
              <a:off x="8312875" y="-85400"/>
              <a:ext cx="542100" cy="542100"/>
            </a:xfrm>
            <a:prstGeom prst="ellipse">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rot="-899646">
              <a:off x="776862" y="-262199"/>
              <a:ext cx="900976" cy="856085"/>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p:nvPr/>
          </p:nvSpPr>
          <p:spPr>
            <a:xfrm rot="1763">
              <a:off x="8737998" y="3634823"/>
              <a:ext cx="585000" cy="556500"/>
            </a:xfrm>
            <a:prstGeom prst="pentagon">
              <a:avLst>
                <a:gd fmla="val 105146" name="hf"/>
                <a:gd fmla="val 110557" name="vf"/>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4"/>
            <p:cNvSpPr/>
            <p:nvPr/>
          </p:nvSpPr>
          <p:spPr>
            <a:xfrm rot="10800000">
              <a:off x="90420" y="4650313"/>
              <a:ext cx="983100" cy="850500"/>
            </a:xfrm>
            <a:prstGeom prst="triangle">
              <a:avLst>
                <a:gd fmla="val 50000" name="adj"/>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
            <p:cNvSpPr/>
            <p:nvPr/>
          </p:nvSpPr>
          <p:spPr>
            <a:xfrm>
              <a:off x="8578650" y="85864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316" name="Google Shape;316;p24"/>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4"/>
            <p:cNvSpPr/>
            <p:nvPr/>
          </p:nvSpPr>
          <p:spPr>
            <a:xfrm rot="10800000">
              <a:off x="-76796" y="3768356"/>
              <a:ext cx="393900" cy="374400"/>
            </a:xfrm>
            <a:prstGeom prst="pentagon">
              <a:avLst>
                <a:gd fmla="val 105146" name="hf"/>
                <a:gd fmla="val 110557" name="vf"/>
              </a:avLst>
            </a:prstGeom>
            <a:noFill/>
            <a:ln cap="flat" cmpd="sng" w="76200">
              <a:solidFill>
                <a:srgbClr val="6D9E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4"/>
            <p:cNvSpPr/>
            <p:nvPr/>
          </p:nvSpPr>
          <p:spPr>
            <a:xfrm>
              <a:off x="8092376" y="131852"/>
              <a:ext cx="983100" cy="9831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4"/>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4"/>
            <p:cNvSpPr/>
            <p:nvPr/>
          </p:nvSpPr>
          <p:spPr>
            <a:xfrm>
              <a:off x="133504" y="-85397"/>
              <a:ext cx="231300" cy="2313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4"/>
            <p:cNvSpPr/>
            <p:nvPr/>
          </p:nvSpPr>
          <p:spPr>
            <a:xfrm rot="10800000">
              <a:off x="343825" y="4290619"/>
              <a:ext cx="333300" cy="2883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rot="10800000">
              <a:off x="7891383" y="447345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
            <p:cNvSpPr/>
            <p:nvPr/>
          </p:nvSpPr>
          <p:spPr>
            <a:xfrm>
              <a:off x="7800077" y="94976"/>
              <a:ext cx="307200" cy="265800"/>
            </a:xfrm>
            <a:prstGeom prst="triangl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4"/>
            <p:cNvSpPr/>
            <p:nvPr/>
          </p:nvSpPr>
          <p:spPr>
            <a:xfrm>
              <a:off x="8578651" y="3939150"/>
              <a:ext cx="421500" cy="421500"/>
            </a:xfrm>
            <a:prstGeom prst="donut">
              <a:avLst>
                <a:gd fmla="val 19671"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rot="10800000">
              <a:off x="47429" y="4473462"/>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rot="7294922">
              <a:off x="8507862" y="1506795"/>
              <a:ext cx="486330" cy="462608"/>
            </a:xfrm>
            <a:prstGeom prst="pentagon">
              <a:avLst>
                <a:gd fmla="val 105146" name="hf"/>
                <a:gd fmla="val 110557" name="vf"/>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rot="1902">
              <a:off x="-76804" y="1095525"/>
              <a:ext cx="542100" cy="515400"/>
            </a:xfrm>
            <a:prstGeom prst="pentagon">
              <a:avLst>
                <a:gd fmla="val 105146" name="hf"/>
                <a:gd fmla="val 110557" name="vf"/>
              </a:avLst>
            </a:prstGeom>
            <a:noFill/>
            <a:ln cap="flat" cmpd="sng" w="28575">
              <a:solidFill>
                <a:srgbClr val="C20E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8217614" y="4442536"/>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0" name="Google Shape;330;p24"/>
          <p:cNvSpPr txBox="1"/>
          <p:nvPr>
            <p:ph idx="12" type="sldNum"/>
          </p:nvPr>
        </p:nvSpPr>
        <p:spPr>
          <a:xfrm>
            <a:off x="4297650" y="4778750"/>
            <a:ext cx="548700" cy="3648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331" name="Shape 331"/>
        <p:cNvGrpSpPr/>
        <p:nvPr/>
      </p:nvGrpSpPr>
      <p:grpSpPr>
        <a:xfrm>
          <a:off x="0" y="0"/>
          <a:ext cx="0" cy="0"/>
          <a:chOff x="0" y="0"/>
          <a:chExt cx="0" cy="0"/>
        </a:xfrm>
      </p:grpSpPr>
      <p:sp>
        <p:nvSpPr>
          <p:cNvPr id="332" name="Google Shape;332;p2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25"/>
          <p:cNvGrpSpPr/>
          <p:nvPr/>
        </p:nvGrpSpPr>
        <p:grpSpPr>
          <a:xfrm>
            <a:off x="0" y="0"/>
            <a:ext cx="4316700" cy="5143500"/>
            <a:chOff x="0" y="0"/>
            <a:chExt cx="4316700" cy="5143500"/>
          </a:xfrm>
        </p:grpSpPr>
        <p:sp>
          <p:nvSpPr>
            <p:cNvPr id="334" name="Google Shape;334;p25"/>
            <p:cNvSpPr/>
            <p:nvPr/>
          </p:nvSpPr>
          <p:spPr>
            <a:xfrm>
              <a:off x="0" y="0"/>
              <a:ext cx="4316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5"/>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5"/>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5"/>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5"/>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25"/>
          <p:cNvSpPr txBox="1"/>
          <p:nvPr>
            <p:ph type="title"/>
          </p:nvPr>
        </p:nvSpPr>
        <p:spPr>
          <a:xfrm>
            <a:off x="311725" y="653326"/>
            <a:ext cx="3706500" cy="33345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p:txBody>
      </p:sp>
      <p:sp>
        <p:nvSpPr>
          <p:cNvPr id="341" name="Google Shape;341;p25"/>
          <p:cNvSpPr txBox="1"/>
          <p:nvPr>
            <p:ph idx="1" type="body"/>
          </p:nvPr>
        </p:nvSpPr>
        <p:spPr>
          <a:xfrm>
            <a:off x="4620575" y="653325"/>
            <a:ext cx="4211700" cy="37413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600"/>
              </a:spcBef>
              <a:spcAft>
                <a:spcPts val="0"/>
              </a:spcAft>
              <a:buClr>
                <a:srgbClr val="284F7D"/>
              </a:buClr>
              <a:buSzPts val="1200"/>
              <a:buChar char="◍"/>
              <a:defRPr sz="1200">
                <a:solidFill>
                  <a:schemeClr val="accent1"/>
                </a:solidFill>
              </a:defRPr>
            </a:lvl1pPr>
            <a:lvl2pPr indent="-292100" lvl="1" marL="914400" algn="l">
              <a:lnSpc>
                <a:spcPct val="115000"/>
              </a:lnSpc>
              <a:spcBef>
                <a:spcPts val="0"/>
              </a:spcBef>
              <a:spcAft>
                <a:spcPts val="0"/>
              </a:spcAft>
              <a:buClr>
                <a:srgbClr val="284F7D"/>
              </a:buClr>
              <a:buSzPts val="1000"/>
              <a:buChar char="◌"/>
              <a:defRPr sz="1000">
                <a:solidFill>
                  <a:schemeClr val="accent1"/>
                </a:solidFill>
              </a:defRPr>
            </a:lvl2pPr>
            <a:lvl3pPr indent="-292100" lvl="2" marL="1371600" algn="l">
              <a:lnSpc>
                <a:spcPct val="115000"/>
              </a:lnSpc>
              <a:spcBef>
                <a:spcPts val="0"/>
              </a:spcBef>
              <a:spcAft>
                <a:spcPts val="0"/>
              </a:spcAft>
              <a:buClr>
                <a:srgbClr val="284F7D"/>
              </a:buClr>
              <a:buSzPts val="1000"/>
              <a:buChar char="◌"/>
              <a:defRPr sz="1000">
                <a:solidFill>
                  <a:schemeClr val="accent1"/>
                </a:solidFill>
              </a:defRPr>
            </a:lvl3pPr>
            <a:lvl4pPr indent="-292100" lvl="3" marL="1828800" algn="l">
              <a:lnSpc>
                <a:spcPct val="115000"/>
              </a:lnSpc>
              <a:spcBef>
                <a:spcPts val="0"/>
              </a:spcBef>
              <a:spcAft>
                <a:spcPts val="0"/>
              </a:spcAft>
              <a:buClr>
                <a:srgbClr val="284F7D"/>
              </a:buClr>
              <a:buSzPts val="1000"/>
              <a:buChar char="◌"/>
              <a:defRPr sz="1000">
                <a:solidFill>
                  <a:schemeClr val="accent1"/>
                </a:solidFill>
              </a:defRPr>
            </a:lvl4pPr>
            <a:lvl5pPr indent="-292100" lvl="4" marL="2286000" algn="l">
              <a:lnSpc>
                <a:spcPct val="115000"/>
              </a:lnSpc>
              <a:spcBef>
                <a:spcPts val="0"/>
              </a:spcBef>
              <a:spcAft>
                <a:spcPts val="0"/>
              </a:spcAft>
              <a:buClr>
                <a:srgbClr val="284F7D"/>
              </a:buClr>
              <a:buSzPts val="1000"/>
              <a:buChar char="◌"/>
              <a:defRPr sz="1000">
                <a:solidFill>
                  <a:schemeClr val="accent1"/>
                </a:solidFill>
              </a:defRPr>
            </a:lvl5pPr>
            <a:lvl6pPr indent="-292100" lvl="5" marL="2743200" algn="l">
              <a:lnSpc>
                <a:spcPct val="115000"/>
              </a:lnSpc>
              <a:spcBef>
                <a:spcPts val="0"/>
              </a:spcBef>
              <a:spcAft>
                <a:spcPts val="0"/>
              </a:spcAft>
              <a:buClr>
                <a:srgbClr val="284F7D"/>
              </a:buClr>
              <a:buSzPts val="1000"/>
              <a:buChar char="◌"/>
              <a:defRPr sz="1000">
                <a:solidFill>
                  <a:schemeClr val="accent1"/>
                </a:solidFill>
              </a:defRPr>
            </a:lvl6pPr>
            <a:lvl7pPr indent="-292100" lvl="6" marL="3200400" algn="l">
              <a:lnSpc>
                <a:spcPct val="115000"/>
              </a:lnSpc>
              <a:spcBef>
                <a:spcPts val="0"/>
              </a:spcBef>
              <a:spcAft>
                <a:spcPts val="0"/>
              </a:spcAft>
              <a:buClr>
                <a:srgbClr val="284F7D"/>
              </a:buClr>
              <a:buSzPts val="1000"/>
              <a:buChar char="◌"/>
              <a:defRPr sz="1000">
                <a:solidFill>
                  <a:schemeClr val="accent1"/>
                </a:solidFill>
              </a:defRPr>
            </a:lvl7pPr>
            <a:lvl8pPr indent="-292100" lvl="7" marL="3657600" algn="l">
              <a:lnSpc>
                <a:spcPct val="115000"/>
              </a:lnSpc>
              <a:spcBef>
                <a:spcPts val="0"/>
              </a:spcBef>
              <a:spcAft>
                <a:spcPts val="0"/>
              </a:spcAft>
              <a:buClr>
                <a:srgbClr val="284F7D"/>
              </a:buClr>
              <a:buSzPts val="1000"/>
              <a:buChar char="◌"/>
              <a:defRPr sz="1000">
                <a:solidFill>
                  <a:schemeClr val="accent1"/>
                </a:solidFill>
              </a:defRPr>
            </a:lvl8pPr>
            <a:lvl9pPr indent="-292100" lvl="8" marL="4114800" algn="l">
              <a:lnSpc>
                <a:spcPct val="115000"/>
              </a:lnSpc>
              <a:spcBef>
                <a:spcPts val="0"/>
              </a:spcBef>
              <a:spcAft>
                <a:spcPts val="0"/>
              </a:spcAft>
              <a:buClr>
                <a:srgbClr val="284F7D"/>
              </a:buClr>
              <a:buSzPts val="1000"/>
              <a:buChar char="◌"/>
              <a:defRPr sz="1000">
                <a:solidFill>
                  <a:schemeClr val="accent1"/>
                </a:solidFill>
              </a:defRPr>
            </a:lvl9pPr>
          </a:lstStyle>
          <a:p/>
        </p:txBody>
      </p:sp>
      <p:sp>
        <p:nvSpPr>
          <p:cNvPr id="342" name="Google Shape;342;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432E64"/>
        </a:solidFill>
      </p:bgPr>
    </p:bg>
    <p:spTree>
      <p:nvGrpSpPr>
        <p:cNvPr id="72" name="Shape 72"/>
        <p:cNvGrpSpPr/>
        <p:nvPr/>
      </p:nvGrpSpPr>
      <p:grpSpPr>
        <a:xfrm>
          <a:off x="0" y="0"/>
          <a:ext cx="0" cy="0"/>
          <a:chOff x="0" y="0"/>
          <a:chExt cx="0" cy="0"/>
        </a:xfrm>
      </p:grpSpPr>
      <p:sp>
        <p:nvSpPr>
          <p:cNvPr id="73" name="Google Shape;73;p14"/>
          <p:cNvSpPr txBox="1"/>
          <p:nvPr>
            <p:ph type="title"/>
          </p:nvPr>
        </p:nvSpPr>
        <p:spPr>
          <a:xfrm>
            <a:off x="2047950" y="0"/>
            <a:ext cx="5048100" cy="1147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1pPr>
            <a:lvl2pPr lvl="1" rt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2pPr>
            <a:lvl3pPr lvl="2" rt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3pPr>
            <a:lvl4pPr lvl="3" rt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4pPr>
            <a:lvl5pPr lvl="4" rt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5pPr>
            <a:lvl6pPr lvl="5" rt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6pPr>
            <a:lvl7pPr lvl="6" rt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7pPr>
            <a:lvl8pPr lvl="7" rt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8pPr>
            <a:lvl9pPr lvl="8" rt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9pPr>
          </a:lstStyle>
          <a:p/>
        </p:txBody>
      </p:sp>
      <p:sp>
        <p:nvSpPr>
          <p:cNvPr id="74" name="Google Shape;74;p14"/>
          <p:cNvSpPr txBox="1"/>
          <p:nvPr>
            <p:ph idx="1" type="body"/>
          </p:nvPr>
        </p:nvSpPr>
        <p:spPr>
          <a:xfrm>
            <a:off x="1750800" y="1513000"/>
            <a:ext cx="5642400" cy="3099900"/>
          </a:xfrm>
          <a:prstGeom prst="rect">
            <a:avLst/>
          </a:prstGeom>
          <a:noFill/>
          <a:ln>
            <a:noFill/>
          </a:ln>
        </p:spPr>
        <p:txBody>
          <a:bodyPr anchorCtr="0" anchor="t" bIns="91425" lIns="91425" spcFirstLastPara="1" rIns="91425" wrap="square" tIns="91425">
            <a:noAutofit/>
          </a:bodyPr>
          <a:lstStyle>
            <a:lvl1pPr indent="-355600" lvl="0" marL="457200" rtl="0">
              <a:spcBef>
                <a:spcPts val="60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1pPr>
            <a:lvl2pPr indent="-355600" lvl="1" marL="914400" rtl="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2pPr>
            <a:lvl3pPr indent="-355600" lvl="2" marL="1371600" rtl="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3pPr>
            <a:lvl4pPr indent="-355600" lvl="3" marL="1828800" rtl="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4pPr>
            <a:lvl5pPr indent="-355600" lvl="4" marL="2286000" rtl="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5pPr>
            <a:lvl6pPr indent="-355600" lvl="5" marL="2743200" rtl="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6pPr>
            <a:lvl7pPr indent="-355600" lvl="6" marL="3200400" rtl="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7pPr>
            <a:lvl8pPr indent="-355600" lvl="7" marL="3657600" rtl="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8pPr>
            <a:lvl9pPr indent="-355600" lvl="8" marL="4114800" rtl="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9pPr>
          </a:lstStyle>
          <a:p/>
        </p:txBody>
      </p:sp>
      <p:sp>
        <p:nvSpPr>
          <p:cNvPr id="75" name="Google Shape;75;p14"/>
          <p:cNvSpPr txBox="1"/>
          <p:nvPr>
            <p:ph idx="12" type="sldNum"/>
          </p:nvPr>
        </p:nvSpPr>
        <p:spPr>
          <a:xfrm>
            <a:off x="4297650" y="4778750"/>
            <a:ext cx="548700" cy="364800"/>
          </a:xfrm>
          <a:prstGeom prst="rect">
            <a:avLst/>
          </a:prstGeom>
          <a:noFill/>
          <a:ln>
            <a:noFill/>
          </a:ln>
        </p:spPr>
        <p:txBody>
          <a:bodyPr anchorCtr="0" anchor="t" bIns="91425" lIns="91425" spcFirstLastPara="1" rIns="91425" wrap="square" tIns="91425">
            <a:noAutofit/>
          </a:bodyPr>
          <a:lstStyle>
            <a:lvl1pPr lvl="0" rtl="0" algn="ctr">
              <a:buNone/>
              <a:defRPr sz="1200">
                <a:solidFill>
                  <a:srgbClr val="8E7CC3"/>
                </a:solidFill>
                <a:latin typeface="Nixie One"/>
                <a:ea typeface="Nixie One"/>
                <a:cs typeface="Nixie One"/>
                <a:sym typeface="Nixie One"/>
              </a:defRPr>
            </a:lvl1pPr>
            <a:lvl2pPr lvl="1" rtl="0" algn="ctr">
              <a:buNone/>
              <a:defRPr sz="1200">
                <a:solidFill>
                  <a:srgbClr val="8E7CC3"/>
                </a:solidFill>
                <a:latin typeface="Nixie One"/>
                <a:ea typeface="Nixie One"/>
                <a:cs typeface="Nixie One"/>
                <a:sym typeface="Nixie One"/>
              </a:defRPr>
            </a:lvl2pPr>
            <a:lvl3pPr lvl="2" rtl="0" algn="ctr">
              <a:buNone/>
              <a:defRPr sz="1200">
                <a:solidFill>
                  <a:srgbClr val="8E7CC3"/>
                </a:solidFill>
                <a:latin typeface="Nixie One"/>
                <a:ea typeface="Nixie One"/>
                <a:cs typeface="Nixie One"/>
                <a:sym typeface="Nixie One"/>
              </a:defRPr>
            </a:lvl3pPr>
            <a:lvl4pPr lvl="3" rtl="0" algn="ctr">
              <a:buNone/>
              <a:defRPr sz="1200">
                <a:solidFill>
                  <a:srgbClr val="8E7CC3"/>
                </a:solidFill>
                <a:latin typeface="Nixie One"/>
                <a:ea typeface="Nixie One"/>
                <a:cs typeface="Nixie One"/>
                <a:sym typeface="Nixie One"/>
              </a:defRPr>
            </a:lvl4pPr>
            <a:lvl5pPr lvl="4" rtl="0" algn="ctr">
              <a:buNone/>
              <a:defRPr sz="1200">
                <a:solidFill>
                  <a:srgbClr val="8E7CC3"/>
                </a:solidFill>
                <a:latin typeface="Nixie One"/>
                <a:ea typeface="Nixie One"/>
                <a:cs typeface="Nixie One"/>
                <a:sym typeface="Nixie One"/>
              </a:defRPr>
            </a:lvl5pPr>
            <a:lvl6pPr lvl="5" rtl="0" algn="ctr">
              <a:buNone/>
              <a:defRPr sz="1200">
                <a:solidFill>
                  <a:srgbClr val="8E7CC3"/>
                </a:solidFill>
                <a:latin typeface="Nixie One"/>
                <a:ea typeface="Nixie One"/>
                <a:cs typeface="Nixie One"/>
                <a:sym typeface="Nixie One"/>
              </a:defRPr>
            </a:lvl6pPr>
            <a:lvl7pPr lvl="6" rtl="0" algn="ctr">
              <a:buNone/>
              <a:defRPr sz="1200">
                <a:solidFill>
                  <a:srgbClr val="8E7CC3"/>
                </a:solidFill>
                <a:latin typeface="Nixie One"/>
                <a:ea typeface="Nixie One"/>
                <a:cs typeface="Nixie One"/>
                <a:sym typeface="Nixie One"/>
              </a:defRPr>
            </a:lvl7pPr>
            <a:lvl8pPr lvl="7" rtl="0" algn="ctr">
              <a:buNone/>
              <a:defRPr sz="1200">
                <a:solidFill>
                  <a:srgbClr val="8E7CC3"/>
                </a:solidFill>
                <a:latin typeface="Nixie One"/>
                <a:ea typeface="Nixie One"/>
                <a:cs typeface="Nixie One"/>
                <a:sym typeface="Nixie One"/>
              </a:defRPr>
            </a:lvl8pPr>
            <a:lvl9pPr lvl="8" rtl="0" algn="ctr">
              <a:buNone/>
              <a:defRPr sz="1200">
                <a:solidFill>
                  <a:srgbClr val="8E7CC3"/>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hyperlink" Target="https://www.engadget.com/2019-02-12-ralph-breaks-the-internet-interview.html" TargetMode="External"/><Relationship Id="rId4" Type="http://schemas.openxmlformats.org/officeDocument/2006/relationships/hyperlink" Target="https://core.ac.uk/download/pdf/232658366.pdf" TargetMode="External"/><Relationship Id="rId5" Type="http://schemas.openxmlformats.org/officeDocument/2006/relationships/hyperlink" Target="https://journals.sagepub.com/doi/full/10.1177/0004865814521224" TargetMode="External"/><Relationship Id="rId6" Type="http://schemas.openxmlformats.org/officeDocument/2006/relationships/hyperlink" Target="https://journals.sagepub.com/doi/abs/10.1177/1476718X10367471" TargetMode="External"/><Relationship Id="rId7" Type="http://schemas.openxmlformats.org/officeDocument/2006/relationships/hyperlink" Target="https://www.liebertpub.com/doi/pdf/10.1089/cpb.2006.9.52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hyperlink" Target="https://link.springer.com/chapter/10.1007/978-3-642-23768-3_2" TargetMode="External"/><Relationship Id="rId4" Type="http://schemas.openxmlformats.org/officeDocument/2006/relationships/hyperlink" Target="https://bits.blogs.nytimes.com/2007/12/20/is-information-overload-a-650-billion-drag-on-the-economy/" TargetMode="External"/><Relationship Id="rId5" Type="http://schemas.openxmlformats.org/officeDocument/2006/relationships/hyperlink" Target="https://www.brookings.edu/blog/techtank/2021/01/05/how-employers-use-technology-to-surveil-employees/" TargetMode="External"/><Relationship Id="rId6" Type="http://schemas.openxmlformats.org/officeDocument/2006/relationships/hyperlink" Target="https://www.gamespot.com/articles/wreck-it-ralph-2-wont-shy-away-from-the-internets-/1100-6461930/" TargetMode="External"/><Relationship Id="rId7" Type="http://schemas.openxmlformats.org/officeDocument/2006/relationships/hyperlink" Target="https://www.engadget.com/2019-02-12-ralph-breaks-the-internet-interview.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hyperlink" Target="https://books.google.com/books?hl=en&amp;lr=&amp;id=eXvpDwAAQBAJ&amp;oi=fnd&amp;pg=PR3&amp;dq=discord+app+sharing+options&amp;ots=yJr-yhQGh4&amp;sig=vbZONl9WQlYmiTvdctBHirn7UhQ#v=onepage&amp;q=discord%20app%20sharing%20options&amp;f=false" TargetMode="External"/><Relationship Id="rId4" Type="http://schemas.openxmlformats.org/officeDocument/2006/relationships/hyperlink" Target="https://journals.sagepub.com/doi/full/10.1177/1059840510380209" TargetMode="External"/><Relationship Id="rId5" Type="http://schemas.openxmlformats.org/officeDocument/2006/relationships/hyperlink" Target="https://www.ojp.gov/pdffiles1/nij/grants/230111.pdf" TargetMode="External"/><Relationship Id="rId6" Type="http://schemas.openxmlformats.org/officeDocument/2006/relationships/hyperlink" Target="https://doi.org/10.3390/electronics9091460" TargetMode="External"/><Relationship Id="rId7" Type="http://schemas.openxmlformats.org/officeDocument/2006/relationships/hyperlink" Target="https://resources.sei.cmu.edu/asset_files/SpecialReport/2005_003_001_51946.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hyperlink" Target="https://owasp.org/www-pdf-archive/Symantec_ISTR_17.pdf" TargetMode="External"/><Relationship Id="rId4" Type="http://schemas.openxmlformats.org/officeDocument/2006/relationships/hyperlink" Target="http://assets.ctfassets.net/xuyk8cewv1yh/6IA0bMjy9OKqUeikyeGUuE/c1ebe4d7410b25569f7cccaa9a62304d/7-steps-to-security-for-your-small-business.pdf" TargetMode="External"/><Relationship Id="rId5" Type="http://schemas.openxmlformats.org/officeDocument/2006/relationships/hyperlink" Target="https://journals.sagepub.com/doi/pdf/10.1177/01410768000930080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6"/>
          <p:cNvSpPr txBox="1"/>
          <p:nvPr>
            <p:ph type="ctrTitle"/>
          </p:nvPr>
        </p:nvSpPr>
        <p:spPr>
          <a:xfrm>
            <a:off x="2878525" y="1991825"/>
            <a:ext cx="3387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lt2"/>
                </a:solidFill>
                <a:latin typeface="Roboto"/>
                <a:ea typeface="Roboto"/>
                <a:cs typeface="Roboto"/>
                <a:sym typeface="Roboto"/>
              </a:rPr>
              <a:t>Ralph Breaks The Internet</a:t>
            </a:r>
            <a:endParaRPr sz="4000">
              <a:solidFill>
                <a:schemeClr val="lt2"/>
              </a:solidFill>
              <a:latin typeface="Roboto"/>
              <a:ea typeface="Roboto"/>
              <a:cs typeface="Roboto"/>
              <a:sym typeface="Roboto"/>
            </a:endParaRPr>
          </a:p>
        </p:txBody>
      </p:sp>
      <p:sp>
        <p:nvSpPr>
          <p:cNvPr id="348" name="Google Shape;348;p26"/>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1</a:t>
            </a:r>
            <a:endParaRPr>
              <a:solidFill>
                <a:schemeClr val="lt1"/>
              </a:solidFill>
              <a:latin typeface="Inconsolata"/>
              <a:ea typeface="Inconsolata"/>
              <a:cs typeface="Inconsolata"/>
              <a:sym typeface="Inconsolat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5"/>
          <p:cNvSpPr txBox="1"/>
          <p:nvPr>
            <p:ph type="title"/>
          </p:nvPr>
        </p:nvSpPr>
        <p:spPr>
          <a:xfrm>
            <a:off x="2047938" y="0"/>
            <a:ext cx="5048100" cy="11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Roboto Light"/>
                <a:ea typeface="Roboto Light"/>
                <a:cs typeface="Roboto Light"/>
                <a:sym typeface="Roboto Light"/>
              </a:rPr>
              <a:t>The End</a:t>
            </a:r>
            <a:endParaRPr sz="3000">
              <a:latin typeface="Roboto Light"/>
              <a:ea typeface="Roboto Light"/>
              <a:cs typeface="Roboto Light"/>
              <a:sym typeface="Roboto Light"/>
            </a:endParaRPr>
          </a:p>
        </p:txBody>
      </p:sp>
      <p:grpSp>
        <p:nvGrpSpPr>
          <p:cNvPr id="444" name="Google Shape;444;p35"/>
          <p:cNvGrpSpPr/>
          <p:nvPr/>
        </p:nvGrpSpPr>
        <p:grpSpPr>
          <a:xfrm>
            <a:off x="4416237" y="2671038"/>
            <a:ext cx="2147070" cy="1394852"/>
            <a:chOff x="3832399" y="2351932"/>
            <a:chExt cx="1498200" cy="919117"/>
          </a:xfrm>
        </p:grpSpPr>
        <p:sp>
          <p:nvSpPr>
            <p:cNvPr id="445" name="Google Shape;445;p35"/>
            <p:cNvSpPr/>
            <p:nvPr/>
          </p:nvSpPr>
          <p:spPr>
            <a:xfrm>
              <a:off x="3988670" y="2351932"/>
              <a:ext cx="1185659" cy="384212"/>
            </a:xfrm>
            <a:custGeom>
              <a:rect b="b" l="l" r="r" t="t"/>
              <a:pathLst>
                <a:path extrusionOk="0" h="12717" w="39244">
                  <a:moveTo>
                    <a:pt x="37934" y="5037"/>
                  </a:moveTo>
                  <a:lnTo>
                    <a:pt x="37934" y="1406"/>
                  </a:lnTo>
                  <a:cubicBezTo>
                    <a:pt x="37934" y="632"/>
                    <a:pt x="37302" y="1"/>
                    <a:pt x="36517" y="1"/>
                  </a:cubicBezTo>
                  <a:lnTo>
                    <a:pt x="1417" y="1"/>
                  </a:ln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close/>
                </a:path>
              </a:pathLst>
            </a:custGeom>
            <a:solidFill>
              <a:srgbClr val="FCBD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3</a:t>
              </a:r>
              <a:endParaRPr sz="1700">
                <a:solidFill>
                  <a:srgbClr val="FFFFFF"/>
                </a:solidFill>
                <a:latin typeface="Fira Sans Extra Condensed"/>
                <a:ea typeface="Fira Sans Extra Condensed"/>
                <a:cs typeface="Fira Sans Extra Condensed"/>
                <a:sym typeface="Fira Sans Extra Condensed"/>
              </a:endParaRPr>
            </a:p>
          </p:txBody>
        </p:sp>
        <p:sp>
          <p:nvSpPr>
            <p:cNvPr id="446" name="Google Shape;446;p35"/>
            <p:cNvSpPr txBox="1"/>
            <p:nvPr/>
          </p:nvSpPr>
          <p:spPr>
            <a:xfrm>
              <a:off x="3832399" y="2736149"/>
              <a:ext cx="1498200" cy="53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2"/>
                  </a:solidFill>
                  <a:latin typeface="Roboto"/>
                  <a:ea typeface="Roboto"/>
                  <a:cs typeface="Roboto"/>
                  <a:sym typeface="Roboto"/>
                </a:rPr>
                <a:t>Steering wheel gets shipped</a:t>
              </a:r>
              <a:endParaRPr sz="1300">
                <a:solidFill>
                  <a:schemeClr val="lt2"/>
                </a:solidFill>
                <a:latin typeface="Roboto"/>
                <a:ea typeface="Roboto"/>
                <a:cs typeface="Roboto"/>
                <a:sym typeface="Roboto"/>
              </a:endParaRPr>
            </a:p>
            <a:p>
              <a:pPr indent="0" lvl="0" marL="0" rtl="0" algn="ctr">
                <a:spcBef>
                  <a:spcPts val="0"/>
                </a:spcBef>
                <a:spcAft>
                  <a:spcPts val="0"/>
                </a:spcAft>
                <a:buNone/>
              </a:pPr>
              <a:r>
                <a:t/>
              </a:r>
              <a:endParaRPr sz="1300">
                <a:solidFill>
                  <a:schemeClr val="lt2"/>
                </a:solidFill>
                <a:latin typeface="Roboto"/>
                <a:ea typeface="Roboto"/>
                <a:cs typeface="Roboto"/>
                <a:sym typeface="Roboto"/>
              </a:endParaRPr>
            </a:p>
          </p:txBody>
        </p:sp>
      </p:grpSp>
      <p:grpSp>
        <p:nvGrpSpPr>
          <p:cNvPr id="447" name="Google Shape;447;p35"/>
          <p:cNvGrpSpPr/>
          <p:nvPr/>
        </p:nvGrpSpPr>
        <p:grpSpPr>
          <a:xfrm>
            <a:off x="6041325" y="1854800"/>
            <a:ext cx="2486285" cy="1399318"/>
            <a:chOff x="4966365" y="1814084"/>
            <a:chExt cx="1734900" cy="922060"/>
          </a:xfrm>
        </p:grpSpPr>
        <p:sp>
          <p:nvSpPr>
            <p:cNvPr id="448" name="Google Shape;448;p35"/>
            <p:cNvSpPr/>
            <p:nvPr/>
          </p:nvSpPr>
          <p:spPr>
            <a:xfrm>
              <a:off x="5240976" y="2351932"/>
              <a:ext cx="1185659" cy="384212"/>
            </a:xfrm>
            <a:custGeom>
              <a:rect b="b" l="l" r="r" t="t"/>
              <a:pathLst>
                <a:path extrusionOk="0" h="12717" w="39244">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4</a:t>
              </a:r>
              <a:endParaRPr sz="1700">
                <a:solidFill>
                  <a:srgbClr val="FFFFFF"/>
                </a:solidFill>
                <a:latin typeface="Fira Sans Extra Condensed"/>
                <a:ea typeface="Fira Sans Extra Condensed"/>
                <a:cs typeface="Fira Sans Extra Condensed"/>
                <a:sym typeface="Fira Sans Extra Condensed"/>
              </a:endParaRPr>
            </a:p>
          </p:txBody>
        </p:sp>
        <p:sp>
          <p:nvSpPr>
            <p:cNvPr id="449" name="Google Shape;449;p35"/>
            <p:cNvSpPr txBox="1"/>
            <p:nvPr/>
          </p:nvSpPr>
          <p:spPr>
            <a:xfrm>
              <a:off x="4966365" y="1814084"/>
              <a:ext cx="1734900" cy="53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300">
                  <a:solidFill>
                    <a:schemeClr val="lt2"/>
                  </a:solidFill>
                  <a:latin typeface="Roboto"/>
                  <a:ea typeface="Roboto"/>
                  <a:cs typeface="Roboto"/>
                  <a:sym typeface="Roboto"/>
                </a:rPr>
                <a:t>Ralph and Vanellope stay in touch through BuzzzFaces</a:t>
              </a:r>
              <a:endParaRPr sz="1300">
                <a:solidFill>
                  <a:schemeClr val="lt2"/>
                </a:solidFill>
                <a:latin typeface="Roboto"/>
                <a:ea typeface="Roboto"/>
                <a:cs typeface="Roboto"/>
                <a:sym typeface="Roboto"/>
              </a:endParaRPr>
            </a:p>
          </p:txBody>
        </p:sp>
      </p:grpSp>
      <p:grpSp>
        <p:nvGrpSpPr>
          <p:cNvPr id="450" name="Google Shape;450;p35"/>
          <p:cNvGrpSpPr/>
          <p:nvPr/>
        </p:nvGrpSpPr>
        <p:grpSpPr>
          <a:xfrm>
            <a:off x="913963" y="2671038"/>
            <a:ext cx="1891262" cy="1846489"/>
            <a:chOff x="1388553" y="2351932"/>
            <a:chExt cx="1319700" cy="1216717"/>
          </a:xfrm>
        </p:grpSpPr>
        <p:sp>
          <p:nvSpPr>
            <p:cNvPr id="451" name="Google Shape;451;p35"/>
            <p:cNvSpPr/>
            <p:nvPr/>
          </p:nvSpPr>
          <p:spPr>
            <a:xfrm>
              <a:off x="1455575" y="2351932"/>
              <a:ext cx="1185659" cy="384212"/>
            </a:xfrm>
            <a:custGeom>
              <a:rect b="b" l="l" r="r" t="t"/>
              <a:pathLst>
                <a:path extrusionOk="0" h="12717" w="39244">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1</a:t>
              </a:r>
              <a:endParaRPr sz="1700">
                <a:solidFill>
                  <a:srgbClr val="FFFFFF"/>
                </a:solidFill>
                <a:latin typeface="Fira Sans Extra Condensed"/>
                <a:ea typeface="Fira Sans Extra Condensed"/>
                <a:cs typeface="Fira Sans Extra Condensed"/>
                <a:sym typeface="Fira Sans Extra Condensed"/>
              </a:endParaRPr>
            </a:p>
          </p:txBody>
        </p:sp>
        <p:sp>
          <p:nvSpPr>
            <p:cNvPr id="452" name="Google Shape;452;p35"/>
            <p:cNvSpPr txBox="1"/>
            <p:nvPr/>
          </p:nvSpPr>
          <p:spPr>
            <a:xfrm>
              <a:off x="1388553" y="2736149"/>
              <a:ext cx="1319700" cy="83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solidFill>
                    <a:schemeClr val="lt2"/>
                  </a:solidFill>
                  <a:latin typeface="Roboto"/>
                  <a:ea typeface="Roboto"/>
                  <a:cs typeface="Roboto"/>
                  <a:sym typeface="Roboto"/>
                </a:rPr>
                <a:t>Ralph comes to terms with his insecurities</a:t>
              </a:r>
              <a:endParaRPr sz="1300">
                <a:solidFill>
                  <a:schemeClr val="lt2"/>
                </a:solidFill>
                <a:latin typeface="Roboto"/>
                <a:ea typeface="Roboto"/>
                <a:cs typeface="Roboto"/>
                <a:sym typeface="Roboto"/>
              </a:endParaRPr>
            </a:p>
            <a:p>
              <a:pPr indent="0" lvl="0" marL="0" rtl="0" algn="ctr">
                <a:lnSpc>
                  <a:spcPct val="115000"/>
                </a:lnSpc>
                <a:spcBef>
                  <a:spcPts val="1600"/>
                </a:spcBef>
                <a:spcAft>
                  <a:spcPts val="0"/>
                </a:spcAft>
                <a:buNone/>
              </a:pPr>
              <a:r>
                <a:t/>
              </a:r>
              <a:endParaRPr sz="1300">
                <a:solidFill>
                  <a:schemeClr val="lt2"/>
                </a:solidFill>
                <a:latin typeface="Roboto"/>
                <a:ea typeface="Roboto"/>
                <a:cs typeface="Roboto"/>
                <a:sym typeface="Roboto"/>
              </a:endParaRPr>
            </a:p>
            <a:p>
              <a:pPr indent="0" lvl="0" marL="0" rtl="0" algn="ctr">
                <a:spcBef>
                  <a:spcPts val="1600"/>
                </a:spcBef>
                <a:spcAft>
                  <a:spcPts val="0"/>
                </a:spcAft>
                <a:buNone/>
              </a:pPr>
              <a:r>
                <a:t/>
              </a:r>
              <a:endParaRPr sz="500">
                <a:solidFill>
                  <a:schemeClr val="lt2"/>
                </a:solidFill>
                <a:latin typeface="Roboto"/>
                <a:ea typeface="Roboto"/>
                <a:cs typeface="Roboto"/>
                <a:sym typeface="Roboto"/>
              </a:endParaRPr>
            </a:p>
          </p:txBody>
        </p:sp>
      </p:grpSp>
      <p:grpSp>
        <p:nvGrpSpPr>
          <p:cNvPr id="453" name="Google Shape;453;p35"/>
          <p:cNvGrpSpPr/>
          <p:nvPr/>
        </p:nvGrpSpPr>
        <p:grpSpPr>
          <a:xfrm>
            <a:off x="2342175" y="2187075"/>
            <a:ext cx="2700820" cy="1594893"/>
            <a:chOff x="2385143" y="2033032"/>
            <a:chExt cx="1884600" cy="1050931"/>
          </a:xfrm>
        </p:grpSpPr>
        <p:sp>
          <p:nvSpPr>
            <p:cNvPr id="454" name="Google Shape;454;p35"/>
            <p:cNvSpPr/>
            <p:nvPr/>
          </p:nvSpPr>
          <p:spPr>
            <a:xfrm>
              <a:off x="2717375" y="2351932"/>
              <a:ext cx="1185659" cy="384212"/>
            </a:xfrm>
            <a:custGeom>
              <a:rect b="b" l="l" r="r" t="t"/>
              <a:pathLst>
                <a:path extrusionOk="0" h="12717" w="39244">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2</a:t>
              </a:r>
              <a:endParaRPr sz="1700">
                <a:solidFill>
                  <a:srgbClr val="FFFFFF"/>
                </a:solidFill>
                <a:latin typeface="Fira Sans Extra Condensed"/>
                <a:ea typeface="Fira Sans Extra Condensed"/>
                <a:cs typeface="Fira Sans Extra Condensed"/>
                <a:sym typeface="Fira Sans Extra Condensed"/>
              </a:endParaRPr>
            </a:p>
          </p:txBody>
        </p:sp>
        <p:sp>
          <p:nvSpPr>
            <p:cNvPr id="455" name="Google Shape;455;p35"/>
            <p:cNvSpPr txBox="1"/>
            <p:nvPr/>
          </p:nvSpPr>
          <p:spPr>
            <a:xfrm>
              <a:off x="2385143" y="2033032"/>
              <a:ext cx="1884600" cy="318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300">
                  <a:solidFill>
                    <a:schemeClr val="lt2"/>
                  </a:solidFill>
                  <a:latin typeface="Roboto"/>
                  <a:ea typeface="Roboto"/>
                  <a:cs typeface="Roboto"/>
                  <a:sym typeface="Roboto"/>
                </a:rPr>
                <a:t>Virus disappears</a:t>
              </a:r>
              <a:endParaRPr sz="1300">
                <a:solidFill>
                  <a:schemeClr val="lt2"/>
                </a:solidFill>
                <a:latin typeface="Roboto"/>
                <a:ea typeface="Roboto"/>
                <a:cs typeface="Roboto"/>
                <a:sym typeface="Roboto"/>
              </a:endParaRPr>
            </a:p>
          </p:txBody>
        </p:sp>
        <p:sp>
          <p:nvSpPr>
            <p:cNvPr id="456" name="Google Shape;456;p35"/>
            <p:cNvSpPr/>
            <p:nvPr/>
          </p:nvSpPr>
          <p:spPr>
            <a:xfrm>
              <a:off x="3317351" y="3081788"/>
              <a:ext cx="755" cy="2175"/>
            </a:xfrm>
            <a:custGeom>
              <a:rect b="b" l="l" r="r" t="t"/>
              <a:pathLst>
                <a:path extrusionOk="0" h="72" w="25">
                  <a:moveTo>
                    <a:pt x="1" y="0"/>
                  </a:moveTo>
                  <a:lnTo>
                    <a:pt x="1" y="72"/>
                  </a:lnTo>
                  <a:lnTo>
                    <a:pt x="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7" name="Google Shape;457;p35"/>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10</a:t>
            </a:r>
            <a:endParaRPr>
              <a:solidFill>
                <a:schemeClr val="lt1"/>
              </a:solidFill>
              <a:latin typeface="Inconsolata"/>
              <a:ea typeface="Inconsolata"/>
              <a:cs typeface="Inconsolata"/>
              <a:sym typeface="Inconsolat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6"/>
          <p:cNvSpPr txBox="1"/>
          <p:nvPr>
            <p:ph type="title"/>
          </p:nvPr>
        </p:nvSpPr>
        <p:spPr>
          <a:xfrm>
            <a:off x="2047950" y="0"/>
            <a:ext cx="5048100" cy="11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Roboto"/>
                <a:ea typeface="Roboto"/>
                <a:cs typeface="Roboto"/>
                <a:sym typeface="Roboto"/>
              </a:rPr>
              <a:t>Conclusion</a:t>
            </a:r>
            <a:endParaRPr sz="3000">
              <a:latin typeface="Roboto"/>
              <a:ea typeface="Roboto"/>
              <a:cs typeface="Roboto"/>
              <a:sym typeface="Roboto"/>
            </a:endParaRPr>
          </a:p>
        </p:txBody>
      </p:sp>
      <p:sp>
        <p:nvSpPr>
          <p:cNvPr id="463" name="Google Shape;463;p36"/>
          <p:cNvSpPr txBox="1"/>
          <p:nvPr>
            <p:ph type="title"/>
          </p:nvPr>
        </p:nvSpPr>
        <p:spPr>
          <a:xfrm>
            <a:off x="1161750" y="1575750"/>
            <a:ext cx="6820500" cy="2672100"/>
          </a:xfrm>
          <a:prstGeom prst="rect">
            <a:avLst/>
          </a:prstGeom>
        </p:spPr>
        <p:txBody>
          <a:bodyPr anchorCtr="0" anchor="t" bIns="91425" lIns="91425" spcFirstLastPara="1" rIns="91425" wrap="square" tIns="91425">
            <a:noAutofit/>
          </a:bodyPr>
          <a:lstStyle/>
          <a:p>
            <a:pPr indent="0" lvl="0" marL="0" rtl="0" algn="ctr">
              <a:lnSpc>
                <a:spcPct val="115000"/>
              </a:lnSpc>
              <a:spcBef>
                <a:spcPts val="1800"/>
              </a:spcBef>
              <a:spcAft>
                <a:spcPts val="0"/>
              </a:spcAft>
              <a:buClr>
                <a:schemeClr val="dk1"/>
              </a:buClr>
              <a:buSzPts val="1100"/>
              <a:buFont typeface="Arial"/>
              <a:buNone/>
            </a:pPr>
            <a:r>
              <a:rPr lang="en" sz="1900">
                <a:solidFill>
                  <a:schemeClr val="lt2"/>
                </a:solidFill>
                <a:latin typeface="Roboto"/>
                <a:ea typeface="Roboto"/>
                <a:cs typeface="Roboto"/>
                <a:sym typeface="Roboto"/>
              </a:rPr>
              <a:t>H</a:t>
            </a:r>
            <a:r>
              <a:rPr lang="en" sz="1900">
                <a:solidFill>
                  <a:schemeClr val="lt2"/>
                </a:solidFill>
                <a:latin typeface="Roboto"/>
                <a:ea typeface="Roboto"/>
                <a:cs typeface="Roboto"/>
                <a:sym typeface="Roboto"/>
              </a:rPr>
              <a:t>umans are vulnerable to the inherent design of the internet</a:t>
            </a:r>
            <a:endParaRPr sz="1900">
              <a:solidFill>
                <a:schemeClr val="lt2"/>
              </a:solidFill>
              <a:latin typeface="Roboto"/>
              <a:ea typeface="Roboto"/>
              <a:cs typeface="Roboto"/>
              <a:sym typeface="Roboto"/>
            </a:endParaRPr>
          </a:p>
          <a:p>
            <a:pPr indent="-317500" lvl="0" marL="457200" rtl="0" algn="l">
              <a:spcBef>
                <a:spcPts val="400"/>
              </a:spcBef>
              <a:spcAft>
                <a:spcPts val="0"/>
              </a:spcAft>
              <a:buClr>
                <a:schemeClr val="lt2"/>
              </a:buClr>
              <a:buSzPts val="1400"/>
              <a:buFont typeface="Roboto"/>
              <a:buChar char="●"/>
            </a:pPr>
            <a:r>
              <a:rPr lang="en" sz="1400">
                <a:solidFill>
                  <a:schemeClr val="lt1"/>
                </a:solidFill>
                <a:latin typeface="Roboto Light"/>
                <a:ea typeface="Roboto Light"/>
                <a:cs typeface="Roboto Light"/>
                <a:sym typeface="Roboto Light"/>
              </a:rPr>
              <a:t>User Naiveté</a:t>
            </a:r>
            <a:endParaRPr sz="1400">
              <a:solidFill>
                <a:schemeClr val="lt1"/>
              </a:solidFill>
              <a:latin typeface="Roboto Light"/>
              <a:ea typeface="Roboto Light"/>
              <a:cs typeface="Roboto Light"/>
              <a:sym typeface="Roboto Light"/>
            </a:endParaRPr>
          </a:p>
          <a:p>
            <a:pPr indent="-317500" lvl="0" marL="457200" rtl="0" algn="l">
              <a:spcBef>
                <a:spcPts val="0"/>
              </a:spcBef>
              <a:spcAft>
                <a:spcPts val="0"/>
              </a:spcAft>
              <a:buClr>
                <a:schemeClr val="lt1"/>
              </a:buClr>
              <a:buSzPts val="1400"/>
              <a:buFont typeface="Roboto Light"/>
              <a:buChar char="●"/>
            </a:pPr>
            <a:r>
              <a:rPr lang="en" sz="1400">
                <a:solidFill>
                  <a:schemeClr val="lt1"/>
                </a:solidFill>
                <a:latin typeface="Roboto Light"/>
                <a:ea typeface="Roboto Light"/>
                <a:cs typeface="Roboto Light"/>
                <a:sym typeface="Roboto Light"/>
              </a:rPr>
              <a:t>Warning Signs</a:t>
            </a:r>
            <a:endParaRPr sz="1400">
              <a:solidFill>
                <a:schemeClr val="lt1"/>
              </a:solidFill>
              <a:latin typeface="Roboto Light"/>
              <a:ea typeface="Roboto Light"/>
              <a:cs typeface="Roboto Light"/>
              <a:sym typeface="Roboto Light"/>
            </a:endParaRPr>
          </a:p>
          <a:p>
            <a:pPr indent="-317500" lvl="0" marL="457200" rtl="0" algn="l">
              <a:spcBef>
                <a:spcPts val="0"/>
              </a:spcBef>
              <a:spcAft>
                <a:spcPts val="0"/>
              </a:spcAft>
              <a:buClr>
                <a:schemeClr val="lt1"/>
              </a:buClr>
              <a:buSzPts val="1400"/>
              <a:buFont typeface="Roboto Light"/>
              <a:buChar char="●"/>
            </a:pPr>
            <a:r>
              <a:rPr lang="en" sz="1400">
                <a:solidFill>
                  <a:schemeClr val="lt1"/>
                </a:solidFill>
                <a:latin typeface="Roboto Light"/>
                <a:ea typeface="Roboto Light"/>
                <a:cs typeface="Roboto Light"/>
                <a:sym typeface="Roboto Light"/>
              </a:rPr>
              <a:t>Distractions</a:t>
            </a:r>
            <a:endParaRPr sz="1400">
              <a:solidFill>
                <a:schemeClr val="lt1"/>
              </a:solidFill>
              <a:latin typeface="Roboto Light"/>
              <a:ea typeface="Roboto Light"/>
              <a:cs typeface="Roboto Light"/>
              <a:sym typeface="Roboto Light"/>
            </a:endParaRPr>
          </a:p>
          <a:p>
            <a:pPr indent="-317500" lvl="0" marL="457200" rtl="0" algn="l">
              <a:spcBef>
                <a:spcPts val="0"/>
              </a:spcBef>
              <a:spcAft>
                <a:spcPts val="0"/>
              </a:spcAft>
              <a:buClr>
                <a:schemeClr val="lt1"/>
              </a:buClr>
              <a:buSzPts val="1400"/>
              <a:buFont typeface="Roboto Light"/>
              <a:buChar char="●"/>
            </a:pPr>
            <a:r>
              <a:rPr lang="en" sz="1400">
                <a:solidFill>
                  <a:schemeClr val="lt1"/>
                </a:solidFill>
                <a:latin typeface="Roboto Light"/>
                <a:ea typeface="Roboto Light"/>
                <a:cs typeface="Roboto Light"/>
                <a:sym typeface="Roboto Light"/>
              </a:rPr>
              <a:t>Hate Speech </a:t>
            </a:r>
            <a:endParaRPr sz="1400">
              <a:solidFill>
                <a:schemeClr val="lt1"/>
              </a:solidFill>
              <a:latin typeface="Roboto Light"/>
              <a:ea typeface="Roboto Light"/>
              <a:cs typeface="Roboto Light"/>
              <a:sym typeface="Roboto Light"/>
            </a:endParaRPr>
          </a:p>
          <a:p>
            <a:pPr indent="-317500" lvl="0" marL="457200" rtl="0" algn="l">
              <a:spcBef>
                <a:spcPts val="0"/>
              </a:spcBef>
              <a:spcAft>
                <a:spcPts val="0"/>
              </a:spcAft>
              <a:buClr>
                <a:schemeClr val="lt1"/>
              </a:buClr>
              <a:buSzPts val="1400"/>
              <a:buFont typeface="Roboto Light"/>
              <a:buChar char="●"/>
            </a:pPr>
            <a:r>
              <a:rPr lang="en" sz="1400">
                <a:solidFill>
                  <a:schemeClr val="lt1"/>
                </a:solidFill>
                <a:latin typeface="Roboto Light"/>
                <a:ea typeface="Roboto Light"/>
                <a:cs typeface="Roboto Light"/>
                <a:sym typeface="Roboto Light"/>
              </a:rPr>
              <a:t>Stalking</a:t>
            </a:r>
            <a:endParaRPr sz="1400">
              <a:solidFill>
                <a:schemeClr val="lt1"/>
              </a:solidFill>
              <a:latin typeface="Roboto Light"/>
              <a:ea typeface="Roboto Light"/>
              <a:cs typeface="Roboto Light"/>
              <a:sym typeface="Roboto Light"/>
            </a:endParaRPr>
          </a:p>
          <a:p>
            <a:pPr indent="-317500" lvl="0" marL="457200" rtl="0" algn="l">
              <a:spcBef>
                <a:spcPts val="0"/>
              </a:spcBef>
              <a:spcAft>
                <a:spcPts val="0"/>
              </a:spcAft>
              <a:buClr>
                <a:schemeClr val="lt1"/>
              </a:buClr>
              <a:buSzPts val="1400"/>
              <a:buFont typeface="Roboto Light"/>
              <a:buChar char="●"/>
            </a:pPr>
            <a:r>
              <a:rPr lang="en" sz="1400">
                <a:solidFill>
                  <a:schemeClr val="lt1"/>
                </a:solidFill>
                <a:latin typeface="Roboto Light"/>
                <a:ea typeface="Roboto Light"/>
                <a:cs typeface="Roboto Light"/>
                <a:sym typeface="Roboto Light"/>
              </a:rPr>
              <a:t>Emotional Distress</a:t>
            </a:r>
            <a:endParaRPr sz="1400">
              <a:solidFill>
                <a:schemeClr val="lt1"/>
              </a:solidFill>
              <a:latin typeface="Roboto Light"/>
              <a:ea typeface="Roboto Light"/>
              <a:cs typeface="Roboto Light"/>
              <a:sym typeface="Roboto Light"/>
            </a:endParaRPr>
          </a:p>
          <a:p>
            <a:pPr indent="-317500" lvl="0" marL="457200" rtl="0" algn="l">
              <a:spcBef>
                <a:spcPts val="0"/>
              </a:spcBef>
              <a:spcAft>
                <a:spcPts val="0"/>
              </a:spcAft>
              <a:buClr>
                <a:schemeClr val="lt1"/>
              </a:buClr>
              <a:buSzPts val="1400"/>
              <a:buFont typeface="Roboto Light"/>
              <a:buChar char="●"/>
            </a:pPr>
            <a:r>
              <a:rPr lang="en" sz="1400">
                <a:solidFill>
                  <a:schemeClr val="lt1"/>
                </a:solidFill>
                <a:latin typeface="Roboto Light"/>
                <a:ea typeface="Roboto Light"/>
                <a:cs typeface="Roboto Light"/>
                <a:sym typeface="Roboto Light"/>
              </a:rPr>
              <a:t>Lack of Caution</a:t>
            </a:r>
            <a:endParaRPr sz="1400">
              <a:solidFill>
                <a:schemeClr val="lt1"/>
              </a:solidFill>
              <a:latin typeface="Roboto Light"/>
              <a:ea typeface="Roboto Light"/>
              <a:cs typeface="Roboto Light"/>
              <a:sym typeface="Roboto Light"/>
            </a:endParaRPr>
          </a:p>
        </p:txBody>
      </p:sp>
      <p:sp>
        <p:nvSpPr>
          <p:cNvPr id="464" name="Google Shape;464;p36"/>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11</a:t>
            </a:r>
            <a:endParaRPr>
              <a:solidFill>
                <a:schemeClr val="lt1"/>
              </a:solidFill>
              <a:latin typeface="Inconsolata"/>
              <a:ea typeface="Inconsolata"/>
              <a:cs typeface="Inconsolata"/>
              <a:sym typeface="Inconsolat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7"/>
          <p:cNvSpPr txBox="1"/>
          <p:nvPr>
            <p:ph type="title"/>
          </p:nvPr>
        </p:nvSpPr>
        <p:spPr>
          <a:xfrm>
            <a:off x="2047950" y="0"/>
            <a:ext cx="5048100" cy="11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Roboto"/>
                <a:ea typeface="Roboto"/>
                <a:cs typeface="Roboto"/>
                <a:sym typeface="Roboto"/>
              </a:rPr>
              <a:t>References</a:t>
            </a:r>
            <a:endParaRPr sz="3000">
              <a:latin typeface="Roboto"/>
              <a:ea typeface="Roboto"/>
              <a:cs typeface="Roboto"/>
              <a:sym typeface="Roboto"/>
            </a:endParaRPr>
          </a:p>
        </p:txBody>
      </p:sp>
      <p:sp>
        <p:nvSpPr>
          <p:cNvPr id="470" name="Google Shape;470;p37"/>
          <p:cNvSpPr txBox="1"/>
          <p:nvPr>
            <p:ph idx="1" type="body"/>
          </p:nvPr>
        </p:nvSpPr>
        <p:spPr>
          <a:xfrm>
            <a:off x="688950" y="1513000"/>
            <a:ext cx="7665300" cy="3099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100">
                <a:solidFill>
                  <a:schemeClr val="lt1"/>
                </a:solidFill>
                <a:latin typeface="Roboto"/>
                <a:ea typeface="Roboto"/>
                <a:cs typeface="Roboto"/>
                <a:sym typeface="Roboto"/>
              </a:rPr>
              <a:t>[1] Shah, S. "How the Creators of 'Ralph Breaks the Internet' Showed Two Sides to Life Online." Engadget, 12 Feb. 2019,</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u="sng">
                <a:solidFill>
                  <a:schemeClr val="lt1"/>
                </a:solidFill>
                <a:latin typeface="Roboto"/>
                <a:ea typeface="Roboto"/>
                <a:cs typeface="Roboto"/>
                <a:sym typeface="Roboto"/>
                <a:hlinkClick r:id="rId3">
                  <a:extLst>
                    <a:ext uri="{A12FA001-AC4F-418D-AE19-62706E023703}">
                      <ahyp:hlinkClr val="tx"/>
                    </a:ext>
                  </a:extLst>
                </a:hlinkClick>
              </a:rPr>
              <a:t>https://www.engadget.com/2019-02-12-ralph-breaks-the-internet-interview.html</a:t>
            </a:r>
            <a:r>
              <a:rPr lang="en" sz="1100">
                <a:solidFill>
                  <a:schemeClr val="lt1"/>
                </a:solidFill>
                <a:latin typeface="Roboto"/>
                <a:ea typeface="Roboto"/>
                <a:cs typeface="Roboto"/>
                <a:sym typeface="Roboto"/>
              </a:rPr>
              <a:t> Accessed May 2,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[2] Hertzel, Dorothy A. Don’t Talk to Strangers: An Analysis of Government and Industry Efforts to Protect a Child's Privacy Online. Core, </a:t>
            </a:r>
            <a:r>
              <a:rPr lang="en" sz="1100" u="sng">
                <a:solidFill>
                  <a:schemeClr val="lt1"/>
                </a:solidFill>
                <a:latin typeface="Roboto"/>
                <a:ea typeface="Roboto"/>
                <a:cs typeface="Roboto"/>
                <a:sym typeface="Roboto"/>
                <a:hlinkClick r:id="rId4">
                  <a:extLst>
                    <a:ext uri="{A12FA001-AC4F-418D-AE19-62706E023703}">
                      <ahyp:hlinkClr val="tx"/>
                    </a:ext>
                  </a:extLst>
                </a:hlinkClick>
              </a:rPr>
              <a:t>https://core.ac.uk/download/pdf/232658366.pdf</a:t>
            </a:r>
            <a:r>
              <a:rPr lang="en" sz="1100">
                <a:solidFill>
                  <a:schemeClr val="lt1"/>
                </a:solidFill>
                <a:latin typeface="Roboto"/>
                <a:ea typeface="Roboto"/>
                <a:cs typeface="Roboto"/>
                <a:sym typeface="Roboto"/>
              </a:rPr>
              <a:t>. Accessed May 1,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[3] Button, Mark et al. “Online frauds: Learning from victims why they fall for these scams.” Australian &amp; New Zealand Journal of Criminology 47 (2014): 391 - 408. </a:t>
            </a:r>
            <a:r>
              <a:rPr lang="en" sz="1100" u="sng">
                <a:solidFill>
                  <a:schemeClr val="lt1"/>
                </a:solidFill>
                <a:latin typeface="Roboto"/>
                <a:ea typeface="Roboto"/>
                <a:cs typeface="Roboto"/>
                <a:sym typeface="Roboto"/>
                <a:hlinkClick r:id="rId5">
                  <a:extLst>
                    <a:ext uri="{A12FA001-AC4F-418D-AE19-62706E023703}">
                      <ahyp:hlinkClr val="tx"/>
                    </a:ext>
                  </a:extLst>
                </a:hlinkClick>
              </a:rPr>
              <a:t>https://journals.sagepub.com/doi/full/10.1177/0004865814521224</a:t>
            </a:r>
            <a:r>
              <a:rPr lang="en" sz="1100">
                <a:solidFill>
                  <a:schemeClr val="lt1"/>
                </a:solidFill>
                <a:latin typeface="Roboto"/>
                <a:ea typeface="Roboto"/>
                <a:cs typeface="Roboto"/>
                <a:sym typeface="Roboto"/>
              </a:rPr>
              <a:t>. Accessed May 1,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[4] Ey, Lesley-anne &amp; Cupit, C.. (2011). Exploring young children’s understanding of risks associated with Internet usage and their concepts of management strategies. Journal of Early Childhood Research. 9. 53-65. 10.1177/1476718X10367471. </a:t>
            </a:r>
            <a:r>
              <a:rPr lang="en" sz="1100" u="sng">
                <a:solidFill>
                  <a:schemeClr val="lt1"/>
                </a:solidFill>
                <a:latin typeface="Roboto"/>
                <a:ea typeface="Roboto"/>
                <a:cs typeface="Roboto"/>
                <a:sym typeface="Roboto"/>
                <a:hlinkClick r:id="rId6">
                  <a:extLst>
                    <a:ext uri="{A12FA001-AC4F-418D-AE19-62706E023703}">
                      <ahyp:hlinkClr val="tx"/>
                    </a:ext>
                  </a:extLst>
                </a:hlinkClick>
              </a:rPr>
              <a:t>https://journals.sagepub.com/doi/abs/10.1177/1476718X10367471</a:t>
            </a:r>
            <a:r>
              <a:rPr lang="en" sz="1100">
                <a:solidFill>
                  <a:schemeClr val="lt1"/>
                </a:solidFill>
                <a:latin typeface="Roboto"/>
                <a:ea typeface="Roboto"/>
                <a:cs typeface="Roboto"/>
                <a:sym typeface="Roboto"/>
              </a:rPr>
              <a:t>. Accessed May 1,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[5] Peter, Jochen &amp; Valkenburg, Patti &amp; Schouten, Alexander. (2006). Characteristics and Motives of Adolescents Talking with Strangers on the Internet. Cyberpsychology &amp; Behavior: the impact of the Internet, multimedia and virtual reality on behavior and society. 9. 526-30. 10.1089/cpb.2006.9.526. </a:t>
            </a:r>
            <a:r>
              <a:rPr lang="en" sz="1100" u="sng">
                <a:solidFill>
                  <a:schemeClr val="lt1"/>
                </a:solidFill>
                <a:latin typeface="Roboto"/>
                <a:ea typeface="Roboto"/>
                <a:cs typeface="Roboto"/>
                <a:sym typeface="Roboto"/>
                <a:hlinkClick r:id="rId7">
                  <a:extLst>
                    <a:ext uri="{A12FA001-AC4F-418D-AE19-62706E023703}">
                      <ahyp:hlinkClr val="tx"/>
                    </a:ext>
                  </a:extLst>
                </a:hlinkClick>
              </a:rPr>
              <a:t>https://www.liebertpub.com/doi/pdf/10.1089/cpb.2006.9.526</a:t>
            </a:r>
            <a:r>
              <a:rPr lang="en" sz="1100">
                <a:solidFill>
                  <a:schemeClr val="lt1"/>
                </a:solidFill>
                <a:latin typeface="Roboto"/>
                <a:ea typeface="Roboto"/>
                <a:cs typeface="Roboto"/>
                <a:sym typeface="Roboto"/>
              </a:rPr>
              <a:t>. Accessed May 1,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t/>
            </a:r>
            <a:endParaRPr sz="1100">
              <a:solidFill>
                <a:schemeClr val="lt1"/>
              </a:solidFill>
              <a:latin typeface="Roboto"/>
              <a:ea typeface="Roboto"/>
              <a:cs typeface="Roboto"/>
              <a:sym typeface="Roboto"/>
            </a:endParaRPr>
          </a:p>
          <a:p>
            <a:pPr indent="0" lvl="0" marL="0" rtl="0" algn="l">
              <a:spcBef>
                <a:spcPts val="600"/>
              </a:spcBef>
              <a:spcAft>
                <a:spcPts val="0"/>
              </a:spcAft>
              <a:buNone/>
            </a:pPr>
            <a:r>
              <a:t/>
            </a:r>
            <a:endParaRPr sz="1100">
              <a:solidFill>
                <a:schemeClr val="lt1"/>
              </a:solidFill>
              <a:latin typeface="Roboto"/>
              <a:ea typeface="Roboto"/>
              <a:cs typeface="Roboto"/>
              <a:sym typeface="Roboto"/>
            </a:endParaRPr>
          </a:p>
        </p:txBody>
      </p:sp>
      <p:sp>
        <p:nvSpPr>
          <p:cNvPr id="471" name="Google Shape;471;p37"/>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12</a:t>
            </a:r>
            <a:endParaRPr>
              <a:solidFill>
                <a:schemeClr val="lt1"/>
              </a:solidFill>
              <a:latin typeface="Inconsolata"/>
              <a:ea typeface="Inconsolata"/>
              <a:cs typeface="Inconsolata"/>
              <a:sym typeface="Inconsolat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8"/>
          <p:cNvSpPr txBox="1"/>
          <p:nvPr>
            <p:ph type="title"/>
          </p:nvPr>
        </p:nvSpPr>
        <p:spPr>
          <a:xfrm>
            <a:off x="2047950" y="0"/>
            <a:ext cx="5048100" cy="11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Roboto"/>
                <a:ea typeface="Roboto"/>
                <a:cs typeface="Roboto"/>
                <a:sym typeface="Roboto"/>
              </a:rPr>
              <a:t>References</a:t>
            </a:r>
            <a:endParaRPr sz="3000">
              <a:latin typeface="Roboto"/>
              <a:ea typeface="Roboto"/>
              <a:cs typeface="Roboto"/>
              <a:sym typeface="Roboto"/>
            </a:endParaRPr>
          </a:p>
        </p:txBody>
      </p:sp>
      <p:sp>
        <p:nvSpPr>
          <p:cNvPr id="477" name="Google Shape;477;p38"/>
          <p:cNvSpPr txBox="1"/>
          <p:nvPr>
            <p:ph idx="1" type="body"/>
          </p:nvPr>
        </p:nvSpPr>
        <p:spPr>
          <a:xfrm>
            <a:off x="688950" y="1513000"/>
            <a:ext cx="7665300" cy="3099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100">
                <a:solidFill>
                  <a:schemeClr val="lt1"/>
                </a:solidFill>
                <a:latin typeface="Roboto"/>
                <a:ea typeface="Roboto"/>
                <a:cs typeface="Roboto"/>
                <a:sym typeface="Roboto"/>
              </a:rPr>
              <a:t>[6] </a:t>
            </a:r>
            <a:r>
              <a:rPr lang="en" sz="1100">
                <a:solidFill>
                  <a:schemeClr val="lt1"/>
                </a:solidFill>
                <a:latin typeface="Roboto"/>
                <a:ea typeface="Roboto"/>
                <a:cs typeface="Roboto"/>
                <a:sym typeface="Roboto"/>
              </a:rPr>
              <a:t>Cristian Bravo-Lillo, Lorrie Faith Cranor, Julie Downs, Saranga Komanduri, and Manya Sleeper. 2011. Improving computer security dialogs. In Proceedings of the 13th IFIP TC 13 international conference on Human-computer interaction - Volume Part IV (INTERACT'11). Springer-Verlag, Berlin, Heidelberg, 18–35. </a:t>
            </a:r>
            <a:r>
              <a:rPr lang="en" sz="1100" u="sng">
                <a:solidFill>
                  <a:schemeClr val="lt1"/>
                </a:solidFill>
                <a:latin typeface="Roboto"/>
                <a:ea typeface="Roboto"/>
                <a:cs typeface="Roboto"/>
                <a:sym typeface="Roboto"/>
                <a:hlinkClick r:id="rId3">
                  <a:extLst>
                    <a:ext uri="{A12FA001-AC4F-418D-AE19-62706E023703}">
                      <ahyp:hlinkClr val="tx"/>
                    </a:ext>
                  </a:extLst>
                </a:hlinkClick>
              </a:rPr>
              <a:t>https://link.springer.com/chapter/10.1007/978-3-642-23768-3_2</a:t>
            </a:r>
            <a:r>
              <a:rPr lang="en" sz="1100">
                <a:solidFill>
                  <a:schemeClr val="lt1"/>
                </a:solidFill>
                <a:latin typeface="Roboto"/>
                <a:ea typeface="Roboto"/>
                <a:cs typeface="Roboto"/>
                <a:sym typeface="Roboto"/>
              </a:rPr>
              <a:t>. Accessed May 1, 2021.</a:t>
            </a:r>
            <a:r>
              <a:rPr lang="en" sz="1100">
                <a:solidFill>
                  <a:schemeClr val="lt1"/>
                </a:solidFill>
                <a:latin typeface="Roboto"/>
                <a:ea typeface="Roboto"/>
                <a:cs typeface="Roboto"/>
                <a:sym typeface="Roboto"/>
              </a:rPr>
              <a:t>] </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[7]</a:t>
            </a:r>
            <a:r>
              <a:rPr lang="en" sz="1100">
                <a:solidFill>
                  <a:schemeClr val="lt1"/>
                </a:solidFill>
                <a:latin typeface="Roboto"/>
                <a:ea typeface="Roboto"/>
                <a:cs typeface="Roboto"/>
                <a:sym typeface="Roboto"/>
              </a:rPr>
              <a:t> Lohr, Steve. “Is Information Overload a $650 Billion Drag on the Economy?” The New York Times, The New York Times, 20 Dec. 2007, </a:t>
            </a:r>
            <a:r>
              <a:rPr lang="en" sz="1100" u="sng">
                <a:solidFill>
                  <a:schemeClr val="lt1"/>
                </a:solidFill>
                <a:latin typeface="Roboto"/>
                <a:ea typeface="Roboto"/>
                <a:cs typeface="Roboto"/>
                <a:sym typeface="Roboto"/>
                <a:hlinkClick r:id="rId4">
                  <a:extLst>
                    <a:ext uri="{A12FA001-AC4F-418D-AE19-62706E023703}">
                      <ahyp:hlinkClr val="tx"/>
                    </a:ext>
                  </a:extLst>
                </a:hlinkClick>
              </a:rPr>
              <a:t>https://bits.blogs.nytimes.com/2007/12/20/is-information-overload-a-650-billion-drag-on-the-economy/</a:t>
            </a:r>
            <a:r>
              <a:rPr lang="en" sz="1100">
                <a:solidFill>
                  <a:schemeClr val="lt1"/>
                </a:solidFill>
                <a:latin typeface="Roboto"/>
                <a:ea typeface="Roboto"/>
                <a:cs typeface="Roboto"/>
                <a:sym typeface="Roboto"/>
              </a:rPr>
              <a:t>. Accessed April 30,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[8] </a:t>
            </a:r>
            <a:r>
              <a:rPr lang="en" sz="1100">
                <a:solidFill>
                  <a:schemeClr val="lt1"/>
                </a:solidFill>
                <a:latin typeface="Roboto"/>
                <a:ea typeface="Roboto"/>
                <a:cs typeface="Roboto"/>
                <a:sym typeface="Roboto"/>
              </a:rPr>
              <a:t>West, Darrell M. “How Employers Use Technology to Surveil Employees.” Brookings, Brookings, 26 Jan. 2021, </a:t>
            </a:r>
            <a:r>
              <a:rPr lang="en" sz="1100" u="sng">
                <a:solidFill>
                  <a:schemeClr val="lt1"/>
                </a:solidFill>
                <a:latin typeface="Roboto"/>
                <a:ea typeface="Roboto"/>
                <a:cs typeface="Roboto"/>
                <a:sym typeface="Roboto"/>
                <a:hlinkClick r:id="rId5">
                  <a:extLst>
                    <a:ext uri="{A12FA001-AC4F-418D-AE19-62706E023703}">
                      <ahyp:hlinkClr val="tx"/>
                    </a:ext>
                  </a:extLst>
                </a:hlinkClick>
              </a:rPr>
              <a:t>https://www.brookings.edu/blog/techtank/2021/01/05/how-employers-use-technology-to-surveil-employees/</a:t>
            </a:r>
            <a:r>
              <a:rPr lang="en" sz="1100">
                <a:solidFill>
                  <a:schemeClr val="lt1"/>
                </a:solidFill>
                <a:latin typeface="Roboto"/>
                <a:ea typeface="Roboto"/>
                <a:cs typeface="Roboto"/>
                <a:sym typeface="Roboto"/>
              </a:rPr>
              <a:t>. Accessed April 30,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[9] Rougeau, Michael. "Wreck-It Ralph 2 Won't Shy Away from the Internet's Dark Side." Gamespot, 14 Nov. 2018, </a:t>
            </a:r>
            <a:r>
              <a:rPr lang="en" sz="1100" u="sng">
                <a:solidFill>
                  <a:schemeClr val="lt1"/>
                </a:solidFill>
                <a:latin typeface="Roboto"/>
                <a:ea typeface="Roboto"/>
                <a:cs typeface="Roboto"/>
                <a:sym typeface="Roboto"/>
                <a:hlinkClick r:id="rId6">
                  <a:extLst>
                    <a:ext uri="{A12FA001-AC4F-418D-AE19-62706E023703}">
                      <ahyp:hlinkClr val="tx"/>
                    </a:ext>
                  </a:extLst>
                </a:hlinkClick>
              </a:rPr>
              <a:t>https://www.gamespot.com/articles/wreck-it-ralph-2-wont-shy-away-from-the-internets-/1100-6461930/</a:t>
            </a:r>
            <a:r>
              <a:rPr lang="en" sz="1100">
                <a:solidFill>
                  <a:schemeClr val="lt1"/>
                </a:solidFill>
                <a:latin typeface="Roboto"/>
                <a:ea typeface="Roboto"/>
                <a:cs typeface="Roboto"/>
                <a:sym typeface="Roboto"/>
              </a:rPr>
              <a:t>. Accessed 2 May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[10] Shah, S. "How the Creators of 'Ralph Breaks the Internet' Showed Two Sides to Life Online." Engadget, 12 Feb. 2019, </a:t>
            </a:r>
            <a:r>
              <a:rPr lang="en" sz="1100" u="sng">
                <a:solidFill>
                  <a:schemeClr val="lt1"/>
                </a:solidFill>
                <a:latin typeface="Roboto"/>
                <a:ea typeface="Roboto"/>
                <a:cs typeface="Roboto"/>
                <a:sym typeface="Roboto"/>
                <a:hlinkClick r:id="rId7">
                  <a:extLst>
                    <a:ext uri="{A12FA001-AC4F-418D-AE19-62706E023703}">
                      <ahyp:hlinkClr val="tx"/>
                    </a:ext>
                  </a:extLst>
                </a:hlinkClick>
              </a:rPr>
              <a:t>https://www.engadget.com/2019-02-12-ralph-breaks-the-internet-interview.html</a:t>
            </a:r>
            <a:r>
              <a:rPr lang="en" sz="1100">
                <a:solidFill>
                  <a:schemeClr val="lt1"/>
                </a:solidFill>
                <a:latin typeface="Roboto"/>
                <a:ea typeface="Roboto"/>
                <a:cs typeface="Roboto"/>
                <a:sym typeface="Roboto"/>
              </a:rPr>
              <a:t>. Accessed 2 May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t/>
            </a:r>
            <a:endParaRPr sz="1100">
              <a:solidFill>
                <a:schemeClr val="lt1"/>
              </a:solidFill>
              <a:latin typeface="Roboto"/>
              <a:ea typeface="Roboto"/>
              <a:cs typeface="Roboto"/>
              <a:sym typeface="Roboto"/>
            </a:endParaRPr>
          </a:p>
          <a:p>
            <a:pPr indent="0" lvl="0" marL="0" rtl="0" algn="l">
              <a:spcBef>
                <a:spcPts val="600"/>
              </a:spcBef>
              <a:spcAft>
                <a:spcPts val="0"/>
              </a:spcAft>
              <a:buNone/>
            </a:pPr>
            <a:r>
              <a:t/>
            </a:r>
            <a:endParaRPr sz="1100">
              <a:solidFill>
                <a:schemeClr val="lt1"/>
              </a:solidFill>
              <a:latin typeface="Roboto"/>
              <a:ea typeface="Roboto"/>
              <a:cs typeface="Roboto"/>
              <a:sym typeface="Roboto"/>
            </a:endParaRPr>
          </a:p>
          <a:p>
            <a:pPr indent="0" lvl="0" marL="0" rtl="0" algn="l">
              <a:spcBef>
                <a:spcPts val="600"/>
              </a:spcBef>
              <a:spcAft>
                <a:spcPts val="0"/>
              </a:spcAft>
              <a:buNone/>
            </a:pPr>
            <a:r>
              <a:t/>
            </a:r>
            <a:endParaRPr sz="1100">
              <a:solidFill>
                <a:schemeClr val="lt1"/>
              </a:solidFill>
              <a:latin typeface="Roboto"/>
              <a:ea typeface="Roboto"/>
              <a:cs typeface="Roboto"/>
              <a:sym typeface="Roboto"/>
            </a:endParaRPr>
          </a:p>
          <a:p>
            <a:pPr indent="0" lvl="0" marL="0" rtl="0" algn="l">
              <a:spcBef>
                <a:spcPts val="600"/>
              </a:spcBef>
              <a:spcAft>
                <a:spcPts val="0"/>
              </a:spcAft>
              <a:buNone/>
            </a:pPr>
            <a:r>
              <a:t/>
            </a:r>
            <a:endParaRPr sz="1100">
              <a:solidFill>
                <a:schemeClr val="lt1"/>
              </a:solidFill>
              <a:latin typeface="Roboto"/>
              <a:ea typeface="Roboto"/>
              <a:cs typeface="Roboto"/>
              <a:sym typeface="Roboto"/>
            </a:endParaRPr>
          </a:p>
        </p:txBody>
      </p:sp>
      <p:sp>
        <p:nvSpPr>
          <p:cNvPr id="478" name="Google Shape;478;p38"/>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13</a:t>
            </a:r>
            <a:endParaRPr>
              <a:solidFill>
                <a:schemeClr val="lt1"/>
              </a:solidFill>
              <a:latin typeface="Inconsolata"/>
              <a:ea typeface="Inconsolata"/>
              <a:cs typeface="Inconsolata"/>
              <a:sym typeface="Inconsolat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9"/>
          <p:cNvSpPr txBox="1"/>
          <p:nvPr>
            <p:ph type="title"/>
          </p:nvPr>
        </p:nvSpPr>
        <p:spPr>
          <a:xfrm>
            <a:off x="2047950" y="0"/>
            <a:ext cx="5048100" cy="11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Roboto"/>
                <a:ea typeface="Roboto"/>
                <a:cs typeface="Roboto"/>
                <a:sym typeface="Roboto"/>
              </a:rPr>
              <a:t>References</a:t>
            </a:r>
            <a:endParaRPr sz="3000">
              <a:latin typeface="Roboto"/>
              <a:ea typeface="Roboto"/>
              <a:cs typeface="Roboto"/>
              <a:sym typeface="Roboto"/>
            </a:endParaRPr>
          </a:p>
        </p:txBody>
      </p:sp>
      <p:sp>
        <p:nvSpPr>
          <p:cNvPr id="484" name="Google Shape;484;p39"/>
          <p:cNvSpPr txBox="1"/>
          <p:nvPr>
            <p:ph idx="1" type="body"/>
          </p:nvPr>
        </p:nvSpPr>
        <p:spPr>
          <a:xfrm>
            <a:off x="688950" y="1513000"/>
            <a:ext cx="7665300" cy="3099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100">
                <a:solidFill>
                  <a:schemeClr val="lt1"/>
                </a:solidFill>
                <a:latin typeface="Roboto"/>
                <a:ea typeface="Roboto"/>
                <a:cs typeface="Roboto"/>
                <a:sym typeface="Roboto"/>
              </a:rPr>
              <a:t>[11] Morris, Tee. Discord for Dummies. (John Wiley &amp; Sons, 2020) </a:t>
            </a:r>
            <a:r>
              <a:rPr lang="en" sz="1100" u="sng">
                <a:solidFill>
                  <a:schemeClr val="lt1"/>
                </a:solidFill>
                <a:latin typeface="Roboto"/>
                <a:ea typeface="Roboto"/>
                <a:cs typeface="Roboto"/>
                <a:sym typeface="Roboto"/>
                <a:hlinkClick r:id="rId3">
                  <a:extLst>
                    <a:ext uri="{A12FA001-AC4F-418D-AE19-62706E023703}">
                      <ahyp:hlinkClr val="tx"/>
                    </a:ext>
                  </a:extLst>
                </a:hlinkClick>
              </a:rPr>
              <a:t>https://books.google.com/books?hl=en&amp;lr=&amp;id=eXvpDwAAQBAJ&amp;oi=fnd&amp;pg=PR3&amp;dq=discord+app+sharing+options&amp;ots=yJr-yhQGh4&amp;sig=vbZONl9WQlYmiTvdctBHirn7UhQ#v=onepage&amp;q=discord%20app%20sharing%20options&amp;f=false</a:t>
            </a:r>
            <a:r>
              <a:rPr lang="en" sz="1100">
                <a:solidFill>
                  <a:schemeClr val="lt1"/>
                </a:solidFill>
                <a:latin typeface="Roboto"/>
                <a:ea typeface="Roboto"/>
                <a:cs typeface="Roboto"/>
                <a:sym typeface="Roboto"/>
              </a:rPr>
              <a:t> Accessed April 30,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[12] </a:t>
            </a:r>
            <a:r>
              <a:rPr lang="en" sz="1100">
                <a:solidFill>
                  <a:schemeClr val="lt1"/>
                </a:solidFill>
                <a:latin typeface="Roboto"/>
                <a:ea typeface="Roboto"/>
                <a:cs typeface="Roboto"/>
                <a:sym typeface="Roboto"/>
              </a:rPr>
              <a:t>Dowdell, Elizabeth Burgess, and Patricia K. Bradley. "Risky internet behaviors: A case study of online and offline stalking." (The Journal of school nursing, 2010) </a:t>
            </a:r>
            <a:r>
              <a:rPr lang="en" sz="1100" u="sng">
                <a:solidFill>
                  <a:schemeClr val="lt1"/>
                </a:solidFill>
                <a:latin typeface="Roboto"/>
                <a:ea typeface="Roboto"/>
                <a:cs typeface="Roboto"/>
                <a:sym typeface="Roboto"/>
                <a:hlinkClick r:id="rId4">
                  <a:extLst>
                    <a:ext uri="{A12FA001-AC4F-418D-AE19-62706E023703}">
                      <ahyp:hlinkClr val="tx"/>
                    </a:ext>
                  </a:extLst>
                </a:hlinkClick>
              </a:rPr>
              <a:t>https://journals.sagepub.com/doi/full/10.1177/1059840510380209</a:t>
            </a:r>
            <a:r>
              <a:rPr lang="en" sz="1100">
                <a:solidFill>
                  <a:schemeClr val="lt1"/>
                </a:solidFill>
                <a:latin typeface="Roboto"/>
                <a:ea typeface="Roboto"/>
                <a:cs typeface="Roboto"/>
                <a:sym typeface="Roboto"/>
              </a:rPr>
              <a:t> Accessed April 30,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[13] Chu, Bill. "Examining the Creation, Distribution, and Function of Malware On-Line." OJP, Mar. 2010,</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u="sng">
                <a:solidFill>
                  <a:schemeClr val="lt1"/>
                </a:solidFill>
                <a:latin typeface="Roboto"/>
                <a:ea typeface="Roboto"/>
                <a:cs typeface="Roboto"/>
                <a:sym typeface="Roboto"/>
                <a:hlinkClick r:id="rId5">
                  <a:extLst>
                    <a:ext uri="{A12FA001-AC4F-418D-AE19-62706E023703}">
                      <ahyp:hlinkClr val="tx"/>
                    </a:ext>
                  </a:extLst>
                </a:hlinkClick>
              </a:rPr>
              <a:t>https://www.ojp.gov/pdffiles1/nij/grants/230111.pdf</a:t>
            </a:r>
            <a:r>
              <a:rPr lang="en" sz="1100">
                <a:solidFill>
                  <a:schemeClr val="lt1"/>
                </a:solidFill>
                <a:latin typeface="Roboto"/>
                <a:ea typeface="Roboto"/>
                <a:cs typeface="Roboto"/>
                <a:sym typeface="Roboto"/>
              </a:rPr>
              <a:t>. Accessed May 2,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[14] Saxena N, Hayes E, Bertino E, Ojo P, Choo K-KR, Burnap P. Impact and Key Challenges of Insider Threats on Organizations and Critical Businesses. Electronics. 2020; 9(9):1460. </a:t>
            </a:r>
            <a:r>
              <a:rPr lang="en" sz="1100" u="sng">
                <a:solidFill>
                  <a:schemeClr val="lt1"/>
                </a:solidFill>
                <a:latin typeface="Roboto"/>
                <a:ea typeface="Roboto"/>
                <a:cs typeface="Roboto"/>
                <a:sym typeface="Roboto"/>
                <a:hlinkClick r:id="rId6">
                  <a:extLst>
                    <a:ext uri="{A12FA001-AC4F-418D-AE19-62706E023703}">
                      <ahyp:hlinkClr val="tx"/>
                    </a:ext>
                  </a:extLst>
                </a:hlinkClick>
              </a:rPr>
              <a:t>https://doi.org/10.3390/electronics9091460</a:t>
            </a:r>
            <a:r>
              <a:rPr lang="en" sz="1100">
                <a:solidFill>
                  <a:schemeClr val="lt1"/>
                </a:solidFill>
                <a:latin typeface="Roboto"/>
                <a:ea typeface="Roboto"/>
                <a:cs typeface="Roboto"/>
                <a:sym typeface="Roboto"/>
              </a:rPr>
              <a:t>. Accessed May 1,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[15] Keeney, Michelle. Insider Threat Study: Computer System Sabotage in Critical Infrastructure Sectors. May 2005. Carnegie Mellon, </a:t>
            </a:r>
            <a:r>
              <a:rPr lang="en" sz="1100" u="sng">
                <a:solidFill>
                  <a:schemeClr val="lt1"/>
                </a:solidFill>
                <a:latin typeface="Roboto"/>
                <a:ea typeface="Roboto"/>
                <a:cs typeface="Roboto"/>
                <a:sym typeface="Roboto"/>
                <a:hlinkClick r:id="rId7">
                  <a:extLst>
                    <a:ext uri="{A12FA001-AC4F-418D-AE19-62706E023703}">
                      <ahyp:hlinkClr val="tx"/>
                    </a:ext>
                  </a:extLst>
                </a:hlinkClick>
              </a:rPr>
              <a:t>https://resources.sei.cmu.edu/asset_files/SpecialReport/2005_003_001_51946.pdf</a:t>
            </a:r>
            <a:r>
              <a:rPr lang="en" sz="1100">
                <a:solidFill>
                  <a:schemeClr val="lt1"/>
                </a:solidFill>
                <a:latin typeface="Roboto"/>
                <a:ea typeface="Roboto"/>
                <a:cs typeface="Roboto"/>
                <a:sym typeface="Roboto"/>
              </a:rPr>
              <a:t>. Accessed May 1,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t/>
            </a:r>
            <a:endParaRPr sz="1100">
              <a:solidFill>
                <a:schemeClr val="lt1"/>
              </a:solidFill>
              <a:latin typeface="Roboto"/>
              <a:ea typeface="Roboto"/>
              <a:cs typeface="Roboto"/>
              <a:sym typeface="Roboto"/>
            </a:endParaRPr>
          </a:p>
        </p:txBody>
      </p:sp>
      <p:sp>
        <p:nvSpPr>
          <p:cNvPr id="485" name="Google Shape;485;p39"/>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14</a:t>
            </a:r>
            <a:endParaRPr>
              <a:solidFill>
                <a:schemeClr val="lt1"/>
              </a:solidFill>
              <a:latin typeface="Inconsolata"/>
              <a:ea typeface="Inconsolata"/>
              <a:cs typeface="Inconsolata"/>
              <a:sym typeface="Inconsolat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0"/>
          <p:cNvSpPr txBox="1"/>
          <p:nvPr>
            <p:ph type="title"/>
          </p:nvPr>
        </p:nvSpPr>
        <p:spPr>
          <a:xfrm>
            <a:off x="2047950" y="0"/>
            <a:ext cx="5048100" cy="11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Roboto"/>
                <a:ea typeface="Roboto"/>
                <a:cs typeface="Roboto"/>
                <a:sym typeface="Roboto"/>
              </a:rPr>
              <a:t>References</a:t>
            </a:r>
            <a:endParaRPr sz="3000">
              <a:latin typeface="Roboto"/>
              <a:ea typeface="Roboto"/>
              <a:cs typeface="Roboto"/>
              <a:sym typeface="Roboto"/>
            </a:endParaRPr>
          </a:p>
        </p:txBody>
      </p:sp>
      <p:sp>
        <p:nvSpPr>
          <p:cNvPr id="491" name="Google Shape;491;p40"/>
          <p:cNvSpPr txBox="1"/>
          <p:nvPr>
            <p:ph idx="1" type="body"/>
          </p:nvPr>
        </p:nvSpPr>
        <p:spPr>
          <a:xfrm>
            <a:off x="688950" y="1513000"/>
            <a:ext cx="7665300" cy="3099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100">
                <a:solidFill>
                  <a:schemeClr val="lt1"/>
                </a:solidFill>
                <a:latin typeface="Roboto"/>
                <a:ea typeface="Roboto"/>
                <a:cs typeface="Roboto"/>
                <a:sym typeface="Roboto"/>
              </a:rPr>
              <a:t>[16] Symantec. "Internet Security Threat Report." Owasp, Apr. 2012, </a:t>
            </a:r>
            <a:r>
              <a:rPr lang="en" sz="1100" u="sng">
                <a:solidFill>
                  <a:schemeClr val="lt1"/>
                </a:solidFill>
                <a:latin typeface="Roboto"/>
                <a:ea typeface="Roboto"/>
                <a:cs typeface="Roboto"/>
                <a:sym typeface="Roboto"/>
                <a:hlinkClick r:id="rId3">
                  <a:extLst>
                    <a:ext uri="{A12FA001-AC4F-418D-AE19-62706E023703}">
                      <ahyp:hlinkClr val="tx"/>
                    </a:ext>
                  </a:extLst>
                </a:hlinkClick>
              </a:rPr>
              <a:t>https://owasp.org/www-pdf-archive/Symantec_ISTR_17.pdf</a:t>
            </a:r>
            <a:r>
              <a:rPr lang="en" sz="1100">
                <a:solidFill>
                  <a:schemeClr val="lt1"/>
                </a:solidFill>
                <a:latin typeface="Roboto"/>
                <a:ea typeface="Roboto"/>
                <a:cs typeface="Roboto"/>
                <a:sym typeface="Roboto"/>
              </a:rPr>
              <a:t>. Accessed 1 May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[17] Shaw Business. "Internet Threats." Assets, </a:t>
            </a:r>
            <a:r>
              <a:rPr lang="en" sz="1100" u="sng">
                <a:solidFill>
                  <a:schemeClr val="lt1"/>
                </a:solidFill>
                <a:latin typeface="Roboto"/>
                <a:ea typeface="Roboto"/>
                <a:cs typeface="Roboto"/>
                <a:sym typeface="Roboto"/>
                <a:hlinkClick r:id="rId4">
                  <a:extLst>
                    <a:ext uri="{A12FA001-AC4F-418D-AE19-62706E023703}">
                      <ahyp:hlinkClr val="tx"/>
                    </a:ext>
                  </a:extLst>
                </a:hlinkClick>
              </a:rPr>
              <a:t>http://assets.ctfassets.net/xuyk8cewv1yh/6IA0bMjy9OKqUeikyeGUuE/c1ebe4d7410b25569f7cccaa9a62304d/7-steps-to-security-for-your-small-business.pdf</a:t>
            </a:r>
            <a:r>
              <a:rPr lang="en" sz="1100">
                <a:solidFill>
                  <a:schemeClr val="lt1"/>
                </a:solidFill>
                <a:latin typeface="Roboto"/>
                <a:ea typeface="Roboto"/>
                <a:cs typeface="Roboto"/>
                <a:sym typeface="Roboto"/>
              </a:rPr>
              <a:t>. Accessed May 1, 2021.</a:t>
            </a:r>
            <a:endParaRPr sz="1100">
              <a:solidFill>
                <a:schemeClr val="lt1"/>
              </a:solidFill>
              <a:latin typeface="Roboto"/>
              <a:ea typeface="Roboto"/>
              <a:cs typeface="Roboto"/>
              <a:sym typeface="Roboto"/>
            </a:endParaRPr>
          </a:p>
          <a:p>
            <a:pPr indent="0" lvl="0" marL="0" rtl="0" algn="l">
              <a:spcBef>
                <a:spcPts val="600"/>
              </a:spcBef>
              <a:spcAft>
                <a:spcPts val="0"/>
              </a:spcAft>
              <a:buNone/>
            </a:pPr>
            <a:r>
              <a:rPr lang="en" sz="1100">
                <a:solidFill>
                  <a:schemeClr val="lt1"/>
                </a:solidFill>
                <a:latin typeface="Roboto"/>
                <a:ea typeface="Roboto"/>
                <a:cs typeface="Roboto"/>
                <a:sym typeface="Roboto"/>
              </a:rPr>
              <a:t>[18] Hajioff, Steve &amp; Mckee, Martin. (2000). The 'I Love You' virus and its implications for genodiversity. Journal of the Royal Society of Medicine. 93. 398-9. 10.1177/014107680009300802. </a:t>
            </a:r>
            <a:r>
              <a:rPr lang="en" sz="1100" u="sng">
                <a:solidFill>
                  <a:schemeClr val="lt1"/>
                </a:solidFill>
                <a:latin typeface="Roboto"/>
                <a:ea typeface="Roboto"/>
                <a:cs typeface="Roboto"/>
                <a:sym typeface="Roboto"/>
                <a:hlinkClick r:id="rId5">
                  <a:extLst>
                    <a:ext uri="{A12FA001-AC4F-418D-AE19-62706E023703}">
                      <ahyp:hlinkClr val="tx"/>
                    </a:ext>
                  </a:extLst>
                </a:hlinkClick>
              </a:rPr>
              <a:t>https://journals.sagepub.com/doi/pdf/10.1177/014107680009300802</a:t>
            </a:r>
            <a:r>
              <a:rPr lang="en" sz="1100">
                <a:solidFill>
                  <a:schemeClr val="lt1"/>
                </a:solidFill>
                <a:latin typeface="Roboto"/>
                <a:ea typeface="Roboto"/>
                <a:cs typeface="Roboto"/>
                <a:sym typeface="Roboto"/>
              </a:rPr>
              <a:t>. Accessed May 1, 2021.</a:t>
            </a:r>
            <a:endParaRPr sz="1100">
              <a:solidFill>
                <a:schemeClr val="lt1"/>
              </a:solidFill>
              <a:latin typeface="Roboto"/>
              <a:ea typeface="Roboto"/>
              <a:cs typeface="Roboto"/>
              <a:sym typeface="Roboto"/>
            </a:endParaRPr>
          </a:p>
        </p:txBody>
      </p:sp>
      <p:sp>
        <p:nvSpPr>
          <p:cNvPr id="492" name="Google Shape;492;p40"/>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15</a:t>
            </a:r>
            <a:endParaRPr>
              <a:solidFill>
                <a:schemeClr val="lt1"/>
              </a:solidFill>
              <a:latin typeface="Inconsolata"/>
              <a:ea typeface="Inconsolata"/>
              <a:cs typeface="Inconsolata"/>
              <a:sym typeface="Inconsolat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7"/>
          <p:cNvSpPr txBox="1"/>
          <p:nvPr>
            <p:ph idx="4294967295" type="title"/>
          </p:nvPr>
        </p:nvSpPr>
        <p:spPr>
          <a:xfrm>
            <a:off x="1161750" y="2073750"/>
            <a:ext cx="6820500" cy="996000"/>
          </a:xfrm>
          <a:prstGeom prst="rect">
            <a:avLst/>
          </a:prstGeom>
        </p:spPr>
        <p:txBody>
          <a:bodyPr anchorCtr="0" anchor="ctr" bIns="91425" lIns="91425" spcFirstLastPara="1" rIns="91425" wrap="square" tIns="91425">
            <a:noAutofit/>
          </a:bodyPr>
          <a:lstStyle/>
          <a:p>
            <a:pPr indent="0" lvl="0" marL="0" rtl="0" algn="ctr">
              <a:lnSpc>
                <a:spcPct val="115000"/>
              </a:lnSpc>
              <a:spcBef>
                <a:spcPts val="1800"/>
              </a:spcBef>
              <a:spcAft>
                <a:spcPts val="400"/>
              </a:spcAft>
              <a:buClr>
                <a:schemeClr val="dk1"/>
              </a:buClr>
              <a:buSzPts val="1100"/>
              <a:buFont typeface="Arial"/>
              <a:buNone/>
            </a:pPr>
            <a:r>
              <a:rPr lang="en" sz="3600">
                <a:solidFill>
                  <a:schemeClr val="lt2"/>
                </a:solidFill>
                <a:latin typeface="Roboto"/>
                <a:ea typeface="Roboto"/>
                <a:cs typeface="Roboto"/>
                <a:sym typeface="Roboto"/>
              </a:rPr>
              <a:t>Humans are vulnerable to the inherent design of the internet</a:t>
            </a:r>
            <a:endParaRPr sz="4000">
              <a:solidFill>
                <a:schemeClr val="lt2"/>
              </a:solidFill>
              <a:latin typeface="Roboto"/>
              <a:ea typeface="Roboto"/>
              <a:cs typeface="Roboto"/>
              <a:sym typeface="Roboto"/>
            </a:endParaRPr>
          </a:p>
        </p:txBody>
      </p:sp>
      <p:sp>
        <p:nvSpPr>
          <p:cNvPr id="354" name="Google Shape;354;p27"/>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2</a:t>
            </a:r>
            <a:endParaRPr>
              <a:solidFill>
                <a:schemeClr val="lt1"/>
              </a:solidFill>
              <a:latin typeface="Inconsolata"/>
              <a:ea typeface="Inconsolata"/>
              <a:cs typeface="Inconsolata"/>
              <a:sym typeface="Inconsolat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8"/>
          <p:cNvSpPr txBox="1"/>
          <p:nvPr>
            <p:ph type="title"/>
          </p:nvPr>
        </p:nvSpPr>
        <p:spPr>
          <a:xfrm>
            <a:off x="311725" y="653325"/>
            <a:ext cx="3706500" cy="33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Light"/>
                <a:ea typeface="Roboto Light"/>
                <a:cs typeface="Roboto Light"/>
                <a:sym typeface="Roboto Light"/>
              </a:rPr>
              <a:t>User Na</a:t>
            </a:r>
            <a:r>
              <a:rPr lang="en" sz="3000">
                <a:solidFill>
                  <a:schemeClr val="lt1"/>
                </a:solidFill>
                <a:latin typeface="Roboto Light"/>
                <a:ea typeface="Roboto Light"/>
                <a:cs typeface="Roboto Light"/>
                <a:sym typeface="Roboto Light"/>
              </a:rPr>
              <a:t>ivet</a:t>
            </a:r>
            <a:r>
              <a:rPr lang="en" sz="3000">
                <a:solidFill>
                  <a:schemeClr val="lt1"/>
                </a:solidFill>
                <a:latin typeface="Roboto Light"/>
                <a:ea typeface="Roboto Light"/>
                <a:cs typeface="Roboto Light"/>
                <a:sym typeface="Roboto Light"/>
              </a:rPr>
              <a:t>é</a:t>
            </a:r>
            <a:endParaRPr sz="3000">
              <a:solidFill>
                <a:schemeClr val="lt1"/>
              </a:solidFill>
              <a:latin typeface="Roboto Light"/>
              <a:ea typeface="Roboto Light"/>
              <a:cs typeface="Roboto Light"/>
              <a:sym typeface="Roboto Light"/>
            </a:endParaRPr>
          </a:p>
        </p:txBody>
      </p:sp>
      <p:sp>
        <p:nvSpPr>
          <p:cNvPr id="360" name="Google Shape;360;p28"/>
          <p:cNvSpPr txBox="1"/>
          <p:nvPr>
            <p:ph idx="1" type="body"/>
          </p:nvPr>
        </p:nvSpPr>
        <p:spPr>
          <a:xfrm>
            <a:off x="4571988" y="789000"/>
            <a:ext cx="4285200" cy="3565500"/>
          </a:xfrm>
          <a:prstGeom prst="rect">
            <a:avLst/>
          </a:prstGeom>
          <a:solidFill>
            <a:srgbClr val="ECE9F0">
              <a:alpha val="91010"/>
            </a:srgbClr>
          </a:solidFill>
        </p:spPr>
        <p:txBody>
          <a:bodyPr anchorCtr="0" anchor="t" bIns="91425" lIns="91425" spcFirstLastPara="1" rIns="91425" wrap="square" tIns="91425">
            <a:noAutofit/>
          </a:bodyPr>
          <a:lstStyle/>
          <a:p>
            <a:pPr indent="-330200" lvl="0" marL="457200" rtl="0" algn="l">
              <a:lnSpc>
                <a:spcPct val="150000"/>
              </a:lnSpc>
              <a:spcBef>
                <a:spcPts val="600"/>
              </a:spcBef>
              <a:spcAft>
                <a:spcPts val="0"/>
              </a:spcAft>
              <a:buSzPts val="1600"/>
              <a:buFont typeface="Roboto"/>
              <a:buChar char="●"/>
            </a:pPr>
            <a:r>
              <a:rPr lang="en" sz="1600">
                <a:latin typeface="Roboto"/>
                <a:ea typeface="Roboto"/>
                <a:cs typeface="Roboto"/>
                <a:sym typeface="Roboto"/>
              </a:rPr>
              <a:t>Bidding for the controller at $27,001</a:t>
            </a:r>
            <a:endParaRPr sz="16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Online actions have real consequences</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Phil Johnston statement</a:t>
            </a:r>
            <a:endParaRPr sz="14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Spamley’s scheme</a:t>
            </a:r>
            <a:endParaRPr sz="16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Falling for untrustworthy services online</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Parental control feature (&lt;10%) </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Parental consent  request (&lt;23%)</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Online fraud in households (24%)</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Children cannot identify dangerous interactions</a:t>
            </a:r>
            <a:endParaRPr sz="1400">
              <a:latin typeface="Roboto"/>
              <a:ea typeface="Roboto"/>
              <a:cs typeface="Roboto"/>
              <a:sym typeface="Roboto"/>
            </a:endParaRPr>
          </a:p>
        </p:txBody>
      </p:sp>
      <p:sp>
        <p:nvSpPr>
          <p:cNvPr id="361" name="Google Shape;361;p28"/>
          <p:cNvSpPr/>
          <p:nvPr/>
        </p:nvSpPr>
        <p:spPr>
          <a:xfrm>
            <a:off x="209550" y="448540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8"/>
          <p:cNvSpPr/>
          <p:nvPr/>
        </p:nvSpPr>
        <p:spPr>
          <a:xfrm>
            <a:off x="2438400" y="35155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8"/>
          <p:cNvSpPr txBox="1"/>
          <p:nvPr/>
        </p:nvSpPr>
        <p:spPr>
          <a:xfrm>
            <a:off x="311725" y="1613750"/>
            <a:ext cx="3571800" cy="2185800"/>
          </a:xfrm>
          <a:prstGeom prst="rect">
            <a:avLst/>
          </a:prstGeom>
          <a:noFill/>
          <a:ln>
            <a:noFill/>
          </a:ln>
        </p:spPr>
        <p:txBody>
          <a:bodyPr anchorCtr="0" anchor="t" bIns="91425" lIns="91425" spcFirstLastPara="1" rIns="91425" wrap="square" tIns="91425">
            <a:spAutoFit/>
          </a:bodyPr>
          <a:lstStyle/>
          <a:p>
            <a:pPr indent="0" lvl="0" marL="0" rtl="0" algn="ctr">
              <a:spcBef>
                <a:spcPts val="1200"/>
              </a:spcBef>
              <a:spcAft>
                <a:spcPts val="0"/>
              </a:spcAft>
              <a:buNone/>
            </a:pPr>
            <a:r>
              <a:rPr lang="en" sz="2000">
                <a:solidFill>
                  <a:schemeClr val="lt2"/>
                </a:solidFill>
                <a:latin typeface="EB Garamond"/>
                <a:ea typeface="EB Garamond"/>
                <a:cs typeface="EB Garamond"/>
                <a:sym typeface="EB Garamond"/>
              </a:rPr>
              <a:t>“</a:t>
            </a:r>
            <a:r>
              <a:rPr lang="en" sz="2000">
                <a:solidFill>
                  <a:schemeClr val="lt2"/>
                </a:solidFill>
                <a:latin typeface="EB Garamond"/>
                <a:ea typeface="EB Garamond"/>
                <a:cs typeface="EB Garamond"/>
                <a:sym typeface="EB Garamond"/>
              </a:rPr>
              <a:t>To put these naive characters who don't even know what money is on the internet allowed us to shine a light on the fact that... it's hard to avoid eCommerce.”</a:t>
            </a:r>
            <a:endParaRPr sz="2000">
              <a:solidFill>
                <a:schemeClr val="lt2"/>
              </a:solidFill>
              <a:latin typeface="EB Garamond"/>
              <a:ea typeface="EB Garamond"/>
              <a:cs typeface="EB Garamond"/>
              <a:sym typeface="EB Garamond"/>
            </a:endParaRPr>
          </a:p>
          <a:p>
            <a:pPr indent="0" lvl="0" marL="0" rtl="0" algn="ctr">
              <a:spcBef>
                <a:spcPts val="1200"/>
              </a:spcBef>
              <a:spcAft>
                <a:spcPts val="1200"/>
              </a:spcAft>
              <a:buNone/>
            </a:pPr>
            <a:r>
              <a:rPr lang="en" sz="2000">
                <a:solidFill>
                  <a:schemeClr val="lt2"/>
                </a:solidFill>
                <a:latin typeface="EB Garamond"/>
                <a:ea typeface="EB Garamond"/>
                <a:cs typeface="EB Garamond"/>
                <a:sym typeface="EB Garamond"/>
              </a:rPr>
              <a:t>- Phil Johnston</a:t>
            </a:r>
            <a:endParaRPr sz="2000">
              <a:solidFill>
                <a:schemeClr val="lt2"/>
              </a:solidFill>
              <a:latin typeface="EB Garamond"/>
              <a:ea typeface="EB Garamond"/>
              <a:cs typeface="EB Garamond"/>
              <a:sym typeface="EB Garamond"/>
            </a:endParaRPr>
          </a:p>
        </p:txBody>
      </p:sp>
      <p:sp>
        <p:nvSpPr>
          <p:cNvPr id="364" name="Google Shape;364;p28"/>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3</a:t>
            </a:r>
            <a:endParaRPr>
              <a:solidFill>
                <a:schemeClr val="lt1"/>
              </a:solidFill>
              <a:latin typeface="Inconsolata"/>
              <a:ea typeface="Inconsolata"/>
              <a:cs typeface="Inconsolata"/>
              <a:sym typeface="Inconsolat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9"/>
          <p:cNvSpPr txBox="1"/>
          <p:nvPr>
            <p:ph type="title"/>
          </p:nvPr>
        </p:nvSpPr>
        <p:spPr>
          <a:xfrm>
            <a:off x="311725" y="653325"/>
            <a:ext cx="3706500" cy="33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Light"/>
                <a:ea typeface="Roboto Light"/>
                <a:cs typeface="Roboto Light"/>
                <a:sym typeface="Roboto Light"/>
              </a:rPr>
              <a:t>Warning Signs</a:t>
            </a:r>
            <a:endParaRPr sz="3000">
              <a:solidFill>
                <a:schemeClr val="lt1"/>
              </a:solidFill>
              <a:latin typeface="Roboto Light"/>
              <a:ea typeface="Roboto Light"/>
              <a:cs typeface="Roboto Light"/>
              <a:sym typeface="Roboto Light"/>
            </a:endParaRPr>
          </a:p>
        </p:txBody>
      </p:sp>
      <p:sp>
        <p:nvSpPr>
          <p:cNvPr id="370" name="Google Shape;370;p29"/>
          <p:cNvSpPr txBox="1"/>
          <p:nvPr>
            <p:ph idx="1" type="body"/>
          </p:nvPr>
        </p:nvSpPr>
        <p:spPr>
          <a:xfrm>
            <a:off x="4583175" y="975225"/>
            <a:ext cx="4285200" cy="2702400"/>
          </a:xfrm>
          <a:prstGeom prst="rect">
            <a:avLst/>
          </a:prstGeom>
          <a:solidFill>
            <a:srgbClr val="ECE9F0">
              <a:alpha val="91010"/>
            </a:srgbClr>
          </a:solidFill>
        </p:spPr>
        <p:txBody>
          <a:bodyPr anchorCtr="0" anchor="t" bIns="91425" lIns="91425" spcFirstLastPara="1" rIns="91425" wrap="square" tIns="91425">
            <a:noAutofit/>
          </a:bodyPr>
          <a:lstStyle/>
          <a:p>
            <a:pPr indent="-330200" lvl="0" marL="457200" rtl="0" algn="l">
              <a:lnSpc>
                <a:spcPct val="150000"/>
              </a:lnSpc>
              <a:spcBef>
                <a:spcPts val="600"/>
              </a:spcBef>
              <a:spcAft>
                <a:spcPts val="0"/>
              </a:spcAft>
              <a:buSzPts val="1600"/>
              <a:buFont typeface="Roboto"/>
              <a:buChar char="●"/>
            </a:pPr>
            <a:r>
              <a:rPr lang="en" sz="1600">
                <a:latin typeface="Roboto"/>
                <a:ea typeface="Roboto"/>
                <a:cs typeface="Roboto"/>
                <a:sym typeface="Roboto"/>
              </a:rPr>
              <a:t>Trusting Spamley</a:t>
            </a:r>
            <a:endParaRPr sz="16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Meeting online strangers is dangerous</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39% of teenagers meet strangers</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Lack of social skills &amp; entertainment</a:t>
            </a:r>
            <a:endParaRPr sz="14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Racing through TRON</a:t>
            </a:r>
            <a:endParaRPr sz="16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Online warnings are ineffective </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30% to 60% ignore browser warnings</a:t>
            </a:r>
            <a:endParaRPr sz="1400">
              <a:latin typeface="Roboto"/>
              <a:ea typeface="Roboto"/>
              <a:cs typeface="Roboto"/>
              <a:sym typeface="Roboto"/>
            </a:endParaRPr>
          </a:p>
        </p:txBody>
      </p:sp>
      <p:sp>
        <p:nvSpPr>
          <p:cNvPr id="371" name="Google Shape;371;p29"/>
          <p:cNvSpPr/>
          <p:nvPr/>
        </p:nvSpPr>
        <p:spPr>
          <a:xfrm>
            <a:off x="209550" y="448540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9"/>
          <p:cNvSpPr/>
          <p:nvPr/>
        </p:nvSpPr>
        <p:spPr>
          <a:xfrm>
            <a:off x="2438400" y="35155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p29" title="Chart"/>
          <p:cNvPicPr preferRelativeResize="0"/>
          <p:nvPr/>
        </p:nvPicPr>
        <p:blipFill>
          <a:blip r:embed="rId3">
            <a:alphaModFix/>
          </a:blip>
          <a:stretch>
            <a:fillRect/>
          </a:stretch>
        </p:blipFill>
        <p:spPr>
          <a:xfrm>
            <a:off x="22375" y="1744950"/>
            <a:ext cx="4285200" cy="2649675"/>
          </a:xfrm>
          <a:prstGeom prst="rect">
            <a:avLst/>
          </a:prstGeom>
          <a:noFill/>
          <a:ln>
            <a:noFill/>
          </a:ln>
        </p:spPr>
      </p:pic>
      <p:sp>
        <p:nvSpPr>
          <p:cNvPr id="374" name="Google Shape;374;p29"/>
          <p:cNvSpPr txBox="1"/>
          <p:nvPr/>
        </p:nvSpPr>
        <p:spPr>
          <a:xfrm>
            <a:off x="209550" y="4395250"/>
            <a:ext cx="3187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Roboto"/>
                <a:ea typeface="Roboto"/>
                <a:cs typeface="Roboto"/>
                <a:sym typeface="Roboto"/>
              </a:rPr>
              <a:t>Figure 1. Study showing how often adolescents communicate with strangers online</a:t>
            </a:r>
            <a:endParaRPr sz="1100">
              <a:solidFill>
                <a:schemeClr val="lt1"/>
              </a:solidFill>
              <a:latin typeface="Roboto"/>
              <a:ea typeface="Roboto"/>
              <a:cs typeface="Roboto"/>
              <a:sym typeface="Roboto"/>
            </a:endParaRPr>
          </a:p>
        </p:txBody>
      </p:sp>
      <p:sp>
        <p:nvSpPr>
          <p:cNvPr id="375" name="Google Shape;375;p29"/>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4</a:t>
            </a:r>
            <a:endParaRPr>
              <a:solidFill>
                <a:schemeClr val="lt1"/>
              </a:solidFill>
              <a:latin typeface="Inconsolata"/>
              <a:ea typeface="Inconsolata"/>
              <a:cs typeface="Inconsolata"/>
              <a:sym typeface="Inconsolat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0"/>
          <p:cNvSpPr txBox="1"/>
          <p:nvPr>
            <p:ph type="title"/>
          </p:nvPr>
        </p:nvSpPr>
        <p:spPr>
          <a:xfrm>
            <a:off x="311725" y="653325"/>
            <a:ext cx="3706500" cy="72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Light"/>
                <a:ea typeface="Roboto Light"/>
                <a:cs typeface="Roboto Light"/>
                <a:sym typeface="Roboto Light"/>
              </a:rPr>
              <a:t>Distractions</a:t>
            </a:r>
            <a:endParaRPr sz="3000">
              <a:solidFill>
                <a:schemeClr val="lt1"/>
              </a:solidFill>
              <a:latin typeface="Roboto Light"/>
              <a:ea typeface="Roboto Light"/>
              <a:cs typeface="Roboto Light"/>
              <a:sym typeface="Roboto Light"/>
            </a:endParaRPr>
          </a:p>
        </p:txBody>
      </p:sp>
      <p:sp>
        <p:nvSpPr>
          <p:cNvPr id="381" name="Google Shape;381;p30"/>
          <p:cNvSpPr txBox="1"/>
          <p:nvPr>
            <p:ph idx="1" type="body"/>
          </p:nvPr>
        </p:nvSpPr>
        <p:spPr>
          <a:xfrm>
            <a:off x="4572000" y="1774488"/>
            <a:ext cx="4285200" cy="1594500"/>
          </a:xfrm>
          <a:prstGeom prst="rect">
            <a:avLst/>
          </a:prstGeom>
          <a:solidFill>
            <a:srgbClr val="ECE9F0">
              <a:alpha val="91010"/>
            </a:srgbClr>
          </a:solidFill>
        </p:spPr>
        <p:txBody>
          <a:bodyPr anchorCtr="0" anchor="t" bIns="91425" lIns="91425" spcFirstLastPara="1" rIns="91425" wrap="square" tIns="91425">
            <a:noAutofit/>
          </a:bodyPr>
          <a:lstStyle/>
          <a:p>
            <a:pPr indent="-330200" lvl="0" marL="457200" rtl="0" algn="l">
              <a:lnSpc>
                <a:spcPct val="150000"/>
              </a:lnSpc>
              <a:spcBef>
                <a:spcPts val="600"/>
              </a:spcBef>
              <a:spcAft>
                <a:spcPts val="0"/>
              </a:spcAft>
              <a:buSzPts val="1600"/>
              <a:buFont typeface="Roboto"/>
              <a:buChar char="●"/>
            </a:pPr>
            <a:r>
              <a:rPr lang="en" sz="1600">
                <a:latin typeface="Roboto"/>
                <a:ea typeface="Roboto"/>
                <a:cs typeface="Roboto"/>
                <a:sym typeface="Roboto"/>
              </a:rPr>
              <a:t>Workers </a:t>
            </a:r>
            <a:r>
              <a:rPr lang="en" sz="1600">
                <a:latin typeface="Roboto"/>
                <a:ea typeface="Roboto"/>
                <a:cs typeface="Roboto"/>
                <a:sym typeface="Roboto"/>
              </a:rPr>
              <a:t>distracted</a:t>
            </a:r>
            <a:r>
              <a:rPr lang="en" sz="1600">
                <a:latin typeface="Roboto"/>
                <a:ea typeface="Roboto"/>
                <a:cs typeface="Roboto"/>
                <a:sym typeface="Roboto"/>
              </a:rPr>
              <a:t> by BuzzzTube</a:t>
            </a:r>
            <a:endParaRPr sz="16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Internet is a constant interruption</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$650B lost due to unproductivity </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Companies use keylogger software</a:t>
            </a:r>
            <a:endParaRPr sz="1400">
              <a:latin typeface="Roboto"/>
              <a:ea typeface="Roboto"/>
              <a:cs typeface="Roboto"/>
              <a:sym typeface="Roboto"/>
            </a:endParaRPr>
          </a:p>
        </p:txBody>
      </p:sp>
      <p:sp>
        <p:nvSpPr>
          <p:cNvPr id="382" name="Google Shape;382;p30"/>
          <p:cNvSpPr/>
          <p:nvPr/>
        </p:nvSpPr>
        <p:spPr>
          <a:xfrm>
            <a:off x="209550" y="448540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0"/>
          <p:cNvSpPr/>
          <p:nvPr/>
        </p:nvSpPr>
        <p:spPr>
          <a:xfrm>
            <a:off x="2438400" y="35155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4" name="Google Shape;384;p30"/>
          <p:cNvGrpSpPr/>
          <p:nvPr/>
        </p:nvGrpSpPr>
        <p:grpSpPr>
          <a:xfrm>
            <a:off x="816124" y="1889291"/>
            <a:ext cx="2697696" cy="2085236"/>
            <a:chOff x="2599825" y="3689700"/>
            <a:chExt cx="429850" cy="360275"/>
          </a:xfrm>
        </p:grpSpPr>
        <p:sp>
          <p:nvSpPr>
            <p:cNvPr id="385" name="Google Shape;385;p30"/>
            <p:cNvSpPr/>
            <p:nvPr/>
          </p:nvSpPr>
          <p:spPr>
            <a:xfrm>
              <a:off x="2599825" y="3689700"/>
              <a:ext cx="429850" cy="169150"/>
            </a:xfrm>
            <a:custGeom>
              <a:rect b="b" l="l" r="r" t="t"/>
              <a:pathLst>
                <a:path extrusionOk="0" h="6766" w="17194">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0"/>
            <p:cNvSpPr/>
            <p:nvPr/>
          </p:nvSpPr>
          <p:spPr>
            <a:xfrm>
              <a:off x="2599825" y="3861275"/>
              <a:ext cx="429850" cy="188700"/>
            </a:xfrm>
            <a:custGeom>
              <a:rect b="b" l="l" r="r" t="t"/>
              <a:pathLst>
                <a:path extrusionOk="0" h="7548" w="17194">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30"/>
          <p:cNvSpPr txBox="1"/>
          <p:nvPr/>
        </p:nvSpPr>
        <p:spPr>
          <a:xfrm>
            <a:off x="816175" y="3405125"/>
            <a:ext cx="2697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accent1"/>
                </a:solidFill>
                <a:latin typeface="Roboto Black"/>
                <a:ea typeface="Roboto Black"/>
                <a:cs typeface="Roboto Black"/>
                <a:sym typeface="Roboto Black"/>
              </a:rPr>
              <a:t>$650 Billion lost</a:t>
            </a:r>
            <a:endParaRPr sz="2500">
              <a:solidFill>
                <a:schemeClr val="accent1"/>
              </a:solidFill>
              <a:latin typeface="Roboto Black"/>
              <a:ea typeface="Roboto Black"/>
              <a:cs typeface="Roboto Black"/>
              <a:sym typeface="Roboto Black"/>
            </a:endParaRPr>
          </a:p>
        </p:txBody>
      </p:sp>
      <p:sp>
        <p:nvSpPr>
          <p:cNvPr id="388" name="Google Shape;388;p30"/>
          <p:cNvSpPr txBox="1"/>
          <p:nvPr/>
        </p:nvSpPr>
        <p:spPr>
          <a:xfrm>
            <a:off x="425425" y="3974525"/>
            <a:ext cx="3479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FCBD24"/>
                </a:solidFill>
                <a:latin typeface="Roboto Black"/>
                <a:ea typeface="Roboto Black"/>
                <a:cs typeface="Roboto Black"/>
                <a:sym typeface="Roboto Black"/>
              </a:rPr>
              <a:t>Annually due to unproductivity</a:t>
            </a:r>
            <a:endParaRPr sz="1800">
              <a:solidFill>
                <a:srgbClr val="FCBD24"/>
              </a:solidFill>
              <a:latin typeface="Roboto Black"/>
              <a:ea typeface="Roboto Black"/>
              <a:cs typeface="Roboto Black"/>
              <a:sym typeface="Roboto Black"/>
            </a:endParaRPr>
          </a:p>
        </p:txBody>
      </p:sp>
      <p:sp>
        <p:nvSpPr>
          <p:cNvPr id="389" name="Google Shape;389;p30"/>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5</a:t>
            </a:r>
            <a:endParaRPr>
              <a:solidFill>
                <a:schemeClr val="lt1"/>
              </a:solidFill>
              <a:latin typeface="Inconsolata"/>
              <a:ea typeface="Inconsolata"/>
              <a:cs typeface="Inconsolata"/>
              <a:sym typeface="Inconsolat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1"/>
          <p:cNvSpPr txBox="1"/>
          <p:nvPr>
            <p:ph type="title"/>
          </p:nvPr>
        </p:nvSpPr>
        <p:spPr>
          <a:xfrm>
            <a:off x="311725" y="653325"/>
            <a:ext cx="37065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Light"/>
                <a:ea typeface="Roboto Light"/>
                <a:cs typeface="Roboto Light"/>
                <a:sym typeface="Roboto Light"/>
              </a:rPr>
              <a:t>Hate Speech</a:t>
            </a:r>
            <a:endParaRPr sz="3000">
              <a:solidFill>
                <a:schemeClr val="lt1"/>
              </a:solidFill>
              <a:latin typeface="Roboto Light"/>
              <a:ea typeface="Roboto Light"/>
              <a:cs typeface="Roboto Light"/>
              <a:sym typeface="Roboto Light"/>
            </a:endParaRPr>
          </a:p>
        </p:txBody>
      </p:sp>
      <p:sp>
        <p:nvSpPr>
          <p:cNvPr id="395" name="Google Shape;395;p31"/>
          <p:cNvSpPr txBox="1"/>
          <p:nvPr>
            <p:ph idx="1" type="body"/>
          </p:nvPr>
        </p:nvSpPr>
        <p:spPr>
          <a:xfrm>
            <a:off x="4590913" y="1411050"/>
            <a:ext cx="4285200" cy="2321400"/>
          </a:xfrm>
          <a:prstGeom prst="rect">
            <a:avLst/>
          </a:prstGeom>
          <a:solidFill>
            <a:srgbClr val="ECE9F0">
              <a:alpha val="91010"/>
            </a:srgbClr>
          </a:solidFill>
        </p:spPr>
        <p:txBody>
          <a:bodyPr anchorCtr="0" anchor="t" bIns="91425" lIns="91425" spcFirstLastPara="1" rIns="91425" wrap="square" tIns="91425">
            <a:noAutofit/>
          </a:bodyPr>
          <a:lstStyle/>
          <a:p>
            <a:pPr indent="-330200" lvl="0" marL="457200" rtl="0" algn="l">
              <a:lnSpc>
                <a:spcPct val="150000"/>
              </a:lnSpc>
              <a:spcBef>
                <a:spcPts val="600"/>
              </a:spcBef>
              <a:spcAft>
                <a:spcPts val="0"/>
              </a:spcAft>
              <a:buSzPts val="1600"/>
              <a:buFont typeface="Roboto"/>
              <a:buChar char="●"/>
            </a:pPr>
            <a:r>
              <a:rPr lang="en" sz="1600">
                <a:latin typeface="Roboto"/>
                <a:ea typeface="Roboto"/>
                <a:cs typeface="Roboto"/>
                <a:sym typeface="Roboto"/>
              </a:rPr>
              <a:t>Ralph reads BuzzzTube comments</a:t>
            </a:r>
            <a:endParaRPr sz="16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Becomes insecure from hate speech</a:t>
            </a:r>
            <a:endParaRPr sz="14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Online hate speech feel inconsequential</a:t>
            </a:r>
            <a:endParaRPr sz="16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Size of web and anonymity</a:t>
            </a:r>
            <a:endParaRPr sz="14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Address vulnerable targets</a:t>
            </a:r>
            <a:endParaRPr sz="16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Children and insecure adults</a:t>
            </a:r>
            <a:endParaRPr sz="1400">
              <a:latin typeface="Roboto"/>
              <a:ea typeface="Roboto"/>
              <a:cs typeface="Roboto"/>
              <a:sym typeface="Roboto"/>
            </a:endParaRPr>
          </a:p>
        </p:txBody>
      </p:sp>
      <p:sp>
        <p:nvSpPr>
          <p:cNvPr id="396" name="Google Shape;396;p31"/>
          <p:cNvSpPr/>
          <p:nvPr/>
        </p:nvSpPr>
        <p:spPr>
          <a:xfrm>
            <a:off x="209550" y="448540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2438400" y="35155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txBox="1"/>
          <p:nvPr/>
        </p:nvSpPr>
        <p:spPr>
          <a:xfrm>
            <a:off x="164725" y="1309725"/>
            <a:ext cx="4000500" cy="1077300"/>
          </a:xfrm>
          <a:prstGeom prst="rect">
            <a:avLst/>
          </a:prstGeom>
          <a:noFill/>
          <a:ln>
            <a:noFill/>
          </a:ln>
        </p:spPr>
        <p:txBody>
          <a:bodyPr anchorCtr="0" anchor="t" bIns="91425" lIns="91425" spcFirstLastPara="1" rIns="91425" wrap="square" tIns="91425">
            <a:spAutoFit/>
          </a:bodyPr>
          <a:lstStyle/>
          <a:p>
            <a:pPr indent="0" lvl="0" marL="0" rtl="0" algn="ctr">
              <a:spcBef>
                <a:spcPts val="1200"/>
              </a:spcBef>
              <a:spcAft>
                <a:spcPts val="0"/>
              </a:spcAft>
              <a:buNone/>
            </a:pPr>
            <a:r>
              <a:rPr lang="en" sz="1200">
                <a:solidFill>
                  <a:schemeClr val="lt2"/>
                </a:solidFill>
                <a:latin typeface="EB Garamond"/>
                <a:ea typeface="EB Garamond"/>
                <a:cs typeface="EB Garamond"/>
                <a:sym typeface="EB Garamond"/>
              </a:rPr>
              <a:t>“</a:t>
            </a:r>
            <a:r>
              <a:rPr lang="en" sz="1200">
                <a:solidFill>
                  <a:schemeClr val="lt2"/>
                </a:solidFill>
                <a:latin typeface="EB Garamond"/>
                <a:ea typeface="EB Garamond"/>
                <a:cs typeface="EB Garamond"/>
                <a:sym typeface="EB Garamond"/>
              </a:rPr>
              <a:t>Technology has outpaced our ability to understand it and to relate it in a civil way… The Internet has become a more hostile place, and that’s what really inspired that comment room scene.”</a:t>
            </a:r>
            <a:endParaRPr sz="1200">
              <a:solidFill>
                <a:schemeClr val="lt2"/>
              </a:solidFill>
              <a:latin typeface="EB Garamond"/>
              <a:ea typeface="EB Garamond"/>
              <a:cs typeface="EB Garamond"/>
              <a:sym typeface="EB Garamond"/>
            </a:endParaRPr>
          </a:p>
          <a:p>
            <a:pPr indent="0" lvl="0" marL="0" rtl="0" algn="ctr">
              <a:spcBef>
                <a:spcPts val="1200"/>
              </a:spcBef>
              <a:spcAft>
                <a:spcPts val="1200"/>
              </a:spcAft>
              <a:buNone/>
            </a:pPr>
            <a:r>
              <a:rPr lang="en" sz="1200">
                <a:solidFill>
                  <a:schemeClr val="lt2"/>
                </a:solidFill>
                <a:latin typeface="EB Garamond"/>
                <a:ea typeface="EB Garamond"/>
                <a:cs typeface="EB Garamond"/>
                <a:sym typeface="EB Garamond"/>
              </a:rPr>
              <a:t>- Phil Johnston</a:t>
            </a:r>
            <a:endParaRPr sz="1200">
              <a:solidFill>
                <a:schemeClr val="lt2"/>
              </a:solidFill>
              <a:latin typeface="EB Garamond"/>
              <a:ea typeface="EB Garamond"/>
              <a:cs typeface="EB Garamond"/>
              <a:sym typeface="EB Garamond"/>
            </a:endParaRPr>
          </a:p>
        </p:txBody>
      </p:sp>
      <p:sp>
        <p:nvSpPr>
          <p:cNvPr id="399" name="Google Shape;399;p31"/>
          <p:cNvSpPr txBox="1"/>
          <p:nvPr/>
        </p:nvSpPr>
        <p:spPr>
          <a:xfrm>
            <a:off x="164725" y="2571775"/>
            <a:ext cx="4000500" cy="1077300"/>
          </a:xfrm>
          <a:prstGeom prst="rect">
            <a:avLst/>
          </a:prstGeom>
          <a:noFill/>
          <a:ln>
            <a:noFill/>
          </a:ln>
        </p:spPr>
        <p:txBody>
          <a:bodyPr anchorCtr="0" anchor="t" bIns="91425" lIns="91425" spcFirstLastPara="1" rIns="91425" wrap="square" tIns="91425">
            <a:spAutoFit/>
          </a:bodyPr>
          <a:lstStyle/>
          <a:p>
            <a:pPr indent="0" lvl="0" marL="0" rtl="0" algn="ctr">
              <a:spcBef>
                <a:spcPts val="1200"/>
              </a:spcBef>
              <a:spcAft>
                <a:spcPts val="0"/>
              </a:spcAft>
              <a:buNone/>
            </a:pPr>
            <a:r>
              <a:rPr lang="en" sz="1200">
                <a:solidFill>
                  <a:schemeClr val="lt2"/>
                </a:solidFill>
                <a:latin typeface="EB Garamond"/>
                <a:ea typeface="EB Garamond"/>
                <a:cs typeface="EB Garamond"/>
                <a:sym typeface="EB Garamond"/>
              </a:rPr>
              <a:t>“</a:t>
            </a:r>
            <a:r>
              <a:rPr lang="en" sz="1200">
                <a:solidFill>
                  <a:schemeClr val="lt1"/>
                </a:solidFill>
                <a:latin typeface="EB Garamond"/>
                <a:ea typeface="EB Garamond"/>
                <a:cs typeface="EB Garamond"/>
                <a:sym typeface="EB Garamond"/>
              </a:rPr>
              <a:t>Social media can be a place where insecure adults could end up getting their feelings hurt… And I could see where this could be something bad for children.</a:t>
            </a:r>
            <a:r>
              <a:rPr lang="en" sz="1200">
                <a:solidFill>
                  <a:schemeClr val="lt1"/>
                </a:solidFill>
                <a:latin typeface="EB Garamond"/>
                <a:ea typeface="EB Garamond"/>
                <a:cs typeface="EB Garamond"/>
                <a:sym typeface="EB Garamond"/>
              </a:rPr>
              <a:t>”</a:t>
            </a:r>
            <a:endParaRPr sz="1200">
              <a:solidFill>
                <a:schemeClr val="lt1"/>
              </a:solidFill>
              <a:latin typeface="EB Garamond"/>
              <a:ea typeface="EB Garamond"/>
              <a:cs typeface="EB Garamond"/>
              <a:sym typeface="EB Garamond"/>
            </a:endParaRPr>
          </a:p>
          <a:p>
            <a:pPr indent="0" lvl="0" marL="0" rtl="0" algn="ctr">
              <a:spcBef>
                <a:spcPts val="1200"/>
              </a:spcBef>
              <a:spcAft>
                <a:spcPts val="1200"/>
              </a:spcAft>
              <a:buNone/>
            </a:pPr>
            <a:r>
              <a:rPr lang="en" sz="1200">
                <a:solidFill>
                  <a:schemeClr val="lt2"/>
                </a:solidFill>
                <a:latin typeface="EB Garamond"/>
                <a:ea typeface="EB Garamond"/>
                <a:cs typeface="EB Garamond"/>
                <a:sym typeface="EB Garamond"/>
              </a:rPr>
              <a:t>- Rich Moore</a:t>
            </a:r>
            <a:endParaRPr sz="1200">
              <a:solidFill>
                <a:schemeClr val="lt2"/>
              </a:solidFill>
              <a:latin typeface="EB Garamond"/>
              <a:ea typeface="EB Garamond"/>
              <a:cs typeface="EB Garamond"/>
              <a:sym typeface="EB Garamond"/>
            </a:endParaRPr>
          </a:p>
        </p:txBody>
      </p:sp>
      <p:sp>
        <p:nvSpPr>
          <p:cNvPr id="400" name="Google Shape;400;p31"/>
          <p:cNvSpPr txBox="1"/>
          <p:nvPr/>
        </p:nvSpPr>
        <p:spPr>
          <a:xfrm>
            <a:off x="6925" y="3833850"/>
            <a:ext cx="4316100" cy="1077300"/>
          </a:xfrm>
          <a:prstGeom prst="rect">
            <a:avLst/>
          </a:prstGeom>
          <a:noFill/>
          <a:ln>
            <a:noFill/>
          </a:ln>
        </p:spPr>
        <p:txBody>
          <a:bodyPr anchorCtr="0" anchor="t" bIns="91425" lIns="91425" spcFirstLastPara="1" rIns="91425" wrap="square" tIns="91425">
            <a:spAutoFit/>
          </a:bodyPr>
          <a:lstStyle/>
          <a:p>
            <a:pPr indent="0" lvl="0" marL="0" marR="381000" rtl="0" algn="ctr">
              <a:spcBef>
                <a:spcPts val="1200"/>
              </a:spcBef>
              <a:spcAft>
                <a:spcPts val="0"/>
              </a:spcAft>
              <a:buNone/>
            </a:pPr>
            <a:r>
              <a:rPr lang="en" sz="1200">
                <a:solidFill>
                  <a:schemeClr val="lt1"/>
                </a:solidFill>
                <a:latin typeface="EB Garamond"/>
                <a:ea typeface="EB Garamond"/>
                <a:cs typeface="EB Garamond"/>
                <a:sym typeface="EB Garamond"/>
              </a:rPr>
              <a:t>“We played around with an idea that I think is still in the movie that’s like, who you are online matters… It’s real. It’s not like a video game. And you see the impact on Ralph in real time.”</a:t>
            </a:r>
            <a:endParaRPr sz="1200">
              <a:solidFill>
                <a:schemeClr val="lt1"/>
              </a:solidFill>
              <a:latin typeface="EB Garamond"/>
              <a:ea typeface="EB Garamond"/>
              <a:cs typeface="EB Garamond"/>
              <a:sym typeface="EB Garamond"/>
            </a:endParaRPr>
          </a:p>
          <a:p>
            <a:pPr indent="0" lvl="0" marL="0" rtl="0" algn="ctr">
              <a:spcBef>
                <a:spcPts val="1200"/>
              </a:spcBef>
              <a:spcAft>
                <a:spcPts val="1200"/>
              </a:spcAft>
              <a:buNone/>
            </a:pPr>
            <a:r>
              <a:rPr lang="en" sz="1200">
                <a:solidFill>
                  <a:schemeClr val="lt2"/>
                </a:solidFill>
                <a:latin typeface="EB Garamond"/>
                <a:ea typeface="EB Garamond"/>
                <a:cs typeface="EB Garamond"/>
                <a:sym typeface="EB Garamond"/>
              </a:rPr>
              <a:t>- Natalie Nourigat</a:t>
            </a:r>
            <a:endParaRPr sz="1200">
              <a:solidFill>
                <a:schemeClr val="lt2"/>
              </a:solidFill>
              <a:latin typeface="EB Garamond"/>
              <a:ea typeface="EB Garamond"/>
              <a:cs typeface="EB Garamond"/>
              <a:sym typeface="EB Garamond"/>
            </a:endParaRPr>
          </a:p>
        </p:txBody>
      </p:sp>
      <p:sp>
        <p:nvSpPr>
          <p:cNvPr id="401" name="Google Shape;401;p31"/>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6</a:t>
            </a:r>
            <a:endParaRPr>
              <a:solidFill>
                <a:schemeClr val="lt1"/>
              </a:solidFill>
              <a:latin typeface="Inconsolata"/>
              <a:ea typeface="Inconsolata"/>
              <a:cs typeface="Inconsolata"/>
              <a:sym typeface="Inconsolat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2"/>
          <p:cNvSpPr txBox="1"/>
          <p:nvPr>
            <p:ph type="title"/>
          </p:nvPr>
        </p:nvSpPr>
        <p:spPr>
          <a:xfrm>
            <a:off x="311725" y="653325"/>
            <a:ext cx="37065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Light"/>
                <a:ea typeface="Roboto Light"/>
                <a:cs typeface="Roboto Light"/>
                <a:sym typeface="Roboto Light"/>
              </a:rPr>
              <a:t>Stalking</a:t>
            </a:r>
            <a:endParaRPr sz="3000">
              <a:solidFill>
                <a:schemeClr val="lt1"/>
              </a:solidFill>
              <a:latin typeface="Roboto Light"/>
              <a:ea typeface="Roboto Light"/>
              <a:cs typeface="Roboto Light"/>
              <a:sym typeface="Roboto Light"/>
            </a:endParaRPr>
          </a:p>
        </p:txBody>
      </p:sp>
      <p:sp>
        <p:nvSpPr>
          <p:cNvPr id="407" name="Google Shape;407;p32"/>
          <p:cNvSpPr txBox="1"/>
          <p:nvPr>
            <p:ph idx="1" type="body"/>
          </p:nvPr>
        </p:nvSpPr>
        <p:spPr>
          <a:xfrm>
            <a:off x="4622713" y="1540575"/>
            <a:ext cx="4285200" cy="2069100"/>
          </a:xfrm>
          <a:prstGeom prst="rect">
            <a:avLst/>
          </a:prstGeom>
          <a:solidFill>
            <a:srgbClr val="ECE9F0">
              <a:alpha val="91010"/>
            </a:srgbClr>
          </a:solidFill>
        </p:spPr>
        <p:txBody>
          <a:bodyPr anchorCtr="0" anchor="t" bIns="91425" lIns="91425" spcFirstLastPara="1" rIns="91425" wrap="square" tIns="91425">
            <a:noAutofit/>
          </a:bodyPr>
          <a:lstStyle/>
          <a:p>
            <a:pPr indent="-330200" lvl="0" marL="457200" rtl="0" algn="l">
              <a:lnSpc>
                <a:spcPct val="150000"/>
              </a:lnSpc>
              <a:spcBef>
                <a:spcPts val="600"/>
              </a:spcBef>
              <a:spcAft>
                <a:spcPts val="0"/>
              </a:spcAft>
              <a:buSzPts val="1600"/>
              <a:buFont typeface="Roboto"/>
              <a:buChar char="●"/>
            </a:pPr>
            <a:r>
              <a:rPr lang="en" sz="1600">
                <a:latin typeface="Roboto"/>
                <a:ea typeface="Roboto"/>
                <a:cs typeface="Roboto"/>
                <a:sym typeface="Roboto"/>
              </a:rPr>
              <a:t>Ralph overhears Vanellope and Shank</a:t>
            </a:r>
            <a:endParaRPr sz="16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The internet facilitates stalking behavior</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Discord - Spotify, YouTube, Twitch</a:t>
            </a:r>
            <a:endParaRPr sz="1400">
              <a:latin typeface="Roboto"/>
              <a:ea typeface="Roboto"/>
              <a:cs typeface="Roboto"/>
              <a:sym typeface="Roboto"/>
            </a:endParaRPr>
          </a:p>
          <a:p>
            <a:pPr indent="-330200" lvl="0" marL="457200" rtl="0" algn="l">
              <a:lnSpc>
                <a:spcPct val="150000"/>
              </a:lnSpc>
              <a:spcBef>
                <a:spcPts val="0"/>
              </a:spcBef>
              <a:spcAft>
                <a:spcPts val="0"/>
              </a:spcAft>
              <a:buSzPts val="1600"/>
              <a:buFont typeface="Roboto"/>
              <a:buChar char="●"/>
            </a:pPr>
            <a:r>
              <a:rPr lang="en" sz="1600">
                <a:latin typeface="Roboto"/>
                <a:ea typeface="Roboto"/>
                <a:cs typeface="Roboto"/>
                <a:sym typeface="Roboto"/>
              </a:rPr>
              <a:t>Stalking ex-girlfriend (KnowsMore)</a:t>
            </a:r>
            <a:endParaRPr sz="16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3.4M stalking victims (2005-2006)</a:t>
            </a:r>
            <a:endParaRPr sz="1400">
              <a:latin typeface="Roboto"/>
              <a:ea typeface="Roboto"/>
              <a:cs typeface="Roboto"/>
              <a:sym typeface="Roboto"/>
            </a:endParaRPr>
          </a:p>
          <a:p>
            <a:pPr indent="0" lvl="0" marL="0" rtl="0" algn="l">
              <a:lnSpc>
                <a:spcPct val="150000"/>
              </a:lnSpc>
              <a:spcBef>
                <a:spcPts val="1600"/>
              </a:spcBef>
              <a:spcAft>
                <a:spcPts val="1600"/>
              </a:spcAft>
              <a:buNone/>
            </a:pPr>
            <a:r>
              <a:t/>
            </a:r>
            <a:endParaRPr sz="1400">
              <a:latin typeface="Roboto"/>
              <a:ea typeface="Roboto"/>
              <a:cs typeface="Roboto"/>
              <a:sym typeface="Roboto"/>
            </a:endParaRPr>
          </a:p>
        </p:txBody>
      </p:sp>
      <p:sp>
        <p:nvSpPr>
          <p:cNvPr id="408" name="Google Shape;408;p32"/>
          <p:cNvSpPr/>
          <p:nvPr/>
        </p:nvSpPr>
        <p:spPr>
          <a:xfrm>
            <a:off x="209550" y="448540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2"/>
          <p:cNvSpPr/>
          <p:nvPr/>
        </p:nvSpPr>
        <p:spPr>
          <a:xfrm>
            <a:off x="2438400" y="35155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2"/>
          <p:cNvSpPr/>
          <p:nvPr/>
        </p:nvSpPr>
        <p:spPr>
          <a:xfrm>
            <a:off x="664800" y="1475625"/>
            <a:ext cx="3000357" cy="3080532"/>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2"/>
          <p:cNvSpPr txBox="1"/>
          <p:nvPr/>
        </p:nvSpPr>
        <p:spPr>
          <a:xfrm>
            <a:off x="418675" y="3840525"/>
            <a:ext cx="3492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accent1"/>
                </a:solidFill>
                <a:latin typeface="Roboto Black"/>
                <a:ea typeface="Roboto Black"/>
                <a:cs typeface="Roboto Black"/>
                <a:sym typeface="Roboto Black"/>
              </a:rPr>
              <a:t>Stalking Victims</a:t>
            </a:r>
            <a:endParaRPr sz="2800">
              <a:solidFill>
                <a:schemeClr val="accent1"/>
              </a:solidFill>
              <a:latin typeface="Roboto Black"/>
              <a:ea typeface="Roboto Black"/>
              <a:cs typeface="Roboto Black"/>
              <a:sym typeface="Roboto Black"/>
            </a:endParaRPr>
          </a:p>
        </p:txBody>
      </p:sp>
      <p:sp>
        <p:nvSpPr>
          <p:cNvPr id="412" name="Google Shape;412;p32"/>
          <p:cNvSpPr txBox="1"/>
          <p:nvPr/>
        </p:nvSpPr>
        <p:spPr>
          <a:xfrm>
            <a:off x="1500025" y="2213475"/>
            <a:ext cx="13299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accent1"/>
                </a:solidFill>
                <a:latin typeface="Roboto Black"/>
                <a:ea typeface="Roboto Black"/>
                <a:cs typeface="Roboto Black"/>
                <a:sym typeface="Roboto Black"/>
              </a:rPr>
              <a:t>3.4M </a:t>
            </a:r>
            <a:endParaRPr sz="2500">
              <a:solidFill>
                <a:schemeClr val="accent1"/>
              </a:solidFill>
              <a:latin typeface="Roboto Black"/>
              <a:ea typeface="Roboto Black"/>
              <a:cs typeface="Roboto Black"/>
              <a:sym typeface="Roboto Black"/>
            </a:endParaRPr>
          </a:p>
        </p:txBody>
      </p:sp>
      <p:sp>
        <p:nvSpPr>
          <p:cNvPr id="413" name="Google Shape;413;p32"/>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7</a:t>
            </a:r>
            <a:endParaRPr>
              <a:solidFill>
                <a:schemeClr val="lt1"/>
              </a:solidFill>
              <a:latin typeface="Inconsolata"/>
              <a:ea typeface="Inconsolata"/>
              <a:cs typeface="Inconsolata"/>
              <a:sym typeface="Inconsolat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17" name="Shape 417"/>
        <p:cNvGrpSpPr/>
        <p:nvPr/>
      </p:nvGrpSpPr>
      <p:grpSpPr>
        <a:xfrm>
          <a:off x="0" y="0"/>
          <a:ext cx="0" cy="0"/>
          <a:chOff x="0" y="0"/>
          <a:chExt cx="0" cy="0"/>
        </a:xfrm>
      </p:grpSpPr>
      <p:sp>
        <p:nvSpPr>
          <p:cNvPr id="418" name="Google Shape;418;p33"/>
          <p:cNvSpPr txBox="1"/>
          <p:nvPr>
            <p:ph type="title"/>
          </p:nvPr>
        </p:nvSpPr>
        <p:spPr>
          <a:xfrm>
            <a:off x="371238" y="83350"/>
            <a:ext cx="3706500" cy="656400"/>
          </a:xfrm>
          <a:prstGeom prst="rect">
            <a:avLst/>
          </a:prstGeom>
          <a:solidFill>
            <a:schemeClr val="accent1"/>
          </a:solidFill>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Light"/>
                <a:ea typeface="Roboto Light"/>
                <a:cs typeface="Roboto Light"/>
                <a:sym typeface="Roboto Light"/>
              </a:rPr>
              <a:t>Emotional Distress</a:t>
            </a:r>
            <a:endParaRPr sz="3000">
              <a:solidFill>
                <a:schemeClr val="lt1"/>
              </a:solidFill>
              <a:latin typeface="Roboto Light"/>
              <a:ea typeface="Roboto Light"/>
              <a:cs typeface="Roboto Light"/>
              <a:sym typeface="Roboto Light"/>
            </a:endParaRPr>
          </a:p>
        </p:txBody>
      </p:sp>
      <p:sp>
        <p:nvSpPr>
          <p:cNvPr id="419" name="Google Shape;419;p33"/>
          <p:cNvSpPr txBox="1"/>
          <p:nvPr>
            <p:ph idx="1" type="body"/>
          </p:nvPr>
        </p:nvSpPr>
        <p:spPr>
          <a:xfrm>
            <a:off x="4485200" y="1362825"/>
            <a:ext cx="4481100" cy="2424600"/>
          </a:xfrm>
          <a:prstGeom prst="rect">
            <a:avLst/>
          </a:prstGeom>
          <a:solidFill>
            <a:srgbClr val="ECE9F0">
              <a:alpha val="91010"/>
            </a:srgbClr>
          </a:solidFill>
        </p:spPr>
        <p:txBody>
          <a:bodyPr anchorCtr="0" anchor="t" bIns="91425" lIns="91425" spcFirstLastPara="1" rIns="91425" wrap="square" tIns="91425">
            <a:noAutofit/>
          </a:bodyPr>
          <a:lstStyle/>
          <a:p>
            <a:pPr indent="-317500" lvl="0" marL="457200" rtl="0" algn="l">
              <a:lnSpc>
                <a:spcPct val="150000"/>
              </a:lnSpc>
              <a:spcBef>
                <a:spcPts val="60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Ralph becomes emotionally distressed</a:t>
            </a:r>
            <a:endParaRPr sz="1400">
              <a:solidFill>
                <a:srgbClr val="000000"/>
              </a:solidFill>
              <a:latin typeface="Roboto"/>
              <a:ea typeface="Roboto"/>
              <a:cs typeface="Roboto"/>
              <a:sym typeface="Roboto"/>
            </a:endParaRPr>
          </a:p>
          <a:p>
            <a:pPr indent="-317500" lvl="1" marL="914400" rtl="0" algn="l">
              <a:lnSpc>
                <a:spcPct val="150000"/>
              </a:lnSpc>
              <a:spcBef>
                <a:spcPts val="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Internet facilitates revenge</a:t>
            </a:r>
            <a:endParaRPr sz="1400">
              <a:solidFill>
                <a:srgbClr val="000000"/>
              </a:solidFill>
              <a:latin typeface="Roboto"/>
              <a:ea typeface="Roboto"/>
              <a:cs typeface="Roboto"/>
              <a:sym typeface="Roboto"/>
            </a:endParaRPr>
          </a:p>
          <a:p>
            <a:pPr indent="-317500" lvl="1" marL="914400" rtl="0" algn="l">
              <a:lnSpc>
                <a:spcPct val="150000"/>
              </a:lnSpc>
              <a:spcBef>
                <a:spcPts val="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Increased insider threads (31% at $11M)</a:t>
            </a:r>
            <a:endParaRPr sz="1400">
              <a:solidFill>
                <a:srgbClr val="000000"/>
              </a:solidFill>
              <a:latin typeface="Roboto"/>
              <a:ea typeface="Roboto"/>
              <a:cs typeface="Roboto"/>
              <a:sym typeface="Roboto"/>
            </a:endParaRPr>
          </a:p>
          <a:p>
            <a:pPr indent="-317500" lvl="1" marL="914400" rtl="0" algn="l">
              <a:lnSpc>
                <a:spcPct val="150000"/>
              </a:lnSpc>
              <a:spcBef>
                <a:spcPts val="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Most frequent motive is revenge</a:t>
            </a:r>
            <a:endParaRPr sz="1400">
              <a:solidFill>
                <a:srgbClr val="000000"/>
              </a:solidFill>
              <a:latin typeface="Roboto"/>
              <a:ea typeface="Roboto"/>
              <a:cs typeface="Roboto"/>
              <a:sym typeface="Roboto"/>
            </a:endParaRPr>
          </a:p>
          <a:p>
            <a:pPr indent="-317500" lvl="0" marL="457200" rtl="0" algn="l">
              <a:lnSpc>
                <a:spcPct val="150000"/>
              </a:lnSpc>
              <a:spcBef>
                <a:spcPts val="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Double Dan exploits emotional distress</a:t>
            </a:r>
            <a:endParaRPr sz="1400">
              <a:solidFill>
                <a:srgbClr val="000000"/>
              </a:solidFill>
              <a:latin typeface="Roboto"/>
              <a:ea typeface="Roboto"/>
              <a:cs typeface="Roboto"/>
              <a:sym typeface="Roboto"/>
            </a:endParaRPr>
          </a:p>
          <a:p>
            <a:pPr indent="-317500" lvl="1" marL="914400" rtl="0" algn="l">
              <a:lnSpc>
                <a:spcPct val="150000"/>
              </a:lnSpc>
              <a:spcBef>
                <a:spcPts val="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Revenge as a selling point</a:t>
            </a:r>
            <a:endParaRPr sz="1400">
              <a:solidFill>
                <a:srgbClr val="000000"/>
              </a:solidFill>
              <a:latin typeface="Roboto"/>
              <a:ea typeface="Roboto"/>
              <a:cs typeface="Roboto"/>
              <a:sym typeface="Roboto"/>
            </a:endParaRPr>
          </a:p>
          <a:p>
            <a:pPr indent="-317500" lvl="1" marL="914400" rtl="0" algn="l">
              <a:lnSpc>
                <a:spcPct val="150000"/>
              </a:lnSpc>
              <a:spcBef>
                <a:spcPts val="0"/>
              </a:spcBef>
              <a:spcAft>
                <a:spcPts val="0"/>
              </a:spcAft>
              <a:buClr>
                <a:srgbClr val="000000"/>
              </a:buClr>
              <a:buSzPts val="1400"/>
              <a:buFont typeface="Roboto"/>
              <a:buChar char="○"/>
            </a:pPr>
            <a:r>
              <a:rPr lang="en" sz="1400">
                <a:solidFill>
                  <a:srgbClr val="000000"/>
                </a:solidFill>
                <a:latin typeface="Roboto"/>
                <a:ea typeface="Roboto"/>
                <a:cs typeface="Roboto"/>
                <a:sym typeface="Roboto"/>
              </a:rPr>
              <a:t>DDoS Vendor Statement</a:t>
            </a:r>
            <a:endParaRPr sz="1400">
              <a:solidFill>
                <a:srgbClr val="000000"/>
              </a:solidFill>
              <a:latin typeface="Roboto"/>
              <a:ea typeface="Roboto"/>
              <a:cs typeface="Roboto"/>
              <a:sym typeface="Roboto"/>
            </a:endParaRPr>
          </a:p>
        </p:txBody>
      </p:sp>
      <p:sp>
        <p:nvSpPr>
          <p:cNvPr id="420" name="Google Shape;420;p33"/>
          <p:cNvSpPr/>
          <p:nvPr/>
        </p:nvSpPr>
        <p:spPr>
          <a:xfrm>
            <a:off x="209550" y="448540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3"/>
          <p:cNvSpPr txBox="1"/>
          <p:nvPr/>
        </p:nvSpPr>
        <p:spPr>
          <a:xfrm>
            <a:off x="418675" y="3840525"/>
            <a:ext cx="3492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accent1"/>
                </a:solidFill>
                <a:latin typeface="Roboto Black"/>
                <a:ea typeface="Roboto Black"/>
                <a:cs typeface="Roboto Black"/>
                <a:sym typeface="Roboto Black"/>
              </a:rPr>
              <a:t>Stalking Victims</a:t>
            </a:r>
            <a:endParaRPr sz="2800">
              <a:solidFill>
                <a:schemeClr val="accent1"/>
              </a:solidFill>
              <a:latin typeface="Roboto Black"/>
              <a:ea typeface="Roboto Black"/>
              <a:cs typeface="Roboto Black"/>
              <a:sym typeface="Roboto Black"/>
            </a:endParaRPr>
          </a:p>
        </p:txBody>
      </p:sp>
      <p:sp>
        <p:nvSpPr>
          <p:cNvPr id="422" name="Google Shape;422;p33"/>
          <p:cNvSpPr txBox="1"/>
          <p:nvPr/>
        </p:nvSpPr>
        <p:spPr>
          <a:xfrm>
            <a:off x="1500025" y="2213475"/>
            <a:ext cx="13299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accent1"/>
                </a:solidFill>
                <a:latin typeface="Roboto Black"/>
                <a:ea typeface="Roboto Black"/>
                <a:cs typeface="Roboto Black"/>
                <a:sym typeface="Roboto Black"/>
              </a:rPr>
              <a:t>3.4M </a:t>
            </a:r>
            <a:endParaRPr sz="2500">
              <a:solidFill>
                <a:schemeClr val="accent1"/>
              </a:solidFill>
              <a:latin typeface="Roboto Black"/>
              <a:ea typeface="Roboto Black"/>
              <a:cs typeface="Roboto Black"/>
              <a:sym typeface="Roboto Black"/>
            </a:endParaRPr>
          </a:p>
        </p:txBody>
      </p:sp>
      <p:sp>
        <p:nvSpPr>
          <p:cNvPr id="423" name="Google Shape;423;p33"/>
          <p:cNvSpPr txBox="1"/>
          <p:nvPr/>
        </p:nvSpPr>
        <p:spPr>
          <a:xfrm>
            <a:off x="99775" y="739750"/>
            <a:ext cx="4130400" cy="1647000"/>
          </a:xfrm>
          <a:prstGeom prst="rect">
            <a:avLst/>
          </a:prstGeom>
          <a:noFill/>
          <a:ln>
            <a:noFill/>
          </a:ln>
        </p:spPr>
        <p:txBody>
          <a:bodyPr anchorCtr="0" anchor="t" bIns="91425" lIns="91425" spcFirstLastPara="1" rIns="91425" wrap="square" tIns="91425">
            <a:spAutoFit/>
          </a:bodyPr>
          <a:lstStyle/>
          <a:p>
            <a:pPr indent="0" lvl="0" marL="0" rtl="0" algn="ctr">
              <a:spcBef>
                <a:spcPts val="1200"/>
              </a:spcBef>
              <a:spcAft>
                <a:spcPts val="0"/>
              </a:spcAft>
              <a:buNone/>
            </a:pPr>
            <a:r>
              <a:rPr lang="en" sz="1500">
                <a:solidFill>
                  <a:schemeClr val="lt1"/>
                </a:solidFill>
                <a:latin typeface="EB Garamond"/>
                <a:ea typeface="EB Garamond"/>
                <a:cs typeface="EB Garamond"/>
                <a:sym typeface="EB Garamond"/>
              </a:rPr>
              <a:t>“</a:t>
            </a:r>
            <a:r>
              <a:rPr lang="en" sz="1500">
                <a:solidFill>
                  <a:schemeClr val="lt1"/>
                </a:solidFill>
                <a:latin typeface="EB Garamond"/>
                <a:ea typeface="EB Garamond"/>
                <a:cs typeface="EB Garamond"/>
                <a:sym typeface="EB Garamond"/>
              </a:rPr>
              <a:t>DDoS service, with quality and reliable.</a:t>
            </a:r>
            <a:endParaRPr sz="1500">
              <a:solidFill>
                <a:schemeClr val="lt1"/>
              </a:solidFill>
              <a:latin typeface="EB Garamond"/>
              <a:ea typeface="EB Garamond"/>
              <a:cs typeface="EB Garamond"/>
              <a:sym typeface="EB Garamond"/>
            </a:endParaRPr>
          </a:p>
          <a:p>
            <a:pPr indent="0" lvl="0" marL="0" rtl="0" algn="ctr">
              <a:spcBef>
                <a:spcPts val="1200"/>
              </a:spcBef>
              <a:spcAft>
                <a:spcPts val="0"/>
              </a:spcAft>
              <a:buNone/>
            </a:pPr>
            <a:r>
              <a:rPr lang="en" sz="1500">
                <a:solidFill>
                  <a:schemeClr val="lt1"/>
                </a:solidFill>
                <a:latin typeface="EB Garamond"/>
                <a:ea typeface="EB Garamond"/>
                <a:cs typeface="EB Garamond"/>
                <a:sym typeface="EB Garamond"/>
              </a:rPr>
              <a:t>If you have competition, who interrupt you at your work and if someone has hurt your feelings, you can play on the site of this person...</a:t>
            </a:r>
            <a:r>
              <a:rPr lang="en" sz="1500">
                <a:solidFill>
                  <a:schemeClr val="lt1"/>
                </a:solidFill>
                <a:latin typeface="EB Garamond"/>
                <a:ea typeface="EB Garamond"/>
                <a:cs typeface="EB Garamond"/>
                <a:sym typeface="EB Garamond"/>
              </a:rPr>
              <a:t>”</a:t>
            </a:r>
            <a:endParaRPr sz="1500">
              <a:solidFill>
                <a:schemeClr val="lt1"/>
              </a:solidFill>
              <a:latin typeface="EB Garamond"/>
              <a:ea typeface="EB Garamond"/>
              <a:cs typeface="EB Garamond"/>
              <a:sym typeface="EB Garamond"/>
            </a:endParaRPr>
          </a:p>
          <a:p>
            <a:pPr indent="-323850" lvl="0" marL="457200" rtl="0" algn="ctr">
              <a:spcBef>
                <a:spcPts val="1200"/>
              </a:spcBef>
              <a:spcAft>
                <a:spcPts val="0"/>
              </a:spcAft>
              <a:buClr>
                <a:schemeClr val="lt1"/>
              </a:buClr>
              <a:buSzPts val="1500"/>
              <a:buFont typeface="EB Garamond"/>
              <a:buChar char="-"/>
            </a:pPr>
            <a:r>
              <a:rPr lang="en" sz="1500">
                <a:solidFill>
                  <a:schemeClr val="lt1"/>
                </a:solidFill>
                <a:latin typeface="EB Garamond"/>
                <a:ea typeface="EB Garamond"/>
                <a:cs typeface="EB Garamond"/>
                <a:sym typeface="EB Garamond"/>
              </a:rPr>
              <a:t>Unknown Virus Author</a:t>
            </a:r>
            <a:endParaRPr sz="1500">
              <a:solidFill>
                <a:schemeClr val="lt1"/>
              </a:solidFill>
              <a:latin typeface="EB Garamond"/>
              <a:ea typeface="EB Garamond"/>
              <a:cs typeface="EB Garamond"/>
              <a:sym typeface="EB Garamond"/>
            </a:endParaRPr>
          </a:p>
        </p:txBody>
      </p:sp>
      <p:pic>
        <p:nvPicPr>
          <p:cNvPr id="424" name="Google Shape;424;p33" title="Chart"/>
          <p:cNvPicPr preferRelativeResize="0"/>
          <p:nvPr/>
        </p:nvPicPr>
        <p:blipFill>
          <a:blip r:embed="rId3">
            <a:alphaModFix/>
          </a:blip>
          <a:stretch>
            <a:fillRect/>
          </a:stretch>
        </p:blipFill>
        <p:spPr>
          <a:xfrm>
            <a:off x="126100" y="2474925"/>
            <a:ext cx="4077750" cy="2521433"/>
          </a:xfrm>
          <a:prstGeom prst="rect">
            <a:avLst/>
          </a:prstGeom>
          <a:noFill/>
          <a:ln>
            <a:noFill/>
          </a:ln>
        </p:spPr>
      </p:pic>
      <p:sp>
        <p:nvSpPr>
          <p:cNvPr id="425" name="Google Shape;425;p33"/>
          <p:cNvSpPr txBox="1"/>
          <p:nvPr/>
        </p:nvSpPr>
        <p:spPr>
          <a:xfrm>
            <a:off x="2318663" y="4246700"/>
            <a:ext cx="1527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Roboto"/>
                <a:ea typeface="Roboto"/>
                <a:cs typeface="Roboto"/>
                <a:sym typeface="Roboto"/>
              </a:rPr>
              <a:t>Figure 2. Insider </a:t>
            </a:r>
            <a:r>
              <a:rPr lang="en" sz="1100">
                <a:solidFill>
                  <a:schemeClr val="lt1"/>
                </a:solidFill>
                <a:latin typeface="Roboto"/>
                <a:ea typeface="Roboto"/>
                <a:cs typeface="Roboto"/>
                <a:sym typeface="Roboto"/>
              </a:rPr>
              <a:t>Cyber Crime</a:t>
            </a:r>
            <a:r>
              <a:rPr lang="en" sz="1100">
                <a:solidFill>
                  <a:schemeClr val="lt1"/>
                </a:solidFill>
                <a:latin typeface="Roboto"/>
                <a:ea typeface="Roboto"/>
                <a:cs typeface="Roboto"/>
                <a:sym typeface="Roboto"/>
              </a:rPr>
              <a:t> Motives</a:t>
            </a:r>
            <a:endParaRPr sz="1100">
              <a:solidFill>
                <a:schemeClr val="lt1"/>
              </a:solidFill>
              <a:latin typeface="Roboto"/>
              <a:ea typeface="Roboto"/>
              <a:cs typeface="Roboto"/>
              <a:sym typeface="Roboto"/>
            </a:endParaRPr>
          </a:p>
        </p:txBody>
      </p:sp>
      <p:sp>
        <p:nvSpPr>
          <p:cNvPr id="426" name="Google Shape;426;p33"/>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8</a:t>
            </a:r>
            <a:endParaRPr>
              <a:solidFill>
                <a:schemeClr val="lt1"/>
              </a:solidFill>
              <a:latin typeface="Inconsolata"/>
              <a:ea typeface="Inconsolata"/>
              <a:cs typeface="Inconsolata"/>
              <a:sym typeface="Inconsolat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4"/>
          <p:cNvSpPr txBox="1"/>
          <p:nvPr>
            <p:ph type="title"/>
          </p:nvPr>
        </p:nvSpPr>
        <p:spPr>
          <a:xfrm>
            <a:off x="311725" y="653325"/>
            <a:ext cx="37065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Light"/>
                <a:ea typeface="Roboto Light"/>
                <a:cs typeface="Roboto Light"/>
                <a:sym typeface="Roboto Light"/>
              </a:rPr>
              <a:t>Lack of Caution</a:t>
            </a:r>
            <a:endParaRPr sz="3000">
              <a:solidFill>
                <a:schemeClr val="lt1"/>
              </a:solidFill>
              <a:latin typeface="Roboto Light"/>
              <a:ea typeface="Roboto Light"/>
              <a:cs typeface="Roboto Light"/>
              <a:sym typeface="Roboto Light"/>
            </a:endParaRPr>
          </a:p>
        </p:txBody>
      </p:sp>
      <p:sp>
        <p:nvSpPr>
          <p:cNvPr id="432" name="Google Shape;432;p34"/>
          <p:cNvSpPr txBox="1"/>
          <p:nvPr>
            <p:ph idx="1" type="body"/>
          </p:nvPr>
        </p:nvSpPr>
        <p:spPr>
          <a:xfrm>
            <a:off x="4572000" y="998400"/>
            <a:ext cx="4285200" cy="3146700"/>
          </a:xfrm>
          <a:prstGeom prst="rect">
            <a:avLst/>
          </a:prstGeom>
          <a:solidFill>
            <a:srgbClr val="ECE9F0">
              <a:alpha val="91010"/>
            </a:srgbClr>
          </a:solidFill>
        </p:spPr>
        <p:txBody>
          <a:bodyPr anchorCtr="0" anchor="t" bIns="91425" lIns="91425" spcFirstLastPara="1" rIns="91425" wrap="square" tIns="91425">
            <a:noAutofit/>
          </a:bodyPr>
          <a:lstStyle/>
          <a:p>
            <a:pPr indent="-330200" lvl="0" marL="457200" rtl="0" algn="l">
              <a:lnSpc>
                <a:spcPct val="150000"/>
              </a:lnSpc>
              <a:spcBef>
                <a:spcPts val="600"/>
              </a:spcBef>
              <a:spcAft>
                <a:spcPts val="0"/>
              </a:spcAft>
              <a:buSzPts val="1600"/>
              <a:buFont typeface="Roboto"/>
              <a:buChar char="●"/>
            </a:pPr>
            <a:r>
              <a:rPr lang="en" sz="1400">
                <a:latin typeface="Roboto"/>
                <a:ea typeface="Roboto"/>
                <a:cs typeface="Roboto"/>
                <a:sym typeface="Roboto"/>
              </a:rPr>
              <a:t>Insecurity virus </a:t>
            </a:r>
            <a:r>
              <a:rPr lang="en" sz="1400">
                <a:latin typeface="Roboto"/>
                <a:ea typeface="Roboto"/>
                <a:cs typeface="Roboto"/>
                <a:sym typeface="Roboto"/>
              </a:rPr>
              <a:t>infiltrates</a:t>
            </a:r>
            <a:r>
              <a:rPr lang="en" sz="1400">
                <a:latin typeface="Roboto"/>
                <a:ea typeface="Roboto"/>
                <a:cs typeface="Roboto"/>
                <a:sym typeface="Roboto"/>
              </a:rPr>
              <a:t> into the Internet</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Internet is high for spreading malware</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Symantec reported 5.5B attacks in 2011</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Innocent website infected (61%)</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1 in 10 click on malicious link in email</a:t>
            </a:r>
            <a:endParaRPr sz="1400">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sz="1400">
                <a:latin typeface="Roboto"/>
                <a:ea typeface="Roboto"/>
                <a:cs typeface="Roboto"/>
                <a:sym typeface="Roboto"/>
              </a:rPr>
              <a:t>Love bug</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Message contained “I Love You”</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Virus sent itself to first 50 people</a:t>
            </a:r>
            <a:endParaRPr sz="1400">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sz="1400">
                <a:latin typeface="Roboto"/>
                <a:ea typeface="Roboto"/>
                <a:cs typeface="Roboto"/>
                <a:sym typeface="Roboto"/>
              </a:rPr>
              <a:t>Infected 45M computers</a:t>
            </a:r>
            <a:endParaRPr sz="1400">
              <a:latin typeface="Roboto"/>
              <a:ea typeface="Roboto"/>
              <a:cs typeface="Roboto"/>
              <a:sym typeface="Roboto"/>
            </a:endParaRPr>
          </a:p>
          <a:p>
            <a:pPr indent="0" lvl="0" marL="0" rtl="0" algn="l">
              <a:lnSpc>
                <a:spcPct val="150000"/>
              </a:lnSpc>
              <a:spcBef>
                <a:spcPts val="1600"/>
              </a:spcBef>
              <a:spcAft>
                <a:spcPts val="1600"/>
              </a:spcAft>
              <a:buNone/>
            </a:pPr>
            <a:r>
              <a:t/>
            </a:r>
            <a:endParaRPr sz="1400">
              <a:latin typeface="Roboto"/>
              <a:ea typeface="Roboto"/>
              <a:cs typeface="Roboto"/>
              <a:sym typeface="Roboto"/>
            </a:endParaRPr>
          </a:p>
        </p:txBody>
      </p:sp>
      <p:sp>
        <p:nvSpPr>
          <p:cNvPr id="433" name="Google Shape;433;p34"/>
          <p:cNvSpPr/>
          <p:nvPr/>
        </p:nvSpPr>
        <p:spPr>
          <a:xfrm>
            <a:off x="209550" y="448540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4"/>
          <p:cNvSpPr/>
          <p:nvPr/>
        </p:nvSpPr>
        <p:spPr>
          <a:xfrm>
            <a:off x="2438400" y="351550"/>
            <a:ext cx="1647900" cy="342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4"/>
          <p:cNvSpPr txBox="1"/>
          <p:nvPr/>
        </p:nvSpPr>
        <p:spPr>
          <a:xfrm>
            <a:off x="664975" y="13097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1200"/>
              </a:spcAft>
              <a:buNone/>
            </a:pPr>
            <a:r>
              <a:t/>
            </a:r>
            <a:endParaRPr/>
          </a:p>
        </p:txBody>
      </p:sp>
      <p:pic>
        <p:nvPicPr>
          <p:cNvPr id="436" name="Google Shape;436;p34" title="Chart"/>
          <p:cNvPicPr preferRelativeResize="0"/>
          <p:nvPr/>
        </p:nvPicPr>
        <p:blipFill>
          <a:blip r:embed="rId3">
            <a:alphaModFix/>
          </a:blip>
          <a:stretch>
            <a:fillRect/>
          </a:stretch>
        </p:blipFill>
        <p:spPr>
          <a:xfrm>
            <a:off x="142952" y="1791850"/>
            <a:ext cx="4044036" cy="2500562"/>
          </a:xfrm>
          <a:prstGeom prst="rect">
            <a:avLst/>
          </a:prstGeom>
          <a:noFill/>
          <a:ln>
            <a:noFill/>
          </a:ln>
        </p:spPr>
      </p:pic>
      <p:sp>
        <p:nvSpPr>
          <p:cNvPr id="437" name="Google Shape;437;p34"/>
          <p:cNvSpPr txBox="1"/>
          <p:nvPr/>
        </p:nvSpPr>
        <p:spPr>
          <a:xfrm>
            <a:off x="799700" y="4292400"/>
            <a:ext cx="2088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Roboto"/>
                <a:ea typeface="Roboto"/>
                <a:cs typeface="Roboto"/>
                <a:sym typeface="Roboto"/>
              </a:rPr>
              <a:t>Figure 3.</a:t>
            </a:r>
            <a:r>
              <a:rPr lang="en" sz="1100">
                <a:solidFill>
                  <a:schemeClr val="lt1"/>
                </a:solidFill>
                <a:latin typeface="Roboto"/>
                <a:ea typeface="Roboto"/>
                <a:cs typeface="Roboto"/>
                <a:sym typeface="Roboto"/>
              </a:rPr>
              <a:t> Click-Rate of Links on Malicious Email</a:t>
            </a:r>
            <a:endParaRPr sz="1100">
              <a:solidFill>
                <a:schemeClr val="lt1"/>
              </a:solidFill>
              <a:latin typeface="Roboto"/>
              <a:ea typeface="Roboto"/>
              <a:cs typeface="Roboto"/>
              <a:sym typeface="Roboto"/>
            </a:endParaRPr>
          </a:p>
        </p:txBody>
      </p:sp>
      <p:sp>
        <p:nvSpPr>
          <p:cNvPr id="438" name="Google Shape;438;p34"/>
          <p:cNvSpPr txBox="1"/>
          <p:nvPr/>
        </p:nvSpPr>
        <p:spPr>
          <a:xfrm>
            <a:off x="0" y="4790700"/>
            <a:ext cx="409500" cy="3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Inconsolata"/>
                <a:ea typeface="Inconsolata"/>
                <a:cs typeface="Inconsolata"/>
                <a:sym typeface="Inconsolata"/>
              </a:rPr>
              <a:t>9</a:t>
            </a:r>
            <a:endParaRPr>
              <a:solidFill>
                <a:schemeClr val="lt1"/>
              </a:solidFill>
              <a:latin typeface="Inconsolata"/>
              <a:ea typeface="Inconsolata"/>
              <a:cs typeface="Inconsolata"/>
              <a:sym typeface="Inconsolata"/>
            </a:endParaRPr>
          </a:p>
        </p:txBody>
      </p:sp>
    </p:spTree>
  </p:cSld>
  <p:clrMapOvr>
    <a:masterClrMapping/>
  </p:clrMapOvr>
</p:sld>
</file>

<file path=ppt/theme/theme1.xml><?xml version="1.0" encoding="utf-8"?>
<a:theme xmlns:a="http://schemas.openxmlformats.org/drawingml/2006/main" xmlns:r="http://schemas.openxmlformats.org/officeDocument/2006/relationships" name="Hecate template">
  <a:themeElements>
    <a:clrScheme name="Custom 347">
      <a:dk1>
        <a:srgbClr val="0E004A"/>
      </a:dk1>
      <a:lt1>
        <a:srgbClr val="FFFFFF"/>
      </a:lt1>
      <a:dk2>
        <a:srgbClr val="8E7CC3"/>
      </a:dk2>
      <a:lt2>
        <a:srgbClr val="ECE9F0"/>
      </a:lt2>
      <a:accent1>
        <a:srgbClr val="432E64"/>
      </a:accent1>
      <a:accent2>
        <a:srgbClr val="51387A"/>
      </a:accent2>
      <a:accent3>
        <a:srgbClr val="C20E9B"/>
      </a:accent3>
      <a:accent4>
        <a:srgbClr val="00B4C2"/>
      </a:accent4>
      <a:accent5>
        <a:srgbClr val="FF9900"/>
      </a:accent5>
      <a:accent6>
        <a:srgbClr val="6D9EE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