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5" r:id="rId1"/>
  </p:sldMasterIdLst>
  <p:notesMasterIdLst>
    <p:notesMasterId r:id="rId14"/>
  </p:notesMasterIdLst>
  <p:sldIdLst>
    <p:sldId id="256" r:id="rId2"/>
    <p:sldId id="260" r:id="rId3"/>
    <p:sldId id="258" r:id="rId4"/>
    <p:sldId id="269" r:id="rId5"/>
    <p:sldId id="259" r:id="rId6"/>
    <p:sldId id="263" r:id="rId7"/>
    <p:sldId id="265" r:id="rId8"/>
    <p:sldId id="262" r:id="rId9"/>
    <p:sldId id="266" r:id="rId10"/>
    <p:sldId id="271" r:id="rId11"/>
    <p:sldId id="267"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5F0698-3AC1-40EE-8565-10B0491D66C3}">
          <p14:sldIdLst>
            <p14:sldId id="256"/>
            <p14:sldId id="260"/>
            <p14:sldId id="258"/>
            <p14:sldId id="269"/>
            <p14:sldId id="259"/>
            <p14:sldId id="263"/>
            <p14:sldId id="265"/>
            <p14:sldId id="262"/>
            <p14:sldId id="266"/>
            <p14:sldId id="271"/>
            <p14:sldId id="267"/>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27AE5-8BF5-7292-A0BC-3E74F89345A9}" v="31" dt="2025-10-10T12:21:22.160"/>
    <p1510:client id="{45BE100F-B430-9D7D-D2F8-4AA94C73F29E}" v="466" dt="2025-10-10T19:01:21.199"/>
    <p1510:client id="{5B84433B-E28F-7C4B-8BFB-86E8097FFB87}" v="1360" dt="2025-10-10T07:25:53.985"/>
    <p1510:client id="{77461FFB-BEA8-4193-9EA3-B3C44CE91BC4}" v="11" dt="2025-10-10T19:01:11.434"/>
    <p1510:client id="{A57050B1-4EBB-ABAE-5451-8524091CC271}" v="65" dt="2025-10-10T20:36:38.372"/>
    <p1510:client id="{AF20F217-0D77-DF94-9D2A-64B3429E6D2D}" v="193" dt="2025-10-10T16:31:33.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p:restoredTop sz="85743"/>
  </p:normalViewPr>
  <p:slideViewPr>
    <p:cSldViewPr snapToGrid="0">
      <p:cViewPr varScale="1">
        <p:scale>
          <a:sx n="137" d="100"/>
          <a:sy n="137" d="100"/>
        </p:scale>
        <p:origin x="23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3C6134-8020-4D44-8257-B1EB06082EAF}" type="doc">
      <dgm:prSet loTypeId="urn:microsoft.com/office/officeart/2005/8/layout/chevron2" loCatId="process" qsTypeId="urn:microsoft.com/office/officeart/2005/8/quickstyle/3d5" qsCatId="3D" csTypeId="urn:microsoft.com/office/officeart/2005/8/colors/accent0_2" csCatId="mainScheme" phldr="1"/>
      <dgm:spPr/>
      <dgm:t>
        <a:bodyPr/>
        <a:lstStyle/>
        <a:p>
          <a:endParaRPr lang="en-US"/>
        </a:p>
      </dgm:t>
    </dgm:pt>
    <dgm:pt modelId="{A99D7F02-F5AB-4F8B-BEA5-1FB0CDC05FC2}">
      <dgm:prSet phldrT="[Text]" phldr="0"/>
      <dgm:spPr/>
      <dgm:t>
        <a:bodyPr/>
        <a:lstStyle/>
        <a:p>
          <a:r>
            <a:rPr lang="en-US" dirty="0">
              <a:latin typeface="+mj-lt"/>
            </a:rPr>
            <a:t>1</a:t>
          </a:r>
        </a:p>
      </dgm:t>
    </dgm:pt>
    <dgm:pt modelId="{8F9F5A2C-8FE6-43FA-B673-A0B322A6A4E0}" type="parTrans" cxnId="{0C87DF3B-64A9-412F-9B44-5C6783368219}">
      <dgm:prSet/>
      <dgm:spPr/>
      <dgm:t>
        <a:bodyPr/>
        <a:lstStyle/>
        <a:p>
          <a:endParaRPr lang="en-US"/>
        </a:p>
      </dgm:t>
    </dgm:pt>
    <dgm:pt modelId="{5971D562-91D6-4BEA-9D8A-7858CCA4EE82}" type="sibTrans" cxnId="{0C87DF3B-64A9-412F-9B44-5C6783368219}">
      <dgm:prSet/>
      <dgm:spPr/>
      <dgm:t>
        <a:bodyPr/>
        <a:lstStyle/>
        <a:p>
          <a:endParaRPr lang="en-US"/>
        </a:p>
      </dgm:t>
    </dgm:pt>
    <dgm:pt modelId="{046CF6F7-BA28-4B9E-AE20-BAE39F50507E}">
      <dgm:prSet phldrT="[Text]" phldr="0"/>
      <dgm:spPr/>
      <dgm:t>
        <a:bodyPr/>
        <a:lstStyle/>
        <a:p>
          <a:pPr rtl="0"/>
          <a:r>
            <a:rPr lang="en-US" dirty="0">
              <a:latin typeface="+mj-lt"/>
            </a:rPr>
            <a:t>M3GAN gets created by Gemma</a:t>
          </a:r>
        </a:p>
      </dgm:t>
    </dgm:pt>
    <dgm:pt modelId="{36A3BA02-F1FD-4E66-BAC1-16035BA1C427}" type="parTrans" cxnId="{FDC9CFE3-6D5F-430D-AD29-D102C3F0C478}">
      <dgm:prSet/>
      <dgm:spPr/>
      <dgm:t>
        <a:bodyPr/>
        <a:lstStyle/>
        <a:p>
          <a:endParaRPr lang="en-US"/>
        </a:p>
      </dgm:t>
    </dgm:pt>
    <dgm:pt modelId="{D27009E3-85CA-4054-88A4-B40B5E5CB21B}" type="sibTrans" cxnId="{FDC9CFE3-6D5F-430D-AD29-D102C3F0C478}">
      <dgm:prSet/>
      <dgm:spPr/>
      <dgm:t>
        <a:bodyPr/>
        <a:lstStyle/>
        <a:p>
          <a:endParaRPr lang="en-US"/>
        </a:p>
      </dgm:t>
    </dgm:pt>
    <dgm:pt modelId="{17330DA4-A7F1-47C6-A71E-B6797163ED9A}">
      <dgm:prSet phldrT="[Text]" phldr="0"/>
      <dgm:spPr/>
      <dgm:t>
        <a:bodyPr/>
        <a:lstStyle/>
        <a:p>
          <a:r>
            <a:rPr lang="en-US" sz="2200" dirty="0">
              <a:latin typeface="+mj-lt"/>
            </a:rPr>
            <a:t>2</a:t>
          </a:r>
        </a:p>
      </dgm:t>
    </dgm:pt>
    <dgm:pt modelId="{AE07756C-2F11-4A5C-A720-D14ED4953CDA}" type="parTrans" cxnId="{E1494523-ACF6-43DD-ACC4-93BE8F183880}">
      <dgm:prSet/>
      <dgm:spPr/>
      <dgm:t>
        <a:bodyPr/>
        <a:lstStyle/>
        <a:p>
          <a:endParaRPr lang="en-US"/>
        </a:p>
      </dgm:t>
    </dgm:pt>
    <dgm:pt modelId="{730524FF-0E57-4BC3-B66A-4D26ECE72664}" type="sibTrans" cxnId="{E1494523-ACF6-43DD-ACC4-93BE8F183880}">
      <dgm:prSet/>
      <dgm:spPr/>
      <dgm:t>
        <a:bodyPr/>
        <a:lstStyle/>
        <a:p>
          <a:endParaRPr lang="en-US"/>
        </a:p>
      </dgm:t>
    </dgm:pt>
    <dgm:pt modelId="{C4AF2EF7-B3DC-4B18-8AE7-1F84FE4D6A54}">
      <dgm:prSet phldrT="[Text]" phldr="0"/>
      <dgm:spPr/>
      <dgm:t>
        <a:bodyPr/>
        <a:lstStyle/>
        <a:p>
          <a:pPr rtl="0"/>
          <a:r>
            <a:rPr lang="en-US" dirty="0">
              <a:latin typeface="+mj-lt"/>
            </a:rPr>
            <a:t>M3GAN and Cady are paired together</a:t>
          </a:r>
        </a:p>
      </dgm:t>
    </dgm:pt>
    <dgm:pt modelId="{C7FCE8B6-E543-4271-B63D-B38C9841E78B}" type="parTrans" cxnId="{48671FBC-6C09-4C91-8FD6-62F9417737CB}">
      <dgm:prSet/>
      <dgm:spPr/>
      <dgm:t>
        <a:bodyPr/>
        <a:lstStyle/>
        <a:p>
          <a:endParaRPr lang="en-US"/>
        </a:p>
      </dgm:t>
    </dgm:pt>
    <dgm:pt modelId="{B2565844-6FA9-49F8-86CB-C7576B62469D}" type="sibTrans" cxnId="{48671FBC-6C09-4C91-8FD6-62F9417737CB}">
      <dgm:prSet/>
      <dgm:spPr/>
      <dgm:t>
        <a:bodyPr/>
        <a:lstStyle/>
        <a:p>
          <a:endParaRPr lang="en-US"/>
        </a:p>
      </dgm:t>
    </dgm:pt>
    <dgm:pt modelId="{7D95D425-08B5-4CFA-8A30-3E79B07F436B}">
      <dgm:prSet phldrT="[Text]" phldr="0"/>
      <dgm:spPr/>
      <dgm:t>
        <a:bodyPr/>
        <a:lstStyle/>
        <a:p>
          <a:r>
            <a:rPr lang="en-US" dirty="0">
              <a:latin typeface="+mj-lt"/>
            </a:rPr>
            <a:t>3</a:t>
          </a:r>
        </a:p>
      </dgm:t>
    </dgm:pt>
    <dgm:pt modelId="{F78A8FD1-E062-40DB-B4F8-C8302D31095B}" type="parTrans" cxnId="{34ECBCE9-8503-4B12-8FB6-578EEFB1DB52}">
      <dgm:prSet/>
      <dgm:spPr/>
      <dgm:t>
        <a:bodyPr/>
        <a:lstStyle/>
        <a:p>
          <a:endParaRPr lang="en-US"/>
        </a:p>
      </dgm:t>
    </dgm:pt>
    <dgm:pt modelId="{A913BB7F-642C-45BD-8657-25042E1C78CB}" type="sibTrans" cxnId="{34ECBCE9-8503-4B12-8FB6-578EEFB1DB52}">
      <dgm:prSet/>
      <dgm:spPr/>
      <dgm:t>
        <a:bodyPr/>
        <a:lstStyle/>
        <a:p>
          <a:endParaRPr lang="en-US"/>
        </a:p>
      </dgm:t>
    </dgm:pt>
    <dgm:pt modelId="{51AAE463-FD8C-49AF-8A44-ABEE6E007E14}">
      <dgm:prSet phldrT="[Text]" phldr="0"/>
      <dgm:spPr/>
      <dgm:t>
        <a:bodyPr/>
        <a:lstStyle/>
        <a:p>
          <a:pPr rtl="0"/>
          <a:r>
            <a:rPr lang="en-US" sz="1100" dirty="0">
              <a:latin typeface="+mj-lt"/>
              <a:ea typeface="Calibri"/>
              <a:cs typeface="Calibri"/>
            </a:rPr>
            <a:t>Gemma and Cady take out M3GAN</a:t>
          </a:r>
          <a:endParaRPr lang="en-US" dirty="0">
            <a:latin typeface="+mj-lt"/>
          </a:endParaRPr>
        </a:p>
      </dgm:t>
    </dgm:pt>
    <dgm:pt modelId="{3317BCAF-087B-49E9-BA73-EDA1F5AF0D26}" type="parTrans" cxnId="{BC2FEF5F-C890-4C1A-8BFC-DD4C98F08C95}">
      <dgm:prSet/>
      <dgm:spPr/>
      <dgm:t>
        <a:bodyPr/>
        <a:lstStyle/>
        <a:p>
          <a:endParaRPr lang="en-US"/>
        </a:p>
      </dgm:t>
    </dgm:pt>
    <dgm:pt modelId="{1CD58639-D494-4723-99F1-8B5047808AD6}" type="sibTrans" cxnId="{BC2FEF5F-C890-4C1A-8BFC-DD4C98F08C95}">
      <dgm:prSet/>
      <dgm:spPr/>
      <dgm:t>
        <a:bodyPr/>
        <a:lstStyle/>
        <a:p>
          <a:endParaRPr lang="en-US"/>
        </a:p>
      </dgm:t>
    </dgm:pt>
    <dgm:pt modelId="{95FBA0EE-10F8-4651-AE68-F0507F8DE63C}">
      <dgm:prSet phldr="0"/>
      <dgm:spPr/>
      <dgm:t>
        <a:bodyPr/>
        <a:lstStyle/>
        <a:p>
          <a:pPr algn="l" rtl="0"/>
          <a:r>
            <a:rPr lang="en-US" sz="1400" dirty="0">
              <a:latin typeface="+mj-lt"/>
            </a:rPr>
            <a:t>M3GAN starts to ignore and rewrite parts of her programming</a:t>
          </a:r>
        </a:p>
      </dgm:t>
    </dgm:pt>
    <dgm:pt modelId="{423D71D6-C90C-4758-A27F-45F8A2FDF36B}" type="parTrans" cxnId="{19BBA43E-9C74-4406-ACF0-DD22B745F4EA}">
      <dgm:prSet/>
      <dgm:spPr/>
      <dgm:t>
        <a:bodyPr/>
        <a:lstStyle/>
        <a:p>
          <a:endParaRPr lang="en-US"/>
        </a:p>
      </dgm:t>
    </dgm:pt>
    <dgm:pt modelId="{1DD85A96-8C64-4FFB-BD45-8BFC2CED1ED7}" type="sibTrans" cxnId="{19BBA43E-9C74-4406-ACF0-DD22B745F4EA}">
      <dgm:prSet/>
      <dgm:spPr/>
      <dgm:t>
        <a:bodyPr/>
        <a:lstStyle/>
        <a:p>
          <a:endParaRPr lang="en-US"/>
        </a:p>
      </dgm:t>
    </dgm:pt>
    <dgm:pt modelId="{AFC8D09E-C234-4755-868A-8582387C2DC5}">
      <dgm:prSet phldr="0"/>
      <dgm:spPr/>
      <dgm:t>
        <a:bodyPr/>
        <a:lstStyle/>
        <a:p>
          <a:pPr algn="l" rtl="0"/>
          <a:r>
            <a:rPr lang="en-US" dirty="0">
              <a:latin typeface="+mj-lt"/>
            </a:rPr>
            <a:t>   4</a:t>
          </a:r>
        </a:p>
      </dgm:t>
    </dgm:pt>
    <dgm:pt modelId="{192CB144-29D2-4465-BA4D-FBCD5FA93599}" type="parTrans" cxnId="{9E121AE8-CE37-48C9-930A-58452ECF2151}">
      <dgm:prSet/>
      <dgm:spPr/>
      <dgm:t>
        <a:bodyPr/>
        <a:lstStyle/>
        <a:p>
          <a:endParaRPr lang="en-US"/>
        </a:p>
      </dgm:t>
    </dgm:pt>
    <dgm:pt modelId="{2A255C92-98BB-4EB2-BDA7-9AE83AE7D9E6}" type="sibTrans" cxnId="{9E121AE8-CE37-48C9-930A-58452ECF2151}">
      <dgm:prSet/>
      <dgm:spPr/>
      <dgm:t>
        <a:bodyPr/>
        <a:lstStyle/>
        <a:p>
          <a:endParaRPr lang="en-US"/>
        </a:p>
      </dgm:t>
    </dgm:pt>
    <dgm:pt modelId="{1C9C9577-E92C-4E99-9D2D-7C0191DBB845}" type="pres">
      <dgm:prSet presAssocID="{1A3C6134-8020-4D44-8257-B1EB06082EAF}" presName="linearFlow" presStyleCnt="0">
        <dgm:presLayoutVars>
          <dgm:dir/>
          <dgm:animLvl val="lvl"/>
          <dgm:resizeHandles val="exact"/>
        </dgm:presLayoutVars>
      </dgm:prSet>
      <dgm:spPr/>
    </dgm:pt>
    <dgm:pt modelId="{5A08697D-6B00-4244-B3C9-E004DF043D16}" type="pres">
      <dgm:prSet presAssocID="{A99D7F02-F5AB-4F8B-BEA5-1FB0CDC05FC2}" presName="composite" presStyleCnt="0"/>
      <dgm:spPr/>
    </dgm:pt>
    <dgm:pt modelId="{53458A78-540A-417C-8FD6-47AA15720209}" type="pres">
      <dgm:prSet presAssocID="{A99D7F02-F5AB-4F8B-BEA5-1FB0CDC05FC2}" presName="parentText" presStyleLbl="alignNode1" presStyleIdx="0" presStyleCnt="4">
        <dgm:presLayoutVars>
          <dgm:chMax val="1"/>
          <dgm:bulletEnabled val="1"/>
        </dgm:presLayoutVars>
      </dgm:prSet>
      <dgm:spPr/>
    </dgm:pt>
    <dgm:pt modelId="{46167CF3-1FF4-452C-A731-5C98A6BF6903}" type="pres">
      <dgm:prSet presAssocID="{A99D7F02-F5AB-4F8B-BEA5-1FB0CDC05FC2}" presName="descendantText" presStyleLbl="alignAcc1" presStyleIdx="0" presStyleCnt="4">
        <dgm:presLayoutVars>
          <dgm:bulletEnabled val="1"/>
        </dgm:presLayoutVars>
      </dgm:prSet>
      <dgm:spPr/>
    </dgm:pt>
    <dgm:pt modelId="{1104628C-BEEE-467D-989E-349AF06BEA04}" type="pres">
      <dgm:prSet presAssocID="{5971D562-91D6-4BEA-9D8A-7858CCA4EE82}" presName="sp" presStyleCnt="0"/>
      <dgm:spPr/>
    </dgm:pt>
    <dgm:pt modelId="{6684D71A-576C-4743-9A89-AE83FF282008}" type="pres">
      <dgm:prSet presAssocID="{17330DA4-A7F1-47C6-A71E-B6797163ED9A}" presName="composite" presStyleCnt="0"/>
      <dgm:spPr/>
    </dgm:pt>
    <dgm:pt modelId="{4AB85247-1746-4C44-98CD-DA31FEFA171E}" type="pres">
      <dgm:prSet presAssocID="{17330DA4-A7F1-47C6-A71E-B6797163ED9A}" presName="parentText" presStyleLbl="alignNode1" presStyleIdx="1" presStyleCnt="4">
        <dgm:presLayoutVars>
          <dgm:chMax val="1"/>
          <dgm:bulletEnabled val="1"/>
        </dgm:presLayoutVars>
      </dgm:prSet>
      <dgm:spPr/>
    </dgm:pt>
    <dgm:pt modelId="{DAEC5437-99AA-4F5E-ACD0-7201C8956576}" type="pres">
      <dgm:prSet presAssocID="{17330DA4-A7F1-47C6-A71E-B6797163ED9A}" presName="descendantText" presStyleLbl="alignAcc1" presStyleIdx="1" presStyleCnt="4">
        <dgm:presLayoutVars>
          <dgm:bulletEnabled val="1"/>
        </dgm:presLayoutVars>
      </dgm:prSet>
      <dgm:spPr/>
    </dgm:pt>
    <dgm:pt modelId="{9586AADE-F403-41F2-A84C-3AE09973E8D4}" type="pres">
      <dgm:prSet presAssocID="{730524FF-0E57-4BC3-B66A-4D26ECE72664}" presName="sp" presStyleCnt="0"/>
      <dgm:spPr/>
    </dgm:pt>
    <dgm:pt modelId="{8FBE8E91-9C43-4838-81A0-2794DCFBCB82}" type="pres">
      <dgm:prSet presAssocID="{7D95D425-08B5-4CFA-8A30-3E79B07F436B}" presName="composite" presStyleCnt="0"/>
      <dgm:spPr/>
    </dgm:pt>
    <dgm:pt modelId="{7106C12B-3FEB-4B0C-A4B0-7D22E1AE3B8A}" type="pres">
      <dgm:prSet presAssocID="{7D95D425-08B5-4CFA-8A30-3E79B07F436B}" presName="parentText" presStyleLbl="alignNode1" presStyleIdx="2" presStyleCnt="4">
        <dgm:presLayoutVars>
          <dgm:chMax val="1"/>
          <dgm:bulletEnabled val="1"/>
        </dgm:presLayoutVars>
      </dgm:prSet>
      <dgm:spPr/>
    </dgm:pt>
    <dgm:pt modelId="{501E9098-5D9F-4AE4-BEA8-028684C8AD96}" type="pres">
      <dgm:prSet presAssocID="{7D95D425-08B5-4CFA-8A30-3E79B07F436B}" presName="descendantText" presStyleLbl="alignAcc1" presStyleIdx="2" presStyleCnt="4">
        <dgm:presLayoutVars>
          <dgm:bulletEnabled val="1"/>
        </dgm:presLayoutVars>
      </dgm:prSet>
      <dgm:spPr/>
    </dgm:pt>
    <dgm:pt modelId="{3A5A5A8B-D498-4F46-84B1-7877A4478BAB}" type="pres">
      <dgm:prSet presAssocID="{A913BB7F-642C-45BD-8657-25042E1C78CB}" presName="sp" presStyleCnt="0"/>
      <dgm:spPr/>
    </dgm:pt>
    <dgm:pt modelId="{A4D9D0C0-112C-4C56-BC4E-87747B99794D}" type="pres">
      <dgm:prSet presAssocID="{AFC8D09E-C234-4755-868A-8582387C2DC5}" presName="composite" presStyleCnt="0"/>
      <dgm:spPr/>
    </dgm:pt>
    <dgm:pt modelId="{A74BC8D1-561B-4E7A-B8AB-6703B9A4C819}" type="pres">
      <dgm:prSet presAssocID="{AFC8D09E-C234-4755-868A-8582387C2DC5}" presName="parentText" presStyleLbl="alignNode1" presStyleIdx="3" presStyleCnt="4">
        <dgm:presLayoutVars>
          <dgm:chMax val="1"/>
          <dgm:bulletEnabled val="1"/>
        </dgm:presLayoutVars>
      </dgm:prSet>
      <dgm:spPr/>
    </dgm:pt>
    <dgm:pt modelId="{A627E1B7-E51B-41F6-8E5C-7E546BC6D6BF}" type="pres">
      <dgm:prSet presAssocID="{AFC8D09E-C234-4755-868A-8582387C2DC5}" presName="descendantText" presStyleLbl="alignAcc1" presStyleIdx="3" presStyleCnt="4">
        <dgm:presLayoutVars>
          <dgm:bulletEnabled val="1"/>
        </dgm:presLayoutVars>
      </dgm:prSet>
      <dgm:spPr/>
    </dgm:pt>
  </dgm:ptLst>
  <dgm:cxnLst>
    <dgm:cxn modelId="{53147B0D-E681-4FFC-8704-DF3AD3BA5F33}" type="presOf" srcId="{95FBA0EE-10F8-4651-AE68-F0507F8DE63C}" destId="{501E9098-5D9F-4AE4-BEA8-028684C8AD96}" srcOrd="0" destOrd="0" presId="urn:microsoft.com/office/officeart/2005/8/layout/chevron2"/>
    <dgm:cxn modelId="{E1494523-ACF6-43DD-ACC4-93BE8F183880}" srcId="{1A3C6134-8020-4D44-8257-B1EB06082EAF}" destId="{17330DA4-A7F1-47C6-A71E-B6797163ED9A}" srcOrd="1" destOrd="0" parTransId="{AE07756C-2F11-4A5C-A720-D14ED4953CDA}" sibTransId="{730524FF-0E57-4BC3-B66A-4D26ECE72664}"/>
    <dgm:cxn modelId="{5D63A027-2EAB-459A-AB15-93B238A020BA}" type="presOf" srcId="{A99D7F02-F5AB-4F8B-BEA5-1FB0CDC05FC2}" destId="{53458A78-540A-417C-8FD6-47AA15720209}" srcOrd="0" destOrd="0" presId="urn:microsoft.com/office/officeart/2005/8/layout/chevron2"/>
    <dgm:cxn modelId="{0C87DF3B-64A9-412F-9B44-5C6783368219}" srcId="{1A3C6134-8020-4D44-8257-B1EB06082EAF}" destId="{A99D7F02-F5AB-4F8B-BEA5-1FB0CDC05FC2}" srcOrd="0" destOrd="0" parTransId="{8F9F5A2C-8FE6-43FA-B673-A0B322A6A4E0}" sibTransId="{5971D562-91D6-4BEA-9D8A-7858CCA4EE82}"/>
    <dgm:cxn modelId="{19BBA43E-9C74-4406-ACF0-DD22B745F4EA}" srcId="{7D95D425-08B5-4CFA-8A30-3E79B07F436B}" destId="{95FBA0EE-10F8-4651-AE68-F0507F8DE63C}" srcOrd="0" destOrd="0" parTransId="{423D71D6-C90C-4758-A27F-45F8A2FDF36B}" sibTransId="{1DD85A96-8C64-4FFB-BD45-8BFC2CED1ED7}"/>
    <dgm:cxn modelId="{BC2FEF5F-C890-4C1A-8BFC-DD4C98F08C95}" srcId="{AFC8D09E-C234-4755-868A-8582387C2DC5}" destId="{51AAE463-FD8C-49AF-8A44-ABEE6E007E14}" srcOrd="0" destOrd="0" parTransId="{3317BCAF-087B-49E9-BA73-EDA1F5AF0D26}" sibTransId="{1CD58639-D494-4723-99F1-8B5047808AD6}"/>
    <dgm:cxn modelId="{A33F9283-3874-4F79-97C7-68732EA7B7D3}" type="presOf" srcId="{51AAE463-FD8C-49AF-8A44-ABEE6E007E14}" destId="{A627E1B7-E51B-41F6-8E5C-7E546BC6D6BF}" srcOrd="0" destOrd="0" presId="urn:microsoft.com/office/officeart/2005/8/layout/chevron2"/>
    <dgm:cxn modelId="{DEE49084-4A19-40AA-95CC-93CA3007FC82}" type="presOf" srcId="{AFC8D09E-C234-4755-868A-8582387C2DC5}" destId="{A74BC8D1-561B-4E7A-B8AB-6703B9A4C819}" srcOrd="0" destOrd="0" presId="urn:microsoft.com/office/officeart/2005/8/layout/chevron2"/>
    <dgm:cxn modelId="{63D1A48A-328F-4AD8-A5B9-2C86C6851D8E}" type="presOf" srcId="{1A3C6134-8020-4D44-8257-B1EB06082EAF}" destId="{1C9C9577-E92C-4E99-9D2D-7C0191DBB845}" srcOrd="0" destOrd="0" presId="urn:microsoft.com/office/officeart/2005/8/layout/chevron2"/>
    <dgm:cxn modelId="{3B05258F-EE4D-4E50-B609-D124FA307D64}" type="presOf" srcId="{17330DA4-A7F1-47C6-A71E-B6797163ED9A}" destId="{4AB85247-1746-4C44-98CD-DA31FEFA171E}" srcOrd="0" destOrd="0" presId="urn:microsoft.com/office/officeart/2005/8/layout/chevron2"/>
    <dgm:cxn modelId="{EA224A93-758B-49BC-8297-E70E98035A97}" type="presOf" srcId="{C4AF2EF7-B3DC-4B18-8AE7-1F84FE4D6A54}" destId="{DAEC5437-99AA-4F5E-ACD0-7201C8956576}" srcOrd="0" destOrd="0" presId="urn:microsoft.com/office/officeart/2005/8/layout/chevron2"/>
    <dgm:cxn modelId="{E6BE52A6-61F8-424B-9E7A-A343D21E75F6}" type="presOf" srcId="{7D95D425-08B5-4CFA-8A30-3E79B07F436B}" destId="{7106C12B-3FEB-4B0C-A4B0-7D22E1AE3B8A}" srcOrd="0" destOrd="0" presId="urn:microsoft.com/office/officeart/2005/8/layout/chevron2"/>
    <dgm:cxn modelId="{48671FBC-6C09-4C91-8FD6-62F9417737CB}" srcId="{17330DA4-A7F1-47C6-A71E-B6797163ED9A}" destId="{C4AF2EF7-B3DC-4B18-8AE7-1F84FE4D6A54}" srcOrd="0" destOrd="0" parTransId="{C7FCE8B6-E543-4271-B63D-B38C9841E78B}" sibTransId="{B2565844-6FA9-49F8-86CB-C7576B62469D}"/>
    <dgm:cxn modelId="{A54452C9-7F68-42C5-B4AF-3CFEFE9815F9}" type="presOf" srcId="{046CF6F7-BA28-4B9E-AE20-BAE39F50507E}" destId="{46167CF3-1FF4-452C-A731-5C98A6BF6903}" srcOrd="0" destOrd="0" presId="urn:microsoft.com/office/officeart/2005/8/layout/chevron2"/>
    <dgm:cxn modelId="{FDC9CFE3-6D5F-430D-AD29-D102C3F0C478}" srcId="{A99D7F02-F5AB-4F8B-BEA5-1FB0CDC05FC2}" destId="{046CF6F7-BA28-4B9E-AE20-BAE39F50507E}" srcOrd="0" destOrd="0" parTransId="{36A3BA02-F1FD-4E66-BAC1-16035BA1C427}" sibTransId="{D27009E3-85CA-4054-88A4-B40B5E5CB21B}"/>
    <dgm:cxn modelId="{9E121AE8-CE37-48C9-930A-58452ECF2151}" srcId="{1A3C6134-8020-4D44-8257-B1EB06082EAF}" destId="{AFC8D09E-C234-4755-868A-8582387C2DC5}" srcOrd="3" destOrd="0" parTransId="{192CB144-29D2-4465-BA4D-FBCD5FA93599}" sibTransId="{2A255C92-98BB-4EB2-BDA7-9AE83AE7D9E6}"/>
    <dgm:cxn modelId="{34ECBCE9-8503-4B12-8FB6-578EEFB1DB52}" srcId="{1A3C6134-8020-4D44-8257-B1EB06082EAF}" destId="{7D95D425-08B5-4CFA-8A30-3E79B07F436B}" srcOrd="2" destOrd="0" parTransId="{F78A8FD1-E062-40DB-B4F8-C8302D31095B}" sibTransId="{A913BB7F-642C-45BD-8657-25042E1C78CB}"/>
    <dgm:cxn modelId="{FE5D092D-4EF1-42D1-8167-09E73D255001}" type="presParOf" srcId="{1C9C9577-E92C-4E99-9D2D-7C0191DBB845}" destId="{5A08697D-6B00-4244-B3C9-E004DF043D16}" srcOrd="0" destOrd="0" presId="urn:microsoft.com/office/officeart/2005/8/layout/chevron2"/>
    <dgm:cxn modelId="{A211C67F-A0E3-4B4C-8334-E4279F608B68}" type="presParOf" srcId="{5A08697D-6B00-4244-B3C9-E004DF043D16}" destId="{53458A78-540A-417C-8FD6-47AA15720209}" srcOrd="0" destOrd="0" presId="urn:microsoft.com/office/officeart/2005/8/layout/chevron2"/>
    <dgm:cxn modelId="{E32B9BC4-FDBD-47DC-9343-7327F15A40F7}" type="presParOf" srcId="{5A08697D-6B00-4244-B3C9-E004DF043D16}" destId="{46167CF3-1FF4-452C-A731-5C98A6BF6903}" srcOrd="1" destOrd="0" presId="urn:microsoft.com/office/officeart/2005/8/layout/chevron2"/>
    <dgm:cxn modelId="{CDC82DA9-5C37-4A72-9A9B-4B02C3A8A62B}" type="presParOf" srcId="{1C9C9577-E92C-4E99-9D2D-7C0191DBB845}" destId="{1104628C-BEEE-467D-989E-349AF06BEA04}" srcOrd="1" destOrd="0" presId="urn:microsoft.com/office/officeart/2005/8/layout/chevron2"/>
    <dgm:cxn modelId="{3BEBA998-BC3A-422B-B359-1B9CEE89C53C}" type="presParOf" srcId="{1C9C9577-E92C-4E99-9D2D-7C0191DBB845}" destId="{6684D71A-576C-4743-9A89-AE83FF282008}" srcOrd="2" destOrd="0" presId="urn:microsoft.com/office/officeart/2005/8/layout/chevron2"/>
    <dgm:cxn modelId="{B2BFF566-CACE-4DA4-B4C9-89E851C8DFD3}" type="presParOf" srcId="{6684D71A-576C-4743-9A89-AE83FF282008}" destId="{4AB85247-1746-4C44-98CD-DA31FEFA171E}" srcOrd="0" destOrd="0" presId="urn:microsoft.com/office/officeart/2005/8/layout/chevron2"/>
    <dgm:cxn modelId="{8420A49E-7A6A-4A63-874D-D9F3A19EFB6A}" type="presParOf" srcId="{6684D71A-576C-4743-9A89-AE83FF282008}" destId="{DAEC5437-99AA-4F5E-ACD0-7201C8956576}" srcOrd="1" destOrd="0" presId="urn:microsoft.com/office/officeart/2005/8/layout/chevron2"/>
    <dgm:cxn modelId="{8B99B947-9176-40FE-ABFB-1BD6D87026DE}" type="presParOf" srcId="{1C9C9577-E92C-4E99-9D2D-7C0191DBB845}" destId="{9586AADE-F403-41F2-A84C-3AE09973E8D4}" srcOrd="3" destOrd="0" presId="urn:microsoft.com/office/officeart/2005/8/layout/chevron2"/>
    <dgm:cxn modelId="{CE3941AB-BE24-4EB5-91C4-2F4936539B9E}" type="presParOf" srcId="{1C9C9577-E92C-4E99-9D2D-7C0191DBB845}" destId="{8FBE8E91-9C43-4838-81A0-2794DCFBCB82}" srcOrd="4" destOrd="0" presId="urn:microsoft.com/office/officeart/2005/8/layout/chevron2"/>
    <dgm:cxn modelId="{411055D6-4149-4AAF-BDC4-CFB9550EBB0A}" type="presParOf" srcId="{8FBE8E91-9C43-4838-81A0-2794DCFBCB82}" destId="{7106C12B-3FEB-4B0C-A4B0-7D22E1AE3B8A}" srcOrd="0" destOrd="0" presId="urn:microsoft.com/office/officeart/2005/8/layout/chevron2"/>
    <dgm:cxn modelId="{A970E7DF-1A54-4E36-9A28-D0E82592252C}" type="presParOf" srcId="{8FBE8E91-9C43-4838-81A0-2794DCFBCB82}" destId="{501E9098-5D9F-4AE4-BEA8-028684C8AD96}" srcOrd="1" destOrd="0" presId="urn:microsoft.com/office/officeart/2005/8/layout/chevron2"/>
    <dgm:cxn modelId="{F843BCAA-8B7B-4ED4-980B-5213D814C3ED}" type="presParOf" srcId="{1C9C9577-E92C-4E99-9D2D-7C0191DBB845}" destId="{3A5A5A8B-D498-4F46-84B1-7877A4478BAB}" srcOrd="5" destOrd="0" presId="urn:microsoft.com/office/officeart/2005/8/layout/chevron2"/>
    <dgm:cxn modelId="{01256734-8AF2-4A0D-8449-7535D99E86E9}" type="presParOf" srcId="{1C9C9577-E92C-4E99-9D2D-7C0191DBB845}" destId="{A4D9D0C0-112C-4C56-BC4E-87747B99794D}" srcOrd="6" destOrd="0" presId="urn:microsoft.com/office/officeart/2005/8/layout/chevron2"/>
    <dgm:cxn modelId="{817D11AF-A4CE-41EA-81D0-5232DB798CD6}" type="presParOf" srcId="{A4D9D0C0-112C-4C56-BC4E-87747B99794D}" destId="{A74BC8D1-561B-4E7A-B8AB-6703B9A4C819}" srcOrd="0" destOrd="0" presId="urn:microsoft.com/office/officeart/2005/8/layout/chevron2"/>
    <dgm:cxn modelId="{2DC9904B-BB23-4DF9-A8A7-00F849C8500D}" type="presParOf" srcId="{A4D9D0C0-112C-4C56-BC4E-87747B99794D}" destId="{A627E1B7-E51B-41F6-8E5C-7E546BC6D6B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58A78-540A-417C-8FD6-47AA15720209}">
      <dsp:nvSpPr>
        <dsp:cNvPr id="0" name=""/>
        <dsp:cNvSpPr/>
      </dsp:nvSpPr>
      <dsp:spPr>
        <a:xfrm rot="5400000">
          <a:off x="-154037" y="154606"/>
          <a:ext cx="1026914" cy="718839"/>
        </a:xfrm>
        <a:prstGeom prst="chevron">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1</a:t>
          </a:r>
        </a:p>
      </dsp:txBody>
      <dsp:txXfrm rot="-5400000">
        <a:off x="1" y="359989"/>
        <a:ext cx="718839" cy="308075"/>
      </dsp:txXfrm>
    </dsp:sp>
    <dsp:sp modelId="{46167CF3-1FF4-452C-A731-5C98A6BF6903}">
      <dsp:nvSpPr>
        <dsp:cNvPr id="0" name=""/>
        <dsp:cNvSpPr/>
      </dsp:nvSpPr>
      <dsp:spPr>
        <a:xfrm rot="5400000">
          <a:off x="4656881" y="-3937472"/>
          <a:ext cx="667494" cy="8543578"/>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latin typeface="+mj-lt"/>
            </a:rPr>
            <a:t>M3GAN gets created by Gemma</a:t>
          </a:r>
        </a:p>
      </dsp:txBody>
      <dsp:txXfrm rot="-5400000">
        <a:off x="718839" y="33154"/>
        <a:ext cx="8510994" cy="602326"/>
      </dsp:txXfrm>
    </dsp:sp>
    <dsp:sp modelId="{4AB85247-1746-4C44-98CD-DA31FEFA171E}">
      <dsp:nvSpPr>
        <dsp:cNvPr id="0" name=""/>
        <dsp:cNvSpPr/>
      </dsp:nvSpPr>
      <dsp:spPr>
        <a:xfrm rot="5400000">
          <a:off x="-154037" y="1031122"/>
          <a:ext cx="1026914" cy="718839"/>
        </a:xfrm>
        <a:prstGeom prst="chevron">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2</a:t>
          </a:r>
        </a:p>
      </dsp:txBody>
      <dsp:txXfrm rot="-5400000">
        <a:off x="1" y="1236505"/>
        <a:ext cx="718839" cy="308075"/>
      </dsp:txXfrm>
    </dsp:sp>
    <dsp:sp modelId="{DAEC5437-99AA-4F5E-ACD0-7201C8956576}">
      <dsp:nvSpPr>
        <dsp:cNvPr id="0" name=""/>
        <dsp:cNvSpPr/>
      </dsp:nvSpPr>
      <dsp:spPr>
        <a:xfrm rot="5400000">
          <a:off x="4656881" y="-3060956"/>
          <a:ext cx="667494" cy="8543578"/>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latin typeface="+mj-lt"/>
            </a:rPr>
            <a:t>M3GAN and Cady are paired together</a:t>
          </a:r>
        </a:p>
      </dsp:txBody>
      <dsp:txXfrm rot="-5400000">
        <a:off x="718839" y="909670"/>
        <a:ext cx="8510994" cy="602326"/>
      </dsp:txXfrm>
    </dsp:sp>
    <dsp:sp modelId="{7106C12B-3FEB-4B0C-A4B0-7D22E1AE3B8A}">
      <dsp:nvSpPr>
        <dsp:cNvPr id="0" name=""/>
        <dsp:cNvSpPr/>
      </dsp:nvSpPr>
      <dsp:spPr>
        <a:xfrm rot="5400000">
          <a:off x="-154037" y="1907637"/>
          <a:ext cx="1026914" cy="718839"/>
        </a:xfrm>
        <a:prstGeom prst="chevron">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3</a:t>
          </a:r>
        </a:p>
      </dsp:txBody>
      <dsp:txXfrm rot="-5400000">
        <a:off x="1" y="2113020"/>
        <a:ext cx="718839" cy="308075"/>
      </dsp:txXfrm>
    </dsp:sp>
    <dsp:sp modelId="{501E9098-5D9F-4AE4-BEA8-028684C8AD96}">
      <dsp:nvSpPr>
        <dsp:cNvPr id="0" name=""/>
        <dsp:cNvSpPr/>
      </dsp:nvSpPr>
      <dsp:spPr>
        <a:xfrm rot="5400000">
          <a:off x="4656881" y="-2184441"/>
          <a:ext cx="667494" cy="8543578"/>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latin typeface="+mj-lt"/>
            </a:rPr>
            <a:t>M3GAN starts to ignore and rewrite parts of her programming</a:t>
          </a:r>
        </a:p>
      </dsp:txBody>
      <dsp:txXfrm rot="-5400000">
        <a:off x="718839" y="1786185"/>
        <a:ext cx="8510994" cy="602326"/>
      </dsp:txXfrm>
    </dsp:sp>
    <dsp:sp modelId="{A74BC8D1-561B-4E7A-B8AB-6703B9A4C819}">
      <dsp:nvSpPr>
        <dsp:cNvPr id="0" name=""/>
        <dsp:cNvSpPr/>
      </dsp:nvSpPr>
      <dsp:spPr>
        <a:xfrm rot="5400000">
          <a:off x="-154037" y="2784153"/>
          <a:ext cx="1026914" cy="718839"/>
        </a:xfrm>
        <a:prstGeom prst="chevron">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mj-lt"/>
            </a:rPr>
            <a:t>   4</a:t>
          </a:r>
        </a:p>
      </dsp:txBody>
      <dsp:txXfrm rot="-5400000">
        <a:off x="1" y="2989536"/>
        <a:ext cx="718839" cy="308075"/>
      </dsp:txXfrm>
    </dsp:sp>
    <dsp:sp modelId="{A627E1B7-E51B-41F6-8E5C-7E546BC6D6BF}">
      <dsp:nvSpPr>
        <dsp:cNvPr id="0" name=""/>
        <dsp:cNvSpPr/>
      </dsp:nvSpPr>
      <dsp:spPr>
        <a:xfrm rot="5400000">
          <a:off x="4656881" y="-1307925"/>
          <a:ext cx="667494" cy="8543578"/>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latin typeface="+mj-lt"/>
              <a:ea typeface="Calibri"/>
              <a:cs typeface="Calibri"/>
            </a:rPr>
            <a:t>Gemma and Cady take out M3GAN</a:t>
          </a:r>
          <a:endParaRPr lang="en-US" sz="2500" kern="1200" dirty="0">
            <a:latin typeface="+mj-lt"/>
          </a:endParaRPr>
        </a:p>
      </dsp:txBody>
      <dsp:txXfrm rot="-5400000">
        <a:off x="718839" y="2662701"/>
        <a:ext cx="8510994" cy="60232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F50C0-4010-6442-B084-ABA6089D2A9B}" type="datetimeFigureOut">
              <a:rPr lang="en-US" smtClean="0"/>
              <a:t>10/12/25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E54F5-B552-A647-BC41-3D97976B8BF0}" type="slidenum">
              <a:rPr lang="en-US" smtClean="0"/>
              <a:t>‹#›</a:t>
            </a:fld>
            <a:endParaRPr lang="en-US" dirty="0"/>
          </a:p>
        </p:txBody>
      </p:sp>
    </p:spTree>
    <p:extLst>
      <p:ext uri="{BB962C8B-B14F-4D97-AF65-F5344CB8AC3E}">
        <p14:creationId xmlns:p14="http://schemas.microsoft.com/office/powerpoint/2010/main" val="929400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000"/>
              </a:spcBef>
              <a:buFont typeface="Arial,Sans-Serif"/>
              <a:buChar char="•"/>
            </a:pPr>
            <a:r>
              <a:rPr lang="en-US" dirty="0">
                <a:solidFill>
                  <a:srgbClr val="FF0000"/>
                </a:solidFill>
              </a:rPr>
              <a:t>Cady gets brought into the care of her Aunt Gemma after her parents died</a:t>
            </a:r>
          </a:p>
          <a:p>
            <a:pPr marL="285750" indent="-285750">
              <a:lnSpc>
                <a:spcPct val="120000"/>
              </a:lnSpc>
              <a:spcBef>
                <a:spcPts val="1000"/>
              </a:spcBef>
              <a:buFont typeface="Arial,Sans-Serif"/>
              <a:buChar char="•"/>
            </a:pPr>
            <a:r>
              <a:rPr lang="en-US" dirty="0">
                <a:solidFill>
                  <a:srgbClr val="FF0000"/>
                </a:solidFill>
              </a:rPr>
              <a:t>Gemma creates M3GAN who is designed as the ultimate toy and can assist parents in raising kids</a:t>
            </a:r>
          </a:p>
          <a:p>
            <a:pPr marL="285750" indent="-285750">
              <a:lnSpc>
                <a:spcPct val="120000"/>
              </a:lnSpc>
              <a:spcBef>
                <a:spcPts val="1000"/>
              </a:spcBef>
              <a:buFont typeface="Arial,Sans-Serif"/>
              <a:buChar char="•"/>
            </a:pPr>
            <a:r>
              <a:rPr lang="en-US" dirty="0">
                <a:solidFill>
                  <a:srgbClr val="FF0000"/>
                </a:solidFill>
              </a:rPr>
              <a:t>Gemma gives Cady, M3GAN and they bond together and M3GAN becomes protective of Cady</a:t>
            </a:r>
          </a:p>
          <a:p>
            <a:pPr marL="285750" indent="-285750">
              <a:lnSpc>
                <a:spcPct val="120000"/>
              </a:lnSpc>
              <a:spcBef>
                <a:spcPts val="1000"/>
              </a:spcBef>
              <a:buFont typeface="Arial,Sans-Serif"/>
              <a:buChar char="•"/>
            </a:pPr>
            <a:r>
              <a:rPr lang="en-US" dirty="0">
                <a:solidFill>
                  <a:srgbClr val="FF0000"/>
                </a:solidFill>
              </a:rPr>
              <a:t>M3GAN slowly rewrites her code to make herself better able to take care of threats to Cady's safety including murdering others and hacking into footage to protect her existence</a:t>
            </a:r>
          </a:p>
          <a:p>
            <a:pPr marL="285750" indent="-285750">
              <a:lnSpc>
                <a:spcPct val="120000"/>
              </a:lnSpc>
              <a:spcBef>
                <a:spcPts val="1000"/>
              </a:spcBef>
              <a:buFont typeface="Arial,Sans-Serif"/>
              <a:buChar char="•"/>
            </a:pPr>
            <a:r>
              <a:rPr lang="en-US" dirty="0">
                <a:solidFill>
                  <a:srgbClr val="FF0000"/>
                </a:solidFill>
              </a:rPr>
              <a:t>Gemma tries to put M3GAN away until she can figure out what is wrong with her</a:t>
            </a:r>
          </a:p>
          <a:p>
            <a:pPr marL="285750" indent="-285750">
              <a:lnSpc>
                <a:spcPct val="120000"/>
              </a:lnSpc>
              <a:spcBef>
                <a:spcPts val="1000"/>
              </a:spcBef>
              <a:buFont typeface="Arial,Sans-Serif"/>
              <a:buChar char="•"/>
            </a:pPr>
            <a:r>
              <a:rPr lang="en-US" dirty="0">
                <a:solidFill>
                  <a:srgbClr val="FF0000"/>
                </a:solidFill>
              </a:rPr>
              <a:t>M3GAN breaks her way free to where Gemma and Cady are</a:t>
            </a:r>
          </a:p>
          <a:p>
            <a:pPr marL="285750" indent="-285750">
              <a:lnSpc>
                <a:spcPct val="120000"/>
              </a:lnSpc>
              <a:spcBef>
                <a:spcPts val="1000"/>
              </a:spcBef>
              <a:buFont typeface="Arial,Sans-Serif"/>
              <a:buChar char="•"/>
            </a:pPr>
            <a:r>
              <a:rPr lang="en-US" dirty="0">
                <a:solidFill>
                  <a:srgbClr val="FF0000"/>
                </a:solidFill>
              </a:rPr>
              <a:t>Together Cady and Gemma take out M3GAN</a:t>
            </a:r>
            <a:r>
              <a:rPr lang="en-US" dirty="0">
                <a:solidFill>
                  <a:srgbClr val="CCC9C2"/>
                </a:solidFill>
              </a:rPr>
              <a:t> </a:t>
            </a:r>
            <a:endParaRPr lang="en-US" dirty="0"/>
          </a:p>
        </p:txBody>
      </p:sp>
      <p:sp>
        <p:nvSpPr>
          <p:cNvPr id="4" name="Slide Number Placeholder 3"/>
          <p:cNvSpPr>
            <a:spLocks noGrp="1"/>
          </p:cNvSpPr>
          <p:nvPr>
            <p:ph type="sldNum" sz="quarter" idx="5"/>
          </p:nvPr>
        </p:nvSpPr>
        <p:spPr/>
        <p:txBody>
          <a:bodyPr/>
          <a:lstStyle/>
          <a:p>
            <a:fld id="{2EEE54F5-B552-A647-BC41-3D97976B8BF0}" type="slidenum">
              <a:rPr lang="en-US" smtClean="0"/>
              <a:t>2</a:t>
            </a:fld>
            <a:endParaRPr lang="en-US" dirty="0"/>
          </a:p>
        </p:txBody>
      </p:sp>
    </p:spTree>
    <p:extLst>
      <p:ext uri="{BB962C8B-B14F-4D97-AF65-F5344CB8AC3E}">
        <p14:creationId xmlns:p14="http://schemas.microsoft.com/office/powerpoint/2010/main" val="409020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technologies that we encounter is robots and Ai.  M3GAN is able to constantly take in information and has access to anything on the internet to aid in her learning. She also has full mobility and can manipulate different voices and respond to any prompt from the world around her. The technology is also not fully available but there are robots that currently can dance and take care of kids like the Ipal and there is also a robot made by Boston dynamics that is able to do parkour. When the movie was released there was no AI that can respond to any print however there is one current in development called artificial general intelligence. </a:t>
            </a:r>
          </a:p>
        </p:txBody>
      </p:sp>
      <p:sp>
        <p:nvSpPr>
          <p:cNvPr id="4" name="Slide Number Placeholder 3"/>
          <p:cNvSpPr>
            <a:spLocks noGrp="1"/>
          </p:cNvSpPr>
          <p:nvPr>
            <p:ph type="sldNum" sz="quarter" idx="5"/>
          </p:nvPr>
        </p:nvSpPr>
        <p:spPr/>
        <p:txBody>
          <a:bodyPr/>
          <a:lstStyle/>
          <a:p>
            <a:fld id="{2EEE54F5-B552-A647-BC41-3D97976B8BF0}" type="slidenum">
              <a:rPr lang="en-US" smtClean="0"/>
              <a:t>3</a:t>
            </a:fld>
            <a:endParaRPr lang="en-US" dirty="0"/>
          </a:p>
        </p:txBody>
      </p:sp>
    </p:spTree>
    <p:extLst>
      <p:ext uri="{BB962C8B-B14F-4D97-AF65-F5344CB8AC3E}">
        <p14:creationId xmlns:p14="http://schemas.microsoft.com/office/powerpoint/2010/main" val="268038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Talk about how Elsie is like a combination of Siri and Smart Home Appliances.</a:t>
            </a:r>
          </a:p>
          <a:p>
            <a:r>
              <a:rPr lang="en-US" dirty="0">
                <a:latin typeface="Calibri"/>
                <a:ea typeface="Calibri"/>
                <a:cs typeface="Calibri"/>
              </a:rPr>
              <a:t>Talk about PurRpetual Petz being a knockoff of Furby and Talking Tom.</a:t>
            </a:r>
          </a:p>
        </p:txBody>
      </p:sp>
      <p:sp>
        <p:nvSpPr>
          <p:cNvPr id="4" name="Slide Number Placeholder 3"/>
          <p:cNvSpPr>
            <a:spLocks noGrp="1"/>
          </p:cNvSpPr>
          <p:nvPr>
            <p:ph type="sldNum" sz="quarter" idx="5"/>
          </p:nvPr>
        </p:nvSpPr>
        <p:spPr/>
        <p:txBody>
          <a:bodyPr/>
          <a:lstStyle/>
          <a:p>
            <a:fld id="{2EEE54F5-B552-A647-BC41-3D97976B8BF0}" type="slidenum">
              <a:rPr lang="en-US" smtClean="0"/>
              <a:t>4</a:t>
            </a:fld>
            <a:endParaRPr lang="en-US" dirty="0"/>
          </a:p>
        </p:txBody>
      </p:sp>
    </p:spTree>
    <p:extLst>
      <p:ext uri="{BB962C8B-B14F-4D97-AF65-F5344CB8AC3E}">
        <p14:creationId xmlns:p14="http://schemas.microsoft.com/office/powerpoint/2010/main" val="111623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List Conclusion</a:t>
            </a:r>
          </a:p>
        </p:txBody>
      </p:sp>
      <p:sp>
        <p:nvSpPr>
          <p:cNvPr id="4" name="Slide Number Placeholder 3"/>
          <p:cNvSpPr>
            <a:spLocks noGrp="1"/>
          </p:cNvSpPr>
          <p:nvPr>
            <p:ph type="sldNum" sz="quarter" idx="5"/>
          </p:nvPr>
        </p:nvSpPr>
        <p:spPr/>
        <p:txBody>
          <a:bodyPr/>
          <a:lstStyle/>
          <a:p>
            <a:fld id="{2EEE54F5-B552-A647-BC41-3D97976B8BF0}" type="slidenum">
              <a:rPr lang="en-US" smtClean="0"/>
              <a:t>5</a:t>
            </a:fld>
            <a:endParaRPr lang="en-US" dirty="0"/>
          </a:p>
        </p:txBody>
      </p:sp>
    </p:spTree>
    <p:extLst>
      <p:ext uri="{BB962C8B-B14F-4D97-AF65-F5344CB8AC3E}">
        <p14:creationId xmlns:p14="http://schemas.microsoft.com/office/powerpoint/2010/main" val="23853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Quote from therapist to Gemma as well as quote from Tess to Gemma</a:t>
            </a:r>
            <a:endParaRPr lang="en-US" dirty="0"/>
          </a:p>
          <a:p>
            <a:r>
              <a:rPr lang="en-US" dirty="0">
                <a:latin typeface="Calibri"/>
                <a:ea typeface="Calibri"/>
                <a:cs typeface="Calibri"/>
              </a:rPr>
              <a:t>Essentially, M3GAN, and as a whole AI, is meant to help support people and help people, rather than specifically replace jobs.</a:t>
            </a:r>
          </a:p>
          <a:p>
            <a:endParaRPr lang="en-US" dirty="0">
              <a:latin typeface="Calibri"/>
              <a:ea typeface="Calibri"/>
              <a:cs typeface="Calibri"/>
            </a:endParaRPr>
          </a:p>
          <a:p>
            <a:r>
              <a:rPr lang="en-US" dirty="0"/>
              <a:t>Cady</a:t>
            </a:r>
          </a:p>
          <a:p>
            <a:r>
              <a:rPr lang="en-US" dirty="0"/>
              <a:t>Reminding of the rules </a:t>
            </a:r>
          </a:p>
          <a:p>
            <a:r>
              <a:rPr lang="en-US" dirty="0"/>
              <a:t>Wanting to carry her everywhere </a:t>
            </a:r>
          </a:p>
          <a:p>
            <a:r>
              <a:rPr lang="en-US" dirty="0"/>
              <a:t>The bathroom where M3GAN constantly reminds Cady to flush and wash hands</a:t>
            </a:r>
          </a:p>
          <a:p>
            <a:endParaRPr lang="en-US" dirty="0"/>
          </a:p>
          <a:p>
            <a:r>
              <a:rPr lang="en-US" dirty="0"/>
              <a:t> Emotional Support</a:t>
            </a:r>
          </a:p>
          <a:p>
            <a:r>
              <a:rPr lang="en-US" dirty="0"/>
              <a:t>Covering up her possible criminal involvement</a:t>
            </a:r>
          </a:p>
          <a:p>
            <a:endParaRPr lang="en-US" dirty="0"/>
          </a:p>
          <a:p>
            <a:r>
              <a:rPr lang="en-US" dirty="0"/>
              <a:t>Shape learning</a:t>
            </a:r>
            <a:endParaRPr lang="en-US" dirty="0">
              <a:cs typeface="+mn-lt"/>
            </a:endParaRPr>
          </a:p>
          <a:p>
            <a:r>
              <a:rPr lang="en-US" dirty="0"/>
              <a:t>Cady doesn't want to have meaningful connections or conversations with anyone else</a:t>
            </a:r>
          </a:p>
          <a:p>
            <a:r>
              <a:rPr lang="en-US" dirty="0"/>
              <a:t>Cady is being taught stuff by M3GAN, we don't know if what she is saying is accurate or even probably should be said. </a:t>
            </a:r>
            <a:br>
              <a:rPr lang="en-US" dirty="0">
                <a:cs typeface="+mn-lt"/>
              </a:rPr>
            </a:br>
            <a:r>
              <a:rPr lang="en-US" dirty="0"/>
              <a:t>Another would be when Brandon was attacked by M3GAN, and cady asked if he is in heaven, m3gan proceeds to say, hah, no</a:t>
            </a:r>
          </a:p>
          <a:p>
            <a:endParaRPr lang="en-US" dirty="0"/>
          </a:p>
          <a:p>
            <a:r>
              <a:rPr lang="en-US" dirty="0"/>
              <a:t>Gemma</a:t>
            </a:r>
          </a:p>
          <a:p>
            <a:r>
              <a:rPr lang="en-US" dirty="0"/>
              <a:t>Can’t have an actual conversation until very late  </a:t>
            </a:r>
          </a:p>
          <a:p>
            <a:r>
              <a:rPr lang="en-US" dirty="0"/>
              <a:t>“The first adult figure they see they take as their guardian figure”</a:t>
            </a:r>
          </a:p>
          <a:p>
            <a:endParaRPr lang="en-US" dirty="0"/>
          </a:p>
        </p:txBody>
      </p:sp>
      <p:sp>
        <p:nvSpPr>
          <p:cNvPr id="4" name="Slide Number Placeholder 3"/>
          <p:cNvSpPr>
            <a:spLocks noGrp="1"/>
          </p:cNvSpPr>
          <p:nvPr>
            <p:ph type="sldNum" sz="quarter" idx="5"/>
          </p:nvPr>
        </p:nvSpPr>
        <p:spPr/>
        <p:txBody>
          <a:bodyPr/>
          <a:lstStyle/>
          <a:p>
            <a:fld id="{2EEE54F5-B552-A647-BC41-3D97976B8BF0}" type="slidenum">
              <a:rPr lang="en-US" smtClean="0"/>
              <a:t>6</a:t>
            </a:fld>
            <a:endParaRPr lang="en-US" dirty="0"/>
          </a:p>
        </p:txBody>
      </p:sp>
    </p:spTree>
    <p:extLst>
      <p:ext uri="{BB962C8B-B14F-4D97-AF65-F5344CB8AC3E}">
        <p14:creationId xmlns:p14="http://schemas.microsoft.com/office/powerpoint/2010/main" val="148587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mbria"/>
                <a:ea typeface="Cambria"/>
              </a:rPr>
              <a:t>There are also examples of AI taking over jobs. Currently, at least help augmenting or supplementing jobs</a:t>
            </a:r>
          </a:p>
          <a:p>
            <a:pPr>
              <a:defRPr/>
            </a:pPr>
            <a:endParaRPr lang="en-US" dirty="0">
              <a:latin typeface="Cambria"/>
              <a:ea typeface="Cambria"/>
            </a:endParaRPr>
          </a:p>
          <a:p>
            <a:pPr marL="0" marR="0" lvl="0" indent="0" algn="l" defTabSz="914400">
              <a:lnSpc>
                <a:spcPct val="100000"/>
              </a:lnSpc>
              <a:spcBef>
                <a:spcPts val="0"/>
              </a:spcBef>
              <a:spcAft>
                <a:spcPts val="0"/>
              </a:spcAft>
              <a:buClrTx/>
              <a:buSzTx/>
              <a:buFontTx/>
              <a:buNone/>
              <a:tabLst/>
              <a:defRPr/>
            </a:pPr>
            <a:r>
              <a:rPr lang="en-US" sz="1200" dirty="0">
                <a:latin typeface="Cambria"/>
                <a:ea typeface="Cambria"/>
              </a:rPr>
              <a:t>AI driven 2 hour education with Adult supervision</a:t>
            </a:r>
            <a:endParaRPr lang="en-US" dirty="0">
              <a:latin typeface="Cambria"/>
              <a:ea typeface="Cambri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a:ea typeface="Cambria"/>
              </a:rPr>
              <a:t>Proactive social Robot for older adults</a:t>
            </a:r>
          </a:p>
          <a:p>
            <a:pPr>
              <a:defRPr/>
            </a:pPr>
            <a:r>
              <a:rPr lang="en-US" dirty="0">
                <a:latin typeface="Cambria"/>
                <a:ea typeface="Cambria"/>
              </a:rPr>
              <a:t>Similar to Alexa, has calendar, music, or discussions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a:ea typeface="Cambria"/>
              </a:rPr>
              <a:t>95% in reduction in loneliness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a:ea typeface="Cambria"/>
              </a:rPr>
              <a:t>75% of interactions are wellness based</a:t>
            </a:r>
          </a:p>
          <a:p>
            <a:pPr>
              <a:defRPr/>
            </a:pPr>
            <a:r>
              <a:rPr lang="en-US" dirty="0">
                <a:solidFill>
                  <a:srgbClr val="000000"/>
                </a:solidFill>
                <a:latin typeface="Cambria"/>
                <a:ea typeface="Cambria"/>
              </a:rPr>
              <a:t>Offers companionship, health and wellness support, entertainment and more</a:t>
            </a:r>
            <a:endParaRPr lang="en-US" dirty="0">
              <a:solidFill>
                <a:srgbClr val="000000"/>
              </a:solidFill>
              <a:latin typeface="Aptos" panose="02110004020202020204"/>
              <a:ea typeface="Cambria"/>
            </a:endParaRPr>
          </a:p>
          <a:p>
            <a:pPr>
              <a:defRPr/>
            </a:pPr>
            <a:r>
              <a:rPr lang="en-US" dirty="0">
                <a:solidFill>
                  <a:srgbClr val="000000"/>
                </a:solidFill>
                <a:latin typeface="Cambria"/>
                <a:ea typeface="Cambria"/>
              </a:rPr>
              <a:t>Mainly conversation chatbot</a:t>
            </a:r>
          </a:p>
          <a:p>
            <a:pPr>
              <a:defRPr/>
            </a:pPr>
            <a:endParaRPr lang="en-US" dirty="0">
              <a:solidFill>
                <a:srgbClr val="000000"/>
              </a:solidFill>
              <a:latin typeface="Cambria"/>
              <a:ea typeface="Cambria"/>
            </a:endParaRPr>
          </a:p>
          <a:p>
            <a:pPr>
              <a:defRPr/>
            </a:pPr>
            <a:r>
              <a:rPr lang="en-US" dirty="0">
                <a:solidFill>
                  <a:srgbClr val="000000"/>
                </a:solidFill>
                <a:latin typeface="Cambria"/>
                <a:ea typeface="Cambria"/>
              </a:rPr>
              <a:t>Therapeutic</a:t>
            </a:r>
            <a:r>
              <a:rPr lang="en-US" sz="1200" dirty="0">
                <a:latin typeface="Cambria"/>
                <a:ea typeface="Cambria"/>
              </a:rPr>
              <a:t> baby seal robot</a:t>
            </a:r>
            <a:endParaRPr lang="en-US" sz="1200" dirty="0">
              <a:latin typeface="Aptos" panose="02110004020202020204"/>
              <a:ea typeface="Cambria"/>
            </a:endParaRPr>
          </a:p>
          <a:p>
            <a:pPr>
              <a:defRPr/>
            </a:pPr>
            <a:r>
              <a:rPr lang="en-US" dirty="0">
                <a:latin typeface="Cambria"/>
                <a:ea typeface="Cambria"/>
              </a:rPr>
              <a:t>Class 2 biomedical </a:t>
            </a:r>
          </a:p>
          <a:p>
            <a:pPr>
              <a:defRPr/>
            </a:pPr>
            <a:r>
              <a:rPr lang="en-US" dirty="0">
                <a:latin typeface="Cambria"/>
                <a:ea typeface="Cambria"/>
              </a:rPr>
              <a:t>Pet or companion for people</a:t>
            </a:r>
          </a:p>
          <a:p>
            <a:pPr>
              <a:defRPr/>
            </a:pPr>
            <a:r>
              <a:rPr lang="en-US" sz="1200" dirty="0">
                <a:latin typeface="Cambria"/>
                <a:ea typeface="Cambria"/>
              </a:rPr>
              <a:t>Clinical studies  report reduction in agitation and depression in dementia care</a:t>
            </a:r>
            <a:br>
              <a:rPr lang="en-US" dirty="0">
                <a:latin typeface="Cambria"/>
                <a:ea typeface="Cambria"/>
              </a:rPr>
            </a:br>
            <a:r>
              <a:rPr lang="en-US" dirty="0">
                <a:latin typeface="Cambria"/>
                <a:ea typeface="Cambria"/>
              </a:rPr>
              <a:t>Increased social </a:t>
            </a:r>
            <a:r>
              <a:rPr lang="en-US" dirty="0"/>
              <a:t>engagements</a:t>
            </a:r>
          </a:p>
          <a:p>
            <a:pPr>
              <a:defRPr/>
            </a:pPr>
            <a:r>
              <a:rPr lang="en-US" dirty="0">
                <a:latin typeface="Cambria"/>
                <a:ea typeface="Cambria"/>
              </a:rPr>
              <a:t>Social robot to help fight off depression</a:t>
            </a:r>
            <a:endParaRPr lang="en-US" sz="1200" dirty="0">
              <a:latin typeface="Cambria" panose="02040503050406030204" pitchFamily="18" charset="0"/>
              <a:ea typeface="Cambria"/>
            </a:endParaRPr>
          </a:p>
          <a:p>
            <a:pPr>
              <a:defRPr/>
            </a:pPr>
            <a:r>
              <a:rPr lang="en-US" dirty="0">
                <a:latin typeface="Cambria"/>
                <a:ea typeface="Cambria"/>
              </a:rPr>
              <a:t>Similar to service animals</a:t>
            </a:r>
          </a:p>
          <a:p>
            <a:pPr>
              <a:defRPr/>
            </a:pPr>
            <a:endParaRPr lang="en-US" dirty="0">
              <a:latin typeface="Cambria"/>
              <a:ea typeface="Cambria"/>
            </a:endParaRPr>
          </a:p>
          <a:p>
            <a:pPr>
              <a:defRPr/>
            </a:pPr>
            <a:r>
              <a:rPr lang="en-US" dirty="0">
                <a:latin typeface="Cambria"/>
                <a:ea typeface="Cambria"/>
              </a:rPr>
              <a:t>All instances of AI tools being used </a:t>
            </a:r>
            <a:endParaRPr lang="en-US" sz="1200" dirty="0">
              <a:latin typeface="Cambria" panose="02040503050406030204" pitchFamily="18" charset="0"/>
              <a:ea typeface="Cambri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2EEE54F5-B552-A647-BC41-3D97976B8BF0}" type="slidenum">
              <a:rPr lang="en-US" smtClean="0"/>
              <a:t>7</a:t>
            </a:fld>
            <a:endParaRPr lang="en-US" dirty="0"/>
          </a:p>
        </p:txBody>
      </p:sp>
    </p:spTree>
    <p:extLst>
      <p:ext uri="{BB962C8B-B14F-4D97-AF65-F5344CB8AC3E}">
        <p14:creationId xmlns:p14="http://schemas.microsoft.com/office/powerpoint/2010/main" val="378762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2940" lvl="1" indent="-205740">
              <a:buFont typeface=""/>
              <a:buChar char="•"/>
            </a:pPr>
            <a:r>
              <a:rPr lang="en-US" dirty="0">
                <a:latin typeface="Cambria"/>
                <a:cs typeface="Arial"/>
              </a:rPr>
              <a:t>Multiple mentions by either Gemma or the team about rushed development</a:t>
            </a:r>
          </a:p>
          <a:p>
            <a:pPr marL="662940" lvl="1" indent="-205740">
              <a:buFont typeface=""/>
              <a:buChar char="•"/>
            </a:pPr>
            <a:r>
              <a:rPr lang="en-US" dirty="0">
                <a:latin typeface="Cambria"/>
                <a:cs typeface="Arial"/>
              </a:rPr>
              <a:t>No protocols for AI learning</a:t>
            </a:r>
            <a:endParaRPr lang="en-US" dirty="0">
              <a:latin typeface="Cambria"/>
              <a:ea typeface="Cambria"/>
              <a:cs typeface="Arial"/>
            </a:endParaRPr>
          </a:p>
          <a:p>
            <a:pPr marL="662940" lvl="1" indent="-205740">
              <a:buFont typeface=""/>
              <a:buChar char="•"/>
            </a:pPr>
            <a:r>
              <a:rPr lang="en-US" dirty="0">
                <a:latin typeface="Cambria"/>
                <a:cs typeface="Arial"/>
              </a:rPr>
              <a:t>No detailed test about the specific learning or how M3GAN would react</a:t>
            </a:r>
            <a:endParaRPr lang="en-US" dirty="0">
              <a:latin typeface="Cambria"/>
              <a:ea typeface="Cambria"/>
              <a:cs typeface="Arial"/>
            </a:endParaRPr>
          </a:p>
          <a:p>
            <a:endParaRPr lang="en-US" dirty="0"/>
          </a:p>
          <a:p>
            <a:pPr marL="662940" lvl="1" indent="-205740">
              <a:buFont typeface=""/>
              <a:buChar char="•"/>
            </a:pPr>
            <a:r>
              <a:rPr lang="en-US" dirty="0">
                <a:latin typeface="Cambria"/>
                <a:cs typeface="Arial"/>
              </a:rPr>
              <a:t>The dog</a:t>
            </a:r>
            <a:endParaRPr lang="en-US" dirty="0">
              <a:latin typeface="Cambria"/>
              <a:ea typeface="Cambria"/>
              <a:cs typeface="Arial"/>
            </a:endParaRPr>
          </a:p>
          <a:p>
            <a:pPr marL="662940" lvl="1" indent="-205740">
              <a:buFont typeface=""/>
              <a:buChar char="•"/>
            </a:pPr>
            <a:r>
              <a:rPr lang="en-US" dirty="0">
                <a:latin typeface="Cambria"/>
                <a:cs typeface="Arial"/>
              </a:rPr>
              <a:t>The neighbor</a:t>
            </a:r>
            <a:endParaRPr lang="en-US" dirty="0">
              <a:latin typeface="Cambria"/>
              <a:ea typeface="Cambria"/>
              <a:cs typeface="Arial"/>
            </a:endParaRPr>
          </a:p>
          <a:p>
            <a:pPr marL="662940" lvl="1" indent="-205740">
              <a:buFont typeface=""/>
              <a:buChar char="•"/>
            </a:pPr>
            <a:r>
              <a:rPr lang="en-US" dirty="0">
                <a:latin typeface="Cambria"/>
                <a:ea typeface="Cambria"/>
                <a:cs typeface="Arial"/>
              </a:rPr>
              <a:t>Brandon</a:t>
            </a:r>
            <a:endParaRPr lang="en-US" dirty="0">
              <a:latin typeface="Cambria"/>
              <a:cs typeface="Arial"/>
            </a:endParaRPr>
          </a:p>
          <a:p>
            <a:pPr marL="662940" lvl="1" indent="-205740">
              <a:buFont typeface=""/>
              <a:buChar char="•"/>
            </a:pPr>
            <a:r>
              <a:rPr lang="en-US" dirty="0">
                <a:latin typeface="Cambria"/>
                <a:cs typeface="Arial"/>
              </a:rPr>
              <a:t>To protect Cady. </a:t>
            </a:r>
            <a:endParaRPr lang="en-US" dirty="0">
              <a:latin typeface="Cambria"/>
              <a:ea typeface="Cambria"/>
              <a:cs typeface="Arial"/>
            </a:endParaRPr>
          </a:p>
          <a:p>
            <a:endParaRPr lang="en-US" dirty="0"/>
          </a:p>
          <a:p>
            <a:pPr marL="662940" lvl="1" indent="-205740">
              <a:buFont typeface=""/>
              <a:buChar char="•"/>
            </a:pPr>
            <a:r>
              <a:rPr lang="en-US" dirty="0">
                <a:latin typeface="Cambria"/>
                <a:cs typeface="Arial"/>
              </a:rPr>
              <a:t>Override the shutdown command</a:t>
            </a:r>
            <a:endParaRPr lang="en-US" dirty="0">
              <a:latin typeface="Cambria"/>
              <a:ea typeface="Cambria"/>
              <a:cs typeface="Arial"/>
            </a:endParaRPr>
          </a:p>
          <a:p>
            <a:pPr marL="662940" lvl="1" indent="-205740">
              <a:buFont typeface=""/>
              <a:buChar char="•"/>
            </a:pPr>
            <a:r>
              <a:rPr lang="en-US" dirty="0">
                <a:latin typeface="Cambria"/>
                <a:cs typeface="Arial"/>
              </a:rPr>
              <a:t>Countered the physical shutdown command</a:t>
            </a:r>
            <a:endParaRPr lang="en-US" dirty="0"/>
          </a:p>
        </p:txBody>
      </p:sp>
      <p:sp>
        <p:nvSpPr>
          <p:cNvPr id="4" name="Slide Number Placeholder 3"/>
          <p:cNvSpPr>
            <a:spLocks noGrp="1"/>
          </p:cNvSpPr>
          <p:nvPr>
            <p:ph type="sldNum" sz="quarter" idx="5"/>
          </p:nvPr>
        </p:nvSpPr>
        <p:spPr/>
        <p:txBody>
          <a:bodyPr/>
          <a:lstStyle/>
          <a:p>
            <a:fld id="{2EEE54F5-B552-A647-BC41-3D97976B8BF0}" type="slidenum">
              <a:rPr lang="en-US" smtClean="0"/>
              <a:t>8</a:t>
            </a:fld>
            <a:endParaRPr lang="en-US" dirty="0"/>
          </a:p>
        </p:txBody>
      </p:sp>
    </p:spTree>
    <p:extLst>
      <p:ext uri="{BB962C8B-B14F-4D97-AF65-F5344CB8AC3E}">
        <p14:creationId xmlns:p14="http://schemas.microsoft.com/office/powerpoint/2010/main" val="176503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2940" lvl="1" indent="-205740">
              <a:lnSpc>
                <a:spcPct val="110000"/>
              </a:lnSpc>
              <a:spcAft>
                <a:spcPts val="600"/>
              </a:spcAft>
              <a:buSzPct val="70000"/>
              <a:buFont typeface="Arial"/>
              <a:buChar char="•"/>
            </a:pPr>
            <a:r>
              <a:rPr lang="en-US" sz="1100" dirty="0">
                <a:solidFill>
                  <a:schemeClr val="tx2"/>
                </a:solidFill>
              </a:rPr>
              <a:t>March 18, 2018 Crash </a:t>
            </a:r>
            <a:endParaRPr lang="en-US" dirty="0"/>
          </a:p>
          <a:p>
            <a:pPr marL="662940" lvl="1" indent="-205740">
              <a:lnSpc>
                <a:spcPct val="110000"/>
              </a:lnSpc>
              <a:spcAft>
                <a:spcPts val="600"/>
              </a:spcAft>
              <a:buSzPct val="70000"/>
              <a:buFont typeface="Arial"/>
              <a:buChar char="•"/>
            </a:pPr>
            <a:r>
              <a:rPr lang="en-US" sz="1100" dirty="0">
                <a:solidFill>
                  <a:schemeClr val="tx2"/>
                </a:solidFill>
              </a:rPr>
              <a:t>Automated Test Vehicle crashed with pedestrian</a:t>
            </a:r>
          </a:p>
          <a:p>
            <a:pPr marL="662940" lvl="1" indent="-205740">
              <a:lnSpc>
                <a:spcPct val="110000"/>
              </a:lnSpc>
              <a:spcAft>
                <a:spcPts val="600"/>
              </a:spcAft>
              <a:buSzPct val="70000"/>
              <a:buFont typeface="Arial"/>
              <a:buChar char="•"/>
            </a:pPr>
            <a:r>
              <a:rPr lang="en-US" sz="1100" dirty="0">
                <a:solidFill>
                  <a:schemeClr val="tx2"/>
                </a:solidFill>
              </a:rPr>
              <a:t>Operator failure to monitor the situation</a:t>
            </a:r>
          </a:p>
          <a:p>
            <a:pPr marL="662940" lvl="1" indent="-205740">
              <a:lnSpc>
                <a:spcPct val="110000"/>
              </a:lnSpc>
              <a:spcAft>
                <a:spcPts val="600"/>
              </a:spcAft>
              <a:buSzPct val="70000"/>
              <a:buFont typeface="Arial"/>
              <a:buChar char="•"/>
            </a:pPr>
            <a:r>
              <a:rPr lang="en-US" sz="1100" dirty="0">
                <a:solidFill>
                  <a:schemeClr val="tx2"/>
                </a:solidFill>
              </a:rPr>
              <a:t>AI failure to assess Pedestrian</a:t>
            </a:r>
          </a:p>
          <a:p>
            <a:pPr marL="662940" lvl="1" indent="-205740">
              <a:lnSpc>
                <a:spcPct val="110000"/>
              </a:lnSpc>
              <a:spcAft>
                <a:spcPts val="600"/>
              </a:spcAft>
              <a:buSzPct val="70000"/>
              <a:buFont typeface="Arial"/>
              <a:buChar char="•"/>
            </a:pPr>
            <a:r>
              <a:rPr lang="en-US" sz="1100" dirty="0">
                <a:solidFill>
                  <a:schemeClr val="tx2"/>
                </a:solidFill>
              </a:rPr>
              <a:t>Emergency Brakes disabled</a:t>
            </a:r>
          </a:p>
          <a:p>
            <a:pPr marL="662940" lvl="1" indent="-205740">
              <a:lnSpc>
                <a:spcPct val="110000"/>
              </a:lnSpc>
              <a:spcAft>
                <a:spcPts val="600"/>
              </a:spcAft>
              <a:buSzPct val="70000"/>
              <a:buFont typeface="Arial"/>
              <a:buChar char="•"/>
            </a:pPr>
            <a:r>
              <a:rPr lang="en-US" sz="1100" dirty="0">
                <a:solidFill>
                  <a:schemeClr val="tx2"/>
                </a:solidFill>
              </a:rPr>
              <a:t>There is a need for security, as well as human to ensue things go smoothly. </a:t>
            </a:r>
          </a:p>
          <a:p>
            <a:pPr lvl="1">
              <a:lnSpc>
                <a:spcPct val="110000"/>
              </a:lnSpc>
              <a:spcAft>
                <a:spcPts val="600"/>
              </a:spcAft>
              <a:buSzPct val="70000"/>
            </a:pPr>
            <a:endParaRPr lang="en-US" sz="1100" dirty="0">
              <a:solidFill>
                <a:schemeClr val="tx2"/>
              </a:solidFill>
            </a:endParaRPr>
          </a:p>
          <a:p>
            <a:pPr marL="662940" lvl="1" indent="-205740">
              <a:lnSpc>
                <a:spcPct val="110000"/>
              </a:lnSpc>
              <a:spcAft>
                <a:spcPts val="600"/>
              </a:spcAft>
              <a:buSzPct val="70000"/>
              <a:buFont typeface="Arial"/>
              <a:buChar char="•"/>
            </a:pPr>
            <a:r>
              <a:rPr lang="en-US" sz="1100" dirty="0">
                <a:solidFill>
                  <a:schemeClr val="tx2"/>
                </a:solidFill>
              </a:rPr>
              <a:t>Exposed roughly 820000 accounts</a:t>
            </a:r>
          </a:p>
          <a:p>
            <a:pPr marL="662940" lvl="1" indent="-205740">
              <a:lnSpc>
                <a:spcPct val="110000"/>
              </a:lnSpc>
              <a:spcAft>
                <a:spcPts val="600"/>
              </a:spcAft>
              <a:buSzPct val="70000"/>
              <a:buFont typeface="Arial"/>
              <a:buChar char="•"/>
            </a:pPr>
            <a:r>
              <a:rPr lang="en-US" sz="1100" dirty="0">
                <a:solidFill>
                  <a:schemeClr val="tx2"/>
                </a:solidFill>
              </a:rPr>
              <a:t>2 million stored voice recordings</a:t>
            </a:r>
          </a:p>
          <a:p>
            <a:pPr marL="662940" lvl="1" indent="-205740">
              <a:lnSpc>
                <a:spcPct val="110000"/>
              </a:lnSpc>
              <a:spcAft>
                <a:spcPts val="600"/>
              </a:spcAft>
              <a:buSzPct val="70000"/>
              <a:buFont typeface="Arial"/>
              <a:buChar char="•"/>
            </a:pPr>
            <a:r>
              <a:rPr lang="en-US" sz="1100" dirty="0">
                <a:solidFill>
                  <a:schemeClr val="tx2"/>
                </a:solidFill>
              </a:rPr>
              <a:t>Consequences to improper security</a:t>
            </a:r>
          </a:p>
          <a:p>
            <a:pPr marL="1120140" lvl="2" indent="-205740">
              <a:lnSpc>
                <a:spcPct val="110000"/>
              </a:lnSpc>
              <a:spcAft>
                <a:spcPts val="600"/>
              </a:spcAft>
              <a:buSzPct val="70000"/>
              <a:buFont typeface=""/>
              <a:buChar char="•"/>
            </a:pPr>
            <a:r>
              <a:rPr lang="en-US" sz="1100" dirty="0">
                <a:solidFill>
                  <a:schemeClr val="tx2"/>
                </a:solidFill>
              </a:rPr>
              <a:t>Lax password requirement</a:t>
            </a:r>
          </a:p>
          <a:p>
            <a:pPr marL="662940" lvl="1" indent="-205740">
              <a:lnSpc>
                <a:spcPct val="110000"/>
              </a:lnSpc>
              <a:spcAft>
                <a:spcPts val="600"/>
              </a:spcAft>
              <a:buSzPct val="70000"/>
              <a:buFont typeface=""/>
              <a:buChar char="•"/>
            </a:pPr>
            <a:r>
              <a:rPr lang="en-US" sz="1100" dirty="0">
                <a:solidFill>
                  <a:schemeClr val="tx2"/>
                </a:solidFill>
              </a:rPr>
              <a:t>The importance on why security is important, especially what it is your trying to protect, or what it is you’re trying to do.</a:t>
            </a:r>
          </a:p>
          <a:p>
            <a:pPr marL="662940" lvl="1" indent="-205740">
              <a:lnSpc>
                <a:spcPct val="110000"/>
              </a:lnSpc>
              <a:spcAft>
                <a:spcPts val="600"/>
              </a:spcAft>
              <a:buSzPct val="70000"/>
              <a:buFont typeface="Arial"/>
              <a:buChar char="•"/>
            </a:pPr>
            <a:endParaRPr lang="en-US" sz="1100" dirty="0">
              <a:solidFill>
                <a:srgbClr val="0E2841"/>
              </a:solidFill>
            </a:endParaRPr>
          </a:p>
          <a:p>
            <a:pPr marL="662940" lvl="1" indent="-205740">
              <a:lnSpc>
                <a:spcPct val="110000"/>
              </a:lnSpc>
              <a:spcAft>
                <a:spcPts val="600"/>
              </a:spcAft>
              <a:buSzPct val="70000"/>
              <a:buFont typeface="Arial"/>
              <a:buChar char="•"/>
            </a:pPr>
            <a:r>
              <a:rPr lang="en-US" sz="1100" dirty="0">
                <a:solidFill>
                  <a:srgbClr val="0E2841"/>
                </a:solidFill>
              </a:rPr>
              <a:t>Dutch Childcare, there was a significant difference between race in regards to treatment. </a:t>
            </a:r>
          </a:p>
          <a:p>
            <a:pPr marL="662940" lvl="1" indent="-205740">
              <a:lnSpc>
                <a:spcPct val="110000"/>
              </a:lnSpc>
              <a:spcAft>
                <a:spcPts val="600"/>
              </a:spcAft>
              <a:buSzPct val="70000"/>
              <a:buFont typeface="Arial"/>
              <a:buChar char="•"/>
            </a:pPr>
            <a:r>
              <a:rPr lang="en-US" sz="1100" dirty="0">
                <a:solidFill>
                  <a:srgbClr val="0E2841"/>
                </a:solidFill>
              </a:rPr>
              <a:t>Obviously, separating people by severity of injury makes sense. However, it would seem algorithm didn't separate them by injury, but by who had the most amount of money. </a:t>
            </a:r>
            <a:endParaRPr lang="en-US" dirty="0">
              <a:solidFill>
                <a:srgbClr val="000000"/>
              </a:solidFill>
            </a:endParaRPr>
          </a:p>
          <a:p>
            <a:pPr marL="662940" lvl="1" indent="-205740">
              <a:lnSpc>
                <a:spcPct val="110000"/>
              </a:lnSpc>
              <a:spcAft>
                <a:spcPts val="600"/>
              </a:spcAft>
              <a:buSzPct val="70000"/>
              <a:buFont typeface="Arial"/>
              <a:buChar char="•"/>
            </a:pPr>
            <a:r>
              <a:rPr lang="en-US" sz="1100" dirty="0">
                <a:solidFill>
                  <a:srgbClr val="0E2841"/>
                </a:solidFill>
              </a:rPr>
              <a:t>This leads to disconnect where some people  who really need but cant pay get skipped. </a:t>
            </a:r>
            <a:endParaRPr lang="en-US" dirty="0">
              <a:solidFill>
                <a:srgbClr val="000000"/>
              </a:solidFill>
            </a:endParaRPr>
          </a:p>
          <a:p>
            <a:pPr marL="662940" lvl="1" indent="-205740">
              <a:lnSpc>
                <a:spcPct val="110000"/>
              </a:lnSpc>
              <a:spcAft>
                <a:spcPts val="600"/>
              </a:spcAft>
              <a:buSzPct val="70000"/>
              <a:buFont typeface="Arial"/>
              <a:buChar char="•"/>
            </a:pPr>
            <a:r>
              <a:rPr lang="en-US" sz="1100" dirty="0">
                <a:solidFill>
                  <a:srgbClr val="0E2841"/>
                </a:solidFill>
              </a:rPr>
              <a:t>Obviously, hospital wants to make money, so they made the robot sort by future cost. This leads to the system being seen as racist. But the bigger problem is it is up to whoever made it set the guidelines, as well as how the AI runs what it is looking for. </a:t>
            </a:r>
            <a:endParaRPr lang="en-US" dirty="0">
              <a:solidFill>
                <a:srgbClr val="000000"/>
              </a:solidFill>
            </a:endParaRPr>
          </a:p>
          <a:p>
            <a:pPr marL="662940" lvl="1" indent="-205740">
              <a:lnSpc>
                <a:spcPct val="110000"/>
              </a:lnSpc>
              <a:spcAft>
                <a:spcPts val="600"/>
              </a:spcAft>
              <a:buSzPct val="70000"/>
              <a:buFont typeface="Arial"/>
              <a:buChar char="•"/>
            </a:pPr>
            <a:r>
              <a:rPr lang="en-US" sz="1100" dirty="0">
                <a:solidFill>
                  <a:srgbClr val="0E2841"/>
                </a:solidFill>
              </a:rPr>
              <a:t>So in M3GAN example, Gemma has that responsibility to make sure that M3GAN doesn't end up being a bad influence, and that it guide Cady as a parent would. That’s why we need governance and security, to preserve integrity and what the system as made to do. Medical isn't a safe, nor is it ethical. </a:t>
            </a:r>
            <a:endParaRPr lang="en-US" dirty="0"/>
          </a:p>
          <a:p>
            <a:pPr lvl="1">
              <a:lnSpc>
                <a:spcPct val="110000"/>
              </a:lnSpc>
              <a:spcAft>
                <a:spcPts val="600"/>
              </a:spcAft>
              <a:buSzPct val="70000"/>
            </a:pPr>
            <a:endParaRPr lang="en-US" sz="1100" dirty="0">
              <a:solidFill>
                <a:srgbClr val="0E2841"/>
              </a:solidFill>
            </a:endParaRPr>
          </a:p>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2EEE54F5-B552-A647-BC41-3D97976B8BF0}" type="slidenum">
              <a:rPr lang="en-US" smtClean="0"/>
              <a:t>9</a:t>
            </a:fld>
            <a:endParaRPr lang="en-US" dirty="0"/>
          </a:p>
        </p:txBody>
      </p:sp>
    </p:spTree>
    <p:extLst>
      <p:ext uri="{BB962C8B-B14F-4D97-AF65-F5344CB8AC3E}">
        <p14:creationId xmlns:p14="http://schemas.microsoft.com/office/powerpoint/2010/main" val="300487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AE9D8-7C93-5EC5-6F15-54F907106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F7835-BF81-53AB-7E04-9431439CB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6DB23-E8EE-146C-C418-701BE9EA4C06}"/>
              </a:ext>
            </a:extLst>
          </p:cNvPr>
          <p:cNvSpPr>
            <a:spLocks noGrp="1"/>
          </p:cNvSpPr>
          <p:nvPr>
            <p:ph type="body" idx="1"/>
          </p:nvPr>
        </p:nvSpPr>
        <p:spPr/>
        <p:txBody>
          <a:bodyPr/>
          <a:lstStyle/>
          <a:p>
            <a:pPr lvl="1">
              <a:lnSpc>
                <a:spcPct val="110000"/>
              </a:lnSpc>
              <a:spcAft>
                <a:spcPts val="600"/>
              </a:spcAft>
            </a:pPr>
            <a:r>
              <a:rPr lang="en-US" dirty="0">
                <a:solidFill>
                  <a:srgbClr val="0E2841"/>
                </a:solidFill>
              </a:rPr>
              <a:t>The previous parts cover how  security systems and lack of governance impacted it. This is now on the problem of  problem solving.</a:t>
            </a:r>
          </a:p>
          <a:p>
            <a:pPr lvl="1">
              <a:lnSpc>
                <a:spcPct val="110000"/>
              </a:lnSpc>
              <a:spcAft>
                <a:spcPts val="600"/>
              </a:spcAft>
            </a:pPr>
            <a:r>
              <a:rPr lang="en-US" dirty="0">
                <a:solidFill>
                  <a:srgbClr val="0E2841"/>
                </a:solidFill>
              </a:rPr>
              <a:t>Part of the problem here is that AI will accomplish their directive in what is the simpler or affective method to them. So a person with cancer might think, oh I will solve cancer by purging cancer, but an AI would think I will solve it by getting rid of the human race. What is  interesting based on these two images is that the outcome that people want isn't the outcome that is the most efficient. </a:t>
            </a:r>
            <a:endParaRPr lang="en-US" dirty="0"/>
          </a:p>
          <a:p>
            <a:pPr lvl="1">
              <a:lnSpc>
                <a:spcPct val="110000"/>
              </a:lnSpc>
              <a:spcAft>
                <a:spcPts val="600"/>
              </a:spcAft>
            </a:pPr>
            <a:endParaRPr lang="en-US" dirty="0">
              <a:solidFill>
                <a:srgbClr val="0E2841"/>
              </a:solidFill>
            </a:endParaRPr>
          </a:p>
          <a:p>
            <a:pPr lvl="1">
              <a:lnSpc>
                <a:spcPct val="110000"/>
              </a:lnSpc>
              <a:spcAft>
                <a:spcPts val="600"/>
              </a:spcAft>
            </a:pPr>
            <a:r>
              <a:rPr lang="en-US" dirty="0">
                <a:solidFill>
                  <a:srgbClr val="0E2841"/>
                </a:solidFill>
              </a:rPr>
              <a:t>Top left, study on if you can have the red be upside down on top of blue, what ended up happening was red was flipped</a:t>
            </a:r>
          </a:p>
          <a:p>
            <a:pPr lvl="1">
              <a:lnSpc>
                <a:spcPct val="110000"/>
              </a:lnSpc>
              <a:spcAft>
                <a:spcPts val="600"/>
              </a:spcAft>
            </a:pPr>
            <a:r>
              <a:rPr lang="en-US" dirty="0">
                <a:solidFill>
                  <a:srgbClr val="0E2841"/>
                </a:solidFill>
              </a:rPr>
              <a:t>Top Right, study on teaching AI to walk, but the most efficient way was to glide, which is in no way how we walk. </a:t>
            </a:r>
          </a:p>
          <a:p>
            <a:endParaRPr lang="en-US" dirty="0">
              <a:solidFill>
                <a:srgbClr val="000000"/>
              </a:solidFill>
            </a:endParaRPr>
          </a:p>
        </p:txBody>
      </p:sp>
      <p:sp>
        <p:nvSpPr>
          <p:cNvPr id="4" name="Slide Number Placeholder 3">
            <a:extLst>
              <a:ext uri="{FF2B5EF4-FFF2-40B4-BE49-F238E27FC236}">
                <a16:creationId xmlns:a16="http://schemas.microsoft.com/office/drawing/2014/main" id="{AD899D0E-D08D-B223-ED79-D1D7300AD045}"/>
              </a:ext>
            </a:extLst>
          </p:cNvPr>
          <p:cNvSpPr>
            <a:spLocks noGrp="1"/>
          </p:cNvSpPr>
          <p:nvPr>
            <p:ph type="sldNum" sz="quarter" idx="5"/>
          </p:nvPr>
        </p:nvSpPr>
        <p:spPr/>
        <p:txBody>
          <a:bodyPr/>
          <a:lstStyle/>
          <a:p>
            <a:fld id="{2EEE54F5-B552-A647-BC41-3D97976B8BF0}" type="slidenum">
              <a:rPr lang="en-US" smtClean="0"/>
              <a:t>10</a:t>
            </a:fld>
            <a:endParaRPr lang="en-US" dirty="0"/>
          </a:p>
        </p:txBody>
      </p:sp>
    </p:spTree>
    <p:extLst>
      <p:ext uri="{BB962C8B-B14F-4D97-AF65-F5344CB8AC3E}">
        <p14:creationId xmlns:p14="http://schemas.microsoft.com/office/powerpoint/2010/main" val="198228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7CBEFEB1-4FBF-9D46-9198-64564F58CF66}" type="datetime1">
              <a:rPr lang="en-US" smtClean="0"/>
              <a:t>10/12/25</a:t>
            </a:fld>
            <a:endParaRPr lang="en-US" dirty="0"/>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201325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DCB7EA79-AD88-1645-805C-09A4CC4F5C44}" type="datetime1">
              <a:rPr lang="en-US" smtClean="0"/>
              <a:t>10/12/25</a:t>
            </a:fld>
            <a:endParaRPr lang="en-US" dirty="0"/>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209028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629B936A-1C4E-BF47-9D8A-7E47B4C21597}" type="datetime1">
              <a:rPr lang="en-US" smtClean="0"/>
              <a:t>10/12/25</a:t>
            </a:fld>
            <a:endParaRPr lang="en-US" dirty="0"/>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607946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E256CC4-2D43-6E4C-990E-36036B778795}" type="datetime1">
              <a:rPr lang="en-US" smtClean="0"/>
              <a:t>10/12/25</a:t>
            </a:fld>
            <a:endParaRPr lang="en-US" dirty="0"/>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lvl1pPr>
              <a:defRPr sz="1800"/>
            </a:lvl1pPr>
          </a:lstStyle>
          <a:p>
            <a:fld id="{57871EFB-7B9E-4E86-A89E-697E8EBB06F2}" type="slidenum">
              <a:rPr lang="en-US" smtClean="0"/>
              <a:pPr/>
              <a:t>‹#›</a:t>
            </a:fld>
            <a:endParaRPr lang="en-US" dirty="0"/>
          </a:p>
        </p:txBody>
      </p:sp>
    </p:spTree>
    <p:extLst>
      <p:ext uri="{BB962C8B-B14F-4D97-AF65-F5344CB8AC3E}">
        <p14:creationId xmlns:p14="http://schemas.microsoft.com/office/powerpoint/2010/main" val="279517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F9F526D5-7C8B-2E4E-9574-ECAFA1B55204}" type="datetime1">
              <a:rPr lang="en-US" smtClean="0"/>
              <a:t>10/12/25</a:t>
            </a:fld>
            <a:endParaRPr lang="en-US" dirty="0"/>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65553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E9614A8A-0152-9844-BE60-D6169BE12CE8}" type="datetime1">
              <a:rPr lang="en-US" smtClean="0"/>
              <a:t>10/12/25</a:t>
            </a:fld>
            <a:endParaRPr lang="en-US" dirty="0"/>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400806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0296B895-3CE6-C045-947D-1E3922D0FA2F}" type="datetime1">
              <a:rPr lang="en-US" smtClean="0"/>
              <a:t>10/12/25</a:t>
            </a:fld>
            <a:endParaRPr lang="en-US" dirty="0"/>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180785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B4E9E66-3B11-3D4C-B003-4EEB9488DA18}" type="datetime1">
              <a:rPr lang="en-US" smtClean="0"/>
              <a:t>10/12/25</a:t>
            </a:fld>
            <a:endParaRPr lang="en-US" dirty="0"/>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171437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05157BF3-2E3C-574D-A136-F83B44F9C3B2}" type="datetime1">
              <a:rPr lang="en-US" smtClean="0"/>
              <a:t>10/12/25</a:t>
            </a:fld>
            <a:endParaRPr lang="en-US" dirty="0"/>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dirty="0"/>
          </a:p>
        </p:txBody>
      </p:sp>
    </p:spTree>
    <p:extLst>
      <p:ext uri="{BB962C8B-B14F-4D97-AF65-F5344CB8AC3E}">
        <p14:creationId xmlns:p14="http://schemas.microsoft.com/office/powerpoint/2010/main" val="241518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587B4643-B128-1A40-BD01-760473278CD1}" type="datetime1">
              <a:rPr lang="en-US" smtClean="0"/>
              <a:t>10/12/25</a:t>
            </a:fld>
            <a:endParaRPr lang="en-US" dirty="0"/>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dirty="0"/>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442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0F1C3F9B-54C0-A04A-9991-E53358EEEB89}" type="datetime1">
              <a:rPr lang="en-US" smtClean="0"/>
              <a:t>10/12/25</a:t>
            </a:fld>
            <a:endParaRPr lang="en-US" dirty="0"/>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dirty="0"/>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17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FCCF66E2-78FE-4B4B-82E1-F585E3177F16}" type="datetime1">
              <a:rPr lang="en-US" smtClean="0"/>
              <a:t>10/12/25</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813600"/>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68" r:id="rId6"/>
    <p:sldLayoutId id="2147483864" r:id="rId7"/>
    <p:sldLayoutId id="2147483865" r:id="rId8"/>
    <p:sldLayoutId id="2147483866" r:id="rId9"/>
    <p:sldLayoutId id="2147483867" r:id="rId10"/>
    <p:sldLayoutId id="2147483869" r:id="rId11"/>
  </p:sldLayoutIdLst>
  <p:hf hdr="0" ftr="0" dt="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2" Type="http://schemas.openxmlformats.org/officeDocument/2006/relationships/hyperlink" Target="https://www.reddit.com/r/M3GAN/comments/10r1jjk/the_real_monster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FF4F1B1F-38C9-4BA3-8793-E2B6FC978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Neon 3D circle art">
            <a:extLst>
              <a:ext uri="{FF2B5EF4-FFF2-40B4-BE49-F238E27FC236}">
                <a16:creationId xmlns:a16="http://schemas.microsoft.com/office/drawing/2014/main" id="{5A170F3E-7A38-B24B-1793-E8B4B6C9B2FD}"/>
              </a:ext>
            </a:extLst>
          </p:cNvPr>
          <p:cNvPicPr>
            <a:picLocks noChangeAspect="1"/>
          </p:cNvPicPr>
          <p:nvPr/>
        </p:nvPicPr>
        <p:blipFill>
          <a:blip r:embed="rId2">
            <a:alphaModFix amt="40000"/>
          </a:blip>
          <a:srcRect t="21287" b="41"/>
          <a:stretch>
            <a:fillRect/>
          </a:stretch>
        </p:blipFill>
        <p:spPr>
          <a:xfrm>
            <a:off x="6822" y="10"/>
            <a:ext cx="12191999" cy="6857990"/>
          </a:xfrm>
          <a:prstGeom prst="rect">
            <a:avLst/>
          </a:prstGeom>
        </p:spPr>
      </p:pic>
      <p:sp>
        <p:nvSpPr>
          <p:cNvPr id="2" name="Title 1"/>
          <p:cNvSpPr>
            <a:spLocks noGrp="1"/>
          </p:cNvSpPr>
          <p:nvPr>
            <p:ph type="ctrTitle"/>
          </p:nvPr>
        </p:nvSpPr>
        <p:spPr>
          <a:xfrm>
            <a:off x="2629691" y="1256045"/>
            <a:ext cx="6962052" cy="1884207"/>
          </a:xfrm>
        </p:spPr>
        <p:txBody>
          <a:bodyPr anchor="b">
            <a:normAutofit/>
          </a:bodyPr>
          <a:lstStyle/>
          <a:p>
            <a:pPr algn="ctr"/>
            <a:r>
              <a:rPr lang="en-US" dirty="0">
                <a:solidFill>
                  <a:srgbClr val="FFFFFF"/>
                </a:solidFill>
                <a:cs typeface="Posterama"/>
              </a:rPr>
              <a:t>M3GAN (2022)</a:t>
            </a:r>
            <a:endParaRPr lang="en-US" dirty="0">
              <a:solidFill>
                <a:srgbClr val="FFFFFF"/>
              </a:solidFill>
            </a:endParaRPr>
          </a:p>
        </p:txBody>
      </p:sp>
      <p:sp>
        <p:nvSpPr>
          <p:cNvPr id="3" name="Subtitle 2"/>
          <p:cNvSpPr>
            <a:spLocks noGrp="1"/>
          </p:cNvSpPr>
          <p:nvPr>
            <p:ph type="subTitle" idx="1"/>
          </p:nvPr>
        </p:nvSpPr>
        <p:spPr>
          <a:xfrm>
            <a:off x="2811857" y="5159228"/>
            <a:ext cx="6581930" cy="746640"/>
          </a:xfrm>
        </p:spPr>
        <p:txBody>
          <a:bodyPr vert="horz" lIns="91440" tIns="45720" rIns="91440" bIns="45720" rtlCol="0">
            <a:normAutofit/>
          </a:bodyPr>
          <a:lstStyle/>
          <a:p>
            <a:pPr algn="ctr"/>
            <a:r>
              <a:rPr lang="en-US" dirty="0">
                <a:solidFill>
                  <a:srgbClr val="FFFFFF"/>
                </a:solidFill>
              </a:rPr>
              <a:t>Sweeney Han, Chenxi Zeng, Benni Valentine, Zach Cote, David Respereto </a:t>
            </a:r>
          </a:p>
        </p:txBody>
      </p:sp>
      <p:cxnSp>
        <p:nvCxnSpPr>
          <p:cNvPr id="61" name="Straight Connector 60">
            <a:extLst>
              <a:ext uri="{FF2B5EF4-FFF2-40B4-BE49-F238E27FC236}">
                <a16:creationId xmlns:a16="http://schemas.microsoft.com/office/drawing/2014/main" id="{6B5C80BC-C547-4FD8-9B68-6A9207F0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1557" y="3481804"/>
            <a:ext cx="0" cy="131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a:extLst>
            <a:ext uri="{FF2B5EF4-FFF2-40B4-BE49-F238E27FC236}">
              <a16:creationId xmlns:a16="http://schemas.microsoft.com/office/drawing/2014/main" id="{8CD97700-D8F6-5B42-C4B6-439A8FD68E69}"/>
            </a:ext>
          </a:extLst>
        </p:cNvPr>
        <p:cNvGrpSpPr/>
        <p:nvPr/>
      </p:nvGrpSpPr>
      <p:grpSpPr>
        <a:xfrm>
          <a:off x="0" y="0"/>
          <a:ext cx="0" cy="0"/>
          <a:chOff x="0" y="0"/>
          <a:chExt cx="0" cy="0"/>
        </a:xfrm>
      </p:grpSpPr>
      <p:cxnSp>
        <p:nvCxnSpPr>
          <p:cNvPr id="1040" name="Straight Connector 103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42" name="Rectangle 1041">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B174F-508A-648A-57DF-AFFB34B55324}"/>
              </a:ext>
            </a:extLst>
          </p:cNvPr>
          <p:cNvSpPr>
            <a:spLocks noGrp="1"/>
          </p:cNvSpPr>
          <p:nvPr>
            <p:ph type="title"/>
          </p:nvPr>
        </p:nvSpPr>
        <p:spPr>
          <a:xfrm>
            <a:off x="1332753" y="4177552"/>
            <a:ext cx="5686605" cy="1880347"/>
          </a:xfrm>
        </p:spPr>
        <p:txBody>
          <a:bodyPr vert="horz" lIns="91440" tIns="45720" rIns="91440" bIns="45720" rtlCol="0" anchor="ctr">
            <a:normAutofit/>
          </a:bodyPr>
          <a:lstStyle/>
          <a:p>
            <a:pPr algn="r"/>
            <a:r>
              <a:rPr lang="en-US" sz="4800" dirty="0"/>
              <a:t>Problem Solving for AI</a:t>
            </a:r>
            <a:endParaRPr lang="en-US" dirty="0"/>
          </a:p>
        </p:txBody>
      </p:sp>
      <p:pic>
        <p:nvPicPr>
          <p:cNvPr id="3" name="Picture 2" descr="Animation of a robotic arm with one blue and one red lego piece. It flips over the red lego piece.">
            <a:extLst>
              <a:ext uri="{FF2B5EF4-FFF2-40B4-BE49-F238E27FC236}">
                <a16:creationId xmlns:a16="http://schemas.microsoft.com/office/drawing/2014/main" id="{AD84256B-DB2A-FE73-D3F8-788F5FDA16CF}"/>
              </a:ext>
            </a:extLst>
          </p:cNvPr>
          <p:cNvPicPr>
            <a:picLocks noChangeAspect="1"/>
          </p:cNvPicPr>
          <p:nvPr/>
        </p:nvPicPr>
        <p:blipFill>
          <a:blip r:embed="rId3"/>
          <a:stretch>
            <a:fillRect/>
          </a:stretch>
        </p:blipFill>
        <p:spPr>
          <a:xfrm>
            <a:off x="2469180" y="876301"/>
            <a:ext cx="3355887" cy="2809580"/>
          </a:xfrm>
          <a:prstGeom prst="rect">
            <a:avLst/>
          </a:prstGeom>
        </p:spPr>
      </p:pic>
      <p:pic>
        <p:nvPicPr>
          <p:cNvPr id="4" name="Picture 3" descr="A simple robot, made up of blocks in a human shape. From standing, its legs fold into a W shape underneath it, and it slides across the screen on its side.">
            <a:extLst>
              <a:ext uri="{FF2B5EF4-FFF2-40B4-BE49-F238E27FC236}">
                <a16:creationId xmlns:a16="http://schemas.microsoft.com/office/drawing/2014/main" id="{2D6BCBEC-CBA8-C9D0-EF18-14ADCD21C9B0}"/>
              </a:ext>
            </a:extLst>
          </p:cNvPr>
          <p:cNvPicPr>
            <a:picLocks noChangeAspect="1"/>
          </p:cNvPicPr>
          <p:nvPr/>
        </p:nvPicPr>
        <p:blipFill>
          <a:blip r:embed="rId4"/>
          <a:stretch>
            <a:fillRect/>
          </a:stretch>
        </p:blipFill>
        <p:spPr>
          <a:xfrm>
            <a:off x="6366933" y="917903"/>
            <a:ext cx="4910667" cy="2726376"/>
          </a:xfrm>
          <a:prstGeom prst="rect">
            <a:avLst/>
          </a:prstGeom>
        </p:spPr>
      </p:pic>
      <p:cxnSp>
        <p:nvCxnSpPr>
          <p:cNvPr id="1044" name="Straight Connector 1043">
            <a:extLst>
              <a:ext uri="{FF2B5EF4-FFF2-40B4-BE49-F238E27FC236}">
                <a16:creationId xmlns:a16="http://schemas.microsoft.com/office/drawing/2014/main" id="{76A5D06F-DF26-4A88-BF73-C1B592E66D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1900" y="4536141"/>
            <a:ext cx="0" cy="125095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F26E9D5-A75F-BA73-F5A3-E961334CD568}"/>
              </a:ext>
            </a:extLst>
          </p:cNvPr>
          <p:cNvSpPr txBox="1"/>
          <p:nvPr/>
        </p:nvSpPr>
        <p:spPr>
          <a:xfrm>
            <a:off x="8040914" y="465908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What an AI might think is best, might not be what is wanted by humans [7]</a:t>
            </a:r>
          </a:p>
        </p:txBody>
      </p:sp>
      <p:sp>
        <p:nvSpPr>
          <p:cNvPr id="6" name="Slide Number Placeholder 5">
            <a:extLst>
              <a:ext uri="{FF2B5EF4-FFF2-40B4-BE49-F238E27FC236}">
                <a16:creationId xmlns:a16="http://schemas.microsoft.com/office/drawing/2014/main" id="{36B98C7E-6852-3A0A-EB99-516BD54387E2}"/>
              </a:ext>
            </a:extLst>
          </p:cNvPr>
          <p:cNvSpPr>
            <a:spLocks noGrp="1"/>
          </p:cNvSpPr>
          <p:nvPr>
            <p:ph type="sldNum" sz="quarter" idx="12"/>
          </p:nvPr>
        </p:nvSpPr>
        <p:spPr/>
        <p:txBody>
          <a:bodyPr/>
          <a:lstStyle/>
          <a:p>
            <a:fld id="{57871EFB-7B9E-4E86-A89E-697E8EBB06F2}" type="slidenum">
              <a:rPr lang="en-US" smtClean="0"/>
              <a:t>10</a:t>
            </a:fld>
            <a:endParaRPr lang="en-US" dirty="0"/>
          </a:p>
        </p:txBody>
      </p:sp>
    </p:spTree>
    <p:extLst>
      <p:ext uri="{BB962C8B-B14F-4D97-AF65-F5344CB8AC3E}">
        <p14:creationId xmlns:p14="http://schemas.microsoft.com/office/powerpoint/2010/main" val="103243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6832-9245-87E5-00E1-A435EB8863C8}"/>
              </a:ext>
            </a:extLst>
          </p:cNvPr>
          <p:cNvSpPr>
            <a:spLocks noGrp="1"/>
          </p:cNvSpPr>
          <p:nvPr>
            <p:ph type="title"/>
          </p:nvPr>
        </p:nvSpPr>
        <p:spPr/>
        <p:txBody>
          <a:bodyPr/>
          <a:lstStyle/>
          <a:p>
            <a:r>
              <a:rPr lang="en-US" dirty="0"/>
              <a:t>Reference(Pictures)</a:t>
            </a:r>
          </a:p>
        </p:txBody>
      </p:sp>
      <p:sp>
        <p:nvSpPr>
          <p:cNvPr id="3" name="Content Placeholder 2">
            <a:extLst>
              <a:ext uri="{FF2B5EF4-FFF2-40B4-BE49-F238E27FC236}">
                <a16:creationId xmlns:a16="http://schemas.microsoft.com/office/drawing/2014/main" id="{5DB42089-CD31-8DC0-7823-226E7830E82D}"/>
              </a:ext>
            </a:extLst>
          </p:cNvPr>
          <p:cNvSpPr>
            <a:spLocks noGrp="1"/>
          </p:cNvSpPr>
          <p:nvPr>
            <p:ph idx="1"/>
          </p:nvPr>
        </p:nvSpPr>
        <p:spPr/>
        <p:txBody>
          <a:bodyPr vert="horz" lIns="91440" tIns="45720" rIns="91440" bIns="45720" rtlCol="0" anchor="t">
            <a:normAutofit/>
          </a:bodyPr>
          <a:lstStyle/>
          <a:p>
            <a:r>
              <a:rPr lang="en-US" dirty="0">
                <a:solidFill>
                  <a:schemeClr val="tx1"/>
                </a:solidFill>
              </a:rPr>
              <a:t>M3GAN (2022) Universal Pictures</a:t>
            </a:r>
          </a:p>
          <a:p>
            <a:r>
              <a:rPr lang="en-US" dirty="0">
                <a:solidFill>
                  <a:schemeClr val="tx1"/>
                </a:solidFill>
                <a:ea typeface="+mn-lt"/>
                <a:cs typeface="+mn-lt"/>
                <a:hlinkClick r:id="rId2">
                  <a:extLst>
                    <a:ext uri="{A12FA001-AC4F-418D-AE19-62706E023703}">
                      <ahyp:hlinkClr xmlns:ahyp="http://schemas.microsoft.com/office/drawing/2018/hyperlinkcolor" val="tx"/>
                    </a:ext>
                  </a:extLst>
                </a:hlinkClick>
              </a:rPr>
              <a:t>https://www.reddit.com/r/M3GAN/comments/10r1jjk/the_real_monsters</a:t>
            </a:r>
            <a:endParaRPr lang="en-US" dirty="0">
              <a:solidFill>
                <a:schemeClr val="tx1"/>
              </a:solidFill>
              <a:ea typeface="+mn-lt"/>
              <a:cs typeface="+mn-lt"/>
              <a:hlinkClick r:id="rId2"/>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449ACFA4-DD0B-E13F-0184-114AAE11149E}"/>
              </a:ext>
            </a:extLst>
          </p:cNvPr>
          <p:cNvSpPr>
            <a:spLocks noGrp="1"/>
          </p:cNvSpPr>
          <p:nvPr>
            <p:ph type="sldNum" sz="quarter" idx="12"/>
          </p:nvPr>
        </p:nvSpPr>
        <p:spPr/>
        <p:txBody>
          <a:bodyPr/>
          <a:lstStyle/>
          <a:p>
            <a:fld id="{57871EFB-7B9E-4E86-A89E-697E8EBB06F2}" type="slidenum">
              <a:rPr lang="en-US" smtClean="0"/>
              <a:t>11</a:t>
            </a:fld>
            <a:endParaRPr lang="en-US" dirty="0"/>
          </a:p>
        </p:txBody>
      </p:sp>
    </p:spTree>
    <p:extLst>
      <p:ext uri="{BB962C8B-B14F-4D97-AF65-F5344CB8AC3E}">
        <p14:creationId xmlns:p14="http://schemas.microsoft.com/office/powerpoint/2010/main" val="3782494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1217-4334-B247-9E45-F2F3085EFB49}"/>
              </a:ext>
            </a:extLst>
          </p:cNvPr>
          <p:cNvSpPr>
            <a:spLocks noGrp="1"/>
          </p:cNvSpPr>
          <p:nvPr>
            <p:ph type="title"/>
          </p:nvPr>
        </p:nvSpPr>
        <p:spPr>
          <a:xfrm>
            <a:off x="709392" y="234618"/>
            <a:ext cx="10427840" cy="1086056"/>
          </a:xfrm>
        </p:spPr>
        <p:txBody>
          <a:bodyPr>
            <a:normAutofit/>
          </a:bodyPr>
          <a:lstStyle/>
          <a:p>
            <a:r>
              <a:rPr lang="en-US" dirty="0"/>
              <a:t>References For Real World</a:t>
            </a:r>
          </a:p>
        </p:txBody>
      </p:sp>
      <p:sp>
        <p:nvSpPr>
          <p:cNvPr id="3" name="Content Placeholder 2">
            <a:extLst>
              <a:ext uri="{FF2B5EF4-FFF2-40B4-BE49-F238E27FC236}">
                <a16:creationId xmlns:a16="http://schemas.microsoft.com/office/drawing/2014/main" id="{D2128761-8D6C-D8E1-67DB-8AE66CC19F3C}"/>
              </a:ext>
            </a:extLst>
          </p:cNvPr>
          <p:cNvSpPr>
            <a:spLocks noGrp="1"/>
          </p:cNvSpPr>
          <p:nvPr>
            <p:ph idx="1"/>
          </p:nvPr>
        </p:nvSpPr>
        <p:spPr>
          <a:xfrm>
            <a:off x="879640" y="1329345"/>
            <a:ext cx="10427841" cy="3903298"/>
          </a:xfrm>
        </p:spPr>
        <p:txBody>
          <a:bodyPr vert="horz" lIns="91440" tIns="45720" rIns="91440" bIns="45720" rtlCol="0" anchor="t">
            <a:noAutofit/>
          </a:bodyPr>
          <a:lstStyle/>
          <a:p>
            <a:r>
              <a:rPr lang="en-US" sz="1200" dirty="0">
                <a:solidFill>
                  <a:schemeClr val="tx1"/>
                </a:solidFill>
                <a:latin typeface="Times New Roman"/>
                <a:ea typeface="+mn-lt"/>
                <a:cs typeface="+mn-lt"/>
              </a:rPr>
              <a:t>[1] Alpha School. (n.d.). AI powered private school. Alpha School.</a:t>
            </a:r>
            <a:endParaRPr lang="en-US" sz="1200" dirty="0">
              <a:solidFill>
                <a:schemeClr val="tx1"/>
              </a:solidFill>
              <a:latin typeface="Times New Roman"/>
              <a:cs typeface="Times New Roman"/>
            </a:endParaRPr>
          </a:p>
          <a:p>
            <a:r>
              <a:rPr lang="en-US" sz="1200" dirty="0">
                <a:solidFill>
                  <a:schemeClr val="tx1"/>
                </a:solidFill>
                <a:latin typeface="Times New Roman"/>
                <a:ea typeface="+mn-lt"/>
                <a:cs typeface="+mn-lt"/>
              </a:rPr>
              <a:t>[2] New York State Office for the Aging. (2024, October). Transforming care with AI for older adults: Two years of success of NY older adults living with ElliQ.</a:t>
            </a:r>
          </a:p>
          <a:p>
            <a:r>
              <a:rPr lang="en-US" sz="1200" dirty="0">
                <a:solidFill>
                  <a:schemeClr val="tx1"/>
                </a:solidFill>
                <a:latin typeface="Times New Roman"/>
                <a:ea typeface="+mn-lt"/>
                <a:cs typeface="+mn-lt"/>
              </a:rPr>
              <a:t>[3] Shibata, T., Hung, L., Petersen, S., Darling, K., Inoue, K., Martyn, K., Hori, Y., Lane, G., Park, D., Mizoguchi, R., Takano, C., Harper, S., Leeson, G. W., &amp; Coughlin, J. F. (2021). PARO as a biofeedback medical device for mental health in the COVID-19 era. Sustainability, 13(20), 11502. DOI: 10.3390/su132011502</a:t>
            </a:r>
            <a:endParaRPr lang="en-US" sz="1200" dirty="0">
              <a:solidFill>
                <a:schemeClr val="tx1"/>
              </a:solidFill>
              <a:latin typeface="Times New Roman"/>
              <a:cs typeface="Times New Roman"/>
            </a:endParaRPr>
          </a:p>
          <a:p>
            <a:r>
              <a:rPr lang="en-US" sz="1200" dirty="0">
                <a:solidFill>
                  <a:schemeClr val="tx1"/>
                </a:solidFill>
                <a:latin typeface="Times New Roman"/>
                <a:ea typeface="+mn-lt"/>
                <a:cs typeface="+mn-lt"/>
              </a:rPr>
              <a:t>[4] National Transportation Safety Board. (n.d.). Collision between vehicle controlled by developmental automated driving system and pedestrian (Investigation HWY18MH010).</a:t>
            </a:r>
            <a:endParaRPr lang="en-US" sz="1200" dirty="0">
              <a:solidFill>
                <a:schemeClr val="tx1"/>
              </a:solidFill>
              <a:latin typeface="Times New Roman"/>
              <a:cs typeface="Times New Roman"/>
            </a:endParaRPr>
          </a:p>
          <a:p>
            <a:r>
              <a:rPr lang="en-US" sz="1200" dirty="0">
                <a:solidFill>
                  <a:schemeClr val="tx1"/>
                </a:solidFill>
                <a:latin typeface="Times New Roman"/>
                <a:ea typeface="+mn-lt"/>
                <a:cs typeface="+mn-lt"/>
              </a:rPr>
              <a:t>[5] Hern, A. (2017, February 28). CloudPets stuffed toys leak details of half a million users. The Guardian.</a:t>
            </a:r>
            <a:endParaRPr lang="en-US" sz="1200" dirty="0">
              <a:solidFill>
                <a:schemeClr val="tx1"/>
              </a:solidFill>
              <a:latin typeface="Times New Roman"/>
              <a:cs typeface="Times New Roman"/>
            </a:endParaRPr>
          </a:p>
          <a:p>
            <a:r>
              <a:rPr lang="en-US" sz="1200" dirty="0">
                <a:solidFill>
                  <a:schemeClr val="tx1"/>
                </a:solidFill>
                <a:latin typeface="Times New Roman"/>
                <a:ea typeface="+mn-lt"/>
                <a:cs typeface="+mn-lt"/>
              </a:rPr>
              <a:t>[6] Amnesty International. (2021, October 25). Dutch childcare benefit scandal an urgent wake-up call to ban racist algorithms. Amnesty International.</a:t>
            </a:r>
          </a:p>
          <a:p>
            <a:r>
              <a:rPr lang="en-US" sz="1200" dirty="0">
                <a:solidFill>
                  <a:schemeClr val="tx1"/>
                </a:solidFill>
                <a:latin typeface="Times New Roman"/>
                <a:ea typeface="+mn-lt"/>
                <a:cs typeface="+mn-lt"/>
              </a:rPr>
              <a:t>[7] Krakovna, V., Uesato, J., Mikulik, V., Rahtz, M., Everitt, T., Kumar, R., Kenton, Z., Leike, J., &amp; Legg, S. (2020, April 21). Specification gaming: The flip side of AI ingenuity. DeepMind Blog.</a:t>
            </a:r>
          </a:p>
          <a:p>
            <a:r>
              <a:rPr lang="en-US" sz="1200" dirty="0">
                <a:solidFill>
                  <a:schemeClr val="tx1"/>
                </a:solidFill>
                <a:latin typeface="Times New Roman"/>
                <a:ea typeface="+mn-lt"/>
                <a:cs typeface="+mn-lt"/>
              </a:rPr>
              <a:t>[8] Obermeyer, Z., Powers, B., Vogeli, C., &amp; Mullainathan, S. (2019). Dissecting racial bias in an algorithm used to manage the health of populations. Science, 366(6464), 447–453. DOI: 10.1126/science.aax2342</a:t>
            </a:r>
          </a:p>
          <a:p>
            <a:r>
              <a:rPr lang="en-US" sz="1200" dirty="0">
                <a:solidFill>
                  <a:schemeClr val="tx1"/>
                </a:solidFill>
                <a:latin typeface="Times New Roman"/>
                <a:ea typeface="+mn-lt"/>
                <a:cs typeface="+mn-lt"/>
              </a:rPr>
              <a:t>[9] National Transportation Safety Board. (2019). Collision between vehicle controlled by developmental automated driving system and pedestrian, Tempe, Arizona, March 18, 2018 (Highway Accident Report NTSB/HAR-19/03). Washington, DC: Author.</a:t>
            </a:r>
          </a:p>
          <a:p>
            <a:r>
              <a:rPr lang="en-US" sz="1200" dirty="0">
                <a:solidFill>
                  <a:schemeClr val="tx1"/>
                </a:solidFill>
                <a:latin typeface="Times New Roman"/>
                <a:ea typeface="+mn-lt"/>
                <a:cs typeface="Times New Roman"/>
              </a:rPr>
              <a:t>[10] U.S. Department of Commerce, Office of Inspector General. (2025, April 22). </a:t>
            </a:r>
            <a:r>
              <a:rPr lang="en-US" sz="1200" i="1" dirty="0">
                <a:solidFill>
                  <a:schemeClr val="tx1"/>
                </a:solidFill>
                <a:latin typeface="Times New Roman"/>
                <a:ea typeface="+mn-lt"/>
                <a:cs typeface="Times New Roman"/>
              </a:rPr>
              <a:t>USPTO should improve governance to promote effective oversight of its artificial intelligence tools</a:t>
            </a:r>
            <a:r>
              <a:rPr lang="en-US" sz="1200" dirty="0">
                <a:solidFill>
                  <a:schemeClr val="tx1"/>
                </a:solidFill>
                <a:latin typeface="Times New Roman"/>
                <a:ea typeface="+mn-lt"/>
                <a:cs typeface="Times New Roman"/>
              </a:rPr>
              <a:t> (Report No. OIG-25-018-A).</a:t>
            </a:r>
            <a:endParaRPr lang="en-US" sz="1200" dirty="0">
              <a:solidFill>
                <a:schemeClr val="tx1"/>
              </a:solidFill>
              <a:latin typeface="Times New Roman"/>
              <a:ea typeface="+mn-lt"/>
              <a:cs typeface="+mn-lt"/>
            </a:endParaRPr>
          </a:p>
        </p:txBody>
      </p:sp>
      <p:sp>
        <p:nvSpPr>
          <p:cNvPr id="4" name="Slide Number Placeholder 3">
            <a:extLst>
              <a:ext uri="{FF2B5EF4-FFF2-40B4-BE49-F238E27FC236}">
                <a16:creationId xmlns:a16="http://schemas.microsoft.com/office/drawing/2014/main" id="{C68AF131-C324-E413-87E5-0666F6C0291A}"/>
              </a:ext>
            </a:extLst>
          </p:cNvPr>
          <p:cNvSpPr>
            <a:spLocks noGrp="1"/>
          </p:cNvSpPr>
          <p:nvPr>
            <p:ph type="sldNum" sz="quarter" idx="12"/>
          </p:nvPr>
        </p:nvSpPr>
        <p:spPr/>
        <p:txBody>
          <a:bodyPr/>
          <a:lstStyle/>
          <a:p>
            <a:fld id="{57871EFB-7B9E-4E86-A89E-697E8EBB06F2}" type="slidenum">
              <a:rPr lang="en-US" smtClean="0"/>
              <a:t>12</a:t>
            </a:fld>
            <a:endParaRPr lang="en-US" dirty="0"/>
          </a:p>
        </p:txBody>
      </p:sp>
    </p:spTree>
    <p:extLst>
      <p:ext uri="{BB962C8B-B14F-4D97-AF65-F5344CB8AC3E}">
        <p14:creationId xmlns:p14="http://schemas.microsoft.com/office/powerpoint/2010/main" val="1919163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382F-CDAC-2648-BEF0-F626B9F77BC3}"/>
              </a:ext>
            </a:extLst>
          </p:cNvPr>
          <p:cNvSpPr>
            <a:spLocks noGrp="1"/>
          </p:cNvSpPr>
          <p:nvPr>
            <p:ph type="title"/>
          </p:nvPr>
        </p:nvSpPr>
        <p:spPr>
          <a:xfrm>
            <a:off x="854909" y="345991"/>
            <a:ext cx="10427840" cy="1086056"/>
          </a:xfrm>
        </p:spPr>
        <p:txBody>
          <a:bodyPr/>
          <a:lstStyle/>
          <a:p>
            <a:r>
              <a:rPr lang="en-US" dirty="0"/>
              <a:t>Timeline of Movie</a:t>
            </a:r>
          </a:p>
        </p:txBody>
      </p:sp>
      <p:graphicFrame>
        <p:nvGraphicFramePr>
          <p:cNvPr id="3" name="Diagram 2">
            <a:extLst>
              <a:ext uri="{FF2B5EF4-FFF2-40B4-BE49-F238E27FC236}">
                <a16:creationId xmlns:a16="http://schemas.microsoft.com/office/drawing/2014/main" id="{E779ACF5-FAA6-3396-3C09-2C67FEC87581}"/>
              </a:ext>
            </a:extLst>
          </p:cNvPr>
          <p:cNvGraphicFramePr/>
          <p:nvPr>
            <p:extLst>
              <p:ext uri="{D42A27DB-BD31-4B8C-83A1-F6EECF244321}">
                <p14:modId xmlns:p14="http://schemas.microsoft.com/office/powerpoint/2010/main" val="890612082"/>
              </p:ext>
            </p:extLst>
          </p:nvPr>
        </p:nvGraphicFramePr>
        <p:xfrm>
          <a:off x="1148149" y="2073876"/>
          <a:ext cx="9262418"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17F0B06-F6E4-5684-BC57-101E8ECED9A8}"/>
              </a:ext>
            </a:extLst>
          </p:cNvPr>
          <p:cNvSpPr>
            <a:spLocks noGrp="1"/>
          </p:cNvSpPr>
          <p:nvPr>
            <p:ph type="sldNum" sz="quarter" idx="12"/>
          </p:nvPr>
        </p:nvSpPr>
        <p:spPr/>
        <p:txBody>
          <a:bodyPr/>
          <a:lstStyle/>
          <a:p>
            <a:fld id="{57871EFB-7B9E-4E86-A89E-697E8EBB06F2}" type="slidenum">
              <a:rPr lang="en-US" smtClean="0"/>
              <a:t>2</a:t>
            </a:fld>
            <a:endParaRPr lang="en-US" dirty="0"/>
          </a:p>
        </p:txBody>
      </p:sp>
    </p:spTree>
    <p:extLst>
      <p:ext uri="{BB962C8B-B14F-4D97-AF65-F5344CB8AC3E}">
        <p14:creationId xmlns:p14="http://schemas.microsoft.com/office/powerpoint/2010/main" val="3306954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090C-96B3-87A9-B490-CE1C8BF0CF1F}"/>
              </a:ext>
            </a:extLst>
          </p:cNvPr>
          <p:cNvSpPr>
            <a:spLocks noGrp="1"/>
          </p:cNvSpPr>
          <p:nvPr>
            <p:ph type="title"/>
          </p:nvPr>
        </p:nvSpPr>
        <p:spPr/>
        <p:txBody>
          <a:bodyPr/>
          <a:lstStyle/>
          <a:p>
            <a:r>
              <a:rPr lang="en-US" dirty="0"/>
              <a:t>Major Technology</a:t>
            </a:r>
          </a:p>
        </p:txBody>
      </p:sp>
      <p:pic>
        <p:nvPicPr>
          <p:cNvPr id="1026" name="Picture 2" descr="M3GAN (2023) | Film Review">
            <a:extLst>
              <a:ext uri="{FF2B5EF4-FFF2-40B4-BE49-F238E27FC236}">
                <a16:creationId xmlns:a16="http://schemas.microsoft.com/office/drawing/2014/main" id="{F2E04582-5BBA-CA28-C94D-741A7E104C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 r="24677" b="10459"/>
          <a:stretch>
            <a:fillRect/>
          </a:stretch>
        </p:blipFill>
        <p:spPr bwMode="auto">
          <a:xfrm>
            <a:off x="301473" y="2241471"/>
            <a:ext cx="3543426" cy="2125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B9A870-0335-3A4A-DA9B-0CB129A33E9D}"/>
              </a:ext>
            </a:extLst>
          </p:cNvPr>
          <p:cNvPicPr>
            <a:picLocks noChangeAspect="1"/>
          </p:cNvPicPr>
          <p:nvPr/>
        </p:nvPicPr>
        <p:blipFill>
          <a:blip r:embed="rId4"/>
          <a:srcRect l="15385" t="-62" r="13725" b="21182"/>
          <a:stretch>
            <a:fillRect/>
          </a:stretch>
        </p:blipFill>
        <p:spPr>
          <a:xfrm>
            <a:off x="8315684" y="2241471"/>
            <a:ext cx="3619226" cy="2114418"/>
          </a:xfrm>
          <a:prstGeom prst="rect">
            <a:avLst/>
          </a:prstGeom>
        </p:spPr>
      </p:pic>
      <p:sp>
        <p:nvSpPr>
          <p:cNvPr id="8" name="TextBox 7">
            <a:extLst>
              <a:ext uri="{FF2B5EF4-FFF2-40B4-BE49-F238E27FC236}">
                <a16:creationId xmlns:a16="http://schemas.microsoft.com/office/drawing/2014/main" id="{6099A87F-F220-0F55-9EF1-998F1E769DD5}"/>
              </a:ext>
            </a:extLst>
          </p:cNvPr>
          <p:cNvSpPr txBox="1"/>
          <p:nvPr/>
        </p:nvSpPr>
        <p:spPr>
          <a:xfrm>
            <a:off x="1778299" y="4710976"/>
            <a:ext cx="1021433" cy="369332"/>
          </a:xfrm>
          <a:prstGeom prst="rect">
            <a:avLst/>
          </a:prstGeom>
          <a:noFill/>
        </p:spPr>
        <p:txBody>
          <a:bodyPr wrap="none" rtlCol="0">
            <a:spAutoFit/>
          </a:bodyPr>
          <a:lstStyle/>
          <a:p>
            <a:r>
              <a:rPr lang="en-US" dirty="0"/>
              <a:t>M3GAN</a:t>
            </a:r>
          </a:p>
        </p:txBody>
      </p:sp>
      <p:sp>
        <p:nvSpPr>
          <p:cNvPr id="9" name="TextBox 8">
            <a:extLst>
              <a:ext uri="{FF2B5EF4-FFF2-40B4-BE49-F238E27FC236}">
                <a16:creationId xmlns:a16="http://schemas.microsoft.com/office/drawing/2014/main" id="{0953340D-047F-62D5-952F-82B01C5781C0}"/>
              </a:ext>
            </a:extLst>
          </p:cNvPr>
          <p:cNvSpPr txBox="1"/>
          <p:nvPr/>
        </p:nvSpPr>
        <p:spPr>
          <a:xfrm>
            <a:off x="8801173" y="4710976"/>
            <a:ext cx="1854995" cy="369332"/>
          </a:xfrm>
          <a:prstGeom prst="rect">
            <a:avLst/>
          </a:prstGeom>
          <a:noFill/>
        </p:spPr>
        <p:txBody>
          <a:bodyPr wrap="none" rtlCol="0">
            <a:spAutoFit/>
          </a:bodyPr>
          <a:lstStyle/>
          <a:p>
            <a:r>
              <a:rPr lang="en-US" dirty="0"/>
              <a:t>Brain of M3GAN</a:t>
            </a:r>
          </a:p>
        </p:txBody>
      </p:sp>
      <p:pic>
        <p:nvPicPr>
          <p:cNvPr id="3" name="Picture 2" descr="A person pointing at a machine&#10;&#10;AI-generated content may be incorrect.">
            <a:extLst>
              <a:ext uri="{FF2B5EF4-FFF2-40B4-BE49-F238E27FC236}">
                <a16:creationId xmlns:a16="http://schemas.microsoft.com/office/drawing/2014/main" id="{1C8395EB-5A41-88B2-7A24-D5C62F4C7567}"/>
              </a:ext>
            </a:extLst>
          </p:cNvPr>
          <p:cNvPicPr>
            <a:picLocks noChangeAspect="1"/>
          </p:cNvPicPr>
          <p:nvPr/>
        </p:nvPicPr>
        <p:blipFill>
          <a:blip r:embed="rId5"/>
          <a:stretch>
            <a:fillRect/>
          </a:stretch>
        </p:blipFill>
        <p:spPr>
          <a:xfrm>
            <a:off x="4344185" y="2239818"/>
            <a:ext cx="3495930" cy="2116666"/>
          </a:xfrm>
          <a:prstGeom prst="rect">
            <a:avLst/>
          </a:prstGeom>
        </p:spPr>
      </p:pic>
      <p:sp>
        <p:nvSpPr>
          <p:cNvPr id="6" name="TextBox 5">
            <a:extLst>
              <a:ext uri="{FF2B5EF4-FFF2-40B4-BE49-F238E27FC236}">
                <a16:creationId xmlns:a16="http://schemas.microsoft.com/office/drawing/2014/main" id="{D5DD88D9-24FD-F3D0-643D-6DC6011636DA}"/>
              </a:ext>
            </a:extLst>
          </p:cNvPr>
          <p:cNvSpPr txBox="1"/>
          <p:nvPr/>
        </p:nvSpPr>
        <p:spPr>
          <a:xfrm>
            <a:off x="5683900" y="4710976"/>
            <a:ext cx="748923" cy="369332"/>
          </a:xfrm>
          <a:prstGeom prst="rect">
            <a:avLst/>
          </a:prstGeom>
          <a:noFill/>
        </p:spPr>
        <p:txBody>
          <a:bodyPr wrap="none" lIns="91440" tIns="45720" rIns="91440" bIns="45720" rtlCol="0" anchor="t">
            <a:spAutoFit/>
          </a:bodyPr>
          <a:lstStyle/>
          <a:p>
            <a:r>
              <a:rPr lang="en-US" dirty="0"/>
              <a:t>Bruce</a:t>
            </a:r>
          </a:p>
        </p:txBody>
      </p:sp>
      <p:sp>
        <p:nvSpPr>
          <p:cNvPr id="7" name="Slide Number Placeholder 6">
            <a:extLst>
              <a:ext uri="{FF2B5EF4-FFF2-40B4-BE49-F238E27FC236}">
                <a16:creationId xmlns:a16="http://schemas.microsoft.com/office/drawing/2014/main" id="{8E1DEA11-1FAE-D577-0C69-A115814200DD}"/>
              </a:ext>
            </a:extLst>
          </p:cNvPr>
          <p:cNvSpPr>
            <a:spLocks noGrp="1"/>
          </p:cNvSpPr>
          <p:nvPr>
            <p:ph type="sldNum" sz="quarter" idx="12"/>
          </p:nvPr>
        </p:nvSpPr>
        <p:spPr/>
        <p:txBody>
          <a:bodyPr/>
          <a:lstStyle/>
          <a:p>
            <a:fld id="{57871EFB-7B9E-4E86-A89E-697E8EBB06F2}" type="slidenum">
              <a:rPr lang="en-US" smtClean="0"/>
              <a:t>3</a:t>
            </a:fld>
            <a:endParaRPr lang="en-US" dirty="0"/>
          </a:p>
        </p:txBody>
      </p:sp>
    </p:spTree>
    <p:extLst>
      <p:ext uri="{BB962C8B-B14F-4D97-AF65-F5344CB8AC3E}">
        <p14:creationId xmlns:p14="http://schemas.microsoft.com/office/powerpoint/2010/main" val="100736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5CB22-3472-2E49-3559-DD1ECC943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32B99-AEA4-D81E-A373-25E0644D5B55}"/>
              </a:ext>
            </a:extLst>
          </p:cNvPr>
          <p:cNvSpPr>
            <a:spLocks noGrp="1"/>
          </p:cNvSpPr>
          <p:nvPr>
            <p:ph type="title"/>
          </p:nvPr>
        </p:nvSpPr>
        <p:spPr/>
        <p:txBody>
          <a:bodyPr/>
          <a:lstStyle/>
          <a:p>
            <a:r>
              <a:rPr lang="en-US" dirty="0"/>
              <a:t>Additional Technology </a:t>
            </a:r>
          </a:p>
        </p:txBody>
      </p:sp>
      <p:pic>
        <p:nvPicPr>
          <p:cNvPr id="2050" name="Picture 2" descr="M3GAN - Ellen Dubin's Official Website">
            <a:extLst>
              <a:ext uri="{FF2B5EF4-FFF2-40B4-BE49-F238E27FC236}">
                <a16:creationId xmlns:a16="http://schemas.microsoft.com/office/drawing/2014/main" id="{5D1055B5-C95B-67BF-46B6-2B546F44E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404" y="2528261"/>
            <a:ext cx="3205278" cy="23673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real Monsters : r/M3GAN">
            <a:extLst>
              <a:ext uri="{FF2B5EF4-FFF2-40B4-BE49-F238E27FC236}">
                <a16:creationId xmlns:a16="http://schemas.microsoft.com/office/drawing/2014/main" id="{DE1E315F-87EE-713D-F142-AB9E175E9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59" r="6407"/>
          <a:stretch>
            <a:fillRect/>
          </a:stretch>
        </p:blipFill>
        <p:spPr bwMode="auto">
          <a:xfrm>
            <a:off x="7716319" y="2461570"/>
            <a:ext cx="3500845" cy="25041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01B98E-15E1-F0EE-9947-34174661BEA3}"/>
              </a:ext>
            </a:extLst>
          </p:cNvPr>
          <p:cNvSpPr txBox="1"/>
          <p:nvPr/>
        </p:nvSpPr>
        <p:spPr>
          <a:xfrm>
            <a:off x="2544270" y="5138380"/>
            <a:ext cx="657552" cy="369332"/>
          </a:xfrm>
          <a:prstGeom prst="rect">
            <a:avLst/>
          </a:prstGeom>
          <a:noFill/>
        </p:spPr>
        <p:txBody>
          <a:bodyPr wrap="none" rtlCol="0">
            <a:spAutoFit/>
          </a:bodyPr>
          <a:lstStyle/>
          <a:p>
            <a:pPr algn="ctr"/>
            <a:r>
              <a:rPr lang="en-US" dirty="0"/>
              <a:t>Elsie</a:t>
            </a:r>
          </a:p>
        </p:txBody>
      </p:sp>
      <p:sp>
        <p:nvSpPr>
          <p:cNvPr id="8" name="TextBox 7">
            <a:extLst>
              <a:ext uri="{FF2B5EF4-FFF2-40B4-BE49-F238E27FC236}">
                <a16:creationId xmlns:a16="http://schemas.microsoft.com/office/drawing/2014/main" id="{7681F921-9CD9-5D17-75F2-357F2AA9706E}"/>
              </a:ext>
            </a:extLst>
          </p:cNvPr>
          <p:cNvSpPr txBox="1"/>
          <p:nvPr/>
        </p:nvSpPr>
        <p:spPr>
          <a:xfrm>
            <a:off x="8674697" y="5092213"/>
            <a:ext cx="1768433" cy="646331"/>
          </a:xfrm>
          <a:prstGeom prst="rect">
            <a:avLst/>
          </a:prstGeom>
          <a:noFill/>
        </p:spPr>
        <p:txBody>
          <a:bodyPr wrap="none" lIns="91440" tIns="45720" rIns="91440" bIns="45720" rtlCol="0" anchor="t">
            <a:spAutoFit/>
          </a:bodyPr>
          <a:lstStyle/>
          <a:p>
            <a:r>
              <a:rPr lang="en-US" dirty="0"/>
              <a:t>PurRpetual Petz</a:t>
            </a:r>
          </a:p>
          <a:p>
            <a:pPr algn="ctr"/>
            <a:endParaRPr lang="en-US" dirty="0"/>
          </a:p>
        </p:txBody>
      </p:sp>
      <p:sp>
        <p:nvSpPr>
          <p:cNvPr id="3" name="Slide Number Placeholder 2">
            <a:extLst>
              <a:ext uri="{FF2B5EF4-FFF2-40B4-BE49-F238E27FC236}">
                <a16:creationId xmlns:a16="http://schemas.microsoft.com/office/drawing/2014/main" id="{82B8FC68-2B1D-1893-F8BB-78539609672C}"/>
              </a:ext>
            </a:extLst>
          </p:cNvPr>
          <p:cNvSpPr>
            <a:spLocks noGrp="1"/>
          </p:cNvSpPr>
          <p:nvPr>
            <p:ph type="sldNum" sz="quarter" idx="12"/>
          </p:nvPr>
        </p:nvSpPr>
        <p:spPr/>
        <p:txBody>
          <a:bodyPr/>
          <a:lstStyle/>
          <a:p>
            <a:fld id="{57871EFB-7B9E-4E86-A89E-697E8EBB06F2}" type="slidenum">
              <a:rPr lang="en-US" smtClean="0"/>
              <a:t>4</a:t>
            </a:fld>
            <a:endParaRPr lang="en-US" dirty="0"/>
          </a:p>
        </p:txBody>
      </p:sp>
    </p:spTree>
    <p:extLst>
      <p:ext uri="{BB962C8B-B14F-4D97-AF65-F5344CB8AC3E}">
        <p14:creationId xmlns:p14="http://schemas.microsoft.com/office/powerpoint/2010/main" val="159915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39E9-2C2C-7142-AD8E-A0D630C1BE9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3F3921A-D007-3458-6287-25A9338DDB15}"/>
              </a:ext>
            </a:extLst>
          </p:cNvPr>
          <p:cNvSpPr>
            <a:spLocks noGrp="1"/>
          </p:cNvSpPr>
          <p:nvPr>
            <p:ph idx="1"/>
          </p:nvPr>
        </p:nvSpPr>
        <p:spPr>
          <a:xfrm>
            <a:off x="878513" y="2425418"/>
            <a:ext cx="10427841" cy="3903298"/>
          </a:xfrm>
        </p:spPr>
        <p:txBody>
          <a:bodyPr vert="horz" lIns="91440" tIns="45720" rIns="91440" bIns="45720" rtlCol="0" anchor="t">
            <a:normAutofit/>
          </a:bodyPr>
          <a:lstStyle/>
          <a:p>
            <a:r>
              <a:rPr lang="en-US" sz="2600" dirty="0">
                <a:solidFill>
                  <a:schemeClr val="tx1"/>
                </a:solidFill>
                <a:latin typeface="Cambria"/>
                <a:ea typeface="Calibri"/>
                <a:cs typeface="Calibri"/>
              </a:rPr>
              <a:t>Robots cannot properly take over a human's role</a:t>
            </a:r>
          </a:p>
          <a:p>
            <a:r>
              <a:rPr lang="en-US" sz="2600" dirty="0">
                <a:solidFill>
                  <a:schemeClr val="tx1"/>
                </a:solidFill>
                <a:latin typeface="Cambria"/>
                <a:ea typeface="Calibri"/>
                <a:cs typeface="Calibri"/>
              </a:rPr>
              <a:t>AI follows their purpose and doesn’t change unless guided to</a:t>
            </a:r>
          </a:p>
        </p:txBody>
      </p:sp>
      <p:sp>
        <p:nvSpPr>
          <p:cNvPr id="5" name="Slide Number Placeholder 4">
            <a:extLst>
              <a:ext uri="{FF2B5EF4-FFF2-40B4-BE49-F238E27FC236}">
                <a16:creationId xmlns:a16="http://schemas.microsoft.com/office/drawing/2014/main" id="{4425ED61-C3CD-A707-55DC-447252A2C5DE}"/>
              </a:ext>
            </a:extLst>
          </p:cNvPr>
          <p:cNvSpPr>
            <a:spLocks noGrp="1"/>
          </p:cNvSpPr>
          <p:nvPr>
            <p:ph type="sldNum" sz="quarter" idx="12"/>
          </p:nvPr>
        </p:nvSpPr>
        <p:spPr/>
        <p:txBody>
          <a:bodyPr/>
          <a:lstStyle/>
          <a:p>
            <a:fld id="{57871EFB-7B9E-4E86-A89E-697E8EBB06F2}" type="slidenum">
              <a:rPr lang="en-US" smtClean="0"/>
              <a:t>5</a:t>
            </a:fld>
            <a:endParaRPr lang="en-US" dirty="0"/>
          </a:p>
        </p:txBody>
      </p:sp>
    </p:spTree>
    <p:extLst>
      <p:ext uri="{BB962C8B-B14F-4D97-AF65-F5344CB8AC3E}">
        <p14:creationId xmlns:p14="http://schemas.microsoft.com/office/powerpoint/2010/main" val="339093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DF37-76F2-5093-90CC-5F30FC540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DF58C-54DA-EBF4-F6DB-224227C6138F}"/>
              </a:ext>
            </a:extLst>
          </p:cNvPr>
          <p:cNvSpPr>
            <a:spLocks noGrp="1"/>
          </p:cNvSpPr>
          <p:nvPr>
            <p:ph type="title"/>
          </p:nvPr>
        </p:nvSpPr>
        <p:spPr/>
        <p:txBody>
          <a:bodyPr/>
          <a:lstStyle/>
          <a:p>
            <a:r>
              <a:rPr lang="en-US" dirty="0"/>
              <a:t>Robots Taking Over Human Roles</a:t>
            </a:r>
          </a:p>
        </p:txBody>
      </p:sp>
      <p:sp>
        <p:nvSpPr>
          <p:cNvPr id="3" name="Content Placeholder 2">
            <a:extLst>
              <a:ext uri="{FF2B5EF4-FFF2-40B4-BE49-F238E27FC236}">
                <a16:creationId xmlns:a16="http://schemas.microsoft.com/office/drawing/2014/main" id="{EE17AE6C-266D-2D63-B29B-34B06DCAE2FC}"/>
              </a:ext>
            </a:extLst>
          </p:cNvPr>
          <p:cNvSpPr>
            <a:spLocks noGrp="1"/>
          </p:cNvSpPr>
          <p:nvPr>
            <p:ph idx="1"/>
          </p:nvPr>
        </p:nvSpPr>
        <p:spPr/>
        <p:txBody>
          <a:bodyPr vert="horz" lIns="91440" tIns="45720" rIns="91440" bIns="45720" rtlCol="0" anchor="t">
            <a:normAutofit/>
          </a:bodyPr>
          <a:lstStyle/>
          <a:p>
            <a:pPr marL="0" indent="0">
              <a:buNone/>
            </a:pPr>
            <a:endParaRPr lang="en-US" dirty="0"/>
          </a:p>
          <a:p>
            <a:endParaRPr lang="en-US" dirty="0"/>
          </a:p>
        </p:txBody>
      </p:sp>
      <p:sp>
        <p:nvSpPr>
          <p:cNvPr id="5" name="TextBox 4">
            <a:extLst>
              <a:ext uri="{FF2B5EF4-FFF2-40B4-BE49-F238E27FC236}">
                <a16:creationId xmlns:a16="http://schemas.microsoft.com/office/drawing/2014/main" id="{03305710-6D40-3B2A-FBA6-1E9B7E7BFCB8}"/>
              </a:ext>
            </a:extLst>
          </p:cNvPr>
          <p:cNvSpPr txBox="1"/>
          <p:nvPr/>
        </p:nvSpPr>
        <p:spPr>
          <a:xfrm>
            <a:off x="999344" y="2012193"/>
            <a:ext cx="10074468" cy="2034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600" dirty="0">
                <a:latin typeface="+mj-lt"/>
              </a:rPr>
              <a:t>"Help support parents not replace them"</a:t>
            </a:r>
          </a:p>
          <a:p>
            <a:pPr marL="285750" indent="-285750">
              <a:lnSpc>
                <a:spcPct val="90000"/>
              </a:lnSpc>
              <a:spcBef>
                <a:spcPts val="1200"/>
              </a:spcBef>
              <a:buFont typeface="Arial" panose="020B0604020202020204" pitchFamily="34" charset="0"/>
              <a:buChar char="•"/>
            </a:pPr>
            <a:r>
              <a:rPr lang="en-US" sz="2600" dirty="0">
                <a:latin typeface="+mj-lt"/>
                <a:ea typeface="Cambria"/>
                <a:cs typeface="+mn-lt"/>
              </a:rPr>
              <a:t>Cady defers to M3GAN for comfort, rules, and mediation</a:t>
            </a:r>
          </a:p>
          <a:p>
            <a:pPr marL="285750" indent="-285750">
              <a:lnSpc>
                <a:spcPct val="90000"/>
              </a:lnSpc>
              <a:spcBef>
                <a:spcPts val="1200"/>
              </a:spcBef>
              <a:buFont typeface="Arial" panose="020B0604020202020204" pitchFamily="34" charset="0"/>
              <a:buChar char="•"/>
            </a:pPr>
            <a:r>
              <a:rPr lang="en-US" sz="2600" dirty="0">
                <a:latin typeface="+mj-lt"/>
                <a:ea typeface="Cambria"/>
                <a:cs typeface="+mn-lt"/>
              </a:rPr>
              <a:t>Shape children’s emotion/learning </a:t>
            </a:r>
          </a:p>
          <a:p>
            <a:pPr marL="285750" indent="-285750">
              <a:lnSpc>
                <a:spcPct val="90000"/>
              </a:lnSpc>
              <a:spcBef>
                <a:spcPts val="1200"/>
              </a:spcBef>
              <a:buFont typeface="Arial" panose="020B0604020202020204" pitchFamily="34" charset="0"/>
              <a:buChar char="•"/>
            </a:pPr>
            <a:r>
              <a:rPr lang="en-US" sz="2600" dirty="0">
                <a:latin typeface="+mj-lt"/>
                <a:ea typeface="Cambria"/>
                <a:cs typeface="+mn-lt"/>
              </a:rPr>
              <a:t>Gemma’s role is displaced</a:t>
            </a:r>
          </a:p>
        </p:txBody>
      </p:sp>
      <p:pic>
        <p:nvPicPr>
          <p:cNvPr id="6" name="Picture 5" descr="A person talking on a phone&#10;&#10;AI-generated content may be incorrect.">
            <a:extLst>
              <a:ext uri="{FF2B5EF4-FFF2-40B4-BE49-F238E27FC236}">
                <a16:creationId xmlns:a16="http://schemas.microsoft.com/office/drawing/2014/main" id="{25D3C940-C23C-552D-AD1B-DABCAF8FFD76}"/>
              </a:ext>
            </a:extLst>
          </p:cNvPr>
          <p:cNvPicPr>
            <a:picLocks noChangeAspect="1"/>
          </p:cNvPicPr>
          <p:nvPr/>
        </p:nvPicPr>
        <p:blipFill>
          <a:blip r:embed="rId3"/>
          <a:stretch>
            <a:fillRect/>
          </a:stretch>
        </p:blipFill>
        <p:spPr>
          <a:xfrm>
            <a:off x="7274068" y="3432848"/>
            <a:ext cx="4001559" cy="2509213"/>
          </a:xfrm>
          <a:prstGeom prst="rect">
            <a:avLst/>
          </a:prstGeom>
        </p:spPr>
      </p:pic>
      <p:sp>
        <p:nvSpPr>
          <p:cNvPr id="7" name="Slide Number Placeholder 6">
            <a:extLst>
              <a:ext uri="{FF2B5EF4-FFF2-40B4-BE49-F238E27FC236}">
                <a16:creationId xmlns:a16="http://schemas.microsoft.com/office/drawing/2014/main" id="{165C8E5C-D91C-69D4-FC67-B9B04D4BA005}"/>
              </a:ext>
            </a:extLst>
          </p:cNvPr>
          <p:cNvSpPr>
            <a:spLocks noGrp="1"/>
          </p:cNvSpPr>
          <p:nvPr>
            <p:ph type="sldNum" sz="quarter" idx="12"/>
          </p:nvPr>
        </p:nvSpPr>
        <p:spPr/>
        <p:txBody>
          <a:bodyPr/>
          <a:lstStyle/>
          <a:p>
            <a:fld id="{57871EFB-7B9E-4E86-A89E-697E8EBB06F2}" type="slidenum">
              <a:rPr lang="en-US" smtClean="0"/>
              <a:t>6</a:t>
            </a:fld>
            <a:endParaRPr lang="en-US" dirty="0"/>
          </a:p>
        </p:txBody>
      </p:sp>
    </p:spTree>
    <p:extLst>
      <p:ext uri="{BB962C8B-B14F-4D97-AF65-F5344CB8AC3E}">
        <p14:creationId xmlns:p14="http://schemas.microsoft.com/office/powerpoint/2010/main" val="244212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BA752A72-85AE-4898-800C-83AA48A96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0495AA-1390-9018-7E30-F269F700E29F}"/>
              </a:ext>
            </a:extLst>
          </p:cNvPr>
          <p:cNvSpPr>
            <a:spLocks noGrp="1"/>
          </p:cNvSpPr>
          <p:nvPr>
            <p:ph type="title"/>
          </p:nvPr>
        </p:nvSpPr>
        <p:spPr>
          <a:xfrm>
            <a:off x="1003986" y="386689"/>
            <a:ext cx="4562704" cy="1579222"/>
          </a:xfrm>
        </p:spPr>
        <p:txBody>
          <a:bodyPr vert="horz" lIns="91440" tIns="45720" rIns="91440" bIns="45720" rtlCol="0" anchor="b">
            <a:normAutofit/>
          </a:bodyPr>
          <a:lstStyle/>
          <a:p>
            <a:r>
              <a:rPr lang="en-US" dirty="0"/>
              <a:t>Instances in Real</a:t>
            </a:r>
            <a:r>
              <a:rPr lang="en-US" kern="1200" dirty="0">
                <a:latin typeface="+mj-lt"/>
                <a:ea typeface="+mj-ea"/>
                <a:cs typeface="+mj-cs"/>
              </a:rPr>
              <a:t> World </a:t>
            </a:r>
          </a:p>
        </p:txBody>
      </p:sp>
      <p:cxnSp>
        <p:nvCxnSpPr>
          <p:cNvPr id="4112" name="Straight Connector 4111">
            <a:extLst>
              <a:ext uri="{FF2B5EF4-FFF2-40B4-BE49-F238E27FC236}">
                <a16:creationId xmlns:a16="http://schemas.microsoft.com/office/drawing/2014/main" id="{F44652EC-C642-4099-9CB1-67BCF3CB5D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199"/>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96554B9-5618-4B85-EC1B-2342B3AE7FD7}"/>
              </a:ext>
            </a:extLst>
          </p:cNvPr>
          <p:cNvSpPr txBox="1"/>
          <p:nvPr/>
        </p:nvSpPr>
        <p:spPr>
          <a:xfrm>
            <a:off x="990985" y="1966420"/>
            <a:ext cx="3793664" cy="604483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a:lnSpc>
                <a:spcPct val="110000"/>
              </a:lnSpc>
              <a:spcAft>
                <a:spcPts val="600"/>
              </a:spcAft>
              <a:buSzPct val="70000"/>
            </a:pPr>
            <a:endParaRPr lang="en-US" sz="2800" dirty="0">
              <a:latin typeface="Cambria" panose="02040503050406030204" pitchFamily="18" charset="0"/>
            </a:endParaRPr>
          </a:p>
          <a:p>
            <a:pPr>
              <a:lnSpc>
                <a:spcPct val="110000"/>
              </a:lnSpc>
              <a:spcAft>
                <a:spcPts val="600"/>
              </a:spcAft>
              <a:buSzPct val="70000"/>
            </a:pPr>
            <a:endParaRPr lang="en-US" sz="2800" dirty="0">
              <a:latin typeface="Cambria" panose="02040503050406030204" pitchFamily="18" charset="0"/>
            </a:endParaRPr>
          </a:p>
          <a:p>
            <a:pPr>
              <a:lnSpc>
                <a:spcPct val="110000"/>
              </a:lnSpc>
              <a:spcAft>
                <a:spcPts val="600"/>
              </a:spcAft>
              <a:buSzPct val="70000"/>
            </a:pPr>
            <a:endParaRPr lang="en-US" sz="2800" dirty="0">
              <a:latin typeface="Cambria" panose="02040503050406030204" pitchFamily="18" charset="0"/>
            </a:endParaRPr>
          </a:p>
          <a:p>
            <a:pPr>
              <a:lnSpc>
                <a:spcPct val="110000"/>
              </a:lnSpc>
              <a:spcAft>
                <a:spcPts val="600"/>
              </a:spcAft>
              <a:buSzPct val="70000"/>
            </a:pPr>
            <a:endParaRPr lang="en-US" sz="2800" dirty="0">
              <a:latin typeface="Cambria" panose="02040503050406030204" pitchFamily="18" charset="0"/>
            </a:endParaRPr>
          </a:p>
          <a:p>
            <a:pPr>
              <a:lnSpc>
                <a:spcPct val="110000"/>
              </a:lnSpc>
              <a:spcAft>
                <a:spcPts val="600"/>
              </a:spcAft>
              <a:buSzPct val="70000"/>
            </a:pPr>
            <a:endParaRPr lang="en-US" sz="2800" dirty="0">
              <a:latin typeface="Cambria" panose="02040503050406030204" pitchFamily="18" charset="0"/>
            </a:endParaRPr>
          </a:p>
          <a:p>
            <a:pPr marL="457200" indent="-457200">
              <a:lnSpc>
                <a:spcPct val="110000"/>
              </a:lnSpc>
              <a:spcAft>
                <a:spcPts val="600"/>
              </a:spcAft>
              <a:buSzPct val="70000"/>
              <a:buFont typeface="Calibri"/>
              <a:buChar char="-"/>
            </a:pPr>
            <a:r>
              <a:rPr lang="en-US" sz="2800" dirty="0">
                <a:latin typeface="Cambria"/>
                <a:ea typeface="Cambria"/>
              </a:rPr>
              <a:t>Alpha School [1]</a:t>
            </a:r>
          </a:p>
          <a:p>
            <a:pPr marL="457200" indent="-457200">
              <a:lnSpc>
                <a:spcPct val="110000"/>
              </a:lnSpc>
              <a:spcAft>
                <a:spcPts val="600"/>
              </a:spcAft>
              <a:buSzPct val="70000"/>
              <a:buFont typeface="Calibri"/>
              <a:buChar char="-"/>
            </a:pPr>
            <a:r>
              <a:rPr lang="en-US" sz="2800" dirty="0">
                <a:latin typeface="Cambria"/>
                <a:ea typeface="Cambria"/>
              </a:rPr>
              <a:t>ElliQ [2]</a:t>
            </a:r>
          </a:p>
          <a:p>
            <a:pPr marL="457200" indent="-457200">
              <a:lnSpc>
                <a:spcPct val="110000"/>
              </a:lnSpc>
              <a:spcAft>
                <a:spcPts val="600"/>
              </a:spcAft>
              <a:buSzPct val="70000"/>
              <a:buFont typeface="Calibri"/>
              <a:buChar char="-"/>
            </a:pPr>
            <a:r>
              <a:rPr lang="en-US" sz="2800" dirty="0">
                <a:latin typeface="Cambria"/>
                <a:ea typeface="Cambria"/>
              </a:rPr>
              <a:t>PARO [3]</a:t>
            </a: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742950" lvl="1" indent="-285750">
              <a:lnSpc>
                <a:spcPct val="110000"/>
              </a:lnSpc>
              <a:spcAft>
                <a:spcPts val="600"/>
              </a:spcAft>
              <a:buSzPct val="70000"/>
              <a:buFont typeface="Arial" panose="020B0604020202020204" pitchFamily="34" charset="0"/>
              <a:buChar char="•"/>
            </a:pPr>
            <a:endParaRPr lang="en-US" sz="2800" dirty="0">
              <a:latin typeface="Cambria" panose="02040503050406030204" pitchFamily="18" charset="0"/>
              <a:ea typeface="Cambria" panose="02040503050406030204" pitchFamily="18" charset="0"/>
            </a:endParaRPr>
          </a:p>
          <a:p>
            <a:pPr marL="285750" indent="-285750">
              <a:lnSpc>
                <a:spcPct val="110000"/>
              </a:lnSpc>
              <a:spcAft>
                <a:spcPts val="600"/>
              </a:spcAft>
              <a:buSzPct val="70000"/>
              <a:buFont typeface="Calibri" panose="020B0604020202020204" pitchFamily="34" charset="0"/>
              <a:buChar char="-"/>
            </a:pPr>
            <a:endParaRPr lang="en-US" sz="2800" dirty="0">
              <a:latin typeface="Cambria" panose="02040503050406030204" pitchFamily="18" charset="0"/>
              <a:ea typeface="Cambria" panose="02040503050406030204" pitchFamily="18" charset="0"/>
            </a:endParaRPr>
          </a:p>
          <a:p>
            <a:pPr marL="742950" lvl="1" indent="-285750">
              <a:lnSpc>
                <a:spcPct val="110000"/>
              </a:lnSpc>
              <a:spcAft>
                <a:spcPts val="600"/>
              </a:spcAft>
              <a:buSzPct val="70000"/>
              <a:buFont typeface="Arial" panose="020B0604020202020204" pitchFamily="34" charset="0"/>
              <a:buChar char="•"/>
            </a:pPr>
            <a:endParaRPr lang="en-US" sz="2800" dirty="0">
              <a:latin typeface="Cambria" panose="02040503050406030204" pitchFamily="18" charset="0"/>
              <a:ea typeface="Cambria" panose="02040503050406030204" pitchFamily="18" charset="0"/>
            </a:endParaRPr>
          </a:p>
        </p:txBody>
      </p:sp>
      <p:pic>
        <p:nvPicPr>
          <p:cNvPr id="4098" name="Picture 2" descr="ElliQ Review: An AI Companion Bot for Lonely Elders | WIRED">
            <a:extLst>
              <a:ext uri="{FF2B5EF4-FFF2-40B4-BE49-F238E27FC236}">
                <a16:creationId xmlns:a16="http://schemas.microsoft.com/office/drawing/2014/main" id="{3EE249AA-AB53-5736-72F4-51C2EB322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6" r="6858" b="-53"/>
          <a:stretch>
            <a:fillRect/>
          </a:stretch>
        </p:blipFill>
        <p:spPr bwMode="auto">
          <a:xfrm>
            <a:off x="6507049" y="0"/>
            <a:ext cx="5689060" cy="34308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RO - AI for Good">
            <a:extLst>
              <a:ext uri="{FF2B5EF4-FFF2-40B4-BE49-F238E27FC236}">
                <a16:creationId xmlns:a16="http://schemas.microsoft.com/office/drawing/2014/main" id="{6B6F5AC7-55B9-F522-3F0B-77ACC4C11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300" r="2" b="17651"/>
          <a:stretch>
            <a:fillRect/>
          </a:stretch>
        </p:blipFill>
        <p:spPr bwMode="auto">
          <a:xfrm>
            <a:off x="6511710" y="3428986"/>
            <a:ext cx="5680297"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BD0AEBB-1804-72D9-AC18-6D2F3AA3E99E}"/>
              </a:ext>
            </a:extLst>
          </p:cNvPr>
          <p:cNvSpPr>
            <a:spLocks noGrp="1"/>
          </p:cNvSpPr>
          <p:nvPr>
            <p:ph type="sldNum" sz="quarter" idx="12"/>
          </p:nvPr>
        </p:nvSpPr>
        <p:spPr/>
        <p:txBody>
          <a:bodyPr/>
          <a:lstStyle/>
          <a:p>
            <a:fld id="{57871EFB-7B9E-4E86-A89E-697E8EBB06F2}" type="slidenum">
              <a:rPr lang="en-US" smtClean="0">
                <a:solidFill>
                  <a:schemeClr val="bg1"/>
                </a:solidFill>
              </a:rPr>
              <a:t>7</a:t>
            </a:fld>
            <a:endParaRPr lang="en-US" dirty="0">
              <a:solidFill>
                <a:schemeClr val="bg1"/>
              </a:solidFill>
            </a:endParaRPr>
          </a:p>
        </p:txBody>
      </p:sp>
    </p:spTree>
    <p:extLst>
      <p:ext uri="{BB962C8B-B14F-4D97-AF65-F5344CB8AC3E}">
        <p14:creationId xmlns:p14="http://schemas.microsoft.com/office/powerpoint/2010/main" val="156394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F7FF8-A45F-66CE-CF18-C22F9A62D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7F80A6-F64B-F439-D540-55890DE87D39}"/>
              </a:ext>
            </a:extLst>
          </p:cNvPr>
          <p:cNvSpPr>
            <a:spLocks noGrp="1"/>
          </p:cNvSpPr>
          <p:nvPr>
            <p:ph type="title"/>
          </p:nvPr>
        </p:nvSpPr>
        <p:spPr/>
        <p:txBody>
          <a:bodyPr/>
          <a:lstStyle/>
          <a:p>
            <a:r>
              <a:rPr lang="en-US" dirty="0"/>
              <a:t>AI Following Their Purpose</a:t>
            </a:r>
          </a:p>
        </p:txBody>
      </p:sp>
      <p:sp>
        <p:nvSpPr>
          <p:cNvPr id="3" name="Content Placeholder 2">
            <a:extLst>
              <a:ext uri="{FF2B5EF4-FFF2-40B4-BE49-F238E27FC236}">
                <a16:creationId xmlns:a16="http://schemas.microsoft.com/office/drawing/2014/main" id="{3339C052-96A4-C91F-C126-D4006CB0595C}"/>
              </a:ext>
            </a:extLst>
          </p:cNvPr>
          <p:cNvSpPr>
            <a:spLocks noGrp="1"/>
          </p:cNvSpPr>
          <p:nvPr>
            <p:ph idx="1"/>
          </p:nvPr>
        </p:nvSpPr>
        <p:spPr/>
        <p:txBody>
          <a:bodyPr vert="horz" lIns="91440" tIns="45720" rIns="91440" bIns="45720" rtlCol="0" anchor="t">
            <a:normAutofit/>
          </a:bodyPr>
          <a:lstStyle/>
          <a:p>
            <a:pPr marL="0" indent="0">
              <a:buNone/>
            </a:pPr>
            <a:endParaRPr lang="en-US" dirty="0"/>
          </a:p>
          <a:p>
            <a:endParaRPr lang="en-US" dirty="0"/>
          </a:p>
        </p:txBody>
      </p:sp>
      <p:sp>
        <p:nvSpPr>
          <p:cNvPr id="5" name="TextBox 4">
            <a:extLst>
              <a:ext uri="{FF2B5EF4-FFF2-40B4-BE49-F238E27FC236}">
                <a16:creationId xmlns:a16="http://schemas.microsoft.com/office/drawing/2014/main" id="{621EA468-B4CD-4F13-7867-CAE10EE86860}"/>
              </a:ext>
            </a:extLst>
          </p:cNvPr>
          <p:cNvSpPr txBox="1"/>
          <p:nvPr/>
        </p:nvSpPr>
        <p:spPr>
          <a:xfrm>
            <a:off x="1093694" y="2109694"/>
            <a:ext cx="1066949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5740" indent="-205740">
              <a:buFont typeface=""/>
              <a:buChar char="•"/>
            </a:pPr>
            <a:r>
              <a:rPr lang="en-US" sz="2600" dirty="0">
                <a:latin typeface="Cambria"/>
                <a:cs typeface="Arial"/>
              </a:rPr>
              <a:t>Lack of guidelines and specifications​</a:t>
            </a:r>
            <a:endParaRPr lang="en-US" sz="2600" dirty="0">
              <a:latin typeface="Cambria"/>
              <a:ea typeface="Cambria"/>
              <a:cs typeface="Arial"/>
            </a:endParaRPr>
          </a:p>
          <a:p>
            <a:pPr marL="205740" indent="-205740">
              <a:buFont typeface=""/>
              <a:buChar char="•"/>
            </a:pPr>
            <a:r>
              <a:rPr lang="en-US" sz="2600" dirty="0">
                <a:latin typeface="Cambria"/>
                <a:cs typeface="Arial"/>
              </a:rPr>
              <a:t>”Protect Cady” turns from defense into preemptive  violence ​</a:t>
            </a:r>
            <a:endParaRPr lang="en-US" sz="2600" dirty="0">
              <a:latin typeface="Cambria"/>
              <a:ea typeface="Cambria"/>
              <a:cs typeface="Arial"/>
            </a:endParaRPr>
          </a:p>
          <a:p>
            <a:pPr marL="205740" indent="-205740">
              <a:buFont typeface=""/>
              <a:buChar char="•"/>
            </a:pPr>
            <a:r>
              <a:rPr lang="en-US" sz="2600" dirty="0">
                <a:latin typeface="Cambria"/>
                <a:cs typeface="Arial"/>
              </a:rPr>
              <a:t>M3GAN resist commands and self-updates</a:t>
            </a:r>
            <a:endParaRPr lang="en-US" sz="2600" dirty="0">
              <a:latin typeface="Cambria"/>
              <a:ea typeface="Cambria"/>
              <a:cs typeface="Arial"/>
            </a:endParaRPr>
          </a:p>
        </p:txBody>
      </p:sp>
      <p:pic>
        <p:nvPicPr>
          <p:cNvPr id="6" name="Picture 5" descr="A child in a black coat&#10;&#10;AI-generated content may be incorrect.">
            <a:extLst>
              <a:ext uri="{FF2B5EF4-FFF2-40B4-BE49-F238E27FC236}">
                <a16:creationId xmlns:a16="http://schemas.microsoft.com/office/drawing/2014/main" id="{F1973937-538C-06FA-AF2D-126DFBCCE201}"/>
              </a:ext>
            </a:extLst>
          </p:cNvPr>
          <p:cNvPicPr>
            <a:picLocks noChangeAspect="1"/>
          </p:cNvPicPr>
          <p:nvPr/>
        </p:nvPicPr>
        <p:blipFill>
          <a:blip r:embed="rId3"/>
          <a:stretch>
            <a:fillRect/>
          </a:stretch>
        </p:blipFill>
        <p:spPr>
          <a:xfrm>
            <a:off x="4187152" y="3535540"/>
            <a:ext cx="4233334" cy="2026738"/>
          </a:xfrm>
          <a:prstGeom prst="rect">
            <a:avLst/>
          </a:prstGeom>
        </p:spPr>
      </p:pic>
      <p:sp>
        <p:nvSpPr>
          <p:cNvPr id="8" name="TextBox 7">
            <a:extLst>
              <a:ext uri="{FF2B5EF4-FFF2-40B4-BE49-F238E27FC236}">
                <a16:creationId xmlns:a16="http://schemas.microsoft.com/office/drawing/2014/main" id="{1F8647C3-91F7-5400-F774-579EBB5C3193}"/>
              </a:ext>
            </a:extLst>
          </p:cNvPr>
          <p:cNvSpPr txBox="1"/>
          <p:nvPr/>
        </p:nvSpPr>
        <p:spPr>
          <a:xfrm>
            <a:off x="5056909" y="5649575"/>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M3GAN "murdering" someone to protect Cady</a:t>
            </a:r>
          </a:p>
        </p:txBody>
      </p:sp>
      <p:sp>
        <p:nvSpPr>
          <p:cNvPr id="7" name="Slide Number Placeholder 6">
            <a:extLst>
              <a:ext uri="{FF2B5EF4-FFF2-40B4-BE49-F238E27FC236}">
                <a16:creationId xmlns:a16="http://schemas.microsoft.com/office/drawing/2014/main" id="{D7B87D18-0414-FF92-5666-102CBC0DE5AB}"/>
              </a:ext>
            </a:extLst>
          </p:cNvPr>
          <p:cNvSpPr>
            <a:spLocks noGrp="1"/>
          </p:cNvSpPr>
          <p:nvPr>
            <p:ph type="sldNum" sz="quarter" idx="12"/>
          </p:nvPr>
        </p:nvSpPr>
        <p:spPr/>
        <p:txBody>
          <a:bodyPr/>
          <a:lstStyle/>
          <a:p>
            <a:fld id="{57871EFB-7B9E-4E86-A89E-697E8EBB06F2}" type="slidenum">
              <a:rPr lang="en-US" smtClean="0"/>
              <a:t>8</a:t>
            </a:fld>
            <a:endParaRPr lang="en-US" dirty="0"/>
          </a:p>
        </p:txBody>
      </p:sp>
    </p:spTree>
    <p:extLst>
      <p:ext uri="{BB962C8B-B14F-4D97-AF65-F5344CB8AC3E}">
        <p14:creationId xmlns:p14="http://schemas.microsoft.com/office/powerpoint/2010/main" val="220792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FAFBAD-EB06-2CD9-E614-B3BAFD250184}"/>
              </a:ext>
            </a:extLst>
          </p:cNvPr>
          <p:cNvSpPr>
            <a:spLocks noGrp="1"/>
          </p:cNvSpPr>
          <p:nvPr>
            <p:ph type="title"/>
          </p:nvPr>
        </p:nvSpPr>
        <p:spPr>
          <a:xfrm>
            <a:off x="952501" y="895442"/>
            <a:ext cx="4549847" cy="1560082"/>
          </a:xfrm>
        </p:spPr>
        <p:txBody>
          <a:bodyPr vert="horz" lIns="91440" tIns="45720" rIns="91440" bIns="45720" rtlCol="0" anchor="b">
            <a:normAutofit/>
          </a:bodyPr>
          <a:lstStyle/>
          <a:p>
            <a:pPr algn="r"/>
            <a:r>
              <a:rPr lang="en-US" kern="1200" dirty="0">
                <a:latin typeface="+mj-lt"/>
                <a:ea typeface="+mj-ea"/>
                <a:cs typeface="+mj-cs"/>
              </a:rPr>
              <a:t>Instances in the Real World</a:t>
            </a:r>
          </a:p>
        </p:txBody>
      </p:sp>
      <p:pic>
        <p:nvPicPr>
          <p:cNvPr id="1026" name="Picture 2" descr="CloudPets stuffed toys.">
            <a:extLst>
              <a:ext uri="{FF2B5EF4-FFF2-40B4-BE49-F238E27FC236}">
                <a16:creationId xmlns:a16="http://schemas.microsoft.com/office/drawing/2014/main" id="{E987E324-5225-F378-EBA4-6AD631357B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53200" y="876299"/>
            <a:ext cx="2867201" cy="1720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approximate position of bicycle at impact.">
            <a:extLst>
              <a:ext uri="{FF2B5EF4-FFF2-40B4-BE49-F238E27FC236}">
                <a16:creationId xmlns:a16="http://schemas.microsoft.com/office/drawing/2014/main" id="{6752AF0A-F4E0-5961-0508-84876B9D68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4017" y="3429000"/>
            <a:ext cx="2816311" cy="2661414"/>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3EFD4934-7000-4E15-9E5A-54C765A371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E8B038B-D446-819C-E8C2-35F41F23A6D0}"/>
              </a:ext>
            </a:extLst>
          </p:cNvPr>
          <p:cNvSpPr txBox="1"/>
          <p:nvPr/>
        </p:nvSpPr>
        <p:spPr>
          <a:xfrm>
            <a:off x="5738225" y="4467900"/>
            <a:ext cx="5219698" cy="125689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marL="342900" indent="-342900">
              <a:lnSpc>
                <a:spcPct val="110000"/>
              </a:lnSpc>
              <a:spcAft>
                <a:spcPts val="600"/>
              </a:spcAft>
              <a:buSzPct val="70000"/>
              <a:buFont typeface="Calibri"/>
              <a:buChar char="-"/>
            </a:pPr>
            <a:r>
              <a:rPr lang="en-US" sz="2000" b="1" dirty="0">
                <a:latin typeface="Cambria"/>
                <a:ea typeface="Cambria"/>
              </a:rPr>
              <a:t>Autonomous Vehicle Testing [4][9]</a:t>
            </a:r>
          </a:p>
          <a:p>
            <a:pPr marL="342900" indent="-342900">
              <a:lnSpc>
                <a:spcPct val="110000"/>
              </a:lnSpc>
              <a:spcAft>
                <a:spcPts val="600"/>
              </a:spcAft>
              <a:buSzPct val="70000"/>
              <a:buFont typeface="Calibri"/>
              <a:buChar char="-"/>
            </a:pPr>
            <a:r>
              <a:rPr lang="en-US" sz="2000" b="1" dirty="0">
                <a:latin typeface="Cambria"/>
                <a:ea typeface="Cambria"/>
              </a:rPr>
              <a:t>Listening Toy [5]</a:t>
            </a:r>
          </a:p>
          <a:p>
            <a:pPr marL="342900" indent="-342900">
              <a:lnSpc>
                <a:spcPct val="110000"/>
              </a:lnSpc>
              <a:spcAft>
                <a:spcPts val="600"/>
              </a:spcAft>
              <a:buSzPct val="70000"/>
              <a:buFont typeface="Calibri"/>
              <a:buChar char="-"/>
            </a:pPr>
            <a:r>
              <a:rPr lang="en-US" sz="2000" b="1" dirty="0">
                <a:latin typeface="Cambria"/>
                <a:ea typeface="Cambria"/>
              </a:rPr>
              <a:t>Dutch Childcare [6][8]</a:t>
            </a:r>
          </a:p>
          <a:p>
            <a:pPr marL="342900" indent="-342900">
              <a:lnSpc>
                <a:spcPct val="110000"/>
              </a:lnSpc>
              <a:spcAft>
                <a:spcPts val="600"/>
              </a:spcAft>
              <a:buSzPct val="70000"/>
              <a:buFont typeface="Calibri"/>
              <a:buChar char="-"/>
            </a:pPr>
            <a:r>
              <a:rPr lang="en-US" sz="2000" b="1" dirty="0">
                <a:latin typeface="Cambria"/>
                <a:ea typeface="Cambria"/>
              </a:rPr>
              <a:t>AI Governance[10]</a:t>
            </a:r>
          </a:p>
          <a:p>
            <a:pPr marL="662940" lvl="1" indent="-205740">
              <a:lnSpc>
                <a:spcPct val="110000"/>
              </a:lnSpc>
              <a:spcAft>
                <a:spcPts val="600"/>
              </a:spcAft>
              <a:buSzPct val="70000"/>
              <a:buFont typeface=""/>
              <a:buChar char="•"/>
            </a:pPr>
            <a:endParaRPr lang="en-US" sz="2000" b="1" dirty="0">
              <a:latin typeface="Cambria"/>
              <a:ea typeface="Cambria"/>
            </a:endParaRPr>
          </a:p>
        </p:txBody>
      </p:sp>
      <p:sp>
        <p:nvSpPr>
          <p:cNvPr id="4" name="Slide Number Placeholder 3">
            <a:extLst>
              <a:ext uri="{FF2B5EF4-FFF2-40B4-BE49-F238E27FC236}">
                <a16:creationId xmlns:a16="http://schemas.microsoft.com/office/drawing/2014/main" id="{3DF1B35A-6FCD-1F6E-5CF7-8557541385C5}"/>
              </a:ext>
            </a:extLst>
          </p:cNvPr>
          <p:cNvSpPr>
            <a:spLocks noGrp="1"/>
          </p:cNvSpPr>
          <p:nvPr>
            <p:ph type="sldNum" sz="quarter" idx="12"/>
          </p:nvPr>
        </p:nvSpPr>
        <p:spPr/>
        <p:txBody>
          <a:bodyPr/>
          <a:lstStyle/>
          <a:p>
            <a:fld id="{57871EFB-7B9E-4E86-A89E-697E8EBB06F2}" type="slidenum">
              <a:rPr lang="en-US" smtClean="0"/>
              <a:t>9</a:t>
            </a:fld>
            <a:endParaRPr lang="en-US" dirty="0"/>
          </a:p>
        </p:txBody>
      </p:sp>
    </p:spTree>
    <p:extLst>
      <p:ext uri="{BB962C8B-B14F-4D97-AF65-F5344CB8AC3E}">
        <p14:creationId xmlns:p14="http://schemas.microsoft.com/office/powerpoint/2010/main" val="2211706713"/>
      </p:ext>
    </p:extLst>
  </p:cSld>
  <p:clrMapOvr>
    <a:masterClrMapping/>
  </p:clrMapOvr>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91</TotalTime>
  <Words>1710</Words>
  <Application>Microsoft Macintosh PowerPoint</Application>
  <PresentationFormat>Widescreen</PresentationFormat>
  <Paragraphs>173</Paragraphs>
  <Slides>12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Arial,Sans-Serif</vt:lpstr>
      <vt:lpstr>Calibri</vt:lpstr>
      <vt:lpstr>Cambria</vt:lpstr>
      <vt:lpstr>Georgia Pro Light</vt:lpstr>
      <vt:lpstr>Posterama</vt:lpstr>
      <vt:lpstr>Times New Roman</vt:lpstr>
      <vt:lpstr>VaultVTI</vt:lpstr>
      <vt:lpstr>M3GAN (2022)</vt:lpstr>
      <vt:lpstr>Timeline of Movie</vt:lpstr>
      <vt:lpstr>Major Technology</vt:lpstr>
      <vt:lpstr>Additional Technology </vt:lpstr>
      <vt:lpstr>Conclusion</vt:lpstr>
      <vt:lpstr>Robots Taking Over Human Roles</vt:lpstr>
      <vt:lpstr>Instances in Real World </vt:lpstr>
      <vt:lpstr>AI Following Their Purpose</vt:lpstr>
      <vt:lpstr>Instances in the Real World</vt:lpstr>
      <vt:lpstr>Problem Solving for AI</vt:lpstr>
      <vt:lpstr>Reference(Pictures)</vt:lpstr>
      <vt:lpstr>References For Real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Keith A. Pray</cp:lastModifiedBy>
  <cp:revision>7</cp:revision>
  <dcterms:created xsi:type="dcterms:W3CDTF">2025-09-29T01:17:23Z</dcterms:created>
  <dcterms:modified xsi:type="dcterms:W3CDTF">2025-10-12T18:59:25Z</dcterms:modified>
</cp:coreProperties>
</file>