
<file path=[Content_Types].xml><?xml version="1.0" encoding="utf-8"?>
<Types xmlns="http://schemas.openxmlformats.org/package/2006/content-types">
  <Default ContentType="image/jpeg" Extension="jpg"/>
  <Default ContentType="application/vnd.openxmlformats-package.relationships+xml" Extension="rels"/>
  <Default ContentType="application/xml" Extension="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4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3.xml"/>
  <Override ContentType="application/vnd.openxmlformats-officedocument.theme+xml" PartName="/ppt/theme/theme2.xml"/>
  <Override ContentType="application/vnd.openxmlformats-officedocument.theme+xml" PartName="/ppt/theme/theme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7.xml"/>
  <Override ContentType="application/vnd.openxmlformats-officedocument.presentationml.slide+xml" PartName="/ppt/slides/slide1.xml"/>
  <Override ContentType="application/vnd.openxmlformats-officedocument.presentationml.slide+xml" PartName="/ppt/slides/slide8.xml"/>
  <Override ContentType="application/vnd.openxmlformats-officedocument.presentationml.slide+xml" PartName="/ppt/slides/slide10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2.xml"/>
  <Override ContentType="application/vnd.openxmlformats-officedocument.presentationml.slide+xml" PartName="/ppt/slides/slide9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3.xml"/>
  <Override ContentType="application/vnd.openxmlformats-officedocument.presentationml.tableStyles+xml" PartName="/ppt/tableStyle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Id="rId16" Type="http://schemas.openxmlformats.org/officeDocument/2006/relationships/slide" Target="slides/slide11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2" Type="http://schemas.openxmlformats.org/officeDocument/2006/relationships/presProps" Target="presProps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" Type="http://schemas.openxmlformats.org/officeDocument/2006/relationships/theme" Target="theme/theme3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3" Type="http://schemas.openxmlformats.org/officeDocument/2006/relationships/tableStyles" Target="tableStyles.xml"/><Relationship Id="rId11" Type="http://schemas.openxmlformats.org/officeDocument/2006/relationships/slide" Target="slides/slide6.xml"/><Relationship Id="rId9" Type="http://schemas.openxmlformats.org/officeDocument/2006/relationships/slide" Target="slides/slide4.xml"/><Relationship Id="rId6" Type="http://schemas.openxmlformats.org/officeDocument/2006/relationships/slide" Target="slides/slide1.xml"/><Relationship Id="rId5" Type="http://schemas.openxmlformats.org/officeDocument/2006/relationships/notesMaster" Target="notesMasters/notesMaster1.xml"/><Relationship Id="rId8" Type="http://schemas.openxmlformats.org/officeDocument/2006/relationships/slide" Target="slides/slide3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00" name="Shape 10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72" name="Shape 17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78" name="Shape 17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08" name="Shape 10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Hammond hires paleontologists Grant and Sattler to take a look at his new venture. Dinosaurs. Hammond’s park houseses Dinosaurs he cloned by using sequencing and some genetic material retrieved from a mosquito preserved in amber. The whole park operates on some buggy computer system maintained by Nedry, the </a:t>
            </a:r>
            <a:r>
              <a:rPr lang="en">
                <a:solidFill>
                  <a:schemeClr val="dk1"/>
                </a:solidFill>
              </a:rPr>
              <a:t>underappreciated programmer,</a:t>
            </a:r>
            <a:r>
              <a:rPr lang="en"/>
              <a:t> who plans to </a:t>
            </a:r>
            <a:r>
              <a:rPr lang="en">
                <a:solidFill>
                  <a:schemeClr val="dk1"/>
                </a:solidFill>
              </a:rPr>
              <a:t>sabotage the park</a:t>
            </a:r>
            <a:r>
              <a:rPr lang="en"/>
              <a:t> in order to steal the Dinosaur DNA and </a:t>
            </a:r>
            <a:r>
              <a:rPr lang="en">
                <a:solidFill>
                  <a:schemeClr val="dk1"/>
                </a:solidFill>
              </a:rPr>
              <a:t>and sell it </a:t>
            </a:r>
            <a:r>
              <a:rPr lang="en"/>
              <a:t>to Hammond’s competitors. To pull this off, Nedry put a virus into the park’s system to completely shut down the security. Unfortunately for Nedry he traded the locks and alarms for a showdown with a Dilophosaurus.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16" name="Shape 11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The experts and Hammond’s grandchildren get in the guided tour and can’t find any dinosaurs</a:t>
            </a:r>
          </a:p>
          <a:p>
            <a:pPr rtl="0">
              <a:spcBef>
                <a:spcPts val="0"/>
              </a:spcBef>
              <a:buNone/>
            </a:pPr>
            <a:r>
              <a:rPr lang="en"/>
              <a:t>They get to the T-Rex paddock and the cars shut down as a storm comes in</a:t>
            </a:r>
          </a:p>
          <a:p>
            <a:pPr rtl="0">
              <a:spcBef>
                <a:spcPts val="0"/>
              </a:spcBef>
              <a:buNone/>
            </a:pPr>
            <a:r>
              <a:rPr lang="en"/>
              <a:t>The cars are electric cars and they cannot be operated manually</a:t>
            </a:r>
          </a:p>
          <a:p>
            <a:pPr rtl="0">
              <a:spcBef>
                <a:spcPts val="0"/>
              </a:spcBef>
              <a:buNone/>
            </a:pPr>
            <a:r>
              <a:rPr lang="en"/>
              <a:t>Several velociraptor attacks later, Hammond is able to walk Ellie through turning the power back on</a:t>
            </a:r>
          </a:p>
          <a:p>
            <a:pPr rtl="0">
              <a:spcBef>
                <a:spcPts val="0"/>
              </a:spcBef>
              <a:buNone/>
            </a:pPr>
            <a:r>
              <a:rPr lang="en"/>
              <a:t>The kids are left alone in the main building, almost get eaten before the scientists come back</a:t>
            </a:r>
          </a:p>
          <a:p>
            <a:pPr rtl="0">
              <a:spcBef>
                <a:spcPts val="0"/>
              </a:spcBef>
              <a:buNone/>
            </a:pPr>
            <a:r>
              <a:rPr lang="en"/>
              <a:t>They all escape to the computer room where the two scientists struggle to hold the door back and Lex gets the door closed</a:t>
            </a:r>
          </a:p>
          <a:p>
            <a:pPr rtl="0">
              <a:spcBef>
                <a:spcPts val="0"/>
              </a:spcBef>
              <a:buNone/>
            </a:pPr>
            <a:r>
              <a:rPr lang="en"/>
              <a:t>The velociraptors find their way in and the group escapes through the ceiling</a:t>
            </a:r>
          </a:p>
          <a:p>
            <a:pPr>
              <a:spcBef>
                <a:spcPts val="0"/>
              </a:spcBef>
              <a:buNone/>
            </a:pPr>
            <a:r>
              <a:rPr lang="en"/>
              <a:t>The T-Rex comes in, the dinosaurs all fight while everyone high-tails it out of the building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24" name="Shape 12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Right in the opening scene the theme is set for the whole movie of technology failing and causing chaos for people</a:t>
            </a:r>
          </a:p>
          <a:p>
            <a:pPr rtl="0">
              <a:spcBef>
                <a:spcPts val="0"/>
              </a:spcBef>
              <a:buNone/>
            </a:pPr>
            <a:r>
              <a:rPr lang="en"/>
              <a:t>The whole security system is written and managed solely by Nedry</a:t>
            </a:r>
          </a:p>
          <a:p>
            <a:pPr rtl="0">
              <a:spcBef>
                <a:spcPts val="0"/>
              </a:spcBef>
              <a:buNone/>
            </a:pPr>
            <a:r>
              <a:rPr lang="en"/>
              <a:t>The system isn’t even complete yet, and Nedry just gets the phones working while the’re on the tour</a:t>
            </a:r>
          </a:p>
          <a:p>
            <a:pPr rtl="0">
              <a:spcBef>
                <a:spcPts val="0"/>
              </a:spcBef>
              <a:buNone/>
            </a:pPr>
            <a:r>
              <a:rPr lang="en"/>
              <a:t>2 Million lines of code that only one person has the knowledge of what it does</a:t>
            </a:r>
          </a:p>
          <a:p>
            <a:pPr rtl="0">
              <a:spcBef>
                <a:spcPts val="0"/>
              </a:spcBef>
              <a:buNone/>
            </a:pPr>
            <a:r>
              <a:rPr lang="en"/>
              <a:t>There are no manual overrides on most of the important features</a:t>
            </a:r>
          </a:p>
          <a:p>
            <a:pPr>
              <a:spcBef>
                <a:spcPts val="0"/>
              </a:spcBef>
              <a:buNone/>
            </a:pPr>
            <a:r>
              <a:rPr lang="en"/>
              <a:t>Can’t drive the cars, the doors will not lock, painstaking to turn the fences back on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32" name="Shape 13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The way they manipulate the DNA they make it sound as if it’s not a big deal and this technology is easily accessible</a:t>
            </a:r>
          </a:p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chemeClr val="dk1"/>
                </a:solidFill>
              </a:rPr>
              <a:t>Reality is that we aren’t even close to being there today 20 years later</a:t>
            </a:r>
          </a:p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chemeClr val="dk1"/>
                </a:solidFill>
              </a:rPr>
              <a:t>They just take a “because supercomputer” approach and don’t attempt to explain it</a:t>
            </a:r>
          </a:p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chemeClr val="dk1"/>
                </a:solidFill>
              </a:rPr>
              <a:t>While this portrayal was not completely accurate or possible, it could exist in the future</a:t>
            </a:r>
          </a:p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chemeClr val="dk1"/>
                </a:solidFill>
              </a:rPr>
              <a:t>Just not there now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Compared to Star Trek and Avatar doesn’t seem all that futuristic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40" name="Shape 14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Necessary to keep dinosuars at bay</a:t>
            </a:r>
          </a:p>
          <a:p>
            <a:pPr rtl="0">
              <a:spcBef>
                <a:spcPts val="0"/>
              </a:spcBef>
              <a:buNone/>
            </a:pPr>
            <a:r>
              <a:rPr lang="en"/>
              <a:t>no internet, just phone lines that apparently don’t work off the island</a:t>
            </a:r>
          </a:p>
          <a:p>
            <a:pPr rtl="0">
              <a:spcBef>
                <a:spcPts val="0"/>
              </a:spcBef>
              <a:buNone/>
            </a:pPr>
            <a:r>
              <a:rPr lang="en"/>
              <a:t>would leak in todays world</a:t>
            </a:r>
          </a:p>
          <a:p>
            <a:pPr rtl="0">
              <a:spcBef>
                <a:spcPts val="0"/>
              </a:spcBef>
              <a:buNone/>
            </a:pPr>
            <a:r>
              <a:rPr lang="en"/>
              <a:t>everyone would know</a:t>
            </a:r>
          </a:p>
          <a:p>
            <a:pPr rtl="0">
              <a:spcBef>
                <a:spcPts val="0"/>
              </a:spcBef>
              <a:buNone/>
            </a:pPr>
            <a:r>
              <a:rPr lang="en"/>
              <a:t>risk lives hunting for people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48" name="Shape 14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computers are basis for all the dram</a:t>
            </a:r>
          </a:p>
          <a:p>
            <a:pPr rtl="0">
              <a:spcBef>
                <a:spcPts val="0"/>
              </a:spcBef>
              <a:buNone/>
            </a:pPr>
            <a:r>
              <a:rPr lang="en"/>
              <a:t>has absolute control since nobody else would know what he’s doing even if he showed it to them</a:t>
            </a:r>
          </a:p>
          <a:p>
            <a:pPr rtl="0">
              <a:spcBef>
                <a:spcPts val="0"/>
              </a:spcBef>
              <a:buNone/>
            </a:pPr>
            <a:r>
              <a:rPr lang="en"/>
              <a:t>someone else could have checked and fixed everything</a:t>
            </a:r>
          </a:p>
          <a:p>
            <a:pPr>
              <a:spcBef>
                <a:spcPts val="0"/>
              </a:spcBef>
              <a:buNone/>
            </a:pPr>
            <a:r>
              <a:rPr lang="en"/>
              <a:t>forced to shut things down and make things worse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56" name="Shape 15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64" name="Shape 16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sickness, vacation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>
              <a:spcBef>
                <a:spcPts val="0"/>
              </a:spcBef>
              <a:buNone/>
            </a:pPr>
            <a:r>
              <a:rPr lang="en"/>
              <a:t>even off site, within company, it it’s worth that much hire more people, sign NDA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Shape 61"/>
          <p:cNvGrpSpPr/>
          <p:nvPr/>
        </p:nvGrpSpPr>
        <p:grpSpPr>
          <a:xfrm>
            <a:off x="-11" y="1000670"/>
            <a:ext cx="7314320" cy="3087224"/>
            <a:chOff x="-11" y="1378676"/>
            <a:chExt cx="7314320" cy="4116299"/>
          </a:xfrm>
        </p:grpSpPr>
        <p:sp>
          <p:nvSpPr>
            <p:cNvPr id="62" name="Shape 62"/>
            <p:cNvSpPr/>
            <p:nvPr/>
          </p:nvSpPr>
          <p:spPr>
            <a:xfrm flipH="1">
              <a:off x="-11" y="1378676"/>
              <a:ext cx="187800" cy="411629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63" name="Shape 63"/>
            <p:cNvSpPr/>
            <p:nvPr/>
          </p:nvSpPr>
          <p:spPr>
            <a:xfrm flipH="1">
              <a:off x="187809" y="1378676"/>
              <a:ext cx="7126499" cy="4116299"/>
            </a:xfrm>
            <a:prstGeom prst="rect">
              <a:avLst/>
            </a:prstGeom>
            <a:solidFill>
              <a:srgbClr val="0F243E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64" name="Shape 64"/>
          <p:cNvSpPr txBox="1"/>
          <p:nvPr>
            <p:ph type="ctrTitle"/>
          </p:nvPr>
        </p:nvSpPr>
        <p:spPr>
          <a:xfrm>
            <a:off x="685800" y="1699932"/>
            <a:ext cx="6400799" cy="10004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65" name="Shape 65"/>
          <p:cNvSpPr txBox="1"/>
          <p:nvPr>
            <p:ph idx="1" type="subTitle"/>
          </p:nvPr>
        </p:nvSpPr>
        <p:spPr>
          <a:xfrm>
            <a:off x="685800" y="2700338"/>
            <a:ext cx="6400799" cy="6752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1pPr>
            <a:lvl2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2pPr>
            <a:lvl3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3pPr>
            <a:lvl4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4pPr>
            <a:lvl5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5pPr>
            <a:lvl6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6pPr>
            <a:lvl7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7pPr>
            <a:lvl8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8pPr>
            <a:lvl9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6" name="Shape 66"/>
          <p:cNvSpPr txBox="1"/>
          <p:nvPr>
            <p:ph idx="12" type="sldNum"/>
          </p:nvPr>
        </p:nvSpPr>
        <p:spPr>
          <a:xfrm>
            <a:off x="8425675" y="4622075"/>
            <a:ext cx="548699" cy="5214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Shape 68"/>
          <p:cNvGrpSpPr/>
          <p:nvPr/>
        </p:nvGrpSpPr>
        <p:grpSpPr>
          <a:xfrm>
            <a:off x="-13" y="-9140"/>
            <a:ext cx="8005727" cy="1209421"/>
            <a:chOff x="-13" y="-12187"/>
            <a:chExt cx="8005727" cy="1161900"/>
          </a:xfrm>
        </p:grpSpPr>
        <p:sp>
          <p:nvSpPr>
            <p:cNvPr id="69" name="Shape 69"/>
            <p:cNvSpPr/>
            <p:nvPr/>
          </p:nvSpPr>
          <p:spPr>
            <a:xfrm flipH="1">
              <a:off x="-13" y="-12187"/>
              <a:ext cx="187800" cy="11619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70" name="Shape 70"/>
            <p:cNvSpPr/>
            <p:nvPr/>
          </p:nvSpPr>
          <p:spPr>
            <a:xfrm flipH="1">
              <a:off x="187715" y="-12187"/>
              <a:ext cx="7817999" cy="1161900"/>
            </a:xfrm>
            <a:prstGeom prst="rect">
              <a:avLst/>
            </a:prstGeom>
            <a:solidFill>
              <a:srgbClr val="0F243E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71" name="Shape 71"/>
          <p:cNvSpPr txBox="1"/>
          <p:nvPr>
            <p:ph type="title"/>
          </p:nvPr>
        </p:nvSpPr>
        <p:spPr>
          <a:xfrm>
            <a:off x="457200" y="101100"/>
            <a:ext cx="7315499" cy="10139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x="457200" y="1278516"/>
            <a:ext cx="8229600" cy="36303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73" name="Shape 73"/>
          <p:cNvSpPr txBox="1"/>
          <p:nvPr>
            <p:ph idx="12" type="sldNum"/>
          </p:nvPr>
        </p:nvSpPr>
        <p:spPr>
          <a:xfrm>
            <a:off x="8425675" y="4622075"/>
            <a:ext cx="548699" cy="5214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idx="1" type="body"/>
          </p:nvPr>
        </p:nvSpPr>
        <p:spPr>
          <a:xfrm>
            <a:off x="456245" y="1278513"/>
            <a:ext cx="4038599" cy="36303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76" name="Shape 76"/>
          <p:cNvSpPr txBox="1"/>
          <p:nvPr>
            <p:ph idx="2" type="body"/>
          </p:nvPr>
        </p:nvSpPr>
        <p:spPr>
          <a:xfrm>
            <a:off x="4648200" y="1278513"/>
            <a:ext cx="4038599" cy="36303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grpSp>
        <p:nvGrpSpPr>
          <p:cNvPr id="77" name="Shape 77"/>
          <p:cNvGrpSpPr/>
          <p:nvPr/>
        </p:nvGrpSpPr>
        <p:grpSpPr>
          <a:xfrm>
            <a:off x="-13" y="-9140"/>
            <a:ext cx="8005727" cy="1209421"/>
            <a:chOff x="-13" y="-12187"/>
            <a:chExt cx="8005727" cy="1161900"/>
          </a:xfrm>
        </p:grpSpPr>
        <p:sp>
          <p:nvSpPr>
            <p:cNvPr id="78" name="Shape 78"/>
            <p:cNvSpPr/>
            <p:nvPr/>
          </p:nvSpPr>
          <p:spPr>
            <a:xfrm flipH="1">
              <a:off x="-13" y="-12187"/>
              <a:ext cx="187800" cy="1161900"/>
            </a:xfrm>
            <a:prstGeom prst="rect">
              <a:avLst/>
            </a:prstGeom>
            <a:solidFill>
              <a:srgbClr val="AB0101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79" name="Shape 79"/>
            <p:cNvSpPr/>
            <p:nvPr/>
          </p:nvSpPr>
          <p:spPr>
            <a:xfrm flipH="1">
              <a:off x="187715" y="-12187"/>
              <a:ext cx="7817999" cy="1161900"/>
            </a:xfrm>
            <a:prstGeom prst="rect">
              <a:avLst/>
            </a:prstGeom>
            <a:solidFill>
              <a:srgbClr val="0F243E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80" name="Shape 80"/>
          <p:cNvSpPr txBox="1"/>
          <p:nvPr>
            <p:ph type="title"/>
          </p:nvPr>
        </p:nvSpPr>
        <p:spPr>
          <a:xfrm>
            <a:off x="457200" y="101100"/>
            <a:ext cx="7315499" cy="10139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81" name="Shape 81"/>
          <p:cNvSpPr txBox="1"/>
          <p:nvPr>
            <p:ph idx="12" type="sldNum"/>
          </p:nvPr>
        </p:nvSpPr>
        <p:spPr>
          <a:xfrm>
            <a:off x="8425675" y="4622075"/>
            <a:ext cx="548699" cy="5214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" name="Shape 83"/>
          <p:cNvGrpSpPr/>
          <p:nvPr/>
        </p:nvGrpSpPr>
        <p:grpSpPr>
          <a:xfrm>
            <a:off x="-13" y="-9140"/>
            <a:ext cx="8005727" cy="1209421"/>
            <a:chOff x="-13" y="-12187"/>
            <a:chExt cx="8005727" cy="1161900"/>
          </a:xfrm>
        </p:grpSpPr>
        <p:sp>
          <p:nvSpPr>
            <p:cNvPr id="84" name="Shape 84"/>
            <p:cNvSpPr/>
            <p:nvPr/>
          </p:nvSpPr>
          <p:spPr>
            <a:xfrm flipH="1">
              <a:off x="-13" y="-12187"/>
              <a:ext cx="187800" cy="1161900"/>
            </a:xfrm>
            <a:prstGeom prst="rect">
              <a:avLst/>
            </a:prstGeom>
            <a:solidFill>
              <a:srgbClr val="AB0101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85" name="Shape 85"/>
            <p:cNvSpPr/>
            <p:nvPr/>
          </p:nvSpPr>
          <p:spPr>
            <a:xfrm flipH="1">
              <a:off x="187715" y="-12187"/>
              <a:ext cx="7817999" cy="1161900"/>
            </a:xfrm>
            <a:prstGeom prst="rect">
              <a:avLst/>
            </a:prstGeom>
            <a:solidFill>
              <a:srgbClr val="0F243E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86" name="Shape 86"/>
          <p:cNvSpPr txBox="1"/>
          <p:nvPr>
            <p:ph type="title"/>
          </p:nvPr>
        </p:nvSpPr>
        <p:spPr>
          <a:xfrm>
            <a:off x="457200" y="101100"/>
            <a:ext cx="7315499" cy="10139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87" name="Shape 87"/>
          <p:cNvSpPr txBox="1"/>
          <p:nvPr>
            <p:ph idx="12" type="sldNum"/>
          </p:nvPr>
        </p:nvSpPr>
        <p:spPr>
          <a:xfrm>
            <a:off x="8425675" y="4622075"/>
            <a:ext cx="548699" cy="5214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/>
          <p:nvPr/>
        </p:nvSpPr>
        <p:spPr>
          <a:xfrm flipH="1">
            <a:off x="8964665" y="4623760"/>
            <a:ext cx="187800" cy="521400"/>
          </a:xfrm>
          <a:prstGeom prst="rect">
            <a:avLst/>
          </a:prstGeom>
          <a:solidFill>
            <a:srgbClr val="AB010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0" name="Shape 90"/>
          <p:cNvSpPr/>
          <p:nvPr/>
        </p:nvSpPr>
        <p:spPr>
          <a:xfrm flipH="1">
            <a:off x="3866777" y="4623760"/>
            <a:ext cx="5097900" cy="521400"/>
          </a:xfrm>
          <a:prstGeom prst="rect">
            <a:avLst/>
          </a:prstGeom>
          <a:solidFill>
            <a:srgbClr val="0F243E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1" name="Shape 91"/>
          <p:cNvSpPr txBox="1"/>
          <p:nvPr>
            <p:ph idx="1" type="body"/>
          </p:nvPr>
        </p:nvSpPr>
        <p:spPr>
          <a:xfrm>
            <a:off x="3866812" y="4623760"/>
            <a:ext cx="5097900" cy="521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buNone/>
              <a:defRPr sz="1400">
                <a:solidFill>
                  <a:schemeClr val="lt1"/>
                </a:solidFill>
              </a:defRPr>
            </a:lvl1pPr>
          </a:lstStyle>
          <a:p/>
        </p:txBody>
      </p:sp>
      <p:sp>
        <p:nvSpPr>
          <p:cNvPr id="92" name="Shape 92"/>
          <p:cNvSpPr txBox="1"/>
          <p:nvPr>
            <p:ph idx="12" type="sldNum"/>
          </p:nvPr>
        </p:nvSpPr>
        <p:spPr>
          <a:xfrm>
            <a:off x="8425675" y="4622075"/>
            <a:ext cx="548699" cy="5214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/>
          <p:nvPr>
            <p:ph idx="12" type="sldNum"/>
          </p:nvPr>
        </p:nvSpPr>
        <p:spPr>
          <a:xfrm>
            <a:off x="8425675" y="4622075"/>
            <a:ext cx="548699" cy="5214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Shape 5"/>
          <p:cNvGrpSpPr/>
          <p:nvPr/>
        </p:nvGrpSpPr>
        <p:grpSpPr>
          <a:xfrm>
            <a:off x="33867" y="-70"/>
            <a:ext cx="3409812" cy="2107677"/>
            <a:chOff x="0" y="1493"/>
            <a:chExt cx="3409812" cy="2810236"/>
          </a:xfrm>
        </p:grpSpPr>
        <p:cxnSp>
          <p:nvCxnSpPr>
            <p:cNvPr id="6" name="Shape 6"/>
            <p:cNvCxnSpPr/>
            <p:nvPr/>
          </p:nvCxnSpPr>
          <p:spPr>
            <a:xfrm>
              <a:off x="0" y="245542"/>
              <a:ext cx="3251099" cy="1500"/>
            </a:xfrm>
            <a:prstGeom prst="straightConnector1">
              <a:avLst/>
            </a:prstGeom>
            <a:noFill/>
            <a:ln cap="flat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" name="Shape 7"/>
            <p:cNvCxnSpPr/>
            <p:nvPr/>
          </p:nvCxnSpPr>
          <p:spPr>
            <a:xfrm rot="-5400000">
              <a:off x="-1212177" y="1407880"/>
              <a:ext cx="2806200" cy="1500"/>
            </a:xfrm>
            <a:prstGeom prst="straightConnector1">
              <a:avLst/>
            </a:prstGeom>
            <a:noFill/>
            <a:ln cap="flat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" name="Shape 8"/>
            <p:cNvCxnSpPr/>
            <p:nvPr/>
          </p:nvCxnSpPr>
          <p:spPr>
            <a:xfrm>
              <a:off x="0" y="474143"/>
              <a:ext cx="2666999" cy="1500"/>
            </a:xfrm>
            <a:prstGeom prst="straightConnector1">
              <a:avLst/>
            </a:prstGeom>
            <a:noFill/>
            <a:ln cap="flat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" name="Shape 9"/>
            <p:cNvCxnSpPr/>
            <p:nvPr/>
          </p:nvCxnSpPr>
          <p:spPr>
            <a:xfrm>
              <a:off x="0" y="702743"/>
              <a:ext cx="2167500" cy="1500"/>
            </a:xfrm>
            <a:prstGeom prst="straightConnector1">
              <a:avLst/>
            </a:prstGeom>
            <a:noFill/>
            <a:ln cap="flat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" name="Shape 10"/>
            <p:cNvCxnSpPr/>
            <p:nvPr/>
          </p:nvCxnSpPr>
          <p:spPr>
            <a:xfrm>
              <a:off x="0" y="931342"/>
              <a:ext cx="1862699" cy="1500"/>
            </a:xfrm>
            <a:prstGeom prst="straightConnector1">
              <a:avLst/>
            </a:prstGeom>
            <a:noFill/>
            <a:ln cap="flat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1" name="Shape 11"/>
            <p:cNvCxnSpPr/>
            <p:nvPr/>
          </p:nvCxnSpPr>
          <p:spPr>
            <a:xfrm>
              <a:off x="0" y="1159942"/>
              <a:ext cx="1490099" cy="1500"/>
            </a:xfrm>
            <a:prstGeom prst="straightConnector1">
              <a:avLst/>
            </a:prstGeom>
            <a:noFill/>
            <a:ln cap="flat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2" name="Shape 12"/>
            <p:cNvCxnSpPr/>
            <p:nvPr/>
          </p:nvCxnSpPr>
          <p:spPr>
            <a:xfrm>
              <a:off x="0" y="1388542"/>
              <a:ext cx="1219199" cy="1500"/>
            </a:xfrm>
            <a:prstGeom prst="straightConnector1">
              <a:avLst/>
            </a:prstGeom>
            <a:noFill/>
            <a:ln cap="flat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3" name="Shape 13"/>
            <p:cNvCxnSpPr/>
            <p:nvPr/>
          </p:nvCxnSpPr>
          <p:spPr>
            <a:xfrm>
              <a:off x="0" y="1617142"/>
              <a:ext cx="990599" cy="1500"/>
            </a:xfrm>
            <a:prstGeom prst="straightConnector1">
              <a:avLst/>
            </a:prstGeom>
            <a:noFill/>
            <a:ln cap="flat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4" name="Shape 14"/>
            <p:cNvCxnSpPr/>
            <p:nvPr/>
          </p:nvCxnSpPr>
          <p:spPr>
            <a:xfrm>
              <a:off x="0" y="1845742"/>
              <a:ext cx="745200" cy="1500"/>
            </a:xfrm>
            <a:prstGeom prst="straightConnector1">
              <a:avLst/>
            </a:prstGeom>
            <a:noFill/>
            <a:ln cap="flat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5" name="Shape 15"/>
            <p:cNvCxnSpPr/>
            <p:nvPr/>
          </p:nvCxnSpPr>
          <p:spPr>
            <a:xfrm>
              <a:off x="0" y="2074342"/>
              <a:ext cx="533399" cy="1500"/>
            </a:xfrm>
            <a:prstGeom prst="straightConnector1">
              <a:avLst/>
            </a:prstGeom>
            <a:noFill/>
            <a:ln cap="flat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6" name="Shape 16"/>
            <p:cNvCxnSpPr/>
            <p:nvPr/>
          </p:nvCxnSpPr>
          <p:spPr>
            <a:xfrm>
              <a:off x="0" y="2302943"/>
              <a:ext cx="262499" cy="1500"/>
            </a:xfrm>
            <a:prstGeom prst="straightConnector1">
              <a:avLst/>
            </a:prstGeom>
            <a:noFill/>
            <a:ln cap="flat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7" name="Shape 17"/>
            <p:cNvCxnSpPr/>
            <p:nvPr/>
          </p:nvCxnSpPr>
          <p:spPr>
            <a:xfrm rot="-5400000">
              <a:off x="-814261" y="1238115"/>
              <a:ext cx="2468399" cy="1500"/>
            </a:xfrm>
            <a:prstGeom prst="straightConnector1">
              <a:avLst/>
            </a:prstGeom>
            <a:noFill/>
            <a:ln cap="flat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8" name="Shape 18"/>
            <p:cNvCxnSpPr/>
            <p:nvPr/>
          </p:nvCxnSpPr>
          <p:spPr>
            <a:xfrm rot="-5400000">
              <a:off x="-357712" y="1014527"/>
              <a:ext cx="2018099" cy="1500"/>
            </a:xfrm>
            <a:prstGeom prst="straightConnector1">
              <a:avLst/>
            </a:prstGeom>
            <a:noFill/>
            <a:ln cap="flat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9" name="Shape 19"/>
            <p:cNvCxnSpPr/>
            <p:nvPr/>
          </p:nvCxnSpPr>
          <p:spPr>
            <a:xfrm rot="-5400000">
              <a:off x="-853" y="887576"/>
              <a:ext cx="1763999" cy="1500"/>
            </a:xfrm>
            <a:prstGeom prst="straightConnector1">
              <a:avLst/>
            </a:prstGeom>
            <a:noFill/>
            <a:ln cap="flat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0" name="Shape 20"/>
            <p:cNvCxnSpPr/>
            <p:nvPr/>
          </p:nvCxnSpPr>
          <p:spPr>
            <a:xfrm rot="-5400000">
              <a:off x="326307" y="790194"/>
              <a:ext cx="1569300" cy="1500"/>
            </a:xfrm>
            <a:prstGeom prst="straightConnector1">
              <a:avLst/>
            </a:prstGeom>
            <a:noFill/>
            <a:ln cap="flat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1" name="Shape 21"/>
            <p:cNvCxnSpPr/>
            <p:nvPr/>
          </p:nvCxnSpPr>
          <p:spPr>
            <a:xfrm rot="-5400000">
              <a:off x="636516" y="709726"/>
              <a:ext cx="1408500" cy="1500"/>
            </a:xfrm>
            <a:prstGeom prst="straightConnector1">
              <a:avLst/>
            </a:prstGeom>
            <a:noFill/>
            <a:ln cap="flat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2" name="Shape 22"/>
            <p:cNvCxnSpPr/>
            <p:nvPr/>
          </p:nvCxnSpPr>
          <p:spPr>
            <a:xfrm rot="-5400000">
              <a:off x="972228" y="603961"/>
              <a:ext cx="1196700" cy="1500"/>
            </a:xfrm>
            <a:prstGeom prst="straightConnector1">
              <a:avLst/>
            </a:prstGeom>
            <a:noFill/>
            <a:ln cap="flat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3" name="Shape 23"/>
            <p:cNvCxnSpPr/>
            <p:nvPr/>
          </p:nvCxnSpPr>
          <p:spPr>
            <a:xfrm rot="-5400000">
              <a:off x="1278236" y="527761"/>
              <a:ext cx="1044300" cy="1500"/>
            </a:xfrm>
            <a:prstGeom prst="straightConnector1">
              <a:avLst/>
            </a:prstGeom>
            <a:noFill/>
            <a:ln cap="flat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4" name="Shape 24"/>
            <p:cNvCxnSpPr/>
            <p:nvPr/>
          </p:nvCxnSpPr>
          <p:spPr>
            <a:xfrm rot="-5400000">
              <a:off x="1590398" y="440776"/>
              <a:ext cx="879599" cy="1500"/>
            </a:xfrm>
            <a:prstGeom prst="straightConnector1">
              <a:avLst/>
            </a:prstGeom>
            <a:noFill/>
            <a:ln cap="flat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5" name="Shape 25"/>
            <p:cNvCxnSpPr/>
            <p:nvPr/>
          </p:nvCxnSpPr>
          <p:spPr>
            <a:xfrm rot="-5400000">
              <a:off x="1883657" y="377227"/>
              <a:ext cx="752700" cy="1500"/>
            </a:xfrm>
            <a:prstGeom prst="straightConnector1">
              <a:avLst/>
            </a:prstGeom>
            <a:noFill/>
            <a:ln cap="flat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" name="Shape 26"/>
            <p:cNvCxnSpPr/>
            <p:nvPr/>
          </p:nvCxnSpPr>
          <p:spPr>
            <a:xfrm rot="-5400000">
              <a:off x="2198066" y="292493"/>
              <a:ext cx="583499" cy="1500"/>
            </a:xfrm>
            <a:prstGeom prst="straightConnector1">
              <a:avLst/>
            </a:prstGeom>
            <a:noFill/>
            <a:ln cap="flat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7" name="Shape 27"/>
            <p:cNvCxnSpPr/>
            <p:nvPr/>
          </p:nvCxnSpPr>
          <p:spPr>
            <a:xfrm rot="-5400000">
              <a:off x="2521027" y="199376"/>
              <a:ext cx="397200" cy="1500"/>
            </a:xfrm>
            <a:prstGeom prst="straightConnector1">
              <a:avLst/>
            </a:prstGeom>
            <a:noFill/>
            <a:ln cap="flat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" name="Shape 28"/>
            <p:cNvCxnSpPr/>
            <p:nvPr/>
          </p:nvCxnSpPr>
          <p:spPr>
            <a:xfrm rot="-5400000">
              <a:off x="2801688" y="148627"/>
              <a:ext cx="295499" cy="1500"/>
            </a:xfrm>
            <a:prstGeom prst="straightConnector1">
              <a:avLst/>
            </a:prstGeom>
            <a:noFill/>
            <a:ln cap="flat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9" name="Shape 29"/>
            <p:cNvCxnSpPr/>
            <p:nvPr/>
          </p:nvCxnSpPr>
          <p:spPr>
            <a:xfrm rot="-5400000">
              <a:off x="3079242" y="102444"/>
              <a:ext cx="201599" cy="1500"/>
            </a:xfrm>
            <a:prstGeom prst="straightConnector1">
              <a:avLst/>
            </a:prstGeom>
            <a:noFill/>
            <a:ln cap="flat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" name="Shape 30"/>
            <p:cNvCxnSpPr/>
            <p:nvPr/>
          </p:nvCxnSpPr>
          <p:spPr>
            <a:xfrm rot="-5400000">
              <a:off x="3324762" y="85076"/>
              <a:ext cx="168600" cy="1500"/>
            </a:xfrm>
            <a:prstGeom prst="straightConnector1">
              <a:avLst/>
            </a:prstGeom>
            <a:noFill/>
            <a:ln cap="flat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31" name="Shape 3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1pPr>
            <a:lvl2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2pPr>
            <a:lvl3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3pPr>
            <a:lvl4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4pPr>
            <a:lvl5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5pPr>
            <a:lvl6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6pPr>
            <a:lvl7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7pPr>
            <a:lvl8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8pPr>
            <a:lvl9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2" name="Shape 32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2pPr>
            <a:lvl3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3pPr>
            <a:lvl4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4pPr>
            <a:lvl5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5pPr>
            <a:lvl6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6pPr>
            <a:lvl7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7pPr>
            <a:lvl8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8pPr>
            <a:lvl9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9pPr>
          </a:lstStyle>
          <a:p/>
        </p:txBody>
      </p:sp>
      <p:grpSp>
        <p:nvGrpSpPr>
          <p:cNvPr id="33" name="Shape 33"/>
          <p:cNvGrpSpPr/>
          <p:nvPr/>
        </p:nvGrpSpPr>
        <p:grpSpPr>
          <a:xfrm rot="10800000">
            <a:off x="5734187" y="3035893"/>
            <a:ext cx="3409812" cy="2107677"/>
            <a:chOff x="0" y="1493"/>
            <a:chExt cx="3409812" cy="2810236"/>
          </a:xfrm>
        </p:grpSpPr>
        <p:cxnSp>
          <p:nvCxnSpPr>
            <p:cNvPr id="34" name="Shape 34"/>
            <p:cNvCxnSpPr/>
            <p:nvPr/>
          </p:nvCxnSpPr>
          <p:spPr>
            <a:xfrm>
              <a:off x="0" y="245542"/>
              <a:ext cx="3251099" cy="1500"/>
            </a:xfrm>
            <a:prstGeom prst="straightConnector1">
              <a:avLst/>
            </a:prstGeom>
            <a:noFill/>
            <a:ln cap="flat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5" name="Shape 35"/>
            <p:cNvCxnSpPr/>
            <p:nvPr/>
          </p:nvCxnSpPr>
          <p:spPr>
            <a:xfrm rot="-5400000">
              <a:off x="-1212177" y="1407880"/>
              <a:ext cx="2806200" cy="1500"/>
            </a:xfrm>
            <a:prstGeom prst="straightConnector1">
              <a:avLst/>
            </a:prstGeom>
            <a:noFill/>
            <a:ln cap="flat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" name="Shape 36"/>
            <p:cNvCxnSpPr/>
            <p:nvPr/>
          </p:nvCxnSpPr>
          <p:spPr>
            <a:xfrm>
              <a:off x="0" y="474143"/>
              <a:ext cx="2666999" cy="1500"/>
            </a:xfrm>
            <a:prstGeom prst="straightConnector1">
              <a:avLst/>
            </a:prstGeom>
            <a:noFill/>
            <a:ln cap="flat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7" name="Shape 37"/>
            <p:cNvCxnSpPr/>
            <p:nvPr/>
          </p:nvCxnSpPr>
          <p:spPr>
            <a:xfrm>
              <a:off x="0" y="702743"/>
              <a:ext cx="2167500" cy="1500"/>
            </a:xfrm>
            <a:prstGeom prst="straightConnector1">
              <a:avLst/>
            </a:prstGeom>
            <a:noFill/>
            <a:ln cap="flat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" name="Shape 38"/>
            <p:cNvCxnSpPr/>
            <p:nvPr/>
          </p:nvCxnSpPr>
          <p:spPr>
            <a:xfrm>
              <a:off x="0" y="931342"/>
              <a:ext cx="1862699" cy="1500"/>
            </a:xfrm>
            <a:prstGeom prst="straightConnector1">
              <a:avLst/>
            </a:prstGeom>
            <a:noFill/>
            <a:ln cap="flat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9" name="Shape 39"/>
            <p:cNvCxnSpPr/>
            <p:nvPr/>
          </p:nvCxnSpPr>
          <p:spPr>
            <a:xfrm>
              <a:off x="0" y="1159942"/>
              <a:ext cx="1490099" cy="1500"/>
            </a:xfrm>
            <a:prstGeom prst="straightConnector1">
              <a:avLst/>
            </a:prstGeom>
            <a:noFill/>
            <a:ln cap="flat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0" name="Shape 40"/>
            <p:cNvCxnSpPr/>
            <p:nvPr/>
          </p:nvCxnSpPr>
          <p:spPr>
            <a:xfrm>
              <a:off x="0" y="1388542"/>
              <a:ext cx="1219199" cy="1500"/>
            </a:xfrm>
            <a:prstGeom prst="straightConnector1">
              <a:avLst/>
            </a:prstGeom>
            <a:noFill/>
            <a:ln cap="flat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1" name="Shape 41"/>
            <p:cNvCxnSpPr/>
            <p:nvPr/>
          </p:nvCxnSpPr>
          <p:spPr>
            <a:xfrm>
              <a:off x="0" y="1617142"/>
              <a:ext cx="990599" cy="1500"/>
            </a:xfrm>
            <a:prstGeom prst="straightConnector1">
              <a:avLst/>
            </a:prstGeom>
            <a:noFill/>
            <a:ln cap="flat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" name="Shape 42"/>
            <p:cNvCxnSpPr/>
            <p:nvPr/>
          </p:nvCxnSpPr>
          <p:spPr>
            <a:xfrm>
              <a:off x="0" y="1845742"/>
              <a:ext cx="745200" cy="1500"/>
            </a:xfrm>
            <a:prstGeom prst="straightConnector1">
              <a:avLst/>
            </a:prstGeom>
            <a:noFill/>
            <a:ln cap="flat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3" name="Shape 43"/>
            <p:cNvCxnSpPr/>
            <p:nvPr/>
          </p:nvCxnSpPr>
          <p:spPr>
            <a:xfrm>
              <a:off x="0" y="2074342"/>
              <a:ext cx="533399" cy="1500"/>
            </a:xfrm>
            <a:prstGeom prst="straightConnector1">
              <a:avLst/>
            </a:prstGeom>
            <a:noFill/>
            <a:ln cap="flat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4" name="Shape 44"/>
            <p:cNvCxnSpPr/>
            <p:nvPr/>
          </p:nvCxnSpPr>
          <p:spPr>
            <a:xfrm>
              <a:off x="0" y="2302943"/>
              <a:ext cx="262499" cy="1500"/>
            </a:xfrm>
            <a:prstGeom prst="straightConnector1">
              <a:avLst/>
            </a:prstGeom>
            <a:noFill/>
            <a:ln cap="flat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5" name="Shape 45"/>
            <p:cNvCxnSpPr/>
            <p:nvPr/>
          </p:nvCxnSpPr>
          <p:spPr>
            <a:xfrm rot="-5400000">
              <a:off x="-814261" y="1238115"/>
              <a:ext cx="2468399" cy="1500"/>
            </a:xfrm>
            <a:prstGeom prst="straightConnector1">
              <a:avLst/>
            </a:prstGeom>
            <a:noFill/>
            <a:ln cap="flat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6" name="Shape 46"/>
            <p:cNvCxnSpPr/>
            <p:nvPr/>
          </p:nvCxnSpPr>
          <p:spPr>
            <a:xfrm rot="-5400000">
              <a:off x="-357712" y="1014527"/>
              <a:ext cx="2018099" cy="1500"/>
            </a:xfrm>
            <a:prstGeom prst="straightConnector1">
              <a:avLst/>
            </a:prstGeom>
            <a:noFill/>
            <a:ln cap="flat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7" name="Shape 47"/>
            <p:cNvCxnSpPr/>
            <p:nvPr/>
          </p:nvCxnSpPr>
          <p:spPr>
            <a:xfrm rot="-5400000">
              <a:off x="-853" y="887576"/>
              <a:ext cx="1763999" cy="1500"/>
            </a:xfrm>
            <a:prstGeom prst="straightConnector1">
              <a:avLst/>
            </a:prstGeom>
            <a:noFill/>
            <a:ln cap="flat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8" name="Shape 48"/>
            <p:cNvCxnSpPr/>
            <p:nvPr/>
          </p:nvCxnSpPr>
          <p:spPr>
            <a:xfrm rot="-5400000">
              <a:off x="326307" y="790194"/>
              <a:ext cx="1569300" cy="1500"/>
            </a:xfrm>
            <a:prstGeom prst="straightConnector1">
              <a:avLst/>
            </a:prstGeom>
            <a:noFill/>
            <a:ln cap="flat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9" name="Shape 49"/>
            <p:cNvCxnSpPr/>
            <p:nvPr/>
          </p:nvCxnSpPr>
          <p:spPr>
            <a:xfrm rot="-5400000">
              <a:off x="636516" y="709726"/>
              <a:ext cx="1408500" cy="1500"/>
            </a:xfrm>
            <a:prstGeom prst="straightConnector1">
              <a:avLst/>
            </a:prstGeom>
            <a:noFill/>
            <a:ln cap="flat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0" name="Shape 50"/>
            <p:cNvCxnSpPr/>
            <p:nvPr/>
          </p:nvCxnSpPr>
          <p:spPr>
            <a:xfrm rot="-5400000">
              <a:off x="972228" y="603961"/>
              <a:ext cx="1196700" cy="1500"/>
            </a:xfrm>
            <a:prstGeom prst="straightConnector1">
              <a:avLst/>
            </a:prstGeom>
            <a:noFill/>
            <a:ln cap="flat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1" name="Shape 51"/>
            <p:cNvCxnSpPr/>
            <p:nvPr/>
          </p:nvCxnSpPr>
          <p:spPr>
            <a:xfrm rot="-5400000">
              <a:off x="1278236" y="527761"/>
              <a:ext cx="1044300" cy="1500"/>
            </a:xfrm>
            <a:prstGeom prst="straightConnector1">
              <a:avLst/>
            </a:prstGeom>
            <a:noFill/>
            <a:ln cap="flat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2" name="Shape 52"/>
            <p:cNvCxnSpPr/>
            <p:nvPr/>
          </p:nvCxnSpPr>
          <p:spPr>
            <a:xfrm rot="-5400000">
              <a:off x="1590398" y="440776"/>
              <a:ext cx="879599" cy="1500"/>
            </a:xfrm>
            <a:prstGeom prst="straightConnector1">
              <a:avLst/>
            </a:prstGeom>
            <a:noFill/>
            <a:ln cap="flat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3" name="Shape 53"/>
            <p:cNvCxnSpPr/>
            <p:nvPr/>
          </p:nvCxnSpPr>
          <p:spPr>
            <a:xfrm rot="-5400000">
              <a:off x="1883657" y="377227"/>
              <a:ext cx="752700" cy="1500"/>
            </a:xfrm>
            <a:prstGeom prst="straightConnector1">
              <a:avLst/>
            </a:prstGeom>
            <a:noFill/>
            <a:ln cap="flat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4" name="Shape 54"/>
            <p:cNvCxnSpPr/>
            <p:nvPr/>
          </p:nvCxnSpPr>
          <p:spPr>
            <a:xfrm rot="-5400000">
              <a:off x="2198066" y="292493"/>
              <a:ext cx="583499" cy="1500"/>
            </a:xfrm>
            <a:prstGeom prst="straightConnector1">
              <a:avLst/>
            </a:prstGeom>
            <a:noFill/>
            <a:ln cap="flat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5" name="Shape 55"/>
            <p:cNvCxnSpPr/>
            <p:nvPr/>
          </p:nvCxnSpPr>
          <p:spPr>
            <a:xfrm rot="-5400000">
              <a:off x="2521027" y="199376"/>
              <a:ext cx="397200" cy="1500"/>
            </a:xfrm>
            <a:prstGeom prst="straightConnector1">
              <a:avLst/>
            </a:prstGeom>
            <a:noFill/>
            <a:ln cap="flat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" name="Shape 56"/>
            <p:cNvCxnSpPr/>
            <p:nvPr/>
          </p:nvCxnSpPr>
          <p:spPr>
            <a:xfrm rot="-5400000">
              <a:off x="2801688" y="148627"/>
              <a:ext cx="295499" cy="1500"/>
            </a:xfrm>
            <a:prstGeom prst="straightConnector1">
              <a:avLst/>
            </a:prstGeom>
            <a:noFill/>
            <a:ln cap="flat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7" name="Shape 57"/>
            <p:cNvCxnSpPr/>
            <p:nvPr/>
          </p:nvCxnSpPr>
          <p:spPr>
            <a:xfrm rot="-5400000">
              <a:off x="3079242" y="102444"/>
              <a:ext cx="201599" cy="1500"/>
            </a:xfrm>
            <a:prstGeom prst="straightConnector1">
              <a:avLst/>
            </a:prstGeom>
            <a:noFill/>
            <a:ln cap="flat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8" name="Shape 58"/>
            <p:cNvCxnSpPr/>
            <p:nvPr/>
          </p:nvCxnSpPr>
          <p:spPr>
            <a:xfrm rot="-5400000">
              <a:off x="3324762" y="85076"/>
              <a:ext cx="168600" cy="1500"/>
            </a:xfrm>
            <a:prstGeom prst="straightConnector1">
              <a:avLst/>
            </a:prstGeom>
            <a:noFill/>
            <a:ln cap="flat" w="12700">
              <a:solidFill>
                <a:srgbClr val="B7CCE4">
                  <a:alpha val="53725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59" name="Shape 59"/>
          <p:cNvSpPr txBox="1"/>
          <p:nvPr>
            <p:ph idx="12" type="sldNum"/>
          </p:nvPr>
        </p:nvSpPr>
        <p:spPr>
          <a:xfrm>
            <a:off x="8425675" y="4622075"/>
            <a:ext cx="548699" cy="52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>
            <a:lvl1pPr algn="r">
              <a:spcBef>
                <a:spcPts val="0"/>
              </a:spcBef>
              <a:buNone/>
              <a:defRPr sz="1300">
                <a:solidFill>
                  <a:schemeClr val="dk2"/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02.jpg"/></Relationships>
</file>

<file path=ppt/slides/_rels/slide11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nbcnews.com/id/34515704/ns/technology_and_science-space/t/how-much-real-science-avatar/%23.VUhgqM7n35m" TargetMode="External"/><Relationship Id="rId3" Type="http://schemas.openxmlformats.org/officeDocument/2006/relationships/hyperlink" Target="https://www.youtube.com/watch?v=8c-EWSmOgDc" TargetMode="External"/><Relationship Id="rId6" Type="http://schemas.openxmlformats.org/officeDocument/2006/relationships/hyperlink" Target="http://en.memory-alpha.org/wiki/Clone" TargetMode="External"/><Relationship Id="rId5" Type="http://schemas.openxmlformats.org/officeDocument/2006/relationships/hyperlink" Target="http://modeling-languages.com/whats-bus-factor-software-project/" TargetMode="External"/></Relationships>
</file>

<file path=ppt/slides/_rels/slide2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07.jpg"/></Relationships>
</file>

<file path=ppt/slides/_rels/slide3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03.jpg"/></Relationships>
</file>

<file path=ppt/slides/_rels/slide4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01.jpg"/></Relationships>
</file>

<file path=ppt/slides/_rels/slide5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00.jpg"/></Relationships>
</file>

<file path=ppt/slides/_rels/slide6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05.jpg"/></Relationships>
</file>

<file path=ppt/slides/_rels/slide7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08.jpg"/></Relationships>
</file>

<file path=ppt/slides/_rels/slide8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06.jpg"/></Relationships>
</file>

<file path=ppt/slides/_rels/slide9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0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>
            <p:ph type="ctrTitle"/>
          </p:nvPr>
        </p:nvSpPr>
        <p:spPr>
          <a:xfrm>
            <a:off x="685800" y="1699932"/>
            <a:ext cx="6400799" cy="10004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Jurassic Park Group Presentation</a:t>
            </a:r>
          </a:p>
        </p:txBody>
      </p:sp>
      <p:sp>
        <p:nvSpPr>
          <p:cNvPr id="97" name="Shape 97"/>
          <p:cNvSpPr txBox="1"/>
          <p:nvPr>
            <p:ph idx="1" type="subTitle"/>
          </p:nvPr>
        </p:nvSpPr>
        <p:spPr>
          <a:xfrm>
            <a:off x="685800" y="2700355"/>
            <a:ext cx="6400799" cy="10004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By Thomas Meehan, Justin Charron, Jack Rivadeneira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 txBox="1"/>
          <p:nvPr>
            <p:ph type="title"/>
          </p:nvPr>
        </p:nvSpPr>
        <p:spPr>
          <a:xfrm>
            <a:off x="457200" y="101100"/>
            <a:ext cx="7315499" cy="10139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Conclusions</a:t>
            </a:r>
          </a:p>
        </p:txBody>
      </p:sp>
      <p:sp>
        <p:nvSpPr>
          <p:cNvPr id="167" name="Shape 167"/>
          <p:cNvSpPr txBox="1"/>
          <p:nvPr>
            <p:ph idx="1" type="body"/>
          </p:nvPr>
        </p:nvSpPr>
        <p:spPr>
          <a:xfrm>
            <a:off x="0" y="1286750"/>
            <a:ext cx="5645400" cy="36303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Always have manual overrides</a:t>
            </a:r>
          </a:p>
          <a:p>
            <a:pPr indent="-342900" lvl="1" marL="914400" rtl="0"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Critical safety components should not be inoperable without computers</a:t>
            </a:r>
          </a:p>
          <a:p>
            <a:pPr indent="-342900" lvl="1" marL="914400" rtl="0"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Automation adds convenience, but shouldn’t be necessary to keep people safe</a:t>
            </a:r>
          </a:p>
          <a:p>
            <a:pPr indent="-342900" lvl="1" marL="914400" rtl="0"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Simple things like locks and vehicles need to work manually in an emergency situation</a:t>
            </a:r>
          </a:p>
          <a:p>
            <a:pPr indent="-342900" lvl="1" marL="914400" rtl="0"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Human operable backup systems for minimal safety standards </a:t>
            </a:r>
          </a:p>
          <a:p>
            <a:pPr indent="-342900" lvl="1" marL="914400"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Shouldn’t need a programmer to lock a door</a:t>
            </a:r>
          </a:p>
        </p:txBody>
      </p:sp>
      <p:pic>
        <p:nvPicPr>
          <p:cNvPr id="168" name="Shape 16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66475" y="2321512"/>
            <a:ext cx="2884925" cy="1560774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Shape 169"/>
          <p:cNvSpPr txBox="1"/>
          <p:nvPr/>
        </p:nvSpPr>
        <p:spPr>
          <a:xfrm>
            <a:off x="5838600" y="3043900"/>
            <a:ext cx="3305399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800"/>
              <a:t>http://www.imdb.com/title/tt0107290/mediaindex?ref_=tt_pv_mi_sm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/>
          <p:nvPr>
            <p:ph type="title"/>
          </p:nvPr>
        </p:nvSpPr>
        <p:spPr>
          <a:xfrm>
            <a:off x="457200" y="101100"/>
            <a:ext cx="7315499" cy="10139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Bibliography</a:t>
            </a:r>
          </a:p>
        </p:txBody>
      </p:sp>
      <p:sp>
        <p:nvSpPr>
          <p:cNvPr id="175" name="Shape 175"/>
          <p:cNvSpPr txBox="1"/>
          <p:nvPr>
            <p:ph idx="1" type="body"/>
          </p:nvPr>
        </p:nvSpPr>
        <p:spPr>
          <a:xfrm>
            <a:off x="457200" y="1278516"/>
            <a:ext cx="8229600" cy="36303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1. Kaku, Michio, “‪Michio Kaku: Can We Resurrect the Dinosaurs? Neanderthal Man?”,</a:t>
            </a:r>
            <a:r>
              <a:rPr lang="en" sz="1100">
                <a:solidFill>
                  <a:schemeClr val="dk1"/>
                </a:solidFill>
                <a:hlinkClick r:id="rId3"/>
              </a:rPr>
              <a:t> https://www.youtube.com/watch?v=8c-EWSmOgDc</a:t>
            </a:r>
            <a:r>
              <a:rPr lang="en" sz="1100">
                <a:solidFill>
                  <a:schemeClr val="dk1"/>
                </a:solidFill>
              </a:rPr>
              <a:t>, (4/22/15)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2. Choi, Charles, “How Much Real Science is in ‘Avatar’?”,</a:t>
            </a:r>
            <a:r>
              <a:rPr lang="en" sz="1100">
                <a:solidFill>
                  <a:schemeClr val="dk1"/>
                </a:solidFill>
                <a:hlinkClick r:id="rId4"/>
              </a:rPr>
              <a:t> http://www.nbcnews.com/id/34515704/ns/technology_and_science-space/t/how-much-real-science-avatar/#.VUhgqM7n35m</a:t>
            </a:r>
            <a:r>
              <a:rPr lang="en" sz="1100">
                <a:solidFill>
                  <a:schemeClr val="dk1"/>
                </a:solidFill>
              </a:rPr>
              <a:t> (4/24/15)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3. Haber, Shimon, "Synopsis for Jurassic Park", http://www.imdb.com/title/tt0107290/synopsis?ref_=ttpl_ql_3, (4/25/15)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4. Cabot, Jordi, “What’s’ the bus factor of your software project?”</a:t>
            </a:r>
            <a:r>
              <a:rPr lang="en" sz="1100">
                <a:solidFill>
                  <a:schemeClr val="dk1"/>
                </a:solidFill>
                <a:hlinkClick r:id="rId5"/>
              </a:rPr>
              <a:t> http://modeling-languages.com/whats-bus-factor-software-project/</a:t>
            </a:r>
            <a:r>
              <a:rPr lang="en" sz="1100">
                <a:solidFill>
                  <a:schemeClr val="dk1"/>
                </a:solidFill>
              </a:rPr>
              <a:t>, (4/27/15)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5. Tucker, Charles, “Star Trek Wikia: Memory Alpha”,</a:t>
            </a:r>
            <a:r>
              <a:rPr lang="en" sz="1100">
                <a:solidFill>
                  <a:schemeClr val="dk1"/>
                </a:solidFill>
                <a:hlinkClick r:id="rId6"/>
              </a:rPr>
              <a:t> http://en.memory-alpha.org/wiki/Clone</a:t>
            </a:r>
            <a:r>
              <a:rPr lang="en" sz="1100">
                <a:solidFill>
                  <a:schemeClr val="dk1"/>
                </a:solidFill>
              </a:rPr>
              <a:t>, (4/23/15)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6.</a:t>
            </a:r>
            <a:r>
              <a:rPr lang="en" sz="1300">
                <a:solidFill>
                  <a:srgbClr val="1A1A1A"/>
                </a:solidFill>
              </a:rPr>
              <a:t> Park, Jurassic. "Steven Spielberg." </a:t>
            </a:r>
            <a:r>
              <a:rPr i="1" lang="en" sz="1300">
                <a:solidFill>
                  <a:srgbClr val="1A1A1A"/>
                </a:solidFill>
              </a:rPr>
              <a:t>Universal Pictures</a:t>
            </a:r>
            <a:r>
              <a:rPr lang="en" sz="1300">
                <a:solidFill>
                  <a:srgbClr val="1A1A1A"/>
                </a:solidFill>
              </a:rPr>
              <a:t> (1993).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/>
          <p:nvPr>
            <p:ph type="title"/>
          </p:nvPr>
        </p:nvSpPr>
        <p:spPr>
          <a:xfrm>
            <a:off x="457200" y="101100"/>
            <a:ext cx="7315499" cy="10139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Plot</a:t>
            </a:r>
          </a:p>
        </p:txBody>
      </p:sp>
      <p:sp>
        <p:nvSpPr>
          <p:cNvPr id="103" name="Shape 103"/>
          <p:cNvSpPr txBox="1"/>
          <p:nvPr>
            <p:ph idx="1" type="body"/>
          </p:nvPr>
        </p:nvSpPr>
        <p:spPr>
          <a:xfrm>
            <a:off x="181050" y="1278525"/>
            <a:ext cx="5285699" cy="36303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17500" lvl="0" marL="4572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1400"/>
              <a:t>Billionaire entrepreneur Hammond hires several experts to inspect his newest venture.	</a:t>
            </a:r>
          </a:p>
          <a:p>
            <a:pPr indent="-317500" lvl="0" marL="4572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1400"/>
              <a:t>Including expert Paleontologists Grant and Sattler</a:t>
            </a:r>
          </a:p>
          <a:p>
            <a:pPr indent="-317500" lvl="0" marL="4572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1400"/>
              <a:t>Turns out to be an Island filled with Dinosaurs</a:t>
            </a:r>
          </a:p>
          <a:p>
            <a:pPr indent="-317500" lvl="0" marL="4572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1400"/>
              <a:t>Used preserved DNA and genetic sequencing</a:t>
            </a:r>
          </a:p>
          <a:p>
            <a:pPr indent="-317500" lvl="0" marL="4572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1400"/>
              <a:t>Entire park runs on a state of the art computer automation system</a:t>
            </a:r>
          </a:p>
          <a:p>
            <a:pPr indent="-317500" lvl="0" marL="4572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1400"/>
              <a:t>Disgruntled “underpaid” programmer Nedry decides to sell DNA to rivals</a:t>
            </a:r>
          </a:p>
          <a:p>
            <a:pPr indent="-317500" lvl="1" marL="9144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 sz="1400"/>
              <a:t>Has to shut down entire security system to escape</a:t>
            </a:r>
          </a:p>
          <a:p>
            <a:pPr indent="-317500" lvl="1" marL="9144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 sz="1400"/>
              <a:t>Dinosaurs are now free to roam and eat people</a:t>
            </a:r>
          </a:p>
          <a:p>
            <a:pPr lv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04" name="Shape 10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77950" y="1703525"/>
            <a:ext cx="3571848" cy="2435975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Shape 105"/>
          <p:cNvSpPr txBox="1"/>
          <p:nvPr/>
        </p:nvSpPr>
        <p:spPr>
          <a:xfrm>
            <a:off x="5459875" y="2855750"/>
            <a:ext cx="3408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800"/>
              <a:t>http://www.imdb.com/title/tt0107290/mediaindex?ref_=tt_pv_mi_sm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/>
          <p:nvPr>
            <p:ph type="title"/>
          </p:nvPr>
        </p:nvSpPr>
        <p:spPr>
          <a:xfrm>
            <a:off x="457200" y="101100"/>
            <a:ext cx="7315499" cy="10139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Plot</a:t>
            </a:r>
          </a:p>
        </p:txBody>
      </p:sp>
      <p:sp>
        <p:nvSpPr>
          <p:cNvPr id="111" name="Shape 111"/>
          <p:cNvSpPr txBox="1"/>
          <p:nvPr>
            <p:ph idx="1" type="body"/>
          </p:nvPr>
        </p:nvSpPr>
        <p:spPr>
          <a:xfrm>
            <a:off x="49375" y="1278525"/>
            <a:ext cx="5530200" cy="37991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17500" lvl="0" marL="4572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1400"/>
              <a:t>Experts and Hammond’s grandchildren tour the park</a:t>
            </a:r>
          </a:p>
          <a:p>
            <a:pPr indent="-317500" lvl="0" marL="4572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1400"/>
              <a:t>System is shut down, and they are attacked by T-Rex</a:t>
            </a:r>
          </a:p>
          <a:p>
            <a:pPr indent="-317500" lvl="0" marL="4572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1400"/>
              <a:t>Race against time to restore system and escape Island</a:t>
            </a:r>
          </a:p>
          <a:p>
            <a:pPr indent="-317500" lvl="0" marL="4572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1400"/>
              <a:t>Lots of people get eaten (Including Nedry!)</a:t>
            </a:r>
          </a:p>
          <a:p>
            <a:pPr indent="-317500" lvl="0" marL="4572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1400"/>
              <a:t>Velociraptors enter main office and almost eat the kids</a:t>
            </a:r>
          </a:p>
          <a:p>
            <a:pPr indent="-317500" lvl="0" marL="4572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1400"/>
              <a:t>System is restored by a 12 year-old girl just in time</a:t>
            </a:r>
          </a:p>
          <a:p>
            <a:pPr indent="-317500" lvl="0" marL="4572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1400"/>
              <a:t>T-Rex distracts velociraptors, everyone escapes via helicopter</a:t>
            </a:r>
          </a:p>
          <a:p>
            <a:pPr indent="-317500" lvl="0" marL="45720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1400"/>
              <a:t>Hammond admits park isn’t safe, learn to respect the power of nature </a:t>
            </a:r>
          </a:p>
        </p:txBody>
      </p:sp>
      <p:pic>
        <p:nvPicPr>
          <p:cNvPr id="112" name="Shape 11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22100" y="1863900"/>
            <a:ext cx="3407075" cy="2088933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Shape 113"/>
          <p:cNvSpPr txBox="1"/>
          <p:nvPr/>
        </p:nvSpPr>
        <p:spPr>
          <a:xfrm>
            <a:off x="5624650" y="3997725"/>
            <a:ext cx="3621899" cy="964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800"/>
              <a:t>http://www.imdb.com/title/tt0107290/mediaindex?ref_=tt_pv_mi_sm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/>
          <p:nvPr>
            <p:ph type="title"/>
          </p:nvPr>
        </p:nvSpPr>
        <p:spPr>
          <a:xfrm>
            <a:off x="457200" y="101100"/>
            <a:ext cx="7315499" cy="10139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Technology</a:t>
            </a:r>
          </a:p>
        </p:txBody>
      </p:sp>
      <p:sp>
        <p:nvSpPr>
          <p:cNvPr id="119" name="Shape 119"/>
          <p:cNvSpPr txBox="1"/>
          <p:nvPr>
            <p:ph idx="1" type="body"/>
          </p:nvPr>
        </p:nvSpPr>
        <p:spPr>
          <a:xfrm>
            <a:off x="0" y="1278525"/>
            <a:ext cx="5774100" cy="36303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rtl="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Containment device failure</a:t>
            </a:r>
          </a:p>
          <a:p>
            <a:pPr indent="-342900" lvl="0" marL="457200" rtl="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Whole Park is built around computer system</a:t>
            </a:r>
          </a:p>
          <a:p>
            <a:pPr indent="-342900" lvl="1" marL="914400" rtl="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○"/>
            </a:pPr>
            <a:r>
              <a:rPr lang="en"/>
              <a:t>System is incomplete</a:t>
            </a:r>
          </a:p>
          <a:p>
            <a:pPr indent="-342900" lvl="1" marL="914400" rtl="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○"/>
            </a:pPr>
            <a:r>
              <a:rPr lang="en"/>
              <a:t>Nedry has sole access to it all</a:t>
            </a:r>
          </a:p>
          <a:p>
            <a:pPr indent="-342900" lvl="1" marL="914400" rtl="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○"/>
            </a:pPr>
            <a:r>
              <a:rPr lang="en"/>
              <a:t>More than 2 million lines of code</a:t>
            </a:r>
          </a:p>
          <a:p>
            <a:pPr indent="-342900" lvl="1" marL="914400" rtl="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○"/>
            </a:pPr>
            <a:r>
              <a:rPr lang="en"/>
              <a:t>Not possible for anyone else to fix</a:t>
            </a:r>
          </a:p>
          <a:p>
            <a:pPr indent="-342900" lvl="0" marL="457200" rtl="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Lack of manual overrides</a:t>
            </a:r>
          </a:p>
          <a:p>
            <a:pPr indent="-342900" lvl="1" marL="914400" rtl="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○"/>
            </a:pPr>
            <a:r>
              <a:rPr lang="en"/>
              <a:t>Cars are stuck</a:t>
            </a:r>
          </a:p>
          <a:p>
            <a:pPr indent="-342900" lvl="1" marL="914400" rtl="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○"/>
            </a:pPr>
            <a:r>
              <a:rPr lang="en"/>
              <a:t>Door locks can’t re-engage</a:t>
            </a:r>
          </a:p>
        </p:txBody>
      </p:sp>
      <p:pic>
        <p:nvPicPr>
          <p:cNvPr id="120" name="Shape 1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17675" y="759025"/>
            <a:ext cx="5134899" cy="3851174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Shape 121"/>
          <p:cNvSpPr txBox="1"/>
          <p:nvPr/>
        </p:nvSpPr>
        <p:spPr>
          <a:xfrm>
            <a:off x="5203200" y="4610200"/>
            <a:ext cx="3940799" cy="34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800"/>
              <a:t>http://skins13.wincustomize.com/19/65/1965538/32/2763/preview-32-2763.jpg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/>
          <p:nvPr>
            <p:ph type="title"/>
          </p:nvPr>
        </p:nvSpPr>
        <p:spPr>
          <a:xfrm>
            <a:off x="457200" y="101100"/>
            <a:ext cx="7315499" cy="10139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DNA Manipulation</a:t>
            </a:r>
          </a:p>
        </p:txBody>
      </p:sp>
      <p:sp>
        <p:nvSpPr>
          <p:cNvPr id="127" name="Shape 127"/>
          <p:cNvSpPr txBox="1"/>
          <p:nvPr>
            <p:ph idx="1" type="body"/>
          </p:nvPr>
        </p:nvSpPr>
        <p:spPr>
          <a:xfrm>
            <a:off x="0" y="1278525"/>
            <a:ext cx="5659800" cy="36303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rtl="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Futuristic technology made to be available</a:t>
            </a:r>
          </a:p>
          <a:p>
            <a:pPr indent="-342900" lvl="1" marL="914400" rtl="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Assumes that scientists have mastered DNA</a:t>
            </a:r>
          </a:p>
          <a:p>
            <a:pPr indent="-342900" lvl="1" marL="914400" rtl="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Able to manipulate and fix DNA</a:t>
            </a:r>
          </a:p>
          <a:p>
            <a:pPr indent="-3429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They state that it would take 2 years to read each strand in a sequence of DNA</a:t>
            </a:r>
          </a:p>
          <a:p>
            <a:pPr indent="-342900" lvl="1" marL="914400" rtl="0"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supercomputers read it for them</a:t>
            </a:r>
          </a:p>
          <a:p>
            <a:pPr indent="-342900" lvl="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Not the most accurate portrayal, but this technology could exist in the future [1]</a:t>
            </a:r>
          </a:p>
        </p:txBody>
      </p:sp>
      <p:pic>
        <p:nvPicPr>
          <p:cNvPr id="128" name="Shape 1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02175" y="1115100"/>
            <a:ext cx="3033449" cy="3466799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Shape 129"/>
          <p:cNvSpPr txBox="1"/>
          <p:nvPr/>
        </p:nvSpPr>
        <p:spPr>
          <a:xfrm>
            <a:off x="5785750" y="4581900"/>
            <a:ext cx="3066299" cy="2528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800"/>
              <a:t>http://statici.behindthevoiceactors.com/behindthevoiceactors/_img/chars/char_57945.jpg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/>
          <p:nvPr>
            <p:ph type="title"/>
          </p:nvPr>
        </p:nvSpPr>
        <p:spPr>
          <a:xfrm>
            <a:off x="457200" y="101100"/>
            <a:ext cx="7315499" cy="10139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Networked Communications </a:t>
            </a:r>
          </a:p>
        </p:txBody>
      </p:sp>
      <p:sp>
        <p:nvSpPr>
          <p:cNvPr id="135" name="Shape 135"/>
          <p:cNvSpPr txBox="1"/>
          <p:nvPr>
            <p:ph idx="1" type="body"/>
          </p:nvPr>
        </p:nvSpPr>
        <p:spPr>
          <a:xfrm>
            <a:off x="0" y="1278525"/>
            <a:ext cx="5365799" cy="37661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Pre-internet, pre-cellphones </a:t>
            </a:r>
          </a:p>
          <a:p>
            <a:pPr indent="-3429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Fairly robust CC camera system to see nearly everything on the island</a:t>
            </a:r>
          </a:p>
          <a:p>
            <a:pPr indent="-3429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No real way to communicate with outside world</a:t>
            </a:r>
          </a:p>
          <a:p>
            <a:pPr indent="-342900" lvl="1" marL="914400" rtl="0"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Possibly to enhance security?</a:t>
            </a:r>
          </a:p>
          <a:p>
            <a:pPr indent="-342900" lvl="1" marL="914400" rtl="0"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Attempt to prevent leaks?</a:t>
            </a:r>
          </a:p>
          <a:p>
            <a:pPr indent="-3429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Better communication system would have solved many problems </a:t>
            </a:r>
          </a:p>
          <a:p>
            <a:pPr indent="-342900" lvl="1" marL="914400" rtl="0"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Could know where people are</a:t>
            </a:r>
          </a:p>
          <a:p>
            <a:pPr indent="-342900" lvl="1" marL="914400" rtl="0"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Not electrocute kids</a:t>
            </a:r>
          </a:p>
          <a:p>
            <a:pPr indent="-342900" lvl="1" marL="914400" rtl="0"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Call for help/evac from outside world</a:t>
            </a:r>
          </a:p>
          <a:p>
            <a:pPr indent="-3429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Computer failure may negate benefits anyway</a:t>
            </a:r>
          </a:p>
        </p:txBody>
      </p:sp>
      <p:pic>
        <p:nvPicPr>
          <p:cNvPr id="136" name="Shape 1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65700" y="1957025"/>
            <a:ext cx="3667324" cy="2750500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Shape 137"/>
          <p:cNvSpPr txBox="1"/>
          <p:nvPr/>
        </p:nvSpPr>
        <p:spPr>
          <a:xfrm>
            <a:off x="5428300" y="3423750"/>
            <a:ext cx="3542099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800"/>
              <a:t>http://www.imdb.com/title/tt0107290/mediaindex?ref_=tt_pv_mi_sm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/>
          <p:nvPr>
            <p:ph type="title"/>
          </p:nvPr>
        </p:nvSpPr>
        <p:spPr>
          <a:xfrm>
            <a:off x="457200" y="101100"/>
            <a:ext cx="7315499" cy="10139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Safety and Security</a:t>
            </a:r>
          </a:p>
        </p:txBody>
      </p:sp>
      <p:sp>
        <p:nvSpPr>
          <p:cNvPr id="143" name="Shape 143"/>
          <p:cNvSpPr txBox="1"/>
          <p:nvPr>
            <p:ph idx="1" type="body"/>
          </p:nvPr>
        </p:nvSpPr>
        <p:spPr>
          <a:xfrm>
            <a:off x="0" y="1115100"/>
            <a:ext cx="5620800" cy="4028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Entire plot is a result of massive computer security failure</a:t>
            </a:r>
          </a:p>
          <a:p>
            <a:pPr indent="-3429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Basically only one competent programmer</a:t>
            </a:r>
          </a:p>
          <a:p>
            <a:pPr indent="-342900" lvl="1" marL="914400" rtl="0"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Is able to write in “back door” enabling him to shut down entire park</a:t>
            </a:r>
          </a:p>
          <a:p>
            <a:pPr indent="-3429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Nobody else knows how to reboot system and fix everything.</a:t>
            </a:r>
          </a:p>
          <a:p>
            <a:pPr indent="-3429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Everything is dependent on the computer system</a:t>
            </a:r>
          </a:p>
          <a:p>
            <a:pPr indent="-342900" lvl="1" marL="914400" rtl="0"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Even basic things like door locks</a:t>
            </a:r>
          </a:p>
          <a:p>
            <a:pPr indent="-3429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Dinosaurs are able to escape and wreck everything</a:t>
            </a:r>
          </a:p>
          <a:p>
            <a:pPr indent="-3429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Entire park ran on one 2 million line program</a:t>
            </a:r>
          </a:p>
          <a:p>
            <a:pPr indent="-3429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Wouldn’t have happened if more than programmer</a:t>
            </a:r>
          </a:p>
        </p:txBody>
      </p:sp>
      <p:pic>
        <p:nvPicPr>
          <p:cNvPr id="144" name="Shape 14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63200" y="1064400"/>
            <a:ext cx="3522275" cy="3923800"/>
          </a:xfrm>
          <a:prstGeom prst="rect">
            <a:avLst/>
          </a:prstGeom>
          <a:noFill/>
          <a:ln>
            <a:noFill/>
          </a:ln>
        </p:spPr>
      </p:pic>
      <p:sp>
        <p:nvSpPr>
          <p:cNvPr id="145" name="Shape 145"/>
          <p:cNvSpPr txBox="1"/>
          <p:nvPr/>
        </p:nvSpPr>
        <p:spPr>
          <a:xfrm>
            <a:off x="5293375" y="4891050"/>
            <a:ext cx="3723599" cy="18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800"/>
              <a:t>http://www.imdb.com/title/tt0107290/mediaindex?ref_=tt_pv_mi_sm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/>
          <p:nvPr>
            <p:ph type="title"/>
          </p:nvPr>
        </p:nvSpPr>
        <p:spPr>
          <a:xfrm>
            <a:off x="457200" y="101100"/>
            <a:ext cx="7315499" cy="10139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Intellectual Property </a:t>
            </a:r>
          </a:p>
        </p:txBody>
      </p:sp>
      <p:sp>
        <p:nvSpPr>
          <p:cNvPr id="151" name="Shape 151"/>
          <p:cNvSpPr txBox="1"/>
          <p:nvPr>
            <p:ph idx="1" type="body"/>
          </p:nvPr>
        </p:nvSpPr>
        <p:spPr>
          <a:xfrm>
            <a:off x="82300" y="1278525"/>
            <a:ext cx="5711400" cy="37991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Hammond funds the development of some incredible technology</a:t>
            </a:r>
          </a:p>
          <a:p>
            <a:pPr indent="-3429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Likely has infinite uses, especially in health care</a:t>
            </a:r>
          </a:p>
          <a:p>
            <a:pPr indent="-342900" lvl="1" marL="914400" rtl="0"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But he uses it solely for his own profit</a:t>
            </a:r>
          </a:p>
          <a:p>
            <a:pPr indent="-342900" lvl="1" marL="914400" rtl="0"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Keeps it secret, possibly harming progress</a:t>
            </a:r>
          </a:p>
          <a:p>
            <a:pPr indent="-3429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Possibly patented</a:t>
            </a:r>
          </a:p>
          <a:p>
            <a:pPr indent="-342900" lvl="1" marL="914400" rtl="0"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Would be hard to obscure implications </a:t>
            </a:r>
          </a:p>
          <a:p>
            <a:pPr indent="-3429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Nedry tries to sell competitors trade secrets and company assets</a:t>
            </a:r>
          </a:p>
          <a:p>
            <a:pPr indent="-342900" lvl="1" marL="914400" rtl="0"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Justifies by saying he isn’t compensated enough</a:t>
            </a:r>
          </a:p>
          <a:p>
            <a:pPr indent="-342900" lvl="1" marL="914400" rtl="0"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Huge violation of IP laws</a:t>
            </a:r>
          </a:p>
        </p:txBody>
      </p:sp>
      <p:pic>
        <p:nvPicPr>
          <p:cNvPr id="152" name="Shape 15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24150" y="2261475"/>
            <a:ext cx="3548574" cy="1943849"/>
          </a:xfrm>
          <a:prstGeom prst="rect">
            <a:avLst/>
          </a:prstGeom>
          <a:noFill/>
          <a:ln>
            <a:noFill/>
          </a:ln>
        </p:spPr>
      </p:pic>
      <p:sp>
        <p:nvSpPr>
          <p:cNvPr id="153" name="Shape 153"/>
          <p:cNvSpPr txBox="1"/>
          <p:nvPr/>
        </p:nvSpPr>
        <p:spPr>
          <a:xfrm>
            <a:off x="5737150" y="2974100"/>
            <a:ext cx="3548699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800"/>
              <a:t>http://www.imdb.com/title/tt0107290/mediaindex?ref_=tt_pv_mi_sm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/>
          <p:nvPr>
            <p:ph type="title"/>
          </p:nvPr>
        </p:nvSpPr>
        <p:spPr>
          <a:xfrm>
            <a:off x="457200" y="101100"/>
            <a:ext cx="7315499" cy="10139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Conclusions</a:t>
            </a:r>
          </a:p>
        </p:txBody>
      </p:sp>
      <p:sp>
        <p:nvSpPr>
          <p:cNvPr id="159" name="Shape 159"/>
          <p:cNvSpPr txBox="1"/>
          <p:nvPr>
            <p:ph idx="1" type="body"/>
          </p:nvPr>
        </p:nvSpPr>
        <p:spPr>
          <a:xfrm>
            <a:off x="57600" y="1278525"/>
            <a:ext cx="5061300" cy="37907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“Dilophosaurus Factor”</a:t>
            </a:r>
          </a:p>
          <a:p>
            <a:pPr indent="-342900" lvl="1" marL="914400" rtl="0"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Don’t let one guy have absolute control</a:t>
            </a:r>
          </a:p>
          <a:p>
            <a:pPr indent="-342900" lvl="1" marL="914400" rtl="0"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Have cross training within staff</a:t>
            </a:r>
          </a:p>
          <a:p>
            <a:pPr indent="-342900" lvl="1" marL="914400" rtl="0"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Always have someone else review code</a:t>
            </a:r>
          </a:p>
          <a:p>
            <a:pPr indent="-342900" lvl="1" marL="914400" rtl="0"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Protects against mistakes and mal intent</a:t>
            </a:r>
          </a:p>
          <a:p>
            <a:pPr indent="-342900" lvl="1" marL="914400" rtl="0"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Shouldn’t need a kid to magically fix things</a:t>
            </a:r>
          </a:p>
          <a:p>
            <a: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60" name="Shape 16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80150" y="1958824"/>
            <a:ext cx="3806674" cy="2088624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Shape 161"/>
          <p:cNvSpPr txBox="1"/>
          <p:nvPr/>
        </p:nvSpPr>
        <p:spPr>
          <a:xfrm>
            <a:off x="5513875" y="3315500"/>
            <a:ext cx="3305399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800"/>
              <a:t>http://www.imdb.com/title/tt0107290/mediaindex?ref_=tt_pv_mi_sm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lesson-plan">
  <a:themeElements>
    <a:clrScheme name="Custom 501">
      <a:dk1>
        <a:srgbClr val="000000"/>
      </a:dk1>
      <a:lt1>
        <a:srgbClr val="EFEDE2"/>
      </a:lt1>
      <a:dk2>
        <a:srgbClr val="1F497D"/>
      </a:dk2>
      <a:lt2>
        <a:srgbClr val="FDFFFF"/>
      </a:lt2>
      <a:accent1>
        <a:srgbClr val="4F81BD"/>
      </a:accent1>
      <a:accent2>
        <a:srgbClr val="AB0101"/>
      </a:accent2>
      <a:accent3>
        <a:srgbClr val="86B060"/>
      </a:accent3>
      <a:accent4>
        <a:srgbClr val="7760A0"/>
      </a:accent4>
      <a:accent5>
        <a:srgbClr val="739395"/>
      </a:accent5>
      <a:accent6>
        <a:srgbClr val="968B52"/>
      </a:accent6>
      <a:hlink>
        <a:srgbClr val="336699"/>
      </a:hlink>
      <a:folHlink>
        <a:srgbClr val="96969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