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4"/>
  </p:notesMasterIdLst>
  <p:handoutMasterIdLst>
    <p:handoutMasterId r:id="rId15"/>
  </p:handoutMasterIdLst>
  <p:sldIdLst>
    <p:sldId id="268" r:id="rId2"/>
    <p:sldId id="277" r:id="rId3"/>
    <p:sldId id="278" r:id="rId4"/>
    <p:sldId id="269" r:id="rId5"/>
    <p:sldId id="270" r:id="rId6"/>
    <p:sldId id="271" r:id="rId7"/>
    <p:sldId id="272" r:id="rId8"/>
    <p:sldId id="273" r:id="rId9"/>
    <p:sldId id="275" r:id="rId10"/>
    <p:sldId id="280" r:id="rId11"/>
    <p:sldId id="279" r:id="rId12"/>
    <p:sldId id="26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3521" autoAdjust="0"/>
  </p:normalViewPr>
  <p:slideViewPr>
    <p:cSldViewPr snapToGrid="0" snapToObjects="1">
      <p:cViewPr varScale="1">
        <p:scale>
          <a:sx n="97" d="100"/>
          <a:sy n="97" d="100"/>
        </p:scale>
        <p:origin x="2028"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altLang="zh-CN" sz="1200" b="0" i="0" u="none" strike="noStrike" cap="none" baseline="0" dirty="0" smtClean="0">
                <a:solidFill>
                  <a:schemeClr val="dk1"/>
                </a:solidFill>
                <a:latin typeface="+mn-lt"/>
                <a:ea typeface="Calibri"/>
                <a:cs typeface="Calibri"/>
                <a:sym typeface="Calibri"/>
              </a:rPr>
              <a:t>The film begins with an employee of </a:t>
            </a:r>
            <a:r>
              <a:rPr lang="en-US" altLang="zh-CN" sz="1200" b="0" i="0" u="none" strike="noStrike" cap="none" baseline="0" dirty="0" err="1" smtClean="0">
                <a:solidFill>
                  <a:schemeClr val="dk1"/>
                </a:solidFill>
                <a:latin typeface="+mn-lt"/>
                <a:ea typeface="Calibri"/>
                <a:cs typeface="Calibri"/>
                <a:sym typeface="Calibri"/>
              </a:rPr>
              <a:t>BlueBook</a:t>
            </a:r>
            <a:r>
              <a:rPr lang="en-US" altLang="zh-CN" sz="1200" b="0" i="0" u="none" strike="noStrike" cap="none" baseline="0" dirty="0" smtClean="0">
                <a:solidFill>
                  <a:schemeClr val="dk1"/>
                </a:solidFill>
                <a:latin typeface="+mn-lt"/>
                <a:ea typeface="Calibri"/>
                <a:cs typeface="Calibri"/>
                <a:sym typeface="Calibri"/>
              </a:rPr>
              <a:t>, Caleb, being notified that he has won a week long vacation with the CEO of </a:t>
            </a:r>
            <a:r>
              <a:rPr lang="en-US" altLang="zh-CN" sz="1200" b="0" i="0" u="none" strike="noStrike" cap="none" baseline="0" dirty="0" err="1" smtClean="0">
                <a:solidFill>
                  <a:schemeClr val="dk1"/>
                </a:solidFill>
                <a:latin typeface="+mn-lt"/>
                <a:ea typeface="Calibri"/>
                <a:cs typeface="Calibri"/>
                <a:sym typeface="Calibri"/>
              </a:rPr>
              <a:t>BlueBook</a:t>
            </a:r>
            <a:r>
              <a:rPr lang="en-US" altLang="zh-CN" sz="1200" b="0" i="0" u="none" strike="noStrike" cap="none" baseline="0" dirty="0" smtClean="0">
                <a:solidFill>
                  <a:schemeClr val="dk1"/>
                </a:solidFill>
                <a:latin typeface="+mn-lt"/>
                <a:ea typeface="Calibri"/>
                <a:cs typeface="Calibri"/>
                <a:sym typeface="Calibri"/>
              </a:rPr>
              <a:t>, Nathan.  When Caleb arrives at Nathan’s estate, he is notified that Nathan has built an AI and that he’ll take part in a Turing Test.  A Turing Test is when an interrogator talks to a human and a computer through text, and determines which one is human [2].  If the interrogator can not figure out which one is human, the computer is said to have passed the test.  This is the idea that Caleb is pitched by Nathan to convince him to participate in the experiment.  However, it wasn’t a normal Turing Test since it was conducted through in person interviews between Caleb and Ava that were watched by Nathan.  The true test was to see whether Ava could use human emotions and manipulation to make Caleb fall for her.  Her only way out of the facility was if Caleb would find a way out for her.  Therefore, Caleb was really just a pawn in Nathan’s game with Ava.  Caleb and Ava had nearly daily sessions where they would talk to each other.  On a few occasions, Ava manipulated the induction plates to cause a shutdown of the facility, where the cameras would turn off, and make Caleb distrustful of Nathan.  Ava played the role of the girl in trouble and Caleb tried to play the role of hero. The method of escape was that Ava would manipulate the induction plates she used to recharge to cause a power surge that led to a shutdown.  The initial procedure during a shutdown is that all of the doors seal shut, but Caleb modified the procedure when Nathan was drunk so that all the doors would open.   During this “jailbreak” Nathan confronts Ava, who proceeds to kill him with the help of Kyoko, an older model of AI.  Ava then prepares herself to leave, and locks Caleb in.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very strong</a:t>
            </a:r>
            <a:r>
              <a:rPr lang="en-US" baseline="0" dirty="0" smtClean="0"/>
              <a:t> artificial intelligence hasn’t happened yet in real world, it is still possible to start building regulations for it. For example, recently, google wants to build a self-driving car with no steering wheel and brakes because they don’t think it is necessary for a self-driving car. Plus, they have a power off bottom. However, California refuses to approve such project because a test driver should be able to take “active physical control” so steering wheel and brakes are required. Self-driving car is a kind of artificial intelligence that is developing and it may cause issues. Therefore, regulations are being developed. </a:t>
            </a:r>
          </a:p>
          <a:p>
            <a:endParaRPr lang="en-US" baseline="0" dirty="0" smtClean="0"/>
          </a:p>
          <a:p>
            <a:r>
              <a:rPr lang="en-US" baseline="0" dirty="0" smtClean="0"/>
              <a:t>Another example is the three laws of robotics. It is devised by the science fiction author. The three laws are used to constrained AI robot to protect people. It is important to think about the rules before the real AI robots are developed. It Nathan had implemented such rules into Ava, such tragedy would have not happened.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3771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Embodiment and the inner life: Cognition and Consciousness in the Space of Possible Minds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3389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Embodiment and the inner life: Cognition and Consciousness in the Space of Possible Minds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7684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4519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ASIMO:</a:t>
            </a:r>
            <a:r>
              <a:rPr lang="en-US" baseline="0" dirty="0" smtClean="0"/>
              <a:t> </a:t>
            </a:r>
          </a:p>
          <a:p>
            <a:r>
              <a:rPr lang="en-US" baseline="0" dirty="0" smtClean="0"/>
              <a:t>Built by Honda, </a:t>
            </a:r>
            <a:r>
              <a:rPr lang="en-US" altLang="zh-CN" dirty="0" smtClean="0"/>
              <a:t>multi-functional mobile assistant. 130cm, 54kg, operating time</a:t>
            </a:r>
            <a:r>
              <a:rPr lang="en-US" altLang="zh-CN" baseline="0" dirty="0" smtClean="0"/>
              <a:t> of one hour</a:t>
            </a:r>
          </a:p>
          <a:p>
            <a:r>
              <a:rPr lang="en-US" dirty="0" smtClean="0"/>
              <a:t>ASIMO has the ability to recognize moving objects, postures, gestures, its surrounding environment, sounds and faces, which enables it to interact with humans</a:t>
            </a:r>
          </a:p>
          <a:p>
            <a:r>
              <a:rPr lang="en-US" dirty="0" smtClean="0"/>
              <a:t>https://en.wikipedia.org/wiki/ASIMO</a:t>
            </a:r>
          </a:p>
          <a:p>
            <a:endParaRPr lang="en-US" dirty="0" smtClean="0"/>
          </a:p>
          <a:p>
            <a:r>
              <a:rPr lang="en-US" dirty="0" smtClean="0"/>
              <a:t>NAO: </a:t>
            </a:r>
          </a:p>
          <a:p>
            <a:r>
              <a:rPr lang="en-US" dirty="0" smtClean="0"/>
              <a:t>Built</a:t>
            </a:r>
            <a:r>
              <a:rPr lang="en-US" baseline="0" dirty="0" smtClean="0"/>
              <a:t> by French company </a:t>
            </a:r>
            <a:r>
              <a:rPr lang="en-US" altLang="zh-CN" dirty="0" smtClean="0"/>
              <a:t>Aldebaran Robotics. 58cm, 4.3kg, operating time of 1.5 hour</a:t>
            </a:r>
          </a:p>
          <a:p>
            <a:r>
              <a:rPr lang="en-US" altLang="zh-CN" dirty="0" smtClean="0"/>
              <a:t>NAO is intended to be a friendly companion around the house. </a:t>
            </a:r>
            <a:r>
              <a:rPr lang="en-US" altLang="zh-CN" b="0" dirty="0" smtClean="0"/>
              <a:t>He moves, recognizes you, hears you and even talks to you! </a:t>
            </a:r>
            <a:r>
              <a:rPr lang="en-US" altLang="zh-CN" dirty="0" smtClean="0"/>
              <a:t>Nao robots have been used for research and education purposes in numerous academic institutions worldwide</a:t>
            </a:r>
          </a:p>
          <a:p>
            <a:r>
              <a:rPr lang="en-US" altLang="zh-CN" dirty="0" smtClean="0"/>
              <a:t>https://www.aldebaran.com/en/humanoid-robot/nao-robot</a:t>
            </a:r>
          </a:p>
          <a:p>
            <a:endParaRPr lang="en-US" altLang="zh-CN" b="0" dirty="0" smtClean="0"/>
          </a:p>
          <a:p>
            <a:r>
              <a:rPr lang="en-US" altLang="zh-CN" b="0" dirty="0" smtClean="0"/>
              <a:t>Atlas:</a:t>
            </a:r>
            <a:r>
              <a:rPr lang="en-US" altLang="zh-CN" b="0" baseline="0" dirty="0" smtClean="0"/>
              <a:t> </a:t>
            </a:r>
          </a:p>
          <a:p>
            <a:r>
              <a:rPr lang="en-US" altLang="zh-CN" b="0" baseline="0" dirty="0" smtClean="0"/>
              <a:t>Built by Boston Dynamics. 1.8m and 150kg, powered off-board</a:t>
            </a:r>
          </a:p>
          <a:p>
            <a:r>
              <a:rPr lang="en-US" altLang="zh-CN" dirty="0" smtClean="0"/>
              <a:t>Atlas is a high mobility, humanoid robot designed to negotiate outdoor, rough terrain. Atlas can walk </a:t>
            </a:r>
            <a:r>
              <a:rPr lang="en-US" altLang="zh-CN" dirty="0" err="1" smtClean="0"/>
              <a:t>bipedally</a:t>
            </a:r>
            <a:r>
              <a:rPr lang="en-US" altLang="zh-CN" dirty="0" smtClean="0"/>
              <a:t> leaving the upper limbs free to lift, carry, and manipulate the environment. In extremely challenging terrain, Atlas is strong and coordinated enough to climb using hands and feet, to pick its way through congested spaces.</a:t>
            </a:r>
          </a:p>
          <a:p>
            <a:r>
              <a:rPr lang="en-US" altLang="zh-CN" b="0" baseline="0" dirty="0" smtClean="0"/>
              <a:t>http://www.bostondynamics.com/robot_Atlas.html</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4390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FPGA: Unlike CPU and can process in parallel. It doesn't have a set structure like a CPU. Each transistor can be programmed to create logic systems. Can perform complex calculations in one clock cycle but does a very specific task. Slower than a CPU. Possibly this is a 3 dimensional FPGA. Currently there are 3 dimensional FPGA's but they are just layered 2 dimensional </a:t>
            </a:r>
            <a:r>
              <a:rPr lang="en-US" sz="1200" dirty="0" err="1" smtClean="0"/>
              <a:t>fpga's</a:t>
            </a:r>
            <a:r>
              <a:rPr lang="en-US" sz="1200" dirty="0" smtClean="0"/>
              <a:t>. </a:t>
            </a:r>
            <a:endParaRPr lang="en-US" dirty="0" smtClean="0"/>
          </a:p>
          <a:p>
            <a:r>
              <a:rPr lang="en-US" sz="1200" dirty="0" smtClean="0"/>
              <a:t>WETWARE: Actual Neurological system built into a computer. Futuristic idea only barely </a:t>
            </a:r>
            <a:r>
              <a:rPr lang="en-US" sz="1200" dirty="0" err="1" smtClean="0"/>
              <a:t>implimented</a:t>
            </a:r>
            <a:r>
              <a:rPr lang="en-US" sz="1200" dirty="0" smtClean="0"/>
              <a:t>. IN 1999 scientists turned a leech brain into a summing calculator only able to do basic sums. </a:t>
            </a:r>
            <a:endParaRPr lang="en-US" dirty="0" smtClean="0"/>
          </a:p>
          <a:p>
            <a:r>
              <a:rPr lang="en-US" sz="1200" dirty="0" smtClean="0"/>
              <a:t>When wetware becomes more complex and able to upload AI software, how shall we define when the system becomes self aware? Will it be considered alive? Is it its own property or the makers property? Would we have to listen to its demands?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40361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brain of Ava, from a mental standpoint, is based on </a:t>
            </a:r>
            <a:r>
              <a:rPr lang="en-US" sz="1200" b="0" i="0" u="none" strike="noStrike" kern="1200" dirty="0" err="1" smtClean="0">
                <a:solidFill>
                  <a:schemeClr val="tx1"/>
                </a:solidFill>
                <a:effectLst/>
                <a:latin typeface="+mn-lt"/>
                <a:ea typeface="+mn-ea"/>
                <a:cs typeface="+mn-cs"/>
              </a:rPr>
              <a:t>BlueBook’s</a:t>
            </a:r>
            <a:r>
              <a:rPr lang="en-US" sz="1200" b="0" i="0" u="none" strike="noStrike" kern="1200" dirty="0" smtClean="0">
                <a:solidFill>
                  <a:schemeClr val="tx1"/>
                </a:solidFill>
                <a:effectLst/>
                <a:latin typeface="+mn-lt"/>
                <a:ea typeface="+mn-ea"/>
                <a:cs typeface="+mn-cs"/>
              </a:rPr>
              <a:t> software.  Nathan stated that</a:t>
            </a:r>
            <a:r>
              <a:rPr lang="en-US" sz="1200" b="0" i="0" u="none" strike="noStrike" kern="1200" baseline="0" dirty="0" smtClean="0">
                <a:solidFill>
                  <a:schemeClr val="tx1"/>
                </a:solidFill>
                <a:effectLst/>
                <a:latin typeface="+mn-lt"/>
                <a:ea typeface="+mn-ea"/>
                <a:cs typeface="+mn-cs"/>
              </a:rPr>
              <a:t> he stored the data from every mic and every camera of every phone that uses </a:t>
            </a:r>
            <a:r>
              <a:rPr lang="en-US" sz="1200" b="0" i="0" u="none" strike="noStrike" kern="1200" baseline="0" dirty="0" err="1" smtClean="0">
                <a:solidFill>
                  <a:schemeClr val="tx1"/>
                </a:solidFill>
                <a:effectLst/>
                <a:latin typeface="+mn-lt"/>
                <a:ea typeface="+mn-ea"/>
                <a:cs typeface="+mn-cs"/>
              </a:rPr>
              <a:t>BlueBook</a:t>
            </a:r>
            <a:r>
              <a:rPr lang="en-US" sz="1200" b="0" i="0" u="none" strike="noStrike" kern="1200" baseline="0" dirty="0" smtClean="0">
                <a:solidFill>
                  <a:schemeClr val="tx1"/>
                </a:solidFill>
                <a:effectLst/>
                <a:latin typeface="+mn-lt"/>
                <a:ea typeface="+mn-ea"/>
                <a:cs typeface="+mn-cs"/>
              </a:rPr>
              <a:t>.   He said that companies couldn’t call him out on this because they would have to admit that they have been doing it as well.  </a:t>
            </a:r>
            <a:r>
              <a:rPr lang="en-US" sz="1200" b="0" i="0" u="none" strike="noStrike" kern="1200" dirty="0" err="1" smtClean="0">
                <a:solidFill>
                  <a:schemeClr val="tx1"/>
                </a:solidFill>
                <a:effectLst/>
                <a:latin typeface="+mn-lt"/>
                <a:ea typeface="+mn-ea"/>
                <a:cs typeface="+mn-cs"/>
              </a:rPr>
              <a:t>BlueBook</a:t>
            </a:r>
            <a:r>
              <a:rPr lang="en-US" sz="1200" b="0" i="0" u="none" strike="noStrike" kern="1200" dirty="0" smtClean="0">
                <a:solidFill>
                  <a:schemeClr val="tx1"/>
                </a:solidFill>
                <a:effectLst/>
                <a:latin typeface="+mn-lt"/>
                <a:ea typeface="+mn-ea"/>
                <a:cs typeface="+mn-cs"/>
              </a:rPr>
              <a:t> is a software analog of Google (the market share is comparable.  Bluebook is 94% with a majority, Google is 67% [6]), so it isn’t an insane jump to say that Ava’s brain is based  on Google’s search algorithm.  </a:t>
            </a:r>
            <a:r>
              <a:rPr lang="en-US" sz="1200" b="0" i="0" kern="1200" dirty="0" smtClean="0">
                <a:solidFill>
                  <a:schemeClr val="tx1"/>
                </a:solidFill>
                <a:effectLst/>
                <a:latin typeface="+mn-lt"/>
                <a:ea typeface="+mn-ea"/>
                <a:cs typeface="+mn-cs"/>
              </a:rPr>
              <a:t>Google's search is based on a web crawler.  A web crawler is a program that crawls through all the public pages on the internet, because it can't access the private ones, and indexes those pages based on the crawl [14].  Then when a search is entered on Google, it checks the index and returns the pages in order by PageRank [15].</a:t>
            </a:r>
            <a:r>
              <a:rPr lang="en-US" sz="1200" b="0" i="0" u="none" strike="noStrike" kern="1200" dirty="0" smtClean="0">
                <a:solidFill>
                  <a:schemeClr val="tx1"/>
                </a:solidFill>
                <a:effectLst/>
                <a:latin typeface="+mn-lt"/>
                <a:ea typeface="+mn-ea"/>
                <a:cs typeface="+mn-cs"/>
              </a:rPr>
              <a:t> It isn’t too surrealistic to believe that Google’s search algorithm could be modified to search for actions instead of pages.  The actions could be sorted by how often a situation led to a certain action, and that would be the actions rank.  For most purposes, she would be fine just taking the maximum rank returned.  One jump implied by the movie however is where the data she is searching is stored.  Nathan states that he used everyone microphone and camera from every phone that uses </a:t>
            </a:r>
            <a:r>
              <a:rPr lang="en-US" sz="1200" b="0" i="0" u="none" strike="noStrike" kern="1200" dirty="0" err="1" smtClean="0">
                <a:solidFill>
                  <a:schemeClr val="tx1"/>
                </a:solidFill>
                <a:effectLst/>
                <a:latin typeface="+mn-lt"/>
                <a:ea typeface="+mn-ea"/>
                <a:cs typeface="+mn-cs"/>
              </a:rPr>
              <a:t>BlueBook</a:t>
            </a:r>
            <a:r>
              <a:rPr lang="en-US" sz="1200" b="0" i="0" u="none" strike="noStrike" kern="1200" dirty="0" smtClean="0">
                <a:solidFill>
                  <a:schemeClr val="tx1"/>
                </a:solidFill>
                <a:effectLst/>
                <a:latin typeface="+mn-lt"/>
                <a:ea typeface="+mn-ea"/>
                <a:cs typeface="+mn-cs"/>
              </a:rPr>
              <a:t>.  The problem is where is all of this data held?  It could be held in the cloud similar to Pirate Bay holding all of their transaction records in the cloud,</a:t>
            </a:r>
            <a:r>
              <a:rPr lang="en-US" sz="1200" b="0" i="0" u="none" strike="noStrike" kern="1200" baseline="0" dirty="0" smtClean="0">
                <a:solidFill>
                  <a:schemeClr val="tx1"/>
                </a:solidFill>
                <a:effectLst/>
                <a:latin typeface="+mn-lt"/>
                <a:ea typeface="+mn-ea"/>
                <a:cs typeface="+mn-cs"/>
              </a:rPr>
              <a:t> but there is no mention of this.  We must assume that the data is self contained within her mind.  </a:t>
            </a:r>
            <a:r>
              <a:rPr lang="en-US" sz="1200" b="0" i="0" u="none" strike="noStrike" kern="1200" dirty="0" smtClean="0">
                <a:solidFill>
                  <a:schemeClr val="tx1"/>
                </a:solidFill>
                <a:effectLst/>
                <a:latin typeface="+mn-lt"/>
                <a:ea typeface="+mn-ea"/>
                <a:cs typeface="+mn-cs"/>
              </a:rPr>
              <a:t>The scenes showed in the film didn’t show much in the way of servers that could hold the data.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There are 3.5 billion searches on Google each day.  </a:t>
            </a:r>
            <a:endParaRPr lang="en-US" b="0" dirty="0" smtClean="0">
              <a:effectLst/>
            </a:endParaRPr>
          </a:p>
          <a:p>
            <a:r>
              <a:rPr lang="en-US" dirty="0" smtClean="0"/>
              <a:t>*If someone asks</a:t>
            </a:r>
            <a:r>
              <a:rPr lang="en-US" baseline="0" dirty="0" smtClean="0"/>
              <a:t> about Watson, it uses a combination of NLP, information retrieval, and machine learning to find answers [12]</a:t>
            </a:r>
          </a:p>
          <a:p>
            <a:r>
              <a:rPr lang="en-US" baseline="0" dirty="0" smtClean="0"/>
              <a:t>*There are 10^ 14 neural connections in the human brain, where each neural connection represents a bit with a weight of 1300 grams.  Density of 7.7 *10^11 bits per gram.  </a:t>
            </a:r>
          </a:p>
          <a:p>
            <a:r>
              <a:rPr lang="en-US" baseline="0" dirty="0" smtClean="0"/>
              <a:t>Also, say there are 10^14 neural connections in the human brain, there are 10^14 bits in the human brain.  ~1.25*10^14 bytes, per person.  [7]</a:t>
            </a:r>
          </a:p>
          <a:p>
            <a:r>
              <a:rPr lang="en-US" baseline="0" dirty="0" smtClean="0"/>
              <a:t>The movie states </a:t>
            </a:r>
            <a:r>
              <a:rPr lang="en-US" baseline="0" dirty="0" err="1" smtClean="0"/>
              <a:t>BlueBook</a:t>
            </a:r>
            <a:r>
              <a:rPr lang="en-US" baseline="0" dirty="0" smtClean="0"/>
              <a:t> has 94 % market share, and about 60% of the world uses the internet [6].  This equates to roughly 4 billion people, or Ava could have 31,281 bytes of information per person.  </a:t>
            </a:r>
          </a:p>
          <a:p>
            <a:endParaRPr lang="en-US" baseline="0" dirty="0" smtClean="0"/>
          </a:p>
          <a:p>
            <a:r>
              <a:rPr lang="en-US" baseline="0" dirty="0" smtClean="0"/>
              <a:t>This doesn’t factor in the efficiency of the search algorithm, but it tells us how much data she can hold.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5167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two kinds of Artificial Intelligence, weak and strong.  Weak AI occurs when machines act as if they were intelligent, or simulate as if they were intelligent.  This is brought up in the film when Caleb tells Nathan about whether a chess program knows it is playing chess or if it is just manipulating input.  Strong AI occurs when machines are actually thinking.  This is much harder to prove, how do you prove a thought when you can only observe the action?  This is why Nathan’s Turing Test is much more difficult than the normal text based Turing Test.  There is some confusion on whether</a:t>
            </a:r>
            <a:r>
              <a:rPr lang="en-US" sz="1200" b="0" i="0" u="none" strike="noStrike" kern="1200" baseline="0" dirty="0" smtClean="0">
                <a:solidFill>
                  <a:schemeClr val="tx1"/>
                </a:solidFill>
                <a:effectLst/>
                <a:latin typeface="+mn-lt"/>
                <a:ea typeface="+mn-ea"/>
                <a:cs typeface="+mn-cs"/>
              </a:rPr>
              <a:t> we have passed the Turing test.  In the summer of 2014, an AI was able to pass the Turing Test by posing as a 13 year old Ukrainian boy.  The benefit of this was that the program was able to restrict what the interrogators were able to ask him by pretending to be foreign [4].  </a:t>
            </a:r>
            <a:r>
              <a:rPr lang="en-US" sz="1200" b="0" i="0" u="none" strike="noStrike" kern="1200" dirty="0" smtClean="0">
                <a:solidFill>
                  <a:schemeClr val="tx1"/>
                </a:solidFill>
                <a:effectLst/>
                <a:latin typeface="+mn-lt"/>
                <a:ea typeface="+mn-ea"/>
                <a:cs typeface="+mn-cs"/>
              </a:rPr>
              <a:t>He wants to prove that Ava has achieved strong AI, he wants to know that she can learn things that she hasn’t been taught.  He wants to give her a goal and an input.  The goal is the escape, and the only input is Caleb.  She has to figure out the rest on her own.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If asked, talk about transhumanism [16]</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98817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best</a:t>
            </a:r>
            <a:r>
              <a:rPr lang="en-US" baseline="0" dirty="0" smtClean="0"/>
              <a:t> arguments for the reasoning she has a strong AI are emotions and abstract actions that show she recognizes the multiple entities in a situation. She faked the emotion of wanting to be with Caleb to take out her emotion of anger against Nathan. Another interesting abstract action was when she drew a picture and asked Nathan what it was because she did not know what it was herself. She also was able to manipulate Caleb so Caleb began to hate Nathan as well. This shows that Ava is able to emotionally communicate and get others to empathize with her, which in part is the most lifelike thing she does as it shows the community sense that species use in order to survive. </a:t>
            </a:r>
          </a:p>
          <a:p>
            <a:r>
              <a:rPr lang="en-US" baseline="0" dirty="0" smtClean="0"/>
              <a:t>Secondly, her ability to adapt to situations also shows that she has a strong AI as she learns speech more and more throughout the movie. She also learns a sense of humor when she turns some of </a:t>
            </a:r>
            <a:r>
              <a:rPr lang="en-US" baseline="0" dirty="0" err="1" smtClean="0"/>
              <a:t>Calebs</a:t>
            </a:r>
            <a:r>
              <a:rPr lang="en-US" baseline="0" dirty="0" smtClean="0"/>
              <a:t> own phrases against him.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3305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Nathan</a:t>
            </a:r>
            <a:r>
              <a:rPr lang="en-US" baseline="0" dirty="0" smtClean="0"/>
              <a:t> saw Ava as a machine, that would eventually go through the next software cycle and update.  However, if Ava is to be considered human, does Nathan have the right to rewrite her?  Does he have the intellectual property rights?  He shouldn’t be allowed to hold a sentient being within a cage to be tested under his rules.  However, since we have seen that Ava has a tendency towards violence, maybe it was in the best interest of the public to keep Ava locked in the facility until it could be verified that she was safe. </a:t>
            </a:r>
          </a:p>
          <a:p>
            <a:r>
              <a:rPr lang="en-US" baseline="0" dirty="0" smtClean="0"/>
              <a:t>Caleb sees Ava as an independent human.  He develops an affection for her and empathizes with her.  Without much effort, Ava is able to convince Caleb that Nathan is out to get her, and since she is the innocent and fragile girl, Caleb tries to rescue her.  This was the main goal of Ava’s test, to figure out a way to convince Caleb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07031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summary, </a:t>
            </a:r>
            <a:r>
              <a:rPr lang="en-US" altLang="zh-CN" sz="1200" dirty="0" smtClean="0">
                <a:solidFill>
                  <a:schemeClr val="tx1"/>
                </a:solidFill>
              </a:rPr>
              <a:t>Regulation and standards on artificially intelligent robots should be developed before they are widely used. From the previous technology we talked about, we can see AI and human</a:t>
            </a:r>
            <a:r>
              <a:rPr lang="en-US" altLang="zh-CN" sz="1200" baseline="0" dirty="0" smtClean="0">
                <a:solidFill>
                  <a:schemeClr val="tx1"/>
                </a:solidFill>
              </a:rPr>
              <a:t> like robot is happening around the world. </a:t>
            </a:r>
            <a:endParaRPr lang="en-US" altLang="zh-CN" sz="1200" dirty="0" smtClean="0">
              <a:solidFill>
                <a:schemeClr val="tx1"/>
              </a:solidFill>
            </a:endParaRPr>
          </a:p>
          <a:p>
            <a:r>
              <a:rPr lang="en-US" dirty="0" smtClean="0"/>
              <a:t>As the AI robot technology grows, Wetware will bring</a:t>
            </a:r>
            <a:r>
              <a:rPr lang="en-US" baseline="0" dirty="0" smtClean="0"/>
              <a:t> up ethical issues especially when computers can think. Could be considered a living being then.</a:t>
            </a:r>
          </a:p>
          <a:p>
            <a:r>
              <a:rPr lang="en-US" baseline="0" dirty="0" smtClean="0"/>
              <a:t>When strong AI is created, the robots may be able to feel in a emotional sense. Therefore it is able to make a robot upset, angry, or in pain. This would mean that robots would need to be protected under law so they cannot be hurt for no reason. Thus regulation would be necessary. Also if robots could become angry, they could act unpredictably, and hurt humans, yet another reason to regulate AI software.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0029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54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pPr/>
              <a:t>‹#›</a:t>
            </a:fld>
            <a:endParaRPr lang="en-US"/>
          </a:p>
        </p:txBody>
      </p:sp>
    </p:spTree>
    <p:extLst>
      <p:ext uri="{BB962C8B-B14F-4D97-AF65-F5344CB8AC3E}">
        <p14:creationId xmlns:p14="http://schemas.microsoft.com/office/powerpoint/2010/main" val="59640882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a:t>
            </a:fld>
            <a:endParaRPr lang="en-US"/>
          </a:p>
        </p:txBody>
      </p:sp>
    </p:spTree>
    <p:extLst>
      <p:ext uri="{BB962C8B-B14F-4D97-AF65-F5344CB8AC3E}">
        <p14:creationId xmlns:p14="http://schemas.microsoft.com/office/powerpoint/2010/main" val="296987517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a:t>
            </a:fld>
            <a:endParaRPr lang="en-US"/>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037428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a:t>
            </a:fld>
            <a:endParaRPr lang="en-US"/>
          </a:p>
        </p:txBody>
      </p:sp>
    </p:spTree>
    <p:extLst>
      <p:ext uri="{BB962C8B-B14F-4D97-AF65-F5344CB8AC3E}">
        <p14:creationId xmlns:p14="http://schemas.microsoft.com/office/powerpoint/2010/main" val="113403066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a:t>
            </a:fld>
            <a:endParaRPr lang="en-US"/>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72534858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a:t>
            </a:fld>
            <a:endParaRPr lang="en-US"/>
          </a:p>
        </p:txBody>
      </p:sp>
    </p:spTree>
    <p:extLst>
      <p:ext uri="{BB962C8B-B14F-4D97-AF65-F5344CB8AC3E}">
        <p14:creationId xmlns:p14="http://schemas.microsoft.com/office/powerpoint/2010/main" val="365255492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151198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328804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146440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85646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89582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225642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extLst>
      <p:ext uri="{BB962C8B-B14F-4D97-AF65-F5344CB8AC3E}">
        <p14:creationId xmlns:p14="http://schemas.microsoft.com/office/powerpoint/2010/main" val="2465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41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482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249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A2A17EAB-8B51-5C40-8776-6683E51FA7A0}" type="slidenum">
              <a:rPr lang="en-US" smtClean="0"/>
              <a:pPr/>
              <a:t>‹#›</a:t>
            </a:fld>
            <a:endParaRPr lang="en-US"/>
          </a:p>
        </p:txBody>
      </p:sp>
      <p:grpSp>
        <p:nvGrpSpPr>
          <p:cNvPr id="13" name="Group 12"/>
          <p:cNvGrpSpPr/>
          <p:nvPr userDrawn="1"/>
        </p:nvGrpSpPr>
        <p:grpSpPr>
          <a:xfrm>
            <a:off x="23" y="21342"/>
            <a:ext cx="9143977" cy="295715"/>
            <a:chOff x="23" y="21342"/>
            <a:chExt cx="9143977" cy="295715"/>
          </a:xfrm>
        </p:grpSpPr>
        <p:sp>
          <p:nvSpPr>
            <p:cNvPr id="14"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15" name="Picture 14" descr="WPI_Inst_Prim_FulClr_Rev.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extLst>
      <p:ext uri="{BB962C8B-B14F-4D97-AF65-F5344CB8AC3E}">
        <p14:creationId xmlns:p14="http://schemas.microsoft.com/office/powerpoint/2010/main" val="264268967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research.ibm.com/deepqa/faq.shtml#17" TargetMode="External"/><Relationship Id="rId3" Type="http://schemas.openxmlformats.org/officeDocument/2006/relationships/hyperlink" Target="http://www.ugcs.caltech.edu/~tanim/classes/ASTR342/homeworks/hw5ans.pdf" TargetMode="External"/><Relationship Id="rId7" Type="http://schemas.openxmlformats.org/officeDocument/2006/relationships/hyperlink" Target="http://themovieblog.com/2015/ex-machina-explores-the-suspenseful-morality-of-a-i/(10/2/2015)" TargetMode="External"/><Relationship Id="rId12" Type="http://schemas.openxmlformats.org/officeDocument/2006/relationships/hyperlink" Target="https://en.wikipedia.org/wiki/Three_Laws_of_Roboti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livescience.com/52034-coolest-most-capable-robots.html" TargetMode="External"/><Relationship Id="rId11" Type="http://schemas.openxmlformats.org/officeDocument/2006/relationships/hyperlink" Target="http://www.slate.com/blogs/future_tense/2014/09/12/we_need_to_pass_artificial_intelligence_laws_early_and_often.html" TargetMode="External"/><Relationship Id="rId5" Type="http://schemas.openxmlformats.org/officeDocument/2006/relationships/hyperlink" Target="http://www.es.ele.tue.nl/education/5HC99/wiki/index.php/Group_4_2015" TargetMode="External"/><Relationship Id="rId10" Type="http://schemas.openxmlformats.org/officeDocument/2006/relationships/hyperlink" Target="https://archive.org/stream/byte-magazine-1985-04/1985_04_BYTE_10-04_Artificial_Intelligence#page/n125/mode/2up" TargetMode="External"/><Relationship Id="rId4" Type="http://schemas.openxmlformats.org/officeDocument/2006/relationships/hyperlink" Target="http://personal-robots.ireviews.com/asimo-honda-review" TargetMode="External"/><Relationship Id="rId9" Type="http://schemas.openxmlformats.org/officeDocument/2006/relationships/hyperlink" Target="http://geekandsundry.com/ex-machina-a-feminist-sci-fi-thrill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3866610"/>
            <a:ext cx="6400800" cy="1130300"/>
          </a:xfrm>
        </p:spPr>
        <p:txBody>
          <a:bodyPr/>
          <a:lstStyle/>
          <a:p>
            <a:r>
              <a:rPr lang="en-US" dirty="0" smtClean="0"/>
              <a:t>Plot</a:t>
            </a:r>
            <a:endParaRPr lang="en-US" dirty="0"/>
          </a:p>
        </p:txBody>
      </p:sp>
      <p:sp>
        <p:nvSpPr>
          <p:cNvPr id="3" name="Content Placeholder 2"/>
          <p:cNvSpPr>
            <a:spLocks noGrp="1"/>
          </p:cNvSpPr>
          <p:nvPr>
            <p:ph sz="half" idx="1"/>
          </p:nvPr>
        </p:nvSpPr>
        <p:spPr>
          <a:xfrm>
            <a:off x="620836" y="680114"/>
            <a:ext cx="3703241" cy="3534250"/>
          </a:xfrm>
        </p:spPr>
        <p:txBody>
          <a:bodyPr>
            <a:noAutofit/>
          </a:bodyPr>
          <a:lstStyle/>
          <a:p>
            <a:pPr fontAlgn="base"/>
            <a:r>
              <a:rPr lang="en-US" sz="1600" dirty="0" smtClean="0">
                <a:solidFill>
                  <a:schemeClr val="tx1"/>
                </a:solidFill>
              </a:rPr>
              <a:t>Turing </a:t>
            </a:r>
            <a:r>
              <a:rPr lang="en-US" sz="1600" dirty="0">
                <a:solidFill>
                  <a:schemeClr val="tx1"/>
                </a:solidFill>
              </a:rPr>
              <a:t>Test</a:t>
            </a:r>
          </a:p>
          <a:p>
            <a:pPr lvl="1" fontAlgn="base"/>
            <a:r>
              <a:rPr lang="en-US" sz="1400" dirty="0">
                <a:solidFill>
                  <a:schemeClr val="tx1"/>
                </a:solidFill>
              </a:rPr>
              <a:t>Caleb, Ava, Nathan</a:t>
            </a:r>
          </a:p>
          <a:p>
            <a:pPr lvl="1" fontAlgn="base"/>
            <a:r>
              <a:rPr lang="en-US" sz="1400" dirty="0">
                <a:solidFill>
                  <a:schemeClr val="tx1"/>
                </a:solidFill>
              </a:rPr>
              <a:t>Trick to convince Caleb to participate</a:t>
            </a:r>
          </a:p>
          <a:p>
            <a:pPr lvl="2" fontAlgn="base"/>
            <a:r>
              <a:rPr lang="en-US" dirty="0">
                <a:solidFill>
                  <a:schemeClr val="tx1"/>
                </a:solidFill>
              </a:rPr>
              <a:t>Actually a rat in a maze</a:t>
            </a:r>
          </a:p>
          <a:p>
            <a:pPr fontAlgn="base"/>
            <a:r>
              <a:rPr lang="en-US" sz="1600" dirty="0">
                <a:solidFill>
                  <a:schemeClr val="tx1"/>
                </a:solidFill>
              </a:rPr>
              <a:t>Nathan </a:t>
            </a:r>
          </a:p>
          <a:p>
            <a:pPr lvl="1" fontAlgn="base"/>
            <a:r>
              <a:rPr lang="en-US" sz="1400" dirty="0">
                <a:solidFill>
                  <a:schemeClr val="tx1"/>
                </a:solidFill>
              </a:rPr>
              <a:t>CEO of </a:t>
            </a:r>
            <a:r>
              <a:rPr lang="en-US" sz="1400" dirty="0" err="1">
                <a:solidFill>
                  <a:schemeClr val="tx1"/>
                </a:solidFill>
              </a:rPr>
              <a:t>BlueBook</a:t>
            </a:r>
            <a:endParaRPr lang="en-US" sz="1400" dirty="0">
              <a:solidFill>
                <a:schemeClr val="tx1"/>
              </a:solidFill>
            </a:endParaRPr>
          </a:p>
          <a:p>
            <a:pPr lvl="1" fontAlgn="base"/>
            <a:r>
              <a:rPr lang="en-US" sz="1400" dirty="0">
                <a:solidFill>
                  <a:schemeClr val="tx1"/>
                </a:solidFill>
              </a:rPr>
              <a:t>Creator of Ava</a:t>
            </a:r>
          </a:p>
          <a:p>
            <a:pPr fontAlgn="base"/>
            <a:r>
              <a:rPr lang="en-US" sz="1600" dirty="0">
                <a:solidFill>
                  <a:schemeClr val="tx1"/>
                </a:solidFill>
              </a:rPr>
              <a:t>Caleb</a:t>
            </a:r>
          </a:p>
          <a:p>
            <a:pPr lvl="1" fontAlgn="base"/>
            <a:r>
              <a:rPr lang="en-US" sz="1400" dirty="0" err="1">
                <a:solidFill>
                  <a:schemeClr val="tx1"/>
                </a:solidFill>
              </a:rPr>
              <a:t>BlueBook</a:t>
            </a:r>
            <a:r>
              <a:rPr lang="en-US" sz="1400" dirty="0">
                <a:solidFill>
                  <a:schemeClr val="tx1"/>
                </a:solidFill>
              </a:rPr>
              <a:t> employee</a:t>
            </a:r>
          </a:p>
          <a:p>
            <a:pPr lvl="1" fontAlgn="base"/>
            <a:r>
              <a:rPr lang="en-US" sz="1400" dirty="0">
                <a:solidFill>
                  <a:schemeClr val="tx1"/>
                </a:solidFill>
              </a:rPr>
              <a:t>Ava’s way out of the box</a:t>
            </a:r>
          </a:p>
        </p:txBody>
      </p:sp>
      <p:sp>
        <p:nvSpPr>
          <p:cNvPr id="6" name="Slide Number Placeholder 5"/>
          <p:cNvSpPr>
            <a:spLocks noGrp="1"/>
          </p:cNvSpPr>
          <p:nvPr>
            <p:ph type="sldNum" sz="quarter" idx="12"/>
          </p:nvPr>
        </p:nvSpPr>
        <p:spPr/>
        <p:txBody>
          <a:bodyPr/>
          <a:lstStyle/>
          <a:p>
            <a:fld id="{A2A17EAB-8B51-5C40-8776-6683E51FA7A0}" type="slidenum">
              <a:rPr lang="en-US" smtClean="0"/>
              <a:t>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Ex </a:t>
            </a:r>
            <a:r>
              <a:rPr lang="en-US" sz="1400" dirty="0" err="1" smtClean="0">
                <a:latin typeface="+mj-lt"/>
              </a:rPr>
              <a:t>Machina</a:t>
            </a:r>
            <a:endParaRPr lang="en-US" sz="1400" dirty="0">
              <a:solidFill>
                <a:schemeClr val="tx1"/>
              </a:solidFill>
              <a:latin typeface="+mj-lt"/>
            </a:endParaRPr>
          </a:p>
        </p:txBody>
      </p:sp>
      <p:sp>
        <p:nvSpPr>
          <p:cNvPr id="8" name="TextBox 7"/>
          <p:cNvSpPr txBox="1"/>
          <p:nvPr/>
        </p:nvSpPr>
        <p:spPr>
          <a:xfrm>
            <a:off x="176980" y="4726877"/>
            <a:ext cx="9144000" cy="276999"/>
          </a:xfrm>
          <a:prstGeom prst="rect">
            <a:avLst/>
          </a:prstGeom>
          <a:noFill/>
        </p:spPr>
        <p:txBody>
          <a:bodyPr wrap="square" rtlCol="0">
            <a:spAutoFit/>
          </a:bodyPr>
          <a:lstStyle/>
          <a:p>
            <a:pPr algn="r"/>
            <a:endParaRPr lang="en-US" sz="1200" dirty="0">
              <a:solidFill>
                <a:schemeClr val="tx1"/>
              </a:solidFill>
            </a:endParaRPr>
          </a:p>
        </p:txBody>
      </p:sp>
      <p:pic>
        <p:nvPicPr>
          <p:cNvPr id="11" name="内容占位符 10"/>
          <p:cNvPicPr>
            <a:picLocks noGrp="1" noChangeAspect="1"/>
          </p:cNvPicPr>
          <p:nvPr>
            <p:ph sz="half" idx="2"/>
          </p:nvPr>
        </p:nvPicPr>
        <p:blipFill>
          <a:blip r:embed="rId3"/>
          <a:stretch>
            <a:fillRect/>
          </a:stretch>
        </p:blipFill>
        <p:spPr>
          <a:xfrm>
            <a:off x="3957194" y="659921"/>
            <a:ext cx="4467581" cy="3628931"/>
          </a:xfrm>
          <a:prstGeom prst="rect">
            <a:avLst/>
          </a:prstGeom>
        </p:spPr>
      </p:pic>
    </p:spTree>
    <p:extLst>
      <p:ext uri="{BB962C8B-B14F-4D97-AF65-F5344CB8AC3E}">
        <p14:creationId xmlns:p14="http://schemas.microsoft.com/office/powerpoint/2010/main" val="207572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869929"/>
            <a:ext cx="6400800" cy="1130300"/>
          </a:xfrm>
        </p:spPr>
        <p:txBody>
          <a:bodyPr/>
          <a:lstStyle/>
          <a:p>
            <a:r>
              <a:rPr lang="en-US" dirty="0" smtClean="0"/>
              <a:t>Real World solutions</a:t>
            </a:r>
            <a:endParaRPr lang="en-US" dirty="0"/>
          </a:p>
        </p:txBody>
      </p:sp>
      <p:sp>
        <p:nvSpPr>
          <p:cNvPr id="3" name="Content Placeholder 2"/>
          <p:cNvSpPr>
            <a:spLocks noGrp="1"/>
          </p:cNvSpPr>
          <p:nvPr>
            <p:ph sz="half" idx="1"/>
          </p:nvPr>
        </p:nvSpPr>
        <p:spPr>
          <a:xfrm>
            <a:off x="670560" y="790613"/>
            <a:ext cx="7802880" cy="3352800"/>
          </a:xfrm>
        </p:spPr>
        <p:txBody>
          <a:bodyPr>
            <a:normAutofit/>
          </a:bodyPr>
          <a:lstStyle/>
          <a:p>
            <a:pPr>
              <a:lnSpc>
                <a:spcPct val="150000"/>
              </a:lnSpc>
            </a:pPr>
            <a:r>
              <a:rPr lang="en-US" altLang="zh-CN" sz="2000" dirty="0" smtClean="0">
                <a:solidFill>
                  <a:schemeClr val="tx1"/>
                </a:solidFill>
              </a:rPr>
              <a:t>Google self-driving car [17]</a:t>
            </a:r>
          </a:p>
          <a:p>
            <a:pPr marL="557213" lvl="2">
              <a:lnSpc>
                <a:spcPct val="150000"/>
              </a:lnSpc>
            </a:pPr>
            <a:r>
              <a:rPr lang="en-US" altLang="zh-CN" sz="1500" dirty="0">
                <a:solidFill>
                  <a:schemeClr val="tx1"/>
                </a:solidFill>
              </a:rPr>
              <a:t>Steering wheel and brakes are </a:t>
            </a:r>
            <a:r>
              <a:rPr lang="en-US" altLang="zh-CN" sz="1500" dirty="0" smtClean="0">
                <a:solidFill>
                  <a:schemeClr val="tx1"/>
                </a:solidFill>
              </a:rPr>
              <a:t>required</a:t>
            </a:r>
            <a:endParaRPr lang="en-US" altLang="zh-CN" sz="2000" dirty="0" smtClean="0">
              <a:solidFill>
                <a:schemeClr val="tx1"/>
              </a:solidFill>
            </a:endParaRPr>
          </a:p>
          <a:p>
            <a:pPr>
              <a:lnSpc>
                <a:spcPct val="150000"/>
              </a:lnSpc>
            </a:pPr>
            <a:r>
              <a:rPr lang="en-US" altLang="zh-CN" sz="2000" dirty="0">
                <a:solidFill>
                  <a:schemeClr val="tx1"/>
                </a:solidFill>
              </a:rPr>
              <a:t>The Three Laws of </a:t>
            </a:r>
            <a:r>
              <a:rPr lang="en-US" altLang="zh-CN" sz="2000" dirty="0" smtClean="0">
                <a:solidFill>
                  <a:schemeClr val="tx1"/>
                </a:solidFill>
              </a:rPr>
              <a:t>Robotics [18]</a:t>
            </a:r>
          </a:p>
          <a:p>
            <a:pPr lvl="1">
              <a:lnSpc>
                <a:spcPct val="150000"/>
              </a:lnSpc>
            </a:pPr>
            <a:r>
              <a:rPr lang="en-US" altLang="zh-CN" sz="1500" dirty="0">
                <a:solidFill>
                  <a:schemeClr val="tx1"/>
                </a:solidFill>
              </a:rPr>
              <a:t>Devised by the science fiction author Isaac Asimov</a:t>
            </a:r>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Tree>
    <p:extLst>
      <p:ext uri="{BB962C8B-B14F-4D97-AF65-F5344CB8AC3E}">
        <p14:creationId xmlns:p14="http://schemas.microsoft.com/office/powerpoint/2010/main" val="204633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69929"/>
            <a:ext cx="6400800" cy="1130300"/>
          </a:xfrm>
        </p:spPr>
        <p:txBody>
          <a:bodyPr/>
          <a:lstStyle/>
          <a:p>
            <a:r>
              <a:rPr lang="en-US" dirty="0" smtClean="0"/>
              <a:t>References</a:t>
            </a:r>
            <a:endParaRPr lang="en-US" dirty="0"/>
          </a:p>
        </p:txBody>
      </p:sp>
      <p:sp>
        <p:nvSpPr>
          <p:cNvPr id="3" name="Content Placeholder 2"/>
          <p:cNvSpPr>
            <a:spLocks noGrp="1"/>
          </p:cNvSpPr>
          <p:nvPr>
            <p:ph idx="1"/>
          </p:nvPr>
        </p:nvSpPr>
        <p:spPr>
          <a:xfrm>
            <a:off x="513159" y="514351"/>
            <a:ext cx="6400800" cy="3669506"/>
          </a:xfrm>
        </p:spPr>
        <p:txBody>
          <a:bodyPr>
            <a:normAutofit fontScale="70000" lnSpcReduction="20000"/>
          </a:bodyPr>
          <a:lstStyle/>
          <a:p>
            <a:pPr marL="0" indent="0">
              <a:lnSpc>
                <a:spcPct val="120000"/>
              </a:lnSpc>
              <a:buNone/>
            </a:pPr>
            <a:r>
              <a:rPr lang="en-US" sz="1800" dirty="0" smtClean="0">
                <a:solidFill>
                  <a:schemeClr val="tx1"/>
                </a:solidFill>
              </a:rPr>
              <a:t>[1] Becket </a:t>
            </a:r>
            <a:r>
              <a:rPr lang="en-US" sz="1800" dirty="0" err="1" smtClean="0">
                <a:solidFill>
                  <a:schemeClr val="tx1"/>
                </a:solidFill>
              </a:rPr>
              <a:t>Mufson</a:t>
            </a:r>
            <a:r>
              <a:rPr lang="en-US" sz="1800" dirty="0" smtClean="0">
                <a:solidFill>
                  <a:schemeClr val="tx1"/>
                </a:solidFill>
              </a:rPr>
              <a:t>, Building </a:t>
            </a:r>
            <a:r>
              <a:rPr lang="en-US" sz="1800" dirty="0" err="1" smtClean="0">
                <a:solidFill>
                  <a:schemeClr val="tx1"/>
                </a:solidFill>
              </a:rPr>
              <a:t>BlueBook</a:t>
            </a:r>
            <a:r>
              <a:rPr lang="en-US" sz="1800" dirty="0">
                <a:solidFill>
                  <a:schemeClr val="tx1"/>
                </a:solidFill>
              </a:rPr>
              <a:t>, http://</a:t>
            </a:r>
            <a:r>
              <a:rPr lang="en-US" sz="1800" dirty="0" smtClean="0">
                <a:solidFill>
                  <a:schemeClr val="tx1"/>
                </a:solidFill>
              </a:rPr>
              <a:t>thecreatorsproject.vice.com/blog/building-bluebook-the-design-behind-ex-machina-google(10/2/2015)</a:t>
            </a:r>
            <a:endParaRPr lang="en-US" sz="1800" dirty="0">
              <a:solidFill>
                <a:schemeClr val="tx1"/>
              </a:solidFill>
            </a:endParaRPr>
          </a:p>
          <a:p>
            <a:pPr marL="0" indent="0">
              <a:lnSpc>
                <a:spcPct val="120000"/>
              </a:lnSpc>
              <a:buNone/>
            </a:pPr>
            <a:r>
              <a:rPr lang="en-US" sz="1800" dirty="0">
                <a:solidFill>
                  <a:schemeClr val="tx1"/>
                </a:solidFill>
              </a:rPr>
              <a:t>[2] Russell and </a:t>
            </a:r>
            <a:r>
              <a:rPr lang="en-US" sz="1800" dirty="0" err="1">
                <a:solidFill>
                  <a:schemeClr val="tx1"/>
                </a:solidFill>
              </a:rPr>
              <a:t>Norvig</a:t>
            </a:r>
            <a:r>
              <a:rPr lang="en-US" sz="1800" dirty="0">
                <a:solidFill>
                  <a:schemeClr val="tx1"/>
                </a:solidFill>
              </a:rPr>
              <a:t>, Artificial Intelligence: A Modern Approach (Prentice Hall, 2010)</a:t>
            </a:r>
            <a:br>
              <a:rPr lang="en-US" sz="1800" dirty="0">
                <a:solidFill>
                  <a:schemeClr val="tx1"/>
                </a:solidFill>
              </a:rPr>
            </a:br>
            <a:r>
              <a:rPr lang="en-US" sz="1800" dirty="0">
                <a:solidFill>
                  <a:schemeClr val="tx1"/>
                </a:solidFill>
              </a:rPr>
              <a:t>[3] http://www.ew.com/sites/default/files/i/%5Bcurrent-date%3Acustom%3AY%5D/%5Bcurrent-date%3Acustom%3Am%5D/%5Bcurrent-date%3Acustom%3Ad%5D/ex-machina-silo.jpg</a:t>
            </a:r>
          </a:p>
          <a:p>
            <a:pPr marL="0" indent="0">
              <a:lnSpc>
                <a:spcPct val="120000"/>
              </a:lnSpc>
              <a:buNone/>
            </a:pPr>
            <a:r>
              <a:rPr lang="en-US" sz="1800" dirty="0">
                <a:solidFill>
                  <a:schemeClr val="tx1"/>
                </a:solidFill>
              </a:rPr>
              <a:t>[4] BBC, Computer AI passes  Turing Test in World First, http://www.bbc.com/news/technology-27762088</a:t>
            </a:r>
          </a:p>
          <a:p>
            <a:pPr marL="0" indent="0">
              <a:lnSpc>
                <a:spcPct val="120000"/>
              </a:lnSpc>
              <a:buNone/>
            </a:pPr>
            <a:r>
              <a:rPr lang="en-US" sz="1800" dirty="0">
                <a:solidFill>
                  <a:schemeClr val="tx1"/>
                </a:solidFill>
              </a:rPr>
              <a:t>[5] Google Search Statistics, http://www.internetlivestats.com/google-search-statistics/ (10/8/2015)</a:t>
            </a:r>
          </a:p>
          <a:p>
            <a:pPr marL="0" indent="0">
              <a:lnSpc>
                <a:spcPct val="120000"/>
              </a:lnSpc>
              <a:buNone/>
            </a:pPr>
            <a:r>
              <a:rPr lang="en-US" sz="1800" dirty="0">
                <a:solidFill>
                  <a:schemeClr val="tx1"/>
                </a:solidFill>
              </a:rPr>
              <a:t>[6] Real Time Web Analytics, https://www.netmarketshare.com/search-engine-market-share.aspx?qprid=4&amp;qpcustomd=0 (10/8/2015</a:t>
            </a:r>
            <a:r>
              <a:rPr lang="en-US" sz="1800" dirty="0" smtClean="0">
                <a:solidFill>
                  <a:schemeClr val="tx1"/>
                </a:solidFill>
              </a:rPr>
              <a:t>)</a:t>
            </a:r>
            <a:endParaRPr lang="en-US" sz="1800" dirty="0">
              <a:solidFill>
                <a:schemeClr val="tx1"/>
              </a:solidFill>
            </a:endParaRPr>
          </a:p>
          <a:p>
            <a:pPr marL="0" indent="0">
              <a:buNone/>
            </a:pPr>
            <a:endParaRPr lang="en-US" sz="1600" dirty="0">
              <a:solidFill>
                <a:schemeClr val="tx1"/>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Tree>
    <p:extLst>
      <p:ext uri="{BB962C8B-B14F-4D97-AF65-F5344CB8AC3E}">
        <p14:creationId xmlns:p14="http://schemas.microsoft.com/office/powerpoint/2010/main" val="428051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69929"/>
            <a:ext cx="6400800" cy="1130300"/>
          </a:xfrm>
        </p:spPr>
        <p:txBody>
          <a:bodyPr/>
          <a:lstStyle/>
          <a:p>
            <a:r>
              <a:rPr lang="en-US" dirty="0" smtClean="0"/>
              <a:t>References</a:t>
            </a:r>
            <a:endParaRPr lang="en-US" dirty="0"/>
          </a:p>
        </p:txBody>
      </p:sp>
      <p:sp>
        <p:nvSpPr>
          <p:cNvPr id="3" name="Content Placeholder 2"/>
          <p:cNvSpPr>
            <a:spLocks noGrp="1"/>
          </p:cNvSpPr>
          <p:nvPr>
            <p:ph idx="1"/>
          </p:nvPr>
        </p:nvSpPr>
        <p:spPr>
          <a:xfrm>
            <a:off x="513159" y="514350"/>
            <a:ext cx="6400800" cy="3669507"/>
          </a:xfrm>
        </p:spPr>
        <p:txBody>
          <a:bodyPr>
            <a:normAutofit fontScale="32500" lnSpcReduction="20000"/>
          </a:bodyPr>
          <a:lstStyle/>
          <a:p>
            <a:pPr marL="0" indent="0">
              <a:lnSpc>
                <a:spcPct val="120000"/>
              </a:lnSpc>
              <a:buNone/>
            </a:pPr>
            <a:r>
              <a:rPr lang="en-US" sz="2800" dirty="0" smtClean="0">
                <a:solidFill>
                  <a:schemeClr val="tx1"/>
                </a:solidFill>
              </a:rPr>
              <a:t>[</a:t>
            </a:r>
            <a:r>
              <a:rPr lang="en-US" sz="2800" dirty="0">
                <a:solidFill>
                  <a:schemeClr val="tx1"/>
                </a:solidFill>
              </a:rPr>
              <a:t>7] </a:t>
            </a:r>
            <a:r>
              <a:rPr lang="en-US" sz="2800" dirty="0" err="1">
                <a:solidFill>
                  <a:schemeClr val="tx1"/>
                </a:solidFill>
              </a:rPr>
              <a:t>CalTech</a:t>
            </a:r>
            <a:r>
              <a:rPr lang="en-US" sz="2800" dirty="0">
                <a:solidFill>
                  <a:schemeClr val="tx1"/>
                </a:solidFill>
              </a:rPr>
              <a:t>, </a:t>
            </a:r>
            <a:r>
              <a:rPr lang="en-US" sz="2800" dirty="0">
                <a:solidFill>
                  <a:schemeClr val="tx1"/>
                </a:solidFill>
                <a:hlinkClick r:id="rId3"/>
              </a:rPr>
              <a:t>http://www.ugcs.caltech.edu/~tanim/classes/ASTR342/homeworks/hw5ans.pdf</a:t>
            </a:r>
            <a:r>
              <a:rPr lang="en-US" sz="2800" dirty="0">
                <a:solidFill>
                  <a:schemeClr val="tx1"/>
                </a:solidFill>
              </a:rPr>
              <a:t> (10/8/2015)</a:t>
            </a:r>
          </a:p>
          <a:p>
            <a:pPr marL="0" indent="0">
              <a:lnSpc>
                <a:spcPct val="120000"/>
              </a:lnSpc>
              <a:buNone/>
            </a:pPr>
            <a:r>
              <a:rPr lang="en-US" sz="2800" dirty="0">
                <a:solidFill>
                  <a:schemeClr val="tx1"/>
                </a:solidFill>
              </a:rPr>
              <a:t>[8] </a:t>
            </a:r>
            <a:r>
              <a:rPr lang="en-US" sz="2800" dirty="0" err="1">
                <a:solidFill>
                  <a:schemeClr val="tx1"/>
                </a:solidFill>
              </a:rPr>
              <a:t>IReviews</a:t>
            </a:r>
            <a:r>
              <a:rPr lang="en-US" sz="2800" dirty="0">
                <a:solidFill>
                  <a:schemeClr val="tx1"/>
                </a:solidFill>
              </a:rPr>
              <a:t>, </a:t>
            </a:r>
            <a:r>
              <a:rPr lang="en-US" sz="2800" dirty="0">
                <a:hlinkClick r:id="rId4"/>
              </a:rPr>
              <a:t> http://personal-robots.ireviews.com/asimo-honda-review</a:t>
            </a:r>
            <a:r>
              <a:rPr lang="en-US" sz="2800" dirty="0"/>
              <a:t> </a:t>
            </a:r>
            <a:r>
              <a:rPr lang="en-US" sz="2800" dirty="0">
                <a:solidFill>
                  <a:schemeClr val="tx1"/>
                </a:solidFill>
              </a:rPr>
              <a:t>(10/6/2015)</a:t>
            </a:r>
          </a:p>
          <a:p>
            <a:pPr marL="0" indent="0">
              <a:lnSpc>
                <a:spcPct val="120000"/>
              </a:lnSpc>
              <a:buNone/>
            </a:pPr>
            <a:r>
              <a:rPr lang="en-US" sz="2800" dirty="0">
                <a:solidFill>
                  <a:schemeClr val="tx1"/>
                </a:solidFill>
              </a:rPr>
              <a:t>[9] Nao robot, </a:t>
            </a:r>
            <a:r>
              <a:rPr lang="en-US" sz="2800" dirty="0">
                <a:hlinkClick r:id="rId5"/>
              </a:rPr>
              <a:t>http://www.es.ele.tue.nl/education/5HC99/wiki/index.php/Group_4_2015</a:t>
            </a:r>
            <a:r>
              <a:rPr lang="en-US" sz="2800" dirty="0"/>
              <a:t> </a:t>
            </a:r>
            <a:r>
              <a:rPr lang="en-US" sz="2800" dirty="0">
                <a:solidFill>
                  <a:schemeClr val="tx1"/>
                </a:solidFill>
              </a:rPr>
              <a:t>(10/6/2015)</a:t>
            </a:r>
          </a:p>
          <a:p>
            <a:pPr marL="0" indent="0">
              <a:lnSpc>
                <a:spcPct val="120000"/>
              </a:lnSpc>
              <a:buNone/>
            </a:pPr>
            <a:r>
              <a:rPr lang="en-US" sz="2800" dirty="0">
                <a:solidFill>
                  <a:schemeClr val="tx1"/>
                </a:solidFill>
              </a:rPr>
              <a:t>[10]  Elizabeth Palermo, Robots on the Run, </a:t>
            </a:r>
            <a:r>
              <a:rPr lang="en-US" sz="2800" dirty="0">
                <a:hlinkClick r:id="rId6"/>
              </a:rPr>
              <a:t>http://www.livescience.com/52034-coolest-most-capable-robots.html</a:t>
            </a:r>
            <a:r>
              <a:rPr lang="en-US" sz="2800" dirty="0"/>
              <a:t> </a:t>
            </a:r>
            <a:r>
              <a:rPr lang="en-US" sz="2800" dirty="0">
                <a:solidFill>
                  <a:schemeClr val="tx1"/>
                </a:solidFill>
              </a:rPr>
              <a:t>(10/8/2015)</a:t>
            </a:r>
          </a:p>
          <a:p>
            <a:pPr marL="0" indent="0">
              <a:lnSpc>
                <a:spcPct val="120000"/>
              </a:lnSpc>
              <a:buNone/>
            </a:pPr>
            <a:r>
              <a:rPr lang="en-US" sz="2800" dirty="0">
                <a:solidFill>
                  <a:schemeClr val="tx1"/>
                </a:solidFill>
              </a:rPr>
              <a:t>[11] Ryan Brown, Ex </a:t>
            </a:r>
            <a:r>
              <a:rPr lang="en-US" sz="2800" dirty="0" err="1">
                <a:solidFill>
                  <a:schemeClr val="tx1"/>
                </a:solidFill>
              </a:rPr>
              <a:t>Machina</a:t>
            </a:r>
            <a:r>
              <a:rPr lang="en-US" sz="2800" dirty="0">
                <a:solidFill>
                  <a:schemeClr val="tx1"/>
                </a:solidFill>
              </a:rPr>
              <a:t>, </a:t>
            </a:r>
            <a:r>
              <a:rPr lang="en-US" sz="2800" dirty="0">
                <a:hlinkClick r:id="rId7"/>
              </a:rPr>
              <a:t>http://themovieblog.com/2015/ex-machina-explores-the-suspenseful-morality-of-a-i/</a:t>
            </a:r>
            <a:r>
              <a:rPr lang="en-US" sz="2800" dirty="0">
                <a:solidFill>
                  <a:schemeClr val="tx1"/>
                </a:solidFill>
                <a:hlinkClick r:id="rId7"/>
              </a:rPr>
              <a:t>(10/2/2015</a:t>
            </a:r>
            <a:r>
              <a:rPr lang="en-US" sz="2800" dirty="0" smtClean="0">
                <a:solidFill>
                  <a:schemeClr val="tx1"/>
                </a:solidFill>
                <a:hlinkClick r:id="rId7"/>
              </a:rPr>
              <a:t>)</a:t>
            </a:r>
            <a:endParaRPr lang="en-US" sz="2800" dirty="0" smtClean="0">
              <a:solidFill>
                <a:schemeClr val="tx1"/>
              </a:solidFill>
            </a:endParaRPr>
          </a:p>
          <a:p>
            <a:pPr marL="0" indent="0">
              <a:lnSpc>
                <a:spcPct val="120000"/>
              </a:lnSpc>
              <a:buNone/>
            </a:pPr>
            <a:r>
              <a:rPr lang="en-US" sz="2800" dirty="0">
                <a:solidFill>
                  <a:schemeClr val="tx1"/>
                </a:solidFill>
              </a:rPr>
              <a:t>[12] IBM, FAQs, </a:t>
            </a:r>
            <a:r>
              <a:rPr lang="en-US" sz="2800" dirty="0">
                <a:solidFill>
                  <a:schemeClr val="tx1"/>
                </a:solidFill>
                <a:hlinkClick r:id="rId8"/>
              </a:rPr>
              <a:t>https://</a:t>
            </a:r>
            <a:r>
              <a:rPr lang="en-US" sz="2800" dirty="0" smtClean="0">
                <a:solidFill>
                  <a:schemeClr val="tx1"/>
                </a:solidFill>
                <a:hlinkClick r:id="rId8"/>
              </a:rPr>
              <a:t>www.research.ibm.com/deepqa/faq.shtml#17</a:t>
            </a:r>
            <a:r>
              <a:rPr lang="en-US" sz="2800" dirty="0" smtClean="0">
                <a:solidFill>
                  <a:schemeClr val="tx1"/>
                </a:solidFill>
              </a:rPr>
              <a:t> (10/8/2015)</a:t>
            </a:r>
          </a:p>
          <a:p>
            <a:pPr marL="0" indent="0">
              <a:lnSpc>
                <a:spcPct val="120000"/>
              </a:lnSpc>
              <a:buNone/>
            </a:pPr>
            <a:r>
              <a:rPr lang="en-US" sz="2800" dirty="0" smtClean="0">
                <a:solidFill>
                  <a:schemeClr val="tx1"/>
                </a:solidFill>
              </a:rPr>
              <a:t>[13] Holland </a:t>
            </a:r>
            <a:r>
              <a:rPr lang="en-US" sz="2800" dirty="0" err="1" smtClean="0">
                <a:solidFill>
                  <a:schemeClr val="tx1"/>
                </a:solidFill>
              </a:rPr>
              <a:t>Farkas</a:t>
            </a:r>
            <a:r>
              <a:rPr lang="en-US" sz="2800" dirty="0" smtClean="0">
                <a:solidFill>
                  <a:schemeClr val="tx1"/>
                </a:solidFill>
              </a:rPr>
              <a:t>, Ex </a:t>
            </a:r>
            <a:r>
              <a:rPr lang="en-US" sz="2800" dirty="0" err="1" smtClean="0">
                <a:solidFill>
                  <a:schemeClr val="tx1"/>
                </a:solidFill>
              </a:rPr>
              <a:t>Machina</a:t>
            </a:r>
            <a:r>
              <a:rPr lang="en-US" sz="2800" dirty="0" smtClean="0">
                <a:solidFill>
                  <a:schemeClr val="tx1"/>
                </a:solidFill>
              </a:rPr>
              <a:t>, </a:t>
            </a:r>
            <a:r>
              <a:rPr lang="en-US" sz="2800" dirty="0">
                <a:solidFill>
                  <a:schemeClr val="tx1"/>
                </a:solidFill>
                <a:hlinkClick r:id="rId9"/>
              </a:rPr>
              <a:t>http://geekandsundry.com/ex-machina-a-feminist-sci-fi-thriller</a:t>
            </a:r>
            <a:r>
              <a:rPr lang="en-US" sz="2800" dirty="0" smtClean="0">
                <a:solidFill>
                  <a:schemeClr val="tx1"/>
                </a:solidFill>
                <a:hlinkClick r:id="rId9"/>
              </a:rPr>
              <a:t>/</a:t>
            </a:r>
            <a:r>
              <a:rPr lang="en-US" sz="2800" dirty="0" smtClean="0">
                <a:solidFill>
                  <a:schemeClr val="tx1"/>
                </a:solidFill>
              </a:rPr>
              <a:t> (10/8/2015)</a:t>
            </a:r>
          </a:p>
          <a:p>
            <a:pPr marL="0" indent="0">
              <a:lnSpc>
                <a:spcPct val="120000"/>
              </a:lnSpc>
              <a:buNone/>
            </a:pPr>
            <a:r>
              <a:rPr lang="en-US" sz="2800" dirty="0" smtClean="0">
                <a:solidFill>
                  <a:schemeClr val="tx1"/>
                </a:solidFill>
              </a:rPr>
              <a:t>[14] </a:t>
            </a:r>
            <a:r>
              <a:rPr lang="en-US" sz="2800" dirty="0">
                <a:solidFill>
                  <a:schemeClr val="tx1"/>
                </a:solidFill>
              </a:rPr>
              <a:t>Ian Rogers, Page Rank Explained, http://www.cs.princeton.edu/~</a:t>
            </a:r>
            <a:r>
              <a:rPr lang="en-US" sz="2800" dirty="0" smtClean="0">
                <a:solidFill>
                  <a:schemeClr val="tx1"/>
                </a:solidFill>
              </a:rPr>
              <a:t>chazelle/courses/BIB/pagerank.htm</a:t>
            </a:r>
          </a:p>
          <a:p>
            <a:pPr marL="0" indent="0">
              <a:lnSpc>
                <a:spcPct val="120000"/>
              </a:lnSpc>
              <a:buNone/>
            </a:pPr>
            <a:r>
              <a:rPr lang="en-US" sz="2800" dirty="0" smtClean="0">
                <a:solidFill>
                  <a:schemeClr val="tx1"/>
                </a:solidFill>
              </a:rPr>
              <a:t>[15] </a:t>
            </a:r>
            <a:r>
              <a:rPr lang="en-US" sz="2800" dirty="0">
                <a:solidFill>
                  <a:schemeClr val="tx1"/>
                </a:solidFill>
              </a:rPr>
              <a:t>Google, How Google Search Works, ​https://support.google.com/webmasters/answer/70897?hl=en (10/8/2015</a:t>
            </a:r>
            <a:r>
              <a:rPr lang="en-US" sz="2800" dirty="0" smtClean="0">
                <a:solidFill>
                  <a:schemeClr val="tx1"/>
                </a:solidFill>
              </a:rPr>
              <a:t>)</a:t>
            </a:r>
          </a:p>
          <a:p>
            <a:pPr marL="0" indent="0">
              <a:lnSpc>
                <a:spcPct val="120000"/>
              </a:lnSpc>
              <a:buNone/>
            </a:pPr>
            <a:r>
              <a:rPr lang="en-US" sz="2800" dirty="0" smtClean="0">
                <a:solidFill>
                  <a:schemeClr val="tx1"/>
                </a:solidFill>
              </a:rPr>
              <a:t>[16] </a:t>
            </a:r>
            <a:r>
              <a:rPr lang="en-US" sz="2800" dirty="0" err="1">
                <a:solidFill>
                  <a:schemeClr val="tx1"/>
                </a:solidFill>
              </a:rPr>
              <a:t>Lemmons</a:t>
            </a:r>
            <a:r>
              <a:rPr lang="en-US" sz="2800" dirty="0">
                <a:solidFill>
                  <a:schemeClr val="tx1"/>
                </a:solidFill>
              </a:rPr>
              <a:t>, Phil (April 1985). </a:t>
            </a:r>
            <a:r>
              <a:rPr lang="en-US" sz="2800" dirty="0">
                <a:solidFill>
                  <a:schemeClr val="tx1"/>
                </a:solidFill>
                <a:hlinkClick r:id="rId10"/>
              </a:rPr>
              <a:t>"Artificial Intelligence"</a:t>
            </a:r>
            <a:r>
              <a:rPr lang="en-US" sz="2800" dirty="0">
                <a:solidFill>
                  <a:schemeClr val="tx1"/>
                </a:solidFill>
              </a:rPr>
              <a:t>. </a:t>
            </a:r>
            <a:r>
              <a:rPr lang="en-US" sz="2800" i="1" dirty="0">
                <a:solidFill>
                  <a:schemeClr val="tx1"/>
                </a:solidFill>
              </a:rPr>
              <a:t>BYTE</a:t>
            </a:r>
            <a:r>
              <a:rPr lang="en-US" sz="2800" dirty="0">
                <a:solidFill>
                  <a:schemeClr val="tx1"/>
                </a:solidFill>
              </a:rPr>
              <a:t>. p. 125. Retrieved 14 February 2015</a:t>
            </a:r>
            <a:r>
              <a:rPr lang="en-US" sz="2800" dirty="0" smtClean="0">
                <a:solidFill>
                  <a:schemeClr val="tx1"/>
                </a:solidFill>
              </a:rPr>
              <a:t>.</a:t>
            </a:r>
          </a:p>
          <a:p>
            <a:pPr marL="0" indent="0">
              <a:lnSpc>
                <a:spcPct val="120000"/>
              </a:lnSpc>
              <a:buNone/>
            </a:pPr>
            <a:r>
              <a:rPr lang="en-US" sz="2800" dirty="0">
                <a:solidFill>
                  <a:schemeClr val="tx1"/>
                </a:solidFill>
              </a:rPr>
              <a:t>[17] We Need to Pass Legislation on Artificial Intelligence Early and </a:t>
            </a:r>
            <a:r>
              <a:rPr lang="en-US" sz="2800" dirty="0" smtClean="0">
                <a:solidFill>
                  <a:schemeClr val="tx1"/>
                </a:solidFill>
              </a:rPr>
              <a:t>Often, </a:t>
            </a:r>
            <a:r>
              <a:rPr lang="en-US" sz="2800" dirty="0" smtClean="0">
                <a:solidFill>
                  <a:schemeClr val="tx1"/>
                </a:solidFill>
                <a:hlinkClick r:id="rId11"/>
              </a:rPr>
              <a:t>http</a:t>
            </a:r>
            <a:r>
              <a:rPr lang="en-US" sz="2800" dirty="0">
                <a:solidFill>
                  <a:schemeClr val="tx1"/>
                </a:solidFill>
                <a:hlinkClick r:id="rId11"/>
              </a:rPr>
              <a:t>://</a:t>
            </a:r>
            <a:r>
              <a:rPr lang="en-US" sz="2800" dirty="0" smtClean="0">
                <a:solidFill>
                  <a:schemeClr val="tx1"/>
                </a:solidFill>
                <a:hlinkClick r:id="rId11"/>
              </a:rPr>
              <a:t>www.slate.com/blogs/future_tense/2014/09/12/we_need_to_pass_artificial_intelligence_laws_early_and_often.html</a:t>
            </a:r>
            <a:r>
              <a:rPr lang="en-US" sz="2800" dirty="0" smtClean="0">
                <a:solidFill>
                  <a:schemeClr val="tx1"/>
                </a:solidFill>
              </a:rPr>
              <a:t> (2015/10/09)</a:t>
            </a:r>
          </a:p>
          <a:p>
            <a:pPr marL="0" indent="0">
              <a:lnSpc>
                <a:spcPct val="120000"/>
              </a:lnSpc>
              <a:buNone/>
            </a:pPr>
            <a:r>
              <a:rPr lang="en-US" sz="2800" dirty="0" smtClean="0">
                <a:solidFill>
                  <a:schemeClr val="tx1"/>
                </a:solidFill>
              </a:rPr>
              <a:t>[18</a:t>
            </a:r>
            <a:r>
              <a:rPr lang="en-US" sz="2800" dirty="0">
                <a:solidFill>
                  <a:schemeClr val="tx1"/>
                </a:solidFill>
              </a:rPr>
              <a:t>] Three Laws of Robotics, </a:t>
            </a:r>
            <a:r>
              <a:rPr lang="en-US" sz="2800" dirty="0">
                <a:solidFill>
                  <a:schemeClr val="tx1"/>
                </a:solidFill>
                <a:hlinkClick r:id="rId12"/>
              </a:rPr>
              <a:t>https://</a:t>
            </a:r>
            <a:r>
              <a:rPr lang="en-US" sz="2800" dirty="0" smtClean="0">
                <a:solidFill>
                  <a:schemeClr val="tx1"/>
                </a:solidFill>
                <a:hlinkClick r:id="rId12"/>
              </a:rPr>
              <a:t>en.wikipedia.org/wiki/Three_Laws_of_Robotics</a:t>
            </a:r>
            <a:r>
              <a:rPr lang="en-US" sz="2800" dirty="0" smtClean="0">
                <a:solidFill>
                  <a:schemeClr val="tx1"/>
                </a:solidFill>
              </a:rPr>
              <a:t> (2015/10/09)</a:t>
            </a:r>
          </a:p>
          <a:p>
            <a:pPr marL="0" indent="0">
              <a:buNone/>
            </a:pPr>
            <a:endParaRPr lang="en-US" sz="1800" dirty="0">
              <a:solidFill>
                <a:schemeClr val="tx1"/>
              </a:solidFill>
            </a:endParaRPr>
          </a:p>
          <a:p>
            <a:pPr marL="0" indent="0">
              <a:buNone/>
            </a:pPr>
            <a:endParaRPr lang="en-US" sz="1600" dirty="0">
              <a:solidFill>
                <a:schemeClr val="tx1"/>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159" y="3869929"/>
            <a:ext cx="6400800" cy="1130300"/>
          </a:xfrm>
        </p:spPr>
        <p:txBody>
          <a:bodyPr/>
          <a:lstStyle/>
          <a:p>
            <a:r>
              <a:rPr lang="en-US" altLang="zh-CN" dirty="0" smtClean="0"/>
              <a:t>conclusion</a:t>
            </a:r>
            <a:endParaRPr lang="zh-CN" altLang="en-US" dirty="0"/>
          </a:p>
        </p:txBody>
      </p:sp>
      <p:sp>
        <p:nvSpPr>
          <p:cNvPr id="3" name="内容占位符 2"/>
          <p:cNvSpPr>
            <a:spLocks noGrp="1"/>
          </p:cNvSpPr>
          <p:nvPr>
            <p:ph sz="half" idx="1"/>
          </p:nvPr>
        </p:nvSpPr>
        <p:spPr>
          <a:xfrm>
            <a:off x="685800" y="577849"/>
            <a:ext cx="7772400" cy="3352800"/>
          </a:xfrm>
        </p:spPr>
        <p:txBody>
          <a:bodyPr>
            <a:normAutofit/>
          </a:bodyPr>
          <a:lstStyle/>
          <a:p>
            <a:pPr>
              <a:lnSpc>
                <a:spcPct val="150000"/>
              </a:lnSpc>
            </a:pPr>
            <a:r>
              <a:rPr lang="en-US" altLang="zh-CN" sz="1800" dirty="0">
                <a:solidFill>
                  <a:schemeClr val="tx1"/>
                </a:solidFill>
              </a:rPr>
              <a:t>Regulation and standards on artificially intelligent robots should be developed before they are widely used. </a:t>
            </a:r>
          </a:p>
        </p:txBody>
      </p:sp>
      <p:sp>
        <p:nvSpPr>
          <p:cNvPr id="6" name="灯片编号占位符 5"/>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19393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12" y="3969352"/>
            <a:ext cx="6400800" cy="1130300"/>
          </a:xfrm>
        </p:spPr>
        <p:txBody>
          <a:bodyPr/>
          <a:lstStyle/>
          <a:p>
            <a:r>
              <a:rPr lang="en-US" dirty="0" smtClean="0"/>
              <a:t>Humanoid robots</a:t>
            </a:r>
            <a:endParaRPr lang="en-US" dirty="0"/>
          </a:p>
        </p:txBody>
      </p:sp>
      <p:pic>
        <p:nvPicPr>
          <p:cNvPr id="1030" name="Picture 6" descr="http://ireviews.com/wp-content/uploads/2014/12/Honda_ASIMO.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7912" y="512505"/>
            <a:ext cx="2782632" cy="278263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
        <p:nvSpPr>
          <p:cNvPr id="8" name="TextBox 7"/>
          <p:cNvSpPr txBox="1"/>
          <p:nvPr/>
        </p:nvSpPr>
        <p:spPr>
          <a:xfrm>
            <a:off x="-117204" y="4728002"/>
            <a:ext cx="9144000" cy="261610"/>
          </a:xfrm>
          <a:prstGeom prst="rect">
            <a:avLst/>
          </a:prstGeom>
          <a:noFill/>
        </p:spPr>
        <p:txBody>
          <a:bodyPr wrap="square" rtlCol="0">
            <a:spAutoFit/>
          </a:bodyPr>
          <a:lstStyle/>
          <a:p>
            <a:pPr algn="r"/>
            <a:r>
              <a:rPr lang="en-US" sz="1100" dirty="0" smtClean="0"/>
              <a:t>[8,9,10]  </a:t>
            </a:r>
            <a:endParaRPr lang="en-US" sz="1100" dirty="0">
              <a:solidFill>
                <a:schemeClr val="tx1"/>
              </a:solidFill>
            </a:endParaRPr>
          </a:p>
        </p:txBody>
      </p:sp>
      <p:pic>
        <p:nvPicPr>
          <p:cNvPr id="1028" name="Picture 4" descr="http://www.es.ele.tue.nl/education/5HC99/wiki/images/e/e1/NaoRobotPi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718" y="739255"/>
            <a:ext cx="2100748" cy="275392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298" y="525713"/>
            <a:ext cx="1684020" cy="2994187"/>
          </a:xfrm>
          <a:prstGeom prst="rect">
            <a:avLst/>
          </a:prstGeom>
        </p:spPr>
      </p:pic>
      <p:sp>
        <p:nvSpPr>
          <p:cNvPr id="3" name="文本框 2"/>
          <p:cNvSpPr txBox="1"/>
          <p:nvPr/>
        </p:nvSpPr>
        <p:spPr>
          <a:xfrm>
            <a:off x="1582133" y="3421766"/>
            <a:ext cx="931451" cy="867930"/>
          </a:xfrm>
          <a:prstGeom prst="rect">
            <a:avLst/>
          </a:prstGeom>
          <a:noFill/>
        </p:spPr>
        <p:txBody>
          <a:bodyPr wrap="square" rtlCol="0">
            <a:spAutoFit/>
          </a:bodyPr>
          <a:lstStyle/>
          <a:p>
            <a:pPr>
              <a:lnSpc>
                <a:spcPct val="90000"/>
              </a:lnSpc>
            </a:pPr>
            <a:r>
              <a:rPr lang="en-US" altLang="zh-CN" sz="1400" dirty="0" smtClean="0"/>
              <a:t>ASIMO: </a:t>
            </a:r>
          </a:p>
          <a:p>
            <a:pPr>
              <a:lnSpc>
                <a:spcPct val="90000"/>
              </a:lnSpc>
            </a:pPr>
            <a:r>
              <a:rPr lang="en-US" altLang="zh-CN" sz="1400" dirty="0" smtClean="0"/>
              <a:t>130 cm</a:t>
            </a:r>
          </a:p>
          <a:p>
            <a:pPr>
              <a:lnSpc>
                <a:spcPct val="90000"/>
              </a:lnSpc>
            </a:pPr>
            <a:r>
              <a:rPr lang="en-US" altLang="zh-CN" sz="1400" dirty="0" smtClean="0"/>
              <a:t>54kg</a:t>
            </a:r>
          </a:p>
          <a:p>
            <a:pPr>
              <a:lnSpc>
                <a:spcPct val="90000"/>
              </a:lnSpc>
            </a:pPr>
            <a:r>
              <a:rPr lang="en-US" altLang="zh-CN" sz="1400" dirty="0" smtClean="0"/>
              <a:t>1 hour</a:t>
            </a:r>
            <a:endParaRPr lang="zh-CN" altLang="en-US" sz="1400" dirty="0"/>
          </a:p>
        </p:txBody>
      </p:sp>
      <p:sp>
        <p:nvSpPr>
          <p:cNvPr id="11" name="文本框 10"/>
          <p:cNvSpPr txBox="1"/>
          <p:nvPr/>
        </p:nvSpPr>
        <p:spPr>
          <a:xfrm>
            <a:off x="3924089" y="3421766"/>
            <a:ext cx="931451" cy="867930"/>
          </a:xfrm>
          <a:prstGeom prst="rect">
            <a:avLst/>
          </a:prstGeom>
          <a:noFill/>
        </p:spPr>
        <p:txBody>
          <a:bodyPr wrap="square" rtlCol="0">
            <a:spAutoFit/>
          </a:bodyPr>
          <a:lstStyle/>
          <a:p>
            <a:pPr>
              <a:lnSpc>
                <a:spcPct val="90000"/>
              </a:lnSpc>
            </a:pPr>
            <a:r>
              <a:rPr lang="en-US" altLang="zh-CN" sz="1400" dirty="0" smtClean="0"/>
              <a:t>NAO: </a:t>
            </a:r>
          </a:p>
          <a:p>
            <a:pPr>
              <a:lnSpc>
                <a:spcPct val="90000"/>
              </a:lnSpc>
            </a:pPr>
            <a:r>
              <a:rPr lang="en-US" altLang="zh-CN" sz="1400" dirty="0" smtClean="0"/>
              <a:t>58 cm</a:t>
            </a:r>
          </a:p>
          <a:p>
            <a:pPr>
              <a:lnSpc>
                <a:spcPct val="90000"/>
              </a:lnSpc>
            </a:pPr>
            <a:r>
              <a:rPr lang="en-US" altLang="zh-CN" sz="1400" dirty="0" smtClean="0"/>
              <a:t>4.3kg</a:t>
            </a:r>
          </a:p>
          <a:p>
            <a:pPr>
              <a:lnSpc>
                <a:spcPct val="90000"/>
              </a:lnSpc>
            </a:pPr>
            <a:r>
              <a:rPr lang="en-US" altLang="zh-CN" sz="1400" dirty="0" smtClean="0"/>
              <a:t>1.5 hour</a:t>
            </a:r>
            <a:endParaRPr lang="zh-CN" altLang="en-US" sz="1400" dirty="0"/>
          </a:p>
        </p:txBody>
      </p:sp>
      <p:sp>
        <p:nvSpPr>
          <p:cNvPr id="12" name="文本框 11"/>
          <p:cNvSpPr txBox="1"/>
          <p:nvPr/>
        </p:nvSpPr>
        <p:spPr>
          <a:xfrm>
            <a:off x="6591143" y="3561601"/>
            <a:ext cx="931451" cy="674031"/>
          </a:xfrm>
          <a:prstGeom prst="rect">
            <a:avLst/>
          </a:prstGeom>
          <a:noFill/>
        </p:spPr>
        <p:txBody>
          <a:bodyPr wrap="square" rtlCol="0">
            <a:spAutoFit/>
          </a:bodyPr>
          <a:lstStyle/>
          <a:p>
            <a:pPr>
              <a:lnSpc>
                <a:spcPct val="90000"/>
              </a:lnSpc>
            </a:pPr>
            <a:r>
              <a:rPr lang="en-US" altLang="zh-CN" sz="1400" dirty="0" smtClean="0"/>
              <a:t>Atlas: </a:t>
            </a:r>
          </a:p>
          <a:p>
            <a:pPr>
              <a:lnSpc>
                <a:spcPct val="90000"/>
              </a:lnSpc>
            </a:pPr>
            <a:r>
              <a:rPr lang="en-US" altLang="zh-CN" sz="1400" dirty="0" smtClean="0"/>
              <a:t>180 cm</a:t>
            </a:r>
          </a:p>
          <a:p>
            <a:pPr>
              <a:lnSpc>
                <a:spcPct val="90000"/>
              </a:lnSpc>
            </a:pPr>
            <a:r>
              <a:rPr lang="en-US" altLang="zh-CN" sz="1400" dirty="0" smtClean="0"/>
              <a:t>150kg</a:t>
            </a:r>
          </a:p>
        </p:txBody>
      </p:sp>
    </p:spTree>
    <p:extLst>
      <p:ext uri="{BB962C8B-B14F-4D97-AF65-F5344CB8AC3E}">
        <p14:creationId xmlns:p14="http://schemas.microsoft.com/office/powerpoint/2010/main" val="181170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22803"/>
            <a:ext cx="6400800" cy="1130300"/>
          </a:xfrm>
        </p:spPr>
        <p:txBody>
          <a:bodyPr/>
          <a:lstStyle/>
          <a:p>
            <a:r>
              <a:rPr lang="en-US" dirty="0" smtClean="0"/>
              <a:t>Brain (Physical)</a:t>
            </a:r>
            <a:endParaRPr lang="en-US" dirty="0"/>
          </a:p>
        </p:txBody>
      </p:sp>
      <p:sp>
        <p:nvSpPr>
          <p:cNvPr id="3" name="Content Placeholder 2"/>
          <p:cNvSpPr>
            <a:spLocks noGrp="1"/>
          </p:cNvSpPr>
          <p:nvPr>
            <p:ph sz="half" idx="1"/>
          </p:nvPr>
        </p:nvSpPr>
        <p:spPr>
          <a:xfrm>
            <a:off x="513159" y="1046564"/>
            <a:ext cx="3703241" cy="2711450"/>
          </a:xfrm>
        </p:spPr>
        <p:txBody>
          <a:bodyPr>
            <a:noAutofit/>
          </a:bodyPr>
          <a:lstStyle/>
          <a:p>
            <a:r>
              <a:rPr lang="en-US" sz="1600" dirty="0" smtClean="0">
                <a:solidFill>
                  <a:schemeClr val="tx1"/>
                </a:solidFill>
              </a:rPr>
              <a:t>FPGA</a:t>
            </a:r>
          </a:p>
          <a:p>
            <a:pPr lvl="1"/>
            <a:r>
              <a:rPr lang="en-US" sz="1400" dirty="0" smtClean="0">
                <a:solidFill>
                  <a:schemeClr val="tx1"/>
                </a:solidFill>
              </a:rPr>
              <a:t>Can compute more complex algorithms</a:t>
            </a:r>
          </a:p>
          <a:p>
            <a:pPr lvl="1"/>
            <a:r>
              <a:rPr lang="en-US" sz="1400" dirty="0" smtClean="0">
                <a:solidFill>
                  <a:schemeClr val="tx1"/>
                </a:solidFill>
              </a:rPr>
              <a:t>Can be restructured</a:t>
            </a:r>
          </a:p>
          <a:p>
            <a:pPr lvl="1"/>
            <a:r>
              <a:rPr lang="en-US" sz="1400" dirty="0" smtClean="0">
                <a:solidFill>
                  <a:schemeClr val="tx1"/>
                </a:solidFill>
              </a:rPr>
              <a:t>Slower than CPU</a:t>
            </a:r>
          </a:p>
          <a:p>
            <a:r>
              <a:rPr lang="en-US" sz="1600" dirty="0" smtClean="0">
                <a:solidFill>
                  <a:schemeClr val="tx1"/>
                </a:solidFill>
              </a:rPr>
              <a:t>Wetware</a:t>
            </a:r>
          </a:p>
          <a:p>
            <a:pPr lvl="1"/>
            <a:r>
              <a:rPr lang="en-US" sz="1400" dirty="0" smtClean="0">
                <a:solidFill>
                  <a:schemeClr val="tx1"/>
                </a:solidFill>
              </a:rPr>
              <a:t>Combination of mechanical and biological components</a:t>
            </a:r>
          </a:p>
          <a:p>
            <a:pPr lvl="1"/>
            <a:r>
              <a:rPr lang="en-US" sz="1400" dirty="0" smtClean="0">
                <a:solidFill>
                  <a:schemeClr val="tx1"/>
                </a:solidFill>
              </a:rPr>
              <a:t>Currently a leech brain computer is being tested</a:t>
            </a:r>
            <a:endParaRPr lang="en-US" sz="1400" dirty="0">
              <a:solidFill>
                <a:schemeClr val="tx1"/>
              </a:solidFill>
            </a:endParaRPr>
          </a:p>
        </p:txBody>
      </p:sp>
      <p:pic>
        <p:nvPicPr>
          <p:cNvPr id="1026" name="Picture 2" descr="Ex Machina Bra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5360" y="1352551"/>
            <a:ext cx="3733800" cy="20994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[11]</a:t>
            </a:r>
            <a:endParaRPr lang="en-US" sz="1200" dirty="0">
              <a:solidFill>
                <a:schemeClr val="tx1"/>
              </a:solidFill>
            </a:endParaRPr>
          </a:p>
        </p:txBody>
      </p:sp>
    </p:spTree>
    <p:extLst>
      <p:ext uri="{BB962C8B-B14F-4D97-AF65-F5344CB8AC3E}">
        <p14:creationId xmlns:p14="http://schemas.microsoft.com/office/powerpoint/2010/main" val="8775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23862"/>
            <a:ext cx="6400800" cy="1130300"/>
          </a:xfrm>
        </p:spPr>
        <p:txBody>
          <a:bodyPr/>
          <a:lstStyle/>
          <a:p>
            <a:r>
              <a:rPr lang="en-US" dirty="0" smtClean="0"/>
              <a:t>Brain (Mental)</a:t>
            </a:r>
            <a:endParaRPr lang="en-US" dirty="0"/>
          </a:p>
        </p:txBody>
      </p:sp>
      <p:sp>
        <p:nvSpPr>
          <p:cNvPr id="3" name="Content Placeholder 2"/>
          <p:cNvSpPr>
            <a:spLocks noGrp="1"/>
          </p:cNvSpPr>
          <p:nvPr>
            <p:ph sz="half" idx="1"/>
          </p:nvPr>
        </p:nvSpPr>
        <p:spPr>
          <a:xfrm>
            <a:off x="513159" y="514350"/>
            <a:ext cx="3703241" cy="3309511"/>
          </a:xfrm>
        </p:spPr>
        <p:txBody>
          <a:bodyPr>
            <a:noAutofit/>
          </a:bodyPr>
          <a:lstStyle/>
          <a:p>
            <a:pPr fontAlgn="base"/>
            <a:r>
              <a:rPr lang="en-US" sz="1600" dirty="0">
                <a:solidFill>
                  <a:schemeClr val="tx1"/>
                </a:solidFill>
              </a:rPr>
              <a:t>Based on </a:t>
            </a:r>
            <a:r>
              <a:rPr lang="en-US" sz="1600" dirty="0" err="1">
                <a:solidFill>
                  <a:schemeClr val="tx1"/>
                </a:solidFill>
              </a:rPr>
              <a:t>BlueBook</a:t>
            </a:r>
            <a:r>
              <a:rPr lang="en-US" sz="1600" dirty="0">
                <a:solidFill>
                  <a:schemeClr val="tx1"/>
                </a:solidFill>
              </a:rPr>
              <a:t> software</a:t>
            </a:r>
          </a:p>
          <a:p>
            <a:pPr lvl="1" fontAlgn="base"/>
            <a:r>
              <a:rPr lang="en-US" sz="1400" dirty="0">
                <a:solidFill>
                  <a:schemeClr val="tx1"/>
                </a:solidFill>
              </a:rPr>
              <a:t>Search algorithm</a:t>
            </a:r>
          </a:p>
          <a:p>
            <a:pPr lvl="1" fontAlgn="base"/>
            <a:r>
              <a:rPr lang="en-US" sz="1400" dirty="0">
                <a:solidFill>
                  <a:schemeClr val="tx1"/>
                </a:solidFill>
              </a:rPr>
              <a:t>Need a lot of memory </a:t>
            </a:r>
          </a:p>
          <a:p>
            <a:pPr lvl="1" fontAlgn="base"/>
            <a:r>
              <a:rPr lang="en-US" sz="1400" dirty="0">
                <a:solidFill>
                  <a:schemeClr val="tx1"/>
                </a:solidFill>
              </a:rPr>
              <a:t>How many people use google a day</a:t>
            </a:r>
          </a:p>
          <a:p>
            <a:pPr lvl="2" fontAlgn="base"/>
            <a:r>
              <a:rPr lang="en-US" dirty="0">
                <a:solidFill>
                  <a:schemeClr val="tx1"/>
                </a:solidFill>
              </a:rPr>
              <a:t>3.5 </a:t>
            </a:r>
            <a:r>
              <a:rPr lang="en-US" dirty="0" smtClean="0">
                <a:solidFill>
                  <a:schemeClr val="tx1"/>
                </a:solidFill>
              </a:rPr>
              <a:t>billion searches </a:t>
            </a:r>
            <a:r>
              <a:rPr lang="en-US" dirty="0">
                <a:solidFill>
                  <a:schemeClr val="tx1"/>
                </a:solidFill>
              </a:rPr>
              <a:t>[5]</a:t>
            </a:r>
          </a:p>
          <a:p>
            <a:pPr fontAlgn="base"/>
            <a:r>
              <a:rPr lang="en-US" sz="1600" dirty="0">
                <a:solidFill>
                  <a:schemeClr val="tx1"/>
                </a:solidFill>
              </a:rPr>
              <a:t>Consider mental states as brain states [2] </a:t>
            </a:r>
          </a:p>
          <a:p>
            <a:pPr lvl="1" fontAlgn="base"/>
            <a:r>
              <a:rPr lang="en-US" sz="1400" dirty="0">
                <a:solidFill>
                  <a:schemeClr val="tx1"/>
                </a:solidFill>
              </a:rPr>
              <a:t>States determined by AI program</a:t>
            </a:r>
          </a:p>
          <a:p>
            <a:pPr lvl="1" fontAlgn="base"/>
            <a:r>
              <a:rPr lang="en-US" sz="1400" dirty="0">
                <a:solidFill>
                  <a:schemeClr val="tx1"/>
                </a:solidFill>
              </a:rPr>
              <a:t>Where is the data stored?</a:t>
            </a:r>
          </a:p>
          <a:p>
            <a:pPr lvl="2" fontAlgn="base"/>
            <a:r>
              <a:rPr lang="en-US" dirty="0" smtClean="0">
                <a:solidFill>
                  <a:schemeClr val="tx1"/>
                </a:solidFill>
              </a:rPr>
              <a:t>Self contained</a:t>
            </a:r>
            <a:endParaRPr lang="en-US" dirty="0">
              <a:solidFill>
                <a:schemeClr val="tx1"/>
              </a:solidFill>
            </a:endParaRPr>
          </a:p>
        </p:txBody>
      </p:sp>
      <p:pic>
        <p:nvPicPr>
          <p:cNvPr id="2050" name="Picture 2" descr="https://thecreatorsproject-images.vice.com/content-images/contentimage/no-slug/0cc9ba522231f85835c592e625da8ff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60935" y="1006422"/>
            <a:ext cx="4485917" cy="251840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Ex </a:t>
            </a:r>
            <a:r>
              <a:rPr lang="en-US" sz="1400" dirty="0" err="1" smtClean="0">
                <a:latin typeface="+mj-lt"/>
              </a:rPr>
              <a:t>Machina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spTree>
    <p:extLst>
      <p:ext uri="{BB962C8B-B14F-4D97-AF65-F5344CB8AC3E}">
        <p14:creationId xmlns:p14="http://schemas.microsoft.com/office/powerpoint/2010/main" val="161174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787104"/>
            <a:ext cx="6400800" cy="1130300"/>
          </a:xfrm>
        </p:spPr>
        <p:txBody>
          <a:bodyPr/>
          <a:lstStyle/>
          <a:p>
            <a:r>
              <a:rPr lang="en-US" dirty="0" smtClean="0"/>
              <a:t>Artificial Intelligence</a:t>
            </a:r>
            <a:endParaRPr lang="en-US" dirty="0"/>
          </a:p>
        </p:txBody>
      </p:sp>
      <p:sp>
        <p:nvSpPr>
          <p:cNvPr id="3" name="Content Placeholder 2"/>
          <p:cNvSpPr>
            <a:spLocks noGrp="1"/>
          </p:cNvSpPr>
          <p:nvPr>
            <p:ph sz="half" idx="1"/>
          </p:nvPr>
        </p:nvSpPr>
        <p:spPr>
          <a:xfrm>
            <a:off x="513159" y="871535"/>
            <a:ext cx="4173141" cy="2711450"/>
          </a:xfrm>
        </p:spPr>
        <p:txBody>
          <a:bodyPr>
            <a:normAutofit/>
          </a:bodyPr>
          <a:lstStyle/>
          <a:p>
            <a:pPr fontAlgn="base"/>
            <a:r>
              <a:rPr lang="en-US" sz="1800" dirty="0">
                <a:solidFill>
                  <a:schemeClr val="tx1"/>
                </a:solidFill>
              </a:rPr>
              <a:t>Weak vs. Strong</a:t>
            </a:r>
          </a:p>
          <a:p>
            <a:pPr lvl="1" fontAlgn="base"/>
            <a:r>
              <a:rPr lang="en-US" sz="1600" dirty="0">
                <a:solidFill>
                  <a:schemeClr val="tx1"/>
                </a:solidFill>
              </a:rPr>
              <a:t>simulation vs actual</a:t>
            </a:r>
          </a:p>
          <a:p>
            <a:pPr lvl="1" fontAlgn="base"/>
            <a:r>
              <a:rPr lang="en-US" sz="1600" dirty="0">
                <a:solidFill>
                  <a:schemeClr val="tx1"/>
                </a:solidFill>
              </a:rPr>
              <a:t>Turing tests weak</a:t>
            </a:r>
          </a:p>
          <a:p>
            <a:pPr lvl="2" fontAlgn="base"/>
            <a:r>
              <a:rPr lang="en-US" sz="1600" dirty="0">
                <a:solidFill>
                  <a:schemeClr val="tx1"/>
                </a:solidFill>
              </a:rPr>
              <a:t>13 year old Ukrainian boy [4]</a:t>
            </a:r>
          </a:p>
          <a:p>
            <a:pPr lvl="1" fontAlgn="base"/>
            <a:r>
              <a:rPr lang="en-US" sz="1600" dirty="0">
                <a:solidFill>
                  <a:schemeClr val="tx1"/>
                </a:solidFill>
              </a:rPr>
              <a:t>Nathan wants strong</a:t>
            </a:r>
          </a:p>
          <a:p>
            <a:pPr lvl="1" fontAlgn="base"/>
            <a:r>
              <a:rPr lang="en-US" sz="1600" dirty="0">
                <a:solidFill>
                  <a:schemeClr val="tx1"/>
                </a:solidFill>
              </a:rPr>
              <a:t>Is consciousness attainable?</a:t>
            </a:r>
          </a:p>
        </p:txBody>
      </p:sp>
      <p:pic>
        <p:nvPicPr>
          <p:cNvPr id="1026" name="Picture 2" descr="http://www.ew.com/sites/default/files/i/%5Bcurrent-date%3Acustom%3AY%5D/%5Bcurrent-date%3Acustom%3Am%5D/%5Bcurrent-date%3Acustom%3Ad%5D/ex-machina-sil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7050" y="680114"/>
            <a:ext cx="2941930" cy="37831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a:t>
            </a:r>
            <a:endParaRPr lang="en-US" sz="1200" dirty="0">
              <a:solidFill>
                <a:schemeClr val="tx1"/>
              </a:solidFill>
            </a:endParaRPr>
          </a:p>
        </p:txBody>
      </p:sp>
    </p:spTree>
    <p:extLst>
      <p:ext uri="{BB962C8B-B14F-4D97-AF65-F5344CB8AC3E}">
        <p14:creationId xmlns:p14="http://schemas.microsoft.com/office/powerpoint/2010/main" val="89451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69929"/>
            <a:ext cx="6400800" cy="1130300"/>
          </a:xfrm>
        </p:spPr>
        <p:txBody>
          <a:bodyPr/>
          <a:lstStyle/>
          <a:p>
            <a:r>
              <a:rPr lang="en-US" dirty="0" smtClean="0"/>
              <a:t>dangers ava presents</a:t>
            </a:r>
            <a:endParaRPr lang="en-US" dirty="0"/>
          </a:p>
        </p:txBody>
      </p:sp>
      <p:sp>
        <p:nvSpPr>
          <p:cNvPr id="3" name="Content Placeholder 2"/>
          <p:cNvSpPr>
            <a:spLocks noGrp="1"/>
          </p:cNvSpPr>
          <p:nvPr>
            <p:ph sz="half" idx="1"/>
          </p:nvPr>
        </p:nvSpPr>
        <p:spPr>
          <a:xfrm>
            <a:off x="513159" y="514350"/>
            <a:ext cx="4277916" cy="3575561"/>
          </a:xfrm>
        </p:spPr>
        <p:txBody>
          <a:bodyPr>
            <a:normAutofit/>
          </a:bodyPr>
          <a:lstStyle/>
          <a:p>
            <a:pPr lvl="0">
              <a:lnSpc>
                <a:spcPct val="150000"/>
              </a:lnSpc>
              <a:buClr>
                <a:schemeClr val="lt2"/>
              </a:buClr>
              <a:buSzPct val="88147"/>
            </a:pPr>
            <a:r>
              <a:rPr lang="en-US" altLang="zh-CN" sz="1800" dirty="0" smtClean="0">
                <a:solidFill>
                  <a:schemeClr val="tx1"/>
                </a:solidFill>
                <a:sym typeface="Cambria"/>
              </a:rPr>
              <a:t>Killed </a:t>
            </a:r>
            <a:r>
              <a:rPr lang="en-US" altLang="zh-CN" sz="1800" dirty="0">
                <a:solidFill>
                  <a:schemeClr val="tx1"/>
                </a:solidFill>
                <a:sym typeface="Cambria"/>
              </a:rPr>
              <a:t>Nathan and Caleb</a:t>
            </a:r>
          </a:p>
          <a:p>
            <a:pPr>
              <a:lnSpc>
                <a:spcPct val="150000"/>
              </a:lnSpc>
              <a:buClr>
                <a:schemeClr val="lt2"/>
              </a:buClr>
              <a:buSzPct val="88147"/>
            </a:pPr>
            <a:r>
              <a:rPr lang="en-US" altLang="zh-CN" sz="1800" dirty="0" smtClean="0">
                <a:solidFill>
                  <a:schemeClr val="tx1"/>
                </a:solidFill>
                <a:sym typeface="Cambria"/>
              </a:rPr>
              <a:t>Can </a:t>
            </a:r>
            <a:r>
              <a:rPr lang="en-US" altLang="zh-CN" sz="1800" dirty="0">
                <a:solidFill>
                  <a:schemeClr val="tx1"/>
                </a:solidFill>
                <a:sym typeface="Cambria"/>
              </a:rPr>
              <a:t>fake emotion</a:t>
            </a:r>
          </a:p>
          <a:p>
            <a:pPr lvl="0">
              <a:lnSpc>
                <a:spcPct val="150000"/>
              </a:lnSpc>
              <a:buClr>
                <a:schemeClr val="lt2"/>
              </a:buClr>
              <a:buSzPct val="88147"/>
            </a:pPr>
            <a:r>
              <a:rPr lang="en-US" altLang="zh-CN" sz="1800" dirty="0">
                <a:solidFill>
                  <a:schemeClr val="tx1"/>
                </a:solidFill>
                <a:sym typeface="Cambria"/>
              </a:rPr>
              <a:t>Got Caleb to fall in love</a:t>
            </a:r>
          </a:p>
          <a:p>
            <a:pPr lvl="0">
              <a:lnSpc>
                <a:spcPct val="150000"/>
              </a:lnSpc>
              <a:buClr>
                <a:schemeClr val="lt2"/>
              </a:buClr>
              <a:buSzPct val="88147"/>
            </a:pPr>
            <a:r>
              <a:rPr lang="en-US" altLang="zh-CN" sz="1800" dirty="0">
                <a:solidFill>
                  <a:schemeClr val="tx1"/>
                </a:solidFill>
                <a:sym typeface="Cambria"/>
              </a:rPr>
              <a:t>Empathy for other robots</a:t>
            </a:r>
          </a:p>
          <a:p>
            <a:pPr lvl="0">
              <a:lnSpc>
                <a:spcPct val="150000"/>
              </a:lnSpc>
              <a:buClr>
                <a:schemeClr val="lt2"/>
              </a:buClr>
              <a:buSzPct val="88147"/>
            </a:pPr>
            <a:r>
              <a:rPr lang="en-US" altLang="zh-CN" sz="1800" dirty="0" smtClean="0">
                <a:solidFill>
                  <a:schemeClr val="tx1"/>
                </a:solidFill>
                <a:sym typeface="Cambria"/>
              </a:rPr>
              <a:t>Make </a:t>
            </a:r>
            <a:r>
              <a:rPr lang="en-US" altLang="zh-CN" sz="1800" dirty="0">
                <a:solidFill>
                  <a:schemeClr val="tx1"/>
                </a:solidFill>
                <a:sym typeface="Cambria"/>
              </a:rPr>
              <a:t>Caleb thinks he is a </a:t>
            </a:r>
            <a:r>
              <a:rPr lang="en-US" altLang="zh-CN" sz="1800" dirty="0" smtClean="0">
                <a:solidFill>
                  <a:schemeClr val="tx1"/>
                </a:solidFill>
                <a:sym typeface="Cambria"/>
              </a:rPr>
              <a:t>robot</a:t>
            </a:r>
            <a:endParaRPr lang="en-US" altLang="zh-CN" sz="1800" dirty="0">
              <a:solidFill>
                <a:schemeClr val="tx1"/>
              </a:solidFill>
              <a:sym typeface="Cambria"/>
            </a:endParaRPr>
          </a:p>
        </p:txBody>
      </p:sp>
      <p:pic>
        <p:nvPicPr>
          <p:cNvPr id="3074" name="Picture 2" descr="Ex-Machina-Download-Wallpapers"/>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0963"/>
          <a:stretch/>
        </p:blipFill>
        <p:spPr bwMode="auto">
          <a:xfrm>
            <a:off x="4862103" y="814634"/>
            <a:ext cx="3970021" cy="323470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[13]</a:t>
            </a:r>
            <a:endParaRPr lang="en-US" sz="1200" dirty="0">
              <a:solidFill>
                <a:schemeClr val="tx1"/>
              </a:solidFill>
            </a:endParaRPr>
          </a:p>
        </p:txBody>
      </p:sp>
    </p:spTree>
    <p:extLst>
      <p:ext uri="{BB962C8B-B14F-4D97-AF65-F5344CB8AC3E}">
        <p14:creationId xmlns:p14="http://schemas.microsoft.com/office/powerpoint/2010/main" val="224868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869929"/>
            <a:ext cx="6400800" cy="1130300"/>
          </a:xfrm>
        </p:spPr>
        <p:txBody>
          <a:bodyPr/>
          <a:lstStyle/>
          <a:p>
            <a:r>
              <a:rPr lang="en-US" dirty="0" smtClean="0"/>
              <a:t>Ethical issues related to Ava</a:t>
            </a:r>
            <a:endParaRPr lang="en-US" dirty="0"/>
          </a:p>
        </p:txBody>
      </p:sp>
      <p:sp>
        <p:nvSpPr>
          <p:cNvPr id="9" name="内容占位符 8"/>
          <p:cNvSpPr>
            <a:spLocks noGrp="1"/>
          </p:cNvSpPr>
          <p:nvPr>
            <p:ph sz="half" idx="2"/>
          </p:nvPr>
        </p:nvSpPr>
        <p:spPr>
          <a:xfrm>
            <a:off x="4813300" y="532576"/>
            <a:ext cx="3700859" cy="2711450"/>
          </a:xfrm>
        </p:spPr>
        <p:txBody>
          <a:bodyPr>
            <a:normAutofit/>
          </a:bodyPr>
          <a:lstStyle/>
          <a:p>
            <a:pPr>
              <a:lnSpc>
                <a:spcPct val="150000"/>
              </a:lnSpc>
            </a:pPr>
            <a:r>
              <a:rPr lang="en-US" altLang="zh-CN" sz="2400" dirty="0" smtClean="0">
                <a:solidFill>
                  <a:schemeClr val="tx1"/>
                </a:solidFill>
              </a:rPr>
              <a:t>Caleb: Ava = human</a:t>
            </a:r>
          </a:p>
          <a:p>
            <a:pPr lvl="1">
              <a:lnSpc>
                <a:spcPct val="150000"/>
              </a:lnSpc>
            </a:pPr>
            <a:r>
              <a:rPr lang="en-US" altLang="zh-CN" sz="1450" dirty="0" smtClean="0">
                <a:solidFill>
                  <a:schemeClr val="lt1"/>
                </a:solidFill>
                <a:ea typeface="Cambria"/>
                <a:cs typeface="Cambria"/>
                <a:sym typeface="Cambria"/>
              </a:rPr>
              <a:t>Fall in love</a:t>
            </a:r>
            <a:endParaRPr lang="en-US" altLang="zh-CN" sz="1450" dirty="0">
              <a:solidFill>
                <a:schemeClr val="lt1"/>
              </a:solidFill>
              <a:ea typeface="Cambria"/>
              <a:cs typeface="Cambria"/>
              <a:sym typeface="Cambria"/>
            </a:endParaRPr>
          </a:p>
          <a:p>
            <a:pPr lvl="1">
              <a:lnSpc>
                <a:spcPct val="150000"/>
              </a:lnSpc>
            </a:pPr>
            <a:r>
              <a:rPr lang="en-US" altLang="zh-CN" sz="1600" dirty="0" smtClean="0">
                <a:solidFill>
                  <a:schemeClr val="lt1"/>
                </a:solidFill>
                <a:ea typeface="Cambria"/>
                <a:cs typeface="Cambria"/>
                <a:sym typeface="Cambria"/>
              </a:rPr>
              <a:t>Help her escape</a:t>
            </a:r>
            <a:endParaRPr lang="zh-CN" altLang="en-US" sz="2400"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
        <p:nvSpPr>
          <p:cNvPr id="8" name="内容占位符 8"/>
          <p:cNvSpPr txBox="1">
            <a:spLocks/>
          </p:cNvSpPr>
          <p:nvPr/>
        </p:nvSpPr>
        <p:spPr>
          <a:xfrm>
            <a:off x="652145" y="526225"/>
            <a:ext cx="4415155" cy="271145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a:lstStyle>
          <a:p>
            <a:pPr marL="0" indent="0">
              <a:lnSpc>
                <a:spcPct val="150000"/>
              </a:lnSpc>
              <a:spcBef>
                <a:spcPts val="0"/>
              </a:spcBef>
              <a:buClr>
                <a:schemeClr val="lt2"/>
              </a:buClr>
              <a:buSzPct val="88147"/>
              <a:buNone/>
            </a:pPr>
            <a:r>
              <a:rPr lang="en-US" altLang="zh-CN" sz="2400" dirty="0" smtClean="0">
                <a:solidFill>
                  <a:schemeClr val="lt1"/>
                </a:solidFill>
                <a:ea typeface="Cambria"/>
                <a:cs typeface="Cambria"/>
                <a:sym typeface="Cambria"/>
              </a:rPr>
              <a:t>Nathan: Ava = Machine</a:t>
            </a:r>
          </a:p>
          <a:p>
            <a:pPr lvl="1">
              <a:lnSpc>
                <a:spcPct val="150000"/>
              </a:lnSpc>
            </a:pPr>
            <a:r>
              <a:rPr lang="en-US" altLang="zh-CN" sz="1450" dirty="0" smtClean="0">
                <a:solidFill>
                  <a:schemeClr val="lt1"/>
                </a:solidFill>
                <a:ea typeface="Cambria"/>
                <a:cs typeface="Cambria"/>
                <a:sym typeface="Cambria"/>
              </a:rPr>
              <a:t>Update Ava</a:t>
            </a:r>
          </a:p>
          <a:p>
            <a:pPr lvl="1">
              <a:lnSpc>
                <a:spcPct val="150000"/>
              </a:lnSpc>
            </a:pPr>
            <a:r>
              <a:rPr lang="en-US" altLang="zh-CN" sz="1450" dirty="0" smtClean="0">
                <a:solidFill>
                  <a:schemeClr val="lt1"/>
                </a:solidFill>
                <a:ea typeface="Cambria"/>
                <a:cs typeface="Cambria"/>
                <a:sym typeface="Cambria"/>
              </a:rPr>
              <a:t>Trap her</a:t>
            </a:r>
          </a:p>
        </p:txBody>
      </p:sp>
    </p:spTree>
    <p:extLst>
      <p:ext uri="{BB962C8B-B14F-4D97-AF65-F5344CB8AC3E}">
        <p14:creationId xmlns:p14="http://schemas.microsoft.com/office/powerpoint/2010/main" val="231663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869929"/>
            <a:ext cx="6400800" cy="1130300"/>
          </a:xfrm>
        </p:spPr>
        <p:txBody>
          <a:bodyPr/>
          <a:lstStyle/>
          <a:p>
            <a:r>
              <a:rPr lang="en-US" dirty="0" smtClean="0"/>
              <a:t>Summary</a:t>
            </a:r>
            <a:endParaRPr lang="en-US" dirty="0"/>
          </a:p>
        </p:txBody>
      </p:sp>
      <p:sp>
        <p:nvSpPr>
          <p:cNvPr id="3" name="Content Placeholder 2"/>
          <p:cNvSpPr>
            <a:spLocks noGrp="1"/>
          </p:cNvSpPr>
          <p:nvPr>
            <p:ph sz="half" idx="1"/>
          </p:nvPr>
        </p:nvSpPr>
        <p:spPr>
          <a:xfrm>
            <a:off x="670560" y="790613"/>
            <a:ext cx="7802880" cy="3352800"/>
          </a:xfrm>
        </p:spPr>
        <p:txBody>
          <a:bodyPr>
            <a:normAutofit/>
          </a:bodyPr>
          <a:lstStyle/>
          <a:p>
            <a:pPr>
              <a:lnSpc>
                <a:spcPct val="150000"/>
              </a:lnSpc>
            </a:pPr>
            <a:r>
              <a:rPr lang="en-US" altLang="zh-CN" sz="2000" dirty="0" smtClean="0">
                <a:solidFill>
                  <a:schemeClr val="tx1"/>
                </a:solidFill>
              </a:rPr>
              <a:t>Regulation and standards on artificially </a:t>
            </a:r>
            <a:r>
              <a:rPr lang="en-US" altLang="zh-CN" sz="2000" dirty="0">
                <a:solidFill>
                  <a:schemeClr val="tx1"/>
                </a:solidFill>
              </a:rPr>
              <a:t>intelligent </a:t>
            </a:r>
            <a:r>
              <a:rPr lang="en-US" altLang="zh-CN" sz="2000" dirty="0" smtClean="0">
                <a:solidFill>
                  <a:schemeClr val="tx1"/>
                </a:solidFill>
              </a:rPr>
              <a:t>robots should be developed before they are widely used. </a:t>
            </a:r>
          </a:p>
          <a:p>
            <a:pPr lvl="1">
              <a:lnSpc>
                <a:spcPct val="150000"/>
              </a:lnSpc>
            </a:pPr>
            <a:r>
              <a:rPr lang="en-US" altLang="zh-CN" sz="1800" dirty="0" smtClean="0">
                <a:solidFill>
                  <a:schemeClr val="tx1"/>
                </a:solidFill>
              </a:rPr>
              <a:t>AI robots are happening in real world</a:t>
            </a:r>
          </a:p>
          <a:p>
            <a:pPr lvl="1">
              <a:lnSpc>
                <a:spcPct val="150000"/>
              </a:lnSpc>
            </a:pPr>
            <a:r>
              <a:rPr lang="en-US" altLang="zh-CN" sz="1800" dirty="0" smtClean="0">
                <a:solidFill>
                  <a:schemeClr val="tx1"/>
                </a:solidFill>
              </a:rPr>
              <a:t>Robots may harm people and cause ethical issues</a:t>
            </a:r>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Ex </a:t>
            </a:r>
            <a:r>
              <a:rPr lang="en-US" sz="1400" dirty="0" err="1" smtClean="0">
                <a:solidFill>
                  <a:schemeClr val="tx1"/>
                </a:solidFill>
                <a:latin typeface="+mj-lt"/>
              </a:rPr>
              <a:t>Machina</a:t>
            </a:r>
            <a:endParaRPr lang="en-US" sz="1400" dirty="0">
              <a:solidFill>
                <a:schemeClr val="tx1"/>
              </a:solidFill>
              <a:latin typeface="+mj-lt"/>
            </a:endParaRPr>
          </a:p>
        </p:txBody>
      </p:sp>
    </p:spTree>
    <p:extLst>
      <p:ext uri="{BB962C8B-B14F-4D97-AF65-F5344CB8AC3E}">
        <p14:creationId xmlns:p14="http://schemas.microsoft.com/office/powerpoint/2010/main" val="200648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2141</TotalTime>
  <Words>1841</Words>
  <Application>Microsoft Office PowerPoint</Application>
  <PresentationFormat>全屏显示(16:9)</PresentationFormat>
  <Paragraphs>173</Paragraphs>
  <Slides>12</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宋体</vt:lpstr>
      <vt:lpstr>幼圆</vt:lpstr>
      <vt:lpstr>Calibri</vt:lpstr>
      <vt:lpstr>Cambria</vt:lpstr>
      <vt:lpstr>Century Gothic</vt:lpstr>
      <vt:lpstr>Wingdings 3</vt:lpstr>
      <vt:lpstr>Slice</vt:lpstr>
      <vt:lpstr>Plot</vt:lpstr>
      <vt:lpstr>conclusion</vt:lpstr>
      <vt:lpstr>Humanoid robots</vt:lpstr>
      <vt:lpstr>Brain (Physical)</vt:lpstr>
      <vt:lpstr>Brain (Mental)</vt:lpstr>
      <vt:lpstr>Artificial Intelligence</vt:lpstr>
      <vt:lpstr>dangers ava presents</vt:lpstr>
      <vt:lpstr>Ethical issues related to Ava</vt:lpstr>
      <vt:lpstr>Summary</vt:lpstr>
      <vt:lpstr>Real World solutions</vt:lpstr>
      <vt:lpstr>References</vt:lpstr>
      <vt:lpstr>References</vt:lpstr>
    </vt:vector>
  </TitlesOfParts>
  <Company>WPI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Weijia Tao</cp:lastModifiedBy>
  <cp:revision>152</cp:revision>
  <dcterms:created xsi:type="dcterms:W3CDTF">2014-08-25T02:19:16Z</dcterms:created>
  <dcterms:modified xsi:type="dcterms:W3CDTF">2015-10-09T19:19:45Z</dcterms:modified>
</cp:coreProperties>
</file>