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69" r:id="rId2"/>
    <p:sldId id="277" r:id="rId3"/>
    <p:sldId id="268" r:id="rId4"/>
    <p:sldId id="270" r:id="rId5"/>
    <p:sldId id="273" r:id="rId6"/>
    <p:sldId id="279" r:id="rId7"/>
    <p:sldId id="280" r:id="rId8"/>
    <p:sldId id="274" r:id="rId9"/>
    <p:sldId id="271" r:id="rId10"/>
    <p:sldId id="276" r:id="rId11"/>
    <p:sldId id="278" r:id="rId12"/>
    <p:sldId id="275"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B579C-3E2C-DBA4-6213-74A5407F6184}" v="2" dt="2024-10-03T21:51:02.924"/>
    <p1510:client id="{4A53957D-2E7E-98E5-E0FC-726FC8F4AB2D}" v="354" dt="2024-10-04T03:43:08.330"/>
    <p1510:client id="{56613983-5BB0-8D54-8C39-EB5592C3E403}" v="355" dt="2024-10-03T21:50:18.953"/>
    <p1510:client id="{AC1D1ED2-7E72-974E-9A90-C1FCA60790E2}" v="1453" dt="2024-10-03T21:53:16.059"/>
    <p1510:client id="{CAA32E82-C2FC-3549-B9F3-A5F59A0647AE}" v="6229" dt="2024-10-04T05:31:43.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9"/>
    <p:restoredTop sz="86922"/>
  </p:normalViewPr>
  <p:slideViewPr>
    <p:cSldViewPr snapToGrid="0">
      <p:cViewPr varScale="1">
        <p:scale>
          <a:sx n="203" d="100"/>
          <a:sy n="203" d="100"/>
        </p:scale>
        <p:origin x="76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berlo.com/statistics/how-many-people-use-tikto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oberlo.com/statistics/how-many-people-use-instagram" TargetMode="External"/><Relationship Id="rId4" Type="http://schemas.openxmlformats.org/officeDocument/2006/relationships/hyperlink" Target="https://www.sciencedirect.com/science/article/pii/S1054139X23003907?via%3Dihu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andfonline.com/doi/full/10.1111/ajpy.1228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link.springer.com/article/10.1186/s12889-024-18366-4" TargetMode="External"/><Relationship Id="rId4" Type="http://schemas.openxmlformats.org/officeDocument/2006/relationships/hyperlink" Target="https://www.sciencedirect.com/science/article/pii/S0747563223004545#tbl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UTbnjIHfk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Damian</a:t>
            </a:r>
          </a:p>
          <a:p>
            <a:endParaRPr lang="en-US" dirty="0">
              <a:ea typeface="Calibri"/>
              <a:cs typeface="Calibri"/>
            </a:endParaRPr>
          </a:p>
          <a:p>
            <a:r>
              <a:rPr lang="en-US" dirty="0">
                <a:ea typeface="Calibri"/>
                <a:cs typeface="Calibri"/>
              </a:rPr>
              <a:t>Some important songs and skits: </a:t>
            </a:r>
          </a:p>
          <a:p>
            <a:r>
              <a:rPr lang="en-US" dirty="0">
                <a:ea typeface="Calibri"/>
                <a:cs typeface="Calibri"/>
              </a:rPr>
              <a:t>    "Welcome to the Internet" </a:t>
            </a:r>
          </a:p>
          <a:p>
            <a:r>
              <a:rPr lang="en-US" dirty="0">
                <a:ea typeface="Calibri"/>
                <a:cs typeface="Calibri"/>
              </a:rPr>
              <a:t> "White Woman's Instagram"</a:t>
            </a:r>
          </a:p>
          <a:p>
            <a:r>
              <a:rPr lang="en-US" dirty="0">
                <a:ea typeface="Calibri"/>
                <a:cs typeface="Calibri"/>
              </a:rPr>
              <a:t> "FaceTime with My Mom (Tonight)"  </a:t>
            </a:r>
          </a:p>
          <a:p>
            <a:r>
              <a:rPr lang="en-US" dirty="0">
                <a:ea typeface="Calibri"/>
                <a:cs typeface="Calibri"/>
              </a:rPr>
              <a:t> "Sexting" </a:t>
            </a:r>
          </a:p>
          <a:p>
            <a:r>
              <a:rPr lang="en-US" dirty="0">
                <a:ea typeface="Calibri"/>
                <a:cs typeface="Calibri"/>
              </a:rPr>
              <a:t>    "Can everyone shut up" skit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54699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(Alexa)</a:t>
            </a:r>
          </a:p>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299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(Alexa)</a:t>
            </a:r>
          </a:p>
          <a:p>
            <a:endParaRPr lang="en-US" dirty="0">
              <a:effectLst/>
              <a:latin typeface="Helvetica Neue" panose="02000503000000020004" pitchFamily="2" charset="0"/>
            </a:endParaRPr>
          </a:p>
          <a:p>
            <a:r>
              <a:rPr lang="en-US" dirty="0">
                <a:effectLst/>
                <a:latin typeface="Helvetica Neue" panose="02000503000000020004" pitchFamily="2" charset="0"/>
              </a:rPr>
              <a:t>Data sources for chart:</a:t>
            </a:r>
          </a:p>
          <a:p>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https://</a:t>
            </a:r>
            <a:r>
              <a:rPr lang="en-US" dirty="0" err="1">
                <a:effectLst/>
                <a:latin typeface="Helvetica Neue" panose="02000503000000020004" pitchFamily="2" charset="0"/>
              </a:rPr>
              <a:t>www.oberlo.com</a:t>
            </a:r>
            <a:r>
              <a:rPr lang="en-US" dirty="0">
                <a:effectLst/>
                <a:latin typeface="Helvetica Neue" panose="02000503000000020004" pitchFamily="2" charset="0"/>
              </a:rPr>
              <a:t>/statistics/how-many-people-use-Instagram</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a:t>
            </a:r>
            <a:r>
              <a:rPr lang="en-US" u="sng" dirty="0">
                <a:effectLst/>
                <a:latin typeface="Helvetica Neue" panose="02000503000000020004" pitchFamily="2" charset="0"/>
                <a:hlinkClick r:id="rId3"/>
              </a:rPr>
              <a:t>https://www.oberlo.com/statistics/how-many-people-use-tiktok</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u="sng" dirty="0">
                <a:effectLst/>
                <a:latin typeface="Helvetica Neue" panose="02000503000000020004" pitchFamily="2" charset="0"/>
                <a:hlinkClick r:id="rId4"/>
              </a:rPr>
              <a:t>https://www.sciencedirect.com/science/article/pii/S1054139X23003907?via%3Dihub</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Full data: https://</a:t>
            </a:r>
            <a:r>
              <a:rPr lang="en-US" dirty="0" err="1">
                <a:effectLst/>
                <a:latin typeface="Helvetica Neue" panose="02000503000000020004" pitchFamily="2" charset="0"/>
              </a:rPr>
              <a:t>docs.google.com</a:t>
            </a:r>
            <a:r>
              <a:rPr lang="en-US" dirty="0">
                <a:effectLst/>
                <a:latin typeface="Helvetica Neue" panose="02000503000000020004" pitchFamily="2" charset="0"/>
              </a:rPr>
              <a:t>/spreadsheets/d/1tm7SJHi2XE0IEtYunV5KLy-obgx69uMvSDOaf_iwZP8/</a:t>
            </a:r>
            <a:r>
              <a:rPr lang="en-US" dirty="0" err="1">
                <a:effectLst/>
                <a:latin typeface="Helvetica Neue" panose="02000503000000020004" pitchFamily="2" charset="0"/>
              </a:rPr>
              <a:t>edit?usp</a:t>
            </a:r>
            <a:r>
              <a:rPr lang="en-US" dirty="0">
                <a:effectLst/>
                <a:latin typeface="Helvetica Neue" panose="02000503000000020004" pitchFamily="2" charset="0"/>
              </a:rPr>
              <a:t>=sharing</a:t>
            </a:r>
          </a:p>
          <a:p>
            <a:r>
              <a:rPr lang="en-US" dirty="0" err="1">
                <a:effectLst/>
                <a:latin typeface="Helvetica Neue" panose="02000503000000020004" pitchFamily="2" charset="0"/>
              </a:rPr>
              <a:t>Oberlo</a:t>
            </a:r>
            <a:r>
              <a:rPr lang="en-US" dirty="0">
                <a:effectLst/>
                <a:latin typeface="Helvetica Neue" panose="02000503000000020004" pitchFamily="2" charset="0"/>
              </a:rPr>
              <a:t>, </a:t>
            </a:r>
            <a:r>
              <a:rPr lang="en-US" i="1" dirty="0">
                <a:effectLst/>
                <a:latin typeface="Helvetica Neue" panose="02000503000000020004" pitchFamily="2" charset="0"/>
              </a:rPr>
              <a:t>How Many People Use Instagram?</a:t>
            </a:r>
            <a:r>
              <a:rPr lang="en-US" dirty="0">
                <a:effectLst/>
                <a:latin typeface="Helvetica Neue" panose="02000503000000020004" pitchFamily="2" charset="0"/>
              </a:rPr>
              <a:t> (</a:t>
            </a:r>
            <a:r>
              <a:rPr lang="en-US" dirty="0" err="1">
                <a:effectLst/>
                <a:latin typeface="Helvetica Neue" panose="02000503000000020004" pitchFamily="2" charset="0"/>
              </a:rPr>
              <a:t>Oberlo</a:t>
            </a:r>
            <a:r>
              <a:rPr lang="en-US" dirty="0">
                <a:effectLst/>
                <a:latin typeface="Helvetica Neue" panose="02000503000000020004" pitchFamily="2" charset="0"/>
              </a:rPr>
              <a:t>, 2024), </a:t>
            </a:r>
            <a:r>
              <a:rPr lang="en-US" u="sng" dirty="0">
                <a:effectLst/>
                <a:latin typeface="Helvetica Neue" panose="02000503000000020004" pitchFamily="2" charset="0"/>
                <a:hlinkClick r:id="rId5"/>
              </a:rPr>
              <a:t>https://www.oberlo.com/statistics/how-many-people-use-instagram</a:t>
            </a:r>
            <a:r>
              <a:rPr lang="en-US" dirty="0">
                <a:effectLst/>
                <a:latin typeface="Helvetica Neue" panose="02000503000000020004" pitchFamily="2" charset="0"/>
              </a:rPr>
              <a:t> (accessed October 2, 2024).</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Oberlo</a:t>
            </a:r>
            <a:r>
              <a:rPr lang="en-US" dirty="0">
                <a:effectLst/>
                <a:latin typeface="Helvetica Neue" panose="02000503000000020004" pitchFamily="2" charset="0"/>
              </a:rPr>
              <a:t>, </a:t>
            </a:r>
            <a:r>
              <a:rPr lang="en-US" i="1" dirty="0">
                <a:effectLst/>
                <a:latin typeface="Helvetica Neue" panose="02000503000000020004" pitchFamily="2" charset="0"/>
              </a:rPr>
              <a:t>How Many People Use TikTok?</a:t>
            </a:r>
            <a:r>
              <a:rPr lang="en-US" dirty="0">
                <a:effectLst/>
                <a:latin typeface="Helvetica Neue" panose="02000503000000020004" pitchFamily="2" charset="0"/>
              </a:rPr>
              <a:t> (</a:t>
            </a:r>
            <a:r>
              <a:rPr lang="en-US" dirty="0" err="1">
                <a:effectLst/>
                <a:latin typeface="Helvetica Neue" panose="02000503000000020004" pitchFamily="2" charset="0"/>
              </a:rPr>
              <a:t>Oberlo</a:t>
            </a:r>
            <a:r>
              <a:rPr lang="en-US" dirty="0">
                <a:effectLst/>
                <a:latin typeface="Helvetica Neue" panose="02000503000000020004" pitchFamily="2" charset="0"/>
              </a:rPr>
              <a:t>, 2024), </a:t>
            </a:r>
            <a:r>
              <a:rPr lang="en-US" u="sng" dirty="0">
                <a:effectLst/>
                <a:latin typeface="Helvetica Neue" panose="02000503000000020004" pitchFamily="2" charset="0"/>
                <a:hlinkClick r:id="rId3"/>
              </a:rPr>
              <a:t>https://www.oberlo.com/statistics/how-many-people-use-tiktok</a:t>
            </a:r>
            <a:r>
              <a:rPr lang="en-US" dirty="0">
                <a:effectLst/>
                <a:latin typeface="Helvetica Neue" panose="02000503000000020004" pitchFamily="2" charset="0"/>
              </a:rPr>
              <a:t>(accessed October 2, 2024).</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Cheong, I., Dewan, A., &amp; Qi, J., </a:t>
            </a:r>
            <a:r>
              <a:rPr lang="en-US" i="1" dirty="0">
                <a:effectLst/>
                <a:latin typeface="Helvetica Neue" panose="02000503000000020004" pitchFamily="2" charset="0"/>
              </a:rPr>
              <a:t>Adolescents' Depression and Anxiety Symptoms During the COVID-19 Pandemic: Longitudinal Evidence From COMPASS </a:t>
            </a:r>
            <a:r>
              <a:rPr lang="en-US" dirty="0">
                <a:effectLst/>
                <a:latin typeface="Helvetica Neue" panose="02000503000000020004" pitchFamily="2" charset="0"/>
              </a:rPr>
              <a:t>(Elsevier, 2023), </a:t>
            </a:r>
            <a:r>
              <a:rPr lang="en-US" u="sng" dirty="0">
                <a:effectLst/>
                <a:latin typeface="Helvetica Neue" panose="02000503000000020004" pitchFamily="2" charset="0"/>
                <a:hlinkClick r:id="rId4"/>
              </a:rPr>
              <a:t>https://www.sciencedirect.com/science/article/pii/S1054139X23003907?via%3Dihub</a:t>
            </a:r>
            <a:r>
              <a:rPr lang="en-US" dirty="0">
                <a:effectLst/>
                <a:latin typeface="Helvetica Neue" panose="02000503000000020004" pitchFamily="2" charset="0"/>
              </a:rPr>
              <a:t> (accessed October 2, 2024).</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75301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Damian</a:t>
            </a:r>
            <a:endParaRPr lang="en-US"/>
          </a:p>
          <a:p>
            <a:endParaRPr lang="en-US"/>
          </a:p>
          <a:p>
            <a:r>
              <a:rPr lang="en-US"/>
              <a:t>Main claims:</a:t>
            </a:r>
            <a:endParaRPr lang="en-US">
              <a:ea typeface="Calibri"/>
              <a:cs typeface="Calibri"/>
            </a:endParaRPr>
          </a:p>
          <a:p>
            <a:r>
              <a:rPr lang="en-US" cap="all"/>
              <a:t>(1) Internet Addiction Hurts Communication </a:t>
            </a:r>
            <a:endParaRPr lang="en-US"/>
          </a:p>
          <a:p>
            <a:r>
              <a:rPr lang="en-US">
                <a:ea typeface="Calibri"/>
                <a:cs typeface="Calibri"/>
              </a:rPr>
              <a:t>(2) </a:t>
            </a:r>
            <a:r>
              <a:rPr lang="en-US" cap="all"/>
              <a:t>Increase in Digital divide</a:t>
            </a:r>
            <a:endParaRPr lang="en-US"/>
          </a:p>
          <a:p>
            <a:r>
              <a:rPr lang="en-US">
                <a:ea typeface="Calibri"/>
                <a:cs typeface="Calibri"/>
              </a:rPr>
              <a:t>(3) </a:t>
            </a:r>
            <a:r>
              <a:rPr lang="en-US" cap="all"/>
              <a:t>A Dependence on social media contributes to mental health issues</a:t>
            </a:r>
            <a:endParaRPr lang="en-US"/>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Kimberly Cummings</a:t>
            </a:r>
          </a:p>
          <a:p>
            <a:endParaRPr lang="en-US" dirty="0">
              <a:ea typeface="Calibri"/>
              <a:cs typeface="Calibri"/>
            </a:endParaRPr>
          </a:p>
          <a:p>
            <a:r>
              <a:rPr lang="en-US" dirty="0">
                <a:ea typeface="Calibri"/>
                <a:cs typeface="Calibri"/>
              </a:rPr>
              <a:t>Internet addiction hurts communication</a:t>
            </a:r>
          </a:p>
          <a:p>
            <a:r>
              <a:rPr lang="en-US" dirty="0">
                <a:ea typeface="Calibri"/>
                <a:cs typeface="Calibri"/>
              </a:rPr>
              <a:t>In a noticeable scene in Inside Bo Burnham is on a FaceTime call with his mom (Facetime with my Mom (Tonight)). At first he is excited to see his mom, but as the call goes on he gets angrier and more frustrated at her</a:t>
            </a:r>
          </a:p>
          <a:p>
            <a:r>
              <a:rPr lang="en-US" dirty="0">
                <a:ea typeface="Calibri"/>
                <a:cs typeface="Calibri"/>
              </a:rPr>
              <a:t>It is statistical proven that internet does not improve communication among family</a:t>
            </a:r>
          </a:p>
          <a:p>
            <a:r>
              <a:rPr lang="en-US" dirty="0">
                <a:ea typeface="Calibri"/>
                <a:cs typeface="Calibri"/>
              </a:rPr>
              <a:t> - no statistical significance or correlation between using social media and family relationships. This was found at a p-level of 0.05</a:t>
            </a:r>
          </a:p>
          <a:p>
            <a:pPr marL="171450" indent="-171450">
              <a:buFont typeface="Calibri"/>
              <a:buChar char="-"/>
            </a:pPr>
            <a:r>
              <a:rPr lang="en-US" dirty="0">
                <a:ea typeface="Calibri"/>
                <a:cs typeface="Calibri"/>
              </a:rPr>
              <a:t>Women trying to communicate with their brothers had a negative correlation of r = -0.282</a:t>
            </a:r>
          </a:p>
          <a:p>
            <a:pPr marL="171450" indent="-171450">
              <a:buFont typeface="Calibri"/>
              <a:buChar char="-"/>
            </a:pPr>
            <a:endParaRPr lang="en-US" dirty="0">
              <a:ea typeface="Calibri"/>
              <a:cs typeface="Calibri"/>
            </a:endParaRPr>
          </a:p>
          <a:p>
            <a:r>
              <a:rPr lang="en-US" dirty="0">
                <a:ea typeface="Calibri"/>
                <a:cs typeface="Calibri"/>
              </a:rPr>
              <a:t>Addiction to the internet is proven to lead to loneliness:</a:t>
            </a:r>
          </a:p>
          <a:p>
            <a:pPr marL="171450" indent="-171450">
              <a:buFont typeface="Calibri"/>
              <a:buChar char="-"/>
            </a:pPr>
            <a:r>
              <a:rPr lang="en-US" dirty="0">
                <a:ea typeface="Calibri"/>
                <a:cs typeface="Calibri"/>
              </a:rPr>
              <a:t>Internet addiction is very common with 60% of students being addicted to their phones and the average American spending 11 hours a day on a screen</a:t>
            </a:r>
          </a:p>
          <a:p>
            <a:pPr marL="171450" indent="-171450">
              <a:buFont typeface="Calibri"/>
              <a:buChar char="-"/>
            </a:pPr>
            <a:r>
              <a:rPr lang="en-US" dirty="0">
                <a:ea typeface="Calibri"/>
                <a:cs typeface="Calibri"/>
              </a:rPr>
              <a:t>Loneliness has a positive correlation with internet addiction with r = 0.291 and a p score less than 0.001</a:t>
            </a:r>
          </a:p>
          <a:p>
            <a:endParaRPr lang="en-US" dirty="0"/>
          </a:p>
          <a:p>
            <a:endParaRPr lang="en-US" dirty="0">
              <a:ea typeface="Calibri"/>
              <a:cs typeface="Calibri"/>
            </a:endParaRPr>
          </a:p>
          <a:p>
            <a:r>
              <a:rPr lang="en-US" dirty="0">
                <a:ea typeface="Calibri"/>
                <a:cs typeface="Calibri"/>
              </a:rPr>
              <a:t>(These are cited in the works cited page as well)</a:t>
            </a:r>
            <a:endParaRPr lang="en-US" dirty="0"/>
          </a:p>
          <a:p>
            <a:pPr marL="171450" indent="-171450">
              <a:buFont typeface="Calibri"/>
              <a:buChar char="-"/>
            </a:pPr>
            <a:r>
              <a:rPr lang="en-US" dirty="0" err="1"/>
              <a:t>Oraison</a:t>
            </a:r>
            <a:r>
              <a:rPr lang="en-US" dirty="0"/>
              <a:t> H. et al., Smartphone Distraction-Addiction: Examining the Relationship Between Psychosocial Variables and Patterns of Use, (Taylor &amp; Francis, 2019 Apr 29), </a:t>
            </a:r>
            <a:r>
              <a:rPr lang="en-US" dirty="0">
                <a:hlinkClick r:id="rId3"/>
              </a:rPr>
              <a:t>https://www.tandfonline.com/doi/full/10.1111/ajpy.12281#abstract</a:t>
            </a:r>
            <a:r>
              <a:rPr lang="en-US" dirty="0"/>
              <a:t> (09/27/2024)</a:t>
            </a:r>
            <a:endParaRPr lang="en-US" dirty="0">
              <a:ea typeface="Calibri"/>
              <a:cs typeface="Calibri"/>
            </a:endParaRPr>
          </a:p>
          <a:p>
            <a:endParaRPr lang="en-US" dirty="0">
              <a:ea typeface="Calibri"/>
              <a:cs typeface="Calibri"/>
            </a:endParaRPr>
          </a:p>
          <a:p>
            <a:pPr marL="171450" indent="-171450">
              <a:buFont typeface="Calibri"/>
              <a:buChar char="-"/>
            </a:pPr>
            <a:r>
              <a:rPr lang="en-US" dirty="0" err="1"/>
              <a:t>Tammisalo</a:t>
            </a:r>
            <a:r>
              <a:rPr lang="en-US" dirty="0"/>
              <a:t> et al., Social Media Contact with Family Members and Happiness in Younger and Older Adults, (ScienceDirect, April 2024), </a:t>
            </a:r>
            <a:r>
              <a:rPr lang="en-US" dirty="0">
                <a:hlinkClick r:id="rId4"/>
              </a:rPr>
              <a:t>https://www.sciencedirect.com/science/article/pii/S0747563223004545#tbl3</a:t>
            </a:r>
            <a:r>
              <a:rPr lang="en-US" dirty="0"/>
              <a:t> (09/12/2024) [6]</a:t>
            </a:r>
            <a:endParaRPr lang="en-US" dirty="0">
              <a:ea typeface="Calibri"/>
              <a:cs typeface="Calibri"/>
            </a:endParaRPr>
          </a:p>
          <a:p>
            <a:pPr marL="171450" indent="-171450">
              <a:buFont typeface="Calibri"/>
              <a:buChar char="-"/>
            </a:pPr>
            <a:endParaRPr lang="en-US" dirty="0">
              <a:ea typeface="Calibri"/>
              <a:cs typeface="Calibri"/>
            </a:endParaRPr>
          </a:p>
          <a:p>
            <a:pPr marL="171450" indent="-171450">
              <a:buFont typeface="Calibri"/>
              <a:buChar char="-"/>
            </a:pPr>
            <a:r>
              <a:rPr lang="en-US" dirty="0">
                <a:hlinkClick r:id="rId5"/>
              </a:rPr>
              <a:t>https://link.springer.com/article/10.1186/s12889-024-18366-4</a:t>
            </a:r>
            <a:r>
              <a:rPr lang="en-US" dirty="0"/>
              <a:t> </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19186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Matt Nickerson</a:t>
            </a:r>
          </a:p>
          <a:p>
            <a:endParaRPr lang="en-US" dirty="0">
              <a:ea typeface="Calibri"/>
              <a:cs typeface="Calibri"/>
            </a:endParaRPr>
          </a:p>
          <a:p>
            <a:r>
              <a:rPr lang="en-US" dirty="0">
                <a:ea typeface="Calibri"/>
                <a:cs typeface="Calibri"/>
              </a:rPr>
              <a:t>The increased reliance on technology has an negative impact on the topic of digital divide.  In the movie, Bo Burnham ironically</a:t>
            </a:r>
            <a:r>
              <a:rPr lang="en-US" dirty="0"/>
              <a:t> </a:t>
            </a:r>
            <a:r>
              <a:rPr lang="en-US" dirty="0">
                <a:ea typeface="Calibri"/>
                <a:cs typeface="Calibri"/>
              </a:rPr>
              <a:t>discusses the systematic oppression through the medium of online structures, using the fact that he is white and a man as an excuse why his face should be online. This is the beginning of the argument for the digital divide, where oppressed individuals or people within lower socioeconomic statuses do not have same technological literacy or capabilities, therefore as the world becomes more reliant, they fall behind.  In</a:t>
            </a:r>
            <a:r>
              <a:rPr lang="en-US" dirty="0"/>
              <a:t> 2021, a third of low-income, non-white families lacked did not have access to the internet or technology. Lower socioeconomic status also had association with significantly lower digital skills. A test of computer tasks was held on 322 different students from different socioeconomic backgrounds with different times of experience with computers, with the test consisting of qualities like information gathering, social media literacy, and document creating being tested.  Those who have more than four years of tech use scoring 19.9 points higher to the null base control scale than those with less than one year.  There is also a 78% variance in digital skills across different school systems. During COVID-19, 43% of lower-income households relied on cellphones for schoolwork, 40% used public Wi-Fi, and 36% had no technological access at all.</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60740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BFE3-6BA1-8D91-5090-8A2F615D6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A9D89-E106-0DEB-A71B-702617E76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649C6-9DFA-E2AD-E755-E5CC3B8A2785}"/>
              </a:ext>
            </a:extLst>
          </p:cNvPr>
          <p:cNvSpPr>
            <a:spLocks noGrp="1"/>
          </p:cNvSpPr>
          <p:nvPr>
            <p:ph type="body" idx="1"/>
          </p:nvPr>
        </p:nvSpPr>
        <p:spPr/>
        <p:txBody>
          <a:bodyPr/>
          <a:lstStyle/>
          <a:p>
            <a:r>
              <a:rPr lang="en-US" dirty="0">
                <a:ea typeface="Calibri"/>
                <a:cs typeface="Calibri"/>
              </a:rPr>
              <a:t>Chloe Polit</a:t>
            </a:r>
          </a:p>
          <a:p>
            <a:endParaRPr lang="en-US" dirty="0">
              <a:ea typeface="Calibri"/>
              <a:cs typeface="Calibri"/>
            </a:endParaRPr>
          </a:p>
          <a:p>
            <a:r>
              <a:rPr lang="en-US" dirty="0">
                <a:ea typeface="Calibri"/>
                <a:cs typeface="Calibri"/>
              </a:rPr>
              <a:t>People feel pressured to share information, especially private information, online in return for external validation. The study by </a:t>
            </a:r>
            <a:r>
              <a:rPr lang="en-US" dirty="0" err="1">
                <a:ea typeface="Calibri"/>
                <a:cs typeface="Calibri"/>
              </a:rPr>
              <a:t>Toluna</a:t>
            </a:r>
            <a:r>
              <a:rPr lang="en-US" dirty="0">
                <a:ea typeface="Calibri"/>
                <a:cs typeface="Calibri"/>
              </a:rPr>
              <a:t> and </a:t>
            </a:r>
            <a:r>
              <a:rPr lang="en-US" dirty="0" err="1">
                <a:ea typeface="Calibri"/>
                <a:cs typeface="Calibri"/>
              </a:rPr>
              <a:t>Kasperky</a:t>
            </a:r>
            <a:r>
              <a:rPr lang="en-US" dirty="0">
                <a:ea typeface="Calibri"/>
                <a:cs typeface="Calibri"/>
              </a:rPr>
              <a:t> Lab in 2017 assessing over 16,000 users over 16 in 17 countries showed results revealing what is most shared. As seen in the chart on the right, 87% of people surveyed in this study share photos and videos of travel, which can reveal many small details that put them at risk: their location abroad in an area they don’t know well (if posting live), they are away from home, and if they are traveling solo or with those close to them. These details seem harmless but can put people in real danger if it is watched and monitored by the wrong person. </a:t>
            </a:r>
          </a:p>
          <a:p>
            <a:endParaRPr lang="en-US" dirty="0">
              <a:ea typeface="Calibri"/>
              <a:cs typeface="Calibri"/>
            </a:endParaRPr>
          </a:p>
          <a:p>
            <a:r>
              <a:rPr lang="en-US" dirty="0">
                <a:ea typeface="Calibri"/>
                <a:cs typeface="Calibri"/>
              </a:rPr>
              <a:t>70% of people shared videos of their children, which puts their faces and identities out for the internet to see. Especially when it comes to young children who cannot consent to their photos being used and don’t understand the implications of strangers seeing them posted online, we need to keep privacy of all individuals in consideration when posting things online.</a:t>
            </a:r>
          </a:p>
          <a:p>
            <a:endParaRPr lang="en-US" dirty="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a typeface="Cambria"/>
              </a:rPr>
              <a:t>41% of people shared scans of passports, drivers licenses, and other personal documents, which have incredibly sensitive information that can be used in </a:t>
            </a:r>
            <a:r>
              <a:rPr lang="en-US" sz="1200" dirty="0" err="1">
                <a:ea typeface="Cambria"/>
              </a:rPr>
              <a:t>identitiy</a:t>
            </a:r>
            <a:r>
              <a:rPr lang="en-US" sz="1200" dirty="0">
                <a:ea typeface="Cambria"/>
              </a:rPr>
              <a:t> theft, stalking, and other dangerous activities.</a:t>
            </a:r>
          </a:p>
          <a:p>
            <a:endParaRPr lang="en-US" dirty="0">
              <a:ea typeface="Calibri"/>
              <a:cs typeface="Calibri"/>
            </a:endParaRPr>
          </a:p>
        </p:txBody>
      </p:sp>
      <p:sp>
        <p:nvSpPr>
          <p:cNvPr id="4" name="Slide Number Placeholder 3">
            <a:extLst>
              <a:ext uri="{FF2B5EF4-FFF2-40B4-BE49-F238E27FC236}">
                <a16:creationId xmlns:a16="http://schemas.microsoft.com/office/drawing/2014/main" id="{9566A834-3B7B-B967-8A59-BBFEA8F5432E}"/>
              </a:ext>
            </a:extLst>
          </p:cNvPr>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80692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B7F1-04C6-BF5C-34EA-4FD3F3E16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CE756-4856-74FA-B02E-33E211F06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FCB51-0394-6F0E-A6E7-D2437677BF28}"/>
              </a:ext>
            </a:extLst>
          </p:cNvPr>
          <p:cNvSpPr>
            <a:spLocks noGrp="1"/>
          </p:cNvSpPr>
          <p:nvPr>
            <p:ph type="body" idx="1"/>
          </p:nvPr>
        </p:nvSpPr>
        <p:spPr/>
        <p:txBody>
          <a:bodyPr/>
          <a:lstStyle/>
          <a:p>
            <a:r>
              <a:rPr lang="en-US" dirty="0">
                <a:ea typeface="Calibri"/>
                <a:cs typeface="Calibri"/>
              </a:rPr>
              <a:t>Chloe Polit</a:t>
            </a:r>
          </a:p>
          <a:p>
            <a:endParaRPr lang="en-US" dirty="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a typeface="Cambria"/>
              </a:rPr>
              <a:t>Bo discusses the incredible amount of information on the internet that we all have unfiltered access to</a:t>
            </a:r>
            <a:r>
              <a:rPr lang="en-US" sz="1200" b="1" dirty="0">
                <a:ea typeface="Cambria"/>
                <a:cs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ea typeface="Cambri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a typeface="Cambria"/>
                <a:cs typeface="Calibri"/>
              </a:rPr>
              <a:t>By overloading us with information all of the time we are manipulated into feeling that it is safe to share any and all of our information because hey, everyone else does it too right? There’s no privacy online, anything you post is somewhere on there forever. Getting into the quotes listed, “Show us pictures of your children, tell us every thought you think” is a real world affect seen by this study (with the diagram of what information is shared still on the right).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ea typeface="Cambri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ea typeface="Cambria"/>
                <a:cs typeface="Calibri"/>
              </a:rPr>
              <a:t>”Mommy let you use her iPad you were barely two. It did all the things we designed it to do.” brings to attention the possible dangers of allowing kids online, it can either show them possibly inappropriate or traumatizing content or accidentally allow them to share private information because a 2, 8, even an 11 year old barely understands why they should keep their information private. “Apathy’s a tragedy and boredom is a crime” shows the mental manipulation of being chronically online, as how boredom is seen as a crime but apathy from the extreme exposure to jarring real-world events is seen as simply a tragedy.</a:t>
            </a:r>
            <a:endParaRPr lang="en-US" sz="1200" b="1" dirty="0">
              <a:ea typeface="Cambria"/>
            </a:endParaRPr>
          </a:p>
        </p:txBody>
      </p:sp>
      <p:sp>
        <p:nvSpPr>
          <p:cNvPr id="4" name="Slide Number Placeholder 3">
            <a:extLst>
              <a:ext uri="{FF2B5EF4-FFF2-40B4-BE49-F238E27FC236}">
                <a16:creationId xmlns:a16="http://schemas.microsoft.com/office/drawing/2014/main" id="{28C93F09-208F-2EB6-1D54-42C975EAA2D7}"/>
              </a:ext>
            </a:extLst>
          </p:cNvPr>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65734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Damian</a:t>
            </a:r>
          </a:p>
          <a:p>
            <a:r>
              <a:rPr lang="en-US" dirty="0">
                <a:ea typeface="Calibri"/>
                <a:cs typeface="Calibri"/>
              </a:rPr>
              <a:t>Relates to Networked Communications.</a:t>
            </a:r>
          </a:p>
          <a:p>
            <a:r>
              <a:rPr lang="en-US" dirty="0">
                <a:cs typeface="Calibri"/>
              </a:rPr>
              <a:t>Examples of social media include Instagram, </a:t>
            </a:r>
            <a:r>
              <a:rPr lang="en-US" dirty="0" err="1">
                <a:cs typeface="Calibri"/>
              </a:rPr>
              <a:t>Tiktok</a:t>
            </a:r>
            <a:r>
              <a:rPr lang="en-US" dirty="0">
                <a:cs typeface="Calibri"/>
              </a:rPr>
              <a:t>, Snapchat, YouTube, and Facebook.</a:t>
            </a:r>
            <a:endParaRPr lang="en-US" dirty="0"/>
          </a:p>
          <a:p>
            <a:r>
              <a:rPr lang="en-US" dirty="0">
                <a:cs typeface="Calibri"/>
              </a:rPr>
              <a:t>[5] Regarding young people that use social media, the age range for this statistic is 16-24 years.</a:t>
            </a:r>
            <a:endParaRPr lang="en-US" dirty="0">
              <a:ea typeface="Calibri"/>
              <a:cs typeface="Calibri"/>
            </a:endParaRPr>
          </a:p>
          <a:p>
            <a:endParaRPr lang="en-US" dirty="0">
              <a:cs typeface="Calibri"/>
            </a:endParaRPr>
          </a:p>
          <a:p>
            <a:r>
              <a:rPr lang="en-US" dirty="0">
                <a:cs typeface="Calibri"/>
              </a:rPr>
              <a:t>[6] is from a song that Bo sings to describe his current mental state before he pivots into "Welcome to the Internet." </a:t>
            </a:r>
            <a:endParaRPr lang="en-US" dirty="0">
              <a:ea typeface="Calibri"/>
              <a:cs typeface="Calibri"/>
            </a:endParaRPr>
          </a:p>
          <a:p>
            <a:r>
              <a:rPr lang="en-US" dirty="0">
                <a:cs typeface="Calibri"/>
              </a:rPr>
              <a:t>Throughout the film, Bo describes his anxiety and suicidal thoughts.</a:t>
            </a:r>
            <a:endParaRPr lang="en-US" dirty="0">
              <a:ea typeface="Calibri"/>
              <a:cs typeface="Calibri"/>
            </a:endParaRPr>
          </a:p>
          <a:p>
            <a:r>
              <a:rPr lang="en-US" dirty="0"/>
              <a:t>There is a YouTube video where Bo Burnham talks about social media companies wanting to colonize the minds of their users. This is a point to mention (about Burnham's beliefs), but not significant or backed by evidence enough to use for arguments:</a:t>
            </a:r>
            <a:endParaRPr lang="en-US" dirty="0">
              <a:ea typeface="Calibri"/>
              <a:cs typeface="Calibri"/>
            </a:endParaRPr>
          </a:p>
          <a:p>
            <a:r>
              <a:rPr lang="en-US" dirty="0">
                <a:hlinkClick r:id="rId3"/>
              </a:rPr>
              <a:t>https://www.youtube.com/watch?v=SUTbnjIHfkg</a:t>
            </a:r>
            <a:endParaRPr lang="en-US" dirty="0"/>
          </a:p>
          <a:p>
            <a:endParaRPr lang="en-US" dirty="0">
              <a:cs typeface="Calibri"/>
            </a:endParaRPr>
          </a:p>
          <a:p>
            <a:r>
              <a:rPr lang="en-US" dirty="0">
                <a:cs typeface="Calibri"/>
              </a:rPr>
              <a:t>[7] This study was done on a nationally representative sample of Chinese citizens in 2020. More than 80% of participants "reported frequent exposure to social networks."</a:t>
            </a:r>
            <a:endParaRPr lang="en-US" dirty="0"/>
          </a:p>
          <a:p>
            <a:endParaRPr lang="en-US" dirty="0">
              <a:cs typeface="Calibri"/>
            </a:endParaRPr>
          </a:p>
          <a:p>
            <a:r>
              <a:rPr lang="en-US" dirty="0">
                <a:cs typeface="Calibri"/>
              </a:rPr>
              <a:t>[8] Since 2010, anxiety, depression, and loneliness have increased. </a:t>
            </a:r>
            <a:endParaRPr lang="en-US" dirty="0">
              <a:ea typeface="Calibri"/>
              <a:cs typeface="Calibri"/>
            </a:endParaRPr>
          </a:p>
          <a:p>
            <a:r>
              <a:rPr lang="en-US" dirty="0">
                <a:cs typeface="Calibri"/>
              </a:rPr>
              <a:t>[8] Since 2012, social media usage began to soar. In 2009 around half of teens used social media. In 2022, 95% of teens used social media. </a:t>
            </a:r>
            <a:endParaRPr lang="en-US"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89029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Chloe Polit</a:t>
            </a:r>
          </a:p>
          <a:p>
            <a:endParaRPr lang="en-US" dirty="0">
              <a:ea typeface="Calibri"/>
              <a:cs typeface="Calibri"/>
            </a:endParaRPr>
          </a:p>
          <a:p>
            <a:r>
              <a:rPr lang="en-US" dirty="0">
                <a:ea typeface="Calibri"/>
                <a:cs typeface="Calibri"/>
              </a:rPr>
              <a:t>To combat the extreme events of covid and skyrocketing mental health issues during lockdown, technology companies released mental health apps in the hope of assisting people to manage their anxiety, depression, sleep issues, and a number of other mental health related symptoms. </a:t>
            </a:r>
            <a:r>
              <a:rPr lang="en-US" dirty="0">
                <a:cs typeface="Calibri"/>
              </a:rPr>
              <a:t>Some people may even argue that technology and its development in social spheres allowed people to stay connected and reconnect with society during the COVID-19 lockdown (which is what Bo Burnham’s movie is focused on). </a:t>
            </a:r>
          </a:p>
          <a:p>
            <a:endParaRPr lang="en-US" dirty="0">
              <a:cs typeface="Calibri"/>
            </a:endParaRPr>
          </a:p>
          <a:p>
            <a:r>
              <a:rPr lang="en-US" dirty="0">
                <a:cs typeface="Calibri"/>
              </a:rPr>
              <a:t>A JMIR study analyzed the spike of downloads in an artificial intelligence led mental health app during the pandemic, and how this app was able to significantly reduce people’s anxiety, depression, and other negative mental health issues during lockdown. The benefits of using this technology allowed people to monitor their mental health and work to improve it. While overall mental health deteriorated during COVID-19 lockdown due to isolation and lack of social interaction, people were able to stay connected online, and our reliance on technology for social connection and health related support grew. While this was a temporary solution to overcome the negative effects of lockdown, the overall continued dependency on technology leaving covid led to a net negative effect due to specifically social media use, which is explained by Alexa on the next slide…</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56851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a:t>
            </a:r>
          </a:p>
          <a:p>
            <a:r>
              <a:rPr lang="en-US"/>
              <a:t>Visual representations of the growth in number of Instagram and TikTok from Pre-Pandemic – Modern Day</a:t>
            </a:r>
          </a:p>
          <a:p>
            <a:r>
              <a:rPr lang="en-US"/>
              <a:t>Today, the there are 62% more Instagram users on the site pre-pandemic, and there are more than 3 times as many TikTok users. Based on this data, it is very likely that some of this growth in social media use was encouraged by the physical isolation the pandemic created.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9651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socialmedia.utah.gov/education/" TargetMode="External"/><Relationship Id="rId3" Type="http://schemas.openxmlformats.org/officeDocument/2006/relationships/hyperlink" Target="https://www.sciencedirect.com/science/article/pii/S0747563223004545#tbl3" TargetMode="External"/><Relationship Id="rId7" Type="http://schemas.openxmlformats.org/officeDocument/2006/relationships/hyperlink" Target="https://www.ncbi.nlm.nih.gov/pmc/articles/PMC10129173/" TargetMode="External"/><Relationship Id="rId12" Type="http://schemas.openxmlformats.org/officeDocument/2006/relationships/hyperlink" Target="https://www.kaspersky.com/blog/my-precious-data-report-three/16883" TargetMode="External"/><Relationship Id="rId2" Type="http://schemas.openxmlformats.org/officeDocument/2006/relationships/hyperlink" Target="https://www.tandfonline.com/doi/full/10.1111/ajpy.12281#abstract" TargetMode="External"/><Relationship Id="rId1" Type="http://schemas.openxmlformats.org/officeDocument/2006/relationships/slideLayout" Target="../slideLayouts/slideLayout2.xml"/><Relationship Id="rId6" Type="http://schemas.openxmlformats.org/officeDocument/2006/relationships/hyperlink" Target="https://www.issup.net/knowledge-share/resources/2018-05/statusofmind-social-media-and-young-peoples-mental-health-and" TargetMode="External"/><Relationship Id="rId11" Type="http://schemas.openxmlformats.org/officeDocument/2006/relationships/hyperlink" Target="http://www.sciencedirect.com/science/article/pii/S036013151530021X#tbl3" TargetMode="External"/><Relationship Id="rId5" Type="http://schemas.openxmlformats.org/officeDocument/2006/relationships/hyperlink" Target="https://syncsci.com/journal/AMLER/article/view/AMLER.2023.02.016/845" TargetMode="External"/><Relationship Id="rId10" Type="http://schemas.openxmlformats.org/officeDocument/2006/relationships/hyperlink" Target="http://www.pewresearch.org/internet/2020/04/30/53-of-americans-say-the-internet-has-been-essential-during-the-covid-19-outbreak/" TargetMode="External"/><Relationship Id="rId4" Type="http://schemas.openxmlformats.org/officeDocument/2006/relationships/hyperlink" Target="https://link.springer.com/article/10.1186/s12889-024-18366-4" TargetMode="External"/><Relationship Id="rId9" Type="http://schemas.openxmlformats.org/officeDocument/2006/relationships/hyperlink" Target="https://formative.jmir.org/2023/1/e419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Bo </a:t>
            </a:r>
            <a:r>
              <a:rPr lang="en-US" err="1"/>
              <a:t>burnham’s</a:t>
            </a:r>
            <a:r>
              <a:rPr lang="en-US"/>
              <a:t> "Inside"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ea typeface="Cambria"/>
              </a:rPr>
              <a:t>Alexa Friedman Carr, Kim Cummings, Damian </a:t>
            </a:r>
            <a:r>
              <a:rPr lang="en-US" err="1">
                <a:ea typeface="Cambria"/>
              </a:rPr>
              <a:t>Jadczak</a:t>
            </a:r>
            <a:r>
              <a:rPr lang="en-US">
                <a:ea typeface="Cambria"/>
              </a:rPr>
              <a:t>, Matthew Nickerson, Chloe Polit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
        <p:nvSpPr>
          <p:cNvPr id="6" name="TextBox 5">
            <a:extLst>
              <a:ext uri="{FF2B5EF4-FFF2-40B4-BE49-F238E27FC236}">
                <a16:creationId xmlns:a16="http://schemas.microsoft.com/office/drawing/2014/main" id="{E10CC0D7-0E04-DBE3-58E7-E0699CF2356E}"/>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0F50-910F-9A93-FDB5-8AFEB0C5A337}"/>
              </a:ext>
            </a:extLst>
          </p:cNvPr>
          <p:cNvSpPr>
            <a:spLocks noGrp="1"/>
          </p:cNvSpPr>
          <p:nvPr>
            <p:ph type="title"/>
          </p:nvPr>
        </p:nvSpPr>
        <p:spPr/>
        <p:txBody>
          <a:bodyPr/>
          <a:lstStyle/>
          <a:p>
            <a:r>
              <a:rPr lang="en-US"/>
              <a:t>Growth in Social Media use since Pandemic</a:t>
            </a:r>
          </a:p>
        </p:txBody>
      </p:sp>
      <p:sp>
        <p:nvSpPr>
          <p:cNvPr id="5" name="Footer Placeholder 4">
            <a:extLst>
              <a:ext uri="{FF2B5EF4-FFF2-40B4-BE49-F238E27FC236}">
                <a16:creationId xmlns:a16="http://schemas.microsoft.com/office/drawing/2014/main" id="{DA09999F-FF1E-FD03-A736-305E29035C7C}"/>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2DC193AD-4493-60E6-7C66-BC0A39730E50}"/>
              </a:ext>
            </a:extLst>
          </p:cNvPr>
          <p:cNvSpPr>
            <a:spLocks noGrp="1"/>
          </p:cNvSpPr>
          <p:nvPr>
            <p:ph type="sldNum" sz="quarter" idx="12"/>
          </p:nvPr>
        </p:nvSpPr>
        <p:spPr/>
        <p:txBody>
          <a:bodyPr/>
          <a:lstStyle/>
          <a:p>
            <a:fld id="{A2A17EAB-8B51-5C40-8776-6683E51FA7A0}" type="slidenum">
              <a:rPr lang="en-US" smtClean="0"/>
              <a:t>10</a:t>
            </a:fld>
            <a:endParaRPr lang="en-US"/>
          </a:p>
        </p:txBody>
      </p:sp>
      <p:pic>
        <p:nvPicPr>
          <p:cNvPr id="1026" name="Picture 2">
            <a:extLst>
              <a:ext uri="{FF2B5EF4-FFF2-40B4-BE49-F238E27FC236}">
                <a16:creationId xmlns:a16="http://schemas.microsoft.com/office/drawing/2014/main" id="{A9623B66-6043-18D7-96F8-255D60D1BCC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38" y="1276350"/>
            <a:ext cx="4565362" cy="2826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CEEDF-64C7-67D6-05D2-0695E282584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16002" y="1276351"/>
            <a:ext cx="4570635" cy="2826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DDBE85-2980-4066-871A-3C62118AF4B6}"/>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3964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ackground Sticker by Ana Marcondes">
            <a:extLst>
              <a:ext uri="{FF2B5EF4-FFF2-40B4-BE49-F238E27FC236}">
                <a16:creationId xmlns:a16="http://schemas.microsoft.com/office/drawing/2014/main" id="{0516D249-85C6-DDB3-E191-CA7058328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123" y="2752724"/>
            <a:ext cx="3185327"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ckground Sticker by Ana Marcondes">
            <a:extLst>
              <a:ext uri="{FF2B5EF4-FFF2-40B4-BE49-F238E27FC236}">
                <a16:creationId xmlns:a16="http://schemas.microsoft.com/office/drawing/2014/main" id="{3C8EAB83-2F71-FADD-23CD-29F9C8EBB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402" y="361949"/>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AD7F8A-5822-1698-E678-7854598F9D31}"/>
              </a:ext>
            </a:extLst>
          </p:cNvPr>
          <p:cNvSpPr>
            <a:spLocks noGrp="1"/>
          </p:cNvSpPr>
          <p:nvPr>
            <p:ph type="title"/>
          </p:nvPr>
        </p:nvSpPr>
        <p:spPr/>
        <p:txBody>
          <a:bodyPr/>
          <a:lstStyle/>
          <a:p>
            <a:pPr algn="ctr"/>
            <a:r>
              <a:rPr lang="en-US"/>
              <a:t>Growth in anxiety and depression from pre pandemic to During pandemic</a:t>
            </a:r>
          </a:p>
        </p:txBody>
      </p:sp>
      <p:sp>
        <p:nvSpPr>
          <p:cNvPr id="4" name="Content Placeholder 3">
            <a:extLst>
              <a:ext uri="{FF2B5EF4-FFF2-40B4-BE49-F238E27FC236}">
                <a16:creationId xmlns:a16="http://schemas.microsoft.com/office/drawing/2014/main" id="{F8A10F9D-C004-7870-5E73-EAEA30616523}"/>
              </a:ext>
            </a:extLst>
          </p:cNvPr>
          <p:cNvSpPr>
            <a:spLocks noGrp="1"/>
          </p:cNvSpPr>
          <p:nvPr>
            <p:ph sz="half" idx="2"/>
          </p:nvPr>
        </p:nvSpPr>
        <p:spPr>
          <a:xfrm>
            <a:off x="6164664" y="1336479"/>
            <a:ext cx="3185326" cy="3790949"/>
          </a:xfrm>
        </p:spPr>
        <p:txBody>
          <a:bodyPr>
            <a:normAutofit/>
          </a:bodyPr>
          <a:lstStyle/>
          <a:p>
            <a:pPr marL="617303" lvl="3" indent="0">
              <a:buNone/>
            </a:pPr>
            <a:r>
              <a:rPr lang="en-US">
                <a:solidFill>
                  <a:schemeClr val="bg1"/>
                </a:solidFill>
              </a:rPr>
              <a:t>Blue=Pre Pandemic</a:t>
            </a:r>
          </a:p>
          <a:p>
            <a:pPr marL="617303" lvl="3" indent="0">
              <a:buNone/>
            </a:pPr>
            <a:r>
              <a:rPr lang="en-US">
                <a:solidFill>
                  <a:schemeClr val="bg1"/>
                </a:solidFill>
              </a:rPr>
              <a:t>Red = During Pandemic </a:t>
            </a: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endParaRPr lang="en-US">
              <a:solidFill>
                <a:schemeClr val="bg1"/>
              </a:solidFill>
            </a:endParaRPr>
          </a:p>
          <a:p>
            <a:pPr marL="617303" lvl="3" indent="0">
              <a:buNone/>
            </a:pPr>
            <a:r>
              <a:rPr lang="en-US">
                <a:solidFill>
                  <a:schemeClr val="bg1"/>
                </a:solidFill>
              </a:rPr>
              <a:t>Prevalence of Condition. </a:t>
            </a:r>
          </a:p>
        </p:txBody>
      </p:sp>
      <p:sp>
        <p:nvSpPr>
          <p:cNvPr id="5" name="Footer Placeholder 4">
            <a:extLst>
              <a:ext uri="{FF2B5EF4-FFF2-40B4-BE49-F238E27FC236}">
                <a16:creationId xmlns:a16="http://schemas.microsoft.com/office/drawing/2014/main" id="{FCB882CC-86A2-6927-55A8-275BFAC94C6E}"/>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E3D2F29C-FA7C-1B14-B39D-FFEFA7FC6506}"/>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8" name="TextBox 7">
            <a:extLst>
              <a:ext uri="{FF2B5EF4-FFF2-40B4-BE49-F238E27FC236}">
                <a16:creationId xmlns:a16="http://schemas.microsoft.com/office/drawing/2014/main" id="{4AD9D5FC-6862-6AB1-7776-E451AA28BF1F}"/>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pic>
        <p:nvPicPr>
          <p:cNvPr id="2050" name="Picture 2">
            <a:extLst>
              <a:ext uri="{FF2B5EF4-FFF2-40B4-BE49-F238E27FC236}">
                <a16:creationId xmlns:a16="http://schemas.microsoft.com/office/drawing/2014/main" id="{A9A8101A-0547-ACE5-E88A-A32EA3DDFF47}"/>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55170" y="1168528"/>
            <a:ext cx="5955921" cy="3682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7AE02F-8BF6-0A82-9177-8533A1C7E1C4}"/>
              </a:ext>
            </a:extLst>
          </p:cNvPr>
          <p:cNvSpPr txBox="1"/>
          <p:nvPr/>
        </p:nvSpPr>
        <p:spPr>
          <a:xfrm>
            <a:off x="7757327" y="4300695"/>
            <a:ext cx="184731" cy="480131"/>
          </a:xfrm>
          <a:prstGeom prst="rect">
            <a:avLst/>
          </a:prstGeom>
          <a:noFill/>
        </p:spPr>
        <p:txBody>
          <a:bodyPr wrap="none" rtlCol="0">
            <a:spAutoFit/>
          </a:bodyPr>
          <a:lstStyle/>
          <a:p>
            <a:pPr>
              <a:lnSpc>
                <a:spcPct val="90000"/>
              </a:lnSpc>
            </a:pPr>
            <a:endParaRPr lang="en-US" sz="2800"/>
          </a:p>
        </p:txBody>
      </p:sp>
      <p:cxnSp>
        <p:nvCxnSpPr>
          <p:cNvPr id="14" name="Straight Arrow Connector 13">
            <a:extLst>
              <a:ext uri="{FF2B5EF4-FFF2-40B4-BE49-F238E27FC236}">
                <a16:creationId xmlns:a16="http://schemas.microsoft.com/office/drawing/2014/main" id="{4F5308A1-E7C3-DBD8-7CC8-871152A218B1}"/>
              </a:ext>
            </a:extLst>
          </p:cNvPr>
          <p:cNvCxnSpPr>
            <a:cxnSpLocks/>
          </p:cNvCxnSpPr>
          <p:nvPr/>
        </p:nvCxnSpPr>
        <p:spPr>
          <a:xfrm flipH="1">
            <a:off x="4721632" y="1517301"/>
            <a:ext cx="2061005" cy="914400"/>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2BB50F2C-C855-DDAA-7948-863A50C6191B}"/>
              </a:ext>
            </a:extLst>
          </p:cNvPr>
          <p:cNvCxnSpPr>
            <a:cxnSpLocks/>
          </p:cNvCxnSpPr>
          <p:nvPr/>
        </p:nvCxnSpPr>
        <p:spPr>
          <a:xfrm flipH="1">
            <a:off x="4881154" y="1822252"/>
            <a:ext cx="2103120" cy="914400"/>
          </a:xfrm>
          <a:prstGeom prst="straightConnector1">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481F7916-2B79-C7C2-858C-E83D901C2B83}"/>
              </a:ext>
            </a:extLst>
          </p:cNvPr>
          <p:cNvCxnSpPr>
            <a:cxnSpLocks/>
          </p:cNvCxnSpPr>
          <p:nvPr/>
        </p:nvCxnSpPr>
        <p:spPr>
          <a:xfrm flipH="1">
            <a:off x="6343265" y="3987953"/>
            <a:ext cx="1769131" cy="467638"/>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426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4DCF-A737-7A88-1844-BBDB4D5B97E3}"/>
              </a:ext>
            </a:extLst>
          </p:cNvPr>
          <p:cNvSpPr>
            <a:spLocks noGrp="1"/>
          </p:cNvSpPr>
          <p:nvPr>
            <p:ph type="title"/>
          </p:nvPr>
        </p:nvSpPr>
        <p:spPr>
          <a:xfrm>
            <a:off x="685800" y="247650"/>
            <a:ext cx="7772400" cy="914400"/>
          </a:xfrm>
        </p:spPr>
        <p:txBody>
          <a:bodyPr/>
          <a:lstStyle/>
          <a:p>
            <a:r>
              <a:rPr lang="en-US">
                <a:ea typeface="Cambria"/>
              </a:rPr>
              <a:t>Mental health trends vs. Social media use</a:t>
            </a:r>
            <a:endParaRPr lang="en-US"/>
          </a:p>
        </p:txBody>
      </p:sp>
      <p:sp>
        <p:nvSpPr>
          <p:cNvPr id="5" name="Footer Placeholder 4">
            <a:extLst>
              <a:ext uri="{FF2B5EF4-FFF2-40B4-BE49-F238E27FC236}">
                <a16:creationId xmlns:a16="http://schemas.microsoft.com/office/drawing/2014/main" id="{FF5D648F-F8DB-852A-6FEE-1E033E6CA46D}"/>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61E663CF-5FE7-C8B5-F114-F72C6B8F51A2}"/>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1026" name="Picture 2">
            <a:extLst>
              <a:ext uri="{FF2B5EF4-FFF2-40B4-BE49-F238E27FC236}">
                <a16:creationId xmlns:a16="http://schemas.microsoft.com/office/drawing/2014/main" id="{924001DC-55C8-A8EA-B307-0E9931DD9DA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75687" y="1012812"/>
            <a:ext cx="6129653" cy="3790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056AC5-A961-AF6A-9E58-53245583DBF3}"/>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408937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388"/>
            <a:ext cx="9143999" cy="3724963"/>
          </a:xfrm>
        </p:spPr>
        <p:txBody>
          <a:bodyPr vert="horz" lIns="91440" tIns="45718" rIns="91436" bIns="45718" rtlCol="0" anchor="t">
            <a:noAutofit/>
          </a:bodyPr>
          <a:lstStyle/>
          <a:p>
            <a:pPr marL="0" indent="-457200">
              <a:lnSpc>
                <a:spcPct val="80000"/>
              </a:lnSpc>
              <a:spcBef>
                <a:spcPts val="600"/>
              </a:spcBef>
              <a:buNone/>
            </a:pPr>
            <a:r>
              <a:rPr lang="en-US" sz="900" dirty="0"/>
              <a:t>[1] </a:t>
            </a:r>
            <a:r>
              <a:rPr lang="en-US" sz="900" dirty="0" err="1">
                <a:ea typeface="Calibri"/>
                <a:cs typeface="Calibri"/>
              </a:rPr>
              <a:t>Oraison</a:t>
            </a:r>
            <a:r>
              <a:rPr lang="en-US" sz="900" dirty="0">
                <a:ea typeface="Calibri"/>
                <a:cs typeface="Calibri"/>
              </a:rPr>
              <a:t> H. et al., Smartphone Distraction-Addiction: Examining the Relationship Between Psychosocial Variables and Patterns of Use, (Taylor &amp; Francis, 2019 Apr 29), </a:t>
            </a:r>
            <a:r>
              <a:rPr lang="en-US" sz="900" dirty="0">
                <a:ea typeface="Calibri"/>
                <a:cs typeface="Calibri"/>
                <a:hlinkClick r:id="rId2"/>
              </a:rPr>
              <a:t>https://www.tandfonline.com/doi/full/10.1111/ajpy.12281#abstract</a:t>
            </a:r>
            <a:r>
              <a:rPr lang="en-US" sz="900" dirty="0">
                <a:ea typeface="Calibri"/>
                <a:cs typeface="Calibri"/>
              </a:rPr>
              <a:t> (09/27/2024)</a:t>
            </a:r>
          </a:p>
          <a:p>
            <a:pPr marL="0" indent="-457200">
              <a:lnSpc>
                <a:spcPct val="80000"/>
              </a:lnSpc>
              <a:spcBef>
                <a:spcPts val="600"/>
              </a:spcBef>
              <a:buNone/>
            </a:pPr>
            <a:r>
              <a:rPr lang="en-US" sz="900" dirty="0"/>
              <a:t>[2] </a:t>
            </a:r>
            <a:r>
              <a:rPr lang="en-US" sz="900" dirty="0" err="1">
                <a:ea typeface="Calibri"/>
                <a:cs typeface="Calibri"/>
              </a:rPr>
              <a:t>Tammisalo</a:t>
            </a:r>
            <a:r>
              <a:rPr lang="en-US" sz="900" dirty="0">
                <a:ea typeface="Calibri"/>
                <a:cs typeface="Calibri"/>
              </a:rPr>
              <a:t> et al., Social Media Contact with Family Members and Happiness in Younger and Older Adults, (ScienceDirect, April 2024), </a:t>
            </a:r>
            <a:r>
              <a:rPr lang="en-US" sz="900" dirty="0">
                <a:ea typeface="Calibri"/>
                <a:cs typeface="Calibri"/>
                <a:hlinkClick r:id="rId3"/>
              </a:rPr>
              <a:t>https://www.sciencedirect.com/science/article/pii/S0747563223004545#tbl3</a:t>
            </a:r>
            <a:r>
              <a:rPr lang="en-US" sz="900" dirty="0">
                <a:ea typeface="Calibri"/>
                <a:cs typeface="Calibri"/>
              </a:rPr>
              <a:t>  (09/12/2024) </a:t>
            </a:r>
          </a:p>
          <a:p>
            <a:pPr marL="0" indent="-457200">
              <a:lnSpc>
                <a:spcPct val="80000"/>
              </a:lnSpc>
              <a:spcBef>
                <a:spcPts val="600"/>
              </a:spcBef>
              <a:buNone/>
            </a:pPr>
            <a:r>
              <a:rPr lang="en-US" sz="900" dirty="0"/>
              <a:t>[3] Wang Y. and Zeng Y., Relationship Between Loneliness and Internet Addiction: a Meta-analysis, (SpringerLink, 19 March 2024), </a:t>
            </a:r>
            <a:r>
              <a:rPr lang="en-US" sz="900" dirty="0">
                <a:ea typeface="+mn-lt"/>
                <a:cs typeface="+mn-lt"/>
                <a:hlinkClick r:id="rId4"/>
              </a:rPr>
              <a:t>https://link.springer.com/article/10.1186/s12889-024-18366-4</a:t>
            </a:r>
            <a:r>
              <a:rPr lang="en-US" sz="900" dirty="0">
                <a:ea typeface="+mn-lt"/>
                <a:cs typeface="+mn-lt"/>
              </a:rPr>
              <a:t> (09/29/2024)</a:t>
            </a:r>
            <a:endParaRPr lang="en-US" sz="900" dirty="0">
              <a:ea typeface="Cambria"/>
            </a:endParaRPr>
          </a:p>
          <a:p>
            <a:pPr marL="0" indent="-457200">
              <a:lnSpc>
                <a:spcPct val="80000"/>
              </a:lnSpc>
              <a:spcBef>
                <a:spcPts val="600"/>
              </a:spcBef>
              <a:buNone/>
            </a:pPr>
            <a:r>
              <a:rPr lang="en-US" sz="900" dirty="0"/>
              <a:t>[4] Can Y., Social Media Addiction and Loneliness of High School Students, (</a:t>
            </a:r>
            <a:r>
              <a:rPr lang="en-US" sz="900" dirty="0" err="1"/>
              <a:t>SyncSci</a:t>
            </a:r>
            <a:r>
              <a:rPr lang="en-US" sz="900" dirty="0"/>
              <a:t>, November 23 2023), </a:t>
            </a:r>
            <a:r>
              <a:rPr lang="en-US" sz="900" dirty="0">
                <a:ea typeface="+mn-lt"/>
                <a:cs typeface="+mn-lt"/>
                <a:hlinkClick r:id="rId5"/>
              </a:rPr>
              <a:t>https://syncsci.com/journal/AMLER/article/view/AMLER.2023.02.016/845</a:t>
            </a:r>
            <a:r>
              <a:rPr lang="en-US" sz="900" dirty="0">
                <a:ea typeface="+mn-lt"/>
                <a:cs typeface="+mn-lt"/>
              </a:rPr>
              <a:t> </a:t>
            </a:r>
            <a:r>
              <a:rPr lang="en-US" sz="900" dirty="0"/>
              <a:t> (09/29/2024)   </a:t>
            </a:r>
            <a:endParaRPr lang="en-US" sz="900" dirty="0">
              <a:ea typeface="Cambria"/>
            </a:endParaRPr>
          </a:p>
          <a:p>
            <a:pPr marL="0" indent="-457200">
              <a:lnSpc>
                <a:spcPct val="80000"/>
              </a:lnSpc>
              <a:spcBef>
                <a:spcPts val="600"/>
              </a:spcBef>
              <a:buNone/>
            </a:pPr>
            <a:r>
              <a:rPr lang="en-US" sz="900" dirty="0"/>
              <a:t>[5] “#</a:t>
            </a:r>
            <a:r>
              <a:rPr lang="en-US" sz="900" dirty="0" err="1"/>
              <a:t>StatusOfMind</a:t>
            </a:r>
            <a:r>
              <a:rPr lang="en-US" sz="900" dirty="0"/>
              <a:t>: Social Media and Young People’s Mental Health and Wellbeing.” (Royal Society for Public Health, London, 2017).  </a:t>
            </a:r>
            <a:r>
              <a:rPr lang="en-US" sz="900" dirty="0">
                <a:hlinkClick r:id="rId6"/>
              </a:rPr>
              <a:t>https://www.issup.net/knowledge-share/resources/2018-05/statusofmind-social-media-and-young-peoples-mental-health-and</a:t>
            </a:r>
            <a:r>
              <a:rPr lang="en-US" sz="900" dirty="0"/>
              <a:t>, (Accessed September 29, 2024)</a:t>
            </a:r>
            <a:endParaRPr lang="en-US" sz="900" dirty="0">
              <a:ea typeface="Cambria"/>
            </a:endParaRPr>
          </a:p>
          <a:p>
            <a:pPr marL="0" indent="-457200">
              <a:lnSpc>
                <a:spcPct val="80000"/>
              </a:lnSpc>
              <a:spcBef>
                <a:spcPts val="600"/>
              </a:spcBef>
              <a:buNone/>
            </a:pPr>
            <a:r>
              <a:rPr lang="en-US" sz="900" dirty="0">
                <a:ea typeface="Cambria"/>
              </a:rPr>
              <a:t>[6] "Inside" by Bo Burnham (56:11) (2021)</a:t>
            </a:r>
          </a:p>
          <a:p>
            <a:pPr marL="0" indent="-457200">
              <a:lnSpc>
                <a:spcPct val="80000"/>
              </a:lnSpc>
              <a:spcBef>
                <a:spcPts val="600"/>
              </a:spcBef>
              <a:buNone/>
            </a:pPr>
            <a:r>
              <a:rPr lang="en-US" sz="900" dirty="0">
                <a:ea typeface="Cambria"/>
              </a:rPr>
              <a:t>[7] </a:t>
            </a:r>
            <a:r>
              <a:rPr lang="en-US" sz="900" dirty="0">
                <a:ea typeface="+mn-lt"/>
                <a:cs typeface="+mn-lt"/>
              </a:rPr>
              <a:t>Zubair U, Khan MK, </a:t>
            </a:r>
            <a:r>
              <a:rPr lang="en-US" sz="900" dirty="0" err="1">
                <a:ea typeface="+mn-lt"/>
                <a:cs typeface="+mn-lt"/>
              </a:rPr>
              <a:t>Albashari</a:t>
            </a:r>
            <a:r>
              <a:rPr lang="en-US" sz="900" dirty="0">
                <a:ea typeface="+mn-lt"/>
                <a:cs typeface="+mn-lt"/>
              </a:rPr>
              <a:t> M. </a:t>
            </a:r>
            <a:r>
              <a:rPr lang="en-US" sz="900" i="1" dirty="0">
                <a:ea typeface="+mn-lt"/>
                <a:cs typeface="+mn-lt"/>
              </a:rPr>
              <a:t>Link between excessive social media use and psychiatric disorders.</a:t>
            </a:r>
            <a:r>
              <a:rPr lang="en-US" sz="900" dirty="0">
                <a:ea typeface="+mn-lt"/>
                <a:cs typeface="+mn-lt"/>
              </a:rPr>
              <a:t> (Ann Med Surg (Lond). 27 March 2023), </a:t>
            </a:r>
            <a:r>
              <a:rPr lang="en-US" sz="900" dirty="0">
                <a:ea typeface="+mn-lt"/>
                <a:cs typeface="+mn-lt"/>
                <a:hlinkClick r:id="rId7"/>
              </a:rPr>
              <a:t>https://www.ncbi.nlm.nih.gov/pmc/articles/PMC10129173/</a:t>
            </a:r>
            <a:endParaRPr lang="en-US" sz="900" dirty="0">
              <a:ea typeface="Cambria"/>
            </a:endParaRPr>
          </a:p>
          <a:p>
            <a:pPr marL="0" indent="-457200">
              <a:lnSpc>
                <a:spcPct val="80000"/>
              </a:lnSpc>
              <a:spcBef>
                <a:spcPts val="600"/>
              </a:spcBef>
              <a:buNone/>
            </a:pPr>
            <a:r>
              <a:rPr lang="en-US" sz="900" dirty="0">
                <a:ea typeface="Cambria"/>
              </a:rPr>
              <a:t>[8] Education, UTAH PROTECTING MINORS ONLINE,</a:t>
            </a:r>
            <a:r>
              <a:rPr lang="en-US" sz="900" dirty="0">
                <a:ea typeface="+mn-lt"/>
                <a:cs typeface="+mn-lt"/>
              </a:rPr>
              <a:t> </a:t>
            </a:r>
            <a:r>
              <a:rPr lang="en-US" sz="900" dirty="0">
                <a:ea typeface="+mn-lt"/>
                <a:cs typeface="+mn-lt"/>
                <a:hlinkClick r:id="rId8"/>
              </a:rPr>
              <a:t>https://socialmedia.utah.gov/education/</a:t>
            </a:r>
            <a:endParaRPr lang="en-US" sz="900" dirty="0">
              <a:ea typeface="+mn-lt"/>
              <a:cs typeface="+mn-lt"/>
            </a:endParaRPr>
          </a:p>
          <a:p>
            <a:pPr marL="0" indent="-457200">
              <a:lnSpc>
                <a:spcPct val="80000"/>
              </a:lnSpc>
              <a:spcBef>
                <a:spcPts val="600"/>
              </a:spcBef>
              <a:buNone/>
            </a:pPr>
            <a:r>
              <a:rPr lang="en-US" sz="900" dirty="0">
                <a:ea typeface="+mn-lt"/>
                <a:cs typeface="+mn-lt"/>
              </a:rPr>
              <a:t>[9] </a:t>
            </a:r>
            <a:r>
              <a:rPr lang="en-US" sz="900" b="0" i="0" u="none" strike="noStrike" dirty="0" err="1">
                <a:effectLst/>
              </a:rPr>
              <a:t>Catuara-Solarz</a:t>
            </a:r>
            <a:r>
              <a:rPr lang="en-US" sz="900" b="0" i="0" u="none" strike="noStrike" dirty="0">
                <a:effectLst/>
              </a:rPr>
              <a:t> S, </a:t>
            </a:r>
            <a:r>
              <a:rPr lang="en-US" sz="900" b="0" i="0" u="none" strike="noStrike" dirty="0" err="1">
                <a:effectLst/>
              </a:rPr>
              <a:t>Skorulski</a:t>
            </a:r>
            <a:r>
              <a:rPr lang="en-US" sz="900" b="0" i="0" u="none" strike="noStrike" dirty="0">
                <a:effectLst/>
              </a:rPr>
              <a:t> B, Estella-</a:t>
            </a:r>
            <a:r>
              <a:rPr lang="en-US" sz="900" b="0" i="0" u="none" strike="noStrike" dirty="0" err="1">
                <a:effectLst/>
              </a:rPr>
              <a:t>Aguerri</a:t>
            </a:r>
            <a:r>
              <a:rPr lang="en-US" sz="900" b="0" i="0" u="none" strike="noStrike" dirty="0">
                <a:effectLst/>
              </a:rPr>
              <a:t> I, Avella-Garcia CB, Shepherd S, Stott E, Hemmings NR, Ruiz de Villa A, Schulze L, Dix S. The Efficacy of "Foundations," a Digital Mental Health App to Improve Mental Well-being During COVID-19: Proof-of-Principle Randomized Controlled Trial. (JMIR </a:t>
            </a:r>
            <a:r>
              <a:rPr lang="en-US" sz="900" b="0" i="0" u="none" strike="noStrike" dirty="0" err="1">
                <a:effectLst/>
              </a:rPr>
              <a:t>Mhealth</a:t>
            </a:r>
            <a:r>
              <a:rPr lang="en-US" sz="900" b="0" i="0" u="none" strike="noStrike" dirty="0">
                <a:effectLst/>
              </a:rPr>
              <a:t> </a:t>
            </a:r>
            <a:r>
              <a:rPr lang="en-US" sz="900" b="0" i="0" u="none" strike="noStrike" dirty="0" err="1">
                <a:effectLst/>
              </a:rPr>
              <a:t>Uhealth</a:t>
            </a:r>
            <a:r>
              <a:rPr lang="en-US" sz="900" dirty="0"/>
              <a:t>,</a:t>
            </a:r>
            <a:r>
              <a:rPr lang="en-US" sz="900" b="0" i="0" u="none" strike="noStrike" dirty="0">
                <a:effectLst/>
              </a:rPr>
              <a:t> 2022 Jul 1).  </a:t>
            </a:r>
            <a:r>
              <a:rPr lang="en-US" sz="900" b="0" i="0" u="none" strike="noStrike" dirty="0">
                <a:effectLst/>
                <a:hlinkClick r:id="rId9"/>
              </a:rPr>
              <a:t>https://formative.jmir.org/2023/1/e41913</a:t>
            </a:r>
            <a:r>
              <a:rPr lang="en-US" sz="900" dirty="0">
                <a:hlinkClick r:id="rId9"/>
              </a:rPr>
              <a:t>/</a:t>
            </a:r>
            <a:r>
              <a:rPr lang="en-US" sz="900" dirty="0"/>
              <a:t> </a:t>
            </a:r>
            <a:r>
              <a:rPr lang="en-US" sz="900" b="0" i="0" u="none" strike="noStrike" dirty="0">
                <a:effectLst/>
              </a:rPr>
              <a:t> (Accessed September 30, 2024).</a:t>
            </a:r>
            <a:endParaRPr lang="en-US" sz="900" dirty="0">
              <a:ea typeface="Cambria"/>
            </a:endParaRPr>
          </a:p>
          <a:p>
            <a:pPr marL="0" indent="-457200">
              <a:lnSpc>
                <a:spcPct val="80000"/>
              </a:lnSpc>
              <a:spcBef>
                <a:spcPts val="600"/>
              </a:spcBef>
              <a:buNone/>
            </a:pPr>
            <a:r>
              <a:rPr lang="en-US" sz="900" dirty="0"/>
              <a:t>[10] </a:t>
            </a:r>
            <a:r>
              <a:rPr lang="en-US" sz="900" dirty="0">
                <a:ea typeface="+mn-lt"/>
                <a:cs typeface="+mn-lt"/>
              </a:rPr>
              <a:t>Golden AR, </a:t>
            </a:r>
            <a:r>
              <a:rPr lang="en-US" sz="900" dirty="0" err="1">
                <a:ea typeface="+mn-lt"/>
                <a:cs typeface="+mn-lt"/>
              </a:rPr>
              <a:t>Srisarajivakul</a:t>
            </a:r>
            <a:r>
              <a:rPr lang="en-US" sz="900" dirty="0">
                <a:ea typeface="+mn-lt"/>
                <a:cs typeface="+mn-lt"/>
              </a:rPr>
              <a:t> EN, </a:t>
            </a:r>
            <a:r>
              <a:rPr lang="en-US" sz="900" dirty="0" err="1">
                <a:ea typeface="+mn-lt"/>
                <a:cs typeface="+mn-lt"/>
              </a:rPr>
              <a:t>Hasselle</a:t>
            </a:r>
            <a:r>
              <a:rPr lang="en-US" sz="900" dirty="0">
                <a:ea typeface="+mn-lt"/>
                <a:cs typeface="+mn-lt"/>
              </a:rPr>
              <a:t> AJ, </a:t>
            </a:r>
            <a:r>
              <a:rPr lang="en-US" sz="900" dirty="0" err="1">
                <a:ea typeface="+mn-lt"/>
                <a:cs typeface="+mn-lt"/>
              </a:rPr>
              <a:t>Pfund</a:t>
            </a:r>
            <a:r>
              <a:rPr lang="en-US" sz="900" dirty="0">
                <a:ea typeface="+mn-lt"/>
                <a:cs typeface="+mn-lt"/>
              </a:rPr>
              <a:t> RA, Knox J. What was a gap is now a chasm: Remote schooling, the digital divide, and educational inequities resulting from the COVID-19 pandemic. Curr </a:t>
            </a:r>
            <a:r>
              <a:rPr lang="en-US" sz="900" dirty="0" err="1">
                <a:ea typeface="+mn-lt"/>
                <a:cs typeface="+mn-lt"/>
              </a:rPr>
              <a:t>Opin</a:t>
            </a:r>
            <a:r>
              <a:rPr lang="en-US" sz="900" dirty="0">
                <a:ea typeface="+mn-lt"/>
                <a:cs typeface="+mn-lt"/>
              </a:rPr>
              <a:t> Psychol. 2023 Aug;52:101632. </a:t>
            </a:r>
            <a:r>
              <a:rPr lang="en-US" sz="900" dirty="0" err="1">
                <a:ea typeface="+mn-lt"/>
                <a:cs typeface="+mn-lt"/>
              </a:rPr>
              <a:t>doi</a:t>
            </a:r>
            <a:r>
              <a:rPr lang="en-US" sz="900" dirty="0">
                <a:ea typeface="+mn-lt"/>
                <a:cs typeface="+mn-lt"/>
              </a:rPr>
              <a:t>: 10.1016/j.copsyc.2023.101632. </a:t>
            </a:r>
            <a:r>
              <a:rPr lang="en-US" sz="900" dirty="0" err="1">
                <a:ea typeface="+mn-lt"/>
                <a:cs typeface="+mn-lt"/>
              </a:rPr>
              <a:t>Epub</a:t>
            </a:r>
            <a:r>
              <a:rPr lang="en-US" sz="900" dirty="0">
                <a:ea typeface="+mn-lt"/>
                <a:cs typeface="+mn-lt"/>
              </a:rPr>
              <a:t> 2023 Jun 12. PMID: 37437380; PMCID: PMC10259090. </a:t>
            </a:r>
          </a:p>
          <a:p>
            <a:pPr marL="0" indent="-457200">
              <a:lnSpc>
                <a:spcPct val="80000"/>
              </a:lnSpc>
              <a:spcBef>
                <a:spcPts val="600"/>
              </a:spcBef>
              <a:buNone/>
            </a:pPr>
            <a:r>
              <a:rPr lang="en-US" sz="900" dirty="0"/>
              <a:t>[11]</a:t>
            </a:r>
            <a:r>
              <a:rPr lang="en-US" sz="900" dirty="0" err="1">
                <a:ea typeface="+mn-lt"/>
                <a:cs typeface="+mn-lt"/>
              </a:rPr>
              <a:t>Vogels</a:t>
            </a:r>
            <a:r>
              <a:rPr lang="en-US" sz="900" dirty="0">
                <a:ea typeface="+mn-lt"/>
                <a:cs typeface="+mn-lt"/>
              </a:rPr>
              <a:t>, Emily A. “53% of Americans Say the Internet Has Been Essential during the Covid-19 Outbreak.” Pew Research Center, Pew Research Center, 30 Apr. 2020, </a:t>
            </a:r>
            <a:r>
              <a:rPr lang="en-US" sz="900" dirty="0">
                <a:ea typeface="+mn-lt"/>
                <a:cs typeface="+mn-lt"/>
                <a:hlinkClick r:id="rId10"/>
              </a:rPr>
              <a:t>www.pewresearch.org/internet/2020/04/30/53-of-americans-say-the-internet-has-been-essential-during-the-covid-19-outbreak/</a:t>
            </a:r>
            <a:r>
              <a:rPr lang="en-US" sz="900" dirty="0">
                <a:ea typeface="+mn-lt"/>
                <a:cs typeface="+mn-lt"/>
              </a:rPr>
              <a:t> </a:t>
            </a:r>
          </a:p>
          <a:p>
            <a:pPr marL="0" indent="-457200">
              <a:lnSpc>
                <a:spcPct val="80000"/>
              </a:lnSpc>
              <a:spcBef>
                <a:spcPts val="600"/>
              </a:spcBef>
              <a:buNone/>
            </a:pPr>
            <a:r>
              <a:rPr lang="en-US" sz="900" dirty="0"/>
              <a:t>[12] </a:t>
            </a:r>
            <a:r>
              <a:rPr lang="en-US" sz="900" dirty="0">
                <a:ea typeface="+mn-lt"/>
                <a:cs typeface="+mn-lt"/>
              </a:rPr>
              <a:t>Author links open overlay </a:t>
            </a:r>
            <a:r>
              <a:rPr lang="en-US" sz="900" dirty="0" err="1">
                <a:ea typeface="+mn-lt"/>
                <a:cs typeface="+mn-lt"/>
              </a:rPr>
              <a:t>panelIgnacio</a:t>
            </a:r>
            <a:r>
              <a:rPr lang="en-US" sz="900" dirty="0">
                <a:ea typeface="+mn-lt"/>
                <a:cs typeface="+mn-lt"/>
              </a:rPr>
              <a:t> Jara a, et al. “Understanding Factors Related to Chilean Students’ Digital Skills: A Mixed Methods Analysis.” Computers &amp; Education, Pergamon, 31 July 2015, </a:t>
            </a:r>
            <a:r>
              <a:rPr lang="en-US" sz="900" dirty="0">
                <a:ea typeface="+mn-lt"/>
                <a:cs typeface="+mn-lt"/>
                <a:hlinkClick r:id="rId11"/>
              </a:rPr>
              <a:t>www.sciencedirect.com/science/article/pii/S036013151530021X#tbl3</a:t>
            </a:r>
            <a:r>
              <a:rPr lang="en-US" sz="900" dirty="0">
                <a:ea typeface="+mn-lt"/>
                <a:cs typeface="+mn-lt"/>
              </a:rPr>
              <a:t> </a:t>
            </a:r>
          </a:p>
          <a:p>
            <a:pPr marL="0" indent="-457200">
              <a:lnSpc>
                <a:spcPct val="80000"/>
              </a:lnSpc>
              <a:spcBef>
                <a:spcPts val="600"/>
              </a:spcBef>
              <a:buNone/>
            </a:pPr>
            <a:r>
              <a:rPr lang="en-US" sz="900" dirty="0"/>
              <a:t>[13]</a:t>
            </a:r>
            <a:r>
              <a:rPr lang="en-US" sz="900" dirty="0" err="1">
                <a:ea typeface="+mn-lt"/>
                <a:cs typeface="+mn-lt"/>
              </a:rPr>
              <a:t>Scafuto</a:t>
            </a:r>
            <a:r>
              <a:rPr lang="en-US" sz="900" dirty="0">
                <a:ea typeface="+mn-lt"/>
                <a:cs typeface="+mn-lt"/>
              </a:rPr>
              <a:t> F, </a:t>
            </a:r>
            <a:r>
              <a:rPr lang="en-US" sz="900" dirty="0" err="1">
                <a:ea typeface="+mn-lt"/>
                <a:cs typeface="+mn-lt"/>
              </a:rPr>
              <a:t>Ciacchini</a:t>
            </a:r>
            <a:r>
              <a:rPr lang="en-US" sz="900" dirty="0">
                <a:ea typeface="+mn-lt"/>
                <a:cs typeface="+mn-lt"/>
              </a:rPr>
              <a:t> R, </a:t>
            </a:r>
            <a:r>
              <a:rPr lang="en-US" sz="900" dirty="0" err="1">
                <a:ea typeface="+mn-lt"/>
                <a:cs typeface="+mn-lt"/>
              </a:rPr>
              <a:t>Orrù</a:t>
            </a:r>
            <a:r>
              <a:rPr lang="en-US" sz="900" dirty="0">
                <a:ea typeface="+mn-lt"/>
                <a:cs typeface="+mn-lt"/>
              </a:rPr>
              <a:t> G, Crescentini C, </a:t>
            </a:r>
            <a:r>
              <a:rPr lang="en-US" sz="900" dirty="0" err="1">
                <a:ea typeface="+mn-lt"/>
                <a:cs typeface="+mn-lt"/>
              </a:rPr>
              <a:t>Conversano</a:t>
            </a:r>
            <a:r>
              <a:rPr lang="en-US" sz="900" dirty="0">
                <a:ea typeface="+mn-lt"/>
                <a:cs typeface="+mn-lt"/>
              </a:rPr>
              <a:t> C, </a:t>
            </a:r>
            <a:r>
              <a:rPr lang="en-US" sz="900" dirty="0" err="1">
                <a:ea typeface="+mn-lt"/>
                <a:cs typeface="+mn-lt"/>
              </a:rPr>
              <a:t>Mastorci</a:t>
            </a:r>
            <a:r>
              <a:rPr lang="en-US" sz="900" dirty="0">
                <a:ea typeface="+mn-lt"/>
                <a:cs typeface="+mn-lt"/>
              </a:rPr>
              <a:t> F, </a:t>
            </a:r>
            <a:r>
              <a:rPr lang="en-US" sz="900" dirty="0" err="1">
                <a:ea typeface="+mn-lt"/>
                <a:cs typeface="+mn-lt"/>
              </a:rPr>
              <a:t>Porricelli</a:t>
            </a:r>
            <a:r>
              <a:rPr lang="en-US" sz="900" dirty="0">
                <a:ea typeface="+mn-lt"/>
                <a:cs typeface="+mn-lt"/>
              </a:rPr>
              <a:t> M, Gemignani A. COVID-19 Pandemic and Internet Addiction in Young Adults: A Pilot Study on Positive and Negative Psychosocial Correlates. Clin Neuropsychiatry. 2023 Aug;20(4):240-251. </a:t>
            </a:r>
            <a:r>
              <a:rPr lang="en-US" sz="900" dirty="0" err="1">
                <a:ea typeface="+mn-lt"/>
                <a:cs typeface="+mn-lt"/>
              </a:rPr>
              <a:t>doi</a:t>
            </a:r>
            <a:r>
              <a:rPr lang="en-US" sz="900" dirty="0">
                <a:ea typeface="+mn-lt"/>
                <a:cs typeface="+mn-lt"/>
              </a:rPr>
              <a:t>: 10.36131/cnfioritieditore20230403. PMID: 37791079; PMCID: PMC10544255.</a:t>
            </a:r>
          </a:p>
          <a:p>
            <a:pPr marL="0" indent="-457200">
              <a:lnSpc>
                <a:spcPct val="80000"/>
              </a:lnSpc>
              <a:spcBef>
                <a:spcPts val="600"/>
              </a:spcBef>
              <a:buNone/>
            </a:pPr>
            <a:r>
              <a:rPr lang="en-US" sz="900" dirty="0">
                <a:ea typeface="+mn-lt"/>
                <a:cs typeface="+mn-lt"/>
              </a:rPr>
              <a:t>[14] </a:t>
            </a:r>
            <a:r>
              <a:rPr lang="en-US" sz="900" b="0" i="0" u="none" strike="noStrike" dirty="0">
                <a:effectLst/>
                <a:latin typeface="-webkit-standard"/>
              </a:rPr>
              <a:t>Kaspersky, </a:t>
            </a:r>
            <a:r>
              <a:rPr lang="en-US" sz="900" b="0" i="1" u="none" strike="noStrike" dirty="0">
                <a:effectLst/>
              </a:rPr>
              <a:t>Stranger Danger: The Connection Between Sharing Online and Losing the Data We Love</a:t>
            </a:r>
            <a:r>
              <a:rPr lang="en-US" sz="900" b="0" i="0" u="none" strike="noStrike" dirty="0">
                <a:effectLst/>
                <a:latin typeface="-webkit-standard"/>
              </a:rPr>
              <a:t>, (Kaspersky, 2017), </a:t>
            </a:r>
            <a:r>
              <a:rPr lang="en-US" sz="900" b="0" i="0" dirty="0">
                <a:effectLst/>
                <a:hlinkClick r:id="rId12"/>
              </a:rPr>
              <a:t>https://www.kaspersky.com/blog/my-precious-data-report-three/168</a:t>
            </a:r>
            <a:r>
              <a:rPr lang="en-US" sz="900" dirty="0">
                <a:hlinkClick r:id="rId12"/>
              </a:rPr>
              <a:t>83</a:t>
            </a:r>
            <a:r>
              <a:rPr lang="en-US" sz="900" b="0" i="0" u="none" strike="noStrike" dirty="0">
                <a:effectLst/>
                <a:latin typeface="-webkit-standard"/>
              </a:rPr>
              <a:t> (Accessed October 4, 2024).</a:t>
            </a:r>
            <a:endParaRPr lang="en-US" sz="900" dirty="0">
              <a:ea typeface="Cambria"/>
            </a:endParaRPr>
          </a:p>
        </p:txBody>
      </p:sp>
      <p:sp>
        <p:nvSpPr>
          <p:cNvPr id="2" name="Title 1"/>
          <p:cNvSpPr>
            <a:spLocks noGrp="1"/>
          </p:cNvSpPr>
          <p:nvPr>
            <p:ph type="title"/>
          </p:nvPr>
        </p:nvSpPr>
        <p:spPr/>
        <p:txBody>
          <a:bodyPr/>
          <a:lstStyle/>
          <a:p>
            <a:r>
              <a:rPr lang="en-US" dirty="0"/>
              <a:t>References</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64A8C202-0F84-8F94-A932-084C137BD000}"/>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6561-899E-E5DE-DEB1-DF4BB507E7CC}"/>
              </a:ext>
            </a:extLst>
          </p:cNvPr>
          <p:cNvSpPr>
            <a:spLocks noGrp="1"/>
          </p:cNvSpPr>
          <p:nvPr>
            <p:ph type="title"/>
          </p:nvPr>
        </p:nvSpPr>
        <p:spPr/>
        <p:txBody>
          <a:bodyPr/>
          <a:lstStyle/>
          <a:p>
            <a:r>
              <a:rPr lang="en-US">
                <a:ea typeface="Cambria"/>
              </a:rPr>
              <a:t>context</a:t>
            </a:r>
          </a:p>
        </p:txBody>
      </p:sp>
      <p:sp>
        <p:nvSpPr>
          <p:cNvPr id="3" name="Content Placeholder 2">
            <a:extLst>
              <a:ext uri="{FF2B5EF4-FFF2-40B4-BE49-F238E27FC236}">
                <a16:creationId xmlns:a16="http://schemas.microsoft.com/office/drawing/2014/main" id="{FCCBCC92-986B-AE69-B924-9399CE71F601}"/>
              </a:ext>
            </a:extLst>
          </p:cNvPr>
          <p:cNvSpPr>
            <a:spLocks noGrp="1"/>
          </p:cNvSpPr>
          <p:nvPr>
            <p:ph sz="half" idx="1"/>
          </p:nvPr>
        </p:nvSpPr>
        <p:spPr>
          <a:xfrm>
            <a:off x="685800" y="1312020"/>
            <a:ext cx="7778885" cy="3393331"/>
          </a:xfrm>
        </p:spPr>
        <p:txBody>
          <a:bodyPr vert="horz" lIns="91436" tIns="45718" rIns="91436" bIns="45718" rtlCol="0" anchor="t">
            <a:normAutofit/>
          </a:bodyPr>
          <a:lstStyle/>
          <a:p>
            <a:pPr marL="205740" indent="-205740"/>
            <a:r>
              <a:rPr lang="en-US" sz="2000">
                <a:ea typeface="Cambria"/>
              </a:rPr>
              <a:t>Set in Bo Burnham's home during the COVID-19 pandemic.</a:t>
            </a:r>
          </a:p>
          <a:p>
            <a:pPr marL="205740" indent="-205740"/>
            <a:r>
              <a:rPr lang="en-US" sz="2000">
                <a:ea typeface="Cambria"/>
              </a:rPr>
              <a:t>Information conveyed through songs and skits.</a:t>
            </a:r>
          </a:p>
          <a:p>
            <a:pPr marL="205740" indent="-205740"/>
            <a:r>
              <a:rPr lang="en-US" sz="2000">
                <a:ea typeface="Cambria"/>
              </a:rPr>
              <a:t>Producing the movie acted as a method to keep Burnham sane during the pandemic. </a:t>
            </a:r>
          </a:p>
          <a:p>
            <a:pPr marL="205740" indent="-205740"/>
            <a:r>
              <a:rPr lang="en-US" sz="2000">
                <a:ea typeface="Cambria"/>
              </a:rPr>
              <a:t>Burnham critiques things like capitalism, pretentious people, and </a:t>
            </a:r>
            <a:r>
              <a:rPr lang="en-US" sz="2000" b="1">
                <a:ea typeface="Cambria"/>
              </a:rPr>
              <a:t>technology</a:t>
            </a:r>
            <a:r>
              <a:rPr lang="en-US" sz="2000">
                <a:ea typeface="Cambria"/>
              </a:rPr>
              <a:t>.</a:t>
            </a:r>
          </a:p>
          <a:p>
            <a:pPr marL="205740" indent="-205740"/>
            <a:endParaRPr lang="en-US" sz="2000">
              <a:ea typeface="Cambria"/>
            </a:endParaRPr>
          </a:p>
        </p:txBody>
      </p:sp>
      <p:sp>
        <p:nvSpPr>
          <p:cNvPr id="5" name="Footer Placeholder 4">
            <a:extLst>
              <a:ext uri="{FF2B5EF4-FFF2-40B4-BE49-F238E27FC236}">
                <a16:creationId xmlns:a16="http://schemas.microsoft.com/office/drawing/2014/main" id="{9827E7E5-F450-C6D7-7FFB-65F6DEE6D690}"/>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3FF49BD1-EA03-DC2C-979B-02F190649D33}"/>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8" name="TextBox 7">
            <a:extLst>
              <a:ext uri="{FF2B5EF4-FFF2-40B4-BE49-F238E27FC236}">
                <a16:creationId xmlns:a16="http://schemas.microsoft.com/office/drawing/2014/main" id="{A1A4C62C-D2FE-7B48-70F6-40B1193181EF}"/>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298517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259" y="2043388"/>
            <a:ext cx="7772400" cy="914400"/>
          </a:xfrm>
        </p:spPr>
        <p:txBody>
          <a:bodyPr/>
          <a:lstStyle/>
          <a:p>
            <a:r>
              <a:rPr lang="en-US"/>
              <a:t>Conclusion: increased reliance of Technology hurts human psyche</a:t>
            </a:r>
            <a:endParaRPr lang="en-US" err="1">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8" name="TextBox 7">
            <a:extLst>
              <a:ext uri="{FF2B5EF4-FFF2-40B4-BE49-F238E27FC236}">
                <a16:creationId xmlns:a16="http://schemas.microsoft.com/office/drawing/2014/main" id="{897BBA63-C75F-57FB-0304-25D9195C1B99}"/>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207572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57" y="234425"/>
            <a:ext cx="7772400" cy="914400"/>
          </a:xfrm>
        </p:spPr>
        <p:txBody>
          <a:bodyPr/>
          <a:lstStyle/>
          <a:p>
            <a:r>
              <a:rPr lang="en-US"/>
              <a:t>Internet Addiction Hurts Communication </a:t>
            </a:r>
            <a:endParaRPr lang="en-US">
              <a:ea typeface="Cambria"/>
            </a:endParaRPr>
          </a:p>
        </p:txBody>
      </p:sp>
      <p:sp>
        <p:nvSpPr>
          <p:cNvPr id="3" name="Content Placeholder 2"/>
          <p:cNvSpPr>
            <a:spLocks noGrp="1"/>
          </p:cNvSpPr>
          <p:nvPr>
            <p:ph sz="half" idx="1"/>
          </p:nvPr>
        </p:nvSpPr>
        <p:spPr>
          <a:xfrm>
            <a:off x="350457" y="1083333"/>
            <a:ext cx="4862630" cy="3381138"/>
          </a:xfrm>
        </p:spPr>
        <p:txBody>
          <a:bodyPr vert="horz" lIns="91436" tIns="45718" rIns="91436" bIns="45718" rtlCol="0" anchor="t">
            <a:normAutofit fontScale="92500" lnSpcReduction="20000"/>
          </a:bodyPr>
          <a:lstStyle/>
          <a:p>
            <a:pPr marL="0" indent="0">
              <a:buNone/>
            </a:pPr>
            <a:r>
              <a:rPr lang="en-US" sz="1700" b="1">
                <a:ea typeface="Cambria"/>
              </a:rPr>
              <a:t>Internet does not improve communication among family</a:t>
            </a:r>
          </a:p>
          <a:p>
            <a:pPr marL="205740" indent="-205740">
              <a:buFont typeface="Arial"/>
              <a:buChar char="•"/>
            </a:pPr>
            <a:r>
              <a:rPr lang="en-US" sz="1700">
                <a:ea typeface="Cambria"/>
              </a:rPr>
              <a:t>No statistically significant positive association between using social media and relationships [2]</a:t>
            </a:r>
          </a:p>
          <a:p>
            <a:pPr marL="205740" indent="-205740">
              <a:buFont typeface="Arial"/>
              <a:buChar char="•"/>
            </a:pPr>
            <a:r>
              <a:rPr lang="en-US" sz="1700">
                <a:ea typeface="Cambria"/>
              </a:rPr>
              <a:t>Women using social media to communicate with their brothers has a negative correlation r = -0.282 [2]</a:t>
            </a:r>
            <a:endParaRPr lang="en-US" sz="1700"/>
          </a:p>
          <a:p>
            <a:pPr marL="0" indent="0">
              <a:buNone/>
            </a:pPr>
            <a:r>
              <a:rPr lang="en-US" b="1">
                <a:ea typeface="Cambria"/>
              </a:rPr>
              <a:t>Internet addiction leads to loneliness</a:t>
            </a:r>
            <a:endParaRPr lang="en-US" b="1"/>
          </a:p>
          <a:p>
            <a:pPr marL="285750" indent="-285750"/>
            <a:r>
              <a:rPr lang="en-US">
                <a:ea typeface="Cambria"/>
              </a:rPr>
              <a:t>60% of students are addicted to phones and average American spends 11 hours a day on screen [1]</a:t>
            </a:r>
          </a:p>
          <a:p>
            <a:pPr marL="285750" indent="-285750"/>
            <a:r>
              <a:rPr lang="en-US">
                <a:solidFill>
                  <a:srgbClr val="FFFFFF"/>
                </a:solidFill>
                <a:latin typeface="Cambria"/>
                <a:ea typeface="Cambria"/>
              </a:rPr>
              <a:t>Loneliness has a positive correlation with internet addiction with r = 0.291 and p &lt; 0.001 [</a:t>
            </a:r>
            <a:r>
              <a:rPr lang="en-US">
                <a:solidFill>
                  <a:srgbClr val="FFFFFF"/>
                </a:solidFill>
                <a:ea typeface="+mn-lt"/>
                <a:cs typeface="+mn-lt"/>
              </a:rPr>
              <a:t>3</a:t>
            </a:r>
            <a:r>
              <a:rPr lang="en-US">
                <a:solidFill>
                  <a:srgbClr val="FFFFFF"/>
                </a:solidFill>
                <a:latin typeface="Cambria"/>
                <a:ea typeface="Cambria"/>
              </a:rPr>
              <a:t>]</a:t>
            </a:r>
          </a:p>
          <a:p>
            <a:pPr marL="0" indent="0">
              <a:buNone/>
            </a:pPr>
            <a:endParaRPr lang="en-US">
              <a:solidFill>
                <a:srgbClr val="FFFFFF"/>
              </a:solidFill>
              <a:latin typeface="Cambria"/>
              <a:ea typeface="Cambria"/>
            </a:endParaRPr>
          </a:p>
          <a:p>
            <a:pPr marL="205740" indent="-205740"/>
            <a:endParaRPr lang="en-US">
              <a:ea typeface="Cambria"/>
            </a:endParaRPr>
          </a:p>
        </p:txBody>
      </p:sp>
      <p:sp>
        <p:nvSpPr>
          <p:cNvPr id="4" name="Content Placeholder 3"/>
          <p:cNvSpPr>
            <a:spLocks noGrp="1"/>
          </p:cNvSpPr>
          <p:nvPr>
            <p:ph sz="half" idx="2"/>
          </p:nvPr>
        </p:nvSpPr>
        <p:spPr>
          <a:xfrm>
            <a:off x="4729273" y="3031086"/>
            <a:ext cx="4295853" cy="3352800"/>
          </a:xfrm>
          <a:ln>
            <a:noFill/>
          </a:ln>
        </p:spPr>
        <p:txBody>
          <a:bodyPr anchor="ctr">
            <a:normAutofit fontScale="92500" lnSpcReduction="20000"/>
          </a:bodyPr>
          <a:lstStyle/>
          <a:p>
            <a:pPr marL="0" indent="0" algn="ctr">
              <a:buNone/>
            </a:pPr>
            <a:r>
              <a:rPr lang="en-US" sz="1600">
                <a:ea typeface="Cambria"/>
              </a:rPr>
              <a:t> Figure from [3], graph shows that at a 95% confidence level internet addiction correlates with loneliness</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a:extLst>
              <a:ext uri="{FF2B5EF4-FFF2-40B4-BE49-F238E27FC236}">
                <a16:creationId xmlns:a16="http://schemas.microsoft.com/office/drawing/2014/main" id="{D5B22734-4BE9-39E7-1EE2-B00720E7935E}"/>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pic>
        <p:nvPicPr>
          <p:cNvPr id="7" name="Picture 6" descr="A black and white diagram&#10;&#10;Description automatically generated">
            <a:extLst>
              <a:ext uri="{FF2B5EF4-FFF2-40B4-BE49-F238E27FC236}">
                <a16:creationId xmlns:a16="http://schemas.microsoft.com/office/drawing/2014/main" id="{21A5A96E-58B4-712F-AB5B-C66F6B73661F}"/>
              </a:ext>
            </a:extLst>
          </p:cNvPr>
          <p:cNvPicPr>
            <a:picLocks noChangeAspect="1"/>
          </p:cNvPicPr>
          <p:nvPr/>
        </p:nvPicPr>
        <p:blipFill>
          <a:blip r:embed="rId3"/>
          <a:srcRect t="7676" r="229" b="3085"/>
          <a:stretch/>
        </p:blipFill>
        <p:spPr>
          <a:xfrm>
            <a:off x="5817088" y="953112"/>
            <a:ext cx="1921243" cy="2982990"/>
          </a:xfrm>
          <a:prstGeom prst="rect">
            <a:avLst/>
          </a:prstGeom>
        </p:spPr>
      </p:pic>
      <p:sp>
        <p:nvSpPr>
          <p:cNvPr id="11" name="TextBox 10">
            <a:extLst>
              <a:ext uri="{FF2B5EF4-FFF2-40B4-BE49-F238E27FC236}">
                <a16:creationId xmlns:a16="http://schemas.microsoft.com/office/drawing/2014/main" id="{DB56F3F5-D94C-18B3-91B2-236E0D80D1EB}"/>
              </a:ext>
            </a:extLst>
          </p:cNvPr>
          <p:cNvSpPr txBox="1"/>
          <p:nvPr/>
        </p:nvSpPr>
        <p:spPr>
          <a:xfrm>
            <a:off x="5596512" y="3911105"/>
            <a:ext cx="1281120"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A</a:t>
            </a:r>
          </a:p>
          <a:p>
            <a:pPr>
              <a:lnSpc>
                <a:spcPct val="90000"/>
              </a:lnSpc>
            </a:pPr>
            <a:r>
              <a:rPr lang="en-US" sz="1400">
                <a:ea typeface="Cambria"/>
              </a:rPr>
              <a:t>(not addicted)</a:t>
            </a:r>
          </a:p>
        </p:txBody>
      </p:sp>
      <p:sp>
        <p:nvSpPr>
          <p:cNvPr id="12" name="TextBox 11">
            <a:extLst>
              <a:ext uri="{FF2B5EF4-FFF2-40B4-BE49-F238E27FC236}">
                <a16:creationId xmlns:a16="http://schemas.microsoft.com/office/drawing/2014/main" id="{EA1B24BF-AD99-659B-B7E0-81973D1F8323}"/>
              </a:ext>
            </a:extLst>
          </p:cNvPr>
          <p:cNvSpPr txBox="1"/>
          <p:nvPr/>
        </p:nvSpPr>
        <p:spPr>
          <a:xfrm>
            <a:off x="6956777" y="3911105"/>
            <a:ext cx="984565"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B</a:t>
            </a:r>
          </a:p>
          <a:p>
            <a:pPr>
              <a:lnSpc>
                <a:spcPct val="90000"/>
              </a:lnSpc>
            </a:pPr>
            <a:r>
              <a:rPr lang="en-US" sz="1400">
                <a:ea typeface="Cambria"/>
              </a:rPr>
              <a:t>(addicted)</a:t>
            </a:r>
          </a:p>
        </p:txBody>
      </p:sp>
    </p:spTree>
    <p:extLst>
      <p:ext uri="{BB962C8B-B14F-4D97-AF65-F5344CB8AC3E}">
        <p14:creationId xmlns:p14="http://schemas.microsoft.com/office/powerpoint/2010/main" val="108377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6" y="326231"/>
            <a:ext cx="7772400" cy="914400"/>
          </a:xfrm>
        </p:spPr>
        <p:txBody>
          <a:bodyPr/>
          <a:lstStyle/>
          <a:p>
            <a:r>
              <a:rPr lang="en-US"/>
              <a:t>Increase in Digital divide</a:t>
            </a:r>
            <a:endParaRPr lang="en-US">
              <a:ea typeface="Cambria"/>
            </a:endParaRPr>
          </a:p>
        </p:txBody>
      </p:sp>
      <p:sp>
        <p:nvSpPr>
          <p:cNvPr id="3" name="Content Placeholder 2"/>
          <p:cNvSpPr>
            <a:spLocks noGrp="1"/>
          </p:cNvSpPr>
          <p:nvPr>
            <p:ph sz="half" idx="1"/>
          </p:nvPr>
        </p:nvSpPr>
        <p:spPr>
          <a:xfrm>
            <a:off x="277134" y="1213759"/>
            <a:ext cx="4269011" cy="3716109"/>
          </a:xfrm>
        </p:spPr>
        <p:txBody>
          <a:bodyPr vert="horz" lIns="91436" tIns="45718" rIns="91436" bIns="45718" rtlCol="0" anchor="t">
            <a:normAutofit/>
          </a:bodyPr>
          <a:lstStyle/>
          <a:p>
            <a:pPr marL="0" indent="0">
              <a:buNone/>
            </a:pPr>
            <a:r>
              <a:rPr lang="en-US" sz="1400" b="1"/>
              <a:t>Burnham discusses systematic oppression by the increased use of technology.</a:t>
            </a:r>
            <a:endParaRPr lang="en-US" sz="1400" b="1">
              <a:ea typeface="+mn-lt"/>
              <a:cs typeface="+mn-lt"/>
            </a:endParaRPr>
          </a:p>
          <a:p>
            <a:pPr marL="411480" lvl="1" indent="-205740">
              <a:buFont typeface="Arial" pitchFamily="34" charset="0"/>
              <a:buChar char="•"/>
            </a:pPr>
            <a:r>
              <a:rPr lang="en-US" sz="1300">
                <a:ea typeface="Cambria"/>
              </a:rPr>
              <a:t>1/3 of low income (&lt; $25,000/year) homes of non-white families had </a:t>
            </a:r>
            <a:r>
              <a:rPr lang="en-US" sz="1300" b="1">
                <a:ea typeface="Cambria"/>
              </a:rPr>
              <a:t>NO </a:t>
            </a:r>
            <a:r>
              <a:rPr lang="en-US" sz="1300">
                <a:ea typeface="Cambria"/>
              </a:rPr>
              <a:t>access to internet or technology in 2021 [10].</a:t>
            </a:r>
          </a:p>
          <a:p>
            <a:pPr marL="411480" lvl="1" indent="-205740">
              <a:buFont typeface="Arial" pitchFamily="34" charset="0"/>
              <a:buChar char="•"/>
            </a:pPr>
            <a:r>
              <a:rPr lang="en-US" sz="1300">
                <a:ea typeface="Cambria"/>
              </a:rPr>
              <a:t>Digital skills from lower socioeconomic status was considerably lower in comparison.</a:t>
            </a:r>
          </a:p>
          <a:p>
            <a:pPr marL="617220" lvl="2" indent="-205740"/>
            <a:r>
              <a:rPr lang="en-US" sz="1100">
                <a:ea typeface="Cambria"/>
              </a:rPr>
              <a:t>&gt;4 years of use: ~19.9 points higher than &lt; 1 year [12].</a:t>
            </a:r>
          </a:p>
          <a:p>
            <a:pPr marL="617220" lvl="2" indent="-205740"/>
            <a:r>
              <a:rPr lang="en-US" sz="1100">
                <a:ea typeface="Cambria"/>
              </a:rPr>
              <a:t>1-3 years of use: ~13.11 points higher than &lt; 1 year [12].</a:t>
            </a:r>
          </a:p>
          <a:p>
            <a:pPr marL="617220" lvl="2" indent="-205740"/>
            <a:r>
              <a:rPr lang="en-US" sz="1100">
                <a:ea typeface="Cambria"/>
              </a:rPr>
              <a:t>78% variance between different school systems [12].</a:t>
            </a:r>
            <a:endParaRPr lang="en-US" sz="1200">
              <a:ea typeface="Cambria"/>
            </a:endParaRPr>
          </a:p>
          <a:p>
            <a:pPr marL="0" indent="0">
              <a:buNone/>
            </a:pPr>
            <a:r>
              <a:rPr lang="en-US" sz="1400" b="1">
                <a:ea typeface="Cambria"/>
              </a:rPr>
              <a:t>Lower Income households during COVID-19:</a:t>
            </a:r>
            <a:endParaRPr lang="en-US" sz="1400">
              <a:ea typeface="Cambria"/>
            </a:endParaRPr>
          </a:p>
          <a:p>
            <a:pPr marL="491490" lvl="1" indent="-285750">
              <a:buFont typeface="Arial" pitchFamily="18" charset="0"/>
              <a:buChar char="•"/>
            </a:pPr>
            <a:r>
              <a:rPr lang="en-US" sz="1200">
                <a:ea typeface="Cambria"/>
              </a:rPr>
              <a:t>April 2020: 4,917 adults surveyed.</a:t>
            </a:r>
          </a:p>
          <a:p>
            <a:pPr marL="491490" lvl="1" indent="-285750">
              <a:buFont typeface="Arial" pitchFamily="18" charset="0"/>
              <a:buChar char="•"/>
            </a:pPr>
            <a:r>
              <a:rPr lang="en-US" sz="1200">
                <a:ea typeface="Cambria"/>
              </a:rPr>
              <a:t>43% will have to do schoolwork on cellphone [11].</a:t>
            </a:r>
          </a:p>
          <a:p>
            <a:pPr marL="491490" lvl="1" indent="-285750">
              <a:buFont typeface="Arial" pitchFamily="18" charset="0"/>
              <a:buChar char="•"/>
            </a:pPr>
            <a:r>
              <a:rPr lang="en-US" sz="1200">
                <a:ea typeface="Cambria"/>
              </a:rPr>
              <a:t>40% will have to use public Wi-Fi [11].</a:t>
            </a:r>
          </a:p>
          <a:p>
            <a:pPr marL="491490" lvl="1" indent="-285750">
              <a:buFont typeface="Arial" pitchFamily="18" charset="0"/>
              <a:buChar char="•"/>
            </a:pPr>
            <a:r>
              <a:rPr lang="en-US" sz="1200">
                <a:ea typeface="Cambria"/>
              </a:rPr>
              <a:t>36% do not have any technological access [11].</a:t>
            </a:r>
          </a:p>
          <a:p>
            <a:pPr marL="491490" lvl="1" indent="-285750">
              <a:buFont typeface="Arial" pitchFamily="18" charset="0"/>
              <a:buChar char="•"/>
            </a:pPr>
            <a:endParaRPr lang="en-US" sz="1400">
              <a:ea typeface="Cambria"/>
            </a:endParaRPr>
          </a:p>
          <a:p>
            <a:pPr marL="411480" lvl="1" indent="-205740">
              <a:buFont typeface="Arial" pitchFamily="34" charset="0"/>
              <a:buChar char="•"/>
            </a:pPr>
            <a:endParaRPr lang="en-US" sz="1100">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8" name="TextBox 7">
            <a:extLst>
              <a:ext uri="{FF2B5EF4-FFF2-40B4-BE49-F238E27FC236}">
                <a16:creationId xmlns:a16="http://schemas.microsoft.com/office/drawing/2014/main" id="{92B25CA5-EF6B-3A0D-DB1B-CA717B0509C3}"/>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pic>
        <p:nvPicPr>
          <p:cNvPr id="9" name="Picture 8" descr="Chart shows many parents with lower incomes say it’s likely their child will face digital obstacles when trying to do schoolwork at home during outbreak">
            <a:extLst>
              <a:ext uri="{FF2B5EF4-FFF2-40B4-BE49-F238E27FC236}">
                <a16:creationId xmlns:a16="http://schemas.microsoft.com/office/drawing/2014/main" id="{E7B794E6-3FB0-3F99-A63B-3F9C04790C8F}"/>
              </a:ext>
            </a:extLst>
          </p:cNvPr>
          <p:cNvPicPr>
            <a:picLocks noChangeAspect="1"/>
          </p:cNvPicPr>
          <p:nvPr/>
        </p:nvPicPr>
        <p:blipFill>
          <a:blip r:embed="rId3"/>
          <a:stretch>
            <a:fillRect/>
          </a:stretch>
        </p:blipFill>
        <p:spPr>
          <a:xfrm>
            <a:off x="5104946" y="1026885"/>
            <a:ext cx="3075217" cy="3612247"/>
          </a:xfrm>
          <a:prstGeom prst="rect">
            <a:avLst/>
          </a:prstGeom>
        </p:spPr>
      </p:pic>
      <p:sp>
        <p:nvSpPr>
          <p:cNvPr id="13" name="TextBox 12">
            <a:extLst>
              <a:ext uri="{FF2B5EF4-FFF2-40B4-BE49-F238E27FC236}">
                <a16:creationId xmlns:a16="http://schemas.microsoft.com/office/drawing/2014/main" id="{FC7DED74-26F0-C03B-5532-88CF4972B934}"/>
              </a:ext>
            </a:extLst>
          </p:cNvPr>
          <p:cNvSpPr txBox="1"/>
          <p:nvPr/>
        </p:nvSpPr>
        <p:spPr>
          <a:xfrm>
            <a:off x="4245428" y="4637315"/>
            <a:ext cx="4868701"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ea typeface="Cambria"/>
              </a:rPr>
              <a:t>Figure from [11], April 2020 study that visualizes family</a:t>
            </a:r>
            <a:endParaRPr lang="en-US" sz="2800" err="1">
              <a:ea typeface="Cambria"/>
            </a:endParaRPr>
          </a:p>
          <a:p>
            <a:pPr>
              <a:lnSpc>
                <a:spcPct val="90000"/>
              </a:lnSpc>
            </a:pPr>
            <a:r>
              <a:rPr lang="en-US" sz="1200">
                <a:ea typeface="Cambria"/>
              </a:rPr>
              <a:t>income differences and their accessibility to internet and technology.</a:t>
            </a:r>
            <a:endParaRPr lang="en-US" sz="2800">
              <a:ea typeface="Cambria"/>
            </a:endParaRPr>
          </a:p>
        </p:txBody>
      </p:sp>
    </p:spTree>
    <p:extLst>
      <p:ext uri="{BB962C8B-B14F-4D97-AF65-F5344CB8AC3E}">
        <p14:creationId xmlns:p14="http://schemas.microsoft.com/office/powerpoint/2010/main" val="397369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C76-7BE4-B921-DB7C-167B3B80B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39062-C807-30A4-8648-9EAE01238389}"/>
              </a:ext>
            </a:extLst>
          </p:cNvPr>
          <p:cNvSpPr>
            <a:spLocks noGrp="1"/>
          </p:cNvSpPr>
          <p:nvPr>
            <p:ph type="title"/>
          </p:nvPr>
        </p:nvSpPr>
        <p:spPr>
          <a:xfrm>
            <a:off x="350457" y="234425"/>
            <a:ext cx="7772400" cy="914400"/>
          </a:xfrm>
        </p:spPr>
        <p:txBody>
          <a:bodyPr/>
          <a:lstStyle/>
          <a:p>
            <a:r>
              <a:rPr lang="en-US">
                <a:ea typeface="Cambria"/>
              </a:rPr>
              <a:t>Pressure to share information online</a:t>
            </a:r>
          </a:p>
        </p:txBody>
      </p:sp>
      <p:sp>
        <p:nvSpPr>
          <p:cNvPr id="3" name="Content Placeholder 2">
            <a:extLst>
              <a:ext uri="{FF2B5EF4-FFF2-40B4-BE49-F238E27FC236}">
                <a16:creationId xmlns:a16="http://schemas.microsoft.com/office/drawing/2014/main" id="{B5AE8B82-BD1C-71B7-D954-A8039F60D53F}"/>
              </a:ext>
            </a:extLst>
          </p:cNvPr>
          <p:cNvSpPr>
            <a:spLocks noGrp="1"/>
          </p:cNvSpPr>
          <p:nvPr>
            <p:ph sz="half" idx="1"/>
          </p:nvPr>
        </p:nvSpPr>
        <p:spPr>
          <a:xfrm>
            <a:off x="350457" y="1083333"/>
            <a:ext cx="4862630" cy="3381138"/>
          </a:xfrm>
        </p:spPr>
        <p:txBody>
          <a:bodyPr vert="horz" lIns="91436" tIns="45718" rIns="91436" bIns="45718" rtlCol="0" anchor="t">
            <a:normAutofit/>
          </a:bodyPr>
          <a:lstStyle/>
          <a:p>
            <a:pPr marL="0" indent="0">
              <a:buNone/>
            </a:pPr>
            <a:endParaRPr lang="en-US">
              <a:solidFill>
                <a:srgbClr val="FFFFFF"/>
              </a:solidFill>
              <a:latin typeface="Cambria"/>
              <a:ea typeface="Cambria"/>
            </a:endParaRPr>
          </a:p>
          <a:p>
            <a:pPr marL="205740" indent="-205740"/>
            <a:endParaRPr lang="en-US">
              <a:ea typeface="Cambria"/>
            </a:endParaRPr>
          </a:p>
        </p:txBody>
      </p:sp>
      <p:sp>
        <p:nvSpPr>
          <p:cNvPr id="5" name="Footer Placeholder 4">
            <a:extLst>
              <a:ext uri="{FF2B5EF4-FFF2-40B4-BE49-F238E27FC236}">
                <a16:creationId xmlns:a16="http://schemas.microsoft.com/office/drawing/2014/main" id="{38AD183F-7707-79D6-B0A2-3BD281163D1C}"/>
              </a:ext>
            </a:extLst>
          </p:cNvPr>
          <p:cNvSpPr>
            <a:spLocks noGrp="1"/>
          </p:cNvSpPr>
          <p:nvPr>
            <p:ph type="ftr" sz="quarter" idx="11"/>
          </p:nvPr>
        </p:nvSpPr>
        <p:spPr/>
        <p:txBody>
          <a:bodyPr/>
          <a:lstStyle/>
          <a:p>
            <a:r>
              <a:rPr lang="sk-SK"/>
              <a:t>© 2024 </a:t>
            </a:r>
            <a:r>
              <a:rPr lang="sk-SK" err="1"/>
              <a:t>Keith</a:t>
            </a:r>
            <a:r>
              <a:rPr lang="sk-SK"/>
              <a:t> A. </a:t>
            </a:r>
            <a:r>
              <a:rPr lang="sk-SK" err="1"/>
              <a:t>Pray</a:t>
            </a:r>
            <a:endParaRPr lang="en-US"/>
          </a:p>
        </p:txBody>
      </p:sp>
      <p:sp>
        <p:nvSpPr>
          <p:cNvPr id="6" name="Slide Number Placeholder 5">
            <a:extLst>
              <a:ext uri="{FF2B5EF4-FFF2-40B4-BE49-F238E27FC236}">
                <a16:creationId xmlns:a16="http://schemas.microsoft.com/office/drawing/2014/main" id="{E4EC461A-F304-016B-69C4-6A072F3CEA4D}"/>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a:extLst>
              <a:ext uri="{FF2B5EF4-FFF2-40B4-BE49-F238E27FC236}">
                <a16:creationId xmlns:a16="http://schemas.microsoft.com/office/drawing/2014/main" id="{BD6C821F-162F-9B83-9C6B-FD9A3ACD5D05}"/>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
        <p:nvSpPr>
          <p:cNvPr id="11" name="TextBox 10">
            <a:extLst>
              <a:ext uri="{FF2B5EF4-FFF2-40B4-BE49-F238E27FC236}">
                <a16:creationId xmlns:a16="http://schemas.microsoft.com/office/drawing/2014/main" id="{39A337C8-F446-E631-4303-949A01149A7D}"/>
              </a:ext>
            </a:extLst>
          </p:cNvPr>
          <p:cNvSpPr txBox="1"/>
          <p:nvPr/>
        </p:nvSpPr>
        <p:spPr>
          <a:xfrm>
            <a:off x="5596512" y="3911105"/>
            <a:ext cx="1281120"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A</a:t>
            </a:r>
          </a:p>
          <a:p>
            <a:pPr>
              <a:lnSpc>
                <a:spcPct val="90000"/>
              </a:lnSpc>
            </a:pPr>
            <a:r>
              <a:rPr lang="en-US" sz="1400">
                <a:ea typeface="Cambria"/>
              </a:rPr>
              <a:t>(not addicted)</a:t>
            </a:r>
          </a:p>
        </p:txBody>
      </p:sp>
      <p:sp>
        <p:nvSpPr>
          <p:cNvPr id="12" name="TextBox 11">
            <a:extLst>
              <a:ext uri="{FF2B5EF4-FFF2-40B4-BE49-F238E27FC236}">
                <a16:creationId xmlns:a16="http://schemas.microsoft.com/office/drawing/2014/main" id="{A4412E65-68A3-0F42-C49F-6E2BB8BD2B1B}"/>
              </a:ext>
            </a:extLst>
          </p:cNvPr>
          <p:cNvSpPr txBox="1"/>
          <p:nvPr/>
        </p:nvSpPr>
        <p:spPr>
          <a:xfrm>
            <a:off x="6956777" y="3911105"/>
            <a:ext cx="984565"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B</a:t>
            </a:r>
          </a:p>
          <a:p>
            <a:pPr>
              <a:lnSpc>
                <a:spcPct val="90000"/>
              </a:lnSpc>
            </a:pPr>
            <a:r>
              <a:rPr lang="en-US" sz="1400">
                <a:ea typeface="Cambria"/>
              </a:rPr>
              <a:t>(addicted)</a:t>
            </a:r>
          </a:p>
        </p:txBody>
      </p:sp>
      <p:pic>
        <p:nvPicPr>
          <p:cNvPr id="14" name="Content Placeholder 13" descr="A graph with text and numbers&#10;&#10;Description automatically generated with medium confidence">
            <a:extLst>
              <a:ext uri="{FF2B5EF4-FFF2-40B4-BE49-F238E27FC236}">
                <a16:creationId xmlns:a16="http://schemas.microsoft.com/office/drawing/2014/main" id="{7B57D687-C517-2E64-D2DF-CA00628F3BA7}"/>
              </a:ext>
            </a:extLst>
          </p:cNvPr>
          <p:cNvPicPr>
            <a:picLocks noGrp="1" noChangeAspect="1"/>
          </p:cNvPicPr>
          <p:nvPr>
            <p:ph sz="half" idx="2"/>
          </p:nvPr>
        </p:nvPicPr>
        <p:blipFill>
          <a:blip r:embed="rId3"/>
          <a:stretch>
            <a:fillRect/>
          </a:stretch>
        </p:blipFill>
        <p:spPr>
          <a:xfrm>
            <a:off x="4610521" y="1308422"/>
            <a:ext cx="4183022" cy="3082814"/>
          </a:xfrm>
        </p:spPr>
      </p:pic>
      <p:sp>
        <p:nvSpPr>
          <p:cNvPr id="16" name="Content Placeholder 2">
            <a:extLst>
              <a:ext uri="{FF2B5EF4-FFF2-40B4-BE49-F238E27FC236}">
                <a16:creationId xmlns:a16="http://schemas.microsoft.com/office/drawing/2014/main" id="{D5763CDD-DC16-D239-45AE-C441DFFD379E}"/>
              </a:ext>
            </a:extLst>
          </p:cNvPr>
          <p:cNvSpPr txBox="1">
            <a:spLocks/>
          </p:cNvSpPr>
          <p:nvPr/>
        </p:nvSpPr>
        <p:spPr>
          <a:xfrm>
            <a:off x="335757" y="1266826"/>
            <a:ext cx="4076700" cy="3438525"/>
          </a:xfrm>
          <a:prstGeom prst="rect">
            <a:avLst/>
          </a:prstGeom>
        </p:spPr>
        <p:txBody>
          <a:bodyPr vert="horz" lIns="91436" tIns="45718" rIns="91436" bIns="45718" rtlCol="0" anchor="t">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Font typeface="Arial" pitchFamily="34" charset="0"/>
              <a:buNone/>
            </a:pPr>
            <a:r>
              <a:rPr lang="en-US" sz="1600" b="1">
                <a:ea typeface="Cambria"/>
              </a:rPr>
              <a:t>People are pressured to share information</a:t>
            </a:r>
          </a:p>
          <a:p>
            <a:pPr marL="411480" lvl="1" indent="-205740">
              <a:buFont typeface="Courier New" pitchFamily="34" charset="0"/>
              <a:buChar char="o"/>
            </a:pPr>
            <a:r>
              <a:rPr lang="en-US" sz="1600">
                <a:ea typeface="Cambria"/>
              </a:rPr>
              <a:t>87% share photos and videos of travel [14] </a:t>
            </a:r>
          </a:p>
          <a:p>
            <a:pPr marL="411480" lvl="1" indent="-205740">
              <a:buFont typeface="Courier New" pitchFamily="34" charset="0"/>
              <a:buChar char="o"/>
            </a:pPr>
            <a:r>
              <a:rPr lang="en-US" sz="1600">
                <a:ea typeface="Cambria"/>
              </a:rPr>
              <a:t>70% share photos of their children online [14]</a:t>
            </a:r>
          </a:p>
          <a:p>
            <a:pPr marL="205740" lvl="1" indent="0">
              <a:buNone/>
            </a:pPr>
            <a:r>
              <a:rPr lang="en-US" sz="1600" b="1">
                <a:ea typeface="Cambria"/>
              </a:rPr>
              <a:t>This pressure to post your social life can lead to privacy and safety concerns for you and your children</a:t>
            </a:r>
          </a:p>
          <a:p>
            <a:pPr marL="411480" lvl="1" indent="-205740">
              <a:buFont typeface="Courier New" pitchFamily="34" charset="0"/>
              <a:buChar char="o"/>
            </a:pPr>
            <a:r>
              <a:rPr lang="en-US" sz="1600">
                <a:ea typeface="Cambria"/>
              </a:rPr>
              <a:t>41% of people shared scans of passports, driver’s licenses, and other personal documents</a:t>
            </a:r>
          </a:p>
        </p:txBody>
      </p:sp>
    </p:spTree>
    <p:extLst>
      <p:ext uri="{BB962C8B-B14F-4D97-AF65-F5344CB8AC3E}">
        <p14:creationId xmlns:p14="http://schemas.microsoft.com/office/powerpoint/2010/main" val="205066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38A2-1E82-F188-B053-6ED3B062F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41910-0CE2-430F-57DE-5E3E583C5C5B}"/>
              </a:ext>
            </a:extLst>
          </p:cNvPr>
          <p:cNvSpPr>
            <a:spLocks noGrp="1"/>
          </p:cNvSpPr>
          <p:nvPr>
            <p:ph type="title"/>
          </p:nvPr>
        </p:nvSpPr>
        <p:spPr>
          <a:xfrm>
            <a:off x="350457" y="234425"/>
            <a:ext cx="7772400" cy="914400"/>
          </a:xfrm>
        </p:spPr>
        <p:txBody>
          <a:bodyPr/>
          <a:lstStyle/>
          <a:p>
            <a:r>
              <a:rPr lang="en-US">
                <a:ea typeface="Cambria"/>
              </a:rPr>
              <a:t>“Welcome to the internet”</a:t>
            </a:r>
          </a:p>
        </p:txBody>
      </p:sp>
      <p:sp>
        <p:nvSpPr>
          <p:cNvPr id="3" name="Content Placeholder 2">
            <a:extLst>
              <a:ext uri="{FF2B5EF4-FFF2-40B4-BE49-F238E27FC236}">
                <a16:creationId xmlns:a16="http://schemas.microsoft.com/office/drawing/2014/main" id="{365718FE-370A-BAA8-20C8-ED38AD0FAC19}"/>
              </a:ext>
            </a:extLst>
          </p:cNvPr>
          <p:cNvSpPr>
            <a:spLocks noGrp="1"/>
          </p:cNvSpPr>
          <p:nvPr>
            <p:ph sz="half" idx="1"/>
          </p:nvPr>
        </p:nvSpPr>
        <p:spPr>
          <a:xfrm>
            <a:off x="350457" y="1083333"/>
            <a:ext cx="4862630" cy="3381138"/>
          </a:xfrm>
        </p:spPr>
        <p:txBody>
          <a:bodyPr vert="horz" lIns="91436" tIns="45718" rIns="91436" bIns="45718" rtlCol="0" anchor="t">
            <a:normAutofit/>
          </a:bodyPr>
          <a:lstStyle/>
          <a:p>
            <a:pPr marL="0" indent="0">
              <a:buNone/>
            </a:pPr>
            <a:endParaRPr lang="en-US">
              <a:solidFill>
                <a:srgbClr val="FFFFFF"/>
              </a:solidFill>
              <a:latin typeface="Cambria"/>
              <a:ea typeface="Cambria"/>
            </a:endParaRPr>
          </a:p>
          <a:p>
            <a:pPr marL="205740" indent="-205740"/>
            <a:endParaRPr lang="en-US">
              <a:ea typeface="Cambria"/>
            </a:endParaRPr>
          </a:p>
        </p:txBody>
      </p:sp>
      <p:sp>
        <p:nvSpPr>
          <p:cNvPr id="5" name="Footer Placeholder 4">
            <a:extLst>
              <a:ext uri="{FF2B5EF4-FFF2-40B4-BE49-F238E27FC236}">
                <a16:creationId xmlns:a16="http://schemas.microsoft.com/office/drawing/2014/main" id="{2257A89C-047C-18D1-8565-7797F0573160}"/>
              </a:ext>
            </a:extLst>
          </p:cNvPr>
          <p:cNvSpPr>
            <a:spLocks noGrp="1"/>
          </p:cNvSpPr>
          <p:nvPr>
            <p:ph type="ftr" sz="quarter" idx="11"/>
          </p:nvPr>
        </p:nvSpPr>
        <p:spPr/>
        <p:txBody>
          <a:bodyPr/>
          <a:lstStyle/>
          <a:p>
            <a:r>
              <a:rPr lang="sk-SK"/>
              <a:t>© 2024 </a:t>
            </a:r>
            <a:r>
              <a:rPr lang="sk-SK" err="1"/>
              <a:t>Keith</a:t>
            </a:r>
            <a:r>
              <a:rPr lang="sk-SK"/>
              <a:t> A. </a:t>
            </a:r>
            <a:r>
              <a:rPr lang="sk-SK" err="1"/>
              <a:t>Pray</a:t>
            </a:r>
            <a:endParaRPr lang="en-US"/>
          </a:p>
        </p:txBody>
      </p:sp>
      <p:sp>
        <p:nvSpPr>
          <p:cNvPr id="6" name="Slide Number Placeholder 5">
            <a:extLst>
              <a:ext uri="{FF2B5EF4-FFF2-40B4-BE49-F238E27FC236}">
                <a16:creationId xmlns:a16="http://schemas.microsoft.com/office/drawing/2014/main" id="{4CA36288-A890-28E8-0ED8-6C5DCB94CD94}"/>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9" name="TextBox 8">
            <a:extLst>
              <a:ext uri="{FF2B5EF4-FFF2-40B4-BE49-F238E27FC236}">
                <a16:creationId xmlns:a16="http://schemas.microsoft.com/office/drawing/2014/main" id="{58C25D8C-5D47-E2F3-BC31-4D97BC5C24A9}"/>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
        <p:nvSpPr>
          <p:cNvPr id="11" name="TextBox 10">
            <a:extLst>
              <a:ext uri="{FF2B5EF4-FFF2-40B4-BE49-F238E27FC236}">
                <a16:creationId xmlns:a16="http://schemas.microsoft.com/office/drawing/2014/main" id="{DDE4EDBF-626B-0956-863F-11EBC1CFD19A}"/>
              </a:ext>
            </a:extLst>
          </p:cNvPr>
          <p:cNvSpPr txBox="1"/>
          <p:nvPr/>
        </p:nvSpPr>
        <p:spPr>
          <a:xfrm>
            <a:off x="5596512" y="3911105"/>
            <a:ext cx="1281120"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A</a:t>
            </a:r>
          </a:p>
          <a:p>
            <a:pPr>
              <a:lnSpc>
                <a:spcPct val="90000"/>
              </a:lnSpc>
            </a:pPr>
            <a:r>
              <a:rPr lang="en-US" sz="1400">
                <a:ea typeface="Cambria"/>
              </a:rPr>
              <a:t>(not addicted)</a:t>
            </a:r>
          </a:p>
        </p:txBody>
      </p:sp>
      <p:sp>
        <p:nvSpPr>
          <p:cNvPr id="12" name="TextBox 11">
            <a:extLst>
              <a:ext uri="{FF2B5EF4-FFF2-40B4-BE49-F238E27FC236}">
                <a16:creationId xmlns:a16="http://schemas.microsoft.com/office/drawing/2014/main" id="{6850C24D-A7B8-6B1C-AA1F-8C609DE3A39B}"/>
              </a:ext>
            </a:extLst>
          </p:cNvPr>
          <p:cNvSpPr txBox="1"/>
          <p:nvPr/>
        </p:nvSpPr>
        <p:spPr>
          <a:xfrm>
            <a:off x="6956777" y="3911105"/>
            <a:ext cx="984565"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Favors B</a:t>
            </a:r>
          </a:p>
          <a:p>
            <a:pPr>
              <a:lnSpc>
                <a:spcPct val="90000"/>
              </a:lnSpc>
            </a:pPr>
            <a:r>
              <a:rPr lang="en-US" sz="1400">
                <a:ea typeface="Cambria"/>
              </a:rPr>
              <a:t>(addicted)</a:t>
            </a:r>
          </a:p>
        </p:txBody>
      </p:sp>
      <p:pic>
        <p:nvPicPr>
          <p:cNvPr id="14" name="Content Placeholder 13" descr="A graph with text and numbers&#10;&#10;Description automatically generated with medium confidence">
            <a:extLst>
              <a:ext uri="{FF2B5EF4-FFF2-40B4-BE49-F238E27FC236}">
                <a16:creationId xmlns:a16="http://schemas.microsoft.com/office/drawing/2014/main" id="{5B504D1B-1129-BE8C-843E-EF69CDCA04A1}"/>
              </a:ext>
            </a:extLst>
          </p:cNvPr>
          <p:cNvPicPr>
            <a:picLocks noGrp="1" noChangeAspect="1"/>
          </p:cNvPicPr>
          <p:nvPr>
            <p:ph sz="half" idx="2"/>
          </p:nvPr>
        </p:nvPicPr>
        <p:blipFill>
          <a:blip r:embed="rId3"/>
          <a:stretch>
            <a:fillRect/>
          </a:stretch>
        </p:blipFill>
        <p:spPr>
          <a:xfrm>
            <a:off x="4610521" y="1308422"/>
            <a:ext cx="4183022" cy="3082814"/>
          </a:xfrm>
        </p:spPr>
      </p:pic>
      <p:sp>
        <p:nvSpPr>
          <p:cNvPr id="16" name="Content Placeholder 2">
            <a:extLst>
              <a:ext uri="{FF2B5EF4-FFF2-40B4-BE49-F238E27FC236}">
                <a16:creationId xmlns:a16="http://schemas.microsoft.com/office/drawing/2014/main" id="{E73D3D5E-11AB-14BD-DB05-823F9840102E}"/>
              </a:ext>
            </a:extLst>
          </p:cNvPr>
          <p:cNvSpPr txBox="1">
            <a:spLocks/>
          </p:cNvSpPr>
          <p:nvPr/>
        </p:nvSpPr>
        <p:spPr>
          <a:xfrm>
            <a:off x="335757" y="1266826"/>
            <a:ext cx="4076700" cy="3438525"/>
          </a:xfrm>
          <a:prstGeom prst="rect">
            <a:avLst/>
          </a:prstGeom>
        </p:spPr>
        <p:txBody>
          <a:bodyPr vert="horz" lIns="91436" tIns="45718" rIns="91436" bIns="45718" rtlCol="0" anchor="t">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Font typeface="Arial" pitchFamily="34" charset="0"/>
              <a:buNone/>
            </a:pPr>
            <a:r>
              <a:rPr lang="en-US" sz="1600" b="1">
                <a:ea typeface="Cambria"/>
              </a:rPr>
              <a:t>The vast amount of information on the internet that we all have unfiltered access to</a:t>
            </a:r>
          </a:p>
          <a:p>
            <a:pPr marL="491490" lvl="1" indent="-285750">
              <a:buFont typeface="Courier New" panose="02070309020205020404" pitchFamily="49" charset="0"/>
              <a:buChar char="o"/>
            </a:pPr>
            <a:r>
              <a:rPr lang="en-US" sz="1600" b="1">
                <a:ea typeface="Cambria"/>
              </a:rPr>
              <a:t>“Put your cares aside”</a:t>
            </a:r>
          </a:p>
          <a:p>
            <a:pPr marL="491490" lvl="1" indent="-285750">
              <a:buFont typeface="Courier New" panose="02070309020205020404" pitchFamily="49" charset="0"/>
              <a:buChar char="o"/>
            </a:pPr>
            <a:r>
              <a:rPr lang="en-US" sz="1600" b="1">
                <a:ea typeface="Cambria"/>
              </a:rPr>
              <a:t>“Show us pictures of your children, tell us every thought you think”</a:t>
            </a:r>
          </a:p>
          <a:p>
            <a:pPr marL="491490" lvl="1" indent="-285750">
              <a:buFont typeface="Courier New" panose="02070309020205020404" pitchFamily="49" charset="0"/>
              <a:buChar char="o"/>
            </a:pPr>
            <a:r>
              <a:rPr lang="en-US" sz="1600" b="1">
                <a:ea typeface="Cambria"/>
              </a:rPr>
              <a:t>“Mommy let you use her iPad, you were barely two. It did all the things we designed it to do”</a:t>
            </a:r>
          </a:p>
          <a:p>
            <a:pPr marL="491490" lvl="1" indent="-285750">
              <a:buFont typeface="Courier New" panose="02070309020205020404" pitchFamily="49" charset="0"/>
              <a:buChar char="o"/>
            </a:pPr>
            <a:r>
              <a:rPr lang="en-US" sz="1600" b="1">
                <a:ea typeface="Cambria"/>
              </a:rPr>
              <a:t>”Apathy’s a tragedy and boredom is a crime”</a:t>
            </a:r>
          </a:p>
          <a:p>
            <a:pPr marL="491490" lvl="1" indent="-285750">
              <a:buFont typeface="Courier New" panose="02070309020205020404" pitchFamily="49" charset="0"/>
              <a:buChar char="o"/>
            </a:pPr>
            <a:r>
              <a:rPr lang="en-US" sz="1600" b="1">
                <a:ea typeface="Cambria"/>
              </a:rPr>
              <a:t>“A bit of everything all of the time”</a:t>
            </a:r>
          </a:p>
        </p:txBody>
      </p:sp>
    </p:spTree>
    <p:extLst>
      <p:ext uri="{BB962C8B-B14F-4D97-AF65-F5344CB8AC3E}">
        <p14:creationId xmlns:p14="http://schemas.microsoft.com/office/powerpoint/2010/main" val="135416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6" y="326231"/>
            <a:ext cx="7772400" cy="914400"/>
          </a:xfrm>
        </p:spPr>
        <p:txBody>
          <a:bodyPr/>
          <a:lstStyle/>
          <a:p>
            <a:r>
              <a:rPr lang="en-US">
                <a:ea typeface="Cambria"/>
              </a:rPr>
              <a:t>A Dependence on social media contributes to mental health issues</a:t>
            </a:r>
          </a:p>
        </p:txBody>
      </p:sp>
      <p:sp>
        <p:nvSpPr>
          <p:cNvPr id="3" name="Content Placeholder 2"/>
          <p:cNvSpPr>
            <a:spLocks noGrp="1"/>
          </p:cNvSpPr>
          <p:nvPr>
            <p:ph sz="half" idx="1"/>
          </p:nvPr>
        </p:nvSpPr>
        <p:spPr>
          <a:xfrm>
            <a:off x="335757" y="1266826"/>
            <a:ext cx="4076700" cy="3438525"/>
          </a:xfrm>
        </p:spPr>
        <p:txBody>
          <a:bodyPr vert="horz" lIns="91436" tIns="45718" rIns="91436" bIns="45718" rtlCol="0" anchor="t">
            <a:noAutofit/>
          </a:bodyPr>
          <a:lstStyle/>
          <a:p>
            <a:pPr marL="0" indent="0">
              <a:buNone/>
            </a:pPr>
            <a:r>
              <a:rPr lang="en-US" sz="1600" b="1">
                <a:ea typeface="Cambria"/>
              </a:rPr>
              <a:t>Burnham discusses his mental health issues from social media.</a:t>
            </a:r>
          </a:p>
          <a:p>
            <a:pPr marL="411480" lvl="1" indent="-205740">
              <a:buFont typeface="Courier New" pitchFamily="34" charset="0"/>
              <a:buChar char="o"/>
            </a:pPr>
            <a:r>
              <a:rPr lang="en-US" sz="1600">
                <a:ea typeface="Cambria"/>
              </a:rPr>
              <a:t>91% of young people use social media [5].</a:t>
            </a:r>
          </a:p>
          <a:p>
            <a:pPr marL="411480" lvl="1" indent="-205740">
              <a:buFont typeface="Courier New" pitchFamily="34" charset="0"/>
              <a:buChar char="o"/>
            </a:pPr>
            <a:r>
              <a:rPr lang="en-US" sz="1600">
                <a:ea typeface="Cambria"/>
              </a:rPr>
              <a:t>"My heart it gets to </a:t>
            </a:r>
            <a:r>
              <a:rPr lang="en-US" sz="1600" err="1">
                <a:ea typeface="Cambria"/>
              </a:rPr>
              <a:t>tappin</a:t>
            </a:r>
            <a:r>
              <a:rPr lang="en-US" sz="1600">
                <a:ea typeface="Cambria"/>
              </a:rPr>
              <a:t>', and I think I'm </a:t>
            </a:r>
            <a:r>
              <a:rPr lang="en-US" sz="1600" err="1">
                <a:ea typeface="Cambria"/>
              </a:rPr>
              <a:t>gonna</a:t>
            </a:r>
            <a:r>
              <a:rPr lang="en-US" sz="1600">
                <a:ea typeface="Cambria"/>
              </a:rPr>
              <a:t> die" [6]</a:t>
            </a:r>
          </a:p>
          <a:p>
            <a:pPr marL="0" indent="0">
              <a:buNone/>
            </a:pPr>
            <a:r>
              <a:rPr lang="en-US" sz="1600" b="1">
                <a:ea typeface="Cambria"/>
              </a:rPr>
              <a:t>Studies show increase in mental disorders caused by pandemic-related social media abuse.</a:t>
            </a:r>
          </a:p>
          <a:p>
            <a:pPr marL="411480" lvl="1" indent="-205740">
              <a:buFont typeface="Courier New" pitchFamily="34" charset="0"/>
              <a:buChar char="o"/>
            </a:pPr>
            <a:r>
              <a:rPr lang="en-US" sz="1600">
                <a:ea typeface="Cambria"/>
              </a:rPr>
              <a:t>48.3% of participants had depression [7].</a:t>
            </a:r>
          </a:p>
          <a:p>
            <a:pPr marL="411480" lvl="1" indent="-205740">
              <a:buFont typeface="Courier New" pitchFamily="34" charset="0"/>
              <a:buChar char="o"/>
            </a:pPr>
            <a:r>
              <a:rPr lang="en-US" sz="1600">
                <a:ea typeface="Cambria"/>
              </a:rPr>
              <a:t>22.6% of participants had anxiety [7].</a:t>
            </a:r>
          </a:p>
          <a:p>
            <a:pPr marL="411480" lvl="1" indent="-205740">
              <a:buFont typeface="Courier New" pitchFamily="34" charset="0"/>
              <a:buChar char="o"/>
            </a:pPr>
            <a:r>
              <a:rPr lang="en-US" sz="1600">
                <a:ea typeface="Cambria"/>
              </a:rPr>
              <a:t>19.4% of participants </a:t>
            </a:r>
            <a:r>
              <a:rPr lang="en-US" sz="1600" b="1">
                <a:ea typeface="Cambria"/>
              </a:rPr>
              <a:t>had both </a:t>
            </a:r>
            <a:r>
              <a:rPr lang="en-US" sz="1600">
                <a:ea typeface="Cambria"/>
              </a:rPr>
              <a:t>[7]. </a:t>
            </a:r>
          </a:p>
        </p:txBody>
      </p:sp>
      <p:sp>
        <p:nvSpPr>
          <p:cNvPr id="4" name="Content Placeholder 3"/>
          <p:cNvSpPr>
            <a:spLocks noGrp="1"/>
          </p:cNvSpPr>
          <p:nvPr>
            <p:ph sz="half" idx="2"/>
          </p:nvPr>
        </p:nvSpPr>
        <p:spPr>
          <a:xfrm>
            <a:off x="4412304" y="1271487"/>
            <a:ext cx="4471481" cy="3065024"/>
          </a:xfrm>
          <a:ln>
            <a:solidFill>
              <a:schemeClr val="bg1"/>
            </a:solidFill>
          </a:ln>
        </p:spPr>
        <p:txBody>
          <a:bodyPr anchor="ctr">
            <a:normAutofit/>
          </a:bodyPr>
          <a:lstStyle/>
          <a:p>
            <a:pPr marL="0" indent="0" algn="ctr">
              <a:buNone/>
            </a:pPr>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pic>
        <p:nvPicPr>
          <p:cNvPr id="8" name="Picture 7" descr="A graph of different colored bars&#10;&#10;Description automatically generated">
            <a:extLst>
              <a:ext uri="{FF2B5EF4-FFF2-40B4-BE49-F238E27FC236}">
                <a16:creationId xmlns:a16="http://schemas.microsoft.com/office/drawing/2014/main" id="{046B8B31-AF11-2C29-57C4-566A2D546197}"/>
              </a:ext>
            </a:extLst>
          </p:cNvPr>
          <p:cNvPicPr>
            <a:picLocks noChangeAspect="1"/>
          </p:cNvPicPr>
          <p:nvPr/>
        </p:nvPicPr>
        <p:blipFill>
          <a:blip r:embed="rId3"/>
          <a:stretch>
            <a:fillRect/>
          </a:stretch>
        </p:blipFill>
        <p:spPr>
          <a:xfrm>
            <a:off x="4420656" y="1276754"/>
            <a:ext cx="4445051" cy="3052054"/>
          </a:xfrm>
          <a:prstGeom prst="rect">
            <a:avLst/>
          </a:prstGeom>
        </p:spPr>
      </p:pic>
      <p:sp>
        <p:nvSpPr>
          <p:cNvPr id="9" name="TextBox 8">
            <a:extLst>
              <a:ext uri="{FF2B5EF4-FFF2-40B4-BE49-F238E27FC236}">
                <a16:creationId xmlns:a16="http://schemas.microsoft.com/office/drawing/2014/main" id="{98EC62DB-F858-79FF-4E16-03148D49EF6F}"/>
              </a:ext>
            </a:extLst>
          </p:cNvPr>
          <p:cNvSpPr txBox="1"/>
          <p:nvPr/>
        </p:nvSpPr>
        <p:spPr>
          <a:xfrm>
            <a:off x="4814008" y="4334869"/>
            <a:ext cx="4083362"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200">
                <a:ea typeface="Cambria"/>
              </a:rPr>
              <a:t>Figure from [8], based on the 2021 Utah Adolescent Report.</a:t>
            </a:r>
            <a:endParaRPr lang="en-US"/>
          </a:p>
        </p:txBody>
      </p:sp>
      <p:sp>
        <p:nvSpPr>
          <p:cNvPr id="10" name="TextBox 9">
            <a:extLst>
              <a:ext uri="{FF2B5EF4-FFF2-40B4-BE49-F238E27FC236}">
                <a16:creationId xmlns:a16="http://schemas.microsoft.com/office/drawing/2014/main" id="{5637B408-7865-2DFF-2A99-0E16B192FE3D}"/>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34362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48" y="361949"/>
            <a:ext cx="8760704" cy="861263"/>
          </a:xfrm>
        </p:spPr>
        <p:txBody>
          <a:bodyPr>
            <a:noAutofit/>
          </a:bodyPr>
          <a:lstStyle/>
          <a:p>
            <a:r>
              <a:rPr lang="en-US" sz="2000"/>
              <a:t>However, Technology allowed people to stay connected during covid, improving mental health in isolation</a:t>
            </a:r>
            <a:endParaRPr lang="en-US" sz="2000">
              <a:ea typeface="Cambria"/>
            </a:endParaRPr>
          </a:p>
        </p:txBody>
      </p:sp>
      <p:sp>
        <p:nvSpPr>
          <p:cNvPr id="3" name="Content Placeholder 2"/>
          <p:cNvSpPr>
            <a:spLocks noGrp="1"/>
          </p:cNvSpPr>
          <p:nvPr>
            <p:ph sz="half" idx="1"/>
          </p:nvPr>
        </p:nvSpPr>
        <p:spPr>
          <a:xfrm>
            <a:off x="209123" y="1223212"/>
            <a:ext cx="4210477" cy="3482139"/>
          </a:xfrm>
        </p:spPr>
        <p:txBody>
          <a:bodyPr>
            <a:normAutofit/>
          </a:bodyPr>
          <a:lstStyle/>
          <a:p>
            <a:r>
              <a:rPr lang="en-US"/>
              <a:t>Technology allowed people to stay connected as well as access online mental health services, mental health apps lowering anxiety and depression by about 44% [9]</a:t>
            </a:r>
          </a:p>
          <a:p>
            <a:r>
              <a:rPr lang="en-US"/>
              <a:t>A JMIR study demonstrated that during the pandemic, when negative emotions (being anxiety, depression, sleep quality, etc.) spiked, the number of people who turned to using technology for support spiked</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pic>
        <p:nvPicPr>
          <p:cNvPr id="9" name="Picture 8" descr="Proportion of distress-related emotional utterances corresponding to the pandemic wave peaks during the study period in the United States.">
            <a:extLst>
              <a:ext uri="{FF2B5EF4-FFF2-40B4-BE49-F238E27FC236}">
                <a16:creationId xmlns:a16="http://schemas.microsoft.com/office/drawing/2014/main" id="{043C0DA1-F936-F557-86AE-01B1F235F2A7}"/>
              </a:ext>
            </a:extLst>
          </p:cNvPr>
          <p:cNvPicPr>
            <a:picLocks noChangeAspect="1"/>
          </p:cNvPicPr>
          <p:nvPr/>
        </p:nvPicPr>
        <p:blipFill>
          <a:blip r:embed="rId3"/>
          <a:srcRect l="7208" r="8013" b="8832"/>
          <a:stretch/>
        </p:blipFill>
        <p:spPr>
          <a:xfrm>
            <a:off x="4620432" y="1123200"/>
            <a:ext cx="4210477" cy="3316014"/>
          </a:xfrm>
          <a:prstGeom prst="rect">
            <a:avLst/>
          </a:prstGeom>
        </p:spPr>
      </p:pic>
      <p:sp>
        <p:nvSpPr>
          <p:cNvPr id="10" name="TextBox 9">
            <a:extLst>
              <a:ext uri="{FF2B5EF4-FFF2-40B4-BE49-F238E27FC236}">
                <a16:creationId xmlns:a16="http://schemas.microsoft.com/office/drawing/2014/main" id="{D4073D82-20B1-1842-060C-2A57E2CEBFB7}"/>
              </a:ext>
            </a:extLst>
          </p:cNvPr>
          <p:cNvSpPr txBox="1"/>
          <p:nvPr/>
        </p:nvSpPr>
        <p:spPr>
          <a:xfrm>
            <a:off x="4724402" y="4535605"/>
            <a:ext cx="4227950" cy="507831"/>
          </a:xfrm>
          <a:prstGeom prst="rect">
            <a:avLst/>
          </a:prstGeom>
          <a:noFill/>
        </p:spPr>
        <p:txBody>
          <a:bodyPr wrap="square" rtlCol="0">
            <a:spAutoFit/>
          </a:bodyPr>
          <a:lstStyle/>
          <a:p>
            <a:pPr algn="ctr">
              <a:lnSpc>
                <a:spcPct val="90000"/>
              </a:lnSpc>
            </a:pPr>
            <a:r>
              <a:rPr lang="en-US" sz="1000" dirty="0">
                <a:latin typeface="+mj-lt"/>
              </a:rPr>
              <a:t>Figure from [9]. “</a:t>
            </a:r>
            <a:r>
              <a:rPr lang="en-US" sz="1000" b="0" i="0" u="none" strike="noStrike" dirty="0">
                <a:effectLst/>
                <a:latin typeface="+mj-lt"/>
              </a:rPr>
              <a:t>Proportion of distress-related emotional utterances corresponding to the pandemic wave peaks during the study period in the United States.”</a:t>
            </a:r>
            <a:endParaRPr lang="en-US" sz="1000" dirty="0">
              <a:latin typeface="+mj-lt"/>
            </a:endParaRPr>
          </a:p>
        </p:txBody>
      </p:sp>
      <p:sp>
        <p:nvSpPr>
          <p:cNvPr id="11" name="TextBox 10">
            <a:extLst>
              <a:ext uri="{FF2B5EF4-FFF2-40B4-BE49-F238E27FC236}">
                <a16:creationId xmlns:a16="http://schemas.microsoft.com/office/drawing/2014/main" id="{56FA25E4-AB92-E125-8383-D2AB974D5AE8}"/>
              </a:ext>
            </a:extLst>
          </p:cNvPr>
          <p:cNvSpPr txBox="1"/>
          <p:nvPr/>
        </p:nvSpPr>
        <p:spPr>
          <a:xfrm>
            <a:off x="5932714" y="16072"/>
            <a:ext cx="2179682" cy="307777"/>
          </a:xfrm>
          <a:prstGeom prst="rect">
            <a:avLst/>
          </a:prstGeom>
          <a:noFill/>
        </p:spPr>
        <p:txBody>
          <a:bodyPr wrap="square" lIns="91440" tIns="45720" rIns="91440" bIns="45720" rtlCol="0" anchor="t">
            <a:spAutoFit/>
          </a:bodyPr>
          <a:lstStyle/>
          <a:p>
            <a:pPr algn="r"/>
            <a:r>
              <a:rPr lang="en-US" sz="1400">
                <a:latin typeface="+mj-lt"/>
              </a:rPr>
              <a:t>Bo Burnham “Inside”</a:t>
            </a:r>
            <a:endParaRPr lang="en-US"/>
          </a:p>
        </p:txBody>
      </p:sp>
    </p:spTree>
    <p:extLst>
      <p:ext uri="{BB962C8B-B14F-4D97-AF65-F5344CB8AC3E}">
        <p14:creationId xmlns:p14="http://schemas.microsoft.com/office/powerpoint/2010/main" val="280047918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96</TotalTime>
  <Words>3458</Words>
  <Application>Microsoft Macintosh PowerPoint</Application>
  <PresentationFormat>On-screen Show (16:9)</PresentationFormat>
  <Paragraphs>240</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-webkit-standard</vt:lpstr>
      <vt:lpstr>Arial</vt:lpstr>
      <vt:lpstr>Calibri</vt:lpstr>
      <vt:lpstr>Cambria</vt:lpstr>
      <vt:lpstr>Courier New</vt:lpstr>
      <vt:lpstr>Helvetica Neue</vt:lpstr>
      <vt:lpstr>Red Radial 16x9</vt:lpstr>
      <vt:lpstr>Bo burnham’s "Inside"</vt:lpstr>
      <vt:lpstr>context</vt:lpstr>
      <vt:lpstr>Conclusion: increased reliance of Technology hurts human psyche</vt:lpstr>
      <vt:lpstr>Internet Addiction Hurts Communication </vt:lpstr>
      <vt:lpstr>Increase in Digital divide</vt:lpstr>
      <vt:lpstr>Pressure to share information online</vt:lpstr>
      <vt:lpstr>“Welcome to the internet”</vt:lpstr>
      <vt:lpstr>A Dependence on social media contributes to mental health issues</vt:lpstr>
      <vt:lpstr>However, Technology allowed people to stay connected during covid, improving mental health in isolation</vt:lpstr>
      <vt:lpstr>Growth in Social Media use since Pandemic</vt:lpstr>
      <vt:lpstr>Growth in anxiety and depression from pre pandemic to During pandemic</vt:lpstr>
      <vt:lpstr>Mental health trends vs. Social media use</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8</cp:revision>
  <dcterms:created xsi:type="dcterms:W3CDTF">2014-08-25T02:19:16Z</dcterms:created>
  <dcterms:modified xsi:type="dcterms:W3CDTF">2024-10-12T22:07:12Z</dcterms:modified>
</cp:coreProperties>
</file>