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6858000" cy="9144000"/>
  <p:embeddedFontLst>
    <p:embeddedFont>
      <p:font typeface="Oswald"/>
      <p:regular r:id="rId18"/>
      <p:bold r:id="rId19"/>
    </p:embeddedFont>
    <p:embeddedFont>
      <p:font typeface="Roboto Mono"/>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Mono-regular.fntdata"/><Relationship Id="rId11" Type="http://schemas.openxmlformats.org/officeDocument/2006/relationships/slide" Target="slides/slide6.xml"/><Relationship Id="rId22" Type="http://schemas.openxmlformats.org/officeDocument/2006/relationships/font" Target="fonts/RobotoMono-italic.fntdata"/><Relationship Id="rId10" Type="http://schemas.openxmlformats.org/officeDocument/2006/relationships/slide" Target="slides/slide5.xml"/><Relationship Id="rId21" Type="http://schemas.openxmlformats.org/officeDocument/2006/relationships/font" Target="fonts/RobotoMono-bold.fntdata"/><Relationship Id="rId13" Type="http://schemas.openxmlformats.org/officeDocument/2006/relationships/slide" Target="slides/slide8.xml"/><Relationship Id="rId12" Type="http://schemas.openxmlformats.org/officeDocument/2006/relationships/slide" Target="slides/slide7.xml"/><Relationship Id="rId23" Type="http://schemas.openxmlformats.org/officeDocument/2006/relationships/font" Target="fonts/RobotoMono-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Oswald-bold.fntdata"/><Relationship Id="rId6" Type="http://schemas.openxmlformats.org/officeDocument/2006/relationships/slide" Target="slides/slide1.xml"/><Relationship Id="rId18" Type="http://schemas.openxmlformats.org/officeDocument/2006/relationships/font" Target="fonts/Oswald-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d5fd17c699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d5fd17c699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rgbClr val="3A3A3A"/>
                </a:solidFill>
              </a:rPr>
              <a:t>A person’s interaction with media and technology has an impact on their mental health, well-being, and decision making.</a:t>
            </a:r>
            <a:endParaRPr sz="400">
              <a:solidFill>
                <a:schemeClr val="dk1"/>
              </a:solidFill>
            </a:endParaRPr>
          </a:p>
          <a:p>
            <a:pPr indent="0" lvl="0" marL="0" rtl="0" algn="l">
              <a:lnSpc>
                <a:spcPct val="115000"/>
              </a:lnSpc>
              <a:spcBef>
                <a:spcPts val="1200"/>
              </a:spcBef>
              <a:spcAft>
                <a:spcPts val="0"/>
              </a:spcAft>
              <a:buNone/>
            </a:pPr>
            <a:r>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Colin is Stefan’s coworker who he admires.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Colin goes on a tangent about free will and control, if you make certain choices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This quote ties it all together</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Through the computer, media influences the users and their decisions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If you are influenced, how is your whole life.. How is all of society affected by you?</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We want to be autonomous, and we want to be in control, and we want to have dignity and fulfill our purpose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d867f1063b_3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d867f1063b_3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d5fd17c699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d5fd17c699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d867f1063b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d867f1063b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d5fd17c69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d5fd17c69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Black mirror bandersnatch is a choose </a:t>
            </a:r>
            <a:r>
              <a:rPr lang="en"/>
              <a:t>your</a:t>
            </a:r>
            <a:r>
              <a:rPr lang="en"/>
              <a:t> own </a:t>
            </a:r>
            <a:r>
              <a:rPr lang="en"/>
              <a:t>adventure</a:t>
            </a:r>
            <a:r>
              <a:rPr lang="en"/>
              <a:t> style movie. What this means is the viewer is presented choices </a:t>
            </a:r>
            <a:r>
              <a:rPr lang="en"/>
              <a:t>throughout</a:t>
            </a:r>
            <a:r>
              <a:rPr lang="en"/>
              <a:t> the film that then </a:t>
            </a:r>
            <a:r>
              <a:rPr lang="en"/>
              <a:t>determine the path and plot that you see. While the plot does vary depending on the choices you make, the one overarching theme is stefan's game development. Stefan (shown in top image) is making his own choose your own adventure story based on the novel by Jerome F. Davies named bandersnatch. The book itself is also a choose your own adventure novel (the movie gets very meta very often). Jerome R. Davies is known for losing his mind, and as Stefan gets further into working on this game we watch his own sanity decline. Due to the strong influence choices has on this film it explores the idea of free will and decision making, and what control we have over our lives.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d5fd17c699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d5fd17c699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lang="en">
                <a:solidFill>
                  <a:schemeClr val="dk1"/>
                </a:solidFill>
              </a:rPr>
              <a:t>Stefan refuses to work with a production team at Tuckersoft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Just him and his computer</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Destroy the computer or spill tea on the computer</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As if the computer is autonomous.. Its fault game isn’t working</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He communicates to us through the computer</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Computer is in control</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This transfers to his perception of humans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He believes he can kill his father (there is no way to avoid it), other characters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He dehumanizes people in his life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According to a psychological study, anthropomorphism of computers and dehumanization is statistically correlated with loneliness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Computer functions as a psychological mirror</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The only object he interacts with</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However, on a physical level, it is just the user and the computer</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By interacting with the computer, Stefan can only face himself: his own thoughts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d5fd17c699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d5fd17c699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lang="en">
                <a:solidFill>
                  <a:schemeClr val="dk1"/>
                </a:solidFill>
              </a:rPr>
              <a:t>Self-fulfilling prophecy</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When a false claim is reinforced and becomes reality</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Stefan experiences trauma by losing his mother in a train crash when he was 5 or 6</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Stefan blames his father, because his father hid his bunny, which made little Stefan refuse to go with his mom, and make his mom miss the right train</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On the other hand, since he is the one who made his mom miss the train, he subconsciously sees himself as the murderer</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Since he is forced to face himself due to his interactions with the computer and other media, he becomes the murderer</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He associates himself with jerome F Davies, who kills his wife.. And becomes the murderer</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Later, in one of the endings set in 2018, it is seen that Pear ritman, the daughter of one of Stefan’s co-workers, wants to remake the game bandersnatch. She is actually working on the movie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IT seems like she associates herself with Stefan, hence experiencing similar patterns as he did</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Destroy or spill tea on the computer</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Generational effect → Full circle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Effects of video games, but also meta analysis of the game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Stefan is working on decision-based video game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A study shows that video games warp self identity due to their interactive aspect, which is how humans learn.</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Hence, we have “virtual reality”</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Video games and virtual reality influence one’s perception on oneself</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We see this theme with Stefan’s game, and with the film, itself</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On one hand, you have a choice, but you really don’t, you get influenced, you lose control over yourself</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d5fd17c699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d5fd17c699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mentioned previously free will and </a:t>
            </a:r>
            <a:r>
              <a:rPr lang="en"/>
              <a:t>decision</a:t>
            </a:r>
            <a:r>
              <a:rPr lang="en"/>
              <a:t> making is a common theme throughout this move, thus we </a:t>
            </a:r>
            <a:r>
              <a:rPr lang="en"/>
              <a:t>explored</a:t>
            </a:r>
            <a:r>
              <a:rPr lang="en"/>
              <a:t> media and its impact on the consumers personal opinions.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Researchers have argued that media doesn’t </a:t>
            </a:r>
            <a:r>
              <a:rPr lang="en"/>
              <a:t>inherently</a:t>
            </a:r>
            <a:r>
              <a:rPr lang="en"/>
              <a:t> influence your opinions, rather it gives you content to view and topics to think about. While this may be true it has been found that by over exposing </a:t>
            </a:r>
            <a:r>
              <a:rPr lang="en"/>
              <a:t>oneself</a:t>
            </a:r>
            <a:r>
              <a:rPr lang="en"/>
              <a:t> to a specific way of </a:t>
            </a:r>
            <a:r>
              <a:rPr lang="en"/>
              <a:t>thought you can begin to influence they way people think about that certain topic. Basically, by just showing a certain topic or idea really often to a consumer you can change their opinion.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seen through stefans media consumption as he is taking in the novel Bandersnatch and learning more about Jerome's life. He is constantly exposed to the work of a madman. Throughout the film we watch as Stefan begins to think more and more like Jerome and agree with the crazy sentiments of this man. This begs the questions, how much of our thoughts are really purely “ours” versus how much do we agree with based on what we have been conditioned to believe</a:t>
            </a:r>
            <a:endParaRPr/>
          </a:p>
          <a:p>
            <a:pPr indent="-298450" lvl="0" marL="457200" rtl="0" algn="l">
              <a:spcBef>
                <a:spcPts val="0"/>
              </a:spcBef>
              <a:spcAft>
                <a:spcPts val="0"/>
              </a:spcAft>
              <a:buSzPts val="1100"/>
              <a:buChar char="-"/>
            </a:pPr>
            <a:r>
              <a:rPr lang="en"/>
              <a:t>Stefan speaks about this himself in the film. Plot where game successful → I took choices away from the player so you think you have a choice but really I am leading you down a path anyways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Problem is exasperated by social media as access to content is so easy and algorithms are created to show you specific content.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d5fd17c699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d5fd17c699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leads into social media and its impact on the mental </a:t>
            </a:r>
            <a:r>
              <a:rPr lang="en"/>
              <a:t>health</a:t>
            </a:r>
            <a:r>
              <a:rPr lang="en"/>
              <a:t> of its users.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Social media </a:t>
            </a:r>
            <a:r>
              <a:rPr lang="en"/>
              <a:t>incredibly</a:t>
            </a:r>
            <a:r>
              <a:rPr lang="en"/>
              <a:t> popular</a:t>
            </a:r>
            <a:endParaRPr/>
          </a:p>
          <a:p>
            <a:pPr indent="-298450" lvl="0" marL="457200" rtl="0" algn="l">
              <a:spcBef>
                <a:spcPts val="0"/>
              </a:spcBef>
              <a:spcAft>
                <a:spcPts val="0"/>
              </a:spcAft>
              <a:buSzPts val="1100"/>
              <a:buChar char="-"/>
            </a:pPr>
            <a:r>
              <a:rPr lang="en"/>
              <a:t>Average user spends 2 hours and 12 minutes a day </a:t>
            </a:r>
            <a:endParaRPr/>
          </a:p>
          <a:p>
            <a:pPr indent="-298450" lvl="0" marL="457200" rtl="0" algn="l">
              <a:spcBef>
                <a:spcPts val="0"/>
              </a:spcBef>
              <a:spcAft>
                <a:spcPts val="0"/>
              </a:spcAft>
              <a:buSzPts val="1100"/>
              <a:buChar char="-"/>
            </a:pPr>
            <a:r>
              <a:rPr lang="en"/>
              <a:t>Main form of making connections within young adults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Dangers </a:t>
            </a:r>
            <a:r>
              <a:rPr lang="en"/>
              <a:t>truly</a:t>
            </a:r>
            <a:r>
              <a:rPr lang="en"/>
              <a:t> arise from those who place their self worth in the feedback they </a:t>
            </a:r>
            <a:r>
              <a:rPr lang="en"/>
              <a:t>receive</a:t>
            </a:r>
            <a:r>
              <a:rPr lang="en"/>
              <a:t> from social media. AKA basing your self </a:t>
            </a:r>
            <a:r>
              <a:rPr lang="en"/>
              <a:t>worth</a:t>
            </a:r>
            <a:r>
              <a:rPr lang="en"/>
              <a:t> on likes you get on your instagram </a:t>
            </a:r>
            <a:r>
              <a:rPr lang="en"/>
              <a:t>post… shares on your youtube video, etc. </a:t>
            </a:r>
            <a:endParaRPr/>
          </a:p>
          <a:p>
            <a:pPr indent="-298450" lvl="0" marL="457200" rtl="0" algn="l">
              <a:spcBef>
                <a:spcPts val="0"/>
              </a:spcBef>
              <a:spcAft>
                <a:spcPts val="0"/>
              </a:spcAft>
              <a:buSzPts val="1100"/>
              <a:buChar char="-"/>
            </a:pPr>
            <a:r>
              <a:rPr lang="en"/>
              <a:t>Increased depression and stress </a:t>
            </a:r>
            <a:endParaRPr/>
          </a:p>
          <a:p>
            <a:pPr indent="-298450" lvl="0" marL="457200" rtl="0" algn="l">
              <a:spcBef>
                <a:spcPts val="0"/>
              </a:spcBef>
              <a:spcAft>
                <a:spcPts val="0"/>
              </a:spcAft>
              <a:buSzPts val="1100"/>
              <a:buChar char="-"/>
            </a:pPr>
            <a:r>
              <a:rPr lang="en"/>
              <a:t>Decreased resilence and self kindness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While in Bandersnatch there is no </a:t>
            </a:r>
            <a:r>
              <a:rPr lang="en"/>
              <a:t>prominent</a:t>
            </a:r>
            <a:r>
              <a:rPr lang="en"/>
              <a:t> use of social media, there is a video game rating tv show that Stefan is </a:t>
            </a:r>
            <a:r>
              <a:rPr lang="en"/>
              <a:t>obsessed with</a:t>
            </a:r>
            <a:endParaRPr/>
          </a:p>
          <a:p>
            <a:pPr indent="-298450" lvl="0" marL="457200" rtl="0" algn="l">
              <a:spcBef>
                <a:spcPts val="0"/>
              </a:spcBef>
              <a:spcAft>
                <a:spcPts val="0"/>
              </a:spcAft>
              <a:buSzPts val="1100"/>
              <a:buChar char="-"/>
            </a:pPr>
            <a:r>
              <a:rPr lang="en"/>
              <a:t>He places his self worth in the success of his game, he wants a 5 star rating and in the plots that he doesnt it is very upsetting to him</a:t>
            </a:r>
            <a:endParaRPr/>
          </a:p>
          <a:p>
            <a:pPr indent="-298450" lvl="0" marL="457200" rtl="0" algn="l">
              <a:spcBef>
                <a:spcPts val="0"/>
              </a:spcBef>
              <a:spcAft>
                <a:spcPts val="0"/>
              </a:spcAft>
              <a:buSzPts val="1100"/>
              <a:buChar char="-"/>
            </a:pPr>
            <a:r>
              <a:rPr lang="en"/>
              <a:t>There is actually only one plot where you can receive 5 stars</a:t>
            </a:r>
            <a:endParaRPr/>
          </a:p>
          <a:p>
            <a:pPr indent="-298450" lvl="0" marL="457200" rtl="0" algn="l">
              <a:spcBef>
                <a:spcPts val="0"/>
              </a:spcBef>
              <a:spcAft>
                <a:spcPts val="0"/>
              </a:spcAft>
              <a:buSzPts val="1100"/>
              <a:buChar char="-"/>
            </a:pPr>
            <a:r>
              <a:rPr lang="en"/>
              <a:t>Authors themselves actually state in order to achieve the rating of 5 stars on the game the viewer must pick the choices that have the greatest harm to Stefan and his mental health</a:t>
            </a:r>
            <a:endParaRPr/>
          </a:p>
          <a:p>
            <a:pPr indent="-298450" lvl="0" marL="457200" rtl="0" algn="l">
              <a:spcBef>
                <a:spcPts val="0"/>
              </a:spcBef>
              <a:spcAft>
                <a:spcPts val="0"/>
              </a:spcAft>
              <a:buSzPts val="1100"/>
              <a:buChar char="-"/>
            </a:pPr>
            <a:r>
              <a:rPr lang="en"/>
              <a:t>Thus shows inverse relationship Stefans mental stability has with the success of his game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d5fd17c699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d5fd17c699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50000"/>
              </a:lnSpc>
              <a:spcBef>
                <a:spcPts val="120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People close to Stefan question his choice to adapt the book to a video game, given that the author of the book is known for having gone crazy and beheading his wife. Stefan, more interested in the book’s plot than author, presses on with his adaptation of the book. So, Stefan finds himself in the situation where he spends days poring over the book written by a madman. Beyond this, Colin gives him a documentary on Davies, which led him to descend into a similar madness. Stefan begins to believe the same conspiracies as Davies had, recognizing the same branching pathway symbol everywhere he looks. As a result of being so deeply exposed to the inner workings of the life and mind of a madman, Stefan goes so far as to kill and even (depending on the viewers choices) dismember his father.</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d5fd17c699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d5fd17c699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50000"/>
              </a:lnSpc>
              <a:spcBef>
                <a:spcPts val="120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This mirrors the current ongoing issue of mental health decline in content moderators. The job of content moderators is to review sensitive content online and determine whether the content violates their site’s community guidelines. An ex-content moderator sued YouTube in 2020, after developing PTSD and depression due to their work duties [3]. This worker’s job was to watch “videos that included beheadings, shootings and child abuse” [3]. Typically, a YouTube moderator will spend over 4 hours a day reviewing graphic content [3]. YouTube is not the only culprit. In 2020, Facebook had to pay $52 million to content moderators who developed PTSD because of their work [2]. While Facebook does use AI in addition to humans to moderate online content, the technology is simply not sophisticated enough to pick up on certain types of potentially harmful content, including videos and creative wordplay [2]. Moderators working at Facebook report that they have had to review graphic content including rape and suicide [2]. They claim that this has led to the development of PTSD [2]. Alternatively, some Facebook moderators “reported witnessing colleagues become “addicted” to graphic content and hoarding ever more extreme examples for a personal collection” [1]. One Facebook moderator noticed that his colleague began to feel paranoid; the colleague was afraid of “walking through the streets at night, for example, or being surrounded by foreign people” [1]. The moderator suggested that this was likely the result of extreme exposure to hate speech, which may cause a liberal or even progressive person to become more conservative or far right [1]. In all these cases, content moderators are frequently exposed to disturbing and extreme content. As a result, their mental health suffers, and their personal beliefs are compromised.</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www.theodysseyonline.com/bandersnatch-ending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www.theguardian.com/technology/2019/sep/17/revealed-catastrophic-effects-working-facebook-moderator" TargetMode="External"/><Relationship Id="rId4" Type="http://schemas.openxmlformats.org/officeDocument/2006/relationships/hyperlink" Target="https://www.bbc.com/news/technology-52642633" TargetMode="External"/><Relationship Id="rId9" Type="http://schemas.openxmlformats.org/officeDocument/2006/relationships/hyperlink" Target="https://www.theodysseyonline.com/bandersnatch-endings" TargetMode="External"/><Relationship Id="rId5" Type="http://schemas.openxmlformats.org/officeDocument/2006/relationships/hyperlink" Target="https://www.cnet.com/news/ex-content-moderator-sues-youtube-claims-job-led-to-ptsd-symptoms-and-depression/" TargetMode="External"/><Relationship Id="rId6" Type="http://schemas.openxmlformats.org/officeDocument/2006/relationships/hyperlink" Target="https://www.cnet.com/news/ex-content-moderator-sues-youtube-claims-job-led-to-ptsd-symptoms-and-depression/" TargetMode="External"/><Relationship Id="rId7" Type="http://schemas.openxmlformats.org/officeDocument/2006/relationships/hyperlink" Target="https://doi.org/10.1177/1745691615570616" TargetMode="External"/><Relationship Id="rId8" Type="http://schemas.openxmlformats.org/officeDocument/2006/relationships/hyperlink" Target="https://doi.org/10.1037/int0000123"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5.gif"/><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0" l="0" r="5900" t="0"/>
          <a:stretch/>
        </p:blipFill>
        <p:spPr>
          <a:xfrm>
            <a:off x="0" y="-176775"/>
            <a:ext cx="9195799" cy="5497050"/>
          </a:xfrm>
          <a:prstGeom prst="rect">
            <a:avLst/>
          </a:prstGeom>
          <a:noFill/>
          <a:ln>
            <a:noFill/>
          </a:ln>
        </p:spPr>
      </p:pic>
      <p:sp>
        <p:nvSpPr>
          <p:cNvPr id="55" name="Google Shape;55;p13"/>
          <p:cNvSpPr txBox="1"/>
          <p:nvPr>
            <p:ph type="ctrTitle"/>
          </p:nvPr>
        </p:nvSpPr>
        <p:spPr>
          <a:xfrm>
            <a:off x="171079" y="359725"/>
            <a:ext cx="4646700" cy="2052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solidFill>
                  <a:srgbClr val="00FFFF"/>
                </a:solidFill>
                <a:latin typeface="Oswald"/>
                <a:ea typeface="Oswald"/>
                <a:cs typeface="Oswald"/>
                <a:sym typeface="Oswald"/>
              </a:rPr>
              <a:t>Black Mirror: Bandersnatch</a:t>
            </a:r>
            <a:endParaRPr>
              <a:solidFill>
                <a:srgbClr val="00FFFF"/>
              </a:solidFill>
              <a:latin typeface="Oswald"/>
              <a:ea typeface="Oswald"/>
              <a:cs typeface="Oswald"/>
              <a:sym typeface="Oswald"/>
            </a:endParaRPr>
          </a:p>
        </p:txBody>
      </p:sp>
      <p:sp>
        <p:nvSpPr>
          <p:cNvPr id="56" name="Google Shape;56;p13"/>
          <p:cNvSpPr txBox="1"/>
          <p:nvPr>
            <p:ph idx="1" type="subTitle"/>
          </p:nvPr>
        </p:nvSpPr>
        <p:spPr>
          <a:xfrm>
            <a:off x="282100" y="2360525"/>
            <a:ext cx="2078700" cy="792600"/>
          </a:xfrm>
          <a:prstGeom prst="rect">
            <a:avLst/>
          </a:prstGeom>
        </p:spPr>
        <p:txBody>
          <a:bodyPr anchorCtr="0" anchor="t" bIns="91425" lIns="91425" spcFirstLastPara="1" rIns="91425" wrap="square" tIns="91425">
            <a:normAutofit fontScale="55000" lnSpcReduction="20000"/>
          </a:bodyPr>
          <a:lstStyle/>
          <a:p>
            <a:pPr indent="0" lvl="0" marL="0" rtl="0" algn="l">
              <a:spcBef>
                <a:spcPts val="0"/>
              </a:spcBef>
              <a:spcAft>
                <a:spcPts val="0"/>
              </a:spcAft>
              <a:buNone/>
            </a:pPr>
            <a:r>
              <a:rPr lang="en">
                <a:solidFill>
                  <a:srgbClr val="66FF72"/>
                </a:solidFill>
                <a:latin typeface="Oswald"/>
                <a:ea typeface="Oswald"/>
                <a:cs typeface="Oswald"/>
                <a:sym typeface="Oswald"/>
              </a:rPr>
              <a:t>Gracen Antedomenico </a:t>
            </a:r>
            <a:r>
              <a:rPr lang="en">
                <a:solidFill>
                  <a:srgbClr val="FF00FF"/>
                </a:solidFill>
                <a:latin typeface="Oswald"/>
                <a:ea typeface="Oswald"/>
                <a:cs typeface="Oswald"/>
                <a:sym typeface="Oswald"/>
              </a:rPr>
              <a:t>Daire Daly </a:t>
            </a:r>
            <a:endParaRPr>
              <a:solidFill>
                <a:srgbClr val="FF00FF"/>
              </a:solidFill>
              <a:latin typeface="Oswald"/>
              <a:ea typeface="Oswald"/>
              <a:cs typeface="Oswald"/>
              <a:sym typeface="Oswald"/>
            </a:endParaRPr>
          </a:p>
          <a:p>
            <a:pPr indent="0" lvl="0" marL="0" rtl="0" algn="l">
              <a:spcBef>
                <a:spcPts val="0"/>
              </a:spcBef>
              <a:spcAft>
                <a:spcPts val="0"/>
              </a:spcAft>
              <a:buNone/>
            </a:pPr>
            <a:r>
              <a:rPr lang="en">
                <a:solidFill>
                  <a:srgbClr val="FFFF00"/>
                </a:solidFill>
                <a:latin typeface="Oswald"/>
                <a:ea typeface="Oswald"/>
                <a:cs typeface="Oswald"/>
                <a:sym typeface="Oswald"/>
              </a:rPr>
              <a:t>Anna Cherkinsky</a:t>
            </a:r>
            <a:endParaRPr>
              <a:solidFill>
                <a:srgbClr val="FFFF00"/>
              </a:solidFill>
              <a:latin typeface="Oswald"/>
              <a:ea typeface="Oswald"/>
              <a:cs typeface="Oswald"/>
              <a:sym typeface="Oswald"/>
            </a:endParaRPr>
          </a:p>
        </p:txBody>
      </p:sp>
      <p:sp>
        <p:nvSpPr>
          <p:cNvPr id="57" name="Google Shape;57;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2"/>
          <p:cNvSpPr/>
          <p:nvPr/>
        </p:nvSpPr>
        <p:spPr>
          <a:xfrm>
            <a:off x="0" y="0"/>
            <a:ext cx="4274400" cy="51435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2"/>
          <p:cNvSpPr txBox="1"/>
          <p:nvPr>
            <p:ph type="title"/>
          </p:nvPr>
        </p:nvSpPr>
        <p:spPr>
          <a:xfrm>
            <a:off x="93900" y="111975"/>
            <a:ext cx="38622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u="sng">
                <a:solidFill>
                  <a:srgbClr val="3A3A3A"/>
                </a:solidFill>
                <a:latin typeface="Roboto Mono"/>
                <a:ea typeface="Roboto Mono"/>
                <a:cs typeface="Roboto Mono"/>
                <a:sym typeface="Roboto Mono"/>
              </a:rPr>
              <a:t>Conclusion</a:t>
            </a:r>
            <a:endParaRPr b="1" u="sng">
              <a:solidFill>
                <a:srgbClr val="3A3A3A"/>
              </a:solidFill>
              <a:latin typeface="Roboto Mono"/>
              <a:ea typeface="Roboto Mono"/>
              <a:cs typeface="Roboto Mono"/>
              <a:sym typeface="Roboto Mono"/>
            </a:endParaRPr>
          </a:p>
        </p:txBody>
      </p:sp>
      <p:sp>
        <p:nvSpPr>
          <p:cNvPr id="142" name="Google Shape;142;p22"/>
          <p:cNvSpPr txBox="1"/>
          <p:nvPr>
            <p:ph idx="1" type="body"/>
          </p:nvPr>
        </p:nvSpPr>
        <p:spPr>
          <a:xfrm>
            <a:off x="311700" y="1769250"/>
            <a:ext cx="3426600" cy="16050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rPr b="1" lang="en">
                <a:solidFill>
                  <a:srgbClr val="3A3A3A"/>
                </a:solidFill>
                <a:latin typeface="Oswald"/>
                <a:ea typeface="Oswald"/>
                <a:cs typeface="Oswald"/>
                <a:sym typeface="Oswald"/>
              </a:rPr>
              <a:t>A person</a:t>
            </a:r>
            <a:r>
              <a:rPr b="1" lang="en">
                <a:solidFill>
                  <a:srgbClr val="3A3A3A"/>
                </a:solidFill>
                <a:latin typeface="Oswald"/>
                <a:ea typeface="Oswald"/>
                <a:cs typeface="Oswald"/>
                <a:sym typeface="Oswald"/>
              </a:rPr>
              <a:t>’s interaction with media and technology has an impact on their mental health, well-being, and decision making.</a:t>
            </a:r>
            <a:endParaRPr b="1">
              <a:solidFill>
                <a:srgbClr val="3A3A3A"/>
              </a:solidFill>
              <a:latin typeface="Oswald"/>
              <a:ea typeface="Oswald"/>
              <a:cs typeface="Oswald"/>
              <a:sym typeface="Oswald"/>
            </a:endParaRPr>
          </a:p>
        </p:txBody>
      </p:sp>
      <p:pic>
        <p:nvPicPr>
          <p:cNvPr id="143" name="Google Shape;143;p22"/>
          <p:cNvPicPr preferRelativeResize="0"/>
          <p:nvPr/>
        </p:nvPicPr>
        <p:blipFill>
          <a:blip r:embed="rId3">
            <a:alphaModFix/>
          </a:blip>
          <a:stretch>
            <a:fillRect/>
          </a:stretch>
        </p:blipFill>
        <p:spPr>
          <a:xfrm>
            <a:off x="4432000" y="2571750"/>
            <a:ext cx="4217026" cy="2370925"/>
          </a:xfrm>
          <a:prstGeom prst="rect">
            <a:avLst/>
          </a:prstGeom>
          <a:noFill/>
          <a:ln>
            <a:noFill/>
          </a:ln>
        </p:spPr>
      </p:pic>
      <p:pic>
        <p:nvPicPr>
          <p:cNvPr id="144" name="Google Shape;144;p22"/>
          <p:cNvPicPr preferRelativeResize="0"/>
          <p:nvPr/>
        </p:nvPicPr>
        <p:blipFill>
          <a:blip r:embed="rId4">
            <a:alphaModFix/>
          </a:blip>
          <a:stretch>
            <a:fillRect/>
          </a:stretch>
        </p:blipFill>
        <p:spPr>
          <a:xfrm>
            <a:off x="4432000" y="199675"/>
            <a:ext cx="4217024" cy="2372080"/>
          </a:xfrm>
          <a:prstGeom prst="rect">
            <a:avLst/>
          </a:prstGeom>
          <a:noFill/>
          <a:ln>
            <a:noFill/>
          </a:ln>
        </p:spPr>
      </p:pic>
      <p:sp>
        <p:nvSpPr>
          <p:cNvPr id="145" name="Google Shape;145;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00FFFF"/>
                </a:solidFill>
                <a:latin typeface="Roboto Mono"/>
                <a:ea typeface="Roboto Mono"/>
                <a:cs typeface="Roboto Mono"/>
                <a:sym typeface="Roboto Mono"/>
              </a:rPr>
              <a:t>Photo References</a:t>
            </a:r>
            <a:endParaRPr b="1">
              <a:solidFill>
                <a:srgbClr val="00FFFF"/>
              </a:solidFill>
              <a:latin typeface="Roboto Mono"/>
              <a:ea typeface="Roboto Mono"/>
              <a:cs typeface="Roboto Mono"/>
              <a:sym typeface="Roboto Mono"/>
            </a:endParaRPr>
          </a:p>
        </p:txBody>
      </p:sp>
      <p:sp>
        <p:nvSpPr>
          <p:cNvPr id="151" name="Google Shape;151;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E6FAF8"/>
                </a:solidFill>
                <a:latin typeface="Oswald"/>
                <a:ea typeface="Oswald"/>
                <a:cs typeface="Oswald"/>
                <a:sym typeface="Oswald"/>
              </a:rPr>
              <a:t>All images unless otherwise </a:t>
            </a:r>
            <a:r>
              <a:rPr lang="en">
                <a:solidFill>
                  <a:srgbClr val="E6FAF8"/>
                </a:solidFill>
                <a:latin typeface="Oswald"/>
                <a:ea typeface="Oswald"/>
                <a:cs typeface="Oswald"/>
                <a:sym typeface="Oswald"/>
              </a:rPr>
              <a:t>noted are sourced from Netflix movie “Black Mirror: Bandersnatch”. Source: Slade, D (Director). (2018). </a:t>
            </a:r>
            <a:r>
              <a:rPr i="1" lang="en">
                <a:solidFill>
                  <a:srgbClr val="E6FAF8"/>
                </a:solidFill>
                <a:latin typeface="Oswald"/>
                <a:ea typeface="Oswald"/>
                <a:cs typeface="Oswald"/>
                <a:sym typeface="Oswald"/>
              </a:rPr>
              <a:t>Black Mirror: Bandersnatch</a:t>
            </a:r>
            <a:r>
              <a:rPr lang="en">
                <a:solidFill>
                  <a:srgbClr val="E6FAF8"/>
                </a:solidFill>
                <a:latin typeface="Oswald"/>
                <a:ea typeface="Oswald"/>
                <a:cs typeface="Oswald"/>
                <a:sym typeface="Oswald"/>
              </a:rPr>
              <a:t> [Film]. Netflix.</a:t>
            </a:r>
            <a:endParaRPr>
              <a:solidFill>
                <a:srgbClr val="E6FAF8"/>
              </a:solidFill>
              <a:latin typeface="Oswald"/>
              <a:ea typeface="Oswald"/>
              <a:cs typeface="Oswald"/>
              <a:sym typeface="Oswald"/>
            </a:endParaRPr>
          </a:p>
          <a:p>
            <a:pPr indent="0" lvl="0" marL="0" rtl="0" algn="l">
              <a:spcBef>
                <a:spcPts val="1200"/>
              </a:spcBef>
              <a:spcAft>
                <a:spcPts val="0"/>
              </a:spcAft>
              <a:buNone/>
            </a:pPr>
            <a:r>
              <a:rPr lang="en">
                <a:solidFill>
                  <a:srgbClr val="E6FAF8"/>
                </a:solidFill>
                <a:latin typeface="Oswald"/>
                <a:ea typeface="Oswald"/>
                <a:cs typeface="Oswald"/>
                <a:sym typeface="Oswald"/>
              </a:rPr>
              <a:t>GIF: </a:t>
            </a:r>
            <a:r>
              <a:rPr lang="en">
                <a:solidFill>
                  <a:schemeClr val="dk1"/>
                </a:solidFill>
                <a:latin typeface="Oswald"/>
                <a:ea typeface="Oswald"/>
                <a:cs typeface="Oswald"/>
                <a:sym typeface="Oswald"/>
              </a:rPr>
              <a:t>Woytowitz, Sean. “All Five Endings to Black Mirror: Bandersnatch”. (Odyssey, January 15, 2019). </a:t>
            </a:r>
            <a:r>
              <a:rPr lang="en" u="sng">
                <a:solidFill>
                  <a:schemeClr val="accent5"/>
                </a:solidFill>
                <a:latin typeface="Oswald"/>
                <a:ea typeface="Oswald"/>
                <a:cs typeface="Oswald"/>
                <a:sym typeface="Oswald"/>
                <a:hlinkClick r:id="rId3">
                  <a:extLst>
                    <a:ext uri="{A12FA001-AC4F-418D-AE19-62706E023703}">
                      <ahyp:hlinkClr val="tx"/>
                    </a:ext>
                  </a:extLst>
                </a:hlinkClick>
              </a:rPr>
              <a:t>https://www.theodysseyonline.com/bandersnatch-endings</a:t>
            </a:r>
            <a:r>
              <a:rPr lang="en">
                <a:solidFill>
                  <a:srgbClr val="E6FAF8"/>
                </a:solidFill>
                <a:latin typeface="Oswald"/>
                <a:ea typeface="Oswald"/>
                <a:cs typeface="Oswald"/>
                <a:sym typeface="Oswald"/>
              </a:rPr>
              <a:t> </a:t>
            </a:r>
            <a:endParaRPr>
              <a:solidFill>
                <a:srgbClr val="E6FAF8"/>
              </a:solidFill>
              <a:latin typeface="Oswald"/>
              <a:ea typeface="Oswald"/>
              <a:cs typeface="Oswald"/>
              <a:sym typeface="Oswald"/>
            </a:endParaRPr>
          </a:p>
          <a:p>
            <a:pPr indent="0" lvl="0" marL="0" rtl="0" algn="l">
              <a:spcBef>
                <a:spcPts val="1200"/>
              </a:spcBef>
              <a:spcAft>
                <a:spcPts val="0"/>
              </a:spcAft>
              <a:buNone/>
            </a:pPr>
            <a:r>
              <a:rPr lang="en">
                <a:solidFill>
                  <a:srgbClr val="E6FAF8"/>
                </a:solidFill>
                <a:latin typeface="Oswald"/>
                <a:ea typeface="Oswald"/>
                <a:cs typeface="Oswald"/>
                <a:sym typeface="Oswald"/>
              </a:rPr>
              <a:t>Youtube Logo: https://www.youtube.com/</a:t>
            </a:r>
            <a:endParaRPr>
              <a:solidFill>
                <a:srgbClr val="E6FAF8"/>
              </a:solidFill>
              <a:latin typeface="Oswald"/>
              <a:ea typeface="Oswald"/>
              <a:cs typeface="Oswald"/>
              <a:sym typeface="Oswald"/>
            </a:endParaRPr>
          </a:p>
          <a:p>
            <a:pPr indent="0" lvl="0" marL="0" rtl="0" algn="l">
              <a:spcBef>
                <a:spcPts val="1200"/>
              </a:spcBef>
              <a:spcAft>
                <a:spcPts val="0"/>
              </a:spcAft>
              <a:buNone/>
            </a:pPr>
            <a:r>
              <a:rPr lang="en">
                <a:solidFill>
                  <a:srgbClr val="E6FAF8"/>
                </a:solidFill>
                <a:latin typeface="Oswald"/>
                <a:ea typeface="Oswald"/>
                <a:cs typeface="Oswald"/>
                <a:sym typeface="Oswald"/>
              </a:rPr>
              <a:t>Facebook Logo: https://www.facebook.com/</a:t>
            </a:r>
            <a:endParaRPr>
              <a:solidFill>
                <a:srgbClr val="E6FAF8"/>
              </a:solidFill>
              <a:latin typeface="Oswald"/>
              <a:ea typeface="Oswald"/>
              <a:cs typeface="Oswald"/>
              <a:sym typeface="Oswald"/>
            </a:endParaRPr>
          </a:p>
          <a:p>
            <a:pPr indent="0" lvl="0" marL="0" rtl="0" algn="l">
              <a:spcBef>
                <a:spcPts val="1200"/>
              </a:spcBef>
              <a:spcAft>
                <a:spcPts val="1200"/>
              </a:spcAft>
              <a:buNone/>
            </a:pPr>
            <a:r>
              <a:t/>
            </a:r>
            <a:endParaRPr/>
          </a:p>
        </p:txBody>
      </p:sp>
      <p:sp>
        <p:nvSpPr>
          <p:cNvPr id="152" name="Google Shape;152;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4"/>
          <p:cNvSpPr txBox="1"/>
          <p:nvPr>
            <p:ph type="title"/>
          </p:nvPr>
        </p:nvSpPr>
        <p:spPr>
          <a:xfrm>
            <a:off x="311700" y="2748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FF9900"/>
                </a:solidFill>
                <a:latin typeface="Roboto Mono"/>
                <a:ea typeface="Roboto Mono"/>
                <a:cs typeface="Roboto Mono"/>
                <a:sym typeface="Roboto Mono"/>
              </a:rPr>
              <a:t>References</a:t>
            </a:r>
            <a:endParaRPr b="1">
              <a:solidFill>
                <a:srgbClr val="FF9900"/>
              </a:solidFill>
              <a:latin typeface="Roboto Mono"/>
              <a:ea typeface="Roboto Mono"/>
              <a:cs typeface="Roboto Mono"/>
              <a:sym typeface="Roboto Mono"/>
            </a:endParaRPr>
          </a:p>
        </p:txBody>
      </p:sp>
      <p:sp>
        <p:nvSpPr>
          <p:cNvPr id="158" name="Google Shape;158;p24"/>
          <p:cNvSpPr txBox="1"/>
          <p:nvPr>
            <p:ph idx="1" type="body"/>
          </p:nvPr>
        </p:nvSpPr>
        <p:spPr>
          <a:xfrm>
            <a:off x="311700" y="758700"/>
            <a:ext cx="8520600" cy="3416400"/>
          </a:xfrm>
          <a:prstGeom prst="rect">
            <a:avLst/>
          </a:prstGeom>
        </p:spPr>
        <p:txBody>
          <a:bodyPr anchorCtr="0" anchor="t" bIns="91425" lIns="91425" spcFirstLastPara="1" rIns="91425" wrap="square" tIns="91425">
            <a:normAutofit fontScale="25000" lnSpcReduction="20000"/>
          </a:bodyPr>
          <a:lstStyle/>
          <a:p>
            <a:pPr indent="-285750" lvl="0" marL="457200" rtl="0" algn="l">
              <a:lnSpc>
                <a:spcPct val="150000"/>
              </a:lnSpc>
              <a:spcBef>
                <a:spcPts val="0"/>
              </a:spcBef>
              <a:spcAft>
                <a:spcPts val="0"/>
              </a:spcAft>
              <a:buClr>
                <a:schemeClr val="dk1"/>
              </a:buClr>
              <a:buSzPct val="100000"/>
              <a:buFont typeface="Times New Roman"/>
              <a:buAutoNum type="arabicPeriod"/>
            </a:pPr>
            <a:r>
              <a:rPr lang="en" sz="3600">
                <a:solidFill>
                  <a:schemeClr val="dk1"/>
                </a:solidFill>
                <a:latin typeface="Times New Roman"/>
                <a:ea typeface="Times New Roman"/>
                <a:cs typeface="Times New Roman"/>
                <a:sym typeface="Times New Roman"/>
              </a:rPr>
              <a:t>Alex Hern, Revealed: catastrophic effects of working as a Facebook moderator, (The Guardian, 17 September 2019), </a:t>
            </a:r>
            <a:endParaRPr sz="3600">
              <a:solidFill>
                <a:schemeClr val="dk1"/>
              </a:solidFill>
              <a:latin typeface="Times New Roman"/>
              <a:ea typeface="Times New Roman"/>
              <a:cs typeface="Times New Roman"/>
              <a:sym typeface="Times New Roman"/>
            </a:endParaRPr>
          </a:p>
          <a:p>
            <a:pPr indent="457200" lvl="0" marL="0" rtl="0" algn="l">
              <a:lnSpc>
                <a:spcPct val="150000"/>
              </a:lnSpc>
              <a:spcBef>
                <a:spcPts val="0"/>
              </a:spcBef>
              <a:spcAft>
                <a:spcPts val="0"/>
              </a:spcAft>
              <a:buClr>
                <a:schemeClr val="dk1"/>
              </a:buClr>
              <a:buSzPct val="30555"/>
              <a:buFont typeface="Arial"/>
              <a:buNone/>
            </a:pPr>
            <a:r>
              <a:rPr lang="en" sz="3600">
                <a:solidFill>
                  <a:schemeClr val="dk1"/>
                </a:solidFill>
                <a:uFill>
                  <a:noFill/>
                </a:uFill>
                <a:latin typeface="Times New Roman"/>
                <a:ea typeface="Times New Roman"/>
                <a:cs typeface="Times New Roman"/>
                <a:sym typeface="Times New Roman"/>
                <a:hlinkClick r:id="rId3">
                  <a:extLst>
                    <a:ext uri="{A12FA001-AC4F-418D-AE19-62706E023703}">
                      <ahyp:hlinkClr val="tx"/>
                    </a:ext>
                  </a:extLst>
                </a:hlinkClick>
              </a:rPr>
              <a:t>https://www.theguardian.com/technology/2019/sep/17/revealed-catastrophic-effects-working-facebook-moderator</a:t>
            </a:r>
            <a:r>
              <a:rPr lang="en" sz="3600">
                <a:solidFill>
                  <a:schemeClr val="dk1"/>
                </a:solidFill>
                <a:latin typeface="Times New Roman"/>
                <a:ea typeface="Times New Roman"/>
                <a:cs typeface="Times New Roman"/>
                <a:sym typeface="Times New Roman"/>
              </a:rPr>
              <a:t> (1 May 2021)</a:t>
            </a:r>
            <a:endParaRPr sz="3600">
              <a:solidFill>
                <a:schemeClr val="dk1"/>
              </a:solidFill>
              <a:latin typeface="Times New Roman"/>
              <a:ea typeface="Times New Roman"/>
              <a:cs typeface="Times New Roman"/>
              <a:sym typeface="Times New Roman"/>
            </a:endParaRPr>
          </a:p>
          <a:p>
            <a:pPr indent="-285750" lvl="0" marL="457200" rtl="0" algn="l">
              <a:lnSpc>
                <a:spcPct val="150000"/>
              </a:lnSpc>
              <a:spcBef>
                <a:spcPts val="0"/>
              </a:spcBef>
              <a:spcAft>
                <a:spcPts val="0"/>
              </a:spcAft>
              <a:buClr>
                <a:schemeClr val="dk1"/>
              </a:buClr>
              <a:buSzPct val="100000"/>
              <a:buFont typeface="Times New Roman"/>
              <a:buAutoNum type="arabicPeriod"/>
            </a:pPr>
            <a:r>
              <a:rPr lang="en" sz="3600">
                <a:solidFill>
                  <a:schemeClr val="dk1"/>
                </a:solidFill>
                <a:latin typeface="Times New Roman"/>
                <a:ea typeface="Times New Roman"/>
                <a:cs typeface="Times New Roman"/>
                <a:sym typeface="Times New Roman"/>
              </a:rPr>
              <a:t>Facebook to pay $52m to content moderators over PTSD, (BBC, 13 May 2020), </a:t>
            </a:r>
            <a:r>
              <a:rPr lang="en" sz="3600">
                <a:solidFill>
                  <a:schemeClr val="dk1"/>
                </a:solidFill>
                <a:uFill>
                  <a:noFill/>
                </a:uFill>
                <a:latin typeface="Times New Roman"/>
                <a:ea typeface="Times New Roman"/>
                <a:cs typeface="Times New Roman"/>
                <a:sym typeface="Times New Roman"/>
                <a:hlinkClick r:id="rId4">
                  <a:extLst>
                    <a:ext uri="{A12FA001-AC4F-418D-AE19-62706E023703}">
                      <ahyp:hlinkClr val="tx"/>
                    </a:ext>
                  </a:extLst>
                </a:hlinkClick>
              </a:rPr>
              <a:t>https://www.bbc.com/news/technology-52642633</a:t>
            </a:r>
            <a:r>
              <a:rPr lang="en" sz="3600">
                <a:solidFill>
                  <a:schemeClr val="dk1"/>
                </a:solidFill>
                <a:latin typeface="Times New Roman"/>
                <a:ea typeface="Times New Roman"/>
                <a:cs typeface="Times New Roman"/>
                <a:sym typeface="Times New Roman"/>
              </a:rPr>
              <a:t> (1 </a:t>
            </a:r>
            <a:endParaRPr sz="3600">
              <a:solidFill>
                <a:schemeClr val="dk1"/>
              </a:solidFill>
              <a:latin typeface="Times New Roman"/>
              <a:ea typeface="Times New Roman"/>
              <a:cs typeface="Times New Roman"/>
              <a:sym typeface="Times New Roman"/>
            </a:endParaRPr>
          </a:p>
          <a:p>
            <a:pPr indent="457200" lvl="0" marL="0" rtl="0" algn="l">
              <a:lnSpc>
                <a:spcPct val="150000"/>
              </a:lnSpc>
              <a:spcBef>
                <a:spcPts val="0"/>
              </a:spcBef>
              <a:spcAft>
                <a:spcPts val="0"/>
              </a:spcAft>
              <a:buClr>
                <a:schemeClr val="dk1"/>
              </a:buClr>
              <a:buSzPct val="30555"/>
              <a:buFont typeface="Arial"/>
              <a:buNone/>
            </a:pPr>
            <a:r>
              <a:rPr lang="en" sz="3600">
                <a:solidFill>
                  <a:schemeClr val="dk1"/>
                </a:solidFill>
                <a:latin typeface="Times New Roman"/>
                <a:ea typeface="Times New Roman"/>
                <a:cs typeface="Times New Roman"/>
                <a:sym typeface="Times New Roman"/>
              </a:rPr>
              <a:t>May 2021)</a:t>
            </a:r>
            <a:endParaRPr sz="3600">
              <a:solidFill>
                <a:schemeClr val="dk1"/>
              </a:solidFill>
              <a:latin typeface="Times New Roman"/>
              <a:ea typeface="Times New Roman"/>
              <a:cs typeface="Times New Roman"/>
              <a:sym typeface="Times New Roman"/>
            </a:endParaRPr>
          </a:p>
          <a:p>
            <a:pPr indent="-285750" lvl="0" marL="457200" rtl="0" algn="l">
              <a:lnSpc>
                <a:spcPct val="150000"/>
              </a:lnSpc>
              <a:spcBef>
                <a:spcPts val="0"/>
              </a:spcBef>
              <a:spcAft>
                <a:spcPts val="0"/>
              </a:spcAft>
              <a:buClr>
                <a:schemeClr val="dk1"/>
              </a:buClr>
              <a:buSzPct val="100000"/>
              <a:buFont typeface="Times New Roman"/>
              <a:buAutoNum type="arabicPeriod"/>
            </a:pPr>
            <a:r>
              <a:rPr lang="en" sz="3600">
                <a:solidFill>
                  <a:schemeClr val="dk1"/>
                </a:solidFill>
                <a:latin typeface="Times New Roman"/>
                <a:ea typeface="Times New Roman"/>
                <a:cs typeface="Times New Roman"/>
                <a:sym typeface="Times New Roman"/>
              </a:rPr>
              <a:t>Queenie Wong, Ex-content moderator sues YouTube, claims job led to PTSD symptoms and depression, (CNET, 21 September 2020),</a:t>
            </a:r>
            <a:r>
              <a:rPr lang="en" sz="3600">
                <a:solidFill>
                  <a:schemeClr val="dk1"/>
                </a:solidFill>
                <a:uFill>
                  <a:noFill/>
                </a:uFill>
                <a:latin typeface="Times New Roman"/>
                <a:ea typeface="Times New Roman"/>
                <a:cs typeface="Times New Roman"/>
                <a:sym typeface="Times New Roman"/>
                <a:hlinkClick r:id="rId5">
                  <a:extLst>
                    <a:ext uri="{A12FA001-AC4F-418D-AE19-62706E023703}">
                      <ahyp:hlinkClr val="tx"/>
                    </a:ext>
                  </a:extLst>
                </a:hlinkClick>
              </a:rPr>
              <a:t> </a:t>
            </a:r>
            <a:endParaRPr sz="3600">
              <a:solidFill>
                <a:schemeClr val="dk1"/>
              </a:solidFill>
              <a:latin typeface="Times New Roman"/>
              <a:ea typeface="Times New Roman"/>
              <a:cs typeface="Times New Roman"/>
              <a:sym typeface="Times New Roman"/>
            </a:endParaRPr>
          </a:p>
          <a:p>
            <a:pPr indent="457200" lvl="0" marL="0" rtl="0" algn="l">
              <a:lnSpc>
                <a:spcPct val="150000"/>
              </a:lnSpc>
              <a:spcBef>
                <a:spcPts val="0"/>
              </a:spcBef>
              <a:spcAft>
                <a:spcPts val="0"/>
              </a:spcAft>
              <a:buClr>
                <a:schemeClr val="dk1"/>
              </a:buClr>
              <a:buSzPct val="30555"/>
              <a:buFont typeface="Arial"/>
              <a:buNone/>
            </a:pPr>
            <a:r>
              <a:rPr lang="en" sz="3600">
                <a:solidFill>
                  <a:schemeClr val="dk1"/>
                </a:solidFill>
                <a:uFill>
                  <a:noFill/>
                </a:uFill>
                <a:latin typeface="Times New Roman"/>
                <a:ea typeface="Times New Roman"/>
                <a:cs typeface="Times New Roman"/>
                <a:sym typeface="Times New Roman"/>
                <a:hlinkClick r:id="rId6">
                  <a:extLst>
                    <a:ext uri="{A12FA001-AC4F-418D-AE19-62706E023703}">
                      <ahyp:hlinkClr val="tx"/>
                    </a:ext>
                  </a:extLst>
                </a:hlinkClick>
              </a:rPr>
              <a:t>https://www.cnet.com/news/ex-content-moderator-sues-youtube-claims-job-led-to-ptsd-symptoms-and-depression/</a:t>
            </a:r>
            <a:r>
              <a:rPr lang="en" sz="3600">
                <a:solidFill>
                  <a:schemeClr val="dk1"/>
                </a:solidFill>
                <a:latin typeface="Times New Roman"/>
                <a:ea typeface="Times New Roman"/>
                <a:cs typeface="Times New Roman"/>
                <a:sym typeface="Times New Roman"/>
              </a:rPr>
              <a:t> (1 May 2021)</a:t>
            </a:r>
            <a:endParaRPr sz="3600">
              <a:solidFill>
                <a:schemeClr val="dk1"/>
              </a:solidFill>
              <a:latin typeface="Times New Roman"/>
              <a:ea typeface="Times New Roman"/>
              <a:cs typeface="Times New Roman"/>
              <a:sym typeface="Times New Roman"/>
            </a:endParaRPr>
          </a:p>
          <a:p>
            <a:pPr indent="-285750" lvl="0" marL="457200" rtl="0" algn="l">
              <a:lnSpc>
                <a:spcPct val="150000"/>
              </a:lnSpc>
              <a:spcBef>
                <a:spcPts val="0"/>
              </a:spcBef>
              <a:spcAft>
                <a:spcPts val="0"/>
              </a:spcAft>
              <a:buClr>
                <a:schemeClr val="dk1"/>
              </a:buClr>
              <a:buSzPct val="100000"/>
              <a:buFont typeface="Times New Roman"/>
              <a:buAutoNum type="arabicPeriod"/>
            </a:pPr>
            <a:r>
              <a:rPr lang="en" sz="3600">
                <a:solidFill>
                  <a:schemeClr val="dk1"/>
                </a:solidFill>
                <a:latin typeface="Times New Roman"/>
                <a:ea typeface="Times New Roman"/>
                <a:cs typeface="Times New Roman"/>
                <a:sym typeface="Times New Roman"/>
              </a:rPr>
              <a:t>Shin, Hong Im, and Juyoung Kim. “My Computer Is More Thoughtful Than You: Loneliness, Anthropomorphism and Dehumanization.” Current psychology (New Brunswick, N.J.) 39.2 (2020): 445–453. Web.</a:t>
            </a:r>
            <a:endParaRPr sz="3600">
              <a:solidFill>
                <a:schemeClr val="dk1"/>
              </a:solidFill>
              <a:latin typeface="Times New Roman"/>
              <a:ea typeface="Times New Roman"/>
              <a:cs typeface="Times New Roman"/>
              <a:sym typeface="Times New Roman"/>
            </a:endParaRPr>
          </a:p>
          <a:p>
            <a:pPr indent="-285750" lvl="0" marL="457200" rtl="0" algn="l">
              <a:lnSpc>
                <a:spcPct val="150000"/>
              </a:lnSpc>
              <a:spcBef>
                <a:spcPts val="0"/>
              </a:spcBef>
              <a:spcAft>
                <a:spcPts val="0"/>
              </a:spcAft>
              <a:buClr>
                <a:schemeClr val="dk1"/>
              </a:buClr>
              <a:buSzPct val="100000"/>
              <a:buFont typeface="Times New Roman"/>
              <a:buAutoNum type="arabicPeriod"/>
            </a:pPr>
            <a:r>
              <a:rPr lang="en" sz="3600">
                <a:solidFill>
                  <a:schemeClr val="dk1"/>
                </a:solidFill>
                <a:latin typeface="Times New Roman"/>
                <a:ea typeface="Times New Roman"/>
                <a:cs typeface="Times New Roman"/>
                <a:sym typeface="Times New Roman"/>
              </a:rPr>
              <a:t>Cacioppo, S., Grippo, A. J., London, S., Goossens, L., &amp; Cacioppo, J. T. (2015). Loneliness: clinical import and interventions. </a:t>
            </a:r>
            <a:r>
              <a:rPr i="1" lang="en" sz="3600">
                <a:solidFill>
                  <a:schemeClr val="dk1"/>
                </a:solidFill>
                <a:latin typeface="Times New Roman"/>
                <a:ea typeface="Times New Roman"/>
                <a:cs typeface="Times New Roman"/>
                <a:sym typeface="Times New Roman"/>
              </a:rPr>
              <a:t>Perspectives on psychological science : a journal of the Association for Psychological Science</a:t>
            </a:r>
            <a:r>
              <a:rPr lang="en" sz="3600">
                <a:solidFill>
                  <a:schemeClr val="dk1"/>
                </a:solidFill>
                <a:latin typeface="Times New Roman"/>
                <a:ea typeface="Times New Roman"/>
                <a:cs typeface="Times New Roman"/>
                <a:sym typeface="Times New Roman"/>
              </a:rPr>
              <a:t>, </a:t>
            </a:r>
            <a:r>
              <a:rPr i="1" lang="en" sz="3600">
                <a:solidFill>
                  <a:schemeClr val="dk1"/>
                </a:solidFill>
                <a:latin typeface="Times New Roman"/>
                <a:ea typeface="Times New Roman"/>
                <a:cs typeface="Times New Roman"/>
                <a:sym typeface="Times New Roman"/>
              </a:rPr>
              <a:t>10</a:t>
            </a:r>
            <a:r>
              <a:rPr lang="en" sz="3600">
                <a:solidFill>
                  <a:schemeClr val="dk1"/>
                </a:solidFill>
                <a:latin typeface="Times New Roman"/>
                <a:ea typeface="Times New Roman"/>
                <a:cs typeface="Times New Roman"/>
                <a:sym typeface="Times New Roman"/>
              </a:rPr>
              <a:t>(2), 238–249. </a:t>
            </a:r>
            <a:r>
              <a:rPr lang="en" sz="3600" u="sng">
                <a:solidFill>
                  <a:schemeClr val="dk1"/>
                </a:solidFill>
                <a:latin typeface="Times New Roman"/>
                <a:ea typeface="Times New Roman"/>
                <a:cs typeface="Times New Roman"/>
                <a:sym typeface="Times New Roman"/>
                <a:hlinkClick r:id="rId7">
                  <a:extLst>
                    <a:ext uri="{A12FA001-AC4F-418D-AE19-62706E023703}">
                      <ahyp:hlinkClr val="tx"/>
                    </a:ext>
                  </a:extLst>
                </a:hlinkClick>
              </a:rPr>
              <a:t>https://doi.org/10.1177/1745691615570616</a:t>
            </a:r>
            <a:endParaRPr sz="3600">
              <a:solidFill>
                <a:schemeClr val="dk1"/>
              </a:solidFill>
              <a:latin typeface="Times New Roman"/>
              <a:ea typeface="Times New Roman"/>
              <a:cs typeface="Times New Roman"/>
              <a:sym typeface="Times New Roman"/>
            </a:endParaRPr>
          </a:p>
          <a:p>
            <a:pPr indent="-285750" lvl="0" marL="457200" rtl="0" algn="l">
              <a:lnSpc>
                <a:spcPct val="150000"/>
              </a:lnSpc>
              <a:spcBef>
                <a:spcPts val="0"/>
              </a:spcBef>
              <a:spcAft>
                <a:spcPts val="0"/>
              </a:spcAft>
              <a:buClr>
                <a:schemeClr val="dk1"/>
              </a:buClr>
              <a:buSzPct val="100000"/>
              <a:buFont typeface="Times New Roman"/>
              <a:buAutoNum type="arabicPeriod"/>
            </a:pPr>
            <a:r>
              <a:rPr lang="en" sz="3600">
                <a:solidFill>
                  <a:schemeClr val="dk1"/>
                </a:solidFill>
                <a:latin typeface="Times New Roman"/>
                <a:ea typeface="Times New Roman"/>
                <a:cs typeface="Times New Roman"/>
                <a:sym typeface="Times New Roman"/>
              </a:rPr>
              <a:t>Peter, Vorderer. “The Video Game Experience as ‘True’ Identification: A Theory of Enjoyable Alterations of Players’ Self-Perception.” </a:t>
            </a:r>
            <a:r>
              <a:rPr i="1" lang="en" sz="3600">
                <a:solidFill>
                  <a:schemeClr val="dk1"/>
                </a:solidFill>
                <a:latin typeface="Times New Roman"/>
                <a:ea typeface="Times New Roman"/>
                <a:cs typeface="Times New Roman"/>
                <a:sym typeface="Times New Roman"/>
              </a:rPr>
              <a:t>Communication theory</a:t>
            </a:r>
            <a:r>
              <a:rPr lang="en" sz="3600">
                <a:solidFill>
                  <a:schemeClr val="dk1"/>
                </a:solidFill>
                <a:latin typeface="Times New Roman"/>
                <a:ea typeface="Times New Roman"/>
                <a:cs typeface="Times New Roman"/>
                <a:sym typeface="Times New Roman"/>
              </a:rPr>
              <a:t> 19.4 (2009): 351–373. Web.</a:t>
            </a:r>
            <a:endParaRPr sz="3600">
              <a:solidFill>
                <a:schemeClr val="dk1"/>
              </a:solidFill>
              <a:latin typeface="Times New Roman"/>
              <a:ea typeface="Times New Roman"/>
              <a:cs typeface="Times New Roman"/>
              <a:sym typeface="Times New Roman"/>
            </a:endParaRPr>
          </a:p>
          <a:p>
            <a:pPr indent="-285750" lvl="0" marL="457200" rtl="0" algn="l">
              <a:lnSpc>
                <a:spcPct val="150000"/>
              </a:lnSpc>
              <a:spcBef>
                <a:spcPts val="0"/>
              </a:spcBef>
              <a:spcAft>
                <a:spcPts val="0"/>
              </a:spcAft>
              <a:buClr>
                <a:schemeClr val="dk1"/>
              </a:buClr>
              <a:buSzPct val="100000"/>
              <a:buFont typeface="Times New Roman"/>
              <a:buAutoNum type="arabicPeriod"/>
            </a:pPr>
            <a:r>
              <a:rPr lang="en" sz="3600">
                <a:solidFill>
                  <a:schemeClr val="dk1"/>
                </a:solidFill>
                <a:latin typeface="Times New Roman"/>
                <a:ea typeface="Times New Roman"/>
                <a:cs typeface="Times New Roman"/>
                <a:sym typeface="Times New Roman"/>
              </a:rPr>
              <a:t>Wachtel, P. L. (2018). Multiple wishes, multiple fears: On parallelism in neural processing and the relation between person-centered and interpersonal explanations. </a:t>
            </a:r>
            <a:r>
              <a:rPr i="1" lang="en" sz="3600">
                <a:solidFill>
                  <a:schemeClr val="dk1"/>
                </a:solidFill>
                <a:latin typeface="Times New Roman"/>
                <a:ea typeface="Times New Roman"/>
                <a:cs typeface="Times New Roman"/>
                <a:sym typeface="Times New Roman"/>
              </a:rPr>
              <a:t>Journal of Psychotherapy Integration</a:t>
            </a:r>
            <a:r>
              <a:rPr lang="en" sz="3600">
                <a:solidFill>
                  <a:schemeClr val="dk1"/>
                </a:solidFill>
                <a:latin typeface="Times New Roman"/>
                <a:ea typeface="Times New Roman"/>
                <a:cs typeface="Times New Roman"/>
                <a:sym typeface="Times New Roman"/>
              </a:rPr>
              <a:t>, </a:t>
            </a:r>
            <a:r>
              <a:rPr i="1" lang="en" sz="3600">
                <a:solidFill>
                  <a:schemeClr val="dk1"/>
                </a:solidFill>
                <a:latin typeface="Times New Roman"/>
                <a:ea typeface="Times New Roman"/>
                <a:cs typeface="Times New Roman"/>
                <a:sym typeface="Times New Roman"/>
              </a:rPr>
              <a:t>28</a:t>
            </a:r>
            <a:r>
              <a:rPr lang="en" sz="3600">
                <a:solidFill>
                  <a:schemeClr val="dk1"/>
                </a:solidFill>
                <a:latin typeface="Times New Roman"/>
                <a:ea typeface="Times New Roman"/>
                <a:cs typeface="Times New Roman"/>
                <a:sym typeface="Times New Roman"/>
              </a:rPr>
              <a:t>(3), 329–337. </a:t>
            </a:r>
            <a:r>
              <a:rPr lang="en" sz="3600" u="sng">
                <a:solidFill>
                  <a:schemeClr val="hlink"/>
                </a:solidFill>
                <a:latin typeface="Times New Roman"/>
                <a:ea typeface="Times New Roman"/>
                <a:cs typeface="Times New Roman"/>
                <a:sym typeface="Times New Roman"/>
                <a:hlinkClick r:id="rId8"/>
              </a:rPr>
              <a:t>https://doi.org/10.1037/int0000123</a:t>
            </a:r>
            <a:endParaRPr sz="3600">
              <a:solidFill>
                <a:schemeClr val="dk1"/>
              </a:solidFill>
              <a:latin typeface="Times New Roman"/>
              <a:ea typeface="Times New Roman"/>
              <a:cs typeface="Times New Roman"/>
              <a:sym typeface="Times New Roman"/>
            </a:endParaRPr>
          </a:p>
          <a:p>
            <a:pPr indent="-285750" lvl="0" marL="457200" rtl="0" algn="l">
              <a:lnSpc>
                <a:spcPct val="150000"/>
              </a:lnSpc>
              <a:spcBef>
                <a:spcPts val="0"/>
              </a:spcBef>
              <a:spcAft>
                <a:spcPts val="0"/>
              </a:spcAft>
              <a:buClr>
                <a:schemeClr val="dk1"/>
              </a:buClr>
              <a:buSzPct val="100000"/>
              <a:buFont typeface="Times New Roman"/>
              <a:buAutoNum type="arabicPeriod"/>
            </a:pPr>
            <a:r>
              <a:rPr lang="en" sz="3600">
                <a:solidFill>
                  <a:schemeClr val="dk1"/>
                </a:solidFill>
                <a:latin typeface="Times New Roman"/>
                <a:ea typeface="Times New Roman"/>
                <a:cs typeface="Times New Roman"/>
                <a:sym typeface="Times New Roman"/>
              </a:rPr>
              <a:t>Entman, R. M. (1989). How the Media Affect What People Think: An Information Processing Approach. </a:t>
            </a:r>
            <a:r>
              <a:rPr i="1" lang="en" sz="3600">
                <a:solidFill>
                  <a:schemeClr val="dk1"/>
                </a:solidFill>
                <a:latin typeface="Times New Roman"/>
                <a:ea typeface="Times New Roman"/>
                <a:cs typeface="Times New Roman"/>
                <a:sym typeface="Times New Roman"/>
              </a:rPr>
              <a:t>The Journal of Politics</a:t>
            </a:r>
            <a:r>
              <a:rPr lang="en" sz="3600">
                <a:solidFill>
                  <a:schemeClr val="dk1"/>
                </a:solidFill>
                <a:latin typeface="Times New Roman"/>
                <a:ea typeface="Times New Roman"/>
                <a:cs typeface="Times New Roman"/>
                <a:sym typeface="Times New Roman"/>
              </a:rPr>
              <a:t>, </a:t>
            </a:r>
            <a:r>
              <a:rPr i="1" lang="en" sz="3600">
                <a:solidFill>
                  <a:schemeClr val="dk1"/>
                </a:solidFill>
                <a:latin typeface="Times New Roman"/>
                <a:ea typeface="Times New Roman"/>
                <a:cs typeface="Times New Roman"/>
                <a:sym typeface="Times New Roman"/>
              </a:rPr>
              <a:t>51</a:t>
            </a:r>
            <a:r>
              <a:rPr lang="en" sz="3600">
                <a:solidFill>
                  <a:schemeClr val="dk1"/>
                </a:solidFill>
                <a:latin typeface="Times New Roman"/>
                <a:ea typeface="Times New Roman"/>
                <a:cs typeface="Times New Roman"/>
                <a:sym typeface="Times New Roman"/>
              </a:rPr>
              <a:t>(2), 347–370. </a:t>
            </a:r>
            <a:endParaRPr sz="3600">
              <a:solidFill>
                <a:schemeClr val="dk1"/>
              </a:solidFill>
              <a:latin typeface="Times New Roman"/>
              <a:ea typeface="Times New Roman"/>
              <a:cs typeface="Times New Roman"/>
              <a:sym typeface="Times New Roman"/>
            </a:endParaRPr>
          </a:p>
          <a:p>
            <a:pPr indent="-285750" lvl="0" marL="457200" rtl="0" algn="l">
              <a:lnSpc>
                <a:spcPct val="150000"/>
              </a:lnSpc>
              <a:spcBef>
                <a:spcPts val="0"/>
              </a:spcBef>
              <a:spcAft>
                <a:spcPts val="0"/>
              </a:spcAft>
              <a:buClr>
                <a:schemeClr val="dk1"/>
              </a:buClr>
              <a:buSzPct val="100000"/>
              <a:buFont typeface="Times New Roman"/>
              <a:buAutoNum type="arabicPeriod"/>
            </a:pPr>
            <a:r>
              <a:rPr lang="en" sz="3600">
                <a:solidFill>
                  <a:schemeClr val="dk1"/>
                </a:solidFill>
                <a:latin typeface="Times New Roman"/>
                <a:ea typeface="Times New Roman"/>
                <a:cs typeface="Times New Roman"/>
                <a:sym typeface="Times New Roman"/>
              </a:rPr>
              <a:t>Henderson, G. (2020, August 24). How Much Time Does The Average Person Spend On Social Media? https://www.digitalmarketing.org/blog/how-much-time-does-the-average-person-spend-on-social-media. </a:t>
            </a:r>
            <a:endParaRPr sz="3600">
              <a:solidFill>
                <a:schemeClr val="dk1"/>
              </a:solidFill>
              <a:latin typeface="Times New Roman"/>
              <a:ea typeface="Times New Roman"/>
              <a:cs typeface="Times New Roman"/>
              <a:sym typeface="Times New Roman"/>
            </a:endParaRPr>
          </a:p>
          <a:p>
            <a:pPr indent="-285750" lvl="0" marL="457200" rtl="0" algn="l">
              <a:lnSpc>
                <a:spcPct val="150000"/>
              </a:lnSpc>
              <a:spcBef>
                <a:spcPts val="0"/>
              </a:spcBef>
              <a:spcAft>
                <a:spcPts val="0"/>
              </a:spcAft>
              <a:buClr>
                <a:schemeClr val="dk1"/>
              </a:buClr>
              <a:buSzPct val="100000"/>
              <a:buFont typeface="Times New Roman"/>
              <a:buAutoNum type="arabicPeriod"/>
            </a:pPr>
            <a:r>
              <a:rPr lang="en" sz="3600">
                <a:solidFill>
                  <a:schemeClr val="dk1"/>
                </a:solidFill>
                <a:latin typeface="Times New Roman"/>
                <a:ea typeface="Times New Roman"/>
                <a:cs typeface="Times New Roman"/>
                <a:sym typeface="Times New Roman"/>
              </a:rPr>
              <a:t>Sabik, N. J., Falat, J., &amp; Magagnos, J. (2019). When Self-Worth Depends on Social Media Feedback: Associations with Psychological Well-Being. </a:t>
            </a:r>
            <a:r>
              <a:rPr i="1" lang="en" sz="3600">
                <a:solidFill>
                  <a:schemeClr val="dk1"/>
                </a:solidFill>
                <a:latin typeface="Times New Roman"/>
                <a:ea typeface="Times New Roman"/>
                <a:cs typeface="Times New Roman"/>
                <a:sym typeface="Times New Roman"/>
              </a:rPr>
              <a:t>Sex Roles</a:t>
            </a:r>
            <a:r>
              <a:rPr lang="en" sz="3600">
                <a:solidFill>
                  <a:schemeClr val="dk1"/>
                </a:solidFill>
                <a:latin typeface="Times New Roman"/>
                <a:ea typeface="Times New Roman"/>
                <a:cs typeface="Times New Roman"/>
                <a:sym typeface="Times New Roman"/>
              </a:rPr>
              <a:t>, </a:t>
            </a:r>
            <a:r>
              <a:rPr i="1" lang="en" sz="3600">
                <a:solidFill>
                  <a:schemeClr val="dk1"/>
                </a:solidFill>
                <a:latin typeface="Times New Roman"/>
                <a:ea typeface="Times New Roman"/>
                <a:cs typeface="Times New Roman"/>
                <a:sym typeface="Times New Roman"/>
              </a:rPr>
              <a:t>82</a:t>
            </a:r>
            <a:r>
              <a:rPr lang="en" sz="3600">
                <a:solidFill>
                  <a:schemeClr val="dk1"/>
                </a:solidFill>
                <a:latin typeface="Times New Roman"/>
                <a:ea typeface="Times New Roman"/>
                <a:cs typeface="Times New Roman"/>
                <a:sym typeface="Times New Roman"/>
              </a:rPr>
              <a:t>(7-8), 411–421. https://doi.org/10.1007/s11199-019-01062-8 </a:t>
            </a:r>
            <a:endParaRPr sz="3600">
              <a:solidFill>
                <a:schemeClr val="dk1"/>
              </a:solidFill>
              <a:latin typeface="Times New Roman"/>
              <a:ea typeface="Times New Roman"/>
              <a:cs typeface="Times New Roman"/>
              <a:sym typeface="Times New Roman"/>
            </a:endParaRPr>
          </a:p>
          <a:p>
            <a:pPr indent="-285750" lvl="0" marL="457200" rtl="0" algn="l">
              <a:lnSpc>
                <a:spcPct val="150000"/>
              </a:lnSpc>
              <a:spcBef>
                <a:spcPts val="0"/>
              </a:spcBef>
              <a:spcAft>
                <a:spcPts val="0"/>
              </a:spcAft>
              <a:buClr>
                <a:schemeClr val="dk1"/>
              </a:buClr>
              <a:buSzPct val="100000"/>
              <a:buFont typeface="Times New Roman"/>
              <a:buAutoNum type="arabicPeriod"/>
            </a:pPr>
            <a:r>
              <a:rPr lang="en" sz="3600">
                <a:solidFill>
                  <a:schemeClr val="dk1"/>
                </a:solidFill>
                <a:latin typeface="Times New Roman"/>
                <a:ea typeface="Times New Roman"/>
                <a:cs typeface="Times New Roman"/>
                <a:sym typeface="Times New Roman"/>
              </a:rPr>
              <a:t>Woytowitz, Sean. “All Five Endings to Black Mirror: Bandersnatch”. (Odyssey, January 15, 2019). </a:t>
            </a:r>
            <a:r>
              <a:rPr lang="en" sz="3600" u="sng">
                <a:solidFill>
                  <a:schemeClr val="hlink"/>
                </a:solidFill>
                <a:latin typeface="Times New Roman"/>
                <a:ea typeface="Times New Roman"/>
                <a:cs typeface="Times New Roman"/>
                <a:sym typeface="Times New Roman"/>
                <a:hlinkClick r:id="rId9"/>
              </a:rPr>
              <a:t>https://www.theodysseyonline.com/bandersnatch-endings</a:t>
            </a:r>
            <a:endParaRPr sz="3600">
              <a:solidFill>
                <a:schemeClr val="dk1"/>
              </a:solidFill>
              <a:latin typeface="Times New Roman"/>
              <a:ea typeface="Times New Roman"/>
              <a:cs typeface="Times New Roman"/>
              <a:sym typeface="Times New Roman"/>
            </a:endParaRPr>
          </a:p>
          <a:p>
            <a:pPr indent="-285750" lvl="0" marL="457200" rtl="0" algn="l">
              <a:lnSpc>
                <a:spcPct val="150000"/>
              </a:lnSpc>
              <a:spcBef>
                <a:spcPts val="0"/>
              </a:spcBef>
              <a:spcAft>
                <a:spcPts val="0"/>
              </a:spcAft>
              <a:buClr>
                <a:schemeClr val="dk1"/>
              </a:buClr>
              <a:buSzPct val="100000"/>
              <a:buFont typeface="Times New Roman"/>
              <a:buAutoNum type="arabicPeriod"/>
            </a:pPr>
            <a:r>
              <a:rPr lang="en" sz="3600">
                <a:solidFill>
                  <a:schemeClr val="dk1"/>
                </a:solidFill>
                <a:latin typeface="Times New Roman"/>
                <a:ea typeface="Times New Roman"/>
                <a:cs typeface="Times New Roman"/>
                <a:sym typeface="Times New Roman"/>
              </a:rPr>
              <a:t>Slade, D (Director). (2018). </a:t>
            </a:r>
            <a:r>
              <a:rPr i="1" lang="en" sz="3600">
                <a:solidFill>
                  <a:schemeClr val="dk1"/>
                </a:solidFill>
                <a:latin typeface="Times New Roman"/>
                <a:ea typeface="Times New Roman"/>
                <a:cs typeface="Times New Roman"/>
                <a:sym typeface="Times New Roman"/>
              </a:rPr>
              <a:t>Black Mirror: Bandersnatch</a:t>
            </a:r>
            <a:r>
              <a:rPr lang="en" sz="3600">
                <a:solidFill>
                  <a:schemeClr val="dk1"/>
                </a:solidFill>
                <a:latin typeface="Times New Roman"/>
                <a:ea typeface="Times New Roman"/>
                <a:cs typeface="Times New Roman"/>
                <a:sym typeface="Times New Roman"/>
              </a:rPr>
              <a:t> [Film]. Netflix.</a:t>
            </a:r>
            <a:endParaRPr sz="3600">
              <a:solidFill>
                <a:schemeClr val="dk1"/>
              </a:solidFill>
              <a:latin typeface="Times New Roman"/>
              <a:ea typeface="Times New Roman"/>
              <a:cs typeface="Times New Roman"/>
              <a:sym typeface="Times New Roman"/>
            </a:endParaRPr>
          </a:p>
          <a:p>
            <a:pPr indent="0" lvl="0" marL="457200" rtl="0" algn="l">
              <a:lnSpc>
                <a:spcPct val="150000"/>
              </a:lnSpc>
              <a:spcBef>
                <a:spcPts val="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sz="1150">
              <a:solidFill>
                <a:srgbClr val="3A3A3A"/>
              </a:solidFill>
              <a:highlight>
                <a:srgbClr val="FFFFFF"/>
              </a:highlight>
            </a:endParaRPr>
          </a:p>
          <a:p>
            <a:pPr indent="0" lvl="0" marL="0" rtl="0" algn="l">
              <a:lnSpc>
                <a:spcPct val="150000"/>
              </a:lnSpc>
              <a:spcBef>
                <a:spcPts val="1000"/>
              </a:spcBef>
              <a:spcAft>
                <a:spcPts val="0"/>
              </a:spcAft>
              <a:buNone/>
            </a:pPr>
            <a:r>
              <a:t/>
            </a:r>
            <a:endParaRPr sz="1200">
              <a:solidFill>
                <a:schemeClr val="dk1"/>
              </a:solidFill>
              <a:latin typeface="Times New Roman"/>
              <a:ea typeface="Times New Roman"/>
              <a:cs typeface="Times New Roman"/>
              <a:sym typeface="Times New Roman"/>
            </a:endParaRPr>
          </a:p>
        </p:txBody>
      </p:sp>
      <p:sp>
        <p:nvSpPr>
          <p:cNvPr id="159" name="Google Shape;159;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ctrTitle"/>
          </p:nvPr>
        </p:nvSpPr>
        <p:spPr>
          <a:xfrm>
            <a:off x="1292677" y="134775"/>
            <a:ext cx="6780600" cy="912600"/>
          </a:xfrm>
          <a:prstGeom prst="rect">
            <a:avLst/>
          </a:prstGeom>
          <a:noFill/>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a:solidFill>
                  <a:srgbClr val="FF83E7"/>
                </a:solidFill>
                <a:latin typeface="Roboto Mono"/>
                <a:ea typeface="Roboto Mono"/>
                <a:cs typeface="Roboto Mono"/>
                <a:sym typeface="Roboto Mono"/>
              </a:rPr>
              <a:t>Outline</a:t>
            </a:r>
            <a:endParaRPr b="1">
              <a:solidFill>
                <a:srgbClr val="FF83E7"/>
              </a:solidFill>
              <a:latin typeface="Roboto Mono"/>
              <a:ea typeface="Roboto Mono"/>
              <a:cs typeface="Roboto Mono"/>
              <a:sym typeface="Roboto Mono"/>
            </a:endParaRPr>
          </a:p>
        </p:txBody>
      </p:sp>
      <p:sp>
        <p:nvSpPr>
          <p:cNvPr id="63" name="Google Shape;63;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4" name="Google Shape;64;p14"/>
          <p:cNvSpPr txBox="1"/>
          <p:nvPr/>
        </p:nvSpPr>
        <p:spPr>
          <a:xfrm>
            <a:off x="570025" y="914700"/>
            <a:ext cx="8007000" cy="35187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chemeClr val="dk1"/>
              </a:buClr>
              <a:buSzPts val="2100"/>
              <a:buFont typeface="Oswald"/>
              <a:buChar char="●"/>
            </a:pPr>
            <a:r>
              <a:rPr lang="en" sz="2100">
                <a:solidFill>
                  <a:schemeClr val="dk1"/>
                </a:solidFill>
                <a:latin typeface="Oswald"/>
                <a:ea typeface="Oswald"/>
                <a:cs typeface="Oswald"/>
                <a:sym typeface="Oswald"/>
              </a:rPr>
              <a:t>Plot Summary</a:t>
            </a:r>
            <a:endParaRPr sz="2100">
              <a:solidFill>
                <a:schemeClr val="dk1"/>
              </a:solidFill>
              <a:latin typeface="Oswald"/>
              <a:ea typeface="Oswald"/>
              <a:cs typeface="Oswald"/>
              <a:sym typeface="Oswald"/>
            </a:endParaRPr>
          </a:p>
          <a:p>
            <a:pPr indent="0" lvl="0" marL="457200" rtl="0" algn="l">
              <a:spcBef>
                <a:spcPts val="0"/>
              </a:spcBef>
              <a:spcAft>
                <a:spcPts val="0"/>
              </a:spcAft>
              <a:buNone/>
            </a:pPr>
            <a:r>
              <a:t/>
            </a:r>
            <a:endParaRPr sz="2100">
              <a:solidFill>
                <a:schemeClr val="dk1"/>
              </a:solidFill>
              <a:latin typeface="Oswald"/>
              <a:ea typeface="Oswald"/>
              <a:cs typeface="Oswald"/>
              <a:sym typeface="Oswald"/>
            </a:endParaRPr>
          </a:p>
          <a:p>
            <a:pPr indent="-361950" lvl="0" marL="457200" rtl="0" algn="l">
              <a:spcBef>
                <a:spcPts val="0"/>
              </a:spcBef>
              <a:spcAft>
                <a:spcPts val="0"/>
              </a:spcAft>
              <a:buClr>
                <a:schemeClr val="dk1"/>
              </a:buClr>
              <a:buSzPts val="2100"/>
              <a:buFont typeface="Oswald"/>
              <a:buChar char="●"/>
            </a:pPr>
            <a:r>
              <a:rPr lang="en" sz="2100">
                <a:solidFill>
                  <a:schemeClr val="dk1"/>
                </a:solidFill>
                <a:latin typeface="Oswald"/>
                <a:ea typeface="Oswald"/>
                <a:cs typeface="Oswald"/>
                <a:sym typeface="Oswald"/>
              </a:rPr>
              <a:t>Arguments</a:t>
            </a:r>
            <a:endParaRPr sz="2100">
              <a:solidFill>
                <a:schemeClr val="dk1"/>
              </a:solidFill>
              <a:latin typeface="Oswald"/>
              <a:ea typeface="Oswald"/>
              <a:cs typeface="Oswald"/>
              <a:sym typeface="Oswald"/>
            </a:endParaRPr>
          </a:p>
          <a:p>
            <a:pPr indent="-361950" lvl="1" marL="914400" rtl="0" algn="l">
              <a:spcBef>
                <a:spcPts val="0"/>
              </a:spcBef>
              <a:spcAft>
                <a:spcPts val="0"/>
              </a:spcAft>
              <a:buClr>
                <a:schemeClr val="dk1"/>
              </a:buClr>
              <a:buSzPts val="2100"/>
              <a:buFont typeface="Oswald"/>
              <a:buChar char="○"/>
            </a:pPr>
            <a:r>
              <a:rPr lang="en" sz="2100">
                <a:solidFill>
                  <a:schemeClr val="dk1"/>
                </a:solidFill>
                <a:latin typeface="Oswald"/>
                <a:ea typeface="Oswald"/>
                <a:cs typeface="Oswald"/>
                <a:sym typeface="Oswald"/>
              </a:rPr>
              <a:t>Computer Interaction and impact on perception of identity</a:t>
            </a:r>
            <a:endParaRPr sz="2100">
              <a:solidFill>
                <a:schemeClr val="dk1"/>
              </a:solidFill>
              <a:latin typeface="Oswald"/>
              <a:ea typeface="Oswald"/>
              <a:cs typeface="Oswald"/>
              <a:sym typeface="Oswald"/>
            </a:endParaRPr>
          </a:p>
          <a:p>
            <a:pPr indent="-361950" lvl="1" marL="914400" rtl="0" algn="l">
              <a:spcBef>
                <a:spcPts val="0"/>
              </a:spcBef>
              <a:spcAft>
                <a:spcPts val="0"/>
              </a:spcAft>
              <a:buClr>
                <a:schemeClr val="dk1"/>
              </a:buClr>
              <a:buSzPts val="2100"/>
              <a:buFont typeface="Oswald"/>
              <a:buChar char="○"/>
            </a:pPr>
            <a:r>
              <a:rPr lang="en" sz="2100">
                <a:solidFill>
                  <a:schemeClr val="dk1"/>
                </a:solidFill>
                <a:latin typeface="Oswald"/>
                <a:ea typeface="Oswald"/>
                <a:cs typeface="Oswald"/>
                <a:sym typeface="Oswald"/>
              </a:rPr>
              <a:t>Media's</a:t>
            </a:r>
            <a:r>
              <a:rPr lang="en" sz="2100">
                <a:solidFill>
                  <a:schemeClr val="dk1"/>
                </a:solidFill>
                <a:latin typeface="Oswald"/>
                <a:ea typeface="Oswald"/>
                <a:cs typeface="Oswald"/>
                <a:sym typeface="Oswald"/>
              </a:rPr>
              <a:t> impact on thinking and self-worth</a:t>
            </a:r>
            <a:endParaRPr sz="2100">
              <a:solidFill>
                <a:schemeClr val="dk1"/>
              </a:solidFill>
              <a:latin typeface="Oswald"/>
              <a:ea typeface="Oswald"/>
              <a:cs typeface="Oswald"/>
              <a:sym typeface="Oswald"/>
            </a:endParaRPr>
          </a:p>
          <a:p>
            <a:pPr indent="-361950" lvl="1" marL="914400" rtl="0" algn="l">
              <a:spcBef>
                <a:spcPts val="0"/>
              </a:spcBef>
              <a:spcAft>
                <a:spcPts val="0"/>
              </a:spcAft>
              <a:buClr>
                <a:schemeClr val="dk1"/>
              </a:buClr>
              <a:buSzPts val="2100"/>
              <a:buFont typeface="Oswald"/>
              <a:buChar char="○"/>
            </a:pPr>
            <a:r>
              <a:rPr lang="en" sz="2100">
                <a:solidFill>
                  <a:schemeClr val="dk1"/>
                </a:solidFill>
                <a:latin typeface="Oswald"/>
                <a:ea typeface="Oswald"/>
                <a:cs typeface="Oswald"/>
                <a:sym typeface="Oswald"/>
              </a:rPr>
              <a:t>Effect of Disturbing Content</a:t>
            </a:r>
            <a:endParaRPr sz="2100">
              <a:solidFill>
                <a:schemeClr val="dk1"/>
              </a:solidFill>
              <a:latin typeface="Oswald"/>
              <a:ea typeface="Oswald"/>
              <a:cs typeface="Oswald"/>
              <a:sym typeface="Oswald"/>
            </a:endParaRPr>
          </a:p>
          <a:p>
            <a:pPr indent="0" lvl="0" marL="914400" rtl="0" algn="l">
              <a:spcBef>
                <a:spcPts val="0"/>
              </a:spcBef>
              <a:spcAft>
                <a:spcPts val="0"/>
              </a:spcAft>
              <a:buNone/>
            </a:pPr>
            <a:r>
              <a:t/>
            </a:r>
            <a:endParaRPr sz="2100">
              <a:solidFill>
                <a:schemeClr val="dk1"/>
              </a:solidFill>
              <a:latin typeface="Oswald"/>
              <a:ea typeface="Oswald"/>
              <a:cs typeface="Oswald"/>
              <a:sym typeface="Oswald"/>
            </a:endParaRPr>
          </a:p>
          <a:p>
            <a:pPr indent="-361950" lvl="0" marL="457200" rtl="0" algn="l">
              <a:spcBef>
                <a:spcPts val="0"/>
              </a:spcBef>
              <a:spcAft>
                <a:spcPts val="0"/>
              </a:spcAft>
              <a:buClr>
                <a:schemeClr val="dk1"/>
              </a:buClr>
              <a:buSzPts val="2100"/>
              <a:buFont typeface="Oswald"/>
              <a:buChar char="●"/>
            </a:pPr>
            <a:r>
              <a:rPr lang="en" sz="2100">
                <a:solidFill>
                  <a:schemeClr val="dk1"/>
                </a:solidFill>
                <a:latin typeface="Oswald"/>
                <a:ea typeface="Oswald"/>
                <a:cs typeface="Oswald"/>
                <a:sym typeface="Oswald"/>
              </a:rPr>
              <a:t>Conclusion</a:t>
            </a:r>
            <a:endParaRPr sz="2100">
              <a:solidFill>
                <a:schemeClr val="dk1"/>
              </a:solidFill>
              <a:latin typeface="Oswald"/>
              <a:ea typeface="Oswald"/>
              <a:cs typeface="Oswald"/>
              <a:sym typeface="Oswald"/>
            </a:endParaRPr>
          </a:p>
          <a:p>
            <a:pPr indent="-381000" lvl="1" marL="914400" rtl="0" algn="l">
              <a:lnSpc>
                <a:spcPct val="115000"/>
              </a:lnSpc>
              <a:spcBef>
                <a:spcPts val="0"/>
              </a:spcBef>
              <a:spcAft>
                <a:spcPts val="0"/>
              </a:spcAft>
              <a:buClr>
                <a:schemeClr val="dk1"/>
              </a:buClr>
              <a:buSzPts val="2400"/>
              <a:buFont typeface="Oswald"/>
              <a:buChar char="○"/>
            </a:pPr>
            <a:r>
              <a:rPr lang="en" sz="2100">
                <a:solidFill>
                  <a:schemeClr val="dk1"/>
                </a:solidFill>
                <a:latin typeface="Oswald"/>
                <a:ea typeface="Oswald"/>
                <a:cs typeface="Oswald"/>
                <a:sym typeface="Oswald"/>
              </a:rPr>
              <a:t>A person’s interaction with media and technology has an impact on their mental health, well-being, and decision making.</a:t>
            </a:r>
            <a:endParaRPr sz="2400">
              <a:solidFill>
                <a:schemeClr val="dk1"/>
              </a:solidFill>
              <a:latin typeface="Oswald"/>
              <a:ea typeface="Oswald"/>
              <a:cs typeface="Oswald"/>
              <a:sym typeface="Oswa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C978FF"/>
                </a:solidFill>
                <a:latin typeface="Roboto Mono"/>
                <a:ea typeface="Roboto Mono"/>
                <a:cs typeface="Roboto Mono"/>
                <a:sym typeface="Roboto Mono"/>
              </a:rPr>
              <a:t>INTRODUCTION</a:t>
            </a:r>
            <a:endParaRPr b="1">
              <a:solidFill>
                <a:srgbClr val="C978FF"/>
              </a:solidFill>
              <a:latin typeface="Roboto Mono"/>
              <a:ea typeface="Roboto Mono"/>
              <a:cs typeface="Roboto Mono"/>
              <a:sym typeface="Roboto Mono"/>
            </a:endParaRPr>
          </a:p>
        </p:txBody>
      </p:sp>
      <p:sp>
        <p:nvSpPr>
          <p:cNvPr id="70" name="Google Shape;70;p15"/>
          <p:cNvSpPr txBox="1"/>
          <p:nvPr>
            <p:ph idx="1" type="body"/>
          </p:nvPr>
        </p:nvSpPr>
        <p:spPr>
          <a:xfrm>
            <a:off x="200700" y="1130275"/>
            <a:ext cx="4487100" cy="34740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E6FAF8"/>
              </a:buClr>
              <a:buSzPts val="1800"/>
              <a:buFont typeface="Oswald"/>
              <a:buChar char="●"/>
            </a:pPr>
            <a:r>
              <a:rPr lang="en">
                <a:solidFill>
                  <a:srgbClr val="E6FAF8"/>
                </a:solidFill>
                <a:latin typeface="Oswald"/>
                <a:ea typeface="Oswald"/>
                <a:cs typeface="Oswald"/>
                <a:sym typeface="Oswald"/>
              </a:rPr>
              <a:t>Set in 1984</a:t>
            </a:r>
            <a:endParaRPr>
              <a:solidFill>
                <a:srgbClr val="E6FAF8"/>
              </a:solidFill>
              <a:latin typeface="Oswald"/>
              <a:ea typeface="Oswald"/>
              <a:cs typeface="Oswald"/>
              <a:sym typeface="Oswald"/>
            </a:endParaRPr>
          </a:p>
          <a:p>
            <a:pPr indent="-342900" lvl="0" marL="457200" rtl="0" algn="l">
              <a:spcBef>
                <a:spcPts val="0"/>
              </a:spcBef>
              <a:spcAft>
                <a:spcPts val="0"/>
              </a:spcAft>
              <a:buClr>
                <a:srgbClr val="E6FAF8"/>
              </a:buClr>
              <a:buSzPts val="1800"/>
              <a:buFont typeface="Oswald"/>
              <a:buChar char="●"/>
            </a:pPr>
            <a:r>
              <a:rPr lang="en">
                <a:solidFill>
                  <a:srgbClr val="E6FAF8"/>
                </a:solidFill>
                <a:latin typeface="Oswald"/>
                <a:ea typeface="Oswald"/>
                <a:cs typeface="Oswald"/>
                <a:sym typeface="Oswald"/>
              </a:rPr>
              <a:t>Choose your own adventure style movie</a:t>
            </a:r>
            <a:endParaRPr>
              <a:solidFill>
                <a:srgbClr val="E6FAF8"/>
              </a:solidFill>
              <a:latin typeface="Oswald"/>
              <a:ea typeface="Oswald"/>
              <a:cs typeface="Oswald"/>
              <a:sym typeface="Oswald"/>
            </a:endParaRPr>
          </a:p>
          <a:p>
            <a:pPr indent="-317500" lvl="1" marL="914400" rtl="0" algn="l">
              <a:spcBef>
                <a:spcPts val="0"/>
              </a:spcBef>
              <a:spcAft>
                <a:spcPts val="0"/>
              </a:spcAft>
              <a:buClr>
                <a:srgbClr val="E6FAF8"/>
              </a:buClr>
              <a:buSzPts val="1400"/>
              <a:buFont typeface="Oswald"/>
              <a:buChar char="○"/>
            </a:pPr>
            <a:r>
              <a:rPr lang="en">
                <a:solidFill>
                  <a:srgbClr val="E6FAF8"/>
                </a:solidFill>
                <a:latin typeface="Oswald"/>
                <a:ea typeface="Oswald"/>
                <a:cs typeface="Oswald"/>
                <a:sym typeface="Oswald"/>
              </a:rPr>
              <a:t>Given choices </a:t>
            </a:r>
            <a:r>
              <a:rPr lang="en">
                <a:solidFill>
                  <a:srgbClr val="E6FAF8"/>
                </a:solidFill>
                <a:latin typeface="Oswald"/>
                <a:ea typeface="Oswald"/>
                <a:cs typeface="Oswald"/>
                <a:sym typeface="Oswald"/>
              </a:rPr>
              <a:t>throughout</a:t>
            </a:r>
            <a:r>
              <a:rPr lang="en">
                <a:solidFill>
                  <a:srgbClr val="E6FAF8"/>
                </a:solidFill>
                <a:latin typeface="Oswald"/>
                <a:ea typeface="Oswald"/>
                <a:cs typeface="Oswald"/>
                <a:sym typeface="Oswald"/>
              </a:rPr>
              <a:t> film which determine the path in which you view the movie</a:t>
            </a:r>
            <a:endParaRPr>
              <a:solidFill>
                <a:srgbClr val="E6FAF8"/>
              </a:solidFill>
              <a:latin typeface="Oswald"/>
              <a:ea typeface="Oswald"/>
              <a:cs typeface="Oswald"/>
              <a:sym typeface="Oswald"/>
            </a:endParaRPr>
          </a:p>
          <a:p>
            <a:pPr indent="-342900" lvl="0" marL="457200" rtl="0" algn="l">
              <a:spcBef>
                <a:spcPts val="0"/>
              </a:spcBef>
              <a:spcAft>
                <a:spcPts val="0"/>
              </a:spcAft>
              <a:buClr>
                <a:srgbClr val="E6FAF8"/>
              </a:buClr>
              <a:buSzPts val="1800"/>
              <a:buFont typeface="Oswald"/>
              <a:buChar char="●"/>
            </a:pPr>
            <a:r>
              <a:rPr lang="en">
                <a:solidFill>
                  <a:srgbClr val="E6FAF8"/>
                </a:solidFill>
                <a:latin typeface="Oswald"/>
                <a:ea typeface="Oswald"/>
                <a:cs typeface="Oswald"/>
                <a:sym typeface="Oswald"/>
              </a:rPr>
              <a:t>Stefan’s game development</a:t>
            </a:r>
            <a:endParaRPr>
              <a:solidFill>
                <a:srgbClr val="E6FAF8"/>
              </a:solidFill>
              <a:latin typeface="Oswald"/>
              <a:ea typeface="Oswald"/>
              <a:cs typeface="Oswald"/>
              <a:sym typeface="Oswald"/>
            </a:endParaRPr>
          </a:p>
          <a:p>
            <a:pPr indent="-317500" lvl="1" marL="914400" rtl="0" algn="l">
              <a:spcBef>
                <a:spcPts val="0"/>
              </a:spcBef>
              <a:spcAft>
                <a:spcPts val="0"/>
              </a:spcAft>
              <a:buClr>
                <a:srgbClr val="E6FAF8"/>
              </a:buClr>
              <a:buSzPts val="1400"/>
              <a:buFont typeface="Oswald"/>
              <a:buChar char="○"/>
            </a:pPr>
            <a:r>
              <a:rPr lang="en">
                <a:solidFill>
                  <a:srgbClr val="E6FAF8"/>
                </a:solidFill>
                <a:latin typeface="Oswald"/>
                <a:ea typeface="Oswald"/>
                <a:cs typeface="Oswald"/>
                <a:sym typeface="Oswald"/>
              </a:rPr>
              <a:t>Stefan is </a:t>
            </a:r>
            <a:r>
              <a:rPr lang="en">
                <a:solidFill>
                  <a:srgbClr val="E6FAF8"/>
                </a:solidFill>
                <a:latin typeface="Oswald"/>
                <a:ea typeface="Oswald"/>
                <a:cs typeface="Oswald"/>
                <a:sym typeface="Oswald"/>
              </a:rPr>
              <a:t>developing</a:t>
            </a:r>
            <a:r>
              <a:rPr lang="en">
                <a:solidFill>
                  <a:srgbClr val="E6FAF8"/>
                </a:solidFill>
                <a:latin typeface="Oswald"/>
                <a:ea typeface="Oswald"/>
                <a:cs typeface="Oswald"/>
                <a:sym typeface="Oswald"/>
              </a:rPr>
              <a:t> his own choose your own adventure game</a:t>
            </a:r>
            <a:endParaRPr>
              <a:solidFill>
                <a:srgbClr val="E6FAF8"/>
              </a:solidFill>
              <a:latin typeface="Oswald"/>
              <a:ea typeface="Oswald"/>
              <a:cs typeface="Oswald"/>
              <a:sym typeface="Oswald"/>
            </a:endParaRPr>
          </a:p>
          <a:p>
            <a:pPr indent="-317500" lvl="1" marL="914400" rtl="0" algn="l">
              <a:spcBef>
                <a:spcPts val="0"/>
              </a:spcBef>
              <a:spcAft>
                <a:spcPts val="0"/>
              </a:spcAft>
              <a:buClr>
                <a:srgbClr val="E6FAF8"/>
              </a:buClr>
              <a:buSzPts val="1400"/>
              <a:buFont typeface="Oswald"/>
              <a:buChar char="○"/>
            </a:pPr>
            <a:r>
              <a:rPr lang="en">
                <a:solidFill>
                  <a:srgbClr val="E6FAF8"/>
                </a:solidFill>
                <a:latin typeface="Oswald"/>
                <a:ea typeface="Oswald"/>
                <a:cs typeface="Oswald"/>
                <a:sym typeface="Oswald"/>
              </a:rPr>
              <a:t>Based off book ‘Bandersnatch’ written by Jerome F. Davies</a:t>
            </a:r>
            <a:endParaRPr>
              <a:solidFill>
                <a:srgbClr val="E6FAF8"/>
              </a:solidFill>
              <a:latin typeface="Oswald"/>
              <a:ea typeface="Oswald"/>
              <a:cs typeface="Oswald"/>
              <a:sym typeface="Oswald"/>
            </a:endParaRPr>
          </a:p>
          <a:p>
            <a:pPr indent="-317500" lvl="1" marL="914400" rtl="0" algn="l">
              <a:spcBef>
                <a:spcPts val="0"/>
              </a:spcBef>
              <a:spcAft>
                <a:spcPts val="0"/>
              </a:spcAft>
              <a:buClr>
                <a:srgbClr val="E6FAF8"/>
              </a:buClr>
              <a:buSzPts val="1400"/>
              <a:buFont typeface="Oswald"/>
              <a:buChar char="○"/>
            </a:pPr>
            <a:r>
              <a:rPr lang="en">
                <a:solidFill>
                  <a:srgbClr val="E6FAF8"/>
                </a:solidFill>
                <a:latin typeface="Oswald"/>
                <a:ea typeface="Oswald"/>
                <a:cs typeface="Oswald"/>
                <a:sym typeface="Oswald"/>
              </a:rPr>
              <a:t>We </a:t>
            </a:r>
            <a:r>
              <a:rPr lang="en">
                <a:solidFill>
                  <a:srgbClr val="E6FAF8"/>
                </a:solidFill>
                <a:latin typeface="Oswald"/>
                <a:ea typeface="Oswald"/>
                <a:cs typeface="Oswald"/>
                <a:sym typeface="Oswald"/>
              </a:rPr>
              <a:t>watch as creating this game leads to Stefans mental decline</a:t>
            </a:r>
            <a:endParaRPr>
              <a:solidFill>
                <a:srgbClr val="E6FAF8"/>
              </a:solidFill>
              <a:latin typeface="Oswald"/>
              <a:ea typeface="Oswald"/>
              <a:cs typeface="Oswald"/>
              <a:sym typeface="Oswald"/>
            </a:endParaRPr>
          </a:p>
          <a:p>
            <a:pPr indent="-342900" lvl="0" marL="457200" rtl="0" algn="l">
              <a:spcBef>
                <a:spcPts val="0"/>
              </a:spcBef>
              <a:spcAft>
                <a:spcPts val="0"/>
              </a:spcAft>
              <a:buClr>
                <a:srgbClr val="E6FAF8"/>
              </a:buClr>
              <a:buSzPts val="1800"/>
              <a:buFont typeface="Oswald"/>
              <a:buChar char="●"/>
            </a:pPr>
            <a:r>
              <a:rPr lang="en">
                <a:solidFill>
                  <a:srgbClr val="E6FAF8"/>
                </a:solidFill>
                <a:latin typeface="Oswald"/>
                <a:ea typeface="Oswald"/>
                <a:cs typeface="Oswald"/>
                <a:sym typeface="Oswald"/>
              </a:rPr>
              <a:t>Exploring free will and decision making</a:t>
            </a:r>
            <a:endParaRPr>
              <a:solidFill>
                <a:srgbClr val="E6FAF8"/>
              </a:solidFill>
              <a:latin typeface="Oswald"/>
              <a:ea typeface="Oswald"/>
              <a:cs typeface="Oswald"/>
              <a:sym typeface="Oswald"/>
            </a:endParaRPr>
          </a:p>
        </p:txBody>
      </p:sp>
      <p:sp>
        <p:nvSpPr>
          <p:cNvPr id="71" name="Google Shape;71;p15"/>
          <p:cNvSpPr/>
          <p:nvPr/>
        </p:nvSpPr>
        <p:spPr>
          <a:xfrm>
            <a:off x="4721650" y="-14800"/>
            <a:ext cx="4422300" cy="51435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2" name="Google Shape;72;p15"/>
          <p:cNvPicPr preferRelativeResize="0"/>
          <p:nvPr/>
        </p:nvPicPr>
        <p:blipFill>
          <a:blip r:embed="rId3">
            <a:alphaModFix/>
          </a:blip>
          <a:stretch>
            <a:fillRect/>
          </a:stretch>
        </p:blipFill>
        <p:spPr>
          <a:xfrm>
            <a:off x="5180950" y="384825"/>
            <a:ext cx="3543900" cy="2360700"/>
          </a:xfrm>
          <a:prstGeom prst="rect">
            <a:avLst/>
          </a:prstGeom>
          <a:noFill/>
          <a:ln>
            <a:noFill/>
          </a:ln>
        </p:spPr>
      </p:pic>
      <p:pic>
        <p:nvPicPr>
          <p:cNvPr id="73" name="Google Shape;73;p15"/>
          <p:cNvPicPr preferRelativeResize="0"/>
          <p:nvPr/>
        </p:nvPicPr>
        <p:blipFill>
          <a:blip r:embed="rId4">
            <a:alphaModFix/>
          </a:blip>
          <a:stretch>
            <a:fillRect/>
          </a:stretch>
        </p:blipFill>
        <p:spPr>
          <a:xfrm>
            <a:off x="5180950" y="2864225"/>
            <a:ext cx="3651350" cy="2055075"/>
          </a:xfrm>
          <a:prstGeom prst="rect">
            <a:avLst/>
          </a:prstGeom>
          <a:noFill/>
          <a:ln>
            <a:noFill/>
          </a:ln>
        </p:spPr>
      </p:pic>
      <p:sp>
        <p:nvSpPr>
          <p:cNvPr id="74" name="Google Shape;74;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6"/>
          <p:cNvSpPr/>
          <p:nvPr/>
        </p:nvSpPr>
        <p:spPr>
          <a:xfrm>
            <a:off x="4869675" y="-14800"/>
            <a:ext cx="4274400" cy="52767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6"/>
          <p:cNvSpPr txBox="1"/>
          <p:nvPr>
            <p:ph type="title"/>
          </p:nvPr>
        </p:nvSpPr>
        <p:spPr>
          <a:xfrm>
            <a:off x="274700" y="245200"/>
            <a:ext cx="5001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FF83E7"/>
                </a:solidFill>
                <a:latin typeface="Roboto Mono"/>
                <a:ea typeface="Roboto Mono"/>
                <a:cs typeface="Roboto Mono"/>
                <a:sym typeface="Roboto Mono"/>
              </a:rPr>
              <a:t>The </a:t>
            </a:r>
            <a:r>
              <a:rPr b="1" lang="en">
                <a:solidFill>
                  <a:srgbClr val="FFE599"/>
                </a:solidFill>
                <a:latin typeface="Roboto Mono"/>
                <a:ea typeface="Roboto Mono"/>
                <a:cs typeface="Roboto Mono"/>
                <a:sym typeface="Roboto Mono"/>
              </a:rPr>
              <a:t>Computer</a:t>
            </a:r>
            <a:r>
              <a:rPr b="1" lang="en">
                <a:solidFill>
                  <a:srgbClr val="FF83E7"/>
                </a:solidFill>
                <a:latin typeface="Roboto Mono"/>
                <a:ea typeface="Roboto Mono"/>
                <a:cs typeface="Roboto Mono"/>
                <a:sym typeface="Roboto Mono"/>
              </a:rPr>
              <a:t> may Warp Perception of Identity</a:t>
            </a:r>
            <a:endParaRPr b="1">
              <a:solidFill>
                <a:srgbClr val="FF83E7"/>
              </a:solidFill>
              <a:latin typeface="Roboto Mono"/>
              <a:ea typeface="Roboto Mono"/>
              <a:cs typeface="Roboto Mono"/>
              <a:sym typeface="Roboto Mono"/>
            </a:endParaRPr>
          </a:p>
        </p:txBody>
      </p:sp>
      <p:sp>
        <p:nvSpPr>
          <p:cNvPr id="81" name="Google Shape;81;p16"/>
          <p:cNvSpPr txBox="1"/>
          <p:nvPr>
            <p:ph idx="1" type="body"/>
          </p:nvPr>
        </p:nvSpPr>
        <p:spPr>
          <a:xfrm>
            <a:off x="0" y="1152475"/>
            <a:ext cx="4721700" cy="3416400"/>
          </a:xfrm>
          <a:prstGeom prst="rect">
            <a:avLst/>
          </a:prstGeom>
        </p:spPr>
        <p:txBody>
          <a:bodyPr anchorCtr="0" anchor="t" bIns="91425" lIns="91425" spcFirstLastPara="1" rIns="91425" wrap="square" tIns="91425">
            <a:normAutofit/>
          </a:bodyPr>
          <a:lstStyle/>
          <a:p>
            <a:pPr indent="-349250" lvl="0" marL="457200" rtl="0" algn="l">
              <a:spcBef>
                <a:spcPts val="0"/>
              </a:spcBef>
              <a:spcAft>
                <a:spcPts val="0"/>
              </a:spcAft>
              <a:buClr>
                <a:srgbClr val="E6FAF8"/>
              </a:buClr>
              <a:buSzPts val="1900"/>
              <a:buFont typeface="Oswald"/>
              <a:buChar char="●"/>
            </a:pPr>
            <a:r>
              <a:rPr lang="en" sz="1900">
                <a:solidFill>
                  <a:srgbClr val="E6FAF8"/>
                </a:solidFill>
                <a:latin typeface="Oswald"/>
                <a:ea typeface="Oswald"/>
                <a:cs typeface="Oswald"/>
                <a:sym typeface="Oswald"/>
              </a:rPr>
              <a:t>Stefan isolates himself to work on </a:t>
            </a:r>
            <a:r>
              <a:rPr i="1" lang="en" sz="1900">
                <a:solidFill>
                  <a:srgbClr val="E6FAF8"/>
                </a:solidFill>
                <a:latin typeface="Oswald"/>
                <a:ea typeface="Oswald"/>
                <a:cs typeface="Oswald"/>
                <a:sym typeface="Oswald"/>
              </a:rPr>
              <a:t>Bandersnatch</a:t>
            </a:r>
            <a:endParaRPr sz="1900">
              <a:solidFill>
                <a:srgbClr val="E6FAF8"/>
              </a:solidFill>
              <a:latin typeface="Oswald"/>
              <a:ea typeface="Oswald"/>
              <a:cs typeface="Oswald"/>
              <a:sym typeface="Oswald"/>
            </a:endParaRPr>
          </a:p>
          <a:p>
            <a:pPr indent="-349250" lvl="0" marL="457200" rtl="0" algn="l">
              <a:spcBef>
                <a:spcPts val="0"/>
              </a:spcBef>
              <a:spcAft>
                <a:spcPts val="0"/>
              </a:spcAft>
              <a:buClr>
                <a:srgbClr val="E6FAF8"/>
              </a:buClr>
              <a:buSzPts val="1900"/>
              <a:buFont typeface="Oswald"/>
              <a:buChar char="●"/>
            </a:pPr>
            <a:r>
              <a:rPr lang="en" sz="1900">
                <a:solidFill>
                  <a:srgbClr val="E6FAF8"/>
                </a:solidFill>
                <a:latin typeface="Oswald"/>
                <a:ea typeface="Oswald"/>
                <a:cs typeface="Oswald"/>
                <a:sym typeface="Oswald"/>
              </a:rPr>
              <a:t>Stefan’s perception is mixed up</a:t>
            </a:r>
            <a:endParaRPr sz="1900">
              <a:solidFill>
                <a:srgbClr val="E6FAF8"/>
              </a:solidFill>
              <a:latin typeface="Oswald"/>
              <a:ea typeface="Oswald"/>
              <a:cs typeface="Oswald"/>
              <a:sym typeface="Oswald"/>
            </a:endParaRPr>
          </a:p>
          <a:p>
            <a:pPr indent="-323850" lvl="1" marL="914400" rtl="0" algn="l">
              <a:spcBef>
                <a:spcPts val="0"/>
              </a:spcBef>
              <a:spcAft>
                <a:spcPts val="0"/>
              </a:spcAft>
              <a:buClr>
                <a:srgbClr val="E6FAF8"/>
              </a:buClr>
              <a:buSzPts val="1500"/>
              <a:buFont typeface="Oswald"/>
              <a:buChar char="○"/>
            </a:pPr>
            <a:r>
              <a:rPr lang="en" sz="1500">
                <a:solidFill>
                  <a:srgbClr val="E6FAF8"/>
                </a:solidFill>
                <a:latin typeface="Oswald"/>
                <a:ea typeface="Oswald"/>
                <a:cs typeface="Oswald"/>
                <a:sym typeface="Oswald"/>
              </a:rPr>
              <a:t>Takes his anger out on the computer, and eventually, the people.</a:t>
            </a:r>
            <a:endParaRPr sz="1500">
              <a:solidFill>
                <a:srgbClr val="E6FAF8"/>
              </a:solidFill>
              <a:latin typeface="Oswald"/>
              <a:ea typeface="Oswald"/>
              <a:cs typeface="Oswald"/>
              <a:sym typeface="Oswald"/>
            </a:endParaRPr>
          </a:p>
          <a:p>
            <a:pPr indent="-323850" lvl="1" marL="914400" rtl="0" algn="l">
              <a:spcBef>
                <a:spcPts val="0"/>
              </a:spcBef>
              <a:spcAft>
                <a:spcPts val="0"/>
              </a:spcAft>
              <a:buClr>
                <a:srgbClr val="E6FAF8"/>
              </a:buClr>
              <a:buSzPts val="1500"/>
              <a:buFont typeface="Oswald"/>
              <a:buChar char="○"/>
            </a:pPr>
            <a:r>
              <a:rPr lang="en" sz="1500">
                <a:solidFill>
                  <a:srgbClr val="E6FAF8"/>
                </a:solidFill>
                <a:latin typeface="Oswald"/>
                <a:ea typeface="Oswald"/>
                <a:cs typeface="Oswald"/>
                <a:sym typeface="Oswald"/>
              </a:rPr>
              <a:t>Study: statistical significance between loneliness and a</a:t>
            </a:r>
            <a:r>
              <a:rPr lang="en" sz="1500">
                <a:solidFill>
                  <a:srgbClr val="E6FAF8"/>
                </a:solidFill>
                <a:latin typeface="Oswald"/>
                <a:ea typeface="Oswald"/>
                <a:cs typeface="Oswald"/>
                <a:sym typeface="Oswald"/>
              </a:rPr>
              <a:t>nthropomorphism and dehumanization [4] [5]</a:t>
            </a:r>
            <a:endParaRPr sz="1500">
              <a:solidFill>
                <a:srgbClr val="E6FAF8"/>
              </a:solidFill>
              <a:latin typeface="Oswald"/>
              <a:ea typeface="Oswald"/>
              <a:cs typeface="Oswald"/>
              <a:sym typeface="Oswald"/>
            </a:endParaRPr>
          </a:p>
          <a:p>
            <a:pPr indent="-349250" lvl="0" marL="457200" rtl="0" algn="l">
              <a:spcBef>
                <a:spcPts val="0"/>
              </a:spcBef>
              <a:spcAft>
                <a:spcPts val="0"/>
              </a:spcAft>
              <a:buClr>
                <a:srgbClr val="E6FAF8"/>
              </a:buClr>
              <a:buSzPts val="1900"/>
              <a:buFont typeface="Oswald"/>
              <a:buChar char="●"/>
            </a:pPr>
            <a:r>
              <a:rPr lang="en" sz="1900">
                <a:solidFill>
                  <a:srgbClr val="E6FAF8"/>
                </a:solidFill>
                <a:latin typeface="Oswald"/>
                <a:ea typeface="Oswald"/>
                <a:cs typeface="Oswald"/>
                <a:sym typeface="Oswald"/>
              </a:rPr>
              <a:t>Computer is like a “mirror”</a:t>
            </a:r>
            <a:endParaRPr sz="1900">
              <a:solidFill>
                <a:srgbClr val="E6FAF8"/>
              </a:solidFill>
              <a:latin typeface="Oswald"/>
              <a:ea typeface="Oswald"/>
              <a:cs typeface="Oswald"/>
              <a:sym typeface="Oswald"/>
            </a:endParaRPr>
          </a:p>
          <a:p>
            <a:pPr indent="-323850" lvl="1" marL="914400" rtl="0" algn="l">
              <a:spcBef>
                <a:spcPts val="0"/>
              </a:spcBef>
              <a:spcAft>
                <a:spcPts val="0"/>
              </a:spcAft>
              <a:buClr>
                <a:srgbClr val="E6FAF8"/>
              </a:buClr>
              <a:buSzPts val="1500"/>
              <a:buFont typeface="Oswald"/>
              <a:buChar char="○"/>
            </a:pPr>
            <a:r>
              <a:rPr lang="en" sz="1500">
                <a:solidFill>
                  <a:srgbClr val="E6FAF8"/>
                </a:solidFill>
                <a:latin typeface="Oswald"/>
                <a:ea typeface="Oswald"/>
                <a:cs typeface="Oswald"/>
                <a:sym typeface="Oswald"/>
              </a:rPr>
              <a:t>perceive interactions</a:t>
            </a:r>
            <a:endParaRPr sz="1500">
              <a:solidFill>
                <a:srgbClr val="E6FAF8"/>
              </a:solidFill>
              <a:latin typeface="Oswald"/>
              <a:ea typeface="Oswald"/>
              <a:cs typeface="Oswald"/>
              <a:sym typeface="Oswald"/>
            </a:endParaRPr>
          </a:p>
          <a:p>
            <a:pPr indent="-323850" lvl="1" marL="914400" rtl="0" algn="l">
              <a:spcBef>
                <a:spcPts val="0"/>
              </a:spcBef>
              <a:spcAft>
                <a:spcPts val="0"/>
              </a:spcAft>
              <a:buClr>
                <a:srgbClr val="E6FAF8"/>
              </a:buClr>
              <a:buSzPts val="1500"/>
              <a:buFont typeface="Oswald"/>
              <a:buChar char="○"/>
            </a:pPr>
            <a:r>
              <a:rPr lang="en" sz="1500">
                <a:solidFill>
                  <a:srgbClr val="E6FAF8"/>
                </a:solidFill>
                <a:latin typeface="Oswald"/>
                <a:ea typeface="Oswald"/>
                <a:cs typeface="Oswald"/>
                <a:sym typeface="Oswald"/>
              </a:rPr>
              <a:t>Isolation</a:t>
            </a:r>
            <a:endParaRPr sz="1500">
              <a:solidFill>
                <a:srgbClr val="E6FAF8"/>
              </a:solidFill>
              <a:latin typeface="Oswald"/>
              <a:ea typeface="Oswald"/>
              <a:cs typeface="Oswald"/>
              <a:sym typeface="Oswald"/>
            </a:endParaRPr>
          </a:p>
          <a:p>
            <a:pPr indent="-323850" lvl="1" marL="914400" rtl="0" algn="l">
              <a:spcBef>
                <a:spcPts val="0"/>
              </a:spcBef>
              <a:spcAft>
                <a:spcPts val="0"/>
              </a:spcAft>
              <a:buClr>
                <a:srgbClr val="E6FAF8"/>
              </a:buClr>
              <a:buSzPts val="1500"/>
              <a:buFont typeface="Oswald"/>
              <a:buChar char="○"/>
            </a:pPr>
            <a:r>
              <a:rPr lang="en" sz="1500">
                <a:solidFill>
                  <a:srgbClr val="E6FAF8"/>
                </a:solidFill>
                <a:latin typeface="Oswald"/>
                <a:ea typeface="Oswald"/>
                <a:cs typeface="Oswald"/>
                <a:sym typeface="Oswald"/>
              </a:rPr>
              <a:t>Computer reflects the “self”</a:t>
            </a:r>
            <a:endParaRPr sz="1500">
              <a:solidFill>
                <a:srgbClr val="E6FAF8"/>
              </a:solidFill>
              <a:latin typeface="Oswald"/>
              <a:ea typeface="Oswald"/>
              <a:cs typeface="Oswald"/>
              <a:sym typeface="Oswald"/>
            </a:endParaRPr>
          </a:p>
        </p:txBody>
      </p:sp>
      <p:pic>
        <p:nvPicPr>
          <p:cNvPr id="82" name="Google Shape;82;p16"/>
          <p:cNvPicPr preferRelativeResize="0"/>
          <p:nvPr/>
        </p:nvPicPr>
        <p:blipFill>
          <a:blip r:embed="rId3">
            <a:alphaModFix/>
          </a:blip>
          <a:stretch>
            <a:fillRect/>
          </a:stretch>
        </p:blipFill>
        <p:spPr>
          <a:xfrm>
            <a:off x="5313600" y="412875"/>
            <a:ext cx="3555700" cy="2000075"/>
          </a:xfrm>
          <a:prstGeom prst="rect">
            <a:avLst/>
          </a:prstGeom>
          <a:noFill/>
          <a:ln>
            <a:noFill/>
          </a:ln>
        </p:spPr>
      </p:pic>
      <p:sp>
        <p:nvSpPr>
          <p:cNvPr id="83" name="Google Shape;83;p16"/>
          <p:cNvSpPr txBox="1"/>
          <p:nvPr/>
        </p:nvSpPr>
        <p:spPr>
          <a:xfrm>
            <a:off x="8259225" y="2298300"/>
            <a:ext cx="4262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[11]</a:t>
            </a:r>
            <a:endParaRPr sz="1200"/>
          </a:p>
        </p:txBody>
      </p:sp>
      <p:pic>
        <p:nvPicPr>
          <p:cNvPr id="84" name="Google Shape;84;p16"/>
          <p:cNvPicPr preferRelativeResize="0"/>
          <p:nvPr/>
        </p:nvPicPr>
        <p:blipFill>
          <a:blip r:embed="rId4">
            <a:alphaModFix/>
          </a:blip>
          <a:stretch>
            <a:fillRect/>
          </a:stretch>
        </p:blipFill>
        <p:spPr>
          <a:xfrm>
            <a:off x="5313600" y="2836782"/>
            <a:ext cx="3555699" cy="1929267"/>
          </a:xfrm>
          <a:prstGeom prst="rect">
            <a:avLst/>
          </a:prstGeom>
          <a:noFill/>
          <a:ln>
            <a:noFill/>
          </a:ln>
        </p:spPr>
      </p:pic>
      <p:sp>
        <p:nvSpPr>
          <p:cNvPr id="85" name="Google Shape;85;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7"/>
          <p:cNvSpPr/>
          <p:nvPr/>
        </p:nvSpPr>
        <p:spPr>
          <a:xfrm>
            <a:off x="4869675" y="-14800"/>
            <a:ext cx="4274400" cy="51435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7"/>
          <p:cNvSpPr txBox="1"/>
          <p:nvPr>
            <p:ph type="title"/>
          </p:nvPr>
        </p:nvSpPr>
        <p:spPr>
          <a:xfrm>
            <a:off x="148875" y="230400"/>
            <a:ext cx="5127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90"/>
              <a:buFont typeface="Arial"/>
              <a:buNone/>
            </a:pPr>
            <a:r>
              <a:rPr b="1" lang="en" sz="2420">
                <a:solidFill>
                  <a:srgbClr val="FFE599"/>
                </a:solidFill>
                <a:latin typeface="Roboto Mono"/>
                <a:ea typeface="Roboto Mono"/>
                <a:cs typeface="Roboto Mono"/>
                <a:sym typeface="Roboto Mono"/>
              </a:rPr>
              <a:t>Virtual</a:t>
            </a:r>
            <a:r>
              <a:rPr b="1" lang="en" sz="2420">
                <a:solidFill>
                  <a:srgbClr val="FFE599"/>
                </a:solidFill>
                <a:latin typeface="Roboto Mono"/>
                <a:ea typeface="Roboto Mono"/>
                <a:cs typeface="Roboto Mono"/>
                <a:sym typeface="Roboto Mono"/>
              </a:rPr>
              <a:t> Reality</a:t>
            </a:r>
            <a:r>
              <a:rPr b="1" lang="en" sz="2420">
                <a:solidFill>
                  <a:srgbClr val="FF83E7"/>
                </a:solidFill>
                <a:latin typeface="Roboto Mono"/>
                <a:ea typeface="Roboto Mono"/>
                <a:cs typeface="Roboto Mono"/>
                <a:sym typeface="Roboto Mono"/>
              </a:rPr>
              <a:t> may Warp Perception of Identity</a:t>
            </a:r>
            <a:endParaRPr b="1" sz="2420">
              <a:solidFill>
                <a:srgbClr val="FF83E7"/>
              </a:solidFill>
              <a:latin typeface="Roboto Mono"/>
              <a:ea typeface="Roboto Mono"/>
              <a:cs typeface="Roboto Mono"/>
              <a:sym typeface="Roboto Mono"/>
            </a:endParaRPr>
          </a:p>
        </p:txBody>
      </p:sp>
      <p:sp>
        <p:nvSpPr>
          <p:cNvPr id="92" name="Google Shape;92;p17"/>
          <p:cNvSpPr txBox="1"/>
          <p:nvPr>
            <p:ph idx="1" type="body"/>
          </p:nvPr>
        </p:nvSpPr>
        <p:spPr>
          <a:xfrm>
            <a:off x="148875" y="1418900"/>
            <a:ext cx="42603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E6FAF8"/>
              </a:buClr>
              <a:buSzPts val="1800"/>
              <a:buFont typeface="Oswald"/>
              <a:buChar char="●"/>
            </a:pPr>
            <a:r>
              <a:rPr lang="en">
                <a:solidFill>
                  <a:srgbClr val="E6FAF8"/>
                </a:solidFill>
                <a:latin typeface="Oswald"/>
                <a:ea typeface="Oswald"/>
                <a:cs typeface="Oswald"/>
                <a:sym typeface="Oswald"/>
              </a:rPr>
              <a:t>Self-fulfilling Prophecy [7]</a:t>
            </a:r>
            <a:endParaRPr>
              <a:solidFill>
                <a:srgbClr val="E6FAF8"/>
              </a:solidFill>
              <a:latin typeface="Oswald"/>
              <a:ea typeface="Oswald"/>
              <a:cs typeface="Oswald"/>
              <a:sym typeface="Oswald"/>
            </a:endParaRPr>
          </a:p>
          <a:p>
            <a:pPr indent="-317500" lvl="1" marL="914400" rtl="0" algn="l">
              <a:spcBef>
                <a:spcPts val="0"/>
              </a:spcBef>
              <a:spcAft>
                <a:spcPts val="0"/>
              </a:spcAft>
              <a:buClr>
                <a:srgbClr val="E6FAF8"/>
              </a:buClr>
              <a:buSzPts val="1400"/>
              <a:buFont typeface="Oswald"/>
              <a:buChar char="○"/>
            </a:pPr>
            <a:r>
              <a:rPr lang="en">
                <a:solidFill>
                  <a:srgbClr val="E6FAF8"/>
                </a:solidFill>
                <a:latin typeface="Oswald"/>
                <a:ea typeface="Oswald"/>
                <a:cs typeface="Oswald"/>
                <a:sym typeface="Oswald"/>
              </a:rPr>
              <a:t>When a false assumption is reinforced and becomes true</a:t>
            </a:r>
            <a:endParaRPr>
              <a:solidFill>
                <a:srgbClr val="E6FAF8"/>
              </a:solidFill>
              <a:latin typeface="Oswald"/>
              <a:ea typeface="Oswald"/>
              <a:cs typeface="Oswald"/>
              <a:sym typeface="Oswald"/>
            </a:endParaRPr>
          </a:p>
          <a:p>
            <a:pPr indent="-317500" lvl="1" marL="914400" rtl="0" algn="l">
              <a:spcBef>
                <a:spcPts val="0"/>
              </a:spcBef>
              <a:spcAft>
                <a:spcPts val="0"/>
              </a:spcAft>
              <a:buClr>
                <a:srgbClr val="E6FAF8"/>
              </a:buClr>
              <a:buSzPts val="1400"/>
              <a:buFont typeface="Oswald"/>
              <a:buChar char="○"/>
            </a:pPr>
            <a:r>
              <a:rPr lang="en">
                <a:solidFill>
                  <a:srgbClr val="E6FAF8"/>
                </a:solidFill>
                <a:latin typeface="Oswald"/>
                <a:ea typeface="Oswald"/>
                <a:cs typeface="Oswald"/>
                <a:sym typeface="Oswald"/>
              </a:rPr>
              <a:t>Bad childhood experience</a:t>
            </a:r>
            <a:endParaRPr>
              <a:solidFill>
                <a:srgbClr val="E6FAF8"/>
              </a:solidFill>
              <a:latin typeface="Oswald"/>
              <a:ea typeface="Oswald"/>
              <a:cs typeface="Oswald"/>
              <a:sym typeface="Oswald"/>
            </a:endParaRPr>
          </a:p>
          <a:p>
            <a:pPr indent="-317500" lvl="2" marL="1371600" rtl="0" algn="l">
              <a:spcBef>
                <a:spcPts val="0"/>
              </a:spcBef>
              <a:spcAft>
                <a:spcPts val="0"/>
              </a:spcAft>
              <a:buClr>
                <a:srgbClr val="E6FAF8"/>
              </a:buClr>
              <a:buSzPts val="1400"/>
              <a:buFont typeface="Oswald"/>
              <a:buChar char="■"/>
            </a:pPr>
            <a:r>
              <a:rPr lang="en">
                <a:solidFill>
                  <a:srgbClr val="E6FAF8"/>
                </a:solidFill>
                <a:latin typeface="Oswald"/>
                <a:ea typeface="Oswald"/>
                <a:cs typeface="Oswald"/>
                <a:sym typeface="Oswald"/>
              </a:rPr>
              <a:t>Stefan loses his mom</a:t>
            </a:r>
            <a:endParaRPr>
              <a:solidFill>
                <a:srgbClr val="E6FAF8"/>
              </a:solidFill>
              <a:latin typeface="Oswald"/>
              <a:ea typeface="Oswald"/>
              <a:cs typeface="Oswald"/>
              <a:sym typeface="Oswald"/>
            </a:endParaRPr>
          </a:p>
          <a:p>
            <a:pPr indent="-317500" lvl="1" marL="914400" rtl="0" algn="l">
              <a:spcBef>
                <a:spcPts val="0"/>
              </a:spcBef>
              <a:spcAft>
                <a:spcPts val="0"/>
              </a:spcAft>
              <a:buClr>
                <a:srgbClr val="E6FAF8"/>
              </a:buClr>
              <a:buSzPts val="1400"/>
              <a:buFont typeface="Oswald"/>
              <a:buChar char="○"/>
            </a:pPr>
            <a:r>
              <a:rPr lang="en">
                <a:solidFill>
                  <a:srgbClr val="E6FAF8"/>
                </a:solidFill>
                <a:latin typeface="Oswald"/>
                <a:ea typeface="Oswald"/>
                <a:cs typeface="Oswald"/>
                <a:sym typeface="Oswald"/>
              </a:rPr>
              <a:t>Stefan falls into the self-fulfilling prophecy</a:t>
            </a:r>
            <a:endParaRPr>
              <a:solidFill>
                <a:srgbClr val="E6FAF8"/>
              </a:solidFill>
              <a:latin typeface="Oswald"/>
              <a:ea typeface="Oswald"/>
              <a:cs typeface="Oswald"/>
              <a:sym typeface="Oswald"/>
            </a:endParaRPr>
          </a:p>
          <a:p>
            <a:pPr indent="-342900" lvl="0" marL="457200" rtl="0" algn="l">
              <a:spcBef>
                <a:spcPts val="0"/>
              </a:spcBef>
              <a:spcAft>
                <a:spcPts val="0"/>
              </a:spcAft>
              <a:buClr>
                <a:srgbClr val="E6FAF8"/>
              </a:buClr>
              <a:buSzPts val="1800"/>
              <a:buFont typeface="Oswald"/>
              <a:buChar char="●"/>
            </a:pPr>
            <a:r>
              <a:rPr lang="en">
                <a:solidFill>
                  <a:srgbClr val="E6FAF8"/>
                </a:solidFill>
                <a:latin typeface="Oswald"/>
                <a:ea typeface="Oswald"/>
                <a:cs typeface="Oswald"/>
                <a:sym typeface="Oswald"/>
              </a:rPr>
              <a:t>Video games [6]</a:t>
            </a:r>
            <a:endParaRPr>
              <a:solidFill>
                <a:srgbClr val="E6FAF8"/>
              </a:solidFill>
              <a:latin typeface="Oswald"/>
              <a:ea typeface="Oswald"/>
              <a:cs typeface="Oswald"/>
              <a:sym typeface="Oswald"/>
            </a:endParaRPr>
          </a:p>
          <a:p>
            <a:pPr indent="-317500" lvl="1" marL="914400" rtl="0" algn="l">
              <a:spcBef>
                <a:spcPts val="0"/>
              </a:spcBef>
              <a:spcAft>
                <a:spcPts val="0"/>
              </a:spcAft>
              <a:buClr>
                <a:srgbClr val="E6FAF8"/>
              </a:buClr>
              <a:buSzPts val="1400"/>
              <a:buFont typeface="Oswald"/>
              <a:buChar char="○"/>
            </a:pPr>
            <a:r>
              <a:rPr lang="en">
                <a:solidFill>
                  <a:srgbClr val="E6FAF8"/>
                </a:solidFill>
                <a:latin typeface="Oswald"/>
                <a:ea typeface="Oswald"/>
                <a:cs typeface="Oswald"/>
                <a:sym typeface="Oswald"/>
              </a:rPr>
              <a:t>The influence is </a:t>
            </a:r>
            <a:r>
              <a:rPr lang="en">
                <a:solidFill>
                  <a:srgbClr val="E6FAF8"/>
                </a:solidFill>
                <a:latin typeface="Oswald"/>
                <a:ea typeface="Oswald"/>
                <a:cs typeface="Oswald"/>
                <a:sym typeface="Oswald"/>
              </a:rPr>
              <a:t>stronger</a:t>
            </a:r>
            <a:r>
              <a:rPr lang="en">
                <a:solidFill>
                  <a:srgbClr val="E6FAF8"/>
                </a:solidFill>
                <a:latin typeface="Oswald"/>
                <a:ea typeface="Oswald"/>
                <a:cs typeface="Oswald"/>
                <a:sym typeface="Oswald"/>
              </a:rPr>
              <a:t> from video games due to the interactive aspect.</a:t>
            </a:r>
            <a:endParaRPr>
              <a:solidFill>
                <a:srgbClr val="E6FAF8"/>
              </a:solidFill>
              <a:latin typeface="Oswald"/>
              <a:ea typeface="Oswald"/>
              <a:cs typeface="Oswald"/>
              <a:sym typeface="Oswald"/>
            </a:endParaRPr>
          </a:p>
          <a:p>
            <a:pPr indent="-317500" lvl="1" marL="914400" rtl="0" algn="l">
              <a:spcBef>
                <a:spcPts val="0"/>
              </a:spcBef>
              <a:spcAft>
                <a:spcPts val="0"/>
              </a:spcAft>
              <a:buClr>
                <a:srgbClr val="E6FAF8"/>
              </a:buClr>
              <a:buSzPts val="1400"/>
              <a:buFont typeface="Oswald"/>
              <a:buChar char="○"/>
            </a:pPr>
            <a:r>
              <a:rPr lang="en">
                <a:solidFill>
                  <a:srgbClr val="E6FAF8"/>
                </a:solidFill>
                <a:latin typeface="Oswald"/>
                <a:ea typeface="Oswald"/>
                <a:cs typeface="Oswald"/>
                <a:sym typeface="Oswald"/>
              </a:rPr>
              <a:t>Stefan’s relationship with control</a:t>
            </a:r>
            <a:endParaRPr>
              <a:solidFill>
                <a:srgbClr val="E6FAF8"/>
              </a:solidFill>
              <a:latin typeface="Oswald"/>
              <a:ea typeface="Oswald"/>
              <a:cs typeface="Oswald"/>
              <a:sym typeface="Oswald"/>
            </a:endParaRPr>
          </a:p>
          <a:p>
            <a:pPr indent="0" lvl="0" marL="0" rtl="0" algn="l">
              <a:spcBef>
                <a:spcPts val="1200"/>
              </a:spcBef>
              <a:spcAft>
                <a:spcPts val="1200"/>
              </a:spcAft>
              <a:buNone/>
            </a:pPr>
            <a:r>
              <a:t/>
            </a:r>
            <a:endParaRPr/>
          </a:p>
        </p:txBody>
      </p:sp>
      <p:pic>
        <p:nvPicPr>
          <p:cNvPr descr="Shop &gt; how to watch bandersnatch on smart tv &gt; at lowest prices" id="93" name="Google Shape;93;p17"/>
          <p:cNvPicPr preferRelativeResize="0"/>
          <p:nvPr/>
        </p:nvPicPr>
        <p:blipFill>
          <a:blip r:embed="rId3">
            <a:alphaModFix/>
          </a:blip>
          <a:stretch>
            <a:fillRect/>
          </a:stretch>
        </p:blipFill>
        <p:spPr>
          <a:xfrm>
            <a:off x="5275650" y="2713408"/>
            <a:ext cx="3699725" cy="2081093"/>
          </a:xfrm>
          <a:prstGeom prst="rect">
            <a:avLst/>
          </a:prstGeom>
          <a:noFill/>
          <a:ln>
            <a:noFill/>
          </a:ln>
        </p:spPr>
      </p:pic>
      <p:pic>
        <p:nvPicPr>
          <p:cNvPr id="94" name="Google Shape;94;p17"/>
          <p:cNvPicPr preferRelativeResize="0"/>
          <p:nvPr/>
        </p:nvPicPr>
        <p:blipFill>
          <a:blip r:embed="rId4">
            <a:alphaModFix/>
          </a:blip>
          <a:stretch>
            <a:fillRect/>
          </a:stretch>
        </p:blipFill>
        <p:spPr>
          <a:xfrm>
            <a:off x="5230232" y="425675"/>
            <a:ext cx="3790566" cy="1974175"/>
          </a:xfrm>
          <a:prstGeom prst="rect">
            <a:avLst/>
          </a:prstGeom>
          <a:noFill/>
          <a:ln>
            <a:noFill/>
          </a:ln>
        </p:spPr>
      </p:pic>
      <p:sp>
        <p:nvSpPr>
          <p:cNvPr id="95" name="Google Shape;95;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8"/>
          <p:cNvSpPr/>
          <p:nvPr/>
        </p:nvSpPr>
        <p:spPr>
          <a:xfrm>
            <a:off x="4869675" y="-14800"/>
            <a:ext cx="4274400" cy="51435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8"/>
          <p:cNvSpPr txBox="1"/>
          <p:nvPr>
            <p:ph type="title"/>
          </p:nvPr>
        </p:nvSpPr>
        <p:spPr>
          <a:xfrm>
            <a:off x="67500" y="237800"/>
            <a:ext cx="4994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320">
                <a:solidFill>
                  <a:srgbClr val="FFE599"/>
                </a:solidFill>
                <a:latin typeface="Roboto Mono"/>
                <a:ea typeface="Roboto Mono"/>
                <a:cs typeface="Roboto Mono"/>
                <a:sym typeface="Roboto Mono"/>
              </a:rPr>
              <a:t>Media Impact on Consumers’ Personal </a:t>
            </a:r>
            <a:r>
              <a:rPr b="1" lang="en" sz="2320">
                <a:solidFill>
                  <a:srgbClr val="FF59EA"/>
                </a:solidFill>
                <a:latin typeface="Roboto Mono"/>
                <a:ea typeface="Roboto Mono"/>
                <a:cs typeface="Roboto Mono"/>
                <a:sym typeface="Roboto Mono"/>
              </a:rPr>
              <a:t>Opinions</a:t>
            </a:r>
            <a:endParaRPr b="1" sz="2320">
              <a:solidFill>
                <a:srgbClr val="FF59EA"/>
              </a:solidFill>
              <a:latin typeface="Roboto Mono"/>
              <a:ea typeface="Roboto Mono"/>
              <a:cs typeface="Roboto Mono"/>
              <a:sym typeface="Roboto Mono"/>
            </a:endParaRPr>
          </a:p>
        </p:txBody>
      </p:sp>
      <p:sp>
        <p:nvSpPr>
          <p:cNvPr id="102" name="Google Shape;102;p18"/>
          <p:cNvSpPr txBox="1"/>
          <p:nvPr>
            <p:ph idx="1" type="body"/>
          </p:nvPr>
        </p:nvSpPr>
        <p:spPr>
          <a:xfrm>
            <a:off x="311700" y="1271775"/>
            <a:ext cx="4260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solidFill>
                <a:srgbClr val="E6FAF8"/>
              </a:solidFill>
              <a:latin typeface="Oswald"/>
              <a:ea typeface="Oswald"/>
              <a:cs typeface="Oswald"/>
              <a:sym typeface="Oswald"/>
            </a:endParaRPr>
          </a:p>
          <a:p>
            <a:pPr indent="-342900" lvl="0" marL="457200" rtl="0" algn="l">
              <a:spcBef>
                <a:spcPts val="1200"/>
              </a:spcBef>
              <a:spcAft>
                <a:spcPts val="0"/>
              </a:spcAft>
              <a:buClr>
                <a:srgbClr val="E6FAF8"/>
              </a:buClr>
              <a:buSzPts val="1800"/>
              <a:buFont typeface="Oswald"/>
              <a:buChar char="●"/>
            </a:pPr>
            <a:r>
              <a:rPr lang="en">
                <a:solidFill>
                  <a:srgbClr val="E6FAF8"/>
                </a:solidFill>
                <a:latin typeface="Oswald"/>
                <a:ea typeface="Oswald"/>
                <a:cs typeface="Oswald"/>
                <a:sym typeface="Oswald"/>
              </a:rPr>
              <a:t>What we see vs what we think [8]</a:t>
            </a:r>
            <a:endParaRPr>
              <a:solidFill>
                <a:srgbClr val="E6FAF8"/>
              </a:solidFill>
              <a:latin typeface="Oswald"/>
              <a:ea typeface="Oswald"/>
              <a:cs typeface="Oswald"/>
              <a:sym typeface="Oswald"/>
            </a:endParaRPr>
          </a:p>
          <a:p>
            <a:pPr indent="-342900" lvl="0" marL="457200" rtl="0" algn="l">
              <a:spcBef>
                <a:spcPts val="0"/>
              </a:spcBef>
              <a:spcAft>
                <a:spcPts val="0"/>
              </a:spcAft>
              <a:buClr>
                <a:srgbClr val="E6FAF8"/>
              </a:buClr>
              <a:buSzPts val="1800"/>
              <a:buFont typeface="Oswald"/>
              <a:buChar char="●"/>
            </a:pPr>
            <a:r>
              <a:rPr lang="en">
                <a:solidFill>
                  <a:srgbClr val="E6FAF8"/>
                </a:solidFill>
                <a:latin typeface="Oswald"/>
                <a:ea typeface="Oswald"/>
                <a:cs typeface="Oswald"/>
                <a:sym typeface="Oswald"/>
              </a:rPr>
              <a:t>Stefans media consumption</a:t>
            </a:r>
            <a:endParaRPr>
              <a:solidFill>
                <a:srgbClr val="E6FAF8"/>
              </a:solidFill>
              <a:latin typeface="Oswald"/>
              <a:ea typeface="Oswald"/>
              <a:cs typeface="Oswald"/>
              <a:sym typeface="Oswald"/>
            </a:endParaRPr>
          </a:p>
          <a:p>
            <a:pPr indent="-317500" lvl="1" marL="914400" rtl="0" algn="l">
              <a:spcBef>
                <a:spcPts val="0"/>
              </a:spcBef>
              <a:spcAft>
                <a:spcPts val="0"/>
              </a:spcAft>
              <a:buClr>
                <a:srgbClr val="E6FAF8"/>
              </a:buClr>
              <a:buSzPts val="1400"/>
              <a:buFont typeface="Oswald"/>
              <a:buChar char="○"/>
            </a:pPr>
            <a:r>
              <a:rPr lang="en">
                <a:solidFill>
                  <a:srgbClr val="E6FAF8"/>
                </a:solidFill>
                <a:latin typeface="Oswald"/>
                <a:ea typeface="Oswald"/>
                <a:cs typeface="Oswald"/>
                <a:sym typeface="Oswald"/>
              </a:rPr>
              <a:t>Jerome's</a:t>
            </a:r>
            <a:r>
              <a:rPr lang="en">
                <a:solidFill>
                  <a:srgbClr val="E6FAF8"/>
                </a:solidFill>
                <a:latin typeface="Oswald"/>
                <a:ea typeface="Oswald"/>
                <a:cs typeface="Oswald"/>
                <a:sym typeface="Oswald"/>
              </a:rPr>
              <a:t> Bandersnatch</a:t>
            </a:r>
            <a:endParaRPr>
              <a:solidFill>
                <a:srgbClr val="E6FAF8"/>
              </a:solidFill>
              <a:latin typeface="Oswald"/>
              <a:ea typeface="Oswald"/>
              <a:cs typeface="Oswald"/>
              <a:sym typeface="Oswald"/>
            </a:endParaRPr>
          </a:p>
          <a:p>
            <a:pPr indent="-317500" lvl="1" marL="914400" rtl="0" algn="l">
              <a:spcBef>
                <a:spcPts val="0"/>
              </a:spcBef>
              <a:spcAft>
                <a:spcPts val="0"/>
              </a:spcAft>
              <a:buClr>
                <a:srgbClr val="E6FAF8"/>
              </a:buClr>
              <a:buSzPts val="1400"/>
              <a:buFont typeface="Oswald"/>
              <a:buChar char="○"/>
            </a:pPr>
            <a:r>
              <a:rPr lang="en">
                <a:solidFill>
                  <a:srgbClr val="E6FAF8"/>
                </a:solidFill>
                <a:latin typeface="Oswald"/>
                <a:ea typeface="Oswald"/>
                <a:cs typeface="Oswald"/>
                <a:sym typeface="Oswald"/>
              </a:rPr>
              <a:t>Illusion of choice</a:t>
            </a:r>
            <a:endParaRPr>
              <a:solidFill>
                <a:srgbClr val="E6FAF8"/>
              </a:solidFill>
              <a:latin typeface="Oswald"/>
              <a:ea typeface="Oswald"/>
              <a:cs typeface="Oswald"/>
              <a:sym typeface="Oswald"/>
            </a:endParaRPr>
          </a:p>
          <a:p>
            <a:pPr indent="-342900" lvl="0" marL="457200" rtl="0" algn="l">
              <a:spcBef>
                <a:spcPts val="0"/>
              </a:spcBef>
              <a:spcAft>
                <a:spcPts val="0"/>
              </a:spcAft>
              <a:buClr>
                <a:srgbClr val="E6FAF8"/>
              </a:buClr>
              <a:buSzPts val="1800"/>
              <a:buFont typeface="Oswald"/>
              <a:buChar char="●"/>
            </a:pPr>
            <a:r>
              <a:rPr lang="en">
                <a:solidFill>
                  <a:srgbClr val="E6FAF8"/>
                </a:solidFill>
                <a:latin typeface="Oswald"/>
                <a:ea typeface="Oswald"/>
                <a:cs typeface="Oswald"/>
                <a:sym typeface="Oswald"/>
              </a:rPr>
              <a:t>Modern day social media [9]</a:t>
            </a:r>
            <a:endParaRPr>
              <a:solidFill>
                <a:srgbClr val="E6FAF8"/>
              </a:solidFill>
              <a:latin typeface="Oswald"/>
              <a:ea typeface="Oswald"/>
              <a:cs typeface="Oswald"/>
              <a:sym typeface="Oswald"/>
            </a:endParaRPr>
          </a:p>
          <a:p>
            <a:pPr indent="-317500" lvl="1" marL="914400" rtl="0" algn="l">
              <a:spcBef>
                <a:spcPts val="0"/>
              </a:spcBef>
              <a:spcAft>
                <a:spcPts val="0"/>
              </a:spcAft>
              <a:buClr>
                <a:srgbClr val="E6FAF8"/>
              </a:buClr>
              <a:buSzPts val="1400"/>
              <a:buFont typeface="Oswald"/>
              <a:buChar char="○"/>
            </a:pPr>
            <a:r>
              <a:rPr lang="en">
                <a:solidFill>
                  <a:srgbClr val="E6FAF8"/>
                </a:solidFill>
                <a:latin typeface="Oswald"/>
                <a:ea typeface="Oswald"/>
                <a:cs typeface="Oswald"/>
                <a:sym typeface="Oswald"/>
              </a:rPr>
              <a:t>Exasperates</a:t>
            </a:r>
            <a:r>
              <a:rPr lang="en">
                <a:solidFill>
                  <a:srgbClr val="E6FAF8"/>
                </a:solidFill>
                <a:latin typeface="Oswald"/>
                <a:ea typeface="Oswald"/>
                <a:cs typeface="Oswald"/>
                <a:sym typeface="Oswald"/>
              </a:rPr>
              <a:t> this problem heavily</a:t>
            </a:r>
            <a:endParaRPr>
              <a:solidFill>
                <a:srgbClr val="E6FAF8"/>
              </a:solidFill>
              <a:latin typeface="Oswald"/>
              <a:ea typeface="Oswald"/>
              <a:cs typeface="Oswald"/>
              <a:sym typeface="Oswald"/>
            </a:endParaRPr>
          </a:p>
          <a:p>
            <a:pPr indent="-317500" lvl="1" marL="914400" rtl="0" algn="l">
              <a:spcBef>
                <a:spcPts val="0"/>
              </a:spcBef>
              <a:spcAft>
                <a:spcPts val="0"/>
              </a:spcAft>
              <a:buClr>
                <a:srgbClr val="E6FAF8"/>
              </a:buClr>
              <a:buSzPts val="1400"/>
              <a:buFont typeface="Oswald"/>
              <a:buChar char="○"/>
            </a:pPr>
            <a:r>
              <a:rPr lang="en">
                <a:solidFill>
                  <a:srgbClr val="E6FAF8"/>
                </a:solidFill>
                <a:latin typeface="Oswald"/>
                <a:ea typeface="Oswald"/>
                <a:cs typeface="Oswald"/>
                <a:sym typeface="Oswald"/>
              </a:rPr>
              <a:t>Absorb a high quantity of content</a:t>
            </a:r>
            <a:endParaRPr>
              <a:solidFill>
                <a:srgbClr val="E6FAF8"/>
              </a:solidFill>
              <a:latin typeface="Oswald"/>
              <a:ea typeface="Oswald"/>
              <a:cs typeface="Oswald"/>
              <a:sym typeface="Oswald"/>
            </a:endParaRPr>
          </a:p>
        </p:txBody>
      </p:sp>
      <p:pic>
        <p:nvPicPr>
          <p:cNvPr id="103" name="Google Shape;103;p18"/>
          <p:cNvPicPr preferRelativeResize="0"/>
          <p:nvPr/>
        </p:nvPicPr>
        <p:blipFill>
          <a:blip r:embed="rId3">
            <a:alphaModFix/>
          </a:blip>
          <a:stretch>
            <a:fillRect/>
          </a:stretch>
        </p:blipFill>
        <p:spPr>
          <a:xfrm>
            <a:off x="5197100" y="618107"/>
            <a:ext cx="3709050" cy="2087644"/>
          </a:xfrm>
          <a:prstGeom prst="rect">
            <a:avLst/>
          </a:prstGeom>
          <a:noFill/>
          <a:ln>
            <a:noFill/>
          </a:ln>
        </p:spPr>
      </p:pic>
      <p:pic>
        <p:nvPicPr>
          <p:cNvPr id="104" name="Google Shape;104;p18"/>
          <p:cNvPicPr preferRelativeResize="0"/>
          <p:nvPr/>
        </p:nvPicPr>
        <p:blipFill>
          <a:blip r:embed="rId4">
            <a:alphaModFix/>
          </a:blip>
          <a:stretch>
            <a:fillRect/>
          </a:stretch>
        </p:blipFill>
        <p:spPr>
          <a:xfrm>
            <a:off x="5197100" y="2868550"/>
            <a:ext cx="3709049" cy="1679370"/>
          </a:xfrm>
          <a:prstGeom prst="rect">
            <a:avLst/>
          </a:prstGeom>
          <a:noFill/>
          <a:ln>
            <a:noFill/>
          </a:ln>
        </p:spPr>
      </p:pic>
      <p:sp>
        <p:nvSpPr>
          <p:cNvPr id="105" name="Google Shape;105;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9"/>
          <p:cNvSpPr/>
          <p:nvPr/>
        </p:nvSpPr>
        <p:spPr>
          <a:xfrm>
            <a:off x="4572000" y="880675"/>
            <a:ext cx="4724400" cy="34488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9"/>
          <p:cNvSpPr txBox="1"/>
          <p:nvPr>
            <p:ph type="title"/>
          </p:nvPr>
        </p:nvSpPr>
        <p:spPr>
          <a:xfrm>
            <a:off x="311700" y="267400"/>
            <a:ext cx="8832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66FF72"/>
                </a:solidFill>
                <a:latin typeface="Roboto Mono"/>
                <a:ea typeface="Roboto Mono"/>
                <a:cs typeface="Roboto Mono"/>
                <a:sym typeface="Roboto Mono"/>
              </a:rPr>
              <a:t>Media Impact on Consumers’ </a:t>
            </a:r>
            <a:r>
              <a:rPr b="1" lang="en">
                <a:solidFill>
                  <a:srgbClr val="DDAAFF"/>
                </a:solidFill>
                <a:latin typeface="Roboto Mono"/>
                <a:ea typeface="Roboto Mono"/>
                <a:cs typeface="Roboto Mono"/>
                <a:sym typeface="Roboto Mono"/>
              </a:rPr>
              <a:t>Mental Health</a:t>
            </a:r>
            <a:endParaRPr b="1">
              <a:solidFill>
                <a:srgbClr val="66FF72"/>
              </a:solidFill>
              <a:latin typeface="Roboto Mono"/>
              <a:ea typeface="Roboto Mono"/>
              <a:cs typeface="Roboto Mono"/>
              <a:sym typeface="Roboto Mono"/>
            </a:endParaRPr>
          </a:p>
        </p:txBody>
      </p:sp>
      <p:sp>
        <p:nvSpPr>
          <p:cNvPr id="112" name="Google Shape;112;p19"/>
          <p:cNvSpPr txBox="1"/>
          <p:nvPr>
            <p:ph idx="1" type="body"/>
          </p:nvPr>
        </p:nvSpPr>
        <p:spPr>
          <a:xfrm>
            <a:off x="267300" y="1262825"/>
            <a:ext cx="42603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E6FAF8"/>
              </a:buClr>
              <a:buSzPts val="1800"/>
              <a:buFont typeface="Oswald"/>
              <a:buChar char="●"/>
            </a:pPr>
            <a:r>
              <a:rPr lang="en">
                <a:solidFill>
                  <a:srgbClr val="E6FAF8"/>
                </a:solidFill>
                <a:latin typeface="Oswald"/>
                <a:ea typeface="Oswald"/>
                <a:cs typeface="Oswald"/>
                <a:sym typeface="Oswald"/>
              </a:rPr>
              <a:t>Main form of consumer connections in young adults</a:t>
            </a:r>
            <a:endParaRPr>
              <a:solidFill>
                <a:srgbClr val="E6FAF8"/>
              </a:solidFill>
              <a:latin typeface="Oswald"/>
              <a:ea typeface="Oswald"/>
              <a:cs typeface="Oswald"/>
              <a:sym typeface="Oswald"/>
            </a:endParaRPr>
          </a:p>
          <a:p>
            <a:pPr indent="-342900" lvl="0" marL="457200" rtl="0" algn="l">
              <a:spcBef>
                <a:spcPts val="0"/>
              </a:spcBef>
              <a:spcAft>
                <a:spcPts val="0"/>
              </a:spcAft>
              <a:buClr>
                <a:srgbClr val="E6FAF8"/>
              </a:buClr>
              <a:buSzPts val="1800"/>
              <a:buFont typeface="Oswald"/>
              <a:buChar char="●"/>
            </a:pPr>
            <a:r>
              <a:rPr lang="en">
                <a:solidFill>
                  <a:srgbClr val="E6FAF8"/>
                </a:solidFill>
                <a:latin typeface="Oswald"/>
                <a:ea typeface="Oswald"/>
                <a:cs typeface="Oswald"/>
                <a:sym typeface="Oswald"/>
              </a:rPr>
              <a:t>Dangers of connecting self-worth with social media [10]</a:t>
            </a:r>
            <a:endParaRPr>
              <a:solidFill>
                <a:srgbClr val="E6FAF8"/>
              </a:solidFill>
              <a:latin typeface="Oswald"/>
              <a:ea typeface="Oswald"/>
              <a:cs typeface="Oswald"/>
              <a:sym typeface="Oswald"/>
            </a:endParaRPr>
          </a:p>
          <a:p>
            <a:pPr indent="-317500" lvl="1" marL="914400" rtl="0" algn="l">
              <a:spcBef>
                <a:spcPts val="0"/>
              </a:spcBef>
              <a:spcAft>
                <a:spcPts val="0"/>
              </a:spcAft>
              <a:buClr>
                <a:srgbClr val="E6FAF8"/>
              </a:buClr>
              <a:buSzPts val="1400"/>
              <a:buFont typeface="Oswald"/>
              <a:buChar char="○"/>
            </a:pPr>
            <a:r>
              <a:rPr lang="en">
                <a:solidFill>
                  <a:srgbClr val="E6FAF8"/>
                </a:solidFill>
                <a:latin typeface="Oswald"/>
                <a:ea typeface="Oswald"/>
                <a:cs typeface="Oswald"/>
                <a:sym typeface="Oswald"/>
              </a:rPr>
              <a:t>Increased rate of depression and stress</a:t>
            </a:r>
            <a:endParaRPr>
              <a:solidFill>
                <a:srgbClr val="E6FAF8"/>
              </a:solidFill>
              <a:latin typeface="Oswald"/>
              <a:ea typeface="Oswald"/>
              <a:cs typeface="Oswald"/>
              <a:sym typeface="Oswald"/>
            </a:endParaRPr>
          </a:p>
          <a:p>
            <a:pPr indent="-317500" lvl="1" marL="914400" rtl="0" algn="l">
              <a:spcBef>
                <a:spcPts val="0"/>
              </a:spcBef>
              <a:spcAft>
                <a:spcPts val="0"/>
              </a:spcAft>
              <a:buClr>
                <a:srgbClr val="E6FAF8"/>
              </a:buClr>
              <a:buSzPts val="1400"/>
              <a:buFont typeface="Oswald"/>
              <a:buChar char="○"/>
            </a:pPr>
            <a:r>
              <a:rPr lang="en">
                <a:solidFill>
                  <a:srgbClr val="E6FAF8"/>
                </a:solidFill>
                <a:latin typeface="Oswald"/>
                <a:ea typeface="Oswald"/>
                <a:cs typeface="Oswald"/>
                <a:sym typeface="Oswald"/>
              </a:rPr>
              <a:t>Decreased rate of </a:t>
            </a:r>
            <a:r>
              <a:rPr lang="en">
                <a:solidFill>
                  <a:srgbClr val="E6FAF8"/>
                </a:solidFill>
                <a:latin typeface="Oswald"/>
                <a:ea typeface="Oswald"/>
                <a:cs typeface="Oswald"/>
                <a:sym typeface="Oswald"/>
              </a:rPr>
              <a:t>resilience</a:t>
            </a:r>
            <a:r>
              <a:rPr lang="en">
                <a:solidFill>
                  <a:srgbClr val="E6FAF8"/>
                </a:solidFill>
                <a:latin typeface="Oswald"/>
                <a:ea typeface="Oswald"/>
                <a:cs typeface="Oswald"/>
                <a:sym typeface="Oswald"/>
              </a:rPr>
              <a:t> and </a:t>
            </a:r>
            <a:r>
              <a:rPr lang="en">
                <a:solidFill>
                  <a:srgbClr val="E6FAF8"/>
                </a:solidFill>
                <a:latin typeface="Oswald"/>
                <a:ea typeface="Oswald"/>
                <a:cs typeface="Oswald"/>
                <a:sym typeface="Oswald"/>
              </a:rPr>
              <a:t>kindness</a:t>
            </a:r>
            <a:r>
              <a:rPr lang="en">
                <a:solidFill>
                  <a:srgbClr val="E6FAF8"/>
                </a:solidFill>
                <a:latin typeface="Oswald"/>
                <a:ea typeface="Oswald"/>
                <a:cs typeface="Oswald"/>
                <a:sym typeface="Oswald"/>
              </a:rPr>
              <a:t> to self</a:t>
            </a:r>
            <a:endParaRPr>
              <a:solidFill>
                <a:srgbClr val="E6FAF8"/>
              </a:solidFill>
              <a:latin typeface="Oswald"/>
              <a:ea typeface="Oswald"/>
              <a:cs typeface="Oswald"/>
              <a:sym typeface="Oswald"/>
            </a:endParaRPr>
          </a:p>
          <a:p>
            <a:pPr indent="-342900" lvl="0" marL="457200" rtl="0" algn="l">
              <a:spcBef>
                <a:spcPts val="0"/>
              </a:spcBef>
              <a:spcAft>
                <a:spcPts val="0"/>
              </a:spcAft>
              <a:buClr>
                <a:srgbClr val="E6FAF8"/>
              </a:buClr>
              <a:buSzPts val="1800"/>
              <a:buFont typeface="Oswald"/>
              <a:buChar char="●"/>
            </a:pPr>
            <a:r>
              <a:rPr lang="en">
                <a:solidFill>
                  <a:srgbClr val="E6FAF8"/>
                </a:solidFill>
                <a:latin typeface="Oswald"/>
                <a:ea typeface="Oswald"/>
                <a:cs typeface="Oswald"/>
                <a:sym typeface="Oswald"/>
              </a:rPr>
              <a:t>Stefan connects his own self-worth to the review of his game</a:t>
            </a:r>
            <a:endParaRPr>
              <a:solidFill>
                <a:srgbClr val="E6FAF8"/>
              </a:solidFill>
              <a:latin typeface="Oswald"/>
              <a:ea typeface="Oswald"/>
              <a:cs typeface="Oswald"/>
              <a:sym typeface="Oswald"/>
            </a:endParaRPr>
          </a:p>
        </p:txBody>
      </p:sp>
      <p:pic>
        <p:nvPicPr>
          <p:cNvPr id="113" name="Google Shape;113;p19"/>
          <p:cNvPicPr preferRelativeResize="0"/>
          <p:nvPr/>
        </p:nvPicPr>
        <p:blipFill>
          <a:blip r:embed="rId3">
            <a:alphaModFix/>
          </a:blip>
          <a:stretch>
            <a:fillRect/>
          </a:stretch>
        </p:blipFill>
        <p:spPr>
          <a:xfrm>
            <a:off x="4876800" y="1605700"/>
            <a:ext cx="4267201" cy="1932094"/>
          </a:xfrm>
          <a:prstGeom prst="rect">
            <a:avLst/>
          </a:prstGeom>
          <a:noFill/>
          <a:ln>
            <a:noFill/>
          </a:ln>
        </p:spPr>
      </p:pic>
      <p:sp>
        <p:nvSpPr>
          <p:cNvPr id="114" name="Google Shape;114;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0"/>
          <p:cNvSpPr/>
          <p:nvPr/>
        </p:nvSpPr>
        <p:spPr>
          <a:xfrm>
            <a:off x="4869675" y="-14800"/>
            <a:ext cx="4274400" cy="5277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0"/>
          <p:cNvSpPr txBox="1"/>
          <p:nvPr>
            <p:ph type="title"/>
          </p:nvPr>
        </p:nvSpPr>
        <p:spPr>
          <a:xfrm>
            <a:off x="193300" y="245200"/>
            <a:ext cx="4557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320">
                <a:solidFill>
                  <a:srgbClr val="7BFFF8"/>
                </a:solidFill>
                <a:latin typeface="Roboto Mono"/>
                <a:ea typeface="Roboto Mono"/>
                <a:cs typeface="Roboto Mono"/>
                <a:sym typeface="Roboto Mono"/>
              </a:rPr>
              <a:t>Effect of Heavy Exposure to </a:t>
            </a:r>
            <a:r>
              <a:rPr b="1" lang="en" sz="2320">
                <a:solidFill>
                  <a:srgbClr val="FFE599"/>
                </a:solidFill>
                <a:latin typeface="Roboto Mono"/>
                <a:ea typeface="Roboto Mono"/>
                <a:cs typeface="Roboto Mono"/>
                <a:sym typeface="Roboto Mono"/>
              </a:rPr>
              <a:t>Disturbing</a:t>
            </a:r>
            <a:r>
              <a:rPr b="1" lang="en" sz="2320">
                <a:solidFill>
                  <a:srgbClr val="7BFFF8"/>
                </a:solidFill>
                <a:latin typeface="Roboto Mono"/>
                <a:ea typeface="Roboto Mono"/>
                <a:cs typeface="Roboto Mono"/>
                <a:sym typeface="Roboto Mono"/>
              </a:rPr>
              <a:t> </a:t>
            </a:r>
            <a:r>
              <a:rPr b="1" lang="en" sz="2320">
                <a:solidFill>
                  <a:srgbClr val="FFE599"/>
                </a:solidFill>
                <a:latin typeface="Roboto Mono"/>
                <a:ea typeface="Roboto Mono"/>
                <a:cs typeface="Roboto Mono"/>
                <a:sym typeface="Roboto Mono"/>
              </a:rPr>
              <a:t>Content</a:t>
            </a:r>
            <a:endParaRPr b="1" sz="2320">
              <a:solidFill>
                <a:srgbClr val="FFE599"/>
              </a:solidFill>
              <a:latin typeface="Roboto Mono"/>
              <a:ea typeface="Roboto Mono"/>
              <a:cs typeface="Roboto Mono"/>
              <a:sym typeface="Roboto Mono"/>
            </a:endParaRPr>
          </a:p>
        </p:txBody>
      </p:sp>
      <p:sp>
        <p:nvSpPr>
          <p:cNvPr id="121" name="Google Shape;121;p20"/>
          <p:cNvSpPr txBox="1"/>
          <p:nvPr>
            <p:ph idx="1" type="body"/>
          </p:nvPr>
        </p:nvSpPr>
        <p:spPr>
          <a:xfrm>
            <a:off x="311700" y="1152475"/>
            <a:ext cx="4260300" cy="3416400"/>
          </a:xfrm>
          <a:prstGeom prst="rect">
            <a:avLst/>
          </a:prstGeom>
        </p:spPr>
        <p:txBody>
          <a:bodyPr anchorCtr="0" anchor="t" bIns="91425" lIns="91425" spcFirstLastPara="1" rIns="91425" wrap="square" tIns="91425">
            <a:normAutofit fontScale="85000" lnSpcReduction="20000"/>
          </a:bodyPr>
          <a:lstStyle/>
          <a:p>
            <a:pPr indent="-325755" lvl="0" marL="457200" rtl="0" algn="l">
              <a:spcBef>
                <a:spcPts val="0"/>
              </a:spcBef>
              <a:spcAft>
                <a:spcPts val="0"/>
              </a:spcAft>
              <a:buClr>
                <a:srgbClr val="E6FAF8"/>
              </a:buClr>
              <a:buSzPct val="100000"/>
              <a:buFont typeface="Oswald"/>
              <a:buChar char="●"/>
            </a:pPr>
            <a:r>
              <a:rPr lang="en">
                <a:solidFill>
                  <a:srgbClr val="E6FAF8"/>
                </a:solidFill>
                <a:latin typeface="Oswald"/>
                <a:ea typeface="Oswald"/>
                <a:cs typeface="Oswald"/>
                <a:sym typeface="Oswald"/>
              </a:rPr>
              <a:t>Stefan months adapting book Bandersnatch into a game</a:t>
            </a:r>
            <a:endParaRPr>
              <a:solidFill>
                <a:srgbClr val="E6FAF8"/>
              </a:solidFill>
              <a:latin typeface="Oswald"/>
              <a:ea typeface="Oswald"/>
              <a:cs typeface="Oswald"/>
              <a:sym typeface="Oswald"/>
            </a:endParaRPr>
          </a:p>
          <a:p>
            <a:pPr indent="-325755" lvl="0" marL="457200" rtl="0" algn="l">
              <a:spcBef>
                <a:spcPts val="1000"/>
              </a:spcBef>
              <a:spcAft>
                <a:spcPts val="0"/>
              </a:spcAft>
              <a:buClr>
                <a:srgbClr val="E6FAF8"/>
              </a:buClr>
              <a:buSzPct val="100000"/>
              <a:buFont typeface="Oswald"/>
              <a:buChar char="●"/>
            </a:pPr>
            <a:r>
              <a:rPr lang="en">
                <a:solidFill>
                  <a:srgbClr val="E6FAF8"/>
                </a:solidFill>
                <a:latin typeface="Oswald"/>
                <a:ea typeface="Oswald"/>
                <a:cs typeface="Oswald"/>
                <a:sym typeface="Oswald"/>
              </a:rPr>
              <a:t>The author of Bandersnatch is known for having gone crazy and beheading his wife</a:t>
            </a:r>
            <a:endParaRPr>
              <a:solidFill>
                <a:srgbClr val="E6FAF8"/>
              </a:solidFill>
              <a:latin typeface="Oswald"/>
              <a:ea typeface="Oswald"/>
              <a:cs typeface="Oswald"/>
              <a:sym typeface="Oswald"/>
            </a:endParaRPr>
          </a:p>
          <a:p>
            <a:pPr indent="-325755" lvl="0" marL="457200" rtl="0" algn="l">
              <a:spcBef>
                <a:spcPts val="1000"/>
              </a:spcBef>
              <a:spcAft>
                <a:spcPts val="0"/>
              </a:spcAft>
              <a:buClr>
                <a:srgbClr val="E6FAF8"/>
              </a:buClr>
              <a:buSzPct val="100000"/>
              <a:buFont typeface="Oswald"/>
              <a:buChar char="●"/>
            </a:pPr>
            <a:r>
              <a:rPr lang="en">
                <a:solidFill>
                  <a:srgbClr val="E6FAF8"/>
                </a:solidFill>
                <a:latin typeface="Oswald"/>
                <a:ea typeface="Oswald"/>
                <a:cs typeface="Oswald"/>
                <a:sym typeface="Oswald"/>
              </a:rPr>
              <a:t>Stefan’s mental health declines the longer he works on the game</a:t>
            </a:r>
            <a:endParaRPr>
              <a:solidFill>
                <a:srgbClr val="E6FAF8"/>
              </a:solidFill>
              <a:latin typeface="Oswald"/>
              <a:ea typeface="Oswald"/>
              <a:cs typeface="Oswald"/>
              <a:sym typeface="Oswald"/>
            </a:endParaRPr>
          </a:p>
          <a:p>
            <a:pPr indent="-325755" lvl="0" marL="457200" rtl="0" algn="l">
              <a:spcBef>
                <a:spcPts val="1000"/>
              </a:spcBef>
              <a:spcAft>
                <a:spcPts val="0"/>
              </a:spcAft>
              <a:buClr>
                <a:srgbClr val="E6FAF8"/>
              </a:buClr>
              <a:buSzPct val="100000"/>
              <a:buFont typeface="Oswald"/>
              <a:buChar char="●"/>
            </a:pPr>
            <a:r>
              <a:rPr lang="en">
                <a:solidFill>
                  <a:srgbClr val="E6FAF8"/>
                </a:solidFill>
                <a:latin typeface="Oswald"/>
                <a:ea typeface="Oswald"/>
                <a:cs typeface="Oswald"/>
                <a:sym typeface="Oswald"/>
              </a:rPr>
              <a:t>Stefan watches a documentary on the author</a:t>
            </a:r>
            <a:endParaRPr>
              <a:solidFill>
                <a:srgbClr val="E6FAF8"/>
              </a:solidFill>
              <a:latin typeface="Oswald"/>
              <a:ea typeface="Oswald"/>
              <a:cs typeface="Oswald"/>
              <a:sym typeface="Oswald"/>
            </a:endParaRPr>
          </a:p>
          <a:p>
            <a:pPr indent="-325755" lvl="0" marL="457200" rtl="0" algn="l">
              <a:spcBef>
                <a:spcPts val="1000"/>
              </a:spcBef>
              <a:spcAft>
                <a:spcPts val="0"/>
              </a:spcAft>
              <a:buClr>
                <a:srgbClr val="E6FAF8"/>
              </a:buClr>
              <a:buSzPct val="100000"/>
              <a:buFont typeface="Oswald"/>
              <a:buChar char="●"/>
            </a:pPr>
            <a:r>
              <a:rPr lang="en">
                <a:solidFill>
                  <a:srgbClr val="E6FAF8"/>
                </a:solidFill>
                <a:latin typeface="Oswald"/>
                <a:ea typeface="Oswald"/>
                <a:cs typeface="Oswald"/>
                <a:sym typeface="Oswald"/>
              </a:rPr>
              <a:t>Stefan begins to believe the same conspiracies as the author</a:t>
            </a:r>
            <a:endParaRPr>
              <a:solidFill>
                <a:srgbClr val="E6FAF8"/>
              </a:solidFill>
              <a:latin typeface="Oswald"/>
              <a:ea typeface="Oswald"/>
              <a:cs typeface="Oswald"/>
              <a:sym typeface="Oswald"/>
            </a:endParaRPr>
          </a:p>
          <a:p>
            <a:pPr indent="-325755" lvl="0" marL="457200" rtl="0" algn="l">
              <a:spcBef>
                <a:spcPts val="1000"/>
              </a:spcBef>
              <a:spcAft>
                <a:spcPts val="0"/>
              </a:spcAft>
              <a:buClr>
                <a:srgbClr val="E6FAF8"/>
              </a:buClr>
              <a:buSzPct val="100000"/>
              <a:buFont typeface="Oswald"/>
              <a:buChar char="●"/>
            </a:pPr>
            <a:r>
              <a:rPr lang="en">
                <a:solidFill>
                  <a:srgbClr val="E6FAF8"/>
                </a:solidFill>
                <a:latin typeface="Oswald"/>
                <a:ea typeface="Oswald"/>
                <a:cs typeface="Oswald"/>
                <a:sym typeface="Oswald"/>
              </a:rPr>
              <a:t>Stefan kills his father after watching the documentary</a:t>
            </a:r>
            <a:endParaRPr>
              <a:solidFill>
                <a:srgbClr val="E6FAF8"/>
              </a:solidFill>
              <a:latin typeface="Oswald"/>
              <a:ea typeface="Oswald"/>
              <a:cs typeface="Oswald"/>
              <a:sym typeface="Oswald"/>
            </a:endParaRPr>
          </a:p>
        </p:txBody>
      </p:sp>
      <p:pic>
        <p:nvPicPr>
          <p:cNvPr id="122" name="Google Shape;122;p20"/>
          <p:cNvPicPr preferRelativeResize="0"/>
          <p:nvPr/>
        </p:nvPicPr>
        <p:blipFill>
          <a:blip r:embed="rId3">
            <a:alphaModFix/>
          </a:blip>
          <a:stretch>
            <a:fillRect/>
          </a:stretch>
        </p:blipFill>
        <p:spPr>
          <a:xfrm>
            <a:off x="5065800" y="2766774"/>
            <a:ext cx="3967950" cy="1802092"/>
          </a:xfrm>
          <a:prstGeom prst="rect">
            <a:avLst/>
          </a:prstGeom>
          <a:noFill/>
          <a:ln>
            <a:noFill/>
          </a:ln>
        </p:spPr>
      </p:pic>
      <p:pic>
        <p:nvPicPr>
          <p:cNvPr id="123" name="Google Shape;123;p20"/>
          <p:cNvPicPr preferRelativeResize="0"/>
          <p:nvPr/>
        </p:nvPicPr>
        <p:blipFill>
          <a:blip r:embed="rId4">
            <a:alphaModFix/>
          </a:blip>
          <a:stretch>
            <a:fillRect/>
          </a:stretch>
        </p:blipFill>
        <p:spPr>
          <a:xfrm>
            <a:off x="5022890" y="649225"/>
            <a:ext cx="3967959" cy="1828975"/>
          </a:xfrm>
          <a:prstGeom prst="rect">
            <a:avLst/>
          </a:prstGeom>
          <a:noFill/>
          <a:ln>
            <a:noFill/>
          </a:ln>
        </p:spPr>
      </p:pic>
      <p:sp>
        <p:nvSpPr>
          <p:cNvPr id="124" name="Google Shape;124;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1"/>
          <p:cNvSpPr/>
          <p:nvPr/>
        </p:nvSpPr>
        <p:spPr>
          <a:xfrm>
            <a:off x="4876663" y="0"/>
            <a:ext cx="4260300" cy="5143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1"/>
          <p:cNvSpPr txBox="1"/>
          <p:nvPr>
            <p:ph type="title"/>
          </p:nvPr>
        </p:nvSpPr>
        <p:spPr>
          <a:xfrm>
            <a:off x="311700" y="223000"/>
            <a:ext cx="4595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90"/>
              <a:buFont typeface="Arial"/>
              <a:buNone/>
            </a:pPr>
            <a:r>
              <a:rPr b="1" lang="en" sz="2320">
                <a:solidFill>
                  <a:srgbClr val="FFE599"/>
                </a:solidFill>
                <a:latin typeface="Roboto Mono"/>
                <a:ea typeface="Roboto Mono"/>
                <a:cs typeface="Roboto Mono"/>
                <a:sym typeface="Roboto Mono"/>
              </a:rPr>
              <a:t>Effect of Heavy Exposure to </a:t>
            </a:r>
            <a:r>
              <a:rPr b="1" lang="en" sz="2320">
                <a:solidFill>
                  <a:srgbClr val="7BFFF8"/>
                </a:solidFill>
                <a:latin typeface="Roboto Mono"/>
                <a:ea typeface="Roboto Mono"/>
                <a:cs typeface="Roboto Mono"/>
                <a:sym typeface="Roboto Mono"/>
              </a:rPr>
              <a:t>Disturbing</a:t>
            </a:r>
            <a:r>
              <a:rPr b="1" lang="en" sz="2320">
                <a:solidFill>
                  <a:srgbClr val="FFE599"/>
                </a:solidFill>
                <a:latin typeface="Roboto Mono"/>
                <a:ea typeface="Roboto Mono"/>
                <a:cs typeface="Roboto Mono"/>
                <a:sym typeface="Roboto Mono"/>
              </a:rPr>
              <a:t> </a:t>
            </a:r>
            <a:r>
              <a:rPr b="1" lang="en" sz="2320">
                <a:solidFill>
                  <a:srgbClr val="7BFFF8"/>
                </a:solidFill>
                <a:latin typeface="Roboto Mono"/>
                <a:ea typeface="Roboto Mono"/>
                <a:cs typeface="Roboto Mono"/>
                <a:sym typeface="Roboto Mono"/>
              </a:rPr>
              <a:t>Content</a:t>
            </a:r>
            <a:endParaRPr b="1" sz="2320">
              <a:solidFill>
                <a:srgbClr val="7BFFF8"/>
              </a:solidFill>
              <a:latin typeface="Roboto Mono"/>
              <a:ea typeface="Roboto Mono"/>
              <a:cs typeface="Roboto Mono"/>
              <a:sym typeface="Roboto Mono"/>
            </a:endParaRPr>
          </a:p>
        </p:txBody>
      </p:sp>
      <p:sp>
        <p:nvSpPr>
          <p:cNvPr id="131" name="Google Shape;131;p21"/>
          <p:cNvSpPr txBox="1"/>
          <p:nvPr>
            <p:ph idx="1" type="body"/>
          </p:nvPr>
        </p:nvSpPr>
        <p:spPr>
          <a:xfrm>
            <a:off x="311700" y="1152475"/>
            <a:ext cx="4260300" cy="34164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Clr>
                <a:srgbClr val="E6FAF8"/>
              </a:buClr>
              <a:buSzPts val="1800"/>
              <a:buFont typeface="Oswald"/>
              <a:buChar char="●"/>
            </a:pPr>
            <a:r>
              <a:rPr lang="en">
                <a:solidFill>
                  <a:srgbClr val="E6FAF8"/>
                </a:solidFill>
                <a:latin typeface="Oswald"/>
                <a:ea typeface="Oswald"/>
                <a:cs typeface="Oswald"/>
                <a:sym typeface="Oswald"/>
              </a:rPr>
              <a:t>YouTube Content Moderators [3]</a:t>
            </a:r>
            <a:endParaRPr>
              <a:solidFill>
                <a:srgbClr val="E6FAF8"/>
              </a:solidFill>
              <a:latin typeface="Oswald"/>
              <a:ea typeface="Oswald"/>
              <a:cs typeface="Oswald"/>
              <a:sym typeface="Oswald"/>
            </a:endParaRPr>
          </a:p>
          <a:p>
            <a:pPr indent="-317500" lvl="1" marL="914400" rtl="0" algn="l">
              <a:spcBef>
                <a:spcPts val="0"/>
              </a:spcBef>
              <a:spcAft>
                <a:spcPts val="0"/>
              </a:spcAft>
              <a:buClr>
                <a:srgbClr val="E6FAF8"/>
              </a:buClr>
              <a:buSzPts val="1400"/>
              <a:buFont typeface="Oswald"/>
              <a:buChar char="○"/>
            </a:pPr>
            <a:r>
              <a:rPr lang="en">
                <a:solidFill>
                  <a:srgbClr val="E6FAF8"/>
                </a:solidFill>
                <a:latin typeface="Oswald"/>
                <a:ea typeface="Oswald"/>
                <a:cs typeface="Oswald"/>
                <a:sym typeface="Oswald"/>
              </a:rPr>
              <a:t>An ex-content moderator sued YouTube in 2020 after developing PTSD and depression</a:t>
            </a:r>
            <a:endParaRPr>
              <a:solidFill>
                <a:srgbClr val="E6FAF8"/>
              </a:solidFill>
              <a:latin typeface="Oswald"/>
              <a:ea typeface="Oswald"/>
              <a:cs typeface="Oswald"/>
              <a:sym typeface="Oswald"/>
            </a:endParaRPr>
          </a:p>
          <a:p>
            <a:pPr indent="-317500" lvl="1" marL="914400" rtl="0" algn="l">
              <a:spcBef>
                <a:spcPts val="0"/>
              </a:spcBef>
              <a:spcAft>
                <a:spcPts val="0"/>
              </a:spcAft>
              <a:buClr>
                <a:srgbClr val="E6FAF8"/>
              </a:buClr>
              <a:buSzPts val="1400"/>
              <a:buFont typeface="Oswald"/>
              <a:buChar char="○"/>
            </a:pPr>
            <a:r>
              <a:rPr lang="en">
                <a:solidFill>
                  <a:srgbClr val="E6FAF8"/>
                </a:solidFill>
                <a:latin typeface="Oswald"/>
                <a:ea typeface="Oswald"/>
                <a:cs typeface="Oswald"/>
                <a:sym typeface="Oswald"/>
              </a:rPr>
              <a:t>This worker reviewed “videos that included beheadings, shootings and child abuse” </a:t>
            </a:r>
            <a:endParaRPr>
              <a:solidFill>
                <a:srgbClr val="E6FAF8"/>
              </a:solidFill>
              <a:latin typeface="Oswald"/>
              <a:ea typeface="Oswald"/>
              <a:cs typeface="Oswald"/>
              <a:sym typeface="Oswald"/>
            </a:endParaRPr>
          </a:p>
          <a:p>
            <a:pPr indent="-317500" lvl="1" marL="914400" rtl="0" algn="l">
              <a:spcBef>
                <a:spcPts val="0"/>
              </a:spcBef>
              <a:spcAft>
                <a:spcPts val="0"/>
              </a:spcAft>
              <a:buClr>
                <a:srgbClr val="E6FAF8"/>
              </a:buClr>
              <a:buSzPts val="1400"/>
              <a:buFont typeface="Oswald"/>
              <a:buChar char="○"/>
            </a:pPr>
            <a:r>
              <a:rPr lang="en">
                <a:solidFill>
                  <a:srgbClr val="E6FAF8"/>
                </a:solidFill>
                <a:latin typeface="Oswald"/>
                <a:ea typeface="Oswald"/>
                <a:cs typeface="Oswald"/>
                <a:sym typeface="Oswald"/>
              </a:rPr>
              <a:t>4+ hours a day reviewing graphic content </a:t>
            </a:r>
            <a:endParaRPr>
              <a:solidFill>
                <a:srgbClr val="E6FAF8"/>
              </a:solidFill>
              <a:latin typeface="Oswald"/>
              <a:ea typeface="Oswald"/>
              <a:cs typeface="Oswald"/>
              <a:sym typeface="Oswald"/>
            </a:endParaRPr>
          </a:p>
          <a:p>
            <a:pPr indent="-342900" lvl="0" marL="457200" rtl="0" algn="l">
              <a:spcBef>
                <a:spcPts val="0"/>
              </a:spcBef>
              <a:spcAft>
                <a:spcPts val="0"/>
              </a:spcAft>
              <a:buClr>
                <a:srgbClr val="E6FAF8"/>
              </a:buClr>
              <a:buSzPts val="1800"/>
              <a:buFont typeface="Oswald"/>
              <a:buChar char="●"/>
            </a:pPr>
            <a:r>
              <a:rPr lang="en">
                <a:solidFill>
                  <a:srgbClr val="E6FAF8"/>
                </a:solidFill>
                <a:latin typeface="Oswald"/>
                <a:ea typeface="Oswald"/>
                <a:cs typeface="Oswald"/>
                <a:sym typeface="Oswald"/>
              </a:rPr>
              <a:t>Facebook Content Moderators [1][2]</a:t>
            </a:r>
            <a:endParaRPr>
              <a:solidFill>
                <a:srgbClr val="E6FAF8"/>
              </a:solidFill>
              <a:latin typeface="Oswald"/>
              <a:ea typeface="Oswald"/>
              <a:cs typeface="Oswald"/>
              <a:sym typeface="Oswald"/>
            </a:endParaRPr>
          </a:p>
          <a:p>
            <a:pPr indent="-317500" lvl="1" marL="914400" rtl="0" algn="l">
              <a:spcBef>
                <a:spcPts val="0"/>
              </a:spcBef>
              <a:spcAft>
                <a:spcPts val="0"/>
              </a:spcAft>
              <a:buClr>
                <a:srgbClr val="E6FAF8"/>
              </a:buClr>
              <a:buSzPts val="1400"/>
              <a:buFont typeface="Oswald"/>
              <a:buChar char="○"/>
            </a:pPr>
            <a:r>
              <a:rPr lang="en">
                <a:solidFill>
                  <a:srgbClr val="E6FAF8"/>
                </a:solidFill>
                <a:latin typeface="Oswald"/>
                <a:ea typeface="Oswald"/>
                <a:cs typeface="Oswald"/>
                <a:sym typeface="Oswald"/>
              </a:rPr>
              <a:t>Paid $52 million to moderators who developed PTSD</a:t>
            </a:r>
            <a:endParaRPr>
              <a:solidFill>
                <a:srgbClr val="E6FAF8"/>
              </a:solidFill>
              <a:latin typeface="Oswald"/>
              <a:ea typeface="Oswald"/>
              <a:cs typeface="Oswald"/>
              <a:sym typeface="Oswald"/>
            </a:endParaRPr>
          </a:p>
          <a:p>
            <a:pPr indent="-317500" lvl="1" marL="914400" rtl="0" algn="l">
              <a:spcBef>
                <a:spcPts val="0"/>
              </a:spcBef>
              <a:spcAft>
                <a:spcPts val="0"/>
              </a:spcAft>
              <a:buClr>
                <a:srgbClr val="E6FAF8"/>
              </a:buClr>
              <a:buSzPts val="1400"/>
              <a:buFont typeface="Oswald"/>
              <a:buChar char="○"/>
            </a:pPr>
            <a:r>
              <a:rPr lang="en">
                <a:solidFill>
                  <a:srgbClr val="E6FAF8"/>
                </a:solidFill>
                <a:latin typeface="Oswald"/>
                <a:ea typeface="Oswald"/>
                <a:cs typeface="Oswald"/>
                <a:sym typeface="Oswald"/>
              </a:rPr>
              <a:t>Moderators review graphic content, including rape and suicide</a:t>
            </a:r>
            <a:endParaRPr>
              <a:solidFill>
                <a:srgbClr val="E6FAF8"/>
              </a:solidFill>
              <a:latin typeface="Oswald"/>
              <a:ea typeface="Oswald"/>
              <a:cs typeface="Oswald"/>
              <a:sym typeface="Oswald"/>
            </a:endParaRPr>
          </a:p>
          <a:p>
            <a:pPr indent="-317500" lvl="1" marL="914400" rtl="0" algn="l">
              <a:spcBef>
                <a:spcPts val="0"/>
              </a:spcBef>
              <a:spcAft>
                <a:spcPts val="0"/>
              </a:spcAft>
              <a:buClr>
                <a:srgbClr val="E6FAF8"/>
              </a:buClr>
              <a:buSzPts val="1400"/>
              <a:buFont typeface="Oswald"/>
              <a:buChar char="○"/>
            </a:pPr>
            <a:r>
              <a:rPr lang="en">
                <a:solidFill>
                  <a:srgbClr val="E6FAF8"/>
                </a:solidFill>
                <a:latin typeface="Oswald"/>
                <a:ea typeface="Oswald"/>
                <a:cs typeface="Oswald"/>
                <a:sym typeface="Oswald"/>
              </a:rPr>
              <a:t>Some “reported witnessing colleagues become “addicted” to graphic content”</a:t>
            </a:r>
            <a:endParaRPr>
              <a:solidFill>
                <a:srgbClr val="E6FAF8"/>
              </a:solidFill>
              <a:latin typeface="Oswald"/>
              <a:ea typeface="Oswald"/>
              <a:cs typeface="Oswald"/>
              <a:sym typeface="Oswald"/>
            </a:endParaRPr>
          </a:p>
          <a:p>
            <a:pPr indent="-317500" lvl="1" marL="914400" rtl="0" algn="l">
              <a:spcBef>
                <a:spcPts val="0"/>
              </a:spcBef>
              <a:spcAft>
                <a:spcPts val="0"/>
              </a:spcAft>
              <a:buClr>
                <a:srgbClr val="E6FAF8"/>
              </a:buClr>
              <a:buSzPts val="1400"/>
              <a:buFont typeface="Oswald"/>
              <a:buChar char="○"/>
            </a:pPr>
            <a:r>
              <a:rPr lang="en">
                <a:solidFill>
                  <a:srgbClr val="E6FAF8"/>
                </a:solidFill>
                <a:latin typeface="Oswald"/>
                <a:ea typeface="Oswald"/>
                <a:cs typeface="Oswald"/>
                <a:sym typeface="Oswald"/>
              </a:rPr>
              <a:t>Exposure to conspiracy videos and memes led them to embrace fringe views</a:t>
            </a:r>
            <a:endParaRPr>
              <a:solidFill>
                <a:srgbClr val="E6FAF8"/>
              </a:solidFill>
              <a:latin typeface="Oswald"/>
              <a:ea typeface="Oswald"/>
              <a:cs typeface="Oswald"/>
              <a:sym typeface="Oswald"/>
            </a:endParaRPr>
          </a:p>
        </p:txBody>
      </p:sp>
      <p:pic>
        <p:nvPicPr>
          <p:cNvPr id="132" name="Google Shape;132;p21"/>
          <p:cNvPicPr preferRelativeResize="0"/>
          <p:nvPr/>
        </p:nvPicPr>
        <p:blipFill>
          <a:blip r:embed="rId3">
            <a:alphaModFix/>
          </a:blip>
          <a:stretch>
            <a:fillRect/>
          </a:stretch>
        </p:blipFill>
        <p:spPr>
          <a:xfrm>
            <a:off x="5394175" y="971250"/>
            <a:ext cx="3095625" cy="1476375"/>
          </a:xfrm>
          <a:prstGeom prst="rect">
            <a:avLst/>
          </a:prstGeom>
          <a:noFill/>
          <a:ln>
            <a:noFill/>
          </a:ln>
        </p:spPr>
      </p:pic>
      <p:pic>
        <p:nvPicPr>
          <p:cNvPr id="133" name="Google Shape;133;p21"/>
          <p:cNvPicPr preferRelativeResize="0"/>
          <p:nvPr/>
        </p:nvPicPr>
        <p:blipFill>
          <a:blip r:embed="rId4">
            <a:alphaModFix/>
          </a:blip>
          <a:stretch>
            <a:fillRect/>
          </a:stretch>
        </p:blipFill>
        <p:spPr>
          <a:xfrm>
            <a:off x="5201813" y="2798925"/>
            <a:ext cx="3609975" cy="1266825"/>
          </a:xfrm>
          <a:prstGeom prst="rect">
            <a:avLst/>
          </a:prstGeom>
          <a:noFill/>
          <a:ln>
            <a:noFill/>
          </a:ln>
        </p:spPr>
      </p:pic>
      <p:sp>
        <p:nvSpPr>
          <p:cNvPr id="134" name="Google Shape;134;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35" name="Google Shape;135;p21"/>
          <p:cNvSpPr txBox="1"/>
          <p:nvPr/>
        </p:nvSpPr>
        <p:spPr>
          <a:xfrm>
            <a:off x="6383428" y="2371650"/>
            <a:ext cx="124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solidFill>
                  <a:schemeClr val="lt2"/>
                </a:solidFill>
              </a:rPr>
              <a:t>Source: youtube.com</a:t>
            </a:r>
            <a:endParaRPr sz="700">
              <a:solidFill>
                <a:schemeClr val="lt2"/>
              </a:solidFill>
            </a:endParaRPr>
          </a:p>
          <a:p>
            <a:pPr indent="0" lvl="0" marL="0" rtl="0" algn="ctr">
              <a:spcBef>
                <a:spcPts val="0"/>
              </a:spcBef>
              <a:spcAft>
                <a:spcPts val="0"/>
              </a:spcAft>
              <a:buNone/>
            </a:pPr>
            <a:r>
              <a:rPr lang="en" sz="700">
                <a:solidFill>
                  <a:schemeClr val="lt2"/>
                </a:solidFill>
              </a:rPr>
              <a:t>Source: facebook.com</a:t>
            </a:r>
            <a:endParaRPr sz="700">
              <a:solidFill>
                <a:schemeClr val="lt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