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42" autoAdjust="0"/>
  </p:normalViewPr>
  <p:slideViewPr>
    <p:cSldViewPr snapToGrid="0">
      <p:cViewPr varScale="1">
        <p:scale>
          <a:sx n="121" d="100"/>
          <a:sy n="121" d="100"/>
        </p:scale>
        <p:origin x="-11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13439506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5446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For those who haven’t watched the movie, Baymax as a medical robot has a medical scanner that is able to somehow scan all the medical information about someone, which can entail very personal medical facts. </a:t>
            </a:r>
          </a:p>
          <a:p>
            <a:pPr rtl="0">
              <a:spcBef>
                <a:spcPts val="0"/>
              </a:spcBef>
              <a:buNone/>
            </a:pPr>
            <a:r>
              <a:rPr lang="en"/>
              <a:t>Baymax’s scanner obviously poses some privacy concerns. </a:t>
            </a:r>
          </a:p>
          <a:p>
            <a:pPr>
              <a:spcBef>
                <a:spcPts val="0"/>
              </a:spcBef>
              <a:buNone/>
            </a:pPr>
            <a:r>
              <a:rPr lang="en"/>
              <a:t>In the movie Baymax does not ask anyone before scanning them, so this would suggest an opt out system for scanning. But for many people they don’t even know they are being scanned, such as when Baymax 2.0 uses the city-wide scanner to find the fugitive.</a:t>
            </a:r>
          </a:p>
        </p:txBody>
      </p:sp>
    </p:spTree>
    <p:extLst>
      <p:ext uri="{BB962C8B-B14F-4D97-AF65-F5344CB8AC3E}">
        <p14:creationId xmlns:p14="http://schemas.microsoft.com/office/powerpoint/2010/main" val="2225233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Anyone who has access to this scanner technology has the power to commit mass violation of privacy. </a:t>
            </a:r>
          </a:p>
          <a:p>
            <a:pPr rtl="0">
              <a:spcBef>
                <a:spcPts val="0"/>
              </a:spcBef>
              <a:buNone/>
            </a:pPr>
            <a:endParaRPr/>
          </a:p>
          <a:p>
            <a:pPr rtl="0">
              <a:spcBef>
                <a:spcPts val="0"/>
              </a:spcBef>
              <a:buNone/>
            </a:pPr>
            <a:r>
              <a:rPr lang="en"/>
              <a:t>The HIPAA federal law states that any physical or mental health condition is protected if the information can be potentially linked to an individual.</a:t>
            </a:r>
          </a:p>
          <a:p>
            <a:pPr rtl="0">
              <a:spcBef>
                <a:spcPts val="0"/>
              </a:spcBef>
              <a:buNone/>
            </a:pPr>
            <a:endParaRPr/>
          </a:p>
          <a:p>
            <a:pPr rtl="0">
              <a:spcBef>
                <a:spcPts val="0"/>
              </a:spcBef>
              <a:buNone/>
            </a:pPr>
            <a:r>
              <a:rPr lang="en"/>
              <a:t>Baymax’s scanner kills two birds with one stone and extracts a ton of personal medical information that can be easily linked to an individual.</a:t>
            </a:r>
          </a:p>
          <a:p>
            <a:pPr rtl="0">
              <a:spcBef>
                <a:spcPts val="0"/>
              </a:spcBef>
              <a:buNone/>
            </a:pPr>
            <a:endParaRPr/>
          </a:p>
          <a:p>
            <a:pPr>
              <a:spcBef>
                <a:spcPts val="0"/>
              </a:spcBef>
              <a:buNone/>
            </a:pPr>
            <a:r>
              <a:rPr lang="en"/>
              <a:t>Not only that, but this scanner can be used to always locate you.</a:t>
            </a:r>
          </a:p>
        </p:txBody>
      </p:sp>
    </p:spTree>
    <p:extLst>
      <p:ext uri="{BB962C8B-B14F-4D97-AF65-F5344CB8AC3E}">
        <p14:creationId xmlns:p14="http://schemas.microsoft.com/office/powerpoint/2010/main" val="2793634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government could use the scanner for a lot of different purposes, which can be both very beneficial and very evil, depending on the application</a:t>
            </a:r>
          </a:p>
          <a:p>
            <a:pPr rtl="0">
              <a:spcBef>
                <a:spcPts val="0"/>
              </a:spcBef>
              <a:buNone/>
            </a:pPr>
            <a:r>
              <a:rPr lang="en"/>
              <a:t>As the scanner returns back information that allows a person to be uniquely identified biometrically, this could be used as some sort of national ID system. </a:t>
            </a:r>
          </a:p>
          <a:p>
            <a:pPr rtl="0">
              <a:spcBef>
                <a:spcPts val="0"/>
              </a:spcBef>
              <a:buNone/>
            </a:pPr>
            <a:r>
              <a:rPr lang="en"/>
              <a:t>In the movie it is used as a fugitive locater by Hiro to locate the bad guy that was scanned earlier in the movie. </a:t>
            </a:r>
          </a:p>
          <a:p>
            <a:pPr>
              <a:spcBef>
                <a:spcPts val="0"/>
              </a:spcBef>
              <a:buNone/>
            </a:pPr>
            <a:r>
              <a:rPr lang="en"/>
              <a:t>Imagine its use in war to determine targets by aiming for the healthy males and avoiding the females and children.</a:t>
            </a:r>
          </a:p>
        </p:txBody>
      </p:sp>
    </p:spTree>
    <p:extLst>
      <p:ext uri="{BB962C8B-B14F-4D97-AF65-F5344CB8AC3E}">
        <p14:creationId xmlns:p14="http://schemas.microsoft.com/office/powerpoint/2010/main" val="3806058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I did some research into current scanning technologies, and there is absolutely nothing anywhere near as sophisticated as this.</a:t>
            </a:r>
          </a:p>
          <a:p>
            <a:pPr rtl="0">
              <a:spcBef>
                <a:spcPts val="0"/>
              </a:spcBef>
              <a:buNone/>
            </a:pPr>
            <a:r>
              <a:rPr lang="en"/>
              <a:t>The best I could find was x-ray technology which requires an emitter and a scanner on opposite sides of the scanned target, which is not the case for this technology. </a:t>
            </a:r>
          </a:p>
          <a:p>
            <a:pPr>
              <a:spcBef>
                <a:spcPts val="0"/>
              </a:spcBef>
              <a:buNone/>
            </a:pPr>
            <a:r>
              <a:rPr lang="en"/>
              <a:t>This technology would require some electromagnetic wave to pierce walls, hit a person, gather information, and reflect back to the source with the information intact. This appears to be an unfeasible technology.</a:t>
            </a:r>
          </a:p>
        </p:txBody>
      </p:sp>
    </p:spTree>
    <p:extLst>
      <p:ext uri="{BB962C8B-B14F-4D97-AF65-F5344CB8AC3E}">
        <p14:creationId xmlns:p14="http://schemas.microsoft.com/office/powerpoint/2010/main" val="3774523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Baymax uses the moves against the masked man to protect Hiro and his friends</a:t>
            </a:r>
          </a:p>
          <a:p>
            <a:pPr>
              <a:spcBef>
                <a:spcPts val="0"/>
              </a:spcBef>
              <a:buNone/>
            </a:pPr>
            <a:r>
              <a:rPr lang="en"/>
              <a:t>Baymax doesn’t have any intrinsic programming to prevent harm to humans, so when his healthcare chip is removed he simply follows Hiro’s commands as he has been programmed to do.</a:t>
            </a:r>
          </a:p>
        </p:txBody>
      </p:sp>
    </p:spTree>
    <p:extLst>
      <p:ext uri="{BB962C8B-B14F-4D97-AF65-F5344CB8AC3E}">
        <p14:creationId xmlns:p14="http://schemas.microsoft.com/office/powerpoint/2010/main" val="261822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With the healthcare chip installed, Baymax’s main priority is Hiro’s physical, mental, and emotional health.  At first, Baymax agrees to chase the masked man because he believes it will help Hiro.  However, because Baymax is programmed to take care of humans’ medical needs, he is well aware of the emotions that loss and grief can cause.  It is implied that he stops Hiro from removing the chip because he knows it ultimately won’t help Hiro to get over his loss.</a:t>
            </a:r>
          </a:p>
          <a:p>
            <a:pPr rtl="0">
              <a:spcBef>
                <a:spcPts val="0"/>
              </a:spcBef>
              <a:buNone/>
            </a:pPr>
            <a:r>
              <a:rPr lang="en"/>
              <a:t>Baymax also takes actions inside the wormhole to preserve himself.  He may have been programmed with some sense of self preservation, but the most likely explanation is that he believes the best way to safeguard Hiro is to be there himself, so allowing himself to “die” would contradict his desire to heal Hiro.  Also, he knows that Hiro misses his brother and that the last videos of Tadashi are contained on the chip, so keeping those videos safe is also trying to keep Hiro happy.</a:t>
            </a:r>
          </a:p>
          <a:p>
            <a:pPr>
              <a:spcBef>
                <a:spcPts val="0"/>
              </a:spcBef>
              <a:buNone/>
            </a:pPr>
            <a:r>
              <a:rPr lang="en"/>
              <a:t>In the end, all of Baymax’s actions are with the main goal of keeping Hiro healthy and safe.</a:t>
            </a:r>
          </a:p>
        </p:txBody>
      </p:sp>
    </p:spTree>
    <p:extLst>
      <p:ext uri="{BB962C8B-B14F-4D97-AF65-F5344CB8AC3E}">
        <p14:creationId xmlns:p14="http://schemas.microsoft.com/office/powerpoint/2010/main" val="360363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many real life example of robots that can cause harm to humans, either by accident or by being used in attacks.</a:t>
            </a:r>
          </a:p>
          <a:p>
            <a:pPr>
              <a:spcBef>
                <a:spcPts val="0"/>
              </a:spcBef>
              <a:buNone/>
            </a:pPr>
            <a:r>
              <a:rPr lang="en"/>
              <a:t>However, all AI and robots do what they are programmed to do.  Baymax’s healthcare chip is programmed to keep Hiro safe, and his other chip is programmed to obey Hiro’s commands without question.  He does display some emergent behaviors, learning about human behavior as he goes, but he always tries to justify how every action will “improve Hiro’s emotional state”, showing that his programming determines his behavior.  Baymax is neither evil nor good, but the product of his programming.</a:t>
            </a:r>
          </a:p>
        </p:txBody>
      </p:sp>
    </p:spTree>
    <p:extLst>
      <p:ext uri="{BB962C8B-B14F-4D97-AF65-F5344CB8AC3E}">
        <p14:creationId xmlns:p14="http://schemas.microsoft.com/office/powerpoint/2010/main" val="1213504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t>While this is not directly a computing technology - or at least today we don’t consider it as one - this is a perfect example of a failure, or the topic from chapter 8.</a:t>
            </a:r>
          </a:p>
          <a:p>
            <a:pPr lvl="0" rtl="0">
              <a:spcBef>
                <a:spcPts val="0"/>
              </a:spcBef>
              <a:buClr>
                <a:schemeClr val="dk1"/>
              </a:buClr>
              <a:buFont typeface="Arial"/>
              <a:buNone/>
            </a:pPr>
            <a:endParaRPr/>
          </a:p>
          <a:p>
            <a:pPr lvl="0" rtl="0">
              <a:spcBef>
                <a:spcPts val="0"/>
              </a:spcBef>
              <a:buClr>
                <a:schemeClr val="dk1"/>
              </a:buClr>
              <a:buSzPct val="100000"/>
              <a:buFont typeface="Arial"/>
              <a:buNone/>
            </a:pPr>
            <a:r>
              <a:rPr lang="en"/>
              <a:t>In the movie, a scientist reported to Krei that there were abnormal readings from the wormhole. Krei however wanted to impress the military officials that were there observing and told them to ignore the warnings.</a:t>
            </a:r>
          </a:p>
          <a:p>
            <a:pPr lvl="0" rtl="0">
              <a:spcBef>
                <a:spcPts val="0"/>
              </a:spcBef>
              <a:buClr>
                <a:schemeClr val="dk1"/>
              </a:buClr>
              <a:buFont typeface="Arial"/>
              <a:buNone/>
            </a:pPr>
            <a:endParaRPr/>
          </a:p>
          <a:p>
            <a:pPr lvl="0" rtl="0">
              <a:spcBef>
                <a:spcPts val="0"/>
              </a:spcBef>
              <a:buClr>
                <a:schemeClr val="dk1"/>
              </a:buClr>
              <a:buSzPct val="100000"/>
              <a:buFont typeface="Arial"/>
              <a:buNone/>
            </a:pPr>
            <a:r>
              <a:rPr lang="en"/>
              <a:t>In the end these abnormal levels were indicators that the wormhole was to become unstable and destroy part of the facility. Krei had been warned that the device was not ready for this level of testing and then ignored warnings that the levels were not stable.</a:t>
            </a:r>
          </a:p>
          <a:p>
            <a:pPr lvl="0">
              <a:spcBef>
                <a:spcPts val="0"/>
              </a:spcBef>
              <a:buClr>
                <a:schemeClr val="dk1"/>
              </a:buClr>
              <a:buFont typeface="Arial"/>
              <a:buNone/>
            </a:pPr>
            <a:endParaRPr/>
          </a:p>
        </p:txBody>
      </p:sp>
    </p:spTree>
    <p:extLst>
      <p:ext uri="{BB962C8B-B14F-4D97-AF65-F5344CB8AC3E}">
        <p14:creationId xmlns:p14="http://schemas.microsoft.com/office/powerpoint/2010/main" val="2334534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t>Was the risk worth it? Considering the Krei knew, potentially, what would happen if the wormhole collapsed, we believe that Krei should not have gone through with the test and evacuated the area or shut the wormhole down. While this could have cost some military support, Krei loss more the just the military support because he was not careful with something so dangerous. </a:t>
            </a:r>
          </a:p>
          <a:p>
            <a:pPr lvl="0" rtl="0">
              <a:spcBef>
                <a:spcPts val="0"/>
              </a:spcBef>
              <a:buClr>
                <a:schemeClr val="dk1"/>
              </a:buClr>
              <a:buFont typeface="Arial"/>
              <a:buNone/>
            </a:pPr>
            <a:endParaRPr>
              <a:solidFill>
                <a:schemeClr val="dk1"/>
              </a:solidFill>
            </a:endParaRPr>
          </a:p>
          <a:p>
            <a:pPr lvl="0" rtl="0">
              <a:spcBef>
                <a:spcPts val="0"/>
              </a:spcBef>
              <a:buClr>
                <a:schemeClr val="dk1"/>
              </a:buClr>
              <a:buSzPct val="100000"/>
              <a:buFont typeface="Arial"/>
              <a:buNone/>
            </a:pPr>
            <a:r>
              <a:rPr lang="en">
                <a:solidFill>
                  <a:schemeClr val="dk1"/>
                </a:solidFill>
              </a:rPr>
              <a:t>There are also real world examples of ignored warnings such as chernobyl nuclear power plant or challenger space rocket, where engineers reported failures within the system, however they were ignored by higher management which resulted in disasters. </a:t>
            </a:r>
          </a:p>
          <a:p>
            <a:pPr lvl="0" rtl="0">
              <a:spcBef>
                <a:spcPts val="0"/>
              </a:spcBef>
              <a:buClr>
                <a:schemeClr val="dk1"/>
              </a:buClr>
              <a:buFont typeface="Arial"/>
              <a:buNone/>
            </a:pPr>
            <a:endParaRPr>
              <a:solidFill>
                <a:schemeClr val="dk1"/>
              </a:solidFill>
            </a:endParaRPr>
          </a:p>
          <a:p>
            <a:pPr lvl="0" rtl="0">
              <a:spcBef>
                <a:spcPts val="0"/>
              </a:spcBef>
              <a:buClr>
                <a:schemeClr val="dk1"/>
              </a:buClr>
              <a:buSzPct val="100000"/>
              <a:buFont typeface="Arial"/>
              <a:buNone/>
            </a:pPr>
            <a:r>
              <a:rPr lang="en">
                <a:solidFill>
                  <a:schemeClr val="dk1"/>
                </a:solidFill>
              </a:rPr>
              <a:t>From this we conclude, premature testing, not testing throughly and ignoring warnings can lead to disastrous consequences. That while having the pressure to produce something from investors, outside supporters or management, can be a good thing and help drive the people to work and meet deadlines, it does not mean that you should be pressured into premature testing, or you don’t test something enough to make sure it’s safe.</a:t>
            </a:r>
          </a:p>
          <a:p>
            <a:pPr lvl="0" rtl="0">
              <a:spcBef>
                <a:spcPts val="0"/>
              </a:spcBef>
              <a:buClr>
                <a:schemeClr val="dk1"/>
              </a:buClr>
              <a:buFont typeface="Arial"/>
              <a:buNone/>
            </a:pPr>
            <a:endParaRPr>
              <a:solidFill>
                <a:schemeClr val="dk1"/>
              </a:solidFill>
            </a:endParaRPr>
          </a:p>
          <a:p>
            <a:pPr lvl="0" rtl="0">
              <a:spcBef>
                <a:spcPts val="0"/>
              </a:spcBef>
              <a:buClr>
                <a:schemeClr val="dk1"/>
              </a:buClr>
              <a:buSzPct val="100000"/>
              <a:buFont typeface="Arial"/>
              <a:buNone/>
            </a:pPr>
            <a:r>
              <a:rPr lang="en">
                <a:solidFill>
                  <a:schemeClr val="dk1"/>
                </a:solidFill>
              </a:rPr>
              <a:t>For challenger rocket, they were pressured to produce something and meet deadline, so when it worked they used it. However they didn’t test thoroughly otherwise they would have known that cold weather would break the mechanism that brought down the challenger rocket.</a:t>
            </a:r>
          </a:p>
          <a:p>
            <a:pPr>
              <a:spcBef>
                <a:spcPts val="0"/>
              </a:spcBef>
              <a:buNone/>
            </a:pPr>
            <a:endParaRPr/>
          </a:p>
        </p:txBody>
      </p:sp>
    </p:spTree>
    <p:extLst>
      <p:ext uri="{BB962C8B-B14F-4D97-AF65-F5344CB8AC3E}">
        <p14:creationId xmlns:p14="http://schemas.microsoft.com/office/powerpoint/2010/main" val="1316781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t>Conclusion</a:t>
            </a:r>
          </a:p>
          <a:p>
            <a:pPr lvl="0" rtl="0">
              <a:spcBef>
                <a:spcPts val="0"/>
              </a:spcBef>
              <a:buClr>
                <a:schemeClr val="dk1"/>
              </a:buClr>
              <a:buFont typeface="Arial"/>
              <a:buNone/>
            </a:pPr>
            <a:endParaRPr/>
          </a:p>
          <a:p>
            <a:pPr lvl="0" rtl="0">
              <a:spcBef>
                <a:spcPts val="0"/>
              </a:spcBef>
              <a:buClr>
                <a:schemeClr val="dk1"/>
              </a:buClr>
              <a:buSzPct val="100000"/>
              <a:buFont typeface="Arial"/>
              <a:buNone/>
            </a:pPr>
            <a:r>
              <a:rPr lang="en">
                <a:solidFill>
                  <a:schemeClr val="dk1"/>
                </a:solidFill>
              </a:rPr>
              <a:t>Some of the technology and the use of the technology in the movie was a large scale privacy violation.</a:t>
            </a:r>
          </a:p>
          <a:p>
            <a:pPr lvl="0" rtl="0">
              <a:spcBef>
                <a:spcPts val="0"/>
              </a:spcBef>
              <a:buClr>
                <a:schemeClr val="dk1"/>
              </a:buClr>
              <a:buFont typeface="Arial"/>
              <a:buNone/>
            </a:pPr>
            <a:endParaRPr>
              <a:solidFill>
                <a:schemeClr val="dk1"/>
              </a:solidFill>
            </a:endParaRPr>
          </a:p>
          <a:p>
            <a:pPr lvl="0" rtl="0">
              <a:spcBef>
                <a:spcPts val="0"/>
              </a:spcBef>
              <a:buClr>
                <a:schemeClr val="dk1"/>
              </a:buClr>
              <a:buSzPct val="100000"/>
              <a:buFont typeface="Arial"/>
              <a:buNone/>
            </a:pPr>
            <a:r>
              <a:rPr lang="en">
                <a:solidFill>
                  <a:schemeClr val="dk1"/>
                </a:solidFill>
              </a:rPr>
              <a:t>As Yifan mentioned, our group originally suspected that Callahan and Hiro were violating the IP policy, but with the little evidence in the movie, it’s hard to conclude that either case violates the IP policy, but they definitely violate the ownership of both inventions.</a:t>
            </a:r>
          </a:p>
          <a:p>
            <a:pPr lvl="0" rtl="0">
              <a:spcBef>
                <a:spcPts val="0"/>
              </a:spcBef>
              <a:buClr>
                <a:schemeClr val="dk1"/>
              </a:buClr>
              <a:buSzPct val="100000"/>
              <a:buFont typeface="Arial"/>
              <a:buNone/>
            </a:pPr>
            <a:r>
              <a:rPr lang="en">
                <a:solidFill>
                  <a:schemeClr val="dk1"/>
                </a:solidFill>
              </a:rPr>
              <a:t> </a:t>
            </a:r>
          </a:p>
          <a:p>
            <a:pPr lvl="0" rtl="0">
              <a:spcBef>
                <a:spcPts val="0"/>
              </a:spcBef>
              <a:buClr>
                <a:schemeClr val="dk1"/>
              </a:buClr>
              <a:buSzPct val="100000"/>
              <a:buFont typeface="Arial"/>
              <a:buNone/>
            </a:pPr>
            <a:r>
              <a:rPr lang="en"/>
              <a:t>Baymax is a product of the humans who programmed him - it’s about the programmers or controllers intent. While Baymax seems human and is sometimes treated as such, he is a robot with a purpose: to heal people.  His actions in the movie reflect this programming.</a:t>
            </a:r>
          </a:p>
          <a:p>
            <a:pPr lvl="0" rtl="0">
              <a:spcBef>
                <a:spcPts val="0"/>
              </a:spcBef>
              <a:buClr>
                <a:schemeClr val="dk1"/>
              </a:buClr>
              <a:buSzPct val="100000"/>
              <a:buFont typeface="Arial"/>
              <a:buNone/>
            </a:pPr>
            <a:r>
              <a:rPr lang="en"/>
              <a:t>Testing before products are ready or ignoring warning signs, can lead to disastrous consequences</a:t>
            </a:r>
          </a:p>
          <a:p>
            <a:pPr lvl="0" rtl="0">
              <a:spcBef>
                <a:spcPts val="0"/>
              </a:spcBef>
              <a:buClr>
                <a:schemeClr val="dk1"/>
              </a:buClr>
              <a:buFont typeface="Arial"/>
              <a:buNone/>
            </a:pPr>
            <a:endParaRPr/>
          </a:p>
          <a:p>
            <a:pPr lvl="0" rtl="0">
              <a:spcBef>
                <a:spcPts val="0"/>
              </a:spcBef>
              <a:buNone/>
            </a:pPr>
            <a:endParaRPr/>
          </a:p>
        </p:txBody>
      </p:sp>
    </p:spTree>
    <p:extLst>
      <p:ext uri="{BB962C8B-B14F-4D97-AF65-F5344CB8AC3E}">
        <p14:creationId xmlns:p14="http://schemas.microsoft.com/office/powerpoint/2010/main" val="100562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90000"/>
              </a:lnSpc>
              <a:spcBef>
                <a:spcPts val="1200"/>
              </a:spcBef>
              <a:buNone/>
            </a:pPr>
            <a:r>
              <a:rPr lang="en" sz="1400">
                <a:latin typeface="Cambria"/>
                <a:ea typeface="Cambria"/>
                <a:cs typeface="Cambria"/>
                <a:sym typeface="Cambria"/>
              </a:rPr>
              <a:t>At the center of the story of Big Hero 6 are the robotics geniuses Hiro and Tadashi. Hiro is a prodigy who frequently enters his creations in underground botfighting tournaments. His older brother Tadashi, a university student, has been working on a project to build the ultimate healthcare robot.</a:t>
            </a:r>
          </a:p>
          <a:p>
            <a:pPr rtl="0">
              <a:lnSpc>
                <a:spcPct val="90000"/>
              </a:lnSpc>
              <a:spcBef>
                <a:spcPts val="1200"/>
              </a:spcBef>
              <a:buNone/>
            </a:pPr>
            <a:r>
              <a:rPr lang="en" sz="1400">
                <a:latin typeface="Cambria"/>
                <a:ea typeface="Cambria"/>
                <a:cs typeface="Cambria"/>
                <a:sym typeface="Cambria"/>
              </a:rPr>
              <a:t>Baymax is Tadashi’s creation. Baymax is able to tell at a glance a person’s vital signs, symptoms of distress, and prescribe medications and other solutions on the fly. </a:t>
            </a:r>
          </a:p>
          <a:p>
            <a:pPr rtl="0">
              <a:lnSpc>
                <a:spcPct val="90000"/>
              </a:lnSpc>
              <a:spcBef>
                <a:spcPts val="1200"/>
              </a:spcBef>
              <a:buNone/>
            </a:pPr>
            <a:r>
              <a:rPr lang="en" sz="1400">
                <a:latin typeface="Cambria"/>
                <a:ea typeface="Cambria"/>
                <a:cs typeface="Cambria"/>
                <a:sym typeface="Cambria"/>
              </a:rPr>
              <a:t>Wasabi, Honey Lemon, Gogo, and Fred are friends of Hiro and Tadashi and are all students at university with Tadashi.</a:t>
            </a:r>
          </a:p>
          <a:p>
            <a:pPr rtl="0">
              <a:lnSpc>
                <a:spcPct val="90000"/>
              </a:lnSpc>
              <a:spcBef>
                <a:spcPts val="1200"/>
              </a:spcBef>
              <a:buNone/>
            </a:pPr>
            <a:r>
              <a:rPr lang="en" sz="1400">
                <a:latin typeface="Cambria"/>
                <a:ea typeface="Cambria"/>
                <a:cs typeface="Cambria"/>
                <a:sym typeface="Cambria"/>
              </a:rPr>
              <a:t>Professor Callaghan teaches robotics at Tadashi’s university. He is one of Hiro’s idols, and the person who encourages Hiro to apply to the university.</a:t>
            </a:r>
          </a:p>
          <a:p>
            <a:pPr lvl="0" rtl="0">
              <a:lnSpc>
                <a:spcPct val="90000"/>
              </a:lnSpc>
              <a:spcBef>
                <a:spcPts val="1200"/>
              </a:spcBef>
              <a:buNone/>
            </a:pPr>
            <a:r>
              <a:rPr lang="en" sz="1400">
                <a:latin typeface="Cambria"/>
                <a:ea typeface="Cambria"/>
                <a:cs typeface="Cambria"/>
                <a:sym typeface="Cambria"/>
              </a:rPr>
              <a:t>Alistair Krei is a businessman interested in buying some of Hiro’s robots, although Callaghan distrusts him.</a:t>
            </a:r>
          </a:p>
        </p:txBody>
      </p:sp>
    </p:spTree>
    <p:extLst>
      <p:ext uri="{BB962C8B-B14F-4D97-AF65-F5344CB8AC3E}">
        <p14:creationId xmlns:p14="http://schemas.microsoft.com/office/powerpoint/2010/main" val="1068825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3954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90000"/>
              </a:lnSpc>
              <a:spcBef>
                <a:spcPts val="1200"/>
              </a:spcBef>
              <a:buNone/>
            </a:pPr>
            <a:r>
              <a:rPr lang="en" sz="1400">
                <a:latin typeface="Cambria"/>
                <a:ea typeface="Cambria"/>
                <a:cs typeface="Cambria"/>
                <a:sym typeface="Cambria"/>
              </a:rPr>
              <a:t>At the start of the movie, we see Hiro entering one of his robots in an illegal botfighting tournament. While its appearance is deceptively simple, Hiro’s robot has the ability to separate and bring its parts back together on control. After the tournament, Tadashi expresses his concern that Hiro has so much more potential than to spend his life fighting in underground tournaments, and they visit Tadashi’s university. As part of their visit, Tadashi shows off Baymax to Hiro, and Hiro meets Professor Callaghan, who suggests that Hiro apply to the university.</a:t>
            </a:r>
          </a:p>
          <a:p>
            <a:pPr rtl="0">
              <a:lnSpc>
                <a:spcPct val="90000"/>
              </a:lnSpc>
              <a:spcBef>
                <a:spcPts val="1200"/>
              </a:spcBef>
              <a:buNone/>
            </a:pPr>
            <a:r>
              <a:rPr lang="en" sz="1400">
                <a:latin typeface="Cambria"/>
                <a:ea typeface="Cambria"/>
                <a:cs typeface="Cambria"/>
                <a:sym typeface="Cambria"/>
              </a:rPr>
              <a:t>As part of the admissions process, Hiro enters a robotics competition with a creation he calls “microbots.” Controlled by a neural transmitter, the microbots are tiny robots that work together to accomplish virtually any task devised by the person wearing the transmitter. After his demonstration of the microbots, Hiro is approached by a businessman named Krei, who is interested in buying the rights to the microbots. Callaghan tells Hiro not to, as he claims that Krei participates in risky business practices. Ultimately, Hiro decides against selling his microbots. </a:t>
            </a:r>
          </a:p>
          <a:p>
            <a:pPr lvl="0" rtl="0">
              <a:lnSpc>
                <a:spcPct val="90000"/>
              </a:lnSpc>
              <a:spcBef>
                <a:spcPts val="1200"/>
              </a:spcBef>
              <a:buNone/>
            </a:pPr>
            <a:r>
              <a:rPr lang="en" sz="1400">
                <a:latin typeface="Cambria"/>
                <a:ea typeface="Cambria"/>
                <a:cs typeface="Cambria"/>
                <a:sym typeface="Cambria"/>
              </a:rPr>
              <a:t>As Hiro and Tadashi leave the expo, a fire breaks out in the competition hall. Believing Callaghan to still be in the hall, Tadashi races in to save his professor, only to be killed as the fire erupts moments later. Hiro’s microbots were destroyed in the blast.</a:t>
            </a:r>
          </a:p>
        </p:txBody>
      </p:sp>
    </p:spTree>
    <p:extLst>
      <p:ext uri="{BB962C8B-B14F-4D97-AF65-F5344CB8AC3E}">
        <p14:creationId xmlns:p14="http://schemas.microsoft.com/office/powerpoint/2010/main" val="454094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90000"/>
              </a:lnSpc>
              <a:spcBef>
                <a:spcPts val="1200"/>
              </a:spcBef>
              <a:buNone/>
            </a:pPr>
            <a:r>
              <a:rPr lang="en" sz="1400">
                <a:latin typeface="Cambria"/>
                <a:ea typeface="Cambria"/>
                <a:cs typeface="Cambria"/>
                <a:sym typeface="Cambria"/>
              </a:rPr>
              <a:t>Torn by Tadashi’s death, Hiro doesn’t enroll in classes after receiving his acceptance from the university. Sometime after Tadashi’s death, Hiro accidentally activates Baymax. Baymax scans Hiro and can instantly tell that Hiro is distressed. Baymax notices that Hiro has a lone microbot in the pocket of his jacket, and that it is acting strangely. The microbot leads Hiro and Baymax to a warehouse where they find a machine that is mass-producing microbots. As they investigate, a masked man takes control of the microbots and attacks Hiro and Baymax. After a narrow escape, Hiro comes to the conclusion that the fire that killed Tadashi may not have been an accident, and may have just been a ruse to cover the theft of the microbots.</a:t>
            </a:r>
          </a:p>
          <a:p>
            <a:pPr lvl="0" rtl="0">
              <a:lnSpc>
                <a:spcPct val="90000"/>
              </a:lnSpc>
              <a:spcBef>
                <a:spcPts val="1200"/>
              </a:spcBef>
              <a:buNone/>
            </a:pPr>
            <a:r>
              <a:rPr lang="en" sz="1400">
                <a:solidFill>
                  <a:schemeClr val="dk1"/>
                </a:solidFill>
                <a:latin typeface="Cambria"/>
                <a:ea typeface="Cambria"/>
                <a:cs typeface="Cambria"/>
                <a:sym typeface="Cambria"/>
              </a:rPr>
              <a:t>Determined to find out the truth behind the masked man, Hiro creates a combat chip for Baymax, giving him incredible martial arts skills. Additionally, Hiro creates suits of armor for Baymax and the rest of his friends. After testing out their suits and inventions, Hiro and his friends track the masked man to an abandoned Krei laboratory. There, they find an old portal that appears to have broken down. While investigating the portal, the masked man appears again and is revealed to be Professor Callaghan.</a:t>
            </a:r>
          </a:p>
        </p:txBody>
      </p:sp>
    </p:spTree>
    <p:extLst>
      <p:ext uri="{BB962C8B-B14F-4D97-AF65-F5344CB8AC3E}">
        <p14:creationId xmlns:p14="http://schemas.microsoft.com/office/powerpoint/2010/main" val="1531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90000"/>
              </a:lnSpc>
              <a:spcBef>
                <a:spcPts val="1200"/>
              </a:spcBef>
              <a:buNone/>
            </a:pPr>
            <a:r>
              <a:rPr lang="en" sz="1400">
                <a:solidFill>
                  <a:schemeClr val="dk1"/>
                </a:solidFill>
                <a:latin typeface="Cambria"/>
                <a:ea typeface="Cambria"/>
                <a:cs typeface="Cambria"/>
                <a:sym typeface="Cambria"/>
              </a:rPr>
              <a:t>Upon realizing that Callaghan was responsible for the death of Tadashi, Hiro removes Baymax’s healthcare chip, overriding his helpful tendencies, and orders Baymax to kill Callaghan. Honey Lemon stops Baymax from finishing the job. In hopes of finding answers for Callaghan’s motives, Hiro and his friends find some security footage which reveals that Professor Callaghan’s daughter, Abigail, was the test subject in Krei’s portal, but the portal became unstable after Abigail entered, forcing Krei to shut it down. Abigail was lost in between the portals, causing Callaghan to lash out at Krei.</a:t>
            </a:r>
          </a:p>
          <a:p>
            <a:pPr lvl="0" rtl="0">
              <a:lnSpc>
                <a:spcPct val="90000"/>
              </a:lnSpc>
              <a:spcBef>
                <a:spcPts val="1200"/>
              </a:spcBef>
              <a:buNone/>
            </a:pPr>
            <a:r>
              <a:rPr lang="en" sz="1400">
                <a:solidFill>
                  <a:schemeClr val="dk1"/>
                </a:solidFill>
                <a:latin typeface="Cambria"/>
                <a:ea typeface="Cambria"/>
                <a:cs typeface="Cambria"/>
                <a:sym typeface="Cambria"/>
              </a:rPr>
              <a:t>Hiro and his friends soon find out that Krei is unveiling a new Krei Tech building, and race there to protect him from Callaghan. At the ceremony, Callaghan uses the microbots to piece together a portal in an attempt to destroy Krei and his building. When the portal opens, Baymax detects signs of life from within. Hiro and Baymax enter the portal while their friends fight Callaghan. Inside the portal, Hiro and Baymax find a pod with Abigail inside, frozen in stasis. They attempt to bring her back, but Baymax is damaged by a piece of debris, and must use the rockets in his hand to propel Hiro and Abigail to safety.</a:t>
            </a:r>
          </a:p>
          <a:p>
            <a:pPr lvl="0" rtl="0">
              <a:lnSpc>
                <a:spcPct val="90000"/>
              </a:lnSpc>
              <a:spcBef>
                <a:spcPts val="1200"/>
              </a:spcBef>
              <a:buNone/>
            </a:pPr>
            <a:r>
              <a:rPr lang="en" sz="1400">
                <a:solidFill>
                  <a:schemeClr val="dk1"/>
                </a:solidFill>
                <a:latin typeface="Cambria"/>
                <a:ea typeface="Cambria"/>
                <a:cs typeface="Cambria"/>
                <a:sym typeface="Cambria"/>
              </a:rPr>
              <a:t>Hiro mourns the loss of Baymax, as the data inside Baymax included the last videos of Tadashi. Some time after the events at Krei Tech, Hiro notices that the hand that Baymax detached to send him through the portal has been clutching the healthcare chip. Hiro rebuilds Baymax using the healthcare chip. The film ends as Hiro announces that he, Baymax, and their friends have formed a team to fight crime across the city.</a:t>
            </a:r>
          </a:p>
        </p:txBody>
      </p:sp>
    </p:spTree>
    <p:extLst>
      <p:ext uri="{BB962C8B-B14F-4D97-AF65-F5344CB8AC3E}">
        <p14:creationId xmlns:p14="http://schemas.microsoft.com/office/powerpoint/2010/main" val="416902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00">
                <a:latin typeface="Cambria"/>
                <a:ea typeface="Cambria"/>
                <a:cs typeface="Cambria"/>
                <a:sym typeface="Cambria"/>
              </a:rPr>
              <a:t>The first implication in this movie that draws out attention is regarding the IP policy. </a:t>
            </a:r>
          </a:p>
          <a:p>
            <a:pPr lvl="0" rtl="0">
              <a:spcBef>
                <a:spcPts val="0"/>
              </a:spcBef>
              <a:buNone/>
            </a:pPr>
            <a:endParaRPr sz="1400">
              <a:latin typeface="Cambria"/>
              <a:ea typeface="Cambria"/>
              <a:cs typeface="Cambria"/>
              <a:sym typeface="Cambria"/>
            </a:endParaRPr>
          </a:p>
          <a:p>
            <a:pPr lvl="0" rtl="0">
              <a:spcBef>
                <a:spcPts val="0"/>
              </a:spcBef>
              <a:buNone/>
            </a:pPr>
            <a:r>
              <a:rPr lang="en" sz="1400">
                <a:latin typeface="Cambria"/>
                <a:ea typeface="Cambria"/>
                <a:cs typeface="Cambria"/>
                <a:sym typeface="Cambria"/>
              </a:rPr>
              <a:t>We suspected that there are two violations in IP policies. </a:t>
            </a:r>
          </a:p>
          <a:p>
            <a:pPr lvl="0" rtl="0">
              <a:spcBef>
                <a:spcPts val="0"/>
              </a:spcBef>
              <a:buNone/>
            </a:pPr>
            <a:endParaRPr sz="1400">
              <a:latin typeface="Cambria"/>
              <a:ea typeface="Cambria"/>
              <a:cs typeface="Cambria"/>
              <a:sym typeface="Cambria"/>
            </a:endParaRPr>
          </a:p>
          <a:p>
            <a:pPr lvl="0" rtl="0">
              <a:spcBef>
                <a:spcPts val="0"/>
              </a:spcBef>
              <a:buNone/>
            </a:pPr>
            <a:r>
              <a:rPr lang="en" sz="1400">
                <a:latin typeface="Cambria"/>
                <a:ea typeface="Cambria"/>
                <a:cs typeface="Cambria"/>
                <a:sym typeface="Cambria"/>
              </a:rPr>
              <a:t>One is Hiro using Baymax and finally reproducing Baymax at the end of the movie. </a:t>
            </a:r>
          </a:p>
          <a:p>
            <a:pPr lvl="0" rtl="0">
              <a:spcBef>
                <a:spcPts val="0"/>
              </a:spcBef>
              <a:buNone/>
            </a:pPr>
            <a:endParaRPr sz="1400">
              <a:latin typeface="Cambria"/>
              <a:ea typeface="Cambria"/>
              <a:cs typeface="Cambria"/>
              <a:sym typeface="Cambria"/>
            </a:endParaRPr>
          </a:p>
          <a:p>
            <a:pPr lvl="0" rtl="0">
              <a:spcBef>
                <a:spcPts val="0"/>
              </a:spcBef>
              <a:buNone/>
            </a:pPr>
            <a:r>
              <a:rPr lang="en" sz="1400">
                <a:latin typeface="Cambria"/>
                <a:ea typeface="Cambria"/>
                <a:cs typeface="Cambria"/>
                <a:sym typeface="Cambria"/>
              </a:rPr>
              <a:t>The other is Professor Callaghan reproducing microbots without permission. </a:t>
            </a:r>
          </a:p>
          <a:p>
            <a:pPr lvl="0" rtl="0">
              <a:spcBef>
                <a:spcPts val="0"/>
              </a:spcBef>
              <a:buNone/>
            </a:pPr>
            <a:endParaRPr sz="1400">
              <a:latin typeface="Cambria"/>
              <a:ea typeface="Cambria"/>
              <a:cs typeface="Cambria"/>
              <a:sym typeface="Cambria"/>
            </a:endParaRPr>
          </a:p>
          <a:p>
            <a:pPr lvl="0" rtl="0">
              <a:spcBef>
                <a:spcPts val="0"/>
              </a:spcBef>
              <a:buNone/>
            </a:pPr>
            <a:r>
              <a:rPr lang="en" sz="1400">
                <a:latin typeface="Cambria"/>
                <a:ea typeface="Cambria"/>
                <a:cs typeface="Cambria"/>
                <a:sym typeface="Cambria"/>
              </a:rPr>
              <a:t>Our analysis is based on the assumption the the university has a similar IP policy as WPI.</a:t>
            </a:r>
          </a:p>
          <a:p>
            <a:pPr lvl="0" rtl="0">
              <a:spcBef>
                <a:spcPts val="0"/>
              </a:spcBef>
              <a:buClr>
                <a:schemeClr val="dk1"/>
              </a:buClr>
              <a:buFont typeface="Arial"/>
              <a:buNone/>
            </a:pPr>
            <a:endParaRPr sz="1400">
              <a:latin typeface="Cambria"/>
              <a:ea typeface="Cambria"/>
              <a:cs typeface="Cambria"/>
              <a:sym typeface="Cambria"/>
            </a:endParaRPr>
          </a:p>
          <a:p>
            <a:pPr>
              <a:spcBef>
                <a:spcPts val="0"/>
              </a:spcBef>
              <a:buNone/>
            </a:pPr>
            <a:r>
              <a:rPr lang="en" sz="1400">
                <a:solidFill>
                  <a:schemeClr val="dk1"/>
                </a:solidFill>
                <a:latin typeface="Cambria"/>
                <a:ea typeface="Cambria"/>
                <a:cs typeface="Cambria"/>
                <a:sym typeface="Cambria"/>
              </a:rPr>
              <a:t>So, let’s take a look at the WPI IP Policy now.</a:t>
            </a:r>
          </a:p>
        </p:txBody>
      </p:sp>
    </p:spTree>
    <p:extLst>
      <p:ext uri="{BB962C8B-B14F-4D97-AF65-F5344CB8AC3E}">
        <p14:creationId xmlns:p14="http://schemas.microsoft.com/office/powerpoint/2010/main" val="319565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00">
                <a:latin typeface="Cambria"/>
                <a:ea typeface="Cambria"/>
                <a:cs typeface="Cambria"/>
                <a:sym typeface="Cambria"/>
              </a:rPr>
              <a:t>In the section of ownership of inventions, for students, it contains five rules, which can be summarized into two categories. </a:t>
            </a:r>
          </a:p>
          <a:p>
            <a:pPr lvl="0" rtl="0">
              <a:spcBef>
                <a:spcPts val="0"/>
              </a:spcBef>
              <a:buNone/>
            </a:pPr>
            <a:endParaRPr sz="1400">
              <a:latin typeface="Cambria"/>
              <a:ea typeface="Cambria"/>
              <a:cs typeface="Cambria"/>
              <a:sym typeface="Cambria"/>
            </a:endParaRPr>
          </a:p>
          <a:p>
            <a:pPr lvl="0" rtl="0">
              <a:spcBef>
                <a:spcPts val="0"/>
              </a:spcBef>
              <a:buNone/>
            </a:pPr>
            <a:r>
              <a:rPr lang="en" sz="1400">
                <a:latin typeface="Cambria"/>
                <a:ea typeface="Cambria"/>
                <a:cs typeface="Cambria"/>
                <a:sym typeface="Cambria"/>
              </a:rPr>
              <a:t>The first category includes Rule a and Rule e, saying that if an invention is created by the student alone, without significant use of the school’s resources, not related to any coursework at WPI, the invention is owned by the inventors. </a:t>
            </a:r>
          </a:p>
          <a:p>
            <a:pPr lvl="0" rtl="0">
              <a:spcBef>
                <a:spcPts val="0"/>
              </a:spcBef>
              <a:buNone/>
            </a:pPr>
            <a:endParaRPr sz="1400">
              <a:latin typeface="Cambria"/>
              <a:ea typeface="Cambria"/>
              <a:cs typeface="Cambria"/>
              <a:sym typeface="Cambria"/>
            </a:endParaRPr>
          </a:p>
          <a:p>
            <a:pPr lvl="0" rtl="0">
              <a:spcBef>
                <a:spcPts val="0"/>
              </a:spcBef>
              <a:buClr>
                <a:schemeClr val="dk1"/>
              </a:buClr>
              <a:buSzPct val="78571"/>
              <a:buFont typeface="Arial"/>
              <a:buNone/>
            </a:pPr>
            <a:r>
              <a:rPr lang="en" sz="1400">
                <a:latin typeface="Cambria"/>
                <a:ea typeface="Cambria"/>
                <a:cs typeface="Cambria"/>
                <a:sym typeface="Cambria"/>
              </a:rPr>
              <a:t>The second category contains Rules b, c, and d, which can be summarized that the invention belongs to WPI if the invention is made by the students for the purpose of any course, or with significant use of WPI’s resources.</a:t>
            </a:r>
          </a:p>
          <a:p>
            <a:pPr rtl="0">
              <a:spcBef>
                <a:spcPts val="0"/>
              </a:spcBef>
              <a:buNone/>
            </a:pPr>
            <a:endParaRPr sz="1400">
              <a:latin typeface="Cambria"/>
              <a:ea typeface="Cambria"/>
              <a:cs typeface="Cambria"/>
              <a:sym typeface="Cambria"/>
            </a:endParaRPr>
          </a:p>
          <a:p>
            <a:pPr rtl="0">
              <a:spcBef>
                <a:spcPts val="0"/>
              </a:spcBef>
              <a:buNone/>
            </a:pPr>
            <a:r>
              <a:rPr lang="en"/>
              <a:t>WPI’s IP policy is composed of 5 rules regarding to the ownership of the inventions.</a:t>
            </a:r>
          </a:p>
          <a:p>
            <a:pPr marL="736600" lvl="0" indent="-279400" rtl="0">
              <a:lnSpc>
                <a:spcPct val="145000"/>
              </a:lnSpc>
              <a:spcBef>
                <a:spcPts val="400"/>
              </a:spcBef>
              <a:buClr>
                <a:srgbClr val="333333"/>
              </a:buClr>
              <a:buSzPct val="100000"/>
              <a:buFont typeface="Trebuchet MS"/>
              <a:buAutoNum type="arabicPeriod"/>
            </a:pPr>
            <a:r>
              <a:rPr lang="en" sz="800">
                <a:solidFill>
                  <a:srgbClr val="333333"/>
                </a:solidFill>
                <a:latin typeface="Trebuchet MS"/>
                <a:ea typeface="Trebuchet MS"/>
                <a:cs typeface="Trebuchet MS"/>
                <a:sym typeface="Trebuchet MS"/>
              </a:rPr>
              <a:t>For an invention made by students, on their own time, with their own facilities and resources, and in research/projects not within the stated objectives of their current sponsored research, PLAN projects, or thesis or dissertation research, the invention is owned by the inventor(s).</a:t>
            </a:r>
          </a:p>
          <a:p>
            <a:pPr marL="736600" lvl="0" indent="-279400" rtl="0">
              <a:lnSpc>
                <a:spcPct val="145000"/>
              </a:lnSpc>
              <a:spcBef>
                <a:spcPts val="400"/>
              </a:spcBef>
              <a:buClr>
                <a:srgbClr val="333333"/>
              </a:buClr>
              <a:buSzPct val="100000"/>
              <a:buFont typeface="Trebuchet MS"/>
              <a:buAutoNum type="arabicPeriod"/>
            </a:pPr>
            <a:r>
              <a:rPr lang="en" sz="800">
                <a:solidFill>
                  <a:srgbClr val="333333"/>
                </a:solidFill>
                <a:latin typeface="Trebuchet MS"/>
                <a:ea typeface="Trebuchet MS"/>
                <a:cs typeface="Trebuchet MS"/>
                <a:sym typeface="Trebuchet MS"/>
              </a:rPr>
              <a:t>For an invention made by students while employed on a sponsored project (research or educational), including off-campus PLAN projects, the invention is owned by WPI, subject to any other agreements. </a:t>
            </a:r>
          </a:p>
          <a:p>
            <a:pPr marL="736600" lvl="0" indent="-279400" rtl="0">
              <a:lnSpc>
                <a:spcPct val="145000"/>
              </a:lnSpc>
              <a:spcBef>
                <a:spcPts val="400"/>
              </a:spcBef>
              <a:buClr>
                <a:srgbClr val="333333"/>
              </a:buClr>
              <a:buSzPct val="100000"/>
              <a:buFont typeface="Trebuchet MS"/>
              <a:buAutoNum type="arabicPeriod"/>
            </a:pPr>
            <a:r>
              <a:rPr lang="en" sz="800">
                <a:solidFill>
                  <a:srgbClr val="333333"/>
                </a:solidFill>
                <a:latin typeface="Trebuchet MS"/>
                <a:ea typeface="Trebuchet MS"/>
                <a:cs typeface="Trebuchet MS"/>
                <a:sym typeface="Trebuchet MS"/>
              </a:rPr>
              <a:t>For an invention made by a student as a part of any project or sufficiency report, thesis, dissertation, course work, directed study, directed research, or examination, the invention is owned by WPI, subject to any other agreements. In cases not specifically addressed by the above three cases,</a:t>
            </a:r>
          </a:p>
          <a:p>
            <a:pPr marL="736600" lvl="0" indent="-279400" rtl="0">
              <a:lnSpc>
                <a:spcPct val="145000"/>
              </a:lnSpc>
              <a:spcBef>
                <a:spcPts val="400"/>
              </a:spcBef>
              <a:buClr>
                <a:srgbClr val="333333"/>
              </a:buClr>
              <a:buSzPct val="100000"/>
              <a:buFont typeface="Trebuchet MS"/>
              <a:buAutoNum type="arabicPeriod"/>
            </a:pPr>
            <a:r>
              <a:rPr lang="en" sz="800">
                <a:solidFill>
                  <a:srgbClr val="333333"/>
                </a:solidFill>
                <a:latin typeface="Trebuchet MS"/>
                <a:ea typeface="Trebuchet MS"/>
                <a:cs typeface="Trebuchet MS"/>
                <a:sym typeface="Trebuchet MS"/>
              </a:rPr>
              <a:t>For an invention made by students without significant use of WPI resources, the invention is owned by the inventor(s).</a:t>
            </a:r>
          </a:p>
          <a:p>
            <a:pPr marL="736600" lvl="0" indent="-279400" rtl="0">
              <a:lnSpc>
                <a:spcPct val="145000"/>
              </a:lnSpc>
              <a:spcBef>
                <a:spcPts val="400"/>
              </a:spcBef>
              <a:buClr>
                <a:srgbClr val="333333"/>
              </a:buClr>
              <a:buSzPct val="100000"/>
              <a:buFont typeface="Trebuchet MS"/>
              <a:buAutoNum type="arabicPeriod"/>
            </a:pPr>
            <a:r>
              <a:rPr lang="en" sz="800">
                <a:solidFill>
                  <a:srgbClr val="333333"/>
                </a:solidFill>
                <a:latin typeface="Trebuchet MS"/>
                <a:ea typeface="Trebuchet MS"/>
                <a:cs typeface="Trebuchet MS"/>
                <a:sym typeface="Trebuchet MS"/>
              </a:rPr>
              <a:t>For an invention made by students with significant use of WPI resources, the invention is owned by WPI, subject to any other agreements. </a:t>
            </a:r>
          </a:p>
          <a:p>
            <a:pPr lvl="0" rtl="0">
              <a:lnSpc>
                <a:spcPct val="145000"/>
              </a:lnSpc>
              <a:spcBef>
                <a:spcPts val="400"/>
              </a:spcBef>
              <a:buNone/>
            </a:pPr>
            <a:endParaRPr sz="800">
              <a:solidFill>
                <a:srgbClr val="333333"/>
              </a:solidFill>
              <a:latin typeface="Trebuchet MS"/>
              <a:ea typeface="Trebuchet MS"/>
              <a:cs typeface="Trebuchet MS"/>
              <a:sym typeface="Trebuchet MS"/>
            </a:endParaRPr>
          </a:p>
        </p:txBody>
      </p:sp>
    </p:spTree>
    <p:extLst>
      <p:ext uri="{BB962C8B-B14F-4D97-AF65-F5344CB8AC3E}">
        <p14:creationId xmlns:p14="http://schemas.microsoft.com/office/powerpoint/2010/main" val="2575505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45000"/>
              </a:lnSpc>
              <a:spcBef>
                <a:spcPts val="400"/>
              </a:spcBef>
              <a:buClr>
                <a:schemeClr val="dk1"/>
              </a:buClr>
              <a:buSzPct val="78571"/>
              <a:buFont typeface="Arial"/>
              <a:buNone/>
            </a:pPr>
            <a:r>
              <a:rPr lang="en" sz="1400">
                <a:solidFill>
                  <a:srgbClr val="333333"/>
                </a:solidFill>
                <a:latin typeface="Cambria"/>
                <a:ea typeface="Cambria"/>
                <a:cs typeface="Cambria"/>
                <a:sym typeface="Cambria"/>
              </a:rPr>
              <a:t>Applying the rules here, Baymax is actually owned by the university, since there’s a line in the movie saying that Baymax is “machined right here, in-house”, or in the lab. So, here it indicates that the inventing procedure of Baymax involves significant use of the school’s resources. Therefore, the university owns Baymax. So, Hiro violates the property law by using Baymax as his own property.</a:t>
            </a:r>
          </a:p>
          <a:p>
            <a:pPr lvl="0" rtl="0">
              <a:lnSpc>
                <a:spcPct val="145000"/>
              </a:lnSpc>
              <a:spcBef>
                <a:spcPts val="400"/>
              </a:spcBef>
              <a:buClr>
                <a:schemeClr val="dk1"/>
              </a:buClr>
              <a:buSzPct val="78571"/>
              <a:buFont typeface="Arial"/>
              <a:buNone/>
            </a:pPr>
            <a:r>
              <a:rPr lang="en" sz="1400">
                <a:solidFill>
                  <a:srgbClr val="333333"/>
                </a:solidFill>
                <a:latin typeface="Cambria"/>
                <a:ea typeface="Cambria"/>
                <a:cs typeface="Cambria"/>
                <a:sym typeface="Cambria"/>
              </a:rPr>
              <a:t>On the other hand, Hiro invented the microbots on his own, using his own resources. So the microbots belong to Hiro. However, Professor Callaghan stole them, so apparently, Professor Callaghan violates the ownership of the microbots.</a:t>
            </a:r>
          </a:p>
          <a:p>
            <a:pPr lvl="0" rtl="0">
              <a:lnSpc>
                <a:spcPct val="145000"/>
              </a:lnSpc>
              <a:spcBef>
                <a:spcPts val="400"/>
              </a:spcBef>
              <a:buClr>
                <a:schemeClr val="dk1"/>
              </a:buClr>
              <a:buSzPct val="78571"/>
              <a:buFont typeface="Arial"/>
              <a:buNone/>
            </a:pPr>
            <a:r>
              <a:rPr lang="en" sz="1400">
                <a:solidFill>
                  <a:srgbClr val="333333"/>
                </a:solidFill>
                <a:latin typeface="Cambria"/>
                <a:ea typeface="Cambria"/>
                <a:cs typeface="Cambria"/>
                <a:sym typeface="Cambria"/>
              </a:rPr>
              <a:t>But all the above discussion is based on the ownership of the inventions. What about the intellectual property?</a:t>
            </a:r>
          </a:p>
          <a:p>
            <a:pPr lvl="0" rtl="0">
              <a:lnSpc>
                <a:spcPct val="145000"/>
              </a:lnSpc>
              <a:spcBef>
                <a:spcPts val="400"/>
              </a:spcBef>
              <a:buClr>
                <a:schemeClr val="dk1"/>
              </a:buClr>
              <a:buSzPct val="78571"/>
              <a:buFont typeface="Arial"/>
              <a:buNone/>
            </a:pPr>
            <a:r>
              <a:rPr lang="en" sz="1400">
                <a:solidFill>
                  <a:srgbClr val="333333"/>
                </a:solidFill>
                <a:latin typeface="Cambria"/>
                <a:ea typeface="Cambria"/>
                <a:cs typeface="Cambria"/>
                <a:sym typeface="Cambria"/>
              </a:rPr>
              <a:t>Again, let’s look at the royalty rules regarding the patent and benefits at WPI.</a:t>
            </a:r>
          </a:p>
          <a:p>
            <a:pPr lvl="0" rtl="0">
              <a:lnSpc>
                <a:spcPct val="145000"/>
              </a:lnSpc>
              <a:spcBef>
                <a:spcPts val="400"/>
              </a:spcBef>
              <a:buNone/>
            </a:pPr>
            <a:endParaRPr sz="1400">
              <a:solidFill>
                <a:srgbClr val="333333"/>
              </a:solidFill>
              <a:latin typeface="Cambria"/>
              <a:ea typeface="Cambria"/>
              <a:cs typeface="Cambria"/>
              <a:sym typeface="Cambria"/>
            </a:endParaRPr>
          </a:p>
        </p:txBody>
      </p:sp>
    </p:spTree>
    <p:extLst>
      <p:ext uri="{BB962C8B-B14F-4D97-AF65-F5344CB8AC3E}">
        <p14:creationId xmlns:p14="http://schemas.microsoft.com/office/powerpoint/2010/main" val="3467403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45000"/>
              </a:lnSpc>
              <a:spcBef>
                <a:spcPts val="400"/>
              </a:spcBef>
              <a:buNone/>
            </a:pPr>
            <a:r>
              <a:rPr lang="en" sz="1400">
                <a:solidFill>
                  <a:schemeClr val="dk1"/>
                </a:solidFill>
                <a:latin typeface="Cambria"/>
                <a:ea typeface="Cambria"/>
                <a:cs typeface="Cambria"/>
                <a:sym typeface="Cambria"/>
              </a:rPr>
              <a:t>There are three rules in total, based on the degree to which WPI has sponsored this project. </a:t>
            </a:r>
          </a:p>
          <a:p>
            <a:pPr rtl="0">
              <a:lnSpc>
                <a:spcPct val="145000"/>
              </a:lnSpc>
              <a:spcBef>
                <a:spcPts val="400"/>
              </a:spcBef>
              <a:buNone/>
            </a:pPr>
            <a:r>
              <a:rPr lang="en" sz="1400">
                <a:solidFill>
                  <a:schemeClr val="dk1"/>
                </a:solidFill>
                <a:latin typeface="Cambria"/>
                <a:ea typeface="Cambria"/>
                <a:cs typeface="Cambria"/>
                <a:sym typeface="Cambria"/>
              </a:rPr>
              <a:t>Basically, the portion of benefits that an author can gain from the patent depends on whether the author wants to pursue the patent and how much WPI has sponsored this project. </a:t>
            </a:r>
          </a:p>
          <a:p>
            <a:pPr lvl="0" rtl="0">
              <a:lnSpc>
                <a:spcPct val="145000"/>
              </a:lnSpc>
              <a:spcBef>
                <a:spcPts val="400"/>
              </a:spcBef>
              <a:buClr>
                <a:schemeClr val="dk1"/>
              </a:buClr>
              <a:buSzPct val="78571"/>
              <a:buFont typeface="Arial"/>
              <a:buNone/>
            </a:pPr>
            <a:r>
              <a:rPr lang="en" sz="1400">
                <a:solidFill>
                  <a:schemeClr val="dk1"/>
                </a:solidFill>
                <a:latin typeface="Cambria"/>
                <a:ea typeface="Cambria"/>
                <a:cs typeface="Cambria"/>
                <a:sym typeface="Cambria"/>
              </a:rPr>
              <a:t>So, at the end of the movie, Hiro reproduces Baymax, but there’s not enough evidence in this movie showing whether Hiro has violated the IP policy, since we are not clear whether the university or Tadashi has pursued the patent of Baymax. If no patent has been issued, there shouldn’t be any violation in IP laws.</a:t>
            </a:r>
          </a:p>
          <a:p>
            <a:pPr lvl="0" rtl="0">
              <a:lnSpc>
                <a:spcPct val="145000"/>
              </a:lnSpc>
              <a:spcBef>
                <a:spcPts val="400"/>
              </a:spcBef>
              <a:buClr>
                <a:schemeClr val="dk1"/>
              </a:buClr>
              <a:buSzPct val="78571"/>
              <a:buFont typeface="Arial"/>
              <a:buNone/>
            </a:pPr>
            <a:r>
              <a:rPr lang="en" sz="1400">
                <a:solidFill>
                  <a:schemeClr val="dk1"/>
                </a:solidFill>
                <a:latin typeface="Cambria"/>
                <a:ea typeface="Cambria"/>
                <a:cs typeface="Cambria"/>
                <a:sym typeface="Cambria"/>
              </a:rPr>
              <a:t>Similar logic applies in the case of the microbots. If Hiro has the patent of microbots, but Professor Callaghan stole them and reproduced them and used them for criminal purposes, then he violates the patent law. But if Hiro doesn’t have the patent, no law will protect the reproduction of microbots.</a:t>
            </a:r>
          </a:p>
          <a:p>
            <a:pPr lvl="0" rtl="0">
              <a:lnSpc>
                <a:spcPct val="145000"/>
              </a:lnSpc>
              <a:spcBef>
                <a:spcPts val="400"/>
              </a:spcBef>
              <a:buClr>
                <a:schemeClr val="dk1"/>
              </a:buClr>
              <a:buSzPct val="78571"/>
              <a:buFont typeface="Arial"/>
              <a:buNone/>
            </a:pPr>
            <a:r>
              <a:rPr lang="en" sz="1400">
                <a:solidFill>
                  <a:schemeClr val="dk1"/>
                </a:solidFill>
                <a:latin typeface="Cambria"/>
                <a:ea typeface="Cambria"/>
                <a:cs typeface="Cambria"/>
                <a:sym typeface="Cambria"/>
              </a:rPr>
              <a:t>So, our group originally suspected that the two scenarios mentioned above violate the IP policy, but with the little evidence in the movie, it’s hard to conclude that either case violates the IP policy, but definitely, they violate the ownership of both inventions.  </a:t>
            </a:r>
          </a:p>
          <a:p>
            <a:pPr rtl="0">
              <a:lnSpc>
                <a:spcPct val="145000"/>
              </a:lnSpc>
              <a:spcBef>
                <a:spcPts val="400"/>
              </a:spcBef>
              <a:buNone/>
            </a:pPr>
            <a:endParaRPr sz="1400">
              <a:solidFill>
                <a:schemeClr val="dk1"/>
              </a:solidFill>
              <a:latin typeface="Cambria"/>
              <a:ea typeface="Cambria"/>
              <a:cs typeface="Cambria"/>
              <a:sym typeface="Cambria"/>
            </a:endParaRPr>
          </a:p>
          <a:p>
            <a:pPr rtl="0">
              <a:lnSpc>
                <a:spcPct val="145000"/>
              </a:lnSpc>
              <a:spcBef>
                <a:spcPts val="400"/>
              </a:spcBef>
              <a:buNone/>
            </a:pPr>
            <a:r>
              <a:rPr lang="en" sz="800">
                <a:solidFill>
                  <a:srgbClr val="333333"/>
                </a:solidFill>
                <a:latin typeface="Trebuchet MS"/>
                <a:ea typeface="Trebuchet MS"/>
                <a:cs typeface="Trebuchet MS"/>
                <a:sym typeface="Trebuchet MS"/>
              </a:rPr>
              <a:t>Royalty Rules</a:t>
            </a:r>
          </a:p>
          <a:p>
            <a:pPr marL="736600" lvl="0" indent="-279400" rtl="0">
              <a:lnSpc>
                <a:spcPct val="145000"/>
              </a:lnSpc>
              <a:spcBef>
                <a:spcPts val="400"/>
              </a:spcBef>
              <a:buClr>
                <a:srgbClr val="333333"/>
              </a:buClr>
              <a:buSzPct val="100000"/>
              <a:buFont typeface="Trebuchet MS"/>
              <a:buAutoNum type="arabicPeriod"/>
            </a:pPr>
            <a:r>
              <a:rPr lang="en" sz="800">
                <a:solidFill>
                  <a:srgbClr val="333333"/>
                </a:solidFill>
                <a:latin typeface="Trebuchet MS"/>
                <a:ea typeface="Trebuchet MS"/>
                <a:cs typeface="Trebuchet MS"/>
                <a:sym typeface="Trebuchet MS"/>
              </a:rPr>
              <a:t>If WPI pursues the patent, then WPI will absorb the costs and will share royalties on a 50-50 basis with the inventor(s), after the costs of the patent are recovered, or will share royalties in accordance with WPI institutional agreements.</a:t>
            </a:r>
          </a:p>
          <a:p>
            <a:pPr marL="736600" lvl="0" indent="-279400" rtl="0">
              <a:lnSpc>
                <a:spcPct val="145000"/>
              </a:lnSpc>
              <a:spcBef>
                <a:spcPts val="400"/>
              </a:spcBef>
              <a:buClr>
                <a:srgbClr val="333333"/>
              </a:buClr>
              <a:buSzPct val="100000"/>
              <a:buFont typeface="Trebuchet MS"/>
              <a:buAutoNum type="arabicPeriod"/>
            </a:pPr>
            <a:r>
              <a:rPr lang="en" sz="800">
                <a:solidFill>
                  <a:srgbClr val="333333"/>
                </a:solidFill>
                <a:latin typeface="Trebuchet MS"/>
                <a:ea typeface="Trebuchet MS"/>
                <a:cs typeface="Trebuchet MS"/>
                <a:sym typeface="Trebuchet MS"/>
              </a:rPr>
              <a:t>If the student(s) wish to pursue the patent, WPI will assign any ownership rights it may have to the student through a jointly signed agreement providing that the student will give 10 percent of net future financial gains from the patent to WPI. The student will absorb the costs of pursuing the patent. Alternatively, if the student wishes to have WPI absorb the costs of pursuing the patent, then Rule I applies.</a:t>
            </a:r>
          </a:p>
          <a:p>
            <a:pPr marL="736600" lvl="0" indent="-279400" rtl="0">
              <a:lnSpc>
                <a:spcPct val="145000"/>
              </a:lnSpc>
              <a:spcBef>
                <a:spcPts val="400"/>
              </a:spcBef>
              <a:buClr>
                <a:srgbClr val="333333"/>
              </a:buClr>
              <a:buSzPct val="100000"/>
              <a:buFont typeface="Trebuchet MS"/>
              <a:buAutoNum type="arabicPeriod"/>
            </a:pPr>
            <a:r>
              <a:rPr lang="en" sz="800">
                <a:solidFill>
                  <a:srgbClr val="333333"/>
                </a:solidFill>
                <a:latin typeface="Trebuchet MS"/>
                <a:ea typeface="Trebuchet MS"/>
                <a:cs typeface="Trebuchet MS"/>
                <a:sym typeface="Trebuchet MS"/>
              </a:rPr>
              <a:t>The inventor(s) will pay all costs associated with patenting the invention, and will receive all benefits from the patent.</a:t>
            </a:r>
          </a:p>
          <a:p>
            <a:pPr lvl="0" rtl="0">
              <a:lnSpc>
                <a:spcPct val="145000"/>
              </a:lnSpc>
              <a:spcBef>
                <a:spcPts val="400"/>
              </a:spcBef>
              <a:buNone/>
            </a:pPr>
            <a:endParaRPr sz="14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3748326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8798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1565592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34890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3757470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07147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1111557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4290994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336921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315243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323924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193751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1296412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1521430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0410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5402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4123966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spcBef>
                <a:spcPts val="0"/>
              </a:spcBef>
              <a:buSzPct val="25000"/>
              <a:buNone/>
            </a:pPr>
            <a:fld id="{00000000-1234-1234-1234-123412341234}" type="slidenum">
              <a:rPr lang="en" smtClean="0"/>
              <a:t>‹#›</a:t>
            </a:fld>
            <a:endParaRPr lang="en"/>
          </a:p>
        </p:txBody>
      </p:sp>
    </p:spTree>
    <p:extLst>
      <p:ext uri="{BB962C8B-B14F-4D97-AF65-F5344CB8AC3E}">
        <p14:creationId xmlns:p14="http://schemas.microsoft.com/office/powerpoint/2010/main" val="13538464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hyperlink" Target="http://www.eu-robotics.net/cms/upload/euRobotics_Forum/ERF2014_presentations/day_2/Industrial_HRC_-_ERF2014.pdf" TargetMode="External"/><Relationship Id="rId12" Type="http://schemas.openxmlformats.org/officeDocument/2006/relationships/hyperlink" Target="http://www.bbc.com/future/story/20140326-will-we-ever-travel-in-wormholes" TargetMode="External"/><Relationship Id="rId13" Type="http://schemas.openxmlformats.org/officeDocument/2006/relationships/hyperlink" Target="http://www.andersoninstitute.com/wormholes.html" TargetMode="External"/><Relationship Id="rId14" Type="http://schemas.openxmlformats.org/officeDocument/2006/relationships/hyperlink" Target="http://www.wpi.edu/offices/policies/intell.html" TargetMode="External"/><Relationship Id="rId15" Type="http://schemas.openxmlformats.org/officeDocument/2006/relationships/hyperlink" Target="http://health.state.tn.us/hipaa/" TargetMode="External"/><Relationship Id="rId16" Type="http://schemas.openxmlformats.org/officeDocument/2006/relationships/hyperlink" Target="https://www.law.cornell.edu/wex/patent" TargetMode="External"/><Relationship Id="rId17" Type="http://schemas.openxmlformats.org/officeDocument/2006/relationships/hyperlink" Target="http://science.howstuffworks.com/x-ray.htm"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fandan.co/1HPzEZj" TargetMode="External"/><Relationship Id="rId4" Type="http://schemas.openxmlformats.org/officeDocument/2006/relationships/hyperlink" Target="http://bit.ly/1GyPPXV" TargetMode="External"/><Relationship Id="rId5" Type="http://schemas.openxmlformats.org/officeDocument/2006/relationships/hyperlink" Target="http://bit.ly/1J4tuld" TargetMode="External"/><Relationship Id="rId6" Type="http://schemas.openxmlformats.org/officeDocument/2006/relationships/hyperlink" Target="http://bit.ly/1Ex9MPc" TargetMode="External"/><Relationship Id="rId7" Type="http://schemas.openxmlformats.org/officeDocument/2006/relationships/hyperlink" Target="http://bit.ly/1z6XsVi" TargetMode="External"/><Relationship Id="rId8" Type="http://schemas.openxmlformats.org/officeDocument/2006/relationships/hyperlink" Target="http://bit.ly/1DDSpsc" TargetMode="External"/><Relationship Id="rId9" Type="http://schemas.openxmlformats.org/officeDocument/2006/relationships/hyperlink" Target="http://www.wpi.edu/Images/CMS/Marketing/Inst-Prim-FulClr.gif" TargetMode="External"/><Relationship Id="rId10" Type="http://schemas.openxmlformats.org/officeDocument/2006/relationships/hyperlink" Target="http://electronics.howstuffworks.com/gadgets/high-tech-gadgets/nightvision1.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ctrTitle"/>
          </p:nvPr>
        </p:nvSpPr>
        <p:spPr>
          <a:prstGeom prst="rect">
            <a:avLst/>
          </a:prstGeom>
        </p:spPr>
        <p:txBody>
          <a:bodyPr lIns="91425" tIns="91425" rIns="91425" bIns="91425" anchor="ctr" anchorCtr="0">
            <a:noAutofit/>
          </a:bodyPr>
          <a:lstStyle/>
          <a:p>
            <a:pPr>
              <a:spcBef>
                <a:spcPts val="0"/>
              </a:spcBef>
              <a:buNone/>
            </a:pPr>
            <a:r>
              <a:rPr lang="en" sz="4400">
                <a:solidFill>
                  <a:schemeClr val="tx1"/>
                </a:solidFill>
                <a:latin typeface="Cambria"/>
                <a:ea typeface="Cambria"/>
                <a:cs typeface="Cambria"/>
                <a:sym typeface="Cambria"/>
              </a:rPr>
              <a:t>Big Hero 6</a:t>
            </a:r>
          </a:p>
        </p:txBody>
      </p:sp>
      <p:sp>
        <p:nvSpPr>
          <p:cNvPr id="84" name="Shape 84"/>
          <p:cNvSpPr txBox="1">
            <a:spLocks noGrp="1"/>
          </p:cNvSpPr>
          <p:nvPr>
            <p:ph type="subTitle" idx="1"/>
          </p:nvPr>
        </p:nvSpPr>
        <p:spPr>
          <a:xfrm>
            <a:off x="2013856" y="3038125"/>
            <a:ext cx="4941645" cy="822674"/>
          </a:xfrm>
          <a:prstGeom prst="rect">
            <a:avLst/>
          </a:prstGeom>
        </p:spPr>
        <p:txBody>
          <a:bodyPr lIns="91425" tIns="91425" rIns="91425" bIns="91425" anchor="t" anchorCtr="0">
            <a:noAutofit/>
          </a:bodyPr>
          <a:lstStyle/>
          <a:p>
            <a:pPr rtl="0">
              <a:spcBef>
                <a:spcPts val="600"/>
              </a:spcBef>
              <a:buNone/>
            </a:pPr>
            <a:r>
              <a:rPr lang="en" sz="1800" dirty="0">
                <a:solidFill>
                  <a:schemeClr val="tx1"/>
                </a:solidFill>
                <a:latin typeface="Cambria"/>
                <a:ea typeface="Cambria"/>
                <a:cs typeface="Cambria"/>
                <a:sym typeface="Cambria"/>
              </a:rPr>
              <a:t>Presenters:</a:t>
            </a:r>
          </a:p>
          <a:p>
            <a:pPr>
              <a:spcBef>
                <a:spcPts val="600"/>
              </a:spcBef>
              <a:buNone/>
            </a:pPr>
            <a:r>
              <a:rPr lang="en" sz="1800" dirty="0">
                <a:solidFill>
                  <a:schemeClr val="tx1"/>
                </a:solidFill>
                <a:latin typeface="Cambria"/>
                <a:ea typeface="Cambria"/>
                <a:cs typeface="Cambria"/>
                <a:sym typeface="Cambria"/>
              </a:rPr>
              <a:t>Meagan Hiatt, Joshua Morse, Lindsay O'Donnell, Connor Porell, Yifan Zhao</a:t>
            </a:r>
          </a:p>
        </p:txBody>
      </p:sp>
      <p:sp>
        <p:nvSpPr>
          <p:cNvPr id="2" name="Slide Number Placeholder 1"/>
          <p:cNvSpPr>
            <a:spLocks noGrp="1"/>
          </p:cNvSpPr>
          <p:nvPr>
            <p:ph type="sldNum" sz="quarter" idx="12"/>
          </p:nvPr>
        </p:nvSpPr>
        <p:spPr>
          <a:xfrm>
            <a:off x="0" y="4869656"/>
            <a:ext cx="292100" cy="273844"/>
          </a:xfrm>
        </p:spPr>
        <p:txBody>
          <a:bodyPr/>
          <a:lstStyle/>
          <a:p>
            <a:fld id="{D57F1E4F-1CFF-5643-939E-217C01CDF565}" type="slidenum">
              <a:rPr lang="en-US" b="1" smtClean="0"/>
              <a:pPr/>
              <a:t>1</a:t>
            </a:fld>
            <a:endParaRPr lang="en-US" b="1"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PRIVACY - BAYMAX’S SCANNER</a:t>
            </a:r>
          </a:p>
        </p:txBody>
      </p:sp>
      <p:sp>
        <p:nvSpPr>
          <p:cNvPr id="149" name="Shape 149"/>
          <p:cNvSpPr txBox="1">
            <a:spLocks noGrp="1"/>
          </p:cNvSpPr>
          <p:nvPr>
            <p:ph idx="1"/>
          </p:nvPr>
        </p:nvSpPr>
        <p:spPr>
          <a:prstGeom prst="rect">
            <a:avLst/>
          </a:prstGeom>
        </p:spPr>
        <p:txBody>
          <a:bodyPr lIns="91425" tIns="91425" rIns="91425" bIns="91425" anchor="t" anchorCtr="0">
            <a:noAutofit/>
          </a:bodyPr>
          <a:lstStyle/>
          <a:p>
            <a:pPr marL="0" lvl="0" indent="0" rtl="0">
              <a:spcBef>
                <a:spcPts val="0"/>
              </a:spcBef>
              <a:buNone/>
            </a:pPr>
            <a:r>
              <a:rPr lang="en" sz="2400" dirty="0">
                <a:solidFill>
                  <a:schemeClr val="tx1"/>
                </a:solidFill>
                <a:latin typeface="Cambria"/>
                <a:ea typeface="Cambria"/>
                <a:cs typeface="Cambria"/>
                <a:sym typeface="Cambria"/>
              </a:rPr>
              <a:t>Baymax scans without permission </a:t>
            </a:r>
          </a:p>
          <a:p>
            <a:pPr marL="457200" lvl="0" indent="0" rtl="0">
              <a:spcBef>
                <a:spcPts val="0"/>
              </a:spcBef>
              <a:buNone/>
            </a:pPr>
            <a:endParaRPr sz="2400" dirty="0">
              <a:solidFill>
                <a:schemeClr val="tx1"/>
              </a:solidFill>
              <a:latin typeface="Cambria"/>
              <a:ea typeface="Cambria"/>
              <a:cs typeface="Cambria"/>
              <a:sym typeface="Cambria"/>
            </a:endParaRPr>
          </a:p>
          <a:p>
            <a:pPr marL="876300" lvl="1" indent="-342900" rtl="0">
              <a:spcBef>
                <a:spcPts val="0"/>
              </a:spcBef>
              <a:buClr>
                <a:schemeClr val="accent1">
                  <a:lumMod val="60000"/>
                  <a:lumOff val="40000"/>
                </a:schemeClr>
              </a:buClr>
              <a:buSzPct val="100000"/>
              <a:buFont typeface="Arial" panose="020B0604020202020204" pitchFamily="34" charset="0"/>
              <a:buChar char="•"/>
            </a:pPr>
            <a:r>
              <a:rPr lang="en" sz="2400" dirty="0">
                <a:solidFill>
                  <a:schemeClr val="tx1"/>
                </a:solidFill>
                <a:latin typeface="Cambria"/>
                <a:ea typeface="Cambria"/>
                <a:cs typeface="Cambria"/>
                <a:sym typeface="Cambria"/>
              </a:rPr>
              <a:t>Privacy violation</a:t>
            </a:r>
          </a:p>
          <a:p>
            <a:pPr marL="800100" indent="-342900">
              <a:spcBef>
                <a:spcPts val="0"/>
              </a:spcBef>
              <a:buClr>
                <a:schemeClr val="accent1">
                  <a:lumMod val="60000"/>
                  <a:lumOff val="40000"/>
                </a:schemeClr>
              </a:buClr>
              <a:buFont typeface="Arial" panose="020B0604020202020204" pitchFamily="34" charset="0"/>
              <a:buChar char="•"/>
            </a:pPr>
            <a:endParaRPr sz="2400" dirty="0">
              <a:solidFill>
                <a:schemeClr val="tx1"/>
              </a:solidFill>
              <a:latin typeface="Cambria"/>
              <a:ea typeface="Cambria"/>
              <a:cs typeface="Cambria"/>
              <a:sym typeface="Cambria"/>
            </a:endParaRPr>
          </a:p>
          <a:p>
            <a:pPr marL="876300" lvl="1" indent="-342900" rtl="0">
              <a:spcBef>
                <a:spcPts val="0"/>
              </a:spcBef>
              <a:buClr>
                <a:schemeClr val="accent1">
                  <a:lumMod val="60000"/>
                  <a:lumOff val="40000"/>
                </a:schemeClr>
              </a:buClr>
              <a:buSzPct val="100000"/>
              <a:buFont typeface="Arial" panose="020B0604020202020204" pitchFamily="34" charset="0"/>
              <a:buChar char="•"/>
            </a:pPr>
            <a:r>
              <a:rPr lang="en" sz="2400" dirty="0">
                <a:solidFill>
                  <a:schemeClr val="tx1"/>
                </a:solidFill>
                <a:latin typeface="Cambria"/>
                <a:ea typeface="Cambria"/>
                <a:cs typeface="Cambria"/>
                <a:sym typeface="Cambria"/>
              </a:rPr>
              <a:t>Opt in vs Opt out</a:t>
            </a:r>
          </a:p>
        </p:txBody>
      </p:sp>
      <p:pic>
        <p:nvPicPr>
          <p:cNvPr id="150" name="Shape 150"/>
          <p:cNvPicPr preferRelativeResize="0"/>
          <p:nvPr/>
        </p:nvPicPr>
        <p:blipFill rotWithShape="1">
          <a:blip r:embed="rId3">
            <a:alphaModFix/>
          </a:blip>
          <a:srcRect r="29258"/>
          <a:stretch/>
        </p:blipFill>
        <p:spPr>
          <a:xfrm>
            <a:off x="5020925" y="2309550"/>
            <a:ext cx="3601449" cy="2142399"/>
          </a:xfrm>
          <a:prstGeom prst="rect">
            <a:avLst/>
          </a:prstGeom>
          <a:noFill/>
          <a:ln>
            <a:noFill/>
          </a:ln>
        </p:spPr>
      </p:pic>
      <p:sp>
        <p:nvSpPr>
          <p:cNvPr id="2" name="Slide Number Placeholder 1"/>
          <p:cNvSpPr>
            <a:spLocks noGrp="1"/>
          </p:cNvSpPr>
          <p:nvPr>
            <p:ph type="sldNum" sz="quarter" idx="12"/>
          </p:nvPr>
        </p:nvSpPr>
        <p:spPr>
          <a:xfrm>
            <a:off x="8197" y="4869656"/>
            <a:ext cx="512504" cy="273844"/>
          </a:xfrm>
        </p:spPr>
        <p:txBody>
          <a:bodyPr/>
          <a:lstStyle/>
          <a:p>
            <a:pPr marL="0" lvl="0" indent="0">
              <a:spcBef>
                <a:spcPts val="0"/>
              </a:spcBef>
              <a:buSzPct val="25000"/>
              <a:buNone/>
            </a:pPr>
            <a:fld id="{00000000-1234-1234-1234-123412341234}" type="slidenum">
              <a:rPr lang="en" b="1" smtClean="0"/>
              <a:t>10</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Shape 156"/>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PRIVACY - BAYMAX’S SCANNER</a:t>
            </a:r>
          </a:p>
        </p:txBody>
      </p:sp>
      <p:sp>
        <p:nvSpPr>
          <p:cNvPr id="155" name="Shape 155"/>
          <p:cNvSpPr txBox="1">
            <a:spLocks noGrp="1"/>
          </p:cNvSpPr>
          <p:nvPr>
            <p:ph idx="1"/>
          </p:nvPr>
        </p:nvSpPr>
        <p:spPr>
          <a:xfrm>
            <a:off x="508000" y="1447800"/>
            <a:ext cx="6447501" cy="2910580"/>
          </a:xfrm>
          <a:prstGeom prst="rect">
            <a:avLst/>
          </a:prstGeom>
        </p:spPr>
        <p:txBody>
          <a:bodyPr lIns="91425" tIns="91425" rIns="91425" bIns="91425" anchor="t" anchorCtr="0">
            <a:noAutofit/>
          </a:bodyPr>
          <a:lstStyle/>
          <a:p>
            <a:pPr marL="0" indent="0" rtl="0">
              <a:spcBef>
                <a:spcPts val="0"/>
              </a:spcBef>
              <a:spcAft>
                <a:spcPts val="600"/>
              </a:spcAft>
              <a:buNone/>
            </a:pPr>
            <a:r>
              <a:rPr lang="en" sz="2000" dirty="0">
                <a:solidFill>
                  <a:schemeClr val="tx1"/>
                </a:solidFill>
                <a:latin typeface="Cambria"/>
                <a:ea typeface="Cambria"/>
                <a:cs typeface="Cambria"/>
                <a:sym typeface="Cambria"/>
              </a:rPr>
              <a:t>Large scale privacy </a:t>
            </a:r>
            <a:r>
              <a:rPr lang="en" sz="2000" dirty="0" smtClean="0">
                <a:solidFill>
                  <a:schemeClr val="tx1"/>
                </a:solidFill>
                <a:latin typeface="Cambria"/>
                <a:ea typeface="Cambria"/>
                <a:cs typeface="Cambria"/>
                <a:sym typeface="Cambria"/>
              </a:rPr>
              <a:t>violation</a:t>
            </a:r>
            <a:endParaRPr lang="en" sz="2000" dirty="0">
              <a:solidFill>
                <a:schemeClr val="tx1"/>
              </a:solidFill>
              <a:latin typeface="Cambria"/>
              <a:ea typeface="Cambria"/>
              <a:cs typeface="Cambria"/>
              <a:sym typeface="Cambria"/>
            </a:endParaRPr>
          </a:p>
          <a:p>
            <a:pPr marL="804863" indent="-347663">
              <a:spcBef>
                <a:spcPts val="0"/>
              </a:spcBef>
              <a:spcAft>
                <a:spcPts val="600"/>
              </a:spcAft>
              <a:buFont typeface="Arial" panose="020B0604020202020204" pitchFamily="34" charset="0"/>
              <a:buChar char="•"/>
            </a:pPr>
            <a:r>
              <a:rPr lang="en" sz="2000" dirty="0" smtClean="0">
                <a:solidFill>
                  <a:schemeClr val="tx1"/>
                </a:solidFill>
                <a:latin typeface="Cambria"/>
                <a:ea typeface="Cambria"/>
                <a:cs typeface="Cambria"/>
                <a:sym typeface="Cambria"/>
              </a:rPr>
              <a:t>HIPAA (Health Insurance Portability and Accountability Act)</a:t>
            </a:r>
          </a:p>
          <a:p>
            <a:pPr marL="804863" indent="-347663">
              <a:spcBef>
                <a:spcPts val="0"/>
              </a:spcBef>
              <a:spcAft>
                <a:spcPts val="600"/>
              </a:spcAft>
              <a:buFont typeface="Arial" panose="020B0604020202020204" pitchFamily="34" charset="0"/>
              <a:buChar char="•"/>
            </a:pPr>
            <a:r>
              <a:rPr lang="en" sz="2000" dirty="0" smtClean="0">
                <a:solidFill>
                  <a:schemeClr val="tx1"/>
                </a:solidFill>
                <a:latin typeface="Cambria"/>
                <a:ea typeface="Cambria"/>
                <a:cs typeface="Cambria"/>
                <a:sym typeface="Cambria"/>
              </a:rPr>
              <a:t>Extremely </a:t>
            </a:r>
            <a:r>
              <a:rPr lang="en" sz="2000" dirty="0">
                <a:solidFill>
                  <a:schemeClr val="tx1"/>
                </a:solidFill>
                <a:latin typeface="Cambria"/>
                <a:ea typeface="Cambria"/>
                <a:cs typeface="Cambria"/>
                <a:sym typeface="Cambria"/>
              </a:rPr>
              <a:t>personal </a:t>
            </a:r>
            <a:r>
              <a:rPr lang="en" sz="2000" dirty="0" smtClean="0">
                <a:solidFill>
                  <a:schemeClr val="tx1"/>
                </a:solidFill>
                <a:latin typeface="Cambria"/>
                <a:ea typeface="Cambria"/>
                <a:cs typeface="Cambria"/>
                <a:sym typeface="Cambria"/>
              </a:rPr>
              <a:t>information</a:t>
            </a:r>
          </a:p>
          <a:p>
            <a:pPr marL="804863" indent="-347663">
              <a:spcBef>
                <a:spcPts val="0"/>
              </a:spcBef>
              <a:spcAft>
                <a:spcPts val="600"/>
              </a:spcAft>
              <a:buFont typeface="Arial" panose="020B0604020202020204" pitchFamily="34" charset="0"/>
              <a:buChar char="•"/>
            </a:pPr>
            <a:r>
              <a:rPr lang="en" sz="2000" dirty="0" smtClean="0">
                <a:solidFill>
                  <a:schemeClr val="tx1"/>
                </a:solidFill>
                <a:latin typeface="Cambria"/>
                <a:ea typeface="Cambria"/>
                <a:cs typeface="Cambria"/>
                <a:sym typeface="Cambria"/>
              </a:rPr>
              <a:t>Location </a:t>
            </a:r>
            <a:r>
              <a:rPr lang="en" sz="2000" dirty="0">
                <a:solidFill>
                  <a:schemeClr val="tx1"/>
                </a:solidFill>
                <a:latin typeface="Cambria"/>
                <a:ea typeface="Cambria"/>
                <a:cs typeface="Cambria"/>
                <a:sym typeface="Cambria"/>
              </a:rPr>
              <a:t>always known</a:t>
            </a:r>
          </a:p>
        </p:txBody>
      </p:sp>
      <p:sp>
        <p:nvSpPr>
          <p:cNvPr id="2" name="Slide Number Placeholder 1"/>
          <p:cNvSpPr>
            <a:spLocks noGrp="1"/>
          </p:cNvSpPr>
          <p:nvPr>
            <p:ph type="sldNum" sz="quarter" idx="12"/>
          </p:nvPr>
        </p:nvSpPr>
        <p:spPr>
          <a:xfrm>
            <a:off x="12700" y="4869656"/>
            <a:ext cx="512504" cy="273844"/>
          </a:xfrm>
        </p:spPr>
        <p:txBody>
          <a:bodyPr/>
          <a:lstStyle/>
          <a:p>
            <a:pPr marL="0" lvl="0" indent="0">
              <a:spcBef>
                <a:spcPts val="0"/>
              </a:spcBef>
              <a:buSzPct val="25000"/>
              <a:buNone/>
            </a:pPr>
            <a:fld id="{00000000-1234-1234-1234-123412341234}" type="slidenum">
              <a:rPr lang="en" b="1" smtClean="0"/>
              <a:t>11</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PRIVACY - BAYMAX’S SCANNER</a:t>
            </a:r>
          </a:p>
        </p:txBody>
      </p:sp>
      <p:sp>
        <p:nvSpPr>
          <p:cNvPr id="162" name="Shape 162"/>
          <p:cNvSpPr txBox="1">
            <a:spLocks noGrp="1"/>
          </p:cNvSpPr>
          <p:nvPr>
            <p:ph idx="1"/>
          </p:nvPr>
        </p:nvSpPr>
        <p:spPr>
          <a:prstGeom prst="rect">
            <a:avLst/>
          </a:prstGeom>
        </p:spPr>
        <p:txBody>
          <a:bodyPr lIns="91425" tIns="91425" rIns="91425" bIns="91425" anchor="t" anchorCtr="0">
            <a:noAutofit/>
          </a:bodyPr>
          <a:lstStyle/>
          <a:p>
            <a:pPr marL="0" lvl="0" indent="0" rtl="0">
              <a:lnSpc>
                <a:spcPct val="115000"/>
              </a:lnSpc>
              <a:spcBef>
                <a:spcPts val="0"/>
              </a:spcBef>
              <a:buNone/>
            </a:pPr>
            <a:r>
              <a:rPr lang="en" sz="2000" dirty="0">
                <a:solidFill>
                  <a:schemeClr val="tx1"/>
                </a:solidFill>
                <a:latin typeface="Cambria"/>
                <a:ea typeface="Cambria"/>
                <a:cs typeface="Cambria"/>
                <a:sym typeface="Cambria"/>
              </a:rPr>
              <a:t>Government </a:t>
            </a:r>
            <a:r>
              <a:rPr lang="en" sz="2000" dirty="0" smtClean="0">
                <a:solidFill>
                  <a:schemeClr val="tx1"/>
                </a:solidFill>
                <a:latin typeface="Cambria"/>
                <a:ea typeface="Cambria"/>
                <a:cs typeface="Cambria"/>
                <a:sym typeface="Cambria"/>
              </a:rPr>
              <a:t>uses:</a:t>
            </a:r>
          </a:p>
          <a:p>
            <a:pPr marL="739775" indent="-392113">
              <a:lnSpc>
                <a:spcPct val="115000"/>
              </a:lnSpc>
              <a:spcBef>
                <a:spcPts val="0"/>
              </a:spcBef>
              <a:buClr>
                <a:schemeClr val="accent1">
                  <a:lumMod val="60000"/>
                  <a:lumOff val="40000"/>
                </a:schemeClr>
              </a:buClr>
              <a:buSzPct val="100000"/>
              <a:buFont typeface="Arial" panose="020B0604020202020204" pitchFamily="34" charset="0"/>
              <a:buChar char="•"/>
            </a:pPr>
            <a:r>
              <a:rPr lang="en" sz="2000" dirty="0" smtClean="0">
                <a:solidFill>
                  <a:schemeClr val="tx1"/>
                </a:solidFill>
                <a:latin typeface="Cambria"/>
                <a:ea typeface="Cambria"/>
                <a:cs typeface="Cambria"/>
                <a:sym typeface="Cambria"/>
              </a:rPr>
              <a:t>National ID system</a:t>
            </a:r>
          </a:p>
          <a:p>
            <a:pPr marL="739775" indent="-392113">
              <a:lnSpc>
                <a:spcPct val="115000"/>
              </a:lnSpc>
              <a:spcBef>
                <a:spcPts val="0"/>
              </a:spcBef>
              <a:buClr>
                <a:schemeClr val="accent1">
                  <a:lumMod val="60000"/>
                  <a:lumOff val="40000"/>
                </a:schemeClr>
              </a:buClr>
              <a:buSzPct val="100000"/>
              <a:buFont typeface="Arial" panose="020B0604020202020204" pitchFamily="34" charset="0"/>
              <a:buChar char="•"/>
            </a:pPr>
            <a:r>
              <a:rPr lang="en" sz="2000" dirty="0" smtClean="0">
                <a:solidFill>
                  <a:schemeClr val="tx1"/>
                </a:solidFill>
                <a:latin typeface="Cambria"/>
                <a:ea typeface="Cambria"/>
                <a:cs typeface="Cambria"/>
                <a:sym typeface="Cambria"/>
              </a:rPr>
              <a:t>Fugitive </a:t>
            </a:r>
            <a:r>
              <a:rPr lang="en" sz="2000" dirty="0">
                <a:solidFill>
                  <a:schemeClr val="tx1"/>
                </a:solidFill>
                <a:latin typeface="Cambria"/>
                <a:ea typeface="Cambria"/>
                <a:cs typeface="Cambria"/>
                <a:sym typeface="Cambria"/>
              </a:rPr>
              <a:t>locater</a:t>
            </a:r>
          </a:p>
          <a:p>
            <a:pPr marL="739775" indent="-392113">
              <a:lnSpc>
                <a:spcPct val="115000"/>
              </a:lnSpc>
              <a:spcBef>
                <a:spcPts val="0"/>
              </a:spcBef>
              <a:buClr>
                <a:schemeClr val="accent1">
                  <a:lumMod val="60000"/>
                  <a:lumOff val="40000"/>
                </a:schemeClr>
              </a:buClr>
              <a:buSzPct val="100000"/>
              <a:buFont typeface="Arial" panose="020B0604020202020204" pitchFamily="34" charset="0"/>
              <a:buChar char="•"/>
            </a:pPr>
            <a:r>
              <a:rPr lang="en" sz="2000" dirty="0">
                <a:solidFill>
                  <a:schemeClr val="tx1"/>
                </a:solidFill>
                <a:latin typeface="Cambria"/>
                <a:ea typeface="Cambria"/>
                <a:cs typeface="Cambria"/>
                <a:sym typeface="Cambria"/>
              </a:rPr>
              <a:t>War</a:t>
            </a:r>
          </a:p>
          <a:p>
            <a:pPr marL="739775" indent="-392113">
              <a:lnSpc>
                <a:spcPct val="115000"/>
              </a:lnSpc>
              <a:spcBef>
                <a:spcPts val="0"/>
              </a:spcBef>
              <a:buClr>
                <a:schemeClr val="accent1">
                  <a:lumMod val="60000"/>
                  <a:lumOff val="40000"/>
                </a:schemeClr>
              </a:buClr>
              <a:buSzPct val="100000"/>
              <a:buFont typeface="Arial" panose="020B0604020202020204" pitchFamily="34" charset="0"/>
              <a:buChar char="•"/>
            </a:pPr>
            <a:r>
              <a:rPr lang="en" sz="2000" dirty="0">
                <a:solidFill>
                  <a:schemeClr val="tx1"/>
                </a:solidFill>
                <a:latin typeface="Cambria"/>
                <a:ea typeface="Cambria"/>
                <a:cs typeface="Cambria"/>
                <a:sym typeface="Cambria"/>
              </a:rPr>
              <a:t>Lie detectors</a:t>
            </a:r>
          </a:p>
          <a:p>
            <a:pPr marL="739775" indent="-392113">
              <a:lnSpc>
                <a:spcPct val="115000"/>
              </a:lnSpc>
              <a:spcBef>
                <a:spcPts val="0"/>
              </a:spcBef>
              <a:buClr>
                <a:schemeClr val="accent1">
                  <a:lumMod val="60000"/>
                  <a:lumOff val="40000"/>
                </a:schemeClr>
              </a:buClr>
              <a:buSzPct val="100000"/>
              <a:buFont typeface="Arial" panose="020B0604020202020204" pitchFamily="34" charset="0"/>
              <a:buChar char="•"/>
            </a:pPr>
            <a:r>
              <a:rPr lang="en" sz="2000" dirty="0">
                <a:solidFill>
                  <a:schemeClr val="tx1"/>
                </a:solidFill>
                <a:latin typeface="Cambria"/>
                <a:ea typeface="Cambria"/>
                <a:cs typeface="Cambria"/>
                <a:sym typeface="Cambria"/>
              </a:rPr>
              <a:t>Policing robots</a:t>
            </a:r>
          </a:p>
        </p:txBody>
      </p:sp>
      <p:pic>
        <p:nvPicPr>
          <p:cNvPr id="163" name="Shape 163"/>
          <p:cNvPicPr preferRelativeResize="0"/>
          <p:nvPr/>
        </p:nvPicPr>
        <p:blipFill rotWithShape="1">
          <a:blip r:embed="rId3">
            <a:alphaModFix/>
          </a:blip>
          <a:srcRect l="4016" r="4483"/>
          <a:stretch/>
        </p:blipFill>
        <p:spPr>
          <a:xfrm>
            <a:off x="3886200" y="1620442"/>
            <a:ext cx="5002005" cy="2319950"/>
          </a:xfrm>
          <a:prstGeom prst="rect">
            <a:avLst/>
          </a:prstGeom>
          <a:noFill/>
          <a:ln>
            <a:noFill/>
          </a:ln>
        </p:spPr>
      </p:pic>
      <p:sp>
        <p:nvSpPr>
          <p:cNvPr id="2" name="Slide Number Placeholder 1"/>
          <p:cNvSpPr>
            <a:spLocks noGrp="1"/>
          </p:cNvSpPr>
          <p:nvPr>
            <p:ph type="sldNum" sz="quarter" idx="12"/>
          </p:nvPr>
        </p:nvSpPr>
        <p:spPr>
          <a:xfrm>
            <a:off x="8197" y="4869656"/>
            <a:ext cx="512504" cy="273844"/>
          </a:xfrm>
        </p:spPr>
        <p:txBody>
          <a:bodyPr/>
          <a:lstStyle/>
          <a:p>
            <a:pPr marL="0" lvl="0" indent="0">
              <a:spcBef>
                <a:spcPts val="0"/>
              </a:spcBef>
              <a:buSzPct val="25000"/>
              <a:buNone/>
            </a:pPr>
            <a:fld id="{00000000-1234-1234-1234-123412341234}" type="slidenum">
              <a:rPr lang="en" b="1" smtClean="0"/>
              <a:t>12</a:t>
            </a:fld>
            <a:endParaRPr lang="en" b="1"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2700" dirty="0">
                <a:solidFill>
                  <a:schemeClr val="tx1"/>
                </a:solidFill>
                <a:latin typeface="Cambria"/>
                <a:ea typeface="Cambria"/>
                <a:cs typeface="Cambria"/>
                <a:sym typeface="Cambria"/>
              </a:rPr>
              <a:t>PRIVACY - BAYMAX’S SCANNER</a:t>
            </a:r>
          </a:p>
        </p:txBody>
      </p:sp>
      <p:sp>
        <p:nvSpPr>
          <p:cNvPr id="169" name="Shape 169"/>
          <p:cNvSpPr txBox="1">
            <a:spLocks noGrp="1"/>
          </p:cNvSpPr>
          <p:nvPr>
            <p:ph idx="1"/>
          </p:nvPr>
        </p:nvSpPr>
        <p:spPr>
          <a:prstGeom prst="rect">
            <a:avLst/>
          </a:prstGeom>
        </p:spPr>
        <p:txBody>
          <a:bodyPr lIns="91425" tIns="91425" rIns="91425" bIns="91425" anchor="t" anchorCtr="0">
            <a:noAutofit/>
          </a:bodyPr>
          <a:lstStyle/>
          <a:p>
            <a:pPr marL="0" lvl="0" indent="0" rtl="0">
              <a:lnSpc>
                <a:spcPct val="115000"/>
              </a:lnSpc>
              <a:spcBef>
                <a:spcPts val="0"/>
              </a:spcBef>
              <a:buNone/>
            </a:pPr>
            <a:r>
              <a:rPr lang="en" sz="2000" dirty="0" smtClean="0">
                <a:solidFill>
                  <a:schemeClr val="tx1"/>
                </a:solidFill>
                <a:latin typeface="Cambria"/>
                <a:ea typeface="Cambria"/>
                <a:cs typeface="Cambria"/>
                <a:sym typeface="Cambria"/>
              </a:rPr>
              <a:t>Feasibility</a:t>
            </a:r>
          </a:p>
          <a:p>
            <a:pPr lvl="1">
              <a:lnSpc>
                <a:spcPct val="115000"/>
              </a:lnSpc>
              <a:spcBef>
                <a:spcPts val="0"/>
              </a:spcBef>
              <a:buFont typeface="Arial" panose="020B0604020202020204" pitchFamily="34" charset="0"/>
              <a:buChar char="•"/>
            </a:pPr>
            <a:r>
              <a:rPr lang="en" sz="1850" dirty="0" smtClean="0">
                <a:solidFill>
                  <a:schemeClr val="tx1"/>
                </a:solidFill>
                <a:latin typeface="Cambria"/>
                <a:ea typeface="Cambria"/>
                <a:cs typeface="Cambria"/>
                <a:sym typeface="Cambria"/>
              </a:rPr>
              <a:t>Current </a:t>
            </a:r>
            <a:r>
              <a:rPr lang="en" sz="1850" dirty="0">
                <a:solidFill>
                  <a:schemeClr val="tx1"/>
                </a:solidFill>
                <a:latin typeface="Cambria"/>
                <a:ea typeface="Cambria"/>
                <a:cs typeface="Cambria"/>
                <a:sym typeface="Cambria"/>
              </a:rPr>
              <a:t>technology suggests most likely unfeasible</a:t>
            </a:r>
          </a:p>
        </p:txBody>
      </p:sp>
      <p:pic>
        <p:nvPicPr>
          <p:cNvPr id="170" name="Shape 170"/>
          <p:cNvPicPr preferRelativeResize="0"/>
          <p:nvPr/>
        </p:nvPicPr>
        <p:blipFill rotWithShape="1">
          <a:blip r:embed="rId3">
            <a:alphaModFix/>
          </a:blip>
          <a:srcRect t="16605" b="16678"/>
          <a:stretch/>
        </p:blipFill>
        <p:spPr>
          <a:xfrm>
            <a:off x="3222171" y="2547258"/>
            <a:ext cx="5549978" cy="2276150"/>
          </a:xfrm>
          <a:prstGeom prst="rect">
            <a:avLst/>
          </a:prstGeom>
          <a:noFill/>
          <a:ln>
            <a:noFill/>
          </a:ln>
        </p:spPr>
      </p:pic>
      <p:sp>
        <p:nvSpPr>
          <p:cNvPr id="2" name="Slide Number Placeholder 1"/>
          <p:cNvSpPr>
            <a:spLocks noGrp="1"/>
          </p:cNvSpPr>
          <p:nvPr>
            <p:ph type="sldNum" sz="quarter" idx="12"/>
          </p:nvPr>
        </p:nvSpPr>
        <p:spPr>
          <a:xfrm>
            <a:off x="8197" y="4869656"/>
            <a:ext cx="512504" cy="273844"/>
          </a:xfrm>
        </p:spPr>
        <p:txBody>
          <a:bodyPr/>
          <a:lstStyle/>
          <a:p>
            <a:pPr marL="0" lvl="0" indent="0">
              <a:spcBef>
                <a:spcPts val="0"/>
              </a:spcBef>
              <a:buSzPct val="25000"/>
              <a:buNone/>
            </a:pPr>
            <a:fld id="{00000000-1234-1234-1234-123412341234}" type="slidenum">
              <a:rPr lang="en" b="1" smtClean="0"/>
              <a:t>13</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ROBOT/HUMAN SAFETY</a:t>
            </a:r>
          </a:p>
        </p:txBody>
      </p:sp>
      <p:sp>
        <p:nvSpPr>
          <p:cNvPr id="176" name="Shape 176"/>
          <p:cNvSpPr txBox="1">
            <a:spLocks noGrp="1"/>
          </p:cNvSpPr>
          <p:nvPr>
            <p:ph idx="1"/>
          </p:nvPr>
        </p:nvSpPr>
        <p:spPr>
          <a:xfrm>
            <a:off x="685800" y="1231925"/>
            <a:ext cx="3484199" cy="3352799"/>
          </a:xfrm>
          <a:prstGeom prst="rect">
            <a:avLst/>
          </a:prstGeom>
        </p:spPr>
        <p:txBody>
          <a:bodyPr lIns="91425" tIns="91425" rIns="91425" bIns="91425" anchor="t" anchorCtr="0">
            <a:noAutofit/>
          </a:bodyPr>
          <a:lstStyle/>
          <a:p>
            <a:pPr marL="400050" lvl="0" indent="-285750" rtl="0">
              <a:spcBef>
                <a:spcPts val="0"/>
              </a:spcBef>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Hiro creates a chip for Baymax to allow him to learn fighting moves</a:t>
            </a:r>
          </a:p>
          <a:p>
            <a:pPr lvl="0" rtl="0">
              <a:spcBef>
                <a:spcPts val="0"/>
              </a:spcBef>
              <a:buClr>
                <a:schemeClr val="accent1">
                  <a:lumMod val="60000"/>
                  <a:lumOff val="40000"/>
                </a:schemeClr>
              </a:buClr>
              <a:buFont typeface="Arial" panose="020B0604020202020204" pitchFamily="34" charset="0"/>
              <a:buChar char="•"/>
            </a:pPr>
            <a:endParaRPr sz="1800" dirty="0">
              <a:solidFill>
                <a:schemeClr val="tx1"/>
              </a:solidFill>
              <a:latin typeface="Cambria"/>
              <a:ea typeface="Cambria"/>
              <a:cs typeface="Cambria"/>
              <a:sym typeface="Cambria"/>
            </a:endParaRPr>
          </a:p>
          <a:p>
            <a:pPr marL="400050" lvl="0" indent="-285750" rtl="0">
              <a:spcBef>
                <a:spcPts val="0"/>
              </a:spcBef>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When Hiro removes Baymax’s healthcare chip, Baymax obeys commands to kill Callaghan</a:t>
            </a:r>
          </a:p>
        </p:txBody>
      </p:sp>
      <p:pic>
        <p:nvPicPr>
          <p:cNvPr id="177" name="Shape 177"/>
          <p:cNvPicPr preferRelativeResize="0"/>
          <p:nvPr/>
        </p:nvPicPr>
        <p:blipFill rotWithShape="1">
          <a:blip r:embed="rId3">
            <a:alphaModFix/>
          </a:blip>
          <a:srcRect l="13142" r="6426"/>
          <a:stretch/>
        </p:blipFill>
        <p:spPr>
          <a:xfrm>
            <a:off x="4450197" y="1447800"/>
            <a:ext cx="4350849" cy="2276424"/>
          </a:xfrm>
          <a:prstGeom prst="rect">
            <a:avLst/>
          </a:prstGeom>
          <a:noFill/>
          <a:ln>
            <a:noFill/>
          </a:ln>
        </p:spPr>
      </p:pic>
      <p:sp>
        <p:nvSpPr>
          <p:cNvPr id="2" name="Slide Number Placeholder 1"/>
          <p:cNvSpPr>
            <a:spLocks noGrp="1"/>
          </p:cNvSpPr>
          <p:nvPr>
            <p:ph type="sldNum" sz="quarter" idx="12"/>
          </p:nvPr>
        </p:nvSpPr>
        <p:spPr>
          <a:xfrm>
            <a:off x="8197" y="4869656"/>
            <a:ext cx="512504" cy="273844"/>
          </a:xfrm>
        </p:spPr>
        <p:txBody>
          <a:bodyPr/>
          <a:lstStyle/>
          <a:p>
            <a:pPr marL="0" lvl="0" indent="0">
              <a:spcBef>
                <a:spcPts val="0"/>
              </a:spcBef>
              <a:buSzPct val="25000"/>
              <a:buNone/>
            </a:pPr>
            <a:fld id="{00000000-1234-1234-1234-123412341234}" type="slidenum">
              <a:rPr lang="en" b="1" smtClean="0"/>
              <a:t>14</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 sz="2700">
                <a:solidFill>
                  <a:schemeClr val="tx1"/>
                </a:solidFill>
                <a:latin typeface="Cambria"/>
                <a:ea typeface="Cambria"/>
                <a:cs typeface="Cambria"/>
                <a:sym typeface="Cambria"/>
              </a:rPr>
              <a:t>AI and Ethics</a:t>
            </a:r>
          </a:p>
        </p:txBody>
      </p:sp>
      <p:sp>
        <p:nvSpPr>
          <p:cNvPr id="183" name="Shape 183"/>
          <p:cNvSpPr txBox="1">
            <a:spLocks noGrp="1"/>
          </p:cNvSpPr>
          <p:nvPr>
            <p:ph idx="1"/>
          </p:nvPr>
        </p:nvSpPr>
        <p:spPr>
          <a:xfrm>
            <a:off x="685800" y="1352550"/>
            <a:ext cx="3825900" cy="3352799"/>
          </a:xfrm>
          <a:prstGeom prst="rect">
            <a:avLst/>
          </a:prstGeom>
        </p:spPr>
        <p:txBody>
          <a:bodyPr lIns="91425" tIns="91425" rIns="91425" bIns="91425" anchor="t" anchorCtr="0">
            <a:noAutofit/>
          </a:bodyPr>
          <a:lstStyle/>
          <a:p>
            <a:pPr marL="400050" lvl="0" indent="-285750" rtl="0">
              <a:spcBef>
                <a:spcPts val="0"/>
              </a:spcBef>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Baymax displays emergent behaviors when he refuses to allow Hiro to remove his healthcare chip </a:t>
            </a:r>
            <a:r>
              <a:rPr lang="en" sz="1800" dirty="0" smtClean="0">
                <a:solidFill>
                  <a:schemeClr val="tx1"/>
                </a:solidFill>
                <a:latin typeface="Cambria"/>
                <a:ea typeface="Cambria"/>
                <a:cs typeface="Cambria"/>
                <a:sym typeface="Cambria"/>
              </a:rPr>
              <a:t>again</a:t>
            </a:r>
          </a:p>
          <a:p>
            <a:pPr marL="400050" lvl="0" indent="-285750" rtl="0">
              <a:spcBef>
                <a:spcPts val="0"/>
              </a:spcBef>
              <a:buClr>
                <a:schemeClr val="accent1">
                  <a:lumMod val="60000"/>
                  <a:lumOff val="40000"/>
                </a:schemeClr>
              </a:buClr>
              <a:buSzPct val="100000"/>
              <a:buFont typeface="Arial" panose="020B0604020202020204" pitchFamily="34" charset="0"/>
              <a:buChar char="•"/>
            </a:pPr>
            <a:endParaRPr lang="en" sz="1800" dirty="0">
              <a:solidFill>
                <a:schemeClr val="tx1"/>
              </a:solidFill>
              <a:latin typeface="Cambria"/>
              <a:ea typeface="Cambria"/>
              <a:cs typeface="Cambria"/>
              <a:sym typeface="Cambria"/>
            </a:endParaRPr>
          </a:p>
          <a:p>
            <a:pPr marL="400050" lvl="0" indent="-285750" rtl="0">
              <a:spcBef>
                <a:spcPts val="0"/>
              </a:spcBef>
              <a:buClr>
                <a:schemeClr val="accent1">
                  <a:lumMod val="60000"/>
                  <a:lumOff val="40000"/>
                </a:schemeClr>
              </a:buClr>
              <a:buSzPct val="100000"/>
              <a:buFont typeface="Arial" panose="020B0604020202020204" pitchFamily="34" charset="0"/>
              <a:buChar char="•"/>
            </a:pPr>
            <a:endParaRPr sz="1800" dirty="0">
              <a:solidFill>
                <a:schemeClr val="tx1"/>
              </a:solidFill>
              <a:latin typeface="Cambria"/>
              <a:ea typeface="Cambria"/>
              <a:cs typeface="Cambria"/>
              <a:sym typeface="Cambria"/>
            </a:endParaRPr>
          </a:p>
          <a:p>
            <a:pPr marL="400050" lvl="0" indent="-285750" rtl="0">
              <a:spcBef>
                <a:spcPts val="0"/>
              </a:spcBef>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Baymax also saves his chip inside the wormhole before launching Hiro to </a:t>
            </a:r>
            <a:r>
              <a:rPr lang="en" sz="1800" dirty="0" smtClean="0">
                <a:solidFill>
                  <a:schemeClr val="tx1"/>
                </a:solidFill>
                <a:latin typeface="Cambria"/>
                <a:ea typeface="Cambria"/>
                <a:cs typeface="Cambria"/>
                <a:sym typeface="Cambria"/>
              </a:rPr>
              <a:t>safety</a:t>
            </a:r>
            <a:endParaRPr lang="en" sz="1800" dirty="0">
              <a:solidFill>
                <a:schemeClr val="tx1"/>
              </a:solidFill>
              <a:latin typeface="Cambria"/>
              <a:ea typeface="Cambria"/>
              <a:cs typeface="Cambria"/>
              <a:sym typeface="Cambria"/>
            </a:endParaRPr>
          </a:p>
        </p:txBody>
      </p:sp>
      <p:pic>
        <p:nvPicPr>
          <p:cNvPr id="184" name="Shape 184"/>
          <p:cNvPicPr preferRelativeResize="0"/>
          <p:nvPr/>
        </p:nvPicPr>
        <p:blipFill>
          <a:blip r:embed="rId3">
            <a:alphaModFix/>
          </a:blip>
          <a:stretch>
            <a:fillRect/>
          </a:stretch>
        </p:blipFill>
        <p:spPr>
          <a:xfrm>
            <a:off x="5080767" y="962025"/>
            <a:ext cx="3344775" cy="3326946"/>
          </a:xfrm>
          <a:prstGeom prst="rect">
            <a:avLst/>
          </a:prstGeom>
          <a:noFill/>
          <a:ln>
            <a:noFill/>
          </a:ln>
        </p:spPr>
      </p:pic>
      <p:sp>
        <p:nvSpPr>
          <p:cNvPr id="2" name="Slide Number Placeholder 1"/>
          <p:cNvSpPr>
            <a:spLocks noGrp="1"/>
          </p:cNvSpPr>
          <p:nvPr>
            <p:ph type="sldNum" sz="quarter" idx="12"/>
          </p:nvPr>
        </p:nvSpPr>
        <p:spPr>
          <a:xfrm>
            <a:off x="8197" y="4861222"/>
            <a:ext cx="512504" cy="282278"/>
          </a:xfrm>
        </p:spPr>
        <p:txBody>
          <a:bodyPr/>
          <a:lstStyle/>
          <a:p>
            <a:pPr marL="0" lvl="0" indent="0">
              <a:spcBef>
                <a:spcPts val="0"/>
              </a:spcBef>
              <a:buSzPct val="25000"/>
              <a:buNone/>
            </a:pPr>
            <a:fld id="{00000000-1234-1234-1234-123412341234}" type="slidenum">
              <a:rPr lang="en" b="1" smtClean="0"/>
              <a:t>15</a:t>
            </a:fld>
            <a:endParaRPr lang="en" b="1"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 sz="2700">
                <a:solidFill>
                  <a:schemeClr val="tx1"/>
                </a:solidFill>
                <a:latin typeface="Cambria"/>
                <a:ea typeface="Cambria"/>
                <a:cs typeface="Cambria"/>
                <a:sym typeface="Cambria"/>
              </a:rPr>
              <a:t>ROBOT/HUMAN SAFETY</a:t>
            </a:r>
          </a:p>
        </p:txBody>
      </p:sp>
      <p:sp>
        <p:nvSpPr>
          <p:cNvPr id="190" name="Shape 190"/>
          <p:cNvSpPr txBox="1">
            <a:spLocks noGrp="1"/>
          </p:cNvSpPr>
          <p:nvPr>
            <p:ph idx="1"/>
          </p:nvPr>
        </p:nvSpPr>
        <p:spPr>
          <a:xfrm>
            <a:off x="685800" y="1135137"/>
            <a:ext cx="4207800" cy="3352799"/>
          </a:xfrm>
          <a:prstGeom prst="rect">
            <a:avLst/>
          </a:prstGeom>
        </p:spPr>
        <p:txBody>
          <a:bodyPr lIns="91425" tIns="91425" rIns="91425" bIns="91425" anchor="t" anchorCtr="0">
            <a:noAutofit/>
          </a:bodyPr>
          <a:lstStyle/>
          <a:p>
            <a:pPr marL="457200" lvl="0" indent="-342900" rtl="0">
              <a:spcBef>
                <a:spcPts val="0"/>
              </a:spcBef>
              <a:spcAft>
                <a:spcPts val="6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A few real life examples:</a:t>
            </a:r>
          </a:p>
          <a:p>
            <a:pPr marL="914400" lvl="1" indent="-342900" rtl="0">
              <a:spcBef>
                <a:spcPts val="0"/>
              </a:spcBef>
              <a:spcAft>
                <a:spcPts val="6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Military drones: partially controlled by humans, but are used to kill</a:t>
            </a:r>
          </a:p>
          <a:p>
            <a:pPr marL="914400" lvl="1" indent="-342900" rtl="0">
              <a:spcBef>
                <a:spcPts val="0"/>
              </a:spcBef>
              <a:spcAft>
                <a:spcPts val="6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Industrial robots can cause accidents if safety protocols are ignored or if they malfunction</a:t>
            </a:r>
          </a:p>
          <a:p>
            <a:pPr marL="457200" lvl="0" indent="-342900" rtl="0">
              <a:spcBef>
                <a:spcPts val="0"/>
              </a:spcBef>
              <a:spcAft>
                <a:spcPts val="6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Robots are tools, they do not make ethical decisions (currently)</a:t>
            </a:r>
          </a:p>
          <a:p>
            <a:pPr marL="405765" indent="-285750">
              <a:spcBef>
                <a:spcPts val="0"/>
              </a:spcBef>
              <a:buClr>
                <a:schemeClr val="accent1">
                  <a:lumMod val="60000"/>
                  <a:lumOff val="40000"/>
                </a:schemeClr>
              </a:buClr>
              <a:buFont typeface="Arial" panose="020B0604020202020204" pitchFamily="34" charset="0"/>
              <a:buChar char="•"/>
            </a:pPr>
            <a:endParaRPr dirty="0">
              <a:solidFill>
                <a:schemeClr val="tx1"/>
              </a:solidFill>
            </a:endParaRPr>
          </a:p>
        </p:txBody>
      </p:sp>
      <p:pic>
        <p:nvPicPr>
          <p:cNvPr id="191" name="Shape 191"/>
          <p:cNvPicPr preferRelativeResize="0"/>
          <p:nvPr/>
        </p:nvPicPr>
        <p:blipFill>
          <a:blip r:embed="rId3">
            <a:alphaModFix/>
          </a:blip>
          <a:stretch>
            <a:fillRect/>
          </a:stretch>
        </p:blipFill>
        <p:spPr>
          <a:xfrm>
            <a:off x="5160750" y="1559225"/>
            <a:ext cx="3357724" cy="2694174"/>
          </a:xfrm>
          <a:prstGeom prst="rect">
            <a:avLst/>
          </a:prstGeom>
          <a:noFill/>
          <a:ln>
            <a:noFill/>
          </a:ln>
        </p:spPr>
      </p:pic>
      <p:sp>
        <p:nvSpPr>
          <p:cNvPr id="2" name="Slide Number Placeholder 1"/>
          <p:cNvSpPr>
            <a:spLocks noGrp="1"/>
          </p:cNvSpPr>
          <p:nvPr>
            <p:ph type="sldNum" sz="quarter" idx="12"/>
          </p:nvPr>
        </p:nvSpPr>
        <p:spPr>
          <a:xfrm>
            <a:off x="8197" y="4869656"/>
            <a:ext cx="512504" cy="273844"/>
          </a:xfrm>
        </p:spPr>
        <p:txBody>
          <a:bodyPr/>
          <a:lstStyle/>
          <a:p>
            <a:pPr marL="0" lvl="0" indent="0">
              <a:spcBef>
                <a:spcPts val="0"/>
              </a:spcBef>
              <a:buSzPct val="25000"/>
              <a:buNone/>
            </a:pPr>
            <a:fld id="{00000000-1234-1234-1234-123412341234}" type="slidenum">
              <a:rPr lang="en" b="1" smtClean="0"/>
              <a:t>16</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637275" y="361950"/>
            <a:ext cx="7772400" cy="914400"/>
          </a:xfrm>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WORMHOLE FAILURES </a:t>
            </a:r>
          </a:p>
        </p:txBody>
      </p:sp>
      <p:sp>
        <p:nvSpPr>
          <p:cNvPr id="197" name="Shape 197"/>
          <p:cNvSpPr txBox="1">
            <a:spLocks noGrp="1"/>
          </p:cNvSpPr>
          <p:nvPr>
            <p:ph idx="1"/>
          </p:nvPr>
        </p:nvSpPr>
        <p:spPr>
          <a:xfrm>
            <a:off x="533400" y="1226575"/>
            <a:ext cx="3733800" cy="3554999"/>
          </a:xfrm>
          <a:prstGeom prst="rect">
            <a:avLst/>
          </a:prstGeom>
        </p:spPr>
        <p:txBody>
          <a:bodyPr lIns="91425" tIns="91425" rIns="91425" bIns="91425" anchor="t" anchorCtr="0">
            <a:noAutofit/>
          </a:bodyPr>
          <a:lstStyle/>
          <a:p>
            <a:pPr marL="114300" lvl="0" indent="0" rtl="0">
              <a:lnSpc>
                <a:spcPct val="150000"/>
              </a:lnSpc>
              <a:spcBef>
                <a:spcPts val="0"/>
              </a:spcBef>
              <a:buClr>
                <a:schemeClr val="accent1">
                  <a:lumMod val="60000"/>
                  <a:lumOff val="40000"/>
                </a:schemeClr>
              </a:buClr>
              <a:buSzPct val="100000"/>
              <a:buNone/>
            </a:pPr>
            <a:r>
              <a:rPr lang="en" sz="1800" dirty="0">
                <a:solidFill>
                  <a:schemeClr val="tx1"/>
                </a:solidFill>
                <a:latin typeface="Cambria"/>
                <a:ea typeface="Cambria"/>
                <a:cs typeface="Cambria"/>
                <a:sym typeface="Cambria"/>
              </a:rPr>
              <a:t>Collapse of transporter wormhole</a:t>
            </a:r>
          </a:p>
          <a:p>
            <a:pPr marL="857250" lvl="1" indent="-285750" rtl="0">
              <a:lnSpc>
                <a:spcPct val="150000"/>
              </a:lnSpc>
              <a:spcBef>
                <a:spcPts val="0"/>
              </a:spcBef>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Premature </a:t>
            </a:r>
            <a:r>
              <a:rPr lang="en" sz="1800" dirty="0" smtClean="0">
                <a:solidFill>
                  <a:schemeClr val="tx1"/>
                </a:solidFill>
                <a:latin typeface="Cambria"/>
                <a:ea typeface="Cambria"/>
                <a:cs typeface="Cambria"/>
                <a:sym typeface="Cambria"/>
              </a:rPr>
              <a:t>Testing</a:t>
            </a:r>
            <a:endParaRPr lang="en" sz="1800" dirty="0">
              <a:solidFill>
                <a:schemeClr val="tx1"/>
              </a:solidFill>
              <a:latin typeface="Cambria"/>
              <a:ea typeface="Cambria"/>
              <a:cs typeface="Cambria"/>
              <a:sym typeface="Cambria"/>
            </a:endParaRPr>
          </a:p>
          <a:p>
            <a:pPr marL="857250" lvl="1" indent="-285750" rtl="0">
              <a:lnSpc>
                <a:spcPct val="150000"/>
              </a:lnSpc>
              <a:spcBef>
                <a:spcPts val="0"/>
              </a:spcBef>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Ignoring warnings</a:t>
            </a:r>
          </a:p>
        </p:txBody>
      </p:sp>
      <p:pic>
        <p:nvPicPr>
          <p:cNvPr id="198" name="Shape 198"/>
          <p:cNvPicPr preferRelativeResize="0"/>
          <p:nvPr/>
        </p:nvPicPr>
        <p:blipFill rotWithShape="1">
          <a:blip r:embed="rId3">
            <a:alphaModFix/>
          </a:blip>
          <a:srcRect l="20019" b="7201"/>
          <a:stretch/>
        </p:blipFill>
        <p:spPr>
          <a:xfrm>
            <a:off x="3461657" y="2264229"/>
            <a:ext cx="5427493" cy="2658631"/>
          </a:xfrm>
          <a:prstGeom prst="rect">
            <a:avLst/>
          </a:prstGeom>
          <a:noFill/>
          <a:ln>
            <a:noFill/>
          </a:ln>
        </p:spPr>
      </p:pic>
      <p:sp>
        <p:nvSpPr>
          <p:cNvPr id="2" name="Slide Number Placeholder 1"/>
          <p:cNvSpPr>
            <a:spLocks noGrp="1"/>
          </p:cNvSpPr>
          <p:nvPr>
            <p:ph type="sldNum" sz="quarter" idx="12"/>
          </p:nvPr>
        </p:nvSpPr>
        <p:spPr>
          <a:xfrm>
            <a:off x="12700" y="4869656"/>
            <a:ext cx="512504" cy="273844"/>
          </a:xfrm>
        </p:spPr>
        <p:txBody>
          <a:bodyPr/>
          <a:lstStyle/>
          <a:p>
            <a:pPr marL="0" lvl="0" indent="0">
              <a:spcBef>
                <a:spcPts val="0"/>
              </a:spcBef>
              <a:buSzPct val="25000"/>
              <a:buNone/>
            </a:pPr>
            <a:fld id="{00000000-1234-1234-1234-123412341234}" type="slidenum">
              <a:rPr lang="en" b="1" smtClean="0"/>
              <a:t>17</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637275" y="361950"/>
            <a:ext cx="7772400" cy="914400"/>
          </a:xfrm>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WORMHOLE FAILURES </a:t>
            </a:r>
          </a:p>
        </p:txBody>
      </p:sp>
      <p:sp>
        <p:nvSpPr>
          <p:cNvPr id="204" name="Shape 204"/>
          <p:cNvSpPr txBox="1">
            <a:spLocks noGrp="1"/>
          </p:cNvSpPr>
          <p:nvPr>
            <p:ph idx="1"/>
          </p:nvPr>
        </p:nvSpPr>
        <p:spPr>
          <a:xfrm>
            <a:off x="533400" y="1226574"/>
            <a:ext cx="7772400" cy="3554999"/>
          </a:xfrm>
          <a:prstGeom prst="rect">
            <a:avLst/>
          </a:prstGeom>
        </p:spPr>
        <p:txBody>
          <a:bodyPr lIns="91425" tIns="91425" rIns="91425" bIns="91425" anchor="t" anchorCtr="0">
            <a:noAutofit/>
          </a:bodyPr>
          <a:lstStyle/>
          <a:p>
            <a:pPr marL="114300" lvl="0" indent="0" rtl="0">
              <a:lnSpc>
                <a:spcPct val="150000"/>
              </a:lnSpc>
              <a:spcBef>
                <a:spcPts val="0"/>
              </a:spcBef>
              <a:buClr>
                <a:srgbClr val="FFFFFF"/>
              </a:buClr>
              <a:buSzPct val="100000"/>
              <a:buNone/>
            </a:pPr>
            <a:r>
              <a:rPr lang="en" sz="1800" dirty="0">
                <a:solidFill>
                  <a:schemeClr val="tx1"/>
                </a:solidFill>
                <a:latin typeface="Cambria"/>
                <a:ea typeface="Cambria"/>
                <a:cs typeface="Cambria"/>
                <a:sym typeface="Cambria"/>
              </a:rPr>
              <a:t>Was it worth the risk?</a:t>
            </a:r>
          </a:p>
          <a:p>
            <a:pPr marL="857250" lvl="1" indent="-285750" rtl="0">
              <a:lnSpc>
                <a:spcPct val="150000"/>
              </a:lnSpc>
              <a:spcBef>
                <a:spcPts val="0"/>
              </a:spcBef>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Loss of life and property</a:t>
            </a:r>
          </a:p>
        </p:txBody>
      </p:sp>
      <p:pic>
        <p:nvPicPr>
          <p:cNvPr id="205" name="Shape 205"/>
          <p:cNvPicPr preferRelativeResize="0"/>
          <p:nvPr/>
        </p:nvPicPr>
        <p:blipFill rotWithShape="1">
          <a:blip r:embed="rId3">
            <a:alphaModFix/>
          </a:blip>
          <a:srcRect b="7612"/>
          <a:stretch/>
        </p:blipFill>
        <p:spPr>
          <a:xfrm>
            <a:off x="2170875" y="2317525"/>
            <a:ext cx="6843048" cy="2660424"/>
          </a:xfrm>
          <a:prstGeom prst="rect">
            <a:avLst/>
          </a:prstGeom>
          <a:noFill/>
          <a:ln>
            <a:noFill/>
          </a:ln>
        </p:spPr>
      </p:pic>
      <p:sp>
        <p:nvSpPr>
          <p:cNvPr id="2" name="Slide Number Placeholder 1"/>
          <p:cNvSpPr>
            <a:spLocks noGrp="1"/>
          </p:cNvSpPr>
          <p:nvPr>
            <p:ph type="sldNum" sz="quarter" idx="12"/>
          </p:nvPr>
        </p:nvSpPr>
        <p:spPr>
          <a:xfrm>
            <a:off x="12700" y="4837929"/>
            <a:ext cx="512504" cy="273844"/>
          </a:xfrm>
        </p:spPr>
        <p:txBody>
          <a:bodyPr/>
          <a:lstStyle/>
          <a:p>
            <a:pPr marL="0" lvl="0" indent="0">
              <a:spcBef>
                <a:spcPts val="0"/>
              </a:spcBef>
              <a:buSzPct val="25000"/>
              <a:buNone/>
            </a:pPr>
            <a:fld id="{00000000-1234-1234-1234-123412341234}" type="slidenum">
              <a:rPr lang="en" b="1" smtClean="0"/>
              <a:t>18</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637275" y="361950"/>
            <a:ext cx="7772400" cy="914400"/>
          </a:xfrm>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Conclusion</a:t>
            </a:r>
          </a:p>
        </p:txBody>
      </p:sp>
      <p:sp>
        <p:nvSpPr>
          <p:cNvPr id="211" name="Shape 211"/>
          <p:cNvSpPr txBox="1">
            <a:spLocks noGrp="1"/>
          </p:cNvSpPr>
          <p:nvPr>
            <p:ph idx="1"/>
          </p:nvPr>
        </p:nvSpPr>
        <p:spPr>
          <a:xfrm>
            <a:off x="685800" y="1165125"/>
            <a:ext cx="7772400" cy="3540299"/>
          </a:xfrm>
          <a:prstGeom prst="rect">
            <a:avLst/>
          </a:prstGeom>
        </p:spPr>
        <p:txBody>
          <a:bodyPr lIns="91425" tIns="91425" rIns="91425" bIns="91425" anchor="t" anchorCtr="0">
            <a:noAutofit/>
          </a:bodyPr>
          <a:lstStyle/>
          <a:p>
            <a:pPr marL="400050" marR="0" lvl="0" indent="-285750" algn="l" rtl="0">
              <a:lnSpc>
                <a:spcPct val="150000"/>
              </a:lnSpc>
              <a:spcBef>
                <a:spcPts val="1200"/>
              </a:spcBef>
              <a:spcAft>
                <a:spcPts val="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Privacy </a:t>
            </a:r>
            <a:r>
              <a:rPr lang="en" sz="1800" dirty="0" smtClean="0">
                <a:solidFill>
                  <a:schemeClr val="tx1"/>
                </a:solidFill>
                <a:latin typeface="Cambria"/>
                <a:ea typeface="Cambria"/>
                <a:cs typeface="Cambria"/>
                <a:sym typeface="Cambria"/>
              </a:rPr>
              <a:t>Violations</a:t>
            </a:r>
          </a:p>
          <a:p>
            <a:pPr marL="700088" lvl="1" indent="-285750">
              <a:lnSpc>
                <a:spcPct val="150000"/>
              </a:lnSpc>
              <a:spcBef>
                <a:spcPts val="1200"/>
              </a:spcBef>
              <a:buClr>
                <a:schemeClr val="accent1">
                  <a:lumMod val="60000"/>
                  <a:lumOff val="40000"/>
                </a:schemeClr>
              </a:buClr>
              <a:buSzPct val="100000"/>
              <a:buFont typeface="Arial" panose="020B0604020202020204" pitchFamily="34" charset="0"/>
              <a:buChar char="•"/>
            </a:pPr>
            <a:r>
              <a:rPr lang="en" sz="1650" dirty="0" smtClean="0">
                <a:solidFill>
                  <a:schemeClr val="tx1"/>
                </a:solidFill>
                <a:latin typeface="Cambria"/>
                <a:ea typeface="Cambria"/>
                <a:cs typeface="Cambria"/>
                <a:sym typeface="Cambria"/>
              </a:rPr>
              <a:t>Baymax’s </a:t>
            </a:r>
            <a:r>
              <a:rPr lang="en" sz="1650" dirty="0">
                <a:solidFill>
                  <a:schemeClr val="tx1"/>
                </a:solidFill>
                <a:latin typeface="Cambria"/>
                <a:ea typeface="Cambria"/>
                <a:cs typeface="Cambria"/>
                <a:sym typeface="Cambria"/>
              </a:rPr>
              <a:t>scanner </a:t>
            </a:r>
          </a:p>
          <a:p>
            <a:pPr marL="400050" marR="0" lvl="0" indent="-285750" algn="l" rtl="0">
              <a:lnSpc>
                <a:spcPct val="150000"/>
              </a:lnSpc>
              <a:spcBef>
                <a:spcPts val="1200"/>
              </a:spcBef>
              <a:spcAft>
                <a:spcPts val="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IP Policy Violations</a:t>
            </a:r>
          </a:p>
          <a:p>
            <a:pPr marL="400050" marR="0" lvl="0" indent="-285750" algn="l" rtl="0">
              <a:lnSpc>
                <a:spcPct val="150000"/>
              </a:lnSpc>
              <a:spcBef>
                <a:spcPts val="1200"/>
              </a:spcBef>
              <a:spcAft>
                <a:spcPts val="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Product of the Programmers</a:t>
            </a:r>
          </a:p>
          <a:p>
            <a:pPr marL="400050" marR="0" lvl="0" indent="-285750" algn="l" rtl="0">
              <a:lnSpc>
                <a:spcPct val="150000"/>
              </a:lnSpc>
              <a:spcBef>
                <a:spcPts val="1200"/>
              </a:spcBef>
              <a:spcAft>
                <a:spcPts val="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Ignoring Warnings &amp; Failures</a:t>
            </a:r>
          </a:p>
          <a:p>
            <a:pPr marL="0" lvl="0" indent="0" rtl="0">
              <a:spcBef>
                <a:spcPts val="0"/>
              </a:spcBef>
              <a:buNone/>
            </a:pPr>
            <a:endParaRPr sz="1800" dirty="0">
              <a:solidFill>
                <a:schemeClr val="tx1"/>
              </a:solidFill>
              <a:latin typeface="Cambria"/>
              <a:ea typeface="Cambria"/>
              <a:cs typeface="Cambria"/>
              <a:sym typeface="Cambria"/>
            </a:endParaRPr>
          </a:p>
        </p:txBody>
      </p:sp>
      <p:sp>
        <p:nvSpPr>
          <p:cNvPr id="2" name="Slide Number Placeholder 1"/>
          <p:cNvSpPr>
            <a:spLocks noGrp="1"/>
          </p:cNvSpPr>
          <p:nvPr>
            <p:ph type="sldNum" sz="quarter" idx="12"/>
          </p:nvPr>
        </p:nvSpPr>
        <p:spPr>
          <a:xfrm>
            <a:off x="38100" y="4869656"/>
            <a:ext cx="512504" cy="273844"/>
          </a:xfrm>
        </p:spPr>
        <p:txBody>
          <a:bodyPr/>
          <a:lstStyle/>
          <a:p>
            <a:pPr marL="0" lvl="0" indent="0">
              <a:spcBef>
                <a:spcPts val="0"/>
              </a:spcBef>
              <a:buSzPct val="25000"/>
              <a:buNone/>
            </a:pPr>
            <a:fld id="{00000000-1234-1234-1234-123412341234}" type="slidenum">
              <a:rPr lang="en" b="1" smtClean="0"/>
              <a:t>19</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518886" y="462288"/>
            <a:ext cx="6447501" cy="990600"/>
          </a:xfrm>
          <a:prstGeom prst="rect">
            <a:avLst/>
          </a:prstGeom>
        </p:spPr>
        <p:txBody>
          <a:bodyPr lIns="91425" tIns="91425" rIns="91425" bIns="91425" anchor="ctr" anchorCtr="0">
            <a:noAutofit/>
          </a:bodyPr>
          <a:lstStyle/>
          <a:p>
            <a:pPr lvl="0" rtl="0">
              <a:spcBef>
                <a:spcPts val="0"/>
              </a:spcBef>
              <a:buNone/>
            </a:pPr>
            <a:r>
              <a:rPr lang="en" sz="2700" dirty="0">
                <a:solidFill>
                  <a:schemeClr val="tx1"/>
                </a:solidFill>
                <a:latin typeface="Cambria"/>
                <a:ea typeface="Cambria"/>
                <a:cs typeface="Cambria"/>
                <a:sym typeface="Cambria"/>
              </a:rPr>
              <a:t>SUMMARY - CHARACTERS</a:t>
            </a:r>
          </a:p>
        </p:txBody>
      </p:sp>
      <p:sp>
        <p:nvSpPr>
          <p:cNvPr id="90" name="Shape 90"/>
          <p:cNvSpPr txBox="1">
            <a:spLocks noGrp="1"/>
          </p:cNvSpPr>
          <p:nvPr>
            <p:ph idx="1"/>
          </p:nvPr>
        </p:nvSpPr>
        <p:spPr>
          <a:xfrm>
            <a:off x="891846" y="1442002"/>
            <a:ext cx="4327853" cy="3032026"/>
          </a:xfrm>
          <a:prstGeom prst="rect">
            <a:avLst/>
          </a:prstGeom>
        </p:spPr>
        <p:txBody>
          <a:bodyPr lIns="91425" tIns="91425" rIns="91425" bIns="91425" anchor="t" anchorCtr="0">
            <a:noAutofit/>
          </a:bodyPr>
          <a:lstStyle/>
          <a:p>
            <a:pPr>
              <a:spcBef>
                <a:spcPts val="600"/>
              </a:spcBef>
              <a:buFont typeface="Arial" panose="020B0604020202020204" pitchFamily="34" charset="0"/>
              <a:buChar char="•"/>
            </a:pPr>
            <a:r>
              <a:rPr lang="en" sz="1800" dirty="0">
                <a:solidFill>
                  <a:schemeClr val="tx1"/>
                </a:solidFill>
                <a:latin typeface="Cambria"/>
                <a:ea typeface="Cambria"/>
                <a:cs typeface="Cambria"/>
                <a:sym typeface="Cambria"/>
              </a:rPr>
              <a:t>Hiro and Tadashi - Brothers and robotic </a:t>
            </a:r>
            <a:r>
              <a:rPr lang="en" sz="1800" dirty="0" smtClean="0">
                <a:solidFill>
                  <a:schemeClr val="tx1"/>
                </a:solidFill>
                <a:latin typeface="Cambria"/>
                <a:ea typeface="Cambria"/>
                <a:cs typeface="Cambria"/>
                <a:sym typeface="Cambria"/>
              </a:rPr>
              <a:t>engineers</a:t>
            </a:r>
            <a:endParaRPr lang="en" sz="1800" dirty="0">
              <a:solidFill>
                <a:schemeClr val="tx1"/>
              </a:solidFill>
              <a:latin typeface="Cambria"/>
              <a:ea typeface="Cambria"/>
              <a:cs typeface="Cambria"/>
              <a:sym typeface="Cambria"/>
            </a:endParaRPr>
          </a:p>
          <a:p>
            <a:pPr>
              <a:spcBef>
                <a:spcPts val="600"/>
              </a:spcBef>
              <a:buFont typeface="Arial" panose="020B0604020202020204" pitchFamily="34" charset="0"/>
              <a:buChar char="•"/>
            </a:pPr>
            <a:r>
              <a:rPr lang="en" sz="1800" dirty="0">
                <a:solidFill>
                  <a:schemeClr val="tx1"/>
                </a:solidFill>
                <a:latin typeface="Cambria"/>
                <a:ea typeface="Cambria"/>
                <a:cs typeface="Cambria"/>
                <a:sym typeface="Cambria"/>
              </a:rPr>
              <a:t>Baymax - Tadashi’s project, the ultimate healthcare </a:t>
            </a:r>
            <a:r>
              <a:rPr lang="en" sz="1800" dirty="0" smtClean="0">
                <a:solidFill>
                  <a:schemeClr val="tx1"/>
                </a:solidFill>
                <a:latin typeface="Cambria"/>
                <a:ea typeface="Cambria"/>
                <a:cs typeface="Cambria"/>
                <a:sym typeface="Cambria"/>
              </a:rPr>
              <a:t>robot</a:t>
            </a:r>
            <a:endParaRPr lang="en" sz="1800" dirty="0">
              <a:solidFill>
                <a:schemeClr val="tx1"/>
              </a:solidFill>
              <a:latin typeface="Cambria"/>
              <a:ea typeface="Cambria"/>
              <a:cs typeface="Cambria"/>
              <a:sym typeface="Cambria"/>
            </a:endParaRPr>
          </a:p>
          <a:p>
            <a:pPr>
              <a:spcBef>
                <a:spcPts val="600"/>
              </a:spcBef>
              <a:buFont typeface="Arial" panose="020B0604020202020204" pitchFamily="34" charset="0"/>
              <a:buChar char="•"/>
            </a:pPr>
            <a:r>
              <a:rPr lang="en" sz="1800" dirty="0">
                <a:solidFill>
                  <a:schemeClr val="tx1"/>
                </a:solidFill>
                <a:latin typeface="Cambria"/>
                <a:ea typeface="Cambria"/>
                <a:cs typeface="Cambria"/>
                <a:sym typeface="Cambria"/>
              </a:rPr>
              <a:t>Wasabi, Honey Lemon, Gogo, and Fred- Fellow students of </a:t>
            </a:r>
            <a:r>
              <a:rPr lang="en" sz="1800" dirty="0" smtClean="0">
                <a:solidFill>
                  <a:schemeClr val="tx1"/>
                </a:solidFill>
                <a:latin typeface="Cambria"/>
                <a:ea typeface="Cambria"/>
                <a:cs typeface="Cambria"/>
                <a:sym typeface="Cambria"/>
              </a:rPr>
              <a:t>Tadashi</a:t>
            </a:r>
            <a:endParaRPr lang="en" sz="1800" dirty="0">
              <a:solidFill>
                <a:schemeClr val="tx1"/>
              </a:solidFill>
              <a:latin typeface="Cambria"/>
              <a:ea typeface="Cambria"/>
              <a:cs typeface="Cambria"/>
              <a:sym typeface="Cambria"/>
            </a:endParaRPr>
          </a:p>
          <a:p>
            <a:pPr>
              <a:spcBef>
                <a:spcPts val="600"/>
              </a:spcBef>
              <a:buFont typeface="Arial" panose="020B0604020202020204" pitchFamily="34" charset="0"/>
              <a:buChar char="•"/>
            </a:pPr>
            <a:r>
              <a:rPr lang="en" sz="1800" dirty="0">
                <a:solidFill>
                  <a:schemeClr val="tx1"/>
                </a:solidFill>
                <a:latin typeface="Cambria"/>
                <a:ea typeface="Cambria"/>
                <a:cs typeface="Cambria"/>
                <a:sym typeface="Cambria"/>
              </a:rPr>
              <a:t>Callaghan - Tadashi’s </a:t>
            </a:r>
            <a:r>
              <a:rPr lang="en" sz="1800" dirty="0" smtClean="0">
                <a:solidFill>
                  <a:schemeClr val="tx1"/>
                </a:solidFill>
                <a:latin typeface="Cambria"/>
                <a:ea typeface="Cambria"/>
                <a:cs typeface="Cambria"/>
                <a:sym typeface="Cambria"/>
              </a:rPr>
              <a:t>Professor</a:t>
            </a:r>
            <a:endParaRPr lang="en" sz="1800" dirty="0">
              <a:solidFill>
                <a:schemeClr val="tx1"/>
              </a:solidFill>
              <a:latin typeface="Cambria"/>
              <a:ea typeface="Cambria"/>
              <a:cs typeface="Cambria"/>
              <a:sym typeface="Cambria"/>
            </a:endParaRPr>
          </a:p>
          <a:p>
            <a:pPr>
              <a:spcBef>
                <a:spcPts val="600"/>
              </a:spcBef>
              <a:buFont typeface="Arial" panose="020B0604020202020204" pitchFamily="34" charset="0"/>
              <a:buChar char="•"/>
            </a:pPr>
            <a:r>
              <a:rPr lang="en" sz="1800" dirty="0">
                <a:solidFill>
                  <a:schemeClr val="tx1"/>
                </a:solidFill>
                <a:latin typeface="Cambria"/>
                <a:ea typeface="Cambria"/>
                <a:cs typeface="Cambria"/>
                <a:sym typeface="Cambria"/>
              </a:rPr>
              <a:t>Krei - A businessman</a:t>
            </a:r>
          </a:p>
          <a:p>
            <a:pPr marL="0" indent="0" rtl="0">
              <a:spcBef>
                <a:spcPts val="0"/>
              </a:spcBef>
              <a:buNone/>
            </a:pPr>
            <a:endParaRPr sz="1100" dirty="0">
              <a:solidFill>
                <a:schemeClr val="tx1"/>
              </a:solidFill>
              <a:latin typeface="Cambria"/>
              <a:ea typeface="Cambria"/>
              <a:cs typeface="Cambria"/>
              <a:sym typeface="Cambria"/>
            </a:endParaRPr>
          </a:p>
        </p:txBody>
      </p:sp>
      <p:pic>
        <p:nvPicPr>
          <p:cNvPr id="91" name="Shape 91"/>
          <p:cNvPicPr preferRelativeResize="0"/>
          <p:nvPr/>
        </p:nvPicPr>
        <p:blipFill rotWithShape="1">
          <a:blip r:embed="rId3">
            <a:alphaModFix/>
          </a:blip>
          <a:srcRect l="9785" r="10981"/>
          <a:stretch/>
        </p:blipFill>
        <p:spPr>
          <a:xfrm>
            <a:off x="5741701" y="652788"/>
            <a:ext cx="3130076" cy="2221175"/>
          </a:xfrm>
          <a:prstGeom prst="rect">
            <a:avLst/>
          </a:prstGeom>
          <a:noFill/>
          <a:ln>
            <a:noFill/>
          </a:ln>
        </p:spPr>
      </p:pic>
      <p:pic>
        <p:nvPicPr>
          <p:cNvPr id="92" name="Shape 92"/>
          <p:cNvPicPr preferRelativeResize="0"/>
          <p:nvPr/>
        </p:nvPicPr>
        <p:blipFill rotWithShape="1">
          <a:blip r:embed="rId4">
            <a:alphaModFix/>
          </a:blip>
          <a:srcRect l="10470" r="8741"/>
          <a:stretch/>
        </p:blipFill>
        <p:spPr>
          <a:xfrm>
            <a:off x="4970703" y="3068016"/>
            <a:ext cx="2528775" cy="1878024"/>
          </a:xfrm>
          <a:prstGeom prst="rect">
            <a:avLst/>
          </a:prstGeom>
          <a:noFill/>
          <a:ln>
            <a:noFill/>
          </a:ln>
        </p:spPr>
      </p:pic>
      <p:pic>
        <p:nvPicPr>
          <p:cNvPr id="93" name="Shape 93"/>
          <p:cNvPicPr preferRelativeResize="0"/>
          <p:nvPr/>
        </p:nvPicPr>
        <p:blipFill rotWithShape="1">
          <a:blip r:embed="rId5">
            <a:alphaModFix/>
          </a:blip>
          <a:srcRect l="14514" r="17817" b="24687"/>
          <a:stretch/>
        </p:blipFill>
        <p:spPr>
          <a:xfrm>
            <a:off x="7632828" y="3015165"/>
            <a:ext cx="1238949" cy="1930875"/>
          </a:xfrm>
          <a:prstGeom prst="rect">
            <a:avLst/>
          </a:prstGeom>
          <a:noFill/>
          <a:ln>
            <a:noFill/>
          </a:ln>
        </p:spPr>
      </p:pic>
      <p:sp>
        <p:nvSpPr>
          <p:cNvPr id="2" name="Slide Number Placeholder 1"/>
          <p:cNvSpPr>
            <a:spLocks noGrp="1"/>
          </p:cNvSpPr>
          <p:nvPr>
            <p:ph type="sldNum" sz="quarter" idx="12"/>
          </p:nvPr>
        </p:nvSpPr>
        <p:spPr>
          <a:xfrm>
            <a:off x="0" y="4869656"/>
            <a:ext cx="512504" cy="273844"/>
          </a:xfrm>
        </p:spPr>
        <p:txBody>
          <a:bodyPr/>
          <a:lstStyle/>
          <a:p>
            <a:pPr marL="0" lvl="0" indent="0">
              <a:spcBef>
                <a:spcPts val="0"/>
              </a:spcBef>
              <a:buSzPct val="25000"/>
              <a:buNone/>
            </a:pPr>
            <a:fld id="{00000000-1234-1234-1234-123412341234}" type="slidenum">
              <a:rPr lang="en" b="1" smtClean="0"/>
              <a:t>2</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36532" y="176892"/>
            <a:ext cx="7772400" cy="914400"/>
          </a:xfrm>
          <a:prstGeom prst="rect">
            <a:avLst/>
          </a:prstGeom>
        </p:spPr>
        <p:txBody>
          <a:bodyPr lIns="91425" tIns="91425" rIns="91425" bIns="91425" anchor="ctr" anchorCtr="0">
            <a:noAutofit/>
          </a:bodyPr>
          <a:lstStyle/>
          <a:p>
            <a:pPr lvl="0" rtl="0">
              <a:spcBef>
                <a:spcPts val="0"/>
              </a:spcBef>
              <a:buNone/>
            </a:pPr>
            <a:r>
              <a:rPr lang="en" sz="2700" dirty="0" smtClean="0">
                <a:solidFill>
                  <a:schemeClr val="tx1"/>
                </a:solidFill>
                <a:latin typeface="Cambria"/>
                <a:ea typeface="Cambria"/>
                <a:cs typeface="Cambria"/>
                <a:sym typeface="Cambria"/>
              </a:rPr>
              <a:t>References: </a:t>
            </a:r>
            <a:r>
              <a:rPr lang="en" sz="1600" dirty="0" smtClean="0">
                <a:solidFill>
                  <a:schemeClr val="tx1"/>
                </a:solidFill>
                <a:latin typeface="Cambria"/>
                <a:ea typeface="Cambria"/>
                <a:cs typeface="Cambria"/>
                <a:sym typeface="Cambria"/>
              </a:rPr>
              <a:t>Photos, in order</a:t>
            </a:r>
            <a:endParaRPr lang="en" sz="2700" dirty="0">
              <a:solidFill>
                <a:schemeClr val="tx1"/>
              </a:solidFill>
              <a:latin typeface="Cambria"/>
              <a:ea typeface="Cambria"/>
              <a:cs typeface="Cambria"/>
              <a:sym typeface="Cambria"/>
            </a:endParaRPr>
          </a:p>
        </p:txBody>
      </p:sp>
      <p:sp>
        <p:nvSpPr>
          <p:cNvPr id="217" name="Shape 217"/>
          <p:cNvSpPr txBox="1">
            <a:spLocks noGrp="1"/>
          </p:cNvSpPr>
          <p:nvPr>
            <p:ph idx="1"/>
          </p:nvPr>
        </p:nvSpPr>
        <p:spPr>
          <a:xfrm>
            <a:off x="849085" y="975391"/>
            <a:ext cx="7108371" cy="3572699"/>
          </a:xfrm>
          <a:prstGeom prst="rect">
            <a:avLst/>
          </a:prstGeom>
        </p:spPr>
        <p:txBody>
          <a:bodyPr lIns="91425" tIns="91425" rIns="91425" bIns="91425" anchor="t" anchorCtr="0">
            <a:noAutofit/>
          </a:bodyPr>
          <a:lstStyle/>
          <a:p>
            <a:pPr marL="0" indent="0">
              <a:spcBef>
                <a:spcPts val="0"/>
              </a:spcBef>
              <a:buNone/>
            </a:pPr>
            <a:r>
              <a:rPr lang="en" sz="1000" dirty="0" smtClean="0">
                <a:solidFill>
                  <a:schemeClr val="tx1"/>
                </a:solidFill>
                <a:latin typeface="Cambria"/>
                <a:ea typeface="Cambria"/>
                <a:cs typeface="Cambria"/>
                <a:sym typeface="Cambria"/>
              </a:rPr>
              <a:t>Date Accessed for All: 4/46/2015</a:t>
            </a:r>
            <a:endParaRPr lang="en" sz="1000" dirty="0" smtClean="0">
              <a:solidFill>
                <a:schemeClr val="tx1"/>
              </a:solidFill>
              <a:latin typeface="Cambria"/>
              <a:ea typeface="Cambria"/>
              <a:cs typeface="Cambria"/>
              <a:sym typeface="Cambria"/>
              <a:hlinkClick r:id="rId3"/>
            </a:endParaRPr>
          </a:p>
          <a:p>
            <a:pPr marL="0" indent="0">
              <a:spcBef>
                <a:spcPts val="0"/>
              </a:spcBef>
              <a:buNone/>
            </a:pPr>
            <a:r>
              <a:rPr lang="en" sz="1000" dirty="0" smtClean="0">
                <a:solidFill>
                  <a:schemeClr val="tx1"/>
                </a:solidFill>
                <a:latin typeface="Cambria"/>
                <a:ea typeface="Cambria"/>
                <a:cs typeface="Cambria"/>
                <a:sym typeface="Cambria"/>
                <a:hlinkClick r:id="rId3"/>
              </a:rPr>
              <a:t>http</a:t>
            </a:r>
            <a:r>
              <a:rPr lang="en" sz="1000" dirty="0">
                <a:solidFill>
                  <a:schemeClr val="tx1"/>
                </a:solidFill>
                <a:latin typeface="Cambria"/>
                <a:ea typeface="Cambria"/>
                <a:cs typeface="Cambria"/>
                <a:sym typeface="Cambria"/>
                <a:hlinkClick r:id="rId3"/>
              </a:rPr>
              <a:t>://</a:t>
            </a:r>
            <a:r>
              <a:rPr lang="en" sz="1000" dirty="0" smtClean="0">
                <a:solidFill>
                  <a:schemeClr val="tx1"/>
                </a:solidFill>
                <a:latin typeface="Cambria"/>
                <a:ea typeface="Cambria"/>
                <a:cs typeface="Cambria"/>
                <a:sym typeface="Cambria"/>
                <a:hlinkClick r:id="rId3"/>
              </a:rPr>
              <a:t>fandan.co/1HPzEZj</a:t>
            </a:r>
            <a:r>
              <a:rPr lang="en" sz="1000" dirty="0" smtClean="0">
                <a:solidFill>
                  <a:schemeClr val="tx1"/>
                </a:solidFill>
                <a:latin typeface="Cambria"/>
                <a:ea typeface="Cambria"/>
                <a:cs typeface="Cambria"/>
                <a:sym typeface="Cambria"/>
              </a:rPr>
              <a:t> </a:t>
            </a:r>
            <a:endParaRPr lang="en" sz="1000" dirty="0">
              <a:solidFill>
                <a:schemeClr val="tx1"/>
              </a:solidFill>
              <a:latin typeface="Cambria"/>
              <a:ea typeface="Cambria"/>
              <a:cs typeface="Cambria"/>
              <a:sym typeface="Cambria"/>
            </a:endParaRPr>
          </a:p>
          <a:p>
            <a:pPr marL="0" indent="0">
              <a:spcBef>
                <a:spcPts val="0"/>
              </a:spcBef>
              <a:buNone/>
            </a:pPr>
            <a:r>
              <a:rPr lang="en" sz="1000" dirty="0">
                <a:solidFill>
                  <a:schemeClr val="tx1"/>
                </a:solidFill>
                <a:latin typeface="Cambria"/>
                <a:ea typeface="Cambria"/>
                <a:cs typeface="Cambria"/>
                <a:sym typeface="Cambria"/>
                <a:hlinkClick r:id="rId4"/>
              </a:rPr>
              <a:t>http://</a:t>
            </a:r>
            <a:r>
              <a:rPr lang="en" sz="1000" dirty="0" smtClean="0">
                <a:solidFill>
                  <a:schemeClr val="tx1"/>
                </a:solidFill>
                <a:latin typeface="Cambria"/>
                <a:ea typeface="Cambria"/>
                <a:cs typeface="Cambria"/>
                <a:sym typeface="Cambria"/>
                <a:hlinkClick r:id="rId4"/>
              </a:rPr>
              <a:t>bit.ly/1GyPPXV</a:t>
            </a:r>
            <a:r>
              <a:rPr lang="en" sz="1000" dirty="0" smtClean="0">
                <a:solidFill>
                  <a:schemeClr val="tx1"/>
                </a:solidFill>
                <a:latin typeface="Cambria"/>
                <a:ea typeface="Cambria"/>
                <a:cs typeface="Cambria"/>
                <a:sym typeface="Cambria"/>
              </a:rPr>
              <a:t> </a:t>
            </a:r>
            <a:endParaRPr lang="en" sz="1000" dirty="0">
              <a:solidFill>
                <a:schemeClr val="tx1"/>
              </a:solidFill>
              <a:latin typeface="Cambria"/>
              <a:ea typeface="Cambria"/>
              <a:cs typeface="Cambria"/>
              <a:sym typeface="Cambria"/>
            </a:endParaRPr>
          </a:p>
          <a:p>
            <a:pPr marL="0" lvl="0" indent="0">
              <a:spcBef>
                <a:spcPts val="0"/>
              </a:spcBef>
              <a:buNone/>
            </a:pPr>
            <a:r>
              <a:rPr lang="en" sz="1000" dirty="0">
                <a:solidFill>
                  <a:schemeClr val="tx1"/>
                </a:solidFill>
                <a:latin typeface="Cambria"/>
                <a:ea typeface="Cambria"/>
                <a:cs typeface="Cambria"/>
                <a:sym typeface="Cambria"/>
                <a:hlinkClick r:id="rId5"/>
              </a:rPr>
              <a:t>http://</a:t>
            </a:r>
            <a:r>
              <a:rPr lang="en" sz="1000" dirty="0" smtClean="0">
                <a:solidFill>
                  <a:schemeClr val="tx1"/>
                </a:solidFill>
                <a:latin typeface="Cambria"/>
                <a:ea typeface="Cambria"/>
                <a:cs typeface="Cambria"/>
                <a:sym typeface="Cambria"/>
                <a:hlinkClick r:id="rId5"/>
              </a:rPr>
              <a:t>bit.ly/1J4tuld</a:t>
            </a:r>
            <a:r>
              <a:rPr lang="en" sz="1000" dirty="0" smtClean="0">
                <a:solidFill>
                  <a:schemeClr val="tx1"/>
                </a:solidFill>
                <a:latin typeface="Cambria"/>
                <a:ea typeface="Cambria"/>
                <a:cs typeface="Cambria"/>
                <a:sym typeface="Cambria"/>
              </a:rPr>
              <a:t> </a:t>
            </a:r>
          </a:p>
          <a:p>
            <a:pPr marL="0" lvl="0" indent="0">
              <a:spcBef>
                <a:spcPts val="0"/>
              </a:spcBef>
              <a:buNone/>
            </a:pPr>
            <a:r>
              <a:rPr lang="en-US" sz="1000" dirty="0" smtClean="0">
                <a:solidFill>
                  <a:schemeClr val="tx1"/>
                </a:solidFill>
                <a:latin typeface="Cambria"/>
                <a:ea typeface="Cambria"/>
                <a:cs typeface="Cambria"/>
                <a:sym typeface="Cambria"/>
                <a:hlinkClick r:id="rId6"/>
              </a:rPr>
              <a:t>http</a:t>
            </a:r>
            <a:r>
              <a:rPr lang="en-US" sz="1000" dirty="0">
                <a:solidFill>
                  <a:schemeClr val="tx1"/>
                </a:solidFill>
                <a:latin typeface="Cambria"/>
                <a:ea typeface="Cambria"/>
                <a:cs typeface="Cambria"/>
                <a:sym typeface="Cambria"/>
                <a:hlinkClick r:id="rId6"/>
              </a:rPr>
              <a:t>://</a:t>
            </a:r>
            <a:r>
              <a:rPr lang="en-US" sz="1000" dirty="0" smtClean="0">
                <a:solidFill>
                  <a:schemeClr val="tx1"/>
                </a:solidFill>
                <a:latin typeface="Cambria"/>
                <a:ea typeface="Cambria"/>
                <a:cs typeface="Cambria"/>
                <a:sym typeface="Cambria"/>
                <a:hlinkClick r:id="rId6"/>
              </a:rPr>
              <a:t>bit.ly/1Ex9MPc</a:t>
            </a:r>
            <a:r>
              <a:rPr lang="en-US" sz="1000" dirty="0" smtClean="0">
                <a:solidFill>
                  <a:schemeClr val="tx1"/>
                </a:solidFill>
                <a:latin typeface="Cambria"/>
                <a:ea typeface="Cambria"/>
                <a:cs typeface="Cambria"/>
                <a:sym typeface="Cambria"/>
              </a:rPr>
              <a:t> </a:t>
            </a:r>
            <a:endParaRPr lang="en-US" sz="1000" dirty="0">
              <a:solidFill>
                <a:schemeClr val="tx1"/>
              </a:solidFill>
              <a:latin typeface="Cambria"/>
              <a:ea typeface="Cambria"/>
              <a:cs typeface="Cambria"/>
              <a:sym typeface="Cambria"/>
            </a:endParaRPr>
          </a:p>
          <a:p>
            <a:pPr marL="0" lvl="0" indent="0">
              <a:spcBef>
                <a:spcPts val="0"/>
              </a:spcBef>
              <a:buNone/>
            </a:pPr>
            <a:r>
              <a:rPr lang="en-US" sz="1000" dirty="0" smtClean="0">
                <a:solidFill>
                  <a:schemeClr val="tx1"/>
                </a:solidFill>
                <a:latin typeface="Cambria"/>
                <a:ea typeface="Cambria"/>
                <a:cs typeface="Cambria"/>
                <a:sym typeface="Cambria"/>
                <a:hlinkClick r:id="rId7"/>
              </a:rPr>
              <a:t>http://bit.ly/1z6XsVi</a:t>
            </a:r>
            <a:r>
              <a:rPr lang="en-US" sz="1000" dirty="0" smtClean="0">
                <a:solidFill>
                  <a:schemeClr val="tx1"/>
                </a:solidFill>
                <a:latin typeface="Cambria"/>
                <a:ea typeface="Cambria"/>
                <a:cs typeface="Cambria"/>
                <a:sym typeface="Cambria"/>
              </a:rPr>
              <a:t> </a:t>
            </a:r>
            <a:endParaRPr lang="en-US" sz="1000" dirty="0">
              <a:solidFill>
                <a:schemeClr val="tx1"/>
              </a:solidFill>
              <a:latin typeface="Cambria"/>
              <a:ea typeface="Cambria"/>
              <a:cs typeface="Cambria"/>
              <a:sym typeface="Cambria"/>
            </a:endParaRPr>
          </a:p>
          <a:p>
            <a:pPr marL="0" lvl="0" indent="0">
              <a:spcBef>
                <a:spcPts val="0"/>
              </a:spcBef>
              <a:buNone/>
            </a:pPr>
            <a:r>
              <a:rPr lang="en-US" sz="1000" dirty="0" smtClean="0">
                <a:solidFill>
                  <a:schemeClr val="tx1"/>
                </a:solidFill>
                <a:latin typeface="Cambria"/>
                <a:ea typeface="Cambria"/>
                <a:cs typeface="Cambria"/>
                <a:sym typeface="Cambria"/>
                <a:hlinkClick r:id="rId8"/>
              </a:rPr>
              <a:t>http</a:t>
            </a:r>
            <a:r>
              <a:rPr lang="en-US" sz="1000" dirty="0">
                <a:solidFill>
                  <a:schemeClr val="tx1"/>
                </a:solidFill>
                <a:latin typeface="Cambria"/>
                <a:ea typeface="Cambria"/>
                <a:cs typeface="Cambria"/>
                <a:sym typeface="Cambria"/>
                <a:hlinkClick r:id="rId8"/>
              </a:rPr>
              <a:t>://</a:t>
            </a:r>
            <a:r>
              <a:rPr lang="en-US" sz="1000" dirty="0" smtClean="0">
                <a:solidFill>
                  <a:schemeClr val="tx1"/>
                </a:solidFill>
                <a:latin typeface="Cambria"/>
                <a:ea typeface="Cambria"/>
                <a:cs typeface="Cambria"/>
                <a:sym typeface="Cambria"/>
                <a:hlinkClick r:id="rId8"/>
              </a:rPr>
              <a:t>bit.ly/1DDSpsc</a:t>
            </a:r>
            <a:r>
              <a:rPr lang="en-US" sz="1000" dirty="0" smtClean="0">
                <a:solidFill>
                  <a:schemeClr val="tx1"/>
                </a:solidFill>
                <a:latin typeface="Cambria"/>
                <a:ea typeface="Cambria"/>
                <a:cs typeface="Cambria"/>
                <a:sym typeface="Cambria"/>
              </a:rPr>
              <a:t> </a:t>
            </a:r>
            <a:endParaRPr lang="en-US" sz="1000" dirty="0">
              <a:solidFill>
                <a:schemeClr val="tx1"/>
              </a:solidFill>
              <a:latin typeface="Cambria"/>
              <a:ea typeface="Cambria"/>
              <a:cs typeface="Cambria"/>
              <a:sym typeface="Cambria"/>
            </a:endParaRPr>
          </a:p>
          <a:p>
            <a:pPr marL="0" indent="0">
              <a:spcBef>
                <a:spcPts val="0"/>
              </a:spcBef>
              <a:buNone/>
            </a:pPr>
            <a:r>
              <a:rPr lang="en" sz="1000" dirty="0">
                <a:solidFill>
                  <a:schemeClr val="tx1"/>
                </a:solidFill>
                <a:latin typeface="Cambria"/>
                <a:ea typeface="Cambria"/>
                <a:cs typeface="Cambria"/>
                <a:sym typeface="Cambria"/>
                <a:hlinkClick r:id="rId9"/>
              </a:rPr>
              <a:t>http://</a:t>
            </a:r>
            <a:r>
              <a:rPr lang="en" sz="1000" dirty="0" smtClean="0">
                <a:solidFill>
                  <a:schemeClr val="tx1"/>
                </a:solidFill>
                <a:latin typeface="Cambria"/>
                <a:ea typeface="Cambria"/>
                <a:cs typeface="Cambria"/>
                <a:sym typeface="Cambria"/>
                <a:hlinkClick r:id="rId9"/>
              </a:rPr>
              <a:t>www.wpi.edu/Images/CMS/Marketing/Inst-Prim-FulClr.gif</a:t>
            </a:r>
            <a:r>
              <a:rPr lang="en" sz="1000" dirty="0" smtClean="0">
                <a:solidFill>
                  <a:schemeClr val="tx1"/>
                </a:solidFill>
                <a:latin typeface="Cambria"/>
                <a:ea typeface="Cambria"/>
                <a:cs typeface="Cambria"/>
                <a:sym typeface="Cambria"/>
              </a:rPr>
              <a:t> </a:t>
            </a:r>
            <a:endParaRPr lang="en" sz="1000" dirty="0">
              <a:solidFill>
                <a:schemeClr val="tx1"/>
              </a:solidFill>
              <a:latin typeface="Cambria"/>
              <a:ea typeface="Cambria"/>
              <a:cs typeface="Cambria"/>
              <a:sym typeface="Cambria"/>
            </a:endParaRPr>
          </a:p>
          <a:p>
            <a:pPr marL="0" indent="0" rtl="0">
              <a:spcBef>
                <a:spcPts val="0"/>
              </a:spcBef>
              <a:buNone/>
            </a:pPr>
            <a:r>
              <a:rPr lang="en" sz="1000" u="sng" dirty="0" smtClean="0">
                <a:solidFill>
                  <a:schemeClr val="hlink"/>
                </a:solidFill>
                <a:latin typeface="Cambria"/>
                <a:ea typeface="Cambria"/>
                <a:cs typeface="Cambria"/>
                <a:sym typeface="Cambria"/>
                <a:hlinkClick r:id="rId10"/>
              </a:rPr>
              <a:t>http</a:t>
            </a:r>
            <a:r>
              <a:rPr lang="en" sz="1000" u="sng" dirty="0">
                <a:solidFill>
                  <a:schemeClr val="hlink"/>
                </a:solidFill>
                <a:latin typeface="Cambria"/>
                <a:ea typeface="Cambria"/>
                <a:cs typeface="Cambria"/>
                <a:sym typeface="Cambria"/>
                <a:hlinkClick r:id="rId10"/>
              </a:rPr>
              <a:t>://electronics.howstuffworks.com/gadgets/high-tech-gadgets/nightvision1.htm</a:t>
            </a:r>
          </a:p>
          <a:p>
            <a:pPr marL="0" indent="0" rtl="0">
              <a:spcBef>
                <a:spcPts val="0"/>
              </a:spcBef>
              <a:buNone/>
            </a:pPr>
            <a:r>
              <a:rPr lang="en" sz="1000" u="sng" dirty="0">
                <a:solidFill>
                  <a:schemeClr val="hlink"/>
                </a:solidFill>
                <a:latin typeface="Cambria"/>
                <a:ea typeface="Cambria"/>
                <a:cs typeface="Cambria"/>
                <a:sym typeface="Cambria"/>
                <a:hlinkClick r:id="rId11"/>
              </a:rPr>
              <a:t>http://www.eu-robotics.net/cms/upload/euRobotics_Forum/ERF2014_presentations/day_2/Industrial_HRC_-_ERF2014.pdf</a:t>
            </a:r>
          </a:p>
          <a:p>
            <a:pPr marL="0" lvl="0" indent="0" rtl="0">
              <a:spcBef>
                <a:spcPts val="0"/>
              </a:spcBef>
              <a:buClr>
                <a:schemeClr val="dk1"/>
              </a:buClr>
              <a:buSzPct val="91666"/>
              <a:buNone/>
            </a:pPr>
            <a:r>
              <a:rPr lang="en" sz="1000" u="sng" dirty="0">
                <a:solidFill>
                  <a:schemeClr val="hlink"/>
                </a:solidFill>
                <a:latin typeface="Cambria"/>
                <a:ea typeface="Cambria"/>
                <a:cs typeface="Cambria"/>
                <a:sym typeface="Cambria"/>
                <a:hlinkClick r:id="rId12"/>
              </a:rPr>
              <a:t>http://www.bbc.com/future/story/20140326-will-we-ever-travel-in-wormholes</a:t>
            </a:r>
            <a:r>
              <a:rPr lang="en" sz="1000" dirty="0">
                <a:solidFill>
                  <a:srgbClr val="FFFFFF"/>
                </a:solidFill>
                <a:latin typeface="Cambria"/>
                <a:ea typeface="Cambria"/>
                <a:cs typeface="Cambria"/>
                <a:sym typeface="Cambria"/>
              </a:rPr>
              <a:t> </a:t>
            </a:r>
          </a:p>
          <a:p>
            <a:pPr marL="0" lvl="0" indent="0" rtl="0">
              <a:spcBef>
                <a:spcPts val="0"/>
              </a:spcBef>
              <a:buClr>
                <a:schemeClr val="dk1"/>
              </a:buClr>
              <a:buSzPct val="91666"/>
              <a:buNone/>
            </a:pPr>
            <a:r>
              <a:rPr lang="en" sz="1000" u="sng" dirty="0">
                <a:solidFill>
                  <a:schemeClr val="hlink"/>
                </a:solidFill>
                <a:latin typeface="Cambria"/>
                <a:ea typeface="Cambria"/>
                <a:cs typeface="Cambria"/>
                <a:sym typeface="Cambria"/>
                <a:hlinkClick r:id="rId13"/>
              </a:rPr>
              <a:t>http://www.andersoninstitute.com/wormholes.html</a:t>
            </a:r>
            <a:r>
              <a:rPr lang="en" sz="1000" dirty="0">
                <a:solidFill>
                  <a:srgbClr val="FFFFFF"/>
                </a:solidFill>
                <a:latin typeface="Cambria"/>
                <a:ea typeface="Cambria"/>
                <a:cs typeface="Cambria"/>
                <a:sym typeface="Cambria"/>
              </a:rPr>
              <a:t> </a:t>
            </a:r>
          </a:p>
          <a:p>
            <a:pPr marL="0" lvl="0" indent="0" rtl="0">
              <a:spcBef>
                <a:spcPts val="0"/>
              </a:spcBef>
              <a:buClr>
                <a:schemeClr val="dk1"/>
              </a:buClr>
              <a:buSzPct val="91666"/>
              <a:buNone/>
            </a:pPr>
            <a:r>
              <a:rPr lang="en" sz="1000" u="sng" dirty="0" smtClean="0">
                <a:solidFill>
                  <a:schemeClr val="hlink"/>
                </a:solidFill>
                <a:latin typeface="Cambria"/>
                <a:ea typeface="Cambria"/>
                <a:cs typeface="Cambria"/>
                <a:sym typeface="Cambria"/>
                <a:hlinkClick r:id="rId14"/>
              </a:rPr>
              <a:t>http</a:t>
            </a:r>
            <a:r>
              <a:rPr lang="en" sz="1000" u="sng" dirty="0">
                <a:solidFill>
                  <a:schemeClr val="hlink"/>
                </a:solidFill>
                <a:latin typeface="Cambria"/>
                <a:ea typeface="Cambria"/>
                <a:cs typeface="Cambria"/>
                <a:sym typeface="Cambria"/>
                <a:hlinkClick r:id="rId14"/>
              </a:rPr>
              <a:t>://www.wpi.edu/offices/policies/intell.html</a:t>
            </a:r>
          </a:p>
          <a:p>
            <a:pPr marL="0" lvl="0" indent="0" rtl="0">
              <a:spcBef>
                <a:spcPts val="0"/>
              </a:spcBef>
              <a:buClr>
                <a:schemeClr val="dk1"/>
              </a:buClr>
              <a:buSzPct val="91666"/>
              <a:buNone/>
            </a:pPr>
            <a:r>
              <a:rPr lang="en" sz="1000" dirty="0">
                <a:solidFill>
                  <a:srgbClr val="FFFFFF"/>
                </a:solidFill>
                <a:latin typeface="Cambria"/>
                <a:ea typeface="Cambria"/>
                <a:cs typeface="Cambria"/>
                <a:sym typeface="Cambria"/>
              </a:rPr>
              <a:t> </a:t>
            </a:r>
            <a:r>
              <a:rPr lang="en" sz="1000" u="sng" dirty="0">
                <a:solidFill>
                  <a:schemeClr val="hlink"/>
                </a:solidFill>
                <a:latin typeface="Cambria"/>
                <a:ea typeface="Cambria"/>
                <a:cs typeface="Cambria"/>
                <a:sym typeface="Cambria"/>
                <a:hlinkClick r:id="rId15"/>
              </a:rPr>
              <a:t>http://health.state.tn.us/hipaa/</a:t>
            </a:r>
            <a:r>
              <a:rPr lang="en" sz="1000" dirty="0">
                <a:solidFill>
                  <a:srgbClr val="FFFFFF"/>
                </a:solidFill>
                <a:latin typeface="Cambria"/>
                <a:ea typeface="Cambria"/>
                <a:cs typeface="Cambria"/>
                <a:sym typeface="Cambria"/>
              </a:rPr>
              <a:t> </a:t>
            </a:r>
          </a:p>
          <a:p>
            <a:pPr marL="0" lvl="0" indent="0" rtl="0">
              <a:spcBef>
                <a:spcPts val="0"/>
              </a:spcBef>
              <a:buClr>
                <a:schemeClr val="dk1"/>
              </a:buClr>
              <a:buSzPct val="91666"/>
              <a:buNone/>
            </a:pPr>
            <a:r>
              <a:rPr lang="en" sz="1000" u="sng" dirty="0">
                <a:solidFill>
                  <a:schemeClr val="hlink"/>
                </a:solidFill>
                <a:latin typeface="Cambria"/>
                <a:ea typeface="Cambria"/>
                <a:cs typeface="Cambria"/>
                <a:sym typeface="Cambria"/>
                <a:hlinkClick r:id="rId16"/>
              </a:rPr>
              <a:t>https://www.law.cornell.edu/wex/patent</a:t>
            </a:r>
          </a:p>
          <a:p>
            <a:pPr lvl="0" rtl="0">
              <a:spcBef>
                <a:spcPts val="0"/>
              </a:spcBef>
              <a:buClr>
                <a:schemeClr val="dk1"/>
              </a:buClr>
              <a:buFont typeface="Arial"/>
              <a:buNone/>
            </a:pPr>
            <a:endParaRPr sz="1200" dirty="0">
              <a:solidFill>
                <a:srgbClr val="FFFFFF"/>
              </a:solidFill>
              <a:latin typeface="Cambria"/>
              <a:ea typeface="Cambria"/>
              <a:cs typeface="Cambria"/>
              <a:sym typeface="Cambria"/>
            </a:endParaRPr>
          </a:p>
          <a:p>
            <a:pPr rtl="0">
              <a:spcBef>
                <a:spcPts val="0"/>
              </a:spcBef>
              <a:buNone/>
            </a:pPr>
            <a:endParaRPr sz="1800" dirty="0">
              <a:solidFill>
                <a:srgbClr val="FFFFFF"/>
              </a:solidFill>
              <a:latin typeface="Cambria"/>
              <a:ea typeface="Cambria"/>
              <a:cs typeface="Cambria"/>
              <a:sym typeface="Cambria"/>
            </a:endParaRPr>
          </a:p>
          <a:p>
            <a:pPr rtl="0">
              <a:spcBef>
                <a:spcPts val="0"/>
              </a:spcBef>
              <a:buNone/>
            </a:pPr>
            <a:endParaRPr sz="1800" dirty="0">
              <a:solidFill>
                <a:srgbClr val="FFFFFF"/>
              </a:solidFill>
              <a:latin typeface="Cambria"/>
              <a:ea typeface="Cambria"/>
              <a:cs typeface="Cambria"/>
              <a:sym typeface="Cambria"/>
            </a:endParaRPr>
          </a:p>
          <a:p>
            <a:pPr lvl="0" rtl="0">
              <a:spcBef>
                <a:spcPts val="0"/>
              </a:spcBef>
              <a:buNone/>
            </a:pPr>
            <a:endParaRPr sz="1800" dirty="0">
              <a:solidFill>
                <a:srgbClr val="FFFFFF"/>
              </a:solidFill>
              <a:latin typeface="Cambria"/>
              <a:ea typeface="Cambria"/>
              <a:cs typeface="Cambria"/>
              <a:sym typeface="Cambria"/>
            </a:endParaRPr>
          </a:p>
        </p:txBody>
      </p:sp>
      <p:sp>
        <p:nvSpPr>
          <p:cNvPr id="4" name="Shape 216"/>
          <p:cNvSpPr txBox="1">
            <a:spLocks/>
          </p:cNvSpPr>
          <p:nvPr/>
        </p:nvSpPr>
        <p:spPr>
          <a:xfrm>
            <a:off x="185056" y="3072492"/>
            <a:ext cx="7772400" cy="914400"/>
          </a:xfrm>
          <a:prstGeom prst="rect">
            <a:avLst/>
          </a:prstGeom>
        </p:spPr>
        <p:txBody>
          <a:bodyPr vert="horz" lIns="91425" tIns="91425" rIns="91425" bIns="91425" rtlCol="0" anchor="ctr" anchorCtr="0">
            <a:noAutofit/>
          </a:bodyPr>
          <a:lst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 smtClean="0">
                <a:solidFill>
                  <a:schemeClr val="tx1"/>
                </a:solidFill>
                <a:latin typeface="Cambria"/>
                <a:ea typeface="Cambria"/>
                <a:cs typeface="Cambria"/>
                <a:sym typeface="Cambria"/>
              </a:rPr>
              <a:t>References: </a:t>
            </a:r>
            <a:r>
              <a:rPr lang="en" sz="1600" smtClean="0">
                <a:solidFill>
                  <a:schemeClr val="tx1"/>
                </a:solidFill>
                <a:latin typeface="Cambria"/>
                <a:ea typeface="Cambria"/>
                <a:cs typeface="Cambria"/>
                <a:sym typeface="Cambria"/>
              </a:rPr>
              <a:t>Content</a:t>
            </a:r>
            <a:endParaRPr lang="en" dirty="0">
              <a:solidFill>
                <a:schemeClr val="tx1"/>
              </a:solidFill>
              <a:latin typeface="Cambria"/>
              <a:ea typeface="Cambria"/>
              <a:cs typeface="Cambria"/>
              <a:sym typeface="Cambria"/>
            </a:endParaRPr>
          </a:p>
        </p:txBody>
      </p:sp>
      <p:sp>
        <p:nvSpPr>
          <p:cNvPr id="5" name="Shape 217"/>
          <p:cNvSpPr txBox="1">
            <a:spLocks/>
          </p:cNvSpPr>
          <p:nvPr/>
        </p:nvSpPr>
        <p:spPr>
          <a:xfrm>
            <a:off x="897609" y="3870991"/>
            <a:ext cx="7108371" cy="1139159"/>
          </a:xfrm>
          <a:prstGeom prst="rect">
            <a:avLst/>
          </a:prstGeom>
        </p:spPr>
        <p:txBody>
          <a:bodyPr vert="horz" lIns="91425" tIns="91425" rIns="91425" bIns="91425" rtlCol="0" anchor="t" anchorCtr="0">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en-US" sz="1000" dirty="0" smtClean="0">
                <a:solidFill>
                  <a:schemeClr val="tx1"/>
                </a:solidFill>
                <a:latin typeface="Cambria"/>
                <a:ea typeface="Cambria"/>
                <a:cs typeface="Cambria"/>
                <a:sym typeface="Cambria"/>
              </a:rPr>
              <a:t>Big Hero 6 Movie, 2015</a:t>
            </a:r>
          </a:p>
          <a:p>
            <a:pPr marL="0" indent="0">
              <a:spcBef>
                <a:spcPts val="0"/>
              </a:spcBef>
              <a:buFont typeface="Wingdings 3" charset="2"/>
              <a:buNone/>
            </a:pPr>
            <a:r>
              <a:rPr lang="en-US" sz="1000" dirty="0" smtClean="0">
                <a:solidFill>
                  <a:schemeClr val="tx1"/>
                </a:solidFill>
                <a:latin typeface="Cambria"/>
                <a:ea typeface="Cambria"/>
                <a:cs typeface="Cambria"/>
                <a:sym typeface="Cambria"/>
              </a:rPr>
              <a:t>Ethics for the Information Age, 2009</a:t>
            </a:r>
          </a:p>
          <a:p>
            <a:pPr marL="0" indent="0">
              <a:spcBef>
                <a:spcPts val="0"/>
              </a:spcBef>
              <a:buFont typeface="Wingdings 3" charset="2"/>
              <a:buNone/>
            </a:pPr>
            <a:r>
              <a:rPr lang="en-US" sz="1000" u="sng" dirty="0" smtClean="0">
                <a:solidFill>
                  <a:schemeClr val="hlink"/>
                </a:solidFill>
                <a:latin typeface="Cambria" panose="02040503050406030204" pitchFamily="18" charset="0"/>
                <a:ea typeface="Cambria"/>
                <a:cs typeface="Cambria"/>
                <a:sym typeface="Cambria"/>
                <a:hlinkClick r:id="rId17"/>
              </a:rPr>
              <a:t>http://science.howstuffworks.com/x-ray.htm </a:t>
            </a:r>
            <a:r>
              <a:rPr lang="en-US" sz="1000" dirty="0" smtClean="0">
                <a:solidFill>
                  <a:schemeClr val="tx1"/>
                </a:solidFill>
                <a:latin typeface="Cambria" panose="02040503050406030204" pitchFamily="18" charset="0"/>
                <a:ea typeface="Cambria"/>
                <a:cs typeface="Cambria"/>
                <a:sym typeface="Cambria"/>
              </a:rPr>
              <a:t>Accessed: 4/27/2015</a:t>
            </a:r>
          </a:p>
          <a:p>
            <a:pPr marL="0" indent="0">
              <a:spcBef>
                <a:spcPts val="0"/>
              </a:spcBef>
              <a:buNone/>
            </a:pPr>
            <a:r>
              <a:rPr lang="en-US" sz="1000" dirty="0">
                <a:latin typeface="Cambria" panose="02040503050406030204" pitchFamily="18" charset="0"/>
                <a:hlinkClick r:id="rId16"/>
              </a:rPr>
              <a:t>https://</a:t>
            </a:r>
            <a:r>
              <a:rPr lang="en-US" sz="1000" dirty="0" smtClean="0">
                <a:latin typeface="Cambria" panose="02040503050406030204" pitchFamily="18" charset="0"/>
                <a:hlinkClick r:id="rId16"/>
              </a:rPr>
              <a:t>www.law.cornell.edu/wex/patent</a:t>
            </a:r>
            <a:r>
              <a:rPr lang="en-US" sz="1000" dirty="0" smtClean="0">
                <a:latin typeface="Cambria" panose="02040503050406030204" pitchFamily="18" charset="0"/>
              </a:rPr>
              <a:t> </a:t>
            </a:r>
            <a:r>
              <a:rPr lang="en-US" sz="1000" dirty="0">
                <a:solidFill>
                  <a:schemeClr val="tx1"/>
                </a:solidFill>
                <a:latin typeface="Cambria" panose="02040503050406030204" pitchFamily="18" charset="0"/>
                <a:ea typeface="Cambria"/>
                <a:cs typeface="Cambria"/>
                <a:sym typeface="Cambria"/>
              </a:rPr>
              <a:t>Accessed: </a:t>
            </a:r>
            <a:r>
              <a:rPr lang="en-US" sz="1000" dirty="0" smtClean="0">
                <a:solidFill>
                  <a:schemeClr val="tx1"/>
                </a:solidFill>
                <a:latin typeface="Cambria" panose="02040503050406030204" pitchFamily="18" charset="0"/>
                <a:ea typeface="Cambria"/>
                <a:cs typeface="Cambria"/>
                <a:sym typeface="Cambria"/>
              </a:rPr>
              <a:t>4/25/2015</a:t>
            </a:r>
            <a:endParaRPr lang="en-US" sz="1000" dirty="0" smtClean="0">
              <a:latin typeface="Cambria" panose="02040503050406030204" pitchFamily="18" charset="0"/>
            </a:endParaRPr>
          </a:p>
          <a:p>
            <a:pPr marL="0" indent="0">
              <a:spcBef>
                <a:spcPts val="0"/>
              </a:spcBef>
              <a:buNone/>
            </a:pPr>
            <a:r>
              <a:rPr lang="en-US" sz="1000" dirty="0">
                <a:latin typeface="Cambria" panose="02040503050406030204" pitchFamily="18" charset="0"/>
                <a:hlinkClick r:id="rId14"/>
              </a:rPr>
              <a:t>http://</a:t>
            </a:r>
            <a:r>
              <a:rPr lang="en-US" sz="1000" dirty="0" smtClean="0">
                <a:latin typeface="Cambria" panose="02040503050406030204" pitchFamily="18" charset="0"/>
                <a:hlinkClick r:id="rId14"/>
              </a:rPr>
              <a:t>www.wpi.edu/offices/policies/intell.html</a:t>
            </a:r>
            <a:r>
              <a:rPr lang="en-US" sz="1000" dirty="0" smtClean="0">
                <a:latin typeface="Cambria" panose="02040503050406030204" pitchFamily="18" charset="0"/>
              </a:rPr>
              <a:t> </a:t>
            </a:r>
            <a:r>
              <a:rPr lang="en-US" sz="1000" dirty="0">
                <a:solidFill>
                  <a:schemeClr val="tx1"/>
                </a:solidFill>
                <a:latin typeface="Cambria" panose="02040503050406030204" pitchFamily="18" charset="0"/>
                <a:ea typeface="Cambria"/>
                <a:cs typeface="Cambria"/>
                <a:sym typeface="Cambria"/>
              </a:rPr>
              <a:t>Accessed</a:t>
            </a:r>
            <a:r>
              <a:rPr lang="en-US" sz="1000">
                <a:solidFill>
                  <a:schemeClr val="tx1"/>
                </a:solidFill>
                <a:latin typeface="Cambria" panose="02040503050406030204" pitchFamily="18" charset="0"/>
                <a:ea typeface="Cambria"/>
                <a:cs typeface="Cambria"/>
                <a:sym typeface="Cambria"/>
              </a:rPr>
              <a:t>: </a:t>
            </a:r>
            <a:r>
              <a:rPr lang="en-US" sz="1000" smtClean="0">
                <a:solidFill>
                  <a:schemeClr val="tx1"/>
                </a:solidFill>
                <a:latin typeface="Cambria" panose="02040503050406030204" pitchFamily="18" charset="0"/>
                <a:ea typeface="Cambria"/>
                <a:cs typeface="Cambria"/>
                <a:sym typeface="Cambria"/>
              </a:rPr>
              <a:t>4/25/2015</a:t>
            </a:r>
            <a:endParaRPr lang="en-US" sz="1000" u="sng" dirty="0" smtClean="0">
              <a:solidFill>
                <a:schemeClr val="hlink"/>
              </a:solidFill>
              <a:latin typeface="Cambria" panose="02040503050406030204" pitchFamily="18" charset="0"/>
              <a:ea typeface="Cambria"/>
              <a:cs typeface="Cambria"/>
              <a:sym typeface="Cambria"/>
              <a:hlinkClick r:id="rId17"/>
            </a:endParaRPr>
          </a:p>
          <a:p>
            <a:pPr marL="0" indent="0">
              <a:spcBef>
                <a:spcPts val="0"/>
              </a:spcBef>
              <a:buFont typeface="Wingdings 3" charset="2"/>
              <a:buNone/>
            </a:pPr>
            <a:endParaRPr lang="en-US" sz="1000" dirty="0" smtClean="0">
              <a:solidFill>
                <a:schemeClr val="tx1"/>
              </a:solidFill>
              <a:latin typeface="Cambria"/>
              <a:ea typeface="Cambria"/>
              <a:cs typeface="Cambria"/>
              <a:sym typeface="Cambria"/>
            </a:endParaRPr>
          </a:p>
          <a:p>
            <a:pPr marL="0" indent="0">
              <a:spcBef>
                <a:spcPts val="0"/>
              </a:spcBef>
              <a:buFont typeface="Wingdings 3" charset="2"/>
              <a:buNone/>
            </a:pPr>
            <a:endParaRPr lang="en-US" sz="1000" dirty="0" smtClean="0">
              <a:solidFill>
                <a:schemeClr val="tx1"/>
              </a:solidFill>
              <a:latin typeface="Cambria"/>
              <a:ea typeface="Cambria"/>
              <a:cs typeface="Cambria"/>
              <a:sym typeface="Cambria"/>
            </a:endParaRPr>
          </a:p>
          <a:p>
            <a:pPr marL="0" indent="0">
              <a:spcBef>
                <a:spcPts val="0"/>
              </a:spcBef>
              <a:buFont typeface="Wingdings 3" charset="2"/>
              <a:buNone/>
            </a:pPr>
            <a:endParaRPr lang="en-US" sz="1000" dirty="0" smtClean="0">
              <a:solidFill>
                <a:schemeClr val="tx1"/>
              </a:solidFill>
              <a:latin typeface="Cambria"/>
              <a:ea typeface="Cambria"/>
              <a:cs typeface="Cambria"/>
              <a:sym typeface="Cambria"/>
            </a:endParaRPr>
          </a:p>
          <a:p>
            <a:pPr marL="0" indent="0">
              <a:spcBef>
                <a:spcPts val="0"/>
              </a:spcBef>
              <a:buFont typeface="Wingdings 3" charset="2"/>
              <a:buNone/>
            </a:pPr>
            <a:endParaRPr lang="en-US" sz="1000" dirty="0" smtClean="0">
              <a:solidFill>
                <a:schemeClr val="tx1"/>
              </a:solidFill>
              <a:latin typeface="Cambria"/>
              <a:ea typeface="Cambria"/>
              <a:cs typeface="Cambria"/>
              <a:sym typeface="Cambria"/>
            </a:endParaRPr>
          </a:p>
          <a:p>
            <a:pPr marL="0" indent="0">
              <a:spcBef>
                <a:spcPts val="0"/>
              </a:spcBef>
              <a:buFont typeface="Wingdings 3" charset="2"/>
              <a:buNone/>
            </a:pPr>
            <a:endParaRPr lang="en-US" sz="1800" dirty="0">
              <a:solidFill>
                <a:srgbClr val="FFFFFF"/>
              </a:solidFill>
              <a:latin typeface="Cambria"/>
              <a:ea typeface="Cambria"/>
              <a:cs typeface="Cambria"/>
              <a:sym typeface="Cambria"/>
            </a:endParaRPr>
          </a:p>
        </p:txBody>
      </p:sp>
      <p:sp>
        <p:nvSpPr>
          <p:cNvPr id="2" name="Slide Number Placeholder 1"/>
          <p:cNvSpPr>
            <a:spLocks noGrp="1"/>
          </p:cNvSpPr>
          <p:nvPr>
            <p:ph type="sldNum" sz="quarter" idx="12"/>
          </p:nvPr>
        </p:nvSpPr>
        <p:spPr>
          <a:xfrm>
            <a:off x="25400" y="4869656"/>
            <a:ext cx="512504" cy="273844"/>
          </a:xfrm>
        </p:spPr>
        <p:txBody>
          <a:bodyPr/>
          <a:lstStyle/>
          <a:p>
            <a:pPr marL="0" lvl="0" indent="0">
              <a:spcBef>
                <a:spcPts val="0"/>
              </a:spcBef>
              <a:buSzPct val="25000"/>
              <a:buNone/>
            </a:pPr>
            <a:fld id="{00000000-1234-1234-1234-123412341234}" type="slidenum">
              <a:rPr lang="en" b="1" smtClean="0"/>
              <a:t>20</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513444" y="444954"/>
            <a:ext cx="6447501" cy="990600"/>
          </a:xfrm>
          <a:prstGeom prst="rect">
            <a:avLst/>
          </a:prstGeom>
        </p:spPr>
        <p:txBody>
          <a:bodyPr lIns="91425" tIns="91425" rIns="91425" bIns="91425" anchor="ctr" anchorCtr="0">
            <a:noAutofit/>
          </a:bodyPr>
          <a:lstStyle/>
          <a:p>
            <a:pPr lvl="0" rtl="0">
              <a:spcBef>
                <a:spcPts val="0"/>
              </a:spcBef>
              <a:buNone/>
            </a:pPr>
            <a:r>
              <a:rPr lang="en" sz="2700" dirty="0">
                <a:solidFill>
                  <a:schemeClr val="tx1"/>
                </a:solidFill>
                <a:latin typeface="Cambria"/>
                <a:ea typeface="Cambria"/>
                <a:cs typeface="Cambria"/>
                <a:sym typeface="Cambria"/>
              </a:rPr>
              <a:t>SUMMARY - ACT 1</a:t>
            </a:r>
          </a:p>
        </p:txBody>
      </p:sp>
      <p:sp>
        <p:nvSpPr>
          <p:cNvPr id="99" name="Shape 99"/>
          <p:cNvSpPr txBox="1">
            <a:spLocks noGrp="1"/>
          </p:cNvSpPr>
          <p:nvPr>
            <p:ph idx="1"/>
          </p:nvPr>
        </p:nvSpPr>
        <p:spPr>
          <a:xfrm>
            <a:off x="800981" y="1416504"/>
            <a:ext cx="3837899" cy="3352799"/>
          </a:xfrm>
          <a:prstGeom prst="rect">
            <a:avLst/>
          </a:prstGeom>
        </p:spPr>
        <p:txBody>
          <a:bodyPr lIns="91425" tIns="91425" rIns="91425" bIns="91425" anchor="t" anchorCtr="0">
            <a:noAutofit/>
          </a:bodyPr>
          <a:lstStyle/>
          <a:p>
            <a:pPr marL="400050" indent="-285750">
              <a:spcBef>
                <a:spcPts val="0"/>
              </a:spcBef>
              <a:spcAft>
                <a:spcPts val="1000"/>
              </a:spcAft>
              <a:buClr>
                <a:schemeClr val="accent1">
                  <a:lumMod val="75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Tadashi studies robotics while Hiro enters robot fighting pits</a:t>
            </a:r>
          </a:p>
          <a:p>
            <a:pPr marL="400050" indent="-285750">
              <a:spcBef>
                <a:spcPts val="0"/>
              </a:spcBef>
              <a:spcAft>
                <a:spcPts val="1000"/>
              </a:spcAft>
              <a:buClr>
                <a:schemeClr val="accent1">
                  <a:lumMod val="75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Hiro applies to Tadashi’s school</a:t>
            </a:r>
          </a:p>
          <a:p>
            <a:pPr marL="400050" indent="-285750">
              <a:spcBef>
                <a:spcPts val="0"/>
              </a:spcBef>
              <a:spcAft>
                <a:spcPts val="1000"/>
              </a:spcAft>
              <a:buClr>
                <a:schemeClr val="accent1">
                  <a:lumMod val="75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Hiro creates microbots as part of his enrollment</a:t>
            </a:r>
          </a:p>
          <a:p>
            <a:pPr marL="400050" indent="-285750">
              <a:spcBef>
                <a:spcPts val="0"/>
              </a:spcBef>
              <a:spcAft>
                <a:spcPts val="1000"/>
              </a:spcAft>
              <a:buClr>
                <a:schemeClr val="accent1">
                  <a:lumMod val="75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Fire at the university expo</a:t>
            </a:r>
          </a:p>
          <a:p>
            <a:pPr rtl="0">
              <a:spcBef>
                <a:spcPts val="0"/>
              </a:spcBef>
              <a:spcAft>
                <a:spcPts val="1000"/>
              </a:spcAft>
              <a:buClr>
                <a:schemeClr val="accent1">
                  <a:lumMod val="75000"/>
                </a:schemeClr>
              </a:buClr>
              <a:buFont typeface="Arial" panose="020B0604020202020204" pitchFamily="34" charset="0"/>
              <a:buChar char="•"/>
            </a:pPr>
            <a:endParaRPr sz="1800" dirty="0">
              <a:solidFill>
                <a:schemeClr val="tx1"/>
              </a:solidFill>
              <a:latin typeface="Cambria"/>
              <a:ea typeface="Cambria"/>
              <a:cs typeface="Cambria"/>
              <a:sym typeface="Cambria"/>
            </a:endParaRPr>
          </a:p>
        </p:txBody>
      </p:sp>
      <p:pic>
        <p:nvPicPr>
          <p:cNvPr id="100" name="Shape 100"/>
          <p:cNvPicPr preferRelativeResize="0"/>
          <p:nvPr/>
        </p:nvPicPr>
        <p:blipFill>
          <a:blip r:embed="rId3">
            <a:alphaModFix/>
          </a:blip>
          <a:stretch>
            <a:fillRect/>
          </a:stretch>
        </p:blipFill>
        <p:spPr>
          <a:xfrm>
            <a:off x="4735917" y="785131"/>
            <a:ext cx="4076700" cy="3638550"/>
          </a:xfrm>
          <a:prstGeom prst="rect">
            <a:avLst/>
          </a:prstGeom>
          <a:noFill/>
          <a:ln>
            <a:noFill/>
          </a:ln>
        </p:spPr>
      </p:pic>
      <p:sp>
        <p:nvSpPr>
          <p:cNvPr id="2" name="Slide Number Placeholder 1"/>
          <p:cNvSpPr>
            <a:spLocks noGrp="1"/>
          </p:cNvSpPr>
          <p:nvPr>
            <p:ph type="sldNum" sz="quarter" idx="12"/>
          </p:nvPr>
        </p:nvSpPr>
        <p:spPr>
          <a:xfrm>
            <a:off x="0" y="4838359"/>
            <a:ext cx="512504" cy="273844"/>
          </a:xfrm>
        </p:spPr>
        <p:txBody>
          <a:bodyPr/>
          <a:lstStyle/>
          <a:p>
            <a:pPr marL="0" lvl="0" indent="0">
              <a:spcBef>
                <a:spcPts val="0"/>
              </a:spcBef>
              <a:buSzPct val="25000"/>
              <a:buNone/>
            </a:pPr>
            <a:fld id="{00000000-1234-1234-1234-123412341234}" type="slidenum">
              <a:rPr lang="en" b="1" smtClean="0"/>
              <a:t>3</a:t>
            </a:fld>
            <a:endParaRPr lang="en" b="1"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508001" y="457200"/>
            <a:ext cx="6447501" cy="990600"/>
          </a:xfrm>
          <a:prstGeom prst="rect">
            <a:avLst/>
          </a:prstGeom>
        </p:spPr>
        <p:txBody>
          <a:bodyPr lIns="91425" tIns="91425" rIns="91425" bIns="91425" anchor="ctr" anchorCtr="0">
            <a:noAutofit/>
          </a:bodyPr>
          <a:lstStyle/>
          <a:p>
            <a:pPr lvl="0" rtl="0">
              <a:spcBef>
                <a:spcPts val="0"/>
              </a:spcBef>
              <a:buNone/>
            </a:pPr>
            <a:r>
              <a:rPr lang="en" sz="2700" dirty="0">
                <a:solidFill>
                  <a:schemeClr val="tx1"/>
                </a:solidFill>
                <a:latin typeface="Cambria"/>
                <a:ea typeface="Cambria"/>
                <a:cs typeface="Cambria"/>
                <a:sym typeface="Cambria"/>
              </a:rPr>
              <a:t>SUMMARY - ACT 2</a:t>
            </a:r>
          </a:p>
        </p:txBody>
      </p:sp>
      <p:sp>
        <p:nvSpPr>
          <p:cNvPr id="106" name="Shape 106"/>
          <p:cNvSpPr txBox="1">
            <a:spLocks noGrp="1"/>
          </p:cNvSpPr>
          <p:nvPr>
            <p:ph idx="1"/>
          </p:nvPr>
        </p:nvSpPr>
        <p:spPr>
          <a:xfrm>
            <a:off x="685800" y="1352550"/>
            <a:ext cx="3848100" cy="3352799"/>
          </a:xfrm>
          <a:prstGeom prst="rect">
            <a:avLst/>
          </a:prstGeom>
        </p:spPr>
        <p:txBody>
          <a:bodyPr lIns="91425" tIns="91425" rIns="91425" bIns="91425" anchor="t" anchorCtr="0">
            <a:noAutofit/>
          </a:bodyPr>
          <a:lstStyle/>
          <a:p>
            <a:pPr marL="400050" indent="-285750">
              <a:spcBef>
                <a:spcPts val="0"/>
              </a:spcBef>
              <a:spcAft>
                <a:spcPts val="10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Hiro doesn’t enroll after Tadashi’s death</a:t>
            </a:r>
          </a:p>
          <a:p>
            <a:pPr marL="400050" indent="-285750">
              <a:spcBef>
                <a:spcPts val="0"/>
              </a:spcBef>
              <a:spcAft>
                <a:spcPts val="10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Hiro and Baymax find a warehouse mass-producing microbots</a:t>
            </a:r>
          </a:p>
          <a:p>
            <a:pPr marL="400050" indent="-285750">
              <a:spcBef>
                <a:spcPts val="0"/>
              </a:spcBef>
              <a:spcAft>
                <a:spcPts val="10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Hiro upgrades Baymax</a:t>
            </a:r>
          </a:p>
          <a:p>
            <a:pPr>
              <a:spcBef>
                <a:spcPts val="0"/>
              </a:spcBef>
              <a:buClr>
                <a:schemeClr val="accent1">
                  <a:lumMod val="60000"/>
                  <a:lumOff val="40000"/>
                </a:schemeClr>
              </a:buClr>
              <a:buFont typeface="Arial" panose="020B0604020202020204" pitchFamily="34" charset="0"/>
              <a:buChar char="•"/>
            </a:pPr>
            <a:endParaRPr sz="1800" dirty="0">
              <a:solidFill>
                <a:schemeClr val="tx1"/>
              </a:solidFill>
              <a:latin typeface="Cambria"/>
              <a:ea typeface="Cambria"/>
              <a:cs typeface="Cambria"/>
              <a:sym typeface="Cambria"/>
            </a:endParaRPr>
          </a:p>
          <a:p>
            <a:pPr>
              <a:spcBef>
                <a:spcPts val="0"/>
              </a:spcBef>
              <a:buClr>
                <a:schemeClr val="accent1">
                  <a:lumMod val="60000"/>
                  <a:lumOff val="40000"/>
                </a:schemeClr>
              </a:buClr>
              <a:buFont typeface="Arial" panose="020B0604020202020204" pitchFamily="34" charset="0"/>
              <a:buChar char="•"/>
            </a:pPr>
            <a:endParaRPr sz="1100" dirty="0">
              <a:solidFill>
                <a:schemeClr val="tx1"/>
              </a:solidFill>
              <a:latin typeface="Cambria"/>
              <a:ea typeface="Cambria"/>
              <a:cs typeface="Cambria"/>
              <a:sym typeface="Cambria"/>
            </a:endParaRPr>
          </a:p>
          <a:p>
            <a:pPr marL="0" indent="0" rtl="0">
              <a:spcBef>
                <a:spcPts val="0"/>
              </a:spcBef>
              <a:spcAft>
                <a:spcPts val="0"/>
              </a:spcAft>
              <a:buNone/>
            </a:pPr>
            <a:endParaRPr sz="1100" dirty="0">
              <a:solidFill>
                <a:schemeClr val="tx1"/>
              </a:solidFill>
              <a:latin typeface="Cambria"/>
              <a:ea typeface="Cambria"/>
              <a:cs typeface="Cambria"/>
              <a:sym typeface="Cambria"/>
            </a:endParaRPr>
          </a:p>
          <a:p>
            <a:pPr marL="0" indent="0" rtl="0">
              <a:spcBef>
                <a:spcPts val="0"/>
              </a:spcBef>
              <a:spcAft>
                <a:spcPts val="0"/>
              </a:spcAft>
              <a:buNone/>
            </a:pPr>
            <a:endParaRPr sz="1100" dirty="0">
              <a:solidFill>
                <a:schemeClr val="tx1"/>
              </a:solidFill>
              <a:latin typeface="Cambria"/>
              <a:ea typeface="Cambria"/>
              <a:cs typeface="Cambria"/>
              <a:sym typeface="Cambria"/>
            </a:endParaRPr>
          </a:p>
        </p:txBody>
      </p:sp>
      <p:pic>
        <p:nvPicPr>
          <p:cNvPr id="107" name="Shape 107"/>
          <p:cNvPicPr preferRelativeResize="0"/>
          <p:nvPr/>
        </p:nvPicPr>
        <p:blipFill rotWithShape="1">
          <a:blip r:embed="rId3">
            <a:alphaModFix/>
          </a:blip>
          <a:srcRect l="17437" r="10537"/>
          <a:stretch/>
        </p:blipFill>
        <p:spPr>
          <a:xfrm>
            <a:off x="4314150" y="1352550"/>
            <a:ext cx="4615375" cy="2790374"/>
          </a:xfrm>
          <a:prstGeom prst="rect">
            <a:avLst/>
          </a:prstGeom>
          <a:noFill/>
          <a:ln>
            <a:noFill/>
          </a:ln>
        </p:spPr>
      </p:pic>
      <p:sp>
        <p:nvSpPr>
          <p:cNvPr id="3" name="Slide Number Placeholder 2"/>
          <p:cNvSpPr>
            <a:spLocks noGrp="1"/>
          </p:cNvSpPr>
          <p:nvPr>
            <p:ph type="sldNum" sz="quarter" idx="12"/>
          </p:nvPr>
        </p:nvSpPr>
        <p:spPr>
          <a:xfrm>
            <a:off x="-4503" y="4869656"/>
            <a:ext cx="512504" cy="273844"/>
          </a:xfrm>
        </p:spPr>
        <p:txBody>
          <a:bodyPr/>
          <a:lstStyle/>
          <a:p>
            <a:pPr marL="0" lvl="0" indent="0">
              <a:spcBef>
                <a:spcPts val="0"/>
              </a:spcBef>
              <a:buSzPct val="25000"/>
              <a:buNone/>
            </a:pPr>
            <a:fld id="{00000000-1234-1234-1234-123412341234}" type="slidenum">
              <a:rPr lang="en" b="1" smtClean="0"/>
              <a:t>4</a:t>
            </a:fld>
            <a:endParaRPr lang="en" b="1"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2700" dirty="0">
                <a:solidFill>
                  <a:schemeClr val="tx1"/>
                </a:solidFill>
                <a:latin typeface="Cambria"/>
                <a:ea typeface="Cambria"/>
                <a:cs typeface="Cambria"/>
                <a:sym typeface="Cambria"/>
              </a:rPr>
              <a:t>SUMMARY - ACT 3</a:t>
            </a:r>
          </a:p>
        </p:txBody>
      </p:sp>
      <p:sp>
        <p:nvSpPr>
          <p:cNvPr id="113" name="Shape 113"/>
          <p:cNvSpPr txBox="1">
            <a:spLocks noGrp="1"/>
          </p:cNvSpPr>
          <p:nvPr>
            <p:ph idx="1"/>
          </p:nvPr>
        </p:nvSpPr>
        <p:spPr>
          <a:xfrm>
            <a:off x="685801" y="1352550"/>
            <a:ext cx="3295650" cy="3352799"/>
          </a:xfrm>
          <a:prstGeom prst="rect">
            <a:avLst/>
          </a:prstGeom>
        </p:spPr>
        <p:txBody>
          <a:bodyPr lIns="91425" tIns="91425" rIns="91425" bIns="91425" anchor="t" anchorCtr="0">
            <a:noAutofit/>
          </a:bodyPr>
          <a:lstStyle/>
          <a:p>
            <a:pPr marL="457200" lvl="0" indent="-342900" rtl="0">
              <a:spcBef>
                <a:spcPts val="0"/>
              </a:spcBef>
              <a:spcAft>
                <a:spcPts val="1000"/>
              </a:spcAft>
              <a:buClr>
                <a:schemeClr val="accent1">
                  <a:lumMod val="60000"/>
                  <a:lumOff val="40000"/>
                </a:schemeClr>
              </a:buClr>
              <a:buSzPct val="100000"/>
              <a:buFont typeface="Cambria"/>
              <a:buChar char="•"/>
            </a:pPr>
            <a:r>
              <a:rPr lang="en" sz="1800" dirty="0">
                <a:solidFill>
                  <a:schemeClr val="tx1"/>
                </a:solidFill>
                <a:latin typeface="Cambria"/>
                <a:ea typeface="Cambria"/>
                <a:cs typeface="Cambria"/>
                <a:sym typeface="Cambria"/>
              </a:rPr>
              <a:t>The masked man’s motives are revealed</a:t>
            </a:r>
          </a:p>
          <a:p>
            <a:pPr marL="457200" lvl="0" indent="-342900" rtl="0">
              <a:spcBef>
                <a:spcPts val="0"/>
              </a:spcBef>
              <a:spcAft>
                <a:spcPts val="1000"/>
              </a:spcAft>
              <a:buClr>
                <a:schemeClr val="accent1">
                  <a:lumMod val="60000"/>
                  <a:lumOff val="40000"/>
                </a:schemeClr>
              </a:buClr>
              <a:buSzPct val="100000"/>
              <a:buFont typeface="Cambria"/>
              <a:buChar char="•"/>
            </a:pPr>
            <a:r>
              <a:rPr lang="en" sz="1800" dirty="0">
                <a:solidFill>
                  <a:schemeClr val="tx1"/>
                </a:solidFill>
                <a:latin typeface="Cambria"/>
                <a:ea typeface="Cambria"/>
                <a:cs typeface="Cambria"/>
                <a:sym typeface="Cambria"/>
              </a:rPr>
              <a:t>Baymax sacrifices himself</a:t>
            </a:r>
          </a:p>
          <a:p>
            <a:pPr marL="457200" lvl="0" indent="-342900" rtl="0">
              <a:spcBef>
                <a:spcPts val="0"/>
              </a:spcBef>
              <a:spcAft>
                <a:spcPts val="1000"/>
              </a:spcAft>
              <a:buClr>
                <a:schemeClr val="accent1">
                  <a:lumMod val="60000"/>
                  <a:lumOff val="40000"/>
                </a:schemeClr>
              </a:buClr>
              <a:buSzPct val="100000"/>
              <a:buFont typeface="Cambria"/>
              <a:buChar char="•"/>
            </a:pPr>
            <a:r>
              <a:rPr lang="en" sz="1800" dirty="0">
                <a:solidFill>
                  <a:schemeClr val="tx1"/>
                </a:solidFill>
                <a:latin typeface="Cambria"/>
                <a:ea typeface="Cambria"/>
                <a:cs typeface="Cambria"/>
                <a:sym typeface="Cambria"/>
              </a:rPr>
              <a:t>Hiro rebuilds Baymax</a:t>
            </a:r>
          </a:p>
          <a:p>
            <a:pPr marL="0" indent="0" rtl="0">
              <a:spcBef>
                <a:spcPts val="0"/>
              </a:spcBef>
              <a:spcAft>
                <a:spcPts val="1000"/>
              </a:spcAft>
              <a:buNone/>
            </a:pPr>
            <a:endParaRPr sz="1800" dirty="0">
              <a:solidFill>
                <a:schemeClr val="tx1"/>
              </a:solidFill>
              <a:latin typeface="Cambria"/>
              <a:ea typeface="Cambria"/>
              <a:cs typeface="Cambria"/>
              <a:sym typeface="Cambria"/>
            </a:endParaRPr>
          </a:p>
          <a:p>
            <a:pPr marL="0" indent="0" rtl="0">
              <a:spcBef>
                <a:spcPts val="0"/>
              </a:spcBef>
              <a:spcAft>
                <a:spcPts val="1000"/>
              </a:spcAft>
              <a:buNone/>
            </a:pPr>
            <a:endParaRPr sz="1800" dirty="0">
              <a:solidFill>
                <a:schemeClr val="tx1"/>
              </a:solidFill>
              <a:latin typeface="Cambria"/>
              <a:ea typeface="Cambria"/>
              <a:cs typeface="Cambria"/>
              <a:sym typeface="Cambria"/>
            </a:endParaRPr>
          </a:p>
        </p:txBody>
      </p:sp>
      <p:pic>
        <p:nvPicPr>
          <p:cNvPr id="114" name="Shape 114"/>
          <p:cNvPicPr preferRelativeResize="0"/>
          <p:nvPr/>
        </p:nvPicPr>
        <p:blipFill rotWithShape="1">
          <a:blip r:embed="rId3">
            <a:alphaModFix/>
          </a:blip>
          <a:srcRect l="8306" r="2946"/>
          <a:stretch/>
        </p:blipFill>
        <p:spPr>
          <a:xfrm>
            <a:off x="4252700" y="1468450"/>
            <a:ext cx="4795375" cy="2263824"/>
          </a:xfrm>
          <a:prstGeom prst="rect">
            <a:avLst/>
          </a:prstGeom>
          <a:noFill/>
          <a:ln>
            <a:noFill/>
          </a:ln>
        </p:spPr>
      </p:pic>
      <p:sp>
        <p:nvSpPr>
          <p:cNvPr id="2" name="Slide Number Placeholder 1"/>
          <p:cNvSpPr>
            <a:spLocks noGrp="1"/>
          </p:cNvSpPr>
          <p:nvPr>
            <p:ph type="sldNum" sz="quarter" idx="12"/>
          </p:nvPr>
        </p:nvSpPr>
        <p:spPr>
          <a:xfrm>
            <a:off x="-4503" y="4869656"/>
            <a:ext cx="512504" cy="273844"/>
          </a:xfrm>
        </p:spPr>
        <p:txBody>
          <a:bodyPr/>
          <a:lstStyle/>
          <a:p>
            <a:pPr marL="0" lvl="0" indent="0">
              <a:spcBef>
                <a:spcPts val="0"/>
              </a:spcBef>
              <a:buSzPct val="25000"/>
              <a:buNone/>
            </a:pPr>
            <a:fld id="{00000000-1234-1234-1234-123412341234}" type="slidenum">
              <a:rPr lang="en" b="1" smtClean="0"/>
              <a:t>5</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IP &amp; POLICY</a:t>
            </a:r>
          </a:p>
        </p:txBody>
      </p:sp>
      <p:sp>
        <p:nvSpPr>
          <p:cNvPr id="120" name="Shape 120"/>
          <p:cNvSpPr txBox="1">
            <a:spLocks noGrp="1"/>
          </p:cNvSpPr>
          <p:nvPr>
            <p:ph idx="1"/>
          </p:nvPr>
        </p:nvSpPr>
        <p:spPr>
          <a:xfrm>
            <a:off x="538050" y="1361775"/>
            <a:ext cx="7772400" cy="3352799"/>
          </a:xfrm>
          <a:prstGeom prst="rect">
            <a:avLst/>
          </a:prstGeom>
        </p:spPr>
        <p:txBody>
          <a:bodyPr lIns="91425" tIns="91425" rIns="91425" bIns="91425" anchor="t" anchorCtr="0">
            <a:noAutofit/>
          </a:bodyPr>
          <a:lstStyle/>
          <a:p>
            <a:pPr>
              <a:spcBef>
                <a:spcPts val="600"/>
              </a:spcBef>
              <a:buFont typeface="Arial" panose="020B0604020202020204" pitchFamily="34" charset="0"/>
              <a:buChar char="•"/>
            </a:pPr>
            <a:r>
              <a:rPr lang="en" sz="1800" dirty="0">
                <a:solidFill>
                  <a:schemeClr val="tx1"/>
                </a:solidFill>
                <a:latin typeface="Cambria"/>
                <a:ea typeface="Cambria"/>
                <a:cs typeface="Cambria"/>
                <a:sym typeface="Cambria"/>
              </a:rPr>
              <a:t>2 Scenarios are suspected to violate</a:t>
            </a:r>
          </a:p>
          <a:p>
            <a:pPr>
              <a:spcBef>
                <a:spcPts val="600"/>
              </a:spcBef>
              <a:buFont typeface="Arial" panose="020B0604020202020204" pitchFamily="34" charset="0"/>
              <a:buChar char="•"/>
            </a:pPr>
            <a:r>
              <a:rPr lang="en" sz="1800" dirty="0">
                <a:solidFill>
                  <a:schemeClr val="tx1"/>
                </a:solidFill>
                <a:latin typeface="Cambria"/>
                <a:ea typeface="Cambria"/>
                <a:cs typeface="Cambria"/>
                <a:sym typeface="Cambria"/>
              </a:rPr>
              <a:t>IP Policy:</a:t>
            </a:r>
          </a:p>
          <a:p>
            <a:pPr marL="700088" lvl="1" indent="-285750">
              <a:spcBef>
                <a:spcPts val="0"/>
              </a:spcBef>
              <a:spcAft>
                <a:spcPts val="1000"/>
              </a:spcAft>
              <a:buClr>
                <a:schemeClr val="accent1">
                  <a:lumMod val="60000"/>
                  <a:lumOff val="40000"/>
                </a:schemeClr>
              </a:buClr>
              <a:buSzPct val="100000"/>
              <a:buFont typeface="Arial" panose="020B0604020202020204" pitchFamily="34" charset="0"/>
              <a:buChar char="•"/>
            </a:pPr>
            <a:r>
              <a:rPr lang="en" sz="1650" dirty="0">
                <a:solidFill>
                  <a:schemeClr val="tx1"/>
                </a:solidFill>
                <a:latin typeface="Cambria"/>
                <a:ea typeface="Cambria"/>
                <a:cs typeface="Cambria"/>
                <a:sym typeface="Cambria"/>
              </a:rPr>
              <a:t>Hiro uses and reproduces Baymax</a:t>
            </a:r>
          </a:p>
          <a:p>
            <a:pPr marL="700088" lvl="1" indent="-285750">
              <a:spcBef>
                <a:spcPts val="0"/>
              </a:spcBef>
              <a:spcAft>
                <a:spcPts val="1000"/>
              </a:spcAft>
              <a:buClr>
                <a:schemeClr val="accent1">
                  <a:lumMod val="60000"/>
                  <a:lumOff val="40000"/>
                </a:schemeClr>
              </a:buClr>
              <a:buSzPct val="100000"/>
              <a:buFont typeface="Arial" panose="020B0604020202020204" pitchFamily="34" charset="0"/>
              <a:buChar char="•"/>
            </a:pPr>
            <a:r>
              <a:rPr lang="en" sz="1650" dirty="0">
                <a:solidFill>
                  <a:schemeClr val="tx1"/>
                </a:solidFill>
                <a:latin typeface="Cambria"/>
                <a:ea typeface="Cambria"/>
                <a:cs typeface="Cambria"/>
                <a:sym typeface="Cambria"/>
              </a:rPr>
              <a:t>Prof. Callaghan reproduces microbots</a:t>
            </a:r>
          </a:p>
          <a:p>
            <a:pPr rtl="0">
              <a:spcBef>
                <a:spcPts val="0"/>
              </a:spcBef>
              <a:buNone/>
            </a:pPr>
            <a:endParaRPr sz="1000" dirty="0">
              <a:solidFill>
                <a:schemeClr val="tx1"/>
              </a:solidFill>
              <a:latin typeface="Cambria"/>
              <a:ea typeface="Cambria"/>
              <a:cs typeface="Cambria"/>
              <a:sym typeface="Cambria"/>
            </a:endParaRPr>
          </a:p>
          <a:p>
            <a:pPr rtl="0">
              <a:spcBef>
                <a:spcPts val="0"/>
              </a:spcBef>
              <a:buNone/>
            </a:pPr>
            <a:endParaRPr sz="1000" dirty="0">
              <a:solidFill>
                <a:schemeClr val="tx1"/>
              </a:solidFill>
              <a:latin typeface="Cambria"/>
              <a:ea typeface="Cambria"/>
              <a:cs typeface="Cambria"/>
              <a:sym typeface="Cambria"/>
            </a:endParaRPr>
          </a:p>
          <a:p>
            <a:pPr rtl="0">
              <a:spcBef>
                <a:spcPts val="0"/>
              </a:spcBef>
              <a:buNone/>
            </a:pPr>
            <a:endParaRPr sz="1000" dirty="0">
              <a:solidFill>
                <a:schemeClr val="tx1"/>
              </a:solidFill>
              <a:latin typeface="Cambria"/>
              <a:ea typeface="Cambria"/>
              <a:cs typeface="Cambria"/>
              <a:sym typeface="Cambria"/>
            </a:endParaRPr>
          </a:p>
          <a:p>
            <a:pPr rtl="0">
              <a:spcBef>
                <a:spcPts val="0"/>
              </a:spcBef>
              <a:buNone/>
            </a:pPr>
            <a:endParaRPr sz="1000" dirty="0">
              <a:solidFill>
                <a:schemeClr val="tx1"/>
              </a:solidFill>
              <a:latin typeface="Cambria"/>
              <a:ea typeface="Cambria"/>
              <a:cs typeface="Cambria"/>
              <a:sym typeface="Cambria"/>
            </a:endParaRPr>
          </a:p>
          <a:p>
            <a:pPr lvl="0" rtl="0">
              <a:spcBef>
                <a:spcPts val="0"/>
              </a:spcBef>
              <a:buNone/>
            </a:pPr>
            <a:endParaRPr sz="1000" dirty="0">
              <a:solidFill>
                <a:schemeClr val="tx1"/>
              </a:solidFill>
              <a:latin typeface="Cambria"/>
              <a:ea typeface="Cambria"/>
              <a:cs typeface="Cambria"/>
              <a:sym typeface="Cambria"/>
            </a:endParaRPr>
          </a:p>
        </p:txBody>
      </p:sp>
      <p:pic>
        <p:nvPicPr>
          <p:cNvPr id="121" name="Shape 121"/>
          <p:cNvPicPr preferRelativeResize="0"/>
          <p:nvPr/>
        </p:nvPicPr>
        <p:blipFill rotWithShape="1">
          <a:blip r:embed="rId3">
            <a:alphaModFix/>
          </a:blip>
          <a:srcRect l="32541" t="9795" b="23569"/>
          <a:stretch/>
        </p:blipFill>
        <p:spPr>
          <a:xfrm>
            <a:off x="5738125" y="723475"/>
            <a:ext cx="2363299" cy="1853225"/>
          </a:xfrm>
          <a:prstGeom prst="rect">
            <a:avLst/>
          </a:prstGeom>
          <a:noFill/>
          <a:ln>
            <a:noFill/>
          </a:ln>
        </p:spPr>
      </p:pic>
      <p:pic>
        <p:nvPicPr>
          <p:cNvPr id="122" name="Shape 122"/>
          <p:cNvPicPr preferRelativeResize="0"/>
          <p:nvPr/>
        </p:nvPicPr>
        <p:blipFill rotWithShape="1">
          <a:blip r:embed="rId4">
            <a:alphaModFix/>
          </a:blip>
          <a:srcRect l="8298"/>
          <a:stretch/>
        </p:blipFill>
        <p:spPr>
          <a:xfrm>
            <a:off x="5173225" y="2659775"/>
            <a:ext cx="3364249" cy="1987975"/>
          </a:xfrm>
          <a:prstGeom prst="rect">
            <a:avLst/>
          </a:prstGeom>
          <a:noFill/>
          <a:ln>
            <a:noFill/>
          </a:ln>
        </p:spPr>
      </p:pic>
      <p:sp>
        <p:nvSpPr>
          <p:cNvPr id="2" name="Slide Number Placeholder 1"/>
          <p:cNvSpPr>
            <a:spLocks noGrp="1"/>
          </p:cNvSpPr>
          <p:nvPr>
            <p:ph type="sldNum" sz="quarter" idx="12"/>
          </p:nvPr>
        </p:nvSpPr>
        <p:spPr>
          <a:xfrm>
            <a:off x="-4503" y="4869656"/>
            <a:ext cx="512504" cy="273844"/>
          </a:xfrm>
        </p:spPr>
        <p:txBody>
          <a:bodyPr/>
          <a:lstStyle/>
          <a:p>
            <a:pPr marL="0" lvl="0" indent="0">
              <a:spcBef>
                <a:spcPts val="0"/>
              </a:spcBef>
              <a:buSzPct val="25000"/>
              <a:buNone/>
            </a:pPr>
            <a:fld id="{00000000-1234-1234-1234-123412341234}" type="slidenum">
              <a:rPr lang="en" b="1" smtClean="0"/>
              <a:t>6</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IP &amp; POLICY</a:t>
            </a:r>
          </a:p>
        </p:txBody>
      </p:sp>
      <p:sp>
        <p:nvSpPr>
          <p:cNvPr id="128" name="Shape 128"/>
          <p:cNvSpPr txBox="1">
            <a:spLocks noGrp="1"/>
          </p:cNvSpPr>
          <p:nvPr>
            <p:ph idx="1"/>
          </p:nvPr>
        </p:nvSpPr>
        <p:spPr>
          <a:xfrm>
            <a:off x="508001" y="1563775"/>
            <a:ext cx="6447501" cy="2967247"/>
          </a:xfrm>
          <a:prstGeom prst="rect">
            <a:avLst/>
          </a:prstGeom>
        </p:spPr>
        <p:txBody>
          <a:bodyPr lIns="91425" tIns="91425" rIns="91425" bIns="91425" anchor="t" anchorCtr="0">
            <a:noAutofit/>
          </a:bodyPr>
          <a:lstStyle/>
          <a:p>
            <a:pPr>
              <a:spcBef>
                <a:spcPts val="0"/>
              </a:spcBef>
              <a:spcAft>
                <a:spcPts val="1200"/>
              </a:spcAft>
              <a:buFont typeface="Arial" panose="020B0604020202020204" pitchFamily="34" charset="0"/>
              <a:buChar char="•"/>
            </a:pPr>
            <a:r>
              <a:rPr lang="en" sz="1800" dirty="0">
                <a:solidFill>
                  <a:schemeClr val="tx1"/>
                </a:solidFill>
                <a:latin typeface="Cambria"/>
                <a:ea typeface="Cambria"/>
                <a:cs typeface="Cambria"/>
                <a:sym typeface="Cambria"/>
              </a:rPr>
              <a:t>WPI’s IP Policy - Student</a:t>
            </a:r>
          </a:p>
          <a:p>
            <a:pPr>
              <a:spcBef>
                <a:spcPts val="0"/>
              </a:spcBef>
              <a:spcAft>
                <a:spcPts val="1200"/>
              </a:spcAft>
              <a:buFont typeface="Arial" panose="020B0604020202020204" pitchFamily="34" charset="0"/>
              <a:buChar char="•"/>
            </a:pPr>
            <a:r>
              <a:rPr lang="en" sz="1800" dirty="0">
                <a:solidFill>
                  <a:schemeClr val="tx1"/>
                </a:solidFill>
                <a:latin typeface="Cambria"/>
                <a:ea typeface="Cambria"/>
                <a:cs typeface="Cambria"/>
                <a:sym typeface="Cambria"/>
              </a:rPr>
              <a:t>composed of 5 rules</a:t>
            </a:r>
          </a:p>
          <a:p>
            <a:pPr marL="757238" lvl="1" indent="-342900">
              <a:spcBef>
                <a:spcPts val="0"/>
              </a:spcBef>
              <a:spcAft>
                <a:spcPts val="1200"/>
              </a:spcAft>
              <a:buClr>
                <a:schemeClr val="accent1">
                  <a:lumMod val="60000"/>
                  <a:lumOff val="40000"/>
                </a:schemeClr>
              </a:buClr>
              <a:buSzPct val="100000"/>
              <a:buFont typeface="Arial" panose="020B0604020202020204" pitchFamily="34" charset="0"/>
              <a:buChar char="•"/>
            </a:pPr>
            <a:r>
              <a:rPr lang="en" sz="1650" dirty="0">
                <a:solidFill>
                  <a:schemeClr val="tx1"/>
                </a:solidFill>
                <a:latin typeface="Cambria"/>
                <a:ea typeface="Cambria"/>
                <a:cs typeface="Cambria"/>
                <a:sym typeface="Cambria"/>
              </a:rPr>
              <a:t>by a student on his own -&gt; Student</a:t>
            </a:r>
          </a:p>
          <a:p>
            <a:pPr marL="757238" lvl="1" indent="-342900">
              <a:spcBef>
                <a:spcPts val="0"/>
              </a:spcBef>
              <a:spcAft>
                <a:spcPts val="1200"/>
              </a:spcAft>
              <a:buClr>
                <a:schemeClr val="accent1">
                  <a:lumMod val="60000"/>
                  <a:lumOff val="40000"/>
                </a:schemeClr>
              </a:buClr>
              <a:buSzPct val="100000"/>
              <a:buFont typeface="Arial" panose="020B0604020202020204" pitchFamily="34" charset="0"/>
              <a:buChar char="•"/>
            </a:pPr>
            <a:r>
              <a:rPr lang="en" sz="1650" dirty="0">
                <a:solidFill>
                  <a:schemeClr val="tx1"/>
                </a:solidFill>
                <a:latin typeface="Cambria"/>
                <a:ea typeface="Cambria"/>
                <a:cs typeface="Cambria"/>
                <a:sym typeface="Cambria"/>
              </a:rPr>
              <a:t>during a project -&gt; WPI</a:t>
            </a:r>
          </a:p>
          <a:p>
            <a:pPr marL="757238" lvl="1" indent="-342900">
              <a:spcBef>
                <a:spcPts val="0"/>
              </a:spcBef>
              <a:spcAft>
                <a:spcPts val="1200"/>
              </a:spcAft>
              <a:buClr>
                <a:schemeClr val="accent1">
                  <a:lumMod val="60000"/>
                  <a:lumOff val="40000"/>
                </a:schemeClr>
              </a:buClr>
              <a:buSzPct val="100000"/>
              <a:buFont typeface="Arial" panose="020B0604020202020204" pitchFamily="34" charset="0"/>
              <a:buChar char="•"/>
            </a:pPr>
            <a:r>
              <a:rPr lang="en" sz="1650" dirty="0">
                <a:solidFill>
                  <a:schemeClr val="tx1"/>
                </a:solidFill>
                <a:latin typeface="Cambria"/>
                <a:ea typeface="Cambria"/>
                <a:cs typeface="Cambria"/>
                <a:sym typeface="Cambria"/>
              </a:rPr>
              <a:t>as a part of a project -&gt; WPI</a:t>
            </a:r>
          </a:p>
          <a:p>
            <a:pPr marL="757238" lvl="1" indent="-342900">
              <a:spcBef>
                <a:spcPts val="0"/>
              </a:spcBef>
              <a:spcAft>
                <a:spcPts val="1200"/>
              </a:spcAft>
              <a:buClr>
                <a:schemeClr val="accent1">
                  <a:lumMod val="60000"/>
                  <a:lumOff val="40000"/>
                </a:schemeClr>
              </a:buClr>
              <a:buSzPct val="100000"/>
              <a:buFont typeface="Arial" panose="020B0604020202020204" pitchFamily="34" charset="0"/>
              <a:buChar char="•"/>
            </a:pPr>
            <a:r>
              <a:rPr lang="en" sz="1650" dirty="0">
                <a:solidFill>
                  <a:schemeClr val="tx1"/>
                </a:solidFill>
                <a:latin typeface="Cambria"/>
                <a:ea typeface="Cambria"/>
                <a:cs typeface="Cambria"/>
                <a:sym typeface="Cambria"/>
              </a:rPr>
              <a:t>w/o significant use of resources -&gt; Student</a:t>
            </a:r>
          </a:p>
          <a:p>
            <a:pPr marL="757238" lvl="1" indent="-342900">
              <a:spcBef>
                <a:spcPts val="0"/>
              </a:spcBef>
              <a:spcAft>
                <a:spcPts val="1200"/>
              </a:spcAft>
              <a:buClr>
                <a:schemeClr val="accent1">
                  <a:lumMod val="60000"/>
                  <a:lumOff val="40000"/>
                </a:schemeClr>
              </a:buClr>
              <a:buSzPct val="100000"/>
              <a:buFont typeface="Arial" panose="020B0604020202020204" pitchFamily="34" charset="0"/>
              <a:buChar char="•"/>
            </a:pPr>
            <a:r>
              <a:rPr lang="en" sz="1650" dirty="0">
                <a:solidFill>
                  <a:schemeClr val="tx1"/>
                </a:solidFill>
                <a:latin typeface="Cambria"/>
                <a:ea typeface="Cambria"/>
                <a:cs typeface="Cambria"/>
                <a:sym typeface="Cambria"/>
              </a:rPr>
              <a:t>with significant use of resources -&gt; WPI</a:t>
            </a:r>
          </a:p>
          <a:p>
            <a:pPr rtl="0">
              <a:spcBef>
                <a:spcPts val="0"/>
              </a:spcBef>
              <a:buNone/>
            </a:pPr>
            <a:endParaRPr sz="1800" dirty="0">
              <a:solidFill>
                <a:schemeClr val="tx1"/>
              </a:solidFill>
              <a:latin typeface="Cambria"/>
              <a:ea typeface="Cambria"/>
              <a:cs typeface="Cambria"/>
              <a:sym typeface="Cambria"/>
            </a:endParaRPr>
          </a:p>
        </p:txBody>
      </p:sp>
      <p:pic>
        <p:nvPicPr>
          <p:cNvPr id="129" name="Shape 129"/>
          <p:cNvPicPr preferRelativeResize="0"/>
          <p:nvPr/>
        </p:nvPicPr>
        <p:blipFill>
          <a:blip r:embed="rId3">
            <a:alphaModFix/>
          </a:blip>
          <a:stretch>
            <a:fillRect/>
          </a:stretch>
        </p:blipFill>
        <p:spPr>
          <a:xfrm>
            <a:off x="5227437" y="1150118"/>
            <a:ext cx="3456129" cy="2681653"/>
          </a:xfrm>
          <a:prstGeom prst="rect">
            <a:avLst/>
          </a:prstGeom>
          <a:noFill/>
          <a:ln>
            <a:noFill/>
          </a:ln>
        </p:spPr>
      </p:pic>
      <p:sp>
        <p:nvSpPr>
          <p:cNvPr id="2" name="Slide Number Placeholder 1"/>
          <p:cNvSpPr>
            <a:spLocks noGrp="1"/>
          </p:cNvSpPr>
          <p:nvPr>
            <p:ph type="sldNum" sz="quarter" idx="12"/>
          </p:nvPr>
        </p:nvSpPr>
        <p:spPr>
          <a:xfrm>
            <a:off x="-4503" y="4869656"/>
            <a:ext cx="512504" cy="273844"/>
          </a:xfrm>
        </p:spPr>
        <p:txBody>
          <a:bodyPr/>
          <a:lstStyle/>
          <a:p>
            <a:pPr marL="0" lvl="0" indent="0">
              <a:spcBef>
                <a:spcPts val="0"/>
              </a:spcBef>
              <a:buSzPct val="25000"/>
              <a:buNone/>
            </a:pPr>
            <a:fld id="{00000000-1234-1234-1234-123412341234}" type="slidenum">
              <a:rPr lang="en" b="1" smtClean="0"/>
              <a:t>7</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IP &amp; POLICY</a:t>
            </a:r>
          </a:p>
        </p:txBody>
      </p:sp>
      <p:sp>
        <p:nvSpPr>
          <p:cNvPr id="135" name="Shape 135"/>
          <p:cNvSpPr txBox="1">
            <a:spLocks noGrp="1"/>
          </p:cNvSpPr>
          <p:nvPr>
            <p:ph idx="1"/>
          </p:nvPr>
        </p:nvSpPr>
        <p:spPr>
          <a:prstGeom prst="rect">
            <a:avLst/>
          </a:prstGeom>
        </p:spPr>
        <p:txBody>
          <a:bodyPr lIns="91425" tIns="91425" rIns="91425" bIns="91425" anchor="t" anchorCtr="0">
            <a:noAutofit/>
          </a:bodyPr>
          <a:lstStyle/>
          <a:p>
            <a:pPr>
              <a:spcBef>
                <a:spcPts val="0"/>
              </a:spcBef>
              <a:buFont typeface="Arial" panose="020B0604020202020204" pitchFamily="34" charset="0"/>
              <a:buChar char="•"/>
            </a:pPr>
            <a:r>
              <a:rPr lang="en" sz="1800" dirty="0">
                <a:solidFill>
                  <a:schemeClr val="tx1"/>
                </a:solidFill>
                <a:latin typeface="Cambria"/>
                <a:ea typeface="Cambria"/>
                <a:cs typeface="Cambria"/>
                <a:sym typeface="Cambria"/>
              </a:rPr>
              <a:t>If WPI’s IP Policy (Ownership) applies,</a:t>
            </a:r>
          </a:p>
          <a:p>
            <a:pPr marL="700088" lvl="1" indent="-285750">
              <a:spcBef>
                <a:spcPts val="0"/>
              </a:spcBef>
              <a:spcAft>
                <a:spcPts val="1000"/>
              </a:spcAft>
              <a:buClr>
                <a:schemeClr val="accent1">
                  <a:lumMod val="60000"/>
                  <a:lumOff val="40000"/>
                </a:schemeClr>
              </a:buClr>
              <a:buSzPct val="100000"/>
              <a:buFont typeface="Courier New" panose="02070309020205020404" pitchFamily="49" charset="0"/>
              <a:buChar char="o"/>
            </a:pPr>
            <a:r>
              <a:rPr lang="en" sz="1650" dirty="0">
                <a:solidFill>
                  <a:schemeClr val="tx1"/>
                </a:solidFill>
                <a:latin typeface="Cambria"/>
                <a:ea typeface="Cambria"/>
                <a:cs typeface="Cambria"/>
                <a:sym typeface="Cambria"/>
              </a:rPr>
              <a:t>Baymax is owned by the university.</a:t>
            </a:r>
          </a:p>
          <a:p>
            <a:pPr marL="1157287" lvl="2" indent="-285750">
              <a:spcBef>
                <a:spcPts val="0"/>
              </a:spcBef>
              <a:spcAft>
                <a:spcPts val="1000"/>
              </a:spcAft>
              <a:buClr>
                <a:schemeClr val="accent1">
                  <a:lumMod val="60000"/>
                  <a:lumOff val="40000"/>
                </a:schemeClr>
              </a:buClr>
              <a:buSzPct val="100000"/>
              <a:buFont typeface="Courier New" panose="02070309020205020404" pitchFamily="49" charset="0"/>
              <a:buChar char="o"/>
            </a:pPr>
            <a:r>
              <a:rPr lang="en" sz="1650" dirty="0">
                <a:solidFill>
                  <a:schemeClr val="tx1"/>
                </a:solidFill>
                <a:latin typeface="Cambria"/>
                <a:ea typeface="Cambria"/>
                <a:cs typeface="Cambria"/>
                <a:sym typeface="Cambria"/>
              </a:rPr>
              <a:t>“Machined right here, in-house”</a:t>
            </a:r>
          </a:p>
          <a:p>
            <a:pPr marL="700088" lvl="1" indent="-285750">
              <a:spcBef>
                <a:spcPts val="0"/>
              </a:spcBef>
              <a:spcAft>
                <a:spcPts val="1000"/>
              </a:spcAft>
              <a:buClr>
                <a:schemeClr val="accent1">
                  <a:lumMod val="60000"/>
                  <a:lumOff val="40000"/>
                </a:schemeClr>
              </a:buClr>
              <a:buSzPct val="100000"/>
              <a:buFont typeface="Courier New" panose="02070309020205020404" pitchFamily="49" charset="0"/>
              <a:buChar char="o"/>
            </a:pPr>
            <a:r>
              <a:rPr lang="en" sz="1650" dirty="0">
                <a:solidFill>
                  <a:schemeClr val="tx1"/>
                </a:solidFill>
                <a:latin typeface="Cambria"/>
                <a:ea typeface="Cambria"/>
                <a:cs typeface="Cambria"/>
                <a:sym typeface="Cambria"/>
              </a:rPr>
              <a:t>Microbots are owned by Hiro</a:t>
            </a:r>
          </a:p>
          <a:p>
            <a:pPr marL="1157287" lvl="2" indent="-285750">
              <a:spcBef>
                <a:spcPts val="0"/>
              </a:spcBef>
              <a:spcAft>
                <a:spcPts val="1000"/>
              </a:spcAft>
              <a:buClr>
                <a:schemeClr val="accent1">
                  <a:lumMod val="60000"/>
                  <a:lumOff val="40000"/>
                </a:schemeClr>
              </a:buClr>
              <a:buSzPct val="100000"/>
              <a:buFont typeface="Courier New" panose="02070309020205020404" pitchFamily="49" charset="0"/>
              <a:buChar char="o"/>
            </a:pPr>
            <a:r>
              <a:rPr lang="en" sz="1650" dirty="0">
                <a:solidFill>
                  <a:schemeClr val="tx1"/>
                </a:solidFill>
                <a:latin typeface="Cambria"/>
                <a:ea typeface="Cambria"/>
                <a:cs typeface="Cambria"/>
                <a:sym typeface="Cambria"/>
              </a:rPr>
              <a:t>built in Hiro’s garage</a:t>
            </a:r>
          </a:p>
          <a:p>
            <a:pPr>
              <a:spcBef>
                <a:spcPts val="0"/>
              </a:spcBef>
              <a:spcAft>
                <a:spcPts val="1000"/>
              </a:spcAft>
              <a:buFont typeface="Arial" panose="020B0604020202020204" pitchFamily="34" charset="0"/>
              <a:buChar char="•"/>
            </a:pPr>
            <a:r>
              <a:rPr lang="en" sz="1800" dirty="0">
                <a:solidFill>
                  <a:schemeClr val="tx1"/>
                </a:solidFill>
                <a:latin typeface="Cambria"/>
                <a:ea typeface="Cambria"/>
                <a:cs typeface="Cambria"/>
                <a:sym typeface="Cambria"/>
              </a:rPr>
              <a:t>   But this is regarding the ownership,</a:t>
            </a:r>
          </a:p>
          <a:p>
            <a:pPr>
              <a:spcBef>
                <a:spcPts val="0"/>
              </a:spcBef>
              <a:spcAft>
                <a:spcPts val="1000"/>
              </a:spcAft>
              <a:buFont typeface="Arial" panose="020B0604020202020204" pitchFamily="34" charset="0"/>
              <a:buChar char="•"/>
            </a:pPr>
            <a:r>
              <a:rPr lang="en" sz="1800" dirty="0">
                <a:solidFill>
                  <a:schemeClr val="tx1"/>
                </a:solidFill>
                <a:latin typeface="Cambria"/>
                <a:ea typeface="Cambria"/>
                <a:cs typeface="Cambria"/>
                <a:sym typeface="Cambria"/>
              </a:rPr>
              <a:t>	What about IP?</a:t>
            </a:r>
          </a:p>
          <a:p>
            <a:pPr>
              <a:spcBef>
                <a:spcPts val="0"/>
              </a:spcBef>
              <a:buFont typeface="Arial" panose="020B0604020202020204" pitchFamily="34" charset="0"/>
              <a:buChar char="•"/>
            </a:pPr>
            <a:endParaRPr sz="1000" dirty="0">
              <a:solidFill>
                <a:schemeClr val="tx1"/>
              </a:solidFill>
              <a:latin typeface="Cambria"/>
              <a:ea typeface="Cambria"/>
              <a:cs typeface="Cambria"/>
              <a:sym typeface="Cambria"/>
            </a:endParaRPr>
          </a:p>
        </p:txBody>
      </p:sp>
      <p:pic>
        <p:nvPicPr>
          <p:cNvPr id="136" name="Shape 136"/>
          <p:cNvPicPr preferRelativeResize="0"/>
          <p:nvPr/>
        </p:nvPicPr>
        <p:blipFill>
          <a:blip r:embed="rId3">
            <a:alphaModFix/>
          </a:blip>
          <a:stretch>
            <a:fillRect/>
          </a:stretch>
        </p:blipFill>
        <p:spPr>
          <a:xfrm>
            <a:off x="5163349" y="1034142"/>
            <a:ext cx="3708507" cy="1768560"/>
          </a:xfrm>
          <a:prstGeom prst="rect">
            <a:avLst/>
          </a:prstGeom>
          <a:noFill/>
          <a:ln>
            <a:noFill/>
          </a:ln>
        </p:spPr>
      </p:pic>
      <p:pic>
        <p:nvPicPr>
          <p:cNvPr id="137" name="Shape 137"/>
          <p:cNvPicPr preferRelativeResize="0"/>
          <p:nvPr/>
        </p:nvPicPr>
        <p:blipFill>
          <a:blip r:embed="rId4">
            <a:alphaModFix/>
          </a:blip>
          <a:stretch>
            <a:fillRect/>
          </a:stretch>
        </p:blipFill>
        <p:spPr>
          <a:xfrm>
            <a:off x="5163350" y="2837934"/>
            <a:ext cx="3708506" cy="1843958"/>
          </a:xfrm>
          <a:prstGeom prst="rect">
            <a:avLst/>
          </a:prstGeom>
          <a:noFill/>
          <a:ln>
            <a:noFill/>
          </a:ln>
        </p:spPr>
      </p:pic>
      <p:sp>
        <p:nvSpPr>
          <p:cNvPr id="2" name="Slide Number Placeholder 1"/>
          <p:cNvSpPr>
            <a:spLocks noGrp="1"/>
          </p:cNvSpPr>
          <p:nvPr>
            <p:ph type="sldNum" sz="quarter" idx="12"/>
          </p:nvPr>
        </p:nvSpPr>
        <p:spPr>
          <a:xfrm>
            <a:off x="-4503" y="4869656"/>
            <a:ext cx="512504" cy="273844"/>
          </a:xfrm>
        </p:spPr>
        <p:txBody>
          <a:bodyPr/>
          <a:lstStyle/>
          <a:p>
            <a:pPr marL="0" lvl="0" indent="0">
              <a:spcBef>
                <a:spcPts val="0"/>
              </a:spcBef>
              <a:buSzPct val="25000"/>
              <a:buNone/>
            </a:pPr>
            <a:fld id="{00000000-1234-1234-1234-123412341234}" type="slidenum">
              <a:rPr lang="en" b="1" smtClean="0"/>
              <a:t>8</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2700">
                <a:solidFill>
                  <a:schemeClr val="tx1"/>
                </a:solidFill>
                <a:latin typeface="Cambria"/>
                <a:ea typeface="Cambria"/>
                <a:cs typeface="Cambria"/>
                <a:sym typeface="Cambria"/>
              </a:rPr>
              <a:t>IP &amp; POLICY</a:t>
            </a:r>
          </a:p>
        </p:txBody>
      </p:sp>
      <p:sp>
        <p:nvSpPr>
          <p:cNvPr id="143" name="Shape 143"/>
          <p:cNvSpPr txBox="1">
            <a:spLocks noGrp="1"/>
          </p:cNvSpPr>
          <p:nvPr>
            <p:ph idx="1"/>
          </p:nvPr>
        </p:nvSpPr>
        <p:spPr>
          <a:xfrm>
            <a:off x="446625" y="1352550"/>
            <a:ext cx="8011500" cy="3352799"/>
          </a:xfrm>
          <a:prstGeom prst="rect">
            <a:avLst/>
          </a:prstGeom>
        </p:spPr>
        <p:txBody>
          <a:bodyPr lIns="91425" tIns="91425" rIns="91425" bIns="91425" anchor="t" anchorCtr="0">
            <a:noAutofit/>
          </a:bodyPr>
          <a:lstStyle/>
          <a:p>
            <a:pPr marL="400050" lvl="0" indent="-285750" rtl="0">
              <a:spcBef>
                <a:spcPts val="0"/>
              </a:spcBef>
              <a:spcAft>
                <a:spcPts val="1000"/>
              </a:spcAft>
              <a:buClr>
                <a:schemeClr val="accent1">
                  <a:lumMod val="60000"/>
                  <a:lumOff val="40000"/>
                </a:schemeClr>
              </a:buClr>
              <a:buSzPct val="100000"/>
              <a:buFont typeface="Arial" panose="020B0604020202020204" pitchFamily="34" charset="0"/>
              <a:buChar char="•"/>
            </a:pPr>
            <a:r>
              <a:rPr lang="en" sz="1800" dirty="0" smtClean="0">
                <a:solidFill>
                  <a:schemeClr val="tx1"/>
                </a:solidFill>
                <a:latin typeface="Cambria"/>
                <a:ea typeface="Cambria"/>
                <a:cs typeface="Cambria"/>
                <a:sym typeface="Cambria"/>
              </a:rPr>
              <a:t>WPI Royalty Rules (Patent)</a:t>
            </a:r>
          </a:p>
          <a:p>
            <a:pPr marL="400050" lvl="0" indent="-285750" rtl="0">
              <a:spcBef>
                <a:spcPts val="0"/>
              </a:spcBef>
              <a:spcAft>
                <a:spcPts val="1000"/>
              </a:spcAft>
              <a:buClr>
                <a:schemeClr val="accent1">
                  <a:lumMod val="60000"/>
                  <a:lumOff val="40000"/>
                </a:schemeClr>
              </a:buClr>
              <a:buSzPct val="100000"/>
              <a:buFont typeface="Arial" panose="020B0604020202020204" pitchFamily="34" charset="0"/>
              <a:buChar char="•"/>
            </a:pPr>
            <a:r>
              <a:rPr lang="en" sz="1800" dirty="0" smtClean="0">
                <a:solidFill>
                  <a:schemeClr val="tx1"/>
                </a:solidFill>
                <a:latin typeface="Cambria"/>
                <a:ea typeface="Cambria"/>
                <a:cs typeface="Cambria"/>
                <a:sym typeface="Cambria"/>
              </a:rPr>
              <a:t>Portion of ben</a:t>
            </a:r>
            <a:r>
              <a:rPr lang="en-US" sz="1800" dirty="0" smtClean="0">
                <a:solidFill>
                  <a:schemeClr val="tx1"/>
                </a:solidFill>
                <a:latin typeface="Cambria"/>
                <a:ea typeface="Cambria"/>
                <a:cs typeface="Cambria"/>
                <a:sym typeface="Cambria"/>
              </a:rPr>
              <a:t>e</a:t>
            </a:r>
            <a:r>
              <a:rPr lang="en" sz="1800" dirty="0" smtClean="0">
                <a:solidFill>
                  <a:schemeClr val="tx1"/>
                </a:solidFill>
                <a:latin typeface="Cambria"/>
                <a:ea typeface="Cambria"/>
                <a:cs typeface="Cambria"/>
                <a:sym typeface="Cambria"/>
              </a:rPr>
              <a:t>fits depends on</a:t>
            </a:r>
            <a:endParaRPr lang="en" sz="1800" dirty="0">
              <a:solidFill>
                <a:schemeClr val="tx1"/>
              </a:solidFill>
              <a:latin typeface="Cambria"/>
              <a:ea typeface="Cambria"/>
              <a:cs typeface="Cambria"/>
              <a:sym typeface="Cambria"/>
            </a:endParaRPr>
          </a:p>
          <a:p>
            <a:pPr marL="857250" lvl="1" indent="-285750" rtl="0">
              <a:spcBef>
                <a:spcPts val="0"/>
              </a:spcBef>
              <a:spcAft>
                <a:spcPts val="10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Whether the author pursues the patent</a:t>
            </a:r>
          </a:p>
          <a:p>
            <a:pPr marL="857250" lvl="1" indent="-285750" rtl="0">
              <a:spcBef>
                <a:spcPts val="0"/>
              </a:spcBef>
              <a:spcAft>
                <a:spcPts val="10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To what degree WPI has sponsored </a:t>
            </a:r>
          </a:p>
          <a:p>
            <a:pPr marL="400050" lvl="0" indent="-285750" rtl="0">
              <a:spcBef>
                <a:spcPts val="0"/>
              </a:spcBef>
              <a:spcAft>
                <a:spcPts val="10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Hiro reproduces Baymax -&gt; No enough evidence of violation </a:t>
            </a:r>
          </a:p>
          <a:p>
            <a:pPr marL="400050" lvl="0" indent="-285750" rtl="0">
              <a:spcBef>
                <a:spcPts val="0"/>
              </a:spcBef>
              <a:spcAft>
                <a:spcPts val="10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Prof. Callaghan reproduces microbots -&gt; No enough evidence of violation</a:t>
            </a:r>
          </a:p>
          <a:p>
            <a:pPr marL="400050" lvl="0" indent="-285750" rtl="0">
              <a:spcBef>
                <a:spcPts val="0"/>
              </a:spcBef>
              <a:spcAft>
                <a:spcPts val="1000"/>
              </a:spcAft>
              <a:buClr>
                <a:schemeClr val="accent1">
                  <a:lumMod val="60000"/>
                  <a:lumOff val="40000"/>
                </a:schemeClr>
              </a:buClr>
              <a:buSzPct val="100000"/>
              <a:buFont typeface="Arial" panose="020B0604020202020204" pitchFamily="34" charset="0"/>
              <a:buChar char="•"/>
            </a:pPr>
            <a:r>
              <a:rPr lang="en" sz="1800" dirty="0">
                <a:solidFill>
                  <a:schemeClr val="tx1"/>
                </a:solidFill>
                <a:latin typeface="Cambria"/>
                <a:ea typeface="Cambria"/>
                <a:cs typeface="Cambria"/>
                <a:sym typeface="Cambria"/>
              </a:rPr>
              <a:t>No enough evidence of IP violation in both cases</a:t>
            </a:r>
          </a:p>
          <a:p>
            <a:pPr rtl="0">
              <a:spcBef>
                <a:spcPts val="0"/>
              </a:spcBef>
              <a:buNone/>
            </a:pPr>
            <a:endParaRPr sz="1800" dirty="0">
              <a:solidFill>
                <a:schemeClr val="tx1"/>
              </a:solidFill>
              <a:latin typeface="Cambria"/>
              <a:ea typeface="Cambria"/>
              <a:cs typeface="Cambria"/>
              <a:sym typeface="Cambria"/>
            </a:endParaRPr>
          </a:p>
          <a:p>
            <a:pPr lvl="0" rtl="0">
              <a:spcBef>
                <a:spcPts val="0"/>
              </a:spcBef>
              <a:buNone/>
            </a:pPr>
            <a:endParaRPr sz="1800" dirty="0">
              <a:solidFill>
                <a:schemeClr val="tx1"/>
              </a:solidFill>
              <a:latin typeface="Cambria"/>
              <a:ea typeface="Cambria"/>
              <a:cs typeface="Cambria"/>
              <a:sym typeface="Cambria"/>
            </a:endParaRPr>
          </a:p>
          <a:p>
            <a:pPr lvl="0" rtl="0">
              <a:spcBef>
                <a:spcPts val="0"/>
              </a:spcBef>
              <a:buNone/>
            </a:pPr>
            <a:endParaRPr sz="1000" dirty="0">
              <a:solidFill>
                <a:schemeClr val="tx1"/>
              </a:solidFill>
              <a:latin typeface="Cambria"/>
              <a:ea typeface="Cambria"/>
              <a:cs typeface="Cambria"/>
              <a:sym typeface="Cambria"/>
            </a:endParaRPr>
          </a:p>
        </p:txBody>
      </p:sp>
      <p:sp>
        <p:nvSpPr>
          <p:cNvPr id="2" name="Slide Number Placeholder 1"/>
          <p:cNvSpPr>
            <a:spLocks noGrp="1"/>
          </p:cNvSpPr>
          <p:nvPr>
            <p:ph type="sldNum" sz="quarter" idx="12"/>
          </p:nvPr>
        </p:nvSpPr>
        <p:spPr>
          <a:xfrm>
            <a:off x="-4503" y="4869656"/>
            <a:ext cx="512504" cy="273844"/>
          </a:xfrm>
        </p:spPr>
        <p:txBody>
          <a:bodyPr/>
          <a:lstStyle/>
          <a:p>
            <a:pPr marL="0" lvl="0" indent="0">
              <a:spcBef>
                <a:spcPts val="0"/>
              </a:spcBef>
              <a:buSzPct val="25000"/>
              <a:buNone/>
            </a:pPr>
            <a:fld id="{00000000-1234-1234-1234-123412341234}" type="slidenum">
              <a:rPr lang="en" b="1" smtClean="0"/>
              <a:t>9</a:t>
            </a:fld>
            <a:endParaRPr lang="en" b="1"/>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29</TotalTime>
  <Words>3778</Words>
  <Application>Microsoft Macintosh PowerPoint</Application>
  <PresentationFormat>On-screen Show (16:9)</PresentationFormat>
  <Paragraphs>246</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Facet</vt:lpstr>
      <vt:lpstr>Big Hero 6</vt:lpstr>
      <vt:lpstr>SUMMARY - CHARACTERS</vt:lpstr>
      <vt:lpstr>SUMMARY - ACT 1</vt:lpstr>
      <vt:lpstr>SUMMARY - ACT 2</vt:lpstr>
      <vt:lpstr>SUMMARY - ACT 3</vt:lpstr>
      <vt:lpstr>IP &amp; POLICY</vt:lpstr>
      <vt:lpstr>IP &amp; POLICY</vt:lpstr>
      <vt:lpstr>IP &amp; POLICY</vt:lpstr>
      <vt:lpstr>IP &amp; POLICY</vt:lpstr>
      <vt:lpstr>PRIVACY - BAYMAX’S SCANNER</vt:lpstr>
      <vt:lpstr>PRIVACY - BAYMAX’S SCANNER</vt:lpstr>
      <vt:lpstr>PRIVACY - BAYMAX’S SCANNER</vt:lpstr>
      <vt:lpstr>PRIVACY - BAYMAX’S SCANNER</vt:lpstr>
      <vt:lpstr>ROBOT/HUMAN SAFETY</vt:lpstr>
      <vt:lpstr>AI and Ethics</vt:lpstr>
      <vt:lpstr>ROBOT/HUMAN SAFETY</vt:lpstr>
      <vt:lpstr>WORMHOLE FAILURES </vt:lpstr>
      <vt:lpstr>WORMHOLE FAILURES </vt:lpstr>
      <vt:lpstr>Conclusion</vt:lpstr>
      <vt:lpstr>References: Photos, in order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Hero 6</dc:title>
  <dc:creator>Hiatt, Meagan E</dc:creator>
  <cp:lastModifiedBy>Keith A. Pray</cp:lastModifiedBy>
  <cp:revision>6</cp:revision>
  <dcterms:modified xsi:type="dcterms:W3CDTF">2015-10-12T03:09:56Z</dcterms:modified>
</cp:coreProperties>
</file>