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54" r:id="rId1"/>
  </p:sldMasterIdLst>
  <p:notesMasterIdLst>
    <p:notesMasterId r:id="rId20"/>
  </p:notesMasterIdLst>
  <p:sldIdLst>
    <p:sldId id="256" r:id="rId2"/>
    <p:sldId id="257" r:id="rId3"/>
    <p:sldId id="258" r:id="rId4"/>
    <p:sldId id="259" r:id="rId5"/>
    <p:sldId id="260" r:id="rId6"/>
    <p:sldId id="263" r:id="rId7"/>
    <p:sldId id="262" r:id="rId8"/>
    <p:sldId id="261" r:id="rId9"/>
    <p:sldId id="265" r:id="rId10"/>
    <p:sldId id="274" r:id="rId11"/>
    <p:sldId id="264" r:id="rId12"/>
    <p:sldId id="266" r:id="rId13"/>
    <p:sldId id="273" r:id="rId14"/>
    <p:sldId id="267" r:id="rId15"/>
    <p:sldId id="268" r:id="rId16"/>
    <p:sldId id="272" r:id="rId17"/>
    <p:sldId id="270" r:id="rId18"/>
    <p:sldId id="271" r:id="rId19"/>
  </p:sldIdLst>
  <p:sldSz cx="6858000" cy="51435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Hanna" initials="" lastIdx="14" clrIdx="0"/>
  <p:cmAuthor id="1" name="Lucas Lebra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19" autoAdjust="0"/>
    <p:restoredTop sz="96846" autoAdjust="0"/>
  </p:normalViewPr>
  <p:slideViewPr>
    <p:cSldViewPr snapToGrid="0">
      <p:cViewPr varScale="1">
        <p:scale>
          <a:sx n="194" d="100"/>
          <a:sy n="194" d="100"/>
        </p:scale>
        <p:origin x="720" y="18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10-11T19:01:04.713" idx="14">
    <p:pos x="6000" y="100"/>
    <p:text>Oh.</p:text>
  </p:cm>
  <p:cm authorId="1" dt="2025-10-11T19:01:04.713" idx="1">
    <p:pos x="6000" y="0"/>
    <p:text>I added Oil shortage to Economic Problems on the first part</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25-10-11T19:01:04.716" idx="6">
    <p:pos x="6000" y="0"/>
    <p:text>LUCAS + CHRIS H</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25-10-11T19:01:04.716" idx="3">
    <p:pos x="6000" y="0"/>
    <p:text>CONNOR</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25-10-11T19:01:04.716" idx="5">
    <p:pos x="6000" y="0"/>
    <p:text>CHRIS K</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25-10-11T19:01:04.716" idx="4">
    <p:pos x="6000" y="0"/>
    <p:text>CHRIS K</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25-10-11T19:01:04.716" idx="2">
    <p:pos x="6000" y="0"/>
    <p:text>KERRIN</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25-10-11T19:01:04.716" idx="12">
    <p:pos x="6000" y="0"/>
    <p:text>CHRIS 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5-10-11T19:01:04.713" idx="13">
    <p:pos x="6000" y="0"/>
    <p:text>CONNOR</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5-10-11T19:01:04.713" idx="11">
    <p:pos x="6000" y="0"/>
    <p:text>CHRIS H</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5-10-11T19:01:04.714" idx="12">
    <p:pos x="6000" y="0"/>
    <p:text>CHRIS K</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5-10-11T19:01:04.714" idx="7">
    <p:pos x="6000" y="0"/>
    <p:text>KERRIN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5-10-11T19:01:04.714" idx="8">
    <p:pos x="6000" y="0"/>
    <p:text>CONNOR</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5-10-11T19:01:04.715" idx="9">
    <p:pos x="6000" y="0"/>
    <p:text>CHRIS H</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25-10-11T19:01:04.715" idx="10">
    <p:pos x="6000" y="0"/>
    <p:text>LUCAS</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25-10-11T19:01:04.715" idx="6">
    <p:pos x="6000" y="0"/>
    <p:text>LUCAS + CHRIS 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09835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lorado.edu/AmStudies/lewis/2010/anxiety.htm%23Trend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ooks.google.com/books?id=wG08BAAAQBAJ&amp;pg=PA77&amp;lpg=PA77&amp;dq=1970s+corporate+distrust&amp;source=bl&amp;ots=Zt9COkWtc-&amp;sig=rTymwkjLwZdSofC5qSSO19GGBWE&amp;hl=en&amp;sa=X&amp;ei=z6w-VY__H4busAWe7oDwBA&amp;ved=0CEsQ6AEwBw%23v=onepage&amp;q=1970s%20corporate%20distrust&amp;f=fals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2019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buFontTx/>
              <a:buChar char="-"/>
            </a:pPr>
            <a:r>
              <a:rPr lang="en-US" sz="1100" b="0" i="0" u="none" strike="noStrike" kern="1200" dirty="0">
                <a:solidFill>
                  <a:schemeClr val="tx1"/>
                </a:solidFill>
                <a:effectLst/>
                <a:latin typeface="+mn-lt"/>
                <a:ea typeface="+mn-ea"/>
                <a:cs typeface="+mn-cs"/>
              </a:rPr>
              <a:t>Ash and Mother are both perfect examples of the fear and distrust towards AI and robots, specifically in</a:t>
            </a:r>
            <a:r>
              <a:rPr lang="en-US" sz="1100" b="0" i="0" u="none" strike="noStrike" kern="1200" baseline="0" dirty="0">
                <a:solidFill>
                  <a:schemeClr val="tx1"/>
                </a:solidFill>
                <a:effectLst/>
                <a:latin typeface="+mn-lt"/>
                <a:ea typeface="+mn-ea"/>
                <a:cs typeface="+mn-cs"/>
              </a:rPr>
              <a:t> Ash</a:t>
            </a:r>
          </a:p>
          <a:p>
            <a:pPr marL="171450" indent="-171450" rtl="0">
              <a:buFontTx/>
              <a:buChar char="-"/>
            </a:pPr>
            <a:r>
              <a:rPr lang="en-US" sz="1100" b="0" i="0" u="none" strike="noStrike" kern="1200" baseline="0" dirty="0">
                <a:solidFill>
                  <a:schemeClr val="tx1"/>
                </a:solidFill>
                <a:effectLst/>
                <a:latin typeface="+mn-lt"/>
                <a:ea typeface="+mn-ea"/>
                <a:cs typeface="+mn-cs"/>
              </a:rPr>
              <a:t>Ash passes the Turing Test, fooling the entire crew, shocked that he is an android</a:t>
            </a:r>
          </a:p>
          <a:p>
            <a:pPr marL="171450" indent="-171450" rtl="0">
              <a:buFontTx/>
              <a:buChar char="-"/>
            </a:pPr>
            <a:r>
              <a:rPr lang="en-US" sz="1100" b="0" i="0" u="none" strike="noStrike" kern="1200" baseline="0" dirty="0">
                <a:solidFill>
                  <a:schemeClr val="tx1"/>
                </a:solidFill>
                <a:effectLst/>
                <a:latin typeface="+mn-lt"/>
                <a:ea typeface="+mn-ea"/>
                <a:cs typeface="+mn-cs"/>
              </a:rPr>
              <a:t>Raises questions on what happens when AI can replicate human life to such a degree, where do we draw the line between an AI and a human?</a:t>
            </a:r>
          </a:p>
          <a:p>
            <a:pPr marL="171450" indent="-171450" rtl="0">
              <a:buFontTx/>
              <a:buChar char="-"/>
            </a:pPr>
            <a:r>
              <a:rPr lang="en-US" sz="1100" b="0" i="0" u="none" strike="noStrike" kern="1200" baseline="0" dirty="0">
                <a:solidFill>
                  <a:schemeClr val="tx1"/>
                </a:solidFill>
                <a:effectLst/>
                <a:latin typeface="+mn-lt"/>
                <a:ea typeface="+mn-ea"/>
                <a:cs typeface="+mn-cs"/>
              </a:rPr>
              <a:t>Also demonstrates the fear of AI and robots having control or power over people as both Ash and Mother actively sabotage the crew in order to sacrifice them and bring the alien back to Earth. This is done without the crew’s knowledge, and the information is deliberately withheld from them</a:t>
            </a:r>
          </a:p>
          <a:p>
            <a:pPr marL="628650" lvl="1" indent="-171450" rtl="0">
              <a:buFontTx/>
              <a:buChar char="-"/>
            </a:pPr>
            <a:r>
              <a:rPr lang="en-US" sz="1100" b="0" i="0" u="none" strike="noStrike" kern="1200" baseline="0" dirty="0">
                <a:solidFill>
                  <a:schemeClr val="tx1"/>
                </a:solidFill>
                <a:effectLst/>
                <a:latin typeface="+mn-lt"/>
                <a:ea typeface="+mn-ea"/>
                <a:cs typeface="+mn-cs"/>
              </a:rPr>
              <a:t>Shown through Ash feigning ignorance</a:t>
            </a:r>
          </a:p>
          <a:p>
            <a:pPr marL="628650" lvl="1" indent="-171450" rtl="0">
              <a:buFontTx/>
              <a:buChar char="-"/>
            </a:pPr>
            <a:r>
              <a:rPr lang="en-US" sz="1100" b="0" i="0" u="none" strike="noStrike" kern="1200" baseline="0" dirty="0">
                <a:solidFill>
                  <a:schemeClr val="tx1"/>
                </a:solidFill>
                <a:effectLst/>
                <a:latin typeface="+mn-lt"/>
                <a:ea typeface="+mn-ea"/>
                <a:cs typeface="+mn-cs"/>
              </a:rPr>
              <a:t>Mother refusing to answer the questions asked to her</a:t>
            </a:r>
          </a:p>
          <a:p>
            <a:pPr marL="0" lvl="0" indent="0" rtl="0">
              <a:buFontTx/>
              <a:buNone/>
            </a:pPr>
            <a:r>
              <a:rPr lang="en-US" sz="1100" b="0" i="0" u="none" strike="noStrike" kern="1200" baseline="0" dirty="0">
                <a:solidFill>
                  <a:schemeClr val="tx1"/>
                </a:solidFill>
                <a:effectLst/>
                <a:latin typeface="+mn-lt"/>
                <a:ea typeface="+mn-ea"/>
                <a:cs typeface="+mn-cs"/>
              </a:rPr>
              <a:t>- To what extent should we entrust ourselves to such AI and robotic systems?</a:t>
            </a:r>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Technology is seen by the crew as a source of safety, yet the whole film demonstrates technology failing the </a:t>
            </a:r>
            <a:r>
              <a:rPr lang="en-US" sz="1100" b="0" i="0" u="none" strike="noStrike" kern="1200" dirty="0" err="1">
                <a:solidFill>
                  <a:schemeClr val="tx1"/>
                </a:solidFill>
                <a:effectLst/>
                <a:latin typeface="+mn-lt"/>
                <a:ea typeface="+mn-ea"/>
                <a:cs typeface="+mn-cs"/>
              </a:rPr>
              <a:t>Nostromo’s</a:t>
            </a:r>
            <a:r>
              <a:rPr lang="en-US" sz="1100" b="0" i="0" u="none" strike="noStrike" kern="1200" dirty="0">
                <a:solidFill>
                  <a:schemeClr val="tx1"/>
                </a:solidFill>
                <a:effectLst/>
                <a:latin typeface="+mn-lt"/>
                <a:ea typeface="+mn-ea"/>
                <a:cs typeface="+mn-cs"/>
              </a:rPr>
              <a:t> crew, most notably the Artificial Intelligence that acted against the humans. Both Ash and Mother are different types of AI, where Ash seems to have an Artificial General Intelligence and Mother is slightly less versatile as an Artificial Narrow Intelligence.</a:t>
            </a:r>
            <a:endParaRPr lang="en-US" b="0" dirty="0">
              <a:effectLst/>
            </a:endParaRPr>
          </a:p>
          <a:p>
            <a:pPr rtl="0"/>
            <a:r>
              <a:rPr lang="en-US" sz="1100" b="0" i="0" u="none" strike="noStrike" kern="1200" dirty="0">
                <a:solidFill>
                  <a:schemeClr val="tx1"/>
                </a:solidFill>
                <a:effectLst/>
                <a:latin typeface="+mn-lt"/>
                <a:ea typeface="+mn-ea"/>
                <a:cs typeface="+mn-cs"/>
              </a:rPr>
              <a:t>Mother’s intended usage, or at least as far as the </a:t>
            </a:r>
            <a:r>
              <a:rPr lang="en-US" sz="1100" b="0" i="0" u="none" strike="noStrike" kern="1200" dirty="0" err="1">
                <a:solidFill>
                  <a:schemeClr val="tx1"/>
                </a:solidFill>
                <a:effectLst/>
                <a:latin typeface="+mn-lt"/>
                <a:ea typeface="+mn-ea"/>
                <a:cs typeface="+mn-cs"/>
              </a:rPr>
              <a:t>Nostromo’s</a:t>
            </a:r>
            <a:r>
              <a:rPr lang="en-US" sz="1100" b="0" i="0" u="none" strike="noStrike" kern="1200" dirty="0">
                <a:solidFill>
                  <a:schemeClr val="tx1"/>
                </a:solidFill>
                <a:effectLst/>
                <a:latin typeface="+mn-lt"/>
                <a:ea typeface="+mn-ea"/>
                <a:cs typeface="+mn-cs"/>
              </a:rPr>
              <a:t> crew was concerned, is to navigate </a:t>
            </a:r>
            <a:r>
              <a:rPr lang="en-US" sz="1100" b="0" i="0" u="none" strike="noStrike" kern="1200" dirty="0" err="1">
                <a:solidFill>
                  <a:schemeClr val="tx1"/>
                </a:solidFill>
                <a:effectLst/>
                <a:latin typeface="+mn-lt"/>
                <a:ea typeface="+mn-ea"/>
                <a:cs typeface="+mn-cs"/>
              </a:rPr>
              <a:t>Nostromo</a:t>
            </a:r>
            <a:r>
              <a:rPr lang="en-US" sz="1100" b="0" i="0" u="none" strike="noStrike" kern="1200" dirty="0">
                <a:solidFill>
                  <a:schemeClr val="tx1"/>
                </a:solidFill>
                <a:effectLst/>
                <a:latin typeface="+mn-lt"/>
                <a:ea typeface="+mn-ea"/>
                <a:cs typeface="+mn-cs"/>
              </a:rPr>
              <a:t> itself and maintain life support. Secondary functions include awakening the crew in special scenarios and of searching, retrieving, and analyzing data. As a highly important part of the crew’s survival, there is a certain level of implied trust given to the AI; the name “Mother” suggests that it would “care” for its crewmembers. However, its real goal was to follow the Special Order 937 issued by W-Y.</a:t>
            </a:r>
            <a:endParaRPr lang="en-US" b="0" dirty="0">
              <a:effectLst/>
            </a:endParaRPr>
          </a:p>
          <a:p>
            <a:pPr rtl="0"/>
            <a:r>
              <a:rPr lang="en-US" sz="1100" b="0" i="0" u="none" strike="noStrike" kern="1200" dirty="0">
                <a:solidFill>
                  <a:schemeClr val="tx1"/>
                </a:solidFill>
                <a:effectLst/>
                <a:latin typeface="+mn-lt"/>
                <a:ea typeface="+mn-ea"/>
                <a:cs typeface="+mn-cs"/>
              </a:rPr>
              <a:t>Ash assumed goal was one in common with its fellow crewmates, to deliver a large quantity of minerals to its contractor and gain his shares. But, unknown by everyone Ash actually was an Android that could emulate “humanity”, even if he seemed odd to everyone. His real objective was to bring back the Alien that was to be found within the forgotten spaceship, hence he broke the quarantine Ripley tried to upkeep and signed the fate of the </a:t>
            </a:r>
            <a:r>
              <a:rPr lang="en-US" sz="1100" b="0" i="0" u="none" strike="noStrike" kern="1200" dirty="0" err="1">
                <a:solidFill>
                  <a:schemeClr val="tx1"/>
                </a:solidFill>
                <a:effectLst/>
                <a:latin typeface="+mn-lt"/>
                <a:ea typeface="+mn-ea"/>
                <a:cs typeface="+mn-cs"/>
              </a:rPr>
              <a:t>Nostromo’s</a:t>
            </a:r>
            <a:r>
              <a:rPr lang="en-US" sz="1100" b="0" i="0" u="none" strike="noStrike" kern="1200" dirty="0">
                <a:solidFill>
                  <a:schemeClr val="tx1"/>
                </a:solidFill>
                <a:effectLst/>
                <a:latin typeface="+mn-lt"/>
                <a:ea typeface="+mn-ea"/>
                <a:cs typeface="+mn-cs"/>
              </a:rPr>
              <a:t> crew. Lastly, Ash was the Scientific Officer of </a:t>
            </a:r>
            <a:r>
              <a:rPr lang="en-US" sz="1100" b="0" i="0" u="none" strike="noStrike" kern="1200" dirty="0" err="1">
                <a:solidFill>
                  <a:schemeClr val="tx1"/>
                </a:solidFill>
                <a:effectLst/>
                <a:latin typeface="+mn-lt"/>
                <a:ea typeface="+mn-ea"/>
                <a:cs typeface="+mn-cs"/>
              </a:rPr>
              <a:t>Nostromo</a:t>
            </a:r>
            <a:r>
              <a:rPr lang="en-US" sz="1100" b="0" i="0" u="none" strike="noStrike" kern="1200" dirty="0">
                <a:solidFill>
                  <a:schemeClr val="tx1"/>
                </a:solidFill>
                <a:effectLst/>
                <a:latin typeface="+mn-lt"/>
                <a:ea typeface="+mn-ea"/>
                <a:cs typeface="+mn-cs"/>
              </a:rPr>
              <a:t>, also responsible of medical obligations, as seen when he was caring for Kane. Which leads to a question of ethics, where depending how advanced Ash’s AI could he be considered human and would be responsible for holding back whatever information was found from the Alien carcass.</a:t>
            </a:r>
            <a:endParaRPr lang="en-US" b="0" dirty="0">
              <a:effectLst/>
            </a:endParaRPr>
          </a:p>
          <a:p>
            <a:pPr rtl="0"/>
            <a:r>
              <a:rPr lang="en-US" sz="1100" b="0" i="0" u="none" strike="noStrike" kern="1200" dirty="0">
                <a:solidFill>
                  <a:schemeClr val="tx1"/>
                </a:solidFill>
                <a:effectLst/>
                <a:latin typeface="+mn-lt"/>
                <a:ea typeface="+mn-ea"/>
                <a:cs typeface="+mn-cs"/>
              </a:rPr>
              <a:t>Which leads to an important question, very relevant to the 1970s, of how far technology has gotten. The 1970s was marked by the Cold War and the potential usage of nuclear weapons, with countries scrambling to find different technologies to beat the adversary. In Alien, we have a corporation trying to capture a creature which Ash describes as “Perfect Organism” at any cost and use it as some weapon. This coupled with technologies failing to defeat the unknown creature, Alien presents a world where technologies betrays everyone.</a:t>
            </a:r>
            <a:endParaRPr lang="en-US" b="0" dirty="0">
              <a:effectLst/>
            </a:endParaRPr>
          </a:p>
          <a:p>
            <a:br>
              <a:rPr lang="en-US" b="0" dirty="0">
                <a:effectLst/>
              </a:rPr>
            </a:br>
            <a:endParaRPr lang="en" dirty="0"/>
          </a:p>
        </p:txBody>
      </p:sp>
    </p:spTree>
    <p:extLst>
      <p:ext uri="{BB962C8B-B14F-4D97-AF65-F5344CB8AC3E}">
        <p14:creationId xmlns:p14="http://schemas.microsoft.com/office/powerpoint/2010/main" val="38124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The</a:t>
            </a:r>
            <a:r>
              <a:rPr lang="en" baseline="0" dirty="0"/>
              <a:t> Economic problems, poor work conditions, and distrust in corporations that colored the socail climate of the 70s can be seen in alien</a:t>
            </a:r>
          </a:p>
          <a:p>
            <a:pPr lvl="0" rtl="0">
              <a:spcBef>
                <a:spcPts val="0"/>
              </a:spcBef>
              <a:buNone/>
            </a:pPr>
            <a:r>
              <a:rPr lang="en" baseline="0" dirty="0"/>
              <a:t>	the characters of the film are all blue collar workers </a:t>
            </a:r>
          </a:p>
          <a:p>
            <a:pPr lvl="0" rtl="0">
              <a:spcBef>
                <a:spcPts val="0"/>
              </a:spcBef>
              <a:buNone/>
            </a:pPr>
            <a:r>
              <a:rPr lang="en" baseline="0" dirty="0"/>
              <a:t>	and are very money conscious, as well as paranoid that their employers might not pay them what they’re due</a:t>
            </a:r>
          </a:p>
          <a:p>
            <a:pPr lvl="0" rtl="0">
              <a:spcBef>
                <a:spcPts val="0"/>
              </a:spcBef>
              <a:buNone/>
            </a:pPr>
            <a:endParaRPr lang="en" baseline="0" dirty="0"/>
          </a:p>
          <a:p>
            <a:pPr lvl="0" rtl="0">
              <a:spcBef>
                <a:spcPts val="0"/>
              </a:spcBef>
              <a:buNone/>
            </a:pPr>
            <a:r>
              <a:rPr lang="en-US" baseline="0" dirty="0"/>
              <a:t>A</a:t>
            </a:r>
            <a:r>
              <a:rPr lang="en" baseline="0" dirty="0"/>
              <a:t>dditionally, the attitudes of corporate paranoia come to a head in the film when it is revealed that WT really does not have the crew’s best interests at heart</a:t>
            </a:r>
          </a:p>
          <a:p>
            <a:pPr lvl="0" rtl="0">
              <a:spcBef>
                <a:spcPts val="0"/>
              </a:spcBef>
              <a:buNone/>
            </a:pPr>
            <a:r>
              <a:rPr lang="en" baseline="0" dirty="0"/>
              <a:t>	the company intends to sacrifice their lives to obtain a biological superweapon – the alien</a:t>
            </a:r>
          </a:p>
          <a:p>
            <a:pPr lvl="0" rtl="0">
              <a:spcBef>
                <a:spcPts val="0"/>
              </a:spcBef>
              <a:buNone/>
            </a:pPr>
            <a:r>
              <a:rPr lang="en-US" baseline="0" dirty="0"/>
              <a:t>T</a:t>
            </a:r>
            <a:r>
              <a:rPr lang="en" baseline="0" dirty="0"/>
              <a:t>he idea of a superweapon, as well as the feeling of paranoia and isolation within the supposedly safe confines of their ship, are indicative of the attitudes of americans during the cold war</a:t>
            </a:r>
          </a:p>
        </p:txBody>
      </p:sp>
    </p:spTree>
    <p:extLst>
      <p:ext uri="{BB962C8B-B14F-4D97-AF65-F5344CB8AC3E}">
        <p14:creationId xmlns:p14="http://schemas.microsoft.com/office/powerpoint/2010/main" val="74674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a:p>
            <a:pPr rtl="0">
              <a:spcBef>
                <a:spcPts val="0"/>
              </a:spcBef>
              <a:buNone/>
            </a:pPr>
            <a:r>
              <a:rPr lang="en" dirty="0"/>
              <a:t>This is all important, because Alien was such a huge success. Its still</a:t>
            </a:r>
            <a:r>
              <a:rPr lang="en" baseline="0" dirty="0"/>
              <a:t> relevant today</a:t>
            </a:r>
          </a:p>
          <a:p>
            <a:pPr rtl="0">
              <a:spcBef>
                <a:spcPts val="0"/>
              </a:spcBef>
              <a:buNone/>
            </a:pPr>
            <a:endParaRPr lang="en" dirty="0"/>
          </a:p>
          <a:p>
            <a:pPr rtl="0">
              <a:spcBef>
                <a:spcPts val="0"/>
              </a:spcBef>
              <a:buNone/>
            </a:pPr>
            <a:r>
              <a:rPr lang="en" dirty="0"/>
              <a:t>here, note that Alien is wildly popular. </a:t>
            </a:r>
          </a:p>
          <a:p>
            <a:pPr>
              <a:spcBef>
                <a:spcPts val="0"/>
              </a:spcBef>
              <a:buNone/>
            </a:pPr>
            <a:r>
              <a:rPr lang="en" dirty="0"/>
              <a:t>But mention that it didn’t get artistic success right off the start. Some critics didn’t like it when it came out. However, after a few years went by and the hype was still there, critics seemed to change their minds</a:t>
            </a:r>
          </a:p>
        </p:txBody>
      </p:sp>
    </p:spTree>
    <p:extLst>
      <p:ext uri="{BB962C8B-B14F-4D97-AF65-F5344CB8AC3E}">
        <p14:creationId xmlns:p14="http://schemas.microsoft.com/office/powerpoint/2010/main" val="124485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Tx/>
              <a:buChar char="-"/>
            </a:pPr>
            <a:r>
              <a:rPr lang="en" dirty="0"/>
              <a:t>There</a:t>
            </a:r>
            <a:r>
              <a:rPr lang="en" baseline="0" dirty="0"/>
              <a:t> are many advancements today in the robotics and AI development field that are in line with the representations of them in Alien</a:t>
            </a:r>
          </a:p>
          <a:p>
            <a:pPr marL="171450" indent="-171450" rtl="0">
              <a:spcBef>
                <a:spcPts val="0"/>
              </a:spcBef>
              <a:buFontTx/>
              <a:buChar char="-"/>
            </a:pPr>
            <a:r>
              <a:rPr lang="en" baseline="0" dirty="0"/>
              <a:t>Attempts are being made today to replicate a human brain in its entirety with an AI</a:t>
            </a:r>
          </a:p>
          <a:p>
            <a:pPr marL="171450" indent="-171450" rtl="0">
              <a:spcBef>
                <a:spcPts val="0"/>
              </a:spcBef>
              <a:buFontTx/>
              <a:buChar char="-"/>
            </a:pPr>
            <a:r>
              <a:rPr lang="en" baseline="0" dirty="0"/>
              <a:t>A</a:t>
            </a:r>
            <a:r>
              <a:rPr lang="en-US" baseline="0" dirty="0"/>
              <a:t>I</a:t>
            </a:r>
            <a:r>
              <a:rPr lang="en" baseline="0" dirty="0"/>
              <a:t>s being worked on to learn how to learn, teaching themselves independently how to do tasks</a:t>
            </a:r>
          </a:p>
          <a:p>
            <a:pPr marL="628650" lvl="1" indent="-171450" rtl="0">
              <a:spcBef>
                <a:spcPts val="0"/>
              </a:spcBef>
              <a:buFontTx/>
              <a:buChar char="-"/>
            </a:pPr>
            <a:r>
              <a:rPr lang="en" baseline="0" dirty="0"/>
              <a:t>One such attempt was successful recently, teaching itself how to play 47 different video games with no prior game knowledge or rules programmed into it.</a:t>
            </a:r>
          </a:p>
          <a:p>
            <a:pPr marL="171450" lvl="0" indent="-171450" rtl="0">
              <a:spcBef>
                <a:spcPts val="0"/>
              </a:spcBef>
              <a:buFontTx/>
              <a:buChar char="-"/>
            </a:pPr>
            <a:r>
              <a:rPr lang="en" baseline="0" dirty="0"/>
              <a:t>Hotel opened in Japan staffed almost entirely by robots, except for only 10 human staff</a:t>
            </a:r>
          </a:p>
          <a:p>
            <a:pPr marL="171450" lvl="0" indent="-171450" rtl="0">
              <a:spcBef>
                <a:spcPts val="0"/>
              </a:spcBef>
              <a:buFontTx/>
              <a:buChar char="-"/>
            </a:pPr>
            <a:r>
              <a:rPr lang="en" baseline="0" dirty="0"/>
              <a:t>Baxter developed to perform a wide range of manual tasks</a:t>
            </a:r>
          </a:p>
          <a:p>
            <a:pPr marL="171450" lvl="0" indent="-171450" rtl="0">
              <a:spcBef>
                <a:spcPts val="0"/>
              </a:spcBef>
              <a:buFontTx/>
              <a:buChar char="-"/>
            </a:pPr>
            <a:r>
              <a:rPr lang="en" baseline="0" dirty="0"/>
              <a:t>Atlas, developed by DARPA to save lives, performs tasks ranging from driving a car, scaling a building, or destroying walls</a:t>
            </a:r>
          </a:p>
          <a:p>
            <a:pPr marL="171450" lvl="0" indent="-171450" rtl="0">
              <a:spcBef>
                <a:spcPts val="0"/>
              </a:spcBef>
              <a:buFontTx/>
              <a:buChar char="-"/>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r>
              <a:rPr lang="en" dirty="0"/>
              <a:t>Mother</a:t>
            </a:r>
          </a:p>
          <a:p>
            <a:pPr rtl="0">
              <a:spcBef>
                <a:spcPts val="0"/>
              </a:spcBef>
              <a:buNone/>
            </a:pPr>
            <a:endParaRPr dirty="0"/>
          </a:p>
          <a:p>
            <a:pPr rtl="0">
              <a:spcBef>
                <a:spcPts val="0"/>
              </a:spcBef>
              <a:buNone/>
            </a:pPr>
            <a:r>
              <a:rPr lang="en" dirty="0"/>
              <a:t>Automation</a:t>
            </a:r>
          </a:p>
          <a:p>
            <a:pPr rtl="0">
              <a:spcBef>
                <a:spcPts val="0"/>
              </a:spcBef>
              <a:buNone/>
            </a:pPr>
            <a:r>
              <a:rPr lang="en" dirty="0"/>
              <a:t>	</a:t>
            </a:r>
          </a:p>
          <a:p>
            <a:pPr rtl="0">
              <a:spcBef>
                <a:spcPts val="0"/>
              </a:spcBef>
              <a:buNone/>
            </a:pPr>
            <a:r>
              <a:rPr lang="en" dirty="0"/>
              <a:t>Controls</a:t>
            </a:r>
          </a:p>
          <a:p>
            <a:pPr rtl="0">
              <a:spcBef>
                <a:spcPts val="0"/>
              </a:spcBef>
              <a:buNone/>
            </a:pPr>
            <a:r>
              <a:rPr lang="en" dirty="0"/>
              <a:t>	Travel</a:t>
            </a:r>
          </a:p>
          <a:p>
            <a:pPr rtl="0">
              <a:spcBef>
                <a:spcPts val="0"/>
              </a:spcBef>
              <a:buNone/>
            </a:pPr>
            <a:r>
              <a:rPr lang="en" dirty="0"/>
              <a:t>	Stock Trading</a:t>
            </a:r>
          </a:p>
          <a:p>
            <a:pPr rtl="0">
              <a:spcBef>
                <a:spcPts val="0"/>
              </a:spcBef>
              <a:buNone/>
            </a:pPr>
            <a:endParaRPr dirty="0"/>
          </a:p>
          <a:p>
            <a:pPr rtl="0">
              <a:spcBef>
                <a:spcPts val="0"/>
              </a:spcBef>
              <a:buNone/>
            </a:pPr>
            <a:r>
              <a:rPr lang="en" dirty="0"/>
              <a:t>Internet</a:t>
            </a:r>
          </a:p>
          <a:p>
            <a:pPr rtl="0">
              <a:spcBef>
                <a:spcPts val="0"/>
              </a:spcBef>
              <a:buNone/>
            </a:pPr>
            <a:r>
              <a:rPr lang="en" dirty="0"/>
              <a:t>	SIRI, Google Now, Cortana</a:t>
            </a:r>
          </a:p>
          <a:p>
            <a:pPr indent="457200" rtl="0">
              <a:spcBef>
                <a:spcPts val="0"/>
              </a:spcBef>
              <a:buNone/>
            </a:pPr>
            <a:r>
              <a:rPr lang="en" dirty="0"/>
              <a:t>Net Neutrality </a:t>
            </a:r>
          </a:p>
          <a:p>
            <a:pPr rtl="0">
              <a:spcBef>
                <a:spcPts val="0"/>
              </a:spcBef>
              <a:buNone/>
            </a:pPr>
            <a:endParaRPr dirty="0"/>
          </a:p>
          <a:p>
            <a:pPr rtl="0">
              <a:spcBef>
                <a:spcPts val="0"/>
              </a:spcBef>
              <a:buNone/>
            </a:pPr>
            <a:r>
              <a:rPr lang="en" dirty="0"/>
              <a:t>Robotics</a:t>
            </a:r>
          </a:p>
          <a:p>
            <a:pPr>
              <a:spcBef>
                <a:spcPts val="0"/>
              </a:spcBef>
              <a:buNone/>
            </a:pPr>
            <a:r>
              <a:rPr lang="en" dirty="0"/>
              <a:t>	Humanoid bots</a:t>
            </a:r>
          </a:p>
        </p:txBody>
      </p:sp>
    </p:spTree>
    <p:extLst>
      <p:ext uri="{BB962C8B-B14F-4D97-AF65-F5344CB8AC3E}">
        <p14:creationId xmlns:p14="http://schemas.microsoft.com/office/powerpoint/2010/main" val="226063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#WAKEUPSHEEPLE</a:t>
            </a:r>
          </a:p>
          <a:p>
            <a:pPr marL="171450" indent="-171450">
              <a:spcBef>
                <a:spcPts val="0"/>
              </a:spcBef>
              <a:buFontTx/>
              <a:buChar char="-"/>
            </a:pPr>
            <a:r>
              <a:rPr lang="en-US" baseline="0" dirty="0"/>
              <a:t>How many people have used a service from Google, Microsoft, or Amazon in the past week?</a:t>
            </a:r>
          </a:p>
          <a:p>
            <a:pPr marL="628650" lvl="1" indent="-171450">
              <a:spcBef>
                <a:spcPts val="0"/>
              </a:spcBef>
              <a:buFontTx/>
              <a:buChar char="-"/>
            </a:pPr>
            <a:r>
              <a:rPr lang="en-US" baseline="0" dirty="0"/>
              <a:t>Inb4 everyone raises hands</a:t>
            </a:r>
          </a:p>
          <a:p>
            <a:pPr marL="171450" lvl="0" indent="-171450">
              <a:spcBef>
                <a:spcPts val="0"/>
              </a:spcBef>
              <a:buFontTx/>
              <a:buChar char="-"/>
            </a:pPr>
            <a:r>
              <a:rPr lang="en-US" baseline="0" dirty="0"/>
              <a:t>It is becoming more and more difficult to go through a single day without using a service provided by a mega corporation</a:t>
            </a:r>
          </a:p>
          <a:p>
            <a:pPr marL="171450" lvl="0" indent="-171450">
              <a:spcBef>
                <a:spcPts val="0"/>
              </a:spcBef>
              <a:buFontTx/>
              <a:buChar char="-"/>
            </a:pPr>
            <a:r>
              <a:rPr lang="en-US" baseline="0" dirty="0"/>
              <a:t>Bleeding into all facets of life that they can reach into</a:t>
            </a:r>
          </a:p>
          <a:p>
            <a:pPr marL="171450" lvl="0" indent="-171450">
              <a:spcBef>
                <a:spcPts val="0"/>
              </a:spcBef>
              <a:buFontTx/>
              <a:buChar char="-"/>
            </a:pPr>
            <a:r>
              <a:rPr lang="en-US" baseline="0" dirty="0"/>
              <a:t>Becoming extraordinarily huge and powerful with a tremendous amount of control</a:t>
            </a:r>
          </a:p>
          <a:p>
            <a:pPr marL="628650" lvl="1" indent="-171450">
              <a:spcBef>
                <a:spcPts val="0"/>
              </a:spcBef>
              <a:buFontTx/>
              <a:buChar char="-"/>
            </a:pPr>
            <a:r>
              <a:rPr lang="en-US" baseline="0" dirty="0"/>
              <a:t>Personal data</a:t>
            </a:r>
          </a:p>
          <a:p>
            <a:pPr marL="628650" lvl="1" indent="-171450">
              <a:spcBef>
                <a:spcPts val="0"/>
              </a:spcBef>
              <a:buFontTx/>
              <a:buChar char="-"/>
            </a:pPr>
            <a:r>
              <a:rPr lang="en-US" baseline="0" dirty="0"/>
              <a:t>Economic superpowers</a:t>
            </a:r>
          </a:p>
          <a:p>
            <a:pPr marL="171450" lvl="0" indent="-171450">
              <a:spcBef>
                <a:spcPts val="0"/>
              </a:spcBef>
              <a:buFontTx/>
              <a:buChar char="-"/>
            </a:pPr>
            <a:r>
              <a:rPr lang="en-US" baseline="0" dirty="0"/>
              <a:t>Also represented in pop culture</a:t>
            </a:r>
          </a:p>
          <a:p>
            <a:pPr marL="628650" lvl="1" indent="-171450">
              <a:spcBef>
                <a:spcPts val="0"/>
              </a:spcBef>
              <a:buFontTx/>
              <a:buChar char="-"/>
            </a:pPr>
            <a:r>
              <a:rPr lang="en-US" baseline="0" dirty="0"/>
              <a:t>Cyberpunk specifically shows distrust fro large corporations, often showing a form of oppression by such an entity</a:t>
            </a:r>
            <a:endParaRPr dirty="0"/>
          </a:p>
        </p:txBody>
      </p:sp>
    </p:spTree>
    <p:extLst>
      <p:ext uri="{BB962C8B-B14F-4D97-AF65-F5344CB8AC3E}">
        <p14:creationId xmlns:p14="http://schemas.microsoft.com/office/powerpoint/2010/main" val="231115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a:t>S</a:t>
            </a:r>
            <a:r>
              <a:rPr lang="en" dirty="0"/>
              <a:t>tate our</a:t>
            </a:r>
            <a:r>
              <a:rPr lang="en" baseline="0" dirty="0"/>
              <a:t> conclusions</a:t>
            </a:r>
            <a:endParaRPr lang="en" dirty="0"/>
          </a:p>
        </p:txBody>
      </p:sp>
    </p:spTree>
    <p:extLst>
      <p:ext uri="{BB962C8B-B14F-4D97-AF65-F5344CB8AC3E}">
        <p14:creationId xmlns:p14="http://schemas.microsoft.com/office/powerpoint/2010/main" val="105633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To be filled in, there are a bunch.</a:t>
            </a:r>
            <a:endParaRPr dirty="0"/>
          </a:p>
        </p:txBody>
      </p:sp>
    </p:spTree>
    <p:extLst>
      <p:ext uri="{BB962C8B-B14F-4D97-AF65-F5344CB8AC3E}">
        <p14:creationId xmlns:p14="http://schemas.microsoft.com/office/powerpoint/2010/main" val="34074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2620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t>[]Alien</a:t>
            </a:r>
            <a:r>
              <a:rPr lang="en-US" baseline="0" dirty="0"/>
              <a:t> follows the lethal adventures of seven space truckers half-way through a two year voyage hauling 20 million tons of ore to Earth.</a:t>
            </a:r>
          </a:p>
          <a:p>
            <a:endParaRPr lang="en-US" baseline="0" dirty="0"/>
          </a:p>
          <a:p>
            <a:r>
              <a:rPr lang="en-US" baseline="0" dirty="0"/>
              <a:t>They detect a signal of unknown origin, which they’re contractually obligated to respond to</a:t>
            </a:r>
          </a:p>
          <a:p>
            <a:endParaRPr lang="en-US" baseline="0" dirty="0"/>
          </a:p>
          <a:p>
            <a:r>
              <a:rPr lang="en-US" baseline="0" dirty="0"/>
              <a:t>They land near the origin of the signal and find an ancient, []alien ship, so they form an away-team to investigate</a:t>
            </a:r>
          </a:p>
          <a:p>
            <a:endParaRPr lang="en-US" baseline="0" dirty="0"/>
          </a:p>
          <a:p>
            <a:r>
              <a:rPr lang="en-US" baseline="0" dirty="0"/>
              <a:t>Meanwhile, Ripley discovers that it’s broadcasting a warning, not a distress beacon</a:t>
            </a:r>
          </a:p>
          <a:p>
            <a:endParaRPr lang="en-US" baseline="0" dirty="0"/>
          </a:p>
          <a:p>
            <a:r>
              <a:rPr lang="en-US" baseline="0" dirty="0"/>
              <a:t>Kane []finds a bunch of large egg sacks and gets a []hug when he gets close to one</a:t>
            </a:r>
          </a:p>
          <a:p>
            <a:endParaRPr lang="en-US" baseline="0" dirty="0"/>
          </a:p>
          <a:p>
            <a:r>
              <a:rPr lang="en-US" baseline="0" dirty="0"/>
              <a:t>Ripley won’t let him back on the ship, insisting that they must maintain quarantine</a:t>
            </a:r>
          </a:p>
          <a:p>
            <a:endParaRPr lang="en-US" baseline="0" dirty="0"/>
          </a:p>
          <a:p>
            <a:r>
              <a:rPr lang="en-US" baseline="0" dirty="0"/>
              <a:t>Ash, however, decides that Kane needs medical help and lets them in anyway</a:t>
            </a:r>
          </a:p>
          <a:p>
            <a:endParaRPr lang="en-US" baseline="0" dirty="0"/>
          </a:p>
          <a:p>
            <a:r>
              <a:rPr lang="en-US" baseline="0" dirty="0"/>
              <a:t>Unfortunately, no matter what they do, []The alien won’t stop hugging</a:t>
            </a:r>
          </a:p>
          <a:p>
            <a:endParaRPr lang="en-US" baseline="0" dirty="0"/>
          </a:p>
          <a:p>
            <a:r>
              <a:rPr lang="en-US" baseline="0" dirty="0"/>
              <a:t>Kane gets left alone while Dallas decides what to do</a:t>
            </a:r>
          </a:p>
          <a:p>
            <a:endParaRPr lang="en-US" baseline="0" dirty="0"/>
          </a:p>
          <a:p>
            <a:r>
              <a:rPr lang="en-US" baseline="0" dirty="0"/>
              <a:t>And when they check back on their patient, Kane awakens, and the alien is dead</a:t>
            </a:r>
          </a:p>
          <a:p>
            <a:endParaRPr lang="en-US" baseline="0" dirty="0"/>
          </a:p>
          <a:p>
            <a:r>
              <a:rPr lang="en-US" baseline="0" dirty="0"/>
              <a:t>They decide to eat dinner before routing back to Earth</a:t>
            </a:r>
          </a:p>
          <a:p>
            <a:endParaRPr lang="en-US" baseline="0" dirty="0"/>
          </a:p>
          <a:p>
            <a:r>
              <a:rPr lang="en-US" baseline="0" dirty="0"/>
              <a:t>But it turns out []The alien was having dinner too, and it escapes</a:t>
            </a:r>
          </a:p>
          <a:p>
            <a:endParaRPr lang="en-US" baseline="0" dirty="0"/>
          </a:p>
          <a:p>
            <a:r>
              <a:rPr lang="en-US" baseline="0" dirty="0"/>
              <a:t>The crew decides to corner it in the vents, burn it, and space it</a:t>
            </a:r>
          </a:p>
          <a:p>
            <a:endParaRPr lang="en-US" baseline="0" dirty="0"/>
          </a:p>
          <a:p>
            <a:r>
              <a:rPr lang="en-US" baseline="0" dirty="0"/>
              <a:t>Turns out it’s better at vents than they are, and it []kills Brett and []Dallas</a:t>
            </a:r>
          </a:p>
          <a:p>
            <a:endParaRPr lang="en-US" baseline="0" dirty="0"/>
          </a:p>
          <a:p>
            <a:r>
              <a:rPr lang="en-US" dirty="0"/>
              <a:t>Ripley,</a:t>
            </a:r>
            <a:r>
              <a:rPr lang="en-US" baseline="0" dirty="0"/>
              <a:t> now acting captain</a:t>
            </a:r>
            <a:r>
              <a:rPr lang="en-US" dirty="0"/>
              <a:t>, decides to stick to the plan,</a:t>
            </a:r>
            <a:r>
              <a:rPr lang="en-US" baseline="0" dirty="0"/>
              <a:t> asks MOTHER for help</a:t>
            </a:r>
          </a:p>
          <a:p>
            <a:endParaRPr lang="en-US" baseline="0" dirty="0"/>
          </a:p>
          <a:p>
            <a:r>
              <a:rPr lang="en-US" baseline="0" dirty="0"/>
              <a:t>[]Turns out MOTHER and Ash were in on it the whole time</a:t>
            </a:r>
          </a:p>
          <a:p>
            <a:endParaRPr lang="en-US" baseline="0" dirty="0"/>
          </a:p>
          <a:p>
            <a:r>
              <a:rPr lang="en-US" baseline="0" dirty="0"/>
              <a:t>[]When Ripley confronts Ash, he loses his head and tries to kill her</a:t>
            </a:r>
          </a:p>
          <a:p>
            <a:endParaRPr lang="en-US" baseline="0" dirty="0"/>
          </a:p>
          <a:p>
            <a:r>
              <a:rPr lang="en-US" baseline="0" dirty="0"/>
              <a:t>[]Parker and Lambert manage to fight him off, and Ash loses his head</a:t>
            </a:r>
          </a:p>
          <a:p>
            <a:endParaRPr lang="en-US" baseline="0" dirty="0"/>
          </a:p>
          <a:p>
            <a:r>
              <a:rPr lang="en-US" baseline="0" dirty="0"/>
              <a:t>Ripley decides to try to fit everyone in the shuttle, now that there are only three of them</a:t>
            </a:r>
          </a:p>
          <a:p>
            <a:endParaRPr lang="en-US" baseline="0" dirty="0"/>
          </a:p>
          <a:p>
            <a:r>
              <a:rPr lang="en-US" baseline="0" dirty="0"/>
              <a:t>[]Lambert and Parker die while gathering supplies, so []Ripley activates the self destruct and grabs Jones the Cat</a:t>
            </a:r>
          </a:p>
          <a:p>
            <a:endParaRPr lang="en-US" baseline="0" dirty="0"/>
          </a:p>
          <a:p>
            <a:r>
              <a:rPr lang="en-US" baseline="0" dirty="0"/>
              <a:t>She abandons the cat when the </a:t>
            </a:r>
            <a:r>
              <a:rPr lang="en-US" baseline="0" dirty="0" err="1"/>
              <a:t>xenomorph</a:t>
            </a:r>
            <a:r>
              <a:rPr lang="en-US" baseline="0" dirty="0"/>
              <a:t> ambushes her and tries to shut off the self destruct to buy time</a:t>
            </a:r>
          </a:p>
          <a:p>
            <a:endParaRPr lang="en-US" baseline="0" dirty="0"/>
          </a:p>
          <a:p>
            <a:r>
              <a:rPr lang="en-US" baseline="0" dirty="0"/>
              <a:t>MOTHER won’t let her disarm the self destruct, so Ripley tries to get back to the shuttle and grab Jones on the way</a:t>
            </a:r>
          </a:p>
          <a:p>
            <a:endParaRPr lang="en-US" baseline="0" dirty="0"/>
          </a:p>
          <a:p>
            <a:r>
              <a:rPr lang="en-US" dirty="0"/>
              <a:t>Ripley gets herself and</a:t>
            </a:r>
            <a:r>
              <a:rPr lang="en-US" baseline="0" dirty="0"/>
              <a:t> Jones to a minimum safe distance before detonation, but the </a:t>
            </a:r>
            <a:r>
              <a:rPr lang="en-US" baseline="0" dirty="0" err="1"/>
              <a:t>xenomorph</a:t>
            </a:r>
            <a:r>
              <a:rPr lang="en-US" baseline="0" dirty="0"/>
              <a:t> made it onto the ship, and there’s a bit of a scuffle</a:t>
            </a:r>
          </a:p>
          <a:p>
            <a:endParaRPr lang="en-US" baseline="0" dirty="0"/>
          </a:p>
          <a:p>
            <a:r>
              <a:rPr lang="en-US" baseline="0" dirty="0"/>
              <a:t>[]The alien loses</a:t>
            </a:r>
          </a:p>
          <a:p>
            <a:endParaRPr lang="en-US" baseline="0" dirty="0"/>
          </a:p>
          <a:p>
            <a:r>
              <a:rPr lang="en-US" baseline="0" dirty="0"/>
              <a:t>Ripley and Jones are safe for now, and enter stasis </a:t>
            </a:r>
            <a:r>
              <a:rPr lang="en-US" baseline="0" dirty="0" err="1"/>
              <a:t>en</a:t>
            </a:r>
            <a:r>
              <a:rPr lang="en-US" baseline="0" dirty="0"/>
              <a:t> route to Earth</a:t>
            </a:r>
          </a:p>
          <a:p>
            <a:pPr>
              <a:spcBef>
                <a:spcPts val="0"/>
              </a:spcBef>
              <a:buNone/>
            </a:pPr>
            <a:endParaRPr dirty="0"/>
          </a:p>
        </p:txBody>
      </p:sp>
    </p:spTree>
    <p:extLst>
      <p:ext uri="{BB962C8B-B14F-4D97-AF65-F5344CB8AC3E}">
        <p14:creationId xmlns:p14="http://schemas.microsoft.com/office/powerpoint/2010/main" val="380553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a:solidFill>
                  <a:schemeClr val="tx1"/>
                </a:solidFill>
                <a:effectLst/>
                <a:latin typeface="+mn-lt"/>
                <a:ea typeface="+mn-ea"/>
                <a:cs typeface="+mn-cs"/>
              </a:rPr>
              <a:t>To be clear, Alien is not Star Wars or Armageddon, or any other kind of space opera. It is not a fantasy story, it is a horror story. The creators of the film gave Alien a wealth of culture in the film, that make it feel lifelike and real to viewers. The characters in the film are nothing more than Truckers in Space, as the filmmakers put it. They work for a mega corporation, transporting some cargo through light years of space. They behave like you might imagine a stereotypical trucker to behave. They mouth off, they dodge responsibilities, and they're rough around the edges. All that being said, they are good at what they do, and they are hardened. Their parent company, </a:t>
            </a:r>
            <a:r>
              <a:rPr lang="en-US" sz="1100" b="0" i="0" u="none" strike="noStrike" kern="1200" dirty="0" err="1">
                <a:solidFill>
                  <a:schemeClr val="tx1"/>
                </a:solidFill>
                <a:effectLst/>
                <a:latin typeface="+mn-lt"/>
                <a:ea typeface="+mn-ea"/>
                <a:cs typeface="+mn-cs"/>
              </a:rPr>
              <a:t>Weyland</a:t>
            </a:r>
            <a:r>
              <a:rPr lang="en-US" sz="1100" b="0" i="0" u="none" strike="noStrike" kern="1200" dirty="0">
                <a:solidFill>
                  <a:schemeClr val="tx1"/>
                </a:solidFill>
                <a:effectLst/>
                <a:latin typeface="+mn-lt"/>
                <a:ea typeface="+mn-ea"/>
                <a:cs typeface="+mn-cs"/>
              </a:rPr>
              <a:t> </a:t>
            </a:r>
            <a:r>
              <a:rPr lang="en-US" sz="1100" b="0" i="0" u="none" strike="noStrike" kern="1200" dirty="0" err="1">
                <a:solidFill>
                  <a:schemeClr val="tx1"/>
                </a:solidFill>
                <a:effectLst/>
                <a:latin typeface="+mn-lt"/>
                <a:ea typeface="+mn-ea"/>
                <a:cs typeface="+mn-cs"/>
              </a:rPr>
              <a:t>Yutani</a:t>
            </a:r>
            <a:r>
              <a:rPr lang="en-US" sz="1100" b="0" i="0" u="none" strike="noStrike" kern="1200" dirty="0">
                <a:solidFill>
                  <a:schemeClr val="tx1"/>
                </a:solidFill>
                <a:effectLst/>
                <a:latin typeface="+mn-lt"/>
                <a:ea typeface="+mn-ea"/>
                <a:cs typeface="+mn-cs"/>
              </a:rPr>
              <a:t> is a huge company. That is the other important note to make about the world of Alien. In the first film, we only get to see the crew, and everyone works for </a:t>
            </a:r>
            <a:r>
              <a:rPr lang="en-US" sz="1100" b="0" i="0" u="none" strike="noStrike" kern="1200" dirty="0" err="1">
                <a:solidFill>
                  <a:schemeClr val="tx1"/>
                </a:solidFill>
                <a:effectLst/>
                <a:latin typeface="+mn-lt"/>
                <a:ea typeface="+mn-ea"/>
                <a:cs typeface="+mn-cs"/>
              </a:rPr>
              <a:t>Weyland</a:t>
            </a:r>
            <a:r>
              <a:rPr lang="en-US" sz="1100" b="0" i="0" u="none" strike="noStrike" kern="1200" dirty="0">
                <a:solidFill>
                  <a:schemeClr val="tx1"/>
                </a:solidFill>
                <a:effectLst/>
                <a:latin typeface="+mn-lt"/>
                <a:ea typeface="+mn-ea"/>
                <a:cs typeface="+mn-cs"/>
              </a:rPr>
              <a:t> </a:t>
            </a:r>
            <a:r>
              <a:rPr lang="en-US" sz="1100" b="0" i="0" u="none" strike="noStrike" kern="1200" dirty="0" err="1">
                <a:solidFill>
                  <a:schemeClr val="tx1"/>
                </a:solidFill>
                <a:effectLst/>
                <a:latin typeface="+mn-lt"/>
                <a:ea typeface="+mn-ea"/>
                <a:cs typeface="+mn-cs"/>
              </a:rPr>
              <a:t>Yutani</a:t>
            </a:r>
            <a:r>
              <a:rPr lang="en-US" sz="1100" b="0" i="0" u="none" strike="noStrike" kern="1200" dirty="0">
                <a:solidFill>
                  <a:schemeClr val="tx1"/>
                </a:solidFill>
                <a:effectLst/>
                <a:latin typeface="+mn-lt"/>
                <a:ea typeface="+mn-ea"/>
                <a:cs typeface="+mn-cs"/>
              </a:rPr>
              <a:t>. The company is so massive though, that hardly anyone actually calls it </a:t>
            </a:r>
            <a:r>
              <a:rPr lang="en-US" sz="1100" b="0" i="0" u="none" strike="noStrike" kern="1200" dirty="0" err="1">
                <a:solidFill>
                  <a:schemeClr val="tx1"/>
                </a:solidFill>
                <a:effectLst/>
                <a:latin typeface="+mn-lt"/>
                <a:ea typeface="+mn-ea"/>
                <a:cs typeface="+mn-cs"/>
              </a:rPr>
              <a:t>Weyland</a:t>
            </a:r>
            <a:r>
              <a:rPr lang="en-US" sz="1100" b="0" i="0" u="none" strike="noStrike" kern="1200" dirty="0">
                <a:solidFill>
                  <a:schemeClr val="tx1"/>
                </a:solidFill>
                <a:effectLst/>
                <a:latin typeface="+mn-lt"/>
                <a:ea typeface="+mn-ea"/>
                <a:cs typeface="+mn-cs"/>
              </a:rPr>
              <a:t> </a:t>
            </a:r>
            <a:r>
              <a:rPr lang="en-US" sz="1100" b="0" i="0" u="none" strike="noStrike" kern="1200" dirty="0" err="1">
                <a:solidFill>
                  <a:schemeClr val="tx1"/>
                </a:solidFill>
                <a:effectLst/>
                <a:latin typeface="+mn-lt"/>
                <a:ea typeface="+mn-ea"/>
                <a:cs typeface="+mn-cs"/>
              </a:rPr>
              <a:t>Yutani</a:t>
            </a:r>
            <a:r>
              <a:rPr lang="en-US" sz="1100" b="0" i="0" u="none" strike="noStrike" kern="1200" dirty="0">
                <a:solidFill>
                  <a:schemeClr val="tx1"/>
                </a:solidFill>
                <a:effectLst/>
                <a:latin typeface="+mn-lt"/>
                <a:ea typeface="+mn-ea"/>
                <a:cs typeface="+mn-cs"/>
              </a:rPr>
              <a:t>. They just refer to it as </a:t>
            </a:r>
            <a:r>
              <a:rPr lang="en-US" sz="1100" b="0" i="1" u="none" strike="noStrike" kern="1200" dirty="0">
                <a:solidFill>
                  <a:schemeClr val="tx1"/>
                </a:solidFill>
                <a:effectLst/>
                <a:latin typeface="+mn-lt"/>
                <a:ea typeface="+mn-ea"/>
                <a:cs typeface="+mn-cs"/>
              </a:rPr>
              <a:t>The Corporation. </a:t>
            </a:r>
            <a:r>
              <a:rPr lang="en-US" sz="1100" b="0" i="0" u="none" strike="noStrike" kern="1200" dirty="0">
                <a:solidFill>
                  <a:schemeClr val="tx1"/>
                </a:solidFill>
                <a:effectLst/>
                <a:latin typeface="+mn-lt"/>
                <a:ea typeface="+mn-ea"/>
                <a:cs typeface="+mn-cs"/>
              </a:rPr>
              <a:t>Its your standard archetype master company, dominating as much as it can. Its purpose is money, and money alone. Those two points together, a money centric mega company, and space truckers, make for a fun and gripping atmosphere to set a horror film. </a:t>
            </a:r>
            <a:endParaRPr lang="en-US" b="0" dirty="0">
              <a:effectLst/>
            </a:endParaRPr>
          </a:p>
          <a:p>
            <a:br>
              <a:rPr lang="en-US" dirty="0"/>
            </a:br>
            <a:endParaRPr dirty="0"/>
          </a:p>
        </p:txBody>
      </p:sp>
    </p:spTree>
    <p:extLst>
      <p:ext uri="{BB962C8B-B14F-4D97-AF65-F5344CB8AC3E}">
        <p14:creationId xmlns:p14="http://schemas.microsoft.com/office/powerpoint/2010/main" val="235936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rtl="0">
              <a:spcBef>
                <a:spcPts val="0"/>
              </a:spcBef>
              <a:buFontTx/>
              <a:buChar char="-"/>
            </a:pPr>
            <a:r>
              <a:rPr lang="en-US" dirty="0"/>
              <a:t>Alien</a:t>
            </a:r>
            <a:r>
              <a:rPr lang="en-US" baseline="0" dirty="0"/>
              <a:t> is very representative of the culture in the 1970s in which it was made</a:t>
            </a:r>
          </a:p>
          <a:p>
            <a:pPr marL="171450" lvl="0" indent="-171450" rtl="0">
              <a:spcBef>
                <a:spcPts val="0"/>
              </a:spcBef>
              <a:buFontTx/>
              <a:buChar char="-"/>
            </a:pPr>
            <a:r>
              <a:rPr lang="en-US" baseline="0" dirty="0"/>
              <a:t>The movie makes predictions on technological advancements which are turning out to be true in our world today</a:t>
            </a:r>
          </a:p>
          <a:p>
            <a:pPr marL="171450" lvl="0" indent="-171450" rtl="0">
              <a:spcBef>
                <a:spcPts val="0"/>
              </a:spcBef>
              <a:buFontTx/>
              <a:buChar char="-"/>
            </a:pPr>
            <a:r>
              <a:rPr lang="en-US" baseline="0" dirty="0"/>
              <a:t>To start, we’ll provide context by examining the social climate of the 1970s</a:t>
            </a:r>
            <a:endParaRPr lang="en-US" dirty="0"/>
          </a:p>
          <a:p>
            <a:pPr lvl="0" rtl="0">
              <a:spcBef>
                <a:spcPts val="0"/>
              </a:spcBef>
              <a:buNone/>
            </a:pPr>
            <a:endParaRPr lang="en-US" dirty="0"/>
          </a:p>
          <a:p>
            <a:pPr lvl="0" rtl="0">
              <a:spcBef>
                <a:spcPts val="0"/>
              </a:spcBef>
              <a:buNone/>
            </a:pPr>
            <a:endParaRPr lang="en-US" dirty="0"/>
          </a:p>
          <a:p>
            <a:pPr lvl="0" rtl="0">
              <a:spcBef>
                <a:spcPts val="0"/>
              </a:spcBef>
              <a:buNone/>
            </a:pPr>
            <a:r>
              <a:rPr lang="en-US" dirty="0"/>
              <a:t>Alien is a great allegory, especially</a:t>
            </a:r>
            <a:r>
              <a:rPr lang="en-US" baseline="0" dirty="0"/>
              <a:t> with the fear surrounding the cold war. </a:t>
            </a:r>
          </a:p>
          <a:p>
            <a:pPr lvl="0" rtl="0">
              <a:spcBef>
                <a:spcPts val="0"/>
              </a:spcBef>
              <a:buNone/>
            </a:pPr>
            <a:r>
              <a:rPr lang="en-US" baseline="0" dirty="0"/>
              <a:t>The predictions of companies and tech would evolve is turning out to be accurate, and that is a little unsettling. </a:t>
            </a:r>
          </a:p>
          <a:p>
            <a:pPr lvl="0" rtl="0">
              <a:spcBef>
                <a:spcPts val="0"/>
              </a:spcBef>
              <a:buNone/>
            </a:pPr>
            <a:endParaRPr lang="en-US" baseline="0" dirty="0"/>
          </a:p>
          <a:p>
            <a:pPr lvl="0" rtl="0">
              <a:spcBef>
                <a:spcPts val="0"/>
              </a:spcBef>
              <a:buNone/>
            </a:pPr>
            <a:r>
              <a:rPr lang="en-US" baseline="0" dirty="0"/>
              <a:t>To convince you of these two points, were going to look at the decade of the 70’s in regards to a couple of different topics. Then, we’ll look at how those topics show up directly in Alien, and how they were reflections of the time. </a:t>
            </a:r>
          </a:p>
          <a:p>
            <a:pPr lvl="0" rtl="0">
              <a:spcBef>
                <a:spcPts val="0"/>
              </a:spcBef>
              <a:buNone/>
            </a:pPr>
            <a:endParaRPr lang="en-US" baseline="0" dirty="0"/>
          </a:p>
          <a:p>
            <a:pPr lvl="0" rtl="0">
              <a:spcBef>
                <a:spcPts val="0"/>
              </a:spcBef>
              <a:buNone/>
            </a:pPr>
            <a:endParaRPr lang="en" dirty="0"/>
          </a:p>
        </p:txBody>
      </p:sp>
    </p:spTree>
    <p:extLst>
      <p:ext uri="{BB962C8B-B14F-4D97-AF65-F5344CB8AC3E}">
        <p14:creationId xmlns:p14="http://schemas.microsoft.com/office/powerpoint/2010/main" val="214385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During the 70s, Americans</a:t>
            </a:r>
            <a:r>
              <a:rPr lang="en" baseline="0" dirty="0"/>
              <a:t> became very dissilusioned with institutions which supposedly should have had their best interests at heart </a:t>
            </a:r>
            <a:endParaRPr lang="en" dirty="0"/>
          </a:p>
          <a:p>
            <a:pPr rtl="0">
              <a:spcBef>
                <a:spcPts val="0"/>
              </a:spcBef>
              <a:buNone/>
            </a:pPr>
            <a:r>
              <a:rPr lang="en" dirty="0"/>
              <a:t>They experienced serious economic problems</a:t>
            </a:r>
          </a:p>
          <a:p>
            <a:pPr rtl="0">
              <a:spcBef>
                <a:spcPts val="0"/>
              </a:spcBef>
              <a:buNone/>
            </a:pPr>
            <a:r>
              <a:rPr lang="en" baseline="0" dirty="0"/>
              <a:t>	10%-15% inflation rate</a:t>
            </a:r>
          </a:p>
          <a:p>
            <a:pPr rtl="0">
              <a:spcBef>
                <a:spcPts val="0"/>
              </a:spcBef>
              <a:buNone/>
            </a:pPr>
            <a:r>
              <a:rPr lang="en" baseline="0" dirty="0"/>
              <a:t>	70% of jobs created at the time were low paying service jobs</a:t>
            </a:r>
          </a:p>
          <a:p>
            <a:pPr rtl="0">
              <a:spcBef>
                <a:spcPts val="0"/>
              </a:spcBef>
              <a:buNone/>
            </a:pPr>
            <a:r>
              <a:rPr lang="en" baseline="0" dirty="0"/>
              <a:t>	The real income fell 2% / year from 1973 –’81</a:t>
            </a:r>
          </a:p>
          <a:p>
            <a:pPr rtl="0">
              <a:spcBef>
                <a:spcPts val="0"/>
              </a:spcBef>
              <a:buNone/>
            </a:pPr>
            <a:r>
              <a:rPr lang="en" baseline="0" dirty="0"/>
              <a:t>There was a realization that resources were limited – and so was growth. This caused a lot of stress about the future</a:t>
            </a:r>
          </a:p>
          <a:p>
            <a:pPr rtl="0">
              <a:spcBef>
                <a:spcPts val="0"/>
              </a:spcBef>
              <a:buNone/>
            </a:pPr>
            <a:r>
              <a:rPr lang="en" baseline="0" dirty="0"/>
              <a:t>In addition to economic problems, the consumer rights movement began to demand changes to corporate practices</a:t>
            </a:r>
          </a:p>
          <a:p>
            <a:pPr rtl="0">
              <a:spcBef>
                <a:spcPts val="0"/>
              </a:spcBef>
              <a:buNone/>
            </a:pPr>
            <a:r>
              <a:rPr lang="en" baseline="0" dirty="0"/>
              <a:t>	Since the turn of the century, corporations had been increasing in size and power, and were almost entirely unrestricted</a:t>
            </a:r>
          </a:p>
          <a:p>
            <a:pPr rtl="0">
              <a:spcBef>
                <a:spcPts val="0"/>
              </a:spcBef>
              <a:buNone/>
            </a:pPr>
            <a:r>
              <a:rPr lang="en" baseline="0" dirty="0"/>
              <a:t>	actively fought against unionization a</a:t>
            </a:r>
            <a:r>
              <a:rPr lang="en-US" baseline="0" dirty="0" err="1"/>
              <a:t>nd</a:t>
            </a:r>
            <a:r>
              <a:rPr lang="en" baseline="0" dirty="0"/>
              <a:t> other efforts to introduce regulation</a:t>
            </a:r>
          </a:p>
          <a:p>
            <a:pPr rtl="0">
              <a:spcBef>
                <a:spcPts val="0"/>
              </a:spcBef>
              <a:buNone/>
            </a:pPr>
            <a:r>
              <a:rPr lang="en" baseline="0" dirty="0"/>
              <a:t>	Ralph Nader’s book “unsafe at any speed, the designed in dangers of the american automobiles” brough attention to these issues when it attributed high amounts of car accidents and deaths to poor safety measures in production factories</a:t>
            </a:r>
          </a:p>
          <a:p>
            <a:pPr rtl="0">
              <a:spcBef>
                <a:spcPts val="0"/>
              </a:spcBef>
              <a:buNone/>
            </a:pPr>
            <a:endParaRPr lang="en" dirty="0"/>
          </a:p>
          <a:p>
            <a:pPr rtl="0">
              <a:spcBef>
                <a:spcPts val="0"/>
              </a:spcBef>
              <a:buNone/>
            </a:pPr>
            <a:r>
              <a:rPr lang="en" dirty="0"/>
              <a:t>Social paranoia was also at a high, as Americans</a:t>
            </a:r>
            <a:r>
              <a:rPr lang="en" baseline="0" dirty="0"/>
              <a:t> lost trust in their government </a:t>
            </a:r>
          </a:p>
          <a:p>
            <a:pPr rtl="0">
              <a:spcBef>
                <a:spcPts val="0"/>
              </a:spcBef>
              <a:buNone/>
            </a:pPr>
            <a:r>
              <a:rPr lang="en" baseline="0" dirty="0"/>
              <a:t>	Congress revealed that the CIA had opened citizens’ mail and listened in to private phone conversations</a:t>
            </a:r>
          </a:p>
          <a:p>
            <a:pPr rtl="0">
              <a:spcBef>
                <a:spcPts val="0"/>
              </a:spcBef>
              <a:buNone/>
            </a:pPr>
            <a:r>
              <a:rPr lang="en" baseline="0" dirty="0"/>
              <a:t>	Watergate scandal destroyed trust in the highest level of government</a:t>
            </a:r>
            <a:endParaRPr lang="en" dirty="0"/>
          </a:p>
          <a:p>
            <a:pPr marL="0" indent="0" rtl="0">
              <a:spcBef>
                <a:spcPts val="0"/>
              </a:spcBef>
              <a:buFontTx/>
              <a:buNone/>
            </a:pPr>
            <a:r>
              <a:rPr lang="en" baseline="0" dirty="0"/>
              <a:t> </a:t>
            </a:r>
            <a:endParaRPr lang="en" dirty="0"/>
          </a:p>
          <a:p>
            <a:pPr marL="171450" indent="-171450" rtl="0">
              <a:spcBef>
                <a:spcPts val="0"/>
              </a:spcBef>
              <a:buFontTx/>
              <a:buChar char="-"/>
            </a:pPr>
            <a:br>
              <a:rPr lang="en" baseline="0" dirty="0"/>
            </a:br>
            <a:r>
              <a:rPr lang="en" baseline="0" dirty="0"/>
              <a:t>The red scare (bridges to cold war)</a:t>
            </a: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endParaRPr lang="en" dirty="0"/>
          </a:p>
          <a:p>
            <a:pPr rtl="0">
              <a:spcBef>
                <a:spcPts val="0"/>
              </a:spcBef>
              <a:buNone/>
            </a:pPr>
            <a:r>
              <a:rPr lang="en" dirty="0"/>
              <a:t>UNFINISHED DRAFT!!!</a:t>
            </a:r>
          </a:p>
          <a:p>
            <a:pPr rtl="0">
              <a:spcBef>
                <a:spcPts val="0"/>
              </a:spcBef>
              <a:buNone/>
            </a:pPr>
            <a:endParaRPr lang="en" dirty="0"/>
          </a:p>
          <a:p>
            <a:pPr rtl="0">
              <a:spcBef>
                <a:spcPts val="0"/>
              </a:spcBef>
              <a:buNone/>
            </a:pPr>
            <a:r>
              <a:rPr lang="en" dirty="0"/>
              <a:t>[Economic Problems] The 1970s was marked by great economical changes, marked by inflation, recession and high unemployment rates [need reference]. Part of this issues arised due to an oil embargo imposed by the Organization of Arab Petroleum Exporting Countries in 1973 [need reference], which in turn led the US citizens see Oil and gasoline prices rising. Alien plays right in these fears by showing the Nostromo returning from a very distant trip to collect 20,000,000 tons of minerals to possibly replace Oil.</a:t>
            </a:r>
          </a:p>
          <a:p>
            <a:pPr rtl="0">
              <a:spcBef>
                <a:spcPts val="0"/>
              </a:spcBef>
              <a:buNone/>
            </a:pPr>
            <a:r>
              <a:rPr lang="en" dirty="0"/>
              <a:t>LIMITS TO GROWTH!</a:t>
            </a:r>
          </a:p>
          <a:p>
            <a:pPr rtl="0">
              <a:spcBef>
                <a:spcPts val="0"/>
              </a:spcBef>
              <a:buNone/>
            </a:pPr>
            <a:endParaRPr dirty="0"/>
          </a:p>
          <a:p>
            <a:pPr rtl="0">
              <a:spcBef>
                <a:spcPts val="0"/>
              </a:spcBef>
              <a:buNone/>
            </a:pPr>
            <a:r>
              <a:rPr lang="en" u="sng" dirty="0">
                <a:solidFill>
                  <a:schemeClr val="hlink"/>
                </a:solidFill>
                <a:hlinkClick r:id="rId3"/>
              </a:rPr>
              <a:t>http://www.colorado.edu/AmStudies/lewis/2010/anxiety.htm#Trends</a:t>
            </a:r>
          </a:p>
          <a:p>
            <a:pPr rtl="0">
              <a:spcBef>
                <a:spcPts val="0"/>
              </a:spcBef>
              <a:buNone/>
            </a:pPr>
            <a:endParaRPr dirty="0"/>
          </a:p>
          <a:p>
            <a:pPr rtl="0">
              <a:spcBef>
                <a:spcPts val="0"/>
              </a:spcBef>
              <a:buNone/>
            </a:pPr>
            <a:r>
              <a:rPr lang="en" u="sng" dirty="0">
                <a:solidFill>
                  <a:schemeClr val="hlink"/>
                </a:solidFill>
                <a:hlinkClick r:id="rId4"/>
              </a:rPr>
              <a:t>https://books.google.com/books?id=wG08BAAAQBAJ&amp;pg=PA77&amp;lpg=PA77&amp;dq=1970s+corporate+distrust&amp;source=bl&amp;ots=Zt9COkWtc-&amp;sig=rTymwkjLwZdSofC5qSSO19GGBWE&amp;hl=en&amp;sa=X&amp;ei=z6w-VY__H4busAWe7oDwBA&amp;ved=0CEsQ6AEwBw#v=onepage&amp;q=1970s%20corporate%20distrust&amp;f=false</a:t>
            </a:r>
          </a:p>
          <a:p>
            <a:pPr lvl="0">
              <a:spcBef>
                <a:spcPts val="0"/>
              </a:spcBef>
              <a:buNone/>
            </a:pPr>
            <a:endParaRPr dirty="0"/>
          </a:p>
        </p:txBody>
      </p:sp>
    </p:spTree>
    <p:extLst>
      <p:ext uri="{BB962C8B-B14F-4D97-AF65-F5344CB8AC3E}">
        <p14:creationId xmlns:p14="http://schemas.microsoft.com/office/powerpoint/2010/main" val="317027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a:solidFill>
                  <a:schemeClr val="tx1"/>
                </a:solidFill>
                <a:effectLst/>
                <a:latin typeface="+mn-lt"/>
                <a:ea typeface="+mn-ea"/>
                <a:cs typeface="+mn-cs"/>
              </a:rPr>
              <a:t>-&gt; Cold War</a:t>
            </a:r>
          </a:p>
          <a:p>
            <a:pPr marL="171450" indent="-171450" rtl="0">
              <a:buFontTx/>
              <a:buChar char="-"/>
            </a:pPr>
            <a:r>
              <a:rPr lang="en-US" sz="1100" b="0" i="0" u="none" strike="noStrike" kern="1200" dirty="0">
                <a:solidFill>
                  <a:schemeClr val="tx1"/>
                </a:solidFill>
                <a:effectLst/>
                <a:latin typeface="+mn-lt"/>
                <a:ea typeface="+mn-ea"/>
                <a:cs typeface="+mn-cs"/>
              </a:rPr>
              <a:t>Constant</a:t>
            </a:r>
            <a:r>
              <a:rPr lang="en-US" sz="1100" b="0" i="0" u="none" strike="noStrike" kern="1200" baseline="0" dirty="0">
                <a:solidFill>
                  <a:schemeClr val="tx1"/>
                </a:solidFill>
                <a:effectLst/>
                <a:latin typeface="+mn-lt"/>
                <a:ea typeface="+mn-ea"/>
                <a:cs typeface="+mn-cs"/>
              </a:rPr>
              <a:t> Threat of </a:t>
            </a:r>
            <a:r>
              <a:rPr lang="en-US" sz="1100" b="0" i="0" u="none" strike="noStrike" kern="1200" baseline="0" dirty="0" err="1">
                <a:solidFill>
                  <a:schemeClr val="tx1"/>
                </a:solidFill>
                <a:effectLst/>
                <a:latin typeface="+mn-lt"/>
                <a:ea typeface="+mn-ea"/>
                <a:cs typeface="+mn-cs"/>
              </a:rPr>
              <a:t>Anihilation</a:t>
            </a:r>
            <a:r>
              <a:rPr lang="en-US" sz="1100" b="0" i="0" u="none" strike="noStrike" kern="1200" baseline="0" dirty="0">
                <a:solidFill>
                  <a:schemeClr val="tx1"/>
                </a:solidFill>
                <a:effectLst/>
                <a:latin typeface="+mn-lt"/>
                <a:ea typeface="+mn-ea"/>
                <a:cs typeface="+mn-cs"/>
              </a:rPr>
              <a:t> </a:t>
            </a:r>
          </a:p>
          <a:p>
            <a:pPr marL="628650" lvl="1" indent="-171450" rtl="0">
              <a:buFontTx/>
              <a:buChar char="-"/>
            </a:pPr>
            <a:r>
              <a:rPr lang="en-US" sz="1100" b="0" i="0" u="none" strike="noStrike" kern="1200" dirty="0">
                <a:solidFill>
                  <a:schemeClr val="tx1"/>
                </a:solidFill>
                <a:effectLst/>
                <a:latin typeface="+mn-lt"/>
                <a:ea typeface="+mn-ea"/>
                <a:cs typeface="+mn-cs"/>
              </a:rPr>
              <a:t>M.A.D. [Fear of superweapons and two world giants at each others throats and paranoid about it]</a:t>
            </a:r>
          </a:p>
          <a:p>
            <a:pPr marL="171450" lvl="0" indent="-171450" rtl="0">
              <a:buFontTx/>
              <a:buChar char="-"/>
            </a:pPr>
            <a:r>
              <a:rPr lang="en-US" sz="1100" b="0" i="0" u="none" strike="noStrike" kern="1200" dirty="0">
                <a:solidFill>
                  <a:schemeClr val="tx1"/>
                </a:solidFill>
                <a:effectLst/>
                <a:latin typeface="+mn-lt"/>
                <a:ea typeface="+mn-ea"/>
                <a:cs typeface="+mn-cs"/>
              </a:rPr>
              <a:t>Red Scare [U.S. </a:t>
            </a:r>
            <a:r>
              <a:rPr lang="en-US" sz="1100" b="0" i="0" u="none" strike="noStrike" kern="1200" dirty="0" err="1">
                <a:solidFill>
                  <a:schemeClr val="tx1"/>
                </a:solidFill>
                <a:effectLst/>
                <a:latin typeface="+mn-lt"/>
                <a:ea typeface="+mn-ea"/>
                <a:cs typeface="+mn-cs"/>
              </a:rPr>
              <a:t>incentivation</a:t>
            </a:r>
            <a:r>
              <a:rPr lang="en-US" sz="1100" b="0" i="0" u="none" strike="noStrike" kern="1200" dirty="0">
                <a:solidFill>
                  <a:schemeClr val="tx1"/>
                </a:solidFill>
                <a:effectLst/>
                <a:latin typeface="+mn-lt"/>
                <a:ea typeface="+mn-ea"/>
                <a:cs typeface="+mn-cs"/>
              </a:rPr>
              <a:t> of fear and search of USSR spies / CIA opening mail, running propaganda]</a:t>
            </a:r>
            <a:endParaRPr lang="en-US" b="0" dirty="0">
              <a:effectLst/>
            </a:endParaRPr>
          </a:p>
          <a:p>
            <a:pPr marL="171450" indent="-171450" rtl="0">
              <a:buFontTx/>
              <a:buChar char="-"/>
            </a:pPr>
            <a:r>
              <a:rPr lang="en-US" sz="1100" b="0" i="0" u="none" strike="noStrike" kern="1200" dirty="0">
                <a:solidFill>
                  <a:schemeClr val="tx1"/>
                </a:solidFill>
                <a:effectLst/>
                <a:latin typeface="+mn-lt"/>
                <a:ea typeface="+mn-ea"/>
                <a:cs typeface="+mn-cs"/>
              </a:rPr>
              <a:t>Cuban Missile Crisis</a:t>
            </a:r>
          </a:p>
          <a:p>
            <a:pPr marL="628650" lvl="1" indent="-171450" rtl="0">
              <a:buFontTx/>
              <a:buChar char="-"/>
            </a:pPr>
            <a:r>
              <a:rPr lang="en-US" sz="1100" b="0" i="0" u="none" strike="noStrike" kern="1200" dirty="0">
                <a:solidFill>
                  <a:schemeClr val="tx1"/>
                </a:solidFill>
                <a:effectLst/>
                <a:latin typeface="+mn-lt"/>
                <a:ea typeface="+mn-ea"/>
                <a:cs typeface="+mn-cs"/>
              </a:rPr>
              <a:t>(DEFCON 3) [ROUND HOUSE – Increase in force readiness above than required for normal measures / Air Force ready to mobilize in 15 min]</a:t>
            </a:r>
          </a:p>
          <a:p>
            <a:pPr marL="628650" lvl="1" indent="-171450" rtl="0">
              <a:buFontTx/>
              <a:buChar char="-"/>
            </a:pPr>
            <a:r>
              <a:rPr lang="en-US" sz="1100" b="0" i="0" u="none" strike="noStrike" kern="1200" dirty="0">
                <a:solidFill>
                  <a:schemeClr val="tx1"/>
                </a:solidFill>
                <a:effectLst/>
                <a:latin typeface="+mn-lt"/>
                <a:ea typeface="+mn-ea"/>
                <a:cs typeface="+mn-cs"/>
              </a:rPr>
              <a:t>(DEFCON 2) [FAST PACE – Next step to nuclear war / Armed Forces ready to deploy and engage in less than 6 hours]</a:t>
            </a:r>
            <a:endParaRPr lang="en-US" b="0" dirty="0">
              <a:effectLst/>
            </a:endParaRPr>
          </a:p>
          <a:p>
            <a:pPr marL="171450" indent="-171450" rtl="0">
              <a:buFontTx/>
              <a:buChar char="-"/>
            </a:pPr>
            <a:endParaRPr lang="en-US" sz="1100" b="0" i="0" u="none" strike="noStrike" kern="1200" dirty="0">
              <a:solidFill>
                <a:schemeClr val="tx1"/>
              </a:solidFill>
              <a:effectLst/>
              <a:latin typeface="+mn-lt"/>
              <a:ea typeface="+mn-ea"/>
              <a:cs typeface="+mn-cs"/>
            </a:endParaRPr>
          </a:p>
          <a:p>
            <a:pPr marL="171450" indent="-171450" rtl="0">
              <a:buFontTx/>
              <a:buChar char="-"/>
            </a:pPr>
            <a:r>
              <a:rPr lang="en-US" sz="1100" b="0" i="0" u="none" strike="noStrike" kern="1200" dirty="0">
                <a:solidFill>
                  <a:schemeClr val="tx1"/>
                </a:solidFill>
                <a:effectLst/>
                <a:latin typeface="+mn-lt"/>
                <a:ea typeface="+mn-ea"/>
                <a:cs typeface="+mn-cs"/>
              </a:rPr>
              <a:t>Vietnam War</a:t>
            </a:r>
          </a:p>
          <a:p>
            <a:pPr marL="628650" lvl="1" indent="-171450" rtl="0">
              <a:buFontTx/>
              <a:buChar char="-"/>
            </a:pPr>
            <a:r>
              <a:rPr lang="en-US" sz="1100" b="0" i="0" u="none" strike="noStrike" kern="1200" dirty="0">
                <a:solidFill>
                  <a:schemeClr val="tx1"/>
                </a:solidFill>
                <a:effectLst/>
                <a:latin typeface="+mn-lt"/>
                <a:ea typeface="+mn-ea"/>
                <a:cs typeface="+mn-cs"/>
              </a:rPr>
              <a:t>American citizens lost trust on the government</a:t>
            </a:r>
          </a:p>
          <a:p>
            <a:pPr marL="628650" lvl="1" indent="-171450" rtl="0">
              <a:buFontTx/>
              <a:buChar char="-"/>
            </a:pPr>
            <a:r>
              <a:rPr lang="en-US" sz="1100" b="0" i="0" u="none" strike="noStrike" kern="1200" dirty="0">
                <a:solidFill>
                  <a:schemeClr val="tx1"/>
                </a:solidFill>
                <a:effectLst/>
                <a:latin typeface="+mn-lt"/>
                <a:ea typeface="+mn-ea"/>
                <a:cs typeface="+mn-cs"/>
              </a:rPr>
              <a:t>College Students did not support the war</a:t>
            </a:r>
          </a:p>
          <a:p>
            <a:pPr marL="628650" lvl="1" indent="-171450" rtl="0">
              <a:buFontTx/>
              <a:buChar char="-"/>
            </a:pPr>
            <a:r>
              <a:rPr lang="en-US" sz="1100" b="0" i="0" u="none" strike="noStrike" kern="1200" dirty="0">
                <a:solidFill>
                  <a:schemeClr val="tx1"/>
                </a:solidFill>
                <a:effectLst/>
                <a:latin typeface="+mn-lt"/>
                <a:ea typeface="+mn-ea"/>
                <a:cs typeface="+mn-cs"/>
              </a:rPr>
              <a:t>Massive counter culture movement</a:t>
            </a:r>
            <a:endParaRPr lang="en-US" b="0" dirty="0">
              <a:effectLst/>
            </a:endParaRPr>
          </a:p>
          <a:p>
            <a:br>
              <a:rPr lang="en-US" b="0" dirty="0">
                <a:effectLst/>
              </a:rPr>
            </a:br>
            <a:endParaRPr lang="en-US" baseline="0" dirty="0"/>
          </a:p>
        </p:txBody>
      </p:sp>
    </p:spTree>
    <p:extLst>
      <p:ext uri="{BB962C8B-B14F-4D97-AF65-F5344CB8AC3E}">
        <p14:creationId xmlns:p14="http://schemas.microsoft.com/office/powerpoint/2010/main" val="12364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a:solidFill>
                  <a:schemeClr val="tx1"/>
                </a:solidFill>
                <a:effectLst/>
                <a:latin typeface="+mn-lt"/>
                <a:ea typeface="+mn-ea"/>
                <a:cs typeface="+mn-cs"/>
              </a:rPr>
              <a:t>The ‘70s saw a great deal of technological advancement. The decade started with the birth of </a:t>
            </a:r>
            <a:r>
              <a:rPr lang="en-US" sz="1100" b="0" i="0" u="none" strike="noStrike" kern="1200" dirty="0" err="1">
                <a:solidFill>
                  <a:schemeClr val="tx1"/>
                </a:solidFill>
                <a:effectLst/>
                <a:latin typeface="+mn-lt"/>
                <a:ea typeface="+mn-ea"/>
                <a:cs typeface="+mn-cs"/>
              </a:rPr>
              <a:t>eMail</a:t>
            </a:r>
            <a:r>
              <a:rPr lang="en-US" sz="1100" b="0" i="0" u="none" strike="noStrike" kern="1200" dirty="0">
                <a:solidFill>
                  <a:schemeClr val="tx1"/>
                </a:solidFill>
                <a:effectLst/>
                <a:latin typeface="+mn-lt"/>
                <a:ea typeface="+mn-ea"/>
                <a:cs typeface="+mn-cs"/>
              </a:rPr>
              <a:t>. The Wang 1200 word processor was developed. The first microprocessor came out. The C programming language was developed. Bulletin Board Systems arrived. This was the decade that technology was embraced by the public. Thanks to microprocessors, people could finally afford to buy personal computers. Admittedly, only hobbyists invested in them at first, but </a:t>
            </a:r>
            <a:r>
              <a:rPr lang="en-US" sz="1100" b="0" i="0" u="none" strike="noStrike" kern="1200" dirty="0" err="1">
                <a:solidFill>
                  <a:schemeClr val="tx1"/>
                </a:solidFill>
                <a:effectLst/>
                <a:latin typeface="+mn-lt"/>
                <a:ea typeface="+mn-ea"/>
                <a:cs typeface="+mn-cs"/>
              </a:rPr>
              <a:t>thats</a:t>
            </a:r>
            <a:r>
              <a:rPr lang="en-US" sz="1100" b="0" i="0" u="none" strike="noStrike" kern="1200" dirty="0">
                <a:solidFill>
                  <a:schemeClr val="tx1"/>
                </a:solidFill>
                <a:effectLst/>
                <a:latin typeface="+mn-lt"/>
                <a:ea typeface="+mn-ea"/>
                <a:cs typeface="+mn-cs"/>
              </a:rPr>
              <a:t> where it began. Apple was founded in ‘75 and the Apple II was selling a few years later. </a:t>
            </a:r>
            <a:br>
              <a:rPr lang="en-US" sz="1100" b="0" i="0" u="none" strike="noStrike" kern="1200" dirty="0">
                <a:solidFill>
                  <a:schemeClr val="tx1"/>
                </a:solidFill>
                <a:effectLst/>
                <a:latin typeface="+mn-lt"/>
                <a:ea typeface="+mn-ea"/>
                <a:cs typeface="+mn-cs"/>
              </a:rPr>
            </a:br>
            <a:r>
              <a:rPr lang="en-US" sz="1100" b="0" i="0" u="none" strike="noStrike" kern="1200" dirty="0">
                <a:solidFill>
                  <a:schemeClr val="tx1"/>
                </a:solidFill>
                <a:effectLst/>
                <a:latin typeface="+mn-lt"/>
                <a:ea typeface="+mn-ea"/>
                <a:cs typeface="+mn-cs"/>
              </a:rPr>
              <a:t>Arcade games were a huge hit as well. The coin-op machine halls were incredibly popular. Atari released a home system in ‘77 called the Atari 2600. It had games like Pitfall, Breakout, Adventure, games that you’ve probably heard legends about, but probably never played. People could play these games in their own homes instead of having to go to arcades. Just a year earlier, the VHS came out, allowing people to watch videos on their own time. Technology was coming into the house. Technology had arrived it seemed. It wasn’t something that was just </a:t>
            </a:r>
            <a:r>
              <a:rPr lang="en-US" sz="1100" b="0" i="1" u="none" strike="noStrike" kern="1200" dirty="0">
                <a:solidFill>
                  <a:schemeClr val="tx1"/>
                </a:solidFill>
                <a:effectLst/>
                <a:latin typeface="+mn-lt"/>
                <a:ea typeface="+mn-ea"/>
                <a:cs typeface="+mn-cs"/>
              </a:rPr>
              <a:t>out there </a:t>
            </a:r>
            <a:r>
              <a:rPr lang="en-US" sz="1100" b="0" i="0" u="none" strike="noStrike" kern="1200" dirty="0">
                <a:solidFill>
                  <a:schemeClr val="tx1"/>
                </a:solidFill>
                <a:effectLst/>
                <a:latin typeface="+mn-lt"/>
                <a:ea typeface="+mn-ea"/>
                <a:cs typeface="+mn-cs"/>
              </a:rPr>
              <a:t>in laboratories and used by the Defense industry. It was there for people to enjoy for the first time.</a:t>
            </a:r>
            <a:endParaRPr lang="en-US" b="0" dirty="0">
              <a:effectLst/>
            </a:endParaRPr>
          </a:p>
          <a:p>
            <a:pPr rtl="0"/>
            <a:r>
              <a:rPr lang="en-US" sz="1100" b="0" i="0" u="none" strike="noStrike" kern="1200" dirty="0">
                <a:solidFill>
                  <a:schemeClr val="tx1"/>
                </a:solidFill>
                <a:effectLst/>
                <a:latin typeface="+mn-lt"/>
                <a:ea typeface="+mn-ea"/>
                <a:cs typeface="+mn-cs"/>
              </a:rPr>
              <a:t>While people were enjoying all the benefits of home entertainment, there were definitely concerns about how far technology might go. That is mostly evident from the movies coming from that time, and the early 80’s. Terminator came out in ‘84, and if that isn’t the most obvious warning sign of tech-gone-wrong, then I don’t know what is. </a:t>
            </a:r>
            <a:endParaRPr lang="en-US" b="0" dirty="0">
              <a:effectLst/>
            </a:endParaRPr>
          </a:p>
          <a:p>
            <a:br>
              <a:rPr lang="en-US" b="0" dirty="0">
                <a:effectLst/>
              </a:rPr>
            </a:br>
            <a:endParaRPr dirty="0"/>
          </a:p>
        </p:txBody>
      </p:sp>
    </p:spTree>
    <p:extLst>
      <p:ext uri="{BB962C8B-B14F-4D97-AF65-F5344CB8AC3E}">
        <p14:creationId xmlns:p14="http://schemas.microsoft.com/office/powerpoint/2010/main" val="18347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a:solidFill>
                  <a:schemeClr val="tx1"/>
                </a:solidFill>
                <a:effectLst/>
                <a:latin typeface="+mn-lt"/>
                <a:ea typeface="+mn-ea"/>
                <a:cs typeface="+mn-cs"/>
              </a:rPr>
              <a:t>-&gt; Feminist Movement</a:t>
            </a:r>
            <a:endParaRPr lang="en-US" b="0" dirty="0">
              <a:effectLst/>
            </a:endParaRPr>
          </a:p>
          <a:p>
            <a:pPr rtl="0"/>
            <a:endParaRPr lang="en-US" sz="1100" b="0" i="0" u="none" strike="noStrike" kern="1200" dirty="0">
              <a:solidFill>
                <a:schemeClr val="tx1"/>
              </a:solidFill>
              <a:effectLst/>
              <a:latin typeface="+mn-lt"/>
              <a:ea typeface="+mn-ea"/>
              <a:cs typeface="+mn-cs"/>
            </a:endParaRPr>
          </a:p>
          <a:p>
            <a:pPr marL="171450" indent="-171450" rtl="0">
              <a:buFontTx/>
              <a:buChar char="-"/>
            </a:pPr>
            <a:r>
              <a:rPr lang="en-US" sz="1100" b="0" i="0" u="none" strike="noStrike" kern="1200" dirty="0">
                <a:solidFill>
                  <a:schemeClr val="tx1"/>
                </a:solidFill>
                <a:effectLst/>
                <a:latin typeface="+mn-lt"/>
                <a:ea typeface="+mn-ea"/>
                <a:cs typeface="+mn-cs"/>
              </a:rPr>
              <a:t>Second Wave</a:t>
            </a:r>
          </a:p>
          <a:p>
            <a:pPr marL="628650" lvl="1" indent="-171450" rtl="0">
              <a:buFontTx/>
              <a:buChar char="-"/>
            </a:pPr>
            <a:r>
              <a:rPr lang="en-US" sz="1100" b="0" i="0" u="none" strike="noStrike" kern="1200" dirty="0">
                <a:solidFill>
                  <a:schemeClr val="tx1"/>
                </a:solidFill>
                <a:effectLst/>
                <a:latin typeface="+mn-lt"/>
                <a:ea typeface="+mn-ea"/>
                <a:cs typeface="+mn-cs"/>
              </a:rPr>
              <a:t>First Wave</a:t>
            </a:r>
          </a:p>
          <a:p>
            <a:pPr marL="628650" lvl="1" indent="-171450" rtl="0">
              <a:buFontTx/>
              <a:buChar char="-"/>
            </a:pPr>
            <a:r>
              <a:rPr lang="en-US" sz="1100" b="0" i="0" u="none" strike="noStrike" kern="1200" dirty="0">
                <a:solidFill>
                  <a:schemeClr val="tx1"/>
                </a:solidFill>
                <a:effectLst/>
                <a:latin typeface="+mn-lt"/>
                <a:ea typeface="+mn-ea"/>
                <a:cs typeface="+mn-cs"/>
              </a:rPr>
              <a:t>Feminist Movement goals</a:t>
            </a:r>
          </a:p>
          <a:p>
            <a:pPr marL="1085850" lvl="2" indent="-171450" rtl="0">
              <a:buFontTx/>
              <a:buChar char="-"/>
            </a:pPr>
            <a:r>
              <a:rPr lang="en-US" sz="1100" b="0" i="0" u="none" strike="noStrike" kern="1200" dirty="0">
                <a:solidFill>
                  <a:schemeClr val="tx1"/>
                </a:solidFill>
                <a:effectLst/>
                <a:latin typeface="+mn-lt"/>
                <a:ea typeface="+mn-ea"/>
                <a:cs typeface="+mn-cs"/>
              </a:rPr>
              <a:t>Remove social bias over women</a:t>
            </a:r>
          </a:p>
          <a:p>
            <a:pPr marL="1085850" lvl="2" indent="-171450" rtl="0">
              <a:buFontTx/>
              <a:buChar char="-"/>
            </a:pPr>
            <a:r>
              <a:rPr lang="en-US" sz="1100" b="0" i="0" u="none" strike="noStrike" kern="1200" dirty="0">
                <a:solidFill>
                  <a:schemeClr val="tx1"/>
                </a:solidFill>
                <a:effectLst/>
                <a:latin typeface="+mn-lt"/>
                <a:ea typeface="+mn-ea"/>
                <a:cs typeface="+mn-cs"/>
              </a:rPr>
              <a:t>Body ownership</a:t>
            </a:r>
          </a:p>
          <a:p>
            <a:pPr marL="1085850" lvl="2" indent="-171450" rtl="0">
              <a:buFontTx/>
              <a:buChar char="-"/>
            </a:pPr>
            <a:r>
              <a:rPr lang="en-US" sz="1100" b="0" i="0" u="none" strike="noStrike" kern="1200" dirty="0">
                <a:solidFill>
                  <a:schemeClr val="tx1"/>
                </a:solidFill>
                <a:effectLst/>
                <a:latin typeface="+mn-lt"/>
                <a:ea typeface="+mn-ea"/>
                <a:cs typeface="+mn-cs"/>
              </a:rPr>
              <a:t>Job equality</a:t>
            </a:r>
          </a:p>
          <a:p>
            <a:pPr marL="1085850" lvl="2" indent="-171450" rtl="0">
              <a:buFontTx/>
              <a:buChar char="-"/>
            </a:pPr>
            <a:r>
              <a:rPr lang="en-US" sz="1100" b="0" i="0" u="none" strike="noStrike" kern="1200" dirty="0">
                <a:solidFill>
                  <a:schemeClr val="tx1"/>
                </a:solidFill>
                <a:effectLst/>
                <a:latin typeface="+mn-lt"/>
                <a:ea typeface="+mn-ea"/>
                <a:cs typeface="+mn-cs"/>
              </a:rPr>
              <a:t>Divorce</a:t>
            </a:r>
            <a:endParaRPr lang="en-US" b="0" dirty="0">
              <a:effectLst/>
            </a:endParaRPr>
          </a:p>
          <a:p>
            <a:pPr marL="628650" lvl="1" indent="-171450" rtl="0">
              <a:buFontTx/>
              <a:buChar char="-"/>
            </a:pPr>
            <a:r>
              <a:rPr lang="en-US" sz="1100" b="0" i="0" u="none" strike="noStrike" kern="1200" dirty="0">
                <a:solidFill>
                  <a:schemeClr val="tx1"/>
                </a:solidFill>
                <a:effectLst/>
                <a:latin typeface="+mn-lt"/>
                <a:ea typeface="+mn-ea"/>
                <a:cs typeface="+mn-cs"/>
              </a:rPr>
              <a:t>Equal Right Amendment (1923-82) An amendment designed to guarantee equal rights for women, passed Congress but failed ratification by 3 states</a:t>
            </a:r>
          </a:p>
          <a:p>
            <a:pPr marL="628650" lvl="1" indent="-171450" rtl="0">
              <a:buFontTx/>
              <a:buChar char="-"/>
            </a:pPr>
            <a:r>
              <a:rPr lang="en-US" sz="1100" b="0" i="0" u="none" strike="noStrike" kern="1200" dirty="0">
                <a:solidFill>
                  <a:schemeClr val="tx1"/>
                </a:solidFill>
                <a:effectLst/>
                <a:latin typeface="+mn-lt"/>
                <a:ea typeface="+mn-ea"/>
                <a:cs typeface="+mn-cs"/>
              </a:rPr>
              <a:t>Equal Employment Opportunity Commission (1965) Mixed success, no discrimination on employment</a:t>
            </a:r>
            <a:endParaRPr lang="en-US" b="0" dirty="0">
              <a:effectLst/>
            </a:endParaRPr>
          </a:p>
          <a:p>
            <a:pPr marL="628650" lvl="1" indent="-171450" rtl="0">
              <a:buFontTx/>
              <a:buChar char="-"/>
            </a:pPr>
            <a:r>
              <a:rPr lang="en-US" sz="1100" b="0" i="0" u="none" strike="noStrike" kern="1200" dirty="0">
                <a:solidFill>
                  <a:schemeClr val="tx1"/>
                </a:solidFill>
                <a:effectLst/>
                <a:latin typeface="+mn-lt"/>
                <a:ea typeface="+mn-ea"/>
                <a:cs typeface="+mn-cs"/>
              </a:rPr>
              <a:t>Title IX of Higher Education Act (1972) Prohibits discrimination of on the basis of sex in educational institutions</a:t>
            </a:r>
          </a:p>
          <a:p>
            <a:pPr marL="171450" indent="-171450" rtl="0">
              <a:buFontTx/>
              <a:buChar char="-"/>
            </a:pPr>
            <a:endParaRPr lang="en-US" sz="1100" b="0" i="0" u="none" strike="noStrike" kern="1200" dirty="0">
              <a:solidFill>
                <a:schemeClr val="tx1"/>
              </a:solidFill>
              <a:effectLst/>
              <a:latin typeface="+mn-lt"/>
              <a:ea typeface="+mn-ea"/>
              <a:cs typeface="+mn-cs"/>
            </a:endParaRPr>
          </a:p>
          <a:p>
            <a:pPr marL="171450" indent="-171450" rtl="0">
              <a:buFontTx/>
              <a:buChar char="-"/>
            </a:pPr>
            <a:r>
              <a:rPr lang="en-US" sz="1100" b="0" i="0" u="none" strike="noStrike" kern="1200" dirty="0">
                <a:solidFill>
                  <a:schemeClr val="tx1"/>
                </a:solidFill>
                <a:effectLst/>
                <a:latin typeface="+mn-lt"/>
                <a:ea typeface="+mn-ea"/>
                <a:cs typeface="+mn-cs"/>
              </a:rPr>
              <a:t>Body Autonomy</a:t>
            </a:r>
          </a:p>
          <a:p>
            <a:pPr marL="628650" lvl="1" indent="-171450" rtl="0">
              <a:buFontTx/>
              <a:buChar char="-"/>
            </a:pPr>
            <a:r>
              <a:rPr lang="en-US" sz="1100" b="0" i="0" u="none" strike="noStrike" kern="1200" dirty="0">
                <a:solidFill>
                  <a:schemeClr val="tx1"/>
                </a:solidFill>
                <a:effectLst/>
                <a:latin typeface="+mn-lt"/>
                <a:ea typeface="+mn-ea"/>
                <a:cs typeface="+mn-cs"/>
              </a:rPr>
              <a:t>Discussion of the liberty to be in charge of one’s own body</a:t>
            </a:r>
          </a:p>
          <a:p>
            <a:pPr marL="628650" lvl="1" indent="-171450" rtl="0">
              <a:buFontTx/>
              <a:buChar char="-"/>
            </a:pPr>
            <a:r>
              <a:rPr lang="en-US" sz="1100" b="0" i="0" u="none" strike="noStrike" kern="1200" dirty="0">
                <a:solidFill>
                  <a:schemeClr val="tx1"/>
                </a:solidFill>
                <a:effectLst/>
                <a:latin typeface="+mn-lt"/>
                <a:ea typeface="+mn-ea"/>
                <a:cs typeface="+mn-cs"/>
              </a:rPr>
              <a:t>Sexuality / Abortion / Rape</a:t>
            </a:r>
          </a:p>
          <a:p>
            <a:pPr marL="628650" lvl="1" indent="-171450" rtl="0">
              <a:buFontTx/>
              <a:buChar char="-"/>
            </a:pPr>
            <a:r>
              <a:rPr lang="en-US" sz="1100" b="0" i="0" u="none" strike="noStrike" kern="1200" dirty="0">
                <a:solidFill>
                  <a:schemeClr val="tx1"/>
                </a:solidFill>
                <a:effectLst/>
                <a:latin typeface="+mn-lt"/>
                <a:ea typeface="+mn-ea"/>
                <a:cs typeface="+mn-cs"/>
              </a:rPr>
              <a:t>Our Bodies, Ourselves</a:t>
            </a:r>
          </a:p>
          <a:p>
            <a:pPr marL="1085850" lvl="2" indent="-171450" rtl="0">
              <a:buFontTx/>
              <a:buChar char="-"/>
            </a:pPr>
            <a:r>
              <a:rPr lang="en-US" sz="1100" b="0" i="0" u="none" strike="noStrike" kern="1200" dirty="0">
                <a:solidFill>
                  <a:schemeClr val="tx1"/>
                </a:solidFill>
                <a:effectLst/>
                <a:latin typeface="+mn-lt"/>
                <a:ea typeface="+mn-ea"/>
                <a:cs typeface="+mn-cs"/>
              </a:rPr>
              <a:t>Heavily popular solely through word of mouth</a:t>
            </a:r>
          </a:p>
          <a:p>
            <a:pPr marL="1085850" lvl="2" indent="-171450" rtl="0">
              <a:buFontTx/>
              <a:buChar char="-"/>
            </a:pPr>
            <a:r>
              <a:rPr lang="en-US" sz="1100" b="0" i="0" u="none" strike="noStrike" kern="1200" dirty="0">
                <a:solidFill>
                  <a:schemeClr val="tx1"/>
                </a:solidFill>
                <a:effectLst/>
                <a:latin typeface="+mn-lt"/>
                <a:ea typeface="+mn-ea"/>
                <a:cs typeface="+mn-cs"/>
              </a:rPr>
              <a:t>Highly informative on the many truths of the body, sex, life of women</a:t>
            </a:r>
            <a:endParaRPr lang="en-US" b="0" dirty="0">
              <a:effectLst/>
            </a:endParaRPr>
          </a:p>
          <a:p>
            <a:br>
              <a:rPr lang="en-US" b="0" dirty="0">
                <a:effectLst/>
              </a:rPr>
            </a:br>
            <a:endParaRPr dirty="0"/>
          </a:p>
        </p:txBody>
      </p:sp>
    </p:spTree>
    <p:extLst>
      <p:ext uri="{BB962C8B-B14F-4D97-AF65-F5344CB8AC3E}">
        <p14:creationId xmlns:p14="http://schemas.microsoft.com/office/powerpoint/2010/main" val="150983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a:solidFill>
                  <a:schemeClr val="tx1"/>
                </a:solidFill>
                <a:effectLst/>
                <a:latin typeface="+mn-lt"/>
                <a:ea typeface="+mn-ea"/>
                <a:cs typeface="+mn-cs"/>
              </a:rPr>
              <a:t>-&gt; Feminist Movement</a:t>
            </a:r>
            <a:endParaRPr lang="en-US" b="0" dirty="0">
              <a:effectLst/>
            </a:endParaRPr>
          </a:p>
          <a:p>
            <a:pPr rtl="0"/>
            <a:endParaRPr lang="en-US" sz="1100" b="0" i="0" u="none" strike="noStrike" kern="1200" dirty="0">
              <a:solidFill>
                <a:schemeClr val="tx1"/>
              </a:solidFill>
              <a:effectLst/>
              <a:latin typeface="+mn-lt"/>
              <a:ea typeface="+mn-ea"/>
              <a:cs typeface="+mn-cs"/>
            </a:endParaRPr>
          </a:p>
          <a:p>
            <a:pPr marL="171450" indent="-171450" rtl="0">
              <a:buFontTx/>
              <a:buChar char="-"/>
            </a:pPr>
            <a:r>
              <a:rPr lang="en-US" sz="1100" b="0" i="0" u="none" strike="noStrike" kern="1200" dirty="0">
                <a:solidFill>
                  <a:schemeClr val="tx1"/>
                </a:solidFill>
                <a:effectLst/>
                <a:latin typeface="+mn-lt"/>
                <a:ea typeface="+mn-ea"/>
                <a:cs typeface="+mn-cs"/>
              </a:rPr>
              <a:t>Ripley</a:t>
            </a:r>
          </a:p>
          <a:p>
            <a:pPr marL="628650" lvl="1" indent="-171450" rtl="0">
              <a:buFontTx/>
              <a:buChar char="-"/>
            </a:pPr>
            <a:r>
              <a:rPr lang="en-US" sz="1100" b="0" i="0" u="none" strike="noStrike" kern="1200" dirty="0">
                <a:solidFill>
                  <a:schemeClr val="tx1"/>
                </a:solidFill>
                <a:effectLst/>
                <a:latin typeface="+mn-lt"/>
                <a:ea typeface="+mn-ea"/>
                <a:cs typeface="+mn-cs"/>
              </a:rPr>
              <a:t>Female main-protagonist</a:t>
            </a:r>
          </a:p>
          <a:p>
            <a:pPr marL="628650" lvl="1" indent="-171450" rtl="0">
              <a:buFontTx/>
              <a:buChar char="-"/>
            </a:pPr>
            <a:r>
              <a:rPr lang="en-US" sz="1100" b="0" i="0" u="none" strike="noStrike" kern="1200" dirty="0">
                <a:solidFill>
                  <a:schemeClr val="tx1"/>
                </a:solidFill>
                <a:effectLst/>
                <a:latin typeface="+mn-lt"/>
                <a:ea typeface="+mn-ea"/>
                <a:cs typeface="+mn-cs"/>
              </a:rPr>
              <a:t>Stood out when attempted to stop Dallas’s scouting group from returning to the probe ship (post-alien infection)</a:t>
            </a:r>
          </a:p>
          <a:p>
            <a:pPr marL="628650" lvl="1" indent="-171450" rtl="0">
              <a:buFontTx/>
              <a:buChar char="-"/>
            </a:pPr>
            <a:r>
              <a:rPr lang="en-US" sz="1100" b="0" i="0" u="none" strike="noStrike" kern="1200" dirty="0">
                <a:solidFill>
                  <a:schemeClr val="tx1"/>
                </a:solidFill>
                <a:effectLst/>
                <a:latin typeface="+mn-lt"/>
                <a:ea typeface="+mn-ea"/>
                <a:cs typeface="+mn-cs"/>
              </a:rPr>
              <a:t>Begins to take a bigger role as people were killed off (round character)</a:t>
            </a:r>
          </a:p>
          <a:p>
            <a:pPr marL="628650" lvl="1" indent="-171450" rtl="0">
              <a:buFontTx/>
              <a:buChar char="-"/>
            </a:pPr>
            <a:r>
              <a:rPr lang="en-US" sz="1100" b="0" i="0" u="none" strike="noStrike" kern="1200" dirty="0">
                <a:solidFill>
                  <a:schemeClr val="tx1"/>
                </a:solidFill>
                <a:effectLst/>
                <a:latin typeface="+mn-lt"/>
                <a:ea typeface="+mn-ea"/>
                <a:cs typeface="+mn-cs"/>
              </a:rPr>
              <a:t>Terribly Human -&gt; BELIEVABLE</a:t>
            </a:r>
          </a:p>
          <a:p>
            <a:pPr marL="1085850" lvl="2" indent="-171450" rtl="0">
              <a:buFontTx/>
              <a:buChar char="-"/>
            </a:pPr>
            <a:r>
              <a:rPr lang="en-US" sz="1100" b="0" i="0" u="none" strike="noStrike" kern="1200" dirty="0">
                <a:solidFill>
                  <a:schemeClr val="tx1"/>
                </a:solidFill>
                <a:effectLst/>
                <a:latin typeface="+mn-lt"/>
                <a:ea typeface="+mn-ea"/>
                <a:cs typeface="+mn-cs"/>
              </a:rPr>
              <a:t>Strong, intelligent</a:t>
            </a:r>
          </a:p>
          <a:p>
            <a:pPr marL="1085850" lvl="2" indent="-171450" rtl="0">
              <a:buFontTx/>
              <a:buChar char="-"/>
            </a:pPr>
            <a:r>
              <a:rPr lang="en-US" sz="1100" b="0" i="0" u="none" strike="noStrike" kern="1200" dirty="0">
                <a:solidFill>
                  <a:schemeClr val="tx1"/>
                </a:solidFill>
                <a:effectLst/>
                <a:latin typeface="+mn-lt"/>
                <a:ea typeface="+mn-ea"/>
                <a:cs typeface="+mn-cs"/>
              </a:rPr>
              <a:t>Belongs to the crew (wears same uniform)</a:t>
            </a:r>
          </a:p>
          <a:p>
            <a:pPr marL="1085850" lvl="2" indent="-171450" rtl="0">
              <a:buFontTx/>
              <a:buChar char="-"/>
            </a:pPr>
            <a:r>
              <a:rPr lang="en-US" sz="1100" b="0" i="0" u="none" strike="noStrike" kern="1200" dirty="0">
                <a:solidFill>
                  <a:schemeClr val="tx1"/>
                </a:solidFill>
                <a:effectLst/>
                <a:latin typeface="+mn-lt"/>
                <a:ea typeface="+mn-ea"/>
                <a:cs typeface="+mn-cs"/>
              </a:rPr>
              <a:t>Suffers from deaths, has insecurities and values a cat under alien death threat</a:t>
            </a:r>
            <a:endParaRPr lang="en-US" b="0" dirty="0">
              <a:effectLst/>
            </a:endParaRPr>
          </a:p>
          <a:p>
            <a:pPr marL="171450" indent="-171450" rtl="0">
              <a:buFontTx/>
              <a:buChar char="-"/>
            </a:pPr>
            <a:r>
              <a:rPr lang="en-US" sz="1100" b="0" i="0" u="none" strike="noStrike" kern="1200" dirty="0">
                <a:solidFill>
                  <a:schemeClr val="tx1"/>
                </a:solidFill>
                <a:effectLst/>
                <a:latin typeface="+mn-lt"/>
                <a:ea typeface="+mn-ea"/>
                <a:cs typeface="+mn-cs"/>
              </a:rPr>
              <a:t>Body Horror</a:t>
            </a:r>
          </a:p>
          <a:p>
            <a:pPr marL="628650" lvl="1" indent="-171450" rtl="0">
              <a:buFontTx/>
              <a:buChar char="-"/>
            </a:pPr>
            <a:r>
              <a:rPr lang="en-US" sz="1100" b="0" i="0" u="none" strike="noStrike" kern="1200" dirty="0">
                <a:solidFill>
                  <a:schemeClr val="tx1"/>
                </a:solidFill>
                <a:effectLst/>
                <a:latin typeface="+mn-lt"/>
                <a:ea typeface="+mn-ea"/>
                <a:cs typeface="+mn-cs"/>
              </a:rPr>
              <a:t>Plays with the idea of birth</a:t>
            </a:r>
          </a:p>
          <a:p>
            <a:pPr marL="1085850" lvl="2" indent="-171450" rtl="0">
              <a:buFontTx/>
              <a:buChar char="-"/>
            </a:pPr>
            <a:r>
              <a:rPr lang="en-US" sz="1100" b="0" i="0" u="none" strike="noStrike" kern="1200" dirty="0">
                <a:solidFill>
                  <a:schemeClr val="tx1"/>
                </a:solidFill>
                <a:effectLst/>
                <a:latin typeface="+mn-lt"/>
                <a:ea typeface="+mn-ea"/>
                <a:cs typeface="+mn-cs"/>
              </a:rPr>
              <a:t>Clean, bright, human “birth”: White, controlled environment where crew awakes</a:t>
            </a:r>
          </a:p>
          <a:p>
            <a:pPr marL="1085850" lvl="2" indent="-171450" rtl="0">
              <a:buFontTx/>
              <a:buChar char="-"/>
            </a:pPr>
            <a:r>
              <a:rPr lang="en-US" sz="1100" b="0" i="0" u="none" strike="noStrike" kern="1200" dirty="0">
                <a:solidFill>
                  <a:schemeClr val="tx1"/>
                </a:solidFill>
                <a:effectLst/>
                <a:latin typeface="+mn-lt"/>
                <a:ea typeface="+mn-ea"/>
                <a:cs typeface="+mn-cs"/>
              </a:rPr>
              <a:t>Dirty, dark, alien “birth”: Black, mysterious environment where alien “awakens”</a:t>
            </a:r>
          </a:p>
          <a:p>
            <a:pPr marL="628650" lvl="1" indent="-171450" rtl="0">
              <a:buFontTx/>
              <a:buChar char="-"/>
            </a:pPr>
            <a:r>
              <a:rPr lang="en-US" sz="1100" b="0" i="0" u="none" strike="noStrike" kern="1200" dirty="0">
                <a:solidFill>
                  <a:schemeClr val="tx1"/>
                </a:solidFill>
                <a:effectLst/>
                <a:latin typeface="+mn-lt"/>
                <a:ea typeface="+mn-ea"/>
                <a:cs typeface="+mn-cs"/>
              </a:rPr>
              <a:t>Plays with the idea of losing control over their own body</a:t>
            </a:r>
          </a:p>
          <a:p>
            <a:pPr marL="1085850" lvl="2" indent="-171450" rtl="0">
              <a:buFontTx/>
              <a:buChar char="-"/>
            </a:pPr>
            <a:r>
              <a:rPr lang="en-US" sz="1100" b="0" i="0" u="none" strike="noStrike" kern="1200" dirty="0">
                <a:solidFill>
                  <a:schemeClr val="tx1"/>
                </a:solidFill>
                <a:effectLst/>
                <a:latin typeface="+mn-lt"/>
                <a:ea typeface="+mn-ea"/>
                <a:cs typeface="+mn-cs"/>
              </a:rPr>
              <a:t>Kane becomes the “mother” to the alien</a:t>
            </a:r>
            <a:r>
              <a:rPr lang="en-US" sz="1100" b="0" i="0" u="none" strike="noStrike" kern="1200" baseline="0" dirty="0">
                <a:solidFill>
                  <a:schemeClr val="tx1"/>
                </a:solidFill>
                <a:effectLst/>
                <a:latin typeface="+mn-lt"/>
                <a:ea typeface="+mn-ea"/>
                <a:cs typeface="+mn-cs"/>
              </a:rPr>
              <a:t> a</a:t>
            </a:r>
            <a:r>
              <a:rPr lang="en-US" sz="1100" b="0" i="0" u="none" strike="noStrike" kern="1200" dirty="0">
                <a:solidFill>
                  <a:schemeClr val="tx1"/>
                </a:solidFill>
                <a:effectLst/>
                <a:latin typeface="+mn-lt"/>
                <a:ea typeface="+mn-ea"/>
                <a:cs typeface="+mn-cs"/>
              </a:rPr>
              <a:t>gainst his own will</a:t>
            </a:r>
          </a:p>
          <a:p>
            <a:pPr marL="628650" lvl="1" indent="-171450" rtl="0">
              <a:buFontTx/>
              <a:buChar char="-"/>
            </a:pPr>
            <a:r>
              <a:rPr lang="en-US" sz="1100" b="0" i="0" u="none" strike="noStrike" kern="1200" dirty="0">
                <a:solidFill>
                  <a:schemeClr val="tx1"/>
                </a:solidFill>
                <a:effectLst/>
                <a:latin typeface="+mn-lt"/>
                <a:ea typeface="+mn-ea"/>
                <a:cs typeface="+mn-cs"/>
              </a:rPr>
              <a:t>Gruesome nature</a:t>
            </a:r>
          </a:p>
          <a:p>
            <a:pPr marL="1085850" lvl="2" indent="-171450" rtl="0">
              <a:buFontTx/>
              <a:buChar char="-"/>
            </a:pPr>
            <a:r>
              <a:rPr lang="en-US" sz="1100" b="0" i="0" u="none" strike="noStrike" kern="1200" dirty="0">
                <a:solidFill>
                  <a:schemeClr val="tx1"/>
                </a:solidFill>
                <a:effectLst/>
                <a:latin typeface="+mn-lt"/>
                <a:ea typeface="+mn-ea"/>
                <a:cs typeface="+mn-cs"/>
              </a:rPr>
              <a:t>Smaller aliens were made of organic parts (animal insides)</a:t>
            </a:r>
          </a:p>
          <a:p>
            <a:pPr marL="1085850" lvl="2" indent="-171450" rtl="0">
              <a:buFontTx/>
              <a:buChar char="-"/>
            </a:pPr>
            <a:r>
              <a:rPr lang="en-US" sz="1100" b="0" i="0" u="none" strike="noStrike" kern="1200" dirty="0">
                <a:solidFill>
                  <a:schemeClr val="tx1"/>
                </a:solidFill>
                <a:effectLst/>
                <a:latin typeface="+mn-lt"/>
                <a:ea typeface="+mn-ea"/>
                <a:cs typeface="+mn-cs"/>
              </a:rPr>
              <a:t>Actors had no idea of the Dinner Scene</a:t>
            </a:r>
            <a:endParaRPr lang="en-US" b="0" dirty="0">
              <a:effectLst/>
            </a:endParaRPr>
          </a:p>
          <a:p>
            <a:br>
              <a:rPr lang="en-US" b="0" dirty="0">
                <a:effectLst/>
              </a:rPr>
            </a:br>
            <a:br>
              <a:rPr lang="en-US" b="0" dirty="0">
                <a:effectLst/>
              </a:rPr>
            </a:br>
            <a:endParaRPr lang="en" dirty="0"/>
          </a:p>
        </p:txBody>
      </p:sp>
    </p:spTree>
    <p:extLst>
      <p:ext uri="{BB962C8B-B14F-4D97-AF65-F5344CB8AC3E}">
        <p14:creationId xmlns:p14="http://schemas.microsoft.com/office/powerpoint/2010/main" val="241052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514350" y="1583342"/>
            <a:ext cx="5829300" cy="1159856"/>
          </a:xfrm>
          <a:prstGeom prst="rect">
            <a:avLst/>
          </a:prstGeom>
        </p:spPr>
        <p:txBody>
          <a:bodyPr lIns="91425" tIns="91425" rIns="91425" bIns="91425" anchor="b"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0" name="Shape 10"/>
          <p:cNvSpPr txBox="1">
            <a:spLocks noGrp="1"/>
          </p:cNvSpPr>
          <p:nvPr>
            <p:ph type="subTitle" idx="1"/>
          </p:nvPr>
        </p:nvSpPr>
        <p:spPr>
          <a:xfrm>
            <a:off x="514350" y="2840054"/>
            <a:ext cx="58293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2250">
                <a:solidFill>
                  <a:schemeClr val="dk2"/>
                </a:solidFill>
              </a:defRPr>
            </a:lvl2pPr>
            <a:lvl3pPr algn="ctr">
              <a:spcBef>
                <a:spcPts val="0"/>
              </a:spcBef>
              <a:buClr>
                <a:schemeClr val="dk2"/>
              </a:buClr>
              <a:buSzPct val="100000"/>
              <a:buNone/>
              <a:defRPr sz="2250">
                <a:solidFill>
                  <a:schemeClr val="dk2"/>
                </a:solidFill>
              </a:defRPr>
            </a:lvl3pPr>
            <a:lvl4pPr algn="ctr">
              <a:spcBef>
                <a:spcPts val="0"/>
              </a:spcBef>
              <a:buClr>
                <a:schemeClr val="dk2"/>
              </a:buClr>
              <a:buSzPct val="100000"/>
              <a:buNone/>
              <a:defRPr sz="2250">
                <a:solidFill>
                  <a:schemeClr val="dk2"/>
                </a:solidFill>
              </a:defRPr>
            </a:lvl4pPr>
            <a:lvl5pPr algn="ctr">
              <a:spcBef>
                <a:spcPts val="0"/>
              </a:spcBef>
              <a:buClr>
                <a:schemeClr val="dk2"/>
              </a:buClr>
              <a:buSzPct val="100000"/>
              <a:buNone/>
              <a:defRPr sz="2250">
                <a:solidFill>
                  <a:schemeClr val="dk2"/>
                </a:solidFill>
              </a:defRPr>
            </a:lvl5pPr>
            <a:lvl6pPr algn="ctr">
              <a:spcBef>
                <a:spcPts val="0"/>
              </a:spcBef>
              <a:buClr>
                <a:schemeClr val="dk2"/>
              </a:buClr>
              <a:buSzPct val="100000"/>
              <a:buNone/>
              <a:defRPr sz="2250">
                <a:solidFill>
                  <a:schemeClr val="dk2"/>
                </a:solidFill>
              </a:defRPr>
            </a:lvl6pPr>
            <a:lvl7pPr algn="ctr">
              <a:spcBef>
                <a:spcPts val="0"/>
              </a:spcBef>
              <a:buClr>
                <a:schemeClr val="dk2"/>
              </a:buClr>
              <a:buSzPct val="100000"/>
              <a:buNone/>
              <a:defRPr sz="2250">
                <a:solidFill>
                  <a:schemeClr val="dk2"/>
                </a:solidFill>
              </a:defRPr>
            </a:lvl7pPr>
            <a:lvl8pPr algn="ctr">
              <a:spcBef>
                <a:spcPts val="0"/>
              </a:spcBef>
              <a:buClr>
                <a:schemeClr val="dk2"/>
              </a:buClr>
              <a:buSzPct val="100000"/>
              <a:buNone/>
              <a:defRPr sz="2250">
                <a:solidFill>
                  <a:schemeClr val="dk2"/>
                </a:solidFill>
              </a:defRPr>
            </a:lvl8pPr>
            <a:lvl9pPr algn="ctr">
              <a:spcBef>
                <a:spcPts val="0"/>
              </a:spcBef>
              <a:buClr>
                <a:schemeClr val="dk2"/>
              </a:buClr>
              <a:buSzPct val="100000"/>
              <a:buNone/>
              <a:defRPr sz="2250">
                <a:solidFill>
                  <a:schemeClr val="dk2"/>
                </a:solidFill>
              </a:defRPr>
            </a:lvl9pPr>
          </a:lstStyle>
          <a:p>
            <a:endParaRPr/>
          </a:p>
        </p:txBody>
      </p:sp>
      <p:sp>
        <p:nvSpPr>
          <p:cNvPr id="11" name="Shape 11"/>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42900" y="205978"/>
            <a:ext cx="61722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342900" y="1200150"/>
            <a:ext cx="61722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solidFill>
                  <a:schemeClr val="bg1"/>
                </a:solidFill>
              </a:defRPr>
            </a:lvl1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42900" y="205978"/>
            <a:ext cx="61722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42900" y="1200150"/>
            <a:ext cx="2995894"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3519205" y="1200150"/>
            <a:ext cx="2995894"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42900" y="205978"/>
            <a:ext cx="61722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342900" y="4406309"/>
            <a:ext cx="6172200" cy="519520"/>
          </a:xfrm>
          <a:prstGeom prst="rect">
            <a:avLst/>
          </a:prstGeom>
        </p:spPr>
        <p:txBody>
          <a:bodyPr lIns="91425" tIns="91425" rIns="91425" bIns="91425" anchor="t" anchorCtr="0"/>
          <a:lstStyle>
            <a:lvl1pPr algn="ctr">
              <a:spcBef>
                <a:spcPts val="270"/>
              </a:spcBef>
              <a:buSzPct val="100000"/>
              <a:buNone/>
              <a:defRPr sz="1350"/>
            </a:lvl1pPr>
          </a:lstStyle>
          <a:p>
            <a:endParaRPr/>
          </a:p>
        </p:txBody>
      </p:sp>
      <p:sp>
        <p:nvSpPr>
          <p:cNvPr id="26" name="Shape 26"/>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6417594" y="4749850"/>
            <a:ext cx="411524" cy="393524"/>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t="-8000"/>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42900" y="205978"/>
            <a:ext cx="61722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342900" y="1200150"/>
            <a:ext cx="61722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6417594" y="4749850"/>
            <a:ext cx="411524" cy="393524"/>
          </a:xfrm>
          <a:prstGeom prst="rect">
            <a:avLst/>
          </a:prstGeom>
          <a:noFill/>
          <a:ln>
            <a:noFill/>
          </a:ln>
        </p:spPr>
        <p:txBody>
          <a:bodyPr lIns="91425" tIns="91425" rIns="91425" bIns="91425" anchor="ctr" anchorCtr="0">
            <a:noAutofit/>
          </a:bodyPr>
          <a:lstStyle>
            <a:lvl1pPr algn="r">
              <a:spcBef>
                <a:spcPts val="0"/>
              </a:spcBef>
              <a:buNone/>
              <a:defRPr sz="975">
                <a:solidFill>
                  <a:schemeClr val="dk1"/>
                </a:solidFill>
              </a:defRPr>
            </a:lvl1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14.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comments" Target="../comments/comment2.xml"/><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4160" y="934537"/>
            <a:ext cx="2811515" cy="3634167"/>
          </a:xfrm>
          <a:prstGeom prst="rect">
            <a:avLst/>
          </a:prstGeom>
        </p:spPr>
      </p:pic>
      <p:sp>
        <p:nvSpPr>
          <p:cNvPr id="30" name="Shape 30"/>
          <p:cNvSpPr txBox="1">
            <a:spLocks noGrp="1"/>
          </p:cNvSpPr>
          <p:nvPr>
            <p:ph type="ctrTitle"/>
          </p:nvPr>
        </p:nvSpPr>
        <p:spPr>
          <a:xfrm>
            <a:off x="514350" y="499591"/>
            <a:ext cx="5829300" cy="869892"/>
          </a:xfrm>
          <a:prstGeom prst="rect">
            <a:avLst/>
          </a:prstGeom>
        </p:spPr>
        <p:txBody>
          <a:bodyPr lIns="68569" tIns="68569" rIns="68569" bIns="68569" anchor="b" anchorCtr="0">
            <a:noAutofit/>
          </a:bodyPr>
          <a:lstStyle/>
          <a:p>
            <a:r>
              <a:rPr lang="en" sz="7200" dirty="0">
                <a:solidFill>
                  <a:schemeClr val="bg1"/>
                </a:solidFill>
              </a:rPr>
              <a:t>A L I E N</a:t>
            </a:r>
          </a:p>
        </p:txBody>
      </p:sp>
      <p:sp>
        <p:nvSpPr>
          <p:cNvPr id="31" name="Shape 31"/>
          <p:cNvSpPr txBox="1">
            <a:spLocks noGrp="1"/>
          </p:cNvSpPr>
          <p:nvPr>
            <p:ph type="subTitle" idx="1"/>
          </p:nvPr>
        </p:nvSpPr>
        <p:spPr>
          <a:xfrm>
            <a:off x="514350" y="4554901"/>
            <a:ext cx="5829300" cy="588599"/>
          </a:xfrm>
          <a:prstGeom prst="rect">
            <a:avLst/>
          </a:prstGeom>
        </p:spPr>
        <p:txBody>
          <a:bodyPr lIns="68569" tIns="68569" rIns="68569" bIns="68569" anchor="t" anchorCtr="0">
            <a:noAutofit/>
          </a:bodyPr>
          <a:lstStyle/>
          <a:p>
            <a:r>
              <a:rPr lang="en" sz="1050" dirty="0"/>
              <a:t>Connor Flanigan, Chris Hanna, Chris Knapp, Lucas Lebrao, Kerrin Spinney</a:t>
            </a:r>
          </a:p>
        </p:txBody>
      </p:sp>
      <p:sp>
        <p:nvSpPr>
          <p:cNvPr id="32" name="Shape 32"/>
          <p:cNvSpPr txBox="1">
            <a:spLocks noGrp="1"/>
          </p:cNvSpPr>
          <p:nvPr>
            <p:ph type="subTitle" idx="2"/>
          </p:nvPr>
        </p:nvSpPr>
        <p:spPr>
          <a:xfrm>
            <a:off x="649915" y="1161587"/>
            <a:ext cx="5829300" cy="588599"/>
          </a:xfrm>
          <a:prstGeom prst="rect">
            <a:avLst/>
          </a:prstGeom>
          <a:noFill/>
        </p:spPr>
        <p:txBody>
          <a:bodyPr lIns="68569" tIns="68569" rIns="68569" bIns="68569" anchor="t" anchorCtr="0">
            <a:noAutofit/>
          </a:bodyPr>
          <a:lstStyle/>
          <a:p>
            <a:pPr algn="ctr"/>
            <a:r>
              <a:rPr lang="en" sz="1350" dirty="0">
                <a:solidFill>
                  <a:schemeClr val="bg1"/>
                </a:solidFill>
              </a:rPr>
              <a:t>In Space, No One Can Hear You Scream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latin typeface="+mj-lt"/>
                <a:ea typeface="KaiTi" panose="02010609060101010101" pitchFamily="49" charset="-122"/>
                <a:cs typeface="Estrangelo Edessa" panose="03080600000000000000" pitchFamily="66" charset="0"/>
              </a:rPr>
              <a:t>Manifestations in Alien</a:t>
            </a:r>
          </a:p>
        </p:txBody>
      </p:sp>
      <p:sp>
        <p:nvSpPr>
          <p:cNvPr id="95" name="Shape 95"/>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ea typeface="KaiTi" panose="02010609060101010101" pitchFamily="49" charset="-122"/>
                <a:cs typeface="Estrangelo Edessa" panose="03080600000000000000" pitchFamily="66" charset="0"/>
              </a:rPr>
              <a:t>Technological Advances</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ea typeface="KaiTi" panose="02010609060101010101" pitchFamily="49" charset="-122"/>
                <a:cs typeface="Estrangelo Edessa" panose="03080600000000000000" pitchFamily="66" charset="0"/>
              </a:rPr>
              <a:t>Artificial Intelligence (Mother, Ash) </a:t>
            </a:r>
          </a:p>
        </p:txBody>
      </p:sp>
      <p:pic>
        <p:nvPicPr>
          <p:cNvPr id="4" name="Picture 3"/>
          <p:cNvPicPr>
            <a:picLocks noChangeAspect="1"/>
          </p:cNvPicPr>
          <p:nvPr/>
        </p:nvPicPr>
        <p:blipFill>
          <a:blip r:embed="rId3"/>
          <a:stretch>
            <a:fillRect/>
          </a:stretch>
        </p:blipFill>
        <p:spPr>
          <a:xfrm>
            <a:off x="397185" y="2631440"/>
            <a:ext cx="2825584" cy="1489574"/>
          </a:xfrm>
          <a:prstGeom prst="rect">
            <a:avLst/>
          </a:prstGeom>
          <a:ln>
            <a:solidFill>
              <a:srgbClr val="00B050"/>
            </a:solidFill>
          </a:ln>
          <a:effectLst>
            <a:outerShdw blurRad="50800" dist="38100" dir="8100000" algn="tr" rotWithShape="0">
              <a:prstClr val="black">
                <a:alpha val="40000"/>
              </a:prstClr>
            </a:outerShdw>
          </a:effectLst>
        </p:spPr>
      </p:pic>
      <p:pic>
        <p:nvPicPr>
          <p:cNvPr id="5" name="Shape 46"/>
          <p:cNvPicPr preferRelativeResize="0"/>
          <p:nvPr/>
        </p:nvPicPr>
        <p:blipFill>
          <a:blip r:embed="rId4">
            <a:alphaModFix/>
          </a:blip>
          <a:stretch>
            <a:fillRect/>
          </a:stretch>
        </p:blipFill>
        <p:spPr>
          <a:xfrm>
            <a:off x="3642954" y="2631440"/>
            <a:ext cx="2405662" cy="1489574"/>
          </a:xfrm>
          <a:prstGeom prst="rect">
            <a:avLst/>
          </a:prstGeom>
          <a:noFill/>
          <a:ln w="12700">
            <a:solidFill>
              <a:srgbClr val="00B050"/>
            </a:solidFill>
          </a:ln>
          <a:effectLst>
            <a:outerShdw blurRad="50800" dist="38100" dir="8100000" algn="tr" rotWithShape="0">
              <a:srgbClr val="00B050">
                <a:alpha val="40000"/>
              </a:srgbClr>
            </a:outerShdw>
          </a:effectLst>
        </p:spPr>
      </p:pic>
      <p:sp>
        <p:nvSpPr>
          <p:cNvPr id="2" name="Slide Number Placeholder 1">
            <a:extLst>
              <a:ext uri="{FF2B5EF4-FFF2-40B4-BE49-F238E27FC236}">
                <a16:creationId xmlns:a16="http://schemas.microsoft.com/office/drawing/2014/main" id="{5CE546DC-95B8-13B5-BAD3-A702DFAEB810}"/>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72381097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Manifestations in Alien</a:t>
            </a:r>
          </a:p>
        </p:txBody>
      </p:sp>
      <p:sp>
        <p:nvSpPr>
          <p:cNvPr id="89" name="Shape 89"/>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Economic Problems &amp; Corporate Distrust</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Characters are money conscious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Suspicious and paranoid of W-Y</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Corporations turn out to be evil</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The Cold War</a:t>
            </a:r>
          </a:p>
          <a:p>
            <a:pPr marL="857250" lvl="1" indent="-3429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W-Y wants super weapons (Alien)</a:t>
            </a:r>
          </a:p>
          <a:p>
            <a:pPr marL="857250" lvl="1" indent="-3429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Constant fear</a:t>
            </a:r>
          </a:p>
          <a:p>
            <a:pPr>
              <a:spcBef>
                <a:spcPts val="450"/>
              </a:spcBef>
            </a:pPr>
            <a:endParaRPr dirty="0">
              <a:solidFill>
                <a:schemeClr val="bg1"/>
              </a:solidFill>
            </a:endParaRPr>
          </a:p>
        </p:txBody>
      </p:sp>
      <p:sp>
        <p:nvSpPr>
          <p:cNvPr id="2" name="Slide Number Placeholder 1">
            <a:extLst>
              <a:ext uri="{FF2B5EF4-FFF2-40B4-BE49-F238E27FC236}">
                <a16:creationId xmlns:a16="http://schemas.microsoft.com/office/drawing/2014/main" id="{3946C357-755C-21EE-96C9-48ADA73D7FF8}"/>
              </a:ext>
            </a:extLst>
          </p:cNvPr>
          <p:cNvSpPr>
            <a:spLocks noGrp="1"/>
          </p:cNvSpPr>
          <p:nvPr>
            <p:ph type="sldNum" idx="12"/>
          </p:nvPr>
        </p:nvSpPr>
        <p:spPr/>
        <p:txBody>
          <a:bodyPr/>
          <a:lstStyle/>
          <a:p>
            <a:fld id="{00000000-1234-1234-1234-123412341234}" type="slidenum">
              <a:rPr lang="en" smtClean="0"/>
              <a:pPr/>
              <a:t>11</a:t>
            </a:fld>
            <a:endParaRPr lang="en"/>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Alien’s Legacy</a:t>
            </a:r>
          </a:p>
        </p:txBody>
      </p:sp>
      <p:sp>
        <p:nvSpPr>
          <p:cNvPr id="101" name="Shape 101"/>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“Alien isn’t the least bit inventive</a:t>
            </a:r>
            <a:r>
              <a:rPr lang="en" dirty="0">
                <a:solidFill>
                  <a:schemeClr val="bg1"/>
                </a:solidFill>
              </a:rPr>
              <a:t>”</a:t>
            </a:r>
            <a:r>
              <a:rPr lang="en" baseline="-25000" dirty="0">
                <a:solidFill>
                  <a:schemeClr val="bg1"/>
                </a:solidFill>
              </a:rPr>
              <a:t>[9]</a:t>
            </a:r>
            <a:endParaRPr lang="en" dirty="0">
              <a:solidFill>
                <a:schemeClr val="bg1"/>
              </a:solidFill>
            </a:endParaRPr>
          </a:p>
          <a:p>
            <a:pPr marL="485775" indent="-457200">
              <a:buClr>
                <a:schemeClr val="bg1"/>
              </a:buClr>
              <a:buFont typeface="Arial" panose="020B0604020202020204" pitchFamily="34" charset="0"/>
              <a:buChar char="•"/>
            </a:pP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$78 Million Box Offices</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Multiple Awards</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Cult Fanbase</a:t>
            </a:r>
          </a:p>
        </p:txBody>
      </p:sp>
      <p:sp>
        <p:nvSpPr>
          <p:cNvPr id="2" name="Slide Number Placeholder 1">
            <a:extLst>
              <a:ext uri="{FF2B5EF4-FFF2-40B4-BE49-F238E27FC236}">
                <a16:creationId xmlns:a16="http://schemas.microsoft.com/office/drawing/2014/main" id="{63D017C0-8908-C50B-E236-D292F8D4DCC1}"/>
              </a:ext>
            </a:extLst>
          </p:cNvPr>
          <p:cNvSpPr>
            <a:spLocks noGrp="1"/>
          </p:cNvSpPr>
          <p:nvPr>
            <p:ph type="sldNum" idx="12"/>
          </p:nvPr>
        </p:nvSpPr>
        <p:spPr/>
        <p:txBody>
          <a:bodyPr/>
          <a:lstStyle/>
          <a:p>
            <a:fld id="{00000000-1234-1234-1234-123412341234}" type="slidenum">
              <a:rPr lang="en" smtClean="0"/>
              <a:pPr/>
              <a:t>12</a:t>
            </a:fld>
            <a:endParaRPr lang="en"/>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0"/>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Alien’s Legacy</a:t>
            </a:r>
          </a:p>
        </p:txBody>
      </p:sp>
      <p:grpSp>
        <p:nvGrpSpPr>
          <p:cNvPr id="3" name="Group 2"/>
          <p:cNvGrpSpPr/>
          <p:nvPr/>
        </p:nvGrpSpPr>
        <p:grpSpPr>
          <a:xfrm>
            <a:off x="594864" y="1828832"/>
            <a:ext cx="5640023" cy="2722816"/>
            <a:chOff x="0" y="1058168"/>
            <a:chExt cx="4464781" cy="215544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168"/>
              <a:ext cx="4464781" cy="1970782"/>
            </a:xfrm>
            <a:prstGeom prst="rect">
              <a:avLst/>
            </a:prstGeom>
          </p:spPr>
        </p:pic>
        <p:sp>
          <p:nvSpPr>
            <p:cNvPr id="9" name="TextBox 8"/>
            <p:cNvSpPr txBox="1"/>
            <p:nvPr/>
          </p:nvSpPr>
          <p:spPr>
            <a:xfrm>
              <a:off x="375015" y="3028950"/>
              <a:ext cx="3714750" cy="184666"/>
            </a:xfrm>
            <a:prstGeom prst="rect">
              <a:avLst/>
            </a:prstGeom>
            <a:noFill/>
          </p:spPr>
          <p:txBody>
            <a:bodyPr wrap="square" rtlCol="0">
              <a:spAutoFit/>
            </a:bodyPr>
            <a:lstStyle/>
            <a:p>
              <a:r>
                <a:rPr lang="en-US" sz="600" dirty="0">
                  <a:solidFill>
                    <a:schemeClr val="bg1"/>
                  </a:solidFill>
                </a:rPr>
                <a:t>http://www.minecraftforum.net/forums/mapping-and-modding/maps/1535731-halo-unsc-pillar-of-autumn</a:t>
              </a:r>
            </a:p>
          </p:txBody>
        </p:sp>
      </p:grpSp>
      <p:grpSp>
        <p:nvGrpSpPr>
          <p:cNvPr id="6" name="Group 5"/>
          <p:cNvGrpSpPr/>
          <p:nvPr/>
        </p:nvGrpSpPr>
        <p:grpSpPr>
          <a:xfrm>
            <a:off x="1155326" y="1173028"/>
            <a:ext cx="4712393" cy="3808247"/>
            <a:chOff x="-2039894" y="1260700"/>
            <a:chExt cx="3730446" cy="30147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94" y="1260700"/>
              <a:ext cx="3542938" cy="2653784"/>
            </a:xfrm>
            <a:prstGeom prst="rect">
              <a:avLst/>
            </a:prstGeom>
          </p:spPr>
        </p:pic>
        <p:sp>
          <p:nvSpPr>
            <p:cNvPr id="12" name="TextBox 11"/>
            <p:cNvSpPr txBox="1"/>
            <p:nvPr/>
          </p:nvSpPr>
          <p:spPr>
            <a:xfrm>
              <a:off x="-2024198" y="3906070"/>
              <a:ext cx="3714750" cy="369332"/>
            </a:xfrm>
            <a:prstGeom prst="rect">
              <a:avLst/>
            </a:prstGeom>
            <a:noFill/>
          </p:spPr>
          <p:txBody>
            <a:bodyPr wrap="square" rtlCol="0">
              <a:spAutoFit/>
            </a:bodyPr>
            <a:lstStyle/>
            <a:p>
              <a:r>
                <a:rPr lang="en-US" sz="600" dirty="0">
                  <a:solidFill>
                    <a:schemeClr val="bg1"/>
                  </a:solidFill>
                </a:rPr>
                <a:t>http://www.google.com/url?sa=i&amp;rct=j&amp;q=&amp;esrc=s&amp;frm=1&amp;source=images&amp;cd=&amp;ved=&amp;url=http%3A%2F%2Fwww.avpgalaxy.net%2Fforum%2Findex.php%3Ftopic%3D10900.0&amp;ei=g3pGVbrxD8yMNqrFgWg&amp;bvm=bv.92291466,d.eXY&amp;psig=AFQjCNENg8jOhLTYQu49-77ghxxPEiUOBw&amp;ust=1430768643720660</a:t>
              </a:r>
            </a:p>
          </p:txBody>
        </p:sp>
      </p:grpSp>
      <p:grpSp>
        <p:nvGrpSpPr>
          <p:cNvPr id="8" name="Group 7"/>
          <p:cNvGrpSpPr/>
          <p:nvPr/>
        </p:nvGrpSpPr>
        <p:grpSpPr>
          <a:xfrm>
            <a:off x="978293" y="1565083"/>
            <a:ext cx="5005403" cy="3159351"/>
            <a:chOff x="2360294" y="1705048"/>
            <a:chExt cx="3962400" cy="250102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294" y="1705048"/>
              <a:ext cx="3962400" cy="2228850"/>
            </a:xfrm>
            <a:prstGeom prst="rect">
              <a:avLst/>
            </a:prstGeom>
          </p:spPr>
        </p:pic>
        <p:sp>
          <p:nvSpPr>
            <p:cNvPr id="15" name="TextBox 14"/>
            <p:cNvSpPr txBox="1"/>
            <p:nvPr/>
          </p:nvSpPr>
          <p:spPr>
            <a:xfrm>
              <a:off x="2484119" y="4021402"/>
              <a:ext cx="3714750" cy="184666"/>
            </a:xfrm>
            <a:prstGeom prst="rect">
              <a:avLst/>
            </a:prstGeom>
            <a:noFill/>
          </p:spPr>
          <p:txBody>
            <a:bodyPr wrap="square" rtlCol="0">
              <a:spAutoFit/>
            </a:bodyPr>
            <a:lstStyle/>
            <a:p>
              <a:pPr algn="ctr"/>
              <a:r>
                <a:rPr lang="en-US" sz="600" dirty="0">
                  <a:solidFill>
                    <a:schemeClr val="bg1"/>
                  </a:solidFill>
                </a:rPr>
                <a:t>http://en.wikipedia.org/wiki/Aliens_vs._Predator_(2010_video_game)</a:t>
              </a:r>
            </a:p>
          </p:txBody>
        </p:sp>
      </p:grpSp>
      <p:grpSp>
        <p:nvGrpSpPr>
          <p:cNvPr id="11" name="Group 10"/>
          <p:cNvGrpSpPr/>
          <p:nvPr/>
        </p:nvGrpSpPr>
        <p:grpSpPr>
          <a:xfrm>
            <a:off x="1007372" y="1100250"/>
            <a:ext cx="4957274" cy="3928703"/>
            <a:chOff x="0" y="2906"/>
            <a:chExt cx="3924300" cy="3110058"/>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06"/>
              <a:ext cx="3924300" cy="2939899"/>
            </a:xfrm>
            <a:prstGeom prst="rect">
              <a:avLst/>
            </a:prstGeom>
          </p:spPr>
        </p:pic>
        <p:sp>
          <p:nvSpPr>
            <p:cNvPr id="18" name="TextBox 17"/>
            <p:cNvSpPr txBox="1"/>
            <p:nvPr/>
          </p:nvSpPr>
          <p:spPr>
            <a:xfrm>
              <a:off x="68672" y="2928298"/>
              <a:ext cx="3714750" cy="184666"/>
            </a:xfrm>
            <a:prstGeom prst="rect">
              <a:avLst/>
            </a:prstGeom>
            <a:noFill/>
          </p:spPr>
          <p:txBody>
            <a:bodyPr wrap="square" rtlCol="0">
              <a:spAutoFit/>
            </a:bodyPr>
            <a:lstStyle/>
            <a:p>
              <a:pPr algn="ctr"/>
              <a:r>
                <a:rPr lang="en-US" sz="600" dirty="0">
                  <a:solidFill>
                    <a:schemeClr val="bg1"/>
                  </a:solidFill>
                </a:rPr>
                <a:t>https://mikestoyblog.com/2014/04/toy-workshop-aliens-colonial-marines/</a:t>
              </a:r>
            </a:p>
          </p:txBody>
        </p:sp>
      </p:grpSp>
      <p:sp>
        <p:nvSpPr>
          <p:cNvPr id="13" name="Slide Number Placeholder 12">
            <a:extLst>
              <a:ext uri="{FF2B5EF4-FFF2-40B4-BE49-F238E27FC236}">
                <a16:creationId xmlns:a16="http://schemas.microsoft.com/office/drawing/2014/main" id="{E6D7A514-8AF6-A577-0D5F-E79DEB28D4AD}"/>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9310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Alien’s Technology, Today</a:t>
            </a:r>
          </a:p>
        </p:txBody>
      </p:sp>
      <p:sp>
        <p:nvSpPr>
          <p:cNvPr id="107" name="Shape 107"/>
          <p:cNvSpPr txBox="1">
            <a:spLocks noGrp="1"/>
          </p:cNvSpPr>
          <p:nvPr>
            <p:ph type="body" idx="1"/>
          </p:nvPr>
        </p:nvSpPr>
        <p:spPr>
          <a:xfrm>
            <a:off x="274320" y="1195810"/>
            <a:ext cx="6583680" cy="3677131"/>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Narrow A.I.</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Computer Controlled Infrastructure </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Internet Information </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Robotics </a:t>
            </a:r>
          </a:p>
        </p:txBody>
      </p:sp>
      <p:sp>
        <p:nvSpPr>
          <p:cNvPr id="2" name="Slide Number Placeholder 1">
            <a:extLst>
              <a:ext uri="{FF2B5EF4-FFF2-40B4-BE49-F238E27FC236}">
                <a16:creationId xmlns:a16="http://schemas.microsoft.com/office/drawing/2014/main" id="{595CE212-B9C6-9983-526D-F94B3FC24B31}"/>
              </a:ext>
            </a:extLst>
          </p:cNvPr>
          <p:cNvSpPr>
            <a:spLocks noGrp="1"/>
          </p:cNvSpPr>
          <p:nvPr>
            <p:ph type="sldNum" idx="12"/>
          </p:nvPr>
        </p:nvSpPr>
        <p:spPr/>
        <p:txBody>
          <a:bodyPr/>
          <a:lstStyle/>
          <a:p>
            <a:fld id="{00000000-1234-1234-1234-123412341234}" type="slidenum">
              <a:rPr lang="en" smtClean="0"/>
              <a:pPr/>
              <a:t>14</a:t>
            </a:fld>
            <a:endParaRPr lang="en"/>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pPr algn="ctr"/>
            <a:r>
              <a:rPr lang="en" dirty="0">
                <a:solidFill>
                  <a:schemeClr val="bg1"/>
                </a:solidFill>
              </a:rPr>
              <a:t>Mega Corporations</a:t>
            </a:r>
          </a:p>
        </p:txBody>
      </p:sp>
      <p:sp>
        <p:nvSpPr>
          <p:cNvPr id="113" name="Shape 113"/>
          <p:cNvSpPr txBox="1">
            <a:spLocks noGrp="1"/>
          </p:cNvSpPr>
          <p:nvPr>
            <p:ph type="body" idx="1"/>
          </p:nvPr>
        </p:nvSpPr>
        <p:spPr>
          <a:xfrm>
            <a:off x="274320" y="1261641"/>
            <a:ext cx="6172200" cy="3183036"/>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“Corporations are People”</a:t>
            </a:r>
            <a:br>
              <a:rPr lang="en" dirty="0">
                <a:solidFill>
                  <a:schemeClr val="bg1"/>
                </a:solidFill>
                <a:latin typeface="Estrangelo Edessa" panose="03080600000000000000" pitchFamily="66" charset="0"/>
                <a:cs typeface="Estrangelo Edessa" panose="03080600000000000000" pitchFamily="66" charset="0"/>
              </a:rPr>
            </a:b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Pop Culture</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Cyberpunk</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Blade Runner</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The Island</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Inception</a:t>
            </a:r>
          </a:p>
        </p:txBody>
      </p:sp>
      <p:pic>
        <p:nvPicPr>
          <p:cNvPr id="2050" name="Picture 2" descr="http://fineprintnyc.com/images/blog/history-of-logos/google/googl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07" y="1706830"/>
            <a:ext cx="1754248" cy="10648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logok.org/wp-content/uploads/2014/06/Microsoft-logo-m-box-880x660.png"/>
          <p:cNvPicPr>
            <a:picLocks noChangeAspect="1" noChangeArrowheads="1"/>
          </p:cNvPicPr>
          <p:nvPr/>
        </p:nvPicPr>
        <p:blipFill rotWithShape="1">
          <a:blip r:embed="rId4">
            <a:extLst>
              <a:ext uri="{28A0092B-C50C-407E-A947-70E740481C1C}">
                <a14:useLocalDpi xmlns:a14="http://schemas.microsoft.com/office/drawing/2010/main" val="0"/>
              </a:ext>
            </a:extLst>
          </a:blip>
          <a:srcRect l="35842" t="30329" r="35711" b="30822"/>
          <a:stretch/>
        </p:blipFill>
        <p:spPr bwMode="auto">
          <a:xfrm>
            <a:off x="3133742" y="1926771"/>
            <a:ext cx="655392" cy="6712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news.dice.com/wp-content/uploads/2013/10/amaz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972" y="1912009"/>
            <a:ext cx="686061" cy="6860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5D05F919-1746-1FF8-1C58-1A9E92F8EF3A}"/>
              </a:ext>
            </a:extLst>
          </p:cNvPr>
          <p:cNvSpPr>
            <a:spLocks noGrp="1"/>
          </p:cNvSpPr>
          <p:nvPr>
            <p:ph type="sldNum" idx="12"/>
          </p:nvPr>
        </p:nvSpPr>
        <p:spPr/>
        <p:txBody>
          <a:bodyPr/>
          <a:lstStyle/>
          <a:p>
            <a:fld id="{00000000-1234-1234-1234-123412341234}" type="slidenum">
              <a:rPr lang="en" smtClean="0"/>
              <a:pPr/>
              <a:t>15</a:t>
            </a:fld>
            <a:endParaRPr lang="en"/>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Conclusions</a:t>
            </a:r>
          </a:p>
        </p:txBody>
      </p:sp>
      <p:sp>
        <p:nvSpPr>
          <p:cNvPr id="59" name="Shape 59"/>
          <p:cNvSpPr txBox="1">
            <a:spLocks noGrp="1"/>
          </p:cNvSpPr>
          <p:nvPr>
            <p:ph type="body" idx="1"/>
          </p:nvPr>
        </p:nvSpPr>
        <p:spPr>
          <a:xfrm>
            <a:off x="342900" y="1253684"/>
            <a:ext cx="6172200" cy="2794274"/>
          </a:xfrm>
          <a:prstGeom prst="rect">
            <a:avLst/>
          </a:prstGeom>
        </p:spPr>
        <p:txBody>
          <a:bodyPr lIns="68569" tIns="68569" rIns="68569" bIns="68569" anchor="t" anchorCtr="0">
            <a:noAutofit/>
          </a:bodyPr>
          <a:lstStyle/>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 is a fantastic allegory for the social climate of the late 70’s	</a:t>
            </a:r>
            <a:br>
              <a:rPr lang="en" sz="2800" dirty="0">
                <a:solidFill>
                  <a:schemeClr val="bg1"/>
                </a:solidFill>
                <a:latin typeface="Estrangelo Edessa" panose="03080600000000000000" pitchFamily="66" charset="0"/>
                <a:cs typeface="Estrangelo Edessa" panose="03080600000000000000" pitchFamily="66" charset="0"/>
              </a:rPr>
            </a:br>
            <a:endParaRPr lang="en" sz="2800" dirty="0">
              <a:solidFill>
                <a:schemeClr val="bg1"/>
              </a:solidFill>
              <a:latin typeface="Estrangelo Edessa" panose="03080600000000000000" pitchFamily="66" charset="0"/>
              <a:cs typeface="Estrangelo Edessa" panose="03080600000000000000" pitchFamily="66" charset="0"/>
            </a:endParaRPr>
          </a:p>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Alien’s predictions of technology controlling humans and corporations gaining power are becoming accurate</a:t>
            </a:r>
          </a:p>
        </p:txBody>
      </p:sp>
      <p:sp>
        <p:nvSpPr>
          <p:cNvPr id="2" name="Slide Number Placeholder 1">
            <a:extLst>
              <a:ext uri="{FF2B5EF4-FFF2-40B4-BE49-F238E27FC236}">
                <a16:creationId xmlns:a16="http://schemas.microsoft.com/office/drawing/2014/main" id="{DBC45449-9FCC-BCBE-C993-E64222D3478B}"/>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90904165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42900" y="193739"/>
            <a:ext cx="6172200" cy="643050"/>
          </a:xfrm>
          <a:prstGeom prst="rect">
            <a:avLst/>
          </a:prstGeom>
        </p:spPr>
        <p:txBody>
          <a:bodyPr lIns="68569" tIns="68569" rIns="68569" bIns="68569" anchor="b" anchorCtr="0">
            <a:noAutofit/>
          </a:bodyPr>
          <a:lstStyle/>
          <a:p>
            <a:r>
              <a:rPr lang="en" dirty="0">
                <a:solidFill>
                  <a:schemeClr val="bg1"/>
                </a:solidFill>
              </a:rPr>
              <a:t>References </a:t>
            </a:r>
          </a:p>
        </p:txBody>
      </p:sp>
      <p:sp>
        <p:nvSpPr>
          <p:cNvPr id="3" name="Text Placeholder 2"/>
          <p:cNvSpPr>
            <a:spLocks noGrp="1" noChangeArrowheads="1"/>
          </p:cNvSpPr>
          <p:nvPr>
            <p:ph type="body" idx="1"/>
          </p:nvPr>
        </p:nvSpPr>
        <p:spPr bwMode="auto">
          <a:xfrm>
            <a:off x="245246" y="756025"/>
            <a:ext cx="6718506"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a:ln>
                  <a:noFill/>
                </a:ln>
                <a:solidFill>
                  <a:schemeClr val="bg1"/>
                </a:solidFill>
                <a:effectLst/>
                <a:latin typeface="Arial" panose="020B0604020202020204" pitchFamily="34" charset="0"/>
              </a:rPr>
              <a:t> [</a:t>
            </a:r>
            <a:r>
              <a:rPr kumimoji="0" lang="en-US" altLang="en-US" sz="1100" b="0" i="0" u="none" strike="noStrike" cap="none" normalizeH="0" baseline="0" dirty="0" bmk="">
                <a:ln>
                  <a:noFill/>
                </a:ln>
                <a:solidFill>
                  <a:schemeClr val="bg1"/>
                </a:solidFill>
                <a:effectLst/>
                <a:latin typeface="Arial" panose="020B0604020202020204" pitchFamily="34" charset="0"/>
              </a:rPr>
              <a:t>1]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err="1" bmk="">
                <a:ln>
                  <a:noFill/>
                </a:ln>
                <a:solidFill>
                  <a:schemeClr val="bg1"/>
                </a:solidFill>
                <a:effectLst/>
                <a:latin typeface="Arial" panose="020B0604020202020204" pitchFamily="34" charset="0"/>
              </a:rPr>
              <a:t>Elinor</a:t>
            </a:r>
            <a:r>
              <a:rPr kumimoji="0" lang="en-US" altLang="en-US" sz="1100" b="0" i="0" u="none" strike="noStrike" cap="none" normalizeH="0" baseline="0" dirty="0" bmk="">
                <a:ln>
                  <a:noFill/>
                </a:ln>
                <a:solidFill>
                  <a:schemeClr val="bg1"/>
                </a:solidFill>
                <a:effectLst/>
                <a:latin typeface="Arial" panose="020B0604020202020204" pitchFamily="34" charset="0"/>
              </a:rPr>
              <a:t> Burkett, "Women's movement - Political and Social Movement", </a:t>
            </a:r>
            <a:br>
              <a:rPr kumimoji="0" lang="en-US" altLang="en-US" sz="1100" b="0" i="0" u="none" strike="noStrike" cap="none" normalizeH="0" baseline="0" dirty="0" bmk="">
                <a:ln>
                  <a:noFill/>
                </a:ln>
                <a:solidFill>
                  <a:schemeClr val="bg1"/>
                </a:solidFill>
                <a:effectLst/>
                <a:latin typeface="Arial" panose="020B0604020202020204" pitchFamily="34" charset="0"/>
              </a:rPr>
            </a:br>
            <a:r>
              <a:rPr kumimoji="0" lang="en-US" altLang="en-US" sz="1100" b="0" i="0" u="none" strike="noStrike" cap="none" normalizeH="0" baseline="0" dirty="0" bmk="">
                <a:ln>
                  <a:noFill/>
                </a:ln>
                <a:solidFill>
                  <a:schemeClr val="bg1"/>
                </a:solidFill>
                <a:effectLst/>
                <a:latin typeface="Arial" panose="020B0604020202020204" pitchFamily="34" charset="0"/>
              </a:rPr>
              <a:t>http://www.britannica.com/EBchecked/topic/647122/womens-movement/216000/Successes-and-failures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[2]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err="1" bmk="">
                <a:ln>
                  <a:noFill/>
                </a:ln>
                <a:solidFill>
                  <a:schemeClr val="bg1"/>
                </a:solidFill>
                <a:effectLst/>
                <a:latin typeface="Arial" panose="020B0604020202020204" pitchFamily="34" charset="0"/>
              </a:rPr>
              <a:t>Lawnix</a:t>
            </a:r>
            <a:r>
              <a:rPr kumimoji="0" lang="en-US" altLang="en-US" sz="1100" b="0" i="0" u="none" strike="noStrike" cap="none" normalizeH="0" baseline="0" dirty="0" bmk="">
                <a:ln>
                  <a:noFill/>
                </a:ln>
                <a:solidFill>
                  <a:schemeClr val="bg1"/>
                </a:solidFill>
                <a:effectLst/>
                <a:latin typeface="Arial" panose="020B0604020202020204" pitchFamily="34" charset="0"/>
              </a:rPr>
              <a:t>, "Roe v. Wade - Case Brief Summary", http://www.lawnix.com/cases/roe-wade.html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[3]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err="1" bmk="">
                <a:ln>
                  <a:noFill/>
                </a:ln>
                <a:solidFill>
                  <a:schemeClr val="bg1"/>
                </a:solidFill>
                <a:effectLst/>
                <a:latin typeface="Arial" panose="020B0604020202020204" pitchFamily="34" charset="0"/>
              </a:rPr>
              <a:t>Olaru</a:t>
            </a:r>
            <a:r>
              <a:rPr kumimoji="0" lang="en-US" altLang="en-US" sz="1100" b="0" i="0" u="none" strike="noStrike" cap="none" normalizeH="0" baseline="0" dirty="0" bmk="">
                <a:ln>
                  <a:noFill/>
                </a:ln>
                <a:solidFill>
                  <a:schemeClr val="bg1"/>
                </a:solidFill>
                <a:effectLst/>
                <a:latin typeface="Arial" panose="020B0604020202020204" pitchFamily="34" charset="0"/>
              </a:rPr>
              <a:t>, Bogdan. Autonomy, Responsibility, and Health Care : Critical Reflections. </a:t>
            </a:r>
            <a:br>
              <a:rPr kumimoji="0" lang="en-US" altLang="en-US" sz="1100" b="0" i="0" u="none" strike="noStrike" cap="none" normalizeH="0" baseline="0" dirty="0" bmk="">
                <a:ln>
                  <a:noFill/>
                </a:ln>
                <a:solidFill>
                  <a:schemeClr val="bg1"/>
                </a:solidFill>
                <a:effectLst/>
                <a:latin typeface="Arial" panose="020B0604020202020204" pitchFamily="34" charset="0"/>
              </a:rPr>
            </a:br>
            <a:r>
              <a:rPr kumimoji="0" lang="en-US" altLang="en-US" sz="1100" b="0" i="0" u="none" strike="noStrike" cap="none" normalizeH="0" baseline="0" dirty="0" bmk="">
                <a:ln>
                  <a:noFill/>
                </a:ln>
                <a:solidFill>
                  <a:schemeClr val="bg1"/>
                </a:solidFill>
                <a:effectLst/>
                <a:latin typeface="Arial" panose="020B0604020202020204" pitchFamily="34" charset="0"/>
              </a:rPr>
              <a:t>Villejuif </a:t>
            </a:r>
            <a:r>
              <a:rPr kumimoji="0" lang="en-US" altLang="en-US" sz="1100" b="0" i="0" u="none" strike="noStrike" cap="none" normalizeH="0" baseline="0" dirty="0" err="1" bmk="">
                <a:ln>
                  <a:noFill/>
                </a:ln>
                <a:solidFill>
                  <a:schemeClr val="bg1"/>
                </a:solidFill>
                <a:effectLst/>
                <a:latin typeface="Arial" panose="020B0604020202020204" pitchFamily="34" charset="0"/>
              </a:rPr>
              <a:t>Cedex</a:t>
            </a:r>
            <a:r>
              <a:rPr kumimoji="0" lang="en-US" altLang="en-US" sz="1100" b="0" i="0" u="none" strike="noStrike" cap="none" normalizeH="0" baseline="0" dirty="0" bmk="">
                <a:ln>
                  <a:noFill/>
                </a:ln>
                <a:solidFill>
                  <a:schemeClr val="bg1"/>
                </a:solidFill>
                <a:effectLst/>
                <a:latin typeface="Arial" panose="020B0604020202020204" pitchFamily="34" charset="0"/>
              </a:rPr>
              <a:t>, FRA: Zeta Books, 2009. ProQuest </a:t>
            </a:r>
            <a:r>
              <a:rPr kumimoji="0" lang="en-US" altLang="en-US" sz="1100" b="0" i="0" u="none" strike="noStrike" cap="none" normalizeH="0" baseline="0" dirty="0" err="1" bmk="">
                <a:ln>
                  <a:noFill/>
                </a:ln>
                <a:solidFill>
                  <a:schemeClr val="bg1"/>
                </a:solidFill>
                <a:effectLst/>
                <a:latin typeface="Arial" panose="020B0604020202020204" pitchFamily="34" charset="0"/>
              </a:rPr>
              <a:t>ebrary</a:t>
            </a:r>
            <a:r>
              <a:rPr kumimoji="0" lang="en-US" altLang="en-US" sz="1100" b="0" i="0" u="none" strike="noStrike" cap="none" normalizeH="0" baseline="0" dirty="0" bmk="">
                <a:ln>
                  <a:noFill/>
                </a:ln>
                <a:solidFill>
                  <a:schemeClr val="bg1"/>
                </a:solidFill>
                <a:effectLst/>
                <a:latin typeface="Arial" panose="020B0604020202020204" pitchFamily="34" charset="0"/>
              </a:rPr>
              <a:t>. Web. 25 April 2015. p45-50.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[4]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bmk="">
                <a:ln>
                  <a:noFill/>
                </a:ln>
                <a:solidFill>
                  <a:schemeClr val="bg1"/>
                </a:solidFill>
                <a:effectLst/>
                <a:latin typeface="Arial" panose="020B0604020202020204" pitchFamily="34" charset="0"/>
              </a:rPr>
              <a:t>Lehmann-</a:t>
            </a:r>
            <a:r>
              <a:rPr kumimoji="0" lang="en-US" altLang="en-US" sz="1100" b="0" i="0" u="none" strike="noStrike" cap="none" normalizeH="0" baseline="0" dirty="0" err="1" bmk="">
                <a:ln>
                  <a:noFill/>
                </a:ln>
                <a:solidFill>
                  <a:schemeClr val="bg1"/>
                </a:solidFill>
                <a:effectLst/>
                <a:latin typeface="Arial" panose="020B0604020202020204" pitchFamily="34" charset="0"/>
              </a:rPr>
              <a:t>Haupt</a:t>
            </a:r>
            <a:r>
              <a:rPr kumimoji="0" lang="en-US" altLang="en-US" sz="1100" b="0" i="0" u="none" strike="noStrike" cap="none" normalizeH="0" baseline="0" dirty="0" bmk="">
                <a:ln>
                  <a:noFill/>
                </a:ln>
                <a:solidFill>
                  <a:schemeClr val="bg1"/>
                </a:solidFill>
                <a:effectLst/>
                <a:latin typeface="Arial" panose="020B0604020202020204" pitchFamily="34" charset="0"/>
              </a:rPr>
              <a:t>, Christopher. "Thinking About the Thinkable." New York Times (1923-Current </a:t>
            </a:r>
            <a:br>
              <a:rPr kumimoji="0" lang="en-US" altLang="en-US" sz="1100" b="0" i="0" u="none" strike="noStrike" cap="none" normalizeH="0" baseline="0" dirty="0" bmk="">
                <a:ln>
                  <a:noFill/>
                </a:ln>
                <a:solidFill>
                  <a:schemeClr val="bg1"/>
                </a:solidFill>
                <a:effectLst/>
                <a:latin typeface="Arial" panose="020B0604020202020204" pitchFamily="34" charset="0"/>
              </a:rPr>
            </a:br>
            <a:r>
              <a:rPr kumimoji="0" lang="en-US" altLang="en-US" sz="1100" b="0" i="0" u="none" strike="noStrike" cap="none" normalizeH="0" baseline="0" dirty="0" bmk="">
                <a:ln>
                  <a:noFill/>
                </a:ln>
                <a:solidFill>
                  <a:schemeClr val="bg1"/>
                </a:solidFill>
                <a:effectLst/>
                <a:latin typeface="Arial" panose="020B0604020202020204" pitchFamily="34" charset="0"/>
              </a:rPr>
              <a:t>File) 13 Mar. 1973: 37. ProQuest Historical Newspapers: The New York Times. Web. 25 Apr. 2015.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[5]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bmk="">
                <a:ln>
                  <a:noFill/>
                </a:ln>
                <a:solidFill>
                  <a:schemeClr val="bg1"/>
                </a:solidFill>
                <a:effectLst/>
                <a:latin typeface="Arial" panose="020B0604020202020204" pitchFamily="34" charset="0"/>
              </a:rPr>
              <a:t>Kuhn, Annette, and Guy </a:t>
            </a:r>
            <a:r>
              <a:rPr kumimoji="0" lang="en-US" altLang="en-US" sz="1100" b="0" i="0" u="none" strike="noStrike" cap="none" normalizeH="0" baseline="0" dirty="0" err="1" bmk="">
                <a:ln>
                  <a:noFill/>
                </a:ln>
                <a:solidFill>
                  <a:schemeClr val="bg1"/>
                </a:solidFill>
                <a:effectLst/>
                <a:latin typeface="Arial" panose="020B0604020202020204" pitchFamily="34" charset="0"/>
              </a:rPr>
              <a:t>Westwell</a:t>
            </a:r>
            <a:r>
              <a:rPr kumimoji="0" lang="en-US" altLang="en-US" sz="1100" b="0" i="0" u="none" strike="noStrike" cap="none" normalizeH="0" baseline="0" dirty="0" bmk="">
                <a:ln>
                  <a:noFill/>
                </a:ln>
                <a:solidFill>
                  <a:schemeClr val="bg1"/>
                </a:solidFill>
                <a:effectLst/>
                <a:latin typeface="Arial" panose="020B0604020202020204" pitchFamily="34" charset="0"/>
              </a:rPr>
              <a:t>. "body horror." A Dictionary of Film Studies. : </a:t>
            </a:r>
            <a:br>
              <a:rPr kumimoji="0" lang="en-US" altLang="en-US" sz="1100" b="0" i="0" u="none" strike="noStrike" cap="none" normalizeH="0" baseline="0" dirty="0" bmk="">
                <a:ln>
                  <a:noFill/>
                </a:ln>
                <a:solidFill>
                  <a:schemeClr val="bg1"/>
                </a:solidFill>
                <a:effectLst/>
                <a:latin typeface="Arial" panose="020B0604020202020204" pitchFamily="34" charset="0"/>
              </a:rPr>
            </a:br>
            <a:r>
              <a:rPr kumimoji="0" lang="en-US" altLang="en-US" sz="1100" b="0" i="0" u="none" strike="noStrike" cap="none" normalizeH="0" baseline="0" dirty="0" bmk="">
                <a:ln>
                  <a:noFill/>
                </a:ln>
                <a:solidFill>
                  <a:schemeClr val="bg1"/>
                </a:solidFill>
                <a:effectLst/>
                <a:latin typeface="Arial" panose="020B0604020202020204" pitchFamily="34" charset="0"/>
              </a:rPr>
              <a:t>Oxford University Press, 2012. Oxford Reference. 2012. Date Accessed 25 Apr. 2015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[6]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bmk="">
                <a:ln>
                  <a:noFill/>
                </a:ln>
                <a:solidFill>
                  <a:schemeClr val="bg1"/>
                </a:solidFill>
                <a:effectLst/>
                <a:latin typeface="Arial" panose="020B0604020202020204" pitchFamily="34" charset="0"/>
              </a:rPr>
              <a:t>Rick Wolff, "Capitalism Hits The Fan", </a:t>
            </a:r>
            <a:br>
              <a:rPr kumimoji="0" lang="en-US" altLang="en-US" sz="1100" b="0" i="0" u="none" strike="noStrike" cap="none" normalizeH="0" baseline="0" dirty="0" bmk="">
                <a:ln>
                  <a:noFill/>
                </a:ln>
                <a:solidFill>
                  <a:schemeClr val="bg1"/>
                </a:solidFill>
                <a:effectLst/>
                <a:latin typeface="Arial" panose="020B0604020202020204" pitchFamily="34" charset="0"/>
              </a:rPr>
            </a:br>
            <a:r>
              <a:rPr kumimoji="0" lang="en-US" altLang="en-US" sz="1100" b="0" i="0" u="none" strike="noStrike" cap="none" normalizeH="0" baseline="0" dirty="0" bmk="">
                <a:ln>
                  <a:noFill/>
                </a:ln>
                <a:solidFill>
                  <a:schemeClr val="bg1"/>
                </a:solidFill>
                <a:effectLst/>
                <a:latin typeface="Arial" panose="020B0604020202020204" pitchFamily="34" charset="0"/>
              </a:rPr>
              <a:t>http://www.rdwolff.net/sites/default/files/attachment/4/03Wolff.pdf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[7] </a:t>
            </a:r>
            <a:r>
              <a:rPr kumimoji="0" lang="en-US" altLang="en-US" sz="1100" b="0" i="0" u="none" strike="noStrike" cap="none" normalizeH="0" dirty="0" bmk="">
                <a:ln>
                  <a:noFill/>
                </a:ln>
                <a:solidFill>
                  <a:schemeClr val="bg1"/>
                </a:solidFill>
                <a:effectLst/>
                <a:latin typeface="Arial" panose="020B0604020202020204" pitchFamily="34" charset="0"/>
              </a:rPr>
              <a:t> </a:t>
            </a:r>
            <a:r>
              <a:rPr kumimoji="0" lang="en-US" altLang="en-US" sz="1100" b="0" i="0" u="none" strike="noStrike" cap="none" normalizeH="0" baseline="0" dirty="0" bmk="">
                <a:ln>
                  <a:noFill/>
                </a:ln>
                <a:solidFill>
                  <a:schemeClr val="bg1"/>
                </a:solidFill>
                <a:effectLst/>
                <a:latin typeface="Arial" panose="020B0604020202020204" pitchFamily="34" charset="0"/>
              </a:rPr>
              <a:t>The Beast Within: The Making of 'Alien' Dir. Charles De </a:t>
            </a:r>
            <a:r>
              <a:rPr kumimoji="0" lang="en-US" altLang="en-US" sz="1100" b="0" i="0" u="none" strike="noStrike" cap="none" normalizeH="0" baseline="0" dirty="0" err="1" bmk="">
                <a:ln>
                  <a:noFill/>
                </a:ln>
                <a:solidFill>
                  <a:schemeClr val="bg1"/>
                </a:solidFill>
                <a:effectLst/>
                <a:latin typeface="Arial" panose="020B0604020202020204" pitchFamily="34" charset="0"/>
              </a:rPr>
              <a:t>Lauzirika</a:t>
            </a:r>
            <a:r>
              <a:rPr kumimoji="0" lang="en-US" altLang="en-US" sz="1100" b="0" i="0" u="none" strike="noStrike" cap="none" normalizeH="0" baseline="0" dirty="0" bmk="">
                <a:ln>
                  <a:noFill/>
                </a:ln>
                <a:solidFill>
                  <a:schemeClr val="bg1"/>
                </a:solidFill>
                <a:effectLst/>
                <a:latin typeface="Arial" panose="020B0604020202020204" pitchFamily="34" charset="0"/>
              </a:rPr>
              <a:t>. 20th Century Fox, 2003. DVD.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100" b="0" i="0" u="none" strike="noStrike" cap="none" normalizeH="0" baseline="0" dirty="0" bmk="">
                <a:ln>
                  <a:noFill/>
                </a:ln>
                <a:solidFill>
                  <a:schemeClr val="bg1"/>
                </a:solidFill>
                <a:effectLst/>
                <a:latin typeface="Arial" panose="020B0604020202020204" pitchFamily="34" charset="0"/>
              </a:rPr>
              <a:t> [8] </a:t>
            </a:r>
            <a:r>
              <a:rPr lang="en-US" altLang="en-US" sz="1100" dirty="0" bmk="">
                <a:solidFill>
                  <a:schemeClr val="bg1"/>
                </a:solidFill>
                <a:latin typeface="Arial" panose="020B0604020202020204" pitchFamily="34" charset="0"/>
              </a:rPr>
              <a:t> </a:t>
            </a:r>
            <a:r>
              <a:rPr kumimoji="0" lang="en-US" altLang="en-US" sz="1100" b="0" i="0" u="none" strike="noStrike" cap="none" normalizeH="0" baseline="0" dirty="0">
                <a:ln>
                  <a:noFill/>
                </a:ln>
                <a:solidFill>
                  <a:schemeClr val="bg1"/>
                </a:solidFill>
                <a:effectLst/>
                <a:latin typeface="Arial" panose="020B0604020202020204" pitchFamily="34" charset="0"/>
              </a:rPr>
              <a:t>Meadows, </a:t>
            </a:r>
            <a:r>
              <a:rPr kumimoji="0" lang="en-US" altLang="en-US" sz="1100" b="0" i="0" u="none" strike="noStrike" cap="none" normalizeH="0" baseline="0" dirty="0" err="1">
                <a:ln>
                  <a:noFill/>
                </a:ln>
                <a:solidFill>
                  <a:schemeClr val="bg1"/>
                </a:solidFill>
                <a:effectLst/>
                <a:latin typeface="Arial" panose="020B0604020202020204" pitchFamily="34" charset="0"/>
              </a:rPr>
              <a:t>Donella</a:t>
            </a:r>
            <a:r>
              <a:rPr kumimoji="0" lang="en-US" altLang="en-US" sz="1100" b="0" i="0" u="none" strike="noStrike" cap="none" normalizeH="0" baseline="0" dirty="0">
                <a:ln>
                  <a:noFill/>
                </a:ln>
                <a:solidFill>
                  <a:schemeClr val="bg1"/>
                </a:solidFill>
                <a:effectLst/>
                <a:latin typeface="Arial" panose="020B0604020202020204" pitchFamily="34" charset="0"/>
              </a:rPr>
              <a:t> H., et al. "The limits to growth." New York 102 (1972). </a:t>
            </a:r>
          </a:p>
          <a:p>
            <a:pPr lvl="0" eaLnBrk="0" fontAlgn="base" hangingPunct="0">
              <a:lnSpc>
                <a:spcPct val="150000"/>
              </a:lnSpc>
              <a:spcBef>
                <a:spcPct val="0"/>
              </a:spcBef>
              <a:spcAft>
                <a:spcPct val="0"/>
              </a:spcAft>
              <a:buClrTx/>
              <a:buSzTx/>
              <a:buFontTx/>
              <a:buChar char="•"/>
            </a:pPr>
            <a:r>
              <a:rPr lang="en-US" altLang="en-US" sz="1100" dirty="0">
                <a:solidFill>
                  <a:schemeClr val="bg1"/>
                </a:solidFill>
                <a:latin typeface="Arial" panose="020B0604020202020204" pitchFamily="34" charset="0"/>
              </a:rPr>
              <a:t> [9] alien by Gordon Carroll; David </a:t>
            </a:r>
            <a:r>
              <a:rPr lang="en-US" altLang="en-US" sz="1100" dirty="0" err="1">
                <a:solidFill>
                  <a:schemeClr val="bg1"/>
                </a:solidFill>
                <a:latin typeface="Arial" panose="020B0604020202020204" pitchFamily="34" charset="0"/>
              </a:rPr>
              <a:t>Giler</a:t>
            </a:r>
            <a:r>
              <a:rPr lang="en-US" altLang="en-US" sz="1100" dirty="0">
                <a:solidFill>
                  <a:schemeClr val="bg1"/>
                </a:solidFill>
                <a:latin typeface="Arial" panose="020B0604020202020204" pitchFamily="34" charset="0"/>
              </a:rPr>
              <a:t>; Walter Hill; Ridley Scott; Dan O'Bannon</a:t>
            </a:r>
            <a:br>
              <a:rPr lang="en-US" altLang="en-US" sz="1100" dirty="0">
                <a:solidFill>
                  <a:schemeClr val="bg1"/>
                </a:solidFill>
                <a:latin typeface="Arial" panose="020B0604020202020204" pitchFamily="34" charset="0"/>
              </a:rPr>
            </a:br>
            <a:r>
              <a:rPr lang="en-US" altLang="en-US" sz="1100" dirty="0">
                <a:solidFill>
                  <a:schemeClr val="bg1"/>
                </a:solidFill>
                <a:latin typeface="Arial" panose="020B0604020202020204" pitchFamily="34" charset="0"/>
              </a:rPr>
              <a:t>Review by: Henry Ladson </a:t>
            </a:r>
            <a:r>
              <a:rPr lang="en-US" altLang="en-US" sz="1100" dirty="0" err="1">
                <a:solidFill>
                  <a:schemeClr val="bg1"/>
                </a:solidFill>
                <a:latin typeface="Arial" panose="020B0604020202020204" pitchFamily="34" charset="0"/>
              </a:rPr>
              <a:t>Cinéaste</a:t>
            </a:r>
            <a:r>
              <a:rPr lang="en-US" altLang="en-US" sz="1100" dirty="0">
                <a:solidFill>
                  <a:schemeClr val="bg1"/>
                </a:solidFill>
                <a:latin typeface="Arial" panose="020B0604020202020204" pitchFamily="34" charset="0"/>
              </a:rPr>
              <a:t> Vol. 9, No. 4 (Fall 1979) , </a:t>
            </a:r>
            <a:br>
              <a:rPr lang="en-US" altLang="en-US" sz="1100" dirty="0">
                <a:solidFill>
                  <a:schemeClr val="bg1"/>
                </a:solidFill>
                <a:latin typeface="Arial" panose="020B0604020202020204" pitchFamily="34" charset="0"/>
              </a:rPr>
            </a:br>
            <a:r>
              <a:rPr lang="en-US" altLang="en-US" sz="1100" dirty="0">
                <a:solidFill>
                  <a:schemeClr val="bg1"/>
                </a:solidFill>
                <a:latin typeface="Arial" panose="020B0604020202020204" pitchFamily="34" charset="0"/>
              </a:rPr>
              <a:t>pp. 45-46Published by: Cineaste Publishers, </a:t>
            </a:r>
            <a:r>
              <a:rPr lang="en-US" altLang="en-US" sz="1100" dirty="0" err="1">
                <a:solidFill>
                  <a:schemeClr val="bg1"/>
                </a:solidFill>
                <a:latin typeface="Arial" panose="020B0604020202020204" pitchFamily="34" charset="0"/>
              </a:rPr>
              <a:t>IncStable</a:t>
            </a:r>
            <a:r>
              <a:rPr lang="en-US" altLang="en-US" sz="1100" dirty="0">
                <a:solidFill>
                  <a:schemeClr val="bg1"/>
                </a:solidFill>
                <a:latin typeface="Arial" panose="020B0604020202020204" pitchFamily="34" charset="0"/>
              </a:rPr>
              <a:t> URL: http://www.jstor.org/stable/42683331</a:t>
            </a:r>
            <a:endParaRPr kumimoji="0" lang="en-US" altLang="en-US" sz="1100" b="0" i="0" u="none" strike="noStrike" cap="none" normalizeH="0" baseline="0" dirty="0">
              <a:ln>
                <a:noFill/>
              </a:ln>
              <a:solidFill>
                <a:schemeClr val="bg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0E73AB4-1DD0-09FB-D7C1-4A0F2E9527F6}"/>
              </a:ext>
            </a:extLst>
          </p:cNvPr>
          <p:cNvSpPr>
            <a:spLocks noGrp="1"/>
          </p:cNvSpPr>
          <p:nvPr>
            <p:ph type="sldNum" idx="12"/>
          </p:nvPr>
        </p:nvSpPr>
        <p:spPr/>
        <p:txBody>
          <a:bodyPr/>
          <a:lstStyle/>
          <a:p>
            <a:fld id="{00000000-1234-1234-1234-123412341234}" type="slidenum">
              <a:rPr lang="en" smtClean="0"/>
              <a:pPr/>
              <a:t>17</a:t>
            </a:fld>
            <a:endParaRPr lang="en"/>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45897" y="327992"/>
            <a:ext cx="6172200" cy="643050"/>
          </a:xfrm>
          <a:prstGeom prst="rect">
            <a:avLst/>
          </a:prstGeom>
        </p:spPr>
        <p:txBody>
          <a:bodyPr lIns="68569" tIns="68569" rIns="68569" bIns="68569" anchor="b" anchorCtr="0">
            <a:noAutofit/>
          </a:bodyPr>
          <a:lstStyle/>
          <a:p>
            <a:pPr algn="ctr"/>
            <a:r>
              <a:rPr lang="en" dirty="0">
                <a:solidFill>
                  <a:schemeClr val="bg1"/>
                </a:solidFill>
              </a:rPr>
              <a:t>Questions ?</a:t>
            </a:r>
          </a:p>
        </p:txBody>
      </p:sp>
      <p:pic>
        <p:nvPicPr>
          <p:cNvPr id="3" name="Picture 2"/>
          <p:cNvPicPr>
            <a:picLocks noChangeAspect="1"/>
          </p:cNvPicPr>
          <p:nvPr/>
        </p:nvPicPr>
        <p:blipFill>
          <a:blip r:embed="rId3"/>
          <a:stretch>
            <a:fillRect/>
          </a:stretch>
        </p:blipFill>
        <p:spPr>
          <a:xfrm>
            <a:off x="159370" y="1225685"/>
            <a:ext cx="6545253" cy="3450487"/>
          </a:xfrm>
          <a:prstGeom prst="rect">
            <a:avLst/>
          </a:prstGeom>
          <a:ln>
            <a:solidFill>
              <a:srgbClr val="00B050"/>
            </a:solidFill>
          </a:ln>
          <a:effectLst>
            <a:outerShdw blurRad="50800" dist="38100" dir="8100000" algn="tr" rotWithShape="0">
              <a:prstClr val="black">
                <a:alpha val="40000"/>
              </a:prstClr>
            </a:outerShdw>
          </a:effectLst>
        </p:spPr>
      </p:pic>
      <p:sp>
        <p:nvSpPr>
          <p:cNvPr id="2" name="Slide Number Placeholder 1">
            <a:extLst>
              <a:ext uri="{FF2B5EF4-FFF2-40B4-BE49-F238E27FC236}">
                <a16:creationId xmlns:a16="http://schemas.microsoft.com/office/drawing/2014/main" id="{98D17924-39DF-D21E-3E5B-511026039C06}"/>
              </a:ext>
            </a:extLst>
          </p:cNvPr>
          <p:cNvSpPr>
            <a:spLocks noGrp="1"/>
          </p:cNvSpPr>
          <p:nvPr>
            <p:ph type="sldNum" idx="12"/>
          </p:nvPr>
        </p:nvSpPr>
        <p:spPr/>
        <p:txBody>
          <a:bodyPr/>
          <a:lstStyle/>
          <a:p>
            <a:fld id="{00000000-1234-1234-1234-123412341234}" type="slidenum">
              <a:rPr lang="en" smtClean="0"/>
              <a:pPr/>
              <a:t>18</a:t>
            </a:fld>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42900" y="619904"/>
            <a:ext cx="6172200" cy="643050"/>
          </a:xfrm>
          <a:prstGeom prst="rect">
            <a:avLst/>
          </a:prstGeom>
        </p:spPr>
        <p:txBody>
          <a:bodyPr lIns="68569" tIns="68569" rIns="68569" bIns="68569" anchor="b" anchorCtr="0">
            <a:noAutofit/>
          </a:bodyPr>
          <a:lstStyle/>
          <a:p>
            <a:pPr algn="ctr"/>
            <a:r>
              <a:rPr lang="en" dirty="0">
                <a:solidFill>
                  <a:schemeClr val="bg1"/>
                </a:solidFill>
                <a:latin typeface="KaiTi" panose="02010609060101010101" pitchFamily="49" charset="-122"/>
                <a:ea typeface="KaiTi" panose="02010609060101010101" pitchFamily="49" charset="-122"/>
              </a:rPr>
              <a:t>Plot Summary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262954"/>
            <a:ext cx="6807200" cy="3829050"/>
          </a:xfrm>
          <a:prstGeom prst="rect">
            <a:avLst/>
          </a:prstGeom>
        </p:spPr>
      </p:pic>
      <p:sp>
        <p:nvSpPr>
          <p:cNvPr id="2" name="Slide Number Placeholder 1">
            <a:extLst>
              <a:ext uri="{FF2B5EF4-FFF2-40B4-BE49-F238E27FC236}">
                <a16:creationId xmlns:a16="http://schemas.microsoft.com/office/drawing/2014/main" id="{FC286A9D-3C40-D2DD-0B00-12FDC2320471}"/>
              </a:ext>
            </a:extLst>
          </p:cNvPr>
          <p:cNvSpPr>
            <a:spLocks noGrp="1"/>
          </p:cNvSpPr>
          <p:nvPr>
            <p:ph type="sldNum" idx="12"/>
          </p:nvPr>
        </p:nvSpPr>
        <p:spPr/>
        <p:txBody>
          <a:bodyPr/>
          <a:lstStyle/>
          <a:p>
            <a:fld id="{00000000-1234-1234-1234-123412341234}" type="slidenum">
              <a:rPr lang="en" smtClean="0"/>
              <a:pPr/>
              <a:t>2</a:t>
            </a:fld>
            <a:endParaRPr lang="en"/>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42899" y="456953"/>
            <a:ext cx="6172200" cy="643050"/>
          </a:xfrm>
          <a:prstGeom prst="rect">
            <a:avLst/>
          </a:prstGeom>
        </p:spPr>
        <p:txBody>
          <a:bodyPr lIns="68569" tIns="68569" rIns="68569" bIns="68569" anchor="b" anchorCtr="0">
            <a:noAutofit/>
          </a:bodyPr>
          <a:lstStyle/>
          <a:p>
            <a:r>
              <a:rPr lang="en" dirty="0">
                <a:solidFill>
                  <a:schemeClr val="bg1"/>
                </a:solidFill>
              </a:rPr>
              <a:t>The Universe of Alien</a:t>
            </a:r>
          </a:p>
        </p:txBody>
      </p:sp>
      <p:sp>
        <p:nvSpPr>
          <p:cNvPr id="53" name="Shape 53"/>
          <p:cNvSpPr txBox="1">
            <a:spLocks noGrp="1"/>
          </p:cNvSpPr>
          <p:nvPr>
            <p:ph type="body" idx="1"/>
          </p:nvPr>
        </p:nvSpPr>
        <p:spPr>
          <a:xfrm>
            <a:off x="342899" y="1263793"/>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Truckers in Space</a:t>
            </a:r>
            <a:r>
              <a:rPr lang="en" baseline="-25000" dirty="0">
                <a:solidFill>
                  <a:schemeClr val="bg1"/>
                </a:solidFill>
                <a:latin typeface="Estrangelo Edessa" panose="03080600000000000000" pitchFamily="66" charset="0"/>
                <a:cs typeface="Estrangelo Edessa" panose="03080600000000000000" pitchFamily="66" charset="0"/>
              </a:rPr>
              <a:t>[7]</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Mega Corporations</a:t>
            </a:r>
          </a:p>
        </p:txBody>
      </p:sp>
      <p:pic>
        <p:nvPicPr>
          <p:cNvPr id="4" name="Picture 3"/>
          <p:cNvPicPr>
            <a:picLocks noChangeAspect="1"/>
          </p:cNvPicPr>
          <p:nvPr/>
        </p:nvPicPr>
        <p:blipFill>
          <a:blip r:embed="rId3"/>
          <a:stretch>
            <a:fillRect/>
          </a:stretch>
        </p:blipFill>
        <p:spPr>
          <a:xfrm>
            <a:off x="891600" y="3032568"/>
            <a:ext cx="5074797" cy="1351335"/>
          </a:xfrm>
          <a:prstGeom prst="rect">
            <a:avLst/>
          </a:prstGeom>
        </p:spPr>
      </p:pic>
      <p:sp>
        <p:nvSpPr>
          <p:cNvPr id="2" name="Slide Number Placeholder 1">
            <a:extLst>
              <a:ext uri="{FF2B5EF4-FFF2-40B4-BE49-F238E27FC236}">
                <a16:creationId xmlns:a16="http://schemas.microsoft.com/office/drawing/2014/main" id="{BFA43CBD-28B0-C444-C988-BF7259D68183}"/>
              </a:ext>
            </a:extLst>
          </p:cNvPr>
          <p:cNvSpPr>
            <a:spLocks noGrp="1"/>
          </p:cNvSpPr>
          <p:nvPr>
            <p:ph type="sldNum" idx="12"/>
          </p:nvPr>
        </p:nvSpPr>
        <p:spPr/>
        <p:txBody>
          <a:bodyPr/>
          <a:lstStyle/>
          <a:p>
            <a:fld id="{00000000-1234-1234-1234-123412341234}" type="slidenum">
              <a:rPr lang="en" smtClean="0"/>
              <a:pPr/>
              <a:t>3</a:t>
            </a:fld>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Conclusion</a:t>
            </a:r>
          </a:p>
        </p:txBody>
      </p:sp>
      <p:sp>
        <p:nvSpPr>
          <p:cNvPr id="59" name="Shape 59"/>
          <p:cNvSpPr txBox="1">
            <a:spLocks noGrp="1"/>
          </p:cNvSpPr>
          <p:nvPr>
            <p:ph type="body" idx="1"/>
          </p:nvPr>
        </p:nvSpPr>
        <p:spPr>
          <a:xfrm>
            <a:off x="342900" y="1253684"/>
            <a:ext cx="6172200" cy="2794274"/>
          </a:xfrm>
          <a:prstGeom prst="rect">
            <a:avLst/>
          </a:prstGeom>
        </p:spPr>
        <p:txBody>
          <a:bodyPr lIns="68569" tIns="68569" rIns="68569" bIns="68569" anchor="t" anchorCtr="0">
            <a:noAutofit/>
          </a:bodyPr>
          <a:lstStyle/>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 is a fantastic allegory for the social climate of the 70’s	</a:t>
            </a:r>
            <a:br>
              <a:rPr lang="en" sz="2800" dirty="0">
                <a:solidFill>
                  <a:schemeClr val="bg1"/>
                </a:solidFill>
                <a:latin typeface="Estrangelo Edessa" panose="03080600000000000000" pitchFamily="66" charset="0"/>
                <a:cs typeface="Estrangelo Edessa" panose="03080600000000000000" pitchFamily="66" charset="0"/>
              </a:rPr>
            </a:br>
            <a:endParaRPr lang="en" sz="2800" dirty="0">
              <a:solidFill>
                <a:schemeClr val="bg1"/>
              </a:solidFill>
              <a:latin typeface="Estrangelo Edessa" panose="03080600000000000000" pitchFamily="66" charset="0"/>
              <a:cs typeface="Estrangelo Edessa" panose="03080600000000000000" pitchFamily="66" charset="0"/>
            </a:endParaRPr>
          </a:p>
          <a:p>
            <a:pPr marL="542925" indent="-514350">
              <a:buClr>
                <a:schemeClr val="bg1"/>
              </a:buClr>
              <a:buFont typeface="Arial" panose="020B0604020202020204" pitchFamily="34" charset="0"/>
              <a:buChar char="•"/>
            </a:pPr>
            <a:r>
              <a:rPr lang="en" sz="2800" dirty="0">
                <a:solidFill>
                  <a:schemeClr val="bg1"/>
                </a:solidFill>
                <a:latin typeface="Estrangelo Edessa" panose="03080600000000000000" pitchFamily="66" charset="0"/>
                <a:cs typeface="Estrangelo Edessa" panose="03080600000000000000" pitchFamily="66" charset="0"/>
              </a:rPr>
              <a:t>Alien’s predictions of technology controlling humans and corporations gaining power are becoming accurate</a:t>
            </a:r>
          </a:p>
        </p:txBody>
      </p:sp>
      <p:sp>
        <p:nvSpPr>
          <p:cNvPr id="2" name="Slide Number Placeholder 1">
            <a:extLst>
              <a:ext uri="{FF2B5EF4-FFF2-40B4-BE49-F238E27FC236}">
                <a16:creationId xmlns:a16="http://schemas.microsoft.com/office/drawing/2014/main" id="{FD77F8EC-8E41-D756-F0E0-A49A638159E0}"/>
              </a:ext>
            </a:extLst>
          </p:cNvPr>
          <p:cNvSpPr>
            <a:spLocks noGrp="1"/>
          </p:cNvSpPr>
          <p:nvPr>
            <p:ph type="sldNum" idx="12"/>
          </p:nvPr>
        </p:nvSpPr>
        <p:spPr/>
        <p:txBody>
          <a:bodyPr/>
          <a:lstStyle/>
          <a:p>
            <a:fld id="{00000000-1234-1234-1234-123412341234}" type="slidenum">
              <a:rPr lang="en" smtClean="0"/>
              <a:pPr/>
              <a:t>4</a:t>
            </a:fld>
            <a:endParaRPr lang="en"/>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Living the 1970’s</a:t>
            </a:r>
          </a:p>
        </p:txBody>
      </p:sp>
      <p:sp>
        <p:nvSpPr>
          <p:cNvPr id="65" name="Shape 65"/>
          <p:cNvSpPr txBox="1">
            <a:spLocks noGrp="1"/>
          </p:cNvSpPr>
          <p:nvPr>
            <p:ph type="body" idx="1"/>
          </p:nvPr>
        </p:nvSpPr>
        <p:spPr>
          <a:xfrm>
            <a:off x="342900" y="1543051"/>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Economic Problems</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Deindustrialization of America</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Limits to Growth</a:t>
            </a:r>
            <a:r>
              <a:rPr lang="en" baseline="-25000" dirty="0">
                <a:solidFill>
                  <a:schemeClr val="bg1"/>
                </a:solidFill>
                <a:latin typeface="Estrangelo Edessa" panose="03080600000000000000" pitchFamily="66" charset="0"/>
                <a:cs typeface="Estrangelo Edessa" panose="03080600000000000000" pitchFamily="66" charset="0"/>
              </a:rPr>
              <a:t>[8]</a:t>
            </a:r>
            <a:r>
              <a:rPr lang="en" dirty="0">
                <a:solidFill>
                  <a:schemeClr val="bg1"/>
                </a:solidFill>
                <a:latin typeface="Estrangelo Edessa" panose="03080600000000000000" pitchFamily="66" charset="0"/>
                <a:cs typeface="Estrangelo Edessa" panose="03080600000000000000" pitchFamily="66" charset="0"/>
              </a:rPr>
              <a:t>  </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Paranoia</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Rise of Consumer Activism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Watergate</a:t>
            </a:r>
          </a:p>
          <a:p>
            <a:endParaRPr dirty="0">
              <a:solidFill>
                <a:schemeClr val="bg1"/>
              </a:solidFill>
            </a:endParaRPr>
          </a:p>
        </p:txBody>
      </p:sp>
      <p:sp>
        <p:nvSpPr>
          <p:cNvPr id="2" name="Slide Number Placeholder 1">
            <a:extLst>
              <a:ext uri="{FF2B5EF4-FFF2-40B4-BE49-F238E27FC236}">
                <a16:creationId xmlns:a16="http://schemas.microsoft.com/office/drawing/2014/main" id="{C926BF7B-CE7F-B25B-C334-197AEEABC58F}"/>
              </a:ext>
            </a:extLst>
          </p:cNvPr>
          <p:cNvSpPr>
            <a:spLocks noGrp="1"/>
          </p:cNvSpPr>
          <p:nvPr>
            <p:ph type="sldNum" idx="12"/>
          </p:nvPr>
        </p:nvSpPr>
        <p:spPr/>
        <p:txBody>
          <a:bodyPr/>
          <a:lstStyle/>
          <a:p>
            <a:fld id="{00000000-1234-1234-1234-123412341234}" type="slidenum">
              <a:rPr lang="en" smtClean="0"/>
              <a:pPr/>
              <a:t>5</a:t>
            </a:fld>
            <a:endParaRPr lang="en"/>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Living the 1970’s</a:t>
            </a:r>
          </a:p>
        </p:txBody>
      </p:sp>
      <p:sp>
        <p:nvSpPr>
          <p:cNvPr id="83" name="Shape 83"/>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The Cold War</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Threat of annihilation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Vietnam war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11" y="2588656"/>
            <a:ext cx="4545104" cy="1948918"/>
          </a:xfrm>
          <a:prstGeom prst="rect">
            <a:avLst/>
          </a:prstGeom>
          <a:ln>
            <a:solidFill>
              <a:schemeClr val="bg1"/>
            </a:solidFill>
          </a:ln>
        </p:spPr>
      </p:pic>
      <p:sp>
        <p:nvSpPr>
          <p:cNvPr id="7" name="TextBox 6"/>
          <p:cNvSpPr txBox="1"/>
          <p:nvPr/>
        </p:nvSpPr>
        <p:spPr>
          <a:xfrm>
            <a:off x="1675788" y="4537574"/>
            <a:ext cx="3714750" cy="215444"/>
          </a:xfrm>
          <a:prstGeom prst="rect">
            <a:avLst/>
          </a:prstGeom>
          <a:noFill/>
        </p:spPr>
        <p:txBody>
          <a:bodyPr wrap="square" rtlCol="0">
            <a:spAutoFit/>
          </a:bodyPr>
          <a:lstStyle/>
          <a:p>
            <a:pPr lvl="0" algn="ctr"/>
            <a:r>
              <a:rPr lang="en-US" sz="800" dirty="0">
                <a:solidFill>
                  <a:schemeClr val="bg1"/>
                </a:solidFill>
              </a:rPr>
              <a:t>http://bogscifi.forumotions.net/t409-terminator-2-judgment-day-1991</a:t>
            </a:r>
          </a:p>
        </p:txBody>
      </p:sp>
      <p:sp>
        <p:nvSpPr>
          <p:cNvPr id="2" name="Slide Number Placeholder 1">
            <a:extLst>
              <a:ext uri="{FF2B5EF4-FFF2-40B4-BE49-F238E27FC236}">
                <a16:creationId xmlns:a16="http://schemas.microsoft.com/office/drawing/2014/main" id="{29FDAD8E-EC56-FE38-8A76-DC7A356C6A1B}"/>
              </a:ext>
            </a:extLst>
          </p:cNvPr>
          <p:cNvSpPr>
            <a:spLocks noGrp="1"/>
          </p:cNvSpPr>
          <p:nvPr>
            <p:ph type="sldNum" idx="12"/>
          </p:nvPr>
        </p:nvSpPr>
        <p:spPr/>
        <p:txBody>
          <a:bodyPr/>
          <a:lstStyle/>
          <a:p>
            <a:fld id="{00000000-1234-1234-1234-123412341234}" type="slidenum">
              <a:rPr lang="en" smtClean="0"/>
              <a:pPr/>
              <a:t>6</a:t>
            </a:fld>
            <a:endParaRPr lang="en"/>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Living the 1970’s</a:t>
            </a:r>
          </a:p>
        </p:txBody>
      </p:sp>
      <p:sp>
        <p:nvSpPr>
          <p:cNvPr id="77" name="Shape 77"/>
          <p:cNvSpPr txBox="1">
            <a:spLocks noGrp="1"/>
          </p:cNvSpPr>
          <p:nvPr>
            <p:ph type="body" idx="1"/>
          </p:nvPr>
        </p:nvSpPr>
        <p:spPr>
          <a:xfrm>
            <a:off x="274320" y="1100250"/>
            <a:ext cx="6172200" cy="2794274"/>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Technological Advances</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Computer based entertainment </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Home computing</a:t>
            </a:r>
          </a:p>
          <a:p>
            <a:pPr marL="342900"/>
            <a:endParaRPr dirty="0">
              <a:solidFill>
                <a:schemeClr val="bg1"/>
              </a:solidFill>
            </a:endParaRPr>
          </a:p>
        </p:txBody>
      </p:sp>
      <p:pic>
        <p:nvPicPr>
          <p:cNvPr id="2" name="Picture 1"/>
          <p:cNvPicPr>
            <a:picLocks noChangeAspect="1"/>
          </p:cNvPicPr>
          <p:nvPr/>
        </p:nvPicPr>
        <p:blipFill>
          <a:blip r:embed="rId3"/>
          <a:stretch>
            <a:fillRect/>
          </a:stretch>
        </p:blipFill>
        <p:spPr>
          <a:xfrm>
            <a:off x="502672" y="2955417"/>
            <a:ext cx="2877136" cy="1407758"/>
          </a:xfrm>
          <a:prstGeom prst="rect">
            <a:avLst/>
          </a:prstGeom>
        </p:spPr>
      </p:pic>
      <p:pic>
        <p:nvPicPr>
          <p:cNvPr id="3" name="Picture 2"/>
          <p:cNvPicPr>
            <a:picLocks noChangeAspect="1"/>
          </p:cNvPicPr>
          <p:nvPr/>
        </p:nvPicPr>
        <p:blipFill>
          <a:blip r:embed="rId4"/>
          <a:stretch>
            <a:fillRect/>
          </a:stretch>
        </p:blipFill>
        <p:spPr>
          <a:xfrm rot="344160">
            <a:off x="3987114" y="2733941"/>
            <a:ext cx="2099670" cy="1305915"/>
          </a:xfrm>
          <a:prstGeom prst="rect">
            <a:avLst/>
          </a:prstGeom>
        </p:spPr>
      </p:pic>
      <p:sp>
        <p:nvSpPr>
          <p:cNvPr id="6" name="TextBox 5"/>
          <p:cNvSpPr txBox="1"/>
          <p:nvPr/>
        </p:nvSpPr>
        <p:spPr>
          <a:xfrm>
            <a:off x="3269756" y="4096114"/>
            <a:ext cx="3714750" cy="215444"/>
          </a:xfrm>
          <a:prstGeom prst="rect">
            <a:avLst/>
          </a:prstGeom>
          <a:noFill/>
        </p:spPr>
        <p:txBody>
          <a:bodyPr wrap="square" rtlCol="0">
            <a:spAutoFit/>
          </a:bodyPr>
          <a:lstStyle/>
          <a:p>
            <a:pPr algn="ctr"/>
            <a:r>
              <a:rPr lang="en-US" sz="800" kern="1200" dirty="0">
                <a:solidFill>
                  <a:schemeClr val="bg1"/>
                </a:solidFill>
              </a:rPr>
              <a:t>http://en.wikipedia.org/wiki/VHS</a:t>
            </a:r>
          </a:p>
        </p:txBody>
      </p:sp>
      <p:sp>
        <p:nvSpPr>
          <p:cNvPr id="7" name="TextBox 6"/>
          <p:cNvSpPr txBox="1"/>
          <p:nvPr/>
        </p:nvSpPr>
        <p:spPr>
          <a:xfrm>
            <a:off x="212360" y="4352908"/>
            <a:ext cx="3714750" cy="184666"/>
          </a:xfrm>
          <a:prstGeom prst="rect">
            <a:avLst/>
          </a:prstGeom>
          <a:noFill/>
        </p:spPr>
        <p:txBody>
          <a:bodyPr wrap="square" rtlCol="0">
            <a:spAutoFit/>
          </a:bodyPr>
          <a:lstStyle/>
          <a:p>
            <a:pPr algn="ctr"/>
            <a:r>
              <a:rPr lang="en-US" sz="600" dirty="0">
                <a:solidFill>
                  <a:schemeClr val="bg1"/>
                </a:solidFill>
              </a:rPr>
              <a:t>http://pt.wikipedia.org/wiki/Atari_2600</a:t>
            </a:r>
          </a:p>
        </p:txBody>
      </p:sp>
      <p:sp>
        <p:nvSpPr>
          <p:cNvPr id="4" name="Slide Number Placeholder 3">
            <a:extLst>
              <a:ext uri="{FF2B5EF4-FFF2-40B4-BE49-F238E27FC236}">
                <a16:creationId xmlns:a16="http://schemas.microsoft.com/office/drawing/2014/main" id="{97D8769D-DB0F-CFF0-0E96-AEAF8B96389E}"/>
              </a:ext>
            </a:extLst>
          </p:cNvPr>
          <p:cNvSpPr>
            <a:spLocks noGrp="1"/>
          </p:cNvSpPr>
          <p:nvPr>
            <p:ph type="sldNum" idx="12"/>
          </p:nvPr>
        </p:nvSpPr>
        <p:spPr/>
        <p:txBody>
          <a:bodyPr/>
          <a:lstStyle/>
          <a:p>
            <a:fld id="{00000000-1234-1234-1234-123412341234}" type="slidenum">
              <a:rPr lang="en" smtClean="0"/>
              <a:pPr/>
              <a:t>7</a:t>
            </a:fld>
            <a:endParaRPr lang="en"/>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a:solidFill>
                  <a:schemeClr val="bg1"/>
                </a:solidFill>
              </a:rPr>
              <a:t>Living the 1970’s</a:t>
            </a:r>
          </a:p>
        </p:txBody>
      </p:sp>
      <p:sp>
        <p:nvSpPr>
          <p:cNvPr id="71" name="Shape 71"/>
          <p:cNvSpPr txBox="1">
            <a:spLocks noGrp="1"/>
          </p:cNvSpPr>
          <p:nvPr>
            <p:ph type="body" idx="1"/>
          </p:nvPr>
        </p:nvSpPr>
        <p:spPr>
          <a:xfrm>
            <a:off x="274320" y="1100250"/>
            <a:ext cx="6172200" cy="1338150"/>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Feminist Movement</a:t>
            </a:r>
            <a:r>
              <a:rPr lang="en" baseline="-25000" dirty="0">
                <a:solidFill>
                  <a:schemeClr val="bg1"/>
                </a:solidFill>
                <a:latin typeface="Estrangelo Edessa" panose="03080600000000000000" pitchFamily="66" charset="0"/>
                <a:cs typeface="Estrangelo Edessa" panose="03080600000000000000" pitchFamily="66" charset="0"/>
              </a:rPr>
              <a:t>[1]</a:t>
            </a:r>
            <a:endParaRPr lang="en" dirty="0">
              <a:solidFill>
                <a:schemeClr val="bg1"/>
              </a:solidFill>
              <a:latin typeface="Estrangelo Edessa" panose="03080600000000000000" pitchFamily="66" charset="0"/>
              <a:cs typeface="Estrangelo Edessa" panose="03080600000000000000" pitchFamily="66" charset="0"/>
            </a:endParaRP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Second Wave</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Body Autonomy and Body Horror</a:t>
            </a:r>
          </a:p>
          <a:p>
            <a:endParaRPr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50" y="2438400"/>
            <a:ext cx="3675207" cy="2266950"/>
          </a:xfrm>
          <a:prstGeom prst="rect">
            <a:avLst/>
          </a:prstGeom>
          <a:ln>
            <a:solidFill>
              <a:schemeClr val="bg1"/>
            </a:solidFill>
          </a:ln>
        </p:spPr>
      </p:pic>
      <p:sp>
        <p:nvSpPr>
          <p:cNvPr id="2" name="TextBox 1"/>
          <p:cNvSpPr txBox="1"/>
          <p:nvPr/>
        </p:nvSpPr>
        <p:spPr>
          <a:xfrm>
            <a:off x="1849108" y="4705350"/>
            <a:ext cx="3714750" cy="184666"/>
          </a:xfrm>
          <a:prstGeom prst="rect">
            <a:avLst/>
          </a:prstGeom>
          <a:noFill/>
        </p:spPr>
        <p:txBody>
          <a:bodyPr wrap="square" rtlCol="0">
            <a:spAutoFit/>
          </a:bodyPr>
          <a:lstStyle/>
          <a:p>
            <a:r>
              <a:rPr lang="en-US" sz="600" dirty="0">
                <a:solidFill>
                  <a:schemeClr val="bg1"/>
                </a:solidFill>
              </a:rPr>
              <a:t>http://womencivilright.weebly.com/significant-figures-of-the-feminist-movement-in-usa.html</a:t>
            </a:r>
          </a:p>
        </p:txBody>
      </p:sp>
      <p:sp>
        <p:nvSpPr>
          <p:cNvPr id="3" name="Slide Number Placeholder 2">
            <a:extLst>
              <a:ext uri="{FF2B5EF4-FFF2-40B4-BE49-F238E27FC236}">
                <a16:creationId xmlns:a16="http://schemas.microsoft.com/office/drawing/2014/main" id="{9447FEBB-2AA8-480D-D6AE-DA958BB0DD1A}"/>
              </a:ext>
            </a:extLst>
          </p:cNvPr>
          <p:cNvSpPr>
            <a:spLocks noGrp="1"/>
          </p:cNvSpPr>
          <p:nvPr>
            <p:ph type="sldNum" idx="12"/>
          </p:nvPr>
        </p:nvSpPr>
        <p:spPr/>
        <p:txBody>
          <a:bodyPr/>
          <a:lstStyle/>
          <a:p>
            <a:fld id="{00000000-1234-1234-1234-123412341234}" type="slidenum">
              <a:rPr lang="en" smtClean="0"/>
              <a:pPr/>
              <a:t>8</a:t>
            </a:fld>
            <a:endParaRPr lang="en"/>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74320" y="457200"/>
            <a:ext cx="6172200" cy="643050"/>
          </a:xfrm>
          <a:prstGeom prst="rect">
            <a:avLst/>
          </a:prstGeom>
        </p:spPr>
        <p:txBody>
          <a:bodyPr lIns="68569" tIns="68569" rIns="68569" bIns="68569" anchor="b" anchorCtr="0">
            <a:noAutofit/>
          </a:bodyPr>
          <a:lstStyle/>
          <a:p>
            <a:r>
              <a:rPr lang="en" dirty="0">
                <a:solidFill>
                  <a:schemeClr val="bg1"/>
                </a:solidFill>
              </a:rPr>
              <a:t>Manifestations in Alien</a:t>
            </a:r>
          </a:p>
        </p:txBody>
      </p:sp>
      <p:sp>
        <p:nvSpPr>
          <p:cNvPr id="95" name="Shape 95"/>
          <p:cNvSpPr txBox="1">
            <a:spLocks noGrp="1"/>
          </p:cNvSpPr>
          <p:nvPr>
            <p:ph type="body" idx="1"/>
          </p:nvPr>
        </p:nvSpPr>
        <p:spPr>
          <a:xfrm>
            <a:off x="274320" y="1100250"/>
            <a:ext cx="6172200" cy="1409270"/>
          </a:xfrm>
          <a:prstGeom prst="rect">
            <a:avLst/>
          </a:prstGeom>
        </p:spPr>
        <p:txBody>
          <a:bodyPr lIns="68569" tIns="68569" rIns="68569" bIns="68569" anchor="t" anchorCtr="0">
            <a:noAutofit/>
          </a:bodyPr>
          <a:lstStyle/>
          <a:p>
            <a:pPr marL="485775" indent="-457200">
              <a:buClr>
                <a:schemeClr val="bg1"/>
              </a:buClr>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Feminist Movement</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Ripley</a:t>
            </a:r>
          </a:p>
          <a:p>
            <a:pPr marL="742950" lvl="1" indent="-342900">
              <a:buClr>
                <a:schemeClr val="bg1"/>
              </a:buClr>
              <a:buSzPct val="80000"/>
              <a:buFont typeface="Arial" panose="020B0604020202020204" pitchFamily="34" charset="0"/>
              <a:buChar char="•"/>
            </a:pPr>
            <a:r>
              <a:rPr lang="en" dirty="0">
                <a:solidFill>
                  <a:schemeClr val="bg1"/>
                </a:solidFill>
                <a:latin typeface="Estrangelo Edessa" panose="03080600000000000000" pitchFamily="66" charset="0"/>
                <a:cs typeface="Estrangelo Edessa" panose="03080600000000000000" pitchFamily="66" charset="0"/>
              </a:rPr>
              <a:t>Body Horror</a:t>
            </a:r>
            <a:br>
              <a:rPr lang="en" dirty="0">
                <a:solidFill>
                  <a:schemeClr val="bg1"/>
                </a:solidFill>
                <a:latin typeface="Estrangelo Edessa" panose="03080600000000000000" pitchFamily="66" charset="0"/>
                <a:cs typeface="Estrangelo Edessa" panose="03080600000000000000" pitchFamily="66" charset="0"/>
              </a:rPr>
            </a:br>
            <a:endParaRPr lang="en" dirty="0">
              <a:solidFill>
                <a:schemeClr val="bg1"/>
              </a:solidFill>
              <a:latin typeface="Estrangelo Edessa" panose="03080600000000000000" pitchFamily="66" charset="0"/>
              <a:cs typeface="Estrangelo Edessa" panose="03080600000000000000" pitchFamily="66" charset="0"/>
            </a:endParaRPr>
          </a:p>
        </p:txBody>
      </p:sp>
      <p:pic>
        <p:nvPicPr>
          <p:cNvPr id="4" name="Picture 2" descr="http://static1.1.sqspcdn.com/static/f/1008242/14435495/1317553236077/riplamb.jpg?token=tzik8aypyuBLBK1O9S8OYTmyP20%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670" y="2509520"/>
            <a:ext cx="3873500" cy="2564257"/>
          </a:xfrm>
          <a:prstGeom prst="rect">
            <a:avLst/>
          </a:prstGeom>
          <a:noFill/>
          <a:ln>
            <a:solidFill>
              <a:srgbClr val="00B050"/>
            </a:solidFill>
          </a:ln>
          <a:effectLst>
            <a:outerShdw blurRad="50800" dist="38100" dir="8100000" algn="tr" rotWithShape="0">
              <a:srgbClr val="92D050">
                <a:alpha val="40000"/>
              </a:srgbClr>
            </a:outerShdw>
          </a:effectLst>
        </p:spPr>
      </p:pic>
      <p:sp>
        <p:nvSpPr>
          <p:cNvPr id="2" name="Slide Number Placeholder 1">
            <a:extLst>
              <a:ext uri="{FF2B5EF4-FFF2-40B4-BE49-F238E27FC236}">
                <a16:creationId xmlns:a16="http://schemas.microsoft.com/office/drawing/2014/main" id="{75F96F58-75E0-6736-55B3-54364697521D}"/>
              </a:ext>
            </a:extLst>
          </p:cNvPr>
          <p:cNvSpPr>
            <a:spLocks noGrp="1"/>
          </p:cNvSpPr>
          <p:nvPr>
            <p:ph type="sldNum" idx="12"/>
          </p:nvPr>
        </p:nvSpPr>
        <p:spPr/>
        <p:txBody>
          <a:bodyPr/>
          <a:lstStyle/>
          <a:p>
            <a:fld id="{00000000-1234-1234-1234-123412341234}" type="slidenum">
              <a:rPr lang="en" smtClean="0"/>
              <a:pPr/>
              <a:t>9</a:t>
            </a:fld>
            <a:endParaRPr lang="en"/>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3793</Words>
  <Application>Microsoft Macintosh PowerPoint</Application>
  <PresentationFormat>Custom</PresentationFormat>
  <Paragraphs>325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KaiTi</vt:lpstr>
      <vt:lpstr>Arial</vt:lpstr>
      <vt:lpstr>Estrangelo Edessa</vt:lpstr>
      <vt:lpstr>simple-light</vt:lpstr>
      <vt:lpstr>A L I E N</vt:lpstr>
      <vt:lpstr>Plot Summary</vt:lpstr>
      <vt:lpstr>The Universe of Alien</vt:lpstr>
      <vt:lpstr>Conclusion</vt:lpstr>
      <vt:lpstr>Living the 1970’s</vt:lpstr>
      <vt:lpstr>Living the 1970’s</vt:lpstr>
      <vt:lpstr>Living the 1970’s</vt:lpstr>
      <vt:lpstr>Living the 1970’s</vt:lpstr>
      <vt:lpstr>Manifestations in Alien</vt:lpstr>
      <vt:lpstr>Manifestations in Alien</vt:lpstr>
      <vt:lpstr>Manifestations in Alien</vt:lpstr>
      <vt:lpstr>Alien’s Legacy</vt:lpstr>
      <vt:lpstr>Alien’s Legacy</vt:lpstr>
      <vt:lpstr>Alien’s Technology, Today</vt:lpstr>
      <vt:lpstr>Mega Corporations</vt:lpstr>
      <vt:lpstr>Conclusions</vt:lpstr>
      <vt:lpstr>References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 I E N</dc:title>
  <dc:creator>cdhan_000</dc:creator>
  <cp:lastModifiedBy>Keith A. Pray</cp:lastModifiedBy>
  <cp:revision>34</cp:revision>
  <dcterms:modified xsi:type="dcterms:W3CDTF">2025-10-11T23:02:34Z</dcterms:modified>
</cp:coreProperties>
</file>