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ric Hughs-Bair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05T19:20:17.948">
    <p:pos x="6000" y="0"/>
    <p:text>Mention that this is talked about in the book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859c467fd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859c467fd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1984 may not have had and kind of formal “Social Media,” the </a:t>
            </a:r>
            <a:r>
              <a:rPr lang="en"/>
              <a:t>media</a:t>
            </a:r>
            <a:r>
              <a:rPr lang="en"/>
              <a:t> that is shown in the movie is through </a:t>
            </a:r>
            <a:r>
              <a:rPr lang="en"/>
              <a:t>telescreen</a:t>
            </a:r>
            <a:r>
              <a:rPr lang="en"/>
              <a:t> announcements and newspaper information. </a:t>
            </a:r>
            <a:endParaRPr/>
          </a:p>
          <a:p>
            <a:pPr indent="0" lvl="0" marL="0" rtl="0" algn="l">
              <a:spcBef>
                <a:spcPts val="0"/>
              </a:spcBef>
              <a:spcAft>
                <a:spcPts val="0"/>
              </a:spcAft>
              <a:buNone/>
            </a:pPr>
            <a:r>
              <a:rPr lang="en"/>
              <a:t>Throughout the movie, we see a constant stream of hate in the form of hate week, the re-arrest and framing of Rutherford and Jones, and Parson’s daughter practicing denouncing people as a traitor.</a:t>
            </a:r>
            <a:endParaRPr/>
          </a:p>
          <a:p>
            <a:pPr indent="0" lvl="0" marL="0" rtl="0" algn="l">
              <a:spcBef>
                <a:spcPts val="0"/>
              </a:spcBef>
              <a:spcAft>
                <a:spcPts val="0"/>
              </a:spcAft>
              <a:buNone/>
            </a:pPr>
            <a:r>
              <a:rPr lang="en"/>
              <a:t>While 1984 might have been set in the year of 1956, it still </a:t>
            </a:r>
            <a:r>
              <a:rPr lang="en"/>
              <a:t>displayed</a:t>
            </a:r>
            <a:r>
              <a:rPr lang="en"/>
              <a:t> some of the power that hate has in controlling people’s emotions. A study done in 2011 on negativity in political news found that 50% of Newspaper coverage converys bad news, while only 6% convey good news.</a:t>
            </a:r>
            <a:endParaRPr/>
          </a:p>
          <a:p>
            <a:pPr indent="0" lvl="0" marL="0" rtl="0" algn="l">
              <a:spcBef>
                <a:spcPts val="0"/>
              </a:spcBef>
              <a:spcAft>
                <a:spcPts val="0"/>
              </a:spcAft>
              <a:buNone/>
            </a:pPr>
            <a:r>
              <a:rPr lang="en"/>
              <a:t>Part of the reason for this is the negativity bias. Although the formal idea of the </a:t>
            </a:r>
            <a:r>
              <a:rPr lang="en"/>
              <a:t>Negativity</a:t>
            </a:r>
            <a:r>
              <a:rPr lang="en"/>
              <a:t> Bias wasn’t formed until </a:t>
            </a:r>
            <a:r>
              <a:rPr lang="en"/>
              <a:t>1967</a:t>
            </a:r>
            <a:r>
              <a:rPr lang="en"/>
              <a:t>, the overwhelming negativity of political events at the time, such as the spanish </a:t>
            </a:r>
            <a:r>
              <a:rPr lang="en"/>
              <a:t>civil</a:t>
            </a:r>
            <a:r>
              <a:rPr lang="en"/>
              <a:t> war and WWII.</a:t>
            </a:r>
            <a:endParaRPr/>
          </a:p>
          <a:p>
            <a:pPr indent="0" lvl="0" marL="0" rtl="0" algn="l">
              <a:spcBef>
                <a:spcPts val="0"/>
              </a:spcBef>
              <a:spcAft>
                <a:spcPts val="0"/>
              </a:spcAft>
              <a:buNone/>
            </a:pPr>
            <a:r>
              <a:rPr lang="en"/>
              <a:t>The </a:t>
            </a:r>
            <a:r>
              <a:rPr lang="en"/>
              <a:t>negativity</a:t>
            </a:r>
            <a:r>
              <a:rPr lang="en"/>
              <a:t> </a:t>
            </a:r>
            <a:r>
              <a:rPr lang="en"/>
              <a:t>bias</a:t>
            </a:r>
            <a:r>
              <a:rPr lang="en"/>
              <a:t> concludes that “Bad is stronger than good,” in that bad impressions and </a:t>
            </a:r>
            <a:r>
              <a:rPr lang="en"/>
              <a:t>stereotypes</a:t>
            </a:r>
            <a:r>
              <a:rPr lang="en"/>
              <a:t> are quickers to form and more resistant to </a:t>
            </a:r>
            <a:r>
              <a:rPr lang="en"/>
              <a:t>disconfirmation</a:t>
            </a:r>
            <a:r>
              <a:rPr lang="en"/>
              <a:t> than good ones.</a:t>
            </a:r>
            <a:endParaRPr/>
          </a:p>
          <a:p>
            <a:pPr indent="0" lvl="0" marL="0" rtl="0" algn="l">
              <a:spcBef>
                <a:spcPts val="0"/>
              </a:spcBef>
              <a:spcAft>
                <a:spcPts val="0"/>
              </a:spcAft>
              <a:buNone/>
            </a:pPr>
            <a:r>
              <a:rPr lang="en"/>
              <a:t>For example, there was a lot of </a:t>
            </a:r>
            <a:r>
              <a:rPr lang="en"/>
              <a:t>misinformation</a:t>
            </a:r>
            <a:r>
              <a:rPr lang="en"/>
              <a:t> regarding false covid treatments. Donald J Trump made 11 tweets about unproven therapies, notably with </a:t>
            </a:r>
            <a:r>
              <a:rPr lang="en"/>
              <a:t>hydroxychloroquine</a:t>
            </a:r>
            <a:r>
              <a:rPr lang="en"/>
              <a:t> and chloroquine.</a:t>
            </a:r>
            <a:endParaRPr/>
          </a:p>
          <a:p>
            <a:pPr indent="0" lvl="0" marL="0" rtl="0" algn="l">
              <a:spcBef>
                <a:spcPts val="0"/>
              </a:spcBef>
              <a:spcAft>
                <a:spcPts val="0"/>
              </a:spcAft>
              <a:buNone/>
            </a:pPr>
            <a:r>
              <a:rPr lang="en"/>
              <a:t>These twees reached 300% of donald </a:t>
            </a:r>
            <a:r>
              <a:rPr lang="en"/>
              <a:t>trump's</a:t>
            </a:r>
            <a:r>
              <a:rPr lang="en"/>
              <a:t> average, meaning this </a:t>
            </a:r>
            <a:r>
              <a:rPr lang="en"/>
              <a:t>message</a:t>
            </a:r>
            <a:r>
              <a:rPr lang="en"/>
              <a:t> got a lot of </a:t>
            </a:r>
            <a:r>
              <a:rPr lang="en"/>
              <a:t>reviews</a:t>
            </a:r>
            <a:r>
              <a:rPr lang="en"/>
              <a:t>. Also, after his tweets, </a:t>
            </a:r>
            <a:r>
              <a:rPr lang="en"/>
              <a:t>purchases</a:t>
            </a:r>
            <a:r>
              <a:rPr lang="en"/>
              <a:t> of these medical </a:t>
            </a:r>
            <a:r>
              <a:rPr lang="en"/>
              <a:t>substitutes</a:t>
            </a:r>
            <a:r>
              <a:rPr lang="en"/>
              <a:t> increased by 200%, showing that people DO listen to these political posts.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6c67162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6c67162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doesn’t help that Social Media platforms, a major </a:t>
            </a:r>
            <a:r>
              <a:rPr lang="en"/>
              <a:t>hotspot</a:t>
            </a:r>
            <a:r>
              <a:rPr lang="en"/>
              <a:t> for both information gathering and information sharing, </a:t>
            </a:r>
            <a:r>
              <a:rPr lang="en"/>
              <a:t>benefit</a:t>
            </a:r>
            <a:r>
              <a:rPr lang="en"/>
              <a:t> from both positive and negative content in terms of engagement.</a:t>
            </a:r>
            <a:endParaRPr/>
          </a:p>
          <a:p>
            <a:pPr indent="0" lvl="0" marL="0" rtl="0" algn="l">
              <a:spcBef>
                <a:spcPts val="0"/>
              </a:spcBef>
              <a:spcAft>
                <a:spcPts val="0"/>
              </a:spcAft>
              <a:buNone/>
            </a:pPr>
            <a:r>
              <a:rPr lang="en"/>
              <a:t>That means that there is really no incentive for the platform to prioritize a certain type of content: </a:t>
            </a:r>
            <a:r>
              <a:rPr lang="en"/>
              <a:t>good </a:t>
            </a:r>
            <a:r>
              <a:rPr lang="en"/>
              <a:t>or </a:t>
            </a:r>
            <a:r>
              <a:rPr lang="en"/>
              <a:t>bad</a:t>
            </a:r>
            <a:r>
              <a:rPr lang="en"/>
              <a:t>, </a:t>
            </a:r>
            <a:r>
              <a:rPr lang="en"/>
              <a:t>right </a:t>
            </a:r>
            <a:r>
              <a:rPr lang="en"/>
              <a:t>or </a:t>
            </a:r>
            <a:r>
              <a:rPr lang="en"/>
              <a:t>wrong</a:t>
            </a:r>
            <a:r>
              <a:rPr lang="en"/>
              <a:t>, </a:t>
            </a:r>
            <a:r>
              <a:rPr lang="en"/>
              <a:t>pretty </a:t>
            </a:r>
            <a:r>
              <a:rPr lang="en"/>
              <a:t>or ugly. Nor do they have any real </a:t>
            </a:r>
            <a:r>
              <a:rPr lang="en"/>
              <a:t>obligation</a:t>
            </a:r>
            <a:r>
              <a:rPr lang="en"/>
              <a:t> to ensure that what is being said on their platforms is </a:t>
            </a:r>
            <a:r>
              <a:rPr lang="en"/>
              <a:t>true</a:t>
            </a:r>
            <a:r>
              <a:rPr lang="en"/>
              <a:t>. </a:t>
            </a:r>
            <a:endParaRPr/>
          </a:p>
          <a:p>
            <a:pPr indent="0" lvl="0" marL="0" rtl="0" algn="l">
              <a:spcBef>
                <a:spcPts val="0"/>
              </a:spcBef>
              <a:spcAft>
                <a:spcPts val="0"/>
              </a:spcAft>
              <a:buNone/>
            </a:pPr>
            <a:r>
              <a:rPr lang="en"/>
              <a:t>This</a:t>
            </a:r>
            <a:r>
              <a:rPr lang="en"/>
              <a:t> can be a real problem because if the negativity bias applies to social media, than it might even develop </a:t>
            </a:r>
            <a:r>
              <a:rPr lang="en"/>
              <a:t>algorithms</a:t>
            </a:r>
            <a:r>
              <a:rPr lang="en"/>
              <a:t> that favor negative media, and this is </a:t>
            </a:r>
            <a:r>
              <a:rPr lang="en"/>
              <a:t>definitely</a:t>
            </a:r>
            <a:r>
              <a:rPr lang="en"/>
              <a:t> how it feels when </a:t>
            </a:r>
            <a:r>
              <a:rPr lang="en"/>
              <a:t>diving</a:t>
            </a:r>
            <a:r>
              <a:rPr lang="en"/>
              <a:t> into the realm of political content. </a:t>
            </a:r>
            <a:endParaRPr/>
          </a:p>
          <a:p>
            <a:pPr indent="0" lvl="0" marL="0" rtl="0" algn="l">
              <a:spcBef>
                <a:spcPts val="0"/>
              </a:spcBef>
              <a:spcAft>
                <a:spcPts val="0"/>
              </a:spcAft>
              <a:buNone/>
            </a:pPr>
            <a:r>
              <a:rPr lang="en"/>
              <a:t>One big problem that social media platforms also suffer from is echo chambers. </a:t>
            </a:r>
            <a:endParaRPr/>
          </a:p>
          <a:p>
            <a:pPr indent="0" lvl="0" marL="0" rtl="0" algn="l">
              <a:spcBef>
                <a:spcPts val="0"/>
              </a:spcBef>
              <a:spcAft>
                <a:spcPts val="0"/>
              </a:spcAft>
              <a:buNone/>
            </a:pPr>
            <a:r>
              <a:rPr lang="en"/>
              <a:t>A study in Sage Journals found that System-driven customizability increased selective expose, meaning that social media platforms that use some kind of </a:t>
            </a:r>
            <a:r>
              <a:rPr lang="en"/>
              <a:t>algorithm</a:t>
            </a:r>
            <a:r>
              <a:rPr lang="en"/>
              <a:t> that uses data from your profile to find new content is very likely to only show you content with which you aline with, </a:t>
            </a:r>
            <a:r>
              <a:rPr lang="en"/>
              <a:t>potentially causing an echo chamber.</a:t>
            </a:r>
            <a:endParaRPr/>
          </a:p>
          <a:p>
            <a:pPr indent="0" lvl="0" marL="0" rtl="0" algn="l">
              <a:spcBef>
                <a:spcPts val="0"/>
              </a:spcBef>
              <a:spcAft>
                <a:spcPts val="0"/>
              </a:spcAft>
              <a:buNone/>
            </a:pPr>
            <a:r>
              <a:rPr lang="en"/>
              <a:t>Echo chambers are harmful in politics because although they may surround you with people who agree with you, they prevent introspection, which is critical to properly defend your own views.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6c67162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6c67162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1984 Winston keeps a diary, since there is repression on free speech. Big brother only wants people to THINK what he wants them to think, even going so far as to </a:t>
            </a:r>
            <a:r>
              <a:rPr lang="en"/>
              <a:t>have</a:t>
            </a:r>
            <a:r>
              <a:rPr lang="en"/>
              <a:t> a thought police.</a:t>
            </a:r>
            <a:endParaRPr/>
          </a:p>
          <a:p>
            <a:pPr indent="0" lvl="0" marL="0" rtl="0" algn="l">
              <a:spcBef>
                <a:spcPts val="0"/>
              </a:spcBef>
              <a:spcAft>
                <a:spcPts val="0"/>
              </a:spcAft>
              <a:buNone/>
            </a:pPr>
            <a:r>
              <a:rPr lang="en"/>
              <a:t>While it might seem obvious that there is no real equivalent for this since we live in the USA, the home of freedom and freedom of speech, I’d like to take a slightly different angle at this. Think about the last time any of you used social media. Was it a month ago? A week ago? A few hours ago? If you’re </a:t>
            </a:r>
            <a:r>
              <a:rPr lang="en"/>
              <a:t>partially</a:t>
            </a:r>
            <a:r>
              <a:rPr lang="en"/>
              <a:t> bored, are you scrolling through social media right now?</a:t>
            </a:r>
            <a:endParaRPr/>
          </a:p>
          <a:p>
            <a:pPr indent="0" lvl="0" marL="0" rtl="0" algn="l">
              <a:spcBef>
                <a:spcPts val="0"/>
              </a:spcBef>
              <a:spcAft>
                <a:spcPts val="0"/>
              </a:spcAft>
              <a:buNone/>
            </a:pPr>
            <a:r>
              <a:rPr lang="en"/>
              <a:t>In a way, a lot of us have made </a:t>
            </a:r>
            <a:r>
              <a:rPr lang="en"/>
              <a:t>social</a:t>
            </a:r>
            <a:r>
              <a:rPr lang="en"/>
              <a:t> media into our own diaries, a place where we can share our </a:t>
            </a:r>
            <a:r>
              <a:rPr lang="en"/>
              <a:t>thoughts</a:t>
            </a:r>
            <a:r>
              <a:rPr lang="en"/>
              <a:t>, and events that happen in our life.</a:t>
            </a:r>
            <a:endParaRPr/>
          </a:p>
          <a:p>
            <a:pPr indent="0" lvl="0" marL="0" rtl="0" algn="l">
              <a:spcBef>
                <a:spcPts val="0"/>
              </a:spcBef>
              <a:spcAft>
                <a:spcPts val="0"/>
              </a:spcAft>
              <a:buNone/>
            </a:pPr>
            <a:r>
              <a:rPr lang="en"/>
              <a:t>Social media can </a:t>
            </a:r>
            <a:r>
              <a:rPr lang="en"/>
              <a:t>have</a:t>
            </a:r>
            <a:r>
              <a:rPr lang="en"/>
              <a:t> information on your </a:t>
            </a:r>
            <a:r>
              <a:rPr lang="en"/>
              <a:t>religious</a:t>
            </a:r>
            <a:r>
              <a:rPr lang="en"/>
              <a:t> beliefs, location, employment, and relationships, and scarily enough, a lot of us make that </a:t>
            </a:r>
            <a:r>
              <a:rPr lang="en"/>
              <a:t>information</a:t>
            </a:r>
            <a:r>
              <a:rPr lang="en"/>
              <a:t> </a:t>
            </a:r>
            <a:r>
              <a:rPr lang="en"/>
              <a:t>practically</a:t>
            </a:r>
            <a:r>
              <a:rPr lang="en"/>
              <a:t> public.</a:t>
            </a:r>
            <a:endParaRPr/>
          </a:p>
          <a:p>
            <a:pPr indent="0" lvl="0" marL="0" rtl="0" algn="l">
              <a:spcBef>
                <a:spcPts val="0"/>
              </a:spcBef>
              <a:spcAft>
                <a:spcPts val="0"/>
              </a:spcAft>
              <a:buNone/>
            </a:pPr>
            <a:r>
              <a:rPr lang="en"/>
              <a:t>Political parties use that data to create targeted ads for their </a:t>
            </a:r>
            <a:r>
              <a:rPr lang="en"/>
              <a:t>campaigns</a:t>
            </a:r>
            <a:r>
              <a:rPr lang="en"/>
              <a:t>. A paper looking into utilizing facebook pages to automatically predict the political orientation of </a:t>
            </a:r>
            <a:r>
              <a:rPr lang="en"/>
              <a:t>Facebook</a:t>
            </a:r>
            <a:r>
              <a:rPr lang="en"/>
              <a:t> users </a:t>
            </a:r>
            <a:r>
              <a:rPr lang="en"/>
              <a:t>found</a:t>
            </a:r>
            <a:r>
              <a:rPr lang="en"/>
              <a:t> that accuracy for predicting the </a:t>
            </a:r>
            <a:r>
              <a:rPr lang="en"/>
              <a:t>political</a:t>
            </a:r>
            <a:r>
              <a:rPr lang="en"/>
              <a:t> </a:t>
            </a:r>
            <a:r>
              <a:rPr lang="en"/>
              <a:t>views</a:t>
            </a:r>
            <a:r>
              <a:rPr lang="en"/>
              <a:t> of an individual is very high.</a:t>
            </a:r>
            <a:endParaRPr/>
          </a:p>
          <a:p>
            <a:pPr indent="0" lvl="0" marL="0" rtl="0" algn="l">
              <a:spcBef>
                <a:spcPts val="0"/>
              </a:spcBef>
              <a:spcAft>
                <a:spcPts val="0"/>
              </a:spcAft>
              <a:buNone/>
            </a:pPr>
            <a:r>
              <a:rPr lang="en"/>
              <a:t>Some political parties are even willing to show up at your house just by registering for them. How </a:t>
            </a:r>
            <a:r>
              <a:rPr lang="en"/>
              <a:t>much</a:t>
            </a:r>
            <a:r>
              <a:rPr lang="en"/>
              <a:t> important then, would be a platform that lets them not only </a:t>
            </a:r>
            <a:r>
              <a:rPr lang="en"/>
              <a:t>individually</a:t>
            </a:r>
            <a:r>
              <a:rPr lang="en"/>
              <a:t> reach out to each person from the </a:t>
            </a:r>
            <a:r>
              <a:rPr lang="en"/>
              <a:t>comfort</a:t>
            </a:r>
            <a:r>
              <a:rPr lang="en"/>
              <a:t> of their home, but also gives them information about the person’s </a:t>
            </a:r>
            <a:r>
              <a:rPr lang="en"/>
              <a:t>religion, employment, and location. It would be incredibly easy to convince someone to your side if you know exactly what they’re looking for.</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59c467fd2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859c467fd2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88b913934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888b913934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888b91393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888b91393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5dd3b73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5dd3b73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of the world at the time:</a:t>
            </a:r>
            <a:endParaRPr/>
          </a:p>
          <a:p>
            <a:pPr indent="0" lvl="0" marL="0" rtl="0" algn="l">
              <a:spcBef>
                <a:spcPts val="0"/>
              </a:spcBef>
              <a:spcAft>
                <a:spcPts val="0"/>
              </a:spcAft>
              <a:buNone/>
            </a:pPr>
            <a:r>
              <a:rPr lang="en"/>
              <a:t>The Cold War started, which for those who don’t know was a non-armed </a:t>
            </a:r>
            <a:r>
              <a:rPr lang="en"/>
              <a:t>conflict</a:t>
            </a:r>
            <a:r>
              <a:rPr lang="en"/>
              <a:t> between the United States and the Soviet Union. It is associated with things like increased </a:t>
            </a:r>
            <a:r>
              <a:rPr lang="en"/>
              <a:t>security</a:t>
            </a:r>
            <a:r>
              <a:rPr lang="en"/>
              <a:t>, fear of Communism (such as the Red Scare), and rapid military technological advancement.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Voice of America, which was a radio station that America started broadcasting in Eastern Europe and the Soviet Union, was also started in 1947 as a way to spread America’s political beliefs to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1948, the Soviet Union tried jamming the Voice of America as a way to maintain control.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in 1948 was the Berlin </a:t>
            </a:r>
            <a:r>
              <a:rPr lang="en"/>
              <a:t>Blockade</a:t>
            </a:r>
            <a:r>
              <a:rPr lang="en"/>
              <a:t>, with which the Soviet Union blocked almost all supplies to areas in Berlin under the Wests’ control. I say almost because America ended up thinking of a solution, which was using a constant stream of supply drops to supply the region.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1949, the Berlin Blockade was lifted, and George Orwell published a little known book titled 1984. Orwell wrote the book as a way to crique fascist governments and their control over the population.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1984 was written in 1949 (Orwell died in 1950)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5dd3b733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5dd3b73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of movie</a:t>
            </a:r>
            <a:endParaRPr/>
          </a:p>
          <a:p>
            <a:pPr indent="0" lvl="0" marL="0" rtl="0" algn="l">
              <a:spcBef>
                <a:spcPts val="0"/>
              </a:spcBef>
              <a:spcAft>
                <a:spcPts val="0"/>
              </a:spcAft>
              <a:buNone/>
            </a:pPr>
            <a:r>
              <a:rPr lang="en"/>
              <a:t>1984 is in a dystopian setting where the government, Big Brother, is always watching through the use of telescreens, to be explained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Hate week is a week for the populous to get together and direct their hate towards things that the government wants them to in order for 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movie takes place in Oceania, which is at war with Eurasia.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Winston, the protagonist, begins a forbidden relationship with Julia.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end, they are caught by Big Brother and are brainwashed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85dd3b733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85dd3b733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a mass shooting in December 2015, the FBI recovered an iPhone belonging to one of the shooters, and wanted to break into it to get more information.</a:t>
            </a:r>
            <a:endParaRPr/>
          </a:p>
          <a:p>
            <a:pPr indent="0" lvl="0" marL="0" rtl="0" algn="l">
              <a:spcBef>
                <a:spcPts val="0"/>
              </a:spcBef>
              <a:spcAft>
                <a:spcPts val="0"/>
              </a:spcAft>
              <a:buNone/>
            </a:pPr>
            <a:r>
              <a:rPr lang="en"/>
              <a:t>After a few failed attempts, they asked Apple to build a build of iOS that would let them brute force their way in without hitting a limit and erasing the phone.</a:t>
            </a:r>
            <a:endParaRPr/>
          </a:p>
          <a:p>
            <a:pPr indent="0" lvl="0" marL="0" rtl="0" algn="l">
              <a:spcBef>
                <a:spcPts val="0"/>
              </a:spcBef>
              <a:spcAft>
                <a:spcPts val="0"/>
              </a:spcAft>
              <a:buNone/>
            </a:pPr>
            <a:r>
              <a:rPr lang="en"/>
              <a:t>Apple refused, citing how that could spread and become a security risk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FBI and other government organizations request data from tech companies frequently, and unlike the case of breaking into a phone, the companies frequently hand over the data. They say that it is important for keeping the peace that they be allowed to access the data from these companies. They also have passed laws allowing them to surveil people even without probable cause, most notably the patriot act.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88b91393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888b91393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primary computing technology used in 1984 is the Telescreen. Big Brother is always watching, always listening, through the Telescreen.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telescreen is pretty much just a video camera that records audio, and that an observer can speak through. Live video recording and broadcasting is possible, the audio technology is not more advanced than a phone, which were plenty available at the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time has passed, this has become more and more plausible - with facial recognition technology and the like.</a:t>
            </a:r>
            <a:endParaRPr/>
          </a:p>
          <a:p>
            <a:pPr indent="0" lvl="0" marL="0" rtl="0" algn="l">
              <a:spcBef>
                <a:spcPts val="0"/>
              </a:spcBef>
              <a:spcAft>
                <a:spcPts val="0"/>
              </a:spcAft>
              <a:buNone/>
            </a:pPr>
            <a:r>
              <a:rPr lang="en"/>
              <a:t>It’s so possible today, that some of you might have the equivalent outside your house - the telescreen is not much different than a ring doorbell, recording, and allowing you to speak back through it.</a:t>
            </a:r>
            <a:endParaRPr/>
          </a:p>
          <a:p>
            <a:pPr indent="0" lvl="0" marL="0" rtl="0" algn="l">
              <a:spcBef>
                <a:spcPts val="0"/>
              </a:spcBef>
              <a:spcAft>
                <a:spcPts val="0"/>
              </a:spcAft>
              <a:buNone/>
            </a:pPr>
            <a:r>
              <a:rPr lang="en"/>
              <a:t>The real feat accomplished by Oceania is monitoring all that these telescreens are recording.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88b91393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88b91393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Especially with the technology of the time, monitoring on such a large scale is manpower intensive.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East German secret police, the Stasi is perhaps one of the most extensive surveillance states on which we have good information. The KGB in the Soviet Union had about one secret police officer per 6000 citizens. The Stasi had one per 166 citizens, and amassed files on 5.6 million of 17 million East Germans.</a:t>
            </a:r>
            <a:endParaRPr/>
          </a:p>
          <a:p>
            <a:pPr indent="0" lvl="0" marL="0" rtl="0" algn="l">
              <a:spcBef>
                <a:spcPts val="0"/>
              </a:spcBef>
              <a:spcAft>
                <a:spcPts val="0"/>
              </a:spcAft>
              <a:buNone/>
            </a:pPr>
            <a:r>
              <a:rPr lang="en"/>
              <a:t>As the surveillance machine of Oceania is largely trained on members of the party, a surveillance state on the scale of 1984 is feasible - especially when you account for informants.</a:t>
            </a:r>
            <a:endParaRPr/>
          </a:p>
          <a:p>
            <a:pPr indent="0" lvl="0" marL="0" rtl="0" algn="l">
              <a:spcBef>
                <a:spcPts val="0"/>
              </a:spcBef>
              <a:spcAft>
                <a:spcPts val="0"/>
              </a:spcAft>
              <a:buNone/>
            </a:pPr>
            <a:r>
              <a:rPr lang="en"/>
              <a:t>The Stasi had 175k regular informants, nearly double the official employees it had. When irregular informants are counted, 2 out of every 13 citizens of East German informed for the secret police.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888b91393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888b91393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third part of the surveillance system is structuring the government to enable it. In 1984, this is a response to a nuclear exchange.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Cataclysmic events such as this have been seen to provide political will in the past. In the United States, this takes the form of the Patriot Act, introduced in the wake of 9/11, and passed merely 45 days later, 10 days after being introduced.</a:t>
            </a:r>
            <a:endParaRPr/>
          </a:p>
          <a:p>
            <a:pPr indent="0" lvl="0" marL="0" rtl="0" algn="l">
              <a:spcBef>
                <a:spcPts val="0"/>
              </a:spcBef>
              <a:spcAft>
                <a:spcPts val="0"/>
              </a:spcAft>
              <a:buNone/>
            </a:pPr>
            <a:r>
              <a:rPr lang="en"/>
              <a:t>As we saw in the book, the Patriot Act </a:t>
            </a:r>
            <a:r>
              <a:rPr lang="en"/>
              <a:t>significantly</a:t>
            </a:r>
            <a:r>
              <a:rPr lang="en"/>
              <a:t> expanded the surveillance capabilities of various US agencies.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the surveillance powers of the state can also been seen now in Russia, where the war in Ukraine, which they present as defense against the “West”, as James will tell us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6d3bd9cf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6d3bd9cf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Government agencies often invest heavily into the control and distribution of information to control </a:t>
            </a:r>
            <a:r>
              <a:rPr lang="en"/>
              <a:t>people</a:t>
            </a:r>
            <a:r>
              <a:rPr lang="en"/>
              <a:t> perception of government functions.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great example of this is Russia, </a:t>
            </a:r>
            <a:r>
              <a:rPr lang="en"/>
              <a:t>especially</a:t>
            </a:r>
            <a:r>
              <a:rPr lang="en"/>
              <a:t> during their current conflict with Ukraine. During the opening months of the war, their </a:t>
            </a:r>
            <a:r>
              <a:rPr lang="en"/>
              <a:t>spending</a:t>
            </a:r>
            <a:r>
              <a:rPr lang="en"/>
              <a:t> on mass media grow 322% when </a:t>
            </a:r>
            <a:r>
              <a:rPr lang="en"/>
              <a:t>compared</a:t>
            </a:r>
            <a:r>
              <a:rPr lang="en"/>
              <a:t> to the same quarter the previous year. The government wanted to ensure public approval of their war efforts, and </a:t>
            </a:r>
            <a:r>
              <a:rPr lang="en"/>
              <a:t>dissuade</a:t>
            </a:r>
            <a:r>
              <a:rPr lang="en"/>
              <a:t> any movements against the war in Ukraine.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seen in the graph, </a:t>
            </a:r>
            <a:r>
              <a:rPr lang="en"/>
              <a:t>people</a:t>
            </a:r>
            <a:r>
              <a:rPr lang="en"/>
              <a:t> are overwhelming worried about </a:t>
            </a:r>
            <a:r>
              <a:rPr lang="en"/>
              <a:t>misinformation</a:t>
            </a:r>
            <a:r>
              <a:rPr lang="en"/>
              <a:t> surrounding the war which is </a:t>
            </a:r>
            <a:r>
              <a:rPr lang="en"/>
              <a:t>primarily</a:t>
            </a:r>
            <a:r>
              <a:rPr lang="en"/>
              <a:t> being propagated by the Russian Government. Social media has furthered allowed Russia and other governments to enact </a:t>
            </a:r>
            <a:r>
              <a:rPr lang="en"/>
              <a:t>information</a:t>
            </a:r>
            <a:r>
              <a:rPr lang="en"/>
              <a:t> operations across borders for a fraction of the price.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Russia has used much of this effort to frame the war as a war for their exists, and defined the entirety of the west as their current enemy. One article analyzing Russia history of </a:t>
            </a:r>
            <a:r>
              <a:rPr lang="en"/>
              <a:t>information</a:t>
            </a:r>
            <a:r>
              <a:rPr lang="en"/>
              <a:t> editing explained “Academics were allowed room for maneuver, so long as it was exercised discreetly and deniably, but they were not free of political controls regarding what material they saw, their links with historians overseas and what they could write. They had to observe a code of conduct” [21]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1984 the protagonist work for the ministry of truth, editing and changing </a:t>
            </a:r>
            <a:r>
              <a:rPr lang="en"/>
              <a:t>information</a:t>
            </a:r>
            <a:r>
              <a:rPr lang="en"/>
              <a:t> to better suit the government and then broadcasted out through telescreen which </a:t>
            </a:r>
            <a:r>
              <a:rPr lang="en"/>
              <a:t>eerily</a:t>
            </a:r>
            <a:r>
              <a:rPr lang="en"/>
              <a:t> resembles how governments today utilize social media for their </a:t>
            </a:r>
            <a:r>
              <a:rPr lang="en"/>
              <a:t>benefit.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8253f64a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8253f64a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Smear </a:t>
            </a:r>
            <a:r>
              <a:rPr lang="en"/>
              <a:t>campaigns</a:t>
            </a:r>
            <a:r>
              <a:rPr lang="en"/>
              <a:t> have been a major part of American politics since the </a:t>
            </a:r>
            <a:r>
              <a:rPr lang="en"/>
              <a:t>beginning</a:t>
            </a:r>
            <a:r>
              <a:rPr lang="en"/>
              <a:t> of our nation. Rather than convincing </a:t>
            </a:r>
            <a:r>
              <a:rPr lang="en"/>
              <a:t>people</a:t>
            </a:r>
            <a:r>
              <a:rPr lang="en"/>
              <a:t> of the validity of their views, political entities have often invested much of their campaign into </a:t>
            </a:r>
            <a:r>
              <a:rPr lang="en"/>
              <a:t>damaging</a:t>
            </a:r>
            <a:r>
              <a:rPr lang="en"/>
              <a:t> the credibility of their </a:t>
            </a:r>
            <a:r>
              <a:rPr lang="en"/>
              <a:t>opponents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These attacks can take many forms including attacks on social media sites, </a:t>
            </a:r>
            <a:r>
              <a:rPr lang="en"/>
              <a:t>advertisements</a:t>
            </a:r>
            <a:r>
              <a:rPr lang="en"/>
              <a:t>, or other mediums of information distribution. Organizations with funding from government agencies, </a:t>
            </a:r>
            <a:r>
              <a:rPr lang="en"/>
              <a:t>corporations</a:t>
            </a:r>
            <a:r>
              <a:rPr lang="en"/>
              <a:t>, and other </a:t>
            </a:r>
            <a:r>
              <a:rPr lang="en"/>
              <a:t>individuals</a:t>
            </a:r>
            <a:r>
              <a:rPr lang="en"/>
              <a:t> will coordinate massive </a:t>
            </a:r>
            <a:r>
              <a:rPr lang="en"/>
              <a:t>efforts</a:t>
            </a:r>
            <a:r>
              <a:rPr lang="en"/>
              <a:t> to create slogans, deface public figures or release new stories questioning their morals and actions.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1984 two individuals are framed as traitors and ridiculed for their </a:t>
            </a:r>
            <a:r>
              <a:rPr lang="en"/>
              <a:t>betrayal</a:t>
            </a:r>
            <a:r>
              <a:rPr lang="en"/>
              <a:t> to create an example of possible </a:t>
            </a:r>
            <a:r>
              <a:rPr lang="en"/>
              <a:t>insubordinations</a:t>
            </a:r>
            <a:r>
              <a:rPr lang="en"/>
              <a:t>, even though the </a:t>
            </a:r>
            <a:r>
              <a:rPr lang="en"/>
              <a:t>accusation</a:t>
            </a:r>
            <a:r>
              <a:rPr lang="en"/>
              <a:t> was entirely false. Similarly smear campaigns often create false </a:t>
            </a:r>
            <a:r>
              <a:rPr lang="en"/>
              <a:t>narratives</a:t>
            </a:r>
            <a:r>
              <a:rPr lang="en"/>
              <a:t> of their </a:t>
            </a:r>
            <a:r>
              <a:rPr lang="en"/>
              <a:t>target, and artificially spread it to gain credibility.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2020 election a large number of Russian trolls flooded social media platforms in order spread misinformation and amplify unrest in the American populace. New York post had their twitter count suspended after releasing an article about the 2020 election, which the candidate claimed was spread of Russian disinformation.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general, these smearing campaigns ignore actual arguments and talking points of the victims, and instead focus on damaging public perception of the victims while employing large groups and corporations to ensure success. These hateful attacks are beginning to embed into individuals amplifying political polarization, which can be observed in this figure as people are struggling more and more to find common ground.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2"/>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16" name="Google Shape;16;p2"/>
          <p:cNvSpPr txBox="1"/>
          <p:nvPr>
            <p:ph type="title"/>
          </p:nvPr>
        </p:nvSpPr>
        <p:spPr>
          <a:xfrm>
            <a:off x="914400" y="1143000"/>
            <a:ext cx="7315200" cy="1494300"/>
          </a:xfrm>
          <a:prstGeom prst="rect">
            <a:avLst/>
          </a:prstGeom>
          <a:noFill/>
          <a:ln>
            <a:noFill/>
          </a:ln>
        </p:spPr>
        <p:txBody>
          <a:bodyPr anchorCtr="0" anchor="b" bIns="45700" lIns="91425" spcFirstLastPara="1" rIns="91425" wrap="square" tIns="45700">
            <a:noAutofit/>
          </a:bodyPr>
          <a:lstStyle>
            <a:lvl1pPr lvl="0" algn="ctr">
              <a:lnSpc>
                <a:spcPct val="80000"/>
              </a:lnSpc>
              <a:spcBef>
                <a:spcPts val="0"/>
              </a:spcBef>
              <a:spcAft>
                <a:spcPts val="0"/>
              </a:spcAft>
              <a:buClr>
                <a:schemeClr val="lt1"/>
              </a:buClr>
              <a:buSzPts val="3300"/>
              <a:buFont typeface="Cambria"/>
              <a:buNone/>
              <a:defRPr b="0" sz="3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914400" y="2724150"/>
            <a:ext cx="7315200" cy="762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1890"/>
              <a:buNone/>
              <a:defRPr sz="2100">
                <a:solidFill>
                  <a:schemeClr val="lt1"/>
                </a:solidFill>
              </a:defRPr>
            </a:lvl1pPr>
            <a:lvl2pPr indent="-228600" lvl="1" marL="914400" algn="l">
              <a:lnSpc>
                <a:spcPct val="90000"/>
              </a:lnSpc>
              <a:spcBef>
                <a:spcPts val="600"/>
              </a:spcBef>
              <a:spcAft>
                <a:spcPts val="0"/>
              </a:spcAft>
              <a:buSzPts val="1620"/>
              <a:buNone/>
              <a:defRPr sz="1800">
                <a:solidFill>
                  <a:schemeClr val="lt1"/>
                </a:solidFill>
              </a:defRPr>
            </a:lvl2pPr>
            <a:lvl3pPr indent="-228600" lvl="2" marL="1371600" algn="l">
              <a:lnSpc>
                <a:spcPct val="90000"/>
              </a:lnSpc>
              <a:spcBef>
                <a:spcPts val="600"/>
              </a:spcBef>
              <a:spcAft>
                <a:spcPts val="0"/>
              </a:spcAft>
              <a:buSzPts val="1600"/>
              <a:buNone/>
              <a:defRPr sz="1600">
                <a:solidFill>
                  <a:schemeClr val="lt1"/>
                </a:solidFill>
              </a:defRPr>
            </a:lvl3pPr>
            <a:lvl4pPr indent="-228600" lvl="3" marL="1828800" algn="l">
              <a:lnSpc>
                <a:spcPct val="90000"/>
              </a:lnSpc>
              <a:spcBef>
                <a:spcPts val="600"/>
              </a:spcBef>
              <a:spcAft>
                <a:spcPts val="0"/>
              </a:spcAft>
              <a:buSzPts val="1400"/>
              <a:buNone/>
              <a:defRPr sz="1400">
                <a:solidFill>
                  <a:schemeClr val="lt1"/>
                </a:solidFill>
              </a:defRPr>
            </a:lvl4pPr>
            <a:lvl5pPr indent="-228600" lvl="4" marL="2286000" algn="l">
              <a:lnSpc>
                <a:spcPct val="90000"/>
              </a:lnSpc>
              <a:spcBef>
                <a:spcPts val="600"/>
              </a:spcBef>
              <a:spcAft>
                <a:spcPts val="0"/>
              </a:spcAft>
              <a:buSzPts val="1400"/>
              <a:buNone/>
              <a:defRPr sz="1400">
                <a:solidFill>
                  <a:schemeClr val="lt1"/>
                </a:solidFill>
              </a:defRPr>
            </a:lvl5pPr>
            <a:lvl6pPr indent="-228600" lvl="5" marL="2743200" algn="l">
              <a:lnSpc>
                <a:spcPct val="90000"/>
              </a:lnSpc>
              <a:spcBef>
                <a:spcPts val="600"/>
              </a:spcBef>
              <a:spcAft>
                <a:spcPts val="0"/>
              </a:spcAft>
              <a:buSzPts val="1400"/>
              <a:buNone/>
              <a:defRPr sz="1400">
                <a:solidFill>
                  <a:schemeClr val="lt1"/>
                </a:solidFill>
              </a:defRPr>
            </a:lvl6pPr>
            <a:lvl7pPr indent="-228600" lvl="6" marL="3200400" algn="l">
              <a:lnSpc>
                <a:spcPct val="90000"/>
              </a:lnSpc>
              <a:spcBef>
                <a:spcPts val="600"/>
              </a:spcBef>
              <a:spcAft>
                <a:spcPts val="0"/>
              </a:spcAft>
              <a:buSzPts val="1400"/>
              <a:buNone/>
              <a:defRPr sz="1400">
                <a:solidFill>
                  <a:schemeClr val="lt1"/>
                </a:solidFill>
              </a:defRPr>
            </a:lvl7pPr>
            <a:lvl8pPr indent="-228600" lvl="7" marL="3657600" algn="l">
              <a:lnSpc>
                <a:spcPct val="90000"/>
              </a:lnSpc>
              <a:spcBef>
                <a:spcPts val="600"/>
              </a:spcBef>
              <a:spcAft>
                <a:spcPts val="0"/>
              </a:spcAft>
              <a:buSzPts val="1400"/>
              <a:buNone/>
              <a:defRPr sz="1400">
                <a:solidFill>
                  <a:schemeClr val="lt1"/>
                </a:solidFill>
              </a:defRPr>
            </a:lvl8pPr>
            <a:lvl9pPr indent="-228600" lvl="8" marL="4114800" algn="l">
              <a:lnSpc>
                <a:spcPct val="90000"/>
              </a:lnSpc>
              <a:spcBef>
                <a:spcPts val="600"/>
              </a:spcBef>
              <a:spcAft>
                <a:spcPts val="0"/>
              </a:spcAft>
              <a:buSzPts val="1400"/>
              <a:buNone/>
              <a:defRPr sz="1400">
                <a:solidFill>
                  <a:schemeClr val="lt1"/>
                </a:solidFill>
              </a:defRPr>
            </a:lvl9pPr>
          </a:lstStyle>
          <a:p/>
        </p:txBody>
      </p:sp>
      <p:sp>
        <p:nvSpPr>
          <p:cNvPr id="18" name="Google Shape;18;p2"/>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Picture with Caption">
  <p:cSld name="Alternate Picture with Caption">
    <p:spTree>
      <p:nvGrpSpPr>
        <p:cNvPr id="70" name="Shape 70"/>
        <p:cNvGrpSpPr/>
        <p:nvPr/>
      </p:nvGrpSpPr>
      <p:grpSpPr>
        <a:xfrm>
          <a:off x="0" y="0"/>
          <a:ext cx="0" cy="0"/>
          <a:chOff x="0" y="0"/>
          <a:chExt cx="0" cy="0"/>
        </a:xfrm>
      </p:grpSpPr>
      <p:sp>
        <p:nvSpPr>
          <p:cNvPr id="71" name="Google Shape;71;p11"/>
          <p:cNvSpPr/>
          <p:nvPr/>
        </p:nvSpPr>
        <p:spPr>
          <a:xfrm>
            <a:off x="0" y="-836"/>
            <a:ext cx="5715000" cy="514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72" name="Google Shape;72;p11"/>
          <p:cNvSpPr txBox="1"/>
          <p:nvPr>
            <p:ph type="title"/>
          </p:nvPr>
        </p:nvSpPr>
        <p:spPr>
          <a:xfrm>
            <a:off x="5867400" y="361950"/>
            <a:ext cx="2971800"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2400"/>
              <a:buFont typeface="Cambria"/>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381000" y="361950"/>
            <a:ext cx="4953000" cy="4381500"/>
          </a:xfrm>
          <a:prstGeom prst="rect">
            <a:avLst/>
          </a:prstGeom>
          <a:noFill/>
          <a:ln>
            <a:noFill/>
          </a:ln>
        </p:spPr>
      </p:sp>
      <p:sp>
        <p:nvSpPr>
          <p:cNvPr id="74" name="Google Shape;74;p11"/>
          <p:cNvSpPr txBox="1"/>
          <p:nvPr>
            <p:ph idx="1" type="body"/>
          </p:nvPr>
        </p:nvSpPr>
        <p:spPr>
          <a:xfrm>
            <a:off x="5867400" y="1581150"/>
            <a:ext cx="2971800" cy="3200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350"/>
              <a:buNone/>
              <a:defRPr sz="1500">
                <a:solidFill>
                  <a:schemeClr val="lt1"/>
                </a:solidFill>
              </a:defRPr>
            </a:lvl1pPr>
            <a:lvl2pPr indent="-228600" lvl="1" marL="914400" algn="l">
              <a:lnSpc>
                <a:spcPct val="90000"/>
              </a:lnSpc>
              <a:spcBef>
                <a:spcPts val="600"/>
              </a:spcBef>
              <a:spcAft>
                <a:spcPts val="0"/>
              </a:spcAft>
              <a:buSzPts val="1080"/>
              <a:buNone/>
              <a:defRPr sz="1200"/>
            </a:lvl2pPr>
            <a:lvl3pPr indent="-228600" lvl="2" marL="1371600" algn="l">
              <a:lnSpc>
                <a:spcPct val="90000"/>
              </a:lnSpc>
              <a:spcBef>
                <a:spcPts val="600"/>
              </a:spcBef>
              <a:spcAft>
                <a:spcPts val="0"/>
              </a:spcAft>
              <a:buSzPts val="1000"/>
              <a:buNone/>
              <a:defRPr sz="1000"/>
            </a:lvl3pPr>
            <a:lvl4pPr indent="-228600" lvl="3" marL="1828800" algn="l">
              <a:lnSpc>
                <a:spcPct val="90000"/>
              </a:lnSpc>
              <a:spcBef>
                <a:spcPts val="600"/>
              </a:spcBef>
              <a:spcAft>
                <a:spcPts val="0"/>
              </a:spcAft>
              <a:buSzPts val="900"/>
              <a:buNone/>
              <a:defRPr sz="900"/>
            </a:lvl4pPr>
            <a:lvl5pPr indent="-228600" lvl="4" marL="2286000" algn="l">
              <a:lnSpc>
                <a:spcPct val="90000"/>
              </a:lnSpc>
              <a:spcBef>
                <a:spcPts val="600"/>
              </a:spcBef>
              <a:spcAft>
                <a:spcPts val="0"/>
              </a:spcAft>
              <a:buSzPts val="900"/>
              <a:buNone/>
              <a:defRPr sz="900"/>
            </a:lvl5pPr>
            <a:lvl6pPr indent="-228600" lvl="5" marL="2743200" algn="l">
              <a:lnSpc>
                <a:spcPct val="90000"/>
              </a:lnSpc>
              <a:spcBef>
                <a:spcPts val="600"/>
              </a:spcBef>
              <a:spcAft>
                <a:spcPts val="0"/>
              </a:spcAft>
              <a:buSzPts val="900"/>
              <a:buNone/>
              <a:defRPr sz="900"/>
            </a:lvl6pPr>
            <a:lvl7pPr indent="-228600" lvl="6" marL="3200400" algn="l">
              <a:lnSpc>
                <a:spcPct val="90000"/>
              </a:lnSpc>
              <a:spcBef>
                <a:spcPts val="600"/>
              </a:spcBef>
              <a:spcAft>
                <a:spcPts val="0"/>
              </a:spcAft>
              <a:buSzPts val="900"/>
              <a:buNone/>
              <a:defRPr sz="900"/>
            </a:lvl7pPr>
            <a:lvl8pPr indent="-228600" lvl="7" marL="3657600" algn="l">
              <a:lnSpc>
                <a:spcPct val="90000"/>
              </a:lnSpc>
              <a:spcBef>
                <a:spcPts val="600"/>
              </a:spcBef>
              <a:spcAft>
                <a:spcPts val="0"/>
              </a:spcAft>
              <a:buSzPts val="900"/>
              <a:buNone/>
              <a:defRPr sz="900"/>
            </a:lvl8pPr>
            <a:lvl9pPr indent="-228600" lvl="8" marL="4114800" algn="l">
              <a:lnSpc>
                <a:spcPct val="90000"/>
              </a:lnSpc>
              <a:spcBef>
                <a:spcPts val="600"/>
              </a:spcBef>
              <a:spcAft>
                <a:spcPts val="0"/>
              </a:spcAft>
              <a:buSzPts val="900"/>
              <a:buNone/>
              <a:defRPr sz="900"/>
            </a:lvl9pPr>
          </a:lstStyle>
          <a:p/>
        </p:txBody>
      </p:sp>
      <p:sp>
        <p:nvSpPr>
          <p:cNvPr id="75" name="Google Shape;75;p11"/>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2895600" y="-857249"/>
            <a:ext cx="3352800" cy="77724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600"/>
              </a:spcBef>
              <a:spcAft>
                <a:spcPts val="0"/>
              </a:spcAft>
              <a:buSzPts val="162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04800" lvl="4" marL="2286000" algn="l">
              <a:lnSpc>
                <a:spcPct val="90000"/>
              </a:lnSpc>
              <a:spcBef>
                <a:spcPts val="600"/>
              </a:spcBef>
              <a:spcAft>
                <a:spcPts val="0"/>
              </a:spcAft>
              <a:buSzPts val="1200"/>
              <a:buChar char="•"/>
              <a:defRPr/>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79" name="Google Shape;79;p12"/>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6051991" y="1842000"/>
            <a:ext cx="4343400" cy="13833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3"/>
          <p:cNvSpPr txBox="1"/>
          <p:nvPr>
            <p:ph idx="1" type="body"/>
          </p:nvPr>
        </p:nvSpPr>
        <p:spPr>
          <a:xfrm rot="5400000">
            <a:off x="1905000" y="-857250"/>
            <a:ext cx="4343400" cy="6781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600"/>
              </a:spcBef>
              <a:spcAft>
                <a:spcPts val="0"/>
              </a:spcAft>
              <a:buSzPts val="162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04800" lvl="4" marL="2286000" algn="l">
              <a:lnSpc>
                <a:spcPct val="90000"/>
              </a:lnSpc>
              <a:spcBef>
                <a:spcPts val="600"/>
              </a:spcBef>
              <a:spcAft>
                <a:spcPts val="0"/>
              </a:spcAft>
              <a:buSzPts val="1200"/>
              <a:buChar char="•"/>
              <a:defRPr/>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85" name="Google Shape;85;p13"/>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sp>
        <p:nvSpPr>
          <p:cNvPr id="89" name="Google Shape;89;p14"/>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rtl="0">
              <a:spcBef>
                <a:spcPts val="0"/>
              </a:spcBef>
              <a:spcAft>
                <a:spcPts val="0"/>
              </a:spcAft>
              <a:buSzPts val="27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14"/>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348615" lvl="0" marL="457200" rtl="0">
              <a:spcBef>
                <a:spcPts val="1200"/>
              </a:spcBef>
              <a:spcAft>
                <a:spcPts val="0"/>
              </a:spcAft>
              <a:buSzPts val="1890"/>
              <a:buChar char="•"/>
              <a:defRPr/>
            </a:lvl1pPr>
            <a:lvl2pPr indent="-331469" lvl="1" marL="914400" rtl="0">
              <a:spcBef>
                <a:spcPts val="600"/>
              </a:spcBef>
              <a:spcAft>
                <a:spcPts val="0"/>
              </a:spcAft>
              <a:buSzPts val="1620"/>
              <a:buChar char="–"/>
              <a:defRPr/>
            </a:lvl2pPr>
            <a:lvl3pPr indent="-323850" lvl="2" marL="1371600" rtl="0">
              <a:spcBef>
                <a:spcPts val="600"/>
              </a:spcBef>
              <a:spcAft>
                <a:spcPts val="0"/>
              </a:spcAft>
              <a:buSzPts val="1500"/>
              <a:buChar char="•"/>
              <a:defRPr/>
            </a:lvl3pPr>
            <a:lvl4pPr indent="-317500" lvl="3" marL="1828800" rtl="0">
              <a:spcBef>
                <a:spcPts val="600"/>
              </a:spcBef>
              <a:spcAft>
                <a:spcPts val="0"/>
              </a:spcAft>
              <a:buSzPts val="1400"/>
              <a:buChar char="–"/>
              <a:defRPr/>
            </a:lvl4pPr>
            <a:lvl5pPr indent="-304800" lvl="4" marL="2286000" rtl="0">
              <a:spcBef>
                <a:spcPts val="600"/>
              </a:spcBef>
              <a:spcAft>
                <a:spcPts val="0"/>
              </a:spcAft>
              <a:buSzPts val="1200"/>
              <a:buChar char="•"/>
              <a:defRPr/>
            </a:lvl5pPr>
            <a:lvl6pPr indent="-304800" lvl="5" marL="2743200" rtl="0">
              <a:spcBef>
                <a:spcPts val="600"/>
              </a:spcBef>
              <a:spcAft>
                <a:spcPts val="0"/>
              </a:spcAft>
              <a:buSzPts val="1200"/>
              <a:buChar char="–"/>
              <a:defRPr/>
            </a:lvl6pPr>
            <a:lvl7pPr indent="-304800" lvl="6" marL="3200400" rtl="0">
              <a:spcBef>
                <a:spcPts val="600"/>
              </a:spcBef>
              <a:spcAft>
                <a:spcPts val="0"/>
              </a:spcAft>
              <a:buSzPts val="1200"/>
              <a:buChar char="•"/>
              <a:defRPr/>
            </a:lvl7pPr>
            <a:lvl8pPr indent="-304800" lvl="7" marL="3657600" rtl="0">
              <a:spcBef>
                <a:spcPts val="600"/>
              </a:spcBef>
              <a:spcAft>
                <a:spcPts val="0"/>
              </a:spcAft>
              <a:buSzPts val="1200"/>
              <a:buChar char="–"/>
              <a:defRPr/>
            </a:lvl8pPr>
            <a:lvl9pPr indent="-304800" lvl="8" marL="4114800" rtl="0">
              <a:spcBef>
                <a:spcPts val="600"/>
              </a:spcBef>
              <a:spcAft>
                <a:spcPts val="0"/>
              </a:spcAft>
              <a:buSzPts val="1200"/>
              <a:buChar char="•"/>
              <a:defRPr/>
            </a:lvl9pPr>
          </a:lstStyle>
          <a:p/>
        </p:txBody>
      </p:sp>
      <p:sp>
        <p:nvSpPr>
          <p:cNvPr id="91" name="Google Shape;91;p1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85800" y="1352551"/>
            <a:ext cx="3733800" cy="3352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24" name="Google Shape;24;p3"/>
          <p:cNvSpPr txBox="1"/>
          <p:nvPr>
            <p:ph idx="2" type="body"/>
          </p:nvPr>
        </p:nvSpPr>
        <p:spPr>
          <a:xfrm>
            <a:off x="4724400" y="1352551"/>
            <a:ext cx="3733800" cy="3352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25" name="Google Shape;25;p3"/>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685800" y="1352551"/>
            <a:ext cx="7772400" cy="3352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600"/>
              </a:spcBef>
              <a:spcAft>
                <a:spcPts val="0"/>
              </a:spcAft>
              <a:buSzPts val="162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04800" lvl="4" marL="2286000" algn="l">
              <a:lnSpc>
                <a:spcPct val="90000"/>
              </a:lnSpc>
              <a:spcBef>
                <a:spcPts val="600"/>
              </a:spcBef>
              <a:spcAft>
                <a:spcPts val="0"/>
              </a:spcAft>
              <a:buSzPts val="1200"/>
              <a:buChar char="•"/>
              <a:defRPr/>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31" name="Google Shape;31;p4"/>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5"/>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36" name="Google Shape;36;p5"/>
          <p:cNvSpPr txBox="1"/>
          <p:nvPr>
            <p:ph idx="1" type="subTitle"/>
          </p:nvPr>
        </p:nvSpPr>
        <p:spPr>
          <a:xfrm>
            <a:off x="914400" y="3105150"/>
            <a:ext cx="7315200" cy="7620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890"/>
              <a:buNone/>
              <a:defRPr sz="2100">
                <a:solidFill>
                  <a:schemeClr val="lt1"/>
                </a:solidFill>
              </a:defRPr>
            </a:lvl1pPr>
            <a:lvl2pPr lvl="1" algn="ctr">
              <a:lnSpc>
                <a:spcPct val="90000"/>
              </a:lnSpc>
              <a:spcBef>
                <a:spcPts val="600"/>
              </a:spcBef>
              <a:spcAft>
                <a:spcPts val="0"/>
              </a:spcAft>
              <a:buSzPts val="1620"/>
              <a:buNone/>
              <a:defRPr>
                <a:solidFill>
                  <a:schemeClr val="lt1"/>
                </a:solidFill>
              </a:defRPr>
            </a:lvl2pPr>
            <a:lvl3pPr lvl="2" algn="ctr">
              <a:lnSpc>
                <a:spcPct val="90000"/>
              </a:lnSpc>
              <a:spcBef>
                <a:spcPts val="600"/>
              </a:spcBef>
              <a:spcAft>
                <a:spcPts val="0"/>
              </a:spcAft>
              <a:buSzPts val="1500"/>
              <a:buNone/>
              <a:defRPr>
                <a:solidFill>
                  <a:schemeClr val="lt1"/>
                </a:solidFill>
              </a:defRPr>
            </a:lvl3pPr>
            <a:lvl4pPr lvl="3" algn="ctr">
              <a:lnSpc>
                <a:spcPct val="90000"/>
              </a:lnSpc>
              <a:spcBef>
                <a:spcPts val="600"/>
              </a:spcBef>
              <a:spcAft>
                <a:spcPts val="0"/>
              </a:spcAft>
              <a:buSzPts val="1400"/>
              <a:buNone/>
              <a:defRPr>
                <a:solidFill>
                  <a:schemeClr val="lt1"/>
                </a:solidFill>
              </a:defRPr>
            </a:lvl4pPr>
            <a:lvl5pPr lvl="4" algn="ctr">
              <a:lnSpc>
                <a:spcPct val="90000"/>
              </a:lnSpc>
              <a:spcBef>
                <a:spcPts val="600"/>
              </a:spcBef>
              <a:spcAft>
                <a:spcPts val="0"/>
              </a:spcAft>
              <a:buSzPts val="1200"/>
              <a:buNone/>
              <a:defRPr>
                <a:solidFill>
                  <a:schemeClr val="lt1"/>
                </a:solidFill>
              </a:defRPr>
            </a:lvl5pPr>
            <a:lvl6pPr lvl="5" algn="ctr">
              <a:lnSpc>
                <a:spcPct val="90000"/>
              </a:lnSpc>
              <a:spcBef>
                <a:spcPts val="600"/>
              </a:spcBef>
              <a:spcAft>
                <a:spcPts val="0"/>
              </a:spcAft>
              <a:buSzPts val="1200"/>
              <a:buNone/>
              <a:defRPr>
                <a:solidFill>
                  <a:schemeClr val="lt1"/>
                </a:solidFill>
              </a:defRPr>
            </a:lvl6pPr>
            <a:lvl7pPr lvl="6" algn="ctr">
              <a:lnSpc>
                <a:spcPct val="90000"/>
              </a:lnSpc>
              <a:spcBef>
                <a:spcPts val="600"/>
              </a:spcBef>
              <a:spcAft>
                <a:spcPts val="0"/>
              </a:spcAft>
              <a:buSzPts val="1200"/>
              <a:buNone/>
              <a:defRPr>
                <a:solidFill>
                  <a:schemeClr val="lt1"/>
                </a:solidFill>
              </a:defRPr>
            </a:lvl7pPr>
            <a:lvl8pPr lvl="7" algn="ctr">
              <a:lnSpc>
                <a:spcPct val="90000"/>
              </a:lnSpc>
              <a:spcBef>
                <a:spcPts val="600"/>
              </a:spcBef>
              <a:spcAft>
                <a:spcPts val="0"/>
              </a:spcAft>
              <a:buSzPts val="1200"/>
              <a:buNone/>
              <a:defRPr>
                <a:solidFill>
                  <a:schemeClr val="lt1"/>
                </a:solidFill>
              </a:defRPr>
            </a:lvl8pPr>
            <a:lvl9pPr lvl="8" algn="ctr">
              <a:lnSpc>
                <a:spcPct val="90000"/>
              </a:lnSpc>
              <a:spcBef>
                <a:spcPts val="600"/>
              </a:spcBef>
              <a:spcAft>
                <a:spcPts val="0"/>
              </a:spcAft>
              <a:buSzPts val="1200"/>
              <a:buNone/>
              <a:defRPr>
                <a:solidFill>
                  <a:schemeClr val="lt1"/>
                </a:solidFill>
              </a:defRPr>
            </a:lvl9pPr>
          </a:lstStyle>
          <a:p/>
        </p:txBody>
      </p:sp>
      <p:sp>
        <p:nvSpPr>
          <p:cNvPr id="37" name="Google Shape;37;p5"/>
          <p:cNvSpPr/>
          <p:nvPr/>
        </p:nvSpPr>
        <p:spPr>
          <a:xfrm>
            <a:off x="0" y="1428751"/>
            <a:ext cx="9144000" cy="1611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2400" u="none" cap="none" strike="noStrike">
              <a:solidFill>
                <a:schemeClr val="lt2"/>
              </a:solidFill>
              <a:latin typeface="Cambria"/>
              <a:ea typeface="Cambria"/>
              <a:cs typeface="Cambria"/>
              <a:sym typeface="Cambria"/>
            </a:endParaRPr>
          </a:p>
        </p:txBody>
      </p:sp>
      <p:sp>
        <p:nvSpPr>
          <p:cNvPr id="38" name="Google Shape;38;p5"/>
          <p:cNvSpPr txBox="1"/>
          <p:nvPr>
            <p:ph type="ctrTitle"/>
          </p:nvPr>
        </p:nvSpPr>
        <p:spPr>
          <a:xfrm>
            <a:off x="914400" y="1428751"/>
            <a:ext cx="7315200" cy="16110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3300"/>
              <a:buFont typeface="Cambria"/>
              <a:buNone/>
              <a:defRPr sz="3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lt1"/>
              </a:buClr>
              <a:buSzPts val="800"/>
              <a:buFont typeface="Cambria"/>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27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85800" y="1352550"/>
            <a:ext cx="3733800" cy="685800"/>
          </a:xfrm>
          <a:prstGeom prst="rect">
            <a:avLst/>
          </a:prstGeom>
          <a:noFill/>
          <a:ln>
            <a:noFill/>
          </a:ln>
        </p:spPr>
        <p:txBody>
          <a:bodyPr anchorCtr="0" anchor="ctr" bIns="45700" lIns="91425" spcFirstLastPara="1" rIns="91425" wrap="square" tIns="45700">
            <a:noAutofit/>
          </a:bodyPr>
          <a:lstStyle>
            <a:lvl1pPr indent="-228600" lvl="0" marL="457200" algn="l">
              <a:lnSpc>
                <a:spcPct val="80000"/>
              </a:lnSpc>
              <a:spcBef>
                <a:spcPts val="0"/>
              </a:spcBef>
              <a:spcAft>
                <a:spcPts val="0"/>
              </a:spcAft>
              <a:buSzPts val="1890"/>
              <a:buNone/>
              <a:defRPr b="0" sz="2100">
                <a:solidFill>
                  <a:schemeClr val="lt1"/>
                </a:solidFill>
              </a:defRPr>
            </a:lvl1pPr>
            <a:lvl2pPr indent="-228600" lvl="1" marL="914400" algn="l">
              <a:lnSpc>
                <a:spcPct val="90000"/>
              </a:lnSpc>
              <a:spcBef>
                <a:spcPts val="600"/>
              </a:spcBef>
              <a:spcAft>
                <a:spcPts val="0"/>
              </a:spcAft>
              <a:buSzPts val="18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44" name="Google Shape;44;p6"/>
          <p:cNvSpPr txBox="1"/>
          <p:nvPr>
            <p:ph idx="2" type="body"/>
          </p:nvPr>
        </p:nvSpPr>
        <p:spPr>
          <a:xfrm>
            <a:off x="685800" y="2038350"/>
            <a:ext cx="3733800" cy="26670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45" name="Google Shape;45;p6"/>
          <p:cNvSpPr txBox="1"/>
          <p:nvPr>
            <p:ph idx="3" type="body"/>
          </p:nvPr>
        </p:nvSpPr>
        <p:spPr>
          <a:xfrm>
            <a:off x="4724400" y="1352550"/>
            <a:ext cx="3733800" cy="685800"/>
          </a:xfrm>
          <a:prstGeom prst="rect">
            <a:avLst/>
          </a:prstGeom>
          <a:noFill/>
          <a:ln>
            <a:noFill/>
          </a:ln>
        </p:spPr>
        <p:txBody>
          <a:bodyPr anchorCtr="0" anchor="ctr" bIns="45700" lIns="91425" spcFirstLastPara="1" rIns="91425" wrap="square" tIns="45700">
            <a:noAutofit/>
          </a:bodyPr>
          <a:lstStyle>
            <a:lvl1pPr indent="-228600" lvl="0" marL="457200" algn="l">
              <a:lnSpc>
                <a:spcPct val="80000"/>
              </a:lnSpc>
              <a:spcBef>
                <a:spcPts val="0"/>
              </a:spcBef>
              <a:spcAft>
                <a:spcPts val="0"/>
              </a:spcAft>
              <a:buSzPts val="1890"/>
              <a:buNone/>
              <a:defRPr b="0" sz="2100">
                <a:solidFill>
                  <a:schemeClr val="lt1"/>
                </a:solidFill>
              </a:defRPr>
            </a:lvl1pPr>
            <a:lvl2pPr indent="-228600" lvl="1" marL="914400" algn="l">
              <a:lnSpc>
                <a:spcPct val="90000"/>
              </a:lnSpc>
              <a:spcBef>
                <a:spcPts val="600"/>
              </a:spcBef>
              <a:spcAft>
                <a:spcPts val="0"/>
              </a:spcAft>
              <a:buSzPts val="18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46" name="Google Shape;46;p6"/>
          <p:cNvSpPr txBox="1"/>
          <p:nvPr>
            <p:ph idx="4" type="body"/>
          </p:nvPr>
        </p:nvSpPr>
        <p:spPr>
          <a:xfrm>
            <a:off x="4724400" y="2038350"/>
            <a:ext cx="3733800" cy="26670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47" name="Google Shape;47;p6"/>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p:nvPr/>
        </p:nvSpPr>
        <p:spPr>
          <a:xfrm>
            <a:off x="0" y="-836"/>
            <a:ext cx="5715000" cy="514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59" name="Google Shape;59;p9"/>
          <p:cNvSpPr txBox="1"/>
          <p:nvPr>
            <p:ph type="title"/>
          </p:nvPr>
        </p:nvSpPr>
        <p:spPr>
          <a:xfrm>
            <a:off x="5867400" y="361950"/>
            <a:ext cx="2971800" cy="1066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2400"/>
              <a:buFont typeface="Cambria"/>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1000" y="361950"/>
            <a:ext cx="4953000" cy="4381500"/>
          </a:xfrm>
          <a:prstGeom prst="rect">
            <a:avLst/>
          </a:prstGeom>
          <a:noFill/>
          <a:ln>
            <a:noFill/>
          </a:ln>
        </p:spPr>
        <p:txBody>
          <a:bodyPr anchorCtr="0" anchor="t" bIns="45700" lIns="91425" spcFirstLastPara="1" rIns="91425" wrap="square" tIns="45700">
            <a:normAutofit/>
          </a:bodyPr>
          <a:lstStyle>
            <a:lvl1pPr indent="-348615" lvl="0" marL="457200" algn="l">
              <a:lnSpc>
                <a:spcPct val="90000"/>
              </a:lnSpc>
              <a:spcBef>
                <a:spcPts val="1200"/>
              </a:spcBef>
              <a:spcAft>
                <a:spcPts val="0"/>
              </a:spcAft>
              <a:buSzPts val="1890"/>
              <a:buChar char="•"/>
              <a:defRPr sz="2100"/>
            </a:lvl1pPr>
            <a:lvl2pPr indent="-331469" lvl="1" marL="914400" algn="l">
              <a:lnSpc>
                <a:spcPct val="90000"/>
              </a:lnSpc>
              <a:spcBef>
                <a:spcPts val="600"/>
              </a:spcBef>
              <a:spcAft>
                <a:spcPts val="0"/>
              </a:spcAft>
              <a:buSzPts val="1620"/>
              <a:buChar char="–"/>
              <a:defRPr sz="1800"/>
            </a:lvl2pPr>
            <a:lvl3pPr indent="-323850" lvl="2" marL="1371600" algn="l">
              <a:lnSpc>
                <a:spcPct val="90000"/>
              </a:lnSpc>
              <a:spcBef>
                <a:spcPts val="600"/>
              </a:spcBef>
              <a:spcAft>
                <a:spcPts val="0"/>
              </a:spcAft>
              <a:buSzPts val="1500"/>
              <a:buChar char="•"/>
              <a:defRPr sz="1500"/>
            </a:lvl3pPr>
            <a:lvl4pPr indent="-317500" lvl="3" marL="1828800" algn="l">
              <a:lnSpc>
                <a:spcPct val="90000"/>
              </a:lnSpc>
              <a:spcBef>
                <a:spcPts val="600"/>
              </a:spcBef>
              <a:spcAft>
                <a:spcPts val="0"/>
              </a:spcAft>
              <a:buSzPts val="1400"/>
              <a:buChar char="–"/>
              <a:defRPr sz="1400"/>
            </a:lvl4pPr>
            <a:lvl5pPr indent="-304800" lvl="4" marL="2286000" algn="l">
              <a:lnSpc>
                <a:spcPct val="90000"/>
              </a:lnSpc>
              <a:spcBef>
                <a:spcPts val="600"/>
              </a:spcBef>
              <a:spcAft>
                <a:spcPts val="0"/>
              </a:spcAft>
              <a:buSzPts val="1200"/>
              <a:buChar char="•"/>
              <a:defRPr sz="1200"/>
            </a:lvl5pPr>
            <a:lvl6pPr indent="-304800" lvl="5" marL="2743200" algn="l">
              <a:lnSpc>
                <a:spcPct val="90000"/>
              </a:lnSpc>
              <a:spcBef>
                <a:spcPts val="600"/>
              </a:spcBef>
              <a:spcAft>
                <a:spcPts val="0"/>
              </a:spcAft>
              <a:buSzPts val="1200"/>
              <a:buChar char="–"/>
              <a:defRPr sz="1200"/>
            </a:lvl6pPr>
            <a:lvl7pPr indent="-304800" lvl="6" marL="3200400" algn="l">
              <a:lnSpc>
                <a:spcPct val="90000"/>
              </a:lnSpc>
              <a:spcBef>
                <a:spcPts val="600"/>
              </a:spcBef>
              <a:spcAft>
                <a:spcPts val="0"/>
              </a:spcAft>
              <a:buSzPts val="1200"/>
              <a:buChar char="•"/>
              <a:defRPr sz="1200"/>
            </a:lvl7pPr>
            <a:lvl8pPr indent="-304800" lvl="7" marL="3657600" algn="l">
              <a:lnSpc>
                <a:spcPct val="90000"/>
              </a:lnSpc>
              <a:spcBef>
                <a:spcPts val="600"/>
              </a:spcBef>
              <a:spcAft>
                <a:spcPts val="0"/>
              </a:spcAft>
              <a:buSzPts val="1200"/>
              <a:buChar char="–"/>
              <a:defRPr sz="1200"/>
            </a:lvl8pPr>
            <a:lvl9pPr indent="-304800" lvl="8" marL="4114800" algn="l">
              <a:lnSpc>
                <a:spcPct val="90000"/>
              </a:lnSpc>
              <a:spcBef>
                <a:spcPts val="600"/>
              </a:spcBef>
              <a:spcAft>
                <a:spcPts val="0"/>
              </a:spcAft>
              <a:buSzPts val="1200"/>
              <a:buChar char="•"/>
              <a:defRPr sz="1200"/>
            </a:lvl9pPr>
          </a:lstStyle>
          <a:p/>
        </p:txBody>
      </p:sp>
      <p:sp>
        <p:nvSpPr>
          <p:cNvPr id="61" name="Google Shape;61;p9"/>
          <p:cNvSpPr txBox="1"/>
          <p:nvPr>
            <p:ph idx="2" type="body"/>
          </p:nvPr>
        </p:nvSpPr>
        <p:spPr>
          <a:xfrm>
            <a:off x="5867400" y="1581150"/>
            <a:ext cx="2971800" cy="3200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350"/>
              <a:buNone/>
              <a:defRPr sz="1500">
                <a:solidFill>
                  <a:schemeClr val="lt1"/>
                </a:solidFill>
              </a:defRPr>
            </a:lvl1pPr>
            <a:lvl2pPr indent="-228600" lvl="1" marL="914400" algn="l">
              <a:lnSpc>
                <a:spcPct val="90000"/>
              </a:lnSpc>
              <a:spcBef>
                <a:spcPts val="600"/>
              </a:spcBef>
              <a:spcAft>
                <a:spcPts val="0"/>
              </a:spcAft>
              <a:buSzPts val="1080"/>
              <a:buNone/>
              <a:defRPr sz="1200"/>
            </a:lvl2pPr>
            <a:lvl3pPr indent="-228600" lvl="2" marL="1371600" algn="l">
              <a:lnSpc>
                <a:spcPct val="90000"/>
              </a:lnSpc>
              <a:spcBef>
                <a:spcPts val="600"/>
              </a:spcBef>
              <a:spcAft>
                <a:spcPts val="0"/>
              </a:spcAft>
              <a:buSzPts val="1000"/>
              <a:buNone/>
              <a:defRPr sz="1000"/>
            </a:lvl3pPr>
            <a:lvl4pPr indent="-228600" lvl="3" marL="1828800" algn="l">
              <a:lnSpc>
                <a:spcPct val="90000"/>
              </a:lnSpc>
              <a:spcBef>
                <a:spcPts val="600"/>
              </a:spcBef>
              <a:spcAft>
                <a:spcPts val="0"/>
              </a:spcAft>
              <a:buSzPts val="900"/>
              <a:buNone/>
              <a:defRPr sz="900"/>
            </a:lvl4pPr>
            <a:lvl5pPr indent="-228600" lvl="4" marL="2286000" algn="l">
              <a:lnSpc>
                <a:spcPct val="90000"/>
              </a:lnSpc>
              <a:spcBef>
                <a:spcPts val="600"/>
              </a:spcBef>
              <a:spcAft>
                <a:spcPts val="0"/>
              </a:spcAft>
              <a:buSzPts val="900"/>
              <a:buNone/>
              <a:defRPr sz="900"/>
            </a:lvl5pPr>
            <a:lvl6pPr indent="-228600" lvl="5" marL="2743200" algn="l">
              <a:lnSpc>
                <a:spcPct val="90000"/>
              </a:lnSpc>
              <a:spcBef>
                <a:spcPts val="600"/>
              </a:spcBef>
              <a:spcAft>
                <a:spcPts val="0"/>
              </a:spcAft>
              <a:buSzPts val="900"/>
              <a:buNone/>
              <a:defRPr sz="900"/>
            </a:lvl6pPr>
            <a:lvl7pPr indent="-228600" lvl="6" marL="3200400" algn="l">
              <a:lnSpc>
                <a:spcPct val="90000"/>
              </a:lnSpc>
              <a:spcBef>
                <a:spcPts val="600"/>
              </a:spcBef>
              <a:spcAft>
                <a:spcPts val="0"/>
              </a:spcAft>
              <a:buSzPts val="900"/>
              <a:buNone/>
              <a:defRPr sz="900"/>
            </a:lvl7pPr>
            <a:lvl8pPr indent="-228600" lvl="7" marL="3657600" algn="l">
              <a:lnSpc>
                <a:spcPct val="90000"/>
              </a:lnSpc>
              <a:spcBef>
                <a:spcPts val="600"/>
              </a:spcBef>
              <a:spcAft>
                <a:spcPts val="0"/>
              </a:spcAft>
              <a:buSzPts val="900"/>
              <a:buNone/>
              <a:defRPr sz="900"/>
            </a:lvl8pPr>
            <a:lvl9pPr indent="-228600" lvl="8" marL="4114800" algn="l">
              <a:lnSpc>
                <a:spcPct val="90000"/>
              </a:lnSpc>
              <a:spcBef>
                <a:spcPts val="600"/>
              </a:spcBef>
              <a:spcAft>
                <a:spcPts val="0"/>
              </a:spcAft>
              <a:buSzPts val="900"/>
              <a:buNone/>
              <a:defRPr sz="900"/>
            </a:lvl9pPr>
          </a:lstStyle>
          <a:p/>
        </p:txBody>
      </p:sp>
      <p:sp>
        <p:nvSpPr>
          <p:cNvPr id="62" name="Google Shape;62;p9"/>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65" name="Google Shape;65;p10"/>
          <p:cNvSpPr/>
          <p:nvPr/>
        </p:nvSpPr>
        <p:spPr>
          <a:xfrm>
            <a:off x="0" y="-836"/>
            <a:ext cx="4571400" cy="514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66" name="Google Shape;66;p10"/>
          <p:cNvSpPr txBox="1"/>
          <p:nvPr>
            <p:ph type="title"/>
          </p:nvPr>
        </p:nvSpPr>
        <p:spPr>
          <a:xfrm>
            <a:off x="4800600" y="1428750"/>
            <a:ext cx="3886200" cy="12954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2400"/>
              <a:buFont typeface="Cambria"/>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1001" y="361951"/>
            <a:ext cx="3809400" cy="4397100"/>
          </a:xfrm>
          <a:prstGeom prst="rect">
            <a:avLst/>
          </a:prstGeom>
          <a:noFill/>
          <a:ln>
            <a:noFill/>
          </a:ln>
        </p:spPr>
      </p:sp>
      <p:sp>
        <p:nvSpPr>
          <p:cNvPr id="68" name="Google Shape;68;p10"/>
          <p:cNvSpPr txBox="1"/>
          <p:nvPr>
            <p:ph idx="1" type="body"/>
          </p:nvPr>
        </p:nvSpPr>
        <p:spPr>
          <a:xfrm>
            <a:off x="4800600" y="2800350"/>
            <a:ext cx="3886200" cy="1295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350"/>
              <a:buNone/>
              <a:defRPr sz="1500">
                <a:solidFill>
                  <a:schemeClr val="lt1"/>
                </a:solidFill>
              </a:defRPr>
            </a:lvl1pPr>
            <a:lvl2pPr indent="-228600" lvl="1" marL="914400" algn="l">
              <a:lnSpc>
                <a:spcPct val="90000"/>
              </a:lnSpc>
              <a:spcBef>
                <a:spcPts val="600"/>
              </a:spcBef>
              <a:spcAft>
                <a:spcPts val="0"/>
              </a:spcAft>
              <a:buSzPts val="1080"/>
              <a:buNone/>
              <a:defRPr sz="1200"/>
            </a:lvl2pPr>
            <a:lvl3pPr indent="-228600" lvl="2" marL="1371600" algn="l">
              <a:lnSpc>
                <a:spcPct val="90000"/>
              </a:lnSpc>
              <a:spcBef>
                <a:spcPts val="600"/>
              </a:spcBef>
              <a:spcAft>
                <a:spcPts val="0"/>
              </a:spcAft>
              <a:buSzPts val="1000"/>
              <a:buNone/>
              <a:defRPr sz="1000"/>
            </a:lvl3pPr>
            <a:lvl4pPr indent="-228600" lvl="3" marL="1828800" algn="l">
              <a:lnSpc>
                <a:spcPct val="90000"/>
              </a:lnSpc>
              <a:spcBef>
                <a:spcPts val="600"/>
              </a:spcBef>
              <a:spcAft>
                <a:spcPts val="0"/>
              </a:spcAft>
              <a:buSzPts val="900"/>
              <a:buNone/>
              <a:defRPr sz="900"/>
            </a:lvl4pPr>
            <a:lvl5pPr indent="-228600" lvl="4" marL="2286000" algn="l">
              <a:lnSpc>
                <a:spcPct val="90000"/>
              </a:lnSpc>
              <a:spcBef>
                <a:spcPts val="600"/>
              </a:spcBef>
              <a:spcAft>
                <a:spcPts val="0"/>
              </a:spcAft>
              <a:buSzPts val="900"/>
              <a:buNone/>
              <a:defRPr sz="900"/>
            </a:lvl5pPr>
            <a:lvl6pPr indent="-228600" lvl="5" marL="2743200" algn="l">
              <a:lnSpc>
                <a:spcPct val="90000"/>
              </a:lnSpc>
              <a:spcBef>
                <a:spcPts val="600"/>
              </a:spcBef>
              <a:spcAft>
                <a:spcPts val="0"/>
              </a:spcAft>
              <a:buSzPts val="900"/>
              <a:buNone/>
              <a:defRPr sz="900"/>
            </a:lvl6pPr>
            <a:lvl7pPr indent="-228600" lvl="6" marL="3200400" algn="l">
              <a:lnSpc>
                <a:spcPct val="90000"/>
              </a:lnSpc>
              <a:spcBef>
                <a:spcPts val="600"/>
              </a:spcBef>
              <a:spcAft>
                <a:spcPts val="0"/>
              </a:spcAft>
              <a:buSzPts val="900"/>
              <a:buNone/>
              <a:defRPr sz="900"/>
            </a:lvl7pPr>
            <a:lvl8pPr indent="-228600" lvl="7" marL="3657600" algn="l">
              <a:lnSpc>
                <a:spcPct val="90000"/>
              </a:lnSpc>
              <a:spcBef>
                <a:spcPts val="600"/>
              </a:spcBef>
              <a:spcAft>
                <a:spcPts val="0"/>
              </a:spcAft>
              <a:buSzPts val="900"/>
              <a:buNone/>
              <a:defRPr sz="900"/>
            </a:lvl8pPr>
            <a:lvl9pPr indent="-228600" lvl="8" marL="4114800" algn="l">
              <a:lnSpc>
                <a:spcPct val="90000"/>
              </a:lnSpc>
              <a:spcBef>
                <a:spcPts val="600"/>
              </a:spcBef>
              <a:spcAft>
                <a:spcPts val="0"/>
              </a:spcAft>
              <a:buSzPts val="900"/>
              <a:buNone/>
              <a:defRPr sz="900"/>
            </a:lvl9pPr>
          </a:lstStyle>
          <a:p/>
        </p:txBody>
      </p:sp>
      <p:sp>
        <p:nvSpPr>
          <p:cNvPr id="69" name="Google Shape;69;p10"/>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7000">
              <a:schemeClr val="dk2"/>
            </a:gs>
            <a:gs pos="71000">
              <a:srgbClr val="620000"/>
            </a:gs>
            <a:gs pos="100000">
              <a:srgbClr val="26000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chemeClr val="lt1"/>
              </a:buClr>
              <a:buSzPts val="2700"/>
              <a:buFont typeface="Cambria"/>
              <a:buNone/>
              <a:defRPr b="0" i="0" sz="2700" u="none" cap="none" strike="noStrik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85800" y="1352551"/>
            <a:ext cx="7772400" cy="3352800"/>
          </a:xfrm>
          <a:prstGeom prst="rect">
            <a:avLst/>
          </a:prstGeom>
          <a:noFill/>
          <a:ln>
            <a:noFill/>
          </a:ln>
        </p:spPr>
        <p:txBody>
          <a:bodyPr anchorCtr="0" anchor="t" bIns="45700" lIns="91425" spcFirstLastPara="1" rIns="91425" wrap="square" tIns="45700">
            <a:normAutofit/>
          </a:bodyPr>
          <a:lstStyle>
            <a:lvl1pPr indent="-348615" lvl="0" marL="457200" marR="0" rtl="0" algn="l">
              <a:lnSpc>
                <a:spcPct val="90000"/>
              </a:lnSpc>
              <a:spcBef>
                <a:spcPts val="1200"/>
              </a:spcBef>
              <a:spcAft>
                <a:spcPts val="0"/>
              </a:spcAft>
              <a:buClr>
                <a:schemeClr val="lt2"/>
              </a:buClr>
              <a:buSzPts val="1890"/>
              <a:buFont typeface="Arial"/>
              <a:buChar char="•"/>
              <a:defRPr b="0" i="0" sz="2100" u="none" cap="none" strike="noStrike">
                <a:solidFill>
                  <a:schemeClr val="lt1"/>
                </a:solidFill>
                <a:latin typeface="Cambria"/>
                <a:ea typeface="Cambria"/>
                <a:cs typeface="Cambria"/>
                <a:sym typeface="Cambria"/>
              </a:defRPr>
            </a:lvl1pPr>
            <a:lvl2pPr indent="-331469" lvl="1" marL="914400" marR="0" rtl="0" algn="l">
              <a:lnSpc>
                <a:spcPct val="90000"/>
              </a:lnSpc>
              <a:spcBef>
                <a:spcPts val="600"/>
              </a:spcBef>
              <a:spcAft>
                <a:spcPts val="0"/>
              </a:spcAft>
              <a:buClr>
                <a:schemeClr val="lt2"/>
              </a:buClr>
              <a:buSzPts val="1620"/>
              <a:buFont typeface="Cambria"/>
              <a:buChar char="–"/>
              <a:defRPr b="0" i="0" sz="1800" u="none" cap="none" strike="noStrike">
                <a:solidFill>
                  <a:schemeClr val="lt1"/>
                </a:solidFill>
                <a:latin typeface="Cambria"/>
                <a:ea typeface="Cambria"/>
                <a:cs typeface="Cambria"/>
                <a:sym typeface="Cambria"/>
              </a:defRPr>
            </a:lvl2pPr>
            <a:lvl3pPr indent="-323850" lvl="2" marL="1371600" marR="0" rtl="0" algn="l">
              <a:lnSpc>
                <a:spcPct val="90000"/>
              </a:lnSpc>
              <a:spcBef>
                <a:spcPts val="600"/>
              </a:spcBef>
              <a:spcAft>
                <a:spcPts val="0"/>
              </a:spcAft>
              <a:buClr>
                <a:schemeClr val="lt2"/>
              </a:buClr>
              <a:buSzPts val="1500"/>
              <a:buFont typeface="Arial"/>
              <a:buChar char="•"/>
              <a:defRPr b="0" i="0" sz="1500" u="none" cap="none" strike="noStrike">
                <a:solidFill>
                  <a:schemeClr val="lt1"/>
                </a:solidFill>
                <a:latin typeface="Cambria"/>
                <a:ea typeface="Cambria"/>
                <a:cs typeface="Cambria"/>
                <a:sym typeface="Cambria"/>
              </a:defRPr>
            </a:lvl3pPr>
            <a:lvl4pPr indent="-317500" lvl="3" marL="1828800" marR="0" rtl="0" algn="l">
              <a:lnSpc>
                <a:spcPct val="90000"/>
              </a:lnSpc>
              <a:spcBef>
                <a:spcPts val="600"/>
              </a:spcBef>
              <a:spcAft>
                <a:spcPts val="0"/>
              </a:spcAft>
              <a:buClr>
                <a:schemeClr val="lt2"/>
              </a:buClr>
              <a:buSzPts val="1400"/>
              <a:buFont typeface="Cambria"/>
              <a:buChar char="–"/>
              <a:defRPr b="0" i="0" sz="1400" u="none" cap="none" strike="noStrike">
                <a:solidFill>
                  <a:schemeClr val="lt1"/>
                </a:solidFill>
                <a:latin typeface="Cambria"/>
                <a:ea typeface="Cambria"/>
                <a:cs typeface="Cambria"/>
                <a:sym typeface="Cambria"/>
              </a:defRPr>
            </a:lvl4pPr>
            <a:lvl5pPr indent="-304800" lvl="4" marL="2286000" marR="0" rtl="0" algn="l">
              <a:lnSpc>
                <a:spcPct val="90000"/>
              </a:lnSpc>
              <a:spcBef>
                <a:spcPts val="600"/>
              </a:spcBef>
              <a:spcAft>
                <a:spcPts val="0"/>
              </a:spcAft>
              <a:buClr>
                <a:schemeClr val="lt2"/>
              </a:buClr>
              <a:buSzPts val="1200"/>
              <a:buFont typeface="Arial"/>
              <a:buChar char="•"/>
              <a:defRPr b="0" i="0" sz="1200" u="none" cap="none" strike="noStrike">
                <a:solidFill>
                  <a:schemeClr val="lt1"/>
                </a:solidFill>
                <a:latin typeface="Cambria"/>
                <a:ea typeface="Cambria"/>
                <a:cs typeface="Cambria"/>
                <a:sym typeface="Cambria"/>
              </a:defRPr>
            </a:lvl5pPr>
            <a:lvl6pPr indent="-304800" lvl="5" marL="2743200" marR="0" rtl="0" algn="l">
              <a:lnSpc>
                <a:spcPct val="90000"/>
              </a:lnSpc>
              <a:spcBef>
                <a:spcPts val="600"/>
              </a:spcBef>
              <a:spcAft>
                <a:spcPts val="0"/>
              </a:spcAft>
              <a:buClr>
                <a:schemeClr val="lt2"/>
              </a:buClr>
              <a:buSzPts val="1200"/>
              <a:buFont typeface="Cambria"/>
              <a:buChar char="–"/>
              <a:defRPr b="0" i="0" sz="1200" u="none" cap="none" strike="noStrike">
                <a:solidFill>
                  <a:schemeClr val="lt1"/>
                </a:solidFill>
                <a:latin typeface="Cambria"/>
                <a:ea typeface="Cambria"/>
                <a:cs typeface="Cambria"/>
                <a:sym typeface="Cambria"/>
              </a:defRPr>
            </a:lvl6pPr>
            <a:lvl7pPr indent="-304800" lvl="6" marL="3200400" marR="0" rtl="0" algn="l">
              <a:lnSpc>
                <a:spcPct val="90000"/>
              </a:lnSpc>
              <a:spcBef>
                <a:spcPts val="600"/>
              </a:spcBef>
              <a:spcAft>
                <a:spcPts val="0"/>
              </a:spcAft>
              <a:buClr>
                <a:schemeClr val="lt2"/>
              </a:buClr>
              <a:buSzPts val="1200"/>
              <a:buFont typeface="Arial"/>
              <a:buChar char="•"/>
              <a:defRPr b="0" i="0" sz="1200" u="none" cap="none" strike="noStrike">
                <a:solidFill>
                  <a:schemeClr val="lt1"/>
                </a:solidFill>
                <a:latin typeface="Cambria"/>
                <a:ea typeface="Cambria"/>
                <a:cs typeface="Cambria"/>
                <a:sym typeface="Cambria"/>
              </a:defRPr>
            </a:lvl7pPr>
            <a:lvl8pPr indent="-304800" lvl="7" marL="3657600" marR="0" rtl="0" algn="l">
              <a:lnSpc>
                <a:spcPct val="90000"/>
              </a:lnSpc>
              <a:spcBef>
                <a:spcPts val="600"/>
              </a:spcBef>
              <a:spcAft>
                <a:spcPts val="0"/>
              </a:spcAft>
              <a:buClr>
                <a:schemeClr val="lt2"/>
              </a:buClr>
              <a:buSzPts val="1200"/>
              <a:buFont typeface="Cambria"/>
              <a:buChar char="–"/>
              <a:defRPr b="0" i="0" sz="1200" u="none" cap="none" strike="noStrike">
                <a:solidFill>
                  <a:schemeClr val="lt1"/>
                </a:solidFill>
                <a:latin typeface="Cambria"/>
                <a:ea typeface="Cambria"/>
                <a:cs typeface="Cambria"/>
                <a:sym typeface="Cambria"/>
              </a:defRPr>
            </a:lvl8pPr>
            <a:lvl9pPr indent="-304800" lvl="8" marL="4114800" marR="0" rtl="0" algn="l">
              <a:lnSpc>
                <a:spcPct val="90000"/>
              </a:lnSpc>
              <a:spcBef>
                <a:spcPts val="600"/>
              </a:spcBef>
              <a:spcAft>
                <a:spcPts val="0"/>
              </a:spcAft>
              <a:buClr>
                <a:schemeClr val="lt2"/>
              </a:buClr>
              <a:buSzPts val="1200"/>
              <a:buFont typeface="Arial"/>
              <a:buChar char="•"/>
              <a:defRPr b="0" i="0" sz="1200" u="none" cap="none" strike="noStrike">
                <a:solidFill>
                  <a:schemeClr val="lt1"/>
                </a:solidFill>
                <a:latin typeface="Cambria"/>
                <a:ea typeface="Cambria"/>
                <a:cs typeface="Cambria"/>
                <a:sym typeface="Cambria"/>
              </a:defRPr>
            </a:lvl9pPr>
          </a:lstStyle>
          <a:p/>
        </p:txBody>
      </p:sp>
      <p:sp>
        <p:nvSpPr>
          <p:cNvPr id="8" name="Google Shape;8;p1"/>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9pPr>
          </a:lstStyle>
          <a:p/>
        </p:txBody>
      </p:sp>
      <p:sp>
        <p:nvSpPr>
          <p:cNvPr id="9" name="Google Shape;9;p1"/>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900"/>
              <a:buFont typeface="Cambria"/>
              <a:buNone/>
              <a:defRPr b="0" i="0" sz="900" u="none" cap="none" strike="noStrike">
                <a:solidFill>
                  <a:schemeClr val="lt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9pPr>
          </a:lstStyle>
          <a:p/>
        </p:txBody>
      </p:sp>
      <p:sp>
        <p:nvSpPr>
          <p:cNvPr id="10" name="Google Shape;10;p1"/>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0" marR="0" rtl="0" algn="r">
              <a:spcBef>
                <a:spcPts val="0"/>
              </a:spcBef>
              <a:buNone/>
              <a:defRPr b="0" i="0" sz="900" u="none" cap="none" strike="noStrike">
                <a:solidFill>
                  <a:schemeClr val="lt1"/>
                </a:solidFill>
                <a:latin typeface="Cambria"/>
                <a:ea typeface="Cambria"/>
                <a:cs typeface="Cambria"/>
                <a:sym typeface="Cambria"/>
              </a:defRPr>
            </a:lvl2pPr>
            <a:lvl3pPr indent="0" lvl="2" marL="0" marR="0" rtl="0" algn="r">
              <a:spcBef>
                <a:spcPts val="0"/>
              </a:spcBef>
              <a:buNone/>
              <a:defRPr b="0" i="0" sz="900" u="none" cap="none" strike="noStrike">
                <a:solidFill>
                  <a:schemeClr val="lt1"/>
                </a:solidFill>
                <a:latin typeface="Cambria"/>
                <a:ea typeface="Cambria"/>
                <a:cs typeface="Cambria"/>
                <a:sym typeface="Cambria"/>
              </a:defRPr>
            </a:lvl3pPr>
            <a:lvl4pPr indent="0" lvl="3" marL="0" marR="0" rtl="0" algn="r">
              <a:spcBef>
                <a:spcPts val="0"/>
              </a:spcBef>
              <a:buNone/>
              <a:defRPr b="0" i="0" sz="900" u="none" cap="none" strike="noStrike">
                <a:solidFill>
                  <a:schemeClr val="lt1"/>
                </a:solidFill>
                <a:latin typeface="Cambria"/>
                <a:ea typeface="Cambria"/>
                <a:cs typeface="Cambria"/>
                <a:sym typeface="Cambria"/>
              </a:defRPr>
            </a:lvl4pPr>
            <a:lvl5pPr indent="0" lvl="4" marL="0" marR="0" rtl="0" algn="r">
              <a:spcBef>
                <a:spcPts val="0"/>
              </a:spcBef>
              <a:buNone/>
              <a:defRPr b="0" i="0" sz="900" u="none" cap="none" strike="noStrike">
                <a:solidFill>
                  <a:schemeClr val="lt1"/>
                </a:solidFill>
                <a:latin typeface="Cambria"/>
                <a:ea typeface="Cambria"/>
                <a:cs typeface="Cambria"/>
                <a:sym typeface="Cambria"/>
              </a:defRPr>
            </a:lvl5pPr>
            <a:lvl6pPr indent="0" lvl="5" marL="0" marR="0" rtl="0" algn="r">
              <a:spcBef>
                <a:spcPts val="0"/>
              </a:spcBef>
              <a:buNone/>
              <a:defRPr b="0" i="0" sz="900" u="none" cap="none" strike="noStrike">
                <a:solidFill>
                  <a:schemeClr val="lt1"/>
                </a:solidFill>
                <a:latin typeface="Cambria"/>
                <a:ea typeface="Cambria"/>
                <a:cs typeface="Cambria"/>
                <a:sym typeface="Cambria"/>
              </a:defRPr>
            </a:lvl6pPr>
            <a:lvl7pPr indent="0" lvl="6" marL="0" marR="0" rtl="0" algn="r">
              <a:spcBef>
                <a:spcPts val="0"/>
              </a:spcBef>
              <a:buNone/>
              <a:defRPr b="0" i="0" sz="900" u="none" cap="none" strike="noStrike">
                <a:solidFill>
                  <a:schemeClr val="lt1"/>
                </a:solidFill>
                <a:latin typeface="Cambria"/>
                <a:ea typeface="Cambria"/>
                <a:cs typeface="Cambria"/>
                <a:sym typeface="Cambria"/>
              </a:defRPr>
            </a:lvl7pPr>
            <a:lvl8pPr indent="0" lvl="7" marL="0" marR="0" rtl="0" algn="r">
              <a:spcBef>
                <a:spcPts val="0"/>
              </a:spcBef>
              <a:buNone/>
              <a:defRPr b="0" i="0" sz="900" u="none" cap="none" strike="noStrike">
                <a:solidFill>
                  <a:schemeClr val="lt1"/>
                </a:solidFill>
                <a:latin typeface="Cambria"/>
                <a:ea typeface="Cambria"/>
                <a:cs typeface="Cambria"/>
                <a:sym typeface="Cambria"/>
              </a:defRPr>
            </a:lvl8pPr>
            <a:lvl9pPr indent="0" lvl="8" marL="0" marR="0" rtl="0" algn="r">
              <a:spcBef>
                <a:spcPts val="0"/>
              </a:spcBef>
              <a:buNone/>
              <a:defRPr b="0" i="0" sz="9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
              <a:t>‹#›</a:t>
            </a:fld>
            <a:endParaRPr/>
          </a:p>
        </p:txBody>
      </p:sp>
      <p:grpSp>
        <p:nvGrpSpPr>
          <p:cNvPr id="11" name="Google Shape;11;p1"/>
          <p:cNvGrpSpPr/>
          <p:nvPr/>
        </p:nvGrpSpPr>
        <p:grpSpPr>
          <a:xfrm>
            <a:off x="23" y="21342"/>
            <a:ext cx="9144000" cy="295715"/>
            <a:chOff x="23" y="21342"/>
            <a:chExt cx="9144000" cy="295715"/>
          </a:xfrm>
        </p:grpSpPr>
        <p:sp>
          <p:nvSpPr>
            <p:cNvPr id="12" name="Google Shape;12;p1"/>
            <p:cNvSpPr/>
            <p:nvPr/>
          </p:nvSpPr>
          <p:spPr>
            <a:xfrm>
              <a:off x="23" y="36417"/>
              <a:ext cx="9144000" cy="274200"/>
            </a:xfrm>
            <a:prstGeom prst="rect">
              <a:avLst/>
            </a:prstGeom>
            <a:gradFill>
              <a:gsLst>
                <a:gs pos="0">
                  <a:schemeClr val="dk2"/>
                </a:gs>
                <a:gs pos="100000">
                  <a:schemeClr val="dk1"/>
                </a:gs>
              </a:gsLst>
              <a:path path="circle">
                <a:fillToRect b="50%" l="50%" r="50%" t="50%"/>
              </a:path>
              <a:tileRect/>
            </a:gradFill>
            <a:ln>
              <a:noFill/>
            </a:ln>
          </p:spPr>
          <p:txBody>
            <a:bodyPr anchorCtr="0" anchor="ctr" bIns="45700" lIns="91425" spcFirstLastPara="1" rIns="91425" wrap="square" tIns="0">
              <a:noAutofit/>
            </a:bodyPr>
            <a:lstStyle/>
            <a:p>
              <a:pPr indent="0" lvl="0" marL="0" marR="0" rtl="0" algn="l">
                <a:spcBef>
                  <a:spcPts val="0"/>
                </a:spcBef>
                <a:spcAft>
                  <a:spcPts val="0"/>
                </a:spcAft>
                <a:buNone/>
              </a:pPr>
              <a:r>
                <a:rPr b="0" i="0" lang="en" sz="1800" u="none" cap="none" strike="noStrike">
                  <a:solidFill>
                    <a:schemeClr val="lt1"/>
                  </a:solidFill>
                  <a:latin typeface="Cambria"/>
                  <a:ea typeface="Cambria"/>
                  <a:cs typeface="Cambria"/>
                  <a:sym typeface="Cambria"/>
                </a:rPr>
                <a:t>CS 3043 Social Implications Of Computing</a:t>
              </a:r>
              <a:endParaRPr/>
            </a:p>
          </p:txBody>
        </p:sp>
        <p:pic>
          <p:nvPicPr>
            <p:cNvPr descr="WPI_Inst_Prim_FulClr_Rev.png" id="13" name="Google Shape;13;p1"/>
            <p:cNvPicPr preferRelativeResize="0"/>
            <p:nvPr/>
          </p:nvPicPr>
          <p:blipFill rotWithShape="1">
            <a:blip r:embed="rId1">
              <a:alphaModFix/>
            </a:blip>
            <a:srcRect b="0" l="0" r="0" t="0"/>
            <a:stretch/>
          </p:blipFill>
          <p:spPr>
            <a:xfrm>
              <a:off x="8123338" y="21342"/>
              <a:ext cx="914402" cy="295715"/>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archive.nytimes.com/www.nytimes.com/books/first/k/koehler-stasi.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ctrTitle"/>
          </p:nvPr>
        </p:nvSpPr>
        <p:spPr>
          <a:xfrm>
            <a:off x="914400" y="1428751"/>
            <a:ext cx="7315200" cy="1611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1984</a:t>
            </a:r>
            <a:endParaRPr/>
          </a:p>
        </p:txBody>
      </p:sp>
      <p:sp>
        <p:nvSpPr>
          <p:cNvPr id="97" name="Google Shape;97;p15"/>
          <p:cNvSpPr txBox="1"/>
          <p:nvPr>
            <p:ph idx="1" type="subTitle"/>
          </p:nvPr>
        </p:nvSpPr>
        <p:spPr>
          <a:xfrm>
            <a:off x="914400" y="3105150"/>
            <a:ext cx="7315200" cy="762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
              <a:t>Alexander Beck, Caleb French, Eric Hughs-Baird, Owen Lacey, James Walden</a:t>
            </a:r>
            <a:endParaRPr/>
          </a:p>
        </p:txBody>
      </p:sp>
      <p:sp>
        <p:nvSpPr>
          <p:cNvPr id="98" name="Google Shape;98;p15"/>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99" name="Google Shape;99;p15"/>
          <p:cNvPicPr preferRelativeResize="0"/>
          <p:nvPr/>
        </p:nvPicPr>
        <p:blipFill>
          <a:blip r:embed="rId3">
            <a:alphaModFix/>
          </a:blip>
          <a:stretch>
            <a:fillRect/>
          </a:stretch>
        </p:blipFill>
        <p:spPr>
          <a:xfrm>
            <a:off x="4342975" y="176325"/>
            <a:ext cx="3502899" cy="2700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Politics and Information Privacy in Media</a:t>
            </a:r>
            <a:endParaRPr/>
          </a:p>
        </p:txBody>
      </p:sp>
      <p:sp>
        <p:nvSpPr>
          <p:cNvPr id="170" name="Google Shape;170;p24"/>
          <p:cNvSpPr txBox="1"/>
          <p:nvPr>
            <p:ph idx="1" type="body"/>
          </p:nvPr>
        </p:nvSpPr>
        <p:spPr>
          <a:xfrm>
            <a:off x="311700" y="1152475"/>
            <a:ext cx="4845600" cy="3416400"/>
          </a:xfrm>
          <a:prstGeom prst="rect">
            <a:avLst/>
          </a:prstGeom>
        </p:spPr>
        <p:txBody>
          <a:bodyPr anchorCtr="0" anchor="t" bIns="45700" lIns="91425" spcFirstLastPara="1" rIns="91425" wrap="square" tIns="45700">
            <a:normAutofit lnSpcReduction="10000"/>
          </a:bodyPr>
          <a:lstStyle/>
          <a:p>
            <a:pPr indent="-348615" lvl="0" marL="457200" rtl="0" algn="l">
              <a:spcBef>
                <a:spcPts val="1200"/>
              </a:spcBef>
              <a:spcAft>
                <a:spcPts val="0"/>
              </a:spcAft>
              <a:buSzPts val="1890"/>
              <a:buChar char="•"/>
            </a:pPr>
            <a:r>
              <a:rPr lang="en"/>
              <a:t>People are </a:t>
            </a:r>
            <a:r>
              <a:rPr lang="en"/>
              <a:t>constantly</a:t>
            </a:r>
            <a:r>
              <a:rPr lang="en"/>
              <a:t> </a:t>
            </a:r>
            <a:r>
              <a:rPr lang="en"/>
              <a:t>bombarded</a:t>
            </a:r>
            <a:r>
              <a:rPr lang="en"/>
              <a:t> with messages of hate, and are being indoctrinated through hate</a:t>
            </a:r>
            <a:endParaRPr/>
          </a:p>
          <a:p>
            <a:pPr indent="-348615" lvl="0" marL="457200" rtl="0" algn="l">
              <a:spcBef>
                <a:spcPts val="1200"/>
              </a:spcBef>
              <a:spcAft>
                <a:spcPts val="0"/>
              </a:spcAft>
              <a:buSzPts val="1890"/>
              <a:buChar char="•"/>
            </a:pPr>
            <a:r>
              <a:rPr lang="en"/>
              <a:t>50% of Newspaper coverage conveys bad news, while only 6% convey good news [22]</a:t>
            </a:r>
            <a:endParaRPr/>
          </a:p>
          <a:p>
            <a:pPr indent="-348615" lvl="0" marL="457200" rtl="0" algn="l">
              <a:spcBef>
                <a:spcPts val="1200"/>
              </a:spcBef>
              <a:spcAft>
                <a:spcPts val="0"/>
              </a:spcAft>
              <a:buSzPts val="1890"/>
              <a:buChar char="•"/>
            </a:pPr>
            <a:r>
              <a:rPr lang="en"/>
              <a:t>The Negativity Bias and as it connects to newspaper and social media today</a:t>
            </a:r>
            <a:endParaRPr/>
          </a:p>
          <a:p>
            <a:pPr indent="-348615" lvl="0" marL="457200" rtl="0" algn="l">
              <a:spcBef>
                <a:spcPts val="1200"/>
              </a:spcBef>
              <a:spcAft>
                <a:spcPts val="0"/>
              </a:spcAft>
              <a:buSzPts val="1890"/>
              <a:buChar char="•"/>
            </a:pPr>
            <a:r>
              <a:rPr lang="en"/>
              <a:t>Donald J Trump spread 11 tweets about unproven therapies [23]</a:t>
            </a:r>
            <a:endParaRPr/>
          </a:p>
        </p:txBody>
      </p:sp>
      <p:sp>
        <p:nvSpPr>
          <p:cNvPr id="171" name="Google Shape;171;p2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172" name="Google Shape;172;p24"/>
          <p:cNvPicPr preferRelativeResize="0"/>
          <p:nvPr/>
        </p:nvPicPr>
        <p:blipFill>
          <a:blip r:embed="rId3">
            <a:alphaModFix/>
          </a:blip>
          <a:stretch>
            <a:fillRect/>
          </a:stretch>
        </p:blipFill>
        <p:spPr>
          <a:xfrm>
            <a:off x="5157300" y="1431100"/>
            <a:ext cx="3681900" cy="1851996"/>
          </a:xfrm>
          <a:prstGeom prst="rect">
            <a:avLst/>
          </a:prstGeom>
          <a:noFill/>
          <a:ln>
            <a:noFill/>
          </a:ln>
        </p:spPr>
      </p:pic>
      <p:sp>
        <p:nvSpPr>
          <p:cNvPr id="173" name="Google Shape;173;p24"/>
          <p:cNvSpPr txBox="1"/>
          <p:nvPr/>
        </p:nvSpPr>
        <p:spPr>
          <a:xfrm>
            <a:off x="5157300" y="3251850"/>
            <a:ext cx="36819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mbria"/>
                <a:ea typeface="Cambria"/>
                <a:cs typeface="Cambria"/>
                <a:sym typeface="Cambria"/>
              </a:rPr>
              <a:t>Donald Trump posting </a:t>
            </a:r>
            <a:r>
              <a:rPr lang="en">
                <a:solidFill>
                  <a:schemeClr val="lt1"/>
                </a:solidFill>
                <a:latin typeface="Cambria"/>
                <a:ea typeface="Cambria"/>
                <a:cs typeface="Cambria"/>
                <a:sym typeface="Cambria"/>
              </a:rPr>
              <a:t>unproven</a:t>
            </a:r>
            <a:r>
              <a:rPr lang="en">
                <a:solidFill>
                  <a:schemeClr val="lt1"/>
                </a:solidFill>
                <a:latin typeface="Cambria"/>
                <a:ea typeface="Cambria"/>
                <a:cs typeface="Cambria"/>
                <a:sym typeface="Cambria"/>
              </a:rPr>
              <a:t> </a:t>
            </a:r>
            <a:r>
              <a:rPr lang="en">
                <a:solidFill>
                  <a:schemeClr val="lt1"/>
                </a:solidFill>
                <a:latin typeface="Cambria"/>
                <a:ea typeface="Cambria"/>
                <a:cs typeface="Cambria"/>
                <a:sym typeface="Cambria"/>
              </a:rPr>
              <a:t>theories</a:t>
            </a:r>
            <a:r>
              <a:rPr lang="en">
                <a:solidFill>
                  <a:schemeClr val="lt1"/>
                </a:solidFill>
                <a:latin typeface="Cambria"/>
                <a:ea typeface="Cambria"/>
                <a:cs typeface="Cambria"/>
                <a:sym typeface="Cambria"/>
              </a:rPr>
              <a:t> on twitter [24]</a:t>
            </a:r>
            <a:endParaRPr>
              <a:solidFill>
                <a:schemeClr val="lt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idx="1" type="body"/>
          </p:nvPr>
        </p:nvSpPr>
        <p:spPr>
          <a:xfrm>
            <a:off x="311700" y="1152475"/>
            <a:ext cx="64134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Social Media </a:t>
            </a:r>
            <a:r>
              <a:rPr lang="en"/>
              <a:t>benefits</a:t>
            </a:r>
            <a:r>
              <a:rPr lang="en"/>
              <a:t> from both </a:t>
            </a:r>
            <a:r>
              <a:rPr lang="en"/>
              <a:t>positive</a:t>
            </a:r>
            <a:r>
              <a:rPr lang="en"/>
              <a:t> and negative content, as both have positive effects on engagement [25]</a:t>
            </a:r>
            <a:endParaRPr/>
          </a:p>
          <a:p>
            <a:pPr indent="-348615" lvl="0" marL="457200" rtl="0" algn="l">
              <a:spcBef>
                <a:spcPts val="1200"/>
              </a:spcBef>
              <a:spcAft>
                <a:spcPts val="0"/>
              </a:spcAft>
              <a:buSzPts val="1890"/>
              <a:buChar char="•"/>
            </a:pPr>
            <a:r>
              <a:rPr lang="en"/>
              <a:t>System-driven customizability increased selective exposure [26]</a:t>
            </a:r>
            <a:endParaRPr/>
          </a:p>
          <a:p>
            <a:pPr indent="-348615" lvl="0" marL="457200" rtl="0" algn="l">
              <a:spcBef>
                <a:spcPts val="1200"/>
              </a:spcBef>
              <a:spcAft>
                <a:spcPts val="0"/>
              </a:spcAft>
              <a:buSzPts val="1890"/>
              <a:buChar char="•"/>
            </a:pPr>
            <a:r>
              <a:rPr lang="en"/>
              <a:t>Echo chambers within groups prevent introspection, which is critical to properly defend your views [27]</a:t>
            </a:r>
            <a:endParaRPr/>
          </a:p>
        </p:txBody>
      </p:sp>
      <p:sp>
        <p:nvSpPr>
          <p:cNvPr id="179" name="Google Shape;179;p25"/>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5"/>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Politics and Information Privacy in Media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idx="1" type="body"/>
          </p:nvPr>
        </p:nvSpPr>
        <p:spPr>
          <a:xfrm>
            <a:off x="311700" y="1152475"/>
            <a:ext cx="64134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Winston keeps a diary,  it is the only place where he divulges his true feelings about big brother</a:t>
            </a:r>
            <a:endParaRPr/>
          </a:p>
          <a:p>
            <a:pPr indent="-348615" lvl="0" marL="457200" rtl="0" algn="l">
              <a:spcBef>
                <a:spcPts val="1200"/>
              </a:spcBef>
              <a:spcAft>
                <a:spcPts val="0"/>
              </a:spcAft>
              <a:buSzPts val="1890"/>
              <a:buChar char="•"/>
            </a:pPr>
            <a:r>
              <a:rPr lang="en"/>
              <a:t>Social media can have information on </a:t>
            </a:r>
            <a:r>
              <a:rPr lang="en"/>
              <a:t>religious</a:t>
            </a:r>
            <a:r>
              <a:rPr lang="en"/>
              <a:t> beliefs, location, </a:t>
            </a:r>
            <a:r>
              <a:rPr lang="en"/>
              <a:t>employment</a:t>
            </a:r>
            <a:r>
              <a:rPr lang="en"/>
              <a:t> and relationships [28] </a:t>
            </a:r>
            <a:endParaRPr/>
          </a:p>
          <a:p>
            <a:pPr indent="-348615" lvl="0" marL="457200" rtl="0" algn="l">
              <a:spcBef>
                <a:spcPts val="1200"/>
              </a:spcBef>
              <a:spcAft>
                <a:spcPts val="0"/>
              </a:spcAft>
              <a:buSzPts val="1890"/>
              <a:buChar char="•"/>
            </a:pPr>
            <a:r>
              <a:rPr lang="en"/>
              <a:t>Political </a:t>
            </a:r>
            <a:r>
              <a:rPr lang="en"/>
              <a:t>parties</a:t>
            </a:r>
            <a:r>
              <a:rPr lang="en"/>
              <a:t> will use that </a:t>
            </a:r>
            <a:r>
              <a:rPr lang="en"/>
              <a:t>information</a:t>
            </a:r>
            <a:r>
              <a:rPr lang="en"/>
              <a:t> to create targeted ads </a:t>
            </a:r>
            <a:endParaRPr/>
          </a:p>
        </p:txBody>
      </p:sp>
      <p:sp>
        <p:nvSpPr>
          <p:cNvPr id="186" name="Google Shape;186;p2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87" name="Google Shape;187;p26"/>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Politics and Information Privacy in Media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References</a:t>
            </a:r>
            <a:endParaRPr/>
          </a:p>
        </p:txBody>
      </p:sp>
      <p:sp>
        <p:nvSpPr>
          <p:cNvPr descr="2" id="193" name="Google Shape;193;p27"/>
          <p:cNvSpPr txBox="1"/>
          <p:nvPr>
            <p:ph idx="1" type="body"/>
          </p:nvPr>
        </p:nvSpPr>
        <p:spPr>
          <a:xfrm>
            <a:off x="311700" y="1152475"/>
            <a:ext cx="8520600" cy="3416400"/>
          </a:xfrm>
          <a:prstGeom prst="rect">
            <a:avLst/>
          </a:prstGeom>
        </p:spPr>
        <p:txBody>
          <a:bodyPr anchorCtr="0" anchor="t" bIns="45700" lIns="91425" spcFirstLastPara="1" rIns="91425" wrap="square" tIns="45700">
            <a:normAutofit fontScale="55000" lnSpcReduction="10000"/>
          </a:bodyPr>
          <a:lstStyle/>
          <a:p>
            <a:pPr indent="-294608" lvl="0" marL="457200" rtl="0" algn="l">
              <a:spcBef>
                <a:spcPts val="1200"/>
              </a:spcBef>
              <a:spcAft>
                <a:spcPts val="0"/>
              </a:spcAft>
              <a:buSzPct val="90000"/>
              <a:buAutoNum type="arabicPeriod"/>
            </a:pPr>
            <a:r>
              <a:rPr lang="en"/>
              <a:t>Grossman, L. (March 17, 2016). </a:t>
            </a:r>
            <a:r>
              <a:rPr i="1" lang="en"/>
              <a:t>Apple CEO Tim Cook’s Fight with the FBI.</a:t>
            </a:r>
            <a:r>
              <a:rPr lang="en"/>
              <a:t>. TIME </a:t>
            </a:r>
            <a:r>
              <a:rPr lang="en"/>
              <a:t>https://time.com/4262480/tim-cook-apple-fbi-2/.  (Accessed Oct 2)</a:t>
            </a:r>
            <a:endParaRPr/>
          </a:p>
          <a:p>
            <a:pPr indent="-294608" lvl="0" marL="457200" rtl="0" algn="l">
              <a:spcBef>
                <a:spcPts val="0"/>
              </a:spcBef>
              <a:spcAft>
                <a:spcPts val="0"/>
              </a:spcAft>
              <a:buSzPct val="90000"/>
              <a:buAutoNum type="arabicPeriod"/>
            </a:pPr>
            <a:r>
              <a:rPr lang="en"/>
              <a:t>Nicas, J. (2021, June 14). </a:t>
            </a:r>
            <a:r>
              <a:rPr i="1" lang="en"/>
              <a:t>What data about you can the government get from Big Tech?</a:t>
            </a:r>
            <a:r>
              <a:rPr lang="en"/>
              <a:t>. The New York Times. https://www.nytimes.com/2021/06/14/technology/personal-data-apple-google-facebook.html </a:t>
            </a:r>
            <a:endParaRPr/>
          </a:p>
          <a:p>
            <a:pPr indent="-294608" lvl="0" marL="457200" rtl="0" algn="l">
              <a:spcBef>
                <a:spcPts val="0"/>
              </a:spcBef>
              <a:spcAft>
                <a:spcPts val="0"/>
              </a:spcAft>
              <a:buSzPct val="90000"/>
              <a:buAutoNum type="arabicPeriod"/>
            </a:pPr>
            <a:r>
              <a:rPr lang="en"/>
              <a:t>Julio Terracino; Craig Matasick, Disinformation and Russia’s war of aggression against Ukraine: Threats and governance responces, (OECD 11/03/2022), https://www.oecd.org/ukraine-hub/policy-responses/disinformation-and-russia-s-war-of-aggression-against-ukraine-37186bde/#section-d1e135   (10/4/2023)</a:t>
            </a:r>
            <a:endParaRPr/>
          </a:p>
          <a:p>
            <a:pPr indent="-294608" lvl="0" marL="457200" rtl="0" algn="l">
              <a:spcBef>
                <a:spcPts val="0"/>
              </a:spcBef>
              <a:spcAft>
                <a:spcPts val="0"/>
              </a:spcAft>
              <a:buSzPct val="90000"/>
              <a:buAutoNum type="arabicPeriod"/>
            </a:pPr>
            <a:r>
              <a:rPr lang="en"/>
              <a:t>List of 1947 major news events in history. What Happened in 1947 including Pop Culture, Significant Events, Key Technology and Inventions. (n.d.). https://www.thepeoplehistory.com/1947.html. Date Accessed: October 5, 2023</a:t>
            </a:r>
            <a:endParaRPr/>
          </a:p>
          <a:p>
            <a:pPr indent="-294608" lvl="0" marL="457200" rtl="0" algn="l">
              <a:spcBef>
                <a:spcPts val="0"/>
              </a:spcBef>
              <a:spcAft>
                <a:spcPts val="0"/>
              </a:spcAft>
              <a:buSzPct val="90000"/>
              <a:buAutoNum type="arabicPeriod"/>
            </a:pPr>
            <a:r>
              <a:rPr lang="en"/>
              <a:t>List of 1948 major news events in history. What Happened in 1948 including Pop Culture, Significant Events, Key Technology and Inventions. (n.d.). https://www.thepeoplehistory.com/1948.html. Date Accessed: October 5,  2023</a:t>
            </a:r>
            <a:endParaRPr/>
          </a:p>
          <a:p>
            <a:pPr indent="-294608" lvl="0" marL="457200" rtl="0" algn="l">
              <a:spcBef>
                <a:spcPts val="0"/>
              </a:spcBef>
              <a:spcAft>
                <a:spcPts val="0"/>
              </a:spcAft>
              <a:buSzPct val="90000"/>
              <a:buAutoNum type="arabicPeriod"/>
            </a:pPr>
            <a:r>
              <a:rPr lang="en"/>
              <a:t>List of 1949 major news events in history. What Happened in 1949 including Pop Culture, Significant Events, Key Technology and Inventions. (n.d.). https://www.thepeoplehistory.com/1949.html. Date Accessed: October 5,  2023</a:t>
            </a:r>
            <a:endParaRPr/>
          </a:p>
          <a:p>
            <a:pPr indent="-294608" lvl="0" marL="457200" rtl="0" algn="l">
              <a:spcBef>
                <a:spcPts val="0"/>
              </a:spcBef>
              <a:spcAft>
                <a:spcPts val="0"/>
              </a:spcAft>
              <a:buSzPct val="90000"/>
              <a:buAutoNum type="arabicPeriod"/>
            </a:pPr>
            <a:r>
              <a:rPr lang="en"/>
              <a:t>Malloryk. (2020, July 31). Cold conflict: The National WWII Museum: New Orleans. The National WWII Museum | New Orleans. https://www.nationalww2museum.org/war/articles/cold-conflict. Date Accessed: October 5, 2023</a:t>
            </a:r>
            <a:endParaRPr/>
          </a:p>
          <a:p>
            <a:pPr indent="-294608" lvl="0" marL="457200" rtl="0" algn="l">
              <a:spcBef>
                <a:spcPts val="0"/>
              </a:spcBef>
              <a:spcAft>
                <a:spcPts val="0"/>
              </a:spcAft>
              <a:buSzPct val="90000"/>
              <a:buAutoNum type="arabicPeriod"/>
            </a:pPr>
            <a:r>
              <a:rPr lang="en"/>
              <a:t>AP-NORC Center for Public Affairs Research, Misinformation about invasion of Ukraine views as a major </a:t>
            </a:r>
            <a:r>
              <a:rPr lang="en"/>
              <a:t>problem</a:t>
            </a:r>
            <a:r>
              <a:rPr lang="en"/>
              <a:t>, (4/28/2022), https://apnorc.org/projects/misinformation-about-the-invasion-of-ukraine-viewed-as-a-major-problem/  , (10/5/2023)</a:t>
            </a:r>
            <a:endParaRPr/>
          </a:p>
          <a:p>
            <a:pPr indent="-294608" lvl="0" marL="457200" rtl="0" algn="l">
              <a:spcBef>
                <a:spcPts val="0"/>
              </a:spcBef>
              <a:spcAft>
                <a:spcPts val="0"/>
              </a:spcAft>
              <a:buSzPct val="90000"/>
              <a:buAutoNum type="arabicPeriod"/>
            </a:pPr>
            <a:r>
              <a:rPr lang="en"/>
              <a:t>Jeff Nilsson, The Long Tradition of the Smear Campaign, (The Saturday Evening Post, 08/25/2012) https://www.saturdayeveningpost.com/2012/08/tradition-dirty-politics/ Date Accessed: October 5, 2023</a:t>
            </a:r>
            <a:endParaRPr/>
          </a:p>
        </p:txBody>
      </p:sp>
      <p:sp>
        <p:nvSpPr>
          <p:cNvPr id="194" name="Google Shape;194;p27"/>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idx="1" type="body"/>
          </p:nvPr>
        </p:nvSpPr>
        <p:spPr>
          <a:xfrm>
            <a:off x="311700" y="1152475"/>
            <a:ext cx="8520600" cy="3416400"/>
          </a:xfrm>
          <a:prstGeom prst="rect">
            <a:avLst/>
          </a:prstGeom>
        </p:spPr>
        <p:txBody>
          <a:bodyPr anchorCtr="0" anchor="t" bIns="45700" lIns="91425" spcFirstLastPara="1" rIns="91425" wrap="square" tIns="45700">
            <a:normAutofit fontScale="55000" lnSpcReduction="20000"/>
          </a:bodyPr>
          <a:lstStyle/>
          <a:p>
            <a:pPr indent="-294608" lvl="0" marL="457200" rtl="0" algn="l">
              <a:spcBef>
                <a:spcPts val="1200"/>
              </a:spcBef>
              <a:spcAft>
                <a:spcPts val="0"/>
              </a:spcAft>
              <a:buSzPct val="90000"/>
              <a:buAutoNum type="arabicPeriod" startAt="10"/>
            </a:pPr>
            <a:r>
              <a:rPr lang="en"/>
              <a:t>Sergei A Samoilenko, Character assassination, (ResearchGat, January 2018),  </a:t>
            </a:r>
            <a:r>
              <a:rPr lang="en"/>
              <a:t>https://www.researchgate.net/profile/Sergei-Samoilenko/publication/318102669_Character_assassination/links/595974eca6fdcc2beca94c50/Character-assassination.pdf (10/04/2023)</a:t>
            </a:r>
            <a:endParaRPr/>
          </a:p>
          <a:p>
            <a:pPr indent="-294608" lvl="0" marL="457200" rtl="0" algn="l">
              <a:spcBef>
                <a:spcPts val="0"/>
              </a:spcBef>
              <a:spcAft>
                <a:spcPts val="0"/>
              </a:spcAft>
              <a:buSzPct val="90000"/>
              <a:buAutoNum type="arabicPeriod" startAt="10"/>
            </a:pPr>
            <a:r>
              <a:rPr lang="en"/>
              <a:t>Koehler, J. O. (2010). Stasi : the untold story of the East German secret police (Chapter 1). Westview Press. Available online at </a:t>
            </a:r>
            <a:r>
              <a:rPr lang="en" u="sng">
                <a:solidFill>
                  <a:schemeClr val="hlink"/>
                </a:solidFill>
                <a:hlinkClick r:id="rId3"/>
              </a:rPr>
              <a:t>https://archive.nytimes.com/www.nytimes.com/books/first/k/koehler-stasi.html</a:t>
            </a:r>
            <a:r>
              <a:rPr lang="en"/>
              <a:t> (5 October 2023)</a:t>
            </a:r>
            <a:endParaRPr/>
          </a:p>
          <a:p>
            <a:pPr indent="-294608" lvl="0" marL="457200" rtl="0" algn="l">
              <a:spcBef>
                <a:spcPts val="0"/>
              </a:spcBef>
              <a:spcAft>
                <a:spcPts val="0"/>
              </a:spcAft>
              <a:buSzPct val="90000"/>
              <a:buAutoNum type="arabicPeriod" startAt="10"/>
            </a:pPr>
            <a:r>
              <a:rPr lang="en"/>
              <a:t>Pew Research Center,, Political Polarization in the American Public, (Pew Research Center, 06/12/2014), https://www.pewresearch.org/politics/2014/06/12/political-polarization-in-the-american-public/ (10/04/2023)</a:t>
            </a:r>
            <a:endParaRPr/>
          </a:p>
          <a:p>
            <a:pPr indent="-294608" lvl="0" marL="457200" rtl="0" algn="l">
              <a:spcBef>
                <a:spcPts val="0"/>
              </a:spcBef>
              <a:spcAft>
                <a:spcPts val="0"/>
              </a:spcAft>
              <a:buSzPct val="90000"/>
              <a:buAutoNum type="arabicPeriod" startAt="10"/>
            </a:pPr>
            <a:r>
              <a:rPr lang="en"/>
              <a:t>United States Congress. (2001). H.R.3162 - 107th Congress (2001-2002): Uniting and Strengthening America by Providing Appropriate Tools Required to Intercept and Obstruct Terrorism (USA PATRIOT ACT) Act of 2001. Congress.gov; United States Congress. https://www.congress.gov/bill/107th-congress/house-bill/3162</a:t>
            </a:r>
            <a:endParaRPr/>
          </a:p>
          <a:p>
            <a:pPr indent="-294608" lvl="0" marL="457200" rtl="0" algn="l">
              <a:spcBef>
                <a:spcPts val="0"/>
              </a:spcBef>
              <a:spcAft>
                <a:spcPts val="0"/>
              </a:spcAft>
              <a:buSzPct val="90000"/>
              <a:buAutoNum type="arabicPeriod" startAt="10"/>
            </a:pPr>
            <a:r>
              <a:rPr lang="en"/>
              <a:t>Columbia Pictures. (1956). 1984. Internet Archive. https://archive.org/details/1984-colorized-720p-hd</a:t>
            </a:r>
            <a:endParaRPr/>
          </a:p>
          <a:p>
            <a:pPr indent="-294608" lvl="0" marL="457200" rtl="0" algn="l">
              <a:spcBef>
                <a:spcPts val="0"/>
              </a:spcBef>
              <a:spcAft>
                <a:spcPts val="0"/>
              </a:spcAft>
              <a:buSzPct val="90000"/>
              <a:buAutoNum type="arabicPeriod" startAt="10"/>
            </a:pPr>
            <a:r>
              <a:rPr lang="en"/>
              <a:t>Museum of Obsolete Media. (n.d.). Video Media Timeline. Museum of Obsolete Media. Retrieved October 5, 2023, from https://obsoletemedia.org/video/video-timeline/</a:t>
            </a:r>
            <a:endParaRPr/>
          </a:p>
          <a:p>
            <a:pPr indent="-294608" lvl="0" marL="457200" rtl="0" algn="l">
              <a:spcBef>
                <a:spcPts val="0"/>
              </a:spcBef>
              <a:spcAft>
                <a:spcPts val="0"/>
              </a:spcAft>
              <a:buSzPct val="90000"/>
              <a:buAutoNum type="arabicPeriod" startAt="10"/>
            </a:pPr>
            <a:r>
              <a:rPr lang="en"/>
              <a:t>Audio Engineering Society. (2012, July 23). Audio Technologies Timeline. Www.aes.org; Audio Engineering Society. https://www.aes.org/aeshc/docs/audio.history.timeline.html</a:t>
            </a:r>
            <a:endParaRPr/>
          </a:p>
          <a:p>
            <a:pPr indent="-294608" lvl="0" marL="457200" rtl="0" algn="l">
              <a:spcBef>
                <a:spcPts val="0"/>
              </a:spcBef>
              <a:spcAft>
                <a:spcPts val="0"/>
              </a:spcAft>
              <a:buSzPct val="90000"/>
              <a:buAutoNum type="arabicPeriod" startAt="10"/>
            </a:pPr>
            <a:r>
              <a:rPr lang="en"/>
              <a:t>Adjabi, I., Ouahabi, A., Benzaoui, A., &amp; Taleb-Ahmed, A. (2020). Past, Present, and Future of Face Recognition: A Review. Electronics, 9(8), 1188. https://doi.org/10.3390/electronics9081188</a:t>
            </a:r>
            <a:endParaRPr/>
          </a:p>
          <a:p>
            <a:pPr indent="-294608" lvl="0" marL="457200" rtl="0" algn="l">
              <a:spcBef>
                <a:spcPts val="0"/>
              </a:spcBef>
              <a:spcAft>
                <a:spcPts val="0"/>
              </a:spcAft>
              <a:buSzPct val="90000"/>
              <a:buAutoNum type="arabicPeriod" startAt="10"/>
            </a:pPr>
            <a:r>
              <a:rPr lang="en"/>
              <a:t>Ring. (n.d.). Smart Doorbell Cameras | Video Monitor Your Door. Ring. https://ring.com/doorbell-cameras</a:t>
            </a:r>
            <a:endParaRPr/>
          </a:p>
          <a:p>
            <a:pPr indent="-294608" lvl="0" marL="457200" rtl="0" algn="l">
              <a:spcBef>
                <a:spcPts val="0"/>
              </a:spcBef>
              <a:spcAft>
                <a:spcPts val="0"/>
              </a:spcAft>
              <a:buSzPct val="90000"/>
              <a:buAutoNum type="arabicPeriod" startAt="10"/>
            </a:pPr>
            <a:r>
              <a:rPr lang="en"/>
              <a:t>Krolik, A., Mozur, P., &amp; Satariano, A. (2023, July 3). Cracking Down on Dissent, Russia Seeds a Surveillance Supply Chain. The New York Times. https://www.nytimes.com/2023/07/03/technology/russia-ukraine-surveillance-tech.html</a:t>
            </a:r>
            <a:endParaRPr/>
          </a:p>
          <a:p>
            <a:pPr indent="-294608" lvl="0" marL="457200" rtl="0" algn="l">
              <a:spcBef>
                <a:spcPts val="0"/>
              </a:spcBef>
              <a:spcAft>
                <a:spcPts val="0"/>
              </a:spcAft>
              <a:buSzPct val="90000"/>
              <a:buAutoNum type="arabicPeriod" startAt="10"/>
            </a:pPr>
            <a:r>
              <a:rPr lang="en"/>
              <a:t>Sanger, D. E. (2022, February 24). Putin Spins a Conspiracy Theory That Ukraine Is on a Path to Nuclear Weapons. The New York Times. https://www.nytimes.com/2022/02/23/us/politics/putin-ukraine-nuclear-weapons.html</a:t>
            </a:r>
            <a:endParaRPr/>
          </a:p>
          <a:p>
            <a:pPr indent="-294608" lvl="0" marL="457200" rtl="0" algn="l">
              <a:spcBef>
                <a:spcPts val="0"/>
              </a:spcBef>
              <a:spcAft>
                <a:spcPts val="0"/>
              </a:spcAft>
              <a:buSzPct val="90000"/>
              <a:buAutoNum type="arabicPeriod" startAt="10"/>
            </a:pPr>
            <a:r>
              <a:rPr lang="en"/>
              <a:t>Richard Cohen, Vladimir Putin’s Rewriting of History Draws on a Long Tradition of Soviet Myth-Making, (Smithsonian Magazine, 03/18/2022),https://www.smithsonianmag.com/history/vladimir-putins-rewriting-of-history-draws-on-a-long-tradition-of-soviet-myth-making-180979724/ (10/04/2023)</a:t>
            </a:r>
            <a:endParaRPr/>
          </a:p>
        </p:txBody>
      </p:sp>
      <p:sp>
        <p:nvSpPr>
          <p:cNvPr id="200" name="Google Shape;200;p28"/>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References…continued</a:t>
            </a:r>
            <a:endParaRPr/>
          </a:p>
        </p:txBody>
      </p:sp>
      <p:sp>
        <p:nvSpPr>
          <p:cNvPr id="201" name="Google Shape;201;p28"/>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idx="1" type="body"/>
          </p:nvPr>
        </p:nvSpPr>
        <p:spPr>
          <a:xfrm>
            <a:off x="311700" y="1152475"/>
            <a:ext cx="8520600" cy="3416400"/>
          </a:xfrm>
          <a:prstGeom prst="rect">
            <a:avLst/>
          </a:prstGeom>
        </p:spPr>
        <p:txBody>
          <a:bodyPr anchorCtr="0" anchor="t" bIns="45700" lIns="91425" spcFirstLastPara="1" rIns="91425" wrap="square" tIns="45700">
            <a:normAutofit fontScale="62500" lnSpcReduction="20000"/>
          </a:bodyPr>
          <a:lstStyle/>
          <a:p>
            <a:pPr indent="-303609" lvl="0" marL="457200" rtl="0" algn="l">
              <a:spcBef>
                <a:spcPts val="1200"/>
              </a:spcBef>
              <a:spcAft>
                <a:spcPts val="0"/>
              </a:spcAft>
              <a:buSzPct val="90000"/>
              <a:buAutoNum type="arabicPeriod" startAt="22"/>
            </a:pPr>
            <a:r>
              <a:rPr lang="en"/>
              <a:t>Lengauer, G., Esser, F., &amp; Berganza, R., Negativity in political news: A review of concepts, operationalizations and key findings. (Journalism, 2012), https://journals.sagepub.com/doi/10.1177/1464884911427800 10/5/2023</a:t>
            </a:r>
            <a:endParaRPr/>
          </a:p>
          <a:p>
            <a:pPr indent="-303609" lvl="0" marL="457200" rtl="0" algn="l">
              <a:spcBef>
                <a:spcPts val="0"/>
              </a:spcBef>
              <a:spcAft>
                <a:spcPts val="0"/>
              </a:spcAft>
              <a:buSzPct val="90000"/>
              <a:buAutoNum type="arabicPeriod" startAt="22"/>
            </a:pPr>
            <a:r>
              <a:rPr lang="en"/>
              <a:t>Niburski K, Niburski O, Impact of Trump's Promotion of Unproven COVID-19 Treatments and Subsequent Internet Trends: Observational Study (J Med Internet Res, 11/23/2023), https://www.jmir.org/2020/11/e20044/authors 10/5/2023</a:t>
            </a:r>
            <a:endParaRPr/>
          </a:p>
          <a:p>
            <a:pPr indent="-303609" lvl="0" marL="457200" rtl="0" algn="l">
              <a:spcBef>
                <a:spcPts val="0"/>
              </a:spcBef>
              <a:spcAft>
                <a:spcPts val="0"/>
              </a:spcAft>
              <a:buSzPct val="90000"/>
              <a:buAutoNum type="arabicPeriod" startAt="22"/>
            </a:pPr>
            <a:r>
              <a:rPr lang="en"/>
              <a:t>Donald J. Trump, HYDROXYCHLOROQUINE &amp; AZITHROMYCIN, (X, 3/21/2023) https://twitter.com/realDonaldTrump/status/1241367239900778501 10/5/2023</a:t>
            </a:r>
            <a:endParaRPr/>
          </a:p>
          <a:p>
            <a:pPr indent="-303609" lvl="0" marL="457200" rtl="0" algn="l">
              <a:spcBef>
                <a:spcPts val="0"/>
              </a:spcBef>
              <a:spcAft>
                <a:spcPts val="0"/>
              </a:spcAft>
              <a:buSzPct val="90000"/>
              <a:buAutoNum type="arabicPeriod" startAt="22"/>
            </a:pPr>
            <a:r>
              <a:rPr lang="en"/>
              <a:t>Rakesh R. Mallipeddi, Ramkumar Janakiraman, Subodha Kumar, Seema Gupta, The Effects of Social Media Content Created by Human Brands on Engagement: Evidence from Indian General Election 2014. (Information Systems Research, 2021) https://pubsonline.informs.org/doi/10.1287/isre.2020.0961 10/5/2023</a:t>
            </a:r>
            <a:endParaRPr/>
          </a:p>
          <a:p>
            <a:pPr indent="-303609" lvl="0" marL="457200" rtl="0" algn="l">
              <a:spcBef>
                <a:spcPts val="0"/>
              </a:spcBef>
              <a:spcAft>
                <a:spcPts val="0"/>
              </a:spcAft>
              <a:buSzPct val="90000"/>
              <a:buAutoNum type="arabicPeriod" startAt="22"/>
            </a:pPr>
            <a:r>
              <a:rPr lang="en"/>
              <a:t>Beam, M. A.,  Automating the News: How Personalized News Recommender System Design Choices Impact News Reception. (Communication Research, 2014), https://journals.sagepub.com/doi/full/10.1177/0093650213497979 10/5/2023</a:t>
            </a:r>
            <a:endParaRPr/>
          </a:p>
          <a:p>
            <a:pPr indent="-303609" lvl="0" marL="457200" rtl="0" algn="l">
              <a:spcBef>
                <a:spcPts val="0"/>
              </a:spcBef>
              <a:spcAft>
                <a:spcPts val="0"/>
              </a:spcAft>
              <a:buSzPct val="90000"/>
              <a:buAutoNum type="arabicPeriod" startAt="22"/>
            </a:pPr>
            <a:r>
              <a:rPr lang="en"/>
              <a:t>Christopher Ranalli, Finlay Malcom, What’s so bad about echo chambers?, (Inquiry, 2023), https://www.tandfonline.com/action/showCitFormats?doi=10.1080%2F0020174X.2023.2174590 10/5/2023 </a:t>
            </a:r>
            <a:endParaRPr/>
          </a:p>
          <a:p>
            <a:pPr indent="-303609" lvl="0" marL="457200" rtl="0" algn="l">
              <a:spcBef>
                <a:spcPts val="0"/>
              </a:spcBef>
              <a:spcAft>
                <a:spcPts val="0"/>
              </a:spcAft>
              <a:buSzPct val="90000"/>
              <a:buAutoNum type="arabicPeriod" startAt="22"/>
            </a:pPr>
            <a:r>
              <a:rPr lang="en"/>
              <a:t>Amanda Hetler, 6 common social media privacy issues, (TechTarget, 1/30/2023) https://www.techtarget.com/whatis/feature/6-common-social-media-privacy-issues 10/5/2023</a:t>
            </a:r>
            <a:endParaRPr/>
          </a:p>
          <a:p>
            <a:pPr indent="-303609" lvl="0" marL="457200" rtl="0" algn="l">
              <a:spcBef>
                <a:spcPts val="0"/>
              </a:spcBef>
              <a:spcAft>
                <a:spcPts val="0"/>
              </a:spcAft>
              <a:buSzPct val="90000"/>
              <a:buAutoNum type="arabicPeriod" startAt="22"/>
            </a:pPr>
            <a:r>
              <a:rPr lang="en"/>
              <a:t>ACLU. Surveilance Under the USA/Patriot Act. (October 23, 2001). https://www.aclu.org/documents/surveillance-under-usapatriot-act#:~:text=Under%20the%20Patriot%20Act%2C%20the,the%20Fourth%20Amendment%20explicitly%20requires. (Accessed Oct 5, 2023)</a:t>
            </a:r>
            <a:endParaRPr/>
          </a:p>
        </p:txBody>
      </p:sp>
      <p:sp>
        <p:nvSpPr>
          <p:cNvPr id="207" name="Google Shape;207;p29"/>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References…continued</a:t>
            </a:r>
            <a:endParaRPr/>
          </a:p>
        </p:txBody>
      </p:sp>
      <p:sp>
        <p:nvSpPr>
          <p:cNvPr id="208" name="Google Shape;208;p2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 </a:t>
            </a:r>
            <a:r>
              <a:rPr lang="en"/>
              <a:t>q</a:t>
            </a:r>
            <a:r>
              <a:rPr lang="en"/>
              <a:t>uick </a:t>
            </a:r>
            <a:r>
              <a:rPr lang="en"/>
              <a:t>r</a:t>
            </a:r>
            <a:r>
              <a:rPr lang="en"/>
              <a:t>ecap…</a:t>
            </a:r>
            <a:endParaRPr/>
          </a:p>
        </p:txBody>
      </p:sp>
      <p:sp>
        <p:nvSpPr>
          <p:cNvPr id="105" name="Google Shape;105;p16"/>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29565" lvl="0" marL="457200" rtl="0" algn="l">
              <a:spcBef>
                <a:spcPts val="1200"/>
              </a:spcBef>
              <a:spcAft>
                <a:spcPts val="0"/>
              </a:spcAft>
              <a:buSzPts val="1590"/>
              <a:buChar char="•"/>
            </a:pPr>
            <a:r>
              <a:rPr lang="en" sz="1800"/>
              <a:t>1947 [4]</a:t>
            </a:r>
            <a:endParaRPr sz="1800"/>
          </a:p>
          <a:p>
            <a:pPr indent="-329565" lvl="1" marL="914400" rtl="0" algn="l">
              <a:spcBef>
                <a:spcPts val="0"/>
              </a:spcBef>
              <a:spcAft>
                <a:spcPts val="0"/>
              </a:spcAft>
              <a:buSzPts val="1590"/>
              <a:buChar char="–"/>
            </a:pPr>
            <a:r>
              <a:rPr lang="en" sz="1800"/>
              <a:t>Cold War</a:t>
            </a:r>
            <a:endParaRPr sz="1800"/>
          </a:p>
          <a:p>
            <a:pPr indent="-331469" lvl="1" marL="914400" rtl="0" algn="l">
              <a:spcBef>
                <a:spcPts val="0"/>
              </a:spcBef>
              <a:spcAft>
                <a:spcPts val="0"/>
              </a:spcAft>
              <a:buSzPts val="1620"/>
              <a:buChar char="–"/>
            </a:pPr>
            <a:r>
              <a:rPr lang="en"/>
              <a:t>Voice of America is broadcasted into the Soviet Union</a:t>
            </a:r>
            <a:endParaRPr/>
          </a:p>
          <a:p>
            <a:pPr indent="-329565" lvl="0" marL="457200" rtl="0" algn="l">
              <a:spcBef>
                <a:spcPts val="0"/>
              </a:spcBef>
              <a:spcAft>
                <a:spcPts val="0"/>
              </a:spcAft>
              <a:buSzPts val="1590"/>
              <a:buChar char="•"/>
            </a:pPr>
            <a:r>
              <a:rPr lang="en" sz="1800"/>
              <a:t>1948 [5]</a:t>
            </a:r>
            <a:endParaRPr sz="1800"/>
          </a:p>
          <a:p>
            <a:pPr indent="-342900" lvl="1" marL="914400" rtl="0" algn="l">
              <a:spcBef>
                <a:spcPts val="0"/>
              </a:spcBef>
              <a:spcAft>
                <a:spcPts val="0"/>
              </a:spcAft>
              <a:buSzPts val="1800"/>
              <a:buChar char="–"/>
            </a:pPr>
            <a:r>
              <a:rPr lang="en"/>
              <a:t>Soviet </a:t>
            </a:r>
            <a:r>
              <a:rPr lang="en"/>
              <a:t>Union</a:t>
            </a:r>
            <a:r>
              <a:rPr lang="en"/>
              <a:t> jams Voice of America</a:t>
            </a:r>
            <a:endParaRPr sz="1800"/>
          </a:p>
          <a:p>
            <a:pPr indent="-331469" lvl="1" marL="914400" rtl="0" algn="l">
              <a:spcBef>
                <a:spcPts val="0"/>
              </a:spcBef>
              <a:spcAft>
                <a:spcPts val="0"/>
              </a:spcAft>
              <a:buSzPts val="1620"/>
              <a:buChar char="–"/>
            </a:pPr>
            <a:r>
              <a:rPr lang="en"/>
              <a:t>Berlin</a:t>
            </a:r>
            <a:r>
              <a:rPr lang="en"/>
              <a:t> Blockade starts</a:t>
            </a:r>
            <a:endParaRPr/>
          </a:p>
          <a:p>
            <a:pPr indent="-329565" lvl="0" marL="457200" rtl="0" algn="l">
              <a:spcBef>
                <a:spcPts val="0"/>
              </a:spcBef>
              <a:spcAft>
                <a:spcPts val="0"/>
              </a:spcAft>
              <a:buSzPts val="1590"/>
              <a:buChar char="•"/>
            </a:pPr>
            <a:r>
              <a:rPr lang="en" sz="1800"/>
              <a:t>1949 [6]</a:t>
            </a:r>
            <a:endParaRPr sz="1800"/>
          </a:p>
          <a:p>
            <a:pPr indent="-342900" lvl="1" marL="914400" rtl="0" algn="l">
              <a:spcBef>
                <a:spcPts val="0"/>
              </a:spcBef>
              <a:spcAft>
                <a:spcPts val="0"/>
              </a:spcAft>
              <a:buSzPts val="1800"/>
              <a:buChar char="–"/>
            </a:pPr>
            <a:r>
              <a:rPr lang="en"/>
              <a:t>Berlin Blockade is lifted</a:t>
            </a:r>
            <a:endParaRPr sz="1800"/>
          </a:p>
          <a:p>
            <a:pPr indent="-329565" lvl="1" marL="914400" rtl="0" algn="l">
              <a:spcBef>
                <a:spcPts val="0"/>
              </a:spcBef>
              <a:spcAft>
                <a:spcPts val="0"/>
              </a:spcAft>
              <a:buSzPts val="1590"/>
              <a:buFont typeface="Arial"/>
              <a:buChar char="–"/>
            </a:pPr>
            <a:r>
              <a:rPr lang="en"/>
              <a:t>1984 (book) by George Orwell published</a:t>
            </a:r>
            <a:endParaRPr/>
          </a:p>
        </p:txBody>
      </p:sp>
      <p:sp>
        <p:nvSpPr>
          <p:cNvPr id="106" name="Google Shape;106;p1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Summary of 1984</a:t>
            </a:r>
            <a:endParaRPr/>
          </a:p>
        </p:txBody>
      </p:sp>
      <p:sp>
        <p:nvSpPr>
          <p:cNvPr id="112" name="Google Shape;112;p17"/>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Dystopian setting</a:t>
            </a:r>
            <a:endParaRPr/>
          </a:p>
          <a:p>
            <a:pPr indent="-348615" lvl="0" marL="457200" rtl="0" algn="l">
              <a:spcBef>
                <a:spcPts val="0"/>
              </a:spcBef>
              <a:spcAft>
                <a:spcPts val="0"/>
              </a:spcAft>
              <a:buSzPts val="1890"/>
              <a:buChar char="•"/>
            </a:pPr>
            <a:r>
              <a:rPr lang="en"/>
              <a:t>Big Brother is always watching</a:t>
            </a:r>
            <a:endParaRPr/>
          </a:p>
          <a:p>
            <a:pPr indent="-331469" lvl="1" marL="914400" rtl="0" algn="l">
              <a:spcBef>
                <a:spcPts val="0"/>
              </a:spcBef>
              <a:spcAft>
                <a:spcPts val="0"/>
              </a:spcAft>
              <a:buSzPts val="1620"/>
              <a:buChar char="–"/>
            </a:pPr>
            <a:r>
              <a:rPr lang="en"/>
              <a:t>Telescreens</a:t>
            </a:r>
            <a:endParaRPr/>
          </a:p>
          <a:p>
            <a:pPr indent="-348615" lvl="0" marL="457200" rtl="0" algn="l">
              <a:spcBef>
                <a:spcPts val="0"/>
              </a:spcBef>
              <a:spcAft>
                <a:spcPts val="0"/>
              </a:spcAft>
              <a:buSzPts val="1890"/>
              <a:buChar char="•"/>
            </a:pPr>
            <a:r>
              <a:rPr lang="en"/>
              <a:t>Hate week</a:t>
            </a:r>
            <a:endParaRPr/>
          </a:p>
          <a:p>
            <a:pPr indent="0" lvl="0" marL="0" rtl="0" algn="l">
              <a:spcBef>
                <a:spcPts val="1200"/>
              </a:spcBef>
              <a:spcAft>
                <a:spcPts val="0"/>
              </a:spcAft>
              <a:buNone/>
            </a:pPr>
            <a:r>
              <a:t/>
            </a:r>
            <a:endParaRPr/>
          </a:p>
          <a:p>
            <a:pPr indent="-348615" lvl="0" marL="457200" rtl="0" algn="l">
              <a:spcBef>
                <a:spcPts val="1200"/>
              </a:spcBef>
              <a:spcAft>
                <a:spcPts val="0"/>
              </a:spcAft>
              <a:buSzPts val="1890"/>
              <a:buChar char="•"/>
            </a:pPr>
            <a:r>
              <a:rPr lang="en"/>
              <a:t>Oceania at war with Eurasia</a:t>
            </a:r>
            <a:endParaRPr/>
          </a:p>
          <a:p>
            <a:pPr indent="-348615" lvl="0" marL="457200" rtl="0" algn="l">
              <a:spcBef>
                <a:spcPts val="0"/>
              </a:spcBef>
              <a:spcAft>
                <a:spcPts val="0"/>
              </a:spcAft>
              <a:buSzPts val="1890"/>
              <a:buChar char="•"/>
            </a:pPr>
            <a:r>
              <a:rPr lang="en"/>
              <a:t>Winston + Julia = Forbidden romance</a:t>
            </a:r>
            <a:endParaRPr/>
          </a:p>
          <a:p>
            <a:pPr indent="-348615" lvl="0" marL="457200" rtl="0" algn="l">
              <a:spcBef>
                <a:spcPts val="0"/>
              </a:spcBef>
              <a:spcAft>
                <a:spcPts val="0"/>
              </a:spcAft>
              <a:buSzPts val="1890"/>
              <a:buChar char="•"/>
            </a:pPr>
            <a:r>
              <a:rPr lang="en"/>
              <a:t>Brainwashed</a:t>
            </a:r>
            <a:endParaRPr/>
          </a:p>
        </p:txBody>
      </p:sp>
      <p:sp>
        <p:nvSpPr>
          <p:cNvPr id="113" name="Google Shape;113;p17"/>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45025"/>
            <a:ext cx="8520600" cy="572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40740"/>
              <a:buFont typeface="Arial"/>
              <a:buNone/>
            </a:pPr>
            <a:r>
              <a:rPr lang="en"/>
              <a:t>US. Government Surveillance</a:t>
            </a:r>
            <a:endParaRPr/>
          </a:p>
          <a:p>
            <a:pPr indent="0" lvl="0" marL="0" rtl="0" algn="l">
              <a:spcBef>
                <a:spcPts val="0"/>
              </a:spcBef>
              <a:spcAft>
                <a:spcPts val="0"/>
              </a:spcAft>
              <a:buNone/>
            </a:pPr>
            <a:r>
              <a:t/>
            </a:r>
            <a:endParaRPr/>
          </a:p>
        </p:txBody>
      </p:sp>
      <p:sp>
        <p:nvSpPr>
          <p:cNvPr id="119" name="Google Shape;119;p18"/>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In 2016, the FBI requested multiple times that Apple help them break into an iPhone</a:t>
            </a:r>
            <a:endParaRPr/>
          </a:p>
          <a:p>
            <a:pPr indent="-331469" lvl="1" marL="914400" rtl="0" algn="l">
              <a:spcBef>
                <a:spcPts val="0"/>
              </a:spcBef>
              <a:spcAft>
                <a:spcPts val="0"/>
              </a:spcAft>
              <a:buSzPts val="1620"/>
              <a:buChar char="–"/>
            </a:pPr>
            <a:r>
              <a:rPr lang="en"/>
              <a:t>Apple turned them down every time. [1]</a:t>
            </a:r>
            <a:endParaRPr/>
          </a:p>
          <a:p>
            <a:pPr indent="-348615" lvl="0" marL="457200" rtl="0" algn="l">
              <a:spcBef>
                <a:spcPts val="0"/>
              </a:spcBef>
              <a:spcAft>
                <a:spcPts val="0"/>
              </a:spcAft>
              <a:buSzPts val="1890"/>
              <a:buChar char="•"/>
            </a:pPr>
            <a:r>
              <a:rPr lang="en"/>
              <a:t>Digital assistants and FaceID recording data</a:t>
            </a:r>
            <a:endParaRPr/>
          </a:p>
          <a:p>
            <a:pPr indent="-331469" lvl="1" marL="914400" rtl="0" algn="l">
              <a:spcBef>
                <a:spcPts val="0"/>
              </a:spcBef>
              <a:spcAft>
                <a:spcPts val="0"/>
              </a:spcAft>
              <a:buSzPts val="1620"/>
              <a:buChar char="–"/>
            </a:pPr>
            <a:r>
              <a:rPr lang="en"/>
              <a:t>For now that data isn’t being shared with anyone.</a:t>
            </a:r>
            <a:endParaRPr/>
          </a:p>
          <a:p>
            <a:pPr indent="-348615" lvl="0" marL="457200" rtl="0" algn="l">
              <a:spcBef>
                <a:spcPts val="0"/>
              </a:spcBef>
              <a:spcAft>
                <a:spcPts val="0"/>
              </a:spcAft>
              <a:buSzPts val="1890"/>
              <a:buChar char="•"/>
            </a:pPr>
            <a:r>
              <a:rPr lang="en"/>
              <a:t>The government frequently requests data from tech companies — and they frequently give it. [2]</a:t>
            </a:r>
            <a:endParaRPr/>
          </a:p>
          <a:p>
            <a:pPr indent="-348615" lvl="0" marL="457200" rtl="0" algn="l">
              <a:spcBef>
                <a:spcPts val="0"/>
              </a:spcBef>
              <a:spcAft>
                <a:spcPts val="0"/>
              </a:spcAft>
              <a:buSzPts val="1890"/>
              <a:buChar char="•"/>
            </a:pPr>
            <a:r>
              <a:rPr lang="en"/>
              <a:t>They frequently justify their access to private information by citing national security [29].</a:t>
            </a:r>
            <a:endParaRPr/>
          </a:p>
          <a:p>
            <a:pPr indent="0" lvl="0" marL="0" rtl="0" algn="l">
              <a:spcBef>
                <a:spcPts val="1200"/>
              </a:spcBef>
              <a:spcAft>
                <a:spcPts val="0"/>
              </a:spcAft>
              <a:buNone/>
            </a:pPr>
            <a:r>
              <a:t/>
            </a:r>
            <a:endParaRPr/>
          </a:p>
        </p:txBody>
      </p:sp>
      <p:sp>
        <p:nvSpPr>
          <p:cNvPr id="120" name="Google Shape;120;p18"/>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Telescreen Technology</a:t>
            </a:r>
            <a:endParaRPr/>
          </a:p>
        </p:txBody>
      </p:sp>
      <p:sp>
        <p:nvSpPr>
          <p:cNvPr id="126" name="Google Shape;126;p19"/>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Video technology possible at time [15]</a:t>
            </a:r>
            <a:endParaRPr/>
          </a:p>
          <a:p>
            <a:pPr indent="-348615" lvl="0" marL="457200" rtl="0" algn="l">
              <a:spcBef>
                <a:spcPts val="0"/>
              </a:spcBef>
              <a:spcAft>
                <a:spcPts val="0"/>
              </a:spcAft>
              <a:buSzPts val="1890"/>
              <a:buChar char="•"/>
            </a:pPr>
            <a:r>
              <a:rPr lang="en"/>
              <a:t>Audio technology possible at time [16]</a:t>
            </a:r>
            <a:endParaRPr/>
          </a:p>
          <a:p>
            <a:pPr indent="-348615" lvl="0" marL="457200" rtl="0" algn="l">
              <a:spcBef>
                <a:spcPts val="0"/>
              </a:spcBef>
              <a:spcAft>
                <a:spcPts val="0"/>
              </a:spcAft>
              <a:buSzPts val="1890"/>
              <a:buChar char="•"/>
            </a:pPr>
            <a:r>
              <a:rPr lang="en"/>
              <a:t>More feasible today [17]</a:t>
            </a:r>
            <a:endParaRPr/>
          </a:p>
        </p:txBody>
      </p:sp>
      <p:sp>
        <p:nvSpPr>
          <p:cNvPr id="127" name="Google Shape;127;p1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19"/>
          <p:cNvPicPr preferRelativeResize="0"/>
          <p:nvPr/>
        </p:nvPicPr>
        <p:blipFill>
          <a:blip r:embed="rId3">
            <a:alphaModFix/>
          </a:blip>
          <a:stretch>
            <a:fillRect/>
          </a:stretch>
        </p:blipFill>
        <p:spPr>
          <a:xfrm>
            <a:off x="5878863" y="914513"/>
            <a:ext cx="2828925" cy="3781425"/>
          </a:xfrm>
          <a:prstGeom prst="rect">
            <a:avLst/>
          </a:prstGeom>
          <a:noFill/>
          <a:ln>
            <a:noFill/>
          </a:ln>
        </p:spPr>
      </p:pic>
      <p:sp>
        <p:nvSpPr>
          <p:cNvPr id="129" name="Google Shape;129;p19"/>
          <p:cNvSpPr txBox="1"/>
          <p:nvPr/>
        </p:nvSpPr>
        <p:spPr>
          <a:xfrm>
            <a:off x="8163929" y="4568875"/>
            <a:ext cx="6012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mbria"/>
                <a:ea typeface="Cambria"/>
                <a:cs typeface="Cambria"/>
                <a:sym typeface="Cambria"/>
              </a:rPr>
              <a:t>[18]</a:t>
            </a:r>
            <a:endParaRPr>
              <a:solidFill>
                <a:schemeClr val="lt1"/>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Size of Police States</a:t>
            </a:r>
            <a:endParaRPr/>
          </a:p>
        </p:txBody>
      </p:sp>
      <p:sp>
        <p:nvSpPr>
          <p:cNvPr id="135" name="Google Shape;135;p2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36" name="Google Shape;136;p20"/>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East Germany created extensive surveillance state [11]</a:t>
            </a:r>
            <a:endParaRPr/>
          </a:p>
          <a:p>
            <a:pPr indent="-348615" lvl="0" marL="457200" rtl="0" algn="l">
              <a:spcBef>
                <a:spcPts val="0"/>
              </a:spcBef>
              <a:spcAft>
                <a:spcPts val="0"/>
              </a:spcAft>
              <a:buSzPts val="1890"/>
              <a:buChar char="•"/>
            </a:pPr>
            <a:r>
              <a:rPr lang="en"/>
              <a:t>“</a:t>
            </a:r>
            <a:r>
              <a:rPr lang="en"/>
              <a:t>Tapping about 100,000 telephone lines in West Germany and West Berlin around the clock was the job of 2,000 officers”</a:t>
            </a:r>
            <a:endParaRPr/>
          </a:p>
          <a:p>
            <a:pPr indent="-348615" lvl="0" marL="457200" rtl="0" algn="l">
              <a:spcBef>
                <a:spcPts val="0"/>
              </a:spcBef>
              <a:spcAft>
                <a:spcPts val="0"/>
              </a:spcAft>
              <a:buSzPts val="1890"/>
              <a:buChar char="•"/>
            </a:pPr>
            <a:r>
              <a:rPr lang="en"/>
              <a:t>Stasi had one for every 166 citizens, soviet one for every 5830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Political Will for Police States</a:t>
            </a:r>
            <a:endParaRPr/>
          </a:p>
        </p:txBody>
      </p:sp>
      <p:sp>
        <p:nvSpPr>
          <p:cNvPr id="142" name="Google Shape;142;p21"/>
          <p:cNvSpPr txBox="1"/>
          <p:nvPr>
            <p:ph idx="1" type="body"/>
          </p:nvPr>
        </p:nvSpPr>
        <p:spPr>
          <a:xfrm>
            <a:off x="311700" y="1152475"/>
            <a:ext cx="4417500" cy="34164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USA PATRIOT act introduced and passed in 10 days [12]</a:t>
            </a:r>
            <a:endParaRPr/>
          </a:p>
          <a:p>
            <a:pPr indent="-348615" lvl="0" marL="457200" rtl="0" algn="l">
              <a:spcBef>
                <a:spcPts val="0"/>
              </a:spcBef>
              <a:spcAft>
                <a:spcPts val="0"/>
              </a:spcAft>
              <a:buSzPts val="1890"/>
              <a:buChar char="•"/>
            </a:pPr>
            <a:r>
              <a:rPr lang="en"/>
              <a:t>Russia increasingly an authoritarian surveillance state, justifying with threat from West [19][20]</a:t>
            </a:r>
            <a:endParaRPr/>
          </a:p>
        </p:txBody>
      </p:sp>
      <p:sp>
        <p:nvSpPr>
          <p:cNvPr id="143" name="Google Shape;143;p21"/>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144" name="Google Shape;144;p21"/>
          <p:cNvPicPr preferRelativeResize="0"/>
          <p:nvPr/>
        </p:nvPicPr>
        <p:blipFill>
          <a:blip r:embed="rId3">
            <a:alphaModFix/>
          </a:blip>
          <a:stretch>
            <a:fillRect/>
          </a:stretch>
        </p:blipFill>
        <p:spPr>
          <a:xfrm>
            <a:off x="4729101" y="1717025"/>
            <a:ext cx="4103201" cy="2851850"/>
          </a:xfrm>
          <a:prstGeom prst="rect">
            <a:avLst/>
          </a:prstGeom>
          <a:noFill/>
          <a:ln>
            <a:noFill/>
          </a:ln>
        </p:spPr>
      </p:pic>
      <p:sp>
        <p:nvSpPr>
          <p:cNvPr id="145" name="Google Shape;145;p21"/>
          <p:cNvSpPr txBox="1"/>
          <p:nvPr/>
        </p:nvSpPr>
        <p:spPr>
          <a:xfrm>
            <a:off x="7193600" y="4749525"/>
            <a:ext cx="291900" cy="2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mbria"/>
              <a:ea typeface="Cambria"/>
              <a:cs typeface="Cambria"/>
              <a:sym typeface="Cambria"/>
            </a:endParaRPr>
          </a:p>
        </p:txBody>
      </p:sp>
      <p:sp>
        <p:nvSpPr>
          <p:cNvPr id="146" name="Google Shape;146;p21"/>
          <p:cNvSpPr txBox="1"/>
          <p:nvPr/>
        </p:nvSpPr>
        <p:spPr>
          <a:xfrm>
            <a:off x="8163929" y="4568875"/>
            <a:ext cx="6012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mbria"/>
                <a:ea typeface="Cambria"/>
                <a:cs typeface="Cambria"/>
                <a:sym typeface="Cambria"/>
              </a:rPr>
              <a:t>[14]</a:t>
            </a:r>
            <a:endParaRPr>
              <a:solidFill>
                <a:schemeClr val="lt1"/>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Government Misinformation</a:t>
            </a:r>
            <a:endParaRPr/>
          </a:p>
        </p:txBody>
      </p:sp>
      <p:sp>
        <p:nvSpPr>
          <p:cNvPr id="152" name="Google Shape;152;p22"/>
          <p:cNvSpPr txBox="1"/>
          <p:nvPr>
            <p:ph idx="1" type="body"/>
          </p:nvPr>
        </p:nvSpPr>
        <p:spPr>
          <a:xfrm>
            <a:off x="311700" y="850800"/>
            <a:ext cx="4861500" cy="3441900"/>
          </a:xfrm>
          <a:prstGeom prst="rect">
            <a:avLst/>
          </a:prstGeom>
        </p:spPr>
        <p:txBody>
          <a:bodyPr anchorCtr="0" anchor="t" bIns="45700" lIns="91425" spcFirstLastPara="1" rIns="91425" wrap="square" tIns="45700">
            <a:normAutofit fontScale="25000" lnSpcReduction="20000"/>
          </a:bodyPr>
          <a:lstStyle/>
          <a:p>
            <a:pPr indent="-368300" lvl="0" marL="457200" rtl="0" algn="l">
              <a:lnSpc>
                <a:spcPct val="150000"/>
              </a:lnSpc>
              <a:spcBef>
                <a:spcPts val="1200"/>
              </a:spcBef>
              <a:spcAft>
                <a:spcPts val="0"/>
              </a:spcAft>
              <a:buSzPct val="100000"/>
              <a:buChar char="•"/>
            </a:pPr>
            <a:r>
              <a:rPr lang="en" sz="8800"/>
              <a:t>“Government spending on “mass media” for the first quarter of 2022 was</a:t>
            </a:r>
            <a:r>
              <a:rPr lang="en" sz="8800"/>
              <a:t> 322</a:t>
            </a:r>
            <a:r>
              <a:rPr lang="en" sz="8800"/>
              <a:t>% higher than for the same period in 2021, reaching 17.4 billion roubles”[3]</a:t>
            </a:r>
            <a:endParaRPr sz="8800"/>
          </a:p>
          <a:p>
            <a:pPr indent="-368300" lvl="0" marL="457200" rtl="0" algn="l">
              <a:lnSpc>
                <a:spcPct val="150000"/>
              </a:lnSpc>
              <a:spcBef>
                <a:spcPts val="0"/>
              </a:spcBef>
              <a:spcAft>
                <a:spcPts val="0"/>
              </a:spcAft>
              <a:buSzPct val="100000"/>
              <a:buChar char="•"/>
            </a:pPr>
            <a:r>
              <a:rPr lang="en" sz="8800"/>
              <a:t>The rise of social media has allowed government to perform wide scale </a:t>
            </a:r>
            <a:r>
              <a:rPr lang="en" sz="8800"/>
              <a:t>information</a:t>
            </a:r>
            <a:r>
              <a:rPr lang="en" sz="8800"/>
              <a:t> operation on a much cheaper and large scale.</a:t>
            </a:r>
            <a:endParaRPr sz="8800"/>
          </a:p>
          <a:p>
            <a:pPr indent="0" lvl="0" marL="0" rtl="0" algn="l">
              <a:lnSpc>
                <a:spcPct val="150000"/>
              </a:lnSpc>
              <a:spcBef>
                <a:spcPts val="1200"/>
              </a:spcBef>
              <a:spcAft>
                <a:spcPts val="0"/>
              </a:spcAft>
              <a:buNone/>
            </a:pPr>
            <a:r>
              <a:t/>
            </a:r>
            <a:endParaRPr/>
          </a:p>
        </p:txBody>
      </p:sp>
      <p:sp>
        <p:nvSpPr>
          <p:cNvPr id="153" name="Google Shape;153;p22"/>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154" name="Google Shape;154;p22"/>
          <p:cNvPicPr preferRelativeResize="0"/>
          <p:nvPr/>
        </p:nvPicPr>
        <p:blipFill>
          <a:blip r:embed="rId3">
            <a:alphaModFix/>
          </a:blip>
          <a:stretch>
            <a:fillRect/>
          </a:stretch>
        </p:blipFill>
        <p:spPr>
          <a:xfrm>
            <a:off x="5325600" y="1170125"/>
            <a:ext cx="3666000" cy="3058070"/>
          </a:xfrm>
          <a:prstGeom prst="rect">
            <a:avLst/>
          </a:prstGeom>
          <a:noFill/>
          <a:ln>
            <a:noFill/>
          </a:ln>
        </p:spPr>
      </p:pic>
      <p:sp>
        <p:nvSpPr>
          <p:cNvPr id="155" name="Google Shape;155;p22"/>
          <p:cNvSpPr txBox="1"/>
          <p:nvPr/>
        </p:nvSpPr>
        <p:spPr>
          <a:xfrm>
            <a:off x="5385825" y="4370825"/>
            <a:ext cx="35433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mbria"/>
                <a:ea typeface="Cambria"/>
                <a:cs typeface="Cambria"/>
                <a:sym typeface="Cambria"/>
              </a:rPr>
              <a:t>Graph shows 91% of people consider Russian misinformation on the invasion as a problem [8]</a:t>
            </a:r>
            <a:endParaRPr>
              <a:solidFill>
                <a:schemeClr val="lt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
              <a:t>Smear Campaigns and Political Polarization</a:t>
            </a:r>
            <a:endParaRPr/>
          </a:p>
        </p:txBody>
      </p:sp>
      <p:sp>
        <p:nvSpPr>
          <p:cNvPr id="161" name="Google Shape;161;p23"/>
          <p:cNvSpPr txBox="1"/>
          <p:nvPr>
            <p:ph idx="1" type="body"/>
          </p:nvPr>
        </p:nvSpPr>
        <p:spPr>
          <a:xfrm>
            <a:off x="311700" y="1136150"/>
            <a:ext cx="3736800" cy="3588900"/>
          </a:xfrm>
          <a:prstGeom prst="rect">
            <a:avLst/>
          </a:prstGeom>
        </p:spPr>
        <p:txBody>
          <a:bodyPr anchorCtr="0" anchor="t" bIns="45700" lIns="91425" spcFirstLastPara="1" rIns="91425" wrap="square" tIns="45700">
            <a:normAutofit/>
          </a:bodyPr>
          <a:lstStyle/>
          <a:p>
            <a:pPr indent="-348615" lvl="0" marL="457200" rtl="0" algn="l">
              <a:spcBef>
                <a:spcPts val="1200"/>
              </a:spcBef>
              <a:spcAft>
                <a:spcPts val="0"/>
              </a:spcAft>
              <a:buSzPts val="1890"/>
              <a:buChar char="•"/>
            </a:pPr>
            <a:r>
              <a:rPr lang="en"/>
              <a:t>Smear </a:t>
            </a:r>
            <a:r>
              <a:rPr lang="en"/>
              <a:t>campaigns</a:t>
            </a:r>
            <a:r>
              <a:rPr lang="en"/>
              <a:t> have been a staple of American politics since </a:t>
            </a:r>
            <a:r>
              <a:rPr lang="en"/>
              <a:t>its</a:t>
            </a:r>
            <a:r>
              <a:rPr lang="en"/>
              <a:t> inception [9]</a:t>
            </a:r>
            <a:endParaRPr/>
          </a:p>
          <a:p>
            <a:pPr indent="-348615" lvl="0" marL="457200" rtl="0" algn="l">
              <a:spcBef>
                <a:spcPts val="0"/>
              </a:spcBef>
              <a:spcAft>
                <a:spcPts val="0"/>
              </a:spcAft>
              <a:buSzPts val="1890"/>
              <a:buChar char="•"/>
            </a:pPr>
            <a:r>
              <a:rPr lang="en"/>
              <a:t>Several methods [10]:</a:t>
            </a:r>
            <a:endParaRPr/>
          </a:p>
          <a:p>
            <a:pPr indent="-331469" lvl="1" marL="914400" rtl="0" algn="l">
              <a:spcBef>
                <a:spcPts val="0"/>
              </a:spcBef>
              <a:spcAft>
                <a:spcPts val="0"/>
              </a:spcAft>
              <a:buSzPts val="1620"/>
              <a:buChar char="–"/>
            </a:pPr>
            <a:r>
              <a:rPr lang="en"/>
              <a:t>Misquoting</a:t>
            </a:r>
            <a:endParaRPr/>
          </a:p>
          <a:p>
            <a:pPr indent="-331469" lvl="1" marL="914400" rtl="0" algn="l">
              <a:spcBef>
                <a:spcPts val="0"/>
              </a:spcBef>
              <a:spcAft>
                <a:spcPts val="0"/>
              </a:spcAft>
              <a:buSzPts val="1620"/>
              <a:buChar char="–"/>
            </a:pPr>
            <a:r>
              <a:rPr lang="en"/>
              <a:t>Silencing</a:t>
            </a:r>
            <a:endParaRPr/>
          </a:p>
          <a:p>
            <a:pPr indent="-331469" lvl="1" marL="914400" rtl="0" algn="l">
              <a:spcBef>
                <a:spcPts val="0"/>
              </a:spcBef>
              <a:spcAft>
                <a:spcPts val="0"/>
              </a:spcAft>
              <a:buSzPts val="1620"/>
              <a:buChar char="–"/>
            </a:pPr>
            <a:r>
              <a:rPr lang="en"/>
              <a:t>Name-Calling</a:t>
            </a:r>
            <a:endParaRPr/>
          </a:p>
          <a:p>
            <a:pPr indent="-331469" lvl="1" marL="914400" rtl="0" algn="l">
              <a:spcBef>
                <a:spcPts val="0"/>
              </a:spcBef>
              <a:spcAft>
                <a:spcPts val="0"/>
              </a:spcAft>
              <a:buSzPts val="1620"/>
              <a:buChar char="–"/>
            </a:pPr>
            <a:r>
              <a:rPr lang="en"/>
              <a:t>Anonymous</a:t>
            </a:r>
            <a:r>
              <a:rPr lang="en"/>
              <a:t> lies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162" name="Google Shape;162;p23"/>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163" name="Google Shape;163;p23"/>
          <p:cNvPicPr preferRelativeResize="0"/>
          <p:nvPr/>
        </p:nvPicPr>
        <p:blipFill>
          <a:blip r:embed="rId3">
            <a:alphaModFix/>
          </a:blip>
          <a:stretch>
            <a:fillRect/>
          </a:stretch>
        </p:blipFill>
        <p:spPr>
          <a:xfrm>
            <a:off x="4133615" y="1250125"/>
            <a:ext cx="4981534" cy="3191300"/>
          </a:xfrm>
          <a:prstGeom prst="rect">
            <a:avLst/>
          </a:prstGeom>
          <a:noFill/>
          <a:ln>
            <a:noFill/>
          </a:ln>
        </p:spPr>
      </p:pic>
      <p:sp>
        <p:nvSpPr>
          <p:cNvPr id="164" name="Google Shape;164;p23"/>
          <p:cNvSpPr txBox="1"/>
          <p:nvPr/>
        </p:nvSpPr>
        <p:spPr>
          <a:xfrm>
            <a:off x="4133638" y="4441425"/>
            <a:ext cx="49815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mbria"/>
                <a:ea typeface="Cambria"/>
                <a:cs typeface="Cambria"/>
                <a:sym typeface="Cambria"/>
              </a:rPr>
              <a:t>Political polarization has been increasing over the years [12]</a:t>
            </a:r>
            <a:endParaRPr>
              <a:solidFill>
                <a:schemeClr val="lt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