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9" name="Trevor Wohl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Oswald-regular.fnt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9-30T19:47:07.543">
    <p:pos x="0" y="0"/>
    <p:text>This image might be better suited to the next slide given my additions to this slide.</p:text>
  </p:cm>
  <p:cm authorId="0" idx="2" dt="2025-09-30T19:28:02.757">
    <p:pos x="196" y="725"/>
    <p:text>Added this as it is important to later points. May be better to have it separate. (not a problem for draft)</p:text>
  </p:cm>
  <p:cm authorId="0" idx="3" dt="2025-09-30T19:31:22.460">
    <p:pos x="6000" y="0"/>
    <p:text>Added black background for text for readability. Becomes solid (no gaps between lines) when converting to pptx, but it's close enough.</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9-30T19:06:42.301">
    <p:pos x="230" y="725"/>
    <p:text>not computing</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5-09-30T19:07:37.080">
    <p:pos x="196" y="725"/>
    <p:text>good point to bring up for conclusion - it is NOT an effect of the technology</p:text>
  </p:cm>
  <p:cm authorId="0" idx="6" dt="2025-09-30T19:18:49.062">
    <p:pos x="196" y="825"/>
    <p:text>This is also a good point for the conclusion - mission succeeded anyway</p:text>
  </p:cm>
  <p:cm authorId="0" idx="7" dt="2025-09-30T19:18:49.062">
    <p:pos x="196" y="825"/>
    <p:text>Still good to keep it here as it did somewhat affect the mission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5-09-30T19:17:39.985">
    <p:pos x="6000" y="0"/>
    <p:text>This slide could be good, but is currently skipped. It would be about drones being unlikely to find the route that Maverick did to fly under the SAM. It would need more information beyond what's in the movie though.</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5-09-30T19:29:26.292">
    <p:pos x="196" y="725"/>
    <p:text>Data for real life instances of similar cases? - Inferior tech beating superior tech using human skill.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84d0473bb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84d0473bb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Themes from Effects (Temporary title, we just need to connect the effects to larger themes)</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8752afc2d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8752afc2d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Conclusion</a:t>
            </a:r>
            <a:endParaRPr b="1"/>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66802197f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66802197f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6802197f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66802197f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6802197f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66802197f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8752afc2d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8752afc2d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84d0473bb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84d0473bb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plot summary slide should just establish visuals for plot – only reason there are multiple slides (each should be quick)</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Plot summary I</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Plot Point: Maverick is forced to return to Top Gun with the directive of training pilots for a strike mission on an enemy uranium facility.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(Current Image) 20:00 Into the movie (Ripped DVD version, higher res soon)</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84d0473bb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84d0473bb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Plot summary II</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Plot Point: Pilots endure extreme training – low-altitude flying, G-force endurance, radar evasion, and payload timing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Notes: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be added Images – Training (0:00:0)) (Ripped DVD version)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84d0473bb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84d0473bb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chemeClr val="dk1"/>
                </a:solidFill>
              </a:rPr>
              <a:t>Plot summary III</a:t>
            </a:r>
            <a:endParaRPr b="1">
              <a:solidFill>
                <a:schemeClr val="dk1"/>
              </a:solidFill>
            </a:endParaRPr>
          </a:p>
          <a:p>
            <a:pPr indent="0" lvl="0" marL="0" rtl="0" algn="l">
              <a:lnSpc>
                <a:spcPct val="120000"/>
              </a:lnSpc>
              <a:spcBef>
                <a:spcPts val="0"/>
              </a:spcBef>
              <a:spcAft>
                <a:spcPts val="0"/>
              </a:spcAft>
              <a:buNone/>
            </a:pPr>
            <a:r>
              <a:rPr lang="en">
                <a:solidFill>
                  <a:schemeClr val="dk1"/>
                </a:solidFill>
              </a:rPr>
              <a:t>Plot Point: Mission succeeds and they cripple the facility, but Rooster and Maverick are shot down in the process.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
                <a:solidFill>
                  <a:schemeClr val="dk1"/>
                </a:solidFill>
              </a:rPr>
              <a:t>Notes: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be added Images – Facility exploding (1:38:18), Maverick being shot down ~1:40:00) (Ripped DVD version)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84d0473bb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84d0473bb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a:solidFill>
                  <a:schemeClr val="dk1"/>
                </a:solidFill>
              </a:rPr>
              <a:t>Plot summary III</a:t>
            </a:r>
            <a:endParaRPr b="1">
              <a:solidFill>
                <a:schemeClr val="dk1"/>
              </a:solidFill>
            </a:endParaRPr>
          </a:p>
          <a:p>
            <a:pPr indent="0" lvl="0" marL="0" rtl="0" algn="l">
              <a:lnSpc>
                <a:spcPct val="120000"/>
              </a:lnSpc>
              <a:spcBef>
                <a:spcPts val="0"/>
              </a:spcBef>
              <a:spcAft>
                <a:spcPts val="0"/>
              </a:spcAft>
              <a:buNone/>
            </a:pPr>
            <a:r>
              <a:rPr lang="en">
                <a:solidFill>
                  <a:schemeClr val="dk1"/>
                </a:solidFill>
              </a:rPr>
              <a:t>Plot Point: </a:t>
            </a:r>
            <a:r>
              <a:rPr lang="en">
                <a:solidFill>
                  <a:schemeClr val="dk1"/>
                </a:solidFill>
              </a:rPr>
              <a:t>Maverick and Rooster steal an old F-14 and beat out advanced enemy jets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20000"/>
              </a:lnSpc>
              <a:spcBef>
                <a:spcPts val="0"/>
              </a:spcBef>
              <a:spcAft>
                <a:spcPts val="0"/>
              </a:spcAft>
              <a:buNone/>
            </a:pPr>
            <a:r>
              <a:rPr lang="en">
                <a:solidFill>
                  <a:schemeClr val="dk1"/>
                </a:solidFill>
              </a:rPr>
              <a:t>Notes: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be added Image – F-14 taking off) 1:48:13 Into the movie (Ripped DVD version)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84d0473bb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84d0473bb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TECHNOLOGY (PAST)</a:t>
            </a:r>
            <a:endParaRPr b="1"/>
          </a:p>
          <a:p>
            <a:pPr indent="0" lvl="0" marL="0" rtl="0" algn="l">
              <a:spcBef>
                <a:spcPts val="0"/>
              </a:spcBef>
              <a:spcAft>
                <a:spcPts val="0"/>
              </a:spcAft>
              <a:buNone/>
            </a:pPr>
            <a:r>
              <a:rPr lang="en"/>
              <a:t>List: F-14 Tomcat</a:t>
            </a:r>
            <a:endParaRPr/>
          </a:p>
          <a:p>
            <a:pPr indent="0" lvl="0" marL="0" rtl="0" algn="l">
              <a:spcBef>
                <a:spcPts val="0"/>
              </a:spcBef>
              <a:spcAft>
                <a:spcPts val="0"/>
              </a:spcAft>
              <a:buNone/>
            </a:pPr>
            <a:r>
              <a:rPr lang="en"/>
              <a:t>P-51 Mustang (Nostalgia fan service, Maverick’s personal plane)</a:t>
            </a:r>
            <a:endParaRPr/>
          </a:p>
          <a:p>
            <a:pPr indent="0" lvl="0" marL="0" rtl="0" algn="l">
              <a:spcBef>
                <a:spcPts val="0"/>
              </a:spcBef>
              <a:spcAft>
                <a:spcPts val="0"/>
              </a:spcAft>
              <a:buNone/>
            </a:pPr>
            <a:r>
              <a:rPr lang="en"/>
              <a:t>Kawasaki Ninja motorcycle </a:t>
            </a:r>
            <a:r>
              <a:rPr lang="en">
                <a:solidFill>
                  <a:schemeClr val="dk1"/>
                </a:solidFill>
              </a:rPr>
              <a:t>(Nostalgia fan service, Maverick’s motorcycle from original)</a:t>
            </a:r>
            <a:endParaRPr/>
          </a:p>
          <a:p>
            <a:pPr indent="0" lvl="0" marL="0" rtl="0" algn="l">
              <a:spcBef>
                <a:spcPts val="0"/>
              </a:spcBef>
              <a:spcAft>
                <a:spcPts val="0"/>
              </a:spcAft>
              <a:buNone/>
            </a:pPr>
            <a:r>
              <a:rPr lang="en"/>
              <a:t>Notes: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(To be added Images – F-14 Tomcat (0:00:00), </a:t>
            </a:r>
            <a:r>
              <a:rPr lang="en">
                <a:solidFill>
                  <a:schemeClr val="dk1"/>
                </a:solidFill>
              </a:rPr>
              <a:t>P-51 Mustang</a:t>
            </a:r>
            <a:r>
              <a:rPr lang="en">
                <a:solidFill>
                  <a:schemeClr val="dk1"/>
                </a:solidFill>
              </a:rPr>
              <a:t> </a:t>
            </a:r>
            <a:r>
              <a:rPr lang="en">
                <a:solidFill>
                  <a:schemeClr val="dk1"/>
                </a:solidFill>
              </a:rPr>
              <a:t>(0:00:00), Kawasaki Ninja motorcycle (0:00:00)</a:t>
            </a:r>
            <a:r>
              <a:rPr lang="en">
                <a:solidFill>
                  <a:schemeClr val="dk1"/>
                </a:solidFill>
              </a:rPr>
              <a:t>) (Ripped DVD version)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84d0473bbc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84d0473bb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TECHNOLOGY (</a:t>
            </a:r>
            <a:r>
              <a:rPr b="1" lang="en"/>
              <a:t>CURRENT</a:t>
            </a:r>
            <a:r>
              <a:rPr b="1" lang="en"/>
              <a:t>)</a:t>
            </a:r>
            <a:endParaRPr b="1"/>
          </a:p>
          <a:p>
            <a:pPr indent="0" lvl="0" marL="0" rtl="0" algn="l">
              <a:spcBef>
                <a:spcPts val="0"/>
              </a:spcBef>
              <a:spcAft>
                <a:spcPts val="0"/>
              </a:spcAft>
              <a:buNone/>
            </a:pPr>
            <a:r>
              <a:rPr lang="en"/>
              <a:t>List: F/A-18 Super Hornet</a:t>
            </a:r>
            <a:endParaRPr/>
          </a:p>
          <a:p>
            <a:pPr indent="0" lvl="0" marL="0" rtl="0" algn="l">
              <a:spcBef>
                <a:spcPts val="0"/>
              </a:spcBef>
              <a:spcAft>
                <a:spcPts val="0"/>
              </a:spcAft>
              <a:buNone/>
            </a:pPr>
            <a:r>
              <a:rPr lang="en"/>
              <a:t>5th-generation stealth fighters</a:t>
            </a:r>
            <a:endParaRPr/>
          </a:p>
          <a:p>
            <a:pPr indent="0" lvl="0" marL="0" rtl="0" algn="l">
              <a:spcBef>
                <a:spcPts val="0"/>
              </a:spcBef>
              <a:spcAft>
                <a:spcPts val="0"/>
              </a:spcAft>
              <a:buNone/>
            </a:pPr>
            <a:r>
              <a:rPr lang="en"/>
              <a:t>GPS jamming systems</a:t>
            </a:r>
            <a:endParaRPr/>
          </a:p>
          <a:p>
            <a:pPr indent="0" lvl="0" marL="0" rtl="0" algn="l">
              <a:spcBef>
                <a:spcPts val="0"/>
              </a:spcBef>
              <a:spcAft>
                <a:spcPts val="0"/>
              </a:spcAft>
              <a:buNone/>
            </a:pPr>
            <a:r>
              <a:rPr lang="en"/>
              <a:t>Laser targeting</a:t>
            </a:r>
            <a:endParaRPr/>
          </a:p>
          <a:p>
            <a:pPr indent="0" lvl="0" marL="0" rtl="0" algn="l">
              <a:spcBef>
                <a:spcPts val="0"/>
              </a:spcBef>
              <a:spcAft>
                <a:spcPts val="0"/>
              </a:spcAft>
              <a:buNone/>
            </a:pPr>
            <a:r>
              <a:rPr lang="en"/>
              <a:t>Surface-to-air missiles (SAMs)</a:t>
            </a:r>
            <a:endParaRPr/>
          </a:p>
          <a:p>
            <a:pPr indent="0" lvl="0" marL="0" rtl="0" algn="l">
              <a:spcBef>
                <a:spcPts val="0"/>
              </a:spcBef>
              <a:spcAft>
                <a:spcPts val="0"/>
              </a:spcAft>
              <a:buNone/>
            </a:pPr>
            <a:r>
              <a:rPr lang="en"/>
              <a:t>Training Simulations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(To be added Images – F/A-18 Super Hornet (0:00:00), 5th-generation stealth fighters – (CGI based on Russian Sukhoi Su-57 Felon) (0:00:00),</a:t>
            </a:r>
            <a:r>
              <a:rPr lang="en">
                <a:solidFill>
                  <a:schemeClr val="dk1"/>
                </a:solidFill>
              </a:rPr>
              <a:t> GPS jamming systems (0:00:00), Laser targeting (0:00:00), Surface-to-air missiles (SAMs) (0:00:00), Training Simulations (0:00:00) </a:t>
            </a:r>
            <a:r>
              <a:rPr lang="en">
                <a:solidFill>
                  <a:schemeClr val="dk1"/>
                </a:solidFill>
              </a:rPr>
              <a:t>) (Ripped DVD version)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8752afc2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8752afc2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TECHNOLOGY(FUTURE)</a:t>
            </a:r>
            <a:endParaRPr/>
          </a:p>
          <a:p>
            <a:pPr indent="0" lvl="0" marL="0" rtl="0" algn="l">
              <a:spcBef>
                <a:spcPts val="0"/>
              </a:spcBef>
              <a:spcAft>
                <a:spcPts val="0"/>
              </a:spcAft>
              <a:buNone/>
            </a:pPr>
            <a:r>
              <a:rPr lang="en"/>
              <a:t>List: Darkstar Jet</a:t>
            </a:r>
            <a:endParaRPr/>
          </a:p>
          <a:p>
            <a:pPr indent="0" lvl="0" marL="0" rtl="0" algn="l">
              <a:spcBef>
                <a:spcPts val="0"/>
              </a:spcBef>
              <a:spcAft>
                <a:spcPts val="0"/>
              </a:spcAft>
              <a:buNone/>
            </a:pPr>
            <a:r>
              <a:rPr lang="en"/>
              <a:t>Drones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(To be added Images – Darkstar Jet (0:00:00), Drones (0:00:00)) (Ripped DVD version)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8752afc2d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8752afc2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Effect of Technology</a:t>
            </a:r>
            <a:endParaRPr b="1"/>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11543" r="11551" t="0"/>
          <a:stretch/>
        </p:blipFill>
        <p:spPr>
          <a:xfrm>
            <a:off x="0" y="0"/>
            <a:ext cx="9144003" cy="5143500"/>
          </a:xfrm>
          <a:prstGeom prst="rect">
            <a:avLst/>
          </a:prstGeom>
          <a:noFill/>
          <a:ln>
            <a:noFill/>
          </a:ln>
        </p:spPr>
      </p:pic>
      <p:pic>
        <p:nvPicPr>
          <p:cNvPr id="55" name="Google Shape;55;p13" title="Top_Gun_Maverick_logo.png"/>
          <p:cNvPicPr preferRelativeResize="0"/>
          <p:nvPr/>
        </p:nvPicPr>
        <p:blipFill>
          <a:blip r:embed="rId4">
            <a:alphaModFix/>
          </a:blip>
          <a:stretch>
            <a:fillRect/>
          </a:stretch>
        </p:blipFill>
        <p:spPr>
          <a:xfrm>
            <a:off x="0" y="1771531"/>
            <a:ext cx="4883701" cy="1504419"/>
          </a:xfrm>
          <a:prstGeom prst="rect">
            <a:avLst/>
          </a:prstGeom>
          <a:noFill/>
          <a:ln>
            <a:noFill/>
          </a:ln>
        </p:spPr>
      </p:pic>
      <p:sp>
        <p:nvSpPr>
          <p:cNvPr id="56" name="Google Shape;56;p13"/>
          <p:cNvSpPr txBox="1"/>
          <p:nvPr/>
        </p:nvSpPr>
        <p:spPr>
          <a:xfrm>
            <a:off x="0" y="978925"/>
            <a:ext cx="48837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FRANKIE DEWANDER | SEAN MULLANE</a:t>
            </a:r>
            <a:r>
              <a:rPr lang="en" sz="1800">
                <a:solidFill>
                  <a:schemeClr val="dk1"/>
                </a:solidFill>
                <a:latin typeface="Oswald"/>
                <a:ea typeface="Oswald"/>
                <a:cs typeface="Oswald"/>
                <a:sym typeface="Oswald"/>
              </a:rPr>
              <a:t>Y | TREVOR WOHLERS | </a:t>
            </a:r>
            <a:r>
              <a:rPr lang="en" sz="1800">
                <a:solidFill>
                  <a:schemeClr val="dk1"/>
                </a:solidFill>
                <a:latin typeface="Oswald"/>
                <a:ea typeface="Oswald"/>
                <a:cs typeface="Oswald"/>
                <a:sym typeface="Oswald"/>
              </a:rPr>
              <a:t>LIAM O’DRISCOLL | ABYSHEK SUKUMAR</a:t>
            </a:r>
            <a:endParaRPr sz="1800">
              <a:solidFill>
                <a:schemeClr val="dk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Themes from Effects (Temporary title)</a:t>
            </a:r>
            <a:endParaRPr>
              <a:latin typeface="Oswald"/>
              <a:ea typeface="Oswald"/>
              <a:cs typeface="Oswald"/>
              <a:sym typeface="Oswald"/>
            </a:endParaRPr>
          </a:p>
        </p:txBody>
      </p:sp>
      <p:sp>
        <p:nvSpPr>
          <p:cNvPr id="111" name="Google Shape;11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t/>
            </a:r>
            <a:endParaRPr>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Oswald"/>
                <a:ea typeface="Oswald"/>
                <a:cs typeface="Oswald"/>
                <a:sym typeface="Oswald"/>
              </a:rPr>
              <a:t>Conclusion</a:t>
            </a:r>
            <a:endParaRPr>
              <a:latin typeface="Oswald"/>
              <a:ea typeface="Oswald"/>
              <a:cs typeface="Oswald"/>
              <a:sym typeface="Oswald"/>
            </a:endParaRPr>
          </a:p>
        </p:txBody>
      </p:sp>
      <p:sp>
        <p:nvSpPr>
          <p:cNvPr id="117" name="Google Shape;117;p2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92500"/>
          </a:bodyPr>
          <a:lstStyle/>
          <a:p>
            <a:pPr indent="-393065" lvl="0" marL="457200" rtl="0" algn="ctr">
              <a:spcBef>
                <a:spcPts val="0"/>
              </a:spcBef>
              <a:spcAft>
                <a:spcPts val="0"/>
              </a:spcAft>
              <a:buSzPct val="100000"/>
              <a:buFont typeface="Oswald"/>
              <a:buChar char="-"/>
            </a:pPr>
            <a:r>
              <a:rPr lang="en">
                <a:latin typeface="Oswald"/>
                <a:ea typeface="Oswald"/>
                <a:cs typeface="Oswald"/>
                <a:sym typeface="Oswald"/>
              </a:rPr>
              <a:t>Human skill beats technology (</a:t>
            </a:r>
            <a:r>
              <a:rPr lang="en">
                <a:latin typeface="Oswald"/>
                <a:ea typeface="Oswald"/>
                <a:cs typeface="Oswald"/>
                <a:sym typeface="Oswald"/>
              </a:rPr>
              <a:t>Human control vs. Automation)</a:t>
            </a:r>
            <a:endParaRPr>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Determining the Path</a:t>
            </a:r>
            <a:endParaRPr/>
          </a:p>
        </p:txBody>
      </p:sp>
      <p:sp>
        <p:nvSpPr>
          <p:cNvPr id="123" name="Google Shape;123;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Mission Success Despite Technological Failure</a:t>
            </a:r>
            <a:endParaRPr/>
          </a:p>
        </p:txBody>
      </p:sp>
      <p:sp>
        <p:nvSpPr>
          <p:cNvPr id="129" name="Google Shape;12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During the mission, the laser guidance system for one of the bombs fails, and the pilot drops the bomb, hits the target, and </a:t>
            </a:r>
            <a:r>
              <a:rPr lang="en"/>
              <a:t>successfully</a:t>
            </a:r>
            <a:r>
              <a:rPr lang="en"/>
              <a:t> destroys the facility</a:t>
            </a:r>
            <a:endParaRPr/>
          </a:p>
          <a:p>
            <a:pPr indent="-342900" lvl="0" marL="457200" rtl="0" algn="l">
              <a:spcBef>
                <a:spcPts val="0"/>
              </a:spcBef>
              <a:spcAft>
                <a:spcPts val="0"/>
              </a:spcAft>
              <a:buSzPts val="1800"/>
              <a:buChar char="●"/>
            </a:pPr>
            <a:r>
              <a:rPr lang="en"/>
              <a:t>The skill of the pilot was able to overcome the </a:t>
            </a:r>
            <a:r>
              <a:rPr lang="en"/>
              <a:t>deficiency</a:t>
            </a:r>
            <a:r>
              <a:rPr lang="en"/>
              <a:t> in the technology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Skilled Pilot Beats More Advanced Fighters With Skill</a:t>
            </a:r>
            <a:endParaRPr/>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After being shot down, Maverick and Rooster work together to steal an F-14</a:t>
            </a:r>
            <a:endParaRPr/>
          </a:p>
          <a:p>
            <a:pPr indent="-342900" lvl="0" marL="457200" rtl="0" algn="l">
              <a:spcBef>
                <a:spcPts val="0"/>
              </a:spcBef>
              <a:spcAft>
                <a:spcPts val="0"/>
              </a:spcAft>
              <a:buSzPts val="1800"/>
              <a:buChar char="●"/>
            </a:pPr>
            <a:r>
              <a:rPr lang="en"/>
              <a:t>They get caught by a pair of Gen 5 fighters, but Maverick shoots both of them down with an inferior </a:t>
            </a:r>
            <a:r>
              <a:rPr lang="en"/>
              <a:t>plane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References</a:t>
            </a:r>
            <a:endParaRPr>
              <a:latin typeface="Oswald"/>
              <a:ea typeface="Oswald"/>
              <a:cs typeface="Oswald"/>
              <a:sym typeface="Oswald"/>
            </a:endParaRPr>
          </a:p>
        </p:txBody>
      </p:sp>
      <p:sp>
        <p:nvSpPr>
          <p:cNvPr id="141" name="Google Shape;14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b="0" l="663" r="19432" t="0"/>
          <a:stretch/>
        </p:blipFill>
        <p:spPr>
          <a:xfrm>
            <a:off x="0" y="0"/>
            <a:ext cx="9144000" cy="5143499"/>
          </a:xfrm>
          <a:prstGeom prst="rect">
            <a:avLst/>
          </a:prstGeom>
          <a:noFill/>
          <a:ln>
            <a:noFill/>
          </a:ln>
        </p:spPr>
      </p:pic>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000000"/>
                </a:highlight>
                <a:latin typeface="Oswald"/>
                <a:ea typeface="Oswald"/>
                <a:cs typeface="Oswald"/>
                <a:sym typeface="Oswald"/>
              </a:rPr>
              <a:t>PLOT SUMMARY I</a:t>
            </a:r>
            <a:endParaRPr>
              <a:highlight>
                <a:srgbClr val="000000"/>
              </a:highlight>
              <a:latin typeface="Oswald"/>
              <a:ea typeface="Oswald"/>
              <a:cs typeface="Oswald"/>
              <a:sym typeface="Oswald"/>
            </a:endParaRPr>
          </a:p>
        </p:txBody>
      </p:sp>
      <p:sp>
        <p:nvSpPr>
          <p:cNvPr id="63" name="Google Shape;63;p14"/>
          <p:cNvSpPr txBox="1"/>
          <p:nvPr>
            <p:ph idx="1" type="body"/>
          </p:nvPr>
        </p:nvSpPr>
        <p:spPr>
          <a:xfrm>
            <a:off x="311700" y="1152475"/>
            <a:ext cx="5061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Font typeface="Oswald"/>
              <a:buChar char="-"/>
            </a:pPr>
            <a:r>
              <a:rPr lang="en" sz="2000">
                <a:solidFill>
                  <a:schemeClr val="dk1"/>
                </a:solidFill>
                <a:highlight>
                  <a:schemeClr val="lt1"/>
                </a:highlight>
                <a:latin typeface="Oswald"/>
                <a:ea typeface="Oswald"/>
                <a:cs typeface="Oswald"/>
                <a:sym typeface="Oswald"/>
              </a:rPr>
              <a:t>Maverick is a test pilot for an advanced jet program that is going to be shut down in favor of drones if it cannot hit mach 10 soon.</a:t>
            </a:r>
            <a:endParaRPr sz="2000">
              <a:solidFill>
                <a:schemeClr val="dk1"/>
              </a:solidFill>
              <a:highlight>
                <a:schemeClr val="lt1"/>
              </a:highlight>
              <a:latin typeface="Oswald"/>
              <a:ea typeface="Oswald"/>
              <a:cs typeface="Oswald"/>
              <a:sym typeface="Oswald"/>
            </a:endParaRPr>
          </a:p>
          <a:p>
            <a:pPr indent="-355600" lvl="0" marL="457200" rtl="0" algn="l">
              <a:spcBef>
                <a:spcPts val="0"/>
              </a:spcBef>
              <a:spcAft>
                <a:spcPts val="0"/>
              </a:spcAft>
              <a:buClr>
                <a:schemeClr val="dk1"/>
              </a:buClr>
              <a:buSzPts val="2000"/>
              <a:buFont typeface="Oswald"/>
              <a:buChar char="-"/>
            </a:pPr>
            <a:r>
              <a:rPr lang="en" sz="2000">
                <a:solidFill>
                  <a:schemeClr val="dk1"/>
                </a:solidFill>
                <a:highlight>
                  <a:schemeClr val="lt1"/>
                </a:highlight>
                <a:latin typeface="Oswald"/>
                <a:ea typeface="Oswald"/>
                <a:cs typeface="Oswald"/>
                <a:sym typeface="Oswald"/>
              </a:rPr>
              <a:t>Maverick pushes the jet to mach 10 in the final test flight but </a:t>
            </a:r>
            <a:r>
              <a:rPr lang="en" sz="2000">
                <a:solidFill>
                  <a:schemeClr val="dk1"/>
                </a:solidFill>
                <a:highlight>
                  <a:schemeClr val="lt1"/>
                </a:highlight>
                <a:latin typeface="Oswald"/>
                <a:ea typeface="Oswald"/>
                <a:cs typeface="Oswald"/>
                <a:sym typeface="Oswald"/>
              </a:rPr>
              <a:t>is forced to return to Top Gun with the directive of training pilots for a strike mission on an enemy uranium facility.</a:t>
            </a:r>
            <a:endParaRPr>
              <a:highlight>
                <a:schemeClr val="lt1"/>
              </a:highlight>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PLOT SUMMARY </a:t>
            </a:r>
            <a:r>
              <a:rPr lang="en">
                <a:latin typeface="Oswald"/>
                <a:ea typeface="Oswald"/>
                <a:cs typeface="Oswald"/>
                <a:sym typeface="Oswald"/>
              </a:rPr>
              <a:t>II</a:t>
            </a:r>
            <a:endParaRPr>
              <a:latin typeface="Oswald"/>
              <a:ea typeface="Oswald"/>
              <a:cs typeface="Oswald"/>
              <a:sym typeface="Oswald"/>
            </a:endParaRPr>
          </a:p>
        </p:txBody>
      </p:sp>
      <p:sp>
        <p:nvSpPr>
          <p:cNvPr id="69" name="Google Shape;69;p1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Pilots endure extreme </a:t>
            </a:r>
            <a:r>
              <a:rPr lang="en">
                <a:latin typeface="Oswald"/>
                <a:ea typeface="Oswald"/>
                <a:cs typeface="Oswald"/>
                <a:sym typeface="Oswald"/>
              </a:rPr>
              <a:t>training – low-altitude flying, G-force endurance, radar evasion, and payload timing</a:t>
            </a:r>
            <a:endParaRPr>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PLOT SUMMARY </a:t>
            </a:r>
            <a:r>
              <a:rPr lang="en">
                <a:latin typeface="Oswald"/>
                <a:ea typeface="Oswald"/>
                <a:cs typeface="Oswald"/>
                <a:sym typeface="Oswald"/>
              </a:rPr>
              <a:t>III</a:t>
            </a:r>
            <a:endParaRPr>
              <a:latin typeface="Oswald"/>
              <a:ea typeface="Oswald"/>
              <a:cs typeface="Oswald"/>
              <a:sym typeface="Oswald"/>
            </a:endParaRPr>
          </a:p>
        </p:txBody>
      </p:sp>
      <p:sp>
        <p:nvSpPr>
          <p:cNvPr id="75" name="Google Shape;75;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Mission succeeds and they cripple the facility, but Rooster and Maverick are shot down in the process</a:t>
            </a:r>
            <a:endParaRPr>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PLOT SUMMARY </a:t>
            </a:r>
            <a:r>
              <a:rPr lang="en">
                <a:latin typeface="Oswald"/>
                <a:ea typeface="Oswald"/>
                <a:cs typeface="Oswald"/>
                <a:sym typeface="Oswald"/>
              </a:rPr>
              <a:t>IV</a:t>
            </a:r>
            <a:endParaRPr>
              <a:latin typeface="Oswald"/>
              <a:ea typeface="Oswald"/>
              <a:cs typeface="Oswald"/>
              <a:sym typeface="Oswald"/>
            </a:endParaRPr>
          </a:p>
        </p:txBody>
      </p:sp>
      <p:sp>
        <p:nvSpPr>
          <p:cNvPr id="81" name="Google Shape;81;p1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Maverick and Rooster steal an old F-14 and beat out advanced enemy jets</a:t>
            </a:r>
            <a:endParaRPr>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TECHNOLOGY (PAST)</a:t>
            </a:r>
            <a:endParaRPr>
              <a:latin typeface="Oswald"/>
              <a:ea typeface="Oswald"/>
              <a:cs typeface="Oswald"/>
              <a:sym typeface="Oswald"/>
            </a:endParaRPr>
          </a:p>
        </p:txBody>
      </p:sp>
      <p:sp>
        <p:nvSpPr>
          <p:cNvPr id="87" name="Google Shape;87;p18"/>
          <p:cNvSpPr txBox="1"/>
          <p:nvPr>
            <p:ph idx="1" type="body"/>
          </p:nvPr>
        </p:nvSpPr>
        <p:spPr>
          <a:xfrm>
            <a:off x="3653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P-51 Mustang</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F-14 Tomcat</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Kawasaki Ninja motorcycle</a:t>
            </a:r>
            <a:endParaRPr>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TECHNOLOGY (CURRENT)</a:t>
            </a:r>
            <a:endParaRPr>
              <a:latin typeface="Oswald"/>
              <a:ea typeface="Oswald"/>
              <a:cs typeface="Oswald"/>
              <a:sym typeface="Oswald"/>
            </a:endParaRPr>
          </a:p>
        </p:txBody>
      </p:sp>
      <p:sp>
        <p:nvSpPr>
          <p:cNvPr id="93" name="Google Shape;93;p19"/>
          <p:cNvSpPr txBox="1"/>
          <p:nvPr>
            <p:ph idx="1" type="body"/>
          </p:nvPr>
        </p:nvSpPr>
        <p:spPr>
          <a:xfrm>
            <a:off x="3653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F/A-18 Super Hornet</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5th-generation stealth fighters</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GPS jamming systems</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Laser targeting</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Surface-to-air missiles (SAMs)</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Training Simulations</a:t>
            </a:r>
            <a:endParaRPr>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TECHNOLOGY (FUTURE)</a:t>
            </a:r>
            <a:endParaRPr>
              <a:latin typeface="Oswald"/>
              <a:ea typeface="Oswald"/>
              <a:cs typeface="Oswald"/>
              <a:sym typeface="Oswald"/>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Darkstar Jet</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Drones</a:t>
            </a:r>
            <a:endParaRPr>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Effect of </a:t>
            </a:r>
            <a:r>
              <a:rPr lang="en">
                <a:latin typeface="Oswald"/>
                <a:ea typeface="Oswald"/>
                <a:cs typeface="Oswald"/>
                <a:sym typeface="Oswald"/>
              </a:rPr>
              <a:t>Technology </a:t>
            </a:r>
            <a:r>
              <a:rPr lang="en">
                <a:latin typeface="Oswald"/>
                <a:ea typeface="Oswald"/>
                <a:cs typeface="Oswald"/>
                <a:sym typeface="Oswald"/>
              </a:rPr>
              <a:t>(Temporary title)</a:t>
            </a:r>
            <a:endParaRPr>
              <a:latin typeface="Oswald"/>
              <a:ea typeface="Oswald"/>
              <a:cs typeface="Oswald"/>
              <a:sym typeface="Oswald"/>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Darkstar vs. Drones</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en">
                <a:latin typeface="Oswald"/>
                <a:ea typeface="Oswald"/>
                <a:cs typeface="Oswald"/>
                <a:sym typeface="Oswald"/>
              </a:rPr>
              <a:t>Drones serve as a threat to pilots that would lose their position as drones become more popular than human pilots</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en">
                <a:latin typeface="Oswald"/>
                <a:ea typeface="Oswald"/>
                <a:cs typeface="Oswald"/>
                <a:sym typeface="Oswald"/>
              </a:rPr>
              <a:t>Drones were cited as at least one of the reasons for ending the Darkstar test program</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F-14 Tomcat → beats 5th-generation stealth fighters</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GPS jamming systems →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Laser targeting → fails</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SAMs → blind spots exploited</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Training Simulations →  train pilots under the same environment</a:t>
            </a:r>
            <a:endParaRPr>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