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8" r:id="rId3"/>
    <p:sldId id="257" r:id="rId4"/>
    <p:sldId id="260" r:id="rId5"/>
    <p:sldId id="262" r:id="rId6"/>
    <p:sldId id="261" r:id="rId7"/>
    <p:sldId id="263" r:id="rId8"/>
    <p:sldId id="265"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8CCE2-A42A-EE2A-B46D-8BF100B3A3C3}" v="340" dt="2025-10-06T15:14:50.085"/>
    <p1510:client id="{3EC7D533-FD3B-9203-B970-79D88BA84F4E}" v="2" dt="2025-10-06T15:32:26.636"/>
    <p1510:client id="{5C2579B2-7168-9885-E826-7D974501EE92}" v="74" dt="2025-10-06T15:13:23.029"/>
    <p1510:client id="{67AD2652-CF78-15A4-C907-DA719D6BB349}" v="273" dt="2025-10-06T19:30:15.084"/>
    <p1510:client id="{76B8854B-4633-7A2D-B497-EED33E4C7996}" v="101" vWet="102" dt="2025-10-06T15:41:33.174"/>
    <p1510:client id="{79AE172C-9061-E49B-5628-E4197A2F3E29}" v="24" dt="2025-10-06T21:39:38.656"/>
    <p1510:client id="{D9010C46-03FA-94A8-003D-0B5CE0437ECF}" v="130" dt="2025-10-07T21:16:58.217"/>
    <p1510:client id="{E80153DE-275D-334D-BC18-472119307E91}" v="1876" dt="2025-10-06T15:47:08.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5E3C2-9F6A-4309-8810-C95437E1D55A}" type="datetimeFigureOut">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7223F-7FB3-403A-9462-9313449E2466}" type="slidenum">
              <a:t>‹#›</a:t>
            </a:fld>
            <a:endParaRPr lang="en-US"/>
          </a:p>
        </p:txBody>
      </p:sp>
    </p:spTree>
    <p:extLst>
      <p:ext uri="{BB962C8B-B14F-4D97-AF65-F5344CB8AC3E}">
        <p14:creationId xmlns:p14="http://schemas.microsoft.com/office/powerpoint/2010/main" val="15043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Inception’s plot follows Dom Cobb and his associates as they infiltrate Robert Fischer’s subconscious via a triple-nested dream using special dream-sharing technology, with the intent of achieving ‘inception’ –the act of implanting an idea into a person’s mind, without them being able to tell it’s a foreign one– to convince Fischer to dissolve his father’s company. They're doing this to fulfill an agreement Cobb made with Saito to receive a pardon from the crime he was framed for: the murder of his wife, Mal. Cobb and his wife were trapped dreaming in Limbo together for 50 years in one night, and after Cobb convinced her to wake up –accidentally incepting into her the idea that 'reality isn't real'– committed suicide and framed Cobb in an attempt to force him to join her, continuing to believe their reality was still a dream.</a:t>
            </a:r>
          </a:p>
        </p:txBody>
      </p:sp>
      <p:sp>
        <p:nvSpPr>
          <p:cNvPr id="4" name="Slide Number Placeholder 3"/>
          <p:cNvSpPr>
            <a:spLocks noGrp="1"/>
          </p:cNvSpPr>
          <p:nvPr>
            <p:ph type="sldNum" sz="quarter" idx="5"/>
          </p:nvPr>
        </p:nvSpPr>
        <p:spPr/>
        <p:txBody>
          <a:bodyPr/>
          <a:lstStyle/>
          <a:p>
            <a:fld id="{2037223F-7FB3-403A-9462-9313449E2466}" type="slidenum">
              <a:rPr lang="en-US"/>
              <a:t>2</a:t>
            </a:fld>
            <a:endParaRPr lang="en-US"/>
          </a:p>
        </p:txBody>
      </p:sp>
    </p:spTree>
    <p:extLst>
      <p:ext uri="{BB962C8B-B14F-4D97-AF65-F5344CB8AC3E}">
        <p14:creationId xmlns:p14="http://schemas.microsoft.com/office/powerpoint/2010/main" val="426387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[Read Off the Slide]</a:t>
            </a:r>
          </a:p>
        </p:txBody>
      </p:sp>
      <p:sp>
        <p:nvSpPr>
          <p:cNvPr id="4" name="Slide Number Placeholder 3"/>
          <p:cNvSpPr>
            <a:spLocks noGrp="1"/>
          </p:cNvSpPr>
          <p:nvPr>
            <p:ph type="sldNum" sz="quarter" idx="5"/>
          </p:nvPr>
        </p:nvSpPr>
        <p:spPr/>
        <p:txBody>
          <a:bodyPr/>
          <a:lstStyle/>
          <a:p>
            <a:fld id="{2037223F-7FB3-403A-9462-9313449E2466}" type="slidenum">
              <a:rPr lang="en-US"/>
              <a:t>3</a:t>
            </a:fld>
            <a:endParaRPr lang="en-US"/>
          </a:p>
        </p:txBody>
      </p:sp>
    </p:spTree>
    <p:extLst>
      <p:ext uri="{BB962C8B-B14F-4D97-AF65-F5344CB8AC3E}">
        <p14:creationId xmlns:p14="http://schemas.microsoft.com/office/powerpoint/2010/main" val="122801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Notes if I get lost while presenting:</a:t>
            </a:r>
            <a:br>
              <a:rPr lang="en-US">
                <a:ea typeface="Calibri"/>
                <a:cs typeface="+mn-lt"/>
              </a:rPr>
            </a:br>
            <a:r>
              <a:rPr lang="en-US"/>
              <a:t>So privacy is a great part of the movie's inception, the movie talks about a group of criminals whose motivation is to steal and plant ideas on their victims thanks to a new fictional technology called PASIV(which you can see how it is used in the image) that enables the user to enter the victims thoughts through their dreams, so if others can alter your thoughts then privacy is not personal but architectural.</a:t>
            </a:r>
            <a:endParaRPr lang="en-US">
              <a:ea typeface="Calibri"/>
              <a:cs typeface="Calibri"/>
            </a:endParaRPr>
          </a:p>
          <a:p>
            <a:br>
              <a:rPr lang="en-US">
                <a:cs typeface="+mn-lt"/>
              </a:rPr>
            </a:br>
            <a:endParaRPr lang="en-US"/>
          </a:p>
          <a:p>
            <a:r>
              <a:rPr lang="en-US"/>
              <a:t> Privacy is not personal but architectural as portraited in the movie with the projections which purpose is to defend the ideas. </a:t>
            </a:r>
            <a:endParaRPr lang="en-US">
              <a:ea typeface="Calibri"/>
              <a:cs typeface="Calibri"/>
            </a:endParaRPr>
          </a:p>
          <a:p>
            <a:br>
              <a:rPr lang="en-US">
                <a:cs typeface="+mn-lt"/>
              </a:rPr>
            </a:br>
            <a:endParaRPr lang="en-US"/>
          </a:p>
          <a:p>
            <a:r>
              <a:rPr lang="en-US"/>
              <a:t>This system presented in the film has some parallelism with what we can find on real life systems that also protect our privacy from others.</a:t>
            </a:r>
            <a:endParaRPr lang="en-US">
              <a:ea typeface="Calibri"/>
              <a:cs typeface="Calibri"/>
            </a:endParaRPr>
          </a:p>
          <a:p>
            <a:br>
              <a:rPr lang="en-US">
                <a:cs typeface="+mn-lt"/>
              </a:rPr>
            </a:br>
            <a:endParaRPr lang="en-US"/>
          </a:p>
          <a:p>
            <a:r>
              <a:rPr lang="en-US"/>
              <a:t> In the movie there is an Extraction which essentially is mind hacking, that can be compared to real world hacking which is essentially unauthorized access to information. </a:t>
            </a:r>
            <a:endParaRPr lang="en-US">
              <a:ea typeface="Calibri"/>
              <a:cs typeface="Calibri"/>
            </a:endParaRPr>
          </a:p>
          <a:p>
            <a:br>
              <a:rPr lang="en-US">
                <a:cs typeface="+mn-lt"/>
              </a:rPr>
            </a:br>
            <a:endParaRPr lang="en-US"/>
          </a:p>
          <a:p>
            <a:r>
              <a:rPr lang="en-US"/>
              <a:t>There is also the inception which is planting  ideas on the victim which could be translated to algorithmic persuasion cherry picking information to show shaping thought. </a:t>
            </a:r>
            <a:endParaRPr lang="en-US">
              <a:ea typeface="Calibri"/>
              <a:cs typeface="Calibri"/>
            </a:endParaRPr>
          </a:p>
          <a:p>
            <a:br>
              <a:rPr lang="en-US">
                <a:cs typeface="+mn-lt"/>
              </a:rPr>
            </a:br>
            <a:endParaRPr lang="en-US"/>
          </a:p>
          <a:p>
            <a:r>
              <a:rPr lang="en-US"/>
              <a:t>There are also totems which in the movie help the person differentiate reality and dream world, the real world counterpart could compare to software authenticators which are used to confirm authenticity in the digital world.</a:t>
            </a:r>
            <a:endParaRPr lang="en-US">
              <a:ea typeface="Calibri"/>
              <a:cs typeface="Calibri"/>
            </a:endParaRPr>
          </a:p>
          <a:p>
            <a:br>
              <a:rPr lang="en-US">
                <a:cs typeface="+mn-lt"/>
              </a:rPr>
            </a:br>
            <a:endParaRPr lang="en-US"/>
          </a:p>
          <a:p>
            <a:r>
              <a:rPr lang="en-US"/>
              <a:t> And finally the projections which are the defense that the victim has over the attackers, similar to cybersecurity systems which are made to protect the user from digital threats.</a:t>
            </a:r>
            <a:endParaRPr lang="en-US">
              <a:ea typeface="Calibri"/>
              <a:cs typeface="Calibri"/>
            </a:endParaRPr>
          </a:p>
          <a:p>
            <a:br>
              <a:rPr lang="en-US">
                <a:cs typeface="+mn-lt"/>
              </a:rPr>
            </a:br>
            <a:endParaRPr lang="en-US"/>
          </a:p>
        </p:txBody>
      </p:sp>
      <p:sp>
        <p:nvSpPr>
          <p:cNvPr id="4" name="Slide Number Placeholder 3"/>
          <p:cNvSpPr>
            <a:spLocks noGrp="1"/>
          </p:cNvSpPr>
          <p:nvPr>
            <p:ph type="sldNum" sz="quarter" idx="5"/>
          </p:nvPr>
        </p:nvSpPr>
        <p:spPr/>
        <p:txBody>
          <a:bodyPr/>
          <a:lstStyle/>
          <a:p>
            <a:fld id="{2037223F-7FB3-403A-9462-9313449E2466}" type="slidenum">
              <a:rPr lang="en-US"/>
              <a:t>4</a:t>
            </a:fld>
            <a:endParaRPr lang="en-US"/>
          </a:p>
        </p:txBody>
      </p:sp>
    </p:spTree>
    <p:extLst>
      <p:ext uri="{BB962C8B-B14F-4D97-AF65-F5344CB8AC3E}">
        <p14:creationId xmlns:p14="http://schemas.microsoft.com/office/powerpoint/2010/main" val="371866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ea typeface="Calibri"/>
                <a:cs typeface="Calibri"/>
              </a:rPr>
              <a:t>Breaches such as the recent incident in July 2025 with the </a:t>
            </a:r>
            <a:r>
              <a:rPr lang="en-US" err="1">
                <a:ea typeface="Calibri"/>
                <a:cs typeface="Calibri"/>
              </a:rPr>
              <a:t>RatOn</a:t>
            </a:r>
            <a:r>
              <a:rPr lang="en-US">
                <a:ea typeface="Calibri"/>
                <a:cs typeface="Calibri"/>
              </a:rPr>
              <a:t> virus, a very sophisticated virus that would trick users into installing a malicious dropper, and then taking over the phone and wiring bank transfers, specifically from crypto wallets and the Czech banking app George Cesko.</a:t>
            </a:r>
          </a:p>
          <a:p>
            <a:pPr marL="228600" indent="-228600">
              <a:buAutoNum type="arabicPeriod"/>
            </a:pPr>
            <a:r>
              <a:rPr lang="en-US">
                <a:ea typeface="Calibri"/>
                <a:cs typeface="Calibri"/>
              </a:rPr>
              <a:t>With how fast technology is advancing, a device such as the PASIV device from the movie might be created sooner than we think</a:t>
            </a:r>
          </a:p>
          <a:p>
            <a:pPr marL="228600" indent="-228600">
              <a:buAutoNum type="arabicPeriod"/>
            </a:pPr>
            <a:r>
              <a:rPr lang="en-US">
                <a:ea typeface="Calibri"/>
                <a:cs typeface="Calibri"/>
              </a:rPr>
              <a:t>The IoT connects many things to the internet, which can be good, as being able to control your whole house from your phone is rather convenient, but it also serves to create more potential points of entry for digital intruders</a:t>
            </a:r>
          </a:p>
          <a:p>
            <a:pPr marL="228600" indent="-228600">
              <a:buAutoNum type="arabicPeriod"/>
            </a:pPr>
            <a:r>
              <a:rPr lang="en-US">
                <a:ea typeface="Calibri"/>
                <a:cs typeface="Calibri"/>
              </a:rPr>
              <a:t>There isn't really anything else that exists that tries to predict your thought patterns and influence them as much as it can</a:t>
            </a:r>
          </a:p>
          <a:p>
            <a:pPr marL="228600" indent="-228600">
              <a:buAutoNum type="arabicPeriod"/>
            </a:pPr>
            <a:endParaRPr lang="en-US">
              <a:ea typeface="Calibri"/>
              <a:cs typeface="Calibri"/>
            </a:endParaRPr>
          </a:p>
        </p:txBody>
      </p:sp>
      <p:sp>
        <p:nvSpPr>
          <p:cNvPr id="4" name="Slide Number Placeholder 3"/>
          <p:cNvSpPr>
            <a:spLocks noGrp="1"/>
          </p:cNvSpPr>
          <p:nvPr>
            <p:ph type="sldNum" sz="quarter" idx="5"/>
          </p:nvPr>
        </p:nvSpPr>
        <p:spPr/>
        <p:txBody>
          <a:bodyPr/>
          <a:lstStyle/>
          <a:p>
            <a:fld id="{2037223F-7FB3-403A-9462-9313449E2466}" type="slidenum">
              <a:rPr lang="en-US"/>
              <a:t>5</a:t>
            </a:fld>
            <a:endParaRPr lang="en-US"/>
          </a:p>
        </p:txBody>
      </p:sp>
    </p:spTree>
    <p:extLst>
      <p:ext uri="{BB962C8B-B14F-4D97-AF65-F5344CB8AC3E}">
        <p14:creationId xmlns:p14="http://schemas.microsoft.com/office/powerpoint/2010/main" val="150908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Considering the concept of reality, we found that reality in Inception parallels current concerns about the growth of computing and the growing challenge of distinguishing between real and technologically constructed narratives. </a:t>
            </a:r>
            <a:br>
              <a:rPr lang="en-US">
                <a:cs typeface="+mn-lt"/>
              </a:rPr>
            </a:br>
            <a:endParaRPr lang="en-US"/>
          </a:p>
          <a:p>
            <a:r>
              <a:rPr lang="en-US"/>
              <a:t>When attempting Inception, Cobb’s team leverages this computing technology to place Fischer under sedation and enter his subconscious without consent. Fischer actually remains unaware that he is dreaming, accepting the world around him as reality. When the inception is complete, Fischer still remains unaware anything occurs. Thus, Inception illustrates the terrifying ability of computing technology to construct and even rewrite realities so convincing that individuals cannot tell the difference. </a:t>
            </a:r>
          </a:p>
          <a:p>
            <a:endParaRPr lang="en-US"/>
          </a:p>
          <a:p>
            <a:r>
              <a:rPr lang="en-US"/>
              <a:t>This is reinforced by the extraction attempt Cobb undergoes with Saito at the beginning of the movie. Cobb attempts to retrieve personal secrets from Saito through a dream within a dream. Only when Saito notices one minute aspect of the world around him as different (a nylon instead of a wool rug) from his reality does the extraction fall apart. These scenes emphasize how the dream-sharing device is able to manipulate people’s perception of reality and artificial reality.</a:t>
            </a:r>
            <a:endParaRPr lang="en-US">
              <a:ea typeface="Calibri"/>
              <a:cs typeface="Calibri"/>
            </a:endParaRPr>
          </a:p>
          <a:p>
            <a:br>
              <a:rPr lang="en-US">
                <a:cs typeface="+mn-lt"/>
              </a:rPr>
            </a:br>
            <a:r>
              <a:rPr lang="en-US">
                <a:solidFill>
                  <a:srgbClr val="212121"/>
                </a:solidFill>
              </a:rPr>
              <a:t>I wanted to bring up a quote from Cobb:</a:t>
            </a:r>
            <a:r>
              <a:rPr lang="en-US" b="0">
                <a:solidFill>
                  <a:srgbClr val="212121"/>
                </a:solidFill>
              </a:rPr>
              <a:t> "Well dreams, they feel real when we're in them right? it's only when we wake up that we realize something was actually strange." </a:t>
            </a:r>
            <a:r>
              <a:rPr lang="en-US">
                <a:solidFill>
                  <a:srgbClr val="212121"/>
                </a:solidFill>
              </a:rPr>
              <a:t>This quote captures modern day concerns regarding immersive experiences; as simulation technology grows more convincing, our ability to distinguish between reality and illusion fails.</a:t>
            </a:r>
          </a:p>
          <a:p>
            <a:br>
              <a:rPr lang="en-US">
                <a:cs typeface="+mn-lt"/>
              </a:rPr>
            </a:br>
            <a:endParaRPr lang="en-US">
              <a:solidFill>
                <a:srgbClr val="212121"/>
              </a:solidFill>
            </a:endParaRPr>
          </a:p>
        </p:txBody>
      </p:sp>
      <p:sp>
        <p:nvSpPr>
          <p:cNvPr id="4" name="Slide Number Placeholder 3"/>
          <p:cNvSpPr>
            <a:spLocks noGrp="1"/>
          </p:cNvSpPr>
          <p:nvPr>
            <p:ph type="sldNum" sz="quarter" idx="5"/>
          </p:nvPr>
        </p:nvSpPr>
        <p:spPr/>
        <p:txBody>
          <a:bodyPr/>
          <a:lstStyle/>
          <a:p>
            <a:fld id="{2037223F-7FB3-403A-9462-9313449E2466}" type="slidenum">
              <a:t>6</a:t>
            </a:fld>
            <a:endParaRPr lang="en-US"/>
          </a:p>
        </p:txBody>
      </p:sp>
    </p:spTree>
    <p:extLst>
      <p:ext uri="{BB962C8B-B14F-4D97-AF65-F5344CB8AC3E}">
        <p14:creationId xmlns:p14="http://schemas.microsoft.com/office/powerpoint/2010/main" val="427581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obvious comparison to reality is that of video games, however other forms of media like </a:t>
            </a:r>
            <a:r>
              <a:rPr lang="en-US"/>
              <a:t>movies or books</a:t>
            </a:r>
            <a:r>
              <a:rPr lang="en-US">
                <a:ea typeface="Calibri"/>
                <a:cs typeface="Calibri"/>
              </a:rPr>
              <a:t> can also be considered relevant. Unsurprisingly, when consistently disconnected from reality for long periods of time, people lose track of what is and isn't real. Despite that, it should also be clear to anyone with any sense to this isn't a process of people sitting down in front of a screen and literally losing touch of reality, rather, the actual facts are far more nuanced. </a:t>
            </a:r>
          </a:p>
          <a:p>
            <a:endParaRPr lang="en-US">
              <a:ea typeface="Calibri"/>
              <a:cs typeface="Calibri"/>
            </a:endParaRPr>
          </a:p>
          <a:p>
            <a:r>
              <a:rPr lang="en-US">
                <a:ea typeface="Calibri"/>
                <a:cs typeface="Calibri"/>
              </a:rPr>
              <a:t>Video games present a world to the player, one that may resemble the real one at times. Naturally, overlapping components can cause confusion. The reason that video games are the primary form of media worth considering under this purview is that allow the player to live a narrative instead of standing by and watching.</a:t>
            </a:r>
          </a:p>
          <a:p>
            <a:r>
              <a:rPr lang="en-US">
                <a:ea typeface="Calibri"/>
                <a:cs typeface="Calibri"/>
              </a:rPr>
              <a:t>The point here is not that video games cause violence, rather that, when presented with a reality that can be overlayed into actual reality, people will inevitably imperceptibly change their attitudes to actual real life. In fact, as you can see from the on screen statistics, the largest impact is in IMPLICIT attitudes.</a:t>
            </a:r>
          </a:p>
          <a:p>
            <a:endParaRPr lang="en-US">
              <a:ea typeface="Calibri"/>
              <a:cs typeface="Calibri"/>
            </a:endParaRPr>
          </a:p>
          <a:p>
            <a:r>
              <a:rPr lang="en-US">
                <a:ea typeface="Calibri"/>
                <a:cs typeface="Calibri"/>
              </a:rPr>
              <a:t>But why does this example matter?</a:t>
            </a:r>
          </a:p>
        </p:txBody>
      </p:sp>
      <p:sp>
        <p:nvSpPr>
          <p:cNvPr id="4" name="Slide Number Placeholder 3"/>
          <p:cNvSpPr>
            <a:spLocks noGrp="1"/>
          </p:cNvSpPr>
          <p:nvPr>
            <p:ph type="sldNum" sz="quarter" idx="5"/>
          </p:nvPr>
        </p:nvSpPr>
        <p:spPr/>
        <p:txBody>
          <a:bodyPr/>
          <a:lstStyle/>
          <a:p>
            <a:fld id="{2037223F-7FB3-403A-9462-9313449E2466}" type="slidenum">
              <a:rPr lang="en-US"/>
              <a:t>7</a:t>
            </a:fld>
            <a:endParaRPr lang="en-US"/>
          </a:p>
        </p:txBody>
      </p:sp>
    </p:spTree>
    <p:extLst>
      <p:ext uri="{BB962C8B-B14F-4D97-AF65-F5344CB8AC3E}">
        <p14:creationId xmlns:p14="http://schemas.microsoft.com/office/powerpoint/2010/main" val="242254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reason that video games and other forms of narrative media serve as an excellent reference point is that they construct a false reality through a literal narrative and put the player through it. Reshaping reality without the use of literal narrative construction is far more complex.</a:t>
            </a:r>
          </a:p>
          <a:p>
            <a:endParaRPr lang="en-US"/>
          </a:p>
          <a:p>
            <a:r>
              <a:rPr lang="en-US"/>
              <a:t>Unsubtly constructing a false narrative and attempting to push it onto a population will never work. Despite this, the external stimulus that we use to gauge the state of reality CAN be broken down into specific things. For example, if we read a newspaper, and we accept the newspaper's narrative, we receive literal snippets of reality like the state of the economy, geopolitical conflict, and the results of an election. From these snippets, we attain a grasp of what the world looks like – how well the world is going, the average persons' beliefs, and other implicitly understood generalities about the world. As such, all it takes to manipulate a person's grasp on reality is to, instead of reconstructing reality, reconstruct these underlying notions.</a:t>
            </a:r>
            <a:endParaRPr lang="en-US">
              <a:ea typeface="Calibri"/>
              <a:cs typeface="Calibri"/>
            </a:endParaRPr>
          </a:p>
          <a:p>
            <a:endParaRPr lang="en-US">
              <a:ea typeface="Calibri"/>
              <a:cs typeface="Calibri"/>
            </a:endParaRPr>
          </a:p>
          <a:p>
            <a:r>
              <a:rPr lang="en-US">
                <a:ea typeface="Calibri"/>
                <a:cs typeface="Calibri"/>
              </a:rPr>
              <a:t>In Inception, Cobb does not have Fischer's actual understanding of reality changed. Instead, he changes his purview, making him believe the implicit idea that his father approves of his choice.</a:t>
            </a:r>
          </a:p>
          <a:p>
            <a:endParaRPr lang="en-US">
              <a:ea typeface="Calibri"/>
              <a:cs typeface="Calibri"/>
            </a:endParaRPr>
          </a:p>
          <a:p>
            <a:r>
              <a:rPr lang="en-US">
                <a:ea typeface="Calibri"/>
                <a:cs typeface="Calibri"/>
              </a:rPr>
              <a:t>To someone who uses the internet, their perception of reality is made up of countless posts, ads, and articles. The takeaway from that is not that a person's perception of reality is complex because of its enormity, but rather that  it is simple despite its enormity. Networked communication technologies, notably the internet, have made it so that manipulating these simple snippets is possible on a large scale. So if perceived reality is actually simple, how can you tell what is ​authentic?</a:t>
            </a:r>
          </a:p>
        </p:txBody>
      </p:sp>
      <p:sp>
        <p:nvSpPr>
          <p:cNvPr id="4" name="Slide Number Placeholder 3"/>
          <p:cNvSpPr>
            <a:spLocks noGrp="1"/>
          </p:cNvSpPr>
          <p:nvPr>
            <p:ph type="sldNum" sz="quarter" idx="5"/>
          </p:nvPr>
        </p:nvSpPr>
        <p:spPr/>
        <p:txBody>
          <a:bodyPr/>
          <a:lstStyle/>
          <a:p>
            <a:fld id="{2037223F-7FB3-403A-9462-9313449E2466}" type="slidenum">
              <a:rPr lang="en-US"/>
              <a:t>8</a:t>
            </a:fld>
            <a:endParaRPr lang="en-US"/>
          </a:p>
        </p:txBody>
      </p:sp>
    </p:spTree>
    <p:extLst>
      <p:ext uri="{BB962C8B-B14F-4D97-AF65-F5344CB8AC3E}">
        <p14:creationId xmlns:p14="http://schemas.microsoft.com/office/powerpoint/2010/main" val="32000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10/10/2025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0822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10/10/2025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55208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10/10/2025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8212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10/10/2025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6982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10/10/2025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811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10/10/2025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1089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10/10/2025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4375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10/10/2025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86302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10/10/2025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4295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10/10/2025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2380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10/10/2025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8751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10/10/2025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478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hyperlink" Target="https://arxiv.org/pdf/1807.05754" TargetMode="External"/><Relationship Id="rId7" Type="http://schemas.openxmlformats.org/officeDocument/2006/relationships/image" Target="../media/image2.jpeg"/><Relationship Id="rId2" Type="http://schemas.openxmlformats.org/officeDocument/2006/relationships/hyperlink" Target="https://www.brightdefense.com/resources/recent-data-breaches/"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S2352250X24001313" TargetMode="External"/><Relationship Id="rId5" Type="http://schemas.openxmlformats.org/officeDocument/2006/relationships/hyperlink" Target="https://www.sciencedirect.com/science/article/pii/S0361476X23000796" TargetMode="External"/><Relationship Id="rId4" Type="http://schemas.openxmlformats.org/officeDocument/2006/relationships/hyperlink" Target="https://arxiv.org/abs/2401.002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adar Replay: Cleverly written, 'Inception' remains one of Hollywood's best  films - Highlander">
            <a:extLst>
              <a:ext uri="{FF2B5EF4-FFF2-40B4-BE49-F238E27FC236}">
                <a16:creationId xmlns:a16="http://schemas.microsoft.com/office/drawing/2014/main" id="{E6E7124C-BD58-FA69-9526-6AE7AFB695CF}"/>
              </a:ext>
            </a:extLst>
          </p:cNvPr>
          <p:cNvPicPr>
            <a:picLocks noChangeAspect="1"/>
          </p:cNvPicPr>
          <p:nvPr/>
        </p:nvPicPr>
        <p:blipFill>
          <a:blip r:embed="rId2"/>
          <a:srcRect b="25000"/>
          <a:stretch>
            <a:fill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04088" y="871759"/>
            <a:ext cx="5067300" cy="3497042"/>
          </a:xfrm>
        </p:spPr>
        <p:txBody>
          <a:bodyPr anchor="t">
            <a:normAutofit/>
          </a:bodyPr>
          <a:lstStyle/>
          <a:p>
            <a:r>
              <a:rPr lang="en-US">
                <a:solidFill>
                  <a:srgbClr val="FFFFFF"/>
                </a:solidFill>
              </a:rPr>
              <a:t>Inception</a:t>
            </a:r>
          </a:p>
        </p:txBody>
      </p:sp>
      <p:sp>
        <p:nvSpPr>
          <p:cNvPr id="3" name="Subtitle 2"/>
          <p:cNvSpPr>
            <a:spLocks noGrp="1"/>
          </p:cNvSpPr>
          <p:nvPr>
            <p:ph type="subTitle" idx="1"/>
          </p:nvPr>
        </p:nvSpPr>
        <p:spPr>
          <a:xfrm>
            <a:off x="704088" y="5157694"/>
            <a:ext cx="5019676" cy="976406"/>
          </a:xfrm>
        </p:spPr>
        <p:txBody>
          <a:bodyPr anchor="t">
            <a:normAutofit fontScale="92500"/>
          </a:bodyPr>
          <a:lstStyle/>
          <a:p>
            <a:r>
              <a:rPr lang="en-US"/>
              <a:t>Brian Wang, Alejandro Laredo Lazaro, Brayden Little, Simon Hao, Donovan Kennedy</a:t>
            </a:r>
          </a:p>
        </p:txBody>
      </p:sp>
      <p:cxnSp>
        <p:nvCxnSpPr>
          <p:cNvPr id="20" name="Straight Connector 1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DFCCB0F-B62E-8CA8-5A09-015D49F9401A}"/>
              </a:ext>
            </a:extLst>
          </p:cNvPr>
          <p:cNvSpPr txBox="1"/>
          <p:nvPr/>
        </p:nvSpPr>
        <p:spPr>
          <a:xfrm>
            <a:off x="11914391" y="6481885"/>
            <a:ext cx="291123" cy="37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0</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F5189-F9AC-838C-ADDA-0FC21C5F2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B9CDB-3627-6A2B-F10A-073CF718054E}"/>
              </a:ext>
            </a:extLst>
          </p:cNvPr>
          <p:cNvSpPr>
            <a:spLocks noGrp="1"/>
          </p:cNvSpPr>
          <p:nvPr>
            <p:ph type="title"/>
          </p:nvPr>
        </p:nvSpPr>
        <p:spPr/>
        <p:txBody>
          <a:bodyPr/>
          <a:lstStyle/>
          <a:p>
            <a:r>
              <a:rPr lang="en-US"/>
              <a:t>Plot Summary</a:t>
            </a:r>
          </a:p>
        </p:txBody>
      </p:sp>
      <p:sp>
        <p:nvSpPr>
          <p:cNvPr id="3" name="Content Placeholder 2">
            <a:extLst>
              <a:ext uri="{FF2B5EF4-FFF2-40B4-BE49-F238E27FC236}">
                <a16:creationId xmlns:a16="http://schemas.microsoft.com/office/drawing/2014/main" id="{2BC18968-4A3D-188A-E5C0-26A2BC9B8297}"/>
              </a:ext>
            </a:extLst>
          </p:cNvPr>
          <p:cNvSpPr>
            <a:spLocks noGrp="1"/>
          </p:cNvSpPr>
          <p:nvPr>
            <p:ph idx="1"/>
          </p:nvPr>
        </p:nvSpPr>
        <p:spPr/>
        <p:txBody>
          <a:bodyPr vert="horz" lIns="91440" tIns="45720" rIns="91440" bIns="45720" rtlCol="0" anchor="t">
            <a:normAutofit/>
          </a:bodyPr>
          <a:lstStyle/>
          <a:p>
            <a:pPr>
              <a:buNone/>
            </a:pPr>
            <a:endParaRPr lang="en-US"/>
          </a:p>
          <a:p>
            <a:r>
              <a:rPr lang="en-US">
                <a:ea typeface="+mn-lt"/>
                <a:cs typeface="+mn-lt"/>
              </a:rPr>
              <a:t>Dom Cobb and his associates as they infiltrate Robert Fischer’s subconscious via special dream-sharing technology.</a:t>
            </a:r>
          </a:p>
          <a:p>
            <a:r>
              <a:rPr lang="en-US">
                <a:ea typeface="+mn-lt"/>
                <a:cs typeface="+mn-lt"/>
              </a:rPr>
              <a:t>They attempt inception to fulfill an agreement Cobb made with Saito to receive a pardon for the crime he was framed for.</a:t>
            </a:r>
          </a:p>
          <a:p>
            <a:r>
              <a:rPr lang="en-US">
                <a:ea typeface="+mn-lt"/>
                <a:cs typeface="+mn-lt"/>
              </a:rPr>
              <a:t>Cobb struggles with guilt associated with his wife after </a:t>
            </a:r>
            <a:r>
              <a:rPr lang="en-US"/>
              <a:t>accidentally incepting into her the idea that 'reality isn't real', causing her to commit suicide to 'escape'.</a:t>
            </a:r>
          </a:p>
        </p:txBody>
      </p:sp>
      <p:sp>
        <p:nvSpPr>
          <p:cNvPr id="5" name="TextBox 4">
            <a:extLst>
              <a:ext uri="{FF2B5EF4-FFF2-40B4-BE49-F238E27FC236}">
                <a16:creationId xmlns:a16="http://schemas.microsoft.com/office/drawing/2014/main" id="{B3731B44-7816-B011-C260-D96B9DE0EE19}"/>
              </a:ext>
            </a:extLst>
          </p:cNvPr>
          <p:cNvSpPr txBox="1"/>
          <p:nvPr/>
        </p:nvSpPr>
        <p:spPr>
          <a:xfrm>
            <a:off x="10922000" y="6477000"/>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7E0C4CDB-A703-A1FE-DA91-6ED9DA7676EF}"/>
              </a:ext>
            </a:extLst>
          </p:cNvPr>
          <p:cNvSpPr txBox="1"/>
          <p:nvPr/>
        </p:nvSpPr>
        <p:spPr>
          <a:xfrm>
            <a:off x="10562166" y="6434667"/>
            <a:ext cx="1344083" cy="306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C62D5DB5-2ED4-46DC-A00A-445E4BB4C16C}"/>
              </a:ext>
            </a:extLst>
          </p:cNvPr>
          <p:cNvSpPr txBox="1"/>
          <p:nvPr/>
        </p:nvSpPr>
        <p:spPr>
          <a:xfrm>
            <a:off x="10805583" y="6318250"/>
            <a:ext cx="1238250" cy="465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8B92A92A-D7C9-CC06-B351-106EFF48F257}"/>
              </a:ext>
            </a:extLst>
          </p:cNvPr>
          <p:cNvSpPr txBox="1"/>
          <p:nvPr/>
        </p:nvSpPr>
        <p:spPr>
          <a:xfrm>
            <a:off x="11914391" y="6481885"/>
            <a:ext cx="291123" cy="37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1</a:t>
            </a:r>
          </a:p>
        </p:txBody>
      </p:sp>
      <p:pic>
        <p:nvPicPr>
          <p:cNvPr id="9" name="Picture 8" descr="Abstract Inception: Over 331 Royalty-Free Licensable Stock Illustrations &amp;  Drawings | Shutterstock">
            <a:extLst>
              <a:ext uri="{FF2B5EF4-FFF2-40B4-BE49-F238E27FC236}">
                <a16:creationId xmlns:a16="http://schemas.microsoft.com/office/drawing/2014/main" id="{B298DD28-FD8F-419D-CC2D-6D21D2FD4D69}"/>
              </a:ext>
            </a:extLst>
          </p:cNvPr>
          <p:cNvPicPr>
            <a:picLocks noChangeAspect="1"/>
          </p:cNvPicPr>
          <p:nvPr/>
        </p:nvPicPr>
        <p:blipFill>
          <a:blip r:embed="rId3"/>
          <a:srcRect r="2018" b="1794"/>
          <a:stretch>
            <a:fillRect/>
          </a:stretch>
        </p:blipFill>
        <p:spPr>
          <a:xfrm>
            <a:off x="11582399" y="4232"/>
            <a:ext cx="605328" cy="647665"/>
          </a:xfrm>
          <a:prstGeom prst="rect">
            <a:avLst/>
          </a:prstGeom>
        </p:spPr>
      </p:pic>
    </p:spTree>
    <p:extLst>
      <p:ext uri="{BB962C8B-B14F-4D97-AF65-F5344CB8AC3E}">
        <p14:creationId xmlns:p14="http://schemas.microsoft.com/office/powerpoint/2010/main" val="325047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07D2-132F-3DA2-7291-FA28372326E8}"/>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2EF14978-F0C0-0F6C-320A-632A3A0C4960}"/>
              </a:ext>
            </a:extLst>
          </p:cNvPr>
          <p:cNvSpPr>
            <a:spLocks noGrp="1"/>
          </p:cNvSpPr>
          <p:nvPr>
            <p:ph idx="1"/>
          </p:nvPr>
        </p:nvSpPr>
        <p:spPr/>
        <p:txBody>
          <a:bodyPr vert="horz" lIns="91440" tIns="45720" rIns="91440" bIns="45720" rtlCol="0" anchor="t">
            <a:normAutofit/>
          </a:bodyPr>
          <a:lstStyle/>
          <a:p>
            <a:pPr marL="0" indent="0">
              <a:buNone/>
            </a:pPr>
            <a:endParaRPr lang="en-US"/>
          </a:p>
          <a:p>
            <a:r>
              <a:rPr lang="en-US">
                <a:ea typeface="+mn-lt"/>
                <a:cs typeface="+mn-lt"/>
              </a:rPr>
              <a:t>The fantastical dream invasion in </a:t>
            </a:r>
            <a:r>
              <a:rPr lang="en-US" i="1">
                <a:ea typeface="+mn-lt"/>
                <a:cs typeface="+mn-lt"/>
              </a:rPr>
              <a:t>Inception</a:t>
            </a:r>
            <a:r>
              <a:rPr lang="en-US">
                <a:ea typeface="+mn-lt"/>
                <a:cs typeface="+mn-lt"/>
              </a:rPr>
              <a:t> mirrors the growth of computing technologies that threaten privacy, raising concerns over potential for manipulation and the absence of adequate security</a:t>
            </a:r>
          </a:p>
          <a:p>
            <a:pPr marL="457200" indent="-457200"/>
            <a:endParaRPr lang="en-US">
              <a:ea typeface="+mn-lt"/>
              <a:cs typeface="+mn-lt"/>
            </a:endParaRPr>
          </a:p>
          <a:p>
            <a:r>
              <a:rPr lang="en-US">
                <a:ea typeface="+mn-lt"/>
                <a:cs typeface="+mn-lt"/>
              </a:rPr>
              <a:t>Reality in </a:t>
            </a:r>
            <a:r>
              <a:rPr lang="en-US" i="1">
                <a:ea typeface="+mn-lt"/>
                <a:cs typeface="+mn-lt"/>
              </a:rPr>
              <a:t>Inception</a:t>
            </a:r>
            <a:r>
              <a:rPr lang="en-US">
                <a:ea typeface="+mn-lt"/>
                <a:cs typeface="+mn-lt"/>
              </a:rPr>
              <a:t> parallels current concerns about the growth of information technology and the growing challenge of distinguishing real experiences with technologically constructed narratives. </a:t>
            </a:r>
          </a:p>
          <a:p>
            <a:pPr marL="914400" lvl="1">
              <a:buFont typeface="Courier New" panose="020B0604020202020204" pitchFamily="34" charset="0"/>
              <a:buChar char="o"/>
            </a:pPr>
            <a:endParaRPr lang="en-US"/>
          </a:p>
          <a:p>
            <a:pPr lvl="1" indent="0">
              <a:buNone/>
            </a:pPr>
            <a:endParaRPr lang="en-US"/>
          </a:p>
          <a:p>
            <a:pPr marL="0" indent="0">
              <a:buNone/>
            </a:pPr>
            <a:endParaRPr lang="en-US"/>
          </a:p>
          <a:p>
            <a:pPr marL="457200" indent="-457200"/>
            <a:endParaRPr lang="en-US"/>
          </a:p>
          <a:p>
            <a:pPr marL="457200" indent="-457200"/>
            <a:endParaRPr lang="en-US"/>
          </a:p>
        </p:txBody>
      </p:sp>
      <p:sp>
        <p:nvSpPr>
          <p:cNvPr id="5" name="TextBox 4">
            <a:extLst>
              <a:ext uri="{FF2B5EF4-FFF2-40B4-BE49-F238E27FC236}">
                <a16:creationId xmlns:a16="http://schemas.microsoft.com/office/drawing/2014/main" id="{FA666247-9E4F-6C98-CF37-389A57BA182B}"/>
              </a:ext>
            </a:extLst>
          </p:cNvPr>
          <p:cNvSpPr txBox="1"/>
          <p:nvPr/>
        </p:nvSpPr>
        <p:spPr>
          <a:xfrm>
            <a:off x="11914391" y="6481885"/>
            <a:ext cx="291123" cy="37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2</a:t>
            </a:r>
          </a:p>
        </p:txBody>
      </p:sp>
      <p:pic>
        <p:nvPicPr>
          <p:cNvPr id="4" name="Picture 3" descr="Abstract Inception: Over 331 Royalty-Free Licensable Stock Illustrations &amp;  Drawings | Shutterstock">
            <a:extLst>
              <a:ext uri="{FF2B5EF4-FFF2-40B4-BE49-F238E27FC236}">
                <a16:creationId xmlns:a16="http://schemas.microsoft.com/office/drawing/2014/main" id="{6236915A-4846-1CE0-B8E0-F38FC25EBC7D}"/>
              </a:ext>
            </a:extLst>
          </p:cNvPr>
          <p:cNvPicPr>
            <a:picLocks noChangeAspect="1"/>
          </p:cNvPicPr>
          <p:nvPr/>
        </p:nvPicPr>
        <p:blipFill>
          <a:blip r:embed="rId3"/>
          <a:srcRect r="2018" b="1794"/>
          <a:stretch>
            <a:fillRect/>
          </a:stretch>
        </p:blipFill>
        <p:spPr>
          <a:xfrm>
            <a:off x="11582399" y="4232"/>
            <a:ext cx="605328" cy="647665"/>
          </a:xfrm>
          <a:prstGeom prst="rect">
            <a:avLst/>
          </a:prstGeom>
        </p:spPr>
      </p:pic>
    </p:spTree>
    <p:extLst>
      <p:ext uri="{BB962C8B-B14F-4D97-AF65-F5344CB8AC3E}">
        <p14:creationId xmlns:p14="http://schemas.microsoft.com/office/powerpoint/2010/main" val="248482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D7C069-9B48-9369-1B38-69532EC87B9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BE90A-AF76-17FC-9F4E-40B52A1D46D3}"/>
              </a:ext>
            </a:extLst>
          </p:cNvPr>
          <p:cNvSpPr>
            <a:spLocks noGrp="1"/>
          </p:cNvSpPr>
          <p:nvPr>
            <p:ph type="title"/>
          </p:nvPr>
        </p:nvSpPr>
        <p:spPr>
          <a:xfrm>
            <a:off x="704088" y="914399"/>
            <a:ext cx="5239272" cy="1621147"/>
          </a:xfrm>
        </p:spPr>
        <p:txBody>
          <a:bodyPr>
            <a:normAutofit fontScale="90000"/>
          </a:bodyPr>
          <a:lstStyle/>
          <a:p>
            <a:r>
              <a:rPr lang="en-US"/>
              <a:t>Privacy inside inception and similarities</a:t>
            </a:r>
            <a:br>
              <a:rPr lang="en-US"/>
            </a:br>
            <a:endParaRPr lang="en-US"/>
          </a:p>
        </p:txBody>
      </p:sp>
      <p:cxnSp>
        <p:nvCxnSpPr>
          <p:cNvPr id="21" name="Straight Connector 1">
            <a:extLst>
              <a:ext uri="{FF2B5EF4-FFF2-40B4-BE49-F238E27FC236}">
                <a16:creationId xmlns:a16="http://schemas.microsoft.com/office/drawing/2014/main" id="{7D3DF08D-8EDA-0FB3-59D9-B692F2ADD1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Inception diagram: the shape of dreams | Christopher Nolan | The Guardian">
            <a:extLst>
              <a:ext uri="{FF2B5EF4-FFF2-40B4-BE49-F238E27FC236}">
                <a16:creationId xmlns:a16="http://schemas.microsoft.com/office/drawing/2014/main" id="{08AFF883-C363-A0DB-E98B-48CF8C08647A}"/>
              </a:ext>
            </a:extLst>
          </p:cNvPr>
          <p:cNvPicPr>
            <a:picLocks noChangeAspect="1"/>
          </p:cNvPicPr>
          <p:nvPr/>
        </p:nvPicPr>
        <p:blipFill>
          <a:blip r:embed="rId3"/>
          <a:stretch>
            <a:fillRect/>
          </a:stretch>
        </p:blipFill>
        <p:spPr>
          <a:xfrm>
            <a:off x="804672" y="3079842"/>
            <a:ext cx="5138688" cy="3083212"/>
          </a:xfrm>
          <a:prstGeom prst="rect">
            <a:avLst/>
          </a:prstGeom>
        </p:spPr>
      </p:pic>
      <p:sp>
        <p:nvSpPr>
          <p:cNvPr id="3" name="Content Placeholder 2">
            <a:extLst>
              <a:ext uri="{FF2B5EF4-FFF2-40B4-BE49-F238E27FC236}">
                <a16:creationId xmlns:a16="http://schemas.microsoft.com/office/drawing/2014/main" id="{33D7AD9F-3759-521A-C563-54694F91E6CF}"/>
              </a:ext>
            </a:extLst>
          </p:cNvPr>
          <p:cNvSpPr>
            <a:spLocks noGrp="1"/>
          </p:cNvSpPr>
          <p:nvPr>
            <p:ph idx="1"/>
          </p:nvPr>
        </p:nvSpPr>
        <p:spPr>
          <a:xfrm>
            <a:off x="6346176" y="914399"/>
            <a:ext cx="5138688" cy="5248657"/>
          </a:xfrm>
        </p:spPr>
        <p:txBody>
          <a:bodyPr vert="horz" lIns="91440" tIns="45720" rIns="91440" bIns="45720" rtlCol="0" anchor="t">
            <a:normAutofit/>
          </a:bodyPr>
          <a:lstStyle/>
          <a:p>
            <a:pPr marL="342900" indent="-342900"/>
            <a:r>
              <a:rPr lang="en-US"/>
              <a:t>Technology breaks into your thoughts</a:t>
            </a:r>
          </a:p>
          <a:p>
            <a:pPr marL="342900" indent="-342900"/>
            <a:r>
              <a:rPr lang="en-US"/>
              <a:t>Motivation: Steal and plant ideas</a:t>
            </a:r>
          </a:p>
          <a:p>
            <a:pPr marL="342900" indent="-342900"/>
            <a:r>
              <a:rPr lang="en-US"/>
              <a:t>Privacy is architectural</a:t>
            </a:r>
          </a:p>
          <a:p>
            <a:r>
              <a:rPr lang="en-US"/>
              <a:t>  Direct parallelisms with real life</a:t>
            </a:r>
          </a:p>
          <a:p>
            <a:r>
              <a:rPr lang="en-US"/>
              <a:t>  Extraction and Hacking</a:t>
            </a:r>
          </a:p>
          <a:p>
            <a:r>
              <a:rPr lang="en-US"/>
              <a:t>  Inception and Algorithmic persuasion</a:t>
            </a:r>
          </a:p>
          <a:p>
            <a:r>
              <a:rPr lang="en-US"/>
              <a:t>  Totems and Authenticators</a:t>
            </a:r>
          </a:p>
          <a:p>
            <a:r>
              <a:rPr lang="en-US"/>
              <a:t>  Projections and cybersecurity</a:t>
            </a:r>
          </a:p>
          <a:p>
            <a:pPr marL="0" indent="0">
              <a:buNone/>
            </a:pPr>
            <a:endParaRPr lang="en-US"/>
          </a:p>
        </p:txBody>
      </p:sp>
      <p:sp>
        <p:nvSpPr>
          <p:cNvPr id="6" name="TextBox 5">
            <a:extLst>
              <a:ext uri="{FF2B5EF4-FFF2-40B4-BE49-F238E27FC236}">
                <a16:creationId xmlns:a16="http://schemas.microsoft.com/office/drawing/2014/main" id="{B06D610F-1F66-CBAC-6AB0-6E4EA82CB0A6}"/>
              </a:ext>
            </a:extLst>
          </p:cNvPr>
          <p:cNvSpPr txBox="1"/>
          <p:nvPr/>
        </p:nvSpPr>
        <p:spPr>
          <a:xfrm>
            <a:off x="11914391" y="6481885"/>
            <a:ext cx="291123" cy="37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3</a:t>
            </a:r>
          </a:p>
        </p:txBody>
      </p:sp>
      <p:pic>
        <p:nvPicPr>
          <p:cNvPr id="5" name="Picture 4" descr="Abstract Inception: Over 331 Royalty-Free Licensable Stock Illustrations &amp;  Drawings | Shutterstock">
            <a:extLst>
              <a:ext uri="{FF2B5EF4-FFF2-40B4-BE49-F238E27FC236}">
                <a16:creationId xmlns:a16="http://schemas.microsoft.com/office/drawing/2014/main" id="{569A0633-41BC-584E-D77E-1F348E1C3FF3}"/>
              </a:ext>
            </a:extLst>
          </p:cNvPr>
          <p:cNvPicPr>
            <a:picLocks noChangeAspect="1"/>
          </p:cNvPicPr>
          <p:nvPr/>
        </p:nvPicPr>
        <p:blipFill>
          <a:blip r:embed="rId4"/>
          <a:srcRect r="2018" b="1794"/>
          <a:stretch>
            <a:fillRect/>
          </a:stretch>
        </p:blipFill>
        <p:spPr>
          <a:xfrm>
            <a:off x="11582399" y="4232"/>
            <a:ext cx="605328" cy="647665"/>
          </a:xfrm>
          <a:prstGeom prst="rect">
            <a:avLst/>
          </a:prstGeom>
        </p:spPr>
      </p:pic>
      <p:sp>
        <p:nvSpPr>
          <p:cNvPr id="10" name="TextBox 9">
            <a:extLst>
              <a:ext uri="{FF2B5EF4-FFF2-40B4-BE49-F238E27FC236}">
                <a16:creationId xmlns:a16="http://schemas.microsoft.com/office/drawing/2014/main" id="{A01CDDCF-6864-B7B5-09EC-70EFF4263DB7}"/>
              </a:ext>
            </a:extLst>
          </p:cNvPr>
          <p:cNvSpPr txBox="1"/>
          <p:nvPr/>
        </p:nvSpPr>
        <p:spPr>
          <a:xfrm>
            <a:off x="810381" y="6180667"/>
            <a:ext cx="513200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PASIV device being used to enter a dream within a dream</a:t>
            </a:r>
          </a:p>
        </p:txBody>
      </p:sp>
    </p:spTree>
    <p:extLst>
      <p:ext uri="{BB962C8B-B14F-4D97-AF65-F5344CB8AC3E}">
        <p14:creationId xmlns:p14="http://schemas.microsoft.com/office/powerpoint/2010/main" val="209640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42A12-6B14-BD9C-8A4C-0B4A535BEB69}"/>
              </a:ext>
            </a:extLst>
          </p:cNvPr>
          <p:cNvSpPr>
            <a:spLocks noGrp="1"/>
          </p:cNvSpPr>
          <p:nvPr>
            <p:ph type="title"/>
          </p:nvPr>
        </p:nvSpPr>
        <p:spPr/>
        <p:txBody>
          <a:bodyPr/>
          <a:lstStyle/>
          <a:p>
            <a:r>
              <a:rPr lang="en-US"/>
              <a:t>Privacy in real life</a:t>
            </a:r>
          </a:p>
        </p:txBody>
      </p:sp>
      <p:sp>
        <p:nvSpPr>
          <p:cNvPr id="3" name="Content Placeholder 2">
            <a:extLst>
              <a:ext uri="{FF2B5EF4-FFF2-40B4-BE49-F238E27FC236}">
                <a16:creationId xmlns:a16="http://schemas.microsoft.com/office/drawing/2014/main" id="{0457CD65-1C7C-F7B6-6385-E948013EF5C5}"/>
              </a:ext>
            </a:extLst>
          </p:cNvPr>
          <p:cNvSpPr>
            <a:spLocks noGrp="1"/>
          </p:cNvSpPr>
          <p:nvPr>
            <p:ph idx="1"/>
          </p:nvPr>
        </p:nvSpPr>
        <p:spPr/>
        <p:txBody>
          <a:bodyPr vert="horz" lIns="91440" tIns="45720" rIns="91440" bIns="45720" rtlCol="0" anchor="t">
            <a:normAutofit/>
          </a:bodyPr>
          <a:lstStyle/>
          <a:p>
            <a:r>
              <a:rPr lang="en-US"/>
              <a:t>In today's world, information and data is more readily available than ever, but this comes at a cost, as your data is put at risk just by existing in companies' databases, with many substantial breaches happening every year. [1]</a:t>
            </a:r>
          </a:p>
          <a:p>
            <a:r>
              <a:rPr lang="en-US"/>
              <a:t>While nothing exists today as extreme as the depicted technology in inception, it serves to make one consider the current state of security and privacy</a:t>
            </a:r>
          </a:p>
          <a:p>
            <a:r>
              <a:rPr lang="en-US"/>
              <a:t>The IoT provides us with a good example of a potential privacy risk [2]</a:t>
            </a:r>
          </a:p>
          <a:p>
            <a:r>
              <a:rPr lang="en-US"/>
              <a:t>Modern day algorithms, and the huge amounts of data about you that is collected to optimize them, are the closest thing to the kind of invasion and manipulation shown in inception [3]</a:t>
            </a:r>
          </a:p>
          <a:p>
            <a:endParaRPr lang="en-US"/>
          </a:p>
        </p:txBody>
      </p:sp>
      <p:pic>
        <p:nvPicPr>
          <p:cNvPr id="4" name="Picture 3" descr="Abstract Inception: Over 331 Royalty-Free Licensable Stock Illustrations &amp;  Drawings | Shutterstock">
            <a:extLst>
              <a:ext uri="{FF2B5EF4-FFF2-40B4-BE49-F238E27FC236}">
                <a16:creationId xmlns:a16="http://schemas.microsoft.com/office/drawing/2014/main" id="{E287D758-1BAA-36F6-506F-06CFA77B479F}"/>
              </a:ext>
            </a:extLst>
          </p:cNvPr>
          <p:cNvPicPr>
            <a:picLocks noChangeAspect="1"/>
          </p:cNvPicPr>
          <p:nvPr/>
        </p:nvPicPr>
        <p:blipFill>
          <a:blip r:embed="rId3"/>
          <a:srcRect r="2018" b="1794"/>
          <a:stretch>
            <a:fillRect/>
          </a:stretch>
        </p:blipFill>
        <p:spPr>
          <a:xfrm>
            <a:off x="11582399" y="4232"/>
            <a:ext cx="605328" cy="647665"/>
          </a:xfrm>
          <a:prstGeom prst="rect">
            <a:avLst/>
          </a:prstGeom>
        </p:spPr>
      </p:pic>
      <p:sp>
        <p:nvSpPr>
          <p:cNvPr id="9" name="TextBox 8">
            <a:extLst>
              <a:ext uri="{FF2B5EF4-FFF2-40B4-BE49-F238E27FC236}">
                <a16:creationId xmlns:a16="http://schemas.microsoft.com/office/drawing/2014/main" id="{5581F1C8-956D-4795-91AE-A8BA1AEBBA5F}"/>
              </a:ext>
            </a:extLst>
          </p:cNvPr>
          <p:cNvSpPr txBox="1"/>
          <p:nvPr/>
        </p:nvSpPr>
        <p:spPr>
          <a:xfrm>
            <a:off x="11914391" y="6481885"/>
            <a:ext cx="291123" cy="37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4</a:t>
            </a:r>
          </a:p>
        </p:txBody>
      </p:sp>
    </p:spTree>
    <p:extLst>
      <p:ext uri="{BB962C8B-B14F-4D97-AF65-F5344CB8AC3E}">
        <p14:creationId xmlns:p14="http://schemas.microsoft.com/office/powerpoint/2010/main" val="374329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EA4103-EE4F-19E2-F86A-18E52897BA29}"/>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E3CCF-D00A-1683-2E60-3EC4D3FE37D3}"/>
              </a:ext>
            </a:extLst>
          </p:cNvPr>
          <p:cNvSpPr>
            <a:spLocks noGrp="1"/>
          </p:cNvSpPr>
          <p:nvPr>
            <p:ph type="title"/>
          </p:nvPr>
        </p:nvSpPr>
        <p:spPr>
          <a:xfrm>
            <a:off x="704087" y="909637"/>
            <a:ext cx="4800600" cy="1307592"/>
          </a:xfrm>
        </p:spPr>
        <p:txBody>
          <a:bodyPr>
            <a:normAutofit/>
          </a:bodyPr>
          <a:lstStyle/>
          <a:p>
            <a:r>
              <a:rPr lang="en-US"/>
              <a:t>Reality: </a:t>
            </a:r>
          </a:p>
        </p:txBody>
      </p:sp>
      <p:cxnSp>
        <p:nvCxnSpPr>
          <p:cNvPr id="25" name="Straight Connector 24">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6451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22628C-DAD3-06F1-CA5E-8234CE202755}"/>
              </a:ext>
            </a:extLst>
          </p:cNvPr>
          <p:cNvSpPr>
            <a:spLocks noGrp="1"/>
          </p:cNvSpPr>
          <p:nvPr>
            <p:ph idx="1"/>
          </p:nvPr>
        </p:nvSpPr>
        <p:spPr>
          <a:xfrm>
            <a:off x="704088" y="1900757"/>
            <a:ext cx="5983227" cy="3739896"/>
          </a:xfrm>
        </p:spPr>
        <p:txBody>
          <a:bodyPr vert="horz" lIns="91440" tIns="45720" rIns="91440" bIns="45720" rtlCol="0" anchor="t">
            <a:noAutofit/>
          </a:bodyPr>
          <a:lstStyle/>
          <a:p>
            <a:pPr>
              <a:lnSpc>
                <a:spcPct val="100000"/>
              </a:lnSpc>
              <a:buFont typeface="Calibri" panose="020B0604020202020204" pitchFamily="34" charset="0"/>
              <a:buChar char="-"/>
            </a:pPr>
            <a:r>
              <a:rPr lang="en-US" sz="2200"/>
              <a:t>Fischer accepts his dreams as reality and is unaware inception occurred.</a:t>
            </a:r>
          </a:p>
          <a:p>
            <a:pPr>
              <a:lnSpc>
                <a:spcPct val="100000"/>
              </a:lnSpc>
              <a:buFont typeface="Calibri" panose="020B0604020202020204" pitchFamily="34" charset="0"/>
              <a:buChar char="-"/>
            </a:pPr>
            <a:r>
              <a:rPr lang="en-US" sz="2200"/>
              <a:t>Cobb's extraction of Saito only fails when Saito notices one aspect of the world different from his reality.</a:t>
            </a:r>
          </a:p>
          <a:p>
            <a:pPr>
              <a:lnSpc>
                <a:spcPct val="100000"/>
              </a:lnSpc>
              <a:buFont typeface="Calibri" panose="020B0604020202020204" pitchFamily="34" charset="0"/>
              <a:buChar char="-"/>
            </a:pPr>
            <a:r>
              <a:rPr lang="en-US" sz="2200"/>
              <a:t>“Well dreams, they feel real when we’re in them right? It’s only when we wake up that we realize something was actually strange”</a:t>
            </a:r>
          </a:p>
        </p:txBody>
      </p:sp>
      <p:cxnSp>
        <p:nvCxnSpPr>
          <p:cNvPr id="26" name="Straight Connector 25">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4645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Inception's Spinning Top Explains Christopher Nolan's Entire Career">
            <a:extLst>
              <a:ext uri="{FF2B5EF4-FFF2-40B4-BE49-F238E27FC236}">
                <a16:creationId xmlns:a16="http://schemas.microsoft.com/office/drawing/2014/main" id="{8FFC5769-A738-E9AA-5D23-C4BA6B2056B8}"/>
              </a:ext>
            </a:extLst>
          </p:cNvPr>
          <p:cNvPicPr>
            <a:picLocks noChangeAspect="1"/>
          </p:cNvPicPr>
          <p:nvPr/>
        </p:nvPicPr>
        <p:blipFill>
          <a:blip r:embed="rId3"/>
          <a:srcRect l="7801" r="20489"/>
          <a:stretch>
            <a:fillRect/>
          </a:stretch>
        </p:blipFill>
        <p:spPr>
          <a:xfrm>
            <a:off x="7024189" y="1187822"/>
            <a:ext cx="4644881" cy="3238625"/>
          </a:xfrm>
          <a:prstGeom prst="rect">
            <a:avLst/>
          </a:prstGeom>
        </p:spPr>
      </p:pic>
      <p:sp>
        <p:nvSpPr>
          <p:cNvPr id="6" name="TextBox 5">
            <a:extLst>
              <a:ext uri="{FF2B5EF4-FFF2-40B4-BE49-F238E27FC236}">
                <a16:creationId xmlns:a16="http://schemas.microsoft.com/office/drawing/2014/main" id="{A06D949C-D4C4-D37A-42EB-C9B5D50D9A14}"/>
              </a:ext>
            </a:extLst>
          </p:cNvPr>
          <p:cNvSpPr txBox="1"/>
          <p:nvPr/>
        </p:nvSpPr>
        <p:spPr>
          <a:xfrm>
            <a:off x="6948705" y="4639206"/>
            <a:ext cx="5081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Cobb using his totem to make sure that he is not dreaming</a:t>
            </a:r>
          </a:p>
        </p:txBody>
      </p:sp>
      <p:sp>
        <p:nvSpPr>
          <p:cNvPr id="7" name="TextBox 6">
            <a:extLst>
              <a:ext uri="{FF2B5EF4-FFF2-40B4-BE49-F238E27FC236}">
                <a16:creationId xmlns:a16="http://schemas.microsoft.com/office/drawing/2014/main" id="{B2DCC101-76B8-498D-B86C-31B71F5DA544}"/>
              </a:ext>
            </a:extLst>
          </p:cNvPr>
          <p:cNvSpPr txBox="1"/>
          <p:nvPr/>
        </p:nvSpPr>
        <p:spPr>
          <a:xfrm>
            <a:off x="11914391" y="6481885"/>
            <a:ext cx="291123" cy="37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5</a:t>
            </a:r>
          </a:p>
        </p:txBody>
      </p:sp>
      <p:pic>
        <p:nvPicPr>
          <p:cNvPr id="4" name="Picture 3" descr="Abstract Inception: Over 331 Royalty-Free Licensable Stock Illustrations &amp;  Drawings | Shutterstock">
            <a:extLst>
              <a:ext uri="{FF2B5EF4-FFF2-40B4-BE49-F238E27FC236}">
                <a16:creationId xmlns:a16="http://schemas.microsoft.com/office/drawing/2014/main" id="{3AB8367C-6F79-C6E4-8F29-523535C7BEE0}"/>
              </a:ext>
            </a:extLst>
          </p:cNvPr>
          <p:cNvPicPr>
            <a:picLocks noChangeAspect="1"/>
          </p:cNvPicPr>
          <p:nvPr/>
        </p:nvPicPr>
        <p:blipFill>
          <a:blip r:embed="rId4"/>
          <a:srcRect r="2018" b="1794"/>
          <a:stretch>
            <a:fillRect/>
          </a:stretch>
        </p:blipFill>
        <p:spPr>
          <a:xfrm>
            <a:off x="11582399" y="4232"/>
            <a:ext cx="605328" cy="647665"/>
          </a:xfrm>
          <a:prstGeom prst="rect">
            <a:avLst/>
          </a:prstGeom>
        </p:spPr>
      </p:pic>
    </p:spTree>
    <p:extLst>
      <p:ext uri="{BB962C8B-B14F-4D97-AF65-F5344CB8AC3E}">
        <p14:creationId xmlns:p14="http://schemas.microsoft.com/office/powerpoint/2010/main" val="186397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B72D-0C2F-FE36-B40C-787382E39E06}"/>
              </a:ext>
            </a:extLst>
          </p:cNvPr>
          <p:cNvSpPr>
            <a:spLocks noGrp="1"/>
          </p:cNvSpPr>
          <p:nvPr>
            <p:ph type="title"/>
          </p:nvPr>
        </p:nvSpPr>
        <p:spPr/>
        <p:txBody>
          <a:bodyPr/>
          <a:lstStyle/>
          <a:p>
            <a:r>
              <a:rPr lang="en-US"/>
              <a:t>Direct metaphor</a:t>
            </a:r>
          </a:p>
        </p:txBody>
      </p:sp>
      <p:sp>
        <p:nvSpPr>
          <p:cNvPr id="3" name="Content Placeholder 2">
            <a:extLst>
              <a:ext uri="{FF2B5EF4-FFF2-40B4-BE49-F238E27FC236}">
                <a16:creationId xmlns:a16="http://schemas.microsoft.com/office/drawing/2014/main" id="{212D4C68-7ACA-075B-29A0-8647DEF3BAB5}"/>
              </a:ext>
            </a:extLst>
          </p:cNvPr>
          <p:cNvSpPr>
            <a:spLocks noGrp="1"/>
          </p:cNvSpPr>
          <p:nvPr>
            <p:ph idx="1"/>
          </p:nvPr>
        </p:nvSpPr>
        <p:spPr>
          <a:xfrm>
            <a:off x="700635" y="2221992"/>
            <a:ext cx="5686449" cy="3739896"/>
          </a:xfrm>
        </p:spPr>
        <p:txBody>
          <a:bodyPr vert="horz" lIns="91440" tIns="45720" rIns="91440" bIns="45720" rtlCol="0" anchor="t">
            <a:normAutofit/>
          </a:bodyPr>
          <a:lstStyle/>
          <a:p>
            <a:r>
              <a:rPr lang="en-US"/>
              <a:t>Video games serve as a very easy method of recognizing technology's ability to enact widespread attitude change.</a:t>
            </a:r>
          </a:p>
          <a:p>
            <a:r>
              <a:rPr lang="en-US"/>
              <a:t>In </a:t>
            </a:r>
            <a:r>
              <a:rPr lang="en-US" i="1"/>
              <a:t>Inception</a:t>
            </a:r>
            <a:r>
              <a:rPr lang="en-US"/>
              <a:t>,</a:t>
            </a:r>
            <a:r>
              <a:rPr lang="en-US" i="1"/>
              <a:t> </a:t>
            </a:r>
            <a:r>
              <a:rPr lang="en-US"/>
              <a:t>the technology that Cobb and his wife utilize for escapism are akin to video games</a:t>
            </a:r>
          </a:p>
          <a:p>
            <a:r>
              <a:rPr lang="en-US"/>
              <a:t>A 2023 meta-analysis on the impacts of video game narratives on player attitudes suggests an overall .36 effect value on implicit attitudes and .24 on explicit attitudes [4]</a:t>
            </a:r>
          </a:p>
        </p:txBody>
      </p:sp>
      <p:sp>
        <p:nvSpPr>
          <p:cNvPr id="5" name="TextBox 4">
            <a:extLst>
              <a:ext uri="{FF2B5EF4-FFF2-40B4-BE49-F238E27FC236}">
                <a16:creationId xmlns:a16="http://schemas.microsoft.com/office/drawing/2014/main" id="{CCFDC981-E6C1-28CF-49D7-21C926F3BD1E}"/>
              </a:ext>
            </a:extLst>
          </p:cNvPr>
          <p:cNvSpPr txBox="1"/>
          <p:nvPr/>
        </p:nvSpPr>
        <p:spPr>
          <a:xfrm>
            <a:off x="11914391" y="6481885"/>
            <a:ext cx="291123" cy="37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6</a:t>
            </a:r>
          </a:p>
        </p:txBody>
      </p:sp>
      <p:pic>
        <p:nvPicPr>
          <p:cNvPr id="4" name="Picture 3" descr="Abstract Inception: Over 331 Royalty-Free Licensable Stock Illustrations &amp;  Drawings | Shutterstock">
            <a:extLst>
              <a:ext uri="{FF2B5EF4-FFF2-40B4-BE49-F238E27FC236}">
                <a16:creationId xmlns:a16="http://schemas.microsoft.com/office/drawing/2014/main" id="{2634FEEF-C553-7C60-B447-58FFC94FA769}"/>
              </a:ext>
            </a:extLst>
          </p:cNvPr>
          <p:cNvPicPr>
            <a:picLocks noChangeAspect="1"/>
          </p:cNvPicPr>
          <p:nvPr/>
        </p:nvPicPr>
        <p:blipFill>
          <a:blip r:embed="rId3"/>
          <a:srcRect r="2018" b="1794"/>
          <a:stretch>
            <a:fillRect/>
          </a:stretch>
        </p:blipFill>
        <p:spPr>
          <a:xfrm>
            <a:off x="11582399" y="4232"/>
            <a:ext cx="605328" cy="647665"/>
          </a:xfrm>
          <a:prstGeom prst="rect">
            <a:avLst/>
          </a:prstGeom>
        </p:spPr>
      </p:pic>
      <p:pic>
        <p:nvPicPr>
          <p:cNvPr id="6" name="Picture 5" descr="A person sleeping in a chair&#10;&#10;AI-generated content may be incorrect.">
            <a:extLst>
              <a:ext uri="{FF2B5EF4-FFF2-40B4-BE49-F238E27FC236}">
                <a16:creationId xmlns:a16="http://schemas.microsoft.com/office/drawing/2014/main" id="{D957231B-713B-C273-3538-4B9CAF426DDC}"/>
              </a:ext>
            </a:extLst>
          </p:cNvPr>
          <p:cNvPicPr>
            <a:picLocks noChangeAspect="1"/>
          </p:cNvPicPr>
          <p:nvPr/>
        </p:nvPicPr>
        <p:blipFill>
          <a:blip r:embed="rId4"/>
          <a:stretch>
            <a:fillRect/>
          </a:stretch>
        </p:blipFill>
        <p:spPr>
          <a:xfrm>
            <a:off x="6390967" y="1604552"/>
            <a:ext cx="5690420" cy="2493607"/>
          </a:xfrm>
          <a:prstGeom prst="rect">
            <a:avLst/>
          </a:prstGeom>
        </p:spPr>
      </p:pic>
      <p:sp>
        <p:nvSpPr>
          <p:cNvPr id="8" name="TextBox 7">
            <a:extLst>
              <a:ext uri="{FF2B5EF4-FFF2-40B4-BE49-F238E27FC236}">
                <a16:creationId xmlns:a16="http://schemas.microsoft.com/office/drawing/2014/main" id="{48315E58-3F7E-E34C-BC75-CF9D599260A2}"/>
              </a:ext>
            </a:extLst>
          </p:cNvPr>
          <p:cNvSpPr txBox="1"/>
          <p:nvPr/>
        </p:nvSpPr>
        <p:spPr>
          <a:xfrm>
            <a:off x="7140677" y="4350773"/>
            <a:ext cx="45621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Robert Fischer "Playing" a "Video Game"</a:t>
            </a:r>
          </a:p>
        </p:txBody>
      </p:sp>
    </p:spTree>
    <p:extLst>
      <p:ext uri="{BB962C8B-B14F-4D97-AF65-F5344CB8AC3E}">
        <p14:creationId xmlns:p14="http://schemas.microsoft.com/office/powerpoint/2010/main" val="85247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E6AA8-98A2-79F7-2A45-318087EF7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C4F46-78B3-4595-2FF5-5AC1186527D1}"/>
              </a:ext>
            </a:extLst>
          </p:cNvPr>
          <p:cNvSpPr>
            <a:spLocks noGrp="1"/>
          </p:cNvSpPr>
          <p:nvPr>
            <p:ph type="title"/>
          </p:nvPr>
        </p:nvSpPr>
        <p:spPr/>
        <p:txBody>
          <a:bodyPr/>
          <a:lstStyle/>
          <a:p>
            <a:r>
              <a:rPr lang="en-US"/>
              <a:t>Beyond "video games"</a:t>
            </a:r>
          </a:p>
        </p:txBody>
      </p:sp>
      <p:sp>
        <p:nvSpPr>
          <p:cNvPr id="3" name="Content Placeholder 2">
            <a:extLst>
              <a:ext uri="{FF2B5EF4-FFF2-40B4-BE49-F238E27FC236}">
                <a16:creationId xmlns:a16="http://schemas.microsoft.com/office/drawing/2014/main" id="{9402C472-3650-7ECE-2F1A-FDF50BCD5C71}"/>
              </a:ext>
            </a:extLst>
          </p:cNvPr>
          <p:cNvSpPr>
            <a:spLocks noGrp="1"/>
          </p:cNvSpPr>
          <p:nvPr>
            <p:ph idx="1"/>
          </p:nvPr>
        </p:nvSpPr>
        <p:spPr>
          <a:xfrm>
            <a:off x="700635" y="2221992"/>
            <a:ext cx="5686449" cy="3739896"/>
          </a:xfrm>
        </p:spPr>
        <p:txBody>
          <a:bodyPr vert="horz" lIns="91440" tIns="45720" rIns="91440" bIns="45720" rtlCol="0" anchor="t">
            <a:normAutofit/>
          </a:bodyPr>
          <a:lstStyle/>
          <a:p>
            <a:r>
              <a:rPr lang="en-US"/>
              <a:t>"</a:t>
            </a:r>
            <a:r>
              <a:rPr lang="en-US">
                <a:solidFill>
                  <a:srgbClr val="1F1F1F"/>
                </a:solidFill>
                <a:ea typeface="+mn-lt"/>
                <a:cs typeface="+mn-lt"/>
              </a:rPr>
              <a:t>about 90 % of the population's political opinions are being represented by less than 3 % of tweets online</a:t>
            </a:r>
            <a:r>
              <a:rPr lang="en-US"/>
              <a:t>" [5]</a:t>
            </a:r>
          </a:p>
          <a:p>
            <a:r>
              <a:rPr lang="en-US">
                <a:solidFill>
                  <a:srgbClr val="1F1F1F"/>
                </a:solidFill>
                <a:ea typeface="+mn-lt"/>
                <a:cs typeface="+mn-lt"/>
              </a:rPr>
              <a:t> "In discussions of the Covid-19 vaccine discussion on Twitter, only 0.35 % of people were in true echo chambers, and yet those users dominated the overall discourse" [5]</a:t>
            </a:r>
            <a:endParaRPr lang="en-US"/>
          </a:p>
        </p:txBody>
      </p:sp>
      <p:pic>
        <p:nvPicPr>
          <p:cNvPr id="4" name="Picture 3" descr="A person lying in a hospital bed&#10;&#10;AI-generated content may be incorrect.">
            <a:extLst>
              <a:ext uri="{FF2B5EF4-FFF2-40B4-BE49-F238E27FC236}">
                <a16:creationId xmlns:a16="http://schemas.microsoft.com/office/drawing/2014/main" id="{F081FE37-A6D7-31DF-CF33-C68A65BD07D6}"/>
              </a:ext>
            </a:extLst>
          </p:cNvPr>
          <p:cNvPicPr>
            <a:picLocks noChangeAspect="1"/>
          </p:cNvPicPr>
          <p:nvPr/>
        </p:nvPicPr>
        <p:blipFill>
          <a:blip r:embed="rId3"/>
          <a:stretch>
            <a:fillRect/>
          </a:stretch>
        </p:blipFill>
        <p:spPr>
          <a:xfrm>
            <a:off x="6202619" y="1896243"/>
            <a:ext cx="5391150" cy="2352675"/>
          </a:xfrm>
          <a:prstGeom prst="rect">
            <a:avLst/>
          </a:prstGeom>
        </p:spPr>
      </p:pic>
      <p:sp>
        <p:nvSpPr>
          <p:cNvPr id="5" name="TextBox 4">
            <a:extLst>
              <a:ext uri="{FF2B5EF4-FFF2-40B4-BE49-F238E27FC236}">
                <a16:creationId xmlns:a16="http://schemas.microsoft.com/office/drawing/2014/main" id="{FADADFA0-E91A-AE73-B574-C7CAC380E839}"/>
              </a:ext>
            </a:extLst>
          </p:cNvPr>
          <p:cNvSpPr txBox="1"/>
          <p:nvPr/>
        </p:nvSpPr>
        <p:spPr>
          <a:xfrm>
            <a:off x="6605366" y="4450007"/>
            <a:ext cx="45744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mn-lt"/>
                <a:cs typeface="+mn-lt"/>
              </a:rPr>
              <a:t>An idea is like a virus, resilient, highly contagious.</a:t>
            </a:r>
            <a:endParaRPr lang="en-US" i="1"/>
          </a:p>
        </p:txBody>
      </p:sp>
      <p:sp>
        <p:nvSpPr>
          <p:cNvPr id="7" name="TextBox 6">
            <a:extLst>
              <a:ext uri="{FF2B5EF4-FFF2-40B4-BE49-F238E27FC236}">
                <a16:creationId xmlns:a16="http://schemas.microsoft.com/office/drawing/2014/main" id="{D2F7AB82-AE8D-4F18-E5A0-C17FF7C73868}"/>
              </a:ext>
            </a:extLst>
          </p:cNvPr>
          <p:cNvSpPr txBox="1"/>
          <p:nvPr/>
        </p:nvSpPr>
        <p:spPr>
          <a:xfrm>
            <a:off x="11914391" y="6481885"/>
            <a:ext cx="291123" cy="37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8</a:t>
            </a:r>
          </a:p>
        </p:txBody>
      </p:sp>
      <p:pic>
        <p:nvPicPr>
          <p:cNvPr id="6" name="Picture 5" descr="Abstract Inception: Over 331 Royalty-Free Licensable Stock Illustrations &amp;  Drawings | Shutterstock">
            <a:extLst>
              <a:ext uri="{FF2B5EF4-FFF2-40B4-BE49-F238E27FC236}">
                <a16:creationId xmlns:a16="http://schemas.microsoft.com/office/drawing/2014/main" id="{8B23ABD1-63B9-9E2C-D873-065160FC2F6E}"/>
              </a:ext>
            </a:extLst>
          </p:cNvPr>
          <p:cNvPicPr>
            <a:picLocks noChangeAspect="1"/>
          </p:cNvPicPr>
          <p:nvPr/>
        </p:nvPicPr>
        <p:blipFill>
          <a:blip r:embed="rId4"/>
          <a:srcRect r="2018" b="1794"/>
          <a:stretch>
            <a:fillRect/>
          </a:stretch>
        </p:blipFill>
        <p:spPr>
          <a:xfrm>
            <a:off x="11582399" y="4232"/>
            <a:ext cx="605328" cy="647665"/>
          </a:xfrm>
          <a:prstGeom prst="rect">
            <a:avLst/>
          </a:prstGeom>
        </p:spPr>
      </p:pic>
    </p:spTree>
    <p:extLst>
      <p:ext uri="{BB962C8B-B14F-4D97-AF65-F5344CB8AC3E}">
        <p14:creationId xmlns:p14="http://schemas.microsoft.com/office/powerpoint/2010/main" val="190114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8F554-0ECD-8047-37D3-DF9ED229A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32E75-CDEF-88DC-595A-92693A3F814D}"/>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76A3347B-B6A1-96A5-A45A-8550EBCFC3E0}"/>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US"/>
              <a:t>[1] - </a:t>
            </a:r>
            <a:r>
              <a:rPr lang="en-US">
                <a:ea typeface="+mn-lt"/>
                <a:cs typeface="+mn-lt"/>
              </a:rPr>
              <a:t>Writer, T. | C. (2025, September 10). </a:t>
            </a:r>
            <a:r>
              <a:rPr lang="en-US" i="1">
                <a:ea typeface="+mn-lt"/>
                <a:cs typeface="+mn-lt"/>
              </a:rPr>
              <a:t>List of recent data breaches in 2025</a:t>
            </a:r>
            <a:r>
              <a:rPr lang="en-US">
                <a:ea typeface="+mn-lt"/>
                <a:cs typeface="+mn-lt"/>
              </a:rPr>
              <a:t>. Bright Defense. </a:t>
            </a:r>
            <a:r>
              <a:rPr lang="en-US">
                <a:ea typeface="+mn-lt"/>
                <a:cs typeface="+mn-lt"/>
                <a:hlinkClick r:id="rId2"/>
              </a:rPr>
              <a:t>https://www.brightdefense.com/resources/recent-data-breaches/</a:t>
            </a:r>
            <a:r>
              <a:rPr lang="en-US">
                <a:ea typeface="+mn-lt"/>
                <a:cs typeface="+mn-lt"/>
              </a:rPr>
              <a:t> </a:t>
            </a:r>
          </a:p>
          <a:p>
            <a:pPr marL="0" indent="0">
              <a:buNone/>
            </a:pPr>
            <a:r>
              <a:rPr lang="en-US"/>
              <a:t>[2] - </a:t>
            </a:r>
            <a:r>
              <a:rPr lang="en-US">
                <a:ea typeface="+mn-lt"/>
                <a:cs typeface="+mn-lt"/>
              </a:rPr>
              <a:t>Meredydd Williams, Jason R. C. Nurse and Sadie Creese. (n.d.). </a:t>
            </a:r>
            <a:r>
              <a:rPr lang="en-US" i="1">
                <a:ea typeface="+mn-lt"/>
                <a:cs typeface="+mn-lt"/>
              </a:rPr>
              <a:t>The privacy paradox and the internet-of-things</a:t>
            </a:r>
            <a:r>
              <a:rPr lang="en-US">
                <a:ea typeface="+mn-lt"/>
                <a:cs typeface="+mn-lt"/>
              </a:rPr>
              <a:t>. Department of Computer Science, University of Oxford. </a:t>
            </a:r>
            <a:r>
              <a:rPr lang="en-US">
                <a:ea typeface="+mn-lt"/>
                <a:cs typeface="+mn-lt"/>
                <a:hlinkClick r:id="rId3"/>
              </a:rPr>
              <a:t>https://arxiv.org/pdf/1807.05754</a:t>
            </a:r>
            <a:r>
              <a:rPr lang="en-US">
                <a:ea typeface="+mn-lt"/>
                <a:cs typeface="+mn-lt"/>
              </a:rPr>
              <a:t> </a:t>
            </a:r>
          </a:p>
          <a:p>
            <a:pPr marL="0" indent="0">
              <a:buNone/>
            </a:pPr>
            <a:r>
              <a:rPr lang="en-US">
                <a:ea typeface="+mn-lt"/>
                <a:cs typeface="+mn-lt"/>
              </a:rPr>
              <a:t>[3] - Zard, L. (2023, December 30). </a:t>
            </a:r>
            <a:r>
              <a:rPr lang="en-US" i="1">
                <a:ea typeface="+mn-lt"/>
                <a:cs typeface="+mn-lt"/>
              </a:rPr>
              <a:t>Consumer manipulation via online behavioral advertising</a:t>
            </a:r>
            <a:r>
              <a:rPr lang="en-US">
                <a:ea typeface="+mn-lt"/>
                <a:cs typeface="+mn-lt"/>
              </a:rPr>
              <a:t>. arXiv.org. </a:t>
            </a:r>
            <a:r>
              <a:rPr lang="en-US">
                <a:ea typeface="+mn-lt"/>
                <a:cs typeface="+mn-lt"/>
                <a:hlinkClick r:id="rId4"/>
              </a:rPr>
              <a:t>https://arxiv.org/abs/2401.00205</a:t>
            </a:r>
            <a:r>
              <a:rPr lang="en-US">
                <a:ea typeface="+mn-lt"/>
                <a:cs typeface="+mn-lt"/>
              </a:rPr>
              <a:t> </a:t>
            </a:r>
          </a:p>
          <a:p>
            <a:pPr marL="0" indent="0">
              <a:buNone/>
            </a:pPr>
            <a:r>
              <a:rPr lang="en-US">
                <a:ea typeface="+mn-lt"/>
                <a:cs typeface="+mn-lt"/>
              </a:rPr>
              <a:t>[4] - </a:t>
            </a:r>
            <a:r>
              <a:rPr lang="en-US">
                <a:solidFill>
                  <a:srgbClr val="1F1F1F"/>
                </a:solidFill>
                <a:ea typeface="+mn-lt"/>
                <a:cs typeface="+mn-lt"/>
              </a:rPr>
              <a:t>Lukáš</a:t>
            </a:r>
            <a:r>
              <a:rPr lang="en-US">
                <a:ea typeface="+mn-lt"/>
                <a:cs typeface="+mn-lt"/>
              </a:rPr>
              <a:t> Kolek, Ivan </a:t>
            </a:r>
            <a:r>
              <a:rPr lang="en-US" err="1">
                <a:ea typeface="+mn-lt"/>
                <a:cs typeface="+mn-lt"/>
              </a:rPr>
              <a:t>Ropovik</a:t>
            </a:r>
            <a:r>
              <a:rPr lang="en-US">
                <a:ea typeface="+mn-lt"/>
                <a:cs typeface="+mn-lt"/>
              </a:rPr>
              <a:t>, Vít </a:t>
            </a:r>
            <a:r>
              <a:rPr lang="en-US" err="1">
                <a:ea typeface="+mn-lt"/>
                <a:cs typeface="+mn-lt"/>
              </a:rPr>
              <a:t>Šisler</a:t>
            </a:r>
            <a:r>
              <a:rPr lang="en-US">
                <a:ea typeface="+mn-lt"/>
                <a:cs typeface="+mn-lt"/>
              </a:rPr>
              <a:t>, Herre van Oostendorp, Cyril Brom, </a:t>
            </a:r>
            <a:r>
              <a:rPr lang="en-US" i="1"/>
              <a:t>Video games and attitude change: A meta-analysis</a:t>
            </a:r>
            <a:r>
              <a:rPr lang="en-US"/>
              <a:t>, </a:t>
            </a:r>
            <a:r>
              <a:rPr lang="en-US">
                <a:ea typeface="+mn-lt"/>
                <a:cs typeface="+mn-lt"/>
              </a:rPr>
              <a:t>(ScienceDirect, October 17, 2023) </a:t>
            </a:r>
            <a:r>
              <a:rPr lang="en-US">
                <a:ea typeface="+mn-lt"/>
                <a:cs typeface="+mn-lt"/>
                <a:hlinkClick r:id="rId5"/>
              </a:rPr>
              <a:t>https://www.sciencedirect.com/science/article/pii/S0361476X23000796</a:t>
            </a:r>
            <a:endParaRPr lang="en-US">
              <a:ea typeface="+mn-lt"/>
              <a:cs typeface="+mn-lt"/>
            </a:endParaRPr>
          </a:p>
          <a:p>
            <a:pPr>
              <a:buNone/>
            </a:pPr>
            <a:r>
              <a:rPr lang="en-US">
                <a:solidFill>
                  <a:srgbClr val="1F1F1F"/>
                </a:solidFill>
              </a:rPr>
              <a:t>[5] - </a:t>
            </a:r>
            <a:r>
              <a:rPr lang="en-US">
                <a:solidFill>
                  <a:srgbClr val="1F1F1F"/>
                </a:solidFill>
                <a:ea typeface="+mn-lt"/>
                <a:cs typeface="+mn-lt"/>
              </a:rPr>
              <a:t>Claire E. Robertson, Kareena S. del Rosario, Jay J. Van Bavel, </a:t>
            </a:r>
            <a:r>
              <a:rPr lang="en-US" i="1">
                <a:solidFill>
                  <a:srgbClr val="1F1F1F"/>
                </a:solidFill>
                <a:ea typeface="+mn-lt"/>
                <a:cs typeface="+mn-lt"/>
              </a:rPr>
              <a:t>Inside</a:t>
            </a:r>
            <a:r>
              <a:rPr lang="en-US" i="1">
                <a:solidFill>
                  <a:srgbClr val="1F1F1F"/>
                </a:solidFill>
              </a:rPr>
              <a:t> the funhouse mirror factory: How social media distorts perceptions of norms,</a:t>
            </a:r>
            <a:r>
              <a:rPr lang="en-US">
                <a:solidFill>
                  <a:srgbClr val="1F1F1F"/>
                </a:solidFill>
              </a:rPr>
              <a:t> </a:t>
            </a:r>
            <a:r>
              <a:rPr lang="en-US">
                <a:solidFill>
                  <a:srgbClr val="1F1F1F"/>
                </a:solidFill>
                <a:ea typeface="+mn-lt"/>
                <a:cs typeface="+mn-lt"/>
              </a:rPr>
              <a:t>(ScienceDirect, September 26, 2024) </a:t>
            </a:r>
            <a:r>
              <a:rPr lang="en-US">
                <a:solidFill>
                  <a:srgbClr val="1F1F1F"/>
                </a:solidFill>
                <a:ea typeface="+mn-lt"/>
                <a:cs typeface="+mn-lt"/>
                <a:hlinkClick r:id="rId6"/>
              </a:rPr>
              <a:t>https://www.sciencedirect.com/science/article/pii/S2352250X24001313</a:t>
            </a:r>
            <a:r>
              <a:rPr lang="en-US">
                <a:solidFill>
                  <a:srgbClr val="1F1F1F"/>
                </a:solidFill>
                <a:ea typeface="+mn-lt"/>
                <a:cs typeface="+mn-lt"/>
              </a:rPr>
              <a:t> </a:t>
            </a:r>
            <a:endParaRPr lang="en-US" i="1"/>
          </a:p>
          <a:p>
            <a:pPr marL="0" indent="0">
              <a:buNone/>
            </a:pPr>
            <a:endParaRPr lang="en-US"/>
          </a:p>
        </p:txBody>
      </p:sp>
      <p:sp>
        <p:nvSpPr>
          <p:cNvPr id="5" name="TextBox 4">
            <a:extLst>
              <a:ext uri="{FF2B5EF4-FFF2-40B4-BE49-F238E27FC236}">
                <a16:creationId xmlns:a16="http://schemas.microsoft.com/office/drawing/2014/main" id="{44728922-8BFE-55EA-E706-430467742FB4}"/>
              </a:ext>
            </a:extLst>
          </p:cNvPr>
          <p:cNvSpPr txBox="1"/>
          <p:nvPr/>
        </p:nvSpPr>
        <p:spPr>
          <a:xfrm>
            <a:off x="11914391" y="6481885"/>
            <a:ext cx="291123" cy="37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9</a:t>
            </a:r>
          </a:p>
        </p:txBody>
      </p:sp>
      <p:pic>
        <p:nvPicPr>
          <p:cNvPr id="6" name="Picture 5" descr="Abstract Inception: Over 331 Royalty-Free Licensable Stock Illustrations &amp;  Drawings | Shutterstock">
            <a:extLst>
              <a:ext uri="{FF2B5EF4-FFF2-40B4-BE49-F238E27FC236}">
                <a16:creationId xmlns:a16="http://schemas.microsoft.com/office/drawing/2014/main" id="{13BC7170-164D-6420-D73A-4B2A123D38E6}"/>
              </a:ext>
            </a:extLst>
          </p:cNvPr>
          <p:cNvPicPr>
            <a:picLocks noChangeAspect="1"/>
          </p:cNvPicPr>
          <p:nvPr/>
        </p:nvPicPr>
        <p:blipFill>
          <a:blip r:embed="rId7"/>
          <a:srcRect l="11328" t="12040" r="4930" b="2576"/>
          <a:stretch>
            <a:fillRect/>
          </a:stretch>
        </p:blipFill>
        <p:spPr>
          <a:xfrm rot="-3480000">
            <a:off x="11516090" y="86452"/>
            <a:ext cx="517357" cy="563111"/>
          </a:xfrm>
          <a:prstGeom prst="rect">
            <a:avLst/>
          </a:prstGeom>
        </p:spPr>
      </p:pic>
    </p:spTree>
    <p:extLst>
      <p:ext uri="{BB962C8B-B14F-4D97-AF65-F5344CB8AC3E}">
        <p14:creationId xmlns:p14="http://schemas.microsoft.com/office/powerpoint/2010/main" val="498772039"/>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9</Slides>
  <Notes>7</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ChronicleVTI</vt:lpstr>
      <vt:lpstr>Inception</vt:lpstr>
      <vt:lpstr>Plot Summary</vt:lpstr>
      <vt:lpstr>Conclusions</vt:lpstr>
      <vt:lpstr>Privacy inside inception and similarities </vt:lpstr>
      <vt:lpstr>Privacy in real life</vt:lpstr>
      <vt:lpstr>Reality: </vt:lpstr>
      <vt:lpstr>Direct metaphor</vt:lpstr>
      <vt:lpstr>Beyond "video games"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2025-09-24T19:14:25Z</dcterms:created>
  <dcterms:modified xsi:type="dcterms:W3CDTF">2025-10-10T19:09:56Z</dcterms:modified>
</cp:coreProperties>
</file>