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9" r:id="rId3"/>
    <p:sldId id="277" r:id="rId4"/>
    <p:sldId id="261" r:id="rId5"/>
    <p:sldId id="669" r:id="rId6"/>
    <p:sldId id="514" r:id="rId7"/>
    <p:sldId id="684" r:id="rId8"/>
    <p:sldId id="685" r:id="rId9"/>
    <p:sldId id="270" r:id="rId10"/>
    <p:sldId id="272" r:id="rId11"/>
    <p:sldId id="271" r:id="rId12"/>
    <p:sldId id="268" r:id="rId13"/>
    <p:sldId id="267" r:id="rId14"/>
    <p:sldId id="672" r:id="rId15"/>
    <p:sldId id="673" r:id="rId16"/>
    <p:sldId id="668" r:id="rId17"/>
    <p:sldId id="269" r:id="rId18"/>
    <p:sldId id="333" r:id="rId19"/>
    <p:sldId id="337" r:id="rId20"/>
    <p:sldId id="457" r:id="rId21"/>
    <p:sldId id="640"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259"/>
            <p14:sldId id="277"/>
            <p14:sldId id="261"/>
            <p14:sldId id="669"/>
            <p14:sldId id="514"/>
            <p14:sldId id="684"/>
          </p14:sldIdLst>
        </p14:section>
        <p14:section name="Students" id="{84F52804-64F4-CB47-9023-0EDA6C576457}">
          <p14:sldIdLst>
            <p14:sldId id="685"/>
            <p14:sldId id="270"/>
            <p14:sldId id="272"/>
            <p14:sldId id="271"/>
            <p14:sldId id="268"/>
            <p14:sldId id="267"/>
          </p14:sldIdLst>
        </p14:section>
        <p14:section name="Common" id="{4398CC09-09ED-9647-AF50-6E929D7AC35E}">
          <p14:sldIdLst>
            <p14:sldId id="672"/>
            <p14:sldId id="673"/>
            <p14:sldId id="668"/>
            <p14:sldId id="269"/>
            <p14:sldId id="333"/>
            <p14:sldId id="337"/>
            <p14:sldId id="457"/>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81468" autoAdjust="0"/>
  </p:normalViewPr>
  <p:slideViewPr>
    <p:cSldViewPr snapToGrid="0" snapToObjects="1">
      <p:cViewPr varScale="1">
        <p:scale>
          <a:sx n="157" d="100"/>
          <a:sy n="157" d="100"/>
        </p:scale>
        <p:origin x="968" y="168"/>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4/17/25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4/17/25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a:latin typeface="Arial" pitchFamily="-109" charset="0"/>
                <a:ea typeface="ＭＳ Ｐゴシック" pitchFamily="-109" charset="-128"/>
                <a:cs typeface="ＭＳ Ｐゴシック" pitchFamily="-109" charset="-128"/>
              </a:rPr>
              <a:t>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Use spreadsheet to record defects.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2025-04-18</a:t>
            </a:r>
          </a:p>
          <a:p>
            <a:r>
              <a:rPr lang="en-US" dirty="0"/>
              <a:t>No Discussion Board</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on Looking back at the massive failure that was DIA's automated baggage system 2020-02-28 (2:32)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=xmas0-SthUQ </a:t>
            </a:r>
          </a:p>
          <a:p>
            <a:r>
              <a:rPr lang="en-US" b="0" dirty="0"/>
              <a:t>Accessed 2025-04-18</a:t>
            </a:r>
          </a:p>
          <a:p>
            <a:endParaRPr lang="en-US" dirty="0"/>
          </a:p>
          <a:p>
            <a:r>
              <a:rPr lang="en-US" b="1" dirty="0"/>
              <a:t>9News on Denver International Airport to receive $26.6 million to replace its baggage handling system 2024-02-15 (1:19)</a:t>
            </a:r>
          </a:p>
          <a:p>
            <a:r>
              <a:rPr lang="en-US" b="0" dirty="0"/>
              <a:t>https://</a:t>
            </a:r>
            <a:r>
              <a:rPr lang="en-US" b="0" dirty="0" err="1"/>
              <a:t>www.youtube.com</a:t>
            </a:r>
            <a:r>
              <a:rPr lang="en-US" b="0" dirty="0"/>
              <a:t>/</a:t>
            </a:r>
            <a:r>
              <a:rPr lang="en-US" b="0" dirty="0" err="1"/>
              <a:t>watch?v</a:t>
            </a:r>
            <a:r>
              <a:rPr lang="en-US" b="0" dirty="0"/>
              <a:t>=wgL75rvACg8 </a:t>
            </a:r>
            <a:br>
              <a:rPr lang="en-US" b="0" dirty="0"/>
            </a:br>
            <a:r>
              <a:rPr lang="en-US" b="0" dirty="0"/>
              <a:t>Accessed 2025-04-18</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talk about how the data on the right collected by the insurance Institute for highway safety shows us how effective each ADAS system is with actually preventing accidents, (each group has been averaged out to their mean for easier viewing sake.)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especially point out how much these systems have helped prevent a lot of forward collisions and also rear automatic braking. You should also mention that these braking systems use the risk calculated by these AI’s to determine if they should brake or not.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should also mention that with these technologies it help takes off some of the stress from driving and also helps with the some of the decision making which helps with making drivers less fatigued while driving which also corelates to less accidents. Especially on longer drives, like road trips where you are driving for hours at a time.</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these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adas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systems we can also prevent driver based errors by using these systems to either warn the driver so they pay attention or by intervening directly to help prevent or mitigate these accidents.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8419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400"/>
              </a:spcAft>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Definitions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ADS - a vehicle system that contains both hardware and software that are collectively capable of performing the entire Dynamic Driving Tasks (DDT) on a sustained basis regardless of whether it is limited to a specific operational design domain (ODD).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DDT- all the real-time operational and tactical functions needed to drive a vehicle on a road, excluding strategic functions like route planning.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ODD- defines the specific conditions under which an autonomous vehicle (AV) or automated driving system is designed to operate safely.</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800"/>
              </a:spcBef>
              <a:spcAft>
                <a:spcPts val="400"/>
              </a:spcAft>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Talking points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the growing rate of Ai’s development full self-driving cars are getting closer. Eventually self driving cars will be considered a ADS or a Advanced Driving System. A ADS is a (then mention the definition of ADS, DDT and ODD).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ADS technology falls under the last 2-3 levels of driving automation where the car needs very little to no human interference.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Tesla does not consider their own autopilot to be and advanced driving system they consider it to be a advanced driver assistance system.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ADS systems we will have in the future will use all the preexisting technology from the ADAS systems to be able to drive the cars.</a:t>
            </a: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 car is considered a ADS when it can perform dynamic tasks like lane change at a level that either matches or surpasses human drivers.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8140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 stated with on the previous slide as AI gets further advanced self driving cars will only get better, but with the cars we currently have that have autonomous driving we can see that there pedestrian accidents are at 0%. While the number of rear-end-accidents have skyrocketed. </a:t>
            </a:r>
          </a:p>
          <a:p>
            <a:pPr marL="171450" indent="-171450">
              <a:buFont typeface="Arial" panose="020B0604020202020204" pitchFamily="34" charset="0"/>
              <a:buChar char="•"/>
            </a:pPr>
            <a:r>
              <a:rPr lang="en-US" dirty="0"/>
              <a:t>(Mention) the type of self driving cars I am talking about is not a level 4 or 5 as listed on the previous slide but a level 3. </a:t>
            </a:r>
          </a:p>
          <a:p>
            <a:pPr marL="171450" indent="-171450">
              <a:buFont typeface="Arial" panose="020B0604020202020204" pitchFamily="34" charset="0"/>
              <a:buChar char="•"/>
            </a:pPr>
            <a:r>
              <a:rPr lang="en-US" dirty="0"/>
              <a:t>This shows us that these cars are great at preventing pedestrian accidents and other types of accidents like collision with an object, while it gets in rear ended accidents a lot more. One important thing to note is that self driving cars get into 9.1 accidents for every 1 million miles driven compared to 4.1 for non-self driving cars. </a:t>
            </a:r>
          </a:p>
          <a:p>
            <a:pPr marL="171450" indent="-171450">
              <a:buFont typeface="Arial" panose="020B0604020202020204" pitchFamily="34" charset="0"/>
              <a:buChar char="•"/>
            </a:pPr>
            <a:r>
              <a:rPr lang="en-US" dirty="0"/>
              <a:t>Either way with the data we have collected we can see that the severity and the number of deaths in self driving cars is less and at a lower rate compared to conventual vehicles. This tells us that self driving cars are better at preventing severe accidents but also at the same time is unable to prevent accidents as well as a human driver</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Helpful reminders:</a:t>
            </a:r>
          </a:p>
          <a:p>
            <a:pPr marL="171450" indent="-171450">
              <a:buFontTx/>
              <a:buChar char="-"/>
            </a:pPr>
            <a:r>
              <a:rPr lang="en-US" baseline="0" dirty="0"/>
              <a:t>Applicable guidelines, grading, templates, and assignment details are linked from each Canvas assignment</a:t>
            </a:r>
          </a:p>
          <a:p>
            <a:pPr marL="171450" indent="-171450">
              <a:buFontTx/>
              <a:buChar char="-"/>
            </a:pPr>
            <a:r>
              <a:rPr lang="en-US" baseline="0" dirty="0"/>
              <a:t>See Class 1 and 2 Slides, and Appendix 2 for examples of using supporting data, critical thinking, common fallacies, argumentation, and an example paper</a:t>
            </a:r>
          </a:p>
          <a:p>
            <a:pPr marL="171450" indent="-171450">
              <a:buFontTx/>
              <a:buChar char="-"/>
            </a:pPr>
            <a:r>
              <a:rPr lang="en-US" baseline="0" dirty="0"/>
              <a:t>Previous student presentations can be seen in the Past offerings of the course</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60362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4/17/25</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18</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4/17/25</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19</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 or Automation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Show Compact </a:t>
            </a:r>
            <a:r>
              <a:rPr lang="en-US" dirty="0" err="1"/>
              <a:t>iPaq</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7728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9051-9F37-A769-A19D-70286CFD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0F670-7714-33FB-D017-0EEBC08B0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B003F-65C3-E0F6-39E9-3E58BAC61298}"/>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p:txBody>
      </p:sp>
      <p:sp>
        <p:nvSpPr>
          <p:cNvPr id="4" name="Slide Number Placeholder 3">
            <a:extLst>
              <a:ext uri="{FF2B5EF4-FFF2-40B4-BE49-F238E27FC236}">
                <a16:creationId xmlns:a16="http://schemas.microsoft.com/office/drawing/2014/main" id="{2EC6AD37-8B52-70D8-3881-33E04A334689}"/>
              </a:ext>
            </a:extLst>
          </p:cNvPr>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8132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introduce topic</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22725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Font typeface="Symbol" panose="05050102010706020507" pitchFamily="18" charset="2"/>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ADAS-Advanced Driver Assistance Systems: - A broad range of features and technology that support the driver by providing information, warnings , and intervening to execute control momentarily or on a sustained basis.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off introduce the ADAS, and what it means. Then mention how ADAS can be broken down into 5 subcategories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introduce the 5 subcategories of ADAS and use the points below to talk about how AI is used in them</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off with AI is used in Forward collision Warning systems by first identifying vehicles or objects in the same lane as the driver using cameras and/or sensors, it then calculates both of their speed and the distance between them. It then uses thresholds and conditions using its calculated data to either warn the driver or not do anything, some of these systems might brake for you though.</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Lane keeping systems just as forward collision warning systems use cameras and/or sensors to pick up the road and the color pattern of roads and AI is used to check if it is a lane divider and to also calculate how offset the car is from the center of the lane so it knows if it needs to make any adjustments to the car. </a:t>
            </a:r>
          </a:p>
          <a:p>
            <a:pPr marL="457200" marR="0">
              <a:lnSpc>
                <a:spcPct val="115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Blind spot detection uses AI algorithms to analyze sensor data to identify vehicles, cyclists, or obstacles in blind spots. It then sends a signal to the car if it is determined that it is a risk of some kind</a:t>
            </a:r>
          </a:p>
          <a:p>
            <a:pPr marL="45720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works similarly to Forward Collision Warning systems but instead of trying to figure out if it’s a car and its speed. It identifies pedestrians and your speed relative to their position.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Backing collision avoidance works almost identical to forward collision warning but instead it only identifies the distance between the objects instead of their speed and distance.</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63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xmas0-SthUQ" TargetMode="External"/><Relationship Id="rId3" Type="http://schemas.openxmlformats.org/officeDocument/2006/relationships/hyperlink" Target="https://socialimps.com/"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wgL75rvACg8" TargetMode="External"/><Relationship Id="rId5" Type="http://schemas.openxmlformats.org/officeDocument/2006/relationships/image" Target="../media/image2.jpeg"/><Relationship Id="rId4" Type="http://schemas.openxmlformats.org/officeDocument/2006/relationships/hyperlink" Target="https://www.youtube.com/watch?v=xx8f4x6C_KY"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injuryfacts.nsc.org/motor-vehicle/occupant-protection/advanced-driver-assistance-systems" TargetMode="External"/><Relationship Id="rId13" Type="http://schemas.openxmlformats.org/officeDocument/2006/relationships/hyperlink" Target="https://arxiv.org/html/2412.08133v1" TargetMode="External"/><Relationship Id="rId18" Type="http://schemas.openxmlformats.org/officeDocument/2006/relationships/hyperlink" Target="https://www.synopsys.com/glossary/what-is-adas.html" TargetMode="External"/><Relationship Id="rId3" Type="http://schemas.openxmlformats.org/officeDocument/2006/relationships/hyperlink" Target="https://www.craftlawfirm.com/autonomous-vehicle-accidents-2019-2024-crash-data/" TargetMode="External"/><Relationship Id="rId7" Type="http://schemas.openxmlformats.org/officeDocument/2006/relationships/hyperlink" Target="https://www.nhtsa.gov/sites/nhtsa.gov/files/2022-05/Level-of-Automation-052522-tag.pdf" TargetMode="External"/><Relationship Id="rId12" Type="http://schemas.openxmlformats.org/officeDocument/2006/relationships/hyperlink" Target="https://www.collimator.ai/tutorials/lane-keep-assist-system" TargetMode="External"/><Relationship Id="rId17" Type="http://schemas.openxmlformats.org/officeDocument/2006/relationships/hyperlink" Target="https://trackobit.com/blog/pros-and-cons-of-advanced-driver-assistance-systems" TargetMode="External"/><Relationship Id="rId2" Type="http://schemas.openxmlformats.org/officeDocument/2006/relationships/hyperlink" Target="https://www.nstlaw.com/guides/self-driving-car-statistics/" TargetMode="External"/><Relationship Id="rId16" Type="http://schemas.openxmlformats.org/officeDocument/2006/relationships/hyperlink" Target="https://macgence.com/blog/ai-powered-collision-avoidance-systems" TargetMode="External"/><Relationship Id="rId1" Type="http://schemas.openxmlformats.org/officeDocument/2006/relationships/slideLayout" Target="../slideLayouts/slideLayout2.xml"/><Relationship Id="rId6" Type="http://schemas.openxmlformats.org/officeDocument/2006/relationships/hyperlink" Target="https://pmc.ncbi.nlm.nih.gov/articles/PMC8434048/" TargetMode="External"/><Relationship Id="rId11" Type="http://schemas.openxmlformats.org/officeDocument/2006/relationships/hyperlink" Target="https://www.nhtsa.gov/vehicle-safety/driver-assistance-technologies" TargetMode="External"/><Relationship Id="rId5" Type="http://schemas.openxmlformats.org/officeDocument/2006/relationships/hyperlink" Target="https://injuryfacts.nsc.org/motor-vehicle/occupant-protection/advanced-driver-assistance-systems/data-details/" TargetMode="External"/><Relationship Id="rId15" Type="http://schemas.openxmlformats.org/officeDocument/2006/relationships/hyperlink" Target="https://ims.mobileye.com/fleets/us/technology/" TargetMode="External"/><Relationship Id="rId10" Type="http://schemas.openxmlformats.org/officeDocument/2006/relationships/hyperlink" Target="https://helpcenter.gomotive.com/hc/en-us/articles/19798447554717-AI-Powered-Safety-Forward-Collision-Warning" TargetMode="External"/><Relationship Id="rId19" Type="http://schemas.openxmlformats.org/officeDocument/2006/relationships/hyperlink" Target="https://natlawreview.com/article/dangers-driverless-cars" TargetMode="External"/><Relationship Id="rId4" Type="http://schemas.openxmlformats.org/officeDocument/2006/relationships/hyperlink" Target="https://unece.org/sites/default/files/2023-12/GE.3-07-15%20Presentation%208%20ADAS%20vs%20ADS.pdf" TargetMode="External"/><Relationship Id="rId9" Type="http://schemas.openxmlformats.org/officeDocument/2006/relationships/hyperlink" Target="https://www.tatacapital.com/blog/loan-for-vehicle/what-is-adas-and-what-are-the-benefits-of-adas/" TargetMode="External"/><Relationship Id="rId14" Type="http://schemas.openxmlformats.org/officeDocument/2006/relationships/hyperlink" Target="https://www.sapien.io/blog/blind-spot-detection-in-autonomous-ca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a:t>
            </a:r>
            <a:r>
              <a:rPr lang="en-US" sz="2000" dirty="0">
                <a:hlinkClick r:id="rId3"/>
              </a:rPr>
              <a:t>.com</a:t>
            </a:r>
            <a:r>
              <a:rPr lang="en-US" sz="2000" dirty="0"/>
              <a:t> </a:t>
            </a:r>
          </a:p>
        </p:txBody>
      </p:sp>
      <p:sp>
        <p:nvSpPr>
          <p:cNvPr id="2" name="Title 1"/>
          <p:cNvSpPr>
            <a:spLocks noGrp="1"/>
          </p:cNvSpPr>
          <p:nvPr>
            <p:ph type="ctrTitle"/>
          </p:nvPr>
        </p:nvSpPr>
        <p:spPr/>
        <p:txBody>
          <a:bodyPr/>
          <a:lstStyle/>
          <a:p>
            <a:r>
              <a:rPr lang="en-US" dirty="0"/>
              <a:t>Class 9</a:t>
            </a:r>
            <a:br>
              <a:rPr lang="en-US"/>
            </a:br>
            <a:r>
              <a:rPr lang="en-US"/>
              <a:t>Reliability</a:t>
            </a:r>
            <a:endParaRPr lang="en-US" dirty="0"/>
          </a:p>
        </p:txBody>
      </p:sp>
      <p:pic>
        <p:nvPicPr>
          <p:cNvPr id="6" name="Picture 2" descr="MSNBC on Denver's Automated Baggage System - YouTube">
            <a:hlinkClick r:id="rId4"/>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52" r="8821"/>
          <a:stretch/>
        </p:blipFill>
        <p:spPr bwMode="auto">
          <a:xfrm>
            <a:off x="278120" y="4534064"/>
            <a:ext cx="914400" cy="612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1DB9D9-8DBC-0580-A729-0AFCACA22122}"/>
              </a:ext>
            </a:extLst>
          </p:cNvPr>
          <p:cNvSpPr txBox="1"/>
          <p:nvPr/>
        </p:nvSpPr>
        <p:spPr>
          <a:xfrm>
            <a:off x="137240" y="4220132"/>
            <a:ext cx="1196161" cy="313932"/>
          </a:xfrm>
          <a:prstGeom prst="rect">
            <a:avLst/>
          </a:prstGeom>
          <a:noFill/>
        </p:spPr>
        <p:txBody>
          <a:bodyPr wrap="none" rtlCol="0">
            <a:spAutoFit/>
          </a:bodyPr>
          <a:lstStyle/>
          <a:p>
            <a:pPr>
              <a:lnSpc>
                <a:spcPct val="90000"/>
              </a:lnSpc>
            </a:pPr>
            <a:r>
              <a:rPr lang="en-US" sz="1600" dirty="0"/>
              <a:t>1995/2010</a:t>
            </a:r>
          </a:p>
        </p:txBody>
      </p:sp>
      <p:pic>
        <p:nvPicPr>
          <p:cNvPr id="1026" name="Picture 2" descr="Denver International Airport to receive ...">
            <a:hlinkClick r:id="rId6"/>
            <a:extLst>
              <a:ext uri="{FF2B5EF4-FFF2-40B4-BE49-F238E27FC236}">
                <a16:creationId xmlns:a16="http://schemas.microsoft.com/office/drawing/2014/main" id="{1CB67271-CEAF-C157-EAF4-A7F33B040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4856" y="4534064"/>
            <a:ext cx="914400" cy="51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D9FC0A-8BE4-E4C1-AC78-5E356872246D}"/>
              </a:ext>
            </a:extLst>
          </p:cNvPr>
          <p:cNvSpPr txBox="1"/>
          <p:nvPr/>
        </p:nvSpPr>
        <p:spPr>
          <a:xfrm>
            <a:off x="2692097" y="4220132"/>
            <a:ext cx="639919" cy="313932"/>
          </a:xfrm>
          <a:prstGeom prst="rect">
            <a:avLst/>
          </a:prstGeom>
          <a:noFill/>
        </p:spPr>
        <p:txBody>
          <a:bodyPr wrap="none" rtlCol="0">
            <a:spAutoFit/>
          </a:bodyPr>
          <a:lstStyle/>
          <a:p>
            <a:pPr>
              <a:lnSpc>
                <a:spcPct val="90000"/>
              </a:lnSpc>
            </a:pPr>
            <a:r>
              <a:rPr lang="en-US" sz="1600" dirty="0"/>
              <a:t>2024</a:t>
            </a:r>
          </a:p>
        </p:txBody>
      </p:sp>
      <p:sp>
        <p:nvSpPr>
          <p:cNvPr id="8" name="TextBox 7">
            <a:extLst>
              <a:ext uri="{FF2B5EF4-FFF2-40B4-BE49-F238E27FC236}">
                <a16:creationId xmlns:a16="http://schemas.microsoft.com/office/drawing/2014/main" id="{55151ADE-49E0-6CC7-2D5A-25C389DBEB66}"/>
              </a:ext>
            </a:extLst>
          </p:cNvPr>
          <p:cNvSpPr txBox="1"/>
          <p:nvPr/>
        </p:nvSpPr>
        <p:spPr>
          <a:xfrm>
            <a:off x="1607882" y="4220132"/>
            <a:ext cx="639919" cy="313932"/>
          </a:xfrm>
          <a:prstGeom prst="rect">
            <a:avLst/>
          </a:prstGeom>
          <a:noFill/>
        </p:spPr>
        <p:txBody>
          <a:bodyPr wrap="none" rtlCol="0">
            <a:spAutoFit/>
          </a:bodyPr>
          <a:lstStyle/>
          <a:p>
            <a:pPr>
              <a:lnSpc>
                <a:spcPct val="90000"/>
              </a:lnSpc>
            </a:pPr>
            <a:r>
              <a:rPr lang="en-US" sz="1600" dirty="0"/>
              <a:t>2020</a:t>
            </a:r>
          </a:p>
        </p:txBody>
      </p:sp>
      <p:pic>
        <p:nvPicPr>
          <p:cNvPr id="1028" name="Picture 4" descr="automated baggage system ...">
            <a:hlinkClick r:id="rId8"/>
            <a:extLst>
              <a:ext uri="{FF2B5EF4-FFF2-40B4-BE49-F238E27FC236}">
                <a16:creationId xmlns:a16="http://schemas.microsoft.com/office/drawing/2014/main" id="{8A7853F2-F7A9-89C5-A8E1-AAFEBEC263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0641" y="4534064"/>
            <a:ext cx="914400" cy="51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D183-A234-E137-BA5F-A21D8DD65396}"/>
              </a:ext>
            </a:extLst>
          </p:cNvPr>
          <p:cNvSpPr>
            <a:spLocks noGrp="1"/>
          </p:cNvSpPr>
          <p:nvPr>
            <p:ph type="title"/>
          </p:nvPr>
        </p:nvSpPr>
        <p:spPr>
          <a:xfrm>
            <a:off x="390237" y="331787"/>
            <a:ext cx="7772400" cy="914400"/>
          </a:xfrm>
        </p:spPr>
        <p:txBody>
          <a:bodyPr/>
          <a:lstStyle/>
          <a:p>
            <a:r>
              <a:rPr lang="en-US" dirty="0"/>
              <a:t>Benefits of ADAS systems</a:t>
            </a:r>
          </a:p>
        </p:txBody>
      </p:sp>
      <p:sp>
        <p:nvSpPr>
          <p:cNvPr id="3" name="Content Placeholder 2">
            <a:extLst>
              <a:ext uri="{FF2B5EF4-FFF2-40B4-BE49-F238E27FC236}">
                <a16:creationId xmlns:a16="http://schemas.microsoft.com/office/drawing/2014/main" id="{BECE1A77-A1B9-FC73-413B-B41D71239599}"/>
              </a:ext>
            </a:extLst>
          </p:cNvPr>
          <p:cNvSpPr>
            <a:spLocks noGrp="1"/>
          </p:cNvSpPr>
          <p:nvPr>
            <p:ph sz="half" idx="1"/>
          </p:nvPr>
        </p:nvSpPr>
        <p:spPr>
          <a:xfrm>
            <a:off x="390237" y="1241136"/>
            <a:ext cx="3733800" cy="3352800"/>
          </a:xfrm>
        </p:spPr>
        <p:txBody>
          <a:bodyPr/>
          <a:lstStyle/>
          <a:p>
            <a:r>
              <a:rPr lang="en-US" dirty="0"/>
              <a:t>Helps reduce the number of accidents[7]</a:t>
            </a:r>
          </a:p>
          <a:p>
            <a:r>
              <a:rPr lang="en-US" dirty="0"/>
              <a:t>Helps reduce driver fatigue[16]</a:t>
            </a:r>
          </a:p>
          <a:p>
            <a:r>
              <a:rPr lang="en-US" dirty="0"/>
              <a:t>helps prevent driver based errors with[17]</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A4154F04-69C9-A26E-EE49-0D30F7C0A024}"/>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457760F-DB08-A7E1-2E79-71D564D92686}"/>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13" name="TextBox 12">
            <a:extLst>
              <a:ext uri="{FF2B5EF4-FFF2-40B4-BE49-F238E27FC236}">
                <a16:creationId xmlns:a16="http://schemas.microsoft.com/office/drawing/2014/main" id="{73F6FBF9-973D-EB62-14D9-84C4DC25268D}"/>
              </a:ext>
            </a:extLst>
          </p:cNvPr>
          <p:cNvSpPr txBox="1"/>
          <p:nvPr/>
        </p:nvSpPr>
        <p:spPr>
          <a:xfrm>
            <a:off x="8519160" y="3744905"/>
            <a:ext cx="378630" cy="258532"/>
          </a:xfrm>
          <a:prstGeom prst="rect">
            <a:avLst/>
          </a:prstGeom>
          <a:noFill/>
        </p:spPr>
        <p:txBody>
          <a:bodyPr wrap="none" rtlCol="0">
            <a:spAutoFit/>
          </a:bodyPr>
          <a:lstStyle/>
          <a:p>
            <a:pPr>
              <a:lnSpc>
                <a:spcPct val="90000"/>
              </a:lnSpc>
            </a:pPr>
            <a:r>
              <a:rPr lang="en-US" sz="1200" dirty="0"/>
              <a:t>[7]</a:t>
            </a:r>
          </a:p>
        </p:txBody>
      </p:sp>
      <p:sp>
        <p:nvSpPr>
          <p:cNvPr id="16" name="TextBox 15">
            <a:extLst>
              <a:ext uri="{FF2B5EF4-FFF2-40B4-BE49-F238E27FC236}">
                <a16:creationId xmlns:a16="http://schemas.microsoft.com/office/drawing/2014/main" id="{F3C605BE-A0BB-D845-0CD7-D6F3EC8ADDB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9" name="Content Placeholder 18">
            <a:extLst>
              <a:ext uri="{FF2B5EF4-FFF2-40B4-BE49-F238E27FC236}">
                <a16:creationId xmlns:a16="http://schemas.microsoft.com/office/drawing/2014/main" id="{1446E905-FD12-39E2-F911-B6F98003AE5E}"/>
              </a:ext>
            </a:extLst>
          </p:cNvPr>
          <p:cNvPicPr>
            <a:picLocks noGrp="1" noChangeAspect="1"/>
          </p:cNvPicPr>
          <p:nvPr>
            <p:ph sz="half" idx="2"/>
          </p:nvPr>
        </p:nvPicPr>
        <p:blipFill>
          <a:blip r:embed="rId3"/>
          <a:srcRect t="5794" r="2164"/>
          <a:stretch/>
        </p:blipFill>
        <p:spPr>
          <a:xfrm>
            <a:off x="4252088" y="1246186"/>
            <a:ext cx="4774707" cy="2493939"/>
          </a:xfrm>
        </p:spPr>
      </p:pic>
    </p:spTree>
    <p:extLst>
      <p:ext uri="{BB962C8B-B14F-4D97-AF65-F5344CB8AC3E}">
        <p14:creationId xmlns:p14="http://schemas.microsoft.com/office/powerpoint/2010/main" val="224297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BE78-937E-97EB-FE5E-82C92211D8C6}"/>
              </a:ext>
            </a:extLst>
          </p:cNvPr>
          <p:cNvSpPr>
            <a:spLocks noGrp="1"/>
          </p:cNvSpPr>
          <p:nvPr>
            <p:ph type="title"/>
          </p:nvPr>
        </p:nvSpPr>
        <p:spPr/>
        <p:txBody>
          <a:bodyPr/>
          <a:lstStyle/>
          <a:p>
            <a:r>
              <a:rPr lang="en-US" dirty="0"/>
              <a:t>ADS Systems</a:t>
            </a:r>
          </a:p>
        </p:txBody>
      </p:sp>
      <p:sp>
        <p:nvSpPr>
          <p:cNvPr id="3" name="Content Placeholder 2">
            <a:extLst>
              <a:ext uri="{FF2B5EF4-FFF2-40B4-BE49-F238E27FC236}">
                <a16:creationId xmlns:a16="http://schemas.microsoft.com/office/drawing/2014/main" id="{A2D2AD4F-EB77-5970-A3B8-7BFA46046AE3}"/>
              </a:ext>
            </a:extLst>
          </p:cNvPr>
          <p:cNvSpPr>
            <a:spLocks noGrp="1"/>
          </p:cNvSpPr>
          <p:nvPr>
            <p:ph sz="half" idx="1"/>
          </p:nvPr>
        </p:nvSpPr>
        <p:spPr>
          <a:xfrm>
            <a:off x="214745" y="1110585"/>
            <a:ext cx="3086075" cy="3352800"/>
          </a:xfrm>
        </p:spPr>
        <p:txBody>
          <a:bodyPr/>
          <a:lstStyle/>
          <a:p>
            <a:r>
              <a:rPr lang="en-US" dirty="0"/>
              <a:t>Fits the last 2-3 levels of Automation [3,6]</a:t>
            </a:r>
          </a:p>
          <a:p>
            <a:r>
              <a:rPr lang="en-US" dirty="0"/>
              <a:t> uses features of the ADAS system while driving</a:t>
            </a:r>
          </a:p>
          <a:p>
            <a:r>
              <a:rPr lang="en-US" dirty="0"/>
              <a:t>Is the next step in self-driving cars</a:t>
            </a:r>
          </a:p>
          <a:p>
            <a:endParaRPr lang="en-US" dirty="0"/>
          </a:p>
        </p:txBody>
      </p:sp>
      <p:pic>
        <p:nvPicPr>
          <p:cNvPr id="9" name="Content Placeholder 8">
            <a:extLst>
              <a:ext uri="{FF2B5EF4-FFF2-40B4-BE49-F238E27FC236}">
                <a16:creationId xmlns:a16="http://schemas.microsoft.com/office/drawing/2014/main" id="{F65F301B-62D7-4E6A-6B22-419CA5A4734F}"/>
              </a:ext>
            </a:extLst>
          </p:cNvPr>
          <p:cNvPicPr>
            <a:picLocks noGrp="1" noChangeAspect="1"/>
          </p:cNvPicPr>
          <p:nvPr>
            <p:ph sz="half" idx="2"/>
          </p:nvPr>
        </p:nvPicPr>
        <p:blipFill>
          <a:blip r:embed="rId3"/>
          <a:srcRect t="50629"/>
          <a:stretch/>
        </p:blipFill>
        <p:spPr>
          <a:xfrm>
            <a:off x="6179129" y="1119419"/>
            <a:ext cx="2914996" cy="2913496"/>
          </a:xfrm>
        </p:spPr>
      </p:pic>
      <p:sp>
        <p:nvSpPr>
          <p:cNvPr id="5" name="Footer Placeholder 4">
            <a:extLst>
              <a:ext uri="{FF2B5EF4-FFF2-40B4-BE49-F238E27FC236}">
                <a16:creationId xmlns:a16="http://schemas.microsoft.com/office/drawing/2014/main" id="{5BEAC989-DA0E-A374-7AAB-1827FEEB298E}"/>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3EC5740B-FF51-1E12-B726-45F48860AA37}"/>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a:extLst>
              <a:ext uri="{FF2B5EF4-FFF2-40B4-BE49-F238E27FC236}">
                <a16:creationId xmlns:a16="http://schemas.microsoft.com/office/drawing/2014/main" id="{DAB61E7D-E118-D73A-127A-33C1F5AD4A8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1" name="Picture 10">
            <a:extLst>
              <a:ext uri="{FF2B5EF4-FFF2-40B4-BE49-F238E27FC236}">
                <a16:creationId xmlns:a16="http://schemas.microsoft.com/office/drawing/2014/main" id="{8F3F9688-4682-9AAD-25C6-DE76284981D9}"/>
              </a:ext>
            </a:extLst>
          </p:cNvPr>
          <p:cNvPicPr>
            <a:picLocks noChangeAspect="1"/>
          </p:cNvPicPr>
          <p:nvPr/>
        </p:nvPicPr>
        <p:blipFill>
          <a:blip r:embed="rId3"/>
          <a:srcRect b="50000"/>
          <a:stretch/>
        </p:blipFill>
        <p:spPr>
          <a:xfrm>
            <a:off x="3300820" y="1119419"/>
            <a:ext cx="2878309" cy="2913496"/>
          </a:xfrm>
          <a:prstGeom prst="rect">
            <a:avLst/>
          </a:prstGeom>
        </p:spPr>
      </p:pic>
      <p:sp>
        <p:nvSpPr>
          <p:cNvPr id="12" name="TextBox 11">
            <a:extLst>
              <a:ext uri="{FF2B5EF4-FFF2-40B4-BE49-F238E27FC236}">
                <a16:creationId xmlns:a16="http://schemas.microsoft.com/office/drawing/2014/main" id="{37A6BD12-711C-6F45-1BAA-D505CF6B9577}"/>
              </a:ext>
            </a:extLst>
          </p:cNvPr>
          <p:cNvSpPr txBox="1"/>
          <p:nvPr/>
        </p:nvSpPr>
        <p:spPr>
          <a:xfrm>
            <a:off x="8015844" y="4032915"/>
            <a:ext cx="378630" cy="258532"/>
          </a:xfrm>
          <a:prstGeom prst="rect">
            <a:avLst/>
          </a:prstGeom>
          <a:noFill/>
        </p:spPr>
        <p:txBody>
          <a:bodyPr wrap="none" rtlCol="0">
            <a:spAutoFit/>
          </a:bodyPr>
          <a:lstStyle/>
          <a:p>
            <a:pPr>
              <a:lnSpc>
                <a:spcPct val="90000"/>
              </a:lnSpc>
            </a:pPr>
            <a:r>
              <a:rPr lang="en-US" sz="1200" dirty="0"/>
              <a:t>[6]</a:t>
            </a:r>
          </a:p>
        </p:txBody>
      </p:sp>
    </p:spTree>
    <p:extLst>
      <p:ext uri="{BB962C8B-B14F-4D97-AF65-F5344CB8AC3E}">
        <p14:creationId xmlns:p14="http://schemas.microsoft.com/office/powerpoint/2010/main" val="75923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0" y="387821"/>
            <a:ext cx="8458200" cy="914400"/>
          </a:xfrm>
        </p:spPr>
        <p:txBody>
          <a:bodyPr/>
          <a:lstStyle/>
          <a:p>
            <a:r>
              <a:rPr lang="en-US" dirty="0"/>
              <a:t>how does self-driving cars affect Car crashes</a:t>
            </a:r>
          </a:p>
        </p:txBody>
      </p:sp>
      <p:sp>
        <p:nvSpPr>
          <p:cNvPr id="3" name="Content Placeholder 2"/>
          <p:cNvSpPr>
            <a:spLocks noGrp="1"/>
          </p:cNvSpPr>
          <p:nvPr>
            <p:ph sz="half" idx="1"/>
          </p:nvPr>
        </p:nvSpPr>
        <p:spPr>
          <a:xfrm>
            <a:off x="106216" y="1094013"/>
            <a:ext cx="4973784" cy="3352800"/>
          </a:xfrm>
        </p:spPr>
        <p:txBody>
          <a:bodyPr/>
          <a:lstStyle/>
          <a:p>
            <a:r>
              <a:rPr lang="en-US" dirty="0"/>
              <a:t>Has mitigated car crash severity [4, 7]</a:t>
            </a:r>
          </a:p>
          <a:p>
            <a:r>
              <a:rPr lang="en-US" dirty="0"/>
              <a:t>Has helped save lives / reduce injuries [2,4,7]</a:t>
            </a:r>
          </a:p>
          <a:p>
            <a:r>
              <a:rPr lang="en-US" dirty="0"/>
              <a:t>More accidents per 1 million miles driven[18]</a:t>
            </a:r>
          </a:p>
          <a:p>
            <a:endParaRPr lang="en-US" dirty="0"/>
          </a:p>
          <a:p>
            <a:endParaRPr lang="en-US" dirty="0"/>
          </a:p>
          <a:p>
            <a:endParaRPr lang="en-US" dirty="0"/>
          </a:p>
          <a:p>
            <a:endParaRPr lang="en-US" dirty="0"/>
          </a:p>
          <a:p>
            <a:endParaRPr lang="en-US" sz="2000" dirty="0"/>
          </a:p>
          <a:p>
            <a:endParaRPr lang="en-US" sz="1600" dirty="0"/>
          </a:p>
          <a:p>
            <a:endParaRPr lang="en-US" sz="1600" dirty="0"/>
          </a:p>
          <a:p>
            <a:endParaRPr lang="en-US" sz="1600" dirty="0"/>
          </a:p>
          <a:p>
            <a:endParaRPr lang="en-US" sz="1600" dirty="0"/>
          </a:p>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pic>
        <p:nvPicPr>
          <p:cNvPr id="13" name="Content Placeholder 12">
            <a:extLst>
              <a:ext uri="{FF2B5EF4-FFF2-40B4-BE49-F238E27FC236}">
                <a16:creationId xmlns:a16="http://schemas.microsoft.com/office/drawing/2014/main" id="{8874FA5B-1004-0604-022E-A91B0D0B61AE}"/>
              </a:ext>
            </a:extLst>
          </p:cNvPr>
          <p:cNvPicPr>
            <a:picLocks noGrp="1" noChangeAspect="1"/>
          </p:cNvPicPr>
          <p:nvPr>
            <p:ph sz="half" idx="2"/>
          </p:nvPr>
        </p:nvPicPr>
        <p:blipFill>
          <a:blip r:embed="rId3"/>
          <a:stretch>
            <a:fillRect/>
          </a:stretch>
        </p:blipFill>
        <p:spPr>
          <a:xfrm>
            <a:off x="5292996" y="1102646"/>
            <a:ext cx="3733800" cy="1744642"/>
          </a:xfrm>
        </p:spPr>
      </p:pic>
      <p:pic>
        <p:nvPicPr>
          <p:cNvPr id="15" name="Picture 14">
            <a:extLst>
              <a:ext uri="{FF2B5EF4-FFF2-40B4-BE49-F238E27FC236}">
                <a16:creationId xmlns:a16="http://schemas.microsoft.com/office/drawing/2014/main" id="{21C5F950-B7AD-B18A-4463-3770EEA07BC9}"/>
              </a:ext>
            </a:extLst>
          </p:cNvPr>
          <p:cNvPicPr>
            <a:picLocks noChangeAspect="1"/>
          </p:cNvPicPr>
          <p:nvPr/>
        </p:nvPicPr>
        <p:blipFill>
          <a:blip r:embed="rId4"/>
          <a:stretch>
            <a:fillRect/>
          </a:stretch>
        </p:blipFill>
        <p:spPr>
          <a:xfrm>
            <a:off x="5292998" y="2838655"/>
            <a:ext cx="3733798" cy="1736009"/>
          </a:xfrm>
          <a:prstGeom prst="rect">
            <a:avLst/>
          </a:prstGeom>
        </p:spPr>
      </p:pic>
      <p:sp>
        <p:nvSpPr>
          <p:cNvPr id="16" name="TextBox 15">
            <a:extLst>
              <a:ext uri="{FF2B5EF4-FFF2-40B4-BE49-F238E27FC236}">
                <a16:creationId xmlns:a16="http://schemas.microsoft.com/office/drawing/2014/main" id="{2356697E-E73B-82DC-D8C6-D7C11E9BDB1E}"/>
              </a:ext>
            </a:extLst>
          </p:cNvPr>
          <p:cNvSpPr txBox="1"/>
          <p:nvPr/>
        </p:nvSpPr>
        <p:spPr>
          <a:xfrm>
            <a:off x="6401986" y="4576083"/>
            <a:ext cx="378630" cy="258532"/>
          </a:xfrm>
          <a:prstGeom prst="rect">
            <a:avLst/>
          </a:prstGeom>
          <a:noFill/>
        </p:spPr>
        <p:txBody>
          <a:bodyPr wrap="none" rtlCol="0">
            <a:spAutoFit/>
          </a:bodyPr>
          <a:lstStyle/>
          <a:p>
            <a:pPr>
              <a:lnSpc>
                <a:spcPct val="90000"/>
              </a:lnSpc>
            </a:pPr>
            <a:r>
              <a:rPr lang="en-US" sz="1200" dirty="0"/>
              <a:t>[1]</a:t>
            </a:r>
          </a:p>
        </p:txBody>
      </p:sp>
    </p:spTree>
    <p:extLst>
      <p:ext uri="{BB962C8B-B14F-4D97-AF65-F5344CB8AC3E}">
        <p14:creationId xmlns:p14="http://schemas.microsoft.com/office/powerpoint/2010/main" val="207572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88" y="121466"/>
            <a:ext cx="7772400" cy="904013"/>
          </a:xfrm>
        </p:spPr>
        <p:txBody>
          <a:bodyPr/>
          <a:lstStyle/>
          <a:p>
            <a:r>
              <a:rPr lang="en-US" dirty="0"/>
              <a:t>References</a:t>
            </a:r>
          </a:p>
        </p:txBody>
      </p:sp>
      <p:sp>
        <p:nvSpPr>
          <p:cNvPr id="3" name="Content Placeholder 2"/>
          <p:cNvSpPr>
            <a:spLocks noGrp="1"/>
          </p:cNvSpPr>
          <p:nvPr>
            <p:ph idx="1"/>
          </p:nvPr>
        </p:nvSpPr>
        <p:spPr>
          <a:xfrm>
            <a:off x="117204" y="688632"/>
            <a:ext cx="4454796" cy="4745914"/>
          </a:xfrm>
        </p:spPr>
        <p:txBody>
          <a:bodyPr lIns="91440">
            <a:normAutofit/>
          </a:bodyPr>
          <a:lstStyle/>
          <a:p>
            <a:pPr marL="0" indent="0">
              <a:buNone/>
            </a:pPr>
            <a:r>
              <a:rPr lang="en-US" sz="900" dirty="0"/>
              <a:t>[1]NST </a:t>
            </a:r>
            <a:r>
              <a:rPr lang="en-US" sz="900" dirty="0" err="1"/>
              <a:t>Law,“Self</a:t>
            </a:r>
            <a:r>
              <a:rPr lang="en-US" sz="900" dirty="0"/>
              <a:t>‑Driving Car Statistics,” (September 10, 2024), </a:t>
            </a:r>
            <a:r>
              <a:rPr lang="en-US" sz="900" dirty="0">
                <a:hlinkClick r:id="rId2"/>
              </a:rPr>
              <a:t>https://www.nstlaw.com/guides/self-driving-car-statistics/</a:t>
            </a:r>
            <a:r>
              <a:rPr lang="en-US" sz="900" dirty="0"/>
              <a:t> (April 14, 2025)</a:t>
            </a:r>
          </a:p>
          <a:p>
            <a:pPr marL="0" indent="0">
              <a:buNone/>
            </a:pPr>
            <a:r>
              <a:rPr lang="en-US" sz="900" dirty="0"/>
              <a:t>[2]Craft Law </a:t>
            </a:r>
            <a:r>
              <a:rPr lang="en-US" sz="900" dirty="0" err="1"/>
              <a:t>Firm,“Autonomous</a:t>
            </a:r>
            <a:r>
              <a:rPr lang="en-US" sz="900" dirty="0"/>
              <a:t> Vehicle Accidents: NHTSA Crash Data (2019–2024),” (2024), </a:t>
            </a:r>
            <a:r>
              <a:rPr lang="en-US" sz="900" dirty="0">
                <a:hlinkClick r:id="rId3"/>
              </a:rPr>
              <a:t>https://www.craftlawfirm.com/autonomous-vehicle-accidents-2019-2024-crash-data/</a:t>
            </a:r>
            <a:r>
              <a:rPr lang="en-US" sz="900" dirty="0"/>
              <a:t> (April 14, 2025)</a:t>
            </a:r>
          </a:p>
          <a:p>
            <a:pPr marL="0" indent="0">
              <a:buNone/>
            </a:pPr>
            <a:r>
              <a:rPr lang="en-US" sz="900" dirty="0"/>
              <a:t>[3]United Nations Economic Commission for Europe, “Difference between Advanced Driver Assistance Systems (ADAS) and Automated Driving System(ADS),” (30 November 2023), </a:t>
            </a:r>
            <a:r>
              <a:rPr lang="en-US" sz="900" dirty="0">
                <a:hlinkClick r:id="rId4"/>
              </a:rPr>
              <a:t>https://unece.org/sites/default/files/2023-12/GE.3-07-15%20Presentation%208%20ADAS%20vs%20ADS.pdf</a:t>
            </a:r>
            <a:r>
              <a:rPr lang="en-US" sz="900" dirty="0"/>
              <a:t>(April 14, 2025)</a:t>
            </a:r>
          </a:p>
          <a:p>
            <a:pPr marL="0" indent="0">
              <a:spcBef>
                <a:spcPts val="600"/>
              </a:spcBef>
              <a:buNone/>
            </a:pPr>
            <a:r>
              <a:rPr lang="en-US" sz="900" dirty="0"/>
              <a:t>[4] National Safety Council, “Advanced Driver Assistance Systems—Data Details,” (2024), </a:t>
            </a:r>
            <a:r>
              <a:rPr lang="en-US" sz="900" dirty="0">
                <a:hlinkClick r:id="rId5"/>
              </a:rPr>
              <a:t>https://injuryfacts.nsc.org/motor-vehicle/occupant-protection/advanced-driver-assistance-systems/data-details/</a:t>
            </a:r>
            <a:r>
              <a:rPr lang="en-US" sz="900" dirty="0"/>
              <a:t> (April 15, 2025)</a:t>
            </a:r>
          </a:p>
          <a:p>
            <a:pPr marL="0" indent="0">
              <a:spcBef>
                <a:spcPts val="600"/>
              </a:spcBef>
              <a:buNone/>
            </a:pPr>
            <a:r>
              <a:rPr lang="en-US" sz="900" dirty="0"/>
              <a:t>[5] </a:t>
            </a:r>
            <a:r>
              <a:rPr lang="es-ES" sz="900" dirty="0"/>
              <a:t>Gonzalo De‑Las‑Heras et al., “</a:t>
            </a:r>
            <a:r>
              <a:rPr lang="es-ES" sz="900" dirty="0" err="1"/>
              <a:t>Advanced</a:t>
            </a:r>
            <a:r>
              <a:rPr lang="es-ES" sz="900" dirty="0"/>
              <a:t> Driver </a:t>
            </a:r>
            <a:r>
              <a:rPr lang="es-ES" sz="900" dirty="0" err="1"/>
              <a:t>Assistance</a:t>
            </a:r>
            <a:r>
              <a:rPr lang="es-ES" sz="900" dirty="0"/>
              <a:t> </a:t>
            </a:r>
            <a:r>
              <a:rPr lang="es-ES" sz="900" dirty="0" err="1"/>
              <a:t>Systems</a:t>
            </a:r>
            <a:r>
              <a:rPr lang="es-ES" sz="900" dirty="0"/>
              <a:t> (ADAS) </a:t>
            </a:r>
            <a:r>
              <a:rPr lang="es-ES" sz="900" dirty="0" err="1"/>
              <a:t>Based</a:t>
            </a:r>
            <a:r>
              <a:rPr lang="es-ES" sz="900" dirty="0"/>
              <a:t> </a:t>
            </a:r>
            <a:r>
              <a:rPr lang="es-ES" sz="900" dirty="0" err="1"/>
              <a:t>on</a:t>
            </a:r>
            <a:r>
              <a:rPr lang="es-ES" sz="900" dirty="0"/>
              <a:t> Machine </a:t>
            </a:r>
            <a:r>
              <a:rPr lang="es-ES" sz="900" dirty="0" err="1"/>
              <a:t>Learning</a:t>
            </a:r>
            <a:r>
              <a:rPr lang="es-ES" sz="900" dirty="0"/>
              <a:t> </a:t>
            </a:r>
            <a:r>
              <a:rPr lang="es-ES" sz="900" dirty="0" err="1"/>
              <a:t>Techniques</a:t>
            </a:r>
            <a:r>
              <a:rPr lang="es-ES" sz="900" dirty="0"/>
              <a:t> </a:t>
            </a:r>
            <a:r>
              <a:rPr lang="es-ES" sz="900" dirty="0" err="1"/>
              <a:t>for</a:t>
            </a:r>
            <a:r>
              <a:rPr lang="es-ES" sz="900" dirty="0"/>
              <a:t> </a:t>
            </a:r>
            <a:r>
              <a:rPr lang="es-ES" sz="900" dirty="0" err="1"/>
              <a:t>the</a:t>
            </a:r>
            <a:r>
              <a:rPr lang="es-ES" sz="900" dirty="0"/>
              <a:t> </a:t>
            </a:r>
            <a:r>
              <a:rPr lang="es-ES" sz="900" dirty="0" err="1"/>
              <a:t>Detection</a:t>
            </a:r>
            <a:r>
              <a:rPr lang="es-ES" sz="900" dirty="0"/>
              <a:t> and </a:t>
            </a:r>
            <a:r>
              <a:rPr lang="es-ES" sz="900" dirty="0" err="1"/>
              <a:t>Transcription</a:t>
            </a:r>
            <a:r>
              <a:rPr lang="es-ES" sz="900" dirty="0"/>
              <a:t> </a:t>
            </a:r>
            <a:r>
              <a:rPr lang="es-ES" sz="900" dirty="0" err="1"/>
              <a:t>of</a:t>
            </a:r>
            <a:r>
              <a:rPr lang="es-ES" sz="900" dirty="0"/>
              <a:t> Variable </a:t>
            </a:r>
            <a:r>
              <a:rPr lang="es-ES" sz="900" dirty="0" err="1"/>
              <a:t>Message</a:t>
            </a:r>
            <a:r>
              <a:rPr lang="es-ES" sz="900" dirty="0"/>
              <a:t> </a:t>
            </a:r>
            <a:r>
              <a:rPr lang="es-ES" sz="900" dirty="0" err="1"/>
              <a:t>Signs</a:t>
            </a:r>
            <a:r>
              <a:rPr lang="es-ES" sz="900" dirty="0"/>
              <a:t> </a:t>
            </a:r>
            <a:r>
              <a:rPr lang="es-ES" sz="900" dirty="0" err="1"/>
              <a:t>on</a:t>
            </a:r>
            <a:r>
              <a:rPr lang="es-ES" sz="900" dirty="0"/>
              <a:t> </a:t>
            </a:r>
            <a:r>
              <a:rPr lang="es-ES" sz="900" dirty="0" err="1"/>
              <a:t>Roads</a:t>
            </a:r>
            <a:r>
              <a:rPr lang="es-ES" sz="900" dirty="0"/>
              <a:t>,” (August 31, 2021), </a:t>
            </a:r>
            <a:r>
              <a:rPr lang="es-ES" sz="900" dirty="0">
                <a:hlinkClick r:id="rId6"/>
              </a:rPr>
              <a:t>https://pmc.ncbi.nlm.nih.gov/articles/PMC8434048/</a:t>
            </a:r>
            <a:r>
              <a:rPr lang="es-ES" sz="900" dirty="0"/>
              <a:t> (April 15, 2025)</a:t>
            </a:r>
          </a:p>
          <a:p>
            <a:pPr marL="0" indent="0">
              <a:spcBef>
                <a:spcPts val="600"/>
              </a:spcBef>
              <a:buNone/>
            </a:pPr>
            <a:r>
              <a:rPr lang="en-US" sz="900" dirty="0"/>
              <a:t>[6] National Highway Traffic Safety Administration, “Levels of Automation,” (May 25, 2022), </a:t>
            </a:r>
            <a:r>
              <a:rPr lang="en-US" sz="900" dirty="0">
                <a:hlinkClick r:id="rId7"/>
              </a:rPr>
              <a:t>https://www.nhtsa.gov/sites/nhtsa.gov/files/2022-05/Level-of-Automation-052522-tag.pdf</a:t>
            </a:r>
            <a:r>
              <a:rPr lang="en-US" sz="900" dirty="0"/>
              <a:t> (April 15, 2025)</a:t>
            </a:r>
          </a:p>
          <a:p>
            <a:pPr marL="0" indent="0">
              <a:spcBef>
                <a:spcPts val="600"/>
              </a:spcBef>
              <a:buNone/>
            </a:pPr>
            <a:r>
              <a:rPr lang="en-US" sz="900" dirty="0"/>
              <a:t>[7] National Safety Council, “Advanced Driver Assistance Systems,” (2024), </a:t>
            </a:r>
            <a:r>
              <a:rPr lang="en-US" sz="900" dirty="0">
                <a:hlinkClick r:id="rId8"/>
              </a:rPr>
              <a:t>https://injuryfacts.nsc.org/motor-vehicle/occupant-protection/advanced-driver-assistance-systems</a:t>
            </a:r>
            <a:r>
              <a:rPr lang="en-US" sz="900" dirty="0"/>
              <a:t> (April 15, 2025)</a:t>
            </a:r>
          </a:p>
          <a:p>
            <a:pPr marL="0" indent="0">
              <a:spcBef>
                <a:spcPts val="600"/>
              </a:spcBef>
              <a:buNone/>
            </a:pPr>
            <a:r>
              <a:rPr lang="en-US" sz="900" dirty="0"/>
              <a:t>[8] Tata Capital, “What Is ADAS Meaning and What Are the Benefits of ADAS?,” (November 29, 2024), </a:t>
            </a:r>
            <a:r>
              <a:rPr lang="en-US" sz="900" dirty="0">
                <a:hlinkClick r:id="rId9"/>
              </a:rPr>
              <a:t>https://www.tatacapital.com/blog/loan-for-vehicle/what-is-adas-and-what-are-the-benefits-of-adas/</a:t>
            </a:r>
            <a:r>
              <a:rPr lang="en-US" sz="900" dirty="0"/>
              <a:t> (April 15, 2025)</a:t>
            </a:r>
          </a:p>
          <a:p>
            <a:pPr marL="0" indent="0">
              <a:spcBef>
                <a:spcPts val="600"/>
              </a:spcBef>
              <a:buNone/>
            </a:pPr>
            <a:endParaRPr lang="en-US" sz="1300"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sp>
        <p:nvSpPr>
          <p:cNvPr id="7" name="TextBox 6">
            <a:extLst>
              <a:ext uri="{FF2B5EF4-FFF2-40B4-BE49-F238E27FC236}">
                <a16:creationId xmlns:a16="http://schemas.microsoft.com/office/drawing/2014/main" id="{16AD37AB-E5CB-3A39-A3D3-048BBB98C91B}"/>
              </a:ext>
            </a:extLst>
          </p:cNvPr>
          <p:cNvSpPr txBox="1"/>
          <p:nvPr/>
        </p:nvSpPr>
        <p:spPr>
          <a:xfrm>
            <a:off x="4572000" y="793609"/>
            <a:ext cx="4454794" cy="4330416"/>
          </a:xfrm>
          <a:prstGeom prst="rect">
            <a:avLst/>
          </a:prstGeom>
          <a:noFill/>
        </p:spPr>
        <p:txBody>
          <a:bodyPr wrap="square" rtlCol="0">
            <a:spAutoFit/>
          </a:bodyPr>
          <a:lstStyle/>
          <a:p>
            <a:pPr>
              <a:lnSpc>
                <a:spcPct val="90000"/>
              </a:lnSpc>
            </a:pPr>
            <a:r>
              <a:rPr lang="en-US" sz="900" dirty="0"/>
              <a:t>[9] Motive Help Center, “AI‑Powered Safety: Forward Collision Warning,” (February 28, 2025), </a:t>
            </a:r>
            <a:r>
              <a:rPr lang="en-US" sz="900" dirty="0">
                <a:hlinkClick r:id="rId10"/>
              </a:rPr>
              <a:t>https://helpcenter.gomotive.com/hc/en-us/articles/19798447554717-AI-Powered-Safety-Forward-Collision-Warning</a:t>
            </a:r>
            <a:r>
              <a:rPr lang="en-US" sz="900" dirty="0"/>
              <a:t> (April 16, 2025)</a:t>
            </a:r>
          </a:p>
          <a:p>
            <a:pPr>
              <a:lnSpc>
                <a:spcPct val="90000"/>
              </a:lnSpc>
            </a:pPr>
            <a:r>
              <a:rPr lang="en-US" sz="900" dirty="0"/>
              <a:t>[10] National Highway Traffic Safety Administration, “Driver Assistance Technologies,” </a:t>
            </a:r>
            <a:r>
              <a:rPr lang="en-US" sz="900" dirty="0">
                <a:hlinkClick r:id="rId11"/>
              </a:rPr>
              <a:t>https://www.nhtsa.gov/vehicle-safety/driver-assistance-technologies</a:t>
            </a:r>
            <a:r>
              <a:rPr lang="en-US" sz="900" dirty="0"/>
              <a:t> (April 16, 2025)</a:t>
            </a:r>
          </a:p>
          <a:p>
            <a:pPr>
              <a:lnSpc>
                <a:spcPct val="90000"/>
              </a:lnSpc>
            </a:pPr>
            <a:r>
              <a:rPr lang="en-US" sz="900" dirty="0"/>
              <a:t>[11] </a:t>
            </a:r>
            <a:r>
              <a:rPr lang="it-IT" sz="900" dirty="0"/>
              <a:t>Collimator, “Designing a Lane Keep Assist System,” (2024), </a:t>
            </a:r>
            <a:r>
              <a:rPr lang="it-IT" sz="900" dirty="0">
                <a:hlinkClick r:id="rId12"/>
              </a:rPr>
              <a:t>https://www.collimator.ai/tutorials/lane-keep-assist-system</a:t>
            </a:r>
            <a:r>
              <a:rPr lang="it-IT" sz="900" dirty="0"/>
              <a:t> (April 16, 2025)</a:t>
            </a:r>
            <a:r>
              <a:rPr lang="en-US" sz="900" dirty="0"/>
              <a:t> </a:t>
            </a:r>
          </a:p>
          <a:p>
            <a:pPr>
              <a:lnSpc>
                <a:spcPct val="90000"/>
              </a:lnSpc>
            </a:pPr>
            <a:r>
              <a:rPr lang="en-US" sz="900" dirty="0"/>
              <a:t>[12]</a:t>
            </a:r>
            <a:r>
              <a:rPr lang="sv-SE" sz="900" dirty="0"/>
              <a:t> Vikas Vyas and Sneha Sudhir Shetiya, “Intelligent Electric Power Steering: Artificial Intelligence Integration Enhances Vehicle Safety and Performance,” (December 11, 2024), </a:t>
            </a:r>
            <a:r>
              <a:rPr lang="sv-SE" sz="900" dirty="0">
                <a:hlinkClick r:id="rId13"/>
              </a:rPr>
              <a:t>https://arxiv.org/html/2412.08133v1</a:t>
            </a:r>
            <a:r>
              <a:rPr lang="sv-SE" sz="900" dirty="0"/>
              <a:t> (April 16, 2025)</a:t>
            </a:r>
            <a:endParaRPr lang="en-US" sz="900" dirty="0"/>
          </a:p>
          <a:p>
            <a:pPr>
              <a:lnSpc>
                <a:spcPct val="90000"/>
              </a:lnSpc>
            </a:pPr>
            <a:r>
              <a:rPr lang="en-US" sz="900" dirty="0"/>
              <a:t>[13] </a:t>
            </a:r>
            <a:r>
              <a:rPr lang="en-US" sz="900" dirty="0" err="1"/>
              <a:t>Sapien</a:t>
            </a:r>
            <a:r>
              <a:rPr lang="en-US" sz="900" dirty="0"/>
              <a:t>, “Blind Spot Detection in Autonomous Cars: A Detailed Overview,” (February 12, 2025), </a:t>
            </a:r>
            <a:r>
              <a:rPr lang="en-US" sz="900" dirty="0">
                <a:hlinkClick r:id="rId14"/>
              </a:rPr>
              <a:t>https://www.sapien.io/blog/blind-spot-detection-in-autonomous-cars</a:t>
            </a:r>
            <a:r>
              <a:rPr lang="en-US" sz="900" dirty="0"/>
              <a:t> (April 16, 2025)</a:t>
            </a:r>
          </a:p>
          <a:p>
            <a:pPr>
              <a:lnSpc>
                <a:spcPct val="90000"/>
              </a:lnSpc>
            </a:pPr>
            <a:r>
              <a:rPr lang="en-US" sz="900" dirty="0"/>
              <a:t>[14] </a:t>
            </a:r>
            <a:r>
              <a:rPr lang="nb-NO" sz="900" dirty="0"/>
              <a:t>Mobileye, “AI‑Based Collision Avoidance Technology,” (2024), </a:t>
            </a:r>
            <a:r>
              <a:rPr lang="nb-NO" sz="900" dirty="0">
                <a:hlinkClick r:id="rId15"/>
              </a:rPr>
              <a:t>https://ims.mobileye.com/fleets/us/technology/</a:t>
            </a:r>
            <a:r>
              <a:rPr lang="nb-NO" sz="900" dirty="0"/>
              <a:t> (April 17, 2025)</a:t>
            </a:r>
            <a:endParaRPr lang="en-US" sz="900" dirty="0"/>
          </a:p>
          <a:p>
            <a:pPr>
              <a:lnSpc>
                <a:spcPct val="90000"/>
              </a:lnSpc>
            </a:pPr>
            <a:r>
              <a:rPr lang="en-US" sz="900" dirty="0"/>
              <a:t>[15] </a:t>
            </a:r>
            <a:r>
              <a:rPr lang="en-US" sz="900" dirty="0" err="1"/>
              <a:t>Macgence</a:t>
            </a:r>
            <a:r>
              <a:rPr lang="en-US" sz="900" dirty="0"/>
              <a:t>, “How Do AI‑Powered Collision Avoidance Systems Work?,” (February 3, 2025), </a:t>
            </a:r>
            <a:r>
              <a:rPr lang="en-US" sz="900" dirty="0">
                <a:hlinkClick r:id="rId16"/>
              </a:rPr>
              <a:t>https://macgence.com/blog/ai-powered-collision-avoidance-systems</a:t>
            </a:r>
            <a:r>
              <a:rPr lang="en-US" sz="900" dirty="0"/>
              <a:t> (April 17, 2025)</a:t>
            </a:r>
          </a:p>
          <a:p>
            <a:pPr>
              <a:lnSpc>
                <a:spcPct val="90000"/>
              </a:lnSpc>
            </a:pPr>
            <a:r>
              <a:rPr lang="en-US" sz="900" dirty="0"/>
              <a:t>[16] </a:t>
            </a:r>
            <a:r>
              <a:rPr lang="it-IT" sz="900" dirty="0"/>
              <a:t>Nandita Gupta, “Advantages and Disadvantages of Advanced Driver Assistance Systems,” (March 28, 2024), </a:t>
            </a:r>
            <a:r>
              <a:rPr lang="it-IT" sz="900" dirty="0">
                <a:hlinkClick r:id="rId17"/>
              </a:rPr>
              <a:t>https://trackobit.com/blog/pros-and-cons-of-advanced-driver-assistance-systems</a:t>
            </a:r>
            <a:r>
              <a:rPr lang="it-IT" sz="900" dirty="0"/>
              <a:t> (April 17, 2025)</a:t>
            </a:r>
          </a:p>
          <a:p>
            <a:pPr>
              <a:lnSpc>
                <a:spcPct val="90000"/>
              </a:lnSpc>
            </a:pPr>
            <a:r>
              <a:rPr lang="en-US" sz="900" dirty="0"/>
              <a:t>[17] </a:t>
            </a:r>
            <a:r>
              <a:rPr lang="en-US" sz="900" dirty="0" err="1"/>
              <a:t>ynopsys</a:t>
            </a:r>
            <a:r>
              <a:rPr lang="en-US" sz="900" dirty="0"/>
              <a:t>, “What Is ADAS (Advanced Driver Assistance Systems)?,” (n.d.), </a:t>
            </a:r>
            <a:r>
              <a:rPr lang="en-US" sz="900" dirty="0">
                <a:hlinkClick r:id="rId18"/>
              </a:rPr>
              <a:t>https://www.synopsys.com/glossary/what-is-adas.html</a:t>
            </a:r>
            <a:r>
              <a:rPr lang="en-US" sz="900" dirty="0"/>
              <a:t> (April 17, 2025)</a:t>
            </a:r>
          </a:p>
          <a:p>
            <a:pPr>
              <a:lnSpc>
                <a:spcPct val="90000"/>
              </a:lnSpc>
            </a:pPr>
            <a:r>
              <a:rPr lang="en-US" sz="900" dirty="0"/>
              <a:t>[18] Clifford Law, “The Dangers of Driverless Cars,” (May 5, 2021), </a:t>
            </a:r>
            <a:r>
              <a:rPr lang="en-US" sz="900" dirty="0">
                <a:hlinkClick r:id="rId19"/>
              </a:rPr>
              <a:t>https://natlawreview.com/article/dangers-driverless-cars</a:t>
            </a:r>
            <a:r>
              <a:rPr lang="en-US" sz="900" dirty="0"/>
              <a:t> (April 17, 2025)</a:t>
            </a:r>
          </a:p>
        </p:txBody>
      </p:sp>
    </p:spTree>
    <p:extLst>
      <p:ext uri="{BB962C8B-B14F-4D97-AF65-F5344CB8AC3E}">
        <p14:creationId xmlns:p14="http://schemas.microsoft.com/office/powerpoint/2010/main" val="66329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14</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-20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2025 Keith A. Pray</a:t>
            </a:r>
            <a:endParaRPr lang="en-US" dirty="0"/>
          </a:p>
        </p:txBody>
      </p:sp>
      <p:pic>
        <p:nvPicPr>
          <p:cNvPr id="8" name="Picture 7">
            <a:extLst>
              <a:ext uri="{FF2B5EF4-FFF2-40B4-BE49-F238E27FC236}">
                <a16:creationId xmlns:a16="http://schemas.microsoft.com/office/drawing/2014/main" id="{30CB6B43-DC79-A2C3-F111-06F94BDA1FC5}"/>
              </a:ext>
            </a:extLst>
          </p:cNvPr>
          <p:cNvPicPr>
            <a:picLocks noChangeAspect="1"/>
          </p:cNvPicPr>
          <p:nvPr/>
        </p:nvPicPr>
        <p:blipFill>
          <a:blip r:embed="rId2"/>
          <a:srcRect l="3061" t="10655" b="53668"/>
          <a:stretch/>
        </p:blipFill>
        <p:spPr>
          <a:xfrm>
            <a:off x="360886" y="1180830"/>
            <a:ext cx="4161217" cy="1517904"/>
          </a:xfrm>
          <a:prstGeom prst="rect">
            <a:avLst/>
          </a:prstGeom>
        </p:spPr>
      </p:pic>
      <p:pic>
        <p:nvPicPr>
          <p:cNvPr id="11" name="Picture 10">
            <a:extLst>
              <a:ext uri="{FF2B5EF4-FFF2-40B4-BE49-F238E27FC236}">
                <a16:creationId xmlns:a16="http://schemas.microsoft.com/office/drawing/2014/main" id="{F6F56A2C-EA55-5F94-D6B7-612680BA995D}"/>
              </a:ext>
            </a:extLst>
          </p:cNvPr>
          <p:cNvPicPr>
            <a:picLocks noChangeAspect="1"/>
          </p:cNvPicPr>
          <p:nvPr/>
        </p:nvPicPr>
        <p:blipFill>
          <a:blip r:embed="rId2"/>
          <a:srcRect l="3061" t="61348" b="2606"/>
          <a:stretch/>
        </p:blipFill>
        <p:spPr>
          <a:xfrm>
            <a:off x="360887" y="2874384"/>
            <a:ext cx="4161217" cy="1533591"/>
          </a:xfrm>
          <a:prstGeom prst="rect">
            <a:avLst/>
          </a:prstGeom>
        </p:spPr>
      </p:pic>
      <p:pic>
        <p:nvPicPr>
          <p:cNvPr id="13" name="Picture 12">
            <a:extLst>
              <a:ext uri="{FF2B5EF4-FFF2-40B4-BE49-F238E27FC236}">
                <a16:creationId xmlns:a16="http://schemas.microsoft.com/office/drawing/2014/main" id="{B240DD6B-7F87-F61B-A897-3213107213C0}"/>
              </a:ext>
            </a:extLst>
          </p:cNvPr>
          <p:cNvPicPr>
            <a:picLocks noChangeAspect="1"/>
          </p:cNvPicPr>
          <p:nvPr/>
        </p:nvPicPr>
        <p:blipFill>
          <a:blip r:embed="rId3"/>
          <a:srcRect b="57865"/>
          <a:stretch/>
        </p:blipFill>
        <p:spPr>
          <a:xfrm>
            <a:off x="4586839" y="1072072"/>
            <a:ext cx="4114800" cy="1621416"/>
          </a:xfrm>
          <a:prstGeom prst="rect">
            <a:avLst/>
          </a:prstGeom>
        </p:spPr>
      </p:pic>
      <p:pic>
        <p:nvPicPr>
          <p:cNvPr id="15" name="Picture 14">
            <a:extLst>
              <a:ext uri="{FF2B5EF4-FFF2-40B4-BE49-F238E27FC236}">
                <a16:creationId xmlns:a16="http://schemas.microsoft.com/office/drawing/2014/main" id="{4BC6DB79-2E19-F14D-6718-150F57144D11}"/>
              </a:ext>
            </a:extLst>
          </p:cNvPr>
          <p:cNvPicPr>
            <a:picLocks noChangeAspect="1"/>
          </p:cNvPicPr>
          <p:nvPr/>
        </p:nvPicPr>
        <p:blipFill>
          <a:blip r:embed="rId3"/>
          <a:srcRect t="60147"/>
          <a:stretch/>
        </p:blipFill>
        <p:spPr>
          <a:xfrm>
            <a:off x="4586840" y="2957307"/>
            <a:ext cx="4114800" cy="1533592"/>
          </a:xfrm>
          <a:prstGeom prst="rect">
            <a:avLst/>
          </a:prstGeom>
        </p:spPr>
      </p:pic>
    </p:spTree>
    <p:extLst>
      <p:ext uri="{BB962C8B-B14F-4D97-AF65-F5344CB8AC3E}">
        <p14:creationId xmlns:p14="http://schemas.microsoft.com/office/powerpoint/2010/main" val="264258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21D62-2E9A-DC43-9470-D64AC80E0864}"/>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(2/3)  -22 Responses</a:t>
            </a:r>
          </a:p>
        </p:txBody>
      </p:sp>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2025 Keith A. Pray</a:t>
            </a:r>
            <a:endParaRPr lang="en-US" dirty="0"/>
          </a:p>
        </p:txBody>
      </p:sp>
      <p:pic>
        <p:nvPicPr>
          <p:cNvPr id="2" name="Picture 1">
            <a:extLst>
              <a:ext uri="{FF2B5EF4-FFF2-40B4-BE49-F238E27FC236}">
                <a16:creationId xmlns:a16="http://schemas.microsoft.com/office/drawing/2014/main" id="{F3F3C0CB-8B0D-1ADD-F629-B03F536A4069}"/>
              </a:ext>
            </a:extLst>
          </p:cNvPr>
          <p:cNvPicPr>
            <a:picLocks noChangeAspect="1"/>
          </p:cNvPicPr>
          <p:nvPr/>
        </p:nvPicPr>
        <p:blipFill>
          <a:blip r:embed="rId2"/>
          <a:srcRect b="74513"/>
          <a:stretch/>
        </p:blipFill>
        <p:spPr>
          <a:xfrm>
            <a:off x="311699" y="1196043"/>
            <a:ext cx="4160520" cy="1517160"/>
          </a:xfrm>
          <a:prstGeom prst="rect">
            <a:avLst/>
          </a:prstGeom>
        </p:spPr>
      </p:pic>
      <p:pic>
        <p:nvPicPr>
          <p:cNvPr id="4" name="Picture 3">
            <a:extLst>
              <a:ext uri="{FF2B5EF4-FFF2-40B4-BE49-F238E27FC236}">
                <a16:creationId xmlns:a16="http://schemas.microsoft.com/office/drawing/2014/main" id="{9E18BD09-5B98-89A4-F26F-01A9E46E212C}"/>
              </a:ext>
            </a:extLst>
          </p:cNvPr>
          <p:cNvPicPr>
            <a:picLocks noChangeAspect="1"/>
          </p:cNvPicPr>
          <p:nvPr/>
        </p:nvPicPr>
        <p:blipFill>
          <a:blip r:embed="rId2"/>
          <a:srcRect t="36840" b="37673"/>
          <a:stretch/>
        </p:blipFill>
        <p:spPr>
          <a:xfrm>
            <a:off x="371762" y="2889985"/>
            <a:ext cx="4160520" cy="1517160"/>
          </a:xfrm>
          <a:prstGeom prst="rect">
            <a:avLst/>
          </a:prstGeom>
        </p:spPr>
      </p:pic>
      <p:pic>
        <p:nvPicPr>
          <p:cNvPr id="5" name="Picture 4">
            <a:extLst>
              <a:ext uri="{FF2B5EF4-FFF2-40B4-BE49-F238E27FC236}">
                <a16:creationId xmlns:a16="http://schemas.microsoft.com/office/drawing/2014/main" id="{74B9E6E2-3F72-35B7-8E33-04BEA63BC643}"/>
              </a:ext>
            </a:extLst>
          </p:cNvPr>
          <p:cNvPicPr>
            <a:picLocks noChangeAspect="1"/>
          </p:cNvPicPr>
          <p:nvPr/>
        </p:nvPicPr>
        <p:blipFill>
          <a:blip r:embed="rId2"/>
          <a:srcRect t="74513"/>
          <a:stretch/>
        </p:blipFill>
        <p:spPr>
          <a:xfrm>
            <a:off x="4620936" y="1196043"/>
            <a:ext cx="4160520" cy="1517160"/>
          </a:xfrm>
          <a:prstGeom prst="rect">
            <a:avLst/>
          </a:prstGeom>
        </p:spPr>
      </p:pic>
    </p:spTree>
    <p:extLst>
      <p:ext uri="{BB962C8B-B14F-4D97-AF65-F5344CB8AC3E}">
        <p14:creationId xmlns:p14="http://schemas.microsoft.com/office/powerpoint/2010/main" val="22534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16</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(3/3)  -20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2025 Keith A. Pray</a:t>
            </a:r>
            <a:endParaRPr lang="en-US" dirty="0"/>
          </a:p>
        </p:txBody>
      </p:sp>
      <p:pic>
        <p:nvPicPr>
          <p:cNvPr id="8" name="Picture 7">
            <a:extLst>
              <a:ext uri="{FF2B5EF4-FFF2-40B4-BE49-F238E27FC236}">
                <a16:creationId xmlns:a16="http://schemas.microsoft.com/office/drawing/2014/main" id="{EE09FEB6-2117-D949-AC4E-761FF35154EE}"/>
              </a:ext>
            </a:extLst>
          </p:cNvPr>
          <p:cNvPicPr>
            <a:picLocks noChangeAspect="1"/>
          </p:cNvPicPr>
          <p:nvPr/>
        </p:nvPicPr>
        <p:blipFill>
          <a:blip r:embed="rId3"/>
          <a:stretch>
            <a:fillRect/>
          </a:stretch>
        </p:blipFill>
        <p:spPr>
          <a:xfrm>
            <a:off x="311700" y="887880"/>
            <a:ext cx="2654300" cy="4013200"/>
          </a:xfrm>
          <a:prstGeom prst="rect">
            <a:avLst/>
          </a:prstGeom>
        </p:spPr>
      </p:pic>
      <p:pic>
        <p:nvPicPr>
          <p:cNvPr id="13" name="Picture 12">
            <a:extLst>
              <a:ext uri="{FF2B5EF4-FFF2-40B4-BE49-F238E27FC236}">
                <a16:creationId xmlns:a16="http://schemas.microsoft.com/office/drawing/2014/main" id="{A9B1DB7F-085A-D463-7A94-9902F834B64C}"/>
              </a:ext>
            </a:extLst>
          </p:cNvPr>
          <p:cNvPicPr>
            <a:picLocks noChangeAspect="1"/>
          </p:cNvPicPr>
          <p:nvPr/>
        </p:nvPicPr>
        <p:blipFill>
          <a:blip r:embed="rId4"/>
          <a:stretch>
            <a:fillRect/>
          </a:stretch>
        </p:blipFill>
        <p:spPr>
          <a:xfrm>
            <a:off x="3206390" y="887880"/>
            <a:ext cx="3111500" cy="4025900"/>
          </a:xfrm>
          <a:prstGeom prst="rect">
            <a:avLst/>
          </a:prstGeom>
        </p:spPr>
      </p:pic>
      <p:pic>
        <p:nvPicPr>
          <p:cNvPr id="18" name="Picture 17">
            <a:extLst>
              <a:ext uri="{FF2B5EF4-FFF2-40B4-BE49-F238E27FC236}">
                <a16:creationId xmlns:a16="http://schemas.microsoft.com/office/drawing/2014/main" id="{34BA41CC-2DD4-F682-1172-BF87714B9BBE}"/>
              </a:ext>
            </a:extLst>
          </p:cNvPr>
          <p:cNvPicPr>
            <a:picLocks noChangeAspect="1"/>
          </p:cNvPicPr>
          <p:nvPr/>
        </p:nvPicPr>
        <p:blipFill>
          <a:blip r:embed="rId5"/>
          <a:stretch>
            <a:fillRect/>
          </a:stretch>
        </p:blipFill>
        <p:spPr>
          <a:xfrm>
            <a:off x="6558280" y="887880"/>
            <a:ext cx="2273300" cy="2755900"/>
          </a:xfrm>
          <a:prstGeom prst="rect">
            <a:avLst/>
          </a:prstGeom>
        </p:spPr>
      </p:pic>
    </p:spTree>
    <p:extLst>
      <p:ext uri="{BB962C8B-B14F-4D97-AF65-F5344CB8AC3E}">
        <p14:creationId xmlns:p14="http://schemas.microsoft.com/office/powerpoint/2010/main" val="283054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SocialImps.com</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098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541"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2025 Keith A. Pray</a:t>
            </a: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09314"/>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20</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0" y="1016876"/>
            <a:ext cx="4419600" cy="3980319"/>
          </a:xfrm>
        </p:spPr>
        <p:txBody>
          <a:bodyPr lIns="91440">
            <a:noAutofit/>
          </a:bodyPr>
          <a:lstStyle/>
          <a:p>
            <a:pPr>
              <a:lnSpc>
                <a:spcPct val="120000"/>
              </a:lnSpc>
              <a:spcBef>
                <a:spcPts val="0"/>
              </a:spcBef>
            </a:pPr>
            <a:r>
              <a:rPr lang="en-US" sz="1000" dirty="0"/>
              <a:t>p. 353 2016 Southwest Airlines incident too</a:t>
            </a:r>
          </a:p>
          <a:p>
            <a:pPr>
              <a:lnSpc>
                <a:spcPct val="120000"/>
              </a:lnSpc>
              <a:spcBef>
                <a:spcPts val="0"/>
              </a:spcBef>
            </a:pPr>
            <a:r>
              <a:rPr lang="en-US" sz="1000" dirty="0"/>
              <a:t>p. 354 Any false arrests since 1989?</a:t>
            </a:r>
          </a:p>
          <a:p>
            <a:pPr>
              <a:lnSpc>
                <a:spcPct val="120000"/>
              </a:lnSpc>
              <a:spcBef>
                <a:spcPts val="0"/>
              </a:spcBef>
            </a:pPr>
            <a:r>
              <a:rPr lang="en-US" sz="1000" dirty="0"/>
              <a:t>p. 355 Check Priv Gov Chapter for not requiring FBI to ensure accuracy of data entered into NCIC, before March 2003? Vehicles stolen/recovered source?</a:t>
            </a:r>
          </a:p>
          <a:p>
            <a:pPr>
              <a:lnSpc>
                <a:spcPct val="120000"/>
              </a:lnSpc>
              <a:spcBef>
                <a:spcPts val="0"/>
              </a:spcBef>
            </a:pPr>
            <a:r>
              <a:rPr lang="en-US" sz="1000" dirty="0"/>
              <a:t>p 356. Implementation cost not considered.  Argument assumes DB cannot exist w/out existing inaccuracies. 2011 newest system malfunctions source. </a:t>
            </a:r>
          </a:p>
          <a:p>
            <a:pPr>
              <a:lnSpc>
                <a:spcPct val="120000"/>
              </a:lnSpc>
              <a:spcBef>
                <a:spcPts val="0"/>
              </a:spcBef>
            </a:pPr>
            <a:r>
              <a:rPr lang="en-US" sz="1000" dirty="0"/>
              <a:t>p. 358 Need newer source (2001) for SW playing larger role claim. </a:t>
            </a:r>
          </a:p>
          <a:p>
            <a:pPr>
              <a:lnSpc>
                <a:spcPct val="120000"/>
              </a:lnSpc>
              <a:spcBef>
                <a:spcPts val="0"/>
              </a:spcBef>
            </a:pPr>
            <a:r>
              <a:rPr lang="en-US" sz="1000" dirty="0"/>
              <a:t>p. 359 Real-time system explanation misses known execution time. PATRIOT needs track to shoot, not just prevent false alarm. Designed or common CONOPS, limitation in old HW?</a:t>
            </a:r>
          </a:p>
          <a:p>
            <a:pPr>
              <a:lnSpc>
                <a:spcPct val="120000"/>
              </a:lnSpc>
              <a:spcBef>
                <a:spcPts val="0"/>
              </a:spcBef>
            </a:pPr>
            <a:r>
              <a:rPr lang="en-US" sz="1000" dirty="0"/>
              <a:t>p. 360 Because missiles much faster than bombers. Assert assumptions in code and/or automated tests.</a:t>
            </a:r>
          </a:p>
          <a:p>
            <a:pPr>
              <a:lnSpc>
                <a:spcPct val="120000"/>
              </a:lnSpc>
              <a:spcBef>
                <a:spcPts val="0"/>
              </a:spcBef>
            </a:pPr>
            <a:r>
              <a:rPr lang="en-US" sz="1000" dirty="0"/>
              <a:t>p. 361 ATT 1 line of code tried to fix root cause, poorly. SW blamed but HW sent false signal?</a:t>
            </a:r>
          </a:p>
          <a:p>
            <a:pPr>
              <a:lnSpc>
                <a:spcPct val="120000"/>
              </a:lnSpc>
              <a:spcBef>
                <a:spcPts val="0"/>
              </a:spcBef>
            </a:pPr>
            <a:r>
              <a:rPr lang="en-US" sz="1000" dirty="0"/>
              <a:t>p. 362 Robot Mission to Mars: Always encapsulate units! If human comms issue perhaps better as SW-SW interface? Any SW diffs between Mars Missions?</a:t>
            </a:r>
          </a:p>
          <a:p>
            <a:pPr>
              <a:lnSpc>
                <a:spcPct val="120000"/>
              </a:lnSpc>
              <a:spcBef>
                <a:spcPts val="0"/>
              </a:spcBef>
            </a:pPr>
            <a:r>
              <a:rPr lang="en-US" sz="1000" dirty="0"/>
              <a:t>p. 363 BAE Automated Systems != BAE Systems (Subsidiary of Invensys PLC </a:t>
            </a:r>
            <a:r>
              <a:rPr lang="en-US" sz="1000" dirty="0">
                <a:sym typeface="Wingdings" pitchFamily="2" charset="2"/>
              </a:rPr>
              <a:t> Schneider Electric). Was RFID available?</a:t>
            </a:r>
            <a:endParaRPr lang="en-US" sz="1000" dirty="0"/>
          </a:p>
        </p:txBody>
      </p:sp>
      <p:sp>
        <p:nvSpPr>
          <p:cNvPr id="11" name="Content Placeholder 10"/>
          <p:cNvSpPr>
            <a:spLocks noGrp="1"/>
          </p:cNvSpPr>
          <p:nvPr>
            <p:ph sz="half" idx="2"/>
          </p:nvPr>
        </p:nvSpPr>
        <p:spPr>
          <a:xfrm>
            <a:off x="4724400" y="361950"/>
            <a:ext cx="4419600" cy="4781550"/>
          </a:xfrm>
        </p:spPr>
        <p:txBody>
          <a:bodyPr lIns="91440">
            <a:noAutofit/>
          </a:bodyPr>
          <a:lstStyle/>
          <a:p>
            <a:pPr>
              <a:lnSpc>
                <a:spcPct val="120000"/>
              </a:lnSpc>
              <a:spcBef>
                <a:spcPts val="0"/>
              </a:spcBef>
            </a:pPr>
            <a:r>
              <a:rPr lang="en-US" sz="1000" dirty="0"/>
              <a:t>p. 364 Hitting Enter x2 bad UI. Why Tokyo Stock Exchange refuse cancel?</a:t>
            </a:r>
          </a:p>
          <a:p>
            <a:pPr>
              <a:lnSpc>
                <a:spcPct val="120000"/>
              </a:lnSpc>
              <a:spcBef>
                <a:spcPts val="0"/>
              </a:spcBef>
            </a:pPr>
            <a:r>
              <a:rPr lang="en-US" sz="1000" dirty="0"/>
              <a:t>p. 366 FL appears frequently. What do they do now? 32,767 max?</a:t>
            </a:r>
          </a:p>
          <a:p>
            <a:pPr>
              <a:lnSpc>
                <a:spcPct val="120000"/>
              </a:lnSpc>
              <a:spcBef>
                <a:spcPts val="0"/>
              </a:spcBef>
            </a:pPr>
            <a:r>
              <a:rPr lang="en-US" sz="1000" dirty="0"/>
              <a:t>p. 367 “steer voting off a cliff” = Strawman Fallacy. 50-60% cancer patience source?</a:t>
            </a:r>
          </a:p>
          <a:p>
            <a:pPr>
              <a:lnSpc>
                <a:spcPct val="120000"/>
              </a:lnSpc>
              <a:spcBef>
                <a:spcPts val="0"/>
              </a:spcBef>
            </a:pPr>
            <a:r>
              <a:rPr lang="en-US" sz="1000" dirty="0"/>
              <a:t>p. 369 Absolutes! Harmful compartmentalization? Bad internal comms?</a:t>
            </a:r>
          </a:p>
          <a:p>
            <a:pPr>
              <a:lnSpc>
                <a:spcPct val="120000"/>
              </a:lnSpc>
              <a:spcBef>
                <a:spcPts val="0"/>
              </a:spcBef>
            </a:pPr>
            <a:r>
              <a:rPr lang="en-US" sz="1000" dirty="0"/>
              <a:t>p. 370 Make obvious text terminal UI. Why operate machine when safety equipment not functioning? More absolutes! </a:t>
            </a:r>
          </a:p>
          <a:p>
            <a:pPr>
              <a:lnSpc>
                <a:spcPct val="120000"/>
              </a:lnSpc>
              <a:spcBef>
                <a:spcPts val="0"/>
              </a:spcBef>
            </a:pPr>
            <a:r>
              <a:rPr lang="en-US" sz="1000" dirty="0"/>
              <a:t>p. 371 Edits made should be explicit variable.</a:t>
            </a:r>
          </a:p>
          <a:p>
            <a:pPr>
              <a:lnSpc>
                <a:spcPct val="120000"/>
              </a:lnSpc>
              <a:spcBef>
                <a:spcPts val="0"/>
              </a:spcBef>
            </a:pPr>
            <a:r>
              <a:rPr lang="en-US" sz="1000" dirty="0"/>
              <a:t>p. 372 Increment instead of assign to not 0 mostly like perceived perf gain.</a:t>
            </a:r>
          </a:p>
          <a:p>
            <a:pPr>
              <a:lnSpc>
                <a:spcPct val="120000"/>
              </a:lnSpc>
              <a:spcBef>
                <a:spcPts val="0"/>
              </a:spcBef>
            </a:pPr>
            <a:r>
              <a:rPr lang="en-US" sz="1000" dirty="0"/>
              <a:t>p. 373 Seems odd to state patient overdose detection by design.</a:t>
            </a:r>
          </a:p>
          <a:p>
            <a:pPr>
              <a:lnSpc>
                <a:spcPct val="120000"/>
              </a:lnSpc>
              <a:spcBef>
                <a:spcPts val="0"/>
              </a:spcBef>
            </a:pPr>
            <a:r>
              <a:rPr lang="en-US" sz="1000" dirty="0"/>
              <a:t>p. 374 2010 newer source for more recent radiation machine problems?</a:t>
            </a:r>
          </a:p>
          <a:p>
            <a:pPr>
              <a:lnSpc>
                <a:spcPct val="120000"/>
              </a:lnSpc>
              <a:spcBef>
                <a:spcPts val="0"/>
              </a:spcBef>
            </a:pPr>
            <a:r>
              <a:rPr lang="en-US" sz="1000" dirty="0"/>
              <a:t>p. 376 Compare 37 minutes detailed info vs. p. 243 5 sec. 2003-2017. Hands on wheel alert not (poor) attempt ensuring driver engage?</a:t>
            </a:r>
          </a:p>
          <a:p>
            <a:pPr>
              <a:lnSpc>
                <a:spcPct val="120000"/>
              </a:lnSpc>
              <a:spcBef>
                <a:spcPts val="0"/>
              </a:spcBef>
            </a:pPr>
            <a:r>
              <a:rPr lang="en-US" sz="1000" dirty="0"/>
              <a:t>p. 377 What came of 2018 prediction Tesla driving cross country?</a:t>
            </a:r>
          </a:p>
          <a:p>
            <a:pPr>
              <a:lnSpc>
                <a:spcPct val="120000"/>
              </a:lnSpc>
              <a:spcBef>
                <a:spcPts val="0"/>
              </a:spcBef>
            </a:pPr>
            <a:r>
              <a:rPr lang="en-US" sz="1000" dirty="0">
                <a:sym typeface="Wingdings" pitchFamily="2" charset="2"/>
              </a:rPr>
              <a:t>p. 378 Uber and gig economy? Video of self-driving Uber running red light, tech vs. tech.</a:t>
            </a:r>
            <a:endParaRPr lang="en-US" sz="1000" dirty="0"/>
          </a:p>
          <a:p>
            <a:pPr>
              <a:lnSpc>
                <a:spcPct val="120000"/>
              </a:lnSpc>
              <a:spcBef>
                <a:spcPts val="0"/>
              </a:spcBef>
            </a:pPr>
            <a:r>
              <a:rPr lang="en-US" sz="1000" dirty="0"/>
              <a:t>p. 379 Is rear end still most common accident, 2017 source?</a:t>
            </a:r>
          </a:p>
          <a:p>
            <a:pPr>
              <a:lnSpc>
                <a:spcPct val="120000"/>
              </a:lnSpc>
              <a:spcBef>
                <a:spcPts val="0"/>
              </a:spcBef>
            </a:pPr>
            <a:r>
              <a:rPr lang="en-US" sz="1000" dirty="0"/>
              <a:t>p. 380 1.3 seconds not enough time for human to react.</a:t>
            </a:r>
          </a:p>
          <a:p>
            <a:pPr>
              <a:lnSpc>
                <a:spcPct val="120000"/>
              </a:lnSpc>
              <a:spcBef>
                <a:spcPts val="0"/>
              </a:spcBef>
            </a:pPr>
            <a:r>
              <a:rPr lang="en-US" sz="1000" dirty="0"/>
              <a:t>p. 389 Absolutes seem to be found around trouble!</a:t>
            </a:r>
          </a:p>
          <a:p>
            <a:pPr>
              <a:lnSpc>
                <a:spcPct val="120000"/>
              </a:lnSpc>
              <a:spcBef>
                <a:spcPts val="0"/>
              </a:spcBef>
            </a:pPr>
            <a:r>
              <a:rPr lang="en-US" sz="1000" dirty="0"/>
              <a:t>Previous edition has section SW Engineering, using simulation results, validation and verification, warranties.</a:t>
            </a:r>
          </a:p>
          <a:p>
            <a:pPr>
              <a:lnSpc>
                <a:spcPct val="120000"/>
              </a:lnSpc>
              <a:spcBef>
                <a:spcPts val="0"/>
              </a:spcBef>
            </a:pPr>
            <a:r>
              <a:rPr lang="en-US" sz="1000" dirty="0"/>
              <a:t>p. 398 Redundancy like system of AI Experts? Assert assumptions in automated SW tests. </a:t>
            </a:r>
          </a:p>
          <a:p>
            <a:pPr>
              <a:lnSpc>
                <a:spcPct val="120000"/>
              </a:lnSpc>
              <a:spcBef>
                <a:spcPts val="0"/>
              </a:spcBef>
            </a:pPr>
            <a:r>
              <a:rPr lang="en-US" sz="1000" dirty="0"/>
              <a:t>p. 399 737 MAX $$ lost vs. initial cost and predicted savings</a:t>
            </a:r>
          </a:p>
          <a:p>
            <a:pPr>
              <a:lnSpc>
                <a:spcPct val="120000"/>
              </a:lnSpc>
              <a:spcBef>
                <a:spcPts val="0"/>
              </a:spcBef>
            </a:pPr>
            <a:r>
              <a:rPr lang="en-US" sz="1000" dirty="0"/>
              <a:t>p. 403 27 very similar to Scenario in 2.1.3</a:t>
            </a:r>
          </a:p>
          <a:p>
            <a:pPr>
              <a:lnSpc>
                <a:spcPct val="120000"/>
              </a:lnSpc>
              <a:spcBef>
                <a:spcPts val="0"/>
              </a:spcBef>
            </a:pPr>
            <a:r>
              <a:rPr lang="en-US" sz="1000" dirty="0"/>
              <a:t>Questions I liked: 1, 16, 20, 22, 24, 25</a:t>
            </a:r>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631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8387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employee-owned company from Chapter 9 In-class Exercises # 29.</a:t>
            </a:r>
          </a:p>
          <a:p>
            <a:pPr lvl="1"/>
            <a:r>
              <a:rPr lang="en-US" dirty="0"/>
              <a:t>Should the company produce the game based on a current war?</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pPr lvl="1"/>
            <a:r>
              <a:rPr lang="en-US" dirty="0"/>
              <a:t>Due before last day of class</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704E-5822-FC8D-1EC6-CF2EDD797264}"/>
            </a:ext>
          </a:extLst>
        </p:cNvPr>
        <p:cNvGrpSpPr/>
        <p:nvPr/>
      </p:nvGrpSpPr>
      <p:grpSpPr>
        <a:xfrm>
          <a:off x="0" y="0"/>
          <a:ext cx="0" cy="0"/>
          <a:chOff x="0" y="0"/>
          <a:chExt cx="0" cy="0"/>
        </a:xfrm>
      </p:grpSpPr>
      <p:sp>
        <p:nvSpPr>
          <p:cNvPr id="8" name="Rectangle 4">
            <a:extLst>
              <a:ext uri="{FF2B5EF4-FFF2-40B4-BE49-F238E27FC236}">
                <a16:creationId xmlns:a16="http://schemas.microsoft.com/office/drawing/2014/main" id="{62EB79B2-3B68-A76D-4484-9D72715CDFE5}"/>
              </a:ext>
            </a:extLst>
          </p:cNvPr>
          <p:cNvSpPr>
            <a:spLocks noChangeArrowheads="1"/>
          </p:cNvSpPr>
          <p:nvPr/>
        </p:nvSpPr>
        <p:spPr bwMode="auto">
          <a:xfrm>
            <a:off x="0" y="226088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a:extLst>
              <a:ext uri="{FF2B5EF4-FFF2-40B4-BE49-F238E27FC236}">
                <a16:creationId xmlns:a16="http://schemas.microsoft.com/office/drawing/2014/main" id="{74F7DAC3-6D4C-522D-B45B-CE6FB55FF8BC}"/>
              </a:ext>
            </a:extLst>
          </p:cNvPr>
          <p:cNvSpPr>
            <a:spLocks noGrp="1"/>
          </p:cNvSpPr>
          <p:nvPr>
            <p:ph type="title"/>
          </p:nvPr>
        </p:nvSpPr>
        <p:spPr/>
        <p:txBody>
          <a:bodyPr/>
          <a:lstStyle/>
          <a:p>
            <a:r>
              <a:rPr lang="en-US" dirty="0"/>
              <a:t>Overview</a:t>
            </a:r>
          </a:p>
        </p:txBody>
      </p:sp>
      <p:sp>
        <p:nvSpPr>
          <p:cNvPr id="7" name="Content Placeholder 6">
            <a:extLst>
              <a:ext uri="{FF2B5EF4-FFF2-40B4-BE49-F238E27FC236}">
                <a16:creationId xmlns:a16="http://schemas.microsoft.com/office/drawing/2014/main" id="{8E9F2B43-4658-31FE-29A4-32DE8AC7D1A1}"/>
              </a:ext>
            </a:extLst>
          </p:cNvPr>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a:extLst>
              <a:ext uri="{FF2B5EF4-FFF2-40B4-BE49-F238E27FC236}">
                <a16:creationId xmlns:a16="http://schemas.microsoft.com/office/drawing/2014/main" id="{79A0C11E-2030-20E4-1738-B77E2D4E6847}"/>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3" name="Footer Placeholder 2">
            <a:extLst>
              <a:ext uri="{FF2B5EF4-FFF2-40B4-BE49-F238E27FC236}">
                <a16:creationId xmlns:a16="http://schemas.microsoft.com/office/drawing/2014/main" id="{6DA0AA04-13B3-E12E-BE1E-CCDD095E08D0}"/>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36975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Allowing ai in the driver seat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Justin Gauthier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327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F6A0-23EF-5F1D-4FEE-5CF0EBA6B2ED}"/>
              </a:ext>
            </a:extLst>
          </p:cNvPr>
          <p:cNvSpPr>
            <a:spLocks noGrp="1"/>
          </p:cNvSpPr>
          <p:nvPr>
            <p:ph type="title"/>
          </p:nvPr>
        </p:nvSpPr>
        <p:spPr>
          <a:xfrm>
            <a:off x="117204" y="361950"/>
            <a:ext cx="8340996" cy="914400"/>
          </a:xfrm>
        </p:spPr>
        <p:txBody>
          <a:bodyPr/>
          <a:lstStyle/>
          <a:p>
            <a:r>
              <a:rPr lang="en-US" dirty="0"/>
              <a:t>How AI has made cars safer, and will make them even safer</a:t>
            </a:r>
          </a:p>
        </p:txBody>
      </p:sp>
      <p:sp>
        <p:nvSpPr>
          <p:cNvPr id="3" name="Content Placeholder 2">
            <a:extLst>
              <a:ext uri="{FF2B5EF4-FFF2-40B4-BE49-F238E27FC236}">
                <a16:creationId xmlns:a16="http://schemas.microsoft.com/office/drawing/2014/main" id="{CC2BA139-5D19-9ECA-0908-896A527C40F9}"/>
              </a:ext>
            </a:extLst>
          </p:cNvPr>
          <p:cNvSpPr>
            <a:spLocks noGrp="1"/>
          </p:cNvSpPr>
          <p:nvPr>
            <p:ph sz="half" idx="1"/>
          </p:nvPr>
        </p:nvSpPr>
        <p:spPr>
          <a:xfrm>
            <a:off x="0" y="1352551"/>
            <a:ext cx="4030980" cy="3352800"/>
          </a:xfrm>
        </p:spPr>
        <p:txBody>
          <a:bodyPr/>
          <a:lstStyle/>
          <a:p>
            <a:r>
              <a:rPr lang="en-US" dirty="0"/>
              <a:t>ADAS – Advanced Driver Assistance System [5]</a:t>
            </a:r>
          </a:p>
          <a:p>
            <a:pPr lvl="1"/>
            <a:r>
              <a:rPr lang="en-US" dirty="0"/>
              <a:t>Forward collision warning[9,10,14]</a:t>
            </a:r>
          </a:p>
          <a:p>
            <a:pPr lvl="1"/>
            <a:r>
              <a:rPr lang="en-US" dirty="0"/>
              <a:t>Lane keeping[11,12,14]</a:t>
            </a:r>
          </a:p>
          <a:p>
            <a:pPr lvl="1"/>
            <a:r>
              <a:rPr lang="en-US" dirty="0"/>
              <a:t>Blind zone protection[13,14]</a:t>
            </a:r>
          </a:p>
          <a:p>
            <a:pPr lvl="1"/>
            <a:r>
              <a:rPr lang="en-US" dirty="0"/>
              <a:t>Forward pedestrian impact avoidance[14]</a:t>
            </a:r>
          </a:p>
          <a:p>
            <a:pPr lvl="1"/>
            <a:r>
              <a:rPr lang="en-US" dirty="0"/>
              <a:t>Backing collision avoidance[15]</a:t>
            </a:r>
          </a:p>
          <a:p>
            <a:pPr lvl="1"/>
            <a:endParaRPr lang="en-US" dirty="0"/>
          </a:p>
        </p:txBody>
      </p:sp>
      <p:sp>
        <p:nvSpPr>
          <p:cNvPr id="5" name="Footer Placeholder 4">
            <a:extLst>
              <a:ext uri="{FF2B5EF4-FFF2-40B4-BE49-F238E27FC236}">
                <a16:creationId xmlns:a16="http://schemas.microsoft.com/office/drawing/2014/main" id="{2F493339-1A8F-893C-116D-94B28D9F16BD}"/>
              </a:ext>
            </a:extLst>
          </p:cNvPr>
          <p:cNvSpPr>
            <a:spLocks noGrp="1"/>
          </p:cNvSpPr>
          <p:nvPr>
            <p:ph type="ftr" sz="quarter" idx="11"/>
          </p:nvPr>
        </p:nvSpPr>
        <p:spPr/>
        <p:txBody>
          <a:bodyPr/>
          <a:lstStyle/>
          <a:p>
            <a:r>
              <a:rPr lang="sk-SK"/>
              <a:t>© 2025 Keith A. Pray</a:t>
            </a:r>
            <a:endParaRPr lang="en-US"/>
          </a:p>
        </p:txBody>
      </p:sp>
      <p:sp>
        <p:nvSpPr>
          <p:cNvPr id="6" name="Slide Number Placeholder 5">
            <a:extLst>
              <a:ext uri="{FF2B5EF4-FFF2-40B4-BE49-F238E27FC236}">
                <a16:creationId xmlns:a16="http://schemas.microsoft.com/office/drawing/2014/main" id="{96B1D7C7-BFFC-B501-6A27-5AF2FC47DC88}"/>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8" name="TextBox 7">
            <a:extLst>
              <a:ext uri="{FF2B5EF4-FFF2-40B4-BE49-F238E27FC236}">
                <a16:creationId xmlns:a16="http://schemas.microsoft.com/office/drawing/2014/main" id="{92C96192-AEF0-BBD3-EB3D-D6F911D0201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Gauthier</a:t>
            </a:r>
          </a:p>
        </p:txBody>
      </p:sp>
      <p:sp>
        <p:nvSpPr>
          <p:cNvPr id="11" name="TextBox 10">
            <a:extLst>
              <a:ext uri="{FF2B5EF4-FFF2-40B4-BE49-F238E27FC236}">
                <a16:creationId xmlns:a16="http://schemas.microsoft.com/office/drawing/2014/main" id="{87E27BE6-4295-7CE3-B88D-2C018067FB87}"/>
              </a:ext>
            </a:extLst>
          </p:cNvPr>
          <p:cNvSpPr txBox="1"/>
          <p:nvPr/>
        </p:nvSpPr>
        <p:spPr>
          <a:xfrm>
            <a:off x="8336963" y="4031811"/>
            <a:ext cx="409086" cy="286232"/>
          </a:xfrm>
          <a:prstGeom prst="rect">
            <a:avLst/>
          </a:prstGeom>
          <a:noFill/>
        </p:spPr>
        <p:txBody>
          <a:bodyPr wrap="none" rtlCol="0">
            <a:spAutoFit/>
          </a:bodyPr>
          <a:lstStyle/>
          <a:p>
            <a:pPr>
              <a:lnSpc>
                <a:spcPct val="90000"/>
              </a:lnSpc>
            </a:pPr>
            <a:r>
              <a:rPr lang="en-US" sz="1400" dirty="0"/>
              <a:t>[8]</a:t>
            </a:r>
          </a:p>
        </p:txBody>
      </p:sp>
      <p:sp>
        <p:nvSpPr>
          <p:cNvPr id="4" name="AutoShape 2" descr="ADAS Functions">
            <a:extLst>
              <a:ext uri="{FF2B5EF4-FFF2-40B4-BE49-F238E27FC236}">
                <a16:creationId xmlns:a16="http://schemas.microsoft.com/office/drawing/2014/main" id="{C5AF42B4-6AC5-E28B-9C69-FC3F765CD2B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What is ADAS Meaning and What are the benefits of ADAS?">
            <a:extLst>
              <a:ext uri="{FF2B5EF4-FFF2-40B4-BE49-F238E27FC236}">
                <a16:creationId xmlns:a16="http://schemas.microsoft.com/office/drawing/2014/main" id="{42649CA6-BD16-40D6-DC75-8B1139C5372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40517" y="1450109"/>
            <a:ext cx="4304919" cy="258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9399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45664</TotalTime>
  <Words>3365</Words>
  <Application>Microsoft Macintosh PowerPoint</Application>
  <PresentationFormat>On-screen Show (16:9)</PresentationFormat>
  <Paragraphs>289</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Aptos</vt:lpstr>
      <vt:lpstr>Aptos Display</vt:lpstr>
      <vt:lpstr>Arial</vt:lpstr>
      <vt:lpstr>Calibri</vt:lpstr>
      <vt:lpstr>Cambria</vt:lpstr>
      <vt:lpstr>Symbol</vt:lpstr>
      <vt:lpstr>Wingdings</vt:lpstr>
      <vt:lpstr>Red Radial 16x9</vt:lpstr>
      <vt:lpstr>Class 9 Reliability</vt:lpstr>
      <vt:lpstr>Overview</vt:lpstr>
      <vt:lpstr>PowerPoint Presentation</vt:lpstr>
      <vt:lpstr>My Reading Notes</vt:lpstr>
      <vt:lpstr>Overview</vt:lpstr>
      <vt:lpstr>Assignment</vt:lpstr>
      <vt:lpstr>Overview</vt:lpstr>
      <vt:lpstr>Allowing ai in the driver seat</vt:lpstr>
      <vt:lpstr>How AI has made cars safer, and will make them even safer</vt:lpstr>
      <vt:lpstr>Benefits of ADAS systems</vt:lpstr>
      <vt:lpstr>ADS Systems</vt:lpstr>
      <vt:lpstr>how does self-driving cars affect Car crashes</vt:lpstr>
      <vt:lpstr>References</vt:lpstr>
      <vt:lpstr>Survey Results (1/3)  -20 Responses</vt:lpstr>
      <vt:lpstr>Survey Results (2/3)  -22 Responses</vt:lpstr>
      <vt:lpstr>Survey Results (3/3)  -20 Responses</vt:lpstr>
      <vt:lpstr>Class 9 The End</vt:lpstr>
      <vt:lpstr>Reliability Of Statistics</vt:lpstr>
      <vt:lpstr>Some Measures</vt:lpstr>
      <vt:lpstr>PowerPoint Presentation</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644</cp:revision>
  <dcterms:created xsi:type="dcterms:W3CDTF">2014-08-25T02:19:16Z</dcterms:created>
  <dcterms:modified xsi:type="dcterms:W3CDTF">2025-04-18T18:56:10Z</dcterms:modified>
</cp:coreProperties>
</file>