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4"/>
  </p:notesMasterIdLst>
  <p:handoutMasterIdLst>
    <p:handoutMasterId r:id="rId45"/>
  </p:handoutMasterIdLst>
  <p:sldIdLst>
    <p:sldId id="256" r:id="rId2"/>
    <p:sldId id="259" r:id="rId3"/>
    <p:sldId id="277" r:id="rId4"/>
    <p:sldId id="261" r:id="rId5"/>
    <p:sldId id="410" r:id="rId6"/>
    <p:sldId id="267" r:id="rId7"/>
    <p:sldId id="286" r:id="rId8"/>
    <p:sldId id="656" r:id="rId9"/>
    <p:sldId id="257" r:id="rId10"/>
    <p:sldId id="258" r:id="rId11"/>
    <p:sldId id="657" r:id="rId12"/>
    <p:sldId id="658" r:id="rId13"/>
    <p:sldId id="260" r:id="rId14"/>
    <p:sldId id="659" r:id="rId15"/>
    <p:sldId id="262" r:id="rId16"/>
    <p:sldId id="660" r:id="rId17"/>
    <p:sldId id="264" r:id="rId18"/>
    <p:sldId id="661" r:id="rId19"/>
    <p:sldId id="270" r:id="rId20"/>
    <p:sldId id="268" r:id="rId21"/>
    <p:sldId id="271" r:id="rId22"/>
    <p:sldId id="272" r:id="rId23"/>
    <p:sldId id="273" r:id="rId24"/>
    <p:sldId id="274" r:id="rId25"/>
    <p:sldId id="275" r:id="rId26"/>
    <p:sldId id="662" r:id="rId27"/>
    <p:sldId id="646" r:id="rId28"/>
    <p:sldId id="281" r:id="rId29"/>
    <p:sldId id="647" r:id="rId30"/>
    <p:sldId id="648" r:id="rId31"/>
    <p:sldId id="649" r:id="rId32"/>
    <p:sldId id="650" r:id="rId33"/>
    <p:sldId id="651" r:id="rId34"/>
    <p:sldId id="276" r:id="rId35"/>
    <p:sldId id="652" r:id="rId36"/>
    <p:sldId id="653" r:id="rId37"/>
    <p:sldId id="278" r:id="rId38"/>
    <p:sldId id="279" r:id="rId39"/>
    <p:sldId id="654" r:id="rId40"/>
    <p:sldId id="655" r:id="rId41"/>
    <p:sldId id="269" r:id="rId42"/>
    <p:sldId id="640"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259"/>
            <p14:sldId id="277"/>
            <p14:sldId id="261"/>
            <p14:sldId id="410"/>
            <p14:sldId id="267"/>
            <p14:sldId id="286"/>
          </p14:sldIdLst>
        </p14:section>
        <p14:section name="Students" id="{898E5266-0460-F748-B516-56DCB661738D}">
          <p14:sldIdLst>
            <p14:sldId id="656"/>
            <p14:sldId id="257"/>
            <p14:sldId id="258"/>
            <p14:sldId id="657"/>
            <p14:sldId id="658"/>
            <p14:sldId id="260"/>
            <p14:sldId id="659"/>
            <p14:sldId id="262"/>
            <p14:sldId id="660"/>
            <p14:sldId id="264"/>
            <p14:sldId id="661"/>
            <p14:sldId id="270"/>
            <p14:sldId id="268"/>
            <p14:sldId id="271"/>
            <p14:sldId id="272"/>
            <p14:sldId id="273"/>
            <p14:sldId id="274"/>
            <p14:sldId id="275"/>
            <p14:sldId id="662"/>
            <p14:sldId id="646"/>
            <p14:sldId id="281"/>
            <p14:sldId id="647"/>
            <p14:sldId id="648"/>
            <p14:sldId id="649"/>
            <p14:sldId id="650"/>
            <p14:sldId id="651"/>
            <p14:sldId id="276"/>
            <p14:sldId id="652"/>
            <p14:sldId id="653"/>
            <p14:sldId id="278"/>
            <p14:sldId id="279"/>
            <p14:sldId id="654"/>
            <p14:sldId id="655"/>
          </p14:sldIdLst>
        </p14:section>
        <p14:section name="Common" id="{92FBE87E-32C6-2846-BF25-B5F0CEFF09B7}">
          <p14:sldIdLst>
            <p14:sldId id="269"/>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0" autoAdjust="0"/>
    <p:restoredTop sz="74766" autoAdjust="0"/>
  </p:normalViewPr>
  <p:slideViewPr>
    <p:cSldViewPr snapToGrid="0" snapToObjects="1">
      <p:cViewPr varScale="1">
        <p:scale>
          <a:sx n="148" d="100"/>
          <a:sy n="148" d="100"/>
        </p:scale>
        <p:origin x="1632" y="17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284026694730791"/>
          <c:y val="0.13856978611654414"/>
          <c:w val="0.78892565965486194"/>
          <c:h val="0.80204082923045794"/>
        </c:manualLayout>
      </c:layout>
      <c:barChart>
        <c:barDir val="bar"/>
        <c:grouping val="clustered"/>
        <c:varyColors val="0"/>
        <c:ser>
          <c:idx val="0"/>
          <c:order val="0"/>
          <c:tx>
            <c:strRef>
              <c:f>Sheet1!$C$1</c:f>
              <c:strCache>
                <c:ptCount val="1"/>
                <c:pt idx="0">
                  <c:v>Score</c:v>
                </c:pt>
              </c:strCache>
            </c:strRef>
          </c:tx>
          <c:spPr>
            <a:solidFill>
              <a:schemeClr val="accent1"/>
            </a:solidFill>
            <a:ln>
              <a:noFill/>
            </a:ln>
            <a:effectLst/>
          </c:spPr>
          <c:invertIfNegative val="0"/>
          <c:cat>
            <c:strRef>
              <c:f>Sheet1!$B$2:$B$10</c:f>
              <c:strCache>
                <c:ptCount val="9"/>
                <c:pt idx="0">
                  <c:v>Social Approval</c:v>
                </c:pt>
                <c:pt idx="1">
                  <c:v>Entertainment</c:v>
                </c:pt>
                <c:pt idx="2">
                  <c:v>Relationship</c:v>
                </c:pt>
                <c:pt idx="3">
                  <c:v>Flirting</c:v>
                </c:pt>
                <c:pt idx="4">
                  <c:v>Sexual orientation</c:v>
                </c:pt>
                <c:pt idx="5">
                  <c:v>Socializing</c:v>
                </c:pt>
                <c:pt idx="6">
                  <c:v>Distraction</c:v>
                </c:pt>
                <c:pt idx="7">
                  <c:v>Curiosity</c:v>
                </c:pt>
                <c:pt idx="8">
                  <c:v>Sexual Experience</c:v>
                </c:pt>
              </c:strCache>
            </c:strRef>
          </c:cat>
          <c:val>
            <c:numRef>
              <c:f>Sheet1!$C$2:$C$10</c:f>
              <c:numCache>
                <c:formatCode>General</c:formatCode>
                <c:ptCount val="9"/>
                <c:pt idx="0">
                  <c:v>3.93</c:v>
                </c:pt>
                <c:pt idx="1">
                  <c:v>4.9800000000000004</c:v>
                </c:pt>
                <c:pt idx="2">
                  <c:v>3.84</c:v>
                </c:pt>
                <c:pt idx="3">
                  <c:v>3.64</c:v>
                </c:pt>
                <c:pt idx="4">
                  <c:v>3.56</c:v>
                </c:pt>
                <c:pt idx="5">
                  <c:v>4.18</c:v>
                </c:pt>
                <c:pt idx="6">
                  <c:v>3.86</c:v>
                </c:pt>
                <c:pt idx="7">
                  <c:v>4.55</c:v>
                </c:pt>
                <c:pt idx="8">
                  <c:v>2.72</c:v>
                </c:pt>
              </c:numCache>
            </c:numRef>
          </c:val>
          <c:extLst>
            <c:ext xmlns:c16="http://schemas.microsoft.com/office/drawing/2014/chart" uri="{C3380CC4-5D6E-409C-BE32-E72D297353CC}">
              <c16:uniqueId val="{00000000-DB4F-4033-A12B-203471460058}"/>
            </c:ext>
          </c:extLst>
        </c:ser>
        <c:dLbls>
          <c:showLegendKey val="0"/>
          <c:showVal val="0"/>
          <c:showCatName val="0"/>
          <c:showSerName val="0"/>
          <c:showPercent val="0"/>
          <c:showBubbleSize val="0"/>
        </c:dLbls>
        <c:gapWidth val="182"/>
        <c:axId val="67439615"/>
        <c:axId val="67436735"/>
      </c:barChart>
      <c:catAx>
        <c:axId val="67439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36735"/>
        <c:crosses val="autoZero"/>
        <c:auto val="1"/>
        <c:lblAlgn val="ctr"/>
        <c:lblOffset val="100"/>
        <c:noMultiLvlLbl val="0"/>
      </c:catAx>
      <c:valAx>
        <c:axId val="674367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396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#of offline</a:t>
            </a:r>
            <a:r>
              <a:rPr lang="en-US" baseline="0"/>
              <a:t> </a:t>
            </a:r>
            <a:r>
              <a:rPr lang="en-US" err="1"/>
              <a:t>occurrances</a:t>
            </a:r>
            <a:r>
              <a:rPr lang="en-US"/>
              <a:t> per capita (Non</a:t>
            </a:r>
            <a:r>
              <a:rPr lang="en-US" baseline="0"/>
              <a:t>-single and single)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#of occurrances per capita</c:v>
                </c:pt>
              </c:strCache>
            </c:strRef>
          </c:tx>
          <c:spPr>
            <a:solidFill>
              <a:schemeClr val="accent1"/>
            </a:solidFill>
            <a:ln>
              <a:noFill/>
            </a:ln>
            <a:effectLst/>
          </c:spPr>
          <c:invertIfNegative val="0"/>
          <c:cat>
            <c:strRef>
              <c:f>Sheet1!$A$2:$A$7</c:f>
              <c:strCache>
                <c:ptCount val="6"/>
                <c:pt idx="0">
                  <c:v>Meeting</c:v>
                </c:pt>
                <c:pt idx="1">
                  <c:v>French kiss</c:v>
                </c:pt>
                <c:pt idx="2">
                  <c:v>one night stand</c:v>
                </c:pt>
                <c:pt idx="3">
                  <c:v>casual sexual relationship</c:v>
                </c:pt>
                <c:pt idx="4">
                  <c:v>friendship</c:v>
                </c:pt>
                <c:pt idx="5">
                  <c:v>romantic relationship</c:v>
                </c:pt>
              </c:strCache>
            </c:strRef>
          </c:cat>
          <c:val>
            <c:numRef>
              <c:f>Sheet1!$B$2:$B$7</c:f>
              <c:numCache>
                <c:formatCode>General</c:formatCode>
                <c:ptCount val="6"/>
                <c:pt idx="0">
                  <c:v>4.32</c:v>
                </c:pt>
                <c:pt idx="1">
                  <c:v>2.63</c:v>
                </c:pt>
                <c:pt idx="2">
                  <c:v>1.71</c:v>
                </c:pt>
                <c:pt idx="3">
                  <c:v>0.95</c:v>
                </c:pt>
                <c:pt idx="4">
                  <c:v>2.48</c:v>
                </c:pt>
                <c:pt idx="5">
                  <c:v>0.6</c:v>
                </c:pt>
              </c:numCache>
            </c:numRef>
          </c:val>
          <c:extLst>
            <c:ext xmlns:c16="http://schemas.microsoft.com/office/drawing/2014/chart" uri="{C3380CC4-5D6E-409C-BE32-E72D297353CC}">
              <c16:uniqueId val="{00000000-48CF-485F-A8E9-36E2CA49E903}"/>
            </c:ext>
          </c:extLst>
        </c:ser>
        <c:dLbls>
          <c:showLegendKey val="0"/>
          <c:showVal val="0"/>
          <c:showCatName val="0"/>
          <c:showSerName val="0"/>
          <c:showPercent val="0"/>
          <c:showBubbleSize val="0"/>
        </c:dLbls>
        <c:gapWidth val="182"/>
        <c:axId val="1300892079"/>
        <c:axId val="1300896879"/>
      </c:barChart>
      <c:catAx>
        <c:axId val="13008920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896879"/>
        <c:crosses val="autoZero"/>
        <c:auto val="1"/>
        <c:lblAlgn val="ctr"/>
        <c:lblOffset val="100"/>
        <c:noMultiLvlLbl val="0"/>
      </c:catAx>
      <c:valAx>
        <c:axId val="13008968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8920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
            </a:r>
            <a:r>
              <a:rPr lang="en-US" baseline="0"/>
              <a:t>of offline occurrances per capita (single vs non single)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Sheet1!$B$14</c:f>
              <c:strCache>
                <c:ptCount val="1"/>
                <c:pt idx="0">
                  <c:v>#of occurrances (non-single)</c:v>
                </c:pt>
              </c:strCache>
            </c:strRef>
          </c:tx>
          <c:spPr>
            <a:solidFill>
              <a:schemeClr val="accent1"/>
            </a:solidFill>
            <a:ln>
              <a:noFill/>
            </a:ln>
            <a:effectLst/>
          </c:spPr>
          <c:invertIfNegative val="0"/>
          <c:cat>
            <c:strRef>
              <c:f>Sheet1!$A$15:$A$20</c:f>
              <c:strCache>
                <c:ptCount val="6"/>
                <c:pt idx="0">
                  <c:v>Meeting</c:v>
                </c:pt>
                <c:pt idx="1">
                  <c:v>French kiss</c:v>
                </c:pt>
                <c:pt idx="2">
                  <c:v>one night stand</c:v>
                </c:pt>
                <c:pt idx="3">
                  <c:v>casual sexual relationship</c:v>
                </c:pt>
                <c:pt idx="4">
                  <c:v>friendship</c:v>
                </c:pt>
                <c:pt idx="5">
                  <c:v>romantic relationship</c:v>
                </c:pt>
              </c:strCache>
            </c:strRef>
          </c:cat>
          <c:val>
            <c:numRef>
              <c:f>Sheet1!$B$15:$B$20</c:f>
              <c:numCache>
                <c:formatCode>General</c:formatCode>
                <c:ptCount val="6"/>
                <c:pt idx="0">
                  <c:v>4.3899999999999997</c:v>
                </c:pt>
                <c:pt idx="1">
                  <c:v>3.66</c:v>
                </c:pt>
                <c:pt idx="2">
                  <c:v>2.54</c:v>
                </c:pt>
                <c:pt idx="3">
                  <c:v>1.6</c:v>
                </c:pt>
                <c:pt idx="4">
                  <c:v>3.24</c:v>
                </c:pt>
                <c:pt idx="5">
                  <c:v>1.06</c:v>
                </c:pt>
              </c:numCache>
            </c:numRef>
          </c:val>
          <c:extLst>
            <c:ext xmlns:c16="http://schemas.microsoft.com/office/drawing/2014/chart" uri="{C3380CC4-5D6E-409C-BE32-E72D297353CC}">
              <c16:uniqueId val="{00000000-75D7-447D-896A-725772C26778}"/>
            </c:ext>
          </c:extLst>
        </c:ser>
        <c:ser>
          <c:idx val="1"/>
          <c:order val="1"/>
          <c:tx>
            <c:strRef>
              <c:f>Sheet1!$C$14</c:f>
              <c:strCache>
                <c:ptCount val="1"/>
                <c:pt idx="0">
                  <c:v>#of occurrances (single)</c:v>
                </c:pt>
              </c:strCache>
            </c:strRef>
          </c:tx>
          <c:spPr>
            <a:solidFill>
              <a:schemeClr val="accent2"/>
            </a:solidFill>
            <a:ln>
              <a:noFill/>
            </a:ln>
            <a:effectLst/>
          </c:spPr>
          <c:invertIfNegative val="0"/>
          <c:cat>
            <c:strRef>
              <c:f>Sheet1!$A$15:$A$20</c:f>
              <c:strCache>
                <c:ptCount val="6"/>
                <c:pt idx="0">
                  <c:v>Meeting</c:v>
                </c:pt>
                <c:pt idx="1">
                  <c:v>French kiss</c:v>
                </c:pt>
                <c:pt idx="2">
                  <c:v>one night stand</c:v>
                </c:pt>
                <c:pt idx="3">
                  <c:v>casual sexual relationship</c:v>
                </c:pt>
                <c:pt idx="4">
                  <c:v>friendship</c:v>
                </c:pt>
                <c:pt idx="5">
                  <c:v>romantic relationship</c:v>
                </c:pt>
              </c:strCache>
            </c:strRef>
          </c:cat>
          <c:val>
            <c:numRef>
              <c:f>Sheet1!$C$15:$C$20</c:f>
              <c:numCache>
                <c:formatCode>General</c:formatCode>
                <c:ptCount val="6"/>
                <c:pt idx="0">
                  <c:v>4.3099999999999996</c:v>
                </c:pt>
                <c:pt idx="1">
                  <c:v>2.42</c:v>
                </c:pt>
                <c:pt idx="2">
                  <c:v>1.54</c:v>
                </c:pt>
                <c:pt idx="3">
                  <c:v>0.82</c:v>
                </c:pt>
                <c:pt idx="4">
                  <c:v>2.3199999999999998</c:v>
                </c:pt>
                <c:pt idx="5">
                  <c:v>0.51</c:v>
                </c:pt>
              </c:numCache>
            </c:numRef>
          </c:val>
          <c:extLst>
            <c:ext xmlns:c16="http://schemas.microsoft.com/office/drawing/2014/chart" uri="{C3380CC4-5D6E-409C-BE32-E72D297353CC}">
              <c16:uniqueId val="{00000001-75D7-447D-896A-725772C26778}"/>
            </c:ext>
          </c:extLst>
        </c:ser>
        <c:dLbls>
          <c:showLegendKey val="0"/>
          <c:showVal val="0"/>
          <c:showCatName val="0"/>
          <c:showSerName val="0"/>
          <c:showPercent val="0"/>
          <c:showBubbleSize val="0"/>
        </c:dLbls>
        <c:gapWidth val="182"/>
        <c:axId val="1523757775"/>
        <c:axId val="1523745775"/>
      </c:barChart>
      <c:catAx>
        <c:axId val="15237577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3745775"/>
        <c:crosses val="autoZero"/>
        <c:auto val="1"/>
        <c:lblAlgn val="ctr"/>
        <c:lblOffset val="100"/>
        <c:noMultiLvlLbl val="0"/>
      </c:catAx>
      <c:valAx>
        <c:axId val="15237457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3757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9/23/24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xHcbxNHVUm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y.clevelandclinic.org/staff/5647-susan-albers-bowl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y.clevelandclinic.org/health/diseases/9490-obsessive-compulsive-disord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y.clevelandclinic.org/staff/5647-susan-albers-bowl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Calibri,Sans-Serif"/>
              <a:buChar char="-"/>
            </a:pPr>
            <a:endParaRPr lang="en-US" dirty="0"/>
          </a:p>
          <a:p>
            <a:pPr marL="342900" indent="-342900">
              <a:buFont typeface="Calibri,Sans-Serif"/>
              <a:buChar char="-"/>
            </a:pPr>
            <a:r>
              <a:rPr lang="en-US" dirty="0"/>
              <a:t>Notice disparity in identification strength between civilian deaths and combatant deaths (much more confidence in who the civilian deaths were than in who the combatant deaths were, indicating lack of thorough confirmation in targets)</a:t>
            </a:r>
          </a:p>
          <a:p>
            <a:endParaRPr lang="en-US" dirty="0">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49172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noRot="1" noChangeAspect="1"/>
          </p:cNvSpPr>
          <p:nvPr>
            <p:ph type="sldImg"/>
          </p:nvPr>
        </p:nvSpPr>
        <p:spPr>
          <a:xfrm>
            <a:off x="153988" y="0"/>
            <a:ext cx="6704012" cy="3771900"/>
          </a:xfrm>
          <a:prstGeom prst="rect">
            <a:avLst/>
          </a:prstGeom>
        </p:spPr>
      </p:sp>
      <p:sp>
        <p:nvSpPr>
          <p:cNvPr id="244" name="PlaceHolder 2"/>
          <p:cNvSpPr>
            <a:spLocks noGrp="1"/>
          </p:cNvSpPr>
          <p:nvPr>
            <p:ph type="body"/>
          </p:nvPr>
        </p:nvSpPr>
        <p:spPr>
          <a:xfrm>
            <a:off x="685800" y="4343400"/>
            <a:ext cx="5486040" cy="4114440"/>
          </a:xfrm>
          <a:prstGeom prst="rect">
            <a:avLst/>
          </a:prstGeom>
        </p:spPr>
        <p:txBody>
          <a:bodyPr>
            <a:noAutofit/>
          </a:bodyPr>
          <a:lstStyle/>
          <a:p>
            <a:pPr marL="285750" indent="-285750">
              <a:buFont typeface="Calibri"/>
              <a:buChar char="-"/>
            </a:pPr>
            <a:r>
              <a:rPr lang="en-US" sz="1200" b="0" strike="noStrike" spc="-1">
                <a:latin typeface="Arial"/>
                <a:cs typeface="Arial"/>
              </a:rPr>
              <a:t> The issue of robotics entering the police force is linked to a larger issue of police </a:t>
            </a:r>
            <a:r>
              <a:rPr lang="en-US" spc="-1">
                <a:latin typeface="Arial"/>
                <a:cs typeface="Arial"/>
              </a:rPr>
              <a:t>militarization</a:t>
            </a:r>
            <a:endParaRPr lang="en-US" dirty="0">
              <a:latin typeface="Calibri"/>
              <a:ea typeface="Calibri"/>
              <a:cs typeface="Arial"/>
            </a:endParaRPr>
          </a:p>
          <a:p>
            <a:pPr marL="285750" indent="-285750">
              <a:buFont typeface="Calibri"/>
              <a:buChar char="-"/>
            </a:pPr>
            <a:r>
              <a:rPr lang="en-US" spc="-1">
                <a:latin typeface="Arial"/>
                <a:cs typeface="Arial"/>
              </a:rPr>
              <a:t>Police</a:t>
            </a:r>
            <a:r>
              <a:rPr lang="en-US" sz="1200" b="0" strike="noStrike" spc="-1">
                <a:latin typeface="Arial"/>
                <a:cs typeface="Arial"/>
              </a:rPr>
              <a:t> militarization is a process characterized by police using military tactics and </a:t>
            </a:r>
            <a:r>
              <a:rPr lang="en-US" spc="-1">
                <a:latin typeface="Arial"/>
                <a:cs typeface="Arial"/>
              </a:rPr>
              <a:t>equipment</a:t>
            </a:r>
            <a:endParaRPr lang="en-US">
              <a:latin typeface="Calibri"/>
              <a:ea typeface="Calibri"/>
              <a:cs typeface="Calibri"/>
            </a:endParaRPr>
          </a:p>
          <a:p>
            <a:pPr marL="285750" indent="-285750">
              <a:buFont typeface="Calibri"/>
              <a:buChar char="-"/>
            </a:pPr>
            <a:r>
              <a:rPr lang="en-US" spc="-1" dirty="0">
                <a:latin typeface="Arial"/>
                <a:cs typeface="Arial"/>
              </a:rPr>
              <a:t>for </a:t>
            </a:r>
            <a:r>
              <a:rPr lang="en-US" sz="1200" b="0" strike="noStrike" spc="-1" dirty="0">
                <a:latin typeface="Arial"/>
                <a:cs typeface="Arial"/>
              </a:rPr>
              <a:t>every dollar per capita spent on police militarization, the deaths by police firearm per million inhabitants increases by 0.76, significant compared to total rate of 2.7/million in 2014 [4]</a:t>
            </a:r>
            <a:endParaRPr lang="en-US" dirty="0">
              <a:latin typeface="Calibri"/>
              <a:ea typeface="Calibri"/>
              <a:cs typeface="Calibri"/>
            </a:endParaRPr>
          </a:p>
          <a:p>
            <a:pPr marL="285750" indent="-285750">
              <a:buFont typeface="Calibri"/>
              <a:buChar char="-"/>
            </a:pPr>
            <a:r>
              <a:rPr lang="en-US" sz="1200" b="0" strike="noStrike" spc="-1" dirty="0">
                <a:latin typeface="Arial"/>
                <a:cs typeface="Arial"/>
              </a:rPr>
              <a:t>Police robots are largely passed down by the military, making the integration of robots into the police inherently militarized with our current system [</a:t>
            </a:r>
            <a:r>
              <a:rPr lang="en-US" spc="-1" dirty="0">
                <a:latin typeface="Arial"/>
                <a:cs typeface="Arial"/>
              </a:rPr>
              <a:t>1]</a:t>
            </a:r>
            <a:endParaRPr lang="en-US" dirty="0">
              <a:latin typeface="Calibri"/>
              <a:ea typeface="Calibri"/>
              <a:cs typeface="Calibri"/>
            </a:endParaRPr>
          </a:p>
          <a:p>
            <a:pPr marL="285750" indent="-285750">
              <a:buFont typeface="Calibri"/>
              <a:buChar char="-"/>
            </a:pPr>
            <a:r>
              <a:rPr lang="en-US" spc="-1" dirty="0">
                <a:latin typeface="Arial"/>
                <a:cs typeface="Arial"/>
              </a:rPr>
              <a:t>1033</a:t>
            </a:r>
            <a:r>
              <a:rPr lang="en-US" sz="1200" b="0" strike="noStrike" spc="-1" dirty="0">
                <a:latin typeface="Arial"/>
                <a:cs typeface="Arial"/>
              </a:rPr>
              <a:t> Program reallocates </a:t>
            </a:r>
            <a:r>
              <a:rPr lang="en-US" sz="1200" b="0" strike="noStrike" spc="-1" dirty="0" err="1">
                <a:latin typeface="Arial"/>
                <a:cs typeface="Arial"/>
              </a:rPr>
              <a:t>decomissioned</a:t>
            </a:r>
            <a:r>
              <a:rPr lang="en-US" sz="1200" b="0" strike="noStrike" spc="-1" dirty="0">
                <a:latin typeface="Arial"/>
                <a:cs typeface="Arial"/>
              </a:rPr>
              <a:t> military equipment to police departments, including many police robots</a:t>
            </a:r>
            <a:r>
              <a:rPr lang="en-US" spc="-1" dirty="0">
                <a:latin typeface="Arial"/>
                <a:cs typeface="Arial"/>
              </a:rPr>
              <a:t> [1]</a:t>
            </a:r>
            <a:endParaRPr lang="en-US" sz="1200" b="0" strike="noStrike">
              <a:latin typeface="Calibri"/>
              <a:ea typeface="Calibri"/>
              <a:cs typeface="Calibri"/>
            </a:endParaRPr>
          </a:p>
          <a:p>
            <a:pPr marL="215900" indent="-215900">
              <a:lnSpc>
                <a:spcPct val="100000"/>
              </a:lnSpc>
            </a:pPr>
            <a:r>
              <a:rPr lang="en-US" sz="1200" b="0" strike="noStrike" spc="-1" dirty="0">
                <a:latin typeface="Arial"/>
                <a:cs typeface="Arial"/>
              </a:rPr>
              <a:t>- Graph from [4] shows the rates of police department militarization in relation to department proximity to a 1033 program storage facility</a:t>
            </a:r>
          </a:p>
          <a:p>
            <a:pPr marL="215900" indent="-215900">
              <a:lnSpc>
                <a:spcPct val="100000"/>
              </a:lnSpc>
            </a:pPr>
            <a:r>
              <a:rPr lang="en-US" sz="1200" b="0" strike="noStrike" spc="-1" dirty="0">
                <a:latin typeface="Arial"/>
                <a:cs typeface="Arial"/>
              </a:rPr>
              <a:t>- The closer the department is, the more militarized they become</a:t>
            </a:r>
          </a:p>
        </p:txBody>
      </p:sp>
      <p:sp>
        <p:nvSpPr>
          <p:cNvPr id="245"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4CB693A6-5C9F-4470-B01E-51262E813B38}" type="slidenum">
              <a:rPr lang="en-US" sz="1200" b="0" strike="noStrike" spc="-1">
                <a:solidFill>
                  <a:srgbClr val="000000"/>
                </a:solidFill>
                <a:latin typeface="+mn-lt"/>
                <a:ea typeface="+mn-ea"/>
              </a:rPr>
              <a:t>12</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laceHolder 1"/>
          <p:cNvSpPr>
            <a:spLocks noGrp="1" noRot="1" noChangeAspect="1"/>
          </p:cNvSpPr>
          <p:nvPr>
            <p:ph type="sldImg"/>
          </p:nvPr>
        </p:nvSpPr>
        <p:spPr>
          <a:xfrm>
            <a:off x="153988" y="0"/>
            <a:ext cx="6704012" cy="3771900"/>
          </a:xfrm>
          <a:prstGeom prst="rect">
            <a:avLst/>
          </a:prstGeom>
        </p:spPr>
      </p:sp>
      <p:sp>
        <p:nvSpPr>
          <p:cNvPr id="247" name="PlaceHolder 2"/>
          <p:cNvSpPr>
            <a:spLocks noGrp="1"/>
          </p:cNvSpPr>
          <p:nvPr>
            <p:ph type="body"/>
          </p:nvPr>
        </p:nvSpPr>
        <p:spPr>
          <a:xfrm>
            <a:off x="685800" y="4343400"/>
            <a:ext cx="5486040" cy="4114440"/>
          </a:xfrm>
          <a:prstGeom prst="rect">
            <a:avLst/>
          </a:prstGeom>
        </p:spPr>
        <p:txBody>
          <a:bodyPr>
            <a:noAutofit/>
          </a:bodyPr>
          <a:lstStyle/>
          <a:p>
            <a:pPr marL="215900" indent="-215900">
              <a:lnSpc>
                <a:spcPct val="100000"/>
              </a:lnSpc>
            </a:pPr>
            <a:r>
              <a:rPr lang="en-US" sz="1200" b="0" strike="noStrike" spc="-1" dirty="0">
                <a:latin typeface="Arial"/>
                <a:cs typeface="Arial"/>
              </a:rPr>
              <a:t>- 1033 program funnels old military equipment into law enforcement agencies</a:t>
            </a:r>
            <a:endParaRPr lang="en-US" dirty="0">
              <a:cs typeface="Arial"/>
            </a:endParaRPr>
          </a:p>
          <a:p>
            <a:pPr marL="215900" indent="-215900">
              <a:lnSpc>
                <a:spcPct val="100000"/>
              </a:lnSpc>
            </a:pPr>
            <a:r>
              <a:rPr lang="en-US" sz="1200" b="0" strike="noStrike" spc="-1" dirty="0">
                <a:latin typeface="Arial"/>
                <a:cs typeface="Arial"/>
              </a:rPr>
              <a:t>- 987 former military robots have been given to police departments [1]</a:t>
            </a:r>
          </a:p>
          <a:p>
            <a:pPr marL="215900" indent="-215900">
              <a:lnSpc>
                <a:spcPct val="100000"/>
              </a:lnSpc>
            </a:pPr>
            <a:r>
              <a:rPr lang="en-US" sz="1200" b="0" strike="noStrike" spc="-1" dirty="0">
                <a:latin typeface="Arial"/>
                <a:cs typeface="Arial"/>
              </a:rPr>
              <a:t>- 55 Million dollars worth of robots have been introduced into law enforcement by the military [1]</a:t>
            </a:r>
          </a:p>
          <a:p>
            <a:pPr marL="215900" indent="-215900"/>
            <a:r>
              <a:rPr lang="en-US" sz="1200" b="0" strike="noStrike" spc="-1" dirty="0">
                <a:latin typeface="Arial"/>
                <a:cs typeface="Arial"/>
              </a:rPr>
              <a:t>- 55 million dollars = 0.12 deaths per million </a:t>
            </a:r>
            <a:r>
              <a:rPr lang="en-US" spc="-1" dirty="0">
                <a:latin typeface="Arial"/>
                <a:cs typeface="Arial"/>
              </a:rPr>
              <a:t>citizens </a:t>
            </a:r>
            <a:r>
              <a:rPr lang="en-US" sz="1200" b="0" strike="noStrike" spc="-1" dirty="0">
                <a:latin typeface="Arial"/>
                <a:cs typeface="Arial"/>
              </a:rPr>
              <a:t>increase (based on militarization per capita data from previous slide)</a:t>
            </a:r>
          </a:p>
          <a:p>
            <a:pPr marL="215900" indent="-215900">
              <a:lnSpc>
                <a:spcPct val="100000"/>
              </a:lnSpc>
            </a:pPr>
            <a:r>
              <a:rPr lang="en-US" sz="1200" b="0" strike="noStrike" spc="-1" dirty="0">
                <a:latin typeface="Arial"/>
                <a:cs typeface="Arial"/>
              </a:rPr>
              <a:t>- Trends in the robotics and defense industries indicate that advanced armed robots for military use will be developed in the near future [5]</a:t>
            </a:r>
          </a:p>
          <a:p>
            <a:pPr marL="215900" indent="-215900"/>
            <a:r>
              <a:rPr lang="en-US" sz="1200" b="0" strike="noStrike" spc="-1" dirty="0">
                <a:latin typeface="Arial"/>
                <a:cs typeface="Arial"/>
              </a:rPr>
              <a:t>- TRAP, </a:t>
            </a:r>
            <a:r>
              <a:rPr lang="en-US" sz="1200" b="0" strike="noStrike" spc="-1" dirty="0" err="1">
                <a:latin typeface="Arial"/>
                <a:cs typeface="Arial"/>
              </a:rPr>
              <a:t>Telepresent</a:t>
            </a:r>
            <a:r>
              <a:rPr lang="en-US" sz="1200" b="0" strike="noStrike" spc="-1" dirty="0">
                <a:latin typeface="Arial"/>
                <a:cs typeface="Arial"/>
              </a:rPr>
              <a:t> Rapid Aiming Platform, is a US military robot that consists of a rotary machine gun (minigun) and a remote-controlled drive platform</a:t>
            </a:r>
            <a:r>
              <a:rPr lang="en-US" spc="-1" dirty="0">
                <a:latin typeface="Arial"/>
                <a:cs typeface="Arial"/>
              </a:rPr>
              <a:t> [5]</a:t>
            </a:r>
            <a:endParaRPr lang="en-US" sz="1200" b="0" strike="noStrike" spc="-1" dirty="0">
              <a:latin typeface="Arial"/>
              <a:cs typeface="Arial"/>
            </a:endParaRPr>
          </a:p>
          <a:p>
            <a:pPr marL="215900" indent="-215900">
              <a:lnSpc>
                <a:spcPct val="100000"/>
              </a:lnSpc>
            </a:pPr>
            <a:r>
              <a:rPr lang="en-US" sz="1200" b="0" strike="noStrike" spc="-1" dirty="0">
                <a:latin typeface="Arial"/>
                <a:cs typeface="Arial"/>
              </a:rPr>
              <a:t>- As military robotics further develop, making older models like the TRAP obsolete, these older-model armed robots will enter law enforcement through the 1033 program</a:t>
            </a:r>
          </a:p>
          <a:p>
            <a:pPr marL="215900" indent="-215900">
              <a:lnSpc>
                <a:spcPct val="100000"/>
              </a:lnSpc>
            </a:pPr>
            <a:r>
              <a:rPr lang="en-US" sz="1200" b="0" strike="noStrike" spc="-1" dirty="0">
                <a:latin typeface="Arial"/>
                <a:cs typeface="Arial"/>
              </a:rPr>
              <a:t> - Texas police have already used a military bomb squad robot armed with an improvised explosive to kill a suspect (Robot in image was used)</a:t>
            </a:r>
          </a:p>
          <a:p>
            <a:pPr marL="285750" indent="-285750">
              <a:buFont typeface="Calibri"/>
              <a:buChar char="-"/>
            </a:pPr>
            <a:r>
              <a:rPr lang="en-US" spc="-1" dirty="0">
                <a:latin typeface="Arial"/>
                <a:cs typeface="Arial"/>
              </a:rPr>
              <a:t>Man was shooting at police officers, killing 5 with a sniper, before C4 was affixed to bomb squad robot and remotely detonated near suspect</a:t>
            </a:r>
          </a:p>
          <a:p>
            <a:pPr marL="215900" indent="-215900">
              <a:lnSpc>
                <a:spcPct val="100000"/>
              </a:lnSpc>
            </a:pPr>
            <a:r>
              <a:rPr lang="en-US" sz="1200" b="0" strike="noStrike" spc="-1" dirty="0">
                <a:latin typeface="Arial"/>
                <a:cs typeface="Arial"/>
              </a:rPr>
              <a:t>- Texas police have armed similar bomb squad robot with tear gas launcher to aid in arrests</a:t>
            </a:r>
          </a:p>
          <a:p>
            <a:pPr marL="285750" indent="-285750">
              <a:buFont typeface="Calibri"/>
              <a:buChar char="-"/>
            </a:pPr>
            <a:r>
              <a:rPr lang="en-US" spc="-1" dirty="0">
                <a:latin typeface="Arial"/>
                <a:cs typeface="Arial"/>
              </a:rPr>
              <a:t>September 21, 2024, man barricaded in hotel room was in a standoff with police, fired a few shots at robot &amp; officers, robot broke through window, sprayed tear gas with built-in gas canister attachment from bomb squad robot, man exited through window, run over/detained by robot</a:t>
            </a:r>
          </a:p>
          <a:p>
            <a:pPr marL="215900" indent="-215900">
              <a:lnSpc>
                <a:spcPct val="100000"/>
              </a:lnSpc>
            </a:pPr>
            <a:r>
              <a:rPr lang="en-US" sz="1200" b="0" strike="noStrike" spc="-1" dirty="0">
                <a:latin typeface="Arial"/>
                <a:cs typeface="Arial"/>
              </a:rPr>
              <a:t>- Police willingness to modify non-violent robots with improvised weapons systems speaks to willingness to use violent-force robots in the future</a:t>
            </a:r>
          </a:p>
          <a:p>
            <a:pPr marL="215900" indent="-215900">
              <a:lnSpc>
                <a:spcPct val="100000"/>
              </a:lnSpc>
            </a:pPr>
            <a:r>
              <a:rPr lang="en-US" sz="1200" b="0" strike="noStrike" spc="-1" dirty="0">
                <a:latin typeface="Arial"/>
                <a:cs typeface="Arial"/>
              </a:rPr>
              <a:t>- Removing physical presence from location of violence has disastrous effects (see slide on drones)</a:t>
            </a:r>
          </a:p>
        </p:txBody>
      </p:sp>
      <p:sp>
        <p:nvSpPr>
          <p:cNvPr id="248"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A07ABAE2-B46A-461D-8735-3D1B65060C71}" type="slidenum">
              <a:rPr lang="en-US" sz="1200" b="0" strike="noStrike" spc="-1">
                <a:solidFill>
                  <a:srgbClr val="000000"/>
                </a:solidFill>
                <a:latin typeface="+mn-lt"/>
                <a:ea typeface="+mn-ea"/>
              </a:rPr>
              <a:t>13</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noRot="1" noChangeAspect="1"/>
          </p:cNvSpPr>
          <p:nvPr>
            <p:ph type="sldImg"/>
          </p:nvPr>
        </p:nvSpPr>
        <p:spPr>
          <a:xfrm>
            <a:off x="153988" y="0"/>
            <a:ext cx="6704012" cy="3771900"/>
          </a:xfrm>
          <a:prstGeom prst="rect">
            <a:avLst/>
          </a:prstGeom>
        </p:spPr>
      </p:sp>
      <p:sp>
        <p:nvSpPr>
          <p:cNvPr id="250" name="PlaceHolder 2"/>
          <p:cNvSpPr>
            <a:spLocks noGrp="1"/>
          </p:cNvSpPr>
          <p:nvPr>
            <p:ph type="body"/>
          </p:nvPr>
        </p:nvSpPr>
        <p:spPr>
          <a:xfrm>
            <a:off x="548640" y="4115160"/>
            <a:ext cx="5486040" cy="4114440"/>
          </a:xfrm>
          <a:prstGeom prst="rect">
            <a:avLst/>
          </a:prstGeom>
        </p:spPr>
        <p:txBody>
          <a:bodyPr>
            <a:noAutofit/>
          </a:bodyPr>
          <a:lstStyle/>
          <a:p>
            <a:pPr marL="216000" indent="-216000">
              <a:lnSpc>
                <a:spcPct val="100000"/>
              </a:lnSpc>
            </a:pPr>
            <a:r>
              <a:rPr lang="en-US" sz="1200" b="0" strike="noStrike" spc="-1" dirty="0">
                <a:latin typeface="Arial"/>
              </a:rPr>
              <a:t>- With so few people being comfortable in the presence of robots, and so many being very uncomfortable, it is likely that the presence of a robot during a fragile law enforcement situation, such as an active shooting or hostage situation, will do nothing but make the dangerous individual more agitated</a:t>
            </a:r>
          </a:p>
          <a:p>
            <a:pPr marL="216000" indent="-216000">
              <a:lnSpc>
                <a:spcPct val="100000"/>
              </a:lnSpc>
            </a:pPr>
            <a:r>
              <a:rPr lang="en-US" sz="1200" b="0" strike="noStrike" spc="-1" dirty="0">
                <a:latin typeface="Arial"/>
              </a:rPr>
              <a:t> - There is a link between police militarization and assaults against police officers, with militarization being linked to a 15.9% increase in assaults against officers between 2010 and 2014 [4] </a:t>
            </a:r>
          </a:p>
          <a:p>
            <a:pPr marL="216000" indent="-216000">
              <a:lnSpc>
                <a:spcPct val="100000"/>
              </a:lnSpc>
            </a:pPr>
            <a:r>
              <a:rPr lang="en-US" sz="1200" b="0" strike="noStrike" spc="-1" dirty="0">
                <a:latin typeface="Arial"/>
              </a:rPr>
              <a:t>- There is also a general distrust of militarized police among citizens [4]</a:t>
            </a:r>
          </a:p>
          <a:p>
            <a:pPr marL="216000" indent="-216000">
              <a:lnSpc>
                <a:spcPct val="100000"/>
              </a:lnSpc>
            </a:pPr>
            <a:r>
              <a:rPr lang="en-US" sz="1200" b="0" strike="noStrike" spc="-1" dirty="0">
                <a:latin typeface="Arial"/>
              </a:rPr>
              <a:t> - Mistrust + increased assaults both resulting from militarization implies that militarization makes people feel more threatened by police officers, and therefore more likely to act violently in crisis situations</a:t>
            </a:r>
          </a:p>
          <a:p>
            <a:pPr marL="216000" indent="-216000">
              <a:lnSpc>
                <a:spcPct val="100000"/>
              </a:lnSpc>
            </a:pPr>
            <a:endParaRPr lang="en-US" sz="1200" b="0" strike="noStrike" spc="-1" dirty="0">
              <a:latin typeface="Arial"/>
            </a:endParaRPr>
          </a:p>
          <a:p>
            <a:pPr marL="216000" indent="-216000">
              <a:lnSpc>
                <a:spcPct val="100000"/>
              </a:lnSpc>
              <a:buFontTx/>
              <a:buChar char="-"/>
            </a:pPr>
            <a:r>
              <a:rPr lang="en-US" sz="1200" b="0" strike="noStrike" spc="-1" dirty="0">
                <a:latin typeface="Arial"/>
              </a:rPr>
              <a:t>Therefore, introduction of robots into the police force would further erode trust with citizens, and further alienate already aggressive individuals in fragile situations by making them feel uncomfortable and threatened. This will further escalate these situations, making a violent conclusion more likely in situations that otherwise may have ended peacefully</a:t>
            </a:r>
          </a:p>
          <a:p>
            <a:pPr marL="216000" indent="-216000">
              <a:lnSpc>
                <a:spcPct val="100000"/>
              </a:lnSpc>
              <a:buFontTx/>
              <a:buChar char="-"/>
            </a:pPr>
            <a:endParaRPr lang="en-US" sz="1200" b="0" strike="noStrike" spc="-1" dirty="0">
              <a:latin typeface="Arial"/>
            </a:endParaRPr>
          </a:p>
          <a:p>
            <a:pPr marL="216000" indent="-216000">
              <a:lnSpc>
                <a:spcPct val="100000"/>
              </a:lnSpc>
              <a:buFontTx/>
              <a:buChar char="-"/>
            </a:pPr>
            <a:r>
              <a:rPr lang="en-US" sz="1200" b="0" strike="noStrike" spc="-1" dirty="0">
                <a:latin typeface="Arial"/>
              </a:rPr>
              <a:t>Video scene screen shot is from: </a:t>
            </a:r>
            <a:r>
              <a:rPr lang="en-US" dirty="0">
                <a:ea typeface="+mj-lt"/>
                <a:cs typeface="+mj-lt"/>
                <a:hlinkClick r:id="rId3"/>
              </a:rPr>
              <a:t>https://www.youtube.com/watch?v=xHcbxNHVUmA</a:t>
            </a:r>
            <a:r>
              <a:rPr lang="en-US" dirty="0">
                <a:ea typeface="+mj-lt"/>
                <a:cs typeface="+mj-lt"/>
              </a:rPr>
              <a:t> </a:t>
            </a:r>
            <a:endParaRPr lang="en-US" sz="1200" b="0" strike="noStrike" spc="-1" dirty="0">
              <a:latin typeface="Arial"/>
            </a:endParaRPr>
          </a:p>
        </p:txBody>
      </p:sp>
      <p:sp>
        <p:nvSpPr>
          <p:cNvPr id="251"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CC604992-03BE-4B7E-BA98-308984841F2A}" type="slidenum">
              <a:rPr lang="en-US" sz="1200" b="0" strike="noStrike" spc="-1">
                <a:solidFill>
                  <a:srgbClr val="000000"/>
                </a:solidFill>
                <a:latin typeface="+mn-lt"/>
                <a:ea typeface="+mn-ea"/>
              </a:rPr>
              <a:t>14</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61913" y="69850"/>
            <a:ext cx="6704012" cy="3770313"/>
          </a:xfrm>
          <a:prstGeom prst="rect">
            <a:avLst/>
          </a:prstGeom>
        </p:spPr>
      </p:sp>
      <p:sp>
        <p:nvSpPr>
          <p:cNvPr id="253" name="PlaceHolder 2"/>
          <p:cNvSpPr>
            <a:spLocks noGrp="1"/>
          </p:cNvSpPr>
          <p:nvPr>
            <p:ph type="body"/>
          </p:nvPr>
        </p:nvSpPr>
        <p:spPr>
          <a:xfrm>
            <a:off x="685800" y="4343400"/>
            <a:ext cx="5486040" cy="4114440"/>
          </a:xfrm>
          <a:prstGeom prst="rect">
            <a:avLst/>
          </a:prstGeom>
        </p:spPr>
        <p:txBody>
          <a:bodyPr>
            <a:noAutofit/>
          </a:bodyPr>
          <a:lstStyle/>
          <a:p>
            <a:pPr marL="215900" indent="-215900">
              <a:lnSpc>
                <a:spcPct val="100000"/>
              </a:lnSpc>
            </a:pPr>
            <a:r>
              <a:rPr lang="en-US" sz="1200" b="0" strike="noStrike" spc="-1" dirty="0">
                <a:latin typeface="Arial"/>
              </a:rPr>
              <a:t>- With the development of law enforcement robots with cameras, it is easy to imagine the introduction of facial recognition into these systems</a:t>
            </a:r>
            <a:endParaRPr lang="en-US" dirty="0"/>
          </a:p>
          <a:p>
            <a:pPr marL="215900" indent="-215900">
              <a:lnSpc>
                <a:spcPct val="100000"/>
              </a:lnSpc>
            </a:pPr>
            <a:r>
              <a:rPr lang="en-US" sz="1200" b="0" strike="noStrike" spc="-1" dirty="0">
                <a:latin typeface="Arial"/>
              </a:rPr>
              <a:t> - K5 police robot in New York doesn’t have facial recognition, but police are allowed to use facial recognition software on images it gathers [6]</a:t>
            </a:r>
            <a:endParaRPr lang="en-US" sz="1200" b="0" strike="noStrike" spc="-1" dirty="0">
              <a:latin typeface="Arial"/>
              <a:cs typeface="Arial"/>
            </a:endParaRPr>
          </a:p>
          <a:p>
            <a:pPr marL="285750" indent="-285750">
              <a:buFont typeface="Calibri"/>
              <a:buChar char="-"/>
            </a:pPr>
            <a:r>
              <a:rPr lang="en-US" spc="-1" dirty="0">
                <a:latin typeface="Arial"/>
                <a:cs typeface="Arial"/>
              </a:rPr>
              <a:t>K5 is already capable of scanning &amp; identifying 1200 license plates/minute [6], so facial recognition is a very small step away</a:t>
            </a:r>
          </a:p>
          <a:p>
            <a:pPr marL="215900" indent="-215900">
              <a:lnSpc>
                <a:spcPct val="100000"/>
              </a:lnSpc>
            </a:pPr>
            <a:r>
              <a:rPr lang="en-US" sz="1200" b="0" strike="noStrike" spc="-1" dirty="0">
                <a:latin typeface="Arial"/>
              </a:rPr>
              <a:t>- As more and more armed robots enter the police force, a false match could be the difference between life and death if law enforcement is allowed to develop further robotic technology </a:t>
            </a:r>
            <a:endParaRPr lang="en-US" sz="1200" b="0" strike="noStrike" spc="-1" dirty="0">
              <a:latin typeface="Arial"/>
              <a:cs typeface="Arial"/>
            </a:endParaRPr>
          </a:p>
          <a:p>
            <a:pPr marL="215900" indent="-215900">
              <a:lnSpc>
                <a:spcPct val="100000"/>
              </a:lnSpc>
            </a:pPr>
            <a:r>
              <a:rPr lang="en-US" sz="1200" b="0" strike="noStrike" spc="-1" dirty="0">
                <a:latin typeface="Arial"/>
              </a:rPr>
              <a:t>- While facial recognition may not be integrated with law enforcement robots yet, the biases present in facial recognition, along with the trend towards violent-force robots as shown by previous slides and the relative ease with which facial recognition could be added to these robots, illustrate how much of a problem this could become in the future. Stopping this trend now by banning law enforcement robots would proactively prevent this.</a:t>
            </a:r>
            <a:endParaRPr lang="en-US" sz="1200" b="0" strike="noStrike" spc="-1" dirty="0">
              <a:latin typeface="Arial"/>
              <a:cs typeface="Arial"/>
            </a:endParaRPr>
          </a:p>
        </p:txBody>
      </p:sp>
      <p:sp>
        <p:nvSpPr>
          <p:cNvPr id="254"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E9541C86-281E-4289-B1DF-44D2BE818D8C}" type="slidenum">
              <a:rPr lang="en-US" sz="1200" b="0" strike="noStrike" spc="-1">
                <a:solidFill>
                  <a:srgbClr val="000000"/>
                </a:solidFill>
                <a:latin typeface="+mn-lt"/>
                <a:ea typeface="+mn-ea"/>
              </a:rPr>
              <a:t>15</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ea typeface="Calibri"/>
                <a:cs typeface="Calibri"/>
              </a:rPr>
              <a:t>The term is really associated with the pandemic since it was a main source of negativity at that time [1]</a:t>
            </a:r>
          </a:p>
          <a:p>
            <a:pPr marL="171450" indent="-171450">
              <a:buFont typeface="Calibri"/>
              <a:buChar char="-"/>
            </a:pPr>
            <a:r>
              <a:rPr lang="en-US" dirty="0"/>
              <a:t>Psychologist </a:t>
            </a:r>
            <a:r>
              <a:rPr lang="en-US" u="sng" dirty="0">
                <a:hlinkClick r:id="rId3"/>
              </a:rPr>
              <a:t>Susan Albers, PsyD</a:t>
            </a:r>
            <a:r>
              <a:rPr lang="en-US" dirty="0"/>
              <a:t> [1]</a:t>
            </a:r>
          </a:p>
          <a:p>
            <a:pPr marL="171450" indent="-171450">
              <a:buFont typeface="Calibri"/>
              <a:buChar char="-"/>
            </a:pPr>
            <a:r>
              <a:rPr lang="en-US" dirty="0">
                <a:ea typeface="Calibri"/>
                <a:cs typeface="Calibri"/>
              </a:rPr>
              <a:t>Focus on negative or dangerous things because we have evolved to be alert of danger for survival</a:t>
            </a:r>
          </a:p>
          <a:p>
            <a:pPr marL="171450" indent="-171450">
              <a:buFont typeface="Calibri"/>
              <a:buChar char="-"/>
            </a:pPr>
            <a:r>
              <a:rPr lang="en-US" dirty="0">
                <a:ea typeface="Calibri"/>
                <a:cs typeface="Calibri"/>
              </a:rPr>
              <a:t>Way to make are brain think we are staying alert</a:t>
            </a:r>
          </a:p>
          <a:p>
            <a:pPr marL="171450" indent="-171450">
              <a:buFont typeface="Calibri"/>
              <a:buChar char="-"/>
            </a:pPr>
            <a:r>
              <a:rPr lang="en-US" dirty="0">
                <a:cs typeface="Calibri"/>
              </a:rPr>
              <a:t>Image: definition</a:t>
            </a:r>
          </a:p>
          <a:p>
            <a:pPr marL="171450" indent="-171450">
              <a:buFont typeface="Calibri"/>
              <a:buChar char="-"/>
            </a:pPr>
            <a:r>
              <a:rPr lang="en-US" dirty="0">
                <a:cs typeface="Calibri"/>
              </a:rPr>
              <a:t>We read to try to stay protected from threats to ease our anxiety, but the more we read the more threats we find and we end up in an endless circle of stress and threats</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273542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pPr marL="171450" indent="-171450">
              <a:buFont typeface="Calibri"/>
              <a:buChar char="-"/>
            </a:pPr>
            <a:r>
              <a:rPr lang="en-US" dirty="0">
                <a:cs typeface="Calibri"/>
              </a:rPr>
              <a:t>Mental health issues get worse while constantly absorbing negative media, mainly anxiety since the media we consume is giving us more things to worry about. Many have even had issue with getting panic attacks from the anxiety they feel from negative media consumption. [1]</a:t>
            </a:r>
          </a:p>
          <a:p>
            <a:pPr marL="171450" indent="-171450">
              <a:buFont typeface="Calibri"/>
              <a:buChar char="-"/>
            </a:pPr>
            <a:r>
              <a:rPr lang="en-US" dirty="0">
                <a:cs typeface="Calibri"/>
              </a:rPr>
              <a:t>Graph doesn't show actual data, more and example of the correlation of doomscrolling and anxiety increases [3]</a:t>
            </a:r>
          </a:p>
          <a:p>
            <a:pPr marL="171450" indent="-171450">
              <a:buFont typeface="Calibri"/>
              <a:buChar char="-"/>
            </a:pPr>
            <a:r>
              <a:rPr lang="en-US" dirty="0">
                <a:cs typeface="Calibri"/>
              </a:rPr>
              <a:t>The addictive nature of doomscrolling keeps us up late and can increase or even create insomnia in those who doomscroll [1]</a:t>
            </a:r>
          </a:p>
          <a:p>
            <a:pPr marL="171450" indent="-171450">
              <a:buFont typeface="Calibri"/>
              <a:buChar char="-"/>
            </a:pPr>
            <a:r>
              <a:rPr lang="en-US" dirty="0">
                <a:cs typeface="Calibri"/>
              </a:rPr>
              <a:t>Social medias software is meant to endlessly scroll [13]</a:t>
            </a:r>
          </a:p>
          <a:p>
            <a:pPr marL="171450" indent="-171450">
              <a:buFont typeface="Calibri"/>
              <a:buChar char="-"/>
            </a:pPr>
            <a:r>
              <a:rPr lang="en-US" dirty="0">
                <a:cs typeface="Calibri"/>
              </a:rPr>
              <a:t>Apps are starting to try to help change these negative behaviors [12]</a:t>
            </a:r>
          </a:p>
          <a:p>
            <a:pPr marL="171450" indent="-171450">
              <a:buFont typeface="Calibri"/>
              <a:buChar char="-"/>
            </a:pPr>
            <a:endParaRPr lang="en-US" dirty="0">
              <a:cs typeface="Calibri"/>
            </a:endParaRPr>
          </a:p>
          <a:p>
            <a:pPr marL="171450" indent="-171450">
              <a:buFont typeface="Calibri"/>
              <a:buChar char="-"/>
            </a:pPr>
            <a:endParaRPr lang="en-US" dirty="0">
              <a:cs typeface="Calibri"/>
            </a:endParaRPr>
          </a:p>
          <a:p>
            <a:pPr marL="171450" indent="-171450">
              <a:buFont typeface="Calibri"/>
              <a:buChar char="-"/>
            </a:pP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cs typeface="Calibri"/>
              </a:rPr>
              <a:t>Major Depressive Disorder (MDD), General Anxiety Disorder (GAD), Obsessive Compulsive Disorder (OCD), Post-Traumatic Stress Disorder (PTSD), and Panic disorder [2]</a:t>
            </a:r>
            <a:endParaRPr lang="en-US" dirty="0"/>
          </a:p>
          <a:p>
            <a:pPr marL="171450" indent="-171450">
              <a:buFont typeface="Calibri"/>
              <a:buChar char="-"/>
            </a:pPr>
            <a:r>
              <a:rPr lang="en-US" dirty="0"/>
              <a:t>“When we’re depressed, we often look for information that can confirm how we feel,” Dr. Albers shares [1] </a:t>
            </a:r>
            <a:endParaRPr lang="en-US" dirty="0">
              <a:ea typeface="Calibri"/>
              <a:cs typeface="Calibri"/>
            </a:endParaRPr>
          </a:p>
          <a:p>
            <a:pPr marL="171450" indent="-171450">
              <a:buFont typeface="Calibri"/>
              <a:buChar char="-"/>
            </a:pPr>
            <a:r>
              <a:rPr lang="en-US" dirty="0"/>
              <a:t>once you do it a few times, it can easily become a habit, locking you into a loop of feeling bad and then reading the news to confirm that you </a:t>
            </a:r>
            <a:r>
              <a:rPr lang="en-US" i="1" dirty="0"/>
              <a:t>should</a:t>
            </a:r>
            <a:r>
              <a:rPr lang="en-US" dirty="0"/>
              <a:t> be feeling bad [1] </a:t>
            </a:r>
          </a:p>
          <a:p>
            <a:pPr marL="171450" indent="-171450">
              <a:buFont typeface="Calibri"/>
              <a:buChar char="-"/>
            </a:pPr>
            <a:r>
              <a:rPr lang="en-US" dirty="0"/>
              <a:t>can also be a function of </a:t>
            </a:r>
            <a:r>
              <a:rPr lang="en-US" u="sng" dirty="0">
                <a:hlinkClick r:id="rId3"/>
              </a:rPr>
              <a:t>obsessive-compulsive disorder (OCD)</a:t>
            </a:r>
            <a:r>
              <a:rPr lang="en-US" dirty="0"/>
              <a:t>, a mental health condition that causes you to perform repetitive behaviors. [1] </a:t>
            </a:r>
          </a:p>
          <a:p>
            <a:pPr marL="171450" indent="-171450">
              <a:buFont typeface="Calibri"/>
              <a:buChar char="-"/>
            </a:pPr>
            <a:r>
              <a:rPr lang="en-US" dirty="0">
                <a:ea typeface="Calibri"/>
                <a:cs typeface="Calibri"/>
              </a:rPr>
              <a:t>Manic thoughts - Manipulates your perception of reality/ your sanity [1]</a:t>
            </a:r>
          </a:p>
          <a:p>
            <a:pPr marL="171450" indent="-171450">
              <a:buFont typeface="Calibri"/>
              <a:buChar char="-"/>
            </a:pPr>
            <a:r>
              <a:rPr lang="en-US" dirty="0">
                <a:ea typeface="Calibri"/>
                <a:cs typeface="Calibri"/>
              </a:rPr>
              <a:t>Addiction to social media is often compared to substance abuse issues [6]</a:t>
            </a:r>
          </a:p>
          <a:p>
            <a:pPr marL="171450" indent="-171450">
              <a:buFont typeface="Calibri"/>
              <a:buChar char="-"/>
            </a:pPr>
            <a:r>
              <a:rPr lang="en-US" dirty="0">
                <a:ea typeface="Calibri"/>
                <a:cs typeface="Calibri"/>
              </a:rPr>
              <a:t>Image shows study that compared anxiety that young people usual have to COVID anxieties [10]</a:t>
            </a:r>
          </a:p>
          <a:p>
            <a:pPr marL="171450" indent="-171450">
              <a:buFont typeface="Calibri"/>
              <a:buChar char="-"/>
            </a:pPr>
            <a:r>
              <a:rPr lang="en-US" dirty="0">
                <a:ea typeface="Calibri"/>
                <a:cs typeface="Calibri"/>
              </a:rPr>
              <a:t>Constantly being exposed to the beauty standards of perfect online can be damaging to self esteem also leads to </a:t>
            </a:r>
            <a:r>
              <a:rPr lang="en-US" dirty="0" err="1">
                <a:ea typeface="Calibri"/>
                <a:cs typeface="Calibri"/>
              </a:rPr>
              <a:t>fomo</a:t>
            </a:r>
            <a:r>
              <a:rPr lang="en-US" dirty="0">
                <a:ea typeface="Calibri"/>
                <a:cs typeface="Calibri"/>
              </a:rPr>
              <a:t> [6]</a:t>
            </a:r>
          </a:p>
          <a:p>
            <a:pPr marL="171450" indent="-171450">
              <a:buFont typeface="Calibri"/>
              <a:buChar char="-"/>
            </a:pPr>
            <a:r>
              <a:rPr lang="en-US" dirty="0">
                <a:ea typeface="Calibri"/>
                <a:cs typeface="Calibri"/>
              </a:rPr>
              <a:t>Absorbing more information helps us feel like were more in control (OCD) [1]</a:t>
            </a:r>
          </a:p>
          <a:p>
            <a:pPr marL="171450" indent="-171450">
              <a:buFont typeface="Calibri"/>
              <a:buChar char="-"/>
            </a:pPr>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98347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 </a:t>
            </a:r>
          </a:p>
          <a:p>
            <a:pPr marL="171450" indent="-171450">
              <a:buFont typeface="Calibri"/>
              <a:buChar char="-"/>
            </a:pPr>
            <a:r>
              <a:rPr lang="en-US" dirty="0"/>
              <a:t>In one study, 70% of participants acknowledged checking social media from bed, and the more time they spent doing so, the more likely they were to have trouble falling asleep</a:t>
            </a:r>
          </a:p>
          <a:p>
            <a:pPr marL="171450" indent="-171450">
              <a:buFont typeface="Calibri"/>
              <a:buChar char="-"/>
            </a:pPr>
            <a:r>
              <a:rPr lang="en-US" dirty="0"/>
              <a:t>Psychologist </a:t>
            </a:r>
            <a:r>
              <a:rPr lang="en-US" u="sng" dirty="0">
                <a:hlinkClick r:id="rId3"/>
              </a:rPr>
              <a:t>Susan Albers, PsyD</a:t>
            </a:r>
            <a:r>
              <a:rPr lang="en-US" dirty="0"/>
              <a:t> [1] </a:t>
            </a:r>
          </a:p>
          <a:p>
            <a:pPr marL="171450" indent="-171450">
              <a:buFont typeface="Calibri"/>
              <a:buChar char="-"/>
            </a:pPr>
            <a:r>
              <a:rPr lang="en-US" dirty="0">
                <a:ea typeface="Calibri"/>
                <a:cs typeface="Calibri"/>
              </a:rPr>
              <a:t>Increases cortisol levels, which increase inflammation [1] </a:t>
            </a:r>
          </a:p>
          <a:p>
            <a:pPr marL="171450" indent="-171450">
              <a:buFont typeface="Calibri"/>
              <a:buChar char="-"/>
            </a:pPr>
            <a:r>
              <a:rPr lang="en-US" dirty="0">
                <a:cs typeface="Calibri"/>
              </a:rPr>
              <a:t>The negative effects of social media aren't just mental there are physical effects, like how it effects our sleep being the worst [7]</a:t>
            </a:r>
          </a:p>
          <a:p>
            <a:pPr marL="171450" indent="-171450">
              <a:buFont typeface="Calibri,Sans-Serif"/>
              <a:buChar char="-"/>
            </a:pPr>
            <a:r>
              <a:rPr lang="en-US" dirty="0"/>
              <a:t>Altered brain development [6]</a:t>
            </a:r>
          </a:p>
          <a:p>
            <a:pPr marL="171450" indent="-171450">
              <a:buFont typeface="Calibri,Sans-Serif"/>
              <a:buChar char="-"/>
            </a:pPr>
            <a:r>
              <a:rPr lang="en-US" dirty="0"/>
              <a:t>higher social media use was also related to somatic symptoms, like headaches, chest and back pains [8]</a:t>
            </a:r>
            <a:endParaRPr lang="en-US" dirty="0">
              <a:cs typeface="Calibri"/>
            </a:endParaRPr>
          </a:p>
          <a:p>
            <a:pPr marL="171450" indent="-171450">
              <a:buFont typeface="Calibri,Sans-Serif"/>
              <a:buChar char="-"/>
            </a:pPr>
            <a:r>
              <a:rPr lang="en-US" dirty="0">
                <a:ea typeface="Calibri"/>
                <a:cs typeface="Calibri"/>
              </a:rPr>
              <a:t>Some cancers can result from the chronic inflammation [8]</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309899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pPr marL="171450" indent="-171450">
              <a:buFont typeface="Calibri"/>
              <a:buChar char="-"/>
            </a:pPr>
            <a:r>
              <a:rPr lang="en-US" dirty="0">
                <a:ea typeface="Calibri"/>
                <a:cs typeface="Calibri"/>
              </a:rPr>
              <a:t>Usage of social media has always been an issue for society as over use has always cause mental health issues and cyberbully has also created issues</a:t>
            </a:r>
          </a:p>
          <a:p>
            <a:pPr marL="171450" indent="-171450">
              <a:buFont typeface="Calibri"/>
              <a:buChar char="-"/>
            </a:pPr>
            <a:r>
              <a:rPr lang="en-US" dirty="0">
                <a:ea typeface="Calibri"/>
                <a:cs typeface="Calibri"/>
              </a:rPr>
              <a:t>During the pandemic everything was amplified and got worse </a:t>
            </a:r>
          </a:p>
          <a:p>
            <a:pPr marL="171450" indent="-171450">
              <a:buFont typeface="Calibri"/>
              <a:buChar char="-"/>
            </a:pPr>
            <a:r>
              <a:rPr lang="en-US" dirty="0">
                <a:ea typeface="Calibri"/>
                <a:cs typeface="Calibri"/>
              </a:rPr>
              <a:t>Overall during the pandemic media usage increased, primarily news coverage and social media [9]</a:t>
            </a:r>
          </a:p>
          <a:p>
            <a:pPr marL="171450" indent="-171450">
              <a:buFont typeface="Calibri"/>
              <a:buChar char="-"/>
            </a:pPr>
            <a:r>
              <a:rPr lang="en-US" dirty="0">
                <a:ea typeface="Calibri"/>
                <a:cs typeface="Calibri"/>
              </a:rPr>
              <a:t>The endless black hole of these platforms is meant to draw people in and adds to the addictive nature of social media [13]</a:t>
            </a:r>
          </a:p>
          <a:p>
            <a:pPr marL="171450" indent="-171450">
              <a:buFont typeface="Calibri"/>
              <a:buChar char="-"/>
            </a:pPr>
            <a:r>
              <a:rPr lang="en-US" dirty="0">
                <a:ea typeface="Calibri"/>
                <a:cs typeface="Calibri"/>
              </a:rPr>
              <a:t>They've become addictive and distracting, 77% of employees use social media while on the clock [13]</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29765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pPr marL="171450" indent="-171450">
              <a:buFont typeface="Calibri"/>
              <a:buChar char="-"/>
            </a:pPr>
            <a:r>
              <a:rPr lang="en-US" dirty="0">
                <a:ea typeface="Calibri"/>
                <a:cs typeface="Calibri"/>
              </a:rPr>
              <a:t>Localize behavior (move phone, set limits, curate feed) [1]</a:t>
            </a:r>
          </a:p>
          <a:p>
            <a:pPr marL="171450" indent="-171450">
              <a:buFont typeface="Calibri"/>
              <a:buChar char="-"/>
            </a:pPr>
            <a:r>
              <a:rPr lang="en-US" dirty="0">
                <a:ea typeface="Calibri"/>
                <a:cs typeface="Calibri"/>
              </a:rPr>
              <a:t>Recognize how it makes you feel, Try to avoid overthinking and </a:t>
            </a:r>
            <a:r>
              <a:rPr lang="en-US" dirty="0"/>
              <a:t>catastrophizing, Consciously</a:t>
            </a:r>
            <a:r>
              <a:rPr lang="en-US" dirty="0">
                <a:ea typeface="Calibri"/>
                <a:cs typeface="Calibri"/>
              </a:rPr>
              <a:t> check your phone, not compulsively, Tone back scrolling, Focus on the present, look for positive news, Practice gratitude, move your body, disconnect, seek help [1]</a:t>
            </a:r>
          </a:p>
          <a:p>
            <a:pPr marL="171450" indent="-171450">
              <a:buFont typeface="Calibri"/>
              <a:buChar char="-"/>
            </a:pPr>
            <a:r>
              <a:rPr lang="en-US" dirty="0">
                <a:ea typeface="Calibri"/>
                <a:cs typeface="Calibri"/>
              </a:rPr>
              <a:t>Find something else to do, set time limit, seek out positivity, practice mindfulness, avoid </a:t>
            </a:r>
            <a:r>
              <a:rPr lang="en-US" dirty="0"/>
              <a:t>catastrophizing, engage in thought stopping, reduce scrolling, practice mantras, focus on the now, be honest with yourself, digital wellness apps, turn off notifications, practice off-screen selfcare [2] </a:t>
            </a:r>
          </a:p>
          <a:p>
            <a:pPr marL="171450" indent="-171450">
              <a:buFont typeface="Calibri"/>
              <a:buChar char="-"/>
            </a:pPr>
            <a:r>
              <a:rPr lang="en-US" dirty="0">
                <a:ea typeface="Calibri"/>
                <a:cs typeface="Calibri"/>
              </a:rPr>
              <a:t>Set cut-off time, turn off notifications, turn on focus modes/ airplane mode while at work/school, use an alarm clock instead of a phone alarm, seek out positivity [6]</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601586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pPr marL="171450" indent="-171450">
              <a:buFont typeface="Calibri"/>
              <a:buChar char="-"/>
            </a:pPr>
            <a:r>
              <a:rPr lang="en-US" dirty="0">
                <a:cs typeface="Calibri"/>
              </a:rPr>
              <a:t>Apps are staring to put limits on their websites to limit the time on app [13]</a:t>
            </a:r>
          </a:p>
          <a:p>
            <a:pPr marL="171450" indent="-171450">
              <a:buFont typeface="Calibri"/>
              <a:buChar char="-"/>
            </a:pPr>
            <a:r>
              <a:rPr lang="en-US" dirty="0">
                <a:cs typeface="Calibri"/>
              </a:rPr>
              <a:t>Negativity adds to the negative mental health effects, more positivity can help boost mental moral [2] </a:t>
            </a:r>
          </a:p>
          <a:p>
            <a:pPr marL="171450" indent="-171450">
              <a:buFont typeface="Calibri"/>
              <a:buChar char="-"/>
            </a:pPr>
            <a:r>
              <a:rPr lang="en-US" dirty="0">
                <a:cs typeface="Calibri"/>
              </a:rPr>
              <a:t>Blocking/curating feed to more media that is healthy helps, social media platforms can help this effort and sort out data, twitter/X attempts this [1]</a:t>
            </a:r>
          </a:p>
          <a:p>
            <a:pPr marL="171450" indent="-171450">
              <a:buFont typeface="Calibri"/>
              <a:buChar char="-"/>
            </a:pP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182008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852792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Hookup culture! We all know it</a:t>
            </a:r>
          </a:p>
          <a:p>
            <a:r>
              <a:rPr lang="en-US" dirty="0"/>
              <a:t>Sex without love</a:t>
            </a:r>
          </a:p>
          <a:p>
            <a:r>
              <a:rPr lang="en-US" dirty="0"/>
              <a:t>And the big question is, is the development of technology a cause of hookup culture…</a:t>
            </a:r>
          </a:p>
          <a:p>
            <a:r>
              <a:rPr lang="en-US" dirty="0"/>
              <a:t>Or did hookup culture bolster the growth of this technology?</a:t>
            </a:r>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4096068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encounters often transpire without any promise of, or desire for, a more traditional romantic relationship</a:t>
            </a:r>
          </a:p>
          <a:p>
            <a:endParaRPr lang="en-US" sz="1800" dirty="0">
              <a:effectLst/>
              <a:latin typeface="Calibri" panose="020F0502020204030204" pitchFamily="34" charset="0"/>
            </a:endParaRPr>
          </a:p>
          <a:p>
            <a:r>
              <a:rPr lang="en-US" sz="1800" dirty="0">
                <a:effectLst/>
                <a:latin typeface="Calibri" panose="020F0502020204030204" pitchFamily="34" charset="0"/>
              </a:rPr>
              <a:t>Basic overall points: </a:t>
            </a:r>
          </a:p>
          <a:p>
            <a:pPr marL="342900" indent="-342900">
              <a:buAutoNum type="arabicPeriod"/>
            </a:pPr>
            <a:r>
              <a:rPr lang="en-US" sz="1800" dirty="0">
                <a:effectLst/>
                <a:latin typeface="Calibri" panose="020F0502020204030204" pitchFamily="34" charset="0"/>
              </a:rPr>
              <a:t>Dating apps have grown massively in the past 20 years, to the point where they are a viable means of finding a partner</a:t>
            </a:r>
          </a:p>
          <a:p>
            <a:pPr marL="342900" indent="-342900">
              <a:buAutoNum type="arabicPeriod"/>
            </a:pPr>
            <a:r>
              <a:rPr lang="en-US" sz="1800" dirty="0">
                <a:effectLst/>
                <a:latin typeface="Calibri" panose="020F0502020204030204" pitchFamily="34" charset="0"/>
              </a:rPr>
              <a:t>Hookup culture started before, mostly in the last 100 years as ideals changed, namely feminism, eroticism in media, and contraception</a:t>
            </a:r>
          </a:p>
          <a:p>
            <a:pPr marL="342900" indent="-342900">
              <a:buAutoNum type="arabicPeriod"/>
            </a:pPr>
            <a:r>
              <a:rPr lang="en-US" sz="1800" dirty="0">
                <a:effectLst/>
                <a:latin typeface="Calibri" panose="020F0502020204030204" pitchFamily="34" charset="0"/>
              </a:rPr>
              <a:t>The results of surveys show people’s intentions as well as their outcomes. They want love but they get sex</a:t>
            </a:r>
          </a:p>
          <a:p>
            <a:pPr marL="342900" indent="-342900">
              <a:buAutoNum type="arabicPeriod"/>
            </a:pPr>
            <a:r>
              <a:rPr lang="en-US" sz="1800" dirty="0">
                <a:effectLst/>
                <a:latin typeface="Calibri" panose="020F0502020204030204" pitchFamily="34" charset="0"/>
              </a:rPr>
              <a:t>New generations of people are using dating apps less, and college students are having less sex</a:t>
            </a:r>
          </a:p>
          <a:p>
            <a:endParaRPr lang="en-US" sz="1800" dirty="0">
              <a:effectLst/>
              <a:latin typeface="Calibri" panose="020F0502020204030204" pitchFamily="34" charset="0"/>
            </a:endParaRPr>
          </a:p>
          <a:p>
            <a:endParaRPr lang="en-US" sz="1800" dirty="0">
              <a:effectLst/>
              <a:latin typeface="Calibri" panose="020F0502020204030204" pitchFamily="34" charset="0"/>
            </a:endParaRPr>
          </a:p>
          <a:p>
            <a:endParaRPr lang="en-US" dirty="0"/>
          </a:p>
          <a:p>
            <a:r>
              <a:rPr lang="en-US" dirty="0"/>
              <a:t>https://www.ncbi.nlm.nih.gov/pmc/articles/PMC3613286/</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512178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encounters often transpire without any promise of, or desire for, a more traditional romantic relationship</a:t>
            </a:r>
          </a:p>
          <a:p>
            <a:endParaRPr lang="en-US" sz="1800" dirty="0">
              <a:effectLst/>
              <a:latin typeface="Calibri" panose="020F0502020204030204" pitchFamily="34" charset="0"/>
            </a:endParaRPr>
          </a:p>
          <a:p>
            <a:r>
              <a:rPr lang="en-US" sz="1800" dirty="0">
                <a:effectLst/>
                <a:latin typeface="Calibri" panose="020F0502020204030204" pitchFamily="34" charset="0"/>
              </a:rPr>
              <a:t>What is a hookup?</a:t>
            </a:r>
          </a:p>
          <a:p>
            <a:r>
              <a:rPr lang="en-US" sz="1800" dirty="0">
                <a:effectLst/>
                <a:latin typeface="Calibri" panose="020F0502020204030204" pitchFamily="34" charset="0"/>
              </a:rPr>
              <a:t>Hookup is an “uncommitted sexual encounter”</a:t>
            </a:r>
          </a:p>
          <a:p>
            <a:r>
              <a:rPr lang="en-US" sz="1800" dirty="0">
                <a:effectLst/>
                <a:latin typeface="Calibri" panose="020F0502020204030204" pitchFamily="34" charset="0"/>
              </a:rPr>
              <a:t>Modern Hookup culture started around the 1930s, when societal ideals were changing, with portrayals of sex making it into media like early movies</a:t>
            </a:r>
          </a:p>
          <a:p>
            <a:r>
              <a:rPr lang="en-US" sz="1800" dirty="0">
                <a:effectLst/>
                <a:latin typeface="Calibri" panose="020F0502020204030204" pitchFamily="34" charset="0"/>
              </a:rPr>
              <a:t>Censorship laws were put in place to address this, as morals of those in government did not align with the shifting societal norms of the time</a:t>
            </a:r>
          </a:p>
          <a:p>
            <a:endParaRPr lang="en-US" sz="1800" dirty="0">
              <a:effectLst/>
              <a:latin typeface="Calibri" panose="020F0502020204030204" pitchFamily="34" charset="0"/>
            </a:endParaRPr>
          </a:p>
          <a:p>
            <a:r>
              <a:rPr lang="en-US" sz="1800" dirty="0">
                <a:effectLst/>
                <a:latin typeface="Calibri" panose="020F0502020204030204" pitchFamily="34" charset="0"/>
              </a:rPr>
              <a:t>1960s, we have more modern feminism, “own your body”, sex as a form of freedom. College parties start to grow, leading to more free sex lives</a:t>
            </a:r>
          </a:p>
          <a:p>
            <a:r>
              <a:rPr lang="en-US" sz="1800" dirty="0">
                <a:effectLst/>
                <a:latin typeface="Calibri" panose="020F0502020204030204" pitchFamily="34" charset="0"/>
              </a:rPr>
              <a:t>Birth control and contraceptives become available, no longer have to deal with consequences of childbirth</a:t>
            </a:r>
          </a:p>
          <a:p>
            <a:endParaRPr lang="en-US" sz="1800" dirty="0">
              <a:effectLst/>
              <a:latin typeface="Calibri" panose="020F0502020204030204" pitchFamily="34" charset="0"/>
            </a:endParaRPr>
          </a:p>
          <a:p>
            <a:endParaRPr lang="en-US" dirty="0"/>
          </a:p>
          <a:p>
            <a:r>
              <a:rPr lang="en-US" dirty="0"/>
              <a:t>https://www.ncbi.nlm.nih.gov/pmc/articles/PMC3613286/</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Film hooking up in 2009 showing romantic and sexual lives of adolescents</a:t>
            </a:r>
          </a:p>
          <a:p>
            <a:r>
              <a:rPr lang="en-US" dirty="0"/>
              <a:t>No strings attached in 2011 shows uncommitted sex, friends having a </a:t>
            </a:r>
            <a:r>
              <a:rPr lang="en-US" dirty="0" err="1"/>
              <a:t>nonromatntic</a:t>
            </a:r>
            <a:r>
              <a:rPr lang="en-US" dirty="0"/>
              <a:t> sexual relationship</a:t>
            </a:r>
          </a:p>
          <a:p>
            <a:endParaRPr lang="en-US" dirty="0"/>
          </a:p>
          <a:p>
            <a:endParaRPr lang="en-US" dirty="0"/>
          </a:p>
          <a:p>
            <a:r>
              <a:rPr lang="en-US" dirty="0"/>
              <a:t>Basic examples of modern media portraying sex very readily</a:t>
            </a:r>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860011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https://www.ncbi.nlm.nih.gov/pmc/articles/PMC3613286/</a:t>
            </a:r>
          </a:p>
          <a:p>
            <a:endParaRPr lang="en-US" dirty="0"/>
          </a:p>
          <a:p>
            <a:r>
              <a:rPr lang="en-US" dirty="0"/>
              <a:t>Some basic statistics on the outcomes of modern hookups. Shows what’s happening in hookups, mainly the uncommitted sex part and at what frequency it happens</a:t>
            </a:r>
          </a:p>
          <a:p>
            <a:endParaRPr lang="en-US" dirty="0"/>
          </a:p>
          <a:p>
            <a:r>
              <a:rPr lang="en-US" dirty="0"/>
              <a:t>Kissing,</a:t>
            </a:r>
          </a:p>
          <a:p>
            <a:r>
              <a:rPr lang="en-US" dirty="0"/>
              <a:t>Other behavior (this was literally undefined, it doesn’t specify)</a:t>
            </a:r>
          </a:p>
          <a:p>
            <a:r>
              <a:rPr lang="en-US" dirty="0"/>
              <a:t>Above the waist touching</a:t>
            </a:r>
          </a:p>
          <a:p>
            <a:r>
              <a:rPr lang="en-US" dirty="0"/>
              <a:t>Below the waist touching</a:t>
            </a:r>
          </a:p>
          <a:p>
            <a:r>
              <a:rPr lang="en-US" dirty="0"/>
              <a:t>Performing, receiving, oral sex</a:t>
            </a:r>
          </a:p>
          <a:p>
            <a:r>
              <a:rPr lang="en-US" dirty="0"/>
              <a:t>Full on sexual intercourse</a:t>
            </a:r>
          </a:p>
          <a:p>
            <a:endParaRPr lang="en-US" dirty="0"/>
          </a:p>
          <a:p>
            <a:endParaRPr lang="en-US" dirty="0"/>
          </a:p>
          <a:p>
            <a:endParaRPr lang="en-US" dirty="0"/>
          </a:p>
          <a:p>
            <a:endParaRPr lang="en-US" dirty="0"/>
          </a:p>
          <a:p>
            <a:r>
              <a:rPr lang="en-US" dirty="0"/>
              <a:t>What happens in a hookup?</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821541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notes&gt;https://spa.education.indiana.edu/journal/editions/2017/1%20Super%20Likes%20and%20Right%20Swipes.pdf</a:t>
            </a:r>
          </a:p>
          <a:p>
            <a:endParaRPr lang="en-US" dirty="0"/>
          </a:p>
          <a:p>
            <a:r>
              <a:rPr lang="en-US" dirty="0"/>
              <a:t>Modern statistics of online dating apps, some important dates.</a:t>
            </a:r>
          </a:p>
          <a:p>
            <a:r>
              <a:rPr lang="en-US" dirty="0"/>
              <a:t>Main point in this slide is to show the growth of online dating in the past decade and a half</a:t>
            </a:r>
          </a:p>
          <a:p>
            <a:r>
              <a:rPr lang="en-US" dirty="0"/>
              <a:t>Tinder, being the first “swipe match” app, and suggesting people around you rather than giving you a catalogue, doing it in real time</a:t>
            </a:r>
          </a:p>
          <a:p>
            <a:r>
              <a:rPr lang="en-US" dirty="0"/>
              <a:t>Match.com being one of the earliest dating web services, with millions of users. 30 million members as of today</a:t>
            </a:r>
          </a:p>
          <a:p>
            <a:r>
              <a:rPr lang="en-US" dirty="0"/>
              <a:t>49 million have tried online dating as of 2024. </a:t>
            </a:r>
          </a:p>
          <a:p>
            <a:endParaRPr lang="en-US" dirty="0"/>
          </a:p>
          <a:p>
            <a:endParaRPr lang="en-US" dirty="0"/>
          </a:p>
          <a:p>
            <a:r>
              <a:rPr lang="en-US" dirty="0"/>
              <a:t>https://www.datingadvice.com/online-dating/history-of-online-dating</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1348949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https://www.ncbi.nlm.nih.gov/pmc/articles/PMC7662763/</a:t>
            </a:r>
          </a:p>
          <a:p>
            <a:endParaRPr lang="en-US" dirty="0"/>
          </a:p>
          <a:p>
            <a:r>
              <a:rPr lang="en-US" dirty="0"/>
              <a:t>Main point: what people say is that sex is not as important of a consideration as people think it is. (this is important, we come back to this later)</a:t>
            </a:r>
          </a:p>
          <a:p>
            <a:endParaRPr lang="en-US" dirty="0"/>
          </a:p>
          <a:p>
            <a:r>
              <a:rPr lang="en-US" dirty="0"/>
              <a:t>IUB stands for Indiana university Bloomington. A study was conducted with undergraduates, who responded to this. </a:t>
            </a:r>
          </a:p>
          <a:p>
            <a:r>
              <a:rPr lang="en-US" dirty="0"/>
              <a:t>Main point is that respondents say that they want relationships, and don’t seem interested in casual sex with a minority considering it important</a:t>
            </a:r>
          </a:p>
          <a:p>
            <a:r>
              <a:rPr lang="en-US" dirty="0"/>
              <a:t>(supported by separate study, it seems like around 76% of people don’t consider casual sex important with the other 24% seeking it)</a:t>
            </a:r>
          </a:p>
          <a:p>
            <a:endParaRPr lang="en-US" dirty="0"/>
          </a:p>
          <a:p>
            <a:r>
              <a:rPr lang="en-US" dirty="0"/>
              <a:t>Other important point: it seems like a good amount of people are seeking long term partners</a:t>
            </a:r>
          </a:p>
          <a:p>
            <a:endParaRPr lang="en-US" dirty="0"/>
          </a:p>
          <a:p>
            <a:r>
              <a:rPr lang="en-US" dirty="0"/>
              <a:t>Pew research study had 6034 respondents. </a:t>
            </a:r>
          </a:p>
          <a:p>
            <a:endParaRPr lang="en-US" dirty="0"/>
          </a:p>
          <a:p>
            <a:endParaRPr lang="en-US" dirty="0"/>
          </a:p>
          <a:p>
            <a:endParaRPr lang="en-US" dirty="0"/>
          </a:p>
          <a:p>
            <a:endParaRPr lang="en-US" dirty="0"/>
          </a:p>
          <a:p>
            <a:endParaRPr lang="en-US" dirty="0"/>
          </a:p>
          <a:p>
            <a:r>
              <a:rPr lang="en-US" dirty="0"/>
              <a:t>https://spa.education.indiana.edu/journal/editions/2017/1%20Super%20Likes%20and%20Right%20Swipes.pdf</a:t>
            </a:r>
          </a:p>
        </p:txBody>
      </p:sp>
      <p:sp>
        <p:nvSpPr>
          <p:cNvPr id="4" name="Slide Number Placeholder 3"/>
          <p:cNvSpPr>
            <a:spLocks noGrp="1"/>
          </p:cNvSpPr>
          <p:nvPr>
            <p:ph type="sldNum" sz="quarter" idx="5"/>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227649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https://journals.sagepub.com/doi/10.1177/1461444818804773</a:t>
            </a:r>
          </a:p>
          <a:p>
            <a:endParaRPr lang="en-US" dirty="0"/>
          </a:p>
          <a:p>
            <a:r>
              <a:rPr lang="en-US" dirty="0"/>
              <a:t>https://www.sciencedirect.com/science/article/pii/S0747563218303625?via%3Dihub</a:t>
            </a:r>
          </a:p>
          <a:p>
            <a:endParaRPr lang="en-US" dirty="0"/>
          </a:p>
          <a:p>
            <a:r>
              <a:rPr lang="en-US" dirty="0"/>
              <a:t>Differences in types of users. </a:t>
            </a:r>
          </a:p>
          <a:p>
            <a:r>
              <a:rPr lang="en-US" dirty="0"/>
              <a:t>It seems like men are more sexual, looking for casual sex</a:t>
            </a:r>
          </a:p>
          <a:p>
            <a:r>
              <a:rPr lang="en-US" dirty="0"/>
              <a:t>LGB people are more likely to use dating apps than straight people, this is because of societal stigmas in certain countries, and online aspect makes it easier and less risky for LGB daters to find each other without societal stress.</a:t>
            </a:r>
          </a:p>
          <a:p>
            <a:endParaRPr lang="en-US" dirty="0"/>
          </a:p>
          <a:p>
            <a:r>
              <a:rPr lang="en-US" dirty="0"/>
              <a:t>More confident people are more likely to use dating apps (score of 4.15 for users vs 4.52 for non users)</a:t>
            </a:r>
          </a:p>
          <a:p>
            <a:r>
              <a:rPr lang="en-US" dirty="0"/>
              <a:t>More sexually permissive people are likely to use dating apps (score of 3.84 vs 3.24 for non users)</a:t>
            </a:r>
          </a:p>
          <a:p>
            <a:r>
              <a:rPr lang="en-US" dirty="0"/>
              <a:t>This is on a seven point scale.(1 = completely incorrect) (7 = completely correct)</a:t>
            </a:r>
          </a:p>
          <a:p>
            <a:r>
              <a:rPr lang="en-US" dirty="0"/>
              <a:t>Pool: 260 non app users and 277 app users in a pool</a:t>
            </a:r>
          </a:p>
          <a:p>
            <a:endParaRPr lang="en-US" dirty="0"/>
          </a:p>
          <a:p>
            <a:endParaRPr lang="en-US" dirty="0"/>
          </a:p>
          <a:p>
            <a:r>
              <a:rPr lang="en-US" dirty="0"/>
              <a:t>The main point is that more sexually permissive people tend to use dating apps over less sexually permissive people, suggesting that people in it may be looking for sex</a:t>
            </a:r>
          </a:p>
          <a:p>
            <a:r>
              <a:rPr lang="en-US" dirty="0"/>
              <a:t>(does not directly ask about whether or not they are looking for sex)</a:t>
            </a:r>
          </a:p>
          <a:p>
            <a:endParaRPr lang="en-US" dirty="0"/>
          </a:p>
          <a:p>
            <a:endParaRPr lang="en-US" dirty="0"/>
          </a:p>
          <a:p>
            <a:endParaRPr lang="en-US" dirty="0"/>
          </a:p>
          <a:p>
            <a:endParaRPr lang="en-US" dirty="0"/>
          </a:p>
          <a:p>
            <a:r>
              <a:rPr lang="en-US" dirty="0"/>
              <a:t>Queer more likely than straight:</a:t>
            </a:r>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2612286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ptos Narrow" panose="020B0004020202020204" pitchFamily="34" charset="0"/>
              </a:rPr>
              <a:t>Pool: a linked online survey shared in magazines, both online and local</a:t>
            </a:r>
          </a:p>
          <a:p>
            <a:endParaRPr lang="en-US" sz="1800" b="0" i="0" u="none" strike="noStrike" dirty="0">
              <a:solidFill>
                <a:srgbClr val="000000"/>
              </a:solidFill>
              <a:effectLst/>
              <a:latin typeface="Aptos Narrow" panose="020B0004020202020204" pitchFamily="34" charset="0"/>
            </a:endParaRPr>
          </a:p>
          <a:p>
            <a:r>
              <a:rPr lang="en-US" sz="1800" b="0" i="0" u="none" strike="noStrike" dirty="0">
                <a:solidFill>
                  <a:srgbClr val="000000"/>
                </a:solidFill>
                <a:effectLst/>
                <a:latin typeface="Aptos Narrow" panose="020B0004020202020204" pitchFamily="34" charset="0"/>
              </a:rPr>
              <a:t>Social Approval</a:t>
            </a:r>
            <a:r>
              <a:rPr lang="en-US" dirty="0"/>
              <a:t> </a:t>
            </a:r>
            <a:r>
              <a:rPr lang="en-US" sz="1800" b="0" i="0" u="none" strike="noStrike" dirty="0">
                <a:solidFill>
                  <a:srgbClr val="000000"/>
                </a:solidFill>
                <a:effectLst/>
                <a:latin typeface="Aptos Narrow" panose="020B0004020202020204" pitchFamily="34" charset="0"/>
              </a:rPr>
              <a:t>3.93</a:t>
            </a:r>
            <a:r>
              <a:rPr lang="en-US" dirty="0"/>
              <a:t> </a:t>
            </a:r>
            <a:r>
              <a:rPr lang="en-US" sz="1800" b="0" i="0" u="none" strike="noStrike" dirty="0">
                <a:solidFill>
                  <a:srgbClr val="000000"/>
                </a:solidFill>
                <a:effectLst/>
                <a:latin typeface="Aptos Narrow" panose="020B0004020202020204" pitchFamily="34" charset="0"/>
              </a:rPr>
              <a:t>Entertainment</a:t>
            </a:r>
            <a:r>
              <a:rPr lang="en-US" dirty="0"/>
              <a:t> </a:t>
            </a:r>
            <a:r>
              <a:rPr lang="en-US" sz="1800" b="0" i="0" u="none" strike="noStrike" dirty="0">
                <a:solidFill>
                  <a:srgbClr val="000000"/>
                </a:solidFill>
                <a:effectLst/>
                <a:latin typeface="Aptos Narrow" panose="020B0004020202020204" pitchFamily="34" charset="0"/>
              </a:rPr>
              <a:t>4.98</a:t>
            </a:r>
            <a:r>
              <a:rPr lang="en-US" dirty="0"/>
              <a:t> </a:t>
            </a:r>
            <a:r>
              <a:rPr lang="en-US" sz="1800" b="0" i="0" u="none" strike="noStrike" dirty="0">
                <a:solidFill>
                  <a:srgbClr val="000000"/>
                </a:solidFill>
                <a:effectLst/>
                <a:latin typeface="Aptos Narrow" panose="020B0004020202020204" pitchFamily="34" charset="0"/>
              </a:rPr>
              <a:t>Relationship</a:t>
            </a:r>
            <a:r>
              <a:rPr lang="en-US" dirty="0"/>
              <a:t> </a:t>
            </a:r>
            <a:r>
              <a:rPr lang="en-US" sz="1800" b="0" i="0" u="none" strike="noStrike" dirty="0">
                <a:solidFill>
                  <a:srgbClr val="000000"/>
                </a:solidFill>
                <a:effectLst/>
                <a:latin typeface="Aptos Narrow" panose="020B0004020202020204" pitchFamily="34" charset="0"/>
              </a:rPr>
              <a:t>3.84</a:t>
            </a:r>
            <a:r>
              <a:rPr lang="en-US" dirty="0"/>
              <a:t> </a:t>
            </a:r>
            <a:r>
              <a:rPr lang="en-US" sz="1800" b="0" i="0" u="none" strike="noStrike" dirty="0">
                <a:solidFill>
                  <a:srgbClr val="000000"/>
                </a:solidFill>
                <a:effectLst/>
                <a:latin typeface="Aptos Narrow" panose="020B0004020202020204" pitchFamily="34" charset="0"/>
              </a:rPr>
              <a:t>Flirting</a:t>
            </a:r>
            <a:r>
              <a:rPr lang="en-US" dirty="0"/>
              <a:t> </a:t>
            </a:r>
            <a:r>
              <a:rPr lang="en-US" sz="1800" b="0" i="0" u="none" strike="noStrike" dirty="0">
                <a:solidFill>
                  <a:srgbClr val="000000"/>
                </a:solidFill>
                <a:effectLst/>
                <a:latin typeface="Aptos Narrow" panose="020B0004020202020204" pitchFamily="34" charset="0"/>
              </a:rPr>
              <a:t>3.64</a:t>
            </a:r>
            <a:r>
              <a:rPr lang="en-US" dirty="0"/>
              <a:t> </a:t>
            </a:r>
            <a:r>
              <a:rPr lang="en-US" sz="1800" b="0" i="0" u="none" strike="noStrike" dirty="0">
                <a:solidFill>
                  <a:srgbClr val="000000"/>
                </a:solidFill>
                <a:effectLst/>
                <a:latin typeface="Aptos Narrow" panose="020B0004020202020204" pitchFamily="34" charset="0"/>
              </a:rPr>
              <a:t>Sexual orientation</a:t>
            </a:r>
            <a:r>
              <a:rPr lang="en-US" dirty="0"/>
              <a:t> </a:t>
            </a:r>
            <a:r>
              <a:rPr lang="en-US" sz="1800" b="0" i="0" u="none" strike="noStrike" dirty="0">
                <a:solidFill>
                  <a:srgbClr val="000000"/>
                </a:solidFill>
                <a:effectLst/>
                <a:latin typeface="Aptos Narrow" panose="020B0004020202020204" pitchFamily="34" charset="0"/>
              </a:rPr>
              <a:t>3.56</a:t>
            </a:r>
            <a:r>
              <a:rPr lang="en-US" dirty="0"/>
              <a:t> </a:t>
            </a:r>
            <a:r>
              <a:rPr lang="en-US" sz="1800" b="0" i="0" u="none" strike="noStrike" dirty="0">
                <a:solidFill>
                  <a:srgbClr val="000000"/>
                </a:solidFill>
                <a:effectLst/>
                <a:latin typeface="Aptos Narrow" panose="020B0004020202020204" pitchFamily="34" charset="0"/>
              </a:rPr>
              <a:t>Socializing</a:t>
            </a:r>
            <a:r>
              <a:rPr lang="en-US" dirty="0"/>
              <a:t> </a:t>
            </a:r>
            <a:r>
              <a:rPr lang="en-US" sz="1800" b="0" i="0" u="none" strike="noStrike" dirty="0">
                <a:solidFill>
                  <a:srgbClr val="000000"/>
                </a:solidFill>
                <a:effectLst/>
                <a:latin typeface="Aptos Narrow" panose="020B0004020202020204" pitchFamily="34" charset="0"/>
              </a:rPr>
              <a:t>4.18</a:t>
            </a:r>
            <a:r>
              <a:rPr lang="en-US" dirty="0"/>
              <a:t> </a:t>
            </a:r>
            <a:r>
              <a:rPr lang="en-US" sz="1800" b="0" i="0" u="none" strike="noStrike" dirty="0">
                <a:solidFill>
                  <a:srgbClr val="000000"/>
                </a:solidFill>
                <a:effectLst/>
                <a:latin typeface="Aptos Narrow" panose="020B0004020202020204" pitchFamily="34" charset="0"/>
              </a:rPr>
              <a:t>Distraction</a:t>
            </a:r>
            <a:r>
              <a:rPr lang="en-US" dirty="0"/>
              <a:t> </a:t>
            </a:r>
            <a:r>
              <a:rPr lang="en-US" sz="1800" b="0" i="0" u="none" strike="noStrike" dirty="0">
                <a:solidFill>
                  <a:srgbClr val="000000"/>
                </a:solidFill>
                <a:effectLst/>
                <a:latin typeface="Aptos Narrow" panose="020B0004020202020204" pitchFamily="34" charset="0"/>
              </a:rPr>
              <a:t>3.86</a:t>
            </a:r>
            <a:r>
              <a:rPr lang="en-US" dirty="0"/>
              <a:t> </a:t>
            </a:r>
            <a:r>
              <a:rPr lang="en-US" sz="1800" b="0" i="0" u="none" strike="noStrike" dirty="0">
                <a:solidFill>
                  <a:srgbClr val="000000"/>
                </a:solidFill>
                <a:effectLst/>
                <a:latin typeface="Aptos Narrow" panose="020B0004020202020204" pitchFamily="34" charset="0"/>
              </a:rPr>
              <a:t>Curiosity</a:t>
            </a:r>
            <a:r>
              <a:rPr lang="en-US" dirty="0"/>
              <a:t> </a:t>
            </a:r>
            <a:r>
              <a:rPr lang="en-US" sz="1800" b="0" i="0" u="none" strike="noStrike" dirty="0">
                <a:solidFill>
                  <a:srgbClr val="000000"/>
                </a:solidFill>
                <a:effectLst/>
                <a:latin typeface="Aptos Narrow" panose="020B0004020202020204" pitchFamily="34" charset="0"/>
              </a:rPr>
              <a:t>4.55</a:t>
            </a:r>
            <a:r>
              <a:rPr lang="en-US" dirty="0"/>
              <a:t> </a:t>
            </a:r>
            <a:r>
              <a:rPr lang="en-US" sz="1800" b="0" i="0" u="none" strike="noStrike" dirty="0">
                <a:solidFill>
                  <a:srgbClr val="000000"/>
                </a:solidFill>
                <a:effectLst/>
                <a:latin typeface="Aptos Narrow" panose="020B0004020202020204" pitchFamily="34" charset="0"/>
              </a:rPr>
              <a:t>Sexual Experience</a:t>
            </a:r>
            <a:r>
              <a:rPr lang="en-US" dirty="0"/>
              <a:t> </a:t>
            </a:r>
            <a:r>
              <a:rPr lang="en-US" sz="1800" b="0" i="0" u="none" strike="noStrike" dirty="0">
                <a:solidFill>
                  <a:srgbClr val="000000"/>
                </a:solidFill>
                <a:effectLst/>
                <a:latin typeface="Aptos Narrow" panose="020B0004020202020204" pitchFamily="34" charset="0"/>
              </a:rPr>
              <a:t>2.72</a:t>
            </a:r>
            <a:r>
              <a:rPr lang="en-US" dirty="0"/>
              <a:t> </a:t>
            </a:r>
          </a:p>
          <a:p>
            <a:endParaRPr lang="en-US" dirty="0"/>
          </a:p>
          <a:p>
            <a:r>
              <a:rPr lang="en-US" dirty="0"/>
              <a:t>Again, the seven point scale, but this time with a different group in a “why do you cheat survey”</a:t>
            </a:r>
          </a:p>
          <a:p>
            <a:r>
              <a:rPr lang="en-US" dirty="0"/>
              <a:t>Took group 1, 1486 respondents</a:t>
            </a:r>
          </a:p>
          <a:p>
            <a:endParaRPr lang="en-US" dirty="0"/>
          </a:p>
          <a:p>
            <a:r>
              <a:rPr lang="en-US" dirty="0"/>
              <a:t>Main point here is that seeking sexual experience is one of the lowest reasons for people using online dating (so they say).</a:t>
            </a:r>
          </a:p>
          <a:p>
            <a:r>
              <a:rPr lang="en-US" dirty="0"/>
              <a:t>This will appear controversial later</a:t>
            </a:r>
          </a:p>
        </p:txBody>
      </p:sp>
      <p:sp>
        <p:nvSpPr>
          <p:cNvPr id="4" name="Slide Number Placeholder 3"/>
          <p:cNvSpPr>
            <a:spLocks noGrp="1"/>
          </p:cNvSpPr>
          <p:nvPr>
            <p:ph type="sldNum" sz="quarter" idx="5"/>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2506940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https://www.ncbi.nlm.nih.gov/pmc/articles/PMC7557852/</a:t>
            </a:r>
          </a:p>
          <a:p>
            <a:endParaRPr lang="en-US" dirty="0"/>
          </a:p>
          <a:p>
            <a:r>
              <a:rPr lang="en-US" dirty="0"/>
              <a:t>Various studies data brought together (note the statistic of 52% and 25%. These statistics will show again in a separate study</a:t>
            </a:r>
          </a:p>
        </p:txBody>
      </p:sp>
      <p:sp>
        <p:nvSpPr>
          <p:cNvPr id="4" name="Slide Number Placeholder 3"/>
          <p:cNvSpPr>
            <a:spLocks noGrp="1"/>
          </p:cNvSpPr>
          <p:nvPr>
            <p:ph type="sldNum" sz="quarter" idx="5"/>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1924636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next slide go together. Again, with the 1486 group, this is the breakdown of outcomes of offline occurrences for dating app users.</a:t>
            </a:r>
          </a:p>
          <a:p>
            <a:endParaRPr lang="en-US" dirty="0"/>
          </a:p>
          <a:p>
            <a:r>
              <a:rPr lang="en-US" dirty="0"/>
              <a:t>Note that the number of one-night stands over doubles that of actual romantic relationships, despite people in surveys responding that sexual encounters are NOT an important factor.</a:t>
            </a:r>
          </a:p>
        </p:txBody>
      </p:sp>
      <p:sp>
        <p:nvSpPr>
          <p:cNvPr id="4" name="Slide Number Placeholder 3"/>
          <p:cNvSpPr>
            <a:spLocks noGrp="1"/>
          </p:cNvSpPr>
          <p:nvPr>
            <p:ph type="sldNum" sz="quarter" idx="5"/>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3109392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did separate the number of occurrences by single and non-single people, but we still see similar results with over double the number of one-night stands for both groups. </a:t>
            </a:r>
          </a:p>
          <a:p>
            <a:endParaRPr lang="en-US" dirty="0"/>
          </a:p>
          <a:p>
            <a:r>
              <a:rPr lang="en-US" dirty="0"/>
              <a:t>Non single: 333</a:t>
            </a:r>
          </a:p>
          <a:p>
            <a:r>
              <a:rPr lang="en-US" dirty="0"/>
              <a:t>Single: 1153</a:t>
            </a:r>
          </a:p>
          <a:p>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3163089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the national college health assessment. </a:t>
            </a:r>
          </a:p>
          <a:p>
            <a:endParaRPr lang="en-US" dirty="0"/>
          </a:p>
          <a:p>
            <a:r>
              <a:rPr lang="en-US" dirty="0"/>
              <a:t>Median age of first marriage is becoming later and later. College students are having less sex</a:t>
            </a:r>
          </a:p>
          <a:p>
            <a:endParaRPr lang="en-US" dirty="0"/>
          </a:p>
          <a:p>
            <a:r>
              <a:rPr lang="en-US" dirty="0"/>
              <a:t>College and grad students are using dating apps less and less.</a:t>
            </a:r>
          </a:p>
          <a:p>
            <a:r>
              <a:rPr lang="en-US" dirty="0"/>
              <a:t>After the pandemic, more users want a long term relationship</a:t>
            </a:r>
          </a:p>
          <a:p>
            <a:endParaRPr lang="en-US" dirty="0"/>
          </a:p>
          <a:p>
            <a:r>
              <a:rPr lang="en-US" dirty="0"/>
              <a:t>Overall idea is: Even with explosive growth in the dating app space, people are having less sex. Despite reaching millions of users, amount of sex has not increased, but decreased.</a:t>
            </a:r>
          </a:p>
          <a:p>
            <a:endParaRPr lang="en-US" dirty="0"/>
          </a:p>
          <a:p>
            <a:r>
              <a:rPr lang="en-US" dirty="0"/>
              <a:t>Bringing it all together:</a:t>
            </a:r>
          </a:p>
          <a:p>
            <a:pPr marL="228600" indent="-228600">
              <a:buAutoNum type="arabicPeriod"/>
            </a:pPr>
            <a:r>
              <a:rPr lang="en-US" dirty="0"/>
              <a:t>Hookup culture started a long time ago</a:t>
            </a:r>
          </a:p>
          <a:p>
            <a:pPr marL="228600" indent="-228600">
              <a:buAutoNum type="arabicPeriod"/>
            </a:pPr>
            <a:r>
              <a:rPr lang="en-US" dirty="0"/>
              <a:t>Dating apps have experienced explosive growth</a:t>
            </a:r>
          </a:p>
          <a:p>
            <a:pPr marL="228600" indent="-228600">
              <a:buAutoNum type="arabicPeriod"/>
            </a:pPr>
            <a:r>
              <a:rPr lang="en-US" dirty="0"/>
              <a:t>Dating app users say sex is not important factor when using dating apps</a:t>
            </a:r>
          </a:p>
          <a:p>
            <a:pPr marL="228600" indent="-228600">
              <a:buAutoNum type="arabicPeriod"/>
            </a:pPr>
            <a:r>
              <a:rPr lang="en-US" dirty="0"/>
              <a:t>Dating app users, despite seeking romance, end up having more casual sex instead</a:t>
            </a:r>
          </a:p>
          <a:p>
            <a:pPr marL="228600" indent="-228600">
              <a:buAutoNum type="arabicPeriod"/>
            </a:pPr>
            <a:r>
              <a:rPr lang="en-US" dirty="0"/>
              <a:t>Despite all this explosive growth and user getting sex out of dating apps, college sexual activity has declined</a:t>
            </a:r>
          </a:p>
          <a:p>
            <a:pPr marL="228600" indent="-228600">
              <a:buAutoNum type="arabicPeriod"/>
            </a:pPr>
            <a:endParaRPr lang="en-US" dirty="0"/>
          </a:p>
          <a:p>
            <a:pPr marL="0" indent="0">
              <a:buNone/>
            </a:pPr>
            <a:r>
              <a:rPr lang="en-US" dirty="0"/>
              <a:t>What do we conclude from this?</a:t>
            </a:r>
          </a:p>
          <a:p>
            <a:pPr marL="228600" indent="-228600">
              <a:buAutoNum type="arabicPeriod"/>
            </a:pPr>
            <a:endParaRPr lang="en-US" dirty="0"/>
          </a:p>
          <a:p>
            <a:r>
              <a:rPr lang="en-US" dirty="0"/>
              <a:t>Although people aren’t looking for casual sex, dating apps end up leading them to casual sex.</a:t>
            </a:r>
          </a:p>
          <a:p>
            <a:r>
              <a:rPr lang="en-US" dirty="0"/>
              <a:t>This means that dating apps encourage and enable hookup culture, despite what people say they want</a:t>
            </a:r>
          </a:p>
          <a:p>
            <a:r>
              <a:rPr lang="en-US" dirty="0"/>
              <a:t>The discrepancy between what people say they want and what they get shows this, with only 25% of people saying they want casual sex</a:t>
            </a:r>
          </a:p>
          <a:p>
            <a:r>
              <a:rPr lang="en-US" dirty="0"/>
              <a:t>Yet more than double the amount of casual sex actually ends up occurring compared to romantic relationships.</a:t>
            </a:r>
          </a:p>
          <a:p>
            <a:r>
              <a:rPr lang="en-US" dirty="0"/>
              <a:t>Even still, it doesn’t seem like dating apps are able to continually support hookup culture as college students end up having less sex</a:t>
            </a:r>
          </a:p>
          <a:p>
            <a:r>
              <a:rPr lang="en-US" dirty="0"/>
              <a:t>It displays a cultural shift, that dating apps seem to be unable to stop as they are losing customers, especially after pandemic</a:t>
            </a:r>
          </a:p>
          <a:p>
            <a:endParaRPr lang="en-US" dirty="0"/>
          </a:p>
          <a:p>
            <a:r>
              <a:rPr lang="en-US" dirty="0" err="1"/>
              <a:t>Tldr</a:t>
            </a:r>
            <a:r>
              <a:rPr lang="en-US" dirty="0"/>
              <a:t>: people do not go into dating apps expecting sex, but they get sex</a:t>
            </a:r>
          </a:p>
          <a:p>
            <a:r>
              <a:rPr lang="en-US" dirty="0"/>
              <a:t>Even still, people are having less sex. Dating apps are enabler, and result in sex</a:t>
            </a:r>
          </a:p>
          <a:p>
            <a:r>
              <a:rPr lang="en-US" dirty="0"/>
              <a:t>But do not cause it to increase</a:t>
            </a:r>
          </a:p>
          <a:p>
            <a:endParaRPr lang="en-US" dirty="0"/>
          </a:p>
          <a:p>
            <a:endParaRPr lang="en-US" dirty="0"/>
          </a:p>
          <a:p>
            <a:endParaRPr lang="en-US" dirty="0"/>
          </a:p>
          <a:p>
            <a:r>
              <a:rPr lang="en-US" dirty="0"/>
              <a:t>https://www.jhunewsletter.com/article/2019/02/why-are-we-having-less-sex-today-than-ever-before#:~:text=The%20results%20are%20similar%20for,percent%20in%20the%202000%20assessment</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1359700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a:t>
            </a:r>
            <a:r>
              <a:rPr lang="en-US" dirty="0" err="1"/>
              <a:t>yes</a:t>
            </a:r>
            <a:r>
              <a:rPr lang="en-US" dirty="0"/>
              <a:t> the references</a:t>
            </a:r>
          </a:p>
        </p:txBody>
      </p:sp>
      <p:sp>
        <p:nvSpPr>
          <p:cNvPr id="4" name="Slide Number Placeholder 3"/>
          <p:cNvSpPr>
            <a:spLocks noGrp="1"/>
          </p:cNvSpPr>
          <p:nvPr>
            <p:ph type="sldNum" sz="quarter" idx="5"/>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1601677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TODO: Add Snowden interview video link and thumbnail</a:t>
            </a:r>
          </a:p>
          <a:p>
            <a:pPr eaLnBrk="1" hangingPunct="1"/>
            <a:endParaRPr lang="en-US" b="1" dirty="0"/>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42</a:t>
            </a:fld>
            <a:endParaRPr lang="en-US" dirty="0"/>
          </a:p>
        </p:txBody>
      </p:sp>
    </p:spTree>
    <p:extLst>
      <p:ext uri="{BB962C8B-B14F-4D97-AF65-F5344CB8AC3E}">
        <p14:creationId xmlns:p14="http://schemas.microsoft.com/office/powerpoint/2010/main" val="244863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 error of </a:t>
            </a:r>
            <a:r>
              <a:rPr lang="en-US" i="1" dirty="0"/>
              <a:t>commission</a:t>
            </a:r>
            <a:r>
              <a:rPr lang="en-US" dirty="0"/>
              <a:t> is one where the person responds where they should not. This is compared to an error of </a:t>
            </a:r>
            <a:r>
              <a:rPr lang="en-US" i="1" dirty="0"/>
              <a:t>omission</a:t>
            </a:r>
            <a:r>
              <a:rPr lang="en-US" dirty="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43264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we (the company) produce the game?</a:t>
            </a:r>
          </a:p>
          <a:p>
            <a:endParaRPr lang="en-US" dirty="0"/>
          </a:p>
          <a:p>
            <a:r>
              <a:rPr lang="en-US" dirty="0"/>
              <a:t>Use the SWE Code Of Ethics as the basis for your argument.</a:t>
            </a:r>
          </a:p>
          <a:p>
            <a:endParaRPr lang="en-US" dirty="0"/>
          </a:p>
          <a:p>
            <a:r>
              <a:rPr lang="en-US" dirty="0"/>
              <a:t>If Remote: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Add “(YES)” or “(NO)” to the end of your name in Zoom to show your side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76899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noRot="1" noChangeAspect="1"/>
          </p:cNvSpPr>
          <p:nvPr>
            <p:ph type="sldImg"/>
          </p:nvPr>
        </p:nvSpPr>
        <p:spPr>
          <a:xfrm>
            <a:off x="0" y="0"/>
            <a:ext cx="6704013" cy="3771900"/>
          </a:xfrm>
          <a:prstGeom prst="rect">
            <a:avLst/>
          </a:prstGeom>
        </p:spPr>
      </p:sp>
      <p:sp>
        <p:nvSpPr>
          <p:cNvPr id="238" name="PlaceHolder 2"/>
          <p:cNvSpPr>
            <a:spLocks noGrp="1"/>
          </p:cNvSpPr>
          <p:nvPr>
            <p:ph type="body"/>
          </p:nvPr>
        </p:nvSpPr>
        <p:spPr>
          <a:xfrm>
            <a:off x="685800" y="4343400"/>
            <a:ext cx="5486040" cy="4114440"/>
          </a:xfrm>
          <a:prstGeom prst="rect">
            <a:avLst/>
          </a:prstGeom>
        </p:spPr>
        <p:txBody>
          <a:bodyPr>
            <a:noAutofit/>
          </a:bodyPr>
          <a:lstStyle/>
          <a:p>
            <a:endParaRPr lang="en-US" sz="2000" spc="-1" dirty="0">
              <a:cs typeface="Calibri"/>
            </a:endParaRPr>
          </a:p>
          <a:p>
            <a:pPr marL="342900" indent="-342900">
              <a:buFont typeface="Calibri"/>
              <a:buChar char="-"/>
            </a:pPr>
            <a:r>
              <a:rPr lang="en-US" sz="2000" spc="-1" dirty="0">
                <a:cs typeface="Arial"/>
              </a:rPr>
              <a:t>Treat this slide as introduction to argument, just overview what you'll cover in the rest of the presentation</a:t>
            </a:r>
          </a:p>
          <a:p>
            <a:pPr marL="342900" indent="-342900">
              <a:buFont typeface="Calibri"/>
              <a:buChar char="-"/>
            </a:pPr>
            <a:r>
              <a:rPr lang="en-US" sz="2000" spc="-1" dirty="0">
                <a:cs typeface="Arial"/>
              </a:rPr>
              <a:t>Main Argument: with the exception of bomb-squad robots, specifically being used for defusing bombs, all robots should be banned from all law enforcement agencies. No robots should be used for police surveillance, violent force, or any other policework</a:t>
            </a:r>
          </a:p>
          <a:p>
            <a:pPr marL="342900" indent="-342900">
              <a:buFont typeface="Calibri"/>
              <a:buChar char="-"/>
            </a:pPr>
            <a:r>
              <a:rPr lang="en-US" sz="2000" spc="-1" dirty="0">
                <a:cs typeface="Arial"/>
              </a:rPr>
              <a:t>This issue intersects with the issue of police militarization, since robots are actively adding to the militarization of police</a:t>
            </a:r>
          </a:p>
          <a:p>
            <a:pPr marL="342900" indent="-342900">
              <a:buFont typeface="Calibri"/>
              <a:buChar char="-"/>
            </a:pPr>
            <a:r>
              <a:rPr lang="en-US" sz="2000" spc="-1" dirty="0">
                <a:cs typeface="Arial"/>
              </a:rPr>
              <a:t>This issue also intersects with the issue of police discrimination thanks to biases in facial recognition</a:t>
            </a:r>
          </a:p>
          <a:p>
            <a:pPr marL="342900" indent="-342900">
              <a:buFont typeface="Calibri"/>
              <a:buChar char="-"/>
            </a:pPr>
            <a:r>
              <a:rPr lang="en-US" sz="2000" spc="-1" dirty="0">
                <a:cs typeface="Arial"/>
              </a:rPr>
              <a:t>This issue intersects with a more widespread issue of remote-controlled violence, mirrored in the problems we see with drone strikes</a:t>
            </a:r>
          </a:p>
          <a:p>
            <a:pPr marL="342900" indent="-342900">
              <a:buFont typeface="Calibri"/>
              <a:buChar char="-"/>
            </a:pPr>
            <a:endParaRPr lang="en-US" sz="2000" spc="-1" dirty="0">
              <a:cs typeface="Arial"/>
            </a:endParaRPr>
          </a:p>
        </p:txBody>
      </p:sp>
      <p:sp>
        <p:nvSpPr>
          <p:cNvPr id="239"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F326B45F-DBBB-4606-9465-ED7CE1B66B0B}" type="slidenum">
              <a:rPr lang="en-US" sz="1200" b="0" strike="noStrike" spc="-1">
                <a:solidFill>
                  <a:srgbClr val="000000"/>
                </a:solidFill>
                <a:latin typeface="+mn-lt"/>
                <a:ea typeface="+mn-ea"/>
              </a:rPr>
              <a:t>9</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laceHolder 1"/>
          <p:cNvSpPr>
            <a:spLocks noGrp="1" noRot="1" noChangeAspect="1"/>
          </p:cNvSpPr>
          <p:nvPr>
            <p:ph type="sldImg"/>
          </p:nvPr>
        </p:nvSpPr>
        <p:spPr>
          <a:xfrm>
            <a:off x="0" y="-22225"/>
            <a:ext cx="6704013" cy="3771900"/>
          </a:xfrm>
          <a:prstGeom prst="rect">
            <a:avLst/>
          </a:prstGeom>
        </p:spPr>
      </p:sp>
      <p:sp>
        <p:nvSpPr>
          <p:cNvPr id="241" name="PlaceHolder 2"/>
          <p:cNvSpPr>
            <a:spLocks noGrp="1"/>
          </p:cNvSpPr>
          <p:nvPr>
            <p:ph type="body"/>
          </p:nvPr>
        </p:nvSpPr>
        <p:spPr>
          <a:xfrm>
            <a:off x="685800" y="4343400"/>
            <a:ext cx="5486040" cy="4114440"/>
          </a:xfrm>
          <a:prstGeom prst="rect">
            <a:avLst/>
          </a:prstGeom>
        </p:spPr>
        <p:txBody>
          <a:bodyPr>
            <a:noAutofit/>
          </a:bodyPr>
          <a:lstStyle/>
          <a:p>
            <a:pPr marL="215900" indent="-215900"/>
            <a:r>
              <a:rPr lang="en-US" sz="2000" spc="-1" dirty="0">
                <a:latin typeface="Arial"/>
                <a:cs typeface="Arial"/>
              </a:rPr>
              <a:t> </a:t>
            </a:r>
            <a:endParaRPr lang="en-US" dirty="0"/>
          </a:p>
          <a:p>
            <a:pPr marL="342900" indent="-342900">
              <a:buFont typeface="Calibri"/>
              <a:buChar char="-"/>
            </a:pPr>
            <a:r>
              <a:rPr lang="en-US" sz="2000" spc="-1" dirty="0">
                <a:latin typeface="Arial"/>
                <a:cs typeface="Arial"/>
              </a:rPr>
              <a:t>Physical distance from surveillance/strike targets, along with dispersed command structure of remote operations make it easier to diffuse responsibility for collateral damage, making it more acceptable to operators [7]</a:t>
            </a:r>
          </a:p>
          <a:p>
            <a:pPr marL="342900" indent="-342900">
              <a:buFont typeface="Calibri"/>
              <a:buChar char="-"/>
            </a:pPr>
            <a:r>
              <a:rPr lang="en-US" sz="2000" spc="-1" dirty="0">
                <a:latin typeface="Arial"/>
                <a:cs typeface="Arial"/>
              </a:rPr>
              <a:t>Operators are more susceptible to viewing their targets as "subhuman" and "enemies" as a result of only engaging with them from a distance [7]</a:t>
            </a:r>
          </a:p>
          <a:p>
            <a:pPr marL="342900" indent="-342900">
              <a:buFont typeface="Calibri"/>
              <a:buChar char="-"/>
            </a:pPr>
            <a:r>
              <a:rPr lang="en-US" sz="2000" spc="-1" dirty="0">
                <a:latin typeface="Arial"/>
                <a:cs typeface="Arial"/>
              </a:rPr>
              <a:t>Study on drone deaths looks at data from </a:t>
            </a:r>
            <a:r>
              <a:rPr lang="en-US" sz="2000" spc="-1" dirty="0" err="1">
                <a:latin typeface="Arial"/>
                <a:cs typeface="Arial"/>
              </a:rPr>
              <a:t>pakistan</a:t>
            </a:r>
            <a:r>
              <a:rPr lang="en-US" sz="2000" spc="-1" dirty="0">
                <a:latin typeface="Arial"/>
                <a:cs typeface="Arial"/>
              </a:rPr>
              <a:t> in 2011</a:t>
            </a:r>
          </a:p>
          <a:p>
            <a:pPr marL="342900" indent="-342900">
              <a:buFont typeface="Calibri"/>
              <a:buChar char="-"/>
            </a:pPr>
            <a:r>
              <a:rPr lang="en-US" sz="2000" spc="-1" dirty="0">
                <a:latin typeface="Arial"/>
                <a:cs typeface="Arial"/>
              </a:rPr>
              <a:t>Range of civilian deaths: 72-155 casualties [8]</a:t>
            </a:r>
          </a:p>
          <a:p>
            <a:pPr marL="342900" indent="-342900">
              <a:buFont typeface="Calibri"/>
              <a:buChar char="-"/>
            </a:pPr>
            <a:r>
              <a:rPr lang="en-US" sz="2000" spc="-1" dirty="0">
                <a:latin typeface="Arial"/>
                <a:cs typeface="Arial"/>
              </a:rPr>
              <a:t>Range of combatant deaths: 330-575 casualties [8]</a:t>
            </a:r>
          </a:p>
          <a:p>
            <a:pPr marL="342900" indent="-342900">
              <a:buFont typeface="Calibri"/>
              <a:buChar char="-"/>
            </a:pPr>
            <a:endParaRPr lang="en-US" sz="2000" spc="-1" dirty="0">
              <a:latin typeface="Arial"/>
              <a:cs typeface="Arial"/>
            </a:endParaRPr>
          </a:p>
          <a:p>
            <a:pPr marL="342900" indent="-342900">
              <a:buFont typeface="Calibri"/>
              <a:buChar char="-"/>
            </a:pPr>
            <a:endParaRPr lang="en-US" sz="2000" spc="-1" dirty="0">
              <a:latin typeface="Arial"/>
              <a:cs typeface="Arial"/>
            </a:endParaRPr>
          </a:p>
        </p:txBody>
      </p:sp>
      <p:sp>
        <p:nvSpPr>
          <p:cNvPr id="242"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8CD17AAF-0739-47EA-852D-91B21EB33FC5}" type="slidenum">
              <a:rPr lang="en-US" sz="1200" b="0" strike="noStrike" spc="-1">
                <a:solidFill>
                  <a:srgbClr val="000000"/>
                </a:solidFill>
                <a:latin typeface="+mn-lt"/>
                <a:ea typeface="+mn-ea"/>
              </a:rPr>
              <a:t>10</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361800"/>
            <a:ext cx="7772040" cy="914040"/>
          </a:xfrm>
          <a:prstGeom prst="rect">
            <a:avLst/>
          </a:prstGeom>
        </p:spPr>
        <p:txBody>
          <a:bodyPr lIns="0" tIns="0" rIns="0" bIns="0" anchor="ctr">
            <a:noAutofit/>
          </a:bodyPr>
          <a:lstStyle/>
          <a:p>
            <a:endParaRPr lang="en-US" sz="1800" b="0" strike="noStrike" spc="-1">
              <a:solidFill>
                <a:srgbClr val="FFFFFF"/>
              </a:solidFill>
              <a:latin typeface="Cambria"/>
            </a:endParaRPr>
          </a:p>
        </p:txBody>
      </p:sp>
      <p:sp>
        <p:nvSpPr>
          <p:cNvPr id="59" name="PlaceHolder 2"/>
          <p:cNvSpPr>
            <a:spLocks noGrp="1"/>
          </p:cNvSpPr>
          <p:nvPr>
            <p:ph type="body"/>
          </p:nvPr>
        </p:nvSpPr>
        <p:spPr>
          <a:xfrm>
            <a:off x="685800" y="1352520"/>
            <a:ext cx="3792600" cy="3352320"/>
          </a:xfrm>
          <a:prstGeom prst="rect">
            <a:avLst/>
          </a:prstGeom>
        </p:spPr>
        <p:txBody>
          <a:bodyPr lIns="0" tIns="0" rIns="0" bIns="0">
            <a:normAutofit/>
          </a:bodyPr>
          <a:lstStyle/>
          <a:p>
            <a:endParaRPr lang="en-US" sz="2100" b="0" strike="noStrike" spc="-1">
              <a:solidFill>
                <a:srgbClr val="FFFFFF"/>
              </a:solidFill>
              <a:latin typeface="Cambria"/>
            </a:endParaRPr>
          </a:p>
        </p:txBody>
      </p:sp>
      <p:sp>
        <p:nvSpPr>
          <p:cNvPr id="60" name="PlaceHolder 3"/>
          <p:cNvSpPr>
            <a:spLocks noGrp="1"/>
          </p:cNvSpPr>
          <p:nvPr>
            <p:ph type="body"/>
          </p:nvPr>
        </p:nvSpPr>
        <p:spPr>
          <a:xfrm>
            <a:off x="4668480" y="1352520"/>
            <a:ext cx="3792600" cy="3352320"/>
          </a:xfrm>
          <a:prstGeom prst="rect">
            <a:avLst/>
          </a:prstGeom>
        </p:spPr>
        <p:txBody>
          <a:bodyPr lIns="0" tIns="0" rIns="0" bIns="0">
            <a:normAutofit/>
          </a:bodyPr>
          <a:lstStyle/>
          <a:p>
            <a:endParaRPr lang="en-US" sz="2100" b="0" strike="noStrike" spc="-1">
              <a:solidFill>
                <a:srgbClr val="FFFFFF"/>
              </a:solidFill>
              <a:latin typeface="Cambria"/>
            </a:endParaRPr>
          </a:p>
        </p:txBody>
      </p:sp>
    </p:spTree>
    <p:extLst>
      <p:ext uri="{BB962C8B-B14F-4D97-AF65-F5344CB8AC3E}">
        <p14:creationId xmlns:p14="http://schemas.microsoft.com/office/powerpoint/2010/main" val="170007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xHcbxNHVUmA"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hri.law.columbia.edu/sites/default/files/publications/COLUMBIACountingDronesFinal.pdf" TargetMode="External"/><Relationship Id="rId3" Type="http://schemas.openxmlformats.org/officeDocument/2006/relationships/hyperlink" Target="https://www.brookings.edu/articles/brookings-survey-finds-52-percent-believe-robots-will-perform-most-human-activities-in-30-years/" TargetMode="External"/><Relationship Id="rId7" Type="http://schemas.openxmlformats.org/officeDocument/2006/relationships/hyperlink" Target="https://www.bps.org.uk/psychologist/disengaging-morality-robotic-war" TargetMode="External"/><Relationship Id="rId2" Type="http://schemas.openxmlformats.org/officeDocument/2006/relationships/hyperlink" Target="https://dronecenter.bard.edu/law-enforcement-robots-datasheet/" TargetMode="External"/><Relationship Id="rId1" Type="http://schemas.openxmlformats.org/officeDocument/2006/relationships/slideLayout" Target="../slideLayouts/slideLayout7.xml"/><Relationship Id="rId6" Type="http://schemas.openxmlformats.org/officeDocument/2006/relationships/hyperlink" Target="https://jolt.law.harvard.edu/digest/under-the-watchful-unblinking-eye-privacy-implications-of-the-new-york-police-departments-deployment-of-autonomous-robots" TargetMode="External"/><Relationship Id="rId5" Type="http://schemas.openxmlformats.org/officeDocument/2006/relationships/hyperlink" Target="https://doi.org/10.1016/j.jue.2021.103365" TargetMode="External"/><Relationship Id="rId10" Type="http://schemas.openxmlformats.org/officeDocument/2006/relationships/hyperlink" Target="https://www.cnn.com/2016/07/12/us/dallas-police-robot-c4-explosives/index.html" TargetMode="External"/><Relationship Id="rId4" Type="http://schemas.openxmlformats.org/officeDocument/2006/relationships/hyperlink" Target="https://news.mit.edu/2018/study-finds-gender-skin-type-bias-artificial-intelligence-systems-0212" TargetMode="External"/><Relationship Id="rId9" Type="http://schemas.openxmlformats.org/officeDocument/2006/relationships/hyperlink" Target="https://www.cnn.com/2024/09/21/us/video/wanted-man-police-robot-standoff-digvi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mibluedaily.com/stories/mental-health/constantly-scrolling-social-media-heres-why-you-should-take-a-break" TargetMode="External"/><Relationship Id="rId13" Type="http://schemas.openxmlformats.org/officeDocument/2006/relationships/hyperlink" Target="https://medium.com/@myroslavazel/doomscrolling-what-can-i-do-to-help-myself-cope-c3ef55768e19" TargetMode="External"/><Relationship Id="rId3" Type="http://schemas.openxmlformats.org/officeDocument/2006/relationships/hyperlink" Target="https://health.clevelandclinic.org/everything-you-need-to-know-about-doomscrolling-and-how-to-avoid-it" TargetMode="External"/><Relationship Id="rId7" Type="http://schemas.openxmlformats.org/officeDocument/2006/relationships/hyperlink" Target="https://medium.com/@sonya_38610/doomscrolling-how-to-break-the-cycle-81e85b15f255" TargetMode="External"/><Relationship Id="rId12" Type="http://schemas.openxmlformats.org/officeDocument/2006/relationships/hyperlink" Target="https://doi.org/10.1007/s00406-020-01171-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dictionary.cambridge.org/us/dictionary/english/doomscrolling" TargetMode="External"/><Relationship Id="rId11" Type="http://schemas.openxmlformats.org/officeDocument/2006/relationships/hyperlink" Target="https://thenextweb.com/news/report-most-important-data-on-digital-audiences-during-coronavirus" TargetMode="External"/><Relationship Id="rId5" Type="http://schemas.openxmlformats.org/officeDocument/2006/relationships/hyperlink" Target="https://www.calmsage.com/tips-to-stop-doomscrolling/" TargetMode="External"/><Relationship Id="rId15" Type="http://schemas.openxmlformats.org/officeDocument/2006/relationships/hyperlink" Target="https://hbr.org/2022/01/the-psychology-of-your-scrolling-addiction" TargetMode="External"/><Relationship Id="rId10" Type="http://schemas.openxmlformats.org/officeDocument/2006/relationships/hyperlink" Target="https://www.buffalo.edu/ubnow/stories/2022/01/social-media-physical-health.html" TargetMode="External"/><Relationship Id="rId4" Type="http://schemas.openxmlformats.org/officeDocument/2006/relationships/hyperlink" Target="https://socalmentalhealth.com/13-ways-to-stop-doomscrolling/" TargetMode="External"/><Relationship Id="rId9" Type="http://schemas.openxmlformats.org/officeDocument/2006/relationships/hyperlink" Target="https://cogbtherapy.com/cbt-blog/stop-doomscrolling-in-4-steps" TargetMode="External"/><Relationship Id="rId14" Type="http://schemas.openxmlformats.org/officeDocument/2006/relationships/hyperlink" Target="https://www.techradar.com/how-to/how-to-limit-your-instagram-usage-on-ios-and-android"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3390/ijerph17218047.%20Accessed%2023%20Sept.%202024"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doi.org/10.3390/ijerph17186500.%20Accessed%2023%20Sept.%202024" TargetMode="External"/><Relationship Id="rId5" Type="http://schemas.openxmlformats.org/officeDocument/2006/relationships/hyperlink" Target="http://www.jhunewsletter.com/article/2019/02/why-are-we-having-less-sex-today-than-ever-before.%20Accessed%2023%20Sept.%202024" TargetMode="External"/><Relationship Id="rId4" Type="http://schemas.openxmlformats.org/officeDocument/2006/relationships/hyperlink" Target="https://doi.org/10.1016/j.chb.2018.07.04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1"/>
          <p:cNvSpPr txBox="1"/>
          <p:nvPr/>
        </p:nvSpPr>
        <p:spPr>
          <a:xfrm>
            <a:off x="685800" y="361800"/>
            <a:ext cx="7772040" cy="914040"/>
          </a:xfrm>
          <a:prstGeom prst="rect">
            <a:avLst/>
          </a:prstGeom>
          <a:noFill/>
          <a:ln>
            <a:noFill/>
          </a:ln>
        </p:spPr>
        <p:txBody>
          <a:bodyPr lIns="91440" tIns="45720" rIns="91440" bIns="45720" anchor="ctr">
            <a:noAutofit/>
          </a:bodyPr>
          <a:lstStyle/>
          <a:p>
            <a:pPr>
              <a:lnSpc>
                <a:spcPct val="80000"/>
              </a:lnSpc>
            </a:pPr>
            <a:r>
              <a:rPr lang="en-US" sz="2700" cap="all" spc="-1" dirty="0">
                <a:solidFill>
                  <a:srgbClr val="FFFFFF"/>
                </a:solidFill>
                <a:latin typeface="Cambria"/>
              </a:rPr>
              <a:t>Dangers of Remote-Controlled Violence</a:t>
            </a:r>
            <a:endParaRPr lang="en-US" sz="2700" b="0" strike="noStrike" cap="all" spc="-1" dirty="0">
              <a:solidFill>
                <a:srgbClr val="FFFFFF"/>
              </a:solidFill>
              <a:latin typeface="Cambria"/>
            </a:endParaRPr>
          </a:p>
        </p:txBody>
      </p:sp>
      <p:sp>
        <p:nvSpPr>
          <p:cNvPr id="196" name="TextShape 2"/>
          <p:cNvSpPr txBox="1"/>
          <p:nvPr/>
        </p:nvSpPr>
        <p:spPr>
          <a:xfrm>
            <a:off x="685800" y="1352520"/>
            <a:ext cx="3733560" cy="3352320"/>
          </a:xfrm>
          <a:prstGeom prst="rect">
            <a:avLst/>
          </a:prstGeom>
          <a:noFill/>
          <a:ln>
            <a:noFill/>
          </a:ln>
        </p:spPr>
        <p:txBody>
          <a:bodyPr lIns="91440" tIns="45720" rIns="91440" bIns="45720" anchor="t">
            <a:noAutofit/>
          </a:bodyPr>
          <a:lstStyle/>
          <a:p>
            <a:pPr marL="205740" indent="-205105">
              <a:lnSpc>
                <a:spcPct val="90000"/>
              </a:lnSpc>
              <a:spcBef>
                <a:spcPts val="1199"/>
              </a:spcBef>
              <a:buClr>
                <a:srgbClr val="BCB49E"/>
              </a:buClr>
              <a:buSzPct val="90000"/>
              <a:buFont typeface="Arial"/>
              <a:buChar char="•"/>
            </a:pPr>
            <a:r>
              <a:rPr lang="en-US" sz="1800" b="0" strike="noStrike" spc="-1" dirty="0">
                <a:solidFill>
                  <a:srgbClr val="FFFFFF"/>
                </a:solidFill>
                <a:latin typeface="Cambria"/>
              </a:rPr>
              <a:t>Military drone operations display the dangers of operating with deadly force from afar</a:t>
            </a:r>
            <a:endParaRPr lang="en-US" spc="-1" dirty="0">
              <a:solidFill>
                <a:srgbClr val="FFFFFF"/>
              </a:solidFill>
              <a:latin typeface="Cambria"/>
            </a:endParaRPr>
          </a:p>
          <a:p>
            <a:pPr marL="205740" indent="-205105">
              <a:lnSpc>
                <a:spcPct val="90000"/>
              </a:lnSpc>
              <a:spcBef>
                <a:spcPts val="1199"/>
              </a:spcBef>
              <a:buClr>
                <a:srgbClr val="BCB49E"/>
              </a:buClr>
              <a:buSzPct val="90000"/>
              <a:buFont typeface="Arial"/>
              <a:buChar char="•"/>
            </a:pPr>
            <a:r>
              <a:rPr lang="en-US" sz="1800" b="0" strike="noStrike" spc="-1" dirty="0">
                <a:solidFill>
                  <a:srgbClr val="FFFFFF"/>
                </a:solidFill>
                <a:latin typeface="Cambria"/>
              </a:rPr>
              <a:t>Diffusion of responsibility with remote operations makes it easier to justify collateral damage [7]</a:t>
            </a:r>
          </a:p>
          <a:p>
            <a:pPr marL="205740" indent="-205105">
              <a:lnSpc>
                <a:spcPct val="90000"/>
              </a:lnSpc>
              <a:spcBef>
                <a:spcPts val="1199"/>
              </a:spcBef>
              <a:buClr>
                <a:srgbClr val="BCB49E"/>
              </a:buClr>
              <a:buSzPct val="90000"/>
              <a:buFont typeface="Arial"/>
              <a:buChar char="•"/>
            </a:pPr>
            <a:r>
              <a:rPr lang="en-US" sz="1800" b="0" strike="noStrike" spc="-1" dirty="0">
                <a:solidFill>
                  <a:srgbClr val="FFFFFF"/>
                </a:solidFill>
                <a:latin typeface="Cambria"/>
              </a:rPr>
              <a:t> </a:t>
            </a:r>
            <a:r>
              <a:rPr lang="en-US" spc="-1" dirty="0">
                <a:solidFill>
                  <a:srgbClr val="FFFFFF"/>
                </a:solidFill>
                <a:latin typeface="Cambria"/>
              </a:rPr>
              <a:t>UAV drone strikes were found to have between 11% and 32% civilian casualty rate [8]</a:t>
            </a:r>
          </a:p>
          <a:p>
            <a:pPr marL="662940" lvl="1" indent="-205105">
              <a:lnSpc>
                <a:spcPct val="90000"/>
              </a:lnSpc>
              <a:spcBef>
                <a:spcPts val="1199"/>
              </a:spcBef>
              <a:buClr>
                <a:srgbClr val="BCB49E"/>
              </a:buClr>
              <a:buSzPct val="90000"/>
              <a:buFont typeface="Courier New"/>
              <a:buChar char="o"/>
            </a:pPr>
            <a:r>
              <a:rPr lang="en-US" spc="-1" dirty="0">
                <a:solidFill>
                  <a:srgbClr val="FFFFFF"/>
                </a:solidFill>
                <a:latin typeface="Cambria"/>
                <a:ea typeface="Cambria"/>
              </a:rPr>
              <a:t>72 – 155 civilian casualties</a:t>
            </a:r>
          </a:p>
          <a:p>
            <a:pPr marL="662940" lvl="1" indent="-205105">
              <a:lnSpc>
                <a:spcPct val="90000"/>
              </a:lnSpc>
              <a:spcBef>
                <a:spcPts val="1199"/>
              </a:spcBef>
              <a:buClr>
                <a:srgbClr val="BCB49E"/>
              </a:buClr>
              <a:buSzPct val="90000"/>
              <a:buFont typeface="Courier New"/>
              <a:buChar char="o"/>
            </a:pPr>
            <a:r>
              <a:rPr lang="en-US" spc="-1" dirty="0">
                <a:solidFill>
                  <a:srgbClr val="FFFFFF"/>
                </a:solidFill>
                <a:latin typeface="Cambria"/>
                <a:ea typeface="Cambria"/>
              </a:rPr>
              <a:t>330-575 combatant casualties</a:t>
            </a:r>
          </a:p>
          <a:p>
            <a:pPr marL="205740" indent="-205105">
              <a:lnSpc>
                <a:spcPct val="90000"/>
              </a:lnSpc>
              <a:spcBef>
                <a:spcPts val="1199"/>
              </a:spcBef>
              <a:buClr>
                <a:srgbClr val="BCB49E"/>
              </a:buClr>
              <a:buSzPct val="90000"/>
              <a:buFont typeface="Arial"/>
              <a:buChar char="•"/>
            </a:pPr>
            <a:endParaRPr lang="en-US" spc="-1" dirty="0">
              <a:solidFill>
                <a:srgbClr val="FFFFFF"/>
              </a:solidFill>
              <a:latin typeface="Cambria"/>
              <a:ea typeface="Cambria"/>
            </a:endParaRPr>
          </a:p>
        </p:txBody>
      </p:sp>
      <p:sp>
        <p:nvSpPr>
          <p:cNvPr id="198" name="TextShape 4"/>
          <p:cNvSpPr txBox="1"/>
          <p:nvPr/>
        </p:nvSpPr>
        <p:spPr>
          <a:xfrm>
            <a:off x="0" y="4997160"/>
            <a:ext cx="5562360" cy="145800"/>
          </a:xfrm>
          <a:prstGeom prst="rect">
            <a:avLst/>
          </a:prstGeom>
          <a:noFill/>
          <a:ln>
            <a:noFill/>
          </a:ln>
        </p:spPr>
        <p:txBody>
          <a:bodyPr anchor="ctr">
            <a:noAutofit/>
          </a:bodyPr>
          <a:lstStyle/>
          <a:p>
            <a:pPr>
              <a:lnSpc>
                <a:spcPct val="100000"/>
              </a:lnSpc>
              <a:tabLst>
                <a:tab pos="0" algn="l"/>
              </a:tabLst>
            </a:pPr>
            <a:r>
              <a:rPr lang="sk-SK" sz="900" b="0" strike="noStrike" spc="-1">
                <a:solidFill>
                  <a:srgbClr val="FFFFFF"/>
                </a:solidFill>
                <a:latin typeface="Cambria"/>
              </a:rPr>
              <a:t>© 2024 Keith A. Pray</a:t>
            </a:r>
            <a:endParaRPr lang="en-US" sz="900" b="0" strike="noStrike" spc="-1">
              <a:latin typeface="Times New Roman"/>
            </a:endParaRPr>
          </a:p>
        </p:txBody>
      </p:sp>
      <p:sp>
        <p:nvSpPr>
          <p:cNvPr id="199" name="TextShape 5"/>
          <p:cNvSpPr txBox="1"/>
          <p:nvPr/>
        </p:nvSpPr>
        <p:spPr>
          <a:xfrm>
            <a:off x="8519040" y="4997160"/>
            <a:ext cx="624600" cy="145800"/>
          </a:xfrm>
          <a:prstGeom prst="rect">
            <a:avLst/>
          </a:prstGeom>
          <a:noFill/>
          <a:ln>
            <a:noFill/>
          </a:ln>
        </p:spPr>
        <p:txBody>
          <a:bodyPr anchor="ctr">
            <a:noAutofit/>
          </a:bodyPr>
          <a:lstStyle/>
          <a:p>
            <a:pPr algn="r">
              <a:lnSpc>
                <a:spcPct val="100000"/>
              </a:lnSpc>
            </a:pPr>
            <a:fld id="{A689EEEC-568B-4E61-BB56-02E40FD3F466}" type="slidenum">
              <a:rPr lang="en-US" sz="900" b="0" strike="noStrike" spc="-1">
                <a:solidFill>
                  <a:srgbClr val="FFFFFF"/>
                </a:solidFill>
                <a:latin typeface="Cambria"/>
              </a:rPr>
              <a:t>10</a:t>
            </a:fld>
            <a:endParaRPr lang="en-US" sz="900" b="0" strike="noStrike" spc="-1">
              <a:latin typeface="Times New Roman"/>
            </a:endParaRPr>
          </a:p>
        </p:txBody>
      </p:sp>
      <p:sp>
        <p:nvSpPr>
          <p:cNvPr id="200" name="CustomShape 6"/>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400" b="0" strike="noStrike" spc="-1">
                <a:solidFill>
                  <a:srgbClr val="FFFFFF"/>
                </a:solidFill>
                <a:latin typeface="Cambria"/>
              </a:rPr>
              <a:t>Ben Proctor</a:t>
            </a:r>
            <a:endParaRPr lang="en-US" sz="1400" b="0" strike="noStrike" spc="-1">
              <a:latin typeface="Arial"/>
            </a:endParaRPr>
          </a:p>
        </p:txBody>
      </p:sp>
      <p:pic>
        <p:nvPicPr>
          <p:cNvPr id="3" name="Picture 2" descr="General Atomics MQ-9 Reaper - Wikipedia">
            <a:extLst>
              <a:ext uri="{FF2B5EF4-FFF2-40B4-BE49-F238E27FC236}">
                <a16:creationId xmlns:a16="http://schemas.microsoft.com/office/drawing/2014/main" id="{541FEAA5-7BB5-C352-BEE0-6B2CDF722BE7}"/>
              </a:ext>
            </a:extLst>
          </p:cNvPr>
          <p:cNvPicPr>
            <a:picLocks noChangeAspect="1"/>
          </p:cNvPicPr>
          <p:nvPr/>
        </p:nvPicPr>
        <p:blipFill>
          <a:blip r:embed="rId3"/>
          <a:stretch>
            <a:fillRect/>
          </a:stretch>
        </p:blipFill>
        <p:spPr>
          <a:xfrm>
            <a:off x="4629151" y="1355051"/>
            <a:ext cx="4201510" cy="2758562"/>
          </a:xfrm>
          <a:prstGeom prst="rect">
            <a:avLst/>
          </a:prstGeom>
        </p:spPr>
      </p:pic>
      <p:sp>
        <p:nvSpPr>
          <p:cNvPr id="6" name="TextBox 3">
            <a:extLst>
              <a:ext uri="{FF2B5EF4-FFF2-40B4-BE49-F238E27FC236}">
                <a16:creationId xmlns:a16="http://schemas.microsoft.com/office/drawing/2014/main" id="{49B9C5A0-AD71-E948-F60F-D05228232626}"/>
              </a:ext>
            </a:extLst>
          </p:cNvPr>
          <p:cNvSpPr txBox="1"/>
          <p:nvPr/>
        </p:nvSpPr>
        <p:spPr>
          <a:xfrm>
            <a:off x="5943486" y="4245381"/>
            <a:ext cx="1578865" cy="2862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US" sz="1400" i="1" dirty="0">
                <a:ea typeface="Cambria"/>
              </a:rPr>
              <a:t>MQ-9 Reaper UAV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graph&#10;&#10;Description automatically generated">
            <a:extLst>
              <a:ext uri="{FF2B5EF4-FFF2-40B4-BE49-F238E27FC236}">
                <a16:creationId xmlns:a16="http://schemas.microsoft.com/office/drawing/2014/main" id="{22CF3351-3999-44AC-9D97-B0C0D91035F7}"/>
              </a:ext>
            </a:extLst>
          </p:cNvPr>
          <p:cNvPicPr>
            <a:picLocks noChangeAspect="1"/>
          </p:cNvPicPr>
          <p:nvPr/>
        </p:nvPicPr>
        <p:blipFill>
          <a:blip r:embed="rId3"/>
          <a:srcRect l="1292" t="1752" r="683" b="56258"/>
          <a:stretch/>
        </p:blipFill>
        <p:spPr>
          <a:xfrm>
            <a:off x="184260" y="920476"/>
            <a:ext cx="4383426" cy="3020158"/>
          </a:xfrm>
          <a:prstGeom prst="rect">
            <a:avLst/>
          </a:prstGeom>
        </p:spPr>
      </p:pic>
      <p:pic>
        <p:nvPicPr>
          <p:cNvPr id="6" name="Picture 5" descr="A screenshot of a graph&#10;&#10;Description automatically generated">
            <a:extLst>
              <a:ext uri="{FF2B5EF4-FFF2-40B4-BE49-F238E27FC236}">
                <a16:creationId xmlns:a16="http://schemas.microsoft.com/office/drawing/2014/main" id="{9D1EE9EE-74FD-5455-79DE-8EDC75FEA19D}"/>
              </a:ext>
            </a:extLst>
          </p:cNvPr>
          <p:cNvPicPr>
            <a:picLocks noChangeAspect="1"/>
          </p:cNvPicPr>
          <p:nvPr/>
        </p:nvPicPr>
        <p:blipFill>
          <a:blip r:embed="rId3"/>
          <a:srcRect l="1250" t="52323" r="500" b="-344"/>
          <a:stretch/>
        </p:blipFill>
        <p:spPr>
          <a:xfrm>
            <a:off x="4569042" y="925401"/>
            <a:ext cx="4399771" cy="3021124"/>
          </a:xfrm>
          <a:prstGeom prst="rect">
            <a:avLst/>
          </a:prstGeom>
        </p:spPr>
      </p:pic>
      <p:sp>
        <p:nvSpPr>
          <p:cNvPr id="7" name="TextBox 3">
            <a:extLst>
              <a:ext uri="{FF2B5EF4-FFF2-40B4-BE49-F238E27FC236}">
                <a16:creationId xmlns:a16="http://schemas.microsoft.com/office/drawing/2014/main" id="{781BDEEF-AAF4-B2DE-C2E7-39DD0E3A2242}"/>
              </a:ext>
            </a:extLst>
          </p:cNvPr>
          <p:cNvSpPr txBox="1"/>
          <p:nvPr/>
        </p:nvSpPr>
        <p:spPr>
          <a:xfrm>
            <a:off x="1292659" y="4156699"/>
            <a:ext cx="6564709" cy="29608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US" sz="1400" i="1" dirty="0">
                <a:ea typeface="Cambria"/>
              </a:rPr>
              <a:t>Pie charts of identification confidence for civilian &amp; combatant drone strike deaths [8]</a:t>
            </a:r>
            <a:endParaRPr lang="en-US" dirty="0">
              <a:ea typeface="Cambria"/>
            </a:endParaRPr>
          </a:p>
        </p:txBody>
      </p:sp>
      <p:sp>
        <p:nvSpPr>
          <p:cNvPr id="11" name="TextShape 4">
            <a:extLst>
              <a:ext uri="{FF2B5EF4-FFF2-40B4-BE49-F238E27FC236}">
                <a16:creationId xmlns:a16="http://schemas.microsoft.com/office/drawing/2014/main" id="{660FB613-D6AA-CFD3-E175-F46960A4761D}"/>
              </a:ext>
            </a:extLst>
          </p:cNvPr>
          <p:cNvSpPr txBox="1"/>
          <p:nvPr/>
        </p:nvSpPr>
        <p:spPr>
          <a:xfrm>
            <a:off x="8519040" y="4997160"/>
            <a:ext cx="624600" cy="145800"/>
          </a:xfrm>
          <a:prstGeom prst="rect">
            <a:avLst/>
          </a:prstGeom>
          <a:noFill/>
          <a:ln>
            <a:noFill/>
          </a:ln>
        </p:spPr>
        <p:txBody>
          <a:bodyPr anchor="ctr">
            <a:noAutofit/>
          </a:bodyPr>
          <a:lstStyle/>
          <a:p>
            <a:pPr algn="r">
              <a:lnSpc>
                <a:spcPct val="100000"/>
              </a:lnSpc>
            </a:pPr>
            <a:fld id="{EBDD5A0A-03F7-4033-989F-D2CC666B3D35}" type="slidenum">
              <a:rPr lang="en-US" sz="900" b="0" strike="noStrike" spc="-1">
                <a:solidFill>
                  <a:srgbClr val="FFFFFF"/>
                </a:solidFill>
                <a:latin typeface="Cambria"/>
              </a:rPr>
              <a:t>11</a:t>
            </a:fld>
            <a:endParaRPr lang="en-US" sz="900" b="0" strike="noStrike" spc="-1">
              <a:latin typeface="Times New Roman"/>
            </a:endParaRPr>
          </a:p>
        </p:txBody>
      </p:sp>
      <p:sp>
        <p:nvSpPr>
          <p:cNvPr id="3" name="CustomShape 6">
            <a:extLst>
              <a:ext uri="{FF2B5EF4-FFF2-40B4-BE49-F238E27FC236}">
                <a16:creationId xmlns:a16="http://schemas.microsoft.com/office/drawing/2014/main" id="{36D1FCE1-48C6-CF75-9C32-78B138BFD77C}"/>
              </a:ext>
            </a:extLst>
          </p:cNvPr>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400" b="0" strike="noStrike" spc="-1">
                <a:solidFill>
                  <a:srgbClr val="FFFFFF"/>
                </a:solidFill>
                <a:latin typeface="Cambria"/>
              </a:rPr>
              <a:t>Ben Proctor</a:t>
            </a:r>
            <a:endParaRPr lang="en-US" sz="1400" b="0" strike="noStrike" spc="-1">
              <a:latin typeface="Arial"/>
            </a:endParaRPr>
          </a:p>
        </p:txBody>
      </p:sp>
    </p:spTree>
    <p:extLst>
      <p:ext uri="{BB962C8B-B14F-4D97-AF65-F5344CB8AC3E}">
        <p14:creationId xmlns:p14="http://schemas.microsoft.com/office/powerpoint/2010/main" val="102531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Shape 1"/>
          <p:cNvSpPr txBox="1"/>
          <p:nvPr/>
        </p:nvSpPr>
        <p:spPr>
          <a:xfrm>
            <a:off x="685800" y="361800"/>
            <a:ext cx="7772040" cy="914040"/>
          </a:xfrm>
          <a:prstGeom prst="rect">
            <a:avLst/>
          </a:prstGeom>
          <a:noFill/>
          <a:ln>
            <a:noFill/>
          </a:ln>
        </p:spPr>
        <p:txBody>
          <a:bodyPr anchor="ctr">
            <a:noAutofit/>
          </a:bodyPr>
          <a:lstStyle/>
          <a:p>
            <a:pPr>
              <a:lnSpc>
                <a:spcPct val="80000"/>
              </a:lnSpc>
            </a:pPr>
            <a:r>
              <a:rPr lang="en-US" sz="2700" b="0" strike="noStrike" cap="all" spc="-1">
                <a:solidFill>
                  <a:srgbClr val="FFFFFF"/>
                </a:solidFill>
                <a:latin typeface="Cambria"/>
              </a:rPr>
              <a:t>Police Militarization </a:t>
            </a:r>
            <a:endParaRPr lang="en-US" sz="2700" b="0" strike="noStrike" spc="-1">
              <a:solidFill>
                <a:srgbClr val="FFFFFF"/>
              </a:solidFill>
              <a:latin typeface="Cambria"/>
            </a:endParaRPr>
          </a:p>
        </p:txBody>
      </p:sp>
      <p:sp>
        <p:nvSpPr>
          <p:cNvPr id="202" name="TextShape 2"/>
          <p:cNvSpPr txBox="1"/>
          <p:nvPr/>
        </p:nvSpPr>
        <p:spPr>
          <a:xfrm>
            <a:off x="688620" y="1036647"/>
            <a:ext cx="3882956" cy="3077154"/>
          </a:xfrm>
          <a:prstGeom prst="rect">
            <a:avLst/>
          </a:prstGeom>
          <a:noFill/>
          <a:ln>
            <a:noFill/>
          </a:ln>
        </p:spPr>
        <p:txBody>
          <a:bodyPr lIns="91440" tIns="45720" rIns="91440" bIns="45720" anchor="t">
            <a:noAutofit/>
          </a:bodyPr>
          <a:lstStyle/>
          <a:p>
            <a:pPr marL="205740" indent="-205105">
              <a:lnSpc>
                <a:spcPct val="90000"/>
              </a:lnSpc>
              <a:spcBef>
                <a:spcPts val="1199"/>
              </a:spcBef>
              <a:buClr>
                <a:srgbClr val="BCB49E"/>
              </a:buClr>
              <a:buSzPct val="90000"/>
              <a:buFont typeface="Arial"/>
              <a:buChar char="•"/>
            </a:pPr>
            <a:r>
              <a:rPr lang="en-US" sz="1400" spc="-1" dirty="0">
                <a:solidFill>
                  <a:srgbClr val="FFFFFF"/>
                </a:solidFill>
                <a:latin typeface="Cambria"/>
                <a:ea typeface="Cambria"/>
              </a:rPr>
              <a:t>Process that sees police adopt military tactics/gear</a:t>
            </a:r>
          </a:p>
          <a:p>
            <a:pPr marL="205740" indent="-205105">
              <a:lnSpc>
                <a:spcPct val="90000"/>
              </a:lnSpc>
              <a:spcBef>
                <a:spcPts val="1199"/>
              </a:spcBef>
              <a:buClr>
                <a:srgbClr val="BCB49E"/>
              </a:buClr>
              <a:buSzPct val="90000"/>
              <a:buFont typeface="Arial"/>
              <a:buChar char="•"/>
            </a:pPr>
            <a:r>
              <a:rPr lang="en-US" sz="1400" spc="-1" dirty="0">
                <a:solidFill>
                  <a:srgbClr val="FFFFFF"/>
                </a:solidFill>
                <a:latin typeface="Cambria"/>
                <a:ea typeface="Cambria"/>
              </a:rPr>
              <a:t>Police shooting deaths increase 0.76/million inhabitants per dollar/capita in militarization spending [4]</a:t>
            </a:r>
            <a:endParaRPr lang="en-US">
              <a:solidFill>
                <a:srgbClr val="FFFFFF"/>
              </a:solidFill>
              <a:latin typeface="Cambria"/>
              <a:ea typeface="Cambria"/>
            </a:endParaRPr>
          </a:p>
          <a:p>
            <a:pPr marL="205740" indent="-205105">
              <a:lnSpc>
                <a:spcPct val="90000"/>
              </a:lnSpc>
              <a:spcBef>
                <a:spcPts val="1199"/>
              </a:spcBef>
              <a:buClr>
                <a:srgbClr val="BCB49E"/>
              </a:buClr>
              <a:buSzPct val="90000"/>
              <a:buFont typeface="Arial"/>
              <a:buChar char="•"/>
            </a:pPr>
            <a:r>
              <a:rPr lang="en-US" sz="1400" b="0" strike="noStrike" spc="-1" dirty="0">
                <a:solidFill>
                  <a:srgbClr val="FFFFFF"/>
                </a:solidFill>
                <a:latin typeface="Cambria"/>
              </a:rPr>
              <a:t>Militarized police forces are less trusted by the public [4]</a:t>
            </a:r>
            <a:endParaRPr lang="en-US" sz="1400" b="0" strike="noStrike" spc="-1" dirty="0">
              <a:solidFill>
                <a:srgbClr val="FFFFFF"/>
              </a:solidFill>
              <a:latin typeface="Cambria"/>
              <a:ea typeface="Cambria"/>
            </a:endParaRPr>
          </a:p>
          <a:p>
            <a:pPr marL="205740" indent="-205105">
              <a:lnSpc>
                <a:spcPct val="90000"/>
              </a:lnSpc>
              <a:spcBef>
                <a:spcPts val="1199"/>
              </a:spcBef>
              <a:buClr>
                <a:srgbClr val="BCB49E"/>
              </a:buClr>
              <a:buSzPct val="90000"/>
              <a:buFont typeface="Arial"/>
              <a:buChar char="•"/>
            </a:pPr>
            <a:r>
              <a:rPr lang="en-US" sz="1400" b="0" strike="noStrike" spc="-1" dirty="0">
                <a:solidFill>
                  <a:srgbClr val="FFFFFF"/>
                </a:solidFill>
                <a:latin typeface="Cambria"/>
              </a:rPr>
              <a:t>Many law enforcement robots are leftover military equipment, acquired through the 1033 program [1]</a:t>
            </a:r>
            <a:endParaRPr lang="en-US" sz="1400" b="0" strike="noStrike" spc="-1" dirty="0">
              <a:solidFill>
                <a:srgbClr val="FFFFFF"/>
              </a:solidFill>
              <a:latin typeface="Cambria"/>
              <a:ea typeface="Cambria"/>
            </a:endParaRPr>
          </a:p>
          <a:p>
            <a:pPr marL="662940" lvl="1" indent="-205105">
              <a:lnSpc>
                <a:spcPct val="90000"/>
              </a:lnSpc>
              <a:spcBef>
                <a:spcPts val="1199"/>
              </a:spcBef>
              <a:buClr>
                <a:srgbClr val="BCB49E"/>
              </a:buClr>
              <a:buSzPct val="90000"/>
              <a:buFont typeface="Courier New"/>
              <a:buChar char="o"/>
            </a:pPr>
            <a:r>
              <a:rPr lang="en-US" sz="1400" spc="-1" dirty="0">
                <a:solidFill>
                  <a:srgbClr val="FFFFFF"/>
                </a:solidFill>
                <a:latin typeface="Cambria"/>
                <a:ea typeface="Cambria"/>
              </a:rPr>
              <a:t>987 robots passed down to police</a:t>
            </a:r>
          </a:p>
          <a:p>
            <a:pPr marL="662940" lvl="1" indent="-205105">
              <a:lnSpc>
                <a:spcPct val="90000"/>
              </a:lnSpc>
              <a:spcBef>
                <a:spcPts val="1199"/>
              </a:spcBef>
              <a:buClr>
                <a:srgbClr val="BCB49E"/>
              </a:buClr>
              <a:buSzPct val="90000"/>
              <a:buFont typeface="Courier New"/>
              <a:buChar char="o"/>
            </a:pPr>
            <a:r>
              <a:rPr lang="en-US" sz="1400" spc="-1" dirty="0">
                <a:solidFill>
                  <a:srgbClr val="FFFFFF"/>
                </a:solidFill>
                <a:latin typeface="Cambria"/>
                <a:ea typeface="Cambria"/>
              </a:rPr>
              <a:t>$55 Million value = 0.12 deaths/million inhabitants</a:t>
            </a:r>
            <a:endParaRPr lang="en-US" sz="1400" spc="-1" dirty="0">
              <a:solidFill>
                <a:srgbClr val="FFFFFF"/>
              </a:solidFill>
              <a:latin typeface="Cambria"/>
            </a:endParaRPr>
          </a:p>
        </p:txBody>
      </p:sp>
      <p:sp>
        <p:nvSpPr>
          <p:cNvPr id="203" name="TextShape 3"/>
          <p:cNvSpPr txBox="1"/>
          <p:nvPr/>
        </p:nvSpPr>
        <p:spPr>
          <a:xfrm>
            <a:off x="0" y="4997160"/>
            <a:ext cx="5562360" cy="145800"/>
          </a:xfrm>
          <a:prstGeom prst="rect">
            <a:avLst/>
          </a:prstGeom>
          <a:noFill/>
          <a:ln>
            <a:noFill/>
          </a:ln>
        </p:spPr>
        <p:txBody>
          <a:bodyPr anchor="ctr">
            <a:noAutofit/>
          </a:bodyPr>
          <a:lstStyle/>
          <a:p>
            <a:pPr>
              <a:lnSpc>
                <a:spcPct val="100000"/>
              </a:lnSpc>
              <a:tabLst>
                <a:tab pos="0" algn="l"/>
              </a:tabLst>
            </a:pPr>
            <a:r>
              <a:rPr lang="sk-SK" sz="900" b="0" strike="noStrike" spc="-1" dirty="0">
                <a:solidFill>
                  <a:srgbClr val="FFFFFF"/>
                </a:solidFill>
                <a:latin typeface="Cambria"/>
              </a:rPr>
              <a:t>© 2024 Keith A. Pray</a:t>
            </a:r>
            <a:endParaRPr lang="en-US" sz="900" b="0" strike="noStrike" spc="-1" dirty="0">
              <a:latin typeface="Times New Roman"/>
            </a:endParaRPr>
          </a:p>
        </p:txBody>
      </p:sp>
      <p:sp>
        <p:nvSpPr>
          <p:cNvPr id="204" name="TextShape 4"/>
          <p:cNvSpPr txBox="1"/>
          <p:nvPr/>
        </p:nvSpPr>
        <p:spPr>
          <a:xfrm>
            <a:off x="8519040" y="4997160"/>
            <a:ext cx="624600" cy="145800"/>
          </a:xfrm>
          <a:prstGeom prst="rect">
            <a:avLst/>
          </a:prstGeom>
          <a:noFill/>
          <a:ln>
            <a:noFill/>
          </a:ln>
        </p:spPr>
        <p:txBody>
          <a:bodyPr anchor="ctr">
            <a:noAutofit/>
          </a:bodyPr>
          <a:lstStyle/>
          <a:p>
            <a:pPr algn="r">
              <a:lnSpc>
                <a:spcPct val="100000"/>
              </a:lnSpc>
            </a:pPr>
            <a:fld id="{EBDD5A0A-03F7-4033-989F-D2CC666B3D35}" type="slidenum">
              <a:rPr lang="en-US" sz="900" b="0" strike="noStrike" spc="-1">
                <a:solidFill>
                  <a:srgbClr val="FFFFFF"/>
                </a:solidFill>
                <a:latin typeface="Cambria"/>
              </a:rPr>
              <a:t>12</a:t>
            </a:fld>
            <a:endParaRPr lang="en-US" sz="900" b="0" strike="noStrike" spc="-1">
              <a:latin typeface="Times New Roman"/>
            </a:endParaRPr>
          </a:p>
        </p:txBody>
      </p:sp>
      <p:sp>
        <p:nvSpPr>
          <p:cNvPr id="205"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400" b="0" strike="noStrike" spc="-1">
                <a:solidFill>
                  <a:srgbClr val="FFFFFF"/>
                </a:solidFill>
                <a:latin typeface="Cambria"/>
              </a:rPr>
              <a:t>Ben Proctor</a:t>
            </a:r>
            <a:endParaRPr lang="en-US" sz="1400" b="0" strike="noStrike" spc="-1">
              <a:latin typeface="Arial"/>
            </a:endParaRPr>
          </a:p>
        </p:txBody>
      </p:sp>
      <p:pic>
        <p:nvPicPr>
          <p:cNvPr id="206" name="Picture 205"/>
          <p:cNvPicPr/>
          <p:nvPr/>
        </p:nvPicPr>
        <p:blipFill>
          <a:blip r:embed="rId3"/>
          <a:stretch/>
        </p:blipFill>
        <p:spPr>
          <a:xfrm>
            <a:off x="4598280" y="1219680"/>
            <a:ext cx="4227840" cy="2803680"/>
          </a:xfrm>
          <a:prstGeom prst="rect">
            <a:avLst/>
          </a:prstGeom>
          <a:ln>
            <a:noFill/>
          </a:ln>
        </p:spPr>
      </p:pic>
      <p:sp>
        <p:nvSpPr>
          <p:cNvPr id="3" name="TextBox 2">
            <a:extLst>
              <a:ext uri="{FF2B5EF4-FFF2-40B4-BE49-F238E27FC236}">
                <a16:creationId xmlns:a16="http://schemas.microsoft.com/office/drawing/2014/main" id="{FE50803B-BF87-C933-2786-F2D1F749793A}"/>
              </a:ext>
            </a:extLst>
          </p:cNvPr>
          <p:cNvSpPr txBox="1"/>
          <p:nvPr/>
        </p:nvSpPr>
        <p:spPr>
          <a:xfrm>
            <a:off x="4567938" y="4020340"/>
            <a:ext cx="4457223"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400" i="1" dirty="0">
                <a:ea typeface="Cambria"/>
              </a:rPr>
              <a:t>Distance to 1033 Facility vs. Predicted Militarization [4]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685800" y="361800"/>
            <a:ext cx="7772040" cy="914040"/>
          </a:xfrm>
          <a:prstGeom prst="rect">
            <a:avLst/>
          </a:prstGeom>
          <a:noFill/>
          <a:ln>
            <a:noFill/>
          </a:ln>
        </p:spPr>
        <p:txBody>
          <a:bodyPr anchor="ctr">
            <a:noAutofit/>
          </a:bodyPr>
          <a:lstStyle/>
          <a:p>
            <a:pPr>
              <a:lnSpc>
                <a:spcPct val="80000"/>
              </a:lnSpc>
            </a:pPr>
            <a:r>
              <a:rPr lang="en-US" sz="2700" b="0" strike="noStrike" cap="all" spc="-1">
                <a:solidFill>
                  <a:srgbClr val="FFFFFF"/>
                </a:solidFill>
                <a:latin typeface="Cambria"/>
              </a:rPr>
              <a:t>Usage of violent force by robots </a:t>
            </a:r>
            <a:endParaRPr lang="en-US" sz="2700" b="0" strike="noStrike" spc="-1">
              <a:solidFill>
                <a:srgbClr val="FFFFFF"/>
              </a:solidFill>
              <a:latin typeface="Cambria"/>
            </a:endParaRPr>
          </a:p>
        </p:txBody>
      </p:sp>
      <p:sp>
        <p:nvSpPr>
          <p:cNvPr id="208" name="TextShape 2"/>
          <p:cNvSpPr txBox="1"/>
          <p:nvPr/>
        </p:nvSpPr>
        <p:spPr>
          <a:xfrm>
            <a:off x="685800" y="1096490"/>
            <a:ext cx="3733560" cy="3352320"/>
          </a:xfrm>
          <a:prstGeom prst="rect">
            <a:avLst/>
          </a:prstGeom>
          <a:noFill/>
          <a:ln>
            <a:noFill/>
          </a:ln>
        </p:spPr>
        <p:txBody>
          <a:bodyPr lIns="91440" tIns="45720" rIns="91440" bIns="45720" anchor="t">
            <a:noAutofit/>
          </a:bodyPr>
          <a:lstStyle/>
          <a:p>
            <a:pPr marL="393700" indent="-285750">
              <a:spcBef>
                <a:spcPts val="1417"/>
              </a:spcBef>
              <a:buClr>
                <a:srgbClr val="FFFFFF"/>
              </a:buClr>
              <a:buSzPct val="45000"/>
              <a:buFont typeface="Arial"/>
              <a:buChar char="•"/>
            </a:pPr>
            <a:r>
              <a:rPr lang="en-US" sz="1400" b="0" strike="noStrike" spc="-1" dirty="0">
                <a:solidFill>
                  <a:srgbClr val="FFFFFF"/>
                </a:solidFill>
                <a:latin typeface="Cambria"/>
              </a:rPr>
              <a:t>Police modify robots to add weapons capabilities </a:t>
            </a:r>
            <a:r>
              <a:rPr lang="en-US" sz="1400" spc="-1" dirty="0">
                <a:solidFill>
                  <a:srgbClr val="FFFFFF"/>
                </a:solidFill>
                <a:latin typeface="Cambria"/>
              </a:rPr>
              <a:t>[9,10]</a:t>
            </a:r>
            <a:endParaRPr lang="en-US" dirty="0">
              <a:ea typeface="Cambria"/>
            </a:endParaRPr>
          </a:p>
          <a:p>
            <a:pPr marL="431800" indent="-323850">
              <a:spcBef>
                <a:spcPts val="1417"/>
              </a:spcBef>
              <a:buClr>
                <a:srgbClr val="FFFFFF"/>
              </a:buClr>
              <a:buSzPct val="45000"/>
              <a:buFont typeface="Arial" charset="2"/>
              <a:buChar char="•"/>
            </a:pPr>
            <a:r>
              <a:rPr lang="en-US" sz="1400" b="0" strike="noStrike" spc="-1" dirty="0">
                <a:solidFill>
                  <a:srgbClr val="FFFFFF"/>
                </a:solidFill>
                <a:latin typeface="Cambria"/>
              </a:rPr>
              <a:t>Texas Police have already used deadly force with a </a:t>
            </a:r>
            <a:r>
              <a:rPr lang="en-US" sz="1400" spc="-1" dirty="0">
                <a:solidFill>
                  <a:srgbClr val="FFFFFF"/>
                </a:solidFill>
                <a:latin typeface="Cambria"/>
              </a:rPr>
              <a:t>robot (July 8, 2016) [10]</a:t>
            </a:r>
            <a:endParaRPr lang="en-US" sz="1400" b="0" strike="noStrike" spc="-1" dirty="0">
              <a:solidFill>
                <a:srgbClr val="FFFFFF"/>
              </a:solidFill>
              <a:latin typeface="Cambria"/>
              <a:ea typeface="Cambria"/>
            </a:endParaRPr>
          </a:p>
          <a:p>
            <a:pPr marL="889000" lvl="1" indent="-323850">
              <a:spcBef>
                <a:spcPts val="1417"/>
              </a:spcBef>
              <a:buClr>
                <a:srgbClr val="FFFFFF"/>
              </a:buClr>
              <a:buSzPct val="45000"/>
              <a:buFont typeface="Courier New" charset="2"/>
              <a:buChar char="o"/>
            </a:pPr>
            <a:r>
              <a:rPr lang="en-US" sz="1400" spc="-1" dirty="0">
                <a:solidFill>
                  <a:srgbClr val="FFFFFF"/>
                </a:solidFill>
                <a:latin typeface="Cambria"/>
                <a:ea typeface="Cambria"/>
              </a:rPr>
              <a:t>Robot capable of attaching shotgun &amp; grenade launches [10]</a:t>
            </a:r>
          </a:p>
          <a:p>
            <a:pPr marL="431800" indent="-323850">
              <a:spcBef>
                <a:spcPts val="1417"/>
              </a:spcBef>
              <a:buClr>
                <a:srgbClr val="FFFFFF"/>
              </a:buClr>
              <a:buSzPct val="45000"/>
              <a:buFont typeface="Arial" charset="2"/>
              <a:buChar char="•"/>
            </a:pPr>
            <a:r>
              <a:rPr lang="en-US" sz="1400" spc="-1" dirty="0">
                <a:solidFill>
                  <a:srgbClr val="FFFFFF"/>
                </a:solidFill>
                <a:latin typeface="Cambria"/>
              </a:rPr>
              <a:t>Texas man recently became first person ever arrested by a robot (September 21, 2024) [9]</a:t>
            </a:r>
            <a:endParaRPr lang="en-US" sz="1400" spc="-1">
              <a:solidFill>
                <a:srgbClr val="FFFFFF"/>
              </a:solidFill>
              <a:latin typeface="Cambria"/>
              <a:ea typeface="Cambria"/>
            </a:endParaRPr>
          </a:p>
          <a:p>
            <a:pPr marL="431800" indent="-323850">
              <a:spcBef>
                <a:spcPts val="1417"/>
              </a:spcBef>
              <a:buClr>
                <a:srgbClr val="FFFFFF"/>
              </a:buClr>
              <a:buSzPct val="45000"/>
              <a:buFont typeface="Arial" charset="2"/>
              <a:buChar char="•"/>
            </a:pPr>
            <a:r>
              <a:rPr lang="en-US" sz="1400" spc="-1" dirty="0">
                <a:solidFill>
                  <a:srgbClr val="FFFFFF"/>
                </a:solidFill>
                <a:latin typeface="Cambria"/>
                <a:ea typeface="Cambria"/>
              </a:rPr>
              <a:t>Military robotics continuing development [5] will funnel more armed robots into law enforcement</a:t>
            </a:r>
          </a:p>
        </p:txBody>
      </p:sp>
      <p:sp>
        <p:nvSpPr>
          <p:cNvPr id="211"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400" b="0" strike="noStrike" spc="-1">
                <a:solidFill>
                  <a:srgbClr val="FFFFFF"/>
                </a:solidFill>
                <a:latin typeface="Cambria"/>
              </a:rPr>
              <a:t>Ben Proctor</a:t>
            </a:r>
            <a:endParaRPr lang="en-US" sz="1400" b="0" strike="noStrike" spc="-1">
              <a:latin typeface="Arial"/>
            </a:endParaRPr>
          </a:p>
        </p:txBody>
      </p:sp>
      <p:pic>
        <p:nvPicPr>
          <p:cNvPr id="2" name="Picture 1" descr="A Northrop Grumman Remotec brochure details the robot's capabilities.">
            <a:extLst>
              <a:ext uri="{FF2B5EF4-FFF2-40B4-BE49-F238E27FC236}">
                <a16:creationId xmlns:a16="http://schemas.microsoft.com/office/drawing/2014/main" id="{31C9A8D5-C06E-4786-E268-B222D0E7C0A3}"/>
              </a:ext>
            </a:extLst>
          </p:cNvPr>
          <p:cNvPicPr>
            <a:picLocks noChangeAspect="1"/>
          </p:cNvPicPr>
          <p:nvPr/>
        </p:nvPicPr>
        <p:blipFill>
          <a:blip r:embed="rId3"/>
          <a:srcRect l="9333" r="16556"/>
          <a:stretch/>
        </p:blipFill>
        <p:spPr>
          <a:xfrm>
            <a:off x="4572000" y="1162050"/>
            <a:ext cx="4162434" cy="3286125"/>
          </a:xfrm>
          <a:prstGeom prst="rect">
            <a:avLst/>
          </a:prstGeom>
        </p:spPr>
      </p:pic>
      <p:sp>
        <p:nvSpPr>
          <p:cNvPr id="5" name="TextBox 4">
            <a:extLst>
              <a:ext uri="{FF2B5EF4-FFF2-40B4-BE49-F238E27FC236}">
                <a16:creationId xmlns:a16="http://schemas.microsoft.com/office/drawing/2014/main" id="{B925F3F9-5576-DDB5-383D-51AF2F209414}"/>
              </a:ext>
            </a:extLst>
          </p:cNvPr>
          <p:cNvSpPr txBox="1"/>
          <p:nvPr/>
        </p:nvSpPr>
        <p:spPr>
          <a:xfrm>
            <a:off x="4417155" y="4484010"/>
            <a:ext cx="4783297"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i="1" dirty="0">
                <a:ea typeface="Cambria"/>
              </a:rPr>
              <a:t>Robot model used by Texas police in deadly force incident [10]</a:t>
            </a:r>
            <a:endParaRPr lang="en-US" sz="1400" i="1" dirty="0"/>
          </a:p>
        </p:txBody>
      </p:sp>
      <p:sp>
        <p:nvSpPr>
          <p:cNvPr id="4" name="TextShape 3">
            <a:extLst>
              <a:ext uri="{FF2B5EF4-FFF2-40B4-BE49-F238E27FC236}">
                <a16:creationId xmlns:a16="http://schemas.microsoft.com/office/drawing/2014/main" id="{574B34B1-FA69-3444-59FD-1D8B6E7A66F8}"/>
              </a:ext>
            </a:extLst>
          </p:cNvPr>
          <p:cNvSpPr txBox="1"/>
          <p:nvPr/>
        </p:nvSpPr>
        <p:spPr>
          <a:xfrm>
            <a:off x="0" y="4997160"/>
            <a:ext cx="5562360" cy="145800"/>
          </a:xfrm>
          <a:prstGeom prst="rect">
            <a:avLst/>
          </a:prstGeom>
          <a:noFill/>
          <a:ln>
            <a:noFill/>
          </a:ln>
        </p:spPr>
        <p:txBody>
          <a:bodyPr anchor="ctr">
            <a:noAutofit/>
          </a:bodyPr>
          <a:lstStyle/>
          <a:p>
            <a:pPr>
              <a:lnSpc>
                <a:spcPct val="100000"/>
              </a:lnSpc>
              <a:tabLst>
                <a:tab pos="0" algn="l"/>
              </a:tabLst>
            </a:pPr>
            <a:r>
              <a:rPr lang="sk-SK" sz="900" b="0" strike="noStrike" spc="-1" dirty="0">
                <a:solidFill>
                  <a:srgbClr val="FFFFFF"/>
                </a:solidFill>
                <a:latin typeface="Cambria"/>
              </a:rPr>
              <a:t>© 2024 Keith A. Pray</a:t>
            </a:r>
            <a:endParaRPr lang="en-US" sz="900" b="0" strike="noStrike" spc="-1" dirty="0">
              <a:latin typeface="Times New Roman"/>
            </a:endParaRPr>
          </a:p>
        </p:txBody>
      </p:sp>
      <p:sp>
        <p:nvSpPr>
          <p:cNvPr id="6" name="TextShape 4">
            <a:extLst>
              <a:ext uri="{FF2B5EF4-FFF2-40B4-BE49-F238E27FC236}">
                <a16:creationId xmlns:a16="http://schemas.microsoft.com/office/drawing/2014/main" id="{805F0CBC-4045-AAD0-380B-5B6BD00C095C}"/>
              </a:ext>
            </a:extLst>
          </p:cNvPr>
          <p:cNvSpPr txBox="1"/>
          <p:nvPr/>
        </p:nvSpPr>
        <p:spPr>
          <a:xfrm>
            <a:off x="8519040" y="4997160"/>
            <a:ext cx="624600" cy="145800"/>
          </a:xfrm>
          <a:prstGeom prst="rect">
            <a:avLst/>
          </a:prstGeom>
          <a:noFill/>
          <a:ln>
            <a:noFill/>
          </a:ln>
        </p:spPr>
        <p:txBody>
          <a:bodyPr anchor="ctr">
            <a:noAutofit/>
          </a:bodyPr>
          <a:lstStyle/>
          <a:p>
            <a:pPr algn="r">
              <a:lnSpc>
                <a:spcPct val="100000"/>
              </a:lnSpc>
            </a:pPr>
            <a:fld id="{EBDD5A0A-03F7-4033-989F-D2CC666B3D35}" type="slidenum">
              <a:rPr lang="en-US" sz="900" b="0" strike="noStrike" spc="-1">
                <a:solidFill>
                  <a:srgbClr val="FFFFFF"/>
                </a:solidFill>
                <a:latin typeface="Cambria"/>
              </a:rPr>
              <a:t>13</a:t>
            </a:fld>
            <a:endParaRPr lang="en-US" sz="900" b="0" strike="noStrike" spc="-1">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685800" y="361800"/>
            <a:ext cx="7772040" cy="914040"/>
          </a:xfrm>
          <a:prstGeom prst="rect">
            <a:avLst/>
          </a:prstGeom>
          <a:noFill/>
          <a:ln>
            <a:noFill/>
          </a:ln>
        </p:spPr>
        <p:txBody>
          <a:bodyPr anchor="ctr">
            <a:noAutofit/>
          </a:bodyPr>
          <a:lstStyle/>
          <a:p>
            <a:pPr>
              <a:lnSpc>
                <a:spcPct val="80000"/>
              </a:lnSpc>
            </a:pPr>
            <a:r>
              <a:rPr lang="en-US" sz="2700" b="0" strike="noStrike" cap="all" spc="-1">
                <a:solidFill>
                  <a:srgbClr val="FFFFFF"/>
                </a:solidFill>
                <a:latin typeface="Cambria"/>
              </a:rPr>
              <a:t>Escalates fragile situations </a:t>
            </a:r>
            <a:endParaRPr lang="en-US" sz="2700" b="0" strike="noStrike" spc="-1">
              <a:solidFill>
                <a:srgbClr val="FFFFFF"/>
              </a:solidFill>
              <a:latin typeface="Cambria"/>
            </a:endParaRPr>
          </a:p>
        </p:txBody>
      </p:sp>
      <p:sp>
        <p:nvSpPr>
          <p:cNvPr id="214" name="TextShape 2"/>
          <p:cNvSpPr txBox="1"/>
          <p:nvPr/>
        </p:nvSpPr>
        <p:spPr>
          <a:xfrm>
            <a:off x="684612" y="1132990"/>
            <a:ext cx="3733560" cy="3352320"/>
          </a:xfrm>
          <a:prstGeom prst="rect">
            <a:avLst/>
          </a:prstGeom>
          <a:noFill/>
          <a:ln>
            <a:noFill/>
          </a:ln>
        </p:spPr>
        <p:txBody>
          <a:bodyPr lIns="91440" tIns="45720" rIns="91440" bIns="45720" anchor="t">
            <a:noAutofit/>
          </a:bodyPr>
          <a:lstStyle/>
          <a:p>
            <a:pPr marL="393700" indent="-285750">
              <a:spcBef>
                <a:spcPts val="1417"/>
              </a:spcBef>
              <a:buClr>
                <a:srgbClr val="FFFFFF"/>
              </a:buClr>
              <a:buSzPct val="45000"/>
              <a:buFont typeface="Arial"/>
              <a:buChar char="•"/>
            </a:pPr>
            <a:r>
              <a:rPr lang="en-US" sz="1400" b="0" strike="noStrike" spc="-1" dirty="0">
                <a:solidFill>
                  <a:srgbClr val="FFFFFF"/>
                </a:solidFill>
                <a:latin typeface="Cambria"/>
              </a:rPr>
              <a:t>Only 16% of </a:t>
            </a:r>
            <a:r>
              <a:rPr lang="en-US" sz="1400" spc="-1" dirty="0">
                <a:solidFill>
                  <a:srgbClr val="FFFFFF"/>
                </a:solidFill>
                <a:latin typeface="Cambria"/>
              </a:rPr>
              <a:t>people comfortable</a:t>
            </a:r>
            <a:r>
              <a:rPr lang="en-US" sz="1400" b="0" strike="noStrike" spc="-1" dirty="0">
                <a:solidFill>
                  <a:srgbClr val="FFFFFF"/>
                </a:solidFill>
                <a:latin typeface="Cambria"/>
              </a:rPr>
              <a:t> with robots </a:t>
            </a:r>
            <a:r>
              <a:rPr lang="en-US" sz="1400" spc="-1" dirty="0">
                <a:solidFill>
                  <a:srgbClr val="FFFFFF"/>
                </a:solidFill>
                <a:latin typeface="Cambria"/>
              </a:rPr>
              <a:t>, </a:t>
            </a:r>
            <a:r>
              <a:rPr lang="en-US" sz="1400" b="0" strike="noStrike" spc="-1" dirty="0">
                <a:solidFill>
                  <a:srgbClr val="FFFFFF"/>
                </a:solidFill>
                <a:latin typeface="Cambria"/>
              </a:rPr>
              <a:t>41% of people “Very Uncomfortable” with robots [2]</a:t>
            </a:r>
            <a:endParaRPr lang="en-US" sz="1400" spc="-1" dirty="0">
              <a:solidFill>
                <a:srgbClr val="FFFFFF"/>
              </a:solidFill>
              <a:latin typeface="Cambria"/>
            </a:endParaRPr>
          </a:p>
          <a:p>
            <a:pPr marL="393700" indent="-285750">
              <a:spcBef>
                <a:spcPts val="1417"/>
              </a:spcBef>
              <a:buClr>
                <a:srgbClr val="FFFFFF"/>
              </a:buClr>
              <a:buSzPct val="45000"/>
              <a:buFont typeface="Arial"/>
              <a:buChar char="•"/>
            </a:pPr>
            <a:r>
              <a:rPr lang="en-US" sz="1400" b="0" strike="noStrike" spc="-1" dirty="0">
                <a:solidFill>
                  <a:srgbClr val="FFFFFF"/>
                </a:solidFill>
                <a:latin typeface="Cambria"/>
              </a:rPr>
              <a:t>Militarized police </a:t>
            </a:r>
            <a:r>
              <a:rPr lang="en-US" sz="1400" spc="-1" dirty="0">
                <a:solidFill>
                  <a:srgbClr val="FFFFFF"/>
                </a:solidFill>
                <a:latin typeface="Cambria"/>
              </a:rPr>
              <a:t>forces significantly</a:t>
            </a:r>
            <a:r>
              <a:rPr lang="en-US" sz="1400" b="0" strike="noStrike" spc="-1" dirty="0">
                <a:solidFill>
                  <a:srgbClr val="FFFFFF"/>
                </a:solidFill>
                <a:latin typeface="Cambria"/>
              </a:rPr>
              <a:t> more likely to be </a:t>
            </a:r>
            <a:r>
              <a:rPr lang="en-US" sz="1400" spc="-1" dirty="0">
                <a:solidFill>
                  <a:srgbClr val="FFFFFF"/>
                </a:solidFill>
                <a:latin typeface="Cambria"/>
              </a:rPr>
              <a:t>assaulted [4</a:t>
            </a:r>
            <a:r>
              <a:rPr lang="en-US" sz="1400" b="0" strike="noStrike" spc="-1" dirty="0">
                <a:solidFill>
                  <a:srgbClr val="FFFFFF"/>
                </a:solidFill>
                <a:latin typeface="Cambria"/>
              </a:rPr>
              <a:t>]</a:t>
            </a:r>
            <a:endParaRPr lang="en-US" sz="1400" b="0" strike="noStrike" spc="-1">
              <a:solidFill>
                <a:srgbClr val="FFFFFF"/>
              </a:solidFill>
              <a:latin typeface="Cambria"/>
              <a:ea typeface="Cambria"/>
            </a:endParaRPr>
          </a:p>
          <a:p>
            <a:pPr marL="889000" lvl="1" indent="-323850">
              <a:spcBef>
                <a:spcPts val="1417"/>
              </a:spcBef>
              <a:buClr>
                <a:srgbClr val="FFFFFF"/>
              </a:buClr>
              <a:buSzPct val="45000"/>
              <a:buFont typeface="Courier New" charset="2"/>
              <a:buChar char="o"/>
            </a:pPr>
            <a:r>
              <a:rPr lang="en-US" sz="1400" spc="-1" dirty="0">
                <a:solidFill>
                  <a:srgbClr val="FFFFFF"/>
                </a:solidFill>
                <a:latin typeface="Cambria"/>
                <a:ea typeface="Cambria"/>
              </a:rPr>
              <a:t>Militarization responsible for a 15.9% increase in police assaults 2010-2014</a:t>
            </a:r>
          </a:p>
          <a:p>
            <a:pPr marL="431800" indent="-323850">
              <a:spcBef>
                <a:spcPts val="1417"/>
              </a:spcBef>
              <a:buClr>
                <a:srgbClr val="FFFFFF"/>
              </a:buClr>
              <a:buSzPct val="45000"/>
              <a:buFont typeface="Arial" charset="2"/>
              <a:buChar char="•"/>
            </a:pPr>
            <a:r>
              <a:rPr lang="en-US" sz="1400" spc="-1" dirty="0">
                <a:solidFill>
                  <a:srgbClr val="FFFFFF"/>
                </a:solidFill>
                <a:latin typeface="Cambria"/>
                <a:ea typeface="Cambria"/>
              </a:rPr>
              <a:t>Dehumanizes negotiations</a:t>
            </a:r>
          </a:p>
          <a:p>
            <a:pPr marL="431800" indent="-323850">
              <a:spcBef>
                <a:spcPts val="1417"/>
              </a:spcBef>
              <a:buClr>
                <a:srgbClr val="FFFFFF"/>
              </a:buClr>
              <a:buSzPct val="45000"/>
              <a:buFont typeface="Arial" charset="2"/>
              <a:buChar char="•"/>
            </a:pPr>
            <a:r>
              <a:rPr lang="en-US" sz="1400" b="0" strike="noStrike" spc="-1" dirty="0">
                <a:solidFill>
                  <a:srgbClr val="FFFFFF"/>
                </a:solidFill>
                <a:latin typeface="Cambria"/>
              </a:rPr>
              <a:t>Link between militarization &amp; police assaults indicates criminals respond in more intense </a:t>
            </a:r>
            <a:r>
              <a:rPr lang="en-US" sz="1400" spc="-1" dirty="0">
                <a:solidFill>
                  <a:srgbClr val="FFFFFF"/>
                </a:solidFill>
                <a:latin typeface="Cambria"/>
              </a:rPr>
              <a:t>ways when threatened</a:t>
            </a:r>
            <a:endParaRPr lang="en-US" sz="1400" spc="-1" dirty="0">
              <a:ea typeface="Cambria"/>
            </a:endParaRPr>
          </a:p>
        </p:txBody>
      </p:sp>
      <p:sp>
        <p:nvSpPr>
          <p:cNvPr id="216" name="TextShape 4"/>
          <p:cNvSpPr txBox="1"/>
          <p:nvPr/>
        </p:nvSpPr>
        <p:spPr>
          <a:xfrm>
            <a:off x="0" y="4997160"/>
            <a:ext cx="5562360" cy="145800"/>
          </a:xfrm>
          <a:prstGeom prst="rect">
            <a:avLst/>
          </a:prstGeom>
          <a:noFill/>
          <a:ln>
            <a:noFill/>
          </a:ln>
        </p:spPr>
        <p:txBody>
          <a:bodyPr anchor="ctr">
            <a:noAutofit/>
          </a:bodyPr>
          <a:lstStyle/>
          <a:p>
            <a:pPr>
              <a:lnSpc>
                <a:spcPct val="100000"/>
              </a:lnSpc>
              <a:tabLst>
                <a:tab pos="0" algn="l"/>
              </a:tabLst>
            </a:pPr>
            <a:r>
              <a:rPr lang="sk-SK" sz="900" b="0" strike="noStrike" spc="-1">
                <a:solidFill>
                  <a:srgbClr val="FFFFFF"/>
                </a:solidFill>
                <a:latin typeface="Cambria"/>
              </a:rPr>
              <a:t>© 2024 Keith A. Pray</a:t>
            </a:r>
            <a:endParaRPr lang="en-US" sz="900" b="0" strike="noStrike" spc="-1">
              <a:latin typeface="Times New Roman"/>
            </a:endParaRPr>
          </a:p>
        </p:txBody>
      </p:sp>
      <p:sp>
        <p:nvSpPr>
          <p:cNvPr id="218" name="CustomShape 6"/>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400" b="0" strike="noStrike" spc="-1">
                <a:solidFill>
                  <a:srgbClr val="FFFFFF"/>
                </a:solidFill>
                <a:latin typeface="Cambria"/>
              </a:rPr>
              <a:t>Ben Proctor</a:t>
            </a:r>
            <a:endParaRPr lang="en-US" sz="1400" b="0" strike="noStrike" spc="-1">
              <a:latin typeface="Arial"/>
            </a:endParaRPr>
          </a:p>
        </p:txBody>
      </p:sp>
      <p:pic>
        <p:nvPicPr>
          <p:cNvPr id="219" name="Picture 218">
            <a:hlinkClick r:id="rId3"/>
          </p:cNvPr>
          <p:cNvPicPr/>
          <p:nvPr/>
        </p:nvPicPr>
        <p:blipFill>
          <a:blip r:embed="rId4"/>
          <a:srcRect l="42373"/>
          <a:stretch/>
        </p:blipFill>
        <p:spPr>
          <a:xfrm>
            <a:off x="4781143" y="1136860"/>
            <a:ext cx="3733560" cy="3445200"/>
          </a:xfrm>
          <a:prstGeom prst="rect">
            <a:avLst/>
          </a:prstGeom>
          <a:ln>
            <a:noFill/>
          </a:ln>
        </p:spPr>
      </p:pic>
      <p:sp>
        <p:nvSpPr>
          <p:cNvPr id="3" name="TextBox 2">
            <a:extLst>
              <a:ext uri="{FF2B5EF4-FFF2-40B4-BE49-F238E27FC236}">
                <a16:creationId xmlns:a16="http://schemas.microsoft.com/office/drawing/2014/main" id="{C5F0D5EE-D64D-07EC-318D-EF76BD439591}"/>
              </a:ext>
            </a:extLst>
          </p:cNvPr>
          <p:cNvSpPr txBox="1"/>
          <p:nvPr/>
        </p:nvSpPr>
        <p:spPr>
          <a:xfrm>
            <a:off x="5560155" y="4591840"/>
            <a:ext cx="2599430"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i="1" dirty="0">
                <a:ea typeface="Cambria"/>
              </a:rPr>
              <a:t>Texas Man Arrested by Robot [9]</a:t>
            </a:r>
            <a:endParaRPr lang="en-US" sz="1400" i="1" dirty="0"/>
          </a:p>
        </p:txBody>
      </p:sp>
      <p:sp>
        <p:nvSpPr>
          <p:cNvPr id="2" name="TextShape 4">
            <a:extLst>
              <a:ext uri="{FF2B5EF4-FFF2-40B4-BE49-F238E27FC236}">
                <a16:creationId xmlns:a16="http://schemas.microsoft.com/office/drawing/2014/main" id="{CA60731F-31B7-B87C-8FC4-4CA5C5620FDB}"/>
              </a:ext>
            </a:extLst>
          </p:cNvPr>
          <p:cNvSpPr txBox="1"/>
          <p:nvPr/>
        </p:nvSpPr>
        <p:spPr>
          <a:xfrm>
            <a:off x="8519040" y="4997160"/>
            <a:ext cx="624600" cy="145800"/>
          </a:xfrm>
          <a:prstGeom prst="rect">
            <a:avLst/>
          </a:prstGeom>
          <a:noFill/>
          <a:ln>
            <a:noFill/>
          </a:ln>
        </p:spPr>
        <p:txBody>
          <a:bodyPr anchor="ctr">
            <a:noAutofit/>
          </a:bodyPr>
          <a:lstStyle/>
          <a:p>
            <a:pPr algn="r">
              <a:lnSpc>
                <a:spcPct val="100000"/>
              </a:lnSpc>
            </a:pPr>
            <a:fld id="{EBDD5A0A-03F7-4033-989F-D2CC666B3D35}" type="slidenum">
              <a:rPr lang="en-US" sz="900" b="0" strike="noStrike" spc="-1">
                <a:solidFill>
                  <a:srgbClr val="FFFFFF"/>
                </a:solidFill>
                <a:latin typeface="Cambria"/>
              </a:rPr>
              <a:t>14</a:t>
            </a:fld>
            <a:endParaRPr lang="en-US" sz="900" b="0" strike="noStrike" spc="-1">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685800" y="361800"/>
            <a:ext cx="7772040" cy="914040"/>
          </a:xfrm>
          <a:prstGeom prst="rect">
            <a:avLst/>
          </a:prstGeom>
          <a:noFill/>
          <a:ln>
            <a:noFill/>
          </a:ln>
        </p:spPr>
        <p:txBody>
          <a:bodyPr anchor="ctr">
            <a:noAutofit/>
          </a:bodyPr>
          <a:lstStyle/>
          <a:p>
            <a:pPr>
              <a:lnSpc>
                <a:spcPct val="80000"/>
              </a:lnSpc>
            </a:pPr>
            <a:r>
              <a:rPr lang="en-US" sz="2700" b="0" strike="noStrike" cap="all" spc="-1">
                <a:solidFill>
                  <a:srgbClr val="FFFFFF"/>
                </a:solidFill>
                <a:latin typeface="Cambria"/>
              </a:rPr>
              <a:t>Facial recognition racism </a:t>
            </a:r>
            <a:endParaRPr lang="en-US" sz="2700" b="0" strike="noStrike" spc="-1">
              <a:solidFill>
                <a:srgbClr val="FFFFFF"/>
              </a:solidFill>
              <a:latin typeface="Cambria"/>
            </a:endParaRPr>
          </a:p>
        </p:txBody>
      </p:sp>
      <p:sp>
        <p:nvSpPr>
          <p:cNvPr id="221" name="TextShape 2"/>
          <p:cNvSpPr txBox="1"/>
          <p:nvPr/>
        </p:nvSpPr>
        <p:spPr>
          <a:xfrm>
            <a:off x="685800" y="1275840"/>
            <a:ext cx="3733560" cy="3352320"/>
          </a:xfrm>
          <a:prstGeom prst="rect">
            <a:avLst/>
          </a:prstGeom>
          <a:noFill/>
          <a:ln>
            <a:noFill/>
          </a:ln>
        </p:spPr>
        <p:txBody>
          <a:bodyPr lIns="91440" tIns="45720" rIns="91440" bIns="45720" anchor="t">
            <a:noAutofit/>
          </a:bodyPr>
          <a:lstStyle/>
          <a:p>
            <a:pPr marL="286385" indent="-285750">
              <a:lnSpc>
                <a:spcPct val="90000"/>
              </a:lnSpc>
              <a:spcBef>
                <a:spcPts val="1199"/>
              </a:spcBef>
              <a:buClr>
                <a:srgbClr val="BCB49E"/>
              </a:buClr>
              <a:buSzPct val="90000"/>
              <a:buFont typeface="Arial"/>
              <a:buChar char="•"/>
            </a:pPr>
            <a:r>
              <a:rPr lang="en-US" sz="1400" b="0" strike="noStrike" spc="-1" dirty="0">
                <a:solidFill>
                  <a:srgbClr val="FFFFFF"/>
                </a:solidFill>
                <a:latin typeface="Cambria"/>
              </a:rPr>
              <a:t>Facial recognition algorithms are much worse at identifying women &amp; people of color</a:t>
            </a:r>
            <a:endParaRPr lang="en-US" dirty="0">
              <a:ea typeface="Cambria"/>
            </a:endParaRPr>
          </a:p>
          <a:p>
            <a:pPr marL="205740" indent="-205105">
              <a:lnSpc>
                <a:spcPct val="90000"/>
              </a:lnSpc>
              <a:spcBef>
                <a:spcPts val="1199"/>
              </a:spcBef>
              <a:buClr>
                <a:srgbClr val="BCB49E"/>
              </a:buClr>
              <a:buSzPct val="90000"/>
              <a:buFont typeface="Arial"/>
              <a:buChar char="•"/>
            </a:pPr>
            <a:r>
              <a:rPr lang="en-US" sz="1400" spc="-1" dirty="0">
                <a:solidFill>
                  <a:srgbClr val="FFFFFF"/>
                </a:solidFill>
                <a:latin typeface="Cambria"/>
              </a:rPr>
              <a:t>Error</a:t>
            </a:r>
            <a:r>
              <a:rPr lang="en-US" sz="1400" b="0" strike="noStrike" spc="-1" dirty="0">
                <a:solidFill>
                  <a:srgbClr val="FFFFFF"/>
                </a:solidFill>
                <a:latin typeface="Cambria"/>
              </a:rPr>
              <a:t> rate of 0.8% for white men, </a:t>
            </a:r>
            <a:r>
              <a:rPr lang="en-US" sz="1400" spc="-1" dirty="0">
                <a:solidFill>
                  <a:srgbClr val="FFFFFF"/>
                </a:solidFill>
                <a:latin typeface="Cambria"/>
              </a:rPr>
              <a:t>error</a:t>
            </a:r>
            <a:r>
              <a:rPr lang="en-US" sz="1400" b="0" strike="noStrike" spc="-1" dirty="0">
                <a:solidFill>
                  <a:srgbClr val="FFFFFF"/>
                </a:solidFill>
                <a:latin typeface="Cambria"/>
              </a:rPr>
              <a:t> rate of 34.7% for women of color [3]</a:t>
            </a:r>
            <a:endParaRPr lang="en-US" sz="1400" b="0" strike="noStrike" spc="-1" dirty="0">
              <a:solidFill>
                <a:srgbClr val="FFFFFF"/>
              </a:solidFill>
              <a:latin typeface="Cambria"/>
              <a:ea typeface="Cambria"/>
            </a:endParaRPr>
          </a:p>
          <a:p>
            <a:pPr marL="205740" indent="-205105">
              <a:lnSpc>
                <a:spcPct val="90000"/>
              </a:lnSpc>
              <a:spcBef>
                <a:spcPts val="1199"/>
              </a:spcBef>
              <a:buClr>
                <a:srgbClr val="BCB49E"/>
              </a:buClr>
              <a:buSzPct val="90000"/>
              <a:buFont typeface="Arial"/>
              <a:buChar char="•"/>
            </a:pPr>
            <a:r>
              <a:rPr lang="en-US" sz="1400" b="0" strike="noStrike" spc="-1" dirty="0">
                <a:solidFill>
                  <a:srgbClr val="FFFFFF"/>
                </a:solidFill>
                <a:latin typeface="Cambria"/>
              </a:rPr>
              <a:t>As these systems are integrated into law enforcement robots, it will perpetuate police discrimination [6]</a:t>
            </a:r>
            <a:endParaRPr lang="en-US" sz="1400" b="0" strike="noStrike" spc="-1" dirty="0">
              <a:solidFill>
                <a:srgbClr val="FFFFFF"/>
              </a:solidFill>
              <a:latin typeface="Cambria"/>
              <a:ea typeface="Cambria"/>
            </a:endParaRPr>
          </a:p>
          <a:p>
            <a:pPr marL="205740" indent="-205105">
              <a:lnSpc>
                <a:spcPct val="90000"/>
              </a:lnSpc>
              <a:spcBef>
                <a:spcPts val="1199"/>
              </a:spcBef>
              <a:buClr>
                <a:srgbClr val="BCB49E"/>
              </a:buClr>
              <a:buSzPct val="90000"/>
              <a:buFont typeface="Arial"/>
              <a:buChar char="•"/>
            </a:pPr>
            <a:r>
              <a:rPr lang="en-US" sz="1400" b="0" strike="noStrike" spc="-1" dirty="0">
                <a:solidFill>
                  <a:srgbClr val="FFFFFF"/>
                </a:solidFill>
                <a:latin typeface="Cambria"/>
              </a:rPr>
              <a:t>Police patrol robots with camera feeds are being rolled out, opening the door for robotic systems with facial recognition to enter law enforcement [6]</a:t>
            </a:r>
            <a:endParaRPr lang="en-US" sz="1400" b="0" strike="noStrike" spc="-1" dirty="0">
              <a:solidFill>
                <a:srgbClr val="FFFFFF"/>
              </a:solidFill>
              <a:latin typeface="Cambria"/>
              <a:ea typeface="Cambria"/>
            </a:endParaRPr>
          </a:p>
        </p:txBody>
      </p:sp>
      <p:sp>
        <p:nvSpPr>
          <p:cNvPr id="222" name="TextShape 3"/>
          <p:cNvSpPr txBox="1"/>
          <p:nvPr/>
        </p:nvSpPr>
        <p:spPr>
          <a:xfrm>
            <a:off x="0" y="4997160"/>
            <a:ext cx="5562360" cy="145800"/>
          </a:xfrm>
          <a:prstGeom prst="rect">
            <a:avLst/>
          </a:prstGeom>
          <a:noFill/>
          <a:ln>
            <a:noFill/>
          </a:ln>
        </p:spPr>
        <p:txBody>
          <a:bodyPr anchor="ctr">
            <a:noAutofit/>
          </a:bodyPr>
          <a:lstStyle/>
          <a:p>
            <a:pPr>
              <a:lnSpc>
                <a:spcPct val="100000"/>
              </a:lnSpc>
              <a:tabLst>
                <a:tab pos="0" algn="l"/>
              </a:tabLst>
            </a:pPr>
            <a:r>
              <a:rPr lang="sk-SK" sz="900" b="0" strike="noStrike" spc="-1">
                <a:solidFill>
                  <a:srgbClr val="FFFFFF"/>
                </a:solidFill>
                <a:latin typeface="Cambria"/>
              </a:rPr>
              <a:t>© 2024 Keith A. Pray</a:t>
            </a:r>
            <a:endParaRPr lang="en-US" sz="900" b="0" strike="noStrike" spc="-1">
              <a:latin typeface="Times New Roman"/>
            </a:endParaRPr>
          </a:p>
        </p:txBody>
      </p:sp>
      <p:sp>
        <p:nvSpPr>
          <p:cNvPr id="224"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400" b="0" strike="noStrike" spc="-1">
                <a:solidFill>
                  <a:srgbClr val="FFFFFF"/>
                </a:solidFill>
                <a:latin typeface="Cambria"/>
              </a:rPr>
              <a:t>Ben Proctor</a:t>
            </a:r>
            <a:endParaRPr lang="en-US" sz="1400" b="0" strike="noStrike" spc="-1">
              <a:latin typeface="Arial"/>
            </a:endParaRPr>
          </a:p>
        </p:txBody>
      </p:sp>
      <p:pic>
        <p:nvPicPr>
          <p:cNvPr id="225" name="Picture 224"/>
          <p:cNvPicPr/>
          <p:nvPr/>
        </p:nvPicPr>
        <p:blipFill>
          <a:blip r:embed="rId3"/>
          <a:stretch/>
        </p:blipFill>
        <p:spPr>
          <a:xfrm>
            <a:off x="4316706" y="1129199"/>
            <a:ext cx="4822118" cy="3048676"/>
          </a:xfrm>
          <a:prstGeom prst="rect">
            <a:avLst/>
          </a:prstGeom>
          <a:ln>
            <a:noFill/>
          </a:ln>
        </p:spPr>
      </p:pic>
      <p:sp>
        <p:nvSpPr>
          <p:cNvPr id="3" name="TextBox 2">
            <a:extLst>
              <a:ext uri="{FF2B5EF4-FFF2-40B4-BE49-F238E27FC236}">
                <a16:creationId xmlns:a16="http://schemas.microsoft.com/office/drawing/2014/main" id="{87DC28C7-1897-9193-1ACF-2CD780B8899A}"/>
              </a:ext>
            </a:extLst>
          </p:cNvPr>
          <p:cNvSpPr txBox="1"/>
          <p:nvPr/>
        </p:nvSpPr>
        <p:spPr>
          <a:xfrm>
            <a:off x="5419976" y="4343831"/>
            <a:ext cx="3102965"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i="1" dirty="0">
                <a:ea typeface="Cambria"/>
              </a:rPr>
              <a:t>Histogram of FR Algorithm error rates</a:t>
            </a:r>
            <a:endParaRPr lang="en-US" sz="1400" i="1" dirty="0"/>
          </a:p>
        </p:txBody>
      </p:sp>
      <p:sp>
        <p:nvSpPr>
          <p:cNvPr id="2" name="TextShape 4">
            <a:extLst>
              <a:ext uri="{FF2B5EF4-FFF2-40B4-BE49-F238E27FC236}">
                <a16:creationId xmlns:a16="http://schemas.microsoft.com/office/drawing/2014/main" id="{71FF0FDB-6D5A-6DCE-ACD4-5B138C6C7DB1}"/>
              </a:ext>
            </a:extLst>
          </p:cNvPr>
          <p:cNvSpPr txBox="1"/>
          <p:nvPr/>
        </p:nvSpPr>
        <p:spPr>
          <a:xfrm>
            <a:off x="8519040" y="4997160"/>
            <a:ext cx="624600" cy="145800"/>
          </a:xfrm>
          <a:prstGeom prst="rect">
            <a:avLst/>
          </a:prstGeom>
          <a:noFill/>
          <a:ln>
            <a:noFill/>
          </a:ln>
        </p:spPr>
        <p:txBody>
          <a:bodyPr anchor="ctr">
            <a:noAutofit/>
          </a:bodyPr>
          <a:lstStyle/>
          <a:p>
            <a:pPr algn="r">
              <a:lnSpc>
                <a:spcPct val="100000"/>
              </a:lnSpc>
            </a:pPr>
            <a:fld id="{EBDD5A0A-03F7-4033-989F-D2CC666B3D35}" type="slidenum">
              <a:rPr lang="en-US" sz="900" b="0" strike="noStrike" spc="-1">
                <a:solidFill>
                  <a:srgbClr val="FFFFFF"/>
                </a:solidFill>
                <a:latin typeface="Cambria"/>
              </a:rPr>
              <a:t>15</a:t>
            </a:fld>
            <a:endParaRPr lang="en-US" sz="900" b="0" strike="noStrike" spc="-1">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EA93-789F-2057-24CA-794CC75CD04C}"/>
              </a:ext>
            </a:extLst>
          </p:cNvPr>
          <p:cNvSpPr>
            <a:spLocks noGrp="1"/>
          </p:cNvSpPr>
          <p:nvPr>
            <p:ph type="title"/>
          </p:nvPr>
        </p:nvSpPr>
        <p:spPr/>
        <p:txBody>
          <a:bodyPr/>
          <a:lstStyle/>
          <a:p>
            <a:r>
              <a:rPr lang="en-US" dirty="0">
                <a:ea typeface="Cambria"/>
              </a:rPr>
              <a:t>Summary</a:t>
            </a:r>
            <a:endParaRPr lang="en-US" dirty="0"/>
          </a:p>
        </p:txBody>
      </p:sp>
      <p:pic>
        <p:nvPicPr>
          <p:cNvPr id="8" name="Picture 7" descr="A person in a suit standing next to a robot&#10;&#10;Description automatically generated">
            <a:extLst>
              <a:ext uri="{FF2B5EF4-FFF2-40B4-BE49-F238E27FC236}">
                <a16:creationId xmlns:a16="http://schemas.microsoft.com/office/drawing/2014/main" id="{74D1D880-5AF2-ED13-97D4-6247FB5F65D2}"/>
              </a:ext>
            </a:extLst>
          </p:cNvPr>
          <p:cNvPicPr>
            <a:picLocks noChangeAspect="1"/>
          </p:cNvPicPr>
          <p:nvPr/>
        </p:nvPicPr>
        <p:blipFill>
          <a:blip r:embed="rId2"/>
          <a:stretch>
            <a:fillRect/>
          </a:stretch>
        </p:blipFill>
        <p:spPr>
          <a:xfrm>
            <a:off x="4571507" y="1151868"/>
            <a:ext cx="4563131" cy="2839764"/>
          </a:xfrm>
          <a:prstGeom prst="rect">
            <a:avLst/>
          </a:prstGeom>
        </p:spPr>
      </p:pic>
      <p:sp>
        <p:nvSpPr>
          <p:cNvPr id="9" name="TextBox 2">
            <a:extLst>
              <a:ext uri="{FF2B5EF4-FFF2-40B4-BE49-F238E27FC236}">
                <a16:creationId xmlns:a16="http://schemas.microsoft.com/office/drawing/2014/main" id="{54824836-E397-5A2E-931F-82D876A6C978}"/>
              </a:ext>
            </a:extLst>
          </p:cNvPr>
          <p:cNvSpPr txBox="1"/>
          <p:nvPr/>
        </p:nvSpPr>
        <p:spPr>
          <a:xfrm>
            <a:off x="4577729" y="3986035"/>
            <a:ext cx="4563044" cy="286232"/>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US" sz="1400" i="1" dirty="0">
                <a:ea typeface="Cambria"/>
              </a:rPr>
              <a:t>New York Mayor Eric Adams introduces K5 police robot [6]</a:t>
            </a:r>
            <a:endParaRPr lang="en-US" sz="1400" i="1" dirty="0"/>
          </a:p>
        </p:txBody>
      </p:sp>
      <p:sp>
        <p:nvSpPr>
          <p:cNvPr id="11" name="TextShape 4">
            <a:extLst>
              <a:ext uri="{FF2B5EF4-FFF2-40B4-BE49-F238E27FC236}">
                <a16:creationId xmlns:a16="http://schemas.microsoft.com/office/drawing/2014/main" id="{0D363B42-25ED-66E9-61AD-81244887337A}"/>
              </a:ext>
            </a:extLst>
          </p:cNvPr>
          <p:cNvSpPr txBox="1"/>
          <p:nvPr/>
        </p:nvSpPr>
        <p:spPr>
          <a:xfrm>
            <a:off x="8519040" y="4997160"/>
            <a:ext cx="624600" cy="145800"/>
          </a:xfrm>
          <a:prstGeom prst="rect">
            <a:avLst/>
          </a:prstGeom>
          <a:noFill/>
          <a:ln>
            <a:noFill/>
          </a:ln>
        </p:spPr>
        <p:txBody>
          <a:bodyPr anchor="ctr">
            <a:noAutofit/>
          </a:bodyPr>
          <a:lstStyle/>
          <a:p>
            <a:pPr algn="r">
              <a:lnSpc>
                <a:spcPct val="100000"/>
              </a:lnSpc>
            </a:pPr>
            <a:fld id="{EBDD5A0A-03F7-4033-989F-D2CC666B3D35}" type="slidenum">
              <a:rPr lang="en-US" sz="900" b="0" strike="noStrike" spc="-1">
                <a:solidFill>
                  <a:srgbClr val="FFFFFF"/>
                </a:solidFill>
                <a:latin typeface="Cambria"/>
              </a:rPr>
              <a:t>16</a:t>
            </a:fld>
            <a:endParaRPr lang="en-US" sz="900" b="0" strike="noStrike" spc="-1">
              <a:latin typeface="Times New Roman"/>
            </a:endParaRPr>
          </a:p>
        </p:txBody>
      </p:sp>
      <p:sp>
        <p:nvSpPr>
          <p:cNvPr id="5" name="CustomShape 6">
            <a:extLst>
              <a:ext uri="{FF2B5EF4-FFF2-40B4-BE49-F238E27FC236}">
                <a16:creationId xmlns:a16="http://schemas.microsoft.com/office/drawing/2014/main" id="{129BED8B-C6EE-B95B-24C5-AB37A8F99B28}"/>
              </a:ext>
            </a:extLst>
          </p:cNvPr>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400" b="0" strike="noStrike" spc="-1">
                <a:solidFill>
                  <a:srgbClr val="FFFFFF"/>
                </a:solidFill>
                <a:latin typeface="Cambria"/>
              </a:rPr>
              <a:t>Ben Proctor</a:t>
            </a:r>
            <a:endParaRPr lang="en-US" sz="1400" b="0" strike="noStrike" spc="-1">
              <a:latin typeface="Arial"/>
            </a:endParaRPr>
          </a:p>
        </p:txBody>
      </p:sp>
      <p:sp>
        <p:nvSpPr>
          <p:cNvPr id="12" name="TextShape 2">
            <a:extLst>
              <a:ext uri="{FF2B5EF4-FFF2-40B4-BE49-F238E27FC236}">
                <a16:creationId xmlns:a16="http://schemas.microsoft.com/office/drawing/2014/main" id="{513DAD60-24D1-9163-8768-8B7C013BE54D}"/>
              </a:ext>
            </a:extLst>
          </p:cNvPr>
          <p:cNvSpPr txBox="1"/>
          <p:nvPr/>
        </p:nvSpPr>
        <p:spPr>
          <a:xfrm>
            <a:off x="684612" y="1132990"/>
            <a:ext cx="3733560" cy="3352320"/>
          </a:xfrm>
          <a:prstGeom prst="rect">
            <a:avLst/>
          </a:prstGeom>
          <a:noFill/>
          <a:ln>
            <a:noFill/>
          </a:ln>
        </p:spPr>
        <p:txBody>
          <a:bodyPr lIns="91440" tIns="45720" rIns="91440" bIns="45720" anchor="t">
            <a:noAutofit/>
          </a:bodyPr>
          <a:lstStyle/>
          <a:p>
            <a:pPr marL="393700" indent="-285750">
              <a:spcBef>
                <a:spcPts val="1417"/>
              </a:spcBef>
              <a:buClr>
                <a:srgbClr val="FFFFFF"/>
              </a:buClr>
              <a:buSzPct val="45000"/>
              <a:buFont typeface="Arial"/>
              <a:buChar char="•"/>
            </a:pPr>
            <a:r>
              <a:rPr lang="en-US" sz="1400" spc="-1" dirty="0">
                <a:solidFill>
                  <a:srgbClr val="FFFFFF"/>
                </a:solidFill>
                <a:latin typeface="Cambria"/>
              </a:rPr>
              <a:t>Robots increase</a:t>
            </a:r>
            <a:r>
              <a:rPr lang="en-US" sz="1400" b="0" strike="noStrike" spc="-1" dirty="0">
                <a:solidFill>
                  <a:srgbClr val="FFFFFF"/>
                </a:solidFill>
                <a:latin typeface="Cambria"/>
              </a:rPr>
              <a:t> </a:t>
            </a:r>
            <a:r>
              <a:rPr lang="en-US" sz="1400" spc="-1" dirty="0">
                <a:solidFill>
                  <a:srgbClr val="FFFFFF"/>
                </a:solidFill>
                <a:latin typeface="Cambria"/>
              </a:rPr>
              <a:t>capacity for police violence [9, 10]</a:t>
            </a:r>
            <a:endParaRPr lang="en-US" sz="1400" spc="-1" dirty="0">
              <a:solidFill>
                <a:srgbClr val="FFFFFF"/>
              </a:solidFill>
              <a:latin typeface="Cambria"/>
              <a:ea typeface="Cambria"/>
            </a:endParaRPr>
          </a:p>
          <a:p>
            <a:pPr marL="393700" indent="-285750">
              <a:spcBef>
                <a:spcPts val="1417"/>
              </a:spcBef>
              <a:buClr>
                <a:srgbClr val="FFFFFF"/>
              </a:buClr>
              <a:buSzPct val="45000"/>
              <a:buFont typeface="Arial"/>
              <a:buChar char="•"/>
            </a:pPr>
            <a:r>
              <a:rPr lang="en-US" sz="1400" spc="-1" dirty="0">
                <a:solidFill>
                  <a:srgbClr val="FFFFFF"/>
                </a:solidFill>
                <a:latin typeface="Cambria"/>
                <a:ea typeface="Cambria"/>
              </a:rPr>
              <a:t>Worsens existing issues of militarization, violence, and discrimination [4, 6, 3]</a:t>
            </a:r>
            <a:endParaRPr lang="en-US" sz="1400" b="0" strike="noStrike" spc="-1" dirty="0">
              <a:solidFill>
                <a:srgbClr val="FFFFFF"/>
              </a:solidFill>
              <a:latin typeface="Cambria"/>
              <a:ea typeface="Cambria"/>
            </a:endParaRPr>
          </a:p>
          <a:p>
            <a:pPr marL="393700" indent="-285750">
              <a:spcBef>
                <a:spcPts val="1417"/>
              </a:spcBef>
              <a:buClr>
                <a:srgbClr val="FFFFFF"/>
              </a:buClr>
              <a:buSzPct val="45000"/>
              <a:buFont typeface="Arial"/>
              <a:buChar char="•"/>
            </a:pPr>
            <a:r>
              <a:rPr lang="en-US" sz="1400" spc="-1" dirty="0">
                <a:solidFill>
                  <a:srgbClr val="FFFFFF"/>
                </a:solidFill>
                <a:latin typeface="Cambria"/>
                <a:ea typeface="Cambria"/>
              </a:rPr>
              <a:t>Further alienates &amp; builds distrust between police &amp; citizens [4, 2, 7]</a:t>
            </a:r>
          </a:p>
          <a:p>
            <a:pPr marL="393700" indent="-285750">
              <a:spcBef>
                <a:spcPts val="1417"/>
              </a:spcBef>
              <a:buClr>
                <a:srgbClr val="FFFFFF"/>
              </a:buClr>
              <a:buSzPct val="45000"/>
              <a:buFont typeface="Arial"/>
              <a:buChar char="•"/>
            </a:pPr>
            <a:r>
              <a:rPr lang="en-US" sz="1400" spc="-1" dirty="0">
                <a:solidFill>
                  <a:srgbClr val="FFFFFF"/>
                </a:solidFill>
                <a:latin typeface="Cambria"/>
                <a:ea typeface="Cambria"/>
              </a:rPr>
              <a:t>Trajectory of robotics development implies problems will worsen with time [5]</a:t>
            </a:r>
          </a:p>
          <a:p>
            <a:pPr marL="393700" indent="-285750">
              <a:spcBef>
                <a:spcPts val="1417"/>
              </a:spcBef>
              <a:buClr>
                <a:srgbClr val="FFFFFF"/>
              </a:buClr>
              <a:buSzPct val="45000"/>
              <a:buFont typeface="Arial"/>
              <a:buChar char="•"/>
            </a:pPr>
            <a:r>
              <a:rPr lang="en-US" sz="1400" spc="-1" dirty="0">
                <a:solidFill>
                  <a:srgbClr val="FFFFFF"/>
                </a:solidFill>
                <a:latin typeface="Cambria"/>
                <a:ea typeface="Cambria"/>
              </a:rPr>
              <a:t>A ban would improve public safety &amp; police effectiveness</a:t>
            </a:r>
          </a:p>
        </p:txBody>
      </p:sp>
    </p:spTree>
    <p:extLst>
      <p:ext uri="{BB962C8B-B14F-4D97-AF65-F5344CB8AC3E}">
        <p14:creationId xmlns:p14="http://schemas.microsoft.com/office/powerpoint/2010/main" val="871692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685800" y="361800"/>
            <a:ext cx="7772040" cy="914040"/>
          </a:xfrm>
          <a:prstGeom prst="rect">
            <a:avLst/>
          </a:prstGeom>
          <a:noFill/>
          <a:ln>
            <a:noFill/>
          </a:ln>
        </p:spPr>
        <p:txBody>
          <a:bodyPr anchor="ctr">
            <a:noAutofit/>
          </a:bodyPr>
          <a:lstStyle/>
          <a:p>
            <a:pPr>
              <a:lnSpc>
                <a:spcPct val="80000"/>
              </a:lnSpc>
            </a:pPr>
            <a:r>
              <a:rPr lang="en-US" sz="2700" b="0" strike="noStrike" cap="all" spc="-1">
                <a:solidFill>
                  <a:srgbClr val="FFFFFF"/>
                </a:solidFill>
                <a:latin typeface="Cambria"/>
              </a:rPr>
              <a:t>References</a:t>
            </a:r>
            <a:endParaRPr lang="en-US" sz="2700" b="0" strike="noStrike" spc="-1">
              <a:solidFill>
                <a:srgbClr val="FFFFFF"/>
              </a:solidFill>
              <a:latin typeface="Cambria"/>
            </a:endParaRPr>
          </a:p>
        </p:txBody>
      </p:sp>
      <p:sp>
        <p:nvSpPr>
          <p:cNvPr id="233" name="TextShape 2"/>
          <p:cNvSpPr txBox="1"/>
          <p:nvPr/>
        </p:nvSpPr>
        <p:spPr>
          <a:xfrm>
            <a:off x="687705" y="981075"/>
            <a:ext cx="7772040" cy="3352320"/>
          </a:xfrm>
          <a:prstGeom prst="rect">
            <a:avLst/>
          </a:prstGeom>
          <a:noFill/>
          <a:ln>
            <a:noFill/>
          </a:ln>
        </p:spPr>
        <p:txBody>
          <a:bodyPr lIns="91440" tIns="45720" rIns="91440" bIns="45720" anchor="t">
            <a:noAutofit/>
          </a:bodyPr>
          <a:lstStyle/>
          <a:p>
            <a:pPr>
              <a:lnSpc>
                <a:spcPct val="90000"/>
              </a:lnSpc>
              <a:spcBef>
                <a:spcPts val="601"/>
              </a:spcBef>
              <a:tabLst>
                <a:tab pos="0" algn="l"/>
              </a:tabLst>
            </a:pPr>
            <a:r>
              <a:rPr lang="en-US" sz="1000" b="0" strike="noStrike" spc="-1" dirty="0">
                <a:solidFill>
                  <a:srgbClr val="FFFFFF"/>
                </a:solidFill>
                <a:latin typeface="Cambria"/>
              </a:rPr>
              <a:t>[1] </a:t>
            </a:r>
            <a:r>
              <a:rPr lang="en-US" sz="1000" spc="-1" dirty="0">
                <a:solidFill>
                  <a:srgbClr val="FFFFFF"/>
                </a:solidFill>
                <a:latin typeface="Cambria"/>
              </a:rPr>
              <a:t>Arthur Holland Michel, "Law Enforcement Robotics Datasheet" , (Bard College, July 11 2016), </a:t>
            </a:r>
            <a:r>
              <a:rPr lang="en-US" sz="1000" spc="-1" dirty="0">
                <a:solidFill>
                  <a:srgbClr val="FFFFFF"/>
                </a:solidFill>
                <a:latin typeface="Cambria"/>
                <a:hlinkClick r:id="rId2"/>
              </a:rPr>
              <a:t>https</a:t>
            </a:r>
            <a:r>
              <a:rPr lang="en-US" sz="1000" b="0" strike="noStrike" spc="-1" dirty="0">
                <a:solidFill>
                  <a:srgbClr val="FFFFFF"/>
                </a:solidFill>
                <a:latin typeface="Cambria"/>
                <a:hlinkClick r:id="rId2"/>
              </a:rPr>
              <a:t>://dronecenter.bard.edu/law-enforcement-robots-datasheet/</a:t>
            </a:r>
            <a:r>
              <a:rPr lang="en-US" sz="1000" b="0" strike="noStrike" spc="-1" dirty="0">
                <a:solidFill>
                  <a:srgbClr val="FFFFFF"/>
                </a:solidFill>
                <a:latin typeface="Cambria"/>
              </a:rPr>
              <a:t> </a:t>
            </a:r>
            <a:r>
              <a:rPr lang="en-US" sz="1000" spc="-1" dirty="0">
                <a:solidFill>
                  <a:srgbClr val="FFFFFF"/>
                </a:solidFill>
                <a:latin typeface="Cambria"/>
              </a:rPr>
              <a:t>, (September 23, 2024).</a:t>
            </a:r>
            <a:endParaRPr lang="en-US" sz="1000" b="0" strike="noStrike" spc="-1" dirty="0">
              <a:solidFill>
                <a:srgbClr val="FFFFFF"/>
              </a:solidFill>
              <a:latin typeface="Cambria"/>
            </a:endParaRPr>
          </a:p>
          <a:p>
            <a:pPr>
              <a:lnSpc>
                <a:spcPct val="90000"/>
              </a:lnSpc>
              <a:spcBef>
                <a:spcPts val="601"/>
              </a:spcBef>
              <a:tabLst>
                <a:tab pos="0" algn="l"/>
              </a:tabLst>
            </a:pPr>
            <a:r>
              <a:rPr lang="en-US" sz="1000" b="0" strike="noStrike" spc="-1" dirty="0">
                <a:solidFill>
                  <a:srgbClr val="FFFFFF"/>
                </a:solidFill>
                <a:latin typeface="Cambria"/>
              </a:rPr>
              <a:t>[2] </a:t>
            </a:r>
            <a:r>
              <a:rPr lang="en-US" sz="1000" spc="-1" dirty="0">
                <a:solidFill>
                  <a:srgbClr val="FFFFFF"/>
                </a:solidFill>
                <a:latin typeface="Cambria"/>
              </a:rPr>
              <a:t>Darrel M. West, "Brookings survey finds 52 percent believe robots will perform most human activities in 30 years", (Brookings Institute, June 21 2018), </a:t>
            </a:r>
            <a:r>
              <a:rPr lang="en-US" sz="1000" spc="-1" dirty="0">
                <a:solidFill>
                  <a:srgbClr val="FFFFFF"/>
                </a:solidFill>
                <a:latin typeface="Cambria"/>
                <a:hlinkClick r:id="rId3"/>
              </a:rPr>
              <a:t>https</a:t>
            </a:r>
            <a:r>
              <a:rPr lang="en-US" sz="1000" b="0" strike="noStrike" spc="-1" dirty="0">
                <a:solidFill>
                  <a:srgbClr val="FFFFFF"/>
                </a:solidFill>
                <a:latin typeface="Cambria"/>
                <a:hlinkClick r:id="rId3"/>
              </a:rPr>
              <a:t>://www.brookings.edu/articles/brookings-survey-finds-52-percent-believe-robots-will-perform-most-human-activities-in-30-years/</a:t>
            </a:r>
            <a:r>
              <a:rPr lang="en-US" sz="1000" spc="-1" dirty="0">
                <a:solidFill>
                  <a:srgbClr val="FFFFFF"/>
                </a:solidFill>
                <a:latin typeface="Cambria"/>
              </a:rPr>
              <a:t> , (September 23, 2024).</a:t>
            </a:r>
            <a:endParaRPr lang="en-US" sz="1000"/>
          </a:p>
          <a:p>
            <a:pPr>
              <a:lnSpc>
                <a:spcPct val="90000"/>
              </a:lnSpc>
              <a:spcBef>
                <a:spcPts val="601"/>
              </a:spcBef>
              <a:tabLst>
                <a:tab pos="0" algn="l"/>
              </a:tabLst>
            </a:pPr>
            <a:r>
              <a:rPr lang="en-US" sz="1000" b="0" strike="noStrike" spc="-1" dirty="0">
                <a:solidFill>
                  <a:srgbClr val="FFFFFF"/>
                </a:solidFill>
                <a:latin typeface="Cambria"/>
              </a:rPr>
              <a:t>[3] </a:t>
            </a:r>
            <a:r>
              <a:rPr lang="en-US" sz="1000" spc="-1" dirty="0">
                <a:solidFill>
                  <a:srgbClr val="FFFFFF"/>
                </a:solidFill>
                <a:latin typeface="Cambria"/>
              </a:rPr>
              <a:t>Larry Hardesty, "Study finds gender and skin-type bias in commercial artificial intelligence systems" , (MIT News Office, February 11, 2018), </a:t>
            </a:r>
            <a:r>
              <a:rPr lang="en-US" sz="1000" spc="-1" dirty="0">
                <a:solidFill>
                  <a:srgbClr val="FFFFFF"/>
                </a:solidFill>
                <a:latin typeface="Cambria"/>
                <a:hlinkClick r:id="rId4"/>
              </a:rPr>
              <a:t>https</a:t>
            </a:r>
            <a:r>
              <a:rPr lang="en-US" sz="1000" b="0" strike="noStrike" spc="-1" dirty="0">
                <a:solidFill>
                  <a:srgbClr val="FFFFFF"/>
                </a:solidFill>
                <a:latin typeface="Cambria"/>
                <a:hlinkClick r:id="rId4"/>
              </a:rPr>
              <a:t>://news.mit.edu/2018/study-finds-gender-skin-type-bias-artificial-intelligence-systems-0212</a:t>
            </a:r>
            <a:r>
              <a:rPr lang="en-US" sz="1000" spc="-1" dirty="0">
                <a:solidFill>
                  <a:srgbClr val="FFFFFF"/>
                </a:solidFill>
                <a:latin typeface="Cambria"/>
              </a:rPr>
              <a:t> , (September 23, 2024).</a:t>
            </a:r>
            <a:endParaRPr lang="en-US" sz="1000" b="0" strike="noStrike" spc="-1" dirty="0">
              <a:solidFill>
                <a:srgbClr val="FFFFFF"/>
              </a:solidFill>
              <a:latin typeface="Cambria"/>
            </a:endParaRPr>
          </a:p>
          <a:p>
            <a:pPr>
              <a:lnSpc>
                <a:spcPct val="90000"/>
              </a:lnSpc>
              <a:spcBef>
                <a:spcPts val="601"/>
              </a:spcBef>
              <a:tabLst>
                <a:tab pos="0" algn="l"/>
              </a:tabLst>
            </a:pPr>
            <a:r>
              <a:rPr lang="en-US" sz="1000" b="0" strike="noStrike" spc="-1" dirty="0">
                <a:solidFill>
                  <a:srgbClr val="FFFFFF"/>
                </a:solidFill>
                <a:latin typeface="Cambria"/>
              </a:rPr>
              <a:t>[4] Federico </a:t>
            </a:r>
            <a:r>
              <a:rPr lang="en-US" sz="1000" b="0" strike="noStrike" spc="-1" err="1">
                <a:solidFill>
                  <a:srgbClr val="FFFFFF"/>
                </a:solidFill>
                <a:latin typeface="Cambria"/>
              </a:rPr>
              <a:t>Masera</a:t>
            </a:r>
            <a:r>
              <a:rPr lang="en-US" sz="1000" b="0" strike="noStrike" spc="-1" dirty="0">
                <a:solidFill>
                  <a:srgbClr val="FFFFFF"/>
                </a:solidFill>
                <a:latin typeface="Cambria"/>
              </a:rPr>
              <a:t>, Police safety, killings by the police, and the militarization of US law enforcement, Journal of Urban Economics, Volume 124, 2021, 103365, ISSN 0094-1190, </a:t>
            </a:r>
            <a:r>
              <a:rPr lang="en-US" sz="1000" b="0" strike="noStrike" spc="-1" dirty="0">
                <a:solidFill>
                  <a:srgbClr val="FFFFFF"/>
                </a:solidFill>
                <a:latin typeface="Cambria"/>
                <a:hlinkClick r:id="rId5"/>
              </a:rPr>
              <a:t>https://doi.org/10.1016/j.jue.2021.103365</a:t>
            </a:r>
            <a:endParaRPr lang="en-US" sz="1000" b="0" strike="noStrike" spc="-1" dirty="0">
              <a:solidFill>
                <a:srgbClr val="FFFFFF"/>
              </a:solidFill>
              <a:latin typeface="Cambria"/>
            </a:endParaRPr>
          </a:p>
          <a:p>
            <a:pPr>
              <a:lnSpc>
                <a:spcPct val="90000"/>
              </a:lnSpc>
              <a:spcBef>
                <a:spcPts val="601"/>
              </a:spcBef>
              <a:tabLst>
                <a:tab pos="0" algn="l"/>
              </a:tabLst>
            </a:pPr>
            <a:r>
              <a:rPr lang="en-US" sz="1000" b="0" strike="noStrike" spc="-1" dirty="0">
                <a:solidFill>
                  <a:srgbClr val="FFFFFF"/>
                </a:solidFill>
                <a:latin typeface="Cambria"/>
              </a:rPr>
              <a:t>[5] J. Khurshid and Hong Bing-</a:t>
            </a:r>
            <a:r>
              <a:rPr lang="en-US" sz="1000" b="0" strike="noStrike" spc="-1" err="1">
                <a:solidFill>
                  <a:srgbClr val="FFFFFF"/>
                </a:solidFill>
                <a:latin typeface="Cambria"/>
              </a:rPr>
              <a:t>rong</a:t>
            </a:r>
            <a:r>
              <a:rPr lang="en-US" sz="1000" b="0" strike="noStrike" spc="-1" dirty="0">
                <a:solidFill>
                  <a:srgbClr val="FFFFFF"/>
                </a:solidFill>
                <a:latin typeface="Cambria"/>
              </a:rPr>
              <a:t>, "Military robots - a glimpse from today and tomorrow," ICARCV 2004 8th Control, Automation, Robotics and Vision Conference, 2004., Kunming, China, 2004, pp. 771-777 Vol. 1, </a:t>
            </a:r>
            <a:r>
              <a:rPr lang="en-US" sz="1000" b="0" strike="noStrike" spc="-1" err="1">
                <a:solidFill>
                  <a:srgbClr val="FFFFFF"/>
                </a:solidFill>
                <a:latin typeface="Cambria"/>
              </a:rPr>
              <a:t>doi</a:t>
            </a:r>
            <a:r>
              <a:rPr lang="en-US" sz="1000" b="0" strike="noStrike" spc="-1" dirty="0">
                <a:solidFill>
                  <a:srgbClr val="FFFFFF"/>
                </a:solidFill>
                <a:latin typeface="Cambria"/>
              </a:rPr>
              <a:t>: 10.1109/ICARCV.2004.1468925.</a:t>
            </a:r>
            <a:r>
              <a:rPr lang="en-US" sz="1000" spc="-1" dirty="0">
                <a:solidFill>
                  <a:srgbClr val="FFFFFF"/>
                </a:solidFill>
                <a:latin typeface="Cambria"/>
              </a:rPr>
              <a:t> </a:t>
            </a:r>
            <a:endParaRPr lang="en-US" sz="1000" b="0" strike="noStrike" spc="-1" dirty="0">
              <a:solidFill>
                <a:srgbClr val="FFFFFF"/>
              </a:solidFill>
              <a:latin typeface="Cambria"/>
            </a:endParaRPr>
          </a:p>
          <a:p>
            <a:pPr>
              <a:lnSpc>
                <a:spcPct val="90000"/>
              </a:lnSpc>
              <a:spcBef>
                <a:spcPts val="601"/>
              </a:spcBef>
              <a:tabLst>
                <a:tab pos="0" algn="l"/>
              </a:tabLst>
            </a:pPr>
            <a:r>
              <a:rPr lang="en-US" sz="1000" b="0" strike="noStrike" spc="-1" dirty="0">
                <a:solidFill>
                  <a:srgbClr val="FFFFFF"/>
                </a:solidFill>
                <a:latin typeface="Cambria"/>
              </a:rPr>
              <a:t>[6] </a:t>
            </a:r>
            <a:r>
              <a:rPr lang="en-US" sz="1000" spc="-1" dirty="0">
                <a:solidFill>
                  <a:srgbClr val="FFFFFF"/>
                </a:solidFill>
                <a:latin typeface="Cambria"/>
              </a:rPr>
              <a:t>Alinnah Qiao, "Under the Watchful, Unblinking Eye: Privacy Implications of the New York Police Department's Deployment of Autonomous Robots", (Harvard University Jolt Digest, November 10, 2023), </a:t>
            </a:r>
            <a:r>
              <a:rPr lang="en-US" sz="1000" spc="-1" dirty="0">
                <a:solidFill>
                  <a:srgbClr val="FFFFFF"/>
                </a:solidFill>
                <a:latin typeface="Cambria"/>
                <a:hlinkClick r:id="rId6"/>
              </a:rPr>
              <a:t>https</a:t>
            </a:r>
            <a:r>
              <a:rPr lang="en-US" sz="1000" b="0" strike="noStrike" spc="-1" dirty="0">
                <a:solidFill>
                  <a:srgbClr val="FFFFFF"/>
                </a:solidFill>
                <a:latin typeface="Cambria"/>
                <a:hlinkClick r:id="rId6"/>
              </a:rPr>
              <a:t>://jolt.law.harvard.edu/digest/under-the-watchful-unblinking-eye-privacy-implications-of-the-new-york-police-departments-deployment-of-autonomous-robots</a:t>
            </a:r>
            <a:r>
              <a:rPr lang="en-US" sz="1000" spc="-1" dirty="0">
                <a:solidFill>
                  <a:srgbClr val="FFFFFF"/>
                </a:solidFill>
                <a:latin typeface="Cambria"/>
              </a:rPr>
              <a:t>, (September 23, 2024).</a:t>
            </a:r>
            <a:endParaRPr lang="en-US" sz="1000" b="0" strike="noStrike" spc="-1" dirty="0">
              <a:solidFill>
                <a:srgbClr val="FFFFFF"/>
              </a:solidFill>
              <a:latin typeface="Cambria"/>
            </a:endParaRPr>
          </a:p>
          <a:p>
            <a:pPr>
              <a:lnSpc>
                <a:spcPct val="90000"/>
              </a:lnSpc>
              <a:spcBef>
                <a:spcPts val="601"/>
              </a:spcBef>
              <a:tabLst>
                <a:tab pos="0" algn="l"/>
              </a:tabLst>
            </a:pPr>
            <a:r>
              <a:rPr lang="en-US" sz="1000" b="0" strike="noStrike" spc="-1" dirty="0">
                <a:solidFill>
                  <a:srgbClr val="FFFFFF"/>
                </a:solidFill>
                <a:latin typeface="Cambria"/>
              </a:rPr>
              <a:t>[7] </a:t>
            </a:r>
            <a:r>
              <a:rPr lang="en-US" sz="1000" spc="-1" dirty="0">
                <a:solidFill>
                  <a:srgbClr val="FFFFFF"/>
                </a:solidFill>
                <a:latin typeface="Cambria"/>
              </a:rPr>
              <a:t>Albert Bandura, "Disengaging morality from robotic war", (British Psychological Society, January 9, 2017), </a:t>
            </a:r>
            <a:r>
              <a:rPr lang="en-US" sz="1000" spc="-1" dirty="0">
                <a:solidFill>
                  <a:srgbClr val="FFFFFF"/>
                </a:solidFill>
                <a:latin typeface="Cambria"/>
                <a:hlinkClick r:id="rId7"/>
              </a:rPr>
              <a:t>https</a:t>
            </a:r>
            <a:r>
              <a:rPr lang="en-US" sz="1000" b="0" strike="noStrike" spc="-1" dirty="0">
                <a:solidFill>
                  <a:srgbClr val="FFFFFF"/>
                </a:solidFill>
                <a:latin typeface="Cambria"/>
                <a:hlinkClick r:id="rId7"/>
              </a:rPr>
              <a:t>://www.bps.org.uk/psychologist/disengaging-morality-robotic-war</a:t>
            </a:r>
            <a:r>
              <a:rPr lang="en-US" sz="1000" spc="-1" dirty="0">
                <a:solidFill>
                  <a:srgbClr val="FFFFFF"/>
                </a:solidFill>
                <a:latin typeface="Cambria"/>
              </a:rPr>
              <a:t>, (September 23, 2024).</a:t>
            </a:r>
            <a:endParaRPr lang="en-US" sz="1000" b="0" strike="noStrike" spc="-1" dirty="0">
              <a:solidFill>
                <a:srgbClr val="FFFFFF"/>
              </a:solidFill>
              <a:latin typeface="Cambria"/>
            </a:endParaRPr>
          </a:p>
          <a:p>
            <a:pPr>
              <a:lnSpc>
                <a:spcPct val="90000"/>
              </a:lnSpc>
              <a:spcBef>
                <a:spcPts val="601"/>
              </a:spcBef>
              <a:tabLst>
                <a:tab pos="0" algn="l"/>
              </a:tabLst>
            </a:pPr>
            <a:r>
              <a:rPr lang="en-US" sz="1000" spc="-1" dirty="0">
                <a:solidFill>
                  <a:srgbClr val="FFFFFF"/>
                </a:solidFill>
                <a:latin typeface="Cambria"/>
              </a:rPr>
              <a:t>[8] </a:t>
            </a:r>
            <a:r>
              <a:rPr lang="en-US" sz="1000" spc="-1" dirty="0">
                <a:solidFill>
                  <a:srgbClr val="FFFFFF"/>
                </a:solidFill>
                <a:latin typeface="Cambria"/>
                <a:ea typeface="+mn-lt"/>
                <a:cs typeface="+mn-lt"/>
              </a:rPr>
              <a:t>Chantal Grut, "Counting Drone Strike Deaths" (Columbia University, October 2012), </a:t>
            </a:r>
            <a:r>
              <a:rPr lang="en-US" sz="1000" spc="-1" dirty="0">
                <a:solidFill>
                  <a:srgbClr val="FFFFFF"/>
                </a:solidFill>
                <a:ea typeface="+mn-lt"/>
                <a:cs typeface="+mn-lt"/>
                <a:hlinkClick r:id="rId8"/>
              </a:rPr>
              <a:t>https://hri.law.columbia.edu/sites/default/files/publications/COLUMBIACountingDronesFinal.pdf</a:t>
            </a:r>
            <a:r>
              <a:rPr lang="en-US" sz="1000" spc="-1" dirty="0">
                <a:solidFill>
                  <a:srgbClr val="FFFFFF"/>
                </a:solidFill>
                <a:latin typeface="Cambria"/>
              </a:rPr>
              <a:t> ,</a:t>
            </a:r>
            <a:r>
              <a:rPr lang="en-US" sz="1000" spc="-1" dirty="0">
                <a:solidFill>
                  <a:srgbClr val="FFFFFF"/>
                </a:solidFill>
                <a:latin typeface="Cambria"/>
                <a:ea typeface="+mn-lt"/>
                <a:cs typeface="+mn-lt"/>
              </a:rPr>
              <a:t> (September 23, 2024).</a:t>
            </a:r>
          </a:p>
          <a:p>
            <a:pPr>
              <a:lnSpc>
                <a:spcPct val="90000"/>
              </a:lnSpc>
              <a:spcBef>
                <a:spcPts val="601"/>
              </a:spcBef>
              <a:tabLst>
                <a:tab pos="0" algn="l"/>
              </a:tabLst>
            </a:pPr>
            <a:r>
              <a:rPr lang="en-US" sz="1000" spc="-1" dirty="0">
                <a:solidFill>
                  <a:srgbClr val="FFFFFF"/>
                </a:solidFill>
                <a:latin typeface="Cambria"/>
                <a:ea typeface="+mn-lt"/>
                <a:cs typeface="+mn-lt"/>
              </a:rPr>
              <a:t>[9]"Robot fires tear gas and then runs over man in police standoff", (CNN, September 21, 2023) </a:t>
            </a:r>
            <a:r>
              <a:rPr lang="en-US" sz="1000" spc="-1" dirty="0">
                <a:solidFill>
                  <a:srgbClr val="FFFFFF"/>
                </a:solidFill>
                <a:ea typeface="+mn-lt"/>
                <a:cs typeface="+mn-lt"/>
                <a:hlinkClick r:id="rId9"/>
              </a:rPr>
              <a:t>https://www.cnn.com/2024/09/21/us/video/wanted-man-police-robot-standoff-digvid</a:t>
            </a:r>
            <a:r>
              <a:rPr lang="en-US" sz="1000" spc="-1" dirty="0">
                <a:solidFill>
                  <a:srgbClr val="FFFFFF"/>
                </a:solidFill>
                <a:ea typeface="+mn-lt"/>
                <a:cs typeface="+mn-lt"/>
              </a:rPr>
              <a:t> </a:t>
            </a:r>
            <a:r>
              <a:rPr lang="en-US" sz="1000" spc="-1" dirty="0">
                <a:solidFill>
                  <a:srgbClr val="FFFFFF"/>
                </a:solidFill>
                <a:latin typeface="Cambria"/>
                <a:ea typeface="+mn-lt"/>
                <a:cs typeface="+mn-lt"/>
              </a:rPr>
              <a:t>, (September 23, 2024).</a:t>
            </a:r>
          </a:p>
          <a:p>
            <a:pPr>
              <a:lnSpc>
                <a:spcPct val="90000"/>
              </a:lnSpc>
              <a:spcBef>
                <a:spcPts val="601"/>
              </a:spcBef>
              <a:tabLst>
                <a:tab pos="0" algn="l"/>
              </a:tabLst>
            </a:pPr>
            <a:r>
              <a:rPr lang="en-US" sz="1000" spc="-1" dirty="0">
                <a:solidFill>
                  <a:srgbClr val="FFFFFF"/>
                </a:solidFill>
                <a:latin typeface="Cambria"/>
                <a:ea typeface="+mn-lt"/>
                <a:cs typeface="+mn-lt"/>
              </a:rPr>
              <a:t>[10] Sarah Sidner, "How robot, explosives took out Dallas sniper in unprecedented way", (CNN, July 12, 2016),</a:t>
            </a:r>
          </a:p>
          <a:p>
            <a:pPr>
              <a:lnSpc>
                <a:spcPct val="90000"/>
              </a:lnSpc>
              <a:spcBef>
                <a:spcPts val="601"/>
              </a:spcBef>
              <a:tabLst>
                <a:tab pos="0" algn="l"/>
              </a:tabLst>
            </a:pPr>
            <a:r>
              <a:rPr lang="en-US" sz="1000" spc="-1" dirty="0">
                <a:solidFill>
                  <a:srgbClr val="FFFFFF"/>
                </a:solidFill>
                <a:ea typeface="+mn-lt"/>
                <a:cs typeface="+mn-lt"/>
                <a:hlinkClick r:id="rId10"/>
              </a:rPr>
              <a:t>https://www.cnn.com/2016/07/12/us/dallas-police-robot-c4-explosives/index.html</a:t>
            </a:r>
            <a:r>
              <a:rPr lang="en-US" sz="1000" spc="-1" dirty="0">
                <a:solidFill>
                  <a:srgbClr val="FFFFFF"/>
                </a:solidFill>
                <a:ea typeface="+mn-lt"/>
                <a:cs typeface="+mn-lt"/>
              </a:rPr>
              <a:t> </a:t>
            </a:r>
            <a:r>
              <a:rPr lang="en-US" sz="1000" spc="-1" dirty="0">
                <a:solidFill>
                  <a:srgbClr val="FFFFFF"/>
                </a:solidFill>
                <a:latin typeface="Cambria"/>
                <a:ea typeface="+mn-lt"/>
                <a:cs typeface="+mn-lt"/>
              </a:rPr>
              <a:t>, (September 23, 2024).</a:t>
            </a:r>
            <a:endParaRPr lang="en-US" sz="1000" dirty="0">
              <a:ea typeface="Cambria"/>
            </a:endParaRPr>
          </a:p>
        </p:txBody>
      </p:sp>
      <p:sp>
        <p:nvSpPr>
          <p:cNvPr id="234" name="TextShape 3"/>
          <p:cNvSpPr txBox="1"/>
          <p:nvPr/>
        </p:nvSpPr>
        <p:spPr>
          <a:xfrm>
            <a:off x="0" y="4997160"/>
            <a:ext cx="5562360" cy="145800"/>
          </a:xfrm>
          <a:prstGeom prst="rect">
            <a:avLst/>
          </a:prstGeom>
          <a:noFill/>
          <a:ln>
            <a:noFill/>
          </a:ln>
        </p:spPr>
        <p:txBody>
          <a:bodyPr anchor="ctr">
            <a:noAutofit/>
          </a:bodyPr>
          <a:lstStyle/>
          <a:p>
            <a:pPr>
              <a:lnSpc>
                <a:spcPct val="100000"/>
              </a:lnSpc>
              <a:tabLst>
                <a:tab pos="0" algn="l"/>
              </a:tabLst>
            </a:pPr>
            <a:r>
              <a:rPr lang="sk-SK" sz="900" b="0" strike="noStrike" spc="-1">
                <a:solidFill>
                  <a:srgbClr val="FFFFFF"/>
                </a:solidFill>
                <a:latin typeface="Cambria"/>
              </a:rPr>
              <a:t>© 2024 Keith A. Pray</a:t>
            </a:r>
            <a:endParaRPr lang="en-US" sz="900" b="0" strike="noStrike" spc="-1">
              <a:latin typeface="Times New Roman"/>
            </a:endParaRPr>
          </a:p>
        </p:txBody>
      </p:sp>
      <p:sp>
        <p:nvSpPr>
          <p:cNvPr id="235" name="TextShape 4"/>
          <p:cNvSpPr txBox="1"/>
          <p:nvPr/>
        </p:nvSpPr>
        <p:spPr>
          <a:xfrm>
            <a:off x="8519040" y="4997160"/>
            <a:ext cx="624600" cy="145800"/>
          </a:xfrm>
          <a:prstGeom prst="rect">
            <a:avLst/>
          </a:prstGeom>
          <a:noFill/>
          <a:ln>
            <a:noFill/>
          </a:ln>
        </p:spPr>
        <p:txBody>
          <a:bodyPr anchor="ctr">
            <a:noAutofit/>
          </a:bodyPr>
          <a:lstStyle/>
          <a:p>
            <a:pPr algn="r">
              <a:lnSpc>
                <a:spcPct val="100000"/>
              </a:lnSpc>
            </a:pPr>
            <a:fld id="{7EA8B598-5DE8-47EB-8154-895111052D81}" type="slidenum">
              <a:rPr lang="en-US" sz="900" b="0" strike="noStrike" spc="-1">
                <a:solidFill>
                  <a:srgbClr val="FFFFFF"/>
                </a:solidFill>
                <a:latin typeface="Cambria"/>
              </a:rPr>
              <a:t>17</a:t>
            </a:fld>
            <a:endParaRPr lang="en-US" sz="900" b="0" strike="noStrike" spc="-1">
              <a:latin typeface="Times New Roman"/>
            </a:endParaRPr>
          </a:p>
        </p:txBody>
      </p:sp>
      <p:sp>
        <p:nvSpPr>
          <p:cNvPr id="236"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400" b="0" strike="noStrike" spc="-1">
                <a:solidFill>
                  <a:srgbClr val="FFFFFF"/>
                </a:solidFill>
                <a:latin typeface="Cambria"/>
              </a:rPr>
              <a:t>&lt;Your Name&gt;</a:t>
            </a:r>
            <a:endParaRPr lang="en-US" sz="1400" b="0" strike="noStrike" spc="-1">
              <a:latin typeface="Arial"/>
            </a:endParaRPr>
          </a:p>
        </p:txBody>
      </p:sp>
      <p:sp>
        <p:nvSpPr>
          <p:cNvPr id="2" name="Footer Placeholder 1">
            <a:extLst>
              <a:ext uri="{FF2B5EF4-FFF2-40B4-BE49-F238E27FC236}">
                <a16:creationId xmlns:a16="http://schemas.microsoft.com/office/drawing/2014/main" id="{5DCDA1CA-646E-4AD6-2280-B2939157651C}"/>
              </a:ext>
            </a:extLst>
          </p:cNvPr>
          <p:cNvSpPr>
            <a:spLocks noGrp="1"/>
          </p:cNvSpPr>
          <p:nvPr>
            <p:ph type="ftr" sz="quarter" idx="11"/>
          </p:nvPr>
        </p:nvSpPr>
        <p:spPr/>
        <p:txBody>
          <a:bodyPr/>
          <a:lstStyle/>
          <a:p>
            <a:r>
              <a:rPr lang="sk-SK"/>
              <a:t>© 2024 Keith A. Pray</a:t>
            </a:r>
            <a:endParaRPr lang="en-US" dirty="0"/>
          </a:p>
        </p:txBody>
      </p:sp>
      <p:sp>
        <p:nvSpPr>
          <p:cNvPr id="3" name="Slide Number Placeholder 2">
            <a:extLst>
              <a:ext uri="{FF2B5EF4-FFF2-40B4-BE49-F238E27FC236}">
                <a16:creationId xmlns:a16="http://schemas.microsoft.com/office/drawing/2014/main" id="{A1DFAE55-ACE5-6EA9-2D67-4BA56C836E75}"/>
              </a:ext>
            </a:extLst>
          </p:cNvPr>
          <p:cNvSpPr>
            <a:spLocks noGrp="1"/>
          </p:cNvSpPr>
          <p:nvPr>
            <p:ph type="sldNum" sz="quarter" idx="12"/>
          </p:nvPr>
        </p:nvSpPr>
        <p:spPr/>
        <p:txBody>
          <a:bodyPr/>
          <a:lstStyle/>
          <a:p>
            <a:fld id="{A2A17EAB-8B51-5C40-8776-6683E51FA7A0}"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Preventing the </a:t>
            </a:r>
            <a:r>
              <a:rPr lang="en-US" dirty="0" err="1"/>
              <a:t>Doomscroll</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Olivia </a:t>
            </a:r>
            <a:r>
              <a:rPr lang="en-US" dirty="0" err="1"/>
              <a:t>Kochol</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024545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167A-656A-9258-3A0C-2BFEB287BA3C}"/>
              </a:ext>
            </a:extLst>
          </p:cNvPr>
          <p:cNvSpPr>
            <a:spLocks noGrp="1"/>
          </p:cNvSpPr>
          <p:nvPr>
            <p:ph type="title"/>
          </p:nvPr>
        </p:nvSpPr>
        <p:spPr/>
        <p:txBody>
          <a:bodyPr/>
          <a:lstStyle/>
          <a:p>
            <a:r>
              <a:rPr lang="en-US" dirty="0">
                <a:ea typeface="Cambria"/>
              </a:rPr>
              <a:t>What is DoomScrolling?</a:t>
            </a:r>
            <a:endParaRPr lang="en-US" dirty="0"/>
          </a:p>
        </p:txBody>
      </p:sp>
      <p:sp>
        <p:nvSpPr>
          <p:cNvPr id="3" name="Content Placeholder 2">
            <a:extLst>
              <a:ext uri="{FF2B5EF4-FFF2-40B4-BE49-F238E27FC236}">
                <a16:creationId xmlns:a16="http://schemas.microsoft.com/office/drawing/2014/main" id="{1EDEB976-5B62-1A8A-0F33-024A9804C24F}"/>
              </a:ext>
            </a:extLst>
          </p:cNvPr>
          <p:cNvSpPr>
            <a:spLocks noGrp="1"/>
          </p:cNvSpPr>
          <p:nvPr>
            <p:ph sz="half" idx="1"/>
          </p:nvPr>
        </p:nvSpPr>
        <p:spPr/>
        <p:txBody>
          <a:bodyPr vert="horz" lIns="91436" tIns="45718" rIns="91436" bIns="45718" rtlCol="0" anchor="t">
            <a:normAutofit/>
          </a:bodyPr>
          <a:lstStyle/>
          <a:p>
            <a:pPr marL="205740" indent="-205740"/>
            <a:r>
              <a:rPr lang="en-US" dirty="0">
                <a:ea typeface="Cambria"/>
              </a:rPr>
              <a:t>Term created in 2020 at the start of the pandemic </a:t>
            </a:r>
            <a:endParaRPr lang="en-US" dirty="0"/>
          </a:p>
          <a:p>
            <a:pPr marL="205740" indent="-205740"/>
            <a:r>
              <a:rPr lang="en-US" dirty="0">
                <a:ea typeface="Cambria"/>
              </a:rPr>
              <a:t>"</a:t>
            </a:r>
            <a:r>
              <a:rPr lang="en-US" dirty="0">
                <a:ea typeface="+mn-lt"/>
                <a:cs typeface="+mn-lt"/>
              </a:rPr>
              <a:t>the activity of spending a lot of time looking at your phone or computer and purposefully reading bad or negative news stories."[4]</a:t>
            </a:r>
          </a:p>
          <a:p>
            <a:pPr marL="205740" indent="-205740"/>
            <a:r>
              <a:rPr lang="en-US" dirty="0">
                <a:ea typeface="Cambria"/>
              </a:rPr>
              <a:t>Mindlessly consuming negative media in an almost obsessive manner [1]</a:t>
            </a:r>
          </a:p>
          <a:p>
            <a:pPr marL="205740" indent="-205740"/>
            <a:endParaRPr lang="en-US" dirty="0">
              <a:ea typeface="Cambria"/>
            </a:endParaRPr>
          </a:p>
          <a:p>
            <a:pPr marL="205740" indent="-205740"/>
            <a:endParaRPr lang="en-US" dirty="0">
              <a:ea typeface="Cambria"/>
            </a:endParaRPr>
          </a:p>
          <a:p>
            <a:pPr marL="205740" indent="-205740"/>
            <a:endParaRPr lang="en-US" dirty="0">
              <a:ea typeface="Cambria"/>
            </a:endParaRPr>
          </a:p>
          <a:p>
            <a:pPr marL="205740" indent="-205740"/>
            <a:endParaRPr lang="en-US" dirty="0">
              <a:ea typeface="Cambria"/>
            </a:endParaRPr>
          </a:p>
        </p:txBody>
      </p:sp>
      <p:pic>
        <p:nvPicPr>
          <p:cNvPr id="9" name="Content Placeholder 8" descr="A black and white sign with white text&#10;&#10;Description automatically generated">
            <a:extLst>
              <a:ext uri="{FF2B5EF4-FFF2-40B4-BE49-F238E27FC236}">
                <a16:creationId xmlns:a16="http://schemas.microsoft.com/office/drawing/2014/main" id="{CC7AC363-30CC-5B8C-BA92-599B68F07A07}"/>
              </a:ext>
            </a:extLst>
          </p:cNvPr>
          <p:cNvPicPr>
            <a:picLocks noGrp="1" noChangeAspect="1"/>
          </p:cNvPicPr>
          <p:nvPr>
            <p:ph sz="half" idx="2"/>
          </p:nvPr>
        </p:nvPicPr>
        <p:blipFill>
          <a:blip r:embed="rId3"/>
          <a:stretch>
            <a:fillRect/>
          </a:stretch>
        </p:blipFill>
        <p:spPr>
          <a:xfrm>
            <a:off x="4724400" y="1894152"/>
            <a:ext cx="3733800" cy="2100262"/>
          </a:xfrm>
        </p:spPr>
      </p:pic>
      <p:sp>
        <p:nvSpPr>
          <p:cNvPr id="5" name="Footer Placeholder 4">
            <a:extLst>
              <a:ext uri="{FF2B5EF4-FFF2-40B4-BE49-F238E27FC236}">
                <a16:creationId xmlns:a16="http://schemas.microsoft.com/office/drawing/2014/main" id="{03F9A573-6CF9-3C1A-01A7-70338CB6AACA}"/>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4F1F18FE-B63E-39F8-9470-265CCE048790}"/>
              </a:ext>
            </a:extLst>
          </p:cNvPr>
          <p:cNvSpPr>
            <a:spLocks noGrp="1"/>
          </p:cNvSpPr>
          <p:nvPr>
            <p:ph type="sldNum" sz="quarter" idx="12"/>
          </p:nvPr>
        </p:nvSpPr>
        <p:spPr/>
        <p:txBody>
          <a:bodyPr/>
          <a:lstStyle/>
          <a:p>
            <a:fld id="{A2A17EAB-8B51-5C40-8776-6683E51FA7A0}" type="slidenum">
              <a:rPr lang="en-US" smtClean="0"/>
              <a:t>19</a:t>
            </a:fld>
            <a:endParaRPr lang="en-US"/>
          </a:p>
        </p:txBody>
      </p:sp>
      <p:sp>
        <p:nvSpPr>
          <p:cNvPr id="8" name="TextBox 7">
            <a:extLst>
              <a:ext uri="{FF2B5EF4-FFF2-40B4-BE49-F238E27FC236}">
                <a16:creationId xmlns:a16="http://schemas.microsoft.com/office/drawing/2014/main" id="{701EA27F-8E3D-27EB-46EA-92CC5A7A7BCD}"/>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Olivia </a:t>
            </a:r>
            <a:r>
              <a:rPr lang="en-US" sz="1400" dirty="0" err="1">
                <a:latin typeface="+mj-lt"/>
              </a:rPr>
              <a:t>Kochol</a:t>
            </a:r>
            <a:endParaRPr lang="en-US" sz="1400" dirty="0" err="1">
              <a:solidFill>
                <a:schemeClr val="tx1"/>
              </a:solidFill>
              <a:latin typeface="+mj-lt"/>
            </a:endParaRPr>
          </a:p>
        </p:txBody>
      </p:sp>
      <p:sp>
        <p:nvSpPr>
          <p:cNvPr id="11" name="TextBox 10">
            <a:extLst>
              <a:ext uri="{FF2B5EF4-FFF2-40B4-BE49-F238E27FC236}">
                <a16:creationId xmlns:a16="http://schemas.microsoft.com/office/drawing/2014/main" id="{D1293D19-7E06-1D7C-F74F-2D90DB3A398F}"/>
              </a:ext>
            </a:extLst>
          </p:cNvPr>
          <p:cNvSpPr txBox="1"/>
          <p:nvPr/>
        </p:nvSpPr>
        <p:spPr>
          <a:xfrm>
            <a:off x="4726214" y="3996071"/>
            <a:ext cx="3729079" cy="461665"/>
          </a:xfrm>
          <a:prstGeom prst="rect">
            <a:avLst/>
          </a:prstGeom>
          <a:noFill/>
        </p:spPr>
        <p:txBody>
          <a:bodyPr wrap="square" lIns="91440" tIns="45720" rIns="91440" bIns="45720" rtlCol="0" anchor="t">
            <a:spAutoFit/>
          </a:bodyPr>
          <a:lstStyle/>
          <a:p>
            <a:pPr algn="ctr"/>
            <a:r>
              <a:rPr lang="en-US" sz="1200" dirty="0">
                <a:latin typeface="+mj-lt"/>
              </a:rPr>
              <a:t>Definition from digital wellness blogger Sonya Mohamed [5]</a:t>
            </a:r>
            <a:endParaRPr lang="en-US" sz="1200" dirty="0">
              <a:ea typeface="Cambria"/>
            </a:endParaRPr>
          </a:p>
        </p:txBody>
      </p:sp>
    </p:spTree>
    <p:extLst>
      <p:ext uri="{BB962C8B-B14F-4D97-AF65-F5344CB8AC3E}">
        <p14:creationId xmlns:p14="http://schemas.microsoft.com/office/powerpoint/2010/main" val="387625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vert="horz" lIns="91436" tIns="45718" rIns="91436" bIns="45718" rtlCol="0" anchor="ctr">
            <a:normAutofit/>
          </a:bodyPr>
          <a:lstStyle/>
          <a:p>
            <a:pPr marL="205740" indent="-205740"/>
            <a:r>
              <a:rPr lang="en-US" dirty="0"/>
              <a:t>Doomscrolling can make mental health issues worse</a:t>
            </a:r>
          </a:p>
          <a:p>
            <a:pPr marL="205740" indent="-205740"/>
            <a:r>
              <a:rPr lang="en-US" dirty="0"/>
              <a:t>Some physical health issues can result as well</a:t>
            </a:r>
            <a:endParaRPr lang="en-US" dirty="0">
              <a:ea typeface="Cambria"/>
            </a:endParaRPr>
          </a:p>
          <a:p>
            <a:pPr marL="205740" indent="-205740"/>
            <a:r>
              <a:rPr lang="en-US" dirty="0">
                <a:ea typeface="Cambria"/>
              </a:rPr>
              <a:t>Social media platforms are built for doomscrolling</a:t>
            </a:r>
          </a:p>
          <a:p>
            <a:pPr marL="205740" indent="-205740"/>
            <a:r>
              <a:rPr lang="en-US" dirty="0">
                <a:ea typeface="Cambria"/>
              </a:rPr>
              <a:t>Seen changes in some platforms to prevent their doomscrolling issues</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Olivia </a:t>
            </a:r>
            <a:r>
              <a:rPr lang="en-US" sz="1400" err="1">
                <a:latin typeface="+mj-lt"/>
              </a:rPr>
              <a:t>Kochol</a:t>
            </a:r>
            <a:endParaRPr lang="en-US">
              <a:ea typeface="Cambria"/>
            </a:endParaRPr>
          </a:p>
        </p:txBody>
      </p:sp>
      <p:pic>
        <p:nvPicPr>
          <p:cNvPr id="8" name="Picture 7" descr="Doomscrolling and Anxiety">
            <a:extLst>
              <a:ext uri="{FF2B5EF4-FFF2-40B4-BE49-F238E27FC236}">
                <a16:creationId xmlns:a16="http://schemas.microsoft.com/office/drawing/2014/main" id="{58C88482-5308-74F6-CF43-A8239F572415}"/>
              </a:ext>
            </a:extLst>
          </p:cNvPr>
          <p:cNvPicPr>
            <a:picLocks noChangeAspect="1"/>
          </p:cNvPicPr>
          <p:nvPr/>
        </p:nvPicPr>
        <p:blipFill>
          <a:blip r:embed="rId3"/>
          <a:stretch>
            <a:fillRect/>
          </a:stretch>
        </p:blipFill>
        <p:spPr>
          <a:xfrm>
            <a:off x="5219700" y="1301331"/>
            <a:ext cx="2565400" cy="3218171"/>
          </a:xfrm>
          <a:prstGeom prst="rect">
            <a:avLst/>
          </a:prstGeom>
        </p:spPr>
      </p:pic>
      <p:sp>
        <p:nvSpPr>
          <p:cNvPr id="11" name="TextBox 10">
            <a:extLst>
              <a:ext uri="{FF2B5EF4-FFF2-40B4-BE49-F238E27FC236}">
                <a16:creationId xmlns:a16="http://schemas.microsoft.com/office/drawing/2014/main" id="{8E4BC4BD-0062-985D-62F6-8FD9AEBDF1DC}"/>
              </a:ext>
            </a:extLst>
          </p:cNvPr>
          <p:cNvSpPr txBox="1"/>
          <p:nvPr/>
        </p:nvSpPr>
        <p:spPr>
          <a:xfrm>
            <a:off x="5221514" y="4521004"/>
            <a:ext cx="2569147" cy="474364"/>
          </a:xfrm>
          <a:prstGeom prst="rect">
            <a:avLst/>
          </a:prstGeom>
          <a:noFill/>
        </p:spPr>
        <p:txBody>
          <a:bodyPr wrap="square" lIns="91440" tIns="45720" rIns="91440" bIns="45720" rtlCol="0" anchor="t">
            <a:spAutoFit/>
          </a:bodyPr>
          <a:lstStyle/>
          <a:p>
            <a:pPr algn="ctr"/>
            <a:r>
              <a:rPr lang="en-US" sz="1200" dirty="0">
                <a:latin typeface="+mj-lt"/>
              </a:rPr>
              <a:t>Doomscrolling vs Anxiety proportionality graph [3]</a:t>
            </a:r>
            <a:endParaRPr lang="en-US" sz="1200" dirty="0">
              <a:ea typeface="Cambria"/>
            </a:endParaRPr>
          </a:p>
        </p:txBody>
      </p:sp>
      <p:sp>
        <p:nvSpPr>
          <p:cNvPr id="13" name="Title 1">
            <a:extLst>
              <a:ext uri="{FF2B5EF4-FFF2-40B4-BE49-F238E27FC236}">
                <a16:creationId xmlns:a16="http://schemas.microsoft.com/office/drawing/2014/main" id="{CE62739D-13FB-5FEF-A71F-143103A87C73}"/>
              </a:ext>
            </a:extLst>
          </p:cNvPr>
          <p:cNvSpPr txBox="1">
            <a:spLocks/>
          </p:cNvSpPr>
          <p:nvPr/>
        </p:nvSpPr>
        <p:spPr>
          <a:xfrm>
            <a:off x="685800" y="472921"/>
            <a:ext cx="7772400"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err="1">
                <a:ea typeface="Cambria"/>
              </a:rPr>
              <a:t>DoomScrolling</a:t>
            </a:r>
            <a:r>
              <a:rPr lang="en-US" dirty="0">
                <a:ea typeface="Cambria"/>
              </a:rPr>
              <a:t> is bad for our health</a:t>
            </a:r>
            <a:endParaRPr lang="en-US" dirty="0"/>
          </a:p>
        </p:txBody>
      </p:sp>
    </p:spTree>
    <p:extLst>
      <p:ext uri="{BB962C8B-B14F-4D97-AF65-F5344CB8AC3E}">
        <p14:creationId xmlns:p14="http://schemas.microsoft.com/office/powerpoint/2010/main" val="376113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vert="horz" lIns="91436" tIns="45718" rIns="91436" bIns="45718" rtlCol="0" anchor="ctr">
            <a:normAutofit lnSpcReduction="10000"/>
          </a:bodyPr>
          <a:lstStyle/>
          <a:p>
            <a:pPr marL="205740" indent="-205740"/>
            <a:r>
              <a:rPr lang="en-US" dirty="0"/>
              <a:t>Major disorders can worsen (MDD, GAD, OCD, PTSD, and Panic Disorder) [2]</a:t>
            </a:r>
            <a:endParaRPr lang="en-US" dirty="0">
              <a:ea typeface="Cambria"/>
            </a:endParaRPr>
          </a:p>
          <a:p>
            <a:pPr marL="205740" indent="-205740"/>
            <a:r>
              <a:rPr lang="en-US" dirty="0">
                <a:ea typeface="Cambria"/>
              </a:rPr>
              <a:t>Panic attacks, loneliness, depression and anxiety [1]</a:t>
            </a:r>
          </a:p>
          <a:p>
            <a:pPr marL="205740" indent="-205740"/>
            <a:r>
              <a:rPr lang="en-US" dirty="0">
                <a:ea typeface="Cambria"/>
              </a:rPr>
              <a:t>Manic thoughts from confusing fact and fiction on the internet [2]</a:t>
            </a:r>
          </a:p>
          <a:p>
            <a:pPr marL="205740" indent="-205740"/>
            <a:r>
              <a:rPr lang="en-US" dirty="0">
                <a:ea typeface="Cambria"/>
              </a:rPr>
              <a:t>Comparing yourself to others can lead to "FOMO" (Fear of missing out) [6]</a:t>
            </a:r>
          </a:p>
          <a:p>
            <a:pPr marL="205740" indent="-205740"/>
            <a:r>
              <a:rPr lang="en-US" dirty="0">
                <a:ea typeface="Cambria"/>
              </a:rPr>
              <a:t>Pandemic caused many mental health issues </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Olivia </a:t>
            </a:r>
            <a:r>
              <a:rPr lang="en-US" sz="1400" err="1">
                <a:latin typeface="+mj-lt"/>
              </a:rPr>
              <a:t>Kochol</a:t>
            </a:r>
            <a:endParaRPr lang="en-US">
              <a:ea typeface="Cambria"/>
            </a:endParaRPr>
          </a:p>
        </p:txBody>
      </p:sp>
      <p:sp>
        <p:nvSpPr>
          <p:cNvPr id="13" name="Title 1">
            <a:extLst>
              <a:ext uri="{FF2B5EF4-FFF2-40B4-BE49-F238E27FC236}">
                <a16:creationId xmlns:a16="http://schemas.microsoft.com/office/drawing/2014/main" id="{CE62739D-13FB-5FEF-A71F-143103A87C73}"/>
              </a:ext>
            </a:extLst>
          </p:cNvPr>
          <p:cNvSpPr txBox="1">
            <a:spLocks/>
          </p:cNvSpPr>
          <p:nvPr/>
        </p:nvSpPr>
        <p:spPr>
          <a:xfrm>
            <a:off x="685800" y="472921"/>
            <a:ext cx="7772400"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a:ea typeface="Cambria"/>
              </a:rPr>
              <a:t>Mental health Issues</a:t>
            </a:r>
            <a:endParaRPr lang="en-US" dirty="0"/>
          </a:p>
        </p:txBody>
      </p:sp>
      <p:sp>
        <p:nvSpPr>
          <p:cNvPr id="8" name="TextBox 7">
            <a:extLst>
              <a:ext uri="{FF2B5EF4-FFF2-40B4-BE49-F238E27FC236}">
                <a16:creationId xmlns:a16="http://schemas.microsoft.com/office/drawing/2014/main" id="{C0BFE229-37D2-6854-F4A9-06F386B37087}"/>
              </a:ext>
            </a:extLst>
          </p:cNvPr>
          <p:cNvSpPr txBox="1"/>
          <p:nvPr/>
        </p:nvSpPr>
        <p:spPr>
          <a:xfrm>
            <a:off x="4835278" y="4083076"/>
            <a:ext cx="4012912" cy="622358"/>
          </a:xfrm>
          <a:prstGeom prst="rect">
            <a:avLst/>
          </a:prstGeom>
          <a:noFill/>
        </p:spPr>
        <p:txBody>
          <a:bodyPr wrap="square" lIns="91440" tIns="45720" rIns="91440" bIns="45720" rtlCol="0" anchor="t">
            <a:spAutoFit/>
          </a:bodyPr>
          <a:lstStyle/>
          <a:p>
            <a:pPr algn="ctr"/>
            <a:r>
              <a:rPr lang="en-US" sz="1100" dirty="0">
                <a:latin typeface="+mj-lt"/>
              </a:rPr>
              <a:t>Comparision of the frequency of unspecific "normal" anxiety/ depression symptoms during the pandemic and COVID-19 related anxiety/ depression symptoms [10]</a:t>
            </a:r>
            <a:endParaRPr lang="en-US" sz="1100" dirty="0" err="1"/>
          </a:p>
        </p:txBody>
      </p:sp>
      <p:pic>
        <p:nvPicPr>
          <p:cNvPr id="2" name="Picture 1">
            <a:extLst>
              <a:ext uri="{FF2B5EF4-FFF2-40B4-BE49-F238E27FC236}">
                <a16:creationId xmlns:a16="http://schemas.microsoft.com/office/drawing/2014/main" id="{077CEB01-3236-868F-AD55-4D89672E8771}"/>
              </a:ext>
            </a:extLst>
          </p:cNvPr>
          <p:cNvPicPr>
            <a:picLocks noChangeAspect="1"/>
          </p:cNvPicPr>
          <p:nvPr/>
        </p:nvPicPr>
        <p:blipFill>
          <a:blip r:embed="rId3"/>
          <a:srcRect r="200" b="49848"/>
          <a:stretch/>
        </p:blipFill>
        <p:spPr>
          <a:xfrm>
            <a:off x="4836399" y="1389911"/>
            <a:ext cx="4026256" cy="2653502"/>
          </a:xfrm>
          <a:prstGeom prst="rect">
            <a:avLst/>
          </a:prstGeom>
        </p:spPr>
      </p:pic>
    </p:spTree>
    <p:extLst>
      <p:ext uri="{BB962C8B-B14F-4D97-AF65-F5344CB8AC3E}">
        <p14:creationId xmlns:p14="http://schemas.microsoft.com/office/powerpoint/2010/main" val="165105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2621" y="1371186"/>
            <a:ext cx="3851826" cy="3309318"/>
          </a:xfrm>
        </p:spPr>
        <p:txBody>
          <a:bodyPr vert="horz" lIns="91436" tIns="45718" rIns="91436" bIns="45718" rtlCol="0" anchor="ctr">
            <a:normAutofit fontScale="92500" lnSpcReduction="10000"/>
          </a:bodyPr>
          <a:lstStyle/>
          <a:p>
            <a:pPr marL="205740" indent="-205740"/>
            <a:r>
              <a:rPr lang="en-US" dirty="0"/>
              <a:t>"</a:t>
            </a:r>
            <a:r>
              <a:rPr lang="en-US" dirty="0">
                <a:ea typeface="+mn-lt"/>
                <a:cs typeface="+mn-lt"/>
              </a:rPr>
              <a:t>Over time, high levels of cortisol exhaust your brain and body, leading to inflammation that can cause a variety of mental and physical health issues." [1]</a:t>
            </a:r>
          </a:p>
          <a:p>
            <a:pPr marL="205740" indent="-205740"/>
            <a:r>
              <a:rPr lang="en-US" dirty="0">
                <a:ea typeface="+mn-lt"/>
                <a:cs typeface="+mn-lt"/>
              </a:rPr>
              <a:t>Increased inflammation from C-reactive protein (CRP) can cause diabetes and cardiovascular disease [8]</a:t>
            </a:r>
          </a:p>
          <a:p>
            <a:pPr marL="205740" indent="-205740"/>
            <a:r>
              <a:rPr lang="en-US" dirty="0">
                <a:ea typeface="+mn-lt"/>
                <a:cs typeface="+mn-lt"/>
              </a:rPr>
              <a:t>70% of people admit to checking social media from bed, this leads to insomnia; “When you’re anxious, it’s hard to turn your mind off to go to sleep,” Dr. Albers [1]</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Olivia </a:t>
            </a:r>
            <a:r>
              <a:rPr lang="en-US" sz="1400" err="1">
                <a:latin typeface="+mj-lt"/>
              </a:rPr>
              <a:t>Kochol</a:t>
            </a:r>
            <a:endParaRPr lang="en-US">
              <a:ea typeface="Cambria"/>
            </a:endParaRPr>
          </a:p>
        </p:txBody>
      </p:sp>
      <p:sp>
        <p:nvSpPr>
          <p:cNvPr id="13" name="Title 1">
            <a:extLst>
              <a:ext uri="{FF2B5EF4-FFF2-40B4-BE49-F238E27FC236}">
                <a16:creationId xmlns:a16="http://schemas.microsoft.com/office/drawing/2014/main" id="{CE62739D-13FB-5FEF-A71F-143103A87C73}"/>
              </a:ext>
            </a:extLst>
          </p:cNvPr>
          <p:cNvSpPr txBox="1">
            <a:spLocks/>
          </p:cNvSpPr>
          <p:nvPr/>
        </p:nvSpPr>
        <p:spPr>
          <a:xfrm>
            <a:off x="685800" y="472921"/>
            <a:ext cx="7772400"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a:ea typeface="Cambria"/>
              </a:rPr>
              <a:t>Other health Issues</a:t>
            </a:r>
            <a:endParaRPr lang="en-US" dirty="0"/>
          </a:p>
        </p:txBody>
      </p:sp>
      <p:sp>
        <p:nvSpPr>
          <p:cNvPr id="9" name="TextBox 8">
            <a:extLst>
              <a:ext uri="{FF2B5EF4-FFF2-40B4-BE49-F238E27FC236}">
                <a16:creationId xmlns:a16="http://schemas.microsoft.com/office/drawing/2014/main" id="{AFDAB01F-9850-CF12-2221-16AEEDA5F6AE}"/>
              </a:ext>
            </a:extLst>
          </p:cNvPr>
          <p:cNvSpPr txBox="1"/>
          <p:nvPr/>
        </p:nvSpPr>
        <p:spPr>
          <a:xfrm>
            <a:off x="4666702" y="4203257"/>
            <a:ext cx="4015958" cy="461665"/>
          </a:xfrm>
          <a:prstGeom prst="rect">
            <a:avLst/>
          </a:prstGeom>
          <a:noFill/>
        </p:spPr>
        <p:txBody>
          <a:bodyPr wrap="square" lIns="91440" tIns="45720" rIns="91440" bIns="45720" rtlCol="0" anchor="t">
            <a:spAutoFit/>
          </a:bodyPr>
          <a:lstStyle/>
          <a:p>
            <a:pPr algn="ctr"/>
            <a:r>
              <a:rPr lang="en-US" sz="1200" dirty="0">
                <a:latin typeface="+mj-lt"/>
              </a:rPr>
              <a:t>Doomscrolling negative and positive impacts on young people in the UK [7]</a:t>
            </a:r>
            <a:endParaRPr lang="en-US" sz="1200" dirty="0">
              <a:ea typeface="Cambria"/>
            </a:endParaRPr>
          </a:p>
        </p:txBody>
      </p:sp>
      <p:pic>
        <p:nvPicPr>
          <p:cNvPr id="4" name="Picture 3" descr="Social Media Mental Health.png">
            <a:extLst>
              <a:ext uri="{FF2B5EF4-FFF2-40B4-BE49-F238E27FC236}">
                <a16:creationId xmlns:a16="http://schemas.microsoft.com/office/drawing/2014/main" id="{16F526BC-8E50-7EEA-FBC0-A9D5EAB38974}"/>
              </a:ext>
            </a:extLst>
          </p:cNvPr>
          <p:cNvPicPr>
            <a:picLocks noChangeAspect="1"/>
          </p:cNvPicPr>
          <p:nvPr/>
        </p:nvPicPr>
        <p:blipFill>
          <a:blip r:embed="rId3"/>
          <a:srcRect l="4018" t="8116" r="4680" b="-150"/>
          <a:stretch/>
        </p:blipFill>
        <p:spPr>
          <a:xfrm>
            <a:off x="4454010" y="1104011"/>
            <a:ext cx="4365492" cy="3095255"/>
          </a:xfrm>
          <a:prstGeom prst="rect">
            <a:avLst/>
          </a:prstGeom>
        </p:spPr>
      </p:pic>
    </p:spTree>
    <p:extLst>
      <p:ext uri="{BB962C8B-B14F-4D97-AF65-F5344CB8AC3E}">
        <p14:creationId xmlns:p14="http://schemas.microsoft.com/office/powerpoint/2010/main" val="3627255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vert="horz" lIns="91436" tIns="45718" rIns="91436" bIns="45718" rtlCol="0" anchor="ctr">
            <a:normAutofit/>
          </a:bodyPr>
          <a:lstStyle/>
          <a:p>
            <a:pPr marL="285750" indent="-285750"/>
            <a:r>
              <a:rPr lang="en-US" dirty="0">
                <a:ea typeface="Cambria"/>
              </a:rPr>
              <a:t>23% increase in social media use since the start of the pandemic [9]</a:t>
            </a:r>
            <a:endParaRPr lang="en-US"/>
          </a:p>
          <a:p>
            <a:pPr marL="285750" indent="-285750"/>
            <a:r>
              <a:rPr lang="en-US" dirty="0">
                <a:ea typeface="Cambria"/>
              </a:rPr>
              <a:t>Addicting platforms become distractions; 77% employees use social media on the clock [13]</a:t>
            </a:r>
          </a:p>
          <a:p>
            <a:pPr marL="285750" indent="-285750"/>
            <a:r>
              <a:rPr lang="en-US" dirty="0">
                <a:ea typeface="Cambria"/>
              </a:rPr>
              <a:t>Endless scrolling and searching for more information, until forget the original search [13]</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Olivia </a:t>
            </a:r>
            <a:r>
              <a:rPr lang="en-US" sz="1400" err="1">
                <a:latin typeface="+mj-lt"/>
              </a:rPr>
              <a:t>Kochol</a:t>
            </a:r>
            <a:endParaRPr lang="en-US">
              <a:ea typeface="Cambria"/>
            </a:endParaRPr>
          </a:p>
        </p:txBody>
      </p:sp>
      <p:sp>
        <p:nvSpPr>
          <p:cNvPr id="13" name="Title 1">
            <a:extLst>
              <a:ext uri="{FF2B5EF4-FFF2-40B4-BE49-F238E27FC236}">
                <a16:creationId xmlns:a16="http://schemas.microsoft.com/office/drawing/2014/main" id="{CE62739D-13FB-5FEF-A71F-143103A87C73}"/>
              </a:ext>
            </a:extLst>
          </p:cNvPr>
          <p:cNvSpPr txBox="1">
            <a:spLocks/>
          </p:cNvSpPr>
          <p:nvPr/>
        </p:nvSpPr>
        <p:spPr>
          <a:xfrm>
            <a:off x="685800" y="472921"/>
            <a:ext cx="7772400"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a:ea typeface="Cambria"/>
              </a:rPr>
              <a:t>Social Media Platforms </a:t>
            </a:r>
          </a:p>
        </p:txBody>
      </p:sp>
      <p:sp>
        <p:nvSpPr>
          <p:cNvPr id="9" name="TextBox 8">
            <a:extLst>
              <a:ext uri="{FF2B5EF4-FFF2-40B4-BE49-F238E27FC236}">
                <a16:creationId xmlns:a16="http://schemas.microsoft.com/office/drawing/2014/main" id="{AFDAB01F-9850-CF12-2221-16AEEDA5F6AE}"/>
              </a:ext>
            </a:extLst>
          </p:cNvPr>
          <p:cNvSpPr txBox="1"/>
          <p:nvPr/>
        </p:nvSpPr>
        <p:spPr>
          <a:xfrm>
            <a:off x="5098279" y="3640261"/>
            <a:ext cx="3836057" cy="461665"/>
          </a:xfrm>
          <a:prstGeom prst="rect">
            <a:avLst/>
          </a:prstGeom>
          <a:noFill/>
        </p:spPr>
        <p:txBody>
          <a:bodyPr wrap="square" lIns="91440" tIns="45720" rIns="91440" bIns="45720" rtlCol="0" anchor="t">
            <a:spAutoFit/>
          </a:bodyPr>
          <a:lstStyle/>
          <a:p>
            <a:pPr algn="ctr"/>
            <a:r>
              <a:rPr lang="en-US" sz="1200" dirty="0">
                <a:ea typeface="Cambria"/>
              </a:rPr>
              <a:t>Increases in media consumption during the COVID-19 global pandemic [9]</a:t>
            </a:r>
          </a:p>
        </p:txBody>
      </p:sp>
      <p:pic>
        <p:nvPicPr>
          <p:cNvPr id="10" name="Picture 9">
            <a:extLst>
              <a:ext uri="{FF2B5EF4-FFF2-40B4-BE49-F238E27FC236}">
                <a16:creationId xmlns:a16="http://schemas.microsoft.com/office/drawing/2014/main" id="{60823DA7-7DBB-298D-3EC8-E3886190FD9C}"/>
              </a:ext>
            </a:extLst>
          </p:cNvPr>
          <p:cNvPicPr>
            <a:picLocks noChangeAspect="1"/>
          </p:cNvPicPr>
          <p:nvPr/>
        </p:nvPicPr>
        <p:blipFill>
          <a:blip r:embed="rId3"/>
          <a:stretch>
            <a:fillRect/>
          </a:stretch>
        </p:blipFill>
        <p:spPr>
          <a:xfrm>
            <a:off x="5096934" y="1469594"/>
            <a:ext cx="3835398" cy="2170444"/>
          </a:xfrm>
          <a:prstGeom prst="rect">
            <a:avLst/>
          </a:prstGeom>
        </p:spPr>
      </p:pic>
    </p:spTree>
    <p:extLst>
      <p:ext uri="{BB962C8B-B14F-4D97-AF65-F5344CB8AC3E}">
        <p14:creationId xmlns:p14="http://schemas.microsoft.com/office/powerpoint/2010/main" val="3791808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vert="horz" lIns="91436" tIns="45718" rIns="91436" bIns="45718" rtlCol="0" anchor="ctr">
            <a:normAutofit lnSpcReduction="10000"/>
          </a:bodyPr>
          <a:lstStyle/>
          <a:p>
            <a:pPr marL="285750" indent="-285750"/>
            <a:r>
              <a:rPr lang="en-US" dirty="0">
                <a:ea typeface="Cambria"/>
              </a:rPr>
              <a:t>Limit your time on platforms with app time limits [1]</a:t>
            </a:r>
          </a:p>
          <a:p>
            <a:pPr marL="285750" indent="-285750"/>
            <a:r>
              <a:rPr lang="en-US" dirty="0">
                <a:ea typeface="Cambria"/>
              </a:rPr>
              <a:t>Turn off notifications [2][6]</a:t>
            </a:r>
          </a:p>
          <a:p>
            <a:pPr marL="285750" indent="-285750"/>
            <a:r>
              <a:rPr lang="en-US" dirty="0">
                <a:ea typeface="Cambria"/>
              </a:rPr>
              <a:t>Seek out positivity while online [6][3]</a:t>
            </a:r>
          </a:p>
          <a:p>
            <a:pPr marL="285750" indent="-285750"/>
            <a:r>
              <a:rPr lang="en-US" dirty="0">
                <a:ea typeface="Cambria"/>
              </a:rPr>
              <a:t>Set boundaries with what you see online </a:t>
            </a:r>
          </a:p>
          <a:p>
            <a:pPr marL="285750" indent="-285750"/>
            <a:r>
              <a:rPr lang="en-US" dirty="0">
                <a:ea typeface="Cambria"/>
              </a:rPr>
              <a:t>Replace the behavior with something healthier [2]</a:t>
            </a:r>
          </a:p>
          <a:p>
            <a:pPr marL="285750" indent="-285750"/>
            <a:r>
              <a:rPr lang="en-US" dirty="0">
                <a:ea typeface="Cambria"/>
              </a:rPr>
              <a:t>Make your phone less accessible [1]</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Olivia </a:t>
            </a:r>
            <a:r>
              <a:rPr lang="en-US" sz="1400" err="1">
                <a:latin typeface="+mj-lt"/>
              </a:rPr>
              <a:t>Kochol</a:t>
            </a:r>
            <a:endParaRPr lang="en-US">
              <a:ea typeface="Cambria"/>
            </a:endParaRPr>
          </a:p>
        </p:txBody>
      </p:sp>
      <p:sp>
        <p:nvSpPr>
          <p:cNvPr id="13" name="Title 1">
            <a:extLst>
              <a:ext uri="{FF2B5EF4-FFF2-40B4-BE49-F238E27FC236}">
                <a16:creationId xmlns:a16="http://schemas.microsoft.com/office/drawing/2014/main" id="{CE62739D-13FB-5FEF-A71F-143103A87C73}"/>
              </a:ext>
            </a:extLst>
          </p:cNvPr>
          <p:cNvSpPr txBox="1">
            <a:spLocks/>
          </p:cNvSpPr>
          <p:nvPr/>
        </p:nvSpPr>
        <p:spPr>
          <a:xfrm>
            <a:off x="685800" y="472921"/>
            <a:ext cx="7772400"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a:ea typeface="Cambria"/>
              </a:rPr>
              <a:t>Solutions </a:t>
            </a:r>
          </a:p>
        </p:txBody>
      </p:sp>
      <p:sp>
        <p:nvSpPr>
          <p:cNvPr id="9" name="TextBox 8">
            <a:extLst>
              <a:ext uri="{FF2B5EF4-FFF2-40B4-BE49-F238E27FC236}">
                <a16:creationId xmlns:a16="http://schemas.microsoft.com/office/drawing/2014/main" id="{AFDAB01F-9850-CF12-2221-16AEEDA5F6AE}"/>
              </a:ext>
            </a:extLst>
          </p:cNvPr>
          <p:cNvSpPr txBox="1"/>
          <p:nvPr/>
        </p:nvSpPr>
        <p:spPr>
          <a:xfrm>
            <a:off x="5470812" y="4364161"/>
            <a:ext cx="3133324" cy="461665"/>
          </a:xfrm>
          <a:prstGeom prst="rect">
            <a:avLst/>
          </a:prstGeom>
          <a:noFill/>
        </p:spPr>
        <p:txBody>
          <a:bodyPr wrap="square" lIns="91440" tIns="45720" rIns="91440" bIns="45720" rtlCol="0" anchor="t">
            <a:spAutoFit/>
          </a:bodyPr>
          <a:lstStyle/>
          <a:p>
            <a:pPr algn="ctr"/>
            <a:r>
              <a:rPr lang="en-US" sz="1200" dirty="0">
                <a:ea typeface="Cambria"/>
              </a:rPr>
              <a:t>Ways to stop doomscrolling graphic from Brenna Quinlan [11]</a:t>
            </a:r>
          </a:p>
        </p:txBody>
      </p:sp>
      <p:pic>
        <p:nvPicPr>
          <p:cNvPr id="2" name="Picture 1" descr="A cartoon of a person in a room&#10;&#10;Description automatically generated">
            <a:extLst>
              <a:ext uri="{FF2B5EF4-FFF2-40B4-BE49-F238E27FC236}">
                <a16:creationId xmlns:a16="http://schemas.microsoft.com/office/drawing/2014/main" id="{64B92352-F165-A588-AF95-7D3940313E39}"/>
              </a:ext>
            </a:extLst>
          </p:cNvPr>
          <p:cNvPicPr>
            <a:picLocks noChangeAspect="1"/>
          </p:cNvPicPr>
          <p:nvPr/>
        </p:nvPicPr>
        <p:blipFill>
          <a:blip r:embed="rId3"/>
          <a:stretch>
            <a:fillRect/>
          </a:stretch>
        </p:blipFill>
        <p:spPr>
          <a:xfrm>
            <a:off x="5473700" y="1177572"/>
            <a:ext cx="3132666" cy="3186288"/>
          </a:xfrm>
          <a:prstGeom prst="rect">
            <a:avLst/>
          </a:prstGeom>
        </p:spPr>
      </p:pic>
    </p:spTree>
    <p:extLst>
      <p:ext uri="{BB962C8B-B14F-4D97-AF65-F5344CB8AC3E}">
        <p14:creationId xmlns:p14="http://schemas.microsoft.com/office/powerpoint/2010/main" val="251695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vert="horz" lIns="91436" tIns="45718" rIns="91436" bIns="45718" rtlCol="0" anchor="ctr">
            <a:normAutofit/>
          </a:bodyPr>
          <a:lstStyle/>
          <a:p>
            <a:pPr marL="285750" indent="-285750"/>
            <a:r>
              <a:rPr lang="en-US" dirty="0">
                <a:ea typeface="Cambria"/>
              </a:rPr>
              <a:t>Put limits on their apps, i.e. Instagram [13]</a:t>
            </a:r>
          </a:p>
          <a:p>
            <a:pPr marL="285750" indent="-285750"/>
            <a:r>
              <a:rPr lang="en-US" dirty="0">
                <a:ea typeface="Cambria"/>
              </a:rPr>
              <a:t>Sort out their media to make it easier for users to avoid certain news</a:t>
            </a:r>
          </a:p>
          <a:p>
            <a:pPr marL="285750" indent="-285750"/>
            <a:r>
              <a:rPr lang="en-US" dirty="0">
                <a:ea typeface="Cambria"/>
              </a:rPr>
              <a:t>Overall try to increase positivity on their app</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Olivia </a:t>
            </a:r>
            <a:r>
              <a:rPr lang="en-US" sz="1400" err="1">
                <a:latin typeface="+mj-lt"/>
              </a:rPr>
              <a:t>Kochol</a:t>
            </a:r>
            <a:endParaRPr lang="en-US">
              <a:ea typeface="Cambria"/>
            </a:endParaRPr>
          </a:p>
        </p:txBody>
      </p:sp>
      <p:sp>
        <p:nvSpPr>
          <p:cNvPr id="13" name="Title 1">
            <a:extLst>
              <a:ext uri="{FF2B5EF4-FFF2-40B4-BE49-F238E27FC236}">
                <a16:creationId xmlns:a16="http://schemas.microsoft.com/office/drawing/2014/main" id="{CE62739D-13FB-5FEF-A71F-143103A87C73}"/>
              </a:ext>
            </a:extLst>
          </p:cNvPr>
          <p:cNvSpPr txBox="1">
            <a:spLocks/>
          </p:cNvSpPr>
          <p:nvPr/>
        </p:nvSpPr>
        <p:spPr>
          <a:xfrm>
            <a:off x="685800" y="472921"/>
            <a:ext cx="7772400"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a:ea typeface="Cambria"/>
              </a:rPr>
              <a:t>How can Social Media Platforms help?</a:t>
            </a:r>
          </a:p>
        </p:txBody>
      </p:sp>
      <p:sp>
        <p:nvSpPr>
          <p:cNvPr id="9" name="TextBox 8">
            <a:extLst>
              <a:ext uri="{FF2B5EF4-FFF2-40B4-BE49-F238E27FC236}">
                <a16:creationId xmlns:a16="http://schemas.microsoft.com/office/drawing/2014/main" id="{AFDAB01F-9850-CF12-2221-16AEEDA5F6AE}"/>
              </a:ext>
            </a:extLst>
          </p:cNvPr>
          <p:cNvSpPr txBox="1"/>
          <p:nvPr/>
        </p:nvSpPr>
        <p:spPr>
          <a:xfrm>
            <a:off x="5731593" y="4436292"/>
            <a:ext cx="2639505" cy="461665"/>
          </a:xfrm>
          <a:prstGeom prst="rect">
            <a:avLst/>
          </a:prstGeom>
          <a:noFill/>
        </p:spPr>
        <p:txBody>
          <a:bodyPr wrap="square" lIns="91440" tIns="45720" rIns="91440" bIns="45720" rtlCol="0" anchor="t">
            <a:spAutoFit/>
          </a:bodyPr>
          <a:lstStyle/>
          <a:p>
            <a:pPr algn="ctr"/>
            <a:r>
              <a:rPr lang="en-US" sz="1200" dirty="0">
                <a:ea typeface="Cambria"/>
              </a:rPr>
              <a:t>How to use Instagram time limit feature [12]</a:t>
            </a:r>
          </a:p>
        </p:txBody>
      </p:sp>
      <p:pic>
        <p:nvPicPr>
          <p:cNvPr id="4" name="Picture 3" descr="How to limit your Instagram usage on iOS and Android | TechRadar">
            <a:extLst>
              <a:ext uri="{FF2B5EF4-FFF2-40B4-BE49-F238E27FC236}">
                <a16:creationId xmlns:a16="http://schemas.microsoft.com/office/drawing/2014/main" id="{78139D0D-3BD0-B5C6-EE32-8D183CC59A9C}"/>
              </a:ext>
            </a:extLst>
          </p:cNvPr>
          <p:cNvPicPr>
            <a:picLocks noChangeAspect="1"/>
          </p:cNvPicPr>
          <p:nvPr/>
        </p:nvPicPr>
        <p:blipFill>
          <a:blip r:embed="rId3"/>
          <a:srcRect l="20029" r="19596" b="-1439"/>
          <a:stretch/>
        </p:blipFill>
        <p:spPr>
          <a:xfrm>
            <a:off x="5414299" y="1350794"/>
            <a:ext cx="3276388" cy="3079994"/>
          </a:xfrm>
          <a:prstGeom prst="rect">
            <a:avLst/>
          </a:prstGeom>
        </p:spPr>
      </p:pic>
    </p:spTree>
    <p:extLst>
      <p:ext uri="{BB962C8B-B14F-4D97-AF65-F5344CB8AC3E}">
        <p14:creationId xmlns:p14="http://schemas.microsoft.com/office/powerpoint/2010/main" val="918623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65667" y="1370429"/>
            <a:ext cx="8205351" cy="3495788"/>
          </a:xfrm>
        </p:spPr>
        <p:txBody>
          <a:bodyPr vert="horz" lIns="91440" tIns="45718" rIns="91436" bIns="45718" rtlCol="0" anchor="t">
            <a:normAutofit fontScale="62500" lnSpcReduction="20000"/>
          </a:bodyPr>
          <a:lstStyle/>
          <a:p>
            <a:pPr marL="0" indent="0">
              <a:spcBef>
                <a:spcPts val="600"/>
              </a:spcBef>
              <a:buNone/>
            </a:pPr>
            <a:r>
              <a:rPr lang="en-US" sz="1400" dirty="0"/>
              <a:t>[1] </a:t>
            </a:r>
            <a:r>
              <a:rPr lang="en-US" sz="1400" dirty="0">
                <a:ea typeface="+mn-lt"/>
                <a:cs typeface="+mn-lt"/>
              </a:rPr>
              <a:t>"How to Finally Stop Doomscrolling." Cleveland Clinic, May 6, 2024, </a:t>
            </a:r>
            <a:r>
              <a:rPr lang="en-US" sz="1400" dirty="0">
                <a:ea typeface="+mn-lt"/>
                <a:cs typeface="+mn-lt"/>
                <a:hlinkClick r:id="rId3"/>
              </a:rPr>
              <a:t>https://health.clevelandclinic.org/everything-you-need-to-know-about-doomscrolling-and-how-to-avoid-it</a:t>
            </a:r>
            <a:r>
              <a:rPr lang="en-US" sz="1400" dirty="0">
                <a:ea typeface="+mn-lt"/>
                <a:cs typeface="+mn-lt"/>
              </a:rPr>
              <a:t> </a:t>
            </a:r>
          </a:p>
          <a:p>
            <a:pPr marL="0" indent="0">
              <a:spcBef>
                <a:spcPts val="600"/>
              </a:spcBef>
              <a:buNone/>
            </a:pPr>
            <a:r>
              <a:rPr lang="en-US" sz="1400" dirty="0"/>
              <a:t>[2] "</a:t>
            </a:r>
            <a:r>
              <a:rPr lang="en-US" sz="1400" dirty="0">
                <a:ea typeface="+mn-lt"/>
                <a:cs typeface="+mn-lt"/>
              </a:rPr>
              <a:t>13 Ways to Stop Doomscrolling &amp; Protect Your Mental Health." </a:t>
            </a:r>
            <a:r>
              <a:rPr lang="en-US" sz="1400" err="1">
                <a:ea typeface="+mn-lt"/>
                <a:cs typeface="+mn-lt"/>
              </a:rPr>
              <a:t>Socal</a:t>
            </a:r>
            <a:r>
              <a:rPr lang="en-US" sz="1400" dirty="0">
                <a:ea typeface="+mn-lt"/>
                <a:cs typeface="+mn-lt"/>
              </a:rPr>
              <a:t> Mental Health, </a:t>
            </a:r>
            <a:r>
              <a:rPr lang="en-US" sz="1400" dirty="0">
                <a:ea typeface="+mn-lt"/>
                <a:cs typeface="+mn-lt"/>
                <a:hlinkClick r:id="rId4"/>
              </a:rPr>
              <a:t>https://socalmentalhealth.com/13-ways-to-stop-doomscrolling/</a:t>
            </a:r>
            <a:r>
              <a:rPr lang="en-US" sz="1400" dirty="0">
                <a:ea typeface="+mn-lt"/>
                <a:cs typeface="+mn-lt"/>
              </a:rPr>
              <a:t> </a:t>
            </a:r>
            <a:endParaRPr lang="en-US" sz="1400" dirty="0">
              <a:ea typeface="Cambria"/>
            </a:endParaRPr>
          </a:p>
          <a:p>
            <a:pPr marL="0" indent="0">
              <a:spcBef>
                <a:spcPts val="600"/>
              </a:spcBef>
              <a:buNone/>
            </a:pPr>
            <a:r>
              <a:rPr lang="en-US" sz="1400" dirty="0"/>
              <a:t>[3] </a:t>
            </a:r>
            <a:r>
              <a:rPr lang="en-US" sz="1400" dirty="0">
                <a:ea typeface="+mn-lt"/>
                <a:cs typeface="+mn-lt"/>
              </a:rPr>
              <a:t>Sharma, </a:t>
            </a:r>
            <a:r>
              <a:rPr lang="en-US" sz="1400" err="1">
                <a:ea typeface="+mn-lt"/>
                <a:cs typeface="+mn-lt"/>
              </a:rPr>
              <a:t>Swarnakshi</a:t>
            </a:r>
            <a:r>
              <a:rPr lang="en-US" sz="1400" dirty="0">
                <a:ea typeface="+mn-lt"/>
                <a:cs typeface="+mn-lt"/>
              </a:rPr>
              <a:t>. "Doomscrolling Can Worsen Your Anxiety: Here’s Tips To Stop Doomscrolling!." Calm Sage, Jun. 20, 2024, </a:t>
            </a:r>
            <a:r>
              <a:rPr lang="en-US" sz="1400" dirty="0">
                <a:ea typeface="+mn-lt"/>
                <a:cs typeface="+mn-lt"/>
                <a:hlinkClick r:id="rId5"/>
              </a:rPr>
              <a:t>https://www.calmsage.com/tips-to-stop-doomscrolling/</a:t>
            </a:r>
            <a:r>
              <a:rPr lang="en-US" sz="1400" dirty="0">
                <a:ea typeface="+mn-lt"/>
                <a:cs typeface="+mn-lt"/>
              </a:rPr>
              <a:t> </a:t>
            </a:r>
            <a:endParaRPr lang="en-US" sz="1400" dirty="0">
              <a:ea typeface="Cambria"/>
            </a:endParaRPr>
          </a:p>
          <a:p>
            <a:pPr marL="0" indent="0">
              <a:spcBef>
                <a:spcPts val="600"/>
              </a:spcBef>
              <a:buNone/>
            </a:pPr>
            <a:r>
              <a:rPr lang="en-US" sz="1400" dirty="0"/>
              <a:t>[4] </a:t>
            </a:r>
            <a:r>
              <a:rPr lang="en-US" sz="1400" dirty="0">
                <a:ea typeface="+mn-lt"/>
                <a:cs typeface="+mn-lt"/>
              </a:rPr>
              <a:t>Cambridge Dictionary, "Doomscrolling." </a:t>
            </a:r>
            <a:r>
              <a:rPr lang="en-US" sz="1400" dirty="0">
                <a:ea typeface="+mn-lt"/>
                <a:cs typeface="+mn-lt"/>
                <a:hlinkClick r:id="rId6"/>
              </a:rPr>
              <a:t>https://dictionary.cambridge.org/us/dictionary/english/doomscrolling</a:t>
            </a:r>
            <a:r>
              <a:rPr lang="en-US" sz="1400" dirty="0">
                <a:ea typeface="+mn-lt"/>
                <a:cs typeface="+mn-lt"/>
              </a:rPr>
              <a:t> </a:t>
            </a:r>
            <a:endParaRPr lang="en-US" sz="1400">
              <a:ea typeface="Cambria"/>
            </a:endParaRPr>
          </a:p>
          <a:p>
            <a:pPr marL="0" indent="0">
              <a:spcBef>
                <a:spcPts val="600"/>
              </a:spcBef>
              <a:buNone/>
            </a:pPr>
            <a:r>
              <a:rPr lang="en-US" sz="1400" dirty="0"/>
              <a:t>[5] </a:t>
            </a:r>
            <a:r>
              <a:rPr lang="en-US" sz="1400" dirty="0">
                <a:ea typeface="+mn-lt"/>
                <a:cs typeface="+mn-lt"/>
              </a:rPr>
              <a:t>Mohamed, Sonya. "Doomscrolling: How to Break the Cycle." Medium, Jun. 18, 2020. </a:t>
            </a:r>
            <a:r>
              <a:rPr lang="en-US" sz="1400" dirty="0">
                <a:ea typeface="+mn-lt"/>
                <a:cs typeface="+mn-lt"/>
                <a:hlinkClick r:id="rId7"/>
              </a:rPr>
              <a:t>https://medium.com/@sonya_38610/doomscrolling-how-to-break-the-cycle-81e85b15f255</a:t>
            </a:r>
            <a:r>
              <a:rPr lang="en-US" sz="1400" dirty="0">
                <a:ea typeface="+mn-lt"/>
                <a:cs typeface="+mn-lt"/>
              </a:rPr>
              <a:t> </a:t>
            </a:r>
          </a:p>
          <a:p>
            <a:pPr marL="0" indent="0">
              <a:spcBef>
                <a:spcPts val="600"/>
              </a:spcBef>
              <a:buNone/>
            </a:pPr>
            <a:r>
              <a:rPr lang="en-US" sz="1400" dirty="0">
                <a:ea typeface="Cambria"/>
              </a:rPr>
              <a:t>[6] Newby, Jake. "</a:t>
            </a:r>
            <a:r>
              <a:rPr lang="en-US" sz="1400" dirty="0">
                <a:ea typeface="+mn-lt"/>
                <a:cs typeface="+mn-lt"/>
              </a:rPr>
              <a:t>Constantly Scrolling Social Media? Here’s why you Should Take a Break." MI Blues Perspective, Jan. 7, 2022, </a:t>
            </a:r>
            <a:r>
              <a:rPr lang="en-US" sz="1400" dirty="0">
                <a:ea typeface="+mn-lt"/>
                <a:cs typeface="+mn-lt"/>
                <a:hlinkClick r:id="rId8"/>
              </a:rPr>
              <a:t>https://www.mibluedaily.com/stories/mental-health/constantly-scrolling-social-media-heres-why-you-should-take-a-break</a:t>
            </a:r>
            <a:r>
              <a:rPr lang="en-US" sz="1400" dirty="0">
                <a:ea typeface="+mn-lt"/>
                <a:cs typeface="+mn-lt"/>
              </a:rPr>
              <a:t> </a:t>
            </a:r>
          </a:p>
          <a:p>
            <a:pPr marL="0" indent="0">
              <a:spcBef>
                <a:spcPts val="600"/>
              </a:spcBef>
              <a:buNone/>
            </a:pPr>
            <a:r>
              <a:rPr lang="en-US" sz="1400" dirty="0">
                <a:ea typeface="+mn-lt"/>
                <a:cs typeface="+mn-lt"/>
              </a:rPr>
              <a:t>[7] "Stop Doomscrolling with CBT in 4 Steps." Cognitive Behavioral Therapy Los Angeles, </a:t>
            </a:r>
            <a:r>
              <a:rPr lang="en-US" sz="1400" dirty="0">
                <a:ea typeface="+mn-lt"/>
                <a:cs typeface="+mn-lt"/>
                <a:hlinkClick r:id="rId9"/>
              </a:rPr>
              <a:t>https://cogbtherapy.com/cbt-blog/stop-doomscrolling-in-4-steps</a:t>
            </a:r>
            <a:r>
              <a:rPr lang="en-US" sz="1400" dirty="0">
                <a:ea typeface="+mn-lt"/>
                <a:cs typeface="+mn-lt"/>
              </a:rPr>
              <a:t> </a:t>
            </a:r>
          </a:p>
          <a:p>
            <a:pPr marL="0" indent="0">
              <a:spcBef>
                <a:spcPts val="600"/>
              </a:spcBef>
              <a:buNone/>
            </a:pPr>
            <a:r>
              <a:rPr lang="en-US" sz="1400" dirty="0">
                <a:ea typeface="+mn-lt"/>
                <a:cs typeface="+mn-lt"/>
              </a:rPr>
              <a:t>[8] Gambini, Bert. "Social media use tied to poor physical health." University of Buffalo, Jan. 22, 2022. </a:t>
            </a:r>
            <a:r>
              <a:rPr lang="en-US" sz="1400" dirty="0">
                <a:ea typeface="+mn-lt"/>
                <a:cs typeface="+mn-lt"/>
                <a:hlinkClick r:id="rId10"/>
              </a:rPr>
              <a:t>https://www.buffalo.edu/ubnow/stories/2022/01/social-media-physical-health.html</a:t>
            </a:r>
            <a:r>
              <a:rPr lang="en-US" sz="1400" dirty="0">
                <a:ea typeface="+mn-lt"/>
                <a:cs typeface="+mn-lt"/>
              </a:rPr>
              <a:t> </a:t>
            </a:r>
          </a:p>
          <a:p>
            <a:pPr marL="0" indent="0">
              <a:spcBef>
                <a:spcPts val="600"/>
              </a:spcBef>
              <a:buNone/>
            </a:pPr>
            <a:r>
              <a:rPr lang="en-US" sz="1400" dirty="0">
                <a:ea typeface="+mn-lt"/>
                <a:cs typeface="+mn-lt"/>
              </a:rPr>
              <a:t>[9] Kemp, Simon. "Report: Most important data on digital audiences during coronavirus." TNW, Apr. 24, 2020. </a:t>
            </a:r>
            <a:r>
              <a:rPr lang="en-US" sz="1400" dirty="0">
                <a:ea typeface="+mn-lt"/>
                <a:cs typeface="+mn-lt"/>
                <a:hlinkClick r:id="rId11"/>
              </a:rPr>
              <a:t>https://thenextweb.com/news/report-most-important-data-on-digital-audiences-during-coronavirus</a:t>
            </a:r>
            <a:r>
              <a:rPr lang="en-US" sz="1400" dirty="0">
                <a:ea typeface="+mn-lt"/>
                <a:cs typeface="+mn-lt"/>
              </a:rPr>
              <a:t> </a:t>
            </a:r>
          </a:p>
          <a:p>
            <a:pPr marL="0" indent="0">
              <a:spcBef>
                <a:spcPts val="600"/>
              </a:spcBef>
              <a:buNone/>
            </a:pPr>
            <a:r>
              <a:rPr lang="en-US" sz="1400" dirty="0">
                <a:ea typeface="+mn-lt"/>
                <a:cs typeface="+mn-lt"/>
              </a:rPr>
              <a:t>[10] </a:t>
            </a:r>
            <a:r>
              <a:rPr lang="en-US" sz="1400" err="1">
                <a:ea typeface="+mn-lt"/>
                <a:cs typeface="+mn-lt"/>
              </a:rPr>
              <a:t>Bendau</a:t>
            </a:r>
            <a:r>
              <a:rPr lang="en-US" sz="1400" dirty="0">
                <a:ea typeface="+mn-lt"/>
                <a:cs typeface="+mn-lt"/>
              </a:rPr>
              <a:t>, A., Petzold, M.B., </a:t>
            </a:r>
            <a:r>
              <a:rPr lang="en-US" sz="1400" err="1">
                <a:ea typeface="+mn-lt"/>
                <a:cs typeface="+mn-lt"/>
              </a:rPr>
              <a:t>Pyrkosch</a:t>
            </a:r>
            <a:r>
              <a:rPr lang="en-US" sz="1400" dirty="0">
                <a:ea typeface="+mn-lt"/>
                <a:cs typeface="+mn-lt"/>
              </a:rPr>
              <a:t>, L. et al. Associations between COVID-19 related media consumption and symptoms of anxiety, depression and COVID-19 related fear in the general population in Germany. </a:t>
            </a:r>
            <a:r>
              <a:rPr lang="en-US" sz="1400" err="1">
                <a:ea typeface="+mn-lt"/>
                <a:cs typeface="+mn-lt"/>
              </a:rPr>
              <a:t>Eur</a:t>
            </a:r>
            <a:r>
              <a:rPr lang="en-US" sz="1400" dirty="0">
                <a:ea typeface="+mn-lt"/>
                <a:cs typeface="+mn-lt"/>
              </a:rPr>
              <a:t> Arch Psychiatry Clin </a:t>
            </a:r>
            <a:r>
              <a:rPr lang="en-US" sz="1400" err="1">
                <a:ea typeface="+mn-lt"/>
                <a:cs typeface="+mn-lt"/>
              </a:rPr>
              <a:t>Neurosci</a:t>
            </a:r>
            <a:r>
              <a:rPr lang="en-US" sz="1400" dirty="0">
                <a:ea typeface="+mn-lt"/>
                <a:cs typeface="+mn-lt"/>
              </a:rPr>
              <a:t> 271, 283–291 (2021). </a:t>
            </a:r>
            <a:r>
              <a:rPr lang="en-US" sz="1400" dirty="0">
                <a:ea typeface="+mn-lt"/>
                <a:cs typeface="+mn-lt"/>
                <a:hlinkClick r:id="rId12"/>
              </a:rPr>
              <a:t>https://doi.org/10.1007/s00406-020-01171-6</a:t>
            </a:r>
            <a:r>
              <a:rPr lang="en-US" sz="1400" dirty="0">
                <a:ea typeface="+mn-lt"/>
                <a:cs typeface="+mn-lt"/>
              </a:rPr>
              <a:t> </a:t>
            </a:r>
          </a:p>
          <a:p>
            <a:pPr marL="0" indent="0">
              <a:spcBef>
                <a:spcPts val="600"/>
              </a:spcBef>
              <a:buNone/>
            </a:pPr>
            <a:r>
              <a:rPr lang="en-US" sz="1400" dirty="0">
                <a:ea typeface="+mn-lt"/>
                <a:cs typeface="+mn-lt"/>
              </a:rPr>
              <a:t>[11] Zelenska, Myroslava. "Doomscrolling — what can I do to help myself cope?." Medium, Mar. 10, 2022. </a:t>
            </a:r>
            <a:r>
              <a:rPr lang="en-US" sz="1400" dirty="0">
                <a:ea typeface="+mn-lt"/>
                <a:cs typeface="+mn-lt"/>
                <a:hlinkClick r:id="rId13"/>
              </a:rPr>
              <a:t>https://medium.com/@myroslavazel/doomscrolling-what-can-i-do-to-help-myself-cope-c3ef55768e19</a:t>
            </a:r>
            <a:r>
              <a:rPr lang="en-US" sz="1400" dirty="0">
                <a:ea typeface="+mn-lt"/>
                <a:cs typeface="+mn-lt"/>
              </a:rPr>
              <a:t> </a:t>
            </a:r>
          </a:p>
          <a:p>
            <a:pPr marL="0" indent="0">
              <a:spcBef>
                <a:spcPts val="600"/>
              </a:spcBef>
              <a:buNone/>
            </a:pPr>
            <a:r>
              <a:rPr lang="en-US" sz="1400" dirty="0">
                <a:ea typeface="+mn-lt"/>
                <a:cs typeface="+mn-lt"/>
              </a:rPr>
              <a:t>[12] Baxter, Daryl. "How to limit your Instagram usage on iOS and Android." TechRadar, Feb. 23, 2022. </a:t>
            </a:r>
            <a:r>
              <a:rPr lang="en-US" sz="1400" dirty="0">
                <a:ea typeface="+mn-lt"/>
                <a:cs typeface="+mn-lt"/>
                <a:hlinkClick r:id="rId14"/>
              </a:rPr>
              <a:t>https://www.techradar.com/how-to/how-to-limit-your-instagram-usage-on-ios-and-android</a:t>
            </a:r>
            <a:r>
              <a:rPr lang="en-US" sz="1400" dirty="0">
                <a:ea typeface="+mn-lt"/>
                <a:cs typeface="+mn-lt"/>
              </a:rPr>
              <a:t> </a:t>
            </a:r>
          </a:p>
          <a:p>
            <a:pPr marL="0" indent="0">
              <a:spcBef>
                <a:spcPts val="600"/>
              </a:spcBef>
              <a:buNone/>
            </a:pPr>
            <a:r>
              <a:rPr lang="en-US" sz="1400" dirty="0">
                <a:ea typeface="+mn-lt"/>
                <a:cs typeface="+mn-lt"/>
              </a:rPr>
              <a:t>[13] Woolley, K., Sharif, M.A.. "The Psychology of Your Scrolling Addiction." Harvard Business Review, Jan. 31, 2022. </a:t>
            </a:r>
            <a:r>
              <a:rPr lang="en-US" sz="1400" dirty="0">
                <a:ea typeface="+mn-lt"/>
                <a:cs typeface="+mn-lt"/>
                <a:hlinkClick r:id="rId15"/>
              </a:rPr>
              <a:t>https://hbr.org/2022/01/the-psychology-of-your-scrolling-addiction</a:t>
            </a:r>
            <a:r>
              <a:rPr lang="en-US" sz="1400" dirty="0">
                <a:ea typeface="+mn-lt"/>
                <a:cs typeface="+mn-lt"/>
              </a:rPr>
              <a:t> </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Olivia </a:t>
            </a:r>
            <a:r>
              <a:rPr lang="en-US" sz="1400" dirty="0" err="1">
                <a:latin typeface="+mj-lt"/>
              </a:rPr>
              <a:t>Kochol</a:t>
            </a:r>
            <a:endParaRPr lang="en-US" sz="1400" dirty="0" err="1">
              <a:solidFill>
                <a:schemeClr val="tx1"/>
              </a:solidFill>
              <a:latin typeface="+mj-lt"/>
            </a:endParaRPr>
          </a:p>
        </p:txBody>
      </p:sp>
    </p:spTree>
    <p:extLst>
      <p:ext uri="{BB962C8B-B14F-4D97-AF65-F5344CB8AC3E}">
        <p14:creationId xmlns:p14="http://schemas.microsoft.com/office/powerpoint/2010/main" val="568566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HOOKUP CULTURE: THE RESULT OR THE CAUSE?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Jonathon Chang</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63274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Mutually supportive, but not Lasting</a:t>
            </a:r>
          </a:p>
        </p:txBody>
      </p:sp>
      <p:sp>
        <p:nvSpPr>
          <p:cNvPr id="3" name="Content Placeholder 2"/>
          <p:cNvSpPr>
            <a:spLocks noGrp="1"/>
          </p:cNvSpPr>
          <p:nvPr>
            <p:ph sz="half" idx="1"/>
          </p:nvPr>
        </p:nvSpPr>
        <p:spPr>
          <a:xfrm>
            <a:off x="216035" y="1276350"/>
            <a:ext cx="3733800" cy="3352800"/>
          </a:xfrm>
        </p:spPr>
        <p:txBody>
          <a:bodyPr/>
          <a:lstStyle/>
          <a:p>
            <a:r>
              <a:rPr lang="en-US" dirty="0"/>
              <a:t>Millions of users now using dating apps</a:t>
            </a:r>
          </a:p>
          <a:p>
            <a:r>
              <a:rPr lang="en-US" dirty="0"/>
              <a:t>Hookup culture started growing before dating apps</a:t>
            </a:r>
          </a:p>
          <a:p>
            <a:r>
              <a:rPr lang="en-US" dirty="0"/>
              <a:t>Intentions say one thing, but outcomes say another</a:t>
            </a:r>
          </a:p>
          <a:p>
            <a:r>
              <a:rPr lang="en-US" dirty="0"/>
              <a:t>Sex and dating apps on the decline</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Jonathon Chang</a:t>
            </a:r>
          </a:p>
        </p:txBody>
      </p:sp>
      <p:pic>
        <p:nvPicPr>
          <p:cNvPr id="1026" name="Picture 2" descr="The hookup culture of a small school – The Albion College Pleiad Online">
            <a:extLst>
              <a:ext uri="{FF2B5EF4-FFF2-40B4-BE49-F238E27FC236}">
                <a16:creationId xmlns:a16="http://schemas.microsoft.com/office/drawing/2014/main" id="{ED6D8697-07F1-3D06-C50C-ECEF7A0CBB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661"/>
          <a:stretch/>
        </p:blipFill>
        <p:spPr bwMode="auto">
          <a:xfrm>
            <a:off x="3949835" y="1393140"/>
            <a:ext cx="5076961"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804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Hookup culture: A brief review</a:t>
            </a:r>
          </a:p>
        </p:txBody>
      </p:sp>
      <p:sp>
        <p:nvSpPr>
          <p:cNvPr id="3" name="Content Placeholder 2"/>
          <p:cNvSpPr>
            <a:spLocks noGrp="1"/>
          </p:cNvSpPr>
          <p:nvPr>
            <p:ph sz="half" idx="1"/>
          </p:nvPr>
        </p:nvSpPr>
        <p:spPr/>
        <p:txBody>
          <a:bodyPr/>
          <a:lstStyle/>
          <a:p>
            <a:r>
              <a:rPr lang="en-US"/>
              <a:t>“Uncommitted sexual encounters”</a:t>
            </a:r>
          </a:p>
          <a:p>
            <a:r>
              <a:rPr lang="en-US"/>
              <a:t>1930s, early media portraying sex</a:t>
            </a:r>
          </a:p>
          <a:p>
            <a:pPr lvl="1"/>
            <a:r>
              <a:rPr lang="en-US"/>
              <a:t>Censorship laws until 1960s</a:t>
            </a:r>
          </a:p>
          <a:p>
            <a:r>
              <a:rPr lang="en-US"/>
              <a:t>1960s, feminism, college parties, birth control, contraceptives</a:t>
            </a:r>
          </a:p>
          <a:p>
            <a:r>
              <a:rPr lang="en-US"/>
              <a:t>Modern day: pop culture, media [3]</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a:t>&lt;Graphic as big as will fit&gt;</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Jonathon Chang</a:t>
            </a:r>
          </a:p>
        </p:txBody>
      </p:sp>
      <p:pic>
        <p:nvPicPr>
          <p:cNvPr id="9" name="Picture 8">
            <a:extLst>
              <a:ext uri="{FF2B5EF4-FFF2-40B4-BE49-F238E27FC236}">
                <a16:creationId xmlns:a16="http://schemas.microsoft.com/office/drawing/2014/main" id="{C1ADF08B-658C-72CC-2209-4D3BA8076870}"/>
              </a:ext>
            </a:extLst>
          </p:cNvPr>
          <p:cNvPicPr>
            <a:picLocks noChangeAspect="1"/>
          </p:cNvPicPr>
          <p:nvPr/>
        </p:nvPicPr>
        <p:blipFill>
          <a:blip r:embed="rId3"/>
          <a:stretch>
            <a:fillRect/>
          </a:stretch>
        </p:blipFill>
        <p:spPr>
          <a:xfrm>
            <a:off x="4651198" y="1088849"/>
            <a:ext cx="3880204" cy="3880204"/>
          </a:xfrm>
          <a:prstGeom prst="rect">
            <a:avLst/>
          </a:prstGeom>
        </p:spPr>
      </p:pic>
    </p:spTree>
    <p:extLst>
      <p:ext uri="{BB962C8B-B14F-4D97-AF65-F5344CB8AC3E}">
        <p14:creationId xmlns:p14="http://schemas.microsoft.com/office/powerpoint/2010/main" val="207572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BAB2EEE-49F0-EC63-D2D8-3BAC7C4D643E}"/>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5E573BCE-604C-FD14-1E5F-ED54DAE54698}"/>
              </a:ext>
            </a:extLst>
          </p:cNvPr>
          <p:cNvSpPr>
            <a:spLocks noGrp="1"/>
          </p:cNvSpPr>
          <p:nvPr>
            <p:ph type="sldNum" sz="quarter" idx="12"/>
          </p:nvPr>
        </p:nvSpPr>
        <p:spPr/>
        <p:txBody>
          <a:bodyPr/>
          <a:lstStyle/>
          <a:p>
            <a:fld id="{A2A17EAB-8B51-5C40-8776-6683E51FA7A0}" type="slidenum">
              <a:rPr lang="en-US" smtClean="0"/>
              <a:t>30</a:t>
            </a:fld>
            <a:endParaRPr lang="en-US"/>
          </a:p>
        </p:txBody>
      </p:sp>
      <p:pic>
        <p:nvPicPr>
          <p:cNvPr id="1026" name="Picture 2" descr="No Strings Attached (DVD, 2011) *DISC ONLY* NO CASE, NO ARTWORK.. NO  SCRATCHES..">
            <a:extLst>
              <a:ext uri="{FF2B5EF4-FFF2-40B4-BE49-F238E27FC236}">
                <a16:creationId xmlns:a16="http://schemas.microsoft.com/office/drawing/2014/main" id="{3EC57F5E-5A66-7422-4D7C-206BB51A9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637" y="428625"/>
            <a:ext cx="298132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oking Up (2009) - IMDb">
            <a:extLst>
              <a:ext uri="{FF2B5EF4-FFF2-40B4-BE49-F238E27FC236}">
                <a16:creationId xmlns:a16="http://schemas.microsoft.com/office/drawing/2014/main" id="{A9EC8535-D31F-704E-2A44-DEB528A31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005" y="428625"/>
            <a:ext cx="3435614" cy="4286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546AE53-5654-4D9D-3F64-63D3B60EC169}"/>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Jonathon Chang</a:t>
            </a:r>
          </a:p>
        </p:txBody>
      </p:sp>
    </p:spTree>
    <p:extLst>
      <p:ext uri="{BB962C8B-B14F-4D97-AF65-F5344CB8AC3E}">
        <p14:creationId xmlns:p14="http://schemas.microsoft.com/office/powerpoint/2010/main" val="1469864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HOOKUP STATISTICS</a:t>
            </a:r>
          </a:p>
        </p:txBody>
      </p:sp>
      <p:sp>
        <p:nvSpPr>
          <p:cNvPr id="3" name="Content Placeholder 2"/>
          <p:cNvSpPr>
            <a:spLocks noGrp="1"/>
          </p:cNvSpPr>
          <p:nvPr>
            <p:ph sz="half" idx="1"/>
          </p:nvPr>
        </p:nvSpPr>
        <p:spPr/>
        <p:txBody>
          <a:bodyPr/>
          <a:lstStyle/>
          <a:p>
            <a:r>
              <a:rPr lang="en-US"/>
              <a:t>Kissing: 98%</a:t>
            </a:r>
          </a:p>
          <a:p>
            <a:r>
              <a:rPr lang="en-US"/>
              <a:t>“Other behavior”: 81%</a:t>
            </a:r>
          </a:p>
          <a:p>
            <a:r>
              <a:rPr lang="en-US"/>
              <a:t>Above the waist: 58%</a:t>
            </a:r>
          </a:p>
          <a:p>
            <a:r>
              <a:rPr lang="en-US"/>
              <a:t>Below the waist: 53%</a:t>
            </a:r>
          </a:p>
          <a:p>
            <a:r>
              <a:rPr lang="en-US"/>
              <a:t>Performed oral: 36%</a:t>
            </a:r>
          </a:p>
          <a:p>
            <a:r>
              <a:rPr lang="en-US"/>
              <a:t>Received oral: 35%</a:t>
            </a:r>
          </a:p>
          <a:p>
            <a:r>
              <a:rPr lang="en-US"/>
              <a:t>Sexual intercourse: 34% [3]</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Jonathon Chang</a:t>
            </a:r>
          </a:p>
        </p:txBody>
      </p:sp>
      <p:pic>
        <p:nvPicPr>
          <p:cNvPr id="3080" name="Picture 8" descr="800 Couple In Bed Feet Stock Photos, High-Res Pictures, and Images - Getty  Images | Bed from above, Condoms, Hook up">
            <a:extLst>
              <a:ext uri="{FF2B5EF4-FFF2-40B4-BE49-F238E27FC236}">
                <a16:creationId xmlns:a16="http://schemas.microsoft.com/office/drawing/2014/main" id="{A211331D-A0B2-25F9-0F26-A66E20475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107" y="1275854"/>
            <a:ext cx="4339093" cy="289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316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Online dating, websites, apps</a:t>
            </a:r>
          </a:p>
        </p:txBody>
      </p:sp>
      <p:sp>
        <p:nvSpPr>
          <p:cNvPr id="3" name="Content Placeholder 2"/>
          <p:cNvSpPr>
            <a:spLocks noGrp="1"/>
          </p:cNvSpPr>
          <p:nvPr>
            <p:ph sz="half" idx="1"/>
          </p:nvPr>
        </p:nvSpPr>
        <p:spPr/>
        <p:txBody>
          <a:bodyPr/>
          <a:lstStyle/>
          <a:p>
            <a:r>
              <a:rPr lang="en-US"/>
              <a:t>90% of young adults 18-29 use social networking sites [2]</a:t>
            </a:r>
          </a:p>
          <a:p>
            <a:r>
              <a:rPr lang="en-US"/>
              <a:t>27% of 18-24 year olds use dating apps (2016) up from 10% (2013) [2]</a:t>
            </a:r>
          </a:p>
          <a:p>
            <a:r>
              <a:rPr lang="en-US"/>
              <a:t>Tinder released in 2012 [4]</a:t>
            </a:r>
          </a:p>
          <a:p>
            <a:r>
              <a:rPr lang="en-US"/>
              <a:t>Match.com released in 1995 [4]</a:t>
            </a:r>
          </a:p>
          <a:p>
            <a:r>
              <a:rPr lang="en-US"/>
              <a:t>49 million have tried online dating as of 2024 [4]</a:t>
            </a:r>
          </a:p>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Jonathon Chang</a:t>
            </a:r>
          </a:p>
        </p:txBody>
      </p:sp>
      <p:pic>
        <p:nvPicPr>
          <p:cNvPr id="3076" name="Picture 4" descr="It's college. Everyone is hooking up': Truths and misconceptions about  hookup culture at Brown - The Brown Daily Herald">
            <a:extLst>
              <a:ext uri="{FF2B5EF4-FFF2-40B4-BE49-F238E27FC236}">
                <a16:creationId xmlns:a16="http://schemas.microsoft.com/office/drawing/2014/main" id="{DA725AFD-54F5-CD37-4BDE-CAC44FD1E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748" y="1742927"/>
            <a:ext cx="4572530" cy="257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23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E999-EF7A-CB36-FA69-BF38BB14C800}"/>
              </a:ext>
            </a:extLst>
          </p:cNvPr>
          <p:cNvSpPr>
            <a:spLocks noGrp="1"/>
          </p:cNvSpPr>
          <p:nvPr>
            <p:ph type="title"/>
          </p:nvPr>
        </p:nvSpPr>
        <p:spPr/>
        <p:txBody>
          <a:bodyPr/>
          <a:lstStyle/>
          <a:p>
            <a:r>
              <a:rPr lang="en-US"/>
              <a:t>Reasons for using online dating</a:t>
            </a:r>
          </a:p>
        </p:txBody>
      </p:sp>
      <p:sp>
        <p:nvSpPr>
          <p:cNvPr id="3" name="Content Placeholder 2">
            <a:extLst>
              <a:ext uri="{FF2B5EF4-FFF2-40B4-BE49-F238E27FC236}">
                <a16:creationId xmlns:a16="http://schemas.microsoft.com/office/drawing/2014/main" id="{068D6984-DC63-DD11-052D-285FE1154C2C}"/>
              </a:ext>
            </a:extLst>
          </p:cNvPr>
          <p:cNvSpPr>
            <a:spLocks noGrp="1"/>
          </p:cNvSpPr>
          <p:nvPr>
            <p:ph sz="half" idx="1"/>
          </p:nvPr>
        </p:nvSpPr>
        <p:spPr/>
        <p:txBody>
          <a:bodyPr/>
          <a:lstStyle/>
          <a:p>
            <a:r>
              <a:rPr lang="en-US"/>
              <a:t>“I am looking for casual dating”</a:t>
            </a:r>
          </a:p>
          <a:p>
            <a:pPr lvl="1"/>
            <a:r>
              <a:rPr lang="en-US"/>
              <a:t>34.69% said important or very important [2]</a:t>
            </a:r>
          </a:p>
          <a:p>
            <a:r>
              <a:rPr lang="en-US"/>
              <a:t>“Entertainment”</a:t>
            </a:r>
          </a:p>
          <a:p>
            <a:pPr lvl="1"/>
            <a:r>
              <a:rPr lang="en-US"/>
              <a:t>69.39% said at least moderately important [2]</a:t>
            </a:r>
          </a:p>
          <a:p>
            <a:r>
              <a:rPr lang="en-US"/>
              <a:t>“I am looking for casual sex”:</a:t>
            </a:r>
          </a:p>
          <a:p>
            <a:pPr lvl="1"/>
            <a:r>
              <a:rPr lang="en-US"/>
              <a:t>75.51% said moderately unimportant [2]</a:t>
            </a:r>
          </a:p>
          <a:p>
            <a:pPr lvl="1"/>
            <a:r>
              <a:rPr lang="en-US"/>
              <a:t>Pew research, 24% said yes [8]</a:t>
            </a:r>
          </a:p>
          <a:p>
            <a:r>
              <a:rPr lang="en-US"/>
              <a:t>Long term partner: 44% [8]</a:t>
            </a:r>
          </a:p>
        </p:txBody>
      </p:sp>
      <p:sp>
        <p:nvSpPr>
          <p:cNvPr id="5" name="Footer Placeholder 4">
            <a:extLst>
              <a:ext uri="{FF2B5EF4-FFF2-40B4-BE49-F238E27FC236}">
                <a16:creationId xmlns:a16="http://schemas.microsoft.com/office/drawing/2014/main" id="{FE3E147F-1229-012B-5CB7-09A0983446A5}"/>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45F1E3A7-789A-6899-4AD0-93DC62A767E2}"/>
              </a:ext>
            </a:extLst>
          </p:cNvPr>
          <p:cNvSpPr>
            <a:spLocks noGrp="1"/>
          </p:cNvSpPr>
          <p:nvPr>
            <p:ph type="sldNum" sz="quarter" idx="12"/>
          </p:nvPr>
        </p:nvSpPr>
        <p:spPr/>
        <p:txBody>
          <a:bodyPr/>
          <a:lstStyle/>
          <a:p>
            <a:fld id="{A2A17EAB-8B51-5C40-8776-6683E51FA7A0}" type="slidenum">
              <a:rPr lang="en-US" smtClean="0"/>
              <a:t>33</a:t>
            </a:fld>
            <a:endParaRPr lang="en-US"/>
          </a:p>
        </p:txBody>
      </p:sp>
      <p:pic>
        <p:nvPicPr>
          <p:cNvPr id="9" name="Picture 8">
            <a:extLst>
              <a:ext uri="{FF2B5EF4-FFF2-40B4-BE49-F238E27FC236}">
                <a16:creationId xmlns:a16="http://schemas.microsoft.com/office/drawing/2014/main" id="{69B087DE-D702-312D-7F0A-B95634D43530}"/>
              </a:ext>
            </a:extLst>
          </p:cNvPr>
          <p:cNvPicPr>
            <a:picLocks noChangeAspect="1"/>
          </p:cNvPicPr>
          <p:nvPr/>
        </p:nvPicPr>
        <p:blipFill>
          <a:blip r:embed="rId3"/>
          <a:stretch>
            <a:fillRect/>
          </a:stretch>
        </p:blipFill>
        <p:spPr>
          <a:xfrm>
            <a:off x="4484535" y="1752816"/>
            <a:ext cx="4153326" cy="2388820"/>
          </a:xfrm>
          <a:prstGeom prst="rect">
            <a:avLst/>
          </a:prstGeom>
        </p:spPr>
      </p:pic>
      <p:sp>
        <p:nvSpPr>
          <p:cNvPr id="10" name="TextBox 9">
            <a:extLst>
              <a:ext uri="{FF2B5EF4-FFF2-40B4-BE49-F238E27FC236}">
                <a16:creationId xmlns:a16="http://schemas.microsoft.com/office/drawing/2014/main" id="{524DC382-A133-09A3-77C9-246B034045E9}"/>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Jonathon Chang</a:t>
            </a:r>
          </a:p>
        </p:txBody>
      </p:sp>
      <p:sp>
        <p:nvSpPr>
          <p:cNvPr id="4" name="TextBox 3">
            <a:extLst>
              <a:ext uri="{FF2B5EF4-FFF2-40B4-BE49-F238E27FC236}">
                <a16:creationId xmlns:a16="http://schemas.microsoft.com/office/drawing/2014/main" id="{6A3F4D95-B7F6-764D-B47A-308B89841507}"/>
              </a:ext>
            </a:extLst>
          </p:cNvPr>
          <p:cNvSpPr txBox="1"/>
          <p:nvPr/>
        </p:nvSpPr>
        <p:spPr>
          <a:xfrm>
            <a:off x="4805777" y="1156580"/>
            <a:ext cx="3607270" cy="480131"/>
          </a:xfrm>
          <a:prstGeom prst="rect">
            <a:avLst/>
          </a:prstGeom>
          <a:noFill/>
        </p:spPr>
        <p:txBody>
          <a:bodyPr wrap="none" rtlCol="0">
            <a:spAutoFit/>
          </a:bodyPr>
          <a:lstStyle/>
          <a:p>
            <a:pPr>
              <a:lnSpc>
                <a:spcPct val="90000"/>
              </a:lnSpc>
            </a:pPr>
            <a:r>
              <a:rPr lang="en-US" sz="2800" dirty="0"/>
              <a:t>Who? 66 IUB Students</a:t>
            </a:r>
          </a:p>
        </p:txBody>
      </p:sp>
    </p:spTree>
    <p:extLst>
      <p:ext uri="{BB962C8B-B14F-4D97-AF65-F5344CB8AC3E}">
        <p14:creationId xmlns:p14="http://schemas.microsoft.com/office/powerpoint/2010/main" val="3722850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BC3A-3DFE-2D2E-FAB1-DA8372AF73B4}"/>
              </a:ext>
            </a:extLst>
          </p:cNvPr>
          <p:cNvSpPr>
            <a:spLocks noGrp="1"/>
          </p:cNvSpPr>
          <p:nvPr>
            <p:ph type="title"/>
          </p:nvPr>
        </p:nvSpPr>
        <p:spPr/>
        <p:txBody>
          <a:bodyPr/>
          <a:lstStyle/>
          <a:p>
            <a:r>
              <a:rPr lang="en-US"/>
              <a:t>Users of online dating</a:t>
            </a:r>
          </a:p>
        </p:txBody>
      </p:sp>
      <p:sp>
        <p:nvSpPr>
          <p:cNvPr id="3" name="Content Placeholder 2">
            <a:extLst>
              <a:ext uri="{FF2B5EF4-FFF2-40B4-BE49-F238E27FC236}">
                <a16:creationId xmlns:a16="http://schemas.microsoft.com/office/drawing/2014/main" id="{65C6039C-E0D4-A8B1-8413-DA1DC343FC48}"/>
              </a:ext>
            </a:extLst>
          </p:cNvPr>
          <p:cNvSpPr>
            <a:spLocks noGrp="1"/>
          </p:cNvSpPr>
          <p:nvPr>
            <p:ph sz="half" idx="1"/>
          </p:nvPr>
        </p:nvSpPr>
        <p:spPr/>
        <p:txBody>
          <a:bodyPr/>
          <a:lstStyle/>
          <a:p>
            <a:r>
              <a:rPr lang="en-US" dirty="0"/>
              <a:t>Men use Tinder more frequently for thrill seeking [5]</a:t>
            </a:r>
          </a:p>
          <a:p>
            <a:r>
              <a:rPr lang="en-US" dirty="0"/>
              <a:t>78.1% Tinder uses identify as male [9]</a:t>
            </a:r>
          </a:p>
          <a:p>
            <a:pPr lvl="1"/>
            <a:r>
              <a:rPr lang="en-US" dirty="0"/>
              <a:t>31% of men say casual sex is major reason [7]</a:t>
            </a:r>
          </a:p>
          <a:p>
            <a:pPr lvl="1"/>
            <a:r>
              <a:rPr lang="en-US" dirty="0"/>
              <a:t>Only 13% of females [7]</a:t>
            </a:r>
          </a:p>
          <a:p>
            <a:r>
              <a:rPr lang="en-US" dirty="0"/>
              <a:t>LGB more likely than straight [5]</a:t>
            </a:r>
          </a:p>
          <a:p>
            <a:r>
              <a:rPr lang="en-US" dirty="0"/>
              <a:t>Less anxious daters [5]</a:t>
            </a:r>
          </a:p>
          <a:p>
            <a:r>
              <a:rPr lang="en-US" dirty="0"/>
              <a:t>Sexually permissive people [5]</a:t>
            </a:r>
          </a:p>
          <a:p>
            <a:endParaRPr lang="en-US" dirty="0"/>
          </a:p>
          <a:p>
            <a:endParaRPr lang="en-US" dirty="0"/>
          </a:p>
        </p:txBody>
      </p:sp>
      <p:sp>
        <p:nvSpPr>
          <p:cNvPr id="5" name="Footer Placeholder 4">
            <a:extLst>
              <a:ext uri="{FF2B5EF4-FFF2-40B4-BE49-F238E27FC236}">
                <a16:creationId xmlns:a16="http://schemas.microsoft.com/office/drawing/2014/main" id="{C5F55E03-17A0-9C10-EF13-D97C1852C052}"/>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57AD3196-0364-EE0A-CD2B-93E153DC0EFF}"/>
              </a:ext>
            </a:extLst>
          </p:cNvPr>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a:extLst>
              <a:ext uri="{FF2B5EF4-FFF2-40B4-BE49-F238E27FC236}">
                <a16:creationId xmlns:a16="http://schemas.microsoft.com/office/drawing/2014/main" id="{CAFB8428-C809-C1B9-E017-39DBBD92E993}"/>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Jonathon Chang</a:t>
            </a:r>
          </a:p>
        </p:txBody>
      </p:sp>
      <p:pic>
        <p:nvPicPr>
          <p:cNvPr id="1026" name="Picture 2" descr="Video explains why it's so hard for the average guy to find love on dating  apps">
            <a:extLst>
              <a:ext uri="{FF2B5EF4-FFF2-40B4-BE49-F238E27FC236}">
                <a16:creationId xmlns:a16="http://schemas.microsoft.com/office/drawing/2014/main" id="{2F1DF902-DAE8-60C7-B261-49D2CF23D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2" y="1568195"/>
            <a:ext cx="385762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82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E999-EF7A-CB36-FA69-BF38BB14C800}"/>
              </a:ext>
            </a:extLst>
          </p:cNvPr>
          <p:cNvSpPr>
            <a:spLocks noGrp="1"/>
          </p:cNvSpPr>
          <p:nvPr>
            <p:ph type="title"/>
          </p:nvPr>
        </p:nvSpPr>
        <p:spPr/>
        <p:txBody>
          <a:bodyPr/>
          <a:lstStyle/>
          <a:p>
            <a:r>
              <a:rPr lang="en-US"/>
              <a:t>Reasons for using online dating</a:t>
            </a:r>
          </a:p>
        </p:txBody>
      </p:sp>
      <p:sp>
        <p:nvSpPr>
          <p:cNvPr id="5" name="Footer Placeholder 4">
            <a:extLst>
              <a:ext uri="{FF2B5EF4-FFF2-40B4-BE49-F238E27FC236}">
                <a16:creationId xmlns:a16="http://schemas.microsoft.com/office/drawing/2014/main" id="{FE3E147F-1229-012B-5CB7-09A0983446A5}"/>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45F1E3A7-789A-6899-4AD0-93DC62A767E2}"/>
              </a:ext>
            </a:extLst>
          </p:cNvPr>
          <p:cNvSpPr>
            <a:spLocks noGrp="1"/>
          </p:cNvSpPr>
          <p:nvPr>
            <p:ph type="sldNum" sz="quarter" idx="12"/>
          </p:nvPr>
        </p:nvSpPr>
        <p:spPr/>
        <p:txBody>
          <a:bodyPr/>
          <a:lstStyle/>
          <a:p>
            <a:fld id="{A2A17EAB-8B51-5C40-8776-6683E51FA7A0}" type="slidenum">
              <a:rPr lang="en-US" smtClean="0"/>
              <a:t>35</a:t>
            </a:fld>
            <a:endParaRPr lang="en-US"/>
          </a:p>
        </p:txBody>
      </p:sp>
      <p:graphicFrame>
        <p:nvGraphicFramePr>
          <p:cNvPr id="4" name="Chart 3">
            <a:extLst>
              <a:ext uri="{FF2B5EF4-FFF2-40B4-BE49-F238E27FC236}">
                <a16:creationId xmlns:a16="http://schemas.microsoft.com/office/drawing/2014/main" id="{814A0A70-2B79-634E-C667-267C489C8872}"/>
              </a:ext>
            </a:extLst>
          </p:cNvPr>
          <p:cNvGraphicFramePr>
            <a:graphicFrameLocks/>
          </p:cNvGraphicFramePr>
          <p:nvPr/>
        </p:nvGraphicFramePr>
        <p:xfrm>
          <a:off x="1328239" y="985838"/>
          <a:ext cx="5915025" cy="3795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B280A2B-CCBB-81DA-C3F5-27BE7F7FAC71}"/>
              </a:ext>
            </a:extLst>
          </p:cNvPr>
          <p:cNvSpPr txBox="1"/>
          <p:nvPr/>
        </p:nvSpPr>
        <p:spPr>
          <a:xfrm>
            <a:off x="7847937" y="4611757"/>
            <a:ext cx="633507" cy="480131"/>
          </a:xfrm>
          <a:prstGeom prst="rect">
            <a:avLst/>
          </a:prstGeom>
          <a:noFill/>
        </p:spPr>
        <p:txBody>
          <a:bodyPr wrap="none" rtlCol="0">
            <a:spAutoFit/>
          </a:bodyPr>
          <a:lstStyle/>
          <a:p>
            <a:pPr>
              <a:lnSpc>
                <a:spcPct val="90000"/>
              </a:lnSpc>
            </a:pPr>
            <a:r>
              <a:rPr lang="en-US" sz="2800"/>
              <a:t>[6]</a:t>
            </a:r>
          </a:p>
        </p:txBody>
      </p:sp>
      <p:sp>
        <p:nvSpPr>
          <p:cNvPr id="11" name="TextBox 10">
            <a:extLst>
              <a:ext uri="{FF2B5EF4-FFF2-40B4-BE49-F238E27FC236}">
                <a16:creationId xmlns:a16="http://schemas.microsoft.com/office/drawing/2014/main" id="{CA9FF240-9CD9-0599-BCD5-18DB41AD728E}"/>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Jonathon Chang</a:t>
            </a:r>
          </a:p>
        </p:txBody>
      </p:sp>
    </p:spTree>
    <p:extLst>
      <p:ext uri="{BB962C8B-B14F-4D97-AF65-F5344CB8AC3E}">
        <p14:creationId xmlns:p14="http://schemas.microsoft.com/office/powerpoint/2010/main" val="585275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03FE-5E8D-7FD4-5A31-EA4FE3ED1076}"/>
              </a:ext>
            </a:extLst>
          </p:cNvPr>
          <p:cNvSpPr>
            <a:spLocks noGrp="1"/>
          </p:cNvSpPr>
          <p:nvPr>
            <p:ph type="title"/>
          </p:nvPr>
        </p:nvSpPr>
        <p:spPr/>
        <p:txBody>
          <a:bodyPr/>
          <a:lstStyle/>
          <a:p>
            <a:r>
              <a:rPr lang="en-US"/>
              <a:t>Results of online dating</a:t>
            </a:r>
          </a:p>
        </p:txBody>
      </p:sp>
      <p:sp>
        <p:nvSpPr>
          <p:cNvPr id="3" name="Content Placeholder 2">
            <a:extLst>
              <a:ext uri="{FF2B5EF4-FFF2-40B4-BE49-F238E27FC236}">
                <a16:creationId xmlns:a16="http://schemas.microsoft.com/office/drawing/2014/main" id="{D6FB97FF-B705-5A7B-A817-7BF27397C675}"/>
              </a:ext>
            </a:extLst>
          </p:cNvPr>
          <p:cNvSpPr>
            <a:spLocks noGrp="1"/>
          </p:cNvSpPr>
          <p:nvPr>
            <p:ph sz="half" idx="1"/>
          </p:nvPr>
        </p:nvSpPr>
        <p:spPr/>
        <p:txBody>
          <a:bodyPr/>
          <a:lstStyle/>
          <a:p>
            <a:r>
              <a:rPr lang="en-US"/>
              <a:t>33% find a romantic partner</a:t>
            </a:r>
          </a:p>
          <a:p>
            <a:r>
              <a:rPr lang="en-US"/>
              <a:t>52% have casual sex with at least one partner</a:t>
            </a:r>
          </a:p>
          <a:p>
            <a:r>
              <a:rPr lang="en-US"/>
              <a:t>33% of offline encounters end in casual sex</a:t>
            </a:r>
          </a:p>
          <a:p>
            <a:r>
              <a:rPr lang="en-US"/>
              <a:t>25% of encounters end in a committed relationship</a:t>
            </a:r>
          </a:p>
          <a:p>
            <a:r>
              <a:rPr lang="en-US"/>
              <a:t>18.6% of participants had sex with someone they met on tinder [10]</a:t>
            </a:r>
          </a:p>
          <a:p>
            <a:endParaRPr lang="en-US"/>
          </a:p>
        </p:txBody>
      </p:sp>
      <p:sp>
        <p:nvSpPr>
          <p:cNvPr id="5" name="Footer Placeholder 4">
            <a:extLst>
              <a:ext uri="{FF2B5EF4-FFF2-40B4-BE49-F238E27FC236}">
                <a16:creationId xmlns:a16="http://schemas.microsoft.com/office/drawing/2014/main" id="{53A6F4D3-7117-85CC-17E1-8F51E1A39679}"/>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3D5F27F7-1FDA-1100-1275-8F966EA1488A}"/>
              </a:ext>
            </a:extLst>
          </p:cNvPr>
          <p:cNvSpPr>
            <a:spLocks noGrp="1"/>
          </p:cNvSpPr>
          <p:nvPr>
            <p:ph type="sldNum" sz="quarter" idx="12"/>
          </p:nvPr>
        </p:nvSpPr>
        <p:spPr/>
        <p:txBody>
          <a:bodyPr/>
          <a:lstStyle/>
          <a:p>
            <a:fld id="{A2A17EAB-8B51-5C40-8776-6683E51FA7A0}" type="slidenum">
              <a:rPr lang="en-US" smtClean="0"/>
              <a:t>36</a:t>
            </a:fld>
            <a:endParaRPr lang="en-US"/>
          </a:p>
        </p:txBody>
      </p:sp>
      <p:pic>
        <p:nvPicPr>
          <p:cNvPr id="5122" name="Picture 2">
            <a:extLst>
              <a:ext uri="{FF2B5EF4-FFF2-40B4-BE49-F238E27FC236}">
                <a16:creationId xmlns:a16="http://schemas.microsoft.com/office/drawing/2014/main" id="{1AC89479-9F00-47C9-54AC-F7377CDAF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52551"/>
            <a:ext cx="4518144" cy="28216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9C8C55-B445-0200-8875-70454EC3EED3}"/>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Jonathon Chang</a:t>
            </a:r>
          </a:p>
        </p:txBody>
      </p:sp>
      <p:sp>
        <p:nvSpPr>
          <p:cNvPr id="10" name="TextBox 9">
            <a:extLst>
              <a:ext uri="{FF2B5EF4-FFF2-40B4-BE49-F238E27FC236}">
                <a16:creationId xmlns:a16="http://schemas.microsoft.com/office/drawing/2014/main" id="{582F6B04-8ADE-EECA-11AD-17731EEE7F2B}"/>
              </a:ext>
            </a:extLst>
          </p:cNvPr>
          <p:cNvSpPr txBox="1"/>
          <p:nvPr/>
        </p:nvSpPr>
        <p:spPr>
          <a:xfrm>
            <a:off x="8458200" y="4105573"/>
            <a:ext cx="633507" cy="480131"/>
          </a:xfrm>
          <a:prstGeom prst="rect">
            <a:avLst/>
          </a:prstGeom>
          <a:noFill/>
        </p:spPr>
        <p:txBody>
          <a:bodyPr wrap="none" rtlCol="0">
            <a:spAutoFit/>
          </a:bodyPr>
          <a:lstStyle/>
          <a:p>
            <a:pPr>
              <a:lnSpc>
                <a:spcPct val="90000"/>
              </a:lnSpc>
            </a:pPr>
            <a:r>
              <a:rPr lang="en-US" sz="2800"/>
              <a:t>[9]</a:t>
            </a:r>
          </a:p>
        </p:txBody>
      </p:sp>
    </p:spTree>
    <p:extLst>
      <p:ext uri="{BB962C8B-B14F-4D97-AF65-F5344CB8AC3E}">
        <p14:creationId xmlns:p14="http://schemas.microsoft.com/office/powerpoint/2010/main" val="2573902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B97D-ED8E-9E43-341F-6FF0652D4569}"/>
              </a:ext>
            </a:extLst>
          </p:cNvPr>
          <p:cNvSpPr>
            <a:spLocks noGrp="1"/>
          </p:cNvSpPr>
          <p:nvPr>
            <p:ph type="title"/>
          </p:nvPr>
        </p:nvSpPr>
        <p:spPr/>
        <p:txBody>
          <a:bodyPr/>
          <a:lstStyle/>
          <a:p>
            <a:r>
              <a:rPr lang="en-US"/>
              <a:t>Offline Outcomes</a:t>
            </a:r>
          </a:p>
        </p:txBody>
      </p:sp>
      <p:sp>
        <p:nvSpPr>
          <p:cNvPr id="5" name="Footer Placeholder 4">
            <a:extLst>
              <a:ext uri="{FF2B5EF4-FFF2-40B4-BE49-F238E27FC236}">
                <a16:creationId xmlns:a16="http://schemas.microsoft.com/office/drawing/2014/main" id="{2DD818C6-4016-FF13-DC6D-0D5E69D3FCC8}"/>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79EE74D4-933E-51BD-8292-7513F0F18753}"/>
              </a:ext>
            </a:extLst>
          </p:cNvPr>
          <p:cNvSpPr>
            <a:spLocks noGrp="1"/>
          </p:cNvSpPr>
          <p:nvPr>
            <p:ph type="sldNum" sz="quarter" idx="12"/>
          </p:nvPr>
        </p:nvSpPr>
        <p:spPr/>
        <p:txBody>
          <a:bodyPr/>
          <a:lstStyle/>
          <a:p>
            <a:fld id="{A2A17EAB-8B51-5C40-8776-6683E51FA7A0}" type="slidenum">
              <a:rPr lang="en-US" smtClean="0"/>
              <a:t>37</a:t>
            </a:fld>
            <a:endParaRPr lang="en-US"/>
          </a:p>
        </p:txBody>
      </p:sp>
      <p:graphicFrame>
        <p:nvGraphicFramePr>
          <p:cNvPr id="7" name="Chart 6">
            <a:extLst>
              <a:ext uri="{FF2B5EF4-FFF2-40B4-BE49-F238E27FC236}">
                <a16:creationId xmlns:a16="http://schemas.microsoft.com/office/drawing/2014/main" id="{70952562-4054-BE0E-74D8-9B8FAF2588EE}"/>
              </a:ext>
            </a:extLst>
          </p:cNvPr>
          <p:cNvGraphicFramePr>
            <a:graphicFrameLocks/>
          </p:cNvGraphicFramePr>
          <p:nvPr/>
        </p:nvGraphicFramePr>
        <p:xfrm>
          <a:off x="1676944" y="1276350"/>
          <a:ext cx="5615940" cy="36461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B0E46F7-410A-F361-372D-46ECA06BD89A}"/>
              </a:ext>
            </a:extLst>
          </p:cNvPr>
          <p:cNvSpPr txBox="1"/>
          <p:nvPr/>
        </p:nvSpPr>
        <p:spPr>
          <a:xfrm>
            <a:off x="7967274" y="4438603"/>
            <a:ext cx="633507" cy="480131"/>
          </a:xfrm>
          <a:prstGeom prst="rect">
            <a:avLst/>
          </a:prstGeom>
          <a:noFill/>
        </p:spPr>
        <p:txBody>
          <a:bodyPr wrap="none" rtlCol="0">
            <a:spAutoFit/>
          </a:bodyPr>
          <a:lstStyle/>
          <a:p>
            <a:pPr>
              <a:lnSpc>
                <a:spcPct val="90000"/>
              </a:lnSpc>
            </a:pPr>
            <a:r>
              <a:rPr lang="en-US" sz="2800"/>
              <a:t>[6]</a:t>
            </a:r>
          </a:p>
        </p:txBody>
      </p:sp>
    </p:spTree>
    <p:extLst>
      <p:ext uri="{BB962C8B-B14F-4D97-AF65-F5344CB8AC3E}">
        <p14:creationId xmlns:p14="http://schemas.microsoft.com/office/powerpoint/2010/main" val="527866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008B-2F75-BB6E-585C-05C277F88AEC}"/>
              </a:ext>
            </a:extLst>
          </p:cNvPr>
          <p:cNvSpPr>
            <a:spLocks noGrp="1"/>
          </p:cNvSpPr>
          <p:nvPr>
            <p:ph type="title"/>
          </p:nvPr>
        </p:nvSpPr>
        <p:spPr/>
        <p:txBody>
          <a:bodyPr/>
          <a:lstStyle/>
          <a:p>
            <a:r>
              <a:rPr lang="en-US"/>
              <a:t>Offline Occurrences</a:t>
            </a:r>
          </a:p>
        </p:txBody>
      </p:sp>
      <p:sp>
        <p:nvSpPr>
          <p:cNvPr id="5" name="Footer Placeholder 4">
            <a:extLst>
              <a:ext uri="{FF2B5EF4-FFF2-40B4-BE49-F238E27FC236}">
                <a16:creationId xmlns:a16="http://schemas.microsoft.com/office/drawing/2014/main" id="{202B72D7-673E-0C24-20D6-F8FC084E0C93}"/>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54061234-E1E0-DD71-BDF4-D6FD5E6B6FCA}"/>
              </a:ext>
            </a:extLst>
          </p:cNvPr>
          <p:cNvSpPr>
            <a:spLocks noGrp="1"/>
          </p:cNvSpPr>
          <p:nvPr>
            <p:ph type="sldNum" sz="quarter" idx="12"/>
          </p:nvPr>
        </p:nvSpPr>
        <p:spPr/>
        <p:txBody>
          <a:bodyPr/>
          <a:lstStyle/>
          <a:p>
            <a:fld id="{A2A17EAB-8B51-5C40-8776-6683E51FA7A0}" type="slidenum">
              <a:rPr lang="en-US" smtClean="0"/>
              <a:t>38</a:t>
            </a:fld>
            <a:endParaRPr lang="en-US"/>
          </a:p>
        </p:txBody>
      </p:sp>
      <p:graphicFrame>
        <p:nvGraphicFramePr>
          <p:cNvPr id="8" name="Chart 7">
            <a:extLst>
              <a:ext uri="{FF2B5EF4-FFF2-40B4-BE49-F238E27FC236}">
                <a16:creationId xmlns:a16="http://schemas.microsoft.com/office/drawing/2014/main" id="{6209FD7B-B01A-24C0-0713-CADA2DA74B87}"/>
              </a:ext>
            </a:extLst>
          </p:cNvPr>
          <p:cNvGraphicFramePr>
            <a:graphicFrameLocks/>
          </p:cNvGraphicFramePr>
          <p:nvPr/>
        </p:nvGraphicFramePr>
        <p:xfrm>
          <a:off x="984070" y="1076324"/>
          <a:ext cx="6548844" cy="37052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97522EC-FED5-6933-E5C8-A967C2117E56}"/>
              </a:ext>
            </a:extLst>
          </p:cNvPr>
          <p:cNvSpPr txBox="1"/>
          <p:nvPr/>
        </p:nvSpPr>
        <p:spPr>
          <a:xfrm>
            <a:off x="8141446" y="4513279"/>
            <a:ext cx="633507" cy="480131"/>
          </a:xfrm>
          <a:prstGeom prst="rect">
            <a:avLst/>
          </a:prstGeom>
          <a:noFill/>
        </p:spPr>
        <p:txBody>
          <a:bodyPr wrap="none" rtlCol="0">
            <a:spAutoFit/>
          </a:bodyPr>
          <a:lstStyle/>
          <a:p>
            <a:pPr>
              <a:lnSpc>
                <a:spcPct val="90000"/>
              </a:lnSpc>
            </a:pPr>
            <a:r>
              <a:rPr lang="en-US" sz="2800"/>
              <a:t>[6]</a:t>
            </a:r>
          </a:p>
        </p:txBody>
      </p:sp>
    </p:spTree>
    <p:extLst>
      <p:ext uri="{BB962C8B-B14F-4D97-AF65-F5344CB8AC3E}">
        <p14:creationId xmlns:p14="http://schemas.microsoft.com/office/powerpoint/2010/main" val="1400249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Decline of sex</a:t>
            </a:r>
          </a:p>
        </p:txBody>
      </p:sp>
      <p:sp>
        <p:nvSpPr>
          <p:cNvPr id="3" name="Content Placeholder 2"/>
          <p:cNvSpPr>
            <a:spLocks noGrp="1"/>
          </p:cNvSpPr>
          <p:nvPr>
            <p:ph sz="half" idx="1"/>
          </p:nvPr>
        </p:nvSpPr>
        <p:spPr>
          <a:xfrm>
            <a:off x="574766" y="1045029"/>
            <a:ext cx="3844834" cy="3660322"/>
          </a:xfrm>
        </p:spPr>
        <p:txBody>
          <a:bodyPr>
            <a:normAutofit lnSpcReduction="10000"/>
          </a:bodyPr>
          <a:lstStyle/>
          <a:p>
            <a:r>
              <a:rPr lang="en-US"/>
              <a:t>2000, 72% of college students had sex in last 12 months [7]</a:t>
            </a:r>
          </a:p>
          <a:p>
            <a:r>
              <a:rPr lang="en-US"/>
              <a:t>Dropped to 66% of college students in 2018</a:t>
            </a:r>
          </a:p>
          <a:p>
            <a:r>
              <a:rPr lang="en-US"/>
              <a:t>Median 1</a:t>
            </a:r>
            <a:r>
              <a:rPr lang="en-US" baseline="30000"/>
              <a:t>st</a:t>
            </a:r>
            <a:r>
              <a:rPr lang="en-US"/>
              <a:t> marriage age:</a:t>
            </a:r>
          </a:p>
          <a:p>
            <a:pPr lvl="1"/>
            <a:r>
              <a:rPr lang="en-US"/>
              <a:t>(24,26) (F/M) , 1990</a:t>
            </a:r>
          </a:p>
          <a:p>
            <a:pPr lvl="1"/>
            <a:r>
              <a:rPr lang="en-US"/>
              <a:t>(28,30) (F/M) , 2018 [7]</a:t>
            </a:r>
          </a:p>
          <a:p>
            <a:r>
              <a:rPr lang="en-US"/>
              <a:t>79% of college and grad students don’t use dating apps at least once a month [11]</a:t>
            </a:r>
          </a:p>
          <a:p>
            <a:r>
              <a:rPr lang="en-US"/>
              <a:t>Half of Hinge users want a long-term relationship after pandemic [12]</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Jonathon Chang</a:t>
            </a:r>
          </a:p>
        </p:txBody>
      </p:sp>
      <p:pic>
        <p:nvPicPr>
          <p:cNvPr id="2050" name="Picture 2" descr="college">
            <a:extLst>
              <a:ext uri="{FF2B5EF4-FFF2-40B4-BE49-F238E27FC236}">
                <a16:creationId xmlns:a16="http://schemas.microsoft.com/office/drawing/2014/main" id="{56A072C7-E41F-3534-83AA-D64F4F17C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817" y="1391590"/>
            <a:ext cx="4491763" cy="300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56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62500" lnSpcReduction="20000"/>
          </a:bodyPr>
          <a:lstStyle/>
          <a:p>
            <a:pPr>
              <a:spcBef>
                <a:spcPts val="600"/>
              </a:spcBef>
            </a:pPr>
            <a:r>
              <a:rPr lang="en-US" dirty="0"/>
              <a:t>p. 413 Forgery proof IDs possible? ”Papers.” common dystopian theme.</a:t>
            </a:r>
          </a:p>
          <a:p>
            <a:pPr>
              <a:spcBef>
                <a:spcPts val="600"/>
              </a:spcBef>
            </a:pPr>
            <a:r>
              <a:rPr lang="en-US" dirty="0"/>
              <a:t>p. 418 ACM Code of Ethics and Professional Conduct published 2018 vs 1997</a:t>
            </a:r>
          </a:p>
          <a:p>
            <a:pPr>
              <a:spcBef>
                <a:spcPts val="600"/>
              </a:spcBef>
            </a:pPr>
            <a:r>
              <a:rPr lang="en-US" dirty="0"/>
              <a:t>pp. 422-423 3.09 = 5.05</a:t>
            </a:r>
          </a:p>
          <a:p>
            <a:pPr>
              <a:spcBef>
                <a:spcPts val="600"/>
              </a:spcBef>
            </a:pPr>
            <a:r>
              <a:rPr lang="en-US" dirty="0"/>
              <a:t>p. 454 “3. Would decision hold up to public scrutiny?”– social contract, not virtue ethics?</a:t>
            </a:r>
          </a:p>
          <a:p>
            <a:pPr>
              <a:spcBef>
                <a:spcPts val="600"/>
              </a:spcBef>
            </a:pPr>
            <a:r>
              <a:rPr lang="en-US" dirty="0"/>
              <a:t>p. 430 Are not web logs usually public?</a:t>
            </a:r>
          </a:p>
          <a:p>
            <a:pPr>
              <a:spcBef>
                <a:spcPts val="600"/>
              </a:spcBef>
            </a:pPr>
            <a:r>
              <a:rPr lang="en-US" dirty="0"/>
              <a:t>p. 431 “…Chuck had these files…” implies guilt. </a:t>
            </a:r>
            <a:r>
              <a:rPr lang="en-US" dirty="0">
                <a:sym typeface="Wingdings" pitchFamily="2" charset="2"/>
              </a:rPr>
              <a:t> “…files on Chuck’s computer…” seems better. Antiworm scenario very similar to p. 76. Check if [5] 2003 source about Blaster worm. </a:t>
            </a:r>
            <a:r>
              <a:rPr lang="en-US" dirty="0"/>
              <a:t> </a:t>
            </a:r>
          </a:p>
          <a:p>
            <a:pPr>
              <a:spcBef>
                <a:spcPts val="600"/>
              </a:spcBef>
            </a:pPr>
            <a:r>
              <a:rPr lang="en-US" dirty="0"/>
              <a:t>p. 432 Consent of telecommunications companies… or their clients?</a:t>
            </a:r>
          </a:p>
          <a:p>
            <a:pPr>
              <a:spcBef>
                <a:spcPts val="600"/>
              </a:spcBef>
            </a:pPr>
            <a:r>
              <a:rPr lang="en-US" dirty="0"/>
              <a:t>p. 433 will != consequences</a:t>
            </a:r>
          </a:p>
          <a:p>
            <a:pPr>
              <a:spcBef>
                <a:spcPts val="600"/>
              </a:spcBef>
            </a:pPr>
            <a:r>
              <a:rPr lang="en-US" dirty="0"/>
              <a:t>p. 434 Saving public taxes $15K not considered</a:t>
            </a:r>
          </a:p>
          <a:p>
            <a:pPr>
              <a:spcBef>
                <a:spcPts val="600"/>
              </a:spcBef>
            </a:pPr>
            <a:r>
              <a:rPr lang="en-US" dirty="0"/>
              <a:t>p. 435 DEI claims source [7] 2001, need newer</a:t>
            </a:r>
          </a:p>
        </p:txBody>
      </p:sp>
      <p:sp>
        <p:nvSpPr>
          <p:cNvPr id="11" name="Content Placeholder 10"/>
          <p:cNvSpPr>
            <a:spLocks noGrp="1"/>
          </p:cNvSpPr>
          <p:nvPr>
            <p:ph sz="half" idx="2"/>
          </p:nvPr>
        </p:nvSpPr>
        <p:spPr/>
        <p:txBody>
          <a:bodyPr>
            <a:normAutofit fontScale="62500" lnSpcReduction="20000"/>
          </a:bodyPr>
          <a:lstStyle/>
          <a:p>
            <a:pPr>
              <a:spcBef>
                <a:spcPts val="600"/>
              </a:spcBef>
            </a:pPr>
            <a:r>
              <a:rPr lang="en-US" dirty="0"/>
              <a:t>p. 436 Source [11] 2018, computing demographics now?</a:t>
            </a:r>
          </a:p>
          <a:p>
            <a:pPr>
              <a:spcBef>
                <a:spcPts val="600"/>
              </a:spcBef>
            </a:pPr>
            <a:r>
              <a:rPr lang="en-US" dirty="0"/>
              <a:t>p. 437 Org pressure, macho culture, harassment source [1]8 2008, newer source needed.</a:t>
            </a:r>
          </a:p>
          <a:p>
            <a:pPr>
              <a:spcBef>
                <a:spcPts val="600"/>
              </a:spcBef>
            </a:pPr>
            <a:r>
              <a:rPr lang="en-US" dirty="0"/>
              <a:t>p. 438 Additional advice: Ask for help, share context and possible biases. How to ensure everyone’s voice is heard in class?</a:t>
            </a:r>
          </a:p>
          <a:p>
            <a:pPr>
              <a:spcBef>
                <a:spcPts val="600"/>
              </a:spcBef>
            </a:pPr>
            <a:r>
              <a:rPr lang="en-US" dirty="0"/>
              <a:t>p. 440 $3 million over how many employees?</a:t>
            </a:r>
          </a:p>
          <a:p>
            <a:pPr>
              <a:spcBef>
                <a:spcPts val="600"/>
              </a:spcBef>
            </a:pPr>
            <a:r>
              <a:rPr lang="en-US" dirty="0"/>
              <a:t>p. 441 Many whistle blower definitions do not require internal reporting attempts.</a:t>
            </a:r>
          </a:p>
          <a:p>
            <a:pPr>
              <a:spcBef>
                <a:spcPts val="600"/>
              </a:spcBef>
            </a:pPr>
            <a:r>
              <a:rPr lang="en-US" dirty="0"/>
              <a:t>p. 445 Org failure what I generally see. </a:t>
            </a:r>
          </a:p>
          <a:p>
            <a:pPr>
              <a:spcBef>
                <a:spcPts val="600"/>
              </a:spcBef>
            </a:pPr>
            <a:r>
              <a:rPr lang="en-US" dirty="0"/>
              <a:t>p. 446 “return to using principle-based…” source from 2003, needs update. This happened a while ago, perhaps not everywhere.</a:t>
            </a:r>
          </a:p>
          <a:p>
            <a:pPr>
              <a:spcBef>
                <a:spcPts val="600"/>
              </a:spcBef>
            </a:pPr>
            <a:r>
              <a:rPr lang="en-US" dirty="0"/>
              <a:t>p. 447 pension quote source from 1983, tough to get a pension now, consider finding newer</a:t>
            </a:r>
          </a:p>
          <a:p>
            <a:pPr>
              <a:spcBef>
                <a:spcPts val="600"/>
              </a:spcBef>
            </a:pPr>
            <a:r>
              <a:rPr lang="en-US" dirty="0"/>
              <a:t>No mention of Snowden but for Question 24.</a:t>
            </a:r>
          </a:p>
          <a:p>
            <a:pPr>
              <a:spcBef>
                <a:spcPts val="600"/>
              </a:spcBef>
            </a:pPr>
            <a:r>
              <a:rPr lang="en-US" dirty="0"/>
              <a:t>p. 451 # 21 not really computing</a:t>
            </a:r>
          </a:p>
          <a:p>
            <a:pPr>
              <a:spcBef>
                <a:spcPts val="600"/>
              </a:spcBef>
            </a:pPr>
            <a:r>
              <a:rPr lang="en-US" dirty="0"/>
              <a:t>Questions I liked: 23, 25, 29, 30</a:t>
            </a:r>
          </a:p>
        </p:txBody>
      </p:sp>
      <p:sp>
        <p:nvSpPr>
          <p:cNvPr id="4" name="Footer Placeholder 3"/>
          <p:cNvSpPr>
            <a:spLocks noGrp="1"/>
          </p:cNvSpPr>
          <p:nvPr>
            <p:ph type="ftr" sz="quarter" idx="11"/>
          </p:nvPr>
        </p:nvSpPr>
        <p:spPr/>
        <p:txBody>
          <a:bodyPr/>
          <a:lstStyle/>
          <a:p>
            <a:r>
              <a:rPr lang="sk-SK" dirty="0"/>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768287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lIns="91440">
            <a:normAutofit fontScale="77500" lnSpcReduction="20000"/>
          </a:bodyPr>
          <a:lstStyle/>
          <a:p>
            <a:pPr marL="0" indent="0">
              <a:spcBef>
                <a:spcPts val="600"/>
              </a:spcBef>
              <a:buNone/>
            </a:pPr>
            <a:r>
              <a:rPr lang="en-US" sz="1000" dirty="0"/>
              <a:t>[1] </a:t>
            </a:r>
            <a:r>
              <a:rPr lang="en-US" sz="1000" dirty="0" err="1"/>
              <a:t>Barrada</a:t>
            </a:r>
            <a:r>
              <a:rPr lang="en-US" sz="1000" dirty="0"/>
              <a:t>, Juan Ramón, and </a:t>
            </a:r>
            <a:r>
              <a:rPr lang="en-US" sz="1000" dirty="0" err="1"/>
              <a:t>Ángel</a:t>
            </a:r>
            <a:r>
              <a:rPr lang="en-US" sz="1000" dirty="0"/>
              <a:t> Castro. “Tinder Users: Sociodemographic, Psychological, and Psychosexual Characteristics.” International Journal of Environmental Research and Public Health, vol. 17, no. 21, 1 Jan. 2020, p. 8047, www.mdpi.com/1660-4601/17/21/8047/htm, </a:t>
            </a:r>
            <a:r>
              <a:rPr lang="en-US" sz="1000" dirty="0">
                <a:hlinkClick r:id="rId3"/>
              </a:rPr>
              <a:t>https://doi.org/10.3390/ijerph17218047. Accessed 23 Sept. 2024</a:t>
            </a:r>
            <a:r>
              <a:rPr lang="en-US" sz="1000" dirty="0"/>
              <a:t>.</a:t>
            </a:r>
          </a:p>
          <a:p>
            <a:pPr marL="0" indent="0">
              <a:spcBef>
                <a:spcPts val="600"/>
              </a:spcBef>
              <a:buNone/>
            </a:pPr>
            <a:r>
              <a:rPr lang="en-US" sz="1000" dirty="0"/>
              <a:t>[2] Beauchamp, Alyssa M., et al. “Super Likes and Right Swipes: How Undergraduate Women Experience Dating Apps.” Journal of the Student Personnel Association at Indiana University, 20 June 2017, pp. 1–16, scholarworks.iu.edu/journals/</a:t>
            </a:r>
            <a:r>
              <a:rPr lang="en-US" sz="1000" dirty="0" err="1"/>
              <a:t>index.php</a:t>
            </a:r>
            <a:r>
              <a:rPr lang="en-US" sz="1000" dirty="0"/>
              <a:t>/</a:t>
            </a:r>
            <a:r>
              <a:rPr lang="en-US" sz="1000" dirty="0" err="1"/>
              <a:t>jiuspa</a:t>
            </a:r>
            <a:r>
              <a:rPr lang="en-US" sz="1000" dirty="0"/>
              <a:t>/article/view/23700. Accessed 23 Sept. 2024.</a:t>
            </a:r>
          </a:p>
          <a:p>
            <a:pPr marL="0" indent="0">
              <a:spcBef>
                <a:spcPts val="600"/>
              </a:spcBef>
              <a:buNone/>
            </a:pPr>
            <a:r>
              <a:rPr lang="en-US" sz="1000" dirty="0"/>
              <a:t>[3] Garcia, Justin R., et al. “Sexual Hookup Culture: A Review.” Review of General Psychology, vol. 16, no. 2, 1 June 2012, pp. 161–176, www.apa.org/monitor/2013/02/sexual-hookup-culture.pdf, https://doi.org/10.1037/a0027911. Accessed 23 Sept. 2024.</a:t>
            </a:r>
          </a:p>
          <a:p>
            <a:pPr marL="0" indent="0">
              <a:spcBef>
                <a:spcPts val="600"/>
              </a:spcBef>
              <a:buNone/>
            </a:pPr>
            <a:r>
              <a:rPr lang="en-US" sz="1000" dirty="0"/>
              <a:t>[4] Matthews, Hayley. ““The History of Online Dating” — (a Timeline from Paper Ads to Websites).” DatingAdvice.com, DatingAdvice.com, 14 Apr. 2017, www.datingadvice.com/online-dating/history-of-online-dating. Accessed 23 Sept. 2024.</a:t>
            </a:r>
          </a:p>
          <a:p>
            <a:pPr marL="0" indent="0">
              <a:spcBef>
                <a:spcPts val="600"/>
              </a:spcBef>
              <a:buNone/>
            </a:pPr>
            <a:r>
              <a:rPr lang="en-US" sz="1000" dirty="0"/>
              <a:t>[5] Sumter, Sindy R, and Laura </a:t>
            </a:r>
            <a:r>
              <a:rPr lang="en-US" sz="1000" dirty="0" err="1"/>
              <a:t>Vandenbosch</a:t>
            </a:r>
            <a:r>
              <a:rPr lang="en-US" sz="1000" dirty="0"/>
              <a:t>. “Dating Gone Mobile: Demographic and Personality-Based Correlates of Using Smartphone-Based Dating Applications among Emerging Adults.” New Media &amp; Society, vol. 21, no. 3, 20 Oct. 2018, pp. 655–673, journals.sagepub.com/</a:t>
            </a:r>
            <a:r>
              <a:rPr lang="en-US" sz="1000" dirty="0" err="1"/>
              <a:t>doi</a:t>
            </a:r>
            <a:r>
              <a:rPr lang="en-US" sz="1000" dirty="0"/>
              <a:t>/full/10.1177/1461444818804773, https://doi.org/10.1177/1461444818804773. Accessed 23 Sept. 2024.</a:t>
            </a:r>
          </a:p>
          <a:p>
            <a:pPr marL="0" indent="0">
              <a:spcBef>
                <a:spcPts val="600"/>
              </a:spcBef>
              <a:buNone/>
            </a:pPr>
            <a:r>
              <a:rPr lang="en-US" sz="1000" dirty="0"/>
              <a:t>[6] Timmermans, Elisabeth, et al. “Why Are You Cheating on Tinder? Exploring Users’ Motives and (Dark) Personality Traits.” Computers in Human Behavior, vol. 89, Dec. 2018, pp. 129–139, </a:t>
            </a:r>
            <a:r>
              <a:rPr lang="en-US" sz="1000" dirty="0">
                <a:hlinkClick r:id="rId4"/>
              </a:rPr>
              <a:t>https://doi.org/10.1016/j.chb.2018.07.040</a:t>
            </a:r>
            <a:r>
              <a:rPr lang="en-US" sz="1000" dirty="0"/>
              <a:t>.</a:t>
            </a:r>
          </a:p>
          <a:p>
            <a:pPr marL="0" indent="0">
              <a:spcBef>
                <a:spcPts val="600"/>
              </a:spcBef>
              <a:buNone/>
            </a:pPr>
            <a:r>
              <a:rPr lang="en-US" sz="1000" dirty="0"/>
              <a:t>[7] Wooden, Alyssa. “Why Are We Having Less Sex Today than Ever Before?” The Johns Hopkins News-Letter, 14 Feb. 2019, </a:t>
            </a:r>
            <a:r>
              <a:rPr lang="en-US" sz="1000" dirty="0">
                <a:hlinkClick r:id="rId5"/>
              </a:rPr>
              <a:t>www.jhunewsletter.com/article/2019/02/why-are-we-having-less-sex-today-than-ever-before. </a:t>
            </a:r>
            <a:r>
              <a:rPr lang="en-US" sz="1000" dirty="0"/>
              <a:t>Accessed 23 Sept. 2024.</a:t>
            </a:r>
          </a:p>
          <a:p>
            <a:pPr marL="0" indent="0">
              <a:spcBef>
                <a:spcPts val="600"/>
              </a:spcBef>
              <a:buNone/>
            </a:pPr>
            <a:r>
              <a:rPr lang="en-US" sz="1000" dirty="0"/>
              <a:t>[8] </a:t>
            </a:r>
            <a:r>
              <a:rPr lang="en-US" sz="1000" dirty="0" err="1"/>
              <a:t>Vogels</a:t>
            </a:r>
            <a:r>
              <a:rPr lang="en-US" sz="1000" dirty="0"/>
              <a:t>, Emily A., and Colleen McClain. “Key Findings about Online Dating in the U.S.” Pew Research Center, Pew Research Center, 2 Feb. 2023, www.pewresearch.org/short-reads/2023/02/02/key-findings-about-online-dating-in-the-u-s/. Accessed 23 Sept. 2024.</a:t>
            </a:r>
          </a:p>
          <a:p>
            <a:pPr marL="0" indent="0">
              <a:spcBef>
                <a:spcPts val="600"/>
              </a:spcBef>
              <a:buNone/>
            </a:pPr>
            <a:r>
              <a:rPr lang="en-US" sz="1000" dirty="0"/>
              <a:t>[9] Simon, Michael. “Tinder Statistics 2023: Analyzing User Demographics and Behavior.” The Tech Report, 9 May 2023, techreport.com/statistics/software-web/tinder-statistics/. Accessed 23 Sept. 2024.</a:t>
            </a:r>
          </a:p>
          <a:p>
            <a:pPr marL="0" indent="0">
              <a:spcBef>
                <a:spcPts val="600"/>
              </a:spcBef>
              <a:buNone/>
            </a:pPr>
            <a:r>
              <a:rPr lang="en-US" sz="1000" dirty="0"/>
              <a:t>[10] Castro, </a:t>
            </a:r>
            <a:r>
              <a:rPr lang="en-US" sz="1000" dirty="0" err="1"/>
              <a:t>Ángel</a:t>
            </a:r>
            <a:r>
              <a:rPr lang="en-US" sz="1000" dirty="0"/>
              <a:t>, and Juan Ramón </a:t>
            </a:r>
            <a:r>
              <a:rPr lang="en-US" sz="1000" dirty="0" err="1"/>
              <a:t>Barrada</a:t>
            </a:r>
            <a:r>
              <a:rPr lang="en-US" sz="1000" dirty="0"/>
              <a:t>. “Dating Apps and Their Sociodemographic and Psychosocial Correlates: A Systematic Review.” International Journal of Environmental Research and Public Health, vol. 17, no. 18, 7 Sept. 2020, www.ncbi.nlm.nih.gov/pmc/articles/PMC7557852/, </a:t>
            </a:r>
            <a:r>
              <a:rPr lang="en-US" sz="1000" dirty="0">
                <a:hlinkClick r:id="rId6"/>
              </a:rPr>
              <a:t>https://doi.org/10.3390/ijerph17186500. Accessed 23 Sept. 2024</a:t>
            </a:r>
            <a:r>
              <a:rPr lang="en-US" sz="1000" dirty="0"/>
              <a:t>.</a:t>
            </a:r>
          </a:p>
          <a:p>
            <a:pPr marL="0" indent="0">
              <a:spcBef>
                <a:spcPts val="600"/>
              </a:spcBef>
              <a:buNone/>
            </a:pPr>
            <a:r>
              <a:rPr lang="en-US" sz="1000" dirty="0"/>
              <a:t>[11] Lindsay, Kate. “Dating Apps Are in Their Flop Era.” Bustle, 8 Jan. 2024, www.bustle.com/wellness/dating-apps-have-gotten-worse-hinge-tinder-bumble-gen-z-millennials. Accessed 23 Sept. 2024.</a:t>
            </a:r>
          </a:p>
          <a:p>
            <a:pPr marL="0" indent="0">
              <a:spcBef>
                <a:spcPts val="600"/>
              </a:spcBef>
              <a:buNone/>
            </a:pPr>
            <a:r>
              <a:rPr lang="en-US" sz="1000" dirty="0"/>
              <a:t>[12] News.com.au. “Hinge Survey Says Gen Z Is Killing Hookup Culture.” New York Post, 30 Aug. 2022, nypost.com/2022/08/30/hinge-survey-says-gen-z-is-killing-hookup-culture/. Accessed 23 Sept. 2024.</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a:latin typeface="+mj-lt"/>
              </a:rPr>
              <a:t>Jonathon Chang</a:t>
            </a:r>
            <a:endParaRPr lang="en-US" sz="1400">
              <a:solidFill>
                <a:schemeClr val="tx1"/>
              </a:solidFill>
              <a:latin typeface="+mj-lt"/>
            </a:endParaRPr>
          </a:p>
        </p:txBody>
      </p:sp>
    </p:spTree>
    <p:extLst>
      <p:ext uri="{BB962C8B-B14F-4D97-AF65-F5344CB8AC3E}">
        <p14:creationId xmlns:p14="http://schemas.microsoft.com/office/powerpoint/2010/main" val="3446778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pic>
        <p:nvPicPr>
          <p:cNvPr id="5" name="Picture 4">
            <a:hlinkClick r:id="rId3"/>
            <a:extLst>
              <a:ext uri="{FF2B5EF4-FFF2-40B4-BE49-F238E27FC236}">
                <a16:creationId xmlns:a16="http://schemas.microsoft.com/office/drawing/2014/main" id="{38554ED9-7ECC-4C51-C637-1EA846ECF38E}"/>
              </a:ext>
            </a:extLst>
          </p:cNvPr>
          <p:cNvPicPr>
            <a:picLocks noChangeAspect="1"/>
          </p:cNvPicPr>
          <p:nvPr/>
        </p:nvPicPr>
        <p:blipFill rotWithShape="1">
          <a:blip r:embed="rId4"/>
          <a:srcRect t="9787" b="7033"/>
          <a:stretch/>
        </p:blipFill>
        <p:spPr>
          <a:xfrm>
            <a:off x="457200" y="4256260"/>
            <a:ext cx="914400" cy="555608"/>
          </a:xfrm>
          <a:prstGeom prst="rect">
            <a:avLst/>
          </a:prstGeom>
        </p:spPr>
      </p:pic>
    </p:spTree>
    <p:extLst>
      <p:ext uri="{BB962C8B-B14F-4D97-AF65-F5344CB8AC3E}">
        <p14:creationId xmlns:p14="http://schemas.microsoft.com/office/powerpoint/2010/main" val="3675797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Remote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427466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a:xfrm>
            <a:off x="685800" y="1352551"/>
            <a:ext cx="7772400" cy="3568770"/>
          </a:xfrm>
        </p:spPr>
        <p:txBody>
          <a:bodyPr>
            <a:normAutofit lnSpcReduction="10000"/>
          </a:bodyPr>
          <a:lstStyle/>
          <a:p>
            <a:pPr marL="0" indent="0" algn="ctr">
              <a:buNone/>
            </a:pPr>
            <a:r>
              <a:rPr lang="en-US" dirty="0"/>
              <a:t>Develop FPS Based on Current War?</a:t>
            </a:r>
          </a:p>
          <a:p>
            <a:r>
              <a:rPr lang="en-US" dirty="0"/>
              <a:t>Before Debate</a:t>
            </a:r>
          </a:p>
          <a:p>
            <a:pPr lvl="1"/>
            <a:r>
              <a:rPr lang="en-US" dirty="0"/>
              <a:t>10 minutes to converse with your team</a:t>
            </a:r>
          </a:p>
          <a:p>
            <a:pPr lvl="1"/>
            <a:r>
              <a:rPr lang="en-US" dirty="0"/>
              <a:t>Share argument points, counter points, and responses</a:t>
            </a:r>
          </a:p>
          <a:p>
            <a:pPr lvl="1"/>
            <a:r>
              <a:rPr lang="en-US" dirty="0"/>
              <a:t>Share experiences, especially in different countries, cultures, situations</a:t>
            </a:r>
          </a:p>
          <a:p>
            <a:pPr lvl="1"/>
            <a:r>
              <a:rPr lang="en-US" dirty="0"/>
              <a:t>Decide who will: </a:t>
            </a:r>
          </a:p>
          <a:p>
            <a:pPr lvl="2"/>
            <a:r>
              <a:rPr lang="en-US" dirty="0"/>
              <a:t>Go first</a:t>
            </a:r>
          </a:p>
          <a:p>
            <a:pPr lvl="2"/>
            <a:r>
              <a:rPr lang="en-US" dirty="0"/>
              <a:t>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29092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automation be applied to next?</a:t>
            </a:r>
          </a:p>
          <a:p>
            <a:r>
              <a:rPr lang="en-US" dirty="0"/>
              <a:t>Finish all reading</a:t>
            </a:r>
          </a:p>
          <a:p>
            <a:r>
              <a:rPr lang="en-US" dirty="0"/>
              <a:t>Group Project</a:t>
            </a:r>
          </a:p>
          <a:p>
            <a:pPr lvl="1"/>
            <a:r>
              <a:rPr lang="en-US" dirty="0"/>
              <a:t>Add analysis to website addressing remaining topics</a:t>
            </a:r>
          </a:p>
          <a:p>
            <a:pPr lvl="1"/>
            <a:r>
              <a:rPr lang="en-US" dirty="0"/>
              <a:t>Group Presentation Draft</a:t>
            </a:r>
          </a:p>
          <a:p>
            <a:pPr lvl="2"/>
            <a:r>
              <a:rPr lang="en-US" dirty="0"/>
              <a:t>Submit as Power Point on Canvas</a:t>
            </a:r>
          </a:p>
          <a:p>
            <a:pPr lvl="2"/>
            <a:r>
              <a:rPr lang="en-US" dirty="0"/>
              <a:t>Post Power Point file (.pptx) on group website for download</a:t>
            </a:r>
          </a:p>
          <a:p>
            <a:pPr lvl="3"/>
            <a:r>
              <a:rPr lang="en-US" dirty="0"/>
              <a:t>Do not make viewer export it from another tool</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Robots in law enforcement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Ben Proctor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70727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685800" y="361800"/>
            <a:ext cx="7772040" cy="914040"/>
          </a:xfrm>
          <a:prstGeom prst="rect">
            <a:avLst/>
          </a:prstGeom>
          <a:noFill/>
          <a:ln>
            <a:noFill/>
          </a:ln>
        </p:spPr>
        <p:txBody>
          <a:bodyPr anchor="ctr">
            <a:noAutofit/>
          </a:bodyPr>
          <a:lstStyle/>
          <a:p>
            <a:pPr>
              <a:lnSpc>
                <a:spcPct val="80000"/>
              </a:lnSpc>
            </a:pPr>
            <a:r>
              <a:rPr lang="en-US" sz="2700" b="0" strike="noStrike" cap="all" spc="-1" dirty="0">
                <a:solidFill>
                  <a:srgbClr val="FFFFFF"/>
                </a:solidFill>
                <a:latin typeface="Cambria"/>
              </a:rPr>
              <a:t>A full ban should be enacted </a:t>
            </a:r>
            <a:endParaRPr lang="en-US" sz="2700" b="0" strike="noStrike" spc="-1" dirty="0">
              <a:solidFill>
                <a:srgbClr val="FFFFFF"/>
              </a:solidFill>
              <a:latin typeface="Cambria"/>
            </a:endParaRPr>
          </a:p>
        </p:txBody>
      </p:sp>
      <p:sp>
        <p:nvSpPr>
          <p:cNvPr id="190" name="TextShape 2"/>
          <p:cNvSpPr txBox="1"/>
          <p:nvPr/>
        </p:nvSpPr>
        <p:spPr>
          <a:xfrm>
            <a:off x="472680" y="1311120"/>
            <a:ext cx="3733560" cy="3352320"/>
          </a:xfrm>
          <a:prstGeom prst="rect">
            <a:avLst/>
          </a:prstGeom>
          <a:noFill/>
          <a:ln>
            <a:noFill/>
          </a:ln>
        </p:spPr>
        <p:txBody>
          <a:bodyPr lIns="91440" tIns="45720" rIns="91440" bIns="45720" anchor="t">
            <a:noAutofit/>
          </a:bodyPr>
          <a:lstStyle/>
          <a:p>
            <a:pPr marL="205740" indent="-205105">
              <a:lnSpc>
                <a:spcPct val="90000"/>
              </a:lnSpc>
              <a:spcBef>
                <a:spcPts val="1199"/>
              </a:spcBef>
              <a:buClr>
                <a:srgbClr val="BCB49E"/>
              </a:buClr>
              <a:buSzPct val="90000"/>
              <a:buFont typeface="Arial"/>
              <a:buChar char="•"/>
            </a:pPr>
            <a:r>
              <a:rPr lang="en-US" b="0" strike="noStrike" spc="-1" dirty="0">
                <a:solidFill>
                  <a:srgbClr val="FFFFFF"/>
                </a:solidFill>
                <a:latin typeface="Cambria"/>
              </a:rPr>
              <a:t>Robots should be banned for use in law enforcement, excepting bomb-defusal robots</a:t>
            </a:r>
            <a:endParaRPr lang="en-US" b="0" strike="noStrike" spc="-1" dirty="0">
              <a:solidFill>
                <a:srgbClr val="FFFFFF"/>
              </a:solidFill>
              <a:latin typeface="Cambria"/>
              <a:ea typeface="Cambria"/>
            </a:endParaRPr>
          </a:p>
          <a:p>
            <a:pPr marL="205740" indent="-205105">
              <a:lnSpc>
                <a:spcPct val="90000"/>
              </a:lnSpc>
              <a:spcBef>
                <a:spcPts val="1199"/>
              </a:spcBef>
              <a:buClr>
                <a:srgbClr val="BCB49E"/>
              </a:buClr>
              <a:buSzPct val="90000"/>
              <a:buFont typeface="Arial"/>
              <a:buChar char="•"/>
            </a:pPr>
            <a:r>
              <a:rPr lang="en-US" b="0" strike="noStrike" spc="-1" dirty="0">
                <a:solidFill>
                  <a:srgbClr val="FFFFFF"/>
                </a:solidFill>
                <a:latin typeface="Cambria"/>
              </a:rPr>
              <a:t>Further development and usage of robots in law enforcement will lead to higher rates of discrimination and violence</a:t>
            </a:r>
            <a:endParaRPr lang="en-US" b="0" strike="noStrike" spc="-1" dirty="0">
              <a:solidFill>
                <a:srgbClr val="FFFFFF"/>
              </a:solidFill>
              <a:latin typeface="Cambria"/>
              <a:ea typeface="Cambria"/>
            </a:endParaRPr>
          </a:p>
          <a:p>
            <a:pPr marL="205740" indent="-205105">
              <a:lnSpc>
                <a:spcPct val="90000"/>
              </a:lnSpc>
              <a:spcBef>
                <a:spcPts val="1199"/>
              </a:spcBef>
              <a:buClr>
                <a:srgbClr val="BCB49E"/>
              </a:buClr>
              <a:buSzPct val="90000"/>
              <a:buFont typeface="Arial"/>
              <a:buChar char="•"/>
            </a:pPr>
            <a:r>
              <a:rPr lang="en-US" b="0" strike="noStrike" spc="-1" dirty="0">
                <a:solidFill>
                  <a:srgbClr val="FFFFFF"/>
                </a:solidFill>
                <a:latin typeface="Cambria"/>
              </a:rPr>
              <a:t>Issues of police militarization and facial recognition bias are exacerbated by introduction of robots to law enforcement</a:t>
            </a:r>
            <a:endParaRPr lang="en-US" b="0" strike="noStrike" spc="-1" dirty="0">
              <a:solidFill>
                <a:srgbClr val="FFFFFF"/>
              </a:solidFill>
              <a:latin typeface="Cambria"/>
              <a:ea typeface="Cambria"/>
            </a:endParaRPr>
          </a:p>
        </p:txBody>
      </p:sp>
      <p:sp>
        <p:nvSpPr>
          <p:cNvPr id="191" name="TextShape 3"/>
          <p:cNvSpPr txBox="1"/>
          <p:nvPr/>
        </p:nvSpPr>
        <p:spPr>
          <a:xfrm>
            <a:off x="0" y="4997160"/>
            <a:ext cx="5562360" cy="145800"/>
          </a:xfrm>
          <a:prstGeom prst="rect">
            <a:avLst/>
          </a:prstGeom>
          <a:noFill/>
          <a:ln>
            <a:noFill/>
          </a:ln>
        </p:spPr>
        <p:txBody>
          <a:bodyPr anchor="ctr">
            <a:noAutofit/>
          </a:bodyPr>
          <a:lstStyle/>
          <a:p>
            <a:pPr>
              <a:lnSpc>
                <a:spcPct val="100000"/>
              </a:lnSpc>
              <a:tabLst>
                <a:tab pos="0" algn="l"/>
              </a:tabLst>
            </a:pPr>
            <a:r>
              <a:rPr lang="sk-SK" sz="900" b="0" strike="noStrike" spc="-1" dirty="0">
                <a:solidFill>
                  <a:srgbClr val="FFFFFF"/>
                </a:solidFill>
                <a:latin typeface="Cambria"/>
              </a:rPr>
              <a:t>© 2024 </a:t>
            </a:r>
            <a:r>
              <a:rPr lang="sk-SK" sz="900" b="0" strike="noStrike" spc="-1" dirty="0" err="1">
                <a:solidFill>
                  <a:srgbClr val="FFFFFF"/>
                </a:solidFill>
                <a:latin typeface="Cambria"/>
              </a:rPr>
              <a:t>Keith</a:t>
            </a:r>
            <a:r>
              <a:rPr lang="sk-SK" sz="900" b="0" strike="noStrike" spc="-1" dirty="0">
                <a:solidFill>
                  <a:srgbClr val="FFFFFF"/>
                </a:solidFill>
                <a:latin typeface="Cambria"/>
              </a:rPr>
              <a:t> A. </a:t>
            </a:r>
            <a:r>
              <a:rPr lang="sk-SK" sz="900" b="0" strike="noStrike" spc="-1" dirty="0" err="1">
                <a:solidFill>
                  <a:srgbClr val="FFFFFF"/>
                </a:solidFill>
                <a:latin typeface="Cambria"/>
              </a:rPr>
              <a:t>Pray</a:t>
            </a:r>
            <a:endParaRPr lang="en-US" sz="900" b="0" strike="noStrike" spc="-1" dirty="0" err="1">
              <a:latin typeface="Times New Roman"/>
            </a:endParaRPr>
          </a:p>
        </p:txBody>
      </p:sp>
      <p:sp>
        <p:nvSpPr>
          <p:cNvPr id="192" name="TextShape 4"/>
          <p:cNvSpPr txBox="1"/>
          <p:nvPr/>
        </p:nvSpPr>
        <p:spPr>
          <a:xfrm>
            <a:off x="8519040" y="4997160"/>
            <a:ext cx="624600" cy="145800"/>
          </a:xfrm>
          <a:prstGeom prst="rect">
            <a:avLst/>
          </a:prstGeom>
          <a:noFill/>
          <a:ln>
            <a:noFill/>
          </a:ln>
        </p:spPr>
        <p:txBody>
          <a:bodyPr anchor="ctr">
            <a:noAutofit/>
          </a:bodyPr>
          <a:lstStyle/>
          <a:p>
            <a:pPr algn="r">
              <a:lnSpc>
                <a:spcPct val="100000"/>
              </a:lnSpc>
            </a:pPr>
            <a:fld id="{18AC92C2-49E7-4D38-8278-D0BF0B3966DE}" type="slidenum">
              <a:rPr lang="en-US" sz="900" b="0" strike="noStrike" spc="-1">
                <a:solidFill>
                  <a:srgbClr val="FFFFFF"/>
                </a:solidFill>
                <a:latin typeface="Cambria"/>
              </a:rPr>
              <a:t>9</a:t>
            </a:fld>
            <a:endParaRPr lang="en-US" sz="900" b="0" strike="noStrike" spc="-1">
              <a:latin typeface="Times New Roman"/>
            </a:endParaRPr>
          </a:p>
        </p:txBody>
      </p:sp>
      <p:sp>
        <p:nvSpPr>
          <p:cNvPr id="193"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400" b="0" strike="noStrike" spc="-1" dirty="0">
                <a:solidFill>
                  <a:srgbClr val="FFFFFF"/>
                </a:solidFill>
                <a:latin typeface="Cambria"/>
              </a:rPr>
              <a:t>Ben Proctor</a:t>
            </a:r>
            <a:endParaRPr lang="en-US" sz="1400" b="0" strike="noStrike" spc="-1" dirty="0">
              <a:latin typeface="Arial"/>
            </a:endParaRPr>
          </a:p>
        </p:txBody>
      </p:sp>
      <p:pic>
        <p:nvPicPr>
          <p:cNvPr id="2" name="Picture 1" descr="Good Dog? Meet Spot, LAPD's New Robot Quadruped - LAmag">
            <a:extLst>
              <a:ext uri="{FF2B5EF4-FFF2-40B4-BE49-F238E27FC236}">
                <a16:creationId xmlns:a16="http://schemas.microsoft.com/office/drawing/2014/main" id="{D2B8C7D2-9248-1C9C-95AB-00DFC15A2B5F}"/>
              </a:ext>
            </a:extLst>
          </p:cNvPr>
          <p:cNvPicPr>
            <a:picLocks noChangeAspect="1"/>
          </p:cNvPicPr>
          <p:nvPr/>
        </p:nvPicPr>
        <p:blipFill>
          <a:blip r:embed="rId3"/>
          <a:stretch>
            <a:fillRect/>
          </a:stretch>
        </p:blipFill>
        <p:spPr>
          <a:xfrm>
            <a:off x="4787134" y="1028208"/>
            <a:ext cx="3905250" cy="3343275"/>
          </a:xfrm>
          <a:prstGeom prst="rect">
            <a:avLst/>
          </a:prstGeom>
        </p:spPr>
      </p:pic>
      <p:sp>
        <p:nvSpPr>
          <p:cNvPr id="4" name="TextBox 6">
            <a:extLst>
              <a:ext uri="{FF2B5EF4-FFF2-40B4-BE49-F238E27FC236}">
                <a16:creationId xmlns:a16="http://schemas.microsoft.com/office/drawing/2014/main" id="{05D03A17-383F-2FE3-5EC6-8CB27DBFBDF8}"/>
              </a:ext>
            </a:extLst>
          </p:cNvPr>
          <p:cNvSpPr txBox="1"/>
          <p:nvPr/>
        </p:nvSpPr>
        <p:spPr>
          <a:xfrm>
            <a:off x="5428635" y="4379065"/>
            <a:ext cx="2826736" cy="286232"/>
          </a:xfrm>
          <a:prstGeom prst="rect">
            <a:avLst/>
          </a:prstGeom>
          <a:noFill/>
        </p:spPr>
        <p:txBody>
          <a:bodyPr rot="0" spcFirstLastPara="0" vert="horz" wrap="non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US" sz="1400" i="1" dirty="0">
                <a:ea typeface="Cambria"/>
              </a:rPr>
              <a:t>Los Angeles PD Robot Dog platform</a:t>
            </a:r>
            <a:endParaRPr lang="en-US" sz="1400" i="1" dirty="0"/>
          </a:p>
        </p:txBody>
      </p:sp>
    </p:spTree>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40955</TotalTime>
  <Words>7993</Words>
  <Application>Microsoft Macintosh PowerPoint</Application>
  <PresentationFormat>On-screen Show (16:9)</PresentationFormat>
  <Paragraphs>687</Paragraphs>
  <Slides>42</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ＭＳ Ｐゴシック</vt:lpstr>
      <vt:lpstr>Aptos Narrow</vt:lpstr>
      <vt:lpstr>Arial</vt:lpstr>
      <vt:lpstr>Calibri</vt:lpstr>
      <vt:lpstr>Calibri,Sans-Serif</vt:lpstr>
      <vt:lpstr>Cambria</vt:lpstr>
      <vt:lpstr>Courier New</vt:lpstr>
      <vt:lpstr>Times New Roman</vt:lpstr>
      <vt:lpstr>Wingdings</vt:lpstr>
      <vt:lpstr>Red Radial 16x9</vt:lpstr>
      <vt:lpstr>Class 10 Professional Ethics</vt:lpstr>
      <vt:lpstr>Overview</vt:lpstr>
      <vt:lpstr>PowerPoint Presentation</vt:lpstr>
      <vt:lpstr>My Reading Notes</vt:lpstr>
      <vt:lpstr>Debate Ground Rules</vt:lpstr>
      <vt:lpstr>Assignment</vt:lpstr>
      <vt:lpstr>Overview</vt:lpstr>
      <vt:lpstr>Robots in law enforcement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Preventing the Doomscroll</vt:lpstr>
      <vt:lpstr>What is DoomScrolling?</vt:lpstr>
      <vt:lpstr>PowerPoint Presentation</vt:lpstr>
      <vt:lpstr>PowerPoint Presentation</vt:lpstr>
      <vt:lpstr>PowerPoint Presentation</vt:lpstr>
      <vt:lpstr>PowerPoint Presentation</vt:lpstr>
      <vt:lpstr>PowerPoint Presentation</vt:lpstr>
      <vt:lpstr>PowerPoint Presentation</vt:lpstr>
      <vt:lpstr>References</vt:lpstr>
      <vt:lpstr>HOOKUP CULTURE: THE RESULT OR THE CAUSE?</vt:lpstr>
      <vt:lpstr>Mutually supportive, but not Lasting</vt:lpstr>
      <vt:lpstr>Hookup culture: A brief review</vt:lpstr>
      <vt:lpstr>PowerPoint Presentation</vt:lpstr>
      <vt:lpstr>HOOKUP STATISTICS</vt:lpstr>
      <vt:lpstr>Online dating, websites, apps</vt:lpstr>
      <vt:lpstr>Reasons for using online dating</vt:lpstr>
      <vt:lpstr>Users of online dating</vt:lpstr>
      <vt:lpstr>Reasons for using online dating</vt:lpstr>
      <vt:lpstr>Results of online dating</vt:lpstr>
      <vt:lpstr>Offline Outcomes</vt:lpstr>
      <vt:lpstr>Offline Occurrences</vt:lpstr>
      <vt:lpstr>The Decline of sex</vt:lpstr>
      <vt:lpstr>References</vt:lpstr>
      <vt:lpstr>Class 10 The End</vt:lpstr>
      <vt:lpstr>Remote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503</cp:revision>
  <dcterms:created xsi:type="dcterms:W3CDTF">2014-08-25T02:19:16Z</dcterms:created>
  <dcterms:modified xsi:type="dcterms:W3CDTF">2024-09-24T23:49:36Z</dcterms:modified>
</cp:coreProperties>
</file>