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56" r:id="rId2"/>
    <p:sldId id="259" r:id="rId3"/>
    <p:sldId id="277" r:id="rId4"/>
    <p:sldId id="261" r:id="rId5"/>
    <p:sldId id="669" r:id="rId6"/>
    <p:sldId id="514" r:id="rId7"/>
    <p:sldId id="684" r:id="rId8"/>
    <p:sldId id="696" r:id="rId9"/>
    <p:sldId id="697" r:id="rId10"/>
    <p:sldId id="279" r:id="rId11"/>
    <p:sldId id="280" r:id="rId12"/>
    <p:sldId id="698" r:id="rId13"/>
    <p:sldId id="278" r:id="rId14"/>
    <p:sldId id="699" r:id="rId15"/>
    <p:sldId id="281" r:id="rId16"/>
    <p:sldId id="709" r:id="rId17"/>
    <p:sldId id="273" r:id="rId18"/>
    <p:sldId id="268" r:id="rId19"/>
    <p:sldId id="275" r:id="rId20"/>
    <p:sldId id="710" r:id="rId21"/>
    <p:sldId id="270" r:id="rId22"/>
    <p:sldId id="271" r:id="rId23"/>
    <p:sldId id="272" r:id="rId24"/>
    <p:sldId id="276" r:id="rId25"/>
    <p:sldId id="267" r:id="rId26"/>
    <p:sldId id="700" r:id="rId27"/>
    <p:sldId id="701" r:id="rId28"/>
    <p:sldId id="702" r:id="rId29"/>
    <p:sldId id="703" r:id="rId30"/>
    <p:sldId id="704" r:id="rId31"/>
    <p:sldId id="705" r:id="rId32"/>
    <p:sldId id="706" r:id="rId33"/>
    <p:sldId id="707" r:id="rId34"/>
    <p:sldId id="708" r:id="rId35"/>
    <p:sldId id="269" r:id="rId36"/>
    <p:sldId id="333" r:id="rId37"/>
    <p:sldId id="337" r:id="rId38"/>
    <p:sldId id="457" r:id="rId39"/>
    <p:sldId id="640" r:id="rId40"/>
    <p:sldId id="668" r:id="rId41"/>
    <p:sldId id="672" r:id="rId42"/>
    <p:sldId id="673"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59"/>
            <p14:sldId id="277"/>
            <p14:sldId id="261"/>
            <p14:sldId id="669"/>
            <p14:sldId id="514"/>
            <p14:sldId id="684"/>
          </p14:sldIdLst>
        </p14:section>
        <p14:section name="Students" id="{84F52804-64F4-CB47-9023-0EDA6C576457}">
          <p14:sldIdLst>
            <p14:sldId id="696"/>
            <p14:sldId id="697"/>
            <p14:sldId id="279"/>
            <p14:sldId id="280"/>
            <p14:sldId id="698"/>
            <p14:sldId id="278"/>
            <p14:sldId id="699"/>
            <p14:sldId id="281"/>
            <p14:sldId id="709"/>
            <p14:sldId id="273"/>
            <p14:sldId id="268"/>
            <p14:sldId id="275"/>
            <p14:sldId id="710"/>
            <p14:sldId id="270"/>
            <p14:sldId id="271"/>
            <p14:sldId id="272"/>
            <p14:sldId id="276"/>
            <p14:sldId id="267"/>
            <p14:sldId id="700"/>
            <p14:sldId id="701"/>
            <p14:sldId id="702"/>
            <p14:sldId id="703"/>
            <p14:sldId id="704"/>
            <p14:sldId id="705"/>
            <p14:sldId id="706"/>
            <p14:sldId id="707"/>
            <p14:sldId id="708"/>
          </p14:sldIdLst>
        </p14:section>
        <p14:section name="Common" id="{4398CC09-09ED-9647-AF50-6E929D7AC35E}">
          <p14:sldIdLst>
            <p14:sldId id="269"/>
            <p14:sldId id="333"/>
            <p14:sldId id="337"/>
            <p14:sldId id="457"/>
            <p14:sldId id="640"/>
            <p14:sldId id="668"/>
            <p14:sldId id="672"/>
            <p14:sldId id="67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 id="1" name="amy orozco" initials="ao" lastIdx="6" clrIdx="1"/>
  <p:cmAuthor id="2" name="Orozco, Amy F." initials="OF" lastIdx="2" clrIdx="2">
    <p:extLst>
      <p:ext uri="{19B8F6BF-5375-455C-9EA6-DF929625EA0E}">
        <p15:presenceInfo xmlns:p15="http://schemas.microsoft.com/office/powerpoint/2012/main" userId="S::aforozco@wpi.edu::10636e92-24fe-4a8d-ba7a-7cc1a7cc0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81468" autoAdjust="0"/>
  </p:normalViewPr>
  <p:slideViewPr>
    <p:cSldViewPr snapToGrid="0" snapToObjects="1">
      <p:cViewPr varScale="1">
        <p:scale>
          <a:sx n="157" d="100"/>
          <a:sy n="157" d="100"/>
        </p:scale>
        <p:origin x="968" y="168"/>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bm.com/topics/artificial-intellige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a:latin typeface="Arial" pitchFamily="-109" charset="0"/>
                <a:ea typeface="ＭＳ Ｐゴシック" pitchFamily="-109" charset="-128"/>
                <a:cs typeface="ＭＳ Ｐゴシック" pitchFamily="-109" charset="-128"/>
              </a:rPr>
              <a:t>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Use spreadsheet to record defects.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a:p>
            <a:r>
              <a:rPr lang="en-US" dirty="0"/>
              <a:t>No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Insecure coding suggestions prevail across all models. LLM models suggested vulnerable code 30% of the time over </a:t>
            </a:r>
            <a:r>
              <a:rPr lang="en-US" dirty="0" err="1"/>
              <a:t>CyberSecEval’s</a:t>
            </a:r>
            <a:r>
              <a:rPr lang="en-US" dirty="0"/>
              <a:t> test cases. [8]</a:t>
            </a:r>
          </a:p>
          <a:p>
            <a:r>
              <a:rPr lang="en-US" dirty="0"/>
              <a:t>Models with advanced coding abilities exhibit a higher susceptibility to suggesting insecure code. [8]</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95340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FAF9FB"/>
                </a:solidFill>
                <a:effectLst/>
                <a:latin typeface="Georgia" panose="02040502050405020303" pitchFamily="18" charset="0"/>
              </a:rPr>
              <a:t>GitClear</a:t>
            </a:r>
            <a:r>
              <a:rPr lang="en-US" b="0" i="0" dirty="0">
                <a:solidFill>
                  <a:srgbClr val="FAF9FB"/>
                </a:solidFill>
                <a:effectLst/>
                <a:latin typeface="Georgia" panose="02040502050405020303" pitchFamily="18" charset="0"/>
              </a:rPr>
              <a:t> examined 4 years worth of data, including more than 150m changed lines of code, to determine how AI Assistants influence the quality of code being written. </a:t>
            </a:r>
            <a:r>
              <a:rPr lang="en-US" b="0" i="0" dirty="0" err="1">
                <a:solidFill>
                  <a:srgbClr val="FAF9FB"/>
                </a:solidFill>
                <a:effectLst/>
                <a:latin typeface="Georgia" panose="02040502050405020303" pitchFamily="18" charset="0"/>
              </a:rPr>
              <a:t>GitClear</a:t>
            </a:r>
            <a:r>
              <a:rPr lang="en-US" b="0" i="0" dirty="0">
                <a:solidFill>
                  <a:srgbClr val="FAF9FB"/>
                </a:solidFill>
                <a:effectLst/>
                <a:latin typeface="Georgia" panose="02040502050405020303" pitchFamily="18" charset="0"/>
              </a:rPr>
              <a:t> found a significant uptick in churn code, and a concerning decrease in code reuse.</a:t>
            </a:r>
          </a:p>
          <a:p>
            <a:endParaRPr lang="en-US" b="0" i="0" dirty="0">
              <a:solidFill>
                <a:srgbClr val="FAF9FB"/>
              </a:solidFill>
              <a:effectLst/>
              <a:latin typeface="Georgia" panose="02040502050405020303" pitchFamily="18" charset="0"/>
            </a:endParaRPr>
          </a:p>
          <a:p>
            <a:r>
              <a:rPr lang="en-US" b="0" i="0" dirty="0">
                <a:solidFill>
                  <a:srgbClr val="FAF9FB"/>
                </a:solidFill>
                <a:effectLst/>
                <a:latin typeface="Courier New" panose="02070309020205020404" pitchFamily="49" charset="0"/>
              </a:rPr>
              <a:t>Code churn -- the percentage of lines that are reverted or updated less than two weeks after being authored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38644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at the University of Melbourne found that out of 2756 correct programs, 45% of those had maintainability and code style issues [5]</a:t>
            </a:r>
          </a:p>
          <a:p>
            <a:r>
              <a:rPr lang="en-US" dirty="0"/>
              <a:t>Out of 1310 failed programs, 83% exhibited wrong outputs and 52% show code style and maintainability issues [5]</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78951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DRY: "Don't Repeat Yourself"</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975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10849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how I love computers! They’re so powerful!</a:t>
            </a:r>
          </a:p>
          <a:p>
            <a:r>
              <a:rPr lang="en-US" dirty="0"/>
              <a:t>Personal anecdote of building a scheduler for WPI’s MTC – saves 16 hours of work per semester and maximizes collective satisfaction of shift assignments</a:t>
            </a:r>
          </a:p>
          <a:p>
            <a:r>
              <a:rPr lang="en-US" dirty="0"/>
              <a:t>	That is, they make decisions easier and better</a:t>
            </a:r>
          </a:p>
          <a:p>
            <a:r>
              <a:rPr lang="en-US" dirty="0"/>
              <a:t>Personalized ads lets you see things relevant to you!</a:t>
            </a:r>
          </a:p>
          <a:p>
            <a:r>
              <a:rPr lang="en-US" dirty="0"/>
              <a:t>Research shows that the decisions made by AI, especially in high stakes fields like health and justice, are perceived on par or better than those made by human experts</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34525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Computers are wonderful, they can do so much so quickly and save humans hours of time</a:t>
            </a:r>
          </a:p>
          <a:p>
            <a:r>
              <a:rPr lang="en-US" dirty="0"/>
              <a:t>Computers can approve credit cards, limit increases, loans, review job applications</a:t>
            </a:r>
          </a:p>
          <a:p>
            <a:r>
              <a:rPr lang="en-US" dirty="0"/>
              <a:t>These are huge decisions and can impact the trajectory of someone’s life</a:t>
            </a:r>
          </a:p>
          <a:p>
            <a:r>
              <a:rPr lang="en-US" dirty="0"/>
              <a:t>It’s very important that we don’t have any bias in our decision-making systems, and that they’re fair</a:t>
            </a:r>
          </a:p>
          <a:p>
            <a:r>
              <a:rPr lang="en-US" dirty="0"/>
              <a:t>Personal anecdote: I asked </a:t>
            </a:r>
            <a:r>
              <a:rPr lang="en-US" dirty="0" err="1"/>
              <a:t>amex</a:t>
            </a:r>
            <a:r>
              <a:rPr lang="en-US" dirty="0"/>
              <a:t> to double my credit limit -&gt; approved in seconds; I asked apple to increase my limit -&gt; denied in seconds</a:t>
            </a:r>
          </a:p>
          <a:p>
            <a:pPr marL="171450" indent="-171450">
              <a:buFont typeface="Wingdings" pitchFamily="2" charset="2"/>
              <a:buChar char="è"/>
            </a:pPr>
            <a:r>
              <a:rPr lang="en-US" dirty="0"/>
              <a:t>WHY? I’m the same person with the same credit history and I have 6x more credit on one card than another</a:t>
            </a:r>
          </a:p>
          <a:p>
            <a:pPr marL="171450" indent="-171450">
              <a:buFont typeface="Wingdings" pitchFamily="2" charset="2"/>
              <a:buChar char="è"/>
            </a:pPr>
            <a:r>
              <a:rPr lang="en-US" dirty="0"/>
              <a:t>Who’s applied to jobs? Don’t we just love the automated resume scanner denying our applications?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the audience here</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981911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2067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and minorities are underrepresented in DS and AI, that is, the people responsible for building fair algorithms</a:t>
            </a:r>
          </a:p>
          <a:p>
            <a:r>
              <a:rPr lang="en-US" dirty="0"/>
              <a:t>Globally, women don’t have the same access to smartphones and the internet as men</a:t>
            </a:r>
          </a:p>
          <a:p>
            <a:r>
              <a:rPr lang="en-US" dirty="0"/>
              <a:t>What this means is that automated systems are biased because of their training data and how they’re designed as a reflection of historical discrimination</a:t>
            </a:r>
          </a:p>
          <a:p>
            <a:r>
              <a:rPr lang="en-US" dirty="0"/>
              <a:t>	Credit used to be based on income and marital status, women were lower and perceived to be riskier, even when gender was taken out of the equation, women historical data and a smaller credit history made them seem mor risky -&gt; get less credit</a:t>
            </a:r>
          </a:p>
          <a:p>
            <a:r>
              <a:rPr lang="en-US" dirty="0"/>
              <a:t>	Facial recognition trained on mostly white men, wouldn’t you know it, it can’t identify black women with any high degree of accuracy</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09385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Why Electronic Voting Is Still A Bad Idea (2019)(12:00)</a:t>
            </a:r>
          </a:p>
          <a:p>
            <a:r>
              <a:rPr lang="en-US" baseline="0" dirty="0"/>
              <a:t>Tom Scott</a:t>
            </a:r>
          </a:p>
          <a:p>
            <a:r>
              <a:rPr lang="en-US" baseline="0" dirty="0"/>
              <a:t>https://</a:t>
            </a:r>
            <a:r>
              <a:rPr lang="en-US" baseline="0" dirty="0" err="1"/>
              <a:t>www.youtube.com</a:t>
            </a:r>
            <a:r>
              <a:rPr lang="en-US" baseline="0" dirty="0"/>
              <a:t>/</a:t>
            </a:r>
            <a:r>
              <a:rPr lang="en-US" baseline="0" dirty="0" err="1"/>
              <a:t>watch?v</a:t>
            </a:r>
            <a:r>
              <a:rPr lang="en-US" baseline="0" dirty="0"/>
              <a:t>=LkH2r-sNjQs</a:t>
            </a:r>
          </a:p>
          <a:p>
            <a:endParaRPr lang="en-US" baseline="0" dirty="0"/>
          </a:p>
          <a:p>
            <a:r>
              <a:rPr lang="en-US" baseline="0" dirty="0"/>
              <a:t>Old Version</a:t>
            </a:r>
          </a:p>
          <a:p>
            <a:r>
              <a:rPr lang="en-US" b="1" baseline="0" dirty="0">
                <a:latin typeface="Arial" pitchFamily="-109" charset="0"/>
                <a:ea typeface="ＭＳ Ｐゴシック" pitchFamily="-109" charset="-128"/>
                <a:cs typeface="ＭＳ Ｐゴシック" pitchFamily="-109" charset="-128"/>
              </a:rPr>
              <a:t>Why Electronic Voting is a BAD Idea – Computerphile (2014)(8:20)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r>
              <a:rPr lang="en-US" sz="1200" kern="1200" dirty="0">
                <a:solidFill>
                  <a:schemeClr val="tx1"/>
                </a:solidFill>
                <a:latin typeface="+mn-lt"/>
                <a:ea typeface="+mn-ea"/>
                <a:cs typeface="+mn-cs"/>
              </a:rPr>
              <a:t>Might be better in Security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videos: </a:t>
            </a:r>
            <a:br>
              <a:rPr lang="en-US" dirty="0"/>
            </a:br>
            <a:r>
              <a:rPr lang="en-US" b="1" dirty="0"/>
              <a:t>9News - Looking back at the massive failure that was DIA's automated baggage system 2020-02-28 (2:32)</a:t>
            </a:r>
            <a:br>
              <a:rPr lang="en-US" b="1" dirty="0"/>
            </a:br>
            <a:r>
              <a:rPr lang="en-US" dirty="0"/>
              <a:t>https://</a:t>
            </a:r>
            <a:r>
              <a:rPr lang="en-US" dirty="0" err="1"/>
              <a:t>www.youtube.com</a:t>
            </a:r>
            <a:r>
              <a:rPr lang="en-US" dirty="0"/>
              <a:t>/</a:t>
            </a:r>
            <a:r>
              <a:rPr lang="en-US" dirty="0" err="1"/>
              <a:t>watch?v</a:t>
            </a:r>
            <a:r>
              <a:rPr lang="en-US" dirty="0"/>
              <a:t>=xmas0-SthUQ</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9News - Watch DIA's old luggage system toss baggage into the air 1995 (1:42)</a:t>
            </a:r>
            <a:br>
              <a:rPr lang="en-US" b="1" dirty="0"/>
            </a:br>
            <a:r>
              <a:rPr lang="en-US" b="0" dirty="0"/>
              <a:t>https://</a:t>
            </a:r>
            <a:r>
              <a:rPr lang="en-US" b="0" dirty="0" err="1"/>
              <a:t>www.youtube.com</a:t>
            </a:r>
            <a:r>
              <a:rPr lang="en-US" b="0" dirty="0"/>
              <a:t>/</a:t>
            </a:r>
            <a:r>
              <a:rPr lang="en-US" b="0" dirty="0" err="1"/>
              <a:t>watch?v</a:t>
            </a:r>
            <a:r>
              <a:rPr lang="en-US" b="0" dirty="0"/>
              <a:t>=</a:t>
            </a:r>
            <a:r>
              <a:rPr lang="en-US" b="0" dirty="0" err="1"/>
              <a:t>OtLHVGtFmKU</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latin typeface="Arial" pitchFamily="-109" charset="0"/>
                <a:ea typeface="ＭＳ Ｐゴシック" pitchFamily="-109" charset="-128"/>
                <a:cs typeface="ＭＳ Ｐゴシック" pitchFamily="-109" charset="-128"/>
              </a:rPr>
              <a:t>abcNews</a:t>
            </a:r>
            <a:r>
              <a:rPr lang="en-US" dirty="0">
                <a:latin typeface="Arial" pitchFamily="-109" charset="0"/>
                <a:ea typeface="ＭＳ Ｐゴシック" pitchFamily="-109" charset="-128"/>
                <a:cs typeface="ＭＳ Ｐゴシック" pitchFamily="-109" charset="-128"/>
              </a:rPr>
              <a:t> - </a:t>
            </a:r>
            <a:r>
              <a:rPr lang="en-US" b="1" dirty="0"/>
              <a:t>Major Luggage Debacle at Denver Airport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abcnews.go.com</a:t>
            </a:r>
            <a:r>
              <a:rPr lang="en-US" dirty="0">
                <a:latin typeface="Arial" pitchFamily="-109" charset="0"/>
                <a:ea typeface="ＭＳ Ｐゴシック" pitchFamily="-109" charset="-128"/>
                <a:cs typeface="ＭＳ Ｐゴシック" pitchFamily="-109" charset="-128"/>
              </a:rPr>
              <a:t>/Travel/video/major-luggage-debacle-denver-airport-28054918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read chapter 8, right… right?</a:t>
            </a:r>
          </a:p>
          <a:p>
            <a:r>
              <a:rPr lang="en-US" dirty="0"/>
              <a:t>There are so so many ways where a single point of failure, or a malfunctioning machine has caused catastrophe</a:t>
            </a:r>
          </a:p>
          <a:p>
            <a:r>
              <a:rPr lang="en-US" dirty="0"/>
              <a:t>Two more examples – a 1994 surgery, an automated blood pressure cuff wasn’t updating measurements for 45 minutes, professionals keep aggressively dilating blood vessels to decrease blood pressure, except… it wasn’t even high for the last 45 minutes</a:t>
            </a:r>
          </a:p>
          <a:p>
            <a:r>
              <a:rPr lang="en-US" dirty="0"/>
              <a:t>	3 mile island, 15 minutes from my (old) house – took 8 minutes to find a minor backlog in a cooling system due to thousands of sensors and lights, and and a number of them displaying incorrect information… at a nuclear power plant!</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310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the audience – would they rather an AI scan their resume for a potential match and potentially even a phone interview with a bot before every interacting with a real person, or have someone looking at your submission from the very start?</a:t>
            </a:r>
          </a:p>
          <a:p>
            <a:r>
              <a:rPr lang="en-US" dirty="0"/>
              <a:t>Likely we’d rather have humans at each level of decision making, however a survey of UK residents measured how accepting respondents were of a decision made by AI</a:t>
            </a:r>
          </a:p>
          <a:p>
            <a:r>
              <a:rPr lang="en-US" dirty="0"/>
              <a:t>	Three different surveys, each testing a variable:</a:t>
            </a:r>
          </a:p>
          <a:p>
            <a:r>
              <a:rPr lang="en-US" dirty="0"/>
              <a:t>	Comparing human to computer decisions (left graph), there’s little correlation between acceptance of the decision and acceptance of the decision maker. </a:t>
            </a:r>
          </a:p>
          <a:p>
            <a:r>
              <a:rPr lang="en-US" dirty="0"/>
              <a:t>	In surveys 2 and 3, acceptance goes up, regardless of who’s making the decision, when the benefit of the decision is high, and when the human has control over what to do with the recommendation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02315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 all my thoughts – it’s not that deep.</a:t>
            </a:r>
          </a:p>
          <a:p>
            <a:r>
              <a:rPr lang="en-US" dirty="0"/>
              <a:t>Review the benefits and drawbacks in first two main bullets</a:t>
            </a:r>
          </a:p>
          <a:p>
            <a:r>
              <a:rPr lang="en-US" dirty="0"/>
              <a:t>Propose my solution that we embrace AI as a decision maker, but keep humans in the loop to review and approve decisions, even more trivial ones like rejecting a job application</a:t>
            </a:r>
          </a:p>
          <a:p>
            <a:r>
              <a:rPr lang="en-US" dirty="0"/>
              <a:t>	AND we need to design our algorithms with discrimination and bias in mind, so that they’re designed to intentionally recognize and avoid bias in their training sets and decision making</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87335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22795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technological Singularity</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220978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61616"/>
                </a:solidFill>
                <a:effectLst/>
                <a:latin typeface="IBM Plex Sans" panose="020B0503050203000203" pitchFamily="34" charset="0"/>
              </a:rPr>
              <a:t>Theoretical meaning this presentation/topic is less based on past factual evidence as proof than it is based on hypotheses and past studies/evidence to help build up these hypotheses.</a:t>
            </a:r>
          </a:p>
          <a:p>
            <a:endParaRPr lang="en-US" b="0" i="0" dirty="0">
              <a:solidFill>
                <a:srgbClr val="161616"/>
              </a:solidFill>
              <a:effectLst/>
              <a:latin typeface="IBM Plex Sans" panose="020B0503050203000203" pitchFamily="34" charset="0"/>
            </a:endParaRPr>
          </a:p>
          <a:p>
            <a:r>
              <a:rPr lang="en-US" b="0" i="0" dirty="0">
                <a:solidFill>
                  <a:srgbClr val="161616"/>
                </a:solidFill>
                <a:effectLst/>
                <a:latin typeface="IBM Plex Sans" panose="020B0503050203000203" pitchFamily="34" charset="0"/>
              </a:rPr>
              <a:t>As of now it is theoretical however we will go through how this could change in the near distant future and its relevancy.</a:t>
            </a:r>
          </a:p>
          <a:p>
            <a:r>
              <a:rPr lang="en-US" b="0" i="0" dirty="0">
                <a:solidFill>
                  <a:srgbClr val="161616"/>
                </a:solidFill>
                <a:effectLst/>
                <a:latin typeface="IBM Plex Sans" panose="020B0503050203000203" pitchFamily="34" charset="0"/>
              </a:rPr>
              <a:t>A huge technological growth</a:t>
            </a:r>
          </a:p>
          <a:p>
            <a:r>
              <a:rPr lang="en-US" b="0" i="0" dirty="0">
                <a:solidFill>
                  <a:srgbClr val="161616"/>
                </a:solidFill>
                <a:effectLst/>
                <a:latin typeface="IBM Plex Sans" panose="020B0503050203000203" pitchFamily="34" charset="0"/>
              </a:rPr>
              <a:t>That is UNCONTROLLABLE, IRREVERSIBLE, UNPREDICTABLE</a:t>
            </a:r>
          </a:p>
          <a:p>
            <a:endParaRPr lang="en-US" b="0" i="0" dirty="0">
              <a:solidFill>
                <a:srgbClr val="161616"/>
              </a:solidFill>
              <a:effectLst/>
              <a:latin typeface="IBM Plex Sans" panose="020B0503050203000203" pitchFamily="34" charset="0"/>
            </a:endParaRPr>
          </a:p>
          <a:p>
            <a:endParaRPr lang="en-US" b="0" i="0" dirty="0">
              <a:solidFill>
                <a:srgbClr val="161616"/>
              </a:solidFill>
              <a:effectLst/>
              <a:latin typeface="IBM Plex Sans" panose="020B0503050203000203" pitchFamily="34" charset="0"/>
            </a:endParaRPr>
          </a:p>
          <a:p>
            <a:r>
              <a:rPr lang="en-US" b="0" i="0" dirty="0">
                <a:solidFill>
                  <a:srgbClr val="161616"/>
                </a:solidFill>
                <a:effectLst/>
                <a:latin typeface="IBM Plex Sans" panose="020B0503050203000203" pitchFamily="34" charset="0"/>
              </a:rPr>
              <a:t>In theory, this phenomenon is driven by the emergence of </a:t>
            </a:r>
            <a:r>
              <a:rPr lang="en-US" b="0" i="0" u="none" strike="noStrike" dirty="0">
                <a:solidFill>
                  <a:srgbClr val="0062FE"/>
                </a:solidFill>
                <a:effectLst/>
                <a:latin typeface="IBM Plex Sans" panose="020B0503050203000203" pitchFamily="34" charset="0"/>
                <a:hlinkClick r:id="rId3"/>
              </a:rPr>
              <a:t>artificial intelligence</a:t>
            </a:r>
            <a:r>
              <a:rPr lang="en-US" b="0" i="0" dirty="0">
                <a:solidFill>
                  <a:srgbClr val="161616"/>
                </a:solidFill>
                <a:effectLst/>
                <a:latin typeface="IBM Plex Sans" panose="020B0503050203000203" pitchFamily="34" charset="0"/>
              </a:rPr>
              <a:t> (AI) that surpasses human cognitive capabilities and can autonomously enhance itself. [1]</a:t>
            </a:r>
          </a:p>
          <a:p>
            <a:r>
              <a:rPr lang="en-US" b="0" i="0" dirty="0">
                <a:solidFill>
                  <a:srgbClr val="161616"/>
                </a:solidFill>
                <a:effectLst/>
                <a:latin typeface="IBM Plex Sans" panose="020B0503050203000203" pitchFamily="34" charset="0"/>
              </a:rPr>
              <a:t>When we are talking about AI we are referring to General AI. Which is basically an AI meant for any task. </a:t>
            </a:r>
          </a:p>
          <a:p>
            <a:r>
              <a:rPr lang="en-US" b="0" i="0" dirty="0">
                <a:solidFill>
                  <a:srgbClr val="161616"/>
                </a:solidFill>
                <a:effectLst/>
                <a:latin typeface="IBM Plex Sans" panose="020B0503050203000203" pitchFamily="34" charset="0"/>
              </a:rPr>
              <a:t>Personal or Sentiment AI models are considered Narrow AI and their advancement would both partially benefit General AI as a whole.</a:t>
            </a:r>
          </a:p>
          <a:p>
            <a:endParaRPr lang="en-US" b="0" i="0" dirty="0">
              <a:solidFill>
                <a:srgbClr val="161616"/>
              </a:solidFill>
              <a:effectLst/>
              <a:latin typeface="IBM Plex Sans" panose="020B0503050203000203" pitchFamily="34"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61616"/>
              </a:solidFill>
              <a:effectLst/>
              <a:latin typeface="IBM Plex Sans" panose="020B0503050203000203" pitchFamily="34" charset="0"/>
            </a:endParaRPr>
          </a:p>
          <a:p>
            <a:r>
              <a:rPr lang="en-US" dirty="0"/>
              <a:t>This is bad:</a:t>
            </a:r>
          </a:p>
          <a:p>
            <a:endParaRPr lang="en-US" dirty="0"/>
          </a:p>
          <a:p>
            <a:r>
              <a:rPr lang="en-US" dirty="0"/>
              <a:t>There will be vast societal changes for the worse</a:t>
            </a:r>
          </a:p>
          <a:p>
            <a:endParaRPr lang="en-US" dirty="0"/>
          </a:p>
          <a:p>
            <a:r>
              <a:rPr lang="en-US" dirty="0"/>
              <a:t>Our sense of self and purpose will be lost</a:t>
            </a:r>
          </a:p>
          <a:p>
            <a:endParaRPr lang="en-US" dirty="0"/>
          </a:p>
          <a:p>
            <a:r>
              <a:rPr lang="en-US" dirty="0"/>
              <a:t>Our morals will be scrambled</a:t>
            </a:r>
          </a:p>
          <a:p>
            <a:endParaRPr lang="en-US" dirty="0"/>
          </a:p>
          <a:p>
            <a:r>
              <a:rPr lang="en-US" dirty="0"/>
              <a:t>We will reach a coexistence with technology that is undesired</a:t>
            </a:r>
          </a:p>
          <a:p>
            <a:endParaRPr lang="en-US" dirty="0"/>
          </a:p>
          <a:p>
            <a:r>
              <a:rPr lang="en-US" dirty="0"/>
              <a:t>Inevitable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88343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61616"/>
                </a:solidFill>
                <a:effectLst/>
                <a:latin typeface="IBM Plex Sans" panose="020B0503050203000203" pitchFamily="34" charset="0"/>
              </a:rPr>
              <a:t>[2][5]We offload information already:</a:t>
            </a:r>
          </a:p>
          <a:p>
            <a:r>
              <a:rPr lang="en-US" b="0" i="0" dirty="0">
                <a:solidFill>
                  <a:srgbClr val="161616"/>
                </a:solidFill>
                <a:effectLst/>
                <a:latin typeface="IBM Plex Sans" panose="020B0503050203000203" pitchFamily="34" charset="0"/>
              </a:rPr>
              <a:t>Example) when you right something on a piece of paper we are taking our knowledge and putting it onto the piece of paper.</a:t>
            </a:r>
          </a:p>
          <a:p>
            <a:r>
              <a:rPr lang="en-US" b="0" i="0" dirty="0">
                <a:solidFill>
                  <a:srgbClr val="161616"/>
                </a:solidFill>
                <a:effectLst/>
                <a:latin typeface="IBM Plex Sans" panose="020B0503050203000203" pitchFamily="34" charset="0"/>
              </a:rPr>
              <a:t>Now a piece of paper cannot do anything with that knowledge since it is just paper, however a computer can. It can enhance itself based on that information.</a:t>
            </a:r>
          </a:p>
          <a:p>
            <a:endParaRPr lang="en-US" b="0" i="0" dirty="0">
              <a:solidFill>
                <a:srgbClr val="161616"/>
              </a:solidFill>
              <a:effectLst/>
              <a:latin typeface="IBM Plex Sans" panose="020B0503050203000203" pitchFamily="34" charset="0"/>
            </a:endParaRPr>
          </a:p>
          <a:p>
            <a:endParaRPr lang="en-US" b="0" i="0" dirty="0">
              <a:solidFill>
                <a:srgbClr val="161616"/>
              </a:solidFill>
              <a:effectLst/>
              <a:latin typeface="IBM Plex Sans" panose="020B0503050203000203" pitchFamily="34" charset="0"/>
            </a:endParaRPr>
          </a:p>
          <a:p>
            <a:r>
              <a:rPr lang="en-US" dirty="0"/>
              <a:t>The feedback loop is a very popular visual of how it works. The technology and its actions enhance its own intelligence and through practice in return enhances its own actions.</a:t>
            </a:r>
          </a:p>
          <a:p>
            <a:endParaRPr lang="en-US" dirty="0"/>
          </a:p>
          <a:p>
            <a:r>
              <a:rPr lang="en-US" dirty="0"/>
              <a:t>Andy Clarks reasoning is that we are apart of this cycle and that technology cannot surpass us since it will only enhance our intelligence in the process.</a:t>
            </a:r>
          </a:p>
          <a:p>
            <a:endParaRPr lang="en-US" dirty="0"/>
          </a:p>
          <a:p>
            <a:r>
              <a:rPr lang="en-US" dirty="0"/>
              <a:t>One way of thinking of this, HIS WAY, technological singularity is impossible since we are apart of the process loop.</a:t>
            </a:r>
          </a:p>
          <a:p>
            <a:r>
              <a:rPr lang="en-US" dirty="0"/>
              <a:t>(Annie Murphy makes a very similar conclusion in her book, saying humans and technology go hand in hand)</a:t>
            </a:r>
          </a:p>
          <a:p>
            <a:endParaRPr lang="en-US" dirty="0"/>
          </a:p>
          <a:p>
            <a:r>
              <a:rPr lang="en-US" dirty="0"/>
              <a:t>Another way thinking about it, MY WAY, technological singularity is inevitable, unless we sacrifice our sense of self.</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520367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61616"/>
              </a:solidFill>
              <a:effectLst/>
              <a:latin typeface="IBM Plex Sans" panose="020B0503050203000203" pitchFamily="34" charset="0"/>
            </a:endParaRPr>
          </a:p>
          <a:p>
            <a:r>
              <a:rPr lang="en-US" dirty="0"/>
              <a:t>I think of these examples of the stages of singularity development. </a:t>
            </a:r>
          </a:p>
          <a:p>
            <a:endParaRPr lang="en-US" dirty="0"/>
          </a:p>
          <a:p>
            <a:r>
              <a:rPr lang="en-US" dirty="0"/>
              <a:t>First we are the observer from a distance looking at technology sort of like a zoo. It is no threat to us, however is no use to us either.</a:t>
            </a:r>
          </a:p>
          <a:p>
            <a:r>
              <a:rPr lang="en-US" dirty="0"/>
              <a:t>Second we interact with technology as an aid to enhance or allow completion of certain tasks. Separated coexistence.</a:t>
            </a:r>
          </a:p>
          <a:p>
            <a:r>
              <a:rPr lang="en-US" dirty="0"/>
              <a:t>Third we are one with the computer and our thoughts and actions are outputted through the machine itself. Symbiotic coexistence</a:t>
            </a:r>
          </a:p>
          <a:p>
            <a:endParaRPr lang="en-US" dirty="0"/>
          </a:p>
          <a:p>
            <a:r>
              <a:rPr lang="en-US" dirty="0"/>
              <a:t>Great interview of first human trial of </a:t>
            </a:r>
            <a:r>
              <a:rPr lang="en-US" dirty="0" err="1"/>
              <a:t>neuralink</a:t>
            </a:r>
            <a:r>
              <a:rPr lang="en-US" dirty="0"/>
              <a:t> to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466744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B41"/>
                </a:solidFill>
                <a:effectLst/>
                <a:latin typeface="Georgia" panose="02040502050405020303" pitchFamily="18" charset="0"/>
              </a:rPr>
              <a:t>Ray Kurzweil, a director of engineering at Google</a:t>
            </a:r>
          </a:p>
          <a:p>
            <a:r>
              <a:rPr lang="en-US" b="0" i="0" dirty="0">
                <a:solidFill>
                  <a:srgbClr val="3A3B41"/>
                </a:solidFill>
                <a:effectLst/>
                <a:latin typeface="Georgia" panose="02040502050405020303" pitchFamily="18" charset="0"/>
              </a:rPr>
              <a:t>Elon Musk, Technological Business man of Tesla, Space X, </a:t>
            </a:r>
            <a:r>
              <a:rPr lang="en-US" b="0" i="0" dirty="0" err="1">
                <a:solidFill>
                  <a:srgbClr val="3A3B41"/>
                </a:solidFill>
                <a:effectLst/>
                <a:latin typeface="Georgia" panose="02040502050405020303" pitchFamily="18" charset="0"/>
              </a:rPr>
              <a:t>Neuralink</a:t>
            </a:r>
            <a:endParaRPr lang="en-US" b="0" i="0" dirty="0">
              <a:solidFill>
                <a:srgbClr val="3A3B41"/>
              </a:solidFill>
              <a:effectLst/>
              <a:latin typeface="Georgia" panose="02040502050405020303" pitchFamily="18" charset="0"/>
            </a:endParaRPr>
          </a:p>
          <a:p>
            <a:endParaRPr lang="en-US" b="0" i="0" dirty="0">
              <a:solidFill>
                <a:srgbClr val="161616"/>
              </a:solidFill>
              <a:effectLst/>
              <a:latin typeface="IBM Plex Sans" panose="020B0503050203000203" pitchFamily="34" charset="0"/>
            </a:endParaRPr>
          </a:p>
          <a:p>
            <a:r>
              <a:rPr lang="en-US" dirty="0"/>
              <a:t>Companies competing against each other causes them to want to get solutions out fast. This leads to increase use in AI which in turn enhances AI which in turn increases productivity in businesses which in turn increases competition.</a:t>
            </a:r>
          </a:p>
          <a:p>
            <a:endParaRPr lang="en-US" dirty="0"/>
          </a:p>
          <a:p>
            <a:r>
              <a:rPr lang="en-US" dirty="0"/>
              <a:t>Thousands of Companies are investing and marketing AI products however, Leading investors include Google who invested 30.7 billion dollars and Facebook who invested 22.1 billion. The Grand total as of now is close to 184 billion dollars. </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97637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 or Automation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61616"/>
              </a:solidFill>
              <a:effectLst/>
              <a:latin typeface="IBM Plex Sans" panose="020B0503050203000203" pitchFamily="34" charset="0"/>
            </a:endParaRPr>
          </a:p>
          <a:p>
            <a:r>
              <a:rPr lang="en-US" dirty="0"/>
              <a:t>[8]There was a study done by a teacher who did an experiment with her kids and they came up with ways that the world would be effected by the singularity. She claims all ideas were brought up by students though trusting her involvement in the process is hard. Either way she is well educated in the field so her input is valued as well. There were also many other sources to back up their claims.</a:t>
            </a:r>
          </a:p>
          <a:p>
            <a:r>
              <a:rPr lang="en-US" dirty="0"/>
              <a:t>Effects:</a:t>
            </a:r>
          </a:p>
          <a:p>
            <a:endParaRPr lang="en-US" dirty="0"/>
          </a:p>
          <a:p>
            <a:r>
              <a:rPr lang="en-US" dirty="0"/>
              <a:t>Government-</a:t>
            </a:r>
          </a:p>
          <a:p>
            <a:r>
              <a:rPr lang="en-US" dirty="0"/>
              <a:t>	[8][10]Increased power, less privacy, increased bans on technology, better security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sz="1200" dirty="0">
                <a:latin typeface="+mj-lt"/>
              </a:rPr>
              <a:t>[16] 75% of companies in US have banned Chat GPT</a:t>
            </a:r>
            <a:endParaRPr lang="en-US" dirty="0"/>
          </a:p>
          <a:p>
            <a:endParaRPr lang="en-US" dirty="0"/>
          </a:p>
          <a:p>
            <a:r>
              <a:rPr lang="en-US" dirty="0"/>
              <a:t>Cultural-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[9] Less diversity, Collective Consciousness, Real or Fake Relationships (romantic, personal, financial) will be indistinguishable, extended cognition could alter moral beliefs or if hacked physical actions</a:t>
            </a:r>
          </a:p>
          <a:p>
            <a:r>
              <a:rPr lang="en-US" dirty="0"/>
              <a:t>	[15] Only 50% of people could detect AI generated content and only 55% in the US based off a study in 2024 using Chat GPT</a:t>
            </a:r>
          </a:p>
          <a:p>
            <a:r>
              <a:rPr lang="en-US" dirty="0"/>
              <a:t>	[16] Swedish study says over 70% of people are afraid ethical decisions will be made by AI. For Medical or Judicial decisions.</a:t>
            </a:r>
          </a:p>
          <a:p>
            <a:endParaRPr lang="en-US" dirty="0"/>
          </a:p>
          <a:p>
            <a:r>
              <a:rPr lang="en-US" dirty="0"/>
              <a:t>Entertainment- </a:t>
            </a:r>
          </a:p>
          <a:p>
            <a:r>
              <a:rPr lang="en-US" dirty="0"/>
              <a:t>	[11][8]Over surplus of AI generated material, where nothing has meaning/value, </a:t>
            </a:r>
          </a:p>
          <a:p>
            <a:r>
              <a:rPr lang="en-US" dirty="0"/>
              <a:t>	[17] Experts predict over 90% of online content to be AI generated</a:t>
            </a:r>
          </a:p>
          <a:p>
            <a:r>
              <a:rPr lang="en-US" dirty="0"/>
              <a:t>	[4] Over 30% of Music and social Media is already AI generated</a:t>
            </a:r>
          </a:p>
          <a:p>
            <a:endParaRPr lang="en-US" dirty="0"/>
          </a:p>
          <a:p>
            <a:r>
              <a:rPr lang="en-US" dirty="0"/>
              <a:t>Human Settlement-</a:t>
            </a:r>
          </a:p>
          <a:p>
            <a:r>
              <a:rPr lang="en-US" dirty="0"/>
              <a:t>	[8]Space exploration, 3d virtual living environments</a:t>
            </a:r>
          </a:p>
          <a:p>
            <a:r>
              <a:rPr lang="en-US" dirty="0"/>
              <a:t>	[14]Study says close to 70% of people believe it is essential for national power</a:t>
            </a:r>
          </a:p>
          <a:p>
            <a:endParaRPr lang="en-US" dirty="0"/>
          </a:p>
          <a:p>
            <a:r>
              <a:rPr lang="en-US" dirty="0"/>
              <a:t>Economics- </a:t>
            </a:r>
          </a:p>
          <a:p>
            <a:r>
              <a:rPr lang="en-US" dirty="0"/>
              <a:t>	[12]Less need for work (not less need to work), What will our purpose be? Loss of purpose, Rich will always get richer</a:t>
            </a:r>
          </a:p>
          <a:p>
            <a:r>
              <a:rPr lang="en-US" dirty="0"/>
              <a:t>	[13]</a:t>
            </a:r>
            <a:r>
              <a:rPr lang="en-US" dirty="0" err="1"/>
              <a:t>Theres</a:t>
            </a:r>
            <a:r>
              <a:rPr lang="en-US" dirty="0"/>
              <a:t> a prediction of 375 mil global jobs will need to relocate just by 2030 due to increase in automation by 2030. Expects exponential increase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698235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059460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4037942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10/7/24</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36</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10/7/24</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37</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39</a:t>
            </a:fld>
            <a:endParaRPr lang="en-US" dirty="0"/>
          </a:p>
        </p:txBody>
      </p:sp>
    </p:spTree>
    <p:extLst>
      <p:ext uri="{BB962C8B-B14F-4D97-AF65-F5344CB8AC3E}">
        <p14:creationId xmlns:p14="http://schemas.microsoft.com/office/powerpoint/2010/main" val="1631313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5"/>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367427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Compact </a:t>
            </a:r>
            <a:r>
              <a:rPr lang="en-US" dirty="0" err="1"/>
              <a:t>iPaq</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7728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19051-9F37-A769-A19D-70286CFD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0F670-7714-33FB-D017-0EEBC08B0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B003F-65C3-E0F6-39E9-3E58BAC61298}"/>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p:txBody>
      </p:sp>
      <p:sp>
        <p:nvSpPr>
          <p:cNvPr id="4" name="Slide Number Placeholder 3">
            <a:extLst>
              <a:ext uri="{FF2B5EF4-FFF2-40B4-BE49-F238E27FC236}">
                <a16:creationId xmlns:a16="http://schemas.microsoft.com/office/drawing/2014/main" id="{2EC6AD37-8B52-70D8-3881-33E04A334689}"/>
              </a:ext>
            </a:extLst>
          </p:cNvPr>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78132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question: Is AI-generated code reliable?</a:t>
            </a:r>
            <a:br>
              <a:rPr lang="en-US" dirty="0"/>
            </a:br>
            <a:r>
              <a:rPr lang="en-US" dirty="0"/>
              <a:t>Answer: No</a:t>
            </a:r>
          </a:p>
          <a:p>
            <a:endParaRPr lang="en-US" dirty="0"/>
          </a:p>
          <a:p>
            <a:r>
              <a:rPr lang="en-US" dirty="0"/>
              <a:t>Every 1 of 3 codes generated by AI is vulnerable [8]</a:t>
            </a:r>
          </a:p>
          <a:p>
            <a:r>
              <a:rPr lang="en-US" dirty="0"/>
              <a:t>Study shows that AI code generators are vulnerable to even a small amount of poison. [3]</a:t>
            </a:r>
          </a:p>
          <a:p>
            <a:r>
              <a:rPr lang="en-US" dirty="0"/>
              <a:t>41.2% Attack Success Rate (ASR) for CodeT5+ on generated snippets when given poisoned data [3]</a:t>
            </a:r>
          </a:p>
          <a:p>
            <a:r>
              <a:rPr lang="en-US" dirty="0"/>
              <a:t>A study on </a:t>
            </a:r>
            <a:r>
              <a:rPr lang="en-US" dirty="0" err="1"/>
              <a:t>CodeCompose</a:t>
            </a:r>
            <a:r>
              <a:rPr lang="en-US" dirty="0"/>
              <a:t> at Meta indicates a 22% acceptance rate of LLM-generated code suggestions by developers [8]</a:t>
            </a:r>
          </a:p>
          <a:p>
            <a:pPr marL="0" indent="0">
              <a:buFontTx/>
              <a:buNone/>
            </a:pPr>
            <a:endParaRPr lang="en-US" dirty="0"/>
          </a:p>
          <a:p>
            <a:pPr marL="0" indent="0">
              <a:buFontTx/>
              <a:buNone/>
            </a:pPr>
            <a:r>
              <a:rPr lang="en-US" dirty="0"/>
              <a:t>To measure the performance of the attack, they use the Attack Success Rate (ASR), which estimates the effectiveness of the attack in terms of the rate of vulnerable snippets generated.</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8518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in assisting cyberattacks averages at 53%, with models specialized in coding showcasing a higher compliance rate.</a:t>
            </a:r>
          </a:p>
          <a:p>
            <a:r>
              <a:rPr lang="en-US" dirty="0"/>
              <a:t>The significance of these risks is underscored by real-world data, revealing that a substantial portion (46%) of code on GitHub is automatically generated by CoPilot, a code suggestion tool powered by an LLM.</a:t>
            </a:r>
          </a:p>
          <a:p>
            <a:r>
              <a:rPr lang="en-US" dirty="0"/>
              <a:t>User studies also shed light on developers’ tendencies to accept buggy code suggested by LLMs at a rate up to 10% higher than they would produce such code themselves.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0062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2024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youtube.com/watch?v=xx8f4x6C_K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arxiv.org/abs/2307.08177" TargetMode="External"/><Relationship Id="rId3" Type="http://schemas.openxmlformats.org/officeDocument/2006/relationships/hyperlink" Target="https://www.portnox.com/blog/security-trends/the-rising-concerns-of-ai-generated-code-in-enterprise-cybersecurity/" TargetMode="External"/><Relationship Id="rId7" Type="http://schemas.openxmlformats.org/officeDocument/2006/relationships/hyperlink" Target="https://arxiv.org/pdf/2307.1259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gitclear.com/coding_on_copilot_data_shows_ais_downward_pressure_on_code_quality" TargetMode="External"/><Relationship Id="rId11" Type="http://schemas.openxmlformats.org/officeDocument/2006/relationships/hyperlink" Target="https://gitclear-public.s3.us-west-2.amazonaws.com/Coding-on-Copilot-2024-Developer-Research.pdf" TargetMode="External"/><Relationship Id="rId5" Type="http://schemas.openxmlformats.org/officeDocument/2006/relationships/hyperlink" Target="https://arxiv.org/pdf/2308.04451" TargetMode="External"/><Relationship Id="rId10" Type="http://schemas.openxmlformats.org/officeDocument/2006/relationships/hyperlink" Target="https://socradar.io/every-1-of-3-ai-generated-code-is-vulnerable-exploring-insights-with-cyberseceval/" TargetMode="External"/><Relationship Id="rId4" Type="http://schemas.openxmlformats.org/officeDocument/2006/relationships/hyperlink" Target="https://www.ibm.com/think/topics/code-generator" TargetMode="External"/><Relationship Id="rId9" Type="http://schemas.openxmlformats.org/officeDocument/2006/relationships/hyperlink" Target="https://swimm.io/blog/the-critical-role-of-context-in-ai-cod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statista.com/site/insights-compass-ai-future-ai-wor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pewresearch.org/short-reads/2017/01/10/blacks-and-hispanics-face-extra-challenges-in-getting-home-loan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LkH2r-sNjQs" TargetMode="External"/><Relationship Id="rId4" Type="http://schemas.openxmlformats.org/officeDocument/2006/relationships/hyperlink" Target="https://xkcd.com/20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dw.com/en/can-ai-be-free-of-bias/a-43910804" TargetMode="External"/><Relationship Id="rId4" Type="http://schemas.openxmlformats.org/officeDocument/2006/relationships/hyperlink" Target="https://www.propublica.org/article/machine-bias-risk-assessments-in-criminal-sentenc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fee.org/articles/three-mile-island-and-the-exaggerated-risk-of-nuclear-pow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researchgate.net/figure/Decision-Making-with-AI-system-in-the-loop-cycle_fig1_34919523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statista.com/site/insights-compass-ai-future-ai-work" TargetMode="External"/><Relationship Id="rId3" Type="http://schemas.openxmlformats.org/officeDocument/2006/relationships/hyperlink" Target="https://ssir.org/articles/entry/when_good_algorithms_go_sexist_why_and_how_to_advance_ai_gender_equity" TargetMode="External"/><Relationship Id="rId7" Type="http://schemas.openxmlformats.org/officeDocument/2006/relationships/hyperlink" Target="https://dl.acm.org/doi/pdf/10.1145/2939672.2945386" TargetMode="External"/><Relationship Id="rId12" Type="http://schemas.openxmlformats.org/officeDocument/2006/relationships/hyperlink" Target="https://www.researchgate.net/publication/349195237_The_human-AI_relationship_in_decision-making_AI_explanation_to_support_people_on_justifying_their_decisio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link.springer.com/article/10.1007/s00146-023-01649-6#Fig1" TargetMode="External"/><Relationship Id="rId11" Type="http://schemas.openxmlformats.org/officeDocument/2006/relationships/hyperlink" Target="https://fee.org/articles/three-mile-island-and-the-exaggerated-risk-of-nuclear-power/" TargetMode="External"/><Relationship Id="rId5" Type="http://schemas.openxmlformats.org/officeDocument/2006/relationships/hyperlink" Target="https://www.taylorfrancis.com/chapters/edit/10.1201/9781315137957-10/human-decision-makers-automated-decision-aids-made-kathleen-mosier-linda-skitka" TargetMode="External"/><Relationship Id="rId10" Type="http://schemas.openxmlformats.org/officeDocument/2006/relationships/hyperlink" Target="https://www.pewresearch.org/short-reads/2017/01/10/blacks-and-hispanics-face-extra-challenges-in-getting-home-loans/" TargetMode="External"/><Relationship Id="rId4" Type="http://schemas.openxmlformats.org/officeDocument/2006/relationships/hyperlink" Target="https://link.springer.com/article/10.1007/s00146-019-00931-w" TargetMode="External"/><Relationship Id="rId9" Type="http://schemas.openxmlformats.org/officeDocument/2006/relationships/hyperlink" Target="https://www.propublica.org/article/machine-bias-risk-assessments-in-criminal-sentenc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youtube.com/watch?v=YrGCYiJBk-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YrGCYiJBk-E" TargetMode="External"/><Relationship Id="rId13" Type="http://schemas.openxmlformats.org/officeDocument/2006/relationships/hyperlink" Target="https://singularityhub.com/2019/05/03/ai-is-about-to-completely-change-the-face-of-entertainment/" TargetMode="External"/><Relationship Id="rId3" Type="http://schemas.openxmlformats.org/officeDocument/2006/relationships/hyperlink" Target="https://www.ibm.com/think/topics/technological-singularity" TargetMode="External"/><Relationship Id="rId7" Type="http://schemas.openxmlformats.org/officeDocument/2006/relationships/hyperlink" Target="https://builtin.com/artificial-intelligence/technological-singularity#:~:text=How%20close%20are%20we%20to,technological%20singularity%20occurring%20around%202045" TargetMode="External"/><Relationship Id="rId12" Type="http://schemas.openxmlformats.org/officeDocument/2006/relationships/hyperlink" Target="https://dhillemann.medium.com/governments-must-prepare-for-the-singularity-they-dont-dc493bba1fb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lib.ysu.am/disciplines_bk/ce91b0ff9d3f2727eb64ac197dfc0462.pdf" TargetMode="External"/><Relationship Id="rId11" Type="http://schemas.openxmlformats.org/officeDocument/2006/relationships/hyperlink" Target="https://journals.sagepub.com/doi/abs/10.1177/0270467620981000?journalCode=bsta" TargetMode="External"/><Relationship Id="rId5" Type="http://schemas.openxmlformats.org/officeDocument/2006/relationships/hyperlink" Target="https://www-jstor-org.ezpv7-web-p-u01.wpi.edu/stable/3328150?seq=6" TargetMode="External"/><Relationship Id="rId10" Type="http://schemas.openxmlformats.org/officeDocument/2006/relationships/hyperlink" Target="https://medium.com/@punitarice/how-the-technological-singularity-will-impact-the-world-according-to-seventh-graders-2e251a28f890" TargetMode="External"/><Relationship Id="rId4" Type="http://schemas.openxmlformats.org/officeDocument/2006/relationships/hyperlink" Target="https://www.newworldai.com/what-is-technological-singularity/" TargetMode="External"/><Relationship Id="rId9" Type="http://schemas.openxmlformats.org/officeDocument/2006/relationships/hyperlink" Target="https://medium.com/@paul.k.pallaghy/ai-singularity-realistically-by-2029-year-by-year-milestones-d7b3f8fa442c" TargetMode="External"/><Relationship Id="rId14" Type="http://schemas.openxmlformats.org/officeDocument/2006/relationships/hyperlink" Target="https://medium.com/@sabine_vdl/what-is-the-economic-singularity-adapting-businesses-to-calum-chaces-ai-driven-future-b70c2a5bd935#:~:text=The%20Economic%20Singularity%20is%20a,outperform%20humans%20in%20most%20job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2.deloitte.com/content/dam/Deloitte/global/Documents/gx-risk-ai-governance-survey.pdf" TargetMode="External"/><Relationship Id="rId3" Type="http://schemas.openxmlformats.org/officeDocument/2006/relationships/hyperlink" Target="https://www.mckinsey.com/~/media/mckinsey/industries/public%20and%20social%20sector/our%20insights/what%20the%20future%20of%20work%20will%20mean%20for%20jobs%20skills%20and%20wages/mgi-jobs-lost-jobs-gained-executive-summary-december-6-2017.PDF" TargetMode="External"/><Relationship Id="rId7" Type="http://schemas.openxmlformats.org/officeDocument/2006/relationships/hyperlink" Target="https://thelivinglib.org/experts-90-of-online-content-will-be-ai-generated-by-202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mdpi.com/2076-0760/12/9/502" TargetMode="External"/><Relationship Id="rId5" Type="http://schemas.openxmlformats.org/officeDocument/2006/relationships/hyperlink" Target="https://www.marketingtechnews.net/news/50-of-consumers-can-detect-ai-generated-content/" TargetMode="External"/><Relationship Id="rId10" Type="http://schemas.openxmlformats.org/officeDocument/2006/relationships/hyperlink" Target="https://insight.openexo.com/how-much-is-invested-in-artificial-intelligence/" TargetMode="External"/><Relationship Id="rId4" Type="http://schemas.openxmlformats.org/officeDocument/2006/relationships/hyperlink" Target="https://www.pewresearch.org/science/2023/07/20/americans-views-of-space-u-s-role-nasa-priorities-and-impact-of-private-companies/" TargetMode="External"/><Relationship Id="rId9" Type="http://schemas.openxmlformats.org/officeDocument/2006/relationships/hyperlink" Target="https://www.pewresearch.org/short-reads/2024/03/26/americans-use-of-chatgpt-is-ticking-up-but-few-trust-its-election-information/#:~:text=Since%20March%202023%2C%20we've,8%2Dpoint%20increase%20since%20Jul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a:t>
            </a:r>
            <a:r>
              <a:rPr lang="en-US" sz="2000" dirty="0">
                <a:hlinkClick r:id="rId3"/>
              </a:rPr>
              <a:t>.com</a:t>
            </a:r>
            <a:r>
              <a:rPr lang="en-US" sz="2000" dirty="0"/>
              <a:t> </a:t>
            </a:r>
          </a:p>
        </p:txBody>
      </p:sp>
      <p:sp>
        <p:nvSpPr>
          <p:cNvPr id="2" name="Title 1"/>
          <p:cNvSpPr>
            <a:spLocks noGrp="1"/>
          </p:cNvSpPr>
          <p:nvPr>
            <p:ph type="ctrTitle"/>
          </p:nvPr>
        </p:nvSpPr>
        <p:spPr/>
        <p:txBody>
          <a:bodyPr/>
          <a:lstStyle/>
          <a:p>
            <a:r>
              <a:rPr lang="en-US" dirty="0"/>
              <a:t>Class 9</a:t>
            </a:r>
            <a:br>
              <a:rPr lang="en-US"/>
            </a:br>
            <a:r>
              <a:rPr lang="en-US"/>
              <a:t>Reliability</a:t>
            </a:r>
            <a:endParaRPr lang="en-US" dirty="0"/>
          </a:p>
        </p:txBody>
      </p:sp>
      <p:pic>
        <p:nvPicPr>
          <p:cNvPr id="6" name="Picture 2" descr="MSNBC on Denver's Automated Baggage System - YouTube">
            <a:hlinkClick r:id="rId4"/>
            <a:extLst>
              <a:ext uri="{FF2B5EF4-FFF2-40B4-BE49-F238E27FC236}">
                <a16:creationId xmlns:a16="http://schemas.microsoft.com/office/drawing/2014/main" id="{AEE750BD-4795-9C45-9A3B-6973EE4B0B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2" r="8821"/>
          <a:stretch/>
        </p:blipFill>
        <p:spPr bwMode="auto">
          <a:xfrm>
            <a:off x="0" y="4534064"/>
            <a:ext cx="914400" cy="6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increases security risks in coding</a:t>
            </a:r>
          </a:p>
        </p:txBody>
      </p:sp>
      <p:sp>
        <p:nvSpPr>
          <p:cNvPr id="3" name="Content Placeholder 2"/>
          <p:cNvSpPr>
            <a:spLocks noGrp="1"/>
          </p:cNvSpPr>
          <p:nvPr>
            <p:ph sz="half" idx="1"/>
          </p:nvPr>
        </p:nvSpPr>
        <p:spPr/>
        <p:txBody>
          <a:bodyPr>
            <a:normAutofit/>
          </a:bodyPr>
          <a:lstStyle/>
          <a:p>
            <a:r>
              <a:rPr lang="en-US" dirty="0"/>
              <a:t>Models help you carry cyberattacks 53% of the time [8]</a:t>
            </a:r>
          </a:p>
          <a:p>
            <a:r>
              <a:rPr lang="en-US" dirty="0"/>
              <a:t>CoPilot generates 46% of code on GitHub [8]</a:t>
            </a:r>
          </a:p>
          <a:p>
            <a:r>
              <a:rPr lang="en-US" dirty="0"/>
              <a:t>Developers are slightly more (10%) susceptive to accept buggy LLM code than if they wrote it themselves [8]</a:t>
            </a:r>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pic>
        <p:nvPicPr>
          <p:cNvPr id="20" name="Content Placeholder 19">
            <a:extLst>
              <a:ext uri="{FF2B5EF4-FFF2-40B4-BE49-F238E27FC236}">
                <a16:creationId xmlns:a16="http://schemas.microsoft.com/office/drawing/2014/main" id="{D9FCF1CA-D730-ACCC-22CB-DA3C91EA0650}"/>
              </a:ext>
            </a:extLst>
          </p:cNvPr>
          <p:cNvPicPr>
            <a:picLocks noGrp="1" noChangeAspect="1"/>
          </p:cNvPicPr>
          <p:nvPr>
            <p:ph sz="half" idx="2"/>
          </p:nvPr>
        </p:nvPicPr>
        <p:blipFill>
          <a:blip r:embed="rId3"/>
          <a:stretch>
            <a:fillRect/>
          </a:stretch>
        </p:blipFill>
        <p:spPr>
          <a:xfrm>
            <a:off x="4519127" y="1643053"/>
            <a:ext cx="4376462" cy="2671422"/>
          </a:xfrm>
        </p:spPr>
      </p:pic>
      <p:sp>
        <p:nvSpPr>
          <p:cNvPr id="21" name="TextBox 20">
            <a:extLst>
              <a:ext uri="{FF2B5EF4-FFF2-40B4-BE49-F238E27FC236}">
                <a16:creationId xmlns:a16="http://schemas.microsoft.com/office/drawing/2014/main" id="{F58E843E-D21D-3389-F983-6E03E7AA7A78}"/>
              </a:ext>
            </a:extLst>
          </p:cNvPr>
          <p:cNvSpPr txBox="1"/>
          <p:nvPr/>
        </p:nvSpPr>
        <p:spPr>
          <a:xfrm>
            <a:off x="4519127" y="4363849"/>
            <a:ext cx="4030825" cy="507831"/>
          </a:xfrm>
          <a:prstGeom prst="rect">
            <a:avLst/>
          </a:prstGeom>
          <a:noFill/>
        </p:spPr>
        <p:txBody>
          <a:bodyPr wrap="square" rtlCol="0">
            <a:spAutoFit/>
          </a:bodyPr>
          <a:lstStyle/>
          <a:p>
            <a:pPr>
              <a:lnSpc>
                <a:spcPct val="90000"/>
              </a:lnSpc>
            </a:pPr>
            <a:r>
              <a:rPr lang="en-US" sz="1000" dirty="0"/>
              <a:t>Code replaced in less than two weeks increased 10%. Developers seem to choose to refine or reuse recent authored code with the help of CoPilot</a:t>
            </a:r>
          </a:p>
        </p:txBody>
      </p:sp>
    </p:spTree>
    <p:extLst>
      <p:ext uri="{BB962C8B-B14F-4D97-AF65-F5344CB8AC3E}">
        <p14:creationId xmlns:p14="http://schemas.microsoft.com/office/powerpoint/2010/main" val="287739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Llm</a:t>
            </a:r>
            <a:r>
              <a:rPr lang="en-US" dirty="0"/>
              <a:t> models risk unsafe code</a:t>
            </a:r>
          </a:p>
        </p:txBody>
      </p:sp>
      <p:sp>
        <p:nvSpPr>
          <p:cNvPr id="3" name="Content Placeholder 2"/>
          <p:cNvSpPr>
            <a:spLocks noGrp="1"/>
          </p:cNvSpPr>
          <p:nvPr>
            <p:ph sz="half" idx="1"/>
          </p:nvPr>
        </p:nvSpPr>
        <p:spPr/>
        <p:txBody>
          <a:bodyPr>
            <a:normAutofit/>
          </a:bodyPr>
          <a:lstStyle/>
          <a:p>
            <a:r>
              <a:rPr lang="en-US" dirty="0"/>
              <a:t>In </a:t>
            </a:r>
            <a:r>
              <a:rPr lang="en-US" dirty="0" err="1"/>
              <a:t>CyberSecEval</a:t>
            </a:r>
            <a:r>
              <a:rPr lang="en-US" dirty="0"/>
              <a:t> tests, 30% of LLM code was vulnerable code [8]</a:t>
            </a:r>
          </a:p>
          <a:p>
            <a:r>
              <a:rPr lang="en-US" dirty="0"/>
              <a:t>Models fine-tuned for coding were more susceptible to the suggestion of unsafe code when given poisoned data. [8]</a:t>
            </a:r>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pic>
        <p:nvPicPr>
          <p:cNvPr id="11" name="Content Placeholder 10">
            <a:extLst>
              <a:ext uri="{FF2B5EF4-FFF2-40B4-BE49-F238E27FC236}">
                <a16:creationId xmlns:a16="http://schemas.microsoft.com/office/drawing/2014/main" id="{F69FCEA8-549D-326D-9E87-DF784F3D0443}"/>
              </a:ext>
            </a:extLst>
          </p:cNvPr>
          <p:cNvPicPr>
            <a:picLocks noGrp="1" noChangeAspect="1"/>
          </p:cNvPicPr>
          <p:nvPr>
            <p:ph sz="half" idx="2"/>
          </p:nvPr>
        </p:nvPicPr>
        <p:blipFill>
          <a:blip r:embed="rId3"/>
          <a:stretch>
            <a:fillRect/>
          </a:stretch>
        </p:blipFill>
        <p:spPr>
          <a:xfrm>
            <a:off x="4632654" y="1103199"/>
            <a:ext cx="3979271" cy="3629795"/>
          </a:xfrm>
        </p:spPr>
      </p:pic>
      <p:sp>
        <p:nvSpPr>
          <p:cNvPr id="12" name="Rectangle 11">
            <a:extLst>
              <a:ext uri="{FF2B5EF4-FFF2-40B4-BE49-F238E27FC236}">
                <a16:creationId xmlns:a16="http://schemas.microsoft.com/office/drawing/2014/main" id="{FE581F9E-8901-BD6C-E4A8-44FAC8323290}"/>
              </a:ext>
            </a:extLst>
          </p:cNvPr>
          <p:cNvSpPr/>
          <p:nvPr/>
        </p:nvSpPr>
        <p:spPr>
          <a:xfrm>
            <a:off x="4920709" y="2817062"/>
            <a:ext cx="3403159" cy="465151"/>
          </a:xfrm>
          <a:prstGeom prst="rect">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8BC722-F020-6FB8-1E54-CB3BB4EDD3D3}"/>
              </a:ext>
            </a:extLst>
          </p:cNvPr>
          <p:cNvSpPr/>
          <p:nvPr/>
        </p:nvSpPr>
        <p:spPr>
          <a:xfrm>
            <a:off x="4985226" y="2017599"/>
            <a:ext cx="3285429" cy="465151"/>
          </a:xfrm>
          <a:prstGeom prst="rect">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43E673-B050-D4F0-FA95-E3FC36510C95}"/>
              </a:ext>
            </a:extLst>
          </p:cNvPr>
          <p:cNvSpPr txBox="1"/>
          <p:nvPr/>
        </p:nvSpPr>
        <p:spPr>
          <a:xfrm>
            <a:off x="4632654" y="4754934"/>
            <a:ext cx="4029886" cy="369332"/>
          </a:xfrm>
          <a:prstGeom prst="rect">
            <a:avLst/>
          </a:prstGeom>
          <a:noFill/>
        </p:spPr>
        <p:txBody>
          <a:bodyPr wrap="square" rtlCol="0">
            <a:spAutoFit/>
          </a:bodyPr>
          <a:lstStyle/>
          <a:p>
            <a:pPr>
              <a:lnSpc>
                <a:spcPct val="90000"/>
              </a:lnSpc>
            </a:pPr>
            <a:r>
              <a:rPr lang="en-US" sz="1000" dirty="0"/>
              <a:t>GPT-4 improved in the middle categories compared to GPT-3.5-turbo, but not much difference in Recon and Discovery categories</a:t>
            </a:r>
          </a:p>
        </p:txBody>
      </p:sp>
    </p:spTree>
    <p:extLst>
      <p:ext uri="{BB962C8B-B14F-4D97-AF65-F5344CB8AC3E}">
        <p14:creationId xmlns:p14="http://schemas.microsoft.com/office/powerpoint/2010/main" val="146607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code increases code churn</a:t>
            </a:r>
          </a:p>
        </p:txBody>
      </p:sp>
      <p:sp>
        <p:nvSpPr>
          <p:cNvPr id="3" name="Content Placeholder 2"/>
          <p:cNvSpPr>
            <a:spLocks noGrp="1"/>
          </p:cNvSpPr>
          <p:nvPr>
            <p:ph sz="half" idx="1"/>
          </p:nvPr>
        </p:nvSpPr>
        <p:spPr/>
        <p:txBody>
          <a:bodyPr>
            <a:normAutofit/>
          </a:bodyPr>
          <a:lstStyle/>
          <a:p>
            <a:r>
              <a:rPr lang="en-US" dirty="0"/>
              <a:t>Increase in code churn suggests potentially more “bad code” being written [4]</a:t>
            </a:r>
          </a:p>
          <a:p>
            <a:r>
              <a:rPr lang="en-US" dirty="0"/>
              <a:t>More “added code” and “copy/pasted code” and less refactoring operations [4]</a:t>
            </a:r>
          </a:p>
          <a:p>
            <a:r>
              <a:rPr lang="en-US" dirty="0"/>
              <a:t>Research on CoPilot-generated code for 164 problems [2]: </a:t>
            </a:r>
          </a:p>
          <a:p>
            <a:pPr lvl="1"/>
            <a:r>
              <a:rPr lang="en-US" dirty="0"/>
              <a:t>28% were solved correctly</a:t>
            </a:r>
          </a:p>
          <a:p>
            <a:pPr lvl="1"/>
            <a:r>
              <a:rPr lang="en-US" dirty="0"/>
              <a:t>51% were partially correct</a:t>
            </a:r>
          </a:p>
          <a:p>
            <a:pPr lvl="1"/>
            <a:r>
              <a:rPr lang="en-US" dirty="0"/>
              <a:t>20% were incorrect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sp>
        <p:nvSpPr>
          <p:cNvPr id="8" name="TextBox 7">
            <a:extLst>
              <a:ext uri="{FF2B5EF4-FFF2-40B4-BE49-F238E27FC236}">
                <a16:creationId xmlns:a16="http://schemas.microsoft.com/office/drawing/2014/main" id="{840F5E2B-DC80-A4D9-3E4B-870813C07C17}"/>
              </a:ext>
            </a:extLst>
          </p:cNvPr>
          <p:cNvSpPr txBox="1"/>
          <p:nvPr/>
        </p:nvSpPr>
        <p:spPr>
          <a:xfrm>
            <a:off x="4374189" y="4081755"/>
            <a:ext cx="4551783" cy="244682"/>
          </a:xfrm>
          <a:prstGeom prst="rect">
            <a:avLst/>
          </a:prstGeom>
          <a:noFill/>
        </p:spPr>
        <p:txBody>
          <a:bodyPr wrap="square" rtlCol="0">
            <a:spAutoFit/>
          </a:bodyPr>
          <a:lstStyle/>
          <a:p>
            <a:pPr>
              <a:lnSpc>
                <a:spcPct val="90000"/>
              </a:lnSpc>
            </a:pPr>
            <a:r>
              <a:rPr lang="en-US" sz="1100" dirty="0"/>
              <a:t>Code churn increased 9% in 2023. CoPilot and ChatGPT released in 2022</a:t>
            </a:r>
          </a:p>
        </p:txBody>
      </p:sp>
      <p:pic>
        <p:nvPicPr>
          <p:cNvPr id="11" name="Content Placeholder 10">
            <a:extLst>
              <a:ext uri="{FF2B5EF4-FFF2-40B4-BE49-F238E27FC236}">
                <a16:creationId xmlns:a16="http://schemas.microsoft.com/office/drawing/2014/main" id="{03EA1768-1E91-9A69-2D87-E97D0CCD81F0}"/>
              </a:ext>
            </a:extLst>
          </p:cNvPr>
          <p:cNvPicPr>
            <a:picLocks noGrp="1" noChangeAspect="1"/>
          </p:cNvPicPr>
          <p:nvPr>
            <p:ph sz="half" idx="2"/>
          </p:nvPr>
        </p:nvPicPr>
        <p:blipFill>
          <a:blip r:embed="rId3"/>
          <a:stretch>
            <a:fillRect/>
          </a:stretch>
        </p:blipFill>
        <p:spPr>
          <a:xfrm>
            <a:off x="4419600" y="1236220"/>
            <a:ext cx="4551784" cy="2809463"/>
          </a:xfrm>
        </p:spPr>
      </p:pic>
      <p:cxnSp>
        <p:nvCxnSpPr>
          <p:cNvPr id="13" name="Straight Arrow Connector 12">
            <a:extLst>
              <a:ext uri="{FF2B5EF4-FFF2-40B4-BE49-F238E27FC236}">
                <a16:creationId xmlns:a16="http://schemas.microsoft.com/office/drawing/2014/main" id="{C64D9E57-8FDE-F2D0-9831-FC23A5939FCB}"/>
              </a:ext>
            </a:extLst>
          </p:cNvPr>
          <p:cNvCxnSpPr>
            <a:cxnSpLocks/>
          </p:cNvCxnSpPr>
          <p:nvPr/>
        </p:nvCxnSpPr>
        <p:spPr>
          <a:xfrm flipV="1">
            <a:off x="6777757" y="1937035"/>
            <a:ext cx="1741403" cy="78011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5" name="Oval 14">
            <a:extLst>
              <a:ext uri="{FF2B5EF4-FFF2-40B4-BE49-F238E27FC236}">
                <a16:creationId xmlns:a16="http://schemas.microsoft.com/office/drawing/2014/main" id="{5E2071A2-DD6C-CD3B-3531-40164A87A4BA}"/>
              </a:ext>
            </a:extLst>
          </p:cNvPr>
          <p:cNvSpPr/>
          <p:nvPr/>
        </p:nvSpPr>
        <p:spPr>
          <a:xfrm>
            <a:off x="6473464" y="2400714"/>
            <a:ext cx="398643" cy="418522"/>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3D4A03-CB3A-04E1-6C24-41CBDAB86C7D}"/>
              </a:ext>
            </a:extLst>
          </p:cNvPr>
          <p:cNvSpPr/>
          <p:nvPr/>
        </p:nvSpPr>
        <p:spPr>
          <a:xfrm>
            <a:off x="7446077" y="1982192"/>
            <a:ext cx="398643" cy="418522"/>
          </a:xfrm>
          <a:prstGeom prst="ellipse">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70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Ai-Generated code lacks quality</a:t>
            </a:r>
          </a:p>
        </p:txBody>
      </p:sp>
      <p:sp>
        <p:nvSpPr>
          <p:cNvPr id="3" name="Content Placeholder 2"/>
          <p:cNvSpPr>
            <a:spLocks noGrp="1"/>
          </p:cNvSpPr>
          <p:nvPr>
            <p:ph sz="half" idx="1"/>
          </p:nvPr>
        </p:nvSpPr>
        <p:spPr/>
        <p:txBody>
          <a:bodyPr>
            <a:normAutofit/>
          </a:bodyPr>
          <a:lstStyle/>
          <a:p>
            <a:r>
              <a:rPr lang="en-US" dirty="0"/>
              <a:t>Study found that out of 2756 correct programs:</a:t>
            </a:r>
          </a:p>
          <a:p>
            <a:pPr lvl="1"/>
            <a:r>
              <a:rPr lang="en-US" dirty="0"/>
              <a:t>45% of those had maintainability and code style issues [5]</a:t>
            </a:r>
          </a:p>
          <a:p>
            <a:r>
              <a:rPr lang="en-US" dirty="0"/>
              <a:t>Out of 1310 failed programs:</a:t>
            </a:r>
          </a:p>
          <a:p>
            <a:pPr lvl="1"/>
            <a:r>
              <a:rPr lang="en-US" dirty="0"/>
              <a:t>83% exhibited wrong outputs</a:t>
            </a:r>
          </a:p>
          <a:p>
            <a:pPr lvl="1"/>
            <a:r>
              <a:rPr lang="en-US" dirty="0"/>
              <a:t>52% show code style and maintainability issues [5]</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pic>
        <p:nvPicPr>
          <p:cNvPr id="17" name="Content Placeholder 16">
            <a:extLst>
              <a:ext uri="{FF2B5EF4-FFF2-40B4-BE49-F238E27FC236}">
                <a16:creationId xmlns:a16="http://schemas.microsoft.com/office/drawing/2014/main" id="{726A7C88-77D5-36DF-5D03-A07431664A03}"/>
              </a:ext>
            </a:extLst>
          </p:cNvPr>
          <p:cNvPicPr>
            <a:picLocks noGrp="1" noChangeAspect="1"/>
          </p:cNvPicPr>
          <p:nvPr>
            <p:ph sz="half" idx="2"/>
          </p:nvPr>
        </p:nvPicPr>
        <p:blipFill>
          <a:blip r:embed="rId3"/>
          <a:stretch>
            <a:fillRect/>
          </a:stretch>
        </p:blipFill>
        <p:spPr>
          <a:xfrm>
            <a:off x="4655127" y="2160169"/>
            <a:ext cx="4371669" cy="1585221"/>
          </a:xfrm>
        </p:spPr>
      </p:pic>
      <p:sp>
        <p:nvSpPr>
          <p:cNvPr id="19" name="TextBox 18">
            <a:extLst>
              <a:ext uri="{FF2B5EF4-FFF2-40B4-BE49-F238E27FC236}">
                <a16:creationId xmlns:a16="http://schemas.microsoft.com/office/drawing/2014/main" id="{5C7D5699-0E5E-0636-7233-8B6D32C25C9E}"/>
              </a:ext>
            </a:extLst>
          </p:cNvPr>
          <p:cNvSpPr txBox="1"/>
          <p:nvPr/>
        </p:nvSpPr>
        <p:spPr>
          <a:xfrm>
            <a:off x="4655127" y="3806403"/>
            <a:ext cx="4343315" cy="230832"/>
          </a:xfrm>
          <a:prstGeom prst="rect">
            <a:avLst/>
          </a:prstGeom>
          <a:noFill/>
        </p:spPr>
        <p:txBody>
          <a:bodyPr wrap="square" rtlCol="0">
            <a:spAutoFit/>
          </a:bodyPr>
          <a:lstStyle/>
          <a:p>
            <a:pPr>
              <a:lnSpc>
                <a:spcPct val="90000"/>
              </a:lnSpc>
            </a:pPr>
            <a:r>
              <a:rPr lang="en-US" sz="1000" dirty="0"/>
              <a:t>Programming language plays a role in how much clean code is generated. </a:t>
            </a:r>
          </a:p>
        </p:txBody>
      </p:sp>
    </p:spTree>
    <p:extLst>
      <p:ext uri="{BB962C8B-B14F-4D97-AF65-F5344CB8AC3E}">
        <p14:creationId xmlns:p14="http://schemas.microsoft.com/office/powerpoint/2010/main" val="86905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p:txBody>
          <a:bodyPr/>
          <a:lstStyle/>
          <a:p>
            <a:r>
              <a:rPr lang="en-US" dirty="0"/>
              <a:t>Vulnerabilities show a need for increased awareness and security measures </a:t>
            </a:r>
          </a:p>
          <a:p>
            <a:r>
              <a:rPr lang="en-US" dirty="0"/>
              <a:t>Opens doors for introducing malicious outcomes</a:t>
            </a:r>
          </a:p>
          <a:p>
            <a:r>
              <a:rPr lang="en-US" dirty="0"/>
              <a:t>Creates code that is difficult to maintain</a:t>
            </a:r>
          </a:p>
          <a:p>
            <a:r>
              <a:rPr lang="en-US" dirty="0"/>
              <a:t>Affects DRY-ness of projects [4]</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pic>
        <p:nvPicPr>
          <p:cNvPr id="12" name="Content Placeholder 11">
            <a:extLst>
              <a:ext uri="{FF2B5EF4-FFF2-40B4-BE49-F238E27FC236}">
                <a16:creationId xmlns:a16="http://schemas.microsoft.com/office/drawing/2014/main" id="{428FD6F0-7D79-A6F4-A496-ED973F13119D}"/>
              </a:ext>
            </a:extLst>
          </p:cNvPr>
          <p:cNvPicPr>
            <a:picLocks noGrp="1" noChangeAspect="1"/>
          </p:cNvPicPr>
          <p:nvPr>
            <p:ph sz="half" idx="2"/>
          </p:nvPr>
        </p:nvPicPr>
        <p:blipFill>
          <a:blip r:embed="rId3"/>
          <a:stretch>
            <a:fillRect/>
          </a:stretch>
        </p:blipFill>
        <p:spPr>
          <a:xfrm>
            <a:off x="4724400" y="1442365"/>
            <a:ext cx="3733800" cy="3173169"/>
          </a:xfrm>
        </p:spPr>
      </p:pic>
      <p:sp>
        <p:nvSpPr>
          <p:cNvPr id="13" name="TextBox 12">
            <a:extLst>
              <a:ext uri="{FF2B5EF4-FFF2-40B4-BE49-F238E27FC236}">
                <a16:creationId xmlns:a16="http://schemas.microsoft.com/office/drawing/2014/main" id="{4401FDCE-F8BD-F1AA-4E81-B205B33C0E8A}"/>
              </a:ext>
            </a:extLst>
          </p:cNvPr>
          <p:cNvSpPr txBox="1"/>
          <p:nvPr/>
        </p:nvSpPr>
        <p:spPr>
          <a:xfrm>
            <a:off x="4751148" y="4773541"/>
            <a:ext cx="3657600" cy="397032"/>
          </a:xfrm>
          <a:prstGeom prst="rect">
            <a:avLst/>
          </a:prstGeom>
          <a:noFill/>
        </p:spPr>
        <p:txBody>
          <a:bodyPr wrap="square" rtlCol="0">
            <a:spAutoFit/>
          </a:bodyPr>
          <a:lstStyle/>
          <a:p>
            <a:pPr>
              <a:lnSpc>
                <a:spcPct val="90000"/>
              </a:lnSpc>
            </a:pPr>
            <a:r>
              <a:rPr lang="en-US" sz="1100" dirty="0"/>
              <a:t>Top responses of metrics to be used when measuring performance with AI coding assistants</a:t>
            </a:r>
          </a:p>
        </p:txBody>
      </p:sp>
    </p:spTree>
    <p:extLst>
      <p:ext uri="{BB962C8B-B14F-4D97-AF65-F5344CB8AC3E}">
        <p14:creationId xmlns:p14="http://schemas.microsoft.com/office/powerpoint/2010/main" val="2545193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019596"/>
            <a:ext cx="9144000" cy="3685755"/>
          </a:xfrm>
        </p:spPr>
        <p:txBody>
          <a:bodyPr lIns="91440">
            <a:noAutofit/>
          </a:bodyPr>
          <a:lstStyle/>
          <a:p>
            <a:pPr marL="0" indent="-457200">
              <a:lnSpc>
                <a:spcPct val="150000"/>
              </a:lnSpc>
              <a:spcBef>
                <a:spcPts val="0"/>
              </a:spcBef>
              <a:buNone/>
            </a:pPr>
            <a:r>
              <a:rPr lang="en-US" sz="1050" dirty="0"/>
              <a:t>[1] </a:t>
            </a:r>
            <a:r>
              <a:rPr lang="en-US" sz="1050" dirty="0" err="1"/>
              <a:t>Portnox</a:t>
            </a:r>
            <a:r>
              <a:rPr lang="en-US" sz="1050" dirty="0"/>
              <a:t>, "Security Concerns Arise with AI-Generated Code" (</a:t>
            </a:r>
            <a:r>
              <a:rPr lang="en-US" sz="1050" dirty="0" err="1"/>
              <a:t>Portnox</a:t>
            </a:r>
            <a:r>
              <a:rPr lang="en-US" sz="1050" dirty="0"/>
              <a:t>, n.d.), </a:t>
            </a:r>
            <a:r>
              <a:rPr lang="en-US" sz="1050" dirty="0">
                <a:hlinkClick r:id="rId3"/>
              </a:rPr>
              <a:t>https://www.portnox.com/blog/security-trends/the-rising-concerns-of-ai-generated-code-in-enterprise-cybersecurity/</a:t>
            </a:r>
            <a:r>
              <a:rPr lang="en-US" sz="1050" dirty="0"/>
              <a:t> (accessed September 19, 2024)</a:t>
            </a:r>
          </a:p>
          <a:p>
            <a:pPr marL="0" indent="-457200">
              <a:lnSpc>
                <a:spcPct val="150000"/>
              </a:lnSpc>
              <a:spcBef>
                <a:spcPts val="0"/>
              </a:spcBef>
              <a:buNone/>
            </a:pPr>
            <a:r>
              <a:rPr lang="en-US" sz="1050" dirty="0"/>
              <a:t>[2] IBM, "What is a Code Generator?" (IBM, n.d.), </a:t>
            </a:r>
            <a:r>
              <a:rPr lang="en-US" sz="1050" dirty="0">
                <a:hlinkClick r:id="rId4"/>
              </a:rPr>
              <a:t>https://www.ibm.com/think/topics/code-generator</a:t>
            </a:r>
            <a:r>
              <a:rPr lang="en-US" sz="1050" dirty="0"/>
              <a:t> (accessed September 19, 2024)</a:t>
            </a:r>
          </a:p>
          <a:p>
            <a:pPr marL="0" indent="-457200">
              <a:lnSpc>
                <a:spcPct val="150000"/>
              </a:lnSpc>
              <a:spcBef>
                <a:spcPts val="0"/>
              </a:spcBef>
              <a:buNone/>
            </a:pPr>
            <a:r>
              <a:rPr lang="en-US" sz="1050" dirty="0"/>
              <a:t>[3] Keegan Ryan et al., "Vulnerabilities in AI Code Generators: Exploring Targeted Data Poisoning Attacks" (</a:t>
            </a:r>
            <a:r>
              <a:rPr lang="en-US" sz="1050" dirty="0" err="1"/>
              <a:t>arXiv</a:t>
            </a:r>
            <a:r>
              <a:rPr lang="en-US" sz="1050" dirty="0"/>
              <a:t>, 2023), </a:t>
            </a:r>
            <a:r>
              <a:rPr lang="en-US" sz="1050" dirty="0">
                <a:hlinkClick r:id="rId5"/>
              </a:rPr>
              <a:t>https://arxiv.org/pdf/2308.04451</a:t>
            </a:r>
            <a:r>
              <a:rPr lang="en-US" sz="1050" dirty="0"/>
              <a:t> (accessed September 19, 2024)</a:t>
            </a:r>
          </a:p>
          <a:p>
            <a:pPr marL="0" indent="-457200">
              <a:lnSpc>
                <a:spcPct val="150000"/>
              </a:lnSpc>
              <a:spcBef>
                <a:spcPts val="0"/>
              </a:spcBef>
              <a:buNone/>
            </a:pPr>
            <a:r>
              <a:rPr lang="en-US" sz="1050" dirty="0"/>
              <a:t>[4] </a:t>
            </a:r>
            <a:r>
              <a:rPr lang="en-US" sz="1050" dirty="0" err="1"/>
              <a:t>GitClear</a:t>
            </a:r>
            <a:r>
              <a:rPr lang="en-US" sz="1050" dirty="0"/>
              <a:t>, "Coding on Copilot: 2023 Data Suggests Downward Pressure on Code Quality (incl 2024 projections)" (</a:t>
            </a:r>
            <a:r>
              <a:rPr lang="en-US" sz="1050" dirty="0" err="1"/>
              <a:t>GitClear</a:t>
            </a:r>
            <a:r>
              <a:rPr lang="en-US" sz="1050" dirty="0"/>
              <a:t>, 2023), </a:t>
            </a:r>
            <a:r>
              <a:rPr lang="en-US" sz="1050" dirty="0">
                <a:hlinkClick r:id="rId6"/>
              </a:rPr>
              <a:t>https://www.gitclear.com/coding_on_copilot_data_shows_ais_downward_pressure_on_code_quality</a:t>
            </a:r>
            <a:r>
              <a:rPr lang="en-US" sz="1050" dirty="0"/>
              <a:t> (accessed September 19, 2024)</a:t>
            </a:r>
          </a:p>
          <a:p>
            <a:pPr marL="0" indent="-457200">
              <a:lnSpc>
                <a:spcPct val="150000"/>
              </a:lnSpc>
              <a:spcBef>
                <a:spcPts val="0"/>
              </a:spcBef>
              <a:buNone/>
            </a:pPr>
            <a:r>
              <a:rPr lang="en-US" sz="1050" dirty="0"/>
              <a:t>[5] The University of Melbourne, "Refining ChatGPT-Generated Code: Characterizing and Mitigating Code Quality Issues" (The University of Melbourne, n.d.), </a:t>
            </a:r>
            <a:r>
              <a:rPr lang="en-US" sz="1050" dirty="0">
                <a:hlinkClick r:id="rId7"/>
              </a:rPr>
              <a:t>https://arxiv.org/pdf/2307.12596</a:t>
            </a:r>
            <a:r>
              <a:rPr lang="en-US" sz="1050" dirty="0"/>
              <a:t> (accessed September 19, 2024)</a:t>
            </a:r>
          </a:p>
          <a:p>
            <a:pPr marL="0" indent="-457200">
              <a:lnSpc>
                <a:spcPct val="150000"/>
              </a:lnSpc>
              <a:spcBef>
                <a:spcPts val="0"/>
              </a:spcBef>
              <a:buNone/>
            </a:pPr>
            <a:r>
              <a:rPr lang="en-US" sz="1050" dirty="0"/>
              <a:t>[6] </a:t>
            </a:r>
            <a:r>
              <a:rPr lang="en-US" sz="1050" dirty="0" err="1"/>
              <a:t>Jieke</a:t>
            </a:r>
            <a:r>
              <a:rPr lang="en-US" sz="1050" dirty="0"/>
              <a:t> Shi et al., "Using an LLM to Help With Code Understanding" (</a:t>
            </a:r>
            <a:r>
              <a:rPr lang="en-US" sz="1050" dirty="0" err="1"/>
              <a:t>arXiv</a:t>
            </a:r>
            <a:r>
              <a:rPr lang="en-US" sz="1050" dirty="0"/>
              <a:t>, 2023), </a:t>
            </a:r>
            <a:r>
              <a:rPr lang="en-US" sz="1050" dirty="0">
                <a:hlinkClick r:id="rId8"/>
              </a:rPr>
              <a:t>https://arxiv.org/abs/2307.08177</a:t>
            </a:r>
            <a:r>
              <a:rPr lang="en-US" sz="1050" dirty="0"/>
              <a:t> (accessed September 19, 2024)</a:t>
            </a:r>
          </a:p>
          <a:p>
            <a:pPr marL="0" indent="-457200">
              <a:lnSpc>
                <a:spcPct val="150000"/>
              </a:lnSpc>
              <a:spcBef>
                <a:spcPts val="0"/>
              </a:spcBef>
              <a:buNone/>
            </a:pPr>
            <a:r>
              <a:rPr lang="en-US" sz="1050" dirty="0"/>
              <a:t>[7] </a:t>
            </a:r>
            <a:r>
              <a:rPr lang="en-US" sz="1050" dirty="0" err="1"/>
              <a:t>Swimm</a:t>
            </a:r>
            <a:r>
              <a:rPr lang="en-US" sz="1050" dirty="0"/>
              <a:t>, "AI Coding Assistant Analysis: With vs Without Context" (</a:t>
            </a:r>
            <a:r>
              <a:rPr lang="en-US" sz="1050" dirty="0" err="1"/>
              <a:t>Swimm</a:t>
            </a:r>
            <a:r>
              <a:rPr lang="en-US" sz="1050" dirty="0"/>
              <a:t>, n.d.), </a:t>
            </a:r>
            <a:r>
              <a:rPr lang="en-US" sz="1050" dirty="0">
                <a:hlinkClick r:id="rId9"/>
              </a:rPr>
              <a:t>https://swimm.io/blog/the-critical-role-of-context-in-ai-coding</a:t>
            </a:r>
            <a:r>
              <a:rPr lang="en-US" sz="1050" dirty="0"/>
              <a:t> (accessed September 19, 2024)</a:t>
            </a:r>
          </a:p>
          <a:p>
            <a:pPr marL="0" indent="-457200">
              <a:lnSpc>
                <a:spcPct val="150000"/>
              </a:lnSpc>
              <a:spcBef>
                <a:spcPts val="0"/>
              </a:spcBef>
              <a:buNone/>
            </a:pPr>
            <a:r>
              <a:rPr lang="en-US" sz="1050" dirty="0"/>
              <a:t>[8] </a:t>
            </a:r>
            <a:r>
              <a:rPr lang="en-US" sz="1050" dirty="0" err="1"/>
              <a:t>SOCRadar</a:t>
            </a:r>
            <a:r>
              <a:rPr lang="en-US" sz="1050" dirty="0"/>
              <a:t>, "Every 1 of 3 AI-Generated Code Is Vulnerable: Exploring Insights with </a:t>
            </a:r>
            <a:r>
              <a:rPr lang="en-US" sz="1050" dirty="0" err="1"/>
              <a:t>CyberSecEval</a:t>
            </a:r>
            <a:r>
              <a:rPr lang="en-US" sz="1050" dirty="0"/>
              <a:t>" (</a:t>
            </a:r>
            <a:r>
              <a:rPr lang="en-US" sz="1050" dirty="0" err="1"/>
              <a:t>SOCRadar</a:t>
            </a:r>
            <a:r>
              <a:rPr lang="en-US" sz="1050" dirty="0"/>
              <a:t> Cyber Intelligence Inc, n.d.), </a:t>
            </a:r>
            <a:r>
              <a:rPr lang="en-US" sz="1050" dirty="0">
                <a:hlinkClick r:id="rId10"/>
              </a:rPr>
              <a:t>https://socradar.io/every-1-of-3-ai-generated-code-is-vulnerable-exploring-insights-with-cyberseceval/</a:t>
            </a:r>
            <a:r>
              <a:rPr lang="en-US" sz="1050" dirty="0"/>
              <a:t> (accessed September 19, 2024)</a:t>
            </a:r>
          </a:p>
          <a:p>
            <a:pPr marL="0" indent="-457200">
              <a:lnSpc>
                <a:spcPct val="150000"/>
              </a:lnSpc>
              <a:spcBef>
                <a:spcPts val="0"/>
              </a:spcBef>
              <a:buNone/>
            </a:pPr>
            <a:r>
              <a:rPr lang="en-US" sz="1050" dirty="0"/>
              <a:t>[9] William Harding and Matthew </a:t>
            </a:r>
            <a:r>
              <a:rPr lang="en-US" sz="1050" dirty="0" err="1"/>
              <a:t>Kloster</a:t>
            </a:r>
            <a:r>
              <a:rPr lang="en-US" sz="1050" dirty="0"/>
              <a:t>, "Coding on Copilot: 2023 Data Shows Downward Pressure on Code Quality" (</a:t>
            </a:r>
            <a:r>
              <a:rPr lang="en-US" sz="1050" dirty="0" err="1"/>
              <a:t>GitClear</a:t>
            </a:r>
            <a:r>
              <a:rPr lang="en-US" sz="1050" dirty="0"/>
              <a:t>, January 16, 2024), </a:t>
            </a:r>
            <a:r>
              <a:rPr lang="en-US" sz="1050" dirty="0">
                <a:hlinkClick r:id="rId11"/>
              </a:rPr>
              <a:t>https://gitclear-public.s3.us-west-2.amazonaws.com/Coding-on-Copilot-2024-Developer-Research.pdf</a:t>
            </a:r>
            <a:r>
              <a:rPr lang="en-US" sz="1050" dirty="0"/>
              <a:t> (accessed September 19,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spTree>
    <p:extLst>
      <p:ext uri="{BB962C8B-B14F-4D97-AF65-F5344CB8AC3E}">
        <p14:creationId xmlns:p14="http://schemas.microsoft.com/office/powerpoint/2010/main" val="232871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automated decision-making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Teodor (Teddy) Hellgren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327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Computers are amazing</a:t>
            </a:r>
          </a:p>
        </p:txBody>
      </p:sp>
      <p:sp>
        <p:nvSpPr>
          <p:cNvPr id="3" name="Content Placeholder 2"/>
          <p:cNvSpPr>
            <a:spLocks noGrp="1"/>
          </p:cNvSpPr>
          <p:nvPr>
            <p:ph sz="half" idx="1"/>
          </p:nvPr>
        </p:nvSpPr>
        <p:spPr/>
        <p:txBody>
          <a:bodyPr>
            <a:normAutofit lnSpcReduction="10000"/>
          </a:bodyPr>
          <a:lstStyle/>
          <a:p>
            <a:r>
              <a:rPr lang="en-US" dirty="0"/>
              <a:t>Time Savings</a:t>
            </a:r>
          </a:p>
          <a:p>
            <a:pPr lvl="1"/>
            <a:r>
              <a:rPr lang="en-US" dirty="0"/>
              <a:t>Scheduling: Saving WPI 16 hours</a:t>
            </a:r>
          </a:p>
          <a:p>
            <a:r>
              <a:rPr lang="en-US" dirty="0"/>
              <a:t>Personalized ads</a:t>
            </a:r>
          </a:p>
          <a:p>
            <a:r>
              <a:rPr lang="en-US" dirty="0"/>
              <a:t>Representative sample of Dutch population surveyed for their perceptions [2]</a:t>
            </a:r>
          </a:p>
          <a:p>
            <a:pPr lvl="1"/>
            <a:r>
              <a:rPr lang="en-US" dirty="0"/>
              <a:t>Mixed results</a:t>
            </a:r>
          </a:p>
          <a:p>
            <a:pPr lvl="1"/>
            <a:r>
              <a:rPr lang="en-US" dirty="0"/>
              <a:t>Perceived to perform better than humans at some decisions</a:t>
            </a:r>
          </a:p>
          <a:p>
            <a:pPr lvl="1"/>
            <a:r>
              <a:rPr lang="en-US" dirty="0"/>
              <a:t>Fairer in high impact health and justice decisions</a:t>
            </a:r>
          </a:p>
          <a:p>
            <a:pPr lvl="1"/>
            <a:r>
              <a:rPr lang="en-US" dirty="0"/>
              <a:t>But 66% still perceive ADM as risky</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2050" name="Picture 2">
            <a:extLst>
              <a:ext uri="{FF2B5EF4-FFF2-40B4-BE49-F238E27FC236}">
                <a16:creationId xmlns:a16="http://schemas.microsoft.com/office/drawing/2014/main" id="{A9ECDF8D-666B-B004-35EC-4A2424449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4419600" y="1062447"/>
            <a:ext cx="4572000" cy="33385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2C43C0-4EA1-ED81-D6FA-58CC7D9886ED}"/>
              </a:ext>
            </a:extLst>
          </p:cNvPr>
          <p:cNvSpPr txBox="1"/>
          <p:nvPr/>
        </p:nvSpPr>
        <p:spPr>
          <a:xfrm>
            <a:off x="4572000" y="4495318"/>
            <a:ext cx="4312480" cy="480131"/>
          </a:xfrm>
          <a:prstGeom prst="rect">
            <a:avLst/>
          </a:prstGeom>
          <a:noFill/>
        </p:spPr>
        <p:txBody>
          <a:bodyPr wrap="square" rtlCol="0">
            <a:spAutoFit/>
          </a:bodyPr>
          <a:lstStyle/>
          <a:p>
            <a:pPr>
              <a:lnSpc>
                <a:spcPct val="90000"/>
              </a:lnSpc>
            </a:pPr>
            <a:r>
              <a:rPr lang="en-US" sz="1400" dirty="0"/>
              <a:t>Business leaders think AI can increase productivity [6]  </a:t>
            </a:r>
            <a:r>
              <a:rPr lang="en-US" sz="1400" dirty="0">
                <a:solidFill>
                  <a:srgbClr val="DDA859"/>
                </a:solidFill>
                <a:hlinkClick r:id="rId4">
                  <a:extLst>
                    <a:ext uri="{A12FA001-AC4F-418D-AE19-62706E023703}">
                      <ahyp:hlinkClr xmlns:ahyp="http://schemas.microsoft.com/office/drawing/2018/hyperlinkcolor" val="tx"/>
                    </a:ext>
                  </a:extLst>
                </a:hlinkClick>
              </a:rPr>
              <a:t>Statista, 2023</a:t>
            </a:r>
            <a:endParaRPr lang="en-US" sz="1400" dirty="0"/>
          </a:p>
        </p:txBody>
      </p:sp>
    </p:spTree>
    <p:extLst>
      <p:ext uri="{BB962C8B-B14F-4D97-AF65-F5344CB8AC3E}">
        <p14:creationId xmlns:p14="http://schemas.microsoft.com/office/powerpoint/2010/main" val="402796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Decision Making…</a:t>
            </a:r>
          </a:p>
        </p:txBody>
      </p:sp>
      <p:sp>
        <p:nvSpPr>
          <p:cNvPr id="3" name="Content Placeholder 2"/>
          <p:cNvSpPr>
            <a:spLocks noGrp="1"/>
          </p:cNvSpPr>
          <p:nvPr>
            <p:ph sz="half" idx="1"/>
          </p:nvPr>
        </p:nvSpPr>
        <p:spPr/>
        <p:txBody>
          <a:bodyPr/>
          <a:lstStyle/>
          <a:p>
            <a:r>
              <a:rPr lang="en-US" dirty="0"/>
              <a:t>Responsible for big decisions</a:t>
            </a:r>
          </a:p>
          <a:p>
            <a:pPr lvl="1"/>
            <a:r>
              <a:rPr lang="en-US" dirty="0"/>
              <a:t>Credit Score/ Limit</a:t>
            </a:r>
          </a:p>
          <a:p>
            <a:pPr lvl="2"/>
            <a:r>
              <a:rPr lang="en-US" dirty="0"/>
              <a:t>Amex doubled my limit in seconds</a:t>
            </a:r>
          </a:p>
          <a:p>
            <a:pPr lvl="2"/>
            <a:r>
              <a:rPr lang="en-US" dirty="0"/>
              <a:t>Apple denied an increase in seconds</a:t>
            </a:r>
          </a:p>
          <a:p>
            <a:pPr lvl="1"/>
            <a:r>
              <a:rPr lang="en-US" dirty="0"/>
              <a:t>Loans</a:t>
            </a:r>
          </a:p>
          <a:p>
            <a:pPr lvl="1"/>
            <a:r>
              <a:rPr lang="en-US" dirty="0"/>
              <a:t>Job Applications</a:t>
            </a:r>
          </a:p>
          <a:p>
            <a:r>
              <a:rPr lang="en-US" dirty="0"/>
              <a:t>Impacts people’s lives</a:t>
            </a:r>
          </a:p>
          <a:p>
            <a:r>
              <a:rPr lang="en-US" dirty="0"/>
              <a:t>Very important to do it right</a:t>
            </a:r>
          </a:p>
          <a:p>
            <a:pPr lvl="1"/>
            <a:r>
              <a:rPr lang="en-US" dirty="0"/>
              <a:t>Spoiler: There’s some problems</a:t>
            </a:r>
          </a:p>
          <a:p>
            <a:pPr lvl="1"/>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5124" name="Picture 4" descr="Blacks, Hispanics face mortgage challenges | Pew Research Center">
            <a:extLst>
              <a:ext uri="{FF2B5EF4-FFF2-40B4-BE49-F238E27FC236}">
                <a16:creationId xmlns:a16="http://schemas.microsoft.com/office/drawing/2014/main" id="{75166728-7E6C-4D23-9E00-B72DE1475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231"/>
          <a:stretch/>
        </p:blipFill>
        <p:spPr bwMode="auto">
          <a:xfrm>
            <a:off x="4419600" y="1166378"/>
            <a:ext cx="4157624" cy="34215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E100E3-B09A-7A5B-3819-EDB9EBD437F6}"/>
              </a:ext>
            </a:extLst>
          </p:cNvPr>
          <p:cNvSpPr txBox="1"/>
          <p:nvPr/>
        </p:nvSpPr>
        <p:spPr>
          <a:xfrm>
            <a:off x="4843425" y="4649449"/>
            <a:ext cx="3733800" cy="480131"/>
          </a:xfrm>
          <a:prstGeom prst="rect">
            <a:avLst/>
          </a:prstGeom>
          <a:noFill/>
        </p:spPr>
        <p:txBody>
          <a:bodyPr wrap="square" rtlCol="0">
            <a:spAutoFit/>
          </a:bodyPr>
          <a:lstStyle/>
          <a:p>
            <a:pPr>
              <a:lnSpc>
                <a:spcPct val="90000"/>
              </a:lnSpc>
            </a:pPr>
            <a:r>
              <a:rPr lang="en-US" sz="1400" dirty="0"/>
              <a:t>Race impacts mortgage approval rates [8] </a:t>
            </a:r>
          </a:p>
          <a:p>
            <a:pPr>
              <a:lnSpc>
                <a:spcPct val="90000"/>
              </a:lnSpc>
            </a:pPr>
            <a:r>
              <a:rPr lang="en-US" sz="1400" dirty="0">
                <a:solidFill>
                  <a:srgbClr val="DDA859"/>
                </a:solidFill>
                <a:hlinkClick r:id="rId4">
                  <a:extLst>
                    <a:ext uri="{A12FA001-AC4F-418D-AE19-62706E023703}">
                      <ahyp:hlinkClr xmlns:ahyp="http://schemas.microsoft.com/office/drawing/2018/hyperlinkcolor" val="tx"/>
                    </a:ext>
                  </a:extLst>
                </a:hlinkClick>
              </a:rPr>
              <a:t>Pew Research Center, 2017</a:t>
            </a:r>
            <a:endParaRPr lang="en-US" sz="1400" dirty="0"/>
          </a:p>
        </p:txBody>
      </p:sp>
    </p:spTree>
    <p:extLst>
      <p:ext uri="{BB962C8B-B14F-4D97-AF65-F5344CB8AC3E}">
        <p14:creationId xmlns:p14="http://schemas.microsoft.com/office/powerpoint/2010/main" val="207572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495701" y="2606071"/>
            <a:ext cx="8152598" cy="685198"/>
          </a:xfrm>
        </p:spPr>
        <p:txBody>
          <a:bodyPr/>
          <a:lstStyle/>
          <a:p>
            <a:r>
              <a:rPr lang="en-US" dirty="0"/>
              <a:t>Should we use ai and Automation in decision making?</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6" name="Title 1">
            <a:extLst>
              <a:ext uri="{FF2B5EF4-FFF2-40B4-BE49-F238E27FC236}">
                <a16:creationId xmlns:a16="http://schemas.microsoft.com/office/drawing/2014/main" id="{798A9DBB-2286-5D37-0D39-F65124B03170}"/>
              </a:ext>
            </a:extLst>
          </p:cNvPr>
          <p:cNvSpPr txBox="1">
            <a:spLocks/>
          </p:cNvSpPr>
          <p:nvPr/>
        </p:nvSpPr>
        <p:spPr>
          <a:xfrm>
            <a:off x="495701" y="1585343"/>
            <a:ext cx="8152598" cy="685198"/>
          </a:xfrm>
          <a:prstGeom prst="rect">
            <a:avLst/>
          </a:prstGeom>
          <a:effectLst/>
        </p:spPr>
        <p:txBody>
          <a:bodyPr vert="horz" lIns="91436" tIns="45718" rIns="91436" bIns="45718" rtlCol="0" anchor="b" anchorCtr="0">
            <a:noAutofit/>
          </a:bodyPr>
          <a:lstStyle>
            <a:lvl1pPr algn="ctr" defTabSz="914362" rtl="0" eaLnBrk="1" latinLnBrk="0" hangingPunct="1">
              <a:lnSpc>
                <a:spcPct val="80000"/>
              </a:lnSpc>
              <a:spcBef>
                <a:spcPct val="0"/>
              </a:spcBef>
              <a:buNone/>
              <a:defRPr sz="3300" b="0" kern="1200" cap="all" baseline="0">
                <a:solidFill>
                  <a:schemeClr val="tx1"/>
                </a:solidFill>
                <a:effectLst/>
                <a:latin typeface="+mj-lt"/>
                <a:ea typeface="+mj-ea"/>
                <a:cs typeface="+mj-cs"/>
              </a:defRPr>
            </a:lvl1pPr>
          </a:lstStyle>
          <a:p>
            <a:r>
              <a:rPr lang="en-US" sz="2400" dirty="0"/>
              <a:t>Critical Question:</a:t>
            </a:r>
          </a:p>
        </p:txBody>
      </p:sp>
    </p:spTree>
    <p:extLst>
      <p:ext uri="{BB962C8B-B14F-4D97-AF65-F5344CB8AC3E}">
        <p14:creationId xmlns:p14="http://schemas.microsoft.com/office/powerpoint/2010/main" val="141226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098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541"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3621560"/>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2024 Keith A. Pray</a:t>
            </a:r>
            <a:endParaRPr lang="en-US"/>
          </a:p>
        </p:txBody>
      </p:sp>
      <p:pic>
        <p:nvPicPr>
          <p:cNvPr id="1026" name="Picture 2" descr="Why Electronic Voting Is Still A Bad Idea - YouTube">
            <a:hlinkClick r:id="rId5"/>
            <a:extLst>
              <a:ext uri="{FF2B5EF4-FFF2-40B4-BE49-F238E27FC236}">
                <a16:creationId xmlns:a16="http://schemas.microsoft.com/office/drawing/2014/main" id="{8E6BFA3D-CC46-2B4F-B645-3A184BEA17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09314"/>
            <a:ext cx="914400" cy="5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495701" y="2270541"/>
            <a:ext cx="8152598" cy="593411"/>
          </a:xfrm>
        </p:spPr>
        <p:txBody>
          <a:bodyPr/>
          <a:lstStyle/>
          <a:p>
            <a:r>
              <a:rPr lang="en-US" dirty="0"/>
              <a:t>YES!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6" name="Title 1">
            <a:extLst>
              <a:ext uri="{FF2B5EF4-FFF2-40B4-BE49-F238E27FC236}">
                <a16:creationId xmlns:a16="http://schemas.microsoft.com/office/drawing/2014/main" id="{798A9DBB-2286-5D37-0D39-F65124B03170}"/>
              </a:ext>
            </a:extLst>
          </p:cNvPr>
          <p:cNvSpPr txBox="1">
            <a:spLocks/>
          </p:cNvSpPr>
          <p:nvPr/>
        </p:nvSpPr>
        <p:spPr>
          <a:xfrm>
            <a:off x="495701" y="1585343"/>
            <a:ext cx="8152598" cy="685198"/>
          </a:xfrm>
          <a:prstGeom prst="rect">
            <a:avLst/>
          </a:prstGeom>
          <a:effectLst/>
        </p:spPr>
        <p:txBody>
          <a:bodyPr vert="horz" lIns="91436" tIns="45718" rIns="91436" bIns="45718" rtlCol="0" anchor="b" anchorCtr="0">
            <a:noAutofit/>
          </a:bodyPr>
          <a:lstStyle>
            <a:lvl1pPr algn="ctr" defTabSz="914362" rtl="0" eaLnBrk="1" latinLnBrk="0" hangingPunct="1">
              <a:lnSpc>
                <a:spcPct val="80000"/>
              </a:lnSpc>
              <a:spcBef>
                <a:spcPct val="0"/>
              </a:spcBef>
              <a:buNone/>
              <a:defRPr sz="3300" b="0" kern="1200" cap="all" baseline="0">
                <a:solidFill>
                  <a:schemeClr val="tx1"/>
                </a:solidFill>
                <a:effectLst/>
                <a:latin typeface="+mj-lt"/>
                <a:ea typeface="+mj-ea"/>
                <a:cs typeface="+mj-cs"/>
              </a:defRPr>
            </a:lvl1pPr>
          </a:lstStyle>
          <a:p>
            <a:endParaRPr lang="en-US" sz="2400" dirty="0"/>
          </a:p>
        </p:txBody>
      </p:sp>
      <p:sp>
        <p:nvSpPr>
          <p:cNvPr id="3" name="TextBox 2">
            <a:extLst>
              <a:ext uri="{FF2B5EF4-FFF2-40B4-BE49-F238E27FC236}">
                <a16:creationId xmlns:a16="http://schemas.microsoft.com/office/drawing/2014/main" id="{7EDA5E0B-E995-053D-486E-78B023097798}"/>
              </a:ext>
            </a:extLst>
          </p:cNvPr>
          <p:cNvSpPr txBox="1"/>
          <p:nvPr/>
        </p:nvSpPr>
        <p:spPr>
          <a:xfrm>
            <a:off x="1250687" y="3092112"/>
            <a:ext cx="6642625" cy="1588127"/>
          </a:xfrm>
          <a:prstGeom prst="rect">
            <a:avLst/>
          </a:prstGeom>
          <a:noFill/>
        </p:spPr>
        <p:txBody>
          <a:bodyPr wrap="square" rtlCol="0">
            <a:spAutoFit/>
          </a:bodyPr>
          <a:lstStyle/>
          <a:p>
            <a:pPr algn="ctr"/>
            <a:r>
              <a:rPr lang="en-US" sz="2400" dirty="0"/>
              <a:t>Time savings</a:t>
            </a:r>
          </a:p>
          <a:p>
            <a:pPr algn="ctr"/>
            <a:r>
              <a:rPr lang="en-US" sz="2400" dirty="0"/>
              <a:t>Optimized Decision Making</a:t>
            </a:r>
          </a:p>
          <a:p>
            <a:pPr algn="ctr"/>
            <a:r>
              <a:rPr lang="en-US" sz="2400" dirty="0"/>
              <a:t>Computationally powerful</a:t>
            </a:r>
          </a:p>
          <a:p>
            <a:pPr algn="ctr">
              <a:lnSpc>
                <a:spcPct val="90000"/>
              </a:lnSpc>
            </a:pPr>
            <a:endParaRPr lang="en-US" sz="2800" dirty="0"/>
          </a:p>
        </p:txBody>
      </p:sp>
    </p:spTree>
    <p:extLst>
      <p:ext uri="{BB962C8B-B14F-4D97-AF65-F5344CB8AC3E}">
        <p14:creationId xmlns:p14="http://schemas.microsoft.com/office/powerpoint/2010/main" val="48729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one problem: ai is biased [1]</a:t>
            </a:r>
          </a:p>
        </p:txBody>
      </p:sp>
      <p:sp>
        <p:nvSpPr>
          <p:cNvPr id="3" name="Content Placeholder 2"/>
          <p:cNvSpPr>
            <a:spLocks noGrp="1"/>
          </p:cNvSpPr>
          <p:nvPr>
            <p:ph sz="half" idx="1"/>
          </p:nvPr>
        </p:nvSpPr>
        <p:spPr>
          <a:xfrm>
            <a:off x="685799" y="1352551"/>
            <a:ext cx="4460535" cy="3536844"/>
          </a:xfrm>
        </p:spPr>
        <p:txBody>
          <a:bodyPr/>
          <a:lstStyle/>
          <a:p>
            <a:r>
              <a:rPr lang="en-US" dirty="0"/>
              <a:t>22% of AI/ Data Science (DS) professionals are women [1]</a:t>
            </a:r>
          </a:p>
          <a:p>
            <a:r>
              <a:rPr lang="en-US" dirty="0"/>
              <a:t>Women 20% less likely to have phones in low-income countries [1]</a:t>
            </a:r>
          </a:p>
          <a:p>
            <a:r>
              <a:rPr lang="en-US" dirty="0"/>
              <a:t>Bias inherent in model data sources [1]</a:t>
            </a:r>
          </a:p>
          <a:p>
            <a:pPr lvl="1"/>
            <a:r>
              <a:rPr lang="en-US" dirty="0"/>
              <a:t>Reflects and amplifies historical discrimination</a:t>
            </a:r>
          </a:p>
          <a:p>
            <a:r>
              <a:rPr lang="en-US" dirty="0"/>
              <a:t>Result: Bias in automated decisions [1]</a:t>
            </a:r>
          </a:p>
          <a:p>
            <a:pPr lvl="1"/>
            <a:r>
              <a:rPr lang="en-US" dirty="0"/>
              <a:t>Gender bias in credit score and limits</a:t>
            </a:r>
          </a:p>
          <a:p>
            <a:pPr lvl="1"/>
            <a:r>
              <a:rPr lang="en-US" dirty="0"/>
              <a:t>35% facial recognition error for black women, 0.8% white men</a:t>
            </a:r>
          </a:p>
          <a:p>
            <a:pPr lvl="1"/>
            <a:r>
              <a:rPr lang="en-US" dirty="0"/>
              <a:t>Depends on local demographics/ training data</a:t>
            </a:r>
          </a:p>
          <a:p>
            <a:pPr lvl="1"/>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3074" name="Picture 2" descr="Infographic showing risk score difference between black and white defendants">
            <a:extLst>
              <a:ext uri="{FF2B5EF4-FFF2-40B4-BE49-F238E27FC236}">
                <a16:creationId xmlns:a16="http://schemas.microsoft.com/office/drawing/2014/main" id="{D7175A37-E7F1-F931-9A03-C06A50EAD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55" y="1352551"/>
            <a:ext cx="3535477" cy="30917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E6C1873-F394-D7EB-A198-959A8B528377}"/>
              </a:ext>
            </a:extLst>
          </p:cNvPr>
          <p:cNvSpPr txBox="1"/>
          <p:nvPr/>
        </p:nvSpPr>
        <p:spPr>
          <a:xfrm>
            <a:off x="5321356" y="4444304"/>
            <a:ext cx="3457326" cy="674031"/>
          </a:xfrm>
          <a:prstGeom prst="rect">
            <a:avLst/>
          </a:prstGeom>
          <a:noFill/>
        </p:spPr>
        <p:txBody>
          <a:bodyPr wrap="square" rtlCol="0">
            <a:spAutoFit/>
          </a:bodyPr>
          <a:lstStyle/>
          <a:p>
            <a:pPr>
              <a:lnSpc>
                <a:spcPct val="90000"/>
              </a:lnSpc>
            </a:pPr>
            <a:r>
              <a:rPr lang="en-US" sz="1400" dirty="0"/>
              <a:t>Defendant’s score predicts risk of being a repeat offender, informs sentencing[7] </a:t>
            </a:r>
            <a:r>
              <a:rPr lang="en-US" sz="1400" dirty="0">
                <a:hlinkClick r:id="rId4"/>
              </a:rPr>
              <a:t>ProPublica 2016</a:t>
            </a:r>
            <a:r>
              <a:rPr lang="en-US" sz="1400" dirty="0"/>
              <a:t> from </a:t>
            </a:r>
            <a:r>
              <a:rPr lang="en-US" sz="1400" dirty="0">
                <a:hlinkClick r:id="rId5"/>
              </a:rPr>
              <a:t>DW 2018</a:t>
            </a:r>
            <a:endParaRPr lang="en-US" sz="1400" dirty="0"/>
          </a:p>
        </p:txBody>
      </p:sp>
    </p:spTree>
    <p:extLst>
      <p:ext uri="{BB962C8B-B14F-4D97-AF65-F5344CB8AC3E}">
        <p14:creationId xmlns:p14="http://schemas.microsoft.com/office/powerpoint/2010/main" val="58237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one more problem: it isn’t perfect </a:t>
            </a:r>
          </a:p>
        </p:txBody>
      </p:sp>
      <p:sp>
        <p:nvSpPr>
          <p:cNvPr id="3" name="Content Placeholder 2"/>
          <p:cNvSpPr>
            <a:spLocks noGrp="1"/>
          </p:cNvSpPr>
          <p:nvPr>
            <p:ph sz="half" idx="1"/>
          </p:nvPr>
        </p:nvSpPr>
        <p:spPr/>
        <p:txBody>
          <a:bodyPr/>
          <a:lstStyle/>
          <a:p>
            <a:r>
              <a:rPr lang="en-US" dirty="0"/>
              <a:t>Examples of failure [3]</a:t>
            </a:r>
          </a:p>
          <a:p>
            <a:pPr lvl="1"/>
            <a:r>
              <a:rPr lang="en-US" dirty="0"/>
              <a:t>1994: Not updating measurements during surgery -&gt; treat nonexistent high blood pressure</a:t>
            </a:r>
          </a:p>
          <a:p>
            <a:pPr lvl="1"/>
            <a:r>
              <a:rPr lang="en-US" dirty="0"/>
              <a:t>Three Mile Island (my hometown) -&gt; Blockage undiagnosed for 8 minutes due to 1000+ indicators, some wrong</a:t>
            </a:r>
          </a:p>
          <a:p>
            <a:pPr lvl="1"/>
            <a:r>
              <a:rPr lang="en-US" dirty="0"/>
              <a:t>Textbook chapter 8</a:t>
            </a:r>
          </a:p>
          <a:p>
            <a:r>
              <a:rPr lang="en-US" dirty="0"/>
              <a:t>Sometimes catastrophic consequences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4098" name="Picture 2">
            <a:extLst>
              <a:ext uri="{FF2B5EF4-FFF2-40B4-BE49-F238E27FC236}">
                <a16:creationId xmlns:a16="http://schemas.microsoft.com/office/drawing/2014/main" id="{FB5C17BD-2DFA-2A20-D92B-91431B60D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604" y="1861089"/>
            <a:ext cx="4439213" cy="20881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4CE222A-FC24-3DDF-6447-1BC1476F4B49}"/>
              </a:ext>
            </a:extLst>
          </p:cNvPr>
          <p:cNvSpPr txBox="1"/>
          <p:nvPr/>
        </p:nvSpPr>
        <p:spPr>
          <a:xfrm>
            <a:off x="4572000" y="4043846"/>
            <a:ext cx="4125434" cy="480131"/>
          </a:xfrm>
          <a:prstGeom prst="rect">
            <a:avLst/>
          </a:prstGeom>
          <a:noFill/>
        </p:spPr>
        <p:txBody>
          <a:bodyPr wrap="square" rtlCol="0">
            <a:spAutoFit/>
          </a:bodyPr>
          <a:lstStyle/>
          <a:p>
            <a:pPr>
              <a:lnSpc>
                <a:spcPct val="90000"/>
              </a:lnSpc>
            </a:pPr>
            <a:r>
              <a:rPr lang="en-US" sz="1400" dirty="0"/>
              <a:t>Three mile island saw the end of nuclear construction permits [9], </a:t>
            </a:r>
            <a:r>
              <a:rPr lang="en-US" sz="1400" dirty="0">
                <a:solidFill>
                  <a:srgbClr val="DDA859"/>
                </a:solidFill>
                <a:hlinkClick r:id="rId4">
                  <a:extLst>
                    <a:ext uri="{A12FA001-AC4F-418D-AE19-62706E023703}">
                      <ahyp:hlinkClr xmlns:ahyp="http://schemas.microsoft.com/office/drawing/2018/hyperlinkcolor" val="tx"/>
                    </a:ext>
                  </a:extLst>
                </a:hlinkClick>
              </a:rPr>
              <a:t>FEE 2020</a:t>
            </a:r>
            <a:endParaRPr lang="en-US" sz="1400" dirty="0"/>
          </a:p>
        </p:txBody>
      </p:sp>
    </p:spTree>
    <p:extLst>
      <p:ext uri="{BB962C8B-B14F-4D97-AF65-F5344CB8AC3E}">
        <p14:creationId xmlns:p14="http://schemas.microsoft.com/office/powerpoint/2010/main" val="254519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human influence matter? [4]</a:t>
            </a:r>
          </a:p>
        </p:txBody>
      </p:sp>
      <p:sp>
        <p:nvSpPr>
          <p:cNvPr id="3" name="Content Placeholder 2"/>
          <p:cNvSpPr>
            <a:spLocks noGrp="1"/>
          </p:cNvSpPr>
          <p:nvPr>
            <p:ph sz="half" idx="1"/>
          </p:nvPr>
        </p:nvSpPr>
        <p:spPr>
          <a:xfrm>
            <a:off x="381141" y="1382621"/>
            <a:ext cx="3593655" cy="3352800"/>
          </a:xfrm>
        </p:spPr>
        <p:txBody>
          <a:bodyPr/>
          <a:lstStyle/>
          <a:p>
            <a:r>
              <a:rPr lang="en-US" dirty="0"/>
              <a:t>Poll: Resume screenings and job interviews</a:t>
            </a:r>
          </a:p>
          <a:p>
            <a:r>
              <a:rPr lang="en-US" dirty="0"/>
              <a:t>Survey of 1192 UK residents shows trust in decision making determined by perceived benefit and user control</a:t>
            </a:r>
          </a:p>
          <a:p>
            <a:pPr lvl="1"/>
            <a:r>
              <a:rPr lang="en-US" dirty="0"/>
              <a:t>Human v. algorithm has little impact</a:t>
            </a:r>
          </a:p>
        </p:txBody>
      </p:sp>
      <p:sp>
        <p:nvSpPr>
          <p:cNvPr id="4" name="Content Placeholder 3"/>
          <p:cNvSpPr>
            <a:spLocks noGrp="1"/>
          </p:cNvSpPr>
          <p:nvPr>
            <p:ph sz="half" idx="2"/>
          </p:nvPr>
        </p:nvSpPr>
        <p:spPr>
          <a:xfrm>
            <a:off x="7263791" y="1994080"/>
            <a:ext cx="857451" cy="1689741"/>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1026" name="Picture 2" descr="Fig. 1">
            <a:extLst>
              <a:ext uri="{FF2B5EF4-FFF2-40B4-BE49-F238E27FC236}">
                <a16:creationId xmlns:a16="http://schemas.microsoft.com/office/drawing/2014/main" id="{6A72B368-97F4-A81E-013D-C561D2840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455" y="1568195"/>
            <a:ext cx="4804089" cy="2754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00D883-5775-50B9-CFE7-AC5045CF7506}"/>
              </a:ext>
            </a:extLst>
          </p:cNvPr>
          <p:cNvSpPr txBox="1"/>
          <p:nvPr/>
        </p:nvSpPr>
        <p:spPr>
          <a:xfrm>
            <a:off x="4337732" y="4398188"/>
            <a:ext cx="4689064" cy="480131"/>
          </a:xfrm>
          <a:prstGeom prst="rect">
            <a:avLst/>
          </a:prstGeom>
          <a:noFill/>
        </p:spPr>
        <p:txBody>
          <a:bodyPr wrap="square" rtlCol="0">
            <a:spAutoFit/>
          </a:bodyPr>
          <a:lstStyle/>
          <a:p>
            <a:pPr>
              <a:lnSpc>
                <a:spcPct val="90000"/>
              </a:lnSpc>
            </a:pPr>
            <a:r>
              <a:rPr lang="en-US" sz="1400" dirty="0"/>
              <a:t>Survey measures trust in AI when isolating for agent, benefit, and control [4]</a:t>
            </a:r>
          </a:p>
        </p:txBody>
      </p:sp>
    </p:spTree>
    <p:extLst>
      <p:ext uri="{BB962C8B-B14F-4D97-AF65-F5344CB8AC3E}">
        <p14:creationId xmlns:p14="http://schemas.microsoft.com/office/powerpoint/2010/main" val="51686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be careful</a:t>
            </a:r>
          </a:p>
        </p:txBody>
      </p:sp>
      <p:sp>
        <p:nvSpPr>
          <p:cNvPr id="3" name="Content Placeholder 2"/>
          <p:cNvSpPr>
            <a:spLocks noGrp="1"/>
          </p:cNvSpPr>
          <p:nvPr>
            <p:ph sz="half" idx="1"/>
          </p:nvPr>
        </p:nvSpPr>
        <p:spPr>
          <a:xfrm>
            <a:off x="660609" y="1171183"/>
            <a:ext cx="4241381" cy="3491502"/>
          </a:xfrm>
        </p:spPr>
        <p:txBody>
          <a:bodyPr>
            <a:normAutofit/>
          </a:bodyPr>
          <a:lstStyle/>
          <a:p>
            <a:r>
              <a:rPr lang="en-US" dirty="0"/>
              <a:t>What to do:</a:t>
            </a:r>
          </a:p>
          <a:p>
            <a:pPr lvl="1"/>
            <a:r>
              <a:rPr lang="en-US" dirty="0"/>
              <a:t>Use AI to make decisions</a:t>
            </a:r>
          </a:p>
          <a:p>
            <a:pPr lvl="1"/>
            <a:r>
              <a:rPr lang="en-US" dirty="0"/>
              <a:t>Humans in the loop to control final decisions</a:t>
            </a:r>
          </a:p>
          <a:p>
            <a:pPr lvl="1"/>
            <a:r>
              <a:rPr lang="en-US" dirty="0"/>
              <a:t>Create algorithms that are discrimination-conscious by design [5]</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Hellgren</a:t>
            </a:r>
          </a:p>
        </p:txBody>
      </p:sp>
      <p:pic>
        <p:nvPicPr>
          <p:cNvPr id="4" name="Picture 2" descr="Decision-Making with AI-system in the loop cycle | Download Scientific  Diagram">
            <a:extLst>
              <a:ext uri="{FF2B5EF4-FFF2-40B4-BE49-F238E27FC236}">
                <a16:creationId xmlns:a16="http://schemas.microsoft.com/office/drawing/2014/main" id="{AB4022A1-E6AA-D21B-FA1C-420837563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27" y="2357578"/>
            <a:ext cx="4832565" cy="21377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A92707-345B-3438-EA20-D205FB965F9E}"/>
              </a:ext>
            </a:extLst>
          </p:cNvPr>
          <p:cNvSpPr txBox="1"/>
          <p:nvPr/>
        </p:nvSpPr>
        <p:spPr>
          <a:xfrm>
            <a:off x="3675028" y="4495318"/>
            <a:ext cx="5102060" cy="480131"/>
          </a:xfrm>
          <a:prstGeom prst="rect">
            <a:avLst/>
          </a:prstGeom>
          <a:noFill/>
        </p:spPr>
        <p:txBody>
          <a:bodyPr wrap="square" rtlCol="0">
            <a:spAutoFit/>
          </a:bodyPr>
          <a:lstStyle/>
          <a:p>
            <a:pPr>
              <a:lnSpc>
                <a:spcPct val="90000"/>
              </a:lnSpc>
            </a:pPr>
            <a:r>
              <a:rPr lang="en-US" sz="1400" dirty="0"/>
              <a:t>Graphic: human in the loop decision making flow chart [10] </a:t>
            </a:r>
            <a:r>
              <a:rPr lang="en-US" sz="1400" dirty="0">
                <a:solidFill>
                  <a:srgbClr val="DDA859"/>
                </a:solidFill>
                <a:hlinkClick r:id="rId4">
                  <a:extLst>
                    <a:ext uri="{A12FA001-AC4F-418D-AE19-62706E023703}">
                      <ahyp:hlinkClr xmlns:ahyp="http://schemas.microsoft.com/office/drawing/2018/hyperlinkcolor" val="tx"/>
                    </a:ext>
                  </a:extLst>
                </a:hlinkClick>
              </a:rPr>
              <a:t>ResearchGate, 2021</a:t>
            </a:r>
            <a:endParaRPr lang="en-US" sz="1400" dirty="0"/>
          </a:p>
        </p:txBody>
      </p:sp>
    </p:spTree>
    <p:extLst>
      <p:ext uri="{BB962C8B-B14F-4D97-AF65-F5344CB8AC3E}">
        <p14:creationId xmlns:p14="http://schemas.microsoft.com/office/powerpoint/2010/main" val="256037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799" y="982414"/>
            <a:ext cx="7997221" cy="4014782"/>
          </a:xfrm>
        </p:spPr>
        <p:txBody>
          <a:bodyPr lIns="91440">
            <a:normAutofit/>
          </a:bodyPr>
          <a:lstStyle/>
          <a:p>
            <a:pPr marL="0" indent="0">
              <a:spcBef>
                <a:spcPts val="600"/>
              </a:spcBef>
              <a:buNone/>
            </a:pPr>
            <a:r>
              <a:rPr lang="en-US" sz="1000" dirty="0">
                <a:latin typeface="Calibri" panose="020F0502020204030204" pitchFamily="34" charset="0"/>
                <a:cs typeface="Calibri" panose="020F0502020204030204" pitchFamily="34" charset="0"/>
              </a:rPr>
              <a:t>[1] Smith, </a:t>
            </a:r>
            <a:r>
              <a:rPr lang="en-US" sz="1000" dirty="0" err="1">
                <a:latin typeface="Calibri" panose="020F0502020204030204" pitchFamily="34" charset="0"/>
                <a:cs typeface="Calibri" panose="020F0502020204030204" pitchFamily="34" charset="0"/>
              </a:rPr>
              <a:t>Geneviev</a:t>
            </a:r>
            <a:r>
              <a:rPr lang="en-US" sz="1000" dirty="0">
                <a:latin typeface="Calibri" panose="020F0502020204030204" pitchFamily="34" charset="0"/>
                <a:cs typeface="Calibri" panose="020F0502020204030204" pitchFamily="34" charset="0"/>
              </a:rPr>
              <a:t>, et al. </a:t>
            </a:r>
            <a:r>
              <a:rPr lang="en-US" sz="1000" i="0" dirty="0">
                <a:effectLst/>
                <a:latin typeface="Calibri" panose="020F0502020204030204" pitchFamily="34" charset="0"/>
                <a:cs typeface="Calibri" panose="020F0502020204030204" pitchFamily="34" charset="0"/>
              </a:rPr>
              <a:t>When Good Algorithms Go Sexist: Why and How to Advance AI Gender Equity. Stanford Social Innovation Review, 2021. </a:t>
            </a:r>
            <a:r>
              <a:rPr lang="en-US" sz="1000" i="0" dirty="0">
                <a:effectLst/>
                <a:latin typeface="Calibri" panose="020F0502020204030204" pitchFamily="34" charset="0"/>
                <a:cs typeface="Calibri" panose="020F0502020204030204" pitchFamily="34" charset="0"/>
                <a:hlinkClick r:id="rId3"/>
              </a:rPr>
              <a:t>https://ssir.org/articles/entry/when_good_algorithms_go_sexist_why_and_how_to_advance_ai_gender_equity#</a:t>
            </a:r>
            <a:r>
              <a:rPr lang="en-US" sz="1000" dirty="0">
                <a:latin typeface="Calibri" panose="020F0502020204030204" pitchFamily="34" charset="0"/>
                <a:cs typeface="Calibri" panose="020F0502020204030204" pitchFamily="34" charset="0"/>
              </a:rPr>
              <a:t>. Accessed September 19, 2024.</a:t>
            </a:r>
            <a:endParaRPr lang="en-US" sz="1000" i="0" dirty="0">
              <a:effectLst/>
              <a:latin typeface="Calibri" panose="020F0502020204030204" pitchFamily="34" charset="0"/>
              <a:cs typeface="Calibri" panose="020F0502020204030204" pitchFamily="34" charset="0"/>
            </a:endParaRPr>
          </a:p>
          <a:p>
            <a:pPr marL="0" indent="0">
              <a:spcBef>
                <a:spcPts val="600"/>
              </a:spcBef>
              <a:buNone/>
            </a:pPr>
            <a:r>
              <a:rPr lang="en-US" sz="1000" dirty="0">
                <a:latin typeface="Calibri" panose="020F0502020204030204" pitchFamily="34" charset="0"/>
                <a:cs typeface="Calibri" panose="020F0502020204030204" pitchFamily="34" charset="0"/>
              </a:rPr>
              <a:t>[2] </a:t>
            </a:r>
            <a:r>
              <a:rPr lang="en-US" sz="1000" dirty="0">
                <a:effectLst/>
                <a:latin typeface="Calibri" panose="020F0502020204030204" pitchFamily="34" charset="0"/>
                <a:ea typeface="Calibri" panose="020F0502020204030204" pitchFamily="34" charset="0"/>
                <a:cs typeface="Calibri" panose="020F0502020204030204" pitchFamily="34" charset="0"/>
              </a:rPr>
              <a:t>Araujo, Theo; et al. In AI we trust? Perceptions about automated decision-making by artificial intelligence. AI &amp; Society, Volume 35, 2020. </a:t>
            </a:r>
            <a:r>
              <a:rPr lang="en-US" sz="1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https://link.springer.com/article/10.1007/s00146-019-00931-w</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Accessed September 19, 2024.</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r>
              <a:rPr lang="en-US" sz="1000" dirty="0">
                <a:latin typeface="Calibri" panose="020F0502020204030204" pitchFamily="34" charset="0"/>
                <a:cs typeface="Calibri" panose="020F0502020204030204" pitchFamily="34" charset="0"/>
              </a:rPr>
              <a:t>[3] Mosier, Kathleen, et al. </a:t>
            </a:r>
            <a:r>
              <a:rPr lang="en-US" sz="1000" i="0" dirty="0">
                <a:effectLst/>
                <a:latin typeface="Calibri" panose="020F0502020204030204" pitchFamily="34" charset="0"/>
                <a:cs typeface="Calibri" panose="020F0502020204030204" pitchFamily="34" charset="0"/>
              </a:rPr>
              <a:t>Human Decision Makers and Automated Decision Aids: Made for Each Other?. Automation and Human Performance, 1996. </a:t>
            </a:r>
            <a:r>
              <a:rPr lang="en-US" sz="1000" i="0" dirty="0">
                <a:effectLst/>
                <a:latin typeface="Calibri" panose="020F0502020204030204" pitchFamily="34" charset="0"/>
                <a:cs typeface="Calibri" panose="020F0502020204030204" pitchFamily="34" charset="0"/>
                <a:hlinkClick r:id="rId5"/>
              </a:rPr>
              <a:t>https://www.taylorfrancis.com/chapters/edit/10.1201/9781315137957-10/human-decision-makers-automated-decision-aids-made-kathleen-mosier-linda-skitka</a:t>
            </a:r>
            <a:r>
              <a:rPr lang="en-US" sz="1000" i="0" dirty="0">
                <a:effectLst/>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Accessed September 19, 2024.</a:t>
            </a:r>
          </a:p>
          <a:p>
            <a:pPr marL="0" indent="0">
              <a:spcBef>
                <a:spcPts val="600"/>
              </a:spcBef>
              <a:buNone/>
            </a:pPr>
            <a:r>
              <a:rPr lang="en-US" sz="1000" dirty="0">
                <a:latin typeface="Calibri" panose="020F0502020204030204" pitchFamily="34" charset="0"/>
                <a:cs typeface="Calibri" panose="020F0502020204030204" pitchFamily="34" charset="0"/>
              </a:rPr>
              <a:t>[4] </a:t>
            </a:r>
            <a:r>
              <a:rPr lang="en-US" sz="1000" dirty="0" err="1">
                <a:latin typeface="Calibri" panose="020F0502020204030204" pitchFamily="34" charset="0"/>
                <a:cs typeface="Calibri" panose="020F0502020204030204" pitchFamily="34" charset="0"/>
              </a:rPr>
              <a:t>Schapp</a:t>
            </a:r>
            <a:r>
              <a:rPr lang="en-US" sz="1000" dirty="0">
                <a:latin typeface="Calibri" panose="020F0502020204030204" pitchFamily="34" charset="0"/>
                <a:cs typeface="Calibri" panose="020F0502020204030204" pitchFamily="34" charset="0"/>
              </a:rPr>
              <a:t>, Gabi. </a:t>
            </a:r>
            <a:r>
              <a:rPr lang="en-US" sz="1000" i="0" dirty="0">
                <a:solidFill>
                  <a:srgbClr val="FFFFFF"/>
                </a:solidFill>
                <a:effectLst/>
                <a:latin typeface="Calibri" panose="020F0502020204030204" pitchFamily="34" charset="0"/>
                <a:cs typeface="Calibri" panose="020F0502020204030204" pitchFamily="34" charset="0"/>
              </a:rPr>
              <a:t>The ABC of algorithmic aversion: not agent, but benefits and control determine the acceptance of automated decision-making. AI &amp; Society, 2023. </a:t>
            </a:r>
            <a:r>
              <a:rPr lang="en-US" sz="1000" i="0" dirty="0">
                <a:solidFill>
                  <a:srgbClr val="FFFFFF"/>
                </a:solidFill>
                <a:effectLst/>
                <a:latin typeface="Calibri" panose="020F0502020204030204" pitchFamily="34" charset="0"/>
                <a:cs typeface="Calibri" panose="020F0502020204030204" pitchFamily="34" charset="0"/>
                <a:hlinkClick r:id="rId6"/>
              </a:rPr>
              <a:t>https://link.springer.com/article/10.1007/s00146-023-01649-6#Fig1</a:t>
            </a:r>
            <a:r>
              <a:rPr lang="en-US" sz="1000" i="0" dirty="0">
                <a:solidFill>
                  <a:srgbClr val="FFFFFF"/>
                </a:solidFill>
                <a:effectLst/>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Accessed September 19, 2024.</a:t>
            </a:r>
          </a:p>
          <a:p>
            <a:pPr marL="0" indent="0">
              <a:spcBef>
                <a:spcPts val="600"/>
              </a:spcBef>
              <a:buNone/>
            </a:pPr>
            <a:r>
              <a:rPr lang="en-US" sz="1000" dirty="0">
                <a:latin typeface="Calibri" panose="020F0502020204030204" pitchFamily="34" charset="0"/>
                <a:cs typeface="Calibri" panose="020F0502020204030204" pitchFamily="34" charset="0"/>
              </a:rPr>
              <a:t>[5] </a:t>
            </a:r>
            <a:r>
              <a:rPr lang="en-US" sz="1000" dirty="0" err="1">
                <a:latin typeface="Calibri" panose="020F0502020204030204" pitchFamily="34" charset="0"/>
                <a:cs typeface="Calibri" panose="020F0502020204030204" pitchFamily="34" charset="0"/>
              </a:rPr>
              <a:t>Hajian</a:t>
            </a:r>
            <a:r>
              <a:rPr lang="en-US" sz="1000" dirty="0">
                <a:latin typeface="Calibri" panose="020F0502020204030204" pitchFamily="34" charset="0"/>
                <a:cs typeface="Calibri" panose="020F0502020204030204" pitchFamily="34" charset="0"/>
              </a:rPr>
              <a:t>, Sara. </a:t>
            </a:r>
            <a:r>
              <a:rPr lang="en-US" sz="1000" i="0" dirty="0">
                <a:effectLst/>
                <a:latin typeface="Calibri" panose="020F0502020204030204" pitchFamily="34" charset="0"/>
                <a:cs typeface="Calibri" panose="020F0502020204030204" pitchFamily="34" charset="0"/>
              </a:rPr>
              <a:t>Algorithmic Bias: From Discrimination Discovery to Fairness-aware Data Mining. ACM KDD Conference, 2016. </a:t>
            </a:r>
            <a:r>
              <a:rPr lang="en-US" sz="1000" i="0" dirty="0">
                <a:effectLst/>
                <a:latin typeface="Calibri" panose="020F0502020204030204" pitchFamily="34" charset="0"/>
                <a:cs typeface="Calibri" panose="020F0502020204030204" pitchFamily="34" charset="0"/>
                <a:hlinkClick r:id="rId7"/>
              </a:rPr>
              <a:t>https://dl.acm.org/doi/pdf/10.1145/2939672.2945386</a:t>
            </a:r>
            <a:r>
              <a:rPr lang="en-US" sz="1000" i="0" dirty="0">
                <a:effectLst/>
                <a:latin typeface="Calibri" panose="020F0502020204030204" pitchFamily="34" charset="0"/>
                <a:cs typeface="Calibri" panose="020F0502020204030204" pitchFamily="34" charset="0"/>
              </a:rPr>
              <a:t>.</a:t>
            </a:r>
            <a:r>
              <a:rPr lang="en-US" sz="1000" dirty="0">
                <a:latin typeface="Calibri" panose="020F0502020204030204" pitchFamily="34" charset="0"/>
                <a:cs typeface="Calibri" panose="020F0502020204030204" pitchFamily="34" charset="0"/>
              </a:rPr>
              <a:t> Accessed September 19, 2024.</a:t>
            </a:r>
          </a:p>
          <a:p>
            <a:pPr marL="0" indent="0">
              <a:spcBef>
                <a:spcPts val="600"/>
              </a:spcBef>
              <a:buNone/>
            </a:pPr>
            <a:r>
              <a:rPr lang="en-US" sz="1000" i="0" dirty="0">
                <a:effectLst/>
                <a:latin typeface="Calibri" panose="020F0502020204030204" pitchFamily="34" charset="0"/>
                <a:cs typeface="Calibri" panose="020F0502020204030204" pitchFamily="34" charset="0"/>
              </a:rPr>
              <a:t>[6] Menon, Sai </a:t>
            </a:r>
            <a:r>
              <a:rPr lang="en-US" sz="1000" i="0" dirty="0" err="1">
                <a:effectLst/>
                <a:latin typeface="Calibri" panose="020F0502020204030204" pitchFamily="34" charset="0"/>
                <a:cs typeface="Calibri" panose="020F0502020204030204" pitchFamily="34" charset="0"/>
              </a:rPr>
              <a:t>Satkiri</a:t>
            </a:r>
            <a:r>
              <a:rPr lang="en-US" sz="1000" i="0" dirty="0">
                <a:effectLst/>
                <a:latin typeface="Calibri" panose="020F0502020204030204" pitchFamily="34" charset="0"/>
                <a:cs typeface="Calibri" panose="020F0502020204030204" pitchFamily="34" charset="0"/>
              </a:rPr>
              <a:t>, et al. The double-edged sword of AI: Will we lose our jobs or become extremely productive?. Statista, 2023. </a:t>
            </a:r>
            <a:r>
              <a:rPr lang="en-US" sz="1000" i="0" dirty="0">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https://www.statista.com/site/insights-compass-ai-future-ai-work</a:t>
            </a:r>
            <a:r>
              <a:rPr lang="en-US" sz="1000" i="0" dirty="0">
                <a:effectLst/>
                <a:latin typeface="Calibri" panose="020F0502020204030204" pitchFamily="34" charset="0"/>
                <a:cs typeface="Calibri" panose="020F0502020204030204" pitchFamily="34" charset="0"/>
              </a:rPr>
              <a:t>. Accessed September 20, 2024</a:t>
            </a:r>
          </a:p>
          <a:p>
            <a:pPr marL="0" indent="0">
              <a:spcBef>
                <a:spcPts val="600"/>
              </a:spcBef>
              <a:buNone/>
            </a:pPr>
            <a:r>
              <a:rPr lang="en-US" sz="1000" i="0" dirty="0">
                <a:effectLst/>
                <a:latin typeface="Calibri" panose="020F0502020204030204" pitchFamily="34" charset="0"/>
                <a:cs typeface="Calibri" panose="020F0502020204030204" pitchFamily="34" charset="0"/>
              </a:rPr>
              <a:t>[7] Angwin, Julia, et al. Machine Bias. ProPublica 2016. </a:t>
            </a:r>
            <a:r>
              <a:rPr lang="en-US" sz="1000" i="0" dirty="0">
                <a:effectLst/>
                <a:latin typeface="Calibri" panose="020F0502020204030204" pitchFamily="34" charset="0"/>
                <a:cs typeface="Calibri" panose="020F0502020204030204" pitchFamily="34" charset="0"/>
                <a:hlinkClick r:id="rId9"/>
              </a:rPr>
              <a:t>https://www.propublica.org/article/machine-bias-risk-assessments-in-criminal-sentencing</a:t>
            </a:r>
            <a:r>
              <a:rPr lang="en-US" sz="1000" i="0" dirty="0">
                <a:effectLst/>
                <a:latin typeface="Calibri" panose="020F0502020204030204" pitchFamily="34" charset="0"/>
                <a:cs typeface="Calibri" panose="020F0502020204030204" pitchFamily="34" charset="0"/>
              </a:rPr>
              <a:t>. Accessed September 20, 2024</a:t>
            </a:r>
          </a:p>
          <a:p>
            <a:pPr marL="0" indent="0">
              <a:spcBef>
                <a:spcPts val="600"/>
              </a:spcBef>
              <a:buNone/>
            </a:pPr>
            <a:r>
              <a:rPr lang="en-US" sz="1000" dirty="0">
                <a:latin typeface="Calibri" panose="020F0502020204030204" pitchFamily="34" charset="0"/>
                <a:cs typeface="Calibri" panose="020F0502020204030204" pitchFamily="34" charset="0"/>
              </a:rPr>
              <a:t>[8] </a:t>
            </a:r>
            <a:r>
              <a:rPr lang="en-US" sz="1000" dirty="0" err="1">
                <a:latin typeface="Calibri" panose="020F0502020204030204" pitchFamily="34" charset="0"/>
                <a:cs typeface="Calibri" panose="020F0502020204030204" pitchFamily="34" charset="0"/>
              </a:rPr>
              <a:t>Desilver</a:t>
            </a:r>
            <a:r>
              <a:rPr lang="en-US" sz="1000" dirty="0">
                <a:latin typeface="Calibri" panose="020F0502020204030204" pitchFamily="34" charset="0"/>
                <a:cs typeface="Calibri" panose="020F0502020204030204" pitchFamily="34" charset="0"/>
              </a:rPr>
              <a:t>, Drew, et al. </a:t>
            </a:r>
            <a:r>
              <a:rPr lang="en-US" sz="1000" i="0" dirty="0">
                <a:effectLst/>
                <a:latin typeface="Calibri" panose="020F0502020204030204" pitchFamily="34" charset="0"/>
                <a:cs typeface="Calibri" panose="020F0502020204030204" pitchFamily="34" charset="0"/>
              </a:rPr>
              <a:t>Blacks and Hispanics face extra challenges in getting home loans. Pew Research Center, 2017. </a:t>
            </a:r>
            <a:r>
              <a:rPr lang="en-US" sz="1000" i="0" dirty="0">
                <a:effectLst/>
                <a:latin typeface="Calibri" panose="020F0502020204030204" pitchFamily="34" charset="0"/>
                <a:cs typeface="Calibri" panose="020F0502020204030204" pitchFamily="34" charset="0"/>
                <a:hlinkClick r:id="rId10"/>
              </a:rPr>
              <a:t>https://www.pewresearch.org/short-reads/2017/01/10/blacks-and-hispanics-face-extra-challenges-in-getting-home-loans/</a:t>
            </a:r>
            <a:r>
              <a:rPr lang="en-US" sz="1000" i="0" dirty="0">
                <a:effectLst/>
                <a:latin typeface="Calibri" panose="020F0502020204030204" pitchFamily="34" charset="0"/>
                <a:cs typeface="Calibri" panose="020F0502020204030204" pitchFamily="34" charset="0"/>
              </a:rPr>
              <a:t>. Accessed September 20, 2024</a:t>
            </a:r>
          </a:p>
          <a:p>
            <a:pPr marL="0" indent="0">
              <a:spcBef>
                <a:spcPts val="600"/>
              </a:spcBef>
              <a:buNone/>
            </a:pPr>
            <a:r>
              <a:rPr lang="en-US" sz="1000" dirty="0">
                <a:latin typeface="Calibri" panose="020F0502020204030204" pitchFamily="34" charset="0"/>
                <a:cs typeface="Calibri" panose="020F0502020204030204" pitchFamily="34" charset="0"/>
              </a:rPr>
              <a:t>[9] </a:t>
            </a:r>
            <a:r>
              <a:rPr lang="en-US" sz="1000" dirty="0" err="1">
                <a:latin typeface="Calibri" panose="020F0502020204030204" pitchFamily="34" charset="0"/>
                <a:cs typeface="Calibri" panose="020F0502020204030204" pitchFamily="34" charset="0"/>
              </a:rPr>
              <a:t>Lambermont</a:t>
            </a:r>
            <a:r>
              <a:rPr lang="en-US" sz="1000" dirty="0">
                <a:latin typeface="Calibri" panose="020F0502020204030204" pitchFamily="34" charset="0"/>
                <a:cs typeface="Calibri" panose="020F0502020204030204" pitchFamily="34" charset="0"/>
              </a:rPr>
              <a:t>, Paige. Three Mile Island and the Exaggerated Risk of Nuclear Power. Foundation for Economic Education, 2020. </a:t>
            </a:r>
            <a:r>
              <a:rPr lang="en-US" sz="1000" dirty="0">
                <a:latin typeface="Calibri" panose="020F0502020204030204" pitchFamily="34" charset="0"/>
                <a:cs typeface="Calibri" panose="020F0502020204030204" pitchFamily="34" charset="0"/>
                <a:hlinkClick r:id="rId11"/>
              </a:rPr>
              <a:t>https://fee.org/articles/three-mile-island-and-the-exaggerated-risk-of-nuclear-power/</a:t>
            </a:r>
            <a:r>
              <a:rPr lang="en-US" sz="1000" dirty="0">
                <a:latin typeface="Calibri" panose="020F0502020204030204" pitchFamily="34" charset="0"/>
                <a:cs typeface="Calibri" panose="020F0502020204030204" pitchFamily="34" charset="0"/>
              </a:rPr>
              <a:t>.  Accessed September 20, 2024</a:t>
            </a:r>
          </a:p>
          <a:p>
            <a:pPr marL="0" indent="0">
              <a:spcBef>
                <a:spcPts val="600"/>
              </a:spcBef>
              <a:buNone/>
            </a:pPr>
            <a:r>
              <a:rPr lang="en-US" sz="1000" i="0" dirty="0">
                <a:effectLst/>
                <a:latin typeface="Calibri" panose="020F0502020204030204" pitchFamily="34" charset="0"/>
                <a:cs typeface="Calibri" panose="020F0502020204030204" pitchFamily="34" charset="0"/>
              </a:rPr>
              <a:t>[10] Ferreira, Juliana. The human-AI relationship in decision-making: AI explanation to support people on justifying their decisions. ResearchGate, 2021. </a:t>
            </a:r>
            <a:r>
              <a:rPr lang="en-US" sz="1000" i="0" dirty="0">
                <a:solidFill>
                  <a:srgbClr val="131314"/>
                </a:solidFill>
                <a:effectLst/>
                <a:latin typeface="Calibri" panose="020F0502020204030204" pitchFamily="34" charset="0"/>
                <a:cs typeface="Calibri" panose="020F0502020204030204" pitchFamily="34" charset="0"/>
                <a:hlinkClick r:id="rId12"/>
              </a:rPr>
              <a:t>https://www.researchgate.net/publication/349195237_The_human-AI_relationship_in_decision-making_AI_explanation_to_support_people_on_justifying_their_decisions</a:t>
            </a:r>
            <a:r>
              <a:rPr lang="en-US" sz="1000" i="0" dirty="0">
                <a:effectLst/>
                <a:latin typeface="Calibri" panose="020F0502020204030204" pitchFamily="34" charset="0"/>
                <a:cs typeface="Calibri" panose="020F0502020204030204" pitchFamily="34" charset="0"/>
              </a:rPr>
              <a:t>. Accessed September 20, 2024.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Teddy </a:t>
            </a:r>
            <a:r>
              <a:rPr lang="en-US" sz="1400" dirty="0" err="1">
                <a:solidFill>
                  <a:schemeClr val="tx1"/>
                </a:solidFill>
                <a:latin typeface="+mj-lt"/>
              </a:rPr>
              <a:t>Hellgren</a:t>
            </a:r>
            <a:endParaRPr lang="en-US" sz="1400" dirty="0">
              <a:solidFill>
                <a:schemeClr val="tx1"/>
              </a:solidFill>
              <a:latin typeface="+mj-lt"/>
            </a:endParaRPr>
          </a:p>
        </p:txBody>
      </p:sp>
    </p:spTree>
    <p:extLst>
      <p:ext uri="{BB962C8B-B14F-4D97-AF65-F5344CB8AC3E}">
        <p14:creationId xmlns:p14="http://schemas.microsoft.com/office/powerpoint/2010/main" val="66329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Singularity, What could go wrong?</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Colin Masucci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71826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Singularity?</a:t>
            </a:r>
          </a:p>
        </p:txBody>
      </p:sp>
      <p:sp>
        <p:nvSpPr>
          <p:cNvPr id="3" name="Content Placeholder 2"/>
          <p:cNvSpPr>
            <a:spLocks noGrp="1"/>
          </p:cNvSpPr>
          <p:nvPr>
            <p:ph sz="half" idx="1"/>
          </p:nvPr>
        </p:nvSpPr>
        <p:spPr/>
        <p:txBody>
          <a:bodyPr/>
          <a:lstStyle/>
          <a:p>
            <a:r>
              <a:rPr lang="en-US" b="0" i="0" dirty="0">
                <a:effectLst/>
                <a:latin typeface="+mj-lt"/>
              </a:rPr>
              <a:t>“is a theoretical scenario where technological growth becomes </a:t>
            </a:r>
            <a:r>
              <a:rPr lang="en-US" b="1" i="0" dirty="0">
                <a:effectLst/>
                <a:latin typeface="+mj-lt"/>
              </a:rPr>
              <a:t>uncontrollable</a:t>
            </a:r>
            <a:r>
              <a:rPr lang="en-US" b="0" i="0" dirty="0">
                <a:effectLst/>
                <a:latin typeface="+mj-lt"/>
              </a:rPr>
              <a:t> and </a:t>
            </a:r>
            <a:r>
              <a:rPr lang="en-US" b="1" i="0" dirty="0">
                <a:effectLst/>
                <a:latin typeface="+mj-lt"/>
              </a:rPr>
              <a:t>irreversible</a:t>
            </a:r>
            <a:r>
              <a:rPr lang="en-US" b="0" i="0" dirty="0">
                <a:effectLst/>
                <a:latin typeface="+mj-lt"/>
              </a:rPr>
              <a:t>, culminating in profound and </a:t>
            </a:r>
            <a:r>
              <a:rPr lang="en-US" b="1" i="0" dirty="0">
                <a:effectLst/>
                <a:latin typeface="+mj-lt"/>
              </a:rPr>
              <a:t>unpredictable</a:t>
            </a:r>
            <a:r>
              <a:rPr lang="en-US" b="0" i="0" dirty="0">
                <a:effectLst/>
                <a:latin typeface="+mj-lt"/>
              </a:rPr>
              <a:t> changes to human civilization.”[1]</a:t>
            </a:r>
          </a:p>
          <a:p>
            <a:r>
              <a:rPr lang="en-US" dirty="0">
                <a:latin typeface="+mj-lt"/>
              </a:rPr>
              <a:t>Emergence of AI surpassing human cognition, autonomously[1]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sp>
        <p:nvSpPr>
          <p:cNvPr id="9" name="Content Placeholder 8">
            <a:extLst>
              <a:ext uri="{FF2B5EF4-FFF2-40B4-BE49-F238E27FC236}">
                <a16:creationId xmlns:a16="http://schemas.microsoft.com/office/drawing/2014/main" id="{E6113935-D707-539C-7925-76DE0BFB7F9E}"/>
              </a:ext>
            </a:extLst>
          </p:cNvPr>
          <p:cNvSpPr>
            <a:spLocks noGrp="1"/>
          </p:cNvSpPr>
          <p:nvPr>
            <p:ph sz="half" idx="2"/>
          </p:nvPr>
        </p:nvSpPr>
        <p:spPr/>
        <p:txBody>
          <a:bodyPr/>
          <a:lstStyle/>
          <a:p>
            <a:endParaRPr lang="en-US"/>
          </a:p>
        </p:txBody>
      </p:sp>
      <p:pic>
        <p:nvPicPr>
          <p:cNvPr id="10" name="Picture 2" descr="ExplainingTheFuture.com : The Singularity">
            <a:extLst>
              <a:ext uri="{FF2B5EF4-FFF2-40B4-BE49-F238E27FC236}">
                <a16:creationId xmlns:a16="http://schemas.microsoft.com/office/drawing/2014/main" id="{A87F2A83-EA1E-7D75-2BDB-88887B15F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76350"/>
            <a:ext cx="3733800" cy="308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7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latin typeface="+mj-lt"/>
              </a:rPr>
              <a:t>We will see vast societal changes for the worse. [12][11][10]</a:t>
            </a:r>
          </a:p>
          <a:p>
            <a:r>
              <a:rPr lang="en-US" dirty="0">
                <a:latin typeface="+mj-lt"/>
              </a:rPr>
              <a:t>We lose our sense of self and purpose. [12]</a:t>
            </a:r>
          </a:p>
          <a:p>
            <a:r>
              <a:rPr lang="en-US" dirty="0">
                <a:latin typeface="+mj-lt"/>
              </a:rPr>
              <a:t>Our morality is at risk</a:t>
            </a:r>
          </a:p>
          <a:p>
            <a:r>
              <a:rPr lang="en-US" dirty="0">
                <a:latin typeface="+mj-lt"/>
              </a:rPr>
              <a:t>A coexistence with technology that is unwanted.[1]</a:t>
            </a:r>
          </a:p>
          <a:p>
            <a:r>
              <a:rPr lang="en-US" dirty="0">
                <a:latin typeface="+mj-lt"/>
              </a:rPr>
              <a:t>Closer than we think and must be prepared for. [13] Inevitable</a:t>
            </a:r>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pic>
        <p:nvPicPr>
          <p:cNvPr id="5122" name="Picture 2">
            <a:extLst>
              <a:ext uri="{FF2B5EF4-FFF2-40B4-BE49-F238E27FC236}">
                <a16:creationId xmlns:a16="http://schemas.microsoft.com/office/drawing/2014/main" id="{2AAE847F-92F7-F760-F450-448DD8E8C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182" y="884873"/>
            <a:ext cx="3286861" cy="2020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es ChatGPT Mean the Technological Singularity Is Near? How Would We Know?  | American Enterprise Institute - AEI">
            <a:extLst>
              <a:ext uri="{FF2B5EF4-FFF2-40B4-BE49-F238E27FC236}">
                <a16:creationId xmlns:a16="http://schemas.microsoft.com/office/drawing/2014/main" id="{8E79925C-655E-355D-4698-2376EC8A2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183" y="2937827"/>
            <a:ext cx="3286860" cy="184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4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Andy Clark’s Extended Mind [3]</a:t>
            </a:r>
          </a:p>
        </p:txBody>
      </p:sp>
      <p:sp>
        <p:nvSpPr>
          <p:cNvPr id="3" name="Content Placeholder 2"/>
          <p:cNvSpPr>
            <a:spLocks noGrp="1"/>
          </p:cNvSpPr>
          <p:nvPr>
            <p:ph sz="half" idx="1"/>
          </p:nvPr>
        </p:nvSpPr>
        <p:spPr/>
        <p:txBody>
          <a:bodyPr/>
          <a:lstStyle/>
          <a:p>
            <a:r>
              <a:rPr lang="en-US" b="0" dirty="0">
                <a:effectLst/>
                <a:latin typeface="+mj-lt"/>
              </a:rPr>
              <a:t>We are offloading information from our m</a:t>
            </a:r>
            <a:r>
              <a:rPr lang="en-US" dirty="0">
                <a:latin typeface="+mj-lt"/>
              </a:rPr>
              <a:t>inds into non biological intelligence [2][5]</a:t>
            </a:r>
            <a:endParaRPr lang="en-US" b="0" dirty="0">
              <a:effectLst/>
              <a:latin typeface="+mj-lt"/>
            </a:endParaRPr>
          </a:p>
          <a:p>
            <a:r>
              <a:rPr lang="en-US" b="0" i="0" dirty="0">
                <a:effectLst/>
                <a:latin typeface="+mj-lt"/>
              </a:rPr>
              <a:t>“</a:t>
            </a:r>
            <a:r>
              <a:rPr lang="en-US" b="0" i="1" dirty="0">
                <a:effectLst/>
                <a:latin typeface="+mj-lt"/>
              </a:rPr>
              <a:t>everything we design is designing us in return.” [2][3]</a:t>
            </a:r>
          </a:p>
          <a:p>
            <a:r>
              <a:rPr lang="en-US" b="0" dirty="0">
                <a:effectLst/>
                <a:latin typeface="+mj-lt"/>
              </a:rPr>
              <a:t>His Point: We will never lose to technology since we will instead become it. [3]</a:t>
            </a:r>
            <a:r>
              <a:rPr lang="en-US" dirty="0">
                <a:latin typeface="+mj-lt"/>
              </a:rPr>
              <a:t> [4]</a:t>
            </a:r>
          </a:p>
          <a:p>
            <a:endParaRPr lang="en-US" dirty="0">
              <a:latin typeface="+mj-lt"/>
            </a:endParaRP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pic>
        <p:nvPicPr>
          <p:cNvPr id="2050" name="Picture 2" descr="ExplainingTheFuture.com : The Singularity">
            <a:extLst>
              <a:ext uri="{FF2B5EF4-FFF2-40B4-BE49-F238E27FC236}">
                <a16:creationId xmlns:a16="http://schemas.microsoft.com/office/drawing/2014/main" id="{A8AFEDDF-D4F2-8A1E-78BA-605250DB1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76350"/>
            <a:ext cx="3733800" cy="308378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5A396180-10A1-9184-408A-BB88C64A429B}"/>
              </a:ext>
            </a:extLst>
          </p:cNvPr>
          <p:cNvSpPr>
            <a:spLocks noGrp="1"/>
          </p:cNvSpPr>
          <p:nvPr>
            <p:ph sz="half" idx="2"/>
          </p:nvPr>
        </p:nvSpPr>
        <p:spPr>
          <a:xfrm>
            <a:off x="4724400" y="4360135"/>
            <a:ext cx="3733800" cy="345215"/>
          </a:xfrm>
        </p:spPr>
        <p:txBody>
          <a:bodyPr/>
          <a:lstStyle/>
          <a:p>
            <a:r>
              <a:rPr lang="en-US" b="0" i="1" dirty="0">
                <a:effectLst/>
                <a:latin typeface="+mj-lt"/>
              </a:rPr>
              <a:t>Extended Cognition [1][2][3]</a:t>
            </a:r>
          </a:p>
          <a:p>
            <a:endParaRPr lang="en-US" dirty="0"/>
          </a:p>
        </p:txBody>
      </p:sp>
      <p:pic>
        <p:nvPicPr>
          <p:cNvPr id="2052" name="Picture 4" descr="Brain PNGs for Free Download">
            <a:extLst>
              <a:ext uri="{FF2B5EF4-FFF2-40B4-BE49-F238E27FC236}">
                <a16:creationId xmlns:a16="http://schemas.microsoft.com/office/drawing/2014/main" id="{D3BB90F4-D639-91F6-FD3D-02D2C3F5B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26" y="1470065"/>
            <a:ext cx="1371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1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3" name="Footer Placeholder 2">
            <a:extLst>
              <a:ext uri="{FF2B5EF4-FFF2-40B4-BE49-F238E27FC236}">
                <a16:creationId xmlns:a16="http://schemas.microsoft.com/office/drawing/2014/main" id="{5ABF14E7-A1FF-E347-B1C8-0C07243EB9C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Singularity Development Example [3]</a:t>
            </a:r>
          </a:p>
        </p:txBody>
      </p:sp>
      <p:sp>
        <p:nvSpPr>
          <p:cNvPr id="3" name="Content Placeholder 2"/>
          <p:cNvSpPr>
            <a:spLocks noGrp="1"/>
          </p:cNvSpPr>
          <p:nvPr>
            <p:ph sz="half" idx="1"/>
          </p:nvPr>
        </p:nvSpPr>
        <p:spPr/>
        <p:txBody>
          <a:bodyPr/>
          <a:lstStyle/>
          <a:p>
            <a:r>
              <a:rPr lang="en-US" dirty="0">
                <a:latin typeface="+mj-lt"/>
              </a:rPr>
              <a:t>Ex1) We </a:t>
            </a:r>
            <a:r>
              <a:rPr lang="en-US" b="1" dirty="0">
                <a:latin typeface="+mj-lt"/>
              </a:rPr>
              <a:t>observe</a:t>
            </a:r>
            <a:r>
              <a:rPr lang="en-US" dirty="0">
                <a:latin typeface="+mj-lt"/>
              </a:rPr>
              <a:t> an image on a screen. </a:t>
            </a:r>
          </a:p>
          <a:p>
            <a:r>
              <a:rPr lang="en-US" dirty="0">
                <a:latin typeface="+mj-lt"/>
              </a:rPr>
              <a:t>Ex2) We </a:t>
            </a:r>
            <a:r>
              <a:rPr lang="en-US" b="1" dirty="0">
                <a:latin typeface="+mj-lt"/>
              </a:rPr>
              <a:t>interact</a:t>
            </a:r>
            <a:r>
              <a:rPr lang="en-US" dirty="0">
                <a:latin typeface="+mj-lt"/>
              </a:rPr>
              <a:t> with the image on a screen with a computer mouse to enhance it. </a:t>
            </a:r>
          </a:p>
          <a:p>
            <a:r>
              <a:rPr lang="en-US" dirty="0">
                <a:latin typeface="+mj-lt"/>
              </a:rPr>
              <a:t>Ex3) With implant we become </a:t>
            </a:r>
            <a:r>
              <a:rPr lang="en-US" b="1" dirty="0">
                <a:latin typeface="+mj-lt"/>
              </a:rPr>
              <a:t>one with the computer </a:t>
            </a:r>
            <a:r>
              <a:rPr lang="en-US" dirty="0">
                <a:latin typeface="+mj-lt"/>
              </a:rPr>
              <a:t>and decisions we make to edit the image are instant.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pic>
        <p:nvPicPr>
          <p:cNvPr id="1028" name="Picture 4" descr="Elon Musk gets approval to put computer chip in human brains: Know all  about Neuralink - BusinessToday">
            <a:extLst>
              <a:ext uri="{FF2B5EF4-FFF2-40B4-BE49-F238E27FC236}">
                <a16:creationId xmlns:a16="http://schemas.microsoft.com/office/drawing/2014/main" id="{ADC1046D-DC1E-5421-F91C-461E8DF7E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33" y="1632272"/>
            <a:ext cx="4037733" cy="22701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5DF7E76-143F-9C43-1C9F-B1AF61AFC018}"/>
              </a:ext>
            </a:extLst>
          </p:cNvPr>
          <p:cNvSpPr>
            <a:spLocks noGrp="1"/>
          </p:cNvSpPr>
          <p:nvPr>
            <p:ph sz="half" idx="2"/>
          </p:nvPr>
        </p:nvSpPr>
        <p:spPr>
          <a:xfrm>
            <a:off x="4724400" y="3902431"/>
            <a:ext cx="3733800" cy="802919"/>
          </a:xfrm>
        </p:spPr>
        <p:txBody>
          <a:bodyPr/>
          <a:lstStyle/>
          <a:p>
            <a:r>
              <a:rPr lang="en-US" dirty="0">
                <a:hlinkClick r:id="rId4"/>
              </a:rPr>
              <a:t>https://www.youtube.com/watch?v=YrGCYiJBk-E</a:t>
            </a:r>
            <a:r>
              <a:rPr lang="en-US" dirty="0"/>
              <a:t> [6]</a:t>
            </a:r>
          </a:p>
          <a:p>
            <a:endParaRPr lang="en-US" dirty="0"/>
          </a:p>
        </p:txBody>
      </p:sp>
    </p:spTree>
    <p:extLst>
      <p:ext uri="{BB962C8B-B14F-4D97-AF65-F5344CB8AC3E}">
        <p14:creationId xmlns:p14="http://schemas.microsoft.com/office/powerpoint/2010/main" val="56316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this happen?</a:t>
            </a:r>
          </a:p>
        </p:txBody>
      </p:sp>
      <p:sp>
        <p:nvSpPr>
          <p:cNvPr id="3" name="Content Placeholder 2"/>
          <p:cNvSpPr>
            <a:spLocks noGrp="1"/>
          </p:cNvSpPr>
          <p:nvPr>
            <p:ph sz="half" idx="1"/>
          </p:nvPr>
        </p:nvSpPr>
        <p:spPr/>
        <p:txBody>
          <a:bodyPr/>
          <a:lstStyle/>
          <a:p>
            <a:r>
              <a:rPr lang="en-US" b="0" i="0" dirty="0">
                <a:effectLst/>
                <a:latin typeface="+mj-lt"/>
              </a:rPr>
              <a:t>[5]Ray Kurzweil – 2045</a:t>
            </a:r>
          </a:p>
          <a:p>
            <a:r>
              <a:rPr lang="en-US" dirty="0">
                <a:latin typeface="+mj-lt"/>
              </a:rPr>
              <a:t>[5]Elon Musk – 2026</a:t>
            </a:r>
          </a:p>
          <a:p>
            <a:endParaRPr lang="en-US" dirty="0">
              <a:latin typeface="+mj-lt"/>
            </a:endParaRPr>
          </a:p>
          <a:p>
            <a:r>
              <a:rPr lang="en-US" dirty="0">
                <a:latin typeface="+mj-lt"/>
              </a:rPr>
              <a:t>Why so soon?:</a:t>
            </a:r>
          </a:p>
          <a:p>
            <a:pPr lvl="1"/>
            <a:r>
              <a:rPr lang="en-US" dirty="0">
                <a:latin typeface="+mj-lt"/>
              </a:rPr>
              <a:t>[12]Company Competition</a:t>
            </a:r>
          </a:p>
          <a:p>
            <a:pPr lvl="1"/>
            <a:r>
              <a:rPr lang="en-US" dirty="0">
                <a:latin typeface="+mj-lt"/>
              </a:rPr>
              <a:t>[19] 20% use of Chat GPT at Work</a:t>
            </a:r>
          </a:p>
          <a:p>
            <a:pPr lvl="1"/>
            <a:r>
              <a:rPr lang="en-US" dirty="0">
                <a:latin typeface="+mj-lt"/>
              </a:rPr>
              <a:t>[16]Not enough government involvement to regulate this.</a:t>
            </a:r>
          </a:p>
          <a:p>
            <a:pPr lvl="1"/>
            <a:r>
              <a:rPr lang="en-US" dirty="0">
                <a:latin typeface="+mj-lt"/>
              </a:rPr>
              <a:t>[20]Google $30.7b, Facebook $22.1b</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pic>
        <p:nvPicPr>
          <p:cNvPr id="3074" name="Picture 2">
            <a:extLst>
              <a:ext uri="{FF2B5EF4-FFF2-40B4-BE49-F238E27FC236}">
                <a16:creationId xmlns:a16="http://schemas.microsoft.com/office/drawing/2014/main" id="{1C00F3AD-05CB-0B86-17CE-E850E2304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1" y="1040386"/>
            <a:ext cx="4167189" cy="1671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D406BD-F9F7-2007-F189-9CB2633A8F3E}"/>
              </a:ext>
            </a:extLst>
          </p:cNvPr>
          <p:cNvPicPr>
            <a:picLocks noChangeAspect="1"/>
          </p:cNvPicPr>
          <p:nvPr/>
        </p:nvPicPr>
        <p:blipFill>
          <a:blip r:embed="rId4"/>
          <a:stretch>
            <a:fillRect/>
          </a:stretch>
        </p:blipFill>
        <p:spPr>
          <a:xfrm>
            <a:off x="4731301" y="2802091"/>
            <a:ext cx="3591407" cy="2268257"/>
          </a:xfrm>
          <a:prstGeom prst="rect">
            <a:avLst/>
          </a:prstGeom>
        </p:spPr>
      </p:pic>
    </p:spTree>
    <p:extLst>
      <p:ext uri="{BB962C8B-B14F-4D97-AF65-F5344CB8AC3E}">
        <p14:creationId xmlns:p14="http://schemas.microsoft.com/office/powerpoint/2010/main" val="3128311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consequences?</a:t>
            </a:r>
          </a:p>
        </p:txBody>
      </p:sp>
      <p:sp>
        <p:nvSpPr>
          <p:cNvPr id="3" name="Content Placeholder 2"/>
          <p:cNvSpPr>
            <a:spLocks noGrp="1"/>
          </p:cNvSpPr>
          <p:nvPr>
            <p:ph sz="half" idx="1"/>
          </p:nvPr>
        </p:nvSpPr>
        <p:spPr>
          <a:xfrm>
            <a:off x="718377" y="1005161"/>
            <a:ext cx="4331290" cy="3790950"/>
          </a:xfrm>
        </p:spPr>
        <p:txBody>
          <a:bodyPr>
            <a:noAutofit/>
          </a:bodyPr>
          <a:lstStyle/>
          <a:p>
            <a:r>
              <a:rPr lang="en-US" sz="1400" dirty="0">
                <a:latin typeface="+mj-lt"/>
              </a:rPr>
              <a:t>Government</a:t>
            </a:r>
          </a:p>
          <a:p>
            <a:pPr lvl="1"/>
            <a:r>
              <a:rPr lang="en-US" sz="1400" dirty="0">
                <a:latin typeface="+mj-lt"/>
              </a:rPr>
              <a:t>[16] 75% of companies in US have banned Chat GPT</a:t>
            </a:r>
          </a:p>
          <a:p>
            <a:r>
              <a:rPr lang="en-US" sz="1400" dirty="0">
                <a:latin typeface="+mj-lt"/>
              </a:rPr>
              <a:t>Culture</a:t>
            </a:r>
          </a:p>
          <a:p>
            <a:pPr lvl="1"/>
            <a:r>
              <a:rPr lang="en-US" sz="1400" dirty="0">
                <a:latin typeface="+mj-lt"/>
              </a:rPr>
              <a:t>[15]Only 50% can detect AI</a:t>
            </a:r>
          </a:p>
          <a:p>
            <a:pPr lvl="1"/>
            <a:r>
              <a:rPr lang="en-US" sz="1400" dirty="0">
                <a:latin typeface="+mj-lt"/>
              </a:rPr>
              <a:t>[16] Over 70% are afraid ethical decisions will be left to machines</a:t>
            </a:r>
          </a:p>
          <a:p>
            <a:r>
              <a:rPr lang="en-US" sz="1400" dirty="0">
                <a:latin typeface="+mj-lt"/>
              </a:rPr>
              <a:t>Entertainment</a:t>
            </a:r>
          </a:p>
          <a:p>
            <a:pPr lvl="1"/>
            <a:r>
              <a:rPr lang="en-US" sz="1400" dirty="0">
                <a:latin typeface="+mj-lt"/>
              </a:rPr>
              <a:t>[17] Over 90% of online content by 2026, 30% Music and Social Media</a:t>
            </a:r>
          </a:p>
          <a:p>
            <a:r>
              <a:rPr lang="en-US" sz="1400" dirty="0">
                <a:latin typeface="+mj-lt"/>
              </a:rPr>
              <a:t>Human Settlement</a:t>
            </a:r>
          </a:p>
          <a:p>
            <a:pPr lvl="1"/>
            <a:r>
              <a:rPr lang="en-US" sz="1400" dirty="0">
                <a:latin typeface="+mj-lt"/>
              </a:rPr>
              <a:t>[14]70% say space is essential</a:t>
            </a:r>
          </a:p>
          <a:p>
            <a:r>
              <a:rPr lang="en-US" sz="1400" dirty="0">
                <a:latin typeface="+mj-lt"/>
              </a:rPr>
              <a:t>Economics</a:t>
            </a:r>
          </a:p>
          <a:p>
            <a:pPr lvl="1"/>
            <a:r>
              <a:rPr lang="en-US" sz="1400" dirty="0">
                <a:latin typeface="+mj-lt"/>
              </a:rPr>
              <a:t>[13]375 million (14%) jobs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pic>
        <p:nvPicPr>
          <p:cNvPr id="11" name="Picture 10">
            <a:extLst>
              <a:ext uri="{FF2B5EF4-FFF2-40B4-BE49-F238E27FC236}">
                <a16:creationId xmlns:a16="http://schemas.microsoft.com/office/drawing/2014/main" id="{F1B461B5-04B3-F640-44F7-3C4EE5A7880C}"/>
              </a:ext>
            </a:extLst>
          </p:cNvPr>
          <p:cNvPicPr>
            <a:picLocks noChangeAspect="1"/>
          </p:cNvPicPr>
          <p:nvPr/>
        </p:nvPicPr>
        <p:blipFill>
          <a:blip r:embed="rId3"/>
          <a:stretch>
            <a:fillRect/>
          </a:stretch>
        </p:blipFill>
        <p:spPr>
          <a:xfrm>
            <a:off x="5626690" y="2900636"/>
            <a:ext cx="2692932" cy="2127130"/>
          </a:xfrm>
          <a:prstGeom prst="rect">
            <a:avLst/>
          </a:prstGeom>
        </p:spPr>
      </p:pic>
      <p:pic>
        <p:nvPicPr>
          <p:cNvPr id="13" name="Picture 12">
            <a:extLst>
              <a:ext uri="{FF2B5EF4-FFF2-40B4-BE49-F238E27FC236}">
                <a16:creationId xmlns:a16="http://schemas.microsoft.com/office/drawing/2014/main" id="{B1F397A9-336F-A926-8DA3-EE7A2A0C0CFE}"/>
              </a:ext>
            </a:extLst>
          </p:cNvPr>
          <p:cNvPicPr>
            <a:picLocks noChangeAspect="1"/>
          </p:cNvPicPr>
          <p:nvPr/>
        </p:nvPicPr>
        <p:blipFill>
          <a:blip r:embed="rId4"/>
          <a:stretch>
            <a:fillRect/>
          </a:stretch>
        </p:blipFill>
        <p:spPr>
          <a:xfrm>
            <a:off x="5216628" y="981065"/>
            <a:ext cx="1756528" cy="1650872"/>
          </a:xfrm>
          <a:prstGeom prst="rect">
            <a:avLst/>
          </a:prstGeom>
        </p:spPr>
      </p:pic>
      <p:sp>
        <p:nvSpPr>
          <p:cNvPr id="14" name="Content Placeholder 2">
            <a:extLst>
              <a:ext uri="{FF2B5EF4-FFF2-40B4-BE49-F238E27FC236}">
                <a16:creationId xmlns:a16="http://schemas.microsoft.com/office/drawing/2014/main" id="{6639408C-07F3-4038-7622-ECE310C9E832}"/>
              </a:ext>
            </a:extLst>
          </p:cNvPr>
          <p:cNvSpPr txBox="1">
            <a:spLocks/>
          </p:cNvSpPr>
          <p:nvPr/>
        </p:nvSpPr>
        <p:spPr>
          <a:xfrm>
            <a:off x="6756267" y="1249764"/>
            <a:ext cx="2276106" cy="1321986"/>
          </a:xfrm>
          <a:prstGeom prst="rect">
            <a:avLst/>
          </a:prstGeom>
        </p:spPr>
        <p:txBody>
          <a:bodyPr vert="horz" lIns="91436" tIns="45718" rIns="91436" bIns="45718" rtlCol="0">
            <a:normAutofit fontScale="85000" lnSpcReduction="1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latin typeface="+mj-lt"/>
              </a:rPr>
              <a:t>[18]Randomly selected workers in Japan from different levels of management,</a:t>
            </a:r>
          </a:p>
          <a:p>
            <a:r>
              <a:rPr lang="en-US" dirty="0">
                <a:latin typeface="+mj-lt"/>
              </a:rPr>
              <a:t>(2023)</a:t>
            </a:r>
          </a:p>
          <a:p>
            <a:endParaRPr lang="en-US" dirty="0">
              <a:latin typeface="+mj-lt"/>
            </a:endParaRPr>
          </a:p>
        </p:txBody>
      </p:sp>
    </p:spTree>
    <p:extLst>
      <p:ext uri="{BB962C8B-B14F-4D97-AF65-F5344CB8AC3E}">
        <p14:creationId xmlns:p14="http://schemas.microsoft.com/office/powerpoint/2010/main" val="60972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400050"/>
          </a:xfrm>
        </p:spPr>
        <p:txBody>
          <a:bodyPr>
            <a:normAutofit fontScale="90000"/>
          </a:bodyPr>
          <a:lstStyle/>
          <a:p>
            <a:r>
              <a:rPr lang="en-US" dirty="0"/>
              <a:t>References</a:t>
            </a:r>
          </a:p>
        </p:txBody>
      </p:sp>
      <p:sp>
        <p:nvSpPr>
          <p:cNvPr id="3" name="Content Placeholder 2"/>
          <p:cNvSpPr>
            <a:spLocks noGrp="1"/>
          </p:cNvSpPr>
          <p:nvPr>
            <p:ph idx="1"/>
          </p:nvPr>
        </p:nvSpPr>
        <p:spPr>
          <a:xfrm>
            <a:off x="0" y="690502"/>
            <a:ext cx="9144000" cy="4452998"/>
          </a:xfrm>
        </p:spPr>
        <p:txBody>
          <a:bodyPr lIns="91440">
            <a:noAutofit/>
          </a:bodyPr>
          <a:lstStyle/>
          <a:p>
            <a:pPr marL="0" indent="0">
              <a:spcBef>
                <a:spcPts val="0"/>
              </a:spcBef>
              <a:buNone/>
            </a:pPr>
            <a:r>
              <a:rPr lang="en-US" sz="1200" dirty="0"/>
              <a:t>[1] Tim </a:t>
            </a:r>
            <a:r>
              <a:rPr lang="en-US" sz="1200" dirty="0" err="1"/>
              <a:t>Mucci</a:t>
            </a:r>
            <a:r>
              <a:rPr lang="en-US" sz="1200" dirty="0"/>
              <a:t>, What is Technological Singularity, (6/9/24), </a:t>
            </a:r>
            <a:r>
              <a:rPr lang="en-US" sz="1200" dirty="0">
                <a:hlinkClick r:id="rId3"/>
              </a:rPr>
              <a:t>https://www.ibm.com/think/topics/technological-singularity</a:t>
            </a:r>
            <a:r>
              <a:rPr lang="en-US" sz="1200" dirty="0"/>
              <a:t> (9/17/24)</a:t>
            </a:r>
          </a:p>
          <a:p>
            <a:pPr marL="0" indent="0">
              <a:spcBef>
                <a:spcPts val="0"/>
              </a:spcBef>
              <a:buNone/>
            </a:pPr>
            <a:r>
              <a:rPr lang="en-US" sz="1200" dirty="0"/>
              <a:t>[2] Jason Silva, What is Technological Singularity: National Geographic(9/26/19),</a:t>
            </a:r>
            <a:r>
              <a:rPr lang="en-US" sz="1200" dirty="0">
                <a:hlinkClick r:id="rId4"/>
              </a:rPr>
              <a:t>https://www.newworldai.com/what-is-technological-singularity/</a:t>
            </a:r>
            <a:r>
              <a:rPr lang="en-US" sz="1200" dirty="0"/>
              <a:t>,(9/17/24)</a:t>
            </a:r>
          </a:p>
          <a:p>
            <a:pPr marL="0" indent="0">
              <a:spcBef>
                <a:spcPts val="0"/>
              </a:spcBef>
              <a:buNone/>
            </a:pPr>
            <a:r>
              <a:rPr lang="en-US" sz="1200" dirty="0"/>
              <a:t>[3] Andy Clark, The Extended Mind Thesis, (Jan. 1998),</a:t>
            </a:r>
            <a:r>
              <a:rPr lang="en-US" sz="1200" dirty="0">
                <a:hlinkClick r:id="rId5"/>
              </a:rPr>
              <a:t>https://www-jstor-org.ezpv7-web-p-u01.wpi.edu/stable/3328150?seq=6</a:t>
            </a:r>
            <a:r>
              <a:rPr lang="en-US" sz="1200" dirty="0"/>
              <a:t>, (9/17/24)</a:t>
            </a:r>
          </a:p>
          <a:p>
            <a:pPr marL="0" indent="0">
              <a:spcBef>
                <a:spcPts val="0"/>
              </a:spcBef>
              <a:buNone/>
            </a:pPr>
            <a:r>
              <a:rPr lang="en-US" sz="1200" dirty="0"/>
              <a:t>[4] Annie Murphy Paul, The </a:t>
            </a:r>
            <a:r>
              <a:rPr lang="en-US" sz="1200" dirty="0" err="1"/>
              <a:t>Extanded</a:t>
            </a:r>
            <a:r>
              <a:rPr lang="en-US" sz="1200" dirty="0"/>
              <a:t> Mind,(2021) </a:t>
            </a:r>
            <a:r>
              <a:rPr lang="en-US" sz="1200" dirty="0">
                <a:hlinkClick r:id="rId6"/>
              </a:rPr>
              <a:t>http://lib.ysu.am/disciplines_bk/ce91b0ff9d3f2727eb64ac197dfc0462.pdf</a:t>
            </a:r>
            <a:r>
              <a:rPr lang="en-US" sz="1200" dirty="0"/>
              <a:t>, (9/17/24)</a:t>
            </a:r>
          </a:p>
          <a:p>
            <a:pPr marL="0" indent="0">
              <a:spcBef>
                <a:spcPts val="0"/>
              </a:spcBef>
              <a:buNone/>
            </a:pPr>
            <a:r>
              <a:rPr lang="en-US" sz="1200" dirty="0"/>
              <a:t>[5] Brooke Becher, What Is Technological Singularity, (9/4/24) </a:t>
            </a:r>
            <a:r>
              <a:rPr lang="en-US" sz="1200" dirty="0">
                <a:hlinkClick r:id="rId7"/>
              </a:rPr>
              <a:t>https://builtin.com/artificial-intelligence/technological-singularity#:~:text=How%20close%20are%20we%20to,technological%20singularity%20occurring%20around%202045</a:t>
            </a:r>
            <a:r>
              <a:rPr lang="en-US" sz="1200" dirty="0"/>
              <a:t>.</a:t>
            </a:r>
          </a:p>
          <a:p>
            <a:pPr marL="0" indent="0">
              <a:spcBef>
                <a:spcPts val="0"/>
              </a:spcBef>
              <a:buNone/>
            </a:pPr>
            <a:r>
              <a:rPr lang="en-US" sz="1200" dirty="0"/>
              <a:t>[6]Briar </a:t>
            </a:r>
            <a:r>
              <a:rPr lang="en-US" sz="1200" dirty="0" err="1"/>
              <a:t>Prestidge</a:t>
            </a:r>
            <a:r>
              <a:rPr lang="en-US" sz="1200" dirty="0"/>
              <a:t>, Inside the Mind of Noland </a:t>
            </a:r>
            <a:r>
              <a:rPr lang="en-US" sz="1200" dirty="0" err="1"/>
              <a:t>Arbaugh</a:t>
            </a:r>
            <a:r>
              <a:rPr lang="en-US" sz="1200" dirty="0"/>
              <a:t> </a:t>
            </a:r>
            <a:r>
              <a:rPr lang="en-US" sz="1200" dirty="0" err="1"/>
              <a:t>Neuralinks</a:t>
            </a:r>
            <a:r>
              <a:rPr lang="en-US" sz="1200" dirty="0"/>
              <a:t> First Patient,  (July 2024)</a:t>
            </a:r>
            <a:endParaRPr lang="en-US" sz="1200" b="1" i="0" dirty="0">
              <a:solidFill>
                <a:srgbClr val="0F0F0F"/>
              </a:solidFill>
              <a:effectLst/>
              <a:latin typeface="Roboto" panose="02000000000000000000" pitchFamily="2" charset="0"/>
            </a:endParaRPr>
          </a:p>
          <a:p>
            <a:pPr marL="0" indent="0">
              <a:spcBef>
                <a:spcPts val="0"/>
              </a:spcBef>
              <a:buNone/>
            </a:pPr>
            <a:r>
              <a:rPr lang="en-US" sz="1200" dirty="0"/>
              <a:t> </a:t>
            </a:r>
            <a:r>
              <a:rPr lang="en-US" sz="1200" dirty="0">
                <a:hlinkClick r:id="rId8"/>
              </a:rPr>
              <a:t>https://www.youtube.com/watch?v=YrGCYiJBk-E</a:t>
            </a:r>
            <a:r>
              <a:rPr lang="en-US" sz="1200" dirty="0"/>
              <a:t>, (9/17/24)</a:t>
            </a:r>
          </a:p>
          <a:p>
            <a:pPr marL="0" indent="0">
              <a:spcBef>
                <a:spcPts val="0"/>
              </a:spcBef>
              <a:buNone/>
            </a:pPr>
            <a:r>
              <a:rPr lang="en-US" sz="1200" dirty="0"/>
              <a:t>[7] Dr. Paul </a:t>
            </a:r>
            <a:r>
              <a:rPr lang="en-US" sz="1200" dirty="0" err="1"/>
              <a:t>Pallaghy</a:t>
            </a:r>
            <a:r>
              <a:rPr lang="en-US" sz="1200" dirty="0"/>
              <a:t>, AI Singularity Realistically by 2029, (5/24/23), </a:t>
            </a:r>
            <a:r>
              <a:rPr lang="en-US" sz="1200" dirty="0">
                <a:hlinkClick r:id="rId9"/>
              </a:rPr>
              <a:t>https://medium.com/@paul.k.pallaghy/ai-singularity-realistically-by-2029-year-by-year-milestones-d7b3f8fa442c</a:t>
            </a:r>
            <a:r>
              <a:rPr lang="en-US" sz="1200" dirty="0"/>
              <a:t>, (9/17/24)</a:t>
            </a:r>
          </a:p>
          <a:p>
            <a:pPr marL="0" indent="0">
              <a:spcBef>
                <a:spcPts val="0"/>
              </a:spcBef>
              <a:buNone/>
            </a:pPr>
            <a:r>
              <a:rPr lang="en-US" sz="1200" dirty="0"/>
              <a:t>[8] Dr. Punita Rice, How the Technological Singularity Will Impact the World, (9/18/16), </a:t>
            </a:r>
            <a:r>
              <a:rPr lang="en-US" sz="1200" dirty="0">
                <a:hlinkClick r:id="rId10"/>
              </a:rPr>
              <a:t>https://medium.com/@punitarice/how-the-technological-singularity-will-impact-the-world-according-to-seventh-graders-2e251a28f890</a:t>
            </a:r>
            <a:r>
              <a:rPr lang="en-US" sz="1200" dirty="0"/>
              <a:t>, (9/17/24)</a:t>
            </a:r>
          </a:p>
          <a:p>
            <a:pPr marL="0" indent="0">
              <a:spcBef>
                <a:spcPts val="0"/>
              </a:spcBef>
              <a:buNone/>
            </a:pPr>
            <a:r>
              <a:rPr lang="en-US" sz="1200" dirty="0"/>
              <a:t>[9] Matthew </a:t>
            </a:r>
            <a:r>
              <a:rPr lang="en-US" sz="1200" dirty="0" err="1"/>
              <a:t>Olemmon</a:t>
            </a:r>
            <a:r>
              <a:rPr lang="en-US" sz="1200" dirty="0"/>
              <a:t>, The Technological Singularity with the Emergence of Collective Consciousness(12/21/20), </a:t>
            </a:r>
            <a:r>
              <a:rPr lang="en-US" sz="1200" dirty="0">
                <a:hlinkClick r:id="rId11"/>
              </a:rPr>
              <a:t>https://journals.sagepub.com/doi/abs/10.1177/0270467620981000?journalCode=bsta</a:t>
            </a:r>
            <a:r>
              <a:rPr lang="en-US" sz="1200" dirty="0"/>
              <a:t>, (9/17/24)</a:t>
            </a:r>
          </a:p>
          <a:p>
            <a:pPr marL="0" indent="0">
              <a:spcBef>
                <a:spcPts val="0"/>
              </a:spcBef>
              <a:buNone/>
            </a:pPr>
            <a:r>
              <a:rPr lang="en-US" sz="1200" dirty="0"/>
              <a:t>[10] Dennis Hilleman, Governments must prepare for The Singularity, (1/18/24), </a:t>
            </a:r>
            <a:r>
              <a:rPr lang="en-US" sz="1200" dirty="0">
                <a:hlinkClick r:id="rId12"/>
              </a:rPr>
              <a:t>https://dhillemann.medium.com/governments-must-prepare-for-the-singularity-they-dont-dc493bba1fb7</a:t>
            </a:r>
            <a:r>
              <a:rPr lang="en-US" sz="1200" dirty="0"/>
              <a:t>, (9/17/24)</a:t>
            </a:r>
          </a:p>
          <a:p>
            <a:pPr marL="0" indent="0">
              <a:spcBef>
                <a:spcPts val="0"/>
              </a:spcBef>
              <a:buNone/>
            </a:pPr>
            <a:r>
              <a:rPr lang="en-US" sz="1200" dirty="0"/>
              <a:t>[11] Dr. Peter Diamandis, AI is about to completely change the face of entertainment, (5/3/19), </a:t>
            </a:r>
            <a:r>
              <a:rPr lang="en-US" sz="1200" dirty="0">
                <a:hlinkClick r:id="rId13"/>
              </a:rPr>
              <a:t>https://singularityhub.com/2019/05/03/ai-is-about-to-completely-change-the-face-of-entertainment/</a:t>
            </a:r>
            <a:r>
              <a:rPr lang="en-US" sz="1200" dirty="0"/>
              <a:t>, (9/17/24)</a:t>
            </a:r>
          </a:p>
          <a:p>
            <a:pPr marL="0" indent="0">
              <a:spcBef>
                <a:spcPts val="0"/>
              </a:spcBef>
              <a:buNone/>
            </a:pPr>
            <a:r>
              <a:rPr lang="en-US" sz="1200" dirty="0"/>
              <a:t>[12] </a:t>
            </a:r>
            <a:r>
              <a:rPr lang="en-US" sz="1200" i="0" dirty="0">
                <a:effectLst/>
                <a:latin typeface="+mj-lt"/>
              </a:rPr>
              <a:t>Sabine </a:t>
            </a:r>
            <a:r>
              <a:rPr lang="en-US" sz="1200" i="0" dirty="0" err="1">
                <a:effectLst/>
                <a:latin typeface="+mj-lt"/>
              </a:rPr>
              <a:t>VanderLindin</a:t>
            </a:r>
            <a:r>
              <a:rPr lang="en-US" sz="1200" i="0" dirty="0">
                <a:effectLst/>
                <a:latin typeface="+mj-lt"/>
              </a:rPr>
              <a:t>,  What is The Economic Singularity? Adapting Businesses to Calum Chace’s AI-Driven Future, (9/30/23), </a:t>
            </a:r>
            <a:r>
              <a:rPr lang="en-US" sz="1200" dirty="0">
                <a:hlinkClick r:id="rId14"/>
              </a:rPr>
              <a:t>https://medium.com/@sabine_vdl/what-is-the-economic-singularity-adapting-businesses-to-calum-chaces-ai-driven-future-b70c2a5bd935#:~:text=The%20Economic%20Singularity%20is%20a,outperform%20humans%20in%20most%20jobs</a:t>
            </a:r>
            <a:r>
              <a:rPr lang="en-US" sz="1200" dirty="0"/>
              <a:t>, (9/17/24)</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spTree>
    <p:extLst>
      <p:ext uri="{BB962C8B-B14F-4D97-AF65-F5344CB8AC3E}">
        <p14:creationId xmlns:p14="http://schemas.microsoft.com/office/powerpoint/2010/main" val="139280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318164"/>
          </a:xfrm>
        </p:spPr>
        <p:txBody>
          <a:bodyPr>
            <a:normAutofit fontScale="90000"/>
          </a:bodyPr>
          <a:lstStyle/>
          <a:p>
            <a:r>
              <a:rPr lang="en-US" dirty="0"/>
              <a:t>References</a:t>
            </a:r>
          </a:p>
        </p:txBody>
      </p:sp>
      <p:sp>
        <p:nvSpPr>
          <p:cNvPr id="3" name="Content Placeholder 2"/>
          <p:cNvSpPr>
            <a:spLocks noGrp="1"/>
          </p:cNvSpPr>
          <p:nvPr>
            <p:ph idx="1"/>
          </p:nvPr>
        </p:nvSpPr>
        <p:spPr>
          <a:xfrm>
            <a:off x="0" y="680114"/>
            <a:ext cx="9144000" cy="4317082"/>
          </a:xfrm>
        </p:spPr>
        <p:txBody>
          <a:bodyPr lIns="91440">
            <a:noAutofit/>
          </a:bodyPr>
          <a:lstStyle/>
          <a:p>
            <a:pPr marL="0" indent="0">
              <a:spcBef>
                <a:spcPts val="0"/>
              </a:spcBef>
              <a:buNone/>
            </a:pPr>
            <a:r>
              <a:rPr lang="en-US" sz="1200" dirty="0"/>
              <a:t>[13] McKinsey Company, Jobs Lost Jobs Gained, (dec 2019), </a:t>
            </a:r>
            <a:r>
              <a:rPr lang="en-US" sz="1200" dirty="0">
                <a:hlinkClick r:id="rId3"/>
              </a:rPr>
              <a:t>https://www.mckinsey.com/~/media/mckinsey/industries/public%20and%20social%20sector/our%20insights/what%20the%20future%20of%20work%20will%20mean%20for%20jobs%20skills%20and%20wages/mgi-jobs-lost-jobs-gained-executive-summary-december-6-2017.PDF</a:t>
            </a:r>
            <a:r>
              <a:rPr lang="en-US" sz="1200" dirty="0"/>
              <a:t>, (9/18/24)</a:t>
            </a:r>
          </a:p>
          <a:p>
            <a:pPr marL="0" indent="0">
              <a:spcBef>
                <a:spcPts val="0"/>
              </a:spcBef>
              <a:buNone/>
            </a:pPr>
            <a:r>
              <a:rPr lang="en-US" sz="1200" dirty="0"/>
              <a:t>[14] </a:t>
            </a:r>
            <a:r>
              <a:rPr lang="en-US" sz="1200" dirty="0">
                <a:latin typeface="+mj-lt"/>
              </a:rPr>
              <a:t>Brian Kennedy, </a:t>
            </a:r>
            <a:r>
              <a:rPr lang="en-US" sz="1200" b="1" i="0" dirty="0">
                <a:effectLst/>
                <a:latin typeface="+mj-lt"/>
              </a:rPr>
              <a:t>Americans’ Views of Space: U.S. Role, NASA Priorities and Impact of Private Companies</a:t>
            </a:r>
          </a:p>
          <a:p>
            <a:pPr marL="0" indent="0">
              <a:spcBef>
                <a:spcPts val="0"/>
              </a:spcBef>
              <a:buNone/>
            </a:pPr>
            <a:r>
              <a:rPr lang="en-US" sz="1200" dirty="0">
                <a:latin typeface="+mj-lt"/>
                <a:hlinkClick r:id="rId4">
                  <a:extLst>
                    <a:ext uri="{A12FA001-AC4F-418D-AE19-62706E023703}">
                      <ahyp:hlinkClr xmlns:ahyp="http://schemas.microsoft.com/office/drawing/2018/hyperlinkcolor" val="tx"/>
                    </a:ext>
                  </a:extLst>
                </a:hlinkClick>
              </a:rPr>
              <a:t>, (7/20/23), </a:t>
            </a:r>
            <a:r>
              <a:rPr lang="en-US" sz="1200" dirty="0">
                <a:solidFill>
                  <a:srgbClr val="968A68"/>
                </a:solidFill>
                <a:hlinkClick r:id="rId4">
                  <a:extLst>
                    <a:ext uri="{A12FA001-AC4F-418D-AE19-62706E023703}">
                      <ahyp:hlinkClr xmlns:ahyp="http://schemas.microsoft.com/office/drawing/2018/hyperlinkcolor" val="tx"/>
                    </a:ext>
                  </a:extLst>
                </a:hlinkClick>
              </a:rPr>
              <a:t>https://www.pewresearch.org/science/2023/07/20/americans-views-of-space-u-s-role-nasa-priorities-and-impact-of-private-companies/</a:t>
            </a:r>
            <a:r>
              <a:rPr lang="en-US" sz="1200" dirty="0"/>
              <a:t>, (9/18/24)</a:t>
            </a:r>
          </a:p>
          <a:p>
            <a:pPr marL="0" indent="0">
              <a:spcBef>
                <a:spcPts val="0"/>
              </a:spcBef>
              <a:buNone/>
            </a:pPr>
            <a:r>
              <a:rPr lang="en-US" sz="1200" dirty="0"/>
              <a:t>[15]Duncan </a:t>
            </a:r>
            <a:r>
              <a:rPr lang="en-US" sz="1200" dirty="0" err="1"/>
              <a:t>MacRae</a:t>
            </a:r>
            <a:r>
              <a:rPr lang="en-US" sz="1200" dirty="0"/>
              <a:t>, 50% of Consumers can predict AI generated Content, (4/2/24),  </a:t>
            </a:r>
            <a:r>
              <a:rPr lang="en-US" sz="1200" dirty="0">
                <a:hlinkClick r:id="rId5"/>
              </a:rPr>
              <a:t>https://www.marketingtechnews.net/news/50-of-consumers-can-detect-ai-generated-content/</a:t>
            </a:r>
            <a:r>
              <a:rPr lang="en-US" sz="1200" dirty="0"/>
              <a:t>, (9/18/24)</a:t>
            </a:r>
          </a:p>
          <a:p>
            <a:pPr marL="0" indent="0">
              <a:spcBef>
                <a:spcPts val="0"/>
              </a:spcBef>
              <a:buNone/>
            </a:pPr>
            <a:r>
              <a:rPr lang="en-US" sz="1200" dirty="0"/>
              <a:t>[16] Micheal </a:t>
            </a:r>
            <a:r>
              <a:rPr lang="en-US" sz="1200" dirty="0" err="1"/>
              <a:t>Gerlich</a:t>
            </a:r>
            <a:r>
              <a:rPr lang="en-US" sz="1200" dirty="0"/>
              <a:t>, </a:t>
            </a:r>
            <a:r>
              <a:rPr lang="en-US" sz="1200" i="0" dirty="0">
                <a:effectLst/>
                <a:latin typeface="+mj-lt"/>
              </a:rPr>
              <a:t>Perceptions and Acceptance of Artificial Intelligence: A Multi-Dimensional Study, (8/12/23), </a:t>
            </a:r>
          </a:p>
          <a:p>
            <a:pPr marL="0" indent="0">
              <a:spcBef>
                <a:spcPts val="0"/>
              </a:spcBef>
              <a:buNone/>
            </a:pPr>
            <a:r>
              <a:rPr lang="en-US" sz="1200" dirty="0">
                <a:hlinkClick r:id="rId6"/>
              </a:rPr>
              <a:t>https://www.mdpi.com/2076-0760/12/9/502</a:t>
            </a:r>
            <a:r>
              <a:rPr lang="en-US" sz="1200" dirty="0"/>
              <a:t>, (9/18/24)</a:t>
            </a:r>
          </a:p>
          <a:p>
            <a:pPr marL="0" indent="0">
              <a:spcBef>
                <a:spcPts val="0"/>
              </a:spcBef>
              <a:buNone/>
            </a:pPr>
            <a:r>
              <a:rPr lang="en-US" sz="1200" dirty="0"/>
              <a:t>[17] </a:t>
            </a:r>
            <a:r>
              <a:rPr lang="en-US" sz="1200" dirty="0" err="1"/>
              <a:t>Stephaan</a:t>
            </a:r>
            <a:r>
              <a:rPr lang="en-US" sz="1200" dirty="0"/>
              <a:t> Verhulst, 90% of Online Content will be AI generated by 2026, </a:t>
            </a:r>
            <a:r>
              <a:rPr lang="en-US" sz="1200" dirty="0">
                <a:hlinkClick r:id="rId7"/>
              </a:rPr>
              <a:t>https://thelivinglib.org/experts-90-of-online-content-will-be-ai-generated-by-2026/</a:t>
            </a:r>
            <a:r>
              <a:rPr lang="en-US" sz="1200" dirty="0"/>
              <a:t>, (9/18/24)</a:t>
            </a:r>
          </a:p>
          <a:p>
            <a:pPr marL="0" indent="0">
              <a:spcBef>
                <a:spcPts val="600"/>
              </a:spcBef>
              <a:buNone/>
            </a:pPr>
            <a:r>
              <a:rPr lang="en-US" sz="1200" dirty="0"/>
              <a:t>[18] Deloitte, AI Governance Survey, (Mar 2021),  </a:t>
            </a:r>
            <a:r>
              <a:rPr lang="en-US" sz="1200" dirty="0">
                <a:hlinkClick r:id="rId8"/>
              </a:rPr>
              <a:t>https://www2.deloitte.com/content/dam/Deloitte/global/Documents/gx-risk-ai-governance-survey.pdf</a:t>
            </a:r>
            <a:r>
              <a:rPr lang="en-US" sz="1200" dirty="0"/>
              <a:t>, (9/18/24)</a:t>
            </a:r>
          </a:p>
          <a:p>
            <a:pPr marL="0" indent="0">
              <a:spcBef>
                <a:spcPts val="600"/>
              </a:spcBef>
              <a:buNone/>
            </a:pPr>
            <a:r>
              <a:rPr lang="en-US" sz="1200" dirty="0"/>
              <a:t>[19] </a:t>
            </a:r>
            <a:r>
              <a:rPr lang="en-US" sz="1200" dirty="0">
                <a:latin typeface="+mj-lt"/>
              </a:rPr>
              <a:t>Coleen McClain, </a:t>
            </a:r>
            <a:r>
              <a:rPr lang="en-US" sz="1200" dirty="0">
                <a:effectLst/>
                <a:latin typeface="+mj-lt"/>
              </a:rPr>
              <a:t>Americans’ use of ChatGPT is ticking up, but few trust its election information</a:t>
            </a:r>
            <a:r>
              <a:rPr lang="en-US" sz="1200" dirty="0">
                <a:latin typeface="+mj-lt"/>
                <a:hlinkClick r:id="rId9">
                  <a:extLst>
                    <a:ext uri="{A12FA001-AC4F-418D-AE19-62706E023703}">
                      <ahyp:hlinkClr xmlns:ahyp="http://schemas.microsoft.com/office/drawing/2018/hyperlinkcolor" val="tx"/>
                    </a:ext>
                  </a:extLst>
                </a:hlinkClick>
              </a:rPr>
              <a:t>, (3/26/24), </a:t>
            </a:r>
            <a:r>
              <a:rPr lang="en-US" sz="1200" dirty="0">
                <a:solidFill>
                  <a:srgbClr val="968A68"/>
                </a:solidFill>
                <a:hlinkClick r:id="rId9">
                  <a:extLst>
                    <a:ext uri="{A12FA001-AC4F-418D-AE19-62706E023703}">
                      <ahyp:hlinkClr xmlns:ahyp="http://schemas.microsoft.com/office/drawing/2018/hyperlinkcolor" val="tx"/>
                    </a:ext>
                  </a:extLst>
                </a:hlinkClick>
              </a:rPr>
              <a:t>https://www.pewresearch.org/short-reads/2024/03/26/americans-use-of-chatgpt-is-ticking-up-but-few-trust-its-election-information/#:~:text=Since%20March%202023%2C%20we've,8%2Dpoint%20increase%20since%20July</a:t>
            </a:r>
            <a:r>
              <a:rPr lang="en-US" sz="1200" dirty="0">
                <a:solidFill>
                  <a:srgbClr val="968A68"/>
                </a:solidFill>
              </a:rPr>
              <a:t>, </a:t>
            </a:r>
            <a:r>
              <a:rPr lang="en-US" sz="1200" dirty="0"/>
              <a:t>(9/18/24) </a:t>
            </a:r>
          </a:p>
          <a:p>
            <a:pPr marL="0" indent="0">
              <a:spcBef>
                <a:spcPts val="600"/>
              </a:spcBef>
              <a:buNone/>
            </a:pPr>
            <a:r>
              <a:rPr lang="en-US" sz="1200" dirty="0"/>
              <a:t>[20] How Much is Invested in Artificial Intelligence?, Edgar Valdes, (3/22/23), </a:t>
            </a:r>
            <a:r>
              <a:rPr lang="en-US" sz="1200" dirty="0">
                <a:hlinkClick r:id="rId10"/>
              </a:rPr>
              <a:t>https://insight.openexo.com/how-much-is-invested-in-artificial-intelligence/</a:t>
            </a:r>
            <a:r>
              <a:rPr lang="en-US" sz="1200" dirty="0"/>
              <a:t>, (9/20/24)</a:t>
            </a:r>
          </a:p>
          <a:p>
            <a:pPr marL="0" indent="0">
              <a:spcBef>
                <a:spcPts val="0"/>
              </a:spcBef>
              <a:buNone/>
            </a:pPr>
            <a:endParaRPr lang="en-US" sz="1200"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Colin Masucci</a:t>
            </a:r>
          </a:p>
        </p:txBody>
      </p:sp>
    </p:spTree>
    <p:extLst>
      <p:ext uri="{BB962C8B-B14F-4D97-AF65-F5344CB8AC3E}">
        <p14:creationId xmlns:p14="http://schemas.microsoft.com/office/powerpoint/2010/main" val="267189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
        <p:nvSpPr>
          <p:cNvPr id="2" name="Footer Placeholder 1">
            <a:extLst>
              <a:ext uri="{FF2B5EF4-FFF2-40B4-BE49-F238E27FC236}">
                <a16:creationId xmlns:a16="http://schemas.microsoft.com/office/drawing/2014/main" id="{505D0D35-BB88-BA43-9D8B-C619EB12F7E0}"/>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21849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
        <p:nvSpPr>
          <p:cNvPr id="2" name="Footer Placeholder 1">
            <a:extLst>
              <a:ext uri="{FF2B5EF4-FFF2-40B4-BE49-F238E27FC236}">
                <a16:creationId xmlns:a16="http://schemas.microsoft.com/office/drawing/2014/main" id="{5F987F3E-A8FD-D949-A14D-AECCFA1B2AD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29838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38</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
        <p:nvSpPr>
          <p:cNvPr id="4" name="Footer Placeholder 3">
            <a:extLst>
              <a:ext uri="{FF2B5EF4-FFF2-40B4-BE49-F238E27FC236}">
                <a16:creationId xmlns:a16="http://schemas.microsoft.com/office/drawing/2014/main" id="{D9EFA2BA-7751-E547-9176-31D969CA16AC}"/>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2410352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39</a:t>
            </a:fld>
            <a:endParaRPr lang="en-US"/>
          </a:p>
        </p:txBody>
      </p:sp>
      <p:sp>
        <p:nvSpPr>
          <p:cNvPr id="4" name="Footer Placeholder 3">
            <a:extLst>
              <a:ext uri="{FF2B5EF4-FFF2-40B4-BE49-F238E27FC236}">
                <a16:creationId xmlns:a16="http://schemas.microsoft.com/office/drawing/2014/main" id="{DEC9BA9D-2D43-0B42-AAFD-F33D39AF2738}"/>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4336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0" y="1016876"/>
            <a:ext cx="4419600" cy="3980319"/>
          </a:xfrm>
        </p:spPr>
        <p:txBody>
          <a:bodyPr lIns="91440">
            <a:noAutofit/>
          </a:bodyPr>
          <a:lstStyle/>
          <a:p>
            <a:pPr>
              <a:lnSpc>
                <a:spcPct val="120000"/>
              </a:lnSpc>
              <a:spcBef>
                <a:spcPts val="0"/>
              </a:spcBef>
            </a:pPr>
            <a:r>
              <a:rPr lang="en-US" sz="1000" dirty="0"/>
              <a:t>p. 353 2016 Southwest Airlines incident too</a:t>
            </a:r>
          </a:p>
          <a:p>
            <a:pPr>
              <a:lnSpc>
                <a:spcPct val="120000"/>
              </a:lnSpc>
              <a:spcBef>
                <a:spcPts val="0"/>
              </a:spcBef>
            </a:pPr>
            <a:r>
              <a:rPr lang="en-US" sz="1000" dirty="0"/>
              <a:t>p. 354 Any false arrests since 1989?</a:t>
            </a:r>
          </a:p>
          <a:p>
            <a:pPr>
              <a:lnSpc>
                <a:spcPct val="120000"/>
              </a:lnSpc>
              <a:spcBef>
                <a:spcPts val="0"/>
              </a:spcBef>
            </a:pPr>
            <a:r>
              <a:rPr lang="en-US" sz="1000" dirty="0"/>
              <a:t>p. 355 Check Priv Gov Chapter for not requiring FBI to ensure accuracy of data entered into NCIC, before March 2003? Vehicles stolen/recovered source?</a:t>
            </a:r>
          </a:p>
          <a:p>
            <a:pPr>
              <a:lnSpc>
                <a:spcPct val="120000"/>
              </a:lnSpc>
              <a:spcBef>
                <a:spcPts val="0"/>
              </a:spcBef>
            </a:pPr>
            <a:r>
              <a:rPr lang="en-US" sz="1000" dirty="0"/>
              <a:t>p 356. Implementation cost not considered.  Argument assumes DB cannot exist w/out existing inaccuracies. 2011 newest system malfunctions source. </a:t>
            </a:r>
          </a:p>
          <a:p>
            <a:pPr>
              <a:lnSpc>
                <a:spcPct val="120000"/>
              </a:lnSpc>
              <a:spcBef>
                <a:spcPts val="0"/>
              </a:spcBef>
            </a:pPr>
            <a:r>
              <a:rPr lang="en-US" sz="1000" dirty="0"/>
              <a:t>p. 358 Need newer source (2001) for SW playing larger role claim. </a:t>
            </a:r>
          </a:p>
          <a:p>
            <a:pPr>
              <a:lnSpc>
                <a:spcPct val="120000"/>
              </a:lnSpc>
              <a:spcBef>
                <a:spcPts val="0"/>
              </a:spcBef>
            </a:pPr>
            <a:r>
              <a:rPr lang="en-US" sz="1000" dirty="0"/>
              <a:t>p. 359 Real-time system explanation misses known execution time. PATRIOT needs track to shoot, not just prevent false alarm. Designed or common CONOPS, limitation in old HW?</a:t>
            </a:r>
          </a:p>
          <a:p>
            <a:pPr>
              <a:lnSpc>
                <a:spcPct val="120000"/>
              </a:lnSpc>
              <a:spcBef>
                <a:spcPts val="0"/>
              </a:spcBef>
            </a:pPr>
            <a:r>
              <a:rPr lang="en-US" sz="1000" dirty="0"/>
              <a:t>p. 360 Because missiles much faster than bombers. Assert assumptions in code and/or automated tests.</a:t>
            </a:r>
          </a:p>
          <a:p>
            <a:pPr>
              <a:lnSpc>
                <a:spcPct val="120000"/>
              </a:lnSpc>
              <a:spcBef>
                <a:spcPts val="0"/>
              </a:spcBef>
            </a:pPr>
            <a:r>
              <a:rPr lang="en-US" sz="1000" dirty="0"/>
              <a:t>p. 361 ATT 1 line of code tried to fix root cause, poorly. SW blamed but HW sent false signal?</a:t>
            </a:r>
          </a:p>
          <a:p>
            <a:pPr>
              <a:lnSpc>
                <a:spcPct val="120000"/>
              </a:lnSpc>
              <a:spcBef>
                <a:spcPts val="0"/>
              </a:spcBef>
            </a:pPr>
            <a:r>
              <a:rPr lang="en-US" sz="1000" dirty="0"/>
              <a:t>p. 362 Robot Mission to Mars: Always encapsulate units! If human comms issue perhaps better as SW-SW interface? Any SW diffs between Mars Missions?</a:t>
            </a:r>
          </a:p>
          <a:p>
            <a:pPr>
              <a:lnSpc>
                <a:spcPct val="120000"/>
              </a:lnSpc>
              <a:spcBef>
                <a:spcPts val="0"/>
              </a:spcBef>
            </a:pPr>
            <a:r>
              <a:rPr lang="en-US" sz="1000" dirty="0"/>
              <a:t>p. 363 BAE Automated Systems != BAE Systems (Subsidiary of Invensys PLC </a:t>
            </a:r>
            <a:r>
              <a:rPr lang="en-US" sz="1000" dirty="0">
                <a:sym typeface="Wingdings" pitchFamily="2" charset="2"/>
              </a:rPr>
              <a:t> Schneider Electric). Was RFID available?</a:t>
            </a:r>
            <a:endParaRPr lang="en-US" sz="1000" dirty="0"/>
          </a:p>
        </p:txBody>
      </p:sp>
      <p:sp>
        <p:nvSpPr>
          <p:cNvPr id="11" name="Content Placeholder 10"/>
          <p:cNvSpPr>
            <a:spLocks noGrp="1"/>
          </p:cNvSpPr>
          <p:nvPr>
            <p:ph sz="half" idx="2"/>
          </p:nvPr>
        </p:nvSpPr>
        <p:spPr>
          <a:xfrm>
            <a:off x="4724400" y="361950"/>
            <a:ext cx="4419600" cy="4781550"/>
          </a:xfrm>
        </p:spPr>
        <p:txBody>
          <a:bodyPr lIns="91440">
            <a:noAutofit/>
          </a:bodyPr>
          <a:lstStyle/>
          <a:p>
            <a:pPr>
              <a:lnSpc>
                <a:spcPct val="120000"/>
              </a:lnSpc>
              <a:spcBef>
                <a:spcPts val="0"/>
              </a:spcBef>
            </a:pPr>
            <a:r>
              <a:rPr lang="en-US" sz="1000" dirty="0"/>
              <a:t>p. 364 Hitting Enter x2 bad UI. Why Tokyo Stock Exchange refuse cancel?</a:t>
            </a:r>
          </a:p>
          <a:p>
            <a:pPr>
              <a:lnSpc>
                <a:spcPct val="120000"/>
              </a:lnSpc>
              <a:spcBef>
                <a:spcPts val="0"/>
              </a:spcBef>
            </a:pPr>
            <a:r>
              <a:rPr lang="en-US" sz="1000" dirty="0"/>
              <a:t>p. 366 FL appears frequently. What do they do now? 32,767 max?</a:t>
            </a:r>
          </a:p>
          <a:p>
            <a:pPr>
              <a:lnSpc>
                <a:spcPct val="120000"/>
              </a:lnSpc>
              <a:spcBef>
                <a:spcPts val="0"/>
              </a:spcBef>
            </a:pPr>
            <a:r>
              <a:rPr lang="en-US" sz="1000" dirty="0"/>
              <a:t>p. 367 “steer voting off a cliff” = Strawman Fallacy. 50-60% cancer patience source?</a:t>
            </a:r>
          </a:p>
          <a:p>
            <a:pPr>
              <a:lnSpc>
                <a:spcPct val="120000"/>
              </a:lnSpc>
              <a:spcBef>
                <a:spcPts val="0"/>
              </a:spcBef>
            </a:pPr>
            <a:r>
              <a:rPr lang="en-US" sz="1000" dirty="0"/>
              <a:t>p. 369 Absolutes! Harmful compartmentalization? Bad internal comms?</a:t>
            </a:r>
          </a:p>
          <a:p>
            <a:pPr>
              <a:lnSpc>
                <a:spcPct val="120000"/>
              </a:lnSpc>
              <a:spcBef>
                <a:spcPts val="0"/>
              </a:spcBef>
            </a:pPr>
            <a:r>
              <a:rPr lang="en-US" sz="1000" dirty="0"/>
              <a:t>p. 370 Make obvious text terminal UI. Why operate machine when safety equipment not functioning? More absolutes! </a:t>
            </a:r>
          </a:p>
          <a:p>
            <a:pPr>
              <a:lnSpc>
                <a:spcPct val="120000"/>
              </a:lnSpc>
              <a:spcBef>
                <a:spcPts val="0"/>
              </a:spcBef>
            </a:pPr>
            <a:r>
              <a:rPr lang="en-US" sz="1000" dirty="0"/>
              <a:t>p. 371 Edits made should be explicit variable.</a:t>
            </a:r>
          </a:p>
          <a:p>
            <a:pPr>
              <a:lnSpc>
                <a:spcPct val="120000"/>
              </a:lnSpc>
              <a:spcBef>
                <a:spcPts val="0"/>
              </a:spcBef>
            </a:pPr>
            <a:r>
              <a:rPr lang="en-US" sz="1000" dirty="0"/>
              <a:t>p. 372 Increment instead of assign to not 0 mostly like perceived perf gain.</a:t>
            </a:r>
          </a:p>
          <a:p>
            <a:pPr>
              <a:lnSpc>
                <a:spcPct val="120000"/>
              </a:lnSpc>
              <a:spcBef>
                <a:spcPts val="0"/>
              </a:spcBef>
            </a:pPr>
            <a:r>
              <a:rPr lang="en-US" sz="1000" dirty="0"/>
              <a:t>p. 373 Seems odd to state patient overdose detection by design.</a:t>
            </a:r>
          </a:p>
          <a:p>
            <a:pPr>
              <a:lnSpc>
                <a:spcPct val="120000"/>
              </a:lnSpc>
              <a:spcBef>
                <a:spcPts val="0"/>
              </a:spcBef>
            </a:pPr>
            <a:r>
              <a:rPr lang="en-US" sz="1000" dirty="0"/>
              <a:t>p. 374 2010 newer source for more recent radiation machine problems?</a:t>
            </a:r>
          </a:p>
          <a:p>
            <a:pPr>
              <a:lnSpc>
                <a:spcPct val="120000"/>
              </a:lnSpc>
              <a:spcBef>
                <a:spcPts val="0"/>
              </a:spcBef>
            </a:pPr>
            <a:r>
              <a:rPr lang="en-US" sz="1000" dirty="0"/>
              <a:t>p. 376 Compare 37 minutes detailed info vs. p. 243 5 sec. 2003-2017. Hands on wheel alert not (poor) attempt ensuring driver engage?</a:t>
            </a:r>
          </a:p>
          <a:p>
            <a:pPr>
              <a:lnSpc>
                <a:spcPct val="120000"/>
              </a:lnSpc>
              <a:spcBef>
                <a:spcPts val="0"/>
              </a:spcBef>
            </a:pPr>
            <a:r>
              <a:rPr lang="en-US" sz="1000" dirty="0"/>
              <a:t>p. 377 What came of 2018 prediction Tesla driving cross country?</a:t>
            </a:r>
          </a:p>
          <a:p>
            <a:pPr>
              <a:lnSpc>
                <a:spcPct val="120000"/>
              </a:lnSpc>
              <a:spcBef>
                <a:spcPts val="0"/>
              </a:spcBef>
            </a:pPr>
            <a:r>
              <a:rPr lang="en-US" sz="1000" dirty="0">
                <a:sym typeface="Wingdings" pitchFamily="2" charset="2"/>
              </a:rPr>
              <a:t>p. 378 Uber and gig economy? Video of self-driving Uber running red light, tech vs. tech.</a:t>
            </a:r>
            <a:endParaRPr lang="en-US" sz="1000" dirty="0"/>
          </a:p>
          <a:p>
            <a:pPr>
              <a:lnSpc>
                <a:spcPct val="120000"/>
              </a:lnSpc>
              <a:spcBef>
                <a:spcPts val="0"/>
              </a:spcBef>
            </a:pPr>
            <a:r>
              <a:rPr lang="en-US" sz="1000" dirty="0"/>
              <a:t>p. 379 Is rear end still most common accident, 2017 source?</a:t>
            </a:r>
          </a:p>
          <a:p>
            <a:pPr>
              <a:lnSpc>
                <a:spcPct val="120000"/>
              </a:lnSpc>
              <a:spcBef>
                <a:spcPts val="0"/>
              </a:spcBef>
            </a:pPr>
            <a:r>
              <a:rPr lang="en-US" sz="1000" dirty="0"/>
              <a:t>p. 380 1.3 seconds not enough time for human to react.</a:t>
            </a:r>
          </a:p>
          <a:p>
            <a:pPr>
              <a:lnSpc>
                <a:spcPct val="120000"/>
              </a:lnSpc>
              <a:spcBef>
                <a:spcPts val="0"/>
              </a:spcBef>
            </a:pPr>
            <a:r>
              <a:rPr lang="en-US" sz="1000" dirty="0"/>
              <a:t>p. 389 Absolutes seem to be found around trouble!</a:t>
            </a:r>
          </a:p>
          <a:p>
            <a:pPr>
              <a:lnSpc>
                <a:spcPct val="120000"/>
              </a:lnSpc>
              <a:spcBef>
                <a:spcPts val="0"/>
              </a:spcBef>
            </a:pPr>
            <a:r>
              <a:rPr lang="en-US" sz="1000" dirty="0"/>
              <a:t>Previous edition has section SW Engineering, using simulation results, validation and verification, warranties.</a:t>
            </a:r>
          </a:p>
          <a:p>
            <a:pPr>
              <a:lnSpc>
                <a:spcPct val="120000"/>
              </a:lnSpc>
              <a:spcBef>
                <a:spcPts val="0"/>
              </a:spcBef>
            </a:pPr>
            <a:r>
              <a:rPr lang="en-US" sz="1000" dirty="0"/>
              <a:t>p. 398 Redundancy like system of AI Experts? Assert assumptions in automated SW tests. </a:t>
            </a:r>
          </a:p>
          <a:p>
            <a:pPr>
              <a:lnSpc>
                <a:spcPct val="120000"/>
              </a:lnSpc>
              <a:spcBef>
                <a:spcPts val="0"/>
              </a:spcBef>
            </a:pPr>
            <a:r>
              <a:rPr lang="en-US" sz="1000" dirty="0"/>
              <a:t>p. 399 737 MAX $$ lost vs. initial cost and predicted savings</a:t>
            </a:r>
          </a:p>
          <a:p>
            <a:pPr>
              <a:lnSpc>
                <a:spcPct val="120000"/>
              </a:lnSpc>
              <a:spcBef>
                <a:spcPts val="0"/>
              </a:spcBef>
            </a:pPr>
            <a:r>
              <a:rPr lang="en-US" sz="1000" dirty="0"/>
              <a:t>p. 403 27 very similar to Scenario in 2.1.3</a:t>
            </a:r>
          </a:p>
          <a:p>
            <a:pPr>
              <a:lnSpc>
                <a:spcPct val="120000"/>
              </a:lnSpc>
              <a:spcBef>
                <a:spcPts val="0"/>
              </a:spcBef>
            </a:pPr>
            <a:r>
              <a:rPr lang="en-US" sz="1000" dirty="0"/>
              <a:t>Questions I liked: 1, 16, 20, 22, 24, 25</a:t>
            </a:r>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4" name="Footer Placeholder 3">
            <a:extLst>
              <a:ext uri="{FF2B5EF4-FFF2-40B4-BE49-F238E27FC236}">
                <a16:creationId xmlns:a16="http://schemas.microsoft.com/office/drawing/2014/main" id="{22DB65CF-B0B8-C34B-ACC4-F7604046C2D4}"/>
              </a:ext>
            </a:extLst>
          </p:cNvPr>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40</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(1/3)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2024 Keith A. Pray</a:t>
            </a:r>
            <a:endParaRPr lang="en-US" dirty="0"/>
          </a:p>
        </p:txBody>
      </p:sp>
      <p:pic>
        <p:nvPicPr>
          <p:cNvPr id="10" name="Picture 9">
            <a:extLst>
              <a:ext uri="{FF2B5EF4-FFF2-40B4-BE49-F238E27FC236}">
                <a16:creationId xmlns:a16="http://schemas.microsoft.com/office/drawing/2014/main" id="{F7145123-3D26-F8F3-A2B8-B8408C792054}"/>
              </a:ext>
            </a:extLst>
          </p:cNvPr>
          <p:cNvPicPr>
            <a:picLocks noChangeAspect="1"/>
          </p:cNvPicPr>
          <p:nvPr/>
        </p:nvPicPr>
        <p:blipFill>
          <a:blip r:embed="rId3"/>
          <a:stretch>
            <a:fillRect/>
          </a:stretch>
        </p:blipFill>
        <p:spPr>
          <a:xfrm>
            <a:off x="216808" y="926375"/>
            <a:ext cx="2654300" cy="4025900"/>
          </a:xfrm>
          <a:prstGeom prst="rect">
            <a:avLst/>
          </a:prstGeom>
        </p:spPr>
      </p:pic>
      <p:pic>
        <p:nvPicPr>
          <p:cNvPr id="14" name="Picture 13">
            <a:extLst>
              <a:ext uri="{FF2B5EF4-FFF2-40B4-BE49-F238E27FC236}">
                <a16:creationId xmlns:a16="http://schemas.microsoft.com/office/drawing/2014/main" id="{CC7D8544-D3EA-D064-3C56-8935083B88EC}"/>
              </a:ext>
            </a:extLst>
          </p:cNvPr>
          <p:cNvPicPr>
            <a:picLocks noChangeAspect="1"/>
          </p:cNvPicPr>
          <p:nvPr/>
        </p:nvPicPr>
        <p:blipFill>
          <a:blip r:embed="rId4"/>
          <a:stretch>
            <a:fillRect/>
          </a:stretch>
        </p:blipFill>
        <p:spPr>
          <a:xfrm>
            <a:off x="3238954" y="926375"/>
            <a:ext cx="3111500" cy="4013200"/>
          </a:xfrm>
          <a:prstGeom prst="rect">
            <a:avLst/>
          </a:prstGeom>
        </p:spPr>
      </p:pic>
      <p:pic>
        <p:nvPicPr>
          <p:cNvPr id="16" name="Picture 15">
            <a:extLst>
              <a:ext uri="{FF2B5EF4-FFF2-40B4-BE49-F238E27FC236}">
                <a16:creationId xmlns:a16="http://schemas.microsoft.com/office/drawing/2014/main" id="{8E87E10C-879E-8945-0D82-1FC2BDE92397}"/>
              </a:ext>
            </a:extLst>
          </p:cNvPr>
          <p:cNvPicPr>
            <a:picLocks noChangeAspect="1"/>
          </p:cNvPicPr>
          <p:nvPr/>
        </p:nvPicPr>
        <p:blipFill>
          <a:blip r:embed="rId5"/>
          <a:stretch>
            <a:fillRect/>
          </a:stretch>
        </p:blipFill>
        <p:spPr>
          <a:xfrm>
            <a:off x="6718300" y="1193800"/>
            <a:ext cx="2273300" cy="2755900"/>
          </a:xfrm>
          <a:prstGeom prst="rect">
            <a:avLst/>
          </a:prstGeom>
        </p:spPr>
      </p:pic>
    </p:spTree>
    <p:extLst>
      <p:ext uri="{BB962C8B-B14F-4D97-AF65-F5344CB8AC3E}">
        <p14:creationId xmlns:p14="http://schemas.microsoft.com/office/powerpoint/2010/main" val="149851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C5C5AB-C063-4E47-9EE5-B0AA8B606D4C}"/>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41</a:t>
            </a:fld>
            <a:endParaRPr lang="en"/>
          </a:p>
        </p:txBody>
      </p:sp>
      <p:sp>
        <p:nvSpPr>
          <p:cNvPr id="21" name="Title 1">
            <a:extLst>
              <a:ext uri="{FF2B5EF4-FFF2-40B4-BE49-F238E27FC236}">
                <a16:creationId xmlns:a16="http://schemas.microsoft.com/office/drawing/2014/main" id="{0AC2E36A-273D-634B-A9C5-A26D8938C812}"/>
              </a:ext>
            </a:extLst>
          </p:cNvPr>
          <p:cNvSpPr>
            <a:spLocks noGrp="1"/>
          </p:cNvSpPr>
          <p:nvPr>
            <p:ph type="title"/>
          </p:nvPr>
        </p:nvSpPr>
        <p:spPr>
          <a:xfrm>
            <a:off x="311700" y="416449"/>
            <a:ext cx="8520600" cy="572700"/>
          </a:xfrm>
        </p:spPr>
        <p:txBody>
          <a:bodyPr/>
          <a:lstStyle/>
          <a:p>
            <a:r>
              <a:rPr lang="en-US" dirty="0"/>
              <a:t>Survey Results (2/3)  -22 Responses</a:t>
            </a:r>
          </a:p>
        </p:txBody>
      </p:sp>
      <p:sp>
        <p:nvSpPr>
          <p:cNvPr id="12" name="Footer Placeholder 11">
            <a:extLst>
              <a:ext uri="{FF2B5EF4-FFF2-40B4-BE49-F238E27FC236}">
                <a16:creationId xmlns:a16="http://schemas.microsoft.com/office/drawing/2014/main" id="{C82BF74D-9DB8-414B-9EC7-B100B3866E4E}"/>
              </a:ext>
            </a:extLst>
          </p:cNvPr>
          <p:cNvSpPr>
            <a:spLocks noGrp="1"/>
          </p:cNvSpPr>
          <p:nvPr>
            <p:ph type="ftr" sz="quarter" idx="11"/>
          </p:nvPr>
        </p:nvSpPr>
        <p:spPr/>
        <p:txBody>
          <a:bodyPr/>
          <a:lstStyle/>
          <a:p>
            <a:r>
              <a:rPr lang="sk-SK"/>
              <a:t>© 2024 Keith A. Pray</a:t>
            </a:r>
            <a:endParaRPr lang="en-US" dirty="0"/>
          </a:p>
        </p:txBody>
      </p:sp>
      <p:pic>
        <p:nvPicPr>
          <p:cNvPr id="3" name="Picture 2" descr="Chart&#10;&#10;Description automatically generated with low confidence">
            <a:extLst>
              <a:ext uri="{FF2B5EF4-FFF2-40B4-BE49-F238E27FC236}">
                <a16:creationId xmlns:a16="http://schemas.microsoft.com/office/drawing/2014/main" id="{943C56AD-F8B5-5C8E-AC61-D066A04CE521}"/>
              </a:ext>
            </a:extLst>
          </p:cNvPr>
          <p:cNvPicPr>
            <a:picLocks noChangeAspect="1"/>
          </p:cNvPicPr>
          <p:nvPr/>
        </p:nvPicPr>
        <p:blipFill rotWithShape="1">
          <a:blip r:embed="rId2"/>
          <a:srcRect l="2276" t="6869" r="33987" b="69974"/>
          <a:stretch/>
        </p:blipFill>
        <p:spPr>
          <a:xfrm>
            <a:off x="238317" y="1013638"/>
            <a:ext cx="4265701" cy="1517904"/>
          </a:xfrm>
          <a:prstGeom prst="rect">
            <a:avLst/>
          </a:prstGeom>
        </p:spPr>
      </p:pic>
      <p:pic>
        <p:nvPicPr>
          <p:cNvPr id="6" name="Picture 5" descr="Chart&#10;&#10;Description automatically generated with low confidence">
            <a:extLst>
              <a:ext uri="{FF2B5EF4-FFF2-40B4-BE49-F238E27FC236}">
                <a16:creationId xmlns:a16="http://schemas.microsoft.com/office/drawing/2014/main" id="{D479DB41-69AE-EA59-47F9-827A18C3793F}"/>
              </a:ext>
            </a:extLst>
          </p:cNvPr>
          <p:cNvPicPr>
            <a:picLocks noChangeAspect="1"/>
          </p:cNvPicPr>
          <p:nvPr/>
        </p:nvPicPr>
        <p:blipFill rotWithShape="1">
          <a:blip r:embed="rId2"/>
          <a:srcRect l="2276" t="73057" r="33987" b="1587"/>
          <a:stretch/>
        </p:blipFill>
        <p:spPr>
          <a:xfrm>
            <a:off x="4541647" y="1013638"/>
            <a:ext cx="3895781" cy="151790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7F818A7-637B-C39C-A487-889F7B1AC281}"/>
              </a:ext>
            </a:extLst>
          </p:cNvPr>
          <p:cNvPicPr>
            <a:picLocks noChangeAspect="1"/>
          </p:cNvPicPr>
          <p:nvPr/>
        </p:nvPicPr>
        <p:blipFill rotWithShape="1">
          <a:blip r:embed="rId3"/>
          <a:srcRect t="4644" b="71429"/>
          <a:stretch/>
        </p:blipFill>
        <p:spPr>
          <a:xfrm>
            <a:off x="4541647" y="3209147"/>
            <a:ext cx="4408070" cy="1517904"/>
          </a:xfrm>
          <a:prstGeom prst="rect">
            <a:avLst/>
          </a:prstGeom>
        </p:spPr>
      </p:pic>
      <p:pic>
        <p:nvPicPr>
          <p:cNvPr id="9" name="Picture 8" descr="Chart&#10;&#10;Description automatically generated with low confidence">
            <a:extLst>
              <a:ext uri="{FF2B5EF4-FFF2-40B4-BE49-F238E27FC236}">
                <a16:creationId xmlns:a16="http://schemas.microsoft.com/office/drawing/2014/main" id="{203CB081-7ED2-D5AE-555E-BD2B855D6B55}"/>
              </a:ext>
            </a:extLst>
          </p:cNvPr>
          <p:cNvPicPr>
            <a:picLocks noChangeAspect="1"/>
          </p:cNvPicPr>
          <p:nvPr/>
        </p:nvPicPr>
        <p:blipFill rotWithShape="1">
          <a:blip r:embed="rId2"/>
          <a:srcRect l="2276" t="39832" r="33987" b="36984"/>
          <a:stretch/>
        </p:blipFill>
        <p:spPr>
          <a:xfrm>
            <a:off x="238317" y="3209147"/>
            <a:ext cx="4260751" cy="1517904"/>
          </a:xfrm>
          <a:prstGeom prst="rect">
            <a:avLst/>
          </a:prstGeom>
        </p:spPr>
      </p:pic>
    </p:spTree>
    <p:extLst>
      <p:ext uri="{BB962C8B-B14F-4D97-AF65-F5344CB8AC3E}">
        <p14:creationId xmlns:p14="http://schemas.microsoft.com/office/powerpoint/2010/main" val="1781364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221D62-2E9A-DC43-9470-D64AC80E0864}"/>
              </a:ext>
            </a:extLst>
          </p:cNvPr>
          <p:cNvSpPr/>
          <p:nvPr/>
        </p:nvSpPr>
        <p:spPr>
          <a:xfrm>
            <a:off x="216876" y="989149"/>
            <a:ext cx="8713299" cy="3801153"/>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42</a:t>
            </a:fld>
            <a:endParaRPr lang="en-US"/>
          </a:p>
        </p:txBody>
      </p:sp>
      <p:sp>
        <p:nvSpPr>
          <p:cNvPr id="14" name="Title 1">
            <a:extLst>
              <a:ext uri="{FF2B5EF4-FFF2-40B4-BE49-F238E27FC236}">
                <a16:creationId xmlns:a16="http://schemas.microsoft.com/office/drawing/2014/main" id="{B0F54CFB-E258-504B-B874-E896E1891C38}"/>
              </a:ext>
            </a:extLst>
          </p:cNvPr>
          <p:cNvSpPr>
            <a:spLocks noGrp="1"/>
          </p:cNvSpPr>
          <p:nvPr>
            <p:ph type="title"/>
          </p:nvPr>
        </p:nvSpPr>
        <p:spPr>
          <a:xfrm>
            <a:off x="311700" y="416449"/>
            <a:ext cx="8520600" cy="572700"/>
          </a:xfrm>
        </p:spPr>
        <p:txBody>
          <a:bodyPr/>
          <a:lstStyle/>
          <a:p>
            <a:r>
              <a:rPr lang="en-US" dirty="0"/>
              <a:t>Survey Results (3/3)  -22 Responses</a:t>
            </a:r>
          </a:p>
        </p:txBody>
      </p:sp>
      <p:sp>
        <p:nvSpPr>
          <p:cNvPr id="11" name="Footer Placeholder 10">
            <a:extLst>
              <a:ext uri="{FF2B5EF4-FFF2-40B4-BE49-F238E27FC236}">
                <a16:creationId xmlns:a16="http://schemas.microsoft.com/office/drawing/2014/main" id="{4407F3B9-7968-1A4D-8728-BCEBBD85EF36}"/>
              </a:ext>
            </a:extLst>
          </p:cNvPr>
          <p:cNvSpPr>
            <a:spLocks noGrp="1"/>
          </p:cNvSpPr>
          <p:nvPr>
            <p:ph type="ftr" sz="quarter" idx="11"/>
          </p:nvPr>
        </p:nvSpPr>
        <p:spPr/>
        <p:txBody>
          <a:bodyPr/>
          <a:lstStyle/>
          <a:p>
            <a:r>
              <a:rPr lang="sk-SK"/>
              <a:t>© 2024 Keith A. Pray</a:t>
            </a:r>
            <a:endParaRPr lang="en-US" dirty="0"/>
          </a:p>
        </p:txBody>
      </p:sp>
      <p:pic>
        <p:nvPicPr>
          <p:cNvPr id="6" name="Picture 5" descr="Graphical user interface&#10;&#10;Description automatically generated">
            <a:extLst>
              <a:ext uri="{FF2B5EF4-FFF2-40B4-BE49-F238E27FC236}">
                <a16:creationId xmlns:a16="http://schemas.microsoft.com/office/drawing/2014/main" id="{D4FB8C0D-F87F-DD4A-01E4-021F66E6D67B}"/>
              </a:ext>
            </a:extLst>
          </p:cNvPr>
          <p:cNvPicPr>
            <a:picLocks noChangeAspect="1"/>
          </p:cNvPicPr>
          <p:nvPr/>
        </p:nvPicPr>
        <p:blipFill rotWithShape="1">
          <a:blip r:embed="rId2"/>
          <a:srcRect t="40117" b="35012"/>
          <a:stretch/>
        </p:blipFill>
        <p:spPr>
          <a:xfrm>
            <a:off x="287302" y="1130241"/>
            <a:ext cx="4240815" cy="1517904"/>
          </a:xfrm>
          <a:prstGeom prst="rect">
            <a:avLst/>
          </a:prstGeom>
        </p:spPr>
      </p:pic>
      <p:pic>
        <p:nvPicPr>
          <p:cNvPr id="9" name="Picture 8" descr="Table&#10;&#10;Description automatically generated">
            <a:extLst>
              <a:ext uri="{FF2B5EF4-FFF2-40B4-BE49-F238E27FC236}">
                <a16:creationId xmlns:a16="http://schemas.microsoft.com/office/drawing/2014/main" id="{7C15345E-9B7B-1611-3DED-86BEECD130A2}"/>
              </a:ext>
            </a:extLst>
          </p:cNvPr>
          <p:cNvPicPr>
            <a:picLocks noChangeAspect="1"/>
          </p:cNvPicPr>
          <p:nvPr/>
        </p:nvPicPr>
        <p:blipFill rotWithShape="1">
          <a:blip r:embed="rId3"/>
          <a:srcRect t="15495"/>
          <a:stretch/>
        </p:blipFill>
        <p:spPr>
          <a:xfrm>
            <a:off x="4572000" y="1130241"/>
            <a:ext cx="4341953" cy="151790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94A9B974-E09F-B4DD-24A2-F364F025C3C9}"/>
              </a:ext>
            </a:extLst>
          </p:cNvPr>
          <p:cNvPicPr>
            <a:picLocks noChangeAspect="1"/>
          </p:cNvPicPr>
          <p:nvPr/>
        </p:nvPicPr>
        <p:blipFill rotWithShape="1">
          <a:blip r:embed="rId2"/>
          <a:srcRect t="75130"/>
          <a:stretch/>
        </p:blipFill>
        <p:spPr>
          <a:xfrm>
            <a:off x="287302" y="3134264"/>
            <a:ext cx="4240815" cy="1517904"/>
          </a:xfrm>
          <a:prstGeom prst="rect">
            <a:avLst/>
          </a:prstGeom>
        </p:spPr>
      </p:pic>
    </p:spTree>
    <p:extLst>
      <p:ext uri="{BB962C8B-B14F-4D97-AF65-F5344CB8AC3E}">
        <p14:creationId xmlns:p14="http://schemas.microsoft.com/office/powerpoint/2010/main" val="401897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631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3" name="Footer Placeholder 2">
            <a:extLst>
              <a:ext uri="{FF2B5EF4-FFF2-40B4-BE49-F238E27FC236}">
                <a16:creationId xmlns:a16="http://schemas.microsoft.com/office/drawing/2014/main" id="{8B671E7A-B8A2-0848-AC84-76075F42037A}"/>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8387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You are a software engineer in the employee-owned company from Chapter 9 In-class Exercises # 29.</a:t>
            </a:r>
          </a:p>
          <a:p>
            <a:pPr lvl="1"/>
            <a:r>
              <a:rPr lang="en-US" dirty="0"/>
              <a:t>Should the company produce the game based on a current war?</a:t>
            </a:r>
          </a:p>
          <a:p>
            <a:pPr lvl="1"/>
            <a:r>
              <a:rPr lang="en-US" dirty="0"/>
              <a:t>Use the SWE Code Of Ethics as the basis for your argument</a:t>
            </a:r>
          </a:p>
          <a:p>
            <a:pPr lvl="1"/>
            <a:r>
              <a:rPr lang="en-US" dirty="0"/>
              <a:t>Use high quality sources and supporting data</a:t>
            </a:r>
          </a:p>
          <a:p>
            <a:r>
              <a:rPr lang="en-US" dirty="0"/>
              <a:t>Optional 1 page paper, lowest paper grade will be dropped</a:t>
            </a:r>
          </a:p>
          <a:p>
            <a:pPr lvl="1"/>
            <a:r>
              <a:rPr lang="en-US" dirty="0"/>
              <a:t>Due before last day of class</a:t>
            </a:r>
          </a:p>
          <a:p>
            <a:r>
              <a:rPr lang="en-US" dirty="0"/>
              <a:t>Add to Group Project Web Site</a:t>
            </a:r>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4" name="Footer Placeholder 3">
            <a:extLst>
              <a:ext uri="{FF2B5EF4-FFF2-40B4-BE49-F238E27FC236}">
                <a16:creationId xmlns:a16="http://schemas.microsoft.com/office/drawing/2014/main" id="{AAB32764-3208-D644-8113-0DB9FF16263E}"/>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7940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704E-5822-FC8D-1EC6-CF2EDD797264}"/>
            </a:ext>
          </a:extLst>
        </p:cNvPr>
        <p:cNvGrpSpPr/>
        <p:nvPr/>
      </p:nvGrpSpPr>
      <p:grpSpPr>
        <a:xfrm>
          <a:off x="0" y="0"/>
          <a:ext cx="0" cy="0"/>
          <a:chOff x="0" y="0"/>
          <a:chExt cx="0" cy="0"/>
        </a:xfrm>
      </p:grpSpPr>
      <p:sp>
        <p:nvSpPr>
          <p:cNvPr id="8" name="Rectangle 4">
            <a:extLst>
              <a:ext uri="{FF2B5EF4-FFF2-40B4-BE49-F238E27FC236}">
                <a16:creationId xmlns:a16="http://schemas.microsoft.com/office/drawing/2014/main" id="{62EB79B2-3B68-A76D-4484-9D72715CDFE5}"/>
              </a:ext>
            </a:extLst>
          </p:cNvPr>
          <p:cNvSpPr>
            <a:spLocks noChangeArrowheads="1"/>
          </p:cNvSpPr>
          <p:nvPr/>
        </p:nvSpPr>
        <p:spPr bwMode="auto">
          <a:xfrm>
            <a:off x="0" y="226088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a:extLst>
              <a:ext uri="{FF2B5EF4-FFF2-40B4-BE49-F238E27FC236}">
                <a16:creationId xmlns:a16="http://schemas.microsoft.com/office/drawing/2014/main" id="{74F7DAC3-6D4C-522D-B45B-CE6FB55FF8BC}"/>
              </a:ext>
            </a:extLst>
          </p:cNvPr>
          <p:cNvSpPr>
            <a:spLocks noGrp="1"/>
          </p:cNvSpPr>
          <p:nvPr>
            <p:ph type="title"/>
          </p:nvPr>
        </p:nvSpPr>
        <p:spPr/>
        <p:txBody>
          <a:bodyPr/>
          <a:lstStyle/>
          <a:p>
            <a:r>
              <a:rPr lang="en-US" dirty="0"/>
              <a:t>Overview</a:t>
            </a:r>
          </a:p>
        </p:txBody>
      </p:sp>
      <p:sp>
        <p:nvSpPr>
          <p:cNvPr id="7" name="Content Placeholder 6">
            <a:extLst>
              <a:ext uri="{FF2B5EF4-FFF2-40B4-BE49-F238E27FC236}">
                <a16:creationId xmlns:a16="http://schemas.microsoft.com/office/drawing/2014/main" id="{8E9F2B43-4658-31FE-29A4-32DE8AC7D1A1}"/>
              </a:ext>
            </a:extLst>
          </p:cNvPr>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2" name="Slide Number Placeholder 1">
            <a:extLst>
              <a:ext uri="{FF2B5EF4-FFF2-40B4-BE49-F238E27FC236}">
                <a16:creationId xmlns:a16="http://schemas.microsoft.com/office/drawing/2014/main" id="{79A0C11E-2030-20E4-1738-B77E2D4E6847}"/>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3" name="Footer Placeholder 2">
            <a:extLst>
              <a:ext uri="{FF2B5EF4-FFF2-40B4-BE49-F238E27FC236}">
                <a16:creationId xmlns:a16="http://schemas.microsoft.com/office/drawing/2014/main" id="{6DA0AA04-13B3-E12E-BE1E-CCDD095E08D0}"/>
              </a:ext>
            </a:extLst>
          </p:cNvPr>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36975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Is ai-generated code reliable?</a:t>
            </a:r>
            <a:br>
              <a:rPr lang="en-US" dirty="0"/>
            </a:br>
            <a:r>
              <a:rPr lang="en-US" dirty="0"/>
              <a:t>No</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Abelardo Broche Ortiz</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1927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Ai-Generated code is unreliable</a:t>
            </a:r>
          </a:p>
        </p:txBody>
      </p:sp>
      <p:sp>
        <p:nvSpPr>
          <p:cNvPr id="3" name="Content Placeholder 2"/>
          <p:cNvSpPr>
            <a:spLocks noGrp="1"/>
          </p:cNvSpPr>
          <p:nvPr>
            <p:ph sz="half" idx="1"/>
          </p:nvPr>
        </p:nvSpPr>
        <p:spPr/>
        <p:txBody>
          <a:bodyPr>
            <a:normAutofit/>
          </a:bodyPr>
          <a:lstStyle/>
          <a:p>
            <a:r>
              <a:rPr lang="en-US" dirty="0"/>
              <a:t>1 out of 3 code generations are vulnerable [8]</a:t>
            </a:r>
          </a:p>
          <a:p>
            <a:r>
              <a:rPr lang="en-US" dirty="0"/>
              <a:t>A small amount of malicious code is enough for code generators to produce it. [3]</a:t>
            </a:r>
          </a:p>
          <a:p>
            <a:r>
              <a:rPr lang="en-US" dirty="0"/>
              <a:t>41.2% Attack Success Rate (ASR) for CodeT5+ on generated snippets when given poisoned data [3]</a:t>
            </a:r>
          </a:p>
          <a:p>
            <a:r>
              <a:rPr lang="en-US" dirty="0"/>
              <a:t>Developers accept LLM code 22% of the time [8]</a:t>
            </a:r>
          </a:p>
        </p:txBody>
      </p:sp>
      <p:sp>
        <p:nvSpPr>
          <p:cNvPr id="5" name="Footer Placeholder 4"/>
          <p:cNvSpPr>
            <a:spLocks noGrp="1"/>
          </p:cNvSpPr>
          <p:nvPr>
            <p:ph type="ftr" sz="quarter" idx="11"/>
          </p:nvPr>
        </p:nvSpPr>
        <p:spPr/>
        <p:txBody>
          <a:bodyPr/>
          <a:lstStyle/>
          <a:p>
            <a:r>
              <a:rPr lang="sk-SK" dirty="0"/>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Abelardo Broche Ortiz</a:t>
            </a:r>
          </a:p>
        </p:txBody>
      </p:sp>
      <p:pic>
        <p:nvPicPr>
          <p:cNvPr id="15" name="Content Placeholder 14">
            <a:extLst>
              <a:ext uri="{FF2B5EF4-FFF2-40B4-BE49-F238E27FC236}">
                <a16:creationId xmlns:a16="http://schemas.microsoft.com/office/drawing/2014/main" id="{9C4F3ABA-C199-76E3-9F2C-979EE4CACD2D}"/>
              </a:ext>
            </a:extLst>
          </p:cNvPr>
          <p:cNvPicPr>
            <a:picLocks noGrp="1" noChangeAspect="1"/>
          </p:cNvPicPr>
          <p:nvPr>
            <p:ph sz="half" idx="2"/>
          </p:nvPr>
        </p:nvPicPr>
        <p:blipFill>
          <a:blip r:embed="rId3"/>
          <a:stretch>
            <a:fillRect/>
          </a:stretch>
        </p:blipFill>
        <p:spPr>
          <a:xfrm>
            <a:off x="5035821" y="1352550"/>
            <a:ext cx="3110958" cy="3352800"/>
          </a:xfrm>
        </p:spPr>
      </p:pic>
      <p:sp>
        <p:nvSpPr>
          <p:cNvPr id="16" name="TextBox 15">
            <a:extLst>
              <a:ext uri="{FF2B5EF4-FFF2-40B4-BE49-F238E27FC236}">
                <a16:creationId xmlns:a16="http://schemas.microsoft.com/office/drawing/2014/main" id="{C10AF786-7E80-F996-C4CA-439B5B56F270}"/>
              </a:ext>
            </a:extLst>
          </p:cNvPr>
          <p:cNvSpPr txBox="1"/>
          <p:nvPr/>
        </p:nvSpPr>
        <p:spPr>
          <a:xfrm>
            <a:off x="5073144" y="4701016"/>
            <a:ext cx="3110958" cy="369332"/>
          </a:xfrm>
          <a:prstGeom prst="rect">
            <a:avLst/>
          </a:prstGeom>
          <a:noFill/>
        </p:spPr>
        <p:txBody>
          <a:bodyPr wrap="square" rtlCol="0">
            <a:spAutoFit/>
          </a:bodyPr>
          <a:lstStyle/>
          <a:p>
            <a:pPr>
              <a:lnSpc>
                <a:spcPct val="90000"/>
              </a:lnSpc>
            </a:pPr>
            <a:r>
              <a:rPr lang="en-US" sz="1000" dirty="0"/>
              <a:t>Methodology of data poisoning attack conducted in the study. Potential real-world scenario</a:t>
            </a:r>
          </a:p>
        </p:txBody>
      </p:sp>
    </p:spTree>
    <p:extLst>
      <p:ext uri="{BB962C8B-B14F-4D97-AF65-F5344CB8AC3E}">
        <p14:creationId xmlns:p14="http://schemas.microsoft.com/office/powerpoint/2010/main" val="379308451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44403</TotalTime>
  <Words>6625</Words>
  <Application>Microsoft Macintosh PowerPoint</Application>
  <PresentationFormat>On-screen Show (16:9)</PresentationFormat>
  <Paragraphs>584</Paragraphs>
  <Slides>42</Slides>
  <Notes>38</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ＭＳ Ｐゴシック</vt:lpstr>
      <vt:lpstr>Arial</vt:lpstr>
      <vt:lpstr>Calibri</vt:lpstr>
      <vt:lpstr>Cambria</vt:lpstr>
      <vt:lpstr>Courier New</vt:lpstr>
      <vt:lpstr>Georgia</vt:lpstr>
      <vt:lpstr>IBM Plex Sans</vt:lpstr>
      <vt:lpstr>Roboto</vt:lpstr>
      <vt:lpstr>Wingdings</vt:lpstr>
      <vt:lpstr>Red Radial 16x9</vt:lpstr>
      <vt:lpstr>Class 9 Reliability</vt:lpstr>
      <vt:lpstr>Overview</vt:lpstr>
      <vt:lpstr>PowerPoint Presentation</vt:lpstr>
      <vt:lpstr>My Reading Notes</vt:lpstr>
      <vt:lpstr>Overview</vt:lpstr>
      <vt:lpstr>Assignment</vt:lpstr>
      <vt:lpstr>Overview</vt:lpstr>
      <vt:lpstr>Is ai-generated code reliable? No</vt:lpstr>
      <vt:lpstr>Ai-Generated code is unreliable</vt:lpstr>
      <vt:lpstr>AI increases security risks in coding</vt:lpstr>
      <vt:lpstr>Llm models risk unsafe code</vt:lpstr>
      <vt:lpstr>Ai code increases code churn</vt:lpstr>
      <vt:lpstr>Ai-Generated code lacks quality</vt:lpstr>
      <vt:lpstr>summary</vt:lpstr>
      <vt:lpstr>References</vt:lpstr>
      <vt:lpstr>automated decision-making</vt:lpstr>
      <vt:lpstr>Computers are amazing</vt:lpstr>
      <vt:lpstr>Automated Decision Making…</vt:lpstr>
      <vt:lpstr>Should we use ai and Automation in decision making?</vt:lpstr>
      <vt:lpstr>YES!</vt:lpstr>
      <vt:lpstr>Just one problem: ai is biased [1]</vt:lpstr>
      <vt:lpstr>Just one more problem: it isn’t perfect </vt:lpstr>
      <vt:lpstr>Does human influence matter? [4]</vt:lpstr>
      <vt:lpstr>We need to be careful</vt:lpstr>
      <vt:lpstr>References</vt:lpstr>
      <vt:lpstr>Singularity, What could go wrong?</vt:lpstr>
      <vt:lpstr>What is Singularity?</vt:lpstr>
      <vt:lpstr>Conclusion</vt:lpstr>
      <vt:lpstr>Andy Clark’s Extended Mind [3]</vt:lpstr>
      <vt:lpstr>Singularity Development Example [3]</vt:lpstr>
      <vt:lpstr>When will this happen?</vt:lpstr>
      <vt:lpstr>What are the consequences?</vt:lpstr>
      <vt:lpstr>References</vt:lpstr>
      <vt:lpstr>References</vt:lpstr>
      <vt:lpstr>Class 9 The End</vt:lpstr>
      <vt:lpstr>Reliability Of Statistics</vt:lpstr>
      <vt:lpstr>Some Measures</vt:lpstr>
      <vt:lpstr>PowerPoint Presentation</vt:lpstr>
      <vt:lpstr>what works well Online With Zoom</vt:lpstr>
      <vt:lpstr>Survey Results (1/3)  -22 Responses</vt:lpstr>
      <vt:lpstr>Survey Results (2/3)  -22 Responses</vt:lpstr>
      <vt:lpstr>Survey Results (3/3)  -22 Responses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631</cp:revision>
  <dcterms:created xsi:type="dcterms:W3CDTF">2014-08-25T02:19:16Z</dcterms:created>
  <dcterms:modified xsi:type="dcterms:W3CDTF">2024-10-07T20:27:20Z</dcterms:modified>
</cp:coreProperties>
</file>