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handoutMasterIdLst>
    <p:handoutMasterId r:id="rId38"/>
  </p:handoutMasterIdLst>
  <p:sldIdLst>
    <p:sldId id="256" r:id="rId2"/>
    <p:sldId id="331" r:id="rId3"/>
    <p:sldId id="306" r:id="rId4"/>
    <p:sldId id="259" r:id="rId5"/>
    <p:sldId id="261" r:id="rId6"/>
    <p:sldId id="410" r:id="rId7"/>
    <p:sldId id="308" r:id="rId8"/>
    <p:sldId id="396" r:id="rId9"/>
    <p:sldId id="397" r:id="rId10"/>
    <p:sldId id="309" r:id="rId11"/>
    <p:sldId id="427" r:id="rId12"/>
    <p:sldId id="428" r:id="rId13"/>
    <p:sldId id="429" r:id="rId14"/>
    <p:sldId id="430" r:id="rId15"/>
    <p:sldId id="431" r:id="rId16"/>
    <p:sldId id="276" r:id="rId17"/>
    <p:sldId id="275" r:id="rId18"/>
    <p:sldId id="432" r:id="rId19"/>
    <p:sldId id="418" r:id="rId20"/>
    <p:sldId id="270" r:id="rId21"/>
    <p:sldId id="271" r:id="rId22"/>
    <p:sldId id="419" r:id="rId23"/>
    <p:sldId id="268" r:id="rId24"/>
    <p:sldId id="272" r:id="rId25"/>
    <p:sldId id="273" r:id="rId26"/>
    <p:sldId id="274" r:id="rId27"/>
    <p:sldId id="267" r:id="rId28"/>
    <p:sldId id="420" r:id="rId29"/>
    <p:sldId id="421" r:id="rId30"/>
    <p:sldId id="422" r:id="rId31"/>
    <p:sldId id="423" r:id="rId32"/>
    <p:sldId id="424" r:id="rId33"/>
    <p:sldId id="425" r:id="rId34"/>
    <p:sldId id="426" r:id="rId35"/>
    <p:sldId id="269"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331"/>
            <p14:sldId id="306"/>
            <p14:sldId id="259"/>
            <p14:sldId id="261"/>
            <p14:sldId id="410"/>
            <p14:sldId id="308"/>
            <p14:sldId id="396"/>
            <p14:sldId id="397"/>
            <p14:sldId id="309"/>
          </p14:sldIdLst>
        </p14:section>
        <p14:section name="Students" id="{2928BE7F-6E18-994B-9238-FD2E5A306EE9}">
          <p14:sldIdLst>
            <p14:sldId id="427"/>
            <p14:sldId id="428"/>
            <p14:sldId id="429"/>
            <p14:sldId id="430"/>
            <p14:sldId id="431"/>
            <p14:sldId id="276"/>
            <p14:sldId id="275"/>
            <p14:sldId id="432"/>
            <p14:sldId id="418"/>
            <p14:sldId id="270"/>
            <p14:sldId id="271"/>
            <p14:sldId id="419"/>
            <p14:sldId id="268"/>
            <p14:sldId id="272"/>
            <p14:sldId id="273"/>
            <p14:sldId id="274"/>
            <p14:sldId id="267"/>
            <p14:sldId id="420"/>
            <p14:sldId id="421"/>
            <p14:sldId id="422"/>
            <p14:sldId id="423"/>
            <p14:sldId id="424"/>
            <p14:sldId id="425"/>
            <p14:sldId id="426"/>
          </p14:sldIdLst>
        </p14:section>
        <p14:section name="common" id="{9B5216CB-EB00-374E-829F-303EE85B7FC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autoAdjust="0"/>
    <p:restoredTop sz="81367" autoAdjust="0"/>
  </p:normalViewPr>
  <p:slideViewPr>
    <p:cSldViewPr snapToGrid="0" snapToObjects="1">
      <p:cViewPr varScale="1">
        <p:scale>
          <a:sx n="161" d="100"/>
          <a:sy n="161" d="100"/>
        </p:scale>
        <p:origin x="1208" y="200"/>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With the internet being widely and frequently used by many, companies are using it to track personal information about you while you use it.</a:t>
            </a:r>
          </a:p>
          <a:p>
            <a:r>
              <a:rPr lang="en-US" dirty="0">
                <a:ea typeface="Calibri"/>
                <a:cs typeface="Calibri"/>
              </a:rPr>
              <a:t>A lack of regulation around data collection from consumers begs the question: where do we draw the line?</a:t>
            </a:r>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85421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(and usually publicly available) information such as name and address</a:t>
            </a:r>
          </a:p>
          <a:p>
            <a:r>
              <a:rPr lang="en-US" dirty="0">
                <a:ea typeface="Calibri"/>
                <a:cs typeface="Calibri"/>
              </a:rPr>
              <a:t>Contact info like email and phone number</a:t>
            </a:r>
          </a:p>
          <a:p>
            <a:r>
              <a:rPr lang="en-US" dirty="0">
                <a:ea typeface="Calibri"/>
                <a:cs typeface="Calibri"/>
              </a:rPr>
              <a:t>GPS location, which is obviously used by apps like Google Maps or Apple Maps, but also tracked by apps that don't necessarily need it like twitter</a:t>
            </a:r>
          </a:p>
          <a:p>
            <a:r>
              <a:rPr lang="en-US" dirty="0">
                <a:ea typeface="Calibri"/>
                <a:cs typeface="Calibri"/>
              </a:rPr>
              <a:t>Social media and Google track all search terms and activity while using their services</a:t>
            </a:r>
          </a:p>
          <a:p>
            <a:r>
              <a:rPr lang="en-US" dirty="0">
                <a:ea typeface="Calibri"/>
                <a:cs typeface="Calibri"/>
              </a:rPr>
              <a:t>Other information is also collected as shown in picture, this privacy report is on Google</a:t>
            </a:r>
          </a:p>
          <a:p>
            <a:r>
              <a:rPr lang="en-US" dirty="0">
                <a:ea typeface="Calibri"/>
                <a:cs typeface="Calibri"/>
              </a:rPr>
              <a:t>There is more info collected (location info, system info)</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Your information is indirectly sold to advertisers in a process called "real-time bidding"</a:t>
            </a:r>
          </a:p>
          <a:p>
            <a:r>
              <a:rPr lang="en-US" dirty="0">
                <a:ea typeface="Calibri"/>
                <a:cs typeface="Calibri"/>
              </a:rPr>
              <a:t>When you enter a site, Google sends information associated with your account to advertisers, who then bid for the advertising space based on the information given by Google</a:t>
            </a:r>
          </a:p>
          <a:p>
            <a:r>
              <a:rPr lang="en-US" dirty="0">
                <a:ea typeface="Calibri"/>
                <a:cs typeface="Calibri"/>
              </a:rPr>
              <a:t>Advertisers are also given info when you click on their advertisement. In both cases, advertisers are allowed to keep any info they collect.</a:t>
            </a:r>
          </a:p>
          <a:p>
            <a:r>
              <a:rPr lang="en-US" dirty="0">
                <a:ea typeface="Calibri"/>
                <a:cs typeface="Calibri"/>
              </a:rPr>
              <a:t>If that isn't enough for you, then it simply increases your chances of identity fraud.</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009469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Two federal laws, though regulations have been made state by state. </a:t>
            </a:r>
          </a:p>
          <a:p>
            <a:r>
              <a:rPr lang="en-US" dirty="0">
                <a:ea typeface="Calibri"/>
                <a:cs typeface="Calibri"/>
              </a:rPr>
              <a:t>In addition to the Privacy Act of 1974, the E-Government Act of 2002</a:t>
            </a:r>
          </a:p>
          <a:p>
            <a:r>
              <a:rPr lang="en-US" dirty="0">
                <a:ea typeface="Calibri"/>
                <a:cs typeface="Calibri"/>
              </a:rPr>
              <a:t>Any new technologies used by the government are given a PIA</a:t>
            </a:r>
          </a:p>
          <a:p>
            <a:r>
              <a:rPr lang="en-US" dirty="0">
                <a:ea typeface="Calibri"/>
                <a:cs typeface="Calibri"/>
              </a:rPr>
              <a:t>PIAs do not need to be made viewable to the public if the agency determines that it would create a security risk</a:t>
            </a:r>
          </a:p>
          <a:p>
            <a:r>
              <a:rPr lang="en-US" dirty="0">
                <a:ea typeface="Calibri"/>
                <a:cs typeface="Calibri"/>
              </a:rPr>
              <a:t>Inspired by Patriot Act?</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085225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If laws are already made, then what's the problem? You don't read those privacy agreements!</a:t>
            </a:r>
          </a:p>
          <a:p>
            <a:r>
              <a:rPr lang="en-US" dirty="0">
                <a:ea typeface="Calibri"/>
                <a:cs typeface="Calibri"/>
              </a:rPr>
              <a:t>Most people are not reading privacy policies -&gt; point out statistics</a:t>
            </a:r>
          </a:p>
          <a:p>
            <a:r>
              <a:rPr lang="en-US" dirty="0">
                <a:ea typeface="Calibri"/>
                <a:cs typeface="Calibri"/>
              </a:rPr>
              <a:t>This data is from a survey from Security.org, an organization that gives information on personal security both online and in real life</a:t>
            </a:r>
          </a:p>
          <a:p>
            <a:r>
              <a:rPr lang="en-US" dirty="0">
                <a:ea typeface="Calibri"/>
                <a:cs typeface="Calibri"/>
              </a:rPr>
              <a:t>Talk about personal experience – I don't read policy either</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814369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same survey, the creators hid something in the privacy policy – a clause to give away naming rights for your first child.</a:t>
            </a:r>
          </a:p>
          <a:p>
            <a:r>
              <a:rPr lang="en-US" dirty="0"/>
              <a:t>Just 16 people read the user agreement to find out that taking that survey would give the company the right to name their first born</a:t>
            </a:r>
            <a:endParaRPr lang="en-US" dirty="0">
              <a:ea typeface="Calibri"/>
              <a:cs typeface="Calibri"/>
            </a:endParaRPr>
          </a:p>
          <a:p>
            <a:r>
              <a:rPr lang="en-US" dirty="0"/>
              <a:t>Accepting the agreement was not necessary to take the survey.</a:t>
            </a:r>
          </a:p>
          <a:p>
            <a:r>
              <a:rPr lang="en-US" dirty="0"/>
              <a:t>100% of people who responded that they read the entire policy thoroughly agreed to the privacy policy </a:t>
            </a:r>
          </a:p>
          <a:p>
            <a:endParaRPr lang="en-US" dirty="0"/>
          </a:p>
          <a:p>
            <a:endParaRPr lang="en-US" dirty="0"/>
          </a:p>
          <a:p>
            <a:endParaRPr lang="en-US" dirty="0"/>
          </a:p>
          <a:p>
            <a:endParaRPr lang="en-US" dirty="0"/>
          </a:p>
          <a:p>
            <a:endParaRPr lang="en-US" dirty="0"/>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81372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bullet point list should be at the start of the privacy agreement</a:t>
            </a:r>
          </a:p>
          <a:p>
            <a:r>
              <a:rPr lang="en-US" dirty="0">
                <a:ea typeface="Calibri"/>
                <a:cs typeface="Calibri"/>
              </a:rPr>
              <a:t>5 second timer so that even people who just click through will at least see the privacy agreement</a:t>
            </a:r>
          </a:p>
          <a:p>
            <a:r>
              <a:rPr lang="en-US" dirty="0">
                <a:ea typeface="Calibri"/>
                <a:cs typeface="Calibri"/>
              </a:rPr>
              <a:t>This info request would include ALL data collected by the company. Ideally, the user could pick and choose which info is kept.</a:t>
            </a:r>
          </a:p>
          <a:p>
            <a:r>
              <a:rPr lang="en-US" dirty="0">
                <a:ea typeface="Calibri"/>
                <a:cs typeface="Calibri"/>
              </a:rPr>
              <a:t>Whether directly or indirectly, data cannot be legally sold even if the user "agrees" to it. </a:t>
            </a:r>
          </a:p>
          <a:p>
            <a:r>
              <a:rPr lang="en-US" dirty="0">
                <a:ea typeface="Calibri"/>
                <a:cs typeface="Calibri"/>
              </a:rPr>
              <a:t>These proposed changes would help the vast majority of people</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73740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focus of the presentation:</a:t>
            </a:r>
            <a:br>
              <a:rPr lang="en-US" dirty="0"/>
            </a:br>
            <a:r>
              <a:rPr lang="en-US" dirty="0"/>
              <a:t>Risks, ethical concerns, and potential job displacement</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18737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auto reporting cars?</a:t>
            </a:r>
            <a:br>
              <a:rPr lang="en-US" dirty="0"/>
            </a:br>
            <a:r>
              <a:rPr lang="en-US" dirty="0"/>
              <a:t>AI systems that are a part of a vehicle that can detect and report crimes such as speeding, illegal parking, crashes, </a:t>
            </a:r>
            <a:r>
              <a:rPr lang="en-US" dirty="0" err="1"/>
              <a:t>ect</a:t>
            </a:r>
            <a:r>
              <a:rPr lang="en-US" dirty="0"/>
              <a:t>.</a:t>
            </a:r>
          </a:p>
          <a:p>
            <a:r>
              <a:rPr lang="en-US" dirty="0"/>
              <a:t>Briefly talk about the pros</a:t>
            </a:r>
          </a:p>
          <a:p>
            <a:r>
              <a:rPr lang="en-US" dirty="0"/>
              <a:t>Then talk about how the main point of the slideshow will be focused on the cons.</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91338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540089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response of if we should allow this to happen.</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512204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crowd if they can drive a car (since presentation is online ask people to raise their hands on camera)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Ask if they drive 5 mph above speed limit normally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(make a point that AI has to be programmed in a way to determine if that is reportable crime vs “Breaking the law”)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231919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we could become overly dependent on AI to report crimes.</a:t>
            </a:r>
          </a:p>
          <a:p>
            <a:r>
              <a:rPr lang="en-US" dirty="0"/>
              <a:t>Normally, current law enforcement structures rely on trained human officers to make complex decisions, but AI systems can easily confuse the accountability part.</a:t>
            </a:r>
          </a:p>
          <a:p>
            <a:r>
              <a:rPr lang="en-US" dirty="0"/>
              <a:t>How does AI take responsibility of being wrong? </a:t>
            </a:r>
          </a:p>
          <a:p>
            <a:r>
              <a:rPr lang="en-US" dirty="0"/>
              <a:t>Who would instead?</a:t>
            </a:r>
          </a:p>
          <a:p>
            <a:r>
              <a:rPr lang="en-US" dirty="0"/>
              <a:t>This is a very important question as if faults were to occur, how do we deal with potential scandals.</a:t>
            </a:r>
          </a:p>
          <a:p>
            <a:r>
              <a:rPr lang="en-US" dirty="0"/>
              <a:t>Source 1 states that in the legal system, this has yet to be resolved.</a:t>
            </a:r>
          </a:p>
          <a:p>
            <a:r>
              <a:rPr lang="en-US" dirty="0"/>
              <a:t>This is a primary challenge of AI crime reporting.</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about the previous presentations, data misuse, privacy.</a:t>
            </a:r>
          </a:p>
          <a:p>
            <a:r>
              <a:rPr lang="en-US" dirty="0"/>
              <a:t>With AI systems come with a lack of transparency, this leads to citizens getting their data unknowingly collected, shared, or used. </a:t>
            </a:r>
          </a:p>
          <a:p>
            <a:r>
              <a:rPr lang="en-US" dirty="0"/>
              <a:t>Sources 2 and 5 mention that current surveillance systems already face similar privacy challenges. This could worsen with AI.</a:t>
            </a:r>
          </a:p>
          <a:p>
            <a:r>
              <a:rPr lang="en-US" dirty="0"/>
              <a:t>GDPR and other legal frameworks struggle to keep up with these rapid advancements in AI, which leaves room for privacy intrusion.</a:t>
            </a:r>
          </a:p>
          <a:p>
            <a:r>
              <a:rPr lang="en-US" dirty="0"/>
              <a:t>Who will have the information and will that information be accessible to the public or to the individual that asks?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612186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job displacement would be a serious problem in the law enforcement space. </a:t>
            </a:r>
          </a:p>
          <a:p>
            <a:r>
              <a:rPr lang="en-US" dirty="0"/>
              <a:t>Specifically in roles that involve monitoring traffic and minor offenses.</a:t>
            </a:r>
          </a:p>
          <a:p>
            <a:r>
              <a:rPr lang="en-US" dirty="0"/>
              <a:t>What would officers become?</a:t>
            </a:r>
          </a:p>
          <a:p>
            <a:r>
              <a:rPr lang="en-US" dirty="0"/>
              <a:t>Source 3 talks about how in different industries such as </a:t>
            </a:r>
            <a:r>
              <a:rPr lang="en-US" dirty="0" err="1"/>
              <a:t>Foxxconn</a:t>
            </a:r>
            <a:r>
              <a:rPr lang="en-US" dirty="0"/>
              <a:t> replaced 60,000 workers with robots. Though this is completely unrelated to car even AI, it does show how automation of certain roles can cause people to be replaced.</a:t>
            </a:r>
          </a:p>
          <a:p>
            <a:r>
              <a:rPr lang="en-US" dirty="0"/>
              <a:t>Source 3 states that 47% of U.S. jobs could be at risk because of automation.</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941990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morals/ethics are not the same as human morals/ethics. Appointing responsibility, in most cases, is highly from an ethical/moral standpoint. AI is not good at appointing responsibility.</a:t>
            </a:r>
          </a:p>
          <a:p>
            <a:r>
              <a:rPr lang="en-US" dirty="0"/>
              <a:t>Will we be totally relying on AI? If so, how do we make AI such that it’s not biased? What is the correct ethical view for AI?</a:t>
            </a:r>
          </a:p>
          <a:p>
            <a:r>
              <a:rPr lang="en-US" dirty="0"/>
              <a:t>Source 4 talks about how AI autos can complicate accountability and can raise concerns in court.</a:t>
            </a:r>
          </a:p>
          <a:p>
            <a:r>
              <a:rPr lang="en-US" dirty="0"/>
              <a:t>If an AI system were to be implemented, this aspect of how this could be used for evidence in court or be used as the basis for a court case needs to be thoroughly tested to avoid biases.</a:t>
            </a:r>
          </a:p>
          <a:p>
            <a:r>
              <a:rPr lang="en-US"/>
              <a:t>Mention </a:t>
            </a:r>
            <a:r>
              <a:rPr lang="en-US" dirty="0"/>
              <a:t>how human insight and dismiss crimes as being reasonable.</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465083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WHAT IS ALGORITHMIC SURVEILLANCE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Surveillance aided by computer programs that take an input and produce an output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Technology is used to infer conclusions about human actions and society</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 will focus on surveillance strategies that do not involve cameras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Examples include the use of algorithms to identify potential cases of welfare fraud or predict location of crimes</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a:t>
            </a:r>
          </a:p>
          <a:p>
            <a:pPr marL="171450" indent="-171450">
              <a:buFontTx/>
              <a:buChar char="-"/>
            </a:pPr>
            <a:r>
              <a:rPr lang="en-US" dirty="0"/>
              <a:t>Streamline surveillance efforts</a:t>
            </a:r>
          </a:p>
          <a:p>
            <a:pPr marL="628650" lvl="1" indent="-171450">
              <a:buFontTx/>
              <a:buChar char="-"/>
            </a:pPr>
            <a:r>
              <a:rPr lang="en-US" dirty="0"/>
              <a:t>Deloitte estimates automation could reduce millions of labor hours and billions of dollars for the US government</a:t>
            </a:r>
          </a:p>
          <a:p>
            <a:pPr marL="1085850" lvl="2" indent="-171450">
              <a:buFontTx/>
              <a:buChar char="-"/>
            </a:pPr>
            <a:r>
              <a:rPr lang="en-US" dirty="0"/>
              <a:t>On the low end, 96.7 million federal hours and $3.3 billion</a:t>
            </a:r>
          </a:p>
          <a:p>
            <a:pPr marL="1085850" lvl="2" indent="-171450">
              <a:buFontTx/>
              <a:buChar char="-"/>
            </a:pPr>
            <a:r>
              <a:rPr lang="en-US" dirty="0"/>
              <a:t>On the high end, 1.2 billion federal hours and $41.1 billion</a:t>
            </a:r>
          </a:p>
          <a:p>
            <a:pPr marL="628650" lvl="1" indent="-171450">
              <a:buFontTx/>
              <a:buChar char="-"/>
            </a:pPr>
            <a:r>
              <a:rPr lang="en-US" dirty="0"/>
              <a:t>Obviously, surveillance accounts for just a fraction of operations, however it shows the potential efficiencies of computation in surveillance  </a:t>
            </a:r>
          </a:p>
          <a:p>
            <a:pPr marL="171450" indent="-171450">
              <a:buFontTx/>
              <a:buChar char="-"/>
            </a:pPr>
            <a:r>
              <a:rPr lang="en-US" dirty="0"/>
              <a:t>Recognize potential criminal activities in advance, aka predictive policing</a:t>
            </a:r>
          </a:p>
          <a:p>
            <a:pPr marL="628650" lvl="1" indent="-171450">
              <a:buFontTx/>
              <a:buChar char="-"/>
            </a:pPr>
            <a:r>
              <a:rPr lang="en-US" dirty="0"/>
              <a:t>For example, identifying threatening statements on social media or identifying patterns of crimes</a:t>
            </a:r>
          </a:p>
          <a:p>
            <a:pPr marL="628650" lvl="1" indent="-171450">
              <a:buFontTx/>
              <a:buChar char="-"/>
            </a:pPr>
            <a:r>
              <a:rPr lang="en-US" dirty="0"/>
              <a:t>In turn, there is less crime in society, saving lives and limiting financial damages</a:t>
            </a:r>
          </a:p>
          <a:p>
            <a:pPr marL="171450" lvl="0" indent="-171450">
              <a:buFontTx/>
              <a:buChar char="-"/>
            </a:pPr>
            <a:r>
              <a:rPr lang="en-US" dirty="0"/>
              <a:t>When there is less crime there is generally increased security for citizens</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217485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DRAWBACKS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Frequently, algorithms and artificial intelligence is inherently biased due to the data they were built on</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COMPAS stands for Correctional Offender Management Profiling for Alternative Sanctions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It is an algorithmic risk assessment tool that determines the chance an individual becomes a repeat offender of crimes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It gives a person a rating 1 through 10, with 10 being the most likely to commit a crime again and 1 being the least likely</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Rating is determined by a wide range of questions, from behavior in school to philosophical questions to history of violence</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In states such as New York and California, COMPAS ratings are presented to a judge during the process of an individual’s judgement</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There is evidence the tool disproportionally gives black defendants a higher rating than white defendants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It is impossible for an algorithm to not be discriminatory when it considers an individual’s arrest history, as racial discrimination has long been a factor for arrests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COMPAS violates Equal Protection Rights outlined in the 14</a:t>
            </a:r>
            <a:r>
              <a:rPr lang="en-US" baseline="30000" dirty="0"/>
              <a:t>th</a:t>
            </a:r>
            <a:r>
              <a:rPr lang="en-US" dirty="0"/>
              <a:t> amendment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Algorithms are often trade secrets, so third parties cannot analyze the inner workings of an algorithm</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COMPAS’s recidivism algorithm is an example, we do not know how the algorithm works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Manipulation of the algorithms can allow actors to game the system in their favor</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Removes accountability from decisive individuals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They can blame the computer output as the reason for a poor decision</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193771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DRAWBACKS CONT.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Data collection needed for algorithmic surveillance often violates data privacy laws, such as the GDPR and ECHR</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The Dutch Ministry of Social Affairs created </a:t>
            </a:r>
            <a:r>
              <a:rPr lang="en-US" dirty="0" err="1"/>
              <a:t>SyRI</a:t>
            </a:r>
            <a:r>
              <a:rPr lang="en-US" dirty="0"/>
              <a:t>, its purpose is to identify people at a high risk of welfare fraud using algorithms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Examples of risk indicators for the model include:</a:t>
            </a:r>
          </a:p>
          <a:p>
            <a:pPr marL="1085850" marR="0" lvl="2" indent="-171450" algn="l" defTabSz="457200" rtl="0" eaLnBrk="1" fontAlgn="auto" latinLnBrk="0" hangingPunct="1">
              <a:lnSpc>
                <a:spcPct val="100000"/>
              </a:lnSpc>
              <a:spcBef>
                <a:spcPts val="0"/>
              </a:spcBef>
              <a:spcAft>
                <a:spcPts val="0"/>
              </a:spcAft>
              <a:buClrTx/>
              <a:buSzTx/>
              <a:buFontTx/>
              <a:buChar char="-"/>
              <a:tabLst/>
              <a:defRPr/>
            </a:pPr>
            <a:r>
              <a:rPr lang="en-US" dirty="0"/>
              <a:t>“If 2 people live together, but report to the state that they live at two different addresses, they probably claim too much in welfare benefits” [2]</a:t>
            </a:r>
          </a:p>
          <a:p>
            <a:pPr marL="1085850" marR="0" lvl="2" indent="-171450" algn="l" defTabSz="457200" rtl="0" eaLnBrk="1" fontAlgn="auto" latinLnBrk="0" hangingPunct="1">
              <a:lnSpc>
                <a:spcPct val="100000"/>
              </a:lnSpc>
              <a:spcBef>
                <a:spcPts val="0"/>
              </a:spcBef>
              <a:spcAft>
                <a:spcPts val="0"/>
              </a:spcAft>
              <a:buClrTx/>
              <a:buSzTx/>
              <a:buFontTx/>
              <a:buChar char="-"/>
              <a:tabLst/>
              <a:defRPr/>
            </a:pPr>
            <a:r>
              <a:rPr lang="en-US" dirty="0"/>
              <a:t>“A person has probably concealed assets if he or she has multiple garages and has owned multiple vehicles” [2]</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err="1"/>
              <a:t>SyRI</a:t>
            </a:r>
            <a:r>
              <a:rPr lang="en-US" dirty="0"/>
              <a:t> breached data protection principles and privacy rights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The Dutch Ministry of Social Affairs did not offer transparency on the use of personal data, the risk models were not public information</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It violated Article 22 of the GDPR, which prohibits fully automated decisions with legal effects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It violated Article 8 of the ECHR, which states everyone has the right to respect their private life</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The judgement of </a:t>
            </a:r>
            <a:r>
              <a:rPr lang="en-US" dirty="0" err="1"/>
              <a:t>SyRI</a:t>
            </a:r>
            <a:r>
              <a:rPr lang="en-US" dirty="0"/>
              <a:t> is influential in how future issues of automation in the Europe are handled</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Regulations in other parts of the world are less restrictive, such as China or the 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GDPR – General Data Protection Regulation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ECHR – European Convention of Human Rights</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126106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Use Presentation Guidelines on course web site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paper and presentation templates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Keep topics inside the course scope: Computing + Society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Presentations are due 24 hours before class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Sign up for Individual Presentation, it’s not too late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CONCLUSIONS</a:t>
            </a:r>
          </a:p>
          <a:p>
            <a:pPr marL="171450" indent="-171450">
              <a:buFontTx/>
              <a:buChar char="-"/>
            </a:pPr>
            <a:r>
              <a:rPr lang="en-US" dirty="0"/>
              <a:t>Algorithms and artificial intelligence has the potential improve societal issues involving surveillance</a:t>
            </a:r>
          </a:p>
          <a:p>
            <a:pPr marL="628650" lvl="1" indent="-171450">
              <a:buFontTx/>
              <a:buChar char="-"/>
            </a:pPr>
            <a:r>
              <a:rPr lang="en-US" dirty="0"/>
              <a:t>The key word here is potential</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There needs to be resources dedicated to the development of these technologies before widespread implementation in surveillance</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Data needs to be collected legally, following all regulations and laws, and ethically, without bias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There needs research to specifically develop algorithmic governance. </a:t>
            </a:r>
            <a:r>
              <a:rPr lang="en-US" sz="1100" dirty="0">
                <a:effectLst/>
                <a:latin typeface="Aptos" panose="020B0004020202020204" pitchFamily="34" charset="0"/>
                <a:ea typeface="Aptos" panose="020B0004020202020204" pitchFamily="34" charset="0"/>
                <a:cs typeface="Times New Roman" panose="02020603050405020304" pitchFamily="18" charset="0"/>
              </a:rPr>
              <a:t>It is extremely difficult to predict criminal activity</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use of algorithms by government needs to be implemented gradually and closely monitored</a:t>
            </a:r>
          </a:p>
          <a:p>
            <a:pPr marL="628650" marR="0" lvl="1"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190415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Look at ACM </a:t>
            </a:r>
            <a:r>
              <a:rPr lang="en-US" dirty="0" err="1">
                <a:latin typeface="Arial" charset="0"/>
                <a:ea typeface="ＭＳ Ｐゴシック" charset="-128"/>
                <a:cs typeface="ＭＳ Ｐゴシック" charset="-128"/>
              </a:rPr>
              <a:t>TechNews</a:t>
            </a:r>
            <a:r>
              <a:rPr lang="en-US" dirty="0">
                <a:latin typeface="Arial" charset="0"/>
                <a:ea typeface="ＭＳ Ｐゴシック" charset="-128"/>
                <a:cs typeface="ＭＳ Ｐゴシック" charset="-128"/>
              </a:rPr>
              <a:t> if time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TODO: Image source?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Look at ACM </a:t>
            </a:r>
            <a:r>
              <a:rPr lang="en-US" dirty="0" err="1">
                <a:latin typeface="Arial" charset="0"/>
                <a:ea typeface="ＭＳ Ｐゴシック" charset="-128"/>
                <a:cs typeface="ＭＳ Ｐゴシック" charset="-128"/>
              </a:rPr>
              <a:t>TechNews</a:t>
            </a:r>
            <a:r>
              <a:rPr lang="en-US" dirty="0">
                <a:latin typeface="Arial" charset="0"/>
                <a:ea typeface="ＭＳ Ｐゴシック" charset="-128"/>
                <a:cs typeface="ＭＳ Ｐゴシック" charset="-128"/>
              </a:rPr>
              <a:t> if time</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debate!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“National ban on facial recognition surveillance for law enforcement”</a:t>
            </a:r>
            <a:r>
              <a:rPr lang="en-US" baseline="0" dirty="0"/>
              <a:t> Debate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in class: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a:t>Stand up when speaking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30 second limit (elect a timekeeper)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If Remote: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 “(YES)” or “(NO)” to the end of your name in Zoom to show your side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Previous: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Should law require you to use an official ID for Internet access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National ID or Not</a:t>
            </a:r>
            <a:r>
              <a:rPr lang="en-US" baseline="0" dirty="0"/>
              <a:t>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we have time.</a:t>
            </a:r>
          </a:p>
          <a:p>
            <a:endParaRPr lang="en-US" dirty="0"/>
          </a:p>
          <a:p>
            <a:pPr marL="228600" indent="-228600">
              <a:buAutoNum type="arabicPeriod"/>
            </a:pPr>
            <a:r>
              <a:rPr lang="en-US" dirty="0"/>
              <a:t>Information Collection</a:t>
            </a:r>
          </a:p>
          <a:p>
            <a:pPr marL="228600" indent="-228600">
              <a:buAutoNum type="arabicPeriod"/>
            </a:pPr>
            <a:r>
              <a:rPr lang="en-US" dirty="0"/>
              <a:t>Information Processing</a:t>
            </a:r>
          </a:p>
          <a:p>
            <a:pPr marL="228600" indent="-228600">
              <a:buAutoNum type="arabicPeriod"/>
            </a:pPr>
            <a:r>
              <a:rPr lang="en-US" dirty="0"/>
              <a:t>Information Dissemination</a:t>
            </a:r>
          </a:p>
          <a:p>
            <a:pPr marL="228600" indent="-228600">
              <a:buAutoNum type="arabicPeriod"/>
            </a:pPr>
            <a:r>
              <a:rPr lang="en-US" dirty="0"/>
              <a:t>Invasion</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Movie group</a:t>
            </a:r>
            <a:r>
              <a:rPr lang="en-US" baseline="0" dirty="0"/>
              <a:t> project:</a:t>
            </a:r>
            <a:br>
              <a:rPr lang="en-US" baseline="0" dirty="0"/>
            </a:br>
            <a:r>
              <a:rPr lang="en-US" dirty="0"/>
              <a:t>List of computing technologies portrayed in movie on website</a:t>
            </a:r>
            <a:br>
              <a:rPr lang="en-US" dirty="0"/>
            </a:br>
            <a:r>
              <a:rPr lang="en-US" dirty="0"/>
              <a:t>Categorize computing technologies as existing, future, emerging, impossible or plausible with rationale</a:t>
            </a:r>
            <a:br>
              <a:rPr lang="en-US" dirty="0"/>
            </a:br>
            <a:r>
              <a:rPr lang="en-US" dirty="0"/>
              <a:t>Analyze movie for all topics covered to date</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74683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YvAYIJSSZ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securitycurrent.com/data-privacy-in-the-era-of-covid-19/mouse-cursor-clicking-i-accept-the-terms-of-use-and-privacy-policy-checkbox-and-submit-button-terms-and-conditions-agreement/" TargetMode="External"/><Relationship Id="rId3" Type="http://schemas.openxmlformats.org/officeDocument/2006/relationships/hyperlink" Target="https://www.security.org/digital-security/american-digital-privacy-knowledge/" TargetMode="External"/><Relationship Id="rId7" Type="http://schemas.openxmlformats.org/officeDocument/2006/relationships/hyperlink" Target="https://themarkup.org/the-breakdown/2021/09/02/what-does-it-actually-mean-when-a-company-says-we-do-not-sell-your-data" TargetMode="External"/><Relationship Id="rId2" Type="http://schemas.openxmlformats.org/officeDocument/2006/relationships/hyperlink" Target="https://www.security.org/resources/data-tech-companies-have/" TargetMode="External"/><Relationship Id="rId1" Type="http://schemas.openxmlformats.org/officeDocument/2006/relationships/slideLayout" Target="../slideLayouts/slideLayout2.xml"/><Relationship Id="rId6" Type="http://schemas.openxmlformats.org/officeDocument/2006/relationships/hyperlink" Target="https://www.justice.gov/opcl/e-government-act-2002" TargetMode="External"/><Relationship Id="rId5" Type="http://schemas.openxmlformats.org/officeDocument/2006/relationships/hyperlink" Target="https://home.treasury.gov/footer/privacy-act#:~:text=The%20principles%20of%20the%20Privacy,use%20and%20dissemination%20of%20records" TargetMode="External"/><Relationship Id="rId10" Type="http://schemas.openxmlformats.org/officeDocument/2006/relationships/hyperlink" Target="https://www.northcountrysavings.bank/blog-article/ultimate-guide-identity-theft-protection-online-offline" TargetMode="External"/><Relationship Id="rId4" Type="http://schemas.openxmlformats.org/officeDocument/2006/relationships/hyperlink" Target="https://www.gao.gov/protecting-personal-privacy" TargetMode="External"/><Relationship Id="rId9" Type="http://schemas.openxmlformats.org/officeDocument/2006/relationships/hyperlink" Target="https://privacy.org.nz/publications/guidance-resources/privacy-impact-assessment-toolki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automotiveworld.com/articles/current-ai-wont-get-vehicles-to-the-next-level-of-autonomous-driving/" TargetMode="External"/><Relationship Id="rId2" Type="http://schemas.openxmlformats.org/officeDocument/2006/relationships/hyperlink" Target="http://www.jstor.org/stable/45389444" TargetMode="External"/><Relationship Id="rId1" Type="http://schemas.openxmlformats.org/officeDocument/2006/relationships/slideLayout" Target="../slideLayouts/slideLayout2.xml"/><Relationship Id="rId6" Type="http://schemas.openxmlformats.org/officeDocument/2006/relationships/hyperlink" Target="http://www.dataversity.net/top-ethical-issues-with-ai-and-machine-learning/" TargetMode="External"/><Relationship Id="rId5" Type="http://schemas.openxmlformats.org/officeDocument/2006/relationships/hyperlink" Target="http://www.coe.int/en/web/human-rights-rule-of-law/-/council-of-europe-at-the-2015-internet-governance-forum-facing-mass-surveillance-and-other-threats-to-privacy-and-freedom-of-expression" TargetMode="External"/><Relationship Id="rId4" Type="http://schemas.openxmlformats.org/officeDocument/2006/relationships/hyperlink" Target="http://www.motor1.com/features/420301/american-police-cars-trucks-suv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rockingrobots.com/wp-content/uploads/2020/02/Big-Brother-LR.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2.deloitte.com/content/dam/insights/us/articles/3832_AI-augmented-government/figures/3832_fig1.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www.wisconsinacademy.org/sites/wisconsinacademy.org/files/styles/spotlight_880x495/public/Abrahamson.jpg?itok=SmMy2KY_"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image.parool.nl/165816410/feature-crop/1200/675/fnv-vicevoorzitter-kitty-jong-en-auteur-maxim-februari-bij-aanvan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s3.documentcloud.org/documents/2840784/Practitioner-s-Guide-to-COMPAS-Core.pdf" TargetMode="External"/><Relationship Id="rId3" Type="http://schemas.openxmlformats.org/officeDocument/2006/relationships/hyperlink" Target="https://journals.sagepub.com/doi/full/10.1177/13882627211031257" TargetMode="External"/><Relationship Id="rId7" Type="http://schemas.openxmlformats.org/officeDocument/2006/relationships/hyperlink" Target="https://www.scl.org/3717-algorithmic-surveillance-true-negatives/" TargetMode="External"/><Relationship Id="rId2" Type="http://schemas.openxmlformats.org/officeDocument/2006/relationships/hyperlink" Target="https://link.springer.com/article/10.1007/s10506-021-09286-4" TargetMode="External"/><Relationship Id="rId1" Type="http://schemas.openxmlformats.org/officeDocument/2006/relationships/slideLayout" Target="../slideLayouts/slideLayout2.xml"/><Relationship Id="rId6" Type="http://schemas.openxmlformats.org/officeDocument/2006/relationships/hyperlink" Target="https://pressbooks.pub/surveillancestudies/chapter/algorithmic-surveillance/" TargetMode="External"/><Relationship Id="rId5" Type="http://schemas.openxmlformats.org/officeDocument/2006/relationships/hyperlink" Target="https://www2.deloitte.com/us/en/insights/focus/cognitive-technologies/artificial-intelligence-government.html" TargetMode="External"/><Relationship Id="rId10" Type="http://schemas.openxmlformats.org/officeDocument/2006/relationships/hyperlink" Target="https://www.wired.com/story/europe-limits-government-algorithm-us-not-much/" TargetMode="External"/><Relationship Id="rId4" Type="http://schemas.openxmlformats.org/officeDocument/2006/relationships/hyperlink" Target="https://www.danah.org/papers/2014/DataDiscrimination.pdf" TargetMode="External"/><Relationship Id="rId9" Type="http://schemas.openxmlformats.org/officeDocument/2006/relationships/hyperlink" Target="https://scholarship.law.umn.edu/cgi/viewcontent.cgi?article=1680&amp;context=lawineq"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pic>
        <p:nvPicPr>
          <p:cNvPr id="6" name="Picture 5">
            <a:hlinkClick r:id="rId3"/>
            <a:extLst>
              <a:ext uri="{FF2B5EF4-FFF2-40B4-BE49-F238E27FC236}">
                <a16:creationId xmlns:a16="http://schemas.microsoft.com/office/drawing/2014/main" id="{955B9481-D618-8D02-887B-E2DE747C22D9}"/>
              </a:ext>
            </a:extLst>
          </p:cNvPr>
          <p:cNvPicPr>
            <a:picLocks noChangeAspect="1"/>
          </p:cNvPicPr>
          <p:nvPr/>
        </p:nvPicPr>
        <p:blipFill>
          <a:blip r:embed="rId4"/>
          <a:stretch>
            <a:fillRect/>
          </a:stretch>
        </p:blipFill>
        <p:spPr>
          <a:xfrm>
            <a:off x="4334256" y="4653932"/>
            <a:ext cx="475488" cy="457200"/>
          </a:xfrm>
          <a:prstGeom prst="rect">
            <a:avLst/>
          </a:prstGeom>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ea typeface="Cambria"/>
              </a:rPr>
              <a:t>Drawing the sharing line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Colin Lemire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4154343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a:ea typeface="Cambria"/>
              </a:rPr>
              <a:t>What information do companies Collect?</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Name [1]</a:t>
            </a:r>
            <a:endParaRPr lang="en-US" dirty="0">
              <a:ea typeface="Cambria"/>
            </a:endParaRPr>
          </a:p>
          <a:p>
            <a:pPr marL="205740" indent="-205740"/>
            <a:r>
              <a:rPr lang="en-US" dirty="0">
                <a:ea typeface="Cambria"/>
              </a:rPr>
              <a:t>Address [1]</a:t>
            </a:r>
          </a:p>
          <a:p>
            <a:pPr marL="205740" indent="-205740"/>
            <a:r>
              <a:rPr lang="en-US" dirty="0">
                <a:ea typeface="Cambria"/>
              </a:rPr>
              <a:t>Phone number [1]</a:t>
            </a:r>
          </a:p>
          <a:p>
            <a:pPr marL="205740" indent="-205740"/>
            <a:r>
              <a:rPr lang="en-US" dirty="0">
                <a:ea typeface="Cambria"/>
              </a:rPr>
              <a:t>Email [1]</a:t>
            </a:r>
            <a:endParaRPr lang="en-US" dirty="0"/>
          </a:p>
          <a:p>
            <a:pPr marL="205740" indent="-205740"/>
            <a:r>
              <a:rPr lang="en-US" dirty="0">
                <a:ea typeface="Cambria"/>
              </a:rPr>
              <a:t>Location [1]</a:t>
            </a:r>
          </a:p>
          <a:p>
            <a:pPr marL="205740" indent="-205740"/>
            <a:r>
              <a:rPr lang="en-US" dirty="0">
                <a:ea typeface="Cambria"/>
              </a:rPr>
              <a:t>Search terms [1]</a:t>
            </a:r>
          </a:p>
          <a:p>
            <a:pPr marL="205740" indent="-205740"/>
            <a:r>
              <a:rPr lang="en-US" dirty="0">
                <a:ea typeface="Cambria"/>
              </a:rPr>
              <a:t>Online activity [1]</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Colin Lemire</a:t>
            </a:r>
            <a:endParaRPr lang="en-US"/>
          </a:p>
        </p:txBody>
      </p:sp>
      <p:sp>
        <p:nvSpPr>
          <p:cNvPr id="4" name="TextBox 3">
            <a:extLst>
              <a:ext uri="{FF2B5EF4-FFF2-40B4-BE49-F238E27FC236}">
                <a16:creationId xmlns:a16="http://schemas.microsoft.com/office/drawing/2014/main" id="{9BC89C6E-6114-2154-AAD9-A8BFEEB59F32}"/>
              </a:ext>
            </a:extLst>
          </p:cNvPr>
          <p:cNvSpPr txBox="1"/>
          <p:nvPr/>
        </p:nvSpPr>
        <p:spPr>
          <a:xfrm>
            <a:off x="5737912" y="4560127"/>
            <a:ext cx="1012181"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2800" dirty="0">
                <a:ea typeface="Cambria"/>
              </a:rPr>
              <a:t>[1]</a:t>
            </a:r>
          </a:p>
        </p:txBody>
      </p:sp>
      <p:pic>
        <p:nvPicPr>
          <p:cNvPr id="8" name="Picture 7" descr="A screenshot of a computer&#10;&#10;Description automatically generated">
            <a:extLst>
              <a:ext uri="{FF2B5EF4-FFF2-40B4-BE49-F238E27FC236}">
                <a16:creationId xmlns:a16="http://schemas.microsoft.com/office/drawing/2014/main" id="{D9E136F5-CF08-E156-4EEB-3ED25C0BAD37}"/>
              </a:ext>
            </a:extLst>
          </p:cNvPr>
          <p:cNvPicPr>
            <a:picLocks noChangeAspect="1"/>
          </p:cNvPicPr>
          <p:nvPr/>
        </p:nvPicPr>
        <p:blipFill>
          <a:blip r:embed="rId3"/>
          <a:stretch>
            <a:fillRect/>
          </a:stretch>
        </p:blipFill>
        <p:spPr>
          <a:xfrm>
            <a:off x="3198070" y="965637"/>
            <a:ext cx="5644774" cy="3596510"/>
          </a:xfrm>
          <a:prstGeom prst="rect">
            <a:avLst/>
          </a:prstGeom>
        </p:spPr>
      </p:pic>
    </p:spTree>
    <p:extLst>
      <p:ext uri="{BB962C8B-B14F-4D97-AF65-F5344CB8AC3E}">
        <p14:creationId xmlns:p14="http://schemas.microsoft.com/office/powerpoint/2010/main" val="59480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Cambria"/>
              </a:rPr>
              <a:t>Why should I care?</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Your information is being sold [6]</a:t>
            </a:r>
          </a:p>
          <a:p>
            <a:pPr marL="205740" indent="-205740"/>
            <a:r>
              <a:rPr lang="en-US" dirty="0">
                <a:ea typeface="Cambria"/>
              </a:rPr>
              <a:t>Data breaches [1][3] </a:t>
            </a:r>
          </a:p>
          <a:p>
            <a:pPr marL="205740" indent="-205740"/>
            <a:endParaRPr lang="en-US" dirty="0">
              <a:ea typeface="Cambria"/>
            </a:endParaRP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Colin Lemire</a:t>
            </a:r>
            <a:endParaRPr lang="en-US"/>
          </a:p>
        </p:txBody>
      </p:sp>
      <p:pic>
        <p:nvPicPr>
          <p:cNvPr id="8" name="Picture 7" descr="Ultimate Guide to Identity Theft Protection Online &amp; Offline | North  Country Savings Bank">
            <a:extLst>
              <a:ext uri="{FF2B5EF4-FFF2-40B4-BE49-F238E27FC236}">
                <a16:creationId xmlns:a16="http://schemas.microsoft.com/office/drawing/2014/main" id="{C6062868-2F78-1DDB-0573-6F3CBC237F29}"/>
              </a:ext>
            </a:extLst>
          </p:cNvPr>
          <p:cNvPicPr>
            <a:picLocks noChangeAspect="1"/>
          </p:cNvPicPr>
          <p:nvPr/>
        </p:nvPicPr>
        <p:blipFill>
          <a:blip r:embed="rId3"/>
          <a:stretch>
            <a:fillRect/>
          </a:stretch>
        </p:blipFill>
        <p:spPr>
          <a:xfrm>
            <a:off x="4336514" y="1278645"/>
            <a:ext cx="4485242" cy="2923601"/>
          </a:xfrm>
          <a:prstGeom prst="rect">
            <a:avLst/>
          </a:prstGeom>
        </p:spPr>
      </p:pic>
    </p:spTree>
    <p:extLst>
      <p:ext uri="{BB962C8B-B14F-4D97-AF65-F5344CB8AC3E}">
        <p14:creationId xmlns:p14="http://schemas.microsoft.com/office/powerpoint/2010/main" val="115840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Cambria"/>
              </a:rPr>
              <a:t>What laws Exist?</a:t>
            </a:r>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Colin Lemire</a:t>
            </a:r>
            <a:endParaRPr lang="en-US"/>
          </a:p>
        </p:txBody>
      </p:sp>
      <p:sp>
        <p:nvSpPr>
          <p:cNvPr id="9" name="Content Placeholder 2">
            <a:extLst>
              <a:ext uri="{FF2B5EF4-FFF2-40B4-BE49-F238E27FC236}">
                <a16:creationId xmlns:a16="http://schemas.microsoft.com/office/drawing/2014/main" id="{B83C77E3-F00C-59DD-4B66-8F319D6B4CC9}"/>
              </a:ext>
            </a:extLst>
          </p:cNvPr>
          <p:cNvSpPr txBox="1">
            <a:spLocks/>
          </p:cNvSpPr>
          <p:nvPr/>
        </p:nvSpPr>
        <p:spPr>
          <a:xfrm>
            <a:off x="686137" y="1419466"/>
            <a:ext cx="2975085" cy="3352800"/>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ea typeface="Cambria"/>
              </a:rPr>
              <a:t>E-Government Act of 2002</a:t>
            </a:r>
          </a:p>
          <a:p>
            <a:pPr marL="205740" indent="-205740"/>
            <a:r>
              <a:rPr lang="en-US" dirty="0">
                <a:ea typeface="Cambria"/>
              </a:rPr>
              <a:t>All federal agencies are required to make a "Privacy Impact Assessment" (PIA) [5]</a:t>
            </a:r>
          </a:p>
          <a:p>
            <a:pPr marL="205740" indent="-205740"/>
            <a:r>
              <a:rPr lang="en-US" dirty="0">
                <a:ea typeface="Cambria"/>
              </a:rPr>
              <a:t>PIAs are supposed to be publicly available [5]</a:t>
            </a:r>
          </a:p>
          <a:p>
            <a:pPr marL="205740" indent="-205740"/>
            <a:endParaRPr lang="en-US" dirty="0">
              <a:ea typeface="Cambria"/>
            </a:endParaRPr>
          </a:p>
        </p:txBody>
      </p:sp>
      <p:pic>
        <p:nvPicPr>
          <p:cNvPr id="3" name="Picture 2" descr="Office of the Privacy Commissioner | Privacy Impact Assessment Toolkit">
            <a:extLst>
              <a:ext uri="{FF2B5EF4-FFF2-40B4-BE49-F238E27FC236}">
                <a16:creationId xmlns:a16="http://schemas.microsoft.com/office/drawing/2014/main" id="{9852015E-EEE1-23D6-0595-8C610D70E54F}"/>
              </a:ext>
            </a:extLst>
          </p:cNvPr>
          <p:cNvPicPr>
            <a:picLocks noChangeAspect="1"/>
          </p:cNvPicPr>
          <p:nvPr/>
        </p:nvPicPr>
        <p:blipFill>
          <a:blip r:embed="rId3"/>
          <a:stretch>
            <a:fillRect/>
          </a:stretch>
        </p:blipFill>
        <p:spPr>
          <a:xfrm>
            <a:off x="3486152" y="1004968"/>
            <a:ext cx="5226266" cy="3439020"/>
          </a:xfrm>
          <a:prstGeom prst="rect">
            <a:avLst/>
          </a:prstGeom>
        </p:spPr>
      </p:pic>
      <p:sp>
        <p:nvSpPr>
          <p:cNvPr id="8" name="TextBox 7">
            <a:extLst>
              <a:ext uri="{FF2B5EF4-FFF2-40B4-BE49-F238E27FC236}">
                <a16:creationId xmlns:a16="http://schemas.microsoft.com/office/drawing/2014/main" id="{6E43ACC1-9B9F-7291-477B-04F9797C0884}"/>
              </a:ext>
            </a:extLst>
          </p:cNvPr>
          <p:cNvSpPr txBox="1"/>
          <p:nvPr/>
        </p:nvSpPr>
        <p:spPr>
          <a:xfrm>
            <a:off x="5855955" y="4519407"/>
            <a:ext cx="990338"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2800" dirty="0">
                <a:ea typeface="Cambria"/>
              </a:rPr>
              <a:t>[8]</a:t>
            </a:r>
            <a:endParaRPr lang="en-US" dirty="0"/>
          </a:p>
        </p:txBody>
      </p:sp>
    </p:spTree>
    <p:extLst>
      <p:ext uri="{BB962C8B-B14F-4D97-AF65-F5344CB8AC3E}">
        <p14:creationId xmlns:p14="http://schemas.microsoft.com/office/powerpoint/2010/main" val="1509620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Cambria"/>
              </a:rPr>
              <a:t>You don’t read privacy agreements</a:t>
            </a:r>
          </a:p>
        </p:txBody>
      </p:sp>
      <p:sp>
        <p:nvSpPr>
          <p:cNvPr id="3" name="Content Placeholder 2"/>
          <p:cNvSpPr>
            <a:spLocks noGrp="1"/>
          </p:cNvSpPr>
          <p:nvPr>
            <p:ph sz="half" idx="1"/>
          </p:nvPr>
        </p:nvSpPr>
        <p:spPr>
          <a:xfrm>
            <a:off x="685800" y="1304353"/>
            <a:ext cx="2336036" cy="3400998"/>
          </a:xfrm>
        </p:spPr>
        <p:txBody>
          <a:bodyPr vert="horz" lIns="91436" tIns="45718" rIns="91436" bIns="45718" rtlCol="0" anchor="t">
            <a:normAutofit/>
          </a:bodyPr>
          <a:lstStyle/>
          <a:p>
            <a:pPr marL="205740" indent="-205740"/>
            <a:r>
              <a:rPr lang="en-US" dirty="0">
                <a:ea typeface="Cambria"/>
              </a:rPr>
              <a:t>Most users do not pay attention to privacy policies [2]</a:t>
            </a:r>
          </a:p>
          <a:p>
            <a:pPr marL="205740" indent="-205740"/>
            <a:r>
              <a:rPr lang="en-US" dirty="0">
                <a:ea typeface="Cambria"/>
              </a:rPr>
              <a:t>Over 1000 responses to survey [2]</a:t>
            </a:r>
          </a:p>
          <a:p>
            <a:pPr marL="205740" indent="-205740"/>
            <a:r>
              <a:rPr lang="en-US" dirty="0">
                <a:ea typeface="Cambria"/>
              </a:rPr>
              <a:t>72% of people don't/barely look at privacy policies [2]</a:t>
            </a:r>
          </a:p>
          <a:p>
            <a:pPr marL="205740" indent="-205740"/>
            <a:endParaRPr lang="en-US" dirty="0">
              <a:ea typeface="Cambria"/>
            </a:endParaRP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Colin Lemire</a:t>
            </a:r>
            <a:endParaRPr lang="en-US"/>
          </a:p>
        </p:txBody>
      </p:sp>
      <p:sp>
        <p:nvSpPr>
          <p:cNvPr id="4" name="TextBox 3">
            <a:extLst>
              <a:ext uri="{FF2B5EF4-FFF2-40B4-BE49-F238E27FC236}">
                <a16:creationId xmlns:a16="http://schemas.microsoft.com/office/drawing/2014/main" id="{9BC89C6E-6114-2154-AAD9-A8BFEEB59F32}"/>
              </a:ext>
            </a:extLst>
          </p:cNvPr>
          <p:cNvSpPr txBox="1"/>
          <p:nvPr/>
        </p:nvSpPr>
        <p:spPr>
          <a:xfrm>
            <a:off x="5855955" y="3790252"/>
            <a:ext cx="990338"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2800" dirty="0">
                <a:ea typeface="Cambria"/>
              </a:rPr>
              <a:t>[2]</a:t>
            </a:r>
            <a:endParaRPr lang="en-US" dirty="0"/>
          </a:p>
        </p:txBody>
      </p:sp>
      <p:pic>
        <p:nvPicPr>
          <p:cNvPr id="9" name="Picture 8" descr="A graph of data on a white background&#10;&#10;Description automatically generated">
            <a:extLst>
              <a:ext uri="{FF2B5EF4-FFF2-40B4-BE49-F238E27FC236}">
                <a16:creationId xmlns:a16="http://schemas.microsoft.com/office/drawing/2014/main" id="{8E7923E9-25CB-4192-8CE2-1CEF8F2247E7}"/>
              </a:ext>
            </a:extLst>
          </p:cNvPr>
          <p:cNvPicPr>
            <a:picLocks noChangeAspect="1"/>
          </p:cNvPicPr>
          <p:nvPr/>
        </p:nvPicPr>
        <p:blipFill>
          <a:blip r:embed="rId3"/>
          <a:stretch>
            <a:fillRect/>
          </a:stretch>
        </p:blipFill>
        <p:spPr>
          <a:xfrm>
            <a:off x="3291289" y="1307050"/>
            <a:ext cx="5735656" cy="2322831"/>
          </a:xfrm>
          <a:prstGeom prst="rect">
            <a:avLst/>
          </a:prstGeom>
        </p:spPr>
      </p:pic>
    </p:spTree>
    <p:extLst>
      <p:ext uri="{BB962C8B-B14F-4D97-AF65-F5344CB8AC3E}">
        <p14:creationId xmlns:p14="http://schemas.microsoft.com/office/powerpoint/2010/main" val="3101220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Cambria"/>
              </a:rPr>
              <a:t>More survey results – not-so-hidden clause</a:t>
            </a:r>
            <a:endParaRPr lang="en-US" dirty="0"/>
          </a:p>
        </p:txBody>
      </p:sp>
      <p:sp>
        <p:nvSpPr>
          <p:cNvPr id="3" name="Content Placeholder 2"/>
          <p:cNvSpPr>
            <a:spLocks noGrp="1"/>
          </p:cNvSpPr>
          <p:nvPr>
            <p:ph sz="half" idx="1"/>
          </p:nvPr>
        </p:nvSpPr>
        <p:spPr>
          <a:xfrm>
            <a:off x="685800" y="1352551"/>
            <a:ext cx="2925818" cy="3352800"/>
          </a:xfrm>
        </p:spPr>
        <p:txBody>
          <a:bodyPr vert="horz" lIns="91436" tIns="45718" rIns="91436" bIns="45718" rtlCol="0" anchor="t">
            <a:normAutofit/>
          </a:bodyPr>
          <a:lstStyle/>
          <a:p>
            <a:pPr marL="205740" indent="-205740"/>
            <a:r>
              <a:rPr lang="en-US" dirty="0">
                <a:ea typeface="Cambria"/>
              </a:rPr>
              <a:t>Hidden clause in privacy policy of this survey [2]</a:t>
            </a:r>
          </a:p>
          <a:p>
            <a:pPr marL="205740" indent="-205740"/>
            <a:r>
              <a:rPr lang="en-US" dirty="0">
                <a:ea typeface="Cambria"/>
              </a:rPr>
              <a:t>98% of people agreed – 16 total out of over 1000 [2]</a:t>
            </a:r>
          </a:p>
          <a:p>
            <a:pPr marL="205740" indent="-205740"/>
            <a:r>
              <a:rPr lang="en-US" dirty="0">
                <a:ea typeface="Cambria"/>
              </a:rPr>
              <a:t>Accepting the privacy policy was not required to take the survey [2]</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Colin Lemire</a:t>
            </a:r>
            <a:endParaRPr lang="en-US"/>
          </a:p>
        </p:txBody>
      </p:sp>
      <p:sp>
        <p:nvSpPr>
          <p:cNvPr id="4" name="TextBox 3">
            <a:extLst>
              <a:ext uri="{FF2B5EF4-FFF2-40B4-BE49-F238E27FC236}">
                <a16:creationId xmlns:a16="http://schemas.microsoft.com/office/drawing/2014/main" id="{9BC89C6E-6114-2154-AAD9-A8BFEEB59F32}"/>
              </a:ext>
            </a:extLst>
          </p:cNvPr>
          <p:cNvSpPr txBox="1"/>
          <p:nvPr/>
        </p:nvSpPr>
        <p:spPr>
          <a:xfrm>
            <a:off x="6186461" y="3934849"/>
            <a:ext cx="990338"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2800" dirty="0">
                <a:ea typeface="Cambria"/>
              </a:rPr>
              <a:t>[2]</a:t>
            </a:r>
            <a:endParaRPr lang="en-US" dirty="0"/>
          </a:p>
        </p:txBody>
      </p:sp>
      <p:pic>
        <p:nvPicPr>
          <p:cNvPr id="9" name="Picture 8" descr="A screenshot of a survey results&#10;&#10;Description automatically generated">
            <a:extLst>
              <a:ext uri="{FF2B5EF4-FFF2-40B4-BE49-F238E27FC236}">
                <a16:creationId xmlns:a16="http://schemas.microsoft.com/office/drawing/2014/main" id="{04EB3086-76BC-F2BC-E16E-239400D490F5}"/>
              </a:ext>
            </a:extLst>
          </p:cNvPr>
          <p:cNvPicPr>
            <a:picLocks noChangeAspect="1"/>
          </p:cNvPicPr>
          <p:nvPr/>
        </p:nvPicPr>
        <p:blipFill>
          <a:blip r:embed="rId3"/>
          <a:stretch>
            <a:fillRect/>
          </a:stretch>
        </p:blipFill>
        <p:spPr>
          <a:xfrm>
            <a:off x="3840711" y="1252538"/>
            <a:ext cx="5059088" cy="2638424"/>
          </a:xfrm>
          <a:prstGeom prst="rect">
            <a:avLst/>
          </a:prstGeom>
        </p:spPr>
      </p:pic>
    </p:spTree>
    <p:extLst>
      <p:ext uri="{BB962C8B-B14F-4D97-AF65-F5344CB8AC3E}">
        <p14:creationId xmlns:p14="http://schemas.microsoft.com/office/powerpoint/2010/main" val="96347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Cambria"/>
              </a:rPr>
              <a:t>Solution</a:t>
            </a:r>
            <a:endParaRPr lang="en-US" dirty="0"/>
          </a:p>
        </p:txBody>
      </p:sp>
      <p:sp>
        <p:nvSpPr>
          <p:cNvPr id="3" name="Content Placeholder 2"/>
          <p:cNvSpPr>
            <a:spLocks noGrp="1"/>
          </p:cNvSpPr>
          <p:nvPr>
            <p:ph sz="half" idx="1"/>
          </p:nvPr>
        </p:nvSpPr>
        <p:spPr>
          <a:xfrm>
            <a:off x="685800" y="1352551"/>
            <a:ext cx="3506578" cy="3352800"/>
          </a:xfrm>
        </p:spPr>
        <p:txBody>
          <a:bodyPr vert="horz" lIns="91436" tIns="45718" rIns="91436" bIns="45718" rtlCol="0" anchor="t">
            <a:normAutofit/>
          </a:bodyPr>
          <a:lstStyle/>
          <a:p>
            <a:pPr marL="205740" indent="-205740"/>
            <a:r>
              <a:rPr lang="en-US" dirty="0"/>
              <a:t>Companies</a:t>
            </a:r>
            <a:r>
              <a:rPr lang="en-US" dirty="0">
                <a:ea typeface="Cambria"/>
              </a:rPr>
              <a:t> who collect information should give a bullet point list of data collected</a:t>
            </a:r>
          </a:p>
          <a:p>
            <a:pPr marL="205740" indent="-205740"/>
            <a:r>
              <a:rPr lang="en-US" dirty="0">
                <a:ea typeface="Cambria"/>
              </a:rPr>
              <a:t>5 second timer to accepting privacy policy </a:t>
            </a:r>
          </a:p>
          <a:p>
            <a:pPr marL="205740" indent="-205740"/>
            <a:r>
              <a:rPr lang="en-US" dirty="0">
                <a:ea typeface="Cambria"/>
              </a:rPr>
              <a:t>All users should be able to get their info on request</a:t>
            </a:r>
          </a:p>
          <a:p>
            <a:pPr marL="205740" indent="-205740"/>
            <a:r>
              <a:rPr lang="en-US" dirty="0">
                <a:ea typeface="Cambria"/>
              </a:rPr>
              <a:t>Selling data should not be allowed at all  - 77% supported this policy, just 9% opposed [2]</a:t>
            </a:r>
          </a:p>
          <a:p>
            <a:pPr marL="205740" indent="-205740"/>
            <a:endParaRPr lang="en-US" dirty="0">
              <a:ea typeface="Cambria"/>
            </a:endParaRP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Colin Lemire</a:t>
            </a:r>
            <a:endParaRPr lang="en-US"/>
          </a:p>
        </p:txBody>
      </p:sp>
      <p:pic>
        <p:nvPicPr>
          <p:cNvPr id="11" name="Picture 10" descr="Mouse Cursor Clicking &quot;I accept the terms of use and Privacy Policy&quot;  Checkbox and Submit Button, Terms and Conditions Agreement - Security  Current">
            <a:extLst>
              <a:ext uri="{FF2B5EF4-FFF2-40B4-BE49-F238E27FC236}">
                <a16:creationId xmlns:a16="http://schemas.microsoft.com/office/drawing/2014/main" id="{C75804F2-82BB-8650-CB7D-F36FCE868A2B}"/>
              </a:ext>
            </a:extLst>
          </p:cNvPr>
          <p:cNvPicPr>
            <a:picLocks noChangeAspect="1"/>
          </p:cNvPicPr>
          <p:nvPr/>
        </p:nvPicPr>
        <p:blipFill>
          <a:blip r:embed="rId3"/>
          <a:stretch>
            <a:fillRect/>
          </a:stretch>
        </p:blipFill>
        <p:spPr>
          <a:xfrm>
            <a:off x="4315858" y="1203127"/>
            <a:ext cx="4595409" cy="3060865"/>
          </a:xfrm>
          <a:prstGeom prst="rect">
            <a:avLst/>
          </a:prstGeom>
        </p:spPr>
      </p:pic>
      <p:sp>
        <p:nvSpPr>
          <p:cNvPr id="13" name="TextBox 12">
            <a:extLst>
              <a:ext uri="{FF2B5EF4-FFF2-40B4-BE49-F238E27FC236}">
                <a16:creationId xmlns:a16="http://schemas.microsoft.com/office/drawing/2014/main" id="{83DA9FA6-BCD6-0BF4-5ADC-60C2F3AA3D19}"/>
              </a:ext>
            </a:extLst>
          </p:cNvPr>
          <p:cNvSpPr txBox="1"/>
          <p:nvPr/>
        </p:nvSpPr>
        <p:spPr>
          <a:xfrm>
            <a:off x="6351714" y="4382409"/>
            <a:ext cx="990338"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2800" dirty="0">
                <a:ea typeface="Cambria"/>
              </a:rPr>
              <a:t>[7]</a:t>
            </a:r>
            <a:endParaRPr lang="en-US" dirty="0"/>
          </a:p>
        </p:txBody>
      </p:sp>
    </p:spTree>
    <p:extLst>
      <p:ext uri="{BB962C8B-B14F-4D97-AF65-F5344CB8AC3E}">
        <p14:creationId xmlns:p14="http://schemas.microsoft.com/office/powerpoint/2010/main" val="372632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059078"/>
            <a:ext cx="7772400" cy="3793009"/>
          </a:xfrm>
        </p:spPr>
        <p:txBody>
          <a:bodyPr vert="horz" lIns="91440" tIns="45718" rIns="91436" bIns="45718" rtlCol="0" anchor="t">
            <a:normAutofit/>
          </a:bodyPr>
          <a:lstStyle/>
          <a:p>
            <a:pPr marL="0" indent="0">
              <a:spcBef>
                <a:spcPts val="1199"/>
              </a:spcBef>
              <a:buNone/>
            </a:pPr>
            <a:r>
              <a:rPr lang="en-US" sz="900" dirty="0"/>
              <a:t>[1] Turner, Gabe, &amp; </a:t>
            </a:r>
            <a:r>
              <a:rPr lang="en-US" sz="900" err="1"/>
              <a:t>Vigderman</a:t>
            </a:r>
            <a:r>
              <a:rPr lang="en-US" sz="900" dirty="0"/>
              <a:t>, Aliza, “The Data Big Tech Companies Have On You”, (Security.org, Jun 7, 2024), </a:t>
            </a:r>
            <a:r>
              <a:rPr lang="en-US" sz="900" dirty="0">
                <a:hlinkClick r:id="rId2">
                  <a:extLst>
                    <a:ext uri="{A12FA001-AC4F-418D-AE19-62706E023703}">
                      <ahyp:hlinkClr xmlns:ahyp="http://schemas.microsoft.com/office/drawing/2018/hyperlinkcolor" val="tx"/>
                    </a:ext>
                  </a:extLst>
                </a:hlinkClick>
              </a:rPr>
              <a:t>https://www.security.org/resources/data-tech-companies-have/</a:t>
            </a:r>
            <a:r>
              <a:rPr lang="en-US" sz="900" dirty="0"/>
              <a:t>, (Accessed Sept 9, 2024).</a:t>
            </a:r>
            <a:endParaRPr lang="en-US" sz="900" dirty="0">
              <a:solidFill>
                <a:srgbClr val="000000"/>
              </a:solidFill>
              <a:ea typeface="Cambria"/>
            </a:endParaRPr>
          </a:p>
          <a:p>
            <a:pPr marL="0" indent="0">
              <a:spcBef>
                <a:spcPts val="1199"/>
              </a:spcBef>
              <a:buNone/>
            </a:pPr>
            <a:r>
              <a:rPr lang="en-US" sz="900" dirty="0"/>
              <a:t>[2] “Americans Get an F on Digital Privacy Knowledge”, (Security.org, Apr 14, 2021), </a:t>
            </a:r>
            <a:r>
              <a:rPr lang="en-US" sz="900" dirty="0">
                <a:hlinkClick r:id="rId3">
                  <a:extLst>
                    <a:ext uri="{A12FA001-AC4F-418D-AE19-62706E023703}">
                      <ahyp:hlinkClr xmlns:ahyp="http://schemas.microsoft.com/office/drawing/2018/hyperlinkcolor" val="tx"/>
                    </a:ext>
                  </a:extLst>
                </a:hlinkClick>
              </a:rPr>
              <a:t>https://www.security.org/digital-security/american-digital-privacy-knowledge/</a:t>
            </a:r>
            <a:r>
              <a:rPr lang="en-US" sz="900" dirty="0"/>
              <a:t>, (Accessed Sept 9, 2024).</a:t>
            </a:r>
            <a:endParaRPr lang="en-US" sz="900" dirty="0">
              <a:solidFill>
                <a:srgbClr val="000000"/>
              </a:solidFill>
              <a:ea typeface="Cambria"/>
            </a:endParaRPr>
          </a:p>
          <a:p>
            <a:pPr marL="0" indent="0">
              <a:buNone/>
            </a:pPr>
            <a:r>
              <a:rPr lang="en-US" sz="900" dirty="0"/>
              <a:t>[3] "Protecting Personal Privacy", (GAO), </a:t>
            </a:r>
            <a:r>
              <a:rPr lang="en-US" sz="900" dirty="0">
                <a:ea typeface="+mn-lt"/>
                <a:cs typeface="+mn-lt"/>
                <a:hlinkClick r:id="rId4">
                  <a:extLst>
                    <a:ext uri="{A12FA001-AC4F-418D-AE19-62706E023703}">
                      <ahyp:hlinkClr xmlns:ahyp="http://schemas.microsoft.com/office/drawing/2018/hyperlinkcolor" val="tx"/>
                    </a:ext>
                  </a:extLst>
                </a:hlinkClick>
              </a:rPr>
              <a:t>https://www.gao.gov/protecting-personal-privacy</a:t>
            </a:r>
            <a:r>
              <a:rPr lang="en-US" sz="900" dirty="0">
                <a:ea typeface="+mn-lt"/>
                <a:cs typeface="+mn-lt"/>
              </a:rPr>
              <a:t>, (Accessed Sept 11, 2024).</a:t>
            </a:r>
            <a:endParaRPr lang="en-US" sz="900" dirty="0">
              <a:ea typeface="Cambria"/>
            </a:endParaRPr>
          </a:p>
          <a:p>
            <a:pPr marL="0" indent="0">
              <a:buNone/>
            </a:pPr>
            <a:r>
              <a:rPr lang="en-US" sz="900" dirty="0"/>
              <a:t>[4] "Privacy Act", (US Department of Treasury), </a:t>
            </a:r>
            <a:r>
              <a:rPr lang="en-US" sz="900" dirty="0">
                <a:ea typeface="+mn-lt"/>
                <a:cs typeface="+mn-lt"/>
                <a:hlinkClick r:id="rId5">
                  <a:extLst>
                    <a:ext uri="{A12FA001-AC4F-418D-AE19-62706E023703}">
                      <ahyp:hlinkClr xmlns:ahyp="http://schemas.microsoft.com/office/drawing/2018/hyperlinkcolor" val="tx"/>
                    </a:ext>
                  </a:extLst>
                </a:hlinkClick>
              </a:rPr>
              <a:t>https://home.treasury.gov/footer/privacy-act#:~:text=The%20principles%20of%20the%20Privacy,use%20and%20dissemination%20of%20records</a:t>
            </a:r>
            <a:r>
              <a:rPr lang="en-US" sz="900" dirty="0">
                <a:ea typeface="+mn-lt"/>
                <a:cs typeface="+mn-lt"/>
              </a:rPr>
              <a:t>, (Accessed Sept 11, 2024).</a:t>
            </a:r>
            <a:endParaRPr lang="en-US" sz="900" dirty="0">
              <a:ea typeface="Cambria"/>
            </a:endParaRPr>
          </a:p>
          <a:p>
            <a:pPr marL="0" indent="0">
              <a:buNone/>
            </a:pPr>
            <a:r>
              <a:rPr lang="en-US" sz="900" dirty="0"/>
              <a:t>[5] "E-Government Act of 2002", (US Department of Justice), </a:t>
            </a:r>
            <a:r>
              <a:rPr lang="en-US" sz="900" dirty="0">
                <a:ea typeface="+mn-lt"/>
                <a:cs typeface="+mn-lt"/>
                <a:hlinkClick r:id="rId6">
                  <a:extLst>
                    <a:ext uri="{A12FA001-AC4F-418D-AE19-62706E023703}">
                      <ahyp:hlinkClr xmlns:ahyp="http://schemas.microsoft.com/office/drawing/2018/hyperlinkcolor" val="tx"/>
                    </a:ext>
                  </a:extLst>
                </a:hlinkClick>
              </a:rPr>
              <a:t>https://www.justice.gov/opcl/e-government-act-2002</a:t>
            </a:r>
            <a:r>
              <a:rPr lang="en-US" sz="900" dirty="0">
                <a:ea typeface="+mn-lt"/>
                <a:cs typeface="+mn-lt"/>
              </a:rPr>
              <a:t>, (Accessed Sept 11, 2024).</a:t>
            </a:r>
            <a:endParaRPr lang="en-US" sz="900" dirty="0">
              <a:ea typeface="Cambria"/>
            </a:endParaRPr>
          </a:p>
          <a:p>
            <a:pPr marL="0" indent="0">
              <a:buNone/>
            </a:pPr>
            <a:r>
              <a:rPr lang="en-US" sz="900" dirty="0">
                <a:ea typeface="Cambria"/>
              </a:rPr>
              <a:t>[6] Ng, Alfred, "What Does It Actually Mean When a Company Says 'We Do Not Sell Your Data'?", (The Markup, Sept 2, 2021), </a:t>
            </a:r>
            <a:r>
              <a:rPr lang="en-US" sz="900" dirty="0">
                <a:ea typeface="+mn-lt"/>
                <a:cs typeface="+mn-lt"/>
                <a:hlinkClick r:id="rId7">
                  <a:extLst>
                    <a:ext uri="{A12FA001-AC4F-418D-AE19-62706E023703}">
                      <ahyp:hlinkClr xmlns:ahyp="http://schemas.microsoft.com/office/drawing/2018/hyperlinkcolor" val="tx"/>
                    </a:ext>
                  </a:extLst>
                </a:hlinkClick>
              </a:rPr>
              <a:t>https://themarkup.org/the-breakdown/2021/09/02/what-does-it-actually-mean-when-a-company-says-we-do-not-sell-your-data</a:t>
            </a:r>
            <a:r>
              <a:rPr lang="en-US" sz="900" dirty="0">
                <a:ea typeface="+mn-lt"/>
                <a:cs typeface="+mn-lt"/>
              </a:rPr>
              <a:t>, (Accessed Sept 11, 2024).</a:t>
            </a:r>
            <a:endParaRPr lang="en-US" sz="900" dirty="0">
              <a:ea typeface="Cambria"/>
            </a:endParaRPr>
          </a:p>
          <a:p>
            <a:pPr marL="0" indent="0">
              <a:buNone/>
            </a:pPr>
            <a:r>
              <a:rPr lang="en-US" sz="900" dirty="0">
                <a:ea typeface="Cambria"/>
              </a:rPr>
              <a:t>[7] "</a:t>
            </a:r>
            <a:r>
              <a:rPr lang="en-US" sz="900" dirty="0">
                <a:latin typeface="Cambria"/>
                <a:ea typeface="Open Sans"/>
                <a:cs typeface="Open Sans"/>
              </a:rPr>
              <a:t>Mouse Cursor Clicking 'I accept the terms of use and Privacy Policy' Checkbox and Submit Button, Terms and Conditions Agreement", </a:t>
            </a:r>
            <a:r>
              <a:rPr lang="en-US" sz="900" dirty="0">
                <a:ea typeface="+mn-lt"/>
                <a:cs typeface="+mn-lt"/>
                <a:hlinkClick r:id="rId8"/>
              </a:rPr>
              <a:t>https://securitycurrent.com/data-privacy-in-the-era-of-covid-19/mouse-cursor-clicking-i-accept-the-terms-of-use-and-privacy-policy-checkbox-and-submit-button-terms-and-conditions-agreement/</a:t>
            </a:r>
            <a:r>
              <a:rPr lang="en-US" sz="900" dirty="0">
                <a:ea typeface="+mn-lt"/>
                <a:cs typeface="+mn-lt"/>
              </a:rPr>
              <a:t>, (Accessed Sept 12, 2024).</a:t>
            </a:r>
            <a:endParaRPr lang="en-US" sz="900">
              <a:latin typeface="Cambria"/>
              <a:ea typeface="Cambria"/>
            </a:endParaRPr>
          </a:p>
          <a:p>
            <a:pPr marL="0" indent="0">
              <a:buNone/>
            </a:pPr>
            <a:r>
              <a:rPr lang="en-US" sz="900" dirty="0">
                <a:ea typeface="Cambria"/>
              </a:rPr>
              <a:t>[8] "Privacy Impact Assessment Toolkit", (Privacy Commissioner), </a:t>
            </a:r>
            <a:r>
              <a:rPr lang="en-US" sz="900" dirty="0">
                <a:ea typeface="+mn-lt"/>
                <a:cs typeface="+mn-lt"/>
                <a:hlinkClick r:id="rId9"/>
              </a:rPr>
              <a:t>https://privacy.org.nz/publications/guidance-resources/privacy-impact-assessment-toolkit/</a:t>
            </a:r>
            <a:r>
              <a:rPr lang="en-US" sz="900" dirty="0">
                <a:ea typeface="+mn-lt"/>
                <a:cs typeface="+mn-lt"/>
              </a:rPr>
              <a:t>, (Accessed Sept 13, 2024).</a:t>
            </a:r>
            <a:endParaRPr lang="en-US" sz="900" dirty="0">
              <a:ea typeface="Cambria"/>
            </a:endParaRPr>
          </a:p>
          <a:p>
            <a:pPr marL="0" indent="0">
              <a:buNone/>
            </a:pPr>
            <a:r>
              <a:rPr lang="en-US" sz="900" dirty="0">
                <a:ea typeface="Cambria"/>
              </a:rPr>
              <a:t>[9] "Ultimate Guide to Identity Theft Protection Online &amp; Offline", (North Country Savings Bank), </a:t>
            </a:r>
            <a:r>
              <a:rPr lang="en-US" sz="900" dirty="0">
                <a:ea typeface="+mn-lt"/>
                <a:cs typeface="+mn-lt"/>
                <a:hlinkClick r:id="rId10"/>
              </a:rPr>
              <a:t>https://www.northcountrysavings.bank/blog-article/ultimate-guide-identity-theft-protection-online-offline</a:t>
            </a:r>
            <a:r>
              <a:rPr lang="en-US" sz="900" dirty="0">
                <a:ea typeface="+mn-lt"/>
                <a:cs typeface="+mn-lt"/>
              </a:rPr>
              <a:t>, (Accessed Sept 13, 2024). </a:t>
            </a:r>
            <a:endParaRPr lang="en-US" sz="900" dirty="0">
              <a:ea typeface="Cambria"/>
            </a:endParaRPr>
          </a:p>
          <a:p>
            <a:pPr marL="0" indent="0">
              <a:buNone/>
            </a:pPr>
            <a:endParaRPr lang="en-US" sz="900" dirty="0">
              <a:ea typeface="Cambria"/>
            </a:endParaRPr>
          </a:p>
          <a:p>
            <a:pPr marL="0" indent="0">
              <a:buNone/>
            </a:pPr>
            <a:endParaRPr lang="en-US" sz="900" dirty="0">
              <a:ea typeface="Cambria"/>
            </a:endParaRPr>
          </a:p>
          <a:p>
            <a:pPr marL="0" indent="0">
              <a:buNone/>
            </a:pPr>
            <a:endParaRPr lang="en-US" sz="900" dirty="0">
              <a:ea typeface="Cambria"/>
            </a:endParaRP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Colin Lemire</a:t>
            </a:r>
            <a:endParaRPr lang="en-US" dirty="0"/>
          </a:p>
        </p:txBody>
      </p:sp>
    </p:spTree>
    <p:extLst>
      <p:ext uri="{BB962C8B-B14F-4D97-AF65-F5344CB8AC3E}">
        <p14:creationId xmlns:p14="http://schemas.microsoft.com/office/powerpoint/2010/main" val="254820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Should Cars Report Crimes?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By: Jason Luc</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6327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a:t>
            </a:r>
            <a:br>
              <a:rPr lang="en-US" dirty="0"/>
            </a:br>
            <a:r>
              <a:rPr lang="en-US" dirty="0"/>
              <a:t>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553707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914400"/>
          </a:xfrm>
        </p:spPr>
        <p:txBody>
          <a:bodyPr/>
          <a:lstStyle/>
          <a:p>
            <a:r>
              <a:rPr lang="en-US"/>
              <a:t>The Pros and Cons</a:t>
            </a:r>
            <a:endParaRPr lang="en-US" dirty="0"/>
          </a:p>
        </p:txBody>
      </p:sp>
      <p:sp>
        <p:nvSpPr>
          <p:cNvPr id="3" name="Content Placeholder 2"/>
          <p:cNvSpPr>
            <a:spLocks noGrp="1"/>
          </p:cNvSpPr>
          <p:nvPr>
            <p:ph sz="half" idx="1"/>
          </p:nvPr>
        </p:nvSpPr>
        <p:spPr>
          <a:xfrm>
            <a:off x="685800" y="1352551"/>
            <a:ext cx="3733800" cy="3352800"/>
          </a:xfrm>
        </p:spPr>
        <p:txBody>
          <a:bodyPr/>
          <a:lstStyle/>
          <a:p>
            <a:r>
              <a:rPr lang="en-US" dirty="0"/>
              <a:t>Safety</a:t>
            </a:r>
          </a:p>
          <a:p>
            <a:r>
              <a:rPr lang="en-US" dirty="0"/>
              <a:t>Reduce Bias</a:t>
            </a:r>
          </a:p>
          <a:p>
            <a:r>
              <a:rPr lang="en-US" dirty="0"/>
              <a:t>Efficiency</a:t>
            </a:r>
          </a:p>
          <a:p>
            <a:endParaRPr lang="en-US" dirty="0"/>
          </a:p>
          <a:p>
            <a:r>
              <a:rPr lang="en-US" dirty="0"/>
              <a:t>Privacy Concerns</a:t>
            </a:r>
          </a:p>
          <a:p>
            <a:r>
              <a:rPr lang="en-US" dirty="0"/>
              <a:t>Job Security</a:t>
            </a:r>
          </a:p>
          <a:p>
            <a:r>
              <a:rPr lang="en-US" dirty="0"/>
              <a:t>Law Enforcement Structure</a:t>
            </a:r>
          </a:p>
          <a:p>
            <a:r>
              <a:rPr lang="en-US" dirty="0"/>
              <a:t>Ethical and Legal Concerns</a:t>
            </a:r>
          </a:p>
          <a:p>
            <a:endParaRPr lang="en-US" dirty="0"/>
          </a:p>
        </p:txBody>
      </p:sp>
      <p:sp>
        <p:nvSpPr>
          <p:cNvPr id="5" name="Footer Placeholder 4"/>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6" name="Slide Number Placeholder 5"/>
          <p:cNvSpPr>
            <a:spLocks noGrp="1"/>
          </p:cNvSpPr>
          <p:nvPr>
            <p:ph type="sldNum" sz="quarter" idx="12"/>
          </p:nvPr>
        </p:nvSpPr>
        <p:spPr>
          <a:xfrm>
            <a:off x="8519160" y="4997196"/>
            <a:ext cx="624840" cy="146304"/>
          </a:xfrm>
        </p:spPr>
        <p:txBody>
          <a:bodyPr/>
          <a:lstStyle/>
          <a:p>
            <a:fld id="{A2A17EAB-8B51-5C40-8776-6683E51FA7A0}" type="slidenum">
              <a:rPr lang="en-US" smtClean="0"/>
              <a:pPr/>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Jason Luc</a:t>
            </a:r>
          </a:p>
        </p:txBody>
      </p:sp>
      <p:pic>
        <p:nvPicPr>
          <p:cNvPr id="1026" name="Picture 2" descr="autonomous driving ...">
            <a:extLst>
              <a:ext uri="{FF2B5EF4-FFF2-40B4-BE49-F238E27FC236}">
                <a16:creationId xmlns:a16="http://schemas.microsoft.com/office/drawing/2014/main" id="{FA2392F7-EB22-F036-3E47-CC8597747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080" y="1479211"/>
            <a:ext cx="4261581" cy="218507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0CE6B686-692D-BA91-E523-A5CA88BBB3FC}"/>
              </a:ext>
            </a:extLst>
          </p:cNvPr>
          <p:cNvSpPr txBox="1">
            <a:spLocks/>
          </p:cNvSpPr>
          <p:nvPr/>
        </p:nvSpPr>
        <p:spPr>
          <a:xfrm>
            <a:off x="3917517" y="3650338"/>
            <a:ext cx="502083" cy="53448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(6)</a:t>
            </a:r>
          </a:p>
        </p:txBody>
      </p:sp>
    </p:spTree>
    <p:extLst>
      <p:ext uri="{BB962C8B-B14F-4D97-AF65-F5344CB8AC3E}">
        <p14:creationId xmlns:p14="http://schemas.microsoft.com/office/powerpoint/2010/main" val="277398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270961"/>
            <a:ext cx="7772400" cy="914400"/>
          </a:xfrm>
        </p:spPr>
        <p:txBody>
          <a:bodyPr>
            <a:normAutofit/>
          </a:bodyPr>
          <a:lstStyle/>
          <a:p>
            <a:r>
              <a:rPr lang="en-US" sz="6000" dirty="0"/>
              <a:t>NO</a:t>
            </a:r>
          </a:p>
        </p:txBody>
      </p:sp>
      <p:sp>
        <p:nvSpPr>
          <p:cNvPr id="3" name="Content Placeholder 2"/>
          <p:cNvSpPr>
            <a:spLocks noGrp="1"/>
          </p:cNvSpPr>
          <p:nvPr>
            <p:ph sz="half" idx="1"/>
          </p:nvPr>
        </p:nvSpPr>
        <p:spPr>
          <a:xfrm>
            <a:off x="685800" y="1352551"/>
            <a:ext cx="3733800" cy="3352800"/>
          </a:xfrm>
        </p:spPr>
        <p:txBody>
          <a:bodyPr/>
          <a:lstStyle/>
          <a:p>
            <a:endParaRPr lang="en-US" dirty="0"/>
          </a:p>
          <a:p>
            <a:endParaRPr lang="en-US" dirty="0"/>
          </a:p>
        </p:txBody>
      </p:sp>
      <p:sp>
        <p:nvSpPr>
          <p:cNvPr id="5" name="Footer Placeholder 4"/>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6" name="Slide Number Placeholder 5"/>
          <p:cNvSpPr>
            <a:spLocks noGrp="1"/>
          </p:cNvSpPr>
          <p:nvPr>
            <p:ph type="sldNum" sz="quarter" idx="12"/>
          </p:nvPr>
        </p:nvSpPr>
        <p:spPr>
          <a:xfrm>
            <a:off x="8519160" y="4997196"/>
            <a:ext cx="624840" cy="146304"/>
          </a:xfrm>
        </p:spPr>
        <p:txBody>
          <a:bodyPr/>
          <a:lstStyle/>
          <a:p>
            <a:fld id="{A2A17EAB-8B51-5C40-8776-6683E51FA7A0}" type="slidenum">
              <a:rPr lang="en-US" smtClean="0"/>
              <a:pPr/>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Jason Luc</a:t>
            </a:r>
          </a:p>
        </p:txBody>
      </p:sp>
    </p:spTree>
    <p:extLst>
      <p:ext uri="{BB962C8B-B14F-4D97-AF65-F5344CB8AC3E}">
        <p14:creationId xmlns:p14="http://schemas.microsoft.com/office/powerpoint/2010/main" val="184410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2270961"/>
            <a:ext cx="7772400" cy="914400"/>
          </a:xfrm>
        </p:spPr>
        <p:txBody>
          <a:bodyPr>
            <a:normAutofit/>
          </a:bodyPr>
          <a:lstStyle/>
          <a:p>
            <a:r>
              <a:rPr lang="en-US" sz="6000" dirty="0"/>
              <a:t>Why should I care?</a:t>
            </a:r>
          </a:p>
        </p:txBody>
      </p:sp>
      <p:sp>
        <p:nvSpPr>
          <p:cNvPr id="3" name="Content Placeholder 2"/>
          <p:cNvSpPr>
            <a:spLocks noGrp="1"/>
          </p:cNvSpPr>
          <p:nvPr>
            <p:ph sz="half" idx="1"/>
          </p:nvPr>
        </p:nvSpPr>
        <p:spPr>
          <a:xfrm>
            <a:off x="685800" y="1352551"/>
            <a:ext cx="3733800" cy="3352800"/>
          </a:xfrm>
        </p:spPr>
        <p:txBody>
          <a:bodyPr/>
          <a:lstStyle/>
          <a:p>
            <a:endParaRPr lang="en-US" dirty="0"/>
          </a:p>
          <a:p>
            <a:endParaRPr lang="en-US" dirty="0"/>
          </a:p>
        </p:txBody>
      </p:sp>
      <p:sp>
        <p:nvSpPr>
          <p:cNvPr id="5" name="Footer Placeholder 4"/>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6" name="Slide Number Placeholder 5"/>
          <p:cNvSpPr>
            <a:spLocks noGrp="1"/>
          </p:cNvSpPr>
          <p:nvPr>
            <p:ph type="sldNum" sz="quarter" idx="12"/>
          </p:nvPr>
        </p:nvSpPr>
        <p:spPr>
          <a:xfrm>
            <a:off x="8519160" y="4997196"/>
            <a:ext cx="624840" cy="146304"/>
          </a:xfrm>
        </p:spPr>
        <p:txBody>
          <a:bodyPr/>
          <a:lstStyle/>
          <a:p>
            <a:fld id="{A2A17EAB-8B51-5C40-8776-6683E51FA7A0}" type="slidenum">
              <a:rPr lang="en-US" smtClean="0"/>
              <a:pPr/>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Jason Luc</a:t>
            </a:r>
          </a:p>
        </p:txBody>
      </p:sp>
    </p:spTree>
    <p:extLst>
      <p:ext uri="{BB962C8B-B14F-4D97-AF65-F5344CB8AC3E}">
        <p14:creationId xmlns:p14="http://schemas.microsoft.com/office/powerpoint/2010/main" val="2595563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914400"/>
          </a:xfrm>
        </p:spPr>
        <p:txBody>
          <a:bodyPr/>
          <a:lstStyle/>
          <a:p>
            <a:r>
              <a:rPr lang="en-US" dirty="0"/>
              <a:t>problem of law enforcement structure</a:t>
            </a:r>
          </a:p>
        </p:txBody>
      </p:sp>
      <p:sp>
        <p:nvSpPr>
          <p:cNvPr id="3" name="Content Placeholder 2"/>
          <p:cNvSpPr>
            <a:spLocks noGrp="1"/>
          </p:cNvSpPr>
          <p:nvPr>
            <p:ph sz="half" idx="1"/>
          </p:nvPr>
        </p:nvSpPr>
        <p:spPr>
          <a:xfrm>
            <a:off x="685800" y="1352551"/>
            <a:ext cx="3733800" cy="3352800"/>
          </a:xfrm>
        </p:spPr>
        <p:txBody>
          <a:bodyPr/>
          <a:lstStyle/>
          <a:p>
            <a:r>
              <a:rPr lang="en-US" dirty="0"/>
              <a:t>Over-reliance on Technology</a:t>
            </a:r>
          </a:p>
          <a:p>
            <a:r>
              <a:rPr lang="en-US" dirty="0"/>
              <a:t>Legal Accountability: Who is responsible if AI is wrong? (1)</a:t>
            </a:r>
          </a:p>
          <a:p>
            <a:pPr lvl="1"/>
            <a:r>
              <a:rPr lang="en-US" dirty="0"/>
              <a:t>How does AI correctly decern fault? (1)</a:t>
            </a:r>
          </a:p>
        </p:txBody>
      </p:sp>
      <p:sp>
        <p:nvSpPr>
          <p:cNvPr id="4" name="Content Placeholder 3"/>
          <p:cNvSpPr>
            <a:spLocks noGrp="1"/>
          </p:cNvSpPr>
          <p:nvPr>
            <p:ph sz="half" idx="2"/>
          </p:nvPr>
        </p:nvSpPr>
        <p:spPr>
          <a:xfrm>
            <a:off x="6349264" y="2206049"/>
            <a:ext cx="1699861" cy="1496669"/>
          </a:xfrm>
          <a:ln>
            <a:solidFill>
              <a:schemeClr val="bg1"/>
            </a:solidFill>
          </a:ln>
        </p:spPr>
        <p:txBody>
          <a:bodyPr anchor="ctr"/>
          <a:lstStyle/>
          <a:p>
            <a:r>
              <a:rPr lang="en-US" dirty="0"/>
              <a:t>&lt;Graphic as big as will fit&gt;</a:t>
            </a:r>
          </a:p>
        </p:txBody>
      </p:sp>
      <p:sp>
        <p:nvSpPr>
          <p:cNvPr id="5" name="Footer Placeholder 4"/>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6" name="Slide Number Placeholder 5"/>
          <p:cNvSpPr>
            <a:spLocks noGrp="1"/>
          </p:cNvSpPr>
          <p:nvPr>
            <p:ph type="sldNum" sz="quarter" idx="12"/>
          </p:nvPr>
        </p:nvSpPr>
        <p:spPr>
          <a:xfrm>
            <a:off x="8519160" y="4997196"/>
            <a:ext cx="624840" cy="146304"/>
          </a:xfrm>
        </p:spPr>
        <p:txBody>
          <a:bodyPr/>
          <a:lstStyle/>
          <a:p>
            <a:fld id="{A2A17EAB-8B51-5C40-8776-6683E51FA7A0}" type="slidenum">
              <a:rPr lang="en-US" smtClean="0"/>
              <a:pPr/>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Jason Luc</a:t>
            </a:r>
          </a:p>
        </p:txBody>
      </p:sp>
      <p:pic>
        <p:nvPicPr>
          <p:cNvPr id="2050" name="Picture 2" descr="America's Police Fleet: Every New Cop Car You'll See In The US">
            <a:extLst>
              <a:ext uri="{FF2B5EF4-FFF2-40B4-BE49-F238E27FC236}">
                <a16:creationId xmlns:a16="http://schemas.microsoft.com/office/drawing/2014/main" id="{54452C12-E49B-081E-8808-9980A71C5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99222"/>
            <a:ext cx="4162926" cy="234164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B1C528BA-45B7-4C40-DF68-3F5A4755170E}"/>
              </a:ext>
            </a:extLst>
          </p:cNvPr>
          <p:cNvSpPr txBox="1">
            <a:spLocks/>
          </p:cNvSpPr>
          <p:nvPr/>
        </p:nvSpPr>
        <p:spPr>
          <a:xfrm>
            <a:off x="4572000" y="4165031"/>
            <a:ext cx="502083" cy="53448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(7)</a:t>
            </a:r>
          </a:p>
        </p:txBody>
      </p:sp>
    </p:spTree>
    <p:extLst>
      <p:ext uri="{BB962C8B-B14F-4D97-AF65-F5344CB8AC3E}">
        <p14:creationId xmlns:p14="http://schemas.microsoft.com/office/powerpoint/2010/main" val="2075725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914400"/>
          </a:xfrm>
        </p:spPr>
        <p:txBody>
          <a:bodyPr/>
          <a:lstStyle/>
          <a:p>
            <a:r>
              <a:rPr lang="en-US" dirty="0"/>
              <a:t>Privacy Concerns</a:t>
            </a:r>
          </a:p>
        </p:txBody>
      </p:sp>
      <p:sp>
        <p:nvSpPr>
          <p:cNvPr id="3" name="Content Placeholder 2"/>
          <p:cNvSpPr>
            <a:spLocks noGrp="1"/>
          </p:cNvSpPr>
          <p:nvPr>
            <p:ph sz="half" idx="1"/>
          </p:nvPr>
        </p:nvSpPr>
        <p:spPr>
          <a:xfrm>
            <a:off x="685800" y="1352551"/>
            <a:ext cx="3733800" cy="3352800"/>
          </a:xfrm>
        </p:spPr>
        <p:txBody>
          <a:bodyPr/>
          <a:lstStyle/>
          <a:p>
            <a:r>
              <a:rPr lang="en-US" dirty="0"/>
              <a:t>Data collection risks: Constant surveillance leads to concerns regarding misuse of data </a:t>
            </a:r>
            <a:r>
              <a:rPr lang="en-US"/>
              <a:t>(5,6)</a:t>
            </a:r>
            <a:endParaRPr lang="en-US" dirty="0"/>
          </a:p>
          <a:p>
            <a:r>
              <a:rPr lang="en-US" dirty="0"/>
              <a:t>Transparency: How will citizens know about their collected data?</a:t>
            </a:r>
          </a:p>
          <a:p>
            <a:pPr lvl="1"/>
            <a:r>
              <a:rPr lang="en-US" dirty="0"/>
              <a:t>The GDPR and failing to meet legal standards(2,5)</a:t>
            </a:r>
          </a:p>
        </p:txBody>
      </p:sp>
      <p:sp>
        <p:nvSpPr>
          <p:cNvPr id="5" name="Footer Placeholder 4"/>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6" name="Slide Number Placeholder 5"/>
          <p:cNvSpPr>
            <a:spLocks noGrp="1"/>
          </p:cNvSpPr>
          <p:nvPr>
            <p:ph type="sldNum" sz="quarter" idx="12"/>
          </p:nvPr>
        </p:nvSpPr>
        <p:spPr>
          <a:xfrm>
            <a:off x="8519160" y="4997196"/>
            <a:ext cx="624840" cy="146304"/>
          </a:xfrm>
        </p:spPr>
        <p:txBody>
          <a:bodyPr/>
          <a:lstStyle/>
          <a:p>
            <a:fld id="{A2A17EAB-8B51-5C40-8776-6683E51FA7A0}" type="slidenum">
              <a:rPr lang="en-US" smtClean="0"/>
              <a:pPr/>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Jason Luc</a:t>
            </a:r>
          </a:p>
        </p:txBody>
      </p:sp>
      <p:pic>
        <p:nvPicPr>
          <p:cNvPr id="3074" name="Picture 2" descr="2015 Internet Governance Forum: Facing mass surveillance and other threats  to privacy and freedom of expression - Human Rights and Rule of Law">
            <a:extLst>
              <a:ext uri="{FF2B5EF4-FFF2-40B4-BE49-F238E27FC236}">
                <a16:creationId xmlns:a16="http://schemas.microsoft.com/office/drawing/2014/main" id="{6C757236-418C-A798-6BBD-7F9E9994A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547" y="1489033"/>
            <a:ext cx="3852613" cy="216543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57606E6A-8771-F8C4-4ECD-67AFB162A6D4}"/>
              </a:ext>
            </a:extLst>
          </p:cNvPr>
          <p:cNvSpPr txBox="1">
            <a:spLocks/>
          </p:cNvSpPr>
          <p:nvPr/>
        </p:nvSpPr>
        <p:spPr>
          <a:xfrm>
            <a:off x="4572000" y="3679071"/>
            <a:ext cx="502083" cy="53448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(8)</a:t>
            </a:r>
          </a:p>
        </p:txBody>
      </p:sp>
    </p:spTree>
    <p:extLst>
      <p:ext uri="{BB962C8B-B14F-4D97-AF65-F5344CB8AC3E}">
        <p14:creationId xmlns:p14="http://schemas.microsoft.com/office/powerpoint/2010/main" val="2130394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914400"/>
          </a:xfrm>
        </p:spPr>
        <p:txBody>
          <a:bodyPr/>
          <a:lstStyle/>
          <a:p>
            <a:r>
              <a:rPr lang="en-US" dirty="0"/>
              <a:t>Job Displacement</a:t>
            </a:r>
          </a:p>
        </p:txBody>
      </p:sp>
      <p:sp>
        <p:nvSpPr>
          <p:cNvPr id="3" name="Content Placeholder 2"/>
          <p:cNvSpPr>
            <a:spLocks noGrp="1"/>
          </p:cNvSpPr>
          <p:nvPr>
            <p:ph sz="half" idx="1"/>
          </p:nvPr>
        </p:nvSpPr>
        <p:spPr>
          <a:xfrm>
            <a:off x="685800" y="1352551"/>
            <a:ext cx="3733800" cy="3352800"/>
          </a:xfrm>
        </p:spPr>
        <p:txBody>
          <a:bodyPr/>
          <a:lstStyle/>
          <a:p>
            <a:r>
              <a:rPr lang="en-US" dirty="0"/>
              <a:t>Law Enforcement Jobs: No need for human officers? (3)</a:t>
            </a:r>
          </a:p>
          <a:p>
            <a:pPr lvl="1"/>
            <a:r>
              <a:rPr lang="en-US" dirty="0"/>
              <a:t>Foxconn replaced 60,000 factory workers (3)</a:t>
            </a:r>
          </a:p>
          <a:p>
            <a:pPr lvl="1"/>
            <a:r>
              <a:rPr lang="en-US" dirty="0"/>
              <a:t>Frey and Osborne, 47% of U.S. jobs are at risk from AI (3)</a:t>
            </a:r>
          </a:p>
          <a:p>
            <a:endParaRPr lang="en-US" dirty="0"/>
          </a:p>
        </p:txBody>
      </p:sp>
      <p:sp>
        <p:nvSpPr>
          <p:cNvPr id="5" name="Footer Placeholder 4"/>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6" name="Slide Number Placeholder 5"/>
          <p:cNvSpPr>
            <a:spLocks noGrp="1"/>
          </p:cNvSpPr>
          <p:nvPr>
            <p:ph type="sldNum" sz="quarter" idx="12"/>
          </p:nvPr>
        </p:nvSpPr>
        <p:spPr>
          <a:xfrm>
            <a:off x="8519160" y="4997196"/>
            <a:ext cx="624840" cy="146304"/>
          </a:xfrm>
        </p:spPr>
        <p:txBody>
          <a:bodyPr/>
          <a:lstStyle/>
          <a:p>
            <a:fld id="{A2A17EAB-8B51-5C40-8776-6683E51FA7A0}" type="slidenum">
              <a:rPr lang="en-US" smtClean="0"/>
              <a:pPr/>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Jason Luc</a:t>
            </a:r>
          </a:p>
        </p:txBody>
      </p:sp>
      <p:pic>
        <p:nvPicPr>
          <p:cNvPr id="4098" name="Picture 2" descr="The Job Displacement Dilemma: How AI automation threatens traditional  employment - Linvelo">
            <a:extLst>
              <a:ext uri="{FF2B5EF4-FFF2-40B4-BE49-F238E27FC236}">
                <a16:creationId xmlns:a16="http://schemas.microsoft.com/office/drawing/2014/main" id="{C8622193-0DBB-B8FA-F662-6AFB528FD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8619"/>
            <a:ext cx="3743397" cy="235919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7B679BDA-A2A3-3FB2-C0FE-4F9AEB9D5E17}"/>
              </a:ext>
            </a:extLst>
          </p:cNvPr>
          <p:cNvSpPr txBox="1">
            <a:spLocks/>
          </p:cNvSpPr>
          <p:nvPr/>
        </p:nvSpPr>
        <p:spPr>
          <a:xfrm>
            <a:off x="4572000" y="3840080"/>
            <a:ext cx="502083" cy="53448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(9)</a:t>
            </a:r>
          </a:p>
        </p:txBody>
      </p:sp>
    </p:spTree>
    <p:extLst>
      <p:ext uri="{BB962C8B-B14F-4D97-AF65-F5344CB8AC3E}">
        <p14:creationId xmlns:p14="http://schemas.microsoft.com/office/powerpoint/2010/main" val="385793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914400"/>
          </a:xfrm>
        </p:spPr>
        <p:txBody>
          <a:bodyPr/>
          <a:lstStyle/>
          <a:p>
            <a:r>
              <a:rPr lang="en-US" dirty="0"/>
              <a:t>Ethical And Legal Concerns</a:t>
            </a:r>
          </a:p>
        </p:txBody>
      </p:sp>
      <p:sp>
        <p:nvSpPr>
          <p:cNvPr id="3" name="Content Placeholder 2"/>
          <p:cNvSpPr>
            <a:spLocks noGrp="1"/>
          </p:cNvSpPr>
          <p:nvPr>
            <p:ph sz="half" idx="1"/>
          </p:nvPr>
        </p:nvSpPr>
        <p:spPr>
          <a:xfrm>
            <a:off x="685800" y="1352551"/>
            <a:ext cx="3733800" cy="3352800"/>
          </a:xfrm>
        </p:spPr>
        <p:txBody>
          <a:bodyPr/>
          <a:lstStyle/>
          <a:p>
            <a:r>
              <a:rPr lang="en-US" dirty="0"/>
              <a:t>Accountability and AI: AI is not great at attributing responsibility (1)</a:t>
            </a:r>
          </a:p>
          <a:p>
            <a:r>
              <a:rPr lang="en-US" dirty="0"/>
              <a:t>AI and Law: Lack of a legal framework for AI in law enforcement (1)</a:t>
            </a:r>
          </a:p>
          <a:p>
            <a:r>
              <a:rPr lang="en-US" dirty="0"/>
              <a:t>Ethics in AI: Will AI be correct ethically and morally? (4)</a:t>
            </a:r>
          </a:p>
          <a:p>
            <a:pPr marL="0" indent="0">
              <a:buNone/>
            </a:pPr>
            <a:r>
              <a:rPr lang="en-US" dirty="0"/>
              <a:t> </a:t>
            </a:r>
          </a:p>
        </p:txBody>
      </p:sp>
      <p:sp>
        <p:nvSpPr>
          <p:cNvPr id="5" name="Footer Placeholder 4"/>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6" name="Slide Number Placeholder 5"/>
          <p:cNvSpPr>
            <a:spLocks noGrp="1"/>
          </p:cNvSpPr>
          <p:nvPr>
            <p:ph type="sldNum" sz="quarter" idx="12"/>
          </p:nvPr>
        </p:nvSpPr>
        <p:spPr>
          <a:xfrm>
            <a:off x="8519160" y="4997196"/>
            <a:ext cx="624840" cy="146304"/>
          </a:xfrm>
        </p:spPr>
        <p:txBody>
          <a:bodyPr/>
          <a:lstStyle/>
          <a:p>
            <a:fld id="{A2A17EAB-8B51-5C40-8776-6683E51FA7A0}" type="slidenum">
              <a:rPr lang="en-US" smtClean="0"/>
              <a:pPr/>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Jason Luc</a:t>
            </a:r>
          </a:p>
        </p:txBody>
      </p:sp>
      <p:pic>
        <p:nvPicPr>
          <p:cNvPr id="5122" name="Picture 2" descr="Top Ethical Issues with AI and Machine Learning - DATAVERSITY">
            <a:extLst>
              <a:ext uri="{FF2B5EF4-FFF2-40B4-BE49-F238E27FC236}">
                <a16:creationId xmlns:a16="http://schemas.microsoft.com/office/drawing/2014/main" id="{A63D86B4-D9EF-5687-71C6-65AED4CEA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52551"/>
            <a:ext cx="3753153" cy="280235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0CBD41F7-83F5-9802-2F3F-5B9E3F0B3209}"/>
              </a:ext>
            </a:extLst>
          </p:cNvPr>
          <p:cNvSpPr txBox="1">
            <a:spLocks/>
          </p:cNvSpPr>
          <p:nvPr/>
        </p:nvSpPr>
        <p:spPr>
          <a:xfrm>
            <a:off x="4724400" y="4179509"/>
            <a:ext cx="749474" cy="53448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(10)</a:t>
            </a:r>
          </a:p>
        </p:txBody>
      </p:sp>
    </p:spTree>
    <p:extLst>
      <p:ext uri="{BB962C8B-B14F-4D97-AF65-F5344CB8AC3E}">
        <p14:creationId xmlns:p14="http://schemas.microsoft.com/office/powerpoint/2010/main" val="2188363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970547"/>
            <a:ext cx="7772400" cy="3734804"/>
          </a:xfrm>
        </p:spPr>
        <p:txBody>
          <a:bodyPr lIns="91440">
            <a:normAutofit fontScale="47500" lnSpcReduction="20000"/>
          </a:bodyPr>
          <a:lstStyle/>
          <a:p>
            <a:pPr marL="0" indent="0">
              <a:buNone/>
            </a:pPr>
            <a:r>
              <a:rPr lang="en-US" sz="1700" dirty="0"/>
              <a:t>[1] </a:t>
            </a:r>
            <a:r>
              <a:rPr lang="en-US" sz="1700" b="1" dirty="0"/>
              <a:t>Ligeti, Katalin</a:t>
            </a:r>
            <a:r>
              <a:rPr lang="en-US" sz="1700" dirty="0"/>
              <a:t>. </a:t>
            </a:r>
            <a:r>
              <a:rPr lang="en-US" sz="1700" i="1" dirty="0"/>
              <a:t>AI and Criminal Justice: A Concept Paper</a:t>
            </a:r>
            <a:r>
              <a:rPr lang="en-US" sz="1700" dirty="0"/>
              <a:t>. AIDP-IAPL International Congress of Penal Law, 2020. PDF. Accessed 7 Sept. 2024.</a:t>
            </a:r>
          </a:p>
          <a:p>
            <a:pPr marL="0" indent="0">
              <a:buNone/>
            </a:pPr>
            <a:r>
              <a:rPr lang="en-US" sz="1700" dirty="0"/>
              <a:t>[2] </a:t>
            </a:r>
            <a:r>
              <a:rPr lang="en-US" sz="1700" b="1" dirty="0" err="1"/>
              <a:t>Matulionyte</a:t>
            </a:r>
            <a:r>
              <a:rPr lang="en-US" sz="1700" b="1" dirty="0"/>
              <a:t>, Rita, et al.</a:t>
            </a:r>
            <a:r>
              <a:rPr lang="en-US" sz="1700" dirty="0"/>
              <a:t> "A Call for More Explainable AI in Law Enforcement." </a:t>
            </a:r>
            <a:r>
              <a:rPr lang="en-US" sz="1700" i="1" dirty="0"/>
              <a:t>IEEE Access</a:t>
            </a:r>
            <a:r>
              <a:rPr lang="en-US" sz="1700" dirty="0"/>
              <a:t>, vol. 9, 2021, pp. 1-13. IEEE, doi:10.1109/ACCESS.2021.3051162. Accessed 7 Sept. 2024.</a:t>
            </a:r>
          </a:p>
          <a:p>
            <a:pPr marL="0" indent="0">
              <a:buNone/>
            </a:pPr>
            <a:r>
              <a:rPr lang="en-US" sz="1700" dirty="0"/>
              <a:t>[3] </a:t>
            </a:r>
            <a:r>
              <a:rPr lang="en-US" sz="1700" b="1" dirty="0" err="1"/>
              <a:t>Estlund</a:t>
            </a:r>
            <a:r>
              <a:rPr lang="en-US" sz="1700" b="1" dirty="0"/>
              <a:t>, Cynthia.</a:t>
            </a:r>
            <a:r>
              <a:rPr lang="en-US" sz="1700" dirty="0"/>
              <a:t> "What Should We Do After Work? Automation and Employment Law." </a:t>
            </a:r>
            <a:r>
              <a:rPr lang="en-US" sz="1700" i="1" dirty="0"/>
              <a:t>Yale Law Journal</a:t>
            </a:r>
            <a:r>
              <a:rPr lang="en-US" sz="1700" dirty="0"/>
              <a:t>, vol. 128, no. 2, Nov. 2018, pp. 254-326. </a:t>
            </a:r>
            <a:r>
              <a:rPr lang="en-US" sz="1700" i="1" dirty="0"/>
              <a:t>JSTOR</a:t>
            </a:r>
            <a:r>
              <a:rPr lang="en-US" sz="1700" dirty="0"/>
              <a:t>, </a:t>
            </a:r>
            <a:r>
              <a:rPr lang="en-US" sz="1700" dirty="0">
                <a:hlinkClick r:id="rId2"/>
              </a:rPr>
              <a:t>www.jstor.org/stable/45389444</a:t>
            </a:r>
            <a:r>
              <a:rPr lang="en-US" sz="1700" dirty="0"/>
              <a:t>. Accessed 7 Sept. 2024.</a:t>
            </a:r>
          </a:p>
          <a:p>
            <a:pPr marL="0" indent="0">
              <a:buNone/>
            </a:pPr>
            <a:r>
              <a:rPr lang="en-US" sz="1700" dirty="0"/>
              <a:t>[4] </a:t>
            </a:r>
            <a:r>
              <a:rPr lang="en-US" sz="1700" b="1" dirty="0" err="1"/>
              <a:t>Raaijmakers</a:t>
            </a:r>
            <a:r>
              <a:rPr lang="en-US" sz="1700" b="1" dirty="0"/>
              <a:t>, Stephan.</a:t>
            </a:r>
            <a:r>
              <a:rPr lang="en-US" sz="1700" dirty="0"/>
              <a:t> "Artificial Intelligence for Law Enforcement: Challenges and Opportunities." </a:t>
            </a:r>
            <a:r>
              <a:rPr lang="en-US" sz="1700" i="1" dirty="0"/>
              <a:t>IEEE Access</a:t>
            </a:r>
            <a:r>
              <a:rPr lang="en-US" sz="1700" dirty="0"/>
              <a:t>, vol. 7, 2019, pp. 151797-151813. IEEE, doi:10.1109/ACCESS.2019.2947223. Accessed 7 Sept. 2024.</a:t>
            </a:r>
          </a:p>
          <a:p>
            <a:pPr marL="0" indent="0">
              <a:buNone/>
            </a:pPr>
            <a:r>
              <a:rPr lang="en-US" sz="1700" dirty="0"/>
              <a:t>[5] </a:t>
            </a:r>
            <a:r>
              <a:rPr lang="en-US" sz="1700" b="1" dirty="0"/>
              <a:t>Greco, Marco.</a:t>
            </a:r>
            <a:r>
              <a:rPr lang="en-US" sz="1700" dirty="0"/>
              <a:t> </a:t>
            </a:r>
            <a:r>
              <a:rPr lang="en-US" sz="1700" i="1" dirty="0"/>
              <a:t>Opinion on Security and Surveillance Technologies</a:t>
            </a:r>
            <a:r>
              <a:rPr lang="en-US" sz="1700" dirty="0"/>
              <a:t>. Grundrechte.ch, 2014. PDF. Accessed 7 Sept. 2024.</a:t>
            </a:r>
          </a:p>
          <a:p>
            <a:pPr marL="0" indent="0">
              <a:buNone/>
            </a:pPr>
            <a:r>
              <a:rPr lang="en-US" sz="1700" dirty="0"/>
              <a:t>[6] </a:t>
            </a:r>
            <a:r>
              <a:rPr lang="en-US" sz="1400" b="1" dirty="0"/>
              <a:t>Viana, Leo.</a:t>
            </a:r>
            <a:r>
              <a:rPr lang="en-US" sz="1400" dirty="0"/>
              <a:t> “Current AI Won’t Get Vehicles to the Next Level of Autonomous Driving.” </a:t>
            </a:r>
            <a:r>
              <a:rPr lang="en-US" sz="1400" i="1" dirty="0"/>
              <a:t>Automotive World</a:t>
            </a:r>
            <a:r>
              <a:rPr lang="en-US" sz="1400" dirty="0"/>
              <a:t>, 29 Aug. 2023, </a:t>
            </a:r>
            <a:r>
              <a:rPr lang="en-US" sz="1400" dirty="0">
                <a:hlinkClick r:id="rId3"/>
              </a:rPr>
              <a:t>www.automotiveworld.com/articles/current-ai-wont-get-vehicles-to-the-next-level-of-autonomous-driving/</a:t>
            </a:r>
            <a:r>
              <a:rPr lang="en-US" sz="1400" dirty="0"/>
              <a:t>. Accessed 11 Sept. 2024.</a:t>
            </a:r>
          </a:p>
          <a:p>
            <a:pPr marL="0" indent="0">
              <a:buNone/>
            </a:pPr>
            <a:r>
              <a:rPr lang="en-US" sz="1700" dirty="0"/>
              <a:t>[7] </a:t>
            </a:r>
            <a:r>
              <a:rPr lang="en-US" sz="1400" dirty="0" err="1"/>
              <a:t>Manente</a:t>
            </a:r>
            <a:r>
              <a:rPr lang="en-US" sz="1400" dirty="0"/>
              <a:t>, Derek. “Why Do American Police Drive SUVs and Pickup Trucks?” </a:t>
            </a:r>
            <a:r>
              <a:rPr lang="en-US" sz="1400" i="1" dirty="0"/>
              <a:t>Motor1</a:t>
            </a:r>
            <a:r>
              <a:rPr lang="en-US" sz="1400" dirty="0"/>
              <a:t>, 19 June 2020, </a:t>
            </a:r>
            <a:r>
              <a:rPr lang="en-US" sz="1400" dirty="0">
                <a:hlinkClick r:id="rId4"/>
              </a:rPr>
              <a:t>www.motor1.com/features/420301/american-police-cars-trucks-suvs/</a:t>
            </a:r>
            <a:r>
              <a:rPr lang="en-US" sz="1400" dirty="0"/>
              <a:t>. Accessed 11 Sept. 2024.</a:t>
            </a:r>
          </a:p>
          <a:p>
            <a:pPr marL="0" indent="0">
              <a:buNone/>
            </a:pPr>
            <a:r>
              <a:rPr lang="en-US" dirty="0"/>
              <a:t>[8] “Council of Europe at the 2015 Internet Governance Forum: Facing Mass Surveillance and Other Threats to Privacy and Freedom of Expression.” </a:t>
            </a:r>
            <a:r>
              <a:rPr lang="en-US" i="1" dirty="0"/>
              <a:t>Council of Europe</a:t>
            </a:r>
            <a:r>
              <a:rPr lang="en-US" dirty="0"/>
              <a:t>, 10 Nov. 2015, </a:t>
            </a:r>
            <a:r>
              <a:rPr lang="en-US" dirty="0">
                <a:hlinkClick r:id="rId5"/>
              </a:rPr>
              <a:t>www.coe.int/en/web/human-rights-rule-of-law/-/council-of-europe-at-the-2015-internet-governance-forum-facing-mass-surveillance-and-other-threats-to-privacy-and-freedom-of-expression</a:t>
            </a:r>
            <a:r>
              <a:rPr lang="en-US" dirty="0"/>
              <a:t>. Accessed 11 Sept. 2024.</a:t>
            </a:r>
          </a:p>
          <a:p>
            <a:pPr marL="0" indent="0">
              <a:buNone/>
            </a:pPr>
            <a:r>
              <a:rPr lang="en-US" dirty="0"/>
              <a:t>[9] “The Job Displacement Dilemma.” </a:t>
            </a:r>
            <a:r>
              <a:rPr lang="en-US" i="1" dirty="0" err="1"/>
              <a:t>Linvelo</a:t>
            </a:r>
            <a:r>
              <a:rPr lang="en-US" dirty="0"/>
              <a:t>, 1 May 2023, linvelo.com/the-job-displacement-dilemma/. Accessed 11 Sept. 2024.</a:t>
            </a:r>
          </a:p>
          <a:p>
            <a:pPr marL="0" indent="0">
              <a:buNone/>
            </a:pPr>
            <a:r>
              <a:rPr lang="en-US" dirty="0"/>
              <a:t>[10] </a:t>
            </a:r>
            <a:r>
              <a:rPr lang="en-US" dirty="0" err="1"/>
              <a:t>Kelnar</a:t>
            </a:r>
            <a:r>
              <a:rPr lang="en-US" dirty="0"/>
              <a:t>, Jamie. “Top Ethical Issues with AI and Machine Learning.” </a:t>
            </a:r>
            <a:r>
              <a:rPr lang="en-US" i="1" dirty="0"/>
              <a:t>DATAVERSITY</a:t>
            </a:r>
            <a:r>
              <a:rPr lang="en-US" dirty="0"/>
              <a:t>, 27 Jan. 2023, </a:t>
            </a:r>
            <a:r>
              <a:rPr lang="en-US" dirty="0">
                <a:hlinkClick r:id="rId6"/>
              </a:rPr>
              <a:t>www.dataversity.net/top-ethical-issues-with-ai-and-machine-learning/</a:t>
            </a:r>
            <a:r>
              <a:rPr lang="en-US" dirty="0"/>
              <a:t>. Accessed 11 Sept. 2024.</a:t>
            </a:r>
          </a:p>
          <a:p>
            <a:pPr marL="0" indent="0">
              <a:buNone/>
            </a:pPr>
            <a:r>
              <a:rPr lang="en-US" dirty="0"/>
              <a:t>[11]</a:t>
            </a:r>
            <a:r>
              <a:rPr lang="en-US" i="1" dirty="0"/>
              <a:t> New Approach for a Mobile Device-Based Vehicle Crime Reporting System</a:t>
            </a:r>
            <a:r>
              <a:rPr lang="en-US" dirty="0"/>
              <a:t>, 5529-libre.pdf. Accessed 7 Sept. 2024.</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Jason Luc</a:t>
            </a:r>
          </a:p>
        </p:txBody>
      </p:sp>
    </p:spTree>
    <p:extLst>
      <p:ext uri="{BB962C8B-B14F-4D97-AF65-F5344CB8AC3E}">
        <p14:creationId xmlns:p14="http://schemas.microsoft.com/office/powerpoint/2010/main" val="663296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Algorithmic Surveillance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Noah Cyr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1207022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algorithmic surveillance?</a:t>
            </a:r>
          </a:p>
        </p:txBody>
      </p:sp>
      <p:sp>
        <p:nvSpPr>
          <p:cNvPr id="3" name="Content Placeholder 2"/>
          <p:cNvSpPr>
            <a:spLocks noGrp="1"/>
          </p:cNvSpPr>
          <p:nvPr>
            <p:ph sz="half" idx="1"/>
          </p:nvPr>
        </p:nvSpPr>
        <p:spPr/>
        <p:txBody>
          <a:bodyPr/>
          <a:lstStyle/>
          <a:p>
            <a:r>
              <a:rPr lang="en-US" sz="2000" dirty="0"/>
              <a:t>Surveillance aided by computer programs that take an input and produce an output </a:t>
            </a:r>
          </a:p>
          <a:p>
            <a:r>
              <a:rPr lang="en-US" sz="2000" dirty="0"/>
              <a:t>Technology is used to infer conclusions about human actions and society</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Noah Cyr</a:t>
            </a:r>
          </a:p>
        </p:txBody>
      </p:sp>
      <p:pic>
        <p:nvPicPr>
          <p:cNvPr id="1026" name="Picture 2" descr="Growing use of algorithmic surveillance sparks UK 'Big Brother' fears -  Rockingrobots">
            <a:extLst>
              <a:ext uri="{FF2B5EF4-FFF2-40B4-BE49-F238E27FC236}">
                <a16:creationId xmlns:a16="http://schemas.microsoft.com/office/drawing/2014/main" id="{3FC82035-56D2-410D-F097-507024698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234" y="1838556"/>
            <a:ext cx="3813004" cy="21448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92B4EA-730C-3C5A-16D6-640147F6AD4D}"/>
              </a:ext>
            </a:extLst>
          </p:cNvPr>
          <p:cNvSpPr txBox="1"/>
          <p:nvPr/>
        </p:nvSpPr>
        <p:spPr>
          <a:xfrm>
            <a:off x="5030204" y="3983371"/>
            <a:ext cx="2906751" cy="237757"/>
          </a:xfrm>
          <a:prstGeom prst="rect">
            <a:avLst/>
          </a:prstGeom>
          <a:noFill/>
        </p:spPr>
        <p:txBody>
          <a:bodyPr wrap="square" rtlCol="0">
            <a:spAutoFit/>
          </a:bodyPr>
          <a:lstStyle/>
          <a:p>
            <a:pPr algn="ctr">
              <a:lnSpc>
                <a:spcPct val="90000"/>
              </a:lnSpc>
            </a:pPr>
            <a:r>
              <a:rPr lang="en-US" sz="1050" dirty="0"/>
              <a:t>Image </a:t>
            </a:r>
            <a:r>
              <a:rPr lang="en-US" sz="1050" dirty="0">
                <a:hlinkClick r:id="rId4"/>
              </a:rPr>
              <a:t>link</a:t>
            </a:r>
            <a:endParaRPr lang="en-US" sz="1050" dirty="0"/>
          </a:p>
        </p:txBody>
      </p:sp>
    </p:spTree>
    <p:extLst>
      <p:ext uri="{BB962C8B-B14F-4D97-AF65-F5344CB8AC3E}">
        <p14:creationId xmlns:p14="http://schemas.microsoft.com/office/powerpoint/2010/main" val="197729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normAutofit/>
          </a:bodyPr>
          <a:lstStyle/>
          <a:p>
            <a:r>
              <a:rPr lang="en-US" dirty="0"/>
              <a:t>Turn presentations and papers in on Canvas, drafts too</a:t>
            </a:r>
          </a:p>
          <a:p>
            <a:pPr lvl="1"/>
            <a:r>
              <a:rPr lang="en-US" dirty="0"/>
              <a:t>You can submit multiple times to the same assignment</a:t>
            </a:r>
          </a:p>
          <a:p>
            <a:r>
              <a:rPr lang="en-US" dirty="0"/>
              <a:t>Review Presentation and Paper Guidelines on course site</a:t>
            </a:r>
          </a:p>
          <a:p>
            <a:r>
              <a:rPr lang="en-US" dirty="0"/>
              <a:t>Providing comments on drafts is a limit, first come first served</a:t>
            </a:r>
          </a:p>
          <a:p>
            <a:pPr lvl="1"/>
            <a:r>
              <a:rPr lang="en-US" dirty="0"/>
              <a:t>We would like to help everyone asking but sometimes we run out of time</a:t>
            </a:r>
          </a:p>
          <a:p>
            <a:pPr lvl="1"/>
            <a:r>
              <a:rPr lang="en-US" dirty="0"/>
              <a:t>Try asking a peer to give notes on your work</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73819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a:t>
            </a:r>
          </a:p>
        </p:txBody>
      </p:sp>
      <p:sp>
        <p:nvSpPr>
          <p:cNvPr id="3" name="Content Placeholder 2"/>
          <p:cNvSpPr>
            <a:spLocks noGrp="1"/>
          </p:cNvSpPr>
          <p:nvPr>
            <p:ph sz="half" idx="1"/>
          </p:nvPr>
        </p:nvSpPr>
        <p:spPr/>
        <p:txBody>
          <a:bodyPr/>
          <a:lstStyle/>
          <a:p>
            <a:r>
              <a:rPr lang="en-US" sz="2000" dirty="0"/>
              <a:t>Streamline surveillance efforts</a:t>
            </a:r>
          </a:p>
          <a:p>
            <a:r>
              <a:rPr lang="en-US" sz="2000" dirty="0"/>
              <a:t>Recognize potential criminal activities in advance</a:t>
            </a:r>
          </a:p>
          <a:p>
            <a:r>
              <a:rPr lang="en-US" sz="2000" dirty="0"/>
              <a:t>Improved security for citizens</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Noah Cyr</a:t>
            </a:r>
          </a:p>
        </p:txBody>
      </p:sp>
      <p:pic>
        <p:nvPicPr>
          <p:cNvPr id="9" name="Picture 8" descr="A diagram of a graph and a diagram of a graph&#10;&#10;Description automatically generated with medium confidence">
            <a:extLst>
              <a:ext uri="{FF2B5EF4-FFF2-40B4-BE49-F238E27FC236}">
                <a16:creationId xmlns:a16="http://schemas.microsoft.com/office/drawing/2014/main" id="{6361183C-F90B-BBE5-0EE1-120DAAD8D007}"/>
              </a:ext>
            </a:extLst>
          </p:cNvPr>
          <p:cNvPicPr>
            <a:picLocks noChangeAspect="1"/>
          </p:cNvPicPr>
          <p:nvPr/>
        </p:nvPicPr>
        <p:blipFill>
          <a:blip r:embed="rId3"/>
          <a:stretch>
            <a:fillRect/>
          </a:stretch>
        </p:blipFill>
        <p:spPr>
          <a:xfrm>
            <a:off x="4518211" y="1152923"/>
            <a:ext cx="4104194" cy="3135604"/>
          </a:xfrm>
          <a:prstGeom prst="rect">
            <a:avLst/>
          </a:prstGeom>
        </p:spPr>
      </p:pic>
      <p:sp>
        <p:nvSpPr>
          <p:cNvPr id="10" name="TextBox 9">
            <a:extLst>
              <a:ext uri="{FF2B5EF4-FFF2-40B4-BE49-F238E27FC236}">
                <a16:creationId xmlns:a16="http://schemas.microsoft.com/office/drawing/2014/main" id="{71CA263D-25B5-8BCE-B65C-8EC82F0ABD3B}"/>
              </a:ext>
            </a:extLst>
          </p:cNvPr>
          <p:cNvSpPr txBox="1"/>
          <p:nvPr/>
        </p:nvSpPr>
        <p:spPr>
          <a:xfrm>
            <a:off x="4518211" y="4301419"/>
            <a:ext cx="4104193" cy="397032"/>
          </a:xfrm>
          <a:prstGeom prst="rect">
            <a:avLst/>
          </a:prstGeom>
          <a:noFill/>
        </p:spPr>
        <p:txBody>
          <a:bodyPr wrap="square" rtlCol="0">
            <a:spAutoFit/>
          </a:bodyPr>
          <a:lstStyle/>
          <a:p>
            <a:pPr algn="ctr">
              <a:lnSpc>
                <a:spcPct val="90000"/>
              </a:lnSpc>
            </a:pPr>
            <a:r>
              <a:rPr lang="en-US" sz="1100" dirty="0"/>
              <a:t>Depiction of potential savings from automation in the government (</a:t>
            </a:r>
            <a:r>
              <a:rPr lang="en-US" sz="1100" dirty="0">
                <a:hlinkClick r:id="rId4"/>
              </a:rPr>
              <a:t>Deloitte</a:t>
            </a:r>
            <a:r>
              <a:rPr lang="en-US" sz="1100" dirty="0"/>
              <a:t>)</a:t>
            </a:r>
          </a:p>
        </p:txBody>
      </p:sp>
    </p:spTree>
    <p:extLst>
      <p:ext uri="{BB962C8B-B14F-4D97-AF65-F5344CB8AC3E}">
        <p14:creationId xmlns:p14="http://schemas.microsoft.com/office/powerpoint/2010/main" val="1794833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drawbacks</a:t>
            </a:r>
          </a:p>
        </p:txBody>
      </p:sp>
      <p:sp>
        <p:nvSpPr>
          <p:cNvPr id="3" name="Content Placeholder 2"/>
          <p:cNvSpPr>
            <a:spLocks noGrp="1"/>
          </p:cNvSpPr>
          <p:nvPr>
            <p:ph sz="half" idx="1"/>
          </p:nvPr>
        </p:nvSpPr>
        <p:spPr/>
        <p:txBody>
          <a:bodyPr/>
          <a:lstStyle/>
          <a:p>
            <a:r>
              <a:rPr lang="en-US" sz="2000" dirty="0"/>
              <a:t>Biases</a:t>
            </a:r>
            <a:endParaRPr lang="en-US" dirty="0"/>
          </a:p>
          <a:p>
            <a:pPr lvl="1"/>
            <a:r>
              <a:rPr lang="en-US" sz="1800" dirty="0"/>
              <a:t>Creates increased discrimination and inequalities</a:t>
            </a:r>
          </a:p>
          <a:p>
            <a:pPr lvl="1"/>
            <a:r>
              <a:rPr lang="en-US" sz="1800" dirty="0"/>
              <a:t>COMPAS</a:t>
            </a:r>
          </a:p>
          <a:p>
            <a:r>
              <a:rPr lang="en-US" sz="2000" dirty="0"/>
              <a:t>Algorithms are often trade secrets</a:t>
            </a:r>
          </a:p>
          <a:p>
            <a:r>
              <a:rPr lang="en-US" sz="2000" dirty="0"/>
              <a:t>Gaming the system</a:t>
            </a:r>
          </a:p>
          <a:p>
            <a:r>
              <a:rPr lang="en-US" sz="2000" dirty="0"/>
              <a:t>Removes accountability from decisive individuals</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Noah Cyr</a:t>
            </a:r>
          </a:p>
        </p:txBody>
      </p:sp>
      <p:pic>
        <p:nvPicPr>
          <p:cNvPr id="10" name="Picture 9">
            <a:extLst>
              <a:ext uri="{FF2B5EF4-FFF2-40B4-BE49-F238E27FC236}">
                <a16:creationId xmlns:a16="http://schemas.microsoft.com/office/drawing/2014/main" id="{6295D8C1-5F79-BE57-1277-8709FE01D9B5}"/>
              </a:ext>
            </a:extLst>
          </p:cNvPr>
          <p:cNvPicPr>
            <a:picLocks noChangeAspect="1"/>
          </p:cNvPicPr>
          <p:nvPr/>
        </p:nvPicPr>
        <p:blipFill>
          <a:blip r:embed="rId3"/>
          <a:stretch>
            <a:fillRect/>
          </a:stretch>
        </p:blipFill>
        <p:spPr>
          <a:xfrm>
            <a:off x="4907905" y="1611043"/>
            <a:ext cx="3834593" cy="2160154"/>
          </a:xfrm>
          <a:prstGeom prst="rect">
            <a:avLst/>
          </a:prstGeom>
        </p:spPr>
      </p:pic>
      <p:sp>
        <p:nvSpPr>
          <p:cNvPr id="11" name="TextBox 10">
            <a:extLst>
              <a:ext uri="{FF2B5EF4-FFF2-40B4-BE49-F238E27FC236}">
                <a16:creationId xmlns:a16="http://schemas.microsoft.com/office/drawing/2014/main" id="{19B05E12-3042-AE08-187A-EE8D7BE9EBDD}"/>
              </a:ext>
            </a:extLst>
          </p:cNvPr>
          <p:cNvSpPr txBox="1"/>
          <p:nvPr/>
        </p:nvSpPr>
        <p:spPr>
          <a:xfrm>
            <a:off x="5371825" y="3796180"/>
            <a:ext cx="2906751" cy="237757"/>
          </a:xfrm>
          <a:prstGeom prst="rect">
            <a:avLst/>
          </a:prstGeom>
          <a:noFill/>
        </p:spPr>
        <p:txBody>
          <a:bodyPr wrap="square" rtlCol="0">
            <a:spAutoFit/>
          </a:bodyPr>
          <a:lstStyle/>
          <a:p>
            <a:pPr algn="ctr">
              <a:lnSpc>
                <a:spcPct val="90000"/>
              </a:lnSpc>
            </a:pPr>
            <a:r>
              <a:rPr lang="en-US" sz="1050" dirty="0"/>
              <a:t>Image </a:t>
            </a:r>
            <a:r>
              <a:rPr lang="en-US" sz="1050" dirty="0">
                <a:hlinkClick r:id="rId4"/>
              </a:rPr>
              <a:t>link</a:t>
            </a:r>
            <a:endParaRPr lang="en-US" sz="1050" dirty="0"/>
          </a:p>
        </p:txBody>
      </p:sp>
    </p:spTree>
    <p:extLst>
      <p:ext uri="{BB962C8B-B14F-4D97-AF65-F5344CB8AC3E}">
        <p14:creationId xmlns:p14="http://schemas.microsoft.com/office/powerpoint/2010/main" val="3587540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Drawbacks cont.</a:t>
            </a:r>
          </a:p>
        </p:txBody>
      </p:sp>
      <p:sp>
        <p:nvSpPr>
          <p:cNvPr id="3" name="Content Placeholder 2"/>
          <p:cNvSpPr>
            <a:spLocks noGrp="1"/>
          </p:cNvSpPr>
          <p:nvPr>
            <p:ph sz="half" idx="1"/>
          </p:nvPr>
        </p:nvSpPr>
        <p:spPr/>
        <p:txBody>
          <a:bodyPr/>
          <a:lstStyle/>
          <a:p>
            <a:r>
              <a:rPr lang="en-US" sz="2000" dirty="0"/>
              <a:t>Data collection needed for algorithmic surveillance often violates data privacy laws and human rights, such as the GDPR and ECHR</a:t>
            </a:r>
          </a:p>
          <a:p>
            <a:pPr lvl="1"/>
            <a:r>
              <a:rPr lang="en-US" sz="1800" dirty="0"/>
              <a:t>The Netherlands’ System Risk Indicator (</a:t>
            </a:r>
            <a:r>
              <a:rPr lang="en-US" sz="1800" dirty="0" err="1"/>
              <a:t>SyRI</a:t>
            </a:r>
            <a:r>
              <a:rPr lang="en-US" sz="1800" dirty="0"/>
              <a:t>)</a:t>
            </a:r>
          </a:p>
          <a:p>
            <a:r>
              <a:rPr lang="en-US" sz="2000" dirty="0"/>
              <a:t>Regulations in other parts of the world are less restrictive</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Noah Cyr</a:t>
            </a:r>
          </a:p>
        </p:txBody>
      </p:sp>
      <p:pic>
        <p:nvPicPr>
          <p:cNvPr id="1026" name="Picture 2" descr="Overheid stopt met gebruik SyRI na uitspraak rechter | Het Parool">
            <a:extLst>
              <a:ext uri="{FF2B5EF4-FFF2-40B4-BE49-F238E27FC236}">
                <a16:creationId xmlns:a16="http://schemas.microsoft.com/office/drawing/2014/main" id="{61217531-710E-5AC9-E85E-A73720F07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2" y="1479542"/>
            <a:ext cx="4008582" cy="22548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B9C4E1E-65B5-1C51-A7E7-9AF826A123EF}"/>
              </a:ext>
            </a:extLst>
          </p:cNvPr>
          <p:cNvSpPr txBox="1"/>
          <p:nvPr/>
        </p:nvSpPr>
        <p:spPr>
          <a:xfrm>
            <a:off x="4724402" y="3727055"/>
            <a:ext cx="4008582" cy="244682"/>
          </a:xfrm>
          <a:prstGeom prst="rect">
            <a:avLst/>
          </a:prstGeom>
          <a:noFill/>
        </p:spPr>
        <p:txBody>
          <a:bodyPr wrap="square" rtlCol="0">
            <a:spAutoFit/>
          </a:bodyPr>
          <a:lstStyle/>
          <a:p>
            <a:pPr algn="ctr">
              <a:lnSpc>
                <a:spcPct val="90000"/>
              </a:lnSpc>
            </a:pPr>
            <a:r>
              <a:rPr lang="en-US" sz="1100" dirty="0"/>
              <a:t>Kitty Jong and Maxim </a:t>
            </a:r>
            <a:r>
              <a:rPr lang="en-US" sz="1100" dirty="0" err="1"/>
              <a:t>Februari</a:t>
            </a:r>
            <a:r>
              <a:rPr lang="en-US" sz="1100" dirty="0"/>
              <a:t> at the ruling against </a:t>
            </a:r>
            <a:r>
              <a:rPr lang="en-US" sz="1100" dirty="0" err="1"/>
              <a:t>SyRI</a:t>
            </a:r>
            <a:r>
              <a:rPr lang="en-US" sz="1100" dirty="0"/>
              <a:t> (</a:t>
            </a:r>
            <a:r>
              <a:rPr lang="en-US" sz="1100" dirty="0">
                <a:hlinkClick r:id="rId4"/>
              </a:rPr>
              <a:t>ANP</a:t>
            </a:r>
            <a:r>
              <a:rPr lang="en-US" sz="1100" dirty="0"/>
              <a:t>)</a:t>
            </a:r>
          </a:p>
        </p:txBody>
      </p:sp>
      <p:sp>
        <p:nvSpPr>
          <p:cNvPr id="4" name="TextBox 3">
            <a:extLst>
              <a:ext uri="{FF2B5EF4-FFF2-40B4-BE49-F238E27FC236}">
                <a16:creationId xmlns:a16="http://schemas.microsoft.com/office/drawing/2014/main" id="{B39CE9C7-BC0E-D3CC-E35D-96922B32F25C}"/>
              </a:ext>
            </a:extLst>
          </p:cNvPr>
          <p:cNvSpPr txBox="1"/>
          <p:nvPr/>
        </p:nvSpPr>
        <p:spPr>
          <a:xfrm>
            <a:off x="685800" y="4281721"/>
            <a:ext cx="3733800" cy="397032"/>
          </a:xfrm>
          <a:prstGeom prst="rect">
            <a:avLst/>
          </a:prstGeom>
          <a:noFill/>
        </p:spPr>
        <p:txBody>
          <a:bodyPr wrap="square" rtlCol="0">
            <a:spAutoFit/>
          </a:bodyPr>
          <a:lstStyle/>
          <a:p>
            <a:pPr>
              <a:lnSpc>
                <a:spcPct val="90000"/>
              </a:lnSpc>
            </a:pPr>
            <a:r>
              <a:rPr lang="en-US" sz="1100" dirty="0"/>
              <a:t>GDPR – General Data Protection Regulation</a:t>
            </a:r>
          </a:p>
          <a:p>
            <a:pPr>
              <a:lnSpc>
                <a:spcPct val="90000"/>
              </a:lnSpc>
            </a:pPr>
            <a:r>
              <a:rPr lang="en-US" sz="1100" dirty="0"/>
              <a:t>ECHR – European Convention of Human Rights</a:t>
            </a:r>
          </a:p>
        </p:txBody>
      </p:sp>
    </p:spTree>
    <p:extLst>
      <p:ext uri="{BB962C8B-B14F-4D97-AF65-F5344CB8AC3E}">
        <p14:creationId xmlns:p14="http://schemas.microsoft.com/office/powerpoint/2010/main" val="1856599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half" idx="1"/>
          </p:nvPr>
        </p:nvSpPr>
        <p:spPr>
          <a:xfrm>
            <a:off x="685799" y="1352551"/>
            <a:ext cx="7966587" cy="3352800"/>
          </a:xfrm>
        </p:spPr>
        <p:txBody>
          <a:bodyPr>
            <a:normAutofit/>
          </a:bodyPr>
          <a:lstStyle/>
          <a:p>
            <a:r>
              <a:rPr lang="en-US" sz="2000" dirty="0"/>
              <a:t>Algorithms and artificial intelligence has the potential improve societal issues involving surveillance</a:t>
            </a:r>
          </a:p>
          <a:p>
            <a:r>
              <a:rPr lang="en-US" sz="2000" dirty="0"/>
              <a:t>Resources need to be dedicated to the development of these technologies before widespread implementation in surveillance</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Noah Cyr</a:t>
            </a:r>
          </a:p>
        </p:txBody>
      </p:sp>
    </p:spTree>
    <p:extLst>
      <p:ext uri="{BB962C8B-B14F-4D97-AF65-F5344CB8AC3E}">
        <p14:creationId xmlns:p14="http://schemas.microsoft.com/office/powerpoint/2010/main" val="152015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sz="1400" dirty="0"/>
              <a:t>[1] </a:t>
            </a:r>
            <a:r>
              <a:rPr lang="en-US" sz="1400" dirty="0" err="1"/>
              <a:t>Alikhademi</a:t>
            </a:r>
            <a:r>
              <a:rPr lang="en-US" sz="1400" dirty="0"/>
              <a:t>, Kiana, et al., </a:t>
            </a:r>
            <a:r>
              <a:rPr lang="en-US" sz="1400" i="1" dirty="0"/>
              <a:t> A Review of Predictive Policing from the Perspective of Fairness</a:t>
            </a:r>
            <a:r>
              <a:rPr lang="en-US" sz="1400" dirty="0"/>
              <a:t> (Springer, 15 April 2021), </a:t>
            </a:r>
            <a:r>
              <a:rPr lang="en-US" sz="1400" dirty="0">
                <a:hlinkClick r:id="rId2"/>
              </a:rPr>
              <a:t>https://link.springer.com/article/10.1007/s10506-021-09286-4</a:t>
            </a:r>
            <a:r>
              <a:rPr lang="en-US" sz="1400" dirty="0"/>
              <a:t> (11 September 2024)</a:t>
            </a:r>
          </a:p>
          <a:p>
            <a:pPr marL="0" indent="0">
              <a:buNone/>
            </a:pPr>
            <a:r>
              <a:rPr lang="en-US" sz="1400" dirty="0"/>
              <a:t>[2] </a:t>
            </a:r>
            <a:r>
              <a:rPr lang="en-US" sz="1400" dirty="0" err="1"/>
              <a:t>Borgesius</a:t>
            </a:r>
            <a:r>
              <a:rPr lang="en-US" sz="1400" dirty="0"/>
              <a:t>, Frederik, and Van </a:t>
            </a:r>
            <a:r>
              <a:rPr lang="en-US" sz="1400" dirty="0" err="1"/>
              <a:t>Bekkum</a:t>
            </a:r>
            <a:r>
              <a:rPr lang="en-US" sz="1400" dirty="0"/>
              <a:t>, Marvin, </a:t>
            </a:r>
            <a:r>
              <a:rPr lang="en-US" sz="1400" i="1" dirty="0"/>
              <a:t>Digital Welfare Fraud Detection and the Dutch </a:t>
            </a:r>
            <a:r>
              <a:rPr lang="en-US" sz="1400" i="1" dirty="0" err="1"/>
              <a:t>SyRI</a:t>
            </a:r>
            <a:r>
              <a:rPr lang="en-US" sz="1400" i="1" dirty="0"/>
              <a:t> Judgement</a:t>
            </a:r>
            <a:r>
              <a:rPr lang="en-US" sz="1400" dirty="0"/>
              <a:t> (Sage Journals, 2 August 2021), </a:t>
            </a:r>
            <a:r>
              <a:rPr lang="en-US" sz="1400" dirty="0">
                <a:hlinkClick r:id="rId3"/>
              </a:rPr>
              <a:t>https://journals.sagepub.com/doi/full/10.1177/13882627211031257</a:t>
            </a:r>
            <a:r>
              <a:rPr lang="en-US" sz="1400" dirty="0"/>
              <a:t> (5 September 2024)</a:t>
            </a:r>
          </a:p>
          <a:p>
            <a:pPr marL="0" indent="0">
              <a:buNone/>
            </a:pPr>
            <a:r>
              <a:rPr lang="en-US" sz="1400" dirty="0"/>
              <a:t>[3] Boyd, Danah, </a:t>
            </a:r>
            <a:r>
              <a:rPr lang="en-US" sz="1400" i="1" dirty="0"/>
              <a:t>The Networked Nature of Algorithmic Discrimination</a:t>
            </a:r>
            <a:r>
              <a:rPr lang="en-US" sz="1400" dirty="0"/>
              <a:t> (Open Technology Institute, October 2014) </a:t>
            </a:r>
            <a:r>
              <a:rPr lang="en-US" sz="1400" dirty="0">
                <a:hlinkClick r:id="rId4"/>
              </a:rPr>
              <a:t>https://www.danah.org/papers/2014/DataDiscrimination.pdf</a:t>
            </a:r>
            <a:r>
              <a:rPr lang="en-US" sz="1400" dirty="0"/>
              <a:t> (11 September 2024)</a:t>
            </a:r>
          </a:p>
          <a:p>
            <a:pPr marL="0" indent="0">
              <a:buNone/>
            </a:pPr>
            <a:r>
              <a:rPr lang="en-US" sz="1400" dirty="0"/>
              <a:t>[4] Eggers, William, et al., </a:t>
            </a:r>
            <a:r>
              <a:rPr lang="en-US" sz="1400" i="1" dirty="0"/>
              <a:t>AI-Augmented Government</a:t>
            </a:r>
            <a:r>
              <a:rPr lang="en-US" sz="1400" dirty="0"/>
              <a:t> (Deloitte, 26 April 2017), </a:t>
            </a:r>
            <a:r>
              <a:rPr lang="en-US" sz="1400" dirty="0">
                <a:hlinkClick r:id="rId5"/>
              </a:rPr>
              <a:t>https://www2.deloitte.com/us/en/insights/focus/cognitive-technologies/artificial-intelligence-government.html</a:t>
            </a:r>
            <a:r>
              <a:rPr lang="en-US" sz="1400" dirty="0"/>
              <a:t> (11 September 2024)</a:t>
            </a:r>
          </a:p>
          <a:p>
            <a:pPr marL="0" indent="0">
              <a:buNone/>
            </a:pPr>
            <a:r>
              <a:rPr lang="en-US" sz="1400" dirty="0"/>
              <a:t>[5] </a:t>
            </a:r>
            <a:r>
              <a:rPr lang="en-US" sz="1400" dirty="0" err="1"/>
              <a:t>Frericks</a:t>
            </a:r>
            <a:r>
              <a:rPr lang="en-US" sz="1400" dirty="0"/>
              <a:t>, Frankie, </a:t>
            </a:r>
            <a:r>
              <a:rPr lang="en-US" sz="1400" i="1" dirty="0"/>
              <a:t>Algorithmic Surveillance</a:t>
            </a:r>
            <a:r>
              <a:rPr lang="en-US" sz="1400" dirty="0"/>
              <a:t> (Pressbooks, 2019), </a:t>
            </a:r>
            <a:r>
              <a:rPr lang="en-US" sz="1400" dirty="0">
                <a:hlinkClick r:id="rId6"/>
              </a:rPr>
              <a:t>https://pressbooks.pub/surveillancestudies/chapter/algorithmic-surveillance/</a:t>
            </a:r>
            <a:r>
              <a:rPr lang="en-US" sz="1400" dirty="0"/>
              <a:t> (8 September 2024)</a:t>
            </a:r>
          </a:p>
          <a:p>
            <a:pPr marL="0" indent="0">
              <a:buNone/>
            </a:pPr>
            <a:r>
              <a:rPr lang="en-US" sz="1400" dirty="0"/>
              <a:t>[6] Murphy, Maria, </a:t>
            </a:r>
            <a:r>
              <a:rPr lang="en-US" sz="1400" i="1" dirty="0"/>
              <a:t>Algorithmic Surveillance: True Negatives</a:t>
            </a:r>
            <a:r>
              <a:rPr lang="en-US" sz="1400" dirty="0"/>
              <a:t> (Society for Computers and Law, 14 August 2016), </a:t>
            </a:r>
            <a:r>
              <a:rPr lang="en-US" sz="1400" dirty="0">
                <a:hlinkClick r:id="rId7"/>
              </a:rPr>
              <a:t>https://www.scl.org/3717-algorithmic-surveillance-true-negatives/</a:t>
            </a:r>
            <a:r>
              <a:rPr lang="en-US" sz="1400" dirty="0"/>
              <a:t> (8 September 2024)</a:t>
            </a:r>
          </a:p>
          <a:p>
            <a:pPr marL="0" indent="0">
              <a:buNone/>
            </a:pPr>
            <a:r>
              <a:rPr lang="en-US" sz="1400" dirty="0">
                <a:latin typeface="+mj-lt"/>
              </a:rPr>
              <a:t>[7] Northpointe Inc. (now </a:t>
            </a:r>
            <a:r>
              <a:rPr lang="en-US" sz="1400" dirty="0" err="1">
                <a:latin typeface="+mj-lt"/>
              </a:rPr>
              <a:t>Equivant</a:t>
            </a:r>
            <a:r>
              <a:rPr lang="en-US" sz="1400" dirty="0">
                <a:latin typeface="+mj-lt"/>
              </a:rPr>
              <a:t>), </a:t>
            </a:r>
            <a:r>
              <a:rPr lang="en-US" sz="1400" i="1" dirty="0">
                <a:latin typeface="+mj-lt"/>
              </a:rPr>
              <a:t>Practitioner’s Guide to COMPAS Core</a:t>
            </a:r>
            <a:r>
              <a:rPr lang="en-US" sz="1400" dirty="0">
                <a:latin typeface="+mj-lt"/>
              </a:rPr>
              <a:t> (Northpointe Inc., 15 March 2024), </a:t>
            </a:r>
            <a:r>
              <a:rPr lang="en-US" sz="1400" dirty="0">
                <a:latin typeface="+mj-lt"/>
                <a:hlinkClick r:id="rId8"/>
              </a:rPr>
              <a:t>https://s3.documentcloud.org/documents/2840784/Practitioner-s-Guide-to-COMPAS-Core.pdf</a:t>
            </a:r>
            <a:r>
              <a:rPr lang="en-US" sz="1400" dirty="0">
                <a:latin typeface="+mj-lt"/>
              </a:rPr>
              <a:t> (8 September 2024)</a:t>
            </a:r>
          </a:p>
          <a:p>
            <a:pPr marL="0" indent="0">
              <a:buNone/>
            </a:pPr>
            <a:r>
              <a:rPr lang="en-US" sz="1400" dirty="0">
                <a:latin typeface="+mj-lt"/>
              </a:rPr>
              <a:t>[8] </a:t>
            </a:r>
            <a:r>
              <a:rPr lang="en-US" sz="1400" dirty="0" err="1">
                <a:latin typeface="+mj-lt"/>
              </a:rPr>
              <a:t>Pontón-Núñez</a:t>
            </a:r>
            <a:r>
              <a:rPr lang="en-US" sz="1400" dirty="0">
                <a:latin typeface="+mj-lt"/>
              </a:rPr>
              <a:t>, Antonio, and Thomas, Christopher, </a:t>
            </a:r>
            <a:r>
              <a:rPr lang="en-US" sz="1400" i="1" dirty="0">
                <a:latin typeface="+mj-lt"/>
              </a:rPr>
              <a:t>Automating Judicial Discretion: How Algorithmic Risk Assessments in Pretrial Adjudications Violate Equal Protection Rights on the Basis of Race </a:t>
            </a:r>
            <a:r>
              <a:rPr lang="en-US" sz="1400" dirty="0">
                <a:latin typeface="+mj-lt"/>
              </a:rPr>
              <a:t> (Minnesota Journal of Law and Inequality, June 2022) </a:t>
            </a:r>
            <a:r>
              <a:rPr lang="en-US" sz="1400" dirty="0">
                <a:latin typeface="+mj-lt"/>
                <a:hlinkClick r:id="rId9"/>
              </a:rPr>
              <a:t>https://scholarship.law.umn.edu/cgi/viewcontent.cgi?article=1680&amp;context=lawineq</a:t>
            </a:r>
            <a:r>
              <a:rPr lang="en-US" sz="1400" dirty="0">
                <a:latin typeface="+mj-lt"/>
              </a:rPr>
              <a:t> (8 September 2024)</a:t>
            </a:r>
            <a:endParaRPr lang="en-US" sz="1400" dirty="0"/>
          </a:p>
          <a:p>
            <a:pPr marL="0" indent="0">
              <a:buNone/>
            </a:pPr>
            <a:r>
              <a:rPr lang="en-US" sz="1400" dirty="0"/>
              <a:t>[9] </a:t>
            </a:r>
            <a:r>
              <a:rPr lang="en-US" sz="1400" dirty="0" err="1"/>
              <a:t>Simonite</a:t>
            </a:r>
            <a:r>
              <a:rPr lang="en-US" sz="1400" dirty="0"/>
              <a:t>, Tom, </a:t>
            </a:r>
            <a:r>
              <a:rPr lang="en-US" sz="1400" i="1" dirty="0"/>
              <a:t>Europe Limits Government by Algorithm. The US, Not So Much</a:t>
            </a:r>
            <a:r>
              <a:rPr lang="en-US" sz="1400" dirty="0"/>
              <a:t> (WIRED, 7 February 2020), </a:t>
            </a:r>
            <a:r>
              <a:rPr lang="en-US" sz="1400" dirty="0">
                <a:hlinkClick r:id="rId10"/>
              </a:rPr>
              <a:t>https://www.wired.com/story/europe-limits-government-algorithm-us-not-much/</a:t>
            </a:r>
            <a:r>
              <a:rPr lang="en-US" sz="1400" dirty="0"/>
              <a:t> (5 September 2024)</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Noah Cyr</a:t>
            </a:r>
          </a:p>
        </p:txBody>
      </p:sp>
    </p:spTree>
    <p:extLst>
      <p:ext uri="{BB962C8B-B14F-4D97-AF65-F5344CB8AC3E}">
        <p14:creationId xmlns:p14="http://schemas.microsoft.com/office/powerpoint/2010/main" val="1851012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pic>
        <p:nvPicPr>
          <p:cNvPr id="9" name="Picture 8" descr="993782_10151472937681130_340415500_n.jpg">
            <a:extLst>
              <a:ext uri="{FF2B5EF4-FFF2-40B4-BE49-F238E27FC236}">
                <a16:creationId xmlns:a16="http://schemas.microsoft.com/office/drawing/2014/main" id="{A97A3D7D-48FC-F043-AF32-0B4ED263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67" y="1829372"/>
            <a:ext cx="5920033" cy="3043949"/>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pPr>
              <a:spcBef>
                <a:spcPts val="600"/>
              </a:spcBef>
            </a:pPr>
            <a:r>
              <a:rPr lang="en-US" sz="1100" dirty="0"/>
              <a:t>p. 269 Used to start with “A system that fails to respect its citizens’ right to privacy fails to respect the citizens themselves.” – Richard Nixon, 1974-02-23</a:t>
            </a:r>
          </a:p>
          <a:p>
            <a:pPr>
              <a:spcBef>
                <a:spcPts val="600"/>
              </a:spcBef>
            </a:pPr>
            <a:r>
              <a:rPr lang="en-US" sz="1100" dirty="0"/>
              <a:t>p. 271 Genetic Information Nondiscrimination Act: Gattaca (1997)</a:t>
            </a:r>
          </a:p>
          <a:p>
            <a:pPr>
              <a:spcBef>
                <a:spcPts val="600"/>
              </a:spcBef>
            </a:pPr>
            <a:r>
              <a:rPr lang="en-US" sz="1100" dirty="0"/>
              <a:t>p. 273 Any NCIC success since 1995? </a:t>
            </a:r>
          </a:p>
          <a:p>
            <a:pPr>
              <a:spcBef>
                <a:spcPts val="600"/>
              </a:spcBef>
            </a:pPr>
            <a:r>
              <a:rPr lang="en-US" sz="1100" dirty="0"/>
              <a:t>p. 274 Arrests, altering and deleting records are violations of privacy?</a:t>
            </a:r>
          </a:p>
          <a:p>
            <a:pPr>
              <a:spcBef>
                <a:spcPts val="600"/>
              </a:spcBef>
            </a:pPr>
            <a:r>
              <a:rPr lang="en-US" sz="1100" dirty="0"/>
              <a:t>p. 275 Figure does not show # cameras increasing. </a:t>
            </a:r>
          </a:p>
          <a:p>
            <a:pPr>
              <a:spcBef>
                <a:spcPts val="600"/>
              </a:spcBef>
            </a:pPr>
            <a:r>
              <a:rPr lang="en-US" sz="1100" dirty="0"/>
              <a:t>p. 276 300 times = frames, locations, …? </a:t>
            </a:r>
          </a:p>
          <a:p>
            <a:pPr>
              <a:spcBef>
                <a:spcPts val="600"/>
              </a:spcBef>
            </a:pPr>
            <a:r>
              <a:rPr lang="en-US" sz="1100" dirty="0"/>
              <a:t>p. 277 Public drone opinion change since 2012? Any more states pass drone laws since 2013?</a:t>
            </a:r>
          </a:p>
          <a:p>
            <a:pPr>
              <a:spcBef>
                <a:spcPts val="600"/>
              </a:spcBef>
            </a:pPr>
            <a:r>
              <a:rPr lang="en-US" sz="1100" dirty="0"/>
              <a:t>p. 281 “Carnivore…” what’s in a name?</a:t>
            </a:r>
          </a:p>
          <a:p>
            <a:pPr>
              <a:spcBef>
                <a:spcPts val="600"/>
              </a:spcBef>
            </a:pPr>
            <a:r>
              <a:rPr lang="en-US" sz="1100" dirty="0"/>
              <a:t>p. 284 Stored Comms Act, any news since 2010?</a:t>
            </a:r>
          </a:p>
          <a:p>
            <a:pPr>
              <a:spcBef>
                <a:spcPts val="600"/>
              </a:spcBef>
            </a:pPr>
            <a:r>
              <a:rPr lang="en-US" sz="1100" dirty="0"/>
              <a:t>p. 285 CALEA update since 2005?</a:t>
            </a:r>
          </a:p>
          <a:p>
            <a:pPr>
              <a:spcBef>
                <a:spcPts val="600"/>
              </a:spcBef>
            </a:pPr>
            <a:r>
              <a:rPr lang="en-US" sz="1100" dirty="0"/>
              <a:t>p. 288 Google’s Eric Schmidt quote seems naïve </a:t>
            </a:r>
          </a:p>
        </p:txBody>
      </p:sp>
      <p:sp>
        <p:nvSpPr>
          <p:cNvPr id="11" name="Content Placeholder 10"/>
          <p:cNvSpPr>
            <a:spLocks noGrp="1"/>
          </p:cNvSpPr>
          <p:nvPr>
            <p:ph sz="half" idx="2"/>
          </p:nvPr>
        </p:nvSpPr>
        <p:spPr/>
        <p:txBody>
          <a:bodyPr>
            <a:noAutofit/>
          </a:bodyPr>
          <a:lstStyle/>
          <a:p>
            <a:pPr>
              <a:spcBef>
                <a:spcPts val="600"/>
              </a:spcBef>
            </a:pPr>
            <a:r>
              <a:rPr lang="en-US" sz="1100" dirty="0"/>
              <a:t>p. 293 Shouldn’t credit card issuers take “reasonable steps” to verify identity all the time?</a:t>
            </a:r>
          </a:p>
          <a:p>
            <a:pPr>
              <a:spcBef>
                <a:spcPts val="600"/>
              </a:spcBef>
            </a:pPr>
            <a:r>
              <a:rPr lang="en-US" sz="1100" dirty="0"/>
              <a:t>p. 294 Target example, see Ch. 5 p. 248</a:t>
            </a:r>
          </a:p>
          <a:p>
            <a:pPr>
              <a:spcBef>
                <a:spcPts val="600"/>
              </a:spcBef>
            </a:pPr>
            <a:r>
              <a:rPr lang="en-US" sz="1100" dirty="0"/>
              <a:t>p. 295 How many names on no fly lists now compared to 2014?</a:t>
            </a:r>
          </a:p>
          <a:p>
            <a:pPr>
              <a:spcBef>
                <a:spcPts val="600"/>
              </a:spcBef>
            </a:pPr>
            <a:r>
              <a:rPr lang="en-US" sz="1100" dirty="0"/>
              <a:t>p. 297 Confusing false positive and negative explanations. 2001 source old for claims. See ‘What “Orwellian” Really Means’ video</a:t>
            </a:r>
          </a:p>
          <a:p>
            <a:pPr>
              <a:spcBef>
                <a:spcPts val="600"/>
              </a:spcBef>
            </a:pPr>
            <a:r>
              <a:rPr lang="en-US" sz="1100" dirty="0"/>
              <a:t>p. 301 Other states using E-</a:t>
            </a:r>
            <a:r>
              <a:rPr lang="en-US" sz="1100" dirty="0" err="1"/>
              <a:t>ZPass</a:t>
            </a:r>
            <a:r>
              <a:rPr lang="en-US" sz="1100" dirty="0"/>
              <a:t> since 2007?</a:t>
            </a:r>
          </a:p>
          <a:p>
            <a:pPr>
              <a:spcBef>
                <a:spcPts val="600"/>
              </a:spcBef>
            </a:pPr>
            <a:r>
              <a:rPr lang="en-US" sz="1100" dirty="0"/>
              <a:t>p. 303 Papa Smurfs…</a:t>
            </a:r>
          </a:p>
          <a:p>
            <a:pPr>
              <a:spcBef>
                <a:spcPts val="600"/>
              </a:spcBef>
            </a:pPr>
            <a:r>
              <a:rPr lang="en-US" sz="1100" dirty="0"/>
              <a:t>Questions I liked: 1, 24</a:t>
            </a:r>
          </a:p>
          <a:p>
            <a:pPr>
              <a:spcBef>
                <a:spcPts val="600"/>
              </a:spcBef>
            </a:pPr>
            <a:r>
              <a:rPr lang="en-US" sz="1100" dirty="0"/>
              <a:t>From previous edition interview at end of </a:t>
            </a:r>
            <a:r>
              <a:rPr lang="en-US" sz="1100" dirty="0" err="1"/>
              <a:t>Chpater</a:t>
            </a:r>
            <a:r>
              <a:rPr lang="en-US" sz="1100" dirty="0"/>
              <a:t>:  “Since I have done nothing wrong, why should the government be investigating me?” – Jerry Berman</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a:xfrm>
            <a:off x="685800" y="1049572"/>
            <a:ext cx="7772400" cy="3840480"/>
          </a:xfrm>
        </p:spPr>
        <p:txBody>
          <a:bodyPr>
            <a:normAutofit fontScale="77500" lnSpcReduction="20000"/>
          </a:bodyPr>
          <a:lstStyle/>
          <a:p>
            <a:pPr marL="0" indent="0" algn="ctr">
              <a:buNone/>
            </a:pPr>
            <a:r>
              <a:rPr lang="en-US" dirty="0"/>
              <a:t>National ban on facial recognition surveillance for law enforcement</a:t>
            </a:r>
          </a:p>
          <a:p>
            <a:pPr marL="0" indent="0">
              <a:buNone/>
            </a:pPr>
            <a:r>
              <a:rPr lang="en-US" dirty="0"/>
              <a:t>Before Debate</a:t>
            </a:r>
          </a:p>
          <a:p>
            <a:r>
              <a:rPr lang="en-US" dirty="0"/>
              <a:t>Add “(YES)” or “(NO)” to the end of your name in Zoom to show your side</a:t>
            </a:r>
          </a:p>
          <a:p>
            <a:r>
              <a:rPr lang="en-US" dirty="0"/>
              <a:t>10 minutes to converse with your team</a:t>
            </a:r>
          </a:p>
          <a:p>
            <a:r>
              <a:rPr lang="en-US" dirty="0"/>
              <a:t>Share argument points, counter points, and responses</a:t>
            </a:r>
          </a:p>
          <a:p>
            <a:r>
              <a:rPr lang="en-US" dirty="0"/>
              <a:t>Share experiences, especially in different countries, cultures, situations</a:t>
            </a:r>
          </a:p>
          <a:p>
            <a:r>
              <a:rPr lang="en-US" dirty="0"/>
              <a:t>Decide who will: </a:t>
            </a:r>
          </a:p>
          <a:p>
            <a:pPr lvl="1"/>
            <a:r>
              <a:rPr lang="en-US" dirty="0"/>
              <a:t>Go first</a:t>
            </a:r>
          </a:p>
          <a:p>
            <a:pPr lvl="1"/>
            <a:r>
              <a:rPr lang="en-US" dirty="0"/>
              <a:t>Respond to which points from opposing side</a:t>
            </a:r>
          </a:p>
          <a:p>
            <a:pPr marL="0" indent="0">
              <a:buNone/>
            </a:pPr>
            <a:r>
              <a:rPr lang="en-US" dirty="0"/>
              <a:t>During Debate</a:t>
            </a:r>
          </a:p>
          <a:p>
            <a:r>
              <a:rPr lang="en-US" dirty="0"/>
              <a:t>1 turn per person until everyone on your team has spoken</a:t>
            </a:r>
          </a:p>
          <a:p>
            <a:r>
              <a:rPr lang="en-US" dirty="0"/>
              <a:t>Try to keep remarks to 30 seconds</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80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Give a problem with using biometrics for identification.</a:t>
            </a:r>
          </a:p>
          <a:p>
            <a:pPr marL="457200" indent="-457200">
              <a:buFont typeface="+mj-lt"/>
              <a:buAutoNum type="arabicPeriod"/>
            </a:pPr>
            <a:r>
              <a:rPr lang="en-US" dirty="0"/>
              <a:t>Give an advantage of using biometrics for identification.</a:t>
            </a:r>
          </a:p>
          <a:p>
            <a:pPr marL="457200" indent="-457200">
              <a:buFont typeface="+mj-lt"/>
              <a:buAutoNum type="arabicPeriod"/>
            </a:pPr>
            <a:r>
              <a:rPr lang="en-US" dirty="0"/>
              <a:t>Describe a tool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0476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Group Project</a:t>
            </a:r>
          </a:p>
          <a:p>
            <a:pPr lvl="1"/>
            <a:r>
              <a:rPr lang="en-US" dirty="0"/>
              <a:t>Finish analysis of computing technology portrayed to web site</a:t>
            </a:r>
          </a:p>
          <a:p>
            <a:pPr lvl="1"/>
            <a:r>
              <a:rPr lang="en-US" dirty="0"/>
              <a:t>Analyze Movie for all topics covered to date</a:t>
            </a:r>
          </a:p>
          <a:p>
            <a:pPr lvl="1"/>
            <a:r>
              <a:rPr lang="en-US" dirty="0"/>
              <a:t>Keep in course scope: Computing + Society</a:t>
            </a:r>
          </a:p>
          <a:p>
            <a:pPr lvl="1"/>
            <a:r>
              <a:rPr lang="en-US" dirty="0"/>
              <a:t>See group project slide deck for more</a:t>
            </a:r>
          </a:p>
          <a:p>
            <a:pPr lvl="1"/>
            <a:r>
              <a:rPr lang="en-US" dirty="0"/>
              <a:t>Frequent interaction with your group members is key to success!</a:t>
            </a:r>
          </a:p>
          <a:p>
            <a:pPr marL="0" indent="0">
              <a:buNone/>
            </a:pPr>
            <a:r>
              <a:rPr lang="en-US" dirty="0"/>
              <a:t>-----</a:t>
            </a:r>
          </a:p>
          <a:p>
            <a:r>
              <a:rPr lang="en-US" dirty="0"/>
              <a:t>Canvas </a:t>
            </a:r>
            <a:r>
              <a:rPr lang="en-US" dirty="0">
                <a:sym typeface="Wingdings" pitchFamily="2" charset="2"/>
              </a:rPr>
              <a:t> Quizzes  </a:t>
            </a:r>
            <a:r>
              <a:rPr lang="en-US" dirty="0"/>
              <a:t>Mid Term Survey on Canvas</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33483580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53376</TotalTime>
  <Words>5009</Words>
  <Application>Microsoft Macintosh PowerPoint</Application>
  <PresentationFormat>On-screen Show (16:9)</PresentationFormat>
  <Paragraphs>504</Paragraphs>
  <Slides>35</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Aptos</vt:lpstr>
      <vt:lpstr>Arial</vt:lpstr>
      <vt:lpstr>Calibri</vt:lpstr>
      <vt:lpstr>Cambria</vt:lpstr>
      <vt:lpstr>Wingdings</vt:lpstr>
      <vt:lpstr>Red Radial 16x9</vt:lpstr>
      <vt:lpstr>Class 7 Privacy and Government</vt:lpstr>
      <vt:lpstr>what works well Online  With Zoom</vt:lpstr>
      <vt:lpstr>Logistics</vt:lpstr>
      <vt:lpstr>Overview</vt:lpstr>
      <vt:lpstr>My Reading Notes</vt:lpstr>
      <vt:lpstr>Debate Ground Rules</vt:lpstr>
      <vt:lpstr>Group Quiz</vt:lpstr>
      <vt:lpstr>Overview</vt:lpstr>
      <vt:lpstr>Assignment – Group Project</vt:lpstr>
      <vt:lpstr>Overview</vt:lpstr>
      <vt:lpstr>Drawing the sharing line</vt:lpstr>
      <vt:lpstr>What information do companies Collect?</vt:lpstr>
      <vt:lpstr>Why should I care?</vt:lpstr>
      <vt:lpstr>What laws Exist?</vt:lpstr>
      <vt:lpstr>You don’t read privacy agreements</vt:lpstr>
      <vt:lpstr>More survey results – not-so-hidden clause</vt:lpstr>
      <vt:lpstr>Solution</vt:lpstr>
      <vt:lpstr>References</vt:lpstr>
      <vt:lpstr>Should Cars Report Crimes?</vt:lpstr>
      <vt:lpstr>The Pros and Cons</vt:lpstr>
      <vt:lpstr>NO</vt:lpstr>
      <vt:lpstr>Why should I care?</vt:lpstr>
      <vt:lpstr>problem of law enforcement structure</vt:lpstr>
      <vt:lpstr>Privacy Concerns</vt:lpstr>
      <vt:lpstr>Job Displacement</vt:lpstr>
      <vt:lpstr>Ethical And Legal Concerns</vt:lpstr>
      <vt:lpstr>References</vt:lpstr>
      <vt:lpstr>Algorithmic Surveillance</vt:lpstr>
      <vt:lpstr>What is algorithmic surveillance?</vt:lpstr>
      <vt:lpstr>benefits</vt:lpstr>
      <vt:lpstr>drawbacks</vt:lpstr>
      <vt:lpstr>Drawbacks cont.</vt:lpstr>
      <vt:lpstr>conclusions</vt:lpstr>
      <vt:lpstr>References</vt:lpstr>
      <vt:lpstr>Class 7 The End</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468</cp:revision>
  <dcterms:created xsi:type="dcterms:W3CDTF">2014-08-25T02:19:16Z</dcterms:created>
  <dcterms:modified xsi:type="dcterms:W3CDTF">2024-09-13T22:26:33Z</dcterms:modified>
</cp:coreProperties>
</file>