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handoutMasterIdLst>
    <p:handoutMasterId r:id="rId36"/>
  </p:handoutMasterIdLst>
  <p:sldIdLst>
    <p:sldId id="256" r:id="rId2"/>
    <p:sldId id="672" r:id="rId3"/>
    <p:sldId id="641" r:id="rId4"/>
    <p:sldId id="259" r:id="rId5"/>
    <p:sldId id="642" r:id="rId6"/>
    <p:sldId id="277" r:id="rId7"/>
    <p:sldId id="683" r:id="rId8"/>
    <p:sldId id="287" r:id="rId9"/>
    <p:sldId id="288" r:id="rId10"/>
    <p:sldId id="676" r:id="rId11"/>
    <p:sldId id="286" r:id="rId12"/>
    <p:sldId id="677" r:id="rId13"/>
    <p:sldId id="275" r:id="rId14"/>
    <p:sldId id="276" r:id="rId15"/>
    <p:sldId id="678" r:id="rId16"/>
    <p:sldId id="278" r:id="rId17"/>
    <p:sldId id="281" r:id="rId18"/>
    <p:sldId id="282" r:id="rId19"/>
    <p:sldId id="682" r:id="rId20"/>
    <p:sldId id="268" r:id="rId21"/>
    <p:sldId id="270" r:id="rId22"/>
    <p:sldId id="271" r:id="rId23"/>
    <p:sldId id="273" r:id="rId24"/>
    <p:sldId id="267" r:id="rId25"/>
    <p:sldId id="680" r:id="rId26"/>
    <p:sldId id="257" r:id="rId27"/>
    <p:sldId id="258" r:id="rId28"/>
    <p:sldId id="681" r:id="rId29"/>
    <p:sldId id="260" r:id="rId30"/>
    <p:sldId id="261" r:id="rId31"/>
    <p:sldId id="262" r:id="rId32"/>
    <p:sldId id="269" r:id="rId33"/>
    <p:sldId id="64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E5B815C9-4D06-5C4A-92CD-7189A3430B49}">
          <p14:sldIdLst>
            <p14:sldId id="256"/>
            <p14:sldId id="672"/>
            <p14:sldId id="641"/>
            <p14:sldId id="259"/>
            <p14:sldId id="642"/>
            <p14:sldId id="277"/>
            <p14:sldId id="683"/>
            <p14:sldId id="287"/>
            <p14:sldId id="288"/>
            <p14:sldId id="676"/>
            <p14:sldId id="286"/>
          </p14:sldIdLst>
        </p14:section>
        <p14:section name="Students" id="{7AEC99C5-6AD7-4C48-9541-C71471BFF483}">
          <p14:sldIdLst>
            <p14:sldId id="677"/>
            <p14:sldId id="275"/>
            <p14:sldId id="276"/>
            <p14:sldId id="678"/>
            <p14:sldId id="278"/>
            <p14:sldId id="281"/>
            <p14:sldId id="282"/>
            <p14:sldId id="682"/>
            <p14:sldId id="268"/>
            <p14:sldId id="270"/>
            <p14:sldId id="271"/>
            <p14:sldId id="273"/>
            <p14:sldId id="267"/>
            <p14:sldId id="680"/>
            <p14:sldId id="257"/>
            <p14:sldId id="258"/>
            <p14:sldId id="681"/>
            <p14:sldId id="260"/>
            <p14:sldId id="261"/>
            <p14:sldId id="262"/>
          </p14:sldIdLst>
        </p14:section>
        <p14:section name="Common" id="{5F5BD8AD-FCBB-DD40-9D0D-1E96422641E9}">
          <p14:sldIdLst>
            <p14:sldId id="269"/>
            <p14:sldId id="64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68" autoAdjust="0"/>
    <p:restoredTop sz="80491" autoAdjust="0"/>
  </p:normalViewPr>
  <p:slideViewPr>
    <p:cSldViewPr snapToGrid="0" snapToObjects="1">
      <p:cViewPr varScale="1">
        <p:scale>
          <a:sx n="160" d="100"/>
          <a:sy n="160" d="100"/>
        </p:scale>
        <p:origin x="392" y="168"/>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4/21/24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ommitstrip.com/en/2016/04/14/meanwhile-in-a-parallel-universe-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xkcd.com/32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 </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Ask about Automation paper:</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What did people choose to automate</a:t>
            </a:r>
          </a:p>
          <a:p>
            <a:pPr marL="171450" indent="-171450" eaLnBrk="1" hangingPunct="1">
              <a:buFont typeface="Arial" panose="020B0604020202020204" pitchFamily="34" charset="0"/>
              <a:buChar char="•"/>
            </a:pPr>
            <a:r>
              <a:rPr lang="en-US" dirty="0">
                <a:latin typeface="Arial" pitchFamily="-109" charset="0"/>
                <a:ea typeface="ＭＳ Ｐゴシック" pitchFamily="-109" charset="-128"/>
                <a:cs typeface="ＭＳ Ｐゴシック" pitchFamily="-109" charset="-128"/>
              </a:rPr>
              <a:t>Share 1 main reason</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hlinkClick r:id="rId3"/>
              </a:rPr>
              <a:t>http://www.commitstrip.com/en/2016/04/14/meanwhile-in-a-parallel-universe-3/</a:t>
            </a:r>
            <a:r>
              <a:rPr lang="en-US" sz="1200" dirty="0">
                <a:solidFill>
                  <a:schemeClr val="tx1"/>
                </a:solidFill>
              </a:rPr>
              <a:t> (2016-04-14)</a:t>
            </a:r>
          </a:p>
          <a:p>
            <a:endParaRPr lang="en-US" sz="1200" dirty="0">
              <a:solidFill>
                <a:schemeClr val="tx1"/>
              </a:solidFill>
            </a:endParaRPr>
          </a:p>
          <a:p>
            <a:r>
              <a:rPr lang="en-US" dirty="0">
                <a:hlinkClick r:id="rId4"/>
              </a:rPr>
              <a:t>https://xkcd.com/329/</a:t>
            </a:r>
            <a:r>
              <a:rPr lang="en-US" dirty="0"/>
              <a:t> (2007-10-15)</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One particular algorithm used to assign “risk scores” that is used by an approximate 200 million people a year. This algorithm is relied on to identify which patients most require immediate help. (Study came out 2019)</a:t>
            </a:r>
          </a:p>
          <a:p>
            <a:pPr marL="685800" lvl="1" indent="-228600">
              <a:buAutoNum type="arabicPeriod"/>
            </a:pPr>
            <a:r>
              <a:rPr lang="en-US" dirty="0"/>
              <a:t>The study specifically notes that this algorithm is not unique</a:t>
            </a:r>
          </a:p>
          <a:p>
            <a:pPr marL="685800" lvl="1" indent="-228600">
              <a:buAutoNum type="arabicPeriod"/>
            </a:pPr>
            <a:r>
              <a:rPr lang="en-US" dirty="0"/>
              <a:t>It is often difficult to do studies on these healthcare algorithms because the algorithms are proprietary, meaning they are owned by companies. Makes it hard to investigate bias and the causes of it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Example: for the same score, black patients require a mean HbA1c% (Hemoglobin A1C level) 0.6% higher than white patients, which could correlate to a 30% difference in all-cause mortality [2]</a:t>
            </a:r>
          </a:p>
          <a:p>
            <a:pPr marL="457200" lvl="1" indent="0">
              <a:buNone/>
            </a:pPr>
            <a:endParaRPr lang="en-US" dirty="0"/>
          </a:p>
          <a:p>
            <a:pPr marL="228600" lvl="0" indent="-228600">
              <a:buAutoNum type="arabicPeriod"/>
            </a:pPr>
            <a:r>
              <a:rPr lang="en-US" dirty="0"/>
              <a:t>Graph shows that black people need to present with more acute chronic conditions to be given the same risk score as white people</a:t>
            </a:r>
          </a:p>
          <a:p>
            <a:pPr marL="228600" lvl="0" indent="-228600">
              <a:buAutoNum type="arabicPeriod"/>
            </a:pPr>
            <a:endParaRPr lang="en-US" dirty="0"/>
          </a:p>
          <a:p>
            <a:pPr marL="228600" lvl="0" indent="-228600">
              <a:buAutoNum type="arabicPeriod"/>
            </a:pPr>
            <a:r>
              <a:rPr lang="en-US" dirty="0"/>
              <a:t>Urinary Tract Infection Calculator increases risk for children (2-24 months) who do not describe as black by about 2.5 times. (2018)</a:t>
            </a:r>
          </a:p>
          <a:p>
            <a:pPr marL="685800" lvl="1" indent="-228600">
              <a:buAutoNum type="arabicPeriod"/>
            </a:pPr>
            <a:r>
              <a:rPr lang="en-US" dirty="0"/>
              <a:t>Also since been corrected</a:t>
            </a: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29544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racial bias in AI algorithms is shown through opioid doses given to black vs white patients.</a:t>
            </a:r>
          </a:p>
          <a:p>
            <a:r>
              <a:rPr lang="en-US" dirty="0"/>
              <a:t>First, need to know what </a:t>
            </a:r>
            <a:r>
              <a:rPr lang="en-US" dirty="0" err="1"/>
              <a:t>narx</a:t>
            </a:r>
            <a:r>
              <a:rPr lang="en-US" dirty="0"/>
              <a:t> scores are. </a:t>
            </a:r>
            <a:r>
              <a:rPr lang="en-US" dirty="0" err="1"/>
              <a:t>narx</a:t>
            </a:r>
            <a:r>
              <a:rPr lang="en-US" dirty="0"/>
              <a:t> scores (four kinds, narcotic, sedative, stimulant, and unintentional overdose risk, range 0-999), with higher numbers reflecting to risk of overdose or potential misuse. They are used to help doctors prescribe medications to patients.</a:t>
            </a:r>
          </a:p>
          <a:p>
            <a:r>
              <a:rPr lang="en-US" dirty="0" err="1"/>
              <a:t>Narx</a:t>
            </a:r>
            <a:r>
              <a:rPr lang="en-US" dirty="0"/>
              <a:t> score is determined on an algorithm which is not clear nor released to the public. This makes it difficult to research what factors actually compose the scores.</a:t>
            </a:r>
          </a:p>
          <a:p>
            <a:r>
              <a:rPr lang="en-US" dirty="0"/>
              <a:t>Black patients receive lower prescription numbers on average in every aspect, from doses to length of treatment. It is extremely likely that this partially due to </a:t>
            </a:r>
            <a:r>
              <a:rPr lang="en-US" dirty="0" err="1"/>
              <a:t>Narx</a:t>
            </a:r>
            <a:r>
              <a:rPr lang="en-US" dirty="0"/>
              <a:t> Scores.</a:t>
            </a:r>
          </a:p>
          <a:p>
            <a:r>
              <a:rPr lang="en-US" dirty="0"/>
              <a:t>Graph: Dots above the line represent greater MME among white patients, dots below represent greater among black patients. The line represents equal values among black patients and white patients. Distance from the line signals the magnitude of the race difference</a:t>
            </a:r>
          </a:p>
          <a:p>
            <a:r>
              <a:rPr lang="en-US" dirty="0"/>
              <a:t>	Darker dots: further than 15% away from median</a:t>
            </a:r>
          </a:p>
          <a:p>
            <a:r>
              <a:rPr lang="en-US" dirty="0"/>
              <a:t>	Lighter dots: less than 15% away</a:t>
            </a:r>
          </a:p>
          <a:p>
            <a:r>
              <a:rPr lang="en-US" dirty="0"/>
              <a:t>	Dot size: relative to the number of attributed patients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Adjusted for age, sex, condition, state of residence and year</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755210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Nurses in the US spend only 21% of their time with patients – the majority of the rest of their time is spent on clinical documentation and other administrative tasks. It’s estimated that 30% of administrative tasks for nurses could be taken over by AI. [11]</a:t>
            </a:r>
          </a:p>
          <a:p>
            <a:endParaRPr lang="en-US" dirty="0"/>
          </a:p>
          <a:p>
            <a:r>
              <a:rPr lang="en-US" dirty="0"/>
              <a:t>According to a study by the US Government Accountability Office, machine learning algorithms provide “earlier detection of diseases; more consistent analysis of medical data; and increased access to care”. </a:t>
            </a:r>
          </a:p>
          <a:p>
            <a:r>
              <a:rPr lang="en-US" dirty="0"/>
              <a:t>Basically, AI algorithms and machine learning make a big impact on the health sector. In the future, ml and ai will likely play a large role in improving our ability to detect diseases earlier, as well as decrease the administrative load on doctors and nurses, allowing them to spend more time helping patients</a:t>
            </a:r>
          </a:p>
          <a:p>
            <a:r>
              <a:rPr lang="en-US" dirty="0"/>
              <a:t>An example is with a neural network developed by researchers which had a 98% accuracy in diagnosing patients with COVID-19 from chest x-rays, whereas humans correctly diagnose Covid 87% of the time, but also falsely diagnosed patients who did not have covid with covid 21% of the time.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386453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Panel of experts from Agency for Healthcare Research and Quality (AHRQ) and the National Institute on Minority Health and Health Disparities (NIMHD) came together to make the five key principles for mitigating algorithmic bias throughout an algorithms life cycle. The 5 points listed here are directly what their combined panel came up with, and I felt it would be more worthwhile for me to simply read them to you.</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320917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854636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6057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in education, broadly speaking is a good thing. There is tons of research in the field, with many studies showing us how it has the potential to affect ELLs[4], predict whether a learning environment is positive or negative for students[3], predict student growth and performance[2], and visualize their performance in math[1], and more. This can revolutionize the way students and teachers are able to learn and adapt to maximize and foster better learning for students. However, will everyone be able to witness this growth?</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According to census data taken in 2020, 3.7 million students lack regular internet access at home.[10]</a:t>
            </a:r>
          </a:p>
          <a:p>
            <a:pPr lvl="1"/>
            <a:r>
              <a:rPr lang="en-US" dirty="0"/>
              <a:t>According to a poll conducted by Pew Research Institute in April 2020, 43% of students from low-income families had to use their phones to complete schoolwork, and 40% had to travel outside their homes in order to access WIFI. [10]</a:t>
            </a:r>
          </a:p>
          <a:p>
            <a:pPr lvl="1"/>
            <a:r>
              <a:rPr lang="en-US" dirty="0"/>
              <a:t>The graph on the right shows that during the pandemic, many students did not have access to optimal working conditions. Many were forced to use their phones or seek public Wi-Fi. The problem also disproportionately affected those in lower-income households. </a:t>
            </a:r>
          </a:p>
          <a:p>
            <a:pPr lvl="1"/>
            <a:r>
              <a:rPr lang="en-US" dirty="0"/>
              <a:t>The graph on the left was a visualization of 2020 census data on households with no internet or computer access by race. We can see American Indians, Blacks, and Hispanics were more likely to not have computer or internet access. </a:t>
            </a:r>
          </a:p>
          <a:p>
            <a:pPr lvl="1"/>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04507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During the pandemic buses like the one on the right were stationed to provide kids with internet for school[5]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from the picture these kids were studying by the side of the road in in-optimal learning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These students were not allowed on the buses, and forced to study like this even in harsh weather[5]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technology becomes more important in school, students from low-income families may struggle to keep up with everyone else.[10]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We may see more stories of cases like this, where students continue to suffer without the resources many other kids in their class may have. </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61151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compare GPT 3.5, the free version, to GPT 4. The infographic on the right has all the information provided by OpenAI about GPT 4’s new capabilities.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According to the infographic, ChatGPT-4 can take image prompts, is more creative, experiences fewer hallucinations, and performs better on exams such as the bar. Each can give students a competitive edge in classes.[7] However, ChatGPT is hidden behind a 20-dollar-per-month paywall.[8] Students can pay to win a competitive advantage over their peers, thus gaming the system. Those without access to this technology may suffer compared to their peers.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According to a study on enhancing elementary students' mathematics performance, the overall effect size of AI interventions was found to be 0.351, which meant it had a positive impact on their math achievement. This suggests students without access to AI based education in classrooms will have a harder time than those with it.[9]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54517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Throughout our nation's history, discrimination has manifested across various areas, none more important than in the realm of wage disparities based on gender. The inception of the "Equal Pay Act of 1963" marked a pivotal moment, aiming to rectify the egregious underpayment of full-time female workers, who were previously denied equitable compensation necessary for sustenance. Before this act, companies refuse to pay full time women worker enough for them to sustain a living. This action have a significant impact that “tends to cause labor disputes, thereby burdening, affecting, and obstructing commerce;” [1]. The second chart shows that despite the passage of time, the trajectory of public opinion remains disconcerting, even 59 years post-legislation.[4]  Because of this, girls are less confident in their maths, science and IT abilities, often due to or fuelled by societal and parental biases, and parents’ expectations.</a:t>
            </a: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e89918055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ce89918055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However, the advent of modern computing technologies has heralded a transformative shift, presenting new opportunities open up for both women and men. in particular, women now possess the agency to pursue alternatives beyond traditionally labor-intensive sectors such as natural resources, construction, and transportation where they historically get discriminate for under productivity compared to men.[2] The emergence of technology-driven sectors offers a more inclusive landscape, where merit and skills supersede outdated gender stereotypes. The chart illustrates a compelling trend observed in numerous developing countries, women are engaging as actively as men in conducting financial transactions via mobile phones. With the proliferation of mobile banking and digital payment systems, barriers to entry in the financial sector are diminishing, offering women unprecedented access and agency in managing finances. This trend also suggests that with the right support and opportunities, women could emerge as formidable contenders in various fields previously dominated by men.</a:t>
            </a:r>
            <a:endParaRPr/>
          </a:p>
        </p:txBody>
      </p:sp>
      <p:sp>
        <p:nvSpPr>
          <p:cNvPr id="113" name="Google Shape;113;g2ce89918055_1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cec9cc7fc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cec9cc7fc2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impact of advanced computing technology is nothing short of remarkable. Upon the roll out of broadband expansion, the growth of self-employed women increased at an average of 2.3% annually. In contrast, areas without access to the National Broadband Network (NBN) experienced a mere 0.1% average growth in self-employment (NBN, 2018).[4] These technological innovations afford female workers greater autonomy and flexibility in balancing work and life responsibilities. However, it's crucial to recognize and address the potential risks associated with online platforms. Stalking, abuse, or harassment in the digital workspace must be actively confronted to ensure the safety and well-being of women workers. Implementing robust measures for protection and support is paramount in fostering a secure and inclusive environment for all individuals to thrive professionally.[4]</a:t>
            </a:r>
            <a:endParaRPr/>
          </a:p>
        </p:txBody>
      </p:sp>
      <p:sp>
        <p:nvSpPr>
          <p:cNvPr id="125" name="Google Shape;125;g2cec9cc7fc2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e89918055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ce89918055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lacking of women participation in the economic has huge consequences, low and middle-income countries have lost an estimate of $1 trillion over the past decade, showing the urgent need to address gender disparities in access to and participation in digital technologies.[5] But things are changing, prior to the pandemic, a notable trend emerged as increasing numbers of women entered the workforce, particularly in sectors like manufacturing, where automation and technological advancements were gradually supplanting traditional mass labor practices. The chart illustrates a pronounced uptick in the rate of female employment within the manufacturing sector, outpacing that of men. A significant milestone was reached in late 2019 when female workers briefly outnumbered their male counterparts on U.S. payrolls[6]—a testament to the shifting dynamics within the labor force. However, gender discrimination remains in our society. This progress was disrupted by the pandemic, which precipitated a staggering amount of nearly 12 million women from the workforce, compared to the 10 million men affected.[5] </a:t>
            </a:r>
            <a:endParaRPr/>
          </a:p>
        </p:txBody>
      </p:sp>
      <p:sp>
        <p:nvSpPr>
          <p:cNvPr id="137" name="Google Shape;137;g2ce89918055_1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ec9cc7fc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cec9cc7fc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Computing technologies have paved the road for a more gender-equal future. The rise of automation has facilitated the replacement of traditionally labor-intensive tasks, mitigating discrimination in most circumstances. Advanced communication devices empowered women to work remotely, offering increased flexibility and enabling them to find a better balance between professional commitments and household responsibilities. As a result, more women are able to benefit from the advancement of computing technologies.</a:t>
            </a:r>
            <a:endParaRPr/>
          </a:p>
        </p:txBody>
      </p:sp>
      <p:sp>
        <p:nvSpPr>
          <p:cNvPr id="149" name="Google Shape;149;g2cec9cc7fc2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If there’s time and we didn’t get to it:</a:t>
            </a:r>
          </a:p>
          <a:p>
            <a:pPr eaLnBrk="1" hangingPunct="1"/>
            <a:endParaRPr lang="en-US" dirty="0">
              <a:latin typeface="Arial"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Kickstarter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eaLnBrk="1" hangingPunct="1"/>
            <a:endParaRPr lang="en-US" dirty="0">
              <a:latin typeface="Arial" charset="0"/>
              <a:ea typeface="ＭＳ Ｐゴシック" charset="-128"/>
              <a:cs typeface="ＭＳ Ｐゴシック" charset="-128"/>
            </a:endParaRPr>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dirty="0"/>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dirty="0"/>
          </a:p>
        </p:txBody>
      </p:sp>
    </p:spTree>
    <p:extLst>
      <p:ext uri="{BB962C8B-B14F-4D97-AF65-F5344CB8AC3E}">
        <p14:creationId xmlns:p14="http://schemas.microsoft.com/office/powerpoint/2010/main" val="210870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Full circle (not quite since the Emacs/VIM comic no longer used… may have to retire this as students seem to not be aware of different text editors).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CRISPR: Clustered Regularly Interspaced Short Palindromic Repeats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Allows permanent modification of genes within organisms.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Published </a:t>
            </a:r>
            <a:r>
              <a:rPr lang="en-US" dirty="0"/>
              <a:t>2017-04-12 according to https://</a:t>
            </a:r>
            <a:r>
              <a:rPr lang="en-US" dirty="0" err="1"/>
              <a:t>www.explainxkcd.com</a:t>
            </a:r>
            <a:r>
              <a:rPr lang="en-US" dirty="0"/>
              <a:t>/wiki/</a:t>
            </a:r>
            <a:r>
              <a:rPr lang="en-US" dirty="0" err="1"/>
              <a:t>index.php</a:t>
            </a:r>
            <a:r>
              <a:rPr lang="en-US" dirty="0"/>
              <a:t>/</a:t>
            </a:r>
            <a:r>
              <a:rPr lang="en-US" dirty="0" err="1"/>
              <a:t>List_of_all_comics</a:t>
            </a:r>
            <a:r>
              <a:rPr lang="en-US" dirty="0"/>
              <a:t>_(1501-2000) </a:t>
            </a: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Kickstarter</a:t>
            </a:r>
            <a:r>
              <a:rPr lang="en-US" b="1" dirty="0"/>
              <a:t> Charter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www.kickstarter.com</a:t>
            </a:r>
            <a:r>
              <a:rPr lang="en-US" b="0" dirty="0"/>
              <a:t>/</a:t>
            </a:r>
            <a:r>
              <a:rPr lang="en-US" b="0" dirty="0" err="1"/>
              <a:t>charter?ref</a:t>
            </a:r>
            <a:r>
              <a:rPr lang="en-US" b="0" dirty="0"/>
              <a:t>=</a:t>
            </a:r>
            <a:r>
              <a:rPr lang="en-US" b="0" dirty="0" err="1"/>
              <a:t>about_subnav</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66396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Poll class:</a:t>
            </a:r>
          </a:p>
          <a:p>
            <a:r>
              <a:rPr lang="en-US" sz="1200" kern="1200" dirty="0">
                <a:solidFill>
                  <a:schemeClr val="tx1"/>
                </a:solidFill>
                <a:latin typeface="+mn-lt"/>
                <a:ea typeface="+mn-ea"/>
                <a:cs typeface="+mn-cs"/>
              </a:rPr>
              <a:t>Expected salary range upon graduation? Min, Max? Put in spreadsheet.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Assume</a:t>
            </a:r>
            <a:r>
              <a:rPr lang="en-US" sz="1200" kern="1200" baseline="0" dirty="0">
                <a:solidFill>
                  <a:schemeClr val="tx1"/>
                </a:solidFill>
                <a:latin typeface="+mn-lt"/>
                <a:ea typeface="+mn-ea"/>
                <a:cs typeface="+mn-cs"/>
              </a:rPr>
              <a:t> 40 hour work week.</a:t>
            </a:r>
          </a:p>
          <a:p>
            <a:r>
              <a:rPr lang="en-US" sz="1200" kern="1200" baseline="0" dirty="0">
                <a:solidFill>
                  <a:schemeClr val="tx1"/>
                </a:solidFill>
                <a:latin typeface="+mn-lt"/>
                <a:ea typeface="+mn-ea"/>
                <a:cs typeface="+mn-cs"/>
              </a:rPr>
              <a:t>How many people would work:</a:t>
            </a:r>
          </a:p>
          <a:p>
            <a:r>
              <a:rPr lang="en-US" sz="1200" kern="1200" baseline="0" dirty="0">
                <a:solidFill>
                  <a:schemeClr val="tx1"/>
                </a:solidFill>
                <a:latin typeface="+mn-lt"/>
                <a:ea typeface="+mn-ea"/>
                <a:cs typeface="+mn-cs"/>
              </a:rPr>
              <a:t>32 hours for 0.8 * Max?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24 hours for 0.6 * Max? </a:t>
            </a:r>
          </a:p>
          <a:p>
            <a:r>
              <a:rPr lang="is-IS" sz="1200" kern="1200" dirty="0">
                <a:solidFill>
                  <a:schemeClr val="tx1"/>
                </a:solidFill>
                <a:latin typeface="+mn-lt"/>
                <a:ea typeface="+mn-ea"/>
                <a:cs typeface="+mn-cs"/>
              </a:rPr>
              <a:t>…continue until Min is reached.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split into groups of 4-5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Fill time with Work Discussion on Course Web Site</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50462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sz="1200" kern="1200" dirty="0">
              <a:solidFill>
                <a:schemeClr val="tx1"/>
              </a:solidFill>
              <a:effectLst/>
              <a:latin typeface="+mn-lt"/>
              <a:ea typeface="+mn-ea"/>
              <a:cs typeface="+mn-cs"/>
            </a:endParaRPr>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David Autor</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Will automation take away all our jobs? </a:t>
            </a:r>
            <a:r>
              <a:rPr lang="en-US" sz="1200" kern="1200" dirty="0">
                <a:solidFill>
                  <a:schemeClr val="tx1"/>
                </a:solidFill>
                <a:effectLst/>
                <a:latin typeface="+mn-lt"/>
                <a:ea typeface="+mn-ea"/>
                <a:cs typeface="+mn-cs"/>
              </a:rPr>
              <a:t>(18:27) (2016)</a:t>
            </a:r>
            <a:br>
              <a:rPr lang="en-US" dirty="0">
                <a:latin typeface="Arial" charset="0"/>
                <a:ea typeface="ＭＳ Ｐゴシック" charset="-128"/>
                <a:cs typeface="ＭＳ Ｐゴシック" charset="-128"/>
              </a:rPr>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www.ted.com</a:t>
            </a:r>
            <a:r>
              <a:rPr lang="en-US" sz="1200" kern="1200" dirty="0">
                <a:solidFill>
                  <a:schemeClr val="tx1"/>
                </a:solidFill>
                <a:effectLst/>
                <a:latin typeface="+mn-lt"/>
                <a:ea typeface="+mn-ea"/>
                <a:cs typeface="+mn-cs"/>
              </a:rPr>
              <a:t>/talks/</a:t>
            </a:r>
            <a:r>
              <a:rPr lang="en-US" sz="1200" kern="1200" dirty="0" err="1">
                <a:solidFill>
                  <a:schemeClr val="tx1"/>
                </a:solidFill>
                <a:effectLst/>
                <a:latin typeface="+mn-lt"/>
                <a:ea typeface="+mn-ea"/>
                <a:cs typeface="+mn-cs"/>
              </a:rPr>
              <a:t>david_autor_will_automation_take_away_all_our_jobs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transcript?language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TEDxXambridge</a:t>
            </a:r>
            <a:r>
              <a:rPr lang="en-US" sz="1200" kern="1200" dirty="0">
                <a:solidFill>
                  <a:schemeClr val="tx1"/>
                </a:solidFill>
                <a:effectLst/>
                <a:latin typeface="+mn-lt"/>
                <a:ea typeface="+mn-ea"/>
                <a:cs typeface="+mn-cs"/>
              </a:rPr>
              <a:t>, 2016-12-19</a:t>
            </a:r>
            <a:br>
              <a:rPr lang="en-US" dirty="0">
                <a:effectLst/>
              </a:rPr>
            </a:b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Review</a:t>
            </a:r>
            <a:r>
              <a:rPr lang="en-US" baseline="0" dirty="0">
                <a:latin typeface="Arial" charset="0"/>
                <a:ea typeface="ＭＳ Ｐゴシック" charset="-128"/>
                <a:cs typeface="ＭＳ Ｐゴシック" charset="-128"/>
              </a:rPr>
              <a:t> Group Assignment Details.</a:t>
            </a:r>
          </a:p>
          <a:p>
            <a:pPr eaLnBrk="1" hangingPunct="1"/>
            <a:r>
              <a:rPr lang="en-US" baseline="0" dirty="0">
                <a:latin typeface="Arial" charset="0"/>
                <a:ea typeface="ＭＳ Ｐゴシック" charset="-128"/>
                <a:cs typeface="ＭＳ Ｐゴシック" charset="-128"/>
              </a:rPr>
              <a:t>Or first </a:t>
            </a:r>
            <a:r>
              <a:rPr lang="en-US" dirty="0"/>
              <a:t>watch video: depends on student presentations, no thunder stealing.</a:t>
            </a:r>
          </a:p>
          <a:p>
            <a:endParaRPr lang="en-US" dirty="0"/>
          </a:p>
          <a:p>
            <a:r>
              <a:rPr lang="en-US" dirty="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a:t>
            </a:r>
            <a:r>
              <a:rPr lang="en-US" b="0" dirty="0" err="1"/>
              <a:t>www.bbc.com</a:t>
            </a:r>
            <a:r>
              <a:rPr lang="en-US" b="0" dirty="0"/>
              <a:t>/news/technology-34066941</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2452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uc6f_2nPSX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xkcd.com/329/"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publichealth.jhu.edu/2023/how-health-care-algorithms-and-ai-can-help-and-harm#:~:text=Many%20algorithms%20are%20proprietary.,is%20likely%20to%20be%20included" TargetMode="External"/><Relationship Id="rId3" Type="http://schemas.openxmlformats.org/officeDocument/2006/relationships/hyperlink" Target="https://www.science.org/doi/10.1126/science.aax2342" TargetMode="External"/><Relationship Id="rId7" Type="http://schemas.openxmlformats.org/officeDocument/2006/relationships/hyperlink" Target="https://pubmed.ncbi.nlm.nih.gov/2971032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ejm.org/doi/full/10.1056/NEJMms2004740" TargetMode="External"/><Relationship Id="rId5" Type="http://schemas.openxmlformats.org/officeDocument/2006/relationships/hyperlink" Target="https://www.aclu.org/news/privacy-technology/algorithms-in-health-care-may-worsen-medical-racism" TargetMode="External"/><Relationship Id="rId4" Type="http://schemas.openxmlformats.org/officeDocument/2006/relationships/hyperlink" Target="https://pubmed.ncbi.nlm.nih.gov/11141143/" TargetMode="External"/><Relationship Id="rId9" Type="http://schemas.openxmlformats.org/officeDocument/2006/relationships/hyperlink" Target="https://nabp.pharmacy/wp-content/uploads/2023/03/March-2023-Iowa-State-Newsletter.pdf"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igniteoutsourcing.com/healthcare/artificial-intelligence-in-healthcare/" TargetMode="External"/><Relationship Id="rId3" Type="http://schemas.openxmlformats.org/officeDocument/2006/relationships/hyperlink" Target="https://www.nejm.org/doi/full/10.1056/NEJMsa2034159" TargetMode="External"/><Relationship Id="rId7" Type="http://schemas.openxmlformats.org/officeDocument/2006/relationships/hyperlink" Target="https://www.gao.gov/products/gao-22-10462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ajc.com/pulse/estimated-30-of-administrative-nurse-tasks-can-be-done-by-ai-enabled-robots/NSSLOQJA5JB55E2BFJAIUF457I/#:~:text=Nurses%20only%20spend%20an%20estimated,clinical%20documentation%20and%20administrative%20tasks" TargetMode="External"/><Relationship Id="rId5" Type="http://schemas.openxmlformats.org/officeDocument/2006/relationships/hyperlink" Target="https://medicine.yale.edu/news-article/eliminating-racial-bias-in-health-care-ai-expert-panel-offers-guidelines/" TargetMode="External"/><Relationship Id="rId4" Type="http://schemas.openxmlformats.org/officeDocument/2006/relationships/hyperlink" Target="https://www.nature.com/articles/s41591-021-01273-1" TargetMode="External"/><Relationship Id="rId9" Type="http://schemas.openxmlformats.org/officeDocument/2006/relationships/hyperlink" Target="https://pubmed.ncbi.nlm.nih.gov/3336325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oecd.org/digital/bridging-the-digital-gender-divide.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bls.gov/news.release/empsit.t21.htm" TargetMode="External"/><Relationship Id="rId4" Type="http://schemas.openxmlformats.org/officeDocument/2006/relationships/hyperlink" Target="https://unwomen.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youtube.com/watch?v=7Pq-S557XQU" TargetMode="External"/><Relationship Id="rId7" Type="http://schemas.openxmlformats.org/officeDocument/2006/relationships/hyperlink" Target="https://www.ted.com/talks/david_autor_will_automation_take_away_all_our_jobs/transcript?language=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www.youtube.com/watch?v=SvM7jFZGAec" TargetMode="Externa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11</a:t>
            </a:r>
            <a:br>
              <a:rPr lang="en-US" dirty="0"/>
            </a:br>
            <a:r>
              <a:rPr lang="en-US" dirty="0"/>
              <a:t>Work</a:t>
            </a:r>
          </a:p>
        </p:txBody>
      </p:sp>
      <p:sp>
        <p:nvSpPr>
          <p:cNvPr id="4" name="Action Button: Movie 3">
            <a:hlinkClick r:id="rId3" highlightClick="1"/>
            <a:extLst>
              <a:ext uri="{FF2B5EF4-FFF2-40B4-BE49-F238E27FC236}">
                <a16:creationId xmlns:a16="http://schemas.microsoft.com/office/drawing/2014/main" id="{26EFFA09-C1CD-474C-AB3F-4DE0BC2E10E8}"/>
              </a:ext>
            </a:extLst>
          </p:cNvPr>
          <p:cNvSpPr/>
          <p:nvPr/>
        </p:nvSpPr>
        <p:spPr>
          <a:xfrm>
            <a:off x="1141022" y="4544408"/>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4" descr="Styx - 'Mr. Roboto' Music Video from 1983 | The '80s Ruled">
            <a:hlinkClick r:id="rId3"/>
            <a:extLst>
              <a:ext uri="{FF2B5EF4-FFF2-40B4-BE49-F238E27FC236}">
                <a16:creationId xmlns:a16="http://schemas.microsoft.com/office/drawing/2014/main" id="{E39C8FB7-116A-8745-99E1-7809484F8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22" y="4428501"/>
            <a:ext cx="914400" cy="55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D522-FCDE-554F-AD66-E97E4E8A0F26}"/>
              </a:ext>
            </a:extLst>
          </p:cNvPr>
          <p:cNvSpPr>
            <a:spLocks noGrp="1"/>
          </p:cNvSpPr>
          <p:nvPr>
            <p:ph type="title"/>
          </p:nvPr>
        </p:nvSpPr>
        <p:spPr/>
        <p:txBody>
          <a:bodyPr/>
          <a:lstStyle/>
          <a:p>
            <a:r>
              <a:rPr lang="en-US" dirty="0"/>
              <a:t>Assignment Reminders</a:t>
            </a:r>
          </a:p>
        </p:txBody>
      </p:sp>
      <p:sp>
        <p:nvSpPr>
          <p:cNvPr id="3" name="Content Placeholder 2">
            <a:extLst>
              <a:ext uri="{FF2B5EF4-FFF2-40B4-BE49-F238E27FC236}">
                <a16:creationId xmlns:a16="http://schemas.microsoft.com/office/drawing/2014/main" id="{2EAA3F04-7A05-8A4B-B9BB-6A46492EA8F4}"/>
              </a:ext>
            </a:extLst>
          </p:cNvPr>
          <p:cNvSpPr>
            <a:spLocks noGrp="1"/>
          </p:cNvSpPr>
          <p:nvPr>
            <p:ph idx="1"/>
          </p:nvPr>
        </p:nvSpPr>
        <p:spPr/>
        <p:txBody>
          <a:bodyPr/>
          <a:lstStyle/>
          <a:p>
            <a:r>
              <a:rPr lang="en-US" dirty="0"/>
              <a:t>Finish all reading</a:t>
            </a:r>
          </a:p>
          <a:p>
            <a:r>
              <a:rPr lang="en-US" dirty="0"/>
              <a:t>Finish Automation Paper</a:t>
            </a:r>
          </a:p>
          <a:p>
            <a:r>
              <a:rPr lang="en-US" dirty="0"/>
              <a:t>Optional Game Paper due last day of class</a:t>
            </a:r>
          </a:p>
          <a:p>
            <a:r>
              <a:rPr lang="en-US" dirty="0"/>
              <a:t>Group Web Sites and Presentations</a:t>
            </a:r>
          </a:p>
          <a:p>
            <a:r>
              <a:rPr lang="en-US" dirty="0"/>
              <a:t>If your group is not presenting next class prepare 3 questions for each group that is presenting by visiting their web sites.</a:t>
            </a:r>
          </a:p>
          <a:p>
            <a:pPr lvl="1"/>
            <a:r>
              <a:rPr lang="en-US" dirty="0"/>
              <a:t>See Group Project Details</a:t>
            </a:r>
          </a:p>
        </p:txBody>
      </p:sp>
      <p:sp>
        <p:nvSpPr>
          <p:cNvPr id="4" name="Footer Placeholder 3">
            <a:extLst>
              <a:ext uri="{FF2B5EF4-FFF2-40B4-BE49-F238E27FC236}">
                <a16:creationId xmlns:a16="http://schemas.microsoft.com/office/drawing/2014/main" id="{94C6FAD6-7012-1E46-A037-23A05903C5CF}"/>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4BD82B7D-C29E-444C-84A4-4922C33AA533}"/>
              </a:ext>
            </a:extLst>
          </p:cNvPr>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122569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11</a:t>
            </a:fld>
            <a:endParaRPr lang="en-US"/>
          </a:p>
        </p:txBody>
      </p:sp>
      <p:pic>
        <p:nvPicPr>
          <p:cNvPr id="10" name="Picture 2" descr="Strip-Test-Turing-inverse-(650-final)(english)">
            <a:extLst>
              <a:ext uri="{FF2B5EF4-FFF2-40B4-BE49-F238E27FC236}">
                <a16:creationId xmlns:a16="http://schemas.microsoft.com/office/drawing/2014/main" id="{57E06F7B-870A-9B47-BCD9-0E3BB398F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7" t="4162" r="3033" b="1476"/>
          <a:stretch/>
        </p:blipFill>
        <p:spPr bwMode="auto">
          <a:xfrm>
            <a:off x="3251740" y="318172"/>
            <a:ext cx="3492288" cy="48253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uring Test">
            <a:extLst>
              <a:ext uri="{FF2B5EF4-FFF2-40B4-BE49-F238E27FC236}">
                <a16:creationId xmlns:a16="http://schemas.microsoft.com/office/drawing/2014/main" id="{D9556A98-5C1B-AD4A-8250-A9F6B5010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419" y="963539"/>
            <a:ext cx="2382581" cy="2933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A74ABB9-8E87-384A-85FD-1FA5E9CDFA52}"/>
              </a:ext>
            </a:extLst>
          </p:cNvPr>
          <p:cNvSpPr txBox="1"/>
          <p:nvPr/>
        </p:nvSpPr>
        <p:spPr>
          <a:xfrm rot="5400000">
            <a:off x="7761662" y="2868360"/>
            <a:ext cx="433965" cy="2427139"/>
          </a:xfrm>
          <a:prstGeom prst="rect">
            <a:avLst/>
          </a:prstGeom>
          <a:noFill/>
        </p:spPr>
        <p:txBody>
          <a:bodyPr vert="vert270" wrap="none" rtlCol="0">
            <a:spAutoFit/>
          </a:bodyPr>
          <a:lstStyle/>
          <a:p>
            <a:pPr>
              <a:lnSpc>
                <a:spcPct val="90000"/>
              </a:lnSpc>
            </a:pPr>
            <a:r>
              <a:rPr lang="en-US" dirty="0">
                <a:hlinkClick r:id="rId5"/>
              </a:rPr>
              <a:t>https://xkcd.com/329/</a:t>
            </a:r>
            <a:endParaRPr lang="en-US" u="sng" dirty="0"/>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AI’s Effect on Medical Bias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Alexander Kraemling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6327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61950"/>
            <a:ext cx="6277708" cy="914400"/>
          </a:xfrm>
        </p:spPr>
        <p:txBody>
          <a:bodyPr/>
          <a:lstStyle/>
          <a:p>
            <a:r>
              <a:rPr lang="en-US" dirty="0"/>
              <a:t>AI in healthcare Can Harm minoritized communities</a:t>
            </a:r>
          </a:p>
        </p:txBody>
      </p:sp>
      <p:sp>
        <p:nvSpPr>
          <p:cNvPr id="3" name="Content Placeholder 2"/>
          <p:cNvSpPr>
            <a:spLocks noGrp="1"/>
          </p:cNvSpPr>
          <p:nvPr>
            <p:ph sz="half" idx="1"/>
          </p:nvPr>
        </p:nvSpPr>
        <p:spPr>
          <a:xfrm>
            <a:off x="685800" y="854110"/>
            <a:ext cx="4139119" cy="4143086"/>
          </a:xfrm>
        </p:spPr>
        <p:txBody>
          <a:bodyPr>
            <a:normAutofit/>
          </a:bodyPr>
          <a:lstStyle/>
          <a:p>
            <a:endParaRPr lang="en-US" dirty="0"/>
          </a:p>
          <a:p>
            <a:pPr marL="0">
              <a:lnSpc>
                <a:spcPct val="110000"/>
              </a:lnSpc>
            </a:pPr>
            <a:r>
              <a:rPr lang="en-US" dirty="0"/>
              <a:t>Certain widely used risk prediction algorithms exhibit racial bias (2019) [1] [3]</a:t>
            </a:r>
          </a:p>
          <a:p>
            <a:pPr lvl="1"/>
            <a:r>
              <a:rPr lang="en-US" dirty="0"/>
              <a:t>Underscore risk factor for marginalized people</a:t>
            </a:r>
          </a:p>
          <a:p>
            <a:pPr lvl="1"/>
            <a:r>
              <a:rPr lang="en-US" dirty="0" err="1"/>
              <a:t>Eg</a:t>
            </a:r>
            <a:r>
              <a:rPr lang="en-US" dirty="0"/>
              <a:t>: For the same score, black patients require a higher mean HbA1c% than white patients [2]</a:t>
            </a:r>
          </a:p>
          <a:p>
            <a:pPr lvl="1"/>
            <a:r>
              <a:rPr lang="en-US" dirty="0"/>
              <a:t>Particular bias since found and corrected [3]</a:t>
            </a:r>
          </a:p>
          <a:p>
            <a:r>
              <a:rPr lang="en-US" dirty="0"/>
              <a:t>Certain UTI calculator assigns a lower likelihood of UTI if the child is black [4] [5]</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pic>
        <p:nvPicPr>
          <p:cNvPr id="9" name="Picture 8" descr="A comparison of a line graph&#10;&#10;Description automatically generated with medium confidence">
            <a:extLst>
              <a:ext uri="{FF2B5EF4-FFF2-40B4-BE49-F238E27FC236}">
                <a16:creationId xmlns:a16="http://schemas.microsoft.com/office/drawing/2014/main" id="{BCB65FD6-4685-B9BD-E151-EE49BFAF7E2C}"/>
              </a:ext>
            </a:extLst>
          </p:cNvPr>
          <p:cNvPicPr>
            <a:picLocks noChangeAspect="1"/>
          </p:cNvPicPr>
          <p:nvPr/>
        </p:nvPicPr>
        <p:blipFill rotWithShape="1">
          <a:blip r:embed="rId3"/>
          <a:srcRect r="50224"/>
          <a:stretch/>
        </p:blipFill>
        <p:spPr>
          <a:xfrm>
            <a:off x="5209974" y="1026174"/>
            <a:ext cx="3621606" cy="3797026"/>
          </a:xfrm>
          <a:prstGeom prst="rect">
            <a:avLst/>
          </a:prstGeom>
        </p:spPr>
      </p:pic>
      <p:sp>
        <p:nvSpPr>
          <p:cNvPr id="12" name="Content Placeholder 2">
            <a:extLst>
              <a:ext uri="{FF2B5EF4-FFF2-40B4-BE49-F238E27FC236}">
                <a16:creationId xmlns:a16="http://schemas.microsoft.com/office/drawing/2014/main" id="{3E23F60C-01C5-3916-42B7-BCCA9DA87D25}"/>
              </a:ext>
            </a:extLst>
          </p:cNvPr>
          <p:cNvSpPr txBox="1">
            <a:spLocks/>
          </p:cNvSpPr>
          <p:nvPr/>
        </p:nvSpPr>
        <p:spPr>
          <a:xfrm>
            <a:off x="5385849" y="2106723"/>
            <a:ext cx="3155320" cy="731931"/>
          </a:xfrm>
          <a:prstGeom prst="rect">
            <a:avLst/>
          </a:prstGeom>
        </p:spPr>
        <p:txBody>
          <a:bodyPr vert="horz" lIns="91436" tIns="45718" rIns="91436" bIns="45718" rtlCol="0">
            <a:normAutofit fontScale="92500" lnSpcReduction="1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solidFill>
                  <a:schemeClr val="bg1"/>
                </a:solidFill>
              </a:rPr>
              <a:t>Chronic conditions vs assigned algorithm risk score for white and black patients [1]</a:t>
            </a:r>
          </a:p>
        </p:txBody>
      </p:sp>
    </p:spTree>
    <p:extLst>
      <p:ext uri="{BB962C8B-B14F-4D97-AF65-F5344CB8AC3E}">
        <p14:creationId xmlns:p14="http://schemas.microsoft.com/office/powerpoint/2010/main" val="63170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3733800" cy="914400"/>
          </a:xfrm>
        </p:spPr>
        <p:txBody>
          <a:bodyPr/>
          <a:lstStyle/>
          <a:p>
            <a:r>
              <a:rPr lang="en-US" dirty="0"/>
              <a:t>NARX </a:t>
            </a:r>
            <a:r>
              <a:rPr lang="en-US" dirty="0" err="1"/>
              <a:t>SCORes</a:t>
            </a:r>
            <a:r>
              <a:rPr lang="en-US" dirty="0"/>
              <a:t> exhibit Racial Bias</a:t>
            </a:r>
          </a:p>
        </p:txBody>
      </p:sp>
      <p:sp>
        <p:nvSpPr>
          <p:cNvPr id="3" name="Content Placeholder 2"/>
          <p:cNvSpPr>
            <a:spLocks noGrp="1"/>
          </p:cNvSpPr>
          <p:nvPr>
            <p:ph sz="half" idx="1"/>
          </p:nvPr>
        </p:nvSpPr>
        <p:spPr/>
        <p:txBody>
          <a:bodyPr>
            <a:normAutofit lnSpcReduction="10000"/>
          </a:bodyPr>
          <a:lstStyle/>
          <a:p>
            <a:r>
              <a:rPr lang="en-US" dirty="0" err="1"/>
              <a:t>Narx</a:t>
            </a:r>
            <a:r>
              <a:rPr lang="en-US" dirty="0"/>
              <a:t> scores (scores used to determine risk of opioid misuse) determine what medications to give to patients [7]</a:t>
            </a:r>
          </a:p>
          <a:p>
            <a:pPr lvl="1"/>
            <a:r>
              <a:rPr lang="en-US" dirty="0"/>
              <a:t>Hard to do research into, not clear what factors it looks at</a:t>
            </a:r>
          </a:p>
          <a:p>
            <a:pPr lvl="1"/>
            <a:r>
              <a:rPr lang="en-US" dirty="0"/>
              <a:t>Likely takes factors influenced by racial bias such as criminality into account [6]</a:t>
            </a:r>
          </a:p>
          <a:p>
            <a:r>
              <a:rPr lang="en-US" dirty="0"/>
              <a:t>Black patients receive lower opioid doses than white patients for the same medical issues (2021) [8]</a:t>
            </a:r>
          </a:p>
          <a:p>
            <a:endParaRPr lang="en-US" dirty="0"/>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8"/>
            <a:ext cx="2296886" cy="307776"/>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pic>
        <p:nvPicPr>
          <p:cNvPr id="9" name="Picture 8" descr="A graph showing the number of patients with different colored dots&#10;&#10;Description automatically generated with medium confidence">
            <a:extLst>
              <a:ext uri="{FF2B5EF4-FFF2-40B4-BE49-F238E27FC236}">
                <a16:creationId xmlns:a16="http://schemas.microsoft.com/office/drawing/2014/main" id="{A8C6942B-8891-A082-E896-26CAA05DD810}"/>
              </a:ext>
            </a:extLst>
          </p:cNvPr>
          <p:cNvPicPr>
            <a:picLocks noChangeAspect="1"/>
          </p:cNvPicPr>
          <p:nvPr/>
        </p:nvPicPr>
        <p:blipFill>
          <a:blip r:embed="rId3"/>
          <a:stretch>
            <a:fillRect/>
          </a:stretch>
        </p:blipFill>
        <p:spPr>
          <a:xfrm>
            <a:off x="4248489" y="438149"/>
            <a:ext cx="3110674" cy="4477937"/>
          </a:xfrm>
          <a:prstGeom prst="rect">
            <a:avLst/>
          </a:prstGeom>
        </p:spPr>
      </p:pic>
      <p:sp>
        <p:nvSpPr>
          <p:cNvPr id="12" name="Content Placeholder 2">
            <a:extLst>
              <a:ext uri="{FF2B5EF4-FFF2-40B4-BE49-F238E27FC236}">
                <a16:creationId xmlns:a16="http://schemas.microsoft.com/office/drawing/2014/main" id="{53314290-54AC-0883-5D96-5BB68D063A84}"/>
              </a:ext>
            </a:extLst>
          </p:cNvPr>
          <p:cNvSpPr txBox="1">
            <a:spLocks/>
          </p:cNvSpPr>
          <p:nvPr/>
        </p:nvSpPr>
        <p:spPr>
          <a:xfrm>
            <a:off x="7398762" y="939061"/>
            <a:ext cx="1745238" cy="3799187"/>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Within-System Differences between Black and White Patients in Mean Annual Morphine Milligram Equivalents (MME) [8]</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7869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continue to use AI in healthcare</a:t>
            </a:r>
          </a:p>
        </p:txBody>
      </p:sp>
      <p:sp>
        <p:nvSpPr>
          <p:cNvPr id="3" name="Content Placeholder 2"/>
          <p:cNvSpPr>
            <a:spLocks noGrp="1"/>
          </p:cNvSpPr>
          <p:nvPr>
            <p:ph sz="half" idx="1"/>
          </p:nvPr>
        </p:nvSpPr>
        <p:spPr/>
        <p:txBody>
          <a:bodyPr/>
          <a:lstStyle/>
          <a:p>
            <a:r>
              <a:rPr lang="en-US" dirty="0"/>
              <a:t>Average US nurse only spends 21% of their time on direct patient care [11]</a:t>
            </a:r>
          </a:p>
          <a:p>
            <a:r>
              <a:rPr lang="en-US" dirty="0"/>
              <a:t>Machine learning algorithms can </a:t>
            </a:r>
          </a:p>
          <a:p>
            <a:pPr lvl="1"/>
            <a:r>
              <a:rPr lang="en-US" dirty="0"/>
              <a:t>Detect diseases earlier</a:t>
            </a:r>
          </a:p>
          <a:p>
            <a:pPr lvl="1"/>
            <a:r>
              <a:rPr lang="en-US" dirty="0"/>
              <a:t>Analyze medical data more consistently [12]</a:t>
            </a:r>
          </a:p>
          <a:p>
            <a:pPr lvl="1"/>
            <a:r>
              <a:rPr lang="en-US" dirty="0"/>
              <a:t>Ex: AI diagnosed COVID-19 cases with 98% accuracy from x-ray pictures – humans had 87% accuracy diagnosing covid from x-ray pictures [14] [15]</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pic>
        <p:nvPicPr>
          <p:cNvPr id="9" name="Picture 8" descr="A diagram of medical diagnostics&#10;&#10;Description automatically generated">
            <a:extLst>
              <a:ext uri="{FF2B5EF4-FFF2-40B4-BE49-F238E27FC236}">
                <a16:creationId xmlns:a16="http://schemas.microsoft.com/office/drawing/2014/main" id="{2138FA7C-6565-3A11-FF0C-18F8534C1270}"/>
              </a:ext>
            </a:extLst>
          </p:cNvPr>
          <p:cNvPicPr>
            <a:picLocks noChangeAspect="1"/>
          </p:cNvPicPr>
          <p:nvPr/>
        </p:nvPicPr>
        <p:blipFill>
          <a:blip r:embed="rId3"/>
          <a:stretch>
            <a:fillRect/>
          </a:stretch>
        </p:blipFill>
        <p:spPr>
          <a:xfrm>
            <a:off x="4348572" y="867250"/>
            <a:ext cx="3997839" cy="4129946"/>
          </a:xfrm>
          <a:prstGeom prst="rect">
            <a:avLst/>
          </a:prstGeom>
        </p:spPr>
      </p:pic>
      <p:sp>
        <p:nvSpPr>
          <p:cNvPr id="12" name="Content Placeholder 2">
            <a:extLst>
              <a:ext uri="{FF2B5EF4-FFF2-40B4-BE49-F238E27FC236}">
                <a16:creationId xmlns:a16="http://schemas.microsoft.com/office/drawing/2014/main" id="{12F0A420-3A31-0918-BB65-22C7985D6C61}"/>
              </a:ext>
            </a:extLst>
          </p:cNvPr>
          <p:cNvSpPr txBox="1">
            <a:spLocks/>
          </p:cNvSpPr>
          <p:nvPr/>
        </p:nvSpPr>
        <p:spPr>
          <a:xfrm>
            <a:off x="8346411" y="1343321"/>
            <a:ext cx="797589" cy="462294"/>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[13]</a:t>
            </a:r>
          </a:p>
        </p:txBody>
      </p:sp>
    </p:spTree>
    <p:extLst>
      <p:ext uri="{BB962C8B-B14F-4D97-AF65-F5344CB8AC3E}">
        <p14:creationId xmlns:p14="http://schemas.microsoft.com/office/powerpoint/2010/main" val="4239038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 should use ai in healthcare going forward</a:t>
            </a:r>
          </a:p>
        </p:txBody>
      </p:sp>
      <p:sp>
        <p:nvSpPr>
          <p:cNvPr id="3" name="Content Placeholder 2"/>
          <p:cNvSpPr>
            <a:spLocks noGrp="1"/>
          </p:cNvSpPr>
          <p:nvPr>
            <p:ph sz="half" idx="1"/>
          </p:nvPr>
        </p:nvSpPr>
        <p:spPr>
          <a:xfrm>
            <a:off x="685800" y="1352551"/>
            <a:ext cx="7833360" cy="3352800"/>
          </a:xfrm>
        </p:spPr>
        <p:txBody>
          <a:bodyPr>
            <a:normAutofit/>
          </a:bodyPr>
          <a:lstStyle/>
          <a:p>
            <a:pPr marL="0" indent="0">
              <a:buNone/>
            </a:pPr>
            <a:r>
              <a:rPr lang="en-US" dirty="0"/>
              <a:t>Steps to using AI in healthcare</a:t>
            </a:r>
          </a:p>
          <a:p>
            <a:pPr marL="342900" indent="-342900">
              <a:buAutoNum type="arabicPeriod"/>
            </a:pPr>
            <a:r>
              <a:rPr lang="en-US" dirty="0"/>
              <a:t>“Promote health and health care equity during all phases of the health care algorithm life cycle </a:t>
            </a:r>
          </a:p>
          <a:p>
            <a:pPr marL="342900" indent="-342900">
              <a:buAutoNum type="arabicPeriod"/>
            </a:pPr>
            <a:r>
              <a:rPr lang="en-US" dirty="0"/>
              <a:t> Ensure that health care algorithms and their use are transparent and explainable </a:t>
            </a:r>
          </a:p>
          <a:p>
            <a:pPr marL="342900" indent="-342900">
              <a:buAutoNum type="arabicPeriod"/>
            </a:pPr>
            <a:r>
              <a:rPr lang="en-US" dirty="0"/>
              <a:t>Authentically engage patients and communities during all phases of the health care algorithm life cycle and earn trust</a:t>
            </a:r>
          </a:p>
          <a:p>
            <a:pPr marL="342900" indent="-342900">
              <a:buAutoNum type="arabicPeriod"/>
            </a:pPr>
            <a:r>
              <a:rPr lang="en-US" dirty="0"/>
              <a:t>Explicitly identify health care algorithmic fairness issues and tradeoffs </a:t>
            </a:r>
          </a:p>
          <a:p>
            <a:pPr marL="342900" indent="-342900">
              <a:buAutoNum type="arabicPeriod"/>
            </a:pPr>
            <a:r>
              <a:rPr lang="en-US" dirty="0"/>
              <a:t>Ensure accountability for equity and fairness in outcomes from healthcare algorithms ” [10]</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spTree>
    <p:extLst>
      <p:ext uri="{BB962C8B-B14F-4D97-AF65-F5344CB8AC3E}">
        <p14:creationId xmlns:p14="http://schemas.microsoft.com/office/powerpoint/2010/main" val="6365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References </a:t>
            </a:r>
            <a:br>
              <a:rPr lang="en-US" dirty="0"/>
            </a:br>
            <a:r>
              <a:rPr lang="en-US" sz="2000" dirty="0"/>
              <a:t>Author, Title, (Publisher, Date), URL (access date)</a:t>
            </a:r>
          </a:p>
        </p:txBody>
      </p:sp>
      <p:sp>
        <p:nvSpPr>
          <p:cNvPr id="3" name="Content Placeholder 2"/>
          <p:cNvSpPr>
            <a:spLocks noGrp="1"/>
          </p:cNvSpPr>
          <p:nvPr>
            <p:ph idx="1"/>
          </p:nvPr>
        </p:nvSpPr>
        <p:spPr>
          <a:xfrm>
            <a:off x="685800" y="1125416"/>
            <a:ext cx="7772400" cy="4018084"/>
          </a:xfrm>
        </p:spPr>
        <p:txBody>
          <a:bodyPr lIns="91440">
            <a:normAutofit fontScale="55000" lnSpcReduction="20000"/>
          </a:bodyPr>
          <a:lstStyle/>
          <a:p>
            <a:pPr marL="0" indent="0">
              <a:buNone/>
            </a:pPr>
            <a:r>
              <a:rPr lang="en-US" dirty="0"/>
              <a:t>[1] Ziad Obermeyer , Brian Powers, Christine </a:t>
            </a:r>
            <a:r>
              <a:rPr lang="en-US" dirty="0" err="1"/>
              <a:t>Vogelli</a:t>
            </a:r>
            <a:r>
              <a:rPr lang="en-US" dirty="0"/>
              <a:t>, </a:t>
            </a:r>
            <a:r>
              <a:rPr lang="en-US" dirty="0" err="1"/>
              <a:t>Sendhil</a:t>
            </a:r>
            <a:r>
              <a:rPr lang="en-US" dirty="0"/>
              <a:t> Mullainathan, Dissection racial bias in an algorithm used to manage the health of populations, (Science, 10/25/2019), </a:t>
            </a:r>
            <a:r>
              <a:rPr lang="en-US" dirty="0">
                <a:hlinkClick r:id="rId3"/>
              </a:rPr>
              <a:t>https://www.science.org/doi/10.1126/science.aax2342</a:t>
            </a:r>
            <a:r>
              <a:rPr lang="en-US" dirty="0"/>
              <a:t> (04/08/2024)</a:t>
            </a:r>
          </a:p>
          <a:p>
            <a:pPr marL="0" indent="0">
              <a:buNone/>
            </a:pPr>
            <a:r>
              <a:rPr lang="en-US" dirty="0"/>
              <a:t>[2] K T </a:t>
            </a:r>
            <a:r>
              <a:rPr lang="en-US" dirty="0" err="1"/>
              <a:t>Khaw</a:t>
            </a:r>
            <a:r>
              <a:rPr lang="en-US" dirty="0"/>
              <a:t>, N Wareham, R </a:t>
            </a:r>
            <a:r>
              <a:rPr lang="en-US" dirty="0" err="1"/>
              <a:t>Luben</a:t>
            </a:r>
            <a:r>
              <a:rPr lang="en-US" dirty="0"/>
              <a:t>, S Bingham, S Oakes, A Welch, N Day, Glycated </a:t>
            </a:r>
            <a:r>
              <a:rPr lang="en-US" dirty="0" err="1"/>
              <a:t>haemoglobin</a:t>
            </a:r>
            <a:r>
              <a:rPr lang="en-US" dirty="0"/>
              <a:t>, diabetes, and mortality in men in Norfolk cohort of </a:t>
            </a:r>
            <a:r>
              <a:rPr lang="en-US" dirty="0" err="1"/>
              <a:t>european</a:t>
            </a:r>
            <a:r>
              <a:rPr lang="en-US" dirty="0"/>
              <a:t> prospective investigation of cancer and nutrition (EPIC-Norfolk), (National Library of Medicine, 1/6/2001), </a:t>
            </a:r>
            <a:r>
              <a:rPr lang="en-US" dirty="0">
                <a:hlinkClick r:id="rId4"/>
              </a:rPr>
              <a:t>https://pubmed.ncbi.nlm.nih.gov/11141143/</a:t>
            </a:r>
            <a:r>
              <a:rPr lang="en-US" dirty="0"/>
              <a:t> (04/09/2024)</a:t>
            </a:r>
          </a:p>
          <a:p>
            <a:pPr marL="0" indent="0">
              <a:buNone/>
            </a:pPr>
            <a:r>
              <a:rPr lang="en-US" dirty="0"/>
              <a:t>[3] Crystal Grant, Algorithms Are Making Decisions About Health Care, Which May Only Worsen Medical Racism, (ACLU, 10/03/2022), </a:t>
            </a:r>
            <a:r>
              <a:rPr lang="en-US" dirty="0">
                <a:hlinkClick r:id="rId5"/>
              </a:rPr>
              <a:t>https://www.aclu.org/news/privacy-technology/algorithms-in-health-care-may-worsen-medical-racism</a:t>
            </a:r>
            <a:r>
              <a:rPr lang="en-US" dirty="0"/>
              <a:t> (04/12/2024)</a:t>
            </a:r>
          </a:p>
          <a:p>
            <a:pPr marL="0" indent="0">
              <a:buNone/>
            </a:pPr>
            <a:r>
              <a:rPr lang="en-US" dirty="0"/>
              <a:t>[4] </a:t>
            </a:r>
            <a:r>
              <a:rPr lang="en-US" dirty="0" err="1"/>
              <a:t>Darshali</a:t>
            </a:r>
            <a:r>
              <a:rPr lang="en-US" dirty="0"/>
              <a:t> A. Vyas, Leo G. Eisenstein, David S. Jones, Hidden in Plain Sight — Reconsidering the Use of Race Correction in Clinical Algorithms, (The New England Journal of Medicine, 06/17/2020), </a:t>
            </a:r>
            <a:r>
              <a:rPr lang="en-US" dirty="0">
                <a:hlinkClick r:id="rId6"/>
              </a:rPr>
              <a:t>https://www.nejm.org/doi/full/10.1056/NEJMms2004740</a:t>
            </a:r>
            <a:r>
              <a:rPr lang="en-US" dirty="0"/>
              <a:t> (04/12/2024)</a:t>
            </a:r>
          </a:p>
          <a:p>
            <a:pPr marL="0" indent="0">
              <a:buNone/>
            </a:pPr>
            <a:r>
              <a:rPr lang="en-US" dirty="0"/>
              <a:t>[5] Nader Shaikh, Alejandro Hoberman, Stephanie W Hum, Anastasia </a:t>
            </a:r>
            <a:r>
              <a:rPr lang="en-US" dirty="0" err="1"/>
              <a:t>Alberty</a:t>
            </a:r>
            <a:r>
              <a:rPr lang="en-US" dirty="0"/>
              <a:t>, </a:t>
            </a:r>
            <a:r>
              <a:rPr lang="en-US" dirty="0" err="1"/>
              <a:t>Gysella</a:t>
            </a:r>
            <a:r>
              <a:rPr lang="en-US" dirty="0"/>
              <a:t> Muniz, Marcia </a:t>
            </a:r>
            <a:r>
              <a:rPr lang="en-US" dirty="0" err="1"/>
              <a:t>Kurs</a:t>
            </a:r>
            <a:r>
              <a:rPr lang="en-US" dirty="0"/>
              <a:t>-Lasky, Douglas </a:t>
            </a:r>
            <a:r>
              <a:rPr lang="en-US" dirty="0" err="1"/>
              <a:t>Landsittel</a:t>
            </a:r>
            <a:r>
              <a:rPr lang="en-US" dirty="0"/>
              <a:t>, Timothy </a:t>
            </a:r>
            <a:r>
              <a:rPr lang="en-US" dirty="0" err="1"/>
              <a:t>Shope</a:t>
            </a:r>
            <a:r>
              <a:rPr lang="en-US" dirty="0"/>
              <a:t>, Development and Validation of a Calculator for Estimating the Probability of Urinary Tract Infection in Young Febrile Children, (National Library of Medicine, 06/01/2018), </a:t>
            </a:r>
            <a:r>
              <a:rPr lang="en-US" dirty="0">
                <a:hlinkClick r:id="rId7"/>
              </a:rPr>
              <a:t>https://pubmed.ncbi.nlm.nih.gov/29710324/</a:t>
            </a:r>
            <a:r>
              <a:rPr lang="en-US" dirty="0"/>
              <a:t> (04/12/2024)</a:t>
            </a:r>
          </a:p>
          <a:p>
            <a:pPr marL="0" indent="0">
              <a:buNone/>
            </a:pPr>
            <a:r>
              <a:rPr lang="en-US" dirty="0"/>
              <a:t>[6] Johns Hopkins, How Health Care Algorithms and AI Can Help and Harm, (Johns Hopkins, 05/02/2023), </a:t>
            </a:r>
            <a:r>
              <a:rPr lang="en-US" dirty="0">
                <a:hlinkClick r:id="rId8"/>
              </a:rPr>
              <a:t>https://publichealth.jhu.edu/2023/how-health-care-algorithms-and-ai-can-help-and-harm#:~:text=Many%20algorithms%20are%20proprietary.,is%20likely%20to%20be%20included</a:t>
            </a:r>
            <a:r>
              <a:rPr lang="en-US" dirty="0"/>
              <a:t> (04/14/2024)</a:t>
            </a:r>
          </a:p>
          <a:p>
            <a:pPr marL="0" indent="0">
              <a:buNone/>
            </a:pPr>
            <a:r>
              <a:rPr lang="en-US" dirty="0"/>
              <a:t>[7] Iowa Board of Pharmacy, March 2023 Iowa State Newsletter (Iowa Board of Pharmacy, March 2023), </a:t>
            </a:r>
            <a:r>
              <a:rPr lang="en-US" dirty="0">
                <a:hlinkClick r:id="rId9"/>
              </a:rPr>
              <a:t>https://nabp.pharmacy/wp-content/uploads/2023/03/March-2023-Iowa-State-Newsletter.pdf</a:t>
            </a:r>
            <a:r>
              <a:rPr lang="en-US" dirty="0"/>
              <a:t> (04/15/2024)</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spTree>
    <p:extLst>
      <p:ext uri="{BB962C8B-B14F-4D97-AF65-F5344CB8AC3E}">
        <p14:creationId xmlns:p14="http://schemas.microsoft.com/office/powerpoint/2010/main" val="332753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References </a:t>
            </a:r>
            <a:br>
              <a:rPr lang="en-US" dirty="0"/>
            </a:br>
            <a:r>
              <a:rPr lang="en-US" sz="2000" dirty="0"/>
              <a:t>Author, Title, (Publisher, Date), URL (access date)</a:t>
            </a:r>
          </a:p>
        </p:txBody>
      </p:sp>
      <p:sp>
        <p:nvSpPr>
          <p:cNvPr id="3" name="Content Placeholder 2"/>
          <p:cNvSpPr>
            <a:spLocks noGrp="1"/>
          </p:cNvSpPr>
          <p:nvPr>
            <p:ph idx="1"/>
          </p:nvPr>
        </p:nvSpPr>
        <p:spPr>
          <a:xfrm>
            <a:off x="685800" y="1125416"/>
            <a:ext cx="7772400" cy="4018084"/>
          </a:xfrm>
        </p:spPr>
        <p:txBody>
          <a:bodyPr lIns="91440">
            <a:normAutofit fontScale="47500" lnSpcReduction="20000"/>
          </a:bodyPr>
          <a:lstStyle/>
          <a:p>
            <a:pPr marL="0" indent="0">
              <a:buNone/>
            </a:pPr>
            <a:r>
              <a:rPr lang="en-US" dirty="0"/>
              <a:t>[8] Nancy E. Morden, M.D., Deanna </a:t>
            </a:r>
            <a:r>
              <a:rPr lang="en-US" dirty="0" err="1"/>
              <a:t>Chyn</a:t>
            </a:r>
            <a:r>
              <a:rPr lang="en-US" dirty="0"/>
              <a:t>, M.P.H., Andrew Wood, M.P.H., and Ellen Meara, </a:t>
            </a:r>
            <a:r>
              <a:rPr lang="en-US" dirty="0" err="1"/>
              <a:t>Ph.D</a:t>
            </a:r>
            <a:r>
              <a:rPr lang="en-US" dirty="0"/>
              <a:t>, Racial Inequality in Prescription Opioid Receipt — Role of Individual Health Systems, (The New England Journal of Medicine, 07/21/2021), </a:t>
            </a:r>
            <a:r>
              <a:rPr lang="en-US" dirty="0">
                <a:hlinkClick r:id="rId3"/>
              </a:rPr>
              <a:t>https://www.nejm.org/doi/full/10.1056/NEJMsa2034159</a:t>
            </a:r>
            <a:r>
              <a:rPr lang="en-US" dirty="0"/>
              <a:t> (04/15/2024)</a:t>
            </a:r>
          </a:p>
          <a:p>
            <a:pPr marL="0" indent="0">
              <a:buNone/>
            </a:pPr>
            <a:r>
              <a:rPr lang="en-US" dirty="0"/>
              <a:t>[9] </a:t>
            </a:r>
            <a:r>
              <a:rPr lang="en-US" dirty="0" err="1"/>
              <a:t>Mingmin</a:t>
            </a:r>
            <a:r>
              <a:rPr lang="en-US" dirty="0"/>
              <a:t> Zhao, </a:t>
            </a:r>
            <a:r>
              <a:rPr lang="en-US" dirty="0" err="1"/>
              <a:t>Kreshnik</a:t>
            </a:r>
            <a:r>
              <a:rPr lang="en-US" dirty="0"/>
              <a:t> Hoti, Hao Wang, </a:t>
            </a:r>
            <a:r>
              <a:rPr lang="en-US" dirty="0" err="1"/>
              <a:t>Aniruddh</a:t>
            </a:r>
            <a:r>
              <a:rPr lang="en-US" dirty="0"/>
              <a:t> Raghu, Dina </a:t>
            </a:r>
            <a:r>
              <a:rPr lang="en-US" dirty="0" err="1"/>
              <a:t>Katabi</a:t>
            </a:r>
            <a:r>
              <a:rPr lang="en-US" dirty="0"/>
              <a:t>, Assessment of medication self-administration using artificial intelligence, (Nature Medicine, 03/18/2021), </a:t>
            </a:r>
            <a:r>
              <a:rPr lang="en-US" dirty="0">
                <a:hlinkClick r:id="rId4"/>
              </a:rPr>
              <a:t>https://www.nature.com/articles/s41591-021-01273-1</a:t>
            </a:r>
            <a:r>
              <a:rPr lang="en-US" dirty="0"/>
              <a:t> (04/15/2024)</a:t>
            </a:r>
          </a:p>
          <a:p>
            <a:pPr marL="0" indent="0">
              <a:buNone/>
            </a:pPr>
            <a:r>
              <a:rPr lang="en-US" dirty="0"/>
              <a:t>[10] Isabella Backman, Eliminating Racial Bias in Health Care AI: Expert Panel Offers Guidelines, (Yale School of Medicine, 12/21/2023), </a:t>
            </a:r>
            <a:r>
              <a:rPr lang="en-US" dirty="0">
                <a:hlinkClick r:id="rId5"/>
              </a:rPr>
              <a:t>https://medicine.yale.edu/news-article/eliminating-racial-bias-in-health-care-ai-expert-panel-offers-guidelines/</a:t>
            </a:r>
            <a:r>
              <a:rPr lang="en-US" dirty="0"/>
              <a:t> (04/15/2024)</a:t>
            </a:r>
          </a:p>
          <a:p>
            <a:pPr marL="0" indent="0">
              <a:buNone/>
            </a:pPr>
            <a:r>
              <a:rPr lang="en-US" dirty="0"/>
              <a:t>[11] Hunter Boyce, Estimated 30% of administrative nurse tasks can be done by AI-enabled robots, (The Atlanta Journal Constitution, 08/24/2023), </a:t>
            </a:r>
            <a:r>
              <a:rPr lang="en-US" dirty="0">
                <a:hlinkClick r:id="rId6"/>
              </a:rPr>
              <a:t>https://www.ajc.com/pulse/estimated-30-of-administrative-nurse-tasks-can-be-done-by-ai-enabled-robots/NSSLOQJA5JB55E2BFJAIUF457I/#:~:text=Nurses%20only%20spend%20an%20estimated,clinical%20documentation%20and%20administrative%20tasks</a:t>
            </a:r>
            <a:r>
              <a:rPr lang="en-US" dirty="0"/>
              <a:t> (04/16/2024)</a:t>
            </a:r>
          </a:p>
          <a:p>
            <a:pPr marL="0" indent="0">
              <a:buNone/>
            </a:pPr>
            <a:r>
              <a:rPr lang="en-US" dirty="0"/>
              <a:t>[12] GAO, Artificial Intelligence in Health Care: Benefits and Challenges of Machine Learning Technologies for Medical Diagnostics, (US Government Accountability Office, 09/24/2022), </a:t>
            </a:r>
            <a:r>
              <a:rPr lang="en-US" dirty="0">
                <a:hlinkClick r:id="rId7"/>
              </a:rPr>
              <a:t>https://www.gao.gov/products/gao-22-104629</a:t>
            </a:r>
            <a:r>
              <a:rPr lang="en-US" dirty="0"/>
              <a:t> (04/18/2024)</a:t>
            </a:r>
          </a:p>
          <a:p>
            <a:pPr marL="0" indent="0">
              <a:buNone/>
            </a:pPr>
            <a:r>
              <a:rPr lang="en-US" dirty="0"/>
              <a:t>[13] Rick Martin, 10 Ways Artificial Intelligence is Transforming Healthcare, (Ignite, 11/30/2018), </a:t>
            </a:r>
            <a:r>
              <a:rPr lang="en-US" dirty="0">
                <a:hlinkClick r:id="rId8"/>
              </a:rPr>
              <a:t>https://igniteoutsourcing.com/healthcare/artificial-intelligence-in-healthcare/</a:t>
            </a:r>
            <a:r>
              <a:rPr lang="en-US" dirty="0"/>
              <a:t> (04/18/2024)</a:t>
            </a:r>
          </a:p>
          <a:p>
            <a:pPr marL="0" indent="0">
              <a:buNone/>
            </a:pPr>
            <a:r>
              <a:rPr lang="en-US" dirty="0"/>
              <a:t>[14] </a:t>
            </a:r>
            <a:r>
              <a:rPr lang="en-US" dirty="0" err="1"/>
              <a:t>Prottoy</a:t>
            </a:r>
            <a:r>
              <a:rPr lang="en-US" dirty="0"/>
              <a:t> Saha, Muhammed Sheikh Sadi, </a:t>
            </a:r>
            <a:r>
              <a:rPr lang="en-US" dirty="0" err="1"/>
              <a:t>Milon</a:t>
            </a:r>
            <a:r>
              <a:rPr lang="en-US" dirty="0"/>
              <a:t> Islam, </a:t>
            </a:r>
            <a:r>
              <a:rPr lang="en-US" dirty="0" err="1"/>
              <a:t>EMCNet</a:t>
            </a:r>
            <a:r>
              <a:rPr lang="en-US" dirty="0"/>
              <a:t>: Automated COVID-19 diagnosis from X-ray images using convolutional neural network and ensemble of machine learning classifiers, (National Library of Medicine, 10/22/2021), </a:t>
            </a:r>
            <a:r>
              <a:rPr lang="en-US" dirty="0">
                <a:hlinkClick r:id="rId9"/>
              </a:rPr>
              <a:t>https://pubmed.ncbi.nlm.nih.gov/33363252/</a:t>
            </a:r>
            <a:r>
              <a:rPr lang="en-US" dirty="0"/>
              <a:t> (04/19/2024)</a:t>
            </a:r>
          </a:p>
          <a:p>
            <a:pPr marL="0" indent="0">
              <a:buNone/>
            </a:pPr>
            <a:r>
              <a:rPr lang="en-US" dirty="0"/>
              <a:t>[15] </a:t>
            </a:r>
            <a:r>
              <a:rPr lang="en-US" dirty="0" err="1"/>
              <a:t>Ebrahimzadeh</a:t>
            </a:r>
            <a:r>
              <a:rPr lang="en-US" dirty="0"/>
              <a:t> S, Islam N, Dawit H, Salameh J-P, Kazi S, Fabiano N, Treanor L, </a:t>
            </a:r>
            <a:r>
              <a:rPr lang="en-US" dirty="0" err="1"/>
              <a:t>Absi</a:t>
            </a:r>
            <a:r>
              <a:rPr lang="en-US" dirty="0"/>
              <a:t> M, Ahmad F, </a:t>
            </a:r>
            <a:r>
              <a:rPr lang="en-US" dirty="0" err="1"/>
              <a:t>Rooprai</a:t>
            </a:r>
            <a:r>
              <a:rPr lang="en-US" dirty="0"/>
              <a:t> P, Al Khalil A, Harper K, </a:t>
            </a:r>
            <a:r>
              <a:rPr lang="en-US" dirty="0" err="1"/>
              <a:t>Kamra</a:t>
            </a:r>
            <a:r>
              <a:rPr lang="en-US" dirty="0"/>
              <a:t> N, </a:t>
            </a:r>
            <a:r>
              <a:rPr lang="en-US" dirty="0" err="1"/>
              <a:t>Leeflang</a:t>
            </a:r>
            <a:r>
              <a:rPr lang="en-US" dirty="0"/>
              <a:t> MMG, Hooft L, van der Pol CB, Prager R, Hare SS, </a:t>
            </a:r>
            <a:r>
              <a:rPr lang="en-US" dirty="0" err="1"/>
              <a:t>Dennie</a:t>
            </a:r>
            <a:r>
              <a:rPr lang="en-US" dirty="0"/>
              <a:t> C, </a:t>
            </a:r>
            <a:r>
              <a:rPr lang="en-US" dirty="0" err="1"/>
              <a:t>Spijker</a:t>
            </a:r>
            <a:r>
              <a:rPr lang="en-US" dirty="0"/>
              <a:t> R, Deeks JJ, </a:t>
            </a:r>
            <a:r>
              <a:rPr lang="en-US" dirty="0" err="1"/>
              <a:t>Dinnes</a:t>
            </a:r>
            <a:r>
              <a:rPr lang="en-US" dirty="0"/>
              <a:t> J, Jenniskens K, </a:t>
            </a:r>
            <a:r>
              <a:rPr lang="en-US" dirty="0" err="1"/>
              <a:t>Korevaar</a:t>
            </a:r>
            <a:r>
              <a:rPr lang="en-US" dirty="0"/>
              <a:t> DA, Cohen JF, Van den </a:t>
            </a:r>
            <a:r>
              <a:rPr lang="en-US" dirty="0" err="1"/>
              <a:t>Bruel</a:t>
            </a:r>
            <a:r>
              <a:rPr lang="en-US" dirty="0"/>
              <a:t> A, </a:t>
            </a:r>
            <a:r>
              <a:rPr lang="en-US" dirty="0" err="1"/>
              <a:t>Takwoingi</a:t>
            </a:r>
            <a:r>
              <a:rPr lang="en-US" dirty="0"/>
              <a:t> Y, van de </a:t>
            </a:r>
            <a:r>
              <a:rPr lang="en-US" dirty="0" err="1"/>
              <a:t>Wijgert</a:t>
            </a:r>
            <a:r>
              <a:rPr lang="en-US" dirty="0"/>
              <a:t> J, Wang J, Pena E, </a:t>
            </a:r>
            <a:r>
              <a:rPr lang="en-US" dirty="0" err="1"/>
              <a:t>Sabongui</a:t>
            </a:r>
            <a:r>
              <a:rPr lang="en-US" dirty="0"/>
              <a:t> S, McInnes MDF, How accurate is chest imaging for diagnosing COVID-19?, (Cochrane, 05/16/2022), https://www.cochrane.org/CD013639/INFECTN_how-accurate-chest-imaging-diagnosing-covid-19#:~:text=Pooled%20results%20showed%20that%20chest,did%20not%20have%20COVID%2D19.&amp;text=Pooled%20results%20showed%20that%20chest%20X%2Dray%20(17%20studies),people%20who%20had%20COVID%2D19 (04/19/2024)</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Alexander Kraemling</a:t>
            </a:r>
            <a:endParaRPr lang="en-US" sz="1400" dirty="0">
              <a:solidFill>
                <a:schemeClr val="tx1"/>
              </a:solidFill>
              <a:latin typeface="+mj-lt"/>
            </a:endParaRPr>
          </a:p>
        </p:txBody>
      </p:sp>
    </p:spTree>
    <p:extLst>
      <p:ext uri="{BB962C8B-B14F-4D97-AF65-F5344CB8AC3E}">
        <p14:creationId xmlns:p14="http://schemas.microsoft.com/office/powerpoint/2010/main" val="276874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AI IN EDUCATION Will strengthen The digital divide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Vaansh Mansharamani</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98046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2941928" cy="3931620"/>
          </a:xfrm>
        </p:spPr>
        <p:txBody>
          <a:bodyPr>
            <a:normAutofit lnSpcReduction="10000"/>
          </a:bodyPr>
          <a:lstStyle/>
          <a:p>
            <a:r>
              <a:rPr lang="en-US" dirty="0"/>
              <a:t>While average was lower the standard deviation was 2.7 resulting from many being the highest paper grade yet</a:t>
            </a:r>
          </a:p>
          <a:p>
            <a:r>
              <a:rPr lang="en-US" dirty="0"/>
              <a:t>Changing a couple words does not constitute paraphrasing.</a:t>
            </a:r>
          </a:p>
          <a:p>
            <a:r>
              <a:rPr lang="en-US" dirty="0"/>
              <a:t>Include tests/results in Appendix</a:t>
            </a:r>
          </a:p>
          <a:p>
            <a:r>
              <a:rPr lang="en-US" dirty="0"/>
              <a:t>Define test strategy clearly</a:t>
            </a:r>
          </a:p>
          <a:p>
            <a:r>
              <a:rPr lang="en-US" dirty="0"/>
              <a:t>Ask for help if you have trouble with backing data</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pic>
        <p:nvPicPr>
          <p:cNvPr id="7" name="Picture 6">
            <a:extLst>
              <a:ext uri="{FF2B5EF4-FFF2-40B4-BE49-F238E27FC236}">
                <a16:creationId xmlns:a16="http://schemas.microsoft.com/office/drawing/2014/main" id="{04C77CDB-0030-3423-5366-E5795A876928}"/>
              </a:ext>
            </a:extLst>
          </p:cNvPr>
          <p:cNvPicPr>
            <a:picLocks noChangeAspect="1"/>
          </p:cNvPicPr>
          <p:nvPr/>
        </p:nvPicPr>
        <p:blipFill>
          <a:blip r:embed="rId3"/>
          <a:stretch>
            <a:fillRect/>
          </a:stretch>
        </p:blipFill>
        <p:spPr>
          <a:xfrm>
            <a:off x="3068661" y="361950"/>
            <a:ext cx="6075340" cy="4672488"/>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why The field of AI IN EDUCATION IS IMPORTANT</a:t>
            </a:r>
          </a:p>
        </p:txBody>
      </p:sp>
      <p:sp>
        <p:nvSpPr>
          <p:cNvPr id="3" name="Content Placeholder 2"/>
          <p:cNvSpPr>
            <a:spLocks noGrp="1"/>
          </p:cNvSpPr>
          <p:nvPr>
            <p:ph sz="half" idx="1"/>
          </p:nvPr>
        </p:nvSpPr>
        <p:spPr/>
        <p:txBody>
          <a:bodyPr>
            <a:normAutofit lnSpcReduction="10000"/>
          </a:bodyPr>
          <a:lstStyle/>
          <a:p>
            <a:r>
              <a:rPr lang="en-US" dirty="0"/>
              <a:t>Useful for many applications such as</a:t>
            </a:r>
          </a:p>
          <a:p>
            <a:pPr lvl="1"/>
            <a:r>
              <a:rPr lang="en-US" dirty="0"/>
              <a:t>Help students such as English Language Learners with foreign skills[4]</a:t>
            </a:r>
          </a:p>
          <a:p>
            <a:pPr lvl="1"/>
            <a:r>
              <a:rPr lang="en-US" dirty="0"/>
              <a:t>Maple Lab(a lab at WPI) is using Multimodal Machine Learning to Estimate CLASS Positive Climate and Negative Climate[3], predict student performance[2], Visualizing Student performance in math[1](and many more)</a:t>
            </a:r>
          </a:p>
          <a:p>
            <a:pPr lvl="1"/>
            <a:r>
              <a:rPr lang="en-US" dirty="0"/>
              <a:t>There are more useful applications of AI in the education sector than I could possibly fit into one slide</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218448"/>
            <a:ext cx="2179682" cy="307777"/>
          </a:xfrm>
          <a:prstGeom prst="rect">
            <a:avLst/>
          </a:prstGeom>
          <a:noFill/>
        </p:spPr>
        <p:txBody>
          <a:bodyPr wrap="square" rtlCol="0">
            <a:spAutoFit/>
          </a:bodyPr>
          <a:lstStyle/>
          <a:p>
            <a:pPr algn="r"/>
            <a:r>
              <a:rPr lang="en-US" sz="1400" dirty="0">
                <a:solidFill>
                  <a:schemeClr val="tx1"/>
                </a:solidFill>
                <a:latin typeface="+mj-lt"/>
              </a:rPr>
              <a:t>Vaansh Mansharamani</a:t>
            </a:r>
          </a:p>
        </p:txBody>
      </p:sp>
      <p:pic>
        <p:nvPicPr>
          <p:cNvPr id="1026" name="Picture 2" descr="Unlock the Power of Education with Artificial Intelligence">
            <a:extLst>
              <a:ext uri="{FF2B5EF4-FFF2-40B4-BE49-F238E27FC236}">
                <a16:creationId xmlns:a16="http://schemas.microsoft.com/office/drawing/2014/main" id="{FBD0BD0C-995B-FB8C-D78F-37094E962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2709"/>
            <a:ext cx="3733800" cy="209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72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3E2BF-8122-0B73-ED42-4108B7A11945}"/>
              </a:ext>
            </a:extLst>
          </p:cNvPr>
          <p:cNvSpPr>
            <a:spLocks noGrp="1"/>
          </p:cNvSpPr>
          <p:nvPr>
            <p:ph type="title"/>
          </p:nvPr>
        </p:nvSpPr>
        <p:spPr/>
        <p:txBody>
          <a:bodyPr/>
          <a:lstStyle/>
          <a:p>
            <a:r>
              <a:rPr lang="en-US" dirty="0"/>
              <a:t>However</a:t>
            </a:r>
          </a:p>
        </p:txBody>
      </p:sp>
      <p:sp>
        <p:nvSpPr>
          <p:cNvPr id="8" name="Content Placeholder 7">
            <a:extLst>
              <a:ext uri="{FF2B5EF4-FFF2-40B4-BE49-F238E27FC236}">
                <a16:creationId xmlns:a16="http://schemas.microsoft.com/office/drawing/2014/main" id="{CE22CD9B-938E-1DA3-3B3B-6CAE29CFBD83}"/>
              </a:ext>
            </a:extLst>
          </p:cNvPr>
          <p:cNvSpPr>
            <a:spLocks noGrp="1"/>
          </p:cNvSpPr>
          <p:nvPr>
            <p:ph idx="1"/>
          </p:nvPr>
        </p:nvSpPr>
        <p:spPr>
          <a:xfrm>
            <a:off x="685800" y="1048159"/>
            <a:ext cx="7772400" cy="3352800"/>
          </a:xfrm>
        </p:spPr>
        <p:txBody>
          <a:bodyPr/>
          <a:lstStyle/>
          <a:p>
            <a:r>
              <a:rPr lang="en-US" dirty="0"/>
              <a:t>Not everyone has direct access to technology</a:t>
            </a:r>
          </a:p>
          <a:p>
            <a:endParaRPr lang="en-US" dirty="0"/>
          </a:p>
          <a:p>
            <a:endParaRPr lang="en-US" dirty="0"/>
          </a:p>
        </p:txBody>
      </p:sp>
      <p:sp>
        <p:nvSpPr>
          <p:cNvPr id="5" name="Footer Placeholder 4">
            <a:extLst>
              <a:ext uri="{FF2B5EF4-FFF2-40B4-BE49-F238E27FC236}">
                <a16:creationId xmlns:a16="http://schemas.microsoft.com/office/drawing/2014/main" id="{AA37A611-0627-1FD7-1ED3-AB1547224315}"/>
              </a:ext>
            </a:extLst>
          </p:cNvPr>
          <p:cNvSpPr>
            <a:spLocks noGrp="1"/>
          </p:cNvSpPr>
          <p:nvPr>
            <p:ph type="ftr" sz="quarter" idx="11"/>
          </p:nvPr>
        </p:nvSpPr>
        <p:spPr/>
        <p:txBody>
          <a:bodyPr/>
          <a:lstStyle/>
          <a:p>
            <a:r>
              <a:rPr lang="sk-SK"/>
              <a:t>© 2024 Keith A. Pray</a:t>
            </a:r>
            <a:endParaRPr lang="en-US"/>
          </a:p>
        </p:txBody>
      </p:sp>
      <p:sp>
        <p:nvSpPr>
          <p:cNvPr id="6" name="Slide Number Placeholder 5">
            <a:extLst>
              <a:ext uri="{FF2B5EF4-FFF2-40B4-BE49-F238E27FC236}">
                <a16:creationId xmlns:a16="http://schemas.microsoft.com/office/drawing/2014/main" id="{1B14C454-9452-41F8-C3E4-47E28D6A4552}"/>
              </a:ext>
            </a:extLst>
          </p:cNvPr>
          <p:cNvSpPr>
            <a:spLocks noGrp="1"/>
          </p:cNvSpPr>
          <p:nvPr>
            <p:ph type="sldNum" sz="quarter" idx="12"/>
          </p:nvPr>
        </p:nvSpPr>
        <p:spPr/>
        <p:txBody>
          <a:bodyPr/>
          <a:lstStyle/>
          <a:p>
            <a:fld id="{A2A17EAB-8B51-5C40-8776-6683E51FA7A0}" type="slidenum">
              <a:rPr lang="en-US" smtClean="0"/>
              <a:t>21</a:t>
            </a:fld>
            <a:endParaRPr lang="en-US"/>
          </a:p>
        </p:txBody>
      </p:sp>
      <p:sp>
        <p:nvSpPr>
          <p:cNvPr id="9" name="TextBox 8">
            <a:extLst>
              <a:ext uri="{FF2B5EF4-FFF2-40B4-BE49-F238E27FC236}">
                <a16:creationId xmlns:a16="http://schemas.microsoft.com/office/drawing/2014/main" id="{3B4B1874-CD72-5334-5511-153B2F4A138E}"/>
              </a:ext>
            </a:extLst>
          </p:cNvPr>
          <p:cNvSpPr txBox="1"/>
          <p:nvPr/>
        </p:nvSpPr>
        <p:spPr>
          <a:xfrm>
            <a:off x="6730736" y="372336"/>
            <a:ext cx="2179682" cy="307777"/>
          </a:xfrm>
          <a:prstGeom prst="rect">
            <a:avLst/>
          </a:prstGeom>
          <a:noFill/>
        </p:spPr>
        <p:txBody>
          <a:bodyPr wrap="square" rtlCol="0">
            <a:spAutoFit/>
          </a:bodyPr>
          <a:lstStyle/>
          <a:p>
            <a:pPr algn="r"/>
            <a:r>
              <a:rPr lang="en-US" sz="1400" dirty="0">
                <a:solidFill>
                  <a:schemeClr val="tx1"/>
                </a:solidFill>
                <a:latin typeface="+mj-lt"/>
              </a:rPr>
              <a:t>Vaansh Mansharamani</a:t>
            </a:r>
          </a:p>
        </p:txBody>
      </p:sp>
      <p:pic>
        <p:nvPicPr>
          <p:cNvPr id="10" name="Picture 9">
            <a:extLst>
              <a:ext uri="{FF2B5EF4-FFF2-40B4-BE49-F238E27FC236}">
                <a16:creationId xmlns:a16="http://schemas.microsoft.com/office/drawing/2014/main" id="{18E3F912-3D47-3394-FB91-D65CA2C500DC}"/>
              </a:ext>
            </a:extLst>
          </p:cNvPr>
          <p:cNvPicPr>
            <a:picLocks noChangeAspect="1"/>
          </p:cNvPicPr>
          <p:nvPr/>
        </p:nvPicPr>
        <p:blipFill>
          <a:blip r:embed="rId3"/>
          <a:stretch>
            <a:fillRect/>
          </a:stretch>
        </p:blipFill>
        <p:spPr>
          <a:xfrm>
            <a:off x="1118061" y="1384375"/>
            <a:ext cx="3025834" cy="3097979"/>
          </a:xfrm>
          <a:prstGeom prst="rect">
            <a:avLst/>
          </a:prstGeom>
        </p:spPr>
      </p:pic>
      <p:sp>
        <p:nvSpPr>
          <p:cNvPr id="12" name="TextBox 11">
            <a:extLst>
              <a:ext uri="{FF2B5EF4-FFF2-40B4-BE49-F238E27FC236}">
                <a16:creationId xmlns:a16="http://schemas.microsoft.com/office/drawing/2014/main" id="{25309641-9D82-192E-01DA-3717E10FF60C}"/>
              </a:ext>
            </a:extLst>
          </p:cNvPr>
          <p:cNvSpPr txBox="1"/>
          <p:nvPr/>
        </p:nvSpPr>
        <p:spPr>
          <a:xfrm>
            <a:off x="1047403" y="4485293"/>
            <a:ext cx="3096492" cy="286232"/>
          </a:xfrm>
          <a:prstGeom prst="rect">
            <a:avLst/>
          </a:prstGeom>
          <a:noFill/>
        </p:spPr>
        <p:txBody>
          <a:bodyPr wrap="square" rtlCol="0">
            <a:spAutoFit/>
          </a:bodyPr>
          <a:lstStyle/>
          <a:p>
            <a:pPr>
              <a:lnSpc>
                <a:spcPct val="90000"/>
              </a:lnSpc>
            </a:pPr>
            <a:r>
              <a:rPr lang="en-US" sz="1400" dirty="0"/>
              <a:t>[11]</a:t>
            </a:r>
          </a:p>
        </p:txBody>
      </p:sp>
      <p:sp>
        <p:nvSpPr>
          <p:cNvPr id="13" name="TextBox 12">
            <a:extLst>
              <a:ext uri="{FF2B5EF4-FFF2-40B4-BE49-F238E27FC236}">
                <a16:creationId xmlns:a16="http://schemas.microsoft.com/office/drawing/2014/main" id="{037CEF53-676B-FB8F-F9B5-FD64F8E2FDE5}"/>
              </a:ext>
            </a:extLst>
          </p:cNvPr>
          <p:cNvSpPr txBox="1"/>
          <p:nvPr/>
        </p:nvSpPr>
        <p:spPr>
          <a:xfrm>
            <a:off x="4750726" y="4495382"/>
            <a:ext cx="677486" cy="286232"/>
          </a:xfrm>
          <a:prstGeom prst="rect">
            <a:avLst/>
          </a:prstGeom>
          <a:noFill/>
        </p:spPr>
        <p:txBody>
          <a:bodyPr wrap="square" rtlCol="0">
            <a:spAutoFit/>
          </a:bodyPr>
          <a:lstStyle/>
          <a:p>
            <a:pPr>
              <a:lnSpc>
                <a:spcPct val="90000"/>
              </a:lnSpc>
            </a:pPr>
            <a:r>
              <a:rPr lang="en-US" sz="1400" dirty="0"/>
              <a:t>[12]</a:t>
            </a:r>
          </a:p>
        </p:txBody>
      </p:sp>
      <p:pic>
        <p:nvPicPr>
          <p:cNvPr id="15" name="Picture 14">
            <a:extLst>
              <a:ext uri="{FF2B5EF4-FFF2-40B4-BE49-F238E27FC236}">
                <a16:creationId xmlns:a16="http://schemas.microsoft.com/office/drawing/2014/main" id="{B1AC8EE5-4EFD-5811-0279-4D48CC2A28AE}"/>
              </a:ext>
            </a:extLst>
          </p:cNvPr>
          <p:cNvPicPr>
            <a:picLocks noChangeAspect="1"/>
          </p:cNvPicPr>
          <p:nvPr/>
        </p:nvPicPr>
        <p:blipFill>
          <a:blip r:embed="rId4"/>
          <a:stretch>
            <a:fillRect/>
          </a:stretch>
        </p:blipFill>
        <p:spPr>
          <a:xfrm>
            <a:off x="4452511" y="1384375"/>
            <a:ext cx="4096095" cy="3097979"/>
          </a:xfrm>
          <a:prstGeom prst="rect">
            <a:avLst/>
          </a:prstGeom>
        </p:spPr>
      </p:pic>
    </p:spTree>
    <p:extLst>
      <p:ext uri="{BB962C8B-B14F-4D97-AF65-F5344CB8AC3E}">
        <p14:creationId xmlns:p14="http://schemas.microsoft.com/office/powerpoint/2010/main" val="3470827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AB1D-D6AC-4C26-D06B-071224FDA684}"/>
              </a:ext>
            </a:extLst>
          </p:cNvPr>
          <p:cNvSpPr>
            <a:spLocks noGrp="1"/>
          </p:cNvSpPr>
          <p:nvPr>
            <p:ph type="title"/>
          </p:nvPr>
        </p:nvSpPr>
        <p:spPr>
          <a:xfrm>
            <a:off x="685800" y="451553"/>
            <a:ext cx="7772400" cy="914400"/>
          </a:xfrm>
        </p:spPr>
        <p:txBody>
          <a:bodyPr>
            <a:normAutofit fontScale="90000"/>
          </a:bodyPr>
          <a:lstStyle/>
          <a:p>
            <a:r>
              <a:rPr lang="en-US" dirty="0"/>
              <a:t>The school bus conundrum: An example of how low-Income Students lack access to modern technology</a:t>
            </a:r>
          </a:p>
        </p:txBody>
      </p:sp>
      <p:sp>
        <p:nvSpPr>
          <p:cNvPr id="3" name="Content Placeholder 2">
            <a:extLst>
              <a:ext uri="{FF2B5EF4-FFF2-40B4-BE49-F238E27FC236}">
                <a16:creationId xmlns:a16="http://schemas.microsoft.com/office/drawing/2014/main" id="{99429930-A207-131E-01E2-66C56B437289}"/>
              </a:ext>
            </a:extLst>
          </p:cNvPr>
          <p:cNvSpPr>
            <a:spLocks noGrp="1"/>
          </p:cNvSpPr>
          <p:nvPr>
            <p:ph idx="1"/>
          </p:nvPr>
        </p:nvSpPr>
        <p:spPr>
          <a:xfrm>
            <a:off x="685800" y="1352551"/>
            <a:ext cx="4709160" cy="3352800"/>
          </a:xfrm>
        </p:spPr>
        <p:txBody>
          <a:bodyPr>
            <a:normAutofit/>
          </a:bodyPr>
          <a:lstStyle/>
          <a:p>
            <a:r>
              <a:rPr lang="en-US" dirty="0"/>
              <a:t>One-fourth of Adults in America do not have access to high-speed internet connection.[5]</a:t>
            </a:r>
          </a:p>
          <a:p>
            <a:r>
              <a:rPr lang="en-US" dirty="0"/>
              <a:t>727 devices used the WIFI from these busses from the high school district data.[5]</a:t>
            </a:r>
          </a:p>
          <a:p>
            <a:endParaRPr lang="en-US" dirty="0"/>
          </a:p>
          <a:p>
            <a:endParaRPr lang="en-US" dirty="0"/>
          </a:p>
        </p:txBody>
      </p:sp>
      <p:sp>
        <p:nvSpPr>
          <p:cNvPr id="4" name="Footer Placeholder 3">
            <a:extLst>
              <a:ext uri="{FF2B5EF4-FFF2-40B4-BE49-F238E27FC236}">
                <a16:creationId xmlns:a16="http://schemas.microsoft.com/office/drawing/2014/main" id="{D4C4A9A0-7334-19D1-4C71-9919D9C71039}"/>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2AC4111C-A7FD-DEF7-C109-18ED60E28E21}"/>
              </a:ext>
            </a:extLst>
          </p:cNvPr>
          <p:cNvSpPr>
            <a:spLocks noGrp="1"/>
          </p:cNvSpPr>
          <p:nvPr>
            <p:ph type="sldNum" sz="quarter" idx="12"/>
          </p:nvPr>
        </p:nvSpPr>
        <p:spPr/>
        <p:txBody>
          <a:bodyPr/>
          <a:lstStyle/>
          <a:p>
            <a:fld id="{A2A17EAB-8B51-5C40-8776-6683E51FA7A0}" type="slidenum">
              <a:rPr lang="en-US" smtClean="0"/>
              <a:t>22</a:t>
            </a:fld>
            <a:endParaRPr lang="en-US"/>
          </a:p>
        </p:txBody>
      </p:sp>
      <p:pic>
        <p:nvPicPr>
          <p:cNvPr id="8" name="Picture 7">
            <a:extLst>
              <a:ext uri="{FF2B5EF4-FFF2-40B4-BE49-F238E27FC236}">
                <a16:creationId xmlns:a16="http://schemas.microsoft.com/office/drawing/2014/main" id="{9CE68DE7-678B-3B46-0715-50D5654A270A}"/>
              </a:ext>
            </a:extLst>
          </p:cNvPr>
          <p:cNvPicPr>
            <a:picLocks noChangeAspect="1"/>
          </p:cNvPicPr>
          <p:nvPr/>
        </p:nvPicPr>
        <p:blipFill>
          <a:blip r:embed="rId3"/>
          <a:stretch>
            <a:fillRect/>
          </a:stretch>
        </p:blipFill>
        <p:spPr>
          <a:xfrm>
            <a:off x="5394960" y="1988405"/>
            <a:ext cx="3468486" cy="2081092"/>
          </a:xfrm>
          <a:prstGeom prst="rect">
            <a:avLst/>
          </a:prstGeom>
        </p:spPr>
      </p:pic>
      <p:sp>
        <p:nvSpPr>
          <p:cNvPr id="9" name="TextBox 8">
            <a:extLst>
              <a:ext uri="{FF2B5EF4-FFF2-40B4-BE49-F238E27FC236}">
                <a16:creationId xmlns:a16="http://schemas.microsoft.com/office/drawing/2014/main" id="{A8A4CF60-BF40-DCAD-79B7-4E3E251015C6}"/>
              </a:ext>
            </a:extLst>
          </p:cNvPr>
          <p:cNvSpPr txBox="1"/>
          <p:nvPr/>
        </p:nvSpPr>
        <p:spPr>
          <a:xfrm>
            <a:off x="6630771" y="184472"/>
            <a:ext cx="2179682" cy="307777"/>
          </a:xfrm>
          <a:prstGeom prst="rect">
            <a:avLst/>
          </a:prstGeom>
          <a:noFill/>
        </p:spPr>
        <p:txBody>
          <a:bodyPr wrap="square" rtlCol="0">
            <a:spAutoFit/>
          </a:bodyPr>
          <a:lstStyle/>
          <a:p>
            <a:pPr algn="r"/>
            <a:r>
              <a:rPr lang="en-US" sz="1400" dirty="0">
                <a:solidFill>
                  <a:schemeClr val="tx1"/>
                </a:solidFill>
                <a:latin typeface="+mj-lt"/>
              </a:rPr>
              <a:t>Vaansh Mansharamani</a:t>
            </a:r>
          </a:p>
        </p:txBody>
      </p:sp>
      <p:sp>
        <p:nvSpPr>
          <p:cNvPr id="6" name="TextBox 5">
            <a:extLst>
              <a:ext uri="{FF2B5EF4-FFF2-40B4-BE49-F238E27FC236}">
                <a16:creationId xmlns:a16="http://schemas.microsoft.com/office/drawing/2014/main" id="{1916DCA6-B40E-14E1-AE9E-B867BA47A840}"/>
              </a:ext>
            </a:extLst>
          </p:cNvPr>
          <p:cNvSpPr txBox="1"/>
          <p:nvPr/>
        </p:nvSpPr>
        <p:spPr>
          <a:xfrm>
            <a:off x="5346469" y="4244308"/>
            <a:ext cx="409086" cy="286232"/>
          </a:xfrm>
          <a:prstGeom prst="rect">
            <a:avLst/>
          </a:prstGeom>
          <a:noFill/>
        </p:spPr>
        <p:txBody>
          <a:bodyPr wrap="none" rtlCol="0">
            <a:spAutoFit/>
          </a:bodyPr>
          <a:lstStyle/>
          <a:p>
            <a:pPr>
              <a:lnSpc>
                <a:spcPct val="90000"/>
              </a:lnSpc>
            </a:pPr>
            <a:r>
              <a:rPr lang="en-US" sz="1400" dirty="0"/>
              <a:t>[5]</a:t>
            </a:r>
          </a:p>
        </p:txBody>
      </p:sp>
    </p:spTree>
    <p:extLst>
      <p:ext uri="{BB962C8B-B14F-4D97-AF65-F5344CB8AC3E}">
        <p14:creationId xmlns:p14="http://schemas.microsoft.com/office/powerpoint/2010/main" val="336183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751E-45E8-5FFA-0831-975AC821E57E}"/>
              </a:ext>
            </a:extLst>
          </p:cNvPr>
          <p:cNvSpPr>
            <a:spLocks noGrp="1"/>
          </p:cNvSpPr>
          <p:nvPr>
            <p:ph type="title"/>
          </p:nvPr>
        </p:nvSpPr>
        <p:spPr/>
        <p:txBody>
          <a:bodyPr/>
          <a:lstStyle/>
          <a:p>
            <a:r>
              <a:rPr lang="en-US" dirty="0"/>
              <a:t>How Ai will strengthen this Divide</a:t>
            </a:r>
          </a:p>
        </p:txBody>
      </p:sp>
      <p:sp>
        <p:nvSpPr>
          <p:cNvPr id="3" name="Content Placeholder 2">
            <a:extLst>
              <a:ext uri="{FF2B5EF4-FFF2-40B4-BE49-F238E27FC236}">
                <a16:creationId xmlns:a16="http://schemas.microsoft.com/office/drawing/2014/main" id="{2A34EA46-753D-371B-2116-55677C8D00D7}"/>
              </a:ext>
            </a:extLst>
          </p:cNvPr>
          <p:cNvSpPr>
            <a:spLocks noGrp="1"/>
          </p:cNvSpPr>
          <p:nvPr>
            <p:ph idx="1"/>
          </p:nvPr>
        </p:nvSpPr>
        <p:spPr>
          <a:xfrm>
            <a:off x="685801" y="1352551"/>
            <a:ext cx="5631872" cy="3344140"/>
          </a:xfrm>
        </p:spPr>
        <p:txBody>
          <a:bodyPr>
            <a:normAutofit/>
          </a:bodyPr>
          <a:lstStyle/>
          <a:p>
            <a:r>
              <a:rPr lang="en-US" dirty="0"/>
              <a:t>Many AI tools blocked by paywalls give a competitive advantage to those with more money[10]</a:t>
            </a:r>
          </a:p>
          <a:p>
            <a:pPr lvl="1"/>
            <a:r>
              <a:rPr lang="en-US" dirty="0"/>
              <a:t>Examples include GPT 4, Grammarly, Wolfram Alpha</a:t>
            </a:r>
          </a:p>
          <a:p>
            <a:r>
              <a:rPr lang="en-US" dirty="0"/>
              <a:t> Students or School Districts without access to Generative AI, may fall behind classmates and Schools with access to it.[6]</a:t>
            </a:r>
          </a:p>
          <a:p>
            <a:pPr lvl="1"/>
            <a:endParaRPr lang="en-US" dirty="0"/>
          </a:p>
          <a:p>
            <a:endParaRPr lang="en-US" dirty="0"/>
          </a:p>
        </p:txBody>
      </p:sp>
      <p:sp>
        <p:nvSpPr>
          <p:cNvPr id="4" name="Footer Placeholder 3">
            <a:extLst>
              <a:ext uri="{FF2B5EF4-FFF2-40B4-BE49-F238E27FC236}">
                <a16:creationId xmlns:a16="http://schemas.microsoft.com/office/drawing/2014/main" id="{8F786A30-D7C1-21F6-254F-F21C08911B36}"/>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402F4000-0781-80F3-11D1-4C9B7611D4E3}"/>
              </a:ext>
            </a:extLst>
          </p:cNvPr>
          <p:cNvSpPr>
            <a:spLocks noGrp="1"/>
          </p:cNvSpPr>
          <p:nvPr>
            <p:ph type="sldNum" sz="quarter" idx="12"/>
          </p:nvPr>
        </p:nvSpPr>
        <p:spPr/>
        <p:txBody>
          <a:bodyPr/>
          <a:lstStyle/>
          <a:p>
            <a:fld id="{A2A17EAB-8B51-5C40-8776-6683E51FA7A0}" type="slidenum">
              <a:rPr lang="en-US" smtClean="0"/>
              <a:t>23</a:t>
            </a:fld>
            <a:endParaRPr lang="en-US"/>
          </a:p>
        </p:txBody>
      </p:sp>
      <p:pic>
        <p:nvPicPr>
          <p:cNvPr id="2052" name="Picture 4" descr="Chat GPT 3.5 vs Chat GPT 4: What's the Difference?">
            <a:extLst>
              <a:ext uri="{FF2B5EF4-FFF2-40B4-BE49-F238E27FC236}">
                <a16:creationId xmlns:a16="http://schemas.microsoft.com/office/drawing/2014/main" id="{9800F904-D00D-A2DB-094A-09E57A13C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685" y="844568"/>
            <a:ext cx="1669890" cy="4174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8CB665-7F0E-477D-A7B9-D26CD3D1CD44}"/>
              </a:ext>
            </a:extLst>
          </p:cNvPr>
          <p:cNvSpPr txBox="1"/>
          <p:nvPr/>
        </p:nvSpPr>
        <p:spPr>
          <a:xfrm>
            <a:off x="5123237" y="4452940"/>
            <a:ext cx="2173085" cy="535531"/>
          </a:xfrm>
          <a:prstGeom prst="rect">
            <a:avLst/>
          </a:prstGeom>
          <a:noFill/>
        </p:spPr>
        <p:txBody>
          <a:bodyPr wrap="square" rtlCol="0">
            <a:spAutoFit/>
          </a:bodyPr>
          <a:lstStyle/>
          <a:p>
            <a:pPr>
              <a:lnSpc>
                <a:spcPct val="90000"/>
              </a:lnSpc>
            </a:pPr>
            <a:r>
              <a:rPr lang="en-US" sz="1600" dirty="0"/>
              <a:t>Gpt-3(free) </a:t>
            </a:r>
            <a:r>
              <a:rPr lang="en-US" sz="1600" dirty="0" err="1"/>
              <a:t>vrs</a:t>
            </a:r>
            <a:r>
              <a:rPr lang="en-US" sz="1600" dirty="0"/>
              <a:t> GPT-4(paid)[7]</a:t>
            </a:r>
          </a:p>
        </p:txBody>
      </p:sp>
      <p:sp>
        <p:nvSpPr>
          <p:cNvPr id="6" name="TextBox 5">
            <a:extLst>
              <a:ext uri="{FF2B5EF4-FFF2-40B4-BE49-F238E27FC236}">
                <a16:creationId xmlns:a16="http://schemas.microsoft.com/office/drawing/2014/main" id="{4C3B8F8C-5BE6-5C01-48AE-4E1D8204AF45}"/>
              </a:ext>
            </a:extLst>
          </p:cNvPr>
          <p:cNvSpPr txBox="1"/>
          <p:nvPr/>
        </p:nvSpPr>
        <p:spPr>
          <a:xfrm>
            <a:off x="6730736" y="372336"/>
            <a:ext cx="2179682" cy="307777"/>
          </a:xfrm>
          <a:prstGeom prst="rect">
            <a:avLst/>
          </a:prstGeom>
          <a:noFill/>
        </p:spPr>
        <p:txBody>
          <a:bodyPr wrap="square" rtlCol="0">
            <a:spAutoFit/>
          </a:bodyPr>
          <a:lstStyle/>
          <a:p>
            <a:pPr algn="r"/>
            <a:r>
              <a:rPr lang="en-US" sz="1400" dirty="0">
                <a:solidFill>
                  <a:schemeClr val="tx1"/>
                </a:solidFill>
                <a:latin typeface="+mj-lt"/>
              </a:rPr>
              <a:t>Vaansh Mansharamani</a:t>
            </a:r>
          </a:p>
        </p:txBody>
      </p:sp>
    </p:spTree>
    <p:extLst>
      <p:ext uri="{BB962C8B-B14F-4D97-AF65-F5344CB8AC3E}">
        <p14:creationId xmlns:p14="http://schemas.microsoft.com/office/powerpoint/2010/main" val="2704702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7464" y="1001864"/>
            <a:ext cx="8939332" cy="3995332"/>
          </a:xfrm>
        </p:spPr>
        <p:txBody>
          <a:bodyPr lIns="91440">
            <a:normAutofit lnSpcReduction="10000"/>
          </a:bodyPr>
          <a:lstStyle/>
          <a:p>
            <a:pPr marL="0" indent="0">
              <a:buNone/>
            </a:pPr>
            <a:r>
              <a:rPr lang="en-US" sz="900" dirty="0"/>
              <a:t>[1] Lee, J+ , Stalin, A*., Ngo, V*, </a:t>
            </a:r>
            <a:r>
              <a:rPr lang="en-US" sz="900" dirty="0" err="1"/>
              <a:t>Drzewiecki</a:t>
            </a:r>
            <a:r>
              <a:rPr lang="en-US" sz="900" dirty="0"/>
              <a:t>, K*, Trac, C**., &amp; </a:t>
            </a:r>
            <a:r>
              <a:rPr lang="en-US" sz="900" dirty="0" err="1"/>
              <a:t>Ottmar</a:t>
            </a:r>
            <a:r>
              <a:rPr lang="en-US" sz="900" dirty="0"/>
              <a:t>, E. (2023). </a:t>
            </a:r>
            <a:r>
              <a:rPr lang="en-US" sz="900" i="1" dirty="0"/>
              <a:t>Show the flow: Visualizing students’ problem solving processes in a dynamic algebra notation tool. Journal of Interactive Learning Research</a:t>
            </a:r>
            <a:r>
              <a:rPr lang="en-US" sz="900" dirty="0"/>
              <a:t>. (2023)</a:t>
            </a:r>
          </a:p>
          <a:p>
            <a:pPr marL="0" indent="0">
              <a:buNone/>
            </a:pPr>
            <a:r>
              <a:rPr lang="en-US" sz="900" dirty="0"/>
              <a:t>[2] Lee, J+., Jindal, A*., </a:t>
            </a:r>
            <a:r>
              <a:rPr lang="en-US" sz="900" dirty="0" err="1"/>
              <a:t>Patki</a:t>
            </a:r>
            <a:r>
              <a:rPr lang="en-US" sz="900" dirty="0"/>
              <a:t>, S*., </a:t>
            </a:r>
            <a:r>
              <a:rPr lang="en-US" sz="900" dirty="0" err="1"/>
              <a:t>Norum</a:t>
            </a:r>
            <a:r>
              <a:rPr lang="en-US" sz="900" dirty="0"/>
              <a:t>.,R**., &amp; </a:t>
            </a:r>
            <a:r>
              <a:rPr lang="en-US" sz="900" dirty="0" err="1"/>
              <a:t>Ottmar</a:t>
            </a:r>
            <a:r>
              <a:rPr lang="en-US" sz="900" dirty="0"/>
              <a:t>, E. </a:t>
            </a:r>
            <a:r>
              <a:rPr lang="en-US" sz="900" i="1" dirty="0"/>
              <a:t>A comparison of machine learning algorithms for predicting student performance in an online mathematics game</a:t>
            </a:r>
            <a:r>
              <a:rPr lang="en-US" sz="900" dirty="0"/>
              <a:t>. (2023)</a:t>
            </a:r>
          </a:p>
          <a:p>
            <a:pPr marL="0" indent="0">
              <a:buNone/>
            </a:pPr>
            <a:r>
              <a:rPr lang="en-US" sz="900" dirty="0"/>
              <a:t>[3] Ramakrishnan, A*., </a:t>
            </a:r>
            <a:r>
              <a:rPr lang="en-US" sz="900" dirty="0" err="1"/>
              <a:t>Zylich</a:t>
            </a:r>
            <a:r>
              <a:rPr lang="en-US" sz="900" dirty="0"/>
              <a:t>, B*., </a:t>
            </a:r>
            <a:r>
              <a:rPr lang="en-US" sz="900" dirty="0" err="1"/>
              <a:t>Ottmar</a:t>
            </a:r>
            <a:r>
              <a:rPr lang="en-US" sz="900" dirty="0"/>
              <a:t> E*., </a:t>
            </a:r>
            <a:r>
              <a:rPr lang="en-US" sz="900" dirty="0" err="1"/>
              <a:t>LoCasale</a:t>
            </a:r>
            <a:r>
              <a:rPr lang="en-US" sz="900" dirty="0"/>
              <a:t>-Crouch J*., Whitehill J*, </a:t>
            </a:r>
            <a:r>
              <a:rPr lang="en-US" sz="900" i="1" dirty="0"/>
              <a:t>Toward Automated Classroom Observation: Multimodal Machine Learning to Estimate CLASS Positive Climate and Negative Climate. </a:t>
            </a:r>
            <a:r>
              <a:rPr lang="en-US" sz="900" dirty="0"/>
              <a:t>(2020)</a:t>
            </a:r>
            <a:endParaRPr lang="en-US" sz="900" i="1" dirty="0"/>
          </a:p>
          <a:p>
            <a:pPr marL="0" indent="0">
              <a:buNone/>
            </a:pPr>
            <a:r>
              <a:rPr lang="en-US" sz="900" dirty="0"/>
              <a:t>[4] Wei, Ling. “Artificial Intelligence in Language Instruction: Impact on English Learning Achievement, L2 Motivation, and Self-Regulated Learning.” Frontiers, Frontiers, 11 Oct. 2023, www.frontiersin.org/journals/psychology/articles/10.3389/fpsyg.2023.1261955/full. </a:t>
            </a:r>
          </a:p>
          <a:p>
            <a:pPr marL="0" indent="0">
              <a:buNone/>
            </a:pPr>
            <a:r>
              <a:rPr lang="en-US" sz="900" dirty="0"/>
              <a:t>[5] Valley, Jackie. “Nevada Interrupted: WIFI-Enabled Buses Bring Internet to Students Lacking Access at Home.” The Nevada Independent, The Nevada Independent, 19 May 2020, thenevadaindependent.com/article/nevada-interrupted-wifi-enabled-buses-bring-internet-to-students-lacking-access-at-home.</a:t>
            </a:r>
          </a:p>
          <a:p>
            <a:pPr marL="0" indent="0">
              <a:buNone/>
            </a:pPr>
            <a:r>
              <a:rPr lang="en-US" sz="900" dirty="0"/>
              <a:t>[6] Ede, Ethan. “Generative AI’s Potential to Inflate the Digital Divide.” Lightspeed Systems, 18 Mar. 2024, </a:t>
            </a:r>
            <a:r>
              <a:rPr lang="en-US" sz="900" dirty="0" err="1"/>
              <a:t>www.lightspeedsystems.com</a:t>
            </a:r>
            <a:r>
              <a:rPr lang="en-US" sz="900" dirty="0"/>
              <a:t>/blog/generative-ais-potential-inflate-digital-divide/. </a:t>
            </a:r>
          </a:p>
          <a:p>
            <a:pPr marL="0" indent="0">
              <a:buNone/>
            </a:pPr>
            <a:r>
              <a:rPr lang="en-US" sz="900" dirty="0"/>
              <a:t>[7] Henley, Natalie. “Chat GPT 3.5 vs Chat </a:t>
            </a:r>
            <a:r>
              <a:rPr lang="en-US" sz="900" dirty="0" err="1"/>
              <a:t>Gpt</a:t>
            </a:r>
            <a:r>
              <a:rPr lang="en-US" sz="900" dirty="0"/>
              <a:t> 4: What’s the Difference?” Volume Nine, 15 Mar. 2023, www.v9digital.com/insights/chat-gpt-3-5-vs-gpt-4/. </a:t>
            </a:r>
          </a:p>
          <a:p>
            <a:pPr marL="0" indent="0">
              <a:buNone/>
            </a:pPr>
            <a:r>
              <a:rPr lang="en-US" sz="900" dirty="0"/>
              <a:t>[8] GPT-4, </a:t>
            </a:r>
            <a:r>
              <a:rPr lang="en-US" sz="900" dirty="0" err="1"/>
              <a:t>openai.com</a:t>
            </a:r>
            <a:r>
              <a:rPr lang="en-US" sz="900" dirty="0"/>
              <a:t>/gpt-4. Accessed 22 Apr. 2024. </a:t>
            </a:r>
          </a:p>
          <a:p>
            <a:pPr marL="0" indent="0">
              <a:buNone/>
            </a:pPr>
            <a:r>
              <a:rPr lang="en-US" sz="900" dirty="0"/>
              <a:t>[9] </a:t>
            </a:r>
            <a:r>
              <a:rPr lang="en-US" sz="900" dirty="0">
                <a:effectLst/>
              </a:rPr>
              <a:t>Hwang, </a:t>
            </a:r>
            <a:r>
              <a:rPr lang="en-US" sz="900" dirty="0" err="1">
                <a:effectLst/>
              </a:rPr>
              <a:t>Sunghwan</a:t>
            </a:r>
            <a:r>
              <a:rPr lang="en-US" sz="900" dirty="0">
                <a:effectLst/>
              </a:rPr>
              <a:t>. “Examining the Effects of Artificial Intelligence on Elementary Students’ Mathematics Achievement: A Meta-Analysis.” </a:t>
            </a:r>
            <a:r>
              <a:rPr lang="en-US" sz="900" i="1" dirty="0">
                <a:effectLst/>
              </a:rPr>
              <a:t>MDPI</a:t>
            </a:r>
            <a:r>
              <a:rPr lang="en-US" sz="900" dirty="0">
                <a:effectLst/>
              </a:rPr>
              <a:t>, Multidisciplinary Digital Publishing Institute, 14 Oct. 2022, </a:t>
            </a:r>
            <a:r>
              <a:rPr lang="en-US" sz="900" dirty="0" err="1">
                <a:effectLst/>
              </a:rPr>
              <a:t>www.mdpi.com</a:t>
            </a:r>
            <a:r>
              <a:rPr lang="en-US" sz="900" dirty="0">
                <a:effectLst/>
              </a:rPr>
              <a:t>/2071-1050/14/20/13185. </a:t>
            </a:r>
          </a:p>
          <a:p>
            <a:pPr marL="0" indent="0">
              <a:buNone/>
            </a:pPr>
            <a:r>
              <a:rPr lang="en-US" sz="900" dirty="0"/>
              <a:t>[10]</a:t>
            </a:r>
            <a:r>
              <a:rPr lang="en-US" sz="900" dirty="0">
                <a:effectLst/>
              </a:rPr>
              <a:t> Perez, </a:t>
            </a:r>
            <a:r>
              <a:rPr lang="en-US" sz="900" dirty="0" err="1">
                <a:effectLst/>
              </a:rPr>
              <a:t>Katin</a:t>
            </a:r>
            <a:r>
              <a:rPr lang="en-US" sz="900" dirty="0">
                <a:effectLst/>
              </a:rPr>
              <a:t> </a:t>
            </a:r>
            <a:r>
              <a:rPr lang="en-US" sz="900" dirty="0" err="1">
                <a:effectLst/>
              </a:rPr>
              <a:t>Yovany</a:t>
            </a:r>
            <a:r>
              <a:rPr lang="en-US" sz="900" dirty="0">
                <a:effectLst/>
              </a:rPr>
              <a:t>. </a:t>
            </a:r>
            <a:r>
              <a:rPr lang="en-US" sz="900" i="1" dirty="0">
                <a:effectLst/>
              </a:rPr>
              <a:t>THE IMPACT OF LACK OF INTERNET AND TECHNOLOGY ACCESS ON STUDENTS’ ACADEMIC ACHIVEMENT: AN ANALYSIS OF THE UNITED STATES</a:t>
            </a:r>
            <a:r>
              <a:rPr lang="en-US" sz="900" dirty="0">
                <a:effectLst/>
              </a:rPr>
              <a:t>, 2023, </a:t>
            </a:r>
            <a:r>
              <a:rPr lang="en-US" sz="900" dirty="0" err="1">
                <a:effectLst/>
              </a:rPr>
              <a:t>repository.library.georgetown.edu</a:t>
            </a:r>
            <a:r>
              <a:rPr lang="en-US" sz="900" dirty="0">
                <a:effectLst/>
              </a:rPr>
              <a:t>/bitstream/handle/10822/1082701/Perez_georgetown_0076M_15437.pdf?sequence=1#:~:text=.</a:t>
            </a:r>
          </a:p>
          <a:p>
            <a:pPr marL="0" indent="0">
              <a:buNone/>
            </a:pPr>
            <a:r>
              <a:rPr lang="en-US" sz="900" dirty="0"/>
              <a:t>[11]</a:t>
            </a:r>
            <a:r>
              <a:rPr lang="en-US" sz="900" dirty="0">
                <a:effectLst/>
              </a:rPr>
              <a:t> </a:t>
            </a:r>
            <a:r>
              <a:rPr lang="en-US" sz="900" dirty="0" err="1">
                <a:effectLst/>
              </a:rPr>
              <a:t>Vogels</a:t>
            </a:r>
            <a:r>
              <a:rPr lang="en-US" sz="900" dirty="0">
                <a:effectLst/>
              </a:rPr>
              <a:t>, Emily A. “53% of Americans Say the Internet Has Been Essential during the Covid-19 Outbreak.” </a:t>
            </a:r>
            <a:r>
              <a:rPr lang="en-US" sz="900" i="1" dirty="0">
                <a:effectLst/>
              </a:rPr>
              <a:t>Pew Research Center</a:t>
            </a:r>
            <a:r>
              <a:rPr lang="en-US" sz="900" dirty="0">
                <a:effectLst/>
              </a:rPr>
              <a:t>, Pew Research Center, 30 Apr. 2020, </a:t>
            </a:r>
            <a:r>
              <a:rPr lang="en-US" sz="900" dirty="0" err="1">
                <a:effectLst/>
              </a:rPr>
              <a:t>www.pewresearch.org</a:t>
            </a:r>
            <a:r>
              <a:rPr lang="en-US" sz="900" dirty="0">
                <a:effectLst/>
              </a:rPr>
              <a:t>/internet/2020/04/30/53-of-americans-say-the-internet-has-been-essential-during-the-covid-19-outbreak/. </a:t>
            </a:r>
          </a:p>
          <a:p>
            <a:pPr marL="0" indent="0">
              <a:buNone/>
            </a:pPr>
            <a:r>
              <a:rPr lang="en-US" sz="900" dirty="0">
                <a:effectLst/>
              </a:rPr>
              <a:t>[12] “More than 9 Million Children Lack Internet Access at Home for Online Learning.” </a:t>
            </a:r>
            <a:r>
              <a:rPr lang="en-US" sz="900" i="1" dirty="0" err="1">
                <a:effectLst/>
              </a:rPr>
              <a:t>USAFacts</a:t>
            </a:r>
            <a:r>
              <a:rPr lang="en-US" sz="900" dirty="0">
                <a:effectLst/>
              </a:rPr>
              <a:t>, </a:t>
            </a:r>
            <a:r>
              <a:rPr lang="en-US" sz="900" dirty="0" err="1">
                <a:effectLst/>
              </a:rPr>
              <a:t>USAFacts</a:t>
            </a:r>
            <a:r>
              <a:rPr lang="en-US" sz="900" dirty="0">
                <a:effectLst/>
              </a:rPr>
              <a:t>, 5 Oct. 2023, </a:t>
            </a:r>
            <a:r>
              <a:rPr lang="en-US" sz="900" dirty="0" err="1">
                <a:effectLst/>
              </a:rPr>
              <a:t>usafacts.org</a:t>
            </a:r>
            <a:r>
              <a:rPr lang="en-US" sz="900" dirty="0">
                <a:effectLst/>
              </a:rPr>
              <a:t>/articles/internet-access-students-at-home/. </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a:extLst>
              <a:ext uri="{FF2B5EF4-FFF2-40B4-BE49-F238E27FC236}">
                <a16:creationId xmlns:a16="http://schemas.microsoft.com/office/drawing/2014/main" id="{9BF21933-D767-962C-AC57-330CFA4D11EB}"/>
              </a:ext>
            </a:extLst>
          </p:cNvPr>
          <p:cNvSpPr txBox="1"/>
          <p:nvPr/>
        </p:nvSpPr>
        <p:spPr>
          <a:xfrm>
            <a:off x="6730736" y="372336"/>
            <a:ext cx="2179682" cy="307777"/>
          </a:xfrm>
          <a:prstGeom prst="rect">
            <a:avLst/>
          </a:prstGeom>
          <a:noFill/>
        </p:spPr>
        <p:txBody>
          <a:bodyPr wrap="square" rtlCol="0">
            <a:spAutoFit/>
          </a:bodyPr>
          <a:lstStyle/>
          <a:p>
            <a:pPr algn="r"/>
            <a:r>
              <a:rPr lang="en-US" sz="1400" dirty="0">
                <a:solidFill>
                  <a:schemeClr val="tx1"/>
                </a:solidFill>
                <a:latin typeface="+mj-lt"/>
              </a:rPr>
              <a:t>Vaansh Mansharamani</a:t>
            </a:r>
          </a:p>
        </p:txBody>
      </p:sp>
    </p:spTree>
    <p:extLst>
      <p:ext uri="{BB962C8B-B14F-4D97-AF65-F5344CB8AC3E}">
        <p14:creationId xmlns:p14="http://schemas.microsoft.com/office/powerpoint/2010/main" val="663296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
              <a:t>Computing Empowered Gender Equality</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
              <a:t>Simon Tong</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Historic Influence</a:t>
            </a:r>
            <a:endParaRPr/>
          </a:p>
        </p:txBody>
      </p:sp>
      <p:sp>
        <p:nvSpPr>
          <p:cNvPr id="101" name="Google Shape;101;p2"/>
          <p:cNvSpPr txBox="1">
            <a:spLocks noGrp="1"/>
          </p:cNvSpPr>
          <p:nvPr>
            <p:ph type="body" idx="1"/>
          </p:nvPr>
        </p:nvSpPr>
        <p:spPr>
          <a:xfrm>
            <a:off x="999575" y="4228525"/>
            <a:ext cx="624900" cy="354600"/>
          </a:xfrm>
          <a:prstGeom prst="rect">
            <a:avLst/>
          </a:prstGeom>
          <a:noFill/>
          <a:ln>
            <a:noFill/>
          </a:ln>
        </p:spPr>
        <p:txBody>
          <a:bodyPr spcFirstLastPara="1" wrap="square" lIns="91425" tIns="45700" rIns="91425" bIns="45700" anchor="t" anchorCtr="0">
            <a:normAutofit fontScale="55000" lnSpcReduction="20000"/>
          </a:bodyPr>
          <a:lstStyle/>
          <a:p>
            <a:pPr marL="205766" lvl="0" indent="0" algn="l" rtl="0">
              <a:lnSpc>
                <a:spcPct val="90000"/>
              </a:lnSpc>
              <a:spcBef>
                <a:spcPts val="1200"/>
              </a:spcBef>
              <a:spcAft>
                <a:spcPts val="0"/>
              </a:spcAft>
              <a:buNone/>
            </a:pPr>
            <a:r>
              <a:rPr lang="en"/>
              <a:t>[2]</a:t>
            </a:r>
            <a:endParaRPr/>
          </a:p>
        </p:txBody>
      </p:sp>
      <p:sp>
        <p:nvSpPr>
          <p:cNvPr id="102" name="Google Shape;102;p2"/>
          <p:cNvSpPr txBox="1">
            <a:spLocks noGrp="1"/>
          </p:cNvSpPr>
          <p:nvPr>
            <p:ph type="body" idx="2"/>
          </p:nvPr>
        </p:nvSpPr>
        <p:spPr>
          <a:xfrm>
            <a:off x="4863375" y="255800"/>
            <a:ext cx="3210600" cy="47139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endParaRPr/>
          </a:p>
        </p:txBody>
      </p:sp>
      <p:sp>
        <p:nvSpPr>
          <p:cNvPr id="103" name="Google Shape;103;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04" name="Google Shape;104;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105" name="Google Shape;105;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Simon Tong</a:t>
            </a:r>
            <a:endParaRPr/>
          </a:p>
        </p:txBody>
      </p:sp>
      <p:pic>
        <p:nvPicPr>
          <p:cNvPr id="106" name="Google Shape;106;p2"/>
          <p:cNvPicPr preferRelativeResize="0"/>
          <p:nvPr/>
        </p:nvPicPr>
        <p:blipFill>
          <a:blip r:embed="rId3">
            <a:alphaModFix/>
          </a:blip>
          <a:stretch>
            <a:fillRect/>
          </a:stretch>
        </p:blipFill>
        <p:spPr>
          <a:xfrm>
            <a:off x="4863379" y="285369"/>
            <a:ext cx="3180622" cy="4627504"/>
          </a:xfrm>
          <a:prstGeom prst="rect">
            <a:avLst/>
          </a:prstGeom>
          <a:noFill/>
          <a:ln>
            <a:noFill/>
          </a:ln>
        </p:spPr>
      </p:pic>
      <p:pic>
        <p:nvPicPr>
          <p:cNvPr id="107" name="Google Shape;107;p2"/>
          <p:cNvPicPr preferRelativeResize="0"/>
          <p:nvPr/>
        </p:nvPicPr>
        <p:blipFill>
          <a:blip r:embed="rId4">
            <a:alphaModFix/>
          </a:blip>
          <a:stretch>
            <a:fillRect/>
          </a:stretch>
        </p:blipFill>
        <p:spPr>
          <a:xfrm>
            <a:off x="30508" y="1049001"/>
            <a:ext cx="4755859" cy="3179525"/>
          </a:xfrm>
          <a:prstGeom prst="rect">
            <a:avLst/>
          </a:prstGeom>
          <a:noFill/>
          <a:ln>
            <a:noFill/>
          </a:ln>
        </p:spPr>
      </p:pic>
      <p:sp>
        <p:nvSpPr>
          <p:cNvPr id="108" name="Google Shape;108;p2"/>
          <p:cNvSpPr txBox="1">
            <a:spLocks noGrp="1"/>
          </p:cNvSpPr>
          <p:nvPr>
            <p:ph type="body" idx="2"/>
          </p:nvPr>
        </p:nvSpPr>
        <p:spPr>
          <a:xfrm>
            <a:off x="0" y="997100"/>
            <a:ext cx="4786500" cy="3231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endParaRPr/>
          </a:p>
        </p:txBody>
      </p:sp>
      <p:sp>
        <p:nvSpPr>
          <p:cNvPr id="109" name="Google Shape;109;p2"/>
          <p:cNvSpPr txBox="1">
            <a:spLocks noGrp="1"/>
          </p:cNvSpPr>
          <p:nvPr>
            <p:ph type="body" idx="1"/>
          </p:nvPr>
        </p:nvSpPr>
        <p:spPr>
          <a:xfrm>
            <a:off x="8334725" y="4583125"/>
            <a:ext cx="624900" cy="354600"/>
          </a:xfrm>
          <a:prstGeom prst="rect">
            <a:avLst/>
          </a:prstGeom>
          <a:noFill/>
          <a:ln>
            <a:noFill/>
          </a:ln>
        </p:spPr>
        <p:txBody>
          <a:bodyPr spcFirstLastPara="1" wrap="square" lIns="91425" tIns="45700" rIns="91425" bIns="45700" anchor="t" anchorCtr="0">
            <a:normAutofit fontScale="55000" lnSpcReduction="20000"/>
          </a:bodyPr>
          <a:lstStyle/>
          <a:p>
            <a:pPr marL="205766" lvl="0" indent="0" algn="l" rtl="0">
              <a:lnSpc>
                <a:spcPct val="90000"/>
              </a:lnSpc>
              <a:spcBef>
                <a:spcPts val="1200"/>
              </a:spcBef>
              <a:spcAft>
                <a:spcPts val="0"/>
              </a:spcAft>
              <a:buNone/>
            </a:pPr>
            <a:r>
              <a:rPr lang="en"/>
              <a:t>[3]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ce89918055_1_13"/>
          <p:cNvSpPr txBox="1">
            <a:spLocks noGrp="1"/>
          </p:cNvSpPr>
          <p:nvPr>
            <p:ph type="title"/>
          </p:nvPr>
        </p:nvSpPr>
        <p:spPr>
          <a:xfrm>
            <a:off x="288375" y="372325"/>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Changes in the 21th Century</a:t>
            </a:r>
            <a:endParaRPr/>
          </a:p>
        </p:txBody>
      </p:sp>
      <p:sp>
        <p:nvSpPr>
          <p:cNvPr id="116" name="Google Shape;116;g2ce89918055_1_1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17" name="Google Shape;117;g2ce89918055_1_1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118" name="Google Shape;118;g2ce89918055_1_1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Simon Tong</a:t>
            </a:r>
            <a:endParaRPr/>
          </a:p>
        </p:txBody>
      </p:sp>
      <p:pic>
        <p:nvPicPr>
          <p:cNvPr id="119" name="Google Shape;119;g2ce89918055_1_13"/>
          <p:cNvPicPr preferRelativeResize="0"/>
          <p:nvPr/>
        </p:nvPicPr>
        <p:blipFill rotWithShape="1">
          <a:blip r:embed="rId3">
            <a:alphaModFix/>
          </a:blip>
          <a:srcRect l="4538" t="901" r="7841"/>
          <a:stretch/>
        </p:blipFill>
        <p:spPr>
          <a:xfrm>
            <a:off x="167811" y="1281805"/>
            <a:ext cx="6870316" cy="3415003"/>
          </a:xfrm>
          <a:prstGeom prst="rect">
            <a:avLst/>
          </a:prstGeom>
          <a:noFill/>
          <a:ln>
            <a:noFill/>
          </a:ln>
        </p:spPr>
      </p:pic>
      <p:sp>
        <p:nvSpPr>
          <p:cNvPr id="121" name="Google Shape;121;g2ce89918055_1_13"/>
          <p:cNvSpPr txBox="1">
            <a:spLocks noGrp="1"/>
          </p:cNvSpPr>
          <p:nvPr>
            <p:ph type="body" idx="1"/>
          </p:nvPr>
        </p:nvSpPr>
        <p:spPr>
          <a:xfrm>
            <a:off x="6955180" y="4329604"/>
            <a:ext cx="972000" cy="528000"/>
          </a:xfrm>
          <a:prstGeom prst="rect">
            <a:avLst/>
          </a:prstGeom>
          <a:noFill/>
          <a:ln>
            <a:noFill/>
          </a:ln>
        </p:spPr>
        <p:txBody>
          <a:bodyPr spcFirstLastPara="1" wrap="square" lIns="91425" tIns="45700" rIns="91425" bIns="45700" anchor="t" anchorCtr="0">
            <a:normAutofit/>
          </a:bodyPr>
          <a:lstStyle/>
          <a:p>
            <a:pPr marL="205766" lvl="0" indent="0" algn="l" rtl="0">
              <a:lnSpc>
                <a:spcPct val="90000"/>
              </a:lnSpc>
              <a:spcBef>
                <a:spcPts val="1200"/>
              </a:spcBef>
              <a:spcAft>
                <a:spcPts val="0"/>
              </a:spcAft>
              <a:buNone/>
            </a:pPr>
            <a:r>
              <a:rPr lang="en"/>
              <a:t>[4]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cec9cc7fc2_0_23"/>
          <p:cNvSpPr txBox="1">
            <a:spLocks noGrp="1"/>
          </p:cNvSpPr>
          <p:nvPr>
            <p:ph type="title"/>
          </p:nvPr>
        </p:nvSpPr>
        <p:spPr>
          <a:xfrm>
            <a:off x="288375" y="372325"/>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Effect of the Changes</a:t>
            </a:r>
            <a:endParaRPr/>
          </a:p>
        </p:txBody>
      </p:sp>
      <p:sp>
        <p:nvSpPr>
          <p:cNvPr id="128" name="Google Shape;128;g2cec9cc7fc2_0_23"/>
          <p:cNvSpPr txBox="1">
            <a:spLocks noGrp="1"/>
          </p:cNvSpPr>
          <p:nvPr>
            <p:ph type="body" idx="2"/>
          </p:nvPr>
        </p:nvSpPr>
        <p:spPr>
          <a:xfrm>
            <a:off x="396675" y="1114575"/>
            <a:ext cx="6343800" cy="37944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620"/>
              <a:buNone/>
            </a:pPr>
            <a:r>
              <a:rPr lang="en"/>
              <a:t>&lt;Graphic as big as will fit&gt;</a:t>
            </a:r>
            <a:endParaRPr/>
          </a:p>
        </p:txBody>
      </p:sp>
      <p:sp>
        <p:nvSpPr>
          <p:cNvPr id="129" name="Google Shape;129;g2cec9cc7fc2_0_2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30" name="Google Shape;130;g2cec9cc7fc2_0_2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131" name="Google Shape;131;g2cec9cc7fc2_0_2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Simon Tong</a:t>
            </a:r>
            <a:endParaRPr/>
          </a:p>
        </p:txBody>
      </p:sp>
      <p:pic>
        <p:nvPicPr>
          <p:cNvPr id="132" name="Google Shape;132;g2cec9cc7fc2_0_23"/>
          <p:cNvPicPr preferRelativeResize="0"/>
          <p:nvPr/>
        </p:nvPicPr>
        <p:blipFill>
          <a:blip r:embed="rId3">
            <a:alphaModFix/>
          </a:blip>
          <a:stretch>
            <a:fillRect/>
          </a:stretch>
        </p:blipFill>
        <p:spPr>
          <a:xfrm>
            <a:off x="396675" y="1114696"/>
            <a:ext cx="6343999" cy="3794011"/>
          </a:xfrm>
          <a:prstGeom prst="rect">
            <a:avLst/>
          </a:prstGeom>
          <a:noFill/>
          <a:ln>
            <a:noFill/>
          </a:ln>
        </p:spPr>
      </p:pic>
      <p:sp>
        <p:nvSpPr>
          <p:cNvPr id="133" name="Google Shape;133;g2cec9cc7fc2_0_23"/>
          <p:cNvSpPr txBox="1">
            <a:spLocks noGrp="1"/>
          </p:cNvSpPr>
          <p:nvPr>
            <p:ph type="body" idx="1"/>
          </p:nvPr>
        </p:nvSpPr>
        <p:spPr>
          <a:xfrm>
            <a:off x="6489684" y="3840127"/>
            <a:ext cx="804900" cy="429000"/>
          </a:xfrm>
          <a:prstGeom prst="rect">
            <a:avLst/>
          </a:prstGeom>
          <a:noFill/>
          <a:ln>
            <a:noFill/>
          </a:ln>
        </p:spPr>
        <p:txBody>
          <a:bodyPr spcFirstLastPara="1" wrap="square" lIns="91425" tIns="45700" rIns="91425" bIns="45700" anchor="t" anchorCtr="0">
            <a:normAutofit fontScale="92500" lnSpcReduction="20000"/>
          </a:bodyPr>
          <a:lstStyle/>
          <a:p>
            <a:pPr marL="205766" lvl="0" indent="0" algn="l" rtl="0">
              <a:lnSpc>
                <a:spcPct val="90000"/>
              </a:lnSpc>
              <a:spcBef>
                <a:spcPts val="1200"/>
              </a:spcBef>
              <a:spcAft>
                <a:spcPts val="0"/>
              </a:spcAft>
              <a:buNone/>
            </a:pPr>
            <a:r>
              <a:rPr lang="en"/>
              <a:t>[2]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ce89918055_1_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Future Challenges and Opportunities</a:t>
            </a:r>
            <a:endParaRPr/>
          </a:p>
        </p:txBody>
      </p:sp>
      <p:sp>
        <p:nvSpPr>
          <p:cNvPr id="141" name="Google Shape;141;g2ce89918055_1_2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42" name="Google Shape;142;g2ce89918055_1_2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143" name="Google Shape;143;g2ce89918055_1_24"/>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Simon Tong</a:t>
            </a:r>
            <a:endParaRPr/>
          </a:p>
        </p:txBody>
      </p:sp>
      <p:pic>
        <p:nvPicPr>
          <p:cNvPr id="144" name="Google Shape;144;g2ce89918055_1_24"/>
          <p:cNvPicPr preferRelativeResize="0"/>
          <p:nvPr/>
        </p:nvPicPr>
        <p:blipFill>
          <a:blip r:embed="rId3">
            <a:alphaModFix/>
          </a:blip>
          <a:stretch>
            <a:fillRect/>
          </a:stretch>
        </p:blipFill>
        <p:spPr>
          <a:xfrm>
            <a:off x="1818400" y="1145118"/>
            <a:ext cx="6639800" cy="3809633"/>
          </a:xfrm>
          <a:prstGeom prst="rect">
            <a:avLst/>
          </a:prstGeom>
          <a:noFill/>
          <a:ln>
            <a:noFill/>
          </a:ln>
        </p:spPr>
      </p:pic>
      <p:sp>
        <p:nvSpPr>
          <p:cNvPr id="145" name="Google Shape;145;g2ce89918055_1_24"/>
          <p:cNvSpPr txBox="1">
            <a:spLocks noGrp="1"/>
          </p:cNvSpPr>
          <p:nvPr>
            <p:ph type="body" idx="1"/>
          </p:nvPr>
        </p:nvSpPr>
        <p:spPr>
          <a:xfrm>
            <a:off x="544209" y="4313552"/>
            <a:ext cx="804900" cy="429000"/>
          </a:xfrm>
          <a:prstGeom prst="rect">
            <a:avLst/>
          </a:prstGeom>
          <a:noFill/>
          <a:ln>
            <a:noFill/>
          </a:ln>
        </p:spPr>
        <p:txBody>
          <a:bodyPr spcFirstLastPara="1" wrap="square" lIns="91425" tIns="45700" rIns="91425" bIns="45700" anchor="t" anchorCtr="0">
            <a:normAutofit fontScale="92500" lnSpcReduction="20000"/>
          </a:bodyPr>
          <a:lstStyle/>
          <a:p>
            <a:pPr marL="205766" lvl="0" indent="0" algn="l" rtl="0">
              <a:lnSpc>
                <a:spcPct val="90000"/>
              </a:lnSpc>
              <a:spcBef>
                <a:spcPts val="1200"/>
              </a:spcBef>
              <a:spcAft>
                <a:spcPts val="0"/>
              </a:spcAft>
              <a:buNone/>
            </a:pPr>
            <a:r>
              <a:rPr lang="en"/>
              <a:t>[6]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2318712" cy="3352800"/>
          </a:xfrm>
        </p:spPr>
        <p:txBody>
          <a:bodyPr/>
          <a:lstStyle/>
          <a:p>
            <a:pPr marL="0" indent="0">
              <a:buNone/>
            </a:pPr>
            <a:r>
              <a:rPr lang="en-US" dirty="0"/>
              <a:t>44 Max Possible</a:t>
            </a:r>
          </a:p>
          <a:p>
            <a:pPr marL="0" indent="0">
              <a:buNone/>
            </a:pPr>
            <a:r>
              <a:rPr lang="en-US" dirty="0"/>
              <a:t>- Discussion 1-10</a:t>
            </a:r>
            <a:br>
              <a:rPr lang="en-US" dirty="0"/>
            </a:br>
            <a:r>
              <a:rPr lang="en-US" dirty="0"/>
              <a:t>- Papers 1-3</a:t>
            </a:r>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2021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a:extLst>
              <a:ext uri="{FF2B5EF4-FFF2-40B4-BE49-F238E27FC236}">
                <a16:creationId xmlns:a16="http://schemas.microsoft.com/office/drawing/2014/main" id="{3ED0DAF8-8984-CBA4-B125-909ECB35078F}"/>
              </a:ext>
            </a:extLst>
          </p:cNvPr>
          <p:cNvPicPr>
            <a:picLocks noChangeAspect="1"/>
          </p:cNvPicPr>
          <p:nvPr/>
        </p:nvPicPr>
        <p:blipFill>
          <a:blip r:embed="rId3"/>
          <a:stretch>
            <a:fillRect/>
          </a:stretch>
        </p:blipFill>
        <p:spPr>
          <a:xfrm>
            <a:off x="2783642" y="346877"/>
            <a:ext cx="5674558"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cec9cc7fc2_0_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Conclusion</a:t>
            </a:r>
            <a:endParaRPr/>
          </a:p>
        </p:txBody>
      </p:sp>
      <p:sp>
        <p:nvSpPr>
          <p:cNvPr id="152" name="Google Shape;152;g2cec9cc7fc2_0_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53" name="Google Shape;153;g2cec9cc7fc2_0_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154" name="Google Shape;154;g2cec9cc7fc2_0_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a:solidFill>
                  <a:schemeClr val="lt1"/>
                </a:solidFill>
                <a:latin typeface="Cambria"/>
                <a:ea typeface="Cambria"/>
                <a:cs typeface="Cambria"/>
                <a:sym typeface="Cambria"/>
              </a:rPr>
              <a:t>Simon Tong</a:t>
            </a:r>
            <a:endParaRPr/>
          </a:p>
        </p:txBody>
      </p:sp>
      <p:pic>
        <p:nvPicPr>
          <p:cNvPr id="155" name="Google Shape;155;g2cec9cc7fc2_0_8"/>
          <p:cNvPicPr preferRelativeResize="0"/>
          <p:nvPr/>
        </p:nvPicPr>
        <p:blipFill>
          <a:blip r:embed="rId3">
            <a:alphaModFix/>
          </a:blip>
          <a:stretch>
            <a:fillRect/>
          </a:stretch>
        </p:blipFill>
        <p:spPr>
          <a:xfrm>
            <a:off x="530325" y="1027825"/>
            <a:ext cx="7851126" cy="3914075"/>
          </a:xfrm>
          <a:prstGeom prst="rect">
            <a:avLst/>
          </a:prstGeom>
          <a:noFill/>
          <a:ln>
            <a:noFill/>
          </a:ln>
        </p:spPr>
      </p:pic>
      <p:sp>
        <p:nvSpPr>
          <p:cNvPr id="156" name="Google Shape;156;g2cec9cc7fc2_0_8"/>
          <p:cNvSpPr txBox="1">
            <a:spLocks noGrp="1"/>
          </p:cNvSpPr>
          <p:nvPr>
            <p:ph type="body" idx="1"/>
          </p:nvPr>
        </p:nvSpPr>
        <p:spPr>
          <a:xfrm>
            <a:off x="8259459" y="3714402"/>
            <a:ext cx="804900" cy="429000"/>
          </a:xfrm>
          <a:prstGeom prst="rect">
            <a:avLst/>
          </a:prstGeom>
          <a:noFill/>
          <a:ln>
            <a:noFill/>
          </a:ln>
        </p:spPr>
        <p:txBody>
          <a:bodyPr spcFirstLastPara="1" wrap="square" lIns="91425" tIns="45700" rIns="91425" bIns="45700" anchor="t" anchorCtr="0">
            <a:normAutofit fontScale="92500" lnSpcReduction="20000"/>
          </a:bodyPr>
          <a:lstStyle/>
          <a:p>
            <a:pPr marL="205766" lvl="0" indent="0" algn="l" rtl="0">
              <a:lnSpc>
                <a:spcPct val="90000"/>
              </a:lnSpc>
              <a:spcBef>
                <a:spcPts val="1200"/>
              </a:spcBef>
              <a:spcAft>
                <a:spcPts val="0"/>
              </a:spcAft>
              <a:buNone/>
            </a:pPr>
            <a:r>
              <a:rPr lang="en"/>
              <a:t>[7]</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
              <a:t>REFERENCES</a:t>
            </a:r>
            <a:endParaRPr/>
          </a:p>
        </p:txBody>
      </p:sp>
      <p:sp>
        <p:nvSpPr>
          <p:cNvPr id="162" name="Google Shape;162;p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94500"/>
              <a:buNone/>
            </a:pPr>
            <a:r>
              <a:rPr lang="en" sz="2000"/>
              <a:t>[1] "Equal Pay Act of 1963", U.S. Equal Employment Opportunity Commission, https://www.eeoc.gov/statutes/equal-pay-act-1963, (accessed 4/20/2024)</a:t>
            </a:r>
            <a:endParaRPr sz="2000"/>
          </a:p>
          <a:p>
            <a:pPr marL="0" lvl="0" indent="0" algn="l" rtl="0">
              <a:lnSpc>
                <a:spcPct val="90000"/>
              </a:lnSpc>
              <a:spcBef>
                <a:spcPts val="1200"/>
              </a:spcBef>
              <a:spcAft>
                <a:spcPts val="0"/>
              </a:spcAft>
              <a:buSzPct val="94500"/>
              <a:buNone/>
            </a:pPr>
            <a:r>
              <a:rPr lang="en" sz="2000"/>
              <a:t>[2] "Highlights of women's earnings in 2021", U.S. Bureau of Labor Statistics, March 2023, https://www.bls.gov/opub/reports/womens-earnings/2021/home.htm, (accessed 4/20/2024)</a:t>
            </a:r>
            <a:endParaRPr sz="2000"/>
          </a:p>
          <a:p>
            <a:pPr marL="0" lvl="0" indent="0" algn="l" rtl="0">
              <a:lnSpc>
                <a:spcPct val="90000"/>
              </a:lnSpc>
              <a:spcBef>
                <a:spcPts val="1200"/>
              </a:spcBef>
              <a:spcAft>
                <a:spcPts val="0"/>
              </a:spcAft>
              <a:buSzPct val="94500"/>
              <a:buNone/>
            </a:pPr>
            <a:r>
              <a:rPr lang="en" sz="2000"/>
              <a:t>[3] carolina aragão, "Gender pay gap in U.S. hasn’t changed much in two decades", Pew Research Center, March 1, 2023, https://www.pewresearch.org/short-reads/2023/03/01/gender-pay-gap-facts/, (accessed 4/20/2024)</a:t>
            </a:r>
            <a:endParaRPr sz="2000"/>
          </a:p>
          <a:p>
            <a:pPr marL="0" lvl="0" indent="0" algn="l" rtl="0">
              <a:lnSpc>
                <a:spcPct val="90000"/>
              </a:lnSpc>
              <a:spcBef>
                <a:spcPts val="1200"/>
              </a:spcBef>
              <a:spcAft>
                <a:spcPts val="0"/>
              </a:spcAft>
              <a:buSzPct val="94500"/>
              <a:buNone/>
            </a:pPr>
            <a:r>
              <a:rPr lang="en" sz="2000"/>
              <a:t>[4] "Bridging the digital gender divide", OECD, 2018, </a:t>
            </a:r>
            <a:r>
              <a:rPr lang="en" sz="2000">
                <a:uFill>
                  <a:noFill/>
                </a:uFill>
                <a:hlinkClick r:id="rId3"/>
              </a:rPr>
              <a:t>https://www.oecd.org/digital/bridging-the-digital-gender-divide.pdf</a:t>
            </a:r>
            <a:r>
              <a:rPr lang="en" sz="2000"/>
              <a:t>, (accessed 4/20/2024)</a:t>
            </a:r>
            <a:endParaRPr sz="2000"/>
          </a:p>
          <a:p>
            <a:pPr marL="0" lvl="0" indent="0" algn="l" rtl="0">
              <a:lnSpc>
                <a:spcPct val="90000"/>
              </a:lnSpc>
              <a:spcBef>
                <a:spcPts val="1200"/>
              </a:spcBef>
              <a:spcAft>
                <a:spcPts val="0"/>
              </a:spcAft>
              <a:buSzPct val="94500"/>
              <a:buNone/>
            </a:pPr>
            <a:r>
              <a:rPr lang="en" sz="2000"/>
              <a:t>[5] "Power on: How we can supercharge an equitable digital future", </a:t>
            </a:r>
            <a:r>
              <a:rPr lang="en" sz="2000">
                <a:uFill>
                  <a:noFill/>
                </a:uFill>
                <a:hlinkClick r:id="rId4"/>
              </a:rPr>
              <a:t>unwomen.org</a:t>
            </a:r>
            <a:r>
              <a:rPr lang="en" sz="2000"/>
              <a:t>, 24 February, 2023, https://www.unwomen.org/en/news-stories/explainer/2023/02/power-on-how-we-can-supercharge-an-equitable-digital-future, (accessed 4/20/2024)</a:t>
            </a:r>
            <a:endParaRPr sz="2000"/>
          </a:p>
          <a:p>
            <a:pPr marL="0" lvl="0" indent="0" algn="l" rtl="0">
              <a:lnSpc>
                <a:spcPct val="90000"/>
              </a:lnSpc>
              <a:spcBef>
                <a:spcPts val="1200"/>
              </a:spcBef>
              <a:spcAft>
                <a:spcPts val="0"/>
              </a:spcAft>
              <a:buSzPct val="94500"/>
              <a:buNone/>
            </a:pPr>
            <a:r>
              <a:rPr lang="en" sz="2000"/>
              <a:t>[6]NAM News Room, "More Women Join the Manufacturing Workforce", March 9, 2023, nam.org, https://nam.org/more-women-join-the-manufacturing-workforce-21314/, (accessed 4/20/2024)</a:t>
            </a:r>
            <a:endParaRPr sz="2000"/>
          </a:p>
          <a:p>
            <a:pPr marL="0" lvl="0" indent="0" algn="l" rtl="0">
              <a:lnSpc>
                <a:spcPct val="90000"/>
              </a:lnSpc>
              <a:spcBef>
                <a:spcPts val="1200"/>
              </a:spcBef>
              <a:spcAft>
                <a:spcPts val="0"/>
              </a:spcAft>
              <a:buSzPct val="94500"/>
              <a:buNone/>
            </a:pPr>
            <a:r>
              <a:rPr lang="en" sz="2000"/>
              <a:t>[7]"Employment of women on nonfarm payrolls by industry sector, seasonally adjusted", U.S. Bureau of Labor Statistics, April 05, 2024, </a:t>
            </a:r>
            <a:r>
              <a:rPr lang="en" sz="2000">
                <a:uFill>
                  <a:noFill/>
                </a:uFill>
                <a:hlinkClick r:id="rId5"/>
              </a:rPr>
              <a:t>https://www.bls.gov/news.release/empsit.t21.htm</a:t>
            </a:r>
            <a:r>
              <a:rPr lang="en" sz="2000"/>
              <a:t>, (accessed 4/22/2024)</a:t>
            </a:r>
            <a:endParaRPr sz="2000"/>
          </a:p>
        </p:txBody>
      </p:sp>
      <p:sp>
        <p:nvSpPr>
          <p:cNvPr id="163" name="Google Shape;163;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
              <a:t>© 2024 Keith A. Pray</a:t>
            </a:r>
            <a:endParaRPr/>
          </a:p>
        </p:txBody>
      </p:sp>
      <p:sp>
        <p:nvSpPr>
          <p:cNvPr id="164" name="Google Shape;164;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165" name="Google Shape;165;p3"/>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lvl="0" indent="0" algn="r" rtl="0">
              <a:spcBef>
                <a:spcPts val="0"/>
              </a:spcBef>
              <a:spcAft>
                <a:spcPts val="0"/>
              </a:spcAft>
              <a:buNone/>
            </a:pPr>
            <a:r>
              <a:rPr lang="en">
                <a:solidFill>
                  <a:schemeClr val="lt1"/>
                </a:solidFill>
                <a:latin typeface="Cambria"/>
                <a:ea typeface="Cambria"/>
                <a:cs typeface="Cambria"/>
                <a:sym typeface="Cambria"/>
              </a:rPr>
              <a:t>Simon Tong</a:t>
            </a:r>
            <a:endParaRPr>
              <a:solidFill>
                <a:schemeClr val="lt1"/>
              </a:solidFill>
              <a:latin typeface="Cambria"/>
              <a:ea typeface="Cambria"/>
              <a:cs typeface="Cambria"/>
              <a:sym typeface="Cambr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11</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Remote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Use the raise your hand feature to ensure a turn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2023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294397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a:xfrm>
            <a:off x="685800" y="1352550"/>
            <a:ext cx="7772400" cy="3644645"/>
          </a:xfrm>
        </p:spPr>
        <p:txBody>
          <a:bodyPr>
            <a:normAutofit/>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a:p>
            <a:pPr marL="0" indent="0">
              <a:buNone/>
            </a:pPr>
            <a:r>
              <a:rPr lang="en-US" dirty="0">
                <a:latin typeface="Consolas" panose="020B0609020204030204" pitchFamily="49" charset="0"/>
                <a:ea typeface="ＭＳ Ｐゴシック" pitchFamily="-109" charset="-128"/>
                <a:cs typeface="Consolas" panose="020B0609020204030204" pitchFamily="49" charset="0"/>
              </a:rPr>
              <a:t>C lustered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egularly</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I </a:t>
            </a:r>
            <a:r>
              <a:rPr lang="en-US" dirty="0" err="1">
                <a:latin typeface="Consolas" panose="020B0609020204030204" pitchFamily="49" charset="0"/>
                <a:ea typeface="ＭＳ Ｐゴシック" pitchFamily="-109" charset="-128"/>
                <a:cs typeface="Consolas" panose="020B0609020204030204" pitchFamily="49" charset="0"/>
              </a:rPr>
              <a:t>nterspaced</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S </a:t>
            </a:r>
            <a:r>
              <a:rPr lang="en-US" dirty="0" err="1">
                <a:latin typeface="Consolas" panose="020B0609020204030204" pitchFamily="49" charset="0"/>
                <a:ea typeface="ＭＳ Ｐゴシック" pitchFamily="-109" charset="-128"/>
                <a:cs typeface="Consolas" panose="020B0609020204030204" pitchFamily="49" charset="0"/>
              </a:rPr>
              <a:t>hort</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P </a:t>
            </a:r>
            <a:r>
              <a:rPr lang="en-US" dirty="0" err="1">
                <a:latin typeface="Consolas" panose="020B0609020204030204" pitchFamily="49" charset="0"/>
                <a:ea typeface="ＭＳ Ｐゴシック" pitchFamily="-109" charset="-128"/>
                <a:cs typeface="Consolas" panose="020B0609020204030204" pitchFamily="49" charset="0"/>
              </a:rPr>
              <a:t>alindromic</a:t>
            </a:r>
            <a:br>
              <a:rPr lang="en-US" dirty="0">
                <a:latin typeface="Consolas" panose="020B0609020204030204" pitchFamily="49" charset="0"/>
                <a:ea typeface="ＭＳ Ｐゴシック" pitchFamily="-109" charset="-128"/>
                <a:cs typeface="Consolas" panose="020B0609020204030204" pitchFamily="49" charset="0"/>
              </a:rPr>
            </a:br>
            <a:r>
              <a:rPr lang="en-US" dirty="0">
                <a:latin typeface="Consolas" panose="020B0609020204030204" pitchFamily="49" charset="0"/>
                <a:ea typeface="ＭＳ Ｐゴシック" pitchFamily="-109" charset="-128"/>
                <a:cs typeface="Consolas" panose="020B0609020204030204" pitchFamily="49" charset="0"/>
              </a:rPr>
              <a:t>R </a:t>
            </a:r>
            <a:r>
              <a:rPr lang="en-US" dirty="0" err="1">
                <a:latin typeface="Consolas" panose="020B0609020204030204" pitchFamily="49" charset="0"/>
                <a:ea typeface="ＭＳ Ｐゴシック" pitchFamily="-109" charset="-128"/>
                <a:cs typeface="Consolas" panose="020B0609020204030204" pitchFamily="49" charset="0"/>
              </a:rPr>
              <a:t>epeats</a:t>
            </a:r>
            <a:endParaRPr lang="en-US" dirty="0">
              <a:latin typeface="Consolas" panose="020B0609020204030204" pitchFamily="49" charset="0"/>
              <a:ea typeface="ＭＳ Ｐゴシック" pitchFamily="-109" charset="-128"/>
              <a:cs typeface="Consolas" panose="020B0609020204030204" pitchFamily="49" charset="0"/>
            </a:endParaRPr>
          </a:p>
          <a:p>
            <a:pPr marL="0" indent="0">
              <a:buNone/>
            </a:pPr>
            <a:r>
              <a:rPr lang="en-US" dirty="0">
                <a:ea typeface="ＭＳ Ｐゴシック" pitchFamily="-109" charset="-128"/>
                <a:cs typeface="ＭＳ Ｐゴシック" pitchFamily="-109" charset="-128"/>
              </a:rPr>
              <a:t>Permanent gene modification</a:t>
            </a:r>
            <a:endParaRPr lang="en-US" dirty="0">
              <a:cs typeface="Consolas" panose="020B0609020204030204" pitchFamily="49" charset="0"/>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
        <p:nvSpPr>
          <p:cNvPr id="9" name="TextBox 8"/>
          <p:cNvSpPr txBox="1"/>
          <p:nvPr/>
        </p:nvSpPr>
        <p:spPr>
          <a:xfrm>
            <a:off x="4809841" y="1852745"/>
            <a:ext cx="438582" cy="3144451"/>
          </a:xfrm>
          <a:prstGeom prst="rect">
            <a:avLst/>
          </a:prstGeom>
          <a:noFill/>
        </p:spPr>
        <p:txBody>
          <a:bodyPr vert="vert270" wrap="none" rtlCol="0">
            <a:spAutoFit/>
          </a:bodyPr>
          <a:lstStyle/>
          <a:p>
            <a:pPr>
              <a:lnSpc>
                <a:spcPct val="90000"/>
              </a:lnSpc>
            </a:pPr>
            <a:r>
              <a:rPr lang="en-US" dirty="0"/>
              <a:t>https://</a:t>
            </a:r>
            <a:r>
              <a:rPr lang="en-US" dirty="0" err="1"/>
              <a:t>www.xkcd.com</a:t>
            </a:r>
            <a:r>
              <a:rPr lang="en-US" dirty="0"/>
              <a:t>/1823/</a:t>
            </a:r>
          </a:p>
        </p:txBody>
      </p:sp>
      <p:pic>
        <p:nvPicPr>
          <p:cNvPr id="3" name="Picture 2"/>
          <p:cNvPicPr>
            <a:picLocks noChangeAspect="1"/>
          </p:cNvPicPr>
          <p:nvPr/>
        </p:nvPicPr>
        <p:blipFill>
          <a:blip r:embed="rId3"/>
          <a:stretch>
            <a:fillRect/>
          </a:stretch>
        </p:blipFill>
        <p:spPr>
          <a:xfrm>
            <a:off x="5248423" y="400602"/>
            <a:ext cx="3621559" cy="4596594"/>
          </a:xfrm>
          <a:prstGeom prst="rect">
            <a:avLst/>
          </a:prstGeom>
        </p:spPr>
      </p:pic>
    </p:spTree>
    <p:extLst>
      <p:ext uri="{BB962C8B-B14F-4D97-AF65-F5344CB8AC3E}">
        <p14:creationId xmlns:p14="http://schemas.microsoft.com/office/powerpoint/2010/main" val="20280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5B35D-0684-B84C-A85D-B70691D3908C}"/>
              </a:ext>
            </a:extLst>
          </p:cNvPr>
          <p:cNvSpPr>
            <a:spLocks noGrp="1"/>
          </p:cNvSpPr>
          <p:nvPr>
            <p:ph type="title"/>
          </p:nvPr>
        </p:nvSpPr>
        <p:spPr>
          <a:xfrm>
            <a:off x="622934" y="3737499"/>
            <a:ext cx="7896226" cy="1294368"/>
          </a:xfrm>
        </p:spPr>
        <p:txBody>
          <a:bodyPr anchor="t"/>
          <a:lstStyle/>
          <a:p>
            <a:r>
              <a:rPr lang="en-US" dirty="0"/>
              <a:t>Let’s Look At One way to handle a Decrease In Jobs</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pic>
        <p:nvPicPr>
          <p:cNvPr id="7" name="Picture 6">
            <a:extLst>
              <a:ext uri="{FF2B5EF4-FFF2-40B4-BE49-F238E27FC236}">
                <a16:creationId xmlns:a16="http://schemas.microsoft.com/office/drawing/2014/main" id="{AD58D30F-2DA0-8B45-8218-FCEB84A8FD5B}"/>
              </a:ext>
            </a:extLst>
          </p:cNvPr>
          <p:cNvPicPr>
            <a:picLocks noChangeAspect="1"/>
          </p:cNvPicPr>
          <p:nvPr/>
        </p:nvPicPr>
        <p:blipFill>
          <a:blip r:embed="rId3"/>
          <a:stretch>
            <a:fillRect/>
          </a:stretch>
        </p:blipFill>
        <p:spPr>
          <a:xfrm>
            <a:off x="623888" y="598864"/>
            <a:ext cx="7896225" cy="2455232"/>
          </a:xfrm>
          <a:prstGeom prst="rect">
            <a:avLst/>
          </a:prstGeom>
        </p:spPr>
      </p:pic>
    </p:spTree>
    <p:extLst>
      <p:ext uri="{BB962C8B-B14F-4D97-AF65-F5344CB8AC3E}">
        <p14:creationId xmlns:p14="http://schemas.microsoft.com/office/powerpoint/2010/main" val="16817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244366" y="1016876"/>
            <a:ext cx="4175234" cy="3980319"/>
          </a:xfrm>
        </p:spPr>
        <p:txBody>
          <a:bodyPr lIns="91440">
            <a:normAutofit/>
          </a:bodyPr>
          <a:lstStyle/>
          <a:p>
            <a:pPr>
              <a:lnSpc>
                <a:spcPct val="120000"/>
              </a:lnSpc>
              <a:spcBef>
                <a:spcPts val="600"/>
              </a:spcBef>
            </a:pPr>
            <a:r>
              <a:rPr lang="en-US" sz="1200" dirty="0"/>
              <a:t>pp. 484 Asimov “Three Laws of Robotics” not guarantee as his stories show… absolutes “never” difficult to prove.</a:t>
            </a:r>
          </a:p>
          <a:p>
            <a:pPr>
              <a:lnSpc>
                <a:spcPct val="120000"/>
              </a:lnSpc>
              <a:spcBef>
                <a:spcPts val="600"/>
              </a:spcBef>
            </a:pPr>
            <a:r>
              <a:rPr lang="en-US" sz="1200" dirty="0"/>
              <a:t>pp. 485 Tesla and other newer car manufacturers similar to 15 person hours per car?</a:t>
            </a:r>
          </a:p>
          <a:p>
            <a:pPr>
              <a:lnSpc>
                <a:spcPct val="120000"/>
              </a:lnSpc>
              <a:spcBef>
                <a:spcPts val="600"/>
              </a:spcBef>
            </a:pPr>
            <a:r>
              <a:rPr lang="en-US" sz="1200" dirty="0"/>
              <a:t>pp. 488 “Working less, making more” 2000 source, now?</a:t>
            </a:r>
          </a:p>
          <a:p>
            <a:pPr>
              <a:lnSpc>
                <a:spcPct val="120000"/>
              </a:lnSpc>
              <a:spcBef>
                <a:spcPts val="600"/>
              </a:spcBef>
            </a:pPr>
            <a:r>
              <a:rPr lang="en-US" sz="1200" dirty="0"/>
              <a:t>pp. 491 2050 robots replace humans prediction made in 1999. Is it holding?</a:t>
            </a:r>
          </a:p>
          <a:p>
            <a:pPr>
              <a:lnSpc>
                <a:spcPct val="120000"/>
              </a:lnSpc>
              <a:spcBef>
                <a:spcPts val="600"/>
              </a:spcBef>
            </a:pPr>
            <a:r>
              <a:rPr lang="en-US" sz="1200" dirty="0"/>
              <a:t>pp. 492 Still true Westerners have cultural fear of robots? </a:t>
            </a:r>
          </a:p>
          <a:p>
            <a:pPr>
              <a:lnSpc>
                <a:spcPct val="120000"/>
              </a:lnSpc>
              <a:spcBef>
                <a:spcPts val="600"/>
              </a:spcBef>
            </a:pPr>
            <a:r>
              <a:rPr lang="en-US" sz="1200" dirty="0"/>
              <a:t>pp. 495 Hawking AI prediction appeal to authority fallacy?</a:t>
            </a:r>
          </a:p>
          <a:p>
            <a:pPr>
              <a:lnSpc>
                <a:spcPct val="120000"/>
              </a:lnSpc>
              <a:spcBef>
                <a:spcPts val="600"/>
              </a:spcBef>
            </a:pPr>
            <a:r>
              <a:rPr lang="en-US" sz="1200" dirty="0"/>
              <a:t>pp. 497 Telework 37% min. 1 day/month 2009. Now?</a:t>
            </a:r>
          </a:p>
          <a:p>
            <a:pPr>
              <a:lnSpc>
                <a:spcPct val="120000"/>
              </a:lnSpc>
              <a:spcBef>
                <a:spcPts val="600"/>
              </a:spcBef>
            </a:pPr>
            <a:r>
              <a:rPr lang="en-US" sz="1200" dirty="0"/>
              <a:t>pp. 498 “Telework threatens authority…” autonomy good for employee and business, quality of work is a good manager measure.</a:t>
            </a:r>
          </a:p>
          <a:p>
            <a:pPr>
              <a:lnSpc>
                <a:spcPct val="120000"/>
              </a:lnSpc>
              <a:spcBef>
                <a:spcPts val="600"/>
              </a:spcBef>
            </a:pPr>
            <a:r>
              <a:rPr lang="en-US" sz="1200" dirty="0"/>
              <a:t>pp. 499 Scheduling team meetings easier without commute.</a:t>
            </a:r>
          </a:p>
        </p:txBody>
      </p:sp>
      <p:sp>
        <p:nvSpPr>
          <p:cNvPr id="11" name="Content Placeholder 10"/>
          <p:cNvSpPr>
            <a:spLocks noGrp="1"/>
          </p:cNvSpPr>
          <p:nvPr>
            <p:ph sz="half" idx="2"/>
          </p:nvPr>
        </p:nvSpPr>
        <p:spPr>
          <a:xfrm>
            <a:off x="4724400" y="1016876"/>
            <a:ext cx="4175234" cy="3980319"/>
          </a:xfrm>
        </p:spPr>
        <p:txBody>
          <a:bodyPr lIns="91440">
            <a:normAutofit/>
          </a:bodyPr>
          <a:lstStyle/>
          <a:p>
            <a:pPr>
              <a:lnSpc>
                <a:spcPct val="120000"/>
              </a:lnSpc>
              <a:spcBef>
                <a:spcPts val="600"/>
              </a:spcBef>
            </a:pPr>
            <a:r>
              <a:rPr lang="en-US" sz="1200" dirty="0"/>
              <a:t>pp. 500 Monitoring data needs update, 2008 newest</a:t>
            </a:r>
          </a:p>
          <a:p>
            <a:pPr>
              <a:lnSpc>
                <a:spcPct val="120000"/>
              </a:lnSpc>
              <a:spcBef>
                <a:spcPts val="600"/>
              </a:spcBef>
            </a:pPr>
            <a:r>
              <a:rPr lang="en-US" sz="1200" dirty="0"/>
              <a:t>pp. 504 WTO seems implementation complaint, not globalization. Are the subsidies more the problem than globalization?</a:t>
            </a:r>
          </a:p>
          <a:p>
            <a:pPr>
              <a:lnSpc>
                <a:spcPct val="120000"/>
              </a:lnSpc>
              <a:spcBef>
                <a:spcPts val="600"/>
              </a:spcBef>
            </a:pPr>
            <a:r>
              <a:rPr lang="en-US" sz="1200" dirty="0"/>
              <a:t>pp. 507 telecom infrastructure data from 2013, now?</a:t>
            </a:r>
          </a:p>
          <a:p>
            <a:pPr>
              <a:lnSpc>
                <a:spcPct val="120000"/>
              </a:lnSpc>
              <a:spcBef>
                <a:spcPts val="600"/>
              </a:spcBef>
            </a:pPr>
            <a:r>
              <a:rPr lang="en-US" sz="1200" dirty="0"/>
              <a:t>pp. 514 Still true more people know Windows than Mac? Is the US still the dominant economic power on the planet?</a:t>
            </a:r>
          </a:p>
          <a:p>
            <a:pPr>
              <a:lnSpc>
                <a:spcPct val="120000"/>
              </a:lnSpc>
              <a:spcBef>
                <a:spcPts val="600"/>
              </a:spcBef>
            </a:pPr>
            <a:r>
              <a:rPr lang="en-US" sz="1200" dirty="0"/>
              <a:t>pp. 516 Miguel seems to have big performance difference </a:t>
            </a:r>
          </a:p>
          <a:p>
            <a:pPr>
              <a:lnSpc>
                <a:spcPct val="120000"/>
              </a:lnSpc>
              <a:spcBef>
                <a:spcPts val="600"/>
              </a:spcBef>
            </a:pPr>
            <a:r>
              <a:rPr lang="en-US" sz="1200" dirty="0"/>
              <a:t>Questions I liked: 12, 13, 14, 18, 19, 21, 22, 29</a:t>
            </a:r>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
        <p:nvSpPr>
          <p:cNvPr id="4" name="Footer Placeholder 3">
            <a:extLst>
              <a:ext uri="{FF2B5EF4-FFF2-40B4-BE49-F238E27FC236}">
                <a16:creationId xmlns:a16="http://schemas.microsoft.com/office/drawing/2014/main" id="{22DB65CF-B0B8-C34B-ACC4-F7604046C2D4}"/>
              </a:ext>
            </a:extLst>
          </p:cNvPr>
          <p:cNvSpPr>
            <a:spLocks noGrp="1"/>
          </p:cNvSpPr>
          <p:nvPr>
            <p:ph type="ftr" sz="quarter" idx="11"/>
          </p:nvPr>
        </p:nvSpPr>
        <p:spPr/>
        <p:txBody>
          <a:bodyPr/>
          <a:lstStyle/>
          <a:p>
            <a:r>
              <a:rPr lang="sk-SK"/>
              <a:t>© 2024 Keith A. Pray</a:t>
            </a:r>
            <a:endParaRPr lang="en-US" dirty="0"/>
          </a:p>
        </p:txBody>
      </p:sp>
    </p:spTree>
    <p:extLst>
      <p:ext uri="{BB962C8B-B14F-4D97-AF65-F5344CB8AC3E}">
        <p14:creationId xmlns:p14="http://schemas.microsoft.com/office/powerpoint/2010/main" val="210816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p:txBody>
          <a:bodyPr/>
          <a:lstStyle/>
          <a:p>
            <a:pPr marL="457200" indent="-457200">
              <a:buFont typeface="+mj-lt"/>
              <a:buAutoNum type="arabicPeriod"/>
            </a:pPr>
            <a:r>
              <a:rPr lang="en-US" dirty="0"/>
              <a:t>List 2 ways IT can lead to organizational change.</a:t>
            </a:r>
          </a:p>
          <a:p>
            <a:pPr marL="457200" indent="-457200">
              <a:buFont typeface="+mj-lt"/>
              <a:buAutoNum type="arabicPeriod"/>
            </a:pPr>
            <a:r>
              <a:rPr lang="en-US" dirty="0"/>
              <a:t>List 4 ways a Video Game Producer may protect its IP and what specific IP each protects.</a:t>
            </a:r>
          </a:p>
          <a:p>
            <a:pPr marL="457200" indent="-457200">
              <a:buFont typeface="+mj-lt"/>
              <a:buAutoNum type="arabicPeriod"/>
            </a:pPr>
            <a:r>
              <a:rPr lang="en-US" dirty="0"/>
              <a:t>List a computing technology that can be used to protect an individual’s privacy.</a:t>
            </a:r>
          </a:p>
          <a:p>
            <a:pPr marL="457200" indent="-457200">
              <a:buFont typeface="+mj-lt"/>
              <a:buAutoNum type="arabicPeriod"/>
            </a:pPr>
            <a:r>
              <a:rPr lang="en-US" dirty="0"/>
              <a:t>List a computing technology that can be used to intrude upon an individual’s privacy.</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393499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86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9</a:t>
            </a:fld>
            <a:endParaRPr lang="en-US"/>
          </a:p>
        </p:txBody>
      </p:sp>
      <p:sp>
        <p:nvSpPr>
          <p:cNvPr id="9" name="Action Button: Movie 8">
            <a:hlinkClick r:id="rId3" highlightClick="1"/>
            <a:extLst>
              <a:ext uri="{FF2B5EF4-FFF2-40B4-BE49-F238E27FC236}">
                <a16:creationId xmlns:a16="http://schemas.microsoft.com/office/drawing/2014/main" id="{7B1A532D-A114-6544-95A3-300DB1BB7F78}"/>
              </a:ext>
            </a:extLst>
          </p:cNvPr>
          <p:cNvSpPr/>
          <p:nvPr/>
        </p:nvSpPr>
        <p:spPr>
          <a:xfrm>
            <a:off x="4626059" y="1217517"/>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Action Button: Movie 10">
            <a:hlinkClick r:id="rId4" highlightClick="1"/>
            <a:extLst>
              <a:ext uri="{FF2B5EF4-FFF2-40B4-BE49-F238E27FC236}">
                <a16:creationId xmlns:a16="http://schemas.microsoft.com/office/drawing/2014/main" id="{C56F4B4D-53A5-D446-A55D-792869027AE4}"/>
              </a:ext>
            </a:extLst>
          </p:cNvPr>
          <p:cNvSpPr/>
          <p:nvPr/>
        </p:nvSpPr>
        <p:spPr>
          <a:xfrm>
            <a:off x="6045092" y="1388965"/>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2" name="Picture 8" descr="Image result for humans need not apply">
            <a:hlinkClick r:id="rId3"/>
            <a:extLst>
              <a:ext uri="{FF2B5EF4-FFF2-40B4-BE49-F238E27FC236}">
                <a16:creationId xmlns:a16="http://schemas.microsoft.com/office/drawing/2014/main" id="{2A730DEA-7C43-0A4A-B258-3F8288B07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22" y="884810"/>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CON 3D printed house for the developing world starts at $4,000">
            <a:hlinkClick r:id="rId4"/>
            <a:extLst>
              <a:ext uri="{FF2B5EF4-FFF2-40B4-BE49-F238E27FC236}">
                <a16:creationId xmlns:a16="http://schemas.microsoft.com/office/drawing/2014/main" id="{9F136C0A-D46F-1E43-9349-252D015EB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100" y="846304"/>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vid Autor: Will automation take away all our jobs? | TED Talk">
            <a:hlinkClick r:id="rId7"/>
            <a:extLst>
              <a:ext uri="{FF2B5EF4-FFF2-40B4-BE49-F238E27FC236}">
                <a16:creationId xmlns:a16="http://schemas.microsoft.com/office/drawing/2014/main" id="{C5C3995B-272E-2648-B51C-EEE456EC98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3341" y="837439"/>
            <a:ext cx="914400" cy="515112"/>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Movie 13">
            <a:hlinkClick r:id="rId7" highlightClick="1"/>
            <a:extLst>
              <a:ext uri="{FF2B5EF4-FFF2-40B4-BE49-F238E27FC236}">
                <a16:creationId xmlns:a16="http://schemas.microsoft.com/office/drawing/2014/main" id="{46AD0C40-C712-274B-913E-FAA5E276D01C}"/>
              </a:ext>
            </a:extLst>
          </p:cNvPr>
          <p:cNvSpPr/>
          <p:nvPr/>
        </p:nvSpPr>
        <p:spPr>
          <a:xfrm>
            <a:off x="7342578" y="135892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32177E-1C5E-0C4D-8F2E-F8A781879E0A}"/>
              </a:ext>
            </a:extLst>
          </p:cNvPr>
          <p:cNvPicPr>
            <a:picLocks noChangeAspect="1"/>
          </p:cNvPicPr>
          <p:nvPr/>
        </p:nvPicPr>
        <p:blipFill>
          <a:blip r:embed="rId9"/>
          <a:stretch>
            <a:fillRect/>
          </a:stretch>
        </p:blipFill>
        <p:spPr>
          <a:xfrm>
            <a:off x="1858656" y="2826807"/>
            <a:ext cx="7038474" cy="2286000"/>
          </a:xfrm>
          <a:prstGeom prst="rect">
            <a:avLst/>
          </a:prstGeom>
        </p:spPr>
      </p:pic>
      <p:sp>
        <p:nvSpPr>
          <p:cNvPr id="20" name="TextBox 19">
            <a:extLst>
              <a:ext uri="{FF2B5EF4-FFF2-40B4-BE49-F238E27FC236}">
                <a16:creationId xmlns:a16="http://schemas.microsoft.com/office/drawing/2014/main" id="{302FD515-D1D3-0C41-8A10-7FEC033A81CF}"/>
              </a:ext>
            </a:extLst>
          </p:cNvPr>
          <p:cNvSpPr txBox="1"/>
          <p:nvPr/>
        </p:nvSpPr>
        <p:spPr>
          <a:xfrm>
            <a:off x="1382374" y="2785412"/>
            <a:ext cx="438582" cy="2327395"/>
          </a:xfrm>
          <a:prstGeom prst="rect">
            <a:avLst/>
          </a:prstGeom>
          <a:noFill/>
        </p:spPr>
        <p:txBody>
          <a:bodyPr vert="vert270" wrap="none" rtlCol="0">
            <a:spAutoFit/>
          </a:bodyPr>
          <a:lstStyle/>
          <a:p>
            <a:pPr>
              <a:lnSpc>
                <a:spcPct val="90000"/>
              </a:lnSpc>
            </a:pPr>
            <a:r>
              <a:rPr lang="en-US" dirty="0"/>
              <a:t>http://</a:t>
            </a:r>
            <a:r>
              <a:rPr lang="en-US" dirty="0" err="1"/>
              <a:t>xkcd.com</a:t>
            </a:r>
            <a:r>
              <a:rPr lang="en-US" dirty="0"/>
              <a:t>/554/</a:t>
            </a:r>
          </a:p>
        </p:txBody>
      </p:sp>
    </p:spTree>
    <p:extLst>
      <p:ext uri="{BB962C8B-B14F-4D97-AF65-F5344CB8AC3E}">
        <p14:creationId xmlns:p14="http://schemas.microsoft.com/office/powerpoint/2010/main" val="26436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55122</TotalTime>
  <Words>5966</Words>
  <Application>Microsoft Macintosh PowerPoint</Application>
  <PresentationFormat>On-screen Show (16:9)</PresentationFormat>
  <Paragraphs>425</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ＭＳ Ｐゴシック</vt:lpstr>
      <vt:lpstr>Arial</vt:lpstr>
      <vt:lpstr>Calibri</vt:lpstr>
      <vt:lpstr>Cambria</vt:lpstr>
      <vt:lpstr>Consolas</vt:lpstr>
      <vt:lpstr>Red Radial 16x9</vt:lpstr>
      <vt:lpstr>Class 11 Work</vt:lpstr>
      <vt:lpstr>Papers</vt:lpstr>
      <vt:lpstr>Grades To Date</vt:lpstr>
      <vt:lpstr>Overview</vt:lpstr>
      <vt:lpstr>Overview</vt:lpstr>
      <vt:lpstr>Let’s Look At One way to handle a Decrease In Jobs</vt:lpstr>
      <vt:lpstr>My Reading Notes</vt:lpstr>
      <vt:lpstr>Group Quiz</vt:lpstr>
      <vt:lpstr>Overview</vt:lpstr>
      <vt:lpstr>Assignment Reminders</vt:lpstr>
      <vt:lpstr>Overview</vt:lpstr>
      <vt:lpstr>AI’s Effect on Medical Bias</vt:lpstr>
      <vt:lpstr>AI in healthcare Can Harm minoritized communities</vt:lpstr>
      <vt:lpstr>NARX SCORes exhibit Racial Bias</vt:lpstr>
      <vt:lpstr>Should we continue to use AI in healthcare</vt:lpstr>
      <vt:lpstr>We should use ai in healthcare going forward</vt:lpstr>
      <vt:lpstr>References  Author, Title, (Publisher, Date), URL (access date)</vt:lpstr>
      <vt:lpstr>References  Author, Title, (Publisher, Date), URL (access date)</vt:lpstr>
      <vt:lpstr>AI IN EDUCATION Will strengthen The digital divide</vt:lpstr>
      <vt:lpstr>Reasons why The field of AI IN EDUCATION IS IMPORTANT</vt:lpstr>
      <vt:lpstr>However</vt:lpstr>
      <vt:lpstr>The school bus conundrum: An example of how low-Income Students lack access to modern technology</vt:lpstr>
      <vt:lpstr>How Ai will strengthen this Divide</vt:lpstr>
      <vt:lpstr>References</vt:lpstr>
      <vt:lpstr>Computing Empowered Gender Equality</vt:lpstr>
      <vt:lpstr>Historic Influence</vt:lpstr>
      <vt:lpstr>Changes in the 21th Century</vt:lpstr>
      <vt:lpstr>Effect of the Changes</vt:lpstr>
      <vt:lpstr>Future Challenges and Opportunities</vt:lpstr>
      <vt:lpstr>Conclusion</vt:lpstr>
      <vt:lpstr>REFERENCES</vt:lpstr>
      <vt:lpstr>Class 11 The End</vt:lpstr>
      <vt:lpstr>Remote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544</cp:revision>
  <dcterms:created xsi:type="dcterms:W3CDTF">2014-08-25T02:19:16Z</dcterms:created>
  <dcterms:modified xsi:type="dcterms:W3CDTF">2024-04-23T22:41:32Z</dcterms:modified>
</cp:coreProperties>
</file>