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handoutMasterIdLst>
    <p:handoutMasterId r:id="rId33"/>
  </p:handoutMasterIdLst>
  <p:sldIdLst>
    <p:sldId id="256" r:id="rId2"/>
    <p:sldId id="259" r:id="rId3"/>
    <p:sldId id="261" r:id="rId4"/>
    <p:sldId id="410" r:id="rId5"/>
    <p:sldId id="308" r:id="rId6"/>
    <p:sldId id="396" r:id="rId7"/>
    <p:sldId id="397" r:id="rId8"/>
    <p:sldId id="309" r:id="rId9"/>
    <p:sldId id="414" r:id="rId10"/>
    <p:sldId id="273" r:id="rId11"/>
    <p:sldId id="272" r:id="rId12"/>
    <p:sldId id="271" r:id="rId13"/>
    <p:sldId id="268" r:id="rId14"/>
    <p:sldId id="270" r:id="rId15"/>
    <p:sldId id="267" r:id="rId16"/>
    <p:sldId id="415" r:id="rId17"/>
    <p:sldId id="416" r:id="rId18"/>
    <p:sldId id="417" r:id="rId19"/>
    <p:sldId id="418" r:id="rId20"/>
    <p:sldId id="419" r:id="rId21"/>
    <p:sldId id="420" r:id="rId22"/>
    <p:sldId id="257" r:id="rId23"/>
    <p:sldId id="258" r:id="rId24"/>
    <p:sldId id="421" r:id="rId25"/>
    <p:sldId id="260" r:id="rId26"/>
    <p:sldId id="422" r:id="rId27"/>
    <p:sldId id="262" r:id="rId28"/>
    <p:sldId id="263" r:id="rId29"/>
    <p:sldId id="331" r:id="rId30"/>
    <p:sldId id="269"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259"/>
            <p14:sldId id="261"/>
            <p14:sldId id="410"/>
            <p14:sldId id="308"/>
            <p14:sldId id="396"/>
            <p14:sldId id="397"/>
            <p14:sldId id="309"/>
          </p14:sldIdLst>
        </p14:section>
        <p14:section name="Students" id="{2928BE7F-6E18-994B-9238-FD2E5A306EE9}">
          <p14:sldIdLst>
            <p14:sldId id="414"/>
            <p14:sldId id="273"/>
            <p14:sldId id="272"/>
            <p14:sldId id="271"/>
            <p14:sldId id="268"/>
            <p14:sldId id="270"/>
            <p14:sldId id="267"/>
            <p14:sldId id="415"/>
            <p14:sldId id="416"/>
            <p14:sldId id="417"/>
            <p14:sldId id="418"/>
            <p14:sldId id="419"/>
            <p14:sldId id="420"/>
            <p14:sldId id="257"/>
            <p14:sldId id="258"/>
            <p14:sldId id="421"/>
            <p14:sldId id="260"/>
            <p14:sldId id="422"/>
            <p14:sldId id="262"/>
            <p14:sldId id="263"/>
          </p14:sldIdLst>
        </p14:section>
        <p14:section name="common" id="{9B5216CB-EB00-374E-829F-303EE85B7FCE}">
          <p14:sldIdLst>
            <p14:sldId id="331"/>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0" autoAdjust="0"/>
    <p:restoredTop sz="81367" autoAdjust="0"/>
  </p:normalViewPr>
  <p:slideViewPr>
    <p:cSldViewPr snapToGrid="0" snapToObjects="1">
      <p:cViewPr varScale="1">
        <p:scale>
          <a:sx n="161" d="100"/>
          <a:sy n="161" d="100"/>
        </p:scale>
        <p:origin x="1208" y="200"/>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4/7/24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4/7/24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ampaignzero.org/research/what-happens-to-body-cam-footage-after-fatal-police-shooting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uffpost.com/entry/body-camera-footage-trauma_n_645278bfe4b0dac8fca1f1d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Somebody’s Watching Me (1984) – Rockwell (3:36)</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=7YvAYIJSSZY </a:t>
            </a:r>
          </a:p>
          <a:p>
            <a:pPr eaLnBrk="1" hangingPunct="1"/>
            <a:r>
              <a:rPr lang="en-US" dirty="0">
                <a:latin typeface="Arial" pitchFamily="-109" charset="0"/>
                <a:ea typeface="ＭＳ Ｐゴシック" pitchFamily="-109" charset="-128"/>
                <a:cs typeface="ＭＳ Ｐゴシック" pitchFamily="-109" charset="-128"/>
              </a:rPr>
              <a:t>Be the</a:t>
            </a:r>
            <a:r>
              <a:rPr lang="en-US" baseline="0" dirty="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itchFamily="-109" charset="0"/>
                <a:ea typeface="ＭＳ Ｐゴシック" pitchFamily="-109" charset="-128"/>
                <a:cs typeface="ＭＳ Ｐゴシック" pitchFamily="-109" charset="-128"/>
              </a:rPr>
              <a:t>Rockwell (1984) Michael Jackson sings chorus and Jermaine Jackson on backing vocals.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Say that most companies use LLM today. And explain LLM. </a:t>
            </a:r>
            <a:r>
              <a:rPr lang="en-US" b="1"/>
              <a:t>LLM is a computer program that has been fed lots of data to be able to recognize and interpret human language or other types of complex data.</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35663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Point: One can Imagine with </a:t>
            </a:r>
            <a:r>
              <a:rPr lang="en-US" b="1"/>
              <a:t>AI technology</a:t>
            </a:r>
            <a:r>
              <a:rPr lang="en-US"/>
              <a:t>, as well as </a:t>
            </a:r>
            <a:r>
              <a:rPr lang="en-US" b="1"/>
              <a:t>the vastness of data</a:t>
            </a:r>
            <a:r>
              <a:rPr lang="en-US"/>
              <a:t> in the world today, as well </a:t>
            </a:r>
            <a:r>
              <a:rPr lang="en-US" b="1"/>
              <a:t>as faster internet rates</a:t>
            </a:r>
            <a:r>
              <a:rPr lang="en-US"/>
              <a:t>, this </a:t>
            </a:r>
            <a:r>
              <a:rPr lang="en-US" b="1"/>
              <a:t>spying by the government is more prevalent today.</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069810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Mention the picture </a:t>
            </a:r>
            <a:r>
              <a:rPr lang="en-US" dirty="0"/>
              <a:t>provided by USA Jobs. Mention trend of </a:t>
            </a:r>
            <a:r>
              <a:rPr lang="en-US" b="1" dirty="0"/>
              <a:t>overall increasing in AI/ML jobs</a:t>
            </a:r>
            <a:r>
              <a:rPr lang="en-US" dirty="0"/>
              <a:t> </a:t>
            </a:r>
            <a:r>
              <a:rPr lang="en-US" b="1" dirty="0"/>
              <a:t>in Fed govt.   </a:t>
            </a:r>
          </a:p>
          <a:p>
            <a:endParaRPr lang="en-US" b="1" dirty="0"/>
          </a:p>
          <a:p>
            <a:r>
              <a:rPr lang="en-US" b="1" dirty="0"/>
              <a:t>Mention Stats: in 2019, there were 564 jobs related to AI ML in Fed govt, compared to in 2022, there were 1743 jobs related to AI ML in </a:t>
            </a:r>
            <a:r>
              <a:rPr lang="en-US" b="1"/>
              <a:t>Fed govt</a:t>
            </a:r>
          </a:p>
          <a:p>
            <a:endParaRPr lang="en-US" b="1" dirty="0"/>
          </a:p>
          <a:p>
            <a:endParaRPr lang="en-US" dirty="0"/>
          </a:p>
          <a:p>
            <a:r>
              <a:rPr lang="en-US" b="1" dirty="0"/>
              <a:t>Be sure to say that we further explore topic in next slides. </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342422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 Point: the AI can be trained in the way such as . AI /LLM is based on data, theoretically, one can very easily inject a lot of data in their favor towards a factor such as facial composition of a typical criminal, in order to get out of a case against the criminal. </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brief on left side stuff. </a:t>
            </a:r>
            <a:r>
              <a:rPr lang="en-US" b="1"/>
              <a:t>Focus on CONCLUSION, TAKEAWAY:   Say need better security(cybersecurity)       Public Trust is the BACKBONE OF SOCIETY              AI IS FUTURE WHETHER LIKE OR NOT </a:t>
            </a:r>
          </a:p>
          <a:p>
            <a:endParaRPr lang="en-US" b="1"/>
          </a:p>
          <a:p>
            <a:r>
              <a:rPr lang="en-US"/>
              <a:t>Privacy/ keeping individual data private also has numerous harmful effects. It provides people with a way of covering up actions that are immoral or illegal.</a:t>
            </a:r>
            <a:endParaRPr lang="en-US" b="1"/>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58580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2009, Anthony La Russo manager of the St. Louis Cardinals, sued twitter over an account that was parodying him. In response to this lawsuit, twitter thought to launch “verified accounts”, which happened when twitter would contact high profile accounts to confirm it was them. After twitter removed the account, the lawsuit was settled out of court.</a:t>
            </a:r>
          </a:p>
          <a:p>
            <a:endParaRPr lang="en-US" dirty="0"/>
          </a:p>
          <a:p>
            <a:r>
              <a:rPr lang="en-US" dirty="0"/>
              <a:t>Since then, the verification system had gone through multiple small revisions, including allowing users to request verification rather than having to wait for twitter to do it, but the system as it stood ended in November 2022, when Elon Musk bought twitter and rebranded to X.</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2022 when Elon Musk bought twitter, he recognized the flaws in the current verification system, mainly that it was inaccessible to most users. To “solve” this problem, he reinvented a subscription that already existed for twitter users to have extra features, Twitter Blue, and gave subscribers a verification check, whether they had one before or not. While this did provide more people access to verification, it had a serious problem: it didn’t verify anything. Anyone could spend their $8 and look almost just as real as celebrities and companies on the platform. This let to an incident where Eli Lilly, a pharmaceutical company that had a verified twitter account, was impersonated by someone who paid for the subscription. After a single post that read “we are excited to announce that insulin is free now”, Eli Lilly’s stock </a:t>
            </a:r>
            <a:r>
              <a:rPr lang="en-US" dirty="0" err="1"/>
              <a:t>dropeed</a:t>
            </a:r>
            <a:r>
              <a:rPr lang="en-US" dirty="0"/>
              <a:t> 4.37%, erasing over $15 Billion in market cap [4]</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86172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cases (Not defined specifically what cases), Facebook will require you to upload a government ID, or two documents that contain your name, and one that has your date of birth or photo. This method of verification, while seemingly more secure than some others, has two major flaws. Firstly, it can still be cracked, you can have fake ids with something like a driver's license, or you could even get your hands on a fake library card, which is much less regulated and could be more easily faked. The second major problem is that for this to work, users need to trust </a:t>
            </a:r>
            <a:r>
              <a:rPr lang="en-US" dirty="0" err="1"/>
              <a:t>facebook</a:t>
            </a:r>
            <a:r>
              <a:rPr lang="en-US" dirty="0"/>
              <a:t> with a copy of their ID. With a history of leaking user data, that may be more then a small task.</a:t>
            </a:r>
          </a:p>
          <a:p>
            <a:endParaRPr lang="en-US" dirty="0"/>
          </a:p>
          <a:p>
            <a:r>
              <a:rPr lang="en-US" dirty="0"/>
              <a:t>Recently, multiple laws in different states have passed requiring ID online to access adult content. Done in an attempt to protect children from harmful content, most of these laws require some sort of age verification on any site that has more then one third adult content. While this isn’t quite the same as previous examples, as the goal isn’t to have an account tied to you, just to confirm your age, it still has the same dangers. With a history of having malware, users would be right not to trust those sites with important information.</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99099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813778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my presentation on the past and future of police body cameras! To the right is an Onion article with a bit of dark humor that connects to my later arguments.</a:t>
            </a: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 before debate in case anyone unsure of something in reading.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TODO: Image source?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Look at ACM </a:t>
            </a:r>
            <a:r>
              <a:rPr lang="en-US" dirty="0" err="1">
                <a:latin typeface="Arial" charset="0"/>
                <a:ea typeface="ＭＳ Ｐゴシック" charset="-128"/>
                <a:cs typeface="ＭＳ Ｐゴシック" charset="-128"/>
              </a:rPr>
              <a:t>TechNews</a:t>
            </a:r>
            <a:r>
              <a:rPr lang="en-US" dirty="0">
                <a:latin typeface="Arial" charset="0"/>
                <a:ea typeface="ＭＳ Ｐゴシック" charset="-128"/>
                <a:cs typeface="ＭＳ Ｐゴシック" charset="-128"/>
              </a:rPr>
              <a:t> if time</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c8edf67c0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2c8edf67c0a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r>
              <a:rPr lang="en-US"/>
              <a:t>At first, studies showed police force decreased, especially this remarkable difference shown in this study from 2013. This is often cited in pro-body camera arguments as an indication, but as we’ll see later, this drop in use of force has not been replicated in later studies. Information from </a:t>
            </a:r>
            <a:endParaRPr/>
          </a:p>
        </p:txBody>
      </p:sp>
      <p:sp>
        <p:nvSpPr>
          <p:cNvPr id="99" name="Google Shape;99;g2c8edf67c0a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c8edf67c0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2c8edf67c0a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can be seen in this image, a later study at 10 separate sites had wildly mixed results, where some police departments had relatively similar uses of force before and after, some increased significantly, and some decreased significantly. It is unknown overall how body cameras affect policing, because of how wildly these studies vary.</a:t>
            </a:r>
            <a:endParaRPr/>
          </a:p>
          <a:p>
            <a:pPr marL="0" lvl="0" indent="0" algn="l" rtl="0">
              <a:spcBef>
                <a:spcPts val="0"/>
              </a:spcBef>
              <a:spcAft>
                <a:spcPts val="0"/>
              </a:spcAft>
              <a:buClr>
                <a:schemeClr val="dk1"/>
              </a:buClr>
              <a:buFont typeface="Arial"/>
              <a:buNone/>
            </a:pPr>
            <a:r>
              <a:rPr lang="en-US"/>
              <a:t>Information from Sources #5 and #6.</a:t>
            </a:r>
            <a:endParaRPr/>
          </a:p>
        </p:txBody>
      </p:sp>
      <p:sp>
        <p:nvSpPr>
          <p:cNvPr id="110" name="Google Shape;110;g2c8edf67c0a_0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Campaign Zero study in 2017 showed almost 4 in 10 fatal police shootings caught on body camera never had footage released. Those laws in Texas and North Carolina are currently still in place, but even if the release laws change, as policing has changed so much since 2017, we face new problems, which I’ll cover in the next slide.</a:t>
            </a:r>
            <a:endParaRPr/>
          </a:p>
          <a:p>
            <a:pPr marL="0" lvl="0" indent="0" algn="l" rtl="0">
              <a:spcBef>
                <a:spcPts val="0"/>
              </a:spcBef>
              <a:spcAft>
                <a:spcPts val="0"/>
              </a:spcAft>
              <a:buNone/>
            </a:pPr>
            <a:r>
              <a:rPr lang="en-US" u="sng">
                <a:solidFill>
                  <a:schemeClr val="hlink"/>
                </a:solidFill>
                <a:hlinkClick r:id="rId3"/>
              </a:rPr>
              <a:t>https://campaignzero.org/research/what-happens-to-body-cam-footage-after-fatal-police-shootings/</a:t>
            </a:r>
            <a:endParaRPr/>
          </a:p>
        </p:txBody>
      </p:sp>
      <p:sp>
        <p:nvSpPr>
          <p:cNvPr id="121" name="Google Shape;12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c8edf67c0a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2c8edf67c0a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Herman Whitfield III was a pianist, and he was tased by Indianapolis police and held in a restraint that caused him to asphyxiate; evidence of this was removed by police to make their case appear more sympathetic. Adam Toledo, who was 13, was killed by police while holding his hands up, but the body camera footage was edited to indicate he was still holding a gun. Jesus Crosby was holding nail clippers, which were obscured by the final body camera footage to seem like a knife. The charges for the officers killing both of them were dropped.</a:t>
            </a:r>
            <a:endParaRPr/>
          </a:p>
          <a:p>
            <a:pPr marL="0" lvl="0" indent="0" algn="l" rtl="0">
              <a:spcBef>
                <a:spcPts val="0"/>
              </a:spcBef>
              <a:spcAft>
                <a:spcPts val="0"/>
              </a:spcAft>
              <a:buNone/>
            </a:pPr>
            <a:r>
              <a:rPr lang="en-US"/>
              <a:t>Information comes from source #4, </a:t>
            </a:r>
            <a:r>
              <a:rPr lang="en-US" u="sng">
                <a:solidFill>
                  <a:srgbClr val="DDA859"/>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https://www.huffpost.com/entry/body-camera-footage-trauma_n_645278bfe4b0dac8fca1f1d8</a:t>
            </a:r>
            <a:r>
              <a:rPr lang="en-US"/>
              <a:t>.</a:t>
            </a:r>
            <a:endParaRPr/>
          </a:p>
        </p:txBody>
      </p:sp>
      <p:sp>
        <p:nvSpPr>
          <p:cNvPr id="132" name="Google Shape;132;g2c8edf67c0a_0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c8edf67c0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c8edf67c0a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Manuel Esteban Paez Terán, also known by their nickname Tortuguita, was an environmental protester, protesting “Cop City”, a planned police training facility I’ll cover in the next slide. They were accused of shooting an officer , and while eight different officers shot them 57 times, footage from only one body camera was made available, in which an officer said “you shot your own guy”. The police said they had a gun, but an autopsy showed they were sitting with their hands in the air before they died. Still, despite all this evidence, the officers won’t be charged for any wrongdoing, which has sparked massive protests.</a:t>
            </a:r>
            <a:endParaRPr/>
          </a:p>
          <a:p>
            <a:pPr marL="0" lvl="0" indent="0" algn="l" rtl="0">
              <a:spcBef>
                <a:spcPts val="0"/>
              </a:spcBef>
              <a:spcAft>
                <a:spcPts val="0"/>
              </a:spcAft>
              <a:buNone/>
            </a:pPr>
            <a:r>
              <a:rPr lang="en-US"/>
              <a:t>Sources are #2 and #6.</a:t>
            </a:r>
            <a:endParaRPr/>
          </a:p>
        </p:txBody>
      </p:sp>
      <p:sp>
        <p:nvSpPr>
          <p:cNvPr id="143" name="Google Shape;143;g2c8edf67c0a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c8edf67c0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c8edf67c0a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Over time, as the Black Lives Matter protests have faded from public discourse, the conversation around police has shifted to reforming and training the police, including body cameras, rather than lowering police budgets to invest in education and healthcare to prevent crime. The police budgets have grown faster than education though, to what would be the third largest military budget in the world. This includes billions for military equipment, and destroying the Weelaunee forest in Atlanta deeply important in preventing floods to build an urban training facility for police, right next to poor neighborhoods. Instead of arresting police who killed Tortuguita, 61 protesters have been charged with racketeering, using evidence like having anarchist views and handing out pamphlets. Overall, the use of body cams is part of this militarization of police rather than a reduction.</a:t>
            </a:r>
            <a:endParaRPr/>
          </a:p>
          <a:p>
            <a:pPr marL="0" lvl="0" indent="0" algn="l" rtl="0">
              <a:spcBef>
                <a:spcPts val="0"/>
              </a:spcBef>
              <a:spcAft>
                <a:spcPts val="0"/>
              </a:spcAft>
              <a:buNone/>
            </a:pPr>
            <a:r>
              <a:rPr lang="en-US"/>
              <a:t>Source for this slide is #1 and #7.</a:t>
            </a:r>
            <a:endParaRPr/>
          </a:p>
        </p:txBody>
      </p:sp>
      <p:sp>
        <p:nvSpPr>
          <p:cNvPr id="154" name="Google Shape;154;g2c8edf67c0a_0_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are my references! Each slide has notes about which is used.</a:t>
            </a:r>
            <a:endParaRPr/>
          </a:p>
        </p:txBody>
      </p:sp>
      <p:sp>
        <p:nvSpPr>
          <p:cNvPr id="164" name="Google Shape;1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29</a:t>
            </a:fld>
            <a:endParaRPr lang="en-US" dirty="0"/>
          </a:p>
        </p:txBody>
      </p:sp>
    </p:spTree>
    <p:extLst>
      <p:ext uri="{BB962C8B-B14F-4D97-AF65-F5344CB8AC3E}">
        <p14:creationId xmlns:p14="http://schemas.microsoft.com/office/powerpoint/2010/main" val="540089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Look at ACM </a:t>
            </a:r>
            <a:r>
              <a:rPr lang="en-US" dirty="0" err="1">
                <a:latin typeface="Arial" charset="0"/>
                <a:ea typeface="ＭＳ Ｐゴシック" charset="-128"/>
                <a:cs typeface="ＭＳ Ｐゴシック" charset="-128"/>
              </a:rPr>
              <a:t>TechNews</a:t>
            </a:r>
            <a:r>
              <a:rPr lang="en-US" dirty="0">
                <a:latin typeface="Arial" charset="0"/>
                <a:ea typeface="ＭＳ Ｐゴシック" charset="-128"/>
                <a:cs typeface="ＭＳ Ｐゴシック" charset="-128"/>
              </a:rPr>
              <a:t> if time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Let’s debate!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“National ban on facial recognition surveillance for law enforcement”</a:t>
            </a:r>
            <a:r>
              <a:rPr lang="en-US" baseline="0" dirty="0"/>
              <a:t> Debate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in class: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dirty="0"/>
              <a:t>Stand up when speaking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30 second limit (elect a timekeeper)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If Remote: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 “(YES)” or “(NO)” to the end of your name in Zoom to show your side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Previous: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Should law require you to use an official ID for Internet access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National ID or Not</a:t>
            </a:r>
            <a:r>
              <a:rPr lang="en-US" baseline="0" dirty="0"/>
              <a:t>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we have time.</a:t>
            </a:r>
          </a:p>
          <a:p>
            <a:endParaRPr lang="en-US" dirty="0"/>
          </a:p>
          <a:p>
            <a:pPr marL="228600" indent="-228600">
              <a:buAutoNum type="arabicPeriod"/>
            </a:pPr>
            <a:r>
              <a:rPr lang="en-US" dirty="0"/>
              <a:t>Information Collection</a:t>
            </a:r>
          </a:p>
          <a:p>
            <a:pPr marL="228600" indent="-228600">
              <a:buAutoNum type="arabicPeriod"/>
            </a:pPr>
            <a:r>
              <a:rPr lang="en-US" dirty="0"/>
              <a:t>Information Processing</a:t>
            </a:r>
          </a:p>
          <a:p>
            <a:pPr marL="228600" indent="-228600">
              <a:buAutoNum type="arabicPeriod"/>
            </a:pPr>
            <a:r>
              <a:rPr lang="en-US" dirty="0"/>
              <a:t>Information Dissemination</a:t>
            </a:r>
          </a:p>
          <a:p>
            <a:pPr marL="228600" indent="-228600">
              <a:buAutoNum type="arabicPeriod"/>
            </a:pPr>
            <a:r>
              <a:rPr lang="en-US" dirty="0"/>
              <a:t>Invasion</a:t>
            </a:r>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69024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Movie group</a:t>
            </a:r>
            <a:r>
              <a:rPr lang="en-US" baseline="0" dirty="0"/>
              <a:t> project:</a:t>
            </a:r>
            <a:br>
              <a:rPr lang="en-US" baseline="0" dirty="0"/>
            </a:br>
            <a:r>
              <a:rPr lang="en-US" dirty="0"/>
              <a:t>List of computing technologies portrayed in movie on website</a:t>
            </a:r>
            <a:br>
              <a:rPr lang="en-US" dirty="0"/>
            </a:br>
            <a:r>
              <a:rPr lang="en-US" dirty="0"/>
              <a:t>Categorize computing technologies as existing, future, emerging, impossible or plausible with rationale</a:t>
            </a:r>
            <a:br>
              <a:rPr lang="en-US" dirty="0"/>
            </a:br>
            <a:r>
              <a:rPr lang="en-US" dirty="0"/>
              <a:t>Analyze movie for all topics covered to date</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74683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Say the title </a:t>
            </a:r>
            <a:r>
              <a:rPr lang="en-US" b="1"/>
              <a:t>Does government use of AI enabled systems lead to a widening of social inequality?</a:t>
            </a:r>
          </a:p>
          <a:p>
            <a:endParaRPr lang="en-US" b="1"/>
          </a:p>
          <a:p>
            <a:r>
              <a:rPr lang="en-US" b="0"/>
              <a:t>Then proceed next slide</a:t>
            </a:r>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706261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2024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YvAYIJSSZ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itizencodex.com/our-stories/ai-in-the-federal-workforce" TargetMode="External"/><Relationship Id="rId7" Type="http://schemas.openxmlformats.org/officeDocument/2006/relationships/hyperlink" Target="https://www.linkedin.com/pulse/llm-revolution-how-ai-language-models-transforming-lives-ahmed-jawed/" TargetMode="External"/><Relationship Id="rId2" Type="http://schemas.openxmlformats.org/officeDocument/2006/relationships/hyperlink" Target="https://d3i6fh83elv35t.cloudfront.net/newshour/app/uploads/2014/08/snowden-1024x576.jpg" TargetMode="External"/><Relationship Id="rId1" Type="http://schemas.openxmlformats.org/officeDocument/2006/relationships/slideLayout" Target="../slideLayouts/slideLayout2.xml"/><Relationship Id="rId6" Type="http://schemas.openxmlformats.org/officeDocument/2006/relationships/hyperlink" Target="https://www.cloudflare.com/learning/ai/what-is-large-language-model/" TargetMode="External"/><Relationship Id="rId5" Type="http://schemas.openxmlformats.org/officeDocument/2006/relationships/hyperlink" Target="https://www.wsj.com/articles/SB964048547114464451" TargetMode="External"/><Relationship Id="rId4" Type="http://schemas.openxmlformats.org/officeDocument/2006/relationships/hyperlink" Target="https://www.startelegram.com/news/state/texas/article284595930.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firewalltimes.com/facebook-data-breach-timeline/" TargetMode="External"/><Relationship Id="rId3" Type="http://schemas.openxmlformats.org/officeDocument/2006/relationships/hyperlink" Target="https://techcrunch.com/2009/06/04/hey-there-tony-la-russa-is-suing-twitter/" TargetMode="External"/><Relationship Id="rId7" Type="http://schemas.openxmlformats.org/officeDocument/2006/relationships/hyperlink" Target="https://www.facebook.com/help/15909646416218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thestar.com/business/technology/eli-lilly-loses-billions-in-market-cap-after-verified-twitter-impostor-promises-free-insulin/article_ec4e0e8c-13ed-5193-97e9-7589daf78e19.html" TargetMode="External"/><Relationship Id="rId5" Type="http://schemas.openxmlformats.org/officeDocument/2006/relationships/hyperlink" Target="https://twitter.com/elonmusk/status/1587498907336118274?s=20" TargetMode="External"/><Relationship Id="rId10" Type="http://schemas.openxmlformats.org/officeDocument/2006/relationships/hyperlink" Target="https://www.pcworld.com/article/451366/just-how-much-malware-is-on-free-porn-sites.html" TargetMode="External"/><Relationship Id="rId4" Type="http://schemas.openxmlformats.org/officeDocument/2006/relationships/hyperlink" Target="https://www.socialmediatoday.com/news/twitter-pauses-public-requests-for-profile-verification-just-a-week-after/601017/" TargetMode="External"/><Relationship Id="rId9" Type="http://schemas.openxmlformats.org/officeDocument/2006/relationships/hyperlink" Target="https://apnews.com/article/internet-pornography-age-verification-states-2ad9939bb95ccc15126419b38067be9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spectrum.ieee.org/do-police-body-cameras-really-work"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s://spectrum.ieee.org/do-police-body-cameras-really-work"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www.huffpost.com/entry/body-camera-footage-trauma_n_645278bfe4b0dac8fca1f1d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ampaignzero.org/research/what-happens-to-body-cam-footage-after-fatal-police-shootings/&#8203;"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hyperlink" Target="https://www.huffpost.com/entry/body-camera-footage-trauma_n_645278bfe4b0dac8fca1f1d8"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doi.org/10.1353/dss.2023.0011"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tandfonline.com/doi/abs/10.1080/10428232.2020.1852865"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doi.org/10.1353/dss.2023.0011"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spectrum.ieee.org/do-police-body-cameras-really-work" TargetMode="External"/><Relationship Id="rId3" Type="http://schemas.openxmlformats.org/officeDocument/2006/relationships/hyperlink" Target="https://www.propublica.org/article/how-police-undermined-promise-body-cameras" TargetMode="External"/><Relationship Id="rId7" Type="http://schemas.openxmlformats.org/officeDocument/2006/relationships/hyperlink" Target="https://campaignzero.org/research/what-happens-to-body-cam-footage-after-fatal-police-shooting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huffpost.com/entry/body-camera-footage-trauma_n_645278bfe4b0dac8fca1f1d8" TargetMode="External"/><Relationship Id="rId5" Type="http://schemas.openxmlformats.org/officeDocument/2006/relationships/hyperlink" Target="https://wamu.org/story/19/10/22/critics-question-whether-body-cameras-have-lived-up-to-their-promise-in-d-c/" TargetMode="External"/><Relationship Id="rId4" Type="http://schemas.openxmlformats.org/officeDocument/2006/relationships/hyperlink" Target="https://doi.org/10.1353/dss.2023.0011" TargetMode="External"/><Relationship Id="rId9" Type="http://schemas.openxmlformats.org/officeDocument/2006/relationships/hyperlink" Target="https://www.tandfonline.com/doi/abs/10.1080/10428232.2020.1852865"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Privacy and Government</a:t>
            </a:r>
          </a:p>
        </p:txBody>
      </p:sp>
      <p:grpSp>
        <p:nvGrpSpPr>
          <p:cNvPr id="7" name="Group 6">
            <a:extLst>
              <a:ext uri="{FF2B5EF4-FFF2-40B4-BE49-F238E27FC236}">
                <a16:creationId xmlns:a16="http://schemas.microsoft.com/office/drawing/2014/main" id="{0D5C35B0-BA60-649D-490B-8CBA0C7282C9}"/>
              </a:ext>
            </a:extLst>
          </p:cNvPr>
          <p:cNvGrpSpPr/>
          <p:nvPr/>
        </p:nvGrpSpPr>
        <p:grpSpPr>
          <a:xfrm>
            <a:off x="4136293" y="4653932"/>
            <a:ext cx="871414" cy="457200"/>
            <a:chOff x="4220972" y="4653932"/>
            <a:chExt cx="871414" cy="457200"/>
          </a:xfrm>
        </p:grpSpPr>
        <p:sp>
          <p:nvSpPr>
            <p:cNvPr id="4" name="Action Button: Movie 3">
              <a:hlinkClick r:id="rId3" highlightClick="1"/>
              <a:extLst>
                <a:ext uri="{FF2B5EF4-FFF2-40B4-BE49-F238E27FC236}">
                  <a16:creationId xmlns:a16="http://schemas.microsoft.com/office/drawing/2014/main" id="{14EF8487-DCF6-464B-A0B5-D7DE34729E0E}"/>
                </a:ext>
              </a:extLst>
            </p:cNvPr>
            <p:cNvSpPr/>
            <p:nvPr/>
          </p:nvSpPr>
          <p:spPr>
            <a:xfrm>
              <a:off x="4220972" y="4721589"/>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6" name="Picture 5">
              <a:hlinkClick r:id="rId3"/>
              <a:extLst>
                <a:ext uri="{FF2B5EF4-FFF2-40B4-BE49-F238E27FC236}">
                  <a16:creationId xmlns:a16="http://schemas.microsoft.com/office/drawing/2014/main" id="{955B9481-D618-8D02-887B-E2DE747C22D9}"/>
                </a:ext>
              </a:extLst>
            </p:cNvPr>
            <p:cNvPicPr>
              <a:picLocks noChangeAspect="1"/>
            </p:cNvPicPr>
            <p:nvPr/>
          </p:nvPicPr>
          <p:blipFill>
            <a:blip r:embed="rId4"/>
            <a:stretch>
              <a:fillRect/>
            </a:stretch>
          </p:blipFill>
          <p:spPr>
            <a:xfrm>
              <a:off x="4616898" y="4653932"/>
              <a:ext cx="475488" cy="457200"/>
            </a:xfrm>
            <a:prstGeom prst="rect">
              <a:avLst/>
            </a:prstGeom>
          </p:spPr>
        </p:pic>
      </p:gr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is such ai systems made?</a:t>
            </a:r>
          </a:p>
        </p:txBody>
      </p:sp>
      <p:sp>
        <p:nvSpPr>
          <p:cNvPr id="3" name="Content Placeholder 2"/>
          <p:cNvSpPr>
            <a:spLocks noGrp="1"/>
          </p:cNvSpPr>
          <p:nvPr>
            <p:ph sz="half" idx="1"/>
          </p:nvPr>
        </p:nvSpPr>
        <p:spPr/>
        <p:txBody>
          <a:bodyPr/>
          <a:lstStyle/>
          <a:p>
            <a:r>
              <a:rPr lang="en-US"/>
              <a:t>Most AI systems used today such as ChatGPT, BARD, or specially trained versions of those by the government, are based off Large Language Models. </a:t>
            </a:r>
          </a:p>
          <a:p>
            <a:r>
              <a:rPr lang="en-US"/>
              <a:t>LLM is a computer program that has been fed lots of data to be able to recognize and interpret human language or other types of complex data.[5]</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Alex Li</a:t>
            </a:r>
          </a:p>
        </p:txBody>
      </p:sp>
      <p:pic>
        <p:nvPicPr>
          <p:cNvPr id="4098" name="Picture 2" descr="The LLM Revolution: How AI Language Models Are Transforming Lives">
            <a:extLst>
              <a:ext uri="{FF2B5EF4-FFF2-40B4-BE49-F238E27FC236}">
                <a16:creationId xmlns:a16="http://schemas.microsoft.com/office/drawing/2014/main" id="{A310E185-6FA8-5E19-3B46-1BB89E50D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227" y="1475873"/>
            <a:ext cx="3875773" cy="24223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42238C9-8FF2-570E-100E-20FFB767FF62}"/>
              </a:ext>
            </a:extLst>
          </p:cNvPr>
          <p:cNvSpPr txBox="1"/>
          <p:nvPr/>
        </p:nvSpPr>
        <p:spPr>
          <a:xfrm>
            <a:off x="8681927" y="3556599"/>
            <a:ext cx="473206" cy="341632"/>
          </a:xfrm>
          <a:prstGeom prst="rect">
            <a:avLst/>
          </a:prstGeom>
          <a:noFill/>
        </p:spPr>
        <p:txBody>
          <a:bodyPr wrap="none" rtlCol="0">
            <a:spAutoFit/>
          </a:bodyPr>
          <a:lstStyle/>
          <a:p>
            <a:pPr>
              <a:lnSpc>
                <a:spcPct val="90000"/>
              </a:lnSpc>
            </a:pPr>
            <a:r>
              <a:rPr lang="en-US"/>
              <a:t>[6]</a:t>
            </a:r>
          </a:p>
        </p:txBody>
      </p:sp>
    </p:spTree>
    <p:extLst>
      <p:ext uri="{BB962C8B-B14F-4D97-AF65-F5344CB8AC3E}">
        <p14:creationId xmlns:p14="http://schemas.microsoft.com/office/powerpoint/2010/main" val="298855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Historical govt covert spying on citizens</a:t>
            </a:r>
          </a:p>
        </p:txBody>
      </p:sp>
      <p:sp>
        <p:nvSpPr>
          <p:cNvPr id="3" name="Content Placeholder 2"/>
          <p:cNvSpPr>
            <a:spLocks noGrp="1"/>
          </p:cNvSpPr>
          <p:nvPr>
            <p:ph sz="half" idx="1"/>
          </p:nvPr>
        </p:nvSpPr>
        <p:spPr/>
        <p:txBody>
          <a:bodyPr/>
          <a:lstStyle/>
          <a:p>
            <a:r>
              <a:rPr lang="en-US"/>
              <a:t>In 2013, Edward Snowden leaked NSA classified info that the NSA was paying U.S. private tech companies for access to their communications networks, effectually spying.[1] 	</a:t>
            </a:r>
          </a:p>
          <a:p>
            <a:r>
              <a:rPr lang="en-US"/>
              <a:t>In the late 1990s, the FBI developed the Carnivore Surveillance System, which is a packet-sniffing software that can find the sender or the receivers IP address. [4]</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Alex Li</a:t>
            </a:r>
          </a:p>
        </p:txBody>
      </p:sp>
      <p:pic>
        <p:nvPicPr>
          <p:cNvPr id="3076" name="Picture 4">
            <a:extLst>
              <a:ext uri="{FF2B5EF4-FFF2-40B4-BE49-F238E27FC236}">
                <a16:creationId xmlns:a16="http://schemas.microsoft.com/office/drawing/2014/main" id="{7EB6F212-4DD4-B159-0D16-D145E4491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517" y="962129"/>
            <a:ext cx="3336045" cy="18765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FBI Says Carnivore Tool Won't Eat Up Privacy - WSJ">
            <a:extLst>
              <a:ext uri="{FF2B5EF4-FFF2-40B4-BE49-F238E27FC236}">
                <a16:creationId xmlns:a16="http://schemas.microsoft.com/office/drawing/2014/main" id="{17C2A44F-5BD5-306E-9FCF-2332D747A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516" y="2838653"/>
            <a:ext cx="3336045" cy="226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97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Rise of AI usage in Govt </a:t>
            </a:r>
          </a:p>
        </p:txBody>
      </p:sp>
      <p:sp>
        <p:nvSpPr>
          <p:cNvPr id="3" name="Content Placeholder 2"/>
          <p:cNvSpPr>
            <a:spLocks noGrp="1"/>
          </p:cNvSpPr>
          <p:nvPr>
            <p:ph sz="half" idx="1"/>
          </p:nvPr>
        </p:nvSpPr>
        <p:spPr/>
        <p:txBody>
          <a:bodyPr>
            <a:normAutofit/>
          </a:bodyPr>
          <a:lstStyle/>
          <a:p>
            <a:r>
              <a:rPr lang="en-US"/>
              <a:t>We see an overall increasing trend in the rise of AI/ML job postings in the Federal Government.[2]</a:t>
            </a:r>
          </a:p>
          <a:p>
            <a:r>
              <a:rPr lang="en-US"/>
              <a:t>This shows a widespread acceptance of AI tech in the Government, and in the following slides, we will further explore cases of AI use in the Government.</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Alex Li</a:t>
            </a:r>
          </a:p>
        </p:txBody>
      </p:sp>
      <p:pic>
        <p:nvPicPr>
          <p:cNvPr id="2052" name="Picture 4" descr="The Rise of AI In the Federal Workforce | Citizen Codex">
            <a:extLst>
              <a:ext uri="{FF2B5EF4-FFF2-40B4-BE49-F238E27FC236}">
                <a16:creationId xmlns:a16="http://schemas.microsoft.com/office/drawing/2014/main" id="{94DC29B5-23FB-B909-4C09-D46896C5F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299" y="998278"/>
            <a:ext cx="3882696" cy="388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66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Instance of AI failure in court case</a:t>
            </a:r>
          </a:p>
        </p:txBody>
      </p:sp>
      <p:sp>
        <p:nvSpPr>
          <p:cNvPr id="3" name="Content Placeholder 2"/>
          <p:cNvSpPr>
            <a:spLocks noGrp="1"/>
          </p:cNvSpPr>
          <p:nvPr>
            <p:ph sz="half" idx="1"/>
          </p:nvPr>
        </p:nvSpPr>
        <p:spPr/>
        <p:txBody>
          <a:bodyPr>
            <a:normAutofit/>
          </a:bodyPr>
          <a:lstStyle/>
          <a:p>
            <a:pPr>
              <a:buFontTx/>
              <a:buChar char="-"/>
            </a:pPr>
            <a:r>
              <a:rPr lang="en-US"/>
              <a:t>A Man was raped in jail after AI technology wrongfully identifies him in robbery[3]</a:t>
            </a:r>
          </a:p>
          <a:p>
            <a:pPr>
              <a:buFontTx/>
              <a:buChar char="-"/>
            </a:pPr>
            <a:r>
              <a:rPr lang="en-US"/>
              <a:t>Putting such trust on technology has its limitations, as shown in this case, where the outcome was unfortunate. </a:t>
            </a:r>
          </a:p>
          <a:p>
            <a:pPr>
              <a:buFontTx/>
              <a:buChar char="-"/>
            </a:pPr>
            <a:r>
              <a:rPr lang="en-US"/>
              <a:t>It can be argued that AI can be trained in a way where we skew analysis of stuff like this, such that the actual criminal can get away. </a:t>
            </a:r>
          </a:p>
          <a:p>
            <a:pPr>
              <a:buFontTx/>
              <a:buChar char="-"/>
            </a:pPr>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Alex Li</a:t>
            </a:r>
          </a:p>
        </p:txBody>
      </p:sp>
      <p:pic>
        <p:nvPicPr>
          <p:cNvPr id="9" name="Picture 8">
            <a:extLst>
              <a:ext uri="{FF2B5EF4-FFF2-40B4-BE49-F238E27FC236}">
                <a16:creationId xmlns:a16="http://schemas.microsoft.com/office/drawing/2014/main" id="{696B35C8-7F96-264A-DB61-7EA204B012A7}"/>
              </a:ext>
            </a:extLst>
          </p:cNvPr>
          <p:cNvPicPr>
            <a:picLocks noChangeAspect="1"/>
          </p:cNvPicPr>
          <p:nvPr/>
        </p:nvPicPr>
        <p:blipFill>
          <a:blip r:embed="rId3"/>
          <a:stretch>
            <a:fillRect/>
          </a:stretch>
        </p:blipFill>
        <p:spPr>
          <a:xfrm>
            <a:off x="5100516" y="1589672"/>
            <a:ext cx="3493195" cy="1964156"/>
          </a:xfrm>
          <a:prstGeom prst="rect">
            <a:avLst/>
          </a:prstGeom>
        </p:spPr>
      </p:pic>
    </p:spTree>
    <p:extLst>
      <p:ext uri="{BB962C8B-B14F-4D97-AF65-F5344CB8AC3E}">
        <p14:creationId xmlns:p14="http://schemas.microsoft.com/office/powerpoint/2010/main" val="2075725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04" y="361950"/>
            <a:ext cx="8340996" cy="914400"/>
          </a:xfrm>
        </p:spPr>
        <p:txBody>
          <a:bodyPr/>
          <a:lstStyle/>
          <a:p>
            <a:pPr algn="ctr"/>
            <a:r>
              <a:rPr lang="en-US"/>
              <a:t>does Government usage of ai tech lead to social inequality?</a:t>
            </a:r>
          </a:p>
        </p:txBody>
      </p:sp>
      <p:sp>
        <p:nvSpPr>
          <p:cNvPr id="3" name="Content Placeholder 2"/>
          <p:cNvSpPr>
            <a:spLocks noGrp="1"/>
          </p:cNvSpPr>
          <p:nvPr>
            <p:ph sz="half" idx="1"/>
          </p:nvPr>
        </p:nvSpPr>
        <p:spPr>
          <a:xfrm>
            <a:off x="176912" y="1460373"/>
            <a:ext cx="3733800" cy="3352800"/>
          </a:xfrm>
        </p:spPr>
        <p:txBody>
          <a:bodyPr/>
          <a:lstStyle/>
          <a:p>
            <a:r>
              <a:rPr lang="en-US"/>
              <a:t>There is little data supporting negatives of using AI tech in exploiting social equality.</a:t>
            </a:r>
          </a:p>
          <a:p>
            <a:r>
              <a:rPr lang="en-US"/>
              <a:t>In the technological age, personal data is easily accessible, and this may have advantages and disadvantages.</a:t>
            </a:r>
          </a:p>
          <a:p>
            <a:r>
              <a:rPr lang="en-US"/>
              <a:t>Research suggests AI systems are able to have skewed results from data inputs, or other forms of intervention. </a:t>
            </a:r>
          </a:p>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Alex Li</a:t>
            </a:r>
          </a:p>
        </p:txBody>
      </p:sp>
      <p:sp>
        <p:nvSpPr>
          <p:cNvPr id="4" name="TextBox 3">
            <a:extLst>
              <a:ext uri="{FF2B5EF4-FFF2-40B4-BE49-F238E27FC236}">
                <a16:creationId xmlns:a16="http://schemas.microsoft.com/office/drawing/2014/main" id="{637EB3B7-2934-740C-C937-FE099A991A25}"/>
              </a:ext>
            </a:extLst>
          </p:cNvPr>
          <p:cNvSpPr txBox="1"/>
          <p:nvPr/>
        </p:nvSpPr>
        <p:spPr>
          <a:xfrm>
            <a:off x="4042611" y="1438489"/>
            <a:ext cx="4984185" cy="3388620"/>
          </a:xfrm>
          <a:prstGeom prst="rect">
            <a:avLst/>
          </a:prstGeom>
          <a:noFill/>
        </p:spPr>
        <p:txBody>
          <a:bodyPr wrap="square" rtlCol="0">
            <a:spAutoFit/>
          </a:bodyPr>
          <a:lstStyle/>
          <a:p>
            <a:pPr>
              <a:lnSpc>
                <a:spcPct val="90000"/>
              </a:lnSpc>
            </a:pPr>
            <a:r>
              <a:rPr lang="en-US" sz="2800"/>
              <a:t>Overall Takeaway: </a:t>
            </a:r>
          </a:p>
          <a:p>
            <a:pPr>
              <a:lnSpc>
                <a:spcPct val="90000"/>
              </a:lnSpc>
            </a:pPr>
            <a:r>
              <a:rPr lang="en-US"/>
              <a:t>AI's significant role in our daily lives and government operations necessitates stringent barriers and security measures to ensure its responsible use. This is crucial for building public trust(the backbone of society) and addressing social inequalities, such as corruption issues like bribes to judges.</a:t>
            </a:r>
            <a:endParaRPr lang="en-US" sz="2800"/>
          </a:p>
          <a:p>
            <a:pPr>
              <a:lnSpc>
                <a:spcPct val="90000"/>
              </a:lnSpc>
            </a:pPr>
            <a:endParaRPr lang="en-US" sz="2800"/>
          </a:p>
          <a:p>
            <a:pPr>
              <a:lnSpc>
                <a:spcPct val="90000"/>
              </a:lnSpc>
            </a:pPr>
            <a:endParaRPr lang="en-US" sz="2800"/>
          </a:p>
          <a:p>
            <a:pPr>
              <a:lnSpc>
                <a:spcPct val="90000"/>
              </a:lnSpc>
            </a:pPr>
            <a:endParaRPr lang="en-US" sz="2800"/>
          </a:p>
        </p:txBody>
      </p:sp>
    </p:spTree>
    <p:extLst>
      <p:ext uri="{BB962C8B-B14F-4D97-AF65-F5344CB8AC3E}">
        <p14:creationId xmlns:p14="http://schemas.microsoft.com/office/powerpoint/2010/main" val="3603549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a:t>[1] PBS, Snowden and supporters fear Americans will lose interest from ‘NSA fatigue’, (Aug 13, 2014),  </a:t>
            </a:r>
            <a:r>
              <a:rPr lang="en-US">
                <a:hlinkClick r:id="rId2"/>
              </a:rPr>
              <a:t>https://d3i6fh83elv35t.cloudfront.net/newshour/app/uploads/2014/08/snowden-1024x576.jpg</a:t>
            </a:r>
            <a:r>
              <a:rPr lang="en-US"/>
              <a:t> (Mar 26, 2024)</a:t>
            </a:r>
          </a:p>
          <a:p>
            <a:pPr marL="0" indent="0">
              <a:buNone/>
            </a:pPr>
            <a:r>
              <a:rPr lang="en-US"/>
              <a:t>[2] Nicole Varela, Maxwell </a:t>
            </a:r>
            <a:r>
              <a:rPr lang="en-US" err="1"/>
              <a:t>Titsworth</a:t>
            </a:r>
            <a:r>
              <a:rPr lang="en-US"/>
              <a:t>, Martha Williams, </a:t>
            </a:r>
            <a:r>
              <a:rPr lang="en-US" err="1"/>
              <a:t>Biniam</a:t>
            </a:r>
            <a:r>
              <a:rPr lang="en-US"/>
              <a:t> </a:t>
            </a:r>
            <a:r>
              <a:rPr lang="en-US" err="1"/>
              <a:t>Gebre</a:t>
            </a:r>
            <a:r>
              <a:rPr lang="en-US"/>
              <a:t>, The Rise of AI In the Federal Workforce, (Jul 24, 2023), </a:t>
            </a:r>
            <a:r>
              <a:rPr lang="en-US">
                <a:hlinkClick r:id="rId3"/>
              </a:rPr>
              <a:t>https://www.citizencodex.com/our-stories/ai-in-the-federal-workforce</a:t>
            </a:r>
            <a:r>
              <a:rPr lang="en-US"/>
              <a:t> (Mar 26, 2024)</a:t>
            </a:r>
          </a:p>
          <a:p>
            <a:pPr marL="0" indent="0">
              <a:buNone/>
            </a:pPr>
            <a:r>
              <a:rPr lang="en-US"/>
              <a:t>[3] Jennifer Rodriguez, Man raped in jail after AI technology wrongfully identifies him in robbery, suit says, (Jan 23, 2024), </a:t>
            </a:r>
            <a:r>
              <a:rPr lang="en-US">
                <a:hlinkClick r:id="rId4"/>
              </a:rPr>
              <a:t>https://www.startelegram.com/news/state/texas/article284595930.html</a:t>
            </a:r>
            <a:r>
              <a:rPr lang="en-US"/>
              <a:t> (Mar 26, 2024)   </a:t>
            </a:r>
          </a:p>
          <a:p>
            <a:pPr marL="0" indent="0">
              <a:buNone/>
            </a:pPr>
            <a:r>
              <a:rPr lang="en-US"/>
              <a:t>[4] Ted </a:t>
            </a:r>
            <a:r>
              <a:rPr lang="en-US" err="1"/>
              <a:t>Bridis</a:t>
            </a:r>
            <a:r>
              <a:rPr lang="en-US"/>
              <a:t> and Neil King Jr, FBI Says Carnivore Tool Won't Eat Up Privacy, (Jul 20, 2000), </a:t>
            </a:r>
            <a:r>
              <a:rPr lang="en-US">
                <a:hlinkClick r:id="rId5"/>
              </a:rPr>
              <a:t>https://www.wsj.com/articles/SB964048547114464451</a:t>
            </a:r>
            <a:r>
              <a:rPr lang="en-US"/>
              <a:t> (Mar 26, 2024)</a:t>
            </a:r>
          </a:p>
          <a:p>
            <a:pPr marL="0" indent="0">
              <a:buNone/>
            </a:pPr>
            <a:r>
              <a:rPr lang="en-US"/>
              <a:t>[5] Cloudflare, What is a large language model (LLM)?, (Mar 4, 2024), </a:t>
            </a:r>
            <a:r>
              <a:rPr lang="en-US">
                <a:hlinkClick r:id="rId6"/>
              </a:rPr>
              <a:t>https://www.cloudflare.com/learning/ai/what-is-large-language-model/</a:t>
            </a:r>
            <a:r>
              <a:rPr lang="en-US"/>
              <a:t> (Mar 26, 2024)</a:t>
            </a:r>
          </a:p>
          <a:p>
            <a:pPr marL="0" indent="0">
              <a:buNone/>
            </a:pPr>
            <a:r>
              <a:rPr lang="en-US"/>
              <a:t>[6] Ahmed Jawed, The LLM Revolution: How AI Language Models Are Transforming Lives, (Aug 7, 2023), </a:t>
            </a:r>
            <a:r>
              <a:rPr lang="en-US">
                <a:hlinkClick r:id="rId7"/>
              </a:rPr>
              <a:t>https://www.linkedin.com/pulse/llm-revolution-how-ai-language-models-transforming-lives-ahmed-jawed/</a:t>
            </a:r>
            <a:r>
              <a:rPr lang="en-US"/>
              <a:t> (Mar 26, 2024)</a:t>
            </a:r>
          </a:p>
          <a:p>
            <a:pPr marL="0" indent="0">
              <a:buNone/>
            </a:pPr>
            <a:endParaRPr lang="en-US"/>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Alex Li</a:t>
            </a:r>
          </a:p>
        </p:txBody>
      </p:sp>
    </p:spTree>
    <p:extLst>
      <p:ext uri="{BB962C8B-B14F-4D97-AF65-F5344CB8AC3E}">
        <p14:creationId xmlns:p14="http://schemas.microsoft.com/office/powerpoint/2010/main" val="66329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Who are you? Why Verification online doesn’t work</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Silas Joy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1940707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verification is unavailable</a:t>
            </a:r>
          </a:p>
        </p:txBody>
      </p:sp>
      <p:sp>
        <p:nvSpPr>
          <p:cNvPr id="3" name="Content Placeholder 2"/>
          <p:cNvSpPr>
            <a:spLocks noGrp="1"/>
          </p:cNvSpPr>
          <p:nvPr>
            <p:ph sz="half" idx="1"/>
          </p:nvPr>
        </p:nvSpPr>
        <p:spPr/>
        <p:txBody>
          <a:bodyPr>
            <a:normAutofit fontScale="92500"/>
          </a:bodyPr>
          <a:lstStyle/>
          <a:p>
            <a:r>
              <a:rPr lang="en-US" dirty="0"/>
              <a:t>The blue checkmark launched in 2009 due to a lawsuit from baseball manager Anthony La Russa [1]</a:t>
            </a:r>
          </a:p>
          <a:p>
            <a:r>
              <a:rPr lang="en-US" dirty="0"/>
              <a:t>After that, it existed as a way for high profile users to be differentiated from anyone claiming to be them.</a:t>
            </a:r>
          </a:p>
          <a:p>
            <a:r>
              <a:rPr lang="en-US" dirty="0"/>
              <a:t>While the system worked for the most part, due to high numbers of twitter users requesting verification [2], it was not available to most users, until 2022.</a:t>
            </a:r>
          </a:p>
        </p:txBody>
      </p:sp>
      <p:pic>
        <p:nvPicPr>
          <p:cNvPr id="9" name="Content Placeholder 8" descr="A blue check mark in a cloud&#10;&#10;Description automatically generated">
            <a:extLst>
              <a:ext uri="{FF2B5EF4-FFF2-40B4-BE49-F238E27FC236}">
                <a16:creationId xmlns:a16="http://schemas.microsoft.com/office/drawing/2014/main" id="{49E0A458-B12D-5F2C-EAA1-BA7B8D270E7A}"/>
              </a:ext>
            </a:extLst>
          </p:cNvPr>
          <p:cNvPicPr>
            <a:picLocks noGrp="1" noChangeAspect="1"/>
          </p:cNvPicPr>
          <p:nvPr>
            <p:ph sz="half" idx="2"/>
          </p:nvPr>
        </p:nvPicPr>
        <p:blipFill>
          <a:blip r:embed="rId3"/>
          <a:stretch>
            <a:fillRect/>
          </a:stretch>
        </p:blipFill>
        <p:spPr>
          <a:xfrm>
            <a:off x="4914900" y="1352550"/>
            <a:ext cx="3352800" cy="3352800"/>
          </a:xfrm>
          <a:ln>
            <a:solidFill>
              <a:schemeClr val="bg1"/>
            </a:solidFill>
          </a:ln>
        </p:spPr>
      </p:pic>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Silas Joy</a:t>
            </a:r>
          </a:p>
        </p:txBody>
      </p:sp>
    </p:spTree>
    <p:extLst>
      <p:ext uri="{BB962C8B-B14F-4D97-AF65-F5344CB8AC3E}">
        <p14:creationId xmlns:p14="http://schemas.microsoft.com/office/powerpoint/2010/main" val="994784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 verification isn’t verifiable</a:t>
            </a:r>
          </a:p>
        </p:txBody>
      </p:sp>
      <p:sp>
        <p:nvSpPr>
          <p:cNvPr id="3" name="Content Placeholder 2"/>
          <p:cNvSpPr>
            <a:spLocks noGrp="1"/>
          </p:cNvSpPr>
          <p:nvPr>
            <p:ph sz="half" idx="1"/>
          </p:nvPr>
        </p:nvSpPr>
        <p:spPr/>
        <p:txBody>
          <a:bodyPr/>
          <a:lstStyle/>
          <a:p>
            <a:r>
              <a:rPr lang="en-US" dirty="0"/>
              <a:t>To bring down the old “lords and peasants” system that was in place when he bought twitter, Elon Musk introduced the ability to pay for verification with a monthly fee [3].</a:t>
            </a:r>
          </a:p>
          <a:p>
            <a:r>
              <a:rPr lang="en-US" dirty="0"/>
              <a:t>The problem with this new “verification” system is that it didn’t verify anything, and cause significant problems for both users and companies [4]</a:t>
            </a:r>
          </a:p>
        </p:txBody>
      </p:sp>
      <p:pic>
        <p:nvPicPr>
          <p:cNvPr id="9" name="Content Placeholder 8" descr="A white x on a black background&#10;&#10;Description automatically generated">
            <a:extLst>
              <a:ext uri="{FF2B5EF4-FFF2-40B4-BE49-F238E27FC236}">
                <a16:creationId xmlns:a16="http://schemas.microsoft.com/office/drawing/2014/main" id="{A78AB847-0706-3957-087B-7A0C9904FDF5}"/>
              </a:ext>
            </a:extLst>
          </p:cNvPr>
          <p:cNvPicPr>
            <a:picLocks noGrp="1" noChangeAspect="1"/>
          </p:cNvPicPr>
          <p:nvPr>
            <p:ph sz="half" idx="2"/>
          </p:nvPr>
        </p:nvPicPr>
        <p:blipFill>
          <a:blip r:embed="rId3"/>
          <a:stretch>
            <a:fillRect/>
          </a:stretch>
        </p:blipFill>
        <p:spPr>
          <a:xfrm>
            <a:off x="4914900" y="1352550"/>
            <a:ext cx="3352800" cy="3352800"/>
          </a:xfrm>
          <a:ln>
            <a:solidFill>
              <a:schemeClr val="bg1"/>
            </a:solidFill>
          </a:ln>
        </p:spPr>
      </p:pic>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Silas Joy</a:t>
            </a:r>
          </a:p>
        </p:txBody>
      </p:sp>
    </p:spTree>
    <p:extLst>
      <p:ext uri="{BB962C8B-B14F-4D97-AF65-F5344CB8AC3E}">
        <p14:creationId xmlns:p14="http://schemas.microsoft.com/office/powerpoint/2010/main" val="1594053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ID Online is untrustworthy</a:t>
            </a:r>
          </a:p>
        </p:txBody>
      </p:sp>
      <p:sp>
        <p:nvSpPr>
          <p:cNvPr id="3" name="Content Placeholder 2"/>
          <p:cNvSpPr>
            <a:spLocks noGrp="1"/>
          </p:cNvSpPr>
          <p:nvPr>
            <p:ph sz="half" idx="1"/>
          </p:nvPr>
        </p:nvSpPr>
        <p:spPr/>
        <p:txBody>
          <a:bodyPr>
            <a:normAutofit fontScale="92500" lnSpcReduction="10000"/>
          </a:bodyPr>
          <a:lstStyle/>
          <a:p>
            <a:r>
              <a:rPr lang="en-US" dirty="0"/>
              <a:t>In some cases where you have been locked out of your account, Facebook will request that you send in a picture of your government ID, or similar form of identification [5]</a:t>
            </a:r>
          </a:p>
          <a:p>
            <a:r>
              <a:rPr lang="en-US" dirty="0"/>
              <a:t>With a history of data leaks, many find the idea of giving Facebook or other sites their ID to be worrying [6]</a:t>
            </a:r>
          </a:p>
          <a:p>
            <a:r>
              <a:rPr lang="en-US" dirty="0"/>
              <a:t>In the past 2 years, 8 states have passed laws requiring age verification to view adult content, with potentially more on the way [7,8] </a:t>
            </a:r>
          </a:p>
          <a:p>
            <a:endParaRPr lang="en-US" dirty="0"/>
          </a:p>
          <a:p>
            <a:endParaRPr lang="en-US" dirty="0"/>
          </a:p>
        </p:txBody>
      </p:sp>
      <p:pic>
        <p:nvPicPr>
          <p:cNvPr id="9" name="Content Placeholder 8" descr="A close-up of a driver license&#10;&#10;Description automatically generated">
            <a:extLst>
              <a:ext uri="{FF2B5EF4-FFF2-40B4-BE49-F238E27FC236}">
                <a16:creationId xmlns:a16="http://schemas.microsoft.com/office/drawing/2014/main" id="{AAACB5BF-EB9D-9952-479A-90A48F4831EE}"/>
              </a:ext>
            </a:extLst>
          </p:cNvPr>
          <p:cNvPicPr>
            <a:picLocks noGrp="1" noChangeAspect="1"/>
          </p:cNvPicPr>
          <p:nvPr>
            <p:ph sz="half" idx="2"/>
          </p:nvPr>
        </p:nvPicPr>
        <p:blipFill>
          <a:blip r:embed="rId3"/>
          <a:stretch>
            <a:fillRect/>
          </a:stretch>
        </p:blipFill>
        <p:spPr>
          <a:xfrm>
            <a:off x="4724400" y="1790581"/>
            <a:ext cx="3733800" cy="2476738"/>
          </a:xfrm>
          <a:ln>
            <a:solidFill>
              <a:schemeClr val="bg1"/>
            </a:solidFill>
          </a:ln>
        </p:spPr>
      </p:pic>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Silas Joy</a:t>
            </a:r>
          </a:p>
        </p:txBody>
      </p:sp>
    </p:spTree>
    <p:extLst>
      <p:ext uri="{BB962C8B-B14F-4D97-AF65-F5344CB8AC3E}">
        <p14:creationId xmlns:p14="http://schemas.microsoft.com/office/powerpoint/2010/main" val="141046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pic>
        <p:nvPicPr>
          <p:cNvPr id="9" name="Picture 8" descr="993782_10151472937681130_340415500_n.jpg">
            <a:extLst>
              <a:ext uri="{FF2B5EF4-FFF2-40B4-BE49-F238E27FC236}">
                <a16:creationId xmlns:a16="http://schemas.microsoft.com/office/drawing/2014/main" id="{A97A3D7D-48FC-F043-AF32-0B4ED2630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967" y="1829372"/>
            <a:ext cx="5920033" cy="3043949"/>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7500" lnSpcReduction="20000"/>
          </a:bodyPr>
          <a:lstStyle/>
          <a:p>
            <a:pPr marL="0" indent="0">
              <a:buNone/>
            </a:pPr>
            <a:r>
              <a:rPr lang="en-US" dirty="0"/>
              <a:t>[1] MG Siegler, Hey There! Tony La Russa Is Suing Twitter (TechCrunch, June 4, 2009) </a:t>
            </a:r>
            <a:r>
              <a:rPr lang="en-US" dirty="0">
                <a:hlinkClick r:id="rId3"/>
              </a:rPr>
              <a:t>https://techcrunch.com/2009/06/04/hey-there-tony-la-russa-is-suing-twitter/</a:t>
            </a:r>
            <a:r>
              <a:rPr lang="en-US" dirty="0"/>
              <a:t> (Accessed April 5, 2024)</a:t>
            </a:r>
          </a:p>
          <a:p>
            <a:pPr marL="0" indent="0">
              <a:buNone/>
            </a:pPr>
            <a:r>
              <a:rPr lang="en-US" dirty="0"/>
              <a:t>[2] Andrew Hutchinson, Twitter Pauses Public Requests for Profile Verification, Just a Week After Re-Launch (</a:t>
            </a:r>
            <a:r>
              <a:rPr lang="en-US" dirty="0" err="1"/>
              <a:t>SocialMediaToday</a:t>
            </a:r>
            <a:r>
              <a:rPr lang="en-US" dirty="0"/>
              <a:t>, May 28, 2021) </a:t>
            </a:r>
            <a:r>
              <a:rPr lang="en-US" dirty="0">
                <a:hlinkClick r:id="rId4"/>
              </a:rPr>
              <a:t>https://www.socialmediatoday.com/news/twitter-pauses-public-requests-for-profile-verification-just-a-week-after/601017/</a:t>
            </a:r>
            <a:r>
              <a:rPr lang="en-US" dirty="0"/>
              <a:t> (Accessed April 5, 2024)</a:t>
            </a:r>
          </a:p>
          <a:p>
            <a:pPr marL="0" indent="0">
              <a:buNone/>
            </a:pPr>
            <a:r>
              <a:rPr lang="en-US" dirty="0"/>
              <a:t>[3] Elon Musk, Twitter Blue Announcement Tweet (Twitter, November 1, 2022) </a:t>
            </a:r>
            <a:r>
              <a:rPr lang="en-US" dirty="0">
                <a:hlinkClick r:id="rId5"/>
              </a:rPr>
              <a:t>https://twitter.com/elonmusk/status/1587498907336118274?s=20</a:t>
            </a:r>
            <a:r>
              <a:rPr lang="en-US" dirty="0"/>
              <a:t> (Accessed April 5, 2024)</a:t>
            </a:r>
          </a:p>
          <a:p>
            <a:pPr marL="0" indent="0">
              <a:buNone/>
            </a:pPr>
            <a:r>
              <a:rPr lang="en-US" dirty="0"/>
              <a:t>[4] Kevin Jiang, Eli Lilly loses billions in market cap after ‘verified’ Twitter impostor promises free insulin (The Star, November 11, 2022) </a:t>
            </a:r>
            <a:r>
              <a:rPr lang="en-US" dirty="0">
                <a:hlinkClick r:id="rId6"/>
              </a:rPr>
              <a:t>https://www.thestar.com/business/technology/eli-lilly-loses-billions-in-market-cap-after-verified-twitter-impostor-promises-free-insulin/article_ec4e0e8c-13ed-5193-97e9-7589daf78e19.html</a:t>
            </a:r>
            <a:r>
              <a:rPr lang="en-US" dirty="0"/>
              <a:t> (Accessed April 5, 2024)</a:t>
            </a:r>
          </a:p>
          <a:p>
            <a:pPr marL="0" indent="0">
              <a:buNone/>
            </a:pPr>
            <a:r>
              <a:rPr lang="en-US" dirty="0"/>
              <a:t>[5] Facebook, Types of IDs that Facebook accepts (Facebook, © 2024) </a:t>
            </a:r>
            <a:r>
              <a:rPr lang="en-US" dirty="0">
                <a:hlinkClick r:id="rId7"/>
              </a:rPr>
              <a:t>https://www.facebook.com/help/159096464162185</a:t>
            </a:r>
            <a:r>
              <a:rPr lang="en-US" dirty="0"/>
              <a:t> (Accessed April 5, 2024)</a:t>
            </a:r>
          </a:p>
          <a:p>
            <a:pPr marL="0" indent="0">
              <a:buNone/>
            </a:pPr>
            <a:r>
              <a:rPr lang="en-US" dirty="0"/>
              <a:t>[6] Michael X. </a:t>
            </a:r>
            <a:r>
              <a:rPr lang="en-US" dirty="0" err="1"/>
              <a:t>Heiligenstein</a:t>
            </a:r>
            <a:r>
              <a:rPr lang="en-US" dirty="0"/>
              <a:t>, Facebook Data Breaches: Full Timeline Through 2023(Firewall Times, October 5, 2023) </a:t>
            </a:r>
            <a:r>
              <a:rPr lang="en-US" dirty="0">
                <a:hlinkClick r:id="rId8"/>
              </a:rPr>
              <a:t>https://firewalltimes.com/facebook-data-breach-timeline/</a:t>
            </a:r>
            <a:r>
              <a:rPr lang="en-US" dirty="0"/>
              <a:t>(Accessed April 5, 2024)</a:t>
            </a:r>
          </a:p>
          <a:p>
            <a:pPr marL="0" indent="0">
              <a:buNone/>
            </a:pPr>
            <a:r>
              <a:rPr lang="en-US" dirty="0"/>
              <a:t>[7] John Hanna, Sean Murphy, Kansas moves to join Texas and other states in requiring porn sites to verify people’s ages (AP News, March 26, 2024) </a:t>
            </a:r>
            <a:r>
              <a:rPr lang="en-US" dirty="0">
                <a:hlinkClick r:id="rId9"/>
              </a:rPr>
              <a:t>https://apnews.com/article/internet-pornography-age-verification-states-2ad9939bb95ccc15126419b38067be94</a:t>
            </a:r>
            <a:r>
              <a:rPr lang="en-US" dirty="0"/>
              <a:t>  (Accessed April 5, 2024)</a:t>
            </a:r>
          </a:p>
          <a:p>
            <a:pPr marL="0" indent="0">
              <a:buNone/>
            </a:pPr>
            <a:r>
              <a:rPr lang="en-US" dirty="0"/>
              <a:t>[8] Evan </a:t>
            </a:r>
            <a:r>
              <a:rPr lang="en-US" dirty="0" err="1"/>
              <a:t>Dashevsky</a:t>
            </a:r>
            <a:r>
              <a:rPr lang="en-US" dirty="0"/>
              <a:t>, Just how much malware is on free porn sites? (</a:t>
            </a:r>
            <a:r>
              <a:rPr lang="en-US" dirty="0" err="1"/>
              <a:t>PCWorld</a:t>
            </a:r>
            <a:r>
              <a:rPr lang="en-US" dirty="0"/>
              <a:t>, April 17, 2013) </a:t>
            </a:r>
            <a:r>
              <a:rPr lang="en-US" dirty="0">
                <a:hlinkClick r:id="rId10"/>
              </a:rPr>
              <a:t>https://www.pcworld.com/article/451366/just-how-much-malware-is-on-free-porn-sites.html</a:t>
            </a:r>
            <a:r>
              <a:rPr lang="en-US" dirty="0"/>
              <a:t> (Accessed April 5, 2024)</a:t>
            </a:r>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dirty="0"/>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Silas Joy</a:t>
            </a:r>
          </a:p>
        </p:txBody>
      </p:sp>
    </p:spTree>
    <p:extLst>
      <p:ext uri="{BB962C8B-B14F-4D97-AF65-F5344CB8AC3E}">
        <p14:creationId xmlns:p14="http://schemas.microsoft.com/office/powerpoint/2010/main" val="804262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1325175" y="1056200"/>
            <a:ext cx="7315200" cy="762000"/>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dirty="0"/>
              <a:t>Police </a:t>
            </a:r>
            <a:br>
              <a:rPr lang="en-US" dirty="0"/>
            </a:br>
            <a:r>
              <a:rPr lang="en-US" dirty="0"/>
              <a:t>Body Cam Sham</a:t>
            </a:r>
            <a:endParaRPr sz="2200" dirty="0"/>
          </a:p>
        </p:txBody>
      </p:sp>
      <p:sp>
        <p:nvSpPr>
          <p:cNvPr id="92" name="Google Shape;92;p1"/>
          <p:cNvSpPr txBox="1">
            <a:spLocks noGrp="1"/>
          </p:cNvSpPr>
          <p:nvPr>
            <p:ph type="body" idx="1"/>
          </p:nvPr>
        </p:nvSpPr>
        <p:spPr>
          <a:xfrm>
            <a:off x="-1325175" y="266700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April Zingher</a:t>
            </a:r>
            <a:endParaRPr/>
          </a:p>
        </p:txBody>
      </p:sp>
      <p:sp>
        <p:nvSpPr>
          <p:cNvPr id="93" name="Google Shape;93;p1"/>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94" name="Google Shape;94;p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95" name="Google Shape;95;p1"/>
          <p:cNvPicPr preferRelativeResize="0"/>
          <p:nvPr/>
        </p:nvPicPr>
        <p:blipFill>
          <a:blip r:embed="rId3">
            <a:alphaModFix/>
          </a:blip>
          <a:stretch>
            <a:fillRect/>
          </a:stretch>
        </p:blipFill>
        <p:spPr>
          <a:xfrm>
            <a:off x="4572000" y="619975"/>
            <a:ext cx="4480675" cy="39035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c8edf67c0a_0_1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Early studies show decreased use of force...</a:t>
            </a:r>
            <a:endParaRPr/>
          </a:p>
        </p:txBody>
      </p:sp>
      <p:sp>
        <p:nvSpPr>
          <p:cNvPr id="102" name="Google Shape;102;g2c8edf67c0a_0_12"/>
          <p:cNvSpPr txBox="1">
            <a:spLocks noGrp="1"/>
          </p:cNvSpPr>
          <p:nvPr>
            <p:ph type="body" idx="1"/>
          </p:nvPr>
        </p:nvSpPr>
        <p:spPr>
          <a:xfrm>
            <a:off x="170250" y="1171776"/>
            <a:ext cx="3733800" cy="3352800"/>
          </a:xfrm>
          <a:prstGeom prst="rect">
            <a:avLst/>
          </a:prstGeom>
          <a:noFill/>
          <a:ln>
            <a:noFill/>
          </a:ln>
        </p:spPr>
        <p:txBody>
          <a:bodyPr spcFirstLastPara="1" wrap="square" lIns="91425" tIns="45700" rIns="91425" bIns="45700" anchor="t" anchorCtr="0">
            <a:normAutofit/>
          </a:bodyPr>
          <a:lstStyle/>
          <a:p>
            <a:pPr marL="205740" lvl="0" indent="-205740" algn="l" rtl="0">
              <a:lnSpc>
                <a:spcPct val="90000"/>
              </a:lnSpc>
              <a:spcBef>
                <a:spcPts val="1200"/>
              </a:spcBef>
              <a:spcAft>
                <a:spcPts val="0"/>
              </a:spcAft>
              <a:buSzPts val="1620"/>
              <a:buChar char="•"/>
            </a:pPr>
            <a:r>
              <a:rPr lang="en-US"/>
              <a:t>The first study on body cameras, and one of the most cited, was in Rialto, CA, in 2013.</a:t>
            </a:r>
            <a:r>
              <a:rPr lang="en-US" baseline="30000">
                <a:hlinkClick r:id="rId3"/>
              </a:rPr>
              <a:t>[6]</a:t>
            </a:r>
          </a:p>
          <a:p>
            <a:pPr marL="205740" lvl="0" indent="-205740" algn="l" rtl="0">
              <a:lnSpc>
                <a:spcPct val="90000"/>
              </a:lnSpc>
              <a:spcBef>
                <a:spcPts val="1200"/>
              </a:spcBef>
              <a:spcAft>
                <a:spcPts val="0"/>
              </a:spcAft>
              <a:buSzPts val="1620"/>
              <a:buChar char="•"/>
            </a:pPr>
            <a:r>
              <a:rPr lang="en-US"/>
              <a:t>As can be seen in the graph, the force used and complaints after instituting body cameras both dropped significantly.</a:t>
            </a:r>
            <a:endParaRPr/>
          </a:p>
          <a:p>
            <a:pPr marL="205740" lvl="0" indent="-205740" algn="l" rtl="0">
              <a:lnSpc>
                <a:spcPct val="90000"/>
              </a:lnSpc>
              <a:spcBef>
                <a:spcPts val="1200"/>
              </a:spcBef>
              <a:spcAft>
                <a:spcPts val="0"/>
              </a:spcAft>
              <a:buSzPts val="1620"/>
              <a:buChar char="•"/>
            </a:pPr>
            <a:r>
              <a:rPr lang="en-US"/>
              <a:t>However, this finding has not been replicated in wider results.</a:t>
            </a:r>
            <a:endParaRPr/>
          </a:p>
        </p:txBody>
      </p:sp>
      <p:sp>
        <p:nvSpPr>
          <p:cNvPr id="103" name="Google Shape;103;g2c8edf67c0a_0_1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04" name="Google Shape;104;g2c8edf67c0a_0_12"/>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105" name="Google Shape;105;g2c8edf67c0a_0_12"/>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April Zingher</a:t>
            </a:r>
            <a:endParaRPr/>
          </a:p>
        </p:txBody>
      </p:sp>
      <p:pic>
        <p:nvPicPr>
          <p:cNvPr id="106" name="Google Shape;106;g2c8edf67c0a_0_12"/>
          <p:cNvPicPr preferRelativeResize="0"/>
          <p:nvPr/>
        </p:nvPicPr>
        <p:blipFill>
          <a:blip r:embed="rId4">
            <a:alphaModFix/>
          </a:blip>
          <a:stretch>
            <a:fillRect/>
          </a:stretch>
        </p:blipFill>
        <p:spPr>
          <a:xfrm>
            <a:off x="3874891" y="1285020"/>
            <a:ext cx="4490847" cy="33558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c8edf67c0a_0_35"/>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chemeClr val="lt1"/>
              </a:buClr>
              <a:buSzPts val="2700"/>
              <a:buFont typeface="Cambria"/>
              <a:buNone/>
            </a:pPr>
            <a:r>
              <a:rPr lang="en-US" dirty="0"/>
              <a:t>...but after changes in study </a:t>
            </a:r>
            <a:br>
              <a:rPr lang="en-US" dirty="0"/>
            </a:br>
            <a:r>
              <a:rPr lang="en-US" dirty="0"/>
              <a:t>methodology, they seem to have a mixed effect.</a:t>
            </a:r>
            <a:endParaRPr dirty="0"/>
          </a:p>
        </p:txBody>
      </p:sp>
      <p:sp>
        <p:nvSpPr>
          <p:cNvPr id="113" name="Google Shape;113;g2c8edf67c0a_0_35"/>
          <p:cNvSpPr txBox="1">
            <a:spLocks noGrp="1"/>
          </p:cNvSpPr>
          <p:nvPr>
            <p:ph type="body" idx="1"/>
          </p:nvPr>
        </p:nvSpPr>
        <p:spPr>
          <a:xfrm>
            <a:off x="110289" y="1274362"/>
            <a:ext cx="3733800" cy="3352800"/>
          </a:xfrm>
          <a:prstGeom prst="rect">
            <a:avLst/>
          </a:prstGeom>
          <a:noFill/>
          <a:ln>
            <a:noFill/>
          </a:ln>
        </p:spPr>
        <p:txBody>
          <a:bodyPr spcFirstLastPara="1" wrap="square" lIns="91425" tIns="45700" rIns="91425" bIns="45700" anchor="t" anchorCtr="0">
            <a:noAutofit/>
          </a:bodyPr>
          <a:lstStyle/>
          <a:p>
            <a:pPr marL="205740" lvl="0" indent="-205740" algn="l" rtl="0">
              <a:lnSpc>
                <a:spcPct val="90000"/>
              </a:lnSpc>
              <a:spcBef>
                <a:spcPts val="1200"/>
              </a:spcBef>
              <a:spcAft>
                <a:spcPts val="0"/>
              </a:spcAft>
              <a:buSzPts val="1620"/>
              <a:buChar char="•"/>
            </a:pPr>
            <a:r>
              <a:rPr lang="en-US"/>
              <a:t>Later studies not only did not find this consistent decrease in force, but one study actually had each site wildly vary.</a:t>
            </a:r>
            <a:r>
              <a:rPr lang="en-US" baseline="30000">
                <a:hlinkClick r:id="rId3"/>
              </a:rPr>
              <a:t>[6]</a:t>
            </a:r>
            <a:endParaRPr lang="en-US"/>
          </a:p>
          <a:p>
            <a:pPr marL="205740" lvl="0" indent="-205740" algn="l" rtl="0">
              <a:lnSpc>
                <a:spcPct val="90000"/>
              </a:lnSpc>
              <a:spcBef>
                <a:spcPts val="1200"/>
              </a:spcBef>
              <a:spcAft>
                <a:spcPts val="0"/>
              </a:spcAft>
              <a:buSzPts val="1620"/>
              <a:buChar char="•"/>
            </a:pPr>
            <a:r>
              <a:rPr lang="en-US" dirty="0"/>
              <a:t>Over a full decade after the Rialto study, it is still unclear whether body cameras overall lower police use of force, but overall, police killed 1,096 people in 2022, compared to 958 in 2016, a year body cameras became more widespread.</a:t>
            </a:r>
            <a:r>
              <a:rPr lang="en-US" baseline="30000" dirty="0">
                <a:hlinkClick r:id="rId4"/>
              </a:rPr>
              <a:t>[4]</a:t>
            </a:r>
            <a:endParaRPr baseline="30000" dirty="0"/>
          </a:p>
        </p:txBody>
      </p:sp>
      <p:sp>
        <p:nvSpPr>
          <p:cNvPr id="114" name="Google Shape;114;g2c8edf67c0a_0_35"/>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15" name="Google Shape;115;g2c8edf67c0a_0_35"/>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116" name="Google Shape;116;g2c8edf67c0a_0_35"/>
          <p:cNvSpPr txBox="1"/>
          <p:nvPr/>
        </p:nvSpPr>
        <p:spPr>
          <a:xfrm>
            <a:off x="6847114" y="279462"/>
            <a:ext cx="2179800" cy="307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None/>
            </a:pPr>
            <a:r>
              <a:rPr lang="en-US">
                <a:solidFill>
                  <a:schemeClr val="lt1"/>
                </a:solidFill>
                <a:latin typeface="Cambria"/>
                <a:ea typeface="Cambria"/>
                <a:cs typeface="Cambria"/>
                <a:sym typeface="Cambria"/>
              </a:rPr>
              <a:t>April Zingher</a:t>
            </a:r>
            <a:endParaRPr>
              <a:solidFill>
                <a:schemeClr val="lt1"/>
              </a:solidFill>
              <a:latin typeface="Cambria"/>
              <a:ea typeface="Cambria"/>
              <a:cs typeface="Cambria"/>
              <a:sym typeface="Cambria"/>
            </a:endParaRPr>
          </a:p>
        </p:txBody>
      </p:sp>
      <p:pic>
        <p:nvPicPr>
          <p:cNvPr id="117" name="Google Shape;117;g2c8edf67c0a_0_35"/>
          <p:cNvPicPr preferRelativeResize="0"/>
          <p:nvPr/>
        </p:nvPicPr>
        <p:blipFill>
          <a:blip r:embed="rId5">
            <a:alphaModFix/>
          </a:blip>
          <a:stretch>
            <a:fillRect/>
          </a:stretch>
        </p:blipFill>
        <p:spPr>
          <a:xfrm>
            <a:off x="3991250" y="1276350"/>
            <a:ext cx="5035674" cy="29076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Police obfuscate body cam footage...</a:t>
            </a:r>
            <a:endParaRPr/>
          </a:p>
        </p:txBody>
      </p:sp>
      <p:sp>
        <p:nvSpPr>
          <p:cNvPr id="124" name="Google Shape;124;p2"/>
          <p:cNvSpPr txBox="1">
            <a:spLocks noGrp="1"/>
          </p:cNvSpPr>
          <p:nvPr>
            <p:ph type="body" idx="1"/>
          </p:nvPr>
        </p:nvSpPr>
        <p:spPr>
          <a:xfrm>
            <a:off x="660" y="1159154"/>
            <a:ext cx="4726800" cy="3656700"/>
          </a:xfrm>
          <a:prstGeom prst="rect">
            <a:avLst/>
          </a:prstGeom>
          <a:noFill/>
          <a:ln>
            <a:noFill/>
          </a:ln>
        </p:spPr>
        <p:txBody>
          <a:bodyPr spcFirstLastPara="1" wrap="square" lIns="91425" tIns="45700" rIns="91425" bIns="45700" anchor="t" anchorCtr="0">
            <a:normAutofit/>
          </a:bodyPr>
          <a:lstStyle/>
          <a:p>
            <a:pPr marL="205740" lvl="0" indent="-205740" algn="l" rtl="0">
              <a:lnSpc>
                <a:spcPct val="90000"/>
              </a:lnSpc>
              <a:spcBef>
                <a:spcPts val="1200"/>
              </a:spcBef>
              <a:spcAft>
                <a:spcPts val="0"/>
              </a:spcAft>
              <a:buSzPts val="1620"/>
              <a:buChar char="•"/>
            </a:pPr>
            <a:r>
              <a:rPr lang="en-US"/>
              <a:t>A 2017 study found that almost 4 in 10 fatal shootings by police that year were never released, while many were released long after the shooting.</a:t>
            </a:r>
            <a:r>
              <a:rPr lang="en-US" baseline="30000">
                <a:hlinkClick r:id="rId3"/>
              </a:rPr>
              <a:t>[5]</a:t>
            </a:r>
          </a:p>
          <a:p>
            <a:pPr marL="205740" lvl="0" indent="-205740" algn="l" rtl="0">
              <a:lnSpc>
                <a:spcPct val="90000"/>
              </a:lnSpc>
              <a:spcBef>
                <a:spcPts val="1200"/>
              </a:spcBef>
              <a:spcAft>
                <a:spcPts val="0"/>
              </a:spcAft>
              <a:buSzPts val="1620"/>
              <a:buChar char="•"/>
            </a:pPr>
            <a:r>
              <a:rPr lang="en-US"/>
              <a:t>In addition, it found laws in Texas stating body cam footage may not be released to the public until investigations are over, and in North Carolina stating a court order is required even if police want to release the video.</a:t>
            </a:r>
            <a:endParaRPr/>
          </a:p>
          <a:p>
            <a:pPr marL="205740" lvl="0" indent="-205740" algn="l" rtl="0">
              <a:lnSpc>
                <a:spcPct val="90000"/>
              </a:lnSpc>
              <a:spcBef>
                <a:spcPts val="1200"/>
              </a:spcBef>
              <a:spcAft>
                <a:spcPts val="0"/>
              </a:spcAft>
              <a:buSzPts val="1620"/>
              <a:buChar char="•"/>
            </a:pPr>
            <a:r>
              <a:rPr lang="en-US"/>
              <a:t>So, the solution is just to pass laws forcing it to be released, right?</a:t>
            </a:r>
            <a:endParaRPr/>
          </a:p>
        </p:txBody>
      </p:sp>
      <p:sp>
        <p:nvSpPr>
          <p:cNvPr id="125" name="Google Shape;125;p2"/>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26" name="Google Shape;126;p2"/>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127" name="Google Shape;127;p2"/>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April Zingher</a:t>
            </a:r>
            <a:endParaRPr/>
          </a:p>
        </p:txBody>
      </p:sp>
      <p:pic>
        <p:nvPicPr>
          <p:cNvPr id="128" name="Google Shape;128;p2"/>
          <p:cNvPicPr preferRelativeResize="0"/>
          <p:nvPr/>
        </p:nvPicPr>
        <p:blipFill>
          <a:blip r:embed="rId4">
            <a:alphaModFix/>
          </a:blip>
          <a:stretch>
            <a:fillRect/>
          </a:stretch>
        </p:blipFill>
        <p:spPr>
          <a:xfrm>
            <a:off x="5149358" y="1036478"/>
            <a:ext cx="3994642" cy="39020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c8edf67c0a_0_71"/>
          <p:cNvSpPr txBox="1">
            <a:spLocks noGrp="1"/>
          </p:cNvSpPr>
          <p:nvPr>
            <p:ph type="title"/>
          </p:nvPr>
        </p:nvSpPr>
        <p:spPr>
          <a:xfrm>
            <a:off x="395650" y="361950"/>
            <a:ext cx="80625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dirty="0"/>
              <a:t>... and now, they’re editing footage </a:t>
            </a:r>
            <a:br>
              <a:rPr lang="en-US" dirty="0"/>
            </a:br>
            <a:r>
              <a:rPr lang="en-US" dirty="0"/>
              <a:t>before release.</a:t>
            </a:r>
            <a:endParaRPr dirty="0"/>
          </a:p>
        </p:txBody>
      </p:sp>
      <p:sp>
        <p:nvSpPr>
          <p:cNvPr id="135" name="Google Shape;135;g2c8edf67c0a_0_71"/>
          <p:cNvSpPr txBox="1">
            <a:spLocks noGrp="1"/>
          </p:cNvSpPr>
          <p:nvPr>
            <p:ph type="body" idx="1"/>
          </p:nvPr>
        </p:nvSpPr>
        <p:spPr>
          <a:xfrm>
            <a:off x="50630" y="1083905"/>
            <a:ext cx="4726800" cy="3656700"/>
          </a:xfrm>
          <a:prstGeom prst="rect">
            <a:avLst/>
          </a:prstGeom>
          <a:noFill/>
          <a:ln>
            <a:noFill/>
          </a:ln>
        </p:spPr>
        <p:txBody>
          <a:bodyPr spcFirstLastPara="1" wrap="square" lIns="91425" tIns="45700" rIns="91425" bIns="45700" anchor="t" anchorCtr="0">
            <a:noAutofit/>
          </a:bodyPr>
          <a:lstStyle/>
          <a:p>
            <a:pPr marL="205740" lvl="0" indent="-186690" algn="l" rtl="0">
              <a:lnSpc>
                <a:spcPct val="90000"/>
              </a:lnSpc>
              <a:spcBef>
                <a:spcPts val="1200"/>
              </a:spcBef>
              <a:spcAft>
                <a:spcPts val="0"/>
              </a:spcAft>
              <a:buSzPts val="1320"/>
              <a:buChar char="•"/>
            </a:pPr>
            <a:r>
              <a:rPr lang="en-US" sz="1500"/>
              <a:t>Herman Whitfield III was killed by Indianapolis police officers on April 25, 2022, after his family had called for an ambulance but police came instead.</a:t>
            </a:r>
            <a:r>
              <a:rPr lang="en-US" sz="1500" baseline="30000">
                <a:hlinkClick r:id="rId3"/>
              </a:rPr>
              <a:t>[4]</a:t>
            </a:r>
          </a:p>
          <a:p>
            <a:pPr marL="205740" lvl="0" indent="-186690" algn="l" rtl="0">
              <a:lnSpc>
                <a:spcPct val="90000"/>
              </a:lnSpc>
              <a:spcBef>
                <a:spcPts val="1200"/>
              </a:spcBef>
              <a:spcAft>
                <a:spcPts val="0"/>
              </a:spcAft>
              <a:buSzPts val="1320"/>
              <a:buChar char="•"/>
            </a:pPr>
            <a:r>
              <a:rPr lang="en-US" sz="1500"/>
              <a:t>The Indianapolis Metropolitan Police Department released a heavily edited video removing footage of Whitfield saying “I can’t breathe” while in a deadly restraint.</a:t>
            </a:r>
            <a:endParaRPr sz="1500"/>
          </a:p>
          <a:p>
            <a:pPr marL="205740" lvl="0" indent="-186690" algn="l" rtl="0">
              <a:lnSpc>
                <a:spcPct val="90000"/>
              </a:lnSpc>
              <a:spcBef>
                <a:spcPts val="1200"/>
              </a:spcBef>
              <a:spcAft>
                <a:spcPts val="0"/>
              </a:spcAft>
              <a:buSzPts val="1320"/>
              <a:buChar char="•"/>
            </a:pPr>
            <a:r>
              <a:rPr lang="en-US" sz="1500"/>
              <a:t>The department said “IMPD, as a general rule, does not release such documents without a subpoena.” and has still not released the unedited footage.</a:t>
            </a:r>
            <a:endParaRPr sz="1500"/>
          </a:p>
          <a:p>
            <a:pPr marL="205740" lvl="0" indent="-186690" algn="l" rtl="0">
              <a:lnSpc>
                <a:spcPct val="90000"/>
              </a:lnSpc>
              <a:spcBef>
                <a:spcPts val="1200"/>
              </a:spcBef>
              <a:spcAft>
                <a:spcPts val="0"/>
              </a:spcAft>
              <a:buSzPts val="1320"/>
              <a:buChar char="•"/>
            </a:pPr>
            <a:r>
              <a:rPr lang="en-US" sz="1500"/>
              <a:t>Similar editing occurred in the killing of 13-year-old Adam Toledo with his hands up (charges dropped) and 41-year old Jesus Crosby for holding nail clippers (charges dropped).</a:t>
            </a:r>
            <a:endParaRPr sz="1500"/>
          </a:p>
        </p:txBody>
      </p:sp>
      <p:sp>
        <p:nvSpPr>
          <p:cNvPr id="136" name="Google Shape;136;g2c8edf67c0a_0_71"/>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37" name="Google Shape;137;g2c8edf67c0a_0_71"/>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138" name="Google Shape;138;g2c8edf67c0a_0_71"/>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April Zingher</a:t>
            </a:r>
            <a:endParaRPr/>
          </a:p>
        </p:txBody>
      </p:sp>
      <p:pic>
        <p:nvPicPr>
          <p:cNvPr id="139" name="Google Shape;139;g2c8edf67c0a_0_71"/>
          <p:cNvPicPr preferRelativeResize="0"/>
          <p:nvPr/>
        </p:nvPicPr>
        <p:blipFill>
          <a:blip r:embed="rId4">
            <a:alphaModFix/>
          </a:blip>
          <a:stretch>
            <a:fillRect/>
          </a:stretch>
        </p:blipFill>
        <p:spPr>
          <a:xfrm>
            <a:off x="4778375" y="1084700"/>
            <a:ext cx="4319149" cy="287155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c8edf67c0a_0_4"/>
          <p:cNvSpPr txBox="1">
            <a:spLocks noGrp="1"/>
          </p:cNvSpPr>
          <p:nvPr>
            <p:ph type="title"/>
          </p:nvPr>
        </p:nvSpPr>
        <p:spPr>
          <a:xfrm>
            <a:off x="685800" y="438150"/>
            <a:ext cx="77724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Tortuguita: when even unedited clear body camera footage doesn’t matter...</a:t>
            </a:r>
            <a:endParaRPr/>
          </a:p>
        </p:txBody>
      </p:sp>
      <p:sp>
        <p:nvSpPr>
          <p:cNvPr id="146" name="Google Shape;146;g2c8edf67c0a_0_4"/>
          <p:cNvSpPr txBox="1">
            <a:spLocks noGrp="1"/>
          </p:cNvSpPr>
          <p:nvPr>
            <p:ph type="body" idx="2"/>
          </p:nvPr>
        </p:nvSpPr>
        <p:spPr>
          <a:xfrm>
            <a:off x="4724400" y="1352551"/>
            <a:ext cx="3733800" cy="3352800"/>
          </a:xfrm>
          <a:prstGeom prst="rect">
            <a:avLst/>
          </a:prstGeom>
        </p:spPr>
        <p:txBody>
          <a:bodyPr spcFirstLastPara="1" wrap="square" lIns="91425" tIns="45700" rIns="91425" bIns="45700" anchor="t" anchorCtr="0">
            <a:normAutofit/>
          </a:bodyPr>
          <a:lstStyle/>
          <a:p>
            <a:pPr marL="0" lvl="0" indent="0" algn="l" rtl="0">
              <a:spcBef>
                <a:spcPts val="1200"/>
              </a:spcBef>
              <a:spcAft>
                <a:spcPts val="0"/>
              </a:spcAft>
              <a:buNone/>
            </a:pPr>
            <a:endParaRPr/>
          </a:p>
        </p:txBody>
      </p:sp>
      <p:sp>
        <p:nvSpPr>
          <p:cNvPr id="147" name="Google Shape;147;g2c8edf67c0a_0_4"/>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pic>
        <p:nvPicPr>
          <p:cNvPr id="148" name="Google Shape;148;g2c8edf67c0a_0_4"/>
          <p:cNvPicPr preferRelativeResize="0"/>
          <p:nvPr/>
        </p:nvPicPr>
        <p:blipFill>
          <a:blip r:embed="rId3">
            <a:alphaModFix/>
          </a:blip>
          <a:stretch>
            <a:fillRect/>
          </a:stretch>
        </p:blipFill>
        <p:spPr>
          <a:xfrm>
            <a:off x="4670125" y="1276350"/>
            <a:ext cx="4071374" cy="3603550"/>
          </a:xfrm>
          <a:prstGeom prst="rect">
            <a:avLst/>
          </a:prstGeom>
          <a:noFill/>
          <a:ln>
            <a:noFill/>
          </a:ln>
        </p:spPr>
      </p:pic>
      <p:sp>
        <p:nvSpPr>
          <p:cNvPr id="149" name="Google Shape;149;g2c8edf67c0a_0_4"/>
          <p:cNvSpPr txBox="1">
            <a:spLocks noGrp="1"/>
          </p:cNvSpPr>
          <p:nvPr>
            <p:ph type="body" idx="1"/>
          </p:nvPr>
        </p:nvSpPr>
        <p:spPr>
          <a:xfrm>
            <a:off x="247641" y="1283970"/>
            <a:ext cx="4071300" cy="3352800"/>
          </a:xfrm>
          <a:prstGeom prst="rect">
            <a:avLst/>
          </a:prstGeom>
          <a:noFill/>
          <a:ln>
            <a:noFill/>
          </a:ln>
        </p:spPr>
        <p:txBody>
          <a:bodyPr spcFirstLastPara="1" wrap="square" lIns="91425" tIns="45700" rIns="91425" bIns="45700" anchor="t" anchorCtr="0">
            <a:noAutofit/>
          </a:bodyPr>
          <a:lstStyle/>
          <a:p>
            <a:pPr marL="205740" lvl="0" indent="-199390" algn="l" rtl="0">
              <a:lnSpc>
                <a:spcPct val="90000"/>
              </a:lnSpc>
              <a:spcBef>
                <a:spcPts val="0"/>
              </a:spcBef>
              <a:spcAft>
                <a:spcPts val="0"/>
              </a:spcAft>
              <a:buSzPts val="1520"/>
              <a:buChar char="•"/>
            </a:pPr>
            <a:r>
              <a:rPr lang="en-US" sz="1700" dirty="0"/>
              <a:t>In January 2023, a “forest defender” and eco-anarchist protesting “Cop City” was shot </a:t>
            </a:r>
            <a:r>
              <a:rPr lang="en-US" sz="1700" b="1" dirty="0"/>
              <a:t>57 times</a:t>
            </a:r>
            <a:r>
              <a:rPr lang="en-US" sz="1700" dirty="0"/>
              <a:t> by police.</a:t>
            </a:r>
            <a:r>
              <a:rPr lang="en-US" sz="1700" baseline="30000" dirty="0">
                <a:hlinkClick r:id="rId4"/>
              </a:rPr>
              <a:t>[2]</a:t>
            </a:r>
          </a:p>
          <a:p>
            <a:pPr marL="205740" lvl="0" indent="-199390" algn="l" rtl="0">
              <a:lnSpc>
                <a:spcPct val="90000"/>
              </a:lnSpc>
              <a:spcBef>
                <a:spcPts val="1200"/>
              </a:spcBef>
              <a:spcAft>
                <a:spcPts val="0"/>
              </a:spcAft>
              <a:buSzPts val="1520"/>
              <a:buChar char="•"/>
            </a:pPr>
            <a:r>
              <a:rPr lang="en-US" sz="1700"/>
              <a:t>Only one police body camera was made available, indicating officers shot each other as well.</a:t>
            </a:r>
            <a:endParaRPr sz="1700"/>
          </a:p>
          <a:p>
            <a:pPr marL="205740" lvl="0" indent="-199390" algn="l" rtl="0">
              <a:lnSpc>
                <a:spcPct val="90000"/>
              </a:lnSpc>
              <a:spcBef>
                <a:spcPts val="1200"/>
              </a:spcBef>
              <a:spcAft>
                <a:spcPts val="0"/>
              </a:spcAft>
              <a:buSzPts val="1520"/>
              <a:buChar char="•"/>
            </a:pPr>
            <a:r>
              <a:rPr lang="en-US" sz="1700"/>
              <a:t>An autopsy showed they had their hands raised, undermining police self-investigation.</a:t>
            </a:r>
            <a:endParaRPr sz="1700"/>
          </a:p>
          <a:p>
            <a:pPr marL="205740" lvl="0" indent="-199390" algn="l" rtl="0">
              <a:lnSpc>
                <a:spcPct val="90000"/>
              </a:lnSpc>
              <a:spcBef>
                <a:spcPts val="1200"/>
              </a:spcBef>
              <a:spcAft>
                <a:spcPts val="0"/>
              </a:spcAft>
              <a:buSzPts val="1520"/>
              <a:buChar char="•"/>
            </a:pPr>
            <a:r>
              <a:rPr lang="en-US" sz="1700"/>
              <a:t>Still, the officers will not be charged. The prosecutors said the killing was "objectively reasonable under the circumstances of the case."</a:t>
            </a:r>
            <a:endParaRPr sz="1700"/>
          </a:p>
        </p:txBody>
      </p:sp>
      <p:sp>
        <p:nvSpPr>
          <p:cNvPr id="150" name="Google Shape;150;g2c8edf67c0a_0_4"/>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April Zingher</a:t>
            </a:r>
            <a:endParaRPr/>
          </a:p>
        </p:txBody>
      </p:sp>
      <p:sp>
        <p:nvSpPr>
          <p:cNvPr id="2" name="Footer Placeholder 1">
            <a:extLst>
              <a:ext uri="{FF2B5EF4-FFF2-40B4-BE49-F238E27FC236}">
                <a16:creationId xmlns:a16="http://schemas.microsoft.com/office/drawing/2014/main" id="{C0EBF374-3575-0072-BF3D-9E27F7711AAE}"/>
              </a:ext>
            </a:extLst>
          </p:cNvPr>
          <p:cNvSpPr>
            <a:spLocks noGrp="1"/>
          </p:cNvSpPr>
          <p:nvPr>
            <p:ph type="ftr" sz="quarter" idx="11"/>
          </p:nvPr>
        </p:nvSpPr>
        <p:spPr/>
        <p:txBody>
          <a:bodyPr/>
          <a:lstStyle/>
          <a:p>
            <a:r>
              <a:rPr lang="sk-SK"/>
              <a:t>© 2024 Keith A. Pray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c8edf67c0a_0_55"/>
          <p:cNvSpPr txBox="1">
            <a:spLocks noGrp="1"/>
          </p:cNvSpPr>
          <p:nvPr>
            <p:ph type="title"/>
          </p:nvPr>
        </p:nvSpPr>
        <p:spPr>
          <a:xfrm>
            <a:off x="685800" y="361950"/>
            <a:ext cx="7772400" cy="914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t>...and why what they were protesting </a:t>
            </a:r>
            <a:br>
              <a:rPr lang="en-US" dirty="0"/>
            </a:br>
            <a:r>
              <a:rPr lang="en-US" dirty="0"/>
              <a:t>shows the failure of “police reform”, including body cams.</a:t>
            </a:r>
            <a:endParaRPr dirty="0"/>
          </a:p>
        </p:txBody>
      </p:sp>
      <p:sp>
        <p:nvSpPr>
          <p:cNvPr id="157" name="Google Shape;157;g2c8edf67c0a_0_55"/>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158" name="Google Shape;158;g2c8edf67c0a_0_55"/>
          <p:cNvSpPr txBox="1">
            <a:spLocks noGrp="1"/>
          </p:cNvSpPr>
          <p:nvPr>
            <p:ph type="body" idx="1"/>
          </p:nvPr>
        </p:nvSpPr>
        <p:spPr>
          <a:xfrm>
            <a:off x="47817" y="1151382"/>
            <a:ext cx="4524300" cy="3644700"/>
          </a:xfrm>
          <a:prstGeom prst="rect">
            <a:avLst/>
          </a:prstGeom>
          <a:noFill/>
          <a:ln>
            <a:noFill/>
          </a:ln>
        </p:spPr>
        <p:txBody>
          <a:bodyPr spcFirstLastPara="1" wrap="square" lIns="91425" tIns="45700" rIns="91425" bIns="45700" anchor="t" anchorCtr="0">
            <a:noAutofit/>
          </a:bodyPr>
          <a:lstStyle/>
          <a:p>
            <a:pPr marL="205740" lvl="0" indent="-186690" algn="l" rtl="0">
              <a:lnSpc>
                <a:spcPct val="90000"/>
              </a:lnSpc>
              <a:spcBef>
                <a:spcPts val="1200"/>
              </a:spcBef>
              <a:spcAft>
                <a:spcPts val="0"/>
              </a:spcAft>
              <a:buSzPts val="1320"/>
              <a:buChar char="•"/>
            </a:pPr>
            <a:r>
              <a:rPr lang="en-US" sz="1500"/>
              <a:t>Since the 2020 protests, the conversation has been shifted to “police reform” and “police training” rather than “defund the police”.</a:t>
            </a:r>
            <a:r>
              <a:rPr lang="en-US" sz="1500" baseline="30000">
                <a:hlinkClick r:id="rId3"/>
              </a:rPr>
              <a:t>[7]</a:t>
            </a:r>
            <a:endParaRPr lang="en-US" sz="1500" baseline="30000"/>
          </a:p>
          <a:p>
            <a:pPr marL="205740" lvl="0" indent="-186690" algn="l" rtl="0">
              <a:spcBef>
                <a:spcPts val="1200"/>
              </a:spcBef>
              <a:spcAft>
                <a:spcPts val="0"/>
              </a:spcAft>
              <a:buSzPts val="1320"/>
              <a:buChar char="•"/>
            </a:pPr>
            <a:r>
              <a:rPr lang="en-US" sz="1500"/>
              <a:t>Recent studies show that this spending, including on body cameras, could be spent on social services and reduce overall crime significantly more than spending on police.</a:t>
            </a:r>
          </a:p>
          <a:p>
            <a:pPr marL="205740" lvl="0" indent="-186690" algn="l" rtl="0">
              <a:lnSpc>
                <a:spcPct val="90000"/>
              </a:lnSpc>
              <a:spcBef>
                <a:spcPts val="1200"/>
              </a:spcBef>
              <a:spcAft>
                <a:spcPts val="0"/>
              </a:spcAft>
              <a:buSzPts val="1320"/>
              <a:buChar char="•"/>
            </a:pPr>
            <a:r>
              <a:rPr lang="en-US" sz="1500"/>
              <a:t>This police training often means billions of dollars for military equipment, and in Atlanta, it means destroying a vital forest near poor neighborhoods for a $90 million “urban training facility”.</a:t>
            </a:r>
            <a:r>
              <a:rPr lang="en-US" sz="1500" baseline="30000">
                <a:hlinkClick r:id="rId4"/>
              </a:rPr>
              <a:t>[2]</a:t>
            </a:r>
            <a:endParaRPr sz="1500" baseline="30000"/>
          </a:p>
          <a:p>
            <a:pPr marL="205740" lvl="0" indent="-186690" algn="l" rtl="0">
              <a:lnSpc>
                <a:spcPct val="90000"/>
              </a:lnSpc>
              <a:spcBef>
                <a:spcPts val="1200"/>
              </a:spcBef>
              <a:spcAft>
                <a:spcPts val="0"/>
              </a:spcAft>
              <a:buSzPts val="1320"/>
              <a:buChar char="•"/>
            </a:pPr>
            <a:r>
              <a:rPr lang="en-US" sz="1500"/>
              <a:t>61 protestors for Cop City have been charged with RICO, meant for prosecuting racketeering and mob activity, but accused of “anarchist ideology” and handing out pamphlets.</a:t>
            </a:r>
            <a:endParaRPr sz="1500"/>
          </a:p>
          <a:p>
            <a:pPr marL="205740" lvl="0" indent="-186690" algn="l" rtl="0">
              <a:lnSpc>
                <a:spcPct val="90000"/>
              </a:lnSpc>
              <a:spcBef>
                <a:spcPts val="1200"/>
              </a:spcBef>
              <a:spcAft>
                <a:spcPts val="0"/>
              </a:spcAft>
              <a:buSzPts val="1320"/>
              <a:buChar char="•"/>
            </a:pPr>
            <a:endParaRPr sz="1500"/>
          </a:p>
        </p:txBody>
      </p:sp>
      <p:pic>
        <p:nvPicPr>
          <p:cNvPr id="159" name="Google Shape;159;g2c8edf67c0a_0_55"/>
          <p:cNvPicPr preferRelativeResize="0"/>
          <p:nvPr/>
        </p:nvPicPr>
        <p:blipFill>
          <a:blip r:embed="rId5">
            <a:alphaModFix/>
          </a:blip>
          <a:stretch>
            <a:fillRect/>
          </a:stretch>
        </p:blipFill>
        <p:spPr>
          <a:xfrm>
            <a:off x="4729673" y="1352550"/>
            <a:ext cx="4334976" cy="2483575"/>
          </a:xfrm>
          <a:prstGeom prst="rect">
            <a:avLst/>
          </a:prstGeom>
          <a:noFill/>
          <a:ln>
            <a:noFill/>
          </a:ln>
        </p:spPr>
      </p:pic>
      <p:sp>
        <p:nvSpPr>
          <p:cNvPr id="160" name="Google Shape;160;g2c8edf67c0a_0_55"/>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April Zingher</a:t>
            </a:r>
            <a:endParaRPr/>
          </a:p>
        </p:txBody>
      </p:sp>
      <p:pic>
        <p:nvPicPr>
          <p:cNvPr id="161" name="Google Shape;161;g2c8edf67c0a_0_55"/>
          <p:cNvPicPr preferRelativeResize="0"/>
          <p:nvPr/>
        </p:nvPicPr>
        <p:blipFill>
          <a:blip r:embed="rId6">
            <a:alphaModFix/>
          </a:blip>
          <a:stretch>
            <a:fillRect/>
          </a:stretch>
        </p:blipFill>
        <p:spPr>
          <a:xfrm>
            <a:off x="4962880" y="1352550"/>
            <a:ext cx="3663875" cy="3031101"/>
          </a:xfrm>
          <a:prstGeom prst="rect">
            <a:avLst/>
          </a:prstGeom>
          <a:noFill/>
          <a:ln>
            <a:noFill/>
          </a:ln>
        </p:spPr>
      </p:pic>
      <p:sp>
        <p:nvSpPr>
          <p:cNvPr id="2" name="Footer Placeholder 1">
            <a:extLst>
              <a:ext uri="{FF2B5EF4-FFF2-40B4-BE49-F238E27FC236}">
                <a16:creationId xmlns:a16="http://schemas.microsoft.com/office/drawing/2014/main" id="{D88CE3C5-4E4C-CCAC-8565-36A41AE2D1BE}"/>
              </a:ext>
            </a:extLst>
          </p:cNvPr>
          <p:cNvSpPr>
            <a:spLocks noGrp="1"/>
          </p:cNvSpPr>
          <p:nvPr>
            <p:ph type="ftr" sz="quarter" idx="11"/>
          </p:nvPr>
        </p:nvSpPr>
        <p:spPr/>
        <p:txBody>
          <a:bodyPr/>
          <a:lstStyle/>
          <a:p>
            <a:r>
              <a:rPr lang="sk-SK"/>
              <a:t>© 2024 Keith A. Pray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59"/>
                                        </p:tgtEl>
                                      </p:cBhvr>
                                    </p:animEffect>
                                    <p:set>
                                      <p:cBhvr>
                                        <p:cTn id="7" dur="1" fill="hold">
                                          <p:stCondLst>
                                            <p:cond delay="1000"/>
                                          </p:stCondLst>
                                        </p:cTn>
                                        <p:tgtEl>
                                          <p:spTgt spid="15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167" name="Google Shape;167;p3"/>
          <p:cNvSpPr txBox="1">
            <a:spLocks noGrp="1"/>
          </p:cNvSpPr>
          <p:nvPr>
            <p:ph type="body" idx="1"/>
          </p:nvPr>
        </p:nvSpPr>
        <p:spPr>
          <a:xfrm>
            <a:off x="685800" y="1033670"/>
            <a:ext cx="7772400" cy="35583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200" dirty="0"/>
              <a:t>[1] </a:t>
            </a:r>
            <a:r>
              <a:rPr lang="en-US" sz="1200" dirty="0" err="1"/>
              <a:t>Umansky</a:t>
            </a:r>
            <a:r>
              <a:rPr lang="en-US" sz="1200" dirty="0"/>
              <a:t>, E., &amp; Farooq, U. (2023, December 14). How police have undermined the promise of body cameras. ProPublica. </a:t>
            </a:r>
            <a:r>
              <a:rPr lang="en-US" sz="1200" u="sng" dirty="0">
                <a:solidFill>
                  <a:schemeClr val="hlink"/>
                </a:solidFill>
                <a:hlinkClick r:id="rId3"/>
              </a:rPr>
              <a:t>https://www.propublica.org/article/how-police-undermined-promise-body-cameras</a:t>
            </a:r>
            <a:endParaRPr sz="1200" dirty="0"/>
          </a:p>
          <a:p>
            <a:pPr marL="0" lvl="0" indent="0" algn="l" rtl="0">
              <a:lnSpc>
                <a:spcPct val="100000"/>
              </a:lnSpc>
              <a:spcBef>
                <a:spcPts val="1200"/>
              </a:spcBef>
              <a:spcAft>
                <a:spcPts val="0"/>
              </a:spcAft>
              <a:buNone/>
            </a:pPr>
            <a:r>
              <a:rPr lang="en-US" sz="1200" dirty="0"/>
              <a:t>[2] Akbar, A.A. (2023). The Fight Against Cop City. Dissent 70(2), 62-70. </a:t>
            </a:r>
            <a:r>
              <a:rPr lang="en-US" sz="1200" u="sng" dirty="0">
                <a:solidFill>
                  <a:schemeClr val="hlink"/>
                </a:solidFill>
                <a:hlinkClick r:id="rId4"/>
              </a:rPr>
              <a:t>https://doi.org/10.1353/dss.2023.0011</a:t>
            </a:r>
            <a:r>
              <a:rPr lang="en-US" sz="1200" dirty="0"/>
              <a:t>.</a:t>
            </a:r>
            <a:endParaRPr sz="1200" dirty="0"/>
          </a:p>
          <a:p>
            <a:pPr marL="0" lvl="0" indent="0" algn="l" rtl="0">
              <a:lnSpc>
                <a:spcPct val="100000"/>
              </a:lnSpc>
              <a:spcBef>
                <a:spcPts val="1200"/>
              </a:spcBef>
              <a:spcAft>
                <a:spcPts val="0"/>
              </a:spcAft>
              <a:buNone/>
            </a:pPr>
            <a:r>
              <a:rPr lang="en-US" sz="1200" dirty="0"/>
              <a:t>[3] Critics question whether body cameras have lived up to their promise in D.C. WAMU. (2019, October 22). </a:t>
            </a:r>
            <a:r>
              <a:rPr lang="en-US" sz="1200" u="sng" dirty="0">
                <a:solidFill>
                  <a:schemeClr val="hlink"/>
                </a:solidFill>
                <a:hlinkClick r:id="rId5"/>
              </a:rPr>
              <a:t>https://wamu.org/story/19/10/22/critics-question-whether-body-cameras-have-lived-up-to-their-promise-in-d-c/</a:t>
            </a:r>
            <a:endParaRPr sz="1200" dirty="0"/>
          </a:p>
          <a:p>
            <a:pPr marL="0" lvl="0" indent="0" algn="l" rtl="0">
              <a:lnSpc>
                <a:spcPct val="100000"/>
              </a:lnSpc>
              <a:spcBef>
                <a:spcPts val="1200"/>
              </a:spcBef>
              <a:spcAft>
                <a:spcPts val="0"/>
              </a:spcAft>
              <a:buNone/>
            </a:pPr>
            <a:r>
              <a:rPr lang="en-US" sz="1200" dirty="0"/>
              <a:t>[4] News, B. (2023, May 8). “It made me sick”: Body camera footage creates more trauma after a police shooting, and there’s little evidence it leads to accountability. HuffPost. </a:t>
            </a:r>
            <a:r>
              <a:rPr lang="en-US" sz="1200" u="sng" dirty="0">
                <a:solidFill>
                  <a:schemeClr val="hlink"/>
                </a:solidFill>
                <a:hlinkClick r:id="rId6"/>
              </a:rPr>
              <a:t>https://www.huffpost.com/entry/body-camera-footage-trauma_n_645278bfe4b0dac8fca1f1d8</a:t>
            </a:r>
            <a:endParaRPr sz="1200" dirty="0"/>
          </a:p>
          <a:p>
            <a:pPr marL="0" lvl="0" indent="0" algn="l" rtl="0">
              <a:lnSpc>
                <a:spcPct val="100000"/>
              </a:lnSpc>
              <a:spcBef>
                <a:spcPts val="1200"/>
              </a:spcBef>
              <a:spcAft>
                <a:spcPts val="0"/>
              </a:spcAft>
              <a:buNone/>
            </a:pPr>
            <a:r>
              <a:rPr lang="en-US" sz="1200" dirty="0"/>
              <a:t>[5] What happens to body cam footage after fatal police shootings?. Campaign Zero. (2018, March 1st.). </a:t>
            </a:r>
            <a:r>
              <a:rPr lang="en-US" sz="1200" u="sng" dirty="0">
                <a:solidFill>
                  <a:schemeClr val="hlink"/>
                </a:solidFill>
                <a:hlinkClick r:id="rId7"/>
              </a:rPr>
              <a:t>https://campaignzero.org/research/what-happens-to-body-cam-footage-after-fatal-police-shootings/</a:t>
            </a:r>
            <a:endParaRPr sz="1200" dirty="0"/>
          </a:p>
          <a:p>
            <a:pPr marL="0" lvl="0" indent="0" algn="l" rtl="0">
              <a:lnSpc>
                <a:spcPct val="100000"/>
              </a:lnSpc>
              <a:spcBef>
                <a:spcPts val="1200"/>
              </a:spcBef>
              <a:spcAft>
                <a:spcPts val="0"/>
              </a:spcAft>
              <a:buNone/>
            </a:pPr>
            <a:r>
              <a:rPr lang="en-US" sz="1200" dirty="0"/>
              <a:t>[6] Ariel, B. (2023, April 21). Do police body cameras really work?. IEEE Spectrum. </a:t>
            </a:r>
            <a:r>
              <a:rPr lang="en-US" sz="1200" u="sng" dirty="0">
                <a:solidFill>
                  <a:schemeClr val="hlink"/>
                </a:solidFill>
                <a:hlinkClick r:id="rId8"/>
              </a:rPr>
              <a:t>https://spectrum.ieee.org/do-police-body-cameras-really-work</a:t>
            </a:r>
            <a:endParaRPr sz="1200" dirty="0"/>
          </a:p>
          <a:p>
            <a:pPr marL="0" lvl="0" indent="0" algn="l" rtl="0">
              <a:lnSpc>
                <a:spcPct val="100000"/>
              </a:lnSpc>
              <a:spcBef>
                <a:spcPts val="1200"/>
              </a:spcBef>
              <a:spcAft>
                <a:spcPts val="0"/>
              </a:spcAft>
              <a:buSzPts val="1100"/>
              <a:buNone/>
            </a:pPr>
            <a:r>
              <a:rPr lang="en-US" sz="1200" dirty="0"/>
              <a:t>[7] Jacobs, L. A., Kim, M. E., Whitfield, D. L., Gartner, R. E., </a:t>
            </a:r>
            <a:r>
              <a:rPr lang="en-US" sz="1200" dirty="0" err="1"/>
              <a:t>Panichelli</a:t>
            </a:r>
            <a:r>
              <a:rPr lang="en-US" sz="1200" dirty="0"/>
              <a:t>, M., </a:t>
            </a:r>
            <a:r>
              <a:rPr lang="en-US" sz="1200" dirty="0" err="1"/>
              <a:t>Kattari</a:t>
            </a:r>
            <a:r>
              <a:rPr lang="en-US" sz="1200" dirty="0"/>
              <a:t>, S. K., ... &amp; Mountz, S. E. (2021). Defund the police: Moving towards an anti-carceral social work. Journal of Progressive Human Services, 32(1), 37-62. </a:t>
            </a:r>
            <a:r>
              <a:rPr lang="en-US" sz="1200" u="sng" dirty="0">
                <a:solidFill>
                  <a:schemeClr val="hlink"/>
                </a:solidFill>
                <a:hlinkClick r:id="rId9"/>
              </a:rPr>
              <a:t>https://www.tandfonline.com/doi/abs/10.1080/10428232.2020.1852865</a:t>
            </a:r>
            <a:endParaRPr sz="1200" dirty="0"/>
          </a:p>
          <a:p>
            <a:pPr marL="0" lvl="0" indent="0" algn="l" rtl="0">
              <a:lnSpc>
                <a:spcPct val="100000"/>
              </a:lnSpc>
              <a:spcBef>
                <a:spcPts val="1200"/>
              </a:spcBef>
              <a:spcAft>
                <a:spcPts val="0"/>
              </a:spcAft>
              <a:buClr>
                <a:schemeClr val="dk1"/>
              </a:buClr>
              <a:buSzPts val="1100"/>
              <a:buFont typeface="Arial"/>
              <a:buNone/>
            </a:pPr>
            <a:endParaRPr sz="1200" dirty="0"/>
          </a:p>
          <a:p>
            <a:pPr marL="0" lvl="0" indent="0" algn="l" rtl="0">
              <a:lnSpc>
                <a:spcPct val="70000"/>
              </a:lnSpc>
              <a:spcBef>
                <a:spcPts val="1200"/>
              </a:spcBef>
              <a:spcAft>
                <a:spcPts val="0"/>
              </a:spcAft>
              <a:buSzPts val="1890"/>
              <a:buNone/>
            </a:pPr>
            <a:endParaRPr sz="1200" dirty="0"/>
          </a:p>
        </p:txBody>
      </p:sp>
      <p:sp>
        <p:nvSpPr>
          <p:cNvPr id="168" name="Google Shape;168;p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69" name="Google Shape;169;p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170" name="Google Shape;170;p3"/>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April Zingher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155370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sz="1100" dirty="0"/>
              <a:t>pp. 281 Great Nixon quote</a:t>
            </a:r>
          </a:p>
          <a:p>
            <a:r>
              <a:rPr lang="en-US" sz="1100" dirty="0"/>
              <a:t>pp. 278 Any examples since 1995? Arrests, altering and deleting records are violations of privacy?</a:t>
            </a:r>
          </a:p>
          <a:p>
            <a:r>
              <a:rPr lang="en-US" sz="1100" dirty="0"/>
              <a:t>pp. 287 Why not try to verify and correct records?</a:t>
            </a:r>
          </a:p>
          <a:p>
            <a:r>
              <a:rPr lang="en-US" sz="1100" dirty="0"/>
              <a:t>pp. 288 “Today” but source from 2009. Figure does not show # cameras increasing. 300 times = frames, locations, …? </a:t>
            </a:r>
          </a:p>
          <a:p>
            <a:r>
              <a:rPr lang="en-US" sz="1100" dirty="0"/>
              <a:t>pp. 289 Public opinion change since 2012?</a:t>
            </a:r>
          </a:p>
          <a:p>
            <a:r>
              <a:rPr lang="en-US" sz="1100" dirty="0"/>
              <a:t>pp. 294 “Carnivore…” what’s in a name?</a:t>
            </a:r>
          </a:p>
          <a:p>
            <a:r>
              <a:rPr lang="en-US" sz="1100" dirty="0"/>
              <a:t>pp. 297 Stored Comms Act, any news since 2010?</a:t>
            </a:r>
          </a:p>
          <a:p>
            <a:r>
              <a:rPr lang="en-US" sz="1100" dirty="0"/>
              <a:t>pp. 298 CALEA update since 2005?</a:t>
            </a:r>
          </a:p>
          <a:p>
            <a:r>
              <a:rPr lang="en-US" sz="1100" dirty="0"/>
              <a:t>pp. 301 Google’s Eric Schmidt quote seems naïve </a:t>
            </a:r>
          </a:p>
        </p:txBody>
      </p:sp>
      <p:sp>
        <p:nvSpPr>
          <p:cNvPr id="11" name="Content Placeholder 10"/>
          <p:cNvSpPr>
            <a:spLocks noGrp="1"/>
          </p:cNvSpPr>
          <p:nvPr>
            <p:ph sz="half" idx="2"/>
          </p:nvPr>
        </p:nvSpPr>
        <p:spPr/>
        <p:txBody>
          <a:bodyPr>
            <a:noAutofit/>
          </a:bodyPr>
          <a:lstStyle/>
          <a:p>
            <a:r>
              <a:rPr lang="en-US" sz="1100" dirty="0"/>
              <a:t>pp. 306 Shouldn’t credit card issuers take “reasonable steps” to verify identity all the time?</a:t>
            </a:r>
          </a:p>
          <a:p>
            <a:r>
              <a:rPr lang="en-US" sz="1100" dirty="0"/>
              <a:t>pp. 307 Any syndromic system successes since 2002?</a:t>
            </a:r>
          </a:p>
          <a:p>
            <a:r>
              <a:rPr lang="en-US" sz="1100" dirty="0"/>
              <a:t>pp. 308 Ch. 5 Target example on pp. 256. How many names on no fly lists now compared to 2014?</a:t>
            </a:r>
          </a:p>
          <a:p>
            <a:r>
              <a:rPr lang="en-US" sz="1100" dirty="0"/>
              <a:t>pp. 311 Confusing false positive and negative explanations. Not correct use of “Orwellian”</a:t>
            </a:r>
          </a:p>
          <a:p>
            <a:r>
              <a:rPr lang="en-US" sz="1100" dirty="0"/>
              <a:t>pp. 312 Have REAL-ID requirements been enforced now? Any stories since 2020?</a:t>
            </a:r>
          </a:p>
          <a:p>
            <a:r>
              <a:rPr lang="en-US" sz="1100" dirty="0"/>
              <a:t>pp. 315 E-</a:t>
            </a:r>
            <a:r>
              <a:rPr lang="en-US" sz="1100" dirty="0" err="1"/>
              <a:t>ZPass</a:t>
            </a:r>
            <a:r>
              <a:rPr lang="en-US" sz="1100" dirty="0"/>
              <a:t> now mandatory on Mass Pike…</a:t>
            </a:r>
          </a:p>
          <a:p>
            <a:r>
              <a:rPr lang="en-US" sz="1100" dirty="0"/>
              <a:t>pp. 321 # 17 Interesting but not computing related</a:t>
            </a:r>
          </a:p>
          <a:p>
            <a:r>
              <a:rPr lang="en-US" sz="1100" dirty="0"/>
              <a:t>End of Chapter questions: 1, 18</a:t>
            </a:r>
          </a:p>
          <a:p>
            <a:r>
              <a:rPr lang="en-US" sz="1100" dirty="0"/>
              <a:t>pp. 331 “Since I have done nothing wrong, why should the government be investigating me?”</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108164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Before Debate</a:t>
            </a:r>
          </a:p>
          <a:p>
            <a:r>
              <a:rPr lang="en-US" dirty="0"/>
              <a:t>10 minutes to converse with your team</a:t>
            </a:r>
          </a:p>
          <a:p>
            <a:r>
              <a:rPr lang="en-US" dirty="0"/>
              <a:t>Share argument points, counter points, and responses</a:t>
            </a:r>
          </a:p>
          <a:p>
            <a:r>
              <a:rPr lang="en-US" dirty="0"/>
              <a:t>Share experiences, especially in different countries, cultures, situations</a:t>
            </a:r>
          </a:p>
          <a:p>
            <a:r>
              <a:rPr lang="en-US" dirty="0"/>
              <a:t>Decide who will: </a:t>
            </a:r>
          </a:p>
          <a:p>
            <a:pPr lvl="1"/>
            <a:r>
              <a:rPr lang="en-US" dirty="0"/>
              <a:t>Go first</a:t>
            </a:r>
          </a:p>
          <a:p>
            <a:pPr lvl="1"/>
            <a:r>
              <a:rPr lang="en-US" dirty="0"/>
              <a:t>Respond to which points from opposing side</a:t>
            </a:r>
          </a:p>
          <a:p>
            <a:pPr marL="0" indent="0">
              <a:buNone/>
            </a:pPr>
            <a:r>
              <a:rPr lang="en-US" dirty="0"/>
              <a:t>During Debate</a:t>
            </a:r>
          </a:p>
          <a:p>
            <a:r>
              <a:rPr lang="en-US" dirty="0"/>
              <a:t>1 turn per person until everyone on your team has spoken</a:t>
            </a:r>
          </a:p>
          <a:p>
            <a:r>
              <a:rPr lang="en-US" strike="noStrike" dirty="0"/>
              <a:t>Stand up when speaking</a:t>
            </a:r>
          </a:p>
          <a:p>
            <a:r>
              <a:rPr lang="en-US" dirty="0"/>
              <a:t>Try to keep remarks to 30 seconds (each side elect a timekeeper)</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806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each of the 4 categories of Daniel </a:t>
            </a:r>
            <a:r>
              <a:rPr lang="en-US" dirty="0" err="1"/>
              <a:t>Solove’s</a:t>
            </a:r>
            <a:r>
              <a:rPr lang="en-US" dirty="0"/>
              <a:t> privacy taxonomy give an example not listed in the book.</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50476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316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3854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Group Project</a:t>
            </a:r>
          </a:p>
        </p:txBody>
      </p:sp>
      <p:sp>
        <p:nvSpPr>
          <p:cNvPr id="3" name="Content Placeholder 2"/>
          <p:cNvSpPr>
            <a:spLocks noGrp="1"/>
          </p:cNvSpPr>
          <p:nvPr>
            <p:ph idx="1"/>
          </p:nvPr>
        </p:nvSpPr>
        <p:spPr/>
        <p:txBody>
          <a:bodyPr>
            <a:normAutofit/>
          </a:bodyPr>
          <a:lstStyle/>
          <a:p>
            <a:r>
              <a:rPr lang="en-US" dirty="0"/>
              <a:t>Catch up on reading</a:t>
            </a:r>
          </a:p>
          <a:p>
            <a:r>
              <a:rPr lang="en-US" dirty="0"/>
              <a:t>Group Project</a:t>
            </a:r>
          </a:p>
          <a:p>
            <a:pPr lvl="1"/>
            <a:r>
              <a:rPr lang="en-US" dirty="0"/>
              <a:t>Analyze Movie for all topics covered to date</a:t>
            </a:r>
          </a:p>
          <a:p>
            <a:pPr lvl="1"/>
            <a:r>
              <a:rPr lang="en-US" dirty="0"/>
              <a:t>Add analysis of computing technology portrayed to web site</a:t>
            </a:r>
          </a:p>
          <a:p>
            <a:pPr lvl="1"/>
            <a:r>
              <a:rPr lang="en-US" dirty="0"/>
              <a:t>See group project slide deck for more</a:t>
            </a:r>
          </a:p>
          <a:p>
            <a:pPr lvl="1"/>
            <a:r>
              <a:rPr lang="en-US" dirty="0"/>
              <a:t>Frequent interaction with your group members is key to success!</a:t>
            </a:r>
          </a:p>
          <a:p>
            <a:pPr marL="0" indent="0">
              <a:buNone/>
            </a:pPr>
            <a:r>
              <a:rPr lang="en-US" dirty="0"/>
              <a:t>-----</a:t>
            </a:r>
          </a:p>
          <a:p>
            <a:r>
              <a:rPr lang="en-US" dirty="0"/>
              <a:t>Mid Term Survey on Canvas </a:t>
            </a:r>
            <a:r>
              <a:rPr lang="en-US" dirty="0">
                <a:sym typeface="Wingdings" pitchFamily="2" charset="2"/>
              </a:rPr>
              <a:t> Quizzes</a:t>
            </a: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33483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384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Does government use of AI enabled systems lead to a widening of social inequality?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Alex Li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63274847"/>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51809</TotalTime>
  <Words>4790</Words>
  <Application>Microsoft Macintosh PowerPoint</Application>
  <PresentationFormat>On-screen Show (16:9)</PresentationFormat>
  <Paragraphs>333</Paragraphs>
  <Slides>30</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vt:lpstr>
      <vt:lpstr>Wingdings</vt:lpstr>
      <vt:lpstr>Red Radial 16x9</vt:lpstr>
      <vt:lpstr>Class 7 Privacy and Government</vt:lpstr>
      <vt:lpstr>Overview</vt:lpstr>
      <vt:lpstr>My Reading Notes</vt:lpstr>
      <vt:lpstr>Debate Ground Rules</vt:lpstr>
      <vt:lpstr>Group Quiz</vt:lpstr>
      <vt:lpstr>Overview</vt:lpstr>
      <vt:lpstr>Assignment – Group Project</vt:lpstr>
      <vt:lpstr>Overview</vt:lpstr>
      <vt:lpstr>Does government use of AI enabled systems lead to a widening of social inequality?</vt:lpstr>
      <vt:lpstr>How is such ai systems made?</vt:lpstr>
      <vt:lpstr>Historical govt covert spying on citizens</vt:lpstr>
      <vt:lpstr>Rise of AI usage in Govt </vt:lpstr>
      <vt:lpstr>Instance of AI failure in court case</vt:lpstr>
      <vt:lpstr>does Government usage of ai tech lead to social inequality?</vt:lpstr>
      <vt:lpstr>References</vt:lpstr>
      <vt:lpstr>Who are you? Why Verification online doesn’t work</vt:lpstr>
      <vt:lpstr>Twitter verification is unavailable</vt:lpstr>
      <vt:lpstr>X verification isn’t verifiable</vt:lpstr>
      <vt:lpstr>Government ID Online is untrustworthy</vt:lpstr>
      <vt:lpstr>References</vt:lpstr>
      <vt:lpstr>Police  Body Cam Sham</vt:lpstr>
      <vt:lpstr>Early studies show decreased use of force...</vt:lpstr>
      <vt:lpstr>...but after changes in study  methodology, they seem to have a mixed effect.</vt:lpstr>
      <vt:lpstr>Police obfuscate body cam footage...</vt:lpstr>
      <vt:lpstr>... and now, they’re editing footage  before release.</vt:lpstr>
      <vt:lpstr>Tortuguita: when even unedited clear body camera footage doesn’t matter...</vt:lpstr>
      <vt:lpstr>...and why what they were protesting  shows the failure of “police reform”, including body cams.</vt:lpstr>
      <vt:lpstr>REFERENCES</vt:lpstr>
      <vt:lpstr>what works well Online With Zoom</vt:lpstr>
      <vt:lpstr>Class 7 The End</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425</cp:revision>
  <dcterms:created xsi:type="dcterms:W3CDTF">2014-08-25T02:19:16Z</dcterms:created>
  <dcterms:modified xsi:type="dcterms:W3CDTF">2024-04-07T22:16:19Z</dcterms:modified>
</cp:coreProperties>
</file>