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4"/>
  </p:notesMasterIdLst>
  <p:handoutMasterIdLst>
    <p:handoutMasterId r:id="rId45"/>
  </p:handoutMasterIdLst>
  <p:sldIdLst>
    <p:sldId id="256" r:id="rId2"/>
    <p:sldId id="337" r:id="rId3"/>
    <p:sldId id="628" r:id="rId4"/>
    <p:sldId id="259" r:id="rId5"/>
    <p:sldId id="261" r:id="rId6"/>
    <p:sldId id="264" r:id="rId7"/>
    <p:sldId id="320" r:id="rId8"/>
    <p:sldId id="321" r:id="rId9"/>
    <p:sldId id="323" r:id="rId10"/>
    <p:sldId id="322" r:id="rId11"/>
    <p:sldId id="325" r:id="rId12"/>
    <p:sldId id="324" r:id="rId13"/>
    <p:sldId id="327" r:id="rId14"/>
    <p:sldId id="326" r:id="rId15"/>
    <p:sldId id="318" r:id="rId16"/>
    <p:sldId id="304" r:id="rId17"/>
    <p:sldId id="267" r:id="rId18"/>
    <p:sldId id="303" r:id="rId19"/>
    <p:sldId id="305" r:id="rId20"/>
    <p:sldId id="629" r:id="rId21"/>
    <p:sldId id="268" r:id="rId22"/>
    <p:sldId id="274" r:id="rId23"/>
    <p:sldId id="270" r:id="rId24"/>
    <p:sldId id="275" r:id="rId25"/>
    <p:sldId id="276" r:id="rId26"/>
    <p:sldId id="272" r:id="rId27"/>
    <p:sldId id="273" r:id="rId28"/>
    <p:sldId id="630" r:id="rId29"/>
    <p:sldId id="631" r:id="rId30"/>
    <p:sldId id="632" r:id="rId31"/>
    <p:sldId id="633" r:id="rId32"/>
    <p:sldId id="634" r:id="rId33"/>
    <p:sldId id="271" r:id="rId34"/>
    <p:sldId id="635" r:id="rId35"/>
    <p:sldId id="278" r:id="rId36"/>
    <p:sldId id="636" r:id="rId37"/>
    <p:sldId id="637" r:id="rId38"/>
    <p:sldId id="638" r:id="rId39"/>
    <p:sldId id="277" r:id="rId40"/>
    <p:sldId id="639" r:id="rId41"/>
    <p:sldId id="269" r:id="rId42"/>
    <p:sldId id="315" r:id="rId4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D24C7C4E-32E0-8649-8495-55C0B6F008B2}">
          <p14:sldIdLst>
            <p14:sldId id="256"/>
            <p14:sldId id="337"/>
            <p14:sldId id="628"/>
            <p14:sldId id="259"/>
            <p14:sldId id="261"/>
            <p14:sldId id="264"/>
            <p14:sldId id="320"/>
            <p14:sldId id="321"/>
            <p14:sldId id="323"/>
            <p14:sldId id="322"/>
            <p14:sldId id="325"/>
            <p14:sldId id="324"/>
            <p14:sldId id="327"/>
            <p14:sldId id="326"/>
            <p14:sldId id="318"/>
            <p14:sldId id="304"/>
            <p14:sldId id="267"/>
            <p14:sldId id="303"/>
            <p14:sldId id="305"/>
          </p14:sldIdLst>
        </p14:section>
        <p14:section name="Students" id="{930F6A5C-996B-F644-A366-0334989268C8}">
          <p14:sldIdLst>
            <p14:sldId id="629"/>
            <p14:sldId id="268"/>
            <p14:sldId id="274"/>
            <p14:sldId id="270"/>
            <p14:sldId id="275"/>
            <p14:sldId id="276"/>
            <p14:sldId id="272"/>
            <p14:sldId id="273"/>
            <p14:sldId id="630"/>
            <p14:sldId id="631"/>
            <p14:sldId id="632"/>
            <p14:sldId id="633"/>
            <p14:sldId id="634"/>
            <p14:sldId id="271"/>
            <p14:sldId id="635"/>
            <p14:sldId id="278"/>
            <p14:sldId id="636"/>
            <p14:sldId id="637"/>
            <p14:sldId id="638"/>
            <p14:sldId id="277"/>
            <p14:sldId id="639"/>
          </p14:sldIdLst>
        </p14:section>
        <p14:section name="Common" id="{816C9087-CAEC-4B4F-A749-57EDEC908EE0}">
          <p14:sldIdLst>
            <p14:sldId id="269"/>
            <p14:sldId id="31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56" autoAdjust="0"/>
    <p:restoredTop sz="74766" autoAdjust="0"/>
  </p:normalViewPr>
  <p:slideViewPr>
    <p:cSldViewPr snapToGrid="0" snapToObjects="1">
      <p:cViewPr varScale="1">
        <p:scale>
          <a:sx n="148" d="100"/>
          <a:sy n="148" d="100"/>
        </p:scale>
        <p:origin x="1200" y="176"/>
      </p:cViewPr>
      <p:guideLst>
        <p:guide orient="horz" pos="1620"/>
        <p:guide pos="2880"/>
      </p:guideLst>
    </p:cSldViewPr>
  </p:slideViewPr>
  <p:notesTextViewPr>
    <p:cViewPr>
      <p:scale>
        <a:sx n="100" d="100"/>
        <a:sy n="100" d="100"/>
      </p:scale>
      <p:origin x="0" y="0"/>
    </p:cViewPr>
  </p:notesTextViewPr>
  <p:sorterViewPr>
    <p:cViewPr>
      <p:scale>
        <a:sx n="1" d="1"/>
        <a:sy n="1" d="1"/>
      </p:scale>
      <p:origin x="0" y="45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3/28/24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3/28/24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latin typeface="Arial" pitchFamily="-109" charset="0"/>
                <a:ea typeface="ＭＳ Ｐゴシック" pitchFamily="-109" charset="-128"/>
                <a:cs typeface="ＭＳ Ｐゴシック" pitchFamily="-109" charset="-128"/>
              </a:rPr>
              <a:t>Weird Al </a:t>
            </a:r>
            <a:r>
              <a:rPr lang="en-US" b="1" dirty="0" err="1">
                <a:latin typeface="Arial" pitchFamily="-109" charset="0"/>
                <a:ea typeface="ＭＳ Ｐゴシック" pitchFamily="-109" charset="-128"/>
                <a:cs typeface="ＭＳ Ｐゴシック" pitchFamily="-109" charset="-128"/>
              </a:rPr>
              <a:t>Yankovic</a:t>
            </a:r>
            <a:r>
              <a:rPr lang="en-US" b="1" dirty="0">
                <a:latin typeface="Arial" pitchFamily="-109" charset="0"/>
                <a:ea typeface="ＭＳ Ｐゴシック" pitchFamily="-109" charset="-128"/>
                <a:cs typeface="ＭＳ Ｐゴシック" pitchFamily="-109" charset="-128"/>
              </a:rPr>
              <a:t> “Don’t Download This Song” (3:53)</a:t>
            </a:r>
            <a:br>
              <a:rPr lang="en-US" b="1" dirty="0">
                <a:latin typeface="Arial" pitchFamily="-109" charset="0"/>
                <a:ea typeface="ＭＳ Ｐゴシック" pitchFamily="-109" charset="-128"/>
                <a:cs typeface="ＭＳ Ｐゴシック" pitchFamily="-109" charset="-128"/>
              </a:rPr>
            </a:br>
            <a:r>
              <a:rPr lang="en-US" b="0" dirty="0">
                <a:latin typeface="Arial" pitchFamily="-109" charset="0"/>
                <a:ea typeface="ＭＳ Ｐゴシック" pitchFamily="-109" charset="-128"/>
                <a:cs typeface="ＭＳ Ｐゴシック" pitchFamily="-109" charset="-128"/>
              </a:rPr>
              <a:t>2006-08-21 released exclusively as digital download</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=zGM8PT1eAvY</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dirty="0">
                <a:latin typeface="Arial" pitchFamily="-109" charset="0"/>
                <a:ea typeface="ＭＳ Ｐゴシック" pitchFamily="-109" charset="-128"/>
                <a:cs typeface="ＭＳ Ｐゴシック" pitchFamily="-109" charset="-128"/>
              </a:rPr>
              <a:t>Some Analysis Points:</a:t>
            </a:r>
          </a:p>
          <a:p>
            <a:pPr eaLnBrk="1" hangingPunct="1"/>
            <a:r>
              <a:rPr lang="en-US" dirty="0">
                <a:latin typeface="Arial" pitchFamily="-109" charset="0"/>
                <a:ea typeface="ＭＳ Ｐゴシック" pitchFamily="-109" charset="-128"/>
                <a:cs typeface="ＭＳ Ｐゴシック" pitchFamily="-109" charset="-128"/>
              </a:rPr>
              <a:t>- Slippery Slope Fallacy</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 CDs were most common way to obtain music</a:t>
            </a:r>
            <a:br>
              <a:rPr lang="en-US" dirty="0">
                <a:latin typeface="Arial" pitchFamily="-109" charset="0"/>
                <a:ea typeface="ＭＳ Ｐゴシック" pitchFamily="-109" charset="-128"/>
                <a:cs typeface="ＭＳ Ｐゴシック" pitchFamily="-109" charset="-128"/>
              </a:rPr>
            </a:br>
            <a:r>
              <a:rPr lang="en-US" dirty="0">
                <a:latin typeface="Arial" pitchFamily="-109" charset="0"/>
                <a:ea typeface="ＭＳ Ｐゴシック" pitchFamily="-109" charset="-128"/>
                <a:cs typeface="ＭＳ Ｐゴシック" pitchFamily="-109" charset="-128"/>
              </a:rPr>
              <a:t>- Winner take all society</a:t>
            </a:r>
          </a:p>
          <a:p>
            <a:pPr eaLnBrk="1" hangingPunct="1"/>
            <a:r>
              <a:rPr lang="en-US" dirty="0">
                <a:latin typeface="Arial" pitchFamily="-109" charset="0"/>
                <a:ea typeface="ＭＳ Ｐゴシック" pitchFamily="-109" charset="-128"/>
                <a:cs typeface="ＭＳ Ｐゴシック" pitchFamily="-109" charset="-128"/>
              </a:rPr>
              <a:t>- Virtue ethics, guilt, shame</a:t>
            </a:r>
          </a:p>
          <a:p>
            <a:pPr marL="171450" indent="-171450" eaLnBrk="1" hangingPunct="1">
              <a:buFontTx/>
              <a:buChar cha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160503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541276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1312556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Anything with business value</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 to keep it secret: Non Disclosure Agreement, protected storage, compartmentalization, etc.</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As long as the secret is kept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946818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Anything with business value</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 to keep it secret: Non Disclosure Agreement, protected storage, compartmentalization, etc.</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As long as the secret is kept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929834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But first take a look at:</a:t>
            </a:r>
          </a:p>
          <a:p>
            <a:pPr eaLnBrk="1" hangingPunct="1"/>
            <a:r>
              <a:rPr lang="en-US" dirty="0">
                <a:latin typeface="Arial" charset="0"/>
                <a:ea typeface="ＭＳ Ｐゴシック" charset="-128"/>
                <a:cs typeface="ＭＳ Ｐゴシック" charset="-128"/>
              </a:rPr>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Copyright: Forever Less One Day (6:27)</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=tk862BbjWx4</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Tom Scott</a:t>
            </a:r>
          </a:p>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tomscott.com</a:t>
            </a:r>
            <a:endParaRPr lang="en-US"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Welcome To</a:t>
            </a:r>
            <a:r>
              <a:rPr lang="en-US" b="1" baseline="0" dirty="0">
                <a:latin typeface="Arial" charset="0"/>
                <a:ea typeface="ＭＳ Ｐゴシック" charset="-128"/>
                <a:cs typeface="ＭＳ Ｐゴシック" charset="-128"/>
              </a:rPr>
              <a:t> Life (2:44)</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=IFe9wiDfb0E&amp;feature=</a:t>
            </a:r>
            <a:r>
              <a:rPr lang="en-US" dirty="0" err="1">
                <a:latin typeface="Arial" charset="0"/>
                <a:ea typeface="ＭＳ Ｐゴシック" charset="-128"/>
                <a:cs typeface="ＭＳ Ｐゴシック" charset="-128"/>
              </a:rPr>
              <a:t>youtu.be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Define terms</a:t>
            </a:r>
          </a:p>
          <a:p>
            <a:pPr marL="171450" indent="-171450">
              <a:buFont typeface="Arial" panose="020B0604020202020204" pitchFamily="34" charset="0"/>
              <a:buChar char="•"/>
            </a:pPr>
            <a:r>
              <a:rPr lang="en-US" dirty="0"/>
              <a:t>Quantify</a:t>
            </a:r>
          </a:p>
          <a:p>
            <a:pPr marL="628650" lvl="1" indent="-171450">
              <a:buFont typeface="Arial" panose="020B0604020202020204" pitchFamily="34" charset="0"/>
              <a:buChar char="•"/>
            </a:pPr>
            <a:r>
              <a:rPr lang="en-US" dirty="0"/>
              <a:t>Not terms like: less, more, a lot, huge, great, big, tiny, drastic, etc.</a:t>
            </a:r>
          </a:p>
          <a:p>
            <a:pPr marL="171450" indent="-171450">
              <a:buFont typeface="Arial" panose="020B0604020202020204" pitchFamily="34" charset="0"/>
              <a:buChar char="•"/>
            </a:pPr>
            <a:r>
              <a:rPr lang="en-US" dirty="0"/>
              <a:t>Avoid absolutes</a:t>
            </a:r>
          </a:p>
          <a:p>
            <a:pPr marL="628650" lvl="1" indent="-171450">
              <a:buFont typeface="Arial" panose="020B0604020202020204" pitchFamily="34" charset="0"/>
              <a:buChar char="•"/>
            </a:pPr>
            <a:r>
              <a:rPr lang="en-US" dirty="0"/>
              <a:t>Terms like: all, none, always, never</a:t>
            </a:r>
          </a:p>
          <a:p>
            <a:pPr marL="628650" lvl="1" indent="-171450">
              <a:buFont typeface="Arial" panose="020B0604020202020204" pitchFamily="34" charset="0"/>
              <a:buChar char="•"/>
            </a:pPr>
            <a:r>
              <a:rPr lang="en-US" dirty="0"/>
              <a:t>Difficult to prove, easy to show false</a:t>
            </a:r>
          </a:p>
          <a:p>
            <a:pPr marL="171450" indent="-171450">
              <a:buFont typeface="Arial" panose="020B0604020202020204" pitchFamily="34" charset="0"/>
              <a:buChar char="•"/>
            </a:pPr>
            <a:r>
              <a:rPr lang="en-US" dirty="0"/>
              <a:t>Read paper aloud to proof</a:t>
            </a:r>
          </a:p>
          <a:p>
            <a:pPr marL="171450" indent="-171450">
              <a:buFont typeface="Arial" panose="020B0604020202020204" pitchFamily="34" charset="0"/>
              <a:buChar char="•"/>
            </a:pPr>
            <a:r>
              <a:rPr lang="en-US" dirty="0"/>
              <a:t>Read assignment</a:t>
            </a:r>
          </a:p>
          <a:p>
            <a:pPr marL="628650" lvl="1" indent="-171450">
              <a:buFont typeface="Arial" panose="020B0604020202020204" pitchFamily="34" charset="0"/>
              <a:buChar char="•"/>
            </a:pPr>
            <a:r>
              <a:rPr lang="en-US" dirty="0"/>
              <a:t>many time lines missing (and space used describing history instead of providing argument)</a:t>
            </a:r>
          </a:p>
          <a:p>
            <a:pPr marL="628650" lvl="1" indent="-171450">
              <a:buFont typeface="Arial" panose="020B0604020202020204" pitchFamily="34" charset="0"/>
              <a:buChar char="•"/>
            </a:pPr>
            <a:r>
              <a:rPr lang="en-US" dirty="0"/>
              <a:t>many conclusions did not answer prompt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eaLnBrk="1" hangingPunct="1">
              <a:buFont typeface="Arial"/>
              <a:buChar char="•"/>
            </a:pPr>
            <a:r>
              <a:rPr lang="en-US" dirty="0"/>
              <a:t>State a strong, clear conclusion</a:t>
            </a:r>
          </a:p>
          <a:p>
            <a:pPr marL="628628" lvl="1" indent="-171450" eaLnBrk="1" hangingPunct="1">
              <a:buFont typeface="Arial"/>
              <a:buChar char="•"/>
            </a:pPr>
            <a:r>
              <a:rPr lang="en-US" dirty="0"/>
              <a:t>First statement preferred</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Provide Counter Point and Rebuttal</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Counter Point and Rebuttal should directly relate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Hyperbole is the best thing ever!</a:t>
            </a:r>
          </a:p>
          <a:p>
            <a:pPr marL="628628" marR="0" lvl="1" indent="-171450" algn="l" defTabSz="457178" rtl="0" eaLnBrk="1" fontAlgn="auto" latinLnBrk="0" hangingPunct="1">
              <a:lnSpc>
                <a:spcPct val="100000"/>
              </a:lnSpc>
              <a:spcBef>
                <a:spcPts val="0"/>
              </a:spcBef>
              <a:spcAft>
                <a:spcPts val="0"/>
              </a:spcAft>
              <a:buClrTx/>
              <a:buSzTx/>
              <a:buFont typeface="Arial"/>
              <a:buChar char="•"/>
              <a:tabLst/>
              <a:defRPr/>
            </a:pPr>
            <a:r>
              <a:rPr lang="en-US" dirty="0"/>
              <a:t>but not in these papers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Be wary of counter point strawman fallacy</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Text book is not a primary source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Use template, saves time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Beware of fallacies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Avoid blogs, encyclopedias, and text book. These are generally not primary and high quality sources.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193966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Definition is there but In short, we can define going viral as when something gets shared multiple times to a very large amount of people in a short time</a:t>
            </a:r>
          </a:p>
          <a:p>
            <a:pPr marL="0" indent="0">
              <a:buFontTx/>
              <a:buNone/>
            </a:pP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There is no set structure to classifying a video as “viral” , a certain amount of views doesn’t indicate virality </a:t>
            </a:r>
          </a:p>
          <a:p>
            <a:pPr marL="171450" indent="-171450">
              <a:buFontTx/>
              <a:buChar char="-"/>
            </a:pPr>
            <a:r>
              <a:rPr lang="en-US" dirty="0"/>
              <a:t>Viral videos are usually due to luck but there are some factors that enhance somethings chances of going viral, the 6 P’s</a:t>
            </a:r>
          </a:p>
          <a:p>
            <a:pPr marL="171450" indent="-171450">
              <a:buFontTx/>
              <a:buChar char="-"/>
            </a:pPr>
            <a:r>
              <a:rPr lang="en-US" dirty="0"/>
              <a:t>Positivity- makes you smile/happy , Provoking Emotions- doesn’t have to be positive but makes you feel something, Packaging- is the video short and sweet, easy to consume or is it long and very content heavy, usually the former is what goes viral, Prestige- Sort of like pathos, appeal to authority, that helps with virality, Positioning- If something takes place in a popular place, like NYC </a:t>
            </a:r>
            <a:r>
              <a:rPr lang="en-US" dirty="0" err="1"/>
              <a:t>etc</a:t>
            </a:r>
            <a:r>
              <a:rPr lang="en-US" dirty="0"/>
              <a:t>, this helps as like the “prestige” they are sort of like “buzz words” , meaning they grab attention and are likely to be boosted , Participation- as a viewer, can I be involved, that helps , people are inclined to share if they can take part in it, like a trend </a:t>
            </a:r>
            <a:r>
              <a:rPr lang="en-US" dirty="0" err="1"/>
              <a:t>eg</a:t>
            </a:r>
            <a:r>
              <a:rPr lang="en-US" dirty="0"/>
              <a:t> the ALS ice bucket challenge </a:t>
            </a:r>
          </a:p>
          <a:p>
            <a:pPr marL="171450" indent="-171450">
              <a:buFontTx/>
              <a:buChar char="-"/>
            </a:pPr>
            <a:r>
              <a:rPr lang="en-US" dirty="0"/>
              <a:t>These are similar to the recipe for mass-media success which takes us into  time before social media</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3831431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Before there was social media and  being viral ,there was “viral marketing” first heard in 1997 from the firm Draper Fisher </a:t>
            </a:r>
            <a:r>
              <a:rPr lang="en-US" dirty="0" err="1"/>
              <a:t>Jurvetson</a:t>
            </a:r>
            <a:r>
              <a:rPr lang="en-US" dirty="0"/>
              <a:t>, this was used to describe techniques used by advertising and marketing teams to promote campaigns or services. They were inspired by </a:t>
            </a:r>
            <a:r>
              <a:rPr lang="en-US" dirty="0" err="1"/>
              <a:t>hotmails</a:t>
            </a:r>
            <a:r>
              <a:rPr lang="en-US" dirty="0"/>
              <a:t> marketing strategy. </a:t>
            </a:r>
          </a:p>
          <a:p>
            <a:pPr marL="171450" indent="-171450">
              <a:buFontTx/>
              <a:buChar char="-"/>
            </a:pPr>
            <a:r>
              <a:rPr lang="en-US" dirty="0"/>
              <a:t>The company hotline wanted to promote their new email service Hotmail and utilized that “viral marketing” with their short slogan “PS: I love you. Get your own free e-mail at Hotmail” that they attached to every email that would be sent by any user, users promote the brand by just using it. </a:t>
            </a:r>
          </a:p>
          <a:p>
            <a:pPr marL="171450" indent="-171450">
              <a:buFontTx/>
              <a:buChar char="-"/>
            </a:pPr>
            <a:r>
              <a:rPr lang="en-US" dirty="0"/>
              <a:t>With the introduction of that slogan, the company  saw a skyrocket from 20,000 users to 12million in a year and a half.</a:t>
            </a:r>
          </a:p>
          <a:p>
            <a:pPr marL="171450" indent="-171450">
              <a:buFontTx/>
              <a:buChar char="-"/>
            </a:pPr>
            <a:r>
              <a:rPr lang="en-US" dirty="0"/>
              <a:t>As we can see in the graph, </a:t>
            </a:r>
            <a:r>
              <a:rPr lang="en-US" dirty="0" err="1"/>
              <a:t>hotmails</a:t>
            </a:r>
            <a:r>
              <a:rPr lang="en-US" dirty="0"/>
              <a:t> users increased exponentially </a:t>
            </a:r>
          </a:p>
          <a:p>
            <a:pPr marL="171450" indent="-171450">
              <a:buFontTx/>
              <a:buChar char="-"/>
            </a:pP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185256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We make things go viral because we think they are worth others attention and worth sharing, and worth becoming popular</a:t>
            </a:r>
          </a:p>
          <a:p>
            <a:pPr marL="171450" indent="-171450">
              <a:buFontTx/>
              <a:buChar char="-"/>
            </a:pPr>
            <a:r>
              <a:rPr lang="en-US" dirty="0"/>
              <a:t>However , nowadays with the implementation of algorithms in social media feeds, things are no longer becoming popular authentically. People find ways to use the algorithm to their advantage and its way easier for users to spread their content faster. </a:t>
            </a:r>
          </a:p>
          <a:p>
            <a:pPr marL="171450" indent="-171450">
              <a:buFontTx/>
              <a:buChar char="-"/>
            </a:pPr>
            <a:r>
              <a:rPr lang="en-US" dirty="0"/>
              <a:t>The original meaning of going viral is not lost as viral marketing is still an important tactic</a:t>
            </a:r>
          </a:p>
          <a:p>
            <a:pPr marL="171450" indent="-171450">
              <a:buFontTx/>
              <a:buChar char="-"/>
            </a:pPr>
            <a:r>
              <a:rPr lang="en-US" dirty="0"/>
              <a:t>Business are now tapping into this as a resource and use going viral as a chance to promote their business. As I mentioned persons have found ways to use algorithms to their advantage which results in the rise of marketing on </a:t>
            </a:r>
            <a:r>
              <a:rPr lang="en-US" dirty="0" err="1"/>
              <a:t>tiktok</a:t>
            </a:r>
            <a:r>
              <a:rPr lang="en-US" dirty="0"/>
              <a:t> as it is so easy for content to go viral on that app </a:t>
            </a:r>
          </a:p>
          <a:p>
            <a:pPr marL="171450" indent="-171450">
              <a:buFontTx/>
              <a:buChar char="-"/>
            </a:pPr>
            <a:r>
              <a:rPr lang="en-US" dirty="0"/>
              <a:t>As we see in that graph companies are really trying to invest more marketing into </a:t>
            </a:r>
            <a:r>
              <a:rPr lang="en-US" dirty="0" err="1"/>
              <a:t>tiktok</a:t>
            </a:r>
            <a:r>
              <a:rPr lang="en-US" dirty="0"/>
              <a:t> </a:t>
            </a: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469354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1 million persons is a difficult number of people to imagine, but in todays day an age, obtaining a 1million views or followers is not the feat it used to be </a:t>
            </a:r>
          </a:p>
          <a:p>
            <a:pPr marL="171450" indent="-171450">
              <a:buFontTx/>
              <a:buChar char="-"/>
            </a:pPr>
            <a:r>
              <a:rPr lang="en-US" dirty="0"/>
              <a:t>1 million is hard to fathom but imagine 1billion. When Gangnam Style became the first video with 1 billion views in 2012, it was groundbreaking (it currently boasts 5.1 billion now btw) , now, the most viewed video on </a:t>
            </a:r>
            <a:r>
              <a:rPr lang="en-US" dirty="0" err="1"/>
              <a:t>youtube</a:t>
            </a:r>
            <a:r>
              <a:rPr lang="en-US" dirty="0"/>
              <a:t>, Baby Shark by </a:t>
            </a:r>
            <a:r>
              <a:rPr lang="en-US" dirty="0" err="1"/>
              <a:t>Pinkfong</a:t>
            </a:r>
            <a:r>
              <a:rPr lang="en-US" dirty="0"/>
              <a:t> (2016) as of now  boasts 13.9 billion views. That is if almost every single person in the world viewed it twice. Crazy numbers to think about </a:t>
            </a:r>
          </a:p>
          <a:p>
            <a:pPr marL="171450" indent="-171450">
              <a:buFontTx/>
              <a:buChar char="-"/>
            </a:pPr>
            <a:r>
              <a:rPr lang="en-US" dirty="0"/>
              <a:t>Prior to the social media age, marketeers would not ever expect to achieve these modern day numbers. </a:t>
            </a:r>
          </a:p>
          <a:p>
            <a:pPr marL="171450" indent="-171450">
              <a:buFontTx/>
              <a:buChar char="-"/>
            </a:pPr>
            <a:r>
              <a:rPr lang="en-US" dirty="0"/>
              <a:t>As we can see we have the top 10 most viewed videos on </a:t>
            </a:r>
            <a:r>
              <a:rPr lang="en-US" dirty="0" err="1"/>
              <a:t>youtube</a:t>
            </a:r>
            <a:r>
              <a:rPr lang="en-US" dirty="0"/>
              <a:t> as of January 2024</a:t>
            </a: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1557457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With the ease of virality, anything can go popular  these days, which raises the concern of the spread of misinformation. </a:t>
            </a:r>
          </a:p>
          <a:p>
            <a:pPr marL="171450" indent="-171450">
              <a:buFontTx/>
              <a:buChar char="-"/>
            </a:pPr>
            <a:r>
              <a:rPr lang="en-US" dirty="0"/>
              <a:t>As a consumer, we should ensure to not just spread any information, we should ensure to fact check or ensure that any claims are coming from a reasonable and reputable source/place even though the whole point of a viral video is to be shared rapidly </a:t>
            </a:r>
          </a:p>
          <a:p>
            <a:pPr marL="171450" indent="-171450">
              <a:buFontTx/>
              <a:buChar char="-"/>
            </a:pPr>
            <a:r>
              <a:rPr lang="en-US" dirty="0"/>
              <a:t>As we can see from the graph most Americans (53%) get their news from social media according to a survey conducted by Pew Research </a:t>
            </a:r>
            <a:r>
              <a:rPr lang="en-US"/>
              <a:t>Center in 2020. </a:t>
            </a:r>
            <a:endParaRPr lang="en-US" dirty="0"/>
          </a:p>
          <a:p>
            <a:pPr marL="171450" indent="-171450">
              <a:buFontTx/>
              <a:buChar char="-"/>
            </a:pPr>
            <a:r>
              <a:rPr lang="en-US" dirty="0"/>
              <a:t>The word viral does come from “virus” so to best explain some of the harms of spreading misinformation, lets use the analogy of a virus (read second bullet)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3115211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Though there is that downside, when sharing positive and truthful content there is no harm in virality, (read last bullet)</a:t>
            </a:r>
          </a:p>
          <a:p>
            <a:pPr marL="171450" indent="-171450">
              <a:buFontTx/>
              <a:buChar char="-"/>
            </a:pPr>
            <a:r>
              <a:rPr lang="en-US"/>
              <a:t>Any questions?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1874459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2098644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these are extreme lengths to take for a classroom presentation</a:t>
            </a:r>
          </a:p>
          <a:p>
            <a:endParaRPr lang="en-US" dirty="0"/>
          </a:p>
          <a:p>
            <a:r>
              <a:rPr lang="en-US"/>
              <a:t>But they </a:t>
            </a:r>
            <a:r>
              <a:rPr lang="en-US" dirty="0"/>
              <a:t>are happening today with modern corporations and their copyrighted IP</a:t>
            </a:r>
          </a:p>
          <a:p>
            <a:endParaRPr lang="en-US" dirty="0"/>
          </a:p>
          <a:p>
            <a:r>
              <a:rPr lang="en-US" dirty="0"/>
              <a:t>Segue this into main argument slide</a:t>
            </a: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Sonny Bono Copyright Term Extension Act of 1998</a:t>
            </a:r>
          </a:p>
          <a:p>
            <a:endParaRPr lang="en-US" dirty="0"/>
          </a:p>
          <a:p>
            <a:r>
              <a:rPr lang="en-US" dirty="0"/>
              <a:t>Only as of the past few months have people been able to make their own creative expansions on Steamboat Willie, a property that Disney hardly expanded on themselves</a:t>
            </a:r>
          </a:p>
          <a:p>
            <a:endParaRPr lang="en-US" dirty="0"/>
          </a:p>
          <a:p>
            <a:r>
              <a:rPr lang="en-US" dirty="0"/>
              <a:t>For context on how sooner it would’ve been had Disney not played as a significant role as it did when it came to the Extension Act, Fantasia came out in 1940, which introduced a brand new design for Mickey Mouse. According to the Copyright Creep diagram, during the year of 1940, Fantasia's release, copyrighted materials would become public domain 56 years later. Fantasia would be in the public domain in 1996, 28 years ago, if not for protection extension acts. Now, it won't be in public domain until 2035, still 11 years from now</a:t>
            </a:r>
          </a:p>
          <a:p>
            <a:endParaRPr lang="en-US" dirty="0"/>
          </a:p>
          <a:p>
            <a:r>
              <a:rPr lang="en-US" dirty="0"/>
              <a:t>A creator should have control over their intellectual property, but not indefinitely. Though there is an IP that recently entered the public domain that may have an argument for the opposite idea.</a:t>
            </a:r>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820086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2328957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second point:</a:t>
            </a:r>
          </a:p>
          <a:p>
            <a:endParaRPr lang="en-US" dirty="0"/>
          </a:p>
          <a:p>
            <a:r>
              <a:rPr lang="en-US" dirty="0"/>
              <a:t>So, it can be understandable that Disney is pushing back the date of public domain to keep their IPs in their reliable hands</a:t>
            </a:r>
          </a:p>
          <a:p>
            <a:endParaRPr lang="en-US" dirty="0"/>
          </a:p>
          <a:p>
            <a:r>
              <a:rPr lang="en-US" dirty="0"/>
              <a:t>“Winnie the Pooh: The Deforested Edition.“ = reimagining of the childhood story but with a focus on environmental awareness</a:t>
            </a:r>
          </a:p>
          <a:p>
            <a:endParaRPr lang="en-US" dirty="0"/>
          </a:p>
          <a:p>
            <a:r>
              <a:rPr lang="en-US" dirty="0"/>
              <a:t>Not every piece of media from an IP is going to be perfect. Not every Disney movie has been a success. Winnie-the-Pooh can perform well in the public domain, and thus Mickey Mouse</a:t>
            </a:r>
          </a:p>
          <a:p>
            <a:r>
              <a:rPr lang="en-US" dirty="0"/>
              <a:t>Can as well. Disney just needs to let it, and it can start that by backing off on its copyright extension agenda</a:t>
            </a:r>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21443541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Nintendo is a well-established gaming company, yet they hardly make their copyrighted music accessible to consumers</a:t>
            </a:r>
          </a:p>
          <a:p>
            <a:endParaRPr lang="en-US" dirty="0"/>
          </a:p>
          <a:p>
            <a:r>
              <a:rPr lang="en-US" dirty="0" err="1"/>
              <a:t>SilvaGunner</a:t>
            </a:r>
            <a:r>
              <a:rPr lang="en-US" dirty="0"/>
              <a:t>, image on bottom right = famously known for uploading Nintendo soundtracks to his channel, deleted his channel shortly after receiving all the copyright strikes from Nintendo</a:t>
            </a:r>
          </a:p>
          <a:p>
            <a:r>
              <a:rPr lang="en-US" dirty="0" err="1"/>
              <a:t>DeoxysPrime</a:t>
            </a:r>
            <a:r>
              <a:rPr lang="en-US" dirty="0"/>
              <a:t> = image on bottom left, their channel is still up today but all Nintendo music has been removed; they didn’t have much of a choice</a:t>
            </a:r>
          </a:p>
          <a:p>
            <a:endParaRPr lang="en-US" dirty="0"/>
          </a:p>
          <a:p>
            <a:r>
              <a:rPr lang="en-US" dirty="0"/>
              <a:t>At end of slide:</a:t>
            </a:r>
          </a:p>
          <a:p>
            <a:r>
              <a:rPr lang="en-US" dirty="0"/>
              <a:t>These copyright claims would be understandable if Nintendo had the intentions of doing something with their copyrighted music. And it would make sense to, looking at how other</a:t>
            </a:r>
          </a:p>
          <a:p>
            <a:r>
              <a:rPr lang="en-US" dirty="0"/>
              <a:t>Video game soundtracks have succeeded commercially.</a:t>
            </a:r>
          </a:p>
        </p:txBody>
      </p:sp>
      <p:sp>
        <p:nvSpPr>
          <p:cNvPr id="4" name="Slide Number Placeholder 3"/>
          <p:cNvSpPr>
            <a:spLocks noGrp="1"/>
          </p:cNvSpPr>
          <p:nvPr>
            <p:ph type="sldNum" sz="quarter" idx="10"/>
          </p:nvPr>
        </p:nvSpPr>
        <p:spPr/>
        <p:txBody>
          <a:bodyPr/>
          <a:lstStyle/>
          <a:p>
            <a:fld id="{270700B2-88B9-1642-B8EB-F86842378D04}" type="slidenum">
              <a:rPr lang="en-US" smtClean="0"/>
              <a:t>34</a:t>
            </a:fld>
            <a:endParaRPr lang="en-US"/>
          </a:p>
        </p:txBody>
      </p:sp>
    </p:spTree>
    <p:extLst>
      <p:ext uri="{BB962C8B-B14F-4D97-AF65-F5344CB8AC3E}">
        <p14:creationId xmlns:p14="http://schemas.microsoft.com/office/powerpoint/2010/main" val="21174153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Other video game soundtracks have succeeded greatly on streaming services. These graphs show League of Legends and Toby Fox’s Undertale and </a:t>
            </a:r>
            <a:r>
              <a:rPr lang="en-US" dirty="0" err="1"/>
              <a:t>Deltarune</a:t>
            </a:r>
            <a:r>
              <a:rPr lang="en-US" dirty="0"/>
              <a:t> soundtracks receiving millions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of listens on Spotify. With the popularity of Nintendo’s company and its IPs, it could certainly reach similar numbers in a matter of years. It would please the public and give Nintendo extra</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profit. And yet… (segue into next slide)</a:t>
            </a:r>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26907217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first point:</a:t>
            </a:r>
          </a:p>
          <a:p>
            <a:endParaRPr lang="en-US" dirty="0"/>
          </a:p>
          <a:p>
            <a:r>
              <a:rPr lang="en-US" dirty="0"/>
              <a:t>Frankly, it seems nonsensical to produce no monetary way of obtaining your copyrighted content after striking down channels that weren’t even using said content for economical gain</a:t>
            </a:r>
          </a:p>
          <a:p>
            <a:endParaRPr lang="en-US" dirty="0"/>
          </a:p>
          <a:p>
            <a:r>
              <a:rPr lang="en-US" dirty="0"/>
              <a:t>After second point:</a:t>
            </a:r>
          </a:p>
          <a:p>
            <a:endParaRPr lang="en-US" dirty="0"/>
          </a:p>
          <a:p>
            <a:r>
              <a:rPr lang="en-US" dirty="0"/>
              <a:t>Consumers will support the creators of properties that they like. They’ll pay for the things they want to experience. But that cannot be done if no method is provided to them. If a </a:t>
            </a:r>
          </a:p>
          <a:p>
            <a:r>
              <a:rPr lang="en-US" dirty="0"/>
              <a:t>company is going to file out copyright claims on free distributions of their content, then they should provide legal manners of obtaining it. Otherwise, it just isn’t fair.</a:t>
            </a:r>
          </a:p>
          <a:p>
            <a:endParaRPr lang="en-US" dirty="0"/>
          </a:p>
          <a:p>
            <a:r>
              <a:rPr lang="en-US" dirty="0"/>
              <a:t>First image shows Nintendo adding a music player in one of their games; it’s an impractical way of distributing these OSTs</a:t>
            </a:r>
          </a:p>
          <a:p>
            <a:endParaRPr lang="en-US" dirty="0"/>
          </a:p>
          <a:p>
            <a:r>
              <a:rPr lang="en-US" dirty="0"/>
              <a:t>Second image shows that </a:t>
            </a:r>
            <a:r>
              <a:rPr lang="en-US" dirty="0" err="1"/>
              <a:t>Pokemon</a:t>
            </a:r>
            <a:r>
              <a:rPr lang="en-US" dirty="0"/>
              <a:t> games have been releasing on streaming services, but that’s </a:t>
            </a:r>
            <a:r>
              <a:rPr lang="en-US" dirty="0" err="1"/>
              <a:t>moreso</a:t>
            </a:r>
            <a:r>
              <a:rPr lang="en-US" dirty="0"/>
              <a:t> at the influence of the </a:t>
            </a:r>
            <a:r>
              <a:rPr lang="en-US" dirty="0" err="1"/>
              <a:t>Pokemon</a:t>
            </a:r>
            <a:r>
              <a:rPr lang="en-US" dirty="0"/>
              <a:t> Company; not Nintendo</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36</a:t>
            </a:fld>
            <a:endParaRPr lang="en-US"/>
          </a:p>
        </p:txBody>
      </p:sp>
    </p:spTree>
    <p:extLst>
      <p:ext uri="{BB962C8B-B14F-4D97-AF65-F5344CB8AC3E}">
        <p14:creationId xmlns:p14="http://schemas.microsoft.com/office/powerpoint/2010/main" val="34875923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Bottom image shows the amount of traction #ReleaseCoyoteVsAcme and other similar hashtags got, reaching up to 10,000 posts featuring the hashtag at its peak.</a:t>
            </a:r>
          </a:p>
          <a:p>
            <a:r>
              <a:rPr lang="en-US" dirty="0"/>
              <a:t>The movie being vaulted got much more of a public reaction than previously vaulted movies, such as Batgirl</a:t>
            </a:r>
          </a:p>
        </p:txBody>
      </p:sp>
      <p:sp>
        <p:nvSpPr>
          <p:cNvPr id="4" name="Slide Number Placeholder 3"/>
          <p:cNvSpPr>
            <a:spLocks noGrp="1"/>
          </p:cNvSpPr>
          <p:nvPr>
            <p:ph type="sldNum" sz="quarter" idx="10"/>
          </p:nvPr>
        </p:nvSpPr>
        <p:spPr/>
        <p:txBody>
          <a:bodyPr/>
          <a:lstStyle/>
          <a:p>
            <a:fld id="{270700B2-88B9-1642-B8EB-F86842378D04}" type="slidenum">
              <a:rPr lang="en-US" smtClean="0"/>
              <a:t>37</a:t>
            </a:fld>
            <a:endParaRPr lang="en-US"/>
          </a:p>
        </p:txBody>
      </p:sp>
    </p:spTree>
    <p:extLst>
      <p:ext uri="{BB962C8B-B14F-4D97-AF65-F5344CB8AC3E}">
        <p14:creationId xmlns:p14="http://schemas.microsoft.com/office/powerpoint/2010/main" val="28473792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second bullet point:</a:t>
            </a:r>
          </a:p>
          <a:p>
            <a:endParaRPr lang="en-US" dirty="0"/>
          </a:p>
          <a:p>
            <a:r>
              <a:rPr lang="en-US" dirty="0"/>
              <a:t>Not only is this unfair to viewers who were prepared to watch a high quality movie, but it is even more unfair to those who put years of work into bringing the movie to life.</a:t>
            </a:r>
          </a:p>
          <a:p>
            <a:r>
              <a:rPr lang="en-US" dirty="0"/>
              <a:t>Corporations shouldn’t be allowed to tuck a film away into the vault to make a quick profit, especially when the film being vaulted doesn’t get freed into the public domain</a:t>
            </a:r>
          </a:p>
          <a:p>
            <a:endParaRPr lang="en-US" dirty="0"/>
          </a:p>
          <a:p>
            <a:r>
              <a:rPr lang="en-US" dirty="0"/>
              <a:t>Quote is from an anonymous crew member when contacted by the Rolling Stones (the American monthly magazine) for comment</a:t>
            </a:r>
          </a:p>
          <a:p>
            <a:endParaRPr lang="en-US" dirty="0"/>
          </a:p>
          <a:p>
            <a:r>
              <a:rPr lang="en-US" dirty="0"/>
              <a:t>Image on the left is Steven Price, composer; image on right is Will Forte, actor</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38</a:t>
            </a:fld>
            <a:endParaRPr lang="en-US"/>
          </a:p>
        </p:txBody>
      </p:sp>
    </p:spTree>
    <p:extLst>
      <p:ext uri="{BB962C8B-B14F-4D97-AF65-F5344CB8AC3E}">
        <p14:creationId xmlns:p14="http://schemas.microsoft.com/office/powerpoint/2010/main" val="31016243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presentation off with:</a:t>
            </a:r>
          </a:p>
          <a:p>
            <a:endParaRPr lang="en-US" dirty="0"/>
          </a:p>
          <a:p>
            <a:r>
              <a:rPr lang="en-US" dirty="0"/>
              <a:t>Copyright is strong enough as it is, it's time now to consider how too much of it could be harming what it was made to encourage: innovative opportunity for creators and consumers</a:t>
            </a:r>
          </a:p>
        </p:txBody>
      </p:sp>
      <p:sp>
        <p:nvSpPr>
          <p:cNvPr id="4" name="Slide Number Placeholder 3"/>
          <p:cNvSpPr>
            <a:spLocks noGrp="1"/>
          </p:cNvSpPr>
          <p:nvPr>
            <p:ph type="sldNum" sz="quarter" idx="10"/>
          </p:nvPr>
        </p:nvSpPr>
        <p:spPr/>
        <p:txBody>
          <a:bodyPr/>
          <a:lstStyle/>
          <a:p>
            <a:fld id="{270700B2-88B9-1642-B8EB-F86842378D04}" type="slidenum">
              <a:rPr lang="en-US" smtClean="0"/>
              <a:t>39</a:t>
            </a:fld>
            <a:endParaRPr lang="en-US"/>
          </a:p>
        </p:txBody>
      </p:sp>
    </p:spTree>
    <p:extLst>
      <p:ext uri="{BB962C8B-B14F-4D97-AF65-F5344CB8AC3E}">
        <p14:creationId xmlns:p14="http://schemas.microsoft.com/office/powerpoint/2010/main" val="6744978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41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42</a:t>
            </a:fld>
            <a:endParaRPr lang="en-US" dirty="0"/>
          </a:p>
        </p:txBody>
      </p:sp>
    </p:spTree>
    <p:extLst>
      <p:ext uri="{BB962C8B-B14F-4D97-AF65-F5344CB8AC3E}">
        <p14:creationId xmlns:p14="http://schemas.microsoft.com/office/powerpoint/2010/main" val="601857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Comments, observations, questions on IP Chapter?</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SaaS = Software As A Service</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[1] 2021-04-05: </a:t>
            </a:r>
            <a:r>
              <a:rPr lang="en-US" sz="1200" kern="1200" dirty="0">
                <a:solidFill>
                  <a:schemeClr val="tx1"/>
                </a:solidFill>
                <a:effectLst/>
                <a:latin typeface="+mn-lt"/>
                <a:ea typeface="+mn-ea"/>
                <a:cs typeface="+mn-cs"/>
              </a:rPr>
              <a:t>SUPREME COURT OF THE UNITED STATES Syllabus GOOGLE LLC v. ORACLE AMERICA, INC. </a:t>
            </a:r>
            <a:r>
              <a:rPr lang="en-US" baseline="0" dirty="0"/>
              <a:t> </a:t>
            </a:r>
            <a:br>
              <a:rPr lang="en-US" baseline="0" dirty="0"/>
            </a:br>
            <a:r>
              <a:rPr lang="en-US" baseline="0" dirty="0"/>
              <a:t>https://</a:t>
            </a:r>
            <a:r>
              <a:rPr lang="en-US" baseline="0" dirty="0" err="1"/>
              <a:t>www.supremecourt.gov</a:t>
            </a:r>
            <a:r>
              <a:rPr lang="en-US" baseline="0" dirty="0"/>
              <a:t>/opinions/20pdf/18-956_d18f.pdf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Accessed 2021-09-09</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Patent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 mechanism, process, or composition of matter.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Must be: Novel. Useful. Non-obvious. Described clearly. Must do what it says.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Usual term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Utility and plant patents: 20 years.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Design patents last 14 years. (ornamental design of functional item)</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Provisional patent gives 1 year, before</a:t>
            </a:r>
            <a:r>
              <a:rPr lang="en-US" baseline="0" dirty="0">
                <a:latin typeface="Arial" pitchFamily="-109" charset="0"/>
                <a:ea typeface="ＭＳ Ｐゴシック" pitchFamily="-109" charset="-128"/>
                <a:cs typeface="ＭＳ Ｐゴシック" pitchFamily="-109" charset="-128"/>
              </a:rPr>
              <a:t> full patent</a:t>
            </a:r>
          </a:p>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Trade Secret</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You must take steps.</a:t>
            </a:r>
          </a:p>
          <a:p>
            <a:pPr marL="628650" lvl="1" indent="-171450">
              <a:buFont typeface="Arial"/>
              <a:buChar char="•"/>
            </a:pPr>
            <a:r>
              <a:rPr lang="en-US" dirty="0">
                <a:latin typeface="Arial" pitchFamily="-109" charset="0"/>
                <a:ea typeface="ＭＳ Ｐゴシック" pitchFamily="-109" charset="-128"/>
                <a:cs typeface="ＭＳ Ｐゴシック" pitchFamily="-109" charset="-128"/>
              </a:rPr>
              <a:t>Enforceable by: Contracts, Laws against industrial espionage.</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15312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0486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latin typeface="Arial" pitchFamily="-109" charset="0"/>
                <a:ea typeface="ＭＳ Ｐゴシック" pitchFamily="-109" charset="-128"/>
                <a:cs typeface="ＭＳ Ｐゴシック" pitchFamily="-109" charset="-128"/>
              </a:rPr>
              <a:t>Trademark</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Used to denote a product or service.</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Apply in specific areas of commerce. Only applies in specified area of business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Indefinite term as long as in use and protected against becoming a common noun or verb. </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You do not have to register a trademark unless you want to bring</a:t>
            </a:r>
            <a:r>
              <a:rPr lang="en-US" baseline="0" dirty="0">
                <a:latin typeface="Arial" pitchFamily="-109" charset="0"/>
                <a:ea typeface="ＭＳ Ｐゴシック" pitchFamily="-109" charset="-128"/>
                <a:cs typeface="ＭＳ Ｐゴシック" pitchFamily="-109" charset="-128"/>
              </a:rPr>
              <a:t> litigation before a federal court (there are other benefits too, but what are they?)</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465464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Copyright</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Expression, not ideas: Fuzzy. E.g. derivative works, characters, merchandising, plots.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Mickey Mouse, Tarzan.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Default : Original Author, Exception: work for hire, Transferred: yes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Rights: Publication, Performance / exhibition, Adaptation to other media, Excerpting, Attribution, Derivative works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US Term: Lifetime of author plus 70 years., 95 years for companies.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Governed by US law and international treaties (e.g. WIPO).</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News reporting, reviews, etc., Scholarly / educational use, </a:t>
            </a:r>
            <a:r>
              <a:rPr lang="en-US" u="sng" dirty="0">
                <a:latin typeface="Arial" pitchFamily="-109" charset="0"/>
                <a:ea typeface="ＭＳ Ｐゴシック" pitchFamily="-109" charset="-128"/>
                <a:cs typeface="ＭＳ Ｐゴシック" pitchFamily="-109" charset="-128"/>
              </a:rPr>
              <a:t>Private</a:t>
            </a:r>
            <a:r>
              <a:rPr lang="en-US" dirty="0">
                <a:latin typeface="Arial" pitchFamily="-109" charset="0"/>
                <a:ea typeface="ＭＳ Ｐゴシック" pitchFamily="-109" charset="-128"/>
                <a:cs typeface="ＭＳ Ｐゴシック" pitchFamily="-109" charset="-128"/>
              </a:rPr>
              <a:t>, non-commercial use, Lending libraries and archives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Fair Use restrictions: Admission charge, Re-transmission</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 Read, view, play, etc., Copy for personal use., Time-shift,</a:t>
            </a:r>
            <a:r>
              <a:rPr lang="en-US" baseline="0" dirty="0">
                <a:latin typeface="Arial" pitchFamily="-109" charset="0"/>
                <a:ea typeface="ＭＳ Ｐゴシック" pitchFamily="-109" charset="-128"/>
                <a:cs typeface="ＭＳ Ｐゴシック" pitchFamily="-109" charset="-128"/>
              </a:rPr>
              <a:t> Space-shift</a:t>
            </a:r>
            <a:endParaRPr lang="en-US" dirty="0">
              <a:latin typeface="Arial" pitchFamily="-109" charset="0"/>
              <a:ea typeface="ＭＳ Ｐゴシック" pitchFamily="-109" charset="-128"/>
              <a:cs typeface="ＭＳ Ｐゴシック" pitchFamily="-109" charset="-128"/>
            </a:endParaRP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In general, you cannot: Copy for others., Transfer to someone else but  keep a copy., Show / perform it publicly.</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What about video rentals?</a:t>
            </a:r>
          </a:p>
          <a:p>
            <a:pPr marL="628650" lvl="1" indent="-171450" eaLnBrk="1" hangingPunct="1">
              <a:buFont typeface="Arial"/>
              <a:buChar char="•"/>
            </a:pPr>
            <a:r>
              <a:rPr lang="en-US" dirty="0">
                <a:latin typeface="Arial" pitchFamily="-109" charset="0"/>
                <a:ea typeface="ＭＳ Ｐゴシック" pitchFamily="-109" charset="-128"/>
                <a:cs typeface="ＭＳ Ｐゴシック" pitchFamily="-109" charset="-128"/>
              </a:rPr>
              <a:t>Rationale: Encourage creativity. Encourage dissemination. Balance between private and public good. It’s a social contract.</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64095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2024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2024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2024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zGM8PT1eAv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tk862BbjWx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s://www.youtube.com/watch?v=IFe9wiDfb0E&amp;feature=youtu.b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ocialimps.keithpray.net/assignments/paper-guideline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freepik.com/free-vector/friendship-concept-illustration_6201325.htm#fromView=search&amp;page=1&amp;position=5&amp;uuid=ff2de797-53d8-4edf-a338-3c9fa21c976a"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8" Type="http://schemas.openxmlformats.org/officeDocument/2006/relationships/hyperlink" Target="https://www.statista.com/statistics/249396/top-youtube-videos-views/" TargetMode="External"/><Relationship Id="rId3" Type="http://schemas.openxmlformats.org/officeDocument/2006/relationships/hyperlink" Target="https://www.epidemicsound.com/blog/how-to-go-viral/#:~:text=Going%20viral%20on%20social%20media,to%20put%20the%20work%20in" TargetMode="External"/><Relationship Id="rId7" Type="http://schemas.openxmlformats.org/officeDocument/2006/relationships/hyperlink" Target="https://www.billboard.com/lists/youtube-billion-views-video-club-2022/" TargetMode="External"/><Relationship Id="rId2" Type="http://schemas.openxmlformats.org/officeDocument/2006/relationships/hyperlink" Target="https://www.google.com/books/edition/Going_Viral/rU3DEzIvIskC?hl=en&amp;gbpv=0" TargetMode="External"/><Relationship Id="rId1" Type="http://schemas.openxmlformats.org/officeDocument/2006/relationships/slideLayout" Target="../slideLayouts/slideLayout2.xml"/><Relationship Id="rId6" Type="http://schemas.openxmlformats.org/officeDocument/2006/relationships/hyperlink" Target="https://www.technologyreview.com/2020/05/17/1001809/maybe-its-time-to-retire-the-idea-of-going-viral/" TargetMode="External"/><Relationship Id="rId5" Type="http://schemas.openxmlformats.org/officeDocument/2006/relationships/hyperlink" Target="https://www.rivier.edu/academics/blog-posts/history-of-viral-marketing/" TargetMode="External"/><Relationship Id="rId4" Type="http://schemas.openxmlformats.org/officeDocument/2006/relationships/hyperlink" Target="https://doi.org/10.7551/mitpress/9429.001.0001" TargetMode="External"/><Relationship Id="rId9" Type="http://schemas.openxmlformats.org/officeDocument/2006/relationships/hyperlink" Target="https://scalecuts.com/how-hotmail-invented-the-viral-loop/"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www.rollingstone.com/tv-movies/tv-movie-news/coyote-vs-acme-crew-blindsided-by-warner-bros-killing-movie-1234873156/" TargetMode="External"/><Relationship Id="rId3" Type="http://schemas.openxmlformats.org/officeDocument/2006/relationships/hyperlink" Target="https://www.countryliving.com/uk/news/a45350999/winnie-the-pooh-deforested-edition-book/" TargetMode="External"/><Relationship Id="rId7" Type="http://schemas.openxmlformats.org/officeDocument/2006/relationships/hyperlink" Target="https://www.rogerebert.com/mzs/coyote-vs-acme-canceled" TargetMode="External"/><Relationship Id="rId2" Type="http://schemas.openxmlformats.org/officeDocument/2006/relationships/hyperlink" Target="https://web.law.duke.edu/cspd/mickey/" TargetMode="External"/><Relationship Id="rId1" Type="http://schemas.openxmlformats.org/officeDocument/2006/relationships/slideLayout" Target="../slideLayouts/slideLayout2.xml"/><Relationship Id="rId6" Type="http://schemas.openxmlformats.org/officeDocument/2006/relationships/hyperlink" Target="https://www.cbsnews.com/news/will-forte-says-coyote-vs-acme-film-likely-never-coming-out/" TargetMode="External"/><Relationship Id="rId5" Type="http://schemas.openxmlformats.org/officeDocument/2006/relationships/hyperlink" Target="https://www.digitaltrends.com/gaming/nintendo-removes-music-from-youtube/" TargetMode="External"/><Relationship Id="rId4" Type="http://schemas.openxmlformats.org/officeDocument/2006/relationships/hyperlink" Target="https://www.forbes.com/sites/johanmoreno/2022/05/31/nintendo-once-again-sent-500-copyright-blocks-to-remove-soundtrack-music-on-youtube/?sh=36254c7f26d7" TargetMode="External"/><Relationship Id="rId9" Type="http://schemas.openxmlformats.org/officeDocument/2006/relationships/hyperlink" Target="https://sierralii.gov.sl/articles/2023-07-02/Joan/the-copyright-term-and-effect-on-creativity"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5</a:t>
            </a:r>
            <a:br>
              <a:rPr lang="en-US" dirty="0"/>
            </a:br>
            <a:r>
              <a:rPr lang="en-US" dirty="0"/>
              <a:t>Intellectual Property</a:t>
            </a:r>
          </a:p>
        </p:txBody>
      </p:sp>
      <p:grpSp>
        <p:nvGrpSpPr>
          <p:cNvPr id="7" name="Group 6">
            <a:extLst>
              <a:ext uri="{FF2B5EF4-FFF2-40B4-BE49-F238E27FC236}">
                <a16:creationId xmlns:a16="http://schemas.microsoft.com/office/drawing/2014/main" id="{49DA77B9-678E-3048-ADB3-2F79EE14E987}"/>
              </a:ext>
            </a:extLst>
          </p:cNvPr>
          <p:cNvGrpSpPr/>
          <p:nvPr/>
        </p:nvGrpSpPr>
        <p:grpSpPr>
          <a:xfrm>
            <a:off x="655163" y="3987729"/>
            <a:ext cx="914400" cy="868964"/>
            <a:chOff x="655163" y="3987729"/>
            <a:chExt cx="914400" cy="868964"/>
          </a:xfrm>
        </p:grpSpPr>
        <p:sp>
          <p:nvSpPr>
            <p:cNvPr id="4" name="Action Button: Movie 3">
              <a:hlinkClick r:id="rId3" highlightClick="1"/>
              <a:extLst>
                <a:ext uri="{FF2B5EF4-FFF2-40B4-BE49-F238E27FC236}">
                  <a16:creationId xmlns:a16="http://schemas.microsoft.com/office/drawing/2014/main" id="{0B5FBC03-FE8D-C546-8C86-ABDAC851671C}"/>
                </a:ext>
              </a:extLst>
            </p:cNvPr>
            <p:cNvSpPr/>
            <p:nvPr/>
          </p:nvSpPr>
          <p:spPr>
            <a:xfrm>
              <a:off x="914400" y="3987729"/>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5" name="Picture 2" descr="https://492152-1554050-1-raikfcquaxqncofqfm.stackpathdns.com/wp-content/uploads/2019/10/dontdownloadthissong-675-sized.png">
              <a:hlinkClick r:id="rId3"/>
              <a:extLst>
                <a:ext uri="{FF2B5EF4-FFF2-40B4-BE49-F238E27FC236}">
                  <a16:creationId xmlns:a16="http://schemas.microsoft.com/office/drawing/2014/main" id="{05EB6802-21D4-A94E-ABC5-3D1A456FA6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163" y="4342343"/>
              <a:ext cx="914400" cy="5143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7489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Expression, not ideas. Derivative work, publication, performance</a:t>
            </a:r>
          </a:p>
          <a:p>
            <a:pPr marL="342900" indent="-342900">
              <a:buFont typeface="+mj-lt"/>
              <a:buAutoNum type="alphaUcPeriod"/>
            </a:pPr>
            <a:r>
              <a:rPr lang="en-US" dirty="0"/>
              <a:t>Qualifications required?</a:t>
            </a:r>
          </a:p>
          <a:p>
            <a:pPr lvl="1"/>
            <a:r>
              <a:rPr lang="en-US" dirty="0"/>
              <a:t>Original</a:t>
            </a:r>
          </a:p>
          <a:p>
            <a:pPr marL="342900" indent="-342900">
              <a:buFont typeface="+mj-lt"/>
              <a:buAutoNum type="alphaUcPeriod"/>
            </a:pPr>
            <a:r>
              <a:rPr lang="en-US" dirty="0"/>
              <a:t>How long does protection last?</a:t>
            </a:r>
          </a:p>
          <a:p>
            <a:pPr lvl="1"/>
            <a:r>
              <a:rPr lang="en-US" dirty="0"/>
              <a:t>Author lifetime + 70 years, 95 years for companies</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58599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1589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84046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7326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480240"/>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0221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lnSpcReduction="10000"/>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lvl="1"/>
            <a:r>
              <a:rPr lang="en-US" dirty="0"/>
              <a:t> </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11</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2862982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1589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84046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732600"/>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480240"/>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0221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lnSpcReduction="10000"/>
          </a:bodyPr>
          <a:lstStyle/>
          <a:p>
            <a:pPr marL="342900" indent="-342900">
              <a:buFont typeface="+mj-lt"/>
              <a:buAutoNum type="alphaUcPeriod"/>
            </a:pPr>
            <a:r>
              <a:rPr lang="en-US" dirty="0"/>
              <a:t>What does it protect?</a:t>
            </a:r>
          </a:p>
          <a:p>
            <a:pPr lvl="1"/>
            <a:r>
              <a:rPr lang="en-US" dirty="0"/>
              <a:t>Mechanism, process, composition of matter</a:t>
            </a:r>
          </a:p>
          <a:p>
            <a:pPr marL="342900" indent="-342900">
              <a:buFont typeface="+mj-lt"/>
              <a:buAutoNum type="alphaUcPeriod"/>
            </a:pPr>
            <a:r>
              <a:rPr lang="en-US" dirty="0"/>
              <a:t>Qualifications required?</a:t>
            </a:r>
          </a:p>
          <a:p>
            <a:pPr lvl="1"/>
            <a:r>
              <a:rPr lang="en-US" dirty="0"/>
              <a:t>Novel, useful, non-obvious, described clearly, must function </a:t>
            </a:r>
          </a:p>
          <a:p>
            <a:pPr marL="342900" indent="-342900">
              <a:buFont typeface="+mj-lt"/>
              <a:buAutoNum type="alphaUcPeriod"/>
            </a:pPr>
            <a:r>
              <a:rPr lang="en-US" dirty="0"/>
              <a:t>How long does protection last?</a:t>
            </a:r>
          </a:p>
          <a:p>
            <a:pPr lvl="1"/>
            <a:r>
              <a:rPr lang="en-US" dirty="0"/>
              <a:t>Utility and plant: 20 years</a:t>
            </a:r>
          </a:p>
          <a:p>
            <a:pPr lvl="1"/>
            <a:r>
              <a:rPr lang="en-US" dirty="0"/>
              <a:t>Design: 14 years</a:t>
            </a:r>
          </a:p>
          <a:p>
            <a:pPr lvl="1"/>
            <a:r>
              <a:rPr lang="en-US" dirty="0"/>
              <a:t>Provisional adds 1 year</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12</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2711830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36153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25367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88188"/>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54139"/>
            <a:ext cx="3733800" cy="33904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13</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140663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36153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25367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88188"/>
            <a:ext cx="3733800" cy="472606"/>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54139"/>
            <a:ext cx="3733800" cy="339048"/>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Anything</a:t>
            </a:r>
          </a:p>
          <a:p>
            <a:pPr marL="342900" indent="-342900">
              <a:buFont typeface="+mj-lt"/>
              <a:buAutoNum type="alphaUcPeriod"/>
            </a:pPr>
            <a:r>
              <a:rPr lang="en-US" dirty="0"/>
              <a:t>Qualifications required?</a:t>
            </a:r>
          </a:p>
          <a:p>
            <a:pPr lvl="1"/>
            <a:r>
              <a:rPr lang="en-US" dirty="0"/>
              <a:t>Must take steps to keep secret, e.g. Non-Disclosure Agreements, contracts</a:t>
            </a:r>
          </a:p>
          <a:p>
            <a:pPr marL="342900" indent="-342900">
              <a:buFont typeface="+mj-lt"/>
              <a:buAutoNum type="alphaUcPeriod"/>
            </a:pPr>
            <a:r>
              <a:rPr lang="en-US" dirty="0"/>
              <a:t>How long does protection last?</a:t>
            </a:r>
          </a:p>
          <a:p>
            <a:pPr lvl="1"/>
            <a:r>
              <a:rPr lang="en-US" dirty="0"/>
              <a:t>As long as kept secret</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14</a:t>
            </a:fld>
            <a:endParaRPr lang="en-US"/>
          </a:p>
        </p:txBody>
      </p:sp>
      <p:sp>
        <p:nvSpPr>
          <p:cNvPr id="14" name="Content Placeholder 2">
            <a:extLst>
              <a:ext uri="{FF2B5EF4-FFF2-40B4-BE49-F238E27FC236}">
                <a16:creationId xmlns:a16="http://schemas.microsoft.com/office/drawing/2014/main" id="{FE737610-BEEC-774A-9C0E-9E1C3C342B9A}"/>
              </a:ext>
            </a:extLst>
          </p:cNvPr>
          <p:cNvSpPr txBox="1">
            <a:spLocks/>
          </p:cNvSpPr>
          <p:nvPr/>
        </p:nvSpPr>
        <p:spPr>
          <a:xfrm>
            <a:off x="685800" y="1352551"/>
            <a:ext cx="3733800" cy="33528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457200" indent="-457200">
              <a:buFont typeface="+mj-lt"/>
              <a:buAutoNum type="arabicPeriod"/>
            </a:pPr>
            <a:r>
              <a:rPr lang="en-US"/>
              <a:t>Trademark</a:t>
            </a:r>
          </a:p>
          <a:p>
            <a:pPr marL="457200" indent="-457200">
              <a:buFont typeface="+mj-lt"/>
              <a:buAutoNum type="arabicPeriod"/>
            </a:pPr>
            <a:r>
              <a:rPr lang="en-US"/>
              <a:t>Copyright</a:t>
            </a:r>
          </a:p>
          <a:p>
            <a:pPr marL="457200" indent="-457200">
              <a:buFont typeface="+mj-lt"/>
              <a:buAutoNum type="arabicPeriod"/>
            </a:pPr>
            <a:r>
              <a:rPr lang="en-US"/>
              <a:t>Patent</a:t>
            </a:r>
          </a:p>
          <a:p>
            <a:pPr marL="457200" indent="-457200">
              <a:buFont typeface="+mj-lt"/>
              <a:buAutoNum type="arabicPeriod"/>
            </a:pPr>
            <a:r>
              <a:rPr lang="en-US"/>
              <a:t>Trade Secret</a:t>
            </a:r>
            <a:endParaRPr lang="en-US" dirty="0"/>
          </a:p>
        </p:txBody>
      </p:sp>
    </p:spTree>
    <p:extLst>
      <p:ext uri="{BB962C8B-B14F-4D97-AF65-F5344CB8AC3E}">
        <p14:creationId xmlns:p14="http://schemas.microsoft.com/office/powerpoint/2010/main" val="1073318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2422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2024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15</a:t>
            </a:fld>
            <a:endParaRPr lang="en-US"/>
          </a:p>
        </p:txBody>
      </p:sp>
      <p:grpSp>
        <p:nvGrpSpPr>
          <p:cNvPr id="2" name="Group 1">
            <a:extLst>
              <a:ext uri="{FF2B5EF4-FFF2-40B4-BE49-F238E27FC236}">
                <a16:creationId xmlns:a16="http://schemas.microsoft.com/office/drawing/2014/main" id="{B2C22B96-8132-CE4E-AC9C-A95C301F52DC}"/>
              </a:ext>
            </a:extLst>
          </p:cNvPr>
          <p:cNvGrpSpPr/>
          <p:nvPr/>
        </p:nvGrpSpPr>
        <p:grpSpPr>
          <a:xfrm>
            <a:off x="3002564" y="4311396"/>
            <a:ext cx="3138872" cy="685800"/>
            <a:chOff x="2880928" y="4311396"/>
            <a:chExt cx="3138872" cy="685800"/>
          </a:xfrm>
        </p:grpSpPr>
        <p:sp>
          <p:nvSpPr>
            <p:cNvPr id="9" name="Action Button: Movie 8">
              <a:hlinkClick r:id="rId3" highlightClick="1"/>
              <a:extLst>
                <a:ext uri="{FF2B5EF4-FFF2-40B4-BE49-F238E27FC236}">
                  <a16:creationId xmlns:a16="http://schemas.microsoft.com/office/drawing/2014/main" id="{1247116C-9265-BD44-8D98-4C697B5514B7}"/>
                </a:ext>
              </a:extLst>
            </p:cNvPr>
            <p:cNvSpPr/>
            <p:nvPr/>
          </p:nvSpPr>
          <p:spPr>
            <a:xfrm>
              <a:off x="3901186" y="449335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Action Button: Movie 9">
              <a:hlinkClick r:id="rId4" highlightClick="1"/>
              <a:extLst>
                <a:ext uri="{FF2B5EF4-FFF2-40B4-BE49-F238E27FC236}">
                  <a16:creationId xmlns:a16="http://schemas.microsoft.com/office/drawing/2014/main" id="{69417184-E6FF-3C40-931E-C45C8A352C8D}"/>
                </a:ext>
              </a:extLst>
            </p:cNvPr>
            <p:cNvSpPr/>
            <p:nvPr/>
          </p:nvSpPr>
          <p:spPr>
            <a:xfrm>
              <a:off x="4611807" y="449335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1" name="Picture 12" descr="Video for welcome to life tom scott">
              <a:hlinkClick r:id="rId4"/>
              <a:extLst>
                <a:ext uri="{FF2B5EF4-FFF2-40B4-BE49-F238E27FC236}">
                  <a16:creationId xmlns:a16="http://schemas.microsoft.com/office/drawing/2014/main" id="{DC29AB0D-24A7-8F4C-98DC-631F5F73E6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311396"/>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opyright: Forever Less One Day - YouTube">
              <a:hlinkClick r:id="rId3"/>
              <a:extLst>
                <a:ext uri="{FF2B5EF4-FFF2-40B4-BE49-F238E27FC236}">
                  <a16:creationId xmlns:a16="http://schemas.microsoft.com/office/drawing/2014/main" id="{283C63D6-EA4C-4B4E-9538-2A40C5EA2A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80928" y="4396740"/>
              <a:ext cx="914400" cy="5151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239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1/3 </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72" name="Down Arrow 71"/>
          <p:cNvSpPr/>
          <p:nvPr/>
        </p:nvSpPr>
        <p:spPr bwMode="auto">
          <a:xfrm>
            <a:off x="801108" y="1910980"/>
            <a:ext cx="533400" cy="914400"/>
          </a:xfrm>
          <a:prstGeom prst="down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aphicFrame>
        <p:nvGraphicFramePr>
          <p:cNvPr id="73" name="Table 72"/>
          <p:cNvGraphicFramePr>
            <a:graphicFrameLocks noGrp="1"/>
          </p:cNvGraphicFramePr>
          <p:nvPr>
            <p:extLst>
              <p:ext uri="{D42A27DB-BD31-4B8C-83A1-F6EECF244321}">
                <p14:modId xmlns:p14="http://schemas.microsoft.com/office/powerpoint/2010/main" val="2482732484"/>
              </p:ext>
            </p:extLst>
          </p:nvPr>
        </p:nvGraphicFramePr>
        <p:xfrm>
          <a:off x="160811" y="2822964"/>
          <a:ext cx="1828800" cy="2103120"/>
        </p:xfrm>
        <a:graphic>
          <a:graphicData uri="http://schemas.openxmlformats.org/drawingml/2006/table">
            <a:tbl>
              <a:tblPr firstRow="1" bandRow="1">
                <a:tableStyleId>{073A0DAA-6AF3-43AB-8588-CEC1D06C72B9}</a:tableStyleId>
              </a:tblPr>
              <a:tblGrid>
                <a:gridCol w="1828800">
                  <a:extLst>
                    <a:ext uri="{9D8B030D-6E8A-4147-A177-3AD203B41FA5}">
                      <a16:colId xmlns:a16="http://schemas.microsoft.com/office/drawing/2014/main" val="20000"/>
                    </a:ext>
                  </a:extLst>
                </a:gridCol>
              </a:tblGrid>
              <a:tr h="365760">
                <a:tc>
                  <a:txBody>
                    <a:bodyPr/>
                    <a:lstStyle/>
                    <a:p>
                      <a:r>
                        <a:rPr lang="en-US" dirty="0"/>
                        <a:t>Search Methods</a:t>
                      </a:r>
                    </a:p>
                  </a:txBody>
                  <a:tcPr/>
                </a:tc>
                <a:extLst>
                  <a:ext uri="{0D108BD9-81ED-4DB2-BD59-A6C34878D82A}">
                    <a16:rowId xmlns:a16="http://schemas.microsoft.com/office/drawing/2014/main" val="10000"/>
                  </a:ext>
                </a:extLst>
              </a:tr>
              <a:tr h="365760">
                <a:tc>
                  <a:txBody>
                    <a:bodyPr/>
                    <a:lstStyle/>
                    <a:p>
                      <a:r>
                        <a:rPr lang="en-US" dirty="0"/>
                        <a:t>…</a:t>
                      </a:r>
                    </a:p>
                  </a:txBody>
                  <a:tcPr/>
                </a:tc>
                <a:extLst>
                  <a:ext uri="{0D108BD9-81ED-4DB2-BD59-A6C34878D82A}">
                    <a16:rowId xmlns:a16="http://schemas.microsoft.com/office/drawing/2014/main" val="10001"/>
                  </a:ext>
                </a:extLst>
              </a:tr>
              <a:tr h="365760">
                <a:tc>
                  <a:txBody>
                    <a:bodyPr/>
                    <a:lstStyle/>
                    <a:p>
                      <a:r>
                        <a:rPr lang="en-US" dirty="0"/>
                        <a:t>…</a:t>
                      </a:r>
                    </a:p>
                  </a:txBody>
                  <a:tcPr/>
                </a:tc>
                <a:extLst>
                  <a:ext uri="{0D108BD9-81ED-4DB2-BD59-A6C34878D82A}">
                    <a16:rowId xmlns:a16="http://schemas.microsoft.com/office/drawing/2014/main" val="10002"/>
                  </a:ext>
                </a:extLst>
              </a:tr>
              <a:tr h="365760">
                <a:tc>
                  <a:txBody>
                    <a:bodyPr/>
                    <a:lstStyle/>
                    <a:p>
                      <a:r>
                        <a:rPr lang="en-US" dirty="0"/>
                        <a:t>…</a:t>
                      </a:r>
                    </a:p>
                  </a:txBody>
                  <a:tcPr/>
                </a:tc>
                <a:extLst>
                  <a:ext uri="{0D108BD9-81ED-4DB2-BD59-A6C34878D82A}">
                    <a16:rowId xmlns:a16="http://schemas.microsoft.com/office/drawing/2014/main" val="10003"/>
                  </a:ext>
                </a:extLst>
              </a:tr>
              <a:tr h="365760">
                <a:tc>
                  <a:txBody>
                    <a:bodyPr/>
                    <a:lstStyle/>
                    <a:p>
                      <a:r>
                        <a:rPr lang="en-US" dirty="0"/>
                        <a:t>…</a:t>
                      </a:r>
                    </a:p>
                  </a:txBody>
                  <a:tcPr/>
                </a:tc>
                <a:extLst>
                  <a:ext uri="{0D108BD9-81ED-4DB2-BD59-A6C34878D82A}">
                    <a16:rowId xmlns:a16="http://schemas.microsoft.com/office/drawing/2014/main" val="10004"/>
                  </a:ext>
                </a:extLst>
              </a:tr>
            </a:tbl>
          </a:graphicData>
        </a:graphic>
      </p:graphicFrame>
      <p:sp>
        <p:nvSpPr>
          <p:cNvPr id="74" name="Right Arrow 73"/>
          <p:cNvSpPr/>
          <p:nvPr/>
        </p:nvSpPr>
        <p:spPr bwMode="auto">
          <a:xfrm>
            <a:off x="1989611" y="3604401"/>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Filter</a:t>
            </a:r>
          </a:p>
        </p:txBody>
      </p:sp>
      <p:sp>
        <p:nvSpPr>
          <p:cNvPr id="75" name="Multidocument 74"/>
          <p:cNvSpPr>
            <a:spLocks noChangeAspect="1"/>
          </p:cNvSpPr>
          <p:nvPr/>
        </p:nvSpPr>
        <p:spPr bwMode="auto">
          <a:xfrm>
            <a:off x="3063475" y="3536586"/>
            <a:ext cx="1600200" cy="1600200"/>
          </a:xfrm>
          <a:prstGeom prst="flowChartMultidocumen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norm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Profile</a:t>
            </a:r>
          </a:p>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itchFamily="76" charset="0"/>
              </a:rPr>
              <a:t>Could Be You</a:t>
            </a:r>
            <a:endParaRPr kumimoji="0" lang="en-US" sz="2400" b="0" i="0" u="none" strike="noStrike" cap="none" normalizeH="0" baseline="0" dirty="0">
              <a:ln>
                <a:noFill/>
              </a:ln>
              <a:solidFill>
                <a:schemeClr val="tx2"/>
              </a:solidFill>
              <a:effectLst/>
              <a:latin typeface="Times New Roman" pitchFamily="76" charset="0"/>
            </a:endParaRPr>
          </a:p>
        </p:txBody>
      </p:sp>
      <p:sp>
        <p:nvSpPr>
          <p:cNvPr id="76" name="Document 75"/>
          <p:cNvSpPr>
            <a:spLocks noChangeAspect="1"/>
          </p:cNvSpPr>
          <p:nvPr/>
        </p:nvSpPr>
        <p:spPr bwMode="auto">
          <a:xfrm>
            <a:off x="4214821" y="1051343"/>
            <a:ext cx="1600200" cy="1600200"/>
          </a:xfrm>
          <a:prstGeom prst="flowChartDocumen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What Really</a:t>
            </a:r>
          </a:p>
          <a:p>
            <a:pPr marL="0" marR="0" indent="0" algn="ctr" defTabSz="914400" rtl="0" eaLnBrk="1" fontAlgn="base" latinLnBrk="0" hangingPunct="1">
              <a:lnSpc>
                <a:spcPct val="100000"/>
              </a:lnSpc>
              <a:spcBef>
                <a:spcPct val="0"/>
              </a:spcBef>
              <a:spcAft>
                <a:spcPct val="0"/>
              </a:spcAft>
              <a:buClrTx/>
              <a:buSzTx/>
              <a:buFontTx/>
              <a:buNone/>
              <a:tabLst/>
            </a:pPr>
            <a:r>
              <a:rPr lang="en-US" dirty="0">
                <a:solidFill>
                  <a:srgbClr val="000000"/>
                </a:solidFill>
                <a:latin typeface="Times New Roman" pitchFamily="76" charset="0"/>
              </a:rPr>
              <a:t>Is You?</a:t>
            </a:r>
            <a:endParaRPr kumimoji="0" lang="en-US" sz="2400" b="0" i="0" u="none" strike="noStrike" cap="none" normalizeH="0" baseline="0" dirty="0">
              <a:ln>
                <a:noFill/>
              </a:ln>
              <a:solidFill>
                <a:srgbClr val="000000"/>
              </a:solidFill>
              <a:effectLst/>
              <a:latin typeface="Times New Roman" pitchFamily="76" charset="0"/>
            </a:endParaRPr>
          </a:p>
        </p:txBody>
      </p:sp>
      <p:sp>
        <p:nvSpPr>
          <p:cNvPr id="77" name="Right Arrow 76"/>
          <p:cNvSpPr/>
          <p:nvPr/>
        </p:nvSpPr>
        <p:spPr bwMode="auto">
          <a:xfrm rot="18968425">
            <a:off x="3677889" y="2538399"/>
            <a:ext cx="107386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Filter</a:t>
            </a:r>
          </a:p>
        </p:txBody>
      </p:sp>
      <p:cxnSp>
        <p:nvCxnSpPr>
          <p:cNvPr id="79" name="Straight Arrow Connector 78"/>
          <p:cNvCxnSpPr>
            <a:stCxn id="75" idx="3"/>
            <a:endCxn id="185" idx="1"/>
          </p:cNvCxnSpPr>
          <p:nvPr/>
        </p:nvCxnSpPr>
        <p:spPr bwMode="auto">
          <a:xfrm flipV="1">
            <a:off x="4663675" y="3081492"/>
            <a:ext cx="750045" cy="1255194"/>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cxnSp>
        <p:nvCxnSpPr>
          <p:cNvPr id="80" name="Straight Arrow Connector 79"/>
          <p:cNvCxnSpPr>
            <a:stCxn id="76" idx="2"/>
            <a:endCxn id="185" idx="1"/>
          </p:cNvCxnSpPr>
          <p:nvPr/>
        </p:nvCxnSpPr>
        <p:spPr bwMode="auto">
          <a:xfrm>
            <a:off x="5014921" y="2545752"/>
            <a:ext cx="398799" cy="535740"/>
          </a:xfrm>
          <a:prstGeom prst="straightConnector1">
            <a:avLst/>
          </a:prstGeom>
          <a:ln>
            <a:headEnd type="none" w="med" len="med"/>
            <a:tailEnd type="triangle" w="lg" len="lg"/>
          </a:ln>
        </p:spPr>
        <p:style>
          <a:lnRef idx="1">
            <a:schemeClr val="dk1"/>
          </a:lnRef>
          <a:fillRef idx="2">
            <a:schemeClr val="dk1"/>
          </a:fillRef>
          <a:effectRef idx="1">
            <a:schemeClr val="dk1"/>
          </a:effectRef>
          <a:fontRef idx="minor">
            <a:schemeClr val="dk1"/>
          </a:fontRef>
        </p:style>
      </p:cxnSp>
      <p:grpSp>
        <p:nvGrpSpPr>
          <p:cNvPr id="96" name="Group 95"/>
          <p:cNvGrpSpPr/>
          <p:nvPr/>
        </p:nvGrpSpPr>
        <p:grpSpPr>
          <a:xfrm>
            <a:off x="7167034" y="1938492"/>
            <a:ext cx="1752600" cy="2286000"/>
            <a:chOff x="7277100" y="1316181"/>
            <a:chExt cx="1752600" cy="2286000"/>
          </a:xfrm>
        </p:grpSpPr>
        <p:sp>
          <p:nvSpPr>
            <p:cNvPr id="78" name="Folded Corner 77"/>
            <p:cNvSpPr/>
            <p:nvPr/>
          </p:nvSpPr>
          <p:spPr bwMode="auto">
            <a:xfrm>
              <a:off x="7277100" y="1316181"/>
              <a:ext cx="1752600" cy="2286000"/>
            </a:xfrm>
            <a:prstGeom prst="foldedCorner">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1 Page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Paper</a:t>
              </a:r>
            </a:p>
          </p:txBody>
        </p:sp>
        <p:sp>
          <p:nvSpPr>
            <p:cNvPr id="82" name="5-Point Star 81"/>
            <p:cNvSpPr>
              <a:spLocks noChangeAspect="1"/>
            </p:cNvSpPr>
            <p:nvPr/>
          </p:nvSpPr>
          <p:spPr bwMode="auto">
            <a:xfrm>
              <a:off x="8456815" y="1421753"/>
              <a:ext cx="481584" cy="481584"/>
            </a:xfrm>
            <a:prstGeom prst="star5">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990033"/>
                </a:solidFill>
                <a:effectLst/>
                <a:latin typeface="Times New Roman" pitchFamily="76" charset="0"/>
              </a:endParaRPr>
            </a:p>
          </p:txBody>
        </p:sp>
      </p:grpSp>
      <p:grpSp>
        <p:nvGrpSpPr>
          <p:cNvPr id="123" name="Group 122"/>
          <p:cNvGrpSpPr/>
          <p:nvPr/>
        </p:nvGrpSpPr>
        <p:grpSpPr>
          <a:xfrm>
            <a:off x="160811" y="1165643"/>
            <a:ext cx="2065811" cy="685800"/>
            <a:chOff x="1441121" y="1034680"/>
            <a:chExt cx="2065811" cy="685800"/>
          </a:xfrm>
        </p:grpSpPr>
        <p:grpSp>
          <p:nvGrpSpPr>
            <p:cNvPr id="45" name="Group 44"/>
            <p:cNvGrpSpPr/>
            <p:nvPr/>
          </p:nvGrpSpPr>
          <p:grpSpPr>
            <a:xfrm flipH="1">
              <a:off x="1441121" y="1034680"/>
              <a:ext cx="1608611" cy="228600"/>
              <a:chOff x="-45503" y="3429000"/>
              <a:chExt cx="1608611" cy="228600"/>
            </a:xfrm>
          </p:grpSpPr>
          <p:sp>
            <p:nvSpPr>
              <p:cNvPr id="46" name="Smiley Face 45"/>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54" name="Smiley Face 53"/>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6" name="Smiley Face 65"/>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7" name="Smiley Face 66"/>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8" name="Smiley Face 67"/>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69" name="Smiley Face 68"/>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71" name="Smiley Face 70"/>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99" name="Group 98"/>
            <p:cNvGrpSpPr/>
            <p:nvPr/>
          </p:nvGrpSpPr>
          <p:grpSpPr>
            <a:xfrm flipH="1">
              <a:off x="1593521" y="1187080"/>
              <a:ext cx="1608611" cy="228600"/>
              <a:chOff x="-45503" y="3429000"/>
              <a:chExt cx="1608611" cy="228600"/>
            </a:xfrm>
          </p:grpSpPr>
          <p:sp>
            <p:nvSpPr>
              <p:cNvPr id="100" name="Smiley Face 99"/>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1" name="Smiley Face 100"/>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2" name="Smiley Face 101"/>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3" name="Smiley Face 102"/>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4" name="Smiley Face 103"/>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5" name="Smiley Face 104"/>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6" name="Smiley Face 105"/>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07" name="Group 106"/>
            <p:cNvGrpSpPr/>
            <p:nvPr/>
          </p:nvGrpSpPr>
          <p:grpSpPr>
            <a:xfrm flipH="1">
              <a:off x="1745921" y="1339480"/>
              <a:ext cx="1608611" cy="228600"/>
              <a:chOff x="-45503" y="3429000"/>
              <a:chExt cx="1608611" cy="228600"/>
            </a:xfrm>
          </p:grpSpPr>
          <p:sp>
            <p:nvSpPr>
              <p:cNvPr id="108" name="Smiley Face 107"/>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09" name="Smiley Face 108"/>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0" name="Smiley Face 109"/>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1" name="Smiley Face 110"/>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2" name="Smiley Face 111"/>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3" name="Smiley Face 112"/>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4" name="Smiley Face 113"/>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nvGrpSpPr>
            <p:cNvPr id="115" name="Group 114"/>
            <p:cNvGrpSpPr/>
            <p:nvPr/>
          </p:nvGrpSpPr>
          <p:grpSpPr>
            <a:xfrm flipH="1">
              <a:off x="1898321" y="1491880"/>
              <a:ext cx="1608611" cy="228600"/>
              <a:chOff x="-45503" y="3429000"/>
              <a:chExt cx="1608611" cy="228600"/>
            </a:xfrm>
          </p:grpSpPr>
          <p:sp>
            <p:nvSpPr>
              <p:cNvPr id="116" name="Smiley Face 115"/>
              <p:cNvSpPr/>
              <p:nvPr/>
            </p:nvSpPr>
            <p:spPr bwMode="auto">
              <a:xfrm>
                <a:off x="1830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7" name="Smiley Face 116"/>
              <p:cNvSpPr/>
              <p:nvPr/>
            </p:nvSpPr>
            <p:spPr bwMode="auto">
              <a:xfrm>
                <a:off x="4116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8" name="Smiley Face 117"/>
              <p:cNvSpPr/>
              <p:nvPr/>
            </p:nvSpPr>
            <p:spPr bwMode="auto">
              <a:xfrm>
                <a:off x="640297"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19" name="Smiley Face 118"/>
              <p:cNvSpPr/>
              <p:nvPr/>
            </p:nvSpPr>
            <p:spPr bwMode="auto">
              <a:xfrm>
                <a:off x="11059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0" name="Smiley Face 119"/>
              <p:cNvSpPr/>
              <p:nvPr/>
            </p:nvSpPr>
            <p:spPr bwMode="auto">
              <a:xfrm>
                <a:off x="876300"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1" name="Smiley Face 120"/>
              <p:cNvSpPr/>
              <p:nvPr/>
            </p:nvSpPr>
            <p:spPr bwMode="auto">
              <a:xfrm>
                <a:off x="1334508"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sp>
            <p:nvSpPr>
              <p:cNvPr id="122" name="Smiley Face 121"/>
              <p:cNvSpPr/>
              <p:nvPr/>
            </p:nvSpPr>
            <p:spPr bwMode="auto">
              <a:xfrm>
                <a:off x="-45503" y="3429000"/>
                <a:ext cx="228600" cy="228600"/>
              </a:xfrm>
              <a:prstGeom prst="smileyFace">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Times New Roman" pitchFamily="76" charset="0"/>
                </a:endParaRPr>
              </a:p>
            </p:txBody>
          </p:sp>
        </p:grpSp>
      </p:grpSp>
      <p:sp>
        <p:nvSpPr>
          <p:cNvPr id="185" name="Right Arrow 184"/>
          <p:cNvSpPr/>
          <p:nvPr/>
        </p:nvSpPr>
        <p:spPr bwMode="auto">
          <a:xfrm>
            <a:off x="5413720" y="2622952"/>
            <a:ext cx="1753314" cy="917079"/>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imes New Roman" pitchFamily="76" charset="0"/>
              </a:rPr>
              <a:t>Inspiration</a:t>
            </a:r>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3245212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2/3 </a:t>
            </a:r>
            <a:br>
              <a:rPr lang="en-US" dirty="0"/>
            </a:br>
            <a:r>
              <a:rPr lang="en-US" dirty="0"/>
              <a:t>Discussion Board</a:t>
            </a:r>
          </a:p>
        </p:txBody>
      </p:sp>
      <p:sp>
        <p:nvSpPr>
          <p:cNvPr id="3" name="Content Placeholder 2"/>
          <p:cNvSpPr>
            <a:spLocks noGrp="1"/>
          </p:cNvSpPr>
          <p:nvPr>
            <p:ph sz="half" idx="1"/>
          </p:nvPr>
        </p:nvSpPr>
        <p:spPr/>
        <p:txBody>
          <a:bodyPr>
            <a:normAutofit lnSpcReduction="10000"/>
          </a:bodyPr>
          <a:lstStyle/>
          <a:p>
            <a:r>
              <a:rPr lang="en-US" dirty="0"/>
              <a:t>Post search techniques</a:t>
            </a:r>
          </a:p>
          <a:p>
            <a:pPr lvl="1"/>
            <a:r>
              <a:rPr lang="en-US" dirty="0"/>
              <a:t>Do not repeat entries.</a:t>
            </a:r>
          </a:p>
          <a:p>
            <a:r>
              <a:rPr lang="en-US" dirty="0"/>
              <a:t>Use techniques listed to produce a profile that could be you.</a:t>
            </a:r>
          </a:p>
          <a:p>
            <a:pPr lvl="1"/>
            <a:r>
              <a:rPr lang="en-US" dirty="0"/>
              <a:t>Not responsible for techniques posted less than 24 hours before due</a:t>
            </a:r>
          </a:p>
          <a:p>
            <a:r>
              <a:rPr lang="en-US" dirty="0"/>
              <a:t>Filter first profile so that the information is for you.</a:t>
            </a:r>
          </a:p>
          <a:p>
            <a:r>
              <a:rPr lang="en-US" dirty="0"/>
              <a:t>Provide as paper appendix</a:t>
            </a:r>
          </a:p>
          <a:p>
            <a:pPr lvl="1"/>
            <a:r>
              <a:rPr lang="en-US" dirty="0"/>
              <a:t>Summary is fine. No details needed unless you for making a point.</a:t>
            </a:r>
          </a:p>
        </p:txBody>
      </p:sp>
      <p:sp>
        <p:nvSpPr>
          <p:cNvPr id="6" name="Content Placeholder 5"/>
          <p:cNvSpPr>
            <a:spLocks noGrp="1"/>
          </p:cNvSpPr>
          <p:nvPr>
            <p:ph sz="half" idx="2"/>
          </p:nvPr>
        </p:nvSpPr>
        <p:spPr/>
        <p:txBody>
          <a:bodyPr>
            <a:normAutofit lnSpcReduction="10000"/>
          </a:bodyPr>
          <a:lstStyle/>
          <a:p>
            <a:r>
              <a:rPr lang="en-US" dirty="0"/>
              <a:t>Consider:</a:t>
            </a:r>
          </a:p>
          <a:p>
            <a:pPr lvl="1"/>
            <a:r>
              <a:rPr lang="en-US" dirty="0"/>
              <a:t>Exactly how did the data get there?</a:t>
            </a:r>
          </a:p>
          <a:p>
            <a:pPr lvl="1"/>
            <a:r>
              <a:rPr lang="en-US" dirty="0"/>
              <a:t>How can this data be used?</a:t>
            </a:r>
          </a:p>
          <a:p>
            <a:pPr lvl="1"/>
            <a:r>
              <a:rPr lang="en-US" dirty="0"/>
              <a:t>Is this a secondary use?</a:t>
            </a:r>
          </a:p>
          <a:p>
            <a:pPr lvl="1"/>
            <a:r>
              <a:rPr lang="en-US" dirty="0"/>
              <a:t>Did you authorized use of the data? If not and you want to, request its use be discontinued and share the experience. </a:t>
            </a:r>
          </a:p>
          <a:p>
            <a:r>
              <a:rPr lang="en-US" dirty="0"/>
              <a:t>Be creative, anyone can type a name into Google</a:t>
            </a:r>
          </a:p>
          <a:p>
            <a:r>
              <a:rPr lang="en-US" dirty="0"/>
              <a:t>Do not pay for search services</a:t>
            </a:r>
          </a:p>
          <a:p>
            <a:r>
              <a:rPr lang="en-US" dirty="0"/>
              <a:t>Subscribe to the Discussion Board</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663296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 Self Search 3/3 </a:t>
            </a:r>
            <a:br>
              <a:rPr lang="en-US" dirty="0"/>
            </a:br>
            <a:r>
              <a:rPr lang="en-US" dirty="0"/>
              <a:t>1 Page Paper</a:t>
            </a:r>
          </a:p>
        </p:txBody>
      </p:sp>
      <p:sp>
        <p:nvSpPr>
          <p:cNvPr id="3" name="Content Placeholder 2"/>
          <p:cNvSpPr>
            <a:spLocks noGrp="1"/>
          </p:cNvSpPr>
          <p:nvPr>
            <p:ph idx="1"/>
          </p:nvPr>
        </p:nvSpPr>
        <p:spPr/>
        <p:txBody>
          <a:bodyPr>
            <a:normAutofit fontScale="92500" lnSpcReduction="10000"/>
          </a:bodyPr>
          <a:lstStyle/>
          <a:p>
            <a:r>
              <a:rPr lang="en-US" dirty="0"/>
              <a:t>Decide how, if at all, you, or people in general, should change their online activities.</a:t>
            </a:r>
          </a:p>
          <a:p>
            <a:r>
              <a:rPr lang="en-US" dirty="0"/>
              <a:t>Example considerations:</a:t>
            </a:r>
          </a:p>
          <a:p>
            <a:pPr lvl="1"/>
            <a:r>
              <a:rPr lang="en-US" dirty="0"/>
              <a:t>What impression would the profile make on a potential employer?</a:t>
            </a:r>
          </a:p>
          <a:p>
            <a:pPr lvl="1"/>
            <a:r>
              <a:rPr lang="en-US" dirty="0"/>
              <a:t>What would an elder family member (or equivalent) think?</a:t>
            </a:r>
          </a:p>
          <a:p>
            <a:pPr lvl="1"/>
            <a:r>
              <a:rPr lang="en-US" dirty="0"/>
              <a:t>Are you comfortable with what you found or did not find?</a:t>
            </a:r>
          </a:p>
          <a:p>
            <a:pPr lvl="1"/>
            <a:r>
              <a:rPr lang="en-US" dirty="0"/>
              <a:t>Do you believe protecting your privacy is important or needed?</a:t>
            </a:r>
          </a:p>
          <a:p>
            <a:r>
              <a:rPr lang="en-US" dirty="0"/>
              <a:t>Refer to search results to support your conclusion</a:t>
            </a:r>
          </a:p>
          <a:p>
            <a:r>
              <a:rPr lang="en-US" dirty="0"/>
              <a:t>5 High quality sources still required</a:t>
            </a:r>
          </a:p>
          <a:p>
            <a:pPr lvl="1"/>
            <a:r>
              <a:rPr lang="en-US" dirty="0"/>
              <a:t>Sites used in search techniques do not count</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679332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5916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19</a:t>
            </a:fld>
            <a:endParaRPr lang="en-US"/>
          </a:p>
        </p:txBody>
      </p:sp>
    </p:spTree>
    <p:extLst>
      <p:ext uri="{BB962C8B-B14F-4D97-AF65-F5344CB8AC3E}">
        <p14:creationId xmlns:p14="http://schemas.microsoft.com/office/powerpoint/2010/main" val="361640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27535" y="1049155"/>
            <a:ext cx="3733800" cy="3948041"/>
          </a:xfrm>
        </p:spPr>
        <p:txBody>
          <a:bodyPr>
            <a:normAutofit/>
          </a:bodyPr>
          <a:lstStyle/>
          <a:p>
            <a:pPr marL="171450" indent="-171450">
              <a:buFont typeface="Arial"/>
              <a:buChar char="•"/>
            </a:pPr>
            <a:r>
              <a:rPr lang="en-US" dirty="0"/>
              <a:t>Use template, saves time</a:t>
            </a:r>
          </a:p>
          <a:p>
            <a:r>
              <a:rPr lang="en-US" dirty="0"/>
              <a:t>Quantify </a:t>
            </a:r>
          </a:p>
          <a:p>
            <a:pPr lvl="1"/>
            <a:r>
              <a:rPr lang="en-US" dirty="0"/>
              <a:t>Not terms like: less, more, a lot, huge, great, big, tiny, drastic, quicker, faster, easier, etc.</a:t>
            </a:r>
          </a:p>
          <a:p>
            <a:pPr marL="171450" indent="-171450">
              <a:buFont typeface="Arial" panose="020B0604020202020204" pitchFamily="34" charset="0"/>
              <a:buChar char="•"/>
            </a:pPr>
            <a:r>
              <a:rPr lang="en-US" dirty="0"/>
              <a:t>Avoid absolutes</a:t>
            </a:r>
          </a:p>
          <a:p>
            <a:pPr marL="628650" lvl="1" indent="-171450">
              <a:buFont typeface="Arial" panose="020B0604020202020204" pitchFamily="34" charset="0"/>
              <a:buChar char="•"/>
            </a:pPr>
            <a:r>
              <a:rPr lang="en-US" dirty="0"/>
              <a:t>Terms like: all, none, always, never</a:t>
            </a:r>
          </a:p>
          <a:p>
            <a:pPr marL="628650" lvl="1" indent="-171450">
              <a:buFont typeface="Arial" panose="020B0604020202020204" pitchFamily="34" charset="0"/>
              <a:buChar char="•"/>
            </a:pPr>
            <a:r>
              <a:rPr lang="en-US" dirty="0"/>
              <a:t>Difficult to prove, easy to show false</a:t>
            </a:r>
          </a:p>
          <a:p>
            <a:r>
              <a:rPr lang="en-US" dirty="0"/>
              <a:t>Cite as specified [1]</a:t>
            </a:r>
          </a:p>
          <a:p>
            <a:r>
              <a:rPr lang="en-US" dirty="0"/>
              <a:t>Read paper aloud to proof</a:t>
            </a:r>
          </a:p>
          <a:p>
            <a:r>
              <a:rPr lang="en-US" dirty="0">
                <a:hlinkClick r:id="rId3"/>
              </a:rPr>
              <a:t>http://socialimps.keithpray.net/assignments/paper-guidelines/</a:t>
            </a:r>
            <a:endParaRPr lang="en-US" dirty="0"/>
          </a:p>
        </p:txBody>
      </p:sp>
      <p:sp>
        <p:nvSpPr>
          <p:cNvPr id="4" name="Footer Placeholder 3"/>
          <p:cNvSpPr>
            <a:spLocks noGrp="1"/>
          </p:cNvSpPr>
          <p:nvPr>
            <p:ph type="ftr" sz="quarter" idx="11"/>
          </p:nvPr>
        </p:nvSpPr>
        <p:spPr>
          <a:xfrm>
            <a:off x="0" y="4997196"/>
            <a:ext cx="5562600" cy="146304"/>
          </a:xfrm>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pic>
        <p:nvPicPr>
          <p:cNvPr id="9" name="Picture 8">
            <a:extLst>
              <a:ext uri="{FF2B5EF4-FFF2-40B4-BE49-F238E27FC236}">
                <a16:creationId xmlns:a16="http://schemas.microsoft.com/office/drawing/2014/main" id="{0C6059CB-B40A-CDB2-E510-81F591EEBA7C}"/>
              </a:ext>
            </a:extLst>
          </p:cNvPr>
          <p:cNvPicPr>
            <a:picLocks noChangeAspect="1"/>
          </p:cNvPicPr>
          <p:nvPr/>
        </p:nvPicPr>
        <p:blipFill>
          <a:blip r:embed="rId4"/>
          <a:stretch>
            <a:fillRect/>
          </a:stretch>
        </p:blipFill>
        <p:spPr>
          <a:xfrm>
            <a:off x="3838652" y="612130"/>
            <a:ext cx="5305348" cy="4080295"/>
          </a:xfrm>
          <a:prstGeom prst="rect">
            <a:avLst/>
          </a:prstGeom>
        </p:spPr>
      </p:pic>
    </p:spTree>
    <p:extLst>
      <p:ext uri="{BB962C8B-B14F-4D97-AF65-F5344CB8AC3E}">
        <p14:creationId xmlns:p14="http://schemas.microsoft.com/office/powerpoint/2010/main" val="216472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Going Viral made easy</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Asha Buchanan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20</a:t>
            </a:fld>
            <a:endParaRPr lang="en-US"/>
          </a:p>
        </p:txBody>
      </p:sp>
    </p:spTree>
    <p:extLst>
      <p:ext uri="{BB962C8B-B14F-4D97-AF65-F5344CB8AC3E}">
        <p14:creationId xmlns:p14="http://schemas.microsoft.com/office/powerpoint/2010/main" val="63274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it mean to go viral</a:t>
            </a:r>
          </a:p>
        </p:txBody>
      </p:sp>
      <p:sp>
        <p:nvSpPr>
          <p:cNvPr id="3" name="Content Placeholder 2"/>
          <p:cNvSpPr>
            <a:spLocks noGrp="1"/>
          </p:cNvSpPr>
          <p:nvPr>
            <p:ph sz="half" idx="1"/>
          </p:nvPr>
        </p:nvSpPr>
        <p:spPr>
          <a:xfrm>
            <a:off x="529936" y="1276350"/>
            <a:ext cx="4932202" cy="3505200"/>
          </a:xfrm>
        </p:spPr>
        <p:txBody>
          <a:bodyPr>
            <a:normAutofit/>
          </a:bodyPr>
          <a:lstStyle/>
          <a:p>
            <a:r>
              <a:rPr lang="en-US" b="1" dirty="0"/>
              <a:t>“Virality is a social information flow process where many people simultaneously forward a specific information item, over a short period of time, within their social networks, and were the message spreads beyond their own networks to different, often distant networks resulting in a sharp acceleration in the number of people who are exposed to the message” (1)</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Asha Buchanan</a:t>
            </a:r>
          </a:p>
        </p:txBody>
      </p:sp>
      <p:pic>
        <p:nvPicPr>
          <p:cNvPr id="13" name="Picture 12" descr="A group of people using a smartphone&#10;&#10;Description automatically generated">
            <a:extLst>
              <a:ext uri="{FF2B5EF4-FFF2-40B4-BE49-F238E27FC236}">
                <a16:creationId xmlns:a16="http://schemas.microsoft.com/office/drawing/2014/main" id="{699BD3EE-335A-2906-BD23-328C0B3C27AF}"/>
              </a:ext>
            </a:extLst>
          </p:cNvPr>
          <p:cNvPicPr>
            <a:picLocks noChangeAspect="1"/>
          </p:cNvPicPr>
          <p:nvPr/>
        </p:nvPicPr>
        <p:blipFill>
          <a:blip r:embed="rId3"/>
          <a:stretch>
            <a:fillRect/>
          </a:stretch>
        </p:blipFill>
        <p:spPr>
          <a:xfrm>
            <a:off x="5347285" y="1410318"/>
            <a:ext cx="3484295" cy="2322863"/>
          </a:xfrm>
          <a:prstGeom prst="rect">
            <a:avLst/>
          </a:prstGeom>
        </p:spPr>
      </p:pic>
      <p:sp>
        <p:nvSpPr>
          <p:cNvPr id="16" name="TextBox 15">
            <a:extLst>
              <a:ext uri="{FF2B5EF4-FFF2-40B4-BE49-F238E27FC236}">
                <a16:creationId xmlns:a16="http://schemas.microsoft.com/office/drawing/2014/main" id="{C8C2281D-8BEF-8164-6E72-80451BC06A83}"/>
              </a:ext>
            </a:extLst>
          </p:cNvPr>
          <p:cNvSpPr txBox="1"/>
          <p:nvPr/>
        </p:nvSpPr>
        <p:spPr>
          <a:xfrm>
            <a:off x="5327233" y="3704145"/>
            <a:ext cx="3039762" cy="244682"/>
          </a:xfrm>
          <a:prstGeom prst="rect">
            <a:avLst/>
          </a:prstGeom>
          <a:noFill/>
        </p:spPr>
        <p:txBody>
          <a:bodyPr wrap="square" rtlCol="0">
            <a:spAutoFit/>
          </a:bodyPr>
          <a:lstStyle/>
          <a:p>
            <a:pPr>
              <a:lnSpc>
                <a:spcPct val="90000"/>
              </a:lnSpc>
            </a:pPr>
            <a:r>
              <a:rPr lang="en-US" sz="1100" dirty="0"/>
              <a:t>Image by </a:t>
            </a:r>
            <a:r>
              <a:rPr lang="en-US" sz="1100" dirty="0" err="1"/>
              <a:t>vectorjuice</a:t>
            </a:r>
            <a:r>
              <a:rPr lang="en-US" sz="1100" dirty="0"/>
              <a:t> on </a:t>
            </a:r>
            <a:r>
              <a:rPr lang="en-US" sz="1100" dirty="0" err="1"/>
              <a:t>freepik</a:t>
            </a:r>
            <a:endParaRPr lang="en-US" sz="1100" dirty="0"/>
          </a:p>
        </p:txBody>
      </p:sp>
    </p:spTree>
    <p:extLst>
      <p:ext uri="{BB962C8B-B14F-4D97-AF65-F5344CB8AC3E}">
        <p14:creationId xmlns:p14="http://schemas.microsoft.com/office/powerpoint/2010/main" val="2075725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easy is it to go viral?</a:t>
            </a:r>
          </a:p>
        </p:txBody>
      </p:sp>
      <p:sp>
        <p:nvSpPr>
          <p:cNvPr id="3" name="Content Placeholder 2"/>
          <p:cNvSpPr>
            <a:spLocks noGrp="1"/>
          </p:cNvSpPr>
          <p:nvPr>
            <p:ph sz="half" idx="1"/>
          </p:nvPr>
        </p:nvSpPr>
        <p:spPr>
          <a:xfrm>
            <a:off x="529936" y="1276350"/>
            <a:ext cx="4042064" cy="3505200"/>
          </a:xfrm>
        </p:spPr>
        <p:txBody>
          <a:bodyPr>
            <a:normAutofit/>
          </a:bodyPr>
          <a:lstStyle/>
          <a:p>
            <a:r>
              <a:rPr lang="en-US" dirty="0"/>
              <a:t>The rules of defining how many views required to be viral are not strict  (2).</a:t>
            </a:r>
          </a:p>
          <a:p>
            <a:r>
              <a:rPr lang="en-US" dirty="0"/>
              <a:t>The 6 P’s that enhance virality (3).</a:t>
            </a:r>
          </a:p>
          <a:p>
            <a:r>
              <a:rPr lang="en-US" dirty="0"/>
              <a:t>Virality = mass-media success factors (3).</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Asha Buchanan</a:t>
            </a:r>
          </a:p>
        </p:txBody>
      </p:sp>
      <p:sp>
        <p:nvSpPr>
          <p:cNvPr id="4" name="Content Placeholder 2">
            <a:extLst>
              <a:ext uri="{FF2B5EF4-FFF2-40B4-BE49-F238E27FC236}">
                <a16:creationId xmlns:a16="http://schemas.microsoft.com/office/drawing/2014/main" id="{7970C6E9-F1BD-5785-CF35-676C50C93E09}"/>
              </a:ext>
            </a:extLst>
          </p:cNvPr>
          <p:cNvSpPr txBox="1">
            <a:spLocks/>
          </p:cNvSpPr>
          <p:nvPr/>
        </p:nvSpPr>
        <p:spPr>
          <a:xfrm>
            <a:off x="6118761" y="1137088"/>
            <a:ext cx="2179681" cy="2869324"/>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sz="2000" b="1" dirty="0">
                <a:latin typeface="Broadway" panose="04040905080B02020502" pitchFamily="82" charset="0"/>
              </a:rPr>
              <a:t>P</a:t>
            </a:r>
            <a:r>
              <a:rPr lang="en-US" sz="2000" dirty="0"/>
              <a:t>ositivity</a:t>
            </a:r>
          </a:p>
          <a:p>
            <a:pPr marL="0" indent="0">
              <a:buNone/>
            </a:pPr>
            <a:r>
              <a:rPr lang="en-US" sz="2000" b="1" dirty="0">
                <a:latin typeface="Broadway" panose="04040905080B02020502" pitchFamily="82" charset="0"/>
              </a:rPr>
              <a:t>P</a:t>
            </a:r>
            <a:r>
              <a:rPr lang="en-US" sz="2000" dirty="0"/>
              <a:t>rovoking</a:t>
            </a:r>
            <a:r>
              <a:rPr lang="en-US" sz="2000" dirty="0">
                <a:latin typeface="Broadway" panose="04040905080B02020502" pitchFamily="82" charset="0"/>
              </a:rPr>
              <a:t> </a:t>
            </a:r>
            <a:r>
              <a:rPr lang="en-US" sz="2000" dirty="0"/>
              <a:t>Emotions</a:t>
            </a:r>
          </a:p>
          <a:p>
            <a:pPr marL="0" indent="0">
              <a:buNone/>
            </a:pPr>
            <a:r>
              <a:rPr lang="en-US" sz="2000" b="1" dirty="0">
                <a:latin typeface="Broadway" panose="04040905080B02020502" pitchFamily="82" charset="0"/>
              </a:rPr>
              <a:t>P</a:t>
            </a:r>
            <a:r>
              <a:rPr lang="en-US" sz="2000" dirty="0"/>
              <a:t>ackaging</a:t>
            </a:r>
          </a:p>
          <a:p>
            <a:pPr marL="0" indent="0">
              <a:buNone/>
            </a:pPr>
            <a:r>
              <a:rPr lang="en-US" sz="2000" b="1" dirty="0">
                <a:latin typeface="Broadway" panose="04040905080B02020502" pitchFamily="82" charset="0"/>
              </a:rPr>
              <a:t>P</a:t>
            </a:r>
            <a:r>
              <a:rPr lang="en-US" sz="2000" dirty="0"/>
              <a:t>restige</a:t>
            </a:r>
          </a:p>
          <a:p>
            <a:pPr marL="0" indent="0">
              <a:buNone/>
            </a:pPr>
            <a:r>
              <a:rPr lang="en-US" sz="2000" b="1" dirty="0">
                <a:latin typeface="Broadway" panose="04040905080B02020502" pitchFamily="82" charset="0"/>
              </a:rPr>
              <a:t>P</a:t>
            </a:r>
            <a:r>
              <a:rPr lang="en-US" sz="2000" dirty="0"/>
              <a:t>ositioning</a:t>
            </a:r>
          </a:p>
          <a:p>
            <a:pPr marL="0" indent="0">
              <a:buNone/>
            </a:pPr>
            <a:r>
              <a:rPr lang="en-US" sz="2000" b="1" dirty="0">
                <a:latin typeface="Broadway" panose="04040905080B02020502" pitchFamily="82" charset="0"/>
              </a:rPr>
              <a:t>P</a:t>
            </a:r>
            <a:r>
              <a:rPr lang="en-US" sz="2000" dirty="0"/>
              <a:t>articipation</a:t>
            </a:r>
          </a:p>
        </p:txBody>
      </p:sp>
      <p:sp>
        <p:nvSpPr>
          <p:cNvPr id="8" name="Arrow: Right 7">
            <a:extLst>
              <a:ext uri="{FF2B5EF4-FFF2-40B4-BE49-F238E27FC236}">
                <a16:creationId xmlns:a16="http://schemas.microsoft.com/office/drawing/2014/main" id="{9BBDE998-3578-7BFB-AD0E-8FFC7A162897}"/>
              </a:ext>
            </a:extLst>
          </p:cNvPr>
          <p:cNvSpPr/>
          <p:nvPr/>
        </p:nvSpPr>
        <p:spPr>
          <a:xfrm>
            <a:off x="4572000" y="2320067"/>
            <a:ext cx="1390897" cy="567559"/>
          </a:xfrm>
          <a:prstGeom prst="rightArrow">
            <a:avLst/>
          </a:prstGeom>
          <a:solidFill>
            <a:schemeClr val="accent6">
              <a:lumMod val="20000"/>
              <a:lumOff val="8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307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 it always this easy?</a:t>
            </a:r>
          </a:p>
        </p:txBody>
      </p:sp>
      <p:sp>
        <p:nvSpPr>
          <p:cNvPr id="3" name="Content Placeholder 2"/>
          <p:cNvSpPr>
            <a:spLocks noGrp="1"/>
          </p:cNvSpPr>
          <p:nvPr>
            <p:ph sz="half" idx="1"/>
          </p:nvPr>
        </p:nvSpPr>
        <p:spPr/>
        <p:txBody>
          <a:bodyPr>
            <a:normAutofit/>
          </a:bodyPr>
          <a:lstStyle/>
          <a:p>
            <a:r>
              <a:rPr lang="en-US" dirty="0"/>
              <a:t>The capital firm </a:t>
            </a:r>
            <a:r>
              <a:rPr lang="en-US" dirty="0" err="1"/>
              <a:t>Jurvetson</a:t>
            </a:r>
            <a:r>
              <a:rPr lang="en-US" dirty="0"/>
              <a:t> coined the term “viral marketing” in 1977 (4).</a:t>
            </a:r>
          </a:p>
          <a:p>
            <a:r>
              <a:rPr lang="en-US" dirty="0"/>
              <a:t>Viral marketing  -&gt; a time before social media </a:t>
            </a:r>
          </a:p>
          <a:p>
            <a:r>
              <a:rPr lang="en-US" dirty="0"/>
              <a:t>Advertising agencies utilized to promote campaigns (5).</a:t>
            </a:r>
          </a:p>
          <a:p>
            <a:r>
              <a:rPr lang="en-US" dirty="0"/>
              <a:t>“PS: I love you. Get your own free e-mail at Hotmail” -&gt; Hotmail users to grow from 20,000 to 1 million in a year (8). </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Asha Buchanan</a:t>
            </a:r>
          </a:p>
        </p:txBody>
      </p:sp>
      <p:sp>
        <p:nvSpPr>
          <p:cNvPr id="12" name="TextBox 11">
            <a:extLst>
              <a:ext uri="{FF2B5EF4-FFF2-40B4-BE49-F238E27FC236}">
                <a16:creationId xmlns:a16="http://schemas.microsoft.com/office/drawing/2014/main" id="{9EAD57A4-7714-27F4-AC66-69EB92916F32}"/>
              </a:ext>
            </a:extLst>
          </p:cNvPr>
          <p:cNvSpPr txBox="1"/>
          <p:nvPr/>
        </p:nvSpPr>
        <p:spPr>
          <a:xfrm>
            <a:off x="4572000" y="3944340"/>
            <a:ext cx="4454796" cy="397032"/>
          </a:xfrm>
          <a:prstGeom prst="rect">
            <a:avLst/>
          </a:prstGeom>
          <a:noFill/>
        </p:spPr>
        <p:txBody>
          <a:bodyPr wrap="square" rtlCol="0">
            <a:spAutoFit/>
          </a:bodyPr>
          <a:lstStyle/>
          <a:p>
            <a:pPr>
              <a:lnSpc>
                <a:spcPct val="90000"/>
              </a:lnSpc>
            </a:pPr>
            <a:r>
              <a:rPr lang="en-US" sz="1100" dirty="0"/>
              <a:t>Screenshot captured on 3/28/24 from https://scalecuts.com/how-hotmail-invented-the-viral-loop/</a:t>
            </a:r>
          </a:p>
        </p:txBody>
      </p:sp>
      <p:pic>
        <p:nvPicPr>
          <p:cNvPr id="8" name="Picture 7">
            <a:extLst>
              <a:ext uri="{FF2B5EF4-FFF2-40B4-BE49-F238E27FC236}">
                <a16:creationId xmlns:a16="http://schemas.microsoft.com/office/drawing/2014/main" id="{21450F23-CDAB-F3C8-A854-5429F021BD08}"/>
              </a:ext>
            </a:extLst>
          </p:cNvPr>
          <p:cNvPicPr>
            <a:picLocks noChangeAspect="1"/>
          </p:cNvPicPr>
          <p:nvPr/>
        </p:nvPicPr>
        <p:blipFill>
          <a:blip r:embed="rId3"/>
          <a:stretch>
            <a:fillRect/>
          </a:stretch>
        </p:blipFill>
        <p:spPr>
          <a:xfrm>
            <a:off x="4572000" y="1498855"/>
            <a:ext cx="4444874" cy="2345321"/>
          </a:xfrm>
          <a:prstGeom prst="rect">
            <a:avLst/>
          </a:prstGeom>
        </p:spPr>
      </p:pic>
    </p:spTree>
    <p:extLst>
      <p:ext uri="{BB962C8B-B14F-4D97-AF65-F5344CB8AC3E}">
        <p14:creationId xmlns:p14="http://schemas.microsoft.com/office/powerpoint/2010/main" val="2239469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Viral Marketing -&gt; Viral </a:t>
            </a:r>
          </a:p>
        </p:txBody>
      </p:sp>
      <p:sp>
        <p:nvSpPr>
          <p:cNvPr id="3" name="Content Placeholder 2"/>
          <p:cNvSpPr>
            <a:spLocks noGrp="1"/>
          </p:cNvSpPr>
          <p:nvPr>
            <p:ph sz="half" idx="1"/>
          </p:nvPr>
        </p:nvSpPr>
        <p:spPr/>
        <p:txBody>
          <a:bodyPr>
            <a:normAutofit/>
          </a:bodyPr>
          <a:lstStyle/>
          <a:p>
            <a:r>
              <a:rPr lang="en-US" dirty="0"/>
              <a:t>The way that we use the term viral has now become a way to indicate that something is “worthy” of sharing or “worthy” of your attention (5).</a:t>
            </a:r>
          </a:p>
          <a:p>
            <a:r>
              <a:rPr lang="en-US" dirty="0"/>
              <a:t>Through social media, the need for authentic popularity is no longer there as algorithms have made it easier for users to accelerate the rate at which their content spreads (5).</a:t>
            </a:r>
          </a:p>
          <a:p>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Asha Buchanan</a:t>
            </a:r>
          </a:p>
        </p:txBody>
      </p:sp>
      <p:sp>
        <p:nvSpPr>
          <p:cNvPr id="8" name="TextBox 7">
            <a:extLst>
              <a:ext uri="{FF2B5EF4-FFF2-40B4-BE49-F238E27FC236}">
                <a16:creationId xmlns:a16="http://schemas.microsoft.com/office/drawing/2014/main" id="{021971F0-2EA8-7C7D-C907-73E7216C4EF8}"/>
              </a:ext>
            </a:extLst>
          </p:cNvPr>
          <p:cNvSpPr txBox="1"/>
          <p:nvPr/>
        </p:nvSpPr>
        <p:spPr>
          <a:xfrm>
            <a:off x="4419600" y="3966933"/>
            <a:ext cx="4431200" cy="397032"/>
          </a:xfrm>
          <a:prstGeom prst="rect">
            <a:avLst/>
          </a:prstGeom>
          <a:noFill/>
        </p:spPr>
        <p:txBody>
          <a:bodyPr wrap="square" rtlCol="0">
            <a:spAutoFit/>
          </a:bodyPr>
          <a:lstStyle/>
          <a:p>
            <a:pPr>
              <a:lnSpc>
                <a:spcPct val="90000"/>
              </a:lnSpc>
            </a:pPr>
            <a:r>
              <a:rPr lang="en-US" sz="1100" dirty="0"/>
              <a:t>Screenshot captured on 3/28/2024 from  https://blog.hubspot.com/marketing/tiktok-algorithm</a:t>
            </a:r>
          </a:p>
        </p:txBody>
      </p:sp>
      <p:pic>
        <p:nvPicPr>
          <p:cNvPr id="9" name="Picture 8">
            <a:extLst>
              <a:ext uri="{FF2B5EF4-FFF2-40B4-BE49-F238E27FC236}">
                <a16:creationId xmlns:a16="http://schemas.microsoft.com/office/drawing/2014/main" id="{AF72FF52-CB0C-063F-F702-B1646E2EB5BB}"/>
              </a:ext>
            </a:extLst>
          </p:cNvPr>
          <p:cNvPicPr>
            <a:picLocks noChangeAspect="1"/>
          </p:cNvPicPr>
          <p:nvPr/>
        </p:nvPicPr>
        <p:blipFill>
          <a:blip r:embed="rId3"/>
          <a:stretch>
            <a:fillRect/>
          </a:stretch>
        </p:blipFill>
        <p:spPr>
          <a:xfrm>
            <a:off x="4484078" y="1100073"/>
            <a:ext cx="4366722" cy="2885773"/>
          </a:xfrm>
          <a:prstGeom prst="rect">
            <a:avLst/>
          </a:prstGeom>
        </p:spPr>
      </p:pic>
    </p:spTree>
    <p:extLst>
      <p:ext uri="{BB962C8B-B14F-4D97-AF65-F5344CB8AC3E}">
        <p14:creationId xmlns:p14="http://schemas.microsoft.com/office/powerpoint/2010/main" val="1509365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Viral Marketing -&gt; Viral </a:t>
            </a:r>
          </a:p>
        </p:txBody>
      </p:sp>
      <p:sp>
        <p:nvSpPr>
          <p:cNvPr id="3" name="Content Placeholder 2"/>
          <p:cNvSpPr>
            <a:spLocks noGrp="1"/>
          </p:cNvSpPr>
          <p:nvPr>
            <p:ph sz="half" idx="1"/>
          </p:nvPr>
        </p:nvSpPr>
        <p:spPr/>
        <p:txBody>
          <a:bodyPr>
            <a:normAutofit/>
          </a:bodyPr>
          <a:lstStyle/>
          <a:p>
            <a:r>
              <a:rPr lang="en-US" dirty="0"/>
              <a:t>Gone are the days where it is impressive to have 1 million views, or followers. </a:t>
            </a:r>
          </a:p>
          <a:p>
            <a:r>
              <a:rPr lang="en-US" dirty="0"/>
              <a:t>2012, Gangnam Style by </a:t>
            </a:r>
            <a:r>
              <a:rPr lang="en-US" dirty="0" err="1"/>
              <a:t>Psy</a:t>
            </a:r>
            <a:r>
              <a:rPr lang="en-US" dirty="0"/>
              <a:t> was the first video to receive 1 billion views on </a:t>
            </a:r>
            <a:r>
              <a:rPr lang="en-US" dirty="0" err="1"/>
              <a:t>Youtube</a:t>
            </a:r>
            <a:r>
              <a:rPr lang="en-US" dirty="0"/>
              <a:t> (6). </a:t>
            </a:r>
          </a:p>
          <a:p>
            <a:pPr lvl="1"/>
            <a:r>
              <a:rPr lang="en-US" dirty="0"/>
              <a:t>Now the most viewed video, Baby Shark (2016) (7).</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Asha Buchanan</a:t>
            </a:r>
          </a:p>
        </p:txBody>
      </p:sp>
      <p:sp>
        <p:nvSpPr>
          <p:cNvPr id="8" name="TextBox 7">
            <a:extLst>
              <a:ext uri="{FF2B5EF4-FFF2-40B4-BE49-F238E27FC236}">
                <a16:creationId xmlns:a16="http://schemas.microsoft.com/office/drawing/2014/main" id="{3881E3A9-E7FA-B189-A22B-C9CE2E66E259}"/>
              </a:ext>
            </a:extLst>
          </p:cNvPr>
          <p:cNvSpPr txBox="1"/>
          <p:nvPr/>
        </p:nvSpPr>
        <p:spPr>
          <a:xfrm>
            <a:off x="4897193" y="4498182"/>
            <a:ext cx="3838784" cy="549381"/>
          </a:xfrm>
          <a:prstGeom prst="rect">
            <a:avLst/>
          </a:prstGeom>
          <a:noFill/>
        </p:spPr>
        <p:txBody>
          <a:bodyPr wrap="square" rtlCol="0">
            <a:spAutoFit/>
          </a:bodyPr>
          <a:lstStyle/>
          <a:p>
            <a:pPr>
              <a:lnSpc>
                <a:spcPct val="90000"/>
              </a:lnSpc>
            </a:pPr>
            <a:r>
              <a:rPr lang="en-US" sz="1100" dirty="0"/>
              <a:t>Screenshot captured on 3/28/2024 from https://www.statista.com/statistics/249396/top-youtube-videos-views/</a:t>
            </a:r>
          </a:p>
        </p:txBody>
      </p:sp>
      <p:pic>
        <p:nvPicPr>
          <p:cNvPr id="9" name="Picture 8">
            <a:extLst>
              <a:ext uri="{FF2B5EF4-FFF2-40B4-BE49-F238E27FC236}">
                <a16:creationId xmlns:a16="http://schemas.microsoft.com/office/drawing/2014/main" id="{A6C4BBBA-5FF4-BF50-D79B-CB38AB5C276A}"/>
              </a:ext>
            </a:extLst>
          </p:cNvPr>
          <p:cNvPicPr>
            <a:picLocks noChangeAspect="1"/>
          </p:cNvPicPr>
          <p:nvPr/>
        </p:nvPicPr>
        <p:blipFill>
          <a:blip r:embed="rId3"/>
          <a:stretch>
            <a:fillRect/>
          </a:stretch>
        </p:blipFill>
        <p:spPr>
          <a:xfrm>
            <a:off x="4924944" y="1023490"/>
            <a:ext cx="3844340" cy="3474692"/>
          </a:xfrm>
          <a:prstGeom prst="rect">
            <a:avLst/>
          </a:prstGeom>
        </p:spPr>
      </p:pic>
    </p:spTree>
    <p:extLst>
      <p:ext uri="{BB962C8B-B14F-4D97-AF65-F5344CB8AC3E}">
        <p14:creationId xmlns:p14="http://schemas.microsoft.com/office/powerpoint/2010/main" val="1394749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Downsides of virality</a:t>
            </a:r>
          </a:p>
        </p:txBody>
      </p:sp>
      <p:sp>
        <p:nvSpPr>
          <p:cNvPr id="3" name="Content Placeholder 2"/>
          <p:cNvSpPr>
            <a:spLocks noGrp="1"/>
          </p:cNvSpPr>
          <p:nvPr>
            <p:ph sz="half" idx="1"/>
          </p:nvPr>
        </p:nvSpPr>
        <p:spPr/>
        <p:txBody>
          <a:bodyPr>
            <a:normAutofit/>
          </a:bodyPr>
          <a:lstStyle/>
          <a:p>
            <a:r>
              <a:rPr lang="en-US" b="1" dirty="0"/>
              <a:t>The spread of misinformation</a:t>
            </a:r>
          </a:p>
          <a:p>
            <a:r>
              <a:rPr lang="en-US" dirty="0"/>
              <a:t> Fact check &amp; Think before you share!</a:t>
            </a:r>
          </a:p>
          <a:p>
            <a:r>
              <a:rPr lang="en-US" dirty="0"/>
              <a:t>Using an analogy of a virus: “people may think they’re protected from the potential harm that misinformation on the internet can bring, but many are asymptomatic carriers of that information into spaces where it can devastate.”(5)</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Asha Buchanan</a:t>
            </a:r>
          </a:p>
        </p:txBody>
      </p:sp>
      <p:sp>
        <p:nvSpPr>
          <p:cNvPr id="8" name="TextBox 7">
            <a:extLst>
              <a:ext uri="{FF2B5EF4-FFF2-40B4-BE49-F238E27FC236}">
                <a16:creationId xmlns:a16="http://schemas.microsoft.com/office/drawing/2014/main" id="{49758427-C6FC-CD1A-A60E-EDC76F7D69CC}"/>
              </a:ext>
            </a:extLst>
          </p:cNvPr>
          <p:cNvSpPr txBox="1"/>
          <p:nvPr/>
        </p:nvSpPr>
        <p:spPr>
          <a:xfrm>
            <a:off x="4419600" y="3950775"/>
            <a:ext cx="4559996" cy="397032"/>
          </a:xfrm>
          <a:prstGeom prst="rect">
            <a:avLst/>
          </a:prstGeom>
          <a:noFill/>
        </p:spPr>
        <p:txBody>
          <a:bodyPr wrap="square" rtlCol="0">
            <a:spAutoFit/>
          </a:bodyPr>
          <a:lstStyle/>
          <a:p>
            <a:pPr>
              <a:lnSpc>
                <a:spcPct val="90000"/>
              </a:lnSpc>
            </a:pPr>
            <a:r>
              <a:rPr lang="en-US" sz="1100" dirty="0"/>
              <a:t>Screenshot captured on 3/28/2024 from  https://pirg.org/edfund/articles/misinformation-on-social-media/</a:t>
            </a:r>
          </a:p>
        </p:txBody>
      </p:sp>
      <p:pic>
        <p:nvPicPr>
          <p:cNvPr id="9" name="Picture 8">
            <a:extLst>
              <a:ext uri="{FF2B5EF4-FFF2-40B4-BE49-F238E27FC236}">
                <a16:creationId xmlns:a16="http://schemas.microsoft.com/office/drawing/2014/main" id="{5DCF3286-F3EA-65B9-8673-A4C408F48891}"/>
              </a:ext>
            </a:extLst>
          </p:cNvPr>
          <p:cNvPicPr>
            <a:picLocks noChangeAspect="1"/>
          </p:cNvPicPr>
          <p:nvPr/>
        </p:nvPicPr>
        <p:blipFill>
          <a:blip r:embed="rId3"/>
          <a:stretch>
            <a:fillRect/>
          </a:stretch>
        </p:blipFill>
        <p:spPr>
          <a:xfrm>
            <a:off x="4419600" y="1352551"/>
            <a:ext cx="4559997" cy="2577694"/>
          </a:xfrm>
          <a:prstGeom prst="rect">
            <a:avLst/>
          </a:prstGeom>
        </p:spPr>
      </p:pic>
    </p:spTree>
    <p:extLst>
      <p:ext uri="{BB962C8B-B14F-4D97-AF65-F5344CB8AC3E}">
        <p14:creationId xmlns:p14="http://schemas.microsoft.com/office/powerpoint/2010/main" val="1684130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Going viral has been going viral</a:t>
            </a:r>
          </a:p>
        </p:txBody>
      </p:sp>
      <p:sp>
        <p:nvSpPr>
          <p:cNvPr id="3" name="Content Placeholder 2"/>
          <p:cNvSpPr>
            <a:spLocks noGrp="1"/>
          </p:cNvSpPr>
          <p:nvPr>
            <p:ph sz="half" idx="1"/>
          </p:nvPr>
        </p:nvSpPr>
        <p:spPr/>
        <p:txBody>
          <a:bodyPr/>
          <a:lstStyle/>
          <a:p>
            <a:r>
              <a:rPr lang="en-US" dirty="0"/>
              <a:t>As long as we combat the spread of misinformation, going viral really does no harm. </a:t>
            </a:r>
          </a:p>
          <a:p>
            <a:r>
              <a:rPr lang="en-US" dirty="0"/>
              <a:t>It is so easy to just press a few buttons to share content with others and every day more and more people go viral!</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651898" y="372337"/>
            <a:ext cx="2179682" cy="307777"/>
          </a:xfrm>
          <a:prstGeom prst="rect">
            <a:avLst/>
          </a:prstGeom>
          <a:noFill/>
        </p:spPr>
        <p:txBody>
          <a:bodyPr wrap="square" rtlCol="0">
            <a:spAutoFit/>
          </a:bodyPr>
          <a:lstStyle/>
          <a:p>
            <a:pPr algn="r"/>
            <a:r>
              <a:rPr lang="en-US" sz="1400" dirty="0">
                <a:latin typeface="+mj-lt"/>
              </a:rPr>
              <a:t>Asha Buchanan</a:t>
            </a:r>
            <a:endParaRPr lang="en-US" sz="1400" dirty="0">
              <a:solidFill>
                <a:schemeClr val="tx1"/>
              </a:solidFill>
              <a:latin typeface="+mj-lt"/>
            </a:endParaRPr>
          </a:p>
        </p:txBody>
      </p:sp>
      <p:pic>
        <p:nvPicPr>
          <p:cNvPr id="4098" name="Picture 2" descr="Friendship concept illustration">
            <a:hlinkClick r:id="rId3"/>
            <a:extLst>
              <a:ext uri="{FF2B5EF4-FFF2-40B4-BE49-F238E27FC236}">
                <a16:creationId xmlns:a16="http://schemas.microsoft.com/office/drawing/2014/main" id="{E42343C1-F805-8152-8540-0DB5412A5E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2961" y="1243204"/>
            <a:ext cx="3571494" cy="35714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F7A665A-BDD4-A925-0620-91B6D6AF3E09}"/>
              </a:ext>
            </a:extLst>
          </p:cNvPr>
          <p:cNvSpPr txBox="1"/>
          <p:nvPr/>
        </p:nvSpPr>
        <p:spPr>
          <a:xfrm>
            <a:off x="5402961" y="4825666"/>
            <a:ext cx="3039762" cy="244682"/>
          </a:xfrm>
          <a:prstGeom prst="rect">
            <a:avLst/>
          </a:prstGeom>
          <a:noFill/>
        </p:spPr>
        <p:txBody>
          <a:bodyPr wrap="square" rtlCol="0">
            <a:spAutoFit/>
          </a:bodyPr>
          <a:lstStyle/>
          <a:p>
            <a:pPr>
              <a:lnSpc>
                <a:spcPct val="90000"/>
              </a:lnSpc>
            </a:pPr>
            <a:r>
              <a:rPr lang="en-US" sz="1100" dirty="0"/>
              <a:t>Image by </a:t>
            </a:r>
            <a:r>
              <a:rPr lang="en-US" sz="1100" dirty="0" err="1"/>
              <a:t>storyset</a:t>
            </a:r>
            <a:r>
              <a:rPr lang="en-US" sz="1100" dirty="0"/>
              <a:t> on </a:t>
            </a:r>
            <a:r>
              <a:rPr lang="en-US" sz="1100" dirty="0" err="1"/>
              <a:t>freepik</a:t>
            </a:r>
            <a:endParaRPr lang="en-US" sz="1100" dirty="0"/>
          </a:p>
        </p:txBody>
      </p:sp>
    </p:spTree>
    <p:extLst>
      <p:ext uri="{BB962C8B-B14F-4D97-AF65-F5344CB8AC3E}">
        <p14:creationId xmlns:p14="http://schemas.microsoft.com/office/powerpoint/2010/main" val="2272933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47500" lnSpcReduction="20000"/>
          </a:bodyPr>
          <a:lstStyle/>
          <a:p>
            <a:pPr marL="0" indent="0">
              <a:buNone/>
            </a:pPr>
            <a:r>
              <a:rPr lang="en-US" dirty="0"/>
              <a:t>[1] Karine </a:t>
            </a:r>
            <a:r>
              <a:rPr lang="en-US" dirty="0" err="1"/>
              <a:t>Nahon</a:t>
            </a:r>
            <a:r>
              <a:rPr lang="en-US" dirty="0"/>
              <a:t>, Jeff Hemsley, Going Viral (2013), </a:t>
            </a:r>
            <a:r>
              <a:rPr lang="en-US" dirty="0">
                <a:hlinkClick r:id="rId2"/>
              </a:rPr>
              <a:t>https://www.google.com/books/edition/Going_Viral/rU3DEzIvIskC?hl=en&amp;gbpv=0</a:t>
            </a:r>
            <a:r>
              <a:rPr lang="en-US" dirty="0"/>
              <a:t>,(3/26/2024)</a:t>
            </a:r>
          </a:p>
          <a:p>
            <a:pPr marL="0" indent="0">
              <a:buNone/>
            </a:pPr>
            <a:r>
              <a:rPr lang="en-US" dirty="0"/>
              <a:t>[2] Alec Chillingworth, </a:t>
            </a:r>
            <a:r>
              <a:rPr lang="en-US" dirty="0" err="1"/>
              <a:t>Hoq</a:t>
            </a:r>
            <a:r>
              <a:rPr lang="en-US" dirty="0"/>
              <a:t> </a:t>
            </a:r>
            <a:r>
              <a:rPr lang="en-US" dirty="0" err="1"/>
              <a:t>ro</a:t>
            </a:r>
            <a:r>
              <a:rPr lang="en-US" dirty="0"/>
              <a:t> go viral on social media in 2024: 10 top tips (</a:t>
            </a:r>
            <a:r>
              <a:rPr lang="en-US" dirty="0" err="1"/>
              <a:t>EpidemicSound</a:t>
            </a:r>
            <a:r>
              <a:rPr lang="en-US" dirty="0"/>
              <a:t>, 01/01/2024), </a:t>
            </a:r>
            <a:r>
              <a:rPr lang="en-US" dirty="0">
                <a:hlinkClick r:id="rId3"/>
              </a:rPr>
              <a:t>https://www.epidemicsound.com/blog/how-to-go-viral/#:~:text=Going%20viral%20on%20social%20media,to%20put%20the%20work%20in</a:t>
            </a:r>
            <a:r>
              <a:rPr lang="en-US" dirty="0"/>
              <a:t> , (3/26/2024)</a:t>
            </a:r>
          </a:p>
          <a:p>
            <a:pPr marL="0" indent="0">
              <a:buNone/>
            </a:pPr>
            <a:r>
              <a:rPr lang="en-US" dirty="0"/>
              <a:t>[3] </a:t>
            </a:r>
            <a:r>
              <a:rPr lang="en-US" dirty="0" err="1"/>
              <a:t>Limor</a:t>
            </a:r>
            <a:r>
              <a:rPr lang="en-US" dirty="0"/>
              <a:t> </a:t>
            </a:r>
            <a:r>
              <a:rPr lang="en-US" dirty="0" err="1"/>
              <a:t>Shifman</a:t>
            </a:r>
            <a:r>
              <a:rPr lang="en-US" dirty="0"/>
              <a:t>, Memes in Digital Culture (MIT Press, 2013), </a:t>
            </a:r>
            <a:r>
              <a:rPr lang="en-US" dirty="0">
                <a:hlinkClick r:id="rId4"/>
              </a:rPr>
              <a:t>https://doi.org/10.7551/mitpress/9429.001.0001</a:t>
            </a:r>
            <a:r>
              <a:rPr lang="en-US" dirty="0"/>
              <a:t> , (3/26/2024)</a:t>
            </a:r>
          </a:p>
          <a:p>
            <a:pPr marL="0" indent="0">
              <a:buNone/>
            </a:pPr>
            <a:r>
              <a:rPr lang="en-US" dirty="0"/>
              <a:t>[4] River University, History of Viral Marketing (River University), </a:t>
            </a:r>
            <a:r>
              <a:rPr lang="en-US" dirty="0">
                <a:hlinkClick r:id="rId5"/>
              </a:rPr>
              <a:t>https://www.rivier.edu/academics/blog-posts/history-of-viral-marketing/</a:t>
            </a:r>
            <a:r>
              <a:rPr lang="en-US" dirty="0"/>
              <a:t>  , (3/26/2024)</a:t>
            </a:r>
          </a:p>
          <a:p>
            <a:pPr marL="0" indent="0">
              <a:buNone/>
            </a:pPr>
            <a:r>
              <a:rPr lang="en-US" dirty="0"/>
              <a:t>[5] A.W Ohlheiser, Maybe it’s time to retire the idea of “going viral”, (MIT Technology Review. 05/17/2020), </a:t>
            </a:r>
            <a:r>
              <a:rPr lang="en-US" dirty="0">
                <a:hlinkClick r:id="rId6"/>
              </a:rPr>
              <a:t>https://www.technologyreview.com/2020/05/17/1001809/maybe-its-time-to-retire-the-idea-of-going-viral/</a:t>
            </a:r>
            <a:r>
              <a:rPr lang="en-US" dirty="0"/>
              <a:t> </a:t>
            </a:r>
          </a:p>
          <a:p>
            <a:pPr marL="0" indent="0">
              <a:buNone/>
            </a:pPr>
            <a:r>
              <a:rPr lang="en-US" dirty="0"/>
              <a:t>[6] Danielle Pascual, Every Music Video That Hit 1Billion </a:t>
            </a:r>
            <a:r>
              <a:rPr lang="en-US" dirty="0" err="1"/>
              <a:t>Youtube</a:t>
            </a:r>
            <a:r>
              <a:rPr lang="en-US" dirty="0"/>
              <a:t> Views in 2022 (billboard, 12/29/2022), </a:t>
            </a:r>
            <a:r>
              <a:rPr lang="en-US" dirty="0">
                <a:hlinkClick r:id="rId7"/>
              </a:rPr>
              <a:t>https://www.billboard.com/lists/youtube-billion-views-video-club-2022/</a:t>
            </a:r>
            <a:r>
              <a:rPr lang="en-US" dirty="0"/>
              <a:t> , (3/26/2024)</a:t>
            </a:r>
          </a:p>
          <a:p>
            <a:pPr marL="0" indent="0">
              <a:buNone/>
            </a:pPr>
            <a:r>
              <a:rPr lang="en-US" dirty="0"/>
              <a:t>[7] Statista, Most popular YouTube videos based on total global views as of January 2024 (01/2024), </a:t>
            </a:r>
            <a:r>
              <a:rPr lang="en-US" dirty="0">
                <a:hlinkClick r:id="rId8"/>
              </a:rPr>
              <a:t>https://www.statista.com/statistics/249396/top-youtube-videos-views/</a:t>
            </a:r>
            <a:r>
              <a:rPr lang="en-US" dirty="0"/>
              <a:t> , (3/26/2024)</a:t>
            </a:r>
          </a:p>
          <a:p>
            <a:pPr marL="0" indent="0">
              <a:buNone/>
            </a:pPr>
            <a:r>
              <a:rPr lang="en-US" dirty="0"/>
              <a:t>[8]</a:t>
            </a:r>
            <a:r>
              <a:rPr lang="en-US" dirty="0" err="1"/>
              <a:t>Scalecuts</a:t>
            </a:r>
            <a:r>
              <a:rPr lang="en-US" dirty="0"/>
              <a:t>, How Hotmail Invented the Viral Loop (2019), </a:t>
            </a:r>
            <a:r>
              <a:rPr lang="en-US" dirty="0">
                <a:hlinkClick r:id="rId9"/>
              </a:rPr>
              <a:t>https://scalecuts.com/how-hotmail-invented-the-viral-loop/</a:t>
            </a:r>
            <a:r>
              <a:rPr lang="en-US" dirty="0"/>
              <a:t> (3/28/2024)</a:t>
            </a:r>
          </a:p>
          <a:p>
            <a:pPr marL="0" indent="0">
              <a:buNone/>
            </a:pPr>
            <a:r>
              <a:rPr lang="en-US" dirty="0"/>
              <a:t>[9] All </a:t>
            </a:r>
            <a:r>
              <a:rPr lang="en-US" dirty="0" err="1"/>
              <a:t>cliparts</a:t>
            </a:r>
            <a:r>
              <a:rPr lang="en-US" dirty="0"/>
              <a:t> were sourced from </a:t>
            </a:r>
            <a:r>
              <a:rPr lang="en-US" dirty="0" err="1"/>
              <a:t>freepik</a:t>
            </a:r>
            <a:r>
              <a:rPr lang="en-US" dirty="0"/>
              <a:t>, they are all copyright free with attribution which is provided under each image, otherwise credit was given under each picture.</a:t>
            </a:r>
          </a:p>
          <a:p>
            <a:pPr marL="0" indent="0">
              <a:buNone/>
            </a:pPr>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28</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Asha Buchanan</a:t>
            </a:r>
          </a:p>
        </p:txBody>
      </p:sp>
    </p:spTree>
    <p:extLst>
      <p:ext uri="{BB962C8B-B14F-4D97-AF65-F5344CB8AC3E}">
        <p14:creationId xmlns:p14="http://schemas.microsoft.com/office/powerpoint/2010/main" val="3258420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a:xfrm>
            <a:off x="1076062" y="1143000"/>
            <a:ext cx="6875682" cy="1494448"/>
          </a:xfrm>
        </p:spPr>
        <p:txBody>
          <a:bodyPr/>
          <a:lstStyle/>
          <a:p>
            <a:r>
              <a:rPr lang="en-US" dirty="0"/>
              <a:t>This Presentation is Copyrighted</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Zackary Perry</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29</a:t>
            </a:fld>
            <a:endParaRPr lang="en-US"/>
          </a:p>
        </p:txBody>
      </p:sp>
    </p:spTree>
    <p:extLst>
      <p:ext uri="{BB962C8B-B14F-4D97-AF65-F5344CB8AC3E}">
        <p14:creationId xmlns:p14="http://schemas.microsoft.com/office/powerpoint/2010/main" val="723647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184FB-3CA3-A84C-9DE0-B9D7B7DCDA7C}"/>
              </a:ext>
            </a:extLst>
          </p:cNvPr>
          <p:cNvSpPr>
            <a:spLocks noGrp="1"/>
          </p:cNvSpPr>
          <p:nvPr>
            <p:ph type="title"/>
          </p:nvPr>
        </p:nvSpPr>
        <p:spPr>
          <a:xfrm>
            <a:off x="685800" y="361950"/>
            <a:ext cx="7772400" cy="914400"/>
          </a:xfrm>
        </p:spPr>
        <p:txBody>
          <a:bodyPr anchor="ctr">
            <a:normAutofit/>
          </a:bodyPr>
          <a:lstStyle/>
          <a:p>
            <a:r>
              <a:rPr lang="en-US" dirty="0"/>
              <a:t>Grades</a:t>
            </a:r>
            <a:br>
              <a:rPr lang="en-US" dirty="0"/>
            </a:br>
            <a:r>
              <a:rPr lang="en-US" dirty="0"/>
              <a:t>To Date</a:t>
            </a:r>
          </a:p>
        </p:txBody>
      </p:sp>
      <p:sp>
        <p:nvSpPr>
          <p:cNvPr id="3" name="Content Placeholder 2">
            <a:extLst>
              <a:ext uri="{FF2B5EF4-FFF2-40B4-BE49-F238E27FC236}">
                <a16:creationId xmlns:a16="http://schemas.microsoft.com/office/drawing/2014/main" id="{441F7036-20FB-024E-8014-FAB323652A70}"/>
              </a:ext>
            </a:extLst>
          </p:cNvPr>
          <p:cNvSpPr>
            <a:spLocks noGrp="1"/>
          </p:cNvSpPr>
          <p:nvPr>
            <p:ph sz="half" idx="1"/>
          </p:nvPr>
        </p:nvSpPr>
        <p:spPr>
          <a:xfrm>
            <a:off x="685800" y="1352551"/>
            <a:ext cx="3733800" cy="3352800"/>
          </a:xfrm>
        </p:spPr>
        <p:txBody>
          <a:bodyPr>
            <a:normAutofit/>
          </a:bodyPr>
          <a:lstStyle/>
          <a:p>
            <a:pPr marL="0" indent="0">
              <a:buNone/>
            </a:pPr>
            <a:r>
              <a:rPr lang="en-US" dirty="0"/>
              <a:t>16 Max Possible</a:t>
            </a:r>
          </a:p>
        </p:txBody>
      </p:sp>
      <p:sp>
        <p:nvSpPr>
          <p:cNvPr id="5" name="Footer Placeholder 4">
            <a:extLst>
              <a:ext uri="{FF2B5EF4-FFF2-40B4-BE49-F238E27FC236}">
                <a16:creationId xmlns:a16="http://schemas.microsoft.com/office/drawing/2014/main" id="{7E07422E-793C-6B4B-8DBC-95168E5DBA51}"/>
              </a:ext>
            </a:extLst>
          </p:cNvPr>
          <p:cNvSpPr>
            <a:spLocks noGrp="1"/>
          </p:cNvSpPr>
          <p:nvPr>
            <p:ph type="ftr" sz="quarter" idx="11"/>
          </p:nvPr>
        </p:nvSpPr>
        <p:spPr>
          <a:xfrm>
            <a:off x="0" y="4997196"/>
            <a:ext cx="5562600" cy="146304"/>
          </a:xfrm>
        </p:spPr>
        <p:txBody>
          <a:bodyPr anchor="ctr">
            <a:normAutofit/>
          </a:bodyPr>
          <a:lstStyle/>
          <a:p>
            <a:pPr>
              <a:lnSpc>
                <a:spcPct val="90000"/>
              </a:lnSpc>
              <a:spcAft>
                <a:spcPts val="600"/>
              </a:spcAft>
            </a:pPr>
            <a:r>
              <a:rPr lang="sk-SK" sz="400"/>
              <a:t>© 2021 Keith A. Pray</a:t>
            </a:r>
            <a:endParaRPr lang="en-US" sz="400"/>
          </a:p>
        </p:txBody>
      </p:sp>
      <p:sp>
        <p:nvSpPr>
          <p:cNvPr id="6" name="Slide Number Placeholder 5">
            <a:extLst>
              <a:ext uri="{FF2B5EF4-FFF2-40B4-BE49-F238E27FC236}">
                <a16:creationId xmlns:a16="http://schemas.microsoft.com/office/drawing/2014/main" id="{F4972E41-C8FD-884D-AAE3-A618B194726D}"/>
              </a:ext>
            </a:extLst>
          </p:cNvPr>
          <p:cNvSpPr>
            <a:spLocks noGrp="1"/>
          </p:cNvSpPr>
          <p:nvPr>
            <p:ph type="sldNum" sz="quarter" idx="12"/>
          </p:nvPr>
        </p:nvSpPr>
        <p:spPr>
          <a:xfrm>
            <a:off x="8519160" y="4997196"/>
            <a:ext cx="624840" cy="146304"/>
          </a:xfrm>
        </p:spPr>
        <p:txBody>
          <a:bodyPr anchor="ctr">
            <a:normAutofit/>
          </a:bodyPr>
          <a:lstStyle/>
          <a:p>
            <a:pPr>
              <a:lnSpc>
                <a:spcPct val="90000"/>
              </a:lnSpc>
              <a:spcAft>
                <a:spcPts val="600"/>
              </a:spcAft>
            </a:pPr>
            <a:fld id="{A2A17EAB-8B51-5C40-8776-6683E51FA7A0}" type="slidenum">
              <a:rPr lang="en-US" sz="400" smtClean="0"/>
              <a:pPr>
                <a:lnSpc>
                  <a:spcPct val="90000"/>
                </a:lnSpc>
                <a:spcAft>
                  <a:spcPts val="600"/>
                </a:spcAft>
              </a:pPr>
              <a:t>3</a:t>
            </a:fld>
            <a:endParaRPr lang="en-US" sz="400"/>
          </a:p>
        </p:txBody>
      </p:sp>
      <p:pic>
        <p:nvPicPr>
          <p:cNvPr id="8" name="Picture 7">
            <a:extLst>
              <a:ext uri="{FF2B5EF4-FFF2-40B4-BE49-F238E27FC236}">
                <a16:creationId xmlns:a16="http://schemas.microsoft.com/office/drawing/2014/main" id="{BE39706A-585E-1A01-C1D3-20D11FA8F6CC}"/>
              </a:ext>
            </a:extLst>
          </p:cNvPr>
          <p:cNvPicPr>
            <a:picLocks noChangeAspect="1"/>
          </p:cNvPicPr>
          <p:nvPr/>
        </p:nvPicPr>
        <p:blipFill>
          <a:blip r:embed="rId3"/>
          <a:stretch>
            <a:fillRect/>
          </a:stretch>
        </p:blipFill>
        <p:spPr>
          <a:xfrm>
            <a:off x="2783642" y="361950"/>
            <a:ext cx="5674558" cy="4781550"/>
          </a:xfrm>
          <a:prstGeom prst="rect">
            <a:avLst/>
          </a:prstGeom>
        </p:spPr>
      </p:pic>
    </p:spTree>
    <p:extLst>
      <p:ext uri="{BB962C8B-B14F-4D97-AF65-F5344CB8AC3E}">
        <p14:creationId xmlns:p14="http://schemas.microsoft.com/office/powerpoint/2010/main" val="3840696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That’s Perfectly Fine, But What If I…</a:t>
            </a:r>
          </a:p>
        </p:txBody>
      </p:sp>
      <p:sp>
        <p:nvSpPr>
          <p:cNvPr id="3" name="Content Placeholder 2"/>
          <p:cNvSpPr>
            <a:spLocks noGrp="1"/>
          </p:cNvSpPr>
          <p:nvPr>
            <p:ph sz="half" idx="1"/>
          </p:nvPr>
        </p:nvSpPr>
        <p:spPr/>
        <p:txBody>
          <a:bodyPr/>
          <a:lstStyle/>
          <a:p>
            <a:r>
              <a:rPr lang="en-US" dirty="0"/>
              <a:t>Had the length of my protection over it extended?</a:t>
            </a:r>
          </a:p>
          <a:p>
            <a:r>
              <a:rPr lang="en-US" dirty="0"/>
              <a:t>Provided no manner of accessing my creative work outside of this presentation?</a:t>
            </a:r>
          </a:p>
          <a:p>
            <a:r>
              <a:rPr lang="en-US" dirty="0"/>
              <a:t>Completely vaulted it for my own economic gain?</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Zackary Perry</a:t>
            </a:r>
          </a:p>
        </p:txBody>
      </p:sp>
    </p:spTree>
    <p:extLst>
      <p:ext uri="{BB962C8B-B14F-4D97-AF65-F5344CB8AC3E}">
        <p14:creationId xmlns:p14="http://schemas.microsoft.com/office/powerpoint/2010/main" val="3946662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a:xfrm>
            <a:off x="1061273" y="1369075"/>
            <a:ext cx="6875682" cy="2066579"/>
          </a:xfrm>
        </p:spPr>
        <p:txBody>
          <a:bodyPr/>
          <a:lstStyle/>
          <a:p>
            <a:r>
              <a:rPr lang="en-US" dirty="0"/>
              <a:t>Copyright Laws Need to Be Loosened Before the Grips Corporations Have Over Their IP Make Them Tighter</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2024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31</a:t>
            </a:fld>
            <a:endParaRPr lang="en-US"/>
          </a:p>
        </p:txBody>
      </p:sp>
      <p:sp>
        <p:nvSpPr>
          <p:cNvPr id="6" name="TextBox 5">
            <a:extLst>
              <a:ext uri="{FF2B5EF4-FFF2-40B4-BE49-F238E27FC236}">
                <a16:creationId xmlns:a16="http://schemas.microsoft.com/office/drawing/2014/main" id="{67DE00EC-42C9-38D6-418A-8DF87CF359CC}"/>
              </a:ext>
            </a:extLst>
          </p:cNvPr>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Zackary Perry</a:t>
            </a:r>
          </a:p>
        </p:txBody>
      </p:sp>
    </p:spTree>
    <p:extLst>
      <p:ext uri="{BB962C8B-B14F-4D97-AF65-F5344CB8AC3E}">
        <p14:creationId xmlns:p14="http://schemas.microsoft.com/office/powerpoint/2010/main" val="1828501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a:t>
            </a:r>
          </a:p>
        </p:txBody>
      </p:sp>
      <p:sp>
        <p:nvSpPr>
          <p:cNvPr id="3" name="Content Placeholder 2"/>
          <p:cNvSpPr>
            <a:spLocks noGrp="1"/>
          </p:cNvSpPr>
          <p:nvPr>
            <p:ph sz="half" idx="1"/>
          </p:nvPr>
        </p:nvSpPr>
        <p:spPr/>
        <p:txBody>
          <a:bodyPr>
            <a:normAutofit/>
          </a:bodyPr>
          <a:lstStyle/>
          <a:p>
            <a:r>
              <a:rPr lang="en-US" dirty="0"/>
              <a:t>Disney's "Steamboat Willie" just entered the public domain on January 1, 2024</a:t>
            </a:r>
          </a:p>
          <a:p>
            <a:r>
              <a:rPr lang="en-US" dirty="0"/>
              <a:t>Could have happened much sooner if not for other copyright related acts pushing the date back</a:t>
            </a:r>
          </a:p>
          <a:p>
            <a:r>
              <a:rPr lang="en-US" dirty="0"/>
              <a:t>Disney even "pushed for the law that extended the copyright term to 95 years," [1]</a:t>
            </a:r>
          </a:p>
          <a:p>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Zackary Perry</a:t>
            </a:r>
          </a:p>
        </p:txBody>
      </p:sp>
      <p:pic>
        <p:nvPicPr>
          <p:cNvPr id="9" name="Picture 8" descr="A cartoon of a mouse wearing a wizard hat and gloves&#10;&#10;Description automatically generated">
            <a:extLst>
              <a:ext uri="{FF2B5EF4-FFF2-40B4-BE49-F238E27FC236}">
                <a16:creationId xmlns:a16="http://schemas.microsoft.com/office/drawing/2014/main" id="{B47DDEB2-2CA1-57F5-9D48-C7AA2787DBF1}"/>
              </a:ext>
            </a:extLst>
          </p:cNvPr>
          <p:cNvPicPr>
            <a:picLocks noChangeAspect="1"/>
          </p:cNvPicPr>
          <p:nvPr/>
        </p:nvPicPr>
        <p:blipFill>
          <a:blip r:embed="rId3"/>
          <a:stretch>
            <a:fillRect/>
          </a:stretch>
        </p:blipFill>
        <p:spPr>
          <a:xfrm>
            <a:off x="7146548" y="968867"/>
            <a:ext cx="1595950" cy="1813976"/>
          </a:xfrm>
          <a:prstGeom prst="rect">
            <a:avLst/>
          </a:prstGeom>
        </p:spPr>
      </p:pic>
      <p:pic>
        <p:nvPicPr>
          <p:cNvPr id="11" name="Picture 10" descr="A diagram of a timeline">
            <a:extLst>
              <a:ext uri="{FF2B5EF4-FFF2-40B4-BE49-F238E27FC236}">
                <a16:creationId xmlns:a16="http://schemas.microsoft.com/office/drawing/2014/main" id="{7C7AD5C5-D9E8-9E8C-BA6D-BD29E41698C9}"/>
              </a:ext>
            </a:extLst>
          </p:cNvPr>
          <p:cNvPicPr>
            <a:picLocks noChangeAspect="1"/>
          </p:cNvPicPr>
          <p:nvPr/>
        </p:nvPicPr>
        <p:blipFill>
          <a:blip r:embed="rId4"/>
          <a:stretch>
            <a:fillRect/>
          </a:stretch>
        </p:blipFill>
        <p:spPr>
          <a:xfrm>
            <a:off x="4845319" y="2913581"/>
            <a:ext cx="3593068" cy="1857582"/>
          </a:xfrm>
          <a:prstGeom prst="rect">
            <a:avLst/>
          </a:prstGeom>
        </p:spPr>
      </p:pic>
      <p:pic>
        <p:nvPicPr>
          <p:cNvPr id="13" name="Picture 12" descr="Cartoon a cartoon of a mouse driving a boat&#10;&#10;Description automatically generated">
            <a:extLst>
              <a:ext uri="{FF2B5EF4-FFF2-40B4-BE49-F238E27FC236}">
                <a16:creationId xmlns:a16="http://schemas.microsoft.com/office/drawing/2014/main" id="{757A1FBC-5338-D4F1-2B1B-E74B3C66287D}"/>
              </a:ext>
            </a:extLst>
          </p:cNvPr>
          <p:cNvPicPr>
            <a:picLocks noChangeAspect="1"/>
          </p:cNvPicPr>
          <p:nvPr/>
        </p:nvPicPr>
        <p:blipFill>
          <a:blip r:embed="rId5"/>
          <a:stretch>
            <a:fillRect/>
          </a:stretch>
        </p:blipFill>
        <p:spPr>
          <a:xfrm>
            <a:off x="4572000" y="968867"/>
            <a:ext cx="2509875" cy="1817067"/>
          </a:xfrm>
          <a:prstGeom prst="rect">
            <a:avLst/>
          </a:prstGeom>
        </p:spPr>
      </p:pic>
    </p:spTree>
    <p:extLst>
      <p:ext uri="{BB962C8B-B14F-4D97-AF65-F5344CB8AC3E}">
        <p14:creationId xmlns:p14="http://schemas.microsoft.com/office/powerpoint/2010/main" val="3884179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Winnie-The-Pooh in the Public Domain</a:t>
            </a:r>
          </a:p>
        </p:txBody>
      </p:sp>
      <p:sp>
        <p:nvSpPr>
          <p:cNvPr id="3" name="Content Placeholder 2"/>
          <p:cNvSpPr>
            <a:spLocks noGrp="1"/>
          </p:cNvSpPr>
          <p:nvPr>
            <p:ph sz="half" idx="1"/>
          </p:nvPr>
        </p:nvSpPr>
        <p:spPr>
          <a:xfrm>
            <a:off x="515297" y="1197917"/>
            <a:ext cx="3733801" cy="3352800"/>
          </a:xfrm>
        </p:spPr>
        <p:txBody>
          <a:bodyPr/>
          <a:lstStyle/>
          <a:p>
            <a:r>
              <a:rPr lang="en-US" dirty="0"/>
              <a:t>Can be argued that nothing good has come from it</a:t>
            </a:r>
          </a:p>
          <a:p>
            <a:r>
              <a:rPr lang="en-US" dirty="0"/>
              <a:t>“Winnie-the-Pooh: Blood and Honey” negatively rated by critics and viewers</a:t>
            </a:r>
          </a:p>
          <a:p>
            <a:r>
              <a:rPr lang="en-US" dirty="0"/>
              <a:t>"Winnie the Pooh: The Deforested Edition” [2]</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Zackary Perry</a:t>
            </a:r>
          </a:p>
        </p:txBody>
      </p:sp>
      <p:pic>
        <p:nvPicPr>
          <p:cNvPr id="8" name="Picture 7" descr="A screenshot of a video game">
            <a:extLst>
              <a:ext uri="{FF2B5EF4-FFF2-40B4-BE49-F238E27FC236}">
                <a16:creationId xmlns:a16="http://schemas.microsoft.com/office/drawing/2014/main" id="{0E369240-38CE-EF14-EDC2-4BCEB05D665A}"/>
              </a:ext>
            </a:extLst>
          </p:cNvPr>
          <p:cNvPicPr>
            <a:picLocks noChangeAspect="1"/>
          </p:cNvPicPr>
          <p:nvPr/>
        </p:nvPicPr>
        <p:blipFill>
          <a:blip r:embed="rId3"/>
          <a:stretch>
            <a:fillRect/>
          </a:stretch>
        </p:blipFill>
        <p:spPr>
          <a:xfrm>
            <a:off x="515297" y="3535109"/>
            <a:ext cx="4094322" cy="1294662"/>
          </a:xfrm>
          <a:prstGeom prst="rect">
            <a:avLst/>
          </a:prstGeom>
        </p:spPr>
      </p:pic>
      <p:pic>
        <p:nvPicPr>
          <p:cNvPr id="10" name="Picture 9" descr="A collage of a book&#10;&#10;Description automatically generated">
            <a:extLst>
              <a:ext uri="{FF2B5EF4-FFF2-40B4-BE49-F238E27FC236}">
                <a16:creationId xmlns:a16="http://schemas.microsoft.com/office/drawing/2014/main" id="{DE9B1E15-EE4F-840C-5C71-2500DF0CB836}"/>
              </a:ext>
            </a:extLst>
          </p:cNvPr>
          <p:cNvPicPr>
            <a:picLocks noChangeAspect="1"/>
          </p:cNvPicPr>
          <p:nvPr/>
        </p:nvPicPr>
        <p:blipFill>
          <a:blip r:embed="rId4"/>
          <a:stretch>
            <a:fillRect/>
          </a:stretch>
        </p:blipFill>
        <p:spPr>
          <a:xfrm>
            <a:off x="5195879" y="1174025"/>
            <a:ext cx="2952889" cy="3691111"/>
          </a:xfrm>
          <a:prstGeom prst="rect">
            <a:avLst/>
          </a:prstGeom>
        </p:spPr>
      </p:pic>
    </p:spTree>
    <p:extLst>
      <p:ext uri="{BB962C8B-B14F-4D97-AF65-F5344CB8AC3E}">
        <p14:creationId xmlns:p14="http://schemas.microsoft.com/office/powerpoint/2010/main" val="1369428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a:t>
            </a:r>
          </a:p>
        </p:txBody>
      </p:sp>
      <p:sp>
        <p:nvSpPr>
          <p:cNvPr id="3" name="Content Placeholder 2"/>
          <p:cNvSpPr>
            <a:spLocks noGrp="1"/>
          </p:cNvSpPr>
          <p:nvPr>
            <p:ph sz="half" idx="1"/>
          </p:nvPr>
        </p:nvSpPr>
        <p:spPr/>
        <p:txBody>
          <a:bodyPr>
            <a:normAutofit/>
          </a:bodyPr>
          <a:lstStyle/>
          <a:p>
            <a:r>
              <a:rPr lang="en-US" dirty="0"/>
              <a:t>Nintendo hardly makes their copyrighted music accessible to consumers</a:t>
            </a:r>
          </a:p>
          <a:p>
            <a:r>
              <a:rPr lang="en-US" dirty="0"/>
              <a:t>In 2022, YouTuber </a:t>
            </a:r>
            <a:r>
              <a:rPr lang="en-US" dirty="0" err="1"/>
              <a:t>SilvaGunner</a:t>
            </a:r>
            <a:r>
              <a:rPr lang="en-US" dirty="0"/>
              <a:t> was targeted with more than 4,000 copyright strikes [3]</a:t>
            </a:r>
          </a:p>
          <a:p>
            <a:r>
              <a:rPr lang="en-US" dirty="0" err="1"/>
              <a:t>DeoxysPrime</a:t>
            </a:r>
            <a:r>
              <a:rPr lang="en-US" dirty="0"/>
              <a:t> was also targeted 6 months later</a:t>
            </a:r>
          </a:p>
          <a:p>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Zackary Perry</a:t>
            </a:r>
            <a:endParaRPr lang="en-US" sz="1400" dirty="0">
              <a:solidFill>
                <a:schemeClr val="tx1"/>
              </a:solidFill>
              <a:latin typeface="+mj-lt"/>
            </a:endParaRPr>
          </a:p>
        </p:txBody>
      </p:sp>
      <p:pic>
        <p:nvPicPr>
          <p:cNvPr id="11" name="Picture 10" descr="A blue and white star&#10;&#10;Description automatically generated">
            <a:extLst>
              <a:ext uri="{FF2B5EF4-FFF2-40B4-BE49-F238E27FC236}">
                <a16:creationId xmlns:a16="http://schemas.microsoft.com/office/drawing/2014/main" id="{C68E5366-5915-1625-371D-0847E087CAAE}"/>
              </a:ext>
            </a:extLst>
          </p:cNvPr>
          <p:cNvPicPr>
            <a:picLocks noChangeAspect="1"/>
          </p:cNvPicPr>
          <p:nvPr/>
        </p:nvPicPr>
        <p:blipFill>
          <a:blip r:embed="rId3"/>
          <a:stretch>
            <a:fillRect/>
          </a:stretch>
        </p:blipFill>
        <p:spPr>
          <a:xfrm>
            <a:off x="6494615" y="2799154"/>
            <a:ext cx="1736216" cy="1736216"/>
          </a:xfrm>
          <a:prstGeom prst="rect">
            <a:avLst/>
          </a:prstGeom>
        </p:spPr>
      </p:pic>
      <p:pic>
        <p:nvPicPr>
          <p:cNvPr id="15" name="Picture 14" descr="A statue with a eye patch&#10;&#10;Description automatically generated">
            <a:extLst>
              <a:ext uri="{FF2B5EF4-FFF2-40B4-BE49-F238E27FC236}">
                <a16:creationId xmlns:a16="http://schemas.microsoft.com/office/drawing/2014/main" id="{DE4C7234-9348-2304-FCC0-CA62DA03EB2B}"/>
              </a:ext>
            </a:extLst>
          </p:cNvPr>
          <p:cNvPicPr>
            <a:picLocks noChangeAspect="1"/>
          </p:cNvPicPr>
          <p:nvPr/>
        </p:nvPicPr>
        <p:blipFill>
          <a:blip r:embed="rId4"/>
          <a:stretch>
            <a:fillRect/>
          </a:stretch>
        </p:blipFill>
        <p:spPr>
          <a:xfrm>
            <a:off x="4572000" y="2799154"/>
            <a:ext cx="1770215" cy="1770215"/>
          </a:xfrm>
          <a:prstGeom prst="rect">
            <a:avLst/>
          </a:prstGeom>
        </p:spPr>
      </p:pic>
      <p:pic>
        <p:nvPicPr>
          <p:cNvPr id="14" name="Picture 13" descr="A screen shot of a video game">
            <a:extLst>
              <a:ext uri="{FF2B5EF4-FFF2-40B4-BE49-F238E27FC236}">
                <a16:creationId xmlns:a16="http://schemas.microsoft.com/office/drawing/2014/main" id="{40DEC5A4-CF5B-3F3C-CD84-48696B6AAA15}"/>
              </a:ext>
            </a:extLst>
          </p:cNvPr>
          <p:cNvPicPr>
            <a:picLocks noChangeAspect="1"/>
          </p:cNvPicPr>
          <p:nvPr/>
        </p:nvPicPr>
        <p:blipFill>
          <a:blip r:embed="rId5"/>
          <a:stretch>
            <a:fillRect/>
          </a:stretch>
        </p:blipFill>
        <p:spPr>
          <a:xfrm>
            <a:off x="4738226" y="1049242"/>
            <a:ext cx="3207978" cy="1603989"/>
          </a:xfrm>
          <a:prstGeom prst="rect">
            <a:avLst/>
          </a:prstGeom>
        </p:spPr>
      </p:pic>
    </p:spTree>
    <p:extLst>
      <p:ext uri="{BB962C8B-B14F-4D97-AF65-F5344CB8AC3E}">
        <p14:creationId xmlns:p14="http://schemas.microsoft.com/office/powerpoint/2010/main" val="2953479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Success of other video game music</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Zackary Perry</a:t>
            </a:r>
            <a:endParaRPr lang="en-US" sz="1400" dirty="0">
              <a:solidFill>
                <a:schemeClr val="tx1"/>
              </a:solidFill>
              <a:latin typeface="+mj-lt"/>
            </a:endParaRPr>
          </a:p>
        </p:txBody>
      </p:sp>
      <p:pic>
        <p:nvPicPr>
          <p:cNvPr id="8" name="Picture 7" descr="A screenshot of a video game">
            <a:extLst>
              <a:ext uri="{FF2B5EF4-FFF2-40B4-BE49-F238E27FC236}">
                <a16:creationId xmlns:a16="http://schemas.microsoft.com/office/drawing/2014/main" id="{3C6A3837-F2B9-3DF0-5E12-82E0B0133C8C}"/>
              </a:ext>
            </a:extLst>
          </p:cNvPr>
          <p:cNvPicPr>
            <a:picLocks noChangeAspect="1"/>
          </p:cNvPicPr>
          <p:nvPr/>
        </p:nvPicPr>
        <p:blipFill>
          <a:blip r:embed="rId3"/>
          <a:stretch>
            <a:fillRect/>
          </a:stretch>
        </p:blipFill>
        <p:spPr>
          <a:xfrm>
            <a:off x="555170" y="1666946"/>
            <a:ext cx="4118959" cy="2294254"/>
          </a:xfrm>
          <a:prstGeom prst="rect">
            <a:avLst/>
          </a:prstGeom>
        </p:spPr>
      </p:pic>
      <p:pic>
        <p:nvPicPr>
          <p:cNvPr id="10" name="Picture 9" descr="A graph showing a green line&#10;&#10;Description automatically generated">
            <a:extLst>
              <a:ext uri="{FF2B5EF4-FFF2-40B4-BE49-F238E27FC236}">
                <a16:creationId xmlns:a16="http://schemas.microsoft.com/office/drawing/2014/main" id="{B255A530-A2B0-277B-AD52-2379E80978C0}"/>
              </a:ext>
            </a:extLst>
          </p:cNvPr>
          <p:cNvPicPr>
            <a:picLocks noChangeAspect="1"/>
          </p:cNvPicPr>
          <p:nvPr/>
        </p:nvPicPr>
        <p:blipFill>
          <a:blip r:embed="rId4"/>
          <a:stretch>
            <a:fillRect/>
          </a:stretch>
        </p:blipFill>
        <p:spPr>
          <a:xfrm>
            <a:off x="4813315" y="1608561"/>
            <a:ext cx="3823870" cy="2411023"/>
          </a:xfrm>
          <a:prstGeom prst="rect">
            <a:avLst/>
          </a:prstGeom>
        </p:spPr>
      </p:pic>
    </p:spTree>
    <p:extLst>
      <p:ext uri="{BB962C8B-B14F-4D97-AF65-F5344CB8AC3E}">
        <p14:creationId xmlns:p14="http://schemas.microsoft.com/office/powerpoint/2010/main" val="975355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Years Later…</a:t>
            </a:r>
          </a:p>
        </p:txBody>
      </p:sp>
      <p:sp>
        <p:nvSpPr>
          <p:cNvPr id="3" name="Content Placeholder 2"/>
          <p:cNvSpPr>
            <a:spLocks noGrp="1"/>
          </p:cNvSpPr>
          <p:nvPr>
            <p:ph sz="half" idx="1"/>
          </p:nvPr>
        </p:nvSpPr>
        <p:spPr/>
        <p:txBody>
          <a:bodyPr>
            <a:normAutofit/>
          </a:bodyPr>
          <a:lstStyle/>
          <a:p>
            <a:r>
              <a:rPr lang="en-US" dirty="0"/>
              <a:t>Nintendo has not provided a way of accessing their music</a:t>
            </a:r>
          </a:p>
          <a:p>
            <a:r>
              <a:rPr lang="en-US" dirty="0"/>
              <a:t>YouTubers who post Nintendo music onto the platform turn off monetization</a:t>
            </a:r>
          </a:p>
          <a:p>
            <a:r>
              <a:rPr lang="en-US" dirty="0"/>
              <a:t>"Some of these old games are also being lost to history, prompting some to see uploading Nintendo music to YouTube as an act of preservation.“ [4]</a:t>
            </a:r>
          </a:p>
          <a:p>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Zackary Perry</a:t>
            </a:r>
          </a:p>
        </p:txBody>
      </p:sp>
      <p:pic>
        <p:nvPicPr>
          <p:cNvPr id="8" name="Picture 7" descr="A red and green logo">
            <a:extLst>
              <a:ext uri="{FF2B5EF4-FFF2-40B4-BE49-F238E27FC236}">
                <a16:creationId xmlns:a16="http://schemas.microsoft.com/office/drawing/2014/main" id="{B9C21255-B9E1-F81D-2813-882F5558756C}"/>
              </a:ext>
            </a:extLst>
          </p:cNvPr>
          <p:cNvPicPr>
            <a:picLocks noChangeAspect="1"/>
          </p:cNvPicPr>
          <p:nvPr/>
        </p:nvPicPr>
        <p:blipFill>
          <a:blip r:embed="rId3"/>
          <a:stretch>
            <a:fillRect/>
          </a:stretch>
        </p:blipFill>
        <p:spPr>
          <a:xfrm>
            <a:off x="4572000" y="2762162"/>
            <a:ext cx="3708952" cy="2089112"/>
          </a:xfrm>
          <a:prstGeom prst="rect">
            <a:avLst/>
          </a:prstGeom>
        </p:spPr>
      </p:pic>
      <p:pic>
        <p:nvPicPr>
          <p:cNvPr id="10" name="Picture 9" descr="A screenshot of a video game">
            <a:extLst>
              <a:ext uri="{FF2B5EF4-FFF2-40B4-BE49-F238E27FC236}">
                <a16:creationId xmlns:a16="http://schemas.microsoft.com/office/drawing/2014/main" id="{773E2E8E-64AA-36E9-3DCA-711C4A842C37}"/>
              </a:ext>
            </a:extLst>
          </p:cNvPr>
          <p:cNvPicPr>
            <a:picLocks noChangeAspect="1"/>
          </p:cNvPicPr>
          <p:nvPr/>
        </p:nvPicPr>
        <p:blipFill>
          <a:blip r:embed="rId4"/>
          <a:stretch>
            <a:fillRect/>
          </a:stretch>
        </p:blipFill>
        <p:spPr>
          <a:xfrm>
            <a:off x="4794652" y="819150"/>
            <a:ext cx="3142303" cy="1767545"/>
          </a:xfrm>
          <a:prstGeom prst="rect">
            <a:avLst/>
          </a:prstGeom>
        </p:spPr>
      </p:pic>
    </p:spTree>
    <p:extLst>
      <p:ext uri="{BB962C8B-B14F-4D97-AF65-F5344CB8AC3E}">
        <p14:creationId xmlns:p14="http://schemas.microsoft.com/office/powerpoint/2010/main" val="4128310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a:t>
            </a:r>
          </a:p>
        </p:txBody>
      </p:sp>
      <p:sp>
        <p:nvSpPr>
          <p:cNvPr id="3" name="Content Placeholder 2"/>
          <p:cNvSpPr>
            <a:spLocks noGrp="1"/>
          </p:cNvSpPr>
          <p:nvPr>
            <p:ph sz="half" idx="1"/>
          </p:nvPr>
        </p:nvSpPr>
        <p:spPr/>
        <p:txBody>
          <a:bodyPr/>
          <a:lstStyle/>
          <a:p>
            <a:r>
              <a:rPr lang="en-US" dirty="0"/>
              <a:t>Warner Bros. Discovery caused uproar amongst public when they shelved their most recent project</a:t>
            </a:r>
          </a:p>
          <a:p>
            <a:r>
              <a:rPr lang="en-US" dirty="0"/>
              <a:t>"Coyote vs. Acme” was being vaulted in favor of a $30 million tax write-off [5]</a:t>
            </a:r>
          </a:p>
          <a:p>
            <a:r>
              <a:rPr lang="en-US" dirty="0"/>
              <a:t>The only explanation for shelving a movie is the lack of faith that it would succeed in theaters</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Zackary Perry</a:t>
            </a:r>
          </a:p>
        </p:txBody>
      </p:sp>
      <p:pic>
        <p:nvPicPr>
          <p:cNvPr id="11" name="Picture 10" descr="A person in a suit sitting at a table with a cartoon character">
            <a:extLst>
              <a:ext uri="{FF2B5EF4-FFF2-40B4-BE49-F238E27FC236}">
                <a16:creationId xmlns:a16="http://schemas.microsoft.com/office/drawing/2014/main" id="{ABF9B6D6-BE4D-90CF-40D5-5A859595B5ED}"/>
              </a:ext>
            </a:extLst>
          </p:cNvPr>
          <p:cNvPicPr>
            <a:picLocks noChangeAspect="1"/>
          </p:cNvPicPr>
          <p:nvPr/>
        </p:nvPicPr>
        <p:blipFill rotWithShape="1">
          <a:blip r:embed="rId3"/>
          <a:srcRect t="5877" b="19919"/>
          <a:stretch/>
        </p:blipFill>
        <p:spPr>
          <a:xfrm>
            <a:off x="4624290" y="1154993"/>
            <a:ext cx="4068165" cy="1683661"/>
          </a:xfrm>
          <a:prstGeom prst="rect">
            <a:avLst/>
          </a:prstGeom>
        </p:spPr>
      </p:pic>
      <p:pic>
        <p:nvPicPr>
          <p:cNvPr id="8" name="Picture 7" descr="A graph with a red line">
            <a:extLst>
              <a:ext uri="{FF2B5EF4-FFF2-40B4-BE49-F238E27FC236}">
                <a16:creationId xmlns:a16="http://schemas.microsoft.com/office/drawing/2014/main" id="{56DA5512-B09A-E3EC-99E3-E90D3CE15C6F}"/>
              </a:ext>
            </a:extLst>
          </p:cNvPr>
          <p:cNvPicPr>
            <a:picLocks noChangeAspect="1"/>
          </p:cNvPicPr>
          <p:nvPr/>
        </p:nvPicPr>
        <p:blipFill>
          <a:blip r:embed="rId4"/>
          <a:stretch>
            <a:fillRect/>
          </a:stretch>
        </p:blipFill>
        <p:spPr>
          <a:xfrm>
            <a:off x="4447730" y="3028951"/>
            <a:ext cx="4421284" cy="1620452"/>
          </a:xfrm>
          <a:prstGeom prst="rect">
            <a:avLst/>
          </a:prstGeom>
        </p:spPr>
      </p:pic>
    </p:spTree>
    <p:extLst>
      <p:ext uri="{BB962C8B-B14F-4D97-AF65-F5344CB8AC3E}">
        <p14:creationId xmlns:p14="http://schemas.microsoft.com/office/powerpoint/2010/main" val="715936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Faulty Reasoning and Unjust Reality</a:t>
            </a:r>
          </a:p>
        </p:txBody>
      </p:sp>
      <p:sp>
        <p:nvSpPr>
          <p:cNvPr id="3" name="Content Placeholder 2"/>
          <p:cNvSpPr>
            <a:spLocks noGrp="1"/>
          </p:cNvSpPr>
          <p:nvPr>
            <p:ph sz="half" idx="1"/>
          </p:nvPr>
        </p:nvSpPr>
        <p:spPr/>
        <p:txBody>
          <a:bodyPr/>
          <a:lstStyle/>
          <a:p>
            <a:r>
              <a:rPr lang="en-US" dirty="0"/>
              <a:t>The film "performed exceptionally with test audiences, in the high 90s" in regard to their ratings [6]</a:t>
            </a:r>
          </a:p>
          <a:p>
            <a:r>
              <a:rPr lang="en-US" dirty="0"/>
              <a:t>The film is still under WBD's copyright</a:t>
            </a:r>
          </a:p>
          <a:p>
            <a:r>
              <a:rPr lang="en-US" dirty="0"/>
              <a:t>“I am disappointed. I was looking forward to seeing all our hard work come to life” [7]</a:t>
            </a:r>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Zackary Perry</a:t>
            </a:r>
          </a:p>
        </p:txBody>
      </p:sp>
      <p:pic>
        <p:nvPicPr>
          <p:cNvPr id="11" name="Picture 10" descr="A screenshot of a video&#10;&#10;Description automatically generated">
            <a:extLst>
              <a:ext uri="{FF2B5EF4-FFF2-40B4-BE49-F238E27FC236}">
                <a16:creationId xmlns:a16="http://schemas.microsoft.com/office/drawing/2014/main" id="{EF75C902-C2AE-DF88-818A-A79674B9A27B}"/>
              </a:ext>
            </a:extLst>
          </p:cNvPr>
          <p:cNvPicPr>
            <a:picLocks noChangeAspect="1"/>
          </p:cNvPicPr>
          <p:nvPr/>
        </p:nvPicPr>
        <p:blipFill>
          <a:blip r:embed="rId3"/>
          <a:stretch>
            <a:fillRect/>
          </a:stretch>
        </p:blipFill>
        <p:spPr>
          <a:xfrm>
            <a:off x="4566028" y="1139211"/>
            <a:ext cx="2330706" cy="2865078"/>
          </a:xfrm>
          <a:prstGeom prst="rect">
            <a:avLst/>
          </a:prstGeom>
        </p:spPr>
      </p:pic>
      <p:pic>
        <p:nvPicPr>
          <p:cNvPr id="13" name="Picture 12" descr="A screenshot of a phone">
            <a:extLst>
              <a:ext uri="{FF2B5EF4-FFF2-40B4-BE49-F238E27FC236}">
                <a16:creationId xmlns:a16="http://schemas.microsoft.com/office/drawing/2014/main" id="{041A96A7-E4D5-EDB6-8DCE-354DCF7B249C}"/>
              </a:ext>
            </a:extLst>
          </p:cNvPr>
          <p:cNvPicPr>
            <a:picLocks noChangeAspect="1"/>
          </p:cNvPicPr>
          <p:nvPr/>
        </p:nvPicPr>
        <p:blipFill>
          <a:blip r:embed="rId4"/>
          <a:stretch>
            <a:fillRect/>
          </a:stretch>
        </p:blipFill>
        <p:spPr>
          <a:xfrm>
            <a:off x="6485864" y="2053611"/>
            <a:ext cx="1972336" cy="2865078"/>
          </a:xfrm>
          <a:prstGeom prst="rect">
            <a:avLst/>
          </a:prstGeom>
        </p:spPr>
      </p:pic>
    </p:spTree>
    <p:extLst>
      <p:ext uri="{BB962C8B-B14F-4D97-AF65-F5344CB8AC3E}">
        <p14:creationId xmlns:p14="http://schemas.microsoft.com/office/powerpoint/2010/main" val="5301647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Thoughts:</a:t>
            </a:r>
          </a:p>
        </p:txBody>
      </p:sp>
      <p:sp>
        <p:nvSpPr>
          <p:cNvPr id="3" name="Content Placeholder 2"/>
          <p:cNvSpPr>
            <a:spLocks noGrp="1"/>
          </p:cNvSpPr>
          <p:nvPr>
            <p:ph sz="half" idx="1"/>
          </p:nvPr>
        </p:nvSpPr>
        <p:spPr>
          <a:xfrm>
            <a:off x="685799" y="1352551"/>
            <a:ext cx="6977983" cy="3352800"/>
          </a:xfrm>
        </p:spPr>
        <p:txBody>
          <a:bodyPr>
            <a:normAutofit/>
          </a:bodyPr>
          <a:lstStyle/>
          <a:p>
            <a:r>
              <a:rPr lang="en-US" dirty="0"/>
              <a:t>I am not against copyright as a whole; intellectual property should be protected</a:t>
            </a:r>
          </a:p>
          <a:p>
            <a:r>
              <a:rPr lang="en-US" dirty="0"/>
              <a:t>However, there should be limits so that the present issues with corporations and their tight-gripped IP management doesn't become the standard</a:t>
            </a:r>
          </a:p>
          <a:p>
            <a:r>
              <a:rPr lang="en-US" dirty="0"/>
              <a:t>"Ultimately, it is important to consider the broader societal implications of copyright law, rather than simply focusing on the interests of individual creators or copyright holders.“ [8]</a:t>
            </a:r>
          </a:p>
          <a:p>
            <a:endParaRPr lang="en-US" dirty="0"/>
          </a:p>
          <a:p>
            <a:endParaRPr lang="en-US" dirty="0"/>
          </a:p>
        </p:txBody>
      </p:sp>
      <p:sp>
        <p:nvSpPr>
          <p:cNvPr id="5" name="Footer Placeholder 4"/>
          <p:cNvSpPr>
            <a:spLocks noGrp="1"/>
          </p:cNvSpPr>
          <p:nvPr>
            <p:ph type="ftr" sz="quarter" idx="11"/>
          </p:nvPr>
        </p:nvSpPr>
        <p:spPr/>
        <p:txBody>
          <a:bodyPr/>
          <a:lstStyle/>
          <a:p>
            <a:r>
              <a:rPr lang="sk-SK"/>
              <a:t>© 2024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Zackary Perry</a:t>
            </a:r>
          </a:p>
        </p:txBody>
      </p:sp>
    </p:spTree>
    <p:extLst>
      <p:ext uri="{BB962C8B-B14F-4D97-AF65-F5344CB8AC3E}">
        <p14:creationId xmlns:p14="http://schemas.microsoft.com/office/powerpoint/2010/main" val="487147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2024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4</a:t>
            </a:fld>
            <a:endParaRPr lang="en-US"/>
          </a:p>
        </p:txBody>
      </p:sp>
      <p:pic>
        <p:nvPicPr>
          <p:cNvPr id="9" name="Picture 8">
            <a:extLst>
              <a:ext uri="{FF2B5EF4-FFF2-40B4-BE49-F238E27FC236}">
                <a16:creationId xmlns:a16="http://schemas.microsoft.com/office/drawing/2014/main" id="{4396F9FB-A338-6848-9E93-427B4451AD47}"/>
              </a:ext>
            </a:extLst>
          </p:cNvPr>
          <p:cNvPicPr>
            <a:picLocks noChangeAspect="1"/>
          </p:cNvPicPr>
          <p:nvPr/>
        </p:nvPicPr>
        <p:blipFill>
          <a:blip r:embed="rId3"/>
          <a:stretch>
            <a:fillRect/>
          </a:stretch>
        </p:blipFill>
        <p:spPr>
          <a:xfrm>
            <a:off x="1027416" y="2674058"/>
            <a:ext cx="7941923" cy="2469442"/>
          </a:xfrm>
          <a:prstGeom prst="rect">
            <a:avLst/>
          </a:prstGeom>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92500" lnSpcReduction="10000"/>
          </a:bodyPr>
          <a:lstStyle/>
          <a:p>
            <a:pPr marL="0" indent="0">
              <a:buNone/>
            </a:pPr>
            <a:r>
              <a:rPr lang="en-US" sz="1100" dirty="0"/>
              <a:t>[1] Jennifer Jenkins, </a:t>
            </a:r>
            <a:r>
              <a:rPr lang="en-US" sz="1100" i="1" dirty="0"/>
              <a:t>Mickey, Disney, and the Public Domain: a 95-year Love Triangle,</a:t>
            </a:r>
            <a:r>
              <a:rPr lang="en-US" sz="1100" dirty="0"/>
              <a:t> (Center for the Study of the Public Domain, 01/01/24), </a:t>
            </a:r>
            <a:r>
              <a:rPr lang="en-US" sz="1100" dirty="0">
                <a:hlinkClick r:id="rId2"/>
              </a:rPr>
              <a:t>https://web.law.duke.edu/cspd/mickey/</a:t>
            </a:r>
            <a:r>
              <a:rPr lang="en-US" sz="1100" dirty="0"/>
              <a:t> (03/27/24)</a:t>
            </a:r>
          </a:p>
          <a:p>
            <a:pPr marL="0" indent="0">
              <a:buNone/>
            </a:pPr>
            <a:r>
              <a:rPr lang="en-US" sz="1100" dirty="0"/>
              <a:t>[2] Lisa Joyner, </a:t>
            </a:r>
            <a:r>
              <a:rPr lang="en-US" sz="1100" i="1" dirty="0"/>
              <a:t>Winnie-the-Pooh Reimagined to Highlight Global Deforestation Impact</a:t>
            </a:r>
            <a:r>
              <a:rPr lang="en-US" sz="1100" dirty="0"/>
              <a:t>, (Country Living, 09/29/23), </a:t>
            </a:r>
            <a:r>
              <a:rPr lang="en-US" sz="1100" dirty="0">
                <a:hlinkClick r:id="rId3"/>
              </a:rPr>
              <a:t>https://www.countryliving.com/uk/news/a45350999/winnie-the-pooh-deforested-edition-book/</a:t>
            </a:r>
            <a:r>
              <a:rPr lang="en-US" sz="1100" dirty="0"/>
              <a:t> (03/27/24)</a:t>
            </a:r>
          </a:p>
          <a:p>
            <a:pPr marL="0" indent="0">
              <a:buNone/>
            </a:pPr>
            <a:r>
              <a:rPr lang="en-US" sz="1100" dirty="0"/>
              <a:t>[3] Johan Moreno, </a:t>
            </a:r>
            <a:r>
              <a:rPr lang="en-US" sz="1100" i="1" dirty="0"/>
              <a:t>Nintendo Once Again Sent 500+ Copyright Blocks To Remove Soundtrack Music On YouTube</a:t>
            </a:r>
            <a:r>
              <a:rPr lang="en-US" sz="1100" dirty="0"/>
              <a:t>, (Forbes, 05/31/22), </a:t>
            </a:r>
            <a:r>
              <a:rPr lang="en-US" sz="1100" dirty="0">
                <a:hlinkClick r:id="rId4"/>
              </a:rPr>
              <a:t>https://www.forbes.com/sites/johanmoreno/2022/05/31/nintendo-once-again-sent-500-copyright-blocks-to-remove-soundtrack-music-on-youtube/?sh=36254c7f26d7</a:t>
            </a:r>
            <a:r>
              <a:rPr lang="en-US" sz="1100" dirty="0"/>
              <a:t> (03/27/24)</a:t>
            </a:r>
          </a:p>
          <a:p>
            <a:pPr marL="0" indent="0">
              <a:buNone/>
            </a:pPr>
            <a:r>
              <a:rPr lang="en-US" sz="1100" dirty="0"/>
              <a:t>[4] Emily Morrow, </a:t>
            </a:r>
            <a:r>
              <a:rPr lang="en-US" sz="1100" i="1" dirty="0"/>
              <a:t>Nintendo is Erasing its Music, and Community, from YouTube</a:t>
            </a:r>
            <a:r>
              <a:rPr lang="en-US" sz="1100" dirty="0"/>
              <a:t>, (Digital Trends, 03/10/22), </a:t>
            </a:r>
            <a:r>
              <a:rPr lang="en-US" sz="1100" dirty="0">
                <a:hlinkClick r:id="rId5"/>
              </a:rPr>
              <a:t>https://www.digitaltrends.com/gaming/nintendo-removes-music-from-youtube/</a:t>
            </a:r>
            <a:r>
              <a:rPr lang="en-US" sz="1100" dirty="0"/>
              <a:t> (03/27/24)</a:t>
            </a:r>
          </a:p>
          <a:p>
            <a:pPr marL="0" indent="0">
              <a:buNone/>
            </a:pPr>
            <a:r>
              <a:rPr lang="en-US" sz="1100" dirty="0"/>
              <a:t>[5] Rishikesh Rajagopalan, </a:t>
            </a:r>
            <a:r>
              <a:rPr lang="en-US" sz="1100" i="1" dirty="0"/>
              <a:t>Actor Will Forte says completed "Coyote vs. Acme" film is likely never coming out</a:t>
            </a:r>
            <a:r>
              <a:rPr lang="en-US" sz="1100" dirty="0"/>
              <a:t>, (CBS News, 02/29/24), </a:t>
            </a:r>
            <a:r>
              <a:rPr lang="en-US" sz="1100" dirty="0">
                <a:hlinkClick r:id="rId6"/>
              </a:rPr>
              <a:t>https://www.cbsnews.com/news/will-forte-says-coyote-vs-acme-film-likely-never-coming-out/</a:t>
            </a:r>
            <a:r>
              <a:rPr lang="en-US" sz="1100" dirty="0"/>
              <a:t> (03/27/24)</a:t>
            </a:r>
            <a:endParaRPr lang="en-US" sz="1100" i="1" dirty="0"/>
          </a:p>
          <a:p>
            <a:pPr marL="0" indent="0">
              <a:buNone/>
            </a:pPr>
            <a:r>
              <a:rPr lang="en-US" sz="1100" dirty="0"/>
              <a:t>[6] Matt Zoller Seitz, </a:t>
            </a:r>
            <a:r>
              <a:rPr lang="en-US" sz="1100" i="1" dirty="0"/>
              <a:t>Why Deleting and Destroying Finished Movies Like Coyote vs Acme Should Be a Crime</a:t>
            </a:r>
            <a:r>
              <a:rPr lang="en-US" sz="1100" b="1" dirty="0"/>
              <a:t> </a:t>
            </a:r>
            <a:r>
              <a:rPr lang="en-US" sz="1100" dirty="0"/>
              <a:t>, (</a:t>
            </a:r>
            <a:r>
              <a:rPr lang="en-US" sz="1100" dirty="0" err="1"/>
              <a:t>RogerEbert</a:t>
            </a:r>
            <a:r>
              <a:rPr lang="en-US" sz="1100" dirty="0"/>
              <a:t>, 02/09/24), </a:t>
            </a:r>
            <a:r>
              <a:rPr lang="en-US" sz="1100" dirty="0">
                <a:hlinkClick r:id="rId7"/>
              </a:rPr>
              <a:t>https://www.rogerebert.com/mzs/coyote-vs-acme-canceled</a:t>
            </a:r>
            <a:r>
              <a:rPr lang="en-US" sz="1100" dirty="0"/>
              <a:t> (03/27/24)</a:t>
            </a:r>
            <a:endParaRPr lang="en-US" sz="1100" i="1" dirty="0"/>
          </a:p>
          <a:p>
            <a:pPr marL="0" indent="0">
              <a:buNone/>
            </a:pPr>
            <a:r>
              <a:rPr lang="en-US" sz="1100" dirty="0"/>
              <a:t>[7] Cheyenne Roundtree, </a:t>
            </a:r>
            <a:r>
              <a:rPr lang="en-US" sz="1100" i="1" dirty="0"/>
              <a:t>‘Coyote vs. Acme’ Crew Were Blindsided by Warner Bros. Killing Movie</a:t>
            </a:r>
            <a:r>
              <a:rPr lang="en-US" sz="1100" dirty="0"/>
              <a:t>, (Rolling Stone, 11/10/23), </a:t>
            </a:r>
            <a:r>
              <a:rPr lang="en-US" sz="1100" dirty="0">
                <a:hlinkClick r:id="rId8"/>
              </a:rPr>
              <a:t>https://www.rollingstone.com/tv-movies/tv-movie-news/coyote-vs-acme-crew-blindsided-by-warner-bros-killing-movie-1234873156/</a:t>
            </a:r>
            <a:r>
              <a:rPr lang="en-US" sz="1100" dirty="0"/>
              <a:t> (03/27/24)</a:t>
            </a:r>
            <a:endParaRPr lang="en-US" sz="1600" dirty="0"/>
          </a:p>
          <a:p>
            <a:pPr marL="0" indent="0">
              <a:buNone/>
            </a:pPr>
            <a:r>
              <a:rPr lang="en-US" sz="1100" dirty="0"/>
              <a:t>[8] Joan M.S. Bull, </a:t>
            </a:r>
            <a:r>
              <a:rPr lang="en-US" sz="1100" i="1" dirty="0"/>
              <a:t>Copyright Records Document “Lost” Silent-Era Films</a:t>
            </a:r>
            <a:r>
              <a:rPr lang="en-US" sz="1100" dirty="0"/>
              <a:t>, (</a:t>
            </a:r>
            <a:r>
              <a:rPr lang="en-US" sz="1100" dirty="0" err="1"/>
              <a:t>SierraLII</a:t>
            </a:r>
            <a:r>
              <a:rPr lang="en-US" sz="1100" dirty="0"/>
              <a:t>, 07/02/23), </a:t>
            </a:r>
            <a:r>
              <a:rPr lang="en-US" sz="1100" dirty="0">
                <a:hlinkClick r:id="rId9"/>
              </a:rPr>
              <a:t>https://sierralii.gov.sl/articles/2023-07-02/Joan/the-copyright-term-and-effect-on-creativity</a:t>
            </a:r>
            <a:r>
              <a:rPr lang="en-US" sz="1100" dirty="0"/>
              <a:t> (03/27/24)</a:t>
            </a:r>
          </a:p>
          <a:p>
            <a:pPr marL="0" indent="0">
              <a:buNone/>
            </a:pPr>
            <a:endParaRPr lang="en-US" sz="1100"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Zackary Perry</a:t>
            </a:r>
          </a:p>
        </p:txBody>
      </p:sp>
    </p:spTree>
    <p:extLst>
      <p:ext uri="{BB962C8B-B14F-4D97-AF65-F5344CB8AC3E}">
        <p14:creationId xmlns:p14="http://schemas.microsoft.com/office/powerpoint/2010/main" val="15444526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5</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2024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42</a:t>
            </a:fld>
            <a:endParaRPr lang="en-US"/>
          </a:p>
        </p:txBody>
      </p:sp>
    </p:spTree>
    <p:extLst>
      <p:ext uri="{BB962C8B-B14F-4D97-AF65-F5344CB8AC3E}">
        <p14:creationId xmlns:p14="http://schemas.microsoft.com/office/powerpoint/2010/main" val="2928596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a:xfrm>
            <a:off x="400691" y="1017142"/>
            <a:ext cx="4179013" cy="3980054"/>
          </a:xfrm>
        </p:spPr>
        <p:txBody>
          <a:bodyPr>
            <a:normAutofit fontScale="47500" lnSpcReduction="20000"/>
          </a:bodyPr>
          <a:lstStyle/>
          <a:p>
            <a:r>
              <a:rPr lang="is-IS" dirty="0"/>
              <a:t>pp. 172 “not have bothered to invent it.“ or had the time. Any music entering public domain, not just classical. Why does orchestra budget matter? Public domain year 1997/1999 from source published in 1996? </a:t>
            </a:r>
            <a:endParaRPr lang="en-US" dirty="0"/>
          </a:p>
          <a:p>
            <a:r>
              <a:rPr lang="en-US" dirty="0"/>
              <a:t>pp. 174 SaaS, Google Search example? “…before he </a:t>
            </a:r>
            <a:r>
              <a:rPr lang="en-US" b="1" dirty="0"/>
              <a:t>gave</a:t>
            </a:r>
            <a:r>
              <a:rPr lang="en-US" dirty="0"/>
              <a:t> them the plot.”? “</a:t>
            </a:r>
            <a:r>
              <a:rPr lang="is-IS" dirty="0"/>
              <a:t>…cannot erase the memories...” Paycheck (2003)</a:t>
            </a:r>
            <a:endParaRPr lang="en-US" dirty="0"/>
          </a:p>
          <a:p>
            <a:r>
              <a:rPr lang="en-US" dirty="0"/>
              <a:t>pp. 176 When was instant photography invented?</a:t>
            </a:r>
          </a:p>
          <a:p>
            <a:r>
              <a:rPr lang="en-US" dirty="0"/>
              <a:t>pp. 177 $134 billion, copyright leading export 2010, now?</a:t>
            </a:r>
          </a:p>
          <a:p>
            <a:r>
              <a:rPr lang="en-US" dirty="0"/>
              <a:t>pp. 178 ”not profited” but violated right to distribute and reproduce…</a:t>
            </a:r>
          </a:p>
          <a:p>
            <a:r>
              <a:rPr lang="en-US" dirty="0"/>
              <a:t>pp. 179 Mickey Mouse – CGP Grey “Copyright: Forever Less One Day”</a:t>
            </a:r>
          </a:p>
          <a:p>
            <a:r>
              <a:rPr lang="en-US" dirty="0"/>
              <a:t>pp. 180 $150K for VP seems low.</a:t>
            </a:r>
          </a:p>
          <a:p>
            <a:r>
              <a:rPr lang="en-US" dirty="0"/>
              <a:t>pp. 182 Felicity is also an affected party.</a:t>
            </a:r>
          </a:p>
          <a:p>
            <a:r>
              <a:rPr lang="en-US" dirty="0"/>
              <a:t>pp. 185 4.4 #2 preferred assuming means published works more likely fair use. See pp. 190</a:t>
            </a:r>
          </a:p>
          <a:p>
            <a:r>
              <a:rPr lang="en-US" dirty="0"/>
              <a:t>pp. 190 Will Google do the same for music and movies as books?</a:t>
            </a:r>
          </a:p>
          <a:p>
            <a:r>
              <a:rPr lang="en-US" dirty="0"/>
              <a:t>pp. 191 What about lawsuits over a single hook sample? Revenue != profit. (also pp. 201)</a:t>
            </a:r>
          </a:p>
          <a:p>
            <a:r>
              <a:rPr lang="en-US" dirty="0"/>
              <a:t>pp. 195 Blocking 100% seems impossible.</a:t>
            </a:r>
          </a:p>
          <a:p>
            <a:r>
              <a:rPr lang="en-US" dirty="0"/>
              <a:t>pp. 199 Any legitimate </a:t>
            </a:r>
            <a:r>
              <a:rPr lang="en-US" dirty="0" err="1"/>
              <a:t>BitTorrent</a:t>
            </a:r>
            <a:r>
              <a:rPr lang="en-US" dirty="0"/>
              <a:t> use examples since 2005?</a:t>
            </a:r>
          </a:p>
          <a:p>
            <a:r>
              <a:rPr lang="en-US" dirty="0"/>
              <a:t>pp. 2021 How many subscribe now compared to 2015?</a:t>
            </a:r>
          </a:p>
        </p:txBody>
      </p:sp>
      <p:sp>
        <p:nvSpPr>
          <p:cNvPr id="11" name="Content Placeholder 10"/>
          <p:cNvSpPr>
            <a:spLocks noGrp="1"/>
          </p:cNvSpPr>
          <p:nvPr>
            <p:ph sz="half" idx="2"/>
          </p:nvPr>
        </p:nvSpPr>
        <p:spPr>
          <a:xfrm>
            <a:off x="4574568" y="1017142"/>
            <a:ext cx="4179013" cy="3980054"/>
          </a:xfrm>
        </p:spPr>
        <p:txBody>
          <a:bodyPr>
            <a:normAutofit fontScale="47500" lnSpcReduction="20000"/>
          </a:bodyPr>
          <a:lstStyle/>
          <a:p>
            <a:r>
              <a:rPr lang="en-US" dirty="0"/>
              <a:t>pp. 202 “licensing agreement </a:t>
            </a:r>
            <a:r>
              <a:rPr lang="is-IS" dirty="0"/>
              <a:t>… hardware”? Confidential source code very outdated.</a:t>
            </a:r>
            <a:endParaRPr lang="en-US" dirty="0"/>
          </a:p>
          <a:p>
            <a:r>
              <a:rPr lang="en-US" dirty="0"/>
              <a:t>pp. 203 4.7.3 references?</a:t>
            </a:r>
          </a:p>
          <a:p>
            <a:r>
              <a:rPr lang="en-US" dirty="0"/>
              <a:t>pp. 204 2021-04-05 Supreme Court find fair use in favor of Google [1]</a:t>
            </a:r>
          </a:p>
          <a:p>
            <a:r>
              <a:rPr lang="en-US" dirty="0"/>
              <a:t>pp. 207 What did the smartphone patent wars cost consumers?</a:t>
            </a:r>
          </a:p>
          <a:p>
            <a:r>
              <a:rPr lang="en-US" dirty="0"/>
              <a:t>pp. 208 Pouring can of tomato juice into ocean != hard work/labor</a:t>
            </a:r>
          </a:p>
          <a:p>
            <a:r>
              <a:rPr lang="en-US" dirty="0"/>
              <a:t>pp. 210 Developers often need the tool they make and share.  Good reputation can lead to more financial remuneration. Producers are currently allowed to share, just not forced. 3</a:t>
            </a:r>
            <a:r>
              <a:rPr lang="en-US" baseline="30000" dirty="0"/>
              <a:t>rd</a:t>
            </a:r>
            <a:r>
              <a:rPr lang="en-US" dirty="0"/>
              <a:t> claim used by opposing argument too.</a:t>
            </a:r>
          </a:p>
          <a:p>
            <a:r>
              <a:rPr lang="en-US" dirty="0"/>
              <a:t>pp. 212 Perhaps friends should not ask you to break the law? </a:t>
            </a:r>
          </a:p>
          <a:p>
            <a:r>
              <a:rPr lang="en-US" dirty="0"/>
              <a:t>pp. 213 With Dev/Sec/Ops adoption trending is long release cycles still true? Any successful businesses operate as a support service? Shift to service may be most compelling.</a:t>
            </a:r>
          </a:p>
          <a:p>
            <a:r>
              <a:rPr lang="en-US" dirty="0"/>
              <a:t>pp. 214 Is Perl still most popular? Source? Quality study from 2003, change?</a:t>
            </a:r>
          </a:p>
          <a:p>
            <a:r>
              <a:rPr lang="en-US" dirty="0"/>
              <a:t>pp. 215 who uses tape?</a:t>
            </a:r>
          </a:p>
          <a:p>
            <a:r>
              <a:rPr lang="en-US" dirty="0"/>
              <a:t>pp. 216 “human-readable, lawyer-readable</a:t>
            </a:r>
            <a:r>
              <a:rPr lang="is-IS" dirty="0"/>
              <a:t>…” How strong is Creative Commons chain of reasoning?</a:t>
            </a:r>
          </a:p>
          <a:p>
            <a:r>
              <a:rPr lang="is-IS" dirty="0"/>
              <a:t>pp. 229 Interview has nothing to do with computing</a:t>
            </a:r>
          </a:p>
          <a:p>
            <a:r>
              <a:rPr lang="is-IS" dirty="0"/>
              <a:t>Questions I liked: 20</a:t>
            </a:r>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endParaRPr lang="en-US" dirty="0"/>
          </a:p>
          <a:p>
            <a:pPr marL="342900" indent="-342900">
              <a:buFont typeface="+mj-lt"/>
              <a:buAutoNum type="alphaUcPeriod"/>
            </a:pPr>
            <a:r>
              <a:rPr lang="en-US" dirty="0"/>
              <a:t>Qualifications required?</a:t>
            </a:r>
          </a:p>
          <a:p>
            <a:pPr lvl="1"/>
            <a:endParaRPr lang="en-US" dirty="0"/>
          </a:p>
          <a:p>
            <a:pPr marL="342900" indent="-342900">
              <a:buFont typeface="+mj-lt"/>
              <a:buAutoNum type="alphaUcPeriod"/>
            </a:pPr>
            <a:r>
              <a:rPr lang="en-US" dirty="0"/>
              <a:t>How long does protection last?</a:t>
            </a:r>
          </a:p>
          <a:p>
            <a:pPr lvl="1"/>
            <a:endParaRPr lang="en-US" dirty="0"/>
          </a:p>
          <a:p>
            <a:pPr marL="342900" indent="-342900">
              <a:buFont typeface="+mj-lt"/>
              <a:buAutoNum type="alphaUcPeriod"/>
            </a:pPr>
            <a:endParaRPr lang="en-US" dirty="0"/>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262248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352551"/>
            <a:ext cx="47244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5"/>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437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060350"/>
            <a:ext cx="3733800" cy="699992"/>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672745"/>
            <a:ext cx="990600" cy="2087597"/>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1710598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35255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5"/>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343761"/>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060350"/>
            <a:ext cx="3733800" cy="699992"/>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Mark denoting product or service</a:t>
            </a:r>
          </a:p>
          <a:p>
            <a:pPr marL="342900" indent="-342900">
              <a:buFont typeface="+mj-lt"/>
              <a:buAutoNum type="alphaUcPeriod"/>
            </a:pPr>
            <a:r>
              <a:rPr lang="en-US" dirty="0"/>
              <a:t>Qualifications required?</a:t>
            </a:r>
          </a:p>
          <a:p>
            <a:pPr lvl="1"/>
            <a:r>
              <a:rPr lang="en-US" dirty="0"/>
              <a:t>Unique in specific area of commerce</a:t>
            </a:r>
          </a:p>
          <a:p>
            <a:pPr marL="342900" indent="-342900">
              <a:buFont typeface="+mj-lt"/>
              <a:buAutoNum type="alphaUcPeriod"/>
            </a:pPr>
            <a:r>
              <a:rPr lang="en-US" dirty="0"/>
              <a:t>How long does protection last?</a:t>
            </a:r>
          </a:p>
          <a:p>
            <a:pPr lvl="1"/>
            <a:r>
              <a:rPr lang="en-US" dirty="0"/>
              <a:t>While in use and protected against common noun or verb usage. Need to register to sue.</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187853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a:extLst>
              <a:ext uri="{FF2B5EF4-FFF2-40B4-BE49-F238E27FC236}">
                <a16:creationId xmlns:a16="http://schemas.microsoft.com/office/drawing/2014/main" id="{8968ADFB-1811-3B4E-89DF-DD688C5E1C58}"/>
              </a:ext>
            </a:extLst>
          </p:cNvPr>
          <p:cNvSpPr>
            <a:spLocks noChangeArrowheads="1"/>
          </p:cNvSpPr>
          <p:nvPr/>
        </p:nvSpPr>
        <p:spPr bwMode="auto">
          <a:xfrm>
            <a:off x="0" y="17489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30FFBC67-CB0A-1E40-B4FB-F9505204677E}"/>
              </a:ext>
            </a:extLst>
          </p:cNvPr>
          <p:cNvSpPr>
            <a:spLocks noChangeArrowheads="1"/>
          </p:cNvSpPr>
          <p:nvPr/>
        </p:nvSpPr>
        <p:spPr bwMode="auto">
          <a:xfrm>
            <a:off x="4724400" y="3244691"/>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3" name="Rectangle 4">
            <a:extLst>
              <a:ext uri="{FF2B5EF4-FFF2-40B4-BE49-F238E27FC236}">
                <a16:creationId xmlns:a16="http://schemas.microsoft.com/office/drawing/2014/main" id="{19AE2436-E0F7-9D4A-94FB-7D9E8823B480}"/>
              </a:ext>
            </a:extLst>
          </p:cNvPr>
          <p:cNvSpPr>
            <a:spLocks noChangeArrowheads="1"/>
          </p:cNvSpPr>
          <p:nvPr/>
        </p:nvSpPr>
        <p:spPr bwMode="auto">
          <a:xfrm>
            <a:off x="3733800" y="1352551"/>
            <a:ext cx="990600" cy="240779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10" name="Rectangle 4">
            <a:extLst>
              <a:ext uri="{FF2B5EF4-FFF2-40B4-BE49-F238E27FC236}">
                <a16:creationId xmlns:a16="http://schemas.microsoft.com/office/drawing/2014/main" id="{AB1A00A4-70E3-E74D-AF9A-3850B0A735E7}"/>
              </a:ext>
            </a:extLst>
          </p:cNvPr>
          <p:cNvSpPr>
            <a:spLocks noChangeArrowheads="1"/>
          </p:cNvSpPr>
          <p:nvPr/>
        </p:nvSpPr>
        <p:spPr bwMode="auto">
          <a:xfrm>
            <a:off x="4724400" y="2556446"/>
            <a:ext cx="3733800" cy="320194"/>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9" name="Rectangle 4">
            <a:extLst>
              <a:ext uri="{FF2B5EF4-FFF2-40B4-BE49-F238E27FC236}">
                <a16:creationId xmlns:a16="http://schemas.microsoft.com/office/drawing/2014/main" id="{B6ABA7D5-1EF6-5344-85D4-0AE58E22C93B}"/>
              </a:ext>
            </a:extLst>
          </p:cNvPr>
          <p:cNvSpPr>
            <a:spLocks noChangeArrowheads="1"/>
          </p:cNvSpPr>
          <p:nvPr/>
        </p:nvSpPr>
        <p:spPr bwMode="auto">
          <a:xfrm>
            <a:off x="4724400" y="1672744"/>
            <a:ext cx="3733800" cy="515651"/>
          </a:xfrm>
          <a:prstGeom prst="rect">
            <a:avLst/>
          </a:prstGeom>
          <a:solidFill>
            <a:schemeClr val="bg1">
              <a:alpha val="24000"/>
            </a:schemeClr>
          </a:solidFill>
          <a:ln w="9525">
            <a:noFill/>
            <a:miter lim="800000"/>
            <a:headEnd/>
            <a:tailEnd/>
          </a:ln>
        </p:spPr>
        <p:txBody>
          <a:bodyPr wrap="none" anchor="ctr">
            <a:prstTxWarp prst="textNoShape">
              <a:avLst/>
            </a:prstTxWarp>
          </a:bodyPr>
          <a:lstStyle/>
          <a:p>
            <a:endParaRPr lang="en-US"/>
          </a:p>
        </p:txBody>
      </p:sp>
      <p:sp>
        <p:nvSpPr>
          <p:cNvPr id="2" name="Title 1"/>
          <p:cNvSpPr>
            <a:spLocks noGrp="1"/>
          </p:cNvSpPr>
          <p:nvPr>
            <p:ph type="title"/>
          </p:nvPr>
        </p:nvSpPr>
        <p:spPr/>
        <p:txBody>
          <a:bodyPr>
            <a:normAutofit/>
          </a:bodyPr>
          <a:lstStyle/>
          <a:p>
            <a:r>
              <a:rPr lang="en-US" dirty="0"/>
              <a:t>Group Quiz</a:t>
            </a:r>
            <a:br>
              <a:rPr lang="en-US" dirty="0"/>
            </a:br>
            <a:r>
              <a:rPr lang="en-US" dirty="0"/>
              <a:t>For each On the left answer a–d on Right</a:t>
            </a:r>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n-US" dirty="0"/>
              <a:t>Trademark</a:t>
            </a:r>
          </a:p>
          <a:p>
            <a:pPr marL="457200" indent="-457200">
              <a:buFont typeface="+mj-lt"/>
              <a:buAutoNum type="arabicPeriod"/>
            </a:pPr>
            <a:r>
              <a:rPr lang="en-US" dirty="0"/>
              <a:t>Copyright</a:t>
            </a:r>
          </a:p>
          <a:p>
            <a:pPr marL="457200" indent="-457200">
              <a:buFont typeface="+mj-lt"/>
              <a:buAutoNum type="arabicPeriod"/>
            </a:pPr>
            <a:r>
              <a:rPr lang="en-US" dirty="0"/>
              <a:t>Patent</a:t>
            </a:r>
          </a:p>
          <a:p>
            <a:pPr marL="457200" indent="-457200">
              <a:buFont typeface="+mj-lt"/>
              <a:buAutoNum type="arabicPeriod"/>
            </a:pPr>
            <a:r>
              <a:rPr lang="en-US" dirty="0"/>
              <a:t>Trade Secret</a:t>
            </a:r>
          </a:p>
        </p:txBody>
      </p:sp>
      <p:sp>
        <p:nvSpPr>
          <p:cNvPr id="6" name="Content Placeholder 5"/>
          <p:cNvSpPr>
            <a:spLocks noGrp="1"/>
          </p:cNvSpPr>
          <p:nvPr>
            <p:ph sz="half" idx="2"/>
          </p:nvPr>
        </p:nvSpPr>
        <p:spPr/>
        <p:txBody>
          <a:bodyPr>
            <a:normAutofit/>
          </a:bodyPr>
          <a:lstStyle/>
          <a:p>
            <a:pPr marL="342900" indent="-342900">
              <a:buFont typeface="+mj-lt"/>
              <a:buAutoNum type="alphaUcPeriod"/>
            </a:pPr>
            <a:r>
              <a:rPr lang="en-US" dirty="0"/>
              <a:t>What does it protect?</a:t>
            </a:r>
          </a:p>
          <a:p>
            <a:pPr lvl="1"/>
            <a:r>
              <a:rPr lang="en-US" dirty="0"/>
              <a:t> 				</a:t>
            </a:r>
          </a:p>
          <a:p>
            <a:pPr marL="342900" indent="-342900">
              <a:buFont typeface="+mj-lt"/>
              <a:buAutoNum type="alphaUcPeriod"/>
            </a:pPr>
            <a:r>
              <a:rPr lang="en-US" dirty="0"/>
              <a:t>Qualifications required?</a:t>
            </a:r>
          </a:p>
          <a:p>
            <a:pPr lvl="1"/>
            <a:r>
              <a:rPr lang="en-US" dirty="0"/>
              <a:t> </a:t>
            </a:r>
          </a:p>
          <a:p>
            <a:pPr marL="342900" indent="-342900">
              <a:buFont typeface="+mj-lt"/>
              <a:buAutoNum type="alphaUcPeriod"/>
            </a:pPr>
            <a:r>
              <a:rPr lang="en-US" dirty="0"/>
              <a:t>How long does protection last?</a:t>
            </a:r>
          </a:p>
          <a:p>
            <a:pPr lvl="1"/>
            <a:r>
              <a:rPr lang="en-US" dirty="0"/>
              <a:t> 				</a:t>
            </a:r>
          </a:p>
          <a:p>
            <a:pPr marL="342900" indent="-342900">
              <a:buFont typeface="+mj-lt"/>
              <a:buAutoNum type="alphaUcPeriod"/>
            </a:pPr>
            <a:r>
              <a:rPr lang="en-US" dirty="0"/>
              <a:t>Specific example currently protected?</a:t>
            </a:r>
          </a:p>
          <a:p>
            <a:pPr lvl="1"/>
            <a:endParaRPr lang="en-US" dirty="0"/>
          </a:p>
        </p:txBody>
      </p:sp>
      <p:sp>
        <p:nvSpPr>
          <p:cNvPr id="4" name="Footer Placeholder 3"/>
          <p:cNvSpPr>
            <a:spLocks noGrp="1"/>
          </p:cNvSpPr>
          <p:nvPr>
            <p:ph type="ftr" sz="quarter" idx="11"/>
          </p:nvPr>
        </p:nvSpPr>
        <p:spPr/>
        <p:txBody>
          <a:bodyPr/>
          <a:lstStyle/>
          <a:p>
            <a:r>
              <a:rPr lang="sk-SK"/>
              <a:t>© 2024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4124093072"/>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32939</TotalTime>
  <Words>6557</Words>
  <Application>Microsoft Macintosh PowerPoint</Application>
  <PresentationFormat>On-screen Show (16:9)</PresentationFormat>
  <Paragraphs>668</Paragraphs>
  <Slides>42</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Broadway</vt:lpstr>
      <vt:lpstr>Calibri</vt:lpstr>
      <vt:lpstr>Cambria</vt:lpstr>
      <vt:lpstr>Times New Roman</vt:lpstr>
      <vt:lpstr>Red Radial 16x9</vt:lpstr>
      <vt:lpstr>Class 5 Intellectual Property</vt:lpstr>
      <vt:lpstr>Papers</vt:lpstr>
      <vt:lpstr>Grades To Date</vt:lpstr>
      <vt:lpstr>Overview</vt:lpstr>
      <vt:lpstr>My Reading Notes</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Group Quiz For each On the left answer a–d on Right</vt:lpstr>
      <vt:lpstr>Overview</vt:lpstr>
      <vt:lpstr>Assignment - Self Search 1/3 </vt:lpstr>
      <vt:lpstr>Assignment - Self Search 2/3  Discussion Board</vt:lpstr>
      <vt:lpstr>Assignment - Self Search 3/3  1 Page Paper</vt:lpstr>
      <vt:lpstr>Overview</vt:lpstr>
      <vt:lpstr>Going Viral made easy</vt:lpstr>
      <vt:lpstr>What does it mean to go viral</vt:lpstr>
      <vt:lpstr>How easy is it to go viral?</vt:lpstr>
      <vt:lpstr>Was it always this easy?</vt:lpstr>
      <vt:lpstr>Viral Marketing -&gt; Viral </vt:lpstr>
      <vt:lpstr>Viral Marketing -&gt; Viral </vt:lpstr>
      <vt:lpstr>Downsides of virality</vt:lpstr>
      <vt:lpstr>Going viral has been going viral</vt:lpstr>
      <vt:lpstr>References</vt:lpstr>
      <vt:lpstr>This Presentation is Copyrighted</vt:lpstr>
      <vt:lpstr>And That’s Perfectly Fine, But What If I…</vt:lpstr>
      <vt:lpstr>Copyright Laws Need to Be Loosened Before the Grips Corporations Have Over Their IP Make Them Tighter</vt:lpstr>
      <vt:lpstr>Case #1</vt:lpstr>
      <vt:lpstr>Winnie-The-Pooh in the Public Domain</vt:lpstr>
      <vt:lpstr>Case #2</vt:lpstr>
      <vt:lpstr>The Success of other video game music</vt:lpstr>
      <vt:lpstr>2 Years Later…</vt:lpstr>
      <vt:lpstr>Case #3</vt:lpstr>
      <vt:lpstr>The Faulty Reasoning and Unjust Reality</vt:lpstr>
      <vt:lpstr>Final Thoughts:</vt:lpstr>
      <vt:lpstr>References</vt:lpstr>
      <vt:lpstr>Class 5 The End</vt:lpstr>
      <vt:lpstr>what works well Online With Zoom</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428</cp:revision>
  <dcterms:created xsi:type="dcterms:W3CDTF">2014-08-25T02:19:16Z</dcterms:created>
  <dcterms:modified xsi:type="dcterms:W3CDTF">2024-03-29T22:30:50Z</dcterms:modified>
</cp:coreProperties>
</file>