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handoutMasterIdLst>
    <p:handoutMasterId r:id="rId57"/>
  </p:handoutMasterIdLst>
  <p:sldIdLst>
    <p:sldId id="256" r:id="rId2"/>
    <p:sldId id="272" r:id="rId3"/>
    <p:sldId id="608" r:id="rId4"/>
    <p:sldId id="672" r:id="rId5"/>
    <p:sldId id="641" r:id="rId6"/>
    <p:sldId id="721" r:id="rId7"/>
    <p:sldId id="722" r:id="rId8"/>
    <p:sldId id="723" r:id="rId9"/>
    <p:sldId id="724" r:id="rId10"/>
    <p:sldId id="725" r:id="rId11"/>
    <p:sldId id="726" r:id="rId12"/>
    <p:sldId id="727" r:id="rId13"/>
    <p:sldId id="728" r:id="rId14"/>
    <p:sldId id="719" r:id="rId15"/>
    <p:sldId id="257" r:id="rId16"/>
    <p:sldId id="258" r:id="rId17"/>
    <p:sldId id="259" r:id="rId18"/>
    <p:sldId id="260" r:id="rId19"/>
    <p:sldId id="261" r:id="rId20"/>
    <p:sldId id="262" r:id="rId21"/>
    <p:sldId id="263" r:id="rId22"/>
    <p:sldId id="264" r:id="rId23"/>
    <p:sldId id="265" r:id="rId24"/>
    <p:sldId id="266" r:id="rId25"/>
    <p:sldId id="720" r:id="rId26"/>
    <p:sldId id="708" r:id="rId27"/>
    <p:sldId id="709" r:id="rId28"/>
    <p:sldId id="710" r:id="rId29"/>
    <p:sldId id="711" r:id="rId30"/>
    <p:sldId id="278" r:id="rId31"/>
    <p:sldId id="279" r:id="rId32"/>
    <p:sldId id="280" r:id="rId33"/>
    <p:sldId id="712" r:id="rId34"/>
    <p:sldId id="705" r:id="rId35"/>
    <p:sldId id="268" r:id="rId36"/>
    <p:sldId id="271" r:id="rId37"/>
    <p:sldId id="274" r:id="rId38"/>
    <p:sldId id="277" r:id="rId39"/>
    <p:sldId id="275" r:id="rId40"/>
    <p:sldId id="276" r:id="rId41"/>
    <p:sldId id="267" r:id="rId42"/>
    <p:sldId id="729" r:id="rId43"/>
    <p:sldId id="730" r:id="rId44"/>
    <p:sldId id="273" r:id="rId45"/>
    <p:sldId id="270" r:id="rId46"/>
    <p:sldId id="731" r:id="rId47"/>
    <p:sldId id="732" r:id="rId48"/>
    <p:sldId id="733" r:id="rId49"/>
    <p:sldId id="734" r:id="rId50"/>
    <p:sldId id="673" r:id="rId51"/>
    <p:sldId id="704" r:id="rId52"/>
    <p:sldId id="609" r:id="rId53"/>
    <p:sldId id="610" r:id="rId54"/>
    <p:sldId id="269"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272"/>
            <p14:sldId id="608"/>
            <p14:sldId id="672"/>
            <p14:sldId id="641"/>
          </p14:sldIdLst>
        </p14:section>
        <p14:section name="Students" id="{98A4CB69-D533-B044-959E-70CE1E65BA60}">
          <p14:sldIdLst>
            <p14:sldId id="721"/>
            <p14:sldId id="722"/>
            <p14:sldId id="723"/>
            <p14:sldId id="724"/>
            <p14:sldId id="725"/>
            <p14:sldId id="726"/>
            <p14:sldId id="727"/>
            <p14:sldId id="728"/>
            <p14:sldId id="719"/>
            <p14:sldId id="257"/>
            <p14:sldId id="258"/>
            <p14:sldId id="259"/>
            <p14:sldId id="260"/>
            <p14:sldId id="261"/>
            <p14:sldId id="262"/>
            <p14:sldId id="263"/>
            <p14:sldId id="264"/>
            <p14:sldId id="265"/>
            <p14:sldId id="266"/>
            <p14:sldId id="720"/>
            <p14:sldId id="708"/>
            <p14:sldId id="709"/>
            <p14:sldId id="710"/>
            <p14:sldId id="711"/>
            <p14:sldId id="278"/>
            <p14:sldId id="279"/>
            <p14:sldId id="280"/>
            <p14:sldId id="712"/>
            <p14:sldId id="705"/>
            <p14:sldId id="268"/>
            <p14:sldId id="271"/>
            <p14:sldId id="274"/>
            <p14:sldId id="277"/>
            <p14:sldId id="275"/>
            <p14:sldId id="276"/>
            <p14:sldId id="267"/>
            <p14:sldId id="729"/>
            <p14:sldId id="730"/>
            <p14:sldId id="273"/>
            <p14:sldId id="270"/>
            <p14:sldId id="731"/>
            <p14:sldId id="732"/>
            <p14:sldId id="733"/>
            <p14:sldId id="734"/>
          </p14:sldIdLst>
        </p14:section>
        <p14:section name="Common" id="{52F535B8-693D-D148-93BE-0078B2A61C27}">
          <p14:sldIdLst>
            <p14:sldId id="673"/>
            <p14:sldId id="704"/>
            <p14:sldId id="609"/>
            <p14:sldId id="610"/>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39" autoAdjust="0"/>
    <p:restoredTop sz="79322" autoAdjust="0"/>
  </p:normalViewPr>
  <p:slideViewPr>
    <p:cSldViewPr snapToGrid="0" snapToObjects="1">
      <p:cViewPr varScale="1">
        <p:scale>
          <a:sx n="158" d="100"/>
          <a:sy n="158" d="100"/>
        </p:scale>
        <p:origin x="208" y="352"/>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10/13/23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21:54:39.526"/>
    </inkml:context>
    <inkml:brush xml:id="br0">
      <inkml:brushProperty name="width" value="0.035" units="cm"/>
      <inkml:brushProperty name="height" value="0.035" units="cm"/>
      <inkml:brushProperty name="color" value="#E71224"/>
    </inkml:brush>
  </inkml:definitions>
  <inkml:trace contextRef="#ctx0" brushRef="#br0">785 1 24575,'-48'0'0,"-93"3"0,119-1 0,1 0 0,0 2 0,0 1 0,-31 11 0,-49 19 0,74-26 0,0-1 0,-41 7 0,47-11 0,-101 18 0,119-21 0,-1 1 0,0-1 0,1 1 0,0 0 0,-1 0 0,1 0 0,0 0 0,0 1 0,0-1 0,1 1 0,-1 0 0,0 0 0,1 0 0,0 0 0,0 0 0,0 1 0,0-1 0,-2 5 0,0 2 0,0 0 0,0 0 0,1 1 0,0-1 0,-1 13 0,-3 34 0,0 75 0,7-110 0,-1-14 0,1 0 0,0 1 0,0-1 0,1 0 0,0 0 0,1 0 0,0 1 0,0-1 0,0-1 0,5 9 0,6 13 0,-10-21 0,0-1 0,1 1 0,8 12 0,-10-18 0,0 1 0,0-1 0,0 0 0,1 0 0,-1 0 0,0 0 0,1-1 0,-1 1 0,1-1 0,0 1 0,-1-1 0,1 0 0,0 0 0,5 1 0,104 16 0,-57-12 0,56 4 0,-48-12 0,68 3 0,-44 15 0,-65-11 0,0-1 0,1-1 0,26 1 0,407-5 0,-445 0 0,0 0 0,0-1 0,-1 0 0,1-1 0,0 0 0,16-8 0,-15 5 0,1 2 0,-1 0 0,1 0 0,17-2 0,-25 6 0,0-1 0,1 0 0,-1 0 0,0-1 0,0 0 0,0 1 0,0-2 0,-1 1 0,1-1 0,-1 1 0,1-1 0,-1 0 0,0-1 0,0 1 0,0-1 0,0 0 0,-1 0 0,0 0 0,1 0 0,-2-1 0,1 1 0,0-1 0,-1 1 0,0-1 0,0 0 0,0 0 0,-1 0 0,0 0 0,1-1 0,-1-5 0,13-277 0,-13 266 0,-1 14 0,1 0 0,-2 0 0,1-1 0,-2-8 0,1 15 0,0-1 0,0 1 0,0-1 0,0 1 0,0 0 0,0-1 0,0 1 0,-1 0 0,1 0 0,-1 0 0,1 0 0,-1 0 0,0 0 0,0 1 0,0-1 0,0 0 0,-3-1 0,-15-8 0,-1 0 0,-1 2 0,1 0 0,-1 1 0,-1 1 0,0 1 0,-30-3 0,16 3 0,18 2 0,-1 1 0,-23 0 0,-320 3-1365,346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21:54:44.969"/>
    </inkml:context>
    <inkml:brush xml:id="br0">
      <inkml:brushProperty name="width" value="0.035" units="cm"/>
      <inkml:brushProperty name="height" value="0.035" units="cm"/>
      <inkml:brushProperty name="color" value="#E71224"/>
    </inkml:brush>
  </inkml:definitions>
  <inkml:trace contextRef="#ctx0" brushRef="#br0">0 0 24575,'8'1'0,"-1"-1"0,1 1 0,-1 1 0,1-1 0,-1 1 0,0 0 0,10 5 0,48 28 0,-47-24 0,36 16 0,103 37 0,-143-58 0,-1 1 0,1 0 0,-1 0 0,22 18 0,22 13 0,-17-14 0,59 48 0,10 7 0,-69-54 0,134 78 0,-157-95 0,1-1 0,19 5 0,-17-5 0,27 11 0,157 92 0,-173-93 0,-21-10 0,0-2 0,0 1 0,0-2 0,18 7 0,-1-4 0,-1 2 0,-1 0 0,46 24 0,-48-21 0,42 15 0,8 4 0,-52-20-455,-1 1 0,25 18 0,-34-21-6371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21:54:47.634"/>
    </inkml:context>
    <inkml:brush xml:id="br0">
      <inkml:brushProperty name="width" value="0.035" units="cm"/>
      <inkml:brushProperty name="height" value="0.035" units="cm"/>
      <inkml:brushProperty name="color" value="#E71224"/>
    </inkml:brush>
  </inkml:definitions>
  <inkml:trace contextRef="#ctx0" brushRef="#br0">497 1 24575,'-94'8'0,"-3"0"0,22-10 0,-83 3 0,154 0 0,-1-1 0,1 1 0,-1 0 0,1 1 0,0-1 0,-1 1 0,1-1 0,0 1 0,0 1 0,-3 1 0,5-2 0,0-1 0,0 0 0,1 1 0,-1-1 0,1 1 0,-1 0 0,1-1 0,0 1 0,0 0 0,0 0 0,0 0 0,0 0 0,0 0 0,0 0 0,1 0 0,-1 0 0,1 0 0,-1 0 0,1 0 0,0 0 0,0 0 0,0 3 0,2 20 0,2 0 0,1-1 0,1 1 0,1-1 0,15 37 0,-9-19 0,-12-34 0,1 0 0,1 0 0,5 15 0,4 3 0,-1 1 0,7 30 0,-9-4 0,-3-12 0,-3-28-273,0 0 0,1 0 0,0-1 0,9 20 0,-8-23-6553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10/13/23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Tiktok</a:t>
            </a:r>
            <a:r>
              <a:rPr lang="en-US" dirty="0"/>
              <a:t> is actively crippling attention spans</a:t>
            </a:r>
          </a:p>
          <a:p>
            <a:r>
              <a:rPr lang="en-US" dirty="0"/>
              <a:t> </a:t>
            </a:r>
          </a:p>
          <a:p>
            <a:r>
              <a:rPr lang="en-US" dirty="0"/>
              <a:t>- </a:t>
            </a:r>
            <a:r>
              <a:rPr lang="en-US" dirty="0" err="1"/>
              <a:t>tiktok</a:t>
            </a:r>
            <a:r>
              <a:rPr lang="en-US" dirty="0"/>
              <a:t> videos average around 21-34 seconds per video, and the average </a:t>
            </a:r>
            <a:r>
              <a:rPr lang="en-US" dirty="0" err="1"/>
              <a:t>tiktok</a:t>
            </a:r>
            <a:r>
              <a:rPr lang="en-US" dirty="0"/>
              <a:t> user is on the app for approximately 95 minutes per day. Watching these short videos in the span of hours can have a long term impact on attention spans of world wide </a:t>
            </a:r>
            <a:r>
              <a:rPr lang="en-US" dirty="0" err="1"/>
              <a:t>tiktok</a:t>
            </a:r>
            <a:r>
              <a:rPr lang="en-US" dirty="0"/>
              <a:t> consumers.</a:t>
            </a:r>
          </a:p>
          <a:p>
            <a:endParaRPr lang="en-US" dirty="0"/>
          </a:p>
          <a:p>
            <a:endParaRPr lang="en-US" dirty="0"/>
          </a:p>
          <a:p>
            <a:endParaRPr lang="en-US" dirty="0"/>
          </a:p>
          <a:p>
            <a:r>
              <a:rPr lang="en-US" dirty="0"/>
              <a:t>-TTUD(</a:t>
            </a:r>
            <a:r>
              <a:rPr lang="en-US" dirty="0" err="1"/>
              <a:t>tiktok</a:t>
            </a:r>
            <a:r>
              <a:rPr lang="en-US" dirty="0"/>
              <a:t> use disorder) refers to problematic </a:t>
            </a:r>
            <a:r>
              <a:rPr lang="en-US" dirty="0" err="1"/>
              <a:t>tiktok</a:t>
            </a:r>
            <a:r>
              <a:rPr lang="en-US" dirty="0"/>
              <a:t> use and addiction causing depression, anxiety, and memory loss</a:t>
            </a:r>
          </a:p>
          <a:p>
            <a:endParaRPr lang="en-US" dirty="0"/>
          </a:p>
          <a:p>
            <a:r>
              <a:rPr lang="en-US" dirty="0"/>
              <a:t>(2021) I looked at a study </a:t>
            </a:r>
            <a:r>
              <a:rPr lang="en-US" dirty="0" err="1"/>
              <a:t>invlolving</a:t>
            </a:r>
            <a:r>
              <a:rPr lang="en-US" dirty="0"/>
              <a:t> </a:t>
            </a:r>
            <a:r>
              <a:rPr lang="en-US" dirty="0" err="1"/>
              <a:t>abour</a:t>
            </a:r>
            <a:r>
              <a:rPr lang="en-US" dirty="0"/>
              <a:t> 3000 Chinese students in high school. The study used a questionnaire in which students ranked themselves on </a:t>
            </a:r>
            <a:r>
              <a:rPr lang="en-US" dirty="0" err="1"/>
              <a:t>tiktok</a:t>
            </a:r>
            <a:r>
              <a:rPr lang="en-US" dirty="0"/>
              <a:t> addiction scales (1-6), , depression anxiety stress scales(0-3), and were tested on forward digital spans to measure memory of digits put in front of them.</a:t>
            </a:r>
          </a:p>
          <a:p>
            <a:endParaRPr lang="en-US" dirty="0"/>
          </a:p>
          <a:p>
            <a:r>
              <a:rPr lang="en-US" dirty="0"/>
              <a:t>As you can see on the diagram shown here there was a positive correlation between </a:t>
            </a:r>
            <a:r>
              <a:rPr lang="en-US" dirty="0" err="1"/>
              <a:t>tiktok</a:t>
            </a:r>
            <a:r>
              <a:rPr lang="en-US" dirty="0"/>
              <a:t> usage disorder, depression and anxiety. It was also positively linked with memory loss and it can also be seen on the diagram that depression and anxiety have a mediating affect between </a:t>
            </a:r>
            <a:r>
              <a:rPr lang="en-US" dirty="0" err="1"/>
              <a:t>tiktok</a:t>
            </a:r>
            <a:r>
              <a:rPr lang="en-US" dirty="0"/>
              <a:t> use disorder and memory loss.</a:t>
            </a:r>
          </a:p>
          <a:p>
            <a:endParaRPr lang="en-US" dirty="0"/>
          </a:p>
          <a:p>
            <a:r>
              <a:rPr lang="en-US" dirty="0"/>
              <a:t>(DSF)—forward digital span</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47843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signs of </a:t>
            </a:r>
            <a:r>
              <a:rPr lang="en-US" dirty="0" err="1"/>
              <a:t>tiktok</a:t>
            </a:r>
            <a:r>
              <a:rPr lang="en-US" dirty="0"/>
              <a:t> addiction can include restless feeling when no using the platform, experiencing a heightened feeling of a fear of missing out when not on </a:t>
            </a:r>
            <a:r>
              <a:rPr lang="en-US" dirty="0" err="1"/>
              <a:t>tiktok</a:t>
            </a:r>
            <a:r>
              <a:rPr lang="en-US" dirty="0"/>
              <a:t>, neglecting relationships and responsibilities due to </a:t>
            </a:r>
            <a:r>
              <a:rPr lang="en-US" dirty="0" err="1"/>
              <a:t>tiktok</a:t>
            </a:r>
            <a:r>
              <a:rPr lang="en-US" dirty="0"/>
              <a:t> usage, sleep problems from late night usage, and inability to cute down your </a:t>
            </a:r>
            <a:r>
              <a:rPr lang="en-US" dirty="0" err="1"/>
              <a:t>tiktok</a:t>
            </a:r>
            <a:r>
              <a:rPr lang="en-US" dirty="0"/>
              <a:t> usage.</a:t>
            </a:r>
          </a:p>
          <a:p>
            <a:r>
              <a:rPr lang="en-US" dirty="0"/>
              <a:t>This can help you identify if you have a serious problem with your </a:t>
            </a:r>
            <a:r>
              <a:rPr lang="en-US" dirty="0" err="1"/>
              <a:t>tiktok</a:t>
            </a:r>
            <a:r>
              <a:rPr lang="en-US" dirty="0"/>
              <a:t> usage.</a:t>
            </a:r>
          </a:p>
          <a:p>
            <a:endParaRPr lang="en-US" dirty="0"/>
          </a:p>
          <a:p>
            <a:r>
              <a:rPr lang="en-US" dirty="0"/>
              <a:t>It is also beneficial to only keep up with content that offers benefit and a more whole value of enjoyment.</a:t>
            </a:r>
          </a:p>
          <a:p>
            <a:endParaRPr lang="en-US" dirty="0"/>
          </a:p>
          <a:p>
            <a:r>
              <a:rPr lang="en-US" dirty="0"/>
              <a:t>It can also be helpful to give yourself a time limit on the app. Maybe restrict the usage between blocks of time in your day and maybe use app blockers to further help you stick to the limitations.</a:t>
            </a:r>
          </a:p>
          <a:p>
            <a:endParaRPr lang="en-US" dirty="0"/>
          </a:p>
          <a:p>
            <a:r>
              <a:rPr lang="en-US" dirty="0"/>
              <a:t>It is also important to find other hobbies you can go to for enjoyment. This way you can find other dopamine boosting activities that can maybe offer you other real life benefits and keep you from staying on the app for an excessive amount of time.</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427623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89871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PlaceHolder 1"/>
          <p:cNvSpPr>
            <a:spLocks noGrp="1" noRot="1" noChangeAspect="1"/>
          </p:cNvSpPr>
          <p:nvPr>
            <p:ph type="sldImg"/>
          </p:nvPr>
        </p:nvSpPr>
        <p:spPr>
          <a:xfrm>
            <a:off x="382588" y="685800"/>
            <a:ext cx="6089650" cy="3425825"/>
          </a:xfrm>
          <a:prstGeom prst="rect">
            <a:avLst/>
          </a:prstGeom>
          <a:ln w="0">
            <a:noFill/>
          </a:ln>
        </p:spPr>
      </p:sp>
      <p:sp>
        <p:nvSpPr>
          <p:cNvPr id="554"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IC elements emblem. </a:t>
            </a:r>
          </a:p>
          <a:p>
            <a:pPr marL="216000" indent="0">
              <a:lnSpc>
                <a:spcPct val="100000"/>
              </a:lnSpc>
              <a:buNone/>
              <a:tabLst>
                <a:tab pos="0" algn="l"/>
              </a:tabLst>
            </a:pPr>
            <a:r>
              <a:rPr lang="en-US" sz="2000" b="0" strike="noStrike" spc="-1">
                <a:solidFill>
                  <a:srgbClr val="000000"/>
                </a:solidFill>
                <a:latin typeface="Arial"/>
              </a:rPr>
              <a:t>Leaked to the guardian and wash po, </a:t>
            </a:r>
          </a:p>
          <a:p>
            <a:pPr marL="216000" indent="0">
              <a:lnSpc>
                <a:spcPct val="100000"/>
              </a:lnSpc>
              <a:buNone/>
              <a:tabLst>
                <a:tab pos="0" algn="l"/>
              </a:tabLst>
            </a:pPr>
            <a:r>
              <a:rPr lang="en-US" sz="2000" b="0" strike="noStrike" spc="-1">
                <a:solidFill>
                  <a:srgbClr val="000000"/>
                </a:solidFill>
                <a:latin typeface="Arial"/>
              </a:rPr>
              <a:t>fled to hong kong intending for Ecuador Passport was taken away on russian lay over, had to stay.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Met with press members after exchanging encrypted messages to meeting in hong kong. Chosen for history of free speech. Russia was layover, us passport  was canceled As of feb 2022, russian citizen. Government says snowden has given them information. Still critical of government, though</a:t>
            </a:r>
          </a:p>
        </p:txBody>
      </p:sp>
      <p:sp>
        <p:nvSpPr>
          <p:cNvPr id="555" name="PlaceHolder 3"/>
          <p:cNvSpPr>
            <a:spLocks noGrp="1"/>
          </p:cNvSpPr>
          <p:nvPr>
            <p:ph type="sldNum" idx="37"/>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92A3B21F-3291-47F6-8836-A2BC2C7BF019}" type="slidenum">
              <a:rPr lang="en-US" sz="1200" b="0" strike="noStrike" spc="-1">
                <a:solidFill>
                  <a:srgbClr val="000000"/>
                </a:solidFill>
                <a:latin typeface="+mn-lt"/>
                <a:ea typeface="+mn-ea"/>
              </a:rPr>
              <a:t>15</a:t>
            </a:fld>
            <a:endParaRPr lang="en-US"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noRot="1" noChangeAspect="1"/>
          </p:cNvSpPr>
          <p:nvPr>
            <p:ph type="sldImg"/>
          </p:nvPr>
        </p:nvSpPr>
        <p:spPr>
          <a:xfrm>
            <a:off x="382588" y="685800"/>
            <a:ext cx="6089650" cy="3425825"/>
          </a:xfrm>
          <a:prstGeom prst="rect">
            <a:avLst/>
          </a:prstGeom>
          <a:ln w="0">
            <a:noFill/>
          </a:ln>
        </p:spPr>
      </p:sp>
      <p:sp>
        <p:nvSpPr>
          <p:cNvPr id="557"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16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600" b="0" strike="noStrike" spc="-1">
                <a:solidFill>
                  <a:srgbClr val="000000"/>
                </a:solidFill>
                <a:latin typeface="Arial"/>
              </a:rPr>
              <a:t>Things that can be classified:</a:t>
            </a:r>
          </a:p>
          <a:p>
            <a:pPr marL="216000" indent="0">
              <a:lnSpc>
                <a:spcPct val="100000"/>
              </a:lnSpc>
              <a:buNone/>
              <a:tabLst>
                <a:tab pos="0" algn="l"/>
              </a:tabLst>
            </a:pPr>
            <a:r>
              <a:rPr lang="en-US" sz="1600" b="0" strike="noStrike" spc="-1">
                <a:solidFill>
                  <a:srgbClr val="000000"/>
                </a:solidFill>
                <a:latin typeface="Arial"/>
              </a:rPr>
              <a:t>Military plans, weapon systems, or operations </a:t>
            </a:r>
          </a:p>
          <a:p>
            <a:pPr marL="216000" indent="0">
              <a:lnSpc>
                <a:spcPct val="100000"/>
              </a:lnSpc>
              <a:buNone/>
              <a:tabLst>
                <a:tab pos="0" algn="l"/>
              </a:tabLst>
            </a:pPr>
            <a:r>
              <a:rPr lang="en-US" sz="1600" b="0" strike="noStrike" spc="-1">
                <a:solidFill>
                  <a:srgbClr val="000000"/>
                </a:solidFill>
                <a:latin typeface="Arial"/>
              </a:rPr>
              <a:t>• Foreign government information (FGI) </a:t>
            </a:r>
          </a:p>
          <a:p>
            <a:pPr marL="216000" indent="0">
              <a:lnSpc>
                <a:spcPct val="100000"/>
              </a:lnSpc>
              <a:buNone/>
              <a:tabLst>
                <a:tab pos="0" algn="l"/>
              </a:tabLst>
            </a:pPr>
            <a:r>
              <a:rPr lang="en-US" sz="1600" b="0" strike="noStrike" spc="-1">
                <a:solidFill>
                  <a:srgbClr val="000000"/>
                </a:solidFill>
                <a:latin typeface="Arial"/>
              </a:rPr>
              <a:t>• Intelligence activities , intelligence sources or methods, or</a:t>
            </a:r>
          </a:p>
          <a:p>
            <a:pPr marL="216000" indent="0">
              <a:lnSpc>
                <a:spcPct val="100000"/>
              </a:lnSpc>
              <a:buNone/>
              <a:tabLst>
                <a:tab pos="0" algn="l"/>
              </a:tabLst>
            </a:pPr>
            <a:r>
              <a:rPr lang="en-US" sz="1600" b="0" strike="noStrike" spc="-1">
                <a:solidFill>
                  <a:srgbClr val="000000"/>
                </a:solidFill>
                <a:latin typeface="Arial"/>
              </a:rPr>
              <a:t>cryptology</a:t>
            </a:r>
          </a:p>
          <a:p>
            <a:pPr marL="216000" indent="0">
              <a:lnSpc>
                <a:spcPct val="100000"/>
              </a:lnSpc>
              <a:buNone/>
              <a:tabLst>
                <a:tab pos="0" algn="l"/>
              </a:tabLst>
            </a:pPr>
            <a:r>
              <a:rPr lang="en-US" sz="1600" b="0" strike="noStrike" spc="-1">
                <a:solidFill>
                  <a:srgbClr val="000000"/>
                </a:solidFill>
                <a:latin typeface="Arial"/>
              </a:rPr>
              <a:t>• Foreign relations or foreign activities of the United States, including confidential</a:t>
            </a:r>
          </a:p>
          <a:p>
            <a:pPr marL="216000" indent="0">
              <a:lnSpc>
                <a:spcPct val="100000"/>
              </a:lnSpc>
              <a:buNone/>
              <a:tabLst>
                <a:tab pos="0" algn="l"/>
              </a:tabLst>
            </a:pPr>
            <a:r>
              <a:rPr lang="en-US" sz="1600" b="0" strike="noStrike" spc="-1">
                <a:solidFill>
                  <a:srgbClr val="000000"/>
                </a:solidFill>
                <a:latin typeface="Arial"/>
              </a:rPr>
              <a:t>sources </a:t>
            </a:r>
          </a:p>
          <a:p>
            <a:pPr marL="216000" indent="0">
              <a:lnSpc>
                <a:spcPct val="100000"/>
              </a:lnSpc>
              <a:buNone/>
              <a:tabLst>
                <a:tab pos="0" algn="l"/>
              </a:tabLst>
            </a:pPr>
            <a:r>
              <a:rPr lang="en-US" sz="1600" b="0" strike="noStrike" spc="-1">
                <a:solidFill>
                  <a:srgbClr val="000000"/>
                </a:solidFill>
                <a:latin typeface="Arial"/>
              </a:rPr>
              <a:t>• Scientific, technological, or economic matters relating to the national security</a:t>
            </a:r>
          </a:p>
          <a:p>
            <a:pPr marL="216000" indent="0">
              <a:lnSpc>
                <a:spcPct val="100000"/>
              </a:lnSpc>
              <a:buNone/>
              <a:tabLst>
                <a:tab pos="0" algn="l"/>
              </a:tabLst>
            </a:pPr>
            <a:r>
              <a:rPr lang="en-US" sz="1600" b="0" strike="noStrike" spc="-1">
                <a:solidFill>
                  <a:srgbClr val="000000"/>
                </a:solidFill>
                <a:latin typeface="Arial"/>
              </a:rPr>
              <a:t>• U.S. Government programs for safeguarding nuclear materials or facilities</a:t>
            </a:r>
          </a:p>
          <a:p>
            <a:pPr marL="216000" indent="0">
              <a:lnSpc>
                <a:spcPct val="100000"/>
              </a:lnSpc>
              <a:buNone/>
              <a:tabLst>
                <a:tab pos="0" algn="l"/>
              </a:tabLst>
            </a:pPr>
            <a:r>
              <a:rPr lang="en-US" sz="1600" b="0" strike="noStrike" spc="-1">
                <a:solidFill>
                  <a:srgbClr val="000000"/>
                </a:solidFill>
                <a:latin typeface="Arial"/>
              </a:rPr>
              <a:t>• Vulnerabilities or capabilities of systems, installations, infrastructures, projects, plans,</a:t>
            </a:r>
          </a:p>
          <a:p>
            <a:pPr marL="216000" indent="0">
              <a:lnSpc>
                <a:spcPct val="100000"/>
              </a:lnSpc>
              <a:buNone/>
              <a:tabLst>
                <a:tab pos="0" algn="l"/>
              </a:tabLst>
            </a:pPr>
            <a:r>
              <a:rPr lang="en-US" sz="1600" b="0" strike="noStrike" spc="-1">
                <a:solidFill>
                  <a:srgbClr val="000000"/>
                </a:solidFill>
                <a:latin typeface="Arial"/>
              </a:rPr>
              <a:t>or protection services relating to the national security </a:t>
            </a:r>
          </a:p>
          <a:p>
            <a:pPr marL="216000" indent="0">
              <a:lnSpc>
                <a:spcPct val="100000"/>
              </a:lnSpc>
              <a:buNone/>
              <a:tabLst>
                <a:tab pos="0" algn="l"/>
              </a:tabLst>
            </a:pPr>
            <a:r>
              <a:rPr lang="en-US" sz="1600" b="0" strike="noStrike" spc="-1">
                <a:solidFill>
                  <a:srgbClr val="000000"/>
                </a:solidFill>
                <a:latin typeface="Arial"/>
              </a:rPr>
              <a:t>• The development, production, or use of weapons of mass destruction </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600" b="0" strike="noStrike" spc="-1">
                <a:solidFill>
                  <a:srgbClr val="000000"/>
                </a:solidFill>
                <a:latin typeface="Arial"/>
              </a:rPr>
              <a:t>An individual is normally subject to reinvestigation approximately every five years for a Secret or Top Secret clearance.</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600" b="0" strike="noStrike" spc="-1">
                <a:solidFill>
                  <a:srgbClr val="000000"/>
                </a:solidFill>
                <a:latin typeface="Arial"/>
              </a:rPr>
              <a:t>Snowden had inconclusive polygrahp, then passed</a:t>
            </a:r>
          </a:p>
        </p:txBody>
      </p:sp>
      <p:sp>
        <p:nvSpPr>
          <p:cNvPr id="558" name="PlaceHolder 3"/>
          <p:cNvSpPr>
            <a:spLocks noGrp="1"/>
          </p:cNvSpPr>
          <p:nvPr>
            <p:ph type="sldNum" idx="38"/>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93ABEBCE-58A6-4B00-8A47-C269D1AC8985}" type="slidenum">
              <a:rPr lang="en-US" sz="1200" b="0" strike="noStrike" spc="-1">
                <a:solidFill>
                  <a:srgbClr val="000000"/>
                </a:solidFill>
                <a:latin typeface="+mn-lt"/>
                <a:ea typeface="+mn-ea"/>
              </a:rPr>
              <a:t>16</a:t>
            </a:fld>
            <a:endParaRPr lang="en-US"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PlaceHolder 1"/>
          <p:cNvSpPr>
            <a:spLocks noGrp="1" noRot="1" noChangeAspect="1"/>
          </p:cNvSpPr>
          <p:nvPr>
            <p:ph type="sldImg"/>
          </p:nvPr>
        </p:nvSpPr>
        <p:spPr>
          <a:xfrm>
            <a:off x="382588" y="685800"/>
            <a:ext cx="6089650" cy="3425825"/>
          </a:xfrm>
          <a:prstGeom prst="rect">
            <a:avLst/>
          </a:prstGeom>
          <a:ln w="0">
            <a:noFill/>
          </a:ln>
        </p:spPr>
      </p:sp>
      <p:sp>
        <p:nvSpPr>
          <p:cNvPr id="560"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Gaurdian, Glenn Greenwald, Ewan MacAskill, and Laura Poitras.</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Nsa hawaii, snowden was doing IT. </a:t>
            </a:r>
          </a:p>
        </p:txBody>
      </p:sp>
      <p:sp>
        <p:nvSpPr>
          <p:cNvPr id="561" name="PlaceHolder 3"/>
          <p:cNvSpPr>
            <a:spLocks noGrp="1"/>
          </p:cNvSpPr>
          <p:nvPr>
            <p:ph type="sldNum" idx="39"/>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D04D2289-FEAF-48C3-9211-0BDFDE6DB94B}" type="slidenum">
              <a:rPr lang="en-US" sz="1200" b="0" strike="noStrike" spc="-1">
                <a:solidFill>
                  <a:srgbClr val="000000"/>
                </a:solidFill>
                <a:latin typeface="+mn-lt"/>
                <a:ea typeface="+mn-ea"/>
              </a:rPr>
              <a:t>17</a:t>
            </a:fld>
            <a:endParaRPr lang="en-US"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noRot="1" noChangeAspect="1"/>
          </p:cNvSpPr>
          <p:nvPr>
            <p:ph type="sldImg"/>
          </p:nvPr>
        </p:nvSpPr>
        <p:spPr>
          <a:xfrm>
            <a:off x="382588" y="685800"/>
            <a:ext cx="6089650" cy="3425825"/>
          </a:xfrm>
          <a:prstGeom prst="rect">
            <a:avLst/>
          </a:prstGeom>
          <a:ln w="0">
            <a:noFill/>
          </a:ln>
        </p:spPr>
      </p:sp>
      <p:sp>
        <p:nvSpPr>
          <p:cNvPr id="563"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r>
              <a:rPr lang="en-US" sz="2000" b="0" strike="noStrike" spc="-1">
                <a:solidFill>
                  <a:srgbClr val="000000"/>
                </a:solidFill>
                <a:latin typeface="Arial"/>
              </a:rPr>
              <a:t>&lt;find picture of him/ reporter collage?&gt;</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Snowden states clapper testimony was breaking point, but started 8 months before. Recorded x incidents relating to manager meetings, none of which deal with ethical/ moral concerns. Only one close was him failing FISA compilance traing 3 times, and complaing to manager that the test was “rigged”. History of exageration and outrage, contacted one of the top 10 IT managers in the NSA company for a simple internal matter after another employee questioned one of his work methods, unrelated to the leaks</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Downmeall!, wget, perused user files--got his coworkers to give him their certificates to access these files. When manager asked why his storage was much more used than coworkers, he said that they were security patches</a:t>
            </a:r>
          </a:p>
          <a:p>
            <a:pPr marL="216000" indent="0">
              <a:lnSpc>
                <a:spcPct val="100000"/>
              </a:lnSpc>
              <a:buNone/>
              <a:tabLst>
                <a:tab pos="0" algn="l"/>
              </a:tabLst>
            </a:pPr>
            <a:r>
              <a:rPr lang="en-US" sz="2000" b="0" strike="noStrike" spc="-1">
                <a:solidFill>
                  <a:srgbClr val="000000"/>
                </a:solidFill>
                <a:latin typeface="Arial"/>
              </a:rPr>
              <a:t>Clapper:  "Does the NSA collect any type of data at all on millions or hundreds of millions of Americans?". Director Clapper answered "No, sir ... not wittingly."</a:t>
            </a:r>
          </a:p>
        </p:txBody>
      </p:sp>
      <p:sp>
        <p:nvSpPr>
          <p:cNvPr id="564" name="PlaceHolder 3"/>
          <p:cNvSpPr>
            <a:spLocks noGrp="1"/>
          </p:cNvSpPr>
          <p:nvPr>
            <p:ph type="sldNum" idx="40"/>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4F8791AB-532D-4468-9778-49DDCB1C031C}" type="slidenum">
              <a:rPr lang="en-US" sz="1200" b="0" strike="noStrike" spc="-1">
                <a:solidFill>
                  <a:srgbClr val="000000"/>
                </a:solidFill>
                <a:latin typeface="+mn-lt"/>
                <a:ea typeface="+mn-ea"/>
              </a:rPr>
              <a:t>18</a:t>
            </a:fld>
            <a:endParaRPr lang="en-US"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PlaceHolder 1"/>
          <p:cNvSpPr>
            <a:spLocks noGrp="1" noRot="1" noChangeAspect="1"/>
          </p:cNvSpPr>
          <p:nvPr>
            <p:ph type="sldImg"/>
          </p:nvPr>
        </p:nvSpPr>
        <p:spPr>
          <a:xfrm>
            <a:off x="382588" y="685800"/>
            <a:ext cx="6089650" cy="3425825"/>
          </a:xfrm>
          <a:prstGeom prst="rect">
            <a:avLst/>
          </a:prstGeom>
          <a:ln w="0">
            <a:noFill/>
          </a:ln>
        </p:spPr>
      </p:sp>
      <p:sp>
        <p:nvSpPr>
          <p:cNvPr id="566" name="PlaceHolder 2"/>
          <p:cNvSpPr>
            <a:spLocks noGrp="1"/>
          </p:cNvSpPr>
          <p:nvPr>
            <p:ph type="body"/>
          </p:nvPr>
        </p:nvSpPr>
        <p:spPr>
          <a:xfrm>
            <a:off x="685800" y="4343400"/>
            <a:ext cx="5483520" cy="9372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400" b="0" strike="noStrike" spc="-1">
                <a:solidFill>
                  <a:srgbClr val="000000"/>
                </a:solidFill>
                <a:latin typeface="Cambria"/>
              </a:rPr>
              <a:t>In 2013, Snowden was hired by an NSA contractor, Booz Allen Hamilton, after previous employment with Dell and the CIA. This made him a member of the intelligence community</a:t>
            </a:r>
            <a:endParaRPr lang="en-US" sz="1400" b="0" strike="noStrike" spc="-1">
              <a:solidFill>
                <a:srgbClr val="000000"/>
              </a:solidFill>
              <a:latin typeface="Arial"/>
            </a:endParaRPr>
          </a:p>
          <a:p>
            <a:pPr marL="216000" indent="0">
              <a:lnSpc>
                <a:spcPct val="100000"/>
              </a:lnSpc>
              <a:buNone/>
              <a:tabLst>
                <a:tab pos="0" algn="l"/>
              </a:tabLst>
            </a:pPr>
            <a:endParaRPr lang="en-US" sz="1400" b="0" strike="noStrike" spc="-1">
              <a:solidFill>
                <a:srgbClr val="000000"/>
              </a:solidFill>
              <a:latin typeface="Arial"/>
            </a:endParaRPr>
          </a:p>
          <a:p>
            <a:pPr marL="216000" indent="0">
              <a:lnSpc>
                <a:spcPct val="100000"/>
              </a:lnSpc>
              <a:buNone/>
              <a:tabLst>
                <a:tab pos="0" algn="l"/>
              </a:tabLst>
            </a:pPr>
            <a:r>
              <a:rPr lang="en-US" sz="1400" b="0" strike="noStrike" spc="-1">
                <a:solidFill>
                  <a:srgbClr val="000000"/>
                </a:solidFill>
                <a:latin typeface="Cambria"/>
              </a:rPr>
              <a:t>For reporting possible existence of an activity constituting a violation of law, rules, or regulations, or mismanagement, gross waste of funds, abuse of authority or a substantial and specific danger to public health and safety.</a:t>
            </a:r>
            <a:endParaRPr lang="en-US" sz="1400" b="0" strike="noStrike" spc="-1">
              <a:solidFill>
                <a:srgbClr val="000000"/>
              </a:solidFill>
              <a:latin typeface="Arial"/>
            </a:endParaRPr>
          </a:p>
          <a:p>
            <a:pPr marL="216000" indent="0">
              <a:lnSpc>
                <a:spcPct val="100000"/>
              </a:lnSpc>
              <a:buNone/>
              <a:tabLst>
                <a:tab pos="0" algn="l"/>
              </a:tabLst>
            </a:pPr>
            <a:endParaRPr lang="en-US" sz="1400" b="0" strike="noStrike" spc="-1">
              <a:solidFill>
                <a:srgbClr val="000000"/>
              </a:solidFill>
              <a:latin typeface="Arial"/>
            </a:endParaRPr>
          </a:p>
          <a:p>
            <a:pPr marL="216000" indent="0">
              <a:lnSpc>
                <a:spcPct val="100000"/>
              </a:lnSpc>
              <a:buNone/>
              <a:tabLst>
                <a:tab pos="0" algn="l"/>
              </a:tabLst>
            </a:pPr>
            <a:r>
              <a:rPr lang="en-US" sz="1400" b="0" strike="noStrike" spc="-1">
                <a:solidFill>
                  <a:srgbClr val="000000"/>
                </a:solidFill>
                <a:latin typeface="Cambria"/>
              </a:rPr>
              <a:t>Internal escalation, FISA ammendment, hotline number, protected from retaliation DOD whistle blower program, Defense Intelligence Community Whistleblower Protection, protected disclosure</a:t>
            </a:r>
            <a:endParaRPr lang="en-US" sz="1400" b="0" strike="noStrike" spc="-1">
              <a:solidFill>
                <a:srgbClr val="000000"/>
              </a:solidFill>
              <a:latin typeface="Arial"/>
            </a:endParaRPr>
          </a:p>
          <a:p>
            <a:pPr marL="216000" indent="0">
              <a:lnSpc>
                <a:spcPct val="100000"/>
              </a:lnSpc>
              <a:buNone/>
              <a:tabLst>
                <a:tab pos="0" algn="l"/>
              </a:tabLst>
            </a:pPr>
            <a:endParaRPr lang="en-US" sz="1400" b="0" strike="noStrike" spc="-1">
              <a:solidFill>
                <a:srgbClr val="000000"/>
              </a:solidFill>
              <a:latin typeface="Arial"/>
            </a:endParaRPr>
          </a:p>
          <a:p>
            <a:pPr marL="216000" indent="0">
              <a:lnSpc>
                <a:spcPct val="100000"/>
              </a:lnSpc>
              <a:buNone/>
              <a:tabLst>
                <a:tab pos="0" algn="l"/>
              </a:tabLst>
            </a:pPr>
            <a:r>
              <a:rPr lang="en-US" sz="1400" b="0" strike="noStrike" spc="-1">
                <a:solidFill>
                  <a:srgbClr val="000000"/>
                </a:solidFill>
                <a:latin typeface="Cambria"/>
              </a:rPr>
              <a:t>PD is right information to right people. Automically a whistle blower and entitled to protections</a:t>
            </a:r>
            <a:endParaRPr lang="en-US" sz="1400" b="0" strike="noStrike" spc="-1">
              <a:solidFill>
                <a:srgbClr val="000000"/>
              </a:solidFill>
              <a:latin typeface="Arial"/>
            </a:endParaRPr>
          </a:p>
          <a:p>
            <a:pPr marL="216000" indent="0">
              <a:lnSpc>
                <a:spcPct val="100000"/>
              </a:lnSpc>
              <a:buNone/>
              <a:tabLst>
                <a:tab pos="0" algn="l"/>
              </a:tabLst>
            </a:pPr>
            <a:endParaRPr lang="en-US" sz="1400" b="0" strike="noStrike" spc="-1">
              <a:solidFill>
                <a:srgbClr val="000000"/>
              </a:solidFill>
              <a:latin typeface="Arial"/>
            </a:endParaRPr>
          </a:p>
          <a:p>
            <a:pPr marL="216000" indent="0">
              <a:lnSpc>
                <a:spcPct val="100000"/>
              </a:lnSpc>
              <a:buNone/>
              <a:tabLst>
                <a:tab pos="0" algn="l"/>
              </a:tabLst>
            </a:pPr>
            <a:r>
              <a:rPr lang="en-US" sz="1400" b="0" strike="noStrike" spc="-1">
                <a:solidFill>
                  <a:srgbClr val="000000"/>
                </a:solidFill>
                <a:latin typeface="Cambria"/>
              </a:rPr>
              <a:t>Recent DODIG bust was on october 5</a:t>
            </a:r>
            <a:r>
              <a:rPr lang="en-US" sz="1400" b="0" strike="noStrike" spc="-1" baseline="33000">
                <a:solidFill>
                  <a:srgbClr val="000000"/>
                </a:solidFill>
                <a:latin typeface="Cambria"/>
              </a:rPr>
              <a:t>th</a:t>
            </a:r>
            <a:r>
              <a:rPr lang="en-US" sz="1400" b="0" strike="noStrike" spc="-1">
                <a:solidFill>
                  <a:srgbClr val="000000"/>
                </a:solidFill>
                <a:latin typeface="Cambria"/>
              </a:rPr>
              <a:t>, for copmany  RPS Group, Inc, which moved labor hours across different dod contracts to avoid overrunning one. $465k</a:t>
            </a:r>
            <a:endParaRPr lang="en-US" sz="1400" b="0" strike="noStrike" spc="-1">
              <a:solidFill>
                <a:srgbClr val="000000"/>
              </a:solidFill>
              <a:latin typeface="Arial"/>
            </a:endParaRPr>
          </a:p>
          <a:p>
            <a:pPr marL="216000" indent="0">
              <a:lnSpc>
                <a:spcPct val="100000"/>
              </a:lnSpc>
              <a:buNone/>
              <a:tabLst>
                <a:tab pos="0" algn="l"/>
              </a:tabLst>
            </a:pPr>
            <a:endParaRPr lang="en-US" sz="1400" b="0" strike="noStrike" spc="-1">
              <a:solidFill>
                <a:srgbClr val="000000"/>
              </a:solidFill>
              <a:latin typeface="Arial"/>
            </a:endParaRPr>
          </a:p>
          <a:p>
            <a:pPr marL="216000" indent="0">
              <a:lnSpc>
                <a:spcPct val="90000"/>
              </a:lnSpc>
              <a:spcBef>
                <a:spcPts val="1417"/>
              </a:spcBef>
              <a:buNone/>
              <a:tabLst>
                <a:tab pos="0" algn="l"/>
              </a:tabLst>
            </a:pPr>
            <a:r>
              <a:rPr lang="en-US" sz="1400" b="0" strike="noStrike" spc="-1">
                <a:solidFill>
                  <a:srgbClr val="000000"/>
                </a:solidFill>
                <a:latin typeface="Cambria"/>
                <a:ea typeface="Microsoft YaHei"/>
              </a:rPr>
              <a:t>Identify the issue: What, based on the above, is the violation of law, rule, or regulation; gross mismanagement; a gross waste of funds; an abuse of authority; or a substantial and specific danger to public health or safety?</a:t>
            </a:r>
            <a:endParaRPr lang="en-US" sz="1400" b="0" strike="noStrike" spc="-1">
              <a:solidFill>
                <a:srgbClr val="000000"/>
              </a:solidFill>
              <a:latin typeface="Arial"/>
            </a:endParaRPr>
          </a:p>
          <a:p>
            <a:pPr marL="216000" indent="0">
              <a:lnSpc>
                <a:spcPct val="90000"/>
              </a:lnSpc>
              <a:spcBef>
                <a:spcPts val="1417"/>
              </a:spcBef>
              <a:buNone/>
              <a:tabLst>
                <a:tab pos="0" algn="l"/>
              </a:tabLst>
            </a:pPr>
            <a:r>
              <a:rPr lang="en-US" sz="1400" b="0" strike="noStrike" spc="-1">
                <a:solidFill>
                  <a:srgbClr val="000000"/>
                </a:solidFill>
                <a:latin typeface="Cambria"/>
                <a:ea typeface="Microsoft YaHei"/>
              </a:rPr>
              <a:t>Document: no emelbishments, may hamper case if it is taken to a merit court, or undermine your argument</a:t>
            </a:r>
            <a:endParaRPr lang="en-US" sz="1400" b="0" strike="noStrike" spc="-1">
              <a:solidFill>
                <a:srgbClr val="000000"/>
              </a:solidFill>
              <a:latin typeface="Arial"/>
            </a:endParaRPr>
          </a:p>
          <a:p>
            <a:pPr marL="216000" indent="0">
              <a:lnSpc>
                <a:spcPct val="90000"/>
              </a:lnSpc>
              <a:spcBef>
                <a:spcPts val="1417"/>
              </a:spcBef>
              <a:buNone/>
              <a:tabLst>
                <a:tab pos="0" algn="l"/>
              </a:tabLst>
            </a:pPr>
            <a:endParaRPr lang="en-US" sz="1400" b="0" strike="noStrike" spc="-1">
              <a:solidFill>
                <a:srgbClr val="000000"/>
              </a:solidFill>
              <a:latin typeface="Arial"/>
            </a:endParaRPr>
          </a:p>
          <a:p>
            <a:pPr marL="216000" indent="0">
              <a:lnSpc>
                <a:spcPct val="90000"/>
              </a:lnSpc>
              <a:spcBef>
                <a:spcPts val="1417"/>
              </a:spcBef>
              <a:buNone/>
              <a:tabLst>
                <a:tab pos="0" algn="l"/>
              </a:tabLst>
            </a:pPr>
            <a:r>
              <a:rPr lang="en-US" sz="1400" b="0" strike="noStrike" spc="-1">
                <a:solidFill>
                  <a:srgbClr val="000000"/>
                </a:solidFill>
                <a:latin typeface="Cambria"/>
                <a:ea typeface="Microsoft YaHei"/>
              </a:rPr>
              <a:t>Employees should be protected against reprisal for the lawful disclosure of information which the employees reasonably believe </a:t>
            </a:r>
            <a:endParaRPr lang="en-US" sz="1400" b="0" strike="noStrike" spc="-1">
              <a:solidFill>
                <a:srgbClr val="000000"/>
              </a:solidFill>
              <a:latin typeface="Arial"/>
            </a:endParaRPr>
          </a:p>
          <a:p>
            <a:pPr marL="216000" indent="0">
              <a:lnSpc>
                <a:spcPct val="90000"/>
              </a:lnSpc>
              <a:spcBef>
                <a:spcPts val="1417"/>
              </a:spcBef>
              <a:buNone/>
              <a:tabLst>
                <a:tab pos="0" algn="l"/>
              </a:tabLst>
            </a:pPr>
            <a:endParaRPr lang="en-US" sz="1400" b="0" strike="noStrike" spc="-1">
              <a:solidFill>
                <a:srgbClr val="000000"/>
              </a:solidFill>
              <a:latin typeface="Arial"/>
            </a:endParaRPr>
          </a:p>
        </p:txBody>
      </p:sp>
      <p:sp>
        <p:nvSpPr>
          <p:cNvPr id="567" name="PlaceHolder 3"/>
          <p:cNvSpPr>
            <a:spLocks noGrp="1"/>
          </p:cNvSpPr>
          <p:nvPr>
            <p:ph type="sldNum" idx="41"/>
          </p:nvPr>
        </p:nvSpPr>
        <p:spPr>
          <a:xfrm>
            <a:off x="6170040" y="8685360"/>
            <a:ext cx="68364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CDF84247-8748-46DC-9BE8-7A1CC58A3BEA}" type="slidenum">
              <a:rPr lang="en-US" sz="1200" b="0" strike="noStrike" spc="-1">
                <a:solidFill>
                  <a:srgbClr val="000000"/>
                </a:solidFill>
                <a:latin typeface="+mn-lt"/>
                <a:ea typeface="+mn-ea"/>
              </a:rPr>
              <a:t>19</a:t>
            </a:fld>
            <a:endParaRPr lang="en-US"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PlaceHolder 1"/>
          <p:cNvSpPr>
            <a:spLocks noGrp="1" noRot="1" noChangeAspect="1"/>
          </p:cNvSpPr>
          <p:nvPr>
            <p:ph type="sldImg"/>
          </p:nvPr>
        </p:nvSpPr>
        <p:spPr>
          <a:xfrm>
            <a:off x="382588" y="685800"/>
            <a:ext cx="6089650" cy="3425825"/>
          </a:xfrm>
          <a:prstGeom prst="rect">
            <a:avLst/>
          </a:prstGeom>
          <a:ln w="0">
            <a:noFill/>
          </a:ln>
        </p:spPr>
      </p:sp>
      <p:sp>
        <p:nvSpPr>
          <p:cNvPr id="569"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For reporting possible existence of an activity constituting a violation of law, rules, or regulations, or mismanagement, gross waste of funds, abuse of authority or a substantial and specific danger to public health and safety</a:t>
            </a:r>
          </a:p>
          <a:p>
            <a:pPr marL="216000" indent="0">
              <a:lnSpc>
                <a:spcPct val="90000"/>
              </a:lnSpc>
              <a:spcBef>
                <a:spcPts val="1199"/>
              </a:spcBef>
              <a:buNone/>
              <a:tabLst>
                <a:tab pos="0" algn="l"/>
              </a:tabLst>
            </a:pPr>
            <a:r>
              <a:rPr lang="en-US" sz="1600" b="0" strike="noStrike" spc="-1">
                <a:solidFill>
                  <a:srgbClr val="000000"/>
                </a:solidFill>
                <a:latin typeface="Cambria"/>
              </a:rPr>
              <a:t>Whos who: Intelligence Community Inspector General, Department Of Defense Office of Inspector General, Director of National Intelligence. Congress if necessary</a:t>
            </a:r>
            <a:endParaRPr lang="en-US" sz="1600" b="0" strike="noStrike" spc="-1">
              <a:solidFill>
                <a:srgbClr val="000000"/>
              </a:solidFill>
              <a:latin typeface="Arial"/>
            </a:endParaRPr>
          </a:p>
          <a:p>
            <a:pPr marL="216000" indent="0">
              <a:lnSpc>
                <a:spcPct val="90000"/>
              </a:lnSpc>
              <a:spcBef>
                <a:spcPts val="1199"/>
              </a:spcBef>
              <a:buNone/>
              <a:tabLst>
                <a:tab pos="0" algn="l"/>
              </a:tabLst>
            </a:pPr>
            <a:r>
              <a:rPr lang="en-US" sz="1600" b="0" strike="noStrike" spc="-1">
                <a:solidFill>
                  <a:srgbClr val="000000"/>
                </a:solidFill>
                <a:latin typeface="Cambria"/>
              </a:rPr>
              <a:t>Presidential policy directive. Intelligence community directive</a:t>
            </a:r>
            <a:endParaRPr lang="en-US" sz="1600" b="0" strike="noStrike" spc="-1">
              <a:solidFill>
                <a:srgbClr val="000000"/>
              </a:solidFill>
              <a:latin typeface="Arial"/>
            </a:endParaRPr>
          </a:p>
        </p:txBody>
      </p:sp>
      <p:sp>
        <p:nvSpPr>
          <p:cNvPr id="570" name="PlaceHolder 3"/>
          <p:cNvSpPr>
            <a:spLocks noGrp="1"/>
          </p:cNvSpPr>
          <p:nvPr>
            <p:ph type="sldNum" idx="42"/>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D389006F-34D9-4DF5-900B-84E319ACE41C}" type="slidenum">
              <a:rPr lang="en-US" sz="1200" b="0" strike="noStrike" spc="-1">
                <a:solidFill>
                  <a:srgbClr val="000000"/>
                </a:solidFill>
                <a:latin typeface="+mn-lt"/>
                <a:ea typeface="+mn-ea"/>
              </a:rPr>
              <a:t>20</a:t>
            </a:fld>
            <a:endParaRPr lang="en-US"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PlaceHolder 1"/>
          <p:cNvSpPr>
            <a:spLocks noGrp="1" noRot="1" noChangeAspect="1"/>
          </p:cNvSpPr>
          <p:nvPr>
            <p:ph type="sldImg"/>
          </p:nvPr>
        </p:nvSpPr>
        <p:spPr>
          <a:xfrm>
            <a:off x="382588" y="685800"/>
            <a:ext cx="6089650" cy="3425825"/>
          </a:xfrm>
          <a:prstGeom prst="rect">
            <a:avLst/>
          </a:prstGeom>
          <a:ln w="0">
            <a:noFill/>
          </a:ln>
        </p:spPr>
      </p:sp>
      <p:sp>
        <p:nvSpPr>
          <p:cNvPr id="572"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Millions to billions to rebuild programs and find new collection capabilities to replace compromised capabilities</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Most info on damage assement is through the 2016 unclassified review published by congress. Specific figures are still classified</a:t>
            </a:r>
          </a:p>
        </p:txBody>
      </p:sp>
      <p:sp>
        <p:nvSpPr>
          <p:cNvPr id="573" name="PlaceHolder 3"/>
          <p:cNvSpPr>
            <a:spLocks noGrp="1"/>
          </p:cNvSpPr>
          <p:nvPr>
            <p:ph type="sldNum" idx="43"/>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2E590539-BC6E-401B-81AF-163D520C25A8}" type="slidenum">
              <a:rPr lang="en-US" sz="1200" b="0" strike="noStrike" spc="-1">
                <a:solidFill>
                  <a:srgbClr val="000000"/>
                </a:solidFill>
                <a:latin typeface="+mn-lt"/>
                <a:ea typeface="+mn-ea"/>
              </a:rPr>
              <a:t>21</a:t>
            </a:fld>
            <a:endParaRPr lang="en-US"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PlaceHolder 1"/>
          <p:cNvSpPr>
            <a:spLocks noGrp="1" noRot="1" noChangeAspect="1"/>
          </p:cNvSpPr>
          <p:nvPr>
            <p:ph type="sldImg"/>
          </p:nvPr>
        </p:nvSpPr>
        <p:spPr>
          <a:xfrm>
            <a:off x="382588" y="685800"/>
            <a:ext cx="6089650" cy="3425825"/>
          </a:xfrm>
          <a:prstGeom prst="rect">
            <a:avLst/>
          </a:prstGeom>
          <a:ln w="0">
            <a:noFill/>
          </a:ln>
        </p:spPr>
      </p:sp>
      <p:sp>
        <p:nvSpPr>
          <p:cNvPr id="575" name="PlaceHolder 2"/>
          <p:cNvSpPr>
            <a:spLocks noGrp="1"/>
          </p:cNvSpPr>
          <p:nvPr>
            <p:ph type="body"/>
          </p:nvPr>
        </p:nvSpPr>
        <p:spPr>
          <a:xfrm>
            <a:off x="685800" y="4343400"/>
            <a:ext cx="5483520" cy="9372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500" b="0" strike="noStrike" spc="-1">
                <a:solidFill>
                  <a:srgbClr val="000000"/>
                </a:solidFill>
                <a:latin typeface="Arial"/>
              </a:rPr>
              <a:t>Freedom act was to ammend section 215 of patriot act. Select examples are no more bulk collection from indiscriminant locations like zip code, fisa court opinions are to be made public. Single records, tho no provision on non target people. If an emergency, data can be collected. Fisa court denial? → destroy that collected info.</a:t>
            </a:r>
            <a:br>
              <a:rPr sz="1500"/>
            </a:br>
            <a:r>
              <a:rPr lang="en-US" sz="1500" b="0" strike="noStrike" spc="-1">
                <a:solidFill>
                  <a:srgbClr val="000000"/>
                </a:solidFill>
                <a:latin typeface="Arial"/>
              </a:rPr>
              <a:t>The NSA was unable to separate out the valid CDRs, and therefore the agency chose to delete the entire database of CDRs collected since the new program began in late 2015.</a:t>
            </a:r>
          </a:p>
          <a:p>
            <a:pPr marL="216000" indent="0">
              <a:lnSpc>
                <a:spcPct val="100000"/>
              </a:lnSpc>
              <a:buNone/>
              <a:tabLst>
                <a:tab pos="0" algn="l"/>
              </a:tabLst>
            </a:pPr>
            <a:endParaRPr lang="en-US" sz="1800" b="0" strike="noStrike" spc="-1">
              <a:solidFill>
                <a:srgbClr val="000000"/>
              </a:solidFill>
              <a:latin typeface="Arial"/>
            </a:endParaRPr>
          </a:p>
          <a:p>
            <a:pPr marL="216000" indent="0">
              <a:lnSpc>
                <a:spcPct val="100000"/>
              </a:lnSpc>
              <a:buNone/>
              <a:tabLst>
                <a:tab pos="0" algn="l"/>
              </a:tabLst>
            </a:pPr>
            <a:r>
              <a:rPr lang="en-US" sz="15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500" b="0" strike="noStrike" spc="-1">
                <a:solidFill>
                  <a:srgbClr val="000000"/>
                </a:solidFill>
                <a:latin typeface="Arial"/>
              </a:rPr>
              <a:t>The bill expands FISA reporting requirements to require reporting of: (1) the total number of persons subject to electronic surveillance conducted under an order or emergency authorization, including the number of such individuals who are U.S. persons; and (2) a good faith estimate of the total number of subjects who were targeted by the installation and use of a pen register or trap and trace device under an order or emergency authorization.</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500" b="0" strike="noStrike" spc="-1">
                <a:solidFill>
                  <a:srgbClr val="000000"/>
                </a:solidFill>
                <a:latin typeface="Arial"/>
              </a:rPr>
              <a:t>Increased scrutaniy in american public of government and private company surveillance Still strong support for non us citizen monitoring and data collection</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500" b="0" strike="noStrike" spc="-1">
                <a:solidFill>
                  <a:srgbClr val="000000"/>
                </a:solidFill>
                <a:latin typeface="Arial"/>
              </a:rPr>
              <a:t>4 out of x remedies as of 2016 were no implimented</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1600" b="0" strike="noStrike" spc="-1">
                <a:solidFill>
                  <a:srgbClr val="000000"/>
                </a:solidFill>
                <a:latin typeface="Arial"/>
              </a:rPr>
              <a:t>Freedom act: 40 targets for orders to obtain CDRs, but 534,396,285 CDRs were collected.</a:t>
            </a:r>
          </a:p>
          <a:p>
            <a:pPr marL="216000" indent="0">
              <a:lnSpc>
                <a:spcPct val="100000"/>
              </a:lnSpc>
              <a:buNone/>
              <a:tabLst>
                <a:tab pos="0" algn="l"/>
              </a:tabLst>
            </a:pPr>
            <a:r>
              <a:rPr lang="en-US" sz="1500" b="0" strike="noStrike" spc="-1">
                <a:solidFill>
                  <a:srgbClr val="000000"/>
                </a:solidFill>
                <a:latin typeface="Arial"/>
              </a:rPr>
              <a:t>First pic: On a different question, 34% of those who were aware of the government surveillance programs said they had taken at least one step to hide or shield their information from the government, such as by changing their privacy settings on social media.</a:t>
            </a:r>
          </a:p>
          <a:p>
            <a:pPr marL="216000" indent="0">
              <a:lnSpc>
                <a:spcPct val="100000"/>
              </a:lnSpc>
              <a:buNone/>
              <a:tabLst>
                <a:tab pos="0" algn="l"/>
              </a:tabLst>
            </a:pPr>
            <a:r>
              <a:rPr lang="en-US" sz="1500" b="0" strike="noStrike" spc="-1">
                <a:solidFill>
                  <a:srgbClr val="000000"/>
                </a:solidFill>
                <a:latin typeface="Arial"/>
              </a:rPr>
              <a:t>Second:</a:t>
            </a:r>
          </a:p>
        </p:txBody>
      </p:sp>
      <p:sp>
        <p:nvSpPr>
          <p:cNvPr id="576" name="PlaceHolder 3"/>
          <p:cNvSpPr>
            <a:spLocks noGrp="1"/>
          </p:cNvSpPr>
          <p:nvPr>
            <p:ph type="sldNum" idx="44"/>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3EBB839F-8B01-46FE-9093-21BEA4B0745C}" type="slidenum">
              <a:rPr lang="en-US" sz="1200" b="0" strike="noStrike" spc="-1">
                <a:solidFill>
                  <a:srgbClr val="000000"/>
                </a:solidFill>
                <a:latin typeface="+mn-lt"/>
                <a:ea typeface="+mn-ea"/>
              </a:rPr>
              <a:t>22</a:t>
            </a:fld>
            <a:endParaRPr lang="en-US"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382588" y="685800"/>
            <a:ext cx="6089650" cy="3425825"/>
          </a:xfrm>
          <a:prstGeom prst="rect">
            <a:avLst/>
          </a:prstGeom>
          <a:ln w="0">
            <a:noFill/>
          </a:ln>
        </p:spPr>
      </p:sp>
      <p:sp>
        <p:nvSpPr>
          <p:cNvPr id="578" name="PlaceHolder 2"/>
          <p:cNvSpPr>
            <a:spLocks noGrp="1"/>
          </p:cNvSpPr>
          <p:nvPr>
            <p:ph type="body"/>
          </p:nvPr>
        </p:nvSpPr>
        <p:spPr>
          <a:xfrm>
            <a:off x="685800" y="4343400"/>
            <a:ext cx="5483520" cy="411192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In 2013, Snowden was hired by an NSA contractor, Booz Allen Hamilton, after previous employment with Dell and the CIA. This made him a member of the intelligence community</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You have rights as a whistle blower. </a:t>
            </a:r>
          </a:p>
          <a:p>
            <a:pPr marL="216000" indent="0">
              <a:lnSpc>
                <a:spcPct val="100000"/>
              </a:lnSpc>
              <a:buNone/>
              <a:tabLst>
                <a:tab pos="0" algn="l"/>
              </a:tabLst>
            </a:pPr>
            <a:r>
              <a:rPr lang="en-US" sz="2000" b="0" strike="noStrike" spc="-1">
                <a:solidFill>
                  <a:srgbClr val="000000"/>
                </a:solidFill>
                <a:latin typeface="Arial"/>
              </a:rPr>
              <a:t>Proper channels are so that even though program may be illegal, going straight to the press may reveal capabilities that are unknown to adversaries, and can affect other, legal programs</a:t>
            </a:r>
          </a:p>
          <a:p>
            <a:pPr marL="216000" indent="0">
              <a:lnSpc>
                <a:spcPct val="100000"/>
              </a:lnSpc>
              <a:buNone/>
              <a:tabLst>
                <a:tab pos="0" algn="l"/>
              </a:tabLst>
            </a:pPr>
            <a:endParaRPr lang="en-US" sz="20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rPr>
              <a:t>Contractors/employees have a </a:t>
            </a:r>
            <a:r>
              <a:rPr lang="en-US" sz="2000" b="0" i="1" strike="noStrike" spc="-1">
                <a:solidFill>
                  <a:srgbClr val="000000"/>
                </a:solidFill>
                <a:latin typeface="Arial"/>
              </a:rPr>
              <a:t>duty/required </a:t>
            </a:r>
            <a:r>
              <a:rPr lang="en-US" sz="2000" b="0" strike="noStrike" spc="-1">
                <a:solidFill>
                  <a:srgbClr val="000000"/>
                </a:solidFill>
                <a:latin typeface="Arial"/>
              </a:rPr>
              <a:t>to report grievances </a:t>
            </a:r>
          </a:p>
          <a:p>
            <a:pPr marL="216000" indent="0">
              <a:lnSpc>
                <a:spcPct val="100000"/>
              </a:lnSpc>
              <a:buNone/>
              <a:tabLst>
                <a:tab pos="0" algn="l"/>
              </a:tabLst>
            </a:pPr>
            <a:endParaRPr lang="en-US" sz="2000" b="0" strike="noStrike" spc="-1">
              <a:solidFill>
                <a:srgbClr val="000000"/>
              </a:solidFill>
              <a:latin typeface="Arial"/>
            </a:endParaRPr>
          </a:p>
        </p:txBody>
      </p:sp>
      <p:sp>
        <p:nvSpPr>
          <p:cNvPr id="579" name="PlaceHolder 3"/>
          <p:cNvSpPr>
            <a:spLocks noGrp="1"/>
          </p:cNvSpPr>
          <p:nvPr>
            <p:ph type="sldNum" idx="45"/>
          </p:nvPr>
        </p:nvSpPr>
        <p:spPr>
          <a:xfrm>
            <a:off x="3884760" y="8685360"/>
            <a:ext cx="2968920" cy="4543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mn-lt"/>
                <a:ea typeface="+mn-ea"/>
              </a:defRPr>
            </a:lvl1pPr>
          </a:lstStyle>
          <a:p>
            <a:pPr indent="0" algn="r">
              <a:lnSpc>
                <a:spcPct val="100000"/>
              </a:lnSpc>
              <a:buNone/>
              <a:tabLst>
                <a:tab pos="0" algn="l"/>
              </a:tabLst>
            </a:pPr>
            <a:fld id="{B9200FD1-120F-47C9-960E-28B9C6617641}" type="slidenum">
              <a:rPr lang="en-US" sz="1200" b="0" strike="noStrike" spc="-1">
                <a:solidFill>
                  <a:srgbClr val="000000"/>
                </a:solidFill>
                <a:latin typeface="+mn-lt"/>
                <a:ea typeface="+mn-ea"/>
              </a:rPr>
              <a:t>23</a:t>
            </a:fld>
            <a:endParaRPr lang="en-US"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Social Equity</a:t>
            </a:r>
          </a:p>
          <a:p>
            <a:r>
              <a:rPr lang="en-US">
                <a:cs typeface="Calibri"/>
              </a:rPr>
              <a:t>Transparency</a:t>
            </a:r>
          </a:p>
          <a:p>
            <a:r>
              <a:rPr lang="en-US">
                <a:cs typeface="Calibri"/>
              </a:rPr>
              <a:t>Accountability</a:t>
            </a:r>
          </a:p>
          <a:p>
            <a:r>
              <a:rPr lang="en-US" dirty="0">
                <a:cs typeface="Calibri"/>
              </a:rPr>
              <a:t>Efficiency</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1272233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dirty="0">
                <a:ea typeface="Calibri"/>
                <a:cs typeface="Calibri"/>
              </a:rPr>
              <a:t>What did problem blockchain solve?</a:t>
            </a:r>
          </a:p>
          <a:p>
            <a:pPr marL="800100" lvl="1" indent="-171450">
              <a:buFont typeface="Calibri"/>
              <a:buChar char="-"/>
            </a:pPr>
            <a:r>
              <a:rPr lang="en-US" dirty="0"/>
              <a:t>"The problem that Nakamoto solved with the blockchain was that of establishing trust in a distributed system. More specifically, the problem of creating a distributed storage of timestamped documents where no party can tamper with the content of the data or the timestamps without detection." [1]</a:t>
            </a:r>
          </a:p>
          <a:p>
            <a:pPr marL="800100" lvl="1" indent="-171450">
              <a:buFont typeface="Calibri"/>
              <a:buChar char="-"/>
            </a:pPr>
            <a:r>
              <a:rPr lang="en-US" dirty="0"/>
              <a:t>"What makes blockchain technology unique is its ability to store data immutably without relying on a central authority. This allows it to preserve its integrity and prevent hacking or other manipulation attempts. As such, it has the potential to replace the intermediary and central entities with code alone that can reliably connect users with each other " [6]</a:t>
            </a:r>
            <a:endParaRPr lang="en-US" dirty="0">
              <a:ea typeface="Calibri"/>
              <a:cs typeface="Calibri"/>
            </a:endParaRPr>
          </a:p>
          <a:p>
            <a:pPr marL="171450" indent="-171450">
              <a:buFont typeface="Calibri"/>
              <a:buChar char="-"/>
            </a:pPr>
            <a:r>
              <a:rPr lang="en-US" b="1" dirty="0">
                <a:ea typeface="Calibri"/>
                <a:cs typeface="Calibri"/>
              </a:rPr>
              <a:t>Blockchain is decentralized and replicated</a:t>
            </a:r>
          </a:p>
          <a:p>
            <a:pPr marL="628650" lvl="1" indent="-171450">
              <a:buFont typeface="Calibri"/>
              <a:buChar char="-"/>
            </a:pPr>
            <a:r>
              <a:rPr lang="en-US" dirty="0">
                <a:cs typeface="Calibri"/>
              </a:rPr>
              <a:t>"</a:t>
            </a:r>
            <a:r>
              <a:rPr lang="en-US" dirty="0"/>
              <a:t>Blockchain—the decentralized replicated ledger technology that underlies Bitcoin and other cryptocurrencies—provides a potentially attractive alternative way to organize modern finance. </a:t>
            </a:r>
            <a:br>
              <a:rPr lang="en-US" dirty="0">
                <a:cs typeface="+mn-lt"/>
              </a:rPr>
            </a:br>
            <a:r>
              <a:rPr lang="en-US" dirty="0">
                <a:cs typeface="Calibri"/>
              </a:rPr>
              <a:t> [2]</a:t>
            </a:r>
            <a:endParaRPr lang="en-US" dirty="0">
              <a:ea typeface="Calibri"/>
              <a:cs typeface="Calibri"/>
            </a:endParaRPr>
          </a:p>
          <a:p>
            <a:pPr marL="171450" indent="-171450">
              <a:buFont typeface="Calibri"/>
              <a:buChar char="-"/>
            </a:pPr>
            <a:r>
              <a:rPr lang="en-US" b="1" dirty="0">
                <a:ea typeface="Calibri"/>
                <a:cs typeface="Calibri"/>
              </a:rPr>
              <a:t>Although utilized a lot in cryptocurrencies, it is a much more general purpose technology</a:t>
            </a:r>
            <a:endParaRPr lang="en-US" dirty="0">
              <a:ea typeface="Calibri"/>
              <a:cs typeface="Calibri"/>
            </a:endParaRPr>
          </a:p>
          <a:p>
            <a:pPr marL="628650" lvl="1" indent="-171450">
              <a:buFont typeface="Calibri"/>
              <a:buChar char="-"/>
            </a:pPr>
            <a:r>
              <a:rPr lang="en-US" dirty="0">
                <a:ea typeface="Calibri"/>
                <a:cs typeface="Calibri"/>
              </a:rPr>
              <a:t>"</a:t>
            </a:r>
            <a:r>
              <a:rPr lang="en-US" dirty="0"/>
              <a:t>But the frenzy around Bitcoin obscures the fact that blockchain, the technology underpinning cryptocurrencies, is a much more general-purpose technology, one that holds the potential to revolutionize far more than just currency markets. The revolutionary potential of blockchain lies in its ability to securely inventory, track, subdivide and transfer wealth over the Internet. In a nutshell, what the Internet was to social media — the core enabling technology — blockchain is to the possibility of a true sharing economy." [3]</a:t>
            </a:r>
            <a:endParaRPr lang="en-US" dirty="0">
              <a:ea typeface="Calibri"/>
              <a:cs typeface="Calibri"/>
            </a:endParaRPr>
          </a:p>
          <a:p>
            <a:pPr marL="171450" indent="-171450">
              <a:buFont typeface="Calibri"/>
              <a:buChar char="-"/>
            </a:pPr>
            <a:r>
              <a:rPr lang="en-US" b="1" dirty="0">
                <a:ea typeface="Calibri"/>
                <a:cs typeface="Calibri"/>
              </a:rPr>
              <a:t>Market value</a:t>
            </a:r>
            <a:endParaRPr lang="en-US" dirty="0">
              <a:ea typeface="Calibri"/>
              <a:cs typeface="Calibri"/>
            </a:endParaRPr>
          </a:p>
          <a:p>
            <a:pPr marL="628650" lvl="1" indent="-171450">
              <a:buFont typeface="Calibri"/>
              <a:buChar char="-"/>
            </a:pPr>
            <a:r>
              <a:rPr lang="en-US" dirty="0">
                <a:ea typeface="Calibri"/>
                <a:cs typeface="Calibri"/>
              </a:rPr>
              <a:t>"</a:t>
            </a:r>
            <a:r>
              <a:rPr lang="en-US" dirty="0"/>
              <a:t>The global blockchain technology market's value was 92 billion USD in 2021. By 2030, it will be worth 1,431.54 billion USD." [5]</a:t>
            </a:r>
          </a:p>
          <a:p>
            <a:pPr indent="-171450">
              <a:buFont typeface="Calibri"/>
              <a:buChar char="-"/>
            </a:pPr>
            <a:r>
              <a:rPr lang="en-US" b="1" dirty="0">
                <a:ea typeface="Calibri"/>
                <a:cs typeface="Calibri"/>
              </a:rPr>
              <a:t>Spending on blockchain solutions</a:t>
            </a:r>
          </a:p>
          <a:p>
            <a:pPr marL="628650" lvl="1" indent="-171450">
              <a:buFont typeface="Calibri"/>
              <a:buChar char="-"/>
            </a:pPr>
            <a:r>
              <a:rPr lang="en-US" dirty="0"/>
              <a:t>"The global spending on blockchain solutions will reach $19 billion by 2024." [4]</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242936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dirty="0"/>
              <a:t>Current financial system depends on centralized institutions</a:t>
            </a:r>
            <a:endParaRPr lang="en-US" b="1" dirty="0">
              <a:ea typeface="Calibri"/>
              <a:cs typeface="Calibri"/>
            </a:endParaRPr>
          </a:p>
          <a:p>
            <a:pPr marL="628650" lvl="1" indent="-171450">
              <a:buFont typeface="Calibri"/>
              <a:buChar char="-"/>
            </a:pPr>
            <a:r>
              <a:rPr lang="en-US" dirty="0"/>
              <a:t>"Currently, the financial system depends on a number of centralized trusted intermediaries: central counter parties (CCPs) guarantee trades in exchanges; central securities depositories (CSDs) provide securities settlement; the Society for Worldwide Interbank Financial Telecommunication (SWIFT) intermediates global transfer of money; CLS Bank handles the settlement of foreign exchange transactions, a handful of banks dominate correspondent banking, and an even smaller number provide custodial services to large investment institutions" [2]</a:t>
            </a:r>
            <a:endParaRPr lang="en-US" dirty="0">
              <a:ea typeface="Calibri"/>
              <a:cs typeface="Calibri"/>
            </a:endParaRPr>
          </a:p>
          <a:p>
            <a:pPr marL="171450" indent="-171450">
              <a:buFont typeface="Calibri"/>
              <a:buChar char="-"/>
            </a:pPr>
            <a:r>
              <a:rPr lang="en-US" b="1" dirty="0">
                <a:ea typeface="Calibri"/>
                <a:cs typeface="Calibri"/>
              </a:rPr>
              <a:t>Tamper resistant ledger</a:t>
            </a:r>
            <a:endParaRPr lang="en-US" b="1" dirty="0"/>
          </a:p>
          <a:p>
            <a:pPr marL="628650" lvl="1" indent="-171450">
              <a:buFont typeface="Calibri"/>
              <a:buChar char="-"/>
            </a:pPr>
            <a:r>
              <a:rPr lang="en-US" dirty="0"/>
              <a:t>"The blockchain is a decentralized, replicated, tamper resistant (immutable), append-only ledger of transactions" [2]</a:t>
            </a:r>
            <a:endParaRPr lang="en-US" dirty="0">
              <a:ea typeface="Calibri"/>
              <a:cs typeface="Calibri"/>
            </a:endParaRPr>
          </a:p>
          <a:p>
            <a:pPr marL="171450" indent="-171450">
              <a:buFont typeface="Calibri"/>
              <a:buChar char="-"/>
            </a:pPr>
            <a:r>
              <a:rPr lang="en-US" dirty="0">
                <a:ea typeface="Calibri"/>
                <a:cs typeface="Calibri"/>
              </a:rPr>
              <a:t> </a:t>
            </a:r>
            <a:r>
              <a:rPr lang="en-US" b="1" dirty="0">
                <a:ea typeface="Calibri"/>
                <a:cs typeface="Calibri"/>
              </a:rPr>
              <a:t>Cryptocurrencies</a:t>
            </a:r>
          </a:p>
          <a:p>
            <a:pPr marL="628650" lvl="1" indent="-171450">
              <a:buFont typeface="Calibri"/>
              <a:buChar char="-"/>
            </a:pPr>
            <a:r>
              <a:rPr lang="en-US" dirty="0">
                <a:ea typeface="Calibri"/>
                <a:cs typeface="Calibri"/>
              </a:rPr>
              <a:t>"</a:t>
            </a:r>
            <a:r>
              <a:rPr lang="en-US" dirty="0"/>
              <a:t>Bitcoin offered a technological response: for the first time ever, people would be able to carry out large monetary transactions without the need to trust or rely on intermediaries. Built on the principles of an interconnected and interdependent chain of blocks–with each block being a record of a cryptographically signed transaction, hence the term ‘block-chain’–the trust would shift away from third parties and legacy institutions towards code and a community-based,  open-source,  peer-to-peer system of transparency and accountability." [6]</a:t>
            </a:r>
            <a:endParaRPr lang="en-US" dirty="0">
              <a:ea typeface="Calibri"/>
              <a:cs typeface="Calibri"/>
            </a:endParaRPr>
          </a:p>
          <a:p>
            <a:pPr lvl="2" indent="-171450">
              <a:buFont typeface="Calibri"/>
              <a:buChar char="-"/>
            </a:pPr>
            <a:r>
              <a:rPr lang="en-US" dirty="0"/>
              <a:t> </a:t>
            </a:r>
            <a:r>
              <a:rPr lang="en-US" b="1" dirty="0"/>
              <a:t>Response to 2008 crisis</a:t>
            </a:r>
            <a:endParaRPr lang="en-US" b="1" dirty="0">
              <a:ea typeface="Calibri"/>
              <a:cs typeface="Calibri"/>
            </a:endParaRPr>
          </a:p>
          <a:p>
            <a:pPr lvl="3" indent="-171450">
              <a:buFont typeface="Calibri"/>
              <a:buChar char="-"/>
            </a:pPr>
            <a:r>
              <a:rPr lang="en-US" dirty="0"/>
              <a:t>"…</a:t>
            </a:r>
            <a:r>
              <a:rPr lang="en-US" dirty="0">
                <a:cs typeface="Calibri"/>
              </a:rPr>
              <a:t> </a:t>
            </a:r>
            <a:r>
              <a:rPr lang="en-US" dirty="0"/>
              <a:t>[cryptocurrencies] breakout into the public sphere also has to be understood in the context of a strong public reaction to the pitfalls of </a:t>
            </a:r>
            <a:r>
              <a:rPr lang="en-US" dirty="0" err="1"/>
              <a:t>centralised</a:t>
            </a:r>
            <a:r>
              <a:rPr lang="en-US" dirty="0"/>
              <a:t> systems and institutions after the 2008 financial crisis..." [6]</a:t>
            </a:r>
            <a:endParaRPr lang="en-US" dirty="0">
              <a:ea typeface="Calibri"/>
              <a:cs typeface="Calibri"/>
            </a:endParaRPr>
          </a:p>
          <a:p>
            <a:pPr lvl="3" indent="-171450">
              <a:buFont typeface="Calibri"/>
              <a:buChar char="-"/>
            </a:pPr>
            <a:r>
              <a:rPr lang="en-US" dirty="0"/>
              <a:t>John Quiggin (Australian economist) lays the blame for the 2008 near-meltdown on financial markets, on political decisions to lightly regulate them, and on rating agencies which had self-interested incentives to give good ratings. [https://en.wikipedia.org/wiki/2007%E2%80%932008_financial_crisis#cite_note-298]</a:t>
            </a:r>
            <a:endParaRPr lang="en-US" dirty="0">
              <a:cs typeface="Calibri"/>
            </a:endParaRPr>
          </a:p>
          <a:p>
            <a:pPr lvl="2" indent="-171450">
              <a:buFont typeface="Calibri"/>
              <a:buChar char="-"/>
            </a:pPr>
            <a:r>
              <a:rPr lang="en-US" b="1" dirty="0"/>
              <a:t>Removed the need for centralized trust</a:t>
            </a:r>
            <a:endParaRPr lang="en-US" b="1" dirty="0">
              <a:ea typeface="Calibri"/>
              <a:cs typeface="Calibri"/>
            </a:endParaRPr>
          </a:p>
          <a:p>
            <a:pPr lvl="3" indent="-171450">
              <a:buFont typeface="Calibri"/>
              <a:buChar char="-"/>
            </a:pPr>
            <a:r>
              <a:rPr lang="en-US" dirty="0"/>
              <a:t>"Bitcoin offered a technological response: for the first time ever, people would be able to carry out large monetary transactions without the need to trust or rely on intermediaries." [6]</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29051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dirty="0"/>
              <a:t>Abuse of Power</a:t>
            </a:r>
            <a:endParaRPr lang="en-US" b="1" dirty="0">
              <a:cs typeface="Calibri"/>
            </a:endParaRPr>
          </a:p>
          <a:p>
            <a:pPr lvl="2" indent="-171450">
              <a:buFont typeface="Calibri"/>
              <a:buChar char="-"/>
            </a:pPr>
            <a:r>
              <a:rPr lang="en-US" dirty="0">
                <a:cs typeface="Calibri"/>
              </a:rPr>
              <a:t>"</a:t>
            </a:r>
            <a:r>
              <a:rPr lang="en-US" dirty="0"/>
              <a:t>Individuals are often negatively impacted when a particular group or person abuses power to the detriment of other members of the community." [6]</a:t>
            </a:r>
            <a:endParaRPr lang="en-US" dirty="0">
              <a:cs typeface="Calibri"/>
            </a:endParaRPr>
          </a:p>
          <a:p>
            <a:pPr lvl="2" indent="-171450">
              <a:buFont typeface="Calibri"/>
              <a:buChar char="-"/>
            </a:pPr>
            <a:r>
              <a:rPr lang="en-US" b="1" dirty="0">
                <a:cs typeface="Calibri"/>
              </a:rPr>
              <a:t>Blockchain is permissionless</a:t>
            </a:r>
          </a:p>
          <a:p>
            <a:pPr marL="1371600" lvl="5" indent="-171450">
              <a:buFont typeface="Calibri"/>
              <a:buChar char="-"/>
            </a:pPr>
            <a:r>
              <a:rPr lang="en-US" dirty="0">
                <a:cs typeface="Calibri"/>
              </a:rPr>
              <a:t>"</a:t>
            </a:r>
            <a:r>
              <a:rPr lang="en-US" dirty="0"/>
              <a:t>In a permissionless blockchain eco-system, code is written in a way that does not </a:t>
            </a:r>
            <a:r>
              <a:rPr lang="en-US" dirty="0" err="1"/>
              <a:t>favour</a:t>
            </a:r>
            <a:r>
              <a:rPr lang="en-US" dirty="0"/>
              <a:t> certain individuals or groups </a:t>
            </a:r>
            <a:r>
              <a:rPr lang="en-US" dirty="0" err="1"/>
              <a:t>overothers</a:t>
            </a:r>
            <a:r>
              <a:rPr lang="en-US" dirty="0"/>
              <a:t>. Permissionless blockchains typically rely on open-source code that does not differ-</a:t>
            </a:r>
            <a:r>
              <a:rPr lang="en-US" dirty="0" err="1"/>
              <a:t>entiate</a:t>
            </a:r>
            <a:r>
              <a:rPr lang="en-US" dirty="0"/>
              <a:t> between users based on social status, ethnicity or any other non-technical </a:t>
            </a:r>
            <a:r>
              <a:rPr lang="en-US" dirty="0" err="1"/>
              <a:t>charac-teristics</a:t>
            </a:r>
            <a:r>
              <a:rPr lang="en-US" dirty="0"/>
              <a:t>" [6]</a:t>
            </a:r>
            <a:endParaRPr lang="en-US" dirty="0">
              <a:cs typeface="Calibri"/>
            </a:endParaRPr>
          </a:p>
          <a:p>
            <a:pPr marL="171450" indent="-171450">
              <a:buFont typeface="Calibri"/>
              <a:buChar char="-"/>
            </a:pPr>
            <a:r>
              <a:rPr lang="en-US" b="1" dirty="0">
                <a:cs typeface="Calibri"/>
              </a:rPr>
              <a:t>Smart contracts</a:t>
            </a:r>
            <a:endParaRPr lang="en-US" b="1" dirty="0"/>
          </a:p>
          <a:p>
            <a:pPr lvl="2" indent="-171450">
              <a:buFont typeface="Calibri"/>
              <a:buChar char="-"/>
            </a:pPr>
            <a:r>
              <a:rPr lang="en-US" dirty="0">
                <a:cs typeface="Calibri"/>
              </a:rPr>
              <a:t>"</a:t>
            </a:r>
            <a:r>
              <a:rPr lang="en-US" dirty="0"/>
              <a:t>One of the latest features of blockchain technology is called ‘smart contracts’, which can be described as automated computer programs that can be triggered to transfer digital assets automatically within the same blockchain, upon meeting certain triggering conditions" [6]</a:t>
            </a:r>
          </a:p>
          <a:p>
            <a:pPr lvl="2" indent="-171450">
              <a:buFont typeface="Calibri"/>
              <a:buChar char="-"/>
            </a:pPr>
            <a:r>
              <a:rPr lang="en-US" dirty="0">
                <a:cs typeface="Calibri"/>
              </a:rPr>
              <a:t>"</a:t>
            </a:r>
            <a:r>
              <a:rPr lang="en-US"/>
              <a:t>no room for subjective human interpretation" [6]</a:t>
            </a:r>
            <a:endParaRPr lang="en-US">
              <a:cs typeface="Calibri"/>
            </a:endParaRPr>
          </a:p>
          <a:p>
            <a:pPr lvl="2" indent="-171450">
              <a:buFont typeface="Calibri"/>
              <a:buChar char="-"/>
            </a:pPr>
            <a:r>
              <a:rPr lang="en-US" b="1"/>
              <a:t>Smart contracts can still have buggy code in them</a:t>
            </a:r>
            <a:endParaRPr lang="en-US" b="1" dirty="0">
              <a:cs typeface="Calibri"/>
            </a:endParaRPr>
          </a:p>
          <a:p>
            <a:pPr marL="1828800" lvl="3" indent="-171450">
              <a:buFont typeface="Calibri"/>
              <a:buChar char="-"/>
            </a:pPr>
            <a:r>
              <a:rPr lang="en-US" dirty="0">
                <a:cs typeface="Calibri"/>
              </a:rPr>
              <a:t>"</a:t>
            </a:r>
            <a:r>
              <a:rPr lang="en-US" dirty="0"/>
              <a:t>Blockchain-Based Venture Capital Fund Hacked for $60 Million" [7]</a:t>
            </a:r>
            <a:endParaRPr lang="en-US" dirty="0">
              <a:cs typeface="Calibri"/>
            </a:endParaRPr>
          </a:p>
          <a:p>
            <a:pPr lvl="2" indent="-171450">
              <a:buFont typeface="Calibri"/>
              <a:buChar char="-"/>
            </a:pP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717265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dirty="0">
                <a:cs typeface="Calibri"/>
              </a:rPr>
              <a:t>Corruption thrives in secrecy</a:t>
            </a:r>
          </a:p>
          <a:p>
            <a:pPr marL="1371600" lvl="1" indent="-171450">
              <a:buFont typeface="Calibri"/>
              <a:buChar char="-"/>
            </a:pPr>
            <a:r>
              <a:rPr lang="en-US" dirty="0">
                <a:cs typeface="Calibri"/>
              </a:rPr>
              <a:t>"</a:t>
            </a:r>
            <a:r>
              <a:rPr lang="en-US" dirty="0"/>
              <a:t>Corruption and human rights violations often thrive in environments of secrecy, </a:t>
            </a:r>
            <a:r>
              <a:rPr lang="en-US" dirty="0" err="1"/>
              <a:t>infor-mation</a:t>
            </a:r>
            <a:r>
              <a:rPr lang="en-US" dirty="0"/>
              <a:t> asymmetry and opaque communication channels." [6]</a:t>
            </a:r>
            <a:endParaRPr lang="en-US">
              <a:cs typeface="Calibri"/>
            </a:endParaRPr>
          </a:p>
          <a:p>
            <a:pPr marL="171450" indent="-171450">
              <a:buFont typeface="Calibri"/>
              <a:buChar char="-"/>
            </a:pPr>
            <a:r>
              <a:rPr lang="en-US" b="1" dirty="0">
                <a:cs typeface="Calibri"/>
              </a:rPr>
              <a:t>Total transparency</a:t>
            </a:r>
            <a:endParaRPr lang="en-US" dirty="0">
              <a:cs typeface="Calibri"/>
            </a:endParaRPr>
          </a:p>
          <a:p>
            <a:pPr marL="1371600" lvl="1" indent="-171450">
              <a:buFont typeface="Calibri"/>
              <a:buChar char="-"/>
            </a:pPr>
            <a:r>
              <a:rPr lang="en-US" dirty="0">
                <a:cs typeface="Calibri"/>
              </a:rPr>
              <a:t>"</a:t>
            </a:r>
            <a:r>
              <a:rPr lang="en-US" dirty="0"/>
              <a:t>In stark contrast, blockchains are designed to bring total transparency to nodes in the system so that every </a:t>
            </a:r>
            <a:r>
              <a:rPr lang="en-US" dirty="0" err="1"/>
              <a:t>singlepiece</a:t>
            </a:r>
            <a:r>
              <a:rPr lang="en-US" dirty="0"/>
              <a:t> of information can be traced to its source and followed through with ease." [6]</a:t>
            </a:r>
            <a:endParaRPr lang="en-US">
              <a:cs typeface="Calibri"/>
            </a:endParaRPr>
          </a:p>
          <a:p>
            <a:pPr marL="171450" indent="-171450">
              <a:buFont typeface="Calibri"/>
              <a:buChar char="-"/>
            </a:pPr>
            <a:r>
              <a:rPr lang="en-US" b="1" dirty="0">
                <a:cs typeface="Calibri"/>
              </a:rPr>
              <a:t>Indonesia fishing</a:t>
            </a:r>
            <a:endParaRPr lang="en-US" b="1" dirty="0"/>
          </a:p>
          <a:p>
            <a:pPr marL="1371600" lvl="1" indent="-171450">
              <a:buFont typeface="Calibri"/>
              <a:buChar char="-"/>
            </a:pPr>
            <a:r>
              <a:rPr lang="en-US" b="1" dirty="0">
                <a:cs typeface="Calibri"/>
              </a:rPr>
              <a:t>Background information</a:t>
            </a:r>
          </a:p>
          <a:p>
            <a:pPr marL="1828800" lvl="2" indent="-171450">
              <a:buFont typeface="Calibri"/>
              <a:buChar char="-"/>
            </a:pPr>
            <a:r>
              <a:rPr lang="en-US" dirty="0"/>
              <a:t>"In Indonesia, more than 60 million people live within coastal communities and tuna fisheries are a major source of employment and foreign exchange. Particularly in the North of Indonesia, however, tuna fishing is complicated by Philippine tuna fishing vessels, with most of the fish catches by Philippine purse seiners unrecorded." [8] </a:t>
            </a:r>
            <a:endParaRPr lang="en-US" dirty="0">
              <a:cs typeface="Calibri"/>
            </a:endParaRPr>
          </a:p>
          <a:p>
            <a:pPr marL="1828800" lvl="2" indent="-171450">
              <a:buFont typeface="Calibri"/>
              <a:buChar char="-"/>
            </a:pPr>
            <a:r>
              <a:rPr lang="en-US" dirty="0">
                <a:cs typeface="Calibri"/>
              </a:rPr>
              <a:t>"</a:t>
            </a:r>
            <a:r>
              <a:rPr lang="en-US" dirty="0"/>
              <a:t>Every fisherman, supplier and factory worker we met had a mobile phone. 3G and </a:t>
            </a:r>
            <a:r>
              <a:rPr lang="en-US" dirty="0" err="1"/>
              <a:t>wifi</a:t>
            </a:r>
            <a:r>
              <a:rPr lang="en-US" dirty="0"/>
              <a:t> was patchy but accessible from most of the towns and villages we visited." [8]</a:t>
            </a:r>
          </a:p>
          <a:p>
            <a:pPr marL="1371600" lvl="1" indent="-171450">
              <a:buFont typeface="Calibri"/>
              <a:buChar char="-"/>
            </a:pPr>
            <a:r>
              <a:rPr lang="en-US" b="1" dirty="0">
                <a:cs typeface="Calibri"/>
              </a:rPr>
              <a:t>Human rights abuses</a:t>
            </a:r>
          </a:p>
          <a:p>
            <a:pPr marL="1828800" lvl="2" indent="-171450">
              <a:buFont typeface="Calibri"/>
              <a:buChar char="-"/>
            </a:pPr>
            <a:r>
              <a:rPr lang="en-US" dirty="0"/>
              <a:t>"Human rights abuses, overfishing, fraud, illegal, unreported, and unregulated (IUU) fish: a number of practices in the seafood industry are compromising the wellbeing of environments, wildlife and people all over the world. According to The Guardian, “slaves forced to work for no pay for years at a time under threat of extreme violence are being used in Asia in the production of seafood sold by major US, British and European retailers.” [8]</a:t>
            </a:r>
            <a:endParaRPr lang="en-US" dirty="0">
              <a:cs typeface="Calibri"/>
            </a:endParaRPr>
          </a:p>
          <a:p>
            <a:pPr marL="171450" indent="-171450">
              <a:buFont typeface="Calibri"/>
              <a:buChar char="-"/>
            </a:pPr>
            <a:r>
              <a:rPr lang="en-US" b="1" dirty="0">
                <a:cs typeface="Calibri"/>
              </a:rPr>
              <a:t>Provenance</a:t>
            </a:r>
          </a:p>
          <a:p>
            <a:pPr marL="2286000" lvl="1" indent="-171450">
              <a:buFont typeface="Calibri"/>
              <a:buChar char="-"/>
            </a:pPr>
            <a:r>
              <a:rPr lang="en-US" dirty="0"/>
              <a:t>Provenance pilot blockchain technology for tracing yellowfin and skipjack tuna fish in Indonesia from catch to consumer.</a:t>
            </a:r>
            <a:endParaRPr lang="en-US" b="1" dirty="0">
              <a:cs typeface="Calibri"/>
            </a:endParaRPr>
          </a:p>
          <a:p>
            <a:pPr marL="1828800" lvl="1" indent="-171450">
              <a:buFont typeface="Calibri"/>
              <a:buChar char="-"/>
            </a:pPr>
            <a:r>
              <a:rPr lang="en-US" b="1" dirty="0">
                <a:cs typeface="Calibri"/>
              </a:rPr>
              <a:t>"… </a:t>
            </a:r>
            <a:r>
              <a:rPr lang="en-US" b="1" dirty="0"/>
              <a:t>consumer-facing transparency for food and other physical goods" [8]</a:t>
            </a:r>
            <a:endParaRPr lang="en-US" b="1" dirty="0">
              <a:cs typeface="Calibri"/>
            </a:endParaRPr>
          </a:p>
          <a:p>
            <a:pPr marL="1828800" lvl="1" indent="-171450">
              <a:buFont typeface="Calibri"/>
              <a:buChar char="-"/>
            </a:pPr>
            <a:r>
              <a:rPr lang="en-US" dirty="0">
                <a:cs typeface="Calibri"/>
              </a:rPr>
              <a:t>"</a:t>
            </a:r>
            <a:r>
              <a:rPr lang="en-US" dirty="0"/>
              <a:t>The pilot was successful in tracking responsibly-caught fish and key social claims down the chain to export. Provenance's ambition was not to demonstrate yet another digital interface, but a solution to the </a:t>
            </a:r>
            <a:r>
              <a:rPr lang="en-US" b="1" dirty="0"/>
              <a:t>grave need for data interoperability: for tracking items and claims securely, end-to-end, in a highly robust, yet accessible format without the need for a </a:t>
            </a:r>
            <a:r>
              <a:rPr lang="en-US" b="1" dirty="0" err="1"/>
              <a:t>centralised</a:t>
            </a:r>
            <a:r>
              <a:rPr lang="en-US" b="1" dirty="0"/>
              <a:t> data management system</a:t>
            </a:r>
            <a:r>
              <a:rPr lang="en-US" dirty="0"/>
              <a:t>." [8]</a:t>
            </a:r>
            <a:endParaRPr lang="en-US" dirty="0">
              <a:cs typeface="Calibri"/>
            </a:endParaRPr>
          </a:p>
          <a:p>
            <a:pPr marL="1828800" lvl="1" indent="-171450">
              <a:buFont typeface="Calibri"/>
              <a:buChar char="-"/>
            </a:pPr>
            <a:r>
              <a:rPr lang="en-US" b="1" dirty="0">
                <a:cs typeface="+mn-lt"/>
              </a:rPr>
              <a:t>"</a:t>
            </a:r>
            <a:r>
              <a:rPr lang="en-US" b="1"/>
              <a:t>Sharing data securely between different parties is a clear barrier for achieving the level of trusted traceability needed to prove slavery-free fish"[8</a:t>
            </a:r>
            <a:r>
              <a:rPr lang="en-US" b="1">
                <a:cs typeface="+mn-lt"/>
              </a:rPr>
              <a:t>]</a:t>
            </a:r>
            <a:endParaRPr lang="en-US" b="1" dirty="0">
              <a:cs typeface="+mn-lt"/>
            </a:endParaRPr>
          </a:p>
          <a:p>
            <a:pPr marL="1828800" lvl="1" indent="-171450">
              <a:buFont typeface="Calibri"/>
              <a:buChar char="-"/>
            </a:pPr>
            <a:r>
              <a:rPr lang="en-US" dirty="0">
                <a:cs typeface="Calibri"/>
              </a:rPr>
              <a:t>"</a:t>
            </a:r>
            <a:r>
              <a:rPr lang="en-US" dirty="0"/>
              <a:t>The application links identity, location, material attributes, certifications and audit information with a specific item or batch ID. The data is stored in an immutable, decentralized, globally-auditable format which protects identities by default, allowing for secure data verification." [8]</a:t>
            </a:r>
            <a:endParaRPr lang="en-US" b="1"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1694190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Sans-Serif"/>
              <a:buChar char="-"/>
            </a:pPr>
            <a:r>
              <a:rPr lang="en-US" b="1" dirty="0"/>
              <a:t>Pharmaceutical Industry</a:t>
            </a:r>
            <a:endParaRPr lang="en-US" dirty="0"/>
          </a:p>
          <a:p>
            <a:pPr marL="800100" lvl="1" indent="-171450">
              <a:buFont typeface="Calibri,Sans-Serif"/>
              <a:buChar char="-"/>
            </a:pPr>
            <a:r>
              <a:rPr lang="en-US" dirty="0"/>
              <a:t>"The global pharmaceutical industry is faced with a thriving counterfeit drugs market, a source of unfair competition that harms innovative and generic industries, and most importantly, puts millions of lives at risk. Despite strict enforcement efforts and policies, the problem of counterfeit drugs continues to exist and grow by dangerous proportions." [9]</a:t>
            </a:r>
            <a:endParaRPr lang="en-US" dirty="0">
              <a:cs typeface="Calibri"/>
            </a:endParaRPr>
          </a:p>
          <a:p>
            <a:pPr marL="171450" indent="-171450">
              <a:buFont typeface="Calibri,Sans-Serif"/>
              <a:buChar char="-"/>
            </a:pPr>
            <a:r>
              <a:rPr lang="en-US" b="1" dirty="0"/>
              <a:t>Opaque supply-chain</a:t>
            </a:r>
            <a:endParaRPr lang="en-US" dirty="0"/>
          </a:p>
          <a:p>
            <a:pPr marL="628650" lvl="1" indent="-171450">
              <a:buFont typeface="Calibri,Sans-Serif"/>
              <a:buChar char="-"/>
            </a:pPr>
            <a:r>
              <a:rPr lang="en-US" dirty="0"/>
              <a:t>"The problem of counterfeit drugs in the global pharmaceutical industry is exacerbated by its complicated and opaque supply chain. In one of its report, Pfizer points out that, “…growing involvement in the drug supply chain of under-regulated wholesalers and re-packagers, the proliferation of Internet pharmacies, advancements in technology that make it easier for criminals to make counterfeit drugs, and the increased importation of medicines.”" [9]</a:t>
            </a:r>
          </a:p>
          <a:p>
            <a:pPr marL="171450" indent="-171450">
              <a:buFont typeface="Calibri,Sans-Serif"/>
              <a:buChar char="-"/>
            </a:pPr>
            <a:r>
              <a:rPr lang="en-US" b="1" dirty="0"/>
              <a:t>Proliferation and the Harms of counterfeit drugs</a:t>
            </a:r>
            <a:endParaRPr lang="en-US" dirty="0"/>
          </a:p>
          <a:p>
            <a:pPr marL="628650" lvl="1" indent="-171450">
              <a:buFont typeface="Calibri,Sans-Serif"/>
              <a:buChar char="-"/>
            </a:pPr>
            <a:r>
              <a:rPr lang="en-US" dirty="0"/>
              <a:t>"The estimates on the size of the global counterfeit drug market range from $75 to $200 billion and can make up half of all drugs sold in some low-income countries as per the U.S. Department of Commerce. Such illegal operations have resulted in more than 100,000 deaths all over the world." [9]</a:t>
            </a:r>
            <a:endParaRPr lang="en-US" dirty="0">
              <a:cs typeface="Calibri"/>
            </a:endParaRPr>
          </a:p>
          <a:p>
            <a:pPr marL="171450" indent="-171450">
              <a:buFont typeface="Calibri,Sans-Serif"/>
              <a:buChar char="-"/>
            </a:pPr>
            <a:r>
              <a:rPr lang="en-US" b="1" dirty="0"/>
              <a:t>Market value</a:t>
            </a:r>
            <a:endParaRPr lang="en-US" dirty="0"/>
          </a:p>
          <a:p>
            <a:pPr marL="628650" lvl="1" indent="-171450">
              <a:buFont typeface="Calibri,Sans-Serif"/>
              <a:buChar char="-"/>
            </a:pPr>
            <a:r>
              <a:rPr lang="en-US" dirty="0"/>
              <a:t>"The global blockchain technology market's value was 92 billion USD in 2021. By 2030, it will be worth 1,431.54 billion USD." [5]</a:t>
            </a:r>
          </a:p>
          <a:p>
            <a:pPr marL="171450" indent="-171450">
              <a:buFont typeface="Calibri,Sans-Serif"/>
              <a:buChar char="-"/>
            </a:pPr>
            <a:r>
              <a:rPr lang="en-US" b="1" dirty="0"/>
              <a:t>Spending on blockchain solutions</a:t>
            </a:r>
            <a:endParaRPr lang="en-US" dirty="0"/>
          </a:p>
          <a:p>
            <a:pPr marL="628650" lvl="1" indent="-171450">
              <a:buFont typeface="Calibri,Sans-Serif"/>
              <a:buChar char="-"/>
            </a:pPr>
            <a:r>
              <a:rPr lang="en-US" dirty="0"/>
              <a:t>"The global spending on blockchain solutions will reach $19 billion by 2024." [4]</a:t>
            </a:r>
          </a:p>
          <a:p>
            <a:pPr marL="171450" indent="-171450">
              <a:buFont typeface="Calibri,Sans-Serif"/>
              <a:buChar char="-"/>
            </a:pPr>
            <a:r>
              <a:rPr lang="en-US" b="1" dirty="0">
                <a:cs typeface="Calibri"/>
              </a:rPr>
              <a:t>Blockchain-based tech startups are attempting to address this issue</a:t>
            </a:r>
          </a:p>
          <a:p>
            <a:pPr marL="628650" lvl="1" indent="-171450">
              <a:buFont typeface="Calibri,Sans-Serif"/>
              <a:buChar char="-"/>
            </a:pPr>
            <a:r>
              <a:rPr lang="en-US" dirty="0">
                <a:cs typeface="Calibri"/>
              </a:rPr>
              <a:t>"</a:t>
            </a:r>
            <a:r>
              <a:rPr lang="en-US" dirty="0"/>
              <a:t>In addition, start-ups such as iSolve, </a:t>
            </a:r>
            <a:r>
              <a:rPr lang="en-US" dirty="0" err="1"/>
              <a:t>Blockverify</a:t>
            </a:r>
            <a:r>
              <a:rPr lang="en-US" dirty="0"/>
              <a:t>, Chronicled are </a:t>
            </a:r>
            <a:r>
              <a:rPr lang="en-US" b="1" dirty="0"/>
              <a:t>engaged in projects related to blockchain and pharmaceutical supply chain</a:t>
            </a:r>
            <a:r>
              <a:rPr lang="en-US" dirty="0"/>
              <a:t>. </a:t>
            </a:r>
            <a:r>
              <a:rPr lang="en-US" b="1" dirty="0" err="1"/>
              <a:t>Blockverify</a:t>
            </a:r>
            <a:r>
              <a:rPr lang="en-US" b="1" dirty="0"/>
              <a:t> </a:t>
            </a:r>
            <a:r>
              <a:rPr lang="en-US" dirty="0"/>
              <a:t>conducted a pilot project with a </a:t>
            </a:r>
            <a:r>
              <a:rPr lang="en-US" b="1" dirty="0"/>
              <a:t>Swiss pharmaceutical company </a:t>
            </a:r>
            <a:r>
              <a:rPr lang="en-US" dirty="0"/>
              <a:t>in 2015 while </a:t>
            </a:r>
            <a:r>
              <a:rPr lang="en-US" b="1" dirty="0"/>
              <a:t>iSolve’s </a:t>
            </a:r>
            <a:r>
              <a:rPr lang="en-US" dirty="0"/>
              <a:t>Project </a:t>
            </a:r>
            <a:r>
              <a:rPr lang="en-US" dirty="0" err="1"/>
              <a:t>BlockRx</a:t>
            </a:r>
            <a:r>
              <a:rPr lang="en-US" dirty="0"/>
              <a:t> is working on “developing and enhancing the </a:t>
            </a:r>
            <a:r>
              <a:rPr lang="en-US" b="1" dirty="0"/>
              <a:t>drug supply chain</a:t>
            </a:r>
            <a:r>
              <a:rPr lang="en-US" dirty="0"/>
              <a:t> and new drug development by </a:t>
            </a:r>
            <a:r>
              <a:rPr lang="en-US" b="1" dirty="0"/>
              <a:t>leveraging the blockchain technology</a:t>
            </a:r>
            <a:r>
              <a:rPr lang="en-US" dirty="0"/>
              <a:t>. In November, </a:t>
            </a:r>
            <a:r>
              <a:rPr lang="en-US" b="1" dirty="0"/>
              <a:t>Chronicled </a:t>
            </a:r>
            <a:r>
              <a:rPr lang="en-US" dirty="0"/>
              <a:t>launched </a:t>
            </a:r>
            <a:r>
              <a:rPr lang="en-US" b="1" dirty="0" err="1"/>
              <a:t>CryptoSeal</a:t>
            </a:r>
            <a:r>
              <a:rPr lang="en-US" dirty="0"/>
              <a:t> which are </a:t>
            </a:r>
            <a:r>
              <a:rPr lang="en-US" b="1" dirty="0"/>
              <a:t>blockchain registered, tamper-evident adhesive seal strips</a:t>
            </a:r>
            <a:r>
              <a:rPr lang="en-US" dirty="0"/>
              <a:t> containing a Near Field Communication (NFC) </a:t>
            </a:r>
            <a:r>
              <a:rPr lang="en-US" b="1" dirty="0"/>
              <a:t>chip that can be customized to fit and seal shipments of pharmaceuticals</a:t>
            </a:r>
            <a:r>
              <a:rPr lang="en-US" dirty="0"/>
              <a:t>, including individual’s cartons and containers." [9]</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49427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a:cs typeface="Calibri"/>
              </a:rPr>
              <a:t>Humanitarian aid often takes too long</a:t>
            </a:r>
          </a:p>
          <a:p>
            <a:pPr marL="1085850" lvl="1" indent="-171450">
              <a:buFont typeface="Calibri"/>
              <a:buChar char="-"/>
            </a:pPr>
            <a:r>
              <a:rPr lang="en-US" b="1" dirty="0">
                <a:cs typeface="Calibri"/>
              </a:rPr>
              <a:t>"</a:t>
            </a:r>
            <a:r>
              <a:rPr lang="en-US" dirty="0"/>
              <a:t>During times of humanitarian disasters or military conflicts, financial aid to buy medication and other urgently needed supplies often takes too long to reach the victims. Delays caused by bureaucracy, paperwork or political barriers can potentially lead to irreversible loss of property, injuries and even death" [6]</a:t>
            </a:r>
            <a:endParaRPr lang="en-US" dirty="0">
              <a:cs typeface="Calibri"/>
            </a:endParaRPr>
          </a:p>
          <a:p>
            <a:pPr marL="171450" indent="-171450">
              <a:buFont typeface="Calibri"/>
              <a:buChar char="-"/>
            </a:pPr>
            <a:r>
              <a:rPr lang="en-US" b="1">
                <a:cs typeface="Calibri"/>
              </a:rPr>
              <a:t>Smart contract usage</a:t>
            </a:r>
          </a:p>
          <a:p>
            <a:pPr marL="1085850" lvl="1" indent="-171450">
              <a:buFont typeface="Calibri"/>
              <a:buChar char="-"/>
            </a:pPr>
            <a:r>
              <a:rPr lang="en-US" dirty="0">
                <a:cs typeface="Calibri"/>
              </a:rPr>
              <a:t>"</a:t>
            </a:r>
            <a:r>
              <a:rPr lang="en-US" dirty="0"/>
              <a:t>An instantaneous trigger of a transaction to send an emergency fund any-where around the world is one major advantage that blockchains could provide, and thereby contribute to humanitarian causes." [6]</a:t>
            </a:r>
            <a:endParaRPr lang="en-US" dirty="0">
              <a:cs typeface="Calibri"/>
            </a:endParaRPr>
          </a:p>
          <a:p>
            <a:pPr marL="171450" indent="-171450">
              <a:buFont typeface="Calibri"/>
              <a:buChar char="-"/>
            </a:pPr>
            <a:r>
              <a:rPr lang="en-US" b="1" dirty="0">
                <a:cs typeface="Calibri"/>
              </a:rPr>
              <a:t>Election processes</a:t>
            </a:r>
            <a:endParaRPr lang="en-US" dirty="0">
              <a:cs typeface="Calibri"/>
            </a:endParaRPr>
          </a:p>
          <a:p>
            <a:pPr marL="1085850" lvl="1" indent="-171450">
              <a:buFont typeface="Calibri"/>
              <a:buChar char="-"/>
            </a:pPr>
            <a:r>
              <a:rPr lang="en-US" dirty="0">
                <a:cs typeface="Calibri"/>
              </a:rPr>
              <a:t>"</a:t>
            </a:r>
            <a:r>
              <a:rPr lang="en-US" dirty="0"/>
              <a:t>nationwide elections that are fraud resistant and can return prompt, verifiable results without significant delays" [6]</a:t>
            </a: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694923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Robotic surgery, once considered science fiction, has become a reality in today's healthcare landscape. It offers enhanced precision, control, and flexibility in surgical procedures, transforming the way surgeries are conducted. Robots such as the widely used Da Vinci system can </a:t>
            </a:r>
            <a:r>
              <a:rPr lang="en-US" dirty="0" err="1"/>
              <a:t>perfom</a:t>
            </a:r>
            <a:r>
              <a:rPr lang="en-US" dirty="0"/>
              <a:t> complex procedures in many specialties. Some of these specialties include cardiology, coloproctology, pulmonology, urology, gynecology, and otolaryngology.</a:t>
            </a:r>
            <a:br>
              <a:rPr lang="en-US" dirty="0"/>
            </a:br>
            <a:br>
              <a:rPr lang="en-US" dirty="0"/>
            </a:br>
            <a:r>
              <a:rPr lang="en-US" dirty="0"/>
              <a:t>Most studies have shown no significant differences in patient survival or long-term control of prostate cancer between the two methods.</a:t>
            </a:r>
          </a:p>
          <a:p>
            <a:pPr>
              <a:buFont typeface="Arial" panose="020B0604020202020204" pitchFamily="34" charset="0"/>
              <a:buChar char="•"/>
            </a:pPr>
            <a:r>
              <a:rPr lang="en-US" dirty="0"/>
              <a:t>Robotic prostatectomies are believed to offer better quality-of-life outcomes, especially concerning urinary function and sexual health. However, previous evidence was not definitive.</a:t>
            </a: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a:buChar char="•"/>
            </a:pPr>
            <a:r>
              <a:rPr lang="en-US" baseline="0" dirty="0">
                <a:latin typeface="Arial" charset="0"/>
                <a:ea typeface="ＭＳ Ｐゴシック" charset="-128"/>
                <a:cs typeface="ＭＳ Ｐゴシック" charset="-128"/>
              </a:rPr>
              <a:t>Automation Paper results. This term’s additions in RED</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Radical prostatectomy, a common treatment for prostate cancer, can be performed using the traditional "open" method or the robot-assisted method. While the traditional method involves a larger incision below the belly button, the robot-assisted method uses miniaturized robotic instruments controlled remotely by surgeons.</a:t>
            </a:r>
          </a:p>
          <a:p>
            <a:endParaRPr lang="en-US" dirty="0"/>
          </a:p>
          <a:p>
            <a:r>
              <a:rPr lang="en-US" dirty="0"/>
              <a:t>Robots currently don’t have a high level of agency but there are ones being developed with a higher level of autonomy at level 3 and 4</a:t>
            </a:r>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2401475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b="1" dirty="0"/>
              <a:t>Harvard-Affiliated Study Insights:</a:t>
            </a:r>
          </a:p>
          <a:p>
            <a:pPr>
              <a:buFont typeface="Arial" panose="020B0604020202020204" pitchFamily="34" charset="0"/>
              <a:buChar char="•"/>
            </a:pPr>
            <a:r>
              <a:rPr lang="en-US" dirty="0"/>
              <a:t>The study followed 1,094 men treated with radical prostatectomy between 2003 and 2013.</a:t>
            </a:r>
          </a:p>
          <a:p>
            <a:pPr>
              <a:buFont typeface="Arial" panose="020B0604020202020204" pitchFamily="34" charset="0"/>
              <a:buChar char="•"/>
            </a:pPr>
            <a:r>
              <a:rPr lang="en-US" dirty="0"/>
              <a:t>Results indicated that both methods were equally effective in cancer removal.</a:t>
            </a:r>
          </a:p>
          <a:p>
            <a:pPr>
              <a:buFont typeface="Arial" panose="020B0604020202020204" pitchFamily="34" charset="0"/>
              <a:buChar char="•"/>
            </a:pPr>
            <a:r>
              <a:rPr lang="en-US" dirty="0"/>
              <a:t>Men who underwent robotically-assisted surgery </a:t>
            </a:r>
            <a:r>
              <a:rPr lang="en-US" dirty="0" err="1"/>
              <a:t>had:Shorter</a:t>
            </a:r>
            <a:r>
              <a:rPr lang="en-US" dirty="0"/>
              <a:t> hospital stays (1.6 days vs. 2.1 days).</a:t>
            </a:r>
          </a:p>
          <a:p>
            <a:pPr>
              <a:buFont typeface="Arial" panose="020B0604020202020204" pitchFamily="34" charset="0"/>
              <a:buChar char="•"/>
            </a:pPr>
            <a:r>
              <a:rPr lang="en-US" dirty="0"/>
              <a:t>Lower post-surgery pain scores for the following 6 weeks after the </a:t>
            </a:r>
            <a:r>
              <a:rPr lang="en-US" dirty="0" err="1"/>
              <a:t>serugery</a:t>
            </a:r>
            <a:r>
              <a:rPr lang="en-US" dirty="0"/>
              <a:t> </a:t>
            </a:r>
          </a:p>
          <a:p>
            <a:pPr>
              <a:buFont typeface="Arial" panose="020B0604020202020204" pitchFamily="34" charset="0"/>
              <a:buChar char="•"/>
            </a:pPr>
            <a:r>
              <a:rPr lang="en-US" dirty="0"/>
              <a:t>Fewer complications like blood clots(10 men versus three men),, urinary tract infections, and bladder neck contracture.</a:t>
            </a: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238297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Robotic surgery is performed by surgeons, not robots. But instead of conventional hand-held tools used in laparoscopic surgery, which involves tiny incisions, and open surgery, in which the surgeon enters the body through a large incision, the doctor uses a machine.</a:t>
            </a:r>
          </a:p>
          <a:p>
            <a:pPr>
              <a:buFont typeface="Arial" panose="020B0604020202020204" pitchFamily="34" charset="0"/>
              <a:buChar char="•"/>
            </a:pPr>
            <a:endParaRPr lang="en-US" dirty="0"/>
          </a:p>
          <a:p>
            <a:pPr>
              <a:buFont typeface="Arial" panose="020B0604020202020204" pitchFamily="34" charset="0"/>
              <a:buChar char="•"/>
            </a:pPr>
            <a:r>
              <a:rPr lang="en-US" dirty="0"/>
              <a:t>In studies of gynecological robotic surgeries, duration ranged as high as 265 minutes, compared with maximums of 226 minutes for laparoscopy and 187 for open procedures.</a:t>
            </a: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859862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physicians are still skeptical of these new methods and argue that there is little difference between robotic surgery and traditional surgery, which is ironic as that is already a huge achievement. </a:t>
            </a:r>
          </a:p>
          <a:p>
            <a:r>
              <a:rPr lang="en-US" dirty="0"/>
              <a:t>These machines are proven to be safe but it would be pretty scary to be operated on by a fully autonomous drone.</a:t>
            </a:r>
            <a:br>
              <a:rPr lang="en-US" dirty="0"/>
            </a:br>
            <a:br>
              <a:rPr lang="en-US" dirty="0"/>
            </a:br>
            <a:r>
              <a:rPr lang="en-US" dirty="0"/>
              <a:t>Quote from resident Dr. </a:t>
            </a:r>
            <a:r>
              <a:rPr lang="en-US" dirty="0" err="1"/>
              <a:t>Naila</a:t>
            </a:r>
            <a:r>
              <a:rPr lang="en-US" dirty="0"/>
              <a:t> H. Dhanani:</a:t>
            </a:r>
          </a:p>
          <a:p>
            <a:r>
              <a:rPr lang="en-US" dirty="0"/>
              <a:t>said that for a patient, there is no reason to choose robotic surgery over other modes.</a:t>
            </a:r>
          </a:p>
          <a:p>
            <a:r>
              <a:rPr lang="en-US" dirty="0"/>
              <a:t>“Just because something’s new and fancy doesn’t mean it’s the better technique,” she said. “Yes, robotic is safe, we’ve proven that. But we haven’t proven it’s better. There were four studies that showed a benefit with robotic surgery, so that’s quite modest. Forty-six showed no difference at all.”</a:t>
            </a:r>
          </a:p>
          <a:p>
            <a:r>
              <a:rPr lang="en-US" dirty="0"/>
              <a:t>vs</a:t>
            </a:r>
          </a:p>
          <a:p>
            <a:r>
              <a:rPr lang="en-US" dirty="0"/>
              <a:t>“The next generation of surgeons are much more competent on the robot than they are laparoscopically for some of the more advanced procedures,” noted Dr. Vincent</a:t>
            </a:r>
          </a:p>
          <a:p>
            <a:r>
              <a:rPr lang="en-US" dirty="0"/>
              <a:t>A decade ago, Dr. Vincent performed approximately 30 to 40 robotic surgery procedures per year; last year, he completed 315 robotic surgery procedures.</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1536739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Robotic surgery is a tool, not a replacement. Just as a scalpel or a stethoscope aids a physician, robotic tools should be seen in the same light. They are meant to enhance the capabilities of the surgeon, allowing for greater precision and control.</a:t>
            </a:r>
          </a:p>
          <a:p>
            <a:pPr>
              <a:buFont typeface="Arial" panose="020B0604020202020204" pitchFamily="34" charset="0"/>
              <a:buChar char="•"/>
            </a:pPr>
            <a:r>
              <a:rPr lang="en-US" dirty="0"/>
              <a:t>The human touch, judgment, and experience cannot be replicated by machines. Physicians bring empathy, intuition, and years of training to the operating table, aspects that robots cannot replicate.</a:t>
            </a:r>
          </a:p>
          <a:p>
            <a:pPr>
              <a:buFont typeface="Arial" panose="020B0604020202020204" pitchFamily="34" charset="0"/>
              <a:buChar char="•"/>
            </a:pPr>
            <a:endParaRPr lang="en-US" dirty="0"/>
          </a:p>
          <a:p>
            <a:pPr>
              <a:buFont typeface="Arial" panose="020B0604020202020204" pitchFamily="34" charset="0"/>
              <a:buChar char="•"/>
            </a:pPr>
            <a:r>
              <a:rPr lang="en-US" dirty="0"/>
              <a:t>Robotic surgery can lead to quicker recovery times, reduced hospital stays, and less post-operative pain for patients.</a:t>
            </a:r>
          </a:p>
          <a:p>
            <a:pPr>
              <a:buFont typeface="Arial" panose="020B0604020202020204" pitchFamily="34" charset="0"/>
              <a:buChar char="•"/>
            </a:pPr>
            <a:r>
              <a:rPr lang="en-US" dirty="0"/>
              <a:t>In areas with limited access to specialized surgeons, robotic tools can bridge the gap, allowing remote surgeries and consultations.</a:t>
            </a:r>
          </a:p>
          <a:p>
            <a:pPr>
              <a:buFont typeface="Arial" panose="020B0604020202020204" pitchFamily="34" charset="0"/>
              <a:buNone/>
            </a:pPr>
            <a:endParaRPr lang="en-US" dirty="0"/>
          </a:p>
          <a:p>
            <a:pPr>
              <a:buFont typeface="Arial" panose="020B0604020202020204" pitchFamily="34" charset="0"/>
              <a:buChar char="•"/>
            </a:pPr>
            <a:r>
              <a:rPr lang="en-US" dirty="0"/>
              <a:t>The idea of a machine making life-altering decisions without human intervention raises significant ethical concerns. What if there's a malfunction or a misjudgment?</a:t>
            </a:r>
          </a:p>
          <a:p>
            <a:pPr>
              <a:buFont typeface="Arial" panose="020B0604020202020204" pitchFamily="34" charset="0"/>
              <a:buChar char="•"/>
            </a:pPr>
            <a:r>
              <a:rPr lang="en-US" dirty="0"/>
              <a:t>Healthcare is not just about treating diseases; it's about caring for individuals. Removing the human element from such a personal and intimate process can lead to a cold, transactional experience for patients.</a:t>
            </a:r>
          </a:p>
          <a:p>
            <a:pPr>
              <a:buFont typeface="Arial" panose="020B0604020202020204" pitchFamily="34" charset="0"/>
              <a:buChar char="•"/>
            </a:pPr>
            <a:r>
              <a:rPr lang="en-US" dirty="0"/>
              <a:t>As technology advances, we'll see robots taking on more roles, but always as a complement to human healthcare professionals, not a replacement.</a:t>
            </a:r>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3572213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Javier, and I am going to talking with you all today about AI and its applications in software engineering. I will also touch up on its benefits and downsides, and what our future as software engineers working alongside AI might look like.</a:t>
            </a:r>
          </a:p>
        </p:txBody>
      </p:sp>
      <p:sp>
        <p:nvSpPr>
          <p:cNvPr id="4" name="Slide Number Placeholder 3"/>
          <p:cNvSpPr>
            <a:spLocks noGrp="1"/>
          </p:cNvSpPr>
          <p:nvPr>
            <p:ph type="sldNum" sz="quarter" idx="5"/>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1927728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we should talk about what exactly AI, or artificial intelligence is. AI is a machines abilities to do tasks we typically link to the human minds. For example, perceiving, reasoning, learning, interacting with an environment, and problem solving. While an AI might not be able to do any of these things at first, once it begins to learn, it will start to understand these sorts of tasks. Examples we see today of AI in our everyday lives include Siri on the iPhone, Alexa in Amazon Echo, and Google assistant, the Google equivalent of Siri [1].</a:t>
            </a:r>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start, lets talk about </a:t>
            </a:r>
            <a:r>
              <a:rPr lang="en-US" b="1" dirty="0"/>
              <a:t>the good</a:t>
            </a:r>
            <a:r>
              <a:rPr lang="en-US" b="0" dirty="0"/>
              <a:t> things that can come out of AI in software engineering.</a:t>
            </a:r>
          </a:p>
          <a:p>
            <a:endParaRPr lang="en-US" b="0" dirty="0"/>
          </a:p>
          <a:p>
            <a:r>
              <a:rPr lang="en-US" b="1" dirty="0"/>
              <a:t>Project Planning: </a:t>
            </a:r>
            <a:r>
              <a:rPr lang="en-US" b="0" dirty="0"/>
              <a:t>In software engineering, planning out your project and ideas and a great way to begin looking at your work in a broader view, as well as ensuring effectiveness and efficiency. With the help of AI, we can improve the accuracy of our planning stage. This can come In the form of allocating resources, time, and agendas all with the help of AI. [13]</a:t>
            </a:r>
          </a:p>
          <a:p>
            <a:endParaRPr lang="en-US" b="0" dirty="0"/>
          </a:p>
          <a:p>
            <a:r>
              <a:rPr lang="en-US" b="0" dirty="0"/>
              <a:t>Next, we have:</a:t>
            </a:r>
          </a:p>
          <a:p>
            <a:endParaRPr lang="en-US" b="0" dirty="0"/>
          </a:p>
          <a:p>
            <a:r>
              <a:rPr lang="en-US" b="1" dirty="0"/>
              <a:t>Problem analysis:</a:t>
            </a:r>
            <a:r>
              <a:rPr lang="en-US" b="0" dirty="0"/>
              <a:t> Work that you are struggling with figuring out how to solve can be completed faster with more accuracy with the help of AI. AI can look at problems in complex statistically ways allowing for more comprehensive solutions to the problem. With AI learning off you, it can gather an understanding of issues in existing software with more speed and accuracy. [13]</a:t>
            </a:r>
          </a:p>
          <a:p>
            <a:endParaRPr lang="en-US" b="0" dirty="0"/>
          </a:p>
          <a:p>
            <a:r>
              <a:rPr lang="en-US" b="1" dirty="0"/>
              <a:t>Project management:</a:t>
            </a:r>
            <a:r>
              <a:rPr lang="en-US" b="0" dirty="0"/>
              <a:t> Meaning things like weekly status reports, budgets, as well as changes to a project timeline, can all be improved upon thanks to the help of AI. AI can help make these things seamless by automatically generating these reports at the convenience of the user, saving up a lot of time and effort.</a:t>
            </a:r>
          </a:p>
          <a:p>
            <a:endParaRPr lang="en-US" b="0" dirty="0"/>
          </a:p>
          <a:p>
            <a:r>
              <a:rPr lang="en-US" b="0" dirty="0"/>
              <a:t>Lastly:</a:t>
            </a:r>
          </a:p>
          <a:p>
            <a:endParaRPr lang="en-US" b="0" dirty="0"/>
          </a:p>
          <a:p>
            <a:r>
              <a:rPr lang="en-US" b="1" dirty="0"/>
              <a:t>Quality Analysis:</a:t>
            </a:r>
            <a:r>
              <a:rPr lang="en-US" b="0" dirty="0"/>
              <a:t> Spotting bugs, optimizing code, and fixing errors are all things that an AI can do, with the help of machine learning algorithms. This will be expanded upon in the next slide here.</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4162662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 we can talk about how AI can be used to help us in software engineering. In coding, we constantly must figure out why and where errors may occur in our software, and sometimes finding these errors are easier said than done. Thankfully, AI can help us with this task.</a:t>
            </a:r>
          </a:p>
          <a:p>
            <a:endParaRPr lang="en-US" b="0" dirty="0"/>
          </a:p>
          <a:p>
            <a:r>
              <a:rPr lang="en-US" b="1" dirty="0"/>
              <a:t>Bug Detection and Code Review</a:t>
            </a:r>
            <a:r>
              <a:rPr lang="en-US" dirty="0"/>
              <a:t>: AI can be trained to recognize code patterns that are often associated with bugs or vulnerabilities and can suggest corrections. This makes the code review process more efficient and reduces the chance of human oversight.</a:t>
            </a:r>
          </a:p>
          <a:p>
            <a:endParaRPr lang="en-US" b="1" dirty="0"/>
          </a:p>
          <a:p>
            <a:r>
              <a:rPr lang="en-US" b="1" dirty="0"/>
              <a:t>	Automatic Fix Suggestions</a:t>
            </a:r>
            <a:r>
              <a:rPr lang="en-US" dirty="0"/>
              <a:t>: Not only can AI identify potential issues, but it can also suggest ways to fix them based on patterns observed in other codebases. This capability reduces the time developers spend troubleshooting and researching solutions.</a:t>
            </a:r>
          </a:p>
          <a:p>
            <a:endParaRPr lang="en-US" dirty="0"/>
          </a:p>
          <a:p>
            <a:r>
              <a:rPr lang="en-US" dirty="0"/>
              <a:t>Once we finish writing our code, we can move onto:</a:t>
            </a:r>
          </a:p>
          <a:p>
            <a:endParaRPr lang="en-US" dirty="0"/>
          </a:p>
          <a:p>
            <a:r>
              <a:rPr lang="en-US" b="1" dirty="0"/>
              <a:t>Optimization</a:t>
            </a:r>
            <a:r>
              <a:rPr lang="en-US" dirty="0"/>
              <a:t>: AI can help in performance tuning by identifying bottlenecks or suggesting areas of code that can be optimized.</a:t>
            </a:r>
          </a:p>
          <a:p>
            <a:endParaRPr lang="en-US" dirty="0"/>
          </a:p>
          <a:p>
            <a:r>
              <a:rPr lang="en-US" dirty="0"/>
              <a:t>	</a:t>
            </a:r>
            <a:r>
              <a:rPr lang="en-US" b="1" dirty="0"/>
              <a:t>Resource Allocation</a:t>
            </a:r>
            <a:r>
              <a:rPr lang="en-US" dirty="0"/>
              <a:t>: In systems, AI can help in optimizing the allocation of resources, ensuring that services are both responsive and cost-effective.</a:t>
            </a:r>
          </a:p>
          <a:p>
            <a:endParaRPr lang="en-US" b="1" dirty="0"/>
          </a:p>
          <a:p>
            <a:r>
              <a:rPr lang="en-US" b="1" dirty="0"/>
              <a:t>	Algorithm Selection</a:t>
            </a:r>
            <a:r>
              <a:rPr lang="en-US" dirty="0"/>
              <a:t>: AI can assist in selecting the most suitable algorithm for a specific problem based on data characteristics, ensuring optimal performance.</a:t>
            </a:r>
          </a:p>
          <a:p>
            <a:endParaRPr lang="en-US" dirty="0"/>
          </a:p>
          <a:p>
            <a:r>
              <a:rPr lang="en-US" dirty="0"/>
              <a:t>If we are struggling with completing parts of our code, we can use AI to give us:</a:t>
            </a:r>
          </a:p>
          <a:p>
            <a:endParaRPr lang="en-US" dirty="0"/>
          </a:p>
          <a:p>
            <a:r>
              <a:rPr lang="en-US" b="1" dirty="0"/>
              <a:t>Automated Code Generation &amp; Completion</a:t>
            </a:r>
            <a:r>
              <a:rPr lang="en-US" dirty="0"/>
              <a:t>: Tools like GitHub's Copilot, powered by OpenAI, can suggest whole lines or blocks of code as you type. This aids in faster coding, especially for repetitive tasks or in languages the developer may not be as familiar with.</a:t>
            </a:r>
          </a:p>
          <a:p>
            <a:endParaRPr lang="en-US" dirty="0"/>
          </a:p>
          <a:p>
            <a:r>
              <a:rPr lang="en-US" dirty="0"/>
              <a:t>	</a:t>
            </a:r>
            <a:r>
              <a:rPr lang="en-US" b="1" dirty="0"/>
              <a:t>Contextual Suggestions</a:t>
            </a:r>
            <a:r>
              <a:rPr lang="en-US" dirty="0"/>
              <a:t>: Unlike simple autocompletion tools that might suggest method names or variable names, advanced AI-driven tools can provide suggestions based on the broader context of the code.</a:t>
            </a:r>
          </a:p>
          <a:p>
            <a:endParaRPr lang="en-US" dirty="0"/>
          </a:p>
          <a:p>
            <a:r>
              <a:rPr lang="en-US" dirty="0"/>
              <a:t>	</a:t>
            </a:r>
            <a:r>
              <a:rPr lang="en-US" b="1" dirty="0"/>
              <a:t>Code Patterns and Snippets</a:t>
            </a:r>
            <a:r>
              <a:rPr lang="en-US" dirty="0"/>
              <a:t>: AI can suggest frequently used code patterns or snippets, streamlining the coding process.</a:t>
            </a:r>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2207676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key examples of AI software that are most prevalent when it comes to software development. These are </a:t>
            </a:r>
            <a:r>
              <a:rPr lang="en-US" b="1" dirty="0"/>
              <a:t>ChatGPT</a:t>
            </a:r>
            <a:r>
              <a:rPr lang="en-US" b="0" dirty="0"/>
              <a:t> and </a:t>
            </a:r>
            <a:r>
              <a:rPr lang="en-US" b="1" dirty="0"/>
              <a:t>Github’s Copilot</a:t>
            </a:r>
            <a:endParaRPr lang="en-US" b="0" dirty="0"/>
          </a:p>
          <a:p>
            <a:endParaRPr lang="en-US" dirty="0"/>
          </a:p>
          <a:p>
            <a:r>
              <a:rPr lang="en-US" b="1" dirty="0"/>
              <a:t>ChatGPT: </a:t>
            </a:r>
            <a:r>
              <a:rPr lang="en-US" b="0" dirty="0"/>
              <a:t>I</a:t>
            </a:r>
            <a:r>
              <a:rPr lang="en-US" dirty="0"/>
              <a:t> am sure most of us a familiar with ChatGPT. When it comes to general chatbot questions, most people will jump straight to this AI. I don’t blame them, either. ChatGPT has skyrocketed in popularity back when it launched in November of 2022. OpenAI, the makers behind ChatGPT said they acquired 1 million users just </a:t>
            </a:r>
            <a:r>
              <a:rPr lang="en-US" b="1" dirty="0"/>
              <a:t>5 days</a:t>
            </a:r>
            <a:r>
              <a:rPr lang="en-US" b="0" dirty="0"/>
              <a:t> after launching. Comparing this to the other online services we see in this graph, Instagram took around </a:t>
            </a:r>
            <a:r>
              <a:rPr lang="en-US" b="1" dirty="0"/>
              <a:t>2 and a half</a:t>
            </a:r>
            <a:r>
              <a:rPr lang="en-US" b="0" dirty="0"/>
              <a:t> months to reach 1 million users, whereas Netflix took </a:t>
            </a:r>
            <a:r>
              <a:rPr lang="en-US" b="1" dirty="0"/>
              <a:t>3 and a half</a:t>
            </a:r>
            <a:r>
              <a:rPr lang="en-US" b="0" dirty="0"/>
              <a:t> </a:t>
            </a:r>
            <a:r>
              <a:rPr lang="en-US" b="1" i="1" dirty="0"/>
              <a:t>years</a:t>
            </a:r>
            <a:r>
              <a:rPr lang="en-US" b="0" i="0" dirty="0"/>
              <a:t> to reach a million users [11]. Software engineers can use ChatGPT to help with writing code, getting suggestions for errors, or just figuring out a small project to test themselves on. ChatGPT has started to become many young developers' best friend when it comes assessing problems with code, but we have another up and coming tool in a software engineers' arsenal.</a:t>
            </a:r>
          </a:p>
          <a:p>
            <a:endParaRPr lang="en-US" b="0" i="0" dirty="0"/>
          </a:p>
          <a:p>
            <a:r>
              <a:rPr lang="en-US" b="1" i="0" dirty="0"/>
              <a:t>Github’s Copilot:</a:t>
            </a:r>
            <a:r>
              <a:rPr lang="en-US" b="0" i="0" dirty="0"/>
              <a:t> A tool that was made exclusively for coders, with direct integration to many of the popular IDE’s, or Integrated Development Environment. What copilot does, is after writing a comment or the beginning of a function of code, it will provide multiple suggestions as to what you may want your code to look like based on previous lines of code. </a:t>
            </a:r>
            <a:r>
              <a:rPr lang="en-US" dirty="0"/>
              <a:t>Copilot shares recommendations based on the project's context and style conventions. You can quickly cycle through lines of code, complete function suggestions, and decide which to accept, reject, or edit. Research had found that 74% of people focus on more satisfying work, 88% felt more productive, and 96% were faster at repetitive tasks [12].</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157889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More Clear Conclusions</a:t>
            </a:r>
          </a:p>
          <a:p>
            <a:pPr marL="171450" indent="-171450">
              <a:buFont typeface="Arial" panose="020B0604020202020204" pitchFamily="34" charset="0"/>
              <a:buChar char="•"/>
            </a:pPr>
            <a:r>
              <a:rPr lang="en-US" dirty="0"/>
              <a:t>Significant Counter Points</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we’ve talked a lot about how great AI is for helping us complete our tasks at an accelerated pace, but not everything is all well and good when it comes to AI.</a:t>
            </a:r>
          </a:p>
          <a:p>
            <a:endParaRPr lang="en-US" dirty="0"/>
          </a:p>
          <a:p>
            <a:r>
              <a:rPr lang="en-US" b="1" dirty="0"/>
              <a:t>Lack of creativity</a:t>
            </a:r>
            <a:r>
              <a:rPr lang="en-US" b="0" dirty="0"/>
              <a:t> is concern that can eventually limit the scope of what an AI can contribute to software development. While AI is great for automating tedious tasks and assisting with decision making, it very clearly does not have the same level of creativity and intuition that human developers have when it comes to development [8].</a:t>
            </a:r>
          </a:p>
          <a:p>
            <a:endParaRPr lang="en-US" b="0" dirty="0"/>
          </a:p>
          <a:p>
            <a:r>
              <a:rPr lang="en-US" b="1" dirty="0"/>
              <a:t>Lack of context</a:t>
            </a:r>
            <a:r>
              <a:rPr lang="en-US" b="0" dirty="0"/>
              <a:t> may also become an issue when the AI does not yet have a complete understanding of the broader context of the environment that they are working in. AI algorithms are trained on data sets not entirely aware of your exact intentions, potentially leading to errors and inaccuracies in the development process [8].</a:t>
            </a:r>
          </a:p>
          <a:p>
            <a:endParaRPr lang="en-US" b="0" dirty="0"/>
          </a:p>
          <a:p>
            <a:r>
              <a:rPr lang="en-US" b="1" dirty="0"/>
              <a:t>Cost and accessibility</a:t>
            </a:r>
            <a:r>
              <a:rPr lang="en-US" b="0" dirty="0"/>
              <a:t> comes into play especially for solo developers where AI powered tools and technologies can be expensive and require much investment in both resources and infrastructure. This can severely limit the accessibility for smaller organizations who do not have easy access to these sort of AI capabilities.</a:t>
            </a:r>
          </a:p>
          <a:p>
            <a:endParaRPr lang="en-US" b="0" dirty="0"/>
          </a:p>
          <a:p>
            <a:r>
              <a:rPr lang="en-US" b="0" dirty="0"/>
              <a:t>Lastly, </a:t>
            </a:r>
            <a:r>
              <a:rPr lang="en-US" b="1" dirty="0"/>
              <a:t>Ethical concerns</a:t>
            </a:r>
            <a:r>
              <a:rPr lang="en-US" b="0" dirty="0"/>
              <a:t> surrounding piracy, bias, and accountability a sure to arise with the use of AI technology. If a developer intends to make use of such handy technology, the must first be mindful of the concerns and ensure that AI-powered systems will be used in a responsible and ethical manner.</a:t>
            </a:r>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1032612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begin to wrap up this presentation, we should touch upon what our future is going to look like with AI becoming faster, smarter, and more useful by the day. Let’s face it, AI is here to stay, so we should make use of this technology while we have it. </a:t>
            </a:r>
          </a:p>
          <a:p>
            <a:endParaRPr lang="en-US" dirty="0"/>
          </a:p>
          <a:p>
            <a:r>
              <a:rPr lang="en-US" b="0" dirty="0"/>
              <a:t>Thankfully, we as software engineers </a:t>
            </a:r>
            <a:r>
              <a:rPr lang="en-US" b="1" dirty="0"/>
              <a:t>should not worry about being replaced by AI,</a:t>
            </a:r>
            <a:r>
              <a:rPr lang="en-US" b="0" dirty="0"/>
              <a:t> due the facts stated in the previous slide. As well as these, there are three critical factors limiting the progress of AI. These include </a:t>
            </a:r>
            <a:r>
              <a:rPr lang="en-US" b="1" dirty="0"/>
              <a:t>limited availability of training data, limited computational resources, and complexity of the interface between algorithms and people.</a:t>
            </a:r>
            <a:r>
              <a:rPr lang="en-US" b="0" dirty="0"/>
              <a:t> </a:t>
            </a:r>
          </a:p>
          <a:p>
            <a:endParaRPr lang="en-US" b="0" dirty="0"/>
          </a:p>
          <a:p>
            <a:r>
              <a:rPr lang="en-US" b="0" dirty="0"/>
              <a:t>AI is a strong tool; however, it </a:t>
            </a:r>
            <a:r>
              <a:rPr lang="en-US" b="1" dirty="0"/>
              <a:t>lacks critical thinking skills</a:t>
            </a:r>
            <a:r>
              <a:rPr lang="en-US" b="0" dirty="0"/>
              <a:t> needed by software engineers to fully envision what they want their work to look like. Because of this, humans will always have a leg-up when it comes to development in this sense thanks to humans being able to make judgment calls when certain things begin to not work.</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Lastly, we have </a:t>
            </a:r>
            <a:r>
              <a:rPr lang="en-US" b="1" dirty="0"/>
              <a:t>collaboration and coexistence.</a:t>
            </a:r>
            <a:r>
              <a:rPr lang="en-US" dirty="0"/>
              <a:t> It is better when the AI augments the human, rather than becoming a replacement for humans. This provides us with strong tools to further our repertoire and make software development and coding an easier and more successful task for the user and the consumers of </a:t>
            </a:r>
            <a:r>
              <a:rPr lang="en-US"/>
              <a:t>the product [9].</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508808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David Autor</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Will automation take away all our jobs? </a:t>
            </a:r>
            <a:r>
              <a:rPr lang="en-US" sz="1200" kern="1200" dirty="0">
                <a:solidFill>
                  <a:schemeClr val="tx1"/>
                </a:solidFill>
                <a:effectLst/>
                <a:latin typeface="+mn-lt"/>
                <a:ea typeface="+mn-ea"/>
                <a:cs typeface="+mn-cs"/>
              </a:rPr>
              <a:t>(18:27) (2016)</a:t>
            </a:r>
            <a:br>
              <a:rPr lang="en-US" dirty="0">
                <a:latin typeface="Arial" charset="0"/>
                <a:ea typeface="ＭＳ Ｐゴシック" charset="-128"/>
                <a:cs typeface="ＭＳ Ｐゴシック" charset="-128"/>
              </a:rPr>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www.ted.com</a:t>
            </a:r>
            <a:r>
              <a:rPr lang="en-US" sz="1200" kern="1200" dirty="0">
                <a:solidFill>
                  <a:schemeClr val="tx1"/>
                </a:solidFill>
                <a:effectLst/>
                <a:latin typeface="+mn-lt"/>
                <a:ea typeface="+mn-ea"/>
                <a:cs typeface="+mn-cs"/>
              </a:rPr>
              <a:t>/talks/</a:t>
            </a:r>
            <a:r>
              <a:rPr lang="en-US" sz="1200" kern="1200" dirty="0" err="1">
                <a:solidFill>
                  <a:schemeClr val="tx1"/>
                </a:solidFill>
                <a:effectLst/>
                <a:latin typeface="+mn-lt"/>
                <a:ea typeface="+mn-ea"/>
                <a:cs typeface="+mn-cs"/>
              </a:rPr>
              <a:t>david_autor_will_automation_take_away_all_our_jobs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transcript?language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TEDxXambridge</a:t>
            </a:r>
            <a:r>
              <a:rPr lang="en-US" sz="1200" kern="1200" dirty="0">
                <a:solidFill>
                  <a:schemeClr val="tx1"/>
                </a:solidFill>
                <a:effectLst/>
                <a:latin typeface="+mn-lt"/>
                <a:ea typeface="+mn-ea"/>
                <a:cs typeface="+mn-cs"/>
              </a:rPr>
              <a:t>, 2016-12-19</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pPr eaLnBrk="1" hangingPunct="1"/>
            <a:r>
              <a:rPr lang="en-US" dirty="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Copyright: Forever Less One Day (6:27)</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=tk862BbjWx4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sz="1200" kern="1200" dirty="0">
              <a:solidFill>
                <a:schemeClr val="tx1"/>
              </a:solidFill>
              <a:latin typeface="+mn-lt"/>
              <a:ea typeface="+mn-ea"/>
              <a:cs typeface="+mn-cs"/>
            </a:endParaRPr>
          </a:p>
          <a:p>
            <a:pPr eaLnBrk="1" hangingPunct="1"/>
            <a:r>
              <a:rPr lang="en-US" b="0" i="0" dirty="0"/>
              <a:t>CPG Grey</a:t>
            </a:r>
            <a:br>
              <a:rPr lang="en-US" b="0" i="0" dirty="0"/>
            </a:br>
            <a:r>
              <a:rPr lang="en-US" b="1" i="0" dirty="0"/>
              <a:t>This Video Will Make You Angry [Thought Germs] (7:25) – 2015-03-10</a:t>
            </a:r>
          </a:p>
          <a:p>
            <a:pPr eaLnBrk="1" hangingPunct="1"/>
            <a:r>
              <a:rPr lang="en-US" i="0" dirty="0"/>
              <a:t>https://</a:t>
            </a:r>
            <a:r>
              <a:rPr lang="en-US" i="0" dirty="0" err="1"/>
              <a:t>www.youtube.com</a:t>
            </a:r>
            <a:r>
              <a:rPr lang="en-US" i="0" dirty="0"/>
              <a:t>/</a:t>
            </a:r>
            <a:r>
              <a:rPr lang="en-US" i="0" dirty="0" err="1"/>
              <a:t>watch?v</a:t>
            </a:r>
            <a:r>
              <a:rPr lang="en-US" i="0" dirty="0"/>
              <a:t>=rE3j_RHkqJc</a:t>
            </a:r>
            <a:endParaRPr lang="en-US" sz="1200" kern="1200" dirty="0">
              <a:solidFill>
                <a:schemeClr val="tx1"/>
              </a:solidFill>
              <a:latin typeface="+mn-lt"/>
              <a:ea typeface="+mn-ea"/>
              <a:cs typeface="+mn-cs"/>
            </a:endParaRP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TODO: Tie into Ray Kurzweil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p>
          <a:p>
            <a:endParaRPr lang="en-US" baseline="0" dirty="0">
              <a:latin typeface="Arial" pitchFamily="-109" charset="0"/>
              <a:ea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Weird Al </a:t>
            </a:r>
            <a:r>
              <a:rPr lang="en-US" b="1" dirty="0" err="1">
                <a:latin typeface="Arial" pitchFamily="-109" charset="0"/>
                <a:ea typeface="ＭＳ Ｐゴシック" pitchFamily="-109" charset="-128"/>
                <a:cs typeface="ＭＳ Ｐゴシック" pitchFamily="-109" charset="-128"/>
              </a:rPr>
              <a:t>Yankovic</a:t>
            </a:r>
            <a:r>
              <a:rPr lang="en-US" b="1" dirty="0">
                <a:latin typeface="Arial" pitchFamily="-109" charset="0"/>
                <a:ea typeface="ＭＳ Ｐゴシック" pitchFamily="-109" charset="-128"/>
                <a:cs typeface="ＭＳ Ｐゴシック" pitchFamily="-109" charset="-128"/>
              </a:rPr>
              <a:t> “Don’t Download This Song” (3:53)</a:t>
            </a:r>
            <a:br>
              <a:rPr lang="en-US" b="1" dirty="0">
                <a:latin typeface="Arial" pitchFamily="-109" charset="0"/>
                <a:ea typeface="ＭＳ Ｐゴシック" pitchFamily="-109" charset="-128"/>
                <a:cs typeface="ＭＳ Ｐゴシック" pitchFamily="-109" charset="-128"/>
              </a:rPr>
            </a:br>
            <a:r>
              <a:rPr lang="en-US" b="0" dirty="0">
                <a:latin typeface="Arial" pitchFamily="-109" charset="0"/>
                <a:ea typeface="ＭＳ Ｐゴシック" pitchFamily="-109" charset="-128"/>
                <a:cs typeface="ＭＳ Ｐゴシック" pitchFamily="-109" charset="-128"/>
              </a:rPr>
              <a:t>2006-08-21 released exclusively as digital download</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=zGM8PT1eAvY</a:t>
            </a: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itchFamily="-109" charset="0"/>
                <a:ea typeface="ＭＳ Ｐゴシック" pitchFamily="-109" charset="-128"/>
                <a:cs typeface="ＭＳ Ｐゴシック" pitchFamily="-109" charset="-128"/>
              </a:rPr>
              <a:t>Styx - Mr. Roboto (1983) (5:34)</a:t>
            </a:r>
            <a:r>
              <a:rPr lang="en-US" dirty="0">
                <a:latin typeface="Arial" pitchFamily="-109" charset="0"/>
                <a:ea typeface="ＭＳ Ｐゴシック" pitchFamily="-109" charset="-128"/>
                <a:cs typeface="ＭＳ Ｐゴシック" pitchFamily="-109" charset="-128"/>
              </a:rPr>
              <a: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=uc6f_2nPSX8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crude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1366803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TODO: Tie into Ray Kurzweil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a:p>
            <a:pPr eaLnBrk="1" hangingPunct="1"/>
            <a:endParaRPr lang="en-US" dirty="0">
              <a:latin typeface="Arial" pitchFamily="-109" charset="0"/>
              <a:ea typeface="ＭＳ Ｐゴシック" pitchFamily="-109" charset="-128"/>
              <a:cs typeface="ＭＳ Ｐゴシック" pitchFamily="-109" charset="-128"/>
            </a:endParaRPr>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Computerphile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dirty="0"/>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1627870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2021-04-03</a:t>
            </a:r>
          </a:p>
        </p:txBody>
      </p:sp>
      <p:sp>
        <p:nvSpPr>
          <p:cNvPr id="4" name="Slide Number Placeholder 3"/>
          <p:cNvSpPr>
            <a:spLocks noGrp="1"/>
          </p:cNvSpPr>
          <p:nvPr>
            <p:ph type="sldNum" sz="quarter" idx="5"/>
          </p:nvPr>
        </p:nvSpPr>
        <p:spPr/>
        <p:txBody>
          <a:bodyPr/>
          <a:lstStyle/>
          <a:p>
            <a:fld id="{270700B2-88B9-1642-B8EB-F86842378D04}" type="slidenum">
              <a:rPr lang="en-US" smtClean="0"/>
              <a:t>52</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2021-04-03</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53</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54</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99090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Social media addiction can be caused by a plethora of reasons including but not limited to low self esteem, personal dissatisfaction, depression, hyperactivity, and even a lack of affection</a:t>
            </a:r>
          </a:p>
          <a:p>
            <a:r>
              <a:rPr lang="en-US" dirty="0"/>
              <a:t>- the lack of affection cause can be seen in a lot of adolescence, many use social media likes as a replacement to that feeling</a:t>
            </a:r>
          </a:p>
          <a:p>
            <a:r>
              <a:rPr lang="en-US" dirty="0"/>
              <a:t>-the age group that is mostly affected by this is between 16 and 24 years old</a:t>
            </a:r>
          </a:p>
          <a:p>
            <a:r>
              <a:rPr lang="en-US" dirty="0"/>
              <a:t>- many young people seek out for likes for that intense but quickly fleeting feeling of satisfaction, but this could also lead into a dependency long term</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217576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points I will cover in more detail to why </a:t>
            </a:r>
            <a:r>
              <a:rPr lang="en-US" dirty="0" err="1"/>
              <a:t>tiktok</a:t>
            </a:r>
            <a:r>
              <a:rPr lang="en-US" dirty="0"/>
              <a:t> in specific is very addictive and how to </a:t>
            </a:r>
            <a:r>
              <a:rPr lang="en-US"/>
              <a:t>overcome it.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3736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Tiktok</a:t>
            </a:r>
            <a:r>
              <a:rPr lang="en-US" dirty="0"/>
              <a:t> has a “For You” page with a stream of videos put together by artificial intelligence for each user.</a:t>
            </a:r>
          </a:p>
          <a:p>
            <a:r>
              <a:rPr lang="en-US" dirty="0"/>
              <a:t>- the choices made on the app can affect this page, any likes, shares, and comments will affect what content is seen. This is so users are more likely to see what they want to see. The more they use and engage with the app, the more accurate your feed will be.</a:t>
            </a:r>
          </a:p>
          <a:p>
            <a:endParaRPr lang="en-US" b="0" i="0" dirty="0">
              <a:solidFill>
                <a:srgbClr val="000000"/>
              </a:solidFill>
              <a:effectLst/>
              <a:latin typeface="TikTokFont-Regular"/>
            </a:endParaRPr>
          </a:p>
          <a:p>
            <a:r>
              <a:rPr lang="en-US" b="0" i="0" dirty="0">
                <a:solidFill>
                  <a:srgbClr val="000000"/>
                </a:solidFill>
                <a:effectLst/>
                <a:latin typeface="TikTokFont-Regular"/>
              </a:rPr>
              <a:t>The recommendations comes from videos you like or share, accounts you follow, comments you post, and content you create. Video information also affects recommendations this includes captions, sounds, and hashtags. Device and account settings also have a part in the algorithm, this consists of  language preference, country setting, and device type. (makes sure that the system is optimized for performance). </a:t>
            </a:r>
            <a:r>
              <a:rPr lang="en-US" b="0" i="0" dirty="0" err="1">
                <a:solidFill>
                  <a:srgbClr val="000000"/>
                </a:solidFill>
                <a:effectLst/>
                <a:latin typeface="TikTokFont-Regular"/>
              </a:rPr>
              <a:t>Tiktok</a:t>
            </a:r>
            <a:r>
              <a:rPr lang="en-US" b="0" i="0" dirty="0">
                <a:solidFill>
                  <a:srgbClr val="000000"/>
                </a:solidFill>
                <a:effectLst/>
                <a:latin typeface="TikTokFont-Regular"/>
              </a:rPr>
              <a:t> also allows users to mark content as not interested to further recommend accurate content for the user.</a:t>
            </a:r>
            <a:endParaRPr lang="en-US" dirty="0"/>
          </a:p>
          <a:p>
            <a:endParaRPr lang="en-US" dirty="0"/>
          </a:p>
          <a:p>
            <a:r>
              <a:rPr lang="en-US" dirty="0"/>
              <a:t>- This feature can lead to prolonged use of the app and increase its addictive capacity, as the content is of interest to the user.</a:t>
            </a:r>
          </a:p>
          <a:p>
            <a:endParaRPr lang="en-US" dirty="0"/>
          </a:p>
          <a:p>
            <a:endParaRPr lang="en-US" dirty="0"/>
          </a:p>
          <a:p>
            <a:r>
              <a:rPr lang="en-US" dirty="0"/>
              <a:t>- a study I found that was conducted in mainland </a:t>
            </a:r>
            <a:r>
              <a:rPr lang="en-US" dirty="0" err="1"/>
              <a:t>china</a:t>
            </a:r>
            <a:r>
              <a:rPr lang="en-US" dirty="0"/>
              <a:t>, had a sample of 1, 015 participants take a survey on their </a:t>
            </a:r>
            <a:r>
              <a:rPr lang="en-US" dirty="0" err="1"/>
              <a:t>tiktok</a:t>
            </a:r>
            <a:r>
              <a:rPr lang="en-US" dirty="0"/>
              <a:t> usage. The participants took a survey with questions that categorized them as nighttime or daytime users, and if their use of </a:t>
            </a:r>
            <a:r>
              <a:rPr lang="en-US" dirty="0" err="1"/>
              <a:t>tiktok</a:t>
            </a:r>
            <a:r>
              <a:rPr lang="en-US" dirty="0"/>
              <a:t> correlated with social rewarding self presentation, trendiness, </a:t>
            </a:r>
            <a:r>
              <a:rPr lang="en-US" dirty="0" err="1"/>
              <a:t>escapest</a:t>
            </a:r>
            <a:r>
              <a:rPr lang="en-US" dirty="0"/>
              <a:t> addiction, or novelty. The study found that the highest correlation and strongest motivation was found in novelty.</a:t>
            </a:r>
          </a:p>
          <a:p>
            <a:endParaRPr lang="en-US" dirty="0"/>
          </a:p>
          <a:p>
            <a:r>
              <a:rPr lang="en-US" dirty="0"/>
              <a:t>Novelty was defined In the study by how users can see content of topical interest to them and how new content is constantly produced. </a:t>
            </a:r>
            <a:r>
              <a:rPr lang="en-US" dirty="0" err="1"/>
              <a:t>Tiktok’s</a:t>
            </a:r>
            <a:r>
              <a:rPr lang="en-US" dirty="0"/>
              <a:t> powerful algorithm has the ability to keep users interested in content for a long period of time. It was also noted by the study that the novelty motive affected all other motives and was the driving forced of nighttime usage which was defined as being 7pm to 7am.</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09751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en-US" sz="4400" b="0" strike="noStrike" spc="-1">
              <a:solidFill>
                <a:srgbClr val="FFFFFF"/>
              </a:solidFill>
              <a:latin typeface="Arial"/>
            </a:endParaRPr>
          </a:p>
        </p:txBody>
      </p:sp>
      <p:sp>
        <p:nvSpPr>
          <p:cNvPr id="59"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FFFFFF"/>
              </a:solidFill>
              <a:latin typeface="Arial"/>
            </a:endParaRPr>
          </a:p>
        </p:txBody>
      </p:sp>
      <p:sp>
        <p:nvSpPr>
          <p:cNvPr id="6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FFFFFF"/>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C80D8046-1601-4D6D-9609-B798301BA663}" type="slidenum">
              <a:t>‹#›</a:t>
            </a:fld>
            <a:endParaRPr/>
          </a:p>
        </p:txBody>
      </p:sp>
      <p:sp>
        <p:nvSpPr>
          <p:cNvPr id="7" name="PlaceHolder 6"/>
          <p:cNvSpPr>
            <a:spLocks noGrp="1"/>
          </p:cNvSpPr>
          <p:nvPr>
            <p:ph type="dt" idx="6"/>
          </p:nvPr>
        </p:nvSpPr>
        <p:spPr/>
        <p:txBody>
          <a:bodyPr/>
          <a:lstStyle/>
          <a:p>
            <a:endParaRPr/>
          </a:p>
        </p:txBody>
      </p:sp>
    </p:spTree>
    <p:extLst>
      <p:ext uri="{BB962C8B-B14F-4D97-AF65-F5344CB8AC3E}">
        <p14:creationId xmlns:p14="http://schemas.microsoft.com/office/powerpoint/2010/main" val="198295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2023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2023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2023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51.png"/><Relationship Id="rId4" Type="http://schemas.openxmlformats.org/officeDocument/2006/relationships/customXml" Target="../ink/ink1.xml"/><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demandsage.com/blockchain-statistics/" TargetMode="External"/><Relationship Id="rId2" Type="http://schemas.openxmlformats.org/officeDocument/2006/relationships/hyperlink" Target="https://doi.org/10.1177/0256090919839897" TargetMode="External"/><Relationship Id="rId1" Type="http://schemas.openxmlformats.org/officeDocument/2006/relationships/slideLayout" Target="../slideLayouts/slideLayout2.xml"/><Relationship Id="rId6" Type="http://schemas.openxmlformats.org/officeDocument/2006/relationships/hyperlink" Target="https://www.elliptic.co/blog/analysis/crypto-donations-to-ukraine-and-russia-breaking-down-the-numbers" TargetMode="External"/><Relationship Id="rId5" Type="http://schemas.openxmlformats.org/officeDocument/2006/relationships/hyperlink" Target="https://medium.com/tchyon/defi-a-new-chapter-in-indias-finance-book-e7b653683bbf" TargetMode="External"/><Relationship Id="rId4" Type="http://schemas.openxmlformats.org/officeDocument/2006/relationships/hyperlink" Target="https://imaginovation.net/blog/blockchain-statistics-trend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gif"/></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s://www.cmswire.com/customer-experience/10-ai-customer-experience-statistics-you-should-know-about/" TargetMode="External"/><Relationship Id="rId13" Type="http://schemas.openxmlformats.org/officeDocument/2006/relationships/hyperlink" Target="https://github.com/features/copilot" TargetMode="External"/><Relationship Id="rId3" Type="http://schemas.openxmlformats.org/officeDocument/2006/relationships/hyperlink" Target="https://explodingtopics.com/blog/companies-using-ai" TargetMode="External"/><Relationship Id="rId7" Type="http://schemas.openxmlformats.org/officeDocument/2006/relationships/hyperlink" Target="https://blog.routinehub.co/the-history-of-siri-and-its-impact-on-todays-technology/" TargetMode="External"/><Relationship Id="rId12" Type="http://schemas.openxmlformats.org/officeDocument/2006/relationships/hyperlink" Target="https://explodingtopics.com/blog/chatgpt-users" TargetMode="External"/><Relationship Id="rId2" Type="http://schemas.openxmlformats.org/officeDocument/2006/relationships/hyperlink" Target="https://www.mckinsey.com/featured-insights/mckinsey-explainers/what-is-ai" TargetMode="External"/><Relationship Id="rId1" Type="http://schemas.openxmlformats.org/officeDocument/2006/relationships/slideLayout" Target="../slideLayouts/slideLayout2.xml"/><Relationship Id="rId6" Type="http://schemas.openxmlformats.org/officeDocument/2006/relationships/hyperlink" Target="https://www.sypnotix.com/reviews/10-ways-i-use-chatgpt-at-home-and-work" TargetMode="External"/><Relationship Id="rId11" Type="http://schemas.openxmlformats.org/officeDocument/2006/relationships/hyperlink" Target="https://www.linkedin.com/pulse/future-programming-ai-replace-programmers-strivemindz#:~:text=While%20%23aitechnologies%20have%20the%20potential,delivering%20high%2Dquality%20software%20solutions" TargetMode="External"/><Relationship Id="rId5" Type="http://schemas.openxmlformats.org/officeDocument/2006/relationships/hyperlink" Target="https://marketplace.visualstudio.com/items?itemName=GitHub.copilot" TargetMode="External"/><Relationship Id="rId10" Type="http://schemas.openxmlformats.org/officeDocument/2006/relationships/hyperlink" Target="https://www.infoq.com/articles/ai-for-software-developers/" TargetMode="External"/><Relationship Id="rId4" Type="http://schemas.openxmlformats.org/officeDocument/2006/relationships/hyperlink" Target="https://cloud.google.com/blog/products/ai-machine-learning/how-ai-impacts-software-development" TargetMode="External"/><Relationship Id="rId9" Type="http://schemas.openxmlformats.org/officeDocument/2006/relationships/hyperlink" Target="https://www.linkedin.com/pulse/ai-software-development-opportunities-challenges-vacheh-sahakian" TargetMode="External"/><Relationship Id="rId14" Type="http://schemas.openxmlformats.org/officeDocument/2006/relationships/hyperlink" Target="https://www.sgstechnologies.net/blog/Advantages_of_AI_and_Machine_Learning_in_Software_Develop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hyperlink" Target="http://www.youtube.com/watch?v=7Pq-S557XQU" TargetMode="External"/><Relationship Id="rId13" Type="http://schemas.openxmlformats.org/officeDocument/2006/relationships/hyperlink" Target="https://www.youtube.com/watch?v=njos57IJf-0" TargetMode="External"/><Relationship Id="rId18" Type="http://schemas.openxmlformats.org/officeDocument/2006/relationships/image" Target="../media/image43.png"/><Relationship Id="rId3" Type="http://schemas.openxmlformats.org/officeDocument/2006/relationships/hyperlink" Target="https://www.youtube.com/watch?v=zGM8PT1eAvY" TargetMode="External"/><Relationship Id="rId21" Type="http://schemas.openxmlformats.org/officeDocument/2006/relationships/image" Target="../media/image46.jpeg"/><Relationship Id="rId7" Type="http://schemas.openxmlformats.org/officeDocument/2006/relationships/hyperlink" Target="https://www.youtube.com/watch?v=8Gv0H-vPoDc" TargetMode="External"/><Relationship Id="rId12" Type="http://schemas.openxmlformats.org/officeDocument/2006/relationships/hyperlink" Target="https://www.ted.com/talks/david_autor_will_automation_take_away_all_our_jobs/transcript?language=en" TargetMode="External"/><Relationship Id="rId17" Type="http://schemas.openxmlformats.org/officeDocument/2006/relationships/image" Target="../media/image42.jpeg"/><Relationship Id="rId2" Type="http://schemas.openxmlformats.org/officeDocument/2006/relationships/notesSlide" Target="../notesSlides/notesSlide42.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hyperlink" Target="https://www.youtube.com/watch?v=zvfD5rnkTws" TargetMode="External"/><Relationship Id="rId11" Type="http://schemas.openxmlformats.org/officeDocument/2006/relationships/hyperlink" Target="https://www.youtube.com/watch?v=rE3j_RHkqJc" TargetMode="External"/><Relationship Id="rId5" Type="http://schemas.openxmlformats.org/officeDocument/2006/relationships/hyperlink" Target="https://www.youtube.com/watch?v=N9qYF9DZPdw" TargetMode="External"/><Relationship Id="rId15" Type="http://schemas.openxmlformats.org/officeDocument/2006/relationships/image" Target="../media/image40.jpeg"/><Relationship Id="rId23" Type="http://schemas.openxmlformats.org/officeDocument/2006/relationships/image" Target="../media/image48.jpeg"/><Relationship Id="rId10" Type="http://schemas.openxmlformats.org/officeDocument/2006/relationships/hyperlink" Target="https://www.youtube.com/watch?v=w3_0x6oaDmI" TargetMode="External"/><Relationship Id="rId19" Type="http://schemas.openxmlformats.org/officeDocument/2006/relationships/image" Target="../media/image44.jpeg"/><Relationship Id="rId4" Type="http://schemas.openxmlformats.org/officeDocument/2006/relationships/hyperlink" Target="https://www.youtube.com/watch?v=qpMvS1Q1sos" TargetMode="External"/><Relationship Id="rId9" Type="http://schemas.openxmlformats.org/officeDocument/2006/relationships/hyperlink" Target="https://www.youtube.com/watch?v=tk862BbjWx4" TargetMode="External"/><Relationship Id="rId14" Type="http://schemas.openxmlformats.org/officeDocument/2006/relationships/image" Target="../media/image39.png"/><Relationship Id="rId22" Type="http://schemas.openxmlformats.org/officeDocument/2006/relationships/image" Target="../media/image47.jpeg"/></Relationships>
</file>

<file path=ppt/slides/_rels/slide51.xml.rels><?xml version="1.0" encoding="UTF-8" standalone="yes"?>
<Relationships xmlns="http://schemas.openxmlformats.org/package/2006/relationships"><Relationship Id="rId8" Type="http://schemas.openxmlformats.org/officeDocument/2006/relationships/hyperlink" Target="https://ncase.me/trust/" TargetMode="External"/><Relationship Id="rId13" Type="http://schemas.openxmlformats.org/officeDocument/2006/relationships/hyperlink" Target="https://www.youtube.com/watch?v=IFe9wiDfb0E&amp;feature=youtu.be" TargetMode="External"/><Relationship Id="rId18" Type="http://schemas.openxmlformats.org/officeDocument/2006/relationships/image" Target="../media/image52.jpeg"/><Relationship Id="rId3" Type="http://schemas.openxmlformats.org/officeDocument/2006/relationships/hyperlink" Target="https://www.youtube.com/watch?v=xx8f4x6C_KY" TargetMode="External"/><Relationship Id="rId21" Type="http://schemas.openxmlformats.org/officeDocument/2006/relationships/image" Target="../media/image55.jpeg"/><Relationship Id="rId7" Type="http://schemas.openxmlformats.org/officeDocument/2006/relationships/hyperlink" Target="https://www.youtube.com/watch?v=SvM7jFZGAec" TargetMode="External"/><Relationship Id="rId12" Type="http://schemas.openxmlformats.org/officeDocument/2006/relationships/hyperlink" Target="https://www.youtube.com/watch?v=LkH2r-sNjQs" TargetMode="External"/><Relationship Id="rId17" Type="http://schemas.openxmlformats.org/officeDocument/2006/relationships/image" Target="../media/image51.jpeg"/><Relationship Id="rId2" Type="http://schemas.openxmlformats.org/officeDocument/2006/relationships/notesSlide" Target="../notesSlides/notesSlide43.xml"/><Relationship Id="rId16" Type="http://schemas.openxmlformats.org/officeDocument/2006/relationships/image" Target="../media/image50.png"/><Relationship Id="rId20"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hyperlink" Target="http://www.upworthy.com/john-oliver-flew-10-hours-to-russia-to-interview-edward-snowden-and-get-him-on-record?c=ufb1" TargetMode="External"/><Relationship Id="rId11" Type="http://schemas.openxmlformats.org/officeDocument/2006/relationships/hyperlink" Target="http://ed.ted.com/lessons/what-orwellian-really-means-noah-tavlin" TargetMode="External"/><Relationship Id="rId5" Type="http://schemas.openxmlformats.org/officeDocument/2006/relationships/hyperlink" Target="https://www.youtube.com/watch?v=N9qYF9DZPdw" TargetMode="External"/><Relationship Id="rId15" Type="http://schemas.openxmlformats.org/officeDocument/2006/relationships/image" Target="../media/image49.jpeg"/><Relationship Id="rId23" Type="http://schemas.openxmlformats.org/officeDocument/2006/relationships/image" Target="../media/image57.jpeg"/><Relationship Id="rId10" Type="http://schemas.openxmlformats.org/officeDocument/2006/relationships/hyperlink" Target="http://www.youtube.com/watch?v=7Pq-S557XQU" TargetMode="External"/><Relationship Id="rId19" Type="http://schemas.openxmlformats.org/officeDocument/2006/relationships/image" Target="../media/image53.jpeg"/><Relationship Id="rId4" Type="http://schemas.openxmlformats.org/officeDocument/2006/relationships/hyperlink" Target="https://www.youtube.com/watch?v=qpMvS1Q1sos" TargetMode="External"/><Relationship Id="rId9" Type="http://schemas.openxmlformats.org/officeDocument/2006/relationships/hyperlink" Target="https://www.youtube.com/watch?v=30xueN12guw" TargetMode="External"/><Relationship Id="rId14" Type="http://schemas.openxmlformats.org/officeDocument/2006/relationships/hyperlink" Target="https://www.youtube.com/watch?v=uc6f_2nPSX8" TargetMode="External"/><Relationship Id="rId22" Type="http://schemas.openxmlformats.org/officeDocument/2006/relationships/image" Target="../media/image56.jpeg"/></Relationships>
</file>

<file path=ppt/slides/_rels/slide5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www.bbc.com/news/technology-45686890" TargetMode="External"/><Relationship Id="rId7" Type="http://schemas.openxmlformats.org/officeDocument/2006/relationships/hyperlink" Target="https://twobithistory.org/2018/08/18/ada-lovelace-note-g.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theatlantic.com/technology/archive/2014/04/what-a-toilet-hoax-can-tell-us-about-the-future-of-surveillance/361408/" TargetMode="External"/><Relationship Id="rId11" Type="http://schemas.openxmlformats.org/officeDocument/2006/relationships/image" Target="../media/image61.png"/><Relationship Id="rId5" Type="http://schemas.openxmlformats.org/officeDocument/2006/relationships/hyperlink" Target="http://quantifiedtoilets.com/" TargetMode="External"/><Relationship Id="rId10" Type="http://schemas.openxmlformats.org/officeDocument/2006/relationships/image" Target="../media/image60.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59.jpeg"/></Relationships>
</file>

<file path=ppt/slides/_rels/slide5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www.weforum.org/agenda/2018/07/we-know-ethics-should-inform-ai-but-which-ethics-robotics/" TargetMode="External"/><Relationship Id="rId7"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wsj.com/articles/berkshire-hathaways-stock-price-is-too-much-for-computers-11620168548" TargetMode="External"/><Relationship Id="rId5" Type="http://schemas.openxmlformats.org/officeDocument/2006/relationships/hyperlink" Target="https://www.theatlantic.com/technology/archive/2018/10/agents-of-automation/568795/" TargetMode="External"/><Relationship Id="rId10" Type="http://schemas.openxmlformats.org/officeDocument/2006/relationships/image" Target="../media/image65.jpeg"/><Relationship Id="rId4" Type="http://schemas.openxmlformats.org/officeDocument/2006/relationships/hyperlink" Target="https://www.americaninno.com/boston/bostinno-bytes/mit-born-spyce-raises-21m-series-a-to-open-new-robotic-restaurants/" TargetMode="External"/><Relationship Id="rId9" Type="http://schemas.openxmlformats.org/officeDocument/2006/relationships/image" Target="../media/image6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a:t>Class 12-14</a:t>
            </a:r>
            <a:br>
              <a:rPr lang="en-US" dirty="0"/>
            </a:br>
            <a:r>
              <a:rPr lang="en-US" dirty="0"/>
              <a:t>Last Days</a:t>
            </a:r>
          </a:p>
        </p:txBody>
      </p:sp>
      <p:sp>
        <p:nvSpPr>
          <p:cNvPr id="4" name="Footer Placeholder 3"/>
          <p:cNvSpPr>
            <a:spLocks noGrp="1"/>
          </p:cNvSpPr>
          <p:nvPr>
            <p:ph type="ftr" sz="quarter" idx="3"/>
          </p:nvPr>
        </p:nvSpPr>
        <p:spPr/>
        <p:txBody>
          <a:bodyPr/>
          <a:lstStyle/>
          <a:p>
            <a:r>
              <a:rPr lang="en-US"/>
              <a:t>© 2023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Algorithmic addiction</a:t>
            </a:r>
          </a:p>
        </p:txBody>
      </p:sp>
      <p:sp>
        <p:nvSpPr>
          <p:cNvPr id="3" name="Content Placeholder 2"/>
          <p:cNvSpPr>
            <a:spLocks noGrp="1"/>
          </p:cNvSpPr>
          <p:nvPr>
            <p:ph sz="half" idx="1"/>
          </p:nvPr>
        </p:nvSpPr>
        <p:spPr/>
        <p:txBody>
          <a:bodyPr/>
          <a:lstStyle/>
          <a:p>
            <a:r>
              <a:rPr lang="en-US" dirty="0"/>
              <a:t>“For You” page</a:t>
            </a:r>
          </a:p>
          <a:p>
            <a:r>
              <a:rPr lang="en-US" dirty="0"/>
              <a:t>Likes, comments, and shares are noted by AI [1]</a:t>
            </a:r>
          </a:p>
          <a:p>
            <a:r>
              <a:rPr lang="en-US" dirty="0"/>
              <a:t>User Interactions, Video Information, and Device and Account Settings [2]</a:t>
            </a:r>
          </a:p>
          <a:p>
            <a:r>
              <a:rPr lang="en-US" dirty="0"/>
              <a:t>Study conducted in mainland China proves that the algorithm is the strongest motive [3]</a:t>
            </a:r>
          </a:p>
        </p:txBody>
      </p:sp>
      <p:sp>
        <p:nvSpPr>
          <p:cNvPr id="5" name="Footer Placeholder 4"/>
          <p:cNvSpPr>
            <a:spLocks noGrp="1"/>
          </p:cNvSpPr>
          <p:nvPr>
            <p:ph type="ftr" sz="quarter" idx="11"/>
          </p:nvPr>
        </p:nvSpPr>
        <p:spPr/>
        <p:txBody>
          <a:bodyPr/>
          <a:lstStyle/>
          <a:p>
            <a:r>
              <a:rPr lang="sk-SK" dirty="0"/>
              <a:t>© 2023 </a:t>
            </a:r>
            <a:r>
              <a:rPr lang="en-US" dirty="0"/>
              <a:t>Ashley Jacob</a:t>
            </a:r>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5970B222-F8BA-FBE8-26FC-997AC9F0E896}"/>
              </a:ext>
            </a:extLst>
          </p:cNvPr>
          <p:cNvPicPr>
            <a:picLocks noChangeAspect="1"/>
          </p:cNvPicPr>
          <p:nvPr/>
        </p:nvPicPr>
        <p:blipFill>
          <a:blip r:embed="rId3"/>
          <a:stretch>
            <a:fillRect/>
          </a:stretch>
        </p:blipFill>
        <p:spPr>
          <a:xfrm>
            <a:off x="5562600" y="456106"/>
            <a:ext cx="2030003" cy="4315057"/>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EBAA2472-AED1-BC0B-8826-BB2525C7F476}"/>
                  </a:ext>
                </a:extLst>
              </p14:cNvPr>
              <p14:cNvContentPartPr/>
              <p14:nvPr/>
            </p14:nvContentPartPr>
            <p14:xfrm>
              <a:off x="6575129" y="671293"/>
              <a:ext cx="548640" cy="260280"/>
            </p14:xfrm>
          </p:contentPart>
        </mc:Choice>
        <mc:Fallback xmlns="">
          <p:pic>
            <p:nvPicPr>
              <p:cNvPr id="17" name="Ink 16">
                <a:extLst>
                  <a:ext uri="{FF2B5EF4-FFF2-40B4-BE49-F238E27FC236}">
                    <a16:creationId xmlns:a16="http://schemas.microsoft.com/office/drawing/2014/main" id="{EBAA2472-AED1-BC0B-8826-BB2525C7F476}"/>
                  </a:ext>
                </a:extLst>
              </p:cNvPr>
              <p:cNvPicPr/>
              <p:nvPr/>
            </p:nvPicPr>
            <p:blipFill>
              <a:blip r:embed="rId5"/>
              <a:stretch>
                <a:fillRect/>
              </a:stretch>
            </p:blipFill>
            <p:spPr>
              <a:xfrm>
                <a:off x="6569009" y="665173"/>
                <a:ext cx="560880" cy="272520"/>
              </a:xfrm>
              <a:prstGeom prst="rect">
                <a:avLst/>
              </a:prstGeom>
            </p:spPr>
          </p:pic>
        </mc:Fallback>
      </mc:AlternateContent>
      <p:grpSp>
        <p:nvGrpSpPr>
          <p:cNvPr id="20" name="Group 19">
            <a:extLst>
              <a:ext uri="{FF2B5EF4-FFF2-40B4-BE49-F238E27FC236}">
                <a16:creationId xmlns:a16="http://schemas.microsoft.com/office/drawing/2014/main" id="{7971FF5F-9A79-2848-19DD-4014F82ACC12}"/>
              </a:ext>
            </a:extLst>
          </p:cNvPr>
          <p:cNvGrpSpPr/>
          <p:nvPr/>
        </p:nvGrpSpPr>
        <p:grpSpPr>
          <a:xfrm>
            <a:off x="7153289" y="891613"/>
            <a:ext cx="670680" cy="392400"/>
            <a:chOff x="7153289" y="891613"/>
            <a:chExt cx="670680" cy="392400"/>
          </a:xfrm>
        </p:grpSpPr>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278ABF28-B551-4960-5418-5071EEB1DB9A}"/>
                    </a:ext>
                  </a:extLst>
                </p14:cNvPr>
                <p14:cNvContentPartPr/>
                <p14:nvPr/>
              </p14:nvContentPartPr>
              <p14:xfrm>
                <a:off x="7168409" y="942373"/>
                <a:ext cx="655560" cy="341640"/>
              </p14:xfrm>
            </p:contentPart>
          </mc:Choice>
          <mc:Fallback xmlns="">
            <p:pic>
              <p:nvPicPr>
                <p:cNvPr id="18" name="Ink 17">
                  <a:extLst>
                    <a:ext uri="{FF2B5EF4-FFF2-40B4-BE49-F238E27FC236}">
                      <a16:creationId xmlns:a16="http://schemas.microsoft.com/office/drawing/2014/main" id="{278ABF28-B551-4960-5418-5071EEB1DB9A}"/>
                    </a:ext>
                  </a:extLst>
                </p:cNvPr>
                <p:cNvPicPr/>
                <p:nvPr/>
              </p:nvPicPr>
              <p:blipFill>
                <a:blip r:embed="rId7"/>
                <a:stretch>
                  <a:fillRect/>
                </a:stretch>
              </p:blipFill>
              <p:spPr>
                <a:xfrm>
                  <a:off x="7162289" y="936253"/>
                  <a:ext cx="667800" cy="353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B73AB7EB-AAA2-0D8C-E39E-DA3E6CD68BF5}"/>
                    </a:ext>
                  </a:extLst>
                </p14:cNvPr>
                <p14:cNvContentPartPr/>
                <p14:nvPr/>
              </p14:nvContentPartPr>
              <p14:xfrm>
                <a:off x="7153289" y="891613"/>
                <a:ext cx="178920" cy="233280"/>
              </p14:xfrm>
            </p:contentPart>
          </mc:Choice>
          <mc:Fallback xmlns="">
            <p:pic>
              <p:nvPicPr>
                <p:cNvPr id="19" name="Ink 18">
                  <a:extLst>
                    <a:ext uri="{FF2B5EF4-FFF2-40B4-BE49-F238E27FC236}">
                      <a16:creationId xmlns:a16="http://schemas.microsoft.com/office/drawing/2014/main" id="{B73AB7EB-AAA2-0D8C-E39E-DA3E6CD68BF5}"/>
                    </a:ext>
                  </a:extLst>
                </p:cNvPr>
                <p:cNvPicPr/>
                <p:nvPr/>
              </p:nvPicPr>
              <p:blipFill>
                <a:blip r:embed="rId9"/>
                <a:stretch>
                  <a:fillRect/>
                </a:stretch>
              </p:blipFill>
              <p:spPr>
                <a:xfrm>
                  <a:off x="7147169" y="885493"/>
                  <a:ext cx="191160" cy="245520"/>
                </a:xfrm>
                <a:prstGeom prst="rect">
                  <a:avLst/>
                </a:prstGeom>
              </p:spPr>
            </p:pic>
          </mc:Fallback>
        </mc:AlternateContent>
      </p:grpSp>
    </p:spTree>
    <p:extLst>
      <p:ext uri="{BB962C8B-B14F-4D97-AF65-F5344CB8AC3E}">
        <p14:creationId xmlns:p14="http://schemas.microsoft.com/office/powerpoint/2010/main" val="889376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Psychological impact</a:t>
            </a:r>
          </a:p>
        </p:txBody>
      </p:sp>
      <p:sp>
        <p:nvSpPr>
          <p:cNvPr id="3" name="Content Placeholder 2"/>
          <p:cNvSpPr>
            <a:spLocks noGrp="1"/>
          </p:cNvSpPr>
          <p:nvPr>
            <p:ph sz="half" idx="1"/>
          </p:nvPr>
        </p:nvSpPr>
        <p:spPr/>
        <p:txBody>
          <a:bodyPr/>
          <a:lstStyle/>
          <a:p>
            <a:r>
              <a:rPr lang="en-US" dirty="0"/>
              <a:t>Short term attention span</a:t>
            </a:r>
          </a:p>
          <a:p>
            <a:r>
              <a:rPr lang="en-US" dirty="0"/>
              <a:t>21-34 seconds on average[4]</a:t>
            </a:r>
          </a:p>
          <a:p>
            <a:r>
              <a:rPr lang="en-US" dirty="0"/>
              <a:t>95 mins per day[4]</a:t>
            </a:r>
          </a:p>
          <a:p>
            <a:r>
              <a:rPr lang="en-US" dirty="0"/>
              <a:t>TTUD affects memory loss[5]</a:t>
            </a:r>
          </a:p>
        </p:txBody>
      </p:sp>
      <p:sp>
        <p:nvSpPr>
          <p:cNvPr id="5" name="Footer Placeholder 4"/>
          <p:cNvSpPr>
            <a:spLocks noGrp="1"/>
          </p:cNvSpPr>
          <p:nvPr>
            <p:ph type="ftr" sz="quarter" idx="11"/>
          </p:nvPr>
        </p:nvSpPr>
        <p:spPr/>
        <p:txBody>
          <a:bodyPr/>
          <a:lstStyle/>
          <a:p>
            <a:r>
              <a:rPr lang="sk-SK" dirty="0"/>
              <a:t>© 2023</a:t>
            </a:r>
            <a:r>
              <a:rPr lang="en-US" dirty="0"/>
              <a:t> Ashley Jacob</a:t>
            </a:r>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99D28091-9CE3-E87F-339F-193397E16E98}"/>
              </a:ext>
            </a:extLst>
          </p:cNvPr>
          <p:cNvPicPr>
            <a:picLocks noChangeAspect="1"/>
          </p:cNvPicPr>
          <p:nvPr/>
        </p:nvPicPr>
        <p:blipFill>
          <a:blip r:embed="rId3"/>
          <a:stretch>
            <a:fillRect/>
          </a:stretch>
        </p:blipFill>
        <p:spPr>
          <a:xfrm>
            <a:off x="4724402" y="1166898"/>
            <a:ext cx="3708591" cy="2384548"/>
          </a:xfrm>
          <a:prstGeom prst="rect">
            <a:avLst/>
          </a:prstGeom>
        </p:spPr>
      </p:pic>
    </p:spTree>
    <p:extLst>
      <p:ext uri="{BB962C8B-B14F-4D97-AF65-F5344CB8AC3E}">
        <p14:creationId xmlns:p14="http://schemas.microsoft.com/office/powerpoint/2010/main" val="47827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to limit </a:t>
            </a:r>
            <a:r>
              <a:rPr lang="en-US" dirty="0" err="1"/>
              <a:t>tiktok</a:t>
            </a:r>
            <a:r>
              <a:rPr lang="en-US" dirty="0"/>
              <a:t> usage</a:t>
            </a:r>
          </a:p>
        </p:txBody>
      </p:sp>
      <p:sp>
        <p:nvSpPr>
          <p:cNvPr id="3" name="Content Placeholder 2"/>
          <p:cNvSpPr>
            <a:spLocks noGrp="1"/>
          </p:cNvSpPr>
          <p:nvPr>
            <p:ph sz="half" idx="1"/>
          </p:nvPr>
        </p:nvSpPr>
        <p:spPr/>
        <p:txBody>
          <a:bodyPr/>
          <a:lstStyle/>
          <a:p>
            <a:r>
              <a:rPr lang="en-US" dirty="0"/>
              <a:t>Identify if your usage is a problem[6]</a:t>
            </a:r>
          </a:p>
          <a:p>
            <a:r>
              <a:rPr lang="en-US" dirty="0"/>
              <a:t>Unfollow invaluable content[7]</a:t>
            </a:r>
          </a:p>
          <a:p>
            <a:r>
              <a:rPr lang="en-US" dirty="0"/>
              <a:t>Time limit[7]</a:t>
            </a:r>
          </a:p>
          <a:p>
            <a:r>
              <a:rPr lang="en-US" dirty="0"/>
              <a:t>Find other activities to occupy time[7]</a:t>
            </a:r>
          </a:p>
        </p:txBody>
      </p:sp>
      <p:sp>
        <p:nvSpPr>
          <p:cNvPr id="5" name="Footer Placeholder 4"/>
          <p:cNvSpPr>
            <a:spLocks noGrp="1"/>
          </p:cNvSpPr>
          <p:nvPr>
            <p:ph type="ftr" sz="quarter" idx="11"/>
          </p:nvPr>
        </p:nvSpPr>
        <p:spPr/>
        <p:txBody>
          <a:bodyPr/>
          <a:lstStyle/>
          <a:p>
            <a:r>
              <a:rPr lang="sk-SK" dirty="0"/>
              <a:t>© 2023 </a:t>
            </a:r>
            <a:r>
              <a:rPr lang="en-US" dirty="0"/>
              <a:t>Ashley Jacob</a:t>
            </a:r>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spTree>
    <p:extLst>
      <p:ext uri="{BB962C8B-B14F-4D97-AF65-F5344CB8AC3E}">
        <p14:creationId xmlns:p14="http://schemas.microsoft.com/office/powerpoint/2010/main" val="396829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88967"/>
            <a:ext cx="8340996" cy="5020888"/>
          </a:xfrm>
        </p:spPr>
        <p:txBody>
          <a:bodyPr lIns="91440">
            <a:normAutofit lnSpcReduction="10000"/>
          </a:bodyPr>
          <a:lstStyle/>
          <a:p>
            <a:pPr marL="0" indent="0">
              <a:buNone/>
            </a:pPr>
            <a:r>
              <a:rPr lang="en-US" sz="1200" dirty="0"/>
              <a:t>[1]</a:t>
            </a:r>
            <a:r>
              <a:rPr lang="en-US" sz="1200" dirty="0">
                <a:effectLst/>
              </a:rPr>
              <a:t> Petrillo, Sophia. “What Makes TikTok so Addictive?: An Analysis of the Mechanisms Underlying the World’s Latest Social Media Craze.” </a:t>
            </a:r>
            <a:r>
              <a:rPr lang="en-US" sz="1200" i="1" dirty="0">
                <a:effectLst/>
              </a:rPr>
              <a:t>Brown Undergraduate Journal of Public Health</a:t>
            </a:r>
            <a:r>
              <a:rPr lang="en-US" sz="1200" dirty="0">
                <a:effectLst/>
              </a:rPr>
              <a:t>, WordPress, 13 Dec. 2021, sites.brown.edu/</a:t>
            </a:r>
            <a:r>
              <a:rPr lang="en-US" sz="1200" dirty="0" err="1">
                <a:effectLst/>
              </a:rPr>
              <a:t>publichealthjournal</a:t>
            </a:r>
            <a:r>
              <a:rPr lang="en-US" sz="1200" dirty="0">
                <a:effectLst/>
              </a:rPr>
              <a:t>/2021/12/13/</a:t>
            </a:r>
            <a:r>
              <a:rPr lang="en-US" sz="1200" dirty="0" err="1">
                <a:effectLst/>
              </a:rPr>
              <a:t>tiktok</a:t>
            </a:r>
            <a:r>
              <a:rPr lang="en-US" sz="1200" dirty="0">
                <a:effectLst/>
              </a:rPr>
              <a:t>/. </a:t>
            </a:r>
            <a:endParaRPr lang="en-US" sz="1200" dirty="0"/>
          </a:p>
          <a:p>
            <a:pPr marL="0" indent="0">
              <a:buNone/>
            </a:pPr>
            <a:r>
              <a:rPr lang="en-US" sz="1200" dirty="0"/>
              <a:t>[2] </a:t>
            </a:r>
            <a:r>
              <a:rPr lang="en-US" sz="1200" dirty="0">
                <a:effectLst/>
              </a:rPr>
              <a:t>“How </a:t>
            </a:r>
            <a:r>
              <a:rPr lang="en-US" sz="1200" dirty="0" err="1">
                <a:effectLst/>
              </a:rPr>
              <a:t>Tiktok</a:t>
            </a:r>
            <a:r>
              <a:rPr lang="en-US" sz="1200" dirty="0">
                <a:effectLst/>
              </a:rPr>
              <a:t> Recommends Videos #ForYou.” </a:t>
            </a:r>
            <a:r>
              <a:rPr lang="en-US" sz="1200" i="1" dirty="0">
                <a:effectLst/>
              </a:rPr>
              <a:t>TikTok</a:t>
            </a:r>
            <a:r>
              <a:rPr lang="en-US" sz="1200" dirty="0">
                <a:effectLst/>
              </a:rPr>
              <a:t>, TikTok, 18 June 2020, newsroom.tiktok.com/</a:t>
            </a:r>
            <a:r>
              <a:rPr lang="en-US" sz="1200" dirty="0" err="1">
                <a:effectLst/>
              </a:rPr>
              <a:t>en</a:t>
            </a:r>
            <a:r>
              <a:rPr lang="en-US" sz="1200" dirty="0">
                <a:effectLst/>
              </a:rPr>
              <a:t>-us/how-</a:t>
            </a:r>
            <a:r>
              <a:rPr lang="en-US" sz="1200" dirty="0" err="1">
                <a:effectLst/>
              </a:rPr>
              <a:t>tiktok</a:t>
            </a:r>
            <a:r>
              <a:rPr lang="en-US" sz="1200" dirty="0">
                <a:effectLst/>
              </a:rPr>
              <a:t>-recommends-videos-for-you. </a:t>
            </a:r>
            <a:endParaRPr lang="en-US" sz="1200" dirty="0"/>
          </a:p>
          <a:p>
            <a:pPr marL="0" indent="0">
              <a:buNone/>
            </a:pPr>
            <a:r>
              <a:rPr lang="en-US" sz="1200" dirty="0"/>
              <a:t>[3] Scherr, Sebastian, and Kevin Wang. “Explaining the Success of Social Media with Gratification Niches: Motivations Behind Daytime, Nighttime, and Active Use of TikTok in China.” C</a:t>
            </a:r>
            <a:r>
              <a:rPr lang="en-US" sz="1200" i="1" dirty="0"/>
              <a:t>omputers in in human behavior </a:t>
            </a:r>
            <a:r>
              <a:rPr lang="en-US" sz="1200" dirty="0"/>
              <a:t>124 (2021): 106893-.Web</a:t>
            </a:r>
          </a:p>
          <a:p>
            <a:pPr marL="0" indent="0">
              <a:buNone/>
            </a:pPr>
            <a:r>
              <a:rPr lang="en-US" sz="1200" dirty="0"/>
              <a:t>[4] </a:t>
            </a:r>
            <a:r>
              <a:rPr lang="en-US" sz="1200" dirty="0">
                <a:effectLst/>
              </a:rPr>
              <a:t>McCoy, Megan. “TikTok Is Shortening Our Attention Spans.” </a:t>
            </a:r>
            <a:r>
              <a:rPr lang="en-US" sz="1200" i="1" dirty="0">
                <a:effectLst/>
              </a:rPr>
              <a:t>Talon</a:t>
            </a:r>
            <a:r>
              <a:rPr lang="en-US" sz="1200" dirty="0">
                <a:effectLst/>
              </a:rPr>
              <a:t>, Talon, 17 Sept. 2022, oakparktalon.org/15364/opinion/</a:t>
            </a:r>
            <a:r>
              <a:rPr lang="en-US" sz="1200" dirty="0" err="1">
                <a:effectLst/>
              </a:rPr>
              <a:t>tiktok</a:t>
            </a:r>
            <a:r>
              <a:rPr lang="en-US" sz="1200" dirty="0">
                <a:effectLst/>
              </a:rPr>
              <a:t>-is-shortening-our-attention-spans/. </a:t>
            </a:r>
            <a:endParaRPr lang="en-US" sz="1200" dirty="0"/>
          </a:p>
          <a:p>
            <a:pPr marL="0" indent="0">
              <a:buNone/>
            </a:pPr>
            <a:r>
              <a:rPr lang="en-US" sz="1200" dirty="0"/>
              <a:t>[5] </a:t>
            </a:r>
            <a:r>
              <a:rPr lang="en-US" sz="1200" b="0" i="0" dirty="0">
                <a:effectLst/>
              </a:rPr>
              <a:t>Sha, Peng, and </a:t>
            </a:r>
            <a:r>
              <a:rPr lang="en-US" sz="1200" b="0" i="0" dirty="0" err="1">
                <a:effectLst/>
              </a:rPr>
              <a:t>Xiaoyu</a:t>
            </a:r>
            <a:r>
              <a:rPr lang="en-US" sz="1200" b="0" i="0" dirty="0">
                <a:effectLst/>
              </a:rPr>
              <a:t> Dong. “Research on Adolescents Regarding the Indirect Effect of Depression, Anxiety, and Stress between TikTok Use Disorder and Memory Loss.” </a:t>
            </a:r>
            <a:r>
              <a:rPr lang="en-US" sz="1200" b="0" i="1" dirty="0">
                <a:effectLst/>
              </a:rPr>
              <a:t>International journal of environmental research and public health</a:t>
            </a:r>
            <a:r>
              <a:rPr lang="en-US" sz="1200" b="0" i="0" dirty="0">
                <a:effectLst/>
              </a:rPr>
              <a:t> vol. 18,16 8820. 21 Aug. 2021, doi:10.3390/ijerph18168820 </a:t>
            </a:r>
          </a:p>
          <a:p>
            <a:pPr marL="0" indent="0">
              <a:buNone/>
            </a:pPr>
            <a:r>
              <a:rPr lang="en-US" sz="1200" dirty="0"/>
              <a:t>[6]</a:t>
            </a:r>
            <a:r>
              <a:rPr lang="en-US" sz="1200" dirty="0">
                <a:effectLst/>
              </a:rPr>
              <a:t> </a:t>
            </a:r>
            <a:r>
              <a:rPr lang="en-US" sz="1200" dirty="0" err="1">
                <a:effectLst/>
              </a:rPr>
              <a:t>Arzt</a:t>
            </a:r>
            <a:r>
              <a:rPr lang="en-US" sz="1200" dirty="0">
                <a:effectLst/>
              </a:rPr>
              <a:t>, Nicole. “</a:t>
            </a:r>
            <a:r>
              <a:rPr lang="en-US" sz="1200" dirty="0" err="1">
                <a:effectLst/>
              </a:rPr>
              <a:t>Tiktok</a:t>
            </a:r>
            <a:r>
              <a:rPr lang="en-US" sz="1200" dirty="0">
                <a:effectLst/>
              </a:rPr>
              <a:t> Addiction: Causes, Signs, &amp; How to Stop.” </a:t>
            </a:r>
            <a:r>
              <a:rPr lang="en-US" sz="1200" i="1" dirty="0">
                <a:effectLst/>
              </a:rPr>
              <a:t>Choosing Therapy</a:t>
            </a:r>
            <a:r>
              <a:rPr lang="en-US" sz="1200" dirty="0">
                <a:effectLst/>
              </a:rPr>
              <a:t>, Choosing Therapy, 7 July 2023, www.choosingtherapy.com/tiktok-addiction/. </a:t>
            </a:r>
          </a:p>
          <a:p>
            <a:pPr marL="0" indent="0">
              <a:buNone/>
            </a:pPr>
            <a:r>
              <a:rPr lang="en-US" sz="1200" dirty="0"/>
              <a:t>[7]</a:t>
            </a:r>
            <a:r>
              <a:rPr lang="en-US" sz="1200" dirty="0">
                <a:effectLst/>
              </a:rPr>
              <a:t> “How to Spend Less Time on TikTok (and Why It’s so Addictive).” </a:t>
            </a:r>
            <a:r>
              <a:rPr lang="en-US" sz="1200" i="1" dirty="0">
                <a:effectLst/>
              </a:rPr>
              <a:t>Digital Responsibility</a:t>
            </a:r>
            <a:r>
              <a:rPr lang="en-US" sz="1200" dirty="0">
                <a:effectLst/>
              </a:rPr>
              <a:t>, Digital Responsibility, www.digitalresponsibility.org/how-to-spend-less-time-on-tiktok-and-why-its-so-addictive. Accessed 13 Oct. 2023. </a:t>
            </a:r>
          </a:p>
          <a:p>
            <a:pPr marL="0" indent="0">
              <a:buNone/>
            </a:pPr>
            <a:r>
              <a:rPr lang="en-US" sz="1200" dirty="0"/>
              <a:t>[8] </a:t>
            </a:r>
            <a:r>
              <a:rPr lang="en-US" sz="1050" dirty="0">
                <a:effectLst/>
              </a:rPr>
              <a:t>“Addiction to Social Media: Main Causes and Symptoms.” </a:t>
            </a:r>
            <a:r>
              <a:rPr lang="en-US" sz="1050" i="1" dirty="0">
                <a:effectLst/>
              </a:rPr>
              <a:t>Iberdrola</a:t>
            </a:r>
            <a:r>
              <a:rPr lang="en-US" sz="1050" dirty="0">
                <a:effectLst/>
              </a:rPr>
              <a:t>, Iberdrola, www.iberdrola.com/social-commitment/impact-social-media-youth. Accessed 13 Oct. 2023. </a:t>
            </a:r>
          </a:p>
          <a:p>
            <a:pPr marL="0" indent="0">
              <a:buNone/>
            </a:pPr>
            <a:endParaRPr lang="en-US" sz="1200" dirty="0">
              <a:effectLst/>
            </a:endParaRPr>
          </a:p>
          <a:p>
            <a:pPr marL="0" indent="0">
              <a:buNone/>
            </a:pPr>
            <a:endParaRPr lang="en-US" sz="1200" dirty="0"/>
          </a:p>
          <a:p>
            <a:pPr marL="0" indent="0">
              <a:buNone/>
            </a:pPr>
            <a:r>
              <a:rPr lang="en-US" sz="1200" dirty="0"/>
              <a:t>…</a:t>
            </a:r>
          </a:p>
        </p:txBody>
      </p:sp>
      <p:sp>
        <p:nvSpPr>
          <p:cNvPr id="4" name="Footer Placeholder 3"/>
          <p:cNvSpPr>
            <a:spLocks noGrp="1"/>
          </p:cNvSpPr>
          <p:nvPr>
            <p:ph type="ftr" sz="quarter" idx="11"/>
          </p:nvPr>
        </p:nvSpPr>
        <p:spPr/>
        <p:txBody>
          <a:bodyPr/>
          <a:lstStyle/>
          <a:p>
            <a:r>
              <a:rPr lang="sk-SK" dirty="0"/>
              <a:t>© 2023 </a:t>
            </a:r>
            <a:r>
              <a:rPr lang="en-US" dirty="0"/>
              <a:t>Ashley Jacob</a:t>
            </a:r>
          </a:p>
        </p:txBody>
      </p:sp>
      <p:sp>
        <p:nvSpPr>
          <p:cNvPr id="5" name="Slide Number Placeholder 4"/>
          <p:cNvSpPr>
            <a:spLocks noGrp="1"/>
          </p:cNvSpPr>
          <p:nvPr>
            <p:ph type="sldNum" sz="quarter" idx="12"/>
          </p:nvPr>
        </p:nvSpPr>
        <p:spPr/>
        <p:txBody>
          <a:bodyPr/>
          <a:lstStyle/>
          <a:p>
            <a:fld id="{A2A17EAB-8B51-5C40-8776-6683E51FA7A0}" type="slidenum">
              <a:rPr lang="en-US" smtClean="0"/>
              <a:t>13</a:t>
            </a:fld>
            <a:endParaRPr lang="en-US" dirty="0"/>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spTree>
    <p:extLst>
      <p:ext uri="{BB962C8B-B14F-4D97-AF65-F5344CB8AC3E}">
        <p14:creationId xmlns:p14="http://schemas.microsoft.com/office/powerpoint/2010/main" val="333421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1"/>
          <p:cNvSpPr>
            <a:spLocks noGrp="1"/>
          </p:cNvSpPr>
          <p:nvPr>
            <p:ph type="title"/>
          </p:nvPr>
        </p:nvSpPr>
        <p:spPr>
          <a:xfrm>
            <a:off x="914400" y="1143000"/>
            <a:ext cx="7312320" cy="1491480"/>
          </a:xfrm>
          <a:prstGeom prst="rect">
            <a:avLst/>
          </a:prstGeom>
          <a:noFill/>
          <a:ln w="0">
            <a:noFill/>
          </a:ln>
        </p:spPr>
        <p:txBody>
          <a:bodyPr lIns="90000" tIns="45000" rIns="90000" bIns="45000" anchor="b">
            <a:noAutofit/>
          </a:bodyPr>
          <a:lstStyle/>
          <a:p>
            <a:pPr indent="0" algn="ctr">
              <a:lnSpc>
                <a:spcPct val="80000"/>
              </a:lnSpc>
              <a:buNone/>
              <a:tabLst>
                <a:tab pos="0" algn="l"/>
              </a:tabLst>
            </a:pPr>
            <a:r>
              <a:rPr lang="en-US" sz="3300" b="0" strike="noStrike" cap="all" spc="-1">
                <a:solidFill>
                  <a:srgbClr val="FFFFFF"/>
                </a:solidFill>
                <a:latin typeface="Cambria"/>
              </a:rPr>
              <a:t>What snowden should have done</a:t>
            </a:r>
            <a:endParaRPr lang="en-US" sz="3300" b="0" strike="noStrike" spc="-1">
              <a:solidFill>
                <a:srgbClr val="FFFFFF"/>
              </a:solidFill>
              <a:latin typeface="Arial"/>
            </a:endParaRPr>
          </a:p>
        </p:txBody>
      </p:sp>
      <p:sp>
        <p:nvSpPr>
          <p:cNvPr id="498" name="PlaceHolder 2"/>
          <p:cNvSpPr>
            <a:spLocks noGrp="1"/>
          </p:cNvSpPr>
          <p:nvPr>
            <p:ph/>
          </p:nvPr>
        </p:nvSpPr>
        <p:spPr>
          <a:xfrm>
            <a:off x="914400" y="2724120"/>
            <a:ext cx="7312320" cy="759240"/>
          </a:xfrm>
          <a:prstGeom prst="rect">
            <a:avLst/>
          </a:prstGeom>
          <a:noFill/>
          <a:ln w="0">
            <a:noFill/>
          </a:ln>
        </p:spPr>
        <p:txBody>
          <a:bodyPr lIns="90000" tIns="45000" rIns="90000" bIns="45000" anchor="t">
            <a:noAutofit/>
          </a:bodyPr>
          <a:lstStyle/>
          <a:p>
            <a:pPr indent="0" algn="ctr">
              <a:lnSpc>
                <a:spcPct val="90000"/>
              </a:lnSpc>
              <a:buNone/>
              <a:tabLst>
                <a:tab pos="0" algn="l"/>
              </a:tabLst>
            </a:pPr>
            <a:r>
              <a:rPr lang="en-US" sz="2100" b="0" strike="noStrike" spc="-1">
                <a:solidFill>
                  <a:srgbClr val="FFFFFF"/>
                </a:solidFill>
                <a:latin typeface="Cambria"/>
              </a:rPr>
              <a:t>Carlos Medina</a:t>
            </a:r>
            <a:endParaRPr lang="en-US" sz="2100" b="0" strike="noStrike" spc="-1">
              <a:solidFill>
                <a:srgbClr val="FFFFFF"/>
              </a:solidFill>
              <a:latin typeface="Arial"/>
            </a:endParaRPr>
          </a:p>
        </p:txBody>
      </p:sp>
      <p:sp>
        <p:nvSpPr>
          <p:cNvPr id="4" name="PlaceHolder 3"/>
          <p:cNvSpPr>
            <a:spLocks noGrp="1"/>
          </p:cNvSpPr>
          <p:nvPr>
            <p:ph type="ftr" idx="1"/>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2"/>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4FB8F-352A-4209-8111-2418DCD9E74B}" type="slidenum">
              <a:rPr lang="en-US" smtClean="0"/>
              <a:p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Background</a:t>
            </a:r>
            <a:endParaRPr lang="en-US" sz="2700" b="0" strike="noStrike" spc="-1">
              <a:solidFill>
                <a:srgbClr val="FFFFFF"/>
              </a:solidFill>
              <a:latin typeface="Arial"/>
            </a:endParaRPr>
          </a:p>
        </p:txBody>
      </p:sp>
      <p:sp>
        <p:nvSpPr>
          <p:cNvPr id="500" name="PlaceHolder 2"/>
          <p:cNvSpPr>
            <a:spLocks noGrp="1"/>
          </p:cNvSpPr>
          <p:nvPr>
            <p:ph/>
          </p:nvPr>
        </p:nvSpPr>
        <p:spPr>
          <a:xfrm>
            <a:off x="685800" y="1352520"/>
            <a:ext cx="373104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Edward Snowden was a civilian subcontractor for the NSA [2] </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Worked at Dell, then Booz Allen Hamilton</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Leaked Top Secret documents to members of the press</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Fled to Hong Kong intending for Ecuador; stuck in Russia  [3]</a:t>
            </a:r>
            <a:endParaRPr lang="en-US" sz="1800" b="0" strike="noStrike" spc="-1">
              <a:solidFill>
                <a:srgbClr val="FFFFFF"/>
              </a:solidFill>
              <a:latin typeface="Arial"/>
            </a:endParaRPr>
          </a:p>
        </p:txBody>
      </p:sp>
      <p:sp>
        <p:nvSpPr>
          <p:cNvPr id="501" name="TextBox 6"/>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pic>
        <p:nvPicPr>
          <p:cNvPr id="502" name="Picture 501"/>
          <p:cNvPicPr/>
          <p:nvPr/>
        </p:nvPicPr>
        <p:blipFill>
          <a:blip r:embed="rId3"/>
          <a:stretch/>
        </p:blipFill>
        <p:spPr>
          <a:xfrm>
            <a:off x="4800600" y="638280"/>
            <a:ext cx="3655440" cy="4617360"/>
          </a:xfrm>
          <a:prstGeom prst="rect">
            <a:avLst/>
          </a:prstGeom>
          <a:ln w="0">
            <a:noFill/>
          </a:ln>
        </p:spPr>
      </p:pic>
      <p:sp>
        <p:nvSpPr>
          <p:cNvPr id="503" name="Rectangle 502"/>
          <p:cNvSpPr/>
          <p:nvPr/>
        </p:nvSpPr>
        <p:spPr>
          <a:xfrm>
            <a:off x="7760880" y="4536000"/>
            <a:ext cx="468360" cy="32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199"/>
              </a:spcBef>
            </a:pPr>
            <a:r>
              <a:rPr lang="en-US" sz="1800" b="0" strike="noStrike" spc="-1">
                <a:solidFill>
                  <a:srgbClr val="FFFFFF"/>
                </a:solidFill>
                <a:latin typeface="Cambria"/>
                <a:ea typeface="DejaVu Sans"/>
              </a:rPr>
              <a:t>[1]</a:t>
            </a:r>
            <a:endParaRPr lang="en-US" sz="1800" b="0" strike="noStrike" spc="-1">
              <a:solidFill>
                <a:srgbClr val="FFFFFF"/>
              </a:solidFill>
              <a:latin typeface="Arial"/>
            </a:endParaRPr>
          </a:p>
        </p:txBody>
      </p:sp>
      <p:sp>
        <p:nvSpPr>
          <p:cNvPr id="4" name="PlaceHolder 3"/>
          <p:cNvSpPr>
            <a:spLocks noGrp="1"/>
          </p:cNvSpPr>
          <p:nvPr>
            <p:ph type="ftr" idx="4"/>
          </p:nvPr>
        </p:nvSpPr>
        <p:spPr/>
        <p:txBody>
          <a:bodyPr/>
          <a:lstStyle/>
          <a:p>
            <a:r>
              <a:t>© 2023 Keith A. Pray</a:t>
            </a:r>
          </a:p>
        </p:txBody>
      </p:sp>
      <p:sp>
        <p:nvSpPr>
          <p:cNvPr id="5" name="PlaceHolder 4"/>
          <p:cNvSpPr>
            <a:spLocks noGrp="1"/>
          </p:cNvSpPr>
          <p:nvPr>
            <p:ph type="sldNum" idx="5"/>
          </p:nvPr>
        </p:nvSpPr>
        <p:spPr/>
        <p:txBody>
          <a:bodyPr/>
          <a:lstStyle/>
          <a:p>
            <a:fld id="{260FB544-7EF2-4F12-9288-ADB62E0666C2}" type="slidenum">
              <a:r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Classification</a:t>
            </a:r>
            <a:endParaRPr lang="en-US" sz="2700" b="0" strike="noStrike" spc="-1">
              <a:solidFill>
                <a:srgbClr val="FFFFFF"/>
              </a:solidFill>
              <a:latin typeface="Arial"/>
            </a:endParaRPr>
          </a:p>
        </p:txBody>
      </p:sp>
      <p:sp>
        <p:nvSpPr>
          <p:cNvPr id="505" name="TextBox 11"/>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pic>
        <p:nvPicPr>
          <p:cNvPr id="506" name="Picture 505"/>
          <p:cNvPicPr/>
          <p:nvPr/>
        </p:nvPicPr>
        <p:blipFill>
          <a:blip r:embed="rId3"/>
          <a:stretch/>
        </p:blipFill>
        <p:spPr>
          <a:xfrm>
            <a:off x="5715000" y="914400"/>
            <a:ext cx="2969640" cy="3859200"/>
          </a:xfrm>
          <a:prstGeom prst="rect">
            <a:avLst/>
          </a:prstGeom>
          <a:ln w="0">
            <a:noFill/>
          </a:ln>
        </p:spPr>
      </p:pic>
      <p:sp>
        <p:nvSpPr>
          <p:cNvPr id="507" name="Rectangle 506"/>
          <p:cNvSpPr/>
          <p:nvPr/>
        </p:nvSpPr>
        <p:spPr>
          <a:xfrm>
            <a:off x="613800" y="1275480"/>
            <a:ext cx="4112640" cy="100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1417"/>
              </a:spcBef>
            </a:pPr>
            <a:r>
              <a:rPr lang="en-US" sz="1800" b="0" strike="noStrike" spc="-1" dirty="0">
                <a:solidFill>
                  <a:srgbClr val="FFFFFF"/>
                </a:solidFill>
                <a:latin typeface="Cambria"/>
                <a:ea typeface="DejaVu Sans"/>
              </a:rPr>
              <a:t>“Information, the unauthorized disclosure of which, reasonably could be expected to cause”: [4]</a:t>
            </a:r>
            <a:endParaRPr lang="en-US" sz="1800" b="0" strike="noStrike" spc="-1" dirty="0">
              <a:solidFill>
                <a:srgbClr val="FFFFFF"/>
              </a:solidFill>
              <a:latin typeface="Arial"/>
            </a:endParaRPr>
          </a:p>
        </p:txBody>
      </p:sp>
      <p:sp>
        <p:nvSpPr>
          <p:cNvPr id="508" name="Rectangle 507"/>
          <p:cNvSpPr/>
          <p:nvPr/>
        </p:nvSpPr>
        <p:spPr>
          <a:xfrm>
            <a:off x="984960" y="2301840"/>
            <a:ext cx="4499280" cy="135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Damage - </a:t>
            </a:r>
            <a:r>
              <a:rPr lang="en-US" sz="1800" b="0" i="1" strike="noStrike" spc="-1">
                <a:solidFill>
                  <a:srgbClr val="FFFFFF"/>
                </a:solidFill>
                <a:latin typeface="Cambria"/>
                <a:ea typeface="DejaVu Sans"/>
              </a:rPr>
              <a:t>Confidential</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Serious damage - </a:t>
            </a:r>
            <a:r>
              <a:rPr lang="en-US" sz="1800" b="0" i="1" strike="noStrike" spc="-1">
                <a:solidFill>
                  <a:srgbClr val="FFFFFF"/>
                </a:solidFill>
                <a:latin typeface="Cambria"/>
                <a:ea typeface="DejaVu Sans"/>
              </a:rPr>
              <a:t>Secret</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Exceptionally grave damage</a:t>
            </a:r>
            <a:r>
              <a:rPr lang="en-US" sz="1800" b="1" strike="noStrike" spc="-1">
                <a:solidFill>
                  <a:srgbClr val="FFFFFF"/>
                </a:solidFill>
                <a:latin typeface="Cambria"/>
                <a:ea typeface="DejaVu Sans"/>
              </a:rPr>
              <a:t> </a:t>
            </a:r>
            <a:r>
              <a:rPr lang="en-US" sz="1800" b="0" strike="noStrike" spc="-1">
                <a:solidFill>
                  <a:srgbClr val="FFFFFF"/>
                </a:solidFill>
                <a:latin typeface="Cambria"/>
                <a:ea typeface="DejaVu Sans"/>
              </a:rPr>
              <a:t>-</a:t>
            </a:r>
            <a:r>
              <a:rPr lang="en-US" sz="1800" b="1" strike="noStrike" spc="-1">
                <a:solidFill>
                  <a:srgbClr val="FFFFFF"/>
                </a:solidFill>
                <a:latin typeface="Cambria"/>
                <a:ea typeface="DejaVu Sans"/>
              </a:rPr>
              <a:t> </a:t>
            </a:r>
            <a:r>
              <a:rPr lang="en-US" sz="1800" b="0" i="1" strike="noStrike" spc="-1">
                <a:solidFill>
                  <a:srgbClr val="FFFFFF"/>
                </a:solidFill>
                <a:latin typeface="Cambria"/>
                <a:ea typeface="DejaVu Sans"/>
              </a:rPr>
              <a:t>Top Secret</a:t>
            </a:r>
            <a:endParaRPr lang="en-US" sz="1800" b="0" strike="noStrike" spc="-1">
              <a:solidFill>
                <a:srgbClr val="FFFFFF"/>
              </a:solidFill>
              <a:latin typeface="Arial"/>
            </a:endParaRPr>
          </a:p>
        </p:txBody>
      </p:sp>
      <p:sp>
        <p:nvSpPr>
          <p:cNvPr id="509" name="Rectangle 508"/>
          <p:cNvSpPr/>
          <p:nvPr/>
        </p:nvSpPr>
        <p:spPr>
          <a:xfrm>
            <a:off x="8037000" y="4728600"/>
            <a:ext cx="684720" cy="62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a:solidFill>
                  <a:srgbClr val="FFFFFF"/>
                </a:solidFill>
                <a:latin typeface="Cambria"/>
                <a:ea typeface="DejaVu Sans"/>
              </a:rPr>
              <a:t>[4]</a:t>
            </a:r>
            <a:endParaRPr lang="en-US" sz="1800" b="0" strike="noStrike" spc="-1">
              <a:solidFill>
                <a:srgbClr val="FFFFFF"/>
              </a:solidFill>
              <a:latin typeface="Arial"/>
            </a:endParaRPr>
          </a:p>
        </p:txBody>
      </p:sp>
      <p:sp>
        <p:nvSpPr>
          <p:cNvPr id="3" name="PlaceHolder 2"/>
          <p:cNvSpPr>
            <a:spLocks noGrp="1"/>
          </p:cNvSpPr>
          <p:nvPr>
            <p:ph type="ftr" idx="7"/>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4" name="PlaceHolder 3"/>
          <p:cNvSpPr>
            <a:spLocks noGrp="1"/>
          </p:cNvSpPr>
          <p:nvPr>
            <p:ph type="sldNum" idx="8"/>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D2735B-D09B-4B55-B769-851953F76B4B}" type="slidenum">
              <a:rPr lang="en-US" smtClean="0"/>
              <a:pP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Timeline</a:t>
            </a:r>
            <a:endParaRPr lang="en-US" sz="2700" b="0" strike="noStrike" spc="-1">
              <a:solidFill>
                <a:srgbClr val="FFFFFF"/>
              </a:solidFill>
              <a:latin typeface="Arial"/>
            </a:endParaRPr>
          </a:p>
        </p:txBody>
      </p:sp>
      <p:sp>
        <p:nvSpPr>
          <p:cNvPr id="511" name="PlaceHolder 2"/>
          <p:cNvSpPr>
            <a:spLocks noGrp="1"/>
          </p:cNvSpPr>
          <p:nvPr>
            <p:ph/>
          </p:nvPr>
        </p:nvSpPr>
        <p:spPr>
          <a:xfrm>
            <a:off x="685800" y="1352520"/>
            <a:ext cx="388404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2006: Hired by Dell for the CIA as an IT expert. Granted top-secret clearance</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2007-2009: Posted to Europe. Becomes disillusioned with, “his government's impact on the world” </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2009-2012: Critical assessment of work behavior; begins collecting documents</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ea typeface="Microsoft YaHei"/>
              </a:rPr>
              <a:t>2013: Joins BAH to gain access to more documents; contacts multiple news agencies [3]</a:t>
            </a:r>
            <a:endParaRPr lang="en-US" sz="1800" b="0" strike="noStrike" spc="-1">
              <a:solidFill>
                <a:srgbClr val="FFFFFF"/>
              </a:solidFill>
              <a:latin typeface="Arial"/>
            </a:endParaRPr>
          </a:p>
          <a:p>
            <a:pPr marL="205920" indent="0">
              <a:lnSpc>
                <a:spcPct val="90000"/>
              </a:lnSpc>
              <a:spcBef>
                <a:spcPts val="1199"/>
              </a:spcBef>
              <a:buNone/>
              <a:tabLst>
                <a:tab pos="0" algn="l"/>
              </a:tabLst>
            </a:pPr>
            <a:r>
              <a:rPr lang="en-US" sz="1800" b="0" strike="noStrike" spc="-1">
                <a:solidFill>
                  <a:srgbClr val="FFFFFF"/>
                </a:solidFill>
                <a:latin typeface="Cambria"/>
                <a:ea typeface="Microsoft YaHei"/>
              </a:rPr>
              <a:t> </a:t>
            </a:r>
            <a:endParaRPr lang="en-US" sz="1800" b="0" strike="noStrike" spc="-1">
              <a:solidFill>
                <a:srgbClr val="FFFFFF"/>
              </a:solidFill>
              <a:latin typeface="Arial"/>
            </a:endParaRPr>
          </a:p>
        </p:txBody>
      </p:sp>
      <p:sp>
        <p:nvSpPr>
          <p:cNvPr id="512" name="TextBox 9"/>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sp>
        <p:nvSpPr>
          <p:cNvPr id="513" name="Rectangle 512"/>
          <p:cNvSpPr/>
          <p:nvPr/>
        </p:nvSpPr>
        <p:spPr>
          <a:xfrm>
            <a:off x="7989480" y="4114800"/>
            <a:ext cx="696240" cy="32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199"/>
              </a:spcBef>
            </a:pPr>
            <a:r>
              <a:rPr lang="en-US" sz="1800" b="0" strike="noStrike" spc="-1">
                <a:solidFill>
                  <a:srgbClr val="FFFFFF"/>
                </a:solidFill>
                <a:latin typeface="Cambria"/>
                <a:ea typeface="DejaVu Sans"/>
              </a:rPr>
              <a:t>[16]</a:t>
            </a:r>
            <a:endParaRPr lang="en-US" sz="1800" b="0" strike="noStrike" spc="-1">
              <a:solidFill>
                <a:srgbClr val="FFFFFF"/>
              </a:solidFill>
              <a:latin typeface="Arial"/>
            </a:endParaRPr>
          </a:p>
        </p:txBody>
      </p:sp>
      <p:pic>
        <p:nvPicPr>
          <p:cNvPr id="514" name="Picture 513"/>
          <p:cNvPicPr/>
          <p:nvPr/>
        </p:nvPicPr>
        <p:blipFill>
          <a:blip r:embed="rId3"/>
          <a:stretch/>
        </p:blipFill>
        <p:spPr>
          <a:xfrm>
            <a:off x="5092200" y="1274400"/>
            <a:ext cx="3593520" cy="2694960"/>
          </a:xfrm>
          <a:prstGeom prst="rect">
            <a:avLst/>
          </a:prstGeom>
          <a:ln w="0">
            <a:noFill/>
          </a:ln>
        </p:spPr>
      </p:pic>
      <p:sp>
        <p:nvSpPr>
          <p:cNvPr id="4" name="PlaceHolder 3"/>
          <p:cNvSpPr>
            <a:spLocks noGrp="1"/>
          </p:cNvSpPr>
          <p:nvPr>
            <p:ph type="ftr" idx="7"/>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8"/>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D2735B-D09B-4B55-B769-851953F76B4B}" type="slidenum">
              <a:rPr lang="en-US" smtClean="0"/>
              <a:p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Conflicting reports</a:t>
            </a:r>
            <a:endParaRPr lang="en-US" sz="2700" b="0" strike="noStrike" spc="-1">
              <a:solidFill>
                <a:srgbClr val="FFFFFF"/>
              </a:solidFill>
              <a:latin typeface="Arial"/>
            </a:endParaRPr>
          </a:p>
        </p:txBody>
      </p:sp>
      <p:sp>
        <p:nvSpPr>
          <p:cNvPr id="516" name="PlaceHolder 2"/>
          <p:cNvSpPr>
            <a:spLocks noGrp="1"/>
          </p:cNvSpPr>
          <p:nvPr>
            <p:ph/>
          </p:nvPr>
        </p:nvSpPr>
        <p:spPr>
          <a:xfrm>
            <a:off x="685800" y="1352520"/>
            <a:ext cx="480024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Snowden stated he tried to raise his concerns up through the chain of command [5]</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IC &amp; DOD report states no evidence of internal escalation about programmatic ethical concerns; went straight to the press [6]</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On July 12, 2012—eight months before DNI Director James Clapper's testimony—Snowden began his mass downloading [6]</a:t>
            </a:r>
            <a:endParaRPr lang="en-US" sz="1800" b="0" strike="noStrike" spc="-1">
              <a:solidFill>
                <a:srgbClr val="FFFFFF"/>
              </a:solidFill>
              <a:latin typeface="Arial"/>
            </a:endParaRPr>
          </a:p>
        </p:txBody>
      </p:sp>
      <p:sp>
        <p:nvSpPr>
          <p:cNvPr id="517" name="TextBox 2"/>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sp>
        <p:nvSpPr>
          <p:cNvPr id="518" name="Rectangle 517"/>
          <p:cNvSpPr/>
          <p:nvPr/>
        </p:nvSpPr>
        <p:spPr>
          <a:xfrm>
            <a:off x="8001000" y="3268080"/>
            <a:ext cx="696960" cy="32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199"/>
              </a:spcBef>
            </a:pPr>
            <a:r>
              <a:rPr lang="en-US" sz="1800" b="0" strike="noStrike" spc="-1">
                <a:solidFill>
                  <a:srgbClr val="FFFFFF"/>
                </a:solidFill>
                <a:latin typeface="Cambria"/>
                <a:ea typeface="DejaVu Sans"/>
              </a:rPr>
              <a:t>[17]</a:t>
            </a:r>
            <a:endParaRPr lang="en-US" sz="1800" b="0" strike="noStrike" spc="-1">
              <a:solidFill>
                <a:srgbClr val="FFFFFF"/>
              </a:solidFill>
              <a:latin typeface="Arial"/>
            </a:endParaRPr>
          </a:p>
        </p:txBody>
      </p:sp>
      <p:pic>
        <p:nvPicPr>
          <p:cNvPr id="519" name="Picture 518"/>
          <p:cNvPicPr/>
          <p:nvPr/>
        </p:nvPicPr>
        <p:blipFill>
          <a:blip r:embed="rId3"/>
          <a:stretch/>
        </p:blipFill>
        <p:spPr>
          <a:xfrm>
            <a:off x="5663880" y="1352520"/>
            <a:ext cx="3251160" cy="1828440"/>
          </a:xfrm>
          <a:prstGeom prst="rect">
            <a:avLst/>
          </a:prstGeom>
          <a:ln w="0">
            <a:noFill/>
          </a:ln>
        </p:spPr>
      </p:pic>
      <p:sp>
        <p:nvSpPr>
          <p:cNvPr id="4" name="PlaceHolder 3"/>
          <p:cNvSpPr>
            <a:spLocks noGrp="1"/>
          </p:cNvSpPr>
          <p:nvPr>
            <p:ph type="ftr" idx="7"/>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8"/>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D2735B-D09B-4B55-B769-851953F76B4B}" type="slidenum">
              <a:rPr lang="en-US" smtClean="0"/>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The process</a:t>
            </a:r>
            <a:endParaRPr lang="en-US" sz="2700" b="0" strike="noStrike" spc="-1">
              <a:solidFill>
                <a:srgbClr val="FFFFFF"/>
              </a:solidFill>
              <a:latin typeface="Arial"/>
            </a:endParaRPr>
          </a:p>
        </p:txBody>
      </p:sp>
      <p:sp>
        <p:nvSpPr>
          <p:cNvPr id="521" name="TextBox 3"/>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pic>
        <p:nvPicPr>
          <p:cNvPr id="522" name="Picture 521"/>
          <p:cNvPicPr/>
          <p:nvPr/>
        </p:nvPicPr>
        <p:blipFill>
          <a:blip r:embed="rId3"/>
          <a:srcRect l="713" t="17642" r="1512" b="20130"/>
          <a:stretch/>
        </p:blipFill>
        <p:spPr>
          <a:xfrm>
            <a:off x="4800600" y="1281240"/>
            <a:ext cx="3883320" cy="2470320"/>
          </a:xfrm>
          <a:prstGeom prst="rect">
            <a:avLst/>
          </a:prstGeom>
          <a:ln w="0">
            <a:noFill/>
          </a:ln>
        </p:spPr>
      </p:pic>
      <p:sp>
        <p:nvSpPr>
          <p:cNvPr id="523" name="PlaceHolder 6"/>
          <p:cNvSpPr/>
          <p:nvPr/>
        </p:nvSpPr>
        <p:spPr>
          <a:xfrm>
            <a:off x="686160" y="1280520"/>
            <a:ext cx="3885480" cy="3748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Identify the issue</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Document the facts</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Who needs to know</a:t>
            </a:r>
            <a:endParaRPr lang="en-US" sz="1600" b="0" strike="noStrike" spc="-1">
              <a:solidFill>
                <a:srgbClr val="FFFFFF"/>
              </a:solidFill>
              <a:latin typeface="Arial"/>
            </a:endParaRPr>
          </a:p>
          <a:p>
            <a:pPr marL="864000" lvl="1" indent="-324000">
              <a:lnSpc>
                <a:spcPct val="90000"/>
              </a:lnSpc>
              <a:spcBef>
                <a:spcPts val="1134"/>
              </a:spcBef>
              <a:buClr>
                <a:srgbClr val="FFFFFF"/>
              </a:buClr>
              <a:buSzPct val="75000"/>
              <a:buFont typeface="Symbol"/>
              <a:buChar char=""/>
            </a:pPr>
            <a:r>
              <a:rPr lang="en-US" sz="1600" b="0" strike="noStrike" spc="-1">
                <a:solidFill>
                  <a:srgbClr val="FFFFFF"/>
                </a:solidFill>
                <a:latin typeface="Cambria"/>
              </a:rPr>
              <a:t>Protected Disclosure: right info to the right people</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Decide confidentiality</a:t>
            </a:r>
            <a:endParaRPr lang="en-US" sz="1600" b="0" strike="noStrike" spc="-1">
              <a:solidFill>
                <a:srgbClr val="FFFFFF"/>
              </a:solidFill>
              <a:latin typeface="Arial"/>
            </a:endParaRPr>
          </a:p>
          <a:p>
            <a:pPr marL="864000" lvl="1" indent="-324000">
              <a:lnSpc>
                <a:spcPct val="90000"/>
              </a:lnSpc>
              <a:spcBef>
                <a:spcPts val="1134"/>
              </a:spcBef>
              <a:buClr>
                <a:srgbClr val="FFFFFF"/>
              </a:buClr>
              <a:buSzPct val="75000"/>
              <a:buFont typeface="Symbol"/>
              <a:buChar char=""/>
            </a:pPr>
            <a:r>
              <a:rPr lang="en-US" sz="1600" b="0" strike="noStrike" spc="-1">
                <a:solidFill>
                  <a:srgbClr val="FFFFFF"/>
                </a:solidFill>
                <a:latin typeface="Cambria"/>
              </a:rPr>
              <a:t>OIG vs. chain of command</a:t>
            </a:r>
            <a:endParaRPr lang="en-US" sz="1600" b="0" strike="noStrike" spc="-1">
              <a:solidFill>
                <a:srgbClr val="FFFFFF"/>
              </a:solidFill>
              <a:latin typeface="Arial"/>
            </a:endParaRPr>
          </a:p>
          <a:p>
            <a:pPr marL="864000" lvl="1" indent="-324000">
              <a:lnSpc>
                <a:spcPct val="90000"/>
              </a:lnSpc>
              <a:spcBef>
                <a:spcPts val="1134"/>
              </a:spcBef>
              <a:buClr>
                <a:srgbClr val="FFFFFF"/>
              </a:buClr>
              <a:buSzPct val="75000"/>
              <a:buFont typeface="Symbol"/>
              <a:buChar char=""/>
            </a:pPr>
            <a:r>
              <a:rPr lang="en-US" sz="1600" b="0" strike="noStrike" spc="-1">
                <a:solidFill>
                  <a:srgbClr val="FFFFFF"/>
                </a:solidFill>
                <a:latin typeface="Cambria"/>
              </a:rPr>
              <a:t> Pros and cons of anonymity</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Contact Inspector General </a:t>
            </a:r>
            <a:endParaRPr lang="en-US" sz="1600" b="0" strike="noStrike" spc="-1">
              <a:solidFill>
                <a:srgbClr val="FFFFFF"/>
              </a:solidFill>
              <a:latin typeface="Arial"/>
            </a:endParaRPr>
          </a:p>
          <a:p>
            <a:pPr marL="864000" lvl="1" indent="-324000">
              <a:lnSpc>
                <a:spcPct val="90000"/>
              </a:lnSpc>
              <a:spcBef>
                <a:spcPts val="1134"/>
              </a:spcBef>
              <a:buClr>
                <a:srgbClr val="FFFFFF"/>
              </a:buClr>
              <a:buSzPct val="75000"/>
              <a:buFont typeface="Symbol"/>
              <a:buChar char=""/>
            </a:pPr>
            <a:r>
              <a:rPr lang="en-US" sz="1600" b="0" strike="noStrike" spc="-1">
                <a:solidFill>
                  <a:srgbClr val="FFFFFF"/>
                </a:solidFill>
                <a:latin typeface="Cambria"/>
              </a:rPr>
              <a:t>Call hot line or send mail [7][18]</a:t>
            </a:r>
            <a:endParaRPr lang="en-US" sz="1600" b="0" strike="noStrike" spc="-1">
              <a:solidFill>
                <a:srgbClr val="FFFFFF"/>
              </a:solidFill>
              <a:latin typeface="Arial"/>
            </a:endParaRPr>
          </a:p>
        </p:txBody>
      </p:sp>
      <p:sp>
        <p:nvSpPr>
          <p:cNvPr id="524" name="PlaceHolder 7"/>
          <p:cNvSpPr/>
          <p:nvPr/>
        </p:nvSpPr>
        <p:spPr>
          <a:xfrm>
            <a:off x="8001000" y="3886200"/>
            <a:ext cx="530640" cy="228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[2]</a:t>
            </a:r>
            <a:endParaRPr lang="en-US" sz="1800" b="0" strike="noStrike" spc="-1">
              <a:solidFill>
                <a:srgbClr val="FFFFFF"/>
              </a:solidFill>
              <a:latin typeface="Arial"/>
            </a:endParaRPr>
          </a:p>
        </p:txBody>
      </p:sp>
      <p:sp>
        <p:nvSpPr>
          <p:cNvPr id="3" name="PlaceHolder 2"/>
          <p:cNvSpPr>
            <a:spLocks noGrp="1"/>
          </p:cNvSpPr>
          <p:nvPr>
            <p:ph type="ftr" idx="10"/>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4" name="PlaceHolder 3"/>
          <p:cNvSpPr>
            <a:spLocks noGrp="1"/>
          </p:cNvSpPr>
          <p:nvPr>
            <p:ph type="sldNum" idx="11"/>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5F0768-1F85-4A3D-988F-7BD0972A330B}" type="slidenum">
              <a:rPr lang="en-US" smtClean="0"/>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Reminder: Course and Group Evaluations</a:t>
            </a:r>
          </a:p>
          <a:p>
            <a:pPr marL="457200" indent="-457200">
              <a:buFont typeface="+mj-lt"/>
              <a:buAutoNum type="arabicPeriod"/>
            </a:pPr>
            <a:r>
              <a:rPr lang="en-US" dirty="0"/>
              <a:t>Automation Paper Results</a:t>
            </a:r>
          </a:p>
          <a:p>
            <a:pPr marL="457200" indent="-457200">
              <a:buFont typeface="+mj-lt"/>
              <a:buAutoNum type="arabicPeriod"/>
            </a:pPr>
            <a:r>
              <a:rPr lang="en-US" dirty="0"/>
              <a:t>Points to date</a:t>
            </a:r>
          </a:p>
          <a:p>
            <a:pPr marL="457200" indent="-457200">
              <a:buFont typeface="+mj-lt"/>
              <a:buAutoNum type="arabicPeriod"/>
            </a:pPr>
            <a:r>
              <a:rPr lang="en-US" dirty="0"/>
              <a:t>Class 14:</a:t>
            </a:r>
          </a:p>
          <a:p>
            <a:pPr marL="662968" lvl="1" indent="-457200">
              <a:buFont typeface="+mj-lt"/>
              <a:buAutoNum type="arabicPeriod"/>
            </a:pPr>
            <a:r>
              <a:rPr lang="en-US" dirty="0"/>
              <a:t>Students Present </a:t>
            </a:r>
          </a:p>
          <a:p>
            <a:pPr marL="662968" lvl="1"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2023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Legal support, and Who’s who?</a:t>
            </a:r>
            <a:endParaRPr lang="en-US" sz="2700" b="0" strike="noStrike" spc="-1">
              <a:solidFill>
                <a:srgbClr val="FFFFFF"/>
              </a:solidFill>
              <a:latin typeface="Arial"/>
            </a:endParaRPr>
          </a:p>
        </p:txBody>
      </p:sp>
      <p:sp>
        <p:nvSpPr>
          <p:cNvPr id="526" name="PlaceHolder 2"/>
          <p:cNvSpPr>
            <a:spLocks noGrp="1"/>
          </p:cNvSpPr>
          <p:nvPr>
            <p:ph/>
          </p:nvPr>
        </p:nvSpPr>
        <p:spPr>
          <a:xfrm>
            <a:off x="685800" y="1316520"/>
            <a:ext cx="373104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Edward Snowden was a civilian subcontractor for DOD [2] </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Only protected if a Protected Disclosure was made [7]</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PPD-19, ICD 120 [8][9]</a:t>
            </a:r>
            <a:endParaRPr lang="en-US" sz="16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600" b="0" strike="noStrike" spc="-1">
                <a:solidFill>
                  <a:srgbClr val="FFFFFF"/>
                </a:solidFill>
                <a:latin typeface="Cambria"/>
              </a:rPr>
              <a:t>Use the ICWPA [10] </a:t>
            </a:r>
            <a:endParaRPr lang="en-US" sz="1600" b="0" strike="noStrike" spc="-1">
              <a:solidFill>
                <a:srgbClr val="FFFFFF"/>
              </a:solidFill>
              <a:latin typeface="Arial"/>
            </a:endParaRPr>
          </a:p>
          <a:p>
            <a:pPr marL="864000" lvl="1" indent="-324000">
              <a:lnSpc>
                <a:spcPct val="90000"/>
              </a:lnSpc>
              <a:spcBef>
                <a:spcPts val="1199"/>
              </a:spcBef>
              <a:buClr>
                <a:srgbClr val="FFFFFF"/>
              </a:buClr>
              <a:buSzPct val="75000"/>
              <a:buFont typeface="Symbol"/>
              <a:buChar char=""/>
            </a:pPr>
            <a:r>
              <a:rPr lang="en-US" sz="1600" b="0" strike="noStrike" spc="-1">
                <a:solidFill>
                  <a:srgbClr val="FFFFFF"/>
                </a:solidFill>
                <a:latin typeface="Cambria"/>
                <a:ea typeface="Microsoft YaHei"/>
              </a:rPr>
              <a:t>Urgent matters can report to congress  [11]</a:t>
            </a:r>
            <a:endParaRPr lang="en-US" sz="1600" b="0" strike="noStrike" spc="-1">
              <a:solidFill>
                <a:srgbClr val="FFFFFF"/>
              </a:solidFill>
              <a:latin typeface="Arial"/>
            </a:endParaRPr>
          </a:p>
        </p:txBody>
      </p:sp>
      <p:sp>
        <p:nvSpPr>
          <p:cNvPr id="527" name="TextBox 12"/>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pic>
        <p:nvPicPr>
          <p:cNvPr id="528" name="Picture 527"/>
          <p:cNvPicPr/>
          <p:nvPr/>
        </p:nvPicPr>
        <p:blipFill>
          <a:blip r:embed="rId3"/>
          <a:stretch/>
        </p:blipFill>
        <p:spPr>
          <a:xfrm>
            <a:off x="4417560" y="1143000"/>
            <a:ext cx="4452480" cy="2742840"/>
          </a:xfrm>
          <a:prstGeom prst="rect">
            <a:avLst/>
          </a:prstGeom>
          <a:ln w="0">
            <a:noFill/>
          </a:ln>
        </p:spPr>
      </p:pic>
      <p:pic>
        <p:nvPicPr>
          <p:cNvPr id="529" name="Picture 528"/>
          <p:cNvPicPr/>
          <p:nvPr/>
        </p:nvPicPr>
        <p:blipFill>
          <a:blip r:embed="rId3"/>
          <a:stretch/>
        </p:blipFill>
        <p:spPr>
          <a:xfrm>
            <a:off x="4417560" y="1143000"/>
            <a:ext cx="4452480" cy="2742840"/>
          </a:xfrm>
          <a:prstGeom prst="rect">
            <a:avLst/>
          </a:prstGeom>
          <a:ln w="0">
            <a:noFill/>
          </a:ln>
        </p:spPr>
      </p:pic>
      <p:sp>
        <p:nvSpPr>
          <p:cNvPr id="530" name="PlaceHolder 8"/>
          <p:cNvSpPr/>
          <p:nvPr/>
        </p:nvSpPr>
        <p:spPr>
          <a:xfrm>
            <a:off x="8001000" y="4095720"/>
            <a:ext cx="913680" cy="247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[11]</a:t>
            </a:r>
            <a:endParaRPr lang="en-US" sz="1800" b="0" strike="noStrike" spc="-1">
              <a:solidFill>
                <a:srgbClr val="FFFFFF"/>
              </a:solidFill>
              <a:latin typeface="Arial"/>
            </a:endParaRPr>
          </a:p>
        </p:txBody>
      </p:sp>
      <p:sp>
        <p:nvSpPr>
          <p:cNvPr id="4" name="PlaceHolder 3"/>
          <p:cNvSpPr>
            <a:spLocks noGrp="1"/>
          </p:cNvSpPr>
          <p:nvPr>
            <p:ph type="ftr" idx="13"/>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14"/>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AD9AB8-57B2-4A21-B1E9-A79D380BD1FE}" type="slidenum">
              <a:rPr lang="en-US" smtClean="0"/>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Damage done</a:t>
            </a:r>
            <a:endParaRPr lang="en-US" sz="2700" b="0" strike="noStrike" spc="-1">
              <a:solidFill>
                <a:srgbClr val="FFFFFF"/>
              </a:solidFill>
              <a:latin typeface="Arial"/>
            </a:endParaRPr>
          </a:p>
        </p:txBody>
      </p:sp>
      <p:sp>
        <p:nvSpPr>
          <p:cNvPr id="532" name="PlaceHolder 2"/>
          <p:cNvSpPr>
            <a:spLocks noGrp="1"/>
          </p:cNvSpPr>
          <p:nvPr>
            <p:ph/>
          </p:nvPr>
        </p:nvSpPr>
        <p:spPr>
          <a:xfrm>
            <a:off x="685800" y="1352520"/>
            <a:ext cx="373104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Symbol"/>
              <a:buChar char=""/>
            </a:pPr>
            <a:r>
              <a:rPr lang="en-US" sz="1800" b="0" strike="noStrike" spc="-1">
                <a:solidFill>
                  <a:srgbClr val="FFFFFF"/>
                </a:solidFill>
                <a:latin typeface="Cambria"/>
              </a:rPr>
              <a:t>150k out of 1.5m documents were made public</a:t>
            </a:r>
            <a:endParaRPr lang="en-US" sz="1800" b="0" strike="noStrike" spc="-1">
              <a:solidFill>
                <a:srgbClr val="FFFFFF"/>
              </a:solidFill>
              <a:latin typeface="Arial"/>
            </a:endParaRPr>
          </a:p>
          <a:p>
            <a:pPr marL="864000" lvl="1" indent="-324000">
              <a:lnSpc>
                <a:spcPct val="90000"/>
              </a:lnSpc>
              <a:spcBef>
                <a:spcPts val="1134"/>
              </a:spcBef>
              <a:buClr>
                <a:srgbClr val="FFFFFF"/>
              </a:buClr>
              <a:buSzPct val="75000"/>
              <a:buFont typeface="Symbol"/>
              <a:buChar char=""/>
            </a:pPr>
            <a:r>
              <a:rPr lang="en-US" sz="1800" b="0" strike="noStrike" spc="-1">
                <a:solidFill>
                  <a:srgbClr val="FFFFFF"/>
                </a:solidFill>
                <a:latin typeface="Cambria"/>
              </a:rPr>
              <a:t>Pertain to military, defense, and intelligence programs</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Symbol"/>
              <a:buChar char=""/>
            </a:pPr>
            <a:r>
              <a:rPr lang="en-US" sz="1800" b="0" strike="noStrike" spc="-1">
                <a:solidFill>
                  <a:srgbClr val="FFFFFF"/>
                </a:solidFill>
                <a:latin typeface="Cambria"/>
              </a:rPr>
              <a:t>Terrorists changed communications methods to bypass monitoring [12]</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Symbol"/>
              <a:buChar char=""/>
            </a:pPr>
            <a:r>
              <a:rPr lang="en-US" sz="1800" b="0" strike="noStrike" spc="-1">
                <a:solidFill>
                  <a:srgbClr val="FFFFFF"/>
                </a:solidFill>
                <a:latin typeface="Cambria"/>
              </a:rPr>
              <a:t>21 examples of S/TS//SI leaks that highlight scope of breach</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Symbol"/>
              <a:buChar char=""/>
            </a:pPr>
            <a:r>
              <a:rPr lang="en-US" sz="1800" b="0" strike="noStrike" spc="-1">
                <a:solidFill>
                  <a:srgbClr val="FFFFFF"/>
                </a:solidFill>
                <a:latin typeface="Cambria"/>
              </a:rPr>
              <a:t>“American troops will be at greater risk in any future combat” [6]</a:t>
            </a:r>
            <a:endParaRPr lang="en-US" sz="1800" b="0" strike="noStrike" spc="-1">
              <a:solidFill>
                <a:srgbClr val="FFFFFF"/>
              </a:solidFill>
              <a:latin typeface="Arial"/>
            </a:endParaRPr>
          </a:p>
        </p:txBody>
      </p:sp>
      <p:sp>
        <p:nvSpPr>
          <p:cNvPr id="533" name="TextBox 4"/>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pic>
        <p:nvPicPr>
          <p:cNvPr id="534" name="Picture 533"/>
          <p:cNvPicPr/>
          <p:nvPr/>
        </p:nvPicPr>
        <p:blipFill>
          <a:blip r:embed="rId3"/>
          <a:stretch/>
        </p:blipFill>
        <p:spPr>
          <a:xfrm>
            <a:off x="5257800" y="793440"/>
            <a:ext cx="2969640" cy="3914280"/>
          </a:xfrm>
          <a:prstGeom prst="rect">
            <a:avLst/>
          </a:prstGeom>
          <a:ln w="0">
            <a:noFill/>
          </a:ln>
        </p:spPr>
      </p:pic>
      <p:sp>
        <p:nvSpPr>
          <p:cNvPr id="535" name="PlaceHolder 9"/>
          <p:cNvSpPr/>
          <p:nvPr/>
        </p:nvSpPr>
        <p:spPr>
          <a:xfrm>
            <a:off x="7544160" y="4800600"/>
            <a:ext cx="913680" cy="247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05920" indent="-205920">
              <a:lnSpc>
                <a:spcPct val="90000"/>
              </a:lnSpc>
              <a:spcBef>
                <a:spcPts val="1199"/>
              </a:spcBef>
              <a:buClr>
                <a:srgbClr val="BCB49E"/>
              </a:buClr>
              <a:buSzPct val="90000"/>
              <a:buFont typeface="Symbol"/>
              <a:buChar char=""/>
            </a:pPr>
            <a:r>
              <a:rPr lang="en-US" sz="1800" b="0" strike="noStrike" spc="-1">
                <a:solidFill>
                  <a:srgbClr val="FFFFFF"/>
                </a:solidFill>
                <a:latin typeface="Cambria"/>
              </a:rPr>
              <a:t>[6]</a:t>
            </a:r>
            <a:endParaRPr lang="en-US" sz="1800" b="0" strike="noStrike" spc="-1">
              <a:solidFill>
                <a:srgbClr val="FFFFFF"/>
              </a:solidFill>
              <a:latin typeface="Arial"/>
            </a:endParaRPr>
          </a:p>
        </p:txBody>
      </p:sp>
      <p:sp>
        <p:nvSpPr>
          <p:cNvPr id="4" name="PlaceHolder 3"/>
          <p:cNvSpPr>
            <a:spLocks noGrp="1"/>
          </p:cNvSpPr>
          <p:nvPr>
            <p:ph type="ftr" idx="13"/>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14"/>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AD9AB8-57B2-4A21-B1E9-A79D380BD1FE}" type="slidenum">
              <a:rPr lang="en-US" smtClean="0"/>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The Snowden effect</a:t>
            </a:r>
            <a:endParaRPr lang="en-US" sz="2700" b="0" strike="noStrike" spc="-1">
              <a:solidFill>
                <a:srgbClr val="FFFFFF"/>
              </a:solidFill>
              <a:latin typeface="Arial"/>
            </a:endParaRPr>
          </a:p>
        </p:txBody>
      </p:sp>
      <p:sp>
        <p:nvSpPr>
          <p:cNvPr id="537" name="PlaceHolder 2"/>
          <p:cNvSpPr>
            <a:spLocks noGrp="1"/>
          </p:cNvSpPr>
          <p:nvPr>
            <p:ph/>
          </p:nvPr>
        </p:nvSpPr>
        <p:spPr>
          <a:xfrm>
            <a:off x="685800" y="1280520"/>
            <a:ext cx="373104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USA Freedom Act of 2015 [13][14]</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Contractors explicitly protected by the FISA re-authorization act of 2018, sec. 110 [19]</a:t>
            </a:r>
            <a:endParaRPr lang="en-US" sz="1800" b="0" strike="noStrike" spc="-1">
              <a:solidFill>
                <a:srgbClr val="FFFFFF"/>
              </a:solidFill>
              <a:latin typeface="Arial"/>
            </a:endParaRPr>
          </a:p>
          <a:p>
            <a:pPr marL="205920" indent="-205920">
              <a:lnSpc>
                <a:spcPct val="90000"/>
              </a:lnSpc>
              <a:spcBef>
                <a:spcPts val="1417"/>
              </a:spcBef>
              <a:buClr>
                <a:srgbClr val="BCB49E"/>
              </a:buClr>
              <a:buSzPct val="90000"/>
              <a:buFont typeface="Arial"/>
              <a:buChar char="•"/>
            </a:pPr>
            <a:r>
              <a:rPr lang="en-US" sz="1800" b="0" strike="noStrike" spc="-1">
                <a:solidFill>
                  <a:srgbClr val="FFFFFF"/>
                </a:solidFill>
                <a:latin typeface="Cambria"/>
              </a:rPr>
              <a:t>Automatically detect </a:t>
            </a:r>
            <a:r>
              <a:rPr lang="en-US" sz="1800" b="0" i="1" strike="noStrike" spc="-1">
                <a:solidFill>
                  <a:srgbClr val="FFFFFF"/>
                </a:solidFill>
                <a:latin typeface="Cambria"/>
              </a:rPr>
              <a:t>wget</a:t>
            </a:r>
            <a:r>
              <a:rPr lang="en-US" sz="1800" b="0" strike="noStrike" spc="-1">
                <a:solidFill>
                  <a:srgbClr val="FFFFFF"/>
                </a:solidFill>
                <a:latin typeface="Cambria"/>
              </a:rPr>
              <a:t>-like tools, two person sign off on removable media, and improved access controls [6]</a:t>
            </a:r>
            <a:endParaRPr lang="en-US" sz="1800" b="0" strike="noStrike" spc="-1">
              <a:solidFill>
                <a:srgbClr val="FFFFFF"/>
              </a:solidFill>
              <a:latin typeface="Arial"/>
            </a:endParaRPr>
          </a:p>
          <a:p>
            <a:pPr marL="205920" indent="-205920">
              <a:lnSpc>
                <a:spcPct val="90000"/>
              </a:lnSpc>
              <a:spcBef>
                <a:spcPts val="1417"/>
              </a:spcBef>
              <a:buClr>
                <a:srgbClr val="BCB49E"/>
              </a:buClr>
              <a:buSzPct val="90000"/>
              <a:buFont typeface="Arial"/>
              <a:buChar char="•"/>
            </a:pPr>
            <a:r>
              <a:rPr lang="en-US" sz="1800" b="0" strike="noStrike" spc="-1">
                <a:solidFill>
                  <a:srgbClr val="FFFFFF"/>
                </a:solidFill>
                <a:latin typeface="Cambria"/>
              </a:rPr>
              <a:t>Public perception on intelligence programs [15]</a:t>
            </a:r>
            <a:endParaRPr lang="en-US" sz="1800" b="0" strike="noStrike" spc="-1">
              <a:solidFill>
                <a:srgbClr val="FFFFFF"/>
              </a:solidFill>
              <a:latin typeface="Arial"/>
            </a:endParaRPr>
          </a:p>
        </p:txBody>
      </p:sp>
      <p:sp>
        <p:nvSpPr>
          <p:cNvPr id="538" name="TextBox 10"/>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sp>
        <p:nvSpPr>
          <p:cNvPr id="539" name="Rectangle 538"/>
          <p:cNvSpPr/>
          <p:nvPr/>
        </p:nvSpPr>
        <p:spPr>
          <a:xfrm>
            <a:off x="7989480" y="3790800"/>
            <a:ext cx="696960" cy="32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199"/>
              </a:spcBef>
            </a:pPr>
            <a:r>
              <a:rPr lang="en-US" sz="1800" b="0" strike="noStrike" spc="-1">
                <a:solidFill>
                  <a:srgbClr val="FFFFFF"/>
                </a:solidFill>
                <a:latin typeface="Cambria"/>
                <a:ea typeface="DejaVu Sans"/>
              </a:rPr>
              <a:t>[15]</a:t>
            </a:r>
            <a:endParaRPr lang="en-US" sz="1800" b="0" strike="noStrike" spc="-1">
              <a:solidFill>
                <a:srgbClr val="FFFFFF"/>
              </a:solidFill>
              <a:latin typeface="Arial"/>
            </a:endParaRPr>
          </a:p>
        </p:txBody>
      </p:sp>
      <p:pic>
        <p:nvPicPr>
          <p:cNvPr id="540" name="Picture 539"/>
          <p:cNvPicPr/>
          <p:nvPr/>
        </p:nvPicPr>
        <p:blipFill>
          <a:blip r:embed="rId3"/>
          <a:stretch/>
        </p:blipFill>
        <p:spPr>
          <a:xfrm>
            <a:off x="4572000" y="1143000"/>
            <a:ext cx="2125080" cy="3236040"/>
          </a:xfrm>
          <a:prstGeom prst="rect">
            <a:avLst/>
          </a:prstGeom>
          <a:ln w="0">
            <a:noFill/>
          </a:ln>
        </p:spPr>
      </p:pic>
      <p:pic>
        <p:nvPicPr>
          <p:cNvPr id="541" name="Picture 540"/>
          <p:cNvPicPr/>
          <p:nvPr/>
        </p:nvPicPr>
        <p:blipFill>
          <a:blip r:embed="rId4"/>
          <a:stretch/>
        </p:blipFill>
        <p:spPr>
          <a:xfrm>
            <a:off x="6858000" y="1143000"/>
            <a:ext cx="1959120" cy="2513880"/>
          </a:xfrm>
          <a:prstGeom prst="rect">
            <a:avLst/>
          </a:prstGeom>
          <a:ln w="0">
            <a:noFill/>
          </a:ln>
        </p:spPr>
      </p:pic>
      <p:sp>
        <p:nvSpPr>
          <p:cNvPr id="4" name="PlaceHolder 3"/>
          <p:cNvSpPr>
            <a:spLocks noGrp="1"/>
          </p:cNvSpPr>
          <p:nvPr>
            <p:ph type="ftr" idx="16"/>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17"/>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257C9E-5E6A-4226-A39F-D43442922D3C}" type="slidenum">
              <a:rPr lang="en-US" smtClean="0"/>
              <a:p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p:cNvSpPr>
          <p:nvPr>
            <p:ph type="title"/>
          </p:nvPr>
        </p:nvSpPr>
        <p:spPr>
          <a:xfrm>
            <a:off x="685800" y="361800"/>
            <a:ext cx="7769520" cy="911520"/>
          </a:xfrm>
          <a:prstGeom prst="rect">
            <a:avLst/>
          </a:prstGeom>
          <a:noFill/>
          <a:ln w="0">
            <a:noFill/>
          </a:ln>
        </p:spPr>
        <p:txBody>
          <a:bodyPr lIns="0" tIns="0" rIns="0" bIns="0" anchor="ctr">
            <a:noAutofit/>
          </a:bodyPr>
          <a:lstStyle/>
          <a:p>
            <a:pPr indent="0">
              <a:lnSpc>
                <a:spcPct val="80000"/>
              </a:lnSpc>
              <a:buNone/>
              <a:tabLst>
                <a:tab pos="0" algn="l"/>
              </a:tabLst>
            </a:pPr>
            <a:r>
              <a:rPr lang="en-US" sz="2700" b="0" strike="noStrike" cap="all" spc="-1">
                <a:solidFill>
                  <a:srgbClr val="FFFFFF"/>
                </a:solidFill>
                <a:latin typeface="Cambria"/>
              </a:rPr>
              <a:t>Conclusions</a:t>
            </a:r>
            <a:endParaRPr lang="en-US" sz="2700" b="0" strike="noStrike" spc="-1">
              <a:solidFill>
                <a:srgbClr val="FFFFFF"/>
              </a:solidFill>
              <a:latin typeface="Arial"/>
            </a:endParaRPr>
          </a:p>
        </p:txBody>
      </p:sp>
      <p:sp>
        <p:nvSpPr>
          <p:cNvPr id="543" name="PlaceHolder 2"/>
          <p:cNvSpPr>
            <a:spLocks noGrp="1"/>
          </p:cNvSpPr>
          <p:nvPr>
            <p:ph/>
          </p:nvPr>
        </p:nvSpPr>
        <p:spPr>
          <a:xfrm>
            <a:off x="685800" y="1352520"/>
            <a:ext cx="3885120" cy="3349800"/>
          </a:xfrm>
          <a:prstGeom prst="rect">
            <a:avLst/>
          </a:prstGeom>
          <a:noFill/>
          <a:ln w="0">
            <a:noFill/>
          </a:ln>
        </p:spPr>
        <p:txBody>
          <a:bodyPr lIns="0" tIns="0" rIns="0" bIns="0" anchor="t">
            <a:noAutofit/>
          </a:bodyPr>
          <a:lstStyle/>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Persons with access to classified information have a duty to report illegal activities</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Whistle blowing through proper channels preserves national security</a:t>
            </a:r>
            <a:endParaRPr lang="en-US" sz="1800" b="0" strike="noStrike" spc="-1">
              <a:solidFill>
                <a:srgbClr val="FFFFFF"/>
              </a:solidFill>
              <a:latin typeface="Arial"/>
            </a:endParaRPr>
          </a:p>
          <a:p>
            <a:pPr marL="205920" indent="-205920">
              <a:lnSpc>
                <a:spcPct val="90000"/>
              </a:lnSpc>
              <a:spcBef>
                <a:spcPts val="1199"/>
              </a:spcBef>
              <a:buClr>
                <a:srgbClr val="BCB49E"/>
              </a:buClr>
              <a:buSzPct val="90000"/>
              <a:buFont typeface="Arial"/>
              <a:buChar char="•"/>
            </a:pPr>
            <a:r>
              <a:rPr lang="en-US" sz="1800" b="0" strike="noStrike" spc="-1">
                <a:solidFill>
                  <a:srgbClr val="FFFFFF"/>
                </a:solidFill>
                <a:latin typeface="Cambria"/>
              </a:rPr>
              <a:t>Federal whistle blowing laws protects both contractors and employees in reporting waste, fraud, and abuse </a:t>
            </a:r>
            <a:endParaRPr lang="en-US" sz="1800" b="0" strike="noStrike" spc="-1">
              <a:solidFill>
                <a:srgbClr val="FFFFFF"/>
              </a:solidFill>
              <a:latin typeface="Arial"/>
            </a:endParaRPr>
          </a:p>
          <a:p>
            <a:pPr marL="205920" indent="0">
              <a:lnSpc>
                <a:spcPct val="90000"/>
              </a:lnSpc>
              <a:spcBef>
                <a:spcPts val="1199"/>
              </a:spcBef>
              <a:buNone/>
              <a:tabLst>
                <a:tab pos="0" algn="l"/>
              </a:tabLst>
            </a:pPr>
            <a:r>
              <a:rPr lang="en-US" sz="1800" b="0" strike="noStrike" spc="-1">
                <a:solidFill>
                  <a:srgbClr val="FFFFFF"/>
                </a:solidFill>
                <a:latin typeface="Cambria"/>
              </a:rPr>
              <a:t> </a:t>
            </a:r>
            <a:endParaRPr lang="en-US" sz="1800" b="0" strike="noStrike" spc="-1">
              <a:solidFill>
                <a:srgbClr val="FFFFFF"/>
              </a:solidFill>
              <a:latin typeface="Arial"/>
            </a:endParaRPr>
          </a:p>
        </p:txBody>
      </p:sp>
      <p:sp>
        <p:nvSpPr>
          <p:cNvPr id="544" name="TextBox 8"/>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sp>
        <p:nvSpPr>
          <p:cNvPr id="545" name="Rectangle 544"/>
          <p:cNvSpPr/>
          <p:nvPr/>
        </p:nvSpPr>
        <p:spPr>
          <a:xfrm>
            <a:off x="7760880" y="4343400"/>
            <a:ext cx="696600" cy="32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199"/>
              </a:spcBef>
            </a:pPr>
            <a:r>
              <a:rPr lang="en-US" sz="1800" b="0" strike="noStrike" spc="-1">
                <a:solidFill>
                  <a:srgbClr val="FFFFFF"/>
                </a:solidFill>
                <a:latin typeface="Cambria"/>
                <a:ea typeface="DejaVu Sans"/>
              </a:rPr>
              <a:t>[20]</a:t>
            </a:r>
            <a:endParaRPr lang="en-US" sz="1800" b="0" strike="noStrike" spc="-1">
              <a:solidFill>
                <a:srgbClr val="FFFFFF"/>
              </a:solidFill>
              <a:latin typeface="Arial"/>
            </a:endParaRPr>
          </a:p>
        </p:txBody>
      </p:sp>
      <p:pic>
        <p:nvPicPr>
          <p:cNvPr id="546" name="Picture 545"/>
          <p:cNvPicPr/>
          <p:nvPr/>
        </p:nvPicPr>
        <p:blipFill>
          <a:blip r:embed="rId3"/>
          <a:stretch/>
        </p:blipFill>
        <p:spPr>
          <a:xfrm>
            <a:off x="5659200" y="1087200"/>
            <a:ext cx="3026880" cy="3026880"/>
          </a:xfrm>
          <a:prstGeom prst="rect">
            <a:avLst/>
          </a:prstGeom>
          <a:ln w="0">
            <a:noFill/>
          </a:ln>
        </p:spPr>
      </p:pic>
      <p:sp>
        <p:nvSpPr>
          <p:cNvPr id="4" name="PlaceHolder 3"/>
          <p:cNvSpPr>
            <a:spLocks noGrp="1"/>
          </p:cNvSpPr>
          <p:nvPr>
            <p:ph type="ftr" idx="19"/>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20"/>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E30B04-C0BC-4319-B2C1-4BFD8A7BD1F3}" type="slidenum">
              <a:rPr lang="en-US" smtClean="0"/>
              <a:pP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PlaceHolder 1"/>
          <p:cNvSpPr>
            <a:spLocks noGrp="1"/>
          </p:cNvSpPr>
          <p:nvPr>
            <p:ph type="title"/>
          </p:nvPr>
        </p:nvSpPr>
        <p:spPr>
          <a:xfrm>
            <a:off x="685800" y="325800"/>
            <a:ext cx="7769520" cy="911520"/>
          </a:xfrm>
          <a:prstGeom prst="rect">
            <a:avLst/>
          </a:prstGeom>
          <a:noFill/>
          <a:ln w="0">
            <a:noFill/>
          </a:ln>
        </p:spPr>
        <p:txBody>
          <a:bodyPr lIns="90000" tIns="45000" rIns="90000" bIns="45000" anchor="ctr">
            <a:noAutofit/>
          </a:bodyPr>
          <a:lstStyle/>
          <a:p>
            <a:pPr indent="0">
              <a:lnSpc>
                <a:spcPct val="80000"/>
              </a:lnSpc>
              <a:buNone/>
              <a:tabLst>
                <a:tab pos="0" algn="l"/>
              </a:tabLst>
            </a:pPr>
            <a:r>
              <a:rPr lang="en-US" sz="2700" b="0" strike="noStrike" cap="all" spc="-1">
                <a:solidFill>
                  <a:srgbClr val="FFFFFF"/>
                </a:solidFill>
                <a:latin typeface="Cambria"/>
              </a:rPr>
              <a:t>References</a:t>
            </a:r>
            <a:endParaRPr lang="en-US" sz="2700" b="0" strike="noStrike" spc="-1">
              <a:solidFill>
                <a:srgbClr val="FFFFFF"/>
              </a:solidFill>
              <a:latin typeface="Arial"/>
            </a:endParaRPr>
          </a:p>
        </p:txBody>
      </p:sp>
      <p:sp>
        <p:nvSpPr>
          <p:cNvPr id="548" name="PlaceHolder 2"/>
          <p:cNvSpPr>
            <a:spLocks noGrp="1"/>
          </p:cNvSpPr>
          <p:nvPr>
            <p:ph/>
          </p:nvPr>
        </p:nvSpPr>
        <p:spPr>
          <a:xfrm>
            <a:off x="457200" y="884520"/>
            <a:ext cx="8457480" cy="4150080"/>
          </a:xfrm>
          <a:prstGeom prst="rect">
            <a:avLst/>
          </a:prstGeom>
          <a:noFill/>
          <a:ln w="0">
            <a:noFill/>
          </a:ln>
        </p:spPr>
        <p:txBody>
          <a:bodyPr lIns="90000" tIns="45000" rIns="90000" bIns="45000" anchor="t">
            <a:noAutofit/>
          </a:bodyPr>
          <a:lstStyle/>
          <a:p>
            <a:pPr indent="0">
              <a:lnSpc>
                <a:spcPct val="90000"/>
              </a:lnSpc>
              <a:spcBef>
                <a:spcPts val="1199"/>
              </a:spcBef>
              <a:buNone/>
              <a:tabLst>
                <a:tab pos="0" algn="l"/>
              </a:tabLst>
            </a:pPr>
            <a:r>
              <a:rPr lang="en-US" sz="1200" b="0" strike="noStrike" spc="-1">
                <a:solidFill>
                  <a:srgbClr val="FFFFFF"/>
                </a:solidFill>
                <a:latin typeface="Cambria"/>
              </a:rPr>
              <a:t>[1]IC Elements. Office of the Director of National Intelligence. https://www.dni.gov/files/ODNI/images/article_images/IC_elements.png</a:t>
            </a:r>
            <a:br>
              <a:rPr sz="1200"/>
            </a:br>
            <a:r>
              <a:rPr lang="en-US" sz="1200" b="0" strike="noStrike" spc="-1">
                <a:solidFill>
                  <a:srgbClr val="FFFFFF"/>
                </a:solidFill>
                <a:latin typeface="Cambria"/>
              </a:rPr>
              <a:t>[2] ComplyRight DOD Fraud and Whistleblower Hotline Poster English. https://www.staples.com/ComplyRight-DOD-Fraud-and-Whistleblower-Hotline-Poster-Engilsh/product_1949678</a:t>
            </a:r>
            <a:br>
              <a:rPr sz="1200"/>
            </a:br>
            <a:r>
              <a:rPr lang="en-US" sz="1200" b="0" strike="noStrike" spc="-1">
                <a:solidFill>
                  <a:srgbClr val="FFFFFF"/>
                </a:solidFill>
                <a:latin typeface="Cambria"/>
              </a:rPr>
              <a:t>[3]Edward Snowden timeline. 2014. https://www.nbcnews.com/feature/edward-snowden-interview/edward-snowden-timeline-n114871</a:t>
            </a:r>
            <a:br>
              <a:rPr sz="1200"/>
            </a:br>
            <a:r>
              <a:rPr lang="en-US" sz="1200" b="0" strike="noStrike" spc="-1">
                <a:solidFill>
                  <a:srgbClr val="FFFFFF"/>
                </a:solidFill>
                <a:latin typeface="Cambria"/>
              </a:rPr>
              <a:t>[4]Executive order 13526. 2010. https://www.archives.gov/files/isoo/pdf/cnsi-eo.pdf</a:t>
            </a:r>
            <a:br>
              <a:rPr sz="1200"/>
            </a:br>
            <a:r>
              <a:rPr lang="en-US" sz="1200" b="0" strike="noStrike" spc="-1">
                <a:solidFill>
                  <a:srgbClr val="FFFFFF"/>
                </a:solidFill>
                <a:latin typeface="Cambria"/>
              </a:rPr>
              <a:t>[5]Glenn Kessler. 2014. Edward Snowden’s claim that he had ‘no proper channels’ for protection as a whistleblower. https://www.washingtonpost.com/news/fact-checker/wp/2014/03/12/edward-snowdens-claim-that-as-a-contractor-he-had-no-proper-channels-for-protection-as-a-whistleblower/</a:t>
            </a:r>
            <a:br>
              <a:rPr sz="1200"/>
            </a:br>
            <a:r>
              <a:rPr lang="en-US" sz="1200" b="0" strike="noStrike" spc="-1">
                <a:solidFill>
                  <a:srgbClr val="FFFFFF"/>
                </a:solidFill>
                <a:latin typeface="Cambria"/>
              </a:rPr>
              <a:t>[6]Congress. Review of unauthorized disclosures of former NSA contractor Edward Snowden. 2016 https://intelligence.house.gov/uploadedfiles/hpsci_snowden_review_declassified.pdf</a:t>
            </a:r>
            <a:br>
              <a:rPr sz="1200"/>
            </a:br>
            <a:r>
              <a:rPr lang="en-US" sz="1200" b="0" strike="noStrike" spc="-1">
                <a:solidFill>
                  <a:srgbClr val="FFFFFF"/>
                </a:solidFill>
                <a:latin typeface="Cambria"/>
              </a:rPr>
              <a:t>[7]How do I report? DNI. https://www.dni.gov/ICIG-Whistleblower/process-how.html</a:t>
            </a:r>
            <a:br>
              <a:rPr sz="1200"/>
            </a:br>
            <a:r>
              <a:rPr lang="en-US" sz="1200" b="0" strike="noStrike" spc="-1">
                <a:solidFill>
                  <a:srgbClr val="FFFFFF"/>
                </a:solidFill>
                <a:latin typeface="Cambria"/>
              </a:rPr>
              <a:t>[8]PPD 19. 2012. The White House. https://irp.fas.org/offdocs/ppd/ppd-19.pdf</a:t>
            </a:r>
            <a:br>
              <a:rPr sz="1200"/>
            </a:br>
            <a:r>
              <a:rPr lang="en-US" sz="1200" b="0" strike="noStrike" spc="-1">
                <a:solidFill>
                  <a:srgbClr val="FFFFFF"/>
                </a:solidFill>
                <a:latin typeface="Cambria"/>
              </a:rPr>
              <a:t>[9]ICD 120. 2014. DNI. https://www.dni.gov/files/documents/ICD/ICD%20120.pdf</a:t>
            </a:r>
            <a:br>
              <a:rPr sz="1200"/>
            </a:br>
            <a:r>
              <a:rPr lang="en-US" sz="1200" b="0" strike="noStrike" spc="-1">
                <a:solidFill>
                  <a:srgbClr val="FFFFFF"/>
                </a:solidFill>
                <a:latin typeface="Cambria"/>
              </a:rPr>
              <a:t>[10]About the ICWPA. 1998. DODIG. https://www.dodig.mil/Components/Administrative-Investigations/Whistleblower-Reprisal-Investigations/Intelligence-Community-Whistleblower-Protection-Act/</a:t>
            </a:r>
            <a:br>
              <a:rPr sz="1200"/>
            </a:br>
            <a:r>
              <a:rPr lang="en-US" sz="1200" b="0" strike="noStrike" spc="-1">
                <a:solidFill>
                  <a:srgbClr val="FFFFFF"/>
                </a:solidFill>
                <a:latin typeface="Cambria"/>
              </a:rPr>
              <a:t>[11]MAKING LAWFUL DISCLOSURES. DNI. https://www.dni.gov/index.php/who-we-are/organizations/icig/icig-related-menus/icig-related-links/making-lawful-disclosures#:~:text=The%20Intelligence%20Community%20Whistleblower%20Protection,see%20below)%20without%20suffering%20reprisal</a:t>
            </a:r>
            <a:br>
              <a:rPr sz="1200"/>
            </a:br>
            <a:r>
              <a:rPr lang="en-US" sz="1200" b="0" strike="noStrike" spc="-1">
                <a:solidFill>
                  <a:srgbClr val="FFFFFF"/>
                </a:solidFill>
                <a:latin typeface="Cambria"/>
              </a:rPr>
              <a:t>[12]Tom Gjelten. The Effects Of The Snowden Leaks Aren't What He Intended. 2013. https://www.npr.org/2013/09/20/224423159/the-effects-of-the-snowden-leaks-arent-what-he-intended</a:t>
            </a:r>
          </a:p>
          <a:p>
            <a:pPr indent="0">
              <a:lnSpc>
                <a:spcPct val="90000"/>
              </a:lnSpc>
              <a:spcBef>
                <a:spcPts val="1199"/>
              </a:spcBef>
              <a:buNone/>
              <a:tabLst>
                <a:tab pos="0" algn="l"/>
              </a:tabLst>
            </a:pPr>
            <a:br>
              <a:rPr sz="1200"/>
            </a:br>
            <a:br>
              <a:rPr sz="1200"/>
            </a:br>
            <a:endParaRPr lang="en-US" sz="1200" b="0" strike="noStrike" spc="-1">
              <a:solidFill>
                <a:srgbClr val="FFFFFF"/>
              </a:solidFill>
              <a:latin typeface="Cambria"/>
            </a:endParaRPr>
          </a:p>
        </p:txBody>
      </p:sp>
      <p:sp>
        <p:nvSpPr>
          <p:cNvPr id="549" name="TextBox 7"/>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sp>
        <p:nvSpPr>
          <p:cNvPr id="4" name="PlaceHolder 3"/>
          <p:cNvSpPr>
            <a:spLocks noGrp="1"/>
          </p:cNvSpPr>
          <p:nvPr>
            <p:ph type="ftr" idx="28"/>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29"/>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423818-13E3-4689-99EC-F6C25DE11FCA}" type="slidenum">
              <a:rPr lang="en-US" smtClean="0"/>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p:cNvSpPr>
          <p:nvPr>
            <p:ph type="title"/>
          </p:nvPr>
        </p:nvSpPr>
        <p:spPr>
          <a:xfrm>
            <a:off x="685800" y="325800"/>
            <a:ext cx="7769520" cy="911520"/>
          </a:xfrm>
          <a:prstGeom prst="rect">
            <a:avLst/>
          </a:prstGeom>
          <a:noFill/>
          <a:ln w="0">
            <a:noFill/>
          </a:ln>
        </p:spPr>
        <p:txBody>
          <a:bodyPr lIns="90000" tIns="45000" rIns="90000" bIns="45000" anchor="ctr">
            <a:noAutofit/>
          </a:bodyPr>
          <a:lstStyle/>
          <a:p>
            <a:pPr indent="0">
              <a:lnSpc>
                <a:spcPct val="80000"/>
              </a:lnSpc>
              <a:buNone/>
              <a:tabLst>
                <a:tab pos="0" algn="l"/>
              </a:tabLst>
            </a:pPr>
            <a:r>
              <a:rPr lang="en-US" sz="2700" b="0" strike="noStrike" cap="all" spc="-1">
                <a:solidFill>
                  <a:srgbClr val="FFFFFF"/>
                </a:solidFill>
                <a:latin typeface="Cambria"/>
              </a:rPr>
              <a:t>References</a:t>
            </a:r>
            <a:endParaRPr lang="en-US" sz="2700" b="0" strike="noStrike" spc="-1">
              <a:solidFill>
                <a:srgbClr val="FFFFFF"/>
              </a:solidFill>
              <a:latin typeface="Arial"/>
            </a:endParaRPr>
          </a:p>
        </p:txBody>
      </p:sp>
      <p:sp>
        <p:nvSpPr>
          <p:cNvPr id="551" name="PlaceHolder 2"/>
          <p:cNvSpPr>
            <a:spLocks noGrp="1"/>
          </p:cNvSpPr>
          <p:nvPr>
            <p:ph/>
          </p:nvPr>
        </p:nvSpPr>
        <p:spPr>
          <a:xfrm>
            <a:off x="457200" y="884520"/>
            <a:ext cx="8457480" cy="4150080"/>
          </a:xfrm>
          <a:prstGeom prst="rect">
            <a:avLst/>
          </a:prstGeom>
          <a:noFill/>
          <a:ln w="0">
            <a:noFill/>
          </a:ln>
        </p:spPr>
        <p:txBody>
          <a:bodyPr lIns="90000" tIns="45000" rIns="90000" bIns="45000" anchor="t">
            <a:noAutofit/>
          </a:bodyPr>
          <a:lstStyle/>
          <a:p>
            <a:pPr indent="0">
              <a:lnSpc>
                <a:spcPct val="90000"/>
              </a:lnSpc>
              <a:spcBef>
                <a:spcPts val="1199"/>
              </a:spcBef>
              <a:buNone/>
              <a:tabLst>
                <a:tab pos="0" algn="l"/>
              </a:tabLst>
            </a:pPr>
            <a:r>
              <a:rPr lang="en-US" sz="1200" b="0" strike="noStrike" spc="-1">
                <a:solidFill>
                  <a:srgbClr val="FFFFFF"/>
                </a:solidFill>
                <a:latin typeface="Cambria"/>
              </a:rPr>
              <a:t>[13]Congress. USA freedom act of 2015. 2015. https://www.congress.gov/114/plaws/publ23/PLAW-114publ23.pdf</a:t>
            </a:r>
            <a:br>
              <a:rPr sz="1200"/>
            </a:br>
            <a:r>
              <a:rPr lang="en-US" sz="1200" b="0" strike="noStrike" spc="-1">
                <a:solidFill>
                  <a:srgbClr val="FFFFFF"/>
                </a:solidFill>
                <a:latin typeface="Cambria"/>
              </a:rPr>
              <a:t>[14] Sharon Bradford Franklin. Fulfilling the Promise of the USA Freedom Act: Time to Truly End Bulk Collection of Americans’ Calling Records. 2019. https://www.justsecurity.org/63399/fulfilling-the-promise-of-the-usa-freedom-act-time-to-truly-end-bulk-collection-of-americans-calling-records/#:~:text=The%20USA%20Freedom%20Act%20was,detail%20records%E2%80%9D%20(CDRs)</a:t>
            </a:r>
            <a:br>
              <a:rPr sz="1200"/>
            </a:br>
            <a:r>
              <a:rPr lang="en-US" sz="1200" b="0" strike="noStrike" spc="-1">
                <a:solidFill>
                  <a:srgbClr val="FFFFFF"/>
                </a:solidFill>
                <a:latin typeface="Cambria"/>
              </a:rPr>
              <a:t>[15]A. W. Geiger. How Americans have viewed government surveillance and privacy since Snowden leaks. 2018. https://www.pewresearch.org/short-reads/2018/06/04/how-americans-have-viewed-government-surveillance-and-privacy-since-snowden-leaks/</a:t>
            </a:r>
            <a:br>
              <a:rPr sz="1200"/>
            </a:br>
            <a:r>
              <a:rPr lang="en-US" sz="1200" b="0" strike="noStrike" spc="-1">
                <a:solidFill>
                  <a:srgbClr val="FFFFFF"/>
                </a:solidFill>
                <a:latin typeface="Cambria"/>
              </a:rPr>
              <a:t>[16]NSA. NSA Hawaii. https://www.nsa.gov/About/Locations/</a:t>
            </a:r>
            <a:br>
              <a:rPr sz="1200"/>
            </a:br>
            <a:r>
              <a:rPr lang="en-US" sz="1200" b="0" strike="noStrike" spc="-1">
                <a:solidFill>
                  <a:srgbClr val="FFFFFF"/>
                </a:solidFill>
                <a:latin typeface="Cambria"/>
              </a:rPr>
              <a:t>[17]Jane Mayer. 2014. The New Yorker. https://www.newyorker.com/video/watch/the-new-yorker-festival-the-virtual-interview-edward-snowden</a:t>
            </a:r>
            <a:br>
              <a:rPr sz="1200"/>
            </a:br>
            <a:r>
              <a:rPr lang="en-US" sz="1200" b="0" strike="noStrike" spc="-1">
                <a:solidFill>
                  <a:srgbClr val="FFFFFF"/>
                </a:solidFill>
                <a:latin typeface="Cambria"/>
              </a:rPr>
              <a:t>[18]DODIG. DoD Hotline - Classified Complaints. https://www.dodig.mil/Components/Administrative-Investigations/DoD-Hotline/Classified-Complaint/</a:t>
            </a:r>
            <a:br>
              <a:rPr sz="1200"/>
            </a:br>
            <a:r>
              <a:rPr lang="en-US" sz="1200" b="0" strike="noStrike" spc="-1">
                <a:solidFill>
                  <a:srgbClr val="FFFFFF"/>
                </a:solidFill>
                <a:latin typeface="Cambria"/>
              </a:rPr>
              <a:t>[19]Congress. FISA Amendments Reauthorization Act of 2017. 2018. https://www.congress.gov/115/plaws/publ118/PLAW-115publ118.pdf</a:t>
            </a:r>
            <a:br>
              <a:rPr sz="1200"/>
            </a:br>
            <a:r>
              <a:rPr lang="en-US" sz="1200" b="0" strike="noStrike" spc="-1">
                <a:solidFill>
                  <a:srgbClr val="FFFFFF"/>
                </a:solidFill>
                <a:latin typeface="Cambria"/>
              </a:rPr>
              <a:t>[20]Seal of the Office of the Director of National Intelligence. DNI. https://commons.wikimedia.org/wiki/File:Seal_of_the_Office_of_the_Director_of_National_Intelligence.svg</a:t>
            </a:r>
          </a:p>
          <a:p>
            <a:pPr indent="0">
              <a:lnSpc>
                <a:spcPct val="90000"/>
              </a:lnSpc>
              <a:spcBef>
                <a:spcPts val="1199"/>
              </a:spcBef>
              <a:buNone/>
              <a:tabLst>
                <a:tab pos="0" algn="l"/>
              </a:tabLst>
            </a:pPr>
            <a:br>
              <a:rPr sz="1200"/>
            </a:br>
            <a:br>
              <a:rPr sz="1200"/>
            </a:br>
            <a:endParaRPr lang="en-US" sz="1200" b="0" strike="noStrike" spc="-1">
              <a:solidFill>
                <a:srgbClr val="FFFFFF"/>
              </a:solidFill>
              <a:latin typeface="Cambria"/>
            </a:endParaRPr>
          </a:p>
        </p:txBody>
      </p:sp>
      <p:sp>
        <p:nvSpPr>
          <p:cNvPr id="552" name="TextBox 14"/>
          <p:cNvSpPr/>
          <p:nvPr/>
        </p:nvSpPr>
        <p:spPr>
          <a:xfrm>
            <a:off x="6847200" y="372240"/>
            <a:ext cx="2176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FFFFFF"/>
                </a:solidFill>
                <a:latin typeface="Cambria"/>
                <a:ea typeface="DejaVu Sans"/>
              </a:rPr>
              <a:t>Carlos Medina</a:t>
            </a:r>
            <a:endParaRPr lang="en-US" sz="1400" b="0" strike="noStrike" spc="-1">
              <a:solidFill>
                <a:srgbClr val="FFFFFF"/>
              </a:solidFill>
              <a:latin typeface="Arial"/>
            </a:endParaRPr>
          </a:p>
        </p:txBody>
      </p:sp>
      <p:sp>
        <p:nvSpPr>
          <p:cNvPr id="4" name="PlaceHolder 3"/>
          <p:cNvSpPr>
            <a:spLocks noGrp="1"/>
          </p:cNvSpPr>
          <p:nvPr>
            <p:ph type="ftr" idx="31"/>
          </p:nvPr>
        </p:nvSpPr>
        <p:spPr>
          <a:xfrm>
            <a:off x="0" y="4997160"/>
            <a:ext cx="5559840" cy="143280"/>
          </a:xfrm>
          <a:prstGeom prst="rect">
            <a:avLst/>
          </a:prstGeom>
          <a:noFill/>
          <a:ln w="0">
            <a:noFill/>
          </a:ln>
        </p:spPr>
        <p:txBody>
          <a:bodyPr lIns="90000" tIns="45000" rIns="90000" bIns="45000" anchor="ctr">
            <a:noAutofit/>
          </a:bodyPr>
          <a:lstStyle>
            <a:defPPr>
              <a:defRPr lang="en-US"/>
            </a:defPPr>
            <a:lvl1pPr marL="0" indent="0" algn="l" defTabSz="914400" rtl="0" eaLnBrk="1" latinLnBrk="0" hangingPunct="1">
              <a:lnSpc>
                <a:spcPct val="100000"/>
              </a:lnSpc>
              <a:buNone/>
              <a:tabLst>
                <a:tab pos="0" algn="l"/>
              </a:tabLst>
              <a:defRPr lang="sk-SK"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a:p>
        </p:txBody>
      </p:sp>
      <p:sp>
        <p:nvSpPr>
          <p:cNvPr id="5" name="PlaceHolder 4"/>
          <p:cNvSpPr>
            <a:spLocks noGrp="1"/>
          </p:cNvSpPr>
          <p:nvPr>
            <p:ph type="sldNum" idx="32"/>
          </p:nvPr>
        </p:nvSpPr>
        <p:spPr>
          <a:xfrm>
            <a:off x="8519040" y="4997160"/>
            <a:ext cx="622080" cy="14328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900" b="0" strike="noStrike" kern="1200" spc="-1">
                <a:solidFill>
                  <a:srgbClr val="FFFFFF"/>
                </a:solidFill>
                <a:latin typeface="Cambria"/>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E2AFDD-9FDA-46EC-A793-EA7C98DE0E5A}" type="slidenum">
              <a:rPr lang="en-US" smtClean="0"/>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ea typeface="+mj-lt"/>
                <a:cs typeface="+mj-lt"/>
              </a:rPr>
              <a:t>Blockchain and Society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a:t>Hasan </a:t>
            </a:r>
            <a:r>
              <a:rPr lang="en-US" err="1"/>
              <a:t>Gandor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26</a:t>
            </a:fld>
            <a:endParaRPr lang="en-US"/>
          </a:p>
        </p:txBody>
      </p:sp>
    </p:spTree>
    <p:extLst>
      <p:ext uri="{BB962C8B-B14F-4D97-AF65-F5344CB8AC3E}">
        <p14:creationId xmlns:p14="http://schemas.microsoft.com/office/powerpoint/2010/main" val="80270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What is blockchain?</a:t>
            </a:r>
            <a:endParaRPr lang="en-US"/>
          </a:p>
        </p:txBody>
      </p:sp>
      <p:sp>
        <p:nvSpPr>
          <p:cNvPr id="3" name="Content Placeholder 2"/>
          <p:cNvSpPr>
            <a:spLocks noGrp="1"/>
          </p:cNvSpPr>
          <p:nvPr>
            <p:ph sz="half" idx="1"/>
          </p:nvPr>
        </p:nvSpPr>
        <p:spPr/>
        <p:txBody>
          <a:bodyPr vert="horz" lIns="91436" tIns="45718" rIns="91436" bIns="45718" rtlCol="0" anchor="t">
            <a:normAutofit lnSpcReduction="10000"/>
          </a:bodyPr>
          <a:lstStyle/>
          <a:p>
            <a:pPr marL="205740" indent="-205740">
              <a:buFont typeface="Arial"/>
            </a:pPr>
            <a:r>
              <a:rPr lang="en-US">
                <a:ea typeface="+mn-lt"/>
                <a:cs typeface="+mn-lt"/>
              </a:rPr>
              <a:t>"Establishing trust in a distributed system" [1]</a:t>
            </a:r>
          </a:p>
          <a:p>
            <a:pPr marL="411480" lvl="1" indent="-205740">
              <a:buFont typeface="Cambria"/>
              <a:buChar char="–"/>
            </a:pPr>
            <a:r>
              <a:rPr lang="en-US">
                <a:ea typeface="+mn-lt"/>
                <a:cs typeface="+mn-lt"/>
              </a:rPr>
              <a:t>Store data immutably [6]</a:t>
            </a:r>
          </a:p>
          <a:p>
            <a:pPr marL="205740" indent="-205740">
              <a:buFont typeface="Arial"/>
            </a:pPr>
            <a:r>
              <a:rPr lang="en-US">
                <a:ea typeface="+mn-lt"/>
                <a:cs typeface="+mn-lt"/>
              </a:rPr>
              <a:t>Decentralized and replicated [2]</a:t>
            </a:r>
          </a:p>
          <a:p>
            <a:pPr marL="205740" indent="-205740">
              <a:buFont typeface="Arial"/>
            </a:pPr>
            <a:r>
              <a:rPr lang="en-US">
                <a:ea typeface="+mn-lt"/>
                <a:cs typeface="+mn-lt"/>
              </a:rPr>
              <a:t>General-purpose technology [3]</a:t>
            </a:r>
          </a:p>
          <a:p>
            <a:pPr marL="205740" indent="-205740">
              <a:buFont typeface="Arial"/>
            </a:pPr>
            <a:r>
              <a:rPr lang="en-US">
                <a:ea typeface="+mn-lt"/>
                <a:cs typeface="+mn-lt"/>
              </a:rPr>
              <a:t>Market value </a:t>
            </a:r>
          </a:p>
          <a:p>
            <a:pPr marL="411480" lvl="1" indent="-205740">
              <a:buFont typeface="Cambria"/>
              <a:buChar char="–"/>
            </a:pPr>
            <a:r>
              <a:rPr lang="en-US">
                <a:ea typeface="+mn-lt"/>
                <a:cs typeface="+mn-lt"/>
              </a:rPr>
              <a:t>$92 billion in 2021. [5]</a:t>
            </a:r>
          </a:p>
          <a:p>
            <a:pPr marL="411480" lvl="1" indent="-205740">
              <a:buFont typeface="Cambria"/>
              <a:buChar char="–"/>
            </a:pPr>
            <a:r>
              <a:rPr lang="en-US">
                <a:ea typeface="+mn-lt"/>
                <a:cs typeface="+mn-lt"/>
              </a:rPr>
              <a:t>$1,431.54 billion in 2030. [5]</a:t>
            </a:r>
          </a:p>
          <a:p>
            <a:pPr marL="205740" indent="-205740">
              <a:buFont typeface="Arial"/>
            </a:pPr>
            <a:r>
              <a:rPr lang="en-US">
                <a:ea typeface="+mn-lt"/>
                <a:cs typeface="+mn-lt"/>
              </a:rPr>
              <a:t>"Global spending on blockchain solutions will reach $19 billion by 2024." [4]</a:t>
            </a:r>
          </a:p>
          <a:p>
            <a:pPr marL="205740" indent="-205740">
              <a:buFont typeface="Arial"/>
            </a:pPr>
            <a:endParaRPr lang="en-US">
              <a:ea typeface="+mn-lt"/>
              <a:cs typeface="+mn-lt"/>
            </a:endParaRPr>
          </a:p>
          <a:p>
            <a:pPr marL="205740" indent="-205740">
              <a:buFont typeface="Arial"/>
            </a:pPr>
            <a:endParaRPr lang="en-US">
              <a:ea typeface="+mn-lt"/>
              <a:cs typeface="+mn-lt"/>
            </a:endParaRP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ea typeface="+mn-lt"/>
                <a:cs typeface="+mn-lt"/>
              </a:rPr>
              <a:t>Hasan </a:t>
            </a:r>
            <a:r>
              <a:rPr lang="en-US" sz="1400" err="1">
                <a:ea typeface="+mn-lt"/>
                <a:cs typeface="+mn-lt"/>
              </a:rPr>
              <a:t>Gandor</a:t>
            </a:r>
            <a:r>
              <a:rPr lang="en-US" sz="1400">
                <a:ea typeface="+mn-lt"/>
                <a:cs typeface="+mn-lt"/>
              </a:rPr>
              <a:t> </a:t>
            </a:r>
            <a:endParaRPr lang="en-US"/>
          </a:p>
        </p:txBody>
      </p:sp>
      <p:pic>
        <p:nvPicPr>
          <p:cNvPr id="4" name="Picture 3">
            <a:extLst>
              <a:ext uri="{FF2B5EF4-FFF2-40B4-BE49-F238E27FC236}">
                <a16:creationId xmlns:a16="http://schemas.microsoft.com/office/drawing/2014/main" id="{03DFA6E0-DE17-1F41-693C-F55A06F23A9E}"/>
              </a:ext>
            </a:extLst>
          </p:cNvPr>
          <p:cNvPicPr>
            <a:picLocks noChangeAspect="1"/>
          </p:cNvPicPr>
          <p:nvPr/>
        </p:nvPicPr>
        <p:blipFill>
          <a:blip r:embed="rId3"/>
          <a:stretch>
            <a:fillRect/>
          </a:stretch>
        </p:blipFill>
        <p:spPr>
          <a:xfrm>
            <a:off x="4333374" y="1178788"/>
            <a:ext cx="4688303" cy="2785924"/>
          </a:xfrm>
          <a:prstGeom prst="rect">
            <a:avLst/>
          </a:prstGeom>
        </p:spPr>
      </p:pic>
      <p:sp>
        <p:nvSpPr>
          <p:cNvPr id="8" name="TextBox 7">
            <a:extLst>
              <a:ext uri="{FF2B5EF4-FFF2-40B4-BE49-F238E27FC236}">
                <a16:creationId xmlns:a16="http://schemas.microsoft.com/office/drawing/2014/main" id="{1213A957-19F7-6210-BB83-25803759B53C}"/>
              </a:ext>
            </a:extLst>
          </p:cNvPr>
          <p:cNvSpPr txBox="1"/>
          <p:nvPr/>
        </p:nvSpPr>
        <p:spPr>
          <a:xfrm>
            <a:off x="4614611" y="3995486"/>
            <a:ext cx="4467185" cy="3139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90000"/>
              </a:lnSpc>
            </a:pPr>
            <a:r>
              <a:rPr lang="en-US" sz="1600" dirty="0">
                <a:ea typeface="Cambria"/>
              </a:rPr>
              <a:t>Industries which utilize blockchain the most [10]</a:t>
            </a:r>
          </a:p>
        </p:txBody>
      </p:sp>
    </p:spTree>
    <p:extLst>
      <p:ext uri="{BB962C8B-B14F-4D97-AF65-F5344CB8AC3E}">
        <p14:creationId xmlns:p14="http://schemas.microsoft.com/office/powerpoint/2010/main" val="2351191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BLOCKCHAIN IN FINANCE</a:t>
            </a:r>
            <a:endParaRPr lang="en-US" dirty="0"/>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buFont typeface="Arial"/>
            </a:pPr>
            <a:r>
              <a:rPr lang="en-US" dirty="0">
                <a:ea typeface="+mn-lt"/>
                <a:cs typeface="+mn-lt"/>
              </a:rPr>
              <a:t>The current financial system depends on centralized trusted intermediaries [2]</a:t>
            </a:r>
          </a:p>
          <a:p>
            <a:pPr marL="205740" indent="-205740">
              <a:buFont typeface="Arial"/>
            </a:pPr>
            <a:r>
              <a:rPr lang="en-US" dirty="0">
                <a:ea typeface="+mn-lt"/>
                <a:cs typeface="+mn-lt"/>
              </a:rPr>
              <a:t>Blockchain provides a tamper resistant ledger [2]</a:t>
            </a:r>
          </a:p>
          <a:p>
            <a:pPr marL="205740" indent="-205740">
              <a:buFont typeface="Arial"/>
            </a:pPr>
            <a:r>
              <a:rPr lang="en-US" dirty="0">
                <a:ea typeface="+mn-lt"/>
                <a:cs typeface="+mn-lt"/>
              </a:rPr>
              <a:t>Cryptocurrencies </a:t>
            </a:r>
          </a:p>
          <a:p>
            <a:pPr marL="411480" lvl="1" indent="-205740"/>
            <a:r>
              <a:rPr lang="en-US" dirty="0">
                <a:ea typeface="+mn-lt"/>
                <a:cs typeface="+mn-lt"/>
              </a:rPr>
              <a:t>Popular in response to 2008 financial crisis [6]</a:t>
            </a:r>
            <a:endParaRPr lang="en-US" dirty="0">
              <a:ea typeface="Cambria"/>
            </a:endParaRPr>
          </a:p>
          <a:p>
            <a:pPr marL="411480" lvl="1" indent="-205740"/>
            <a:r>
              <a:rPr lang="en-US" dirty="0">
                <a:ea typeface="+mn-lt"/>
                <a:cs typeface="+mn-lt"/>
              </a:rPr>
              <a:t>Large transactions without centralized trust [6]</a:t>
            </a:r>
          </a:p>
        </p:txBody>
      </p:sp>
      <p:sp>
        <p:nvSpPr>
          <p:cNvPr id="5" name="Footer Placeholder 4"/>
          <p:cNvSpPr>
            <a:spLocks noGrp="1"/>
          </p:cNvSpPr>
          <p:nvPr>
            <p:ph type="ftr" sz="quarter" idx="11"/>
          </p:nvPr>
        </p:nvSpPr>
        <p:spPr/>
        <p:txBody>
          <a:bodyPr/>
          <a:lstStyle/>
          <a:p>
            <a:r>
              <a:rPr lang="sk-SK" dirty="0"/>
              <a:t>© 2023 </a:t>
            </a:r>
            <a:r>
              <a:rPr lang="sk-SK" dirty="0" err="1"/>
              <a:t>Keith</a:t>
            </a:r>
            <a:r>
              <a:rPr lang="sk-SK" dirty="0"/>
              <a:t> A. </a:t>
            </a:r>
            <a:r>
              <a:rPr lang="sk-SK" dirty="0" err="1"/>
              <a:t>Pray</a:t>
            </a:r>
            <a:endParaRPr lang="en-US" dirty="0" err="1"/>
          </a:p>
        </p:txBody>
      </p:sp>
      <p:sp>
        <p:nvSpPr>
          <p:cNvPr id="6" name="Slide Number Placeholder 5"/>
          <p:cNvSpPr>
            <a:spLocks noGrp="1"/>
          </p:cNvSpPr>
          <p:nvPr>
            <p:ph type="sldNum" sz="quarter" idx="12"/>
          </p:nvPr>
        </p:nvSpPr>
        <p:spPr/>
        <p:txBody>
          <a:bodyPr/>
          <a:lstStyle/>
          <a:p>
            <a:fld id="{A2A17EAB-8B51-5C40-8776-6683E51FA7A0}" type="slidenum">
              <a:rPr lang="en-US" dirty="0" smtClean="0"/>
              <a:t>28</a:t>
            </a:fld>
            <a:endParaRPr lang="en-US" dirty="0"/>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ea typeface="+mn-lt"/>
                <a:cs typeface="+mn-lt"/>
              </a:rPr>
              <a:t>Hasan </a:t>
            </a:r>
            <a:r>
              <a:rPr lang="en-US" sz="1400" dirty="0" err="1">
                <a:ea typeface="+mn-lt"/>
                <a:cs typeface="+mn-lt"/>
              </a:rPr>
              <a:t>Gandor</a:t>
            </a:r>
            <a:r>
              <a:rPr lang="en-US" sz="1400" dirty="0">
                <a:ea typeface="+mn-lt"/>
                <a:cs typeface="+mn-lt"/>
              </a:rPr>
              <a:t> </a:t>
            </a:r>
            <a:endParaRPr lang="en-US" dirty="0"/>
          </a:p>
        </p:txBody>
      </p:sp>
      <p:pic>
        <p:nvPicPr>
          <p:cNvPr id="4" name="Picture 3">
            <a:extLst>
              <a:ext uri="{FF2B5EF4-FFF2-40B4-BE49-F238E27FC236}">
                <a16:creationId xmlns:a16="http://schemas.microsoft.com/office/drawing/2014/main" id="{7B1742B3-9EDC-4C7B-EA39-2C69A17A6519}"/>
              </a:ext>
            </a:extLst>
          </p:cNvPr>
          <p:cNvPicPr>
            <a:picLocks noChangeAspect="1"/>
          </p:cNvPicPr>
          <p:nvPr/>
        </p:nvPicPr>
        <p:blipFill rotWithShape="1">
          <a:blip r:embed="rId3"/>
          <a:srcRect l="24764" t="7818" r="-472" b="5042"/>
          <a:stretch/>
        </p:blipFill>
        <p:spPr>
          <a:xfrm>
            <a:off x="4577012" y="1282948"/>
            <a:ext cx="4441651" cy="2823949"/>
          </a:xfrm>
          <a:prstGeom prst="rect">
            <a:avLst/>
          </a:prstGeom>
        </p:spPr>
      </p:pic>
      <p:sp>
        <p:nvSpPr>
          <p:cNvPr id="10" name="Content Placeholder 2">
            <a:extLst>
              <a:ext uri="{FF2B5EF4-FFF2-40B4-BE49-F238E27FC236}">
                <a16:creationId xmlns:a16="http://schemas.microsoft.com/office/drawing/2014/main" id="{BD8A85E7-FBB3-C18D-6EB6-6C0C27B1C3B5}"/>
              </a:ext>
            </a:extLst>
          </p:cNvPr>
          <p:cNvSpPr txBox="1">
            <a:spLocks/>
          </p:cNvSpPr>
          <p:nvPr/>
        </p:nvSpPr>
        <p:spPr>
          <a:xfrm>
            <a:off x="4578016" y="4111791"/>
            <a:ext cx="4445667" cy="886327"/>
          </a:xfrm>
          <a:prstGeom prst="rect">
            <a:avLst/>
          </a:prstGeom>
        </p:spPr>
        <p:txBody>
          <a:bodyPr vert="horz" lIns="91436" tIns="45718" rIns="91436" bIns="45718" rtlCol="0" anchor="t">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sz="1400" dirty="0">
                <a:ea typeface="+mn-lt"/>
                <a:cs typeface="+mn-lt"/>
              </a:rPr>
              <a:t>Traditional financial systems (top) go through multiple centralized institutions, whereas decentralized ones (bottom) go through none. [11]</a:t>
            </a:r>
          </a:p>
        </p:txBody>
      </p:sp>
    </p:spTree>
    <p:extLst>
      <p:ext uri="{BB962C8B-B14F-4D97-AF65-F5344CB8AC3E}">
        <p14:creationId xmlns:p14="http://schemas.microsoft.com/office/powerpoint/2010/main" val="127933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Social equality</a:t>
            </a:r>
            <a:endParaRPr lang="en-US" dirty="0"/>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Individuals are negatively impacted when power is abused</a:t>
            </a:r>
            <a:endParaRPr lang="en-US" dirty="0"/>
          </a:p>
          <a:p>
            <a:pPr marL="411480" lvl="1" indent="-205740"/>
            <a:r>
              <a:rPr lang="en-US" dirty="0">
                <a:ea typeface="Cambria"/>
              </a:rPr>
              <a:t>Blockchain does not favor anyone [6]</a:t>
            </a:r>
          </a:p>
          <a:p>
            <a:pPr marL="205740" indent="-205740"/>
            <a:r>
              <a:rPr lang="en-US" dirty="0"/>
              <a:t>Smart contracts [6]</a:t>
            </a:r>
          </a:p>
          <a:p>
            <a:pPr marL="411480" lvl="1" indent="-205740">
              <a:buFont typeface="Cambria" pitchFamily="34" charset="0"/>
            </a:pPr>
            <a:r>
              <a:rPr lang="en-US" dirty="0">
                <a:ea typeface="+mn-lt"/>
                <a:cs typeface="+mn-lt"/>
              </a:rPr>
              <a:t>No room for subjective human interpretation</a:t>
            </a:r>
          </a:p>
          <a:p>
            <a:pPr marL="411480" lvl="1" indent="-205740">
              <a:buFont typeface="Cambria" pitchFamily="34" charset="0"/>
            </a:pPr>
            <a:r>
              <a:rPr lang="en-US" dirty="0">
                <a:ea typeface="+mn-lt"/>
                <a:cs typeface="+mn-lt"/>
              </a:rPr>
              <a:t>$60 million worth of Ether lost due to buggy code [7]</a:t>
            </a:r>
            <a:endParaRPr lang="en-US" dirty="0">
              <a:ea typeface="Cambria"/>
            </a:endParaRP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ea typeface="+mn-lt"/>
                <a:cs typeface="+mn-lt"/>
              </a:rPr>
              <a:t>Hasan </a:t>
            </a:r>
            <a:r>
              <a:rPr lang="en-US" sz="1400" err="1">
                <a:ea typeface="+mn-lt"/>
                <a:cs typeface="+mn-lt"/>
              </a:rPr>
              <a:t>Gandor</a:t>
            </a:r>
            <a:r>
              <a:rPr lang="en-US" sz="1400">
                <a:ea typeface="+mn-lt"/>
                <a:cs typeface="+mn-lt"/>
              </a:rPr>
              <a:t> </a:t>
            </a:r>
            <a:endParaRPr lang="en-US"/>
          </a:p>
        </p:txBody>
      </p:sp>
    </p:spTree>
    <p:extLst>
      <p:ext uri="{BB962C8B-B14F-4D97-AF65-F5344CB8AC3E}">
        <p14:creationId xmlns:p14="http://schemas.microsoft.com/office/powerpoint/2010/main" val="153755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39DFA6-E529-8269-DA28-1F9D22766DF8}"/>
              </a:ext>
            </a:extLst>
          </p:cNvPr>
          <p:cNvPicPr>
            <a:picLocks noChangeAspect="1"/>
          </p:cNvPicPr>
          <p:nvPr/>
        </p:nvPicPr>
        <p:blipFill>
          <a:blip r:embed="rId3"/>
          <a:stretch>
            <a:fillRect/>
          </a:stretch>
        </p:blipFill>
        <p:spPr>
          <a:xfrm>
            <a:off x="297382" y="319748"/>
            <a:ext cx="8549237" cy="4695512"/>
          </a:xfrm>
          <a:prstGeom prst="rect">
            <a:avLst/>
          </a:prstGeom>
          <a:noFill/>
        </p:spPr>
      </p:pic>
      <p:sp>
        <p:nvSpPr>
          <p:cNvPr id="4" name="Footer Placeholder 3"/>
          <p:cNvSpPr>
            <a:spLocks noGrp="1"/>
          </p:cNvSpPr>
          <p:nvPr>
            <p:ph type="ftr" sz="quarter" idx="11"/>
          </p:nvPr>
        </p:nvSpPr>
        <p:spPr/>
        <p:txBody>
          <a:bodyPr/>
          <a:lstStyle/>
          <a:p>
            <a:pPr>
              <a:spcAft>
                <a:spcPts val="600"/>
              </a:spcAft>
            </a:pPr>
            <a:r>
              <a:rPr lang="sk-SK"/>
              <a:t>© 2023 Keith A. Pray</a:t>
            </a:r>
            <a:endParaRPr lang="en-US"/>
          </a:p>
        </p:txBody>
      </p:sp>
      <p:sp>
        <p:nvSpPr>
          <p:cNvPr id="13" name="Slide Number Placeholder 12" hidden="1">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pPr>
              <a:spcAft>
                <a:spcPts val="600"/>
              </a:spcAft>
            </a:pPr>
            <a:fld id="{A2A17EAB-8B51-5C40-8776-6683E51FA7A0}" type="slidenum">
              <a:rPr lang="en-US" smtClean="0"/>
              <a:pPr>
                <a:spcAft>
                  <a:spcPts val="600"/>
                </a:spcAft>
              </a:pPr>
              <a:t>3</a:t>
            </a:fld>
            <a:endParaRPr lang="en-US"/>
          </a:p>
        </p:txBody>
      </p:sp>
    </p:spTree>
    <p:extLst>
      <p:ext uri="{BB962C8B-B14F-4D97-AF65-F5344CB8AC3E}">
        <p14:creationId xmlns:p14="http://schemas.microsoft.com/office/powerpoint/2010/main" val="2620154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Transparency</a:t>
            </a:r>
            <a:endParaRPr lang="en-US" dirty="0"/>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Corruption and human rights violations thrive in secrecy [6]</a:t>
            </a:r>
          </a:p>
          <a:p>
            <a:pPr marL="205740" indent="-205740"/>
            <a:r>
              <a:rPr lang="en-US" dirty="0">
                <a:ea typeface="Cambria"/>
              </a:rPr>
              <a:t>Blockchain offers total transparency [6]</a:t>
            </a:r>
          </a:p>
          <a:p>
            <a:pPr marL="411480" lvl="1" indent="-205740"/>
            <a:r>
              <a:rPr lang="en-US" dirty="0">
                <a:ea typeface="Cambria"/>
              </a:rPr>
              <a:t>Information can be traced to its source</a:t>
            </a:r>
          </a:p>
          <a:p>
            <a:pPr marL="205740" indent="-205740">
              <a:buFont typeface="Arial" pitchFamily="18" charset="0"/>
              <a:buChar char="•"/>
            </a:pPr>
            <a:r>
              <a:rPr lang="en-US" dirty="0">
                <a:ea typeface="Cambria"/>
              </a:rPr>
              <a:t>Indonesia seafood industry</a:t>
            </a:r>
          </a:p>
          <a:p>
            <a:pPr marL="411480" lvl="1" indent="-205740"/>
            <a:r>
              <a:rPr lang="en-US" dirty="0">
                <a:ea typeface="Cambria"/>
              </a:rPr>
              <a:t>60</a:t>
            </a:r>
            <a:r>
              <a:rPr lang="en-US" dirty="0">
                <a:ea typeface="+mn-lt"/>
                <a:cs typeface="+mn-lt"/>
              </a:rPr>
              <a:t> million people live within coastal communities [8]</a:t>
            </a:r>
            <a:endParaRPr lang="en-US" dirty="0">
              <a:ea typeface="Cambria"/>
            </a:endParaRPr>
          </a:p>
          <a:p>
            <a:pPr marL="411480" lvl="1" indent="-205740"/>
            <a:r>
              <a:rPr lang="en-US" dirty="0">
                <a:ea typeface="+mn-lt"/>
                <a:cs typeface="+mn-lt"/>
              </a:rPr>
              <a:t>Human rights abuses</a:t>
            </a:r>
          </a:p>
          <a:p>
            <a:pPr marL="205740" indent="-205740">
              <a:buFont typeface="Arial" pitchFamily="18" charset="0"/>
              <a:buChar char="•"/>
            </a:pPr>
            <a:r>
              <a:rPr lang="en-US" dirty="0">
                <a:ea typeface="+mn-lt"/>
                <a:cs typeface="+mn-lt"/>
              </a:rPr>
              <a:t>Blockchain tracking tuna sales [8]</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ea typeface="+mn-lt"/>
                <a:cs typeface="+mn-lt"/>
              </a:rPr>
              <a:t>Hasan </a:t>
            </a:r>
            <a:r>
              <a:rPr lang="en-US" sz="1400" err="1">
                <a:ea typeface="+mn-lt"/>
                <a:cs typeface="+mn-lt"/>
              </a:rPr>
              <a:t>Gandor</a:t>
            </a:r>
            <a:r>
              <a:rPr lang="en-US" sz="1400">
                <a:ea typeface="+mn-lt"/>
                <a:cs typeface="+mn-lt"/>
              </a:rPr>
              <a:t> </a:t>
            </a:r>
            <a:endParaRPr lang="en-US"/>
          </a:p>
        </p:txBody>
      </p:sp>
      <p:pic>
        <p:nvPicPr>
          <p:cNvPr id="13" name="Content Placeholder 12">
            <a:extLst>
              <a:ext uri="{FF2B5EF4-FFF2-40B4-BE49-F238E27FC236}">
                <a16:creationId xmlns:a16="http://schemas.microsoft.com/office/drawing/2014/main" id="{5712830D-C42C-02D7-EA5E-90B1B92F1D82}"/>
              </a:ext>
            </a:extLst>
          </p:cNvPr>
          <p:cNvPicPr>
            <a:picLocks noGrp="1" noChangeAspect="1"/>
          </p:cNvPicPr>
          <p:nvPr>
            <p:ph sz="half" idx="2"/>
          </p:nvPr>
        </p:nvPicPr>
        <p:blipFill>
          <a:blip r:embed="rId3"/>
          <a:stretch>
            <a:fillRect/>
          </a:stretch>
        </p:blipFill>
        <p:spPr>
          <a:xfrm>
            <a:off x="4784557" y="1354305"/>
            <a:ext cx="4034590" cy="2647449"/>
          </a:xfrm>
        </p:spPr>
      </p:pic>
      <p:sp>
        <p:nvSpPr>
          <p:cNvPr id="14" name="TextBox 13">
            <a:extLst>
              <a:ext uri="{FF2B5EF4-FFF2-40B4-BE49-F238E27FC236}">
                <a16:creationId xmlns:a16="http://schemas.microsoft.com/office/drawing/2014/main" id="{DFC51CD9-EFD0-BED5-FB07-505F3AFB0EF5}"/>
              </a:ext>
            </a:extLst>
          </p:cNvPr>
          <p:cNvSpPr txBox="1"/>
          <p:nvPr/>
        </p:nvSpPr>
        <p:spPr>
          <a:xfrm>
            <a:off x="4792579" y="4073190"/>
            <a:ext cx="4226758" cy="757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600" dirty="0">
                <a:ea typeface="Cambria"/>
              </a:rPr>
              <a:t>Consumers can make informed decisions about their purchases through blockchain-enabled supply chain tracking. [8]</a:t>
            </a:r>
            <a:endParaRPr lang="en-US" dirty="0"/>
          </a:p>
        </p:txBody>
      </p:sp>
    </p:spTree>
    <p:extLst>
      <p:ext uri="{BB962C8B-B14F-4D97-AF65-F5344CB8AC3E}">
        <p14:creationId xmlns:p14="http://schemas.microsoft.com/office/powerpoint/2010/main" val="2876493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Accountability</a:t>
            </a:r>
            <a:endParaRPr lang="en-US" dirty="0"/>
          </a:p>
        </p:txBody>
      </p:sp>
      <p:sp>
        <p:nvSpPr>
          <p:cNvPr id="3" name="Content Placeholder 2"/>
          <p:cNvSpPr>
            <a:spLocks noGrp="1"/>
          </p:cNvSpPr>
          <p:nvPr>
            <p:ph sz="half" idx="1"/>
          </p:nvPr>
        </p:nvSpPr>
        <p:spPr/>
        <p:txBody>
          <a:bodyPr vert="horz" lIns="91436" tIns="45718" rIns="91436" bIns="45718" rtlCol="0" anchor="t">
            <a:normAutofit lnSpcReduction="10000"/>
          </a:bodyPr>
          <a:lstStyle/>
          <a:p>
            <a:pPr marL="205740" indent="-205740"/>
            <a:r>
              <a:rPr lang="en-US" dirty="0">
                <a:ea typeface="+mn-lt"/>
                <a:cs typeface="+mn-lt"/>
              </a:rPr>
              <a:t>Smart contracts can be utilized for accountability [6]</a:t>
            </a:r>
          </a:p>
          <a:p>
            <a:pPr marL="205740" indent="-205740"/>
            <a:r>
              <a:rPr lang="en-US" dirty="0">
                <a:ea typeface="+mn-lt"/>
                <a:cs typeface="+mn-lt"/>
              </a:rPr>
              <a:t>Pharmaceutical industry deals with counterfeit drugs market [9]</a:t>
            </a:r>
            <a:endParaRPr lang="en-US"/>
          </a:p>
          <a:p>
            <a:pPr marL="411480" lvl="1" indent="-205740"/>
            <a:r>
              <a:rPr lang="en-US" dirty="0">
                <a:ea typeface="Cambria"/>
              </a:rPr>
              <a:t>Millions of lives at risk [9]</a:t>
            </a:r>
          </a:p>
          <a:p>
            <a:pPr marL="205740" indent="-205740">
              <a:buFont typeface="Arial" pitchFamily="18" charset="0"/>
              <a:buChar char="•"/>
            </a:pPr>
            <a:r>
              <a:rPr lang="en-US" dirty="0">
                <a:ea typeface="Cambria"/>
              </a:rPr>
              <a:t>Opaque supply-chain</a:t>
            </a:r>
          </a:p>
          <a:p>
            <a:pPr marL="205740" indent="-205740">
              <a:buFont typeface="Arial" pitchFamily="18" charset="0"/>
              <a:buChar char="•"/>
            </a:pPr>
            <a:r>
              <a:rPr lang="en-US" dirty="0">
                <a:ea typeface="Cambria"/>
              </a:rPr>
              <a:t>Counterfeit drug market is worth $75 to $200 billion [9]</a:t>
            </a:r>
          </a:p>
          <a:p>
            <a:pPr marL="205740" indent="-205740">
              <a:buFont typeface="Arial" pitchFamily="18" charset="0"/>
              <a:buChar char="•"/>
            </a:pPr>
            <a:r>
              <a:rPr lang="en-US" dirty="0">
                <a:ea typeface="Cambria"/>
              </a:rPr>
              <a:t>More than 100,000 deaths [9]</a:t>
            </a:r>
          </a:p>
          <a:p>
            <a:pPr marL="205740" indent="-205740">
              <a:buFont typeface="Arial" pitchFamily="18" charset="0"/>
              <a:buChar char="•"/>
            </a:pPr>
            <a:r>
              <a:rPr lang="en-US" dirty="0">
                <a:ea typeface="Cambria"/>
              </a:rPr>
              <a:t>iSolve, </a:t>
            </a:r>
            <a:r>
              <a:rPr lang="en-US" dirty="0" err="1">
                <a:ea typeface="Cambria"/>
              </a:rPr>
              <a:t>Blockverify</a:t>
            </a:r>
            <a:r>
              <a:rPr lang="en-US" dirty="0">
                <a:ea typeface="Cambria"/>
              </a:rPr>
              <a:t>, Chronicled [9]</a:t>
            </a:r>
          </a:p>
          <a:p>
            <a:pPr marL="205740" indent="-205740">
              <a:buFont typeface="Arial" pitchFamily="18" charset="0"/>
              <a:buChar char="•"/>
            </a:pPr>
            <a:endParaRPr lang="en-US" dirty="0">
              <a:ea typeface="Cambria"/>
            </a:endParaRP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ea typeface="+mn-lt"/>
                <a:cs typeface="+mn-lt"/>
              </a:rPr>
              <a:t>Hasan </a:t>
            </a:r>
            <a:r>
              <a:rPr lang="en-US" sz="1400" err="1">
                <a:ea typeface="+mn-lt"/>
                <a:cs typeface="+mn-lt"/>
              </a:rPr>
              <a:t>Gandor</a:t>
            </a:r>
            <a:r>
              <a:rPr lang="en-US" sz="1400">
                <a:ea typeface="+mn-lt"/>
                <a:cs typeface="+mn-lt"/>
              </a:rPr>
              <a:t> </a:t>
            </a:r>
            <a:endParaRPr lang="en-US"/>
          </a:p>
        </p:txBody>
      </p:sp>
    </p:spTree>
    <p:extLst>
      <p:ext uri="{BB962C8B-B14F-4D97-AF65-F5344CB8AC3E}">
        <p14:creationId xmlns:p14="http://schemas.microsoft.com/office/powerpoint/2010/main" val="612650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Efficiency</a:t>
            </a:r>
            <a:endParaRPr lang="en-US" dirty="0" err="1"/>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Humanitarian aid often takes too long to reach victims [6]</a:t>
            </a:r>
          </a:p>
          <a:p>
            <a:pPr marL="411480" lvl="1" indent="-205740"/>
            <a:r>
              <a:rPr lang="en-US" dirty="0">
                <a:ea typeface="+mn-lt"/>
                <a:cs typeface="+mn-lt"/>
              </a:rPr>
              <a:t>Bureaucracy, paperwork, political barriers</a:t>
            </a:r>
          </a:p>
          <a:p>
            <a:pPr marL="205740" indent="-205740">
              <a:buFont typeface="Arial" pitchFamily="18" charset="0"/>
              <a:buChar char="•"/>
            </a:pPr>
            <a:r>
              <a:rPr lang="en-US" dirty="0">
                <a:ea typeface="Cambria"/>
              </a:rPr>
              <a:t>Smart-contracts can send funds automatically [6]</a:t>
            </a:r>
          </a:p>
          <a:p>
            <a:pPr marL="411480" lvl="1" indent="-205740"/>
            <a:r>
              <a:rPr lang="en-US" dirty="0">
                <a:ea typeface="Cambria"/>
              </a:rPr>
              <a:t>Global</a:t>
            </a:r>
          </a:p>
          <a:p>
            <a:pPr marL="411480" lvl="1" indent="-205740"/>
            <a:r>
              <a:rPr lang="en-US" dirty="0">
                <a:ea typeface="Cambria"/>
              </a:rPr>
              <a:t>Contribute to humanitarian causes</a:t>
            </a:r>
          </a:p>
          <a:p>
            <a:pPr marL="205740" indent="-205740">
              <a:buFont typeface="Arial" pitchFamily="18" charset="0"/>
              <a:buChar char="•"/>
            </a:pPr>
            <a:r>
              <a:rPr lang="en-US" dirty="0">
                <a:ea typeface="Cambria"/>
              </a:rPr>
              <a:t>Nation-wide elections [6]</a:t>
            </a:r>
          </a:p>
        </p:txBody>
      </p:sp>
      <p:sp>
        <p:nvSpPr>
          <p:cNvPr id="5" name="Footer Placeholder 4"/>
          <p:cNvSpPr>
            <a:spLocks noGrp="1"/>
          </p:cNvSpPr>
          <p:nvPr>
            <p:ph type="ftr" sz="quarter" idx="11"/>
          </p:nvPr>
        </p:nvSpPr>
        <p:spPr/>
        <p:txBody>
          <a:bodyPr/>
          <a:lstStyle/>
          <a:p>
            <a:r>
              <a:rPr lang="sk-SK" dirty="0"/>
              <a:t>© 2023 </a:t>
            </a:r>
            <a:r>
              <a:rPr lang="sk-SK" dirty="0" err="1"/>
              <a:t>Keith</a:t>
            </a:r>
            <a:r>
              <a:rPr lang="sk-SK" dirty="0"/>
              <a:t> A. </a:t>
            </a:r>
            <a:r>
              <a:rPr lang="sk-SK" dirty="0" err="1"/>
              <a:t>Pray</a:t>
            </a:r>
            <a:endParaRPr lang="en-US" dirty="0" err="1"/>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ea typeface="+mn-lt"/>
                <a:cs typeface="+mn-lt"/>
              </a:rPr>
              <a:t>Hasan </a:t>
            </a:r>
            <a:r>
              <a:rPr lang="en-US" sz="1400" dirty="0" err="1">
                <a:ea typeface="+mn-lt"/>
                <a:cs typeface="+mn-lt"/>
              </a:rPr>
              <a:t>Gandor</a:t>
            </a:r>
            <a:r>
              <a:rPr lang="en-US" sz="1400" dirty="0">
                <a:ea typeface="+mn-lt"/>
                <a:cs typeface="+mn-lt"/>
              </a:rPr>
              <a:t> </a:t>
            </a:r>
            <a:endParaRPr lang="en-US" dirty="0"/>
          </a:p>
        </p:txBody>
      </p:sp>
      <p:pic>
        <p:nvPicPr>
          <p:cNvPr id="13" name="Content Placeholder 12">
            <a:extLst>
              <a:ext uri="{FF2B5EF4-FFF2-40B4-BE49-F238E27FC236}">
                <a16:creationId xmlns:a16="http://schemas.microsoft.com/office/drawing/2014/main" id="{840A4043-D84A-62C9-7B9A-EF03E8890B9A}"/>
              </a:ext>
            </a:extLst>
          </p:cNvPr>
          <p:cNvPicPr>
            <a:picLocks noGrp="1" noChangeAspect="1"/>
          </p:cNvPicPr>
          <p:nvPr>
            <p:ph sz="half" idx="2"/>
          </p:nvPr>
        </p:nvPicPr>
        <p:blipFill>
          <a:blip r:embed="rId3"/>
          <a:stretch>
            <a:fillRect/>
          </a:stretch>
        </p:blipFill>
        <p:spPr>
          <a:xfrm>
            <a:off x="4395308" y="1412708"/>
            <a:ext cx="4632619" cy="2330115"/>
          </a:xfrm>
        </p:spPr>
      </p:pic>
      <p:sp>
        <p:nvSpPr>
          <p:cNvPr id="14" name="TextBox 13">
            <a:extLst>
              <a:ext uri="{FF2B5EF4-FFF2-40B4-BE49-F238E27FC236}">
                <a16:creationId xmlns:a16="http://schemas.microsoft.com/office/drawing/2014/main" id="{749AF371-6359-DA4D-E2FA-349D06DDB3C2}"/>
              </a:ext>
            </a:extLst>
          </p:cNvPr>
          <p:cNvSpPr txBox="1"/>
          <p:nvPr/>
        </p:nvSpPr>
        <p:spPr>
          <a:xfrm>
            <a:off x="4406566" y="3860131"/>
            <a:ext cx="4372241"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600" dirty="0">
                <a:ea typeface="Cambria"/>
              </a:rPr>
              <a:t>Aid has arrived in Ukraine and Russa through </a:t>
            </a:r>
            <a:endParaRPr lang="en-US" dirty="0">
              <a:ea typeface="Cambria"/>
            </a:endParaRPr>
          </a:p>
          <a:p>
            <a:pPr>
              <a:lnSpc>
                <a:spcPct val="90000"/>
              </a:lnSpc>
            </a:pPr>
            <a:r>
              <a:rPr lang="en-US" sz="1600" dirty="0">
                <a:ea typeface="Cambria"/>
              </a:rPr>
              <a:t>cryptocurrency donations [12]</a:t>
            </a:r>
            <a:endParaRPr lang="en-US" dirty="0">
              <a:ea typeface="Cambria"/>
            </a:endParaRPr>
          </a:p>
        </p:txBody>
      </p:sp>
    </p:spTree>
    <p:extLst>
      <p:ext uri="{BB962C8B-B14F-4D97-AF65-F5344CB8AC3E}">
        <p14:creationId xmlns:p14="http://schemas.microsoft.com/office/powerpoint/2010/main" val="347652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685800" y="1362577"/>
            <a:ext cx="7772400" cy="3352800"/>
          </a:xfrm>
        </p:spPr>
        <p:txBody>
          <a:bodyPr vert="horz" lIns="91440" tIns="45718" rIns="91436" bIns="45718" rtlCol="0" anchor="t">
            <a:normAutofit fontScale="32500" lnSpcReduction="20000"/>
          </a:bodyPr>
          <a:lstStyle/>
          <a:p>
            <a:pPr marL="205740" indent="-205740">
              <a:buNone/>
            </a:pPr>
            <a:r>
              <a:rPr lang="en-US" dirty="0">
                <a:ea typeface="+mn-lt"/>
                <a:cs typeface="+mn-lt"/>
              </a:rPr>
              <a:t>[1] M. Di Pierro, "What Is the Blockchain?," in Computing in Science &amp; Engineering, vol. 19, no. 5, pp. 92-95, 2017, </a:t>
            </a:r>
            <a:r>
              <a:rPr lang="en-US" err="1">
                <a:ea typeface="+mn-lt"/>
                <a:cs typeface="+mn-lt"/>
              </a:rPr>
              <a:t>doi</a:t>
            </a:r>
            <a:r>
              <a:rPr lang="en-US" dirty="0">
                <a:ea typeface="+mn-lt"/>
                <a:cs typeface="+mn-lt"/>
              </a:rPr>
              <a:t>: 10.1109/MCSE.2017.3421554. </a:t>
            </a:r>
            <a:endParaRPr lang="en-US" dirty="0"/>
          </a:p>
          <a:p>
            <a:pPr marL="205740" indent="-205740">
              <a:buNone/>
            </a:pPr>
            <a:r>
              <a:rPr lang="en-US" dirty="0">
                <a:ea typeface="+mn-lt"/>
                <a:cs typeface="+mn-lt"/>
              </a:rPr>
              <a:t>[2] Varma, J. R. (2019). Blockchain in Finance. </a:t>
            </a:r>
            <a:r>
              <a:rPr lang="en-US" err="1">
                <a:ea typeface="+mn-lt"/>
                <a:cs typeface="+mn-lt"/>
              </a:rPr>
              <a:t>Vikalpa</a:t>
            </a:r>
            <a:r>
              <a:rPr lang="en-US" dirty="0">
                <a:ea typeface="+mn-lt"/>
                <a:cs typeface="+mn-lt"/>
              </a:rPr>
              <a:t>, 44(1), 1-11. </a:t>
            </a:r>
            <a:r>
              <a:rPr lang="en-US" dirty="0">
                <a:ea typeface="+mn-lt"/>
                <a:cs typeface="+mn-lt"/>
                <a:hlinkClick r:id="rId2"/>
              </a:rPr>
              <a:t>https://doi.org/10.1177/0256090919839897</a:t>
            </a:r>
            <a:r>
              <a:rPr lang="en-US" dirty="0">
                <a:ea typeface="+mn-lt"/>
                <a:cs typeface="+mn-lt"/>
              </a:rPr>
              <a:t> </a:t>
            </a:r>
            <a:endParaRPr lang="en-US" dirty="0">
              <a:ea typeface="Cambria"/>
            </a:endParaRPr>
          </a:p>
          <a:p>
            <a:pPr marL="205740" indent="-205740">
              <a:buNone/>
            </a:pPr>
            <a:r>
              <a:rPr lang="en-US" dirty="0">
                <a:ea typeface="+mn-lt"/>
                <a:cs typeface="+mn-lt"/>
              </a:rPr>
              <a:t>[3] Berggruen, Nicolas. "Here’s how blockchain can reduce inequality." The Washington Post. Retrieved 5.8 (2018): 2020. </a:t>
            </a:r>
            <a:endParaRPr lang="en-US" dirty="0">
              <a:ea typeface="Cambria"/>
            </a:endParaRPr>
          </a:p>
          <a:p>
            <a:pPr marL="205740" indent="-205740">
              <a:buNone/>
            </a:pPr>
            <a:r>
              <a:rPr lang="en-US" dirty="0">
                <a:ea typeface="+mn-lt"/>
                <a:cs typeface="+mn-lt"/>
              </a:rPr>
              <a:t>[4] Daniel Ruby, "75 Blockchain Statistics — Demographics, Cryptos &amp; More (2023)", (</a:t>
            </a:r>
            <a:r>
              <a:rPr lang="en-US" err="1">
                <a:ea typeface="+mn-lt"/>
                <a:cs typeface="+mn-lt"/>
              </a:rPr>
              <a:t>DemandSage</a:t>
            </a:r>
            <a:r>
              <a:rPr lang="en-US" dirty="0">
                <a:ea typeface="+mn-lt"/>
                <a:cs typeface="+mn-lt"/>
              </a:rPr>
              <a:t>, June 10, 2023), </a:t>
            </a:r>
            <a:r>
              <a:rPr lang="en-US" dirty="0">
                <a:ea typeface="+mn-lt"/>
                <a:cs typeface="+mn-lt"/>
                <a:hlinkClick r:id="rId3"/>
              </a:rPr>
              <a:t>https://www.demandsage.com/blockchain-statistics/</a:t>
            </a:r>
            <a:r>
              <a:rPr lang="en-US" dirty="0">
                <a:ea typeface="+mn-lt"/>
                <a:cs typeface="+mn-lt"/>
              </a:rPr>
              <a:t>,, </a:t>
            </a:r>
            <a:r>
              <a:rPr lang="en-US">
                <a:ea typeface="+mn-lt"/>
                <a:cs typeface="+mn-lt"/>
              </a:rPr>
              <a:t>Accessed 13 Oct. 2023.</a:t>
            </a:r>
            <a:endParaRPr lang="en-US">
              <a:ea typeface="Cambria"/>
            </a:endParaRPr>
          </a:p>
          <a:p>
            <a:pPr marL="0" indent="0">
              <a:buNone/>
            </a:pPr>
            <a:r>
              <a:rPr lang="en-US" dirty="0">
                <a:ea typeface="+mn-lt"/>
                <a:cs typeface="+mn-lt"/>
              </a:rPr>
              <a:t>[5] Michael Georgiou, "Key Blockchain Statistics and Trends You Should Know in 2023", (Imaginovation Insider, September 11th, 2023), </a:t>
            </a:r>
            <a:r>
              <a:rPr lang="en-US" dirty="0">
                <a:ea typeface="+mn-lt"/>
                <a:cs typeface="+mn-lt"/>
                <a:hlinkClick r:id="rId4"/>
              </a:rPr>
              <a:t>https://imaginovation.net/blog/blockchain-statistics-trends/</a:t>
            </a:r>
            <a:r>
              <a:rPr lang="en-US" dirty="0">
                <a:ea typeface="+mn-lt"/>
                <a:cs typeface="+mn-lt"/>
              </a:rPr>
              <a:t>, </a:t>
            </a:r>
            <a:r>
              <a:rPr lang="en-US">
                <a:ea typeface="+mn-lt"/>
                <a:cs typeface="+mn-lt"/>
              </a:rPr>
              <a:t>Accessed 13 Oct. 2023.</a:t>
            </a:r>
          </a:p>
          <a:p>
            <a:pPr marL="0" indent="0">
              <a:buNone/>
            </a:pPr>
            <a:r>
              <a:rPr lang="en-US" dirty="0">
                <a:ea typeface="+mn-lt"/>
                <a:cs typeface="+mn-lt"/>
              </a:rPr>
              <a:t>[6] Walid Al-Saqaf &amp; Nicolas Seidler (2017) Blockchain technology for social impact: opportunities and challenges ahead, Journal of Cyber Policy, 2:3, 338-354, DOI: 10.1080/23738871.2017.1400084 </a:t>
            </a:r>
          </a:p>
          <a:p>
            <a:pPr marL="0" indent="0">
              <a:buNone/>
            </a:pPr>
            <a:r>
              <a:rPr lang="en-US" dirty="0">
                <a:ea typeface="+mn-lt"/>
                <a:cs typeface="+mn-lt"/>
              </a:rPr>
              <a:t>[7] Morris, D.2016.“Blockchain-Based Venture Capital Fund Hacked for $60 Million.” June 18. Fortune.http://fortune.com/2016/06/18/blockchain-vc-fund-hacked</a:t>
            </a:r>
          </a:p>
          <a:p>
            <a:pPr marL="0" indent="0">
              <a:buNone/>
            </a:pPr>
            <a:r>
              <a:rPr lang="en-US" dirty="0">
                <a:ea typeface="+mn-lt"/>
                <a:cs typeface="+mn-lt"/>
              </a:rPr>
              <a:t>[8] Provenance.2016.“From Shore to Plate: Tracking Tuna on the Blockchain.” July 15.https://www.provenance.org/tracking-tuna-on-the-blockchain. </a:t>
            </a:r>
          </a:p>
          <a:p>
            <a:pPr marL="0" indent="0">
              <a:buNone/>
            </a:pPr>
            <a:r>
              <a:rPr lang="en-US" dirty="0">
                <a:ea typeface="+mn-lt"/>
                <a:cs typeface="+mn-lt"/>
              </a:rPr>
              <a:t>[9] Bajpai, P.2016.“Blockchain Technology Can Help Reduce the Flow of Counterfeit Drugs.”December14.http://www.nasdaq.com/article/blockchain-technology-can-help-reduce-flow-of-counterfeit-drugs-cm721230.</a:t>
            </a:r>
          </a:p>
          <a:p>
            <a:pPr marL="0" indent="0">
              <a:buNone/>
            </a:pPr>
            <a:r>
              <a:rPr lang="en-US" dirty="0">
                <a:ea typeface="Cambria"/>
              </a:rPr>
              <a:t>[10] </a:t>
            </a:r>
            <a:r>
              <a:rPr lang="en-US" dirty="0">
                <a:ea typeface="+mn-lt"/>
                <a:cs typeface="+mn-lt"/>
              </a:rPr>
              <a:t>Towards a Blockchain Based Supply Chain Management for E-</a:t>
            </a:r>
            <a:r>
              <a:rPr lang="en-US" err="1">
                <a:ea typeface="+mn-lt"/>
                <a:cs typeface="+mn-lt"/>
              </a:rPr>
              <a:t>Agro</a:t>
            </a:r>
            <a:r>
              <a:rPr lang="en-US" dirty="0">
                <a:ea typeface="+mn-lt"/>
                <a:cs typeface="+mn-lt"/>
              </a:rPr>
              <a:t> Business System - Scientific Figure on ResearchGate. Available from: https://www.researchgate.net/figure/Statistics-of-Industries-those-are-most-advanced-in-developing-through_fig5_347416277 [accessed 13 Oct, 2023]</a:t>
            </a:r>
          </a:p>
          <a:p>
            <a:pPr marL="0" indent="0">
              <a:buNone/>
            </a:pPr>
            <a:r>
              <a:rPr lang="en-US">
                <a:ea typeface="+mn-lt"/>
                <a:cs typeface="+mn-lt"/>
              </a:rPr>
              <a:t>[11] Dheeraj Koneru, "Decentralized Finance(DeFi) vs Centralized Finance(CeFi)", (Medium, Sep 24, 2021), </a:t>
            </a:r>
            <a:r>
              <a:rPr lang="en-US" dirty="0">
                <a:ea typeface="+mn-lt"/>
                <a:cs typeface="+mn-lt"/>
                <a:hlinkClick r:id="rId5"/>
              </a:rPr>
              <a:t>https://medium.com/tchyon/defi-a-new-chapter-in-indias-finance-book-e7b653683bbf</a:t>
            </a:r>
            <a:r>
              <a:rPr lang="en-US" dirty="0">
                <a:ea typeface="+mn-lt"/>
                <a:cs typeface="+mn-lt"/>
              </a:rPr>
              <a:t>, </a:t>
            </a:r>
            <a:r>
              <a:rPr lang="en-US">
                <a:ea typeface="+mn-lt"/>
                <a:cs typeface="+mn-lt"/>
              </a:rPr>
              <a:t>Accessed 13 Oct. 2023.</a:t>
            </a:r>
          </a:p>
          <a:p>
            <a:pPr marL="0" indent="0">
              <a:buNone/>
            </a:pPr>
            <a:r>
              <a:rPr lang="en-US" dirty="0">
                <a:ea typeface="+mn-lt"/>
                <a:cs typeface="+mn-lt"/>
              </a:rPr>
              <a:t>[12] "Crypto Donations to Ukraine and Russia: Breaking Down the Numbers", (Elliptic), </a:t>
            </a:r>
            <a:r>
              <a:rPr lang="en-US" dirty="0">
                <a:ea typeface="+mn-lt"/>
                <a:cs typeface="+mn-lt"/>
                <a:hlinkClick r:id="rId6"/>
              </a:rPr>
              <a:t>https://www.elliptic.co/blog/analysis/crypto-donations-to-ukraine-and-russia-breaking-down-the-numbers</a:t>
            </a:r>
            <a:r>
              <a:rPr lang="en-US" dirty="0">
                <a:ea typeface="+mn-lt"/>
                <a:cs typeface="+mn-lt"/>
              </a:rPr>
              <a:t>, </a:t>
            </a:r>
            <a:r>
              <a:rPr lang="en-US">
                <a:ea typeface="+mn-lt"/>
                <a:cs typeface="+mn-lt"/>
              </a:rPr>
              <a:t>Accessed 13 Oct. 2023.</a:t>
            </a:r>
            <a:endParaRPr lang="en-US" dirty="0">
              <a:ea typeface="+mn-lt"/>
              <a:cs typeface="+mn-lt"/>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33</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ea typeface="+mn-lt"/>
                <a:cs typeface="+mn-lt"/>
              </a:rPr>
              <a:t>Hasan </a:t>
            </a:r>
            <a:r>
              <a:rPr lang="en-US" sz="1400" err="1">
                <a:ea typeface="+mn-lt"/>
                <a:cs typeface="+mn-lt"/>
              </a:rPr>
              <a:t>Gandor</a:t>
            </a:r>
            <a:r>
              <a:rPr lang="en-US" sz="1400">
                <a:ea typeface="+mn-lt"/>
                <a:cs typeface="+mn-lt"/>
              </a:rPr>
              <a:t> </a:t>
            </a:r>
            <a:endParaRPr lang="en-US"/>
          </a:p>
        </p:txBody>
      </p:sp>
    </p:spTree>
    <p:extLst>
      <p:ext uri="{BB962C8B-B14F-4D97-AF65-F5344CB8AC3E}">
        <p14:creationId xmlns:p14="http://schemas.microsoft.com/office/powerpoint/2010/main" val="2138246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When robots hold the scalpel</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Guillermo Morel</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6327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robotic surgery</a:t>
            </a:r>
          </a:p>
        </p:txBody>
      </p:sp>
      <p:sp>
        <p:nvSpPr>
          <p:cNvPr id="3" name="Content Placeholder 2"/>
          <p:cNvSpPr>
            <a:spLocks noGrp="1"/>
          </p:cNvSpPr>
          <p:nvPr>
            <p:ph sz="half" idx="1"/>
          </p:nvPr>
        </p:nvSpPr>
        <p:spPr>
          <a:xfrm>
            <a:off x="685800" y="1352551"/>
            <a:ext cx="4876800" cy="3352800"/>
          </a:xfrm>
        </p:spPr>
        <p:txBody>
          <a:bodyPr/>
          <a:lstStyle/>
          <a:p>
            <a:r>
              <a:rPr lang="en-US" dirty="0"/>
              <a:t>Robotic surgery offers enhanced precision, control, and flexibility in surgical procedures[1]</a:t>
            </a:r>
          </a:p>
          <a:p>
            <a:r>
              <a:rPr lang="en-US" dirty="0"/>
              <a:t>Robots like the da Vinci system can perform complicated procedures</a:t>
            </a:r>
          </a:p>
          <a:p>
            <a:pPr lvl="1"/>
            <a:r>
              <a:rPr lang="en-US" dirty="0"/>
              <a:t>Approximately 85% of all radical prostatectomies in the U.S. are now performed using robotic assistance.[1]</a:t>
            </a:r>
          </a:p>
          <a:p>
            <a:endParaRPr lang="en-US" dirty="0"/>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sp>
        <p:nvSpPr>
          <p:cNvPr id="12" name="Rectangle 11">
            <a:extLst>
              <a:ext uri="{FF2B5EF4-FFF2-40B4-BE49-F238E27FC236}">
                <a16:creationId xmlns:a16="http://schemas.microsoft.com/office/drawing/2014/main" id="{95D12947-81EF-46A1-35AB-EB9148483E6D}"/>
              </a:ext>
            </a:extLst>
          </p:cNvPr>
          <p:cNvSpPr/>
          <p:nvPr/>
        </p:nvSpPr>
        <p:spPr>
          <a:xfrm>
            <a:off x="5931884" y="1055650"/>
            <a:ext cx="2810614" cy="3649701"/>
          </a:xfrm>
          <a:prstGeom prst="rect">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a:extLst>
              <a:ext uri="{FF2B5EF4-FFF2-40B4-BE49-F238E27FC236}">
                <a16:creationId xmlns:a16="http://schemas.microsoft.com/office/drawing/2014/main" id="{8D43A573-01D7-ECAE-FFD0-AF0BF97DCD8A}"/>
              </a:ext>
            </a:extLst>
          </p:cNvPr>
          <p:cNvPicPr>
            <a:picLocks noChangeAspect="1"/>
          </p:cNvPicPr>
          <p:nvPr/>
        </p:nvPicPr>
        <p:blipFill>
          <a:blip r:embed="rId3"/>
          <a:stretch>
            <a:fillRect/>
          </a:stretch>
        </p:blipFill>
        <p:spPr>
          <a:xfrm>
            <a:off x="5975057" y="1125802"/>
            <a:ext cx="2724267" cy="3517150"/>
          </a:xfrm>
          <a:prstGeom prst="rect">
            <a:avLst/>
          </a:prstGeom>
        </p:spPr>
      </p:pic>
      <p:sp>
        <p:nvSpPr>
          <p:cNvPr id="15" name="TextBox 14">
            <a:extLst>
              <a:ext uri="{FF2B5EF4-FFF2-40B4-BE49-F238E27FC236}">
                <a16:creationId xmlns:a16="http://schemas.microsoft.com/office/drawing/2014/main" id="{1833EBBA-1B92-3796-D441-F43574F1463D}"/>
              </a:ext>
            </a:extLst>
          </p:cNvPr>
          <p:cNvSpPr txBox="1"/>
          <p:nvPr/>
        </p:nvSpPr>
        <p:spPr>
          <a:xfrm>
            <a:off x="8419172" y="4728932"/>
            <a:ext cx="486936" cy="244682"/>
          </a:xfrm>
          <a:prstGeom prst="rect">
            <a:avLst/>
          </a:prstGeom>
          <a:noFill/>
        </p:spPr>
        <p:txBody>
          <a:bodyPr wrap="square" rtlCol="0">
            <a:spAutoFit/>
          </a:bodyPr>
          <a:lstStyle/>
          <a:p>
            <a:pPr>
              <a:lnSpc>
                <a:spcPct val="90000"/>
              </a:lnSpc>
            </a:pPr>
            <a:r>
              <a:rPr lang="en-US" sz="1100" dirty="0"/>
              <a:t>[1]</a:t>
            </a:r>
          </a:p>
        </p:txBody>
      </p:sp>
    </p:spTree>
    <p:extLst>
      <p:ext uri="{BB962C8B-B14F-4D97-AF65-F5344CB8AC3E}">
        <p14:creationId xmlns:p14="http://schemas.microsoft.com/office/powerpoint/2010/main" val="2075725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Automating Life-saving Decisions</a:t>
            </a:r>
          </a:p>
        </p:txBody>
      </p:sp>
      <p:sp>
        <p:nvSpPr>
          <p:cNvPr id="3" name="Content Placeholder 2"/>
          <p:cNvSpPr>
            <a:spLocks noGrp="1"/>
          </p:cNvSpPr>
          <p:nvPr>
            <p:ph sz="half" idx="1"/>
          </p:nvPr>
        </p:nvSpPr>
        <p:spPr>
          <a:xfrm>
            <a:off x="401444" y="1352551"/>
            <a:ext cx="4018156" cy="3352800"/>
          </a:xfrm>
        </p:spPr>
        <p:txBody>
          <a:bodyPr/>
          <a:lstStyle/>
          <a:p>
            <a:r>
              <a:rPr lang="en-US" dirty="0"/>
              <a:t>Robotic systems can function independently based on pre-surgical programming or under direct control of a surgeon.[1]</a:t>
            </a:r>
          </a:p>
          <a:p>
            <a:r>
              <a:rPr lang="en-US" dirty="0"/>
              <a:t>Balance between human judgment and machine precision is important.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pic>
        <p:nvPicPr>
          <p:cNvPr id="8" name="Picture 7" descr="Several medical professionals working in a hospital&#10;&#10;Description automatically generated">
            <a:extLst>
              <a:ext uri="{FF2B5EF4-FFF2-40B4-BE49-F238E27FC236}">
                <a16:creationId xmlns:a16="http://schemas.microsoft.com/office/drawing/2014/main" id="{1047FF90-B7FF-9090-5829-4C211E6E98B2}"/>
              </a:ext>
            </a:extLst>
          </p:cNvPr>
          <p:cNvPicPr>
            <a:picLocks noChangeAspect="1"/>
          </p:cNvPicPr>
          <p:nvPr/>
        </p:nvPicPr>
        <p:blipFill>
          <a:blip r:embed="rId3"/>
          <a:stretch>
            <a:fillRect/>
          </a:stretch>
        </p:blipFill>
        <p:spPr>
          <a:xfrm>
            <a:off x="4724402" y="1460345"/>
            <a:ext cx="3958723" cy="2604274"/>
          </a:xfrm>
          <a:prstGeom prst="rect">
            <a:avLst/>
          </a:prstGeom>
        </p:spPr>
      </p:pic>
      <p:sp>
        <p:nvSpPr>
          <p:cNvPr id="11" name="TextBox 10">
            <a:extLst>
              <a:ext uri="{FF2B5EF4-FFF2-40B4-BE49-F238E27FC236}">
                <a16:creationId xmlns:a16="http://schemas.microsoft.com/office/drawing/2014/main" id="{C1434123-C505-8571-AC4B-632834032138}"/>
              </a:ext>
            </a:extLst>
          </p:cNvPr>
          <p:cNvSpPr txBox="1"/>
          <p:nvPr/>
        </p:nvSpPr>
        <p:spPr>
          <a:xfrm>
            <a:off x="8499088" y="4163884"/>
            <a:ext cx="486936" cy="244682"/>
          </a:xfrm>
          <a:prstGeom prst="rect">
            <a:avLst/>
          </a:prstGeom>
          <a:noFill/>
        </p:spPr>
        <p:txBody>
          <a:bodyPr wrap="square" rtlCol="0">
            <a:spAutoFit/>
          </a:bodyPr>
          <a:lstStyle/>
          <a:p>
            <a:pPr>
              <a:lnSpc>
                <a:spcPct val="90000"/>
              </a:lnSpc>
            </a:pPr>
            <a:r>
              <a:rPr lang="en-US" sz="1100" dirty="0"/>
              <a:t>[1]</a:t>
            </a:r>
          </a:p>
        </p:txBody>
      </p:sp>
    </p:spTree>
    <p:extLst>
      <p:ext uri="{BB962C8B-B14F-4D97-AF65-F5344CB8AC3E}">
        <p14:creationId xmlns:p14="http://schemas.microsoft.com/office/powerpoint/2010/main" val="42196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61950"/>
            <a:ext cx="7895063" cy="914400"/>
          </a:xfrm>
        </p:spPr>
        <p:txBody>
          <a:bodyPr/>
          <a:lstStyle/>
          <a:p>
            <a:r>
              <a:rPr lang="en-US" dirty="0"/>
              <a:t>Hands vs hardware</a:t>
            </a:r>
          </a:p>
        </p:txBody>
      </p:sp>
      <p:sp>
        <p:nvSpPr>
          <p:cNvPr id="3" name="Content Placeholder 2"/>
          <p:cNvSpPr>
            <a:spLocks noGrp="1"/>
          </p:cNvSpPr>
          <p:nvPr>
            <p:ph sz="half" idx="1"/>
          </p:nvPr>
        </p:nvSpPr>
        <p:spPr>
          <a:xfrm>
            <a:off x="440473" y="1352551"/>
            <a:ext cx="3979127" cy="3352800"/>
          </a:xfrm>
        </p:spPr>
        <p:txBody>
          <a:bodyPr/>
          <a:lstStyle/>
          <a:p>
            <a:r>
              <a:rPr lang="en-US" dirty="0"/>
              <a:t>Robotic systems have similar or better outcomes than conventional surgery in some procedures</a:t>
            </a:r>
          </a:p>
          <a:p>
            <a:pPr lvl="1"/>
            <a:r>
              <a:rPr lang="en-US" dirty="0"/>
              <a:t>For radical prostatectomy procedure patients had shorter hospital stays, lower pain, and less problems with clotting[2]</a:t>
            </a:r>
          </a:p>
          <a:p>
            <a:pPr lvl="2"/>
            <a:r>
              <a:rPr lang="en-US" dirty="0"/>
              <a:t>Shorter hospital stays 1.6 days vs 2.1 days</a:t>
            </a:r>
          </a:p>
          <a:p>
            <a:pPr lvl="2"/>
            <a:r>
              <a:rPr lang="en-US" dirty="0"/>
              <a:t>Lower pain</a:t>
            </a:r>
          </a:p>
          <a:p>
            <a:pPr lvl="2"/>
            <a:r>
              <a:rPr lang="en-US" dirty="0"/>
              <a:t>Less complications</a:t>
            </a:r>
          </a:p>
          <a:p>
            <a:r>
              <a:rPr lang="en-US" dirty="0"/>
              <a:t>Same overall success rate[2]</a:t>
            </a:r>
          </a:p>
          <a:p>
            <a:endParaRPr lang="en-US" dirty="0"/>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pic>
        <p:nvPicPr>
          <p:cNvPr id="12" name="Picture 11" descr="A group of surgeons performing surgery&#10;&#10;Description automatically generated">
            <a:extLst>
              <a:ext uri="{FF2B5EF4-FFF2-40B4-BE49-F238E27FC236}">
                <a16:creationId xmlns:a16="http://schemas.microsoft.com/office/drawing/2014/main" id="{6096E26A-0571-29B6-DC49-A8114ABAA9F0}"/>
              </a:ext>
            </a:extLst>
          </p:cNvPr>
          <p:cNvPicPr>
            <a:picLocks noChangeAspect="1"/>
          </p:cNvPicPr>
          <p:nvPr/>
        </p:nvPicPr>
        <p:blipFill>
          <a:blip r:embed="rId3"/>
          <a:stretch>
            <a:fillRect/>
          </a:stretch>
        </p:blipFill>
        <p:spPr>
          <a:xfrm>
            <a:off x="5423208" y="971959"/>
            <a:ext cx="3157654" cy="1777128"/>
          </a:xfrm>
          <a:prstGeom prst="rect">
            <a:avLst/>
          </a:prstGeom>
        </p:spPr>
      </p:pic>
      <p:pic>
        <p:nvPicPr>
          <p:cNvPr id="14" name="Picture 13" descr="A diagram of a human body&#10;&#10;Description automatically generated">
            <a:extLst>
              <a:ext uri="{FF2B5EF4-FFF2-40B4-BE49-F238E27FC236}">
                <a16:creationId xmlns:a16="http://schemas.microsoft.com/office/drawing/2014/main" id="{DB9D383F-81F4-C46B-0E50-261DD9A93D72}"/>
              </a:ext>
            </a:extLst>
          </p:cNvPr>
          <p:cNvPicPr>
            <a:picLocks noChangeAspect="1"/>
          </p:cNvPicPr>
          <p:nvPr/>
        </p:nvPicPr>
        <p:blipFill>
          <a:blip r:embed="rId4"/>
          <a:stretch>
            <a:fillRect/>
          </a:stretch>
        </p:blipFill>
        <p:spPr>
          <a:xfrm>
            <a:off x="5231781" y="2928223"/>
            <a:ext cx="2105722" cy="1989907"/>
          </a:xfrm>
          <a:prstGeom prst="rect">
            <a:avLst/>
          </a:prstGeom>
        </p:spPr>
      </p:pic>
    </p:spTree>
    <p:extLst>
      <p:ext uri="{BB962C8B-B14F-4D97-AF65-F5344CB8AC3E}">
        <p14:creationId xmlns:p14="http://schemas.microsoft.com/office/powerpoint/2010/main" val="3968985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61950"/>
            <a:ext cx="7895063" cy="914400"/>
          </a:xfrm>
        </p:spPr>
        <p:txBody>
          <a:bodyPr/>
          <a:lstStyle/>
          <a:p>
            <a:r>
              <a:rPr lang="en-US" dirty="0"/>
              <a:t>Hands vs hardware (continued)</a:t>
            </a:r>
          </a:p>
        </p:txBody>
      </p:sp>
      <p:sp>
        <p:nvSpPr>
          <p:cNvPr id="3" name="Content Placeholder 2"/>
          <p:cNvSpPr>
            <a:spLocks noGrp="1"/>
          </p:cNvSpPr>
          <p:nvPr>
            <p:ph sz="half" idx="1"/>
          </p:nvPr>
        </p:nvSpPr>
        <p:spPr>
          <a:xfrm>
            <a:off x="440473" y="1352550"/>
            <a:ext cx="4343400" cy="3604167"/>
          </a:xfrm>
        </p:spPr>
        <p:txBody>
          <a:bodyPr/>
          <a:lstStyle/>
          <a:p>
            <a:r>
              <a:rPr lang="en-US" sz="1600" dirty="0"/>
              <a:t>Out of 39 studies 4 showed fewer complications with robot surgery, while the others showed little difference.[3]</a:t>
            </a:r>
          </a:p>
          <a:p>
            <a:pPr lvl="1"/>
            <a:r>
              <a:rPr lang="en-US" sz="1300" dirty="0"/>
              <a:t>Shows there is little advantage right now</a:t>
            </a:r>
          </a:p>
          <a:p>
            <a:r>
              <a:rPr lang="en-US" sz="1600" dirty="0"/>
              <a:t>Complications rates in those 4 studies [3]</a:t>
            </a:r>
          </a:p>
          <a:p>
            <a:pPr lvl="1"/>
            <a:r>
              <a:rPr lang="en-US" sz="1100" dirty="0"/>
              <a:t>Life threatening complications 0-2% for robot vs 0-3% for traditional</a:t>
            </a:r>
          </a:p>
          <a:p>
            <a:pPr lvl="1"/>
            <a:r>
              <a:rPr lang="en-US" sz="1100" dirty="0"/>
              <a:t>Operation must be switched to open operation 12% of the time for traditional operation vs 8% for robotic</a:t>
            </a:r>
          </a:p>
          <a:p>
            <a:pPr lvl="2"/>
            <a:r>
              <a:rPr lang="en-US" sz="1100" dirty="0"/>
              <a:t>Life threatening complications 1-4% for open surgery</a:t>
            </a:r>
            <a:endParaRPr lang="en-US" sz="2000"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pic>
        <p:nvPicPr>
          <p:cNvPr id="10" name="Picture 9" descr="A person operating a medical device&#10;&#10;Description automatically generated">
            <a:extLst>
              <a:ext uri="{FF2B5EF4-FFF2-40B4-BE49-F238E27FC236}">
                <a16:creationId xmlns:a16="http://schemas.microsoft.com/office/drawing/2014/main" id="{2B8347C8-0576-3922-D749-8614065BEDAF}"/>
              </a:ext>
            </a:extLst>
          </p:cNvPr>
          <p:cNvPicPr>
            <a:picLocks noChangeAspect="1"/>
          </p:cNvPicPr>
          <p:nvPr/>
        </p:nvPicPr>
        <p:blipFill>
          <a:blip r:embed="rId3"/>
          <a:stretch>
            <a:fillRect/>
          </a:stretch>
        </p:blipFill>
        <p:spPr>
          <a:xfrm>
            <a:off x="4981530" y="1568194"/>
            <a:ext cx="3721997" cy="2379337"/>
          </a:xfrm>
          <a:prstGeom prst="rect">
            <a:avLst/>
          </a:prstGeom>
        </p:spPr>
      </p:pic>
    </p:spTree>
    <p:extLst>
      <p:ext uri="{BB962C8B-B14F-4D97-AF65-F5344CB8AC3E}">
        <p14:creationId xmlns:p14="http://schemas.microsoft.com/office/powerpoint/2010/main" val="603338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Our Future Doctors Be Droids?</a:t>
            </a:r>
          </a:p>
        </p:txBody>
      </p:sp>
      <p:sp>
        <p:nvSpPr>
          <p:cNvPr id="3" name="Content Placeholder 2"/>
          <p:cNvSpPr>
            <a:spLocks noGrp="1"/>
          </p:cNvSpPr>
          <p:nvPr>
            <p:ph sz="half" idx="1"/>
          </p:nvPr>
        </p:nvSpPr>
        <p:spPr/>
        <p:txBody>
          <a:bodyPr/>
          <a:lstStyle/>
          <a:p>
            <a:r>
              <a:rPr lang="en-US" dirty="0"/>
              <a:t>Robotic surgery gaining acceptance between doctors[4]</a:t>
            </a:r>
          </a:p>
          <a:p>
            <a:pPr lvl="1"/>
            <a:r>
              <a:rPr lang="en-US" dirty="0"/>
              <a:t>Even then, many physicians are still skeptical of these new methods</a:t>
            </a:r>
          </a:p>
          <a:p>
            <a:r>
              <a:rPr lang="en-US" dirty="0"/>
              <a:t>New surgeons already trained on robot assisted surgery[4]</a:t>
            </a:r>
          </a:p>
          <a:p>
            <a:r>
              <a:rPr lang="en-US" dirty="0"/>
              <a:t>Market for surgical robots is in its infancy but has huge potential</a:t>
            </a:r>
          </a:p>
          <a:p>
            <a:pPr lvl="1"/>
            <a:r>
              <a:rPr lang="en-US" dirty="0"/>
              <a:t>There are still challenges for these systems that need to be addressed before widespread adoption[5]</a:t>
            </a:r>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sp>
        <p:nvSpPr>
          <p:cNvPr id="16" name="Rectangle 15">
            <a:extLst>
              <a:ext uri="{FF2B5EF4-FFF2-40B4-BE49-F238E27FC236}">
                <a16:creationId xmlns:a16="http://schemas.microsoft.com/office/drawing/2014/main" id="{2411B505-864C-E9A7-455A-C1834BFD0480}"/>
              </a:ext>
            </a:extLst>
          </p:cNvPr>
          <p:cNvSpPr/>
          <p:nvPr/>
        </p:nvSpPr>
        <p:spPr>
          <a:xfrm>
            <a:off x="4666785" y="1368980"/>
            <a:ext cx="3992137" cy="3031980"/>
          </a:xfrm>
          <a:prstGeom prst="rect">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graph with black background">
            <a:extLst>
              <a:ext uri="{FF2B5EF4-FFF2-40B4-BE49-F238E27FC236}">
                <a16:creationId xmlns:a16="http://schemas.microsoft.com/office/drawing/2014/main" id="{711FFD51-CB5E-DC17-3E5E-58E243859A3D}"/>
              </a:ext>
            </a:extLst>
          </p:cNvPr>
          <p:cNvPicPr>
            <a:picLocks noChangeAspect="1"/>
          </p:cNvPicPr>
          <p:nvPr/>
        </p:nvPicPr>
        <p:blipFill>
          <a:blip r:embed="rId3"/>
          <a:stretch>
            <a:fillRect/>
          </a:stretch>
        </p:blipFill>
        <p:spPr>
          <a:xfrm>
            <a:off x="4724402" y="1413585"/>
            <a:ext cx="3878728" cy="2939349"/>
          </a:xfrm>
          <a:prstGeom prst="rect">
            <a:avLst/>
          </a:prstGeom>
        </p:spPr>
      </p:pic>
      <p:sp>
        <p:nvSpPr>
          <p:cNvPr id="17" name="TextBox 16">
            <a:extLst>
              <a:ext uri="{FF2B5EF4-FFF2-40B4-BE49-F238E27FC236}">
                <a16:creationId xmlns:a16="http://schemas.microsoft.com/office/drawing/2014/main" id="{F2F2E745-321A-8756-B164-658AE2F45C5F}"/>
              </a:ext>
            </a:extLst>
          </p:cNvPr>
          <p:cNvSpPr txBox="1"/>
          <p:nvPr/>
        </p:nvSpPr>
        <p:spPr>
          <a:xfrm>
            <a:off x="8419172" y="4400960"/>
            <a:ext cx="486936" cy="244682"/>
          </a:xfrm>
          <a:prstGeom prst="rect">
            <a:avLst/>
          </a:prstGeom>
          <a:noFill/>
        </p:spPr>
        <p:txBody>
          <a:bodyPr wrap="square" rtlCol="0">
            <a:spAutoFit/>
          </a:bodyPr>
          <a:lstStyle/>
          <a:p>
            <a:pPr>
              <a:lnSpc>
                <a:spcPct val="90000"/>
              </a:lnSpc>
            </a:pPr>
            <a:r>
              <a:rPr lang="en-US" sz="1100" dirty="0"/>
              <a:t>[5]</a:t>
            </a:r>
          </a:p>
        </p:txBody>
      </p:sp>
    </p:spTree>
    <p:extLst>
      <p:ext uri="{BB962C8B-B14F-4D97-AF65-F5344CB8AC3E}">
        <p14:creationId xmlns:p14="http://schemas.microsoft.com/office/powerpoint/2010/main" val="302016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2941928" cy="3352800"/>
          </a:xfrm>
        </p:spPr>
        <p:txBody>
          <a:bodyPr>
            <a:normAutofit/>
          </a:bodyPr>
          <a:lstStyle/>
          <a:p>
            <a:r>
              <a:rPr lang="en-US" dirty="0"/>
              <a:t>Great improvement!</a:t>
            </a:r>
          </a:p>
          <a:p>
            <a:r>
              <a:rPr lang="en-US" dirty="0"/>
              <a:t>Many students highest grade yet!</a:t>
            </a:r>
          </a:p>
          <a:p>
            <a:r>
              <a:rPr lang="en-US" dirty="0"/>
              <a:t>Much better backing data</a:t>
            </a:r>
          </a:p>
          <a:p>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dirty="0"/>
          </a:p>
        </p:txBody>
      </p:sp>
      <p:pic>
        <p:nvPicPr>
          <p:cNvPr id="8" name="Picture 7">
            <a:extLst>
              <a:ext uri="{FF2B5EF4-FFF2-40B4-BE49-F238E27FC236}">
                <a16:creationId xmlns:a16="http://schemas.microsoft.com/office/drawing/2014/main" id="{59A81E70-CAFF-8964-1B71-4D3817DFB7B5}"/>
              </a:ext>
            </a:extLst>
          </p:cNvPr>
          <p:cNvPicPr>
            <a:picLocks noChangeAspect="1"/>
          </p:cNvPicPr>
          <p:nvPr/>
        </p:nvPicPr>
        <p:blipFill>
          <a:blip r:embed="rId3"/>
          <a:stretch>
            <a:fillRect/>
          </a:stretch>
        </p:blipFill>
        <p:spPr>
          <a:xfrm>
            <a:off x="3068660" y="371191"/>
            <a:ext cx="5856777" cy="4626005"/>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685800" y="1352551"/>
            <a:ext cx="7538224" cy="3352800"/>
          </a:xfrm>
        </p:spPr>
        <p:txBody>
          <a:bodyPr/>
          <a:lstStyle/>
          <a:p>
            <a:r>
              <a:rPr lang="en-US" dirty="0"/>
              <a:t>Robotic surgery should be augmenting physicians not replacing them</a:t>
            </a:r>
          </a:p>
          <a:p>
            <a:r>
              <a:rPr lang="en-US" dirty="0"/>
              <a:t>These tools can improve health outcomes and improve access to treatment</a:t>
            </a:r>
          </a:p>
          <a:p>
            <a:r>
              <a:rPr lang="en-US" dirty="0"/>
              <a:t>Fully autonomous surgery is hard to ethically justify, and is bound to dehumanize healthcare</a:t>
            </a:r>
          </a:p>
          <a:p>
            <a:r>
              <a:rPr lang="en-US" dirty="0"/>
              <a:t>The potential robots have in healthcare is huge</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spTree>
    <p:extLst>
      <p:ext uri="{BB962C8B-B14F-4D97-AF65-F5344CB8AC3E}">
        <p14:creationId xmlns:p14="http://schemas.microsoft.com/office/powerpoint/2010/main" val="2082764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0000" lnSpcReduction="20000"/>
          </a:bodyPr>
          <a:lstStyle/>
          <a:p>
            <a:pPr marL="0" indent="0">
              <a:buNone/>
            </a:pPr>
            <a:r>
              <a:rPr lang="en-US" dirty="0"/>
              <a:t>[1] Smithsonian Magazine, "The Past, Present and Future of Robotic Surgery," (Smithsonian Magazine, 2022, September 15), https://www.smithsonianmag.com/innovation/the-past-present-and-future-of-robotic-surgery-180980763/ (Access Date: 10/5/23)</a:t>
            </a:r>
          </a:p>
          <a:p>
            <a:pPr marL="0" indent="0">
              <a:buNone/>
            </a:pPr>
            <a:r>
              <a:rPr lang="en-US" dirty="0"/>
              <a:t>[2] Chang, P., Wagner, A. A., Regan, M. M., et al., "Prospective Multicenter Comparison of Open and Robotic Radical Prostatectomy: The PROST-QA/RP2 Consortium," (2022), (https://doi.org/10.1097/JU.0000000000002176) (Access Date: 10/10/23)</a:t>
            </a:r>
          </a:p>
          <a:p>
            <a:pPr marL="0" indent="0">
              <a:buNone/>
            </a:pPr>
            <a:r>
              <a:rPr lang="en-US" dirty="0"/>
              <a:t>[3] Dhanani, N. H., </a:t>
            </a:r>
            <a:r>
              <a:rPr lang="en-US" dirty="0" err="1"/>
              <a:t>Olavarria</a:t>
            </a:r>
            <a:r>
              <a:rPr lang="en-US" dirty="0"/>
              <a:t>, O. A., Bernardi, K., et al., "The Evidence Behind Robot-Assisted Abdominopelvic Surgery: A Systematic Review," (2021), (https://doi.org/10.7326/M20-7006) (Access Date: 10/11/23)</a:t>
            </a:r>
          </a:p>
          <a:p>
            <a:pPr marL="0" indent="0">
              <a:buNone/>
            </a:pPr>
            <a:r>
              <a:rPr lang="en-US" dirty="0"/>
              <a:t>[4] McCartney, J., "Robotic Surgery Is Here to Stay—and So Are Surgeons," (Bulletin of the American College of Surgeons, 2023, May 10), (https://www.facs.org/for-medical-professionals/news-publications/news-and-articles/bulletin/2023/may-2023-volume-108-issue-5/robotic-surgery-is-here-to-stay-and-so-are-surgeons/) (Access Date: 10/7/23)</a:t>
            </a:r>
          </a:p>
          <a:p>
            <a:pPr marL="0" indent="0">
              <a:buNone/>
            </a:pPr>
            <a:r>
              <a:rPr lang="en-US" dirty="0"/>
              <a:t>[5] Padmanabhan, K., "How Robotic Surgery is Changing Medicine," (BBN Chasm, 2020, May 15), (https://bbnchasm.com/2020/05/15/how-robotic-surgery-is-changing-medicine/) (Access Date: 10/9/23)</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Guillermo Morel</a:t>
            </a:r>
          </a:p>
        </p:txBody>
      </p:sp>
    </p:spTree>
    <p:extLst>
      <p:ext uri="{BB962C8B-B14F-4D97-AF65-F5344CB8AC3E}">
        <p14:creationId xmlns:p14="http://schemas.microsoft.com/office/powerpoint/2010/main" val="663296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software engineer savior, or ruin?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Javier DeLeon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2817390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AI (Artificial Intelligence)?</a:t>
            </a:r>
          </a:p>
        </p:txBody>
      </p:sp>
      <p:sp>
        <p:nvSpPr>
          <p:cNvPr id="3" name="Content Placeholder 2"/>
          <p:cNvSpPr>
            <a:spLocks noGrp="1"/>
          </p:cNvSpPr>
          <p:nvPr>
            <p:ph sz="half" idx="1"/>
          </p:nvPr>
        </p:nvSpPr>
        <p:spPr/>
        <p:txBody>
          <a:bodyPr/>
          <a:lstStyle/>
          <a:p>
            <a:r>
              <a:rPr lang="en-US" dirty="0"/>
              <a:t>Machines capable of performing cognitive functions we associate with the human mind [1]</a:t>
            </a:r>
          </a:p>
          <a:p>
            <a:r>
              <a:rPr lang="en-US" dirty="0"/>
              <a:t>Machine learning with data [1]</a:t>
            </a:r>
          </a:p>
          <a:p>
            <a:r>
              <a:rPr lang="en-US" dirty="0"/>
              <a:t>I.E.: Siri, Alexa, Google assistant [1]</a:t>
            </a:r>
          </a:p>
          <a:p>
            <a:pPr marL="205768" lvl="1" indent="0">
              <a:buNone/>
            </a:pPr>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pic>
        <p:nvPicPr>
          <p:cNvPr id="11" name="Picture 10" descr="A robot hand pointing at something&#10;&#10;Description automatically generated">
            <a:extLst>
              <a:ext uri="{FF2B5EF4-FFF2-40B4-BE49-F238E27FC236}">
                <a16:creationId xmlns:a16="http://schemas.microsoft.com/office/drawing/2014/main" id="{E6610A8C-4557-A66A-B2AC-E53C8D1A2E79}"/>
              </a:ext>
            </a:extLst>
          </p:cNvPr>
          <p:cNvPicPr>
            <a:picLocks noChangeAspect="1"/>
          </p:cNvPicPr>
          <p:nvPr/>
        </p:nvPicPr>
        <p:blipFill>
          <a:blip r:embed="rId3"/>
          <a:stretch>
            <a:fillRect/>
          </a:stretch>
        </p:blipFill>
        <p:spPr>
          <a:xfrm>
            <a:off x="5369169" y="998889"/>
            <a:ext cx="3462411" cy="1948340"/>
          </a:xfrm>
          <a:prstGeom prst="rect">
            <a:avLst/>
          </a:prstGeom>
        </p:spPr>
      </p:pic>
      <p:sp>
        <p:nvSpPr>
          <p:cNvPr id="13" name="TextBox 12">
            <a:extLst>
              <a:ext uri="{FF2B5EF4-FFF2-40B4-BE49-F238E27FC236}">
                <a16:creationId xmlns:a16="http://schemas.microsoft.com/office/drawing/2014/main" id="{71E40166-AB4F-13DC-9ECB-896F2F6EDDC2}"/>
              </a:ext>
            </a:extLst>
          </p:cNvPr>
          <p:cNvSpPr txBox="1"/>
          <p:nvPr/>
        </p:nvSpPr>
        <p:spPr>
          <a:xfrm>
            <a:off x="8519160" y="2939413"/>
            <a:ext cx="453292" cy="313932"/>
          </a:xfrm>
          <a:prstGeom prst="rect">
            <a:avLst/>
          </a:prstGeom>
          <a:noFill/>
        </p:spPr>
        <p:txBody>
          <a:bodyPr wrap="square" rtlCol="0">
            <a:spAutoFit/>
          </a:bodyPr>
          <a:lstStyle/>
          <a:p>
            <a:pPr>
              <a:lnSpc>
                <a:spcPct val="90000"/>
              </a:lnSpc>
            </a:pPr>
            <a:r>
              <a:rPr lang="en-US" sz="1600" dirty="0"/>
              <a:t>[1]</a:t>
            </a:r>
          </a:p>
        </p:txBody>
      </p:sp>
      <p:pic>
        <p:nvPicPr>
          <p:cNvPr id="15" name="Picture 14" descr="A graph of blue bars&#10;&#10;Description automatically generated">
            <a:extLst>
              <a:ext uri="{FF2B5EF4-FFF2-40B4-BE49-F238E27FC236}">
                <a16:creationId xmlns:a16="http://schemas.microsoft.com/office/drawing/2014/main" id="{E8FC65F5-3484-7470-C992-19A18C2C071B}"/>
              </a:ext>
            </a:extLst>
          </p:cNvPr>
          <p:cNvPicPr>
            <a:picLocks noChangeAspect="1"/>
          </p:cNvPicPr>
          <p:nvPr/>
        </p:nvPicPr>
        <p:blipFill>
          <a:blip r:embed="rId4"/>
          <a:stretch>
            <a:fillRect/>
          </a:stretch>
        </p:blipFill>
        <p:spPr>
          <a:xfrm>
            <a:off x="4120752" y="2951891"/>
            <a:ext cx="2883696" cy="2191609"/>
          </a:xfrm>
          <a:prstGeom prst="rect">
            <a:avLst/>
          </a:prstGeom>
        </p:spPr>
      </p:pic>
      <p:sp>
        <p:nvSpPr>
          <p:cNvPr id="16" name="TextBox 15">
            <a:extLst>
              <a:ext uri="{FF2B5EF4-FFF2-40B4-BE49-F238E27FC236}">
                <a16:creationId xmlns:a16="http://schemas.microsoft.com/office/drawing/2014/main" id="{FFEAE7C4-CCE0-697D-95A0-961C994E7D35}"/>
              </a:ext>
            </a:extLst>
          </p:cNvPr>
          <p:cNvSpPr txBox="1"/>
          <p:nvPr/>
        </p:nvSpPr>
        <p:spPr>
          <a:xfrm>
            <a:off x="6996659" y="4829568"/>
            <a:ext cx="453292" cy="313932"/>
          </a:xfrm>
          <a:prstGeom prst="rect">
            <a:avLst/>
          </a:prstGeom>
          <a:noFill/>
        </p:spPr>
        <p:txBody>
          <a:bodyPr wrap="square" rtlCol="0">
            <a:spAutoFit/>
          </a:bodyPr>
          <a:lstStyle/>
          <a:p>
            <a:pPr>
              <a:lnSpc>
                <a:spcPct val="90000"/>
              </a:lnSpc>
            </a:pPr>
            <a:r>
              <a:rPr lang="en-US" sz="1600" dirty="0"/>
              <a:t>[2]</a:t>
            </a:r>
          </a:p>
        </p:txBody>
      </p:sp>
    </p:spTree>
    <p:extLst>
      <p:ext uri="{BB962C8B-B14F-4D97-AF65-F5344CB8AC3E}">
        <p14:creationId xmlns:p14="http://schemas.microsoft.com/office/powerpoint/2010/main" val="1139476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good</a:t>
            </a:r>
          </a:p>
        </p:txBody>
      </p:sp>
      <p:sp>
        <p:nvSpPr>
          <p:cNvPr id="3" name="Content Placeholder 2"/>
          <p:cNvSpPr>
            <a:spLocks noGrp="1"/>
          </p:cNvSpPr>
          <p:nvPr>
            <p:ph sz="half" idx="1"/>
          </p:nvPr>
        </p:nvSpPr>
        <p:spPr/>
        <p:txBody>
          <a:bodyPr/>
          <a:lstStyle/>
          <a:p>
            <a:r>
              <a:rPr lang="en-US" dirty="0"/>
              <a:t>Project planning [13]</a:t>
            </a:r>
          </a:p>
          <a:p>
            <a:r>
              <a:rPr lang="en-US" dirty="0"/>
              <a:t>Problem analysis [13]</a:t>
            </a:r>
          </a:p>
          <a:p>
            <a:r>
              <a:rPr lang="en-US" dirty="0"/>
              <a:t>Project Management [13]</a:t>
            </a:r>
          </a:p>
          <a:p>
            <a:r>
              <a:rPr lang="en-US" dirty="0"/>
              <a:t>Quality Analysis [13]</a:t>
            </a:r>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pic>
        <p:nvPicPr>
          <p:cNvPr id="11" name="Picture 10" descr="A bar graph with blue text&#10;&#10;Description automatically generated">
            <a:extLst>
              <a:ext uri="{FF2B5EF4-FFF2-40B4-BE49-F238E27FC236}">
                <a16:creationId xmlns:a16="http://schemas.microsoft.com/office/drawing/2014/main" id="{E0ABAE70-CFB9-7E3A-DF2A-789366ED6343}"/>
              </a:ext>
            </a:extLst>
          </p:cNvPr>
          <p:cNvPicPr>
            <a:picLocks noChangeAspect="1"/>
          </p:cNvPicPr>
          <p:nvPr/>
        </p:nvPicPr>
        <p:blipFill>
          <a:blip r:embed="rId3"/>
          <a:stretch>
            <a:fillRect/>
          </a:stretch>
        </p:blipFill>
        <p:spPr>
          <a:xfrm>
            <a:off x="5650523" y="680114"/>
            <a:ext cx="3376272" cy="2565966"/>
          </a:xfrm>
          <a:prstGeom prst="rect">
            <a:avLst/>
          </a:prstGeom>
        </p:spPr>
      </p:pic>
      <p:sp>
        <p:nvSpPr>
          <p:cNvPr id="12" name="TextBox 11">
            <a:extLst>
              <a:ext uri="{FF2B5EF4-FFF2-40B4-BE49-F238E27FC236}">
                <a16:creationId xmlns:a16="http://schemas.microsoft.com/office/drawing/2014/main" id="{7D09ADCA-803B-652B-AAD6-CDFF6F1B563B}"/>
              </a:ext>
            </a:extLst>
          </p:cNvPr>
          <p:cNvSpPr txBox="1"/>
          <p:nvPr/>
        </p:nvSpPr>
        <p:spPr>
          <a:xfrm>
            <a:off x="8573503" y="3236341"/>
            <a:ext cx="453292" cy="313932"/>
          </a:xfrm>
          <a:prstGeom prst="rect">
            <a:avLst/>
          </a:prstGeom>
          <a:noFill/>
        </p:spPr>
        <p:txBody>
          <a:bodyPr wrap="square" rtlCol="0">
            <a:spAutoFit/>
          </a:bodyPr>
          <a:lstStyle/>
          <a:p>
            <a:pPr>
              <a:lnSpc>
                <a:spcPct val="90000"/>
              </a:lnSpc>
            </a:pPr>
            <a:r>
              <a:rPr lang="en-US" sz="1600" dirty="0"/>
              <a:t>[2]</a:t>
            </a:r>
          </a:p>
        </p:txBody>
      </p:sp>
      <p:pic>
        <p:nvPicPr>
          <p:cNvPr id="16" name="Picture 15" descr="A screenshot of a graph&#10;&#10;Description automatically generated">
            <a:extLst>
              <a:ext uri="{FF2B5EF4-FFF2-40B4-BE49-F238E27FC236}">
                <a16:creationId xmlns:a16="http://schemas.microsoft.com/office/drawing/2014/main" id="{BB507562-A391-E7CD-5D45-45DB24A12C5D}"/>
              </a:ext>
            </a:extLst>
          </p:cNvPr>
          <p:cNvPicPr>
            <a:picLocks noChangeAspect="1"/>
          </p:cNvPicPr>
          <p:nvPr/>
        </p:nvPicPr>
        <p:blipFill>
          <a:blip r:embed="rId4"/>
          <a:stretch>
            <a:fillRect/>
          </a:stretch>
        </p:blipFill>
        <p:spPr>
          <a:xfrm>
            <a:off x="3305651" y="3288752"/>
            <a:ext cx="3190900" cy="1770092"/>
          </a:xfrm>
          <a:prstGeom prst="rect">
            <a:avLst/>
          </a:prstGeom>
        </p:spPr>
      </p:pic>
      <p:sp>
        <p:nvSpPr>
          <p:cNvPr id="17" name="TextBox 16">
            <a:extLst>
              <a:ext uri="{FF2B5EF4-FFF2-40B4-BE49-F238E27FC236}">
                <a16:creationId xmlns:a16="http://schemas.microsoft.com/office/drawing/2014/main" id="{D1A1E659-93BC-4535-3364-13333183AB40}"/>
              </a:ext>
            </a:extLst>
          </p:cNvPr>
          <p:cNvSpPr txBox="1"/>
          <p:nvPr/>
        </p:nvSpPr>
        <p:spPr>
          <a:xfrm>
            <a:off x="6484854" y="4756416"/>
            <a:ext cx="453292" cy="313932"/>
          </a:xfrm>
          <a:prstGeom prst="rect">
            <a:avLst/>
          </a:prstGeom>
          <a:noFill/>
        </p:spPr>
        <p:txBody>
          <a:bodyPr wrap="square" rtlCol="0">
            <a:spAutoFit/>
          </a:bodyPr>
          <a:lstStyle/>
          <a:p>
            <a:pPr>
              <a:lnSpc>
                <a:spcPct val="90000"/>
              </a:lnSpc>
            </a:pPr>
            <a:r>
              <a:rPr lang="en-US" sz="1600" dirty="0"/>
              <a:t>[7]</a:t>
            </a:r>
          </a:p>
        </p:txBody>
      </p:sp>
    </p:spTree>
    <p:extLst>
      <p:ext uri="{BB962C8B-B14F-4D97-AF65-F5344CB8AC3E}">
        <p14:creationId xmlns:p14="http://schemas.microsoft.com/office/powerpoint/2010/main" val="3981547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AI help us in software engineering?</a:t>
            </a:r>
          </a:p>
        </p:txBody>
      </p:sp>
      <p:sp>
        <p:nvSpPr>
          <p:cNvPr id="3" name="Content Placeholder 2"/>
          <p:cNvSpPr>
            <a:spLocks noGrp="1"/>
          </p:cNvSpPr>
          <p:nvPr>
            <p:ph sz="half" idx="1"/>
          </p:nvPr>
        </p:nvSpPr>
        <p:spPr/>
        <p:txBody>
          <a:bodyPr/>
          <a:lstStyle/>
          <a:p>
            <a:r>
              <a:rPr lang="en-US" dirty="0"/>
              <a:t>Bug Detection and Code Review [10]</a:t>
            </a:r>
          </a:p>
          <a:p>
            <a:r>
              <a:rPr lang="en-US" dirty="0"/>
              <a:t>Optimization [10]</a:t>
            </a:r>
          </a:p>
          <a:p>
            <a:r>
              <a:rPr lang="en-US" dirty="0"/>
              <a:t>Automated Code Generation and Completion [10]</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pic>
        <p:nvPicPr>
          <p:cNvPr id="11" name="Picture 10" descr="A person in a graduation gown&#10;&#10;Description automatically generated">
            <a:extLst>
              <a:ext uri="{FF2B5EF4-FFF2-40B4-BE49-F238E27FC236}">
                <a16:creationId xmlns:a16="http://schemas.microsoft.com/office/drawing/2014/main" id="{71EC3612-FA86-F9BF-3292-D28D26984061}"/>
              </a:ext>
            </a:extLst>
          </p:cNvPr>
          <p:cNvPicPr>
            <a:picLocks noChangeAspect="1"/>
          </p:cNvPicPr>
          <p:nvPr/>
        </p:nvPicPr>
        <p:blipFill>
          <a:blip r:embed="rId3"/>
          <a:stretch>
            <a:fillRect/>
          </a:stretch>
        </p:blipFill>
        <p:spPr>
          <a:xfrm>
            <a:off x="4183610" y="1426063"/>
            <a:ext cx="4647970" cy="2291373"/>
          </a:xfrm>
          <a:prstGeom prst="rect">
            <a:avLst/>
          </a:prstGeom>
        </p:spPr>
      </p:pic>
      <p:sp>
        <p:nvSpPr>
          <p:cNvPr id="12" name="TextBox 11">
            <a:extLst>
              <a:ext uri="{FF2B5EF4-FFF2-40B4-BE49-F238E27FC236}">
                <a16:creationId xmlns:a16="http://schemas.microsoft.com/office/drawing/2014/main" id="{6F9E30E4-5F49-B66E-5904-A8E9C100A924}"/>
              </a:ext>
            </a:extLst>
          </p:cNvPr>
          <p:cNvSpPr txBox="1"/>
          <p:nvPr/>
        </p:nvSpPr>
        <p:spPr>
          <a:xfrm>
            <a:off x="8378288" y="3717436"/>
            <a:ext cx="453292" cy="313932"/>
          </a:xfrm>
          <a:prstGeom prst="rect">
            <a:avLst/>
          </a:prstGeom>
          <a:noFill/>
        </p:spPr>
        <p:txBody>
          <a:bodyPr wrap="square" rtlCol="0">
            <a:spAutoFit/>
          </a:bodyPr>
          <a:lstStyle/>
          <a:p>
            <a:pPr>
              <a:lnSpc>
                <a:spcPct val="90000"/>
              </a:lnSpc>
            </a:pPr>
            <a:r>
              <a:rPr lang="en-US" sz="1600" dirty="0"/>
              <a:t>[3]</a:t>
            </a:r>
          </a:p>
        </p:txBody>
      </p:sp>
    </p:spTree>
    <p:extLst>
      <p:ext uri="{BB962C8B-B14F-4D97-AF65-F5344CB8AC3E}">
        <p14:creationId xmlns:p14="http://schemas.microsoft.com/office/powerpoint/2010/main" val="1739633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Ai software and their uses</a:t>
            </a:r>
          </a:p>
        </p:txBody>
      </p:sp>
      <p:sp>
        <p:nvSpPr>
          <p:cNvPr id="3" name="Content Placeholder 2"/>
          <p:cNvSpPr>
            <a:spLocks noGrp="1"/>
          </p:cNvSpPr>
          <p:nvPr>
            <p:ph sz="half" idx="1"/>
          </p:nvPr>
        </p:nvSpPr>
        <p:spPr/>
        <p:txBody>
          <a:bodyPr/>
          <a:lstStyle/>
          <a:p>
            <a:r>
              <a:rPr lang="en-US" dirty="0"/>
              <a:t>OpenAI’s ChatGPT</a:t>
            </a:r>
          </a:p>
          <a:p>
            <a:r>
              <a:rPr lang="en-US" dirty="0"/>
              <a:t>Github’s Copilot</a:t>
            </a:r>
          </a:p>
          <a:p>
            <a:r>
              <a:rPr lang="en-US" dirty="0"/>
              <a:t>Microsoft's Bing AI</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pic>
        <p:nvPicPr>
          <p:cNvPr id="12" name="Picture 11" descr="A screen shot of a computer code&#10;&#10;Description automatically generated">
            <a:extLst>
              <a:ext uri="{FF2B5EF4-FFF2-40B4-BE49-F238E27FC236}">
                <a16:creationId xmlns:a16="http://schemas.microsoft.com/office/drawing/2014/main" id="{8D5C250B-D2D0-D1C0-A905-B599D777F637}"/>
              </a:ext>
            </a:extLst>
          </p:cNvPr>
          <p:cNvPicPr>
            <a:picLocks noChangeAspect="1"/>
          </p:cNvPicPr>
          <p:nvPr/>
        </p:nvPicPr>
        <p:blipFill>
          <a:blip r:embed="rId3"/>
          <a:stretch>
            <a:fillRect/>
          </a:stretch>
        </p:blipFill>
        <p:spPr>
          <a:xfrm>
            <a:off x="5555076" y="971960"/>
            <a:ext cx="3471719" cy="2169825"/>
          </a:xfrm>
          <a:prstGeom prst="rect">
            <a:avLst/>
          </a:prstGeom>
        </p:spPr>
      </p:pic>
      <p:sp>
        <p:nvSpPr>
          <p:cNvPr id="13" name="TextBox 12">
            <a:extLst>
              <a:ext uri="{FF2B5EF4-FFF2-40B4-BE49-F238E27FC236}">
                <a16:creationId xmlns:a16="http://schemas.microsoft.com/office/drawing/2014/main" id="{82A88FE5-A298-E99F-45AE-4301CBF49BFF}"/>
              </a:ext>
            </a:extLst>
          </p:cNvPr>
          <p:cNvSpPr txBox="1"/>
          <p:nvPr/>
        </p:nvSpPr>
        <p:spPr>
          <a:xfrm>
            <a:off x="5555076" y="3141785"/>
            <a:ext cx="3471720" cy="535531"/>
          </a:xfrm>
          <a:prstGeom prst="rect">
            <a:avLst/>
          </a:prstGeom>
          <a:noFill/>
        </p:spPr>
        <p:txBody>
          <a:bodyPr wrap="square" rtlCol="0">
            <a:spAutoFit/>
          </a:bodyPr>
          <a:lstStyle/>
          <a:p>
            <a:pPr algn="r">
              <a:lnSpc>
                <a:spcPct val="90000"/>
              </a:lnSpc>
            </a:pPr>
            <a:r>
              <a:rPr lang="en-US" sz="1600" dirty="0"/>
              <a:t>Github’s AI tool Copilot auto completing code [4]</a:t>
            </a:r>
          </a:p>
        </p:txBody>
      </p:sp>
      <p:pic>
        <p:nvPicPr>
          <p:cNvPr id="15" name="Picture 14" descr="A screenshot of a chat&#10;&#10;Description automatically generated">
            <a:extLst>
              <a:ext uri="{FF2B5EF4-FFF2-40B4-BE49-F238E27FC236}">
                <a16:creationId xmlns:a16="http://schemas.microsoft.com/office/drawing/2014/main" id="{394D08A0-1513-B20B-E87F-4E3C0965CB8C}"/>
              </a:ext>
            </a:extLst>
          </p:cNvPr>
          <p:cNvPicPr>
            <a:picLocks noChangeAspect="1"/>
          </p:cNvPicPr>
          <p:nvPr/>
        </p:nvPicPr>
        <p:blipFill>
          <a:blip r:embed="rId4"/>
          <a:stretch>
            <a:fillRect/>
          </a:stretch>
        </p:blipFill>
        <p:spPr>
          <a:xfrm>
            <a:off x="3563067" y="3243834"/>
            <a:ext cx="2854479" cy="1855411"/>
          </a:xfrm>
          <a:prstGeom prst="rect">
            <a:avLst/>
          </a:prstGeom>
        </p:spPr>
      </p:pic>
      <p:sp>
        <p:nvSpPr>
          <p:cNvPr id="16" name="TextBox 15">
            <a:extLst>
              <a:ext uri="{FF2B5EF4-FFF2-40B4-BE49-F238E27FC236}">
                <a16:creationId xmlns:a16="http://schemas.microsoft.com/office/drawing/2014/main" id="{9BDD6DCE-E8B6-B74F-BC17-BD3C6264C50F}"/>
              </a:ext>
            </a:extLst>
          </p:cNvPr>
          <p:cNvSpPr txBox="1"/>
          <p:nvPr/>
        </p:nvSpPr>
        <p:spPr>
          <a:xfrm>
            <a:off x="6457543" y="4563714"/>
            <a:ext cx="2073235" cy="313932"/>
          </a:xfrm>
          <a:prstGeom prst="rect">
            <a:avLst/>
          </a:prstGeom>
          <a:noFill/>
        </p:spPr>
        <p:txBody>
          <a:bodyPr wrap="square" rtlCol="0">
            <a:spAutoFit/>
          </a:bodyPr>
          <a:lstStyle/>
          <a:p>
            <a:pPr>
              <a:lnSpc>
                <a:spcPct val="90000"/>
              </a:lnSpc>
            </a:pPr>
            <a:r>
              <a:rPr lang="en-US" sz="1600" dirty="0"/>
              <a:t>OpenAI’s ChatGPT [5]</a:t>
            </a:r>
          </a:p>
        </p:txBody>
      </p:sp>
      <p:pic>
        <p:nvPicPr>
          <p:cNvPr id="8" name="Picture 7" descr="A graph of blue and white bars&#10;&#10;Description automatically generated with medium confidence">
            <a:extLst>
              <a:ext uri="{FF2B5EF4-FFF2-40B4-BE49-F238E27FC236}">
                <a16:creationId xmlns:a16="http://schemas.microsoft.com/office/drawing/2014/main" id="{BFB0EE0F-046F-9040-11A4-0B596E901CF0}"/>
              </a:ext>
            </a:extLst>
          </p:cNvPr>
          <p:cNvPicPr>
            <a:picLocks noChangeAspect="1"/>
          </p:cNvPicPr>
          <p:nvPr/>
        </p:nvPicPr>
        <p:blipFill>
          <a:blip r:embed="rId5"/>
          <a:stretch>
            <a:fillRect/>
          </a:stretch>
        </p:blipFill>
        <p:spPr>
          <a:xfrm>
            <a:off x="0" y="3065819"/>
            <a:ext cx="2541285" cy="1931377"/>
          </a:xfrm>
          <a:prstGeom prst="rect">
            <a:avLst/>
          </a:prstGeom>
        </p:spPr>
      </p:pic>
      <p:sp>
        <p:nvSpPr>
          <p:cNvPr id="9" name="TextBox 8">
            <a:extLst>
              <a:ext uri="{FF2B5EF4-FFF2-40B4-BE49-F238E27FC236}">
                <a16:creationId xmlns:a16="http://schemas.microsoft.com/office/drawing/2014/main" id="{74CF9798-EEC4-084C-A5E0-EDFB25F03C36}"/>
              </a:ext>
            </a:extLst>
          </p:cNvPr>
          <p:cNvSpPr txBox="1"/>
          <p:nvPr/>
        </p:nvSpPr>
        <p:spPr>
          <a:xfrm>
            <a:off x="2481475" y="4737083"/>
            <a:ext cx="624840" cy="313932"/>
          </a:xfrm>
          <a:prstGeom prst="rect">
            <a:avLst/>
          </a:prstGeom>
          <a:noFill/>
        </p:spPr>
        <p:txBody>
          <a:bodyPr wrap="square" rtlCol="0">
            <a:spAutoFit/>
          </a:bodyPr>
          <a:lstStyle/>
          <a:p>
            <a:pPr>
              <a:lnSpc>
                <a:spcPct val="90000"/>
              </a:lnSpc>
            </a:pPr>
            <a:r>
              <a:rPr lang="en-US" sz="1600" dirty="0"/>
              <a:t>[11]</a:t>
            </a:r>
          </a:p>
        </p:txBody>
      </p:sp>
    </p:spTree>
    <p:extLst>
      <p:ext uri="{BB962C8B-B14F-4D97-AF65-F5344CB8AC3E}">
        <p14:creationId xmlns:p14="http://schemas.microsoft.com/office/powerpoint/2010/main" val="926093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bad</a:t>
            </a:r>
          </a:p>
        </p:txBody>
      </p:sp>
      <p:sp>
        <p:nvSpPr>
          <p:cNvPr id="3" name="Content Placeholder 2"/>
          <p:cNvSpPr>
            <a:spLocks noGrp="1"/>
          </p:cNvSpPr>
          <p:nvPr>
            <p:ph sz="half" idx="1"/>
          </p:nvPr>
        </p:nvSpPr>
        <p:spPr/>
        <p:txBody>
          <a:bodyPr/>
          <a:lstStyle/>
          <a:p>
            <a:r>
              <a:rPr lang="en-US" dirty="0"/>
              <a:t>Lack of creativity [8] </a:t>
            </a:r>
          </a:p>
          <a:p>
            <a:r>
              <a:rPr lang="en-US" dirty="0"/>
              <a:t>Lack of context [8]</a:t>
            </a:r>
          </a:p>
          <a:p>
            <a:r>
              <a:rPr lang="en-US" dirty="0"/>
              <a:t>Cost and accessibility [8]</a:t>
            </a:r>
          </a:p>
          <a:p>
            <a:r>
              <a:rPr lang="en-US" dirty="0"/>
              <a:t>Ethical concerns [8]</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sp>
        <p:nvSpPr>
          <p:cNvPr id="12" name="TextBox 11">
            <a:extLst>
              <a:ext uri="{FF2B5EF4-FFF2-40B4-BE49-F238E27FC236}">
                <a16:creationId xmlns:a16="http://schemas.microsoft.com/office/drawing/2014/main" id="{4C5EBFA8-4F9C-BF88-FBD2-1D050B49CBCA}"/>
              </a:ext>
            </a:extLst>
          </p:cNvPr>
          <p:cNvSpPr txBox="1"/>
          <p:nvPr/>
        </p:nvSpPr>
        <p:spPr>
          <a:xfrm>
            <a:off x="8456644" y="3836826"/>
            <a:ext cx="453292" cy="313932"/>
          </a:xfrm>
          <a:prstGeom prst="rect">
            <a:avLst/>
          </a:prstGeom>
          <a:noFill/>
        </p:spPr>
        <p:txBody>
          <a:bodyPr wrap="square" rtlCol="0">
            <a:spAutoFit/>
          </a:bodyPr>
          <a:lstStyle/>
          <a:p>
            <a:pPr>
              <a:lnSpc>
                <a:spcPct val="90000"/>
              </a:lnSpc>
            </a:pPr>
            <a:r>
              <a:rPr lang="en-US" sz="1600" dirty="0"/>
              <a:t>[8]</a:t>
            </a:r>
          </a:p>
        </p:txBody>
      </p:sp>
      <p:pic>
        <p:nvPicPr>
          <p:cNvPr id="8" name="Picture 7" descr="A person with glasses and beard looking at a robot&#10;&#10;Description automatically generated">
            <a:extLst>
              <a:ext uri="{FF2B5EF4-FFF2-40B4-BE49-F238E27FC236}">
                <a16:creationId xmlns:a16="http://schemas.microsoft.com/office/drawing/2014/main" id="{2B35A050-CC1C-4F35-1B15-1EEEBFE0A2C2}"/>
              </a:ext>
            </a:extLst>
          </p:cNvPr>
          <p:cNvPicPr>
            <a:picLocks noChangeAspect="1"/>
          </p:cNvPicPr>
          <p:nvPr/>
        </p:nvPicPr>
        <p:blipFill>
          <a:blip r:embed="rId3"/>
          <a:stretch>
            <a:fillRect/>
          </a:stretch>
        </p:blipFill>
        <p:spPr>
          <a:xfrm>
            <a:off x="4283041" y="1568195"/>
            <a:ext cx="4400249" cy="2302797"/>
          </a:xfrm>
          <a:prstGeom prst="rect">
            <a:avLst/>
          </a:prstGeom>
        </p:spPr>
      </p:pic>
    </p:spTree>
    <p:extLst>
      <p:ext uri="{BB962C8B-B14F-4D97-AF65-F5344CB8AC3E}">
        <p14:creationId xmlns:p14="http://schemas.microsoft.com/office/powerpoint/2010/main" val="1566133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move forward as software engineers?</a:t>
            </a:r>
          </a:p>
        </p:txBody>
      </p:sp>
      <p:sp>
        <p:nvSpPr>
          <p:cNvPr id="3" name="Content Placeholder 2"/>
          <p:cNvSpPr>
            <a:spLocks noGrp="1"/>
          </p:cNvSpPr>
          <p:nvPr>
            <p:ph sz="half" idx="1"/>
          </p:nvPr>
        </p:nvSpPr>
        <p:spPr>
          <a:xfrm>
            <a:off x="685800" y="1352551"/>
            <a:ext cx="3631510" cy="3352800"/>
          </a:xfrm>
        </p:spPr>
        <p:txBody>
          <a:bodyPr/>
          <a:lstStyle/>
          <a:p>
            <a:r>
              <a:rPr lang="en-US" dirty="0"/>
              <a:t>AI will never replace human work in software engineering [9]</a:t>
            </a:r>
          </a:p>
          <a:p>
            <a:r>
              <a:rPr lang="en-US" dirty="0"/>
              <a:t>AI lacks critical thinking skills [9]</a:t>
            </a:r>
          </a:p>
          <a:p>
            <a:r>
              <a:rPr lang="en-US" dirty="0"/>
              <a:t>Collaboration and Coexistence [9]</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pic>
        <p:nvPicPr>
          <p:cNvPr id="11" name="Picture 10" descr="A screenshot of a computer&#10;&#10;Description automatically generated">
            <a:extLst>
              <a:ext uri="{FF2B5EF4-FFF2-40B4-BE49-F238E27FC236}">
                <a16:creationId xmlns:a16="http://schemas.microsoft.com/office/drawing/2014/main" id="{78B646E4-CE00-DA6C-7DFB-F387D2B276B7}"/>
              </a:ext>
            </a:extLst>
          </p:cNvPr>
          <p:cNvPicPr>
            <a:picLocks noChangeAspect="1"/>
          </p:cNvPicPr>
          <p:nvPr/>
        </p:nvPicPr>
        <p:blipFill>
          <a:blip r:embed="rId3"/>
          <a:stretch>
            <a:fillRect/>
          </a:stretch>
        </p:blipFill>
        <p:spPr>
          <a:xfrm>
            <a:off x="4317310" y="1810090"/>
            <a:ext cx="4826689" cy="1934698"/>
          </a:xfrm>
          <a:prstGeom prst="rect">
            <a:avLst/>
          </a:prstGeom>
        </p:spPr>
      </p:pic>
      <p:sp>
        <p:nvSpPr>
          <p:cNvPr id="13" name="TextBox 12">
            <a:extLst>
              <a:ext uri="{FF2B5EF4-FFF2-40B4-BE49-F238E27FC236}">
                <a16:creationId xmlns:a16="http://schemas.microsoft.com/office/drawing/2014/main" id="{3F910C46-F123-A1A3-AF27-BC6E275DFDE5}"/>
              </a:ext>
            </a:extLst>
          </p:cNvPr>
          <p:cNvSpPr txBox="1"/>
          <p:nvPr/>
        </p:nvSpPr>
        <p:spPr>
          <a:xfrm>
            <a:off x="8604934" y="3744260"/>
            <a:ext cx="453292" cy="313932"/>
          </a:xfrm>
          <a:prstGeom prst="rect">
            <a:avLst/>
          </a:prstGeom>
          <a:noFill/>
        </p:spPr>
        <p:txBody>
          <a:bodyPr wrap="square" rtlCol="0">
            <a:spAutoFit/>
          </a:bodyPr>
          <a:lstStyle/>
          <a:p>
            <a:pPr>
              <a:lnSpc>
                <a:spcPct val="90000"/>
              </a:lnSpc>
            </a:pPr>
            <a:r>
              <a:rPr lang="en-US" sz="1600" dirty="0"/>
              <a:t>[9]</a:t>
            </a:r>
          </a:p>
        </p:txBody>
      </p:sp>
    </p:spTree>
    <p:extLst>
      <p:ext uri="{BB962C8B-B14F-4D97-AF65-F5344CB8AC3E}">
        <p14:creationId xmlns:p14="http://schemas.microsoft.com/office/powerpoint/2010/main" val="4212560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32500" lnSpcReduction="20000"/>
          </a:bodyPr>
          <a:lstStyle/>
          <a:p>
            <a:pPr marL="0" indent="0">
              <a:buNone/>
            </a:pPr>
            <a:r>
              <a:rPr lang="en-US" dirty="0"/>
              <a:t>[1] </a:t>
            </a:r>
            <a:r>
              <a:rPr lang="en-US" dirty="0">
                <a:effectLst/>
              </a:rPr>
              <a:t>McKinsey &amp; Company. (2023, April 24). </a:t>
            </a:r>
            <a:r>
              <a:rPr lang="en-US" i="1" dirty="0">
                <a:effectLst/>
              </a:rPr>
              <a:t>What is ai?</a:t>
            </a:r>
            <a:r>
              <a:rPr lang="en-US" dirty="0">
                <a:effectLst/>
              </a:rPr>
              <a:t>. McKinsey &amp; Company. </a:t>
            </a:r>
            <a:r>
              <a:rPr lang="en-US" dirty="0">
                <a:effectLst/>
                <a:hlinkClick r:id="rId2"/>
              </a:rPr>
              <a:t>https://www.mckinsey.com/featured-insights/mckinsey-explainers/what-is-ai</a:t>
            </a:r>
            <a:endParaRPr lang="en-US" dirty="0">
              <a:effectLst/>
            </a:endParaRPr>
          </a:p>
          <a:p>
            <a:pPr marL="0" indent="0">
              <a:buNone/>
            </a:pPr>
            <a:r>
              <a:rPr lang="en-US" dirty="0"/>
              <a:t>[2] </a:t>
            </a:r>
            <a:r>
              <a:rPr lang="en-US" dirty="0">
                <a:effectLst/>
              </a:rPr>
              <a:t>Cardillo, A. (2023, July 24). </a:t>
            </a:r>
            <a:r>
              <a:rPr lang="en-US" i="1" dirty="0">
                <a:effectLst/>
              </a:rPr>
              <a:t>How many companies use AI? (New Data)</a:t>
            </a:r>
            <a:r>
              <a:rPr lang="en-US" dirty="0">
                <a:effectLst/>
              </a:rPr>
              <a:t>. Exploding Topics. </a:t>
            </a:r>
            <a:r>
              <a:rPr lang="en-US" dirty="0">
                <a:effectLst/>
                <a:hlinkClick r:id="rId3"/>
              </a:rPr>
              <a:t>https://explodingtopics.com/blog/companies-using-ai</a:t>
            </a:r>
            <a:r>
              <a:rPr lang="en-US" dirty="0">
                <a:effectLst/>
              </a:rPr>
              <a:t> </a:t>
            </a:r>
          </a:p>
          <a:p>
            <a:pPr marL="0" indent="0">
              <a:buNone/>
            </a:pPr>
            <a:r>
              <a:rPr lang="en-US" dirty="0"/>
              <a:t>[3] </a:t>
            </a:r>
            <a:r>
              <a:rPr lang="en-US" dirty="0">
                <a:effectLst/>
              </a:rPr>
              <a:t>Google. (n.d.). </a:t>
            </a:r>
            <a:r>
              <a:rPr lang="en-US" i="1" dirty="0">
                <a:effectLst/>
              </a:rPr>
              <a:t>How ai impacts software development | google cloud blog</a:t>
            </a:r>
            <a:r>
              <a:rPr lang="en-US" dirty="0">
                <a:effectLst/>
              </a:rPr>
              <a:t>. Google. </a:t>
            </a:r>
            <a:r>
              <a:rPr lang="en-US" dirty="0">
                <a:effectLst/>
                <a:hlinkClick r:id="rId4"/>
              </a:rPr>
              <a:t>https://cloud.google.com/blog/products/ai-machine-learning/how-ai-impacts-software-development</a:t>
            </a:r>
            <a:r>
              <a:rPr lang="en-US" dirty="0">
                <a:effectLst/>
              </a:rPr>
              <a:t> </a:t>
            </a:r>
          </a:p>
          <a:p>
            <a:pPr marL="0" indent="0">
              <a:buNone/>
            </a:pPr>
            <a:r>
              <a:rPr lang="en-US" dirty="0"/>
              <a:t>[4] </a:t>
            </a:r>
            <a:r>
              <a:rPr lang="en-US" i="1" dirty="0">
                <a:effectLst/>
              </a:rPr>
              <a:t>GitHub copilot - visual studio marketplace</a:t>
            </a:r>
            <a:r>
              <a:rPr lang="en-US" dirty="0">
                <a:effectLst/>
              </a:rPr>
              <a:t>. Marketplace. (n.d.). </a:t>
            </a:r>
            <a:r>
              <a:rPr lang="en-US" dirty="0">
                <a:effectLst/>
                <a:hlinkClick r:id="rId5"/>
              </a:rPr>
              <a:t>https://marketplace.visualstudio.com/items?itemName=GitHub.copilot</a:t>
            </a:r>
            <a:r>
              <a:rPr lang="en-US" dirty="0">
                <a:effectLst/>
              </a:rPr>
              <a:t> </a:t>
            </a:r>
          </a:p>
          <a:p>
            <a:pPr marL="0" indent="0">
              <a:buNone/>
            </a:pPr>
            <a:r>
              <a:rPr lang="en-US" dirty="0"/>
              <a:t>[5] </a:t>
            </a:r>
            <a:r>
              <a:rPr lang="en-US" dirty="0">
                <a:effectLst/>
              </a:rPr>
              <a:t>Kwok, L. (2023, January 22). </a:t>
            </a:r>
            <a:r>
              <a:rPr lang="en-US" i="1" dirty="0">
                <a:effectLst/>
              </a:rPr>
              <a:t>10 ways I use CHATGPT at home and work</a:t>
            </a:r>
            <a:r>
              <a:rPr lang="en-US" dirty="0">
                <a:effectLst/>
              </a:rPr>
              <a:t>. </a:t>
            </a:r>
            <a:r>
              <a:rPr lang="en-US" dirty="0" err="1">
                <a:effectLst/>
              </a:rPr>
              <a:t>Sypnotix</a:t>
            </a:r>
            <a:r>
              <a:rPr lang="en-US" dirty="0">
                <a:effectLst/>
              </a:rPr>
              <a:t>. </a:t>
            </a:r>
            <a:r>
              <a:rPr lang="en-US" dirty="0">
                <a:effectLst/>
                <a:hlinkClick r:id="rId6"/>
              </a:rPr>
              <a:t>https://www.sypnotix.com/reviews/10-ways-i-use-chatgpt-at-home-and-work</a:t>
            </a:r>
            <a:r>
              <a:rPr lang="en-US" dirty="0">
                <a:effectLst/>
              </a:rPr>
              <a:t> </a:t>
            </a:r>
          </a:p>
          <a:p>
            <a:pPr marL="0" indent="0">
              <a:buNone/>
            </a:pPr>
            <a:r>
              <a:rPr lang="en-US" dirty="0"/>
              <a:t>[6] </a:t>
            </a:r>
            <a:r>
              <a:rPr lang="en-US" dirty="0">
                <a:effectLst/>
              </a:rPr>
              <a:t>Sanchez, V. (2023, March 17). </a:t>
            </a:r>
            <a:r>
              <a:rPr lang="en-US" i="1" dirty="0">
                <a:effectLst/>
              </a:rPr>
              <a:t>The history of Siri and its impact on today’s technology</a:t>
            </a:r>
            <a:r>
              <a:rPr lang="en-US" dirty="0">
                <a:effectLst/>
              </a:rPr>
              <a:t>. </a:t>
            </a:r>
            <a:r>
              <a:rPr lang="en-US" dirty="0" err="1">
                <a:effectLst/>
              </a:rPr>
              <a:t>RoutineHub</a:t>
            </a:r>
            <a:r>
              <a:rPr lang="en-US" dirty="0">
                <a:effectLst/>
              </a:rPr>
              <a:t> Blog. </a:t>
            </a:r>
            <a:r>
              <a:rPr lang="en-US" dirty="0">
                <a:effectLst/>
                <a:hlinkClick r:id="rId7"/>
              </a:rPr>
              <a:t>https://blog.routinehub.co/the-history-of-siri-and-its-impact-on-todays-technology/</a:t>
            </a:r>
            <a:r>
              <a:rPr lang="en-US" dirty="0">
                <a:effectLst/>
              </a:rPr>
              <a:t> </a:t>
            </a:r>
          </a:p>
          <a:p>
            <a:pPr marL="0" indent="0">
              <a:buNone/>
            </a:pPr>
            <a:r>
              <a:rPr lang="en-US" dirty="0"/>
              <a:t>[7] </a:t>
            </a:r>
            <a:r>
              <a:rPr lang="en-US" dirty="0">
                <a:effectLst/>
              </a:rPr>
              <a:t>Hawley, M. (2023, October 2). </a:t>
            </a:r>
            <a:r>
              <a:rPr lang="en-US" i="1" dirty="0">
                <a:effectLst/>
              </a:rPr>
              <a:t>10 Ai Customer Experience Statistics You should know about</a:t>
            </a:r>
            <a:r>
              <a:rPr lang="en-US" dirty="0">
                <a:effectLst/>
              </a:rPr>
              <a:t>. CMSWire.com. </a:t>
            </a:r>
            <a:r>
              <a:rPr lang="en-US" dirty="0">
                <a:effectLst/>
                <a:hlinkClick r:id="rId8"/>
              </a:rPr>
              <a:t>https://www.cmswire.com/customer-experience/10-ai-customer-experience-statistics-you-should-know-about/</a:t>
            </a:r>
            <a:r>
              <a:rPr lang="en-US" dirty="0">
                <a:effectLst/>
              </a:rPr>
              <a:t> </a:t>
            </a:r>
          </a:p>
          <a:p>
            <a:pPr marL="0" indent="0">
              <a:buNone/>
            </a:pPr>
            <a:r>
              <a:rPr lang="en-US" dirty="0"/>
              <a:t>[8] </a:t>
            </a:r>
            <a:r>
              <a:rPr lang="en-US" dirty="0">
                <a:effectLst/>
              </a:rPr>
              <a:t>Sahakian, V. (n.d.). </a:t>
            </a:r>
            <a:r>
              <a:rPr lang="en-US" i="1" dirty="0">
                <a:effectLst/>
              </a:rPr>
              <a:t>AI in Software Development: Opportunities and challenges</a:t>
            </a:r>
            <a:r>
              <a:rPr lang="en-US" dirty="0">
                <a:effectLst/>
              </a:rPr>
              <a:t>. LinkedIn. </a:t>
            </a:r>
            <a:r>
              <a:rPr lang="en-US" dirty="0">
                <a:effectLst/>
                <a:hlinkClick r:id="rId9"/>
              </a:rPr>
              <a:t>https://www.linkedin.com/pulse/ai-software-development-opportunities-challenges-vacheh-sahakian</a:t>
            </a:r>
            <a:r>
              <a:rPr lang="en-US" dirty="0">
                <a:effectLst/>
              </a:rPr>
              <a:t> </a:t>
            </a:r>
            <a:endParaRPr lang="en-US" dirty="0"/>
          </a:p>
          <a:p>
            <a:pPr marL="0" indent="0">
              <a:buNone/>
            </a:pPr>
            <a:r>
              <a:rPr lang="en-US" dirty="0"/>
              <a:t>[9] </a:t>
            </a:r>
            <a:r>
              <a:rPr lang="en-US" dirty="0" err="1">
                <a:effectLst/>
              </a:rPr>
              <a:t>Povarov</a:t>
            </a:r>
            <a:r>
              <a:rPr lang="en-US" dirty="0">
                <a:effectLst/>
              </a:rPr>
              <a:t>, N. (2022, May 20). </a:t>
            </a:r>
            <a:r>
              <a:rPr lang="en-US" i="1" dirty="0">
                <a:effectLst/>
              </a:rPr>
              <a:t>AI for software developers: A future or a new reality?</a:t>
            </a:r>
            <a:r>
              <a:rPr lang="en-US" dirty="0">
                <a:effectLst/>
              </a:rPr>
              <a:t>. </a:t>
            </a:r>
            <a:r>
              <a:rPr lang="en-US" dirty="0" err="1">
                <a:effectLst/>
              </a:rPr>
              <a:t>InfoQ</a:t>
            </a:r>
            <a:r>
              <a:rPr lang="en-US" dirty="0">
                <a:effectLst/>
              </a:rPr>
              <a:t>. </a:t>
            </a:r>
            <a:r>
              <a:rPr lang="en-US" dirty="0">
                <a:effectLst/>
                <a:hlinkClick r:id="rId10"/>
              </a:rPr>
              <a:t>https://www.infoq.com/articles/ai-for-software-developers/</a:t>
            </a:r>
            <a:r>
              <a:rPr lang="en-US" dirty="0">
                <a:effectLst/>
              </a:rPr>
              <a:t> </a:t>
            </a:r>
          </a:p>
          <a:p>
            <a:pPr marL="0" indent="0">
              <a:buNone/>
            </a:pPr>
            <a:r>
              <a:rPr lang="en-US" dirty="0"/>
              <a:t>[10] </a:t>
            </a:r>
            <a:r>
              <a:rPr lang="en-US" dirty="0" err="1">
                <a:effectLst/>
              </a:rPr>
              <a:t>Strivemindz</a:t>
            </a:r>
            <a:r>
              <a:rPr lang="en-US" dirty="0">
                <a:effectLst/>
              </a:rPr>
              <a:t>. (n.d.). </a:t>
            </a:r>
            <a:r>
              <a:rPr lang="en-US" i="1" dirty="0">
                <a:effectLst/>
              </a:rPr>
              <a:t>The future of programming: Will AI replace programmers?</a:t>
            </a:r>
            <a:r>
              <a:rPr lang="en-US" dirty="0">
                <a:effectLst/>
              </a:rPr>
              <a:t>. LinkedIn. </a:t>
            </a:r>
            <a:r>
              <a:rPr lang="en-US" dirty="0">
                <a:effectLst/>
                <a:hlinkClick r:id="rId11"/>
              </a:rPr>
              <a:t>https://www.linkedin.com/pulse/future-programming-ai-replace-programmers-strivemindz#:~:text=While%20%23aitechnologies%20have%20the%20potential,delivering%20high%2Dquality%20software%20solutions</a:t>
            </a:r>
            <a:r>
              <a:rPr lang="en-US" dirty="0">
                <a:effectLst/>
              </a:rPr>
              <a:t>. </a:t>
            </a:r>
          </a:p>
          <a:p>
            <a:pPr marL="0" indent="0">
              <a:buNone/>
            </a:pPr>
            <a:r>
              <a:rPr lang="en-US" dirty="0"/>
              <a:t>[11] </a:t>
            </a:r>
            <a:r>
              <a:rPr lang="en-US" dirty="0">
                <a:effectLst/>
              </a:rPr>
              <a:t>Duarte, F. (2023, July 13). </a:t>
            </a:r>
            <a:r>
              <a:rPr lang="en-US" i="1" dirty="0">
                <a:effectLst/>
              </a:rPr>
              <a:t>Number of CHATGPT users (2023)</a:t>
            </a:r>
            <a:r>
              <a:rPr lang="en-US" dirty="0">
                <a:effectLst/>
              </a:rPr>
              <a:t>. Exploding Topics. </a:t>
            </a:r>
            <a:r>
              <a:rPr lang="en-US" dirty="0">
                <a:effectLst/>
                <a:hlinkClick r:id="rId12"/>
              </a:rPr>
              <a:t>https://explodingtopics.com/blog/chatgpt-users</a:t>
            </a:r>
            <a:r>
              <a:rPr lang="en-US" dirty="0">
                <a:effectLst/>
              </a:rPr>
              <a:t> </a:t>
            </a:r>
          </a:p>
          <a:p>
            <a:pPr marL="0" indent="0">
              <a:buNone/>
            </a:pPr>
            <a:r>
              <a:rPr lang="en-US" dirty="0"/>
              <a:t>[12] </a:t>
            </a:r>
            <a:r>
              <a:rPr lang="en-US" i="1" dirty="0">
                <a:effectLst/>
              </a:rPr>
              <a:t>GitHub copilot · your AI pair programmer</a:t>
            </a:r>
            <a:r>
              <a:rPr lang="en-US" dirty="0">
                <a:effectLst/>
              </a:rPr>
              <a:t>. GitHub. (n.d.). </a:t>
            </a:r>
            <a:r>
              <a:rPr lang="en-US" dirty="0">
                <a:effectLst/>
                <a:hlinkClick r:id="rId13"/>
              </a:rPr>
              <a:t>https://github.com/features/copilot</a:t>
            </a:r>
            <a:r>
              <a:rPr lang="en-US" dirty="0">
                <a:effectLst/>
              </a:rPr>
              <a:t> </a:t>
            </a:r>
          </a:p>
          <a:p>
            <a:pPr marL="0" indent="0">
              <a:buNone/>
            </a:pPr>
            <a:r>
              <a:rPr lang="en-US" b="1" dirty="0"/>
              <a:t>[13] </a:t>
            </a:r>
            <a:r>
              <a:rPr lang="en-US" dirty="0">
                <a:effectLst/>
              </a:rPr>
              <a:t>Majestic. (n.d.). </a:t>
            </a:r>
            <a:r>
              <a:rPr lang="en-US" i="1" dirty="0">
                <a:effectLst/>
              </a:rPr>
              <a:t>Advantages of AI &amp; Machine Learning in Software Development</a:t>
            </a:r>
            <a:r>
              <a:rPr lang="en-US" dirty="0">
                <a:effectLst/>
              </a:rPr>
              <a:t>. Advantages of AI &amp; Machine Learning in Software Development | SGS </a:t>
            </a:r>
            <a:r>
              <a:rPr lang="en-US" dirty="0" err="1">
                <a:effectLst/>
              </a:rPr>
              <a:t>Technologie</a:t>
            </a:r>
            <a:r>
              <a:rPr lang="en-US" dirty="0">
                <a:effectLst/>
              </a:rPr>
              <a:t>. </a:t>
            </a:r>
            <a:r>
              <a:rPr lang="en-US" dirty="0">
                <a:effectLst/>
                <a:hlinkClick r:id="rId14"/>
              </a:rPr>
              <a:t>https://www.sgstechnologies.net/blog/Advantages_of_AI_and_Machine_Learning_in_Software</a:t>
            </a:r>
            <a:r>
              <a:rPr lang="en-US">
                <a:effectLst/>
                <a:hlinkClick r:id="rId14"/>
              </a:rPr>
              <a:t>_Development</a:t>
            </a:r>
            <a:r>
              <a:rPr lang="en-US">
                <a:effectLst/>
              </a:rPr>
              <a:t> </a:t>
            </a:r>
            <a:endParaRPr lang="en-US" dirty="0">
              <a:effectLst/>
            </a:endParaRP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Javier DeLeon</a:t>
            </a:r>
          </a:p>
        </p:txBody>
      </p:sp>
    </p:spTree>
    <p:extLst>
      <p:ext uri="{BB962C8B-B14F-4D97-AF65-F5344CB8AC3E}">
        <p14:creationId xmlns:p14="http://schemas.microsoft.com/office/powerpoint/2010/main" val="245516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194209" y="1352551"/>
            <a:ext cx="3025678" cy="3352800"/>
          </a:xfrm>
        </p:spPr>
        <p:txBody>
          <a:bodyPr/>
          <a:lstStyle/>
          <a:p>
            <a:pPr marL="0" indent="0">
              <a:buNone/>
            </a:pPr>
            <a:r>
              <a:rPr lang="en-US" dirty="0"/>
              <a:t>58 Max Possible</a:t>
            </a:r>
          </a:p>
          <a:p>
            <a:pPr marL="0" indent="0">
              <a:buNone/>
            </a:pPr>
            <a:r>
              <a:rPr lang="en-US" dirty="0"/>
              <a:t>- Discussion 1-13</a:t>
            </a:r>
            <a:br>
              <a:rPr lang="en-US" dirty="0"/>
            </a:br>
            <a:r>
              <a:rPr lang="en-US" dirty="0"/>
              <a:t>- Papers 1-4</a:t>
            </a:r>
          </a:p>
          <a:p>
            <a:pPr marL="0" indent="0">
              <a:buNone/>
            </a:pPr>
            <a:endParaRPr lang="en-US" dirty="0"/>
          </a:p>
          <a:p>
            <a:pPr marL="0" indent="0">
              <a:buNone/>
            </a:pPr>
            <a:r>
              <a:rPr lang="en-US" dirty="0"/>
              <a:t>Does not include points:</a:t>
            </a:r>
          </a:p>
          <a:p>
            <a:pPr marL="0" indent="0">
              <a:buNone/>
            </a:pPr>
            <a:r>
              <a:rPr lang="en-US" dirty="0"/>
              <a:t>- 2 Discussion</a:t>
            </a:r>
            <a:br>
              <a:rPr lang="en-US" dirty="0"/>
            </a:br>
            <a:r>
              <a:rPr lang="en-US" dirty="0"/>
              <a:t>- 10 Individual Presentation</a:t>
            </a:r>
            <a:br>
              <a:rPr lang="en-US" dirty="0"/>
            </a:br>
            <a:r>
              <a:rPr lang="en-US" dirty="0"/>
              <a:t>- 35 Group Project</a:t>
            </a:r>
            <a:br>
              <a:rPr lang="en-US" dirty="0"/>
            </a:br>
            <a:r>
              <a:rPr lang="en-US" dirty="0"/>
              <a:t>- Extra Credit</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2023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5</a:t>
            </a:fld>
            <a:endParaRPr lang="en-US"/>
          </a:p>
        </p:txBody>
      </p:sp>
      <p:pic>
        <p:nvPicPr>
          <p:cNvPr id="11" name="Picture 10">
            <a:extLst>
              <a:ext uri="{FF2B5EF4-FFF2-40B4-BE49-F238E27FC236}">
                <a16:creationId xmlns:a16="http://schemas.microsoft.com/office/drawing/2014/main" id="{52A25A24-B45E-0436-B89E-7029E88D4218}"/>
              </a:ext>
            </a:extLst>
          </p:cNvPr>
          <p:cNvPicPr>
            <a:picLocks noChangeAspect="1"/>
          </p:cNvPicPr>
          <p:nvPr/>
        </p:nvPicPr>
        <p:blipFill>
          <a:blip r:embed="rId3"/>
          <a:stretch>
            <a:fillRect/>
          </a:stretch>
        </p:blipFill>
        <p:spPr>
          <a:xfrm>
            <a:off x="3219887" y="361950"/>
            <a:ext cx="5514648"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(1/2)</a:t>
            </a:r>
          </a:p>
        </p:txBody>
      </p:sp>
      <p:sp>
        <p:nvSpPr>
          <p:cNvPr id="3" name="Content Placeholder 2"/>
          <p:cNvSpPr>
            <a:spLocks noGrp="1"/>
          </p:cNvSpPr>
          <p:nvPr>
            <p:ph sz="half" idx="1"/>
          </p:nvPr>
        </p:nvSpPr>
        <p:spPr>
          <a:xfrm>
            <a:off x="685800" y="1264396"/>
            <a:ext cx="3276599" cy="3879103"/>
          </a:xfrm>
        </p:spPr>
        <p:txBody>
          <a:bodyPr>
            <a:normAutofit lnSpcReduction="10000"/>
          </a:bodyPr>
          <a:lstStyle/>
          <a:p>
            <a:pPr marL="205768" lvl="1" indent="0">
              <a:buNone/>
            </a:pPr>
            <a:r>
              <a:rPr lang="en-US" dirty="0">
                <a:hlinkClick r:id="rId3"/>
              </a:rPr>
              <a:t>Don’t Download This Song</a:t>
            </a:r>
            <a:r>
              <a:rPr lang="en-US" dirty="0"/>
              <a:t> (2006)</a:t>
            </a:r>
          </a:p>
          <a:p>
            <a:pPr marL="205768" lvl="1" indent="0">
              <a:buNone/>
            </a:pPr>
            <a:r>
              <a:rPr lang="en-US" dirty="0"/>
              <a:t>- Weird Al (3:53)</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(1999)</a:t>
            </a:r>
          </a:p>
          <a:p>
            <a:pPr marL="205768" lvl="1" indent="0">
              <a:buNone/>
            </a:pPr>
            <a:r>
              <a:rPr lang="en-US" dirty="0"/>
              <a:t>- 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(2006)</a:t>
            </a:r>
          </a:p>
          <a:p>
            <a:pPr marL="205768" lvl="1" indent="0">
              <a:buNone/>
            </a:pP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r>
              <a:rPr lang="en-US" dirty="0">
                <a:hlinkClick r:id="rId6"/>
              </a:rPr>
              <a:t>Virus Alert</a:t>
            </a:r>
            <a:r>
              <a:rPr lang="en-US" dirty="0"/>
              <a:t> (2006)</a:t>
            </a:r>
          </a:p>
          <a:p>
            <a:pPr marL="205768" lvl="1" indent="0">
              <a:buNone/>
            </a:pPr>
            <a:r>
              <a:rPr lang="en-US" dirty="0"/>
              <a:t>- Weird Al (3:43)</a:t>
            </a:r>
          </a:p>
          <a:p>
            <a:pPr marL="205768" lvl="1" indent="0">
              <a:buNone/>
            </a:pPr>
            <a:endParaRPr lang="en-US" dirty="0"/>
          </a:p>
          <a:p>
            <a:pPr marL="205768" lvl="1" indent="0">
              <a:buNone/>
            </a:pPr>
            <a:r>
              <a:rPr lang="en-US" dirty="0">
                <a:hlinkClick r:id="rId7"/>
              </a:rPr>
              <a:t>Word Crimes</a:t>
            </a:r>
            <a:r>
              <a:rPr lang="en-US" dirty="0"/>
              <a:t> (2014)</a:t>
            </a:r>
          </a:p>
          <a:p>
            <a:pPr marL="205768" lvl="1" indent="0">
              <a:buNone/>
            </a:pPr>
            <a:r>
              <a:rPr lang="en-US" dirty="0"/>
              <a:t>- Weird Al (3:45)</a:t>
            </a:r>
            <a:endParaRPr lang="en-US" dirty="0">
              <a:hlinkClick r:id="rId8"/>
            </a:endParaRP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264396"/>
            <a:ext cx="3733800" cy="3802903"/>
          </a:xfrm>
        </p:spPr>
        <p:txBody>
          <a:bodyPr>
            <a:normAutofit lnSpcReduction="10000"/>
          </a:bodyPr>
          <a:lstStyle/>
          <a:p>
            <a:pPr marL="205768" lvl="1" indent="0">
              <a:buNone/>
            </a:pPr>
            <a:r>
              <a:rPr lang="en-US" dirty="0">
                <a:hlinkClick r:id="rId9"/>
              </a:rPr>
              <a:t>Copyright: Forever Less One Day</a:t>
            </a:r>
            <a:r>
              <a:rPr lang="en-US" dirty="0"/>
              <a:t> (2011)</a:t>
            </a:r>
          </a:p>
          <a:p>
            <a:pPr marL="205768" lvl="1" indent="0">
              <a:buNone/>
            </a:pPr>
            <a:r>
              <a:rPr lang="en-US" dirty="0"/>
              <a:t>- CGP Grey (6:27)</a:t>
            </a:r>
          </a:p>
          <a:p>
            <a:pPr marL="205768" lvl="1" indent="0">
              <a:buNone/>
            </a:pPr>
            <a:endParaRPr lang="en-US" dirty="0"/>
          </a:p>
          <a:p>
            <a:pPr marL="205768" lvl="1" indent="0">
              <a:buNone/>
            </a:pPr>
            <a:r>
              <a:rPr lang="en-US" dirty="0">
                <a:hlinkClick r:id="rId8"/>
              </a:rPr>
              <a:t>Humans Need Not Apply</a:t>
            </a:r>
            <a:r>
              <a:rPr lang="en-US" dirty="0"/>
              <a:t> (2014)</a:t>
            </a:r>
          </a:p>
          <a:p>
            <a:pPr marL="205768" lvl="1" indent="0">
              <a:buNone/>
            </a:pPr>
            <a:r>
              <a:rPr lang="en-US" dirty="0"/>
              <a:t>- CGP Grey (15:00)</a:t>
            </a:r>
            <a:endParaRPr lang="en-US" dirty="0">
              <a:hlinkClick r:id="rId10"/>
            </a:endParaRPr>
          </a:p>
          <a:p>
            <a:pPr marL="205768" lvl="1" indent="0">
              <a:buNone/>
            </a:pPr>
            <a:endParaRPr lang="en-US" dirty="0"/>
          </a:p>
          <a:p>
            <a:pPr marL="205768" lvl="1" indent="0">
              <a:buNone/>
            </a:pPr>
            <a:r>
              <a:rPr lang="en-US" dirty="0">
                <a:hlinkClick r:id="rId11"/>
              </a:rPr>
              <a:t>This Video Will Make You Angry</a:t>
            </a:r>
            <a:r>
              <a:rPr lang="en-US" dirty="0"/>
              <a:t> (2015)</a:t>
            </a:r>
          </a:p>
          <a:p>
            <a:pPr marL="205768" lvl="1" indent="0">
              <a:buNone/>
            </a:pPr>
            <a:r>
              <a:rPr lang="en-US" dirty="0"/>
              <a:t>- CGP Grey (7:25)</a:t>
            </a:r>
          </a:p>
          <a:p>
            <a:pPr marL="205768" lvl="1" indent="0">
              <a:buNone/>
            </a:pPr>
            <a:endParaRPr lang="en-US" dirty="0"/>
          </a:p>
          <a:p>
            <a:pPr marL="205768" lvl="1" indent="0">
              <a:buNone/>
            </a:pPr>
            <a:r>
              <a:rPr lang="en-US" dirty="0">
                <a:hlinkClick r:id="rId12"/>
              </a:rPr>
              <a:t>Will automation take away all our jobs?</a:t>
            </a:r>
            <a:r>
              <a:rPr lang="en-US" dirty="0"/>
              <a:t> (2016) – David Autor (18:27)</a:t>
            </a:r>
            <a:br>
              <a:rPr lang="en-US" dirty="0"/>
            </a:br>
            <a:endParaRPr lang="en-US" dirty="0"/>
          </a:p>
          <a:p>
            <a:pPr marL="205768" lvl="1" indent="0">
              <a:buNone/>
            </a:pPr>
            <a:r>
              <a:rPr lang="en-US" dirty="0">
                <a:hlinkClick r:id="rId13"/>
              </a:rPr>
              <a:t>Epic Rap Battles of History: Steve Jobs vs. Bill Gates</a:t>
            </a:r>
            <a:r>
              <a:rPr lang="en-US" dirty="0"/>
              <a:t> (2013) (2:47)</a:t>
            </a:r>
          </a:p>
        </p:txBody>
      </p:sp>
      <p:sp>
        <p:nvSpPr>
          <p:cNvPr id="4" name="Footer Placeholder 3"/>
          <p:cNvSpPr>
            <a:spLocks noGrp="1"/>
          </p:cNvSpPr>
          <p:nvPr>
            <p:ph type="ftr" sz="quarter" idx="11"/>
          </p:nvPr>
        </p:nvSpPr>
        <p:spPr>
          <a:xfrm>
            <a:off x="-2222500" y="6780000"/>
            <a:ext cx="717865" cy="45719"/>
          </a:xfrm>
        </p:spPr>
        <p:txBody>
          <a:bodyPr/>
          <a:lstStyle/>
          <a:p>
            <a:r>
              <a:rPr lang="en-US"/>
              <a:t>© 2023 Keith A. Pray</a:t>
            </a:r>
          </a:p>
        </p:txBody>
      </p:sp>
      <p:pic>
        <p:nvPicPr>
          <p:cNvPr id="1032" name="Picture 8" descr="Image result for humans need not apply">
            <a:hlinkClick r:id="rId8"/>
            <a:extLst>
              <a:ext uri="{FF2B5EF4-FFF2-40B4-BE49-F238E27FC236}">
                <a16:creationId xmlns:a16="http://schemas.microsoft.com/office/drawing/2014/main" id="{91EA0BBC-178D-354F-9AAD-E506297D97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1422" y="2070636"/>
            <a:ext cx="914400" cy="33610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50</a:t>
            </a:fld>
            <a:endParaRPr lang="en-US"/>
          </a:p>
        </p:txBody>
      </p:sp>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Video Will Make You Angry - YouTube">
            <a:extLst>
              <a:ext uri="{FF2B5EF4-FFF2-40B4-BE49-F238E27FC236}">
                <a16:creationId xmlns:a16="http://schemas.microsoft.com/office/drawing/2014/main" id="{411142C5-C29B-594E-8ABA-EEB80BBFB3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2411" y="2847830"/>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492152-1554050-1-raikfcquaxqncofqfm.stackpathdns.com/wp-content/uploads/2019/10/dontdownloadthissong-675-sized.png">
            <a:hlinkClick r:id="rId3"/>
            <a:extLst>
              <a:ext uri="{FF2B5EF4-FFF2-40B4-BE49-F238E27FC236}">
                <a16:creationId xmlns:a16="http://schemas.microsoft.com/office/drawing/2014/main" id="{332614EE-8113-924B-81A4-FF203BF55A5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264396"/>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pyright: Forever Less One Day - YouTube">
            <a:hlinkClick r:id="rId9"/>
            <a:extLst>
              <a:ext uri="{FF2B5EF4-FFF2-40B4-BE49-F238E27FC236}">
                <a16:creationId xmlns:a16="http://schemas.microsoft.com/office/drawing/2014/main" id="{8DCD9CC6-91B8-FA48-8AA7-5D271609F2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1422" y="1282953"/>
            <a:ext cx="914400" cy="515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irus Alert | Music Video Wiki | Fandom">
            <a:hlinkClick r:id="rId6"/>
            <a:extLst>
              <a:ext uri="{FF2B5EF4-FFF2-40B4-BE49-F238E27FC236}">
                <a16:creationId xmlns:a16="http://schemas.microsoft.com/office/drawing/2014/main" id="{03380902-4E96-B74E-9857-DA225DC42BF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 y="3578523"/>
            <a:ext cx="914400" cy="683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img.youtube.com/vi/8Gv0H-vPoDc/hqdefault.jpg">
            <a:hlinkClick r:id="rId7"/>
            <a:extLst>
              <a:ext uri="{FF2B5EF4-FFF2-40B4-BE49-F238E27FC236}">
                <a16:creationId xmlns:a16="http://schemas.microsoft.com/office/drawing/2014/main" id="{1E3A55C8-C54E-0C42-AAF1-8A571A6949C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2487" b="12853"/>
          <a:stretch/>
        </p:blipFill>
        <p:spPr bwMode="auto">
          <a:xfrm>
            <a:off x="-1" y="4389242"/>
            <a:ext cx="914400" cy="512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teve Jobs vs Bill Gates. Epic Rap Battles of History - YouTube">
            <a:hlinkClick r:id="rId13"/>
            <a:extLst>
              <a:ext uri="{FF2B5EF4-FFF2-40B4-BE49-F238E27FC236}">
                <a16:creationId xmlns:a16="http://schemas.microsoft.com/office/drawing/2014/main" id="{9BCC97F5-32B9-554D-BE6C-18AB4ED269F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1422" y="428722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avid Autor: Will automation take away all our jobs? | TED Talk">
            <a:hlinkClick r:id="rId12"/>
            <a:extLst>
              <a:ext uri="{FF2B5EF4-FFF2-40B4-BE49-F238E27FC236}">
                <a16:creationId xmlns:a16="http://schemas.microsoft.com/office/drawing/2014/main" id="{12C484FF-20C3-0245-A992-03FF1AF4BE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1422" y="3633681"/>
            <a:ext cx="914400" cy="515112"/>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a:extLst>
              <a:ext uri="{FF2B5EF4-FFF2-40B4-BE49-F238E27FC236}">
                <a16:creationId xmlns:a16="http://schemas.microsoft.com/office/drawing/2014/main" id="{49D035E2-6330-4A5D-57EE-5D6750C16E5A}"/>
              </a:ext>
            </a:extLst>
          </p:cNvPr>
          <p:cNvSpPr txBox="1">
            <a:spLocks/>
          </p:cNvSpPr>
          <p:nvPr/>
        </p:nvSpPr>
        <p:spPr>
          <a:xfrm>
            <a:off x="0" y="4997196"/>
            <a:ext cx="5562600" cy="146304"/>
          </a:xfrm>
          <a:prstGeom prst="rect">
            <a:avLst/>
          </a:prstGeom>
        </p:spPr>
        <p:txBody>
          <a:bodyPr vert="horz" lIns="91436" tIns="45718" rIns="91436" bIns="45718"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2023 Keith A. Pray</a:t>
            </a:r>
            <a:endParaRPr lang="en-US" dirty="0"/>
          </a:p>
        </p:txBody>
      </p:sp>
    </p:spTree>
    <p:extLst>
      <p:ext uri="{BB962C8B-B14F-4D97-AF65-F5344CB8AC3E}">
        <p14:creationId xmlns:p14="http://schemas.microsoft.com/office/powerpoint/2010/main" val="1296382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(2/2)</a:t>
            </a:r>
          </a:p>
        </p:txBody>
      </p:sp>
      <p:sp>
        <p:nvSpPr>
          <p:cNvPr id="3" name="Content Placeholder 2"/>
          <p:cNvSpPr>
            <a:spLocks noGrp="1"/>
          </p:cNvSpPr>
          <p:nvPr>
            <p:ph sz="half" idx="1"/>
          </p:nvPr>
        </p:nvSpPr>
        <p:spPr>
          <a:xfrm>
            <a:off x="685800" y="1222409"/>
            <a:ext cx="3276599" cy="3790187"/>
          </a:xfrm>
        </p:spPr>
        <p:txBody>
          <a:bodyPr>
            <a:normAutofit/>
          </a:bodyPr>
          <a:lstStyle/>
          <a:p>
            <a:pPr marL="205768" lvl="1" indent="0">
              <a:buNone/>
            </a:pPr>
            <a:r>
              <a:rPr lang="en-US" dirty="0">
                <a:hlinkClick r:id="rId3"/>
              </a:rPr>
              <a:t>MSNBC on Denver's Automated Baggage System</a:t>
            </a:r>
            <a:r>
              <a:rPr lang="en-US" dirty="0"/>
              <a:t> (2010) (2:27)</a:t>
            </a:r>
            <a:endParaRPr lang="en-US" dirty="0">
              <a:hlinkClick r:id="rId4"/>
            </a:endParaRP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hlinkClick r:id="rId6"/>
              </a:rPr>
              <a:t>Last Week tonight with John Oliver</a:t>
            </a:r>
            <a:r>
              <a:rPr lang="en-US" dirty="0"/>
              <a:t>  (2015) - Snowden (33:14) </a:t>
            </a:r>
            <a:endParaRPr lang="en-US" dirty="0">
              <a:ea typeface="ＭＳ Ｐゴシック" pitchFamily="-109" charset="-128"/>
              <a:cs typeface="ＭＳ Ｐゴシック" pitchFamily="-109" charset="-128"/>
            </a:endParaRPr>
          </a:p>
          <a:p>
            <a:pPr marL="205768" lvl="1" indent="0">
              <a:buNone/>
            </a:pPr>
            <a:endParaRPr lang="en-US" dirty="0">
              <a:ea typeface="ＭＳ Ｐゴシック" pitchFamily="-109" charset="-128"/>
              <a:cs typeface="ＭＳ Ｐゴシック" pitchFamily="-109" charset="-128"/>
            </a:endParaRPr>
          </a:p>
          <a:p>
            <a:pPr marL="205768" lvl="1" indent="0">
              <a:buNone/>
            </a:pPr>
            <a:r>
              <a:rPr lang="en-US" dirty="0">
                <a:ea typeface="ＭＳ Ｐゴシック" pitchFamily="-109" charset="-128"/>
                <a:cs typeface="ＭＳ Ｐゴシック" pitchFamily="-109" charset="-128"/>
                <a:hlinkClick r:id="rId7"/>
              </a:rPr>
              <a:t>3D Printed Homes</a:t>
            </a:r>
            <a:r>
              <a:rPr lang="en-US" dirty="0">
                <a:ea typeface="ＭＳ Ｐゴシック" pitchFamily="-109" charset="-128"/>
                <a:cs typeface="ＭＳ Ｐゴシック" pitchFamily="-109" charset="-128"/>
              </a:rPr>
              <a:t> (2018)</a:t>
            </a:r>
          </a:p>
          <a:p>
            <a:pPr marL="205768" lvl="1" indent="0">
              <a:buNone/>
            </a:pPr>
            <a:r>
              <a:rPr lang="en-US" dirty="0">
                <a:ea typeface="ＭＳ Ｐゴシック" pitchFamily="-109" charset="-128"/>
                <a:cs typeface="ＭＳ Ｐゴシック" pitchFamily="-109" charset="-128"/>
              </a:rPr>
              <a:t>- News Story (1:28)</a:t>
            </a:r>
            <a:endParaRPr lang="en-US" dirty="0">
              <a:ea typeface="ＭＳ Ｐゴシック" pitchFamily="-109" charset="-128"/>
              <a:cs typeface="ＭＳ Ｐゴシック" pitchFamily="-109" charset="-128"/>
              <a:hlinkClick r:id="rId5"/>
            </a:endParaRPr>
          </a:p>
          <a:p>
            <a:pPr marL="205768" lvl="1" indent="0">
              <a:buNone/>
            </a:pPr>
            <a:endParaRPr lang="en-US" dirty="0"/>
          </a:p>
          <a:p>
            <a:pPr marL="205768" lvl="1" indent="0">
              <a:buNone/>
            </a:pPr>
            <a:r>
              <a:rPr lang="en-US" dirty="0">
                <a:hlinkClick r:id="rId8"/>
              </a:rPr>
              <a:t>The Game Of Trust</a:t>
            </a:r>
            <a:r>
              <a:rPr lang="en-US" dirty="0"/>
              <a:t> (2017) </a:t>
            </a:r>
            <a:br>
              <a:rPr lang="en-US" dirty="0"/>
            </a:br>
            <a:r>
              <a:rPr lang="en-US" dirty="0"/>
              <a:t>- Nicky Case</a:t>
            </a:r>
          </a:p>
          <a:p>
            <a:pPr marL="205768" lvl="1" indent="0">
              <a:buNone/>
            </a:pPr>
            <a:br>
              <a:rPr lang="en-US" dirty="0">
                <a:hlinkClick r:id="rId9"/>
              </a:rPr>
            </a:br>
            <a:r>
              <a:rPr lang="en-US" dirty="0">
                <a:hlinkClick r:id="rId9"/>
              </a:rPr>
              <a:t>Adobe Firefly</a:t>
            </a:r>
            <a:r>
              <a:rPr lang="en-US" dirty="0"/>
              <a:t> (2023) </a:t>
            </a:r>
            <a:br>
              <a:rPr lang="en-US" dirty="0"/>
            </a:br>
            <a:r>
              <a:rPr lang="en-US" dirty="0"/>
              <a:t>- Adobe (1:16)</a:t>
            </a:r>
          </a:p>
          <a:p>
            <a:pPr marL="205768" lvl="1" indent="0">
              <a:buNone/>
            </a:pPr>
            <a:endParaRPr lang="en-US" dirty="0">
              <a:hlinkClick r:id="rId10"/>
            </a:endParaRPr>
          </a:p>
          <a:p>
            <a:pPr marL="205768" lvl="1" indent="0">
              <a:buNone/>
            </a:pPr>
            <a:endParaRPr lang="en-US" dirty="0">
              <a:hlinkClick r:id="rId10"/>
            </a:endParaRP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222409"/>
            <a:ext cx="3733800" cy="3686475"/>
          </a:xfrm>
        </p:spPr>
        <p:txBody>
          <a:bodyPr>
            <a:normAutofit/>
          </a:bodyPr>
          <a:lstStyle/>
          <a:p>
            <a:pPr marL="205768" lvl="1" indent="0">
              <a:buNone/>
            </a:pPr>
            <a:r>
              <a:rPr lang="en-US" dirty="0">
                <a:hlinkClick r:id="rId11"/>
              </a:rPr>
              <a:t>What "Orwellian" really means</a:t>
            </a:r>
            <a:r>
              <a:rPr lang="en-US" dirty="0"/>
              <a:t> (2015) </a:t>
            </a:r>
            <a:br>
              <a:rPr lang="en-US" dirty="0"/>
            </a:br>
            <a:r>
              <a:rPr lang="en-US" dirty="0"/>
              <a:t>- Noah </a:t>
            </a:r>
            <a:r>
              <a:rPr lang="en-US" dirty="0" err="1"/>
              <a:t>Tavlin</a:t>
            </a:r>
            <a:r>
              <a:rPr lang="en-US" dirty="0"/>
              <a:t> (5:31)</a:t>
            </a:r>
          </a:p>
          <a:p>
            <a:pPr marL="205768" lvl="1" indent="0">
              <a:buNone/>
            </a:pPr>
            <a:br>
              <a:rPr lang="en-US" dirty="0"/>
            </a:br>
            <a:endParaRPr lang="en-US" dirty="0"/>
          </a:p>
          <a:p>
            <a:pPr marL="205768" lvl="1" indent="0">
              <a:buNone/>
            </a:pPr>
            <a:r>
              <a:rPr lang="en-US" dirty="0">
                <a:hlinkClick r:id="rId12"/>
              </a:rPr>
              <a:t>Why Electronic Voting is Still a Bad Idea</a:t>
            </a:r>
            <a:r>
              <a:rPr lang="en-US" dirty="0"/>
              <a:t> (2019) - Tom Scott (12:00)</a:t>
            </a:r>
          </a:p>
          <a:p>
            <a:pPr marL="205768" lvl="1" indent="0">
              <a:buNone/>
            </a:pPr>
            <a:endParaRPr lang="en-US" dirty="0"/>
          </a:p>
          <a:p>
            <a:pPr marL="205768" lvl="1" indent="0">
              <a:buNone/>
            </a:pPr>
            <a:br>
              <a:rPr lang="en-US" dirty="0">
                <a:hlinkClick r:id="rId13"/>
              </a:rPr>
            </a:br>
            <a:r>
              <a:rPr lang="en-US" dirty="0">
                <a:hlinkClick r:id="rId13"/>
              </a:rPr>
              <a:t>Welcome To Life</a:t>
            </a:r>
            <a:r>
              <a:rPr lang="en-US" dirty="0"/>
              <a:t> (2012)</a:t>
            </a:r>
            <a:br>
              <a:rPr lang="en-US" dirty="0"/>
            </a:br>
            <a:r>
              <a:rPr lang="en-US" dirty="0"/>
              <a:t>- Tom Scott (2:44)</a:t>
            </a:r>
          </a:p>
          <a:p>
            <a:pPr marL="205768" lvl="1" indent="0">
              <a:buNone/>
            </a:pPr>
            <a:endParaRPr lang="en-US" dirty="0"/>
          </a:p>
          <a:p>
            <a:pPr marL="205768" lvl="1" indent="0">
              <a:buNone/>
            </a:pPr>
            <a:r>
              <a:rPr lang="en-US" dirty="0">
                <a:hlinkClick r:id="rId14"/>
              </a:rPr>
              <a:t>Mr. Roboto</a:t>
            </a:r>
            <a:r>
              <a:rPr lang="en-US" dirty="0"/>
              <a:t> (1983) </a:t>
            </a:r>
          </a:p>
          <a:p>
            <a:pPr marL="205768" lvl="1" indent="0">
              <a:buNone/>
            </a:pPr>
            <a:r>
              <a:rPr lang="en-US" dirty="0"/>
              <a:t>- Styx (5:34)</a:t>
            </a:r>
          </a:p>
        </p:txBody>
      </p:sp>
      <p:sp>
        <p:nvSpPr>
          <p:cNvPr id="4" name="Footer Placeholder 3"/>
          <p:cNvSpPr>
            <a:spLocks noGrp="1"/>
          </p:cNvSpPr>
          <p:nvPr>
            <p:ph type="ftr" sz="quarter" idx="11"/>
          </p:nvPr>
        </p:nvSpPr>
        <p:spPr>
          <a:xfrm>
            <a:off x="-2222500" y="6780000"/>
            <a:ext cx="717865" cy="45719"/>
          </a:xfrm>
        </p:spPr>
        <p:txBody>
          <a:bodyPr/>
          <a:lstStyle/>
          <a:p>
            <a:r>
              <a:rPr lang="en-US"/>
              <a:t>© 2023 Keith A. Pray</a:t>
            </a:r>
          </a:p>
        </p:txBody>
      </p:sp>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1422" y="1222409"/>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51</a:t>
            </a:fld>
            <a:endParaRPr lang="en-US" dirty="0"/>
          </a:p>
        </p:txBody>
      </p:sp>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SNBC on Denver's Automated Baggage System - YouTube">
            <a:hlinkClick r:id="rId3"/>
            <a:extLst>
              <a:ext uri="{FF2B5EF4-FFF2-40B4-BE49-F238E27FC236}">
                <a16:creationId xmlns:a16="http://schemas.microsoft.com/office/drawing/2014/main" id="{69F69105-1790-8247-9B42-1D2A94F3770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052" r="8821"/>
          <a:stretch/>
        </p:blipFill>
        <p:spPr bwMode="auto">
          <a:xfrm>
            <a:off x="0" y="1225419"/>
            <a:ext cx="914400" cy="612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5145E00D-B167-2041-B3AB-99EBFAF787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031009"/>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ON 3D printed house for the developing world starts at $4,000">
            <a:hlinkClick r:id="rId7"/>
            <a:extLst>
              <a:ext uri="{FF2B5EF4-FFF2-40B4-BE49-F238E27FC236}">
                <a16:creationId xmlns:a16="http://schemas.microsoft.com/office/drawing/2014/main" id="{227291FB-5AD7-ED4D-9AB1-6DA5C875196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2795003"/>
            <a:ext cx="914400" cy="5537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Video for welcome to life tom scott">
            <a:hlinkClick r:id="rId13"/>
            <a:extLst>
              <a:ext uri="{FF2B5EF4-FFF2-40B4-BE49-F238E27FC236}">
                <a16:creationId xmlns:a16="http://schemas.microsoft.com/office/drawing/2014/main" id="{2057DF79-3A01-1647-8417-5D81C050D03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1422" y="3117502"/>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hy Electronic Voting Is Still A Bad Idea - YouTube">
            <a:hlinkClick r:id="rId12"/>
            <a:extLst>
              <a:ext uri="{FF2B5EF4-FFF2-40B4-BE49-F238E27FC236}">
                <a16:creationId xmlns:a16="http://schemas.microsoft.com/office/drawing/2014/main" id="{AE8107FE-1DB8-8D49-A8C3-42135933CB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1422" y="2234212"/>
            <a:ext cx="914400" cy="5151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yx - 'Mr. Roboto' Music Video from 1983 | The '80s Ruled">
            <a:hlinkClick r:id="rId14"/>
            <a:extLst>
              <a:ext uri="{FF2B5EF4-FFF2-40B4-BE49-F238E27FC236}">
                <a16:creationId xmlns:a16="http://schemas.microsoft.com/office/drawing/2014/main" id="{26D1275E-D4FE-634D-A62D-9247C6A1A2C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1422" y="4022813"/>
            <a:ext cx="914400" cy="553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rId9"/>
            <a:extLst>
              <a:ext uri="{FF2B5EF4-FFF2-40B4-BE49-F238E27FC236}">
                <a16:creationId xmlns:a16="http://schemas.microsoft.com/office/drawing/2014/main" id="{A5AAD2F6-905F-6258-A66E-CDAF782B101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838" y="434869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3">
            <a:extLst>
              <a:ext uri="{FF2B5EF4-FFF2-40B4-BE49-F238E27FC236}">
                <a16:creationId xmlns:a16="http://schemas.microsoft.com/office/drawing/2014/main" id="{311E0837-BA85-E93B-F995-BB52D79A5CEC}"/>
              </a:ext>
            </a:extLst>
          </p:cNvPr>
          <p:cNvSpPr txBox="1">
            <a:spLocks/>
          </p:cNvSpPr>
          <p:nvPr/>
        </p:nvSpPr>
        <p:spPr>
          <a:xfrm>
            <a:off x="0" y="4997196"/>
            <a:ext cx="5562600" cy="146304"/>
          </a:xfrm>
          <a:prstGeom prst="rect">
            <a:avLst/>
          </a:prstGeom>
        </p:spPr>
        <p:txBody>
          <a:bodyPr vert="horz" lIns="91436" tIns="45718" rIns="91436" bIns="45718"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2023 Keith A. Pray</a:t>
            </a:r>
            <a:endParaRPr lang="en-US" dirty="0"/>
          </a:p>
        </p:txBody>
      </p:sp>
    </p:spTree>
    <p:extLst>
      <p:ext uri="{BB962C8B-B14F-4D97-AF65-F5344CB8AC3E}">
        <p14:creationId xmlns:p14="http://schemas.microsoft.com/office/powerpoint/2010/main" val="2777922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a:xfrm>
            <a:off x="685800" y="1001027"/>
            <a:ext cx="7772400" cy="3704324"/>
          </a:xfrm>
        </p:spPr>
        <p:txBody>
          <a:bodyPr>
            <a:normAutofit/>
          </a:bodyPr>
          <a:lstStyle/>
          <a:p>
            <a:r>
              <a:rPr lang="en-US" dirty="0"/>
              <a:t>Communications of The ACM – Latest edition (through library)</a:t>
            </a:r>
          </a:p>
          <a:p>
            <a:r>
              <a:rPr lang="en-US" dirty="0">
                <a:hlinkClick r:id="rId3"/>
              </a:rPr>
              <a:t>Facebook security breach: Up to 50m accounts attacked</a:t>
            </a:r>
            <a:r>
              <a:rPr lang="en-US" b="1" dirty="0">
                <a:hlinkClick r:id="rId3"/>
              </a:rPr>
              <a:t> - </a:t>
            </a:r>
            <a:r>
              <a:rPr lang="en-US" dirty="0">
                <a:hlinkClick r:id="rId3"/>
              </a:rPr>
              <a:t>Dave Lee, North America technology reporter</a:t>
            </a:r>
            <a:r>
              <a:rPr lang="en-US" dirty="0"/>
              <a:t>,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 (empty)</a:t>
            </a:r>
            <a:br>
              <a:rPr lang="en-US" dirty="0"/>
            </a:br>
            <a:r>
              <a:rPr lang="en-US" dirty="0">
                <a:hlinkClick r:id="rId6"/>
              </a:rPr>
              <a:t>What a Toilet Hoax Can Tell Us About the Future of Surveillance</a:t>
            </a:r>
            <a:r>
              <a:rPr lang="en-US" dirty="0"/>
              <a:t> – Jennifer </a:t>
            </a:r>
            <a:r>
              <a:rPr lang="en-US" dirty="0" err="1"/>
              <a:t>Golbeck</a:t>
            </a:r>
            <a:r>
              <a:rPr lang="en-US" dirty="0"/>
              <a:t>, The Atlantic, 2014-04-29</a:t>
            </a:r>
          </a:p>
          <a:p>
            <a:r>
              <a:rPr lang="en-US" dirty="0">
                <a:hlinkClick r:id="rId7"/>
              </a:rPr>
              <a:t>What Did Ada Lovelace's Program Actually Do?</a:t>
            </a:r>
            <a:r>
              <a:rPr lang="en-US" dirty="0"/>
              <a:t> - Sinclair Target, 2018-08-18 (First Programming Bug 1843?)</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2023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451158"/>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2125576"/>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8422109" y="3059300"/>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974981"/>
            <a:ext cx="914400" cy="7303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52</a:t>
            </a:fld>
            <a:endParaRPr lang="en-US"/>
          </a:p>
        </p:txBody>
      </p:sp>
    </p:spTree>
    <p:extLst>
      <p:ext uri="{BB962C8B-B14F-4D97-AF65-F5344CB8AC3E}">
        <p14:creationId xmlns:p14="http://schemas.microsoft.com/office/powerpoint/2010/main" val="585111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normAutofit lnSpcReduction="10000"/>
          </a:bodyPr>
          <a:lstStyle/>
          <a:p>
            <a:r>
              <a:rPr lang="en-US" dirty="0">
                <a:hlinkClick r:id="rId3"/>
              </a:rPr>
              <a:t>We know ethics should inform AI. But which ethics?</a:t>
            </a:r>
            <a:r>
              <a:rPr lang="en-US" dirty="0"/>
              <a:t> - Mauro Guillen, World Economic Forum, 2018-07-26</a:t>
            </a:r>
            <a:endParaRPr lang="en-US" dirty="0">
              <a:hlinkClick r:id="rId4"/>
            </a:endParaRPr>
          </a:p>
          <a:p>
            <a:r>
              <a:rPr lang="en-US" dirty="0">
                <a:hlinkClick r:id="rId4"/>
              </a:rPr>
              <a:t>MIT-born Spyce raises $21M to open new robotic restaurants</a:t>
            </a:r>
            <a:r>
              <a:rPr lang="en-US" dirty="0"/>
              <a:t> - Lucia Maffei, </a:t>
            </a:r>
            <a:r>
              <a:rPr lang="en-US" dirty="0" err="1"/>
              <a:t>BostInno</a:t>
            </a:r>
            <a:r>
              <a:rPr lang="en-US" dirty="0"/>
              <a:t>, 2018-09-07</a:t>
            </a:r>
          </a:p>
          <a:p>
            <a:r>
              <a:rPr lang="en-US" dirty="0">
                <a:hlinkClick r:id="rId5"/>
              </a:rPr>
              <a:t>The Coders Programming Themselves Out of a Job</a:t>
            </a:r>
            <a:r>
              <a:rPr lang="en-US" dirty="0"/>
              <a:t> - Brian Merchant, The Atlantic, 2018-10-02</a:t>
            </a:r>
          </a:p>
          <a:p>
            <a:r>
              <a:rPr lang="en-US" b="1" dirty="0">
                <a:hlinkClick r:id="rId6"/>
              </a:rPr>
              <a:t>Berkshire Hathaway’s Stock Price Is Too Much for Computers</a:t>
            </a:r>
            <a:r>
              <a:rPr lang="en-US" b="1" dirty="0"/>
              <a:t> - </a:t>
            </a:r>
            <a:r>
              <a:rPr lang="en-US" dirty="0"/>
              <a:t>Alexander </a:t>
            </a:r>
            <a:r>
              <a:rPr lang="en-US" dirty="0" err="1"/>
              <a:t>Osipovich</a:t>
            </a:r>
            <a:r>
              <a:rPr lang="en-US" dirty="0"/>
              <a:t>, The Wall Street Journal, 2021-05-05 (approaching $429,496.7295 32 bit limit) (access limited)</a:t>
            </a:r>
            <a:endParaRPr lang="en-US" b="1" dirty="0"/>
          </a:p>
          <a:p>
            <a:endParaRPr lang="en-US" dirty="0"/>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dirty="0"/>
              <a:t>© 2023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08238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281517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53</a:t>
            </a:fld>
            <a:endParaRPr lang="en-US"/>
          </a:p>
        </p:txBody>
      </p:sp>
      <p:pic>
        <p:nvPicPr>
          <p:cNvPr id="1026" name="Picture 2" descr="https://si.wsj.net/public/resources/images/HC-GW588_Buffet_G_20181120133032.jpg">
            <a:extLst>
              <a:ext uri="{FF2B5EF4-FFF2-40B4-BE49-F238E27FC236}">
                <a16:creationId xmlns:a16="http://schemas.microsoft.com/office/drawing/2014/main" id="{A022F171-C9FC-7241-8BFF-E70F238DB1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3500977"/>
            <a:ext cx="914400" cy="1077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     ">
            <a:extLst>
              <a:ext uri="{FF2B5EF4-FFF2-40B4-BE49-F238E27FC236}">
                <a16:creationId xmlns:a16="http://schemas.microsoft.com/office/drawing/2014/main" id="{B42EB407-F5F4-0B41-8689-6F22E93ED4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9600" y="1328658"/>
            <a:ext cx="914400" cy="66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90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12-14</a:t>
            </a:r>
            <a:br>
              <a:rPr lang="en-US" dirty="0"/>
            </a:br>
            <a:r>
              <a:rPr lang="en-US" dirty="0"/>
              <a:t>The End</a:t>
            </a:r>
          </a:p>
        </p:txBody>
      </p:sp>
      <p:sp>
        <p:nvSpPr>
          <p:cNvPr id="4" name="Footer Placeholder 3"/>
          <p:cNvSpPr>
            <a:spLocks noGrp="1"/>
          </p:cNvSpPr>
          <p:nvPr>
            <p:ph type="ftr" sz="quarter" idx="3"/>
          </p:nvPr>
        </p:nvSpPr>
        <p:spPr/>
        <p:txBody>
          <a:bodyPr/>
          <a:lstStyle/>
          <a:p>
            <a:r>
              <a:rPr lang="en-US"/>
              <a:t>© 2023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err="1"/>
              <a:t>Tiktok</a:t>
            </a:r>
            <a:r>
              <a:rPr lang="en-US" dirty="0"/>
              <a:t> addiction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Ashley Jacob</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dirty="0"/>
              <a:t>© 2023 </a:t>
            </a:r>
            <a:r>
              <a:rPr lang="en-US" dirty="0"/>
              <a:t> Ashley Jacob</a:t>
            </a:r>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4064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Addiction?</a:t>
            </a:r>
          </a:p>
        </p:txBody>
      </p:sp>
      <p:sp>
        <p:nvSpPr>
          <p:cNvPr id="3" name="Content Placeholder 2"/>
          <p:cNvSpPr>
            <a:spLocks noGrp="1"/>
          </p:cNvSpPr>
          <p:nvPr>
            <p:ph sz="half" idx="1"/>
          </p:nvPr>
        </p:nvSpPr>
        <p:spPr/>
        <p:txBody>
          <a:bodyPr/>
          <a:lstStyle/>
          <a:p>
            <a:r>
              <a:rPr lang="en-US" dirty="0"/>
              <a:t>“D</a:t>
            </a:r>
            <a:r>
              <a:rPr lang="en-US" b="0" i="0" dirty="0">
                <a:effectLst/>
              </a:rPr>
              <a:t>ependence on substances or activities that are harmful to health or psychological equilibrium”[8]</a:t>
            </a:r>
          </a:p>
          <a:p>
            <a:r>
              <a:rPr lang="en-US" dirty="0"/>
              <a:t>Example activities[8]:</a:t>
            </a:r>
          </a:p>
          <a:p>
            <a:pPr lvl="1"/>
            <a:r>
              <a:rPr lang="en-US" dirty="0"/>
              <a:t>Video games</a:t>
            </a:r>
          </a:p>
          <a:p>
            <a:pPr lvl="1"/>
            <a:r>
              <a:rPr lang="en-US" dirty="0"/>
              <a:t>Work obsession</a:t>
            </a:r>
          </a:p>
          <a:p>
            <a:pPr lvl="1"/>
            <a:r>
              <a:rPr lang="en-US" dirty="0"/>
              <a:t>off-line gaming </a:t>
            </a:r>
          </a:p>
          <a:p>
            <a:pPr lvl="1"/>
            <a:r>
              <a:rPr lang="en-US" dirty="0"/>
              <a:t>social media!</a:t>
            </a:r>
          </a:p>
        </p:txBody>
      </p:sp>
      <p:sp>
        <p:nvSpPr>
          <p:cNvPr id="5" name="Footer Placeholder 4"/>
          <p:cNvSpPr>
            <a:spLocks noGrp="1"/>
          </p:cNvSpPr>
          <p:nvPr>
            <p:ph type="ftr" sz="quarter" idx="11"/>
          </p:nvPr>
        </p:nvSpPr>
        <p:spPr/>
        <p:txBody>
          <a:bodyPr/>
          <a:lstStyle/>
          <a:p>
            <a:r>
              <a:rPr lang="sk-SK" dirty="0"/>
              <a:t>© 2023 </a:t>
            </a:r>
            <a:r>
              <a:rPr lang="en-US" dirty="0"/>
              <a:t>Ashley Jacob</a:t>
            </a:r>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pic>
        <p:nvPicPr>
          <p:cNvPr id="1028" name="Picture 4">
            <a:extLst>
              <a:ext uri="{FF2B5EF4-FFF2-40B4-BE49-F238E27FC236}">
                <a16:creationId xmlns:a16="http://schemas.microsoft.com/office/drawing/2014/main" id="{26E6FB2C-3722-9EF6-2AE7-4218340EF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944" y="1352551"/>
            <a:ext cx="3796256" cy="253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87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social media addiction</a:t>
            </a:r>
          </a:p>
        </p:txBody>
      </p:sp>
      <p:sp>
        <p:nvSpPr>
          <p:cNvPr id="3" name="Content Placeholder 2"/>
          <p:cNvSpPr>
            <a:spLocks noGrp="1"/>
          </p:cNvSpPr>
          <p:nvPr>
            <p:ph sz="half" idx="1"/>
          </p:nvPr>
        </p:nvSpPr>
        <p:spPr/>
        <p:txBody>
          <a:bodyPr/>
          <a:lstStyle/>
          <a:p>
            <a:r>
              <a:rPr lang="en-US" i="0" dirty="0">
                <a:effectLst/>
              </a:rPr>
              <a:t>“low self-esteem, personal dissatisfaction, depression and hyperactivity, and even lack of affection”[8]</a:t>
            </a:r>
          </a:p>
          <a:p>
            <a:r>
              <a:rPr lang="en-US" dirty="0"/>
              <a:t>Ages 16-24[8]</a:t>
            </a:r>
          </a:p>
        </p:txBody>
      </p:sp>
      <p:sp>
        <p:nvSpPr>
          <p:cNvPr id="5" name="Footer Placeholder 4"/>
          <p:cNvSpPr>
            <a:spLocks noGrp="1"/>
          </p:cNvSpPr>
          <p:nvPr>
            <p:ph type="ftr" sz="quarter" idx="11"/>
          </p:nvPr>
        </p:nvSpPr>
        <p:spPr/>
        <p:txBody>
          <a:bodyPr/>
          <a:lstStyle/>
          <a:p>
            <a:r>
              <a:rPr lang="sk-SK" dirty="0"/>
              <a:t>© 2023 </a:t>
            </a:r>
            <a:r>
              <a:rPr lang="en-US" dirty="0"/>
              <a:t>Ashley Jacob</a:t>
            </a:r>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pic>
        <p:nvPicPr>
          <p:cNvPr id="4098" name="Picture 2" descr="Social Media Addiction: An Epidemic – Breakthrough Blog">
            <a:extLst>
              <a:ext uri="{FF2B5EF4-FFF2-40B4-BE49-F238E27FC236}">
                <a16:creationId xmlns:a16="http://schemas.microsoft.com/office/drawing/2014/main" id="{6658C6B5-AADE-A5BE-3991-2FE6E9A14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349" y="1352551"/>
            <a:ext cx="2860185" cy="286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300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to cover</a:t>
            </a:r>
          </a:p>
        </p:txBody>
      </p:sp>
      <p:sp>
        <p:nvSpPr>
          <p:cNvPr id="3" name="Content Placeholder 2"/>
          <p:cNvSpPr>
            <a:spLocks noGrp="1"/>
          </p:cNvSpPr>
          <p:nvPr>
            <p:ph sz="half" idx="1"/>
          </p:nvPr>
        </p:nvSpPr>
        <p:spPr/>
        <p:txBody>
          <a:bodyPr/>
          <a:lstStyle/>
          <a:p>
            <a:r>
              <a:rPr lang="en-US" dirty="0"/>
              <a:t>Algorithmic Addiction</a:t>
            </a:r>
          </a:p>
          <a:p>
            <a:r>
              <a:rPr lang="en-US" dirty="0"/>
              <a:t>Psychological Impact</a:t>
            </a:r>
          </a:p>
          <a:p>
            <a:r>
              <a:rPr lang="en-US" dirty="0"/>
              <a:t>Solutions to addiction</a:t>
            </a:r>
          </a:p>
          <a:p>
            <a:endParaRPr lang="en-US" dirty="0"/>
          </a:p>
        </p:txBody>
      </p:sp>
      <p:sp>
        <p:nvSpPr>
          <p:cNvPr id="5" name="Footer Placeholder 4"/>
          <p:cNvSpPr>
            <a:spLocks noGrp="1"/>
          </p:cNvSpPr>
          <p:nvPr>
            <p:ph type="ftr" sz="quarter" idx="11"/>
          </p:nvPr>
        </p:nvSpPr>
        <p:spPr/>
        <p:txBody>
          <a:bodyPr/>
          <a:lstStyle/>
          <a:p>
            <a:r>
              <a:rPr lang="sk-SK" dirty="0"/>
              <a:t>© 2023 </a:t>
            </a:r>
            <a:r>
              <a:rPr lang="en-US" dirty="0"/>
              <a:t>Ashley Jacob</a:t>
            </a:r>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Ashley Jacob</a:t>
            </a:r>
            <a:endParaRPr lang="en-US" sz="1400" dirty="0">
              <a:solidFill>
                <a:schemeClr val="tx1"/>
              </a:solidFill>
              <a:latin typeface="+mj-lt"/>
            </a:endParaRPr>
          </a:p>
        </p:txBody>
      </p:sp>
    </p:spTree>
    <p:extLst>
      <p:ext uri="{BB962C8B-B14F-4D97-AF65-F5344CB8AC3E}">
        <p14:creationId xmlns:p14="http://schemas.microsoft.com/office/powerpoint/2010/main" val="3565287541"/>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83168</TotalTime>
  <Words>12095</Words>
  <Application>Microsoft Macintosh PowerPoint</Application>
  <PresentationFormat>On-screen Show (16:9)</PresentationFormat>
  <Paragraphs>925</Paragraphs>
  <Slides>54</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Calibri,Sans-Serif</vt:lpstr>
      <vt:lpstr>Cambria</vt:lpstr>
      <vt:lpstr>Symbol</vt:lpstr>
      <vt:lpstr>TikTokFont-Regular</vt:lpstr>
      <vt:lpstr>Times New Roman</vt:lpstr>
      <vt:lpstr>Red Radial 16x9</vt:lpstr>
      <vt:lpstr>Class 12-14 Last Days</vt:lpstr>
      <vt:lpstr>Overview</vt:lpstr>
      <vt:lpstr>PowerPoint Presentation</vt:lpstr>
      <vt:lpstr>Papers</vt:lpstr>
      <vt:lpstr>Grades To Date</vt:lpstr>
      <vt:lpstr>Tiktok addiction</vt:lpstr>
      <vt:lpstr>What is Addiction?</vt:lpstr>
      <vt:lpstr>Causes of social media addiction</vt:lpstr>
      <vt:lpstr>Topics to cover</vt:lpstr>
      <vt:lpstr>Algorithmic addiction</vt:lpstr>
      <vt:lpstr>Psychological impact</vt:lpstr>
      <vt:lpstr>Tips to limit tiktok usage</vt:lpstr>
      <vt:lpstr>References</vt:lpstr>
      <vt:lpstr>What snowden should have done</vt:lpstr>
      <vt:lpstr>Background</vt:lpstr>
      <vt:lpstr>Classification</vt:lpstr>
      <vt:lpstr>Timeline</vt:lpstr>
      <vt:lpstr>Conflicting reports</vt:lpstr>
      <vt:lpstr>The process</vt:lpstr>
      <vt:lpstr>Legal support, and Who’s who?</vt:lpstr>
      <vt:lpstr>Damage done</vt:lpstr>
      <vt:lpstr>The Snowden effect</vt:lpstr>
      <vt:lpstr>Conclusions</vt:lpstr>
      <vt:lpstr>References</vt:lpstr>
      <vt:lpstr>References</vt:lpstr>
      <vt:lpstr>Blockchain and Society</vt:lpstr>
      <vt:lpstr>What is blockchain?</vt:lpstr>
      <vt:lpstr>BLOCKCHAIN IN FINANCE</vt:lpstr>
      <vt:lpstr>Social equality</vt:lpstr>
      <vt:lpstr>Transparency</vt:lpstr>
      <vt:lpstr>Accountability</vt:lpstr>
      <vt:lpstr>Efficiency</vt:lpstr>
      <vt:lpstr>References</vt:lpstr>
      <vt:lpstr>When robots hold the scalpel</vt:lpstr>
      <vt:lpstr>The rise of robotic surgery</vt:lpstr>
      <vt:lpstr>Automating Life-saving Decisions</vt:lpstr>
      <vt:lpstr>Hands vs hardware</vt:lpstr>
      <vt:lpstr>Hands vs hardware (continued)</vt:lpstr>
      <vt:lpstr>Will Our Future Doctors Be Droids?</vt:lpstr>
      <vt:lpstr>Conclusion</vt:lpstr>
      <vt:lpstr>References</vt:lpstr>
      <vt:lpstr>AI: software engineer savior, or ruin?</vt:lpstr>
      <vt:lpstr>What is AI (Artificial Intelligence)?</vt:lpstr>
      <vt:lpstr>The good</vt:lpstr>
      <vt:lpstr>How can AI help us in software engineering?</vt:lpstr>
      <vt:lpstr>Examples of Ai software and their uses</vt:lpstr>
      <vt:lpstr>The bad</vt:lpstr>
      <vt:lpstr>How Do we move forward as software engineers?</vt:lpstr>
      <vt:lpstr>References</vt:lpstr>
      <vt:lpstr>Student Choice – Interesting Videos (1/2)</vt:lpstr>
      <vt:lpstr>Student Choice – Interesting Videos (2/2)</vt:lpstr>
      <vt:lpstr>Student Choice – Interesting Articles 1/2</vt:lpstr>
      <vt:lpstr>Student Choice – Interesting Articles 2/2</vt:lpstr>
      <vt:lpstr>Class 12-14 The End</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582</cp:revision>
  <cp:lastPrinted>2014-10-13T02:14:09Z</cp:lastPrinted>
  <dcterms:created xsi:type="dcterms:W3CDTF">2014-08-25T02:19:16Z</dcterms:created>
  <dcterms:modified xsi:type="dcterms:W3CDTF">2023-10-13T23:18:54Z</dcterms:modified>
</cp:coreProperties>
</file>