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43"/>
  </p:notesMasterIdLst>
  <p:handoutMasterIdLst>
    <p:handoutMasterId r:id="rId44"/>
  </p:handoutMasterIdLst>
  <p:sldIdLst>
    <p:sldId id="256" r:id="rId2"/>
    <p:sldId id="315" r:id="rId3"/>
    <p:sldId id="259" r:id="rId4"/>
    <p:sldId id="291" r:id="rId5"/>
    <p:sldId id="261" r:id="rId6"/>
    <p:sldId id="264" r:id="rId7"/>
    <p:sldId id="323" r:id="rId8"/>
    <p:sldId id="359" r:id="rId9"/>
    <p:sldId id="297" r:id="rId10"/>
    <p:sldId id="376" r:id="rId11"/>
    <p:sldId id="268" r:id="rId12"/>
    <p:sldId id="274" r:id="rId13"/>
    <p:sldId id="275" r:id="rId14"/>
    <p:sldId id="270" r:id="rId15"/>
    <p:sldId id="276" r:id="rId16"/>
    <p:sldId id="279" r:id="rId17"/>
    <p:sldId id="272" r:id="rId18"/>
    <p:sldId id="277" r:id="rId19"/>
    <p:sldId id="271" r:id="rId20"/>
    <p:sldId id="267" r:id="rId21"/>
    <p:sldId id="377" r:id="rId22"/>
    <p:sldId id="378" r:id="rId23"/>
    <p:sldId id="379" r:id="rId24"/>
    <p:sldId id="380" r:id="rId25"/>
    <p:sldId id="381" r:id="rId26"/>
    <p:sldId id="382" r:id="rId27"/>
    <p:sldId id="383" r:id="rId28"/>
    <p:sldId id="273" r:id="rId29"/>
    <p:sldId id="384" r:id="rId30"/>
    <p:sldId id="278" r:id="rId31"/>
    <p:sldId id="385" r:id="rId32"/>
    <p:sldId id="368" r:id="rId33"/>
    <p:sldId id="369" r:id="rId34"/>
    <p:sldId id="370" r:id="rId35"/>
    <p:sldId id="371" r:id="rId36"/>
    <p:sldId id="372" r:id="rId37"/>
    <p:sldId id="373" r:id="rId38"/>
    <p:sldId id="280" r:id="rId39"/>
    <p:sldId id="374" r:id="rId40"/>
    <p:sldId id="375" r:id="rId41"/>
    <p:sldId id="269" r:id="rId42"/>
  </p:sldIdLst>
  <p:sldSz cx="9144000" cy="5143500" type="screen16x9"/>
  <p:notesSz cx="6858000" cy="9144000"/>
  <p:defaultText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5"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4"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F3E45242-6DC9-0143-B165-EEFF1A919F42}">
          <p14:sldIdLst>
            <p14:sldId id="256"/>
            <p14:sldId id="315"/>
            <p14:sldId id="259"/>
            <p14:sldId id="291"/>
            <p14:sldId id="261"/>
            <p14:sldId id="264"/>
            <p14:sldId id="323"/>
            <p14:sldId id="359"/>
            <p14:sldId id="297"/>
          </p14:sldIdLst>
        </p14:section>
        <p14:section name="Students" id="{03AE23C9-21E0-8F4A-B153-0900C2F809BC}">
          <p14:sldIdLst>
            <p14:sldId id="376"/>
            <p14:sldId id="268"/>
            <p14:sldId id="274"/>
            <p14:sldId id="275"/>
            <p14:sldId id="270"/>
            <p14:sldId id="276"/>
            <p14:sldId id="279"/>
            <p14:sldId id="272"/>
            <p14:sldId id="277"/>
            <p14:sldId id="271"/>
            <p14:sldId id="267"/>
            <p14:sldId id="377"/>
            <p14:sldId id="378"/>
            <p14:sldId id="379"/>
            <p14:sldId id="380"/>
            <p14:sldId id="381"/>
            <p14:sldId id="382"/>
            <p14:sldId id="383"/>
            <p14:sldId id="273"/>
            <p14:sldId id="384"/>
            <p14:sldId id="278"/>
            <p14:sldId id="385"/>
            <p14:sldId id="368"/>
            <p14:sldId id="369"/>
            <p14:sldId id="370"/>
            <p14:sldId id="371"/>
            <p14:sldId id="372"/>
            <p14:sldId id="373"/>
            <p14:sldId id="280"/>
            <p14:sldId id="374"/>
            <p14:sldId id="375"/>
          </p14:sldIdLst>
        </p14:section>
        <p14:section name="Common" id="{62B1AA91-D93D-9C4F-8ABE-6423F5BD3A6E}">
          <p14:sldIdLst>
            <p14:sldId id="269"/>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97" autoAdjust="0"/>
    <p:restoredTop sz="80580" autoAdjust="0"/>
  </p:normalViewPr>
  <p:slideViewPr>
    <p:cSldViewPr snapToGrid="0" snapToObjects="1">
      <p:cViewPr varScale="1">
        <p:scale>
          <a:sx n="171" d="100"/>
          <a:sy n="171" d="100"/>
        </p:scale>
        <p:origin x="808" y="208"/>
      </p:cViewPr>
      <p:guideLst>
        <p:guide orient="horz" pos="1620"/>
        <p:guide pos="2880"/>
      </p:guideLst>
    </p:cSldViewPr>
  </p:slideViewPr>
  <p:notesTextViewPr>
    <p:cViewPr>
      <p:scale>
        <a:sx n="100" d="100"/>
        <a:sy n="100" d="100"/>
      </p:scale>
      <p:origin x="0" y="0"/>
    </p:cViewPr>
  </p:notesTextViewPr>
  <p:sorterViewPr>
    <p:cViewPr>
      <p:scale>
        <a:sx n="175" d="100"/>
        <a:sy n="175" d="100"/>
      </p:scale>
      <p:origin x="0" y="56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9/4/23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9/4/23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178" rtl="0" eaLnBrk="1" latinLnBrk="0" hangingPunct="1">
      <a:defRPr sz="1200" kern="1200">
        <a:solidFill>
          <a:schemeClr val="tx1"/>
        </a:solidFill>
        <a:latin typeface="+mn-lt"/>
        <a:ea typeface="+mn-ea"/>
        <a:cs typeface="+mn-cs"/>
      </a:defRPr>
    </a:lvl1pPr>
    <a:lvl2pPr marL="457178" algn="l" defTabSz="457178" rtl="0" eaLnBrk="1" latinLnBrk="0" hangingPunct="1">
      <a:defRPr sz="1200" kern="1200">
        <a:solidFill>
          <a:schemeClr val="tx1"/>
        </a:solidFill>
        <a:latin typeface="+mn-lt"/>
        <a:ea typeface="+mn-ea"/>
        <a:cs typeface="+mn-cs"/>
      </a:defRPr>
    </a:lvl2pPr>
    <a:lvl3pPr marL="914355" algn="l" defTabSz="457178" rtl="0" eaLnBrk="1" latinLnBrk="0" hangingPunct="1">
      <a:defRPr sz="1200" kern="1200">
        <a:solidFill>
          <a:schemeClr val="tx1"/>
        </a:solidFill>
        <a:latin typeface="+mn-lt"/>
        <a:ea typeface="+mn-ea"/>
        <a:cs typeface="+mn-cs"/>
      </a:defRPr>
    </a:lvl3pPr>
    <a:lvl4pPr marL="1371532" algn="l" defTabSz="457178" rtl="0" eaLnBrk="1" latinLnBrk="0" hangingPunct="1">
      <a:defRPr sz="1200" kern="1200">
        <a:solidFill>
          <a:schemeClr val="tx1"/>
        </a:solidFill>
        <a:latin typeface="+mn-lt"/>
        <a:ea typeface="+mn-ea"/>
        <a:cs typeface="+mn-cs"/>
      </a:defRPr>
    </a:lvl4pPr>
    <a:lvl5pPr marL="1828709" algn="l" defTabSz="457178" rtl="0" eaLnBrk="1" latinLnBrk="0" hangingPunct="1">
      <a:defRPr sz="1200" kern="1200">
        <a:solidFill>
          <a:schemeClr val="tx1"/>
        </a:solidFill>
        <a:latin typeface="+mn-lt"/>
        <a:ea typeface="+mn-ea"/>
        <a:cs typeface="+mn-cs"/>
      </a:defRPr>
    </a:lvl5pPr>
    <a:lvl6pPr marL="2285886" algn="l" defTabSz="457178" rtl="0" eaLnBrk="1" latinLnBrk="0" hangingPunct="1">
      <a:defRPr sz="1200" kern="1200">
        <a:solidFill>
          <a:schemeClr val="tx1"/>
        </a:solidFill>
        <a:latin typeface="+mn-lt"/>
        <a:ea typeface="+mn-ea"/>
        <a:cs typeface="+mn-cs"/>
      </a:defRPr>
    </a:lvl6pPr>
    <a:lvl7pPr marL="2743064" algn="l" defTabSz="457178" rtl="0" eaLnBrk="1" latinLnBrk="0" hangingPunct="1">
      <a:defRPr sz="1200" kern="1200">
        <a:solidFill>
          <a:schemeClr val="tx1"/>
        </a:solidFill>
        <a:latin typeface="+mn-lt"/>
        <a:ea typeface="+mn-ea"/>
        <a:cs typeface="+mn-cs"/>
      </a:defRPr>
    </a:lvl7pPr>
    <a:lvl8pPr marL="3200240" algn="l" defTabSz="457178" rtl="0" eaLnBrk="1" latinLnBrk="0" hangingPunct="1">
      <a:defRPr sz="1200" kern="1200">
        <a:solidFill>
          <a:schemeClr val="tx1"/>
        </a:solidFill>
        <a:latin typeface="+mn-lt"/>
        <a:ea typeface="+mn-ea"/>
        <a:cs typeface="+mn-cs"/>
      </a:defRPr>
    </a:lvl8pPr>
    <a:lvl9pPr marL="3657418" algn="l" defTabSz="457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kotaku.com/5953371/today-is-the-40th-anniversary-of-the-worlds-first-known-video-gaming-tournament"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If forgot to show the ethical analysis guide, do so now.</a:t>
            </a: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29572218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Argument</a:t>
            </a:r>
          </a:p>
          <a:p>
            <a:r>
              <a:rPr lang="en-US" dirty="0"/>
              <a:t>Open Political…online. People are more likely to follow those who have similar beliefs to them and are less likely to follow those who differ in opinions. Open political discussions let people meet and discover others who share the same beliefs.</a:t>
            </a:r>
          </a:p>
          <a:p>
            <a:endParaRPr lang="en-US" dirty="0"/>
          </a:p>
          <a:p>
            <a:r>
              <a:rPr lang="en-US" dirty="0"/>
              <a:t>Online…letters. If you talk to someone through letters, it can take 1 to 5 business days according the USPS, during which information can become outdated. When talking to people online, it is almost instantaneous.</a:t>
            </a:r>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Facebook is a great example of a place where people discuss politics online. </a:t>
            </a:r>
          </a:p>
          <a:p>
            <a:endParaRPr lang="en-US" dirty="0"/>
          </a:p>
          <a:p>
            <a:r>
              <a:rPr lang="en-US" dirty="0"/>
              <a:t>According to Facebook, 6% of all posts are political. If you compare this to the 1.69 billion people, as is shown on the figure on the right, this is a lot of political posts.</a:t>
            </a:r>
          </a:p>
          <a:p>
            <a:endParaRPr lang="en-US" dirty="0"/>
          </a:p>
          <a:p>
            <a:r>
              <a:rPr lang="en-US" dirty="0"/>
              <a:t>Facebook has an algorithm that makes recommendations based…this means that if you like a post about a political candidate, then Facebook will start recommending posts about that candidate more often, and if you look in the comments of those posts, you will find more people who share political views with you. </a:t>
            </a:r>
          </a:p>
          <a:p>
            <a:endParaRPr lang="en-US" dirty="0"/>
          </a:p>
          <a:p>
            <a:r>
              <a:rPr lang="en-US" dirty="0"/>
              <a:t>According to a Pew Research Center survey, 65% of the 980 people say they…</a:t>
            </a:r>
          </a:p>
          <a:p>
            <a:endParaRPr lang="en-US" dirty="0"/>
          </a:p>
          <a:p>
            <a:r>
              <a:rPr lang="en-US" dirty="0"/>
              <a:t>Quote 2:</a:t>
            </a:r>
          </a:p>
          <a:p>
            <a:r>
              <a:rPr lang="en-US" dirty="0"/>
              <a:t>“An application like Facebook, for instance, may make recommendations for a page to like or a group to join based on past expressions of political preference or through association with the political activity of one’s Facebook friends” [2]</a:t>
            </a:r>
          </a:p>
          <a:p>
            <a:endParaRPr lang="en-US" dirty="0"/>
          </a:p>
          <a:p>
            <a:r>
              <a:rPr lang="en-US" dirty="0"/>
              <a:t>“</a:t>
            </a:r>
            <a:r>
              <a:rPr lang="en-US" b="0" i="0" dirty="0">
                <a:solidFill>
                  <a:srgbClr val="2A2A2A"/>
                </a:solidFill>
                <a:effectLst/>
                <a:latin typeface="Georgia" panose="02040502050405020303" pitchFamily="18" charset="0"/>
              </a:rPr>
              <a:t>(65%) say they mostly follow people who share their own political views” [5]</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12298734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Twitter is another example of a place where people talk about politics online. According to a Pew Research Center survey of 2548 people and research, 1/3 of…Twitter has an algorithm that disperses…groups. This means the ability to find new people who share the same opinions as you and same political beliefs that you would have never met otherwise. It also means that you can see other people’s opinions on the same topic. </a:t>
            </a:r>
          </a:p>
          <a:p>
            <a:endParaRPr lang="en-US" dirty="0"/>
          </a:p>
          <a:p>
            <a:r>
              <a:rPr lang="en-US" dirty="0"/>
              <a:t>Twitter has a nice feature which allows you to respond to people online in a group setting, which means you can discuss things in groups and not privately. This means that anyone can chip-in to the conversation.</a:t>
            </a:r>
          </a:p>
          <a:p>
            <a:endParaRPr lang="en-US" dirty="0"/>
          </a:p>
          <a:p>
            <a:r>
              <a:rPr lang="en-US" dirty="0"/>
              <a:t>“disperses conversation throughout a network of interconnected actors rather than constraining conversation within bounded spaces or groups” [2]</a:t>
            </a:r>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27794115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Counter Argument</a:t>
            </a:r>
          </a:p>
          <a:p>
            <a:r>
              <a:rPr lang="en-US" dirty="0"/>
              <a:t>Some may argue that politics should not be discussed online because they lead to…hate. As is shown in the figure, 49% of the 3571 people surveyed think that politics make people more angry [5]. </a:t>
            </a:r>
          </a:p>
          <a:p>
            <a:endParaRPr lang="en-US" dirty="0"/>
          </a:p>
          <a:p>
            <a:r>
              <a:rPr lang="en-US" dirty="0"/>
              <a:t>The argument is that by separating people based solely off of their political beliefs, said beliefs will only get stronger and people will become less open-minded. As you can see in the figure, 51% of social media users say that discussions on social media are less likely to come to a resolution than on other mediums. In other words, people are less open-minded.</a:t>
            </a:r>
          </a:p>
          <a:p>
            <a:endParaRPr lang="en-US" dirty="0"/>
          </a:p>
          <a:p>
            <a:r>
              <a:rPr lang="en-US" dirty="0"/>
              <a:t>This is further supported by the fact that most media that people discuss on use algorithms to promote posts based off of people’s interests, and if their interest is in politics, then they will continue to get exposure to the same content.</a:t>
            </a:r>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39976134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argument is that talking about politics online creates echo chambers. The…echo chambers.</a:t>
            </a:r>
          </a:p>
          <a:p>
            <a:endParaRPr lang="en-US" dirty="0"/>
          </a:p>
          <a:p>
            <a:r>
              <a:rPr lang="en-US" dirty="0"/>
              <a:t>With echo chambers, when one person says something, someone else says it louder, and then someone says it even louder than that. At the same time, if you say something hateful, someone else will respond with something else more hateful, and someone will respond to that with something even more hateful. This spirals out of control until the only thing online is hate.</a:t>
            </a:r>
          </a:p>
          <a:p>
            <a:endParaRPr lang="en-US" dirty="0"/>
          </a:p>
          <a:p>
            <a:r>
              <a:rPr lang="en-US" dirty="0"/>
              <a:t>Quote 4:</a:t>
            </a:r>
          </a:p>
          <a:p>
            <a:r>
              <a:rPr lang="en-US" dirty="0"/>
              <a:t>“With regard to selective exposure, there are concerns that the opportunities to personalize one’s newsfeed and the tendency to connect with likeminded friends lead to echo chambers” [3]</a:t>
            </a:r>
          </a:p>
          <a:p>
            <a:r>
              <a:rPr lang="en-US" dirty="0"/>
              <a:t>Echo chambers, meaning everything is amplified. This is especially true for hate.</a:t>
            </a:r>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40676226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echo chambers do not have to amplify hate. Users are…engagement. This means that if there is positive content engaging enough, it will spread. It is all about what people share, so if people only share negative words about politics, there will only be negative posts about politics.</a:t>
            </a:r>
          </a:p>
          <a:p>
            <a:r>
              <a:rPr lang="en-US" dirty="0"/>
              <a:t>“</a:t>
            </a:r>
            <a:r>
              <a:rPr lang="en-US" b="0" i="0" dirty="0">
                <a:solidFill>
                  <a:srgbClr val="222222"/>
                </a:solidFill>
                <a:effectLst/>
                <a:latin typeface="Merriweather" panose="00000500000000000000" pitchFamily="2" charset="0"/>
              </a:rPr>
              <a:t>interactions on social media have a reinforcing nature, such that users are likely to produce content that is similar to previous content that generated engagement” [6]</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1310877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Counter Argument Rebuttal</a:t>
            </a:r>
          </a:p>
          <a:p>
            <a:r>
              <a:rPr lang="en-US" dirty="0"/>
              <a:t>Talking only with likeminded people will not create hate among those that differ in opinion, but rather creates an environment of inclusivity for those who share opinions. </a:t>
            </a:r>
          </a:p>
          <a:p>
            <a:endParaRPr lang="en-US" dirty="0"/>
          </a:p>
          <a:p>
            <a:r>
              <a:rPr lang="en-US" dirty="0"/>
              <a:t>By separating people based off of interests, you are not removing the ability to discuss with people of different backgrounds, but rather allow people with different backgrounds who share similar beliefs to be seen more easily.</a:t>
            </a:r>
          </a:p>
          <a:p>
            <a:r>
              <a:rPr lang="en-US" dirty="0"/>
              <a:t>“</a:t>
            </a:r>
            <a:r>
              <a:rPr lang="en-US" b="0" i="0" dirty="0">
                <a:solidFill>
                  <a:srgbClr val="3B423D"/>
                </a:solidFill>
                <a:effectLst/>
                <a:latin typeface="Helvetica" panose="020B0604020202020204" pitchFamily="34" charset="0"/>
              </a:rPr>
              <a:t>People with different backgrounds and experiences share their views, and that's an element of inclusion” [1]</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8665130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If you don’t like someone online, you can choose to not talk to them. You cannot do this offline.</a:t>
            </a:r>
          </a:p>
          <a:p>
            <a:pPr algn="l"/>
            <a:r>
              <a:rPr lang="en-US" dirty="0"/>
              <a:t>As you can see from this poll done by the Pew Research Center, 39% of people have blocked people to surround themselves in an environment of people they choose.</a:t>
            </a:r>
          </a:p>
          <a:p>
            <a:pPr algn="l"/>
            <a:r>
              <a:rPr lang="en-US" dirty="0"/>
              <a:t>“</a:t>
            </a:r>
            <a:r>
              <a:rPr lang="en-US" b="0" i="0" dirty="0">
                <a:solidFill>
                  <a:srgbClr val="000000"/>
                </a:solidFill>
                <a:effectLst/>
                <a:latin typeface="ff7"/>
              </a:rPr>
              <a:t>One difference is that online groups are </a:t>
            </a:r>
            <a:r>
              <a:rPr lang="en-US" b="0" i="0" dirty="0">
                <a:solidFill>
                  <a:srgbClr val="000000"/>
                </a:solidFill>
                <a:effectLst/>
                <a:latin typeface="ff2"/>
              </a:rPr>
              <a:t>‘</a:t>
            </a:r>
            <a:r>
              <a:rPr lang="en-US" b="0" i="0" dirty="0">
                <a:solidFill>
                  <a:srgbClr val="000000"/>
                </a:solidFill>
                <a:effectLst/>
                <a:latin typeface="ff7"/>
              </a:rPr>
              <a:t>communities of choice</a:t>
            </a:r>
            <a:r>
              <a:rPr lang="en-US" b="0" i="0" dirty="0">
                <a:solidFill>
                  <a:srgbClr val="000000"/>
                </a:solidFill>
                <a:effectLst/>
                <a:latin typeface="ff2"/>
              </a:rPr>
              <a:t>’ </a:t>
            </a:r>
            <a:r>
              <a:rPr lang="en-US" b="0" i="0" dirty="0">
                <a:solidFill>
                  <a:srgbClr val="000000"/>
                </a:solidFill>
                <a:effectLst/>
                <a:latin typeface="ff7"/>
              </a:rPr>
              <a:t>as opposed to communities of geographically proximate individuals who have little choice but to get along” [4]</a:t>
            </a:r>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5765288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a:t>
            </a:r>
          </a:p>
          <a:p>
            <a:r>
              <a:rPr lang="en-US" dirty="0"/>
              <a:t>Political…never met offline. People might have different geographic locations, such as in different parts of the country or in different countries altogether. </a:t>
            </a:r>
          </a:p>
          <a:p>
            <a:endParaRPr lang="en-US" dirty="0"/>
          </a:p>
          <a:p>
            <a:r>
              <a:rPr lang="en-US" dirty="0"/>
              <a:t>Online…conversations. On platforms like twitter, people can add on to what the agree with, and also share what they disagree with. </a:t>
            </a:r>
          </a:p>
          <a:p>
            <a:endParaRPr lang="en-US"/>
          </a:p>
          <a:p>
            <a:r>
              <a:rPr lang="en-US"/>
              <a:t>It </a:t>
            </a:r>
            <a:r>
              <a:rPr lang="en-US" dirty="0"/>
              <a:t>creates…talk to. Online, people can choose to block or not talk to others, however in person, that option is not available.</a:t>
            </a:r>
          </a:p>
        </p:txBody>
      </p:sp>
      <p:sp>
        <p:nvSpPr>
          <p:cNvPr id="4" name="Slide Number Placeholder 3"/>
          <p:cNvSpPr>
            <a:spLocks noGrp="1"/>
          </p:cNvSpPr>
          <p:nvPr>
            <p:ph type="sldNum" sz="quarter" idx="10"/>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2893203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a:t>
            </a:fld>
            <a:endParaRPr lang="en-US" dirty="0"/>
          </a:p>
        </p:txBody>
      </p:sp>
    </p:spTree>
    <p:extLst>
      <p:ext uri="{BB962C8B-B14F-4D97-AF65-F5344CB8AC3E}">
        <p14:creationId xmlns:p14="http://schemas.microsoft.com/office/powerpoint/2010/main" val="36378592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a:t>
            </a:r>
          </a:p>
          <a:p>
            <a:r>
              <a:rPr lang="en-US" dirty="0"/>
              <a:t>Links to sources (where I found them)</a:t>
            </a:r>
          </a:p>
          <a:p>
            <a:r>
              <a:rPr lang="en-US" dirty="0"/>
              <a:t>[1] https://www.asaecenter.org/resources/articles/an_plus/2022/03-march/use-discussion-groups-to-foster-productive-political-conversations</a:t>
            </a:r>
          </a:p>
          <a:p>
            <a:r>
              <a:rPr lang="en-US" dirty="0"/>
              <a:t>[2] https://wpi.primo.exlibrisgroup.com/permalink/01WPI_INST/1pchs3f/cdi_proquest_journals_2124669473</a:t>
            </a:r>
          </a:p>
          <a:p>
            <a:r>
              <a:rPr lang="en-US" dirty="0"/>
              <a:t>[3] https://wpi.primo.exlibrisgroup.com/permalink/01WPI_INST/1pchs3f/cdi_informaworld_taylorfrancis_310_1080_15213269_2019_1572521</a:t>
            </a:r>
          </a:p>
          <a:p>
            <a:r>
              <a:rPr lang="en-US" dirty="0"/>
              <a:t>[4] https://www.researchgate.net/publication/234166707_How_do_young_people_identify_with_online_and_offline_peer_groups_A_comparison_between_UK_Spain_and_Japan</a:t>
            </a:r>
          </a:p>
          <a:p>
            <a:r>
              <a:rPr lang="en-US" dirty="0"/>
              <a:t>[5] https://www.pewresearch.org/internet/2016/10/25/the-tone-of-social-media-discussions-around-politics/</a:t>
            </a:r>
          </a:p>
          <a:p>
            <a:r>
              <a:rPr lang="en-US" dirty="0"/>
              <a:t>[6] https://rdcu.be/dldhk</a:t>
            </a:r>
          </a:p>
        </p:txBody>
      </p:sp>
      <p:sp>
        <p:nvSpPr>
          <p:cNvPr id="4" name="Slide Number Placeholder 3"/>
          <p:cNvSpPr>
            <a:spLocks noGrp="1"/>
          </p:cNvSpPr>
          <p:nvPr>
            <p:ph type="sldNum" sz="quarter" idx="5"/>
          </p:nvPr>
        </p:nvSpPr>
        <p:spPr/>
        <p:txBody>
          <a:bodyPr/>
          <a:lstStyle/>
          <a:p>
            <a:fld id="{270700B2-88B9-1642-B8EB-F86842378D04}" type="slidenum">
              <a:rPr lang="en-US" smtClean="0"/>
              <a:t>20</a:t>
            </a:fld>
            <a:endParaRPr lang="en-US"/>
          </a:p>
        </p:txBody>
      </p:sp>
    </p:spTree>
    <p:extLst>
      <p:ext uri="{BB962C8B-B14F-4D97-AF65-F5344CB8AC3E}">
        <p14:creationId xmlns:p14="http://schemas.microsoft.com/office/powerpoint/2010/main" val="18596891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a:t>
            </a:r>
          </a:p>
          <a:p>
            <a:r>
              <a:rPr lang="en-US" dirty="0"/>
              <a:t>Links to sources (where I found them)</a:t>
            </a:r>
          </a:p>
          <a:p>
            <a:r>
              <a:rPr lang="en-US" dirty="0"/>
              <a:t>[7] https://about.fb.com/news/2020/11/what-do-people-actually-see-on-facebook-in-the-us/</a:t>
            </a:r>
          </a:p>
          <a:p>
            <a:r>
              <a:rPr lang="en-US" dirty="0"/>
              <a:t>[8] https://www.statista.com/statistics/490424/number-of-worldwide-facebook-users/</a:t>
            </a:r>
          </a:p>
          <a:p>
            <a:r>
              <a:rPr lang="en-US" dirty="0"/>
              <a:t>[9] https://www.usps.com/ship/mail-shipping-services.htm</a:t>
            </a:r>
          </a:p>
          <a:p>
            <a:r>
              <a:rPr lang="en-US" dirty="0"/>
              <a:t>[10] https://www.pewresearch.org/politics/2022/06/16/politics-on-twitter-one-third-of-tweets-from-u-s-adults-are-political/</a:t>
            </a:r>
          </a:p>
        </p:txBody>
      </p:sp>
      <p:sp>
        <p:nvSpPr>
          <p:cNvPr id="4" name="Slide Number Placeholder 3"/>
          <p:cNvSpPr>
            <a:spLocks noGrp="1"/>
          </p:cNvSpPr>
          <p:nvPr>
            <p:ph type="sldNum" sz="quarter" idx="5"/>
          </p:nvPr>
        </p:nvSpPr>
        <p:spPr/>
        <p:txBody>
          <a:bodyPr/>
          <a:lstStyle/>
          <a:p>
            <a:fld id="{270700B2-88B9-1642-B8EB-F86842378D04}" type="slidenum">
              <a:rPr lang="en-US" smtClean="0"/>
              <a:t>21</a:t>
            </a:fld>
            <a:endParaRPr lang="en-US"/>
          </a:p>
        </p:txBody>
      </p:sp>
    </p:spTree>
    <p:extLst>
      <p:ext uri="{BB962C8B-B14F-4D97-AF65-F5344CB8AC3E}">
        <p14:creationId xmlns:p14="http://schemas.microsoft.com/office/powerpoint/2010/main" val="959654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pPr>
            <a:r>
              <a:rPr lang="en-US" dirty="0"/>
              <a:t>Argument:  Technology, while allowing the benefit of being able to communicate remotely, decreases the quality of communication in comparison to face-to-face interactions. (Has made our lives more convenient but has not aided in communicating effectively in a figurative sense - therefore has had a net negative effect on social interaction mannerisms)</a:t>
            </a:r>
          </a:p>
        </p:txBody>
      </p:sp>
      <p:sp>
        <p:nvSpPr>
          <p:cNvPr id="4" name="Slide Number Placeholder 3"/>
          <p:cNvSpPr>
            <a:spLocks noGrp="1"/>
          </p:cNvSpPr>
          <p:nvPr>
            <p:ph type="sldNum" sz="quarter" idx="5"/>
          </p:nvPr>
        </p:nvSpPr>
        <p:spPr/>
        <p:txBody>
          <a:bodyPr/>
          <a:lstStyle/>
          <a:p>
            <a:fld id="{270700B2-88B9-1642-B8EB-F86842378D04}" type="slidenum">
              <a:rPr lang="en-US" smtClean="0"/>
              <a:t>22</a:t>
            </a:fld>
            <a:endParaRPr lang="en-US"/>
          </a:p>
        </p:txBody>
      </p:sp>
    </p:spTree>
    <p:extLst>
      <p:ext uri="{BB962C8B-B14F-4D97-AF65-F5344CB8AC3E}">
        <p14:creationId xmlns:p14="http://schemas.microsoft.com/office/powerpoint/2010/main" val="10354912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alibri"/>
              <a:buChar char="-"/>
            </a:pPr>
            <a:r>
              <a:rPr lang="en-US" dirty="0">
                <a:cs typeface="Calibri"/>
              </a:rPr>
              <a:t>Technology has changed how, when, and where we communicate with each other </a:t>
            </a:r>
          </a:p>
          <a:p>
            <a:pPr marL="171450" indent="-171450">
              <a:buFont typeface="Calibri"/>
              <a:buChar char="-"/>
            </a:pPr>
            <a:r>
              <a:rPr lang="en-US" dirty="0">
                <a:cs typeface="Calibri"/>
              </a:rPr>
              <a:t>Little by little, technology has replaced face to face communication</a:t>
            </a:r>
          </a:p>
          <a:p>
            <a:pPr marL="171450" indent="-171450">
              <a:buFont typeface="Calibri"/>
              <a:buChar char="-"/>
            </a:pPr>
            <a:r>
              <a:rPr lang="en-US" dirty="0">
                <a:cs typeface="Calibri"/>
              </a:rPr>
              <a:t>Before analyzing the effect of technology on in-person communication, it is important to understand its rapid worldwide growth and current use</a:t>
            </a:r>
          </a:p>
          <a:p>
            <a:pPr marL="171450" indent="-171450">
              <a:buFont typeface="Calibri,Sans-Serif"/>
              <a:buChar char="-"/>
            </a:pPr>
            <a:r>
              <a:rPr lang="en-US" dirty="0"/>
              <a:t>The internet is the fastest growing new communication technology</a:t>
            </a:r>
            <a:endParaRPr lang="en-US" dirty="0">
              <a:cs typeface="Calibri"/>
            </a:endParaRPr>
          </a:p>
          <a:p>
            <a:pPr marL="171450" indent="-171450">
              <a:buFont typeface="Calibri"/>
              <a:buChar char="-"/>
            </a:pPr>
            <a:r>
              <a:rPr lang="en-US" dirty="0">
                <a:cs typeface="Calibri"/>
              </a:rPr>
              <a:t>72% of households have access to Internet, up from 18% in 1998</a:t>
            </a:r>
          </a:p>
          <a:p>
            <a:pPr marL="171450" indent="-171450">
              <a:buFont typeface="Calibri"/>
              <a:buChar char="-"/>
            </a:pPr>
            <a:r>
              <a:rPr lang="en-US" dirty="0">
                <a:cs typeface="Calibri"/>
              </a:rPr>
              <a:t>Over time, advances in technology have allowed organizations and teams work even when separated by distance </a:t>
            </a:r>
          </a:p>
          <a:p>
            <a:pPr marL="171450" indent="-171450">
              <a:buFont typeface="Calibri"/>
              <a:buChar char="-"/>
            </a:pPr>
            <a:r>
              <a:rPr lang="en-US" dirty="0">
                <a:cs typeface="Calibri"/>
              </a:rPr>
              <a:t>Examples: </a:t>
            </a:r>
          </a:p>
          <a:p>
            <a:pPr marL="628650" lvl="1" indent="-171450">
              <a:buFont typeface="Calibri"/>
              <a:buChar char="-"/>
            </a:pPr>
            <a:r>
              <a:rPr lang="en-US" dirty="0"/>
              <a:t>Customer related conversations between customer and service include a chatbot</a:t>
            </a:r>
            <a:endParaRPr lang="en-US" dirty="0">
              <a:cs typeface="Calibri"/>
            </a:endParaRPr>
          </a:p>
          <a:p>
            <a:pPr marL="628650" lvl="1" indent="-171450">
              <a:buFont typeface="Calibri"/>
              <a:buChar char="-"/>
            </a:pPr>
            <a:r>
              <a:rPr lang="en-US" dirty="0"/>
              <a:t>People can get prescriptions via telemedicine without ever needing to speak to a real doctor</a:t>
            </a:r>
            <a:endParaRPr lang="en-US" dirty="0">
              <a:cs typeface="Calibri"/>
            </a:endParaRPr>
          </a:p>
          <a:p>
            <a:pPr marL="628650" lvl="1" indent="-171450">
              <a:buFont typeface="Calibri"/>
              <a:buChar char="-"/>
            </a:pPr>
            <a:r>
              <a:rPr lang="en-US" dirty="0"/>
              <a:t>Email marketing is also now automated</a:t>
            </a:r>
            <a:endParaRPr lang="en-US" dirty="0">
              <a:cs typeface="Calibri"/>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23</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alibri"/>
              <a:buChar char="-"/>
            </a:pPr>
            <a:r>
              <a:rPr lang="en-US"/>
              <a:t>Argument:  Technology, while allowing the benefit of being able to communicate remotely, decreases the quality of communication in comparison to face-to-face interactions. (Has made our lives more convenient but has not aided in communicating effectively in a figurative sense - therefore has had a net negative effect on social interaction mannerisms)</a:t>
            </a:r>
          </a:p>
          <a:p>
            <a:pPr marL="171450" indent="-171450">
              <a:buFont typeface="Calibri"/>
              <a:buChar char="-"/>
            </a:pPr>
            <a:r>
              <a:rPr lang="en-US">
                <a:cs typeface="Calibri"/>
              </a:rPr>
              <a:t>Supporting Reasons:</a:t>
            </a:r>
          </a:p>
          <a:p>
            <a:pPr marL="1085850" lvl="1" indent="-171450">
              <a:buFont typeface="Calibri"/>
              <a:buChar char="-"/>
            </a:pPr>
            <a:r>
              <a:rPr lang="en-US">
                <a:cs typeface="Calibri"/>
              </a:rPr>
              <a:t>Communicating with someone over the internet is different than face-to-face: harder to pick up on facial expressions, easier to get distracted</a:t>
            </a:r>
          </a:p>
          <a:p>
            <a:pPr marL="1085850" lvl="1" indent="-171450">
              <a:buFont typeface="Calibri"/>
              <a:buChar char="-"/>
            </a:pPr>
            <a:r>
              <a:rPr lang="en-US">
                <a:cs typeface="Calibri"/>
              </a:rPr>
              <a:t>People spend more time chatting online and spend less time hanging out with friends, family, or participating in clubs/organizations</a:t>
            </a:r>
          </a:p>
          <a:p>
            <a:pPr marL="1085850" lvl="1" indent="-171450">
              <a:buFont typeface="Calibri"/>
              <a:buChar char="-"/>
            </a:pPr>
            <a:r>
              <a:rPr lang="en-US">
                <a:cs typeface="Calibri"/>
              </a:rPr>
              <a:t>Allows for distractions when communicating in person/decreases quality of </a:t>
            </a:r>
            <a:r>
              <a:rPr lang="en-US" err="1">
                <a:cs typeface="Calibri"/>
              </a:rPr>
              <a:t>ftf</a:t>
            </a:r>
            <a:r>
              <a:rPr lang="en-US">
                <a:cs typeface="Calibri"/>
              </a:rPr>
              <a:t> interactions</a:t>
            </a:r>
          </a:p>
        </p:txBody>
      </p:sp>
      <p:sp>
        <p:nvSpPr>
          <p:cNvPr id="4" name="Slide Number Placeholder 3"/>
          <p:cNvSpPr>
            <a:spLocks noGrp="1"/>
          </p:cNvSpPr>
          <p:nvPr>
            <p:ph type="sldNum" sz="quarter" idx="10"/>
          </p:nvPr>
        </p:nvSpPr>
        <p:spPr/>
        <p:txBody>
          <a:bodyPr/>
          <a:lstStyle/>
          <a:p>
            <a:fld id="{270700B2-88B9-1642-B8EB-F86842378D04}" type="slidenum">
              <a:rPr lang="en-US" smtClean="0"/>
              <a:t>24</a:t>
            </a:fld>
            <a:endParaRPr lang="en-US"/>
          </a:p>
        </p:txBody>
      </p:sp>
    </p:spTree>
    <p:extLst>
      <p:ext uri="{BB962C8B-B14F-4D97-AF65-F5344CB8AC3E}">
        <p14:creationId xmlns:p14="http://schemas.microsoft.com/office/powerpoint/2010/main" val="7181140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alibri"/>
              <a:buChar char="-"/>
            </a:pPr>
            <a:r>
              <a:rPr lang="en-US" dirty="0"/>
              <a:t>Internet communication is a double-edged sword: e-mails and social media allow instant messaging, but potential for higher chance of misinterpretation of someone's message, or missing some aspects of dialogue</a:t>
            </a:r>
          </a:p>
          <a:p>
            <a:pPr marL="171450" indent="-171450">
              <a:buFont typeface="Calibri"/>
              <a:buChar char="-"/>
            </a:pPr>
            <a:r>
              <a:rPr lang="en-US" dirty="0">
                <a:cs typeface="+mn-lt"/>
              </a:rPr>
              <a:t>Advantages of in person communication: able to hear each other but also see body language, facial expressions, and pick up on intonations in the sound of someone’s voice.</a:t>
            </a:r>
          </a:p>
          <a:p>
            <a:pPr marL="171450" indent="-171450">
              <a:buFont typeface="Calibri"/>
              <a:buChar char="-"/>
            </a:pPr>
            <a:r>
              <a:rPr lang="en-US" dirty="0">
                <a:cs typeface="+mn-lt"/>
              </a:rPr>
              <a:t>When speaking with someone in front of you, you have more control over the situation: can present facts individually and make sure the person understands your point before moving on</a:t>
            </a:r>
          </a:p>
          <a:p>
            <a:pPr marL="1085850" lvl="1" indent="-171450">
              <a:buFont typeface="Calibri"/>
              <a:buChar char="-"/>
            </a:pPr>
            <a:r>
              <a:rPr lang="en-US" dirty="0">
                <a:cs typeface="+mn-lt"/>
              </a:rPr>
              <a:t>Improves both speed and accuracy of communication</a:t>
            </a:r>
          </a:p>
          <a:p>
            <a:pPr marL="171450" indent="-171450">
              <a:buFont typeface="Calibri"/>
              <a:buChar char="-"/>
            </a:pPr>
            <a:r>
              <a:rPr lang="en-US" dirty="0">
                <a:cs typeface="+mn-lt"/>
              </a:rPr>
              <a:t>Companies understand the importance of face-to-face communication and how it affects their business as well</a:t>
            </a:r>
          </a:p>
          <a:p>
            <a:pPr marL="1085850" lvl="1" indent="-171450">
              <a:buFont typeface="Calibri"/>
              <a:buChar char="-"/>
            </a:pPr>
            <a:r>
              <a:rPr lang="en-US" dirty="0"/>
              <a:t>Conference calls, email, texting, video conferences, social networks and other forms of media  help building and maintaining business relationships. but none provide the as strong a impact as meeting with someone face-to-face</a:t>
            </a:r>
            <a:endParaRPr lang="en-US">
              <a:cs typeface="+mn-lt"/>
            </a:endParaRPr>
          </a:p>
          <a:p>
            <a:pPr marL="1085850" lvl="1" indent="-171450">
              <a:buFont typeface="Calibri"/>
              <a:buChar char="-"/>
            </a:pPr>
            <a:r>
              <a:rPr lang="en-US" dirty="0">
                <a:cs typeface="+mn-lt"/>
              </a:rPr>
              <a:t>Facial expressions, hand gestures provide more context to listener than just words</a:t>
            </a:r>
          </a:p>
          <a:p>
            <a:pPr lvl="3" indent="-171450">
              <a:buFont typeface="Calibri"/>
              <a:buChar char="-"/>
            </a:pPr>
            <a:r>
              <a:rPr lang="en-US" dirty="0">
                <a:cs typeface="+mn-lt"/>
              </a:rPr>
              <a:t>Harder to follow these expressions over a screen or through a message</a:t>
            </a:r>
          </a:p>
          <a:p>
            <a:pPr marL="171450" indent="-171450">
              <a:buFont typeface="Calibri"/>
              <a:buChar char="-"/>
            </a:pPr>
            <a:r>
              <a:rPr lang="en-US" dirty="0">
                <a:cs typeface="+mn-lt"/>
              </a:rPr>
              <a:t> For instance, it’s easy to replace a someone you’ve never met, but usually harder for a person to fire someone they regularly interact with </a:t>
            </a:r>
            <a:r>
              <a:rPr lang="en-US" dirty="0" err="1">
                <a:cs typeface="+mn-lt"/>
              </a:rPr>
              <a:t>ftf</a:t>
            </a:r>
            <a:r>
              <a:rPr lang="en-US" dirty="0">
                <a:cs typeface="+mn-lt"/>
              </a:rPr>
              <a:t> and respect</a:t>
            </a:r>
            <a:endParaRPr lang="en-US" dirty="0" err="1">
              <a:cs typeface="Calibri"/>
            </a:endParaRPr>
          </a:p>
          <a:p>
            <a:pPr marL="171450" indent="-171450">
              <a:buFont typeface="Calibri"/>
              <a:buChar char="-"/>
            </a:pPr>
            <a:br>
              <a:rPr lang="en-US" dirty="0">
                <a:cs typeface="+mn-lt"/>
              </a:rPr>
            </a:br>
            <a:br>
              <a:rPr lang="en-US" dirty="0">
                <a:cs typeface="+mn-lt"/>
              </a:rPr>
            </a:br>
            <a:endParaRPr lang="en-US">
              <a:cs typeface="Calibri"/>
            </a:endParaRPr>
          </a:p>
          <a:p>
            <a:pPr lvl="3" indent="-171450">
              <a:buFont typeface="Calibri"/>
              <a:buChar char="-"/>
            </a:pPr>
            <a:endParaRPr lang="en-US">
              <a:cs typeface="+mn-lt"/>
            </a:endParaRPr>
          </a:p>
          <a:p>
            <a:pPr lvl="3" indent="-171450">
              <a:buFont typeface="Calibri"/>
              <a:buChar char="-"/>
            </a:pPr>
            <a:endParaRPr lang="en-US">
              <a:cs typeface="+mn-lt"/>
            </a:endParaRPr>
          </a:p>
          <a:p>
            <a:pPr lvl="5" indent="-171450">
              <a:buFont typeface="Calibri"/>
              <a:buChar char="-"/>
            </a:pPr>
            <a:endParaRPr lang="en-US">
              <a:cs typeface="+mn-lt"/>
            </a:endParaRPr>
          </a:p>
          <a:p>
            <a:pPr marL="1085850" lvl="1" indent="-171450">
              <a:buFont typeface="Calibri"/>
              <a:buChar char="-"/>
            </a:pPr>
            <a:endParaRPr lang="en-US">
              <a:cs typeface="+mn-lt"/>
            </a:endParaRPr>
          </a:p>
          <a:p>
            <a:pPr marL="1085850" lvl="1" indent="-171450">
              <a:buFont typeface="Calibri"/>
              <a:buChar char="-"/>
            </a:pPr>
            <a:endParaRPr lang="en-US">
              <a:cs typeface="+mn-lt"/>
            </a:endParaRPr>
          </a:p>
          <a:p>
            <a:pPr marL="742950" lvl="2"/>
            <a:endParaRPr lang="en-US">
              <a:cs typeface="+mn-lt"/>
            </a:endParaRPr>
          </a:p>
          <a:p>
            <a:pPr marL="742950" lvl="2"/>
            <a:endParaRPr lang="en-US">
              <a:cs typeface="+mn-lt"/>
            </a:endParaRPr>
          </a:p>
          <a:p>
            <a:pPr marL="742950" lvl="2"/>
            <a:endParaRPr lang="en-US">
              <a:cs typeface="+mn-lt"/>
            </a:endParaRPr>
          </a:p>
          <a:p>
            <a:pPr marL="742950" lvl="2"/>
            <a:br>
              <a:rPr lang="en-US" dirty="0">
                <a:cs typeface="+mn-lt"/>
              </a:rPr>
            </a:br>
            <a:endParaRPr lang="en-US">
              <a:cs typeface="Calibri"/>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25</a:t>
            </a:fld>
            <a:endParaRPr lang="en-US"/>
          </a:p>
        </p:txBody>
      </p:sp>
    </p:spTree>
    <p:extLst>
      <p:ext uri="{BB962C8B-B14F-4D97-AF65-F5344CB8AC3E}">
        <p14:creationId xmlns:p14="http://schemas.microsoft.com/office/powerpoint/2010/main" val="9841978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the class: How many people prefer remote learning versus in person learning? Why is this? </a:t>
            </a:r>
          </a:p>
          <a:p>
            <a:r>
              <a:rPr lang="en-US" dirty="0">
                <a:cs typeface="Calibri"/>
              </a:rPr>
              <a:t>Why remote learning is not a substitute for learning in-person: </a:t>
            </a:r>
          </a:p>
          <a:p>
            <a:pPr marL="171450" indent="-171450">
              <a:buFont typeface="Calibri"/>
              <a:buChar char="-"/>
            </a:pPr>
            <a:r>
              <a:rPr lang="en-US" dirty="0">
                <a:cs typeface="Calibri"/>
              </a:rPr>
              <a:t>Much easier to tune out of a conversation over a computer, easier to get distracted because you are missing the human-human connection </a:t>
            </a:r>
          </a:p>
          <a:p>
            <a:pPr marL="171450" indent="-171450">
              <a:buFont typeface="Calibri"/>
              <a:buChar char="-"/>
            </a:pPr>
            <a:r>
              <a:rPr lang="en-US" dirty="0">
                <a:cs typeface="Calibri"/>
              </a:rPr>
              <a:t>When there are many people in a meeting with face-to-face communication, there will be more energy in the room and opportunities to creatively collaborate by feeding off each other's energy </a:t>
            </a:r>
          </a:p>
          <a:p>
            <a:pPr marL="171450" indent="-171450">
              <a:buFont typeface="Calibri"/>
              <a:buChar char="-"/>
            </a:pPr>
            <a:r>
              <a:rPr lang="en-US" dirty="0">
                <a:cs typeface="Calibri"/>
              </a:rPr>
              <a:t>Isolation: No </a:t>
            </a:r>
            <a:r>
              <a:rPr lang="en-US" dirty="0" err="1">
                <a:cs typeface="Calibri"/>
              </a:rPr>
              <a:t>ftf</a:t>
            </a:r>
            <a:r>
              <a:rPr lang="en-US" dirty="0">
                <a:cs typeface="Calibri"/>
              </a:rPr>
              <a:t> communication with teachers, miss lunch with friends, recess, prom, sports teams, club </a:t>
            </a:r>
            <a:r>
              <a:rPr lang="en-US" dirty="0" err="1">
                <a:cs typeface="Calibri"/>
              </a:rPr>
              <a:t>activtiies</a:t>
            </a:r>
          </a:p>
          <a:p>
            <a:pPr marL="171450" indent="-171450">
              <a:buFont typeface="Calibri"/>
              <a:buChar char="-"/>
            </a:pPr>
            <a:r>
              <a:rPr lang="en-US" dirty="0">
                <a:cs typeface="Calibri"/>
              </a:rPr>
              <a:t>No hands on projects: music, art, P.E.</a:t>
            </a:r>
          </a:p>
          <a:p>
            <a:pPr marL="171450" indent="-171450">
              <a:buFont typeface="Calibri"/>
              <a:buChar char="-"/>
            </a:pPr>
            <a:r>
              <a:rPr lang="en-US" dirty="0">
                <a:cs typeface="Calibri"/>
              </a:rPr>
              <a:t>More than half of public school K-12 teachers said the pandemic resulted in a “significant” learning loss for students</a:t>
            </a:r>
          </a:p>
          <a:p>
            <a:pPr marL="171450" indent="-171450">
              <a:buFont typeface="Calibri"/>
              <a:buChar char="-"/>
            </a:pPr>
            <a:r>
              <a:rPr lang="en-US" dirty="0">
                <a:cs typeface="Calibri"/>
              </a:rPr>
              <a:t>Complex skills like writing are  easier to learn when teachers have direct contact with students.</a:t>
            </a:r>
          </a:p>
          <a:p>
            <a:pPr marL="171450" indent="-171450">
              <a:buFont typeface="Calibri"/>
              <a:buChar char="-"/>
            </a:pPr>
            <a:r>
              <a:rPr lang="en-US" dirty="0">
                <a:cs typeface="Calibri"/>
              </a:rPr>
              <a:t>Way to much screen time!!!</a:t>
            </a:r>
          </a:p>
          <a:p>
            <a:pPr marL="171450" indent="-171450">
              <a:buFont typeface="Calibri"/>
              <a:buChar char="-"/>
            </a:pPr>
            <a:r>
              <a:rPr lang="en-US" dirty="0">
                <a:cs typeface="Calibri"/>
              </a:rPr>
              <a:t>Most students spend time with close friends at school, so taking away that medium to interact with friends means they have to turn to forms of social media or messaging to interact with their friends behind a screen, which as covered earlier, does not provide the same form / value of communication</a:t>
            </a:r>
          </a:p>
        </p:txBody>
      </p:sp>
      <p:sp>
        <p:nvSpPr>
          <p:cNvPr id="4" name="Slide Number Placeholder 3"/>
          <p:cNvSpPr>
            <a:spLocks noGrp="1"/>
          </p:cNvSpPr>
          <p:nvPr>
            <p:ph type="sldNum" sz="quarter" idx="10"/>
          </p:nvPr>
        </p:nvSpPr>
        <p:spPr/>
        <p:txBody>
          <a:bodyPr/>
          <a:lstStyle/>
          <a:p>
            <a:fld id="{270700B2-88B9-1642-B8EB-F86842378D04}" type="slidenum">
              <a:rPr lang="en-US" smtClean="0"/>
              <a:t>26</a:t>
            </a:fld>
            <a:endParaRPr lang="en-US"/>
          </a:p>
        </p:txBody>
      </p:sp>
    </p:spTree>
    <p:extLst>
      <p:ext uri="{BB962C8B-B14F-4D97-AF65-F5344CB8AC3E}">
        <p14:creationId xmlns:p14="http://schemas.microsoft.com/office/powerpoint/2010/main" val="3084107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alibri"/>
              <a:buChar char="-"/>
            </a:pPr>
            <a:r>
              <a:rPr lang="en-US" dirty="0"/>
              <a:t>Human activities follow zero-sum property </a:t>
            </a:r>
          </a:p>
          <a:p>
            <a:pPr marL="1543050" lvl="1" indent="-171450">
              <a:buFont typeface="Calibri"/>
              <a:buChar char="-"/>
            </a:pPr>
            <a:r>
              <a:rPr lang="en-US" dirty="0"/>
              <a:t> People cannot begin a new activity without decreasing time devoted to prior activities because everyone has only 24 hours a day to spend</a:t>
            </a:r>
            <a:endParaRPr lang="en-US" dirty="0">
              <a:cs typeface="Calibri"/>
            </a:endParaRPr>
          </a:p>
          <a:p>
            <a:pPr marL="1543050" lvl="1" indent="-171450">
              <a:buFont typeface="Calibri"/>
              <a:buChar char="-"/>
            </a:pPr>
            <a:r>
              <a:rPr lang="en-US" dirty="0"/>
              <a:t> Regarding Internet use, people using Internet will have to decrease time dedicated other activities</a:t>
            </a:r>
            <a:endParaRPr lang="en-US" dirty="0">
              <a:cs typeface="Calibri"/>
            </a:endParaRPr>
          </a:p>
          <a:p>
            <a:pPr marL="171450" indent="-171450">
              <a:buFont typeface="Calibri"/>
              <a:buChar char="-"/>
            </a:pPr>
            <a:r>
              <a:rPr lang="en-US" dirty="0">
                <a:cs typeface="Calibri"/>
              </a:rPr>
              <a:t>Those that use the internet more frequently interact with their families and friends less(r = -.137, p&lt; 0.01) </a:t>
            </a:r>
            <a:endParaRPr lang="en-US" dirty="0"/>
          </a:p>
          <a:p>
            <a:pPr marL="1714500" lvl="1" indent="-171450">
              <a:buFont typeface="Calibri"/>
              <a:buChar char="-"/>
            </a:pPr>
            <a:r>
              <a:rPr lang="en-US" dirty="0">
                <a:cs typeface="Calibri"/>
              </a:rPr>
              <a:t>Negative correlation coefficient, p&lt;.01 shows that it is unlikely this correlation occurred by random chance</a:t>
            </a:r>
          </a:p>
          <a:p>
            <a:pPr marL="171450" indent="-171450">
              <a:buFont typeface="Calibri"/>
              <a:buChar char="-"/>
            </a:pPr>
            <a:r>
              <a:rPr lang="en-US" dirty="0">
                <a:cs typeface="Calibri"/>
              </a:rPr>
              <a:t>All the time that would have previously been spent engaged in social activities, people spend on the Internet. </a:t>
            </a:r>
          </a:p>
          <a:p>
            <a:pPr marL="171450" indent="-171450">
              <a:buFont typeface="Calibri"/>
              <a:buChar char="-"/>
            </a:pPr>
            <a:r>
              <a:rPr lang="en-US" dirty="0">
                <a:cs typeface="Calibri"/>
              </a:rPr>
              <a:t>The Internet is similar to other nonsocial entertainment activities, such as watching TV, reading, or listening to music. </a:t>
            </a:r>
          </a:p>
          <a:p>
            <a:pPr marL="171450" indent="-171450">
              <a:buFont typeface="Calibri,Sans-Serif"/>
              <a:buChar char="-"/>
            </a:pPr>
            <a:r>
              <a:rPr lang="en-US" dirty="0"/>
              <a:t>Greater use of the Internet is also associated with increases in depression</a:t>
            </a:r>
            <a:endParaRPr lang="en-US" dirty="0">
              <a:cs typeface="Calibri"/>
            </a:endParaRPr>
          </a:p>
          <a:p>
            <a:pPr marL="171450" indent="-171450">
              <a:buFont typeface="Calibri"/>
              <a:buChar char="-"/>
            </a:pPr>
            <a:r>
              <a:rPr lang="en-US" dirty="0">
                <a:cs typeface="Calibri"/>
              </a:rPr>
              <a:t>Use of the Internet, like watching TV, could lead to social withdrawal</a:t>
            </a:r>
          </a:p>
          <a:p>
            <a:pPr marL="171450" indent="-171450">
              <a:buFont typeface="Calibri"/>
              <a:buChar char="-"/>
            </a:pPr>
            <a:r>
              <a:rPr lang="en-US" dirty="0">
                <a:cs typeface="Calibri"/>
              </a:rPr>
              <a:t>The more people rely on the Internet to interact with others, they engage in </a:t>
            </a:r>
            <a:r>
              <a:rPr lang="en-US" dirty="0" err="1">
                <a:cs typeface="Calibri"/>
              </a:rPr>
              <a:t>ftf</a:t>
            </a:r>
            <a:r>
              <a:rPr lang="en-US" dirty="0">
                <a:cs typeface="Calibri"/>
              </a:rPr>
              <a:t> conversations less, which makes them less competent at communicating with others which ultimately has negative impacts on the quality of human interactions</a:t>
            </a:r>
          </a:p>
        </p:txBody>
      </p:sp>
      <p:sp>
        <p:nvSpPr>
          <p:cNvPr id="4" name="Slide Number Placeholder 3"/>
          <p:cNvSpPr>
            <a:spLocks noGrp="1"/>
          </p:cNvSpPr>
          <p:nvPr>
            <p:ph type="sldNum" sz="quarter" idx="10"/>
          </p:nvPr>
        </p:nvSpPr>
        <p:spPr/>
        <p:txBody>
          <a:bodyPr/>
          <a:lstStyle/>
          <a:p>
            <a:fld id="{270700B2-88B9-1642-B8EB-F86842378D04}" type="slidenum">
              <a:rPr lang="en-US" smtClean="0"/>
              <a:t>27</a:t>
            </a:fld>
            <a:endParaRPr lang="en-US"/>
          </a:p>
        </p:txBody>
      </p:sp>
    </p:spTree>
    <p:extLst>
      <p:ext uri="{BB962C8B-B14F-4D97-AF65-F5344CB8AC3E}">
        <p14:creationId xmlns:p14="http://schemas.microsoft.com/office/powerpoint/2010/main" val="36438621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alibri"/>
              <a:buChar char="-"/>
            </a:pPr>
            <a:r>
              <a:rPr lang="en-US" dirty="0"/>
              <a:t>Presence of phones can be felt even when having face to face social outings</a:t>
            </a:r>
          </a:p>
          <a:p>
            <a:pPr marL="1543050" lvl="1" indent="-171450">
              <a:buFont typeface="Calibri"/>
              <a:buChar char="-"/>
            </a:pPr>
            <a:r>
              <a:rPr lang="en-US" dirty="0"/>
              <a:t>Many couples eating together check their texts while in the middle of conversation/eating</a:t>
            </a:r>
            <a:endParaRPr lang="en-US" dirty="0">
              <a:cs typeface="Calibri"/>
            </a:endParaRPr>
          </a:p>
          <a:p>
            <a:pPr marL="1543050" lvl="1" indent="-171450">
              <a:buFont typeface="Calibri"/>
              <a:buChar char="-"/>
            </a:pPr>
            <a:r>
              <a:rPr lang="en-US" dirty="0">
                <a:cs typeface="Calibri"/>
              </a:rPr>
              <a:t>Prescence of a mobile phone may cause individuals to think of other people and events outside of the current social realm they are participating in</a:t>
            </a:r>
          </a:p>
          <a:p>
            <a:pPr marL="1543050" lvl="1" indent="-171450">
              <a:buFont typeface="Calibri"/>
              <a:buChar char="-"/>
            </a:pPr>
            <a:r>
              <a:rPr lang="en-US" dirty="0">
                <a:cs typeface="Calibri"/>
              </a:rPr>
              <a:t>This causes a diversion of attention, and does not allow for the individual to be present in the moment – they are focusing on other concerns</a:t>
            </a:r>
          </a:p>
          <a:p>
            <a:pPr lvl="1" indent="-171450">
              <a:buFont typeface="Calibri"/>
              <a:buChar char="-"/>
            </a:pPr>
            <a:r>
              <a:rPr lang="en-US" dirty="0"/>
              <a:t>Having a phone nearby lowers the quality of firsthand social interactions</a:t>
            </a:r>
            <a:endParaRPr lang="en-US" dirty="0">
              <a:cs typeface="Calibri"/>
            </a:endParaRPr>
          </a:p>
          <a:p>
            <a:pPr lvl="1" indent="-171450">
              <a:buFont typeface="Calibri"/>
              <a:buChar char="-"/>
            </a:pPr>
            <a:r>
              <a:rPr lang="en-US" dirty="0">
                <a:cs typeface="Calibri"/>
              </a:rPr>
              <a:t>Back to messaging being instant: Here is how it can be a negative – consistently checking devices for updates &amp; notifications </a:t>
            </a:r>
          </a:p>
          <a:p>
            <a:pPr marL="1543050" lvl="1" indent="-171450">
              <a:buFont typeface="Calibri"/>
              <a:buChar char="-"/>
            </a:pPr>
            <a:r>
              <a:rPr lang="en-US" dirty="0">
                <a:cs typeface="Calibri"/>
              </a:rPr>
              <a:t>Studies have shown that students that use their phones in class perform worse than those that do not </a:t>
            </a:r>
          </a:p>
          <a:p>
            <a:endParaRPr lang="en-US">
              <a:cs typeface="Calibri"/>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28</a:t>
            </a:fld>
            <a:endParaRPr lang="en-US"/>
          </a:p>
        </p:txBody>
      </p:sp>
    </p:spTree>
    <p:extLst>
      <p:ext uri="{BB962C8B-B14F-4D97-AF65-F5344CB8AC3E}">
        <p14:creationId xmlns:p14="http://schemas.microsoft.com/office/powerpoint/2010/main" val="4391418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Presentation on the effects of excessive smart phone use on children, this will be including psychological as well as physical symptoms and mostly not on excessive phone use.</a:t>
            </a:r>
          </a:p>
        </p:txBody>
      </p:sp>
      <p:sp>
        <p:nvSpPr>
          <p:cNvPr id="4" name="Slide Number Placeholder 3"/>
          <p:cNvSpPr>
            <a:spLocks noGrp="1"/>
          </p:cNvSpPr>
          <p:nvPr>
            <p:ph type="sldNum" sz="quarter" idx="5"/>
          </p:nvPr>
        </p:nvSpPr>
        <p:spPr/>
        <p:txBody>
          <a:bodyPr/>
          <a:lstStyle/>
          <a:p>
            <a:fld id="{270700B2-88B9-1642-B8EB-F86842378D04}" type="slidenum">
              <a:rPr lang="en-US" smtClean="0"/>
              <a:t>32</a:t>
            </a:fld>
            <a:endParaRPr lang="en-US"/>
          </a:p>
        </p:txBody>
      </p:sp>
    </p:spTree>
    <p:extLst>
      <p:ext uri="{BB962C8B-B14F-4D97-AF65-F5344CB8AC3E}">
        <p14:creationId xmlns:p14="http://schemas.microsoft.com/office/powerpoint/2010/main" val="2450575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i="0" dirty="0"/>
              <a:t>Show syllabus updates if any</a:t>
            </a:r>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my research I would argue that children should most definitely be restricted from excessive screentime. </a:t>
            </a:r>
          </a:p>
          <a:p>
            <a:endParaRPr lang="en-US" dirty="0"/>
          </a:p>
          <a:p>
            <a:r>
              <a:rPr lang="en-US" dirty="0"/>
              <a:t>Before I begin to attempt to convince you of all of this point I think it is important to note the research done in this field</a:t>
            </a:r>
          </a:p>
          <a:p>
            <a:endParaRPr lang="en-US" dirty="0"/>
          </a:p>
          <a:p>
            <a:r>
              <a:rPr lang="en-US" dirty="0"/>
              <a:t>While smart phones are not the newest technology in the world they definitely have never been more prevalent in our society as they are now especially among the younger generation</a:t>
            </a:r>
          </a:p>
          <a:p>
            <a:endParaRPr lang="en-US" dirty="0"/>
          </a:p>
          <a:p>
            <a:r>
              <a:rPr lang="en-US" dirty="0"/>
              <a:t>Here is a graph about the amount of research papers done related to this topic and the general increase in recent years should be somewhat revealing that this is in fact a real issue</a:t>
            </a:r>
          </a:p>
          <a:p>
            <a:endParaRPr lang="en-US" dirty="0"/>
          </a:p>
          <a:p>
            <a:r>
              <a:rPr lang="en-US" dirty="0"/>
              <a:t>Additionally the increase in general phone exposure among younger ages. 75% of all age 4 children had access to their own mobile device, note that this data is from 2013 right before when the </a:t>
            </a:r>
            <a:r>
              <a:rPr lang="en-US" dirty="0" err="1"/>
              <a:t>Iphone</a:t>
            </a:r>
            <a:r>
              <a:rPr lang="en-US" dirty="0"/>
              <a:t> 6 had just come out. Consider how much more prevalent smartphones are now as compared to a decade ago.</a:t>
            </a:r>
          </a:p>
        </p:txBody>
      </p:sp>
      <p:sp>
        <p:nvSpPr>
          <p:cNvPr id="4" name="Slide Number Placeholder 3"/>
          <p:cNvSpPr>
            <a:spLocks noGrp="1"/>
          </p:cNvSpPr>
          <p:nvPr>
            <p:ph type="sldNum" sz="quarter" idx="10"/>
          </p:nvPr>
        </p:nvSpPr>
        <p:spPr/>
        <p:txBody>
          <a:bodyPr/>
          <a:lstStyle/>
          <a:p>
            <a:fld id="{270700B2-88B9-1642-B8EB-F86842378D04}" type="slidenum">
              <a:rPr lang="en-US" smtClean="0"/>
              <a:t>33</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Mental health including depression and anxiety are some of the most commonly researched and concluded results of excessive smart phone use on children.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This can come from a variety of factors but can range from addictive behavior anxiety and stress related to social networking apps or video games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It should be noted that video game playing is linked with more severe anxiety than other causes.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34</a:t>
            </a:fld>
            <a:endParaRPr lang="en-US"/>
          </a:p>
        </p:txBody>
      </p:sp>
    </p:spTree>
    <p:extLst>
      <p:ext uri="{BB962C8B-B14F-4D97-AF65-F5344CB8AC3E}">
        <p14:creationId xmlns:p14="http://schemas.microsoft.com/office/powerpoint/2010/main" val="23849889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several categorized impacts from smart phone use that can occur related to sleep the most common of which are as follows</a:t>
            </a:r>
          </a:p>
          <a:p>
            <a:endParaRPr lang="en-US" dirty="0"/>
          </a:p>
          <a:p>
            <a:r>
              <a:rPr lang="en-US" dirty="0"/>
              <a:t>Impaired sleep quality which refers to the difficulty of falling asleep due to overuse of phone late at night which disrupts natural melatonin production</a:t>
            </a:r>
          </a:p>
          <a:p>
            <a:endParaRPr lang="en-US" dirty="0"/>
          </a:p>
          <a:p>
            <a:r>
              <a:rPr lang="en-US" dirty="0"/>
              <a:t>Insufficient sleep duration which can be caused by late night phone use which causes going to bed later but still waking up at similar times </a:t>
            </a:r>
          </a:p>
          <a:p>
            <a:endParaRPr lang="en-US" dirty="0"/>
          </a:p>
          <a:p>
            <a:r>
              <a:rPr lang="en-US" dirty="0"/>
              <a:t>As well as sleep disturbances which relates to being awoken by phone notifications or anxiety of expecting phone notifications at night.</a:t>
            </a:r>
          </a:p>
          <a:p>
            <a:endParaRPr lang="en-US" dirty="0"/>
          </a:p>
          <a:p>
            <a:r>
              <a:rPr lang="en-US" dirty="0"/>
              <a:t>From a study in which children aged 12-18 were asked how many hours of sleep they got each night it was found that those who responded 8 hours used less media after 9 pm as compared to other groups.</a:t>
            </a:r>
          </a:p>
        </p:txBody>
      </p:sp>
      <p:sp>
        <p:nvSpPr>
          <p:cNvPr id="4" name="Slide Number Placeholder 3"/>
          <p:cNvSpPr>
            <a:spLocks noGrp="1"/>
          </p:cNvSpPr>
          <p:nvPr>
            <p:ph type="sldNum" sz="quarter" idx="10"/>
          </p:nvPr>
        </p:nvSpPr>
        <p:spPr/>
        <p:txBody>
          <a:bodyPr/>
          <a:lstStyle/>
          <a:p>
            <a:fld id="{270700B2-88B9-1642-B8EB-F86842378D04}" type="slidenum">
              <a:rPr lang="en-US" smtClean="0"/>
              <a:t>35</a:t>
            </a:fld>
            <a:endParaRPr lang="en-US"/>
          </a:p>
        </p:txBody>
      </p:sp>
    </p:spTree>
    <p:extLst>
      <p:ext uri="{BB962C8B-B14F-4D97-AF65-F5344CB8AC3E}">
        <p14:creationId xmlns:p14="http://schemas.microsoft.com/office/powerpoint/2010/main" val="33481269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prospective literature including the Ethics Chapter 3 we read prior to class note on many effects of smart phone use for young children not often is it noted the importance of its effect on parent child interactions</a:t>
            </a:r>
          </a:p>
          <a:p>
            <a:endParaRPr lang="en-US" dirty="0"/>
          </a:p>
          <a:p>
            <a:r>
              <a:rPr lang="en-US" dirty="0"/>
              <a:t>Smart phone effect distractions can also be prevalent even if the child is not the owner of the phone. </a:t>
            </a:r>
          </a:p>
          <a:p>
            <a:endParaRPr lang="en-US" dirty="0"/>
          </a:p>
          <a:p>
            <a:r>
              <a:rPr lang="en-US" dirty="0"/>
              <a:t>In a study with 44 mothers and children it was recorded how well a child could interpret a word given teaching from their parent. However sometimes the teaching session was interrupted by the mother answering a phone call which was distracting for the child as well. </a:t>
            </a:r>
          </a:p>
          <a:p>
            <a:endParaRPr lang="en-US" dirty="0"/>
          </a:p>
          <a:p>
            <a:r>
              <a:rPr lang="en-US" dirty="0"/>
              <a:t>Clearly the uninterrupted teaching resulted in the child having a higher likelihood of recognizing and understanding the learning showing how smart phone use can derail social interaction and social learning which is important for young children.</a:t>
            </a:r>
          </a:p>
        </p:txBody>
      </p:sp>
      <p:sp>
        <p:nvSpPr>
          <p:cNvPr id="4" name="Slide Number Placeholder 3"/>
          <p:cNvSpPr>
            <a:spLocks noGrp="1"/>
          </p:cNvSpPr>
          <p:nvPr>
            <p:ph type="sldNum" sz="quarter" idx="10"/>
          </p:nvPr>
        </p:nvSpPr>
        <p:spPr/>
        <p:txBody>
          <a:bodyPr/>
          <a:lstStyle/>
          <a:p>
            <a:fld id="{270700B2-88B9-1642-B8EB-F86842378D04}" type="slidenum">
              <a:rPr lang="en-US" smtClean="0"/>
              <a:t>36</a:t>
            </a:fld>
            <a:endParaRPr lang="en-US"/>
          </a:p>
        </p:txBody>
      </p:sp>
    </p:spTree>
    <p:extLst>
      <p:ext uri="{BB962C8B-B14F-4D97-AF65-F5344CB8AC3E}">
        <p14:creationId xmlns:p14="http://schemas.microsoft.com/office/powerpoint/2010/main" val="21443485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Many studies including some of the ones I listed where mainly based on data included from individual reporting rather than experimental studies and it is very common for studies to end up with data that associates effects but does not show causation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Many factors of increase screen use are also predictors of intermediary factors that lead to what we think of as effects of screen use. The use of smart phones is more common among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37</a:t>
            </a:fld>
            <a:endParaRPr lang="en-US"/>
          </a:p>
        </p:txBody>
      </p:sp>
    </p:spTree>
    <p:extLst>
      <p:ext uri="{BB962C8B-B14F-4D97-AF65-F5344CB8AC3E}">
        <p14:creationId xmlns:p14="http://schemas.microsoft.com/office/powerpoint/2010/main" val="38613982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It is fairly unethical to force screentime onto young children just to test its effect so the current most effective way of gathering data has to be from observational or individual reporting.</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Many of the intermediary associated factors that attribute both the characteristics of depression and high screen use such as obesity or a more sedentary lifestyle are just as bad as the result of excessive screen use.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All of these points are of main concern due to them being involved in feed back loops that cause more smart phone use. The more you miss out on sleep and are more tired during the day the more likely you will engage in a low effort activity like using your phone.</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38</a:t>
            </a:fld>
            <a:endParaRPr lang="en-US"/>
          </a:p>
        </p:txBody>
      </p:sp>
    </p:spTree>
    <p:extLst>
      <p:ext uri="{BB962C8B-B14F-4D97-AF65-F5344CB8AC3E}">
        <p14:creationId xmlns:p14="http://schemas.microsoft.com/office/powerpoint/2010/main" val="2327005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conclusion it is my belief that excessive screen use should be strongly discouraged among children under the age of 18 due to the negative effects such as mental health issues, disrupted sleep, possibility of addiction, and interruption of natural parenting.</a:t>
            </a:r>
          </a:p>
          <a:p>
            <a:endParaRPr lang="en-US" dirty="0"/>
          </a:p>
          <a:p>
            <a:r>
              <a:rPr lang="en-US" dirty="0"/>
              <a:t>Screen time can definitely still be used as most of the side effects I have noticed are associated only with excessive phone use </a:t>
            </a:r>
          </a:p>
          <a:p>
            <a:endParaRPr lang="en-US" dirty="0"/>
          </a:p>
          <a:p>
            <a:r>
              <a:rPr lang="en-US" dirty="0"/>
              <a:t>Devices should never be used as a reward or distraction system for children. If your child is being difficult do not give them a device to ease them it was common among parents to give their child a device to “keep them calm” about (65%)</a:t>
            </a:r>
          </a:p>
          <a:p>
            <a:endParaRPr lang="en-US" dirty="0"/>
          </a:p>
          <a:p>
            <a:r>
              <a:rPr lang="en-US" dirty="0"/>
              <a:t>In 2019 The World Health Organization noted on how children under the age of 5 should not be using sedentary screen time for greater than 60 minutes a day.</a:t>
            </a:r>
          </a:p>
        </p:txBody>
      </p:sp>
      <p:sp>
        <p:nvSpPr>
          <p:cNvPr id="4" name="Slide Number Placeholder 3"/>
          <p:cNvSpPr>
            <a:spLocks noGrp="1"/>
          </p:cNvSpPr>
          <p:nvPr>
            <p:ph type="sldNum" sz="quarter" idx="10"/>
          </p:nvPr>
        </p:nvSpPr>
        <p:spPr/>
        <p:txBody>
          <a:bodyPr/>
          <a:lstStyle/>
          <a:p>
            <a:fld id="{270700B2-88B9-1642-B8EB-F86842378D04}" type="slidenum">
              <a:rPr lang="en-US" smtClean="0"/>
              <a:t>39</a:t>
            </a:fld>
            <a:endParaRPr lang="en-US"/>
          </a:p>
        </p:txBody>
      </p:sp>
    </p:spTree>
    <p:extLst>
      <p:ext uri="{BB962C8B-B14F-4D97-AF65-F5344CB8AC3E}">
        <p14:creationId xmlns:p14="http://schemas.microsoft.com/office/powerpoint/2010/main" val="1769628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Use remaining time for group project questions and/or review group assignment slides.</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p>
        </p:txBody>
      </p:sp>
      <p:sp>
        <p:nvSpPr>
          <p:cNvPr id="4" name="Slide Number Placeholder 3"/>
          <p:cNvSpPr>
            <a:spLocks noGrp="1"/>
          </p:cNvSpPr>
          <p:nvPr>
            <p:ph type="sldNum" sz="quarter" idx="10"/>
          </p:nvPr>
        </p:nvSpPr>
        <p:spPr/>
        <p:txBody>
          <a:bodyPr/>
          <a:lstStyle/>
          <a:p>
            <a:fld id="{270700B2-88B9-1642-B8EB-F86842378D04}" type="slidenum">
              <a:rPr lang="en-US" smtClean="0"/>
              <a:t>41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What is more exciting now for you, email or snail mail?</a:t>
            </a:r>
          </a:p>
          <a:p>
            <a:endParaRPr lang="en-US" baseline="0" dirty="0"/>
          </a:p>
          <a:p>
            <a:pPr marL="0" marR="0" lvl="0" indent="0" algn="l" defTabSz="457178" rtl="0" eaLnBrk="1" fontAlgn="auto" latinLnBrk="0" hangingPunct="1">
              <a:lnSpc>
                <a:spcPct val="100000"/>
              </a:lnSpc>
              <a:spcBef>
                <a:spcPts val="0"/>
              </a:spcBef>
              <a:spcAft>
                <a:spcPts val="0"/>
              </a:spcAft>
              <a:buClrTx/>
              <a:buSzTx/>
              <a:buFontTx/>
              <a:buNone/>
              <a:tabLst/>
              <a:defRPr/>
            </a:pPr>
            <a:r>
              <a:rPr lang="en-US" dirty="0"/>
              <a:t>http://</a:t>
            </a:r>
            <a:r>
              <a:rPr lang="en-US" dirty="0" err="1"/>
              <a:t>xkcd.com</a:t>
            </a:r>
            <a:r>
              <a:rPr lang="en-US" dirty="0"/>
              <a:t>/949/</a:t>
            </a:r>
          </a:p>
          <a:p>
            <a:r>
              <a:rPr lang="en-US" baseline="0"/>
              <a:t>2011</a:t>
            </a:r>
            <a:endParaRPr lang="en-US" baseline="0" dirty="0"/>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a:t>
            </a:r>
            <a:r>
              <a:rPr lang="en-US" i="1" dirty="0"/>
              <a:t>Owen Good (19 October 2012). </a:t>
            </a:r>
            <a:r>
              <a:rPr lang="en-US" i="1" dirty="0">
                <a:hlinkClick r:id="rId3"/>
              </a:rPr>
              <a:t>"Today is the 40th Anniversary of the World's First Known Video Gaming Tournament"</a:t>
            </a:r>
            <a:r>
              <a:rPr lang="en-US" i="1" dirty="0"/>
              <a:t>. </a:t>
            </a:r>
            <a:r>
              <a:rPr lang="en-US" i="1" dirty="0" err="1"/>
              <a:t>Kotaku</a:t>
            </a:r>
            <a:r>
              <a:rPr lang="en-US" i="1" dirty="0"/>
              <a:t>. Retrieved 1 August 2013</a:t>
            </a:r>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dirty="0">
                <a:latin typeface="Arial" pitchFamily="-109" charset="0"/>
                <a:ea typeface="ＭＳ Ｐゴシック" pitchFamily="-109" charset="-128"/>
                <a:cs typeface="ＭＳ Ｐゴシック" pitchFamily="-109" charset="-128"/>
              </a:rPr>
              <a:t>Censorship (religious, governmental, private). Adult authentication. Firewalls. Government owned media outlets (TV and radio stations, newspapers), private photocopier ownership illegal</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dirty="0">
                <a:latin typeface="Arial" pitchFamily="-109" charset="0"/>
                <a:ea typeface="ＭＳ Ｐゴシック" pitchFamily="-109" charset="-128"/>
                <a:cs typeface="ＭＳ Ｐゴシック" pitchFamily="-109" charset="-128"/>
              </a:rPr>
              <a:t>First Amendment prohibits Congress from making laws limiting free speech, not private companies.</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dirty="0">
                <a:latin typeface="Arial" pitchFamily="-109" charset="0"/>
                <a:ea typeface="ＭＳ Ｐゴシック" pitchFamily="-109" charset="-128"/>
                <a:cs typeface="ＭＳ Ｐゴシック" pitchFamily="-109" charset="-128"/>
              </a:rPr>
              <a:t>Uniform Resource Locator</a:t>
            </a: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4227003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i="0" dirty="0"/>
              <a:t>But before that:</a:t>
            </a:r>
          </a:p>
          <a:p>
            <a:pPr eaLnBrk="1" hangingPunct="1"/>
            <a:endParaRPr lang="en-US" b="1" i="0" dirty="0"/>
          </a:p>
          <a:p>
            <a:pPr eaLnBrk="1" hangingPunct="1"/>
            <a:r>
              <a:rPr lang="en-US" b="1" i="0" dirty="0"/>
              <a:t>CPG Grey - This Video Will Make You Angry [Thought Germs] (7:25) – 2015-03-10</a:t>
            </a:r>
          </a:p>
          <a:p>
            <a:pPr eaLnBrk="1" hangingPunct="1"/>
            <a:r>
              <a:rPr lang="en-US" i="0" dirty="0"/>
              <a:t>https://</a:t>
            </a:r>
            <a:r>
              <a:rPr lang="en-US" i="0" dirty="0" err="1"/>
              <a:t>www.youtube.com</a:t>
            </a:r>
            <a:r>
              <a:rPr lang="en-US" i="0" dirty="0"/>
              <a:t>/</a:t>
            </a:r>
            <a:r>
              <a:rPr lang="en-US" i="0" dirty="0" err="1"/>
              <a:t>watch?v</a:t>
            </a:r>
            <a:r>
              <a:rPr lang="en-US" i="0" dirty="0"/>
              <a:t>=rE3j_RHkqJc</a:t>
            </a:r>
          </a:p>
          <a:p>
            <a:pPr eaLnBrk="1" hangingPunct="1"/>
            <a:endParaRPr lang="en-US" i="0" dirty="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Find better examples: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Cedric Gervais - Hashtag (Original Mix) (3:58)</a:t>
            </a:r>
          </a:p>
          <a:p>
            <a:pPr eaLnBrk="1" hangingPunct="1"/>
            <a:r>
              <a:rPr lang="en-US" i="0" dirty="0"/>
              <a:t>https://</a:t>
            </a:r>
            <a:r>
              <a:rPr lang="en-US" i="0" dirty="0" err="1"/>
              <a:t>www.youtube.com</a:t>
            </a:r>
            <a:r>
              <a:rPr lang="en-US" i="0" dirty="0"/>
              <a:t>/</a:t>
            </a:r>
            <a:r>
              <a:rPr lang="en-US" i="0" dirty="0" err="1"/>
              <a:t>watch?v</a:t>
            </a:r>
            <a:r>
              <a:rPr lang="en-US" i="0" dirty="0"/>
              <a:t>=6OmBKd7X7EE</a:t>
            </a:r>
          </a:p>
          <a:p>
            <a:pPr eaLnBrk="1" hangingPunct="1"/>
            <a:endParaRPr lang="en-US" b="1" dirty="0">
              <a:latin typeface="Arial" charset="0"/>
              <a:ea typeface="ＭＳ Ｐゴシック" charset="-128"/>
              <a:cs typeface="ＭＳ Ｐゴシック" charset="-128"/>
            </a:endParaRPr>
          </a:p>
          <a:p>
            <a:pPr eaLnBrk="1" hangingPunct="1"/>
            <a:r>
              <a:rPr lang="en-US" b="1" dirty="0">
                <a:latin typeface="Arial" charset="0"/>
                <a:ea typeface="ＭＳ Ｐゴシック" charset="-128"/>
                <a:cs typeface="ＭＳ Ｐゴシック" charset="-128"/>
              </a:rPr>
              <a:t>Dave </a:t>
            </a:r>
            <a:r>
              <a:rPr lang="en-US" b="1" dirty="0" err="1">
                <a:latin typeface="Arial" charset="0"/>
                <a:ea typeface="ＭＳ Ｐゴシック" charset="-128"/>
                <a:cs typeface="ＭＳ Ｐゴシック" charset="-128"/>
              </a:rPr>
              <a:t>Audé</a:t>
            </a:r>
            <a:r>
              <a:rPr lang="en-US" b="1" dirty="0">
                <a:latin typeface="Arial" charset="0"/>
                <a:ea typeface="ＭＳ Ｐゴシック" charset="-128"/>
                <a:cs typeface="ＭＳ Ｐゴシック" charset="-128"/>
              </a:rPr>
              <a:t> </a:t>
            </a:r>
            <a:r>
              <a:rPr lang="en-US" b="1" dirty="0" err="1">
                <a:latin typeface="Arial" charset="0"/>
                <a:ea typeface="ＭＳ Ｐゴシック" charset="-128"/>
                <a:cs typeface="ＭＳ Ｐゴシック" charset="-128"/>
              </a:rPr>
              <a:t>vs</a:t>
            </a:r>
            <a:r>
              <a:rPr lang="en-US" b="1" dirty="0">
                <a:latin typeface="Arial" charset="0"/>
                <a:ea typeface="ＭＳ Ｐゴシック" charset="-128"/>
                <a:cs typeface="ＭＳ Ｐゴシック" charset="-128"/>
              </a:rPr>
              <a:t> Luciana - You Only Talk In #HASHTAG (3:36)</a:t>
            </a:r>
          </a:p>
          <a:p>
            <a:pPr eaLnBrk="1" hangingPunct="1"/>
            <a:r>
              <a:rPr lang="en-US" i="0" dirty="0"/>
              <a:t>http://</a:t>
            </a:r>
            <a:r>
              <a:rPr lang="en-US" i="0" dirty="0" err="1"/>
              <a:t>www.youtube.com</a:t>
            </a:r>
            <a:r>
              <a:rPr lang="en-US" i="0" dirty="0"/>
              <a:t>/</a:t>
            </a:r>
            <a:r>
              <a:rPr lang="en-US" i="0" dirty="0" err="1"/>
              <a:t>watch?v</a:t>
            </a:r>
            <a:r>
              <a:rPr lang="en-US" i="0" dirty="0"/>
              <a:t>=53wIN87lJn0</a:t>
            </a:r>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3044821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 Or review group project and individual presentation guidelines right now.</a:t>
            </a:r>
            <a:br>
              <a:rPr lang="en-US" dirty="0">
                <a:latin typeface="Arial" pitchFamily="-109" charset="0"/>
                <a:ea typeface="ＭＳ Ｐゴシック" pitchFamily="-109" charset="-128"/>
                <a:cs typeface="ＭＳ Ｐゴシック" pitchFamily="-109" charset="-128"/>
              </a:rPr>
            </a:br>
            <a:endParaRPr lang="en-US" dirty="0">
              <a:latin typeface="Arial" pitchFamily="-109" charset="0"/>
              <a:ea typeface="ＭＳ Ｐゴシック" pitchFamily="-109" charset="-128"/>
              <a:cs typeface="ＭＳ Ｐゴシック" pitchFamily="-109" charset="-128"/>
            </a:endParaRPr>
          </a:p>
          <a:p>
            <a:r>
              <a:rPr lang="en-US" dirty="0"/>
              <a:t>Possible One page paper:</a:t>
            </a:r>
          </a:p>
          <a:p>
            <a:pPr lvl="1"/>
            <a:r>
              <a:rPr lang="en-US" dirty="0"/>
              <a:t>Global intellectual property laws, friends or foes?</a:t>
            </a:r>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3115717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983034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57" indent="0" algn="ctr">
              <a:buNone/>
              <a:defRPr>
                <a:solidFill>
                  <a:schemeClr val="tx1">
                    <a:tint val="75000"/>
                  </a:schemeClr>
                </a:solidFill>
              </a:defRPr>
            </a:lvl2pPr>
            <a:lvl3pPr marL="914316" indent="0" algn="ctr">
              <a:buNone/>
              <a:defRPr>
                <a:solidFill>
                  <a:schemeClr val="tx1">
                    <a:tint val="75000"/>
                  </a:schemeClr>
                </a:solidFill>
              </a:defRPr>
            </a:lvl3pPr>
            <a:lvl4pPr marL="1371475" indent="0" algn="ctr">
              <a:buNone/>
              <a:defRPr>
                <a:solidFill>
                  <a:schemeClr val="tx1">
                    <a:tint val="75000"/>
                  </a:schemeClr>
                </a:solidFill>
              </a:defRPr>
            </a:lvl4pPr>
            <a:lvl5pPr marL="1828634" indent="0" algn="ctr">
              <a:buNone/>
              <a:defRPr>
                <a:solidFill>
                  <a:schemeClr val="tx1">
                    <a:tint val="75000"/>
                  </a:schemeClr>
                </a:solidFill>
              </a:defRPr>
            </a:lvl5pPr>
            <a:lvl6pPr marL="2285791" indent="0" algn="ctr">
              <a:buNone/>
              <a:defRPr>
                <a:solidFill>
                  <a:schemeClr val="tx1">
                    <a:tint val="75000"/>
                  </a:schemeClr>
                </a:solidFill>
              </a:defRPr>
            </a:lvl6pPr>
            <a:lvl7pPr marL="2742950" indent="0" algn="ctr">
              <a:buNone/>
              <a:defRPr>
                <a:solidFill>
                  <a:schemeClr val="tx1">
                    <a:tint val="75000"/>
                  </a:schemeClr>
                </a:solidFill>
              </a:defRPr>
            </a:lvl7pPr>
            <a:lvl8pPr marL="3200106" indent="0" algn="ctr">
              <a:buNone/>
              <a:defRPr>
                <a:solidFill>
                  <a:schemeClr val="tx1">
                    <a:tint val="75000"/>
                  </a:schemeClr>
                </a:solidFill>
              </a:defRPr>
            </a:lvl8pPr>
            <a:lvl9pPr marL="3657265"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2"/>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3"/>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2" tIns="45716" rIns="91432" bIns="45716" rtlCol="0" anchor="ctr"/>
          <a:lstStyle>
            <a:lvl1pPr marL="0" marR="0" indent="0" algn="l" defTabSz="457178"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2023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2" y="361952"/>
            <a:ext cx="4953001" cy="4381501"/>
          </a:xfrm>
          <a:noFill/>
          <a:ln w="9525">
            <a:noFill/>
            <a:miter lim="800000"/>
          </a:ln>
          <a:effectLst/>
        </p:spPr>
        <p:txBody>
          <a:bodyPr>
            <a:normAutofit/>
          </a:bodyPr>
          <a:lstStyle>
            <a:lvl1pPr marL="0" indent="0" algn="ctr">
              <a:buNone/>
              <a:defRPr sz="2000"/>
            </a:lvl1pPr>
            <a:lvl2pPr marL="457157" indent="0">
              <a:buNone/>
              <a:defRPr sz="2800"/>
            </a:lvl2pPr>
            <a:lvl3pPr marL="914316" indent="0">
              <a:buNone/>
              <a:defRPr sz="2400"/>
            </a:lvl3pPr>
            <a:lvl4pPr marL="1371475" indent="0">
              <a:buNone/>
              <a:defRPr sz="2000"/>
            </a:lvl4pPr>
            <a:lvl5pPr marL="1828634" indent="0">
              <a:buNone/>
              <a:defRPr sz="2000"/>
            </a:lvl5pPr>
            <a:lvl6pPr marL="2285791" indent="0">
              <a:buNone/>
              <a:defRPr sz="2000"/>
            </a:lvl6pPr>
            <a:lvl7pPr marL="2742950" indent="0">
              <a:buNone/>
              <a:defRPr sz="2000"/>
            </a:lvl7pPr>
            <a:lvl8pPr marL="3200106" indent="0">
              <a:buNone/>
              <a:defRPr sz="2000"/>
            </a:lvl8pPr>
            <a:lvl9pPr marL="3657265"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57" indent="0">
              <a:buNone/>
              <a:defRPr sz="1200"/>
            </a:lvl2pPr>
            <a:lvl3pPr marL="914316" indent="0">
              <a:buNone/>
              <a:defRPr sz="1000"/>
            </a:lvl3pPr>
            <a:lvl4pPr marL="1371475" indent="0">
              <a:buNone/>
              <a:defRPr sz="900"/>
            </a:lvl4pPr>
            <a:lvl5pPr marL="1828634" indent="0">
              <a:buNone/>
              <a:defRPr sz="900"/>
            </a:lvl5pPr>
            <a:lvl6pPr marL="2285791" indent="0">
              <a:buNone/>
              <a:defRPr sz="900"/>
            </a:lvl6pPr>
            <a:lvl7pPr marL="2742950" indent="0">
              <a:buNone/>
              <a:defRPr sz="900"/>
            </a:lvl7pPr>
            <a:lvl8pPr marL="3200106" indent="0">
              <a:buNone/>
              <a:defRPr sz="900"/>
            </a:lvl8pPr>
            <a:lvl9pPr marL="3657265"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353">
              <a:defRPr baseline="0"/>
            </a:lvl6pPr>
            <a:lvl7pPr marL="2002353">
              <a:defRPr baseline="0"/>
            </a:lvl7pPr>
            <a:lvl8pPr marL="2002353">
              <a:defRPr baseline="0"/>
            </a:lvl8pPr>
            <a:lvl9pPr marL="20023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2023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6" y="361952"/>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2"/>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2023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2023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57" indent="0">
              <a:buNone/>
              <a:defRPr sz="1800">
                <a:solidFill>
                  <a:schemeClr val="tx1">
                    <a:tint val="75000"/>
                  </a:schemeClr>
                </a:solidFill>
              </a:defRPr>
            </a:lvl2pPr>
            <a:lvl3pPr marL="914316" indent="0">
              <a:buNone/>
              <a:defRPr sz="1600">
                <a:solidFill>
                  <a:schemeClr val="tx1">
                    <a:tint val="75000"/>
                  </a:schemeClr>
                </a:solidFill>
              </a:defRPr>
            </a:lvl3pPr>
            <a:lvl4pPr marL="1371475" indent="0">
              <a:buNone/>
              <a:defRPr sz="1400">
                <a:solidFill>
                  <a:schemeClr val="tx1">
                    <a:tint val="75000"/>
                  </a:schemeClr>
                </a:solidFill>
              </a:defRPr>
            </a:lvl4pPr>
            <a:lvl5pPr marL="1828634" indent="0">
              <a:buNone/>
              <a:defRPr sz="1400">
                <a:solidFill>
                  <a:schemeClr val="tx1">
                    <a:tint val="75000"/>
                  </a:schemeClr>
                </a:solidFill>
              </a:defRPr>
            </a:lvl5pPr>
            <a:lvl6pPr marL="2285791" indent="0">
              <a:buNone/>
              <a:defRPr sz="1400">
                <a:solidFill>
                  <a:schemeClr val="tx1">
                    <a:tint val="75000"/>
                  </a:schemeClr>
                </a:solidFill>
              </a:defRPr>
            </a:lvl6pPr>
            <a:lvl7pPr marL="2742950" indent="0">
              <a:buNone/>
              <a:defRPr sz="1400">
                <a:solidFill>
                  <a:schemeClr val="tx1">
                    <a:tint val="75000"/>
                  </a:schemeClr>
                </a:solidFill>
              </a:defRPr>
            </a:lvl7pPr>
            <a:lvl8pPr marL="3200106" indent="0">
              <a:buNone/>
              <a:defRPr sz="1400">
                <a:solidFill>
                  <a:schemeClr val="tx1">
                    <a:tint val="75000"/>
                  </a:schemeClr>
                </a:solidFill>
              </a:defRPr>
            </a:lvl8pPr>
            <a:lvl9pPr marL="3657265"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2023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353">
              <a:defRPr sz="1100"/>
            </a:lvl7pPr>
            <a:lvl8pPr marL="2002353">
              <a:defRPr sz="1100"/>
            </a:lvl8pPr>
            <a:lvl9pPr marL="20023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353">
              <a:defRPr sz="1100" baseline="0"/>
            </a:lvl6pPr>
            <a:lvl7pPr marL="2002353">
              <a:defRPr sz="1100" baseline="0"/>
            </a:lvl7pPr>
            <a:lvl8pPr marL="2002353">
              <a:defRPr sz="1100" baseline="0"/>
            </a:lvl8pPr>
            <a:lvl9pPr marL="20023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2023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57" indent="0">
              <a:buNone/>
              <a:defRPr sz="2000" b="1"/>
            </a:lvl2pPr>
            <a:lvl3pPr marL="914316" indent="0">
              <a:buNone/>
              <a:defRPr sz="1800" b="1"/>
            </a:lvl3pPr>
            <a:lvl4pPr marL="1371475" indent="0">
              <a:buNone/>
              <a:defRPr sz="1600" b="1"/>
            </a:lvl4pPr>
            <a:lvl5pPr marL="1828634" indent="0">
              <a:buNone/>
              <a:defRPr sz="1600" b="1"/>
            </a:lvl5pPr>
            <a:lvl6pPr marL="2285791" indent="0">
              <a:buNone/>
              <a:defRPr sz="1600" b="1"/>
            </a:lvl6pPr>
            <a:lvl7pPr marL="2742950" indent="0">
              <a:buNone/>
              <a:defRPr sz="1600" b="1"/>
            </a:lvl7pPr>
            <a:lvl8pPr marL="3200106" indent="0">
              <a:buNone/>
              <a:defRPr sz="1600" b="1"/>
            </a:lvl8pPr>
            <a:lvl9pPr marL="3657265"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353">
              <a:defRPr sz="1100"/>
            </a:lvl6pPr>
            <a:lvl7pPr marL="2002353">
              <a:defRPr sz="1100"/>
            </a:lvl7pPr>
            <a:lvl8pPr marL="2002353">
              <a:defRPr sz="1100"/>
            </a:lvl8pPr>
            <a:lvl9pPr marL="20023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57" indent="0">
              <a:buNone/>
              <a:defRPr sz="2000" b="1"/>
            </a:lvl2pPr>
            <a:lvl3pPr marL="914316" indent="0">
              <a:buNone/>
              <a:defRPr sz="1800" b="1"/>
            </a:lvl3pPr>
            <a:lvl4pPr marL="1371475" indent="0">
              <a:buNone/>
              <a:defRPr sz="1600" b="1"/>
            </a:lvl4pPr>
            <a:lvl5pPr marL="1828634" indent="0">
              <a:buNone/>
              <a:defRPr sz="1600" b="1"/>
            </a:lvl5pPr>
            <a:lvl6pPr marL="2285791" indent="0">
              <a:buNone/>
              <a:defRPr sz="1600" b="1"/>
            </a:lvl6pPr>
            <a:lvl7pPr marL="2742950" indent="0">
              <a:buNone/>
              <a:defRPr sz="1600" b="1"/>
            </a:lvl7pPr>
            <a:lvl8pPr marL="3200106" indent="0">
              <a:buNone/>
              <a:defRPr sz="1600" b="1"/>
            </a:lvl8pPr>
            <a:lvl9pPr marL="365726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353">
              <a:defRPr sz="1100"/>
            </a:lvl6pPr>
            <a:lvl7pPr marL="2002353">
              <a:defRPr sz="1100"/>
            </a:lvl7pPr>
            <a:lvl8pPr marL="2002353">
              <a:defRPr sz="1100" baseline="0"/>
            </a:lvl8pPr>
            <a:lvl9pPr marL="20023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2023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2"/>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57" indent="0">
              <a:buNone/>
              <a:defRPr sz="1200"/>
            </a:lvl2pPr>
            <a:lvl3pPr marL="914316" indent="0">
              <a:buNone/>
              <a:defRPr sz="1000"/>
            </a:lvl3pPr>
            <a:lvl4pPr marL="1371475" indent="0">
              <a:buNone/>
              <a:defRPr sz="900"/>
            </a:lvl4pPr>
            <a:lvl5pPr marL="1828634" indent="0">
              <a:buNone/>
              <a:defRPr sz="900"/>
            </a:lvl5pPr>
            <a:lvl6pPr marL="2285791" indent="0">
              <a:buNone/>
              <a:defRPr sz="900"/>
            </a:lvl6pPr>
            <a:lvl7pPr marL="2742950" indent="0">
              <a:buNone/>
              <a:defRPr sz="900"/>
            </a:lvl7pPr>
            <a:lvl8pPr marL="3200106" indent="0">
              <a:buNone/>
              <a:defRPr sz="900"/>
            </a:lvl8pPr>
            <a:lvl9pPr marL="3657265"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3" y="361951"/>
            <a:ext cx="3809386" cy="4397030"/>
          </a:xfrm>
          <a:noFill/>
          <a:ln w="9525">
            <a:noFill/>
            <a:miter lim="800000"/>
          </a:ln>
          <a:effectLst/>
        </p:spPr>
        <p:txBody>
          <a:bodyPr>
            <a:normAutofit/>
          </a:bodyPr>
          <a:lstStyle>
            <a:lvl1pPr marL="0" indent="0" algn="ctr">
              <a:buNone/>
              <a:defRPr sz="2000"/>
            </a:lvl1pPr>
            <a:lvl2pPr marL="457157" indent="0">
              <a:buNone/>
              <a:defRPr sz="2800"/>
            </a:lvl2pPr>
            <a:lvl3pPr marL="914316" indent="0">
              <a:buNone/>
              <a:defRPr sz="2400"/>
            </a:lvl3pPr>
            <a:lvl4pPr marL="1371475" indent="0">
              <a:buNone/>
              <a:defRPr sz="2000"/>
            </a:lvl4pPr>
            <a:lvl5pPr marL="1828634" indent="0">
              <a:buNone/>
              <a:defRPr sz="2000"/>
            </a:lvl5pPr>
            <a:lvl6pPr marL="2285791" indent="0">
              <a:buNone/>
              <a:defRPr sz="2000"/>
            </a:lvl6pPr>
            <a:lvl7pPr marL="2742950" indent="0">
              <a:buNone/>
              <a:defRPr sz="2000"/>
            </a:lvl7pPr>
            <a:lvl8pPr marL="3200106" indent="0">
              <a:buNone/>
              <a:defRPr sz="2000"/>
            </a:lvl8pPr>
            <a:lvl9pPr marL="3657265"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57" indent="0">
              <a:buNone/>
              <a:defRPr sz="1200"/>
            </a:lvl2pPr>
            <a:lvl3pPr marL="914316" indent="0">
              <a:buNone/>
              <a:defRPr sz="1000"/>
            </a:lvl3pPr>
            <a:lvl4pPr marL="1371475" indent="0">
              <a:buNone/>
              <a:defRPr sz="900"/>
            </a:lvl4pPr>
            <a:lvl5pPr marL="1828634" indent="0">
              <a:buNone/>
              <a:defRPr sz="900"/>
            </a:lvl5pPr>
            <a:lvl6pPr marL="2285791" indent="0">
              <a:buNone/>
              <a:defRPr sz="900"/>
            </a:lvl6pPr>
            <a:lvl7pPr marL="2742950" indent="0">
              <a:buNone/>
              <a:defRPr sz="900"/>
            </a:lvl7pPr>
            <a:lvl8pPr marL="3200106" indent="0">
              <a:buNone/>
              <a:defRPr sz="900"/>
            </a:lvl8pPr>
            <a:lvl9pPr marL="3657265"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2" tIns="45716" rIns="91432" bIns="45716"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2" tIns="45716" rIns="91432" bIns="45716"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2" tIns="45716" rIns="91432" bIns="45716" rtlCol="0" anchor="ctr"/>
          <a:lstStyle>
            <a:lvl1pPr algn="r">
              <a:defRPr sz="800">
                <a:solidFill>
                  <a:schemeClr val="tx1"/>
                </a:solidFill>
              </a:defRPr>
            </a:lvl1pPr>
          </a:lstStyle>
          <a:p>
            <a:endParaRPr lang="en-US" noProof="0"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2" tIns="45716" rIns="91432" bIns="45716" rtlCol="0" anchor="ctr"/>
          <a:lstStyle>
            <a:lvl1pPr marL="0" marR="0" indent="0" algn="l" defTabSz="457178"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2023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2" tIns="45716" rIns="91432" bIns="45716" rtlCol="0" anchor="ctr"/>
          <a:lstStyle>
            <a:lvl1pPr algn="r">
              <a:defRPr sz="800">
                <a:solidFill>
                  <a:schemeClr val="tx1"/>
                </a:solidFill>
              </a:defRPr>
            </a:lvl1pPr>
          </a:lstStyle>
          <a:p>
            <a:fld id="{A2A17EAB-8B51-5C40-8776-6683E51FA7A0}" type="slidenum">
              <a:rPr lang="en-US" smtClean="0"/>
              <a:t>‹#›</a:t>
            </a:fld>
            <a:endParaRPr lang="en-US"/>
          </a:p>
        </p:txBody>
      </p:sp>
      <p:grpSp>
        <p:nvGrpSpPr>
          <p:cNvPr id="10" name="Group 9"/>
          <p:cNvGrpSpPr/>
          <p:nvPr userDrawn="1"/>
        </p:nvGrpSpPr>
        <p:grpSpPr>
          <a:xfrm>
            <a:off x="25" y="21344"/>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16"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57" indent="-205757" algn="l" defTabSz="914316"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15" indent="-205757" algn="l" defTabSz="914316"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272" indent="-205757" algn="l" defTabSz="914316"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28" indent="-205757" algn="l" defTabSz="914316"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786" indent="-205757" algn="l" defTabSz="914316"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544" indent="-205757" algn="l" defTabSz="914316"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00" indent="-205757" algn="l" defTabSz="914316"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057" indent="-205757" algn="l" defTabSz="914316"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815" indent="-205757" algn="l" defTabSz="914316"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16" rtl="0" eaLnBrk="1" latinLnBrk="0" hangingPunct="1">
        <a:defRPr sz="1800" kern="1200">
          <a:solidFill>
            <a:schemeClr val="tx1"/>
          </a:solidFill>
          <a:latin typeface="+mn-lt"/>
          <a:ea typeface="+mn-ea"/>
          <a:cs typeface="+mn-cs"/>
        </a:defRPr>
      </a:lvl1pPr>
      <a:lvl2pPr marL="457157" algn="l" defTabSz="914316" rtl="0" eaLnBrk="1" latinLnBrk="0" hangingPunct="1">
        <a:defRPr sz="1800" kern="1200">
          <a:solidFill>
            <a:schemeClr val="tx1"/>
          </a:solidFill>
          <a:latin typeface="+mn-lt"/>
          <a:ea typeface="+mn-ea"/>
          <a:cs typeface="+mn-cs"/>
        </a:defRPr>
      </a:lvl2pPr>
      <a:lvl3pPr marL="914316" algn="l" defTabSz="914316" rtl="0" eaLnBrk="1" latinLnBrk="0" hangingPunct="1">
        <a:defRPr sz="1800" kern="1200">
          <a:solidFill>
            <a:schemeClr val="tx1"/>
          </a:solidFill>
          <a:latin typeface="+mn-lt"/>
          <a:ea typeface="+mn-ea"/>
          <a:cs typeface="+mn-cs"/>
        </a:defRPr>
      </a:lvl3pPr>
      <a:lvl4pPr marL="1371475" algn="l" defTabSz="914316" rtl="0" eaLnBrk="1" latinLnBrk="0" hangingPunct="1">
        <a:defRPr sz="1800" kern="1200">
          <a:solidFill>
            <a:schemeClr val="tx1"/>
          </a:solidFill>
          <a:latin typeface="+mn-lt"/>
          <a:ea typeface="+mn-ea"/>
          <a:cs typeface="+mn-cs"/>
        </a:defRPr>
      </a:lvl4pPr>
      <a:lvl5pPr marL="1828634" algn="l" defTabSz="914316" rtl="0" eaLnBrk="1" latinLnBrk="0" hangingPunct="1">
        <a:defRPr sz="1800" kern="1200">
          <a:solidFill>
            <a:schemeClr val="tx1"/>
          </a:solidFill>
          <a:latin typeface="+mn-lt"/>
          <a:ea typeface="+mn-ea"/>
          <a:cs typeface="+mn-cs"/>
        </a:defRPr>
      </a:lvl5pPr>
      <a:lvl6pPr marL="2285791" algn="l" defTabSz="914316" rtl="0" eaLnBrk="1" latinLnBrk="0" hangingPunct="1">
        <a:defRPr sz="1800" kern="1200">
          <a:solidFill>
            <a:schemeClr val="tx1"/>
          </a:solidFill>
          <a:latin typeface="+mn-lt"/>
          <a:ea typeface="+mn-ea"/>
          <a:cs typeface="+mn-cs"/>
        </a:defRPr>
      </a:lvl6pPr>
      <a:lvl7pPr marL="2742950" algn="l" defTabSz="914316" rtl="0" eaLnBrk="1" latinLnBrk="0" hangingPunct="1">
        <a:defRPr sz="1800" kern="1200">
          <a:solidFill>
            <a:schemeClr val="tx1"/>
          </a:solidFill>
          <a:latin typeface="+mn-lt"/>
          <a:ea typeface="+mn-ea"/>
          <a:cs typeface="+mn-cs"/>
        </a:defRPr>
      </a:lvl7pPr>
      <a:lvl8pPr marL="3200106" algn="l" defTabSz="914316" rtl="0" eaLnBrk="1" latinLnBrk="0" hangingPunct="1">
        <a:defRPr sz="1800" kern="1200">
          <a:solidFill>
            <a:schemeClr val="tx1"/>
          </a:solidFill>
          <a:latin typeface="+mn-lt"/>
          <a:ea typeface="+mn-ea"/>
          <a:cs typeface="+mn-cs"/>
        </a:defRPr>
      </a:lvl8pPr>
      <a:lvl9pPr marL="3657265" algn="l" defTabSz="91431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asaecenter.org/resources/articles/an_plus/2022/03-march/use-discussion-groups-to-foster-productive-political-conversations/" TargetMode="External"/><Relationship Id="rId7" Type="http://schemas.openxmlformats.org/officeDocument/2006/relationships/hyperlink" Target="https://doi.org/10.1007/s42761-021-00057-7"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www.pewresearch.org/internet/2016/10/25/the-tone-of-social-media-discussions-around-politics/" TargetMode="External"/><Relationship Id="rId5" Type="http://schemas.openxmlformats.org/officeDocument/2006/relationships/hyperlink" Target="https://doi.org/10.1080/15213269.2019.1572521" TargetMode="External"/><Relationship Id="rId4" Type="http://schemas.openxmlformats.org/officeDocument/2006/relationships/hyperlink" Target="https://doi.org/10.1080/1369118X.2017.1366539"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about.fb.com/news/2020/11/what-do-people-actually-see-on-facebook-in-the-u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www.pewresearch.org/politics/2022/06/16/politics-on-twitter-one-third-of-tweets-from-u-s-adults-are-political/" TargetMode="External"/><Relationship Id="rId5" Type="http://schemas.openxmlformats.org/officeDocument/2006/relationships/hyperlink" Target="https://www.usps.com/ship/mail-shipping-services.htm" TargetMode="External"/><Relationship Id="rId4" Type="http://schemas.openxmlformats.org/officeDocument/2006/relationships/hyperlink" Target="https://www.statista.com/statistics/490424/number-of-worldwide-facebook-users/"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hyperlink" Target="https://hrcak.srce.hr/file/156425" TargetMode="External"/><Relationship Id="rId2" Type="http://schemas.openxmlformats.org/officeDocument/2006/relationships/hyperlink" Target="https://publications.aap.org/pediatrics/article-abstract/136/6/1044/33852/Exposure-and-Use-of-Mobile-Media-Devices-by-Young?autologincheck=redirected" TargetMode="External"/><Relationship Id="rId1" Type="http://schemas.openxmlformats.org/officeDocument/2006/relationships/slideLayout" Target="../slideLayouts/slideLayout2.xml"/><Relationship Id="rId6" Type="http://schemas.openxmlformats.org/officeDocument/2006/relationships/hyperlink" Target="https://www.sciencedirect.com/science/article/pii/S1389945710001632" TargetMode="External"/><Relationship Id="rId5" Type="http://schemas.openxmlformats.org/officeDocument/2006/relationships/hyperlink" Target="https://psycnet.apa.org/record/2017-27611-001" TargetMode="External"/><Relationship Id="rId4" Type="http://schemas.openxmlformats.org/officeDocument/2006/relationships/hyperlink" Target="https://www.mdpi.com/1660-4601/18/11/5943"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en.wikipedia.org/wiki/Wikipedia:Citing_Wikipedia"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rE3j_RHkqJc"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1"/>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4</a:t>
            </a:r>
            <a:br>
              <a:rPr lang="en-US" dirty="0"/>
            </a:br>
            <a:r>
              <a:rPr lang="en-US" dirty="0"/>
              <a:t>Freedom Of Speech</a:t>
            </a:r>
          </a:p>
        </p:txBody>
      </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Should politics be discussed online?</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Alexander Beck</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2023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10</a:t>
            </a:fld>
            <a:endParaRPr lang="en-US"/>
          </a:p>
        </p:txBody>
      </p:sp>
    </p:spTree>
    <p:extLst>
      <p:ext uri="{BB962C8B-B14F-4D97-AF65-F5344CB8AC3E}">
        <p14:creationId xmlns:p14="http://schemas.microsoft.com/office/powerpoint/2010/main" val="63274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Politics should be discussed online because…</a:t>
            </a:r>
          </a:p>
        </p:txBody>
      </p:sp>
      <p:sp>
        <p:nvSpPr>
          <p:cNvPr id="3" name="Content Placeholder 2"/>
          <p:cNvSpPr>
            <a:spLocks noGrp="1"/>
          </p:cNvSpPr>
          <p:nvPr>
            <p:ph sz="half" idx="1"/>
          </p:nvPr>
        </p:nvSpPr>
        <p:spPr/>
        <p:txBody>
          <a:bodyPr/>
          <a:lstStyle/>
          <a:p>
            <a:r>
              <a:rPr lang="en-US" dirty="0"/>
              <a:t>Open Political Discussions lead to connecting with likeminded people online</a:t>
            </a:r>
          </a:p>
          <a:p>
            <a:r>
              <a:rPr lang="en-US" dirty="0"/>
              <a:t>Online discussions have responses much faster compared to slower mediums such as letters</a:t>
            </a:r>
          </a:p>
          <a:p>
            <a:pPr lvl="1"/>
            <a:r>
              <a:rPr lang="en-US" dirty="0"/>
              <a:t>First-Class Mail takes 1-5 days [9]</a:t>
            </a:r>
          </a:p>
          <a:p>
            <a:endParaRPr lang="en-US" dirty="0"/>
          </a:p>
        </p:txBody>
      </p:sp>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Alexander Beck</a:t>
            </a:r>
          </a:p>
        </p:txBody>
      </p:sp>
    </p:spTree>
    <p:extLst>
      <p:ext uri="{BB962C8B-B14F-4D97-AF65-F5344CB8AC3E}">
        <p14:creationId xmlns:p14="http://schemas.microsoft.com/office/powerpoint/2010/main" val="2075725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facebook</a:t>
            </a:r>
            <a:endParaRPr lang="en-US" dirty="0"/>
          </a:p>
        </p:txBody>
      </p:sp>
      <p:sp>
        <p:nvSpPr>
          <p:cNvPr id="3" name="Content Placeholder 2"/>
          <p:cNvSpPr>
            <a:spLocks noGrp="1"/>
          </p:cNvSpPr>
          <p:nvPr>
            <p:ph sz="half" idx="1"/>
          </p:nvPr>
        </p:nvSpPr>
        <p:spPr>
          <a:xfrm>
            <a:off x="685800" y="1352551"/>
            <a:ext cx="3816706" cy="3352800"/>
          </a:xfrm>
        </p:spPr>
        <p:txBody>
          <a:bodyPr/>
          <a:lstStyle/>
          <a:p>
            <a:r>
              <a:rPr lang="en-US" dirty="0"/>
              <a:t>6% of all Facebook posts are political [7]</a:t>
            </a:r>
          </a:p>
          <a:p>
            <a:r>
              <a:rPr lang="en-US" dirty="0"/>
              <a:t>Facebook makes recommendations “based on past expressions of political preference” [2]</a:t>
            </a:r>
          </a:p>
          <a:p>
            <a:r>
              <a:rPr lang="en-US" dirty="0"/>
              <a:t>65% of people surveyed (n=980) say they “mostly follow people who share their own political views” [5]</a:t>
            </a:r>
          </a:p>
          <a:p>
            <a:pPr marL="0" indent="0">
              <a:buNone/>
            </a:pPr>
            <a:endParaRPr lang="en-US" dirty="0"/>
          </a:p>
          <a:p>
            <a:endParaRPr lang="en-US" dirty="0"/>
          </a:p>
        </p:txBody>
      </p:sp>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Alexander Beck</a:t>
            </a:r>
          </a:p>
        </p:txBody>
      </p:sp>
      <p:pic>
        <p:nvPicPr>
          <p:cNvPr id="17" name="Picture 16" descr="A graph of blue bars&#10;&#10;Description automatically generated">
            <a:extLst>
              <a:ext uri="{FF2B5EF4-FFF2-40B4-BE49-F238E27FC236}">
                <a16:creationId xmlns:a16="http://schemas.microsoft.com/office/drawing/2014/main" id="{B7A8047E-80CD-E857-57EF-E07BAEE077D7}"/>
              </a:ext>
            </a:extLst>
          </p:cNvPr>
          <p:cNvPicPr>
            <a:picLocks noChangeAspect="1"/>
          </p:cNvPicPr>
          <p:nvPr/>
        </p:nvPicPr>
        <p:blipFill>
          <a:blip r:embed="rId3"/>
          <a:stretch>
            <a:fillRect/>
          </a:stretch>
        </p:blipFill>
        <p:spPr>
          <a:xfrm>
            <a:off x="5419764" y="2241890"/>
            <a:ext cx="3511956" cy="2609383"/>
          </a:xfrm>
          <a:prstGeom prst="rect">
            <a:avLst/>
          </a:prstGeom>
        </p:spPr>
      </p:pic>
      <p:pic>
        <p:nvPicPr>
          <p:cNvPr id="20" name="Picture 19" descr="A graph of blue bars&#10;&#10;Description automatically generated">
            <a:extLst>
              <a:ext uri="{FF2B5EF4-FFF2-40B4-BE49-F238E27FC236}">
                <a16:creationId xmlns:a16="http://schemas.microsoft.com/office/drawing/2014/main" id="{C744CDDA-6BDB-0494-A3CB-D167590B3633}"/>
              </a:ext>
            </a:extLst>
          </p:cNvPr>
          <p:cNvPicPr>
            <a:picLocks noChangeAspect="1"/>
          </p:cNvPicPr>
          <p:nvPr/>
        </p:nvPicPr>
        <p:blipFill rotWithShape="1">
          <a:blip r:embed="rId3"/>
          <a:srcRect l="64973" t="-1408" r="1203" b="66248"/>
          <a:stretch/>
        </p:blipFill>
        <p:spPr>
          <a:xfrm>
            <a:off x="5870410" y="218356"/>
            <a:ext cx="2111785" cy="2023534"/>
          </a:xfrm>
          <a:prstGeom prst="ellipse">
            <a:avLst/>
          </a:prstGeom>
          <a:ln>
            <a:noFill/>
          </a:ln>
          <a:effectLst>
            <a:outerShdw blurRad="50800" dist="38100" dir="2700000" algn="tl" rotWithShape="0">
              <a:prstClr val="black">
                <a:alpha val="40000"/>
              </a:prstClr>
            </a:outerShdw>
          </a:effectLst>
        </p:spPr>
      </p:pic>
      <p:sp>
        <p:nvSpPr>
          <p:cNvPr id="21" name="Oval 20">
            <a:extLst>
              <a:ext uri="{FF2B5EF4-FFF2-40B4-BE49-F238E27FC236}">
                <a16:creationId xmlns:a16="http://schemas.microsoft.com/office/drawing/2014/main" id="{D49239E5-073C-E6D1-5CCC-2CED2447B89F}"/>
              </a:ext>
            </a:extLst>
          </p:cNvPr>
          <p:cNvSpPr/>
          <p:nvPr/>
        </p:nvSpPr>
        <p:spPr>
          <a:xfrm>
            <a:off x="8230864" y="2443089"/>
            <a:ext cx="562708" cy="618979"/>
          </a:xfrm>
          <a:prstGeom prst="ellipse">
            <a:avLst/>
          </a:prstGeom>
          <a:noFill/>
          <a:ln>
            <a:solidFill>
              <a:schemeClr val="bg2">
                <a:lumMod val="60000"/>
                <a:lumOff val="4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a:extLst>
              <a:ext uri="{FF2B5EF4-FFF2-40B4-BE49-F238E27FC236}">
                <a16:creationId xmlns:a16="http://schemas.microsoft.com/office/drawing/2014/main" id="{983DB1A5-1CBA-44BE-56A7-15C37D9C058A}"/>
              </a:ext>
            </a:extLst>
          </p:cNvPr>
          <p:cNvCxnSpPr>
            <a:endCxn id="20" idx="5"/>
          </p:cNvCxnSpPr>
          <p:nvPr/>
        </p:nvCxnSpPr>
        <p:spPr>
          <a:xfrm flipH="1" flipV="1">
            <a:off x="7672931" y="1945550"/>
            <a:ext cx="846229" cy="497539"/>
          </a:xfrm>
          <a:prstGeom prst="straightConnector1">
            <a:avLst/>
          </a:prstGeom>
          <a:ln w="19050">
            <a:solidFill>
              <a:schemeClr val="bg2">
                <a:lumMod val="60000"/>
                <a:lumOff val="40000"/>
              </a:schemeClr>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704A49DE-623D-5F5E-7947-71A181D1AA10}"/>
              </a:ext>
            </a:extLst>
          </p:cNvPr>
          <p:cNvSpPr txBox="1"/>
          <p:nvPr/>
        </p:nvSpPr>
        <p:spPr>
          <a:xfrm>
            <a:off x="4797083" y="4465285"/>
            <a:ext cx="707087" cy="480131"/>
          </a:xfrm>
          <a:prstGeom prst="rect">
            <a:avLst/>
          </a:prstGeom>
          <a:noFill/>
        </p:spPr>
        <p:txBody>
          <a:bodyPr wrap="square" rtlCol="0">
            <a:spAutoFit/>
          </a:bodyPr>
          <a:lstStyle/>
          <a:p>
            <a:pPr>
              <a:lnSpc>
                <a:spcPct val="90000"/>
              </a:lnSpc>
            </a:pPr>
            <a:r>
              <a:rPr lang="en-US" sz="2800" dirty="0"/>
              <a:t>[8]</a:t>
            </a:r>
          </a:p>
        </p:txBody>
      </p:sp>
    </p:spTree>
    <p:extLst>
      <p:ext uri="{BB962C8B-B14F-4D97-AF65-F5344CB8AC3E}">
        <p14:creationId xmlns:p14="http://schemas.microsoft.com/office/powerpoint/2010/main" val="1925717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twitter</a:t>
            </a:r>
          </a:p>
        </p:txBody>
      </p:sp>
      <p:sp>
        <p:nvSpPr>
          <p:cNvPr id="3" name="Content Placeholder 2"/>
          <p:cNvSpPr>
            <a:spLocks noGrp="1"/>
          </p:cNvSpPr>
          <p:nvPr>
            <p:ph sz="half" idx="1"/>
          </p:nvPr>
        </p:nvSpPr>
        <p:spPr/>
        <p:txBody>
          <a:bodyPr/>
          <a:lstStyle/>
          <a:p>
            <a:r>
              <a:rPr lang="en-US" dirty="0"/>
              <a:t>“One-third of Tweets from US Adults are political” [10]</a:t>
            </a:r>
          </a:p>
          <a:p>
            <a:r>
              <a:rPr lang="en-US" dirty="0"/>
              <a:t>Twitter “disperses conversation…rather than constraining conversation with bounded spaces or groups” [2]</a:t>
            </a:r>
          </a:p>
          <a:p>
            <a:r>
              <a:rPr lang="en-US" dirty="0"/>
              <a:t>More exposure to others’ opinions</a:t>
            </a:r>
          </a:p>
          <a:p>
            <a:r>
              <a:rPr lang="en-US" dirty="0"/>
              <a:t>Ability to respond to others in group settings</a:t>
            </a:r>
          </a:p>
        </p:txBody>
      </p:sp>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Alexander Beck</a:t>
            </a:r>
          </a:p>
        </p:txBody>
      </p:sp>
    </p:spTree>
    <p:extLst>
      <p:ext uri="{BB962C8B-B14F-4D97-AF65-F5344CB8AC3E}">
        <p14:creationId xmlns:p14="http://schemas.microsoft.com/office/powerpoint/2010/main" val="3715595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Politics should not be discussed online because…</a:t>
            </a:r>
          </a:p>
        </p:txBody>
      </p:sp>
      <p:sp>
        <p:nvSpPr>
          <p:cNvPr id="3" name="Content Placeholder 2"/>
          <p:cNvSpPr>
            <a:spLocks noGrp="1"/>
          </p:cNvSpPr>
          <p:nvPr>
            <p:ph sz="half" idx="1"/>
          </p:nvPr>
        </p:nvSpPr>
        <p:spPr/>
        <p:txBody>
          <a:bodyPr/>
          <a:lstStyle/>
          <a:p>
            <a:r>
              <a:rPr lang="en-US" dirty="0"/>
              <a:t>They lead to environments that foster hate</a:t>
            </a:r>
          </a:p>
          <a:p>
            <a:r>
              <a:rPr lang="en-US" dirty="0"/>
              <a:t>Separation by beliefs makes people less open-minded</a:t>
            </a:r>
          </a:p>
          <a:p>
            <a:r>
              <a:rPr lang="en-US" dirty="0"/>
              <a:t>Algorithms are used to create “selective exposure” [3]</a:t>
            </a:r>
          </a:p>
          <a:p>
            <a:endParaRPr lang="en-US" dirty="0"/>
          </a:p>
        </p:txBody>
      </p:sp>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Alexander Beck</a:t>
            </a:r>
          </a:p>
        </p:txBody>
      </p:sp>
      <p:pic>
        <p:nvPicPr>
          <p:cNvPr id="4100" name="Picture 4">
            <a:extLst>
              <a:ext uri="{FF2B5EF4-FFF2-40B4-BE49-F238E27FC236}">
                <a16:creationId xmlns:a16="http://schemas.microsoft.com/office/drawing/2014/main" id="{C28A2555-099A-6036-F59A-43FA759E8D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2" y="971959"/>
            <a:ext cx="4000500" cy="387667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B3E95C0D-5E46-3950-BE94-BFBBF4BB47D4}"/>
              </a:ext>
            </a:extLst>
          </p:cNvPr>
          <p:cNvSpPr txBox="1"/>
          <p:nvPr/>
        </p:nvSpPr>
        <p:spPr>
          <a:xfrm>
            <a:off x="4149968" y="4465285"/>
            <a:ext cx="670067" cy="480131"/>
          </a:xfrm>
          <a:prstGeom prst="rect">
            <a:avLst/>
          </a:prstGeom>
          <a:noFill/>
        </p:spPr>
        <p:txBody>
          <a:bodyPr wrap="square" rtlCol="0">
            <a:spAutoFit/>
          </a:bodyPr>
          <a:lstStyle/>
          <a:p>
            <a:pPr>
              <a:lnSpc>
                <a:spcPct val="90000"/>
              </a:lnSpc>
            </a:pPr>
            <a:r>
              <a:rPr lang="en-US" sz="2800" dirty="0"/>
              <a:t>[5]</a:t>
            </a:r>
          </a:p>
        </p:txBody>
      </p:sp>
    </p:spTree>
    <p:extLst>
      <p:ext uri="{BB962C8B-B14F-4D97-AF65-F5344CB8AC3E}">
        <p14:creationId xmlns:p14="http://schemas.microsoft.com/office/powerpoint/2010/main" val="2596300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Echo chambers</a:t>
            </a:r>
          </a:p>
        </p:txBody>
      </p:sp>
      <p:sp>
        <p:nvSpPr>
          <p:cNvPr id="3" name="Content Placeholder 2"/>
          <p:cNvSpPr>
            <a:spLocks noGrp="1"/>
          </p:cNvSpPr>
          <p:nvPr>
            <p:ph sz="half" idx="1"/>
          </p:nvPr>
        </p:nvSpPr>
        <p:spPr/>
        <p:txBody>
          <a:bodyPr/>
          <a:lstStyle/>
          <a:p>
            <a:r>
              <a:rPr lang="en-US" dirty="0"/>
              <a:t>“the opportunities to </a:t>
            </a:r>
            <a:r>
              <a:rPr lang="en-US" b="1" dirty="0"/>
              <a:t>personalize</a:t>
            </a:r>
            <a:r>
              <a:rPr lang="en-US" dirty="0"/>
              <a:t> one’s newsfeed and the tendency to connect with likeminded friends lead to </a:t>
            </a:r>
            <a:r>
              <a:rPr lang="en-US" b="1" dirty="0"/>
              <a:t>echo chambers</a:t>
            </a:r>
            <a:r>
              <a:rPr lang="en-US" dirty="0"/>
              <a:t>” [3]</a:t>
            </a:r>
          </a:p>
          <a:p>
            <a:r>
              <a:rPr lang="en-US" dirty="0"/>
              <a:t>Echo chambers amplify hate</a:t>
            </a:r>
          </a:p>
        </p:txBody>
      </p:sp>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15</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Alexander Beck</a:t>
            </a:r>
          </a:p>
        </p:txBody>
      </p:sp>
    </p:spTree>
    <p:extLst>
      <p:ext uri="{BB962C8B-B14F-4D97-AF65-F5344CB8AC3E}">
        <p14:creationId xmlns:p14="http://schemas.microsoft.com/office/powerpoint/2010/main" val="8219723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Echo chambers do not have to amplify hate</a:t>
            </a:r>
          </a:p>
        </p:txBody>
      </p:sp>
      <p:sp>
        <p:nvSpPr>
          <p:cNvPr id="3" name="Content Placeholder 2"/>
          <p:cNvSpPr>
            <a:spLocks noGrp="1"/>
          </p:cNvSpPr>
          <p:nvPr>
            <p:ph sz="half" idx="1"/>
          </p:nvPr>
        </p:nvSpPr>
        <p:spPr/>
        <p:txBody>
          <a:bodyPr/>
          <a:lstStyle/>
          <a:p>
            <a:r>
              <a:rPr lang="en-US" dirty="0"/>
              <a:t>“users are likely to produce content that is similar to previous content that generated engagement” [6]</a:t>
            </a:r>
          </a:p>
          <a:p>
            <a:r>
              <a:rPr lang="en-US" dirty="0"/>
              <a:t>Not all engaging content is negative</a:t>
            </a:r>
          </a:p>
          <a:p>
            <a:r>
              <a:rPr lang="en-US" dirty="0"/>
              <a:t>It is all about what people share</a:t>
            </a:r>
          </a:p>
          <a:p>
            <a:endParaRPr lang="en-US" dirty="0"/>
          </a:p>
        </p:txBody>
      </p:sp>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16</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Alexander Beck</a:t>
            </a:r>
          </a:p>
        </p:txBody>
      </p:sp>
    </p:spTree>
    <p:extLst>
      <p:ext uri="{BB962C8B-B14F-4D97-AF65-F5344CB8AC3E}">
        <p14:creationId xmlns:p14="http://schemas.microsoft.com/office/powerpoint/2010/main" val="3388659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Inclusivity is not exclusive</a:t>
            </a:r>
          </a:p>
        </p:txBody>
      </p:sp>
      <p:sp>
        <p:nvSpPr>
          <p:cNvPr id="3" name="Content Placeholder 2"/>
          <p:cNvSpPr>
            <a:spLocks noGrp="1"/>
          </p:cNvSpPr>
          <p:nvPr>
            <p:ph sz="half" idx="1"/>
          </p:nvPr>
        </p:nvSpPr>
        <p:spPr/>
        <p:txBody>
          <a:bodyPr>
            <a:normAutofit/>
          </a:bodyPr>
          <a:lstStyle/>
          <a:p>
            <a:r>
              <a:rPr lang="en-US" dirty="0"/>
              <a:t>Talking only with likeminded people will not create hate with those who differ in opinion</a:t>
            </a:r>
          </a:p>
          <a:p>
            <a:r>
              <a:rPr lang="en-US" dirty="0"/>
              <a:t>It creates an environment of inclusivity for those who share opinions</a:t>
            </a:r>
          </a:p>
          <a:p>
            <a:r>
              <a:rPr lang="en-US" dirty="0"/>
              <a:t>“People with different backgrounds and experiences share their views, and that's an element of inclusion” [1]</a:t>
            </a:r>
          </a:p>
          <a:p>
            <a:endParaRPr lang="en-US" dirty="0"/>
          </a:p>
          <a:p>
            <a:endParaRPr lang="en-US" dirty="0"/>
          </a:p>
          <a:p>
            <a:endParaRPr lang="en-US" dirty="0"/>
          </a:p>
          <a:p>
            <a:endParaRPr lang="en-US" dirty="0"/>
          </a:p>
        </p:txBody>
      </p:sp>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17</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Alexander Beck</a:t>
            </a:r>
          </a:p>
        </p:txBody>
      </p:sp>
    </p:spTree>
    <p:extLst>
      <p:ext uri="{BB962C8B-B14F-4D97-AF65-F5344CB8AC3E}">
        <p14:creationId xmlns:p14="http://schemas.microsoft.com/office/powerpoint/2010/main" val="10336269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Communities of choice</a:t>
            </a:r>
          </a:p>
        </p:txBody>
      </p:sp>
      <p:sp>
        <p:nvSpPr>
          <p:cNvPr id="3" name="Content Placeholder 2"/>
          <p:cNvSpPr>
            <a:spLocks noGrp="1"/>
          </p:cNvSpPr>
          <p:nvPr>
            <p:ph sz="half" idx="1"/>
          </p:nvPr>
        </p:nvSpPr>
        <p:spPr/>
        <p:txBody>
          <a:bodyPr/>
          <a:lstStyle/>
          <a:p>
            <a:r>
              <a:rPr lang="en-US" dirty="0"/>
              <a:t>“online groups are ‘communities of choice’ as opposed to communities of geographically proximate individuals who have little choice but to get along” [4] </a:t>
            </a:r>
          </a:p>
          <a:p>
            <a:r>
              <a:rPr lang="en-US" dirty="0"/>
              <a:t>In other words, you get to choose who you talk to online</a:t>
            </a:r>
          </a:p>
          <a:p>
            <a:r>
              <a:rPr lang="en-US" dirty="0"/>
              <a:t>You can block people online, but you cannot offline</a:t>
            </a:r>
          </a:p>
        </p:txBody>
      </p:sp>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Alexander Beck</a:t>
            </a:r>
          </a:p>
        </p:txBody>
      </p:sp>
      <p:pic>
        <p:nvPicPr>
          <p:cNvPr id="6150" name="Picture 6">
            <a:extLst>
              <a:ext uri="{FF2B5EF4-FFF2-40B4-BE49-F238E27FC236}">
                <a16:creationId xmlns:a16="http://schemas.microsoft.com/office/drawing/2014/main" id="{E72B7EEF-6B5B-8541-E426-B921F3517B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854" y="690074"/>
            <a:ext cx="3653898" cy="437597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C90F529D-B86D-FB3F-C60B-8754D626D4F2}"/>
              </a:ext>
            </a:extLst>
          </p:cNvPr>
          <p:cNvSpPr txBox="1"/>
          <p:nvPr/>
        </p:nvSpPr>
        <p:spPr>
          <a:xfrm>
            <a:off x="4568915" y="4663369"/>
            <a:ext cx="929208" cy="480131"/>
          </a:xfrm>
          <a:prstGeom prst="rect">
            <a:avLst/>
          </a:prstGeom>
          <a:noFill/>
        </p:spPr>
        <p:txBody>
          <a:bodyPr wrap="square" rtlCol="0">
            <a:spAutoFit/>
          </a:bodyPr>
          <a:lstStyle/>
          <a:p>
            <a:pPr>
              <a:lnSpc>
                <a:spcPct val="90000"/>
              </a:lnSpc>
            </a:pPr>
            <a:r>
              <a:rPr lang="en-US" sz="2800" dirty="0"/>
              <a:t>[5]</a:t>
            </a:r>
          </a:p>
        </p:txBody>
      </p:sp>
    </p:spTree>
    <p:extLst>
      <p:ext uri="{BB962C8B-B14F-4D97-AF65-F5344CB8AC3E}">
        <p14:creationId xmlns:p14="http://schemas.microsoft.com/office/powerpoint/2010/main" val="31825436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sz="half" idx="1"/>
          </p:nvPr>
        </p:nvSpPr>
        <p:spPr/>
        <p:txBody>
          <a:bodyPr/>
          <a:lstStyle/>
          <a:p>
            <a:r>
              <a:rPr lang="en-US" dirty="0"/>
              <a:t>Political discussion online allow likeminded people to connect when they normally would have never met</a:t>
            </a:r>
          </a:p>
          <a:p>
            <a:r>
              <a:rPr lang="en-US" dirty="0"/>
              <a:t>Online discussions allow for multiple people to participate in the same conversations</a:t>
            </a:r>
          </a:p>
          <a:p>
            <a:r>
              <a:rPr lang="en-US" dirty="0"/>
              <a:t>It creates communities of choice in which people can choose who they talk to</a:t>
            </a:r>
          </a:p>
          <a:p>
            <a:endParaRPr lang="en-US" dirty="0"/>
          </a:p>
        </p:txBody>
      </p:sp>
      <p:sp>
        <p:nvSpPr>
          <p:cNvPr id="5" name="Footer Placeholder 4"/>
          <p:cNvSpPr>
            <a:spLocks noGrp="1"/>
          </p:cNvSpPr>
          <p:nvPr>
            <p:ph type="ftr" sz="quarter" idx="11"/>
          </p:nvPr>
        </p:nvSpPr>
        <p:spPr/>
        <p:txBody>
          <a:bodyPr/>
          <a:lstStyle/>
          <a:p>
            <a:r>
              <a:rPr lang="sk-SK" dirty="0"/>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Alexander Beck</a:t>
            </a:r>
          </a:p>
        </p:txBody>
      </p:sp>
    </p:spTree>
    <p:extLst>
      <p:ext uri="{BB962C8B-B14F-4D97-AF65-F5344CB8AC3E}">
        <p14:creationId xmlns:p14="http://schemas.microsoft.com/office/powerpoint/2010/main" val="4081933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60BC0-6B1B-FB45-BDAA-92F078D9A5E6}"/>
              </a:ext>
            </a:extLst>
          </p:cNvPr>
          <p:cNvSpPr>
            <a:spLocks noGrp="1"/>
          </p:cNvSpPr>
          <p:nvPr>
            <p:ph type="title"/>
          </p:nvPr>
        </p:nvSpPr>
        <p:spPr/>
        <p:txBody>
          <a:bodyPr/>
          <a:lstStyle/>
          <a:p>
            <a:r>
              <a:rPr lang="en-US" dirty="0"/>
              <a:t>what works well </a:t>
            </a:r>
            <a:r>
              <a:rPr lang="en-US" dirty="0" err="1"/>
              <a:t>REmotely</a:t>
            </a:r>
            <a:r>
              <a:rPr lang="en-US" dirty="0"/>
              <a:t> With Zoom</a:t>
            </a:r>
          </a:p>
        </p:txBody>
      </p:sp>
      <p:sp>
        <p:nvSpPr>
          <p:cNvPr id="3" name="Content Placeholder 2">
            <a:extLst>
              <a:ext uri="{FF2B5EF4-FFF2-40B4-BE49-F238E27FC236}">
                <a16:creationId xmlns:a16="http://schemas.microsoft.com/office/drawing/2014/main" id="{56C0F8E4-4D19-D347-A0C9-7696DE688D23}"/>
              </a:ext>
            </a:extLst>
          </p:cNvPr>
          <p:cNvSpPr>
            <a:spLocks noGrp="1"/>
          </p:cNvSpPr>
          <p:nvPr>
            <p:ph idx="1"/>
          </p:nvPr>
        </p:nvSpPr>
        <p:spPr>
          <a:xfrm>
            <a:off x="667512" y="1353312"/>
            <a:ext cx="7772400" cy="3352800"/>
          </a:xfrm>
        </p:spPr>
        <p:txBody>
          <a:bodyPr>
            <a:normAutofit/>
          </a:bodyPr>
          <a:lstStyle/>
          <a:p>
            <a:r>
              <a:rPr lang="en-US" dirty="0"/>
              <a:t>Turn your camera on</a:t>
            </a:r>
          </a:p>
          <a:p>
            <a:r>
              <a:rPr lang="en-US" dirty="0"/>
              <a:t>Sign in with First and Last Name</a:t>
            </a:r>
          </a:p>
          <a:p>
            <a:r>
              <a:rPr lang="en-US" dirty="0"/>
              <a:t>Stay muted unless you are going to speak</a:t>
            </a:r>
          </a:p>
          <a:p>
            <a:r>
              <a:rPr lang="en-US" dirty="0"/>
              <a:t>To speak use the raise your hand feature </a:t>
            </a:r>
          </a:p>
          <a:p>
            <a:r>
              <a:rPr lang="en-US" dirty="0"/>
              <a:t>To answer yes/no questions use the “yes” ”no” buttons</a:t>
            </a:r>
          </a:p>
          <a:p>
            <a:r>
              <a:rPr lang="en-US" dirty="0"/>
              <a:t>Wait until the end of student presentations to ask questions</a:t>
            </a:r>
          </a:p>
          <a:p>
            <a:pPr lvl="1"/>
            <a:r>
              <a:rPr lang="en-US" dirty="0"/>
              <a:t>Write them down so you don’t forget</a:t>
            </a:r>
          </a:p>
        </p:txBody>
      </p:sp>
      <p:sp>
        <p:nvSpPr>
          <p:cNvPr id="4" name="Footer Placeholder 3">
            <a:extLst>
              <a:ext uri="{FF2B5EF4-FFF2-40B4-BE49-F238E27FC236}">
                <a16:creationId xmlns:a16="http://schemas.microsoft.com/office/drawing/2014/main" id="{5881CB2F-E262-2841-832D-9D9241063D87}"/>
              </a:ext>
            </a:extLst>
          </p:cNvPr>
          <p:cNvSpPr>
            <a:spLocks noGrp="1"/>
          </p:cNvSpPr>
          <p:nvPr>
            <p:ph type="ftr" sz="quarter" idx="11"/>
          </p:nvPr>
        </p:nvSpPr>
        <p:spPr/>
        <p:txBody>
          <a:bodyPr/>
          <a:lstStyle/>
          <a:p>
            <a:r>
              <a:rPr lang="sk-SK"/>
              <a:t>© 2023 Keith A. Pray</a:t>
            </a:r>
            <a:endParaRPr lang="en-US" dirty="0"/>
          </a:p>
        </p:txBody>
      </p:sp>
      <p:sp>
        <p:nvSpPr>
          <p:cNvPr id="5" name="Slide Number Placeholder 4">
            <a:extLst>
              <a:ext uri="{FF2B5EF4-FFF2-40B4-BE49-F238E27FC236}">
                <a16:creationId xmlns:a16="http://schemas.microsoft.com/office/drawing/2014/main" id="{F1B0291D-315D-984F-BF54-FDD6D8484D75}"/>
              </a:ext>
            </a:extLst>
          </p:cNvPr>
          <p:cNvSpPr>
            <a:spLocks noGrp="1"/>
          </p:cNvSpPr>
          <p:nvPr>
            <p:ph type="sldNum" sz="quarter" idx="12"/>
          </p:nvPr>
        </p:nvSpPr>
        <p:spPr/>
        <p:txBody>
          <a:bodyPr/>
          <a:lstStyle/>
          <a:p>
            <a:fld id="{A2A17EAB-8B51-5C40-8776-6683E51FA7A0}" type="slidenum">
              <a:rPr lang="en-US" smtClean="0"/>
              <a:t>2</a:t>
            </a:fld>
            <a:endParaRPr lang="en-US"/>
          </a:p>
        </p:txBody>
      </p:sp>
    </p:spTree>
    <p:extLst>
      <p:ext uri="{BB962C8B-B14F-4D97-AF65-F5344CB8AC3E}">
        <p14:creationId xmlns:p14="http://schemas.microsoft.com/office/powerpoint/2010/main" val="3345245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62500" lnSpcReduction="20000"/>
          </a:bodyPr>
          <a:lstStyle/>
          <a:p>
            <a:pPr marL="0" indent="0">
              <a:buNone/>
            </a:pPr>
            <a:r>
              <a:rPr lang="en-US" dirty="0"/>
              <a:t>[1] Showalter, A. (2022, March 15). Use discussion groups to foster productive political conversations. ASAE. </a:t>
            </a:r>
            <a:r>
              <a:rPr lang="en-US" dirty="0">
                <a:hlinkClick r:id="rId3"/>
              </a:rPr>
              <a:t>https://www.asaecenter.org/resources/articles/an_plus/2022/03-march/use-discussion-groups-to-foster-productive-political-conversations/</a:t>
            </a:r>
            <a:r>
              <a:rPr lang="en-US" dirty="0"/>
              <a:t>. Date Accessed: 09/04/2023</a:t>
            </a:r>
          </a:p>
          <a:p>
            <a:pPr marL="0" indent="0">
              <a:buNone/>
            </a:pPr>
            <a:r>
              <a:rPr lang="en-US" dirty="0"/>
              <a:t>[2] Pond, &amp; Lewis, J. (2019). Riots and Twitter: connective politics, social media and framing discourses in the digital public sphere. Information, Communication &amp; Society, 22(2), 213–231. </a:t>
            </a:r>
            <a:r>
              <a:rPr lang="en-US" dirty="0">
                <a:hlinkClick r:id="rId4"/>
              </a:rPr>
              <a:t>https://doi.org/10.1080/1369118X.2017.1366539</a:t>
            </a:r>
            <a:r>
              <a:rPr lang="en-US" dirty="0"/>
              <a:t>. Date Accessed: 09/03/2023</a:t>
            </a:r>
          </a:p>
          <a:p>
            <a:pPr marL="0" indent="0">
              <a:buNone/>
            </a:pPr>
            <a:r>
              <a:rPr lang="en-US" dirty="0"/>
              <a:t>[3] Winter. (2020). Do anticipated Facebook discussions diminish the importance of argument quality? An experimental investigation of attitude formation in social media. Media Psychology, 23(1), 79–106. </a:t>
            </a:r>
            <a:r>
              <a:rPr lang="en-US" dirty="0">
                <a:hlinkClick r:id="rId5"/>
              </a:rPr>
              <a:t>https://doi.org/10.1080/15213269.2019.1572521</a:t>
            </a:r>
            <a:r>
              <a:rPr lang="en-US" dirty="0"/>
              <a:t>. Date Accessed: 09/03/2023</a:t>
            </a:r>
          </a:p>
          <a:p>
            <a:pPr marL="0" indent="0">
              <a:buNone/>
            </a:pPr>
            <a:r>
              <a:rPr lang="en-US" dirty="0"/>
              <a:t> [4] </a:t>
            </a:r>
            <a:r>
              <a:rPr lang="en-US" dirty="0" err="1"/>
              <a:t>Lehdonvirta</a:t>
            </a:r>
            <a:r>
              <a:rPr lang="en-US" dirty="0"/>
              <a:t>, Vili &amp; </a:t>
            </a:r>
            <a:r>
              <a:rPr lang="en-US" dirty="0" err="1"/>
              <a:t>Räsänen</a:t>
            </a:r>
            <a:r>
              <a:rPr lang="en-US" dirty="0"/>
              <a:t>, </a:t>
            </a:r>
            <a:r>
              <a:rPr lang="en-US" dirty="0" err="1"/>
              <a:t>Pekka</a:t>
            </a:r>
            <a:r>
              <a:rPr lang="en-US" dirty="0"/>
              <a:t>. (2011). How do young people identify with online and offline peer groups? A comparison between UK, Spain and Japan. JOURNAL OF YOUTH STUDIES. 14. 91-108. 10.1080/13676261.2010.506530. Date Accessed: 09/04/2023</a:t>
            </a:r>
          </a:p>
          <a:p>
            <a:pPr marL="0" indent="0">
              <a:buNone/>
            </a:pPr>
            <a:r>
              <a:rPr lang="en-US" dirty="0"/>
              <a:t>[5] Pew Research Center. (2019, December 31). 2. the tone of social media discussions around politics. Pew Research Center: Internet, Science &amp;amp; Tech. </a:t>
            </a:r>
            <a:r>
              <a:rPr lang="en-US" dirty="0">
                <a:hlinkClick r:id="rId6"/>
              </a:rPr>
              <a:t>https://www.pewresearch.org/internet/2016/10/25/the-tone-of-social-media-discussions-around-politics/</a:t>
            </a:r>
            <a:r>
              <a:rPr lang="en-US" dirty="0"/>
              <a:t>. Date Accessed: 09/04/2023</a:t>
            </a:r>
          </a:p>
          <a:p>
            <a:pPr marL="0" indent="0">
              <a:buNone/>
            </a:pPr>
            <a:r>
              <a:rPr lang="en-US" dirty="0"/>
              <a:t>[6] </a:t>
            </a:r>
            <a:r>
              <a:rPr lang="en-US" dirty="0" err="1"/>
              <a:t>Schöne</a:t>
            </a:r>
            <a:r>
              <a:rPr lang="en-US" dirty="0"/>
              <a:t>, J.P., Parkinson, B. &amp; Goldenberg, A. Negativity Spreads More than Positivity on Twitter After Both Positive and Negative Political Situations. </a:t>
            </a:r>
            <a:r>
              <a:rPr lang="en-US" dirty="0" err="1"/>
              <a:t>Affec</a:t>
            </a:r>
            <a:r>
              <a:rPr lang="en-US" dirty="0"/>
              <a:t> Sci 2, 379–390 (2021). </a:t>
            </a:r>
            <a:r>
              <a:rPr lang="en-US" dirty="0">
                <a:hlinkClick r:id="rId7"/>
              </a:rPr>
              <a:t>https://doi.org/10.1007/s42761-021-00057-7</a:t>
            </a:r>
            <a:r>
              <a:rPr lang="en-US" dirty="0"/>
              <a:t>. Date Accessed: 09/04/2023</a:t>
            </a:r>
          </a:p>
        </p:txBody>
      </p:sp>
      <p:sp>
        <p:nvSpPr>
          <p:cNvPr id="4" name="Footer Placeholder 3"/>
          <p:cNvSpPr>
            <a:spLocks noGrp="1"/>
          </p:cNvSpPr>
          <p:nvPr>
            <p:ph type="ftr" sz="quarter" idx="11"/>
          </p:nvPr>
        </p:nvSpPr>
        <p:spPr/>
        <p:txBody>
          <a:bodyPr/>
          <a:lstStyle/>
          <a:p>
            <a:r>
              <a:rPr lang="sk-SK" dirty="0"/>
              <a:t>© 2023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20</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Alexander Beck</a:t>
            </a:r>
          </a:p>
        </p:txBody>
      </p:sp>
    </p:spTree>
    <p:extLst>
      <p:ext uri="{BB962C8B-B14F-4D97-AF65-F5344CB8AC3E}">
        <p14:creationId xmlns:p14="http://schemas.microsoft.com/office/powerpoint/2010/main" val="6632965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References…continued</a:t>
            </a:r>
          </a:p>
        </p:txBody>
      </p:sp>
      <p:sp>
        <p:nvSpPr>
          <p:cNvPr id="3" name="Content Placeholder 2"/>
          <p:cNvSpPr>
            <a:spLocks noGrp="1"/>
          </p:cNvSpPr>
          <p:nvPr>
            <p:ph idx="1"/>
          </p:nvPr>
        </p:nvSpPr>
        <p:spPr/>
        <p:txBody>
          <a:bodyPr lIns="91440">
            <a:normAutofit fontScale="85000" lnSpcReduction="10000"/>
          </a:bodyPr>
          <a:lstStyle/>
          <a:p>
            <a:pPr marL="0" indent="0">
              <a:buNone/>
            </a:pPr>
            <a:r>
              <a:rPr lang="en-US" dirty="0"/>
              <a:t>[7] Schultz, A. (2022, November 4). What do people actually see on Facebook in the US?. Meta. </a:t>
            </a:r>
            <a:r>
              <a:rPr lang="en-US" dirty="0">
                <a:hlinkClick r:id="rId3"/>
              </a:rPr>
              <a:t>https://about.fb.com/news/2020/11/what-do-people-actually-see-on-facebook-in-the-us/</a:t>
            </a:r>
            <a:r>
              <a:rPr lang="en-US" dirty="0"/>
              <a:t>. Date Accessed: 09/04/2023</a:t>
            </a:r>
          </a:p>
          <a:p>
            <a:pPr marL="0" indent="0">
              <a:buNone/>
            </a:pPr>
            <a:r>
              <a:rPr lang="en-US" dirty="0"/>
              <a:t>[8] Dixon, S. J. (2023, August 25). Facebook audience worldwide 2020. Statista. </a:t>
            </a:r>
            <a:r>
              <a:rPr lang="en-US" dirty="0">
                <a:hlinkClick r:id="rId4"/>
              </a:rPr>
              <a:t>https://www.statista.com/statistics/490424/number-of-worldwide-facebook-users/</a:t>
            </a:r>
            <a:r>
              <a:rPr lang="en-US" dirty="0"/>
              <a:t>. Date Accessed: 09/04/2023</a:t>
            </a:r>
          </a:p>
          <a:p>
            <a:pPr marL="0" indent="0">
              <a:buNone/>
            </a:pPr>
            <a:r>
              <a:rPr lang="en-US" dirty="0"/>
              <a:t>[9] Mail &amp; Shipping Services. USPS. (n.d.). </a:t>
            </a:r>
            <a:r>
              <a:rPr lang="en-US" dirty="0">
                <a:hlinkClick r:id="rId5"/>
              </a:rPr>
              <a:t>https://www.usps.com/ship/mail-shipping-services.htm</a:t>
            </a:r>
            <a:r>
              <a:rPr lang="en-US" dirty="0"/>
              <a:t>. Date Accessed: 09/04/2023</a:t>
            </a:r>
          </a:p>
          <a:p>
            <a:pPr marL="0" indent="0">
              <a:buNone/>
            </a:pPr>
            <a:r>
              <a:rPr lang="en-US" dirty="0"/>
              <a:t>[10] Mitchell, T. (2022, June 16). Politics on twitter: One-third of tweets from U.S. adults are political. Pew Research Center - U.S. Politics &amp;amp; Policy. </a:t>
            </a:r>
            <a:r>
              <a:rPr lang="en-US" dirty="0">
                <a:hlinkClick r:id="rId6"/>
              </a:rPr>
              <a:t>https://www.pewresearch.org/politics/2022/06/16/politics-on-twitter-one-third-of-tweets-from-u-s-adults-are-political/</a:t>
            </a:r>
            <a:r>
              <a:rPr lang="en-US" dirty="0"/>
              <a:t>. Date Accessed: 09/04/2023</a:t>
            </a:r>
          </a:p>
        </p:txBody>
      </p:sp>
      <p:sp>
        <p:nvSpPr>
          <p:cNvPr id="4" name="Footer Placeholder 3"/>
          <p:cNvSpPr>
            <a:spLocks noGrp="1"/>
          </p:cNvSpPr>
          <p:nvPr>
            <p:ph type="ftr" sz="quarter" idx="11"/>
          </p:nvPr>
        </p:nvSpPr>
        <p:spPr/>
        <p:txBody>
          <a:bodyPr/>
          <a:lstStyle/>
          <a:p>
            <a:r>
              <a:rPr lang="sk-SK" dirty="0"/>
              <a:t>© 2023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21</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Alexander Beck</a:t>
            </a:r>
          </a:p>
        </p:txBody>
      </p:sp>
    </p:spTree>
    <p:extLst>
      <p:ext uri="{BB962C8B-B14F-4D97-AF65-F5344CB8AC3E}">
        <p14:creationId xmlns:p14="http://schemas.microsoft.com/office/powerpoint/2010/main" val="41102589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a:ea typeface="Cambria"/>
              </a:rPr>
              <a:t>Face to face</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a:ea typeface="Cambria"/>
              </a:rPr>
              <a:t>Suki Kushwaha</a:t>
            </a:r>
          </a:p>
          <a:p>
            <a:endParaRPr lang="en-US">
              <a:solidFill>
                <a:schemeClr val="bg2">
                  <a:lumMod val="60000"/>
                  <a:lumOff val="40000"/>
                </a:schemeClr>
              </a:solidFill>
              <a:highlight>
                <a:srgbClr val="FFFF00"/>
              </a:highlight>
              <a:ea typeface="Cambria"/>
            </a:endParaRP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2023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22</a:t>
            </a:fld>
            <a:endParaRPr lang="en-US"/>
          </a:p>
        </p:txBody>
      </p:sp>
    </p:spTree>
    <p:extLst>
      <p:ext uri="{BB962C8B-B14F-4D97-AF65-F5344CB8AC3E}">
        <p14:creationId xmlns:p14="http://schemas.microsoft.com/office/powerpoint/2010/main" val="14658204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ea typeface="Cambria"/>
              </a:rPr>
              <a:t>The Rise of technology</a:t>
            </a:r>
            <a:endParaRPr lang="en-US"/>
          </a:p>
        </p:txBody>
      </p:sp>
      <p:sp>
        <p:nvSpPr>
          <p:cNvPr id="3" name="Content Placeholder 2"/>
          <p:cNvSpPr>
            <a:spLocks noGrp="1"/>
          </p:cNvSpPr>
          <p:nvPr>
            <p:ph sz="half" idx="1"/>
          </p:nvPr>
        </p:nvSpPr>
        <p:spPr>
          <a:xfrm>
            <a:off x="562819" y="1207867"/>
            <a:ext cx="3733800" cy="3352800"/>
          </a:xfrm>
        </p:spPr>
        <p:txBody>
          <a:bodyPr vert="horz" lIns="91436" tIns="45718" rIns="91436" bIns="45718" rtlCol="0" anchor="t">
            <a:normAutofit/>
          </a:bodyPr>
          <a:lstStyle/>
          <a:p>
            <a:pPr marL="205740" indent="-205740"/>
            <a:r>
              <a:rPr lang="en-US" dirty="0"/>
              <a:t>Per the U.S. Census, 76% of households reported having a computer in 2011</a:t>
            </a:r>
            <a:endParaRPr lang="en-US" dirty="0">
              <a:ea typeface="Cambria"/>
            </a:endParaRPr>
          </a:p>
          <a:p>
            <a:pPr marL="411480" lvl="1" indent="-205740"/>
            <a:r>
              <a:rPr lang="en-US" dirty="0">
                <a:ea typeface="Cambria"/>
              </a:rPr>
              <a:t>Only 8% in 1994</a:t>
            </a:r>
          </a:p>
          <a:p>
            <a:pPr marL="411480" lvl="1" indent="-205740"/>
            <a:r>
              <a:rPr lang="en-US" dirty="0"/>
              <a:t>72% of households reported accessing the Internet, up from 18% in 1998[1]</a:t>
            </a:r>
            <a:endParaRPr lang="en-US" dirty="0">
              <a:ea typeface="Cambria"/>
            </a:endParaRPr>
          </a:p>
          <a:p>
            <a:pPr marL="205740" indent="-205740"/>
            <a:r>
              <a:rPr lang="en-US" dirty="0">
                <a:ea typeface="Cambria"/>
              </a:rPr>
              <a:t>One study found people ages 8 to 18 spent more time on media than on any other activity – at an average of 7.5 hours a day</a:t>
            </a:r>
          </a:p>
        </p:txBody>
      </p:sp>
      <p:sp>
        <p:nvSpPr>
          <p:cNvPr id="5" name="Footer Placeholder 4"/>
          <p:cNvSpPr>
            <a:spLocks noGrp="1"/>
          </p:cNvSpPr>
          <p:nvPr>
            <p:ph type="ftr" sz="quarter" idx="11"/>
          </p:nvPr>
        </p:nvSpPr>
        <p:spPr/>
        <p:txBody>
          <a:bodyPr/>
          <a:lstStyle/>
          <a:p>
            <a:r>
              <a:rPr lang="sk-SK"/>
              <a:t>© 2023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23</a:t>
            </a:fld>
            <a:endParaRPr lang="en-US"/>
          </a:p>
        </p:txBody>
      </p:sp>
      <p:sp>
        <p:nvSpPr>
          <p:cNvPr id="7" name="TextBox 6"/>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a:latin typeface="+mj-lt"/>
                <a:ea typeface="Cambria"/>
              </a:rPr>
              <a:t>Sukriti Kushwaha</a:t>
            </a:r>
          </a:p>
        </p:txBody>
      </p:sp>
      <p:sp>
        <p:nvSpPr>
          <p:cNvPr id="4" name="TextBox 3">
            <a:extLst>
              <a:ext uri="{FF2B5EF4-FFF2-40B4-BE49-F238E27FC236}">
                <a16:creationId xmlns:a16="http://schemas.microsoft.com/office/drawing/2014/main" id="{86DE5CB6-D9CA-8B54-EF62-CFAF4AC22784}"/>
              </a:ext>
            </a:extLst>
          </p:cNvPr>
          <p:cNvSpPr txBox="1"/>
          <p:nvPr/>
        </p:nvSpPr>
        <p:spPr>
          <a:xfrm>
            <a:off x="4494254" y="3762047"/>
            <a:ext cx="442750" cy="313932"/>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a:lnSpc>
                <a:spcPct val="90000"/>
              </a:lnSpc>
            </a:pPr>
            <a:r>
              <a:rPr lang="en-US" sz="1600" dirty="0"/>
              <a:t>[2]</a:t>
            </a:r>
            <a:endParaRPr lang="en-US" dirty="0"/>
          </a:p>
        </p:txBody>
      </p:sp>
      <p:pic>
        <p:nvPicPr>
          <p:cNvPr id="10" name="Picture 9" descr="How Communication Has Evolved With The New Technologies | by Irene Rufferty  | BSG SMS | Medium">
            <a:extLst>
              <a:ext uri="{FF2B5EF4-FFF2-40B4-BE49-F238E27FC236}">
                <a16:creationId xmlns:a16="http://schemas.microsoft.com/office/drawing/2014/main" id="{95F9FCF0-D04B-3D1A-2D7B-C46244EC4DF6}"/>
              </a:ext>
            </a:extLst>
          </p:cNvPr>
          <p:cNvPicPr>
            <a:picLocks noChangeAspect="1"/>
          </p:cNvPicPr>
          <p:nvPr/>
        </p:nvPicPr>
        <p:blipFill>
          <a:blip r:embed="rId3"/>
          <a:stretch>
            <a:fillRect/>
          </a:stretch>
        </p:blipFill>
        <p:spPr>
          <a:xfrm>
            <a:off x="4536583" y="1227985"/>
            <a:ext cx="4377206" cy="2542641"/>
          </a:xfrm>
          <a:prstGeom prst="rect">
            <a:avLst/>
          </a:prstGeom>
        </p:spPr>
      </p:pic>
    </p:spTree>
    <p:extLst>
      <p:ext uri="{BB962C8B-B14F-4D97-AF65-F5344CB8AC3E}">
        <p14:creationId xmlns:p14="http://schemas.microsoft.com/office/powerpoint/2010/main" val="32546918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484931"/>
            <a:ext cx="8343900" cy="914400"/>
          </a:xfrm>
        </p:spPr>
        <p:txBody>
          <a:bodyPr/>
          <a:lstStyle/>
          <a:p>
            <a:r>
              <a:rPr lang="en-US">
                <a:ea typeface="Cambria"/>
              </a:rPr>
              <a:t>How does technology affect communication?</a:t>
            </a:r>
          </a:p>
        </p:txBody>
      </p:sp>
      <p:sp>
        <p:nvSpPr>
          <p:cNvPr id="3" name="Content Placeholder 2"/>
          <p:cNvSpPr>
            <a:spLocks noGrp="1"/>
          </p:cNvSpPr>
          <p:nvPr>
            <p:ph sz="half" idx="1"/>
          </p:nvPr>
        </p:nvSpPr>
        <p:spPr>
          <a:xfrm>
            <a:off x="656240" y="1559474"/>
            <a:ext cx="3733800" cy="2357601"/>
          </a:xfrm>
        </p:spPr>
        <p:txBody>
          <a:bodyPr vert="horz" lIns="91436" tIns="45718" rIns="91436" bIns="45718" rtlCol="0" anchor="t">
            <a:normAutofit/>
          </a:bodyPr>
          <a:lstStyle/>
          <a:p>
            <a:pPr marL="205740" indent="-205740"/>
            <a:r>
              <a:rPr lang="en-US"/>
              <a:t>People spend more time online</a:t>
            </a:r>
            <a:endParaRPr lang="en-US">
              <a:ea typeface="Cambria"/>
            </a:endParaRPr>
          </a:p>
          <a:p>
            <a:pPr marL="205740" indent="-205740"/>
            <a:r>
              <a:rPr lang="en-US">
                <a:ea typeface="Cambria"/>
              </a:rPr>
              <a:t>Serves as distraction when communicating face to face</a:t>
            </a:r>
          </a:p>
          <a:p>
            <a:pPr marL="205740" indent="-205740"/>
            <a:r>
              <a:rPr lang="en-US">
                <a:ea typeface="Cambria"/>
              </a:rPr>
              <a:t>Cannot pick up on mannerisms, facial expressions, hand gestures, etc. as well over the Internet</a:t>
            </a:r>
          </a:p>
        </p:txBody>
      </p:sp>
      <p:sp>
        <p:nvSpPr>
          <p:cNvPr id="5" name="Footer Placeholder 4"/>
          <p:cNvSpPr>
            <a:spLocks noGrp="1"/>
          </p:cNvSpPr>
          <p:nvPr>
            <p:ph type="ftr" sz="quarter" idx="11"/>
          </p:nvPr>
        </p:nvSpPr>
        <p:spPr/>
        <p:txBody>
          <a:bodyPr/>
          <a:lstStyle/>
          <a:p>
            <a:r>
              <a:rPr lang="sk-SK"/>
              <a:t>© 2023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24</a:t>
            </a:fld>
            <a:endParaRPr lang="en-US"/>
          </a:p>
        </p:txBody>
      </p:sp>
      <p:sp>
        <p:nvSpPr>
          <p:cNvPr id="7" name="TextBox 6"/>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a:latin typeface="+mj-lt"/>
                <a:ea typeface="Cambria"/>
              </a:rPr>
              <a:t>Sukriti Kushwaha</a:t>
            </a:r>
          </a:p>
        </p:txBody>
      </p:sp>
      <p:pic>
        <p:nvPicPr>
          <p:cNvPr id="4" name="Picture 3" descr="HRM Blog | field-day.net | Impact of Technology on Communication: The  Social Revolution">
            <a:extLst>
              <a:ext uri="{FF2B5EF4-FFF2-40B4-BE49-F238E27FC236}">
                <a16:creationId xmlns:a16="http://schemas.microsoft.com/office/drawing/2014/main" id="{0B31B350-F520-D6F7-181B-6C3DC8E5869D}"/>
              </a:ext>
            </a:extLst>
          </p:cNvPr>
          <p:cNvPicPr>
            <a:picLocks noChangeAspect="1"/>
          </p:cNvPicPr>
          <p:nvPr/>
        </p:nvPicPr>
        <p:blipFill>
          <a:blip r:embed="rId3"/>
          <a:stretch>
            <a:fillRect/>
          </a:stretch>
        </p:blipFill>
        <p:spPr>
          <a:xfrm>
            <a:off x="4727685" y="1399190"/>
            <a:ext cx="3846785" cy="2453508"/>
          </a:xfrm>
          <a:prstGeom prst="rect">
            <a:avLst/>
          </a:prstGeom>
        </p:spPr>
      </p:pic>
      <p:sp>
        <p:nvSpPr>
          <p:cNvPr id="8" name="TextBox 7">
            <a:extLst>
              <a:ext uri="{FF2B5EF4-FFF2-40B4-BE49-F238E27FC236}">
                <a16:creationId xmlns:a16="http://schemas.microsoft.com/office/drawing/2014/main" id="{439D5471-8B96-E995-70F0-DB14D0498EEB}"/>
              </a:ext>
            </a:extLst>
          </p:cNvPr>
          <p:cNvSpPr txBox="1"/>
          <p:nvPr/>
        </p:nvSpPr>
        <p:spPr>
          <a:xfrm>
            <a:off x="4727684" y="3850728"/>
            <a:ext cx="442750" cy="313932"/>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a:lnSpc>
                <a:spcPct val="90000"/>
              </a:lnSpc>
            </a:pPr>
            <a:r>
              <a:rPr lang="en-US" sz="1600" dirty="0"/>
              <a:t>[3]</a:t>
            </a:r>
            <a:endParaRPr lang="en-US" sz="1600" dirty="0">
              <a:ea typeface="Cambria"/>
            </a:endParaRPr>
          </a:p>
        </p:txBody>
      </p:sp>
    </p:spTree>
    <p:extLst>
      <p:ext uri="{BB962C8B-B14F-4D97-AF65-F5344CB8AC3E}">
        <p14:creationId xmlns:p14="http://schemas.microsoft.com/office/powerpoint/2010/main" val="22607773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154" y="371804"/>
            <a:ext cx="7772400" cy="914400"/>
          </a:xfrm>
        </p:spPr>
        <p:txBody>
          <a:bodyPr/>
          <a:lstStyle/>
          <a:p>
            <a:r>
              <a:rPr lang="en-US"/>
              <a:t>Difference in conveying a message</a:t>
            </a:r>
          </a:p>
        </p:txBody>
      </p:sp>
      <p:sp>
        <p:nvSpPr>
          <p:cNvPr id="3" name="Content Placeholder 2"/>
          <p:cNvSpPr>
            <a:spLocks noGrp="1"/>
          </p:cNvSpPr>
          <p:nvPr>
            <p:ph sz="half" idx="1"/>
          </p:nvPr>
        </p:nvSpPr>
        <p:spPr>
          <a:xfrm>
            <a:off x="646386" y="1283577"/>
            <a:ext cx="3733800" cy="3352800"/>
          </a:xfrm>
        </p:spPr>
        <p:txBody>
          <a:bodyPr vert="horz" lIns="91436" tIns="45718" rIns="91436" bIns="45718" rtlCol="0" anchor="t">
            <a:normAutofit lnSpcReduction="10000"/>
          </a:bodyPr>
          <a:lstStyle/>
          <a:p>
            <a:pPr marL="205740" indent="-205740"/>
            <a:r>
              <a:rPr lang="en-US" sz="2000" dirty="0"/>
              <a:t>In person communication has the highest impact of information conveyed[4]</a:t>
            </a:r>
            <a:endParaRPr lang="en-US" dirty="0">
              <a:ea typeface="Cambria"/>
            </a:endParaRPr>
          </a:p>
          <a:p>
            <a:pPr marL="411480" lvl="1" indent="-205740">
              <a:buFont typeface="Cambria" pitchFamily="34" charset="0"/>
              <a:buChar char="–"/>
            </a:pPr>
            <a:r>
              <a:rPr lang="en-US" sz="1800" dirty="0">
                <a:ea typeface="Cambria"/>
              </a:rPr>
              <a:t>One is more likely to take action based off a face-to-face conversation</a:t>
            </a:r>
          </a:p>
          <a:p>
            <a:pPr marL="205740" indent="-205740"/>
            <a:r>
              <a:rPr lang="en-US" sz="2000" dirty="0"/>
              <a:t>Study by Oxford Economics shows that every dollar invested in business travel results in $12.50 gained in revenues and $3.80 in profits. [5]</a:t>
            </a:r>
            <a:endParaRPr lang="en-US" sz="2000" dirty="0">
              <a:ea typeface="Cambria"/>
            </a:endParaRPr>
          </a:p>
          <a:p>
            <a:pPr marL="205740" lvl="1" indent="0">
              <a:buNone/>
            </a:pPr>
            <a:endParaRPr lang="en-US" sz="1800">
              <a:ea typeface="Cambria"/>
            </a:endParaRPr>
          </a:p>
          <a:p>
            <a:pPr marL="411480" lvl="1" indent="-205740"/>
            <a:endParaRPr lang="en-US" sz="1800">
              <a:ea typeface="Cambria"/>
            </a:endParaRPr>
          </a:p>
          <a:p>
            <a:pPr marL="411480" lvl="1" indent="-205740"/>
            <a:endParaRPr lang="en-US" sz="1800">
              <a:ea typeface="Cambria"/>
            </a:endParaRPr>
          </a:p>
        </p:txBody>
      </p:sp>
      <p:sp>
        <p:nvSpPr>
          <p:cNvPr id="5" name="Footer Placeholder 4"/>
          <p:cNvSpPr>
            <a:spLocks noGrp="1"/>
          </p:cNvSpPr>
          <p:nvPr>
            <p:ph type="ftr" sz="quarter" idx="11"/>
          </p:nvPr>
        </p:nvSpPr>
        <p:spPr/>
        <p:txBody>
          <a:bodyPr/>
          <a:lstStyle/>
          <a:p>
            <a:r>
              <a:rPr lang="sk-SK"/>
              <a:t>© 2023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25</a:t>
            </a:fld>
            <a:endParaRPr lang="en-US"/>
          </a:p>
        </p:txBody>
      </p:sp>
      <p:sp>
        <p:nvSpPr>
          <p:cNvPr id="7" name="TextBox 6"/>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a:latin typeface="+mj-lt"/>
                <a:ea typeface="Cambria"/>
              </a:rPr>
              <a:t>Sukriti Kushwaha</a:t>
            </a:r>
          </a:p>
        </p:txBody>
      </p:sp>
      <p:pic>
        <p:nvPicPr>
          <p:cNvPr id="8" name="Picture 7">
            <a:extLst>
              <a:ext uri="{FF2B5EF4-FFF2-40B4-BE49-F238E27FC236}">
                <a16:creationId xmlns:a16="http://schemas.microsoft.com/office/drawing/2014/main" id="{CC2A3148-6E9C-EE7E-E8AF-37DE6D0215F4}"/>
              </a:ext>
            </a:extLst>
          </p:cNvPr>
          <p:cNvPicPr>
            <a:picLocks noChangeAspect="1"/>
          </p:cNvPicPr>
          <p:nvPr/>
        </p:nvPicPr>
        <p:blipFill>
          <a:blip r:embed="rId3"/>
          <a:stretch>
            <a:fillRect/>
          </a:stretch>
        </p:blipFill>
        <p:spPr>
          <a:xfrm>
            <a:off x="4883150" y="1084513"/>
            <a:ext cx="3917949" cy="3842308"/>
          </a:xfrm>
          <a:prstGeom prst="rect">
            <a:avLst/>
          </a:prstGeom>
        </p:spPr>
      </p:pic>
      <p:sp>
        <p:nvSpPr>
          <p:cNvPr id="9" name="TextBox 8">
            <a:extLst>
              <a:ext uri="{FF2B5EF4-FFF2-40B4-BE49-F238E27FC236}">
                <a16:creationId xmlns:a16="http://schemas.microsoft.com/office/drawing/2014/main" id="{867321F9-D9F5-7B61-9900-B7B757DE3DF2}"/>
              </a:ext>
            </a:extLst>
          </p:cNvPr>
          <p:cNvSpPr txBox="1"/>
          <p:nvPr/>
        </p:nvSpPr>
        <p:spPr>
          <a:xfrm>
            <a:off x="4349511" y="4682067"/>
            <a:ext cx="442750" cy="313932"/>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a:lnSpc>
                <a:spcPct val="90000"/>
              </a:lnSpc>
            </a:pPr>
            <a:r>
              <a:rPr lang="en-US" sz="1600" dirty="0"/>
              <a:t>[6]</a:t>
            </a:r>
            <a:endParaRPr lang="en-US" dirty="0"/>
          </a:p>
        </p:txBody>
      </p:sp>
    </p:spTree>
    <p:extLst>
      <p:ext uri="{BB962C8B-B14F-4D97-AF65-F5344CB8AC3E}">
        <p14:creationId xmlns:p14="http://schemas.microsoft.com/office/powerpoint/2010/main" val="36007393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541" y="371803"/>
            <a:ext cx="7772400" cy="914400"/>
          </a:xfrm>
        </p:spPr>
        <p:txBody>
          <a:bodyPr/>
          <a:lstStyle/>
          <a:p>
            <a:r>
              <a:rPr lang="en-US"/>
              <a:t>Case study: remote learning</a:t>
            </a:r>
          </a:p>
        </p:txBody>
      </p:sp>
      <p:sp>
        <p:nvSpPr>
          <p:cNvPr id="3" name="Content Placeholder 2"/>
          <p:cNvSpPr>
            <a:spLocks noGrp="1"/>
          </p:cNvSpPr>
          <p:nvPr>
            <p:ph sz="half" idx="1"/>
          </p:nvPr>
        </p:nvSpPr>
        <p:spPr>
          <a:xfrm>
            <a:off x="424866" y="1121542"/>
            <a:ext cx="4400550" cy="3352800"/>
          </a:xfrm>
        </p:spPr>
        <p:txBody>
          <a:bodyPr vert="horz" lIns="91436" tIns="45718" rIns="91436" bIns="45718" rtlCol="0" anchor="t">
            <a:normAutofit/>
          </a:bodyPr>
          <a:lstStyle/>
          <a:p>
            <a:pPr marL="205740" indent="-205740"/>
            <a:r>
              <a:rPr lang="en-US" dirty="0"/>
              <a:t>More than half of public-school K-12 teachers said the pandemic resulted in a “significant” learning loss for students [7]</a:t>
            </a:r>
          </a:p>
          <a:p>
            <a:pPr marL="205740" indent="-205740"/>
            <a:r>
              <a:rPr lang="en-US" dirty="0"/>
              <a:t>Online learning is negatively associated with student connectedness.</a:t>
            </a:r>
            <a:endParaRPr lang="en-US" dirty="0">
              <a:ea typeface="Cambria"/>
            </a:endParaRPr>
          </a:p>
          <a:p>
            <a:pPr marL="411480" lvl="1" indent="-205740"/>
            <a:r>
              <a:rPr lang="en-US" sz="1800" dirty="0">
                <a:ea typeface="Cambria"/>
              </a:rPr>
              <a:t>Connectedness is defined as the sense of belonging to the community</a:t>
            </a:r>
          </a:p>
          <a:p>
            <a:pPr marL="411480" lvl="1" indent="-205740"/>
            <a:r>
              <a:rPr lang="en-US" sz="1800" dirty="0">
                <a:ea typeface="Cambria"/>
              </a:rPr>
              <a:t>Feeling connected aids student health and wellbeing, boost grades, and increases chance of graduating[8]</a:t>
            </a:r>
          </a:p>
          <a:p>
            <a:pPr marL="205740" lvl="1" indent="0">
              <a:buNone/>
            </a:pPr>
            <a:endParaRPr lang="en-US" sz="1800" dirty="0">
              <a:ea typeface="Cambria"/>
            </a:endParaRPr>
          </a:p>
          <a:p>
            <a:pPr marL="411480" lvl="1" indent="-205740"/>
            <a:endParaRPr lang="en-US" sz="1800" dirty="0">
              <a:ea typeface="Cambria"/>
            </a:endParaRPr>
          </a:p>
        </p:txBody>
      </p:sp>
      <p:sp>
        <p:nvSpPr>
          <p:cNvPr id="5" name="Footer Placeholder 4"/>
          <p:cNvSpPr>
            <a:spLocks noGrp="1"/>
          </p:cNvSpPr>
          <p:nvPr>
            <p:ph type="ftr" sz="quarter" idx="11"/>
          </p:nvPr>
        </p:nvSpPr>
        <p:spPr/>
        <p:txBody>
          <a:bodyPr/>
          <a:lstStyle/>
          <a:p>
            <a:r>
              <a:rPr lang="sk-SK"/>
              <a:t>© 2023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26</a:t>
            </a:fld>
            <a:endParaRPr lang="en-US"/>
          </a:p>
        </p:txBody>
      </p:sp>
      <p:sp>
        <p:nvSpPr>
          <p:cNvPr id="7" name="TextBox 6"/>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a:latin typeface="+mj-lt"/>
                <a:ea typeface="Cambria"/>
              </a:rPr>
              <a:t>Sukriti Kushwaha</a:t>
            </a:r>
          </a:p>
        </p:txBody>
      </p:sp>
      <p:pic>
        <p:nvPicPr>
          <p:cNvPr id="8" name="Picture 7" descr="Cartoon of a person talking to a person who is standing next to a planter&#10;&#10;Description automatically generated">
            <a:extLst>
              <a:ext uri="{FF2B5EF4-FFF2-40B4-BE49-F238E27FC236}">
                <a16:creationId xmlns:a16="http://schemas.microsoft.com/office/drawing/2014/main" id="{0638EAA8-322D-AB62-8695-0CCB72B038F5}"/>
              </a:ext>
            </a:extLst>
          </p:cNvPr>
          <p:cNvPicPr>
            <a:picLocks noChangeAspect="1"/>
          </p:cNvPicPr>
          <p:nvPr/>
        </p:nvPicPr>
        <p:blipFill>
          <a:blip r:embed="rId3"/>
          <a:stretch>
            <a:fillRect/>
          </a:stretch>
        </p:blipFill>
        <p:spPr>
          <a:xfrm>
            <a:off x="5566078" y="1057285"/>
            <a:ext cx="2743200" cy="3642714"/>
          </a:xfrm>
          <a:prstGeom prst="rect">
            <a:avLst/>
          </a:prstGeom>
        </p:spPr>
      </p:pic>
      <p:pic>
        <p:nvPicPr>
          <p:cNvPr id="4" name="Picture 3" descr="School, Someone’s House and Online Platforms Are Top Places Where Teens Hang Out With Close Friends">
            <a:extLst>
              <a:ext uri="{FF2B5EF4-FFF2-40B4-BE49-F238E27FC236}">
                <a16:creationId xmlns:a16="http://schemas.microsoft.com/office/drawing/2014/main" id="{AA3C7099-AB56-7FD4-88B2-250F8F57B305}"/>
              </a:ext>
            </a:extLst>
          </p:cNvPr>
          <p:cNvPicPr>
            <a:picLocks noChangeAspect="1"/>
          </p:cNvPicPr>
          <p:nvPr/>
        </p:nvPicPr>
        <p:blipFill>
          <a:blip r:embed="rId4"/>
          <a:stretch>
            <a:fillRect/>
          </a:stretch>
        </p:blipFill>
        <p:spPr>
          <a:xfrm>
            <a:off x="5571513" y="675150"/>
            <a:ext cx="3379095" cy="4243957"/>
          </a:xfrm>
          <a:prstGeom prst="rect">
            <a:avLst/>
          </a:prstGeom>
        </p:spPr>
      </p:pic>
      <p:sp>
        <p:nvSpPr>
          <p:cNvPr id="9" name="TextBox 8">
            <a:extLst>
              <a:ext uri="{FF2B5EF4-FFF2-40B4-BE49-F238E27FC236}">
                <a16:creationId xmlns:a16="http://schemas.microsoft.com/office/drawing/2014/main" id="{90BDFA92-E56D-817C-5027-A67E314812D2}"/>
              </a:ext>
            </a:extLst>
          </p:cNvPr>
          <p:cNvSpPr txBox="1"/>
          <p:nvPr/>
        </p:nvSpPr>
        <p:spPr>
          <a:xfrm>
            <a:off x="4867947" y="4599337"/>
            <a:ext cx="442750" cy="313932"/>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a:lnSpc>
                <a:spcPct val="90000"/>
              </a:lnSpc>
            </a:pPr>
            <a:r>
              <a:rPr lang="en-US" sz="1600" dirty="0"/>
              <a:t>[9]</a:t>
            </a:r>
            <a:endParaRPr lang="en-US" dirty="0"/>
          </a:p>
        </p:txBody>
      </p:sp>
    </p:spTree>
    <p:extLst>
      <p:ext uri="{BB962C8B-B14F-4D97-AF65-F5344CB8AC3E}">
        <p14:creationId xmlns:p14="http://schemas.microsoft.com/office/powerpoint/2010/main" val="5279314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541" y="371803"/>
            <a:ext cx="7772400" cy="914400"/>
          </a:xfrm>
        </p:spPr>
        <p:txBody>
          <a:bodyPr/>
          <a:lstStyle/>
          <a:p>
            <a:r>
              <a:rPr lang="en-US"/>
              <a:t>Time must be spent somewhere</a:t>
            </a:r>
          </a:p>
        </p:txBody>
      </p:sp>
      <p:sp>
        <p:nvSpPr>
          <p:cNvPr id="3" name="Content Placeholder 2"/>
          <p:cNvSpPr>
            <a:spLocks noGrp="1"/>
          </p:cNvSpPr>
          <p:nvPr>
            <p:ph sz="half" idx="1"/>
          </p:nvPr>
        </p:nvSpPr>
        <p:spPr/>
        <p:txBody>
          <a:bodyPr vert="horz" lIns="91436" tIns="45718" rIns="91436" bIns="45718" rtlCol="0" anchor="t">
            <a:normAutofit lnSpcReduction="10000"/>
          </a:bodyPr>
          <a:lstStyle/>
          <a:p>
            <a:pPr marL="205740" indent="-205740"/>
            <a:r>
              <a:rPr lang="en-US" dirty="0"/>
              <a:t>Zero Sum Property </a:t>
            </a:r>
          </a:p>
          <a:p>
            <a:pPr marL="411480" lvl="1" indent="-205740"/>
            <a:r>
              <a:rPr lang="en-US" dirty="0">
                <a:ea typeface="Cambria"/>
              </a:rPr>
              <a:t>In order to create space for new activities, people must allocate less space for prior </a:t>
            </a:r>
            <a:r>
              <a:rPr lang="en-US" dirty="0" err="1">
                <a:ea typeface="Cambria"/>
              </a:rPr>
              <a:t>activties</a:t>
            </a:r>
            <a:r>
              <a:rPr lang="en-US" dirty="0">
                <a:ea typeface="Cambria"/>
              </a:rPr>
              <a:t> </a:t>
            </a:r>
          </a:p>
          <a:p>
            <a:pPr marL="411480" lvl="1" indent="-205740"/>
            <a:r>
              <a:rPr lang="en-US" dirty="0">
                <a:ea typeface="Cambria"/>
              </a:rPr>
              <a:t> Everyone has only 24 hours a day to spend</a:t>
            </a:r>
          </a:p>
          <a:p>
            <a:pPr marL="411480" lvl="1" indent="-205740"/>
            <a:r>
              <a:rPr lang="en-US" dirty="0">
                <a:ea typeface="Cambria"/>
              </a:rPr>
              <a:t>People using the internet will have to decrease time from other activities[10]</a:t>
            </a:r>
          </a:p>
          <a:p>
            <a:pPr marL="205740" indent="-205740"/>
            <a:r>
              <a:rPr lang="en-US" dirty="0"/>
              <a:t>Mental Health </a:t>
            </a:r>
            <a:endParaRPr lang="en-US" dirty="0">
              <a:ea typeface="Cambria"/>
            </a:endParaRPr>
          </a:p>
          <a:p>
            <a:pPr marL="411480" lvl="1" indent="-205740">
              <a:buFont typeface="Cambria" pitchFamily="34" charset="0"/>
              <a:buChar char="–"/>
            </a:pPr>
            <a:r>
              <a:rPr lang="en-US" dirty="0">
                <a:ea typeface="Cambria"/>
              </a:rPr>
              <a:t>Greater use of internet associated with increase in depression </a:t>
            </a:r>
          </a:p>
          <a:p>
            <a:pPr marL="411480" lvl="1" indent="-205740">
              <a:buFont typeface="Cambria" pitchFamily="34" charset="0"/>
            </a:pPr>
            <a:r>
              <a:rPr lang="en-US">
                <a:ea typeface="Cambria"/>
              </a:rPr>
              <a:t>Leads to social withdrawal </a:t>
            </a:r>
          </a:p>
          <a:p>
            <a:pPr marL="411480" lvl="1" indent="-205740">
              <a:buFont typeface="Cambria" pitchFamily="34" charset="0"/>
            </a:pPr>
            <a:r>
              <a:rPr lang="en-US" dirty="0">
                <a:ea typeface="Cambria"/>
              </a:rPr>
              <a:t>R = -.137, p&lt;0.01</a:t>
            </a:r>
          </a:p>
          <a:p>
            <a:pPr marL="411480" lvl="1" indent="-205740">
              <a:buFont typeface="Cambria" pitchFamily="34" charset="0"/>
            </a:pPr>
            <a:endParaRPr lang="en-US">
              <a:ea typeface="Cambria"/>
            </a:endParaRPr>
          </a:p>
          <a:p>
            <a:pPr marL="411480" lvl="1" indent="-205740"/>
            <a:endParaRPr lang="en-US">
              <a:ea typeface="Cambria"/>
            </a:endParaRPr>
          </a:p>
        </p:txBody>
      </p:sp>
      <p:sp>
        <p:nvSpPr>
          <p:cNvPr id="5" name="Footer Placeholder 4"/>
          <p:cNvSpPr>
            <a:spLocks noGrp="1"/>
          </p:cNvSpPr>
          <p:nvPr>
            <p:ph type="ftr" sz="quarter" idx="11"/>
          </p:nvPr>
        </p:nvSpPr>
        <p:spPr/>
        <p:txBody>
          <a:bodyPr/>
          <a:lstStyle/>
          <a:p>
            <a:r>
              <a:rPr lang="sk-SK"/>
              <a:t>© 2023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27</a:t>
            </a:fld>
            <a:endParaRPr lang="en-US"/>
          </a:p>
        </p:txBody>
      </p:sp>
      <p:sp>
        <p:nvSpPr>
          <p:cNvPr id="7" name="TextBox 6"/>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a:latin typeface="+mj-lt"/>
                <a:ea typeface="Cambria"/>
              </a:rPr>
              <a:t>Sukriti Kushwaha</a:t>
            </a:r>
          </a:p>
        </p:txBody>
      </p:sp>
      <p:pic>
        <p:nvPicPr>
          <p:cNvPr id="9" name="Picture 8" descr="A person and person sitting at a table looking at a phone">
            <a:extLst>
              <a:ext uri="{FF2B5EF4-FFF2-40B4-BE49-F238E27FC236}">
                <a16:creationId xmlns:a16="http://schemas.microsoft.com/office/drawing/2014/main" id="{BD56A98A-AD5B-FBBC-EFE9-25401A5F630D}"/>
              </a:ext>
            </a:extLst>
          </p:cNvPr>
          <p:cNvPicPr>
            <a:picLocks noChangeAspect="1"/>
          </p:cNvPicPr>
          <p:nvPr/>
        </p:nvPicPr>
        <p:blipFill>
          <a:blip r:embed="rId3"/>
          <a:stretch>
            <a:fillRect/>
          </a:stretch>
        </p:blipFill>
        <p:spPr>
          <a:xfrm>
            <a:off x="5120235" y="1289825"/>
            <a:ext cx="3459180" cy="2454506"/>
          </a:xfrm>
          <a:prstGeom prst="rect">
            <a:avLst/>
          </a:prstGeom>
        </p:spPr>
      </p:pic>
      <p:sp>
        <p:nvSpPr>
          <p:cNvPr id="11" name="TextBox 10">
            <a:extLst>
              <a:ext uri="{FF2B5EF4-FFF2-40B4-BE49-F238E27FC236}">
                <a16:creationId xmlns:a16="http://schemas.microsoft.com/office/drawing/2014/main" id="{1519C621-FACE-7B68-0F2D-9C14B0569D33}"/>
              </a:ext>
            </a:extLst>
          </p:cNvPr>
          <p:cNvSpPr txBox="1"/>
          <p:nvPr/>
        </p:nvSpPr>
        <p:spPr>
          <a:xfrm>
            <a:off x="5079633" y="3742340"/>
            <a:ext cx="2519487" cy="3139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pPr>
            <a:r>
              <a:rPr lang="en-US" sz="1600" dirty="0"/>
              <a:t>[11]</a:t>
            </a:r>
          </a:p>
        </p:txBody>
      </p:sp>
    </p:spTree>
    <p:extLst>
      <p:ext uri="{BB962C8B-B14F-4D97-AF65-F5344CB8AC3E}">
        <p14:creationId xmlns:p14="http://schemas.microsoft.com/office/powerpoint/2010/main" val="17383910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929" y="371803"/>
            <a:ext cx="7772400" cy="914400"/>
          </a:xfrm>
        </p:spPr>
        <p:txBody>
          <a:bodyPr/>
          <a:lstStyle/>
          <a:p>
            <a:r>
              <a:rPr lang="en-US"/>
              <a:t>Never ceases to distract</a:t>
            </a:r>
            <a:endParaRPr lang="en-US">
              <a:ea typeface="Cambria"/>
            </a:endParaRPr>
          </a:p>
        </p:txBody>
      </p:sp>
      <p:sp>
        <p:nvSpPr>
          <p:cNvPr id="3" name="Content Placeholder 2"/>
          <p:cNvSpPr>
            <a:spLocks noGrp="1"/>
          </p:cNvSpPr>
          <p:nvPr>
            <p:ph sz="half" idx="1"/>
          </p:nvPr>
        </p:nvSpPr>
        <p:spPr/>
        <p:txBody>
          <a:bodyPr vert="horz" lIns="91436" tIns="45718" rIns="91436" bIns="45718" rtlCol="0" anchor="t">
            <a:normAutofit/>
          </a:bodyPr>
          <a:lstStyle/>
          <a:p>
            <a:pPr marL="205740" indent="-205740"/>
            <a:r>
              <a:rPr lang="en-US" dirty="0"/>
              <a:t>Even when having conversations in-person, devices serve as distractions</a:t>
            </a:r>
            <a:endParaRPr lang="en-US" dirty="0">
              <a:ea typeface="Cambria"/>
            </a:endParaRPr>
          </a:p>
          <a:p>
            <a:pPr marL="205740" indent="-205740"/>
            <a:r>
              <a:rPr lang="en-US" dirty="0">
                <a:solidFill>
                  <a:srgbClr val="FFFFFF"/>
                </a:solidFill>
                <a:latin typeface="Cambria"/>
                <a:ea typeface="Cambria"/>
                <a:cs typeface="Calibri"/>
              </a:rPr>
              <a:t>Prescence of a mobile phone may cause individuals to think of other people and events outside of the current social realm they are participating in</a:t>
            </a:r>
          </a:p>
          <a:p>
            <a:pPr marL="205740" indent="-205740"/>
            <a:r>
              <a:rPr lang="en-US" dirty="0">
                <a:ea typeface="Cambria"/>
                <a:cs typeface="Calibri"/>
              </a:rPr>
              <a:t>Students that use their phones in class perform worse than those that do not. [12] </a:t>
            </a:r>
          </a:p>
          <a:p>
            <a:pPr marL="205740" indent="-205740"/>
            <a:endParaRPr lang="en-US">
              <a:ea typeface="Cambria"/>
              <a:cs typeface="Calibri"/>
            </a:endParaRPr>
          </a:p>
        </p:txBody>
      </p:sp>
      <p:sp>
        <p:nvSpPr>
          <p:cNvPr id="5" name="Footer Placeholder 4"/>
          <p:cNvSpPr>
            <a:spLocks noGrp="1"/>
          </p:cNvSpPr>
          <p:nvPr>
            <p:ph type="ftr" sz="quarter" idx="11"/>
          </p:nvPr>
        </p:nvSpPr>
        <p:spPr/>
        <p:txBody>
          <a:bodyPr/>
          <a:lstStyle/>
          <a:p>
            <a:r>
              <a:rPr lang="sk-SK"/>
              <a:t>© 2023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28</a:t>
            </a:fld>
            <a:endParaRPr lang="en-US"/>
          </a:p>
        </p:txBody>
      </p:sp>
      <p:sp>
        <p:nvSpPr>
          <p:cNvPr id="7" name="TextBox 6"/>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a:latin typeface="+mj-lt"/>
                <a:ea typeface="Cambria"/>
              </a:rPr>
              <a:t>Sukriti Kushwaha</a:t>
            </a:r>
          </a:p>
        </p:txBody>
      </p:sp>
      <p:pic>
        <p:nvPicPr>
          <p:cNvPr id="8" name="Picture 7" descr="A cartoon of two people sitting on a bench&#10;&#10;Description automatically generated">
            <a:extLst>
              <a:ext uri="{FF2B5EF4-FFF2-40B4-BE49-F238E27FC236}">
                <a16:creationId xmlns:a16="http://schemas.microsoft.com/office/drawing/2014/main" id="{0DA4B157-D606-FC1F-398A-4669E651DF20}"/>
              </a:ext>
            </a:extLst>
          </p:cNvPr>
          <p:cNvPicPr>
            <a:picLocks noChangeAspect="1"/>
          </p:cNvPicPr>
          <p:nvPr/>
        </p:nvPicPr>
        <p:blipFill>
          <a:blip r:embed="rId3"/>
          <a:stretch>
            <a:fillRect/>
          </a:stretch>
        </p:blipFill>
        <p:spPr>
          <a:xfrm>
            <a:off x="4934607" y="904547"/>
            <a:ext cx="3738398" cy="3758105"/>
          </a:xfrm>
          <a:prstGeom prst="rect">
            <a:avLst/>
          </a:prstGeom>
        </p:spPr>
      </p:pic>
      <p:sp>
        <p:nvSpPr>
          <p:cNvPr id="4" name="TextBox 3">
            <a:extLst>
              <a:ext uri="{FF2B5EF4-FFF2-40B4-BE49-F238E27FC236}">
                <a16:creationId xmlns:a16="http://schemas.microsoft.com/office/drawing/2014/main" id="{30D7680F-CD96-B992-7051-5A379E659742}"/>
              </a:ext>
            </a:extLst>
          </p:cNvPr>
          <p:cNvSpPr txBox="1"/>
          <p:nvPr/>
        </p:nvSpPr>
        <p:spPr>
          <a:xfrm>
            <a:off x="5389808" y="4661347"/>
            <a:ext cx="8046755" cy="3139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pPr>
            <a:r>
              <a:rPr lang="en-US" sz="1600" dirty="0">
                <a:ea typeface="+mn-lt"/>
                <a:cs typeface="+mn-lt"/>
              </a:rPr>
              <a:t>[13]</a:t>
            </a:r>
            <a:endParaRPr lang="en-US" sz="1600" dirty="0"/>
          </a:p>
        </p:txBody>
      </p:sp>
    </p:spTree>
    <p:extLst>
      <p:ext uri="{BB962C8B-B14F-4D97-AF65-F5344CB8AC3E}">
        <p14:creationId xmlns:p14="http://schemas.microsoft.com/office/powerpoint/2010/main" val="6229678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222" y="224002"/>
            <a:ext cx="7772400" cy="914400"/>
          </a:xfrm>
        </p:spPr>
        <p:txBody>
          <a:bodyPr/>
          <a:lstStyle/>
          <a:p>
            <a:r>
              <a:rPr lang="en-US"/>
              <a:t>References</a:t>
            </a:r>
          </a:p>
        </p:txBody>
      </p:sp>
      <p:sp>
        <p:nvSpPr>
          <p:cNvPr id="3" name="Content Placeholder 2"/>
          <p:cNvSpPr>
            <a:spLocks noGrp="1"/>
          </p:cNvSpPr>
          <p:nvPr>
            <p:ph idx="1"/>
          </p:nvPr>
        </p:nvSpPr>
        <p:spPr>
          <a:xfrm>
            <a:off x="232680" y="880556"/>
            <a:ext cx="8757743" cy="3766644"/>
          </a:xfrm>
        </p:spPr>
        <p:txBody>
          <a:bodyPr vert="horz" lIns="91440" tIns="45718" rIns="91436" bIns="45718" rtlCol="0" anchor="t">
            <a:noAutofit/>
          </a:bodyPr>
          <a:lstStyle/>
          <a:p>
            <a:pPr marL="0" indent="0">
              <a:lnSpc>
                <a:spcPct val="120000"/>
              </a:lnSpc>
              <a:spcBef>
                <a:spcPts val="1000"/>
              </a:spcBef>
              <a:buNone/>
            </a:pPr>
            <a:r>
              <a:rPr lang="en-US" sz="1600" dirty="0"/>
              <a:t>[1] Drago, Emily. 2015. The Effect of Technology on Face-to-Face Communication. Elon Journal of Undergraduate Research in Communications 6 (1), http://www.inquiriesjournal.com/a?id=1137</a:t>
            </a:r>
            <a:endParaRPr lang="en-US" sz="1600">
              <a:ea typeface="Cambria"/>
            </a:endParaRPr>
          </a:p>
          <a:p>
            <a:pPr marL="0" indent="0">
              <a:lnSpc>
                <a:spcPct val="120000"/>
              </a:lnSpc>
              <a:spcBef>
                <a:spcPts val="1000"/>
              </a:spcBef>
              <a:buNone/>
            </a:pPr>
            <a:r>
              <a:rPr lang="en-US" sz="1600" dirty="0">
                <a:ea typeface="Cambria"/>
              </a:rPr>
              <a:t>[2] https://miro.medium.com/v2/resize:fit:620/1*f1xshQNcDpuD2kIU_jn5UQ.jpeg</a:t>
            </a:r>
          </a:p>
          <a:p>
            <a:pPr marL="0" indent="0">
              <a:lnSpc>
                <a:spcPct val="120000"/>
              </a:lnSpc>
              <a:spcBef>
                <a:spcPts val="1000"/>
              </a:spcBef>
              <a:buNone/>
            </a:pPr>
            <a:r>
              <a:rPr lang="en-US" sz="1600" dirty="0">
                <a:ea typeface="Cambria"/>
              </a:rPr>
              <a:t>[3] https://field-day.net/wp-content/uploads/sites/9/2017/02/970.jpg</a:t>
            </a:r>
            <a:endParaRPr lang="en-US"/>
          </a:p>
          <a:p>
            <a:pPr marL="0" indent="0">
              <a:lnSpc>
                <a:spcPct val="120000"/>
              </a:lnSpc>
              <a:spcBef>
                <a:spcPts val="1000"/>
              </a:spcBef>
              <a:buNone/>
            </a:pPr>
            <a:r>
              <a:rPr lang="en-US" sz="1600" dirty="0"/>
              <a:t>[4] Przybylski, Andrew K., and Netta Weinstein. "Can you connect with me now? How the presence of mobile communication technology influences face-to-face conversation quality." Journal of Social and Personal Relationships 30, no. 3 (2013): 237-246.</a:t>
            </a:r>
            <a:endParaRPr lang="en-US" sz="1600" dirty="0">
              <a:ea typeface="Cambria"/>
            </a:endParaRPr>
          </a:p>
          <a:p>
            <a:pPr marL="0" indent="0">
              <a:lnSpc>
                <a:spcPct val="120000"/>
              </a:lnSpc>
              <a:spcBef>
                <a:spcPts val="1000"/>
              </a:spcBef>
              <a:buNone/>
            </a:pPr>
            <a:r>
              <a:rPr lang="en-US" sz="1600" dirty="0">
                <a:ea typeface="Cambria"/>
              </a:rPr>
              <a:t>[5] </a:t>
            </a:r>
            <a:r>
              <a:rPr lang="en-US" sz="1600" dirty="0" err="1">
                <a:ea typeface="Cambria"/>
              </a:rPr>
              <a:t>Mullich</a:t>
            </a:r>
            <a:r>
              <a:rPr lang="en-US" sz="1600" dirty="0">
                <a:ea typeface="Cambria"/>
              </a:rPr>
              <a:t>, Joe. “The New Face of Face-to-Face Meetings.” The Wall Street Journal, Dow Jones &amp; Company, 2009, www.wsj.com/ad/article/globaltravel-face. </a:t>
            </a:r>
          </a:p>
          <a:p>
            <a:pPr marL="0" indent="0">
              <a:lnSpc>
                <a:spcPct val="120000"/>
              </a:lnSpc>
              <a:buNone/>
            </a:pPr>
            <a:r>
              <a:rPr lang="en-US" sz="1600" dirty="0">
                <a:ea typeface="Cambria"/>
                <a:cs typeface="Arial"/>
              </a:rPr>
              <a:t>[6] https://www.wsj.com/adimg/sas-globaltravel-chart1.png</a:t>
            </a:r>
          </a:p>
          <a:p>
            <a:pPr marL="0" indent="0">
              <a:lnSpc>
                <a:spcPct val="120000"/>
              </a:lnSpc>
              <a:spcBef>
                <a:spcPts val="1000"/>
              </a:spcBef>
              <a:buNone/>
            </a:pPr>
            <a:endParaRPr lang="en-US" sz="1600" dirty="0">
              <a:ea typeface="Cambria"/>
              <a:cs typeface="Arial"/>
            </a:endParaRPr>
          </a:p>
          <a:p>
            <a:pPr marL="0" indent="0">
              <a:lnSpc>
                <a:spcPct val="120000"/>
              </a:lnSpc>
              <a:spcBef>
                <a:spcPts val="1000"/>
              </a:spcBef>
              <a:buNone/>
            </a:pPr>
            <a:endParaRPr lang="en-US" sz="1600">
              <a:ea typeface="Cambria"/>
              <a:cs typeface="Arial"/>
            </a:endParaRPr>
          </a:p>
        </p:txBody>
      </p:sp>
      <p:sp>
        <p:nvSpPr>
          <p:cNvPr id="4" name="Footer Placeholder 3"/>
          <p:cNvSpPr>
            <a:spLocks noGrp="1"/>
          </p:cNvSpPr>
          <p:nvPr>
            <p:ph type="ftr" sz="quarter" idx="11"/>
          </p:nvPr>
        </p:nvSpPr>
        <p:spPr>
          <a:xfrm>
            <a:off x="68975" y="4849394"/>
            <a:ext cx="5562600" cy="146304"/>
          </a:xfrm>
        </p:spPr>
        <p:txBody>
          <a:bodyPr/>
          <a:lstStyle/>
          <a:p>
            <a:r>
              <a:rPr lang="sk-SK"/>
              <a:t>© 2023 </a:t>
            </a:r>
            <a:r>
              <a:rPr lang="sk-SK" err="1"/>
              <a:t>Keith</a:t>
            </a:r>
            <a:r>
              <a:rPr lang="sk-SK"/>
              <a:t> A. </a:t>
            </a:r>
            <a:r>
              <a:rPr lang="sk-SK" err="1"/>
              <a:t>Pray</a:t>
            </a:r>
            <a:endParaRPr lang="en-US" err="1"/>
          </a:p>
        </p:txBody>
      </p:sp>
      <p:sp>
        <p:nvSpPr>
          <p:cNvPr id="5" name="Slide Number Placeholder 4"/>
          <p:cNvSpPr>
            <a:spLocks noGrp="1"/>
          </p:cNvSpPr>
          <p:nvPr>
            <p:ph type="sldNum" sz="quarter" idx="12"/>
          </p:nvPr>
        </p:nvSpPr>
        <p:spPr/>
        <p:txBody>
          <a:bodyPr/>
          <a:lstStyle/>
          <a:p>
            <a:fld id="{A2A17EAB-8B51-5C40-8776-6683E51FA7A0}" type="slidenum">
              <a:rPr lang="en-US" dirty="0" smtClean="0"/>
              <a:t>29</a:t>
            </a:fld>
            <a:endParaRPr lang="en-US"/>
          </a:p>
        </p:txBody>
      </p:sp>
      <p:sp>
        <p:nvSpPr>
          <p:cNvPr id="6" name="TextBox 5"/>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a:latin typeface="+mj-lt"/>
              </a:rPr>
              <a:t>Sukriti Kushwaha</a:t>
            </a:r>
            <a:endParaRPr lang="en-US"/>
          </a:p>
        </p:txBody>
      </p:sp>
    </p:spTree>
    <p:extLst>
      <p:ext uri="{BB962C8B-B14F-4D97-AF65-F5344CB8AC3E}">
        <p14:creationId xmlns:p14="http://schemas.microsoft.com/office/powerpoint/2010/main" val="619962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5"/>
            <a:ext cx="9144000" cy="320194"/>
          </a:xfrm>
          <a:prstGeom prst="rect">
            <a:avLst/>
          </a:prstGeom>
          <a:solidFill>
            <a:schemeClr val="bg1">
              <a:alpha val="24000"/>
            </a:schemeClr>
          </a:solidFill>
          <a:ln w="9525">
            <a:solidFill>
              <a:schemeClr val="bg1"/>
            </a:solidFill>
            <a:miter lim="800000"/>
            <a:headEnd/>
            <a:tailEnd/>
          </a:ln>
        </p:spPr>
        <p:txBody>
          <a:bodyPr wrap="none" lIns="91436" tIns="45718" rIns="91436" bIns="45718"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178" indent="-457178">
              <a:buFont typeface="+mj-lt"/>
              <a:buAutoNum type="arabicPeriod"/>
            </a:pPr>
            <a:r>
              <a:rPr lang="en-US" dirty="0"/>
              <a:t>Review</a:t>
            </a:r>
          </a:p>
          <a:p>
            <a:pPr marL="457178" indent="-457178">
              <a:buFont typeface="+mj-lt"/>
              <a:buAutoNum type="arabicPeriod"/>
            </a:pPr>
            <a:r>
              <a:rPr lang="en-US" dirty="0"/>
              <a:t>Assignment</a:t>
            </a:r>
          </a:p>
          <a:p>
            <a:pPr marL="457178" indent="-457178">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2" name="Slide Number Placeholder 1">
            <a:extLst>
              <a:ext uri="{FF2B5EF4-FFF2-40B4-BE49-F238E27FC236}">
                <a16:creationId xmlns:a16="http://schemas.microsoft.com/office/drawing/2014/main" id="{DA76FD0F-9CDE-6140-8547-01A36353FC4F}"/>
              </a:ext>
            </a:extLst>
          </p:cNvPr>
          <p:cNvSpPr>
            <a:spLocks noGrp="1"/>
          </p:cNvSpPr>
          <p:nvPr>
            <p:ph type="sldNum" sz="quarter" idx="12"/>
          </p:nvPr>
        </p:nvSpPr>
        <p:spPr/>
        <p:txBody>
          <a:bodyPr/>
          <a:lstStyle/>
          <a:p>
            <a:fld id="{A2A17EAB-8B51-5C40-8776-6683E51FA7A0}" type="slidenum">
              <a:rPr lang="en-US" smtClean="0"/>
              <a:t>3</a:t>
            </a:fld>
            <a:endParaRPr lang="en-US"/>
          </a:p>
        </p:txBody>
      </p:sp>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420" y="184866"/>
            <a:ext cx="7772400" cy="914400"/>
          </a:xfrm>
        </p:spPr>
        <p:txBody>
          <a:bodyPr/>
          <a:lstStyle/>
          <a:p>
            <a:r>
              <a:rPr lang="en-US"/>
              <a:t>References</a:t>
            </a:r>
          </a:p>
        </p:txBody>
      </p:sp>
      <p:sp>
        <p:nvSpPr>
          <p:cNvPr id="3" name="Content Placeholder 2"/>
          <p:cNvSpPr>
            <a:spLocks noGrp="1"/>
          </p:cNvSpPr>
          <p:nvPr>
            <p:ph idx="1"/>
          </p:nvPr>
        </p:nvSpPr>
        <p:spPr>
          <a:xfrm>
            <a:off x="251970" y="730675"/>
            <a:ext cx="7772400" cy="3894739"/>
          </a:xfrm>
        </p:spPr>
        <p:txBody>
          <a:bodyPr vert="horz" lIns="91440" tIns="45718" rIns="91436" bIns="45718" rtlCol="0" anchor="t">
            <a:normAutofit lnSpcReduction="10000"/>
          </a:bodyPr>
          <a:lstStyle/>
          <a:p>
            <a:pPr marL="205740" indent="-205740">
              <a:lnSpc>
                <a:spcPct val="100000"/>
              </a:lnSpc>
              <a:buNone/>
            </a:pPr>
            <a:endParaRPr lang="en-US" sz="1600" dirty="0">
              <a:ea typeface="Cambria"/>
            </a:endParaRPr>
          </a:p>
          <a:p>
            <a:pPr marL="0" indent="0">
              <a:lnSpc>
                <a:spcPct val="120000"/>
              </a:lnSpc>
              <a:spcBef>
                <a:spcPts val="1000"/>
              </a:spcBef>
              <a:buNone/>
            </a:pPr>
            <a:r>
              <a:rPr lang="en-US" sz="1600" dirty="0">
                <a:ea typeface="Cambria"/>
              </a:rPr>
              <a:t>[7]Dickler, Jessica. “Virtual School Resulted in ‘significant’ Academic Learning Loss, Study </a:t>
            </a:r>
            <a:r>
              <a:rPr lang="en-US" sz="1600" dirty="0" err="1">
                <a:ea typeface="Cambria"/>
              </a:rPr>
              <a:t>Finds.”CNBC</a:t>
            </a:r>
            <a:r>
              <a:rPr lang="en-US" sz="1600" dirty="0">
                <a:ea typeface="Cambria"/>
              </a:rPr>
              <a:t>, CNBC, 12 Oct. 2021, www.cnbc.com/2021/03/30/learning-loss-from-virtual-school-due-to-covid-is-significant-.html. </a:t>
            </a:r>
          </a:p>
          <a:p>
            <a:pPr marL="205740" indent="-205740">
              <a:lnSpc>
                <a:spcPct val="100000"/>
              </a:lnSpc>
              <a:buFont typeface="Arial" pitchFamily="34" charset="0"/>
              <a:buNone/>
            </a:pPr>
            <a:r>
              <a:rPr lang="en-US" sz="1600" dirty="0">
                <a:ea typeface="Cambria"/>
              </a:rPr>
              <a:t>[8] Hehir, Elizabeth, Marc Zeller, Joanna Luckhurst, and Tara Chandler. "Developing student connectedness under remote learning using digital resources: A systematic review." Education and Information Technologies 26, no. 5 (2021): 6531-6548.</a:t>
            </a:r>
            <a:endParaRPr lang="en-US" sz="1600">
              <a:ea typeface="Cambria"/>
            </a:endParaRPr>
          </a:p>
          <a:p>
            <a:pPr marL="205740" indent="-205740">
              <a:lnSpc>
                <a:spcPct val="100000"/>
              </a:lnSpc>
              <a:buNone/>
            </a:pPr>
            <a:r>
              <a:rPr lang="en-US" sz="1600" dirty="0">
                <a:ea typeface="Cambria"/>
                <a:cs typeface="Arial"/>
              </a:rPr>
              <a:t>[9] https://assets.pewresearch.org/wp-content/uploads/sites/14/2015/08/2015-08-06_teens-and-friendships_2-01.png</a:t>
            </a:r>
            <a:endParaRPr lang="en-US" sz="1600">
              <a:ea typeface="Cambria"/>
            </a:endParaRPr>
          </a:p>
          <a:p>
            <a:pPr marL="0" indent="0">
              <a:lnSpc>
                <a:spcPct val="100000"/>
              </a:lnSpc>
              <a:buNone/>
            </a:pPr>
            <a:r>
              <a:rPr lang="en-US" sz="1600">
                <a:ea typeface="Cambria"/>
                <a:cs typeface="Arial"/>
              </a:rPr>
              <a:t>[10] Gapsiso, Nuhu </a:t>
            </a:r>
            <a:r>
              <a:rPr lang="en-US" sz="1600" err="1">
                <a:ea typeface="Cambria"/>
                <a:cs typeface="Arial"/>
              </a:rPr>
              <a:t>Diraso</a:t>
            </a:r>
            <a:r>
              <a:rPr lang="en-US" sz="1600" dirty="0">
                <a:ea typeface="Cambria"/>
                <a:cs typeface="Arial"/>
              </a:rPr>
              <a:t>, and Joseph Wilson. "The impact of the Internet on teenagers' face-to-face communication." Journal of Studies in Social Sciences 13, no. 2 (2015).</a:t>
            </a:r>
          </a:p>
          <a:p>
            <a:pPr marL="0" indent="0">
              <a:lnSpc>
                <a:spcPct val="100000"/>
              </a:lnSpc>
              <a:buNone/>
            </a:pPr>
            <a:r>
              <a:rPr lang="en-US" sz="1600" dirty="0">
                <a:ea typeface="Cambria"/>
                <a:cs typeface="Arial"/>
              </a:rPr>
              <a:t>[11] https://comtecmrroy.files.wordpress.com/2017/03/333.jpg </a:t>
            </a:r>
            <a:endParaRPr lang="en-US"/>
          </a:p>
          <a:p>
            <a:pPr marL="0" indent="0">
              <a:lnSpc>
                <a:spcPct val="100000"/>
              </a:lnSpc>
              <a:buNone/>
            </a:pPr>
            <a:endParaRPr lang="en-US" sz="1600" dirty="0">
              <a:ea typeface="Cambria"/>
              <a:cs typeface="Arial"/>
            </a:endParaRPr>
          </a:p>
          <a:p>
            <a:pPr marL="0" indent="0">
              <a:lnSpc>
                <a:spcPct val="100000"/>
              </a:lnSpc>
              <a:buNone/>
            </a:pPr>
            <a:endParaRPr lang="en-US" sz="1600" dirty="0">
              <a:ea typeface="Cambria"/>
              <a:cs typeface="Arial"/>
            </a:endParaRPr>
          </a:p>
          <a:p>
            <a:pPr marL="0" indent="0">
              <a:buNone/>
            </a:pPr>
            <a:endParaRPr lang="en-US">
              <a:ea typeface="Cambria"/>
            </a:endParaRPr>
          </a:p>
          <a:p>
            <a:pPr marL="0" indent="0">
              <a:buNone/>
            </a:pPr>
            <a:endParaRPr lang="en-US">
              <a:ea typeface="Cambria"/>
            </a:endParaRPr>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30</a:t>
            </a:fld>
            <a:endParaRPr lang="en-US"/>
          </a:p>
        </p:txBody>
      </p:sp>
      <p:sp>
        <p:nvSpPr>
          <p:cNvPr id="6" name="TextBox 5"/>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dirty="0">
                <a:latin typeface="+mj-lt"/>
              </a:rPr>
              <a:t>Sukriti Kushwaha</a:t>
            </a:r>
            <a:endParaRPr lang="en-US" dirty="0"/>
          </a:p>
        </p:txBody>
      </p:sp>
    </p:spTree>
    <p:extLst>
      <p:ext uri="{BB962C8B-B14F-4D97-AF65-F5344CB8AC3E}">
        <p14:creationId xmlns:p14="http://schemas.microsoft.com/office/powerpoint/2010/main" val="9493614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420" y="184866"/>
            <a:ext cx="7772400" cy="914400"/>
          </a:xfrm>
        </p:spPr>
        <p:txBody>
          <a:bodyPr/>
          <a:lstStyle/>
          <a:p>
            <a:r>
              <a:rPr lang="en-US"/>
              <a:t>References</a:t>
            </a:r>
          </a:p>
        </p:txBody>
      </p:sp>
      <p:sp>
        <p:nvSpPr>
          <p:cNvPr id="3" name="Content Placeholder 2"/>
          <p:cNvSpPr>
            <a:spLocks noGrp="1"/>
          </p:cNvSpPr>
          <p:nvPr>
            <p:ph idx="1"/>
          </p:nvPr>
        </p:nvSpPr>
        <p:spPr>
          <a:xfrm>
            <a:off x="549794" y="964104"/>
            <a:ext cx="7772400" cy="3894739"/>
          </a:xfrm>
        </p:spPr>
        <p:txBody>
          <a:bodyPr vert="horz" lIns="91440" tIns="45718" rIns="91436" bIns="45718" rtlCol="0" anchor="t">
            <a:normAutofit/>
          </a:bodyPr>
          <a:lstStyle/>
          <a:p>
            <a:pPr marL="205740" indent="-205740">
              <a:lnSpc>
                <a:spcPct val="100000"/>
              </a:lnSpc>
              <a:buNone/>
            </a:pPr>
            <a:endParaRPr lang="en-US" sz="1600" dirty="0">
              <a:ea typeface="+mn-lt"/>
              <a:cs typeface="+mn-lt"/>
            </a:endParaRPr>
          </a:p>
          <a:p>
            <a:pPr marL="205740" indent="-205740">
              <a:lnSpc>
                <a:spcPct val="100000"/>
              </a:lnSpc>
              <a:buNone/>
            </a:pPr>
            <a:endParaRPr lang="en-US" sz="1600" dirty="0">
              <a:ea typeface="Cambria"/>
              <a:cs typeface="Arial"/>
            </a:endParaRPr>
          </a:p>
          <a:p>
            <a:pPr marL="0" indent="0">
              <a:lnSpc>
                <a:spcPct val="100000"/>
              </a:lnSpc>
              <a:buNone/>
            </a:pPr>
            <a:endParaRPr lang="en-US" sz="1600" dirty="0">
              <a:ea typeface="Cambria"/>
              <a:cs typeface="Arial"/>
            </a:endParaRPr>
          </a:p>
          <a:p>
            <a:pPr marL="0" indent="0">
              <a:buNone/>
            </a:pPr>
            <a:endParaRPr lang="en-US">
              <a:ea typeface="Cambria"/>
              <a:cs typeface="Arial"/>
            </a:endParaRPr>
          </a:p>
          <a:p>
            <a:pPr marL="0" indent="0">
              <a:buNone/>
            </a:pPr>
            <a:endParaRPr lang="en-US">
              <a:ea typeface="Cambria"/>
            </a:endParaRPr>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31</a:t>
            </a:fld>
            <a:endParaRPr lang="en-US"/>
          </a:p>
        </p:txBody>
      </p:sp>
      <p:sp>
        <p:nvSpPr>
          <p:cNvPr id="6" name="TextBox 5"/>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dirty="0">
                <a:latin typeface="+mj-lt"/>
              </a:rPr>
              <a:t>Sukriti Kushwaha</a:t>
            </a:r>
            <a:endParaRPr lang="en-US" dirty="0"/>
          </a:p>
        </p:txBody>
      </p:sp>
      <p:sp>
        <p:nvSpPr>
          <p:cNvPr id="8" name="TextBox 7">
            <a:extLst>
              <a:ext uri="{FF2B5EF4-FFF2-40B4-BE49-F238E27FC236}">
                <a16:creationId xmlns:a16="http://schemas.microsoft.com/office/drawing/2014/main" id="{E7A361A4-5C70-EBD8-A968-4D741586B0EA}"/>
              </a:ext>
            </a:extLst>
          </p:cNvPr>
          <p:cNvSpPr txBox="1"/>
          <p:nvPr/>
        </p:nvSpPr>
        <p:spPr>
          <a:xfrm>
            <a:off x="154949" y="1517292"/>
            <a:ext cx="8839494" cy="14219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pPr>
            <a:r>
              <a:rPr lang="en-US" sz="1600" dirty="0">
                <a:ea typeface="Cambria"/>
              </a:rPr>
              <a:t>[12] Westerman, David, Emory S. Daniel, and Nicholas D. Bowman. "Learned risks and experienced </a:t>
            </a:r>
            <a:endParaRPr lang="en-US" dirty="0"/>
          </a:p>
          <a:p>
            <a:pPr>
              <a:lnSpc>
                <a:spcPct val="90000"/>
              </a:lnSpc>
            </a:pPr>
            <a:r>
              <a:rPr lang="en-US" sz="1600" dirty="0">
                <a:ea typeface="Cambria"/>
              </a:rPr>
              <a:t>rewards: Exploring the potential sources of </a:t>
            </a:r>
            <a:r>
              <a:rPr lang="en-US" sz="1600" dirty="0" err="1">
                <a:ea typeface="Cambria"/>
              </a:rPr>
              <a:t>students'attitudes</a:t>
            </a:r>
            <a:r>
              <a:rPr lang="en-US" sz="1600" dirty="0">
                <a:ea typeface="Cambria"/>
              </a:rPr>
              <a:t> toward social media and face-to-face</a:t>
            </a:r>
            <a:endParaRPr lang="en-US" dirty="0">
              <a:ea typeface="Cambria"/>
            </a:endParaRPr>
          </a:p>
          <a:p>
            <a:pPr>
              <a:lnSpc>
                <a:spcPct val="90000"/>
              </a:lnSpc>
            </a:pPr>
            <a:r>
              <a:rPr lang="en-US" sz="1600" dirty="0">
                <a:ea typeface="Cambria"/>
              </a:rPr>
              <a:t>communication." The Internet and Higher Education 31 (2016): 52-57.</a:t>
            </a:r>
            <a:endParaRPr lang="en-US" dirty="0">
              <a:ea typeface="Cambria"/>
            </a:endParaRPr>
          </a:p>
          <a:p>
            <a:pPr>
              <a:lnSpc>
                <a:spcPct val="90000"/>
              </a:lnSpc>
            </a:pPr>
            <a:endParaRPr lang="en-US" sz="1600" dirty="0">
              <a:ea typeface="Cambria"/>
            </a:endParaRPr>
          </a:p>
          <a:p>
            <a:pPr>
              <a:lnSpc>
                <a:spcPct val="90000"/>
              </a:lnSpc>
            </a:pPr>
            <a:r>
              <a:rPr lang="en-US" sz="1600">
                <a:ea typeface="Cambria"/>
              </a:rPr>
              <a:t>[13] https://webneel.com/daily/sites/default/files/images/daily/01-2020</a:t>
            </a:r>
          </a:p>
          <a:p>
            <a:pPr>
              <a:lnSpc>
                <a:spcPct val="90000"/>
              </a:lnSpc>
            </a:pPr>
            <a:r>
              <a:rPr lang="en-US" sz="1600" dirty="0">
                <a:ea typeface="Cambria"/>
              </a:rPr>
              <a:t>/3-funny-cartoons-social-media-bird-tweet.jpg</a:t>
            </a:r>
          </a:p>
        </p:txBody>
      </p:sp>
    </p:spTree>
    <p:extLst>
      <p:ext uri="{BB962C8B-B14F-4D97-AF65-F5344CB8AC3E}">
        <p14:creationId xmlns:p14="http://schemas.microsoft.com/office/powerpoint/2010/main" val="22073135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Effect of Excessive Smartphone use on Children</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Aksel Jensen</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dirty="0"/>
              <a:t>© 2023 Keith A. Pray</a:t>
            </a:r>
            <a:endParaRPr lang="en-US" dirty="0"/>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32</a:t>
            </a:fld>
            <a:endParaRPr lang="en-US"/>
          </a:p>
        </p:txBody>
      </p:sp>
    </p:spTree>
    <p:extLst>
      <p:ext uri="{BB962C8B-B14F-4D97-AF65-F5344CB8AC3E}">
        <p14:creationId xmlns:p14="http://schemas.microsoft.com/office/powerpoint/2010/main" val="4018859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Children should be restricted from excessive screentime</a:t>
            </a:r>
          </a:p>
        </p:txBody>
      </p:sp>
      <p:sp>
        <p:nvSpPr>
          <p:cNvPr id="3" name="Content Placeholder 2"/>
          <p:cNvSpPr>
            <a:spLocks noGrp="1"/>
          </p:cNvSpPr>
          <p:nvPr>
            <p:ph sz="half" idx="1"/>
          </p:nvPr>
        </p:nvSpPr>
        <p:spPr/>
        <p:txBody>
          <a:bodyPr>
            <a:normAutofit/>
          </a:bodyPr>
          <a:lstStyle/>
          <a:p>
            <a:pPr marL="0" indent="0">
              <a:buNone/>
            </a:pPr>
            <a:r>
              <a:rPr lang="en-US" dirty="0"/>
              <a:t>From an extensive search in 2018 the increase in research on mobile phone use was revealed. [1]</a:t>
            </a:r>
          </a:p>
          <a:p>
            <a:pPr marL="0" indent="0">
              <a:buNone/>
            </a:pPr>
            <a:endParaRPr lang="en-US" dirty="0"/>
          </a:p>
          <a:p>
            <a:pPr marL="0" indent="0">
              <a:buNone/>
            </a:pPr>
            <a:r>
              <a:rPr lang="en-US" dirty="0"/>
              <a:t>In 2013 from a pediatric clinic nationwide survey, it was found that 75% of children age 4 had access to a mobile phone[2]</a:t>
            </a:r>
          </a:p>
          <a:p>
            <a:pPr marL="0" indent="0">
              <a:buNone/>
            </a:pPr>
            <a:endParaRPr lang="en-US" dirty="0"/>
          </a:p>
          <a:p>
            <a:pPr marL="0" indent="0">
              <a:buNone/>
            </a:pPr>
            <a:r>
              <a:rPr lang="en-US" dirty="0"/>
              <a:t>I-phone 6 came out in 2014</a:t>
            </a:r>
          </a:p>
        </p:txBody>
      </p:sp>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Aksel Jensen</a:t>
            </a:r>
          </a:p>
        </p:txBody>
      </p:sp>
      <p:pic>
        <p:nvPicPr>
          <p:cNvPr id="1026" name="Picture 2">
            <a:extLst>
              <a:ext uri="{FF2B5EF4-FFF2-40B4-BE49-F238E27FC236}">
                <a16:creationId xmlns:a16="http://schemas.microsoft.com/office/drawing/2014/main" id="{53C10AE2-8699-B68A-6E39-E1F791AB94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352551"/>
            <a:ext cx="4661483" cy="2882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85529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Mental Health, Depression and anxiety</a:t>
            </a:r>
          </a:p>
        </p:txBody>
      </p:sp>
      <p:sp>
        <p:nvSpPr>
          <p:cNvPr id="3" name="Content Placeholder 2"/>
          <p:cNvSpPr>
            <a:spLocks noGrp="1"/>
          </p:cNvSpPr>
          <p:nvPr>
            <p:ph sz="half" idx="1"/>
          </p:nvPr>
        </p:nvSpPr>
        <p:spPr/>
        <p:txBody>
          <a:bodyPr>
            <a:normAutofit lnSpcReduction="10000"/>
          </a:bodyPr>
          <a:lstStyle/>
          <a:p>
            <a:pPr marL="0" indent="0">
              <a:buNone/>
            </a:pPr>
            <a:r>
              <a:rPr lang="en-US" dirty="0"/>
              <a:t>Depression and Anxiety are among the most common effects of problematic screen time.</a:t>
            </a:r>
          </a:p>
          <a:p>
            <a:pPr marL="0" indent="0">
              <a:buNone/>
            </a:pPr>
            <a:endParaRPr lang="en-US" dirty="0"/>
          </a:p>
          <a:p>
            <a:pPr marL="0" indent="0">
              <a:buNone/>
            </a:pPr>
            <a:r>
              <a:rPr lang="en-US" dirty="0"/>
              <a:t>Statistically significant positive correlation between the hours spent on social media and depression.[3]</a:t>
            </a:r>
          </a:p>
          <a:p>
            <a:pPr marL="0" indent="0">
              <a:buNone/>
            </a:pPr>
            <a:endParaRPr lang="en-US" dirty="0"/>
          </a:p>
          <a:p>
            <a:pPr marL="0" indent="0">
              <a:buNone/>
            </a:pPr>
            <a:r>
              <a:rPr lang="en-US" dirty="0"/>
              <a:t>Video game playing was linked with a higher correlation to more severe anxiety.</a:t>
            </a:r>
          </a:p>
        </p:txBody>
      </p:sp>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Aksel Jensen</a:t>
            </a:r>
          </a:p>
        </p:txBody>
      </p:sp>
      <p:pic>
        <p:nvPicPr>
          <p:cNvPr id="2052" name="Picture 4">
            <a:extLst>
              <a:ext uri="{FF2B5EF4-FFF2-40B4-BE49-F238E27FC236}">
                <a16:creationId xmlns:a16="http://schemas.microsoft.com/office/drawing/2014/main" id="{FF6927B8-5E78-28FB-F6A5-D76AE36693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413036"/>
            <a:ext cx="4611260" cy="2851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59595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Smartphone effect on sleep</a:t>
            </a:r>
          </a:p>
        </p:txBody>
      </p:sp>
      <p:sp>
        <p:nvSpPr>
          <p:cNvPr id="3" name="Content Placeholder 2"/>
          <p:cNvSpPr>
            <a:spLocks noGrp="1"/>
          </p:cNvSpPr>
          <p:nvPr>
            <p:ph sz="half" idx="1"/>
          </p:nvPr>
        </p:nvSpPr>
        <p:spPr/>
        <p:txBody>
          <a:bodyPr>
            <a:normAutofit/>
          </a:bodyPr>
          <a:lstStyle/>
          <a:p>
            <a:pPr marL="0" indent="0">
              <a:buNone/>
            </a:pPr>
            <a:r>
              <a:rPr lang="en-US" dirty="0"/>
              <a:t>Insufficient sleep duration</a:t>
            </a:r>
          </a:p>
          <a:p>
            <a:pPr marL="0" indent="0">
              <a:buNone/>
            </a:pPr>
            <a:endParaRPr lang="en-US" dirty="0"/>
          </a:p>
          <a:p>
            <a:pPr marL="0" indent="0">
              <a:buNone/>
            </a:pPr>
            <a:r>
              <a:rPr lang="en-US" dirty="0"/>
              <a:t>Impaired sleep quality</a:t>
            </a:r>
          </a:p>
          <a:p>
            <a:pPr marL="0" indent="0">
              <a:buNone/>
            </a:pPr>
            <a:endParaRPr lang="en-US" dirty="0"/>
          </a:p>
          <a:p>
            <a:pPr marL="0" indent="0">
              <a:buNone/>
            </a:pPr>
            <a:r>
              <a:rPr lang="en-US" dirty="0"/>
              <a:t>Sleep disturbances[4]</a:t>
            </a:r>
          </a:p>
          <a:p>
            <a:pPr marL="0" indent="0">
              <a:buNone/>
            </a:pPr>
            <a:endParaRPr lang="en-US" dirty="0"/>
          </a:p>
          <a:p>
            <a:pPr marL="0" indent="0">
              <a:buNone/>
            </a:pPr>
            <a:r>
              <a:rPr lang="en-US" dirty="0"/>
              <a:t>Children who get 8 hours of sleep use minimal phone after 9 pm as compared to other sleep groups.[6]</a:t>
            </a:r>
          </a:p>
        </p:txBody>
      </p:sp>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35</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Aksel Jensen</a:t>
            </a:r>
          </a:p>
        </p:txBody>
      </p:sp>
      <p:pic>
        <p:nvPicPr>
          <p:cNvPr id="9" name="Picture 8">
            <a:extLst>
              <a:ext uri="{FF2B5EF4-FFF2-40B4-BE49-F238E27FC236}">
                <a16:creationId xmlns:a16="http://schemas.microsoft.com/office/drawing/2014/main" id="{67F53D88-B142-CF5B-2409-16E7189AB74A}"/>
              </a:ext>
            </a:extLst>
          </p:cNvPr>
          <p:cNvPicPr>
            <a:picLocks noChangeAspect="1"/>
          </p:cNvPicPr>
          <p:nvPr/>
        </p:nvPicPr>
        <p:blipFill>
          <a:blip r:embed="rId3"/>
          <a:stretch>
            <a:fillRect/>
          </a:stretch>
        </p:blipFill>
        <p:spPr>
          <a:xfrm>
            <a:off x="3492136" y="1070909"/>
            <a:ext cx="5534660" cy="2450411"/>
          </a:xfrm>
          <a:prstGeom prst="rect">
            <a:avLst/>
          </a:prstGeom>
        </p:spPr>
      </p:pic>
    </p:spTree>
    <p:extLst>
      <p:ext uri="{BB962C8B-B14F-4D97-AF65-F5344CB8AC3E}">
        <p14:creationId xmlns:p14="http://schemas.microsoft.com/office/powerpoint/2010/main" val="35695616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 on Parenting</a:t>
            </a:r>
          </a:p>
        </p:txBody>
      </p:sp>
      <p:sp>
        <p:nvSpPr>
          <p:cNvPr id="3" name="Content Placeholder 2"/>
          <p:cNvSpPr>
            <a:spLocks noGrp="1"/>
          </p:cNvSpPr>
          <p:nvPr>
            <p:ph sz="half" idx="1"/>
          </p:nvPr>
        </p:nvSpPr>
        <p:spPr/>
        <p:txBody>
          <a:bodyPr>
            <a:normAutofit lnSpcReduction="10000"/>
          </a:bodyPr>
          <a:lstStyle/>
          <a:p>
            <a:pPr marL="0" indent="0">
              <a:buNone/>
            </a:pPr>
            <a:r>
              <a:rPr lang="en-US" dirty="0"/>
              <a:t>Smart phone effects do not have to come from the child owning a phone</a:t>
            </a:r>
          </a:p>
          <a:p>
            <a:pPr marL="0" indent="0">
              <a:buNone/>
            </a:pPr>
            <a:endParaRPr lang="en-US" dirty="0"/>
          </a:p>
          <a:p>
            <a:pPr marL="0" indent="0">
              <a:buNone/>
            </a:pPr>
            <a:r>
              <a:rPr lang="en-US" dirty="0"/>
              <a:t>Specifically important social parent-child interaction can be interrupted through cell phone use.</a:t>
            </a:r>
          </a:p>
          <a:p>
            <a:pPr marL="0" indent="0">
              <a:buNone/>
            </a:pPr>
            <a:endParaRPr lang="en-US" dirty="0"/>
          </a:p>
          <a:p>
            <a:pPr marL="0" indent="0">
              <a:buNone/>
            </a:pPr>
            <a:r>
              <a:rPr lang="en-US" dirty="0"/>
              <a:t>It was found among age 2 children that those where a parent had to take a phone call were not able to recall a taught word[5].</a:t>
            </a:r>
          </a:p>
          <a:p>
            <a:pPr marL="0" indent="0">
              <a:buNone/>
            </a:pPr>
            <a:endParaRPr lang="en-US" dirty="0"/>
          </a:p>
        </p:txBody>
      </p:sp>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36</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Aksel Jensen</a:t>
            </a:r>
          </a:p>
        </p:txBody>
      </p:sp>
      <p:pic>
        <p:nvPicPr>
          <p:cNvPr id="9" name="Picture 8">
            <a:extLst>
              <a:ext uri="{FF2B5EF4-FFF2-40B4-BE49-F238E27FC236}">
                <a16:creationId xmlns:a16="http://schemas.microsoft.com/office/drawing/2014/main" id="{FFB8B0CE-727B-809A-C6DE-D50FDAA31034}"/>
              </a:ext>
            </a:extLst>
          </p:cNvPr>
          <p:cNvPicPr>
            <a:picLocks noChangeAspect="1"/>
          </p:cNvPicPr>
          <p:nvPr/>
        </p:nvPicPr>
        <p:blipFill>
          <a:blip r:embed="rId3"/>
          <a:stretch>
            <a:fillRect/>
          </a:stretch>
        </p:blipFill>
        <p:spPr>
          <a:xfrm>
            <a:off x="4646762" y="1363875"/>
            <a:ext cx="4036404" cy="3190872"/>
          </a:xfrm>
          <a:prstGeom prst="rect">
            <a:avLst/>
          </a:prstGeom>
        </p:spPr>
      </p:pic>
    </p:spTree>
    <p:extLst>
      <p:ext uri="{BB962C8B-B14F-4D97-AF65-F5344CB8AC3E}">
        <p14:creationId xmlns:p14="http://schemas.microsoft.com/office/powerpoint/2010/main" val="19724596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Counter Argument</a:t>
            </a:r>
          </a:p>
        </p:txBody>
      </p:sp>
      <p:sp>
        <p:nvSpPr>
          <p:cNvPr id="3" name="Content Placeholder 2"/>
          <p:cNvSpPr>
            <a:spLocks noGrp="1"/>
          </p:cNvSpPr>
          <p:nvPr>
            <p:ph sz="half" idx="1"/>
          </p:nvPr>
        </p:nvSpPr>
        <p:spPr/>
        <p:txBody>
          <a:bodyPr>
            <a:normAutofit/>
          </a:bodyPr>
          <a:lstStyle/>
          <a:p>
            <a:pPr marL="0" indent="0">
              <a:buNone/>
            </a:pPr>
            <a:r>
              <a:rPr lang="en-US" dirty="0"/>
              <a:t>Individual Reporting</a:t>
            </a:r>
          </a:p>
          <a:p>
            <a:pPr marL="0" indent="0">
              <a:buNone/>
            </a:pPr>
            <a:endParaRPr lang="en-US" dirty="0"/>
          </a:p>
          <a:p>
            <a:pPr marL="0" indent="0">
              <a:buNone/>
            </a:pPr>
            <a:r>
              <a:rPr lang="en-US" dirty="0"/>
              <a:t>Observational studies</a:t>
            </a:r>
          </a:p>
          <a:p>
            <a:pPr marL="0" indent="0">
              <a:buNone/>
            </a:pPr>
            <a:endParaRPr lang="en-US" dirty="0"/>
          </a:p>
          <a:p>
            <a:pPr marL="0" indent="0">
              <a:buNone/>
            </a:pPr>
            <a:r>
              <a:rPr lang="en-US" dirty="0"/>
              <a:t>Intermediary associated factor</a:t>
            </a:r>
          </a:p>
        </p:txBody>
      </p:sp>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37</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Aksel Jensen</a:t>
            </a:r>
          </a:p>
        </p:txBody>
      </p:sp>
      <p:sp>
        <p:nvSpPr>
          <p:cNvPr id="10" name="Oval 9">
            <a:extLst>
              <a:ext uri="{FF2B5EF4-FFF2-40B4-BE49-F238E27FC236}">
                <a16:creationId xmlns:a16="http://schemas.microsoft.com/office/drawing/2014/main" id="{200AACC2-4DE4-5926-F07C-E2DB572DED58}"/>
              </a:ext>
            </a:extLst>
          </p:cNvPr>
          <p:cNvSpPr/>
          <p:nvPr/>
        </p:nvSpPr>
        <p:spPr>
          <a:xfrm>
            <a:off x="4339087" y="1147210"/>
            <a:ext cx="1906438" cy="819510"/>
          </a:xfrm>
          <a:prstGeom prst="ellipse">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Cell Phone Use</a:t>
            </a:r>
          </a:p>
        </p:txBody>
      </p:sp>
      <p:sp>
        <p:nvSpPr>
          <p:cNvPr id="11" name="Oval 10">
            <a:extLst>
              <a:ext uri="{FF2B5EF4-FFF2-40B4-BE49-F238E27FC236}">
                <a16:creationId xmlns:a16="http://schemas.microsoft.com/office/drawing/2014/main" id="{8BBF60FA-67B4-C189-483E-DB11EC743ECF}"/>
              </a:ext>
            </a:extLst>
          </p:cNvPr>
          <p:cNvSpPr/>
          <p:nvPr/>
        </p:nvSpPr>
        <p:spPr>
          <a:xfrm>
            <a:off x="6615741" y="1647736"/>
            <a:ext cx="1906438" cy="819510"/>
          </a:xfrm>
          <a:prstGeom prst="ellipse">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Intermediary</a:t>
            </a:r>
          </a:p>
        </p:txBody>
      </p:sp>
      <p:sp>
        <p:nvSpPr>
          <p:cNvPr id="12" name="Oval 11">
            <a:extLst>
              <a:ext uri="{FF2B5EF4-FFF2-40B4-BE49-F238E27FC236}">
                <a16:creationId xmlns:a16="http://schemas.microsoft.com/office/drawing/2014/main" id="{ABC8ED9D-2869-35D1-E0E9-5A0D3C420BC4}"/>
              </a:ext>
            </a:extLst>
          </p:cNvPr>
          <p:cNvSpPr/>
          <p:nvPr/>
        </p:nvSpPr>
        <p:spPr>
          <a:xfrm>
            <a:off x="7741486" y="2961863"/>
            <a:ext cx="1197635" cy="819510"/>
          </a:xfrm>
          <a:prstGeom prst="ellipse">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CP</a:t>
            </a:r>
          </a:p>
          <a:p>
            <a:pPr algn="ctr"/>
            <a:r>
              <a:rPr lang="en-US" dirty="0"/>
              <a:t>Effects</a:t>
            </a:r>
          </a:p>
        </p:txBody>
      </p:sp>
      <p:sp>
        <p:nvSpPr>
          <p:cNvPr id="13" name="Oval 12">
            <a:extLst>
              <a:ext uri="{FF2B5EF4-FFF2-40B4-BE49-F238E27FC236}">
                <a16:creationId xmlns:a16="http://schemas.microsoft.com/office/drawing/2014/main" id="{F7B36CDB-0F43-B24A-4B17-AAF688D243BB}"/>
              </a:ext>
            </a:extLst>
          </p:cNvPr>
          <p:cNvSpPr/>
          <p:nvPr/>
        </p:nvSpPr>
        <p:spPr>
          <a:xfrm>
            <a:off x="6371325" y="2961863"/>
            <a:ext cx="1197635" cy="819510"/>
          </a:xfrm>
          <a:prstGeom prst="ellipse">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CP Use</a:t>
            </a:r>
          </a:p>
        </p:txBody>
      </p:sp>
      <p:sp>
        <p:nvSpPr>
          <p:cNvPr id="14" name="Oval 13">
            <a:extLst>
              <a:ext uri="{FF2B5EF4-FFF2-40B4-BE49-F238E27FC236}">
                <a16:creationId xmlns:a16="http://schemas.microsoft.com/office/drawing/2014/main" id="{ADB64ED1-7C4D-FBD5-3595-6757235F1689}"/>
              </a:ext>
            </a:extLst>
          </p:cNvPr>
          <p:cNvSpPr/>
          <p:nvPr/>
        </p:nvSpPr>
        <p:spPr>
          <a:xfrm>
            <a:off x="4339087" y="2492489"/>
            <a:ext cx="1906438" cy="819510"/>
          </a:xfrm>
          <a:prstGeom prst="ellipse">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Intermediary</a:t>
            </a:r>
          </a:p>
        </p:txBody>
      </p:sp>
      <p:sp>
        <p:nvSpPr>
          <p:cNvPr id="15" name="Oval 14">
            <a:extLst>
              <a:ext uri="{FF2B5EF4-FFF2-40B4-BE49-F238E27FC236}">
                <a16:creationId xmlns:a16="http://schemas.microsoft.com/office/drawing/2014/main" id="{F600D946-4691-CFC9-6D60-06B5B5D152BD}"/>
              </a:ext>
            </a:extLst>
          </p:cNvPr>
          <p:cNvSpPr/>
          <p:nvPr/>
        </p:nvSpPr>
        <p:spPr>
          <a:xfrm>
            <a:off x="4339087" y="3885841"/>
            <a:ext cx="1906438" cy="819510"/>
          </a:xfrm>
          <a:prstGeom prst="ellipse">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Cell Phone “Effects”</a:t>
            </a:r>
          </a:p>
        </p:txBody>
      </p:sp>
      <p:sp>
        <p:nvSpPr>
          <p:cNvPr id="18" name="Arrow: Right 17">
            <a:extLst>
              <a:ext uri="{FF2B5EF4-FFF2-40B4-BE49-F238E27FC236}">
                <a16:creationId xmlns:a16="http://schemas.microsoft.com/office/drawing/2014/main" id="{32E19579-CFF7-83B1-72CF-9C86CF289CFF}"/>
              </a:ext>
            </a:extLst>
          </p:cNvPr>
          <p:cNvSpPr/>
          <p:nvPr/>
        </p:nvSpPr>
        <p:spPr>
          <a:xfrm rot="5400000">
            <a:off x="5147094" y="2099669"/>
            <a:ext cx="370936" cy="259871"/>
          </a:xfrm>
          <a:prstGeom prst="rightArrow">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Right 18">
            <a:extLst>
              <a:ext uri="{FF2B5EF4-FFF2-40B4-BE49-F238E27FC236}">
                <a16:creationId xmlns:a16="http://schemas.microsoft.com/office/drawing/2014/main" id="{A0F5A6BA-85D0-5A29-13B7-E3EA84A5797A}"/>
              </a:ext>
            </a:extLst>
          </p:cNvPr>
          <p:cNvSpPr/>
          <p:nvPr/>
        </p:nvSpPr>
        <p:spPr>
          <a:xfrm rot="5112699">
            <a:off x="5106838" y="3448035"/>
            <a:ext cx="370936" cy="259871"/>
          </a:xfrm>
          <a:prstGeom prst="rightArrow">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Right 19">
            <a:extLst>
              <a:ext uri="{FF2B5EF4-FFF2-40B4-BE49-F238E27FC236}">
                <a16:creationId xmlns:a16="http://schemas.microsoft.com/office/drawing/2014/main" id="{B4BCF51B-FAC3-2B3D-F7D6-A4964E6F0195}"/>
              </a:ext>
            </a:extLst>
          </p:cNvPr>
          <p:cNvSpPr/>
          <p:nvPr/>
        </p:nvSpPr>
        <p:spPr>
          <a:xfrm rot="6388849">
            <a:off x="6939027" y="2577254"/>
            <a:ext cx="370936" cy="259871"/>
          </a:xfrm>
          <a:prstGeom prst="rightArrow">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Right 20">
            <a:extLst>
              <a:ext uri="{FF2B5EF4-FFF2-40B4-BE49-F238E27FC236}">
                <a16:creationId xmlns:a16="http://schemas.microsoft.com/office/drawing/2014/main" id="{CECEC9E3-8BB9-B0C5-BF8D-2F56390C3485}"/>
              </a:ext>
            </a:extLst>
          </p:cNvPr>
          <p:cNvSpPr/>
          <p:nvPr/>
        </p:nvSpPr>
        <p:spPr>
          <a:xfrm rot="4422143">
            <a:off x="7928700" y="2604319"/>
            <a:ext cx="370936" cy="259871"/>
          </a:xfrm>
          <a:prstGeom prst="rightArrow">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86345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Rebuttal</a:t>
            </a:r>
          </a:p>
        </p:txBody>
      </p:sp>
      <p:sp>
        <p:nvSpPr>
          <p:cNvPr id="3" name="Content Placeholder 2"/>
          <p:cNvSpPr>
            <a:spLocks noGrp="1"/>
          </p:cNvSpPr>
          <p:nvPr>
            <p:ph sz="half" idx="1"/>
          </p:nvPr>
        </p:nvSpPr>
        <p:spPr/>
        <p:txBody>
          <a:bodyPr>
            <a:normAutofit/>
          </a:bodyPr>
          <a:lstStyle/>
          <a:p>
            <a:pPr marL="0" indent="0">
              <a:buNone/>
            </a:pPr>
            <a:r>
              <a:rPr lang="en-US" dirty="0"/>
              <a:t>Unethical experimental design</a:t>
            </a:r>
          </a:p>
          <a:p>
            <a:pPr marL="0" indent="0">
              <a:buNone/>
            </a:pPr>
            <a:endParaRPr lang="en-US" dirty="0"/>
          </a:p>
          <a:p>
            <a:pPr marL="0" indent="0">
              <a:buNone/>
            </a:pPr>
            <a:r>
              <a:rPr lang="en-US" dirty="0"/>
              <a:t>Feedback loops </a:t>
            </a:r>
          </a:p>
          <a:p>
            <a:pPr marL="0" indent="0">
              <a:buNone/>
            </a:pPr>
            <a:endParaRPr lang="en-US" dirty="0"/>
          </a:p>
          <a:p>
            <a:pPr marL="0" indent="0">
              <a:buNone/>
            </a:pPr>
            <a:r>
              <a:rPr lang="en-US" dirty="0"/>
              <a:t>Intermediary factors are commonly not positive</a:t>
            </a:r>
          </a:p>
          <a:p>
            <a:pPr marL="0" indent="0">
              <a:buNone/>
            </a:pPr>
            <a:endParaRPr lang="en-US" dirty="0"/>
          </a:p>
        </p:txBody>
      </p:sp>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Aksel Jensen</a:t>
            </a:r>
          </a:p>
        </p:txBody>
      </p:sp>
      <p:sp>
        <p:nvSpPr>
          <p:cNvPr id="10" name="Oval 9">
            <a:extLst>
              <a:ext uri="{FF2B5EF4-FFF2-40B4-BE49-F238E27FC236}">
                <a16:creationId xmlns:a16="http://schemas.microsoft.com/office/drawing/2014/main" id="{B58EDF90-160E-B41C-3BD4-78B6E85358BA}"/>
              </a:ext>
            </a:extLst>
          </p:cNvPr>
          <p:cNvSpPr/>
          <p:nvPr/>
        </p:nvSpPr>
        <p:spPr>
          <a:xfrm>
            <a:off x="5874588" y="1422999"/>
            <a:ext cx="1414732" cy="767751"/>
          </a:xfrm>
          <a:prstGeom prst="ellipse">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CP Use</a:t>
            </a:r>
          </a:p>
        </p:txBody>
      </p:sp>
      <p:sp>
        <p:nvSpPr>
          <p:cNvPr id="12" name="Oval 11">
            <a:extLst>
              <a:ext uri="{FF2B5EF4-FFF2-40B4-BE49-F238E27FC236}">
                <a16:creationId xmlns:a16="http://schemas.microsoft.com/office/drawing/2014/main" id="{D6F75D38-DDB9-BB1C-9775-6E211D186632}"/>
              </a:ext>
            </a:extLst>
          </p:cNvPr>
          <p:cNvSpPr/>
          <p:nvPr/>
        </p:nvSpPr>
        <p:spPr>
          <a:xfrm>
            <a:off x="6959257" y="2693591"/>
            <a:ext cx="1414732" cy="767751"/>
          </a:xfrm>
          <a:prstGeom prst="ellipse">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Less Sleep</a:t>
            </a:r>
          </a:p>
        </p:txBody>
      </p:sp>
      <p:sp>
        <p:nvSpPr>
          <p:cNvPr id="13" name="Oval 12">
            <a:extLst>
              <a:ext uri="{FF2B5EF4-FFF2-40B4-BE49-F238E27FC236}">
                <a16:creationId xmlns:a16="http://schemas.microsoft.com/office/drawing/2014/main" id="{67CAEC3E-BF9D-5B3C-05B9-900FEBE29B78}"/>
              </a:ext>
            </a:extLst>
          </p:cNvPr>
          <p:cNvSpPr/>
          <p:nvPr/>
        </p:nvSpPr>
        <p:spPr>
          <a:xfrm>
            <a:off x="4855234" y="2693592"/>
            <a:ext cx="1414732" cy="767751"/>
          </a:xfrm>
          <a:prstGeom prst="ellipse">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Tired</a:t>
            </a:r>
          </a:p>
        </p:txBody>
      </p:sp>
      <p:sp>
        <p:nvSpPr>
          <p:cNvPr id="14" name="Arrow: Right 13">
            <a:extLst>
              <a:ext uri="{FF2B5EF4-FFF2-40B4-BE49-F238E27FC236}">
                <a16:creationId xmlns:a16="http://schemas.microsoft.com/office/drawing/2014/main" id="{6535E9BD-2107-97B1-ABFE-C4AAED51FA09}"/>
              </a:ext>
            </a:extLst>
          </p:cNvPr>
          <p:cNvSpPr/>
          <p:nvPr/>
        </p:nvSpPr>
        <p:spPr>
          <a:xfrm rot="3312620">
            <a:off x="7103852" y="2286555"/>
            <a:ext cx="370936" cy="259871"/>
          </a:xfrm>
          <a:prstGeom prst="rightArrow">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B9EAE0A5-9F73-547A-4756-56874469E6F7}"/>
              </a:ext>
            </a:extLst>
          </p:cNvPr>
          <p:cNvSpPr/>
          <p:nvPr/>
        </p:nvSpPr>
        <p:spPr>
          <a:xfrm rot="10800000">
            <a:off x="6449115" y="3006837"/>
            <a:ext cx="370936" cy="259871"/>
          </a:xfrm>
          <a:prstGeom prst="rightArrow">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28CEB38D-EB6F-C966-E0A4-8B445CE10801}"/>
              </a:ext>
            </a:extLst>
          </p:cNvPr>
          <p:cNvSpPr/>
          <p:nvPr/>
        </p:nvSpPr>
        <p:spPr>
          <a:xfrm rot="18495923">
            <a:off x="5621800" y="2284208"/>
            <a:ext cx="370936" cy="259871"/>
          </a:xfrm>
          <a:prstGeom prst="rightArrow">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00680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sz="half" idx="1"/>
          </p:nvPr>
        </p:nvSpPr>
        <p:spPr/>
        <p:txBody>
          <a:bodyPr>
            <a:normAutofit fontScale="92500" lnSpcReduction="20000"/>
          </a:bodyPr>
          <a:lstStyle/>
          <a:p>
            <a:pPr marL="0" indent="0">
              <a:buNone/>
            </a:pPr>
            <a:r>
              <a:rPr lang="en-US" dirty="0"/>
              <a:t>Screen use if used effectively (non gaming / non SMS media) at normal hours of the day (non night time / onset bedtime use)</a:t>
            </a:r>
          </a:p>
          <a:p>
            <a:pPr marL="0" indent="0">
              <a:buNone/>
            </a:pPr>
            <a:r>
              <a:rPr lang="en-US" dirty="0"/>
              <a:t>For a certain number of hours (2 hours) at the recommended level below addictive predictors is safe practice for young children. </a:t>
            </a:r>
          </a:p>
          <a:p>
            <a:pPr marL="0" indent="0">
              <a:buNone/>
            </a:pPr>
            <a:r>
              <a:rPr lang="en-US" dirty="0"/>
              <a:t>Devices SHOULD NOT be used as a crux for parenting. [2]</a:t>
            </a:r>
          </a:p>
          <a:p>
            <a:pPr marL="0" indent="0">
              <a:buNone/>
            </a:pPr>
            <a:endParaRPr lang="en-US" dirty="0"/>
          </a:p>
          <a:p>
            <a:pPr marL="0" indent="0">
              <a:buNone/>
            </a:pPr>
            <a:r>
              <a:rPr lang="en-US" dirty="0"/>
              <a:t>In 2019 the World Health Organization released guidelines for amount of screen use for children[7]</a:t>
            </a:r>
          </a:p>
        </p:txBody>
      </p:sp>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Aksel Jensen</a:t>
            </a:r>
          </a:p>
        </p:txBody>
      </p:sp>
      <p:pic>
        <p:nvPicPr>
          <p:cNvPr id="13" name="Picture 12">
            <a:extLst>
              <a:ext uri="{FF2B5EF4-FFF2-40B4-BE49-F238E27FC236}">
                <a16:creationId xmlns:a16="http://schemas.microsoft.com/office/drawing/2014/main" id="{87EB307E-C636-16CC-E162-3E5AB8AF8FB6}"/>
              </a:ext>
            </a:extLst>
          </p:cNvPr>
          <p:cNvPicPr>
            <a:picLocks noChangeAspect="1"/>
          </p:cNvPicPr>
          <p:nvPr/>
        </p:nvPicPr>
        <p:blipFill>
          <a:blip r:embed="rId3"/>
          <a:stretch>
            <a:fillRect/>
          </a:stretch>
        </p:blipFill>
        <p:spPr>
          <a:xfrm>
            <a:off x="4109233" y="1854334"/>
            <a:ext cx="4917563" cy="1901214"/>
          </a:xfrm>
          <a:prstGeom prst="rect">
            <a:avLst/>
          </a:prstGeom>
        </p:spPr>
      </p:pic>
    </p:spTree>
    <p:extLst>
      <p:ext uri="{BB962C8B-B14F-4D97-AF65-F5344CB8AC3E}">
        <p14:creationId xmlns:p14="http://schemas.microsoft.com/office/powerpoint/2010/main" val="2523228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2023 Keith A. Pray</a:t>
            </a:r>
            <a:endParaRPr lang="en-US"/>
          </a:p>
        </p:txBody>
      </p:sp>
      <p:sp>
        <p:nvSpPr>
          <p:cNvPr id="7" name="TextBox 6"/>
          <p:cNvSpPr txBox="1"/>
          <p:nvPr/>
        </p:nvSpPr>
        <p:spPr>
          <a:xfrm>
            <a:off x="2856867" y="4750533"/>
            <a:ext cx="2419728" cy="346249"/>
          </a:xfrm>
          <a:prstGeom prst="rect">
            <a:avLst/>
          </a:prstGeom>
          <a:noFill/>
        </p:spPr>
        <p:txBody>
          <a:bodyPr wrap="none" lIns="91436" tIns="45718" rIns="91436" bIns="45718" rtlCol="0">
            <a:spAutoFit/>
          </a:bodyPr>
          <a:lstStyle/>
          <a:p>
            <a:pPr>
              <a:lnSpc>
                <a:spcPct val="90000"/>
              </a:lnSpc>
            </a:pPr>
            <a:r>
              <a:rPr lang="en-US" dirty="0"/>
              <a:t>http://</a:t>
            </a:r>
            <a:r>
              <a:rPr lang="en-US" dirty="0" err="1"/>
              <a:t>xkcd.com</a:t>
            </a:r>
            <a:r>
              <a:rPr lang="en-US" dirty="0"/>
              <a:t>/949/</a:t>
            </a:r>
          </a:p>
        </p:txBody>
      </p:sp>
      <p:pic>
        <p:nvPicPr>
          <p:cNvPr id="8" name="Picture 7"/>
          <p:cNvPicPr>
            <a:picLocks noChangeAspect="1"/>
          </p:cNvPicPr>
          <p:nvPr/>
        </p:nvPicPr>
        <p:blipFill>
          <a:blip r:embed="rId3"/>
          <a:stretch>
            <a:fillRect/>
          </a:stretch>
        </p:blipFill>
        <p:spPr>
          <a:xfrm>
            <a:off x="5276597" y="346998"/>
            <a:ext cx="3527527" cy="4749784"/>
          </a:xfrm>
          <a:prstGeom prst="rect">
            <a:avLst/>
          </a:prstGeom>
        </p:spPr>
      </p:pic>
      <p:pic>
        <p:nvPicPr>
          <p:cNvPr id="10" name="Picture 9"/>
          <p:cNvPicPr>
            <a:picLocks noChangeAspect="1"/>
          </p:cNvPicPr>
          <p:nvPr/>
        </p:nvPicPr>
        <p:blipFill>
          <a:blip r:embed="rId4"/>
          <a:stretch>
            <a:fillRect/>
          </a:stretch>
        </p:blipFill>
        <p:spPr>
          <a:xfrm>
            <a:off x="191686" y="636253"/>
            <a:ext cx="4934030" cy="4002047"/>
          </a:xfrm>
          <a:prstGeom prst="rect">
            <a:avLst/>
          </a:prstGeom>
        </p:spPr>
      </p:pic>
      <p:sp>
        <p:nvSpPr>
          <p:cNvPr id="9" name="TextBox 8"/>
          <p:cNvSpPr txBox="1"/>
          <p:nvPr/>
        </p:nvSpPr>
        <p:spPr>
          <a:xfrm>
            <a:off x="1644215" y="764301"/>
            <a:ext cx="495641" cy="473822"/>
          </a:xfrm>
          <a:prstGeom prst="foldedCorner">
            <a:avLst/>
          </a:prstGeom>
          <a:solidFill>
            <a:schemeClr val="bg2">
              <a:lumMod val="50000"/>
            </a:schemeClr>
          </a:solidFill>
        </p:spPr>
        <p:txBody>
          <a:bodyPr wrap="none" lIns="91436" tIns="45718" rIns="91436" bIns="45718" rtlCol="0" anchor="ctr">
            <a:spAutoFit/>
          </a:bodyPr>
          <a:lstStyle/>
          <a:p>
            <a:pPr algn="ctr">
              <a:lnSpc>
                <a:spcPct val="90000"/>
              </a:lnSpc>
            </a:pPr>
            <a:r>
              <a:rPr lang="en-US" sz="2200" dirty="0"/>
              <a:t>25</a:t>
            </a:r>
          </a:p>
        </p:txBody>
      </p:sp>
      <p:sp>
        <p:nvSpPr>
          <p:cNvPr id="11" name="TextBox 10"/>
          <p:cNvSpPr txBox="1"/>
          <p:nvPr/>
        </p:nvSpPr>
        <p:spPr>
          <a:xfrm>
            <a:off x="191686" y="290004"/>
            <a:ext cx="2419728" cy="346249"/>
          </a:xfrm>
          <a:prstGeom prst="rect">
            <a:avLst/>
          </a:prstGeom>
          <a:noFill/>
        </p:spPr>
        <p:txBody>
          <a:bodyPr wrap="none" lIns="91436" tIns="45718" rIns="91436" bIns="45718" rtlCol="0">
            <a:spAutoFit/>
          </a:bodyPr>
          <a:lstStyle/>
          <a:p>
            <a:pPr>
              <a:lnSpc>
                <a:spcPct val="90000"/>
              </a:lnSpc>
            </a:pPr>
            <a:r>
              <a:rPr lang="en-US" dirty="0"/>
              <a:t>http://</a:t>
            </a:r>
            <a:r>
              <a:rPr lang="en-US" dirty="0" err="1"/>
              <a:t>poofytoo.com</a:t>
            </a:r>
            <a:r>
              <a:rPr lang="en-US" dirty="0"/>
              <a:t>/</a:t>
            </a:r>
          </a:p>
        </p:txBody>
      </p:sp>
      <p:sp>
        <p:nvSpPr>
          <p:cNvPr id="2" name="Slide Number Placeholder 1">
            <a:extLst>
              <a:ext uri="{FF2B5EF4-FFF2-40B4-BE49-F238E27FC236}">
                <a16:creationId xmlns:a16="http://schemas.microsoft.com/office/drawing/2014/main" id="{80DD9010-4632-764F-AB25-214A244EAF53}"/>
              </a:ext>
            </a:extLst>
          </p:cNvPr>
          <p:cNvSpPr>
            <a:spLocks noGrp="1"/>
          </p:cNvSpPr>
          <p:nvPr>
            <p:ph type="sldNum" sz="quarter" idx="12"/>
          </p:nvPr>
        </p:nvSpPr>
        <p:spPr/>
        <p:txBody>
          <a:bodyPr/>
          <a:lstStyle/>
          <a:p>
            <a:fld id="{A2A17EAB-8B51-5C40-8776-6683E51FA7A0}" type="slidenum">
              <a:rPr lang="en-US" smtClean="0"/>
              <a:t>4</a:t>
            </a:fld>
            <a:endParaRPr lang="en-US"/>
          </a:p>
        </p:txBody>
      </p:sp>
    </p:spTree>
    <p:extLst>
      <p:ext uri="{BB962C8B-B14F-4D97-AF65-F5344CB8AC3E}">
        <p14:creationId xmlns:p14="http://schemas.microsoft.com/office/powerpoint/2010/main" val="1584785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62500" lnSpcReduction="20000"/>
          </a:bodyPr>
          <a:lstStyle/>
          <a:p>
            <a:pPr rtl="0">
              <a:spcBef>
                <a:spcPts val="1200"/>
              </a:spcBef>
              <a:spcAft>
                <a:spcPts val="0"/>
              </a:spcAft>
            </a:pPr>
            <a:r>
              <a:rPr lang="en-US" sz="1800" b="0" i="0" u="none" strike="noStrike" dirty="0">
                <a:effectLst/>
                <a:latin typeface="Arial" panose="020B0604020202020204" pitchFamily="34" charset="0"/>
              </a:rPr>
              <a:t>[1]</a:t>
            </a:r>
            <a:r>
              <a:rPr lang="en-US" sz="1800" b="0" i="0" u="none" strike="noStrike" dirty="0" err="1">
                <a:effectLst/>
                <a:latin typeface="Arial" panose="020B0604020202020204" pitchFamily="34" charset="0"/>
              </a:rPr>
              <a:t>Thomee</a:t>
            </a:r>
            <a:r>
              <a:rPr lang="en-US" sz="1800" b="0" i="0" u="none" strike="noStrike" dirty="0">
                <a:effectLst/>
                <a:latin typeface="Arial" panose="020B0604020202020204" pitchFamily="34" charset="0"/>
              </a:rPr>
              <a:t> Sara, Mobile Phone Use and Mental Health. A Review of the Research That Takes a Psychological Perspective on Exposure, (</a:t>
            </a:r>
            <a:r>
              <a:rPr lang="en-US" sz="1800" b="0" i="1" u="none" strike="noStrike" dirty="0">
                <a:effectLst/>
                <a:latin typeface="Arial" panose="020B0604020202020204" pitchFamily="34" charset="0"/>
              </a:rPr>
              <a:t>Int. J. Environ. Res. Public Health</a:t>
            </a:r>
            <a:r>
              <a:rPr lang="en-US" sz="1800" b="0" i="0" u="none" strike="noStrike" dirty="0">
                <a:effectLst/>
                <a:latin typeface="Arial" panose="020B0604020202020204" pitchFamily="34" charset="0"/>
              </a:rPr>
              <a:t>, November 19 2018), https://www.mdpi.com/1660-4601/15/12/2692 (August 4, 2023)</a:t>
            </a:r>
            <a:endParaRPr lang="en-US" b="0" dirty="0">
              <a:effectLst/>
            </a:endParaRPr>
          </a:p>
          <a:p>
            <a:pPr rtl="0">
              <a:spcBef>
                <a:spcPts val="1200"/>
              </a:spcBef>
              <a:spcAft>
                <a:spcPts val="0"/>
              </a:spcAft>
            </a:pPr>
            <a:r>
              <a:rPr lang="en-US" sz="1800" b="0" i="0" u="none" strike="noStrike" dirty="0">
                <a:effectLst/>
                <a:latin typeface="Arial" panose="020B0604020202020204" pitchFamily="34" charset="0"/>
              </a:rPr>
              <a:t>[2]</a:t>
            </a:r>
            <a:r>
              <a:rPr lang="en-US" sz="1800" b="0" i="0" u="none" strike="noStrike" dirty="0" err="1">
                <a:effectLst/>
                <a:latin typeface="Arial" panose="020B0604020202020204" pitchFamily="34" charset="0"/>
              </a:rPr>
              <a:t>Kabali</a:t>
            </a:r>
            <a:r>
              <a:rPr lang="en-US" sz="1800" b="0" i="0" u="none" strike="noStrike" dirty="0">
                <a:effectLst/>
                <a:latin typeface="Arial" panose="020B0604020202020204" pitchFamily="34" charset="0"/>
              </a:rPr>
              <a:t> et al., Exposure and Use of Mobile Media Devices by Young Children, (</a:t>
            </a:r>
            <a:r>
              <a:rPr lang="en-US" sz="1800" b="0" i="1" u="none" strike="noStrike" dirty="0">
                <a:effectLst/>
                <a:latin typeface="Arial" panose="020B0604020202020204" pitchFamily="34" charset="0"/>
              </a:rPr>
              <a:t>Pediatrics</a:t>
            </a:r>
            <a:r>
              <a:rPr lang="en-US" sz="1800" b="0" i="0" u="none" strike="noStrike" dirty="0">
                <a:effectLst/>
                <a:latin typeface="Arial" panose="020B0604020202020204" pitchFamily="34" charset="0"/>
              </a:rPr>
              <a:t>, 2015), </a:t>
            </a:r>
            <a:r>
              <a:rPr lang="en-US" sz="1800" b="0" i="0" u="none" strike="noStrike" dirty="0">
                <a:effectLst/>
                <a:latin typeface="Arial" panose="020B0604020202020204" pitchFamily="34" charset="0"/>
                <a:hlinkClick r:id="rId2"/>
              </a:rPr>
              <a:t>https://publications.aap.org/pediatrics/article-abstract/136/6/1044/33852/Exposure-and-Use-of-Mobile-Media-Devices-by-Young?autologincheck=redirected</a:t>
            </a:r>
            <a:r>
              <a:rPr lang="en-US" sz="1800" b="0" i="0" u="none" strike="noStrike" dirty="0">
                <a:effectLst/>
                <a:latin typeface="Arial" panose="020B0604020202020204" pitchFamily="34" charset="0"/>
              </a:rPr>
              <a:t> (August 4, 2023)</a:t>
            </a:r>
            <a:endParaRPr lang="en-US" b="0" dirty="0">
              <a:effectLst/>
            </a:endParaRPr>
          </a:p>
          <a:p>
            <a:pPr rtl="0">
              <a:spcBef>
                <a:spcPts val="1200"/>
              </a:spcBef>
              <a:spcAft>
                <a:spcPts val="0"/>
              </a:spcAft>
            </a:pPr>
            <a:r>
              <a:rPr lang="en-US" sz="1800" b="0" i="0" u="none" strike="noStrike" dirty="0">
                <a:effectLst/>
                <a:latin typeface="Arial" panose="020B0604020202020204" pitchFamily="34" charset="0"/>
              </a:rPr>
              <a:t>[3]</a:t>
            </a:r>
            <a:r>
              <a:rPr lang="en-US" sz="1800" b="0" i="0" u="none" strike="noStrike" dirty="0" err="1">
                <a:effectLst/>
                <a:latin typeface="Arial" panose="020B0604020202020204" pitchFamily="34" charset="0"/>
              </a:rPr>
              <a:t>Pantic</a:t>
            </a:r>
            <a:r>
              <a:rPr lang="en-US" sz="1800" b="0" i="0" u="none" strike="noStrike" dirty="0">
                <a:effectLst/>
                <a:latin typeface="Arial" panose="020B0604020202020204" pitchFamily="34" charset="0"/>
              </a:rPr>
              <a:t> et al., ASSOCIATION BETWEEN ONLINE SOCIAL NETWORKING AND DEPRESSION IN HIGH SCHOOL STUDENTS: BEHAVIORAL PHYSIOLOGY VIEWPOINT (</a:t>
            </a:r>
            <a:r>
              <a:rPr lang="en-US" sz="1800" b="0" i="0" u="none" strike="noStrike" dirty="0" err="1">
                <a:effectLst/>
                <a:latin typeface="Arial" panose="020B0604020202020204" pitchFamily="34" charset="0"/>
              </a:rPr>
              <a:t>Psychiatria</a:t>
            </a:r>
            <a:r>
              <a:rPr lang="en-US" sz="1800" b="0" i="0" u="none" strike="noStrike" dirty="0">
                <a:effectLst/>
                <a:latin typeface="Arial" panose="020B0604020202020204" pitchFamily="34" charset="0"/>
              </a:rPr>
              <a:t> </a:t>
            </a:r>
            <a:r>
              <a:rPr lang="en-US" sz="1800" b="0" i="0" u="none" strike="noStrike" dirty="0" err="1">
                <a:effectLst/>
                <a:latin typeface="Arial" panose="020B0604020202020204" pitchFamily="34" charset="0"/>
              </a:rPr>
              <a:t>Danubina</a:t>
            </a:r>
            <a:r>
              <a:rPr lang="en-US" sz="1800" b="0" i="0" u="none" strike="noStrike" dirty="0">
                <a:effectLst/>
                <a:latin typeface="Arial" panose="020B0604020202020204" pitchFamily="34" charset="0"/>
              </a:rPr>
              <a:t>, 2012), </a:t>
            </a:r>
            <a:r>
              <a:rPr lang="en-US" sz="1800" b="0" i="0" u="none" strike="noStrike" dirty="0">
                <a:effectLst/>
                <a:latin typeface="Arial" panose="020B0604020202020204" pitchFamily="34" charset="0"/>
                <a:hlinkClick r:id="rId3"/>
              </a:rPr>
              <a:t>https://hrcak.srce.hr/file/156425</a:t>
            </a:r>
            <a:r>
              <a:rPr lang="en-US" sz="1800" b="0" i="0" u="none" strike="noStrike" dirty="0">
                <a:effectLst/>
                <a:latin typeface="Arial" panose="020B0604020202020204" pitchFamily="34" charset="0"/>
              </a:rPr>
              <a:t> (August 4, 2023)</a:t>
            </a:r>
            <a:endParaRPr lang="en-US" b="0" dirty="0">
              <a:effectLst/>
            </a:endParaRPr>
          </a:p>
          <a:p>
            <a:pPr rtl="0">
              <a:spcBef>
                <a:spcPts val="1200"/>
              </a:spcBef>
              <a:spcAft>
                <a:spcPts val="0"/>
              </a:spcAft>
            </a:pPr>
            <a:r>
              <a:rPr lang="en-US" sz="1800" b="0" i="0" u="none" strike="noStrike" dirty="0">
                <a:effectLst/>
                <a:latin typeface="Arial" panose="020B0604020202020204" pitchFamily="34" charset="0"/>
              </a:rPr>
              <a:t>[4]Yoon et al., The Effects of Children’s Smartphone Addiction on Sleep Duration: The Moderating Effects of Gender and Age (</a:t>
            </a:r>
            <a:r>
              <a:rPr lang="en-US" sz="1800" b="0" i="1" u="none" strike="noStrike" dirty="0">
                <a:effectLst/>
                <a:latin typeface="Arial" panose="020B0604020202020204" pitchFamily="34" charset="0"/>
              </a:rPr>
              <a:t>Int. J. Environ. Res. Public Health</a:t>
            </a:r>
            <a:r>
              <a:rPr lang="en-US" sz="1800" b="0" i="0" u="none" strike="noStrike" dirty="0">
                <a:effectLst/>
                <a:latin typeface="Arial" panose="020B0604020202020204" pitchFamily="34" charset="0"/>
              </a:rPr>
              <a:t> 2021) </a:t>
            </a:r>
            <a:r>
              <a:rPr lang="en-US" sz="1800" b="0" i="0" u="none" strike="noStrike" dirty="0">
                <a:effectLst/>
                <a:latin typeface="Arial" panose="020B0604020202020204" pitchFamily="34" charset="0"/>
                <a:hlinkClick r:id="rId4"/>
              </a:rPr>
              <a:t>https://www.mdpi.com/1660-4601/18/11/5943</a:t>
            </a:r>
            <a:r>
              <a:rPr lang="en-US" sz="1800" b="0" i="0" u="none" strike="noStrike" dirty="0">
                <a:effectLst/>
                <a:latin typeface="Arial" panose="020B0604020202020204" pitchFamily="34" charset="0"/>
              </a:rPr>
              <a:t> (August 4, 2023)</a:t>
            </a:r>
            <a:endParaRPr lang="en-US" b="0" dirty="0">
              <a:effectLst/>
            </a:endParaRPr>
          </a:p>
          <a:p>
            <a:pPr rtl="0">
              <a:spcBef>
                <a:spcPts val="1200"/>
              </a:spcBef>
              <a:spcAft>
                <a:spcPts val="0"/>
              </a:spcAft>
            </a:pPr>
            <a:r>
              <a:rPr lang="en-US" sz="1800" b="0" i="0" u="none" strike="noStrike" dirty="0">
                <a:effectLst/>
                <a:latin typeface="Arial" panose="020B0604020202020204" pitchFamily="34" charset="0"/>
              </a:rPr>
              <a:t>[5]Jessa et al., Learning on hold: Cell phones sidetrack parent-child interactions (</a:t>
            </a:r>
            <a:r>
              <a:rPr lang="en-US" sz="1800" b="0" i="1" u="none" strike="noStrike" dirty="0">
                <a:effectLst/>
                <a:latin typeface="Arial" panose="020B0604020202020204" pitchFamily="34" charset="0"/>
              </a:rPr>
              <a:t>Developmental Psychology 2013) </a:t>
            </a:r>
            <a:r>
              <a:rPr lang="en-US" sz="1800" b="0" i="1" u="none" strike="noStrike" dirty="0">
                <a:effectLst/>
                <a:latin typeface="Arial" panose="020B0604020202020204" pitchFamily="34" charset="0"/>
                <a:hlinkClick r:id="rId5"/>
              </a:rPr>
              <a:t>https://psycnet.apa.org/record/2017-27611-001</a:t>
            </a:r>
            <a:r>
              <a:rPr lang="en-US" sz="1800" b="0" i="1" u="none" strike="noStrike" dirty="0">
                <a:effectLst/>
                <a:latin typeface="Arial" panose="020B0604020202020204" pitchFamily="34" charset="0"/>
              </a:rPr>
              <a:t> (August 4, 2023)</a:t>
            </a:r>
            <a:endParaRPr lang="en-US" b="0" dirty="0">
              <a:effectLst/>
            </a:endParaRPr>
          </a:p>
          <a:p>
            <a:pPr rtl="0">
              <a:spcBef>
                <a:spcPts val="1200"/>
              </a:spcBef>
              <a:spcAft>
                <a:spcPts val="0"/>
              </a:spcAft>
            </a:pPr>
            <a:r>
              <a:rPr lang="en-US" sz="1800" b="0" i="0" u="none" strike="noStrike" dirty="0">
                <a:effectLst/>
                <a:latin typeface="Arial" panose="020B0604020202020204" pitchFamily="34" charset="0"/>
              </a:rPr>
              <a:t>[6]Cain, </a:t>
            </a:r>
            <a:r>
              <a:rPr lang="en-US" sz="1800" b="0" i="0" u="none" strike="noStrike" dirty="0" err="1">
                <a:effectLst/>
                <a:latin typeface="Arial" panose="020B0604020202020204" pitchFamily="34" charset="0"/>
              </a:rPr>
              <a:t>Neralie</a:t>
            </a:r>
            <a:r>
              <a:rPr lang="en-US" sz="1800" b="0" i="0" u="none" strike="noStrike" dirty="0">
                <a:effectLst/>
                <a:latin typeface="Arial" panose="020B0604020202020204" pitchFamily="34" charset="0"/>
              </a:rPr>
              <a:t>, </a:t>
            </a:r>
            <a:r>
              <a:rPr lang="en-US" sz="1800" b="0" i="0" u="none" strike="noStrike" dirty="0" err="1">
                <a:effectLst/>
                <a:latin typeface="Arial" panose="020B0604020202020204" pitchFamily="34" charset="0"/>
              </a:rPr>
              <a:t>Gradisar</a:t>
            </a:r>
            <a:r>
              <a:rPr lang="en-US" sz="1800" b="0" i="0" u="none" strike="noStrike" dirty="0">
                <a:effectLst/>
                <a:latin typeface="Arial" panose="020B0604020202020204" pitchFamily="34" charset="0"/>
              </a:rPr>
              <a:t>, Micheal, Electronic media use and sleep in school-aged children and adolescents: A review, Sleep Medicine, Volume 11, Issue 8, 2010, Pages 735-742, </a:t>
            </a:r>
            <a:r>
              <a:rPr lang="en-US" sz="1800" b="0" i="0" u="none" strike="noStrike" dirty="0">
                <a:effectLst/>
                <a:latin typeface="Arial" panose="020B0604020202020204" pitchFamily="34" charset="0"/>
                <a:hlinkClick r:id="rId6"/>
              </a:rPr>
              <a:t>https://www.sciencedirect.com/science/article/pii/S1389945710001632</a:t>
            </a:r>
            <a:r>
              <a:rPr lang="en-US" sz="1800" b="0" i="0" u="none" strike="noStrike" dirty="0">
                <a:effectLst/>
                <a:latin typeface="Arial" panose="020B0604020202020204" pitchFamily="34" charset="0"/>
              </a:rPr>
              <a:t> (August 4, 2023)</a:t>
            </a:r>
            <a:endParaRPr lang="en-US" b="0" dirty="0">
              <a:effectLst/>
            </a:endParaRPr>
          </a:p>
          <a:p>
            <a:pPr rtl="0">
              <a:spcBef>
                <a:spcPts val="1200"/>
              </a:spcBef>
              <a:spcAft>
                <a:spcPts val="0"/>
              </a:spcAft>
            </a:pPr>
            <a:r>
              <a:rPr lang="en-US" sz="1800" b="0" i="0" u="none" strike="noStrike" dirty="0">
                <a:effectLst/>
                <a:latin typeface="Arial" panose="020B0604020202020204" pitchFamily="34" charset="0"/>
              </a:rPr>
              <a:t>[7]Guidelines on physical activity, sedentary </a:t>
            </a:r>
            <a:r>
              <a:rPr lang="en-US" sz="1800" b="0" i="0" u="none" strike="noStrike" dirty="0" err="1">
                <a:effectLst/>
                <a:latin typeface="Arial" panose="020B0604020202020204" pitchFamily="34" charset="0"/>
              </a:rPr>
              <a:t>behaviour</a:t>
            </a:r>
            <a:r>
              <a:rPr lang="en-US" sz="1800" b="0" i="0" u="none" strike="noStrike" dirty="0">
                <a:effectLst/>
                <a:latin typeface="Arial" panose="020B0604020202020204" pitchFamily="34" charset="0"/>
              </a:rPr>
              <a:t> and sleep for children under 5 years of age. Geneva: World Health Organization; 2019. </a:t>
            </a:r>
            <a:r>
              <a:rPr lang="en-US" sz="1800" b="0" i="0" u="none" strike="noStrike" dirty="0" err="1">
                <a:effectLst/>
                <a:latin typeface="Arial" panose="020B0604020202020204" pitchFamily="34" charset="0"/>
              </a:rPr>
              <a:t>Licence</a:t>
            </a:r>
            <a:r>
              <a:rPr lang="en-US" sz="1800" b="0" i="0" u="none" strike="noStrike" dirty="0">
                <a:effectLst/>
                <a:latin typeface="Arial" panose="020B0604020202020204" pitchFamily="34" charset="0"/>
              </a:rPr>
              <a:t>: CC BY-NC-SA 3.0 IGO (August 4, 2023)</a:t>
            </a:r>
            <a:endParaRPr lang="en-US" b="0" dirty="0">
              <a:effectLst/>
            </a:endParaRPr>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40</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Aksel Jensen</a:t>
            </a:r>
          </a:p>
        </p:txBody>
      </p:sp>
    </p:spTree>
    <p:extLst>
      <p:ext uri="{BB962C8B-B14F-4D97-AF65-F5344CB8AC3E}">
        <p14:creationId xmlns:p14="http://schemas.microsoft.com/office/powerpoint/2010/main" val="33131128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1"/>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4</a:t>
            </a:r>
            <a:br>
              <a:rPr lang="en-US" dirty="0"/>
            </a:br>
            <a:r>
              <a:rPr lang="en-US" dirty="0"/>
              <a:t>The End</a:t>
            </a:r>
          </a:p>
        </p:txBody>
      </p:sp>
    </p:spTree>
    <p:extLst>
      <p:ext uri="{BB962C8B-B14F-4D97-AF65-F5344CB8AC3E}">
        <p14:creationId xmlns:p14="http://schemas.microsoft.com/office/powerpoint/2010/main" val="3675797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Reading Notes</a:t>
            </a:r>
          </a:p>
        </p:txBody>
      </p:sp>
      <p:sp>
        <p:nvSpPr>
          <p:cNvPr id="3" name="Content Placeholder 2"/>
          <p:cNvSpPr>
            <a:spLocks noGrp="1"/>
          </p:cNvSpPr>
          <p:nvPr>
            <p:ph sz="half" idx="1"/>
          </p:nvPr>
        </p:nvSpPr>
        <p:spPr>
          <a:xfrm>
            <a:off x="395925" y="1065228"/>
            <a:ext cx="4183145" cy="3931968"/>
          </a:xfrm>
        </p:spPr>
        <p:txBody>
          <a:bodyPr>
            <a:noAutofit/>
          </a:bodyPr>
          <a:lstStyle/>
          <a:p>
            <a:r>
              <a:rPr lang="en-US" sz="1100" dirty="0"/>
              <a:t>pp. 110 </a:t>
            </a:r>
            <a:r>
              <a:rPr lang="en-US" sz="1100" b="1" dirty="0"/>
              <a:t>First e-games 1972 at Stanford </a:t>
            </a:r>
            <a:r>
              <a:rPr lang="en-US" sz="1100" dirty="0"/>
              <a:t>[1]. Has Twitch viewership gone up since the start of the COVID pandemic?</a:t>
            </a:r>
          </a:p>
          <a:p>
            <a:r>
              <a:rPr lang="en-US" sz="1100" dirty="0"/>
              <a:t>pp. 111 What powers the cell phones and towers? “everyday tasks” not apparent from image.</a:t>
            </a:r>
          </a:p>
          <a:p>
            <a:r>
              <a:rPr lang="en-US" sz="1100" dirty="0"/>
              <a:t>pp. 113 Ann did not force people to complain.</a:t>
            </a:r>
          </a:p>
          <a:p>
            <a:r>
              <a:rPr lang="en-US" sz="1100" dirty="0"/>
              <a:t>pp. 114 Does Kantian analysis agree?</a:t>
            </a:r>
          </a:p>
          <a:p>
            <a:r>
              <a:rPr lang="en-US" sz="1100" dirty="0"/>
              <a:t>pp. 117 9% # transactions or $$? Wikipedia critics source from </a:t>
            </a:r>
            <a:r>
              <a:rPr lang="en-US" sz="1100" b="1" dirty="0"/>
              <a:t>2005</a:t>
            </a:r>
            <a:r>
              <a:rPr lang="en-US" sz="1100" dirty="0"/>
              <a:t>, is quality still in question?</a:t>
            </a:r>
          </a:p>
          <a:p>
            <a:r>
              <a:rPr lang="en-US" sz="1100" dirty="0"/>
              <a:t>pp. 118 MOOC source from 2012, now?</a:t>
            </a:r>
          </a:p>
          <a:p>
            <a:r>
              <a:rPr lang="en-US" sz="1100" dirty="0"/>
              <a:t>pp. 122 Macedonian is nice addition to new edition</a:t>
            </a:r>
          </a:p>
          <a:p>
            <a:r>
              <a:rPr lang="en-US" sz="1100" dirty="0"/>
              <a:t>pp. 123 “may have” = weak conclusion. Who funded studies?</a:t>
            </a:r>
          </a:p>
          <a:p>
            <a:r>
              <a:rPr lang="en-US" sz="1100" dirty="0"/>
              <a:t>pp. 124 Easier consolidation of newspapers.  Advertisers switching away from newspaper source from 2014.</a:t>
            </a:r>
          </a:p>
          <a:p>
            <a:r>
              <a:rPr lang="en-US" sz="1100" dirty="0"/>
              <a:t>pp. 126 Search engines link deeper than home page</a:t>
            </a:r>
          </a:p>
          <a:p>
            <a:r>
              <a:rPr lang="en-US" sz="1100" dirty="0"/>
              <a:t>pp. 127 Any US agencies employing this many people?</a:t>
            </a:r>
          </a:p>
        </p:txBody>
      </p:sp>
      <p:sp>
        <p:nvSpPr>
          <p:cNvPr id="11" name="Content Placeholder 10"/>
          <p:cNvSpPr>
            <a:spLocks noGrp="1"/>
          </p:cNvSpPr>
          <p:nvPr>
            <p:ph sz="half" idx="2"/>
          </p:nvPr>
        </p:nvSpPr>
        <p:spPr>
          <a:xfrm>
            <a:off x="4593209" y="1065228"/>
            <a:ext cx="4183145" cy="3931968"/>
          </a:xfrm>
        </p:spPr>
        <p:txBody>
          <a:bodyPr>
            <a:noAutofit/>
          </a:bodyPr>
          <a:lstStyle/>
          <a:p>
            <a:r>
              <a:rPr lang="en-US" sz="1100" dirty="0"/>
              <a:t>pp. 131 Adult bookstores lowering property values source?</a:t>
            </a:r>
          </a:p>
          <a:p>
            <a:r>
              <a:rPr lang="en-US" sz="1100" dirty="0"/>
              <a:t>pp. 135 “texted… images”</a:t>
            </a:r>
          </a:p>
          <a:p>
            <a:r>
              <a:rPr lang="en-US" sz="1100" dirty="0"/>
              <a:t>pp. 136 Stating people searching did not consent to material being blocked makes more sense.</a:t>
            </a:r>
          </a:p>
          <a:p>
            <a:r>
              <a:rPr lang="en-US" sz="1100" dirty="0"/>
              <a:t>pp. 138 sexting examples all from 2009?</a:t>
            </a:r>
          </a:p>
          <a:p>
            <a:r>
              <a:rPr lang="en-US" sz="1100" dirty="0"/>
              <a:t>pp. 140 College students still as likely? 2013 source</a:t>
            </a:r>
          </a:p>
          <a:p>
            <a:r>
              <a:rPr lang="en-US" sz="1100" dirty="0"/>
              <a:t>pp. 141 Do mobile plans still charge for text messages?</a:t>
            </a:r>
          </a:p>
          <a:p>
            <a:r>
              <a:rPr lang="en-US" sz="1100" dirty="0"/>
              <a:t>pp. 146 Hunter Moore convictions seem unrelated to “Anyone Up?” site.</a:t>
            </a:r>
          </a:p>
          <a:p>
            <a:r>
              <a:rPr lang="en-US" sz="1100" dirty="0"/>
              <a:t>pp. 153 See: </a:t>
            </a:r>
            <a:r>
              <a:rPr lang="en-US" sz="1100" b="1" dirty="0">
                <a:hlinkClick r:id="rId3"/>
              </a:rPr>
              <a:t>http://en.wikipedia.org/wiki/Wikipedia:Citing_Wikipedia</a:t>
            </a:r>
            <a:r>
              <a:rPr lang="en-US" sz="1100" b="1" dirty="0"/>
              <a:t> </a:t>
            </a:r>
          </a:p>
          <a:p>
            <a:r>
              <a:rPr lang="en-US" sz="1100" dirty="0"/>
              <a:t>pp. 154 Question 40 same as 46</a:t>
            </a:r>
          </a:p>
          <a:p>
            <a:r>
              <a:rPr lang="en-US" sz="1100" dirty="0"/>
              <a:t>Questions I liked: 17, 43</a:t>
            </a:r>
          </a:p>
          <a:p>
            <a:r>
              <a:rPr lang="en-US" sz="1100" dirty="0"/>
              <a:t>Interview nice update</a:t>
            </a:r>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5" name="Slide Number Placeholder 4">
            <a:extLst>
              <a:ext uri="{FF2B5EF4-FFF2-40B4-BE49-F238E27FC236}">
                <a16:creationId xmlns:a16="http://schemas.microsoft.com/office/drawing/2014/main" id="{A5F6E847-3FA0-1144-A5D1-FEB826467EC2}"/>
              </a:ext>
            </a:extLst>
          </p:cNvPr>
          <p:cNvSpPr>
            <a:spLocks noGrp="1"/>
          </p:cNvSpPr>
          <p:nvPr>
            <p:ph type="sldNum" sz="quarter" idx="12"/>
          </p:nvPr>
        </p:nvSpPr>
        <p:spPr/>
        <p:txBody>
          <a:bodyPr/>
          <a:lstStyle/>
          <a:p>
            <a:fld id="{A2A17EAB-8B51-5C40-8776-6683E51FA7A0}" type="slidenum">
              <a:rPr lang="en-US" smtClean="0"/>
              <a:t>5</a:t>
            </a:fld>
            <a:endParaRPr lang="en-US"/>
          </a:p>
        </p:txBody>
      </p:sp>
    </p:spTree>
    <p:extLst>
      <p:ext uri="{BB962C8B-B14F-4D97-AF65-F5344CB8AC3E}">
        <p14:creationId xmlns:p14="http://schemas.microsoft.com/office/powerpoint/2010/main" val="2108164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Group Quiz</a:t>
            </a:r>
          </a:p>
        </p:txBody>
      </p:sp>
      <p:sp>
        <p:nvSpPr>
          <p:cNvPr id="3" name="Content Placeholder 2"/>
          <p:cNvSpPr>
            <a:spLocks noGrp="1"/>
          </p:cNvSpPr>
          <p:nvPr>
            <p:ph idx="1"/>
          </p:nvPr>
        </p:nvSpPr>
        <p:spPr/>
        <p:txBody>
          <a:bodyPr>
            <a:normAutofit/>
          </a:bodyPr>
          <a:lstStyle/>
          <a:p>
            <a:pPr marL="457178" indent="-457178">
              <a:buFont typeface="+mj-lt"/>
              <a:buAutoNum type="arabicPeriod"/>
            </a:pPr>
            <a:r>
              <a:rPr lang="en-US" dirty="0"/>
              <a:t>Name two methods some governments use to control access to information.</a:t>
            </a:r>
          </a:p>
          <a:p>
            <a:pPr marL="457178" indent="-457178">
              <a:buFont typeface="+mj-lt"/>
              <a:buAutoNum type="arabicPeriod"/>
            </a:pPr>
            <a:r>
              <a:rPr lang="en-US" dirty="0"/>
              <a:t>A large company has a policy prohibiting employees from blogging about company products.</a:t>
            </a:r>
          </a:p>
          <a:p>
            <a:pPr marL="662935" lvl="1" indent="-457178">
              <a:buFont typeface="+mj-lt"/>
              <a:buAutoNum type="arabicPeriod"/>
            </a:pPr>
            <a:r>
              <a:rPr lang="en-US" dirty="0"/>
              <a:t>Does it violate the First Amendment? Why?</a:t>
            </a:r>
          </a:p>
          <a:p>
            <a:pPr marL="662935" lvl="1" indent="-457178">
              <a:buFont typeface="+mj-lt"/>
              <a:buAutoNum type="arabicPeriod"/>
            </a:pPr>
            <a:r>
              <a:rPr lang="en-US" dirty="0"/>
              <a:t>Name two possible reasons for the policy.</a:t>
            </a:r>
          </a:p>
          <a:p>
            <a:pPr marL="662935" lvl="1" indent="-457178">
              <a:buFont typeface="+mj-lt"/>
              <a:buAutoNum type="arabicPeriod"/>
            </a:pPr>
            <a:r>
              <a:rPr lang="en-US" dirty="0"/>
              <a:t>Is it reasonable? Why?</a:t>
            </a:r>
          </a:p>
          <a:p>
            <a:pPr marL="457178" indent="-457178">
              <a:buFont typeface="+mj-lt"/>
              <a:buAutoNum type="arabicPeriod"/>
            </a:pPr>
            <a:r>
              <a:rPr lang="en-US" dirty="0"/>
              <a:t>What does “URL” stand for and what is it?</a:t>
            </a:r>
          </a:p>
          <a:p>
            <a:pPr marL="457178" indent="-457178">
              <a:buFont typeface="+mj-lt"/>
              <a:buAutoNum type="arabicPeriod"/>
            </a:pPr>
            <a:endParaRPr lang="en-US" dirty="0"/>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5" name="Slide Number Placeholder 4">
            <a:extLst>
              <a:ext uri="{FF2B5EF4-FFF2-40B4-BE49-F238E27FC236}">
                <a16:creationId xmlns:a16="http://schemas.microsoft.com/office/drawing/2014/main" id="{019BE013-CE50-AB41-BC83-8DA7AFA72B74}"/>
              </a:ext>
            </a:extLst>
          </p:cNvPr>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1399841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842348"/>
            <a:ext cx="9144000" cy="320194"/>
          </a:xfrm>
          <a:prstGeom prst="rect">
            <a:avLst/>
          </a:prstGeom>
          <a:solidFill>
            <a:schemeClr val="bg1">
              <a:alpha val="24000"/>
            </a:schemeClr>
          </a:solidFill>
          <a:ln w="9525">
            <a:solidFill>
              <a:schemeClr val="bg1"/>
            </a:solidFill>
            <a:miter lim="800000"/>
            <a:headEnd/>
            <a:tailEnd/>
          </a:ln>
        </p:spPr>
        <p:txBody>
          <a:bodyPr wrap="none" lIns="91436" tIns="45718" rIns="91436" bIns="45718" anchor="ctr">
            <a:prstTxWarp prst="textNoShape">
              <a:avLst/>
            </a:prstTxWarp>
          </a:bodyPr>
          <a:lstStyle/>
          <a:p>
            <a:endParaRPr lang="en-US" dirty="0"/>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178" indent="-457178">
              <a:buFont typeface="+mj-lt"/>
              <a:buAutoNum type="arabicPeriod"/>
            </a:pPr>
            <a:r>
              <a:rPr lang="en-US" dirty="0"/>
              <a:t>Review</a:t>
            </a:r>
          </a:p>
          <a:p>
            <a:pPr marL="457178" indent="-457178">
              <a:buFont typeface="+mj-lt"/>
              <a:buAutoNum type="arabicPeriod"/>
            </a:pPr>
            <a:r>
              <a:rPr lang="en-US" dirty="0"/>
              <a:t>Assignment</a:t>
            </a:r>
          </a:p>
          <a:p>
            <a:pPr marL="457178" indent="-457178">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9" name="Action Button: Movie 8">
            <a:hlinkClick r:id="rId3" highlightClick="1"/>
            <a:extLst>
              <a:ext uri="{FF2B5EF4-FFF2-40B4-BE49-F238E27FC236}">
                <a16:creationId xmlns:a16="http://schemas.microsoft.com/office/drawing/2014/main" id="{213B5DED-C16C-6E40-AAAE-E347172CC42F}"/>
              </a:ext>
            </a:extLst>
          </p:cNvPr>
          <p:cNvSpPr/>
          <p:nvPr/>
        </p:nvSpPr>
        <p:spPr>
          <a:xfrm>
            <a:off x="4220972" y="4666713"/>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2EAEBF9F-A9D2-A544-892C-84E339F5310D}"/>
              </a:ext>
            </a:extLst>
          </p:cNvPr>
          <p:cNvSpPr>
            <a:spLocks noGrp="1"/>
          </p:cNvSpPr>
          <p:nvPr>
            <p:ph type="sldNum" sz="quarter" idx="12"/>
          </p:nvPr>
        </p:nvSpPr>
        <p:spPr/>
        <p:txBody>
          <a:bodyPr/>
          <a:lstStyle/>
          <a:p>
            <a:fld id="{A2A17EAB-8B51-5C40-8776-6683E51FA7A0}" type="slidenum">
              <a:rPr lang="en-US" smtClean="0"/>
              <a:t>7</a:t>
            </a:fld>
            <a:endParaRPr lang="en-US"/>
          </a:p>
        </p:txBody>
      </p:sp>
      <p:pic>
        <p:nvPicPr>
          <p:cNvPr id="10" name="Picture 2" descr="This Video Will Make You Angry - YouTube">
            <a:hlinkClick r:id="rId3"/>
            <a:extLst>
              <a:ext uri="{FF2B5EF4-FFF2-40B4-BE49-F238E27FC236}">
                <a16:creationId xmlns:a16="http://schemas.microsoft.com/office/drawing/2014/main" id="{E1F4F1E4-F403-EE4E-9C88-987DD72424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1735" y="4075451"/>
            <a:ext cx="914400" cy="514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4814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a:t>
            </a:r>
          </a:p>
        </p:txBody>
      </p:sp>
      <p:sp>
        <p:nvSpPr>
          <p:cNvPr id="3" name="Content Placeholder 2"/>
          <p:cNvSpPr>
            <a:spLocks noGrp="1"/>
          </p:cNvSpPr>
          <p:nvPr>
            <p:ph idx="1"/>
          </p:nvPr>
        </p:nvSpPr>
        <p:spPr/>
        <p:txBody>
          <a:bodyPr>
            <a:normAutofit/>
          </a:bodyPr>
          <a:lstStyle/>
          <a:p>
            <a:r>
              <a:rPr lang="en-US" dirty="0"/>
              <a:t>Reading</a:t>
            </a:r>
          </a:p>
          <a:p>
            <a:r>
              <a:rPr lang="en-US" dirty="0"/>
              <a:t>Individual Presentations</a:t>
            </a:r>
          </a:p>
          <a:p>
            <a:r>
              <a:rPr lang="en-US" dirty="0"/>
              <a:t>Extra Credit – One page paper</a:t>
            </a:r>
          </a:p>
          <a:p>
            <a:pPr lvl="1"/>
            <a:r>
              <a:rPr lang="en-US" dirty="0"/>
              <a:t>Is WPI’s IT Acceptable Use Policy morally acceptable?</a:t>
            </a:r>
          </a:p>
          <a:p>
            <a:r>
              <a:rPr lang="en-US" dirty="0"/>
              <a:t>Work on your group project</a:t>
            </a:r>
          </a:p>
          <a:p>
            <a:pPr lvl="1"/>
            <a:r>
              <a:rPr lang="en-US" dirty="0"/>
              <a:t>1.31 Happiness!</a:t>
            </a:r>
          </a:p>
          <a:p>
            <a:pPr lvl="2"/>
            <a:r>
              <a:rPr lang="en-US" dirty="0"/>
              <a:t>1-3 scale with 1 = everyone getting their first pick</a:t>
            </a:r>
          </a:p>
          <a:p>
            <a:pPr lvl="1"/>
            <a:r>
              <a:rPr lang="en-US" dirty="0"/>
              <a:t>See full group project description on course website</a:t>
            </a:r>
          </a:p>
          <a:p>
            <a:pPr lvl="1"/>
            <a:r>
              <a:rPr lang="en-US" dirty="0"/>
              <a:t>Send Web Site URL before next class</a:t>
            </a:r>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5" name="Slide Number Placeholder 4">
            <a:extLst>
              <a:ext uri="{FF2B5EF4-FFF2-40B4-BE49-F238E27FC236}">
                <a16:creationId xmlns:a16="http://schemas.microsoft.com/office/drawing/2014/main" id="{7E5D6C05-58CD-D942-A397-9D7D733BF549}"/>
              </a:ext>
            </a:extLst>
          </p:cNvPr>
          <p:cNvSpPr>
            <a:spLocks noGrp="1"/>
          </p:cNvSpPr>
          <p:nvPr>
            <p:ph type="sldNum" sz="quarter" idx="12"/>
          </p:nvPr>
        </p:nvSpPr>
        <p:spPr/>
        <p:txBody>
          <a:bodyPr/>
          <a:lstStyle/>
          <a:p>
            <a:fld id="{A2A17EAB-8B51-5C40-8776-6683E51FA7A0}" type="slidenum">
              <a:rPr lang="en-US" smtClean="0"/>
              <a:t>8</a:t>
            </a:fld>
            <a:endParaRPr lang="en-US"/>
          </a:p>
        </p:txBody>
      </p:sp>
    </p:spTree>
    <p:extLst>
      <p:ext uri="{BB962C8B-B14F-4D97-AF65-F5344CB8AC3E}">
        <p14:creationId xmlns:p14="http://schemas.microsoft.com/office/powerpoint/2010/main" val="2334654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67490"/>
            <a:ext cx="9144000" cy="320194"/>
          </a:xfrm>
          <a:prstGeom prst="rect">
            <a:avLst/>
          </a:prstGeom>
          <a:solidFill>
            <a:schemeClr val="bg1">
              <a:alpha val="24000"/>
            </a:schemeClr>
          </a:solidFill>
          <a:ln w="9525">
            <a:solidFill>
              <a:schemeClr val="bg1"/>
            </a:solidFill>
            <a:miter lim="800000"/>
            <a:headEnd/>
            <a:tailEnd/>
          </a:ln>
        </p:spPr>
        <p:txBody>
          <a:bodyPr wrap="none" lIns="91436" tIns="45718" rIns="91436" bIns="45718"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178" indent="-457178">
              <a:buFont typeface="+mj-lt"/>
              <a:buAutoNum type="arabicPeriod"/>
            </a:pPr>
            <a:r>
              <a:rPr lang="en-US" dirty="0"/>
              <a:t>Review</a:t>
            </a:r>
          </a:p>
          <a:p>
            <a:pPr marL="457178" indent="-457178">
              <a:buFont typeface="+mj-lt"/>
              <a:buAutoNum type="arabicPeriod"/>
            </a:pPr>
            <a:r>
              <a:rPr lang="en-US" dirty="0"/>
              <a:t>Assignment</a:t>
            </a:r>
          </a:p>
          <a:p>
            <a:pPr marL="457178" indent="-457178">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2" name="Slide Number Placeholder 1">
            <a:extLst>
              <a:ext uri="{FF2B5EF4-FFF2-40B4-BE49-F238E27FC236}">
                <a16:creationId xmlns:a16="http://schemas.microsoft.com/office/drawing/2014/main" id="{4C941449-4A30-A849-A85E-E773F53475AE}"/>
              </a:ext>
            </a:extLst>
          </p:cNvPr>
          <p:cNvSpPr>
            <a:spLocks noGrp="1"/>
          </p:cNvSpPr>
          <p:nvPr>
            <p:ph type="sldNum" sz="quarter" idx="12"/>
          </p:nvPr>
        </p:nvSpPr>
        <p:spPr/>
        <p:txBody>
          <a:bodyPr/>
          <a:lstStyle/>
          <a:p>
            <a:fld id="{A2A17EAB-8B51-5C40-8776-6683E51FA7A0}" type="slidenum">
              <a:rPr lang="en-US" smtClean="0"/>
              <a:t>9</a:t>
            </a:fld>
            <a:endParaRPr lang="en-US"/>
          </a:p>
        </p:txBody>
      </p:sp>
    </p:spTree>
    <p:extLst>
      <p:ext uri="{BB962C8B-B14F-4D97-AF65-F5344CB8AC3E}">
        <p14:creationId xmlns:p14="http://schemas.microsoft.com/office/powerpoint/2010/main" val="331098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42210</TotalTime>
  <Words>6836</Words>
  <Application>Microsoft Macintosh PowerPoint</Application>
  <PresentationFormat>On-screen Show (16:9)</PresentationFormat>
  <Paragraphs>601</Paragraphs>
  <Slides>41</Slides>
  <Notes>37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Calibri,Sans-Serif</vt:lpstr>
      <vt:lpstr>Cambria</vt:lpstr>
      <vt:lpstr>ff2</vt:lpstr>
      <vt:lpstr>ff7</vt:lpstr>
      <vt:lpstr>Georgia</vt:lpstr>
      <vt:lpstr>Helvetica</vt:lpstr>
      <vt:lpstr>Merriweather</vt:lpstr>
      <vt:lpstr>Red Radial 16x9</vt:lpstr>
      <vt:lpstr>Class 4 Freedom Of Speech</vt:lpstr>
      <vt:lpstr>what works well REmotely With Zoom</vt:lpstr>
      <vt:lpstr>Overview</vt:lpstr>
      <vt:lpstr>PowerPoint Presentation</vt:lpstr>
      <vt:lpstr>My Reading Notes</vt:lpstr>
      <vt:lpstr>Group Quiz</vt:lpstr>
      <vt:lpstr>Overview</vt:lpstr>
      <vt:lpstr>Assignment</vt:lpstr>
      <vt:lpstr>Overview</vt:lpstr>
      <vt:lpstr>Should politics be discussed online?</vt:lpstr>
      <vt:lpstr>Politics should be discussed online because…</vt:lpstr>
      <vt:lpstr>facebook</vt:lpstr>
      <vt:lpstr>twitter</vt:lpstr>
      <vt:lpstr>Politics should not be discussed online because…</vt:lpstr>
      <vt:lpstr>Echo chambers</vt:lpstr>
      <vt:lpstr>Echo chambers do not have to amplify hate</vt:lpstr>
      <vt:lpstr>Inclusivity is not exclusive</vt:lpstr>
      <vt:lpstr>Communities of choice</vt:lpstr>
      <vt:lpstr>summary</vt:lpstr>
      <vt:lpstr>References</vt:lpstr>
      <vt:lpstr>References…continued</vt:lpstr>
      <vt:lpstr>Face to face</vt:lpstr>
      <vt:lpstr>The Rise of technology</vt:lpstr>
      <vt:lpstr>How does technology affect communication?</vt:lpstr>
      <vt:lpstr>Difference in conveying a message</vt:lpstr>
      <vt:lpstr>Case study: remote learning</vt:lpstr>
      <vt:lpstr>Time must be spent somewhere</vt:lpstr>
      <vt:lpstr>Never ceases to distract</vt:lpstr>
      <vt:lpstr>References</vt:lpstr>
      <vt:lpstr>References</vt:lpstr>
      <vt:lpstr>References</vt:lpstr>
      <vt:lpstr>Effect of Excessive Smartphone use on Children</vt:lpstr>
      <vt:lpstr>Children should be restricted from excessive screentime</vt:lpstr>
      <vt:lpstr>Mental Health, Depression and anxiety</vt:lpstr>
      <vt:lpstr>Smartphone effect on sleep</vt:lpstr>
      <vt:lpstr>Effect on Parenting</vt:lpstr>
      <vt:lpstr>Common Counter Argument</vt:lpstr>
      <vt:lpstr>Rebuttal</vt:lpstr>
      <vt:lpstr>Conclusion</vt:lpstr>
      <vt:lpstr>References</vt:lpstr>
      <vt:lpstr>Class 4 The End</vt:lpstr>
    </vt:vector>
  </TitlesOfParts>
  <Company>WPI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A. Pray</cp:lastModifiedBy>
  <cp:revision>376</cp:revision>
  <dcterms:created xsi:type="dcterms:W3CDTF">2014-08-25T02:19:16Z</dcterms:created>
  <dcterms:modified xsi:type="dcterms:W3CDTF">2023-09-05T21:57:40Z</dcterms:modified>
</cp:coreProperties>
</file>