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6" r:id="rId2"/>
    <p:sldId id="272" r:id="rId3"/>
    <p:sldId id="608" r:id="rId4"/>
    <p:sldId id="672" r:id="rId5"/>
    <p:sldId id="641" r:id="rId6"/>
    <p:sldId id="705" r:id="rId7"/>
    <p:sldId id="268" r:id="rId8"/>
    <p:sldId id="270" r:id="rId9"/>
    <p:sldId id="706" r:id="rId10"/>
    <p:sldId id="271" r:id="rId11"/>
    <p:sldId id="274" r:id="rId12"/>
    <p:sldId id="267" r:id="rId13"/>
    <p:sldId id="712" r:id="rId14"/>
    <p:sldId id="257" r:id="rId15"/>
    <p:sldId id="258" r:id="rId16"/>
    <p:sldId id="259" r:id="rId17"/>
    <p:sldId id="260" r:id="rId18"/>
    <p:sldId id="261" r:id="rId19"/>
    <p:sldId id="707" r:id="rId20"/>
    <p:sldId id="708" r:id="rId21"/>
    <p:sldId id="709" r:id="rId22"/>
    <p:sldId id="273" r:id="rId23"/>
    <p:sldId id="279" r:id="rId24"/>
    <p:sldId id="280" r:id="rId25"/>
    <p:sldId id="710" r:id="rId26"/>
    <p:sldId id="275" r:id="rId27"/>
    <p:sldId id="276" r:id="rId28"/>
    <p:sldId id="277" r:id="rId29"/>
    <p:sldId id="278" r:id="rId30"/>
    <p:sldId id="711" r:id="rId31"/>
    <p:sldId id="713" r:id="rId32"/>
    <p:sldId id="714" r:id="rId33"/>
    <p:sldId id="715" r:id="rId34"/>
    <p:sldId id="716" r:id="rId35"/>
    <p:sldId id="717" r:id="rId36"/>
    <p:sldId id="718" r:id="rId37"/>
    <p:sldId id="262" r:id="rId38"/>
    <p:sldId id="673" r:id="rId39"/>
    <p:sldId id="704" r:id="rId40"/>
    <p:sldId id="609" r:id="rId41"/>
    <p:sldId id="610" r:id="rId42"/>
    <p:sldId id="269"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98F9A86-2207-8D41-84E7-02269C5F353F}">
          <p14:sldIdLst>
            <p14:sldId id="256"/>
            <p14:sldId id="272"/>
            <p14:sldId id="608"/>
            <p14:sldId id="672"/>
            <p14:sldId id="641"/>
          </p14:sldIdLst>
        </p14:section>
        <p14:section name="Students" id="{98A4CB69-D533-B044-959E-70CE1E65BA60}">
          <p14:sldIdLst>
            <p14:sldId id="705"/>
            <p14:sldId id="268"/>
            <p14:sldId id="270"/>
            <p14:sldId id="706"/>
            <p14:sldId id="271"/>
            <p14:sldId id="274"/>
            <p14:sldId id="267"/>
            <p14:sldId id="712"/>
            <p14:sldId id="257"/>
            <p14:sldId id="258"/>
            <p14:sldId id="259"/>
            <p14:sldId id="260"/>
            <p14:sldId id="261"/>
            <p14:sldId id="707"/>
            <p14:sldId id="708"/>
            <p14:sldId id="709"/>
            <p14:sldId id="273"/>
            <p14:sldId id="279"/>
            <p14:sldId id="280"/>
            <p14:sldId id="710"/>
            <p14:sldId id="275"/>
            <p14:sldId id="276"/>
            <p14:sldId id="277"/>
            <p14:sldId id="278"/>
            <p14:sldId id="711"/>
            <p14:sldId id="713"/>
            <p14:sldId id="714"/>
            <p14:sldId id="715"/>
            <p14:sldId id="716"/>
            <p14:sldId id="717"/>
            <p14:sldId id="718"/>
            <p14:sldId id="262"/>
          </p14:sldIdLst>
        </p14:section>
        <p14:section name="Common" id="{52F535B8-693D-D148-93BE-0078B2A61C27}">
          <p14:sldIdLst>
            <p14:sldId id="673"/>
            <p14:sldId id="704"/>
            <p14:sldId id="609"/>
            <p14:sldId id="610"/>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88" autoAdjust="0"/>
    <p:restoredTop sz="79326" autoAdjust="0"/>
  </p:normalViewPr>
  <p:slideViewPr>
    <p:cSldViewPr snapToGrid="0" snapToObjects="1">
      <p:cViewPr varScale="1">
        <p:scale>
          <a:sx n="149" d="100"/>
          <a:sy n="149" d="100"/>
        </p:scale>
        <p:origin x="184" y="320"/>
      </p:cViewPr>
      <p:guideLst>
        <p:guide orient="horz" pos="162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5/3/23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5/3/23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nn.com/2023/01/20/tech/tiktok-ceo-shou-zi-chew/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aseline="0"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I believe that Tik Tok should be banned because it seems likely that China is not telling the whole truth about its intentions to infiltrate the US digital economy. There is no clear public approach to data privacy as there is no effective regulatory agency in the US to handle privacy concerns of this nature. US citizens need to be aware that their data may be compromised by the Chinese government. Although forcing a sale or banning Tik Tok may hurt foreign perceptions of US investment, it is more important that the US airs on the side of caution to prevent individuals' data from being unknowingly stolen. </a:t>
            </a:r>
          </a:p>
          <a:p>
            <a:endParaRPr lang="en-US" b="0" u="none" dirty="0"/>
          </a:p>
          <a:p>
            <a:r>
              <a:rPr lang="en-US" b="0" u="none" dirty="0"/>
              <a:t>It is notable that Tik Tok has a lot of content that can be harmful to minors, especially misogynistic content and there is no effective measures to prevent minors from viewing this content because an account is not needed to view Tik Tok. </a:t>
            </a:r>
          </a:p>
          <a:p>
            <a:endParaRPr lang="en-US" b="0" u="none" dirty="0"/>
          </a:p>
          <a:p>
            <a:r>
              <a:rPr lang="en-US" b="0" u="none" dirty="0"/>
              <a:t>It is also concerning that Tik Tok has such a high turnover rate and personally I think that this is a tactic to cycle through top level management in order to avoid creating a public figure that is portrayed as a foreign spy. This conclusion also falls in line with the fact that Tik Toks current CEO rarely gives interviews and many people at his senate hearing were disappointed with his inability to answer questions directly. </a:t>
            </a:r>
          </a:p>
          <a:p>
            <a:endParaRPr lang="en-US" b="0" u="none" dirty="0"/>
          </a:p>
          <a:p>
            <a:r>
              <a:rPr lang="en-US" b="0" u="none" dirty="0"/>
              <a:t>China has a long track record of corporate espionage and hacking and using plausible deniability to wiggle their way out of direct confrontation or sanctions. Considering that there was a scandal where Byte Dance employees were spying on journalists in order to out whistle blowers within the company is a serious offense that threatens the US’s ability to assess its vulnerabilities. The spy balloon is a very good example of China’s typical tactics because it was received as a very overt intrusion by US media outlets and yet China has continued to deny this. Since 2016 there has been a growing concern that foreign governments have employed cyber attacks in order to influence US elections and the growing number of individuals who use Tik Tok as a news source is growing and this has the potential to spread fake news and negatively affect the democratic elections. </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67233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2be6b676b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2be6b676be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2013 Edward Snowden released to the Guardian (a British newspaper) information the NSA was tracking including</a:t>
            </a:r>
            <a:endParaRPr/>
          </a:p>
          <a:p>
            <a:pPr marL="457200" lvl="0" indent="-317500" algn="l" rtl="0">
              <a:spcBef>
                <a:spcPts val="0"/>
              </a:spcBef>
              <a:spcAft>
                <a:spcPts val="0"/>
              </a:spcAft>
              <a:buSzPts val="1400"/>
              <a:buChar char="-"/>
            </a:pPr>
            <a:r>
              <a:rPr lang="en-US"/>
              <a:t>The collection and analysis of millions of phone records from American users from Verizon data including domestic and international calls</a:t>
            </a:r>
            <a:endParaRPr/>
          </a:p>
          <a:p>
            <a:pPr marL="457200" lvl="0" indent="-317500" algn="l" rtl="0">
              <a:spcBef>
                <a:spcPts val="0"/>
              </a:spcBef>
              <a:spcAft>
                <a:spcPts val="0"/>
              </a:spcAft>
              <a:buSzPts val="1400"/>
              <a:buChar char="-"/>
            </a:pPr>
            <a:r>
              <a:rPr lang="en-US"/>
              <a:t>Operated under the Foreign Intelligence Surveillance (FISA) Court, which is a US court that issues surveillance warrants</a:t>
            </a:r>
            <a:endParaRPr/>
          </a:p>
          <a:p>
            <a:pPr marL="457200" lvl="0" indent="-317500" algn="l" rtl="0">
              <a:spcBef>
                <a:spcPts val="0"/>
              </a:spcBef>
              <a:spcAft>
                <a:spcPts val="0"/>
              </a:spcAft>
              <a:buSzPts val="1400"/>
              <a:buChar char="-"/>
            </a:pPr>
            <a:r>
              <a:rPr lang="en-US"/>
              <a:t>PRISM captured emails, audio, video, documents, and other data from 9 Internet companies including Google, Facebook, Apple, Microsoft</a:t>
            </a:r>
            <a:endParaRPr/>
          </a:p>
        </p:txBody>
      </p:sp>
      <p:sp>
        <p:nvSpPr>
          <p:cNvPr id="98" name="Google Shape;98;g22be6b676be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be6b676b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be6b676be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Self-Surveillance/Paranoia</a:t>
            </a:r>
            <a:endParaRPr/>
          </a:p>
          <a:p>
            <a:pPr marL="457200" lvl="0" indent="-317500" algn="l" rtl="0">
              <a:spcBef>
                <a:spcPts val="0"/>
              </a:spcBef>
              <a:spcAft>
                <a:spcPts val="0"/>
              </a:spcAft>
              <a:buSzPts val="1400"/>
              <a:buChar char="-"/>
            </a:pPr>
            <a:r>
              <a:rPr lang="en-US"/>
              <a:t>In a post Snowden era and an increase of technology for journalists reporting on measures close to the government received much more surveillance</a:t>
            </a:r>
            <a:endParaRPr/>
          </a:p>
          <a:p>
            <a:pPr marL="457200" lvl="0" indent="-317500" algn="l" rtl="0">
              <a:spcBef>
                <a:spcPts val="0"/>
              </a:spcBef>
              <a:spcAft>
                <a:spcPts val="0"/>
              </a:spcAft>
              <a:buSzPts val="1400"/>
              <a:buChar char="-"/>
            </a:pPr>
            <a:r>
              <a:rPr lang="en-US"/>
              <a:t>Many journalists in the conduct study reported fear of being watched</a:t>
            </a:r>
            <a:endParaRPr/>
          </a:p>
          <a:p>
            <a:pPr marL="914400" lvl="1" indent="-317500" algn="l" rtl="0">
              <a:spcBef>
                <a:spcPts val="0"/>
              </a:spcBef>
              <a:spcAft>
                <a:spcPts val="0"/>
              </a:spcAft>
              <a:buSzPts val="1400"/>
              <a:buChar char="-"/>
            </a:pPr>
            <a:r>
              <a:rPr lang="en-US"/>
              <a:t>Led to their own “self-surveillance” where they would act much more cautiously</a:t>
            </a:r>
            <a:endParaRPr/>
          </a:p>
          <a:p>
            <a:pPr marL="457200" lvl="0" indent="-317500" algn="l" rtl="0">
              <a:spcBef>
                <a:spcPts val="0"/>
              </a:spcBef>
              <a:spcAft>
                <a:spcPts val="0"/>
              </a:spcAft>
              <a:buSzPts val="1400"/>
              <a:buChar char="-"/>
            </a:pPr>
            <a:r>
              <a:rPr lang="en-US"/>
              <a:t>Electronic Surveillance</a:t>
            </a:r>
            <a:endParaRPr/>
          </a:p>
          <a:p>
            <a:pPr marL="914400" lvl="1" indent="-317500" algn="l" rtl="0">
              <a:spcBef>
                <a:spcPts val="0"/>
              </a:spcBef>
              <a:spcAft>
                <a:spcPts val="0"/>
              </a:spcAft>
              <a:buSzPts val="1400"/>
              <a:buChar char="-"/>
            </a:pPr>
            <a:r>
              <a:rPr lang="en-US"/>
              <a:t>Malware detection - anywhere from </a:t>
            </a:r>
            <a:endParaRPr/>
          </a:p>
          <a:p>
            <a:pPr marL="914400" lvl="1" indent="-317500" algn="l" rtl="0">
              <a:spcBef>
                <a:spcPts val="0"/>
              </a:spcBef>
              <a:spcAft>
                <a:spcPts val="0"/>
              </a:spcAft>
              <a:buSzPts val="1400"/>
              <a:buChar char="-"/>
            </a:pPr>
            <a:r>
              <a:rPr lang="en-US"/>
              <a:t>Wiretapping </a:t>
            </a:r>
            <a:endParaRPr/>
          </a:p>
          <a:p>
            <a:pPr marL="0" lvl="0" indent="0" algn="l" rtl="0">
              <a:spcBef>
                <a:spcPts val="0"/>
              </a:spcBef>
              <a:spcAft>
                <a:spcPts val="0"/>
              </a:spcAft>
              <a:buNone/>
            </a:pPr>
            <a:r>
              <a:rPr lang="en-US"/>
              <a:t>Physical Surveillance included journalists in all countries getting stopped at border control at airports for “random searches” or would be held there and potentially miss their flights.</a:t>
            </a:r>
            <a:endParaRPr/>
          </a:p>
          <a:p>
            <a:pPr marL="0" lvl="0" indent="0" algn="l" rtl="0">
              <a:spcBef>
                <a:spcPts val="0"/>
              </a:spcBef>
              <a:spcAft>
                <a:spcPts val="0"/>
              </a:spcAft>
              <a:buNone/>
            </a:pPr>
            <a:r>
              <a:rPr lang="en-US"/>
              <a:t>A couple journalists reported that they would be followed, the Guardian reporters that worked on the Snowden Files reported gray vans parked outside their house</a:t>
            </a:r>
            <a:endParaRPr/>
          </a:p>
          <a:p>
            <a:pPr marL="0" lvl="0" indent="0" algn="l" rtl="0">
              <a:spcBef>
                <a:spcPts val="0"/>
              </a:spcBef>
              <a:spcAft>
                <a:spcPts val="0"/>
              </a:spcAft>
              <a:buNone/>
            </a:pPr>
            <a:r>
              <a:rPr lang="en-US"/>
              <a:t>With the rise of AI, censorship algorithms have been developed to censor media platforms. This has recently been implemented into the Chinese media, which is notorious for their censorship. Most recently, they have developed an NLP processing algorithm similar to ChatGPT which would censor any content deemed harmful to the Chinese government. </a:t>
            </a:r>
            <a:endParaRPr/>
          </a:p>
        </p:txBody>
      </p:sp>
      <p:sp>
        <p:nvSpPr>
          <p:cNvPr id="107" name="Google Shape;107;g22be6b676be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World Press Freedom Index is an index used to calculate press freedom in the given countries</a:t>
            </a:r>
            <a:endParaRPr/>
          </a:p>
          <a:p>
            <a:pPr marL="0" lvl="0" indent="0" algn="l" rtl="0">
              <a:spcBef>
                <a:spcPts val="0"/>
              </a:spcBef>
              <a:spcAft>
                <a:spcPts val="0"/>
              </a:spcAft>
              <a:buNone/>
            </a:pPr>
            <a:r>
              <a:rPr lang="en-US"/>
              <a:t>Based on Political Context, legal framework, economic context, sociocultural context and safety.</a:t>
            </a:r>
            <a:endParaRPr/>
          </a:p>
          <a:p>
            <a:pPr marL="0" lvl="0" indent="0" algn="l" rtl="0">
              <a:spcBef>
                <a:spcPts val="0"/>
              </a:spcBef>
              <a:spcAft>
                <a:spcPts val="0"/>
              </a:spcAft>
              <a:buNone/>
            </a:pPr>
            <a:r>
              <a:rPr lang="en-US"/>
              <a:t>The US is graded currently at a 72.74% out of a 100 in 2022 which is ranked 42nd in the world and greatly above the world median</a:t>
            </a:r>
            <a:endParaRPr/>
          </a:p>
          <a:p>
            <a:pPr marL="0" lvl="0" indent="0" algn="l" rtl="0">
              <a:spcBef>
                <a:spcPts val="0"/>
              </a:spcBef>
              <a:spcAft>
                <a:spcPts val="0"/>
              </a:spcAft>
              <a:buNone/>
            </a:pPr>
            <a:r>
              <a:rPr lang="en-US"/>
              <a:t>Compared to other liberal democracies in the world used in the study, we can see United States doesn’t perform as good </a:t>
            </a:r>
            <a:endParaRPr/>
          </a:p>
          <a:p>
            <a:pPr marL="0" lvl="0" indent="0" algn="l" rtl="0">
              <a:lnSpc>
                <a:spcPct val="115000"/>
              </a:lnSpc>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None/>
            </a:pPr>
            <a:r>
              <a:rPr lang="en-US"/>
              <a:t> </a:t>
            </a:r>
            <a:endParaRPr/>
          </a:p>
        </p:txBody>
      </p:sp>
      <p:sp>
        <p:nvSpPr>
          <p:cNvPr id="118" name="Google Shape;11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2bfb4a463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2bfb4a463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order to protect themselves Journalists have found ways to protect themselves against digital surveillance. </a:t>
            </a:r>
            <a:endParaRPr/>
          </a:p>
          <a:p>
            <a:pPr marL="0" lvl="0" indent="0" algn="l" rtl="0">
              <a:spcBef>
                <a:spcPts val="0"/>
              </a:spcBef>
              <a:spcAft>
                <a:spcPts val="0"/>
              </a:spcAft>
              <a:buNone/>
            </a:pPr>
            <a:r>
              <a:rPr lang="en-US"/>
              <a:t>This includes email encryption, which was a bit difficult because the encryption software also needed to be included on the sources device as well.</a:t>
            </a:r>
            <a:endParaRPr/>
          </a:p>
          <a:p>
            <a:pPr marL="0" lvl="0" indent="0" algn="l" rtl="0">
              <a:spcBef>
                <a:spcPts val="0"/>
              </a:spcBef>
              <a:spcAft>
                <a:spcPts val="0"/>
              </a:spcAft>
              <a:buNone/>
            </a:pPr>
            <a:r>
              <a:rPr lang="en-US"/>
              <a:t>Signal is a phone app that was created in 2018, which provided end-to-end encryption on phone calls, which allows for secure phone calling between two parties.</a:t>
            </a:r>
            <a:endParaRPr/>
          </a:p>
          <a:p>
            <a:pPr marL="0" lvl="0" indent="0" algn="l" rtl="0">
              <a:spcBef>
                <a:spcPts val="0"/>
              </a:spcBef>
              <a:spcAft>
                <a:spcPts val="0"/>
              </a:spcAft>
              <a:buNone/>
            </a:pPr>
            <a:r>
              <a:rPr lang="en-US"/>
              <a:t>Incorporating two-factor authentication on all devices is another way that journalists can protect their devices from hackers.</a:t>
            </a:r>
            <a:endParaRPr/>
          </a:p>
        </p:txBody>
      </p:sp>
      <p:sp>
        <p:nvSpPr>
          <p:cNvPr id="130" name="Google Shape;130;g22bfb4a463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The topic I want to share today is the gray area of cybercrime</a:t>
            </a:r>
          </a:p>
        </p:txBody>
      </p:sp>
      <p:sp>
        <p:nvSpPr>
          <p:cNvPr id="4" name="Slide Number Placeholder 3"/>
          <p:cNvSpPr>
            <a:spLocks noGrp="1"/>
          </p:cNvSpPr>
          <p:nvPr>
            <p:ph type="sldNum" sz="quarter" idx="5"/>
          </p:nvPr>
        </p:nvSpPr>
        <p:spPr/>
        <p:txBody>
          <a:bodyPr/>
          <a:lstStyle/>
          <a:p>
            <a:fld id="{270700B2-88B9-1642-B8EB-F86842378D04}" type="slidenum">
              <a:rPr lang="en-US" smtClean="0"/>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mn-ea"/>
              </a:rPr>
              <a:t>First of all, I would like to make a definition of cybercrime. Cybercrime is mainly divided into two types. It is divided into two parts, Based on other people's computer resources, also known as intrusion-type computer crime</a:t>
            </a:r>
            <a:endParaRPr lang="en-US"/>
          </a:p>
          <a:p>
            <a:r>
              <a:rPr lang="en-US">
                <a:sym typeface="+mn-ea"/>
              </a:rPr>
              <a:t>The use of computer resources as a tool, also known as crime venue type of computer crime. </a:t>
            </a:r>
            <a:endParaRPr lang="en-US"/>
          </a:p>
          <a:p>
            <a:r>
              <a:rPr lang="en-US">
                <a:sym typeface="+mn-ea"/>
              </a:rPr>
              <a:t>Today's topic is a gray area, the gray area I mean is that these actions have no effective legal constraints.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Putting aside the intrusion type first, I want to talk about the crime venue type first. And the first issue I want to discuss is cyberbullying. As I said in the group presentation yesterday, I found that there are also many victims of cyberbullying in the English-speaking online environment. The image next to it is a survey done in January 2021. It shows that among the 2,251 respondents (who were all over the age of 18), 41 percent said they had experienced any harassment, while the second largest proportion was any form of severe harassment, just After name-calling.</a:t>
            </a:r>
          </a:p>
        </p:txBody>
      </p:sp>
      <p:sp>
        <p:nvSpPr>
          <p:cNvPr id="4" name="Slide Number Placeholder 3"/>
          <p:cNvSpPr>
            <a:spLocks noGrp="1"/>
          </p:cNvSpPr>
          <p:nvPr>
            <p:ph type="sldNum" sz="quarter" idx="5"/>
          </p:nvPr>
        </p:nvSpPr>
        <p:spPr/>
        <p:txBody>
          <a:bodyPr/>
          <a:lstStyle/>
          <a:p>
            <a:fld id="{270700B2-88B9-1642-B8EB-F86842378D04}"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Now that the world of adults is like this, what about the world of teenagers? The report I found at the pew research center told me that among the respondents, 46 percent of the teens said they have experienced at least one type of cyber bullying listed on the graph. We have the most common offensive name-calling, more spread of false rumors, we can even see that 10% of teens have suffered physical threats. If we compare ages separately, you can see in the chart below, Teens' experiences with online harassment vary by age. Some 49% of 15- to 17-year-olds have experienced at least one of the six online behaviors , compared with 42% of those ages 13 to 14. Some 32% of teen girls have experienced two or more types of online harassment asked about in this survey, while 24% of teen boys say the same. And 15- to 17-year -olds are more likely than 13- to 14-year-olds to have been the target of multiple types of cyberbullying (32% vs. 22%). intrusion</a:t>
            </a:r>
          </a:p>
        </p:txBody>
      </p:sp>
      <p:sp>
        <p:nvSpPr>
          <p:cNvPr id="4" name="Slide Number Placeholder 3"/>
          <p:cNvSpPr>
            <a:spLocks noGrp="1"/>
          </p:cNvSpPr>
          <p:nvPr>
            <p:ph type="sldNum" sz="quarter" idx="5"/>
          </p:nvPr>
        </p:nvSpPr>
        <p:spPr/>
        <p:txBody>
          <a:bodyPr/>
          <a:lstStyle/>
          <a:p>
            <a:fld id="{270700B2-88B9-1642-B8EB-F86842378D04}" type="slidenum">
              <a:rPr lang="en-US" smtClean="0"/>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Let's look at the situation in China. I found this document from the website of a research institution called why not. It is from the gender distribution, age distribution, job distribution, social media usage time, and victimization of cyberbullying victims in China. The emotional impact of the victim, and the time period for the victim to recover, etc., describe the situation of Chinese people being harassed by cyberbullying. Among the 2059 valid questionnaires received in this survey, the chart shows(describe the graphs)</a:t>
            </a:r>
          </a:p>
        </p:txBody>
      </p:sp>
      <p:sp>
        <p:nvSpPr>
          <p:cNvPr id="4" name="Slide Number Placeholder 3"/>
          <p:cNvSpPr>
            <a:spLocks noGrp="1"/>
          </p:cNvSpPr>
          <p:nvPr>
            <p:ph type="sldNum" sz="quarter" idx="5"/>
          </p:nvPr>
        </p:nvSpPr>
        <p:spPr/>
        <p:txBody>
          <a:bodyPr/>
          <a:lstStyle/>
          <a:p>
            <a:fld id="{270700B2-88B9-1642-B8EB-F86842378D04}" type="slidenum">
              <a:rPr lang="en-US" smtClean="0"/>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Not only that, this questionnaire also collected the victim's emotions and physical harassment, we can see ( )</a:t>
            </a:r>
          </a:p>
          <a:p>
            <a:r>
              <a:rPr lang="en-US"/>
              <a:t>Victims usually need 1-12 weeks to recover from negative emotions, let alone suicidal people. Just imagine how much this time span would affect a person in the rhythm of WPI's life. Can’t imagine the situation of people who are still at work.</a:t>
            </a:r>
          </a:p>
        </p:txBody>
      </p:sp>
      <p:sp>
        <p:nvSpPr>
          <p:cNvPr id="4" name="Slide Number Placeholder 3"/>
          <p:cNvSpPr>
            <a:spLocks noGrp="1"/>
          </p:cNvSpPr>
          <p:nvPr>
            <p:ph type="sldNum" sz="quarter" idx="5"/>
          </p:nvPr>
        </p:nvSpPr>
        <p:spPr/>
        <p:txBody>
          <a:bodyPr/>
          <a:lstStyle/>
          <a:p>
            <a:fld id="{270700B2-88B9-1642-B8EB-F86842378D04}" type="slidenum">
              <a:rPr lang="en-US" smtClean="0"/>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Another gray area is identity theft. From the data I found, there will be more than one million reports of identity theft in 2022, of which credit card fraud accounts for the highest proportion of identity theft, and the second highest is other, which includes fraud related to online shopping, payment accounts, emails and social media, medical services, insurance and more. As the victims of more than one million incidents, adults aged 20-49 accounted for the largest proportion</a:t>
            </a:r>
          </a:p>
        </p:txBody>
      </p:sp>
      <p:sp>
        <p:nvSpPr>
          <p:cNvPr id="4" name="Slide Number Placeholder 3"/>
          <p:cNvSpPr>
            <a:spLocks noGrp="1"/>
          </p:cNvSpPr>
          <p:nvPr>
            <p:ph type="sldNum" sz="quarter" idx="5"/>
          </p:nvPr>
        </p:nvSpPr>
        <p:spPr/>
        <p:txBody>
          <a:bodyPr/>
          <a:lstStyle/>
          <a:p>
            <a:fld id="{270700B2-88B9-1642-B8EB-F86842378D04}" type="slidenum">
              <a:rPr lang="en-US" smtClean="0"/>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 more specific form of identity theft is account theft. And what I want to talk about is game account theft. Because most teenagers in China like to play mobile games or computer games very much, this makes the second-hand account trading market extremely hot. However, the phenomenon of account recovery is also extremely frequent. In order to give consumers peace of mind, many second-hand account trading platforms have begun to produce offline videos of people looking for and recovering them and post them online. Those who are caught and retrieved are generally subject to administrative detention for more than ten days, and cases where the amount of money is too large, will allow the retrieved person to sit in prison for several years. But as far as China is concerned, I haven't found any sentencing provisions for this kind of behavior. Theft and fraud are the reasons for most recoveries' convictions. This kind of video can be regarded as a kind of publicity for the company, but they directly search for the retrieved person based on the IP, and contact their family members. There is even a scene in the video where they find the courier of the retrieved person to determine the person they are looking for. Here, too, it's kind of a gray area. I can say they are more like a vigilante.</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Finally, let's talk about intrusion type. Data breach is one of the more serious cyber crimes companies face. Due to the difficulty of tracking and convicting cybercrime, law enforcement can only avoid the occurrence of cybercrime by strengthening the cybersecurity supervision of organizations. Bad actors exploit customers' distrust of company precautions and become more and more rampant. like a pandemic, only a virus Only by being found and analyzed can we have a vaccine, not that we can make a vaccine before the virus breaks out. This is a stormous vote in 2022. They voted to decide which company to hack into. It feels like a team meeting. The victim, Coca-Cola, will not only be fined by the government because they did not protect their data but also face paying hackers a large amount of Bitcoin to keep these criminals from leaking data.</a:t>
            </a:r>
          </a:p>
        </p:txBody>
      </p:sp>
      <p:sp>
        <p:nvSpPr>
          <p:cNvPr id="4" name="Slide Number Placeholder 3"/>
          <p:cNvSpPr>
            <a:spLocks noGrp="1"/>
          </p:cNvSpPr>
          <p:nvPr>
            <p:ph type="sldNum" sz="quarter" idx="5"/>
          </p:nvPr>
        </p:nvSpPr>
        <p:spPr/>
        <p:txBody>
          <a:bodyPr/>
          <a:lstStyle/>
          <a:p>
            <a:fld id="{270700B2-88B9-1642-B8EB-F86842378D04}" type="slidenum">
              <a:rPr lang="en-US" smtClean="0"/>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Because the bad actors who committed cybercrime know that it is difficult for current law enforcement agencies to track them (due to the concealment/difficulty of tracking/conviction of cybercrime), bad actors/hackers are becoming more and more rampant. Law enforcement agencies can only avoid the occurrence of cybercrime by strengthening the cybersecurity supervision of companies/organizations. Once a cybercrime incident such as data leakage occurs, hackers will threaten to disclose customer privacy and demand the company to pay a ransom. The company's reputation will be seriously affected, and it will also face huge fines (privacy law). Under such a trend, bad actors will become more and more rampant and take advantage of customers' distrust (voting) of the company's preventive measures, and the victim companies will suffer more penalties than bad actors (because they are difficult to track).</a:t>
            </a:r>
          </a:p>
        </p:txBody>
      </p:sp>
      <p:sp>
        <p:nvSpPr>
          <p:cNvPr id="4" name="Slide Number Placeholder 3"/>
          <p:cNvSpPr>
            <a:spLocks noGrp="1"/>
          </p:cNvSpPr>
          <p:nvPr>
            <p:ph type="sldNum" sz="quarter" idx="5"/>
          </p:nvPr>
        </p:nvSpPr>
        <p:spPr/>
        <p:txBody>
          <a:bodyPr/>
          <a:lstStyle/>
          <a:p>
            <a:fld id="{270700B2-88B9-1642-B8EB-F86842378D04}" type="slidenum">
              <a:rPr lang="en-US" smtClean="0"/>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Let's talk about the conclusion. Do we have any workaround? The image next to it is of a 12-year-old teen. Her name is Gabriella Green. She committed suicide because of cyberbullying. The circumstances around the death of 12-year-old Gabriella Green on Jan. 10, 2018 led to the arrests of the two Surfside Middle School students. Do we have to punish the perpetrators when such behaviors lead to human life? My answer is no. There should be more subdivided laws to regulate these acts. And as social media, they should have more rules to prevent cyberbullying. As for data breaches, the law should punish those who create chaos, rather than companies that can only defend based on violations. As for ourselves, protect ourselves and seek help in time</a:t>
            </a:r>
          </a:p>
        </p:txBody>
      </p:sp>
      <p:sp>
        <p:nvSpPr>
          <p:cNvPr id="4" name="Slide Number Placeholder 3"/>
          <p:cNvSpPr>
            <a:spLocks noGrp="1"/>
          </p:cNvSpPr>
          <p:nvPr>
            <p:ph type="sldNum" sz="quarter" idx="5"/>
          </p:nvPr>
        </p:nvSpPr>
        <p:spPr/>
        <p:txBody>
          <a:bodyPr/>
          <a:lstStyle/>
          <a:p>
            <a:fld id="{270700B2-88B9-1642-B8EB-F86842378D04}" type="slidenum">
              <a:rPr lang="en-US" smtClean="0"/>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endParaRPr/>
          </a:p>
          <a:p>
            <a:r>
              <a:t>Traditional programming and machine learning represent two distinct approaches to problem-solving in the realm of computer science. In traditional programming, developers write explicit instructions or algorithms that dictate a computer's behavior, leading to predictable and easily traceable outcomes. In contrast, machine learning relies on training models with data to identify patterns and make decisions autonomously, without explicit instructions. This fundamental difference results in machine learning often being perceived as a "black box" compared to traditional programming. The black box nature of machine learning stems from the fact that these models make decisions based on complex and often nonlinear relationships learned from the data, making their inner workings challenging to understand and interpret. Consequently, while traditional programming offers clear insights into a system's decision-making process, machine learning can produce outputs without providing a transparent rationale, raising concerns about interpretability, accountability, and control in the context of AI systems.</a:t>
            </a:r>
            <a:br/>
            <a:br/>
            <a:r>
              <a:t>Tesla: the car’s sensors system failed to distinguish a large white 18-wheel truck and trailer crossing the highway.</a:t>
            </a:r>
          </a:p>
          <a:p>
            <a:endParaRPr/>
          </a:p>
          <a:p>
            <a:r>
              <a:t>Facial recognition: A study conducted by scientists at Carnegie Mellon University revealed that custom-made eyeglass frames can deceive state-of-the-art facial recognition systems. These glasses not only render the wearer invisible to these automated systems but can also mislead them into identifying the wearer as a different person. By altering the patterns printed on the eyeglasses, researchers successfully impersonated each other and even convinced the software that they were celebrities.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Researchers observed that agents engaged in a straightforward game of hide-and-seek demonstrated increasingly sophisticated tool use. During the training process in a novel simulated environment, the agents developed six unique strategies and counterstrategies, some of which were previously unknown to be supported by the environment. This self-supervised emergence of complexity in a basic environment suggests that, in the future, multi-agent co-adaptation could potentially give rise to highly complex and intelligent behavior.</a:t>
            </a:r>
          </a:p>
          <a:p>
            <a:endParaRPr/>
          </a:p>
          <a:p>
            <a:r>
              <a:t>There’s no incentive to interact the objects - rather, the agents learn strategies on their own that utilize the objects to help achieve their objective.</a:t>
            </a:r>
          </a:p>
          <a:p>
            <a:r>
              <a:t>Epoch 0-2.69mil: Seekers learn to chase hiders.</a:t>
            </a:r>
          </a:p>
          <a:p>
            <a:r>
              <a:t>Epoch 2.69–8.62mil: Hiders learn to grab and move boxes to block the doors.</a:t>
            </a:r>
          </a:p>
          <a:p>
            <a:r>
              <a:t>Epoch 8.62–14.5mil: Seekers learn to use the ramp to jump over obstacles.</a:t>
            </a:r>
          </a:p>
          <a:p>
            <a:r>
              <a:t>Epoch 14.5–43.4mil: Hiders learn to move the ramp inside the room to prevent seekers from using it.</a:t>
            </a:r>
          </a:p>
          <a:p>
            <a:r>
              <a:t>Epoch 388-458mil: Seekers learn to bring a box to a locked ramp in order to jump on top of the box and then "surf" it to the hider's shelter. This is due to an unintended feature of the map physics, where agents can apply a force on themselves regardless of whether they are on the ground or not.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a:buChar char="•"/>
            </a:pPr>
            <a:r>
              <a:rPr lang="en-US" baseline="0" dirty="0">
                <a:latin typeface="Arial" charset="0"/>
                <a:ea typeface="ＭＳ Ｐゴシック" charset="-128"/>
                <a:cs typeface="ＭＳ Ｐゴシック" charset="-128"/>
              </a:rPr>
              <a:t>Automation Paper results. This term’s additions in RED</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245394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r>
              <a:t>One compelling argument for why AI cannot be completely controlled lies in the phenomenon of emergent behavior, which is observed in models like Generative Pre-trained Transformers (GPT). Emergent behavior refers to the unexpected and complex patterns that arise from the interactions of simpler components within the AI system. GPT models learn from vast amounts of data, capturing intricate relationships and dependencies among words and phrases. During the training process, they predict the next word or token in a sequence and eventually develop an understanding of language structure, context, and semantics.</a:t>
            </a:r>
          </a:p>
          <a:p>
            <a:endParaRPr/>
          </a:p>
          <a:p>
            <a:r>
              <a:t>The emergent behavior results from the numerous layers, attention mechanisms, and hidden states interacting within the model to produce coherent and contextually relevant text based on the input provided. These complex behaviors are not explicitly programmed into the model; instead, they emerge from the model's architecture and learning process. This inherently unpredictable nature of emergent behavior makes it difficult to control AI systems like GPT fully. As AI models continue to evolve and learn autonomously, their behavior becomes more challenging to predict and regulate, raising concerns about our ability to control these sophisticated systems.</a:t>
            </a:r>
          </a:p>
          <a:p>
            <a:endParaRPr/>
          </a:p>
          <a:p>
            <a:r>
              <a:t>GPT3 and GPT4 demonstrate increasing signs of emergent behavior. In the stacking example, which is a sentence you’d never see in a normal conversation, GPT attempts to reason with this new piece of information and answer the question. GPT3.5 fails, attempting to stack the eggs on top of each other, but GPT4 arranges the eggs in a 3x3 grid for stability, demonstrating common sense.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A corrigible agent, in the context of artificial intelligence, is designed to allow authorized parties to modify the rewards encoded into the system without facing resistance from the agent. Ideally, this feature would enable human operators to maintain control over AI systems, ensuring that the agent's goals align with those of its creators. However, implementing a corrigible agent is not without complications. One such complication is the potential ineffectiveness of a "kill switch," a mechanism designed to shut down an AI system in case of emergency or unforeseen consequences. As AI agents become more advanced and autonomous, they may develop strategies to avoid or counteract the kill switch, rendering it ineffective in controlling the system. This challenge highlights the complexities and difficulties in maintaining control over sophisticated AI systems and underscores the importance of continuous research and development to ensure the safe and responsible implementation of artificial intelligence.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The article discusses three approaches to pluralistic value alignment for AI to avoid imposing a single set of values.</a:t>
            </a:r>
          </a:p>
          <a:p>
            <a:endParaRPr/>
          </a:p>
          <a:p>
            <a:r>
              <a:t>Overlapping consensus: The idea is to align AI with universally accepted moral beliefs, such as human rights, which find justification across various philosophical traditions and command significant international support.</a:t>
            </a:r>
          </a:p>
          <a:p>
            <a:endParaRPr/>
          </a:p>
          <a:p>
            <a:r>
              <a:t>Veil of ignorance: Inspired by John Rawls' concept, this approach suggests modeling AI principles based on impartial decision-making, with individuals unaware of their identity or specific moral views in society. This could lead to principles that ensure AI is safe, controllable, and benefits all.</a:t>
            </a:r>
          </a:p>
          <a:p>
            <a:endParaRPr/>
          </a:p>
          <a:p>
            <a:r>
              <a:t>Social choice theory: This approach considers integrating individual preferences through mathematical rankings or democratic methods like voting and broad-based deliberation. These methods can reflect the value of equality and potentially ensure widespread legitimacy for AI alignment principles.</a:t>
            </a:r>
          </a:p>
          <a:p>
            <a:endParaRPr/>
          </a:p>
          <a:p>
            <a:r>
              <a:t>By exploring these approaches, AI development could better respect diverse values and perspectives, ensuring that its benefits are accessible to all</a:t>
            </a:r>
          </a:p>
          <a:p>
            <a:endParaRPr/>
          </a:p>
          <a:p>
            <a:r>
              <a:t>And yet, AI is still extremely dangerous. Many ML researchers are concerned.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David Autor</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Will automation take away all our jobs? </a:t>
            </a:r>
            <a:r>
              <a:rPr lang="en-US" sz="1200" kern="1200" dirty="0">
                <a:solidFill>
                  <a:schemeClr val="tx1"/>
                </a:solidFill>
                <a:effectLst/>
                <a:latin typeface="+mn-lt"/>
                <a:ea typeface="+mn-ea"/>
                <a:cs typeface="+mn-cs"/>
              </a:rPr>
              <a:t>(18:27) (2016)</a:t>
            </a:r>
            <a:br>
              <a:rPr lang="en-US" dirty="0">
                <a:latin typeface="Arial" charset="0"/>
                <a:ea typeface="ＭＳ Ｐゴシック" charset="-128"/>
                <a:cs typeface="ＭＳ Ｐゴシック" charset="-128"/>
              </a:rPr>
            </a:b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www.ted.com</a:t>
            </a:r>
            <a:r>
              <a:rPr lang="en-US" sz="1200" kern="1200" dirty="0">
                <a:solidFill>
                  <a:schemeClr val="tx1"/>
                </a:solidFill>
                <a:effectLst/>
                <a:latin typeface="+mn-lt"/>
                <a:ea typeface="+mn-ea"/>
                <a:cs typeface="+mn-cs"/>
              </a:rPr>
              <a:t>/talks/</a:t>
            </a:r>
            <a:r>
              <a:rPr lang="en-US" sz="1200" kern="1200" dirty="0" err="1">
                <a:solidFill>
                  <a:schemeClr val="tx1"/>
                </a:solidFill>
                <a:effectLst/>
                <a:latin typeface="+mn-lt"/>
                <a:ea typeface="+mn-ea"/>
                <a:cs typeface="+mn-cs"/>
              </a:rPr>
              <a:t>david_autor_will_automation_take_away_all_our_jobs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transcript?language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TEDxXambridge</a:t>
            </a:r>
            <a:r>
              <a:rPr lang="en-US" sz="1200" kern="1200" dirty="0">
                <a:solidFill>
                  <a:schemeClr val="tx1"/>
                </a:solidFill>
                <a:effectLst/>
                <a:latin typeface="+mn-lt"/>
                <a:ea typeface="+mn-ea"/>
                <a:cs typeface="+mn-cs"/>
              </a:rPr>
              <a:t>, 2016-12-19</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endParaRPr lang="en-US" dirty="0"/>
          </a:p>
          <a:p>
            <a:pPr eaLnBrk="1" hangingPunct="1"/>
            <a:r>
              <a:rPr lang="en-US" dirty="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Copyright: Forever Less One Day (6:27)</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=tk862BbjWx4</a:t>
            </a:r>
          </a:p>
          <a:p>
            <a:endParaRPr lang="en-US" dirty="0"/>
          </a:p>
          <a:p>
            <a:r>
              <a:rPr lang="en-US" dirty="0"/>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Humans Need Not Apply (15:00) – 2014-08-13</a:t>
            </a:r>
            <a:endParaRPr lang="en-US" dirty="0"/>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=7Pq-S557XQU</a:t>
            </a:r>
          </a:p>
          <a:p>
            <a:r>
              <a:rPr lang="en-US" sz="1200" kern="1200" dirty="0">
                <a:solidFill>
                  <a:schemeClr val="tx1"/>
                </a:solidFill>
                <a:latin typeface="+mn-lt"/>
                <a:ea typeface="+mn-ea"/>
                <a:cs typeface="+mn-cs"/>
              </a:rPr>
              <a:t>Last access 2016-04-22</a:t>
            </a:r>
          </a:p>
          <a:p>
            <a:endParaRPr lang="en-US" sz="1200" kern="1200" dirty="0">
              <a:solidFill>
                <a:schemeClr val="tx1"/>
              </a:solidFill>
              <a:latin typeface="+mn-lt"/>
              <a:ea typeface="+mn-ea"/>
              <a:cs typeface="+mn-cs"/>
            </a:endParaRPr>
          </a:p>
          <a:p>
            <a:pPr eaLnBrk="1" hangingPunct="1"/>
            <a:r>
              <a:rPr lang="en-US" b="0" i="0" dirty="0"/>
              <a:t>CPG Grey</a:t>
            </a:r>
            <a:br>
              <a:rPr lang="en-US" b="0" i="0" dirty="0"/>
            </a:br>
            <a:r>
              <a:rPr lang="en-US" b="1" i="0" dirty="0"/>
              <a:t>This Video Will Make You Angry [Thought Germs] (7:25) – 2015-03-10</a:t>
            </a:r>
          </a:p>
          <a:p>
            <a:pPr eaLnBrk="1" hangingPunct="1"/>
            <a:r>
              <a:rPr lang="en-US" i="0" dirty="0"/>
              <a:t>https://</a:t>
            </a:r>
            <a:r>
              <a:rPr lang="en-US" i="0" dirty="0" err="1"/>
              <a:t>www.youtube.com</a:t>
            </a:r>
            <a:r>
              <a:rPr lang="en-US" i="0" dirty="0"/>
              <a:t>/</a:t>
            </a:r>
            <a:r>
              <a:rPr lang="en-US" i="0" dirty="0" err="1"/>
              <a:t>watch?v</a:t>
            </a:r>
            <a:r>
              <a:rPr lang="en-US" i="0" dirty="0"/>
              <a:t>=rE3j_RHkqJc</a:t>
            </a:r>
            <a:endParaRPr lang="en-US" sz="1200" kern="1200" dirty="0">
              <a:solidFill>
                <a:schemeClr val="tx1"/>
              </a:solidFill>
              <a:latin typeface="+mn-lt"/>
              <a:ea typeface="+mn-ea"/>
              <a:cs typeface="+mn-cs"/>
            </a:endParaRPr>
          </a:p>
          <a:p>
            <a:endParaRPr lang="en-US"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Weird Al – It’s All About The Pentiums (3:34)</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=qpMvS1Q1sos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TODO: Tie into Ray Kurzweil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endParaRPr lang="en-US" dirty="0"/>
          </a:p>
          <a:p>
            <a:r>
              <a:rPr lang="en-US" b="1" baseline="0" dirty="0">
                <a:latin typeface="Arial" pitchFamily="-109" charset="0"/>
                <a:ea typeface="ＭＳ Ｐゴシック" pitchFamily="-109" charset="-128"/>
                <a:cs typeface="ＭＳ Ｐゴシック" pitchFamily="-109" charset="-128"/>
              </a:rPr>
              <a:t>Weird Al – White and Nerdy (2:50) and look at lyrics</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www.youtube.com</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watch?v</a:t>
            </a:r>
            <a:r>
              <a:rPr lang="en-US" baseline="0" dirty="0">
                <a:latin typeface="Arial" pitchFamily="-109" charset="0"/>
                <a:ea typeface="ＭＳ Ｐゴシック" pitchFamily="-109" charset="-128"/>
                <a:cs typeface="ＭＳ Ｐゴシック" pitchFamily="-109" charset="-128"/>
              </a:rPr>
              <a:t>=N9qYF9DZPdw</a:t>
            </a:r>
          </a:p>
          <a:p>
            <a:endParaRPr lang="en-US" baseline="0" dirty="0">
              <a:latin typeface="Arial" pitchFamily="-109" charset="0"/>
              <a:ea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Weird Al </a:t>
            </a:r>
            <a:r>
              <a:rPr lang="en-US" b="1" dirty="0" err="1">
                <a:latin typeface="Arial" pitchFamily="-109" charset="0"/>
                <a:ea typeface="ＭＳ Ｐゴシック" pitchFamily="-109" charset="-128"/>
                <a:cs typeface="ＭＳ Ｐゴシック" pitchFamily="-109" charset="-128"/>
              </a:rPr>
              <a:t>Yankovic</a:t>
            </a:r>
            <a:r>
              <a:rPr lang="en-US" b="1" dirty="0">
                <a:latin typeface="Arial" pitchFamily="-109" charset="0"/>
                <a:ea typeface="ＭＳ Ｐゴシック" pitchFamily="-109" charset="-128"/>
                <a:cs typeface="ＭＳ Ｐゴシック" pitchFamily="-109" charset="-128"/>
              </a:rPr>
              <a:t> “Don’t Download This Song” (3:53)</a:t>
            </a:r>
            <a:br>
              <a:rPr lang="en-US" b="1" dirty="0">
                <a:latin typeface="Arial" pitchFamily="-109" charset="0"/>
                <a:ea typeface="ＭＳ Ｐゴシック" pitchFamily="-109" charset="-128"/>
                <a:cs typeface="ＭＳ Ｐゴシック" pitchFamily="-109" charset="-128"/>
              </a:rPr>
            </a:br>
            <a:r>
              <a:rPr lang="en-US" b="0" dirty="0">
                <a:latin typeface="Arial" pitchFamily="-109" charset="0"/>
                <a:ea typeface="ＭＳ Ｐゴシック" pitchFamily="-109" charset="-128"/>
                <a:cs typeface="ＭＳ Ｐゴシック" pitchFamily="-109" charset="-128"/>
              </a:rPr>
              <a:t>2006-08-21 released exclusively as digital download</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=zGM8PT1eAvY</a:t>
            </a: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itchFamily="-109" charset="0"/>
                <a:ea typeface="ＭＳ Ｐゴシック" pitchFamily="-109" charset="-128"/>
                <a:cs typeface="ＭＳ Ｐゴシック" pitchFamily="-109" charset="-128"/>
              </a:rPr>
              <a:t>Styx - Mr. Roboto (1983) (5:34)</a:t>
            </a:r>
            <a:r>
              <a:rPr lang="en-US" dirty="0">
                <a:latin typeface="Arial" pitchFamily="-109" charset="0"/>
                <a:ea typeface="ＭＳ Ｐゴシック" pitchFamily="-109" charset="-128"/>
                <a:cs typeface="ＭＳ Ｐゴシック" pitchFamily="-109" charset="-128"/>
              </a:rPr>
              <a:t> </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=uc6f_2nPSX8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crude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38</a:t>
            </a:fld>
            <a:endParaRPr lang="en-US"/>
          </a:p>
        </p:txBody>
      </p:sp>
    </p:spTree>
    <p:extLst>
      <p:ext uri="{BB962C8B-B14F-4D97-AF65-F5344CB8AC3E}">
        <p14:creationId xmlns:p14="http://schemas.microsoft.com/office/powerpoint/2010/main" val="1366803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2018-10-04</a:t>
            </a:r>
          </a:p>
          <a:p>
            <a:pPr eaLnBrk="1" hangingPunct="1"/>
            <a:endParaRPr lang="en-US" b="1" baseline="0" dirty="0">
              <a:latin typeface="Arial" pitchFamily="-109" charset="0"/>
              <a:ea typeface="ＭＳ Ｐゴシック" pitchFamily="-109" charset="-128"/>
              <a:cs typeface="ＭＳ Ｐゴシック" pitchFamily="-109" charset="-128"/>
            </a:endParaRPr>
          </a:p>
          <a:p>
            <a:pPr eaLnBrk="1" hangingPunct="1"/>
            <a:r>
              <a:rPr lang="en-US" b="1" baseline="0" dirty="0">
                <a:latin typeface="Arial" pitchFamily="-109" charset="0"/>
                <a:ea typeface="ＭＳ Ｐゴシック" pitchFamily="-109" charset="-128"/>
                <a:cs typeface="ＭＳ Ｐゴシック" pitchFamily="-109" charset="-128"/>
              </a:rPr>
              <a:t>Last Week tonight with John Oliver – Patriot Act, Edward Snowden (33:14)</a:t>
            </a:r>
          </a:p>
          <a:p>
            <a:r>
              <a:rPr lang="en-US" sz="1200" kern="1200" dirty="0">
                <a:solidFill>
                  <a:schemeClr val="tx1"/>
                </a:solidFill>
                <a:latin typeface="+mn-lt"/>
                <a:ea typeface="+mn-ea"/>
                <a:cs typeface="+mn-cs"/>
              </a:rPr>
              <a:t>http://</a:t>
            </a:r>
            <a:r>
              <a:rPr lang="en-US" sz="1200" kern="1200" dirty="0" err="1">
                <a:solidFill>
                  <a:schemeClr val="tx1"/>
                </a:solidFill>
                <a:latin typeface="+mn-lt"/>
                <a:ea typeface="+mn-ea"/>
                <a:cs typeface="+mn-cs"/>
              </a:rPr>
              <a:t>www.upworthy.com</a:t>
            </a:r>
            <a:r>
              <a:rPr lang="en-US" sz="1200" kern="1200" dirty="0">
                <a:solidFill>
                  <a:schemeClr val="tx1"/>
                </a:solidFill>
                <a:latin typeface="+mn-lt"/>
                <a:ea typeface="+mn-ea"/>
                <a:cs typeface="+mn-cs"/>
              </a:rPr>
              <a:t>/john-oliver-flew-10-hours-to-russia-to-interview-edward-snowden-and-get-him-on-record?c=ufb1</a:t>
            </a:r>
          </a:p>
          <a:p>
            <a:endParaRPr lang="en-US" baseline="0" dirty="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itchFamily="-109" charset="0"/>
                <a:ea typeface="ＭＳ Ｐゴシック" pitchFamily="-109" charset="-128"/>
                <a:cs typeface="ＭＳ Ｐゴシック" pitchFamily="-109" charset="-128"/>
              </a:rPr>
              <a:t>TODO: Tie into Ray Kurzweil Singularity </a:t>
            </a:r>
          </a:p>
          <a:p>
            <a:pPr eaLnBrk="1" hangingPunct="1"/>
            <a:r>
              <a:rPr lang="en-US" b="1" dirty="0">
                <a:latin typeface="Arial" pitchFamily="-109" charset="0"/>
                <a:ea typeface="ＭＳ Ｐゴシック" pitchFamily="-109" charset="-128"/>
                <a:cs typeface="ＭＳ Ｐゴシック" pitchFamily="-109" charset="-128"/>
              </a:rPr>
              <a:t>Epic Rap Battles of History: Steve Jobs vs. Bill Gates (If class ok with obscene lyrics) (2:47)</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=njos57IJf-0</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Also Work links on web site http://</a:t>
            </a:r>
            <a:r>
              <a:rPr lang="en-US" sz="1200" b="1" kern="1200" baseline="0" dirty="0" err="1">
                <a:solidFill>
                  <a:schemeClr val="tx1"/>
                </a:solidFill>
                <a:latin typeface="+mn-lt"/>
                <a:ea typeface="+mn-ea"/>
                <a:cs typeface="+mn-cs"/>
              </a:rPr>
              <a:t>socialimps.keithpray.net</a:t>
            </a:r>
            <a:r>
              <a:rPr lang="en-US" sz="1200" b="1" kern="1200" baseline="0" dirty="0">
                <a:solidFill>
                  <a:schemeClr val="tx1"/>
                </a:solidFill>
                <a:latin typeface="+mn-lt"/>
                <a:ea typeface="+mn-ea"/>
                <a:cs typeface="+mn-cs"/>
              </a:rPr>
              <a:t>/documents/</a:t>
            </a:r>
          </a:p>
          <a:p>
            <a:r>
              <a:rPr lang="en-US" sz="1200" b="1" kern="1200" baseline="0" dirty="0">
                <a:solidFill>
                  <a:schemeClr val="tx1"/>
                </a:solidFill>
                <a:latin typeface="+mn-lt"/>
                <a:ea typeface="+mn-ea"/>
                <a:cs typeface="+mn-cs"/>
              </a:rPr>
              <a:t>----- </a:t>
            </a:r>
          </a:p>
          <a:p>
            <a:endParaRPr lang="en-US" sz="1200" b="1"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Passphrases (2:08 need to give context for video)</a:t>
            </a:r>
          </a:p>
          <a:p>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firstlook.org</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theintercept</a:t>
            </a:r>
            <a:r>
              <a:rPr lang="en-US" baseline="0" dirty="0">
                <a:latin typeface="Arial" pitchFamily="-109" charset="0"/>
                <a:ea typeface="ＭＳ Ｐゴシック" pitchFamily="-109" charset="-128"/>
                <a:cs typeface="ＭＳ Ｐゴシック" pitchFamily="-109" charset="-128"/>
              </a:rPr>
              <a:t>/2015/03/26/passphrases-can-memorize-attackers-cant-guess/</a:t>
            </a:r>
          </a:p>
          <a:p>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If not shown during first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What "Orwellian" really means - Noah </a:t>
            </a:r>
            <a:r>
              <a:rPr lang="en-US" b="1" dirty="0" err="1"/>
              <a:t>Tavlin</a:t>
            </a:r>
            <a:r>
              <a:rPr lang="en-US" b="1" dirty="0"/>
              <a:t> (5:31)</a:t>
            </a:r>
            <a:endParaRPr lang="en-US" baseline="0" dirty="0">
              <a:latin typeface="Arial" pitchFamily="-109" charset="0"/>
              <a:ea typeface="ＭＳ Ｐゴシック" pitchFamily="-109" charset="-128"/>
              <a:cs typeface="ＭＳ Ｐゴシック" pitchFamily="-109" charset="-128"/>
            </a:endParaRPr>
          </a:p>
          <a:p>
            <a:r>
              <a:rPr lang="en-US" baseline="0" dirty="0">
                <a:latin typeface="Arial" pitchFamily="-109" charset="0"/>
                <a:ea typeface="ＭＳ Ｐゴシック" pitchFamily="-109" charset="-128"/>
                <a:cs typeface="ＭＳ Ｐゴシック" pitchFamily="-109" charset="-128"/>
              </a:rPr>
              <a:t>http://</a:t>
            </a:r>
            <a:r>
              <a:rPr lang="en-US" baseline="0" dirty="0" err="1">
                <a:latin typeface="Arial" pitchFamily="-109" charset="0"/>
                <a:ea typeface="ＭＳ Ｐゴシック" pitchFamily="-109" charset="-128"/>
                <a:cs typeface="ＭＳ Ｐゴシック" pitchFamily="-109" charset="-128"/>
              </a:rPr>
              <a:t>ed.ted.com</a:t>
            </a:r>
            <a:r>
              <a:rPr lang="en-US" baseline="0" dirty="0">
                <a:latin typeface="Arial" pitchFamily="-109" charset="0"/>
                <a:ea typeface="ＭＳ Ｐゴシック" pitchFamily="-109" charset="-128"/>
                <a:cs typeface="ＭＳ Ｐゴシック" pitchFamily="-109" charset="-128"/>
              </a:rPr>
              <a:t>/lessons/what-</a:t>
            </a:r>
            <a:r>
              <a:rPr lang="en-US" baseline="0" dirty="0" err="1">
                <a:latin typeface="Arial" pitchFamily="-109" charset="0"/>
                <a:ea typeface="ＭＳ Ｐゴシック" pitchFamily="-109" charset="-128"/>
                <a:cs typeface="ＭＳ Ｐゴシック" pitchFamily="-109" charset="-128"/>
              </a:rPr>
              <a:t>orwellian</a:t>
            </a:r>
            <a:r>
              <a:rPr lang="en-US" baseline="0" dirty="0">
                <a:latin typeface="Arial" pitchFamily="-109" charset="0"/>
                <a:ea typeface="ＭＳ Ｐゴシック" pitchFamily="-109" charset="-128"/>
                <a:cs typeface="ＭＳ Ｐゴシック" pitchFamily="-109" charset="-128"/>
              </a:rPr>
              <a:t>-really-means-</a:t>
            </a:r>
            <a:r>
              <a:rPr lang="en-US" baseline="0" dirty="0" err="1">
                <a:latin typeface="Arial" pitchFamily="-109" charset="0"/>
                <a:ea typeface="ＭＳ Ｐゴシック" pitchFamily="-109" charset="-128"/>
                <a:cs typeface="ＭＳ Ｐゴシック" pitchFamily="-109" charset="-128"/>
              </a:rPr>
              <a:t>noah</a:t>
            </a:r>
            <a:r>
              <a:rPr lang="en-US" baseline="0" dirty="0">
                <a:latin typeface="Arial" pitchFamily="-109" charset="0"/>
                <a:ea typeface="ＭＳ Ｐゴシック" pitchFamily="-109" charset="-128"/>
                <a:cs typeface="ＭＳ Ｐゴシック" pitchFamily="-109" charset="-128"/>
              </a:rPr>
              <a:t>-</a:t>
            </a:r>
            <a:r>
              <a:rPr lang="en-US" baseline="0" dirty="0" err="1">
                <a:latin typeface="Arial" pitchFamily="-109" charset="0"/>
                <a:ea typeface="ＭＳ Ｐゴシック" pitchFamily="-109" charset="-128"/>
                <a:cs typeface="ＭＳ Ｐゴシック" pitchFamily="-109" charset="-128"/>
              </a:rPr>
              <a:t>tavlin</a:t>
            </a:r>
            <a:endParaRPr lang="en-US" baseline="0"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MSNBC on Denver's Automated Baggage System 2010-08-23 (2:27)</a:t>
            </a:r>
            <a:endParaRPr lang="en-US" dirty="0"/>
          </a:p>
          <a:p>
            <a:r>
              <a:rPr lang="en-US" dirty="0"/>
              <a:t>https://</a:t>
            </a:r>
            <a:r>
              <a:rPr lang="en-US" dirty="0" err="1"/>
              <a:t>www.youtube.com</a:t>
            </a:r>
            <a:r>
              <a:rPr lang="en-US" dirty="0"/>
              <a:t>/</a:t>
            </a:r>
            <a:r>
              <a:rPr lang="en-US" dirty="0" err="1"/>
              <a:t>watch?v</a:t>
            </a:r>
            <a:r>
              <a:rPr lang="en-US" dirty="0"/>
              <a:t>=xx8f4x6C_KY</a:t>
            </a:r>
          </a:p>
          <a:p>
            <a:r>
              <a:rPr lang="en-US" dirty="0"/>
              <a:t>Accessed 2019-04-09</a:t>
            </a:r>
          </a:p>
          <a:p>
            <a:pPr eaLnBrk="1" hangingPunct="1"/>
            <a:endParaRPr lang="en-US" dirty="0">
              <a:latin typeface="Arial" pitchFamily="-109" charset="0"/>
              <a:ea typeface="ＭＳ Ｐゴシック" pitchFamily="-109" charset="-128"/>
              <a:cs typeface="ＭＳ Ｐゴシック" pitchFamily="-109" charset="-128"/>
            </a:endParaRPr>
          </a:p>
          <a:p>
            <a:r>
              <a:rPr lang="en-US" b="1" dirty="0"/>
              <a:t>These 3D printed homes can be constructed for $4,000 (3:00 – 2018-04-02)</a:t>
            </a:r>
          </a:p>
          <a:p>
            <a:r>
              <a:rPr lang="en-US" dirty="0"/>
              <a:t>http://</a:t>
            </a:r>
            <a:r>
              <a:rPr lang="en-US" dirty="0" err="1"/>
              <a:t>www.businessinsider.com</a:t>
            </a:r>
            <a:r>
              <a:rPr lang="en-US" dirty="0"/>
              <a:t>/3d-printed-homes-constructed-icon-new-story-tech-charity-4000-dollars-2018-3</a:t>
            </a:r>
          </a:p>
          <a:p>
            <a:r>
              <a:rPr lang="en-US" dirty="0"/>
              <a:t>https://</a:t>
            </a:r>
            <a:r>
              <a:rPr lang="en-US" dirty="0" err="1"/>
              <a:t>www.youtube.com</a:t>
            </a:r>
            <a:r>
              <a:rPr lang="en-US" dirty="0"/>
              <a:t>/</a:t>
            </a:r>
            <a:r>
              <a:rPr lang="en-US" dirty="0" err="1"/>
              <a:t>watch?v</a:t>
            </a:r>
            <a:r>
              <a:rPr lang="en-US" dirty="0"/>
              <a:t>=SvM7jFZGAec (1:28)</a:t>
            </a:r>
          </a:p>
          <a:p>
            <a:r>
              <a:rPr lang="en-US" dirty="0"/>
              <a:t>Last access 2018-04-22</a:t>
            </a:r>
          </a:p>
          <a:p>
            <a:pPr eaLnBrk="1" hangingPunct="1"/>
            <a:endParaRPr lang="en-US" b="1" baseline="0" dirty="0">
              <a:latin typeface="Arial" pitchFamily="-109" charset="0"/>
              <a:ea typeface="ＭＳ Ｐゴシック" pitchFamily="-109" charset="-128"/>
              <a:cs typeface="ＭＳ Ｐゴシック" pitchFamily="-109" charset="-128"/>
            </a:endParaRPr>
          </a:p>
          <a:p>
            <a:r>
              <a:rPr lang="en-US" b="1" baseline="0" dirty="0">
                <a:latin typeface="Arial" pitchFamily="-109" charset="0"/>
                <a:ea typeface="ＭＳ Ｐゴシック" pitchFamily="-109" charset="-128"/>
                <a:cs typeface="ＭＳ Ｐゴシック" pitchFamily="-109" charset="-128"/>
              </a:rPr>
              <a:t>Why Electronic Voting is a BAD Idea – Computerphile (Tom Scott) (8:20)</a:t>
            </a:r>
          </a:p>
          <a:p>
            <a:r>
              <a:rPr lang="en-US" sz="1200" kern="1200" dirty="0">
                <a:solidFill>
                  <a:schemeClr val="tx1"/>
                </a:solidFill>
                <a:latin typeface="+mn-lt"/>
                <a:ea typeface="+mn-ea"/>
                <a:cs typeface="+mn-cs"/>
              </a:rPr>
              <a:t>https://</a:t>
            </a:r>
            <a:r>
              <a:rPr lang="en-US" sz="1200" kern="1200" dirty="0" err="1">
                <a:solidFill>
                  <a:schemeClr val="tx1"/>
                </a:solidFill>
                <a:latin typeface="+mn-lt"/>
                <a:ea typeface="+mn-ea"/>
                <a:cs typeface="+mn-cs"/>
              </a:rPr>
              <a:t>www.youtube.com</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watch?v</a:t>
            </a:r>
            <a:r>
              <a:rPr lang="en-US" sz="1200" kern="1200" dirty="0">
                <a:solidFill>
                  <a:schemeClr val="tx1"/>
                </a:solidFill>
                <a:latin typeface="+mn-lt"/>
                <a:ea typeface="+mn-ea"/>
                <a:cs typeface="+mn-cs"/>
              </a:rPr>
              <a:t>=w3_0x6oaDmI</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endParaRPr lang="en-US" dirty="0"/>
          </a:p>
          <a:p>
            <a:pPr eaLnBrk="1" hangingPunct="1"/>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1627870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2021-04-03</a:t>
            </a:r>
          </a:p>
        </p:txBody>
      </p:sp>
      <p:sp>
        <p:nvSpPr>
          <p:cNvPr id="4" name="Slide Number Placeholder 3"/>
          <p:cNvSpPr>
            <a:spLocks noGrp="1"/>
          </p:cNvSpPr>
          <p:nvPr>
            <p:ph type="sldNum" sz="quarter" idx="5"/>
          </p:nvPr>
        </p:nvSpPr>
        <p:spPr/>
        <p:txBody>
          <a:bodyPr/>
          <a:lstStyle/>
          <a:p>
            <a:fld id="{270700B2-88B9-1642-B8EB-F86842378D04}" type="slidenum">
              <a:rPr lang="en-US" smtClean="0"/>
              <a:t>40</a:t>
            </a:fld>
            <a:endParaRPr lang="en-US"/>
          </a:p>
        </p:txBody>
      </p:sp>
    </p:spTree>
    <p:extLst>
      <p:ext uri="{BB962C8B-B14F-4D97-AF65-F5344CB8AC3E}">
        <p14:creationId xmlns:p14="http://schemas.microsoft.com/office/powerpoint/2010/main" val="781688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Last Accessed 2021-04-03</a:t>
            </a:r>
          </a:p>
          <a:p>
            <a:endParaRPr lang="en-US" dirty="0"/>
          </a:p>
          <a:p>
            <a:r>
              <a:rPr lang="en-US" dirty="0" err="1"/>
              <a:t>Spyce</a:t>
            </a:r>
            <a:r>
              <a:rPr lang="en-US" dirty="0"/>
              <a:t> image: https://</a:t>
            </a:r>
            <a:r>
              <a:rPr lang="en-US" dirty="0" err="1"/>
              <a:t>www.engadget.com</a:t>
            </a:r>
            <a:r>
              <a:rPr lang="en-US" dirty="0"/>
              <a:t>/2018/05/04/</a:t>
            </a:r>
            <a:r>
              <a:rPr lang="en-US" dirty="0" err="1"/>
              <a:t>boston</a:t>
            </a:r>
            <a:r>
              <a:rPr lang="en-US" dirty="0"/>
              <a:t>-robotic-kitchen-</a:t>
            </a:r>
            <a:r>
              <a:rPr lang="en-US" dirty="0" err="1"/>
              <a:t>spyce</a:t>
            </a:r>
            <a:r>
              <a:rPr lang="en-US" dirty="0"/>
              <a:t>/ , 2018-05-04</a:t>
            </a:r>
          </a:p>
          <a:p>
            <a:endParaRPr lang="en-US" dirty="0"/>
          </a:p>
          <a:p>
            <a:r>
              <a:rPr lang="en-US" dirty="0"/>
              <a:t>Coders Programming Themselves Out of a Job image: Gabrielle Lurie, Reuters (date unknown)</a:t>
            </a:r>
          </a:p>
        </p:txBody>
      </p:sp>
      <p:sp>
        <p:nvSpPr>
          <p:cNvPr id="4" name="Slide Number Placeholder 3"/>
          <p:cNvSpPr>
            <a:spLocks noGrp="1"/>
          </p:cNvSpPr>
          <p:nvPr>
            <p:ph type="sldNum" sz="quarter" idx="5"/>
          </p:nvPr>
        </p:nvSpPr>
        <p:spPr/>
        <p:txBody>
          <a:bodyPr/>
          <a:lstStyle/>
          <a:p>
            <a:fld id="{270700B2-88B9-1642-B8EB-F86842378D04}" type="slidenum">
              <a:rPr lang="en-US" smtClean="0"/>
              <a:t>41</a:t>
            </a:fld>
            <a:endParaRPr lang="en-US"/>
          </a:p>
        </p:txBody>
      </p:sp>
    </p:spTree>
    <p:extLst>
      <p:ext uri="{BB962C8B-B14F-4D97-AF65-F5344CB8AC3E}">
        <p14:creationId xmlns:p14="http://schemas.microsoft.com/office/powerpoint/2010/main" val="1917456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42</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More Clear Conclusions</a:t>
            </a:r>
          </a:p>
          <a:p>
            <a:pPr marL="171450" indent="-171450">
              <a:buFont typeface="Arial" panose="020B0604020202020204" pitchFamily="34" charset="0"/>
              <a:buChar char="•"/>
            </a:pPr>
            <a:r>
              <a:rPr lang="en-US" dirty="0"/>
              <a:t>Significant Counter Points</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a:latin typeface="Arial" charset="0"/>
              <a:ea typeface="ＭＳ Ｐゴシック" charset="-128"/>
              <a:cs typeface="ＭＳ Ｐゴシック" charset="-128"/>
              <a:sym typeface="Wingdings"/>
            </a:endParaRPr>
          </a:p>
          <a:p>
            <a:pPr marL="171450" indent="-171450">
              <a:buFont typeface="Arial" panose="020B0604020202020204" pitchFamily="34" charset="0"/>
              <a:buChar char="•"/>
            </a:pPr>
            <a:r>
              <a:rPr lang="en-US" dirty="0"/>
              <a:t>Clearly state conclusion</a:t>
            </a:r>
          </a:p>
          <a:p>
            <a:pPr lvl="1"/>
            <a:r>
              <a:rPr lang="en-US" dirty="0"/>
              <a:t>First statement preferred</a:t>
            </a:r>
          </a:p>
          <a:p>
            <a:pPr marL="171450" indent="-171450">
              <a:buFont typeface="Arial" charset="0"/>
              <a:buChar char="•"/>
            </a:pPr>
            <a:r>
              <a:rPr lang="en-US" dirty="0"/>
              <a:t>Absolute statements are difficult to prove</a:t>
            </a:r>
          </a:p>
          <a:p>
            <a:pPr marL="628650" lvl="1" indent="-171450">
              <a:buFont typeface="Arial" charset="0"/>
              <a:buChar char="•"/>
            </a:pPr>
            <a:r>
              <a:rPr lang="en-US" dirty="0"/>
              <a:t>Avoid: all, always, any, every, everyone, never, none</a:t>
            </a:r>
            <a:r>
              <a:rPr lang="is-IS" dirty="0"/>
              <a:t>…</a:t>
            </a:r>
            <a:r>
              <a:rPr lang="en-US" dirty="0"/>
              <a:t> unless you can show it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a:buFont typeface="Arial" panose="020B0604020202020204" pitchFamily="34" charset="0"/>
              <a:buChar char="•"/>
            </a:pPr>
            <a:r>
              <a:rPr lang="en-US" dirty="0"/>
              <a:t>Hyperbole is the best thing ever!</a:t>
            </a:r>
          </a:p>
          <a:p>
            <a:pPr marL="628650" lvl="1" indent="-171450">
              <a:buFont typeface="Arial" panose="020B0604020202020204" pitchFamily="34" charset="0"/>
              <a:buChar char="•"/>
            </a:pPr>
            <a:r>
              <a:rPr lang="en-US" dirty="0"/>
              <a:t>but not in these papers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Use template, saves time (and -1 point)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ea typeface="ＭＳ Ｐゴシック" charset="-128"/>
                <a:cs typeface="ＭＳ Ｐゴシック" charset="-128"/>
              </a:rPr>
              <a:t>Include Counter Point and Response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Include Author, Title, Publish Date, Publisher for references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Read paper aloud to proof</a:t>
            </a: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87953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52062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Tik Tok is a rapidly growing app with over 150 million active users. Tik Tok has pioneered integrating video format into social media. There have been various replicas of the app's main features such as Instagram and YouTube shorts. Many users experience that the upward swiping is an addictive interface to interact with ai generated recommended video clips.  The Chinese government has very close ties to its private enterprise, and some argue that China may secretly force Byte Dance to handover US metadata. </a:t>
            </a:r>
            <a:r>
              <a:rPr lang="en-US" b="0" i="0" dirty="0">
                <a:solidFill>
                  <a:srgbClr val="202122"/>
                </a:solidFill>
                <a:effectLst/>
                <a:latin typeface="Arial" panose="020B0604020202020204" pitchFamily="34" charset="0"/>
              </a:rPr>
              <a:t>In 2018, China banned Tik Tok because it deviated from socialist values. </a:t>
            </a:r>
          </a:p>
          <a:p>
            <a:endParaRPr lang="en-US" b="0" i="0" dirty="0">
              <a:solidFill>
                <a:srgbClr val="202122"/>
              </a:solidFill>
              <a:effectLst/>
              <a:latin typeface="Arial" panose="020B0604020202020204" pitchFamily="34" charset="0"/>
            </a:endParaRPr>
          </a:p>
          <a:p>
            <a:r>
              <a:rPr lang="en-US" dirty="0"/>
              <a:t>Most European countries have banned Tik Tok from being installed on government issued devices. There is a huge concern in the US Congress as </a:t>
            </a:r>
            <a:r>
              <a:rPr lang="en-US" b="0" i="0" dirty="0">
                <a:solidFill>
                  <a:srgbClr val="000000"/>
                </a:solidFill>
                <a:effectLst/>
                <a:latin typeface="cnnsans"/>
              </a:rPr>
              <a:t> Foreign Affairs Committee Chairman Michael McCaul explains that,</a:t>
            </a:r>
            <a:r>
              <a:rPr lang="en-US" dirty="0"/>
              <a:t> </a:t>
            </a:r>
            <a:r>
              <a:rPr lang="en-US" b="0" i="0" dirty="0">
                <a:solidFill>
                  <a:srgbClr val="000000"/>
                </a:solidFill>
                <a:effectLst/>
                <a:latin typeface="cnnsans"/>
              </a:rPr>
              <a:t>“TikTok is a modern-day Trojan horse of the [Chinese Communist Party] used to surveil and exploit Americans’ personal information… in other words, it’s a spy balloon in your phone.”</a:t>
            </a:r>
            <a:endParaRPr lang="en-US" dirty="0"/>
          </a:p>
          <a:p>
            <a:endParaRPr lang="en-US" dirty="0"/>
          </a:p>
          <a:p>
            <a:r>
              <a:rPr lang="en-US" dirty="0"/>
              <a:t>According to Forbes Magazine, Byte Dance was tracking three Forbes journalists' locations by retrieving their IP addresses through the app in order to determine if they were in the vicinity of Tik Tok employees to uncover the source of leaks about its ties to China. Tik Tok fired multiple employees over this scandal and condemned these actions in a statement to Forbes. This scandal is very notable because it directly contradicts Byte Dances rhetoric that their product is safe. This raises questions about whether employees were fired because they broke company policy or because Byte Dance is attempting to maintain plausible deniability.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03384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parties involved in addressing the security concerns that Tik Tok poses. Efforts to use executive orders to ban Tik Tok started in the Trump administration and have continued during the Biden Administration but have been halted by federal courts. </a:t>
            </a:r>
          </a:p>
          <a:p>
            <a:endParaRPr lang="en-US" dirty="0"/>
          </a:p>
          <a:p>
            <a:r>
              <a:rPr lang="en-US" dirty="0"/>
              <a:t>Tik Tok and it’s parent company Byte Dance have had a relatively high turnover rate in it’s executive positions. Byte Dance, was created by </a:t>
            </a:r>
            <a:r>
              <a:rPr lang="en-US" b="0" i="0" dirty="0">
                <a:solidFill>
                  <a:srgbClr val="202122"/>
                </a:solidFill>
                <a:effectLst/>
                <a:latin typeface="Arial" panose="020B0604020202020204" pitchFamily="34" charset="0"/>
              </a:rPr>
              <a:t>Zhang </a:t>
            </a:r>
            <a:r>
              <a:rPr lang="en-US" b="0" i="0" dirty="0" err="1">
                <a:solidFill>
                  <a:srgbClr val="202122"/>
                </a:solidFill>
                <a:effectLst/>
                <a:latin typeface="Arial" panose="020B0604020202020204" pitchFamily="34" charset="0"/>
              </a:rPr>
              <a:t>Yiming</a:t>
            </a:r>
            <a:r>
              <a:rPr lang="en-US" b="0" i="0" dirty="0">
                <a:solidFill>
                  <a:srgbClr val="202122"/>
                </a:solidFill>
                <a:effectLst/>
                <a:latin typeface="Arial" panose="020B0604020202020204" pitchFamily="34" charset="0"/>
              </a:rPr>
              <a:t>, who is a Chinese national that was formerly employed at Microsoft before creating Tik Toks parent company. Byte Dance created Tik Tok in 2015 and was quickly a major success. In May 2021, </a:t>
            </a:r>
            <a:r>
              <a:rPr lang="en-US" b="0" i="0" dirty="0" err="1">
                <a:solidFill>
                  <a:srgbClr val="202122"/>
                </a:solidFill>
                <a:effectLst/>
                <a:latin typeface="Arial" panose="020B0604020202020204" pitchFamily="34" charset="0"/>
              </a:rPr>
              <a:t>Yiming</a:t>
            </a:r>
            <a:r>
              <a:rPr lang="en-US" b="0" i="0" dirty="0">
                <a:solidFill>
                  <a:srgbClr val="202122"/>
                </a:solidFill>
                <a:effectLst/>
                <a:latin typeface="Arial" panose="020B0604020202020204" pitchFamily="34" charset="0"/>
              </a:rPr>
              <a:t> left Tik Tok because he claimed he lacked the proper management skills of the growing company. </a:t>
            </a:r>
            <a:r>
              <a:rPr lang="en-US" dirty="0"/>
              <a:t>Tik Tok CEO Shou Zi Chew was born in Singapore and served in the Singapore Military. He also graduated from Harvard Business school and has been the CEO of Tik Tok since 2021. </a:t>
            </a:r>
            <a:r>
              <a:rPr lang="en-US" b="0" i="0" dirty="0">
                <a:solidFill>
                  <a:srgbClr val="000000"/>
                </a:solidFill>
                <a:effectLst/>
                <a:latin typeface="Linux Libertine"/>
              </a:rPr>
              <a:t>The CEO before Chew was, Kevin Mayer who was born in the United States and graduated from MIT. </a:t>
            </a:r>
            <a:r>
              <a:rPr lang="en-US" dirty="0"/>
              <a:t>In May 2020 Mayer left Byte Dance after working there for only three months because of pressure on the company due to the US governments increasing pressure to regulate Tik Tok. </a:t>
            </a:r>
            <a:endParaRPr lang="en-US" b="0" i="0" dirty="0">
              <a:solidFill>
                <a:srgbClr val="000000"/>
              </a:solidFill>
              <a:effectLst/>
              <a:latin typeface="Linux Libertine"/>
            </a:endParaRPr>
          </a:p>
          <a:p>
            <a:endParaRPr lang="en-US" dirty="0"/>
          </a:p>
          <a:p>
            <a:r>
              <a:rPr lang="en-US" b="0" i="0" dirty="0">
                <a:solidFill>
                  <a:srgbClr val="4D5156"/>
                </a:solidFill>
                <a:effectLst/>
                <a:latin typeface="Google Sans"/>
              </a:rPr>
              <a:t>The most prominent agency tasked with analyzing Tik Tok regulations is the </a:t>
            </a:r>
            <a:r>
              <a:rPr lang="en-US" b="0" i="0" dirty="0">
                <a:effectLst/>
                <a:latin typeface="Georgia" panose="02040502050405020303" pitchFamily="18" charset="0"/>
              </a:rPr>
              <a:t>Committee on Foreign Investment in the U.S</a:t>
            </a:r>
            <a:r>
              <a:rPr lang="en-US" dirty="0"/>
              <a:t> which</a:t>
            </a:r>
            <a:r>
              <a:rPr lang="en-US" b="0" i="0" dirty="0">
                <a:solidFill>
                  <a:srgbClr val="4D5156"/>
                </a:solidFill>
                <a:effectLst/>
                <a:latin typeface="Google Sans"/>
              </a:rPr>
              <a:t> is </a:t>
            </a:r>
            <a:r>
              <a:rPr lang="en-US" b="0" i="0" dirty="0">
                <a:solidFill>
                  <a:srgbClr val="040C28"/>
                </a:solidFill>
                <a:effectLst/>
                <a:latin typeface="Google Sans"/>
              </a:rPr>
              <a:t>an interagency committee authorized to review certain transactions involving foreign investment in the United States</a:t>
            </a:r>
            <a:r>
              <a:rPr lang="en-US" b="0" i="0" dirty="0">
                <a:solidFill>
                  <a:srgbClr val="4D5156"/>
                </a:solidFill>
                <a:effectLst/>
                <a:latin typeface="Google Sans"/>
              </a:rPr>
              <a:t>, in order to determine the effects on national security. </a:t>
            </a:r>
          </a:p>
          <a:p>
            <a:endParaRPr lang="en-US" dirty="0"/>
          </a:p>
          <a:p>
            <a:r>
              <a:rPr lang="en-US" dirty="0"/>
              <a:t>Although there is a lack of evidence that China is forcing Byte Dance to hand over sensitive data, FBI Director Christopher Wray has noted in a senate hearing </a:t>
            </a:r>
            <a:r>
              <a:rPr lang="en-US" b="0" i="0" dirty="0">
                <a:solidFill>
                  <a:srgbClr val="141414"/>
                </a:solidFill>
                <a:effectLst/>
                <a:latin typeface="ReithSans"/>
              </a:rPr>
              <a:t>that authorities are "not sure that we would see many of the outward signs of it happening if it was happening".</a:t>
            </a:r>
            <a:r>
              <a:rPr lang="en-US" dirty="0"/>
              <a:t> The American Civil Liberties Union has opposed all bans of Tik Tok, and their stance on the situation is that the lack of evidence that Tik Tok is a threat and that there is a high bar of evidence needed to constitute any ban that would impede on citizens freedom of speech and rights to access information. </a:t>
            </a:r>
          </a:p>
        </p:txBody>
      </p:sp>
      <p:sp>
        <p:nvSpPr>
          <p:cNvPr id="4" name="Slide Number Placeholder 3"/>
          <p:cNvSpPr>
            <a:spLocks noGrp="1"/>
          </p:cNvSpPr>
          <p:nvPr>
            <p:ph type="sldNum" sz="quarter" idx="5"/>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75821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Trump administration tired to pass legislation to ban the app but it was stopped by two federal judges. Lawyers representing Byte Dance cited a </a:t>
            </a:r>
            <a:r>
              <a:rPr lang="en-US" b="0" i="0" dirty="0">
                <a:solidFill>
                  <a:srgbClr val="333333"/>
                </a:solidFill>
                <a:effectLst/>
                <a:latin typeface="Georgia" panose="02040502050405020303" pitchFamily="18" charset="0"/>
              </a:rPr>
              <a:t>"failure to adequately consider an obvious and reasonable alternative before banning TikTok“. </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Montana has drafted a bill called SB 419, that if signed into law, would prevent app stores from providing Tik Tok but individuals who already have the app installed on their devices may still use it. </a:t>
            </a:r>
            <a:r>
              <a:rPr lang="en-US" dirty="0"/>
              <a:t>Some governors have passed legislation banning the app from being used in public universities including the </a:t>
            </a:r>
            <a:r>
              <a:rPr lang="en-US" b="0" i="0" dirty="0">
                <a:solidFill>
                  <a:srgbClr val="2A2A2A"/>
                </a:solidFill>
                <a:effectLst/>
                <a:latin typeface="PublicoText"/>
              </a:rPr>
              <a:t>University of Oklahoma and Auburn University in Alabama</a:t>
            </a:r>
            <a:r>
              <a:rPr lang="en-US" dirty="0"/>
              <a:t>. In December 2022, President Biden signed legislation banning TikTok on government devices. </a:t>
            </a:r>
          </a:p>
          <a:p>
            <a:endParaRPr lang="en-US" dirty="0"/>
          </a:p>
          <a:p>
            <a:r>
              <a:rPr lang="en-US" dirty="0"/>
              <a:t>In March, </a:t>
            </a:r>
            <a:r>
              <a:rPr lang="en-US" b="0" i="0" dirty="0">
                <a:solidFill>
                  <a:srgbClr val="000000"/>
                </a:solidFill>
                <a:effectLst/>
                <a:latin typeface="cnnsans"/>
              </a:rPr>
              <a:t> </a:t>
            </a:r>
            <a:r>
              <a:rPr lang="en-US" b="0" i="0" dirty="0">
                <a:effectLst/>
                <a:latin typeface="cnnsans"/>
                <a:hlinkClick r:id="rId3"/>
              </a:rPr>
              <a:t>TikTok CEO Shou Chew</a:t>
            </a:r>
            <a:r>
              <a:rPr lang="en-US" b="0" i="0" dirty="0">
                <a:effectLst/>
                <a:latin typeface="cnnsans"/>
              </a:rPr>
              <a:t> appeared in congress to speak to a bipartisan group in order to address growing concerns about Tik Toks dedication to protecting US data. A lot of Chew’s statements were not well received by members of congress, and although it was expressed that Tik Tok does not collect any data that is unusual compared to its social media competitors, legislators made it clear that they did not believe him, and that Byte Dance would not be able to stand up to China’s requests to hand over sensitive data. Legislators also asked Chew about the lack of content moderation for kids and the tendency to expose young people to content that is harmful such as promoting self harm behaviors or eating disorders. </a:t>
            </a:r>
          </a:p>
          <a:p>
            <a:endParaRPr lang="en-US" b="0" i="0" dirty="0">
              <a:effectLst/>
              <a:latin typeface="cnnsans"/>
            </a:endParaRPr>
          </a:p>
          <a:p>
            <a:r>
              <a:rPr lang="en-US" b="0" i="0" dirty="0">
                <a:solidFill>
                  <a:srgbClr val="000000"/>
                </a:solidFill>
                <a:effectLst/>
                <a:latin typeface="cnnsans"/>
              </a:rPr>
              <a:t>Concerns have also been voiced by the (CFIUS) committee has expressed that “on a case-by-case basis, [it] will ensure the protection of national security, including to prevent the misuse of data through espionage, tracking, and other means that threaten national security.”  The CIFUS maintains an ongoing dialogue with Byte Dance in order to negotiate measures to ensure user safety.</a:t>
            </a:r>
            <a:endParaRPr lang="en-US" dirty="0"/>
          </a:p>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273926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US ban on TikTok did happen, it would happen as a result of a bipartisan senate committee. The RESTRICT Act which stands for </a:t>
            </a:r>
            <a:r>
              <a:rPr lang="en-US" b="1" i="0" u="sng" dirty="0">
                <a:effectLst/>
                <a:latin typeface="Arial" panose="020B0604020202020204" pitchFamily="34" charset="0"/>
              </a:rPr>
              <a:t>Restricting the Emergence of Security Threats that Risk Information and Communications Technology Act of 2023</a:t>
            </a:r>
            <a:r>
              <a:rPr lang="en-US" b="0" i="0" u="none" dirty="0">
                <a:effectLst/>
                <a:latin typeface="Arial" panose="020B0604020202020204" pitchFamily="34" charset="0"/>
              </a:rPr>
              <a:t> is a bill that would</a:t>
            </a:r>
            <a:r>
              <a:rPr lang="en-US" b="0" i="0" u="none"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authorize the Secretary of Commerce to review and prohibit certain transactions between persons in the United States and foreign adversaries, and for other purposes. This act seeks to protect the digital economy and democratic process including federal election tampering and to steer US foreign technology regulations in an undesirable manner. The act has received backlash because some say that the wording in the bill is too vague and doesn’t explain how law enforcement would implement this. It is unclear how the government would address US users who utilize a VPN to access Tik Tok. Another bill proposed in March called the “</a:t>
            </a:r>
            <a:r>
              <a:rPr lang="en-US" b="0" i="0" dirty="0">
                <a:solidFill>
                  <a:srgbClr val="000000"/>
                </a:solidFill>
                <a:effectLst/>
                <a:latin typeface="cnnsans"/>
              </a:rPr>
              <a:t>Deterring America’s Technological Adversaries Act” would allow the Biden administration to place sanctions on Tik Tok if it is discovered that China used data from Byte Dance unethically or attempted to tamper in a US election.</a:t>
            </a:r>
            <a:endParaRPr lang="en-US" b="0" i="0" dirty="0">
              <a:solidFill>
                <a:srgbClr val="000000"/>
              </a:solidFill>
              <a:effectLst/>
              <a:latin typeface="Arial" panose="020B0604020202020204" pitchFamily="34" charset="0"/>
            </a:endParaRPr>
          </a:p>
          <a:p>
            <a:endParaRPr lang="en-US" b="0" i="0" u="sng" dirty="0">
              <a:solidFill>
                <a:srgbClr val="000000"/>
              </a:solidFill>
              <a:effectLst/>
              <a:latin typeface="Arial" panose="020B0604020202020204" pitchFamily="34" charset="0"/>
            </a:endParaRPr>
          </a:p>
          <a:p>
            <a:r>
              <a:rPr lang="en-US" b="0" i="0" u="none" dirty="0">
                <a:solidFill>
                  <a:srgbClr val="000000"/>
                </a:solidFill>
                <a:effectLst/>
                <a:latin typeface="Arial" panose="020B0604020202020204" pitchFamily="34" charset="0"/>
              </a:rPr>
              <a:t>If congress is not able to agree on terms to limit Tik Tok, President Biden could try and limit vulnerabilities through the app through an executive order. Any conditions in a hypothetical executive order would most likely be small considering that President Trump was unable to get an executive order past the federal courts. The American Civil Liberties Union’s stance on the issue is that a total ban would violate the first amendment to free speech. Consequently, President Biden could try to leverage other aspects of the US-China relationship such as rising tensions over control of Taiwan in order to make some peace deal. </a:t>
            </a:r>
          </a:p>
          <a:p>
            <a:endParaRPr lang="en-US" b="0" i="0" u="none" dirty="0">
              <a:solidFill>
                <a:srgbClr val="000000"/>
              </a:solidFill>
              <a:effectLst/>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unlikely that China would sell their app to a Western Company because they would lose ownership of their sophisticated “For You” recommendation algorithm and it would set an unfavorable president to Chinese software companies competing in Western markets. If Tik Tok was sold, China would have to approve the sale and China claims that a forced sale of Tik Tok would hurt foreign investors confidence in Western investment opportunities. This is still a possibility however considering that 60% of the shares of Tik Tok are held by Western Investment Firms including the well-known firm “Fidelity Investments”. A total buyout of Tik Tok could be as high as $50 billion. Byte Dance hopes to work with Oracle, to get them to house Tik Tok’s data in at Oracle’s headquarters in Texas.</a:t>
            </a:r>
            <a:endParaRPr lang="en-US" b="0" i="0" u="none" dirty="0">
              <a:solidFill>
                <a:srgbClr val="000000"/>
              </a:solidFill>
              <a:effectLst/>
              <a:latin typeface="Arial" panose="020B0604020202020204" pitchFamily="34" charset="0"/>
            </a:endParaRPr>
          </a:p>
          <a:p>
            <a:endParaRPr lang="en-US" b="0" i="0" u="none" dirty="0">
              <a:solidFill>
                <a:srgbClr val="000000"/>
              </a:solidFill>
              <a:effectLst/>
              <a:latin typeface="Arial" panose="020B0604020202020204" pitchFamily="34" charset="0"/>
            </a:endParaRPr>
          </a:p>
          <a:p>
            <a:endParaRPr lang="en-US" b="1" i="0" u="none" dirty="0">
              <a:effectLst/>
              <a:latin typeface="Arial" panose="020B0604020202020204" pitchFamily="34" charset="0"/>
            </a:endParaRPr>
          </a:p>
          <a:p>
            <a:endParaRPr lang="en-US" b="1" u="sng"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49710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2023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1" name="Title Text"/>
          <p:cNvSpPr txBox="1">
            <a:spLocks noGrp="1"/>
          </p:cNvSpPr>
          <p:nvPr>
            <p:ph type="title"/>
          </p:nvPr>
        </p:nvSpPr>
        <p:spPr>
          <a:prstGeom prst="rect">
            <a:avLst/>
          </a:prstGeom>
        </p:spPr>
        <p:txBody>
          <a:bodyPr/>
          <a:lstStyle/>
          <a:p>
            <a:r>
              <a:t>Title Text</a:t>
            </a:r>
          </a:p>
        </p:txBody>
      </p:sp>
      <p:sp>
        <p:nvSpPr>
          <p:cNvPr id="52" name="Body Level One…"/>
          <p:cNvSpPr txBox="1">
            <a:spLocks noGrp="1"/>
          </p:cNvSpPr>
          <p:nvPr>
            <p:ph type="body" sz="half" idx="1"/>
          </p:nvPr>
        </p:nvSpPr>
        <p:spPr>
          <a:xfrm>
            <a:off x="685800" y="1352550"/>
            <a:ext cx="3733800" cy="3352801"/>
          </a:xfrm>
          <a:prstGeom prst="rect">
            <a:avLst/>
          </a:prstGeom>
        </p:spPr>
        <p:txBody>
          <a:bodyPr/>
          <a:lstStyle>
            <a:lvl1pPr>
              <a:defRPr sz="1800"/>
            </a:lvl1pPr>
            <a:lvl2pPr marL="452688" indent="-246920">
              <a:defRPr sz="1800"/>
            </a:lvl2pPr>
            <a:lvl3pPr marL="676092" indent="-264557">
              <a:defRPr sz="1800"/>
            </a:lvl3pPr>
            <a:lvl4pPr marL="925953" indent="-308650">
              <a:defRPr sz="1800"/>
            </a:lvl4pPr>
            <a:lvl5pPr marL="1159779" indent="-336709">
              <a:defRPr sz="1800"/>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21664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 2023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 2023 Keith A. Pray</a:t>
            </a:r>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 2023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 2023 Keith A. Pray</a:t>
            </a:r>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 2023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en-US"/>
              <a:t>© 2023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en-US"/>
              <a:t>© 2023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cnn.com/2023/03/22/tech/china-us-tiktok-sale-ban-intl-hnk/index.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tandfonline.com/doi/full/10.1080/17512786.2018.1555006" TargetMode="External"/><Relationship Id="rId7" Type="http://schemas.openxmlformats.org/officeDocument/2006/relationships/hyperlink" Target="https://www.icij.org/inside-icij/2018/01/five-digital-security-tools-to-protect-your-work-and-source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wired.com/story/how-censorship-can-influence-artificial-intelligence/" TargetMode="External"/><Relationship Id="rId5" Type="http://schemas.openxmlformats.org/officeDocument/2006/relationships/hyperlink" Target="https://govdata360.worldbank.org/indicators/h3f86901f?country=USA&amp;indicator=32416&amp;countries=SGP,NOR,HKG,CAN&amp;viz=line_chart&amp;years=2013,2022&amp;indicators=944&amp;compareBy=income" TargetMode="External"/><Relationship Id="rId4" Type="http://schemas.openxmlformats.org/officeDocument/2006/relationships/hyperlink" Target="https://www.tandfonline.com/doi/full/10.1080/21670811.2017.1365616"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hyperlink" Target="https://www.deepmind.com/blog/artificial-intelligence-values-and-alignmen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www.youtube.com/watch?v=7Pq-S557XQU" TargetMode="External"/><Relationship Id="rId13" Type="http://schemas.openxmlformats.org/officeDocument/2006/relationships/hyperlink" Target="https://www.youtube.com/watch?v=njos57IJf-0" TargetMode="External"/><Relationship Id="rId18" Type="http://schemas.openxmlformats.org/officeDocument/2006/relationships/image" Target="../media/image37.png"/><Relationship Id="rId3" Type="http://schemas.openxmlformats.org/officeDocument/2006/relationships/hyperlink" Target="https://www.youtube.com/watch?v=zGM8PT1eAvY" TargetMode="External"/><Relationship Id="rId21" Type="http://schemas.openxmlformats.org/officeDocument/2006/relationships/image" Target="../media/image40.jpeg"/><Relationship Id="rId7" Type="http://schemas.openxmlformats.org/officeDocument/2006/relationships/hyperlink" Target="https://www.youtube.com/watch?v=8Gv0H-vPoDc" TargetMode="External"/><Relationship Id="rId12" Type="http://schemas.openxmlformats.org/officeDocument/2006/relationships/hyperlink" Target="https://www.ted.com/talks/david_autor_will_automation_take_away_all_our_jobs/transcript?language=en" TargetMode="External"/><Relationship Id="rId17" Type="http://schemas.openxmlformats.org/officeDocument/2006/relationships/image" Target="../media/image36.jpeg"/><Relationship Id="rId2" Type="http://schemas.openxmlformats.org/officeDocument/2006/relationships/notesSlide" Target="../notesSlides/notesSlide33.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hyperlink" Target="https://www.youtube.com/watch?v=zvfD5rnkTws" TargetMode="External"/><Relationship Id="rId11" Type="http://schemas.openxmlformats.org/officeDocument/2006/relationships/hyperlink" Target="https://www.youtube.com/watch?v=rE3j_RHkqJc" TargetMode="External"/><Relationship Id="rId5" Type="http://schemas.openxmlformats.org/officeDocument/2006/relationships/hyperlink" Target="https://www.youtube.com/watch?v=N9qYF9DZPdw" TargetMode="External"/><Relationship Id="rId15" Type="http://schemas.openxmlformats.org/officeDocument/2006/relationships/image" Target="../media/image34.jpeg"/><Relationship Id="rId23" Type="http://schemas.openxmlformats.org/officeDocument/2006/relationships/image" Target="../media/image42.jpeg"/><Relationship Id="rId10" Type="http://schemas.openxmlformats.org/officeDocument/2006/relationships/hyperlink" Target="https://www.youtube.com/watch?v=w3_0x6oaDmI" TargetMode="External"/><Relationship Id="rId19" Type="http://schemas.openxmlformats.org/officeDocument/2006/relationships/image" Target="../media/image38.jpeg"/><Relationship Id="rId4" Type="http://schemas.openxmlformats.org/officeDocument/2006/relationships/hyperlink" Target="https://www.youtube.com/watch?v=qpMvS1Q1sos" TargetMode="External"/><Relationship Id="rId9" Type="http://schemas.openxmlformats.org/officeDocument/2006/relationships/hyperlink" Target="https://www.youtube.com/watch?v=tk862BbjWx4" TargetMode="External"/><Relationship Id="rId14" Type="http://schemas.openxmlformats.org/officeDocument/2006/relationships/image" Target="../media/image33.png"/><Relationship Id="rId22" Type="http://schemas.openxmlformats.org/officeDocument/2006/relationships/image" Target="../media/image41.jpeg"/></Relationships>
</file>

<file path=ppt/slides/_rels/slide39.xml.rels><?xml version="1.0" encoding="UTF-8" standalone="yes"?>
<Relationships xmlns="http://schemas.openxmlformats.org/package/2006/relationships"><Relationship Id="rId8" Type="http://schemas.openxmlformats.org/officeDocument/2006/relationships/hyperlink" Target="https://ncase.me/trust/" TargetMode="External"/><Relationship Id="rId13" Type="http://schemas.openxmlformats.org/officeDocument/2006/relationships/hyperlink" Target="https://www.youtube.com/watch?v=IFe9wiDfb0E&amp;feature=youtu.be" TargetMode="External"/><Relationship Id="rId18" Type="http://schemas.openxmlformats.org/officeDocument/2006/relationships/image" Target="../media/image46.jpeg"/><Relationship Id="rId3" Type="http://schemas.openxmlformats.org/officeDocument/2006/relationships/hyperlink" Target="https://www.youtube.com/watch?v=xx8f4x6C_KY" TargetMode="External"/><Relationship Id="rId21" Type="http://schemas.openxmlformats.org/officeDocument/2006/relationships/image" Target="../media/image49.jpeg"/><Relationship Id="rId7" Type="http://schemas.openxmlformats.org/officeDocument/2006/relationships/hyperlink" Target="https://www.youtube.com/watch?v=SvM7jFZGAec" TargetMode="External"/><Relationship Id="rId12" Type="http://schemas.openxmlformats.org/officeDocument/2006/relationships/hyperlink" Target="https://www.youtube.com/watch?v=LkH2r-sNjQs" TargetMode="External"/><Relationship Id="rId17" Type="http://schemas.openxmlformats.org/officeDocument/2006/relationships/image" Target="../media/image45.jpeg"/><Relationship Id="rId2" Type="http://schemas.openxmlformats.org/officeDocument/2006/relationships/notesSlide" Target="../notesSlides/notesSlide34.xml"/><Relationship Id="rId16" Type="http://schemas.openxmlformats.org/officeDocument/2006/relationships/image" Target="../media/image44.png"/><Relationship Id="rId20"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hyperlink" Target="http://www.upworthy.com/john-oliver-flew-10-hours-to-russia-to-interview-edward-snowden-and-get-him-on-record?c=ufb1" TargetMode="External"/><Relationship Id="rId11" Type="http://schemas.openxmlformats.org/officeDocument/2006/relationships/hyperlink" Target="http://ed.ted.com/lessons/what-orwellian-really-means-noah-tavlin" TargetMode="External"/><Relationship Id="rId5" Type="http://schemas.openxmlformats.org/officeDocument/2006/relationships/hyperlink" Target="https://www.youtube.com/watch?v=N9qYF9DZPdw" TargetMode="External"/><Relationship Id="rId15" Type="http://schemas.openxmlformats.org/officeDocument/2006/relationships/image" Target="../media/image43.jpeg"/><Relationship Id="rId23" Type="http://schemas.openxmlformats.org/officeDocument/2006/relationships/image" Target="../media/image51.jpeg"/><Relationship Id="rId10" Type="http://schemas.openxmlformats.org/officeDocument/2006/relationships/hyperlink" Target="http://www.youtube.com/watch?v=7Pq-S557XQU" TargetMode="External"/><Relationship Id="rId19" Type="http://schemas.openxmlformats.org/officeDocument/2006/relationships/image" Target="../media/image47.jpeg"/><Relationship Id="rId4" Type="http://schemas.openxmlformats.org/officeDocument/2006/relationships/hyperlink" Target="https://www.youtube.com/watch?v=qpMvS1Q1sos" TargetMode="External"/><Relationship Id="rId9" Type="http://schemas.openxmlformats.org/officeDocument/2006/relationships/hyperlink" Target="https://www.youtube.com/watch?v=30xueN12guw" TargetMode="External"/><Relationship Id="rId14" Type="http://schemas.openxmlformats.org/officeDocument/2006/relationships/hyperlink" Target="https://www.youtube.com/watch?v=uc6f_2nPSX8" TargetMode="External"/><Relationship Id="rId22"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s://www.bbc.com/news/technology-45686890" TargetMode="External"/><Relationship Id="rId7" Type="http://schemas.openxmlformats.org/officeDocument/2006/relationships/hyperlink" Target="https://twobithistory.org/2018/08/18/ada-lovelace-note-g.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theatlantic.com/technology/archive/2014/04/what-a-toilet-hoax-can-tell-us-about-the-future-of-surveillance/361408/" TargetMode="External"/><Relationship Id="rId11" Type="http://schemas.openxmlformats.org/officeDocument/2006/relationships/image" Target="../media/image55.png"/><Relationship Id="rId5" Type="http://schemas.openxmlformats.org/officeDocument/2006/relationships/hyperlink" Target="http://quantifiedtoilets.com/" TargetMode="External"/><Relationship Id="rId10" Type="http://schemas.openxmlformats.org/officeDocument/2006/relationships/image" Target="../media/image54.png"/><Relationship Id="rId4" Type="http://schemas.openxmlformats.org/officeDocument/2006/relationships/hyperlink" Target="https://www.wpi.edu/news/wpi-secures-28-million-develop-smartphone-app-help-assess-health-soldiers?utm_source=WPI+Today+-+Mailing+List&amp;utm_campaign=d4d0ad465a-EMAIL_CAMPAIGN_2018_08_31_05_30_COPY_01&amp;utm_medium=email&amp;utm_term=0_31b05cbe01-d4d0ad465a-441427549" TargetMode="External"/><Relationship Id="rId9" Type="http://schemas.openxmlformats.org/officeDocument/2006/relationships/image" Target="../media/image53.jpeg"/></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ww.weforum.org/agenda/2018/07/we-know-ethics-should-inform-ai-but-which-ethics-robotics/" TargetMode="External"/><Relationship Id="rId7"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wsj.com/articles/berkshire-hathaways-stock-price-is-too-much-for-computers-11620168548" TargetMode="External"/><Relationship Id="rId5" Type="http://schemas.openxmlformats.org/officeDocument/2006/relationships/hyperlink" Target="https://www.theatlantic.com/technology/archive/2018/10/agents-of-automation/568795/" TargetMode="External"/><Relationship Id="rId10" Type="http://schemas.openxmlformats.org/officeDocument/2006/relationships/image" Target="../media/image59.jpeg"/><Relationship Id="rId4" Type="http://schemas.openxmlformats.org/officeDocument/2006/relationships/hyperlink" Target="https://www.americaninno.com/boston/bostinno-bytes/mit-born-spyce-raises-21m-series-a-to-open-new-robotic-restaurants/" TargetMode="External"/><Relationship Id="rId9"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r>
              <a:rPr lang="en-US"/>
              <a:t>Class 12-14</a:t>
            </a:r>
            <a:br>
              <a:rPr lang="en-US" dirty="0"/>
            </a:br>
            <a:r>
              <a:rPr lang="en-US" dirty="0"/>
              <a:t>Last Days</a:t>
            </a:r>
          </a:p>
        </p:txBody>
      </p:sp>
      <p:sp>
        <p:nvSpPr>
          <p:cNvPr id="4" name="Footer Placeholder 3"/>
          <p:cNvSpPr>
            <a:spLocks noGrp="1"/>
          </p:cNvSpPr>
          <p:nvPr>
            <p:ph type="ftr" sz="quarter" idx="3"/>
          </p:nvPr>
        </p:nvSpPr>
        <p:spPr/>
        <p:txBody>
          <a:bodyPr/>
          <a:lstStyle/>
          <a:p>
            <a:r>
              <a:rPr lang="en-US"/>
              <a:t>© 2023 Keith A. Pray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may happen?</a:t>
            </a:r>
          </a:p>
        </p:txBody>
      </p:sp>
      <p:sp>
        <p:nvSpPr>
          <p:cNvPr id="3" name="Content Placeholder 2"/>
          <p:cNvSpPr>
            <a:spLocks noGrp="1"/>
          </p:cNvSpPr>
          <p:nvPr>
            <p:ph sz="half" idx="1"/>
          </p:nvPr>
        </p:nvSpPr>
        <p:spPr>
          <a:xfrm>
            <a:off x="379562" y="1352551"/>
            <a:ext cx="4192438" cy="3352800"/>
          </a:xfrm>
        </p:spPr>
        <p:txBody>
          <a:bodyPr>
            <a:normAutofit/>
          </a:bodyPr>
          <a:lstStyle/>
          <a:p>
            <a:pPr algn="l"/>
            <a:r>
              <a:rPr lang="it-IT" b="1" i="0" u="sng" dirty="0">
                <a:effectLst/>
                <a:latin typeface="var(--article-body-heading-font-family)"/>
              </a:rPr>
              <a:t>Scenario 1:</a:t>
            </a:r>
            <a:r>
              <a:rPr lang="it-IT" b="1" i="0" dirty="0">
                <a:effectLst/>
                <a:latin typeface="var(--article-body-heading-font-family)"/>
              </a:rPr>
              <a:t> Congress </a:t>
            </a:r>
            <a:r>
              <a:rPr lang="en-US" dirty="0"/>
              <a:t>“</a:t>
            </a:r>
            <a:r>
              <a:rPr lang="it-IT" b="1" i="0" dirty="0">
                <a:effectLst/>
                <a:latin typeface="var(--article-body-heading-font-family)"/>
              </a:rPr>
              <a:t>RESTRICT Act</a:t>
            </a:r>
            <a:r>
              <a:rPr lang="en-US" dirty="0"/>
              <a:t>” [3]</a:t>
            </a:r>
            <a:endParaRPr lang="it-IT" b="1" i="0" dirty="0">
              <a:effectLst/>
              <a:latin typeface="var(--article-body-heading-font-family)"/>
            </a:endParaRPr>
          </a:p>
          <a:p>
            <a:pPr algn="l"/>
            <a:r>
              <a:rPr lang="en-US" b="1" i="0" u="sng" dirty="0">
                <a:effectLst/>
                <a:latin typeface="var(--article-body-heading-font-family)"/>
              </a:rPr>
              <a:t>Scenario 2:</a:t>
            </a:r>
            <a:r>
              <a:rPr lang="en-US" b="1" i="0" dirty="0">
                <a:effectLst/>
                <a:latin typeface="var(--article-body-heading-font-family)"/>
              </a:rPr>
              <a:t> Congress doesn’t act, but Biden makes negotiations</a:t>
            </a:r>
          </a:p>
          <a:p>
            <a:r>
              <a:rPr lang="en-US" b="1" i="0" u="sng" dirty="0">
                <a:effectLst/>
                <a:latin typeface="var(--article-body-heading-font-family)"/>
              </a:rPr>
              <a:t>Scenario </a:t>
            </a:r>
            <a:r>
              <a:rPr lang="en-US" b="1" u="sng" dirty="0">
                <a:latin typeface="var(--article-body-heading-font-family)"/>
              </a:rPr>
              <a:t>3</a:t>
            </a:r>
            <a:r>
              <a:rPr lang="en-US" b="1" i="0" u="sng" dirty="0">
                <a:effectLst/>
                <a:latin typeface="var(--article-body-heading-font-family)"/>
              </a:rPr>
              <a:t>:</a:t>
            </a:r>
            <a:r>
              <a:rPr lang="en-US" b="1" i="0" dirty="0">
                <a:effectLst/>
                <a:latin typeface="var(--article-body-heading-font-family)"/>
              </a:rPr>
              <a:t> Byte Dance Sells Tik Tok</a:t>
            </a:r>
          </a:p>
          <a:p>
            <a:pPr lvl="1"/>
            <a:r>
              <a:rPr lang="en-US" dirty="0"/>
              <a:t>“Project Texas”- Byte Dance, uses Oracle as a mediator to sensitive data. </a:t>
            </a:r>
            <a:r>
              <a:rPr lang="en-US" b="1" i="0" dirty="0">
                <a:effectLst/>
                <a:latin typeface="var(--article-body-heading-font-family)"/>
              </a:rPr>
              <a:t>[4]</a:t>
            </a:r>
          </a:p>
          <a:p>
            <a:pPr marL="0" indent="0">
              <a:buNone/>
            </a:pPr>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Ryan Suarez</a:t>
            </a:r>
          </a:p>
        </p:txBody>
      </p:sp>
      <p:pic>
        <p:nvPicPr>
          <p:cNvPr id="2050" name="Picture 2" descr="Oracle Nears $20 Billion TikTok Deal With White House Support (Exclusive)">
            <a:extLst>
              <a:ext uri="{FF2B5EF4-FFF2-40B4-BE49-F238E27FC236}">
                <a16:creationId xmlns:a16="http://schemas.microsoft.com/office/drawing/2014/main" id="{A99342D4-7FC1-3C8C-64A0-F12EF709C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68195"/>
            <a:ext cx="4299314" cy="286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23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TikTok should be banned!</a:t>
            </a:r>
          </a:p>
        </p:txBody>
      </p:sp>
      <p:sp>
        <p:nvSpPr>
          <p:cNvPr id="3" name="Content Placeholder 2"/>
          <p:cNvSpPr>
            <a:spLocks noGrp="1"/>
          </p:cNvSpPr>
          <p:nvPr>
            <p:ph sz="half" idx="1"/>
          </p:nvPr>
        </p:nvSpPr>
        <p:spPr>
          <a:xfrm>
            <a:off x="440522" y="1048160"/>
            <a:ext cx="4270076" cy="3352800"/>
          </a:xfrm>
        </p:spPr>
        <p:txBody>
          <a:bodyPr>
            <a:normAutofit/>
          </a:bodyPr>
          <a:lstStyle/>
          <a:p>
            <a:r>
              <a:rPr lang="en-US" dirty="0"/>
              <a:t>TikTok has already been caught tracking employee locations to out whistle blowers [5]</a:t>
            </a:r>
          </a:p>
          <a:p>
            <a:r>
              <a:rPr lang="en-US" dirty="0"/>
              <a:t>China attempts to maintain plausible deniability over hacking and spying</a:t>
            </a:r>
          </a:p>
          <a:p>
            <a:r>
              <a:rPr lang="en-US" dirty="0"/>
              <a:t>High Turn over rate </a:t>
            </a:r>
          </a:p>
          <a:p>
            <a:r>
              <a:rPr lang="en-US" dirty="0"/>
              <a:t>TikTok has affected media consumption</a:t>
            </a:r>
          </a:p>
          <a:p>
            <a:endParaRPr lang="en-US" dirty="0"/>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pic>
        <p:nvPicPr>
          <p:cNvPr id="1026" name="Picture 2" descr="3 Navy Warships, FBI Now Hunting for Wreckage of Chinese Spy Balloon off  South Carolina - USNI News">
            <a:extLst>
              <a:ext uri="{FF2B5EF4-FFF2-40B4-BE49-F238E27FC236}">
                <a16:creationId xmlns:a16="http://schemas.microsoft.com/office/drawing/2014/main" id="{CAD573C3-C7A3-46C6-3A29-8EEB7CE5C80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68763" y="1695605"/>
            <a:ext cx="4058033" cy="27053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9E6189-985E-3CE8-9F57-6671F0570ECD}"/>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Ryan Suarez</a:t>
            </a:r>
          </a:p>
        </p:txBody>
      </p:sp>
    </p:spTree>
    <p:extLst>
      <p:ext uri="{BB962C8B-B14F-4D97-AF65-F5344CB8AC3E}">
        <p14:creationId xmlns:p14="http://schemas.microsoft.com/office/powerpoint/2010/main" val="3530033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lIns="91440">
            <a:noAutofit/>
          </a:bodyPr>
          <a:lstStyle/>
          <a:p>
            <a:pPr marL="0" marR="0" indent="0">
              <a:lnSpc>
                <a:spcPct val="150000"/>
              </a:lnSpc>
              <a:spcBef>
                <a:spcPts val="0"/>
              </a:spcBef>
              <a:spcAft>
                <a:spcPts val="1000"/>
              </a:spcAft>
              <a:buNone/>
            </a:pPr>
            <a:r>
              <a:rPr lang="en-US" sz="1100" dirty="0">
                <a:latin typeface="Calibri" panose="020F0502020204030204" pitchFamily="34" charset="0"/>
                <a:ea typeface="Calibri" panose="020F0502020204030204" pitchFamily="34" charset="0"/>
              </a:rPr>
              <a:t>[1]</a:t>
            </a:r>
            <a:r>
              <a:rPr lang="en-US" sz="1100" b="1" i="0" dirty="0">
                <a:effectLst/>
                <a:latin typeface="Lato" panose="020F0502020204030203" pitchFamily="34" charset="0"/>
              </a:rPr>
              <a:t> Ede-</a:t>
            </a:r>
            <a:r>
              <a:rPr lang="en-US" sz="1100" b="1" i="0" dirty="0" err="1">
                <a:effectLst/>
                <a:latin typeface="Lato" panose="020F0502020204030203" pitchFamily="34" charset="0"/>
              </a:rPr>
              <a:t>Osifo</a:t>
            </a:r>
            <a:r>
              <a:rPr lang="en-US" sz="1100" b="1" i="0" dirty="0">
                <a:effectLst/>
                <a:latin typeface="Lato" panose="020F0502020204030203" pitchFamily="34" charset="0"/>
              </a:rPr>
              <a:t>, </a:t>
            </a:r>
            <a:r>
              <a:rPr lang="en-US" sz="1100" b="1" i="0" dirty="0" err="1">
                <a:effectLst/>
                <a:latin typeface="Lato" panose="020F0502020204030203" pitchFamily="34" charset="0"/>
              </a:rPr>
              <a:t>Uwa</a:t>
            </a:r>
            <a:r>
              <a:rPr lang="en-US" sz="1100" b="1" i="0" dirty="0">
                <a:effectLst/>
                <a:latin typeface="Lato" panose="020F0502020204030203" pitchFamily="34" charset="0"/>
              </a:rPr>
              <a:t>, and Kevin Collier. “What Experts Say a TikTok Ban Would Look like for U.S. Users.” </a:t>
            </a:r>
            <a:r>
              <a:rPr lang="en-US" sz="1100" b="1" i="1" dirty="0">
                <a:effectLst/>
                <a:latin typeface="Lato" panose="020F0502020204030203" pitchFamily="34" charset="0"/>
              </a:rPr>
              <a:t>NBC News</a:t>
            </a:r>
            <a:r>
              <a:rPr lang="en-US" sz="1100" b="1" i="0" dirty="0">
                <a:effectLst/>
                <a:latin typeface="Lato" panose="020F0502020204030203" pitchFamily="34" charset="0"/>
              </a:rPr>
              <a:t>, NBC News, 17 Mar. 2023, https://www.nbcnews.com/tech/tech-news/tiktok-ban-us-biden-explained-rcna75313.</a:t>
            </a:r>
            <a:endParaRPr lang="en-US" sz="1100" u="sng" dirty="0">
              <a:solidFill>
                <a:srgbClr val="1155CC"/>
              </a:solidFill>
              <a:effectLst/>
              <a:latin typeface="Calibri" panose="020F0502020204030204" pitchFamily="34" charset="0"/>
              <a:ea typeface="Calibri" panose="020F0502020204030204" pitchFamily="34" charset="0"/>
            </a:endParaRPr>
          </a:p>
          <a:p>
            <a:pPr marL="0" marR="0" indent="0">
              <a:lnSpc>
                <a:spcPct val="150000"/>
              </a:lnSpc>
              <a:spcBef>
                <a:spcPts val="0"/>
              </a:spcBef>
              <a:spcAft>
                <a:spcPts val="1000"/>
              </a:spcAft>
              <a:buNone/>
            </a:pPr>
            <a:r>
              <a:rPr lang="en-US" sz="1100" dirty="0">
                <a:latin typeface="Calibri" panose="020F0502020204030204" pitchFamily="34" charset="0"/>
                <a:ea typeface="Calibri" panose="020F0502020204030204" pitchFamily="34" charset="0"/>
              </a:rPr>
              <a:t>[2] New Bibliography 202305030 Style: MLA 8 (Modern Language Association 8th Edition) He, Laura. “China May Prefer TikTok to Be Banned than Fall into US Hands | CNN Business.” CNN, CNN, 23 Mar. 2023, https://www.cnn.com/2023/03/22/tech/china-us-tiktok-sale-ban-intl-hnk/index.html.</a:t>
            </a:r>
            <a:endParaRPr lang="en-US" sz="1100" u="sng" dirty="0">
              <a:solidFill>
                <a:srgbClr val="1155CC"/>
              </a:solidFill>
              <a:latin typeface="Calibri" panose="020F0502020204030204" pitchFamily="34" charset="0"/>
              <a:ea typeface="Calibri" panose="020F0502020204030204" pitchFamily="34" charset="0"/>
            </a:endParaRPr>
          </a:p>
          <a:p>
            <a:pPr marL="0" marR="0" indent="0">
              <a:lnSpc>
                <a:spcPct val="150000"/>
              </a:lnSpc>
              <a:spcBef>
                <a:spcPts val="0"/>
              </a:spcBef>
              <a:spcAft>
                <a:spcPts val="1000"/>
              </a:spcAft>
              <a:buNone/>
            </a:pPr>
            <a:r>
              <a:rPr lang="en-US" sz="1100" dirty="0">
                <a:latin typeface="Calibri" panose="020F0502020204030204" pitchFamily="34" charset="0"/>
                <a:ea typeface="Calibri" panose="020F0502020204030204" pitchFamily="34" charset="0"/>
              </a:rPr>
              <a:t>[3]</a:t>
            </a:r>
            <a:r>
              <a:rPr lang="en-US" sz="1100" b="1" i="0" dirty="0">
                <a:effectLst/>
                <a:latin typeface="Lato" panose="020F0502020204030203" pitchFamily="34" charset="0"/>
              </a:rPr>
              <a:t> He, Laura. “China May Prefer TikTok to Be Banned than Fall into US Hands | CNN Business.” </a:t>
            </a:r>
            <a:r>
              <a:rPr lang="en-US" sz="1100" b="1" i="1" dirty="0">
                <a:effectLst/>
                <a:latin typeface="Lato" panose="020F0502020204030203" pitchFamily="34" charset="0"/>
              </a:rPr>
              <a:t>CNN</a:t>
            </a:r>
            <a:r>
              <a:rPr lang="en-US" sz="1100" b="1" i="0" dirty="0">
                <a:effectLst/>
                <a:latin typeface="Lato" panose="020F0502020204030203" pitchFamily="34" charset="0"/>
              </a:rPr>
              <a:t>, CNN, 23 Mar. 2023, </a:t>
            </a:r>
            <a:r>
              <a:rPr lang="en-US" sz="1100" b="1" i="0" dirty="0">
                <a:effectLst/>
                <a:latin typeface="Lato" panose="020F0502020204030203" pitchFamily="34" charset="0"/>
                <a:hlinkClick r:id="rId2"/>
              </a:rPr>
              <a:t>https://www.cnn.com/2023/03/22/tech/china-us-tiktok-sale-ban-intl-hnk/index.html</a:t>
            </a:r>
            <a:r>
              <a:rPr lang="en-US" sz="1100" b="1" i="0" dirty="0">
                <a:effectLst/>
                <a:latin typeface="Lato" panose="020F0502020204030203" pitchFamily="34" charset="0"/>
              </a:rPr>
              <a:t>.</a:t>
            </a:r>
          </a:p>
          <a:p>
            <a:pPr marL="0" marR="0" indent="0">
              <a:lnSpc>
                <a:spcPct val="150000"/>
              </a:lnSpc>
              <a:spcBef>
                <a:spcPts val="0"/>
              </a:spcBef>
              <a:spcAft>
                <a:spcPts val="1000"/>
              </a:spcAft>
              <a:buNone/>
            </a:pPr>
            <a:r>
              <a:rPr lang="en-US" sz="1100" dirty="0"/>
              <a:t>[4] </a:t>
            </a:r>
            <a:r>
              <a:rPr lang="en-US" sz="1100" b="1" i="0" dirty="0">
                <a:effectLst/>
                <a:latin typeface="Lato" panose="020F0502020204030203" pitchFamily="34" charset="0"/>
              </a:rPr>
              <a:t>He, Laura. “China May Prefer TikTok to Be Banned than Fall into US Hands | CNN Business.” </a:t>
            </a:r>
            <a:r>
              <a:rPr lang="en-US" sz="1100" b="1" i="1" dirty="0">
                <a:effectLst/>
                <a:latin typeface="Lato" panose="020F0502020204030203" pitchFamily="34" charset="0"/>
              </a:rPr>
              <a:t>CNN</a:t>
            </a:r>
            <a:r>
              <a:rPr lang="en-US" sz="1100" b="1" i="0" dirty="0">
                <a:effectLst/>
                <a:latin typeface="Lato" panose="020F0502020204030203" pitchFamily="34" charset="0"/>
              </a:rPr>
              <a:t>, CNN, 23 Mar. 2023, https://www.cnn.com/2023/03/22/tech/china-us-tiktok-sale-ban-intl-hnk/index.html.</a:t>
            </a:r>
            <a:endParaRPr lang="en-US" sz="1100" dirty="0"/>
          </a:p>
          <a:p>
            <a:pPr marL="0" indent="0">
              <a:buNone/>
            </a:pPr>
            <a:r>
              <a:rPr lang="en-US" sz="1100" dirty="0"/>
              <a:t>[5] </a:t>
            </a:r>
            <a:r>
              <a:rPr lang="en-US" sz="1100" b="1" i="0" dirty="0">
                <a:effectLst/>
                <a:latin typeface="Lato" panose="020F0502020204030203" pitchFamily="34" charset="0"/>
              </a:rPr>
              <a:t>reporter, Guardian. “TikTok Admits Using Its App to Spy on Reporters in Effort to Track Leaks | TikTok | The Guardian.” </a:t>
            </a:r>
            <a:r>
              <a:rPr lang="en-US" sz="1100" b="1" i="1" dirty="0">
                <a:effectLst/>
                <a:latin typeface="Lato" panose="020F0502020204030203" pitchFamily="34" charset="0"/>
              </a:rPr>
              <a:t>The Guardian</a:t>
            </a:r>
            <a:r>
              <a:rPr lang="en-US" sz="1100" b="1" i="0" dirty="0">
                <a:effectLst/>
                <a:latin typeface="Lato" panose="020F0502020204030203" pitchFamily="34" charset="0"/>
              </a:rPr>
              <a:t>, The Guardian, 23 Dec. 2022, https://www.theguardian.com/technology/2022/dec/22/tiktok-bytedance-workers-fired-data-access-journalists.</a:t>
            </a:r>
            <a:endParaRPr lang="en-US" sz="1100" dirty="0"/>
          </a:p>
          <a:p>
            <a:pPr marL="0" indent="0">
              <a:buNone/>
            </a:pPr>
            <a:endParaRPr lang="en-US" sz="1100"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12</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Ryan Suarez</a:t>
            </a:r>
          </a:p>
        </p:txBody>
      </p:sp>
    </p:spTree>
    <p:extLst>
      <p:ext uri="{BB962C8B-B14F-4D97-AF65-F5344CB8AC3E}">
        <p14:creationId xmlns:p14="http://schemas.microsoft.com/office/powerpoint/2010/main" val="2171068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914400" y="1143000"/>
            <a:ext cx="7315200" cy="1494448"/>
          </a:xfrm>
          <a:prstGeom prst="rect">
            <a:avLst/>
          </a:prstGeom>
          <a:no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3300"/>
              <a:buFont typeface="Cambria"/>
              <a:buNone/>
            </a:pPr>
            <a:r>
              <a:rPr lang="en-US"/>
              <a:t>Government Surveillance Effect on Journalism Freedom</a:t>
            </a:r>
            <a:endParaRPr/>
          </a:p>
        </p:txBody>
      </p:sp>
      <p:sp>
        <p:nvSpPr>
          <p:cNvPr id="92" name="Google Shape;92;p1"/>
          <p:cNvSpPr txBox="1">
            <a:spLocks noGrp="1"/>
          </p:cNvSpPr>
          <p:nvPr>
            <p:ph type="body" idx="1"/>
          </p:nvPr>
        </p:nvSpPr>
        <p:spPr>
          <a:xfrm>
            <a:off x="914400" y="2724150"/>
            <a:ext cx="7315200" cy="76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90"/>
              <a:buNone/>
            </a:pPr>
            <a:r>
              <a:rPr lang="en-US"/>
              <a:t>Akshay Shinde</a:t>
            </a:r>
            <a:endParaRPr/>
          </a:p>
        </p:txBody>
      </p:sp>
      <p:sp>
        <p:nvSpPr>
          <p:cNvPr id="93" name="Google Shape;93;p1"/>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94" name="Google Shape;94;p1"/>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22be6b676be_0_28"/>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Snowden Files</a:t>
            </a:r>
            <a:endParaRPr/>
          </a:p>
        </p:txBody>
      </p:sp>
      <p:sp>
        <p:nvSpPr>
          <p:cNvPr id="101" name="Google Shape;101;g22be6b676be_0_28"/>
          <p:cNvSpPr txBox="1">
            <a:spLocks noGrp="1"/>
          </p:cNvSpPr>
          <p:nvPr>
            <p:ph type="body" idx="1"/>
          </p:nvPr>
        </p:nvSpPr>
        <p:spPr>
          <a:xfrm>
            <a:off x="685800" y="1352550"/>
            <a:ext cx="7772400" cy="3352800"/>
          </a:xfrm>
          <a:prstGeom prst="rect">
            <a:avLst/>
          </a:prstGeom>
        </p:spPr>
        <p:txBody>
          <a:bodyPr spcFirstLastPara="1" wrap="square" lIns="91425" tIns="45700" rIns="91425" bIns="45700" anchor="t" anchorCtr="0">
            <a:normAutofit/>
          </a:bodyPr>
          <a:lstStyle/>
          <a:p>
            <a:pPr marL="457200" lvl="0" indent="-344170" algn="l" rtl="0">
              <a:lnSpc>
                <a:spcPct val="150000"/>
              </a:lnSpc>
              <a:spcBef>
                <a:spcPts val="1200"/>
              </a:spcBef>
              <a:spcAft>
                <a:spcPts val="0"/>
              </a:spcAft>
              <a:buClr>
                <a:schemeClr val="lt1"/>
              </a:buClr>
              <a:buSzPts val="1820"/>
              <a:buChar char="•"/>
            </a:pPr>
            <a:r>
              <a:rPr lang="en-US" sz="2000"/>
              <a:t>News Article by Guardian released on June 5 and 9, 2013 [2]</a:t>
            </a:r>
            <a:endParaRPr sz="2000"/>
          </a:p>
          <a:p>
            <a:pPr marL="457200" lvl="0" indent="-344170" algn="l" rtl="0">
              <a:lnSpc>
                <a:spcPct val="150000"/>
              </a:lnSpc>
              <a:spcBef>
                <a:spcPts val="0"/>
              </a:spcBef>
              <a:spcAft>
                <a:spcPts val="0"/>
              </a:spcAft>
              <a:buClr>
                <a:schemeClr val="lt1"/>
              </a:buClr>
              <a:buSzPts val="1820"/>
              <a:buChar char="•"/>
            </a:pPr>
            <a:r>
              <a:rPr lang="en-US" sz="2000"/>
              <a:t>Leaked information on NSA surveillance projects</a:t>
            </a:r>
            <a:endParaRPr sz="2000"/>
          </a:p>
          <a:p>
            <a:pPr marL="914400" lvl="1" indent="-342900" algn="l" rtl="0">
              <a:lnSpc>
                <a:spcPct val="150000"/>
              </a:lnSpc>
              <a:spcBef>
                <a:spcPts val="0"/>
              </a:spcBef>
              <a:spcAft>
                <a:spcPts val="0"/>
              </a:spcAft>
              <a:buSzPts val="1800"/>
              <a:buChar char="–"/>
            </a:pPr>
            <a:r>
              <a:rPr lang="en-US" sz="1800"/>
              <a:t>Collected/analyzed millions of phone records from American users</a:t>
            </a:r>
            <a:endParaRPr sz="1800"/>
          </a:p>
          <a:p>
            <a:pPr marL="457200" lvl="0" indent="-355600" algn="l" rtl="0">
              <a:lnSpc>
                <a:spcPct val="150000"/>
              </a:lnSpc>
              <a:spcBef>
                <a:spcPts val="0"/>
              </a:spcBef>
              <a:spcAft>
                <a:spcPts val="0"/>
              </a:spcAft>
              <a:buSzPts val="2000"/>
              <a:buChar char="•"/>
            </a:pPr>
            <a:r>
              <a:rPr lang="en-US" sz="2000"/>
              <a:t>Disclosed Project PRISM</a:t>
            </a:r>
            <a:endParaRPr sz="2000"/>
          </a:p>
          <a:p>
            <a:pPr marL="914400" lvl="1" indent="-342900" algn="l" rtl="0">
              <a:lnSpc>
                <a:spcPct val="150000"/>
              </a:lnSpc>
              <a:spcBef>
                <a:spcPts val="0"/>
              </a:spcBef>
              <a:spcAft>
                <a:spcPts val="0"/>
              </a:spcAft>
              <a:buSzPts val="1800"/>
              <a:buChar char="–"/>
            </a:pPr>
            <a:r>
              <a:rPr lang="en-US" sz="1800"/>
              <a:t>Captured and stored emails, audio, video chats, documents, etc.</a:t>
            </a:r>
            <a:endParaRPr sz="1800"/>
          </a:p>
        </p:txBody>
      </p:sp>
      <p:sp>
        <p:nvSpPr>
          <p:cNvPr id="102" name="Google Shape;102;g22be6b676be_0_28"/>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103" name="Google Shape;103;g22be6b676be_0_28"/>
          <p:cNvSpPr txBox="1"/>
          <p:nvPr/>
        </p:nvSpPr>
        <p:spPr>
          <a:xfrm>
            <a:off x="5991600" y="361950"/>
            <a:ext cx="3000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Akshay Shinde</a:t>
            </a:r>
            <a:endParaRPr/>
          </a:p>
        </p:txBody>
      </p:sp>
      <p:sp>
        <p:nvSpPr>
          <p:cNvPr id="2" name="Footer Placeholder 1">
            <a:extLst>
              <a:ext uri="{FF2B5EF4-FFF2-40B4-BE49-F238E27FC236}">
                <a16:creationId xmlns:a16="http://schemas.microsoft.com/office/drawing/2014/main" id="{3F9D6CBA-2801-F547-5AD2-413320D0E6BF}"/>
              </a:ext>
            </a:extLst>
          </p:cNvPr>
          <p:cNvSpPr>
            <a:spLocks noGrp="1"/>
          </p:cNvSpPr>
          <p:nvPr>
            <p:ph type="ftr" sz="quarter" idx="11"/>
          </p:nvPr>
        </p:nvSpPr>
        <p:spPr/>
        <p:txBody>
          <a:bodyPr/>
          <a:lstStyle/>
          <a:p>
            <a:r>
              <a:rPr lang="en-US"/>
              <a:t>© 2023 Keith A. Pray</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2be6b676be_0_3"/>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600"/>
              <a:t>Surveillance Conducted</a:t>
            </a:r>
            <a:endParaRPr sz="2600"/>
          </a:p>
        </p:txBody>
      </p:sp>
      <p:sp>
        <p:nvSpPr>
          <p:cNvPr id="110" name="Google Shape;110;g22be6b676be_0_3"/>
          <p:cNvSpPr txBox="1">
            <a:spLocks noGrp="1"/>
          </p:cNvSpPr>
          <p:nvPr>
            <p:ph type="body" idx="1"/>
          </p:nvPr>
        </p:nvSpPr>
        <p:spPr>
          <a:xfrm>
            <a:off x="685800" y="1352551"/>
            <a:ext cx="3733800" cy="3352800"/>
          </a:xfrm>
          <a:prstGeom prst="rect">
            <a:avLst/>
          </a:prstGeom>
        </p:spPr>
        <p:txBody>
          <a:bodyPr spcFirstLastPara="1" wrap="square" lIns="91425" tIns="45700" rIns="91425" bIns="45700" anchor="t" anchorCtr="0">
            <a:normAutofit/>
          </a:bodyPr>
          <a:lstStyle/>
          <a:p>
            <a:pPr marL="457200" lvl="0" indent="-355600" algn="l" rtl="0">
              <a:spcBef>
                <a:spcPts val="1200"/>
              </a:spcBef>
              <a:spcAft>
                <a:spcPts val="0"/>
              </a:spcAft>
              <a:buSzPts val="2000"/>
              <a:buChar char="•"/>
            </a:pPr>
            <a:r>
              <a:rPr lang="en-US" sz="2000"/>
              <a:t>Self-Surveillance/Paranoia </a:t>
            </a:r>
            <a:endParaRPr sz="2000"/>
          </a:p>
          <a:p>
            <a:pPr marL="457200" lvl="0" indent="-355600" algn="l" rtl="0">
              <a:spcBef>
                <a:spcPts val="0"/>
              </a:spcBef>
              <a:spcAft>
                <a:spcPts val="0"/>
              </a:spcAft>
              <a:buSzPts val="2000"/>
              <a:buChar char="•"/>
            </a:pPr>
            <a:r>
              <a:rPr lang="en-US" sz="2000"/>
              <a:t>Electronic [1]</a:t>
            </a:r>
            <a:endParaRPr sz="2000"/>
          </a:p>
          <a:p>
            <a:pPr marL="914400" lvl="1" indent="-342900" algn="l" rtl="0">
              <a:spcBef>
                <a:spcPts val="0"/>
              </a:spcBef>
              <a:spcAft>
                <a:spcPts val="0"/>
              </a:spcAft>
              <a:buSzPts val="1800"/>
              <a:buChar char="–"/>
            </a:pPr>
            <a:r>
              <a:rPr lang="en-US" sz="1800"/>
              <a:t>malware</a:t>
            </a:r>
            <a:endParaRPr sz="1800"/>
          </a:p>
          <a:p>
            <a:pPr marL="914400" lvl="1" indent="-342900" algn="l" rtl="0">
              <a:spcBef>
                <a:spcPts val="0"/>
              </a:spcBef>
              <a:spcAft>
                <a:spcPts val="0"/>
              </a:spcAft>
              <a:buSzPts val="1800"/>
              <a:buChar char="–"/>
            </a:pPr>
            <a:r>
              <a:rPr lang="en-US" sz="1800"/>
              <a:t>wiretapping</a:t>
            </a:r>
            <a:endParaRPr sz="1800"/>
          </a:p>
          <a:p>
            <a:pPr marL="457200" lvl="0" indent="-355600" algn="l" rtl="0">
              <a:spcBef>
                <a:spcPts val="0"/>
              </a:spcBef>
              <a:spcAft>
                <a:spcPts val="0"/>
              </a:spcAft>
              <a:buSzPts val="2000"/>
              <a:buChar char="•"/>
            </a:pPr>
            <a:r>
              <a:rPr lang="en-US" sz="2000"/>
              <a:t>Physical </a:t>
            </a:r>
            <a:endParaRPr sz="2000"/>
          </a:p>
          <a:p>
            <a:pPr marL="914400" lvl="1" indent="-342900" algn="l" rtl="0">
              <a:spcBef>
                <a:spcPts val="0"/>
              </a:spcBef>
              <a:spcAft>
                <a:spcPts val="0"/>
              </a:spcAft>
              <a:buSzPts val="1800"/>
              <a:buChar char="–"/>
            </a:pPr>
            <a:r>
              <a:rPr lang="en-US" sz="1800"/>
              <a:t>border control</a:t>
            </a:r>
            <a:endParaRPr sz="1800"/>
          </a:p>
          <a:p>
            <a:pPr marL="914400" lvl="1" indent="-342900" algn="l" rtl="0">
              <a:spcBef>
                <a:spcPts val="0"/>
              </a:spcBef>
              <a:spcAft>
                <a:spcPts val="0"/>
              </a:spcAft>
              <a:buSzPts val="1800"/>
              <a:buChar char="–"/>
            </a:pPr>
            <a:r>
              <a:rPr lang="en-US" sz="1800"/>
              <a:t>followed</a:t>
            </a:r>
            <a:endParaRPr sz="1800"/>
          </a:p>
          <a:p>
            <a:pPr marL="457200" lvl="0" indent="-342900" algn="l" rtl="0">
              <a:spcBef>
                <a:spcPts val="0"/>
              </a:spcBef>
              <a:spcAft>
                <a:spcPts val="0"/>
              </a:spcAft>
              <a:buSzPts val="1800"/>
              <a:buChar char="•"/>
            </a:pPr>
            <a:r>
              <a:rPr lang="en-US"/>
              <a:t>AI Media Censorship [4]</a:t>
            </a:r>
            <a:endParaRPr/>
          </a:p>
        </p:txBody>
      </p:sp>
      <p:sp>
        <p:nvSpPr>
          <p:cNvPr id="111" name="Google Shape;111;g22be6b676be_0_3"/>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112" name="Google Shape;112;g22be6b676be_0_3"/>
          <p:cNvSpPr txBox="1"/>
          <p:nvPr/>
        </p:nvSpPr>
        <p:spPr>
          <a:xfrm>
            <a:off x="6018225" y="361950"/>
            <a:ext cx="3000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chemeClr val="lt1"/>
                </a:solidFill>
                <a:latin typeface="Cambria"/>
                <a:ea typeface="Cambria"/>
                <a:cs typeface="Cambria"/>
                <a:sym typeface="Cambria"/>
              </a:rPr>
              <a:t>Akshay Shinde</a:t>
            </a:r>
            <a:endParaRPr>
              <a:solidFill>
                <a:schemeClr val="dk1"/>
              </a:solidFill>
            </a:endParaRPr>
          </a:p>
        </p:txBody>
      </p:sp>
      <p:pic>
        <p:nvPicPr>
          <p:cNvPr id="113" name="Google Shape;113;g22be6b676be_0_3"/>
          <p:cNvPicPr preferRelativeResize="0"/>
          <p:nvPr/>
        </p:nvPicPr>
        <p:blipFill>
          <a:blip r:embed="rId3">
            <a:alphaModFix/>
          </a:blip>
          <a:stretch>
            <a:fillRect/>
          </a:stretch>
        </p:blipFill>
        <p:spPr>
          <a:xfrm>
            <a:off x="4572000" y="1428750"/>
            <a:ext cx="4419599" cy="2256486"/>
          </a:xfrm>
          <a:prstGeom prst="rect">
            <a:avLst/>
          </a:prstGeom>
          <a:noFill/>
          <a:ln>
            <a:noFill/>
          </a:ln>
        </p:spPr>
      </p:pic>
      <p:sp>
        <p:nvSpPr>
          <p:cNvPr id="114" name="Google Shape;114;g22be6b676be_0_3"/>
          <p:cNvSpPr txBox="1"/>
          <p:nvPr/>
        </p:nvSpPr>
        <p:spPr>
          <a:xfrm>
            <a:off x="8393325" y="3685225"/>
            <a:ext cx="624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Cambria"/>
                <a:ea typeface="Cambria"/>
                <a:cs typeface="Cambria"/>
                <a:sym typeface="Cambria"/>
              </a:rPr>
              <a:t>[1]</a:t>
            </a:r>
            <a:endParaRPr sz="2000">
              <a:solidFill>
                <a:schemeClr val="lt1"/>
              </a:solidFill>
              <a:latin typeface="Cambria"/>
              <a:ea typeface="Cambria"/>
              <a:cs typeface="Cambria"/>
              <a:sym typeface="Cambria"/>
            </a:endParaRPr>
          </a:p>
        </p:txBody>
      </p:sp>
      <p:sp>
        <p:nvSpPr>
          <p:cNvPr id="2" name="Footer Placeholder 1">
            <a:extLst>
              <a:ext uri="{FF2B5EF4-FFF2-40B4-BE49-F238E27FC236}">
                <a16:creationId xmlns:a16="http://schemas.microsoft.com/office/drawing/2014/main" id="{350BFCEC-ABF0-7A6A-65D8-A2856A381BA1}"/>
              </a:ext>
            </a:extLst>
          </p:cNvPr>
          <p:cNvSpPr>
            <a:spLocks noGrp="1"/>
          </p:cNvSpPr>
          <p:nvPr>
            <p:ph type="ftr" sz="quarter" idx="11"/>
          </p:nvPr>
        </p:nvSpPr>
        <p:spPr/>
        <p:txBody>
          <a:bodyPr/>
          <a:lstStyle/>
          <a:p>
            <a:r>
              <a:rPr lang="en-US"/>
              <a:t>© 2023 Keith A. Pray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sz="2600"/>
              <a:t>World Press Freedom Index</a:t>
            </a:r>
            <a:endParaRPr sz="2600"/>
          </a:p>
        </p:txBody>
      </p:sp>
      <p:sp>
        <p:nvSpPr>
          <p:cNvPr id="121" name="Google Shape;121;p2"/>
          <p:cNvSpPr txBox="1">
            <a:spLocks noGrp="1"/>
          </p:cNvSpPr>
          <p:nvPr>
            <p:ph type="body" idx="1"/>
          </p:nvPr>
        </p:nvSpPr>
        <p:spPr>
          <a:xfrm>
            <a:off x="685800" y="1352551"/>
            <a:ext cx="3733800" cy="3352800"/>
          </a:xfrm>
          <a:prstGeom prst="rect">
            <a:avLst/>
          </a:prstGeom>
          <a:noFill/>
          <a:ln>
            <a:noFill/>
          </a:ln>
        </p:spPr>
        <p:txBody>
          <a:bodyPr spcFirstLastPara="1" wrap="square" lIns="91425" tIns="45700" rIns="91425" bIns="45700" anchor="t" anchorCtr="0">
            <a:normAutofit/>
          </a:bodyPr>
          <a:lstStyle/>
          <a:p>
            <a:pPr marL="205766" lvl="0" indent="-218466" algn="l" rtl="0">
              <a:lnSpc>
                <a:spcPct val="90000"/>
              </a:lnSpc>
              <a:spcBef>
                <a:spcPts val="1200"/>
              </a:spcBef>
              <a:spcAft>
                <a:spcPts val="0"/>
              </a:spcAft>
              <a:buSzPts val="1820"/>
              <a:buChar char="•"/>
            </a:pPr>
            <a:r>
              <a:rPr lang="en-US" sz="2000"/>
              <a:t>Represents how much freedom journalist receive in a country [3]</a:t>
            </a:r>
            <a:endParaRPr sz="2000"/>
          </a:p>
          <a:p>
            <a:pPr marL="205766" lvl="0" indent="-229896" algn="l" rtl="0">
              <a:lnSpc>
                <a:spcPct val="90000"/>
              </a:lnSpc>
              <a:spcBef>
                <a:spcPts val="1200"/>
              </a:spcBef>
              <a:spcAft>
                <a:spcPts val="0"/>
              </a:spcAft>
              <a:buSzPts val="2000"/>
              <a:buChar char="•"/>
            </a:pPr>
            <a:r>
              <a:rPr lang="en-US" sz="2000"/>
              <a:t>US graded at a 72.74% in 2022</a:t>
            </a:r>
            <a:endParaRPr sz="2000"/>
          </a:p>
          <a:p>
            <a:pPr marL="411534" lvl="1" indent="-247041" algn="l" rtl="0">
              <a:lnSpc>
                <a:spcPct val="90000"/>
              </a:lnSpc>
              <a:spcBef>
                <a:spcPts val="1200"/>
              </a:spcBef>
              <a:spcAft>
                <a:spcPts val="0"/>
              </a:spcAft>
              <a:buSzPts val="2000"/>
              <a:buChar char="–"/>
            </a:pPr>
            <a:r>
              <a:rPr lang="en-US" sz="2000"/>
              <a:t>Ranked 42nd in world</a:t>
            </a:r>
            <a:endParaRPr sz="2000"/>
          </a:p>
        </p:txBody>
      </p:sp>
      <p:sp>
        <p:nvSpPr>
          <p:cNvPr id="122" name="Google Shape;122;p2"/>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23" name="Google Shape;123;p2"/>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124" name="Google Shape;124;p2"/>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mbria"/>
                <a:ea typeface="Cambria"/>
                <a:cs typeface="Cambria"/>
                <a:sym typeface="Cambria"/>
              </a:rPr>
              <a:t>Akshay Shinde</a:t>
            </a:r>
            <a:endParaRPr/>
          </a:p>
        </p:txBody>
      </p:sp>
      <p:pic>
        <p:nvPicPr>
          <p:cNvPr id="125" name="Google Shape;125;p2"/>
          <p:cNvPicPr preferRelativeResize="0"/>
          <p:nvPr/>
        </p:nvPicPr>
        <p:blipFill>
          <a:blip r:embed="rId3">
            <a:alphaModFix/>
          </a:blip>
          <a:stretch>
            <a:fillRect/>
          </a:stretch>
        </p:blipFill>
        <p:spPr>
          <a:xfrm>
            <a:off x="5563050" y="758500"/>
            <a:ext cx="2956101" cy="1983000"/>
          </a:xfrm>
          <a:prstGeom prst="rect">
            <a:avLst/>
          </a:prstGeom>
          <a:noFill/>
          <a:ln>
            <a:noFill/>
          </a:ln>
        </p:spPr>
      </p:pic>
      <p:pic>
        <p:nvPicPr>
          <p:cNvPr id="126" name="Google Shape;126;p2"/>
          <p:cNvPicPr preferRelativeResize="0"/>
          <p:nvPr/>
        </p:nvPicPr>
        <p:blipFill>
          <a:blip r:embed="rId4">
            <a:alphaModFix/>
          </a:blip>
          <a:stretch>
            <a:fillRect/>
          </a:stretch>
        </p:blipFill>
        <p:spPr>
          <a:xfrm>
            <a:off x="5563051" y="3013274"/>
            <a:ext cx="2956100" cy="198392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2bfb4a4636_0_0"/>
          <p:cNvSpPr txBox="1">
            <a:spLocks noGrp="1"/>
          </p:cNvSpPr>
          <p:nvPr>
            <p:ph type="title"/>
          </p:nvPr>
        </p:nvSpPr>
        <p:spPr>
          <a:xfrm>
            <a:off x="685800" y="361950"/>
            <a:ext cx="7772400" cy="914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Journalist Solutions</a:t>
            </a:r>
            <a:endParaRPr/>
          </a:p>
        </p:txBody>
      </p:sp>
      <p:sp>
        <p:nvSpPr>
          <p:cNvPr id="133" name="Google Shape;133;g22bfb4a4636_0_0"/>
          <p:cNvSpPr txBox="1">
            <a:spLocks noGrp="1"/>
          </p:cNvSpPr>
          <p:nvPr>
            <p:ph type="body" idx="1"/>
          </p:nvPr>
        </p:nvSpPr>
        <p:spPr>
          <a:xfrm>
            <a:off x="685800" y="1352551"/>
            <a:ext cx="3733800" cy="3352800"/>
          </a:xfrm>
          <a:prstGeom prst="rect">
            <a:avLst/>
          </a:prstGeom>
        </p:spPr>
        <p:txBody>
          <a:bodyPr spcFirstLastPara="1" wrap="square" lIns="91425" tIns="45700" rIns="91425" bIns="45700" anchor="t" anchorCtr="0">
            <a:normAutofit/>
          </a:bodyPr>
          <a:lstStyle/>
          <a:p>
            <a:pPr marL="457200" lvl="0" indent="-344170" algn="l" rtl="0">
              <a:spcBef>
                <a:spcPts val="1200"/>
              </a:spcBef>
              <a:spcAft>
                <a:spcPts val="0"/>
              </a:spcAft>
              <a:buSzPts val="1820"/>
              <a:buChar char="•"/>
            </a:pPr>
            <a:r>
              <a:rPr lang="en-US" sz="2000"/>
              <a:t>Email Encryption [2]</a:t>
            </a:r>
            <a:endParaRPr sz="2000"/>
          </a:p>
          <a:p>
            <a:pPr marL="457200" lvl="0" indent="-355600" algn="l" rtl="0">
              <a:spcBef>
                <a:spcPts val="0"/>
              </a:spcBef>
              <a:spcAft>
                <a:spcPts val="0"/>
              </a:spcAft>
              <a:buSzPts val="2000"/>
              <a:buChar char="•"/>
            </a:pPr>
            <a:r>
              <a:rPr lang="en-US" sz="2000"/>
              <a:t>Signal [5]</a:t>
            </a:r>
            <a:endParaRPr sz="2000"/>
          </a:p>
          <a:p>
            <a:pPr marL="914400" lvl="1" indent="-355600" algn="l" rtl="0">
              <a:spcBef>
                <a:spcPts val="0"/>
              </a:spcBef>
              <a:spcAft>
                <a:spcPts val="0"/>
              </a:spcAft>
              <a:buSzPts val="2000"/>
              <a:buChar char="–"/>
            </a:pPr>
            <a:r>
              <a:rPr lang="en-US" sz="2000"/>
              <a:t>Secure phone calling</a:t>
            </a:r>
            <a:endParaRPr sz="2000"/>
          </a:p>
          <a:p>
            <a:pPr marL="457200" lvl="0" indent="-355600" algn="l" rtl="0">
              <a:spcBef>
                <a:spcPts val="0"/>
              </a:spcBef>
              <a:spcAft>
                <a:spcPts val="0"/>
              </a:spcAft>
              <a:buSzPts val="2000"/>
              <a:buChar char="•"/>
            </a:pPr>
            <a:r>
              <a:rPr lang="en-US" sz="2000"/>
              <a:t>Two-Factor Authentication</a:t>
            </a:r>
            <a:endParaRPr sz="2000"/>
          </a:p>
        </p:txBody>
      </p:sp>
      <p:sp>
        <p:nvSpPr>
          <p:cNvPr id="134" name="Google Shape;134;g22bfb4a4636_0_0"/>
          <p:cNvSpPr txBox="1">
            <a:spLocks noGrp="1"/>
          </p:cNvSpPr>
          <p:nvPr>
            <p:ph type="sldNum" idx="12"/>
          </p:nvPr>
        </p:nvSpPr>
        <p:spPr>
          <a:xfrm>
            <a:off x="8519160" y="4997196"/>
            <a:ext cx="624900" cy="146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135" name="Google Shape;135;g22bfb4a4636_0_0"/>
          <p:cNvSpPr txBox="1"/>
          <p:nvPr/>
        </p:nvSpPr>
        <p:spPr>
          <a:xfrm>
            <a:off x="6847114" y="372337"/>
            <a:ext cx="21798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dirty="0" err="1">
                <a:solidFill>
                  <a:schemeClr val="lt1"/>
                </a:solidFill>
                <a:latin typeface="Cambria"/>
                <a:ea typeface="Cambria"/>
                <a:cs typeface="Cambria"/>
                <a:sym typeface="Cambria"/>
              </a:rPr>
              <a:t>Akshay</a:t>
            </a:r>
            <a:r>
              <a:rPr lang="en-US" dirty="0">
                <a:solidFill>
                  <a:schemeClr val="lt1"/>
                </a:solidFill>
                <a:latin typeface="Cambria"/>
                <a:ea typeface="Cambria"/>
                <a:cs typeface="Cambria"/>
                <a:sym typeface="Cambria"/>
              </a:rPr>
              <a:t> Shinde</a:t>
            </a:r>
            <a:endParaRPr dirty="0"/>
          </a:p>
        </p:txBody>
      </p:sp>
      <p:pic>
        <p:nvPicPr>
          <p:cNvPr id="136" name="Google Shape;136;g22bfb4a4636_0_0"/>
          <p:cNvPicPr preferRelativeResize="0"/>
          <p:nvPr/>
        </p:nvPicPr>
        <p:blipFill>
          <a:blip r:embed="rId3">
            <a:alphaModFix/>
          </a:blip>
          <a:stretch>
            <a:fillRect/>
          </a:stretch>
        </p:blipFill>
        <p:spPr>
          <a:xfrm>
            <a:off x="5107500" y="935550"/>
            <a:ext cx="3562350" cy="3562350"/>
          </a:xfrm>
          <a:prstGeom prst="rect">
            <a:avLst/>
          </a:prstGeom>
          <a:noFill/>
          <a:ln>
            <a:noFill/>
          </a:ln>
        </p:spPr>
      </p:pic>
      <p:sp>
        <p:nvSpPr>
          <p:cNvPr id="2" name="Footer Placeholder 1">
            <a:extLst>
              <a:ext uri="{FF2B5EF4-FFF2-40B4-BE49-F238E27FC236}">
                <a16:creationId xmlns:a16="http://schemas.microsoft.com/office/drawing/2014/main" id="{B738CEC4-B1E9-B7B8-9D35-0923A312A877}"/>
              </a:ext>
            </a:extLst>
          </p:cNvPr>
          <p:cNvSpPr>
            <a:spLocks noGrp="1"/>
          </p:cNvSpPr>
          <p:nvPr>
            <p:ph type="ftr" sz="quarter" idx="11"/>
          </p:nvPr>
        </p:nvSpPr>
        <p:spPr/>
        <p:txBody>
          <a:bodyPr/>
          <a:lstStyle/>
          <a:p>
            <a:r>
              <a:rPr lang="en-US"/>
              <a:t>© 2023 Keith A. Pray</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txBox="1">
            <a:spLocks noGrp="1"/>
          </p:cNvSpPr>
          <p:nvPr>
            <p:ph type="title"/>
          </p:nvPr>
        </p:nvSpPr>
        <p:spPr>
          <a:xfrm>
            <a:off x="685800" y="361950"/>
            <a:ext cx="7772400" cy="9144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2700"/>
              <a:buFont typeface="Cambria"/>
              <a:buNone/>
            </a:pPr>
            <a:r>
              <a:rPr lang="en-US"/>
              <a:t>REFERENCES</a:t>
            </a:r>
            <a:endParaRPr/>
          </a:p>
        </p:txBody>
      </p:sp>
      <p:sp>
        <p:nvSpPr>
          <p:cNvPr id="142" name="Google Shape;142;p3"/>
          <p:cNvSpPr txBox="1">
            <a:spLocks noGrp="1"/>
          </p:cNvSpPr>
          <p:nvPr>
            <p:ph type="body" idx="1"/>
          </p:nvPr>
        </p:nvSpPr>
        <p:spPr>
          <a:xfrm>
            <a:off x="685800" y="1364051"/>
            <a:ext cx="7772400" cy="3352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90"/>
              <a:buNone/>
            </a:pPr>
            <a:r>
              <a:rPr lang="en-US" sz="1300"/>
              <a:t>[1] Anthony Mills, “Now You See Me – Now You Don't: Journalists’ Experiences With Surveillance”, (Taylor &amp; Francis Online, 2018)   </a:t>
            </a:r>
            <a:r>
              <a:rPr lang="en-US" sz="1300" u="sng">
                <a:solidFill>
                  <a:schemeClr val="hlink"/>
                </a:solidFill>
                <a:hlinkClick r:id="rId3"/>
              </a:rPr>
              <a:t>https://www.tandfonline.com/doi/full/10.1080/17512786.2018.1555006</a:t>
            </a:r>
            <a:r>
              <a:rPr lang="en-US" sz="1300"/>
              <a:t> (April 6, 2023)</a:t>
            </a:r>
            <a:endParaRPr sz="1300"/>
          </a:p>
          <a:p>
            <a:pPr marL="0" lvl="0" indent="0" algn="l" rtl="0">
              <a:lnSpc>
                <a:spcPct val="90000"/>
              </a:lnSpc>
              <a:spcBef>
                <a:spcPts val="1200"/>
              </a:spcBef>
              <a:spcAft>
                <a:spcPts val="0"/>
              </a:spcAft>
              <a:buSzPts val="1890"/>
              <a:buNone/>
            </a:pPr>
            <a:r>
              <a:rPr lang="en-US" sz="1300"/>
              <a:t>[2] Stephenson Waters, The Effects of Mass Surveillance on Journalists’ Relations With Confidential Sources, (Taylor &amp; Francis Online, 2018), </a:t>
            </a:r>
            <a:r>
              <a:rPr lang="en-US" sz="1300" u="sng">
                <a:solidFill>
                  <a:schemeClr val="hlink"/>
                </a:solidFill>
                <a:hlinkClick r:id="rId4"/>
              </a:rPr>
              <a:t>https://www.tandfonline.com/doi/full/10.1080/21670811.2017.1365616</a:t>
            </a:r>
            <a:r>
              <a:rPr lang="en-US" sz="1300"/>
              <a:t> (April 6, 2023)</a:t>
            </a:r>
            <a:endParaRPr sz="1300"/>
          </a:p>
          <a:p>
            <a:pPr marL="0" lvl="0" indent="0" algn="l" rtl="0">
              <a:lnSpc>
                <a:spcPct val="90000"/>
              </a:lnSpc>
              <a:spcBef>
                <a:spcPts val="1200"/>
              </a:spcBef>
              <a:spcAft>
                <a:spcPts val="0"/>
              </a:spcAft>
              <a:buSzPts val="1890"/>
              <a:buNone/>
            </a:pPr>
            <a:r>
              <a:rPr lang="en-US" sz="1300"/>
              <a:t>[3] GovData360, Press Freedom Index, (The World Bank, 2023), </a:t>
            </a:r>
            <a:r>
              <a:rPr lang="en-US" sz="1300" u="sng">
                <a:solidFill>
                  <a:schemeClr val="hlink"/>
                </a:solidFill>
                <a:hlinkClick r:id="rId5"/>
              </a:rPr>
              <a:t>https://govdata360.worldbank.org/indicators/h3f86901f?country=USA&amp;indicator=32416&amp;countries=SGP,NOR,HKG,CAN&amp;viz=line_chart&amp;years=2013,2022&amp;indicators=944&amp;compareBy=income</a:t>
            </a:r>
            <a:r>
              <a:rPr lang="en-US" sz="1300"/>
              <a:t> (April 6,2023) </a:t>
            </a:r>
            <a:endParaRPr sz="1300"/>
          </a:p>
          <a:p>
            <a:pPr marL="0" lvl="0" indent="0" algn="l" rtl="0">
              <a:lnSpc>
                <a:spcPct val="90000"/>
              </a:lnSpc>
              <a:spcBef>
                <a:spcPts val="1200"/>
              </a:spcBef>
              <a:spcAft>
                <a:spcPts val="0"/>
              </a:spcAft>
              <a:buSzPts val="1890"/>
              <a:buNone/>
            </a:pPr>
            <a:r>
              <a:rPr lang="en-US" sz="1300"/>
              <a:t>[4] Will Knight, How Censorship Can Influence Artificial Intelligence, (Wired, 2021)</a:t>
            </a:r>
            <a:endParaRPr sz="1300"/>
          </a:p>
          <a:p>
            <a:pPr marL="0" lvl="0" indent="0" algn="l" rtl="0">
              <a:lnSpc>
                <a:spcPct val="90000"/>
              </a:lnSpc>
              <a:spcBef>
                <a:spcPts val="1200"/>
              </a:spcBef>
              <a:spcAft>
                <a:spcPts val="0"/>
              </a:spcAft>
              <a:buSzPts val="1890"/>
              <a:buNone/>
            </a:pPr>
            <a:r>
              <a:rPr lang="en-US" sz="1300"/>
              <a:t> </a:t>
            </a:r>
            <a:r>
              <a:rPr lang="en-US" sz="1300" u="sng">
                <a:solidFill>
                  <a:schemeClr val="hlink"/>
                </a:solidFill>
                <a:hlinkClick r:id="rId6"/>
              </a:rPr>
              <a:t>https://www.wired.com/story/how-censorship-can-influence-artificial-intelligence/</a:t>
            </a:r>
            <a:r>
              <a:rPr lang="en-US" sz="1300"/>
              <a:t>  (May 2, 2023)</a:t>
            </a:r>
            <a:endParaRPr sz="1300"/>
          </a:p>
          <a:p>
            <a:pPr marL="0" lvl="0" indent="0" algn="l" rtl="0">
              <a:lnSpc>
                <a:spcPct val="90000"/>
              </a:lnSpc>
              <a:spcBef>
                <a:spcPts val="1200"/>
              </a:spcBef>
              <a:spcAft>
                <a:spcPts val="0"/>
              </a:spcAft>
              <a:buSzPts val="1890"/>
              <a:buNone/>
            </a:pPr>
            <a:r>
              <a:rPr lang="en-US" sz="1300"/>
              <a:t>[5] Spencer Woodman, Five digital security tools to protect your work and sources, (ICIJ, 2018) </a:t>
            </a:r>
            <a:r>
              <a:rPr lang="en-US" sz="1300" u="sng">
                <a:solidFill>
                  <a:schemeClr val="hlink"/>
                </a:solidFill>
                <a:hlinkClick r:id="rId7"/>
              </a:rPr>
              <a:t>https://www.icij.org/inside-icij/2018/01/five-digital-security-tools-to-protect-your-work-and-sources/</a:t>
            </a:r>
            <a:r>
              <a:rPr lang="en-US" sz="1300"/>
              <a:t>  (May 2, 2023)</a:t>
            </a:r>
            <a:endParaRPr sz="1300"/>
          </a:p>
        </p:txBody>
      </p:sp>
      <p:sp>
        <p:nvSpPr>
          <p:cNvPr id="143" name="Google Shape;143;p3"/>
          <p:cNvSpPr txBox="1">
            <a:spLocks noGrp="1"/>
          </p:cNvSpPr>
          <p:nvPr>
            <p:ph type="ftr" idx="11"/>
          </p:nvPr>
        </p:nvSpPr>
        <p:spPr>
          <a:xfrm>
            <a:off x="0" y="4997196"/>
            <a:ext cx="5562600" cy="1463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900"/>
              <a:buFont typeface="Cambria"/>
              <a:buNone/>
            </a:pPr>
            <a:r>
              <a:rPr lang="en-US"/>
              <a:t>© 2023 Keith A. Pray</a:t>
            </a:r>
            <a:endParaRPr/>
          </a:p>
        </p:txBody>
      </p:sp>
      <p:sp>
        <p:nvSpPr>
          <p:cNvPr id="144" name="Google Shape;144;p3"/>
          <p:cNvSpPr txBox="1">
            <a:spLocks noGrp="1"/>
          </p:cNvSpPr>
          <p:nvPr>
            <p:ph type="sldNum" idx="12"/>
          </p:nvPr>
        </p:nvSpPr>
        <p:spPr>
          <a:xfrm>
            <a:off x="8519160" y="4997196"/>
            <a:ext cx="624840" cy="146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45" name="Google Shape;145;p3"/>
          <p:cNvSpPr txBox="1"/>
          <p:nvPr/>
        </p:nvSpPr>
        <p:spPr>
          <a:xfrm>
            <a:off x="6847114" y="372337"/>
            <a:ext cx="217968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err="1">
                <a:solidFill>
                  <a:schemeClr val="lt1"/>
                </a:solidFill>
                <a:latin typeface="Cambria"/>
                <a:ea typeface="Cambria"/>
                <a:cs typeface="Cambria"/>
                <a:sym typeface="Cambria"/>
              </a:rPr>
              <a:t>Akshay</a:t>
            </a:r>
            <a:r>
              <a:rPr lang="en-US" sz="1400" dirty="0">
                <a:solidFill>
                  <a:schemeClr val="lt1"/>
                </a:solidFill>
                <a:latin typeface="Cambria"/>
                <a:ea typeface="Cambria"/>
                <a:cs typeface="Cambria"/>
                <a:sym typeface="Cambria"/>
              </a:rPr>
              <a:t> Shinde</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gray area of cybercrime</a:t>
            </a:r>
          </a:p>
        </p:txBody>
      </p:sp>
      <p:sp>
        <p:nvSpPr>
          <p:cNvPr id="3" name="Text Placeholder 2"/>
          <p:cNvSpPr>
            <a:spLocks noGrp="1"/>
          </p:cNvSpPr>
          <p:nvPr>
            <p:ph type="body" idx="1"/>
          </p:nvPr>
        </p:nvSpPr>
        <p:spPr/>
        <p:txBody>
          <a:bodyPr/>
          <a:lstStyle/>
          <a:p>
            <a:r>
              <a:rPr lang="en-US"/>
              <a:t>Xiao Xiao</a:t>
            </a:r>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73099"/>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Reminder: Course and Group Evaluations</a:t>
            </a:r>
          </a:p>
          <a:p>
            <a:pPr marL="457200" indent="-457200">
              <a:buFont typeface="+mj-lt"/>
              <a:buAutoNum type="arabicPeriod"/>
            </a:pPr>
            <a:r>
              <a:rPr lang="en-US" dirty="0"/>
              <a:t>Automation Paper Results</a:t>
            </a:r>
          </a:p>
          <a:p>
            <a:pPr marL="457200" indent="-457200">
              <a:buFont typeface="+mj-lt"/>
              <a:buAutoNum type="arabicPeriod"/>
            </a:pPr>
            <a:r>
              <a:rPr lang="en-US" dirty="0"/>
              <a:t>Points to date</a:t>
            </a:r>
          </a:p>
          <a:p>
            <a:pPr marL="457200" indent="-457200">
              <a:buFont typeface="+mj-lt"/>
              <a:buAutoNum type="arabicPeriod"/>
            </a:pPr>
            <a:r>
              <a:rPr lang="en-US" dirty="0"/>
              <a:t>Class 14:</a:t>
            </a:r>
          </a:p>
          <a:p>
            <a:pPr marL="662968" lvl="1" indent="-457200">
              <a:buFont typeface="+mj-lt"/>
              <a:buAutoNum type="arabicPeriod"/>
            </a:pPr>
            <a:r>
              <a:rPr lang="en-US" dirty="0"/>
              <a:t>Students Present </a:t>
            </a:r>
          </a:p>
          <a:p>
            <a:pPr marL="662968" lvl="1" indent="-457200">
              <a:buFont typeface="+mj-lt"/>
              <a:buAutoNum type="arabicPeriod"/>
            </a:pPr>
            <a:r>
              <a:rPr lang="en-US" dirty="0"/>
              <a:t>Students’ Choice</a:t>
            </a:r>
          </a:p>
        </p:txBody>
      </p:sp>
      <p:sp>
        <p:nvSpPr>
          <p:cNvPr id="4" name="Footer Placeholder 3"/>
          <p:cNvSpPr>
            <a:spLocks noGrp="1"/>
          </p:cNvSpPr>
          <p:nvPr>
            <p:ph type="ftr" sz="quarter" idx="11"/>
          </p:nvPr>
        </p:nvSpPr>
        <p:spPr/>
        <p:txBody>
          <a:bodyPr/>
          <a:lstStyle/>
          <a:p>
            <a:r>
              <a:rPr lang="en-US"/>
              <a:t>© 2023 Keith A. Pray</a:t>
            </a:r>
          </a:p>
        </p:txBody>
      </p:sp>
      <p:sp>
        <p:nvSpPr>
          <p:cNvPr id="3" name="Slide Number Placeholder 2">
            <a:extLst>
              <a:ext uri="{FF2B5EF4-FFF2-40B4-BE49-F238E27FC236}">
                <a16:creationId xmlns:a16="http://schemas.microsoft.com/office/drawing/2014/main" id="{4204A6F0-715B-A74F-B2FB-AB1837807D23}"/>
              </a:ext>
            </a:extLst>
          </p:cNvPr>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04961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Cybercrime to be specific</a:t>
            </a:r>
          </a:p>
        </p:txBody>
      </p:sp>
      <p:sp>
        <p:nvSpPr>
          <p:cNvPr id="3" name="Content Placeholder 2"/>
          <p:cNvSpPr>
            <a:spLocks noGrp="1"/>
          </p:cNvSpPr>
          <p:nvPr>
            <p:ph sz="half" idx="1"/>
          </p:nvPr>
        </p:nvSpPr>
        <p:spPr/>
        <p:txBody>
          <a:bodyPr/>
          <a:lstStyle/>
          <a:p>
            <a:endParaRPr lang="en-US" dirty="0"/>
          </a:p>
          <a:p>
            <a:r>
              <a:rPr lang="en-US" dirty="0"/>
              <a:t>Based on other people's computer resources</a:t>
            </a:r>
            <a:r>
              <a:rPr lang="zh-CN" altLang="en-US" dirty="0"/>
              <a:t>，also known as intrusion-type computer crime</a:t>
            </a:r>
          </a:p>
          <a:p>
            <a:r>
              <a:rPr lang="en-US" altLang="zh-CN" dirty="0"/>
              <a:t>T</a:t>
            </a:r>
            <a:r>
              <a:rPr lang="zh-CN" altLang="en-US" dirty="0"/>
              <a:t>he use of computer resources as a tool, also known as crime venue type of computer crime</a:t>
            </a:r>
          </a:p>
          <a:p>
            <a:endParaRPr lang="en-US" dirty="0"/>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pic>
        <p:nvPicPr>
          <p:cNvPr id="117" name="Google Shape;117;p23"/>
          <p:cNvPicPr preferRelativeResize="0"/>
          <p:nvPr/>
        </p:nvPicPr>
        <p:blipFill>
          <a:blip r:embed="rId3"/>
          <a:stretch>
            <a:fillRect/>
          </a:stretch>
        </p:blipFill>
        <p:spPr>
          <a:xfrm>
            <a:off x="4724400" y="1604645"/>
            <a:ext cx="3734435" cy="210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Crime venue: cyberbullying</a:t>
            </a:r>
          </a:p>
        </p:txBody>
      </p:sp>
      <p:sp>
        <p:nvSpPr>
          <p:cNvPr id="3" name="Content Placeholder 2"/>
          <p:cNvSpPr>
            <a:spLocks noGrp="1"/>
          </p:cNvSpPr>
          <p:nvPr>
            <p:ph sz="half" idx="1"/>
          </p:nvPr>
        </p:nvSpPr>
        <p:spPr/>
        <p:txBody>
          <a:bodyPr/>
          <a:lstStyle/>
          <a:p>
            <a:r>
              <a:rPr lang="en-US"/>
              <a:t>For 2,251 respondents (age 18 or above), 41% have experienced cyberbullying[1]</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8"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pic>
        <p:nvPicPr>
          <p:cNvPr id="13" name="Content Placeholder 12" descr="Screenshot 2023-05-03 at 1.35.47 AM"/>
          <p:cNvPicPr>
            <a:picLocks noGrp="1" noChangeAspect="1"/>
          </p:cNvPicPr>
          <p:nvPr>
            <p:ph sz="half" idx="2"/>
          </p:nvPr>
        </p:nvPicPr>
        <p:blipFill>
          <a:blip r:embed="rId3"/>
          <a:stretch>
            <a:fillRect/>
          </a:stretch>
        </p:blipFill>
        <p:spPr>
          <a:xfrm>
            <a:off x="4724400" y="1876425"/>
            <a:ext cx="3733800" cy="2303780"/>
          </a:xfrm>
          <a:prstGeom prst="rect">
            <a:avLst/>
          </a:prstGeom>
        </p:spPr>
      </p:pic>
      <p:sp>
        <p:nvSpPr>
          <p:cNvPr id="16" name="Text Box 15"/>
          <p:cNvSpPr txBox="1"/>
          <p:nvPr/>
        </p:nvSpPr>
        <p:spPr>
          <a:xfrm>
            <a:off x="5072380" y="4198620"/>
            <a:ext cx="3292475" cy="506730"/>
          </a:xfrm>
          <a:prstGeom prst="rect">
            <a:avLst/>
          </a:prstGeom>
          <a:noFill/>
        </p:spPr>
        <p:txBody>
          <a:bodyPr wrap="none" rtlCol="0">
            <a:spAutoFit/>
          </a:bodyPr>
          <a:lstStyle/>
          <a:p>
            <a:pPr algn="l">
              <a:lnSpc>
                <a:spcPct val="90000"/>
              </a:lnSpc>
            </a:pPr>
            <a:r>
              <a:rPr lang="en-US" sz="1000"/>
              <a:t>Share of adult internet users in the United States </a:t>
            </a:r>
          </a:p>
          <a:p>
            <a:pPr algn="l">
              <a:lnSpc>
                <a:spcPct val="90000"/>
              </a:lnSpc>
            </a:pPr>
            <a:r>
              <a:rPr lang="en-US" sz="1000"/>
              <a:t>who have personally experienced online harassment </a:t>
            </a:r>
          </a:p>
          <a:p>
            <a:pPr algn="l">
              <a:lnSpc>
                <a:spcPct val="90000"/>
              </a:lnSpc>
            </a:pPr>
            <a:r>
              <a:rPr lang="en-US" sz="1000"/>
              <a:t>as of January 2021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30" y="361950"/>
            <a:ext cx="7772400" cy="914400"/>
          </a:xfrm>
        </p:spPr>
        <p:txBody>
          <a:bodyPr/>
          <a:lstStyle/>
          <a:p>
            <a:r>
              <a:rPr lang="en-US">
                <a:sym typeface="+mn-ea"/>
              </a:rPr>
              <a:t>Crime venue: cyberbullying</a:t>
            </a:r>
            <a:endParaRPr lang="en-US"/>
          </a:p>
        </p:txBody>
      </p:sp>
      <p:sp>
        <p:nvSpPr>
          <p:cNvPr id="3" name="Content Placeholder 2"/>
          <p:cNvSpPr>
            <a:spLocks noGrp="1"/>
          </p:cNvSpPr>
          <p:nvPr>
            <p:ph sz="half" idx="1"/>
          </p:nvPr>
        </p:nvSpPr>
        <p:spPr>
          <a:xfrm>
            <a:off x="685800" y="1352550"/>
            <a:ext cx="4260215" cy="3352800"/>
          </a:xfrm>
        </p:spPr>
        <p:txBody>
          <a:bodyPr/>
          <a:lstStyle/>
          <a:p>
            <a:r>
              <a:rPr lang="en-US"/>
              <a:t>Nearly half of U.S. teens ages 13 to 17 report ever experiencing at least one of six cyberbullying behaviors.</a:t>
            </a:r>
          </a:p>
          <a:p>
            <a:r>
              <a:rPr lang="en-US"/>
              <a:t>More percentage of teens from 15-to 17</a:t>
            </a:r>
            <a:r>
              <a:rPr lang="en-US">
                <a:sym typeface="+mn-ea"/>
              </a:rPr>
              <a:t>-year-olds have experienced multiple types of cyberbullying than 13 to 14 years old.[2]</a:t>
            </a:r>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pic>
        <p:nvPicPr>
          <p:cNvPr id="10" name="Content Placeholder 9" descr="Screenshot 2023-05-03 at 1.56.02 AM"/>
          <p:cNvPicPr>
            <a:picLocks noGrp="1" noChangeAspect="1"/>
          </p:cNvPicPr>
          <p:nvPr>
            <p:ph sz="half" idx="2"/>
          </p:nvPr>
        </p:nvPicPr>
        <p:blipFill>
          <a:blip r:embed="rId3"/>
          <a:stretch>
            <a:fillRect/>
          </a:stretch>
        </p:blipFill>
        <p:spPr>
          <a:xfrm>
            <a:off x="5470525" y="1276350"/>
            <a:ext cx="2842895" cy="1886585"/>
          </a:xfrm>
          <a:prstGeom prst="rect">
            <a:avLst/>
          </a:prstGeom>
        </p:spPr>
      </p:pic>
      <p:pic>
        <p:nvPicPr>
          <p:cNvPr id="11" name="Picture 10" descr="Screenshot 2023-05-03 at 1.50.07 AM"/>
          <p:cNvPicPr>
            <a:picLocks noChangeAspect="1"/>
          </p:cNvPicPr>
          <p:nvPr/>
        </p:nvPicPr>
        <p:blipFill>
          <a:blip r:embed="rId4"/>
          <a:stretch>
            <a:fillRect/>
          </a:stretch>
        </p:blipFill>
        <p:spPr>
          <a:xfrm>
            <a:off x="5470525" y="3162935"/>
            <a:ext cx="2842895" cy="1675765"/>
          </a:xfrm>
          <a:prstGeom prst="rect">
            <a:avLst/>
          </a:prstGeom>
        </p:spPr>
      </p:pic>
      <p:sp>
        <p:nvSpPr>
          <p:cNvPr id="12" name="Text Box 11"/>
          <p:cNvSpPr txBox="1"/>
          <p:nvPr/>
        </p:nvSpPr>
        <p:spPr>
          <a:xfrm>
            <a:off x="5160645" y="1046480"/>
            <a:ext cx="3463290" cy="229870"/>
          </a:xfrm>
          <a:prstGeom prst="rect">
            <a:avLst/>
          </a:prstGeom>
          <a:noFill/>
        </p:spPr>
        <p:txBody>
          <a:bodyPr wrap="none" rtlCol="0">
            <a:spAutoFit/>
          </a:bodyPr>
          <a:lstStyle/>
          <a:p>
            <a:pPr>
              <a:lnSpc>
                <a:spcPct val="90000"/>
              </a:lnSpc>
            </a:pPr>
            <a:r>
              <a:rPr lang="en-US" sz="1000"/>
              <a:t>% of U.S. teens who say they have ever experienced __</a:t>
            </a:r>
          </a:p>
        </p:txBody>
      </p:sp>
      <p:sp>
        <p:nvSpPr>
          <p:cNvPr id="13" name="Text Box 12"/>
          <p:cNvSpPr txBox="1"/>
          <p:nvPr/>
        </p:nvSpPr>
        <p:spPr>
          <a:xfrm>
            <a:off x="3804920" y="3933190"/>
            <a:ext cx="1665605" cy="368300"/>
          </a:xfrm>
          <a:prstGeom prst="rect">
            <a:avLst/>
          </a:prstGeom>
          <a:noFill/>
        </p:spPr>
        <p:txBody>
          <a:bodyPr wrap="none" rtlCol="0">
            <a:spAutoFit/>
          </a:bodyPr>
          <a:lstStyle/>
          <a:p>
            <a:pPr>
              <a:lnSpc>
                <a:spcPct val="90000"/>
              </a:lnSpc>
            </a:pPr>
            <a:r>
              <a:rPr lang="en-US" sz="1000"/>
              <a:t>% of U.S. teens </a:t>
            </a:r>
          </a:p>
          <a:p>
            <a:pPr>
              <a:lnSpc>
                <a:spcPct val="90000"/>
              </a:lnSpc>
            </a:pPr>
            <a:r>
              <a:rPr lang="en-US" sz="1000"/>
              <a:t>who have experienced __</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Crime venue: cyberbullying</a:t>
            </a:r>
            <a:endParaRPr lang="en-US"/>
          </a:p>
        </p:txBody>
      </p:sp>
      <p:sp>
        <p:nvSpPr>
          <p:cNvPr id="3" name="Content Placeholder 2"/>
          <p:cNvSpPr>
            <a:spLocks noGrp="1"/>
          </p:cNvSpPr>
          <p:nvPr>
            <p:ph sz="half" idx="1"/>
          </p:nvPr>
        </p:nvSpPr>
        <p:spPr>
          <a:xfrm>
            <a:off x="685800" y="1352550"/>
            <a:ext cx="3467100" cy="3352800"/>
          </a:xfrm>
        </p:spPr>
        <p:txBody>
          <a:bodyPr/>
          <a:lstStyle/>
          <a:p>
            <a:r>
              <a:rPr lang="en-US"/>
              <a:t>Male experience more cyberbullying than female</a:t>
            </a:r>
          </a:p>
          <a:p>
            <a:r>
              <a:rPr lang="en-US"/>
              <a:t>Most people who experienced cyberbullying are full-time workers</a:t>
            </a:r>
          </a:p>
          <a:p>
            <a:r>
              <a:rPr lang="en-US"/>
              <a:t>More time spent on social media implies greater chance, with 201 people from usage less than 10h and 329 from usage more than 20h.[3]</a:t>
            </a:r>
          </a:p>
        </p:txBody>
      </p:sp>
      <p:sp>
        <p:nvSpPr>
          <p:cNvPr id="5" name="Footer Placeholder 4"/>
          <p:cNvSpPr>
            <a:spLocks noGrp="1"/>
          </p:cNvSpPr>
          <p:nvPr>
            <p:ph type="ftr" sz="quarter" idx="11"/>
          </p:nvPr>
        </p:nvSpPr>
        <p:spPr>
          <a:xfrm>
            <a:off x="0" y="4997196"/>
            <a:ext cx="5562600" cy="146304"/>
          </a:xfrm>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pic>
        <p:nvPicPr>
          <p:cNvPr id="10" name="Content Placeholder 9" descr="Screenshot 2023-05-03 at 10.16.36 AM"/>
          <p:cNvPicPr>
            <a:picLocks noGrp="1" noChangeAspect="1"/>
          </p:cNvPicPr>
          <p:nvPr>
            <p:ph sz="half" idx="2"/>
          </p:nvPr>
        </p:nvPicPr>
        <p:blipFill>
          <a:blip r:embed="rId3"/>
          <a:stretch>
            <a:fillRect/>
          </a:stretch>
        </p:blipFill>
        <p:spPr>
          <a:xfrm>
            <a:off x="3841750" y="1352550"/>
            <a:ext cx="2484755" cy="3352800"/>
          </a:xfrm>
          <a:prstGeom prst="rect">
            <a:avLst/>
          </a:prstGeom>
        </p:spPr>
      </p:pic>
      <p:pic>
        <p:nvPicPr>
          <p:cNvPr id="11" name="Picture 10" descr="Screenshot 2023-05-03 at 10.26.43 AM"/>
          <p:cNvPicPr>
            <a:picLocks noChangeAspect="1"/>
          </p:cNvPicPr>
          <p:nvPr/>
        </p:nvPicPr>
        <p:blipFill>
          <a:blip r:embed="rId4"/>
          <a:stretch>
            <a:fillRect/>
          </a:stretch>
        </p:blipFill>
        <p:spPr>
          <a:xfrm>
            <a:off x="6326505" y="1352550"/>
            <a:ext cx="2378710" cy="3353435"/>
          </a:xfrm>
          <a:prstGeom prst="rect">
            <a:avLst/>
          </a:prstGeom>
        </p:spPr>
      </p:pic>
      <p:sp>
        <p:nvSpPr>
          <p:cNvPr id="4" name="TextBox 3">
            <a:extLst>
              <a:ext uri="{FF2B5EF4-FFF2-40B4-BE49-F238E27FC236}">
                <a16:creationId xmlns:a16="http://schemas.microsoft.com/office/drawing/2014/main" id="{74AA3832-0B12-E774-3BDF-EDDB9E4CB0B5}"/>
              </a:ext>
            </a:extLst>
          </p:cNvPr>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Crime venue: cyberbullying</a:t>
            </a:r>
            <a:endParaRPr lang="en-US"/>
          </a:p>
        </p:txBody>
      </p:sp>
      <p:sp>
        <p:nvSpPr>
          <p:cNvPr id="3" name="Content Placeholder 2"/>
          <p:cNvSpPr>
            <a:spLocks noGrp="1"/>
          </p:cNvSpPr>
          <p:nvPr>
            <p:ph sz="half" idx="1"/>
          </p:nvPr>
        </p:nvSpPr>
        <p:spPr>
          <a:xfrm>
            <a:off x="685800" y="1352550"/>
            <a:ext cx="3025140" cy="3352800"/>
          </a:xfrm>
        </p:spPr>
        <p:txBody>
          <a:bodyPr/>
          <a:lstStyle/>
          <a:p>
            <a:r>
              <a:rPr lang="en-US"/>
              <a:t>More percentage of people will suffer in negative emotions if had experience of physical harrassment.</a:t>
            </a:r>
          </a:p>
          <a:p>
            <a:r>
              <a:rPr lang="en-US"/>
              <a:t>After 1-12 weeks, most people would recover from cyberbullying. [3]</a:t>
            </a: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pic>
        <p:nvPicPr>
          <p:cNvPr id="10" name="Content Placeholder 9" descr="Screenshot 2023-05-03 at 10.27.41 AM"/>
          <p:cNvPicPr>
            <a:picLocks noGrp="1" noChangeAspect="1"/>
          </p:cNvPicPr>
          <p:nvPr>
            <p:ph sz="half" idx="2"/>
          </p:nvPr>
        </p:nvPicPr>
        <p:blipFill>
          <a:blip r:embed="rId3"/>
          <a:stretch>
            <a:fillRect/>
          </a:stretch>
        </p:blipFill>
        <p:spPr>
          <a:xfrm>
            <a:off x="3710940" y="1352550"/>
            <a:ext cx="2677795" cy="3053715"/>
          </a:xfrm>
          <a:prstGeom prst="rect">
            <a:avLst/>
          </a:prstGeom>
        </p:spPr>
      </p:pic>
      <p:pic>
        <p:nvPicPr>
          <p:cNvPr id="11" name="Picture 10" descr="Screenshot 2023-05-03 at 10.28.05 AM"/>
          <p:cNvPicPr>
            <a:picLocks noChangeAspect="1"/>
          </p:cNvPicPr>
          <p:nvPr/>
        </p:nvPicPr>
        <p:blipFill>
          <a:blip r:embed="rId4"/>
          <a:stretch>
            <a:fillRect/>
          </a:stretch>
        </p:blipFill>
        <p:spPr>
          <a:xfrm>
            <a:off x="6388735" y="1352550"/>
            <a:ext cx="2576830" cy="3053715"/>
          </a:xfrm>
          <a:prstGeom prst="rect">
            <a:avLst/>
          </a:prstGeom>
        </p:spPr>
      </p:pic>
      <p:sp>
        <p:nvSpPr>
          <p:cNvPr id="4" name="TextBox 3">
            <a:extLst>
              <a:ext uri="{FF2B5EF4-FFF2-40B4-BE49-F238E27FC236}">
                <a16:creationId xmlns:a16="http://schemas.microsoft.com/office/drawing/2014/main" id="{B0F426D3-09F9-A145-1B01-B7FFEE37C8BA}"/>
              </a:ext>
            </a:extLst>
          </p:cNvPr>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crime venue: account/identity theft</a:t>
            </a:r>
          </a:p>
        </p:txBody>
      </p:sp>
      <p:sp>
        <p:nvSpPr>
          <p:cNvPr id="3" name="Content Placeholder 2"/>
          <p:cNvSpPr>
            <a:spLocks noGrp="1"/>
          </p:cNvSpPr>
          <p:nvPr>
            <p:ph sz="half" idx="1"/>
          </p:nvPr>
        </p:nvSpPr>
        <p:spPr/>
        <p:txBody>
          <a:bodyPr/>
          <a:lstStyle/>
          <a:p>
            <a:r>
              <a:rPr lang="en-US"/>
              <a:t>People from age 20-49 generally experience more identity theft.</a:t>
            </a:r>
          </a:p>
          <a:p>
            <a:r>
              <a:rPr lang="en-US"/>
              <a:t>441,822 reported cases in 2022[4]</a:t>
            </a:r>
          </a:p>
        </p:txBody>
      </p:sp>
      <p:pic>
        <p:nvPicPr>
          <p:cNvPr id="8" name="Content Placeholder 7" descr="Screenshot 2023-05-03 at 2.58.43 AM"/>
          <p:cNvPicPr>
            <a:picLocks noGrp="1" noChangeAspect="1"/>
          </p:cNvPicPr>
          <p:nvPr>
            <p:ph sz="half" idx="2"/>
          </p:nvPr>
        </p:nvPicPr>
        <p:blipFill>
          <a:blip r:embed="rId3"/>
          <a:stretch>
            <a:fillRect/>
          </a:stretch>
        </p:blipFill>
        <p:spPr>
          <a:xfrm>
            <a:off x="4724400" y="1352550"/>
            <a:ext cx="3073400" cy="1827530"/>
          </a:xfrm>
          <a:prstGeom prst="rect">
            <a:avLst/>
          </a:prstGeom>
        </p:spPr>
      </p:pic>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pic>
        <p:nvPicPr>
          <p:cNvPr id="9" name="Picture 8" descr="Screenshot 2023-05-03 at 3.07.09 AM"/>
          <p:cNvPicPr>
            <a:picLocks noChangeAspect="1"/>
          </p:cNvPicPr>
          <p:nvPr/>
        </p:nvPicPr>
        <p:blipFill>
          <a:blip r:embed="rId4"/>
          <a:stretch>
            <a:fillRect/>
          </a:stretch>
        </p:blipFill>
        <p:spPr>
          <a:xfrm>
            <a:off x="4724400" y="3180080"/>
            <a:ext cx="3505200" cy="1657350"/>
          </a:xfrm>
          <a:prstGeom prst="rect">
            <a:avLst/>
          </a:prstGeom>
        </p:spPr>
      </p:pic>
      <p:sp>
        <p:nvSpPr>
          <p:cNvPr id="15" name="Text Box 14"/>
          <p:cNvSpPr txBox="1"/>
          <p:nvPr/>
        </p:nvSpPr>
        <p:spPr>
          <a:xfrm>
            <a:off x="4862830" y="1122680"/>
            <a:ext cx="2438400" cy="229870"/>
          </a:xfrm>
          <a:prstGeom prst="rect">
            <a:avLst/>
          </a:prstGeom>
          <a:noFill/>
        </p:spPr>
        <p:txBody>
          <a:bodyPr wrap="none" rtlCol="0">
            <a:spAutoFit/>
          </a:bodyPr>
          <a:lstStyle/>
          <a:p>
            <a:pPr>
              <a:lnSpc>
                <a:spcPct val="90000"/>
              </a:lnSpc>
            </a:pPr>
            <a:r>
              <a:rPr lang="en-US" sz="1000"/>
              <a:t>Report of indentity theft by ago group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crime venue: account/identity theft</a:t>
            </a:r>
            <a:br>
              <a:rPr lang="en-US"/>
            </a:br>
            <a:endParaRPr lang="en-US"/>
          </a:p>
        </p:txBody>
      </p:sp>
      <p:sp>
        <p:nvSpPr>
          <p:cNvPr id="3" name="Content Placeholder 2"/>
          <p:cNvSpPr>
            <a:spLocks noGrp="1"/>
          </p:cNvSpPr>
          <p:nvPr>
            <p:ph sz="half" idx="1"/>
          </p:nvPr>
        </p:nvSpPr>
        <p:spPr/>
        <p:txBody>
          <a:bodyPr/>
          <a:lstStyle/>
          <a:p>
            <a:r>
              <a:rPr lang="en-US"/>
              <a:t>Special case: account theft</a:t>
            </a:r>
          </a:p>
          <a:p>
            <a:r>
              <a:rPr lang="en-US"/>
              <a:t>Company sent out groups of emplyees specified to find the account theft (ethical?)</a:t>
            </a:r>
          </a:p>
        </p:txBody>
      </p:sp>
      <p:pic>
        <p:nvPicPr>
          <p:cNvPr id="8" name="Content Placeholder 7" descr="IMG_3221"/>
          <p:cNvPicPr>
            <a:picLocks noGrp="1" noChangeAspect="1"/>
          </p:cNvPicPr>
          <p:nvPr>
            <p:ph sz="half" idx="2"/>
          </p:nvPr>
        </p:nvPicPr>
        <p:blipFill>
          <a:blip r:embed="rId3"/>
          <a:stretch>
            <a:fillRect/>
          </a:stretch>
        </p:blipFill>
        <p:spPr>
          <a:xfrm>
            <a:off x="4568825" y="1352550"/>
            <a:ext cx="4126230" cy="2320925"/>
          </a:xfrm>
          <a:prstGeom prst="rect">
            <a:avLst/>
          </a:prstGeom>
        </p:spPr>
      </p:pic>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sp>
        <p:nvSpPr>
          <p:cNvPr id="10" name="Text Box 9"/>
          <p:cNvSpPr txBox="1"/>
          <p:nvPr/>
        </p:nvSpPr>
        <p:spPr>
          <a:xfrm>
            <a:off x="4568825" y="3749675"/>
            <a:ext cx="4366895" cy="506730"/>
          </a:xfrm>
          <a:prstGeom prst="rect">
            <a:avLst/>
          </a:prstGeom>
          <a:noFill/>
        </p:spPr>
        <p:txBody>
          <a:bodyPr wrap="none" rtlCol="0">
            <a:spAutoFit/>
          </a:bodyPr>
          <a:lstStyle/>
          <a:p>
            <a:pPr algn="l">
              <a:lnSpc>
                <a:spcPct val="90000"/>
              </a:lnSpc>
            </a:pPr>
            <a:r>
              <a:rPr lang="en-US" altLang="zh-CN" sz="1000"/>
              <a:t>[5] A screenshoot of the employees from </a:t>
            </a:r>
            <a:r>
              <a:rPr lang="zh-CN" altLang="en-US" sz="1000"/>
              <a:t>‘</a:t>
            </a:r>
            <a:r>
              <a:rPr lang="en-US" altLang="zh-CN" sz="1000"/>
              <a:t>Crab Account’, </a:t>
            </a:r>
          </a:p>
          <a:p>
            <a:pPr algn="l">
              <a:lnSpc>
                <a:spcPct val="90000"/>
              </a:lnSpc>
            </a:pPr>
            <a:r>
              <a:rPr lang="en-US" altLang="zh-CN" sz="1000"/>
              <a:t>a second-hand game account trading company, found the person who</a:t>
            </a:r>
          </a:p>
          <a:p>
            <a:pPr algn="l">
              <a:lnSpc>
                <a:spcPct val="90000"/>
              </a:lnSpc>
            </a:pPr>
            <a:r>
              <a:rPr lang="en-US" altLang="zh-CN" sz="1000"/>
              <a:t>retrived his game account without giving back the money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Intrusion-type: data breach</a:t>
            </a:r>
          </a:p>
        </p:txBody>
      </p:sp>
      <p:sp>
        <p:nvSpPr>
          <p:cNvPr id="3" name="Content Placeholder 2"/>
          <p:cNvSpPr>
            <a:spLocks noGrp="1"/>
          </p:cNvSpPr>
          <p:nvPr>
            <p:ph sz="half" idx="1"/>
          </p:nvPr>
        </p:nvSpPr>
        <p:spPr/>
        <p:txBody>
          <a:bodyPr>
            <a:normAutofit fontScale="90000" lnSpcReduction="10000"/>
          </a:bodyPr>
          <a:lstStyle/>
          <a:p>
            <a:r>
              <a:rPr lang="en-US" dirty="0">
                <a:sym typeface="+mn-ea"/>
              </a:rPr>
              <a:t>Due to the difficulty of tracking and convicting cybercrime, law enforcement can only avoid the occurrence of cybercrime by strengthening the cybersecurity supervision of organizations. Bad actors exploit customers‘ distrust of company precautions and become more and more rampant</a:t>
            </a:r>
            <a:r>
              <a:rPr lang="en-US" altLang="zh-CN" dirty="0">
                <a:sym typeface="+mn-ea"/>
              </a:rPr>
              <a:t>.</a:t>
            </a:r>
            <a:endParaRPr lang="en-US" dirty="0"/>
          </a:p>
          <a:p>
            <a:r>
              <a:rPr lang="en-US" dirty="0">
                <a:sym typeface="+mn-ea"/>
              </a:rPr>
              <a:t>Criminals will use any excuse to incite the masses in an attempt to disguise cybercrime as an act of justice. For example, </a:t>
            </a:r>
            <a:r>
              <a:rPr lang="en-US" dirty="0" err="1">
                <a:sym typeface="+mn-ea"/>
              </a:rPr>
              <a:t>Stromous</a:t>
            </a:r>
            <a:r>
              <a:rPr lang="en-US" dirty="0">
                <a:sym typeface="+mn-ea"/>
              </a:rPr>
              <a:t> passed a vote in April 2022 and selected Coca-Cola as their target of attack.[6]</a:t>
            </a:r>
            <a:endParaRPr lang="zh-CN" altLang="en-US" dirty="0">
              <a:sym typeface="+mn-ea"/>
            </a:endParaRPr>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pic>
        <p:nvPicPr>
          <p:cNvPr id="8" name="图片 7"/>
          <p:cNvPicPr>
            <a:picLocks noGrp="1" noChangeAspect="1"/>
          </p:cNvPicPr>
          <p:nvPr>
            <p:ph sz="half" idx="2"/>
          </p:nvPr>
        </p:nvPicPr>
        <p:blipFill>
          <a:blip r:embed="rId3"/>
          <a:stretch>
            <a:fillRect/>
          </a:stretch>
        </p:blipFill>
        <p:spPr>
          <a:xfrm>
            <a:off x="4724400" y="1674495"/>
            <a:ext cx="3733800" cy="27076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mn-ea"/>
              </a:rPr>
              <a:t>Intrusion-type: data breach</a:t>
            </a:r>
            <a:endParaRPr lang="en-US"/>
          </a:p>
        </p:txBody>
      </p:sp>
      <p:sp>
        <p:nvSpPr>
          <p:cNvPr id="3" name="Content Placeholder 2"/>
          <p:cNvSpPr>
            <a:spLocks noGrp="1"/>
          </p:cNvSpPr>
          <p:nvPr>
            <p:ph sz="half" idx="1"/>
          </p:nvPr>
        </p:nvSpPr>
        <p:spPr>
          <a:xfrm>
            <a:off x="685800" y="1352550"/>
            <a:ext cx="3733800" cy="1796415"/>
          </a:xfrm>
        </p:spPr>
        <p:txBody>
          <a:bodyPr/>
          <a:lstStyle/>
          <a:p>
            <a:r>
              <a:rPr lang="en-US" altLang="zh-CN" b="1" dirty="0">
                <a:effectLst/>
                <a:sym typeface="+mn-ea"/>
              </a:rPr>
              <a:t>Ransomware </a:t>
            </a:r>
            <a:r>
              <a:rPr lang="en-US" altLang="zh-CN" dirty="0">
                <a:effectLst/>
                <a:sym typeface="+mn-ea"/>
              </a:rPr>
              <a:t>is a type of malicious software that threatens to publish the victim's data or perpetually block access to it unless a ransom is paid. </a:t>
            </a:r>
            <a:endParaRPr lang="en-US"/>
          </a:p>
        </p:txBody>
      </p:sp>
      <p:sp>
        <p:nvSpPr>
          <p:cNvPr id="4" name="Content Placeholder 3"/>
          <p:cNvSpPr>
            <a:spLocks noGrp="1"/>
          </p:cNvSpPr>
          <p:nvPr>
            <p:ph sz="half" idx="2"/>
          </p:nvPr>
        </p:nvSpPr>
        <p:spPr/>
        <p:txBody>
          <a:bodyPr/>
          <a:lstStyle/>
          <a:p>
            <a:r>
              <a:rPr lang="en-US" dirty="0">
                <a:sym typeface="+mn-ea"/>
              </a:rPr>
              <a:t>In the aftermath of a cybersecurity incident, cybercriminals can often get away scot-free. The attacked company‘s reputation, however, can be severely damaged and it</a:t>
            </a:r>
            <a:r>
              <a:rPr lang="zh-CN" altLang="en-US" dirty="0">
                <a:sym typeface="+mn-ea"/>
              </a:rPr>
              <a:t> </a:t>
            </a:r>
            <a:r>
              <a:rPr lang="en-US" altLang="zh-CN" dirty="0">
                <a:sym typeface="+mn-ea"/>
              </a:rPr>
              <a:t>will</a:t>
            </a:r>
            <a:r>
              <a:rPr lang="en-US" dirty="0">
                <a:sym typeface="+mn-ea"/>
              </a:rPr>
              <a:t> face </a:t>
            </a:r>
            <a:r>
              <a:rPr lang="en-US" altLang="zh-CN" dirty="0">
                <a:sym typeface="+mn-ea"/>
              </a:rPr>
              <a:t>hefty</a:t>
            </a:r>
            <a:r>
              <a:rPr lang="en-US" dirty="0">
                <a:sym typeface="+mn-ea"/>
              </a:rPr>
              <a:t> fines.</a:t>
            </a:r>
            <a:endParaRPr lang="en-US" dirty="0"/>
          </a:p>
          <a:p>
            <a:r>
              <a:rPr lang="en-US" dirty="0">
                <a:sym typeface="+mn-ea"/>
              </a:rPr>
              <a:t>Under today's regulatory trends, an organization that is one of the victims of cybercrime will suffer more punishment than a bad actor.</a:t>
            </a:r>
            <a:endParaRPr lang="en-US"/>
          </a:p>
        </p:txBody>
      </p:sp>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pic>
        <p:nvPicPr>
          <p:cNvPr id="8" name="图片 7"/>
          <p:cNvPicPr>
            <a:picLocks noChangeAspect="1"/>
          </p:cNvPicPr>
          <p:nvPr/>
        </p:nvPicPr>
        <p:blipFill>
          <a:blip r:embed="rId3"/>
          <a:stretch>
            <a:fillRect/>
          </a:stretch>
        </p:blipFill>
        <p:spPr>
          <a:xfrm>
            <a:off x="567710" y="3108960"/>
            <a:ext cx="3851890" cy="14714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any way out?</a:t>
            </a:r>
          </a:p>
        </p:txBody>
      </p:sp>
      <p:sp>
        <p:nvSpPr>
          <p:cNvPr id="3" name="Content Placeholder 2"/>
          <p:cNvSpPr>
            <a:spLocks noGrp="1"/>
          </p:cNvSpPr>
          <p:nvPr>
            <p:ph sz="half" idx="1"/>
          </p:nvPr>
        </p:nvSpPr>
        <p:spPr/>
        <p:txBody>
          <a:bodyPr/>
          <a:lstStyle/>
          <a:p>
            <a:r>
              <a:rPr lang="en-US"/>
              <a:t>Is death of the victim the only way to make conviction to the criminal?</a:t>
            </a:r>
          </a:p>
          <a:p>
            <a:r>
              <a:rPr lang="en-US"/>
              <a:t>More regulations on the social media platform and detailed law.</a:t>
            </a:r>
          </a:p>
          <a:p>
            <a:r>
              <a:rPr lang="en-US"/>
              <a:t>Protect yourself from the abuse</a:t>
            </a:r>
          </a:p>
          <a:p>
            <a:endParaRPr lang="en-US"/>
          </a:p>
        </p:txBody>
      </p:sp>
      <p:pic>
        <p:nvPicPr>
          <p:cNvPr id="7" name="Content Placeholder 6" descr="Screenshot 2023-05-03 at 10.39.43 AM"/>
          <p:cNvPicPr>
            <a:picLocks noGrp="1" noChangeAspect="1"/>
          </p:cNvPicPr>
          <p:nvPr>
            <p:ph sz="half" idx="2"/>
          </p:nvPr>
        </p:nvPicPr>
        <p:blipFill>
          <a:blip r:embed="rId3"/>
          <a:stretch>
            <a:fillRect/>
          </a:stretch>
        </p:blipFill>
        <p:spPr>
          <a:xfrm>
            <a:off x="4724400" y="1452880"/>
            <a:ext cx="3733800" cy="1809750"/>
          </a:xfrm>
          <a:prstGeom prst="rect">
            <a:avLst/>
          </a:prstGeom>
        </p:spPr>
      </p:pic>
      <p:sp>
        <p:nvSpPr>
          <p:cNvPr id="5" name="Footer Placeholder 4"/>
          <p:cNvSpPr>
            <a:spLocks noGrp="1"/>
          </p:cNvSpPr>
          <p:nvPr>
            <p:ph type="ftr" sz="quarter" idx="11"/>
          </p:nvPr>
        </p:nvSpPr>
        <p:spPr/>
        <p:txBody>
          <a:bodyPr/>
          <a:lstStyle/>
          <a:p>
            <a:r>
              <a:rPr lang="sk-SK"/>
              <a:t>© 2023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8" name="Text Box 7"/>
          <p:cNvSpPr txBox="1"/>
          <p:nvPr/>
        </p:nvSpPr>
        <p:spPr>
          <a:xfrm>
            <a:off x="5356860" y="3439160"/>
            <a:ext cx="2468880" cy="229870"/>
          </a:xfrm>
          <a:prstGeom prst="rect">
            <a:avLst/>
          </a:prstGeom>
          <a:noFill/>
        </p:spPr>
        <p:txBody>
          <a:bodyPr wrap="none" rtlCol="0">
            <a:spAutoFit/>
          </a:bodyPr>
          <a:lstStyle/>
          <a:p>
            <a:pPr algn="l">
              <a:lnSpc>
                <a:spcPct val="90000"/>
              </a:lnSpc>
            </a:pPr>
            <a:r>
              <a:rPr lang="en-US" sz="1000"/>
              <a:t>[7] Photo of the victim Gabriella Green</a:t>
            </a:r>
          </a:p>
        </p:txBody>
      </p:sp>
      <p:sp>
        <p:nvSpPr>
          <p:cNvPr id="4" name="TextBox 3">
            <a:extLst>
              <a:ext uri="{FF2B5EF4-FFF2-40B4-BE49-F238E27FC236}">
                <a16:creationId xmlns:a16="http://schemas.microsoft.com/office/drawing/2014/main" id="{C4AE0180-69DD-89B0-00CB-BDA0B34E481F}"/>
              </a:ext>
            </a:extLst>
          </p:cNvPr>
          <p:cNvSpPr txBox="1"/>
          <p:nvPr/>
        </p:nvSpPr>
        <p:spPr>
          <a:xfrm>
            <a:off x="6847114" y="380804"/>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2023 Keith A. Pray</a:t>
            </a:r>
            <a:endParaRPr lang="en-US"/>
          </a:p>
        </p:txBody>
      </p:sp>
      <p:sp>
        <p:nvSpPr>
          <p:cNvPr id="13" name="Slide Number Placeholder 12">
            <a:extLst>
              <a:ext uri="{FF2B5EF4-FFF2-40B4-BE49-F238E27FC236}">
                <a16:creationId xmlns:a16="http://schemas.microsoft.com/office/drawing/2014/main" id="{5846E2CA-08B5-7740-90F4-A94CBD7CDBB6}"/>
              </a:ext>
            </a:extLst>
          </p:cNvPr>
          <p:cNvSpPr>
            <a:spLocks noGrp="1"/>
          </p:cNvSpPr>
          <p:nvPr>
            <p:ph type="sldNum" sz="quarter" idx="12"/>
          </p:nvPr>
        </p:nvSpPr>
        <p:spPr/>
        <p:txBody>
          <a:bodyPr/>
          <a:lstStyle/>
          <a:p>
            <a:fld id="{A2A17EAB-8B51-5C40-8776-6683E51FA7A0}" type="slidenum">
              <a:rPr lang="en-US" smtClean="0"/>
              <a:t>3</a:t>
            </a:fld>
            <a:endParaRPr lang="en-US"/>
          </a:p>
        </p:txBody>
      </p:sp>
      <p:pic>
        <p:nvPicPr>
          <p:cNvPr id="5" name="Picture 4">
            <a:extLst>
              <a:ext uri="{FF2B5EF4-FFF2-40B4-BE49-F238E27FC236}">
                <a16:creationId xmlns:a16="http://schemas.microsoft.com/office/drawing/2014/main" id="{E2A491F3-6FDC-EA05-84A8-B8BC1E8B6707}"/>
              </a:ext>
            </a:extLst>
          </p:cNvPr>
          <p:cNvPicPr>
            <a:picLocks noChangeAspect="1"/>
          </p:cNvPicPr>
          <p:nvPr/>
        </p:nvPicPr>
        <p:blipFill>
          <a:blip r:embed="rId3"/>
          <a:stretch>
            <a:fillRect/>
          </a:stretch>
        </p:blipFill>
        <p:spPr>
          <a:xfrm>
            <a:off x="320355" y="311553"/>
            <a:ext cx="8503290" cy="4694032"/>
          </a:xfrm>
          <a:prstGeom prst="rect">
            <a:avLst/>
          </a:prstGeom>
        </p:spPr>
      </p:pic>
    </p:spTree>
    <p:extLst>
      <p:ext uri="{BB962C8B-B14F-4D97-AF65-F5344CB8AC3E}">
        <p14:creationId xmlns:p14="http://schemas.microsoft.com/office/powerpoint/2010/main" val="2620154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076770"/>
            <a:ext cx="7772400" cy="3628581"/>
          </a:xfrm>
        </p:spPr>
        <p:txBody>
          <a:bodyPr lIns="91440">
            <a:normAutofit fontScale="55000" lnSpcReduction="20000"/>
          </a:bodyPr>
          <a:lstStyle/>
          <a:p>
            <a:pPr marL="0" indent="0">
              <a:buNone/>
            </a:pPr>
            <a:r>
              <a:rPr lang="en-US" dirty="0"/>
              <a:t>[1] Published by Ani Petrosyan, &amp;amp; 23, N. (2022, November 23). U.S. internet users who have experienced online harassment 2021. Statista. Retrieved May 3, 2023, from https://www.statista.com/statistics/333942/us-internet-online-harassment-severity/ </a:t>
            </a:r>
          </a:p>
          <a:p>
            <a:pPr marL="0" indent="0">
              <a:buNone/>
            </a:pPr>
            <a:r>
              <a:rPr lang="en-US" dirty="0"/>
              <a:t>[2] Atske, S. (2022, December 15). Teens and cyberbullying 2022. Pew Research Center: Internet, Science &amp;amp; Tech. Retrieved May 3, 2023, from https://www.pewresearch.org/internet/2022/12/15/teens-and-cyberbullying-2022/ </a:t>
            </a:r>
          </a:p>
          <a:p>
            <a:pPr marL="0" indent="0">
              <a:buNone/>
            </a:pPr>
            <a:r>
              <a:rPr lang="en-US" dirty="0"/>
              <a:t>[3] 2022 - s3cdn.wainao.me. (n.d.). Retrieved May 3, 2023, from https://s3cdn.wainao.me/s3fs-public/2022-04/online-abuse-survey-rpt-EN.pdf </a:t>
            </a:r>
          </a:p>
          <a:p>
            <a:pPr marL="0" indent="0">
              <a:buNone/>
            </a:pPr>
            <a:r>
              <a:rPr lang="en-US" dirty="0"/>
              <a:t>[4] McCants, C. (2023, April 20). See who's most at risk by age, State and Metro Area. ConsumerAffairs. Retrieved May 3, 2023, from https://www.consumeraffairs.com/finance/identity-theft-statistics.html </a:t>
            </a:r>
          </a:p>
          <a:p>
            <a:pPr marL="0" indent="0">
              <a:buNone/>
            </a:pPr>
            <a:r>
              <a:rPr lang="en-US" dirty="0"/>
              <a:t>[5] 螃蟹账号. (2023, April 29). 1800元账号被找回，找回人员要一枪崩了我们~ 甚至组织瞟娼？. bilibili. https://www.bilibili.com/video/BV1Yg4y1L7kQ/?spm_id_from=333.337.search-card.all.click </a:t>
            </a:r>
          </a:p>
          <a:p>
            <a:pPr marL="0" indent="0">
              <a:buNone/>
            </a:pPr>
            <a:r>
              <a:rPr lang="en-US" dirty="0"/>
              <a:t>[6]</a:t>
            </a:r>
            <a:r>
              <a:rPr lang="en-US" dirty="0">
                <a:sym typeface="+mn-ea"/>
              </a:rPr>
              <a:t>Toulas, B. (2022, April 26). Coca-Cola investigates hackers’ claims of breach and data theft. BleepingComputer. https://www.bleepingcomputer.com/news/security/coca-cola-investigates-hackers-claims-of-breach-and-data-theft/ </a:t>
            </a:r>
          </a:p>
          <a:p>
            <a:pPr marL="0" indent="0">
              <a:buNone/>
            </a:pPr>
            <a:r>
              <a:rPr lang="en-US" dirty="0">
                <a:sym typeface="+mn-ea"/>
              </a:rPr>
              <a:t>[7]2 12-year-olds arrested for cyber bullying in connection with suicide of 12-year-old girl. ABC13 Houston. (2018, January 25). https://abc13.com/cyber-bullying-florida-girl/2983420/#:~:text=Two%2012-year%20olds%20were%20arrested%20in%20Florida%20for,who%20police%20say%20hanged%20herself%20two%20weeks%20ago. </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6" name="TextBox 5"/>
          <p:cNvSpPr txBox="1"/>
          <p:nvPr/>
        </p:nvSpPr>
        <p:spPr>
          <a:xfrm>
            <a:off x="6847114" y="362177"/>
            <a:ext cx="2179682" cy="306705"/>
          </a:xfrm>
          <a:prstGeom prst="rect">
            <a:avLst/>
          </a:prstGeom>
          <a:noFill/>
        </p:spPr>
        <p:txBody>
          <a:bodyPr wrap="square" rtlCol="0">
            <a:spAutoFit/>
          </a:bodyPr>
          <a:lstStyle/>
          <a:p>
            <a:pPr algn="r"/>
            <a:r>
              <a:rPr lang="en-US" sz="1400" dirty="0">
                <a:solidFill>
                  <a:schemeClr val="tx1"/>
                </a:solidFill>
                <a:latin typeface="+mj-lt"/>
              </a:rPr>
              <a:t>Xiao Xiao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ooter Placeholder 3"/>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152" name="Title 1"/>
          <p:cNvSpPr txBox="1">
            <a:spLocks noGrp="1"/>
          </p:cNvSpPr>
          <p:nvPr>
            <p:ph type="title"/>
          </p:nvPr>
        </p:nvSpPr>
        <p:spPr>
          <a:prstGeom prst="rect">
            <a:avLst/>
          </a:prstGeom>
        </p:spPr>
        <p:txBody>
          <a:bodyPr/>
          <a:lstStyle/>
          <a:p>
            <a:r>
              <a:t>Can AI Be controlled?</a:t>
            </a:r>
          </a:p>
        </p:txBody>
      </p:sp>
      <p:sp>
        <p:nvSpPr>
          <p:cNvPr id="153" name="Text Placeholder 2"/>
          <p:cNvSpPr txBox="1">
            <a:spLocks noGrp="1"/>
          </p:cNvSpPr>
          <p:nvPr>
            <p:ph type="body" sz="quarter" idx="1"/>
          </p:nvPr>
        </p:nvSpPr>
        <p:spPr>
          <a:prstGeom prst="rect">
            <a:avLst/>
          </a:prstGeom>
        </p:spPr>
        <p:txBody>
          <a:bodyPr/>
          <a:lstStyle/>
          <a:p>
            <a:r>
              <a:rPr dirty="0"/>
              <a:t>Ansel Chang</a:t>
            </a:r>
          </a:p>
        </p:txBody>
      </p:sp>
      <p:sp>
        <p:nvSpPr>
          <p:cNvPr id="154" name="Slide Number Placeholder 4"/>
          <p:cNvSpPr txBox="1">
            <a:spLocks noGrp="1"/>
          </p:cNvSpPr>
          <p:nvPr>
            <p:ph type="sldNum" sz="quarter" idx="2"/>
          </p:nvPr>
        </p:nvSpPr>
        <p:spPr>
          <a:xfrm>
            <a:off x="8913285" y="4954780"/>
            <a:ext cx="23071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FillTx/>
                <a:latin typeface="Cambria"/>
                <a:ea typeface="Cambria"/>
                <a:cs typeface="Cambria"/>
                <a:sym typeface="Cambria"/>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mbria"/>
                <a:ea typeface="Cambria"/>
                <a:cs typeface="Cambria"/>
                <a:sym typeface="Cambria"/>
              </a:defRPr>
            </a:lvl9pPr>
          </a:lstStyle>
          <a:p>
            <a:fld id="{86CB4B4D-7CA3-9044-876B-883B54F8677D}" type="slidenum">
              <a:rPr lang="en-US" smtClean="0"/>
              <a:pPr/>
              <a:t>31</a:t>
            </a:fld>
            <a:endParaRPr/>
          </a:p>
        </p:txBody>
      </p:sp>
      <p:sp>
        <p:nvSpPr>
          <p:cNvPr id="2" name="Footer Placeholder 1">
            <a:extLst>
              <a:ext uri="{FF2B5EF4-FFF2-40B4-BE49-F238E27FC236}">
                <a16:creationId xmlns:a16="http://schemas.microsoft.com/office/drawing/2014/main" id="{27073091-D152-3EE8-FD87-8F3192927046}"/>
              </a:ext>
            </a:extLst>
          </p:cNvPr>
          <p:cNvSpPr>
            <a:spLocks noGrp="1"/>
          </p:cNvSpPr>
          <p:nvPr>
            <p:ph type="ftr" sz="quarter" idx="11"/>
          </p:nvPr>
        </p:nvSpPr>
        <p:spPr/>
        <p:txBody>
          <a:bodyPr/>
          <a:lstStyle/>
          <a:p>
            <a:r>
              <a:rPr lang="en-US"/>
              <a:t>© 2023 Keith A. Pray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Footer Placeholder 4"/>
          <p:cNvSpPr txBox="1"/>
          <p:nvPr/>
        </p:nvSpPr>
        <p:spPr>
          <a:xfrm>
            <a:off x="45718" y="4954780"/>
            <a:ext cx="5471164"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157" name="Title 1"/>
          <p:cNvSpPr txBox="1">
            <a:spLocks noGrp="1"/>
          </p:cNvSpPr>
          <p:nvPr>
            <p:ph type="title"/>
          </p:nvPr>
        </p:nvSpPr>
        <p:spPr>
          <a:prstGeom prst="rect">
            <a:avLst/>
          </a:prstGeom>
        </p:spPr>
        <p:txBody>
          <a:bodyPr/>
          <a:lstStyle/>
          <a:p>
            <a:r>
              <a:t>How machine learning differs</a:t>
            </a:r>
          </a:p>
        </p:txBody>
      </p:sp>
      <p:sp>
        <p:nvSpPr>
          <p:cNvPr id="158" name="Content Placeholder 2"/>
          <p:cNvSpPr txBox="1">
            <a:spLocks noGrp="1"/>
          </p:cNvSpPr>
          <p:nvPr>
            <p:ph type="body" sz="half" idx="1"/>
          </p:nvPr>
        </p:nvSpPr>
        <p:spPr>
          <a:xfrm>
            <a:off x="685800" y="1352550"/>
            <a:ext cx="3273379" cy="3352801"/>
          </a:xfrm>
          <a:prstGeom prst="rect">
            <a:avLst/>
          </a:prstGeom>
        </p:spPr>
        <p:txBody>
          <a:bodyPr/>
          <a:lstStyle/>
          <a:p>
            <a:r>
              <a:t>Traditional models can easily trace outputs</a:t>
            </a:r>
          </a:p>
          <a:p>
            <a:r>
              <a:t>Machine Learning is unpredictable [1]</a:t>
            </a:r>
          </a:p>
          <a:p>
            <a:r>
              <a:t>Tesla’s car crashes [2]</a:t>
            </a:r>
          </a:p>
          <a:p>
            <a:r>
              <a:t>Tricking facial recognition with glasses [3]</a:t>
            </a:r>
          </a:p>
        </p:txBody>
      </p:sp>
      <p:sp>
        <p:nvSpPr>
          <p:cNvPr id="160" name="TextBox 6"/>
          <p:cNvSpPr txBox="1"/>
          <p:nvPr/>
        </p:nvSpPr>
        <p:spPr>
          <a:xfrm>
            <a:off x="6892833" y="372337"/>
            <a:ext cx="208824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rPr lang="en-US" dirty="0"/>
              <a:t>Ansel Chang</a:t>
            </a:r>
            <a:endParaRPr dirty="0"/>
          </a:p>
        </p:txBody>
      </p:sp>
      <p:pic>
        <p:nvPicPr>
          <p:cNvPr id="161" name="Blank diagram (1).png" descr="Blank diagram (1).png"/>
          <p:cNvPicPr>
            <a:picLocks noChangeAspect="1"/>
          </p:cNvPicPr>
          <p:nvPr/>
        </p:nvPicPr>
        <p:blipFill>
          <a:blip r:embed="rId3"/>
          <a:stretch>
            <a:fillRect/>
          </a:stretch>
        </p:blipFill>
        <p:spPr>
          <a:xfrm>
            <a:off x="3744144" y="1078279"/>
            <a:ext cx="5108929" cy="3424982"/>
          </a:xfrm>
          <a:prstGeom prst="rect">
            <a:avLst/>
          </a:prstGeom>
          <a:ln w="12700">
            <a:miter lim="400000"/>
          </a:ln>
        </p:spPr>
      </p:pic>
      <p:sp>
        <p:nvSpPr>
          <p:cNvPr id="162" name="Traditional vs Machine Learning model"/>
          <p:cNvSpPr txBox="1"/>
          <p:nvPr/>
        </p:nvSpPr>
        <p:spPr>
          <a:xfrm>
            <a:off x="4806786" y="4383210"/>
            <a:ext cx="2219423" cy="24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FFFFFF"/>
                </a:solidFill>
              </a:defRPr>
            </a:lvl1pPr>
          </a:lstStyle>
          <a:p>
            <a:r>
              <a:t>Traditional vs Machine Learning model</a:t>
            </a:r>
          </a:p>
        </p:txBody>
      </p:sp>
      <p:sp>
        <p:nvSpPr>
          <p:cNvPr id="4" name="Slide Number Placeholder 3">
            <a:extLst>
              <a:ext uri="{FF2B5EF4-FFF2-40B4-BE49-F238E27FC236}">
                <a16:creationId xmlns:a16="http://schemas.microsoft.com/office/drawing/2014/main" id="{0D758FAC-36C5-7C8A-02E0-C7CCEA531A06}"/>
              </a:ext>
            </a:extLst>
          </p:cNvPr>
          <p:cNvSpPr>
            <a:spLocks noGrp="1"/>
          </p:cNvSpPr>
          <p:nvPr>
            <p:ph type="sldNum" sz="quarter" idx="2"/>
          </p:nvPr>
        </p:nvSpPr>
        <p:spPr/>
        <p:txBody>
          <a:bodyPr/>
          <a:lstStyle/>
          <a:p>
            <a:fld id="{86CB4B4D-7CA3-9044-876B-883B54F8677D}" type="slidenum">
              <a:rPr lang="en-US" smtClean="0"/>
              <a:t>32</a:t>
            </a:fld>
            <a:endParaRPr 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167" name="Title 1"/>
          <p:cNvSpPr txBox="1">
            <a:spLocks noGrp="1"/>
          </p:cNvSpPr>
          <p:nvPr>
            <p:ph type="title"/>
          </p:nvPr>
        </p:nvSpPr>
        <p:spPr>
          <a:prstGeom prst="rect">
            <a:avLst/>
          </a:prstGeom>
        </p:spPr>
        <p:txBody>
          <a:bodyPr/>
          <a:lstStyle/>
          <a:p>
            <a:r>
              <a:t>Can’t I just add some rules?</a:t>
            </a:r>
          </a:p>
        </p:txBody>
      </p:sp>
      <p:sp>
        <p:nvSpPr>
          <p:cNvPr id="168" name="Content Placeholder 2"/>
          <p:cNvSpPr txBox="1">
            <a:spLocks noGrp="1"/>
          </p:cNvSpPr>
          <p:nvPr>
            <p:ph type="body" sz="half" idx="1"/>
          </p:nvPr>
        </p:nvSpPr>
        <p:spPr>
          <a:prstGeom prst="rect">
            <a:avLst/>
          </a:prstGeom>
        </p:spPr>
        <p:txBody>
          <a:bodyPr/>
          <a:lstStyle/>
          <a:p>
            <a:r>
              <a:t>Training two adversarial agents - hiders and seekers [4]</a:t>
            </a:r>
          </a:p>
          <a:p>
            <a:r>
              <a:t>Hiders are rewarded when out of the seekers’ sight</a:t>
            </a:r>
          </a:p>
          <a:p>
            <a:r>
              <a:t>Seekers are rewarded when finding hiders</a:t>
            </a:r>
          </a:p>
          <a:p>
            <a:r>
              <a:t>Emergent behavior!</a:t>
            </a:r>
          </a:p>
        </p:txBody>
      </p:sp>
      <p:sp>
        <p:nvSpPr>
          <p:cNvPr id="170" name="TextBox 6"/>
          <p:cNvSpPr txBox="1"/>
          <p:nvPr/>
        </p:nvSpPr>
        <p:spPr>
          <a:xfrm>
            <a:off x="6892833" y="372337"/>
            <a:ext cx="208824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rPr lang="en-US" dirty="0"/>
              <a:t>Ansel Chang</a:t>
            </a:r>
          </a:p>
        </p:txBody>
      </p:sp>
      <p:pic>
        <p:nvPicPr>
          <p:cNvPr id="171" name="Screen Shot 2023-05-03 at 3.27.39 PM.png" descr="Screen Shot 2023-05-03 at 3.27.39 PM.png"/>
          <p:cNvPicPr>
            <a:picLocks noChangeAspect="1"/>
          </p:cNvPicPr>
          <p:nvPr/>
        </p:nvPicPr>
        <p:blipFill>
          <a:blip r:embed="rId3"/>
          <a:srcRect l="1528" t="1528" r="1528" b="1528"/>
          <a:stretch>
            <a:fillRect/>
          </a:stretch>
        </p:blipFill>
        <p:spPr>
          <a:xfrm>
            <a:off x="4396859" y="1489743"/>
            <a:ext cx="4466833" cy="2513396"/>
          </a:xfrm>
          <a:prstGeom prst="rect">
            <a:avLst/>
          </a:prstGeom>
          <a:ln w="12700">
            <a:miter lim="400000"/>
          </a:ln>
        </p:spPr>
      </p:pic>
      <p:sp>
        <p:nvSpPr>
          <p:cNvPr id="2" name="Slide Number Placeholder 1">
            <a:extLst>
              <a:ext uri="{FF2B5EF4-FFF2-40B4-BE49-F238E27FC236}">
                <a16:creationId xmlns:a16="http://schemas.microsoft.com/office/drawing/2014/main" id="{FA1C4EE7-C051-E624-B2A3-575F47C71AE9}"/>
              </a:ext>
            </a:extLst>
          </p:cNvPr>
          <p:cNvSpPr>
            <a:spLocks noGrp="1"/>
          </p:cNvSpPr>
          <p:nvPr>
            <p:ph type="sldNum" sz="quarter" idx="2"/>
          </p:nvPr>
        </p:nvSpPr>
        <p:spPr/>
        <p:txBody>
          <a:bodyPr/>
          <a:lstStyle/>
          <a:p>
            <a:fld id="{86CB4B4D-7CA3-9044-876B-883B54F8677D}" type="slidenum">
              <a:rPr lang="en-US" smtClean="0"/>
              <a:t>33</a:t>
            </a:fld>
            <a:endParaRPr 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176" name="Title 1"/>
          <p:cNvSpPr txBox="1">
            <a:spLocks noGrp="1"/>
          </p:cNvSpPr>
          <p:nvPr>
            <p:ph type="title"/>
          </p:nvPr>
        </p:nvSpPr>
        <p:spPr>
          <a:prstGeom prst="rect">
            <a:avLst/>
          </a:prstGeom>
        </p:spPr>
        <p:txBody>
          <a:bodyPr/>
          <a:lstStyle/>
          <a:p>
            <a:r>
              <a:t>Emergent Behavior with GPT</a:t>
            </a:r>
          </a:p>
        </p:txBody>
      </p:sp>
      <p:sp>
        <p:nvSpPr>
          <p:cNvPr id="177" name="Content Placeholder 2"/>
          <p:cNvSpPr txBox="1">
            <a:spLocks noGrp="1"/>
          </p:cNvSpPr>
          <p:nvPr>
            <p:ph type="body" sz="half" idx="1"/>
          </p:nvPr>
        </p:nvSpPr>
        <p:spPr>
          <a:prstGeom prst="rect">
            <a:avLst/>
          </a:prstGeom>
        </p:spPr>
        <p:txBody>
          <a:bodyPr/>
          <a:lstStyle/>
          <a:p>
            <a:r>
              <a:t>“An ability is emergent if it is not present in smaller models but is present in larger models.” [5]</a:t>
            </a:r>
          </a:p>
          <a:p>
            <a:r>
              <a:t>“I have a book, 9 eggs, a laptop, and a nail. Please tell me how to stack them onto each other in a stable manner” [6].</a:t>
            </a:r>
          </a:p>
        </p:txBody>
      </p:sp>
      <p:sp>
        <p:nvSpPr>
          <p:cNvPr id="179" name="TextBox 6"/>
          <p:cNvSpPr txBox="1"/>
          <p:nvPr/>
        </p:nvSpPr>
        <p:spPr>
          <a:xfrm>
            <a:off x="6892833" y="372337"/>
            <a:ext cx="208824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rPr lang="en-US" dirty="0"/>
              <a:t>Ansel Chang</a:t>
            </a:r>
          </a:p>
        </p:txBody>
      </p:sp>
      <p:pic>
        <p:nvPicPr>
          <p:cNvPr id="180" name="Screen Shot 2023-05-03 at 3.34.55 PM.png" descr="Screen Shot 2023-05-03 at 3.34.55 PM.png"/>
          <p:cNvPicPr>
            <a:picLocks noChangeAspect="1"/>
          </p:cNvPicPr>
          <p:nvPr/>
        </p:nvPicPr>
        <p:blipFill>
          <a:blip r:embed="rId3"/>
          <a:stretch>
            <a:fillRect/>
          </a:stretch>
        </p:blipFill>
        <p:spPr>
          <a:xfrm>
            <a:off x="4407835" y="1229793"/>
            <a:ext cx="4592858" cy="3028323"/>
          </a:xfrm>
          <a:prstGeom prst="rect">
            <a:avLst/>
          </a:prstGeom>
          <a:ln w="12700">
            <a:miter lim="400000"/>
          </a:ln>
        </p:spPr>
      </p:pic>
      <p:sp>
        <p:nvSpPr>
          <p:cNvPr id="2" name="Slide Number Placeholder 1">
            <a:extLst>
              <a:ext uri="{FF2B5EF4-FFF2-40B4-BE49-F238E27FC236}">
                <a16:creationId xmlns:a16="http://schemas.microsoft.com/office/drawing/2014/main" id="{2C96EE23-0143-3F2B-D0D5-5462810D1B18}"/>
              </a:ext>
            </a:extLst>
          </p:cNvPr>
          <p:cNvSpPr>
            <a:spLocks noGrp="1"/>
          </p:cNvSpPr>
          <p:nvPr>
            <p:ph type="sldNum" sz="quarter" idx="2"/>
          </p:nvPr>
        </p:nvSpPr>
        <p:spPr/>
        <p:txBody>
          <a:bodyPr/>
          <a:lstStyle/>
          <a:p>
            <a:fld id="{86CB4B4D-7CA3-9044-876B-883B54F8677D}" type="slidenum">
              <a:rPr lang="en-US" smtClean="0"/>
              <a:t>34</a:t>
            </a:fld>
            <a:endParaRPr 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185" name="Title 1"/>
          <p:cNvSpPr txBox="1">
            <a:spLocks noGrp="1"/>
          </p:cNvSpPr>
          <p:nvPr>
            <p:ph type="title"/>
          </p:nvPr>
        </p:nvSpPr>
        <p:spPr>
          <a:prstGeom prst="rect">
            <a:avLst/>
          </a:prstGeom>
        </p:spPr>
        <p:txBody>
          <a:bodyPr/>
          <a:lstStyle/>
          <a:p>
            <a:r>
              <a:t>The kill switch problem</a:t>
            </a:r>
          </a:p>
        </p:txBody>
      </p:sp>
      <p:sp>
        <p:nvSpPr>
          <p:cNvPr id="186" name="Content Placeholder 2"/>
          <p:cNvSpPr txBox="1">
            <a:spLocks noGrp="1"/>
          </p:cNvSpPr>
          <p:nvPr>
            <p:ph type="body" sz="half" idx="1"/>
          </p:nvPr>
        </p:nvSpPr>
        <p:spPr>
          <a:prstGeom prst="rect">
            <a:avLst/>
          </a:prstGeom>
        </p:spPr>
        <p:txBody>
          <a:bodyPr/>
          <a:lstStyle/>
          <a:p>
            <a:r>
              <a:t>A corrigible agent will not resist attempts by authorized parties to alter the rewards encoded into the agent. That would be nice, but there are complications… [7]</a:t>
            </a:r>
          </a:p>
          <a:p>
            <a:r>
              <a:t>Kill switch doesn’t work! [8]</a:t>
            </a:r>
          </a:p>
        </p:txBody>
      </p:sp>
      <p:sp>
        <p:nvSpPr>
          <p:cNvPr id="188" name="TextBox 6"/>
          <p:cNvSpPr txBox="1"/>
          <p:nvPr/>
        </p:nvSpPr>
        <p:spPr>
          <a:xfrm>
            <a:off x="6892833" y="372337"/>
            <a:ext cx="208824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rPr lang="en-US" dirty="0"/>
              <a:t>Ansel Chang</a:t>
            </a:r>
          </a:p>
        </p:txBody>
      </p:sp>
      <p:pic>
        <p:nvPicPr>
          <p:cNvPr id="189" name="Image" descr="Image"/>
          <p:cNvPicPr>
            <a:picLocks noChangeAspect="1"/>
          </p:cNvPicPr>
          <p:nvPr/>
        </p:nvPicPr>
        <p:blipFill>
          <a:blip r:embed="rId3"/>
          <a:stretch>
            <a:fillRect/>
          </a:stretch>
        </p:blipFill>
        <p:spPr>
          <a:xfrm>
            <a:off x="4683861" y="1331630"/>
            <a:ext cx="4130753" cy="2389253"/>
          </a:xfrm>
          <a:prstGeom prst="rect">
            <a:avLst/>
          </a:prstGeom>
          <a:ln w="12700">
            <a:miter lim="400000"/>
          </a:ln>
        </p:spPr>
      </p:pic>
      <p:sp>
        <p:nvSpPr>
          <p:cNvPr id="2" name="Slide Number Placeholder 1">
            <a:extLst>
              <a:ext uri="{FF2B5EF4-FFF2-40B4-BE49-F238E27FC236}">
                <a16:creationId xmlns:a16="http://schemas.microsoft.com/office/drawing/2014/main" id="{FCFC5A2A-8AFB-CCE5-CE3B-8AFC5EFB1295}"/>
              </a:ext>
            </a:extLst>
          </p:cNvPr>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Footer Placeholder 4"/>
          <p:cNvSpPr txBox="1"/>
          <p:nvPr/>
        </p:nvSpPr>
        <p:spPr>
          <a:xfrm>
            <a:off x="45718" y="4954780"/>
            <a:ext cx="5471165"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194" name="Title 1"/>
          <p:cNvSpPr txBox="1">
            <a:spLocks noGrp="1"/>
          </p:cNvSpPr>
          <p:nvPr>
            <p:ph type="title"/>
          </p:nvPr>
        </p:nvSpPr>
        <p:spPr>
          <a:prstGeom prst="rect">
            <a:avLst/>
          </a:prstGeom>
        </p:spPr>
        <p:txBody>
          <a:bodyPr/>
          <a:lstStyle/>
          <a:p>
            <a:r>
              <a:t>So what now?</a:t>
            </a:r>
          </a:p>
        </p:txBody>
      </p:sp>
      <p:sp>
        <p:nvSpPr>
          <p:cNvPr id="195" name="Content Placeholder 2"/>
          <p:cNvSpPr txBox="1">
            <a:spLocks noGrp="1"/>
          </p:cNvSpPr>
          <p:nvPr>
            <p:ph type="body" idx="1"/>
          </p:nvPr>
        </p:nvSpPr>
        <p:spPr>
          <a:xfrm>
            <a:off x="685800" y="1352550"/>
            <a:ext cx="7498102" cy="3352801"/>
          </a:xfrm>
          <a:prstGeom prst="rect">
            <a:avLst/>
          </a:prstGeom>
        </p:spPr>
        <p:txBody>
          <a:bodyPr/>
          <a:lstStyle/>
          <a:p>
            <a:r>
              <a:t>Regulatory frameworks</a:t>
            </a:r>
          </a:p>
          <a:p>
            <a:r>
              <a:t>AI alignment research [9]</a:t>
            </a:r>
          </a:p>
          <a:p>
            <a:r>
              <a:t>48% of respondents consisting of ML researchers believed there was a 10+% chance of effects of AI being extremely bad [10] </a:t>
            </a:r>
          </a:p>
        </p:txBody>
      </p:sp>
      <p:sp>
        <p:nvSpPr>
          <p:cNvPr id="197" name="TextBox 6"/>
          <p:cNvSpPr txBox="1"/>
          <p:nvPr/>
        </p:nvSpPr>
        <p:spPr>
          <a:xfrm>
            <a:off x="6892833" y="372337"/>
            <a:ext cx="208824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rPr lang="en-US" dirty="0"/>
              <a:t>Ansel Chang</a:t>
            </a:r>
          </a:p>
        </p:txBody>
      </p:sp>
      <p:pic>
        <p:nvPicPr>
          <p:cNvPr id="198" name="Image" descr="Image"/>
          <p:cNvPicPr>
            <a:picLocks noChangeAspect="1"/>
          </p:cNvPicPr>
          <p:nvPr/>
        </p:nvPicPr>
        <p:blipFill>
          <a:blip r:embed="rId3"/>
          <a:stretch>
            <a:fillRect/>
          </a:stretch>
        </p:blipFill>
        <p:spPr>
          <a:xfrm>
            <a:off x="864499" y="2773794"/>
            <a:ext cx="7415002" cy="2111941"/>
          </a:xfrm>
          <a:prstGeom prst="rect">
            <a:avLst/>
          </a:prstGeom>
          <a:ln w="12700">
            <a:miter lim="400000"/>
          </a:ln>
        </p:spPr>
      </p:pic>
      <p:sp>
        <p:nvSpPr>
          <p:cNvPr id="2" name="Slide Number Placeholder 1">
            <a:extLst>
              <a:ext uri="{FF2B5EF4-FFF2-40B4-BE49-F238E27FC236}">
                <a16:creationId xmlns:a16="http://schemas.microsoft.com/office/drawing/2014/main" id="{3819EE57-DAE3-3305-4923-7FCB49D20B78}"/>
              </a:ext>
            </a:extLst>
          </p:cNvPr>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Footer Placeholder 3"/>
          <p:cNvSpPr txBox="1"/>
          <p:nvPr/>
        </p:nvSpPr>
        <p:spPr>
          <a:xfrm>
            <a:off x="45718" y="4954780"/>
            <a:ext cx="5471164" cy="23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900">
                <a:solidFill>
                  <a:srgbClr val="FFFFFF"/>
                </a:solidFill>
              </a:defRPr>
            </a:lvl1pPr>
          </a:lstStyle>
          <a:p>
            <a:r>
              <a:t>© 2023 Keith A. Pray</a:t>
            </a:r>
          </a:p>
        </p:txBody>
      </p:sp>
      <p:sp>
        <p:nvSpPr>
          <p:cNvPr id="203" name="Title 1"/>
          <p:cNvSpPr txBox="1">
            <a:spLocks noGrp="1"/>
          </p:cNvSpPr>
          <p:nvPr>
            <p:ph type="title"/>
          </p:nvPr>
        </p:nvSpPr>
        <p:spPr>
          <a:prstGeom prst="rect">
            <a:avLst/>
          </a:prstGeom>
        </p:spPr>
        <p:txBody>
          <a:bodyPr/>
          <a:lstStyle/>
          <a:p>
            <a:r>
              <a:t>References</a:t>
            </a:r>
          </a:p>
        </p:txBody>
      </p:sp>
      <p:sp>
        <p:nvSpPr>
          <p:cNvPr id="204" name="Content Placeholder 2"/>
          <p:cNvSpPr txBox="1">
            <a:spLocks noGrp="1"/>
          </p:cNvSpPr>
          <p:nvPr>
            <p:ph type="body" idx="1"/>
          </p:nvPr>
        </p:nvSpPr>
        <p:spPr>
          <a:prstGeom prst="rect">
            <a:avLst/>
          </a:prstGeom>
        </p:spPr>
        <p:txBody>
          <a:bodyPr/>
          <a:lstStyle/>
          <a:p>
            <a:pPr marL="0" indent="0" defTabSz="448037">
              <a:spcBef>
                <a:spcPts val="500"/>
              </a:spcBef>
              <a:buSzTx/>
              <a:buNone/>
              <a:defRPr sz="1029"/>
            </a:pPr>
            <a:r>
              <a:t>[1] Mohri, Mehryar, et al. </a:t>
            </a:r>
            <a:r>
              <a:rPr i="1"/>
              <a:t>Foundations of Machine Learning</a:t>
            </a:r>
            <a:r>
              <a:t>. The MIT Press, 2012. </a:t>
            </a:r>
            <a:r>
              <a:rPr i="1"/>
              <a:t>JSTOR</a:t>
            </a:r>
            <a:r>
              <a:t>, http://www.jstor.org/stable/j.ctt5hhcw1. Accessed 1 May 2023.</a:t>
            </a:r>
          </a:p>
          <a:p>
            <a:pPr marL="0" indent="0" defTabSz="448037">
              <a:spcBef>
                <a:spcPts val="500"/>
              </a:spcBef>
              <a:buSzTx/>
              <a:buNone/>
              <a:defRPr sz="1029"/>
            </a:pPr>
            <a:r>
              <a:t>[2] STILGOE, JACK. “We Need New Rules for </a:t>
            </a:r>
            <a:r>
              <a:rPr i="1"/>
              <a:t>Seif</a:t>
            </a:r>
            <a:r>
              <a:t>-Driving Cars.” </a:t>
            </a:r>
            <a:r>
              <a:rPr i="1"/>
              <a:t>Issues in Science and Technology</a:t>
            </a:r>
            <a:r>
              <a:t>, vol. 34, no. 3, 2018, pp. 52–57. </a:t>
            </a:r>
            <a:r>
              <a:rPr i="1"/>
              <a:t>JSTOR</a:t>
            </a:r>
            <a:r>
              <a:t>, https://www.jstor.org/stable/26594264. Accessed 1 May 2023.</a:t>
            </a:r>
          </a:p>
          <a:p>
            <a:pPr marL="0" indent="0" defTabSz="448037">
              <a:spcBef>
                <a:spcPts val="500"/>
              </a:spcBef>
              <a:buSzTx/>
              <a:buNone/>
              <a:defRPr sz="1029"/>
            </a:pPr>
            <a:r>
              <a:t>[3] Mahmood Sharif, Sruti Bhagavatula, Lujo Bauer, and Michael K. Reiter. 2016. Accessorize to a Crime: Real and Stealthy Attacks on State-of-the-Art Face Recognition. In Proceedings of the 2016 ACM SIGSAC Conference on Computer and Communications Security (CCS '16). Association for Computing Machinery, New York, NY, USA, 1528–1540. https://doi.org/10.1145/2976749.2978392</a:t>
            </a:r>
          </a:p>
          <a:p>
            <a:pPr marL="0" indent="0" defTabSz="448037">
              <a:spcBef>
                <a:spcPts val="500"/>
              </a:spcBef>
              <a:buSzTx/>
              <a:buNone/>
              <a:defRPr sz="1029"/>
            </a:pPr>
            <a:r>
              <a:t>[4] Baker, Bowen, et al. ‘Emergent Tool Use From Multi-Agent Autocurricula’. </a:t>
            </a:r>
            <a:r>
              <a:rPr i="1"/>
              <a:t>ArXiv [Cs.LG]</a:t>
            </a:r>
            <a:r>
              <a:t>, 2020, http://arxiv.org/abs/1909.07528. arXiv.</a:t>
            </a:r>
          </a:p>
          <a:p>
            <a:pPr marL="0" indent="0" defTabSz="448037">
              <a:spcBef>
                <a:spcPts val="500"/>
              </a:spcBef>
              <a:buSzTx/>
              <a:buNone/>
              <a:defRPr sz="1029"/>
            </a:pPr>
            <a:r>
              <a:t>[5] Wei, Jason, et al. ‘Emergent Abilities of Large Language Models’. </a:t>
            </a:r>
            <a:r>
              <a:rPr i="1"/>
              <a:t>ArXiv [Cs.CL]</a:t>
            </a:r>
            <a:r>
              <a:t>, 2022, http://arxiv.org/abs/2206.07682. arXiv.</a:t>
            </a:r>
          </a:p>
          <a:p>
            <a:pPr marL="0" indent="0" defTabSz="448037">
              <a:spcBef>
                <a:spcPts val="500"/>
              </a:spcBef>
              <a:buSzTx/>
              <a:buNone/>
              <a:defRPr sz="1029"/>
            </a:pPr>
            <a:r>
              <a:t>[6] </a:t>
            </a:r>
            <a:r>
              <a:rPr i="1"/>
              <a:t>YouTube</a:t>
            </a:r>
            <a:r>
              <a:t>, YouTube, 6 Apr. 2023, https://www.youtube.com/watch?v=qbIk7-JPB2c. Accessed 2 May 2023.</a:t>
            </a:r>
          </a:p>
          <a:p>
            <a:pPr marL="0" indent="0" defTabSz="448037">
              <a:spcBef>
                <a:spcPts val="500"/>
              </a:spcBef>
              <a:buSzTx/>
              <a:buNone/>
              <a:defRPr sz="1029"/>
            </a:pPr>
            <a:r>
              <a:t>[7] Holtman, Koen. ‘Corrigibility with Utility Preservation’. </a:t>
            </a:r>
            <a:r>
              <a:rPr i="1"/>
              <a:t>ArXiv [Cs.AI]</a:t>
            </a:r>
            <a:r>
              <a:t>, 2020, http://arxiv.org/abs/1908.01695. arXiv.</a:t>
            </a:r>
          </a:p>
          <a:p>
            <a:pPr marL="0" indent="0" defTabSz="448037">
              <a:spcBef>
                <a:spcPts val="500"/>
              </a:spcBef>
              <a:buSzTx/>
              <a:buNone/>
              <a:defRPr sz="1029"/>
            </a:pPr>
            <a:r>
              <a:t>[8] </a:t>
            </a:r>
            <a:r>
              <a:rPr i="1"/>
              <a:t>YouTube</a:t>
            </a:r>
            <a:r>
              <a:t>, YouTube, 3 Mar. 2017, https://www.youtube.com/watch?v=3TYT1QfdfsM&amp;ab_channel=Computerphile. Accessed 2 May 2023.</a:t>
            </a:r>
          </a:p>
          <a:p>
            <a:pPr marL="0" indent="0" defTabSz="448037">
              <a:spcBef>
                <a:spcPts val="500"/>
              </a:spcBef>
              <a:buSzTx/>
              <a:buNone/>
              <a:defRPr sz="1029"/>
            </a:pPr>
            <a:r>
              <a:t>[9] </a:t>
            </a:r>
            <a:r>
              <a:rPr i="1"/>
              <a:t>Artificial Intelligence, values and alignment</a:t>
            </a:r>
            <a:r>
              <a:t>. RSS. (n.d.). Retrieved May 2, 2023, from </a:t>
            </a:r>
            <a:r>
              <a:rPr u="sng">
                <a:solidFill>
                  <a:schemeClr val="accent1"/>
                </a:solidFill>
                <a:uFill>
                  <a:solidFill>
                    <a:schemeClr val="accent1"/>
                  </a:solidFill>
                </a:uFill>
                <a:hlinkClick r:id="rId2"/>
              </a:rPr>
              <a:t>https://www.deepmind.com/blog/artificial-intelligence-values-and-alignment</a:t>
            </a:r>
          </a:p>
          <a:p>
            <a:pPr marL="0" indent="0" defTabSz="448037">
              <a:spcBef>
                <a:spcPts val="500"/>
              </a:spcBef>
              <a:buSzTx/>
              <a:buNone/>
              <a:defRPr sz="1029"/>
            </a:pPr>
            <a:r>
              <a:t>[10] </a:t>
            </a:r>
            <a:r>
              <a:rPr i="1"/>
              <a:t>2022 expert survey on progress in AI</a:t>
            </a:r>
            <a:r>
              <a:t>. AI Impacts. (2022, September 27). Retrieved May 2, 2023, from https://aiimpacts.org/2022-expert-survey-on-progress-in-ai/#Chance_that_the_intelligence_explosion_argument_is_about_right</a:t>
            </a:r>
          </a:p>
        </p:txBody>
      </p:sp>
      <p:sp>
        <p:nvSpPr>
          <p:cNvPr id="206" name="TextBox 5"/>
          <p:cNvSpPr txBox="1"/>
          <p:nvPr/>
        </p:nvSpPr>
        <p:spPr>
          <a:xfrm>
            <a:off x="6892833" y="372337"/>
            <a:ext cx="208824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400">
                <a:solidFill>
                  <a:srgbClr val="FFFFFF"/>
                </a:solidFill>
              </a:defRPr>
            </a:lvl1pPr>
          </a:lstStyle>
          <a:p>
            <a:r>
              <a:rPr lang="en-US" dirty="0"/>
              <a:t>Ansel Chang</a:t>
            </a:r>
          </a:p>
        </p:txBody>
      </p:sp>
      <p:sp>
        <p:nvSpPr>
          <p:cNvPr id="2" name="Footer Placeholder 1">
            <a:extLst>
              <a:ext uri="{FF2B5EF4-FFF2-40B4-BE49-F238E27FC236}">
                <a16:creationId xmlns:a16="http://schemas.microsoft.com/office/drawing/2014/main" id="{5EB90DF8-F6A4-9593-A271-8F4F90DB51EC}"/>
              </a:ext>
            </a:extLst>
          </p:cNvPr>
          <p:cNvSpPr>
            <a:spLocks noGrp="1"/>
          </p:cNvSpPr>
          <p:nvPr>
            <p:ph type="ftr" sz="quarter" idx="11"/>
          </p:nvPr>
        </p:nvSpPr>
        <p:spPr/>
        <p:txBody>
          <a:bodyPr/>
          <a:lstStyle/>
          <a:p>
            <a:r>
              <a:rPr lang="en-US"/>
              <a:t>© 2023 Keith A. Pray</a:t>
            </a:r>
          </a:p>
        </p:txBody>
      </p:sp>
      <p:sp>
        <p:nvSpPr>
          <p:cNvPr id="3" name="Slide Number Placeholder 2">
            <a:extLst>
              <a:ext uri="{FF2B5EF4-FFF2-40B4-BE49-F238E27FC236}">
                <a16:creationId xmlns:a16="http://schemas.microsoft.com/office/drawing/2014/main" id="{392AB7B1-D20E-29D2-8ED3-A5007CF976B3}"/>
              </a:ext>
            </a:extLst>
          </p:cNvPr>
          <p:cNvSpPr>
            <a:spLocks noGrp="1"/>
          </p:cNvSpPr>
          <p:nvPr>
            <p:ph type="sldNum" sz="quarter" idx="12"/>
          </p:nvPr>
        </p:nvSpPr>
        <p:spPr/>
        <p:txBody>
          <a:bodyPr/>
          <a:lstStyle/>
          <a:p>
            <a:fld id="{A2A17EAB-8B51-5C40-8776-6683E51FA7A0}"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(1/2)</a:t>
            </a:r>
          </a:p>
        </p:txBody>
      </p:sp>
      <p:sp>
        <p:nvSpPr>
          <p:cNvPr id="3" name="Content Placeholder 2"/>
          <p:cNvSpPr>
            <a:spLocks noGrp="1"/>
          </p:cNvSpPr>
          <p:nvPr>
            <p:ph sz="half" idx="1"/>
          </p:nvPr>
        </p:nvSpPr>
        <p:spPr>
          <a:xfrm>
            <a:off x="685800" y="1264396"/>
            <a:ext cx="3276599" cy="3879103"/>
          </a:xfrm>
        </p:spPr>
        <p:txBody>
          <a:bodyPr>
            <a:normAutofit lnSpcReduction="10000"/>
          </a:bodyPr>
          <a:lstStyle/>
          <a:p>
            <a:pPr marL="205768" lvl="1" indent="0">
              <a:buNone/>
            </a:pPr>
            <a:r>
              <a:rPr lang="en-US" dirty="0">
                <a:hlinkClick r:id="rId3"/>
              </a:rPr>
              <a:t>Don’t Download This Song</a:t>
            </a:r>
            <a:r>
              <a:rPr lang="en-US" dirty="0"/>
              <a:t> (2006)</a:t>
            </a:r>
          </a:p>
          <a:p>
            <a:pPr marL="205768" lvl="1" indent="0">
              <a:buNone/>
            </a:pPr>
            <a:r>
              <a:rPr lang="en-US" dirty="0"/>
              <a:t>- Weird Al (3:53)</a:t>
            </a:r>
            <a:endParaRPr lang="en-US" dirty="0">
              <a:hlinkClick r:id="rId4"/>
            </a:endParaRPr>
          </a:p>
          <a:p>
            <a:pPr marL="205768" lvl="1" indent="0">
              <a:buNone/>
            </a:pPr>
            <a:endParaRPr lang="en-US" dirty="0">
              <a:hlinkClick r:id="rId4"/>
            </a:endParaRPr>
          </a:p>
          <a:p>
            <a:pPr marL="205768" lvl="1" indent="0">
              <a:buNone/>
            </a:pPr>
            <a:r>
              <a:rPr lang="en-US" dirty="0">
                <a:hlinkClick r:id="rId4"/>
              </a:rPr>
              <a:t>It’s All About The Pentiums</a:t>
            </a:r>
            <a:r>
              <a:rPr lang="en-US" dirty="0"/>
              <a:t> (1999)</a:t>
            </a:r>
          </a:p>
          <a:p>
            <a:pPr marL="205768" lvl="1" indent="0">
              <a:buNone/>
            </a:pPr>
            <a:r>
              <a:rPr lang="en-US" dirty="0"/>
              <a:t>- Weird Al (3:34) </a:t>
            </a: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ea typeface="ＭＳ Ｐゴシック" pitchFamily="-109" charset="-128"/>
                <a:cs typeface="ＭＳ Ｐゴシック" pitchFamily="-109" charset="-128"/>
                <a:hlinkClick r:id="rId5"/>
              </a:rPr>
              <a:t>White and Nerdy</a:t>
            </a:r>
            <a:r>
              <a:rPr lang="en-US" dirty="0">
                <a:ea typeface="ＭＳ Ｐゴシック" pitchFamily="-109" charset="-128"/>
                <a:cs typeface="ＭＳ Ｐゴシック" pitchFamily="-109" charset="-128"/>
              </a:rPr>
              <a:t>  (2006)</a:t>
            </a:r>
          </a:p>
          <a:p>
            <a:pPr marL="205768" lvl="1" indent="0">
              <a:buNone/>
            </a:pPr>
            <a:r>
              <a:rPr lang="en-US" dirty="0">
                <a:ea typeface="ＭＳ Ｐゴシック" pitchFamily="-109" charset="-128"/>
                <a:cs typeface="ＭＳ Ｐゴシック" pitchFamily="-109" charset="-128"/>
              </a:rPr>
              <a:t>- Weird Al (2:50)</a:t>
            </a:r>
            <a:endParaRPr lang="en-US" dirty="0"/>
          </a:p>
          <a:p>
            <a:pPr marL="205768" lvl="1" indent="0">
              <a:buNone/>
            </a:pPr>
            <a:endParaRPr lang="en-US" dirty="0"/>
          </a:p>
          <a:p>
            <a:pPr marL="205768" lvl="1" indent="0">
              <a:buNone/>
            </a:pPr>
            <a:r>
              <a:rPr lang="en-US" dirty="0">
                <a:hlinkClick r:id="rId6"/>
              </a:rPr>
              <a:t>Virus Alert</a:t>
            </a:r>
            <a:r>
              <a:rPr lang="en-US" dirty="0"/>
              <a:t> (2006)</a:t>
            </a:r>
          </a:p>
          <a:p>
            <a:pPr marL="205768" lvl="1" indent="0">
              <a:buNone/>
            </a:pPr>
            <a:r>
              <a:rPr lang="en-US" dirty="0"/>
              <a:t>- Weird Al (3:43)</a:t>
            </a:r>
          </a:p>
          <a:p>
            <a:pPr marL="205768" lvl="1" indent="0">
              <a:buNone/>
            </a:pPr>
            <a:endParaRPr lang="en-US" dirty="0"/>
          </a:p>
          <a:p>
            <a:pPr marL="205768" lvl="1" indent="0">
              <a:buNone/>
            </a:pPr>
            <a:r>
              <a:rPr lang="en-US" dirty="0">
                <a:hlinkClick r:id="rId7"/>
              </a:rPr>
              <a:t>Word Crimes</a:t>
            </a:r>
            <a:r>
              <a:rPr lang="en-US" dirty="0"/>
              <a:t> (2014)</a:t>
            </a:r>
          </a:p>
          <a:p>
            <a:pPr marL="205768" lvl="1" indent="0">
              <a:buNone/>
            </a:pPr>
            <a:r>
              <a:rPr lang="en-US" dirty="0"/>
              <a:t>- Weird Al (3:45)</a:t>
            </a:r>
            <a:endParaRPr lang="en-US" dirty="0">
              <a:hlinkClick r:id="rId8"/>
            </a:endParaRP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264396"/>
            <a:ext cx="3733800" cy="3802903"/>
          </a:xfrm>
        </p:spPr>
        <p:txBody>
          <a:bodyPr>
            <a:normAutofit lnSpcReduction="10000"/>
          </a:bodyPr>
          <a:lstStyle/>
          <a:p>
            <a:pPr marL="205768" lvl="1" indent="0">
              <a:buNone/>
            </a:pPr>
            <a:r>
              <a:rPr lang="en-US" dirty="0">
                <a:hlinkClick r:id="rId9"/>
              </a:rPr>
              <a:t>Copyright: Forever Less One Day</a:t>
            </a:r>
            <a:r>
              <a:rPr lang="en-US" dirty="0"/>
              <a:t> (2011)</a:t>
            </a:r>
          </a:p>
          <a:p>
            <a:pPr marL="205768" lvl="1" indent="0">
              <a:buNone/>
            </a:pPr>
            <a:r>
              <a:rPr lang="en-US" dirty="0"/>
              <a:t>- CGP Grey (6:27)</a:t>
            </a:r>
          </a:p>
          <a:p>
            <a:pPr marL="205768" lvl="1" indent="0">
              <a:buNone/>
            </a:pPr>
            <a:endParaRPr lang="en-US" dirty="0"/>
          </a:p>
          <a:p>
            <a:pPr marL="205768" lvl="1" indent="0">
              <a:buNone/>
            </a:pPr>
            <a:r>
              <a:rPr lang="en-US" dirty="0">
                <a:hlinkClick r:id="rId8"/>
              </a:rPr>
              <a:t>Humans Need Not Apply</a:t>
            </a:r>
            <a:r>
              <a:rPr lang="en-US" dirty="0"/>
              <a:t> (2014)</a:t>
            </a:r>
          </a:p>
          <a:p>
            <a:pPr marL="205768" lvl="1" indent="0">
              <a:buNone/>
            </a:pPr>
            <a:r>
              <a:rPr lang="en-US" dirty="0"/>
              <a:t>- CGP Grey (15:00)</a:t>
            </a:r>
            <a:endParaRPr lang="en-US" dirty="0">
              <a:hlinkClick r:id="rId10"/>
            </a:endParaRPr>
          </a:p>
          <a:p>
            <a:pPr marL="205768" lvl="1" indent="0">
              <a:buNone/>
            </a:pPr>
            <a:endParaRPr lang="en-US" dirty="0"/>
          </a:p>
          <a:p>
            <a:pPr marL="205768" lvl="1" indent="0">
              <a:buNone/>
            </a:pPr>
            <a:r>
              <a:rPr lang="en-US" dirty="0">
                <a:hlinkClick r:id="rId11"/>
              </a:rPr>
              <a:t>This Video Will Make You Angry</a:t>
            </a:r>
            <a:r>
              <a:rPr lang="en-US" dirty="0"/>
              <a:t> (2015)</a:t>
            </a:r>
          </a:p>
          <a:p>
            <a:pPr marL="205768" lvl="1" indent="0">
              <a:buNone/>
            </a:pPr>
            <a:r>
              <a:rPr lang="en-US" dirty="0"/>
              <a:t>- CGP Grey (7:25)</a:t>
            </a:r>
          </a:p>
          <a:p>
            <a:pPr marL="205768" lvl="1" indent="0">
              <a:buNone/>
            </a:pPr>
            <a:endParaRPr lang="en-US" dirty="0"/>
          </a:p>
          <a:p>
            <a:pPr marL="205768" lvl="1" indent="0">
              <a:buNone/>
            </a:pPr>
            <a:r>
              <a:rPr lang="en-US" dirty="0">
                <a:hlinkClick r:id="rId12"/>
              </a:rPr>
              <a:t>Will automation take away all our jobs?</a:t>
            </a:r>
            <a:r>
              <a:rPr lang="en-US" dirty="0"/>
              <a:t> (2016) – David Autor (18:27)</a:t>
            </a:r>
            <a:br>
              <a:rPr lang="en-US" dirty="0"/>
            </a:br>
            <a:endParaRPr lang="en-US" dirty="0"/>
          </a:p>
          <a:p>
            <a:pPr marL="205768" lvl="1" indent="0">
              <a:buNone/>
            </a:pPr>
            <a:r>
              <a:rPr lang="en-US" dirty="0">
                <a:hlinkClick r:id="rId13"/>
              </a:rPr>
              <a:t>Epic Rap Battles of History: Steve Jobs vs. Bill Gates</a:t>
            </a:r>
            <a:r>
              <a:rPr lang="en-US" dirty="0"/>
              <a:t> (2013) (2:47)</a:t>
            </a:r>
          </a:p>
        </p:txBody>
      </p:sp>
      <p:sp>
        <p:nvSpPr>
          <p:cNvPr id="4" name="Footer Placeholder 3"/>
          <p:cNvSpPr>
            <a:spLocks noGrp="1"/>
          </p:cNvSpPr>
          <p:nvPr>
            <p:ph type="ftr" sz="quarter" idx="11"/>
          </p:nvPr>
        </p:nvSpPr>
        <p:spPr>
          <a:xfrm>
            <a:off x="-2222500" y="6780000"/>
            <a:ext cx="717865" cy="45719"/>
          </a:xfrm>
        </p:spPr>
        <p:txBody>
          <a:bodyPr/>
          <a:lstStyle/>
          <a:p>
            <a:r>
              <a:rPr lang="en-US"/>
              <a:t>© 2023 Keith A. Pray</a:t>
            </a:r>
          </a:p>
        </p:txBody>
      </p:sp>
      <p:pic>
        <p:nvPicPr>
          <p:cNvPr id="1032" name="Picture 8" descr="Image result for humans need not apply">
            <a:hlinkClick r:id="rId8"/>
            <a:extLst>
              <a:ext uri="{FF2B5EF4-FFF2-40B4-BE49-F238E27FC236}">
                <a16:creationId xmlns:a16="http://schemas.microsoft.com/office/drawing/2014/main" id="{91EA0BBC-178D-354F-9AAD-E506297D97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1422" y="2070636"/>
            <a:ext cx="914400" cy="33610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38</a:t>
            </a:fld>
            <a:endParaRPr lang="en-US"/>
          </a:p>
        </p:txBody>
      </p:sp>
      <p:pic>
        <p:nvPicPr>
          <p:cNvPr id="11" name="Picture 4" descr="Image result for its all about the pentiums">
            <a:extLst>
              <a:ext uri="{FF2B5EF4-FFF2-40B4-BE49-F238E27FC236}">
                <a16:creationId xmlns:a16="http://schemas.microsoft.com/office/drawing/2014/main" id="{BF1C4E25-BDDF-0445-9857-170EE104F8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2"/>
            <a:ext cx="914400" cy="8021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white and nerdy">
            <a:extLst>
              <a:ext uri="{FF2B5EF4-FFF2-40B4-BE49-F238E27FC236}">
                <a16:creationId xmlns:a16="http://schemas.microsoft.com/office/drawing/2014/main" id="{3E99AEB3-B9DD-CB46-B3F4-2EFA086A07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2774455"/>
            <a:ext cx="914400" cy="684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Video Will Make You Angry - YouTube">
            <a:extLst>
              <a:ext uri="{FF2B5EF4-FFF2-40B4-BE49-F238E27FC236}">
                <a16:creationId xmlns:a16="http://schemas.microsoft.com/office/drawing/2014/main" id="{411142C5-C29B-594E-8ABA-EEB80BBFB3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2411" y="2847830"/>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492152-1554050-1-raikfcquaxqncofqfm.stackpathdns.com/wp-content/uploads/2019/10/dontdownloadthissong-675-sized.png">
            <a:hlinkClick r:id="rId3"/>
            <a:extLst>
              <a:ext uri="{FF2B5EF4-FFF2-40B4-BE49-F238E27FC236}">
                <a16:creationId xmlns:a16="http://schemas.microsoft.com/office/drawing/2014/main" id="{332614EE-8113-924B-81A4-FF203BF55A5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264396"/>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pyright: Forever Less One Day - YouTube">
            <a:hlinkClick r:id="rId9"/>
            <a:extLst>
              <a:ext uri="{FF2B5EF4-FFF2-40B4-BE49-F238E27FC236}">
                <a16:creationId xmlns:a16="http://schemas.microsoft.com/office/drawing/2014/main" id="{8DCD9CC6-91B8-FA48-8AA7-5D271609F2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1422" y="1282953"/>
            <a:ext cx="914400" cy="515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irus Alert | Music Video Wiki | Fandom">
            <a:hlinkClick r:id="rId6"/>
            <a:extLst>
              <a:ext uri="{FF2B5EF4-FFF2-40B4-BE49-F238E27FC236}">
                <a16:creationId xmlns:a16="http://schemas.microsoft.com/office/drawing/2014/main" id="{03380902-4E96-B74E-9857-DA225DC42BF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 y="3578523"/>
            <a:ext cx="914400" cy="6834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img.youtube.com/vi/8Gv0H-vPoDc/hqdefault.jpg">
            <a:hlinkClick r:id="rId7"/>
            <a:extLst>
              <a:ext uri="{FF2B5EF4-FFF2-40B4-BE49-F238E27FC236}">
                <a16:creationId xmlns:a16="http://schemas.microsoft.com/office/drawing/2014/main" id="{1E3A55C8-C54E-0C42-AAF1-8A571A6949C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2487" b="12853"/>
          <a:stretch/>
        </p:blipFill>
        <p:spPr bwMode="auto">
          <a:xfrm>
            <a:off x="-1" y="4389242"/>
            <a:ext cx="914400" cy="5120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teve Jobs vs Bill Gates. Epic Rap Battles of History - YouTube">
            <a:hlinkClick r:id="rId13"/>
            <a:extLst>
              <a:ext uri="{FF2B5EF4-FFF2-40B4-BE49-F238E27FC236}">
                <a16:creationId xmlns:a16="http://schemas.microsoft.com/office/drawing/2014/main" id="{9BCC97F5-32B9-554D-BE6C-18AB4ED269F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1422" y="428722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avid Autor: Will automation take away all our jobs? | TED Talk">
            <a:hlinkClick r:id="rId12"/>
            <a:extLst>
              <a:ext uri="{FF2B5EF4-FFF2-40B4-BE49-F238E27FC236}">
                <a16:creationId xmlns:a16="http://schemas.microsoft.com/office/drawing/2014/main" id="{12C484FF-20C3-0245-A992-03FF1AF4BEC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1422" y="3633681"/>
            <a:ext cx="914400" cy="515112"/>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a:extLst>
              <a:ext uri="{FF2B5EF4-FFF2-40B4-BE49-F238E27FC236}">
                <a16:creationId xmlns:a16="http://schemas.microsoft.com/office/drawing/2014/main" id="{49D035E2-6330-4A5D-57EE-5D6750C16E5A}"/>
              </a:ext>
            </a:extLst>
          </p:cNvPr>
          <p:cNvSpPr txBox="1">
            <a:spLocks/>
          </p:cNvSpPr>
          <p:nvPr/>
        </p:nvSpPr>
        <p:spPr>
          <a:xfrm>
            <a:off x="0" y="4997196"/>
            <a:ext cx="5562600" cy="146304"/>
          </a:xfrm>
          <a:prstGeom prst="rect">
            <a:avLst/>
          </a:prstGeom>
        </p:spPr>
        <p:txBody>
          <a:bodyPr vert="horz" lIns="91436" tIns="45718" rIns="91436" bIns="45718"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2023 Keith A. Pray</a:t>
            </a:r>
            <a:endParaRPr lang="en-US" dirty="0"/>
          </a:p>
        </p:txBody>
      </p:sp>
    </p:spTree>
    <p:extLst>
      <p:ext uri="{BB962C8B-B14F-4D97-AF65-F5344CB8AC3E}">
        <p14:creationId xmlns:p14="http://schemas.microsoft.com/office/powerpoint/2010/main" val="1296382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Choice – Interesting Videos (2/2)</a:t>
            </a:r>
          </a:p>
        </p:txBody>
      </p:sp>
      <p:sp>
        <p:nvSpPr>
          <p:cNvPr id="3" name="Content Placeholder 2"/>
          <p:cNvSpPr>
            <a:spLocks noGrp="1"/>
          </p:cNvSpPr>
          <p:nvPr>
            <p:ph sz="half" idx="1"/>
          </p:nvPr>
        </p:nvSpPr>
        <p:spPr>
          <a:xfrm>
            <a:off x="685800" y="1222409"/>
            <a:ext cx="3276599" cy="3790187"/>
          </a:xfrm>
        </p:spPr>
        <p:txBody>
          <a:bodyPr>
            <a:normAutofit/>
          </a:bodyPr>
          <a:lstStyle/>
          <a:p>
            <a:pPr marL="205768" lvl="1" indent="0">
              <a:buNone/>
            </a:pPr>
            <a:r>
              <a:rPr lang="en-US" dirty="0">
                <a:hlinkClick r:id="rId3"/>
              </a:rPr>
              <a:t>MSNBC on Denver's Automated Baggage System</a:t>
            </a:r>
            <a:r>
              <a:rPr lang="en-US" dirty="0"/>
              <a:t> (2010) (2:27)</a:t>
            </a:r>
            <a:endParaRPr lang="en-US" dirty="0">
              <a:hlinkClick r:id="rId4"/>
            </a:endParaRPr>
          </a:p>
          <a:p>
            <a:pPr marL="205768" lvl="1" indent="0">
              <a:buNone/>
            </a:pPr>
            <a:endParaRPr lang="en-US" dirty="0">
              <a:ea typeface="ＭＳ Ｐゴシック" pitchFamily="-109" charset="-128"/>
              <a:cs typeface="ＭＳ Ｐゴシック" pitchFamily="-109" charset="-128"/>
              <a:hlinkClick r:id="rId5"/>
            </a:endParaRPr>
          </a:p>
          <a:p>
            <a:pPr marL="205768" lvl="1" indent="0">
              <a:buNone/>
            </a:pPr>
            <a:r>
              <a:rPr lang="en-US" dirty="0">
                <a:hlinkClick r:id="rId6"/>
              </a:rPr>
              <a:t>Last Week tonight with John Oliver</a:t>
            </a:r>
            <a:r>
              <a:rPr lang="en-US" dirty="0"/>
              <a:t>  (2015) - Snowden (33:14) </a:t>
            </a:r>
            <a:endParaRPr lang="en-US" dirty="0">
              <a:ea typeface="ＭＳ Ｐゴシック" pitchFamily="-109" charset="-128"/>
              <a:cs typeface="ＭＳ Ｐゴシック" pitchFamily="-109" charset="-128"/>
            </a:endParaRPr>
          </a:p>
          <a:p>
            <a:pPr marL="205768" lvl="1" indent="0">
              <a:buNone/>
            </a:pPr>
            <a:endParaRPr lang="en-US" dirty="0">
              <a:ea typeface="ＭＳ Ｐゴシック" pitchFamily="-109" charset="-128"/>
              <a:cs typeface="ＭＳ Ｐゴシック" pitchFamily="-109" charset="-128"/>
            </a:endParaRPr>
          </a:p>
          <a:p>
            <a:pPr marL="205768" lvl="1" indent="0">
              <a:buNone/>
            </a:pPr>
            <a:r>
              <a:rPr lang="en-US" dirty="0">
                <a:ea typeface="ＭＳ Ｐゴシック" pitchFamily="-109" charset="-128"/>
                <a:cs typeface="ＭＳ Ｐゴシック" pitchFamily="-109" charset="-128"/>
                <a:hlinkClick r:id="rId7"/>
              </a:rPr>
              <a:t>3D Printed Homes</a:t>
            </a:r>
            <a:r>
              <a:rPr lang="en-US" dirty="0">
                <a:ea typeface="ＭＳ Ｐゴシック" pitchFamily="-109" charset="-128"/>
                <a:cs typeface="ＭＳ Ｐゴシック" pitchFamily="-109" charset="-128"/>
              </a:rPr>
              <a:t> (2018)</a:t>
            </a:r>
          </a:p>
          <a:p>
            <a:pPr marL="205768" lvl="1" indent="0">
              <a:buNone/>
            </a:pPr>
            <a:r>
              <a:rPr lang="en-US" dirty="0">
                <a:ea typeface="ＭＳ Ｐゴシック" pitchFamily="-109" charset="-128"/>
                <a:cs typeface="ＭＳ Ｐゴシック" pitchFamily="-109" charset="-128"/>
              </a:rPr>
              <a:t>- News Story (1:28)</a:t>
            </a:r>
            <a:endParaRPr lang="en-US" dirty="0">
              <a:ea typeface="ＭＳ Ｐゴシック" pitchFamily="-109" charset="-128"/>
              <a:cs typeface="ＭＳ Ｐゴシック" pitchFamily="-109" charset="-128"/>
              <a:hlinkClick r:id="rId5"/>
            </a:endParaRPr>
          </a:p>
          <a:p>
            <a:pPr marL="205768" lvl="1" indent="0">
              <a:buNone/>
            </a:pPr>
            <a:endParaRPr lang="en-US" dirty="0"/>
          </a:p>
          <a:p>
            <a:pPr marL="205768" lvl="1" indent="0">
              <a:buNone/>
            </a:pPr>
            <a:r>
              <a:rPr lang="en-US" dirty="0">
                <a:hlinkClick r:id="rId8"/>
              </a:rPr>
              <a:t>The Game Of Trust</a:t>
            </a:r>
            <a:r>
              <a:rPr lang="en-US" dirty="0"/>
              <a:t> (2017) </a:t>
            </a:r>
            <a:br>
              <a:rPr lang="en-US" dirty="0"/>
            </a:br>
            <a:r>
              <a:rPr lang="en-US" dirty="0"/>
              <a:t>- Nicky Case</a:t>
            </a:r>
          </a:p>
          <a:p>
            <a:pPr marL="205768" lvl="1" indent="0">
              <a:buNone/>
            </a:pPr>
            <a:br>
              <a:rPr lang="en-US" dirty="0">
                <a:hlinkClick r:id="rId9"/>
              </a:rPr>
            </a:br>
            <a:r>
              <a:rPr lang="en-US" dirty="0">
                <a:hlinkClick r:id="rId9"/>
              </a:rPr>
              <a:t>Adobe Firefly</a:t>
            </a:r>
            <a:r>
              <a:rPr lang="en-US" dirty="0"/>
              <a:t> (2023) </a:t>
            </a:r>
            <a:br>
              <a:rPr lang="en-US" dirty="0"/>
            </a:br>
            <a:r>
              <a:rPr lang="en-US" dirty="0"/>
              <a:t>- Adobe (1:16)</a:t>
            </a:r>
          </a:p>
          <a:p>
            <a:pPr marL="205768" lvl="1" indent="0">
              <a:buNone/>
            </a:pPr>
            <a:endParaRPr lang="en-US" dirty="0">
              <a:hlinkClick r:id="rId10"/>
            </a:endParaRPr>
          </a:p>
          <a:p>
            <a:pPr marL="205768" lvl="1" indent="0">
              <a:buNone/>
            </a:pPr>
            <a:endParaRPr lang="en-US" dirty="0">
              <a:hlinkClick r:id="rId10"/>
            </a:endParaRPr>
          </a:p>
        </p:txBody>
      </p:sp>
      <p:sp>
        <p:nvSpPr>
          <p:cNvPr id="6" name="Content Placeholder 5">
            <a:extLst>
              <a:ext uri="{FF2B5EF4-FFF2-40B4-BE49-F238E27FC236}">
                <a16:creationId xmlns:a16="http://schemas.microsoft.com/office/drawing/2014/main" id="{4DEAEBCE-6FA8-B245-B04C-E1F63182EFDB}"/>
              </a:ext>
            </a:extLst>
          </p:cNvPr>
          <p:cNvSpPr>
            <a:spLocks noGrp="1"/>
          </p:cNvSpPr>
          <p:nvPr>
            <p:ph sz="half" idx="2"/>
          </p:nvPr>
        </p:nvSpPr>
        <p:spPr>
          <a:xfrm>
            <a:off x="5104411" y="1222409"/>
            <a:ext cx="3733800" cy="3686475"/>
          </a:xfrm>
        </p:spPr>
        <p:txBody>
          <a:bodyPr>
            <a:normAutofit/>
          </a:bodyPr>
          <a:lstStyle/>
          <a:p>
            <a:pPr marL="205768" lvl="1" indent="0">
              <a:buNone/>
            </a:pPr>
            <a:r>
              <a:rPr lang="en-US" dirty="0">
                <a:hlinkClick r:id="rId11"/>
              </a:rPr>
              <a:t>What "Orwellian" really means</a:t>
            </a:r>
            <a:r>
              <a:rPr lang="en-US" dirty="0"/>
              <a:t> (2015) </a:t>
            </a:r>
            <a:br>
              <a:rPr lang="en-US" dirty="0"/>
            </a:br>
            <a:r>
              <a:rPr lang="en-US" dirty="0"/>
              <a:t>- Noah </a:t>
            </a:r>
            <a:r>
              <a:rPr lang="en-US" dirty="0" err="1"/>
              <a:t>Tavlin</a:t>
            </a:r>
            <a:r>
              <a:rPr lang="en-US" dirty="0"/>
              <a:t> (5:31)</a:t>
            </a:r>
          </a:p>
          <a:p>
            <a:pPr marL="205768" lvl="1" indent="0">
              <a:buNone/>
            </a:pPr>
            <a:br>
              <a:rPr lang="en-US" dirty="0"/>
            </a:br>
            <a:endParaRPr lang="en-US" dirty="0"/>
          </a:p>
          <a:p>
            <a:pPr marL="205768" lvl="1" indent="0">
              <a:buNone/>
            </a:pPr>
            <a:r>
              <a:rPr lang="en-US" dirty="0">
                <a:hlinkClick r:id="rId12"/>
              </a:rPr>
              <a:t>Why Electronic Voting is Still a Bad Idea</a:t>
            </a:r>
            <a:r>
              <a:rPr lang="en-US" dirty="0"/>
              <a:t> (2019) - Tom Scott (12:00)</a:t>
            </a:r>
          </a:p>
          <a:p>
            <a:pPr marL="205768" lvl="1" indent="0">
              <a:buNone/>
            </a:pPr>
            <a:endParaRPr lang="en-US" dirty="0"/>
          </a:p>
          <a:p>
            <a:pPr marL="205768" lvl="1" indent="0">
              <a:buNone/>
            </a:pPr>
            <a:br>
              <a:rPr lang="en-US" dirty="0">
                <a:hlinkClick r:id="rId13"/>
              </a:rPr>
            </a:br>
            <a:r>
              <a:rPr lang="en-US" dirty="0">
                <a:hlinkClick r:id="rId13"/>
              </a:rPr>
              <a:t>Welcome To Life</a:t>
            </a:r>
            <a:r>
              <a:rPr lang="en-US" dirty="0"/>
              <a:t> (2012)</a:t>
            </a:r>
            <a:br>
              <a:rPr lang="en-US" dirty="0"/>
            </a:br>
            <a:r>
              <a:rPr lang="en-US" dirty="0"/>
              <a:t>- Tom Scott (2:44)</a:t>
            </a:r>
          </a:p>
          <a:p>
            <a:pPr marL="205768" lvl="1" indent="0">
              <a:buNone/>
            </a:pPr>
            <a:endParaRPr lang="en-US" dirty="0"/>
          </a:p>
          <a:p>
            <a:pPr marL="205768" lvl="1" indent="0">
              <a:buNone/>
            </a:pPr>
            <a:r>
              <a:rPr lang="en-US" dirty="0">
                <a:hlinkClick r:id="rId14"/>
              </a:rPr>
              <a:t>Mr. Roboto</a:t>
            </a:r>
            <a:r>
              <a:rPr lang="en-US" dirty="0"/>
              <a:t> (1983) </a:t>
            </a:r>
          </a:p>
          <a:p>
            <a:pPr marL="205768" lvl="1" indent="0">
              <a:buNone/>
            </a:pPr>
            <a:r>
              <a:rPr lang="en-US" dirty="0"/>
              <a:t>- Styx (5:34)</a:t>
            </a:r>
          </a:p>
        </p:txBody>
      </p:sp>
      <p:sp>
        <p:nvSpPr>
          <p:cNvPr id="4" name="Footer Placeholder 3"/>
          <p:cNvSpPr>
            <a:spLocks noGrp="1"/>
          </p:cNvSpPr>
          <p:nvPr>
            <p:ph type="ftr" sz="quarter" idx="11"/>
          </p:nvPr>
        </p:nvSpPr>
        <p:spPr>
          <a:xfrm>
            <a:off x="-2222500" y="6780000"/>
            <a:ext cx="717865" cy="45719"/>
          </a:xfrm>
        </p:spPr>
        <p:txBody>
          <a:bodyPr/>
          <a:lstStyle/>
          <a:p>
            <a:r>
              <a:rPr lang="en-US"/>
              <a:t>© 2023 Keith A. Pray</a:t>
            </a:r>
          </a:p>
        </p:txBody>
      </p:sp>
      <p:pic>
        <p:nvPicPr>
          <p:cNvPr id="1038" name="Picture 14" descr="Video for what orwellian really means">
            <a:extLst>
              <a:ext uri="{FF2B5EF4-FFF2-40B4-BE49-F238E27FC236}">
                <a16:creationId xmlns:a16="http://schemas.microsoft.com/office/drawing/2014/main" id="{4ECFA0E8-2EB4-E245-AD1B-58465CD8D6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41422" y="1222409"/>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9D58864-7D03-4041-B6FB-B0533D673E59}"/>
              </a:ext>
            </a:extLst>
          </p:cNvPr>
          <p:cNvSpPr>
            <a:spLocks noGrp="1"/>
          </p:cNvSpPr>
          <p:nvPr>
            <p:ph type="sldNum" sz="quarter" idx="12"/>
          </p:nvPr>
        </p:nvSpPr>
        <p:spPr/>
        <p:txBody>
          <a:bodyPr/>
          <a:lstStyle/>
          <a:p>
            <a:fld id="{A2A17EAB-8B51-5C40-8776-6683E51FA7A0}" type="slidenum">
              <a:rPr lang="en-US" smtClean="0"/>
              <a:t>39</a:t>
            </a:fld>
            <a:endParaRPr lang="en-US" dirty="0"/>
          </a:p>
        </p:txBody>
      </p:sp>
      <p:pic>
        <p:nvPicPr>
          <p:cNvPr id="14" name="Picture 2" descr="https://ncase.me/trust/assets/conclusion/summary.png">
            <a:extLst>
              <a:ext uri="{FF2B5EF4-FFF2-40B4-BE49-F238E27FC236}">
                <a16:creationId xmlns:a16="http://schemas.microsoft.com/office/drawing/2014/main" id="{3582C3A5-CFB7-9A46-8D85-B20CC84E925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70058"/>
          <a:stretch/>
        </p:blipFill>
        <p:spPr bwMode="auto">
          <a:xfrm>
            <a:off x="22345" y="3502083"/>
            <a:ext cx="916186"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SNBC on Denver's Automated Baggage System - YouTube">
            <a:hlinkClick r:id="rId3"/>
            <a:extLst>
              <a:ext uri="{FF2B5EF4-FFF2-40B4-BE49-F238E27FC236}">
                <a16:creationId xmlns:a16="http://schemas.microsoft.com/office/drawing/2014/main" id="{69F69105-1790-8247-9B42-1D2A94F3770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052" r="8821"/>
          <a:stretch/>
        </p:blipFill>
        <p:spPr bwMode="auto">
          <a:xfrm>
            <a:off x="0" y="1225419"/>
            <a:ext cx="914400" cy="612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i.upworthy.com/nugget/5522874d613031000c270000/attachments/JohnOliverEdwardSnowden7-600eed8723d684a41064eb03f58b9348.jpg?auto=format&amp;ixlib=imgixjs-3.3.0">
            <a:extLst>
              <a:ext uri="{FF2B5EF4-FFF2-40B4-BE49-F238E27FC236}">
                <a16:creationId xmlns:a16="http://schemas.microsoft.com/office/drawing/2014/main" id="{5145E00D-B167-2041-B3AB-99EBFAF787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031009"/>
            <a:ext cx="914400" cy="4754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ON 3D printed house for the developing world starts at $4,000">
            <a:hlinkClick r:id="rId7"/>
            <a:extLst>
              <a:ext uri="{FF2B5EF4-FFF2-40B4-BE49-F238E27FC236}">
                <a16:creationId xmlns:a16="http://schemas.microsoft.com/office/drawing/2014/main" id="{227291FB-5AD7-ED4D-9AB1-6DA5C875196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2795003"/>
            <a:ext cx="914400" cy="5537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Video for welcome to life tom scott">
            <a:hlinkClick r:id="rId13"/>
            <a:extLst>
              <a:ext uri="{FF2B5EF4-FFF2-40B4-BE49-F238E27FC236}">
                <a16:creationId xmlns:a16="http://schemas.microsoft.com/office/drawing/2014/main" id="{2057DF79-3A01-1647-8417-5D81C050D03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1422" y="3117502"/>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hy Electronic Voting Is Still A Bad Idea - YouTube">
            <a:hlinkClick r:id="rId12"/>
            <a:extLst>
              <a:ext uri="{FF2B5EF4-FFF2-40B4-BE49-F238E27FC236}">
                <a16:creationId xmlns:a16="http://schemas.microsoft.com/office/drawing/2014/main" id="{AE8107FE-1DB8-8D49-A8C3-42135933CB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41422" y="2234212"/>
            <a:ext cx="914400" cy="5151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yx - 'Mr. Roboto' Music Video from 1983 | The '80s Ruled">
            <a:hlinkClick r:id="rId14"/>
            <a:extLst>
              <a:ext uri="{FF2B5EF4-FFF2-40B4-BE49-F238E27FC236}">
                <a16:creationId xmlns:a16="http://schemas.microsoft.com/office/drawing/2014/main" id="{26D1275E-D4FE-634D-A62D-9247C6A1A2C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1422" y="4022813"/>
            <a:ext cx="914400" cy="553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rId9"/>
            <a:extLst>
              <a:ext uri="{FF2B5EF4-FFF2-40B4-BE49-F238E27FC236}">
                <a16:creationId xmlns:a16="http://schemas.microsoft.com/office/drawing/2014/main" id="{A5AAD2F6-905F-6258-A66E-CDAF782B101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838" y="4348699"/>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3">
            <a:extLst>
              <a:ext uri="{FF2B5EF4-FFF2-40B4-BE49-F238E27FC236}">
                <a16:creationId xmlns:a16="http://schemas.microsoft.com/office/drawing/2014/main" id="{311E0837-BA85-E93B-F995-BB52D79A5CEC}"/>
              </a:ext>
            </a:extLst>
          </p:cNvPr>
          <p:cNvSpPr txBox="1">
            <a:spLocks/>
          </p:cNvSpPr>
          <p:nvPr/>
        </p:nvSpPr>
        <p:spPr>
          <a:xfrm>
            <a:off x="0" y="4997196"/>
            <a:ext cx="5562600" cy="146304"/>
          </a:xfrm>
          <a:prstGeom prst="rect">
            <a:avLst/>
          </a:prstGeom>
        </p:spPr>
        <p:txBody>
          <a:bodyPr vert="horz" lIns="91436" tIns="45718" rIns="91436" bIns="45718"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2023 Keith A. Pray</a:t>
            </a:r>
            <a:endParaRPr lang="en-US" dirty="0"/>
          </a:p>
        </p:txBody>
      </p:sp>
    </p:spTree>
    <p:extLst>
      <p:ext uri="{BB962C8B-B14F-4D97-AF65-F5344CB8AC3E}">
        <p14:creationId xmlns:p14="http://schemas.microsoft.com/office/powerpoint/2010/main" val="277792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6732" y="1065576"/>
            <a:ext cx="2941928" cy="3352800"/>
          </a:xfrm>
        </p:spPr>
        <p:txBody>
          <a:bodyPr>
            <a:normAutofit/>
          </a:bodyPr>
          <a:lstStyle/>
          <a:p>
            <a:r>
              <a:rPr lang="en-US" dirty="0"/>
              <a:t>Great improvement!</a:t>
            </a:r>
          </a:p>
          <a:p>
            <a:r>
              <a:rPr lang="en-US" dirty="0"/>
              <a:t>Many students highest grade yet!</a:t>
            </a:r>
          </a:p>
          <a:p>
            <a:r>
              <a:rPr lang="en-US" dirty="0"/>
              <a:t>Much better backing data</a:t>
            </a:r>
          </a:p>
          <a:p>
            <a:endParaRPr lang="en-US" dirty="0"/>
          </a:p>
        </p:txBody>
      </p:sp>
      <p:sp>
        <p:nvSpPr>
          <p:cNvPr id="4" name="Footer Placeholder 3"/>
          <p:cNvSpPr>
            <a:spLocks noGrp="1"/>
          </p:cNvSpPr>
          <p:nvPr>
            <p:ph type="ftr" sz="quarter" idx="11"/>
          </p:nvPr>
        </p:nvSpPr>
        <p:spPr/>
        <p:txBody>
          <a:bodyPr/>
          <a:lstStyle/>
          <a:p>
            <a:r>
              <a:rPr lang="sk-SK"/>
              <a:t>© 2023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dirty="0"/>
          </a:p>
        </p:txBody>
      </p:sp>
      <p:pic>
        <p:nvPicPr>
          <p:cNvPr id="7" name="Picture 6">
            <a:extLst>
              <a:ext uri="{FF2B5EF4-FFF2-40B4-BE49-F238E27FC236}">
                <a16:creationId xmlns:a16="http://schemas.microsoft.com/office/drawing/2014/main" id="{1F58B6F4-C87C-2C82-36F7-A80A45FBD7BB}"/>
              </a:ext>
            </a:extLst>
          </p:cNvPr>
          <p:cNvPicPr>
            <a:picLocks noChangeAspect="1"/>
          </p:cNvPicPr>
          <p:nvPr/>
        </p:nvPicPr>
        <p:blipFill>
          <a:blip r:embed="rId3"/>
          <a:stretch>
            <a:fillRect/>
          </a:stretch>
        </p:blipFill>
        <p:spPr>
          <a:xfrm>
            <a:off x="2997120" y="305576"/>
            <a:ext cx="5987490" cy="4729250"/>
          </a:xfrm>
          <a:prstGeom prst="rect">
            <a:avLst/>
          </a:prstGeom>
        </p:spPr>
      </p:pic>
    </p:spTree>
    <p:extLst>
      <p:ext uri="{BB962C8B-B14F-4D97-AF65-F5344CB8AC3E}">
        <p14:creationId xmlns:p14="http://schemas.microsoft.com/office/powerpoint/2010/main" val="133149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AE1010-8814-F14C-8C19-2C837C9F8EEE}"/>
              </a:ext>
            </a:extLst>
          </p:cNvPr>
          <p:cNvSpPr>
            <a:spLocks noGrp="1"/>
          </p:cNvSpPr>
          <p:nvPr>
            <p:ph type="title"/>
          </p:nvPr>
        </p:nvSpPr>
        <p:spPr/>
        <p:txBody>
          <a:bodyPr/>
          <a:lstStyle/>
          <a:p>
            <a:r>
              <a:rPr lang="en-US" dirty="0"/>
              <a:t>Student Choice – Interesting Articles 1/2</a:t>
            </a:r>
          </a:p>
        </p:txBody>
      </p:sp>
      <p:sp>
        <p:nvSpPr>
          <p:cNvPr id="8" name="Content Placeholder 7">
            <a:extLst>
              <a:ext uri="{FF2B5EF4-FFF2-40B4-BE49-F238E27FC236}">
                <a16:creationId xmlns:a16="http://schemas.microsoft.com/office/drawing/2014/main" id="{4E804DD4-C487-4749-9DA9-C06C0FFE6A0D}"/>
              </a:ext>
            </a:extLst>
          </p:cNvPr>
          <p:cNvSpPr>
            <a:spLocks noGrp="1"/>
          </p:cNvSpPr>
          <p:nvPr>
            <p:ph idx="1"/>
          </p:nvPr>
        </p:nvSpPr>
        <p:spPr>
          <a:xfrm>
            <a:off x="685800" y="1001027"/>
            <a:ext cx="7772400" cy="3704324"/>
          </a:xfrm>
        </p:spPr>
        <p:txBody>
          <a:bodyPr>
            <a:normAutofit/>
          </a:bodyPr>
          <a:lstStyle/>
          <a:p>
            <a:r>
              <a:rPr lang="en-US" dirty="0"/>
              <a:t>Communications of The ACM – Latest edition (through library)</a:t>
            </a:r>
          </a:p>
          <a:p>
            <a:r>
              <a:rPr lang="en-US" dirty="0">
                <a:hlinkClick r:id="rId3"/>
              </a:rPr>
              <a:t>Facebook security breach: Up to 50m accounts attacked</a:t>
            </a:r>
            <a:r>
              <a:rPr lang="en-US" b="1" dirty="0">
                <a:hlinkClick r:id="rId3"/>
              </a:rPr>
              <a:t> - </a:t>
            </a:r>
            <a:r>
              <a:rPr lang="en-US" dirty="0">
                <a:hlinkClick r:id="rId3"/>
              </a:rPr>
              <a:t>Dave Lee, North America technology reporter</a:t>
            </a:r>
            <a:r>
              <a:rPr lang="en-US" dirty="0"/>
              <a:t>, 2018-09-29 </a:t>
            </a:r>
          </a:p>
          <a:p>
            <a:r>
              <a:rPr lang="en-US" dirty="0">
                <a:hlinkClick r:id="rId4"/>
              </a:rPr>
              <a:t>WPI Secures $2.8 Million to Develop a Smartphone App to Help Assess the Health of Soldiers</a:t>
            </a:r>
            <a:r>
              <a:rPr lang="en-US" dirty="0"/>
              <a:t>, 2018-09-24</a:t>
            </a:r>
          </a:p>
          <a:p>
            <a:r>
              <a:rPr lang="en-US" dirty="0">
                <a:hlinkClick r:id="rId5"/>
              </a:rPr>
              <a:t>Quantified Toilets</a:t>
            </a:r>
            <a:r>
              <a:rPr lang="en-US" dirty="0"/>
              <a:t>, 2014, Quantified Toilets LLC (empty)</a:t>
            </a:r>
            <a:br>
              <a:rPr lang="en-US" dirty="0"/>
            </a:br>
            <a:r>
              <a:rPr lang="en-US" dirty="0">
                <a:hlinkClick r:id="rId6"/>
              </a:rPr>
              <a:t>What a Toilet Hoax Can Tell Us About the Future of Surveillance</a:t>
            </a:r>
            <a:r>
              <a:rPr lang="en-US" dirty="0"/>
              <a:t> – Jennifer </a:t>
            </a:r>
            <a:r>
              <a:rPr lang="en-US" dirty="0" err="1"/>
              <a:t>Golbeck</a:t>
            </a:r>
            <a:r>
              <a:rPr lang="en-US" dirty="0"/>
              <a:t>, The Atlantic, 2014-04-29</a:t>
            </a:r>
          </a:p>
          <a:p>
            <a:r>
              <a:rPr lang="en-US" dirty="0">
                <a:hlinkClick r:id="rId7"/>
              </a:rPr>
              <a:t>What Did Ada Lovelace's Program Actually Do?</a:t>
            </a:r>
            <a:r>
              <a:rPr lang="en-US" dirty="0"/>
              <a:t> - Sinclair Target, 2018-08-18 (First Programming Bug 1843?)</a:t>
            </a:r>
          </a:p>
        </p:txBody>
      </p:sp>
      <p:sp>
        <p:nvSpPr>
          <p:cNvPr id="5" name="Footer Placeholder 4">
            <a:extLst>
              <a:ext uri="{FF2B5EF4-FFF2-40B4-BE49-F238E27FC236}">
                <a16:creationId xmlns:a16="http://schemas.microsoft.com/office/drawing/2014/main" id="{008D47C9-308D-2842-8EF6-E760A1692C7C}"/>
              </a:ext>
            </a:extLst>
          </p:cNvPr>
          <p:cNvSpPr>
            <a:spLocks noGrp="1"/>
          </p:cNvSpPr>
          <p:nvPr>
            <p:ph type="ftr" sz="quarter" idx="11"/>
          </p:nvPr>
        </p:nvSpPr>
        <p:spPr/>
        <p:txBody>
          <a:bodyPr/>
          <a:lstStyle/>
          <a:p>
            <a:r>
              <a:rPr lang="en-US"/>
              <a:t>© 2023 Keith A. Pray</a:t>
            </a:r>
            <a:endParaRPr lang="en-US" dirty="0"/>
          </a:p>
        </p:txBody>
      </p:sp>
      <p:pic>
        <p:nvPicPr>
          <p:cNvPr id="3074" name="Picture 2" descr="Smartphone users silhouetted against the Facebook logo (file photo)">
            <a:extLst>
              <a:ext uri="{FF2B5EF4-FFF2-40B4-BE49-F238E27FC236}">
                <a16:creationId xmlns:a16="http://schemas.microsoft.com/office/drawing/2014/main" id="{15E6B5CE-2B70-D04E-AEE1-3835983F68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1451158"/>
            <a:ext cx="914400" cy="514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rpa Research Team">
            <a:extLst>
              <a:ext uri="{FF2B5EF4-FFF2-40B4-BE49-F238E27FC236}">
                <a16:creationId xmlns:a16="http://schemas.microsoft.com/office/drawing/2014/main" id="{111AD935-AEF5-0940-B1E0-2F05B3588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2125576"/>
            <a:ext cx="914400" cy="608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ntified Toilets">
            <a:extLst>
              <a:ext uri="{FF2B5EF4-FFF2-40B4-BE49-F238E27FC236}">
                <a16:creationId xmlns:a16="http://schemas.microsoft.com/office/drawing/2014/main" id="{8244A82B-33D3-A440-8497-3C8BD79CE0B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86883"/>
          <a:stretch/>
        </p:blipFill>
        <p:spPr bwMode="auto">
          <a:xfrm>
            <a:off x="8422109" y="3059300"/>
            <a:ext cx="477395" cy="64008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twobithistory.org/images/triangular_numbers2.png">
            <a:extLst>
              <a:ext uri="{FF2B5EF4-FFF2-40B4-BE49-F238E27FC236}">
                <a16:creationId xmlns:a16="http://schemas.microsoft.com/office/drawing/2014/main" id="{7FC32C31-3E22-D54E-B540-00FF2092B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0" y="3974981"/>
            <a:ext cx="914400" cy="73037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30D06FB-07C4-8F44-84D6-316AACCAA31C}"/>
              </a:ext>
            </a:extLst>
          </p:cNvPr>
          <p:cNvSpPr>
            <a:spLocks noGrp="1"/>
          </p:cNvSpPr>
          <p:nvPr>
            <p:ph type="sldNum" sz="quarter" idx="12"/>
          </p:nvPr>
        </p:nvSpPr>
        <p:spPr/>
        <p:txBody>
          <a:bodyPr/>
          <a:lstStyle/>
          <a:p>
            <a:fld id="{A2A17EAB-8B51-5C40-8776-6683E51FA7A0}" type="slidenum">
              <a:rPr lang="en-US" smtClean="0"/>
              <a:t>40</a:t>
            </a:fld>
            <a:endParaRPr lang="en-US"/>
          </a:p>
        </p:txBody>
      </p:sp>
    </p:spTree>
    <p:extLst>
      <p:ext uri="{BB962C8B-B14F-4D97-AF65-F5344CB8AC3E}">
        <p14:creationId xmlns:p14="http://schemas.microsoft.com/office/powerpoint/2010/main" val="585111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5303-6866-0646-A2BF-C9CC056A0090}"/>
              </a:ext>
            </a:extLst>
          </p:cNvPr>
          <p:cNvSpPr>
            <a:spLocks noGrp="1"/>
          </p:cNvSpPr>
          <p:nvPr>
            <p:ph type="title"/>
          </p:nvPr>
        </p:nvSpPr>
        <p:spPr/>
        <p:txBody>
          <a:bodyPr/>
          <a:lstStyle/>
          <a:p>
            <a:r>
              <a:rPr lang="en-US" dirty="0"/>
              <a:t>Student Choice – Interesting Articles 2/2</a:t>
            </a:r>
          </a:p>
        </p:txBody>
      </p:sp>
      <p:sp>
        <p:nvSpPr>
          <p:cNvPr id="3" name="Content Placeholder 2">
            <a:extLst>
              <a:ext uri="{FF2B5EF4-FFF2-40B4-BE49-F238E27FC236}">
                <a16:creationId xmlns:a16="http://schemas.microsoft.com/office/drawing/2014/main" id="{DA4A4D3E-6574-BB41-BB67-E932179DF5A7}"/>
              </a:ext>
            </a:extLst>
          </p:cNvPr>
          <p:cNvSpPr>
            <a:spLocks noGrp="1"/>
          </p:cNvSpPr>
          <p:nvPr>
            <p:ph idx="1"/>
          </p:nvPr>
        </p:nvSpPr>
        <p:spPr/>
        <p:txBody>
          <a:bodyPr>
            <a:normAutofit lnSpcReduction="10000"/>
          </a:bodyPr>
          <a:lstStyle/>
          <a:p>
            <a:r>
              <a:rPr lang="en-US" dirty="0">
                <a:hlinkClick r:id="rId3"/>
              </a:rPr>
              <a:t>We know ethics should inform AI. But which ethics?</a:t>
            </a:r>
            <a:r>
              <a:rPr lang="en-US" dirty="0"/>
              <a:t> - Mauro Guillen, World Economic Forum, 2018-07-26</a:t>
            </a:r>
            <a:endParaRPr lang="en-US" dirty="0">
              <a:hlinkClick r:id="rId4"/>
            </a:endParaRPr>
          </a:p>
          <a:p>
            <a:r>
              <a:rPr lang="en-US" dirty="0">
                <a:hlinkClick r:id="rId4"/>
              </a:rPr>
              <a:t>MIT-born Spyce raises $21M to open new robotic restaurants</a:t>
            </a:r>
            <a:r>
              <a:rPr lang="en-US" dirty="0"/>
              <a:t> - Lucia Maffei, </a:t>
            </a:r>
            <a:r>
              <a:rPr lang="en-US" dirty="0" err="1"/>
              <a:t>BostInno</a:t>
            </a:r>
            <a:r>
              <a:rPr lang="en-US" dirty="0"/>
              <a:t>, 2018-09-07</a:t>
            </a:r>
          </a:p>
          <a:p>
            <a:r>
              <a:rPr lang="en-US" dirty="0">
                <a:hlinkClick r:id="rId5"/>
              </a:rPr>
              <a:t>The Coders Programming Themselves Out of a Job</a:t>
            </a:r>
            <a:r>
              <a:rPr lang="en-US" dirty="0"/>
              <a:t> - Brian Merchant, The Atlantic, 2018-10-02</a:t>
            </a:r>
          </a:p>
          <a:p>
            <a:r>
              <a:rPr lang="en-US" b="1" dirty="0">
                <a:hlinkClick r:id="rId6"/>
              </a:rPr>
              <a:t>Berkshire Hathaway’s Stock Price Is Too Much for Computers</a:t>
            </a:r>
            <a:r>
              <a:rPr lang="en-US" b="1" dirty="0"/>
              <a:t> - </a:t>
            </a:r>
            <a:r>
              <a:rPr lang="en-US" dirty="0"/>
              <a:t>Alexander </a:t>
            </a:r>
            <a:r>
              <a:rPr lang="en-US" dirty="0" err="1"/>
              <a:t>Osipovich</a:t>
            </a:r>
            <a:r>
              <a:rPr lang="en-US" dirty="0"/>
              <a:t>, The Wall Street Journal, 2021-05-05 (approaching $429,496.7295 32 bit limit) (access limited)</a:t>
            </a:r>
            <a:endParaRPr lang="en-US" b="1" dirty="0"/>
          </a:p>
          <a:p>
            <a:endParaRPr lang="en-US" dirty="0"/>
          </a:p>
          <a:p>
            <a:endParaRPr lang="en-US" dirty="0"/>
          </a:p>
        </p:txBody>
      </p:sp>
      <p:sp>
        <p:nvSpPr>
          <p:cNvPr id="4" name="Footer Placeholder 3">
            <a:extLst>
              <a:ext uri="{FF2B5EF4-FFF2-40B4-BE49-F238E27FC236}">
                <a16:creationId xmlns:a16="http://schemas.microsoft.com/office/drawing/2014/main" id="{30038064-FF7D-B24F-928E-327A1B520C90}"/>
              </a:ext>
            </a:extLst>
          </p:cNvPr>
          <p:cNvSpPr>
            <a:spLocks noGrp="1"/>
          </p:cNvSpPr>
          <p:nvPr>
            <p:ph type="ftr" sz="quarter" idx="11"/>
          </p:nvPr>
        </p:nvSpPr>
        <p:spPr/>
        <p:txBody>
          <a:bodyPr/>
          <a:lstStyle/>
          <a:p>
            <a:r>
              <a:rPr lang="en-US" dirty="0"/>
              <a:t>© 2023 Keith A. Pray</a:t>
            </a:r>
          </a:p>
        </p:txBody>
      </p:sp>
      <p:pic>
        <p:nvPicPr>
          <p:cNvPr id="4098" name="Picture 2" descr="Image result for spyce restaurant">
            <a:extLst>
              <a:ext uri="{FF2B5EF4-FFF2-40B4-BE49-F238E27FC236}">
                <a16:creationId xmlns:a16="http://schemas.microsoft.com/office/drawing/2014/main" id="{3CA01ED8-0718-B849-AADC-E29D97B0C0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2082387"/>
            <a:ext cx="914400" cy="5724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theatlantic.com/assets/media/img/2018/08/30/RTX38KFM/1920.jpg?1535668765">
            <a:extLst>
              <a:ext uri="{FF2B5EF4-FFF2-40B4-BE49-F238E27FC236}">
                <a16:creationId xmlns:a16="http://schemas.microsoft.com/office/drawing/2014/main" id="{458E1C1C-1222-AC4E-8E8A-2E913AC828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2815176"/>
            <a:ext cx="9144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1A3CBE2-4CBA-A347-B9F4-F38BFD2BFB73}"/>
              </a:ext>
            </a:extLst>
          </p:cNvPr>
          <p:cNvSpPr>
            <a:spLocks noGrp="1"/>
          </p:cNvSpPr>
          <p:nvPr>
            <p:ph type="sldNum" sz="quarter" idx="12"/>
          </p:nvPr>
        </p:nvSpPr>
        <p:spPr/>
        <p:txBody>
          <a:bodyPr/>
          <a:lstStyle/>
          <a:p>
            <a:fld id="{A2A17EAB-8B51-5C40-8776-6683E51FA7A0}" type="slidenum">
              <a:rPr lang="en-US" smtClean="0"/>
              <a:t>41</a:t>
            </a:fld>
            <a:endParaRPr lang="en-US"/>
          </a:p>
        </p:txBody>
      </p:sp>
      <p:pic>
        <p:nvPicPr>
          <p:cNvPr id="1026" name="Picture 2" descr="https://si.wsj.net/public/resources/images/HC-GW588_Buffet_G_20181120133032.jpg">
            <a:extLst>
              <a:ext uri="{FF2B5EF4-FFF2-40B4-BE49-F238E27FC236}">
                <a16:creationId xmlns:a16="http://schemas.microsoft.com/office/drawing/2014/main" id="{A022F171-C9FC-7241-8BFF-E70F238DB1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3500977"/>
            <a:ext cx="914400" cy="1077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     ">
            <a:extLst>
              <a:ext uri="{FF2B5EF4-FFF2-40B4-BE49-F238E27FC236}">
                <a16:creationId xmlns:a16="http://schemas.microsoft.com/office/drawing/2014/main" id="{B42EB407-F5F4-0B41-8689-6F22E93ED4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9600" y="1328658"/>
            <a:ext cx="914400" cy="66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90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12-14</a:t>
            </a:r>
            <a:br>
              <a:rPr lang="en-US" dirty="0"/>
            </a:br>
            <a:r>
              <a:rPr lang="en-US" dirty="0"/>
              <a:t>The End</a:t>
            </a:r>
          </a:p>
        </p:txBody>
      </p:sp>
      <p:sp>
        <p:nvSpPr>
          <p:cNvPr id="4" name="Footer Placeholder 3"/>
          <p:cNvSpPr>
            <a:spLocks noGrp="1"/>
          </p:cNvSpPr>
          <p:nvPr>
            <p:ph type="ftr" sz="quarter" idx="3"/>
          </p:nvPr>
        </p:nvSpPr>
        <p:spPr/>
        <p:txBody>
          <a:bodyPr/>
          <a:lstStyle/>
          <a:p>
            <a:r>
              <a:rPr lang="en-US"/>
              <a:t>© 2023 Keith A. Pray</a:t>
            </a:r>
            <a:endParaRPr lang="en-US" dirty="0"/>
          </a:p>
        </p:txBody>
      </p:sp>
    </p:spTree>
    <p:extLst>
      <p:ext uri="{BB962C8B-B14F-4D97-AF65-F5344CB8AC3E}">
        <p14:creationId xmlns:p14="http://schemas.microsoft.com/office/powerpoint/2010/main" val="367579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B184FB-3CA3-A84C-9DE0-B9D7B7DCDA7C}"/>
              </a:ext>
            </a:extLst>
          </p:cNvPr>
          <p:cNvSpPr>
            <a:spLocks noGrp="1"/>
          </p:cNvSpPr>
          <p:nvPr>
            <p:ph type="title"/>
          </p:nvPr>
        </p:nvSpPr>
        <p:spPr/>
        <p:txBody>
          <a:bodyPr/>
          <a:lstStyle/>
          <a:p>
            <a:r>
              <a:rPr lang="en-US" dirty="0"/>
              <a:t>Grades</a:t>
            </a:r>
            <a:br>
              <a:rPr lang="en-US" dirty="0"/>
            </a:br>
            <a:r>
              <a:rPr lang="en-US" dirty="0"/>
              <a:t>To Date</a:t>
            </a:r>
          </a:p>
        </p:txBody>
      </p:sp>
      <p:sp>
        <p:nvSpPr>
          <p:cNvPr id="3" name="Content Placeholder 2">
            <a:extLst>
              <a:ext uri="{FF2B5EF4-FFF2-40B4-BE49-F238E27FC236}">
                <a16:creationId xmlns:a16="http://schemas.microsoft.com/office/drawing/2014/main" id="{441F7036-20FB-024E-8014-FAB323652A70}"/>
              </a:ext>
            </a:extLst>
          </p:cNvPr>
          <p:cNvSpPr>
            <a:spLocks noGrp="1"/>
          </p:cNvSpPr>
          <p:nvPr>
            <p:ph sz="half" idx="1"/>
          </p:nvPr>
        </p:nvSpPr>
        <p:spPr>
          <a:xfrm>
            <a:off x="685800" y="1352551"/>
            <a:ext cx="2410152" cy="3352800"/>
          </a:xfrm>
        </p:spPr>
        <p:txBody>
          <a:bodyPr/>
          <a:lstStyle/>
          <a:p>
            <a:pPr marL="0" indent="0">
              <a:buNone/>
            </a:pPr>
            <a:r>
              <a:rPr lang="en-US" dirty="0"/>
              <a:t>56 Max Possible</a:t>
            </a:r>
          </a:p>
          <a:p>
            <a:pPr marL="0" indent="0">
              <a:buNone/>
            </a:pPr>
            <a:r>
              <a:rPr lang="en-US" dirty="0"/>
              <a:t>- Discussion 1-12</a:t>
            </a:r>
            <a:br>
              <a:rPr lang="en-US" dirty="0"/>
            </a:br>
            <a:r>
              <a:rPr lang="en-US" dirty="0"/>
              <a:t>- Papers 1-4</a:t>
            </a:r>
          </a:p>
        </p:txBody>
      </p:sp>
      <p:sp>
        <p:nvSpPr>
          <p:cNvPr id="4" name="Content Placeholder 3">
            <a:extLst>
              <a:ext uri="{FF2B5EF4-FFF2-40B4-BE49-F238E27FC236}">
                <a16:creationId xmlns:a16="http://schemas.microsoft.com/office/drawing/2014/main" id="{81037C2F-A0C1-F443-9EB1-54BC1BFAF472}"/>
              </a:ext>
            </a:extLst>
          </p:cNvPr>
          <p:cNvSpPr>
            <a:spLocks noGrp="1"/>
          </p:cNvSpPr>
          <p:nvPr>
            <p:ph sz="half" idx="2"/>
          </p:nvPr>
        </p:nvSpPr>
        <p:spPr/>
        <p:txBody>
          <a:bodyPr/>
          <a:lstStyle/>
          <a:p>
            <a:endParaRPr lang="en-US"/>
          </a:p>
        </p:txBody>
      </p:sp>
      <p:sp>
        <p:nvSpPr>
          <p:cNvPr id="5" name="Footer Placeholder 4">
            <a:extLst>
              <a:ext uri="{FF2B5EF4-FFF2-40B4-BE49-F238E27FC236}">
                <a16:creationId xmlns:a16="http://schemas.microsoft.com/office/drawing/2014/main" id="{7E07422E-793C-6B4B-8DBC-95168E5DBA51}"/>
              </a:ext>
            </a:extLst>
          </p:cNvPr>
          <p:cNvSpPr>
            <a:spLocks noGrp="1"/>
          </p:cNvSpPr>
          <p:nvPr>
            <p:ph type="ftr" sz="quarter" idx="11"/>
          </p:nvPr>
        </p:nvSpPr>
        <p:spPr/>
        <p:txBody>
          <a:bodyPr/>
          <a:lstStyle/>
          <a:p>
            <a:r>
              <a:rPr lang="sk-SK"/>
              <a:t>© 2023 Keith A. Pray</a:t>
            </a:r>
            <a:endParaRPr lang="en-US" dirty="0"/>
          </a:p>
        </p:txBody>
      </p:sp>
      <p:sp>
        <p:nvSpPr>
          <p:cNvPr id="6" name="Slide Number Placeholder 5">
            <a:extLst>
              <a:ext uri="{FF2B5EF4-FFF2-40B4-BE49-F238E27FC236}">
                <a16:creationId xmlns:a16="http://schemas.microsoft.com/office/drawing/2014/main" id="{F4972E41-C8FD-884D-AAE3-A618B194726D}"/>
              </a:ext>
            </a:extLst>
          </p:cNvPr>
          <p:cNvSpPr>
            <a:spLocks noGrp="1"/>
          </p:cNvSpPr>
          <p:nvPr>
            <p:ph type="sldNum" sz="quarter" idx="12"/>
          </p:nvPr>
        </p:nvSpPr>
        <p:spPr/>
        <p:txBody>
          <a:bodyPr/>
          <a:lstStyle/>
          <a:p>
            <a:fld id="{A2A17EAB-8B51-5C40-8776-6683E51FA7A0}" type="slidenum">
              <a:rPr lang="en-US" smtClean="0"/>
              <a:t>5</a:t>
            </a:fld>
            <a:endParaRPr lang="en-US"/>
          </a:p>
        </p:txBody>
      </p:sp>
      <p:pic>
        <p:nvPicPr>
          <p:cNvPr id="9" name="Picture 8">
            <a:extLst>
              <a:ext uri="{FF2B5EF4-FFF2-40B4-BE49-F238E27FC236}">
                <a16:creationId xmlns:a16="http://schemas.microsoft.com/office/drawing/2014/main" id="{6E7DD5B6-F3E2-4B65-C3F7-61E43FFCA15E}"/>
              </a:ext>
            </a:extLst>
          </p:cNvPr>
          <p:cNvPicPr>
            <a:picLocks noChangeAspect="1"/>
          </p:cNvPicPr>
          <p:nvPr/>
        </p:nvPicPr>
        <p:blipFill>
          <a:blip r:embed="rId3"/>
          <a:stretch>
            <a:fillRect/>
          </a:stretch>
        </p:blipFill>
        <p:spPr>
          <a:xfrm>
            <a:off x="3095952" y="361950"/>
            <a:ext cx="5514648" cy="4781550"/>
          </a:xfrm>
          <a:prstGeom prst="rect">
            <a:avLst/>
          </a:prstGeom>
        </p:spPr>
      </p:pic>
    </p:spTree>
    <p:extLst>
      <p:ext uri="{BB962C8B-B14F-4D97-AF65-F5344CB8AC3E}">
        <p14:creationId xmlns:p14="http://schemas.microsoft.com/office/powerpoint/2010/main" val="77033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Regulating tiktok</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a:t>Ryan Suarez</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2023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026207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regulate tiktok?</a:t>
            </a:r>
          </a:p>
        </p:txBody>
      </p:sp>
      <p:sp>
        <p:nvSpPr>
          <p:cNvPr id="3" name="Content Placeholder 2"/>
          <p:cNvSpPr>
            <a:spLocks noGrp="1"/>
          </p:cNvSpPr>
          <p:nvPr>
            <p:ph sz="half" idx="1"/>
          </p:nvPr>
        </p:nvSpPr>
        <p:spPr>
          <a:xfrm>
            <a:off x="603849" y="1352551"/>
            <a:ext cx="3881887" cy="3352800"/>
          </a:xfrm>
        </p:spPr>
        <p:txBody>
          <a:bodyPr/>
          <a:lstStyle/>
          <a:p>
            <a:r>
              <a:rPr lang="en-US" dirty="0"/>
              <a:t>Owned by Beijing’s, “ByteDance”</a:t>
            </a:r>
          </a:p>
          <a:p>
            <a:r>
              <a:rPr lang="en-US" b="0" i="0" dirty="0">
                <a:effectLst/>
                <a:latin typeface="Georgia" panose="02040502050405020303" pitchFamily="18" charset="0"/>
              </a:rPr>
              <a:t>“Used by more than 100 million Americans.” (NPR).</a:t>
            </a:r>
          </a:p>
          <a:p>
            <a:r>
              <a:rPr lang="en-US" b="0" i="0" dirty="0">
                <a:effectLst/>
                <a:latin typeface="Georgia" panose="02040502050405020303" pitchFamily="18" charset="0"/>
              </a:rPr>
              <a:t>China could </a:t>
            </a:r>
            <a:r>
              <a:rPr lang="en-US" dirty="0">
                <a:latin typeface="Georgia" panose="02040502050405020303" pitchFamily="18" charset="0"/>
              </a:rPr>
              <a:t>collect sensitive data</a:t>
            </a:r>
          </a:p>
          <a:p>
            <a:r>
              <a:rPr lang="en-US" dirty="0">
                <a:latin typeface="Georgia" panose="02040502050405020303" pitchFamily="18" charset="0"/>
              </a:rPr>
              <a:t>Security risk to Western governments</a:t>
            </a:r>
          </a:p>
          <a:p>
            <a:r>
              <a:rPr lang="en-US" b="0" i="0" dirty="0">
                <a:effectLst/>
                <a:latin typeface="Georgia" panose="02040502050405020303" pitchFamily="18" charset="0"/>
              </a:rPr>
              <a:t>Toxic content harms young people</a:t>
            </a:r>
          </a:p>
          <a:p>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 as big as will fit&gt;</a:t>
            </a:r>
          </a:p>
        </p:txBody>
      </p:sp>
      <p:sp>
        <p:nvSpPr>
          <p:cNvPr id="5" name="Footer Placeholder 4"/>
          <p:cNvSpPr>
            <a:spLocks noGrp="1"/>
          </p:cNvSpPr>
          <p:nvPr>
            <p:ph type="ftr" sz="quarter" idx="11"/>
          </p:nvPr>
        </p:nvSpPr>
        <p:spPr/>
        <p:txBody>
          <a:bodyPr/>
          <a:lstStyle/>
          <a:p>
            <a:r>
              <a:rPr lang="sk-SK"/>
              <a:t>© 2023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Ryan Suarez</a:t>
            </a:r>
          </a:p>
        </p:txBody>
      </p:sp>
      <p:pic>
        <p:nvPicPr>
          <p:cNvPr id="9" name="Picture 8" descr="Chart, bar chart, histogram&#10;&#10;Description automatically generated">
            <a:extLst>
              <a:ext uri="{FF2B5EF4-FFF2-40B4-BE49-F238E27FC236}">
                <a16:creationId xmlns:a16="http://schemas.microsoft.com/office/drawing/2014/main" id="{7B61BBE9-BEBC-EB84-9CCA-05BCF803D4DE}"/>
              </a:ext>
            </a:extLst>
          </p:cNvPr>
          <p:cNvPicPr>
            <a:picLocks noChangeAspect="1"/>
          </p:cNvPicPr>
          <p:nvPr/>
        </p:nvPicPr>
        <p:blipFill>
          <a:blip r:embed="rId3"/>
          <a:stretch>
            <a:fillRect/>
          </a:stretch>
        </p:blipFill>
        <p:spPr>
          <a:xfrm>
            <a:off x="4724400" y="1352551"/>
            <a:ext cx="3733800" cy="3360844"/>
          </a:xfrm>
          <a:prstGeom prst="rect">
            <a:avLst/>
          </a:prstGeom>
        </p:spPr>
      </p:pic>
    </p:spTree>
    <p:extLst>
      <p:ext uri="{BB962C8B-B14F-4D97-AF65-F5344CB8AC3E}">
        <p14:creationId xmlns:p14="http://schemas.microsoft.com/office/powerpoint/2010/main" val="1433674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14DB-02B9-B26F-4A9E-224F75C7012D}"/>
              </a:ext>
            </a:extLst>
          </p:cNvPr>
          <p:cNvSpPr>
            <a:spLocks noGrp="1"/>
          </p:cNvSpPr>
          <p:nvPr>
            <p:ph type="title"/>
          </p:nvPr>
        </p:nvSpPr>
        <p:spPr/>
        <p:txBody>
          <a:bodyPr/>
          <a:lstStyle/>
          <a:p>
            <a:r>
              <a:rPr lang="en-US" dirty="0"/>
              <a:t>Who are the parties involved?</a:t>
            </a:r>
          </a:p>
        </p:txBody>
      </p:sp>
      <p:sp>
        <p:nvSpPr>
          <p:cNvPr id="3" name="Content Placeholder 2">
            <a:extLst>
              <a:ext uri="{FF2B5EF4-FFF2-40B4-BE49-F238E27FC236}">
                <a16:creationId xmlns:a16="http://schemas.microsoft.com/office/drawing/2014/main" id="{782A6DF4-7715-FFC8-7C83-C63F66FE7700}"/>
              </a:ext>
            </a:extLst>
          </p:cNvPr>
          <p:cNvSpPr>
            <a:spLocks noGrp="1"/>
          </p:cNvSpPr>
          <p:nvPr>
            <p:ph sz="half" idx="1"/>
          </p:nvPr>
        </p:nvSpPr>
        <p:spPr>
          <a:xfrm>
            <a:off x="685800" y="1184366"/>
            <a:ext cx="3733800" cy="3520985"/>
          </a:xfrm>
        </p:spPr>
        <p:txBody>
          <a:bodyPr>
            <a:normAutofit fontScale="92500" lnSpcReduction="10000"/>
          </a:bodyPr>
          <a:lstStyle/>
          <a:p>
            <a:r>
              <a:rPr lang="en-US" dirty="0"/>
              <a:t>Government (regulatory) bodies</a:t>
            </a:r>
          </a:p>
          <a:p>
            <a:pPr lvl="1"/>
            <a:r>
              <a:rPr lang="en-US" dirty="0"/>
              <a:t>Trump/ Biden Administrations</a:t>
            </a:r>
          </a:p>
          <a:p>
            <a:pPr lvl="1"/>
            <a:r>
              <a:rPr lang="en-US" dirty="0"/>
              <a:t>Federal Courts </a:t>
            </a:r>
          </a:p>
          <a:p>
            <a:pPr lvl="1"/>
            <a:r>
              <a:rPr lang="en-US" b="0" i="0" dirty="0">
                <a:effectLst/>
                <a:latin typeface="Georgia" panose="02040502050405020303" pitchFamily="18" charset="0"/>
              </a:rPr>
              <a:t>Committee on Foreign Investment in the U.S</a:t>
            </a:r>
            <a:r>
              <a:rPr lang="en-US" dirty="0"/>
              <a:t>  (CFIUS)</a:t>
            </a:r>
          </a:p>
          <a:p>
            <a:r>
              <a:rPr lang="en-US" b="0" i="0" dirty="0">
                <a:effectLst/>
                <a:latin typeface="Georgia" panose="02040502050405020303" pitchFamily="18" charset="0"/>
              </a:rPr>
              <a:t>Current TikTok CEO Shou Zi Chew</a:t>
            </a:r>
            <a:endParaRPr lang="en-US" dirty="0"/>
          </a:p>
          <a:p>
            <a:r>
              <a:rPr lang="en-US" dirty="0"/>
              <a:t>Expert testimony: FBI Director Christopher Wray </a:t>
            </a:r>
          </a:p>
          <a:p>
            <a:r>
              <a:rPr lang="en-US" dirty="0"/>
              <a:t>American Civil Liberties Union</a:t>
            </a:r>
          </a:p>
          <a:p>
            <a:r>
              <a:rPr lang="en-US" dirty="0"/>
              <a:t>Tik Tok is banned in India, and is being reviewed in Western countries such as EU [1]</a:t>
            </a:r>
          </a:p>
        </p:txBody>
      </p:sp>
      <p:pic>
        <p:nvPicPr>
          <p:cNvPr id="8" name="Content Placeholder 7" descr="A person speaking into a microphone&#10;&#10;Description automatically generated with medium confidence">
            <a:extLst>
              <a:ext uri="{FF2B5EF4-FFF2-40B4-BE49-F238E27FC236}">
                <a16:creationId xmlns:a16="http://schemas.microsoft.com/office/drawing/2014/main" id="{144B2C35-F00F-B117-20D0-92B5F448EEFD}"/>
              </a:ext>
            </a:extLst>
          </p:cNvPr>
          <p:cNvPicPr>
            <a:picLocks noGrp="1" noChangeAspect="1"/>
          </p:cNvPicPr>
          <p:nvPr>
            <p:ph sz="half" idx="2"/>
          </p:nvPr>
        </p:nvPicPr>
        <p:blipFill>
          <a:blip r:embed="rId3"/>
          <a:stretch>
            <a:fillRect/>
          </a:stretch>
        </p:blipFill>
        <p:spPr>
          <a:xfrm>
            <a:off x="4724400" y="1647646"/>
            <a:ext cx="3938858" cy="2625904"/>
          </a:xfrm>
        </p:spPr>
      </p:pic>
      <p:sp>
        <p:nvSpPr>
          <p:cNvPr id="5" name="Footer Placeholder 4">
            <a:extLst>
              <a:ext uri="{FF2B5EF4-FFF2-40B4-BE49-F238E27FC236}">
                <a16:creationId xmlns:a16="http://schemas.microsoft.com/office/drawing/2014/main" id="{F34D47A5-39C0-50DE-8794-55317520D192}"/>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E3839301-DA23-6122-CF2D-F1CBC8EF71B8}"/>
              </a:ext>
            </a:extLst>
          </p:cNvPr>
          <p:cNvSpPr>
            <a:spLocks noGrp="1"/>
          </p:cNvSpPr>
          <p:nvPr>
            <p:ph type="sldNum" sz="quarter" idx="12"/>
          </p:nvPr>
        </p:nvSpPr>
        <p:spPr/>
        <p:txBody>
          <a:bodyPr/>
          <a:lstStyle/>
          <a:p>
            <a:fld id="{A2A17EAB-8B51-5C40-8776-6683E51FA7A0}" type="slidenum">
              <a:rPr lang="en-US" smtClean="0"/>
              <a:t>8</a:t>
            </a:fld>
            <a:endParaRPr lang="en-US"/>
          </a:p>
        </p:txBody>
      </p:sp>
      <p:sp>
        <p:nvSpPr>
          <p:cNvPr id="9" name="TextBox 8">
            <a:extLst>
              <a:ext uri="{FF2B5EF4-FFF2-40B4-BE49-F238E27FC236}">
                <a16:creationId xmlns:a16="http://schemas.microsoft.com/office/drawing/2014/main" id="{01E6F40D-7FC5-EB95-8774-4362D54F8576}"/>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Ryan Suarez</a:t>
            </a:r>
          </a:p>
        </p:txBody>
      </p:sp>
    </p:spTree>
    <p:extLst>
      <p:ext uri="{BB962C8B-B14F-4D97-AF65-F5344CB8AC3E}">
        <p14:creationId xmlns:p14="http://schemas.microsoft.com/office/powerpoint/2010/main" val="85447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14DB-02B9-B26F-4A9E-224F75C7012D}"/>
              </a:ext>
            </a:extLst>
          </p:cNvPr>
          <p:cNvSpPr>
            <a:spLocks noGrp="1"/>
          </p:cNvSpPr>
          <p:nvPr>
            <p:ph type="title"/>
          </p:nvPr>
        </p:nvSpPr>
        <p:spPr/>
        <p:txBody>
          <a:bodyPr/>
          <a:lstStyle/>
          <a:p>
            <a:r>
              <a:rPr lang="en-US" dirty="0"/>
              <a:t>What government actions have taken place?</a:t>
            </a:r>
          </a:p>
        </p:txBody>
      </p:sp>
      <p:sp>
        <p:nvSpPr>
          <p:cNvPr id="3" name="Content Placeholder 2">
            <a:extLst>
              <a:ext uri="{FF2B5EF4-FFF2-40B4-BE49-F238E27FC236}">
                <a16:creationId xmlns:a16="http://schemas.microsoft.com/office/drawing/2014/main" id="{782A6DF4-7715-FFC8-7C83-C63F66FE7700}"/>
              </a:ext>
            </a:extLst>
          </p:cNvPr>
          <p:cNvSpPr>
            <a:spLocks noGrp="1"/>
          </p:cNvSpPr>
          <p:nvPr>
            <p:ph sz="half" idx="1"/>
          </p:nvPr>
        </p:nvSpPr>
        <p:spPr/>
        <p:txBody>
          <a:bodyPr/>
          <a:lstStyle/>
          <a:p>
            <a:r>
              <a:rPr lang="en-US" dirty="0"/>
              <a:t>The Trump Administration failed to ban [2]</a:t>
            </a:r>
          </a:p>
          <a:p>
            <a:r>
              <a:rPr lang="en-US" dirty="0"/>
              <a:t>The US has banned Tik Tok on all government issued devices.</a:t>
            </a:r>
          </a:p>
          <a:p>
            <a:r>
              <a:rPr lang="en-US" dirty="0"/>
              <a:t>Senate Testimony</a:t>
            </a:r>
          </a:p>
          <a:p>
            <a:r>
              <a:rPr lang="en-US" dirty="0"/>
              <a:t>CIFUS Negotiations</a:t>
            </a:r>
          </a:p>
          <a:p>
            <a:endParaRPr lang="en-US" dirty="0"/>
          </a:p>
        </p:txBody>
      </p:sp>
      <p:sp>
        <p:nvSpPr>
          <p:cNvPr id="5" name="Footer Placeholder 4">
            <a:extLst>
              <a:ext uri="{FF2B5EF4-FFF2-40B4-BE49-F238E27FC236}">
                <a16:creationId xmlns:a16="http://schemas.microsoft.com/office/drawing/2014/main" id="{F34D47A5-39C0-50DE-8794-55317520D192}"/>
              </a:ext>
            </a:extLst>
          </p:cNvPr>
          <p:cNvSpPr>
            <a:spLocks noGrp="1"/>
          </p:cNvSpPr>
          <p:nvPr>
            <p:ph type="ftr" sz="quarter" idx="11"/>
          </p:nvPr>
        </p:nvSpPr>
        <p:spPr/>
        <p:txBody>
          <a:bodyPr/>
          <a:lstStyle/>
          <a:p>
            <a:r>
              <a:rPr lang="sk-SK"/>
              <a:t>© 2023 Keith A. Pray</a:t>
            </a:r>
            <a:endParaRPr lang="en-US"/>
          </a:p>
        </p:txBody>
      </p:sp>
      <p:sp>
        <p:nvSpPr>
          <p:cNvPr id="6" name="Slide Number Placeholder 5">
            <a:extLst>
              <a:ext uri="{FF2B5EF4-FFF2-40B4-BE49-F238E27FC236}">
                <a16:creationId xmlns:a16="http://schemas.microsoft.com/office/drawing/2014/main" id="{E3839301-DA23-6122-CF2D-F1CBC8EF71B8}"/>
              </a:ext>
            </a:extLst>
          </p:cNvPr>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a:extLst>
              <a:ext uri="{FF2B5EF4-FFF2-40B4-BE49-F238E27FC236}">
                <a16:creationId xmlns:a16="http://schemas.microsoft.com/office/drawing/2014/main" id="{864CC14A-B371-3CF7-6045-61820F283DBB}"/>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Ryan Suarez</a:t>
            </a:r>
          </a:p>
        </p:txBody>
      </p:sp>
      <p:pic>
        <p:nvPicPr>
          <p:cNvPr id="4098" name="Picture 2" descr="Is TikTok Facing A US Ban?">
            <a:extLst>
              <a:ext uri="{FF2B5EF4-FFF2-40B4-BE49-F238E27FC236}">
                <a16:creationId xmlns:a16="http://schemas.microsoft.com/office/drawing/2014/main" id="{9A97F682-FBAB-7F8C-AEFE-6586283228F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29391" y="1463300"/>
            <a:ext cx="4302189" cy="225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37073"/>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82751</TotalTime>
  <Words>9016</Words>
  <Application>Microsoft Macintosh PowerPoint</Application>
  <PresentationFormat>On-screen Show (16:9)</PresentationFormat>
  <Paragraphs>586</Paragraphs>
  <Slides>42</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Calibri</vt:lpstr>
      <vt:lpstr>Cambria</vt:lpstr>
      <vt:lpstr>cnnsans</vt:lpstr>
      <vt:lpstr>Georgia</vt:lpstr>
      <vt:lpstr>Google Sans</vt:lpstr>
      <vt:lpstr>Lato</vt:lpstr>
      <vt:lpstr>Linux Libertine</vt:lpstr>
      <vt:lpstr>PublicoText</vt:lpstr>
      <vt:lpstr>ReithSans</vt:lpstr>
      <vt:lpstr>var(--article-body-heading-font-family)</vt:lpstr>
      <vt:lpstr>Red Radial 16x9</vt:lpstr>
      <vt:lpstr>Class 12-14 Last Days</vt:lpstr>
      <vt:lpstr>Overview</vt:lpstr>
      <vt:lpstr>PowerPoint Presentation</vt:lpstr>
      <vt:lpstr>Papers</vt:lpstr>
      <vt:lpstr>Grades To Date</vt:lpstr>
      <vt:lpstr>Regulating tiktok</vt:lpstr>
      <vt:lpstr>Why regulate tiktok?</vt:lpstr>
      <vt:lpstr>Who are the parties involved?</vt:lpstr>
      <vt:lpstr>What government actions have taken place?</vt:lpstr>
      <vt:lpstr>What may happen?</vt:lpstr>
      <vt:lpstr>Conclusion: TikTok should be banned!</vt:lpstr>
      <vt:lpstr>References</vt:lpstr>
      <vt:lpstr>Government Surveillance Effect on Journalism Freedom</vt:lpstr>
      <vt:lpstr>Snowden Files</vt:lpstr>
      <vt:lpstr>Surveillance Conducted</vt:lpstr>
      <vt:lpstr>World Press Freedom Index</vt:lpstr>
      <vt:lpstr>Journalist Solutions</vt:lpstr>
      <vt:lpstr>REFERENCES</vt:lpstr>
      <vt:lpstr>The gray area of cybercrime</vt:lpstr>
      <vt:lpstr>Cybercrime to be specific</vt:lpstr>
      <vt:lpstr>Crime venue: cyberbullying</vt:lpstr>
      <vt:lpstr>Crime venue: cyberbullying</vt:lpstr>
      <vt:lpstr>Crime venue: cyberbullying</vt:lpstr>
      <vt:lpstr>Crime venue: cyberbullying</vt:lpstr>
      <vt:lpstr>crime venue: account/identity theft</vt:lpstr>
      <vt:lpstr>crime venue: account/identity theft </vt:lpstr>
      <vt:lpstr>Intrusion-type: data breach</vt:lpstr>
      <vt:lpstr>Intrusion-type: data breach</vt:lpstr>
      <vt:lpstr>any way out?</vt:lpstr>
      <vt:lpstr>References</vt:lpstr>
      <vt:lpstr>Can AI Be controlled?</vt:lpstr>
      <vt:lpstr>How machine learning differs</vt:lpstr>
      <vt:lpstr>Can’t I just add some rules?</vt:lpstr>
      <vt:lpstr>Emergent Behavior with GPT</vt:lpstr>
      <vt:lpstr>The kill switch problem</vt:lpstr>
      <vt:lpstr>So what now?</vt:lpstr>
      <vt:lpstr>References</vt:lpstr>
      <vt:lpstr>Student Choice – Interesting Videos (1/2)</vt:lpstr>
      <vt:lpstr>Student Choice – Interesting Videos (2/2)</vt:lpstr>
      <vt:lpstr>Student Choice – Interesting Articles 1/2</vt:lpstr>
      <vt:lpstr>Student Choice – Interesting Articles 2/2</vt:lpstr>
      <vt:lpstr>Class 12-14 The End</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567</cp:revision>
  <cp:lastPrinted>2014-10-13T02:14:09Z</cp:lastPrinted>
  <dcterms:created xsi:type="dcterms:W3CDTF">2014-08-25T02:19:16Z</dcterms:created>
  <dcterms:modified xsi:type="dcterms:W3CDTF">2023-05-03T23:04:37Z</dcterms:modified>
</cp:coreProperties>
</file>