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4"/>
  </p:notesMasterIdLst>
  <p:handoutMasterIdLst>
    <p:handoutMasterId r:id="rId45"/>
  </p:handoutMasterIdLst>
  <p:sldIdLst>
    <p:sldId id="256" r:id="rId2"/>
    <p:sldId id="672" r:id="rId3"/>
    <p:sldId id="641" r:id="rId4"/>
    <p:sldId id="259" r:id="rId5"/>
    <p:sldId id="642" r:id="rId6"/>
    <p:sldId id="277" r:id="rId7"/>
    <p:sldId id="287" r:id="rId8"/>
    <p:sldId id="288" r:id="rId9"/>
    <p:sldId id="676" r:id="rId10"/>
    <p:sldId id="286" r:id="rId11"/>
    <p:sldId id="694" r:id="rId12"/>
    <p:sldId id="257" r:id="rId13"/>
    <p:sldId id="258" r:id="rId14"/>
    <p:sldId id="695" r:id="rId15"/>
    <p:sldId id="260" r:id="rId16"/>
    <p:sldId id="261" r:id="rId17"/>
    <p:sldId id="696" r:id="rId18"/>
    <p:sldId id="697" r:id="rId19"/>
    <p:sldId id="698" r:id="rId20"/>
    <p:sldId id="699" r:id="rId21"/>
    <p:sldId id="700" r:id="rId22"/>
    <p:sldId id="701" r:id="rId23"/>
    <p:sldId id="686" r:id="rId24"/>
    <p:sldId id="687" r:id="rId25"/>
    <p:sldId id="688" r:id="rId26"/>
    <p:sldId id="689" r:id="rId27"/>
    <p:sldId id="690" r:id="rId28"/>
    <p:sldId id="691" r:id="rId29"/>
    <p:sldId id="692" r:id="rId30"/>
    <p:sldId id="693" r:id="rId31"/>
    <p:sldId id="275" r:id="rId32"/>
    <p:sldId id="276" r:id="rId33"/>
    <p:sldId id="685" r:id="rId34"/>
    <p:sldId id="268" r:id="rId35"/>
    <p:sldId id="270" r:id="rId36"/>
    <p:sldId id="271" r:id="rId37"/>
    <p:sldId id="272" r:id="rId38"/>
    <p:sldId id="273" r:id="rId39"/>
    <p:sldId id="274" r:id="rId40"/>
    <p:sldId id="267" r:id="rId41"/>
    <p:sldId id="269" r:id="rId42"/>
    <p:sldId id="640"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E5B815C9-4D06-5C4A-92CD-7189A3430B49}">
          <p14:sldIdLst>
            <p14:sldId id="256"/>
            <p14:sldId id="672"/>
            <p14:sldId id="641"/>
            <p14:sldId id="259"/>
            <p14:sldId id="642"/>
            <p14:sldId id="277"/>
            <p14:sldId id="287"/>
            <p14:sldId id="288"/>
            <p14:sldId id="676"/>
            <p14:sldId id="286"/>
          </p14:sldIdLst>
        </p14:section>
        <p14:section name="Students" id="{7AEC99C5-6AD7-4C48-9541-C71471BFF483}">
          <p14:sldIdLst>
            <p14:sldId id="694"/>
            <p14:sldId id="257"/>
            <p14:sldId id="258"/>
            <p14:sldId id="695"/>
            <p14:sldId id="260"/>
            <p14:sldId id="261"/>
            <p14:sldId id="696"/>
            <p14:sldId id="697"/>
            <p14:sldId id="698"/>
            <p14:sldId id="699"/>
            <p14:sldId id="700"/>
            <p14:sldId id="701"/>
            <p14:sldId id="686"/>
            <p14:sldId id="687"/>
            <p14:sldId id="688"/>
            <p14:sldId id="689"/>
            <p14:sldId id="690"/>
            <p14:sldId id="691"/>
            <p14:sldId id="692"/>
            <p14:sldId id="693"/>
            <p14:sldId id="275"/>
            <p14:sldId id="276"/>
            <p14:sldId id="685"/>
            <p14:sldId id="268"/>
            <p14:sldId id="270"/>
            <p14:sldId id="271"/>
            <p14:sldId id="272"/>
            <p14:sldId id="273"/>
            <p14:sldId id="274"/>
            <p14:sldId id="267"/>
          </p14:sldIdLst>
        </p14:section>
        <p14:section name="Common" id="{5F5BD8AD-FCBB-DD40-9D0D-1E96422641E9}">
          <p14:sldIdLst>
            <p14:sldId id="269"/>
            <p14:sldId id="64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97" autoAdjust="0"/>
    <p:restoredTop sz="80416" autoAdjust="0"/>
  </p:normalViewPr>
  <p:slideViewPr>
    <p:cSldViewPr snapToGrid="0" snapToObjects="1">
      <p:cViewPr varScale="1">
        <p:scale>
          <a:sx n="129" d="100"/>
          <a:sy n="129" d="100"/>
        </p:scale>
        <p:origin x="216" y="86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ommitstrip.com/en/2016/04/14/meanwhile-in-a-parallel-universe-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xkcd.com/32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 </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Ask about Automation paper:</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What did people choose to automate</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Share 1 main reason</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In the world of tech, FAANG is considered the Ivy League for engineers in computer science. FAANG originally consisted of Facebook (Meta), Apple, Amazon, Netflix, and Google, but it goes without saying that there are many other similarly prestigious companies such as Microsoft, Uber, Tesla, Stripe, and Coinbase.</a:t>
            </a:r>
            <a:endParaRPr/>
          </a:p>
          <a:p>
            <a:pPr marL="457200" lvl="0" indent="-317500" algn="l" rtl="0">
              <a:spcBef>
                <a:spcPts val="0"/>
              </a:spcBef>
              <a:spcAft>
                <a:spcPts val="0"/>
              </a:spcAft>
              <a:buSzPts val="1400"/>
              <a:buChar char="●"/>
            </a:pPr>
            <a:r>
              <a:rPr lang="en-US"/>
              <a:t>All of these companies have a similar interviewing process designed to test whether you have a solid grasp on data structures and algorithms, and if you are a good fit for the company.</a:t>
            </a:r>
            <a:endParaRPr/>
          </a:p>
          <a:p>
            <a:pPr marL="457200" lvl="0" indent="-317500" algn="l" rtl="0">
              <a:spcBef>
                <a:spcPts val="0"/>
              </a:spcBef>
              <a:spcAft>
                <a:spcPts val="0"/>
              </a:spcAft>
              <a:buSzPts val="1400"/>
              <a:buChar char="●"/>
            </a:pPr>
            <a:r>
              <a:rPr lang="en-US"/>
              <a:t>Due to the 2020 Covid Pandemic making everything virtual, these companies experienced unexpected growth and began hiring more and more engineers. </a:t>
            </a:r>
            <a:endParaRPr/>
          </a:p>
          <a:p>
            <a:pPr marL="457200" lvl="0" indent="-317500" algn="l" rtl="0">
              <a:spcBef>
                <a:spcPts val="0"/>
              </a:spcBef>
              <a:spcAft>
                <a:spcPts val="0"/>
              </a:spcAft>
              <a:buSzPts val="1400"/>
              <a:buChar char="●"/>
            </a:pPr>
            <a:r>
              <a:rPr lang="en-US"/>
              <a:t>As COVID began winding down in 2022 and 2023, many of these companies realized that they over-hired in many engineering and engineering-adjacent roles. </a:t>
            </a:r>
            <a:endParaRPr/>
          </a:p>
          <a:p>
            <a:pPr marL="914400" lvl="1" indent="-317500" algn="l" rtl="0">
              <a:spcBef>
                <a:spcPts val="0"/>
              </a:spcBef>
              <a:spcAft>
                <a:spcPts val="0"/>
              </a:spcAft>
              <a:buSzPts val="1400"/>
              <a:buChar char="○"/>
            </a:pPr>
            <a:r>
              <a:rPr lang="en-US"/>
              <a:t>According to TechCrunch, 158,314 employees were laid off from tech companies in the first three months of 2023.</a:t>
            </a:r>
            <a:endParaRPr/>
          </a:p>
          <a:p>
            <a:pPr marL="457200" lvl="0" indent="-317500" algn="l" rtl="0">
              <a:spcBef>
                <a:spcPts val="0"/>
              </a:spcBef>
              <a:spcAft>
                <a:spcPts val="0"/>
              </a:spcAft>
              <a:buSzPts val="1400"/>
              <a:buChar char="●"/>
            </a:pPr>
            <a:r>
              <a:rPr lang="en-US"/>
              <a:t>AI has been advancing at an exponential rate. Tools such as ChatGPT have entered public consciousness, and many financial institutions such as Fidelity and Vanguard are starting to integrate artificial intelligence into their models.</a:t>
            </a: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377d8901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2377d8901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On a purely logical level, the people who develop artificial intelligence are Machine Learning Researchers, and perhaps specialized Software Engineers.</a:t>
            </a:r>
            <a:endParaRPr/>
          </a:p>
          <a:p>
            <a:pPr marL="914400" lvl="1" indent="-317500" algn="l" rtl="0">
              <a:spcBef>
                <a:spcPts val="0"/>
              </a:spcBef>
              <a:spcAft>
                <a:spcPts val="0"/>
              </a:spcAft>
              <a:buSzPts val="1400"/>
              <a:buChar char="○"/>
            </a:pPr>
            <a:r>
              <a:rPr lang="en-US"/>
              <a:t>They have no reason to try to unemploy themselves, knowing how exponential AI is in growth, and how it has immense capabilities to automate professions.</a:t>
            </a:r>
            <a:endParaRPr/>
          </a:p>
          <a:p>
            <a:pPr marL="914400" lvl="1" indent="-317500" algn="l" rtl="0">
              <a:spcBef>
                <a:spcPts val="0"/>
              </a:spcBef>
              <a:spcAft>
                <a:spcPts val="0"/>
              </a:spcAft>
              <a:buSzPts val="1400"/>
              <a:buChar char="○"/>
            </a:pPr>
            <a:r>
              <a:rPr lang="en-US"/>
              <a:t>There have been unsubstantiated reports of engineers working on AI deliberately sabotaging certain capabilities for this reason. (This is literally from people that I know, take this with a grain of salt)</a:t>
            </a:r>
            <a:endParaRPr/>
          </a:p>
          <a:p>
            <a:pPr marL="457200" lvl="0" indent="-317500" algn="l" rtl="0">
              <a:spcBef>
                <a:spcPts val="0"/>
              </a:spcBef>
              <a:spcAft>
                <a:spcPts val="0"/>
              </a:spcAft>
              <a:buSzPts val="1400"/>
              <a:buChar char="●"/>
            </a:pPr>
            <a:r>
              <a:rPr lang="en-US"/>
              <a:t>There is an entire ecosystem to tech careers that don’t just involve coding itself, which is mainly what AI is capable of. Consider Engineering Managers, Product Managers, Cloud Architects, etc. that aren’t just being a software engineer.</a:t>
            </a:r>
            <a:endParaRPr/>
          </a:p>
          <a:p>
            <a:pPr marL="457200" lvl="0" indent="-317500" algn="l" rtl="0">
              <a:spcBef>
                <a:spcPts val="0"/>
              </a:spcBef>
              <a:spcAft>
                <a:spcPts val="0"/>
              </a:spcAft>
              <a:buSzPts val="1400"/>
              <a:buChar char="●"/>
            </a:pPr>
            <a:r>
              <a:rPr lang="en-US"/>
              <a:t>Other jobs are more at risk for automation than engineers are. Consider how easily AI could replicate journalism articles, especially sensational articles or articles that are written on a purely factual basis!</a:t>
            </a:r>
            <a:endParaRPr/>
          </a:p>
        </p:txBody>
      </p:sp>
      <p:sp>
        <p:nvSpPr>
          <p:cNvPr id="109" name="Google Shape;109;g2377d89014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377d89014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2377d89014d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The truth of the matter is that most people have a very cartoonish idea of how AI works.</a:t>
            </a:r>
            <a:endParaRPr/>
          </a:p>
          <a:p>
            <a:pPr marL="914400" lvl="1" indent="-317500" algn="l" rtl="0">
              <a:spcBef>
                <a:spcPts val="0"/>
              </a:spcBef>
              <a:spcAft>
                <a:spcPts val="0"/>
              </a:spcAft>
              <a:buSzPts val="1400"/>
              <a:buChar char="○"/>
            </a:pPr>
            <a:r>
              <a:rPr lang="en-US"/>
              <a:t>Artificial Intelligence: A program that can sense, reason, act, and adapt.</a:t>
            </a:r>
            <a:endParaRPr/>
          </a:p>
          <a:p>
            <a:pPr marL="914400" lvl="1" indent="-317500" algn="l" rtl="0">
              <a:spcBef>
                <a:spcPts val="0"/>
              </a:spcBef>
              <a:spcAft>
                <a:spcPts val="0"/>
              </a:spcAft>
              <a:buSzPts val="1400"/>
              <a:buChar char="○"/>
            </a:pPr>
            <a:r>
              <a:rPr lang="en-US"/>
              <a:t>Machine Learning: Algorithms whose performances improve as they are exposed to more data over time.</a:t>
            </a:r>
            <a:endParaRPr/>
          </a:p>
          <a:p>
            <a:pPr marL="914400" lvl="1" indent="-317500" algn="l" rtl="0">
              <a:spcBef>
                <a:spcPts val="0"/>
              </a:spcBef>
              <a:spcAft>
                <a:spcPts val="0"/>
              </a:spcAft>
              <a:buSzPts val="1400"/>
              <a:buChar char="○"/>
            </a:pPr>
            <a:r>
              <a:rPr lang="en-US"/>
              <a:t>Deep Learning: Subset of machine learning in which multilayered neural networks learn from vast amounts of data.</a:t>
            </a:r>
            <a:endParaRPr/>
          </a:p>
          <a:p>
            <a:pPr marL="457200" lvl="0" indent="-317500" algn="l" rtl="0">
              <a:spcBef>
                <a:spcPts val="0"/>
              </a:spcBef>
              <a:spcAft>
                <a:spcPts val="0"/>
              </a:spcAft>
              <a:buSzPts val="1400"/>
              <a:buChar char="●"/>
            </a:pPr>
            <a:r>
              <a:rPr lang="en-US"/>
              <a:t>At its core you can basically say that AI is an incomprehensibly complicated math equation trying to emulate human neural pathways.</a:t>
            </a:r>
            <a:endParaRPr/>
          </a:p>
          <a:p>
            <a:pPr marL="457200" lvl="0" indent="-317500" algn="l" rtl="0">
              <a:spcBef>
                <a:spcPts val="0"/>
              </a:spcBef>
              <a:spcAft>
                <a:spcPts val="0"/>
              </a:spcAft>
              <a:buSzPts val="1400"/>
              <a:buChar char="●"/>
            </a:pPr>
            <a:r>
              <a:rPr lang="en-US"/>
              <a:t>AI simply is not the solution to every problem. Its grasp is limited on abstract concepts such as the arts, and even politics. The more human the task is, the worse AI is at it.</a:t>
            </a:r>
            <a:endParaRPr/>
          </a:p>
          <a:p>
            <a:pPr marL="457200" lvl="0" indent="-317500" algn="l" rtl="0">
              <a:spcBef>
                <a:spcPts val="0"/>
              </a:spcBef>
              <a:spcAft>
                <a:spcPts val="0"/>
              </a:spcAft>
              <a:buSzPts val="1400"/>
              <a:buChar char="●"/>
            </a:pPr>
            <a:r>
              <a:rPr lang="en-US"/>
              <a:t>Most conventional AIs that we know, such as ChatGPT, are just hyper-advanced crawler bots.</a:t>
            </a:r>
            <a:endParaRPr/>
          </a:p>
          <a:p>
            <a:pPr marL="914400" lvl="1" indent="-317500" algn="l" rtl="0">
              <a:spcBef>
                <a:spcPts val="0"/>
              </a:spcBef>
              <a:spcAft>
                <a:spcPts val="0"/>
              </a:spcAft>
              <a:buSzPts val="1400"/>
              <a:buChar char="○"/>
            </a:pPr>
            <a:r>
              <a:rPr lang="en-US"/>
              <a:t>That is, a crawler bot is a bot that scours the internet for data. ChatGPT employs entire armies of them to maximize efficiency and scope, which is why it can solve complex questions instantly.</a:t>
            </a:r>
            <a:endParaRPr/>
          </a:p>
        </p:txBody>
      </p:sp>
      <p:sp>
        <p:nvSpPr>
          <p:cNvPr id="120" name="Google Shape;120;g2377d89014d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377d8901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377d89014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Speaker Notes</a:t>
            </a:r>
            <a:endParaRPr/>
          </a:p>
          <a:p>
            <a:pPr marL="457200" lvl="0" indent="-317500" algn="l" rtl="0">
              <a:spcBef>
                <a:spcPts val="0"/>
              </a:spcBef>
              <a:spcAft>
                <a:spcPts val="0"/>
              </a:spcAft>
              <a:buSzPts val="1400"/>
              <a:buChar char="●"/>
            </a:pPr>
            <a:r>
              <a:rPr lang="en-US"/>
              <a:t>Big Tech is already amassing resources to initiate an AI arms race. Microsoft acquired ChatGPT for $10 Billion and integrated it into Bing.</a:t>
            </a:r>
            <a:endParaRPr/>
          </a:p>
          <a:p>
            <a:pPr marL="457200" lvl="0" indent="-317500" algn="l" rtl="0">
              <a:spcBef>
                <a:spcPts val="0"/>
              </a:spcBef>
              <a:spcAft>
                <a:spcPts val="0"/>
              </a:spcAft>
              <a:buSzPts val="1400"/>
              <a:buChar char="●"/>
            </a:pPr>
            <a:r>
              <a:rPr lang="en-US"/>
              <a:t>We’re already starting to see new positions open up, such as Prompt Engineers.</a:t>
            </a:r>
            <a:endParaRPr/>
          </a:p>
          <a:p>
            <a:pPr marL="457200" lvl="0" indent="-317500" algn="l" rtl="0">
              <a:spcBef>
                <a:spcPts val="0"/>
              </a:spcBef>
              <a:spcAft>
                <a:spcPts val="0"/>
              </a:spcAft>
              <a:buSzPts val="1400"/>
              <a:buChar char="●"/>
            </a:pPr>
            <a:r>
              <a:rPr lang="en-US"/>
              <a:t>The advent of AI can lead to positions and fields that we currently cannot even comprehend. </a:t>
            </a:r>
            <a:endParaRPr/>
          </a:p>
        </p:txBody>
      </p:sp>
      <p:sp>
        <p:nvSpPr>
          <p:cNvPr id="131" name="Google Shape;131;g2377d89014d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South Korea is the most automated country in the world with a robot density of 932 robots installed per 10,000 employees. That’s a ratio of about 1:10 robots to employees.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 though South Korea has such a high degree of automation, it still manages to keep its national unemployment down.</a:t>
            </a:r>
          </a:p>
          <a:p>
            <a:pPr marL="171450" indent="-171450">
              <a:buFont typeface="Arial" panose="020B0604020202020204" pitchFamily="34" charset="0"/>
              <a:buChar char="•"/>
            </a:pPr>
            <a:r>
              <a:rPr lang="en-US" dirty="0"/>
              <a:t>This is seen further with Singapore and Japan, the next two countries with the highest robot densities. Their unemployment rates are even lower at 2.1% and 2.3%, the second and fourth countries with the lowest unemployment rates based on current data from theglobaleconomy.com</a:t>
            </a:r>
          </a:p>
          <a:p>
            <a:pPr marL="171450" indent="-171450">
              <a:buFont typeface="Arial" panose="020B0604020202020204" pitchFamily="34" charset="0"/>
              <a:buChar char="•"/>
            </a:pPr>
            <a:r>
              <a:rPr lang="en-US" dirty="0"/>
              <a:t>We can discern that there is no correlation between automation and unemployment in a country’s economy.</a:t>
            </a:r>
          </a:p>
          <a:p>
            <a:pPr marL="171450" indent="-171450">
              <a:buFont typeface="Arial" panose="020B0604020202020204" pitchFamily="34" charset="0"/>
              <a:buChar char="•"/>
            </a:pPr>
            <a:r>
              <a:rPr lang="en-US" dirty="0"/>
              <a:t>Though that does not mean that jobs will not change or even disappear altogether when new advances in automation are made.</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024256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Automatic Programming is succinctly defined by the phrase: “Computers that can program themselves”. Any way of generating code/programs automatically, and without human support.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method of writing programs that can write programs is called genetic programming. This is a technique to create algorithms that can program themselves by simulating biological breeding and evolution.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the rise of technologies like Chat GPT and </a:t>
            </a:r>
            <a:r>
              <a:rPr lang="en-US" dirty="0" err="1"/>
              <a:t>Github</a:t>
            </a:r>
            <a:r>
              <a:rPr lang="en-US" dirty="0"/>
              <a:t> Copilot, automatic programming is becoming more advanced and accessible.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that automatic programming boils down to is a high level of abstraction. An average person with little to no coding experience being able to speak/write human language to a computer and have a working program be generated is the goal of automatic programming.</a:t>
            </a:r>
          </a:p>
          <a:p>
            <a:pPr marL="171450" indent="-171450">
              <a:buFont typeface="Arial" panose="020B0604020202020204" pitchFamily="34" charset="0"/>
              <a:buChar char="•"/>
            </a:pPr>
            <a:r>
              <a:rPr lang="en-US" dirty="0"/>
              <a:t>The big question is really this: Will automatic programming techniques, like Chat GPT and others, replace programmers?</a:t>
            </a:r>
          </a:p>
          <a:p>
            <a:pPr marL="171450" indent="-171450">
              <a:buFont typeface="Arial" panose="020B0604020202020204" pitchFamily="34" charset="0"/>
              <a:buChar char="•"/>
            </a:pPr>
            <a:r>
              <a:rPr lang="en-US" dirty="0"/>
              <a:t>In this presentation, I will support my answer that: no, these will not replace programmers, but rather augment them.</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analysis was done on several automatic programming models, Chat GPT included, as well as </a:t>
            </a:r>
            <a:r>
              <a:rPr lang="en-US" dirty="0" err="1"/>
              <a:t>CoCoNut</a:t>
            </a:r>
            <a:r>
              <a:rPr lang="en-US" dirty="0"/>
              <a:t> and Codex, which is the large-scale language model that GitHub Copilot is powered by.</a:t>
            </a:r>
          </a:p>
          <a:p>
            <a:pPr marL="171450" indent="-171450">
              <a:buFont typeface="Arial" panose="020B0604020202020204" pitchFamily="34" charset="0"/>
              <a:buChar char="•"/>
            </a:pPr>
            <a:r>
              <a:rPr lang="en-US" dirty="0"/>
              <a:t>The analysis included a test suite of programs with bugs to test the bug-fixing capabilities of these models.</a:t>
            </a:r>
          </a:p>
          <a:p>
            <a:pPr marL="171450" indent="-171450">
              <a:buFont typeface="Arial" panose="020B0604020202020204" pitchFamily="34" charset="0"/>
              <a:buChar char="•"/>
            </a:pPr>
            <a:r>
              <a:rPr lang="en-US" dirty="0"/>
              <a:t>Chat GPT’s performance was competitive compared to the other models that were specifically designed for generating code.</a:t>
            </a:r>
          </a:p>
          <a:p>
            <a:pPr marL="171450" indent="-171450">
              <a:buFont typeface="Arial" panose="020B0604020202020204" pitchFamily="34" charset="0"/>
              <a:buChar char="•"/>
            </a:pPr>
            <a:r>
              <a:rPr lang="en-US" dirty="0"/>
              <a:t>However, one thing that makes it stand out is its dialogue system that allows certain input (like an error message) to be entered.</a:t>
            </a:r>
          </a:p>
          <a:p>
            <a:pPr marL="171450" indent="-171450">
              <a:buFont typeface="Arial" panose="020B0604020202020204" pitchFamily="34" charset="0"/>
              <a:buChar char="•"/>
            </a:pPr>
            <a:r>
              <a:rPr lang="en-US" dirty="0"/>
              <a:t>When these hints were provided to </a:t>
            </a:r>
            <a:r>
              <a:rPr lang="en-US" dirty="0" err="1"/>
              <a:t>ChatGPT</a:t>
            </a:r>
            <a:r>
              <a:rPr lang="en-US" dirty="0"/>
              <a:t>, its success rate increased as it was able to fix 31 out of 40 bugs.</a:t>
            </a:r>
          </a:p>
          <a:p>
            <a:pPr marL="171450" indent="-171450">
              <a:buFont typeface="Arial" panose="020B0604020202020204" pitchFamily="34" charset="0"/>
              <a:buChar char="•"/>
            </a:pPr>
            <a:r>
              <a:rPr lang="en-US" dirty="0"/>
              <a:t>In comparison, </a:t>
            </a:r>
            <a:r>
              <a:rPr lang="en-US" dirty="0" err="1"/>
              <a:t>CoCoNut</a:t>
            </a:r>
            <a:r>
              <a:rPr lang="en-US" dirty="0"/>
              <a:t> and Codex were able to fix 19 and 21 bugs, respectively.</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29869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all this affect you?</a:t>
            </a:r>
          </a:p>
          <a:p>
            <a:pPr marL="171450" indent="-171450">
              <a:buFont typeface="Arial" panose="020B0604020202020204" pitchFamily="34" charset="0"/>
              <a:buChar char="•"/>
            </a:pPr>
            <a:r>
              <a:rPr lang="en-US" dirty="0"/>
              <a:t>While Chat GPT’s ability to fix minor bugs is impressive, it does not reflect its ability to write advanced or complex code. That will remain the task of programmers for the near future.</a:t>
            </a:r>
          </a:p>
          <a:p>
            <a:pPr marL="171450" indent="-171450">
              <a:buFont typeface="Arial" panose="020B0604020202020204" pitchFamily="34" charset="0"/>
              <a:buChar char="•"/>
            </a:pPr>
            <a:r>
              <a:rPr lang="en-US" dirty="0"/>
              <a:t>Further, Chat GPT and other similar models make use of imitation and reinforcement learning, which has limited effectiveness in writing code for tasks that have never been done before.</a:t>
            </a:r>
          </a:p>
          <a:p>
            <a:pPr marL="171450" indent="-171450">
              <a:buFont typeface="Arial" panose="020B0604020202020204" pitchFamily="34" charset="0"/>
              <a:buChar char="•"/>
            </a:pPr>
            <a:r>
              <a:rPr lang="en-US" dirty="0"/>
              <a:t>Automatic programming is just another form of automation.</a:t>
            </a:r>
          </a:p>
          <a:p>
            <a:pPr marL="171450" indent="-171450">
              <a:buFont typeface="Arial" panose="020B0604020202020204" pitchFamily="34" charset="0"/>
              <a:buChar char="•"/>
            </a:pPr>
            <a:r>
              <a:rPr lang="en-US" dirty="0"/>
              <a:t>Having already had numerous historical examples of automation taking over certain jobs, it is clear that the industry will need to adapt.</a:t>
            </a:r>
          </a:p>
          <a:p>
            <a:pPr marL="171450" indent="-171450">
              <a:buFont typeface="Arial" panose="020B0604020202020204" pitchFamily="34" charset="0"/>
              <a:buChar char="•"/>
            </a:pPr>
            <a:r>
              <a:rPr lang="en-US" dirty="0"/>
              <a:t>This does not mean that programming will no longer be </a:t>
            </a:r>
            <a:r>
              <a:rPr lang="en-US"/>
              <a:t>a job.</a:t>
            </a:r>
            <a:endParaRPr lang="en-US" dirty="0"/>
          </a:p>
          <a:p>
            <a:pPr marL="171450" indent="-171450">
              <a:buFont typeface="Arial" panose="020B0604020202020204" pitchFamily="34" charset="0"/>
              <a:buChar char="•"/>
            </a:pPr>
            <a:r>
              <a:rPr lang="en-US" dirty="0"/>
              <a:t>There will always be a need for a human buffer. Automatic programming is just a tool, and like all other tools, they are only useful in the hands of a human who knows how to use them.</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62761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all know AI art is here and it’s </a:t>
            </a:r>
            <a:r>
              <a:rPr lang="en-US" dirty="0" err="1"/>
              <a:t>gonna</a:t>
            </a:r>
            <a:r>
              <a:rPr lang="en-US" dirty="0"/>
              <a:t> lead somewhere but the question is, where? </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686800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future of the AI Art Industry?</a:t>
            </a:r>
          </a:p>
          <a:p>
            <a:endParaRPr lang="en-US" dirty="0"/>
          </a:p>
          <a:p>
            <a:r>
              <a:rPr lang="en-US" dirty="0"/>
              <a:t>At the moment, the primary problem with current AI art is the way AI learns to make art, by looking at other art. Here’s an example of why this is a problem: As of April 25</a:t>
            </a:r>
            <a:r>
              <a:rPr lang="en-US" baseline="30000" dirty="0"/>
              <a:t>th</a:t>
            </a:r>
            <a:r>
              <a:rPr lang="en-US" dirty="0"/>
              <a:t>, 2023 (today),  Getty images has a 2 trillion dollar lawsuit against Stability AI for using its images without permission. While there hasn’t been a decision yet, regardless of how the case goes it’s clear that permission is going to be very important in the future of the AI art Industry.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With permission to use, the next area of focus for AI art would be quality. The thing is, AI art generates a lot of garbage, but you only need that one good image. </a:t>
            </a:r>
          </a:p>
          <a:p>
            <a:r>
              <a:rPr lang="en-US" dirty="0"/>
              <a:t>Think movie posters and title screens for games, or maybe a submission to an art fair. Because AI art is very quick to generate, and we know what looks bad, it can be sifted through quickly to get that one, high-quality result.</a:t>
            </a:r>
          </a:p>
          <a:p>
            <a:endParaRPr lang="en-US" dirty="0"/>
          </a:p>
          <a:p>
            <a:r>
              <a:rPr lang="en-US" dirty="0"/>
              <a:t>From all this we can say that the future of AI art will be grounded in permission from artists(or copyright holders), and will require sifting through many generated images to get the desired end-result.</a:t>
            </a: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54844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industry needs consumers to emerge so Lets start out some extreme cases.</a:t>
            </a:r>
          </a:p>
          <a:p>
            <a:endParaRPr lang="en-US" dirty="0"/>
          </a:p>
          <a:p>
            <a:r>
              <a:rPr lang="en-US" dirty="0"/>
              <a:t>This right here is the portrait of Edmond de </a:t>
            </a:r>
            <a:r>
              <a:rPr lang="en-US" dirty="0" err="1"/>
              <a:t>Belamy</a:t>
            </a:r>
            <a:r>
              <a:rPr lang="en-US" dirty="0"/>
              <a:t>. It was made by an AI from Obvious, a French company that makes AI art, and it sold for 432 thousand dollars at an exhibition in new York.</a:t>
            </a:r>
          </a:p>
          <a:p>
            <a:r>
              <a:rPr lang="en-US" dirty="0"/>
              <a:t>It is currently the most expensive purchase of AI art, followed by A piece that sold for about$51,000 in an exhibition in </a:t>
            </a:r>
            <a:r>
              <a:rPr lang="en-US" dirty="0" err="1"/>
              <a:t>spain</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Would I pay half a million for a blurry painting that looks like it was made by a sleep-deprived student 10 minutes before the deadline? No, but some rich person did and that’s worth noting.</a:t>
            </a:r>
          </a:p>
          <a:p>
            <a:r>
              <a:rPr lang="en-US" dirty="0"/>
              <a:t>There’s also the case of Ai Da, an AI robot artist made by Adrian </a:t>
            </a:r>
            <a:r>
              <a:rPr lang="en-US" dirty="0" err="1"/>
              <a:t>Meller</a:t>
            </a:r>
            <a:r>
              <a:rPr lang="en-US" dirty="0"/>
              <a:t>. She’s a humanoid robot artist and has sold a substantial amount of art. I looked up the individual price of a piece and it was estimated at around 5000-7000$, though the site wanted a subscription for an exact sell price. I didn’t put up a picture of the piece here, but imagine dropping 5 glass cups and then dumping a can of green paint and you can get a pretty good mental image.</a:t>
            </a:r>
          </a:p>
          <a:p>
            <a:r>
              <a:rPr lang="en-US" dirty="0"/>
              <a:t>These aren’t good looking pieces of art but when have rich people cared about that? </a:t>
            </a:r>
          </a:p>
          <a:p>
            <a:endParaRPr lang="en-US" dirty="0"/>
          </a:p>
          <a:p>
            <a:r>
              <a:rPr lang="en-US" dirty="0"/>
              <a:t>Now, are extreme cases of rich person with too much money, so let’s move on to the consumer use for AI art.</a:t>
            </a: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into the reasonable prices.</a:t>
            </a:r>
          </a:p>
          <a:p>
            <a:r>
              <a:rPr lang="en-US" dirty="0"/>
              <a:t>DALL E 2 is </a:t>
            </a:r>
            <a:r>
              <a:rPr lang="en-US" dirty="0" err="1"/>
              <a:t>openAI’s</a:t>
            </a:r>
            <a:r>
              <a:rPr lang="en-US" dirty="0"/>
              <a:t> AI art generator. It’s not free, it costs $15 to get 115 image generations, letting you generate a piece like the one shown here (results may vary) and $15 is pretty cheap for something that looks so good. At one a half million users last year, DallE2 is generating a lot of money and its got a lot of demand.</a:t>
            </a:r>
          </a:p>
          <a:p>
            <a:r>
              <a:rPr lang="en-US" dirty="0"/>
              <a:t>What’s very notable about </a:t>
            </a:r>
            <a:r>
              <a:rPr lang="en-US" dirty="0" err="1"/>
              <a:t>Dalle</a:t>
            </a:r>
            <a:r>
              <a:rPr lang="en-US" dirty="0"/>
              <a:t> 2 is that </a:t>
            </a:r>
            <a:r>
              <a:rPr lang="en-US" dirty="0" err="1"/>
              <a:t>openAI</a:t>
            </a:r>
            <a:r>
              <a:rPr lang="en-US" dirty="0"/>
              <a:t> gives explicit permission to use the generated art for commercial purposes, think concept art, storyboards, and other illustrations.</a:t>
            </a:r>
          </a:p>
          <a:p>
            <a:r>
              <a:rPr lang="en-US" dirty="0"/>
              <a:t>Also, Dalle2 has its competitors like Dream from WOMBO and </a:t>
            </a:r>
            <a:r>
              <a:rPr lang="en-US" dirty="0" err="1"/>
              <a:t>StarryAi</a:t>
            </a:r>
            <a:r>
              <a:rPr lang="en-US" dirty="0"/>
              <a:t> from MO Kahn and many others so its not alone in the marketplace.</a:t>
            </a:r>
          </a:p>
          <a:p>
            <a:endParaRPr lang="en-US" dirty="0"/>
          </a:p>
          <a:p>
            <a:r>
              <a:rPr lang="en-US" dirty="0"/>
              <a:t>As far as buying and selling, there are sites like Ai art shop which allow users to buy and sell ai-generated art at a variety of prices. Ai Art Shop specifically is also a bit into the crypto space which is kind of icky in my opinion but their primary purpose is selling ai art and they provide a basis for future sites and businesses. </a:t>
            </a:r>
          </a:p>
          <a:p>
            <a:endParaRPr lang="en-US" dirty="0"/>
          </a:p>
          <a:p>
            <a:r>
              <a:rPr lang="en-US" dirty="0"/>
              <a:t>But what about the artists?</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527048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to see the best use of AI for art we have to look at (pronounced SOOG WEN CHUNG), </a:t>
            </a:r>
            <a:r>
              <a:rPr lang="en-US" dirty="0" err="1"/>
              <a:t>Sougwen</a:t>
            </a:r>
            <a:r>
              <a:rPr lang="en-US" dirty="0"/>
              <a:t> Chung, probably butchered that name, sorry, she creates art using AI</a:t>
            </a:r>
            <a:r>
              <a:rPr lang="en-US" b="1" dirty="0"/>
              <a:t>. In the image shown she’s got an AI painting with her in real-time</a:t>
            </a:r>
            <a:r>
              <a:rPr lang="en-US" dirty="0"/>
              <a:t>. And Her use of AI for art is very unique because she trained the ai from only her past drawings.</a:t>
            </a:r>
          </a:p>
          <a:p>
            <a:endParaRPr lang="en-US" dirty="0"/>
          </a:p>
          <a:p>
            <a:r>
              <a:rPr lang="en-US" dirty="0"/>
              <a:t>Another great example of using AI for art comes from Ronan </a:t>
            </a:r>
            <a:r>
              <a:rPr lang="en-US" dirty="0" err="1"/>
              <a:t>Barrot</a:t>
            </a:r>
            <a:r>
              <a:rPr lang="en-US" dirty="0"/>
              <a:t> and Robbie </a:t>
            </a:r>
            <a:r>
              <a:rPr lang="en-US" dirty="0" err="1"/>
              <a:t>Barrat’s</a:t>
            </a:r>
            <a:r>
              <a:rPr lang="en-US" dirty="0"/>
              <a:t> exhibition “</a:t>
            </a:r>
            <a:r>
              <a:rPr lang="en-US" dirty="0" err="1"/>
              <a:t>Barrat</a:t>
            </a:r>
            <a:r>
              <a:rPr lang="en-US" dirty="0"/>
              <a:t>/</a:t>
            </a:r>
            <a:r>
              <a:rPr lang="en-US" dirty="0" err="1"/>
              <a:t>Barrot</a:t>
            </a:r>
            <a:r>
              <a:rPr lang="en-US" dirty="0"/>
              <a:t>: Infinite skulls”. Ronan </a:t>
            </a:r>
            <a:r>
              <a:rPr lang="en-US" dirty="0" err="1"/>
              <a:t>barrot</a:t>
            </a:r>
            <a:r>
              <a:rPr lang="en-US" dirty="0"/>
              <a:t> has been painting for 30 years and Robbie </a:t>
            </a:r>
            <a:r>
              <a:rPr lang="en-US" dirty="0" err="1"/>
              <a:t>Barrat</a:t>
            </a:r>
            <a:r>
              <a:rPr lang="en-US" dirty="0"/>
              <a:t> is an AI artist, and in 2019 they collaborated together to create “infinite skulls”. They digitally scanned over 450 paintings of skulls which Ronan </a:t>
            </a:r>
            <a:r>
              <a:rPr lang="en-US" dirty="0" err="1"/>
              <a:t>barrot</a:t>
            </a:r>
            <a:r>
              <a:rPr lang="en-US" dirty="0"/>
              <a:t> had made over the years to create their exhibition.</a:t>
            </a:r>
          </a:p>
          <a:p>
            <a:endParaRPr lang="en-US" dirty="0"/>
          </a:p>
          <a:p>
            <a:r>
              <a:rPr lang="en-US" dirty="0"/>
              <a:t>I think the ways that Chung and </a:t>
            </a:r>
            <a:r>
              <a:rPr lang="en-US" dirty="0" err="1"/>
              <a:t>Barrot</a:t>
            </a:r>
            <a:r>
              <a:rPr lang="en-US" dirty="0"/>
              <a:t> are using AI to make art provides a good glimpse of how it can be used in the future.</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89116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general use, we have things like Adobe sensei. It’s a tool from adobe that allows users to quickly add to and edit their projects. I can’t do it justice here, and I highly recommend checking out their site to see it more in-depth. The dataset it uses is a large variety of images and videos sold and uploaded to adobe, and with that huge dataset it allows a lot more creativity in a quick and reasonable fashion to create projects and art pieces.</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564725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for the future of AI art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think the future of AI Art will see artists using their previous works to help create more pieces in their style, similar to what Chung is doing. This is also an opportunity for companies to generate pieces art for consumers that would feel genuinely individual and unique. Like the blizzard store here, you could have a truly unique piece about a game you love and it’d look great because the AI that generated the image only used pieces made by a specific artist. Additionally by creating contracts with artists to train art AI’s, companies won’t have to worry about the Legal troubles. </a:t>
            </a:r>
          </a:p>
          <a:p>
            <a:endParaRPr lang="en-US" dirty="0"/>
          </a:p>
          <a:p>
            <a:r>
              <a:rPr lang="en-US" dirty="0"/>
              <a:t>I think we’re going to see games using AI art to advertise their games and probably help create the games themselves. </a:t>
            </a:r>
          </a:p>
          <a:p>
            <a:r>
              <a:rPr lang="en-US" dirty="0"/>
              <a:t>Movies in particular have a great use case for AI art to generate posters that advertise their films. The average piece generated might not be good, but its made super quickly and you only really need one good poster.</a:t>
            </a:r>
          </a:p>
          <a:p>
            <a:r>
              <a:rPr lang="en-US" dirty="0"/>
              <a:t>At the end of the day, AI art allows a thought to become an image so the possibilities are endless. </a:t>
            </a:r>
          </a:p>
          <a:p>
            <a:endParaRPr lang="en-US" dirty="0"/>
          </a:p>
          <a:p>
            <a:r>
              <a:rPr lang="en-US" dirty="0"/>
              <a:t>A bit of educating guessing here, but I think in the future Artists will be paid though commissions and contracts by individuals and companies, for the generation of personalized AI art. This art will then be used for advertising, development of games, potentially even movies, and merchandise for games, movies and brands. All this without the worry of legal problems. From all of this, we may even see a new job market appear for individuals who are able to quickly get an AI to produce a good image. At the end of the day, people decide what looks good so there’s always going to be a place for humans in the AI art industry.</a:t>
            </a:r>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209978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What laws need to be made about using AI Art?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How do laws apply to AI Art?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388510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According to Harvard, there are three criteria for AI generated Art to be considered, AI generated Art: [1] </a:t>
            </a:r>
          </a:p>
          <a:p>
            <a:pPr marL="1200150" lvl="2"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The AI must use systems that use machine learning in order to create an algorithm that generates outputs. The machine learning must include training on works being fed into the algorithm in order to “teach” the AI. And the outputs are “original”, meaning that they’re not pre-existing work, or a predictable outcome of existing work. The output from the AI should be separate from the works that were used to “train” it. </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rtl="0" fontAlgn="base">
              <a:spcBef>
                <a:spcPts val="0"/>
              </a:spcBef>
              <a:spcAft>
                <a:spcPts val="0"/>
              </a:spcAft>
              <a:buFont typeface="Arial" panose="020B0604020202020204" pitchFamily="34" charset="0"/>
              <a:buNone/>
            </a:pPr>
            <a:endParaRPr lang="en-US" sz="12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Inside the generative AI, there are four key elements behind the system [1] </a:t>
            </a:r>
          </a:p>
          <a:p>
            <a:pPr marL="1200150" lvl="2"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Input, which is the images or artworks that are being used as an example to teach the AI a specific style. </a:t>
            </a:r>
          </a:p>
          <a:p>
            <a:pPr marL="1200150" lvl="2"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Learning Algorithms, which works in hand with the input, that teaches the AI based off the input. </a:t>
            </a:r>
          </a:p>
          <a:p>
            <a:pPr marL="1200150" lvl="2"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Training Algorithms, which is the information that the Learning Algorithm generates from the Inputs given and feeds the system instructions in order to turn the input into a new original work. </a:t>
            </a:r>
          </a:p>
          <a:p>
            <a:pPr marL="1200150" lvl="2"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Output, which is the end-product of the Trained Algorithms. </a:t>
            </a:r>
          </a:p>
          <a:p>
            <a:pPr marL="1657350" lvl="3"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This is often generated from a seed, which gives the trained algorithm a starting point, but can also be changed at every step to involve more personalization. </a:t>
            </a:r>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rtl="0" fontAlgn="base">
              <a:spcBef>
                <a:spcPts val="0"/>
              </a:spcBef>
              <a:spcAft>
                <a:spcPts val="0"/>
              </a:spcAft>
              <a:buFont typeface="Arial" panose="020B0604020202020204" pitchFamily="34" charset="0"/>
              <a:buNone/>
            </a:pPr>
            <a:endParaRPr lang="en-US" sz="12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How do current laws apply to AI Art? </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Works created by AI are eligible for copyright protection under current copyright laws in certain situations, such as: [5] The use of the AI by a human as a tool to help with creation, meaning the AI is no different than a camera for photographers, or a digital creation tool such as Photoshop. When the AI is used a tool, it can be assumed that the author’s creativity is present in the work, and that the work isn’t the result of the AI alone. Another situation would be the co-authorship between a human and the AI being used, as the AI can be considered similar to co-authorship with another human. Human selection of autonomously created work by AI, meaning the human artist making the work has selected the inputs going into the algorithm, and has tempered with the automatic creation process enough that there is a personal imprint in the work [5]</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These situations do not include every work that is generated by automatic means, as the original expression isn’t there by default. </a:t>
            </a:r>
          </a:p>
          <a:p>
            <a:pPr marL="742950" lvl="1" indent="-285750"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However, copyright doesn’t protect those who have used another’s artwork without permission, such as </a:t>
            </a:r>
            <a:r>
              <a:rPr lang="en-US" b="0" i="0" dirty="0">
                <a:solidFill>
                  <a:srgbClr val="374151"/>
                </a:solidFill>
                <a:effectLst/>
                <a:latin typeface="Söhne"/>
              </a:rPr>
              <a:t>the case of artist Richard Prince, who was sued by photographer Patrick </a:t>
            </a:r>
            <a:r>
              <a:rPr lang="en-US" b="0" i="0" dirty="0" err="1">
                <a:solidFill>
                  <a:srgbClr val="374151"/>
                </a:solidFill>
                <a:effectLst/>
                <a:latin typeface="Söhne"/>
              </a:rPr>
              <a:t>Cariou</a:t>
            </a:r>
            <a:r>
              <a:rPr lang="en-US" b="0" i="0" dirty="0">
                <a:solidFill>
                  <a:srgbClr val="374151"/>
                </a:solidFill>
                <a:effectLst/>
                <a:latin typeface="Söhne"/>
              </a:rPr>
              <a:t> in 2008 for using </a:t>
            </a:r>
            <a:r>
              <a:rPr lang="en-US" b="0" i="0" dirty="0" err="1">
                <a:solidFill>
                  <a:srgbClr val="374151"/>
                </a:solidFill>
                <a:effectLst/>
                <a:latin typeface="Söhne"/>
              </a:rPr>
              <a:t>Cariou's</a:t>
            </a:r>
            <a:r>
              <a:rPr lang="en-US" b="0" i="0" dirty="0">
                <a:solidFill>
                  <a:srgbClr val="374151"/>
                </a:solidFill>
                <a:effectLst/>
                <a:latin typeface="Söhne"/>
              </a:rPr>
              <a:t> photographs without permission and incorporating them into his own artwork. Prince argued that his use of the photographs fell under fair use, but ultimately, the court ruled against him and he was ordered to pay damages to </a:t>
            </a:r>
            <a:r>
              <a:rPr lang="en-US" b="0" i="0" dirty="0" err="1">
                <a:solidFill>
                  <a:srgbClr val="374151"/>
                </a:solidFill>
                <a:effectLst/>
                <a:latin typeface="Söhne"/>
              </a:rPr>
              <a:t>Cariou</a:t>
            </a:r>
            <a:r>
              <a:rPr lang="en-US" b="0" i="0" dirty="0">
                <a:solidFill>
                  <a:srgbClr val="374151"/>
                </a:solidFill>
                <a:effectLst/>
                <a:latin typeface="Söhne"/>
              </a:rPr>
              <a:t>. [10]</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374151"/>
                </a:solidFill>
                <a:effectLst/>
                <a:latin typeface="Söhne"/>
              </a:rPr>
              <a:t>Although this case doesn’t involve AI-generated art, it shows the legal issues that may arise from current copyright laws when artists use the work of others without permission or attribution. </a:t>
            </a:r>
            <a:endParaRPr lang="en-US" sz="1200" b="0" i="0" u="none" strike="noStrike"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86206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In order for AI Art to be applicable for copyright laws, the work must be original and creative. So what does being creative for a computer mean? </a:t>
            </a:r>
          </a:p>
          <a:p>
            <a:r>
              <a:rPr lang="en-US" dirty="0"/>
              <a:t>According to </a:t>
            </a:r>
            <a:r>
              <a:rPr lang="en-US" dirty="0" err="1"/>
              <a:t>Ramalho</a:t>
            </a:r>
            <a:r>
              <a:rPr lang="en-US" dirty="0"/>
              <a:t> in “Will robots rule the (artistic) world? A proposed model for the legal status of creations by Artificial Intelligence Systems”, in order for the work to be creative, the computation “must involve judgement and minimum randomness for copyright laws” with “self-criticism (being) a trait at all times”. However, AI can only be creative to a certain extent. For example, AARON, which is a program created in the 70s by Harold Cohen, that generates drawings and paintings. AARON creates the works autonomously, and he’s actually an artist that has been exhibited in galleries and museums, as well as having private collectors buying his works. Cohen stated that AARON’s style will never change unless Cohen programs it to and “teaches” it to change, unlike human artists [3]. </a:t>
            </a:r>
          </a:p>
          <a:p>
            <a:r>
              <a:rPr lang="en-US" dirty="0"/>
              <a:t>So how does AARON differ from current modern-day AI software like DALL-E and CLIP? AARON was created by Harold Cohen, who was an artist himself. Every teaching that AARON’s algorithm trained him on was a teaching from Cohen himself. When the artist is the author behind every step in the AI’s creation and the output, Cohen doesn’t need to cite himself.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[4] for image </a:t>
            </a:r>
          </a:p>
          <a:p>
            <a:r>
              <a:rPr lang="en-US" dirty="0"/>
              <a:t> </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3120080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imes New Roman" panose="02020603050405020304" pitchFamily="18" charset="0"/>
              </a:rPr>
              <a:t>Authors have a responsibility to accurately represent the process used to generate a work, including the labor of both machines and other people. [6] </a:t>
            </a:r>
            <a:endParaRPr lang="en-US" b="0" dirty="0">
              <a:effectLst/>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 “Use of open-source software can negate or reduce legal responsibilities, but the moral right to the integrity of all authors should be maintained.”</a:t>
            </a:r>
          </a:p>
          <a:p>
            <a:pPr lvl="1"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 An open-source software, in which artwork made by traditional means is free for any use can remove the need to represent the people who made the work, but it still isn’t morally right to claim work as your own entirely when referenced. </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 Current AI Art, including that made using GANs, are not intelligent or creative in the way that human artists are intelligent and creative. Users of any AI program should acknowledge when their work is being generated by an AI. </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 the authors of the AICAN system performed a sort of visual Turing test to explore if people can tell the difference between AICAN- and human-made art. They conducted an experiment in which the mixed AICAN works with contemporary artworks shown at the Art Basel 2016 art fair. The outcome showed that 75% of the time, people involved in the study thought that AICAN-generated images were produced by human artists.</a:t>
            </a:r>
          </a:p>
          <a:p>
            <a:pPr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Image: </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GAN = Generative adversarial network, machine learning (ML) model in which two neural networks compete with each other to become more accurate in their predictions</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AICAN = </a:t>
            </a:r>
            <a:r>
              <a:rPr lang="en-US" b="0" i="0" dirty="0">
                <a:solidFill>
                  <a:srgbClr val="4D5156"/>
                </a:solidFill>
                <a:effectLst/>
                <a:latin typeface="Roboto" panose="020B0604020202020204" pitchFamily="2" charset="0"/>
              </a:rPr>
              <a:t>Artificial Intelligence Artist and a Collaborative Creative Partner.</a:t>
            </a:r>
            <a:r>
              <a:rPr lang="en-US" sz="1200" b="0" i="0" u="none" strike="noStrike" dirty="0">
                <a:solidFill>
                  <a:srgbClr val="000000"/>
                </a:solidFill>
                <a:effectLst/>
                <a:latin typeface="Times New Roman" panose="02020603050405020304" pitchFamily="18" charset="0"/>
              </a:rPr>
              <a:t> </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DALL-E = </a:t>
            </a:r>
            <a:r>
              <a:rPr lang="en-US" b="0" i="0" dirty="0">
                <a:solidFill>
                  <a:srgbClr val="5F6368"/>
                </a:solidFill>
                <a:effectLst/>
                <a:latin typeface="Roboto" panose="02000000000000000000" pitchFamily="2" charset="0"/>
              </a:rPr>
              <a:t>DALLE</a:t>
            </a:r>
            <a:r>
              <a:rPr lang="en-US" b="0" i="0" dirty="0">
                <a:solidFill>
                  <a:srgbClr val="4D5156"/>
                </a:solidFill>
                <a:effectLst/>
                <a:latin typeface="Roboto" panose="02000000000000000000" pitchFamily="2" charset="0"/>
              </a:rPr>
              <a:t> is an AI system that can create realistic images and art from a description in natural language.  </a:t>
            </a:r>
          </a:p>
          <a:p>
            <a:pPr marL="742950" lvl="1" indent="-285750" rtl="0" fontAlgn="base">
              <a:spcBef>
                <a:spcPts val="0"/>
              </a:spcBef>
              <a:spcAft>
                <a:spcPts val="0"/>
              </a:spcAft>
              <a:buFont typeface="Arial" panose="020B0604020202020204" pitchFamily="34" charset="0"/>
              <a:buChar char="•"/>
            </a:pPr>
            <a:r>
              <a:rPr lang="en-US" b="0" i="0" dirty="0">
                <a:solidFill>
                  <a:srgbClr val="4D5156"/>
                </a:solidFill>
                <a:effectLst/>
                <a:latin typeface="Roboto" panose="02000000000000000000" pitchFamily="2" charset="0"/>
              </a:rPr>
              <a:t>CLIP = Contrastive Language–Image Pre-training, same as DALL-E</a:t>
            </a:r>
          </a:p>
          <a:p>
            <a:pPr marL="742950" lvl="1" indent="-285750" rtl="0" fontAlgn="base">
              <a:spcBef>
                <a:spcPts val="0"/>
              </a:spcBef>
              <a:spcAft>
                <a:spcPts val="0"/>
              </a:spcAft>
              <a:buFont typeface="Arial" panose="020B0604020202020204" pitchFamily="34" charset="0"/>
              <a:buChar char="•"/>
            </a:pPr>
            <a:endParaRPr lang="en-US" sz="1200" b="0" i="0" u="none" strike="noStrike"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215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Art is real art, but it should be changed to protect artists who undergo the creative process without using AI as a tool, such as labeling art that was made using an AI as AI Art, as well as including references to both the software authors and the original artists of the art used to "teach" the AI. </a:t>
            </a:r>
          </a:p>
          <a:p>
            <a:endParaRPr lang="en-US" dirty="0"/>
          </a:p>
          <a:p>
            <a:r>
              <a:rPr lang="en-US" dirty="0" err="1"/>
              <a:t>Genel</a:t>
            </a:r>
            <a:r>
              <a:rPr lang="en-US" dirty="0"/>
              <a:t> </a:t>
            </a:r>
            <a:r>
              <a:rPr lang="en-US" dirty="0" err="1"/>
              <a:t>Jumalon</a:t>
            </a:r>
            <a:r>
              <a:rPr lang="en-US" dirty="0"/>
              <a:t>, who you might know from his clients: </a:t>
            </a:r>
            <a:r>
              <a:rPr lang="en-US" b="0" i="0" dirty="0">
                <a:solidFill>
                  <a:srgbClr val="0F1419"/>
                </a:solidFill>
                <a:effectLst/>
                <a:latin typeface="TwitterChirp"/>
              </a:rPr>
              <a:t>NPR, Marvel, Critical Role, </a:t>
            </a:r>
            <a:r>
              <a:rPr lang="en-US" b="0" i="0" dirty="0" err="1">
                <a:solidFill>
                  <a:srgbClr val="0F1419"/>
                </a:solidFill>
                <a:effectLst/>
                <a:latin typeface="TwitterChirp"/>
              </a:rPr>
              <a:t>Skybound</a:t>
            </a:r>
            <a:r>
              <a:rPr lang="en-US" b="0" i="0" dirty="0">
                <a:solidFill>
                  <a:srgbClr val="0F1419"/>
                </a:solidFill>
                <a:effectLst/>
                <a:latin typeface="TwitterChirp"/>
              </a:rPr>
              <a:t>, stated in a Tweet that AI-generated artwork should be explicitly stated as AI generated artwork, or even have its own category so it doesn’t take away from those who don’t use AI as a tool. </a:t>
            </a:r>
          </a:p>
          <a:p>
            <a:r>
              <a:rPr lang="en-US" b="0" i="0" dirty="0">
                <a:solidFill>
                  <a:srgbClr val="0F1419"/>
                </a:solidFill>
                <a:effectLst/>
                <a:latin typeface="TwitterChirp"/>
              </a:rPr>
              <a:t>Jason Allen actually posted on Discord his process making “Theatre </a:t>
            </a:r>
            <a:r>
              <a:rPr lang="en-US" b="0" i="0" dirty="0" err="1">
                <a:solidFill>
                  <a:srgbClr val="0F1419"/>
                </a:solidFill>
                <a:effectLst/>
                <a:latin typeface="TwitterChirp"/>
              </a:rPr>
              <a:t>d’Opera</a:t>
            </a:r>
            <a:r>
              <a:rPr lang="en-US" b="0" i="0" dirty="0">
                <a:solidFill>
                  <a:srgbClr val="0F1419"/>
                </a:solidFill>
                <a:effectLst/>
                <a:latin typeface="TwitterChirp"/>
              </a:rPr>
              <a:t> Spatial” and stated that he did not inform the judges of his usage of AI as a tool. Regardless of the results of the competition, Allen should have informed the judges that he used an AI-generated tool.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468226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If there’s time and we didn’t get to it:</a:t>
            </a:r>
          </a:p>
          <a:p>
            <a:pPr eaLnBrk="1" hangingPunct="1"/>
            <a:endParaRPr lang="en-US" dirty="0">
              <a:latin typeface="Arial"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Kickstarter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eaLnBrk="1" hangingPunct="1"/>
            <a:endParaRPr lang="en-US" dirty="0">
              <a:latin typeface="Arial" charset="0"/>
              <a:ea typeface="ＭＳ Ｐゴシック" charset="-128"/>
              <a:cs typeface="ＭＳ Ｐゴシック" charset="-128"/>
            </a:endParaRPr>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dirty="0"/>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42</a:t>
            </a:fld>
            <a:endParaRPr lang="en-US" dirty="0"/>
          </a:p>
        </p:txBody>
      </p:sp>
    </p:spTree>
    <p:extLst>
      <p:ext uri="{BB962C8B-B14F-4D97-AF65-F5344CB8AC3E}">
        <p14:creationId xmlns:p14="http://schemas.microsoft.com/office/powerpoint/2010/main" val="210870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66396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Poll class:</a:t>
            </a:r>
          </a:p>
          <a:p>
            <a:r>
              <a:rPr lang="en-US" sz="1200" kern="1200" dirty="0">
                <a:solidFill>
                  <a:schemeClr val="tx1"/>
                </a:solidFill>
                <a:latin typeface="+mn-lt"/>
                <a:ea typeface="+mn-ea"/>
                <a:cs typeface="+mn-cs"/>
              </a:rPr>
              <a:t>Expected salary range upon graduation? Min, Max? Put on board.</a:t>
            </a:r>
          </a:p>
          <a:p>
            <a:r>
              <a:rPr lang="en-US" sz="1200" kern="1200" dirty="0">
                <a:solidFill>
                  <a:schemeClr val="tx1"/>
                </a:solidFill>
                <a:latin typeface="+mn-lt"/>
                <a:ea typeface="+mn-ea"/>
                <a:cs typeface="+mn-cs"/>
              </a:rPr>
              <a:t>Assume</a:t>
            </a:r>
            <a:r>
              <a:rPr lang="en-US" sz="1200" kern="1200" baseline="0" dirty="0">
                <a:solidFill>
                  <a:schemeClr val="tx1"/>
                </a:solidFill>
                <a:latin typeface="+mn-lt"/>
                <a:ea typeface="+mn-ea"/>
                <a:cs typeface="+mn-cs"/>
              </a:rPr>
              <a:t> 40 hour work week.</a:t>
            </a:r>
          </a:p>
          <a:p>
            <a:r>
              <a:rPr lang="en-US" sz="1200" kern="1200" baseline="0" dirty="0">
                <a:solidFill>
                  <a:schemeClr val="tx1"/>
                </a:solidFill>
                <a:latin typeface="+mn-lt"/>
                <a:ea typeface="+mn-ea"/>
                <a:cs typeface="+mn-cs"/>
              </a:rPr>
              <a:t>How many people would work:</a:t>
            </a:r>
          </a:p>
          <a:p>
            <a:r>
              <a:rPr lang="en-US" sz="1200" kern="1200" baseline="0" dirty="0">
                <a:solidFill>
                  <a:schemeClr val="tx1"/>
                </a:solidFill>
                <a:latin typeface="+mn-lt"/>
                <a:ea typeface="+mn-ea"/>
                <a:cs typeface="+mn-cs"/>
              </a:rPr>
              <a:t>32 hours for 0.8 * Max? Put on board.</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24 hours for 0.6 * Max? Put on board.</a:t>
            </a:r>
          </a:p>
          <a:p>
            <a:r>
              <a:rPr lang="is-IS" sz="1200" kern="1200" dirty="0">
                <a:solidFill>
                  <a:schemeClr val="tx1"/>
                </a:solidFill>
                <a:latin typeface="+mn-lt"/>
                <a:ea typeface="+mn-ea"/>
                <a:cs typeface="+mn-cs"/>
              </a:rPr>
              <a:t>…continue until Min is reached.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split into groups of 4-5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Fill time with Work Discussion on Course Web Site</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350462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sz="1200" kern="1200" dirty="0">
              <a:solidFill>
                <a:schemeClr val="tx1"/>
              </a:solidFill>
              <a:effectLst/>
              <a:latin typeface="+mn-lt"/>
              <a:ea typeface="+mn-ea"/>
              <a:cs typeface="+mn-cs"/>
            </a:endParaRPr>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David Autor</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Will automation take away all our jobs? </a:t>
            </a:r>
            <a:r>
              <a:rPr lang="en-US" sz="1200" kern="1200" dirty="0">
                <a:solidFill>
                  <a:schemeClr val="tx1"/>
                </a:solidFill>
                <a:effectLst/>
                <a:latin typeface="+mn-lt"/>
                <a:ea typeface="+mn-ea"/>
                <a:cs typeface="+mn-cs"/>
              </a:rPr>
              <a:t>(18:27) (2016)</a:t>
            </a:r>
            <a:br>
              <a:rPr lang="en-US" dirty="0">
                <a:latin typeface="Arial" charset="0"/>
                <a:ea typeface="ＭＳ Ｐゴシック" charset="-128"/>
                <a:cs typeface="ＭＳ Ｐゴシック" charset="-128"/>
              </a:rPr>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www.ted.com</a:t>
            </a:r>
            <a:r>
              <a:rPr lang="en-US" sz="1200" kern="1200" dirty="0">
                <a:solidFill>
                  <a:schemeClr val="tx1"/>
                </a:solidFill>
                <a:effectLst/>
                <a:latin typeface="+mn-lt"/>
                <a:ea typeface="+mn-ea"/>
                <a:cs typeface="+mn-cs"/>
              </a:rPr>
              <a:t>/talks/</a:t>
            </a:r>
            <a:r>
              <a:rPr lang="en-US" sz="1200" kern="1200" dirty="0" err="1">
                <a:solidFill>
                  <a:schemeClr val="tx1"/>
                </a:solidFill>
                <a:effectLst/>
                <a:latin typeface="+mn-lt"/>
                <a:ea typeface="+mn-ea"/>
                <a:cs typeface="+mn-cs"/>
              </a:rPr>
              <a:t>david_autor_will_automation_take_away_all_our_jobs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transcript?language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TEDxXambridge</a:t>
            </a:r>
            <a:r>
              <a:rPr lang="en-US" sz="1200" kern="1200" dirty="0">
                <a:solidFill>
                  <a:schemeClr val="tx1"/>
                </a:solidFill>
                <a:effectLst/>
                <a:latin typeface="+mn-lt"/>
                <a:ea typeface="+mn-ea"/>
                <a:cs typeface="+mn-cs"/>
              </a:rPr>
              <a:t>, 2016-12-19</a:t>
            </a:r>
            <a:br>
              <a:rPr lang="en-US" dirty="0">
                <a:effectLst/>
              </a:rPr>
            </a:b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Review</a:t>
            </a:r>
            <a:r>
              <a:rPr lang="en-US" baseline="0" dirty="0">
                <a:latin typeface="Arial" charset="0"/>
                <a:ea typeface="ＭＳ Ｐゴシック" charset="-128"/>
                <a:cs typeface="ＭＳ Ｐゴシック" charset="-128"/>
              </a:rPr>
              <a:t> Group Assignment Details.</a:t>
            </a:r>
          </a:p>
          <a:p>
            <a:pPr eaLnBrk="1" hangingPunct="1"/>
            <a:r>
              <a:rPr lang="en-US" baseline="0" dirty="0">
                <a:latin typeface="Arial" charset="0"/>
                <a:ea typeface="ＭＳ Ｐゴシック" charset="-128"/>
                <a:cs typeface="ＭＳ Ｐゴシック" charset="-128"/>
              </a:rPr>
              <a:t>Or first </a:t>
            </a:r>
            <a:r>
              <a:rPr lang="en-US" dirty="0"/>
              <a:t>watch video: depends on student presentations, no thunder stealing.</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hlinkClick r:id="rId3"/>
              </a:rPr>
              <a:t>http://www.commitstrip.com/en/2016/04/14/meanwhile-in-a-parallel-universe-3/</a:t>
            </a:r>
            <a:r>
              <a:rPr lang="en-US" sz="1200" dirty="0">
                <a:solidFill>
                  <a:schemeClr val="tx1"/>
                </a:solidFill>
              </a:rPr>
              <a:t> (2016-04-14)</a:t>
            </a:r>
          </a:p>
          <a:p>
            <a:endParaRPr lang="en-US" sz="1200" dirty="0">
              <a:solidFill>
                <a:schemeClr val="tx1"/>
              </a:solidFill>
            </a:endParaRPr>
          </a:p>
          <a:p>
            <a:r>
              <a:rPr lang="en-US" dirty="0">
                <a:hlinkClick r:id="rId4"/>
              </a:rPr>
              <a:t>https://xkcd.com/329/</a:t>
            </a:r>
            <a:r>
              <a:rPr lang="en-US" dirty="0"/>
              <a:t> (2007-10-15)</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2452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uc6f_2nPSX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xkcd.com/329/"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techcrunch.com/2023/04/21/tech-industry-layoff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bloomberg.com/news/articles/2023-04-21/vanguard-fidelity-experts-explain-how-ai-is-changing-wealth-management#xj4y7vzkg" TargetMode="External"/><Relationship Id="rId4" Type="http://schemas.openxmlformats.org/officeDocument/2006/relationships/hyperlink" Target="https://abcnews.go.com/Business/tech-layoffs-2023-companies-made-cuts/story?id=9656479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linkedin.com/pulse/power-chatgpt-instructgpt-proximal-policy-algorithms-sam-mathew/" TargetMode="External"/><Relationship Id="rId3" Type="http://schemas.openxmlformats.org/officeDocument/2006/relationships/hyperlink" Target="https://www.theglobaleconomy.com/rankings/unemployment_outlook/" TargetMode="External"/><Relationship Id="rId7" Type="http://schemas.openxmlformats.org/officeDocument/2006/relationships/hyperlink" Target="https://www.govtech.com/education/higher-ed/can-ai-tools-like-chatgpt-replace-computer-programmers" TargetMode="External"/><Relationship Id="rId2" Type="http://schemas.openxmlformats.org/officeDocument/2006/relationships/hyperlink" Target="https://www.therobotreport.com/10-most-automated-countries-wordlwide-in-2020/" TargetMode="External"/><Relationship Id="rId1" Type="http://schemas.openxmlformats.org/officeDocument/2006/relationships/slideLayout" Target="../slideLayouts/slideLayout2.xml"/><Relationship Id="rId6" Type="http://schemas.openxmlformats.org/officeDocument/2006/relationships/hyperlink" Target="https://arxiv.org/abs/2301.08653" TargetMode="External"/><Relationship Id="rId5" Type="http://schemas.openxmlformats.org/officeDocument/2006/relationships/hyperlink" Target="https://link.springer.com/article/10.1007/s10710-019-09364-2" TargetMode="External"/><Relationship Id="rId10" Type="http://schemas.openxmlformats.org/officeDocument/2006/relationships/hyperlink" Target="https://www.educba.com/what-is-genetic-algorithm/" TargetMode="External"/><Relationship Id="rId4" Type="http://schemas.openxmlformats.org/officeDocument/2006/relationships/hyperlink" Target="https://web.archive.org/web/20160304073124/http:/www.evannai.inf.uc3m.es/et/icml06/aiptutorial.htm" TargetMode="External"/><Relationship Id="rId9" Type="http://schemas.openxmlformats.org/officeDocument/2006/relationships/hyperlink" Target="https://www.linkedin.com/pulse/ai-writes-codes-salem-al-gharbi/?trk=articles_director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tinyurl.com/AdoBSenSei"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aiartshop.com/collections" TargetMode="External"/><Relationship Id="rId3" Type="http://schemas.openxmlformats.org/officeDocument/2006/relationships/hyperlink" Target="https://www.ted.com/talks/sougwen_chung_why_i_draw_with_robots" TargetMode="External"/><Relationship Id="rId7" Type="http://schemas.openxmlformats.org/officeDocument/2006/relationships/hyperlink" Target="https://blog.adobe.com/en/publish/2017/10/04/making-sense-of-sensei" TargetMode="External"/><Relationship Id="rId2" Type="http://schemas.openxmlformats.org/officeDocument/2006/relationships/hyperlink" Target="https://obvious-art.com/portfolio/edmond-de-belamy/" TargetMode="External"/><Relationship Id="rId1" Type="http://schemas.openxmlformats.org/officeDocument/2006/relationships/slideLayout" Target="../slideLayouts/slideLayout2.xml"/><Relationship Id="rId6" Type="http://schemas.openxmlformats.org/officeDocument/2006/relationships/hyperlink" Target="https://www.adobe.com/content/dam/cc/en/investor-relations/pdfs/01210202/d0m9j8h7a2d3f4t5.pdf" TargetMode="External"/><Relationship Id="rId5" Type="http://schemas.openxmlformats.org/officeDocument/2006/relationships/hyperlink" Target="https://openai.com/blog/dall-e-now-available-in-beta/" TargetMode="External"/><Relationship Id="rId4" Type="http://schemas.openxmlformats.org/officeDocument/2006/relationships/hyperlink" Target="https://openai.com/blog/dall-e-now-available-without-waitlis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gwern.net/doc/ai/nn/gan/2021-gangadharbatla.pdf" TargetMode="External"/><Relationship Id="rId3" Type="http://schemas.openxmlformats.org/officeDocument/2006/relationships/hyperlink" Target="https://www.nytimes.com/2022/09/02/technology/ai-artificial-intelligence-artists.html" TargetMode="External"/><Relationship Id="rId7" Type="http://schemas.openxmlformats.org/officeDocument/2006/relationships/hyperlink" Target="https://www.businessinsider.com/guides/tech/dall-e-mini" TargetMode="External"/><Relationship Id="rId2" Type="http://schemas.openxmlformats.org/officeDocument/2006/relationships/hyperlink" Target="https://www.theverge.com/2023/1/17/23558516/ai-art-copyright-stable-diffusion-getty-images-lawsuit" TargetMode="External"/><Relationship Id="rId1" Type="http://schemas.openxmlformats.org/officeDocument/2006/relationships/slideLayout" Target="../slideLayouts/slideLayout2.xml"/><Relationship Id="rId6" Type="http://schemas.openxmlformats.org/officeDocument/2006/relationships/hyperlink" Target="https://www.artnome.com/news/2019/1/22/ai-artist-robbie-barrat-and-painter-ronan-barrot-collaborate-on-infinite-skulls" TargetMode="External"/><Relationship Id="rId5" Type="http://schemas.openxmlformats.org/officeDocument/2006/relationships/hyperlink" Target="https://www.sothebys.com/en/auctions/ecatalogue/2019/contemporary-art-day-auction-l19021/lot.109.html" TargetMode="External"/><Relationship Id="rId4" Type="http://schemas.openxmlformats.org/officeDocument/2006/relationships/hyperlink" Target="https://www.pewresearch.org/short-reads/2023/02/22/how-americans-view-emerging-uses-of-artificial-intelligence-including-programs-to-generate-text-or-art/" TargetMode="External"/><Relationship Id="rId9" Type="http://schemas.openxmlformats.org/officeDocument/2006/relationships/hyperlink" Target="https://www.dazeddigital.com/art-photography/article/44773/1/artist-ai-da-made-over-1-million-sales-first-solo-show-the-barn-gallery-oxford"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ear.blizzard.com/collections/blizzard-merchandise" TargetMode="External"/><Relationship Id="rId2" Type="http://schemas.openxmlformats.org/officeDocument/2006/relationships/hyperlink" Target="https://www.rockstargames.com/reddeadredemption2/" TargetMode="External"/><Relationship Id="rId1" Type="http://schemas.openxmlformats.org/officeDocument/2006/relationships/slideLayout" Target="../slideLayouts/slideLayout2.xml"/><Relationship Id="rId5" Type="http://schemas.openxmlformats.org/officeDocument/2006/relationships/hyperlink" Target="https://openai.com/blog/dall-e-now-available-without-waitlist" TargetMode="External"/><Relationship Id="rId4" Type="http://schemas.openxmlformats.org/officeDocument/2006/relationships/hyperlink" Target="https://www.adobe.com/sensei/generative-ai.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youtube.com/watch?v=7Pq-S557XQU" TargetMode="External"/><Relationship Id="rId7" Type="http://schemas.openxmlformats.org/officeDocument/2006/relationships/hyperlink" Target="https://www.ted.com/talks/david_autor_will_automation_take_away_all_our_jobs/transcript?language=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www.youtube.com/watch?v=SvM7jFZGAec"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11</a:t>
            </a:r>
            <a:br>
              <a:rPr lang="en-US" dirty="0"/>
            </a:br>
            <a:r>
              <a:rPr lang="en-US" dirty="0"/>
              <a:t>Work</a:t>
            </a:r>
          </a:p>
        </p:txBody>
      </p:sp>
      <p:sp>
        <p:nvSpPr>
          <p:cNvPr id="4" name="Action Button: Movie 3">
            <a:hlinkClick r:id="rId3" highlightClick="1"/>
            <a:extLst>
              <a:ext uri="{FF2B5EF4-FFF2-40B4-BE49-F238E27FC236}">
                <a16:creationId xmlns:a16="http://schemas.microsoft.com/office/drawing/2014/main" id="{26EFFA09-C1CD-474C-AB3F-4DE0BC2E10E8}"/>
              </a:ext>
            </a:extLst>
          </p:cNvPr>
          <p:cNvSpPr/>
          <p:nvPr/>
        </p:nvSpPr>
        <p:spPr>
          <a:xfrm>
            <a:off x="1141022" y="4544408"/>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4" descr="Styx - 'Mr. Roboto' Music Video from 1983 | The '80s Ruled">
            <a:hlinkClick r:id="rId3"/>
            <a:extLst>
              <a:ext uri="{FF2B5EF4-FFF2-40B4-BE49-F238E27FC236}">
                <a16:creationId xmlns:a16="http://schemas.microsoft.com/office/drawing/2014/main" id="{E39C8FB7-116A-8745-99E1-7809484F8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22" y="4428501"/>
            <a:ext cx="914400" cy="55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10</a:t>
            </a:fld>
            <a:endParaRPr lang="en-US"/>
          </a:p>
        </p:txBody>
      </p:sp>
      <p:pic>
        <p:nvPicPr>
          <p:cNvPr id="10" name="Picture 2" descr="Strip-Test-Turing-inverse-(650-final)(english)">
            <a:extLst>
              <a:ext uri="{FF2B5EF4-FFF2-40B4-BE49-F238E27FC236}">
                <a16:creationId xmlns:a16="http://schemas.microsoft.com/office/drawing/2014/main" id="{57E06F7B-870A-9B47-BCD9-0E3BB398F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7" t="4162" r="3033" b="1476"/>
          <a:stretch/>
        </p:blipFill>
        <p:spPr bwMode="auto">
          <a:xfrm>
            <a:off x="3251740" y="318172"/>
            <a:ext cx="3492288" cy="48253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uring Test">
            <a:extLst>
              <a:ext uri="{FF2B5EF4-FFF2-40B4-BE49-F238E27FC236}">
                <a16:creationId xmlns:a16="http://schemas.microsoft.com/office/drawing/2014/main" id="{D9556A98-5C1B-AD4A-8250-A9F6B5010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419" y="963539"/>
            <a:ext cx="2382581" cy="2933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A74ABB9-8E87-384A-85FD-1FA5E9CDFA52}"/>
              </a:ext>
            </a:extLst>
          </p:cNvPr>
          <p:cNvSpPr txBox="1"/>
          <p:nvPr/>
        </p:nvSpPr>
        <p:spPr>
          <a:xfrm rot="5400000">
            <a:off x="7761662" y="2868360"/>
            <a:ext cx="433965" cy="2427139"/>
          </a:xfrm>
          <a:prstGeom prst="rect">
            <a:avLst/>
          </a:prstGeom>
          <a:noFill/>
        </p:spPr>
        <p:txBody>
          <a:bodyPr vert="vert270" wrap="none" rtlCol="0">
            <a:spAutoFit/>
          </a:bodyPr>
          <a:lstStyle/>
          <a:p>
            <a:pPr>
              <a:lnSpc>
                <a:spcPct val="90000"/>
              </a:lnSpc>
            </a:pPr>
            <a:r>
              <a:rPr lang="en-US" dirty="0">
                <a:hlinkClick r:id="rId5"/>
              </a:rPr>
              <a:t>https://xkcd.com/329/</a:t>
            </a:r>
            <a:endParaRPr lang="en-US" u="sng" dirty="0"/>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AI Big Tech Workforce</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Ash Kittur</a:t>
            </a: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Will the AI revolution cause a crash in Big Tech?</a:t>
            </a:r>
            <a:endParaRPr/>
          </a:p>
        </p:txBody>
      </p:sp>
      <p:sp>
        <p:nvSpPr>
          <p:cNvPr id="101" name="Google Shape;101;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It’s important to understand the hierarchy of tech companies before addressing this question</a:t>
            </a:r>
            <a:endParaRPr/>
          </a:p>
          <a:p>
            <a:pPr marL="205766" lvl="0" indent="0" algn="l" rtl="0">
              <a:lnSpc>
                <a:spcPct val="90000"/>
              </a:lnSpc>
              <a:spcBef>
                <a:spcPts val="0"/>
              </a:spcBef>
              <a:spcAft>
                <a:spcPts val="0"/>
              </a:spcAft>
              <a:buNone/>
            </a:pPr>
            <a:endParaRPr/>
          </a:p>
          <a:p>
            <a:pPr marL="205766" lvl="0" indent="-205766" algn="l" rtl="0">
              <a:spcBef>
                <a:spcPts val="0"/>
              </a:spcBef>
              <a:spcAft>
                <a:spcPts val="0"/>
              </a:spcAft>
              <a:buSzPts val="1620"/>
              <a:buChar char="•"/>
            </a:pPr>
            <a:r>
              <a:rPr lang="en-US"/>
              <a:t>2023 has been filled with merciless tech layoffs, with nearly 160k employees laid off in 2023 [1][2]</a:t>
            </a:r>
            <a:endParaRPr/>
          </a:p>
          <a:p>
            <a:pPr marL="205766" lvl="0" indent="0" algn="l" rtl="0">
              <a:spcBef>
                <a:spcPts val="0"/>
              </a:spcBef>
              <a:spcAft>
                <a:spcPts val="0"/>
              </a:spcAft>
              <a:buNone/>
            </a:pPr>
            <a:endParaRPr/>
          </a:p>
          <a:p>
            <a:pPr marL="205767" lvl="0" indent="-205767" algn="l" rtl="0">
              <a:lnSpc>
                <a:spcPct val="90000"/>
              </a:lnSpc>
              <a:spcBef>
                <a:spcPts val="1200"/>
              </a:spcBef>
              <a:spcAft>
                <a:spcPts val="0"/>
              </a:spcAft>
              <a:buSzPts val="1620"/>
              <a:buChar char="•"/>
            </a:pPr>
            <a:r>
              <a:rPr lang="en-US"/>
              <a:t>AI has been advancing at an exponential rate [3]</a:t>
            </a:r>
            <a:endParaRPr/>
          </a:p>
        </p:txBody>
      </p:sp>
      <p:sp>
        <p:nvSpPr>
          <p:cNvPr id="102" name="Google Shape;102;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03" name="Google Shape;103;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04" name="Google Shape;104;p15"/>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Ash Kittur</a:t>
            </a:r>
            <a:endParaRPr/>
          </a:p>
        </p:txBody>
      </p:sp>
      <p:pic>
        <p:nvPicPr>
          <p:cNvPr id="105" name="Google Shape;105;p15"/>
          <p:cNvPicPr preferRelativeResize="0"/>
          <p:nvPr/>
        </p:nvPicPr>
        <p:blipFill>
          <a:blip r:embed="rId3">
            <a:alphaModFix/>
          </a:blip>
          <a:stretch>
            <a:fillRect/>
          </a:stretch>
        </p:blipFill>
        <p:spPr>
          <a:xfrm>
            <a:off x="4419612" y="1421625"/>
            <a:ext cx="4264774" cy="2398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No, no it won’t. Our jobs are safe.</a:t>
            </a:r>
            <a:endParaRPr/>
          </a:p>
        </p:txBody>
      </p:sp>
      <p:sp>
        <p:nvSpPr>
          <p:cNvPr id="112" name="Google Shape;112;p16"/>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Engineers don’t want to unemploy themselves</a:t>
            </a:r>
            <a:br>
              <a:rPr lang="en-US"/>
            </a:br>
            <a:r>
              <a:rPr lang="en-US"/>
              <a:t> </a:t>
            </a:r>
            <a:endParaRPr/>
          </a:p>
          <a:p>
            <a:pPr marL="205766" lvl="0" indent="-205766" algn="l" rtl="0">
              <a:lnSpc>
                <a:spcPct val="90000"/>
              </a:lnSpc>
              <a:spcBef>
                <a:spcPts val="1200"/>
              </a:spcBef>
              <a:spcAft>
                <a:spcPts val="0"/>
              </a:spcAft>
              <a:buSzPts val="1620"/>
              <a:buChar char="•"/>
            </a:pPr>
            <a:r>
              <a:rPr lang="en-US"/>
              <a:t>There is more to computer-based careers than coding</a:t>
            </a:r>
            <a:endParaRPr/>
          </a:p>
          <a:p>
            <a:pPr marL="205766" lvl="0" indent="0" algn="l" rtl="0">
              <a:lnSpc>
                <a:spcPct val="90000"/>
              </a:lnSpc>
              <a:spcBef>
                <a:spcPts val="1200"/>
              </a:spcBef>
              <a:spcAft>
                <a:spcPts val="0"/>
              </a:spcAft>
              <a:buNone/>
            </a:pPr>
            <a:endParaRPr/>
          </a:p>
          <a:p>
            <a:pPr marL="205766" lvl="0" indent="-205766" algn="l" rtl="0">
              <a:lnSpc>
                <a:spcPct val="90000"/>
              </a:lnSpc>
              <a:spcBef>
                <a:spcPts val="1200"/>
              </a:spcBef>
              <a:spcAft>
                <a:spcPts val="0"/>
              </a:spcAft>
              <a:buSzPts val="1620"/>
              <a:buChar char="•"/>
            </a:pPr>
            <a:r>
              <a:rPr lang="en-US"/>
              <a:t>Other jobs/fields are more at risk of automation [4]</a:t>
            </a:r>
            <a:endParaRPr/>
          </a:p>
          <a:p>
            <a:pPr marL="411534" lvl="1" indent="-205766" algn="l" rtl="0">
              <a:lnSpc>
                <a:spcPct val="90000"/>
              </a:lnSpc>
              <a:spcBef>
                <a:spcPts val="1200"/>
              </a:spcBef>
              <a:spcAft>
                <a:spcPts val="0"/>
              </a:spcAft>
              <a:buSzPts val="1350"/>
              <a:buChar char="–"/>
            </a:pPr>
            <a:r>
              <a:rPr lang="en-US"/>
              <a:t>Journalism and Market Research Analysis are much more at risk</a:t>
            </a:r>
            <a:endParaRPr/>
          </a:p>
        </p:txBody>
      </p:sp>
      <p:sp>
        <p:nvSpPr>
          <p:cNvPr id="113" name="Google Shape;113;p16"/>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14" name="Google Shape;114;p16"/>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15" name="Google Shape;115;p16"/>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Ash Kittur</a:t>
            </a:r>
            <a:endParaRPr/>
          </a:p>
        </p:txBody>
      </p:sp>
      <p:pic>
        <p:nvPicPr>
          <p:cNvPr id="116" name="Google Shape;116;p16"/>
          <p:cNvPicPr preferRelativeResize="0"/>
          <p:nvPr/>
        </p:nvPicPr>
        <p:blipFill>
          <a:blip r:embed="rId3">
            <a:alphaModFix/>
          </a:blip>
          <a:stretch>
            <a:fillRect/>
          </a:stretch>
        </p:blipFill>
        <p:spPr>
          <a:xfrm>
            <a:off x="4572000" y="1276350"/>
            <a:ext cx="3837901" cy="2878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AI is incredibly overhyped. </a:t>
            </a:r>
            <a:endParaRPr/>
          </a:p>
        </p:txBody>
      </p:sp>
      <p:sp>
        <p:nvSpPr>
          <p:cNvPr id="123" name="Google Shape;123;p17"/>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Most people have very cartoonish ideas of how AI works.</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AI is not the solution to every problem. [5]</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Most conventional AIs are essentially hyper-advanced internet crawler bots.</a:t>
            </a:r>
            <a:endParaRPr/>
          </a:p>
          <a:p>
            <a:pPr marL="205766" lvl="0" indent="0" algn="l" rtl="0">
              <a:lnSpc>
                <a:spcPct val="90000"/>
              </a:lnSpc>
              <a:spcBef>
                <a:spcPts val="0"/>
              </a:spcBef>
              <a:spcAft>
                <a:spcPts val="0"/>
              </a:spcAft>
              <a:buNone/>
            </a:pPr>
            <a:endParaRPr/>
          </a:p>
          <a:p>
            <a:pPr marL="0" lvl="0" indent="0" algn="l" rtl="0">
              <a:lnSpc>
                <a:spcPct val="90000"/>
              </a:lnSpc>
              <a:spcBef>
                <a:spcPts val="1200"/>
              </a:spcBef>
              <a:spcAft>
                <a:spcPts val="0"/>
              </a:spcAft>
              <a:buNone/>
            </a:pPr>
            <a:endParaRPr/>
          </a:p>
        </p:txBody>
      </p:sp>
      <p:sp>
        <p:nvSpPr>
          <p:cNvPr id="124" name="Google Shape;124;p1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25" name="Google Shape;125;p1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26" name="Google Shape;126;p1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Ash Kittur</a:t>
            </a:r>
            <a:endParaRPr/>
          </a:p>
        </p:txBody>
      </p:sp>
      <p:pic>
        <p:nvPicPr>
          <p:cNvPr id="127" name="Google Shape;127;p17"/>
          <p:cNvPicPr preferRelativeResize="0"/>
          <p:nvPr/>
        </p:nvPicPr>
        <p:blipFill>
          <a:blip r:embed="rId3">
            <a:alphaModFix/>
          </a:blip>
          <a:stretch>
            <a:fillRect/>
          </a:stretch>
        </p:blipFill>
        <p:spPr>
          <a:xfrm>
            <a:off x="4893978" y="1000075"/>
            <a:ext cx="3564226" cy="367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AI will reinvigorate the Big Tech job market</a:t>
            </a:r>
            <a:endParaRPr/>
          </a:p>
        </p:txBody>
      </p:sp>
      <p:sp>
        <p:nvSpPr>
          <p:cNvPr id="134" name="Google Shape;134;p1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Big Tech companies are investing heavily into AI. [6] [7]</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Job positions such as ML Engineers, ML Researchers and even Prompt Engineers are opening up. [8]</a:t>
            </a:r>
            <a:endParaRPr/>
          </a:p>
          <a:p>
            <a:pPr marL="205766" lvl="0" indent="0" algn="l" rtl="0">
              <a:lnSpc>
                <a:spcPct val="90000"/>
              </a:lnSpc>
              <a:spcBef>
                <a:spcPts val="0"/>
              </a:spcBef>
              <a:spcAft>
                <a:spcPts val="0"/>
              </a:spcAft>
              <a:buNone/>
            </a:pPr>
            <a:endParaRPr/>
          </a:p>
          <a:p>
            <a:pPr marL="205766" lvl="0" indent="-205766" algn="l" rtl="0">
              <a:lnSpc>
                <a:spcPct val="90000"/>
              </a:lnSpc>
              <a:spcBef>
                <a:spcPts val="0"/>
              </a:spcBef>
              <a:spcAft>
                <a:spcPts val="0"/>
              </a:spcAft>
              <a:buSzPts val="1620"/>
              <a:buChar char="•"/>
            </a:pPr>
            <a:r>
              <a:rPr lang="en-US"/>
              <a:t>The future tech market looks bright!</a:t>
            </a:r>
            <a:endParaRPr/>
          </a:p>
          <a:p>
            <a:pPr marL="205766" lvl="0" indent="0" algn="l" rtl="0">
              <a:lnSpc>
                <a:spcPct val="90000"/>
              </a:lnSpc>
              <a:spcBef>
                <a:spcPts val="0"/>
              </a:spcBef>
              <a:spcAft>
                <a:spcPts val="0"/>
              </a:spcAft>
              <a:buNone/>
            </a:pPr>
            <a:endParaRPr/>
          </a:p>
          <a:p>
            <a:pPr marL="0" lvl="0" indent="0" algn="l" rtl="0">
              <a:lnSpc>
                <a:spcPct val="90000"/>
              </a:lnSpc>
              <a:spcBef>
                <a:spcPts val="1200"/>
              </a:spcBef>
              <a:spcAft>
                <a:spcPts val="0"/>
              </a:spcAft>
              <a:buNone/>
            </a:pPr>
            <a:endParaRPr/>
          </a:p>
        </p:txBody>
      </p:sp>
      <p:sp>
        <p:nvSpPr>
          <p:cNvPr id="135" name="Google Shape;135;p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36" name="Google Shape;136;p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37" name="Google Shape;137;p1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Ash Kittur</a:t>
            </a:r>
            <a:endParaRPr/>
          </a:p>
        </p:txBody>
      </p:sp>
      <p:pic>
        <p:nvPicPr>
          <p:cNvPr id="138" name="Google Shape;138;p18"/>
          <p:cNvPicPr preferRelativeResize="0"/>
          <p:nvPr/>
        </p:nvPicPr>
        <p:blipFill>
          <a:blip r:embed="rId3">
            <a:alphaModFix/>
          </a:blip>
          <a:stretch>
            <a:fillRect/>
          </a:stretch>
        </p:blipFill>
        <p:spPr>
          <a:xfrm>
            <a:off x="4685075" y="1352550"/>
            <a:ext cx="4038600" cy="26897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44" name="Google Shape;144;p19"/>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90000"/>
              </a:lnSpc>
              <a:spcBef>
                <a:spcPts val="0"/>
              </a:spcBef>
              <a:spcAft>
                <a:spcPts val="0"/>
              </a:spcAft>
              <a:buSzPct val="90000"/>
              <a:buNone/>
            </a:pPr>
            <a:r>
              <a:rPr lang="en-US"/>
              <a:t>[1] Mascarenhas, Natasha, and Alyssa Stringer. “A Comprehensive List of 2023 Tech Layoffs.” TechCrunch, 21 Apr. 2023, </a:t>
            </a:r>
            <a:r>
              <a:rPr lang="en-US" u="sng">
                <a:solidFill>
                  <a:schemeClr val="hlink"/>
                </a:solidFill>
                <a:hlinkClick r:id="rId3"/>
              </a:rPr>
              <a:t>https://techcrunch.com/2023/04/21/tech-industry-layoffs/</a:t>
            </a:r>
            <a:r>
              <a:rPr lang="en-US"/>
              <a:t>. </a:t>
            </a:r>
            <a:endParaRPr/>
          </a:p>
          <a:p>
            <a:pPr marL="0" lvl="0" indent="0" algn="l" rtl="0">
              <a:lnSpc>
                <a:spcPct val="90000"/>
              </a:lnSpc>
              <a:spcBef>
                <a:spcPts val="1200"/>
              </a:spcBef>
              <a:spcAft>
                <a:spcPts val="0"/>
              </a:spcAft>
              <a:buSzPct val="90000"/>
              <a:buNone/>
            </a:pPr>
            <a:r>
              <a:rPr lang="en-US"/>
              <a:t>[2] ABC News, ABC News Network, </a:t>
            </a:r>
            <a:r>
              <a:rPr lang="en-US" u="sng">
                <a:solidFill>
                  <a:schemeClr val="hlink"/>
                </a:solidFill>
                <a:hlinkClick r:id="rId4"/>
              </a:rPr>
              <a:t>https://abcnews.go.com/Business/tech-layoffs-2023-companies-made-cuts/story?id=96564792</a:t>
            </a:r>
            <a:r>
              <a:rPr lang="en-US"/>
              <a:t> </a:t>
            </a:r>
            <a:endParaRPr/>
          </a:p>
          <a:p>
            <a:pPr marL="0" lvl="0" indent="0" algn="l" rtl="0">
              <a:lnSpc>
                <a:spcPct val="90000"/>
              </a:lnSpc>
              <a:spcBef>
                <a:spcPts val="1200"/>
              </a:spcBef>
              <a:spcAft>
                <a:spcPts val="0"/>
              </a:spcAft>
              <a:buSzPct val="90000"/>
              <a:buNone/>
            </a:pPr>
            <a:r>
              <a:rPr lang="en-US"/>
              <a:t>[3] Schmidt, Blake, and Amanda Albright. “Vanguard, Fidelity Experts Explain How AI Is Changing Wealth Management.” Bloomberg.com, Bloomberg, 21 Apr. 2023, </a:t>
            </a:r>
            <a:r>
              <a:rPr lang="en-US" u="sng">
                <a:solidFill>
                  <a:schemeClr val="hlink"/>
                </a:solidFill>
                <a:hlinkClick r:id="rId5"/>
              </a:rPr>
              <a:t>https://www.bloomberg.com/news/articles/2023-04-21/vanguard-fidelity-experts-explain-how-ai-is-changing-wealth-management#xj4y7vzkg</a:t>
            </a:r>
            <a:r>
              <a:rPr lang="en-US"/>
              <a:t> </a:t>
            </a:r>
            <a:endParaRPr/>
          </a:p>
          <a:p>
            <a:pPr marL="0" lvl="0" indent="0" algn="l" rtl="0">
              <a:lnSpc>
                <a:spcPct val="90000"/>
              </a:lnSpc>
              <a:spcBef>
                <a:spcPts val="1200"/>
              </a:spcBef>
              <a:spcAft>
                <a:spcPts val="0"/>
              </a:spcAft>
              <a:buSzPct val="90000"/>
              <a:buNone/>
            </a:pPr>
            <a:r>
              <a:rPr lang="en-US"/>
              <a:t>[4] Mok, Aaron. “Chatgpt May Be Coming for Our Jobs. Here Are the 10 Roles That AI Is Most Likely to Replace.” Business Insider, Business Insider, https://www.businessinsider.com/chatgpt-jobs-at-risk-replacement-artificial-intelligence-ai-labor-trends-2023-02#media-jobs-advertising-content-creation-technical-writing-journalism-2. </a:t>
            </a:r>
            <a:endParaRPr/>
          </a:p>
          <a:p>
            <a:pPr marL="0" lvl="0" indent="0" algn="l" rtl="0">
              <a:lnSpc>
                <a:spcPct val="90000"/>
              </a:lnSpc>
              <a:spcBef>
                <a:spcPts val="1200"/>
              </a:spcBef>
              <a:spcAft>
                <a:spcPts val="0"/>
              </a:spcAft>
              <a:buSzPct val="90000"/>
              <a:buNone/>
            </a:pPr>
            <a:r>
              <a:rPr lang="en-US"/>
              <a:t>[5] McCutcheon, Griffin. “Ai Isn't a Solution to All Our Problems.” Scientific American Blog Network, Scientific American, 24 Jan. 2020, https://blogs.scientificamerican.com/observations/ai-isnt-a-solution-to-all-our-problems/. </a:t>
            </a:r>
            <a:endParaRPr/>
          </a:p>
          <a:p>
            <a:pPr marL="0" lvl="0" indent="0" algn="l" rtl="0">
              <a:lnSpc>
                <a:spcPct val="90000"/>
              </a:lnSpc>
              <a:spcBef>
                <a:spcPts val="1200"/>
              </a:spcBef>
              <a:spcAft>
                <a:spcPts val="0"/>
              </a:spcAft>
              <a:buSzPct val="90000"/>
              <a:buNone/>
            </a:pPr>
            <a:r>
              <a:rPr lang="en-US"/>
              <a:t>[6] Q.ai - Powering a Personal Wealth Movement. “Microsoft Confirms Its $10 Billion Investment into CHATGPT, Changing How Microsoft Competes with Google, Apple and Other Tech Giants.” Forbes, Forbes Magazine, 30 Jan. 2023, https://www.forbes.com/sites/qai/2023/01/27/microsoft-confirms-its-10-billion-investment-into-chatgpt-changing-how-microsoft-competes-with-google-apple-and-other-tech-giants/?sh=2da27b573624. </a:t>
            </a:r>
            <a:endParaRPr/>
          </a:p>
          <a:p>
            <a:pPr marL="0" lvl="0" indent="0" algn="l" rtl="0">
              <a:lnSpc>
                <a:spcPct val="90000"/>
              </a:lnSpc>
              <a:spcBef>
                <a:spcPts val="1200"/>
              </a:spcBef>
              <a:spcAft>
                <a:spcPts val="0"/>
              </a:spcAft>
              <a:buSzPct val="90000"/>
              <a:buNone/>
            </a:pPr>
            <a:r>
              <a:rPr lang="en-US"/>
              <a:t>[7] Chaturvedi, Naina. “How Machine Learning Is Applied at Big Tech Companies.” Medium, DataDrivenInvestor, 18 Aug. 2022, https://medium.datadriveninvestor.com/how-machine-learning-is-applied-at-big-tech-companies-73b11cd79745. </a:t>
            </a:r>
            <a:endParaRPr/>
          </a:p>
          <a:p>
            <a:pPr marL="0" lvl="0" indent="0" algn="l" rtl="0">
              <a:lnSpc>
                <a:spcPct val="90000"/>
              </a:lnSpc>
              <a:spcBef>
                <a:spcPts val="1200"/>
              </a:spcBef>
              <a:spcAft>
                <a:spcPts val="0"/>
              </a:spcAft>
              <a:buSzPct val="90000"/>
              <a:buNone/>
            </a:pPr>
            <a:r>
              <a:rPr lang="en-US"/>
              <a:t>[8] Chaturvedi, Naina. “How Machine Learning Is Applied at Big Tech Companies.” Medium, DataDrivenInvestor, 18 Aug. 2022, https://medium.datadriveninvestor.com/how-machine-learning-is-applied-at-big-tech-companies-73b11cd79745.  </a:t>
            </a:r>
            <a:endParaRPr/>
          </a:p>
        </p:txBody>
      </p:sp>
      <p:sp>
        <p:nvSpPr>
          <p:cNvPr id="145" name="Google Shape;145;p19"/>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46" name="Google Shape;146;p19"/>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147" name="Google Shape;147;p19"/>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Ash Kittur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Automatic Programming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Oliver Reera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116398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does not mean unemployment</a:t>
            </a:r>
          </a:p>
        </p:txBody>
      </p:sp>
      <p:sp>
        <p:nvSpPr>
          <p:cNvPr id="3" name="Content Placeholder 2"/>
          <p:cNvSpPr>
            <a:spLocks noGrp="1"/>
          </p:cNvSpPr>
          <p:nvPr>
            <p:ph sz="half" idx="1"/>
          </p:nvPr>
        </p:nvSpPr>
        <p:spPr/>
        <p:txBody>
          <a:bodyPr/>
          <a:lstStyle/>
          <a:p>
            <a:r>
              <a:rPr lang="en-US" dirty="0"/>
              <a:t>South Korea is the most automated country in the world [1]</a:t>
            </a:r>
          </a:p>
          <a:p>
            <a:r>
              <a:rPr lang="en-US" dirty="0"/>
              <a:t>Unemployment in South Korea is relatively low at 3.65% [2]</a:t>
            </a:r>
          </a:p>
          <a:p>
            <a:r>
              <a:rPr lang="en-US" dirty="0"/>
              <a:t>Singapore and Japan</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Oliver Reera</a:t>
            </a:r>
          </a:p>
        </p:txBody>
      </p:sp>
      <p:pic>
        <p:nvPicPr>
          <p:cNvPr id="9" name="Picture 8">
            <a:extLst>
              <a:ext uri="{FF2B5EF4-FFF2-40B4-BE49-F238E27FC236}">
                <a16:creationId xmlns:a16="http://schemas.microsoft.com/office/drawing/2014/main" id="{62275524-022A-48C4-E174-F3B60104FBA6}"/>
              </a:ext>
            </a:extLst>
          </p:cNvPr>
          <p:cNvPicPr>
            <a:picLocks noChangeAspect="1"/>
          </p:cNvPicPr>
          <p:nvPr/>
        </p:nvPicPr>
        <p:blipFill>
          <a:blip r:embed="rId3"/>
          <a:stretch>
            <a:fillRect/>
          </a:stretch>
        </p:blipFill>
        <p:spPr>
          <a:xfrm>
            <a:off x="4322296" y="1499553"/>
            <a:ext cx="4704500" cy="2666482"/>
          </a:xfrm>
          <a:prstGeom prst="rect">
            <a:avLst/>
          </a:prstGeom>
        </p:spPr>
      </p:pic>
      <p:sp>
        <p:nvSpPr>
          <p:cNvPr id="4" name="Content Placeholder 2">
            <a:extLst>
              <a:ext uri="{FF2B5EF4-FFF2-40B4-BE49-F238E27FC236}">
                <a16:creationId xmlns:a16="http://schemas.microsoft.com/office/drawing/2014/main" id="{E4C01747-98D1-8D20-EEA1-45D3673A4A34}"/>
              </a:ext>
            </a:extLst>
          </p:cNvPr>
          <p:cNvSpPr txBox="1">
            <a:spLocks/>
          </p:cNvSpPr>
          <p:nvPr/>
        </p:nvSpPr>
        <p:spPr>
          <a:xfrm>
            <a:off x="8648007" y="4180772"/>
            <a:ext cx="495993" cy="44634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[1]</a:t>
            </a:r>
          </a:p>
        </p:txBody>
      </p:sp>
    </p:spTree>
    <p:extLst>
      <p:ext uri="{BB962C8B-B14F-4D97-AF65-F5344CB8AC3E}">
        <p14:creationId xmlns:p14="http://schemas.microsoft.com/office/powerpoint/2010/main" val="196679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Automatic programming</a:t>
            </a:r>
          </a:p>
        </p:txBody>
      </p:sp>
      <p:sp>
        <p:nvSpPr>
          <p:cNvPr id="3" name="Content Placeholder 2"/>
          <p:cNvSpPr>
            <a:spLocks noGrp="1"/>
          </p:cNvSpPr>
          <p:nvPr>
            <p:ph sz="half" idx="1"/>
          </p:nvPr>
        </p:nvSpPr>
        <p:spPr/>
        <p:txBody>
          <a:bodyPr/>
          <a:lstStyle/>
          <a:p>
            <a:r>
              <a:rPr lang="en-US" dirty="0"/>
              <a:t>“Computers that can program themselves” [3]</a:t>
            </a:r>
          </a:p>
          <a:p>
            <a:r>
              <a:rPr lang="en-US" dirty="0"/>
              <a:t>Genetic Programming [4]</a:t>
            </a:r>
          </a:p>
          <a:p>
            <a:r>
              <a:rPr lang="en-US" dirty="0"/>
              <a:t>Chat GPT, GitHub Copilot</a:t>
            </a:r>
          </a:p>
          <a:p>
            <a:r>
              <a:rPr lang="en-US" dirty="0"/>
              <a:t>Abstraction</a:t>
            </a:r>
          </a:p>
          <a:p>
            <a:r>
              <a:rPr lang="en-US" dirty="0"/>
              <a:t>Will it replace you?</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Oliver Reera</a:t>
            </a:r>
          </a:p>
        </p:txBody>
      </p:sp>
      <p:pic>
        <p:nvPicPr>
          <p:cNvPr id="1026" name="Picture 2" descr="ChatGPT - Wikipedia">
            <a:extLst>
              <a:ext uri="{FF2B5EF4-FFF2-40B4-BE49-F238E27FC236}">
                <a16:creationId xmlns:a16="http://schemas.microsoft.com/office/drawing/2014/main" id="{83591E31-F09B-84F1-A3E3-F687A86FE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087" y="1295747"/>
            <a:ext cx="1647996" cy="1647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tHub Copilot - Visual Studio Marketplace">
            <a:extLst>
              <a:ext uri="{FF2B5EF4-FFF2-40B4-BE49-F238E27FC236}">
                <a16:creationId xmlns:a16="http://schemas.microsoft.com/office/drawing/2014/main" id="{E061DD3F-6A0D-4BF1-A0E6-22789D629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410" y="1276350"/>
            <a:ext cx="1686790" cy="1686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Genetic Algorithm? | Phases and Applications of Genetic Algorithm">
            <a:extLst>
              <a:ext uri="{FF2B5EF4-FFF2-40B4-BE49-F238E27FC236}">
                <a16:creationId xmlns:a16="http://schemas.microsoft.com/office/drawing/2014/main" id="{ADD2F445-F06E-7763-21F0-1B622F9E05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43" t="19230" r="26152" b="5385"/>
          <a:stretch/>
        </p:blipFill>
        <p:spPr bwMode="auto">
          <a:xfrm>
            <a:off x="5417234" y="3085087"/>
            <a:ext cx="2101975" cy="181942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2003DDF-EDCE-8CA9-9A80-F69A758EF7DB}"/>
              </a:ext>
            </a:extLst>
          </p:cNvPr>
          <p:cNvSpPr txBox="1">
            <a:spLocks/>
          </p:cNvSpPr>
          <p:nvPr/>
        </p:nvSpPr>
        <p:spPr>
          <a:xfrm>
            <a:off x="7519209" y="4455123"/>
            <a:ext cx="495993" cy="44634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[9]</a:t>
            </a:r>
          </a:p>
        </p:txBody>
      </p:sp>
    </p:spTree>
    <p:extLst>
      <p:ext uri="{BB962C8B-B14F-4D97-AF65-F5344CB8AC3E}">
        <p14:creationId xmlns:p14="http://schemas.microsoft.com/office/powerpoint/2010/main" val="59831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2941928" cy="3352800"/>
          </a:xfrm>
        </p:spPr>
        <p:txBody>
          <a:bodyPr>
            <a:normAutofit/>
          </a:bodyPr>
          <a:lstStyle/>
          <a:p>
            <a:r>
              <a:rPr lang="en-US" dirty="0"/>
              <a:t>Nice improvement!</a:t>
            </a:r>
          </a:p>
          <a:p>
            <a:r>
              <a:rPr lang="en-US" dirty="0"/>
              <a:t>Include tests/results in Appendix</a:t>
            </a:r>
          </a:p>
          <a:p>
            <a:r>
              <a:rPr lang="en-US" dirty="0"/>
              <a:t>Define test strategy clearly</a:t>
            </a:r>
          </a:p>
          <a:p>
            <a:r>
              <a:rPr lang="en-US" dirty="0"/>
              <a:t>Ask for help if you have trouble with backing data</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pic>
        <p:nvPicPr>
          <p:cNvPr id="7" name="Picture 6">
            <a:extLst>
              <a:ext uri="{FF2B5EF4-FFF2-40B4-BE49-F238E27FC236}">
                <a16:creationId xmlns:a16="http://schemas.microsoft.com/office/drawing/2014/main" id="{05E630C3-FD22-9971-19D7-F9CEDCA86318}"/>
              </a:ext>
            </a:extLst>
          </p:cNvPr>
          <p:cNvPicPr>
            <a:picLocks noChangeAspect="1"/>
          </p:cNvPicPr>
          <p:nvPr/>
        </p:nvPicPr>
        <p:blipFill>
          <a:blip r:embed="rId3"/>
          <a:stretch>
            <a:fillRect/>
          </a:stretch>
        </p:blipFill>
        <p:spPr>
          <a:xfrm>
            <a:off x="3203169" y="304800"/>
            <a:ext cx="5940832" cy="4692396"/>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 Gpt on coding</a:t>
            </a:r>
          </a:p>
        </p:txBody>
      </p:sp>
      <p:sp>
        <p:nvSpPr>
          <p:cNvPr id="3" name="Content Placeholder 2"/>
          <p:cNvSpPr>
            <a:spLocks noGrp="1"/>
          </p:cNvSpPr>
          <p:nvPr>
            <p:ph sz="half" idx="1"/>
          </p:nvPr>
        </p:nvSpPr>
        <p:spPr/>
        <p:txBody>
          <a:bodyPr/>
          <a:lstStyle/>
          <a:p>
            <a:r>
              <a:rPr lang="en-US" dirty="0"/>
              <a:t>Chat GPT uses natural language processing, not genetic programming</a:t>
            </a:r>
          </a:p>
          <a:p>
            <a:r>
              <a:rPr lang="en-US" dirty="0"/>
              <a:t>Tested metrics of ability to fix bugs against specialized technologies [5]</a:t>
            </a:r>
          </a:p>
          <a:p>
            <a:r>
              <a:rPr lang="en-US" dirty="0"/>
              <a:t>Hints increase success to be better than state-of-the-art</a:t>
            </a:r>
          </a:p>
        </p:txBody>
      </p:sp>
      <p:sp>
        <p:nvSpPr>
          <p:cNvPr id="5" name="Footer Placeholder 4"/>
          <p:cNvSpPr>
            <a:spLocks noGrp="1"/>
          </p:cNvSpPr>
          <p:nvPr>
            <p:ph type="ftr" sz="quarter" idx="11"/>
          </p:nvPr>
        </p:nvSpPr>
        <p:spPr/>
        <p:txBody>
          <a:bodyPr/>
          <a:lstStyle/>
          <a:p>
            <a:r>
              <a:rPr lang="sk-SK" dirty="0"/>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Oliver Reera</a:t>
            </a:r>
          </a:p>
        </p:txBody>
      </p:sp>
      <p:sp>
        <p:nvSpPr>
          <p:cNvPr id="4" name="Content Placeholder 2">
            <a:extLst>
              <a:ext uri="{FF2B5EF4-FFF2-40B4-BE49-F238E27FC236}">
                <a16:creationId xmlns:a16="http://schemas.microsoft.com/office/drawing/2014/main" id="{EB49110B-6273-0580-AD82-2A4DFF3A5B02}"/>
              </a:ext>
            </a:extLst>
          </p:cNvPr>
          <p:cNvSpPr txBox="1">
            <a:spLocks/>
          </p:cNvSpPr>
          <p:nvPr/>
        </p:nvSpPr>
        <p:spPr>
          <a:xfrm>
            <a:off x="8530803" y="3755545"/>
            <a:ext cx="495993" cy="44634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[5]</a:t>
            </a:r>
          </a:p>
        </p:txBody>
      </p:sp>
      <p:pic>
        <p:nvPicPr>
          <p:cNvPr id="10" name="Picture 9">
            <a:extLst>
              <a:ext uri="{FF2B5EF4-FFF2-40B4-BE49-F238E27FC236}">
                <a16:creationId xmlns:a16="http://schemas.microsoft.com/office/drawing/2014/main" id="{64F20A3F-BC2E-9BDA-6CEF-C1728BDE2D51}"/>
              </a:ext>
            </a:extLst>
          </p:cNvPr>
          <p:cNvPicPr>
            <a:picLocks noChangeAspect="1"/>
          </p:cNvPicPr>
          <p:nvPr/>
        </p:nvPicPr>
        <p:blipFill>
          <a:blip r:embed="rId3"/>
          <a:stretch>
            <a:fillRect/>
          </a:stretch>
        </p:blipFill>
        <p:spPr>
          <a:xfrm>
            <a:off x="3955007" y="1850967"/>
            <a:ext cx="5071789" cy="1849047"/>
          </a:xfrm>
          <a:prstGeom prst="rect">
            <a:avLst/>
          </a:prstGeom>
        </p:spPr>
      </p:pic>
    </p:spTree>
    <p:extLst>
      <p:ext uri="{BB962C8B-B14F-4D97-AF65-F5344CB8AC3E}">
        <p14:creationId xmlns:p14="http://schemas.microsoft.com/office/powerpoint/2010/main" val="367647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this affect you?</a:t>
            </a:r>
          </a:p>
        </p:txBody>
      </p:sp>
      <p:sp>
        <p:nvSpPr>
          <p:cNvPr id="3" name="Content Placeholder 2"/>
          <p:cNvSpPr>
            <a:spLocks noGrp="1"/>
          </p:cNvSpPr>
          <p:nvPr>
            <p:ph sz="half" idx="1"/>
          </p:nvPr>
        </p:nvSpPr>
        <p:spPr/>
        <p:txBody>
          <a:bodyPr/>
          <a:lstStyle/>
          <a:p>
            <a:r>
              <a:rPr lang="en-US" dirty="0"/>
              <a:t>Limitations of current automatic programming techniques [7]</a:t>
            </a:r>
          </a:p>
          <a:p>
            <a:r>
              <a:rPr lang="en-US" dirty="0"/>
              <a:t>Automatic programming is just another form of automation</a:t>
            </a:r>
          </a:p>
          <a:p>
            <a:r>
              <a:rPr lang="en-US" dirty="0"/>
              <a:t>Programmers can focus on higher-level and advanced software development</a:t>
            </a:r>
          </a:p>
          <a:p>
            <a:r>
              <a:rPr lang="en-US" dirty="0"/>
              <a:t>There will always be the need for a human buffer [6]</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Oliver Reera</a:t>
            </a:r>
          </a:p>
        </p:txBody>
      </p:sp>
      <p:pic>
        <p:nvPicPr>
          <p:cNvPr id="1026" name="Picture 2" descr="AI … that writes codes!">
            <a:extLst>
              <a:ext uri="{FF2B5EF4-FFF2-40B4-BE49-F238E27FC236}">
                <a16:creationId xmlns:a16="http://schemas.microsoft.com/office/drawing/2014/main" id="{187F056B-1740-7FF4-73C5-FA371A8D3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1546"/>
            <a:ext cx="4285735" cy="285715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D455DCB-55C3-2F9B-5410-23771D259E14}"/>
              </a:ext>
            </a:extLst>
          </p:cNvPr>
          <p:cNvSpPr txBox="1">
            <a:spLocks/>
          </p:cNvSpPr>
          <p:nvPr/>
        </p:nvSpPr>
        <p:spPr>
          <a:xfrm>
            <a:off x="8361742" y="4278702"/>
            <a:ext cx="495993" cy="44634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[8]</a:t>
            </a:r>
          </a:p>
        </p:txBody>
      </p:sp>
    </p:spTree>
    <p:extLst>
      <p:ext uri="{BB962C8B-B14F-4D97-AF65-F5344CB8AC3E}">
        <p14:creationId xmlns:p14="http://schemas.microsoft.com/office/powerpoint/2010/main" val="3821501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47500" lnSpcReduction="20000"/>
          </a:bodyPr>
          <a:lstStyle/>
          <a:p>
            <a:pPr marL="0" indent="0">
              <a:buNone/>
            </a:pPr>
            <a:r>
              <a:rPr lang="en-US" dirty="0"/>
              <a:t>[1] </a:t>
            </a:r>
            <a:r>
              <a:rPr lang="en-US" dirty="0" err="1">
                <a:effectLst/>
              </a:rPr>
              <a:t>Wessling</a:t>
            </a:r>
            <a:r>
              <a:rPr lang="en-US" dirty="0">
                <a:effectLst/>
              </a:rPr>
              <a:t>, B. (2021, December 15). </a:t>
            </a:r>
            <a:r>
              <a:rPr lang="en-US" i="1" dirty="0">
                <a:effectLst/>
              </a:rPr>
              <a:t>10 most automated countries worldwide</a:t>
            </a:r>
            <a:r>
              <a:rPr lang="en-US" dirty="0">
                <a:effectLst/>
              </a:rPr>
              <a:t>. The Robot Report. Retrieved April 23, 2023, from </a:t>
            </a:r>
            <a:r>
              <a:rPr lang="en-US" dirty="0">
                <a:effectLst/>
                <a:hlinkClick r:id="rId2"/>
              </a:rPr>
              <a:t>https://www.therobotreport.com/10-most-automated-countries-wordlwide-in-2020/</a:t>
            </a:r>
            <a:r>
              <a:rPr lang="en-US" dirty="0">
                <a:effectLst/>
              </a:rPr>
              <a:t> </a:t>
            </a:r>
          </a:p>
          <a:p>
            <a:pPr marL="0" indent="0">
              <a:buNone/>
            </a:pPr>
            <a:r>
              <a:rPr lang="en-US" dirty="0"/>
              <a:t>[2] </a:t>
            </a:r>
            <a:r>
              <a:rPr lang="en-US" i="1" dirty="0"/>
              <a:t>Unemployment rate forecast </a:t>
            </a:r>
            <a:r>
              <a:rPr lang="en-US" i="1" dirty="0">
                <a:hlinkClick r:id="rId3"/>
              </a:rPr>
              <a:t>–</a:t>
            </a:r>
            <a:r>
              <a:rPr lang="en-US" i="1" dirty="0"/>
              <a:t> Country </a:t>
            </a:r>
            <a:r>
              <a:rPr lang="en-US" dirty="0"/>
              <a:t>rankings. TheGlobalEconomy.com. Retrieved April 23, 2023, from </a:t>
            </a:r>
            <a:r>
              <a:rPr lang="en-US" dirty="0">
                <a:hlinkClick r:id="rId3"/>
              </a:rPr>
              <a:t>https://www.theglobaleconomy.com/rankings/unemployment_outlook/</a:t>
            </a:r>
            <a:r>
              <a:rPr lang="en-US" dirty="0"/>
              <a:t> </a:t>
            </a:r>
          </a:p>
          <a:p>
            <a:pPr marL="0" indent="0">
              <a:buNone/>
            </a:pPr>
            <a:r>
              <a:rPr lang="en-US" dirty="0"/>
              <a:t>[3] (2006, June 5). </a:t>
            </a:r>
            <a:r>
              <a:rPr lang="en-US" i="1" dirty="0"/>
              <a:t>Automatic inductive programming (ICML 2006 tutorial)</a:t>
            </a:r>
            <a:r>
              <a:rPr lang="en-US" dirty="0"/>
              <a:t>. </a:t>
            </a:r>
            <a:r>
              <a:rPr lang="en-US" dirty="0" err="1"/>
              <a:t>Wayback</a:t>
            </a:r>
            <a:r>
              <a:rPr lang="en-US" dirty="0"/>
              <a:t> Machine. Retrieved April 23, 2023, from </a:t>
            </a:r>
            <a:r>
              <a:rPr lang="en-US" dirty="0">
                <a:hlinkClick r:id="rId4"/>
              </a:rPr>
              <a:t>https://web.archive.org/web/20160304073124/http://www.evanna</a:t>
            </a:r>
            <a:br>
              <a:rPr lang="en-US" dirty="0">
                <a:hlinkClick r:id="rId4"/>
              </a:rPr>
            </a:br>
            <a:r>
              <a:rPr lang="en-US" dirty="0">
                <a:hlinkClick r:id="rId4"/>
              </a:rPr>
              <a:t>i.inf.uc3m.es/et/icml06/aiptutorial.htm</a:t>
            </a:r>
            <a:r>
              <a:rPr lang="en-US" dirty="0"/>
              <a:t> </a:t>
            </a:r>
          </a:p>
          <a:p>
            <a:pPr marL="0" indent="0">
              <a:buNone/>
            </a:pPr>
            <a:r>
              <a:rPr lang="en-US" dirty="0"/>
              <a:t>[4] O’Neill, Michael. (2019, September 11). </a:t>
            </a:r>
            <a:r>
              <a:rPr lang="en-US" i="1" dirty="0"/>
              <a:t>Automatic Programming: The open issue? - genetic programming and Evolvable Machines</a:t>
            </a:r>
            <a:r>
              <a:rPr lang="en-US" dirty="0"/>
              <a:t>. Springer Link. Retrieved April 23, 2023, from </a:t>
            </a:r>
            <a:r>
              <a:rPr lang="en-US" dirty="0">
                <a:hlinkClick r:id="rId5"/>
              </a:rPr>
              <a:t>https://link.springer.com/article/10.1007/s10710-019-09364-2</a:t>
            </a:r>
            <a:r>
              <a:rPr lang="en-US" dirty="0"/>
              <a:t> </a:t>
            </a:r>
          </a:p>
          <a:p>
            <a:pPr marL="0" indent="0">
              <a:buNone/>
            </a:pPr>
            <a:r>
              <a:rPr lang="en-US" dirty="0"/>
              <a:t>[5] </a:t>
            </a:r>
            <a:r>
              <a:rPr lang="en-US" dirty="0" err="1"/>
              <a:t>Sobania</a:t>
            </a:r>
            <a:r>
              <a:rPr lang="en-US" dirty="0"/>
              <a:t>, Dominik. </a:t>
            </a:r>
            <a:r>
              <a:rPr lang="en-US" dirty="0" err="1"/>
              <a:t>Briesch</a:t>
            </a:r>
            <a:r>
              <a:rPr lang="en-US" dirty="0"/>
              <a:t>, Martin. Hanna, Carol. </a:t>
            </a:r>
            <a:r>
              <a:rPr lang="en-US" dirty="0" err="1"/>
              <a:t>Petke</a:t>
            </a:r>
            <a:r>
              <a:rPr lang="en-US" dirty="0"/>
              <a:t>, Justyna. (2023, January 20) </a:t>
            </a:r>
            <a:r>
              <a:rPr lang="en-US" i="1" dirty="0"/>
              <a:t>An Analysis of the Automatic Bug Fixing Performance of </a:t>
            </a:r>
            <a:r>
              <a:rPr lang="en-US" i="1" dirty="0" err="1"/>
              <a:t>ChatGPT</a:t>
            </a:r>
            <a:r>
              <a:rPr lang="en-US" dirty="0"/>
              <a:t>. Cornell University. </a:t>
            </a:r>
            <a:r>
              <a:rPr lang="en-US" dirty="0">
                <a:hlinkClick r:id="rId6"/>
              </a:rPr>
              <a:t>https://arxiv.org/abs/2301.08653</a:t>
            </a:r>
            <a:r>
              <a:rPr lang="en-US" dirty="0"/>
              <a:t> </a:t>
            </a:r>
          </a:p>
          <a:p>
            <a:pPr marL="0" indent="0">
              <a:buNone/>
            </a:pPr>
            <a:r>
              <a:rPr lang="en-US" dirty="0"/>
              <a:t>[6] </a:t>
            </a:r>
            <a:r>
              <a:rPr lang="en-US" dirty="0" err="1">
                <a:effectLst/>
              </a:rPr>
              <a:t>Paykamian</a:t>
            </a:r>
            <a:r>
              <a:rPr lang="en-US" dirty="0">
                <a:effectLst/>
              </a:rPr>
              <a:t>, B. (2023, March 31). </a:t>
            </a:r>
            <a:r>
              <a:rPr lang="en-US" i="1" dirty="0">
                <a:effectLst/>
              </a:rPr>
              <a:t>Can AI tools like CHATGPT replace computer programmers?</a:t>
            </a:r>
            <a:r>
              <a:rPr lang="en-US" dirty="0">
                <a:effectLst/>
              </a:rPr>
              <a:t> </a:t>
            </a:r>
            <a:r>
              <a:rPr lang="en-US" dirty="0" err="1">
                <a:effectLst/>
              </a:rPr>
              <a:t>GovTech</a:t>
            </a:r>
            <a:r>
              <a:rPr lang="en-US" dirty="0">
                <a:effectLst/>
              </a:rPr>
              <a:t>. Retrieved April 23, 2023, from </a:t>
            </a:r>
            <a:r>
              <a:rPr lang="en-US" dirty="0">
                <a:effectLst/>
                <a:hlinkClick r:id="rId7"/>
              </a:rPr>
              <a:t>https://www.govtech.com/education/higher-ed/can-ai-tools-like-chatgpt-replace-computer-programmers</a:t>
            </a:r>
            <a:r>
              <a:rPr lang="en-US" dirty="0">
                <a:effectLst/>
              </a:rPr>
              <a:t> </a:t>
            </a:r>
          </a:p>
          <a:p>
            <a:pPr marL="0" indent="0">
              <a:buNone/>
            </a:pPr>
            <a:r>
              <a:rPr lang="en-US" dirty="0"/>
              <a:t>[7] </a:t>
            </a:r>
            <a:r>
              <a:rPr lang="en-US" dirty="0">
                <a:effectLst/>
              </a:rPr>
              <a:t>Mathew, S. (2023, February 26). </a:t>
            </a:r>
            <a:r>
              <a:rPr lang="en-US" i="1" dirty="0">
                <a:effectLst/>
              </a:rPr>
              <a:t>The power of CHATGPT, INSTRUCTGPT, and proximal policy optimization algorithms</a:t>
            </a:r>
            <a:r>
              <a:rPr lang="en-US" dirty="0">
                <a:effectLst/>
              </a:rPr>
              <a:t>. LinkedIn. Retrieved April 23, 2023, from </a:t>
            </a:r>
            <a:r>
              <a:rPr lang="en-US" dirty="0">
                <a:effectLst/>
                <a:hlinkClick r:id="rId8"/>
              </a:rPr>
              <a:t>https://www.linkedin.com/pulse/power-chatgpt-instructgpt-proximal-policy-algorithms-sam-mathew/</a:t>
            </a:r>
            <a:r>
              <a:rPr lang="en-US" dirty="0">
                <a:effectLst/>
              </a:rPr>
              <a:t> </a:t>
            </a:r>
          </a:p>
          <a:p>
            <a:pPr marL="0" indent="0">
              <a:buNone/>
            </a:pPr>
            <a:r>
              <a:rPr lang="en-US" dirty="0"/>
              <a:t>[8] </a:t>
            </a:r>
            <a:r>
              <a:rPr lang="en-US" dirty="0">
                <a:effectLst/>
              </a:rPr>
              <a:t>Salem Al </a:t>
            </a:r>
            <a:r>
              <a:rPr lang="en-US" dirty="0" err="1">
                <a:effectLst/>
              </a:rPr>
              <a:t>Gharbi</a:t>
            </a:r>
            <a:r>
              <a:rPr lang="en-US" dirty="0">
                <a:effectLst/>
              </a:rPr>
              <a:t>, P. D. (2022, March 20). </a:t>
            </a:r>
            <a:r>
              <a:rPr lang="en-US" i="1" dirty="0">
                <a:effectLst/>
              </a:rPr>
              <a:t>Ai ... that writes codes!</a:t>
            </a:r>
            <a:r>
              <a:rPr lang="en-US" dirty="0">
                <a:effectLst/>
              </a:rPr>
              <a:t> LinkedIn. Retrieved April 23, 2023, from </a:t>
            </a:r>
            <a:r>
              <a:rPr lang="en-US" dirty="0">
                <a:effectLst/>
                <a:hlinkClick r:id="rId9"/>
              </a:rPr>
              <a:t>https://www.linkedin.com/pulse/ai-writes-codes-salem-al-gharbi/?trk=articles_directory</a:t>
            </a:r>
            <a:r>
              <a:rPr lang="en-US" dirty="0">
                <a:effectLst/>
              </a:rPr>
              <a:t> </a:t>
            </a:r>
          </a:p>
          <a:p>
            <a:pPr marL="0" indent="0">
              <a:buNone/>
            </a:pPr>
            <a:r>
              <a:rPr lang="en-US" dirty="0"/>
              <a:t>[9]</a:t>
            </a:r>
            <a:r>
              <a:rPr lang="en-US" dirty="0">
                <a:effectLst/>
              </a:rPr>
              <a:t> </a:t>
            </a:r>
            <a:r>
              <a:rPr lang="en-US" dirty="0" err="1">
                <a:effectLst/>
              </a:rPr>
              <a:t>Pedamkar</a:t>
            </a:r>
            <a:r>
              <a:rPr lang="en-US" dirty="0">
                <a:effectLst/>
              </a:rPr>
              <a:t>, P. (2023, March 21). </a:t>
            </a:r>
            <a:r>
              <a:rPr lang="en-US" i="1" dirty="0">
                <a:effectLst/>
              </a:rPr>
              <a:t>What is genetic algorithm?: Phases and applications of genetic algorithm</a:t>
            </a:r>
            <a:r>
              <a:rPr lang="en-US" dirty="0">
                <a:effectLst/>
              </a:rPr>
              <a:t>. EDUCBA. Retrieved April 23, 2023, from </a:t>
            </a:r>
            <a:r>
              <a:rPr lang="en-US" dirty="0">
                <a:effectLst/>
                <a:hlinkClick r:id="rId10"/>
              </a:rPr>
              <a:t>https://www.educba.com/what-is-genetic-algorithm/</a:t>
            </a:r>
            <a:r>
              <a:rPr lang="en-US" dirty="0">
                <a:effectLst/>
              </a:rPr>
              <a:t> </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Oliver Reera</a:t>
            </a:r>
            <a:endParaRPr lang="en-US" sz="1400" dirty="0">
              <a:solidFill>
                <a:schemeClr val="tx1"/>
              </a:solidFill>
              <a:latin typeface="+mj-lt"/>
            </a:endParaRPr>
          </a:p>
        </p:txBody>
      </p:sp>
    </p:spTree>
    <p:extLst>
      <p:ext uri="{BB962C8B-B14F-4D97-AF65-F5344CB8AC3E}">
        <p14:creationId xmlns:p14="http://schemas.microsoft.com/office/powerpoint/2010/main" val="288769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Art Industry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Yasin Akbashev</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23</a:t>
            </a:fld>
            <a:endParaRPr lang="en-US"/>
          </a:p>
        </p:txBody>
      </p:sp>
    </p:spTree>
    <p:extLst>
      <p:ext uri="{BB962C8B-B14F-4D97-AF65-F5344CB8AC3E}">
        <p14:creationId xmlns:p14="http://schemas.microsoft.com/office/powerpoint/2010/main" val="34692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55A1-6441-6910-16B1-F0250535FB23}"/>
              </a:ext>
            </a:extLst>
          </p:cNvPr>
          <p:cNvSpPr>
            <a:spLocks noGrp="1"/>
          </p:cNvSpPr>
          <p:nvPr>
            <p:ph type="title"/>
          </p:nvPr>
        </p:nvSpPr>
        <p:spPr/>
        <p:txBody>
          <a:bodyPr/>
          <a:lstStyle/>
          <a:p>
            <a:r>
              <a:rPr lang="en-US" dirty="0"/>
              <a:t>What is the future of the AI art industry?</a:t>
            </a:r>
          </a:p>
        </p:txBody>
      </p:sp>
      <p:sp>
        <p:nvSpPr>
          <p:cNvPr id="3" name="Content Placeholder 2">
            <a:extLst>
              <a:ext uri="{FF2B5EF4-FFF2-40B4-BE49-F238E27FC236}">
                <a16:creationId xmlns:a16="http://schemas.microsoft.com/office/drawing/2014/main" id="{8F4C5B2C-E9A6-99F4-18F4-20351FE3755E}"/>
              </a:ext>
            </a:extLst>
          </p:cNvPr>
          <p:cNvSpPr>
            <a:spLocks noGrp="1"/>
          </p:cNvSpPr>
          <p:nvPr>
            <p:ph sz="half" idx="1"/>
          </p:nvPr>
        </p:nvSpPr>
        <p:spPr/>
        <p:txBody>
          <a:bodyPr/>
          <a:lstStyle/>
          <a:p>
            <a:r>
              <a:rPr lang="en-US" dirty="0"/>
              <a:t>Working with artists to create art</a:t>
            </a:r>
          </a:p>
          <a:p>
            <a:pPr lvl="1"/>
            <a:r>
              <a:rPr lang="en-US" dirty="0"/>
              <a:t>Taking images to train AI without permission or compensation can lead to legal action by the copyright owners[8].</a:t>
            </a:r>
          </a:p>
        </p:txBody>
      </p:sp>
      <p:sp>
        <p:nvSpPr>
          <p:cNvPr id="4" name="Content Placeholder 3">
            <a:extLst>
              <a:ext uri="{FF2B5EF4-FFF2-40B4-BE49-F238E27FC236}">
                <a16:creationId xmlns:a16="http://schemas.microsoft.com/office/drawing/2014/main" id="{9DCB9A2E-1551-D171-A656-CF8D656B7AA3}"/>
              </a:ext>
            </a:extLst>
          </p:cNvPr>
          <p:cNvSpPr>
            <a:spLocks noGrp="1"/>
          </p:cNvSpPr>
          <p:nvPr>
            <p:ph sz="half" idx="2"/>
          </p:nvPr>
        </p:nvSpPr>
        <p:spPr>
          <a:xfrm>
            <a:off x="685800" y="2720244"/>
            <a:ext cx="3886200" cy="3352800"/>
          </a:xfrm>
        </p:spPr>
        <p:txBody>
          <a:bodyPr/>
          <a:lstStyle/>
          <a:p>
            <a:r>
              <a:rPr lang="en-US" dirty="0"/>
              <a:t>Result must look good and real.</a:t>
            </a:r>
          </a:p>
          <a:p>
            <a:pPr lvl="1"/>
            <a:r>
              <a:rPr lang="en-US" dirty="0"/>
              <a:t>AI generated picture in Colorado State Fair, sept 5 2022[9].</a:t>
            </a:r>
          </a:p>
          <a:p>
            <a:pPr lvl="1"/>
            <a:r>
              <a:rPr lang="en-US" dirty="0"/>
              <a:t>Hand picked AI art can be hard to distinguish from human-made art[14].</a:t>
            </a:r>
          </a:p>
          <a:p>
            <a:pPr lvl="1"/>
            <a:r>
              <a:rPr lang="en-US" dirty="0"/>
              <a:t>Dall E mini “takes between one and two minutes” to generate an image[13].</a:t>
            </a:r>
          </a:p>
        </p:txBody>
      </p:sp>
      <p:sp>
        <p:nvSpPr>
          <p:cNvPr id="5" name="Footer Placeholder 4">
            <a:extLst>
              <a:ext uri="{FF2B5EF4-FFF2-40B4-BE49-F238E27FC236}">
                <a16:creationId xmlns:a16="http://schemas.microsoft.com/office/drawing/2014/main" id="{073E6C61-36C5-D21F-6103-D04058CD723A}"/>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F381010D-197F-F24C-22AB-28590E783FB1}"/>
              </a:ext>
            </a:extLst>
          </p:cNvPr>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a:extLst>
              <a:ext uri="{FF2B5EF4-FFF2-40B4-BE49-F238E27FC236}">
                <a16:creationId xmlns:a16="http://schemas.microsoft.com/office/drawing/2014/main" id="{39165D68-4716-FD28-46D9-600C3C20BAC5}"/>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56403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1D5DB"/>
                </a:solidFill>
                <a:latin typeface="Söhne"/>
              </a:rPr>
              <a:t>AI art sold in exhibitions</a:t>
            </a:r>
            <a:endParaRPr lang="en-US" dirty="0"/>
          </a:p>
        </p:txBody>
      </p:sp>
      <p:sp>
        <p:nvSpPr>
          <p:cNvPr id="3" name="Content Placeholder 2"/>
          <p:cNvSpPr>
            <a:spLocks noGrp="1"/>
          </p:cNvSpPr>
          <p:nvPr>
            <p:ph sz="half" idx="1"/>
          </p:nvPr>
        </p:nvSpPr>
        <p:spPr/>
        <p:txBody>
          <a:bodyPr/>
          <a:lstStyle/>
          <a:p>
            <a:r>
              <a:rPr lang="en-US" dirty="0"/>
              <a:t>Rich people with too much money.</a:t>
            </a:r>
          </a:p>
          <a:p>
            <a:pPr lvl="1"/>
            <a:r>
              <a:rPr lang="en-US" dirty="0"/>
              <a:t>Portrait of Edmond De </a:t>
            </a:r>
            <a:r>
              <a:rPr lang="en-US" dirty="0" err="1"/>
              <a:t>Belamy</a:t>
            </a:r>
            <a:r>
              <a:rPr lang="en-US" dirty="0"/>
              <a:t>, sold at an exhibition in New York on October 25, 2018[1].</a:t>
            </a:r>
          </a:p>
          <a:p>
            <a:pPr lvl="1"/>
            <a:r>
              <a:rPr lang="en-US" dirty="0"/>
              <a:t>Memories of Passerby I by Mario Klingemann, sold in Madrid, </a:t>
            </a:r>
            <a:r>
              <a:rPr lang="en-US" dirty="0" err="1"/>
              <a:t>Colección</a:t>
            </a:r>
            <a:r>
              <a:rPr lang="en-US" dirty="0"/>
              <a:t> Solo in June 2019[11].</a:t>
            </a:r>
          </a:p>
        </p:txBody>
      </p:sp>
      <p:pic>
        <p:nvPicPr>
          <p:cNvPr id="9" name="Content Placeholder 8">
            <a:extLst>
              <a:ext uri="{FF2B5EF4-FFF2-40B4-BE49-F238E27FC236}">
                <a16:creationId xmlns:a16="http://schemas.microsoft.com/office/drawing/2014/main" id="{E0BD8E6E-EE5E-5A3C-F116-A776C4CBF44C}"/>
              </a:ext>
            </a:extLst>
          </p:cNvPr>
          <p:cNvPicPr>
            <a:picLocks noGrp="1" noChangeAspect="1"/>
          </p:cNvPicPr>
          <p:nvPr>
            <p:ph sz="half" idx="2"/>
          </p:nvPr>
        </p:nvPicPr>
        <p:blipFill>
          <a:blip r:embed="rId3"/>
          <a:stretch>
            <a:fillRect/>
          </a:stretch>
        </p:blipFill>
        <p:spPr>
          <a:xfrm>
            <a:off x="4768215" y="1352550"/>
            <a:ext cx="3646169" cy="3352800"/>
          </a:xfrm>
          <a:ln>
            <a:solidFill>
              <a:schemeClr val="bg1"/>
            </a:solidFill>
          </a:ln>
        </p:spPr>
      </p:pic>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
        <p:nvSpPr>
          <p:cNvPr id="8" name="Content Placeholder 2">
            <a:extLst>
              <a:ext uri="{FF2B5EF4-FFF2-40B4-BE49-F238E27FC236}">
                <a16:creationId xmlns:a16="http://schemas.microsoft.com/office/drawing/2014/main" id="{EC856A5C-E6DA-FC03-A783-4415EFD51A59}"/>
              </a:ext>
            </a:extLst>
          </p:cNvPr>
          <p:cNvSpPr txBox="1">
            <a:spLocks/>
          </p:cNvSpPr>
          <p:nvPr/>
        </p:nvSpPr>
        <p:spPr>
          <a:xfrm>
            <a:off x="641986" y="3195154"/>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Ai Da, AI Robot Artist</a:t>
            </a:r>
          </a:p>
          <a:p>
            <a:pPr lvl="1"/>
            <a:r>
              <a:rPr lang="en-US" dirty="0"/>
              <a:t>Sold over 1 million pounds worth of artwork as of June 2019[15]</a:t>
            </a:r>
          </a:p>
        </p:txBody>
      </p:sp>
      <p:sp>
        <p:nvSpPr>
          <p:cNvPr id="11" name="TextBox 10">
            <a:extLst>
              <a:ext uri="{FF2B5EF4-FFF2-40B4-BE49-F238E27FC236}">
                <a16:creationId xmlns:a16="http://schemas.microsoft.com/office/drawing/2014/main" id="{AE21D637-EA5F-CC79-7044-68FC17B8C492}"/>
              </a:ext>
            </a:extLst>
          </p:cNvPr>
          <p:cNvSpPr txBox="1"/>
          <p:nvPr/>
        </p:nvSpPr>
        <p:spPr>
          <a:xfrm>
            <a:off x="4768215" y="4810125"/>
            <a:ext cx="3646169" cy="258532"/>
          </a:xfrm>
          <a:prstGeom prst="rect">
            <a:avLst/>
          </a:prstGeom>
          <a:noFill/>
        </p:spPr>
        <p:txBody>
          <a:bodyPr wrap="square" rtlCol="0">
            <a:spAutoFit/>
          </a:bodyPr>
          <a:lstStyle/>
          <a:p>
            <a:pPr algn="ctr">
              <a:lnSpc>
                <a:spcPct val="90000"/>
              </a:lnSpc>
            </a:pPr>
            <a:r>
              <a:rPr lang="en-US" sz="1200" dirty="0"/>
              <a:t>[1]</a:t>
            </a:r>
          </a:p>
        </p:txBody>
      </p:sp>
    </p:spTree>
    <p:extLst>
      <p:ext uri="{BB962C8B-B14F-4D97-AF65-F5344CB8AC3E}">
        <p14:creationId xmlns:p14="http://schemas.microsoft.com/office/powerpoint/2010/main" val="3406606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3DF1-6B77-B2D4-6995-B8A3D0B9D0BE}"/>
              </a:ext>
            </a:extLst>
          </p:cNvPr>
          <p:cNvSpPr>
            <a:spLocks noGrp="1"/>
          </p:cNvSpPr>
          <p:nvPr>
            <p:ph type="title"/>
          </p:nvPr>
        </p:nvSpPr>
        <p:spPr>
          <a:xfrm>
            <a:off x="685800" y="361950"/>
            <a:ext cx="7772400" cy="914400"/>
          </a:xfrm>
        </p:spPr>
        <p:txBody>
          <a:bodyPr vert="horz" lIns="91436" tIns="45718" rIns="91436" bIns="45718" rtlCol="0" anchor="ctr" anchorCtr="0">
            <a:normAutofit/>
          </a:bodyPr>
          <a:lstStyle/>
          <a:p>
            <a:r>
              <a:rPr lang="en-US" dirty="0"/>
              <a:t>Commercial use of AI ART.</a:t>
            </a:r>
          </a:p>
        </p:txBody>
      </p:sp>
      <p:sp>
        <p:nvSpPr>
          <p:cNvPr id="5" name="Content Placeholder 2">
            <a:extLst>
              <a:ext uri="{FF2B5EF4-FFF2-40B4-BE49-F238E27FC236}">
                <a16:creationId xmlns:a16="http://schemas.microsoft.com/office/drawing/2014/main" id="{C572B106-A9DA-E273-DEE0-DC4FECC413F7}"/>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r>
              <a:rPr lang="en-US" sz="1800" dirty="0"/>
              <a:t>DALL E 2</a:t>
            </a:r>
          </a:p>
          <a:p>
            <a:pPr lvl="1"/>
            <a:r>
              <a:rPr lang="en-US" dirty="0"/>
              <a:t>Over 1.5 million users registered as of September 2022[3].</a:t>
            </a:r>
          </a:p>
          <a:p>
            <a:pPr lvl="1"/>
            <a:r>
              <a:rPr lang="en-US" dirty="0"/>
              <a:t>Allowed to be used for commercial purposes[4].</a:t>
            </a:r>
          </a:p>
          <a:p>
            <a:r>
              <a:rPr lang="en-US" sz="1800" dirty="0" err="1"/>
              <a:t>AiArtShop</a:t>
            </a:r>
            <a:endParaRPr lang="en-US" sz="1800" dirty="0"/>
          </a:p>
          <a:p>
            <a:pPr lvl="1"/>
            <a:r>
              <a:rPr lang="en-US" dirty="0"/>
              <a:t>Sells a large variety of art, ranging from $30-100+ [7].</a:t>
            </a:r>
          </a:p>
          <a:p>
            <a:pPr marL="205768" lvl="1">
              <a:buNone/>
            </a:pPr>
            <a:endParaRPr lang="en-US" dirty="0"/>
          </a:p>
        </p:txBody>
      </p:sp>
      <p:pic>
        <p:nvPicPr>
          <p:cNvPr id="1030" name="Picture 6" descr="“Running at the edge of space, toward a planet, calm, reaching the abyss, digital art” by OpenAI">
            <a:extLst>
              <a:ext uri="{FF2B5EF4-FFF2-40B4-BE49-F238E27FC236}">
                <a16:creationId xmlns:a16="http://schemas.microsoft.com/office/drawing/2014/main" id="{52675002-0C8A-8291-854C-1AF7B916A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 b="10209"/>
          <a:stretch/>
        </p:blipFill>
        <p:spPr bwMode="auto">
          <a:xfrm>
            <a:off x="4218416" y="978445"/>
            <a:ext cx="4683522" cy="3955456"/>
          </a:xfrm>
          <a:prstGeom prst="rect">
            <a:avLst/>
          </a:prstGeom>
          <a:solidFill>
            <a:srgbClr val="FFFFFF"/>
          </a:solidFill>
        </p:spPr>
      </p:pic>
      <p:sp>
        <p:nvSpPr>
          <p:cNvPr id="3" name="Footer Placeholder 2">
            <a:extLst>
              <a:ext uri="{FF2B5EF4-FFF2-40B4-BE49-F238E27FC236}">
                <a16:creationId xmlns:a16="http://schemas.microsoft.com/office/drawing/2014/main" id="{0A98FB16-4D0F-8C34-5638-56A1D8F343AC}"/>
              </a:ext>
            </a:extLst>
          </p:cNvPr>
          <p:cNvSpPr>
            <a:spLocks noGrp="1"/>
          </p:cNvSpPr>
          <p:nvPr>
            <p:ph type="ftr" sz="quarter" idx="11"/>
          </p:nvPr>
        </p:nvSpPr>
        <p:spPr>
          <a:xfrm>
            <a:off x="0" y="4997196"/>
            <a:ext cx="5562600" cy="146304"/>
          </a:xfrm>
        </p:spPr>
        <p:txBody>
          <a:bodyPr vert="horz" lIns="91436" tIns="45718" rIns="91436" bIns="45718" rtlCol="0" anchor="ctr">
            <a:noAutofit/>
          </a:bodyPr>
          <a:lstStyle/>
          <a:p>
            <a:pPr>
              <a:lnSpc>
                <a:spcPct val="90000"/>
              </a:lnSpc>
              <a:spcAft>
                <a:spcPts val="600"/>
              </a:spcAft>
            </a:pPr>
            <a:r>
              <a:rPr lang="sk-SK"/>
              <a:t>© 2023 Keith A. Pray</a:t>
            </a:r>
            <a:endParaRPr lang="en-US"/>
          </a:p>
        </p:txBody>
      </p:sp>
      <p:sp>
        <p:nvSpPr>
          <p:cNvPr id="4" name="Slide Number Placeholder 3">
            <a:extLst>
              <a:ext uri="{FF2B5EF4-FFF2-40B4-BE49-F238E27FC236}">
                <a16:creationId xmlns:a16="http://schemas.microsoft.com/office/drawing/2014/main" id="{2C00B9F0-E060-3474-B71F-2A368B3031E1}"/>
              </a:ext>
            </a:extLst>
          </p:cNvPr>
          <p:cNvSpPr>
            <a:spLocks noGrp="1"/>
          </p:cNvSpPr>
          <p:nvPr>
            <p:ph type="sldNum" sz="quarter" idx="12"/>
          </p:nvPr>
        </p:nvSpPr>
        <p:spPr>
          <a:xfrm>
            <a:off x="8519160" y="4997196"/>
            <a:ext cx="624840" cy="146304"/>
          </a:xfrm>
        </p:spPr>
        <p:txBody>
          <a:bodyPr vert="horz" lIns="91436" tIns="45718" rIns="91436" bIns="45718" rtlCol="0" anchor="ctr">
            <a:noAutofit/>
          </a:bodyPr>
          <a:lstStyle/>
          <a:p>
            <a:pPr>
              <a:lnSpc>
                <a:spcPct val="90000"/>
              </a:lnSpc>
              <a:spcAft>
                <a:spcPts val="600"/>
              </a:spcAft>
            </a:pPr>
            <a:fld id="{A2A17EAB-8B51-5C40-8776-6683E51FA7A0}" type="slidenum">
              <a:rPr lang="en-US" smtClean="0"/>
              <a:pPr>
                <a:lnSpc>
                  <a:spcPct val="90000"/>
                </a:lnSpc>
                <a:spcAft>
                  <a:spcPts val="600"/>
                </a:spcAft>
              </a:pPr>
              <a:t>26</a:t>
            </a:fld>
            <a:endParaRPr lang="en-US"/>
          </a:p>
        </p:txBody>
      </p:sp>
      <p:sp>
        <p:nvSpPr>
          <p:cNvPr id="6" name="TextBox 5">
            <a:extLst>
              <a:ext uri="{FF2B5EF4-FFF2-40B4-BE49-F238E27FC236}">
                <a16:creationId xmlns:a16="http://schemas.microsoft.com/office/drawing/2014/main" id="{8EFD9190-B223-7B98-CB6C-CA02C5A7D886}"/>
              </a:ext>
            </a:extLst>
          </p:cNvPr>
          <p:cNvSpPr txBox="1"/>
          <p:nvPr/>
        </p:nvSpPr>
        <p:spPr>
          <a:xfrm>
            <a:off x="4149968" y="4929599"/>
            <a:ext cx="4820419" cy="230832"/>
          </a:xfrm>
          <a:prstGeom prst="rect">
            <a:avLst/>
          </a:prstGeom>
          <a:noFill/>
        </p:spPr>
        <p:txBody>
          <a:bodyPr wrap="square" rtlCol="0">
            <a:spAutoFit/>
          </a:bodyPr>
          <a:lstStyle/>
          <a:p>
            <a:pPr algn="ctr">
              <a:lnSpc>
                <a:spcPct val="90000"/>
              </a:lnSpc>
            </a:pPr>
            <a:r>
              <a:rPr lang="en-US" sz="1000" dirty="0"/>
              <a:t>[21]</a:t>
            </a:r>
          </a:p>
        </p:txBody>
      </p:sp>
      <p:sp>
        <p:nvSpPr>
          <p:cNvPr id="7" name="TextBox 6">
            <a:extLst>
              <a:ext uri="{FF2B5EF4-FFF2-40B4-BE49-F238E27FC236}">
                <a16:creationId xmlns:a16="http://schemas.microsoft.com/office/drawing/2014/main" id="{A3F741CA-29EC-4926-EC32-3BAAA3BB359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2474673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A935-CF3F-B727-E0D5-E9927B74D52C}"/>
              </a:ext>
            </a:extLst>
          </p:cNvPr>
          <p:cNvSpPr>
            <a:spLocks noGrp="1"/>
          </p:cNvSpPr>
          <p:nvPr>
            <p:ph type="title"/>
          </p:nvPr>
        </p:nvSpPr>
        <p:spPr>
          <a:xfrm>
            <a:off x="685800" y="361950"/>
            <a:ext cx="7772400" cy="914400"/>
          </a:xfrm>
        </p:spPr>
        <p:txBody>
          <a:bodyPr anchor="ctr">
            <a:normAutofit/>
          </a:bodyPr>
          <a:lstStyle/>
          <a:p>
            <a:r>
              <a:rPr lang="en-US" dirty="0"/>
              <a:t>What about the artists?</a:t>
            </a:r>
          </a:p>
        </p:txBody>
      </p:sp>
      <p:sp>
        <p:nvSpPr>
          <p:cNvPr id="12" name="Content Placeholder 2">
            <a:extLst>
              <a:ext uri="{FF2B5EF4-FFF2-40B4-BE49-F238E27FC236}">
                <a16:creationId xmlns:a16="http://schemas.microsoft.com/office/drawing/2014/main" id="{BC752A8F-507B-6337-77B0-EA241F3AC12A}"/>
              </a:ext>
            </a:extLst>
          </p:cNvPr>
          <p:cNvSpPr>
            <a:spLocks noGrp="1"/>
          </p:cNvSpPr>
          <p:nvPr>
            <p:ph sz="half" idx="1"/>
          </p:nvPr>
        </p:nvSpPr>
        <p:spPr>
          <a:xfrm>
            <a:off x="685800" y="1352551"/>
            <a:ext cx="3733800" cy="3352800"/>
          </a:xfrm>
        </p:spPr>
        <p:txBody>
          <a:bodyPr/>
          <a:lstStyle/>
          <a:p>
            <a:r>
              <a:rPr lang="en-US" dirty="0"/>
              <a:t>Working with AI to make art</a:t>
            </a:r>
          </a:p>
          <a:p>
            <a:pPr lvl="1"/>
            <a:r>
              <a:rPr lang="en-US" dirty="0" err="1"/>
              <a:t>Sougwen</a:t>
            </a:r>
            <a:r>
              <a:rPr lang="en-US" dirty="0"/>
              <a:t> Chung, worked as an artist for past 20 years now uses AI to make unique art pieces.</a:t>
            </a:r>
          </a:p>
          <a:p>
            <a:pPr lvl="1"/>
            <a:r>
              <a:rPr lang="en-US" dirty="0"/>
              <a:t>Ronan </a:t>
            </a:r>
            <a:r>
              <a:rPr lang="en-US" dirty="0" err="1"/>
              <a:t>Barrot</a:t>
            </a:r>
            <a:r>
              <a:rPr lang="en-US" dirty="0"/>
              <a:t> and Robbie </a:t>
            </a:r>
            <a:r>
              <a:rPr lang="en-US" dirty="0" err="1"/>
              <a:t>Barrat</a:t>
            </a:r>
            <a:r>
              <a:rPr lang="en-US" dirty="0"/>
              <a:t> work together to create “Infinite Skulls”[12]. </a:t>
            </a:r>
          </a:p>
        </p:txBody>
      </p:sp>
      <p:pic>
        <p:nvPicPr>
          <p:cNvPr id="7" name="Picture 6">
            <a:extLst>
              <a:ext uri="{FF2B5EF4-FFF2-40B4-BE49-F238E27FC236}">
                <a16:creationId xmlns:a16="http://schemas.microsoft.com/office/drawing/2014/main" id="{93663CFD-D24E-BE90-5164-89D249EE8809}"/>
              </a:ext>
            </a:extLst>
          </p:cNvPr>
          <p:cNvPicPr>
            <a:picLocks noChangeAspect="1"/>
          </p:cNvPicPr>
          <p:nvPr/>
        </p:nvPicPr>
        <p:blipFill rotWithShape="1">
          <a:blip r:embed="rId3"/>
          <a:srcRect l="15284" r="12051"/>
          <a:stretch/>
        </p:blipFill>
        <p:spPr>
          <a:xfrm>
            <a:off x="4724400" y="1352551"/>
            <a:ext cx="3733800" cy="3352800"/>
          </a:xfrm>
          <a:prstGeom prst="rect">
            <a:avLst/>
          </a:prstGeom>
          <a:noFill/>
        </p:spPr>
      </p:pic>
      <p:sp>
        <p:nvSpPr>
          <p:cNvPr id="4" name="Footer Placeholder 3">
            <a:extLst>
              <a:ext uri="{FF2B5EF4-FFF2-40B4-BE49-F238E27FC236}">
                <a16:creationId xmlns:a16="http://schemas.microsoft.com/office/drawing/2014/main" id="{7B85ECA4-9E85-5F2C-EF01-17F0B23E876F}"/>
              </a:ext>
            </a:extLst>
          </p:cNvPr>
          <p:cNvSpPr>
            <a:spLocks noGrp="1"/>
          </p:cNvSpPr>
          <p:nvPr>
            <p:ph type="ftr" sz="quarter" idx="11"/>
          </p:nvPr>
        </p:nvSpPr>
        <p:spPr>
          <a:xfrm>
            <a:off x="0" y="4997196"/>
            <a:ext cx="5562600" cy="146304"/>
          </a:xfrm>
        </p:spPr>
        <p:txBody>
          <a:bodyPr anchor="ctr">
            <a:noAutofit/>
          </a:bodyPr>
          <a:lstStyle/>
          <a:p>
            <a:pPr>
              <a:lnSpc>
                <a:spcPct val="90000"/>
              </a:lnSpc>
              <a:spcAft>
                <a:spcPts val="600"/>
              </a:spcAft>
            </a:pPr>
            <a:r>
              <a:rPr lang="sk-SK"/>
              <a:t>© 2023 Keith A. Pray</a:t>
            </a:r>
            <a:endParaRPr lang="en-US"/>
          </a:p>
        </p:txBody>
      </p:sp>
      <p:sp>
        <p:nvSpPr>
          <p:cNvPr id="5" name="Slide Number Placeholder 4">
            <a:extLst>
              <a:ext uri="{FF2B5EF4-FFF2-40B4-BE49-F238E27FC236}">
                <a16:creationId xmlns:a16="http://schemas.microsoft.com/office/drawing/2014/main" id="{B4FC5763-1941-132B-3654-16EB3005D3B8}"/>
              </a:ext>
            </a:extLst>
          </p:cNvPr>
          <p:cNvSpPr>
            <a:spLocks noGrp="1"/>
          </p:cNvSpPr>
          <p:nvPr>
            <p:ph type="sldNum" sz="quarter" idx="12"/>
          </p:nvPr>
        </p:nvSpPr>
        <p:spPr>
          <a:xfrm>
            <a:off x="8519160" y="4997196"/>
            <a:ext cx="624840" cy="146304"/>
          </a:xfrm>
        </p:spPr>
        <p:txBody>
          <a:bodyPr anchor="ctr">
            <a:noAutofit/>
          </a:bodyPr>
          <a:lstStyle/>
          <a:p>
            <a:pPr>
              <a:lnSpc>
                <a:spcPct val="90000"/>
              </a:lnSpc>
              <a:spcAft>
                <a:spcPts val="600"/>
              </a:spcAft>
            </a:pPr>
            <a:fld id="{A2A17EAB-8B51-5C40-8776-6683E51FA7A0}" type="slidenum">
              <a:rPr lang="en-US" smtClean="0"/>
              <a:pPr>
                <a:lnSpc>
                  <a:spcPct val="90000"/>
                </a:lnSpc>
                <a:spcAft>
                  <a:spcPts val="600"/>
                </a:spcAft>
              </a:pPr>
              <a:t>27</a:t>
            </a:fld>
            <a:endParaRPr lang="en-US"/>
          </a:p>
        </p:txBody>
      </p:sp>
      <p:sp>
        <p:nvSpPr>
          <p:cNvPr id="9" name="TextBox 8">
            <a:extLst>
              <a:ext uri="{FF2B5EF4-FFF2-40B4-BE49-F238E27FC236}">
                <a16:creationId xmlns:a16="http://schemas.microsoft.com/office/drawing/2014/main" id="{41341F39-B2B1-18E7-63A6-A74CA688CDDE}"/>
              </a:ext>
            </a:extLst>
          </p:cNvPr>
          <p:cNvSpPr txBox="1"/>
          <p:nvPr/>
        </p:nvSpPr>
        <p:spPr>
          <a:xfrm>
            <a:off x="4724400" y="4718768"/>
            <a:ext cx="3967316" cy="258532"/>
          </a:xfrm>
          <a:prstGeom prst="rect">
            <a:avLst/>
          </a:prstGeom>
          <a:noFill/>
        </p:spPr>
        <p:txBody>
          <a:bodyPr wrap="square" rtlCol="0">
            <a:spAutoFit/>
          </a:bodyPr>
          <a:lstStyle/>
          <a:p>
            <a:pPr>
              <a:lnSpc>
                <a:spcPct val="90000"/>
              </a:lnSpc>
            </a:pPr>
            <a:r>
              <a:rPr lang="en-US" sz="1200" dirty="0"/>
              <a:t>[2]</a:t>
            </a:r>
          </a:p>
        </p:txBody>
      </p:sp>
      <p:sp>
        <p:nvSpPr>
          <p:cNvPr id="3" name="TextBox 2">
            <a:extLst>
              <a:ext uri="{FF2B5EF4-FFF2-40B4-BE49-F238E27FC236}">
                <a16:creationId xmlns:a16="http://schemas.microsoft.com/office/drawing/2014/main" id="{39C3E36E-D653-6BE7-E352-6F795A3D8F74}"/>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2107450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275C-7CAF-D0BB-B655-C4870610CE33}"/>
              </a:ext>
            </a:extLst>
          </p:cNvPr>
          <p:cNvSpPr>
            <a:spLocks noGrp="1"/>
          </p:cNvSpPr>
          <p:nvPr>
            <p:ph type="title"/>
          </p:nvPr>
        </p:nvSpPr>
        <p:spPr>
          <a:xfrm>
            <a:off x="685800" y="361950"/>
            <a:ext cx="7772400" cy="914400"/>
          </a:xfrm>
        </p:spPr>
        <p:txBody>
          <a:bodyPr vert="horz" lIns="91436" tIns="45718" rIns="91436" bIns="45718" rtlCol="0" anchor="ctr" anchorCtr="0">
            <a:normAutofit/>
          </a:bodyPr>
          <a:lstStyle/>
          <a:p>
            <a:r>
              <a:rPr lang="en-US" dirty="0"/>
              <a:t>Using ai help create art.</a:t>
            </a:r>
          </a:p>
        </p:txBody>
      </p:sp>
      <p:sp>
        <p:nvSpPr>
          <p:cNvPr id="5" name="Content Placeholder 2">
            <a:extLst>
              <a:ext uri="{FF2B5EF4-FFF2-40B4-BE49-F238E27FC236}">
                <a16:creationId xmlns:a16="http://schemas.microsoft.com/office/drawing/2014/main" id="{6EBA83BC-97A4-1050-F2DE-DA5828CEB875}"/>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AI assistance in making art, Adobe Sensei.</a:t>
            </a:r>
          </a:p>
          <a:p>
            <a:pPr lvl="1"/>
            <a:r>
              <a:rPr lang="en-US" sz="1800" dirty="0"/>
              <a:t>One of Adobe’s steps in their Technology Vision[5].</a:t>
            </a:r>
          </a:p>
          <a:p>
            <a:pPr lvl="1"/>
            <a:r>
              <a:rPr lang="en-US" sz="1700" dirty="0">
                <a:hlinkClick r:id="rId3"/>
              </a:rPr>
              <a:t>https://tinyurl.com/AdoBSenSei</a:t>
            </a:r>
            <a:endParaRPr lang="en-US" sz="1700" dirty="0"/>
          </a:p>
        </p:txBody>
      </p:sp>
      <p:pic>
        <p:nvPicPr>
          <p:cNvPr id="11" name="Picture 10">
            <a:extLst>
              <a:ext uri="{FF2B5EF4-FFF2-40B4-BE49-F238E27FC236}">
                <a16:creationId xmlns:a16="http://schemas.microsoft.com/office/drawing/2014/main" id="{8F883BA3-EF22-42EF-52EA-5D785C184A22}"/>
              </a:ext>
            </a:extLst>
          </p:cNvPr>
          <p:cNvPicPr>
            <a:picLocks noChangeAspect="1"/>
          </p:cNvPicPr>
          <p:nvPr/>
        </p:nvPicPr>
        <p:blipFill>
          <a:blip r:embed="rId4"/>
          <a:stretch>
            <a:fillRect/>
          </a:stretch>
        </p:blipFill>
        <p:spPr>
          <a:xfrm>
            <a:off x="5173785" y="829888"/>
            <a:ext cx="3055815" cy="4101767"/>
          </a:xfrm>
          <a:prstGeom prst="rect">
            <a:avLst/>
          </a:prstGeom>
          <a:noFill/>
        </p:spPr>
      </p:pic>
      <p:sp>
        <p:nvSpPr>
          <p:cNvPr id="3" name="Footer Placeholder 2">
            <a:extLst>
              <a:ext uri="{FF2B5EF4-FFF2-40B4-BE49-F238E27FC236}">
                <a16:creationId xmlns:a16="http://schemas.microsoft.com/office/drawing/2014/main" id="{9EBDD80F-A291-006B-EAB9-02FBFA2C25D0}"/>
              </a:ext>
            </a:extLst>
          </p:cNvPr>
          <p:cNvSpPr>
            <a:spLocks noGrp="1"/>
          </p:cNvSpPr>
          <p:nvPr>
            <p:ph type="ftr" sz="quarter" idx="11"/>
          </p:nvPr>
        </p:nvSpPr>
        <p:spPr>
          <a:xfrm>
            <a:off x="0" y="4997196"/>
            <a:ext cx="5562600" cy="146304"/>
          </a:xfrm>
        </p:spPr>
        <p:txBody>
          <a:bodyPr vert="horz" lIns="91436" tIns="45718" rIns="91436" bIns="45718" rtlCol="0" anchor="ctr">
            <a:noAutofit/>
          </a:bodyPr>
          <a:lstStyle/>
          <a:p>
            <a:pPr>
              <a:lnSpc>
                <a:spcPct val="90000"/>
              </a:lnSpc>
              <a:spcAft>
                <a:spcPts val="600"/>
              </a:spcAft>
            </a:pPr>
            <a:r>
              <a:rPr lang="sk-SK"/>
              <a:t>© 2023 Keith A. Pray</a:t>
            </a:r>
            <a:endParaRPr lang="en-US"/>
          </a:p>
        </p:txBody>
      </p:sp>
      <p:sp>
        <p:nvSpPr>
          <p:cNvPr id="4" name="Slide Number Placeholder 3">
            <a:extLst>
              <a:ext uri="{FF2B5EF4-FFF2-40B4-BE49-F238E27FC236}">
                <a16:creationId xmlns:a16="http://schemas.microsoft.com/office/drawing/2014/main" id="{C082419E-5627-D112-0E41-A32E935335BB}"/>
              </a:ext>
            </a:extLst>
          </p:cNvPr>
          <p:cNvSpPr>
            <a:spLocks noGrp="1"/>
          </p:cNvSpPr>
          <p:nvPr>
            <p:ph type="sldNum" sz="quarter" idx="12"/>
          </p:nvPr>
        </p:nvSpPr>
        <p:spPr>
          <a:xfrm>
            <a:off x="8519160" y="4997196"/>
            <a:ext cx="624840" cy="146304"/>
          </a:xfrm>
        </p:spPr>
        <p:txBody>
          <a:bodyPr vert="horz" lIns="91436" tIns="45718" rIns="91436" bIns="45718" rtlCol="0" anchor="ctr">
            <a:noAutofit/>
          </a:bodyPr>
          <a:lstStyle/>
          <a:p>
            <a:pPr>
              <a:lnSpc>
                <a:spcPct val="90000"/>
              </a:lnSpc>
              <a:spcAft>
                <a:spcPts val="600"/>
              </a:spcAft>
            </a:pPr>
            <a:fld id="{A2A17EAB-8B51-5C40-8776-6683E51FA7A0}" type="slidenum">
              <a:rPr lang="en-US" smtClean="0"/>
              <a:pPr>
                <a:lnSpc>
                  <a:spcPct val="90000"/>
                </a:lnSpc>
                <a:spcAft>
                  <a:spcPts val="600"/>
                </a:spcAft>
              </a:pPr>
              <a:t>28</a:t>
            </a:fld>
            <a:endParaRPr lang="en-US"/>
          </a:p>
        </p:txBody>
      </p:sp>
      <p:sp>
        <p:nvSpPr>
          <p:cNvPr id="13" name="TextBox 12">
            <a:extLst>
              <a:ext uri="{FF2B5EF4-FFF2-40B4-BE49-F238E27FC236}">
                <a16:creationId xmlns:a16="http://schemas.microsoft.com/office/drawing/2014/main" id="{25A9441D-7058-E106-1889-EC8605E40B4A}"/>
              </a:ext>
            </a:extLst>
          </p:cNvPr>
          <p:cNvSpPr txBox="1"/>
          <p:nvPr/>
        </p:nvSpPr>
        <p:spPr>
          <a:xfrm>
            <a:off x="5040923" y="4931655"/>
            <a:ext cx="3704492" cy="258532"/>
          </a:xfrm>
          <a:prstGeom prst="rect">
            <a:avLst/>
          </a:prstGeom>
          <a:noFill/>
        </p:spPr>
        <p:txBody>
          <a:bodyPr wrap="square" rtlCol="0">
            <a:spAutoFit/>
          </a:bodyPr>
          <a:lstStyle/>
          <a:p>
            <a:pPr algn="ctr">
              <a:lnSpc>
                <a:spcPct val="90000"/>
              </a:lnSpc>
            </a:pPr>
            <a:r>
              <a:rPr lang="en-US" sz="1200" dirty="0"/>
              <a:t>[20]</a:t>
            </a:r>
          </a:p>
        </p:txBody>
      </p:sp>
      <p:sp>
        <p:nvSpPr>
          <p:cNvPr id="6" name="TextBox 5">
            <a:extLst>
              <a:ext uri="{FF2B5EF4-FFF2-40B4-BE49-F238E27FC236}">
                <a16:creationId xmlns:a16="http://schemas.microsoft.com/office/drawing/2014/main" id="{F99F5AAB-9EB3-DF99-8934-64DD3003AC5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
        <p:nvSpPr>
          <p:cNvPr id="7" name="Content Placeholder 2">
            <a:extLst>
              <a:ext uri="{FF2B5EF4-FFF2-40B4-BE49-F238E27FC236}">
                <a16:creationId xmlns:a16="http://schemas.microsoft.com/office/drawing/2014/main" id="{61512EC3-A951-9833-D6C4-9B8980EF015D}"/>
              </a:ext>
            </a:extLst>
          </p:cNvPr>
          <p:cNvSpPr txBox="1">
            <a:spLocks/>
          </p:cNvSpPr>
          <p:nvPr/>
        </p:nvSpPr>
        <p:spPr>
          <a:xfrm>
            <a:off x="685800" y="30289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AI art as an advancement in visual arts</a:t>
            </a:r>
          </a:p>
          <a:p>
            <a:pPr lvl="1"/>
            <a:r>
              <a:rPr lang="en-US" dirty="0"/>
              <a:t>3</a:t>
            </a:r>
            <a:r>
              <a:rPr lang="en-US" sz="1400" dirty="0"/>
              <a:t>1% of Americans surveyed in a pew research study believe AI art is a major advance in visual arts, with 39% arguing minor, 19% arguing none and 11% unsure[10].</a:t>
            </a:r>
            <a:r>
              <a:rPr lang="en-US" sz="1600" dirty="0"/>
              <a:t> </a:t>
            </a:r>
          </a:p>
          <a:p>
            <a:pPr lvl="1"/>
            <a:endParaRPr lang="en-US" dirty="0"/>
          </a:p>
          <a:p>
            <a:pPr marL="205768" lvl="1" indent="0">
              <a:buNone/>
            </a:pPr>
            <a:r>
              <a:rPr lang="en-US" sz="1700" dirty="0"/>
              <a:t> </a:t>
            </a:r>
          </a:p>
        </p:txBody>
      </p:sp>
    </p:spTree>
    <p:extLst>
      <p:ext uri="{BB962C8B-B14F-4D97-AF65-F5344CB8AC3E}">
        <p14:creationId xmlns:p14="http://schemas.microsoft.com/office/powerpoint/2010/main" val="241312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E7A4-0DFC-B96D-F1FA-60C88DC74B7C}"/>
              </a:ext>
            </a:extLst>
          </p:cNvPr>
          <p:cNvSpPr>
            <a:spLocks noGrp="1"/>
          </p:cNvSpPr>
          <p:nvPr>
            <p:ph type="title"/>
          </p:nvPr>
        </p:nvSpPr>
        <p:spPr/>
        <p:txBody>
          <a:bodyPr/>
          <a:lstStyle/>
          <a:p>
            <a:r>
              <a:rPr lang="en-US" dirty="0"/>
              <a:t>The future of AI art</a:t>
            </a:r>
          </a:p>
        </p:txBody>
      </p:sp>
      <p:sp>
        <p:nvSpPr>
          <p:cNvPr id="5" name="Footer Placeholder 4">
            <a:extLst>
              <a:ext uri="{FF2B5EF4-FFF2-40B4-BE49-F238E27FC236}">
                <a16:creationId xmlns:a16="http://schemas.microsoft.com/office/drawing/2014/main" id="{2E8B70BC-B956-D32F-8185-4EFECF32D8C6}"/>
              </a:ext>
            </a:extLst>
          </p:cNvPr>
          <p:cNvSpPr>
            <a:spLocks noGrp="1"/>
          </p:cNvSpPr>
          <p:nvPr>
            <p:ph type="ftr" sz="quarter" idx="11"/>
          </p:nvPr>
        </p:nvSpPr>
        <p:spPr/>
        <p:txBody>
          <a:bodyPr/>
          <a:lstStyle/>
          <a:p>
            <a:r>
              <a:rPr lang="sk-SK" dirty="0"/>
              <a:t>© 2023 Keith A. Pray</a:t>
            </a:r>
            <a:endParaRPr lang="en-US" dirty="0"/>
          </a:p>
        </p:txBody>
      </p:sp>
      <p:sp>
        <p:nvSpPr>
          <p:cNvPr id="6" name="Slide Number Placeholder 5">
            <a:extLst>
              <a:ext uri="{FF2B5EF4-FFF2-40B4-BE49-F238E27FC236}">
                <a16:creationId xmlns:a16="http://schemas.microsoft.com/office/drawing/2014/main" id="{0BE47E45-EDD8-E4BC-FF17-D8F9ACC1BA97}"/>
              </a:ext>
            </a:extLst>
          </p:cNvPr>
          <p:cNvSpPr>
            <a:spLocks noGrp="1"/>
          </p:cNvSpPr>
          <p:nvPr>
            <p:ph type="sldNum" sz="quarter" idx="12"/>
          </p:nvPr>
        </p:nvSpPr>
        <p:spPr/>
        <p:txBody>
          <a:bodyPr/>
          <a:lstStyle/>
          <a:p>
            <a:fld id="{A2A17EAB-8B51-5C40-8776-6683E51FA7A0}" type="slidenum">
              <a:rPr lang="en-US" smtClean="0"/>
              <a:t>29</a:t>
            </a:fld>
            <a:endParaRPr lang="en-US"/>
          </a:p>
        </p:txBody>
      </p:sp>
      <p:pic>
        <p:nvPicPr>
          <p:cNvPr id="2050" name="Picture 2">
            <a:extLst>
              <a:ext uri="{FF2B5EF4-FFF2-40B4-BE49-F238E27FC236}">
                <a16:creationId xmlns:a16="http://schemas.microsoft.com/office/drawing/2014/main" id="{600753D8-09E0-8D98-1339-E28233242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09" y="2647667"/>
            <a:ext cx="1303698" cy="1955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fficial Blizzard Branded Merchandise &amp; Collectibles – Blizzard Gear Store">
            <a:extLst>
              <a:ext uri="{FF2B5EF4-FFF2-40B4-BE49-F238E27FC236}">
                <a16:creationId xmlns:a16="http://schemas.microsoft.com/office/drawing/2014/main" id="{FD2B9F4E-236A-2FC7-4648-E1B8CFCC5D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3"/>
          <a:stretch/>
        </p:blipFill>
        <p:spPr bwMode="auto">
          <a:xfrm>
            <a:off x="2020693" y="2484518"/>
            <a:ext cx="4220307" cy="1188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1A3CA62-6754-1265-BB37-BA8BE1DC33C4}"/>
              </a:ext>
            </a:extLst>
          </p:cNvPr>
          <p:cNvSpPr txBox="1"/>
          <p:nvPr/>
        </p:nvSpPr>
        <p:spPr>
          <a:xfrm>
            <a:off x="265723" y="1576073"/>
            <a:ext cx="1424067" cy="867930"/>
          </a:xfrm>
          <a:prstGeom prst="rect">
            <a:avLst/>
          </a:prstGeom>
          <a:noFill/>
        </p:spPr>
        <p:txBody>
          <a:bodyPr wrap="square" rtlCol="0">
            <a:spAutoFit/>
          </a:bodyPr>
          <a:lstStyle/>
          <a:p>
            <a:pPr algn="ctr">
              <a:lnSpc>
                <a:spcPct val="90000"/>
              </a:lnSpc>
            </a:pPr>
            <a:r>
              <a:rPr lang="en-US" sz="2800" dirty="0"/>
              <a:t> Movie Posters</a:t>
            </a:r>
          </a:p>
        </p:txBody>
      </p:sp>
      <p:sp>
        <p:nvSpPr>
          <p:cNvPr id="14" name="TextBox 13">
            <a:extLst>
              <a:ext uri="{FF2B5EF4-FFF2-40B4-BE49-F238E27FC236}">
                <a16:creationId xmlns:a16="http://schemas.microsoft.com/office/drawing/2014/main" id="{8AC235E9-3745-5F5E-AC09-5D6DB90DB227}"/>
              </a:ext>
            </a:extLst>
          </p:cNvPr>
          <p:cNvSpPr txBox="1"/>
          <p:nvPr/>
        </p:nvSpPr>
        <p:spPr>
          <a:xfrm>
            <a:off x="2009386" y="1809389"/>
            <a:ext cx="4071816" cy="480131"/>
          </a:xfrm>
          <a:prstGeom prst="rect">
            <a:avLst/>
          </a:prstGeom>
          <a:noFill/>
        </p:spPr>
        <p:txBody>
          <a:bodyPr wrap="square" rtlCol="0">
            <a:spAutoFit/>
          </a:bodyPr>
          <a:lstStyle/>
          <a:p>
            <a:pPr algn="ctr">
              <a:lnSpc>
                <a:spcPct val="90000"/>
              </a:lnSpc>
            </a:pPr>
            <a:r>
              <a:rPr lang="en-US" sz="2800" dirty="0"/>
              <a:t>Brand Merchandise</a:t>
            </a:r>
          </a:p>
        </p:txBody>
      </p:sp>
      <p:sp>
        <p:nvSpPr>
          <p:cNvPr id="15" name="TextBox 14">
            <a:extLst>
              <a:ext uri="{FF2B5EF4-FFF2-40B4-BE49-F238E27FC236}">
                <a16:creationId xmlns:a16="http://schemas.microsoft.com/office/drawing/2014/main" id="{C403763D-7EA8-0AF5-39D9-9ACAC51A4244}"/>
              </a:ext>
            </a:extLst>
          </p:cNvPr>
          <p:cNvSpPr txBox="1"/>
          <p:nvPr/>
        </p:nvSpPr>
        <p:spPr>
          <a:xfrm>
            <a:off x="6400799" y="1758462"/>
            <a:ext cx="2287231" cy="757130"/>
          </a:xfrm>
          <a:prstGeom prst="rect">
            <a:avLst/>
          </a:prstGeom>
          <a:noFill/>
        </p:spPr>
        <p:txBody>
          <a:bodyPr wrap="square" rtlCol="0">
            <a:spAutoFit/>
          </a:bodyPr>
          <a:lstStyle/>
          <a:p>
            <a:pPr algn="ctr">
              <a:lnSpc>
                <a:spcPct val="90000"/>
              </a:lnSpc>
            </a:pPr>
            <a:r>
              <a:rPr lang="en-US" sz="2400" dirty="0"/>
              <a:t>Game Advertisements</a:t>
            </a:r>
          </a:p>
        </p:txBody>
      </p:sp>
      <p:sp>
        <p:nvSpPr>
          <p:cNvPr id="16" name="TextBox 15">
            <a:extLst>
              <a:ext uri="{FF2B5EF4-FFF2-40B4-BE49-F238E27FC236}">
                <a16:creationId xmlns:a16="http://schemas.microsoft.com/office/drawing/2014/main" id="{62CDC1D8-DD90-7B63-BD02-57C06CDBE17C}"/>
              </a:ext>
            </a:extLst>
          </p:cNvPr>
          <p:cNvSpPr txBox="1"/>
          <p:nvPr/>
        </p:nvSpPr>
        <p:spPr>
          <a:xfrm>
            <a:off x="6140215" y="4743280"/>
            <a:ext cx="3139108" cy="230832"/>
          </a:xfrm>
          <a:prstGeom prst="rect">
            <a:avLst/>
          </a:prstGeom>
          <a:noFill/>
        </p:spPr>
        <p:txBody>
          <a:bodyPr wrap="square" rtlCol="0">
            <a:spAutoFit/>
          </a:bodyPr>
          <a:lstStyle/>
          <a:p>
            <a:pPr algn="ctr">
              <a:lnSpc>
                <a:spcPct val="90000"/>
              </a:lnSpc>
            </a:pPr>
            <a:r>
              <a:rPr lang="en-US" sz="1000" dirty="0"/>
              <a:t>[18]</a:t>
            </a:r>
          </a:p>
        </p:txBody>
      </p:sp>
      <p:sp>
        <p:nvSpPr>
          <p:cNvPr id="17" name="TextBox 16">
            <a:extLst>
              <a:ext uri="{FF2B5EF4-FFF2-40B4-BE49-F238E27FC236}">
                <a16:creationId xmlns:a16="http://schemas.microsoft.com/office/drawing/2014/main" id="{279A0066-43A5-D465-527F-203A839F9E0D}"/>
              </a:ext>
            </a:extLst>
          </p:cNvPr>
          <p:cNvSpPr txBox="1"/>
          <p:nvPr/>
        </p:nvSpPr>
        <p:spPr>
          <a:xfrm>
            <a:off x="2016368" y="3783317"/>
            <a:ext cx="4048370" cy="258532"/>
          </a:xfrm>
          <a:prstGeom prst="rect">
            <a:avLst/>
          </a:prstGeom>
          <a:noFill/>
        </p:spPr>
        <p:txBody>
          <a:bodyPr wrap="square" rtlCol="0">
            <a:spAutoFit/>
          </a:bodyPr>
          <a:lstStyle/>
          <a:p>
            <a:pPr algn="ctr">
              <a:lnSpc>
                <a:spcPct val="90000"/>
              </a:lnSpc>
            </a:pPr>
            <a:r>
              <a:rPr lang="en-US" sz="1200" dirty="0"/>
              <a:t>[19]</a:t>
            </a:r>
          </a:p>
        </p:txBody>
      </p:sp>
      <p:sp>
        <p:nvSpPr>
          <p:cNvPr id="18" name="TextBox 17">
            <a:extLst>
              <a:ext uri="{FF2B5EF4-FFF2-40B4-BE49-F238E27FC236}">
                <a16:creationId xmlns:a16="http://schemas.microsoft.com/office/drawing/2014/main" id="{D3F176B8-26F8-BD2B-3D83-189753D3D30A}"/>
              </a:ext>
            </a:extLst>
          </p:cNvPr>
          <p:cNvSpPr txBox="1"/>
          <p:nvPr/>
        </p:nvSpPr>
        <p:spPr>
          <a:xfrm>
            <a:off x="0" y="4607031"/>
            <a:ext cx="2617694" cy="258532"/>
          </a:xfrm>
          <a:prstGeom prst="rect">
            <a:avLst/>
          </a:prstGeom>
          <a:noFill/>
        </p:spPr>
        <p:txBody>
          <a:bodyPr wrap="square" rtlCol="0">
            <a:spAutoFit/>
          </a:bodyPr>
          <a:lstStyle/>
          <a:p>
            <a:pPr algn="ctr">
              <a:lnSpc>
                <a:spcPct val="90000"/>
              </a:lnSpc>
            </a:pPr>
            <a:r>
              <a:rPr lang="en-US" sz="1200" dirty="0"/>
              <a:t>[17]</a:t>
            </a:r>
          </a:p>
        </p:txBody>
      </p:sp>
      <p:sp>
        <p:nvSpPr>
          <p:cNvPr id="3" name="TextBox 2">
            <a:extLst>
              <a:ext uri="{FF2B5EF4-FFF2-40B4-BE49-F238E27FC236}">
                <a16:creationId xmlns:a16="http://schemas.microsoft.com/office/drawing/2014/main" id="{5F56B7D5-9473-D9C2-84EA-96C01E77766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pic>
        <p:nvPicPr>
          <p:cNvPr id="1028" name="Picture 4" descr="Red Dead Redemption 2 - PS4 Games | PlayStation (US)">
            <a:extLst>
              <a:ext uri="{FF2B5EF4-FFF2-40B4-BE49-F238E27FC236}">
                <a16:creationId xmlns:a16="http://schemas.microsoft.com/office/drawing/2014/main" id="{E6502BB2-F1C8-865C-CEDD-5C3811BED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8" y="2460824"/>
            <a:ext cx="2282943" cy="228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582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2318712" cy="3352800"/>
          </a:xfrm>
        </p:spPr>
        <p:txBody>
          <a:bodyPr/>
          <a:lstStyle/>
          <a:p>
            <a:pPr marL="0" indent="0">
              <a:buNone/>
            </a:pPr>
            <a:r>
              <a:rPr lang="en-US" dirty="0"/>
              <a:t>44 Max Possible</a:t>
            </a:r>
          </a:p>
          <a:p>
            <a:pPr marL="0" indent="0">
              <a:buNone/>
            </a:pPr>
            <a:r>
              <a:rPr lang="en-US" dirty="0"/>
              <a:t>- Discussion 1-10</a:t>
            </a:r>
            <a:br>
              <a:rPr lang="en-US" dirty="0"/>
            </a:br>
            <a:r>
              <a:rPr lang="en-US" dirty="0"/>
              <a:t>- Papers 1-3</a:t>
            </a:r>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2021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3</a:t>
            </a:fld>
            <a:endParaRPr lang="en-US"/>
          </a:p>
        </p:txBody>
      </p:sp>
      <p:pic>
        <p:nvPicPr>
          <p:cNvPr id="9" name="Picture 8">
            <a:extLst>
              <a:ext uri="{FF2B5EF4-FFF2-40B4-BE49-F238E27FC236}">
                <a16:creationId xmlns:a16="http://schemas.microsoft.com/office/drawing/2014/main" id="{E9B8CF33-2421-C154-01ED-5A550DB7C47C}"/>
              </a:ext>
            </a:extLst>
          </p:cNvPr>
          <p:cNvPicPr>
            <a:picLocks noChangeAspect="1"/>
          </p:cNvPicPr>
          <p:nvPr/>
        </p:nvPicPr>
        <p:blipFill>
          <a:blip r:embed="rId3"/>
          <a:stretch>
            <a:fillRect/>
          </a:stretch>
        </p:blipFill>
        <p:spPr>
          <a:xfrm>
            <a:off x="3004512" y="361950"/>
            <a:ext cx="5514648"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255954" y="1040834"/>
            <a:ext cx="7772400" cy="3352800"/>
          </a:xfrm>
        </p:spPr>
        <p:txBody>
          <a:bodyPr lIns="91440">
            <a:normAutofit fontScale="70000" lnSpcReduction="20000"/>
          </a:bodyPr>
          <a:lstStyle/>
          <a:p>
            <a:pPr marL="0" indent="0">
              <a:buNone/>
            </a:pPr>
            <a:r>
              <a:rPr lang="en-US" dirty="0"/>
              <a:t>[1] Obvious Art. (n.d.). Edmond de </a:t>
            </a:r>
            <a:r>
              <a:rPr lang="en-US" dirty="0" err="1"/>
              <a:t>Belamy</a:t>
            </a:r>
            <a:r>
              <a:rPr lang="en-US" dirty="0"/>
              <a:t>. Obvious Art. </a:t>
            </a:r>
            <a:r>
              <a:rPr lang="en-US" dirty="0">
                <a:hlinkClick r:id="rId2"/>
              </a:rPr>
              <a:t>https://obvious-art.com/portfolio/edmond-de-belamy/</a:t>
            </a:r>
            <a:r>
              <a:rPr lang="en-US" dirty="0"/>
              <a:t> </a:t>
            </a:r>
          </a:p>
          <a:p>
            <a:pPr marL="0" indent="0">
              <a:buNone/>
            </a:pPr>
            <a:r>
              <a:rPr lang="en-US" dirty="0"/>
              <a:t>[2] Retrieved from Chung, </a:t>
            </a:r>
            <a:r>
              <a:rPr lang="en-US" dirty="0" err="1"/>
              <a:t>Sougwen</a:t>
            </a:r>
            <a:r>
              <a:rPr lang="en-US" dirty="0"/>
              <a:t>. “Why I Draw with Robots.” TED, filmed February 2019, </a:t>
            </a:r>
            <a:r>
              <a:rPr lang="en-US" dirty="0">
                <a:hlinkClick r:id="rId3"/>
              </a:rPr>
              <a:t>https://www.ted.com/talks/sougwen_chung_why_i_draw_with_robots</a:t>
            </a:r>
            <a:r>
              <a:rPr lang="en-US" dirty="0"/>
              <a:t>. </a:t>
            </a:r>
          </a:p>
          <a:p>
            <a:pPr marL="0" indent="0">
              <a:buNone/>
            </a:pPr>
            <a:r>
              <a:rPr lang="en-US" dirty="0"/>
              <a:t>[3] </a:t>
            </a:r>
            <a:r>
              <a:rPr lang="en-US" dirty="0" err="1"/>
              <a:t>OpenAI</a:t>
            </a:r>
            <a:r>
              <a:rPr lang="en-US" dirty="0"/>
              <a:t>. “DALL·E Now Available Without Waitlist.” </a:t>
            </a:r>
            <a:r>
              <a:rPr lang="en-US" dirty="0" err="1"/>
              <a:t>OpenAI</a:t>
            </a:r>
            <a:r>
              <a:rPr lang="en-US" dirty="0"/>
              <a:t> Blog, 6 January 2021, </a:t>
            </a:r>
            <a:r>
              <a:rPr lang="en-US" dirty="0">
                <a:hlinkClick r:id="rId4"/>
              </a:rPr>
              <a:t>https://openai.com/blog/dall-e-now-available-without-waitlist/</a:t>
            </a:r>
            <a:r>
              <a:rPr lang="en-US" dirty="0"/>
              <a:t>. </a:t>
            </a:r>
          </a:p>
          <a:p>
            <a:pPr marL="0" indent="0">
              <a:buNone/>
            </a:pPr>
            <a:r>
              <a:rPr lang="en-US" dirty="0"/>
              <a:t>[4] </a:t>
            </a:r>
            <a:r>
              <a:rPr lang="en-US" dirty="0" err="1"/>
              <a:t>OpenAI</a:t>
            </a:r>
            <a:r>
              <a:rPr lang="en-US" dirty="0"/>
              <a:t>. “DALL·E Now Available in Beta.” </a:t>
            </a:r>
            <a:r>
              <a:rPr lang="en-US" dirty="0" err="1"/>
              <a:t>OpenAI</a:t>
            </a:r>
            <a:r>
              <a:rPr lang="en-US" dirty="0"/>
              <a:t> Blog, 5 October 2020, </a:t>
            </a:r>
            <a:r>
              <a:rPr lang="en-US" dirty="0">
                <a:hlinkClick r:id="rId5"/>
              </a:rPr>
              <a:t>https://openai.com/blog/dall-e-now-available-in-beta/</a:t>
            </a:r>
            <a:r>
              <a:rPr lang="en-US" dirty="0"/>
              <a:t>. </a:t>
            </a:r>
          </a:p>
          <a:p>
            <a:pPr marL="0" indent="0">
              <a:buNone/>
            </a:pPr>
            <a:r>
              <a:rPr lang="en-US" dirty="0"/>
              <a:t>[5] Adobe. “Investor Relations: Financials.” Adobe Investor Relations, January 2022, </a:t>
            </a:r>
            <a:r>
              <a:rPr lang="en-US" dirty="0">
                <a:hlinkClick r:id="rId6"/>
              </a:rPr>
              <a:t>https://www.adobe.com/content/dam/cc/en/investor-relations/pdfs/01210202/d0m9j8h7a2d3f4t5.pdf</a:t>
            </a:r>
            <a:r>
              <a:rPr lang="en-US" dirty="0"/>
              <a:t>. </a:t>
            </a:r>
          </a:p>
          <a:p>
            <a:pPr marL="0" indent="0">
              <a:buNone/>
            </a:pPr>
            <a:r>
              <a:rPr lang="en-US" dirty="0"/>
              <a:t>[6] Adobe. “Making Sense of Sensei.” Adobe Blog, 4 October 2017, </a:t>
            </a:r>
            <a:r>
              <a:rPr lang="en-US" dirty="0">
                <a:hlinkClick r:id="rId7"/>
              </a:rPr>
              <a:t>https://blog.adobe.com/en/publish/2017/10/04/making-sense-of-sensei</a:t>
            </a:r>
            <a:r>
              <a:rPr lang="en-US" dirty="0"/>
              <a:t> </a:t>
            </a:r>
          </a:p>
          <a:p>
            <a:pPr marL="0" indent="0">
              <a:buNone/>
            </a:pPr>
            <a:r>
              <a:rPr lang="en-US" dirty="0"/>
              <a:t>[7] AI Art Shop. “Collections.” AI Art Shop, </a:t>
            </a:r>
            <a:r>
              <a:rPr lang="en-US" dirty="0">
                <a:hlinkClick r:id="rId8"/>
              </a:rPr>
              <a:t>https://aiartshop.com/collections</a:t>
            </a:r>
            <a:r>
              <a:rPr lang="en-US" dirty="0"/>
              <a:t>. </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a:extLst>
              <a:ext uri="{FF2B5EF4-FFF2-40B4-BE49-F238E27FC236}">
                <a16:creationId xmlns:a16="http://schemas.microsoft.com/office/drawing/2014/main" id="{72225C61-ACC6-AD77-50AA-6ED7E2B14A60}"/>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288276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8DE1-214F-9600-A998-41D4793E324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9E77F37-B612-ABCE-2B99-3C57AB3A409F}"/>
              </a:ext>
            </a:extLst>
          </p:cNvPr>
          <p:cNvSpPr>
            <a:spLocks noGrp="1"/>
          </p:cNvSpPr>
          <p:nvPr>
            <p:ph idx="1"/>
          </p:nvPr>
        </p:nvSpPr>
        <p:spPr/>
        <p:txBody>
          <a:bodyPr>
            <a:normAutofit fontScale="47500" lnSpcReduction="20000"/>
          </a:bodyPr>
          <a:lstStyle/>
          <a:p>
            <a:r>
              <a:rPr lang="en-US" dirty="0"/>
              <a:t>[8] The Verge. (2023, January 17). AI art at the center of copyright lawsuit between Getty Images and artist. </a:t>
            </a:r>
            <a:r>
              <a:rPr lang="en-US" dirty="0">
                <a:hlinkClick r:id="rId2"/>
              </a:rPr>
              <a:t>https://www.theverge.com/2023/1/17/23558516/ai-art-copyright-stable-diffusion-getty-images-lawsuit</a:t>
            </a:r>
            <a:r>
              <a:rPr lang="en-US" dirty="0"/>
              <a:t> </a:t>
            </a:r>
          </a:p>
          <a:p>
            <a:r>
              <a:rPr lang="en-US" dirty="0"/>
              <a:t>[9] Rosenberg, David. “Artificial Intelligence Is Creating Art That Feels Human.” The New York Times, 2 September 2022, </a:t>
            </a:r>
            <a:r>
              <a:rPr lang="en-US" dirty="0">
                <a:hlinkClick r:id="rId3"/>
              </a:rPr>
              <a:t>https://www.nytimes.com/2022/09/02/technology/ai-artificial-intelligence-artists.html</a:t>
            </a:r>
            <a:r>
              <a:rPr lang="en-US" dirty="0"/>
              <a:t>.  </a:t>
            </a:r>
          </a:p>
          <a:p>
            <a:r>
              <a:rPr lang="en-US" dirty="0"/>
              <a:t>[10] Perrin, Andrew. “How Americans View Emerging Uses of Artificial Intelligence, Including Programs to Generate Text or Art.” Pew Research Center, 22 February 2023, </a:t>
            </a:r>
            <a:r>
              <a:rPr lang="en-US" dirty="0">
                <a:hlinkClick r:id="rId4"/>
              </a:rPr>
              <a:t>https://www.pewresearch.org/short-reads/2023/02/22/how-americans-view-emerging-uses-of-artificial-intelligence-including-programs-to-generate-text-or-art/</a:t>
            </a:r>
            <a:r>
              <a:rPr lang="en-US" dirty="0"/>
              <a:t>. </a:t>
            </a:r>
          </a:p>
          <a:p>
            <a:r>
              <a:rPr lang="en-US" dirty="0"/>
              <a:t>[11] Sotheby’s. “Contemporary Art Day Auction.” Sotheby’s, 6 March 2019, </a:t>
            </a:r>
            <a:r>
              <a:rPr lang="en-US" dirty="0">
                <a:hlinkClick r:id="rId5"/>
              </a:rPr>
              <a:t>https://www.sothebys.com/en/auctions/ecatalogue/2019/contemporary-art-day-auction-l19021/lot.109.html</a:t>
            </a:r>
            <a:r>
              <a:rPr lang="en-US" dirty="0"/>
              <a:t>. </a:t>
            </a:r>
          </a:p>
          <a:p>
            <a:r>
              <a:rPr lang="en-US" dirty="0"/>
              <a:t>[12] Zeller, Jason. “AI Artist Robbie </a:t>
            </a:r>
            <a:r>
              <a:rPr lang="en-US" dirty="0" err="1"/>
              <a:t>Barrat</a:t>
            </a:r>
            <a:r>
              <a:rPr lang="en-US" dirty="0"/>
              <a:t> and Painter Ronan </a:t>
            </a:r>
            <a:r>
              <a:rPr lang="en-US" dirty="0" err="1"/>
              <a:t>Barrot</a:t>
            </a:r>
            <a:r>
              <a:rPr lang="en-US" dirty="0"/>
              <a:t> Collaborate on Infinite Skulls.” </a:t>
            </a:r>
            <a:r>
              <a:rPr lang="en-US" dirty="0" err="1"/>
              <a:t>Artnome</a:t>
            </a:r>
            <a:r>
              <a:rPr lang="en-US" dirty="0"/>
              <a:t>, 22 January 2019, </a:t>
            </a:r>
            <a:r>
              <a:rPr lang="en-US" dirty="0">
                <a:hlinkClick r:id="rId6"/>
              </a:rPr>
              <a:t>https://www.artnome.com/news/2019/1/22/ai-artist-robbie-barrat-and-painter-ronan-barrot-collaborate-on-infinite-skulls</a:t>
            </a:r>
            <a:r>
              <a:rPr lang="en-US" dirty="0"/>
              <a:t>. </a:t>
            </a:r>
          </a:p>
          <a:p>
            <a:r>
              <a:rPr lang="en-US" dirty="0"/>
              <a:t>[13] Antonelli, W., &amp; Johnson, A. (2023, March 20). How to use DALL·E 2 and </a:t>
            </a:r>
            <a:r>
              <a:rPr lang="en-US" dirty="0" err="1"/>
              <a:t>Craiyon</a:t>
            </a:r>
            <a:r>
              <a:rPr lang="en-US" dirty="0"/>
              <a:t>, the AI art tools that can generate images from any text prompt. Business Insider. Retrieved from </a:t>
            </a:r>
            <a:r>
              <a:rPr lang="en-US" dirty="0">
                <a:hlinkClick r:id="rId7"/>
              </a:rPr>
              <a:t>https://www.businessinsider.com/guides/tech/dall-e-mini</a:t>
            </a:r>
            <a:endParaRPr lang="en-US" dirty="0"/>
          </a:p>
          <a:p>
            <a:r>
              <a:rPr lang="en-US" dirty="0"/>
              <a:t>[14] </a:t>
            </a:r>
            <a:r>
              <a:rPr lang="en-US" dirty="0" err="1"/>
              <a:t>Gangadharbatla</a:t>
            </a:r>
            <a:r>
              <a:rPr lang="en-US" dirty="0"/>
              <a:t>, H. (2021). The Role of AI Attribution Knowledge in the Evaluation of Artwork. Sage Journals, </a:t>
            </a:r>
            <a:r>
              <a:rPr lang="en-US" dirty="0">
                <a:hlinkClick r:id="rId8"/>
              </a:rPr>
              <a:t>https://gwern.net/doc/ai/nn/gan/2021-gangadharbatla.pdf</a:t>
            </a:r>
            <a:r>
              <a:rPr lang="en-US" dirty="0"/>
              <a:t> </a:t>
            </a:r>
          </a:p>
          <a:p>
            <a:r>
              <a:rPr lang="en-US" dirty="0"/>
              <a:t>[15] Dazed Digital. (2019, June 18). Artist Ai-Da made over £1 million in sales at her first solo show at The Barn Gallery, Oxford. Retrieved from </a:t>
            </a:r>
            <a:r>
              <a:rPr lang="en-US" dirty="0">
                <a:hlinkClick r:id="rId9"/>
              </a:rPr>
              <a:t>https://www.dazeddigital.com/art-photography/article/44773/1/artist-ai-da-made-over-1-million-sales-first-solo-show-the-barn-gallery-oxford</a:t>
            </a:r>
            <a:r>
              <a:rPr lang="en-US" dirty="0"/>
              <a:t>. </a:t>
            </a:r>
          </a:p>
          <a:p>
            <a:r>
              <a:rPr lang="en-US" dirty="0"/>
              <a:t>[16]</a:t>
            </a:r>
          </a:p>
        </p:txBody>
      </p:sp>
      <p:sp>
        <p:nvSpPr>
          <p:cNvPr id="4" name="Footer Placeholder 3">
            <a:extLst>
              <a:ext uri="{FF2B5EF4-FFF2-40B4-BE49-F238E27FC236}">
                <a16:creationId xmlns:a16="http://schemas.microsoft.com/office/drawing/2014/main" id="{BE2E5B22-9807-E300-D677-5925D08445A6}"/>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A4DEAB56-3911-A9C3-BA4C-9D209593BB73}"/>
              </a:ext>
            </a:extLst>
          </p:cNvPr>
          <p:cNvSpPr>
            <a:spLocks noGrp="1"/>
          </p:cNvSpPr>
          <p:nvPr>
            <p:ph type="sldNum" sz="quarter" idx="12"/>
          </p:nvPr>
        </p:nvSpPr>
        <p:spPr/>
        <p:txBody>
          <a:bodyPr/>
          <a:lstStyle/>
          <a:p>
            <a:fld id="{A2A17EAB-8B51-5C40-8776-6683E51FA7A0}" type="slidenum">
              <a:rPr lang="en-US" smtClean="0"/>
              <a:t>31</a:t>
            </a:fld>
            <a:endParaRPr lang="en-US"/>
          </a:p>
        </p:txBody>
      </p:sp>
      <p:sp>
        <p:nvSpPr>
          <p:cNvPr id="6" name="TextBox 5">
            <a:extLst>
              <a:ext uri="{FF2B5EF4-FFF2-40B4-BE49-F238E27FC236}">
                <a16:creationId xmlns:a16="http://schemas.microsoft.com/office/drawing/2014/main" id="{5D5D1840-571B-A6FA-2919-112E8EAC53BE}"/>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407723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647D-3B74-BFC3-977C-EE289240C94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CD6CC06-E861-3627-833E-E103FAFFE517}"/>
              </a:ext>
            </a:extLst>
          </p:cNvPr>
          <p:cNvSpPr>
            <a:spLocks noGrp="1"/>
          </p:cNvSpPr>
          <p:nvPr>
            <p:ph idx="1"/>
          </p:nvPr>
        </p:nvSpPr>
        <p:spPr/>
        <p:txBody>
          <a:bodyPr>
            <a:normAutofit fontScale="92500" lnSpcReduction="20000"/>
          </a:bodyPr>
          <a:lstStyle/>
          <a:p>
            <a:r>
              <a:rPr lang="en-US" dirty="0"/>
              <a:t>[17]</a:t>
            </a:r>
            <a:r>
              <a:rPr lang="en-US" dirty="0" err="1"/>
              <a:t>Morbius</a:t>
            </a:r>
            <a:r>
              <a:rPr lang="en-US" dirty="0"/>
              <a:t> Movie Poster, Designed by Concept Arts, Photography by Gavin Bond.</a:t>
            </a:r>
          </a:p>
          <a:p>
            <a:r>
              <a:rPr lang="en-US" dirty="0"/>
              <a:t>[18] Rockstar Games. Red Dead Redemption 2 Official artwork, 2018, </a:t>
            </a:r>
            <a:r>
              <a:rPr lang="en-US" dirty="0">
                <a:hlinkClick r:id="rId2"/>
              </a:rPr>
              <a:t>https://www.rockstargames.com/reddeadredemption2/</a:t>
            </a:r>
            <a:r>
              <a:rPr lang="en-US" dirty="0"/>
              <a:t>. </a:t>
            </a:r>
          </a:p>
          <a:p>
            <a:r>
              <a:rPr lang="en-US" dirty="0"/>
              <a:t>[19] Blizzard Entertainment. Official Blizzard Artwork. Blizzard Gear Store, n.d., </a:t>
            </a:r>
            <a:r>
              <a:rPr lang="en-US" dirty="0">
                <a:hlinkClick r:id="rId3"/>
              </a:rPr>
              <a:t>https://gear.blizzard.com/collections/blizzard-merchandise</a:t>
            </a:r>
            <a:r>
              <a:rPr lang="en-US" dirty="0"/>
              <a:t>.</a:t>
            </a:r>
          </a:p>
          <a:p>
            <a:r>
              <a:rPr lang="en-US" dirty="0"/>
              <a:t>[20] Adobe Sensei Generative AI, Adobe, n.d., </a:t>
            </a:r>
            <a:r>
              <a:rPr lang="en-US" dirty="0">
                <a:hlinkClick r:id="rId4"/>
              </a:rPr>
              <a:t>https://www.adobe.com/sensei/generative-ai.html</a:t>
            </a:r>
            <a:r>
              <a:rPr lang="en-US" dirty="0"/>
              <a:t>.  Accessed 4/25/23.</a:t>
            </a:r>
          </a:p>
          <a:p>
            <a:r>
              <a:rPr lang="en-US" dirty="0"/>
              <a:t>[21] “Running at the edge of space, toward a planet, calm, reaching the abyss, digital art”, by </a:t>
            </a:r>
            <a:r>
              <a:rPr lang="en-US" dirty="0" err="1"/>
              <a:t>OpenAI</a:t>
            </a:r>
            <a:r>
              <a:rPr lang="en-US" dirty="0"/>
              <a:t>, DALL·E: Creating Images from Text | </a:t>
            </a:r>
            <a:r>
              <a:rPr lang="en-US" dirty="0" err="1"/>
              <a:t>OpenAI</a:t>
            </a:r>
            <a:r>
              <a:rPr lang="en-US" dirty="0"/>
              <a:t>, 5 Feb. 2021, </a:t>
            </a:r>
            <a:r>
              <a:rPr lang="en-US" dirty="0">
                <a:hlinkClick r:id="rId5"/>
              </a:rPr>
              <a:t>https://openai.com/blog/dall-e-now-available-without-waitlist</a:t>
            </a:r>
            <a:r>
              <a:rPr lang="en-US" dirty="0"/>
              <a:t> </a:t>
            </a:r>
          </a:p>
        </p:txBody>
      </p:sp>
      <p:sp>
        <p:nvSpPr>
          <p:cNvPr id="4" name="Footer Placeholder 3">
            <a:extLst>
              <a:ext uri="{FF2B5EF4-FFF2-40B4-BE49-F238E27FC236}">
                <a16:creationId xmlns:a16="http://schemas.microsoft.com/office/drawing/2014/main" id="{884E6C75-9A5E-B717-77DA-C0C15FFC9E44}"/>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3E36C63C-2696-BBB8-368B-5B6AB00ECAE8}"/>
              </a:ext>
            </a:extLst>
          </p:cNvPr>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a:extLst>
              <a:ext uri="{FF2B5EF4-FFF2-40B4-BE49-F238E27FC236}">
                <a16:creationId xmlns:a16="http://schemas.microsoft.com/office/drawing/2014/main" id="{51672C44-5598-EC88-FF0F-F1895F76720B}"/>
              </a:ext>
            </a:extLst>
          </p:cNvPr>
          <p:cNvSpPr txBox="1"/>
          <p:nvPr/>
        </p:nvSpPr>
        <p:spPr>
          <a:xfrm>
            <a:off x="685800" y="4705351"/>
            <a:ext cx="5262716" cy="258532"/>
          </a:xfrm>
          <a:prstGeom prst="rect">
            <a:avLst/>
          </a:prstGeom>
          <a:noFill/>
        </p:spPr>
        <p:txBody>
          <a:bodyPr wrap="square" rtlCol="0">
            <a:spAutoFit/>
          </a:bodyPr>
          <a:lstStyle/>
          <a:p>
            <a:pPr>
              <a:lnSpc>
                <a:spcPct val="90000"/>
              </a:lnSpc>
            </a:pPr>
            <a:r>
              <a:rPr lang="en-US" sz="1200" dirty="0"/>
              <a:t>All sites accessed 4/25/23 1:20AM EST unless otherwise specified.</a:t>
            </a:r>
          </a:p>
        </p:txBody>
      </p:sp>
      <p:sp>
        <p:nvSpPr>
          <p:cNvPr id="7" name="TextBox 6">
            <a:extLst>
              <a:ext uri="{FF2B5EF4-FFF2-40B4-BE49-F238E27FC236}">
                <a16:creationId xmlns:a16="http://schemas.microsoft.com/office/drawing/2014/main" id="{EFAD75A6-03D1-FBF5-1831-22B5DF15C78C}"/>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Yasin Akbashev</a:t>
            </a:r>
          </a:p>
        </p:txBody>
      </p:sp>
    </p:spTree>
    <p:extLst>
      <p:ext uri="{BB962C8B-B14F-4D97-AF65-F5344CB8AC3E}">
        <p14:creationId xmlns:p14="http://schemas.microsoft.com/office/powerpoint/2010/main" val="4188237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ART LEGAL RESTRICTIONS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Samantha Yeung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6327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AI generated art?</a:t>
            </a:r>
          </a:p>
        </p:txBody>
      </p:sp>
      <p:sp>
        <p:nvSpPr>
          <p:cNvPr id="3" name="Content Placeholder 2"/>
          <p:cNvSpPr>
            <a:spLocks noGrp="1"/>
          </p:cNvSpPr>
          <p:nvPr>
            <p:ph sz="half" idx="1"/>
          </p:nvPr>
        </p:nvSpPr>
        <p:spPr>
          <a:xfrm>
            <a:off x="685799" y="1352551"/>
            <a:ext cx="3822670" cy="3352800"/>
          </a:xfrm>
        </p:spPr>
        <p:txBody>
          <a:bodyPr>
            <a:normAutofit/>
          </a:bodyPr>
          <a:lstStyle/>
          <a:p>
            <a:r>
              <a:rPr lang="en-US" sz="2000" dirty="0"/>
              <a:t>Three criteria for AI Generated Art: [1] </a:t>
            </a:r>
          </a:p>
          <a:p>
            <a:pPr lvl="1"/>
            <a:r>
              <a:rPr lang="en-US" sz="1700" dirty="0"/>
              <a:t>Systems use machine learning</a:t>
            </a:r>
          </a:p>
          <a:p>
            <a:pPr lvl="1"/>
            <a:r>
              <a:rPr lang="en-US" sz="1700" dirty="0"/>
              <a:t>Machine learning involves training on existing works.</a:t>
            </a:r>
          </a:p>
          <a:p>
            <a:pPr lvl="1"/>
            <a:r>
              <a:rPr lang="en-US" sz="1700" dirty="0"/>
              <a:t>The outputs are “original”. </a:t>
            </a:r>
          </a:p>
          <a:p>
            <a:pPr lvl="1"/>
            <a:endParaRPr lang="en-US" sz="1700" dirty="0"/>
          </a:p>
          <a:p>
            <a:pPr marL="205768" lvl="1" indent="0">
              <a:buNone/>
            </a:pPr>
            <a:endParaRPr lang="en-US" sz="1700"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pic>
        <p:nvPicPr>
          <p:cNvPr id="1026" name="Picture 2" descr="Jason Allen’s A.I.-generated work, “Théâtre D’opéra Spatial,” took first place in the digital category at the Colorado State Fair.">
            <a:extLst>
              <a:ext uri="{FF2B5EF4-FFF2-40B4-BE49-F238E27FC236}">
                <a16:creationId xmlns:a16="http://schemas.microsoft.com/office/drawing/2014/main" id="{1084C598-B116-CBD0-1C9E-9940B9E5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693" y="1568195"/>
            <a:ext cx="3883628" cy="25890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C5D1BC-10FB-728D-3C43-5224F3E14A10}"/>
              </a:ext>
            </a:extLst>
          </p:cNvPr>
          <p:cNvSpPr txBox="1"/>
          <p:nvPr/>
        </p:nvSpPr>
        <p:spPr>
          <a:xfrm>
            <a:off x="4436301" y="4207906"/>
            <a:ext cx="4598894" cy="369332"/>
          </a:xfrm>
          <a:prstGeom prst="rect">
            <a:avLst/>
          </a:prstGeom>
          <a:noFill/>
        </p:spPr>
        <p:txBody>
          <a:bodyPr wrap="square">
            <a:spAutoFit/>
          </a:bodyPr>
          <a:lstStyle/>
          <a:p>
            <a:pPr marL="205768" lvl="1" indent="0">
              <a:buNone/>
            </a:pPr>
            <a:r>
              <a:rPr lang="en-US" sz="1800" i="1" dirty="0"/>
              <a:t>“Théâtre </a:t>
            </a:r>
            <a:r>
              <a:rPr lang="en-US" sz="1800" i="1" dirty="0" err="1"/>
              <a:t>D’opéra</a:t>
            </a:r>
            <a:r>
              <a:rPr lang="en-US" sz="1800" i="1" dirty="0"/>
              <a:t> Spatial” by Jason Allen [8] </a:t>
            </a:r>
          </a:p>
        </p:txBody>
      </p:sp>
    </p:spTree>
    <p:extLst>
      <p:ext uri="{BB962C8B-B14F-4D97-AF65-F5344CB8AC3E}">
        <p14:creationId xmlns:p14="http://schemas.microsoft.com/office/powerpoint/2010/main" val="2075725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key elements of generative ai [1]</a:t>
            </a:r>
          </a:p>
        </p:txBody>
      </p:sp>
      <p:sp>
        <p:nvSpPr>
          <p:cNvPr id="3" name="Content Placeholder 2"/>
          <p:cNvSpPr>
            <a:spLocks noGrp="1"/>
          </p:cNvSpPr>
          <p:nvPr>
            <p:ph sz="half" idx="1"/>
          </p:nvPr>
        </p:nvSpPr>
        <p:spPr/>
        <p:txBody>
          <a:bodyPr/>
          <a:lstStyle/>
          <a:p>
            <a:pPr marL="342900" indent="-342900">
              <a:buAutoNum type="arabicPeriod"/>
            </a:pPr>
            <a:r>
              <a:rPr lang="en-US" dirty="0"/>
              <a:t>Input </a:t>
            </a:r>
          </a:p>
          <a:p>
            <a:pPr marL="342900" indent="-342900">
              <a:buAutoNum type="arabicPeriod"/>
            </a:pPr>
            <a:r>
              <a:rPr lang="en-US" dirty="0"/>
              <a:t>Learning Algorithms </a:t>
            </a:r>
          </a:p>
          <a:p>
            <a:pPr marL="342900" indent="-342900">
              <a:buAutoNum type="arabicPeriod"/>
            </a:pPr>
            <a:r>
              <a:rPr lang="en-US" dirty="0"/>
              <a:t>Trained Algorithms </a:t>
            </a:r>
          </a:p>
          <a:p>
            <a:pPr marL="342900" indent="-342900">
              <a:buAutoNum type="arabicPeriod"/>
            </a:pPr>
            <a:r>
              <a:rPr lang="en-US" dirty="0"/>
              <a:t>Output</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&lt;Your Name&gt;</a:t>
            </a:r>
          </a:p>
        </p:txBody>
      </p:sp>
      <p:pic>
        <p:nvPicPr>
          <p:cNvPr id="1028" name="Picture 4">
            <a:extLst>
              <a:ext uri="{FF2B5EF4-FFF2-40B4-BE49-F238E27FC236}">
                <a16:creationId xmlns:a16="http://schemas.microsoft.com/office/drawing/2014/main" id="{F72218DE-A8BA-9DBD-5F35-A8CC43A49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166" y="1024586"/>
            <a:ext cx="4099033" cy="36807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515C2D-0172-12BD-621B-28DA7C17BF3B}"/>
              </a:ext>
            </a:extLst>
          </p:cNvPr>
          <p:cNvSpPr txBox="1"/>
          <p:nvPr/>
        </p:nvSpPr>
        <p:spPr>
          <a:xfrm>
            <a:off x="4293476" y="4705351"/>
            <a:ext cx="4595648" cy="369332"/>
          </a:xfrm>
          <a:prstGeom prst="rect">
            <a:avLst/>
          </a:prstGeom>
          <a:noFill/>
        </p:spPr>
        <p:txBody>
          <a:bodyPr wrap="square">
            <a:spAutoFit/>
          </a:bodyPr>
          <a:lstStyle/>
          <a:p>
            <a:pPr marL="0" indent="0">
              <a:buNone/>
            </a:pPr>
            <a:r>
              <a:rPr lang="en-US" i="1" dirty="0"/>
              <a:t>Elements of an Art-Generating AI System [1]</a:t>
            </a:r>
          </a:p>
        </p:txBody>
      </p:sp>
    </p:spTree>
    <p:extLst>
      <p:ext uri="{BB962C8B-B14F-4D97-AF65-F5344CB8AC3E}">
        <p14:creationId xmlns:p14="http://schemas.microsoft.com/office/powerpoint/2010/main" val="1273137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copyright laws</a:t>
            </a:r>
          </a:p>
        </p:txBody>
      </p:sp>
      <p:sp>
        <p:nvSpPr>
          <p:cNvPr id="3" name="Content Placeholder 2"/>
          <p:cNvSpPr>
            <a:spLocks noGrp="1"/>
          </p:cNvSpPr>
          <p:nvPr>
            <p:ph sz="half" idx="1"/>
          </p:nvPr>
        </p:nvSpPr>
        <p:spPr>
          <a:xfrm>
            <a:off x="685800" y="1352551"/>
            <a:ext cx="4379259" cy="3352800"/>
          </a:xfrm>
        </p:spPr>
        <p:txBody>
          <a:bodyPr/>
          <a:lstStyle/>
          <a:p>
            <a:r>
              <a:rPr lang="en-US" dirty="0"/>
              <a:t>Works created by AI are, in certain situations, eligible for copyright protection. [5] </a:t>
            </a:r>
          </a:p>
          <a:p>
            <a:pPr lvl="1"/>
            <a:r>
              <a:rPr lang="en-US" dirty="0"/>
              <a:t>Use of an AI by a human author as a tool</a:t>
            </a:r>
          </a:p>
          <a:p>
            <a:pPr lvl="1"/>
            <a:r>
              <a:rPr lang="en-US" dirty="0"/>
              <a:t>Co-authorship between a human author and an AI author. </a:t>
            </a:r>
          </a:p>
          <a:p>
            <a:pPr lvl="1"/>
            <a:r>
              <a:rPr lang="en-US" dirty="0"/>
              <a:t>Human selection of autonomously created work by AI</a:t>
            </a:r>
          </a:p>
          <a:p>
            <a:pPr lvl="1">
              <a:buFontTx/>
              <a:buChar char="-"/>
            </a:pPr>
            <a:r>
              <a:rPr lang="en-US" dirty="0"/>
              <a:t>Copyright does not protect those who have used other’s artwork without permission. </a:t>
            </a:r>
          </a:p>
          <a:p>
            <a:pPr lvl="2">
              <a:buFontTx/>
              <a:buChar char="-"/>
            </a:pPr>
            <a:r>
              <a:rPr lang="en-US" dirty="0"/>
              <a:t>Ex. Prince v </a:t>
            </a:r>
            <a:r>
              <a:rPr lang="en-US" dirty="0" err="1"/>
              <a:t>Cariou</a:t>
            </a:r>
            <a:r>
              <a:rPr lang="en-US" dirty="0"/>
              <a:t> [10]</a:t>
            </a:r>
          </a:p>
          <a:p>
            <a:pPr lvl="2">
              <a:buFontTx/>
              <a:buChar char="-"/>
            </a:pPr>
            <a:r>
              <a:rPr lang="en-US" dirty="0"/>
              <a:t>Sued by </a:t>
            </a:r>
            <a:r>
              <a:rPr lang="en-US" dirty="0" err="1"/>
              <a:t>Cariou</a:t>
            </a:r>
            <a:r>
              <a:rPr lang="en-US" dirty="0"/>
              <a:t> in 2008 for using his photographs without permission. </a:t>
            </a:r>
          </a:p>
          <a:p>
            <a:pPr lvl="2">
              <a:buFontTx/>
              <a:buChar char="-"/>
            </a:pPr>
            <a:endParaRPr lang="en-US" dirty="0"/>
          </a:p>
          <a:p>
            <a:pPr marL="205768" lvl="1" indent="0">
              <a:buNone/>
            </a:pPr>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pic>
        <p:nvPicPr>
          <p:cNvPr id="2052" name="Picture 4" descr="Richard Prince Wins Major Victory Landmark Copyright Suit">
            <a:extLst>
              <a:ext uri="{FF2B5EF4-FFF2-40B4-BE49-F238E27FC236}">
                <a16:creationId xmlns:a16="http://schemas.microsoft.com/office/drawing/2014/main" id="{CCCA0857-5BDB-221E-65F7-4CBC614D5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339" y="1568195"/>
            <a:ext cx="3837550" cy="2660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9A46D7-98DA-E105-6D41-3EA46E84D7EF}"/>
              </a:ext>
            </a:extLst>
          </p:cNvPr>
          <p:cNvSpPr txBox="1"/>
          <p:nvPr/>
        </p:nvSpPr>
        <p:spPr>
          <a:xfrm>
            <a:off x="3926541" y="4216294"/>
            <a:ext cx="5002305" cy="646331"/>
          </a:xfrm>
          <a:prstGeom prst="rect">
            <a:avLst/>
          </a:prstGeom>
          <a:noFill/>
        </p:spPr>
        <p:txBody>
          <a:bodyPr wrap="square">
            <a:spAutoFit/>
          </a:bodyPr>
          <a:lstStyle/>
          <a:p>
            <a:pPr lvl="2"/>
            <a:r>
              <a:rPr lang="en-US" i="1" dirty="0" err="1"/>
              <a:t>Cariou’s</a:t>
            </a:r>
            <a:r>
              <a:rPr lang="en-US" i="1" dirty="0"/>
              <a:t> “Yes, Rasta” vs Prince’s “Canal Zone” [10]</a:t>
            </a:r>
          </a:p>
        </p:txBody>
      </p:sp>
    </p:spTree>
    <p:extLst>
      <p:ext uri="{BB962C8B-B14F-4D97-AF65-F5344CB8AC3E}">
        <p14:creationId xmlns:p14="http://schemas.microsoft.com/office/powerpoint/2010/main" val="1090038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is the AI responsible for? </a:t>
            </a:r>
          </a:p>
        </p:txBody>
      </p:sp>
      <p:sp>
        <p:nvSpPr>
          <p:cNvPr id="3" name="Content Placeholder 2"/>
          <p:cNvSpPr>
            <a:spLocks noGrp="1"/>
          </p:cNvSpPr>
          <p:nvPr>
            <p:ph sz="half" idx="1"/>
          </p:nvPr>
        </p:nvSpPr>
        <p:spPr/>
        <p:txBody>
          <a:bodyPr>
            <a:normAutofit lnSpcReduction="10000"/>
          </a:bodyPr>
          <a:lstStyle/>
          <a:p>
            <a:r>
              <a:rPr lang="en-US" dirty="0"/>
              <a:t>The work must be original and creative [3] </a:t>
            </a:r>
          </a:p>
          <a:p>
            <a:r>
              <a:rPr lang="en-US" dirty="0"/>
              <a:t>“Must involve judgement and minimum randomness for copyright laws.”</a:t>
            </a:r>
          </a:p>
          <a:p>
            <a:r>
              <a:rPr lang="en-US" dirty="0"/>
              <a:t>AARON’s style will not change unless it is programmed to do so.</a:t>
            </a:r>
          </a:p>
          <a:p>
            <a:pPr marL="0" indent="0">
              <a:buNone/>
            </a:pPr>
            <a:endParaRPr lang="en-US" dirty="0"/>
          </a:p>
          <a:p>
            <a:pPr marL="0" indent="0">
              <a:buNone/>
            </a:pPr>
            <a:endParaRPr lang="en-US" dirty="0"/>
          </a:p>
          <a:p>
            <a:pPr marL="0" indent="0">
              <a:buNone/>
            </a:pPr>
            <a:r>
              <a:rPr lang="en-US" i="1" dirty="0"/>
              <a:t>					</a:t>
            </a:r>
          </a:p>
        </p:txBody>
      </p:sp>
      <p:sp>
        <p:nvSpPr>
          <p:cNvPr id="4" name="Content Placeholder 3"/>
          <p:cNvSpPr>
            <a:spLocks noGrp="1"/>
          </p:cNvSpPr>
          <p:nvPr>
            <p:ph sz="half" idx="2"/>
          </p:nvPr>
        </p:nvSpPr>
        <p:spPr>
          <a:ln>
            <a:solidFill>
              <a:schemeClr val="bg1"/>
            </a:solidFill>
          </a:ln>
        </p:spPr>
        <p:txBody>
          <a:bodyPr anchor="ctr">
            <a:normAutofit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dirty="0"/>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pic>
        <p:nvPicPr>
          <p:cNvPr id="2050" name="Picture 2">
            <a:extLst>
              <a:ext uri="{FF2B5EF4-FFF2-40B4-BE49-F238E27FC236}">
                <a16:creationId xmlns:a16="http://schemas.microsoft.com/office/drawing/2014/main" id="{2B8A6179-CAC5-4E40-9410-67857C643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47049"/>
            <a:ext cx="3733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BF2FDC-F64E-233C-4159-3AD85AEA3A9E}"/>
              </a:ext>
            </a:extLst>
          </p:cNvPr>
          <p:cNvSpPr txBox="1"/>
          <p:nvPr/>
        </p:nvSpPr>
        <p:spPr>
          <a:xfrm>
            <a:off x="4572000" y="4705351"/>
            <a:ext cx="4595648" cy="369332"/>
          </a:xfrm>
          <a:prstGeom prst="rect">
            <a:avLst/>
          </a:prstGeom>
          <a:noFill/>
        </p:spPr>
        <p:txBody>
          <a:bodyPr wrap="square">
            <a:spAutoFit/>
          </a:bodyPr>
          <a:lstStyle/>
          <a:p>
            <a:r>
              <a:rPr lang="en-US" i="1" dirty="0"/>
              <a:t> AARON’s art [4] </a:t>
            </a:r>
            <a:endParaRPr lang="en-US" dirty="0"/>
          </a:p>
        </p:txBody>
      </p:sp>
    </p:spTree>
    <p:extLst>
      <p:ext uri="{BB962C8B-B14F-4D97-AF65-F5344CB8AC3E}">
        <p14:creationId xmlns:p14="http://schemas.microsoft.com/office/powerpoint/2010/main" val="1379109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authors</a:t>
            </a:r>
          </a:p>
        </p:txBody>
      </p:sp>
      <p:sp>
        <p:nvSpPr>
          <p:cNvPr id="4" name="Content Placeholder 3"/>
          <p:cNvSpPr>
            <a:spLocks noGrp="1"/>
          </p:cNvSpPr>
          <p:nvPr>
            <p:ph sz="half" idx="2"/>
          </p:nvPr>
        </p:nvSpPr>
        <p:spPr>
          <a:ln>
            <a:solidFill>
              <a:schemeClr val="bg1"/>
            </a:solidFill>
          </a:ln>
        </p:spPr>
        <p:txBody>
          <a:bodyPr anchor="ctr">
            <a:normAutofit fontScale="77500" lnSpcReduction="2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dirty="0"/>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sp>
        <p:nvSpPr>
          <p:cNvPr id="9" name="Content Placeholder 8">
            <a:extLst>
              <a:ext uri="{FF2B5EF4-FFF2-40B4-BE49-F238E27FC236}">
                <a16:creationId xmlns:a16="http://schemas.microsoft.com/office/drawing/2014/main" id="{741363CD-A131-DD34-1351-BB04A59C6866}"/>
              </a:ext>
            </a:extLst>
          </p:cNvPr>
          <p:cNvSpPr>
            <a:spLocks noGrp="1"/>
          </p:cNvSpPr>
          <p:nvPr>
            <p:ph sz="half" idx="1"/>
          </p:nvPr>
        </p:nvSpPr>
        <p:spPr>
          <a:xfrm>
            <a:off x="685800" y="1352551"/>
            <a:ext cx="2845676" cy="3352800"/>
          </a:xfrm>
        </p:spPr>
        <p:txBody>
          <a:bodyPr>
            <a:normAutofit fontScale="77500" lnSpcReduction="20000"/>
          </a:bodyPr>
          <a:lstStyle/>
          <a:p>
            <a:r>
              <a:rPr lang="en-US" dirty="0"/>
              <a:t>AI artists have a responsibility [6] </a:t>
            </a:r>
          </a:p>
          <a:p>
            <a:r>
              <a:rPr lang="en-US" dirty="0"/>
              <a:t>Legal </a:t>
            </a:r>
            <a:r>
              <a:rPr lang="en-US" dirty="0" err="1"/>
              <a:t>responbilities</a:t>
            </a:r>
            <a:r>
              <a:rPr lang="en-US" dirty="0"/>
              <a:t> vs Moral right </a:t>
            </a:r>
          </a:p>
          <a:p>
            <a:r>
              <a:rPr lang="en-US" dirty="0"/>
              <a:t>Current AI Art is not equal to human artists. </a:t>
            </a:r>
          </a:p>
          <a:p>
            <a:r>
              <a:rPr lang="en-US" dirty="0"/>
              <a:t>AICAN system’s visual Turing test [6]</a:t>
            </a:r>
          </a:p>
          <a:p>
            <a:pPr lvl="1"/>
            <a:r>
              <a:rPr lang="en-US" dirty="0"/>
              <a:t>An experiment  at shown at the Art Basel 2016</a:t>
            </a:r>
          </a:p>
          <a:p>
            <a:pPr lvl="1"/>
            <a:r>
              <a:rPr lang="en-US" dirty="0"/>
              <a:t>AICAN-generated work combined with human-made work.</a:t>
            </a:r>
          </a:p>
          <a:p>
            <a:pPr lvl="1"/>
            <a:r>
              <a:rPr lang="en-US" dirty="0"/>
              <a:t>75% of the time people thought AICAN-generated work was human-made. </a:t>
            </a:r>
          </a:p>
          <a:p>
            <a:pPr marL="0" indent="0">
              <a:buNone/>
            </a:pPr>
            <a:r>
              <a:rPr lang="en-US" dirty="0"/>
              <a:t>				</a:t>
            </a:r>
          </a:p>
        </p:txBody>
      </p:sp>
      <p:pic>
        <p:nvPicPr>
          <p:cNvPr id="3074" name="Picture 2">
            <a:extLst>
              <a:ext uri="{FF2B5EF4-FFF2-40B4-BE49-F238E27FC236}">
                <a16:creationId xmlns:a16="http://schemas.microsoft.com/office/drawing/2014/main" id="{37FABF13-C5C7-9665-03E5-8E4888609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013" y="1352552"/>
            <a:ext cx="5100145" cy="3352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3E0CCC-C8C2-6F37-F311-6D4C08D221E7}"/>
              </a:ext>
            </a:extLst>
          </p:cNvPr>
          <p:cNvSpPr txBox="1"/>
          <p:nvPr/>
        </p:nvSpPr>
        <p:spPr>
          <a:xfrm>
            <a:off x="4646885" y="4693260"/>
            <a:ext cx="4595648" cy="369332"/>
          </a:xfrm>
          <a:prstGeom prst="rect">
            <a:avLst/>
          </a:prstGeom>
          <a:noFill/>
        </p:spPr>
        <p:txBody>
          <a:bodyPr wrap="square">
            <a:spAutoFit/>
          </a:bodyPr>
          <a:lstStyle/>
          <a:p>
            <a:r>
              <a:rPr lang="en-US" i="1" dirty="0"/>
              <a:t>Timeline of AI Art Systems [7]</a:t>
            </a:r>
          </a:p>
        </p:txBody>
      </p:sp>
    </p:spTree>
    <p:extLst>
      <p:ext uri="{BB962C8B-B14F-4D97-AF65-F5344CB8AC3E}">
        <p14:creationId xmlns:p14="http://schemas.microsoft.com/office/powerpoint/2010/main" val="354244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a:xfrm>
            <a:off x="685799" y="1352551"/>
            <a:ext cx="3886201" cy="3352800"/>
          </a:xfrm>
        </p:spPr>
        <p:txBody>
          <a:bodyPr/>
          <a:lstStyle/>
          <a:p>
            <a:r>
              <a:rPr lang="en-US" dirty="0"/>
              <a:t>AI Art is real art</a:t>
            </a:r>
          </a:p>
          <a:p>
            <a:r>
              <a:rPr lang="en-US" dirty="0"/>
              <a:t>Laws to protect an artist behind the work that is fed into the algorithm  </a:t>
            </a:r>
          </a:p>
          <a:p>
            <a:r>
              <a:rPr lang="en-US" dirty="0"/>
              <a:t>Labelling </a:t>
            </a:r>
          </a:p>
          <a:p>
            <a:r>
              <a:rPr lang="en-US" dirty="0"/>
              <a:t>Attribution</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pic>
        <p:nvPicPr>
          <p:cNvPr id="8" name="Picture 7">
            <a:extLst>
              <a:ext uri="{FF2B5EF4-FFF2-40B4-BE49-F238E27FC236}">
                <a16:creationId xmlns:a16="http://schemas.microsoft.com/office/drawing/2014/main" id="{1B5D4C0E-EA4F-6980-9330-295FEE3D4B6D}"/>
              </a:ext>
            </a:extLst>
          </p:cNvPr>
          <p:cNvPicPr>
            <a:picLocks noChangeAspect="1"/>
          </p:cNvPicPr>
          <p:nvPr/>
        </p:nvPicPr>
        <p:blipFill>
          <a:blip r:embed="rId3"/>
          <a:stretch>
            <a:fillRect/>
          </a:stretch>
        </p:blipFill>
        <p:spPr>
          <a:xfrm>
            <a:off x="4709608" y="1423031"/>
            <a:ext cx="3963745" cy="2831247"/>
          </a:xfrm>
          <a:prstGeom prst="rect">
            <a:avLst/>
          </a:prstGeom>
        </p:spPr>
      </p:pic>
      <p:sp>
        <p:nvSpPr>
          <p:cNvPr id="10" name="TextBox 9">
            <a:extLst>
              <a:ext uri="{FF2B5EF4-FFF2-40B4-BE49-F238E27FC236}">
                <a16:creationId xmlns:a16="http://schemas.microsoft.com/office/drawing/2014/main" id="{7D7688BD-4E9D-9EC1-3C3A-AE26CA5491A6}"/>
              </a:ext>
            </a:extLst>
          </p:cNvPr>
          <p:cNvSpPr txBox="1"/>
          <p:nvPr/>
        </p:nvSpPr>
        <p:spPr>
          <a:xfrm>
            <a:off x="4639235" y="4336019"/>
            <a:ext cx="4598894" cy="369332"/>
          </a:xfrm>
          <a:prstGeom prst="rect">
            <a:avLst/>
          </a:prstGeom>
          <a:noFill/>
        </p:spPr>
        <p:txBody>
          <a:bodyPr wrap="square">
            <a:spAutoFit/>
          </a:bodyPr>
          <a:lstStyle/>
          <a:p>
            <a:pPr marL="0" indent="0">
              <a:buNone/>
            </a:pPr>
            <a:r>
              <a:rPr lang="en-US" i="1" dirty="0"/>
              <a:t>Tweet by </a:t>
            </a:r>
            <a:r>
              <a:rPr lang="en-US" i="1" dirty="0" err="1"/>
              <a:t>Genel</a:t>
            </a:r>
            <a:r>
              <a:rPr lang="en-US" i="1" dirty="0"/>
              <a:t> </a:t>
            </a:r>
            <a:r>
              <a:rPr lang="en-US" i="1" dirty="0" err="1"/>
              <a:t>Jumalon</a:t>
            </a:r>
            <a:r>
              <a:rPr lang="en-US" i="1" dirty="0"/>
              <a:t> [9]</a:t>
            </a:r>
          </a:p>
        </p:txBody>
      </p:sp>
    </p:spTree>
    <p:extLst>
      <p:ext uri="{BB962C8B-B14F-4D97-AF65-F5344CB8AC3E}">
        <p14:creationId xmlns:p14="http://schemas.microsoft.com/office/powerpoint/2010/main" val="396836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40000" lnSpcReduction="20000"/>
          </a:bodyPr>
          <a:lstStyle/>
          <a:p>
            <a:pPr marL="0" indent="0">
              <a:buNone/>
            </a:pPr>
            <a:r>
              <a:rPr lang="en-US" dirty="0"/>
              <a:t>[1] A legal anatomy of AI-generated art: Part I. Harvard Journal of Law &amp; Technology. (2017, November 21). Retrieved April 23, 2023, from http://jolt.law.harvard.edu/digest/a-legal-anatomy-of-ai-generated-art-part-i </a:t>
            </a:r>
          </a:p>
          <a:p>
            <a:pPr marL="0" indent="0">
              <a:buNone/>
            </a:pPr>
            <a:r>
              <a:rPr lang="en-US" dirty="0"/>
              <a:t>[2] </a:t>
            </a:r>
            <a:r>
              <a:rPr lang="en-US" dirty="0" err="1"/>
              <a:t>Eshraghian</a:t>
            </a:r>
            <a:r>
              <a:rPr lang="en-US" dirty="0"/>
              <a:t>, J. K. (2020, March 9). Human ownership of artificial creativity. Nature News. Retrieved April 23, 2023, from https://www.nature.com/articles/s42256-020-0161-x </a:t>
            </a:r>
          </a:p>
          <a:p>
            <a:pPr marL="0" indent="0">
              <a:buNone/>
            </a:pPr>
            <a:r>
              <a:rPr lang="en-US" dirty="0"/>
              <a:t>[3] </a:t>
            </a:r>
            <a:r>
              <a:rPr lang="en-US" dirty="0" err="1"/>
              <a:t>Ramalho</a:t>
            </a:r>
            <a:r>
              <a:rPr lang="en-US" dirty="0"/>
              <a:t>, A. (2017, June 19). Will robots rule the (artistic) world? A proposed model for the legal status of creations by Artificial Intelligence Systems. SSRN. Retrieved April 23, 2023, from https://papers.ssrn.com/sol3/papers.cfm?abstract_id=2987757 </a:t>
            </a:r>
          </a:p>
          <a:p>
            <a:pPr marL="0" indent="0">
              <a:buNone/>
            </a:pPr>
            <a:r>
              <a:rPr lang="en-US" dirty="0"/>
              <a:t>[4] Harold Cohen and Aaron-a 40-year collaboration. CHM. (2019, September 25). Retrieved April 23, 2023, from https://computerhistory.org/blog/harold-cohen-and-aaron-a-40-year-collaboration/ </a:t>
            </a:r>
          </a:p>
          <a:p>
            <a:pPr marL="0" indent="0">
              <a:buNone/>
            </a:pPr>
            <a:r>
              <a:rPr lang="en-US" dirty="0"/>
              <a:t>[5] A robot’s right to copyright. (n.d.). Retrieved April 24, 2023, from http://arno.uvt.nl/show.cgi?fid=145318 </a:t>
            </a:r>
          </a:p>
          <a:p>
            <a:pPr marL="0" indent="0">
              <a:buNone/>
            </a:pPr>
            <a:r>
              <a:rPr lang="en-US" dirty="0"/>
              <a:t>[6] </a:t>
            </a:r>
            <a:r>
              <a:rPr lang="en-US" dirty="0" err="1"/>
              <a:t>Škiljić</a:t>
            </a:r>
            <a:r>
              <a:rPr lang="en-US" dirty="0"/>
              <a:t>, A. (2021, October 18). When art meets technology or vice versa: Key challenges at the crossroads of ai-generated artworks and copyright law - IIC - international review of intellectual property and competition law. SpringerLink. Retrieved April 23, 2023, from https://link.springer.com/article/10.1007/s40319-021-01119-w </a:t>
            </a:r>
          </a:p>
          <a:p>
            <a:pPr marL="0" indent="0">
              <a:buNone/>
            </a:pPr>
            <a:r>
              <a:rPr lang="en-US" dirty="0"/>
              <a:t>[7] Eva </a:t>
            </a:r>
            <a:r>
              <a:rPr lang="en-US" dirty="0" err="1"/>
              <a:t>Cetinic</a:t>
            </a:r>
            <a:r>
              <a:rPr lang="en-US" dirty="0"/>
              <a:t> </a:t>
            </a:r>
            <a:r>
              <a:rPr lang="en-US" dirty="0" err="1"/>
              <a:t>Rudjer</a:t>
            </a:r>
            <a:r>
              <a:rPr lang="en-US" dirty="0"/>
              <a:t> Boskovic Institute and Durham University, </a:t>
            </a:r>
            <a:r>
              <a:rPr lang="en-US" dirty="0" err="1"/>
              <a:t>Cetinic</a:t>
            </a:r>
            <a:r>
              <a:rPr lang="en-US" dirty="0"/>
              <a:t>, E., </a:t>
            </a:r>
            <a:r>
              <a:rPr lang="en-US" dirty="0" err="1"/>
              <a:t>Rudjer</a:t>
            </a:r>
            <a:r>
              <a:rPr lang="en-US" dirty="0"/>
              <a:t> Boskovic Institute and Durham University, James She Hamad Bin Khalifa University (HBKU) and Hong Kong University of Science and Technology, She, J., Hamad Bin Khalifa University (HBKU) and Hong Kong University of Science and Technology, Ramesh, P. G. G. A., Patrice, A., </a:t>
            </a:r>
            <a:r>
              <a:rPr lang="en-US" dirty="0" err="1"/>
              <a:t>Panos</a:t>
            </a:r>
            <a:r>
              <a:rPr lang="en-US" dirty="0"/>
              <a:t>, A., Siddharth, A., Xavier, A.-P., Ali, A. S., Yaniv, B., Lorenzo, B., Leonardo, B. P. and I., Simone, B., A., B. M., Boden Margaret A. and Edmonds Ernest A., Pietro, B., … Eva </a:t>
            </a:r>
            <a:r>
              <a:rPr lang="en-US" dirty="0" err="1"/>
              <a:t>CetinicSearch</a:t>
            </a:r>
            <a:r>
              <a:rPr lang="en-US" dirty="0"/>
              <a:t> about this </a:t>
            </a:r>
            <a:r>
              <a:rPr lang="en-US" dirty="0" err="1"/>
              <a:t>authorJames</a:t>
            </a:r>
            <a:r>
              <a:rPr lang="en-US" dirty="0"/>
              <a:t> </a:t>
            </a:r>
            <a:r>
              <a:rPr lang="en-US" dirty="0" err="1"/>
              <a:t>SheSearch</a:t>
            </a:r>
            <a:r>
              <a:rPr lang="en-US" dirty="0"/>
              <a:t> about this author. (2022, May 1). Understanding and creating art with AI: Review and outlook. ACM Transactions on Multimedia Computing, Communications, and Applications. Retrieved April 23, 2023, from https://dl.acm.org/doi/full/10.1145/3475799 </a:t>
            </a:r>
          </a:p>
          <a:p>
            <a:pPr marL="0" indent="0">
              <a:buNone/>
            </a:pPr>
            <a:r>
              <a:rPr lang="en-US" dirty="0"/>
              <a:t>[8] </a:t>
            </a:r>
            <a:r>
              <a:rPr lang="en-US" dirty="0" err="1">
                <a:effectLst/>
              </a:rPr>
              <a:t>Roose</a:t>
            </a:r>
            <a:r>
              <a:rPr lang="en-US" dirty="0">
                <a:effectLst/>
              </a:rPr>
              <a:t>, K. (2022, September 2). </a:t>
            </a:r>
            <a:r>
              <a:rPr lang="en-US" i="1" dirty="0">
                <a:effectLst/>
              </a:rPr>
              <a:t>An </a:t>
            </a:r>
            <a:r>
              <a:rPr lang="en-US" i="1" dirty="0" err="1">
                <a:effectLst/>
              </a:rPr>
              <a:t>a.i.</a:t>
            </a:r>
            <a:r>
              <a:rPr lang="en-US" i="1" dirty="0">
                <a:effectLst/>
              </a:rPr>
              <a:t>-generated picture won an art prize. artists aren't happy.</a:t>
            </a:r>
            <a:r>
              <a:rPr lang="en-US" dirty="0">
                <a:effectLst/>
              </a:rPr>
              <a:t> The New York Times. Retrieved April 24, 2023, from https://www.nytimes.com/2022/09/02/technology/ai-artificial-intelligence-artists.html </a:t>
            </a:r>
          </a:p>
          <a:p>
            <a:pPr marL="0" indent="0">
              <a:buNone/>
            </a:pPr>
            <a:r>
              <a:rPr lang="en-US" dirty="0"/>
              <a:t>[9] </a:t>
            </a:r>
            <a:r>
              <a:rPr lang="en-US" dirty="0" err="1"/>
              <a:t>Jumanlon</a:t>
            </a:r>
            <a:r>
              <a:rPr lang="en-US" dirty="0"/>
              <a:t>, G. [@GenelJumalon]. (2022, August 30) TL;DR — Someone entered an art competition with an AI-generated piece and won the first prize. [Tweet]. Twitter. https://twitter.com/GenelJumalon/status/1564651635602853889 </a:t>
            </a:r>
          </a:p>
          <a:p>
            <a:pPr marL="0" indent="0">
              <a:buNone/>
            </a:pPr>
            <a:r>
              <a:rPr lang="en-US" dirty="0"/>
              <a:t>[10] </a:t>
            </a:r>
            <a:r>
              <a:rPr lang="en-US" dirty="0">
                <a:effectLst/>
              </a:rPr>
              <a:t>Boucher, B. (2013, August 30). </a:t>
            </a:r>
            <a:r>
              <a:rPr lang="en-US" i="1" dirty="0">
                <a:effectLst/>
              </a:rPr>
              <a:t>Richard Prince wins major victory in Landmark Copyright Suit</a:t>
            </a:r>
            <a:r>
              <a:rPr lang="en-US" dirty="0">
                <a:effectLst/>
              </a:rPr>
              <a:t>. ARTnews.com. Retrieved April 24, 2023, from https://www.artnews.com/art-in-america/features/richard-prince-wins-major-victory-in-landmark-copyright-suit-59404/ </a:t>
            </a:r>
          </a:p>
          <a:p>
            <a:pPr marL="0" indent="0">
              <a:buNone/>
            </a:pPr>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Samantha Yeung</a:t>
            </a:r>
          </a:p>
        </p:txBody>
      </p:sp>
    </p:spTree>
    <p:extLst>
      <p:ext uri="{BB962C8B-B14F-4D97-AF65-F5344CB8AC3E}">
        <p14:creationId xmlns:p14="http://schemas.microsoft.com/office/powerpoint/2010/main" val="66329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11</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Remote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2023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294397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a:xfrm>
            <a:off x="685800" y="1352550"/>
            <a:ext cx="7772400" cy="3644645"/>
          </a:xfrm>
        </p:spPr>
        <p:txBody>
          <a:bodyPr>
            <a:normAutofit/>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a:p>
            <a:pPr marL="0" indent="0">
              <a:buNone/>
            </a:pPr>
            <a:r>
              <a:rPr lang="en-US" dirty="0">
                <a:latin typeface="Consolas" panose="020B0609020204030204" pitchFamily="49" charset="0"/>
                <a:ea typeface="ＭＳ Ｐゴシック" pitchFamily="-109" charset="-128"/>
                <a:cs typeface="Consolas" panose="020B0609020204030204" pitchFamily="49" charset="0"/>
              </a:rPr>
              <a:t>C lustered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egularly</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I </a:t>
            </a:r>
            <a:r>
              <a:rPr lang="en-US" dirty="0" err="1">
                <a:latin typeface="Consolas" panose="020B0609020204030204" pitchFamily="49" charset="0"/>
                <a:ea typeface="ＭＳ Ｐゴシック" pitchFamily="-109" charset="-128"/>
                <a:cs typeface="Consolas" panose="020B0609020204030204" pitchFamily="49" charset="0"/>
              </a:rPr>
              <a:t>nterspaced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S </a:t>
            </a:r>
            <a:r>
              <a:rPr lang="en-US" dirty="0" err="1">
                <a:latin typeface="Consolas" panose="020B0609020204030204" pitchFamily="49" charset="0"/>
                <a:ea typeface="ＭＳ Ｐゴシック" pitchFamily="-109" charset="-128"/>
                <a:cs typeface="Consolas" panose="020B0609020204030204" pitchFamily="49" charset="0"/>
              </a:rPr>
              <a:t>hort</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P </a:t>
            </a:r>
            <a:r>
              <a:rPr lang="en-US" dirty="0" err="1">
                <a:latin typeface="Consolas" panose="020B0609020204030204" pitchFamily="49" charset="0"/>
                <a:ea typeface="ＭＳ Ｐゴシック" pitchFamily="-109" charset="-128"/>
                <a:cs typeface="Consolas" panose="020B0609020204030204" pitchFamily="49" charset="0"/>
              </a:rPr>
              <a:t>alindromic</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epeats</a:t>
            </a:r>
            <a:endParaRPr lang="en-US" dirty="0">
              <a:latin typeface="Consolas" panose="020B0609020204030204" pitchFamily="49" charset="0"/>
              <a:ea typeface="ＭＳ Ｐゴシック" pitchFamily="-109" charset="-128"/>
              <a:cs typeface="Consolas" panose="020B0609020204030204" pitchFamily="49" charset="0"/>
            </a:endParaRPr>
          </a:p>
          <a:p>
            <a:pPr marL="0" indent="0">
              <a:buNone/>
            </a:pPr>
            <a:r>
              <a:rPr lang="en-US" dirty="0">
                <a:ea typeface="ＭＳ Ｐゴシック" pitchFamily="-109" charset="-128"/>
                <a:cs typeface="ＭＳ Ｐゴシック" pitchFamily="-109" charset="-128"/>
              </a:rPr>
              <a:t>Permanent gene modification</a:t>
            </a:r>
            <a:endParaRPr lang="en-US" dirty="0">
              <a:cs typeface="Consolas" panose="020B0609020204030204" pitchFamily="49" charset="0"/>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0280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5B35D-0684-B84C-A85D-B70691D3908C}"/>
              </a:ext>
            </a:extLst>
          </p:cNvPr>
          <p:cNvSpPr>
            <a:spLocks noGrp="1"/>
          </p:cNvSpPr>
          <p:nvPr>
            <p:ph type="title"/>
          </p:nvPr>
        </p:nvSpPr>
        <p:spPr>
          <a:xfrm>
            <a:off x="622934" y="3737499"/>
            <a:ext cx="7896226" cy="1294368"/>
          </a:xfrm>
        </p:spPr>
        <p:txBody>
          <a:bodyPr anchor="t"/>
          <a:lstStyle/>
          <a:p>
            <a:r>
              <a:rPr lang="en-US" dirty="0"/>
              <a:t>Let’s Look At One way to handle a Decrease In Jobs</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pic>
        <p:nvPicPr>
          <p:cNvPr id="7" name="Picture 6">
            <a:extLst>
              <a:ext uri="{FF2B5EF4-FFF2-40B4-BE49-F238E27FC236}">
                <a16:creationId xmlns:a16="http://schemas.microsoft.com/office/drawing/2014/main" id="{AD58D30F-2DA0-8B45-8218-FCEB84A8FD5B}"/>
              </a:ext>
            </a:extLst>
          </p:cNvPr>
          <p:cNvPicPr>
            <a:picLocks noChangeAspect="1"/>
          </p:cNvPicPr>
          <p:nvPr/>
        </p:nvPicPr>
        <p:blipFill>
          <a:blip r:embed="rId3"/>
          <a:stretch>
            <a:fillRect/>
          </a:stretch>
        </p:blipFill>
        <p:spPr>
          <a:xfrm>
            <a:off x="623888" y="598864"/>
            <a:ext cx="7896225" cy="2455232"/>
          </a:xfrm>
          <a:prstGeom prst="rect">
            <a:avLst/>
          </a:prstGeom>
        </p:spPr>
      </p:pic>
    </p:spTree>
    <p:extLst>
      <p:ext uri="{BB962C8B-B14F-4D97-AF65-F5344CB8AC3E}">
        <p14:creationId xmlns:p14="http://schemas.microsoft.com/office/powerpoint/2010/main" val="16817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p:txBody>
          <a:bodyPr/>
          <a:lstStyle/>
          <a:p>
            <a:pPr marL="457200" indent="-457200">
              <a:buFont typeface="+mj-lt"/>
              <a:buAutoNum type="arabicPeriod"/>
            </a:pPr>
            <a:r>
              <a:rPr lang="en-US" dirty="0"/>
              <a:t>List 2 ways IT can lead to organizational change.</a:t>
            </a:r>
          </a:p>
          <a:p>
            <a:pPr marL="457200" indent="-457200">
              <a:buFont typeface="+mj-lt"/>
              <a:buAutoNum type="arabicPeriod"/>
            </a:pPr>
            <a:r>
              <a:rPr lang="en-US" dirty="0"/>
              <a:t>List 4 ways a Video Game Producer may protect its IP and what specific IP each protects.</a:t>
            </a:r>
          </a:p>
          <a:p>
            <a:pPr marL="457200" indent="-457200">
              <a:buFont typeface="+mj-lt"/>
              <a:buAutoNum type="arabicPeriod"/>
            </a:pPr>
            <a:r>
              <a:rPr lang="en-US" dirty="0"/>
              <a:t>List a computing technology that can be used to protect an individual’s privacy.</a:t>
            </a:r>
          </a:p>
          <a:p>
            <a:pPr marL="457200" indent="-457200">
              <a:buFont typeface="+mj-lt"/>
              <a:buAutoNum type="arabicPeriod"/>
            </a:pPr>
            <a:r>
              <a:rPr lang="en-US" dirty="0"/>
              <a:t>List a computing technology that can be used to intrude upon an individual’s privacy.</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93499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86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
        <p:nvSpPr>
          <p:cNvPr id="9" name="Action Button: Movie 8">
            <a:hlinkClick r:id="rId3" highlightClick="1"/>
            <a:extLst>
              <a:ext uri="{FF2B5EF4-FFF2-40B4-BE49-F238E27FC236}">
                <a16:creationId xmlns:a16="http://schemas.microsoft.com/office/drawing/2014/main" id="{7B1A532D-A114-6544-95A3-300DB1BB7F78}"/>
              </a:ext>
            </a:extLst>
          </p:cNvPr>
          <p:cNvSpPr/>
          <p:nvPr/>
        </p:nvSpPr>
        <p:spPr>
          <a:xfrm>
            <a:off x="4626059" y="1217517"/>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Action Button: Movie 10">
            <a:hlinkClick r:id="rId4" highlightClick="1"/>
            <a:extLst>
              <a:ext uri="{FF2B5EF4-FFF2-40B4-BE49-F238E27FC236}">
                <a16:creationId xmlns:a16="http://schemas.microsoft.com/office/drawing/2014/main" id="{C56F4B4D-53A5-D446-A55D-792869027AE4}"/>
              </a:ext>
            </a:extLst>
          </p:cNvPr>
          <p:cNvSpPr/>
          <p:nvPr/>
        </p:nvSpPr>
        <p:spPr>
          <a:xfrm>
            <a:off x="6045092" y="1388965"/>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2" name="Picture 8" descr="Image result for humans need not apply">
            <a:hlinkClick r:id="rId3"/>
            <a:extLst>
              <a:ext uri="{FF2B5EF4-FFF2-40B4-BE49-F238E27FC236}">
                <a16:creationId xmlns:a16="http://schemas.microsoft.com/office/drawing/2014/main" id="{2A730DEA-7C43-0A4A-B258-3F8288B07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22" y="884810"/>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CON 3D printed house for the developing world starts at $4,000">
            <a:hlinkClick r:id="rId4"/>
            <a:extLst>
              <a:ext uri="{FF2B5EF4-FFF2-40B4-BE49-F238E27FC236}">
                <a16:creationId xmlns:a16="http://schemas.microsoft.com/office/drawing/2014/main" id="{9F136C0A-D46F-1E43-9349-252D015EB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100" y="846304"/>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vid Autor: Will automation take away all our jobs? | TED Talk">
            <a:hlinkClick r:id="rId7"/>
            <a:extLst>
              <a:ext uri="{FF2B5EF4-FFF2-40B4-BE49-F238E27FC236}">
                <a16:creationId xmlns:a16="http://schemas.microsoft.com/office/drawing/2014/main" id="{C5C3995B-272E-2648-B51C-EEE456EC98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3341" y="837439"/>
            <a:ext cx="914400" cy="515112"/>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Movie 13">
            <a:hlinkClick r:id="rId7" highlightClick="1"/>
            <a:extLst>
              <a:ext uri="{FF2B5EF4-FFF2-40B4-BE49-F238E27FC236}">
                <a16:creationId xmlns:a16="http://schemas.microsoft.com/office/drawing/2014/main" id="{46AD0C40-C712-274B-913E-FAA5E276D01C}"/>
              </a:ext>
            </a:extLst>
          </p:cNvPr>
          <p:cNvSpPr/>
          <p:nvPr/>
        </p:nvSpPr>
        <p:spPr>
          <a:xfrm>
            <a:off x="7342578" y="135892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32177E-1C5E-0C4D-8F2E-F8A781879E0A}"/>
              </a:ext>
            </a:extLst>
          </p:cNvPr>
          <p:cNvPicPr>
            <a:picLocks noChangeAspect="1"/>
          </p:cNvPicPr>
          <p:nvPr/>
        </p:nvPicPr>
        <p:blipFill>
          <a:blip r:embed="rId9"/>
          <a:stretch>
            <a:fillRect/>
          </a:stretch>
        </p:blipFill>
        <p:spPr>
          <a:xfrm>
            <a:off x="1858656" y="2826807"/>
            <a:ext cx="7038474" cy="2286000"/>
          </a:xfrm>
          <a:prstGeom prst="rect">
            <a:avLst/>
          </a:prstGeom>
        </p:spPr>
      </p:pic>
      <p:sp>
        <p:nvSpPr>
          <p:cNvPr id="20" name="TextBox 19">
            <a:extLst>
              <a:ext uri="{FF2B5EF4-FFF2-40B4-BE49-F238E27FC236}">
                <a16:creationId xmlns:a16="http://schemas.microsoft.com/office/drawing/2014/main" id="{302FD515-D1D3-0C41-8A10-7FEC033A81CF}"/>
              </a:ext>
            </a:extLst>
          </p:cNvPr>
          <p:cNvSpPr txBox="1"/>
          <p:nvPr/>
        </p:nvSpPr>
        <p:spPr>
          <a:xfrm>
            <a:off x="1382374" y="2785412"/>
            <a:ext cx="438582" cy="2327395"/>
          </a:xfrm>
          <a:prstGeom prst="rect">
            <a:avLst/>
          </a:prstGeom>
          <a:noFill/>
        </p:spPr>
        <p:txBody>
          <a:bodyPr vert="vert270" wrap="none" rtlCol="0">
            <a:spAutoFit/>
          </a:bodyPr>
          <a:lstStyle/>
          <a:p>
            <a:pPr>
              <a:lnSpc>
                <a:spcPct val="90000"/>
              </a:lnSpc>
            </a:pPr>
            <a:r>
              <a:rPr lang="en-US" dirty="0"/>
              <a:t>http://</a:t>
            </a:r>
            <a:r>
              <a:rPr lang="en-US" dirty="0" err="1"/>
              <a:t>xkcd.com</a:t>
            </a:r>
            <a:r>
              <a:rPr lang="en-US" dirty="0"/>
              <a:t>/554/</a:t>
            </a:r>
          </a:p>
        </p:txBody>
      </p:sp>
    </p:spTree>
    <p:extLst>
      <p:ext uri="{BB962C8B-B14F-4D97-AF65-F5344CB8AC3E}">
        <p14:creationId xmlns:p14="http://schemas.microsoft.com/office/powerpoint/2010/main" val="26436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D522-FCDE-554F-AD66-E97E4E8A0F26}"/>
              </a:ext>
            </a:extLst>
          </p:cNvPr>
          <p:cNvSpPr>
            <a:spLocks noGrp="1"/>
          </p:cNvSpPr>
          <p:nvPr>
            <p:ph type="title"/>
          </p:nvPr>
        </p:nvSpPr>
        <p:spPr/>
        <p:txBody>
          <a:bodyPr/>
          <a:lstStyle/>
          <a:p>
            <a:r>
              <a:rPr lang="en-US" dirty="0"/>
              <a:t>Assignment Reminders</a:t>
            </a:r>
          </a:p>
        </p:txBody>
      </p:sp>
      <p:sp>
        <p:nvSpPr>
          <p:cNvPr id="3" name="Content Placeholder 2">
            <a:extLst>
              <a:ext uri="{FF2B5EF4-FFF2-40B4-BE49-F238E27FC236}">
                <a16:creationId xmlns:a16="http://schemas.microsoft.com/office/drawing/2014/main" id="{2EAA3F04-7A05-8A4B-B9BB-6A46492EA8F4}"/>
              </a:ext>
            </a:extLst>
          </p:cNvPr>
          <p:cNvSpPr>
            <a:spLocks noGrp="1"/>
          </p:cNvSpPr>
          <p:nvPr>
            <p:ph idx="1"/>
          </p:nvPr>
        </p:nvSpPr>
        <p:spPr/>
        <p:txBody>
          <a:bodyPr/>
          <a:lstStyle/>
          <a:p>
            <a:r>
              <a:rPr lang="en-US" dirty="0"/>
              <a:t>Finish all reading</a:t>
            </a:r>
          </a:p>
          <a:p>
            <a:r>
              <a:rPr lang="en-US" dirty="0"/>
              <a:t>Finish Automation Paper</a:t>
            </a:r>
          </a:p>
          <a:p>
            <a:r>
              <a:rPr lang="en-US" dirty="0"/>
              <a:t>Group Web Sites and Presentations</a:t>
            </a:r>
          </a:p>
          <a:p>
            <a:r>
              <a:rPr lang="en-US" dirty="0"/>
              <a:t>If your group is not presenting next class prepare 3 questions for each group that is presenting by visiting their web sites.</a:t>
            </a:r>
          </a:p>
          <a:p>
            <a:pPr lvl="1"/>
            <a:r>
              <a:rPr lang="en-US" dirty="0"/>
              <a:t>See Group Project Details</a:t>
            </a:r>
          </a:p>
        </p:txBody>
      </p:sp>
      <p:sp>
        <p:nvSpPr>
          <p:cNvPr id="4" name="Footer Placeholder 3">
            <a:extLst>
              <a:ext uri="{FF2B5EF4-FFF2-40B4-BE49-F238E27FC236}">
                <a16:creationId xmlns:a16="http://schemas.microsoft.com/office/drawing/2014/main" id="{94C6FAD6-7012-1E46-A037-23A05903C5CF}"/>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4BD82B7D-C29E-444C-84A4-4922C33AA533}"/>
              </a:ext>
            </a:extLst>
          </p:cNvPr>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1225691706"/>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51742</TotalTime>
  <Words>8457</Words>
  <Application>Microsoft Macintosh PowerPoint</Application>
  <PresentationFormat>On-screen Show (16:9)</PresentationFormat>
  <Paragraphs>612</Paragraphs>
  <Slides>42</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Cambria</vt:lpstr>
      <vt:lpstr>Consolas</vt:lpstr>
      <vt:lpstr>Roboto</vt:lpstr>
      <vt:lpstr>Söhne</vt:lpstr>
      <vt:lpstr>Times New Roman</vt:lpstr>
      <vt:lpstr>TwitterChirp</vt:lpstr>
      <vt:lpstr>Red Radial 16x9</vt:lpstr>
      <vt:lpstr>Class 11 Work</vt:lpstr>
      <vt:lpstr>Papers</vt:lpstr>
      <vt:lpstr>Grades To Date</vt:lpstr>
      <vt:lpstr>Overview</vt:lpstr>
      <vt:lpstr>Overview</vt:lpstr>
      <vt:lpstr>Let’s Look At One way to handle a Decrease In Jobs</vt:lpstr>
      <vt:lpstr>Group Quiz</vt:lpstr>
      <vt:lpstr>Overview</vt:lpstr>
      <vt:lpstr>Assignment Reminders</vt:lpstr>
      <vt:lpstr>Overview</vt:lpstr>
      <vt:lpstr>AI Big Tech Workforce</vt:lpstr>
      <vt:lpstr>Will the AI revolution cause a crash in Big Tech?</vt:lpstr>
      <vt:lpstr>No, no it won’t. Our jobs are safe.</vt:lpstr>
      <vt:lpstr>AI is incredibly overhyped. </vt:lpstr>
      <vt:lpstr>AI will reinvigorate the Big Tech job market</vt:lpstr>
      <vt:lpstr>REFERENCES</vt:lpstr>
      <vt:lpstr>Automatic Programming</vt:lpstr>
      <vt:lpstr>Automation does not mean unemployment</vt:lpstr>
      <vt:lpstr>What is Automatic programming</vt:lpstr>
      <vt:lpstr>Chat Gpt on coding</vt:lpstr>
      <vt:lpstr>How will this affect you?</vt:lpstr>
      <vt:lpstr>References</vt:lpstr>
      <vt:lpstr>AI Art Industry</vt:lpstr>
      <vt:lpstr>What is the future of the AI art industry?</vt:lpstr>
      <vt:lpstr>AI art sold in exhibitions</vt:lpstr>
      <vt:lpstr>Commercial use of AI ART.</vt:lpstr>
      <vt:lpstr>What about the artists?</vt:lpstr>
      <vt:lpstr>Using ai help create art.</vt:lpstr>
      <vt:lpstr>The future of AI art</vt:lpstr>
      <vt:lpstr>References</vt:lpstr>
      <vt:lpstr>References</vt:lpstr>
      <vt:lpstr>References</vt:lpstr>
      <vt:lpstr>AI ART LEGAL RESTRICTIONS</vt:lpstr>
      <vt:lpstr>What is AI generated art?</vt:lpstr>
      <vt:lpstr>Four key elements of generative ai [1]</vt:lpstr>
      <vt:lpstr>Current copyright laws</vt:lpstr>
      <vt:lpstr>How much is the AI responsible for? </vt:lpstr>
      <vt:lpstr>THE authors</vt:lpstr>
      <vt:lpstr>conclusions</vt:lpstr>
      <vt:lpstr>References</vt:lpstr>
      <vt:lpstr>Class 11 The End</vt:lpstr>
      <vt:lpstr>Remote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506</cp:revision>
  <dcterms:created xsi:type="dcterms:W3CDTF">2014-08-25T02:19:16Z</dcterms:created>
  <dcterms:modified xsi:type="dcterms:W3CDTF">2023-04-25T16:58:30Z</dcterms:modified>
</cp:coreProperties>
</file>