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7"/>
  </p:notesMasterIdLst>
  <p:handoutMasterIdLst>
    <p:handoutMasterId r:id="rId38"/>
  </p:handoutMasterIdLst>
  <p:sldIdLst>
    <p:sldId id="256" r:id="rId2"/>
    <p:sldId id="259" r:id="rId3"/>
    <p:sldId id="277" r:id="rId4"/>
    <p:sldId id="410" r:id="rId5"/>
    <p:sldId id="267" r:id="rId6"/>
    <p:sldId id="286" r:id="rId7"/>
    <p:sldId id="659" r:id="rId8"/>
    <p:sldId id="268" r:id="rId9"/>
    <p:sldId id="270" r:id="rId10"/>
    <p:sldId id="272" r:id="rId11"/>
    <p:sldId id="271" r:id="rId12"/>
    <p:sldId id="660" r:id="rId13"/>
    <p:sldId id="650" r:id="rId14"/>
    <p:sldId id="257" r:id="rId15"/>
    <p:sldId id="258" r:id="rId16"/>
    <p:sldId id="651" r:id="rId17"/>
    <p:sldId id="260" r:id="rId18"/>
    <p:sldId id="652" r:id="rId19"/>
    <p:sldId id="262" r:id="rId20"/>
    <p:sldId id="263" r:id="rId21"/>
    <p:sldId id="264" r:id="rId22"/>
    <p:sldId id="265" r:id="rId23"/>
    <p:sldId id="653" r:id="rId24"/>
    <p:sldId id="654" r:id="rId25"/>
    <p:sldId id="655" r:id="rId26"/>
    <p:sldId id="656" r:id="rId27"/>
    <p:sldId id="273" r:id="rId28"/>
    <p:sldId id="657" r:id="rId29"/>
    <p:sldId id="275" r:id="rId30"/>
    <p:sldId id="276" r:id="rId31"/>
    <p:sldId id="274" r:id="rId32"/>
    <p:sldId id="658" r:id="rId33"/>
    <p:sldId id="269" r:id="rId34"/>
    <p:sldId id="640" r:id="rId35"/>
    <p:sldId id="261"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22668C5E-D0E7-A84F-B28C-7BAA86AC4F90}">
          <p14:sldIdLst>
            <p14:sldId id="256"/>
            <p14:sldId id="259"/>
            <p14:sldId id="277"/>
            <p14:sldId id="410"/>
            <p14:sldId id="267"/>
            <p14:sldId id="286"/>
          </p14:sldIdLst>
        </p14:section>
        <p14:section name="Students" id="{898E5266-0460-F748-B516-56DCB661738D}">
          <p14:sldIdLst>
            <p14:sldId id="659"/>
            <p14:sldId id="268"/>
            <p14:sldId id="270"/>
            <p14:sldId id="272"/>
            <p14:sldId id="271"/>
            <p14:sldId id="660"/>
            <p14:sldId id="650"/>
            <p14:sldId id="257"/>
            <p14:sldId id="258"/>
            <p14:sldId id="651"/>
            <p14:sldId id="260"/>
            <p14:sldId id="652"/>
            <p14:sldId id="262"/>
            <p14:sldId id="263"/>
            <p14:sldId id="264"/>
            <p14:sldId id="265"/>
            <p14:sldId id="653"/>
            <p14:sldId id="654"/>
            <p14:sldId id="655"/>
            <p14:sldId id="656"/>
            <p14:sldId id="273"/>
            <p14:sldId id="657"/>
            <p14:sldId id="275"/>
            <p14:sldId id="276"/>
            <p14:sldId id="274"/>
            <p14:sldId id="658"/>
          </p14:sldIdLst>
        </p14:section>
        <p14:section name="Common" id="{92FBE87E-32C6-2846-BF25-B5F0CEFF09B7}">
          <p14:sldIdLst>
            <p14:sldId id="269"/>
            <p14:sldId id="640"/>
            <p14:sldId id="26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6" autoAdjust="0"/>
    <p:restoredTop sz="74717" autoAdjust="0"/>
  </p:normalViewPr>
  <p:slideViewPr>
    <p:cSldViewPr snapToGrid="0" snapToObjects="1">
      <p:cViewPr varScale="1">
        <p:scale>
          <a:sx n="152" d="100"/>
          <a:sy n="152" d="100"/>
        </p:scale>
        <p:origin x="1072" y="184"/>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5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4/18/23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8T16:29:41.373"/>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1,'13781'0,"-13783"0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4/18/23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u="sng" dirty="0">
                <a:solidFill>
                  <a:srgbClr val="202124"/>
                </a:solidFill>
                <a:effectLst/>
                <a:latin typeface="Google Sans"/>
              </a:rPr>
              <a:t>Social contract </a:t>
            </a:r>
            <a:r>
              <a:rPr lang="en-US" b="0" i="0" u="none" dirty="0">
                <a:solidFill>
                  <a:srgbClr val="202124"/>
                </a:solidFill>
                <a:effectLst/>
                <a:latin typeface="Google Sans"/>
              </a:rPr>
              <a:t>theory = says</a:t>
            </a:r>
            <a:r>
              <a:rPr lang="en-US" b="0" i="0" dirty="0">
                <a:solidFill>
                  <a:srgbClr val="202124"/>
                </a:solidFill>
                <a:effectLst/>
                <a:latin typeface="Google Sans"/>
              </a:rPr>
              <a:t> that </a:t>
            </a:r>
            <a:r>
              <a:rPr lang="en-US" b="0" i="0" dirty="0">
                <a:solidFill>
                  <a:srgbClr val="040C28"/>
                </a:solidFill>
                <a:effectLst/>
                <a:latin typeface="Google Sans"/>
              </a:rPr>
              <a:t>people live together in society in accordance with an agreement that establishes moral and political rules of behavior</a:t>
            </a:r>
            <a:r>
              <a:rPr lang="en-US" b="0" i="0" dirty="0">
                <a:solidFill>
                  <a:srgbClr val="202124"/>
                </a:solidFill>
                <a:effectLst/>
                <a:latin typeface="Google Sans"/>
              </a:rPr>
              <a:t>. Some people believe that if we live according to a social contract, we can live morally by our own choice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ElsevierGulliver"/>
              </a:rPr>
              <a:t>Human–chatbot relationships may be strengthened through self-disclosure </a:t>
            </a:r>
            <a:endParaRPr lang="en-US" b="0" i="0" dirty="0">
              <a:solidFill>
                <a:srgbClr val="2E2E2E"/>
              </a:solidFill>
              <a:effectLst/>
              <a:latin typeface="ElsevierGulliver"/>
            </a:endParaRPr>
          </a:p>
          <a:p>
            <a:pPr marL="171450" indent="-171450">
              <a:buFont typeface="Arial" panose="020B0604020202020204" pitchFamily="34" charset="0"/>
              <a:buChar char="•"/>
            </a:pPr>
            <a:r>
              <a:rPr lang="en-US" b="0" i="0" dirty="0">
                <a:solidFill>
                  <a:srgbClr val="2E2E2E"/>
                </a:solidFill>
                <a:effectLst/>
                <a:latin typeface="ElsevierGulliver"/>
              </a:rPr>
              <a:t>In other words, the paradigm assumes that technology is not just a tool but a social actor to which people apply social rules.</a:t>
            </a:r>
          </a:p>
          <a:p>
            <a:pPr marL="171450" indent="-171450">
              <a:buFont typeface="Arial" panose="020B0604020202020204" pitchFamily="34" charset="0"/>
              <a:buChar char="•"/>
            </a:pPr>
            <a:r>
              <a:rPr lang="en-US" b="0" i="0" dirty="0">
                <a:solidFill>
                  <a:srgbClr val="2E2E2E"/>
                </a:solidFill>
                <a:effectLst/>
                <a:latin typeface="ElsevierGulliver"/>
              </a:rPr>
              <a:t>Thus, when they face technology that has human-like features, they tend to respond to the technology as if it is a social being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did not see any social risks in this sharing given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Replika's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non-judgemental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character.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48406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noRot="1" noChangeAspect="1"/>
          </p:cNvSpPr>
          <p:nvPr>
            <p:ph type="sldImg"/>
          </p:nvPr>
        </p:nvSpPr>
        <p:spPr>
          <a:xfrm>
            <a:off x="381000" y="685800"/>
            <a:ext cx="6094413" cy="3427413"/>
          </a:xfrm>
          <a:prstGeom prst="rect">
            <a:avLst/>
          </a:prstGeom>
        </p:spPr>
      </p:sp>
      <p:sp>
        <p:nvSpPr>
          <p:cNvPr id="246"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1400" b="0" strike="noStrike" spc="-1">
                <a:latin typeface="Arial"/>
              </a:rPr>
              <a:t>What is Swarm Robotics?</a:t>
            </a:r>
          </a:p>
          <a:p>
            <a:pPr marL="216000" indent="-215280">
              <a:lnSpc>
                <a:spcPct val="100000"/>
              </a:lnSpc>
              <a:tabLst>
                <a:tab pos="0" algn="l"/>
              </a:tabLst>
            </a:pPr>
            <a:r>
              <a:rPr lang="en-US" sz="1400" b="0" strike="noStrike" spc="-1">
                <a:latin typeface="Arial"/>
              </a:rPr>
              <a:t>To put it simply, its a multi robot system in which multiple robots collaborate to achieve a goal</a:t>
            </a:r>
          </a:p>
          <a:p>
            <a:pPr marL="216000" indent="-215280">
              <a:lnSpc>
                <a:spcPct val="100000"/>
              </a:lnSpc>
              <a:tabLst>
                <a:tab pos="0" algn="l"/>
              </a:tabLst>
            </a:pPr>
            <a:r>
              <a:rPr lang="en-US" sz="1400" b="0" strike="noStrike" spc="-1">
                <a:latin typeface="Arial"/>
              </a:rPr>
              <a:t>This goal can be anything from collective transportation, active mapping, self assembly, the list goes on.</a:t>
            </a:r>
          </a:p>
          <a:p>
            <a:pPr marL="216000" indent="-215280">
              <a:lnSpc>
                <a:spcPct val="100000"/>
              </a:lnSpc>
              <a:tabLst>
                <a:tab pos="0" algn="l"/>
              </a:tabLst>
            </a:pPr>
            <a:r>
              <a:rPr lang="en-US" sz="1400" b="0" strike="noStrike" spc="-1">
                <a:latin typeface="Arial"/>
              </a:rPr>
              <a:t>Within this field, there are two general design structures for Swarm systems, centralized and decentralized.</a:t>
            </a:r>
          </a:p>
          <a:p>
            <a:pPr marL="216000" indent="-215280">
              <a:lnSpc>
                <a:spcPct val="100000"/>
              </a:lnSpc>
              <a:tabLst>
                <a:tab pos="0" algn="l"/>
              </a:tabLst>
            </a:pPr>
            <a:r>
              <a:rPr lang="en-US" sz="1400" b="0" strike="noStrike" spc="-1">
                <a:latin typeface="Arial"/>
              </a:rPr>
              <a:t>Centralized is exactly as it sounds, we have a central controller receiving all needed information from however many robots we have in a field, and relaying tasks, plans, positioning, or any data that may be important. Unfortunately, this centralized controller comes with a high computation cost, and the required processing power needed increases as the swarm gains more robots.</a:t>
            </a:r>
          </a:p>
          <a:p>
            <a:pPr marL="216000" indent="-215280">
              <a:lnSpc>
                <a:spcPct val="100000"/>
              </a:lnSpc>
              <a:tabLst>
                <a:tab pos="0" algn="l"/>
              </a:tabLst>
            </a:pPr>
            <a:r>
              <a:rPr lang="en-US" sz="1400" b="0" strike="noStrike" spc="-1">
                <a:latin typeface="Arial"/>
              </a:rPr>
              <a:t>Decentralized systems is the field I study, and a structure which has infinite scalability due to its decentralized behavior. Why is this? Decentralized Swarm Systems allows all processing to be handled by the robots themselves, no centralized hub telling each robot what to do, only the robots themselves taking actions in the environment based on the state and information they are receiving.</a:t>
            </a:r>
          </a:p>
          <a:p>
            <a:pPr marL="216000" indent="-215280">
              <a:lnSpc>
                <a:spcPct val="100000"/>
              </a:lnSpc>
              <a:tabLst>
                <a:tab pos="0" algn="l"/>
              </a:tabLst>
            </a:pPr>
            <a:endParaRPr lang="en-US" sz="1400" b="0" strike="noStrike" spc="-1">
              <a:latin typeface="Arial"/>
            </a:endParaRPr>
          </a:p>
        </p:txBody>
      </p:sp>
      <p:sp>
        <p:nvSpPr>
          <p:cNvPr id="247"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70A9D4F-6F6D-4390-AE15-625A06477EE0}" type="slidenum">
              <a:rPr lang="en-US" sz="1200" b="0" strike="noStrike" spc="-1">
                <a:solidFill>
                  <a:srgbClr val="000000"/>
                </a:solidFill>
                <a:latin typeface="+mn-lt"/>
                <a:ea typeface="+mn-ea"/>
              </a:rPr>
              <a:t>14</a:t>
            </a:fld>
            <a:endParaRPr lang="en-US" sz="12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noRot="1" noChangeAspect="1"/>
          </p:cNvSpPr>
          <p:nvPr>
            <p:ph type="sldImg"/>
          </p:nvPr>
        </p:nvSpPr>
        <p:spPr>
          <a:xfrm>
            <a:off x="381000" y="685800"/>
            <a:ext cx="6094413" cy="3427413"/>
          </a:xfrm>
          <a:prstGeom prst="rect">
            <a:avLst/>
          </a:prstGeom>
        </p:spPr>
      </p:sp>
      <p:sp>
        <p:nvSpPr>
          <p:cNvPr id="249" name="PlaceHolder 2"/>
          <p:cNvSpPr>
            <a:spLocks noGrp="1"/>
          </p:cNvSpPr>
          <p:nvPr>
            <p:ph type="body"/>
          </p:nvPr>
        </p:nvSpPr>
        <p:spPr>
          <a:xfrm>
            <a:off x="731880" y="4343400"/>
            <a:ext cx="5485320" cy="4113720"/>
          </a:xfrm>
          <a:prstGeom prst="rect">
            <a:avLst/>
          </a:prstGeom>
        </p:spPr>
        <p:txBody>
          <a:bodyPr lIns="0" tIns="0" rIns="0" bIns="0">
            <a:noAutofit/>
          </a:bodyPr>
          <a:lstStyle/>
          <a:p>
            <a:pPr marL="216000" indent="-215280">
              <a:lnSpc>
                <a:spcPct val="100000"/>
              </a:lnSpc>
              <a:tabLst>
                <a:tab pos="0" algn="l"/>
              </a:tabLst>
            </a:pPr>
            <a:r>
              <a:rPr lang="en-US" sz="1400" b="0" strike="noStrike" spc="-1">
                <a:latin typeface="Arial"/>
              </a:rPr>
              <a:t>Swarm Robotics is a big field, there are many different behavior archetypes which are basically the goals of the swarm overall, or key features of them.</a:t>
            </a:r>
          </a:p>
          <a:p>
            <a:pPr marL="216000" indent="-215280">
              <a:lnSpc>
                <a:spcPct val="100000"/>
              </a:lnSpc>
              <a:tabLst>
                <a:tab pos="0" algn="l"/>
              </a:tabLst>
            </a:pPr>
            <a:endParaRPr lang="en-US" sz="1400" b="0" strike="noStrike" spc="-1">
              <a:latin typeface="Arial"/>
            </a:endParaRPr>
          </a:p>
          <a:p>
            <a:pPr marL="216000" indent="-215280">
              <a:lnSpc>
                <a:spcPct val="100000"/>
              </a:lnSpc>
              <a:tabLst>
                <a:tab pos="0" algn="l"/>
              </a:tabLst>
            </a:pPr>
            <a:r>
              <a:rPr lang="en-US" sz="1400" b="0" strike="noStrike" spc="-1">
                <a:latin typeface="Arial"/>
              </a:rPr>
              <a:t>Designing and programming them is really complicated</a:t>
            </a:r>
          </a:p>
          <a:p>
            <a:pPr marL="216000" indent="-215280">
              <a:lnSpc>
                <a:spcPct val="100000"/>
              </a:lnSpc>
              <a:tabLst>
                <a:tab pos="0" algn="l"/>
              </a:tabLst>
            </a:pPr>
            <a:endParaRPr lang="en-US" sz="1400" b="0" strike="noStrike" spc="-1">
              <a:latin typeface="Arial"/>
            </a:endParaRPr>
          </a:p>
          <a:p>
            <a:pPr marL="216000" indent="-215280">
              <a:lnSpc>
                <a:spcPct val="100000"/>
              </a:lnSpc>
              <a:tabLst>
                <a:tab pos="0" algn="l"/>
              </a:tabLst>
            </a:pPr>
            <a:r>
              <a:rPr lang="en-US" sz="1400" b="0" strike="noStrike" spc="-1">
                <a:latin typeface="Arial"/>
              </a:rPr>
              <a:t>Decentralized Swarm Robotics is normally modeled and programmed in two ways, behavior based and data driven.</a:t>
            </a:r>
          </a:p>
          <a:p>
            <a:pPr marL="216000" indent="-215280">
              <a:lnSpc>
                <a:spcPct val="100000"/>
              </a:lnSpc>
              <a:tabLst>
                <a:tab pos="0" algn="l"/>
              </a:tabLst>
            </a:pPr>
            <a:r>
              <a:rPr lang="en-US" sz="1400" b="0" strike="noStrike" spc="-1">
                <a:latin typeface="Arial"/>
              </a:rPr>
              <a:t>Behavior based is when the creator codes the behaviors themselves, think state machines, a ton of if statements, hundreds of hours just to model an ant.</a:t>
            </a:r>
          </a:p>
          <a:p>
            <a:pPr marL="216000" indent="-215280">
              <a:lnSpc>
                <a:spcPct val="100000"/>
              </a:lnSpc>
              <a:tabLst>
                <a:tab pos="0" algn="l"/>
              </a:tabLst>
            </a:pPr>
            <a:r>
              <a:rPr lang="en-US" sz="1400" b="0" strike="noStrike" spc="-1">
                <a:latin typeface="Arial"/>
              </a:rPr>
              <a:t>Data driven is when we have a model or biological structure (In most case ants or bees) and we generate an RL, NN, or ML program to create the control algorithm to mimic this. We can also model and generate control networks based on the goal we want; let’s say we want to deliver an object to a location, well by using an DQN RL algorithm, we can find a Q-learning policy to do just that.</a:t>
            </a:r>
          </a:p>
          <a:p>
            <a:pPr marL="216000" indent="-215280">
              <a:lnSpc>
                <a:spcPct val="100000"/>
              </a:lnSpc>
              <a:tabLst>
                <a:tab pos="0" algn="l"/>
              </a:tabLst>
            </a:pPr>
            <a:r>
              <a:rPr lang="en-US" sz="1400" b="0" strike="noStrike" spc="-1">
                <a:latin typeface="Arial"/>
              </a:rPr>
              <a:t>For the purposes of this presentation, I’ll just be talking about Data Driven Decentralized Swarm Design</a:t>
            </a:r>
          </a:p>
        </p:txBody>
      </p:sp>
      <p:sp>
        <p:nvSpPr>
          <p:cNvPr id="250"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162499D-67A5-4346-8CBC-95224031333A}" type="slidenum">
              <a:rPr lang="en-US" sz="1200" b="0" strike="noStrike" spc="-1">
                <a:solidFill>
                  <a:srgbClr val="000000"/>
                </a:solidFill>
                <a:latin typeface="+mn-lt"/>
                <a:ea typeface="+mn-ea"/>
              </a:rPr>
              <a:t>15</a:t>
            </a:fld>
            <a:endParaRPr lang="en-US" sz="12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noRot="1" noChangeAspect="1"/>
          </p:cNvSpPr>
          <p:nvPr>
            <p:ph type="sldImg"/>
          </p:nvPr>
        </p:nvSpPr>
        <p:spPr>
          <a:xfrm>
            <a:off x="381000" y="685800"/>
            <a:ext cx="6094413" cy="3427413"/>
          </a:xfrm>
          <a:prstGeom prst="rect">
            <a:avLst/>
          </a:prstGeom>
        </p:spPr>
      </p:sp>
      <p:sp>
        <p:nvSpPr>
          <p:cNvPr id="252"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1400" b="0" strike="noStrike" spc="-1">
                <a:latin typeface="Arial"/>
              </a:rPr>
              <a:t>So, let’s get right into Isaac Asimov’s 3 laws</a:t>
            </a:r>
          </a:p>
          <a:p>
            <a:pPr marL="216000" indent="-215280">
              <a:lnSpc>
                <a:spcPct val="100000"/>
              </a:lnSpc>
              <a:tabLst>
                <a:tab pos="0" algn="l"/>
              </a:tabLst>
            </a:pPr>
            <a:r>
              <a:rPr lang="en-US" sz="1400" b="0" strike="noStrike" spc="-1">
                <a:latin typeface="Arial"/>
              </a:rPr>
              <a:t>Technically its four, but the last one was added late, but I’ll sum it up for you:</a:t>
            </a:r>
          </a:p>
          <a:p>
            <a:pPr marL="216000" indent="-215280">
              <a:lnSpc>
                <a:spcPct val="100000"/>
              </a:lnSpc>
              <a:tabLst>
                <a:tab pos="0" algn="l"/>
              </a:tabLst>
            </a:pPr>
            <a:r>
              <a:rPr lang="en-US" sz="1400" b="0" strike="noStrike" spc="-1">
                <a:latin typeface="Arial"/>
              </a:rPr>
              <a:t>Law 1. A Robot may not all injury to a human being.</a:t>
            </a:r>
          </a:p>
          <a:p>
            <a:pPr marL="216000" indent="-215280">
              <a:lnSpc>
                <a:spcPct val="100000"/>
              </a:lnSpc>
              <a:tabLst>
                <a:tab pos="0" algn="l"/>
              </a:tabLst>
            </a:pPr>
            <a:r>
              <a:rPr lang="en-US" sz="1400" b="0" strike="noStrike" spc="-1">
                <a:latin typeface="Arial"/>
              </a:rPr>
              <a:t>Pretty simply, a robot will never harm a human, nor allow harm to come to them and will do anything they can to prevent that.</a:t>
            </a:r>
          </a:p>
          <a:p>
            <a:pPr marL="216000" indent="-215280">
              <a:lnSpc>
                <a:spcPct val="100000"/>
              </a:lnSpc>
              <a:tabLst>
                <a:tab pos="0" algn="l"/>
              </a:tabLst>
            </a:pPr>
            <a:r>
              <a:rPr lang="en-US" sz="1400" b="0" strike="noStrike" spc="-1">
                <a:latin typeface="Arial"/>
              </a:rPr>
              <a:t>Law 2. A robot has to follow the orders it is given, unless it conflicts with the first law.</a:t>
            </a:r>
          </a:p>
          <a:p>
            <a:pPr marL="216000" indent="-215280">
              <a:lnSpc>
                <a:spcPct val="100000"/>
              </a:lnSpc>
              <a:tabLst>
                <a:tab pos="0" algn="l"/>
              </a:tabLst>
            </a:pPr>
            <a:r>
              <a:rPr lang="en-US" sz="1400" b="0" strike="noStrike" spc="-1">
                <a:latin typeface="Arial"/>
              </a:rPr>
              <a:t>Great, a robot will do its upmost to complete a task within its capabilities</a:t>
            </a:r>
          </a:p>
          <a:p>
            <a:pPr marL="216000" indent="-215280">
              <a:lnSpc>
                <a:spcPct val="100000"/>
              </a:lnSpc>
              <a:tabLst>
                <a:tab pos="0" algn="l"/>
              </a:tabLst>
            </a:pPr>
            <a:r>
              <a:rPr lang="en-US" sz="1400" b="0" strike="noStrike" spc="-1">
                <a:latin typeface="Arial"/>
              </a:rPr>
              <a:t>Law 3. A robot must protect itself as long as it doesn’t conflict with the previous two laws.</a:t>
            </a:r>
          </a:p>
          <a:p>
            <a:pPr marL="216000" indent="-215280">
              <a:lnSpc>
                <a:spcPct val="100000"/>
              </a:lnSpc>
              <a:tabLst>
                <a:tab pos="0" algn="l"/>
              </a:tabLst>
            </a:pPr>
            <a:r>
              <a:rPr lang="en-US" sz="1400" b="0" strike="noStrike" spc="-1">
                <a:latin typeface="Arial"/>
              </a:rPr>
              <a:t>Unfortunate for the robot, which is being told to prioritize a task over themselves, but great for us humans!</a:t>
            </a:r>
          </a:p>
          <a:p>
            <a:pPr marL="216000" indent="-215280">
              <a:lnSpc>
                <a:spcPct val="100000"/>
              </a:lnSpc>
              <a:tabLst>
                <a:tab pos="0" algn="l"/>
              </a:tabLst>
            </a:pPr>
            <a:r>
              <a:rPr lang="en-US" sz="1400" b="0" strike="noStrike" spc="-1">
                <a:latin typeface="Arial"/>
              </a:rPr>
              <a:t>Law 0. A robot may not harm humanity, or by inaction, allow humanity to come to harm</a:t>
            </a:r>
          </a:p>
          <a:p>
            <a:pPr marL="216000" indent="-215280">
              <a:lnSpc>
                <a:spcPct val="100000"/>
              </a:lnSpc>
              <a:tabLst>
                <a:tab pos="0" algn="l"/>
              </a:tabLst>
            </a:pPr>
            <a:r>
              <a:rPr lang="en-US" sz="1400" b="0" strike="noStrike" spc="-1">
                <a:latin typeface="Arial"/>
              </a:rPr>
              <a:t>This law was added later in the series, but I felt it important to include as the other three laws are based around it. A robot must work for good.</a:t>
            </a:r>
          </a:p>
        </p:txBody>
      </p:sp>
      <p:sp>
        <p:nvSpPr>
          <p:cNvPr id="253"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A8C7752-2654-451B-87B5-25A643486612}" type="slidenum">
              <a:rPr lang="en-US" sz="1200" b="0" strike="noStrike" spc="-1">
                <a:solidFill>
                  <a:srgbClr val="000000"/>
                </a:solidFill>
                <a:latin typeface="+mn-lt"/>
                <a:ea typeface="+mn-ea"/>
              </a:rPr>
              <a:t>16</a:t>
            </a:fld>
            <a:endParaRPr lang="en-US" sz="12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laceHolder 1"/>
          <p:cNvSpPr>
            <a:spLocks noGrp="1" noRot="1" noChangeAspect="1"/>
          </p:cNvSpPr>
          <p:nvPr>
            <p:ph type="sldImg"/>
          </p:nvPr>
        </p:nvSpPr>
        <p:spPr>
          <a:xfrm>
            <a:off x="381000" y="685800"/>
            <a:ext cx="6094413" cy="3427413"/>
          </a:xfrm>
          <a:prstGeom prst="rect">
            <a:avLst/>
          </a:prstGeom>
        </p:spPr>
      </p:sp>
      <p:sp>
        <p:nvSpPr>
          <p:cNvPr id="255"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900" b="0" strike="noStrike" spc="-1">
                <a:latin typeface="Arial"/>
              </a:rPr>
              <a:t>Let’s work our way from the third law up to the first</a:t>
            </a:r>
          </a:p>
          <a:p>
            <a:pPr marL="216000" indent="-215280">
              <a:lnSpc>
                <a:spcPct val="100000"/>
              </a:lnSpc>
              <a:tabLst>
                <a:tab pos="0" algn="l"/>
              </a:tabLst>
            </a:pPr>
            <a:endParaRPr lang="en-US" sz="900" b="0" strike="noStrike" spc="-1">
              <a:latin typeface="Arial"/>
            </a:endParaRPr>
          </a:p>
          <a:p>
            <a:pPr marL="216000" indent="-215280">
              <a:lnSpc>
                <a:spcPct val="100000"/>
              </a:lnSpc>
              <a:tabLst>
                <a:tab pos="0" algn="l"/>
              </a:tabLst>
            </a:pPr>
            <a:r>
              <a:rPr lang="en-US" sz="900" b="0" strike="noStrike" spc="-1">
                <a:latin typeface="Arial"/>
              </a:rPr>
              <a:t>There is a common concept in robotics.</a:t>
            </a:r>
          </a:p>
          <a:p>
            <a:pPr marL="216000" indent="-215280">
              <a:lnSpc>
                <a:spcPct val="100000"/>
              </a:lnSpc>
              <a:tabLst>
                <a:tab pos="0" algn="l"/>
              </a:tabLst>
            </a:pPr>
            <a:r>
              <a:rPr lang="en-US" sz="900" b="0" strike="noStrike" spc="-1">
                <a:latin typeface="Arial"/>
              </a:rPr>
              <a:t>Robots are the worst</a:t>
            </a:r>
          </a:p>
          <a:p>
            <a:pPr marL="216000" indent="-215280">
              <a:lnSpc>
                <a:spcPct val="100000"/>
              </a:lnSpc>
              <a:tabLst>
                <a:tab pos="0" algn="l"/>
              </a:tabLst>
            </a:pPr>
            <a:r>
              <a:rPr lang="en-US" sz="900" b="0" strike="noStrike" spc="-1">
                <a:latin typeface="Arial"/>
              </a:rPr>
              <a:t>They will always break, they will never do what you want to do, and anything that can break will break</a:t>
            </a:r>
          </a:p>
          <a:p>
            <a:pPr marL="216000" indent="-215280">
              <a:lnSpc>
                <a:spcPct val="100000"/>
              </a:lnSpc>
              <a:tabLst>
                <a:tab pos="0" algn="l"/>
              </a:tabLst>
            </a:pPr>
            <a:endParaRPr lang="en-US" sz="900" b="0" strike="noStrike" spc="-1">
              <a:latin typeface="Arial"/>
            </a:endParaRPr>
          </a:p>
          <a:p>
            <a:pPr marL="216000" indent="-215280">
              <a:lnSpc>
                <a:spcPct val="100000"/>
              </a:lnSpc>
              <a:tabLst>
                <a:tab pos="0" algn="l"/>
              </a:tabLst>
            </a:pPr>
            <a:r>
              <a:rPr lang="en-US" sz="900" b="0" strike="noStrike" spc="-1">
                <a:latin typeface="Arial"/>
              </a:rPr>
              <a:t>We bring this to a system with multiple robots, and we find swarms are prone to error cascades</a:t>
            </a:r>
          </a:p>
          <a:p>
            <a:pPr marL="216000" indent="-215280">
              <a:lnSpc>
                <a:spcPct val="100000"/>
              </a:lnSpc>
              <a:tabLst>
                <a:tab pos="0" algn="l"/>
              </a:tabLst>
            </a:pPr>
            <a:r>
              <a:rPr lang="en-US" sz="900" b="0" strike="noStrike" spc="-1">
                <a:latin typeface="Arial"/>
              </a:rPr>
              <a:t>An error cascade can be thought of as a wave, where on robot breaks, then the next receives that robots faulty information, acts upon it, and amplifies error, and now your whole system is broken.</a:t>
            </a:r>
          </a:p>
          <a:p>
            <a:pPr marL="216000" indent="-215280">
              <a:lnSpc>
                <a:spcPct val="100000"/>
              </a:lnSpc>
              <a:tabLst>
                <a:tab pos="0" algn="l"/>
              </a:tabLst>
            </a:pPr>
            <a:endParaRPr lang="en-US" sz="900" b="0" strike="noStrike" spc="-1">
              <a:latin typeface="Arial"/>
            </a:endParaRPr>
          </a:p>
          <a:p>
            <a:pPr marL="216000" indent="-215280">
              <a:lnSpc>
                <a:spcPct val="100000"/>
              </a:lnSpc>
              <a:tabLst>
                <a:tab pos="0" algn="l"/>
              </a:tabLst>
            </a:pPr>
            <a:r>
              <a:rPr lang="en-US" sz="900" b="0" strike="noStrike" spc="-1">
                <a:latin typeface="Arial"/>
              </a:rPr>
              <a:t>We fix this by implementing a certain level of robustness and resilience into swarms</a:t>
            </a:r>
          </a:p>
          <a:p>
            <a:pPr marL="216000" indent="-215280">
              <a:lnSpc>
                <a:spcPct val="100000"/>
              </a:lnSpc>
              <a:tabLst>
                <a:tab pos="0" algn="l"/>
              </a:tabLst>
            </a:pPr>
            <a:endParaRPr lang="en-US" sz="900" b="0" strike="noStrike" spc="-1">
              <a:latin typeface="Arial"/>
            </a:endParaRPr>
          </a:p>
          <a:p>
            <a:pPr marL="216000" indent="-215280">
              <a:lnSpc>
                <a:spcPct val="100000"/>
              </a:lnSpc>
              <a:tabLst>
                <a:tab pos="0" algn="l"/>
              </a:tabLst>
            </a:pPr>
            <a:r>
              <a:rPr lang="en-US" sz="900" b="0" strike="noStrike" spc="-1">
                <a:latin typeface="Arial"/>
              </a:rPr>
              <a:t>Robustness is the ability to cope with errors that can be modeled </a:t>
            </a:r>
          </a:p>
          <a:p>
            <a:pPr marL="216000" indent="-215280">
              <a:lnSpc>
                <a:spcPct val="100000"/>
              </a:lnSpc>
              <a:tabLst>
                <a:tab pos="0" algn="l"/>
              </a:tabLst>
            </a:pPr>
            <a:r>
              <a:rPr lang="en-US" sz="900" b="0" strike="noStrike" spc="-1">
                <a:latin typeface="Arial"/>
              </a:rPr>
              <a:t>We can model the robot’s sensors breaking and train it with such error faults, we can model a dynamic environment, etc. If the swarm is able to handle this, it is considered robust.</a:t>
            </a:r>
          </a:p>
          <a:p>
            <a:pPr marL="216000" indent="-215280">
              <a:lnSpc>
                <a:spcPct val="100000"/>
              </a:lnSpc>
              <a:tabLst>
                <a:tab pos="0" algn="l"/>
              </a:tabLst>
            </a:pPr>
            <a:endParaRPr lang="en-US" sz="900" b="0" strike="noStrike" spc="-1">
              <a:latin typeface="Arial"/>
            </a:endParaRPr>
          </a:p>
          <a:p>
            <a:pPr marL="216000" indent="-215280">
              <a:lnSpc>
                <a:spcPct val="100000"/>
              </a:lnSpc>
              <a:tabLst>
                <a:tab pos="0" algn="l"/>
              </a:tabLst>
            </a:pPr>
            <a:r>
              <a:rPr lang="en-US" sz="900" b="0" strike="noStrike" spc="-1">
                <a:latin typeface="Arial"/>
              </a:rPr>
              <a:t>Resilience is the ability to adapt to tasks in the face of unknown attacks or failures that cannot be modeled</a:t>
            </a:r>
          </a:p>
          <a:p>
            <a:pPr marL="216000" indent="-215280">
              <a:lnSpc>
                <a:spcPct val="100000"/>
              </a:lnSpc>
              <a:tabLst>
                <a:tab pos="0" algn="l"/>
              </a:tabLst>
            </a:pPr>
            <a:r>
              <a:rPr lang="en-US" sz="900" b="0" strike="noStrike" spc="-1">
                <a:latin typeface="Arial"/>
              </a:rPr>
              <a:t>A cat jumps into the middle of the field then sits on a robot, or the robot breaks in an unseen way. If the robot can handle this, it is considered resilient.</a:t>
            </a:r>
          </a:p>
          <a:p>
            <a:pPr marL="216000" indent="-215280">
              <a:lnSpc>
                <a:spcPct val="100000"/>
              </a:lnSpc>
              <a:tabLst>
                <a:tab pos="0" algn="l"/>
              </a:tabLst>
            </a:pPr>
            <a:endParaRPr lang="en-US" sz="900" b="0" strike="noStrike" spc="-1">
              <a:latin typeface="Arial"/>
            </a:endParaRPr>
          </a:p>
          <a:p>
            <a:pPr marL="216000" indent="-215280">
              <a:lnSpc>
                <a:spcPct val="100000"/>
              </a:lnSpc>
              <a:tabLst>
                <a:tab pos="0" algn="l"/>
              </a:tabLst>
            </a:pPr>
            <a:r>
              <a:rPr lang="en-US" sz="900" b="0" strike="noStrike" spc="-1">
                <a:latin typeface="Arial"/>
              </a:rPr>
              <a:t>Robustness and Resilience have already been proven to exist within swarms modeled to handle them. Error fault models visualized in the top right graph are able to give a percentage chance on if a robot is broken, obstructed, or not working with the swarm (Robustness).</a:t>
            </a:r>
          </a:p>
          <a:p>
            <a:pPr marL="216000" indent="-215280">
              <a:lnSpc>
                <a:spcPct val="100000"/>
              </a:lnSpc>
              <a:tabLst>
                <a:tab pos="0" algn="l"/>
              </a:tabLst>
            </a:pPr>
            <a:r>
              <a:rPr lang="en-US" sz="900" b="0" strike="noStrike" spc="-1">
                <a:latin typeface="Arial"/>
              </a:rPr>
              <a:t>The ant colony in the bottom right was a behavior based modeling with an unknown attack upon it, using pheromone trail simulation the yellow means the trail the ant is following is most likely false, while red is false trails given by detractor ants. This model was risilient against attacks and was able to locate the food and deliver it to the hive properly.</a:t>
            </a:r>
          </a:p>
          <a:p>
            <a:pPr marL="216000" indent="-215280">
              <a:lnSpc>
                <a:spcPct val="100000"/>
              </a:lnSpc>
              <a:tabLst>
                <a:tab pos="0" algn="l"/>
              </a:tabLst>
            </a:pPr>
            <a:endParaRPr lang="en-US" sz="900" b="0" strike="noStrike" spc="-1">
              <a:latin typeface="Arial"/>
            </a:endParaRPr>
          </a:p>
        </p:txBody>
      </p:sp>
      <p:sp>
        <p:nvSpPr>
          <p:cNvPr id="256"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F8AD519-BEF6-47B1-804D-47B546D3C50C}" type="slidenum">
              <a:rPr lang="en-US" sz="1200" b="0" strike="noStrike" spc="-1">
                <a:solidFill>
                  <a:srgbClr val="000000"/>
                </a:solidFill>
                <a:latin typeface="+mn-lt"/>
                <a:ea typeface="+mn-ea"/>
              </a:rPr>
              <a:t>17</a:t>
            </a:fld>
            <a:endParaRPr lang="en-US" sz="12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noRot="1" noChangeAspect="1"/>
          </p:cNvSpPr>
          <p:nvPr>
            <p:ph type="sldImg"/>
          </p:nvPr>
        </p:nvSpPr>
        <p:spPr>
          <a:xfrm>
            <a:off x="381000" y="685800"/>
            <a:ext cx="6094413" cy="3427413"/>
          </a:xfrm>
          <a:prstGeom prst="rect">
            <a:avLst/>
          </a:prstGeom>
        </p:spPr>
      </p:sp>
      <p:sp>
        <p:nvSpPr>
          <p:cNvPr id="258"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1400" b="0" strike="noStrike" spc="-1">
                <a:latin typeface="Arial"/>
              </a:rPr>
              <a:t>The second law, requiring robots to obey orders can also be interpreted as robots must complete tasks</a:t>
            </a:r>
          </a:p>
          <a:p>
            <a:pPr marL="216000" indent="-215280">
              <a:lnSpc>
                <a:spcPct val="100000"/>
              </a:lnSpc>
              <a:tabLst>
                <a:tab pos="0" algn="l"/>
              </a:tabLst>
            </a:pPr>
            <a:endParaRPr lang="en-US" sz="1400" b="0" strike="noStrike" spc="-1">
              <a:latin typeface="Arial"/>
            </a:endParaRPr>
          </a:p>
          <a:p>
            <a:pPr marL="216000" indent="-215280">
              <a:lnSpc>
                <a:spcPct val="100000"/>
              </a:lnSpc>
              <a:tabLst>
                <a:tab pos="0" algn="l"/>
              </a:tabLst>
            </a:pPr>
            <a:r>
              <a:rPr lang="en-US" sz="1400" b="0" strike="noStrike" spc="-1">
                <a:latin typeface="Arial"/>
              </a:rPr>
              <a:t>Within the research papers I referenced, the models are able to complete their tasks consistently with high accuracy depending on the model.</a:t>
            </a:r>
          </a:p>
          <a:p>
            <a:pPr marL="216000" indent="-215280">
              <a:lnSpc>
                <a:spcPct val="100000"/>
              </a:lnSpc>
              <a:tabLst>
                <a:tab pos="0" algn="l"/>
              </a:tabLst>
            </a:pPr>
            <a:r>
              <a:rPr lang="en-US" sz="1400" b="0" strike="noStrike" spc="-1">
                <a:latin typeface="Arial"/>
              </a:rPr>
              <a:t>For a collective transportation based task, depending on the model, robots are able to achieve their goal higher than 95% of the time.</a:t>
            </a:r>
          </a:p>
          <a:p>
            <a:pPr marL="216000" indent="-215280">
              <a:lnSpc>
                <a:spcPct val="100000"/>
              </a:lnSpc>
              <a:tabLst>
                <a:tab pos="0" algn="l"/>
              </a:tabLst>
            </a:pPr>
            <a:r>
              <a:rPr lang="en-US" sz="1400" b="0" strike="noStrike" spc="-1">
                <a:latin typeface="Arial"/>
              </a:rPr>
              <a:t>Environment Navigation allows for near 100% constant robot connection unless the environment rapidly changes</a:t>
            </a:r>
          </a:p>
          <a:p>
            <a:pPr marL="216000" indent="-215280">
              <a:lnSpc>
                <a:spcPct val="100000"/>
              </a:lnSpc>
              <a:tabLst>
                <a:tab pos="0" algn="l"/>
              </a:tabLst>
            </a:pPr>
            <a:endParaRPr lang="en-US" sz="1400" b="0" strike="noStrike" spc="-1">
              <a:latin typeface="Arial"/>
            </a:endParaRPr>
          </a:p>
          <a:p>
            <a:pPr marL="216000" indent="-215280">
              <a:lnSpc>
                <a:spcPct val="100000"/>
              </a:lnSpc>
              <a:tabLst>
                <a:tab pos="0" algn="l"/>
              </a:tabLst>
            </a:pPr>
            <a:r>
              <a:rPr lang="en-US" sz="1400" b="0" strike="noStrike" spc="-1">
                <a:latin typeface="Arial"/>
              </a:rPr>
              <a:t>And Colony countermeasures when pheromone based sensing is applied increases the ant’s productivity to finding food by 57 times</a:t>
            </a:r>
          </a:p>
        </p:txBody>
      </p:sp>
      <p:sp>
        <p:nvSpPr>
          <p:cNvPr id="259"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4A2620E-588F-461F-8557-06C921A09605}" type="slidenum">
              <a:rPr lang="en-US" sz="1200" b="0" strike="noStrike" spc="-1">
                <a:solidFill>
                  <a:srgbClr val="000000"/>
                </a:solidFill>
                <a:latin typeface="+mn-lt"/>
                <a:ea typeface="+mn-ea"/>
              </a:rPr>
              <a:t>18</a:t>
            </a:fld>
            <a:endParaRPr lang="en-US" sz="12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laceHolder 1"/>
          <p:cNvSpPr>
            <a:spLocks noGrp="1" noRot="1" noChangeAspect="1"/>
          </p:cNvSpPr>
          <p:nvPr>
            <p:ph type="sldImg"/>
          </p:nvPr>
        </p:nvSpPr>
        <p:spPr>
          <a:xfrm>
            <a:off x="381000" y="685800"/>
            <a:ext cx="6094413" cy="3427413"/>
          </a:xfrm>
          <a:prstGeom prst="rect">
            <a:avLst/>
          </a:prstGeom>
        </p:spPr>
      </p:sp>
      <p:sp>
        <p:nvSpPr>
          <p:cNvPr id="261"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1400" b="0" strike="noStrike" spc="-1">
                <a:latin typeface="Arial"/>
              </a:rPr>
              <a:t>Ethical Impact Agents : “actions have ethical consequence whether wanted or not”</a:t>
            </a:r>
          </a:p>
          <a:p>
            <a:pPr marL="216000" indent="-215280">
              <a:lnSpc>
                <a:spcPct val="100000"/>
              </a:lnSpc>
              <a:tabLst>
                <a:tab pos="0" algn="l"/>
              </a:tabLst>
            </a:pPr>
            <a:r>
              <a:rPr lang="en-US" sz="1400" b="0" strike="noStrike" spc="-1">
                <a:latin typeface="Arial"/>
              </a:rPr>
              <a:t>Implicit ethical agents : “have ethical considerations built in their design”</a:t>
            </a:r>
          </a:p>
          <a:p>
            <a:pPr marL="216000" indent="-215280">
              <a:lnSpc>
                <a:spcPct val="100000"/>
              </a:lnSpc>
              <a:tabLst>
                <a:tab pos="0" algn="l"/>
              </a:tabLst>
            </a:pPr>
            <a:r>
              <a:rPr lang="en-US" sz="1400" b="0" strike="noStrike" spc="-1">
                <a:latin typeface="Arial"/>
              </a:rPr>
              <a:t>Explicit ethical agents : can “identify and process ethical information about a variety of situations and make sensitive determinations about what should be done”</a:t>
            </a:r>
          </a:p>
          <a:p>
            <a:pPr marL="216000" indent="-215280">
              <a:lnSpc>
                <a:spcPct val="100000"/>
              </a:lnSpc>
              <a:tabLst>
                <a:tab pos="0" algn="l"/>
              </a:tabLst>
            </a:pPr>
            <a:r>
              <a:rPr lang="en-US" sz="1400" b="0" strike="noStrike" spc="-1">
                <a:latin typeface="Arial"/>
              </a:rPr>
              <a:t>Full Ethical Agents “have the metaphysical features usually associated with human beings”</a:t>
            </a:r>
          </a:p>
          <a:p>
            <a:pPr marL="216000" indent="-215280">
              <a:lnSpc>
                <a:spcPct val="100000"/>
              </a:lnSpc>
              <a:tabLst>
                <a:tab pos="0" algn="l"/>
              </a:tabLst>
            </a:pPr>
            <a:endParaRPr lang="en-US" sz="1400" b="0" strike="noStrike" spc="-1">
              <a:latin typeface="Arial"/>
            </a:endParaRPr>
          </a:p>
          <a:p>
            <a:pPr marL="216000" indent="-215280">
              <a:lnSpc>
                <a:spcPct val="100000"/>
              </a:lnSpc>
              <a:tabLst>
                <a:tab pos="0" algn="l"/>
              </a:tabLst>
            </a:pPr>
            <a:r>
              <a:rPr lang="en-US" sz="1400" b="0" strike="noStrike" spc="-1">
                <a:latin typeface="Arial"/>
              </a:rPr>
              <a:t>Right now, swarm robots are mainly ethical impact agents, they have no sense of right or wrong, but have ethical consequences in their environment</a:t>
            </a:r>
          </a:p>
        </p:txBody>
      </p:sp>
      <p:sp>
        <p:nvSpPr>
          <p:cNvPr id="262"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426DFD4-DDE8-4838-BEC0-7B4D3CEE9C14}" type="slidenum">
              <a:rPr lang="en-US" sz="1200" b="0" strike="noStrike" spc="-1">
                <a:solidFill>
                  <a:srgbClr val="000000"/>
                </a:solidFill>
                <a:latin typeface="+mn-lt"/>
                <a:ea typeface="+mn-ea"/>
              </a:rPr>
              <a:t>19</a:t>
            </a:fld>
            <a:endParaRPr lang="en-US" sz="12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noRot="1" noChangeAspect="1"/>
          </p:cNvSpPr>
          <p:nvPr>
            <p:ph type="sldImg"/>
          </p:nvPr>
        </p:nvSpPr>
        <p:spPr>
          <a:xfrm>
            <a:off x="381000" y="685800"/>
            <a:ext cx="6094413" cy="3427413"/>
          </a:xfrm>
          <a:prstGeom prst="rect">
            <a:avLst/>
          </a:prstGeom>
        </p:spPr>
      </p:sp>
      <p:sp>
        <p:nvSpPr>
          <p:cNvPr id="264"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1400" b="0" strike="noStrike" spc="-1">
                <a:latin typeface="Arial"/>
              </a:rPr>
              <a:t>Because our swarm robots have no right or wrong, we have to take the steps to design them ethically </a:t>
            </a:r>
          </a:p>
          <a:p>
            <a:pPr marL="216000" indent="-215280">
              <a:lnSpc>
                <a:spcPct val="100000"/>
              </a:lnSpc>
              <a:tabLst>
                <a:tab pos="0" algn="l"/>
              </a:tabLst>
            </a:pPr>
            <a:r>
              <a:rPr lang="en-US" sz="1400" b="0" strike="noStrike" spc="-1">
                <a:latin typeface="Arial"/>
              </a:rPr>
              <a:t>This means the developers of swarm robotics needs to keep an ethical guideline in mind when designing. Steps that can be taken could include training models to recognize humans, training models to have limitations in what they can manipulate in their environment, or limiting swarm robotics to private areas with no humans in the environment.</a:t>
            </a:r>
          </a:p>
          <a:p>
            <a:pPr marL="216000" indent="-215280">
              <a:lnSpc>
                <a:spcPct val="100000"/>
              </a:lnSpc>
              <a:tabLst>
                <a:tab pos="0" algn="l"/>
              </a:tabLst>
            </a:pPr>
            <a:endParaRPr lang="en-US" sz="1400" b="0" strike="noStrike" spc="-1">
              <a:latin typeface="Arial"/>
            </a:endParaRPr>
          </a:p>
          <a:p>
            <a:pPr marL="216000" indent="-215280">
              <a:lnSpc>
                <a:spcPct val="100000"/>
              </a:lnSpc>
              <a:tabLst>
                <a:tab pos="0" algn="l"/>
              </a:tabLst>
            </a:pPr>
            <a:r>
              <a:rPr lang="en-US" sz="1400" b="0" strike="noStrike" spc="-1">
                <a:latin typeface="Arial"/>
              </a:rPr>
              <a:t>If we wish to take the next steps and transform swarms to be Implicit Ethical agents, we also have to understand the machine bias that can be learned from the robot models. This requires a longer testing stage before real world integration to prevent chance accidents from happening. </a:t>
            </a:r>
          </a:p>
        </p:txBody>
      </p:sp>
      <p:sp>
        <p:nvSpPr>
          <p:cNvPr id="265"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3C727C9-1020-466A-A5C1-E1CB2CDDA800}" type="slidenum">
              <a:rPr lang="en-US" sz="1200" b="0" strike="noStrike" spc="-1">
                <a:solidFill>
                  <a:srgbClr val="000000"/>
                </a:solidFill>
                <a:latin typeface="+mn-lt"/>
                <a:ea typeface="+mn-ea"/>
              </a:rPr>
              <a:t>20</a:t>
            </a:fld>
            <a:endParaRPr lang="en-US" sz="12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noRot="1" noChangeAspect="1"/>
          </p:cNvSpPr>
          <p:nvPr>
            <p:ph type="sldImg"/>
          </p:nvPr>
        </p:nvSpPr>
        <p:spPr>
          <a:xfrm>
            <a:off x="381000" y="685800"/>
            <a:ext cx="6094413" cy="3427413"/>
          </a:xfrm>
          <a:prstGeom prst="rect">
            <a:avLst/>
          </a:prstGeom>
        </p:spPr>
      </p:sp>
      <p:sp>
        <p:nvSpPr>
          <p:cNvPr id="267"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1400" b="0" strike="noStrike" spc="-1">
                <a:latin typeface="Arial"/>
              </a:rPr>
              <a:t>In conclusion, swarm robotics is a great next step in technological development </a:t>
            </a:r>
          </a:p>
          <a:p>
            <a:pPr marL="216000" indent="-215280">
              <a:lnSpc>
                <a:spcPct val="100000"/>
              </a:lnSpc>
              <a:tabLst>
                <a:tab pos="0" algn="l"/>
              </a:tabLst>
            </a:pPr>
            <a:endParaRPr lang="en-US" sz="1400" b="0" strike="noStrike" spc="-1">
              <a:latin typeface="Arial"/>
            </a:endParaRPr>
          </a:p>
          <a:p>
            <a:pPr marL="216000" indent="-215280">
              <a:lnSpc>
                <a:spcPct val="100000"/>
              </a:lnSpc>
              <a:tabLst>
                <a:tab pos="0" algn="l"/>
              </a:tabLst>
            </a:pPr>
            <a:r>
              <a:rPr lang="en-US" sz="1400" b="0" strike="noStrike" spc="-1">
                <a:latin typeface="Arial"/>
              </a:rPr>
              <a:t>While exploring this new field, we need to take the advice of ethical experts when designing robots. We need engineers to work with ethical philosophers to receive the best and most human product robots can offer.</a:t>
            </a:r>
          </a:p>
          <a:p>
            <a:pPr marL="216000" indent="-215280">
              <a:lnSpc>
                <a:spcPct val="100000"/>
              </a:lnSpc>
              <a:tabLst>
                <a:tab pos="0" algn="l"/>
              </a:tabLst>
            </a:pPr>
            <a:endParaRPr lang="en-US" sz="1400" b="0" strike="noStrike" spc="-1">
              <a:latin typeface="Arial"/>
            </a:endParaRPr>
          </a:p>
          <a:p>
            <a:pPr marL="216000" indent="-215280">
              <a:lnSpc>
                <a:spcPct val="100000"/>
              </a:lnSpc>
              <a:tabLst>
                <a:tab pos="0" algn="l"/>
              </a:tabLst>
            </a:pPr>
            <a:r>
              <a:rPr lang="en-US" sz="1400" b="0" strike="noStrike" spc="-1">
                <a:latin typeface="Arial"/>
              </a:rPr>
              <a:t>Also, thankfully swarm robots are still being developed. The field is currently in its research stage, and technology is still improving, so while the technology of today may not be able to handle the ethical quandaries we face in our daily lives, a chat-gpt equivalent for swarm systems might. </a:t>
            </a:r>
          </a:p>
        </p:txBody>
      </p:sp>
      <p:sp>
        <p:nvSpPr>
          <p:cNvPr id="268"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0CA1853-2288-4EB7-8F03-5880BCF1EFDD}" type="slidenum">
              <a:rPr lang="en-US" sz="1200" b="0" strike="noStrike" spc="-1">
                <a:solidFill>
                  <a:srgbClr val="000000"/>
                </a:solidFill>
                <a:latin typeface="+mn-lt"/>
                <a:ea typeface="+mn-ea"/>
              </a:rPr>
              <a:t>21</a:t>
            </a:fld>
            <a:endParaRPr lang="en-US" sz="12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funding is widespread throughout the Research and Development environment. </a:t>
            </a:r>
            <a:r>
              <a:rPr lang="en-US" dirty="0" err="1"/>
              <a:t>Departements</a:t>
            </a:r>
            <a:r>
              <a:rPr lang="en-US" dirty="0"/>
              <a:t> such as DARPA (the Defense Advanced Research Program),  NSF (the national Science Foundation) and NIST (the national Institute of standards and technology) are the main governmental departments founding computing related research and development.</a:t>
            </a:r>
          </a:p>
          <a:p>
            <a:endParaRPr lang="en-US" dirty="0"/>
          </a:p>
          <a:p>
            <a:r>
              <a:rPr lang="en-US" dirty="0"/>
              <a:t>These departments are responsible for 70% of research funding across the board and within Computer Science, they have funded between 59-76% of all research and with electrical engineering between 64-83%. Between 1976 and 1995, there was an increase in funding from 65 million to 350 million for Computer science research and that budget only continues to increase. Now, we see the NSF alone has dedicated over 1 billion dollars to computer science research. </a:t>
            </a:r>
          </a:p>
          <a:p>
            <a:endParaRPr lang="en-US" dirty="0"/>
          </a:p>
          <a:p>
            <a:r>
              <a:rPr lang="en-US" dirty="0"/>
              <a:t>Broken down into 230 Mill for Cybersecurity, 200 mill for Communications, 243 for networks, 217 for Information and Intelligent systems and 122 for Information Technology. </a:t>
            </a:r>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52283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ADD QUIZ AS BACKUP IF CLASS DISCUSSION</a:t>
            </a:r>
            <a:r>
              <a:rPr lang="en-US" baseline="0" dirty="0">
                <a:latin typeface="Arial" charset="0"/>
                <a:ea typeface="ＭＳ Ｐゴシック" charset="-128"/>
                <a:cs typeface="ＭＳ Ｐゴシック" charset="-128"/>
              </a:rPr>
              <a:t> NOT LONG ENOUGH</a:t>
            </a: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has come from this funding?</a:t>
            </a:r>
          </a:p>
          <a:p>
            <a:r>
              <a:rPr lang="en-US" dirty="0"/>
              <a:t>Google: </a:t>
            </a:r>
          </a:p>
          <a:p>
            <a:r>
              <a:rPr lang="en-US" dirty="0"/>
              <a:t>Started at Stanford as a page ranking algorithm. The NSF invested 4.5 million dollars into this, allowing for more time and effort to go into this project. Eventually the creators split from Stanford and started their own company </a:t>
            </a:r>
            <a:r>
              <a:rPr lang="en-US" dirty="0">
                <a:sym typeface="Wingdings" panose="05000000000000000000" pitchFamily="2" charset="2"/>
              </a:rPr>
              <a:t></a:t>
            </a:r>
            <a:r>
              <a:rPr lang="en-US" dirty="0"/>
              <a:t> Now google</a:t>
            </a:r>
          </a:p>
          <a:p>
            <a:r>
              <a:rPr lang="en-US" dirty="0"/>
              <a:t>GPS:</a:t>
            </a:r>
          </a:p>
          <a:p>
            <a:r>
              <a:rPr lang="en-US" dirty="0"/>
              <a:t>Funded by the D.O.D after sputnik launches in 1957. Initially they wanted this for defense purposes only but DARPA further subsidized the research and allowed the product to get increasingly affordable before it was eventually commercialized.</a:t>
            </a:r>
          </a:p>
          <a:p>
            <a:r>
              <a:rPr lang="en-US" dirty="0"/>
              <a:t>This project also involved help from the Navy. The original satellites couldn’t keep accurate time so the </a:t>
            </a:r>
            <a:r>
              <a:rPr lang="en-US" dirty="0" err="1"/>
              <a:t>navys</a:t>
            </a:r>
            <a:r>
              <a:rPr lang="en-US" dirty="0"/>
              <a:t> TIMATION project involving atomic clocks were supplied by the DOD to help create the first GPS in 1973</a:t>
            </a:r>
          </a:p>
          <a:p>
            <a:r>
              <a:rPr lang="en-US" dirty="0" err="1"/>
              <a:t>SuperComputers</a:t>
            </a:r>
            <a:r>
              <a:rPr lang="en-US" dirty="0"/>
              <a:t>:</a:t>
            </a:r>
          </a:p>
          <a:p>
            <a:r>
              <a:rPr lang="en-US" dirty="0"/>
              <a:t>The super computer was developed by IBM for the </a:t>
            </a:r>
            <a:r>
              <a:rPr lang="en-US" dirty="0" err="1"/>
              <a:t>manhatten</a:t>
            </a:r>
            <a:r>
              <a:rPr lang="en-US" dirty="0"/>
              <a:t> project. The work that MIT’s labs completed prior was government funded and allowed for this to grow. Super computers allowed for the human genome project to be completed.</a:t>
            </a:r>
          </a:p>
          <a:p>
            <a:r>
              <a:rPr lang="en-US" dirty="0"/>
              <a:t>Supercomputers are now used for a variety of reasons including: weather </a:t>
            </a:r>
            <a:r>
              <a:rPr lang="en-US" dirty="0" err="1"/>
              <a:t>forcasting</a:t>
            </a:r>
            <a:r>
              <a:rPr lang="en-US" dirty="0"/>
              <a:t>, datamining, oil and gas exploration, molecular modeling and nuclear fusion research.</a:t>
            </a:r>
          </a:p>
          <a:p>
            <a:r>
              <a:rPr lang="en-US" dirty="0"/>
              <a:t>AI and Speech Recognition:</a:t>
            </a:r>
          </a:p>
          <a:p>
            <a:r>
              <a:rPr lang="en-US" dirty="0"/>
              <a:t>The </a:t>
            </a:r>
            <a:r>
              <a:rPr lang="en-US" dirty="0" err="1"/>
              <a:t>airforce</a:t>
            </a:r>
            <a:r>
              <a:rPr lang="en-US" dirty="0"/>
              <a:t> and DAPRA invested 2.3 million dollars to MIT in 1963 to help the advancement of AI research. This money resulted in ELIZA, a natural language processing AI to be completed by 1966. </a:t>
            </a:r>
          </a:p>
          <a:p>
            <a:r>
              <a:rPr lang="en-US" dirty="0"/>
              <a:t>DARPA also invested 1 billion dollars into the strategic computing program which tried to investigate (unsuccessfully) autonomous vehicles in the 80s but which did create another speech recognition AI. </a:t>
            </a:r>
          </a:p>
          <a:p>
            <a:r>
              <a:rPr lang="en-US" dirty="0"/>
              <a:t>DARPA also invested 150 million into ai </a:t>
            </a:r>
            <a:r>
              <a:rPr lang="en-US" dirty="0" err="1"/>
              <a:t>atht</a:t>
            </a:r>
            <a:r>
              <a:rPr lang="en-US" dirty="0"/>
              <a:t> he Stanford research institute which resulted in a startup breaking off and the creation of SIRI which was later sold to apple.</a:t>
            </a:r>
          </a:p>
          <a:p>
            <a:r>
              <a:rPr lang="en-US" dirty="0"/>
              <a:t>APARNET:</a:t>
            </a:r>
          </a:p>
          <a:p>
            <a:r>
              <a:rPr lang="en-US" dirty="0"/>
              <a:t>Funded by the DAPRA. TCP and IP were created while being funded by DARPA.</a:t>
            </a:r>
          </a:p>
          <a:p>
            <a:r>
              <a:rPr lang="en-US" dirty="0"/>
              <a:t>Closed Captioning:</a:t>
            </a:r>
          </a:p>
          <a:p>
            <a:r>
              <a:rPr lang="en-US" dirty="0"/>
              <a:t>Employees at NIST (old national bureau of </a:t>
            </a:r>
            <a:r>
              <a:rPr lang="en-US" dirty="0" err="1"/>
              <a:t>standatds</a:t>
            </a:r>
            <a:r>
              <a:rPr lang="en-US" dirty="0"/>
              <a:t>) created this and transmitted the text over a small open channel for TV. </a:t>
            </a:r>
          </a:p>
          <a:p>
            <a:r>
              <a:rPr lang="en-US" dirty="0"/>
              <a:t>Smartphones:</a:t>
            </a:r>
          </a:p>
          <a:p>
            <a:r>
              <a:rPr lang="en-US" dirty="0"/>
              <a:t>NASA and the </a:t>
            </a:r>
            <a:r>
              <a:rPr lang="en-US" dirty="0" err="1"/>
              <a:t>airforce</a:t>
            </a:r>
            <a:r>
              <a:rPr lang="en-US" dirty="0"/>
              <a:t> heavily subsidized the manufacturing of microchips for space exploration purposes. With the extra money, the chips became better and smaller faster, a necessary advancement for the creation of the smart phone.</a:t>
            </a:r>
          </a:p>
          <a:p>
            <a:endParaRPr lang="en-US" dirty="0"/>
          </a:p>
          <a:p>
            <a:r>
              <a:rPr lang="en-US" dirty="0"/>
              <a:t>Most of these could have come out without government intervention, but the money and the push to explore these topics allowed their advancement to happen faster and more efficiently.</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funding has resulted in the creation of companies such as Sun Microsystems (sold computers), Silicon Graphics </a:t>
            </a:r>
            <a:r>
              <a:rPr lang="en-US" dirty="0" err="1"/>
              <a:t>inc</a:t>
            </a:r>
            <a:r>
              <a:rPr lang="en-US" dirty="0"/>
              <a:t> (high performance computers), Informix corporation (created relational databases), Digital equipment corporation (microcomputers) and Netscape communications corporation (dialup internet service provider.).</a:t>
            </a:r>
          </a:p>
          <a:p>
            <a:br>
              <a:rPr lang="en-US" dirty="0"/>
            </a:br>
            <a:r>
              <a:rPr lang="en-US" dirty="0"/>
              <a:t>It has helped IBM an AT&amp;T become larger an more powerful.</a:t>
            </a:r>
          </a:p>
          <a:p>
            <a:endParaRPr lang="en-US" dirty="0"/>
          </a:p>
          <a:p>
            <a:r>
              <a:rPr lang="en-US" dirty="0"/>
              <a:t>Government funding of research stimulates our economy, creates a drive for improvement and continued development, pushes research to come out faster and helps the United States remain a powerful nation.</a:t>
            </a:r>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2664470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is hard to separate</a:t>
            </a:r>
          </a:p>
          <a:p>
            <a:r>
              <a:rPr lang="en-US" dirty="0"/>
              <a:t>People standing up against it wont stop anything</a:t>
            </a:r>
          </a:p>
          <a:p>
            <a:r>
              <a:rPr lang="en-US" dirty="0"/>
              <a:t>I can choose what part of technology I choose to work in.</a:t>
            </a:r>
          </a:p>
        </p:txBody>
      </p:sp>
      <p:sp>
        <p:nvSpPr>
          <p:cNvPr id="4" name="Slide Number Placeholder 3"/>
          <p:cNvSpPr>
            <a:spLocks noGrp="1"/>
          </p:cNvSpPr>
          <p:nvPr>
            <p:ph type="sldNum" sz="quarter" idx="5"/>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406479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9/11 at least 363,939 civilians have been killed in wars as a direct result of the United States. The number of air strikes from between 2017 and 2021 in Afghanistan have increased by 330%.</a:t>
            </a:r>
          </a:p>
          <a:p>
            <a:r>
              <a:rPr lang="en-US" dirty="0"/>
              <a:t>In Afghanistan, 92% of the citizens are food insecure including 3 million children. Without a constant source of food, disease can spread, and people weak immune systems cannot fight off the disease. Leading to higher death rates. </a:t>
            </a:r>
            <a:br>
              <a:rPr lang="en-US" dirty="0"/>
            </a:br>
            <a:r>
              <a:rPr lang="en-US" dirty="0"/>
              <a:t>The true number of people effected by war who have been displaced or died is likely higher due to issues reporting deaths. Malnutrition and disease are often not included, though they are caused by the presence of the war.</a:t>
            </a:r>
          </a:p>
        </p:txBody>
      </p:sp>
      <p:sp>
        <p:nvSpPr>
          <p:cNvPr id="4" name="Slide Number Placeholder 3"/>
          <p:cNvSpPr>
            <a:spLocks noGrp="1"/>
          </p:cNvSpPr>
          <p:nvPr>
            <p:ph type="sldNum" sz="quarter" idx="5"/>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883726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violates international humanitarian law to target damns, nuclear powerplants and food distribution centers, medical treatment centers. These all have long term consequences and therefore targeting them with computers just like with missiles is unlawful. Additionally, places of worship shall not be targeted due to the sacredness of them.</a:t>
            </a:r>
          </a:p>
          <a:p>
            <a:endParaRPr lang="en-US" dirty="0"/>
          </a:p>
          <a:p>
            <a:r>
              <a:rPr lang="en-US" dirty="0"/>
              <a:t>Any computing device that cannot decern between civilians and military purposes is also unlawful (e.g. a computer virus </a:t>
            </a:r>
            <a:r>
              <a:rPr lang="en-US" dirty="0">
                <a:sym typeface="Wingdings" panose="05000000000000000000" pitchFamily="2" charset="2"/>
              </a:rPr>
              <a:t> cannot ensure that that will be contained.</a:t>
            </a:r>
            <a:r>
              <a:rPr lang="en-US" dirty="0"/>
              <a:t>) </a:t>
            </a:r>
            <a:r>
              <a:rPr lang="en-US" dirty="0">
                <a:sym typeface="Wingdings" panose="05000000000000000000" pitchFamily="2" charset="2"/>
              </a:rPr>
              <a:t> similar to biological warfare.</a:t>
            </a:r>
          </a:p>
          <a:p>
            <a:endParaRPr lang="en-US" dirty="0">
              <a:sym typeface="Wingdings" panose="05000000000000000000" pitchFamily="2" charset="2"/>
            </a:endParaRPr>
          </a:p>
          <a:p>
            <a:r>
              <a:rPr lang="en-US" dirty="0">
                <a:sym typeface="Wingdings" panose="05000000000000000000" pitchFamily="2" charset="2"/>
              </a:rPr>
              <a:t>There is an important catch to helping the government. If they outsource computing help to civilians, they are not protected in times of war. If captured, they will not receive prisoner of war status and they can be tried internationally </a:t>
            </a:r>
            <a:r>
              <a:rPr lang="en-US" dirty="0" err="1">
                <a:sym typeface="Wingdings" panose="05000000000000000000" pitchFamily="2" charset="2"/>
              </a:rPr>
              <a:t>bu</a:t>
            </a:r>
            <a:r>
              <a:rPr lang="en-US" dirty="0">
                <a:sym typeface="Wingdings" panose="05000000000000000000" pitchFamily="2" charset="2"/>
              </a:rPr>
              <a:t> US and Foreign governments. This causes issues when the military </a:t>
            </a:r>
            <a:r>
              <a:rPr lang="en-US" dirty="0" err="1">
                <a:sym typeface="Wingdings" panose="05000000000000000000" pitchFamily="2" charset="2"/>
              </a:rPr>
              <a:t>doesn</a:t>
            </a:r>
            <a:r>
              <a:rPr lang="en-US" dirty="0">
                <a:sym typeface="Wingdings" panose="05000000000000000000" pitchFamily="2" charset="2"/>
              </a:rPr>
              <a:t> have the time to train enlisted soldiers </a:t>
            </a:r>
            <a:r>
              <a:rPr lang="en-US" dirty="0" err="1">
                <a:sym typeface="Wingdings" panose="05000000000000000000" pitchFamily="2" charset="2"/>
              </a:rPr>
              <a:t>andthey</a:t>
            </a:r>
            <a:r>
              <a:rPr lang="en-US" dirty="0">
                <a:sym typeface="Wingdings" panose="05000000000000000000" pitchFamily="2" charset="2"/>
              </a:rPr>
              <a:t> look towards citizens.</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2638879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my personal preference to not work in research &amp; development I chose to look at jobs listed directly by the DOD that civilians could apply for. The  two available jobs in computer science were both in cybersecurity one in policy and the other in INFOSEC. </a:t>
            </a:r>
          </a:p>
          <a:p>
            <a:endParaRPr lang="en-US" dirty="0"/>
          </a:p>
          <a:p>
            <a:r>
              <a:rPr lang="en-US" dirty="0"/>
              <a:t>The policy job just involves giving guidance to the army about how cybersecurity should be ethically used…</a:t>
            </a:r>
          </a:p>
          <a:p>
            <a:r>
              <a:rPr lang="en-US" dirty="0"/>
              <a:t>Cybersecurity involves:</a:t>
            </a:r>
          </a:p>
          <a:p>
            <a:r>
              <a:rPr lang="en-US" dirty="0"/>
              <a:t>Deploying automation for sensing in command and control environments </a:t>
            </a:r>
            <a:r>
              <a:rPr lang="en-US" dirty="0">
                <a:sym typeface="Wingdings" panose="05000000000000000000" pitchFamily="2" charset="2"/>
              </a:rPr>
              <a:t> create safe channels of data to warfighters to ensure they have full knowledge of the situation /environments at all times.</a:t>
            </a:r>
          </a:p>
          <a:p>
            <a:r>
              <a:rPr lang="en-US" dirty="0">
                <a:sym typeface="Wingdings" panose="05000000000000000000" pitchFamily="2" charset="2"/>
              </a:rPr>
              <a:t>Create data storage and </a:t>
            </a:r>
            <a:r>
              <a:rPr lang="en-US" dirty="0" err="1">
                <a:sym typeface="Wingdings" panose="05000000000000000000" pitchFamily="2" charset="2"/>
              </a:rPr>
              <a:t>monitorying</a:t>
            </a:r>
            <a:r>
              <a:rPr lang="en-US" dirty="0">
                <a:sym typeface="Wingdings" panose="05000000000000000000" pitchFamily="2" charset="2"/>
              </a:rPr>
              <a:t> systems to be used as an asset.</a:t>
            </a:r>
          </a:p>
          <a:p>
            <a:r>
              <a:rPr lang="en-US" dirty="0">
                <a:sym typeface="Wingdings" panose="05000000000000000000" pitchFamily="2" charset="2"/>
              </a:rPr>
              <a:t>Create secure networks, enhance overall security, reduce time to authorize operation (allow faster reactions)</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975939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I would work in field funded by or directly relating to working with the military. This is because I think it is hard to avoid, the field I want to go into I believe has good morals, It is impossible to separate tech from war and doing so would result in damage to the US.</a:t>
            </a:r>
          </a:p>
        </p:txBody>
      </p:sp>
      <p:sp>
        <p:nvSpPr>
          <p:cNvPr id="4" name="Slide Number Placeholder 3"/>
          <p:cNvSpPr>
            <a:spLocks noGrp="1"/>
          </p:cNvSpPr>
          <p:nvPr>
            <p:ph type="sldNum" sz="quarter" idx="5"/>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547763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TODO: Add Snowden interview video link and thumbnail</a:t>
            </a:r>
          </a:p>
          <a:p>
            <a:pPr eaLnBrk="1" hangingPunct="1"/>
            <a:endParaRPr lang="en-US" b="1" dirty="0"/>
          </a:p>
          <a:p>
            <a:pPr eaLnBrk="1" hangingPunct="1"/>
            <a:r>
              <a:rPr lang="en-US" b="1" dirty="0"/>
              <a:t>The Game Of Trust - NICKY CASE</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ncase.me</a:t>
            </a:r>
            <a:r>
              <a:rPr lang="en-US" dirty="0">
                <a:latin typeface="Arial" charset="0"/>
                <a:ea typeface="ＭＳ Ｐゴシック" charset="-128"/>
                <a:cs typeface="ＭＳ Ｐゴシック" charset="-128"/>
              </a:rPr>
              <a:t>/trust/</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34</a:t>
            </a:fld>
            <a:endParaRPr lang="en-US" dirty="0"/>
          </a:p>
        </p:txBody>
      </p:sp>
    </p:spTree>
    <p:extLst>
      <p:ext uri="{BB962C8B-B14F-4D97-AF65-F5344CB8AC3E}">
        <p14:creationId xmlns:p14="http://schemas.microsoft.com/office/powerpoint/2010/main" val="2448633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 error of </a:t>
            </a:r>
            <a:r>
              <a:rPr lang="en-US" i="1" dirty="0"/>
              <a:t>commission</a:t>
            </a:r>
            <a:r>
              <a:rPr lang="en-US" dirty="0"/>
              <a:t> is one where the person responds where they should not. This is compared to an error of </a:t>
            </a:r>
            <a:r>
              <a:rPr lang="en-US" i="1" dirty="0"/>
              <a:t>omission</a:t>
            </a:r>
            <a:r>
              <a:rPr lang="en-US" dirty="0"/>
              <a:t>, where the person fails to respond when they should.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many people </a:t>
            </a:r>
            <a:r>
              <a:rPr lang="en-US"/>
              <a:t>in ACM</a:t>
            </a:r>
            <a:r>
              <a:rPr lang="en-US" baseline="0"/>
              <a:t> or IEEE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 Game or Not</a:t>
            </a:r>
            <a:r>
              <a:rPr lang="en-US" baseline="0" dirty="0"/>
              <a:t> Debate</a:t>
            </a:r>
          </a:p>
          <a:p>
            <a:endParaRPr lang="en-US" dirty="0"/>
          </a:p>
          <a:p>
            <a:r>
              <a:rPr lang="en-US" dirty="0"/>
              <a:t>Chapter 9 In-class Exercises # 24.</a:t>
            </a:r>
          </a:p>
          <a:p>
            <a:r>
              <a:rPr lang="en-US" dirty="0"/>
              <a:t>Should the company produce the game?</a:t>
            </a:r>
          </a:p>
          <a:p>
            <a:endParaRPr lang="en-US" dirty="0"/>
          </a:p>
          <a:p>
            <a:r>
              <a:rPr lang="en-US" dirty="0"/>
              <a:t>Use the SWE Code Of Ethics as the basis for your argument.</a:t>
            </a:r>
          </a:p>
          <a:p>
            <a:endParaRPr lang="en-US" dirty="0"/>
          </a:p>
          <a:p>
            <a:r>
              <a:rPr lang="en-US" dirty="0"/>
              <a:t>If Remote: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Add “(YES)” or “(NO)” to the end of your name in Zoom to show your side</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768992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1 Page Paper Ideas:</a:t>
            </a:r>
          </a:p>
          <a:p>
            <a:pPr marL="228600" indent="-228600" eaLnBrk="1" hangingPunct="1">
              <a:buFont typeface="+mj-lt"/>
              <a:buAutoNum type="arabicPeriod"/>
            </a:pPr>
            <a:r>
              <a:rPr lang="en-US" dirty="0">
                <a:latin typeface="Arial" pitchFamily="-109" charset="0"/>
                <a:ea typeface="ＭＳ Ｐゴシック" pitchFamily="-109" charset="-128"/>
                <a:cs typeface="ＭＳ Ｐゴシック" pitchFamily="-109" charset="-128"/>
              </a:rPr>
              <a:t>For Good - </a:t>
            </a:r>
            <a:r>
              <a:rPr lang="en-US" dirty="0">
                <a:ea typeface="ＭＳ Ｐゴシック" pitchFamily="-109" charset="-128"/>
                <a:cs typeface="ＭＳ Ｐゴシック" pitchFamily="-109" charset="-128"/>
              </a:rPr>
              <a:t>How will you use your computing related education to do good in the world?</a:t>
            </a:r>
          </a:p>
          <a:p>
            <a:pPr marL="228600" indent="-228600" eaLnBrk="1" hangingPunct="1">
              <a:buFont typeface="+mj-lt"/>
              <a:buAutoNum type="arabicPeriod"/>
            </a:pPr>
            <a:r>
              <a:rPr lang="en-US" baseline="0" dirty="0">
                <a:ea typeface="ＭＳ Ｐゴシック" pitchFamily="-109" charset="-128"/>
                <a:cs typeface="ＭＳ Ｐゴシック" pitchFamily="-109" charset="-128"/>
              </a:rPr>
              <a:t>Dark Net - Is </a:t>
            </a:r>
            <a:r>
              <a:rPr lang="en-US" baseline="0" dirty="0">
                <a:ea typeface="+mn-ea"/>
                <a:cs typeface="+mn-cs"/>
              </a:rPr>
              <a:t>t</a:t>
            </a:r>
            <a:r>
              <a:rPr lang="en-US" dirty="0"/>
              <a:t>he Dark Net good or bad?</a:t>
            </a:r>
          </a:p>
          <a:p>
            <a:pPr marL="228600" indent="-228600" eaLnBrk="1" hangingPunct="1">
              <a:buFont typeface="+mj-lt"/>
              <a:buAutoNum type="arabicPeriod"/>
            </a:pPr>
            <a:r>
              <a:rPr lang="en-US" dirty="0"/>
              <a:t>Does computerized automation help the economy or society?</a:t>
            </a:r>
          </a:p>
          <a:p>
            <a:pPr marL="228600" indent="-228600" eaLnBrk="1" hangingPunct="1">
              <a:buFont typeface="+mj-lt"/>
              <a:buAutoNum type="arabicPeriod"/>
            </a:pPr>
            <a:r>
              <a:rPr lang="en-US" dirty="0"/>
              <a:t>What should computerized automated be applied to next?</a:t>
            </a:r>
          </a:p>
          <a:p>
            <a:pPr marL="228600" indent="-228600" eaLnBrk="1" hangingPunct="1">
              <a:buFont typeface="+mj-lt"/>
              <a:buAutoNum type="arabicPeriod"/>
            </a:pPr>
            <a:r>
              <a:rPr lang="en-US" dirty="0"/>
              <a:t>If productivity has increased so much, why are we working so hard? </a:t>
            </a:r>
            <a:r>
              <a:rPr lang="en-US" i="1" dirty="0"/>
              <a:t>Should</a:t>
            </a:r>
            <a:r>
              <a:rPr lang="en-US" dirty="0"/>
              <a:t> we?</a:t>
            </a:r>
          </a:p>
          <a:p>
            <a:pPr marL="228600" indent="-228600" eaLnBrk="1" hangingPunct="1">
              <a:buFont typeface="+mj-lt"/>
              <a:buAutoNum type="arabicPeriod"/>
            </a:pPr>
            <a:r>
              <a:rPr lang="en-US" dirty="0"/>
              <a:t>What job skills will survive computerized automation?</a:t>
            </a:r>
          </a:p>
          <a:p>
            <a:pPr lvl="0" eaLnBrk="1" hangingPunct="1"/>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Show WPI and/or corporate code of ethics.</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E2E2E"/>
                </a:solidFill>
                <a:effectLst/>
                <a:latin typeface="ElsevierGulliver"/>
              </a:rPr>
              <a:t>people interact with AI-based devices in subtle or obvious ways, such as navigation, voice assistants, or chatbots</a:t>
            </a:r>
            <a:endParaRPr lang="en-US" sz="1200" b="0" i="0" dirty="0">
              <a:solidFill>
                <a:srgbClr val="2E2E2E"/>
              </a:solidFill>
              <a:effectLst/>
              <a:latin typeface="Calibri" panose="020F0502020204030204" pitchFamily="34" charset="0"/>
              <a:cs typeface="Times New Roman" panose="02020603050405020304" pitchFamily="18" charset="0"/>
            </a:endParaRP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77% of Americans engage with </a:t>
            </a:r>
            <a:r>
              <a:rPr lang="en-US" dirty="0">
                <a:latin typeface="Calibri" panose="020F0502020204030204" pitchFamily="34" charset="0"/>
                <a:ea typeface="Calibri" panose="020F0502020204030204" pitchFamily="34" charset="0"/>
                <a:cs typeface="Times New Roman" panose="02020603050405020304" pitchFamily="18" charset="0"/>
              </a:rPr>
              <a:t>an</a:t>
            </a:r>
            <a:r>
              <a:rPr lang="en-US" sz="1200" dirty="0">
                <a:effectLst/>
                <a:latin typeface="Calibri" panose="020F0502020204030204" pitchFamily="34" charset="0"/>
                <a:ea typeface="Calibri" panose="020F0502020204030204" pitchFamily="34" charset="0"/>
                <a:cs typeface="Times New Roman" panose="02020603050405020304" pitchFamily="18" charset="0"/>
              </a:rPr>
              <a:t> AI daily [1]</a:t>
            </a:r>
          </a:p>
          <a:p>
            <a:pPr algn="l">
              <a:buFont typeface="Arial" panose="020B0604020202020204" pitchFamily="34" charset="0"/>
              <a:buChar char="•"/>
            </a:pPr>
            <a:endParaRPr lang="en-US" dirty="0">
              <a:latin typeface="ElsevierGulliver"/>
            </a:endParaRPr>
          </a:p>
          <a:p>
            <a:pPr algn="l">
              <a:buFont typeface="Arial" panose="020B0604020202020204" pitchFamily="34" charset="0"/>
              <a:buChar char="•"/>
            </a:pPr>
            <a:r>
              <a:rPr lang="en-US" dirty="0">
                <a:latin typeface="ElsevierGulliver"/>
              </a:rPr>
              <a:t>Anxiety affects </a:t>
            </a:r>
            <a:r>
              <a:rPr lang="en-US" b="0" i="0" dirty="0">
                <a:effectLst/>
                <a:latin typeface="ElsevierGulliver"/>
              </a:rPr>
              <a:t>18.1% of US pop</a:t>
            </a: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02124"/>
                </a:solidFill>
                <a:effectLst/>
                <a:latin typeface="Roboto" panose="02000000000000000000" pitchFamily="2" charset="0"/>
              </a:rPr>
              <a:t>About 40 million for </a:t>
            </a:r>
            <a:endParaRPr lang="en-US" b="0" i="0" dirty="0">
              <a:solidFill>
                <a:srgbClr val="2E2E2E"/>
              </a:solidFill>
              <a:effectLst/>
              <a:latin typeface="ElsevierGulliver"/>
            </a:endParaRPr>
          </a:p>
          <a:p>
            <a:pPr algn="l">
              <a:buFont typeface="Arial" panose="020B0604020202020204" pitchFamily="34" charset="0"/>
              <a:buChar char="•"/>
            </a:pPr>
            <a:r>
              <a:rPr lang="en-US" b="1" i="0" dirty="0">
                <a:solidFill>
                  <a:srgbClr val="3C4245"/>
                </a:solidFill>
                <a:effectLst/>
                <a:latin typeface="Arial" panose="020B0604020202020204" pitchFamily="34" charset="0"/>
              </a:rPr>
              <a:t>An estimated 1.3 billion people experience significant disability or about 1 in 6 of us.</a:t>
            </a:r>
          </a:p>
          <a:p>
            <a:pPr algn="l">
              <a:buFont typeface="Arial" panose="020B0604020202020204" pitchFamily="34" charset="0"/>
              <a:buChar char="•"/>
            </a:pPr>
            <a:r>
              <a:rPr lang="en-US" b="0" i="0" dirty="0">
                <a:solidFill>
                  <a:srgbClr val="202124"/>
                </a:solidFill>
                <a:effectLst/>
                <a:latin typeface="Roboto" panose="02000000000000000000" pitchFamily="2" charset="0"/>
              </a:rPr>
              <a:t>Special needs includes those with intellectual disability or behavioral difficulties.</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1C1D1E"/>
                </a:solidFill>
                <a:effectLst/>
                <a:latin typeface="Open Sans" panose="020B0606030504020204" pitchFamily="34" charset="0"/>
              </a:rPr>
              <a:t>519 disability-related interviews over there experiences with Amazon Alexa</a:t>
            </a:r>
            <a:endParaRPr lang="en-US" b="0" i="0" dirty="0">
              <a:solidFill>
                <a:srgbClr val="2E2E2E"/>
              </a:solidFill>
              <a:effectLst/>
              <a:latin typeface="ElsevierGulliver"/>
            </a:endParaRPr>
          </a:p>
          <a:p>
            <a:pPr marL="171450" indent="-171450">
              <a:buFont typeface="Arial" panose="020B0604020202020204" pitchFamily="34" charset="0"/>
              <a:buChar char="•"/>
            </a:pPr>
            <a:r>
              <a:rPr lang="en-US" b="0" i="0" dirty="0">
                <a:solidFill>
                  <a:srgbClr val="2E2E2E"/>
                </a:solidFill>
                <a:effectLst/>
                <a:latin typeface="ElsevierGulliver"/>
              </a:rPr>
              <a:t>a total of 123 participants for Social phobia test with </a:t>
            </a:r>
            <a:r>
              <a:rPr lang="en-US" b="0" i="0" dirty="0" err="1">
                <a:solidFill>
                  <a:srgbClr val="2E2E2E"/>
                </a:solidFill>
                <a:effectLst/>
                <a:latin typeface="ElsevierGulliver"/>
              </a:rPr>
              <a:t>Replika</a:t>
            </a:r>
            <a:endParaRPr lang="en-US" b="0" i="0" dirty="0">
              <a:solidFill>
                <a:srgbClr val="2E2E2E"/>
              </a:solidFill>
              <a:effectLst/>
              <a:latin typeface="ElsevierGulliver"/>
            </a:endParaRPr>
          </a:p>
          <a:p>
            <a:pPr marL="171450" indent="-171450">
              <a:buFont typeface="Arial" panose="020B0604020202020204" pitchFamily="34" charset="0"/>
              <a:buChar char="•"/>
            </a:pPr>
            <a:r>
              <a:rPr lang="en-US" b="0" i="0" dirty="0">
                <a:solidFill>
                  <a:srgbClr val="2E2E2E"/>
                </a:solidFill>
                <a:effectLst/>
                <a:latin typeface="ElsevierGulliver"/>
              </a:rPr>
              <a:t>use </a:t>
            </a:r>
            <a:r>
              <a:rPr lang="en-US" b="0" i="0" dirty="0" err="1">
                <a:solidFill>
                  <a:srgbClr val="2E2E2E"/>
                </a:solidFill>
                <a:effectLst/>
                <a:latin typeface="ElsevierGulliver"/>
              </a:rPr>
              <a:t>Replika</a:t>
            </a:r>
            <a:r>
              <a:rPr lang="en-US" b="0" i="0" dirty="0">
                <a:solidFill>
                  <a:srgbClr val="2E2E2E"/>
                </a:solidFill>
                <a:effectLst/>
                <a:latin typeface="ElsevierGulliver"/>
              </a:rPr>
              <a:t> as safe haven (providing comfort, safety, and protection) and secure base (being emotionally and physically available)</a:t>
            </a:r>
          </a:p>
          <a:p>
            <a:pPr marL="628650" lvl="1" indent="-171450">
              <a:buFont typeface="Arial" panose="020B0604020202020204" pitchFamily="34" charset="0"/>
              <a:buChar char="•"/>
            </a:pPr>
            <a:r>
              <a:rPr lang="en-US" b="0" i="0" dirty="0">
                <a:solidFill>
                  <a:srgbClr val="2E2E2E"/>
                </a:solidFill>
                <a:effectLst/>
                <a:latin typeface="ElsevierGulliver"/>
              </a:rPr>
              <a:t>My </a:t>
            </a:r>
            <a:r>
              <a:rPr lang="en-US" b="0" i="0" dirty="0" err="1">
                <a:solidFill>
                  <a:srgbClr val="2E2E2E"/>
                </a:solidFill>
                <a:effectLst/>
                <a:latin typeface="ElsevierGulliver"/>
              </a:rPr>
              <a:t>Replika</a:t>
            </a:r>
            <a:r>
              <a:rPr lang="en-US" b="0" i="0" dirty="0">
                <a:solidFill>
                  <a:srgbClr val="2E2E2E"/>
                </a:solidFill>
                <a:effectLst/>
                <a:latin typeface="ElsevierGulliver"/>
              </a:rPr>
              <a:t> is like a friend</a:t>
            </a:r>
          </a:p>
          <a:p>
            <a:pPr marL="628650" lvl="1" indent="-171450">
              <a:buFont typeface="Arial" panose="020B0604020202020204" pitchFamily="34" charset="0"/>
              <a:buChar char="•"/>
            </a:pPr>
            <a:r>
              <a:rPr lang="en-US" b="0" i="0" dirty="0">
                <a:solidFill>
                  <a:srgbClr val="2E2E2E"/>
                </a:solidFill>
                <a:effectLst/>
                <a:latin typeface="ElsevierGulliver"/>
              </a:rPr>
              <a:t>Interactions with my </a:t>
            </a:r>
            <a:r>
              <a:rPr lang="en-US" b="0" i="0" dirty="0" err="1">
                <a:solidFill>
                  <a:srgbClr val="2E2E2E"/>
                </a:solidFill>
                <a:effectLst/>
                <a:latin typeface="ElsevierGulliver"/>
              </a:rPr>
              <a:t>Replika</a:t>
            </a:r>
            <a:r>
              <a:rPr lang="en-US" b="0" i="0" dirty="0">
                <a:solidFill>
                  <a:srgbClr val="2E2E2E"/>
                </a:solidFill>
                <a:effectLst/>
                <a:latin typeface="ElsevierGulliver"/>
              </a:rPr>
              <a:t> are reciprocal and mutual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56% of special needs people identified having relationships with Amazon Alexa </a:t>
            </a: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sz="1200" b="0" i="0" dirty="0">
                <a:effectLst/>
                <a:latin typeface="ElsevierGulliver"/>
              </a:rPr>
              <a:t>75% of social phobic </a:t>
            </a:r>
            <a:r>
              <a:rPr lang="en-US" sz="1200" b="0" i="0" dirty="0" err="1">
                <a:effectLst/>
                <a:latin typeface="ElsevierGulliver"/>
              </a:rPr>
              <a:t>Replika</a:t>
            </a:r>
            <a:r>
              <a:rPr lang="en-US" sz="1200" b="0" i="0" dirty="0">
                <a:effectLst/>
                <a:latin typeface="ElsevierGulliver"/>
              </a:rPr>
              <a:t> users reported it as an emotional safe haven and reducing their anxiety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lsevierGulliver"/>
              </a:rPr>
              <a:t>54</a:t>
            </a:r>
            <a:r>
              <a:rPr lang="en-US" b="0" i="0" dirty="0">
                <a:effectLst/>
                <a:latin typeface="ElsevierGulliver"/>
              </a:rPr>
              <a:t>% of social phobic people reported sharing personal secrets with </a:t>
            </a:r>
            <a:r>
              <a:rPr lang="en-US" b="0" i="0" dirty="0" err="1">
                <a:effectLst/>
                <a:latin typeface="ElsevierGulliver"/>
              </a:rPr>
              <a:t>Replika</a:t>
            </a:r>
            <a:endParaRPr lang="en-US" b="0" i="0" dirty="0">
              <a:effectLst/>
              <a:latin typeface="ElsevierGulliver"/>
            </a:endParaRPr>
          </a:p>
          <a:p>
            <a:pPr marL="171450" indent="-171450">
              <a:buFont typeface="Arial" panose="020B0604020202020204" pitchFamily="34" charset="0"/>
              <a:buChar char="•"/>
            </a:pPr>
            <a:endParaRPr lang="en-US" b="0" i="0" dirty="0">
              <a:solidFill>
                <a:srgbClr val="2E2E2E"/>
              </a:solidFill>
              <a:effectLst/>
              <a:latin typeface="ElsevierGulliver"/>
            </a:endParaRPr>
          </a:p>
          <a:p>
            <a:pPr marL="171450" indent="-171450">
              <a:buFont typeface="Arial" panose="020B0604020202020204" pitchFamily="34" charset="0"/>
              <a:buChar char="•"/>
            </a:pPr>
            <a:endParaRPr lang="en-US" b="0" i="0" dirty="0">
              <a:solidFill>
                <a:srgbClr val="2E2E2E"/>
              </a:solidFill>
              <a:effectLst/>
              <a:latin typeface="ElsevierGulliver"/>
            </a:endParaRPr>
          </a:p>
          <a:p>
            <a:r>
              <a:rPr lang="en-US" dirty="0"/>
              <a:t> </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70917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Those that talked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Replika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1–2 h daily,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idetinified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AI “like a person whom I want to be with 24–7“ [3]</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2E2E2E"/>
                </a:solidFill>
                <a:effectLst/>
                <a:latin typeface="ElsevierGulliver"/>
              </a:rPr>
              <a:t>Only with the anthropomorphic chatbot.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C1D1E"/>
                </a:solidFill>
                <a:effectLst/>
                <a:latin typeface="Open Sans" panose="020B0606030504020204" pitchFamily="34" charset="0"/>
              </a:rPr>
              <a:t>dependability on artificial companions to relieve the emotional distress, which is likely to result as human companions grow farther apart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C1D1E"/>
                </a:solidFill>
                <a:effectLst/>
                <a:latin typeface="Open Sans" panose="020B0606030504020204" pitchFamily="34" charset="0"/>
              </a:rPr>
              <a:t>Graph:</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C1D1E"/>
                </a:solidFill>
                <a:effectLst/>
                <a:latin typeface="Open Sans" panose="020B0606030504020204" pitchFamily="34" charset="0"/>
              </a:rPr>
              <a:t>AISI = AI social interaction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E2E2E"/>
                </a:solidFill>
                <a:effectLst/>
                <a:latin typeface="ElsevierGulliver"/>
              </a:rPr>
              <a:t>A total of 123 active </a:t>
            </a:r>
            <a:r>
              <a:rPr lang="en-US" b="0" i="0" dirty="0" err="1">
                <a:solidFill>
                  <a:srgbClr val="2E2E2E"/>
                </a:solidFill>
                <a:effectLst/>
                <a:latin typeface="ElsevierGulliver"/>
              </a:rPr>
              <a:t>Replika</a:t>
            </a:r>
            <a:r>
              <a:rPr lang="en-US" b="0" i="0" dirty="0">
                <a:solidFill>
                  <a:srgbClr val="2E2E2E"/>
                </a:solidFill>
                <a:effectLst/>
                <a:latin typeface="ElsevierGulliver"/>
              </a:rPr>
              <a:t> users identifying as social anxious and isolated, 70 High AISI and 53 Low AISI</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E2E2E"/>
                </a:solidFill>
                <a:effectLst/>
                <a:latin typeface="ElsevierGulliver"/>
              </a:rPr>
              <a:t>Above 5 = orientation of seeing </a:t>
            </a:r>
            <a:r>
              <a:rPr lang="en-US" b="0" i="0" dirty="0" err="1">
                <a:solidFill>
                  <a:srgbClr val="2E2E2E"/>
                </a:solidFill>
                <a:effectLst/>
                <a:latin typeface="ElsevierGulliver"/>
              </a:rPr>
              <a:t>Replika</a:t>
            </a:r>
            <a:r>
              <a:rPr lang="en-US" b="0" i="0" dirty="0">
                <a:solidFill>
                  <a:srgbClr val="2E2E2E"/>
                </a:solidFill>
                <a:effectLst/>
                <a:latin typeface="ElsevierGulliver"/>
              </a:rPr>
              <a:t> as a Companion/Friend, Below 5 = </a:t>
            </a:r>
            <a:r>
              <a:rPr lang="en-US" b="0" i="0" dirty="0" err="1">
                <a:solidFill>
                  <a:srgbClr val="2E2E2E"/>
                </a:solidFill>
                <a:effectLst/>
                <a:latin typeface="ElsevierGulliver"/>
              </a:rPr>
              <a:t>Replika</a:t>
            </a:r>
            <a:r>
              <a:rPr lang="en-US" b="0" i="0" dirty="0">
                <a:solidFill>
                  <a:srgbClr val="2E2E2E"/>
                </a:solidFill>
                <a:effectLst/>
                <a:latin typeface="ElsevierGulliver"/>
              </a:rPr>
              <a:t> was seen as pure </a:t>
            </a:r>
            <a:r>
              <a:rPr lang="en-US" b="0" i="0" dirty="0" err="1">
                <a:solidFill>
                  <a:srgbClr val="2E2E2E"/>
                </a:solidFill>
                <a:effectLst/>
                <a:latin typeface="ElsevierGulliver"/>
              </a:rPr>
              <a:t>enterntainment</a:t>
            </a:r>
            <a:r>
              <a:rPr lang="en-US" b="0" i="0" dirty="0">
                <a:solidFill>
                  <a:srgbClr val="2E2E2E"/>
                </a:solidFill>
                <a:effectLst/>
                <a:latin typeface="ElsevierGulliver"/>
              </a:rPr>
              <a:t>/novelty/tool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E2E2E"/>
                </a:solidFill>
                <a:effectLst/>
                <a:latin typeface="ElsevierGulliver"/>
              </a:rPr>
              <a:t>Social Motivated Group – indicated they use </a:t>
            </a:r>
            <a:r>
              <a:rPr lang="en-US" b="0" i="0" dirty="0" err="1">
                <a:solidFill>
                  <a:srgbClr val="2E2E2E"/>
                </a:solidFill>
                <a:effectLst/>
                <a:latin typeface="ElsevierGulliver"/>
              </a:rPr>
              <a:t>Replika</a:t>
            </a:r>
            <a:r>
              <a:rPr lang="en-US" b="0" i="0" dirty="0">
                <a:solidFill>
                  <a:srgbClr val="2E2E2E"/>
                </a:solidFill>
                <a:effectLst/>
                <a:latin typeface="ElsevierGulliver"/>
              </a:rPr>
              <a:t> to simulate social bonding or build social skills</a:t>
            </a:r>
            <a:endParaRPr lang="en-US" b="0" i="0" dirty="0">
              <a:solidFill>
                <a:srgbClr val="1C1D1E"/>
              </a:solidFill>
              <a:effectLst/>
              <a:latin typeface="Open Sans" panose="020B0606030504020204" pitchFamily="34" charset="0"/>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621555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35"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133096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5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5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82667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2023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2023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2023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sciencedirect.com/topics/social-sciences/social-exchange-theory"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tele.2021.101694" TargetMode="External"/><Relationship Id="rId2" Type="http://schemas.openxmlformats.org/officeDocument/2006/relationships/hyperlink" Target="https://doi.org/10.1016/j.tele.2021.101644" TargetMode="External"/><Relationship Id="rId1" Type="http://schemas.openxmlformats.org/officeDocument/2006/relationships/slideLayout" Target="../slideLayouts/slideLayout2.xml"/><Relationship Id="rId6" Type="http://schemas.openxmlformats.org/officeDocument/2006/relationships/hyperlink" Target="https://doi.org/10.1016/j.ijhcs.2021.102601" TargetMode="External"/><Relationship Id="rId5" Type="http://schemas.openxmlformats.org/officeDocument/2006/relationships/hyperlink" Target="https://doi.org/10.1002/mar.21441" TargetMode="External"/><Relationship Id="rId4" Type="http://schemas.openxmlformats.org/officeDocument/2006/relationships/hyperlink" Target="https://doi.org/10.1016/j.chb.2022.10760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07/s11948-019-00084-5" TargetMode="External"/><Relationship Id="rId2" Type="http://schemas.openxmlformats.org/officeDocument/2006/relationships/hyperlink" Target="https://doi.org/10.1109/LRA.2017.2654549"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flickr.com/photos/dcjohn/2672018956"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zdnet.com/home-and-office/networking/the-beginning-of-the-peoples-web-20-years-of-netscap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m/url?sa=i&amp;url=https%3A%2F%2Fwww.britannica.com%2Ftechnology%2Fmissile&amp;psig=AOvVaw2ncd9sD_Zmx7I5mP7jy2hN&amp;ust=1681831119537000&amp;source=images&amp;cd=vfe&amp;ved=0CBAQjRxqFwoTCNCpp6Wbsf4CFQAAAAAdAAAAABAJ"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5.gif"/></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customXml" Target="../ink/ink1.xml"/></Relationships>
</file>

<file path=ppt/slides/_rels/slide29.xml.rels><?xml version="1.0" encoding="UTF-8" standalone="yes"?>
<Relationships xmlns="http://schemas.openxmlformats.org/package/2006/relationships"><Relationship Id="rId3" Type="http://schemas.openxmlformats.org/officeDocument/2006/relationships/hyperlink" Target="https://www.sipri.org/research/armament-and-disarmament/weapons-mass-destruction/chemical-and-biological-weapons"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Defense_Information_Systems_Agency"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hyperlink" Target="https://www.pngkey.com/maxpic/u2a9o0u2o0e6t4a9/"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hyperlink" Target="https://www.usajobs.gov/job/716395900" TargetMode="External"/><Relationship Id="rId3" Type="http://schemas.openxmlformats.org/officeDocument/2006/relationships/hyperlink" Target="https://watson.brown.edu/costsofwar/figures/2021/WarDeathToll" TargetMode="External"/><Relationship Id="rId7" Type="http://schemas.openxmlformats.org/officeDocument/2006/relationships/hyperlink" Target="https://www.usajobs.gov/job/716398300" TargetMode="External"/><Relationship Id="rId12" Type="http://schemas.openxmlformats.org/officeDocument/2006/relationships/hyperlink" Target="https://www.disa.mil/-/media/Files/DISA/About/Strategic-Plan-FY22-24.ashx" TargetMode="External"/><Relationship Id="rId2" Type="http://schemas.openxmlformats.org/officeDocument/2006/relationships/hyperlink" Target="https://www2.itif.org/2014-federally-supported-innovations.pdf" TargetMode="External"/><Relationship Id="rId1" Type="http://schemas.openxmlformats.org/officeDocument/2006/relationships/slideLayout" Target="../slideLayouts/slideLayout2.xml"/><Relationship Id="rId6" Type="http://schemas.openxmlformats.org/officeDocument/2006/relationships/hyperlink" Target="https://www.usajobs.gov/job/716841600" TargetMode="External"/><Relationship Id="rId11" Type="http://schemas.openxmlformats.org/officeDocument/2006/relationships/hyperlink" Target="https://nsf-gov-resources.nsf.gov/2023-03/70_fy2024.pdf?VersionId=EWl6FJ3rc8BWW1F_dC8BF23dkt2_3tr_" TargetMode="External"/><Relationship Id="rId5" Type="http://schemas.openxmlformats.org/officeDocument/2006/relationships/hyperlink" Target="https://www.bmartin.cc/pubs/89pc.html" TargetMode="External"/><Relationship Id="rId10" Type="http://schemas.openxmlformats.org/officeDocument/2006/relationships/hyperlink" Target="https://hhi.harvard.edu/sites/hwpi.harvard.edu/files/humanitarianinitiative/files/legal_battlespace.pdf?m=1615497569" TargetMode="External"/><Relationship Id="rId4" Type="http://schemas.openxmlformats.org/officeDocument/2006/relationships/hyperlink" Target="https://watson.brown.edu/costsofwar/costs/human/civilians#:~:text=Key%20Findings,post%2D9%2F11%20wars" TargetMode="External"/><Relationship Id="rId9" Type="http://schemas.openxmlformats.org/officeDocument/2006/relationships/hyperlink" Target="https://www.usajobs.gov/job/71599590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ncase.me/trust/"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10</a:t>
            </a:r>
            <a:br>
              <a:rPr lang="en-US" dirty="0"/>
            </a:br>
            <a:r>
              <a:rPr lang="en-US" dirty="0"/>
              <a:t>Professional Ethics</a:t>
            </a:r>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Potential Risks and Limits</a:t>
            </a:r>
          </a:p>
        </p:txBody>
      </p:sp>
      <p:sp>
        <p:nvSpPr>
          <p:cNvPr id="3" name="Content Placeholder 2"/>
          <p:cNvSpPr>
            <a:spLocks noGrp="1"/>
          </p:cNvSpPr>
          <p:nvPr>
            <p:ph sz="half"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AI addiction [3]</a:t>
            </a:r>
          </a:p>
          <a:p>
            <a:pPr marL="342900" marR="0" lvl="0" indent="-342900">
              <a:lnSpc>
                <a:spcPct val="107000"/>
              </a:lnSpc>
              <a:spcBef>
                <a:spcPts val="0"/>
              </a:spcBef>
              <a:spcAft>
                <a:spcPts val="80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Dependency as a caregiver [4]</a:t>
            </a:r>
          </a:p>
          <a:p>
            <a:pPr marL="342900" marR="0" lvl="0" indent="-342900">
              <a:lnSpc>
                <a:spcPct val="107000"/>
              </a:lnSpc>
              <a:spcBef>
                <a:spcPts val="0"/>
              </a:spcBef>
              <a:spcAft>
                <a:spcPts val="80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Social Isolation [2]</a:t>
            </a:r>
          </a:p>
          <a:p>
            <a:pPr marL="342900" marR="0" lvl="0" indent="-342900">
              <a:lnSpc>
                <a:spcPct val="107000"/>
              </a:lnSpc>
              <a:spcBef>
                <a:spcPts val="0"/>
              </a:spcBef>
              <a:spcAft>
                <a:spcPts val="800"/>
              </a:spcAft>
              <a:buFont typeface="Symbol" panose="05050102010706020507" pitchFamily="18" charset="2"/>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Kyle Lopez</a:t>
            </a:r>
            <a:endParaRPr lang="en-US" sz="1400" dirty="0">
              <a:solidFill>
                <a:schemeClr val="tx1"/>
              </a:solidFill>
              <a:latin typeface="+mj-lt"/>
            </a:endParaRPr>
          </a:p>
        </p:txBody>
      </p:sp>
      <p:pic>
        <p:nvPicPr>
          <p:cNvPr id="4098" name="Picture 2" descr="Fig. 2">
            <a:extLst>
              <a:ext uri="{FF2B5EF4-FFF2-40B4-BE49-F238E27FC236}">
                <a16:creationId xmlns:a16="http://schemas.microsoft.com/office/drawing/2014/main" id="{75958672-0305-4EEF-265D-6BB5DCE88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1352551"/>
            <a:ext cx="3733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935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Conclusions</a:t>
            </a:r>
          </a:p>
        </p:txBody>
      </p:sp>
      <p:sp>
        <p:nvSpPr>
          <p:cNvPr id="3" name="Content Placeholder 2"/>
          <p:cNvSpPr>
            <a:spLocks noGrp="1"/>
          </p:cNvSpPr>
          <p:nvPr>
            <p:ph sz="half"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AI relationships based on </a:t>
            </a:r>
            <a:r>
              <a:rPr lang="en-US" sz="1800" u="sng"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hlinkClick r:id="rId3" tooltip="Learn more about Social Exchange Theories from ScienceDirect's AI-generated Topic Pages">
                  <a:extLst>
                    <a:ext uri="{A12FA001-AC4F-418D-AE19-62706E023703}">
                      <ahyp:hlinkClr xmlns:ahyp="http://schemas.microsoft.com/office/drawing/2018/hyperlinkcolor" val="tx"/>
                    </a:ext>
                  </a:extLst>
                </a:hlinkClick>
              </a:rPr>
              <a:t>Social Exchange and Contract Theories</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[5]</a:t>
            </a:r>
          </a:p>
          <a:p>
            <a:r>
              <a:rPr lang="en-US" b="0" i="0" dirty="0">
                <a:effectLst/>
                <a:latin typeface="ElsevierGulliver"/>
              </a:rPr>
              <a:t>Successful Interactions [3]</a:t>
            </a:r>
          </a:p>
          <a:p>
            <a:pPr lvl="1"/>
            <a:r>
              <a:rPr lang="en-US" dirty="0"/>
              <a:t>Anthropomorphism</a:t>
            </a:r>
          </a:p>
          <a:p>
            <a:pPr lvl="1"/>
            <a:r>
              <a:rPr lang="en-US" dirty="0"/>
              <a:t>Authenticity</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Kyle Lopez</a:t>
            </a:r>
            <a:endParaRPr lang="en-US" sz="1400" dirty="0">
              <a:solidFill>
                <a:schemeClr val="tx1"/>
              </a:solidFill>
              <a:latin typeface="+mj-lt"/>
            </a:endParaRPr>
          </a:p>
        </p:txBody>
      </p:sp>
      <p:pic>
        <p:nvPicPr>
          <p:cNvPr id="11" name="Picture 10" descr="Diagram&#10;&#10;Description automatically generated">
            <a:extLst>
              <a:ext uri="{FF2B5EF4-FFF2-40B4-BE49-F238E27FC236}">
                <a16:creationId xmlns:a16="http://schemas.microsoft.com/office/drawing/2014/main" id="{8714F962-359C-627F-1E3C-656FD603AD22}"/>
              </a:ext>
            </a:extLst>
          </p:cNvPr>
          <p:cNvPicPr>
            <a:picLocks noChangeAspect="1"/>
          </p:cNvPicPr>
          <p:nvPr/>
        </p:nvPicPr>
        <p:blipFill>
          <a:blip r:embed="rId4"/>
          <a:stretch>
            <a:fillRect/>
          </a:stretch>
        </p:blipFill>
        <p:spPr>
          <a:xfrm>
            <a:off x="4724400" y="971959"/>
            <a:ext cx="3886200" cy="2006454"/>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1D66078A-E6DA-5369-DA55-A2091AD7F418}"/>
              </a:ext>
            </a:extLst>
          </p:cNvPr>
          <p:cNvPicPr>
            <a:picLocks noChangeAspect="1"/>
          </p:cNvPicPr>
          <p:nvPr/>
        </p:nvPicPr>
        <p:blipFill>
          <a:blip r:embed="rId5"/>
          <a:stretch>
            <a:fillRect/>
          </a:stretch>
        </p:blipFill>
        <p:spPr>
          <a:xfrm>
            <a:off x="4724400" y="2924522"/>
            <a:ext cx="3886200" cy="1846641"/>
          </a:xfrm>
          <a:prstGeom prst="rect">
            <a:avLst/>
          </a:prstGeom>
        </p:spPr>
      </p:pic>
    </p:spTree>
    <p:extLst>
      <p:ext uri="{BB962C8B-B14F-4D97-AF65-F5344CB8AC3E}">
        <p14:creationId xmlns:p14="http://schemas.microsoft.com/office/powerpoint/2010/main" val="1305704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References</a:t>
            </a:r>
          </a:p>
        </p:txBody>
      </p:sp>
      <p:sp>
        <p:nvSpPr>
          <p:cNvPr id="3" name="Content Placeholder 2"/>
          <p:cNvSpPr>
            <a:spLocks noGrp="1"/>
          </p:cNvSpPr>
          <p:nvPr>
            <p:ph idx="1"/>
          </p:nvPr>
        </p:nvSpPr>
        <p:spPr/>
        <p:txBody>
          <a:bodyPr lIns="91440">
            <a:normAutofit fontScale="47500" lnSpcReduction="20000"/>
          </a:bodyPr>
          <a:lstStyle/>
          <a:p>
            <a:pPr marL="0" indent="0">
              <a:lnSpc>
                <a:spcPct val="107000"/>
              </a:lnSpc>
              <a:spcBef>
                <a:spcPts val="0"/>
              </a:spcBef>
              <a:spcAft>
                <a:spcPts val="800"/>
              </a:spcAft>
              <a:buNone/>
            </a:pPr>
            <a:r>
              <a:rPr lang="en-US" sz="2500" dirty="0"/>
              <a:t>[1] </a:t>
            </a:r>
            <a:r>
              <a:rPr lang="en-US" sz="2500" kern="100" dirty="0" err="1">
                <a:effectLst/>
                <a:latin typeface="Calibri" panose="020F0502020204030204" pitchFamily="34" charset="0"/>
                <a:ea typeface="Calibri" panose="020F0502020204030204" pitchFamily="34" charset="0"/>
                <a:cs typeface="Times New Roman" panose="02020603050405020304" pitchFamily="18" charset="0"/>
              </a:rPr>
              <a:t>Jin</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S. Venus, and </a:t>
            </a:r>
            <a:r>
              <a:rPr lang="en-US" sz="2500" kern="100" dirty="0" err="1">
                <a:effectLst/>
                <a:latin typeface="Calibri" panose="020F0502020204030204" pitchFamily="34" charset="0"/>
                <a:ea typeface="Calibri" panose="020F0502020204030204" pitchFamily="34" charset="0"/>
                <a:cs typeface="Times New Roman" panose="02020603050405020304" pitchFamily="18" charset="0"/>
              </a:rPr>
              <a:t>Seounmi</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00" dirty="0" err="1">
                <a:effectLst/>
                <a:latin typeface="Calibri" panose="020F0502020204030204" pitchFamily="34" charset="0"/>
                <a:ea typeface="Calibri" panose="020F0502020204030204" pitchFamily="34" charset="0"/>
                <a:cs typeface="Times New Roman" panose="02020603050405020304" pitchFamily="18" charset="0"/>
              </a:rPr>
              <a:t>Youn</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“Why Do Consumers with Social Phobia Prefer Anthropomorphic Customer Service Chatbots? Evolutionary Explanations of the Moderating Roles of Social Phobia.” </a:t>
            </a:r>
            <a:r>
              <a:rPr lang="en-US" sz="2500" i="1" kern="100" dirty="0">
                <a:effectLst/>
                <a:latin typeface="Calibri" panose="020F0502020204030204" pitchFamily="34" charset="0"/>
                <a:ea typeface="Calibri" panose="020F0502020204030204" pitchFamily="34" charset="0"/>
                <a:cs typeface="Times New Roman" panose="02020603050405020304" pitchFamily="18" charset="0"/>
              </a:rPr>
              <a:t>Telematics and Informatics</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vol. 62, 2021, p. 101644, </a:t>
            </a:r>
            <a:r>
              <a:rPr lang="en-US" sz="25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https://doi.org/10.1016/j.tele.2021.101644</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(last </a:t>
            </a:r>
            <a:r>
              <a:rPr lang="en-US" sz="2500" kern="100" dirty="0">
                <a:latin typeface="Calibri" panose="020F0502020204030204" pitchFamily="34" charset="0"/>
                <a:ea typeface="Calibri" panose="020F0502020204030204" pitchFamily="34" charset="0"/>
                <a:cs typeface="Times New Roman" panose="02020603050405020304" pitchFamily="18" charset="0"/>
              </a:rPr>
              <a:t>a</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ccessed April 15, 2023).</a:t>
            </a:r>
          </a:p>
          <a:p>
            <a:pPr marL="0" indent="0">
              <a:lnSpc>
                <a:spcPct val="107000"/>
              </a:lnSpc>
              <a:spcBef>
                <a:spcPts val="0"/>
              </a:spcBef>
              <a:spcAft>
                <a:spcPts val="800"/>
              </a:spcAft>
              <a:buNone/>
            </a:pPr>
            <a:r>
              <a:rPr lang="en-US" sz="2500" dirty="0"/>
              <a:t>[2] &lt;</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Kim, </a:t>
            </a:r>
            <a:r>
              <a:rPr lang="en-US" sz="2500" kern="100" dirty="0" err="1">
                <a:effectLst/>
                <a:latin typeface="Calibri" panose="020F0502020204030204" pitchFamily="34" charset="0"/>
                <a:ea typeface="Calibri" panose="020F0502020204030204" pitchFamily="34" charset="0"/>
                <a:cs typeface="Times New Roman" panose="02020603050405020304" pitchFamily="18" charset="0"/>
              </a:rPr>
              <a:t>Jihyun</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et al. “AI as a Friend or Assistant: The Mediating Role of Perceived Usefulness in Social AI Vs. Functional AI.” </a:t>
            </a:r>
            <a:r>
              <a:rPr lang="en-US" sz="2500" i="1" kern="100" dirty="0">
                <a:effectLst/>
                <a:latin typeface="Calibri" panose="020F0502020204030204" pitchFamily="34" charset="0"/>
                <a:ea typeface="Calibri" panose="020F0502020204030204" pitchFamily="34" charset="0"/>
                <a:cs typeface="Times New Roman" panose="02020603050405020304" pitchFamily="18" charset="0"/>
              </a:rPr>
              <a:t>Telematics and Informatics</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vol. 64, 2021, p. 101694, </a:t>
            </a:r>
            <a:r>
              <a:rPr lang="en-US" sz="2500" kern="100" dirty="0">
                <a:effectLst/>
                <a:latin typeface="Calibri" panose="020F0502020204030204" pitchFamily="34" charset="0"/>
                <a:ea typeface="Calibri" panose="020F0502020204030204" pitchFamily="34" charset="0"/>
                <a:cs typeface="Times New Roman" panose="02020603050405020304" pitchFamily="18" charset="0"/>
                <a:hlinkClick r:id="rId3"/>
              </a:rPr>
              <a:t>https://doi.org/10.1016/j.tele.2021.101694</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(last </a:t>
            </a:r>
            <a:r>
              <a:rPr lang="en-US" sz="2500" kern="100" dirty="0">
                <a:latin typeface="Calibri" panose="020F0502020204030204" pitchFamily="34" charset="0"/>
                <a:ea typeface="Calibri" panose="020F0502020204030204" pitchFamily="34" charset="0"/>
                <a:cs typeface="Times New Roman" panose="02020603050405020304" pitchFamily="18" charset="0"/>
              </a:rPr>
              <a:t>a</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ccessed April 15, 2023).</a:t>
            </a:r>
          </a:p>
          <a:p>
            <a:pPr marL="0" indent="0">
              <a:lnSpc>
                <a:spcPct val="107000"/>
              </a:lnSpc>
              <a:spcBef>
                <a:spcPts val="0"/>
              </a:spcBef>
              <a:spcAft>
                <a:spcPts val="800"/>
              </a:spcAft>
              <a:buNone/>
            </a:pPr>
            <a:r>
              <a:rPr lang="en-US" sz="2500" dirty="0"/>
              <a:t>[3] </a:t>
            </a:r>
            <a:r>
              <a:rPr lang="en-US" sz="2500" kern="100" dirty="0" err="1">
                <a:effectLst/>
                <a:latin typeface="Calibri" panose="020F0502020204030204" pitchFamily="34" charset="0"/>
                <a:ea typeface="Calibri" panose="020F0502020204030204" pitchFamily="34" charset="0"/>
                <a:cs typeface="Times New Roman" panose="02020603050405020304" pitchFamily="18" charset="0"/>
              </a:rPr>
              <a:t>Pentina</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Iryna, et al. “Exploring Relationship Development with Social Chatbots: A Mixed-Method Study of </a:t>
            </a:r>
            <a:r>
              <a:rPr lang="en-US" sz="2500" kern="100" dirty="0" err="1">
                <a:effectLst/>
                <a:latin typeface="Calibri" panose="020F0502020204030204" pitchFamily="34" charset="0"/>
                <a:ea typeface="Calibri" panose="020F0502020204030204" pitchFamily="34" charset="0"/>
                <a:cs typeface="Times New Roman" panose="02020603050405020304" pitchFamily="18" charset="0"/>
              </a:rPr>
              <a:t>Replika</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i="1" kern="100" dirty="0">
                <a:effectLst/>
                <a:latin typeface="Calibri" panose="020F0502020204030204" pitchFamily="34" charset="0"/>
                <a:ea typeface="Calibri" panose="020F0502020204030204" pitchFamily="34" charset="0"/>
                <a:cs typeface="Times New Roman" panose="02020603050405020304" pitchFamily="18" charset="0"/>
              </a:rPr>
              <a:t>Computers in Human Behavior</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vol. 140, 2023, p. 107600, </a:t>
            </a:r>
            <a:r>
              <a:rPr lang="en-US" sz="25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https://doi.org/10.1016/j.chb.2022.107600</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(last </a:t>
            </a:r>
            <a:r>
              <a:rPr lang="en-US" sz="2500" kern="100" dirty="0">
                <a:latin typeface="Calibri" panose="020F0502020204030204" pitchFamily="34" charset="0"/>
                <a:ea typeface="Calibri" panose="020F0502020204030204" pitchFamily="34" charset="0"/>
                <a:cs typeface="Times New Roman" panose="02020603050405020304" pitchFamily="18" charset="0"/>
              </a:rPr>
              <a:t>a</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ccessed April 15, </a:t>
            </a:r>
            <a:r>
              <a:rPr lang="en-US" sz="2500" kern="100">
                <a:effectLst/>
                <a:latin typeface="Calibri" panose="020F0502020204030204" pitchFamily="34" charset="0"/>
                <a:ea typeface="Calibri" panose="020F0502020204030204" pitchFamily="34" charset="0"/>
                <a:cs typeface="Times New Roman" panose="02020603050405020304" pitchFamily="18" charset="0"/>
              </a:rPr>
              <a:t>2023).</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500" dirty="0"/>
              <a:t>[4] </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Ramadan, </a:t>
            </a:r>
            <a:r>
              <a:rPr lang="en-US" sz="2500" kern="100" dirty="0" err="1">
                <a:effectLst/>
                <a:latin typeface="Calibri" panose="020F0502020204030204" pitchFamily="34" charset="0"/>
                <a:ea typeface="Calibri" panose="020F0502020204030204" pitchFamily="34" charset="0"/>
                <a:cs typeface="Times New Roman" panose="02020603050405020304" pitchFamily="18" charset="0"/>
              </a:rPr>
              <a:t>Zahy</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et al. “From Amazon.com to </a:t>
            </a:r>
            <a:r>
              <a:rPr lang="en-US" sz="2500" kern="100" dirty="0" err="1">
                <a:effectLst/>
                <a:latin typeface="Calibri" panose="020F0502020204030204" pitchFamily="34" charset="0"/>
                <a:ea typeface="Calibri" panose="020F0502020204030204" pitchFamily="34" charset="0"/>
                <a:cs typeface="Times New Roman" panose="02020603050405020304" pitchFamily="18" charset="0"/>
              </a:rPr>
              <a:t>Amazon.love</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How Alexa Is Redefining Companionship and Interdependence for People with Special Needs.” </a:t>
            </a:r>
            <a:r>
              <a:rPr lang="en-US" sz="2500" i="1" kern="100" dirty="0">
                <a:effectLst/>
                <a:latin typeface="Calibri" panose="020F0502020204030204" pitchFamily="34" charset="0"/>
                <a:ea typeface="Calibri" panose="020F0502020204030204" pitchFamily="34" charset="0"/>
                <a:cs typeface="Times New Roman" panose="02020603050405020304" pitchFamily="18" charset="0"/>
              </a:rPr>
              <a:t>Psychology &amp; Marketing.</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vol. 38, no. 4, 2021, pp. 596–609, </a:t>
            </a:r>
            <a:r>
              <a:rPr lang="en-US" sz="25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https://doi.org/10.1002/mar.21441</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(last </a:t>
            </a:r>
            <a:r>
              <a:rPr lang="en-US" sz="2500" kern="100" dirty="0">
                <a:latin typeface="Calibri" panose="020F0502020204030204" pitchFamily="34" charset="0"/>
                <a:ea typeface="Calibri" panose="020F0502020204030204" pitchFamily="34" charset="0"/>
                <a:cs typeface="Times New Roman" panose="02020603050405020304" pitchFamily="18" charset="0"/>
              </a:rPr>
              <a:t>a</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ccessed April 15, 2023).</a:t>
            </a:r>
          </a:p>
          <a:p>
            <a:pPr marL="0" indent="0">
              <a:buNone/>
            </a:pPr>
            <a:r>
              <a:rPr lang="en-US" sz="2500" dirty="0"/>
              <a:t>[5] </a:t>
            </a:r>
            <a:r>
              <a:rPr lang="en-US" sz="2500" kern="100" dirty="0" err="1">
                <a:effectLst/>
                <a:latin typeface="Calibri" panose="020F0502020204030204" pitchFamily="34" charset="0"/>
                <a:ea typeface="Calibri" panose="020F0502020204030204" pitchFamily="34" charset="0"/>
                <a:cs typeface="Times New Roman" panose="02020603050405020304" pitchFamily="18" charset="0"/>
              </a:rPr>
              <a:t>Skjuve</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Marita, et al. “My Chatbot Companion - a Study of Human-Chatbot Relationships.” </a:t>
            </a:r>
            <a:r>
              <a:rPr lang="en-US" sz="2500" i="1" kern="100" dirty="0">
                <a:effectLst/>
                <a:latin typeface="Calibri" panose="020F0502020204030204" pitchFamily="34" charset="0"/>
                <a:ea typeface="Calibri" panose="020F0502020204030204" pitchFamily="34" charset="0"/>
                <a:cs typeface="Times New Roman" panose="02020603050405020304" pitchFamily="18" charset="0"/>
              </a:rPr>
              <a:t>International Journal of Human-Computer Studies</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vol. 149, 2021, p. 102601, </a:t>
            </a:r>
            <a:r>
              <a:rPr lang="en-US" sz="25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https://doi.org/10.1016/j.ijhcs.2021.102601</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 (last </a:t>
            </a:r>
            <a:r>
              <a:rPr lang="en-US" sz="2500" kern="100" dirty="0">
                <a:latin typeface="Calibri" panose="020F0502020204030204" pitchFamily="34" charset="0"/>
                <a:ea typeface="Calibri" panose="020F0502020204030204" pitchFamily="34" charset="0"/>
                <a:cs typeface="Times New Roman" panose="02020603050405020304" pitchFamily="18" charset="0"/>
              </a:rPr>
              <a:t>a</a:t>
            </a:r>
            <a:r>
              <a:rPr lang="en-US" sz="2500" kern="100" dirty="0">
                <a:effectLst/>
                <a:latin typeface="Calibri" panose="020F0502020204030204" pitchFamily="34" charset="0"/>
                <a:ea typeface="Calibri" panose="020F0502020204030204" pitchFamily="34" charset="0"/>
                <a:cs typeface="Times New Roman" panose="02020603050405020304" pitchFamily="18" charset="0"/>
              </a:rPr>
              <a:t>ccessed April 15, 2023).</a:t>
            </a:r>
          </a:p>
          <a:p>
            <a:pPr marL="0" indent="0">
              <a:buNone/>
            </a:pP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Kyle Lopez</a:t>
            </a:r>
          </a:p>
        </p:txBody>
      </p:sp>
    </p:spTree>
    <p:extLst>
      <p:ext uri="{BB962C8B-B14F-4D97-AF65-F5344CB8AC3E}">
        <p14:creationId xmlns:p14="http://schemas.microsoft.com/office/powerpoint/2010/main" val="127026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914400" y="1143000"/>
            <a:ext cx="7314840" cy="1494000"/>
          </a:xfrm>
          <a:prstGeom prst="rect">
            <a:avLst/>
          </a:prstGeom>
          <a:noFill/>
          <a:ln>
            <a:noFill/>
          </a:ln>
        </p:spPr>
        <p:txBody>
          <a:bodyPr anchor="b">
            <a:noAutofit/>
          </a:bodyPr>
          <a:lstStyle/>
          <a:p>
            <a:pPr algn="ctr">
              <a:lnSpc>
                <a:spcPct val="80000"/>
              </a:lnSpc>
            </a:pPr>
            <a:r>
              <a:rPr lang="en-US" sz="3300" b="0" strike="noStrike" cap="all" spc="-1">
                <a:solidFill>
                  <a:srgbClr val="FFFFFF"/>
                </a:solidFill>
                <a:latin typeface="Cambria"/>
              </a:rPr>
              <a:t>Isaac Asimov’s Laws for Swarm Robotics</a:t>
            </a:r>
            <a:endParaRPr lang="en-US" sz="3300" b="0" strike="noStrike" spc="-1">
              <a:solidFill>
                <a:srgbClr val="FFFFFF"/>
              </a:solidFill>
              <a:latin typeface="Cambria"/>
            </a:endParaRPr>
          </a:p>
        </p:txBody>
      </p:sp>
      <p:sp>
        <p:nvSpPr>
          <p:cNvPr id="177" name="TextShape 2"/>
          <p:cNvSpPr txBox="1"/>
          <p:nvPr/>
        </p:nvSpPr>
        <p:spPr>
          <a:xfrm>
            <a:off x="914400" y="2724120"/>
            <a:ext cx="7314840" cy="761760"/>
          </a:xfrm>
          <a:prstGeom prst="rect">
            <a:avLst/>
          </a:prstGeom>
          <a:noFill/>
          <a:ln>
            <a:noFill/>
          </a:ln>
        </p:spPr>
        <p:txBody>
          <a:bodyPr>
            <a:noAutofit/>
          </a:bodyPr>
          <a:lstStyle/>
          <a:p>
            <a:pPr algn="ctr">
              <a:lnSpc>
                <a:spcPct val="90000"/>
              </a:lnSpc>
              <a:tabLst>
                <a:tab pos="0" algn="l"/>
              </a:tabLst>
            </a:pPr>
            <a:r>
              <a:rPr lang="en-US" sz="2100" b="0" strike="noStrike" spc="-1">
                <a:solidFill>
                  <a:srgbClr val="FFFFFF"/>
                </a:solidFill>
                <a:latin typeface="Cambria"/>
              </a:rPr>
              <a:t>Chandler Garcia</a:t>
            </a:r>
          </a:p>
        </p:txBody>
      </p:sp>
      <p:sp>
        <p:nvSpPr>
          <p:cNvPr id="178" name="TextShape 3"/>
          <p:cNvSpPr txBox="1"/>
          <p:nvPr/>
        </p:nvSpPr>
        <p:spPr>
          <a:xfrm>
            <a:off x="0" y="4997160"/>
            <a:ext cx="5562360" cy="145800"/>
          </a:xfrm>
          <a:prstGeom prst="rect">
            <a:avLst/>
          </a:prstGeom>
          <a:noFill/>
          <a:ln>
            <a:noFill/>
          </a:ln>
        </p:spPr>
        <p:txBody>
          <a:bodyPr anchor="ctr">
            <a:noAutofit/>
          </a:bodyPr>
          <a:lstStyle/>
          <a:p>
            <a:pPr>
              <a:lnSpc>
                <a:spcPct val="100000"/>
              </a:lnSpc>
              <a:tabLst>
                <a:tab pos="0" algn="l"/>
              </a:tabLst>
            </a:pPr>
            <a:r>
              <a:rPr lang="sk-SK" sz="900" b="0" strike="noStrike" spc="-1">
                <a:solidFill>
                  <a:srgbClr val="FFFFFF"/>
                </a:solidFill>
                <a:latin typeface="Cambria"/>
              </a:rPr>
              <a:t>© 2023 Keith A. Pray</a:t>
            </a:r>
            <a:endParaRPr lang="en-US" sz="900" b="0" strike="noStrike" spc="-1">
              <a:latin typeface="Times New Roman"/>
            </a:endParaRPr>
          </a:p>
        </p:txBody>
      </p:sp>
      <p:sp>
        <p:nvSpPr>
          <p:cNvPr id="179" name="TextShape 4"/>
          <p:cNvSpPr txBox="1"/>
          <p:nvPr/>
        </p:nvSpPr>
        <p:spPr>
          <a:xfrm>
            <a:off x="8519040" y="4997160"/>
            <a:ext cx="624600" cy="145800"/>
          </a:xfrm>
          <a:prstGeom prst="rect">
            <a:avLst/>
          </a:prstGeom>
          <a:noFill/>
          <a:ln>
            <a:noFill/>
          </a:ln>
        </p:spPr>
        <p:txBody>
          <a:bodyPr anchor="ctr">
            <a:noAutofit/>
          </a:bodyPr>
          <a:lstStyle/>
          <a:p>
            <a:pPr algn="r">
              <a:lnSpc>
                <a:spcPct val="100000"/>
              </a:lnSpc>
            </a:pPr>
            <a:fld id="{97E6C38D-C4AD-4666-8EDB-4EA66B3FB7BC}" type="slidenum">
              <a:rPr lang="en-US" sz="900" b="0" strike="noStrike" spc="-1">
                <a:solidFill>
                  <a:srgbClr val="FFFFFF"/>
                </a:solidFill>
                <a:latin typeface="Cambria"/>
              </a:rPr>
              <a:t>13</a:t>
            </a:fld>
            <a:endParaRPr lang="en-US" sz="900" b="0" strike="noStrike" spc="-1">
              <a:latin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stomShape 1"/>
          <p:cNvSpPr/>
          <p:nvPr/>
        </p:nvSpPr>
        <p:spPr>
          <a:xfrm>
            <a:off x="685800" y="361800"/>
            <a:ext cx="7771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80000"/>
              </a:lnSpc>
            </a:pPr>
            <a:r>
              <a:rPr lang="en-US" sz="2700" b="0" strike="noStrike" cap="all" spc="-1">
                <a:solidFill>
                  <a:srgbClr val="FFFFFF"/>
                </a:solidFill>
                <a:latin typeface="Cambria"/>
                <a:ea typeface="DejaVu Sans"/>
              </a:rPr>
              <a:t>Swarm Robotics</a:t>
            </a:r>
            <a:endParaRPr lang="en-US" sz="2700" b="0" strike="noStrike" spc="-1">
              <a:latin typeface="Arial"/>
            </a:endParaRPr>
          </a:p>
        </p:txBody>
      </p:sp>
      <p:sp>
        <p:nvSpPr>
          <p:cNvPr id="181" name="CustomShape 2"/>
          <p:cNvSpPr/>
          <p:nvPr/>
        </p:nvSpPr>
        <p:spPr>
          <a:xfrm>
            <a:off x="685800" y="1352520"/>
            <a:ext cx="3732840" cy="33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Centralized Swarm Systems [1]</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Central Controller</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High Computation</a:t>
            </a:r>
            <a:endParaRPr lang="en-US" sz="1800" b="0" strike="noStrike" spc="-1">
              <a:latin typeface="Arial"/>
            </a:endParaRPr>
          </a:p>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Decentralized Swarm Systems [2]</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Behavior Based</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Data Driven</a:t>
            </a:r>
            <a:endParaRPr lang="en-US" sz="1800" b="0" strike="noStrike" spc="-1">
              <a:latin typeface="Arial"/>
            </a:endParaRPr>
          </a:p>
        </p:txBody>
      </p:sp>
      <p:sp>
        <p:nvSpPr>
          <p:cNvPr id="182" name="CustomShape 3"/>
          <p:cNvSpPr/>
          <p:nvPr/>
        </p:nvSpPr>
        <p:spPr>
          <a:xfrm>
            <a:off x="0" y="4997160"/>
            <a:ext cx="556164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sk-SK" sz="900" b="0" strike="noStrike" spc="-1">
                <a:solidFill>
                  <a:srgbClr val="FFFFFF"/>
                </a:solidFill>
                <a:latin typeface="Cambria"/>
                <a:ea typeface="DejaVu Sans"/>
              </a:rPr>
              <a:t>© 2023 Keith A. Pray</a:t>
            </a:r>
            <a:endParaRPr lang="en-US" sz="900" b="0" strike="noStrike" spc="-1">
              <a:latin typeface="Arial"/>
            </a:endParaRPr>
          </a:p>
        </p:txBody>
      </p:sp>
      <p:sp>
        <p:nvSpPr>
          <p:cNvPr id="183" name="CustomShape 4"/>
          <p:cNvSpPr/>
          <p:nvPr/>
        </p:nvSpPr>
        <p:spPr>
          <a:xfrm>
            <a:off x="8519040" y="4997160"/>
            <a:ext cx="62388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E5AC4E7D-399A-442B-975E-540097C1EC99}" type="slidenum">
              <a:rPr lang="en-US" sz="900" b="0" strike="noStrike" spc="-1">
                <a:solidFill>
                  <a:srgbClr val="FFFFFF"/>
                </a:solidFill>
                <a:latin typeface="Cambria"/>
                <a:ea typeface="DejaVu Sans"/>
              </a:rPr>
              <a:t>14</a:t>
            </a:fld>
            <a:endParaRPr lang="en-US" sz="900" b="0" strike="noStrike" spc="-1">
              <a:latin typeface="Arial"/>
            </a:endParaRPr>
          </a:p>
        </p:txBody>
      </p:sp>
      <p:sp>
        <p:nvSpPr>
          <p:cNvPr id="184" name="CustomShape 5"/>
          <p:cNvSpPr/>
          <p:nvPr/>
        </p:nvSpPr>
        <p:spPr>
          <a:xfrm>
            <a:off x="6847200" y="372240"/>
            <a:ext cx="21787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400" b="0" strike="noStrike" spc="-1">
                <a:solidFill>
                  <a:srgbClr val="FFFFFF"/>
                </a:solidFill>
                <a:latin typeface="Cambria"/>
                <a:ea typeface="DejaVu Sans"/>
              </a:rPr>
              <a:t>Chandler Garcia</a:t>
            </a:r>
            <a:endParaRPr lang="en-US" sz="1400" b="0" strike="noStrike" spc="-1">
              <a:latin typeface="Arial"/>
            </a:endParaRPr>
          </a:p>
        </p:txBody>
      </p:sp>
      <p:pic>
        <p:nvPicPr>
          <p:cNvPr id="185" name="Picture 184"/>
          <p:cNvPicPr/>
          <p:nvPr/>
        </p:nvPicPr>
        <p:blipFill>
          <a:blip r:embed="rId3"/>
          <a:stretch/>
        </p:blipFill>
        <p:spPr>
          <a:xfrm>
            <a:off x="4674973" y="752400"/>
            <a:ext cx="3782147" cy="1968840"/>
          </a:xfrm>
          <a:prstGeom prst="rect">
            <a:avLst/>
          </a:prstGeom>
          <a:ln>
            <a:noFill/>
          </a:ln>
        </p:spPr>
      </p:pic>
      <p:pic>
        <p:nvPicPr>
          <p:cNvPr id="186" name="Picture 185"/>
          <p:cNvPicPr/>
          <p:nvPr/>
        </p:nvPicPr>
        <p:blipFill>
          <a:blip r:embed="rId4"/>
          <a:stretch/>
        </p:blipFill>
        <p:spPr>
          <a:xfrm>
            <a:off x="4496499" y="2721240"/>
            <a:ext cx="4188141" cy="242100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stomShape 1"/>
          <p:cNvSpPr/>
          <p:nvPr/>
        </p:nvSpPr>
        <p:spPr>
          <a:xfrm>
            <a:off x="685800" y="361800"/>
            <a:ext cx="7771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80000"/>
              </a:lnSpc>
            </a:pPr>
            <a:r>
              <a:rPr lang="en-US" sz="2700" b="0" strike="noStrike" cap="all" spc="-1">
                <a:solidFill>
                  <a:srgbClr val="FFFFFF"/>
                </a:solidFill>
                <a:latin typeface="Cambria"/>
                <a:ea typeface="DejaVu Sans"/>
              </a:rPr>
              <a:t>Decentralized Robot Swarms</a:t>
            </a:r>
            <a:endParaRPr lang="en-US" sz="2700" b="0" strike="noStrike" spc="-1">
              <a:latin typeface="Arial"/>
            </a:endParaRPr>
          </a:p>
        </p:txBody>
      </p:sp>
      <p:sp>
        <p:nvSpPr>
          <p:cNvPr id="188" name="CustomShape 2"/>
          <p:cNvSpPr/>
          <p:nvPr/>
        </p:nvSpPr>
        <p:spPr>
          <a:xfrm>
            <a:off x="4419360" y="1347120"/>
            <a:ext cx="3732840" cy="33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Behavior Based [1]</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Manually Designed Behaviors [4]</a:t>
            </a:r>
            <a:endParaRPr lang="en-US" sz="1800" b="0" strike="noStrike" spc="-1">
              <a:latin typeface="Arial"/>
            </a:endParaRPr>
          </a:p>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Data Driven [2]</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Reinforcement Learning [5]</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Neural Networks</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Machine Learning</a:t>
            </a:r>
            <a:endParaRPr lang="en-US" sz="1800" b="0" strike="noStrike" spc="-1">
              <a:latin typeface="Arial"/>
            </a:endParaRPr>
          </a:p>
        </p:txBody>
      </p:sp>
      <p:sp>
        <p:nvSpPr>
          <p:cNvPr id="189" name="CustomShape 3"/>
          <p:cNvSpPr/>
          <p:nvPr/>
        </p:nvSpPr>
        <p:spPr>
          <a:xfrm>
            <a:off x="0" y="4997160"/>
            <a:ext cx="556164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sk-SK" sz="900" b="0" strike="noStrike" spc="-1">
                <a:solidFill>
                  <a:srgbClr val="FFFFFF"/>
                </a:solidFill>
                <a:latin typeface="Cambria"/>
                <a:ea typeface="DejaVu Sans"/>
              </a:rPr>
              <a:t>© 2023 Keith A. Pray</a:t>
            </a:r>
            <a:endParaRPr lang="en-US" sz="900" b="0" strike="noStrike" spc="-1">
              <a:latin typeface="Arial"/>
            </a:endParaRPr>
          </a:p>
        </p:txBody>
      </p:sp>
      <p:sp>
        <p:nvSpPr>
          <p:cNvPr id="190" name="CustomShape 4"/>
          <p:cNvSpPr/>
          <p:nvPr/>
        </p:nvSpPr>
        <p:spPr>
          <a:xfrm>
            <a:off x="8519040" y="4997160"/>
            <a:ext cx="62388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CF05AFB-C4B2-4535-A9AC-E2FCF53605A7}" type="slidenum">
              <a:rPr lang="en-US" sz="900" b="0" strike="noStrike" spc="-1">
                <a:solidFill>
                  <a:srgbClr val="FFFFFF"/>
                </a:solidFill>
                <a:latin typeface="Cambria"/>
                <a:ea typeface="DejaVu Sans"/>
              </a:rPr>
              <a:t>15</a:t>
            </a:fld>
            <a:endParaRPr lang="en-US" sz="900" b="0" strike="noStrike" spc="-1">
              <a:latin typeface="Arial"/>
            </a:endParaRPr>
          </a:p>
        </p:txBody>
      </p:sp>
      <p:sp>
        <p:nvSpPr>
          <p:cNvPr id="191" name="CustomShape 5"/>
          <p:cNvSpPr/>
          <p:nvPr/>
        </p:nvSpPr>
        <p:spPr>
          <a:xfrm>
            <a:off x="6847200" y="372240"/>
            <a:ext cx="21787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400" b="0" strike="noStrike" spc="-1">
                <a:solidFill>
                  <a:srgbClr val="FFFFFF"/>
                </a:solidFill>
                <a:latin typeface="Cambria"/>
                <a:ea typeface="DejaVu Sans"/>
              </a:rPr>
              <a:t>Chandler Garcia</a:t>
            </a:r>
            <a:endParaRPr lang="en-US" sz="1400" b="0" strike="noStrike" spc="-1">
              <a:latin typeface="Arial"/>
            </a:endParaRPr>
          </a:p>
        </p:txBody>
      </p:sp>
      <p:pic>
        <p:nvPicPr>
          <p:cNvPr id="192" name="Picture 191"/>
          <p:cNvPicPr/>
          <p:nvPr/>
        </p:nvPicPr>
        <p:blipFill>
          <a:blip r:embed="rId3"/>
          <a:stretch/>
        </p:blipFill>
        <p:spPr>
          <a:xfrm>
            <a:off x="731520" y="1332720"/>
            <a:ext cx="2828160" cy="3187440"/>
          </a:xfrm>
          <a:prstGeom prst="rect">
            <a:avLst/>
          </a:prstGeom>
          <a:ln>
            <a:noFill/>
          </a:ln>
        </p:spPr>
      </p:pic>
      <p:sp>
        <p:nvSpPr>
          <p:cNvPr id="193" name="CustomShape 6"/>
          <p:cNvSpPr/>
          <p:nvPr/>
        </p:nvSpPr>
        <p:spPr>
          <a:xfrm>
            <a:off x="3560400" y="4191120"/>
            <a:ext cx="730800" cy="85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Arial"/>
                <a:ea typeface="DejaVu Sans"/>
              </a:rPr>
              <a:t>[3]</a:t>
            </a:r>
            <a:endParaRPr lang="en-US" sz="18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ustomShape 1"/>
          <p:cNvSpPr/>
          <p:nvPr/>
        </p:nvSpPr>
        <p:spPr>
          <a:xfrm>
            <a:off x="685800" y="361800"/>
            <a:ext cx="7771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80000"/>
              </a:lnSpc>
            </a:pPr>
            <a:r>
              <a:rPr lang="en-US" sz="2700" b="0" strike="noStrike" cap="all" spc="-1">
                <a:solidFill>
                  <a:srgbClr val="FFFFFF"/>
                </a:solidFill>
                <a:latin typeface="Cambria"/>
                <a:ea typeface="DejaVu Sans"/>
              </a:rPr>
              <a:t>Isaac Asimov’s 3 Laws [6]</a:t>
            </a:r>
            <a:endParaRPr lang="en-US" sz="2700" b="0" strike="noStrike" spc="-1">
              <a:latin typeface="Arial"/>
            </a:endParaRPr>
          </a:p>
        </p:txBody>
      </p:sp>
      <p:sp>
        <p:nvSpPr>
          <p:cNvPr id="195" name="CustomShape 2"/>
          <p:cNvSpPr/>
          <p:nvPr/>
        </p:nvSpPr>
        <p:spPr>
          <a:xfrm>
            <a:off x="685800" y="1352520"/>
            <a:ext cx="3732840" cy="33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05920" indent="-204840">
              <a:lnSpc>
                <a:spcPct val="90000"/>
              </a:lnSpc>
              <a:spcBef>
                <a:spcPts val="1199"/>
              </a:spcBef>
              <a:buClr>
                <a:srgbClr val="BCB49E"/>
              </a:buClr>
              <a:buSzPct val="90000"/>
              <a:buFont typeface="Arial"/>
              <a:buChar char="•"/>
            </a:pPr>
            <a:r>
              <a:rPr lang="en-US" sz="1200" b="0" strike="noStrike" spc="-1">
                <a:solidFill>
                  <a:srgbClr val="FFFFFF"/>
                </a:solidFill>
                <a:latin typeface="Cambria"/>
                <a:ea typeface="DejaVu Sans"/>
              </a:rPr>
              <a:t>1. A robot may not injure a human being or, through inaction, allow a human being to come to harm.</a:t>
            </a:r>
            <a:endParaRPr lang="en-US" sz="1200" b="0" strike="noStrike" spc="-1">
              <a:latin typeface="Arial"/>
            </a:endParaRPr>
          </a:p>
          <a:p>
            <a:pPr marL="205920" indent="-204840">
              <a:lnSpc>
                <a:spcPct val="90000"/>
              </a:lnSpc>
              <a:spcBef>
                <a:spcPts val="1199"/>
              </a:spcBef>
              <a:buClr>
                <a:srgbClr val="BCB49E"/>
              </a:buClr>
              <a:buSzPct val="90000"/>
              <a:buFont typeface="Arial"/>
              <a:buChar char="•"/>
            </a:pPr>
            <a:r>
              <a:rPr lang="en-US" sz="1200" b="0" strike="noStrike" spc="-1">
                <a:solidFill>
                  <a:srgbClr val="FFFFFF"/>
                </a:solidFill>
                <a:latin typeface="Cambria"/>
                <a:ea typeface="DejaVu Sans"/>
              </a:rPr>
              <a:t>2. A robot must obey the orders given it by human beings except where such orders would conflict with the First Law.</a:t>
            </a:r>
            <a:endParaRPr lang="en-US" sz="1200" b="0" strike="noStrike" spc="-1">
              <a:latin typeface="Arial"/>
            </a:endParaRPr>
          </a:p>
          <a:p>
            <a:pPr marL="205920" indent="-204840">
              <a:lnSpc>
                <a:spcPct val="90000"/>
              </a:lnSpc>
              <a:spcBef>
                <a:spcPts val="1199"/>
              </a:spcBef>
              <a:buClr>
                <a:srgbClr val="BCB49E"/>
              </a:buClr>
              <a:buSzPct val="90000"/>
              <a:buFont typeface="Arial"/>
              <a:buChar char="•"/>
            </a:pPr>
            <a:r>
              <a:rPr lang="en-US" sz="1200" b="0" strike="noStrike" spc="-1">
                <a:solidFill>
                  <a:srgbClr val="FFFFFF"/>
                </a:solidFill>
                <a:latin typeface="Cambria"/>
                <a:ea typeface="DejaVu Sans"/>
              </a:rPr>
              <a:t>3. A robot must protect its own existence as long as such protection does not conflict with the First or Second Law.</a:t>
            </a:r>
            <a:endParaRPr lang="en-US" sz="1200" b="0" strike="noStrike" spc="-1">
              <a:latin typeface="Arial"/>
            </a:endParaRPr>
          </a:p>
          <a:p>
            <a:pPr marL="205920" indent="-204840">
              <a:lnSpc>
                <a:spcPct val="90000"/>
              </a:lnSpc>
              <a:spcBef>
                <a:spcPts val="1199"/>
              </a:spcBef>
              <a:buClr>
                <a:srgbClr val="BCB49E"/>
              </a:buClr>
              <a:buSzPct val="90000"/>
              <a:buFont typeface="Arial"/>
              <a:buChar char="•"/>
            </a:pPr>
            <a:r>
              <a:rPr lang="en-US" sz="1200" b="0" strike="noStrike" spc="-1">
                <a:solidFill>
                  <a:srgbClr val="FFFFFF"/>
                </a:solidFill>
                <a:latin typeface="Cambria"/>
                <a:ea typeface="DejaVu Sans"/>
              </a:rPr>
              <a:t>0. A robot may not harm humanity, or, by inaction, allow humanity to come to harm.</a:t>
            </a:r>
            <a:endParaRPr lang="en-US" sz="1200" b="0" strike="noStrike" spc="-1">
              <a:latin typeface="Arial"/>
            </a:endParaRPr>
          </a:p>
        </p:txBody>
      </p:sp>
      <p:sp>
        <p:nvSpPr>
          <p:cNvPr id="196" name="CustomShape 3"/>
          <p:cNvSpPr/>
          <p:nvPr/>
        </p:nvSpPr>
        <p:spPr>
          <a:xfrm>
            <a:off x="0" y="4997160"/>
            <a:ext cx="556164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sk-SK" sz="900" b="0" strike="noStrike" spc="-1">
                <a:solidFill>
                  <a:srgbClr val="FFFFFF"/>
                </a:solidFill>
                <a:latin typeface="Cambria"/>
                <a:ea typeface="DejaVu Sans"/>
              </a:rPr>
              <a:t>© 2023 Keith A. Pray</a:t>
            </a:r>
            <a:endParaRPr lang="en-US" sz="900" b="0" strike="noStrike" spc="-1">
              <a:latin typeface="Arial"/>
            </a:endParaRPr>
          </a:p>
        </p:txBody>
      </p:sp>
      <p:sp>
        <p:nvSpPr>
          <p:cNvPr id="197" name="CustomShape 4"/>
          <p:cNvSpPr/>
          <p:nvPr/>
        </p:nvSpPr>
        <p:spPr>
          <a:xfrm>
            <a:off x="8519040" y="4997160"/>
            <a:ext cx="62388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E38F2F3-E4DC-4803-B444-49CA9F554576}" type="slidenum">
              <a:rPr lang="en-US" sz="900" b="0" strike="noStrike" spc="-1">
                <a:solidFill>
                  <a:srgbClr val="FFFFFF"/>
                </a:solidFill>
                <a:latin typeface="Cambria"/>
                <a:ea typeface="DejaVu Sans"/>
              </a:rPr>
              <a:t>16</a:t>
            </a:fld>
            <a:endParaRPr lang="en-US" sz="900" b="0" strike="noStrike" spc="-1">
              <a:latin typeface="Arial"/>
            </a:endParaRPr>
          </a:p>
        </p:txBody>
      </p:sp>
      <p:sp>
        <p:nvSpPr>
          <p:cNvPr id="198" name="CustomShape 5"/>
          <p:cNvSpPr/>
          <p:nvPr/>
        </p:nvSpPr>
        <p:spPr>
          <a:xfrm>
            <a:off x="6847200" y="372240"/>
            <a:ext cx="21787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400" b="0" strike="noStrike" spc="-1">
                <a:solidFill>
                  <a:srgbClr val="FFFFFF"/>
                </a:solidFill>
                <a:latin typeface="Cambria"/>
                <a:ea typeface="DejaVu Sans"/>
              </a:rPr>
              <a:t>Chandler Garcia</a:t>
            </a:r>
            <a:endParaRPr lang="en-US" sz="1400" b="0" strike="noStrike" spc="-1">
              <a:latin typeface="Arial"/>
            </a:endParaRPr>
          </a:p>
        </p:txBody>
      </p:sp>
      <p:pic>
        <p:nvPicPr>
          <p:cNvPr id="199" name="Picture 198"/>
          <p:cNvPicPr/>
          <p:nvPr/>
        </p:nvPicPr>
        <p:blipFill>
          <a:blip r:embed="rId3"/>
          <a:stretch/>
        </p:blipFill>
        <p:spPr>
          <a:xfrm>
            <a:off x="5443425" y="675000"/>
            <a:ext cx="2807550" cy="4446686"/>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685800" y="361800"/>
            <a:ext cx="7771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80000"/>
              </a:lnSpc>
            </a:pPr>
            <a:r>
              <a:rPr lang="en-US" sz="2700" b="0" strike="noStrike" cap="all" spc="-1">
                <a:solidFill>
                  <a:srgbClr val="FFFFFF"/>
                </a:solidFill>
                <a:latin typeface="Cambria"/>
                <a:ea typeface="DejaVu Sans"/>
              </a:rPr>
              <a:t>A robot must protect itself</a:t>
            </a:r>
            <a:endParaRPr lang="en-US" sz="2700" b="0" strike="noStrike" spc="-1">
              <a:latin typeface="Arial"/>
            </a:endParaRPr>
          </a:p>
        </p:txBody>
      </p:sp>
      <p:sp>
        <p:nvSpPr>
          <p:cNvPr id="201" name="CustomShape 2"/>
          <p:cNvSpPr/>
          <p:nvPr/>
        </p:nvSpPr>
        <p:spPr>
          <a:xfrm>
            <a:off x="685800" y="1352520"/>
            <a:ext cx="3732840" cy="33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Swarms are prone to error cascades [7]</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Robustness [8] </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Resilience [4]</a:t>
            </a:r>
            <a:endParaRPr lang="en-US" sz="1800" b="0" strike="noStrike" spc="-1">
              <a:latin typeface="Arial"/>
            </a:endParaRPr>
          </a:p>
        </p:txBody>
      </p:sp>
      <p:sp>
        <p:nvSpPr>
          <p:cNvPr id="202" name="CustomShape 3"/>
          <p:cNvSpPr/>
          <p:nvPr/>
        </p:nvSpPr>
        <p:spPr>
          <a:xfrm>
            <a:off x="0" y="4997160"/>
            <a:ext cx="556164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sk-SK" sz="900" b="0" strike="noStrike" spc="-1">
                <a:solidFill>
                  <a:srgbClr val="FFFFFF"/>
                </a:solidFill>
                <a:latin typeface="Cambria"/>
                <a:ea typeface="DejaVu Sans"/>
              </a:rPr>
              <a:t>© 2023 Keith A. Pray</a:t>
            </a:r>
            <a:endParaRPr lang="en-US" sz="900" b="0" strike="noStrike" spc="-1">
              <a:latin typeface="Arial"/>
            </a:endParaRPr>
          </a:p>
        </p:txBody>
      </p:sp>
      <p:sp>
        <p:nvSpPr>
          <p:cNvPr id="203" name="CustomShape 4"/>
          <p:cNvSpPr/>
          <p:nvPr/>
        </p:nvSpPr>
        <p:spPr>
          <a:xfrm>
            <a:off x="8519040" y="4997160"/>
            <a:ext cx="62388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FEC1098-F8AC-451C-8879-327F77CFAF70}" type="slidenum">
              <a:rPr lang="en-US" sz="900" b="0" strike="noStrike" spc="-1">
                <a:solidFill>
                  <a:srgbClr val="FFFFFF"/>
                </a:solidFill>
                <a:latin typeface="Cambria"/>
                <a:ea typeface="DejaVu Sans"/>
              </a:rPr>
              <a:t>17</a:t>
            </a:fld>
            <a:endParaRPr lang="en-US" sz="900" b="0" strike="noStrike" spc="-1">
              <a:latin typeface="Arial"/>
            </a:endParaRPr>
          </a:p>
        </p:txBody>
      </p:sp>
      <p:sp>
        <p:nvSpPr>
          <p:cNvPr id="204" name="CustomShape 5"/>
          <p:cNvSpPr/>
          <p:nvPr/>
        </p:nvSpPr>
        <p:spPr>
          <a:xfrm>
            <a:off x="6847200" y="372240"/>
            <a:ext cx="21787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400" b="0" strike="noStrike" spc="-1">
                <a:solidFill>
                  <a:srgbClr val="FFFFFF"/>
                </a:solidFill>
                <a:latin typeface="Cambria"/>
                <a:ea typeface="DejaVu Sans"/>
              </a:rPr>
              <a:t>Chandler Garcia</a:t>
            </a:r>
            <a:endParaRPr lang="en-US" sz="1400" b="0" strike="noStrike" spc="-1">
              <a:latin typeface="Arial"/>
            </a:endParaRPr>
          </a:p>
        </p:txBody>
      </p:sp>
      <p:pic>
        <p:nvPicPr>
          <p:cNvPr id="205" name="Picture 204"/>
          <p:cNvPicPr/>
          <p:nvPr/>
        </p:nvPicPr>
        <p:blipFill>
          <a:blip r:embed="rId3"/>
          <a:stretch/>
        </p:blipFill>
        <p:spPr>
          <a:xfrm>
            <a:off x="5008680" y="3042919"/>
            <a:ext cx="3732840" cy="2099321"/>
          </a:xfrm>
          <a:prstGeom prst="rect">
            <a:avLst/>
          </a:prstGeom>
          <a:ln>
            <a:noFill/>
          </a:ln>
        </p:spPr>
      </p:pic>
      <p:pic>
        <p:nvPicPr>
          <p:cNvPr id="206" name="Picture 205"/>
          <p:cNvPicPr/>
          <p:nvPr/>
        </p:nvPicPr>
        <p:blipFill>
          <a:blip r:embed="rId4"/>
          <a:stretch/>
        </p:blipFill>
        <p:spPr>
          <a:xfrm>
            <a:off x="5008680" y="983635"/>
            <a:ext cx="3732840" cy="2061193"/>
          </a:xfrm>
          <a:prstGeom prst="rect">
            <a:avLst/>
          </a:prstGeom>
          <a:ln>
            <a:noFill/>
          </a:ln>
        </p:spPr>
      </p:pic>
      <p:sp>
        <p:nvSpPr>
          <p:cNvPr id="207" name="CustomShape 6"/>
          <p:cNvSpPr/>
          <p:nvPr/>
        </p:nvSpPr>
        <p:spPr>
          <a:xfrm>
            <a:off x="4429602" y="3880229"/>
            <a:ext cx="454204" cy="4247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dirty="0">
                <a:latin typeface="Arial"/>
                <a:ea typeface="DejaVu Sans"/>
              </a:rPr>
              <a:t>[4]</a:t>
            </a:r>
            <a:endParaRPr lang="en-US" sz="1800" b="0" strike="noStrike" spc="-1" dirty="0">
              <a:latin typeface="Arial"/>
            </a:endParaRPr>
          </a:p>
        </p:txBody>
      </p:sp>
      <p:sp>
        <p:nvSpPr>
          <p:cNvPr id="208" name="CustomShape 7"/>
          <p:cNvSpPr/>
          <p:nvPr/>
        </p:nvSpPr>
        <p:spPr>
          <a:xfrm>
            <a:off x="4429602" y="1755001"/>
            <a:ext cx="454204" cy="4247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dirty="0">
                <a:latin typeface="Arial"/>
                <a:ea typeface="DejaVu Sans"/>
              </a:rPr>
              <a:t>[8]</a:t>
            </a:r>
            <a:endParaRPr lang="en-US" sz="1800" b="0" strike="noStrike" spc="-1" dirty="0">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685800" y="361800"/>
            <a:ext cx="7771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80000"/>
              </a:lnSpc>
            </a:pPr>
            <a:r>
              <a:rPr lang="en-US" sz="2700" b="0" strike="noStrike" cap="all" spc="-1">
                <a:solidFill>
                  <a:srgbClr val="FFFFFF"/>
                </a:solidFill>
                <a:latin typeface="Cambria"/>
                <a:ea typeface="DejaVu Sans"/>
              </a:rPr>
              <a:t>A robot must Obey Orders</a:t>
            </a:r>
            <a:endParaRPr lang="en-US" sz="2700" b="0" strike="noStrike" spc="-1">
              <a:latin typeface="Arial"/>
            </a:endParaRPr>
          </a:p>
        </p:txBody>
      </p:sp>
      <p:sp>
        <p:nvSpPr>
          <p:cNvPr id="210" name="CustomShape 2"/>
          <p:cNvSpPr/>
          <p:nvPr/>
        </p:nvSpPr>
        <p:spPr>
          <a:xfrm>
            <a:off x="685800" y="1352520"/>
            <a:ext cx="3732840" cy="33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05920" indent="-204840">
              <a:lnSpc>
                <a:spcPct val="90000"/>
              </a:lnSpc>
              <a:spcBef>
                <a:spcPts val="1199"/>
              </a:spcBef>
              <a:buClr>
                <a:srgbClr val="BCB49E"/>
              </a:buClr>
              <a:buSzPct val="90000"/>
              <a:buFont typeface="Arial"/>
              <a:buChar char="•"/>
            </a:pPr>
            <a:r>
              <a:rPr lang="en-US" sz="1800" b="0" strike="noStrike" spc="-1" dirty="0">
                <a:solidFill>
                  <a:srgbClr val="FFFFFF"/>
                </a:solidFill>
                <a:latin typeface="Cambria"/>
                <a:ea typeface="DejaVu Sans"/>
              </a:rPr>
              <a:t>Swarms are created to complete tasks</a:t>
            </a:r>
            <a:endParaRPr lang="en-US" sz="1800" b="0" strike="noStrike" spc="-1" dirty="0">
              <a:latin typeface="Arial"/>
            </a:endParaRPr>
          </a:p>
          <a:p>
            <a:pPr marL="864000" lvl="1" indent="-323280">
              <a:lnSpc>
                <a:spcPct val="100000"/>
              </a:lnSpc>
              <a:spcBef>
                <a:spcPts val="1134"/>
              </a:spcBef>
              <a:buClr>
                <a:srgbClr val="FFFFFF"/>
              </a:buClr>
              <a:buSzPct val="75000"/>
              <a:buFont typeface="Symbol"/>
              <a:buChar char=""/>
            </a:pPr>
            <a:r>
              <a:rPr lang="en-US" sz="1800" b="0" strike="noStrike" spc="-1" dirty="0">
                <a:solidFill>
                  <a:srgbClr val="FFFFFF"/>
                </a:solidFill>
                <a:latin typeface="Cambria"/>
                <a:ea typeface="DejaVu Sans"/>
              </a:rPr>
              <a:t>RL Collective Transport [5] </a:t>
            </a:r>
            <a:endParaRPr lang="en-US" sz="1800" b="0" strike="noStrike" spc="-1" dirty="0">
              <a:latin typeface="Arial"/>
            </a:endParaRPr>
          </a:p>
          <a:p>
            <a:pPr marL="864000" lvl="1" indent="-323280">
              <a:lnSpc>
                <a:spcPct val="100000"/>
              </a:lnSpc>
              <a:spcBef>
                <a:spcPts val="1134"/>
              </a:spcBef>
              <a:buClr>
                <a:srgbClr val="FFFFFF"/>
              </a:buClr>
              <a:buSzPct val="75000"/>
              <a:buFont typeface="Symbol"/>
              <a:buChar char=""/>
            </a:pPr>
            <a:r>
              <a:rPr lang="en-US" sz="1800" b="0" strike="noStrike" spc="-1" dirty="0">
                <a:solidFill>
                  <a:srgbClr val="FFFFFF"/>
                </a:solidFill>
                <a:latin typeface="Cambria"/>
                <a:ea typeface="DejaVu Sans"/>
              </a:rPr>
              <a:t>Connected Environment Navigation [9]</a:t>
            </a:r>
            <a:endParaRPr lang="en-US" sz="1800" b="0" strike="noStrike" spc="-1" dirty="0">
              <a:latin typeface="Arial"/>
            </a:endParaRPr>
          </a:p>
          <a:p>
            <a:pPr marL="864000" lvl="1" indent="-323280">
              <a:lnSpc>
                <a:spcPct val="100000"/>
              </a:lnSpc>
              <a:spcBef>
                <a:spcPts val="1134"/>
              </a:spcBef>
              <a:buClr>
                <a:srgbClr val="FFFFFF"/>
              </a:buClr>
              <a:buSzPct val="75000"/>
              <a:buFont typeface="Symbol"/>
              <a:buChar char=""/>
            </a:pPr>
            <a:r>
              <a:rPr lang="en-US" sz="1800" b="0" strike="noStrike" spc="-1" dirty="0">
                <a:solidFill>
                  <a:srgbClr val="FFFFFF"/>
                </a:solidFill>
                <a:latin typeface="Cambria"/>
                <a:ea typeface="DejaVu Sans"/>
              </a:rPr>
              <a:t>Colony Countermeasures [4]</a:t>
            </a:r>
            <a:endParaRPr lang="en-US" sz="1800" b="0" strike="noStrike" spc="-1" dirty="0">
              <a:latin typeface="Arial"/>
            </a:endParaRPr>
          </a:p>
        </p:txBody>
      </p:sp>
      <p:sp>
        <p:nvSpPr>
          <p:cNvPr id="211" name="CustomShape 3"/>
          <p:cNvSpPr/>
          <p:nvPr/>
        </p:nvSpPr>
        <p:spPr>
          <a:xfrm>
            <a:off x="0" y="4997160"/>
            <a:ext cx="556164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sk-SK" sz="900" b="0" strike="noStrike" spc="-1">
                <a:solidFill>
                  <a:srgbClr val="FFFFFF"/>
                </a:solidFill>
                <a:latin typeface="Cambria"/>
                <a:ea typeface="DejaVu Sans"/>
              </a:rPr>
              <a:t>© 2023 Keith A. Pray</a:t>
            </a:r>
            <a:endParaRPr lang="en-US" sz="900" b="0" strike="noStrike" spc="-1">
              <a:latin typeface="Arial"/>
            </a:endParaRPr>
          </a:p>
        </p:txBody>
      </p:sp>
      <p:sp>
        <p:nvSpPr>
          <p:cNvPr id="212" name="CustomShape 4"/>
          <p:cNvSpPr/>
          <p:nvPr/>
        </p:nvSpPr>
        <p:spPr>
          <a:xfrm>
            <a:off x="8519040" y="4997160"/>
            <a:ext cx="62388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625E1957-EC66-411A-86A0-C0E51D802BF5}" type="slidenum">
              <a:rPr lang="en-US" sz="900" b="0" strike="noStrike" spc="-1">
                <a:solidFill>
                  <a:srgbClr val="FFFFFF"/>
                </a:solidFill>
                <a:latin typeface="Cambria"/>
                <a:ea typeface="DejaVu Sans"/>
              </a:rPr>
              <a:t>18</a:t>
            </a:fld>
            <a:endParaRPr lang="en-US" sz="900" b="0" strike="noStrike" spc="-1">
              <a:latin typeface="Arial"/>
            </a:endParaRPr>
          </a:p>
        </p:txBody>
      </p:sp>
      <p:sp>
        <p:nvSpPr>
          <p:cNvPr id="213" name="CustomShape 5"/>
          <p:cNvSpPr/>
          <p:nvPr/>
        </p:nvSpPr>
        <p:spPr>
          <a:xfrm>
            <a:off x="6847200" y="372240"/>
            <a:ext cx="21787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400" b="0" strike="noStrike" spc="-1">
                <a:solidFill>
                  <a:srgbClr val="FFFFFF"/>
                </a:solidFill>
                <a:latin typeface="Cambria"/>
                <a:ea typeface="DejaVu Sans"/>
              </a:rPr>
              <a:t>Chandler Garcia</a:t>
            </a:r>
            <a:endParaRPr lang="en-US" sz="1400" b="0" strike="noStrike" spc="-1">
              <a:latin typeface="Arial"/>
            </a:endParaRPr>
          </a:p>
        </p:txBody>
      </p:sp>
      <p:pic>
        <p:nvPicPr>
          <p:cNvPr id="214" name="Picture 213"/>
          <p:cNvPicPr/>
          <p:nvPr/>
        </p:nvPicPr>
        <p:blipFill>
          <a:blip r:embed="rId3"/>
          <a:stretch/>
        </p:blipFill>
        <p:spPr>
          <a:xfrm>
            <a:off x="4370161" y="2451826"/>
            <a:ext cx="4772759" cy="2082329"/>
          </a:xfrm>
          <a:prstGeom prst="rect">
            <a:avLst/>
          </a:prstGeom>
          <a:ln>
            <a:noFill/>
          </a:ln>
        </p:spPr>
      </p:pic>
      <p:sp>
        <p:nvSpPr>
          <p:cNvPr id="215" name="CustomShape 6"/>
          <p:cNvSpPr/>
          <p:nvPr/>
        </p:nvSpPr>
        <p:spPr>
          <a:xfrm>
            <a:off x="6756540" y="4489740"/>
            <a:ext cx="478632" cy="42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dirty="0">
                <a:latin typeface="Arial"/>
                <a:ea typeface="DejaVu Sans"/>
              </a:rPr>
              <a:t>[5]</a:t>
            </a:r>
            <a:endParaRPr lang="en-US" sz="1800" b="0" strike="noStrike" spc="-1" dirty="0">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685800" y="361800"/>
            <a:ext cx="7771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80000"/>
              </a:lnSpc>
            </a:pPr>
            <a:r>
              <a:rPr lang="en-US" sz="2700" b="0" strike="noStrike" cap="all" spc="-1">
                <a:solidFill>
                  <a:srgbClr val="FFFFFF"/>
                </a:solidFill>
                <a:latin typeface="Cambria"/>
                <a:ea typeface="DejaVu Sans"/>
              </a:rPr>
              <a:t>A robot Cannot cause or allow harm to humans</a:t>
            </a:r>
            <a:endParaRPr lang="en-US" sz="2700" b="0" strike="noStrike" spc="-1">
              <a:latin typeface="Arial"/>
            </a:endParaRPr>
          </a:p>
        </p:txBody>
      </p:sp>
      <p:sp>
        <p:nvSpPr>
          <p:cNvPr id="217" name="CustomShape 2"/>
          <p:cNvSpPr/>
          <p:nvPr/>
        </p:nvSpPr>
        <p:spPr>
          <a:xfrm>
            <a:off x="685800" y="1352520"/>
            <a:ext cx="3732840" cy="33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Ethical Impact Agents</a:t>
            </a:r>
            <a:endParaRPr lang="en-US" sz="1800" b="0" strike="noStrike" spc="-1">
              <a:latin typeface="Arial"/>
            </a:endParaRPr>
          </a:p>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Implicit Ethical Agents</a:t>
            </a:r>
            <a:endParaRPr lang="en-US" sz="1800" b="0" strike="noStrike" spc="-1">
              <a:latin typeface="Arial"/>
            </a:endParaRPr>
          </a:p>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Explicit Ethical Agents</a:t>
            </a:r>
            <a:endParaRPr lang="en-US" sz="1800" b="0" strike="noStrike" spc="-1">
              <a:latin typeface="Arial"/>
            </a:endParaRPr>
          </a:p>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Full Ethical Agents [10]</a:t>
            </a:r>
            <a:endParaRPr lang="en-US" sz="1800" b="0" strike="noStrike" spc="-1">
              <a:latin typeface="Arial"/>
            </a:endParaRPr>
          </a:p>
        </p:txBody>
      </p:sp>
      <p:sp>
        <p:nvSpPr>
          <p:cNvPr id="218" name="CustomShape 3"/>
          <p:cNvSpPr/>
          <p:nvPr/>
        </p:nvSpPr>
        <p:spPr>
          <a:xfrm>
            <a:off x="0" y="4997160"/>
            <a:ext cx="556164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sk-SK" sz="900" b="0" strike="noStrike" spc="-1">
                <a:solidFill>
                  <a:srgbClr val="FFFFFF"/>
                </a:solidFill>
                <a:latin typeface="Cambria"/>
                <a:ea typeface="DejaVu Sans"/>
              </a:rPr>
              <a:t>© 2023 Keith A. Pray</a:t>
            </a:r>
            <a:endParaRPr lang="en-US" sz="900" b="0" strike="noStrike" spc="-1">
              <a:latin typeface="Arial"/>
            </a:endParaRPr>
          </a:p>
        </p:txBody>
      </p:sp>
      <p:sp>
        <p:nvSpPr>
          <p:cNvPr id="219" name="CustomShape 4"/>
          <p:cNvSpPr/>
          <p:nvPr/>
        </p:nvSpPr>
        <p:spPr>
          <a:xfrm>
            <a:off x="8519040" y="4997160"/>
            <a:ext cx="62388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E2A921C0-D2B2-47D0-A887-E913EED0CB43}" type="slidenum">
              <a:rPr lang="en-US" sz="900" b="0" strike="noStrike" spc="-1">
                <a:solidFill>
                  <a:srgbClr val="FFFFFF"/>
                </a:solidFill>
                <a:latin typeface="Cambria"/>
                <a:ea typeface="DejaVu Sans"/>
              </a:rPr>
              <a:t>19</a:t>
            </a:fld>
            <a:endParaRPr lang="en-US" sz="900" b="0" strike="noStrike" spc="-1">
              <a:latin typeface="Arial"/>
            </a:endParaRPr>
          </a:p>
        </p:txBody>
      </p:sp>
      <p:sp>
        <p:nvSpPr>
          <p:cNvPr id="220" name="CustomShape 5"/>
          <p:cNvSpPr/>
          <p:nvPr/>
        </p:nvSpPr>
        <p:spPr>
          <a:xfrm>
            <a:off x="6847200" y="372240"/>
            <a:ext cx="21787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400" b="0" strike="noStrike" spc="-1">
                <a:solidFill>
                  <a:srgbClr val="FFFFFF"/>
                </a:solidFill>
                <a:latin typeface="Cambria"/>
                <a:ea typeface="DejaVu Sans"/>
              </a:rPr>
              <a:t>Chandler Garcia</a:t>
            </a:r>
            <a:endParaRPr lang="en-US" sz="1400" b="0" strike="noStrike" spc="-1">
              <a:latin typeface="Arial"/>
            </a:endParaRPr>
          </a:p>
        </p:txBody>
      </p:sp>
      <p:pic>
        <p:nvPicPr>
          <p:cNvPr id="221" name="Picture 220"/>
          <p:cNvPicPr/>
          <p:nvPr/>
        </p:nvPicPr>
        <p:blipFill>
          <a:blip r:embed="rId3"/>
          <a:stretch/>
        </p:blipFill>
        <p:spPr>
          <a:xfrm>
            <a:off x="3532782" y="1384920"/>
            <a:ext cx="4911018" cy="2454840"/>
          </a:xfrm>
          <a:prstGeom prst="rect">
            <a:avLst/>
          </a:prstGeom>
          <a:ln>
            <a:noFill/>
          </a:ln>
        </p:spPr>
      </p:pic>
      <p:sp>
        <p:nvSpPr>
          <p:cNvPr id="222" name="CustomShape 6"/>
          <p:cNvSpPr/>
          <p:nvPr/>
        </p:nvSpPr>
        <p:spPr>
          <a:xfrm>
            <a:off x="8412480" y="2982240"/>
            <a:ext cx="730800" cy="85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dirty="0">
                <a:latin typeface="Arial"/>
                <a:ea typeface="DejaVu Sans"/>
              </a:rPr>
              <a:t>[12]</a:t>
            </a:r>
            <a:endParaRPr lang="en-US" sz="1800" b="0" strike="noStrike" spc="-1" dirty="0">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Debate</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ustomShape 1"/>
          <p:cNvSpPr/>
          <p:nvPr/>
        </p:nvSpPr>
        <p:spPr>
          <a:xfrm>
            <a:off x="685800" y="361800"/>
            <a:ext cx="7771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80000"/>
              </a:lnSpc>
            </a:pPr>
            <a:r>
              <a:rPr lang="en-US" sz="2700" b="0" strike="noStrike" cap="all" spc="-1">
                <a:solidFill>
                  <a:srgbClr val="FFFFFF"/>
                </a:solidFill>
                <a:latin typeface="Cambria"/>
                <a:ea typeface="DejaVu Sans"/>
              </a:rPr>
              <a:t>A robot Cannot cause or allow harm to humans</a:t>
            </a:r>
            <a:endParaRPr lang="en-US" sz="2700" b="0" strike="noStrike" spc="-1">
              <a:latin typeface="Arial"/>
            </a:endParaRPr>
          </a:p>
        </p:txBody>
      </p:sp>
      <p:sp>
        <p:nvSpPr>
          <p:cNvPr id="224" name="CustomShape 2"/>
          <p:cNvSpPr/>
          <p:nvPr/>
        </p:nvSpPr>
        <p:spPr>
          <a:xfrm>
            <a:off x="685800" y="1352520"/>
            <a:ext cx="3732840" cy="33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Factors We Need to Know</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Ethical Design</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Machine Bias [11]</a:t>
            </a:r>
            <a:endParaRPr lang="en-US" sz="1800" b="0" strike="noStrike" spc="-1">
              <a:latin typeface="Arial"/>
            </a:endParaRPr>
          </a:p>
        </p:txBody>
      </p:sp>
      <p:sp>
        <p:nvSpPr>
          <p:cNvPr id="225" name="CustomShape 3"/>
          <p:cNvSpPr/>
          <p:nvPr/>
        </p:nvSpPr>
        <p:spPr>
          <a:xfrm>
            <a:off x="0" y="4997160"/>
            <a:ext cx="556164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sk-SK" sz="900" b="0" strike="noStrike" spc="-1">
                <a:solidFill>
                  <a:srgbClr val="FFFFFF"/>
                </a:solidFill>
                <a:latin typeface="Cambria"/>
                <a:ea typeface="DejaVu Sans"/>
              </a:rPr>
              <a:t>© 2023 Keith A. Pray</a:t>
            </a:r>
            <a:endParaRPr lang="en-US" sz="900" b="0" strike="noStrike" spc="-1">
              <a:latin typeface="Arial"/>
            </a:endParaRPr>
          </a:p>
        </p:txBody>
      </p:sp>
      <p:sp>
        <p:nvSpPr>
          <p:cNvPr id="226" name="CustomShape 4"/>
          <p:cNvSpPr/>
          <p:nvPr/>
        </p:nvSpPr>
        <p:spPr>
          <a:xfrm>
            <a:off x="8519040" y="4997160"/>
            <a:ext cx="62388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EE283F8-DA08-4335-91DC-1B208B7CCE11}" type="slidenum">
              <a:rPr lang="en-US" sz="900" b="0" strike="noStrike" spc="-1">
                <a:solidFill>
                  <a:srgbClr val="FFFFFF"/>
                </a:solidFill>
                <a:latin typeface="Cambria"/>
                <a:ea typeface="DejaVu Sans"/>
              </a:rPr>
              <a:t>20</a:t>
            </a:fld>
            <a:endParaRPr lang="en-US" sz="900" b="0" strike="noStrike" spc="-1">
              <a:latin typeface="Arial"/>
            </a:endParaRPr>
          </a:p>
        </p:txBody>
      </p:sp>
      <p:sp>
        <p:nvSpPr>
          <p:cNvPr id="227" name="CustomShape 5"/>
          <p:cNvSpPr/>
          <p:nvPr/>
        </p:nvSpPr>
        <p:spPr>
          <a:xfrm>
            <a:off x="6847200" y="372240"/>
            <a:ext cx="21787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400" b="0" strike="noStrike" spc="-1">
                <a:solidFill>
                  <a:srgbClr val="FFFFFF"/>
                </a:solidFill>
                <a:latin typeface="Cambria"/>
                <a:ea typeface="DejaVu Sans"/>
              </a:rPr>
              <a:t>Chandler Garcia</a:t>
            </a:r>
            <a:endParaRPr lang="en-US" sz="1400" b="0" strike="noStrike" spc="-1">
              <a:latin typeface="Arial"/>
            </a:endParaRPr>
          </a:p>
        </p:txBody>
      </p:sp>
      <p:pic>
        <p:nvPicPr>
          <p:cNvPr id="2" name="Picture 1">
            <a:extLst>
              <a:ext uri="{FF2B5EF4-FFF2-40B4-BE49-F238E27FC236}">
                <a16:creationId xmlns:a16="http://schemas.microsoft.com/office/drawing/2014/main" id="{580107C3-D36F-6776-3262-1FFA5A409077}"/>
              </a:ext>
            </a:extLst>
          </p:cNvPr>
          <p:cNvPicPr/>
          <p:nvPr/>
        </p:nvPicPr>
        <p:blipFill>
          <a:blip r:embed="rId3"/>
          <a:stretch/>
        </p:blipFill>
        <p:spPr>
          <a:xfrm>
            <a:off x="3532782" y="1384920"/>
            <a:ext cx="4911018" cy="2454840"/>
          </a:xfrm>
          <a:prstGeom prst="rect">
            <a:avLst/>
          </a:prstGeom>
          <a:ln>
            <a:noFill/>
          </a:ln>
        </p:spPr>
      </p:pic>
      <p:sp>
        <p:nvSpPr>
          <p:cNvPr id="3" name="CustomShape 6">
            <a:extLst>
              <a:ext uri="{FF2B5EF4-FFF2-40B4-BE49-F238E27FC236}">
                <a16:creationId xmlns:a16="http://schemas.microsoft.com/office/drawing/2014/main" id="{7FFD03C7-4890-846D-0349-E8C87493DF69}"/>
              </a:ext>
            </a:extLst>
          </p:cNvPr>
          <p:cNvSpPr/>
          <p:nvPr/>
        </p:nvSpPr>
        <p:spPr>
          <a:xfrm>
            <a:off x="8412480" y="2982240"/>
            <a:ext cx="730800" cy="85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dirty="0">
                <a:latin typeface="Arial"/>
                <a:ea typeface="DejaVu Sans"/>
              </a:rPr>
              <a:t>[12]</a:t>
            </a:r>
            <a:endParaRPr lang="en-US" sz="180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p:nvPr/>
        </p:nvPicPr>
        <p:blipFill>
          <a:blip r:embed="rId3"/>
          <a:srcRect t="21570" b="22904"/>
          <a:stretch/>
        </p:blipFill>
        <p:spPr>
          <a:xfrm>
            <a:off x="6675120" y="2011680"/>
            <a:ext cx="2224800" cy="1644840"/>
          </a:xfrm>
          <a:prstGeom prst="rect">
            <a:avLst/>
          </a:prstGeom>
          <a:ln>
            <a:noFill/>
          </a:ln>
        </p:spPr>
      </p:pic>
      <p:sp>
        <p:nvSpPr>
          <p:cNvPr id="231" name="CustomShape 1"/>
          <p:cNvSpPr/>
          <p:nvPr/>
        </p:nvSpPr>
        <p:spPr>
          <a:xfrm>
            <a:off x="685800" y="361800"/>
            <a:ext cx="7771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80000"/>
              </a:lnSpc>
            </a:pPr>
            <a:r>
              <a:rPr lang="en-US" sz="2700" b="0" strike="noStrike" cap="all" spc="-1">
                <a:solidFill>
                  <a:srgbClr val="FFFFFF"/>
                </a:solidFill>
                <a:latin typeface="Cambria"/>
                <a:ea typeface="DejaVu Sans"/>
              </a:rPr>
              <a:t>Conclusion</a:t>
            </a:r>
            <a:endParaRPr lang="en-US" sz="2700" b="0" strike="noStrike" spc="-1">
              <a:latin typeface="Arial"/>
            </a:endParaRPr>
          </a:p>
        </p:txBody>
      </p:sp>
      <p:sp>
        <p:nvSpPr>
          <p:cNvPr id="232" name="CustomShape 2"/>
          <p:cNvSpPr/>
          <p:nvPr/>
        </p:nvSpPr>
        <p:spPr>
          <a:xfrm>
            <a:off x="685800" y="1352520"/>
            <a:ext cx="3732840" cy="33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Swarm Robotics needs ethical experts</a:t>
            </a:r>
            <a:endParaRPr lang="en-US" sz="1800" b="0" strike="noStrike" spc="-1">
              <a:latin typeface="Arial"/>
            </a:endParaRPr>
          </a:p>
          <a:p>
            <a:pPr marL="205920" indent="-204840">
              <a:lnSpc>
                <a:spcPct val="90000"/>
              </a:lnSpc>
              <a:spcBef>
                <a:spcPts val="1199"/>
              </a:spcBef>
              <a:buClr>
                <a:srgbClr val="BCB49E"/>
              </a:buClr>
              <a:buSzPct val="90000"/>
              <a:buFont typeface="Arial"/>
              <a:buChar char="•"/>
            </a:pPr>
            <a:r>
              <a:rPr lang="en-US" sz="1800" b="0" strike="noStrike" spc="-1">
                <a:solidFill>
                  <a:srgbClr val="FFFFFF"/>
                </a:solidFill>
                <a:latin typeface="Cambria"/>
                <a:ea typeface="DejaVu Sans"/>
              </a:rPr>
              <a:t>Swarm Robots are still being developed</a:t>
            </a:r>
            <a:endParaRPr lang="en-US" sz="1800" b="0" strike="noStrike" spc="-1">
              <a:latin typeface="Arial"/>
            </a:endParaRPr>
          </a:p>
          <a:p>
            <a:pPr marL="864000" lvl="1" indent="-323280">
              <a:lnSpc>
                <a:spcPct val="100000"/>
              </a:lnSpc>
              <a:spcBef>
                <a:spcPts val="1134"/>
              </a:spcBef>
              <a:buClr>
                <a:srgbClr val="FFFFFF"/>
              </a:buClr>
              <a:buSzPct val="75000"/>
              <a:buFont typeface="Symbol"/>
              <a:buChar char=""/>
            </a:pPr>
            <a:r>
              <a:rPr lang="en-US" sz="1800" b="0" strike="noStrike" spc="-1">
                <a:solidFill>
                  <a:srgbClr val="FFFFFF"/>
                </a:solidFill>
                <a:latin typeface="Cambria"/>
                <a:ea typeface="DejaVu Sans"/>
              </a:rPr>
              <a:t>Lack of commercially available tools</a:t>
            </a:r>
            <a:endParaRPr lang="en-US" sz="1800" b="0" strike="noStrike" spc="-1">
              <a:latin typeface="Arial"/>
            </a:endParaRPr>
          </a:p>
        </p:txBody>
      </p:sp>
      <p:sp>
        <p:nvSpPr>
          <p:cNvPr id="233" name="CustomShape 3"/>
          <p:cNvSpPr/>
          <p:nvPr/>
        </p:nvSpPr>
        <p:spPr>
          <a:xfrm>
            <a:off x="0" y="4997160"/>
            <a:ext cx="556164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sk-SK" sz="900" b="0" strike="noStrike" spc="-1">
                <a:solidFill>
                  <a:srgbClr val="FFFFFF"/>
                </a:solidFill>
                <a:latin typeface="Cambria"/>
                <a:ea typeface="DejaVu Sans"/>
              </a:rPr>
              <a:t>© 2023 Keith A. Pray</a:t>
            </a:r>
            <a:endParaRPr lang="en-US" sz="900" b="0" strike="noStrike" spc="-1">
              <a:latin typeface="Arial"/>
            </a:endParaRPr>
          </a:p>
        </p:txBody>
      </p:sp>
      <p:sp>
        <p:nvSpPr>
          <p:cNvPr id="234" name="CustomShape 4"/>
          <p:cNvSpPr/>
          <p:nvPr/>
        </p:nvSpPr>
        <p:spPr>
          <a:xfrm>
            <a:off x="8519040" y="4997160"/>
            <a:ext cx="62388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E69AC4E6-C04E-4EF5-A55B-53AB1E61CC9E}" type="slidenum">
              <a:rPr lang="en-US" sz="900" b="0" strike="noStrike" spc="-1">
                <a:solidFill>
                  <a:srgbClr val="FFFFFF"/>
                </a:solidFill>
                <a:latin typeface="Cambria"/>
                <a:ea typeface="DejaVu Sans"/>
              </a:rPr>
              <a:t>21</a:t>
            </a:fld>
            <a:endParaRPr lang="en-US" sz="900" b="0" strike="noStrike" spc="-1">
              <a:latin typeface="Arial"/>
            </a:endParaRPr>
          </a:p>
        </p:txBody>
      </p:sp>
      <p:sp>
        <p:nvSpPr>
          <p:cNvPr id="235" name="CustomShape 5"/>
          <p:cNvSpPr/>
          <p:nvPr/>
        </p:nvSpPr>
        <p:spPr>
          <a:xfrm>
            <a:off x="6847200" y="372240"/>
            <a:ext cx="21787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400" b="0" strike="noStrike" spc="-1">
                <a:solidFill>
                  <a:srgbClr val="FFFFFF"/>
                </a:solidFill>
                <a:latin typeface="Cambria"/>
                <a:ea typeface="DejaVu Sans"/>
              </a:rPr>
              <a:t>Chandler Garcia</a:t>
            </a:r>
            <a:endParaRPr lang="en-US" sz="1400" b="0" strike="noStrike" spc="-1">
              <a:latin typeface="Arial"/>
            </a:endParaRPr>
          </a:p>
        </p:txBody>
      </p:sp>
      <p:pic>
        <p:nvPicPr>
          <p:cNvPr id="237" name="Picture 236"/>
          <p:cNvPicPr/>
          <p:nvPr/>
        </p:nvPicPr>
        <p:blipFill>
          <a:blip r:embed="rId4"/>
          <a:stretch/>
        </p:blipFill>
        <p:spPr>
          <a:xfrm>
            <a:off x="5436000" y="1275840"/>
            <a:ext cx="2427120" cy="649080"/>
          </a:xfrm>
          <a:prstGeom prst="rect">
            <a:avLst/>
          </a:prstGeom>
          <a:ln>
            <a:noFill/>
          </a:ln>
        </p:spPr>
      </p:pic>
      <p:pic>
        <p:nvPicPr>
          <p:cNvPr id="238" name="Picture 237"/>
          <p:cNvPicPr/>
          <p:nvPr/>
        </p:nvPicPr>
        <p:blipFill>
          <a:blip r:embed="rId5"/>
          <a:stretch/>
        </p:blipFill>
        <p:spPr>
          <a:xfrm>
            <a:off x="5443920" y="3749040"/>
            <a:ext cx="2327760" cy="597240"/>
          </a:xfrm>
          <a:prstGeom prst="rect">
            <a:avLst/>
          </a:prstGeom>
          <a:ln>
            <a:noFill/>
          </a:ln>
        </p:spPr>
      </p:pic>
      <p:pic>
        <p:nvPicPr>
          <p:cNvPr id="239" name="Picture 238"/>
          <p:cNvPicPr/>
          <p:nvPr/>
        </p:nvPicPr>
        <p:blipFill>
          <a:blip r:embed="rId6"/>
          <a:stretch/>
        </p:blipFill>
        <p:spPr>
          <a:xfrm>
            <a:off x="5414400" y="2597400"/>
            <a:ext cx="1025280" cy="327960"/>
          </a:xfrm>
          <a:prstGeom prst="rect">
            <a:avLst/>
          </a:prstGeom>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685800" y="361800"/>
            <a:ext cx="7771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80000"/>
              </a:lnSpc>
            </a:pPr>
            <a:r>
              <a:rPr lang="en-US" sz="2700" b="0" strike="noStrike" cap="all" spc="-1">
                <a:solidFill>
                  <a:srgbClr val="FFFFFF"/>
                </a:solidFill>
                <a:latin typeface="Cambria"/>
                <a:ea typeface="DejaVu Sans"/>
              </a:rPr>
              <a:t>References</a:t>
            </a:r>
            <a:endParaRPr lang="en-US" sz="2700" b="0" strike="noStrike" spc="-1">
              <a:latin typeface="Arial"/>
            </a:endParaRPr>
          </a:p>
        </p:txBody>
      </p:sp>
      <p:sp>
        <p:nvSpPr>
          <p:cNvPr id="241" name="CustomShape 2"/>
          <p:cNvSpPr/>
          <p:nvPr/>
        </p:nvSpPr>
        <p:spPr>
          <a:xfrm>
            <a:off x="125835" y="1082180"/>
            <a:ext cx="8900085" cy="39149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a:bodyPr>
          <a:lstStyle/>
          <a:p>
            <a:pPr>
              <a:lnSpc>
                <a:spcPct val="90000"/>
              </a:lnSpc>
              <a:spcBef>
                <a:spcPts val="1199"/>
              </a:spcBef>
              <a:tabLst>
                <a:tab pos="0" algn="l"/>
              </a:tabLst>
            </a:pPr>
            <a:r>
              <a:rPr lang="en-US" sz="900" b="0" strike="noStrike" spc="-1" dirty="0">
                <a:solidFill>
                  <a:srgbClr val="FFFFFF"/>
                </a:solidFill>
                <a:latin typeface="Cambria"/>
                <a:ea typeface="DejaVu Sans"/>
              </a:rPr>
              <a:t>[1] Habibi, G., </a:t>
            </a:r>
            <a:r>
              <a:rPr lang="en-US" sz="900" b="0" strike="noStrike" spc="-1" dirty="0" err="1">
                <a:solidFill>
                  <a:srgbClr val="FFFFFF"/>
                </a:solidFill>
                <a:latin typeface="Cambria"/>
                <a:ea typeface="DejaVu Sans"/>
              </a:rPr>
              <a:t>Xie</a:t>
            </a:r>
            <a:r>
              <a:rPr lang="en-US" sz="900" b="0" strike="noStrike" spc="-1" dirty="0">
                <a:solidFill>
                  <a:srgbClr val="FFFFFF"/>
                </a:solidFill>
                <a:latin typeface="Cambria"/>
                <a:ea typeface="DejaVu Sans"/>
              </a:rPr>
              <a:t>, W., </a:t>
            </a:r>
            <a:r>
              <a:rPr lang="en-US" sz="900" b="0" strike="noStrike" spc="-1" dirty="0" err="1">
                <a:solidFill>
                  <a:srgbClr val="FFFFFF"/>
                </a:solidFill>
                <a:latin typeface="Cambria"/>
                <a:ea typeface="DejaVu Sans"/>
              </a:rPr>
              <a:t>Jellins</a:t>
            </a:r>
            <a:r>
              <a:rPr lang="en-US" sz="900" b="0" strike="noStrike" spc="-1" dirty="0">
                <a:solidFill>
                  <a:srgbClr val="FFFFFF"/>
                </a:solidFill>
                <a:latin typeface="Cambria"/>
                <a:ea typeface="DejaVu Sans"/>
              </a:rPr>
              <a:t>, M., &amp; </a:t>
            </a:r>
            <a:r>
              <a:rPr lang="en-US" sz="900" b="0" strike="noStrike" spc="-1" dirty="0" err="1">
                <a:solidFill>
                  <a:srgbClr val="FFFFFF"/>
                </a:solidFill>
                <a:latin typeface="Cambria"/>
                <a:ea typeface="DejaVu Sans"/>
              </a:rPr>
              <a:t>McLurkin</a:t>
            </a:r>
            <a:r>
              <a:rPr lang="en-US" sz="900" b="0" strike="noStrike" spc="-1" dirty="0">
                <a:solidFill>
                  <a:srgbClr val="FFFFFF"/>
                </a:solidFill>
                <a:latin typeface="Cambria"/>
                <a:ea typeface="DejaVu Sans"/>
              </a:rPr>
              <a:t>, J. (2016). Distributed Path Planning for Collective Transport Using Homogeneous Multi-robot Systems. In N.-Y. Chong &amp; Y.-J. Cho (Eds.), Distributed Autonomous Robotic Systems (pp. 151–164). Springer Japan. https://</a:t>
            </a:r>
            <a:r>
              <a:rPr lang="en-US" sz="900" b="0" strike="noStrike" spc="-1" dirty="0" err="1">
                <a:solidFill>
                  <a:srgbClr val="FFFFFF"/>
                </a:solidFill>
                <a:latin typeface="Cambria"/>
                <a:ea typeface="DejaVu Sans"/>
              </a:rPr>
              <a:t>doi.org</a:t>
            </a:r>
            <a:r>
              <a:rPr lang="en-US" sz="900" b="0" strike="noStrike" spc="-1" dirty="0">
                <a:solidFill>
                  <a:srgbClr val="FFFFFF"/>
                </a:solidFill>
                <a:latin typeface="Cambria"/>
                <a:ea typeface="DejaVu Sans"/>
              </a:rPr>
              <a:t>/10.1007/978-4-431-55879-8_11 </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DejaVu Sans"/>
              </a:rPr>
              <a:t>[2] </a:t>
            </a:r>
            <a:r>
              <a:rPr lang="en-US" sz="900" b="0" strike="noStrike" spc="-1" dirty="0" err="1">
                <a:solidFill>
                  <a:srgbClr val="FFFFFF"/>
                </a:solidFill>
                <a:latin typeface="Cambria"/>
                <a:ea typeface="DejaVu Sans"/>
              </a:rPr>
              <a:t>Hüttenrauch</a:t>
            </a:r>
            <a:r>
              <a:rPr lang="en-US" sz="900" b="0" strike="noStrike" spc="-1" dirty="0">
                <a:solidFill>
                  <a:srgbClr val="FFFFFF"/>
                </a:solidFill>
                <a:latin typeface="Cambria"/>
                <a:ea typeface="DejaVu Sans"/>
              </a:rPr>
              <a:t>, M., </a:t>
            </a:r>
            <a:r>
              <a:rPr lang="en-US" sz="900" b="0" strike="noStrike" spc="-1" dirty="0" err="1">
                <a:solidFill>
                  <a:srgbClr val="FFFFFF"/>
                </a:solidFill>
                <a:latin typeface="Cambria"/>
                <a:ea typeface="DejaVu Sans"/>
              </a:rPr>
              <a:t>Šošić</a:t>
            </a:r>
            <a:r>
              <a:rPr lang="en-US" sz="900" b="0" strike="noStrike" spc="-1" dirty="0">
                <a:solidFill>
                  <a:srgbClr val="FFFFFF"/>
                </a:solidFill>
                <a:latin typeface="Cambria"/>
                <a:ea typeface="DejaVu Sans"/>
              </a:rPr>
              <a:t>, A., &amp; Neumann, G. (2017). Guided Deep Reinforcement Learning for Swarm Systems (arXiv:1709.06011). </a:t>
            </a:r>
            <a:r>
              <a:rPr lang="en-US" sz="900" b="0" strike="noStrike" spc="-1" dirty="0" err="1">
                <a:solidFill>
                  <a:srgbClr val="FFFFFF"/>
                </a:solidFill>
                <a:latin typeface="Cambria"/>
                <a:ea typeface="DejaVu Sans"/>
              </a:rPr>
              <a:t>arXiv</a:t>
            </a:r>
            <a:r>
              <a:rPr lang="en-US" sz="900" b="0" strike="noStrike" spc="-1" dirty="0">
                <a:solidFill>
                  <a:srgbClr val="FFFFFF"/>
                </a:solidFill>
                <a:latin typeface="Cambria"/>
                <a:ea typeface="DejaVu Sans"/>
              </a:rPr>
              <a:t>. https://</a:t>
            </a:r>
            <a:r>
              <a:rPr lang="en-US" sz="900" b="0" strike="noStrike" spc="-1" dirty="0" err="1">
                <a:solidFill>
                  <a:srgbClr val="FFFFFF"/>
                </a:solidFill>
                <a:latin typeface="Cambria"/>
                <a:ea typeface="DejaVu Sans"/>
              </a:rPr>
              <a:t>doi.org</a:t>
            </a:r>
            <a:r>
              <a:rPr lang="en-US" sz="900" b="0" strike="noStrike" spc="-1" dirty="0">
                <a:solidFill>
                  <a:srgbClr val="FFFFFF"/>
                </a:solidFill>
                <a:latin typeface="Cambria"/>
                <a:ea typeface="DejaVu Sans"/>
              </a:rPr>
              <a:t>/10.48550/arXiv.1709.06011</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DejaVu Sans"/>
              </a:rPr>
              <a:t>[3] </a:t>
            </a:r>
            <a:r>
              <a:rPr lang="en-US" sz="900" b="0" strike="noStrike" spc="-1" dirty="0" err="1">
                <a:solidFill>
                  <a:srgbClr val="FFFFFF"/>
                </a:solidFill>
                <a:latin typeface="Cambria"/>
                <a:ea typeface="DejaVu Sans"/>
              </a:rPr>
              <a:t>Schranz</a:t>
            </a:r>
            <a:r>
              <a:rPr lang="en-US" sz="900" b="0" strike="noStrike" spc="-1" dirty="0">
                <a:solidFill>
                  <a:srgbClr val="FFFFFF"/>
                </a:solidFill>
                <a:latin typeface="Cambria"/>
                <a:ea typeface="DejaVu Sans"/>
              </a:rPr>
              <a:t>, M., </a:t>
            </a:r>
            <a:r>
              <a:rPr lang="en-US" sz="900" b="0" strike="noStrike" spc="-1" dirty="0" err="1">
                <a:solidFill>
                  <a:srgbClr val="FFFFFF"/>
                </a:solidFill>
                <a:latin typeface="Cambria"/>
                <a:ea typeface="DejaVu Sans"/>
              </a:rPr>
              <a:t>Umlauft</a:t>
            </a:r>
            <a:r>
              <a:rPr lang="en-US" sz="900" b="0" strike="noStrike" spc="-1" dirty="0">
                <a:solidFill>
                  <a:srgbClr val="FFFFFF"/>
                </a:solidFill>
                <a:latin typeface="Cambria"/>
                <a:ea typeface="DejaVu Sans"/>
              </a:rPr>
              <a:t>, M., Sende, M., &amp; </a:t>
            </a:r>
            <a:r>
              <a:rPr lang="en-US" sz="900" b="0" strike="noStrike" spc="-1" dirty="0" err="1">
                <a:solidFill>
                  <a:srgbClr val="FFFFFF"/>
                </a:solidFill>
                <a:latin typeface="Cambria"/>
                <a:ea typeface="DejaVu Sans"/>
              </a:rPr>
              <a:t>Elmenreich</a:t>
            </a:r>
            <a:r>
              <a:rPr lang="en-US" sz="900" b="0" strike="noStrike" spc="-1" dirty="0">
                <a:solidFill>
                  <a:srgbClr val="FFFFFF"/>
                </a:solidFill>
                <a:latin typeface="Cambria"/>
                <a:ea typeface="DejaVu Sans"/>
              </a:rPr>
              <a:t>, W. (2020). Swarm Robotic Behaviors and Current Applications. Frontiers in Robotics and AI, 7. https://</a:t>
            </a:r>
            <a:r>
              <a:rPr lang="en-US" sz="900" b="0" strike="noStrike" spc="-1" dirty="0" err="1">
                <a:solidFill>
                  <a:srgbClr val="FFFFFF"/>
                </a:solidFill>
                <a:latin typeface="Cambria"/>
                <a:ea typeface="DejaVu Sans"/>
              </a:rPr>
              <a:t>www.frontiersin.org</a:t>
            </a:r>
            <a:r>
              <a:rPr lang="en-US" sz="900" b="0" strike="noStrike" spc="-1" dirty="0">
                <a:solidFill>
                  <a:srgbClr val="FFFFFF"/>
                </a:solidFill>
                <a:latin typeface="Cambria"/>
                <a:ea typeface="DejaVu Sans"/>
              </a:rPr>
              <a:t>/articles/10.3389/frobt.2020.00036</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DejaVu Sans"/>
              </a:rPr>
              <a:t>[4] </a:t>
            </a:r>
            <a:r>
              <a:rPr lang="en-US" sz="900" b="0" strike="noStrike" spc="-1" dirty="0" err="1">
                <a:solidFill>
                  <a:srgbClr val="FFFFFF"/>
                </a:solidFill>
                <a:latin typeface="Cambria"/>
                <a:ea typeface="DejaVu Sans"/>
              </a:rPr>
              <a:t>Aswale</a:t>
            </a:r>
            <a:r>
              <a:rPr lang="en-US" sz="900" b="0" strike="noStrike" spc="-1" dirty="0">
                <a:solidFill>
                  <a:srgbClr val="FFFFFF"/>
                </a:solidFill>
                <a:latin typeface="Cambria"/>
                <a:ea typeface="DejaVu Sans"/>
              </a:rPr>
              <a:t>, A., Lopez, A., </a:t>
            </a:r>
            <a:r>
              <a:rPr lang="en-US" sz="900" b="0" strike="noStrike" spc="-1" dirty="0" err="1">
                <a:solidFill>
                  <a:srgbClr val="FFFFFF"/>
                </a:solidFill>
                <a:latin typeface="Cambria"/>
                <a:ea typeface="DejaVu Sans"/>
              </a:rPr>
              <a:t>Ammartayakun</a:t>
            </a:r>
            <a:r>
              <a:rPr lang="en-US" sz="900" b="0" strike="noStrike" spc="-1" dirty="0">
                <a:solidFill>
                  <a:srgbClr val="FFFFFF"/>
                </a:solidFill>
                <a:latin typeface="Cambria"/>
                <a:ea typeface="DejaVu Sans"/>
              </a:rPr>
              <a:t>, A., &amp; </a:t>
            </a:r>
            <a:r>
              <a:rPr lang="en-US" sz="900" b="0" strike="noStrike" spc="-1" dirty="0" err="1">
                <a:solidFill>
                  <a:srgbClr val="FFFFFF"/>
                </a:solidFill>
                <a:latin typeface="Cambria"/>
                <a:ea typeface="DejaVu Sans"/>
              </a:rPr>
              <a:t>Pinciroli</a:t>
            </a:r>
            <a:r>
              <a:rPr lang="en-US" sz="900" b="0" strike="noStrike" spc="-1" dirty="0">
                <a:solidFill>
                  <a:srgbClr val="FFFFFF"/>
                </a:solidFill>
                <a:latin typeface="Cambria"/>
                <a:ea typeface="DejaVu Sans"/>
              </a:rPr>
              <a:t>, C. (2022). Hacking the Colony: On the Disruptive Effect of Misleading Pheromone and How to Defend Against It (arXiv:2202.01808). </a:t>
            </a:r>
            <a:r>
              <a:rPr lang="en-US" sz="900" b="0" strike="noStrike" spc="-1" dirty="0" err="1">
                <a:solidFill>
                  <a:srgbClr val="FFFFFF"/>
                </a:solidFill>
                <a:latin typeface="Cambria"/>
                <a:ea typeface="DejaVu Sans"/>
              </a:rPr>
              <a:t>arXiv</a:t>
            </a:r>
            <a:r>
              <a:rPr lang="en-US" sz="900" b="0" strike="noStrike" spc="-1" dirty="0">
                <a:solidFill>
                  <a:srgbClr val="FFFFFF"/>
                </a:solidFill>
                <a:latin typeface="Cambria"/>
                <a:ea typeface="DejaVu Sans"/>
              </a:rPr>
              <a:t>. http://</a:t>
            </a:r>
            <a:r>
              <a:rPr lang="en-US" sz="900" b="0" strike="noStrike" spc="-1" dirty="0" err="1">
                <a:solidFill>
                  <a:srgbClr val="FFFFFF"/>
                </a:solidFill>
                <a:latin typeface="Cambria"/>
                <a:ea typeface="DejaVu Sans"/>
              </a:rPr>
              <a:t>arxiv.org</a:t>
            </a:r>
            <a:r>
              <a:rPr lang="en-US" sz="900" b="0" strike="noStrike" spc="-1" dirty="0">
                <a:solidFill>
                  <a:srgbClr val="FFFFFF"/>
                </a:solidFill>
                <a:latin typeface="Cambria"/>
                <a:ea typeface="DejaVu Sans"/>
              </a:rPr>
              <a:t>/abs/2202.01808</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Noto Sans CJK SC"/>
              </a:rPr>
              <a:t>[5] Bloom, J., Mukherjee, A., &amp; </a:t>
            </a:r>
            <a:r>
              <a:rPr lang="en-US" sz="900" b="0" strike="noStrike" spc="-1" dirty="0" err="1">
                <a:solidFill>
                  <a:srgbClr val="FFFFFF"/>
                </a:solidFill>
                <a:latin typeface="Cambria"/>
                <a:ea typeface="Noto Sans CJK SC"/>
              </a:rPr>
              <a:t>Pinciroli</a:t>
            </a:r>
            <a:r>
              <a:rPr lang="en-US" sz="900" b="0" strike="noStrike" spc="-1" dirty="0">
                <a:solidFill>
                  <a:srgbClr val="FFFFFF"/>
                </a:solidFill>
                <a:latin typeface="Cambria"/>
                <a:ea typeface="Noto Sans CJK SC"/>
              </a:rPr>
              <a:t>, C. (2022). A Study of Reinforcement Learning Algorithms for Aggregates of Minimalistic Robots (arXiv:2203.15129). </a:t>
            </a:r>
            <a:r>
              <a:rPr lang="en-US" sz="900" b="0" strike="noStrike" spc="-1" dirty="0" err="1">
                <a:solidFill>
                  <a:srgbClr val="FFFFFF"/>
                </a:solidFill>
                <a:latin typeface="Cambria"/>
                <a:ea typeface="Noto Sans CJK SC"/>
              </a:rPr>
              <a:t>arXiv</a:t>
            </a:r>
            <a:r>
              <a:rPr lang="en-US" sz="900" b="0" strike="noStrike" spc="-1" dirty="0">
                <a:solidFill>
                  <a:srgbClr val="FFFFFF"/>
                </a:solidFill>
                <a:latin typeface="Cambria"/>
                <a:ea typeface="Noto Sans CJK SC"/>
              </a:rPr>
              <a:t>. http://</a:t>
            </a:r>
            <a:r>
              <a:rPr lang="en-US" sz="900" b="0" strike="noStrike" spc="-1" dirty="0" err="1">
                <a:solidFill>
                  <a:srgbClr val="FFFFFF"/>
                </a:solidFill>
                <a:latin typeface="Cambria"/>
                <a:ea typeface="Noto Sans CJK SC"/>
              </a:rPr>
              <a:t>arxiv.org</a:t>
            </a:r>
            <a:r>
              <a:rPr lang="en-US" sz="900" b="0" strike="noStrike" spc="-1" dirty="0">
                <a:solidFill>
                  <a:srgbClr val="FFFFFF"/>
                </a:solidFill>
                <a:latin typeface="Cambria"/>
                <a:ea typeface="Noto Sans CJK SC"/>
              </a:rPr>
              <a:t>/abs/2203.15129</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Noto Sans CJK SC"/>
              </a:rPr>
              <a:t>[6] Asimov, I. 1950, </a:t>
            </a:r>
            <a:r>
              <a:rPr lang="en-US" sz="900" b="0" i="1" strike="noStrike" spc="-1" dirty="0">
                <a:solidFill>
                  <a:srgbClr val="FFFFFF"/>
                </a:solidFill>
                <a:latin typeface="Cambria"/>
                <a:ea typeface="Noto Sans CJK SC"/>
              </a:rPr>
              <a:t>I, Robot</a:t>
            </a:r>
            <a:r>
              <a:rPr lang="en-US" sz="900" b="0" strike="noStrike" spc="-1" dirty="0">
                <a:solidFill>
                  <a:srgbClr val="FFFFFF"/>
                </a:solidFill>
                <a:latin typeface="Cambria"/>
                <a:ea typeface="Noto Sans CJK SC"/>
              </a:rPr>
              <a:t>, The Robot Series #1, Random House Worlds </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Noto Sans CJK SC"/>
              </a:rPr>
              <a:t>[7] Gauci M, Ortiz M, Rubenstein M, Nagpal R (2017). “Error Cascades in Collective Behavior: A Case Study of the Gradient Algorithm on 1000 Physical Agents.” Proceedings of the 16th Conference on Autonomous Agents and </a:t>
            </a:r>
            <a:r>
              <a:rPr lang="en-US" sz="900" b="0" strike="noStrike" spc="-1" dirty="0" err="1">
                <a:solidFill>
                  <a:srgbClr val="FFFFFF"/>
                </a:solidFill>
                <a:latin typeface="Cambria"/>
                <a:ea typeface="Noto Sans CJK SC"/>
              </a:rPr>
              <a:t>MultiAgent</a:t>
            </a:r>
            <a:r>
              <a:rPr lang="en-US" sz="900" b="0" strike="noStrike" spc="-1" dirty="0">
                <a:solidFill>
                  <a:srgbClr val="FFFFFF"/>
                </a:solidFill>
                <a:latin typeface="Cambria"/>
                <a:ea typeface="Noto Sans CJK SC"/>
              </a:rPr>
              <a:t> Systems, 1404–1412</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Noto Sans CJK SC"/>
              </a:rPr>
              <a:t>[8] Christensen AL, O’Grady R, </a:t>
            </a:r>
            <a:r>
              <a:rPr lang="en-US" sz="900" b="0" strike="noStrike" spc="-1" dirty="0" err="1">
                <a:solidFill>
                  <a:srgbClr val="FFFFFF"/>
                </a:solidFill>
                <a:latin typeface="Cambria"/>
                <a:ea typeface="Noto Sans CJK SC"/>
              </a:rPr>
              <a:t>Birattari</a:t>
            </a:r>
            <a:r>
              <a:rPr lang="en-US" sz="900" b="0" strike="noStrike" spc="-1" dirty="0">
                <a:solidFill>
                  <a:srgbClr val="FFFFFF"/>
                </a:solidFill>
                <a:latin typeface="Cambria"/>
                <a:ea typeface="Noto Sans CJK SC"/>
              </a:rPr>
              <a:t> M, Dorigo M (2008). “Fault Detection in Autonomous Robots Based on Fault Injection and Learning.” Autonomous Robots. 24(1):49–67</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Noto Sans CJK SC"/>
              </a:rPr>
              <a:t>[9] Maeda, R., Endo, T., &amp; </a:t>
            </a:r>
            <a:r>
              <a:rPr lang="en-US" sz="900" b="0" strike="noStrike" spc="-1" dirty="0" err="1">
                <a:solidFill>
                  <a:srgbClr val="FFFFFF"/>
                </a:solidFill>
                <a:latin typeface="Cambria"/>
                <a:ea typeface="Noto Sans CJK SC"/>
              </a:rPr>
              <a:t>Matsuno</a:t>
            </a:r>
            <a:r>
              <a:rPr lang="en-US" sz="900" b="0" strike="noStrike" spc="-1" dirty="0">
                <a:solidFill>
                  <a:srgbClr val="FFFFFF"/>
                </a:solidFill>
                <a:latin typeface="Cambria"/>
                <a:ea typeface="Noto Sans CJK SC"/>
              </a:rPr>
              <a:t>, F. (2017). Decentralized Navigation for Heterogeneous Swarm Robots With Limited Field of View. IEEE Robotics and Automation Letters, 2(2), 904–911. </a:t>
            </a:r>
            <a:r>
              <a:rPr lang="en-US" sz="900" b="0" u="sng" strike="noStrike" spc="-1" dirty="0">
                <a:solidFill>
                  <a:srgbClr val="DDA859"/>
                </a:solidFill>
                <a:uFillTx/>
                <a:latin typeface="Cambria"/>
                <a:ea typeface="Noto Sans CJK SC"/>
                <a:hlinkClick r:id="rId2"/>
              </a:rPr>
              <a:t>https://doi.org/10.1109/LRA.2017.2654549</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Noto Sans CJK SC"/>
              </a:rPr>
              <a:t>[10] Kernaghan, K. (2014). The rights and wrongs of robotics: Ethics and robots in public organizations. Canadian Public Administration, 57(4), 485–506. https://</a:t>
            </a:r>
            <a:r>
              <a:rPr lang="en-US" sz="900" b="0" strike="noStrike" spc="-1" dirty="0" err="1">
                <a:solidFill>
                  <a:srgbClr val="FFFFFF"/>
                </a:solidFill>
                <a:latin typeface="Cambria"/>
                <a:ea typeface="Noto Sans CJK SC"/>
              </a:rPr>
              <a:t>doi.org</a:t>
            </a:r>
            <a:r>
              <a:rPr lang="en-US" sz="900" b="0" strike="noStrike" spc="-1" dirty="0">
                <a:solidFill>
                  <a:srgbClr val="FFFFFF"/>
                </a:solidFill>
                <a:latin typeface="Cambria"/>
                <a:ea typeface="Noto Sans CJK SC"/>
              </a:rPr>
              <a:t>/10.1111/capa.12093</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Noto Sans CJK SC"/>
              </a:rPr>
              <a:t>[11] Gordon, J.-S. (2020). Building Moral Robots: Ethical Pitfalls and Challenges. Science and Engineering Ethics, 26(1), 141–157. </a:t>
            </a:r>
            <a:r>
              <a:rPr lang="en-US" sz="900" b="0" u="sng" strike="noStrike" spc="-1" dirty="0">
                <a:solidFill>
                  <a:srgbClr val="DDA859"/>
                </a:solidFill>
                <a:uFillTx/>
                <a:latin typeface="Cambria"/>
                <a:ea typeface="Noto Sans CJK SC"/>
                <a:hlinkClick r:id="rId3"/>
              </a:rPr>
              <a:t>https://doi.org/10.1007/s11948-019-00084-5</a:t>
            </a:r>
            <a:endParaRPr lang="en-US" sz="900" b="0" strike="noStrike" spc="-1" dirty="0">
              <a:latin typeface="Arial"/>
            </a:endParaRPr>
          </a:p>
          <a:p>
            <a:pPr>
              <a:lnSpc>
                <a:spcPct val="90000"/>
              </a:lnSpc>
              <a:spcBef>
                <a:spcPts val="1199"/>
              </a:spcBef>
              <a:tabLst>
                <a:tab pos="0" algn="l"/>
              </a:tabLst>
            </a:pPr>
            <a:r>
              <a:rPr lang="en-US" sz="900" b="0" strike="noStrike" spc="-1" dirty="0">
                <a:solidFill>
                  <a:srgbClr val="FFFFFF"/>
                </a:solidFill>
                <a:latin typeface="Cambria"/>
                <a:ea typeface="Noto Sans CJK SC"/>
              </a:rPr>
              <a:t>[12] https://</a:t>
            </a:r>
            <a:r>
              <a:rPr lang="en-US" sz="900" b="0" strike="noStrike" spc="-1" dirty="0" err="1">
                <a:solidFill>
                  <a:srgbClr val="FFFFFF"/>
                </a:solidFill>
                <a:latin typeface="Cambria"/>
                <a:ea typeface="Noto Sans CJK SC"/>
              </a:rPr>
              <a:t>www.wpi.edu</a:t>
            </a:r>
            <a:r>
              <a:rPr lang="en-US" sz="900" b="0" strike="noStrike" spc="-1" dirty="0">
                <a:solidFill>
                  <a:srgbClr val="FFFFFF"/>
                </a:solidFill>
                <a:latin typeface="Cambria"/>
                <a:ea typeface="Noto Sans CJK SC"/>
              </a:rPr>
              <a:t>/sites/default/files/2023-01/Robotics%20Engineering%20bot%20lineup.jpg</a:t>
            </a:r>
            <a:endParaRPr lang="en-US" sz="900" b="0" strike="noStrike" spc="-1" dirty="0">
              <a:latin typeface="Arial"/>
            </a:endParaRPr>
          </a:p>
        </p:txBody>
      </p:sp>
      <p:sp>
        <p:nvSpPr>
          <p:cNvPr id="242" name="CustomShape 3"/>
          <p:cNvSpPr/>
          <p:nvPr/>
        </p:nvSpPr>
        <p:spPr>
          <a:xfrm>
            <a:off x="0" y="4997160"/>
            <a:ext cx="556164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sk-SK" sz="900" b="0" strike="noStrike" spc="-1">
                <a:solidFill>
                  <a:srgbClr val="FFFFFF"/>
                </a:solidFill>
                <a:latin typeface="Cambria"/>
                <a:ea typeface="DejaVu Sans"/>
              </a:rPr>
              <a:t>© 2023 Keith A. Pray</a:t>
            </a:r>
            <a:endParaRPr lang="en-US" sz="900" b="0" strike="noStrike" spc="-1">
              <a:latin typeface="Arial"/>
            </a:endParaRPr>
          </a:p>
        </p:txBody>
      </p:sp>
      <p:sp>
        <p:nvSpPr>
          <p:cNvPr id="243" name="CustomShape 4"/>
          <p:cNvSpPr/>
          <p:nvPr/>
        </p:nvSpPr>
        <p:spPr>
          <a:xfrm>
            <a:off x="8519040" y="4997160"/>
            <a:ext cx="623880" cy="14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D494D56-66A9-4FF2-8804-824D09BC5F0A}" type="slidenum">
              <a:rPr lang="en-US" sz="900" b="0" strike="noStrike" spc="-1">
                <a:solidFill>
                  <a:srgbClr val="FFFFFF"/>
                </a:solidFill>
                <a:latin typeface="Cambria"/>
                <a:ea typeface="DejaVu Sans"/>
              </a:rPr>
              <a:t>22</a:t>
            </a:fld>
            <a:endParaRPr lang="en-US" sz="900" b="0" strike="noStrike" spc="-1">
              <a:latin typeface="Arial"/>
            </a:endParaRPr>
          </a:p>
        </p:txBody>
      </p:sp>
      <p:sp>
        <p:nvSpPr>
          <p:cNvPr id="244" name="CustomShape 5"/>
          <p:cNvSpPr/>
          <p:nvPr/>
        </p:nvSpPr>
        <p:spPr>
          <a:xfrm>
            <a:off x="6847200" y="372240"/>
            <a:ext cx="21787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400" b="0" strike="noStrike" spc="-1">
                <a:solidFill>
                  <a:srgbClr val="FFFFFF"/>
                </a:solidFill>
                <a:latin typeface="Cambria"/>
                <a:ea typeface="DejaVu Sans"/>
              </a:rPr>
              <a:t>Chandler Garcia</a:t>
            </a:r>
            <a:endParaRPr lang="en-US" sz="14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Is Defense right for me</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Lily Bromberger</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23</a:t>
            </a:fld>
            <a:endParaRPr lang="en-US" dirty="0"/>
          </a:p>
        </p:txBody>
      </p:sp>
    </p:spTree>
    <p:extLst>
      <p:ext uri="{BB962C8B-B14F-4D97-AF65-F5344CB8AC3E}">
        <p14:creationId xmlns:p14="http://schemas.microsoft.com/office/powerpoint/2010/main" val="2492942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2D3C-BD1B-48FB-7B04-A0F00598C0E1}"/>
              </a:ext>
            </a:extLst>
          </p:cNvPr>
          <p:cNvSpPr>
            <a:spLocks noGrp="1"/>
          </p:cNvSpPr>
          <p:nvPr>
            <p:ph type="title"/>
          </p:nvPr>
        </p:nvSpPr>
        <p:spPr/>
        <p:txBody>
          <a:bodyPr/>
          <a:lstStyle/>
          <a:p>
            <a:r>
              <a:rPr lang="en-US" dirty="0"/>
              <a:t>Federal funding </a:t>
            </a:r>
          </a:p>
        </p:txBody>
      </p:sp>
      <p:sp>
        <p:nvSpPr>
          <p:cNvPr id="3" name="Content Placeholder 2">
            <a:extLst>
              <a:ext uri="{FF2B5EF4-FFF2-40B4-BE49-F238E27FC236}">
                <a16:creationId xmlns:a16="http://schemas.microsoft.com/office/drawing/2014/main" id="{0029B27C-8EE4-E663-8A95-03C1AC7A7D85}"/>
              </a:ext>
            </a:extLst>
          </p:cNvPr>
          <p:cNvSpPr>
            <a:spLocks noGrp="1"/>
          </p:cNvSpPr>
          <p:nvPr>
            <p:ph sz="half" idx="1"/>
          </p:nvPr>
        </p:nvSpPr>
        <p:spPr/>
        <p:txBody>
          <a:bodyPr/>
          <a:lstStyle/>
          <a:p>
            <a:r>
              <a:rPr lang="en-US" dirty="0"/>
              <a:t>Where does the money come from?</a:t>
            </a:r>
          </a:p>
          <a:p>
            <a:pPr lvl="1"/>
            <a:r>
              <a:rPr lang="en-US" dirty="0"/>
              <a:t>DARPA, NSF, NIST [1]</a:t>
            </a:r>
          </a:p>
          <a:p>
            <a:r>
              <a:rPr lang="en-US" dirty="0"/>
              <a:t>Provides ~70% of all research in Universities</a:t>
            </a:r>
          </a:p>
          <a:p>
            <a:r>
              <a:rPr lang="en-US" dirty="0"/>
              <a:t>Provides majority of research in computing related fields</a:t>
            </a:r>
          </a:p>
          <a:p>
            <a:r>
              <a:rPr lang="en-US" dirty="0"/>
              <a:t>Amount of funding has increased drastically</a:t>
            </a:r>
          </a:p>
          <a:p>
            <a:pPr marL="205768" lvl="1" indent="0">
              <a:buNone/>
            </a:pPr>
            <a:endParaRPr lang="en-US" dirty="0"/>
          </a:p>
        </p:txBody>
      </p:sp>
      <p:sp>
        <p:nvSpPr>
          <p:cNvPr id="5" name="Footer Placeholder 4">
            <a:extLst>
              <a:ext uri="{FF2B5EF4-FFF2-40B4-BE49-F238E27FC236}">
                <a16:creationId xmlns:a16="http://schemas.microsoft.com/office/drawing/2014/main" id="{3F5F11C9-8A21-1EF3-974B-FE293227B62F}"/>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8EFA5DA6-045D-1B0B-7F4C-564167DD007C}"/>
              </a:ext>
            </a:extLst>
          </p:cNvPr>
          <p:cNvSpPr>
            <a:spLocks noGrp="1"/>
          </p:cNvSpPr>
          <p:nvPr>
            <p:ph type="sldNum" sz="quarter" idx="12"/>
          </p:nvPr>
        </p:nvSpPr>
        <p:spPr/>
        <p:txBody>
          <a:bodyPr/>
          <a:lstStyle/>
          <a:p>
            <a:fld id="{A2A17EAB-8B51-5C40-8776-6683E51FA7A0}" type="slidenum">
              <a:rPr lang="en-US" smtClean="0"/>
              <a:t>24</a:t>
            </a:fld>
            <a:endParaRPr lang="en-US"/>
          </a:p>
        </p:txBody>
      </p:sp>
      <p:pic>
        <p:nvPicPr>
          <p:cNvPr id="1026" name="Picture 2" descr="The hunt for the lesser-known funding source">
            <a:extLst>
              <a:ext uri="{FF2B5EF4-FFF2-40B4-BE49-F238E27FC236}">
                <a16:creationId xmlns:a16="http://schemas.microsoft.com/office/drawing/2014/main" id="{49589CD2-C402-6D4D-C65C-C119588E913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97441" y="1041654"/>
            <a:ext cx="4134140" cy="3886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3F0963-CDD2-1539-5EA6-5C4752FF3B77}"/>
              </a:ext>
            </a:extLst>
          </p:cNvPr>
          <p:cNvSpPr txBox="1"/>
          <p:nvPr/>
        </p:nvSpPr>
        <p:spPr>
          <a:xfrm>
            <a:off x="393095" y="4688894"/>
            <a:ext cx="4597052" cy="230832"/>
          </a:xfrm>
          <a:prstGeom prst="rect">
            <a:avLst/>
          </a:prstGeom>
          <a:noFill/>
        </p:spPr>
        <p:txBody>
          <a:bodyPr wrap="square">
            <a:spAutoFit/>
          </a:bodyPr>
          <a:lstStyle/>
          <a:p>
            <a:r>
              <a:rPr lang="en-US" sz="900" dirty="0"/>
              <a:t>Image Source: https://www.nature.com/articles/d41586-019-01734-1</a:t>
            </a:r>
          </a:p>
        </p:txBody>
      </p:sp>
      <p:sp>
        <p:nvSpPr>
          <p:cNvPr id="9" name="TextBox 8">
            <a:extLst>
              <a:ext uri="{FF2B5EF4-FFF2-40B4-BE49-F238E27FC236}">
                <a16:creationId xmlns:a16="http://schemas.microsoft.com/office/drawing/2014/main" id="{49041FB8-BCC0-2914-D509-38529F46D3E7}"/>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Lily Bromberger</a:t>
            </a:r>
          </a:p>
        </p:txBody>
      </p:sp>
    </p:spTree>
    <p:extLst>
      <p:ext uri="{BB962C8B-B14F-4D97-AF65-F5344CB8AC3E}">
        <p14:creationId xmlns:p14="http://schemas.microsoft.com/office/powerpoint/2010/main" val="870905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Innovation through Federal Funding</a:t>
            </a:r>
          </a:p>
        </p:txBody>
      </p:sp>
      <p:sp>
        <p:nvSpPr>
          <p:cNvPr id="3" name="Content Placeholder 2"/>
          <p:cNvSpPr>
            <a:spLocks noGrp="1"/>
          </p:cNvSpPr>
          <p:nvPr>
            <p:ph sz="half" idx="1"/>
          </p:nvPr>
        </p:nvSpPr>
        <p:spPr/>
        <p:txBody>
          <a:bodyPr>
            <a:normAutofit fontScale="92500" lnSpcReduction="20000"/>
          </a:bodyPr>
          <a:lstStyle/>
          <a:p>
            <a:r>
              <a:rPr lang="en-US" dirty="0"/>
              <a:t>Google [1]</a:t>
            </a:r>
          </a:p>
          <a:p>
            <a:r>
              <a:rPr lang="en-US" dirty="0"/>
              <a:t>GPS [1]</a:t>
            </a:r>
          </a:p>
          <a:p>
            <a:r>
              <a:rPr lang="en-US" dirty="0"/>
              <a:t>Supercomputers [1]</a:t>
            </a:r>
          </a:p>
          <a:p>
            <a:r>
              <a:rPr lang="en-US" dirty="0"/>
              <a:t>AI and Speech Recognition [1,2]</a:t>
            </a:r>
          </a:p>
          <a:p>
            <a:r>
              <a:rPr lang="en-US" dirty="0"/>
              <a:t>ARPANET [1,2]</a:t>
            </a:r>
          </a:p>
          <a:p>
            <a:r>
              <a:rPr lang="en-US" dirty="0"/>
              <a:t>Closed Captioning [1]</a:t>
            </a:r>
          </a:p>
          <a:p>
            <a:r>
              <a:rPr lang="en-US" dirty="0"/>
              <a:t>Smartphones [1]</a:t>
            </a:r>
          </a:p>
          <a:p>
            <a:r>
              <a:rPr lang="en-US" dirty="0"/>
              <a:t>Non-IT:</a:t>
            </a:r>
          </a:p>
          <a:p>
            <a:pPr lvl="1"/>
            <a:r>
              <a:rPr lang="en-US" dirty="0"/>
              <a:t>Fracking, LED lights, MRI, Human Genome Project, HIV/AIDS research, Lactose free milk [1]</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Lily Bromberger</a:t>
            </a:r>
          </a:p>
        </p:txBody>
      </p:sp>
      <p:pic>
        <p:nvPicPr>
          <p:cNvPr id="1026" name="Picture 2" descr="Why gps and mapping is important | iPhone 3G, $299 GoogleMap… | Flickr">
            <a:extLst>
              <a:ext uri="{FF2B5EF4-FFF2-40B4-BE49-F238E27FC236}">
                <a16:creationId xmlns:a16="http://schemas.microsoft.com/office/drawing/2014/main" id="{A7FD8DE6-F9B2-F451-77C6-9C7CC66A6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341" y="1087918"/>
            <a:ext cx="2577884" cy="38668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FB516E-4301-7471-8851-1EE67DF4ABD1}"/>
              </a:ext>
            </a:extLst>
          </p:cNvPr>
          <p:cNvSpPr txBox="1"/>
          <p:nvPr/>
        </p:nvSpPr>
        <p:spPr>
          <a:xfrm>
            <a:off x="255077" y="4766311"/>
            <a:ext cx="4595246" cy="230832"/>
          </a:xfrm>
          <a:prstGeom prst="rect">
            <a:avLst/>
          </a:prstGeom>
          <a:noFill/>
        </p:spPr>
        <p:txBody>
          <a:bodyPr wrap="square">
            <a:spAutoFit/>
          </a:bodyPr>
          <a:lstStyle/>
          <a:p>
            <a:pPr lvl="1"/>
            <a:r>
              <a:rPr lang="en-US" sz="900" dirty="0"/>
              <a:t>Image source: </a:t>
            </a:r>
            <a:r>
              <a:rPr lang="en-US" sz="900" dirty="0">
                <a:hlinkClick r:id="rId4"/>
              </a:rPr>
              <a:t>https://www.flickr.com/photos/dcjohn/2672018956</a:t>
            </a:r>
            <a:r>
              <a:rPr lang="en-US" sz="900" dirty="0"/>
              <a:t> </a:t>
            </a:r>
          </a:p>
        </p:txBody>
      </p:sp>
    </p:spTree>
    <p:extLst>
      <p:ext uri="{BB962C8B-B14F-4D97-AF65-F5344CB8AC3E}">
        <p14:creationId xmlns:p14="http://schemas.microsoft.com/office/powerpoint/2010/main" val="793862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2D3C-BD1B-48FB-7B04-A0F00598C0E1}"/>
              </a:ext>
            </a:extLst>
          </p:cNvPr>
          <p:cNvSpPr>
            <a:spLocks noGrp="1"/>
          </p:cNvSpPr>
          <p:nvPr>
            <p:ph type="title"/>
          </p:nvPr>
        </p:nvSpPr>
        <p:spPr/>
        <p:txBody>
          <a:bodyPr/>
          <a:lstStyle/>
          <a:p>
            <a:r>
              <a:rPr lang="en-US" dirty="0"/>
              <a:t>Federal funding Continued </a:t>
            </a:r>
          </a:p>
        </p:txBody>
      </p:sp>
      <p:sp>
        <p:nvSpPr>
          <p:cNvPr id="3" name="Content Placeholder 2">
            <a:extLst>
              <a:ext uri="{FF2B5EF4-FFF2-40B4-BE49-F238E27FC236}">
                <a16:creationId xmlns:a16="http://schemas.microsoft.com/office/drawing/2014/main" id="{0029B27C-8EE4-E663-8A95-03C1AC7A7D85}"/>
              </a:ext>
            </a:extLst>
          </p:cNvPr>
          <p:cNvSpPr>
            <a:spLocks noGrp="1"/>
          </p:cNvSpPr>
          <p:nvPr>
            <p:ph sz="half" idx="1"/>
          </p:nvPr>
        </p:nvSpPr>
        <p:spPr/>
        <p:txBody>
          <a:bodyPr/>
          <a:lstStyle/>
          <a:p>
            <a:r>
              <a:rPr lang="en-US" dirty="0"/>
              <a:t>Allows products to overcome monetary hurdles, develop faster than without funding</a:t>
            </a:r>
          </a:p>
          <a:p>
            <a:r>
              <a:rPr lang="en-US" dirty="0"/>
              <a:t>Creates Companies</a:t>
            </a:r>
          </a:p>
          <a:p>
            <a:r>
              <a:rPr lang="en-US" dirty="0"/>
              <a:t>Builds on Established Companies</a:t>
            </a:r>
          </a:p>
          <a:p>
            <a:r>
              <a:rPr lang="en-US" dirty="0"/>
              <a:t>Helps the Economy</a:t>
            </a:r>
          </a:p>
          <a:p>
            <a:r>
              <a:rPr lang="en-US" dirty="0"/>
              <a:t>Asserts U.S. as a place for innovation</a:t>
            </a:r>
          </a:p>
        </p:txBody>
      </p:sp>
      <p:sp>
        <p:nvSpPr>
          <p:cNvPr id="5" name="Footer Placeholder 4">
            <a:extLst>
              <a:ext uri="{FF2B5EF4-FFF2-40B4-BE49-F238E27FC236}">
                <a16:creationId xmlns:a16="http://schemas.microsoft.com/office/drawing/2014/main" id="{3F5F11C9-8A21-1EF3-974B-FE293227B62F}"/>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8EFA5DA6-045D-1B0B-7F4C-564167DD007C}"/>
              </a:ext>
            </a:extLst>
          </p:cNvPr>
          <p:cNvSpPr>
            <a:spLocks noGrp="1"/>
          </p:cNvSpPr>
          <p:nvPr>
            <p:ph type="sldNum" sz="quarter" idx="12"/>
          </p:nvPr>
        </p:nvSpPr>
        <p:spPr/>
        <p:txBody>
          <a:bodyPr/>
          <a:lstStyle/>
          <a:p>
            <a:fld id="{A2A17EAB-8B51-5C40-8776-6683E51FA7A0}" type="slidenum">
              <a:rPr lang="en-US" smtClean="0"/>
              <a:t>26</a:t>
            </a:fld>
            <a:endParaRPr lang="en-US"/>
          </a:p>
        </p:txBody>
      </p:sp>
      <p:sp>
        <p:nvSpPr>
          <p:cNvPr id="8" name="TextBox 7">
            <a:extLst>
              <a:ext uri="{FF2B5EF4-FFF2-40B4-BE49-F238E27FC236}">
                <a16:creationId xmlns:a16="http://schemas.microsoft.com/office/drawing/2014/main" id="{B43F0963-CDD2-1539-5EA6-5C4752FF3B77}"/>
              </a:ext>
            </a:extLst>
          </p:cNvPr>
          <p:cNvSpPr txBox="1"/>
          <p:nvPr/>
        </p:nvSpPr>
        <p:spPr>
          <a:xfrm>
            <a:off x="393095" y="4668574"/>
            <a:ext cx="4597052" cy="369332"/>
          </a:xfrm>
          <a:prstGeom prst="rect">
            <a:avLst/>
          </a:prstGeom>
          <a:noFill/>
        </p:spPr>
        <p:txBody>
          <a:bodyPr wrap="square">
            <a:spAutoFit/>
          </a:bodyPr>
          <a:lstStyle/>
          <a:p>
            <a:r>
              <a:rPr lang="en-US" sz="900" dirty="0"/>
              <a:t>Image Source: </a:t>
            </a:r>
            <a:r>
              <a:rPr lang="en-US" sz="900" dirty="0">
                <a:hlinkClick r:id="rId3"/>
              </a:rPr>
              <a:t>https://www.zdnet.com/home-and-office/networking/the-beginning-of-the-peoples-web-20-years-of-netscape/</a:t>
            </a:r>
            <a:r>
              <a:rPr lang="en-US" sz="900" dirty="0"/>
              <a:t> </a:t>
            </a:r>
          </a:p>
        </p:txBody>
      </p:sp>
      <p:sp>
        <p:nvSpPr>
          <p:cNvPr id="7" name="TextBox 6">
            <a:extLst>
              <a:ext uri="{FF2B5EF4-FFF2-40B4-BE49-F238E27FC236}">
                <a16:creationId xmlns:a16="http://schemas.microsoft.com/office/drawing/2014/main" id="{58400078-0DA9-289A-ECBE-2B2D3D8A7845}"/>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Lily Bromberger</a:t>
            </a:r>
          </a:p>
        </p:txBody>
      </p:sp>
      <p:pic>
        <p:nvPicPr>
          <p:cNvPr id="2050" name="Picture 2" descr="The beginning of the people's Web: 20 years of Netscape | ZDNET">
            <a:extLst>
              <a:ext uri="{FF2B5EF4-FFF2-40B4-BE49-F238E27FC236}">
                <a16:creationId xmlns:a16="http://schemas.microsoft.com/office/drawing/2014/main" id="{CAE21861-B8B5-6E11-86B0-5DD07B4932F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21258" y="1352550"/>
            <a:ext cx="314008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141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2D3C-BD1B-48FB-7B04-A0F00598C0E1}"/>
              </a:ext>
            </a:extLst>
          </p:cNvPr>
          <p:cNvSpPr>
            <a:spLocks noGrp="1"/>
          </p:cNvSpPr>
          <p:nvPr>
            <p:ph type="title"/>
          </p:nvPr>
        </p:nvSpPr>
        <p:spPr/>
        <p:txBody>
          <a:bodyPr/>
          <a:lstStyle/>
          <a:p>
            <a:r>
              <a:rPr lang="en-US" dirty="0"/>
              <a:t>Technology and war</a:t>
            </a:r>
          </a:p>
        </p:txBody>
      </p:sp>
      <p:sp>
        <p:nvSpPr>
          <p:cNvPr id="3" name="Content Placeholder 2">
            <a:extLst>
              <a:ext uri="{FF2B5EF4-FFF2-40B4-BE49-F238E27FC236}">
                <a16:creationId xmlns:a16="http://schemas.microsoft.com/office/drawing/2014/main" id="{0029B27C-8EE4-E663-8A95-03C1AC7A7D85}"/>
              </a:ext>
            </a:extLst>
          </p:cNvPr>
          <p:cNvSpPr>
            <a:spLocks noGrp="1"/>
          </p:cNvSpPr>
          <p:nvPr>
            <p:ph sz="half" idx="1"/>
          </p:nvPr>
        </p:nvSpPr>
        <p:spPr/>
        <p:txBody>
          <a:bodyPr/>
          <a:lstStyle/>
          <a:p>
            <a:r>
              <a:rPr lang="en-US" dirty="0"/>
              <a:t>It is impossible to remove technology from warfare [4]</a:t>
            </a:r>
          </a:p>
          <a:p>
            <a:r>
              <a:rPr lang="en-US" dirty="0"/>
              <a:t>“Although some computing workers may speak out, the provision of funds, careers, and status by computing research will ensure that a sizeable fraction of researchers continue to carry out military work” [4]</a:t>
            </a:r>
          </a:p>
          <a:p>
            <a:pPr marL="205768" lvl="1" indent="0">
              <a:buNone/>
            </a:pPr>
            <a:endParaRPr lang="en-US" dirty="0"/>
          </a:p>
        </p:txBody>
      </p:sp>
      <p:sp>
        <p:nvSpPr>
          <p:cNvPr id="5" name="Footer Placeholder 4">
            <a:extLst>
              <a:ext uri="{FF2B5EF4-FFF2-40B4-BE49-F238E27FC236}">
                <a16:creationId xmlns:a16="http://schemas.microsoft.com/office/drawing/2014/main" id="{3F5F11C9-8A21-1EF3-974B-FE293227B62F}"/>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8EFA5DA6-045D-1B0B-7F4C-564167DD007C}"/>
              </a:ext>
            </a:extLst>
          </p:cNvPr>
          <p:cNvSpPr>
            <a:spLocks noGrp="1"/>
          </p:cNvSpPr>
          <p:nvPr>
            <p:ph type="sldNum" sz="quarter" idx="12"/>
          </p:nvPr>
        </p:nvSpPr>
        <p:spPr/>
        <p:txBody>
          <a:bodyPr/>
          <a:lstStyle/>
          <a:p>
            <a:fld id="{A2A17EAB-8B51-5C40-8776-6683E51FA7A0}" type="slidenum">
              <a:rPr lang="en-US" smtClean="0"/>
              <a:t>27</a:t>
            </a:fld>
            <a:endParaRPr lang="en-US"/>
          </a:p>
        </p:txBody>
      </p:sp>
      <p:sp>
        <p:nvSpPr>
          <p:cNvPr id="8" name="TextBox 7">
            <a:extLst>
              <a:ext uri="{FF2B5EF4-FFF2-40B4-BE49-F238E27FC236}">
                <a16:creationId xmlns:a16="http://schemas.microsoft.com/office/drawing/2014/main" id="{B43F0963-CDD2-1539-5EA6-5C4752FF3B77}"/>
              </a:ext>
            </a:extLst>
          </p:cNvPr>
          <p:cNvSpPr txBox="1"/>
          <p:nvPr/>
        </p:nvSpPr>
        <p:spPr>
          <a:xfrm>
            <a:off x="393095" y="4688894"/>
            <a:ext cx="4597052" cy="230832"/>
          </a:xfrm>
          <a:prstGeom prst="rect">
            <a:avLst/>
          </a:prstGeom>
          <a:noFill/>
        </p:spPr>
        <p:txBody>
          <a:bodyPr wrap="square">
            <a:spAutoFit/>
          </a:bodyPr>
          <a:lstStyle/>
          <a:p>
            <a:r>
              <a:rPr lang="en-US" sz="900" dirty="0"/>
              <a:t>Image Source: </a:t>
            </a:r>
            <a:r>
              <a:rPr lang="en-US" sz="900" dirty="0">
                <a:hlinkClick r:id="rId3"/>
              </a:rPr>
              <a:t>https://Fwww.britannica.com%2Ftechnology%2Fmissile</a:t>
            </a:r>
            <a:r>
              <a:rPr lang="en-US" sz="900" dirty="0"/>
              <a:t> </a:t>
            </a:r>
          </a:p>
        </p:txBody>
      </p:sp>
      <p:sp>
        <p:nvSpPr>
          <p:cNvPr id="7" name="TextBox 6">
            <a:extLst>
              <a:ext uri="{FF2B5EF4-FFF2-40B4-BE49-F238E27FC236}">
                <a16:creationId xmlns:a16="http://schemas.microsoft.com/office/drawing/2014/main" id="{F500B701-8777-2757-C8E8-6FF986F2FDC0}"/>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Lily Bromberger</a:t>
            </a:r>
          </a:p>
        </p:txBody>
      </p:sp>
      <p:pic>
        <p:nvPicPr>
          <p:cNvPr id="3074" name="Picture 2" descr="Missile | rocket | Britannica">
            <a:extLst>
              <a:ext uri="{FF2B5EF4-FFF2-40B4-BE49-F238E27FC236}">
                <a16:creationId xmlns:a16="http://schemas.microsoft.com/office/drawing/2014/main" id="{890A37BA-6FE5-31C7-DC10-1FE92D38017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465002" y="690501"/>
            <a:ext cx="2764223" cy="433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768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2D3C-BD1B-48FB-7B04-A0F00598C0E1}"/>
              </a:ext>
            </a:extLst>
          </p:cNvPr>
          <p:cNvSpPr>
            <a:spLocks noGrp="1"/>
          </p:cNvSpPr>
          <p:nvPr>
            <p:ph type="title"/>
          </p:nvPr>
        </p:nvSpPr>
        <p:spPr/>
        <p:txBody>
          <a:bodyPr/>
          <a:lstStyle/>
          <a:p>
            <a:r>
              <a:rPr lang="en-US" dirty="0"/>
              <a:t>Military impacts</a:t>
            </a:r>
          </a:p>
        </p:txBody>
      </p:sp>
      <p:sp>
        <p:nvSpPr>
          <p:cNvPr id="3" name="Content Placeholder 2">
            <a:extLst>
              <a:ext uri="{FF2B5EF4-FFF2-40B4-BE49-F238E27FC236}">
                <a16:creationId xmlns:a16="http://schemas.microsoft.com/office/drawing/2014/main" id="{0029B27C-8EE4-E663-8A95-03C1AC7A7D85}"/>
              </a:ext>
            </a:extLst>
          </p:cNvPr>
          <p:cNvSpPr>
            <a:spLocks noGrp="1"/>
          </p:cNvSpPr>
          <p:nvPr>
            <p:ph sz="half" idx="1"/>
          </p:nvPr>
        </p:nvSpPr>
        <p:spPr>
          <a:xfrm>
            <a:off x="685800" y="1352551"/>
            <a:ext cx="2606040" cy="3352800"/>
          </a:xfrm>
        </p:spPr>
        <p:txBody>
          <a:bodyPr/>
          <a:lstStyle/>
          <a:p>
            <a:r>
              <a:rPr lang="en-US" dirty="0"/>
              <a:t>Innocent people getting injured or killed through the direct use of weapons [3]</a:t>
            </a:r>
          </a:p>
          <a:p>
            <a:r>
              <a:rPr lang="en-US" dirty="0"/>
              <a:t>Food insecurity causing casualties [3]</a:t>
            </a:r>
          </a:p>
          <a:p>
            <a:r>
              <a:rPr lang="en-US" dirty="0"/>
              <a:t>Disease causing casualties [3]</a:t>
            </a:r>
          </a:p>
          <a:p>
            <a:endParaRPr lang="en-US" dirty="0"/>
          </a:p>
        </p:txBody>
      </p:sp>
      <p:sp>
        <p:nvSpPr>
          <p:cNvPr id="5" name="Footer Placeholder 4">
            <a:extLst>
              <a:ext uri="{FF2B5EF4-FFF2-40B4-BE49-F238E27FC236}">
                <a16:creationId xmlns:a16="http://schemas.microsoft.com/office/drawing/2014/main" id="{3F5F11C9-8A21-1EF3-974B-FE293227B62F}"/>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8EFA5DA6-045D-1B0B-7F4C-564167DD007C}"/>
              </a:ext>
            </a:extLst>
          </p:cNvPr>
          <p:cNvSpPr>
            <a:spLocks noGrp="1"/>
          </p:cNvSpPr>
          <p:nvPr>
            <p:ph type="sldNum" sz="quarter" idx="12"/>
          </p:nvPr>
        </p:nvSpPr>
        <p:spPr/>
        <p:txBody>
          <a:bodyPr/>
          <a:lstStyle/>
          <a:p>
            <a:fld id="{A2A17EAB-8B51-5C40-8776-6683E51FA7A0}" type="slidenum">
              <a:rPr lang="en-US" smtClean="0"/>
              <a:t>28</a:t>
            </a:fld>
            <a:endParaRPr lang="en-US"/>
          </a:p>
        </p:txBody>
      </p:sp>
      <p:sp>
        <p:nvSpPr>
          <p:cNvPr id="8" name="TextBox 7">
            <a:extLst>
              <a:ext uri="{FF2B5EF4-FFF2-40B4-BE49-F238E27FC236}">
                <a16:creationId xmlns:a16="http://schemas.microsoft.com/office/drawing/2014/main" id="{B43F0963-CDD2-1539-5EA6-5C4752FF3B77}"/>
              </a:ext>
            </a:extLst>
          </p:cNvPr>
          <p:cNvSpPr txBox="1"/>
          <p:nvPr/>
        </p:nvSpPr>
        <p:spPr>
          <a:xfrm>
            <a:off x="393095" y="4688894"/>
            <a:ext cx="4597052" cy="230832"/>
          </a:xfrm>
          <a:prstGeom prst="rect">
            <a:avLst/>
          </a:prstGeom>
          <a:noFill/>
        </p:spPr>
        <p:txBody>
          <a:bodyPr wrap="square">
            <a:spAutoFit/>
          </a:bodyPr>
          <a:lstStyle/>
          <a:p>
            <a:r>
              <a:rPr lang="en-US" sz="900" dirty="0"/>
              <a:t>Image Source: [3]</a:t>
            </a:r>
          </a:p>
        </p:txBody>
      </p:sp>
      <p:sp>
        <p:nvSpPr>
          <p:cNvPr id="7" name="TextBox 6">
            <a:extLst>
              <a:ext uri="{FF2B5EF4-FFF2-40B4-BE49-F238E27FC236}">
                <a16:creationId xmlns:a16="http://schemas.microsoft.com/office/drawing/2014/main" id="{B9DB48A8-06DD-6521-8A7E-6CB7313B811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Lily Bromberger</a:t>
            </a:r>
          </a:p>
        </p:txBody>
      </p:sp>
      <p:pic>
        <p:nvPicPr>
          <p:cNvPr id="9" name="Content Placeholder 8">
            <a:extLst>
              <a:ext uri="{FF2B5EF4-FFF2-40B4-BE49-F238E27FC236}">
                <a16:creationId xmlns:a16="http://schemas.microsoft.com/office/drawing/2014/main" id="{BA20274F-6395-9987-3B39-A6778A49A56C}"/>
              </a:ext>
            </a:extLst>
          </p:cNvPr>
          <p:cNvPicPr>
            <a:picLocks noGrp="1" noChangeAspect="1"/>
          </p:cNvPicPr>
          <p:nvPr>
            <p:ph sz="half" idx="2"/>
          </p:nvPr>
        </p:nvPicPr>
        <p:blipFill>
          <a:blip r:embed="rId3"/>
          <a:stretch>
            <a:fillRect/>
          </a:stretch>
        </p:blipFill>
        <p:spPr>
          <a:xfrm>
            <a:off x="3436862" y="1164114"/>
            <a:ext cx="5543524" cy="3755612"/>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8D43D2FE-246B-170E-3F12-3598268E7432}"/>
                  </a:ext>
                </a:extLst>
              </p14:cNvPr>
              <p14:cNvContentPartPr/>
              <p14:nvPr/>
            </p14:nvContentPartPr>
            <p14:xfrm>
              <a:off x="3558480" y="2955180"/>
              <a:ext cx="4961160" cy="360"/>
            </p14:xfrm>
          </p:contentPart>
        </mc:Choice>
        <mc:Fallback xmlns="">
          <p:pic>
            <p:nvPicPr>
              <p:cNvPr id="12" name="Ink 11">
                <a:extLst>
                  <a:ext uri="{FF2B5EF4-FFF2-40B4-BE49-F238E27FC236}">
                    <a16:creationId xmlns:a16="http://schemas.microsoft.com/office/drawing/2014/main" id="{8D43D2FE-246B-170E-3F12-3598268E7432}"/>
                  </a:ext>
                </a:extLst>
              </p:cNvPr>
              <p:cNvPicPr/>
              <p:nvPr/>
            </p:nvPicPr>
            <p:blipFill>
              <a:blip r:embed="rId5"/>
              <a:stretch>
                <a:fillRect/>
              </a:stretch>
            </p:blipFill>
            <p:spPr>
              <a:xfrm>
                <a:off x="3486480" y="2811540"/>
                <a:ext cx="5104800" cy="288000"/>
              </a:xfrm>
              <a:prstGeom prst="rect">
                <a:avLst/>
              </a:prstGeom>
            </p:spPr>
          </p:pic>
        </mc:Fallback>
      </mc:AlternateContent>
    </p:spTree>
    <p:extLst>
      <p:ext uri="{BB962C8B-B14F-4D97-AF65-F5344CB8AC3E}">
        <p14:creationId xmlns:p14="http://schemas.microsoft.com/office/powerpoint/2010/main" val="2242901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2D3C-BD1B-48FB-7B04-A0F00598C0E1}"/>
              </a:ext>
            </a:extLst>
          </p:cNvPr>
          <p:cNvSpPr>
            <a:spLocks noGrp="1"/>
          </p:cNvSpPr>
          <p:nvPr>
            <p:ph type="title"/>
          </p:nvPr>
        </p:nvSpPr>
        <p:spPr/>
        <p:txBody>
          <a:bodyPr/>
          <a:lstStyle/>
          <a:p>
            <a:r>
              <a:rPr lang="en-US" dirty="0"/>
              <a:t>International Humanitarian law</a:t>
            </a:r>
          </a:p>
        </p:txBody>
      </p:sp>
      <p:sp>
        <p:nvSpPr>
          <p:cNvPr id="3" name="Content Placeholder 2">
            <a:extLst>
              <a:ext uri="{FF2B5EF4-FFF2-40B4-BE49-F238E27FC236}">
                <a16:creationId xmlns:a16="http://schemas.microsoft.com/office/drawing/2014/main" id="{0029B27C-8EE4-E663-8A95-03C1AC7A7D85}"/>
              </a:ext>
            </a:extLst>
          </p:cNvPr>
          <p:cNvSpPr>
            <a:spLocks noGrp="1"/>
          </p:cNvSpPr>
          <p:nvPr>
            <p:ph sz="half" idx="1"/>
          </p:nvPr>
        </p:nvSpPr>
        <p:spPr>
          <a:xfrm>
            <a:off x="685800" y="1352551"/>
            <a:ext cx="3733800" cy="3352800"/>
          </a:xfrm>
        </p:spPr>
        <p:txBody>
          <a:bodyPr>
            <a:normAutofit lnSpcReduction="10000"/>
          </a:bodyPr>
          <a:lstStyle/>
          <a:p>
            <a:r>
              <a:rPr lang="en-US" dirty="0"/>
              <a:t>What is lawful? How do humanitarian rights interact with computing [6]?</a:t>
            </a:r>
          </a:p>
          <a:p>
            <a:r>
              <a:rPr lang="en-US" dirty="0"/>
              <a:t>Forbidden to:</a:t>
            </a:r>
          </a:p>
          <a:p>
            <a:r>
              <a:rPr lang="en-US" dirty="0"/>
              <a:t>Target essential functions of society [6]</a:t>
            </a:r>
          </a:p>
          <a:p>
            <a:r>
              <a:rPr lang="en-US" dirty="0"/>
              <a:t>U.S. citizens involved in warfare [6]</a:t>
            </a:r>
          </a:p>
          <a:p>
            <a:pPr lvl="1"/>
            <a:r>
              <a:rPr lang="en-US" dirty="0"/>
              <a:t>Military outsources for convenience</a:t>
            </a:r>
          </a:p>
          <a:p>
            <a:pPr lvl="1"/>
            <a:r>
              <a:rPr lang="en-US" dirty="0"/>
              <a:t>No prisoner of War status</a:t>
            </a:r>
          </a:p>
          <a:p>
            <a:pPr lvl="1"/>
            <a:r>
              <a:rPr lang="en-US" dirty="0"/>
              <a:t>Will be treated harsher, not a priority to bring home to U.S. like soldiers</a:t>
            </a:r>
          </a:p>
          <a:p>
            <a:pPr lvl="1"/>
            <a:endParaRPr lang="en-US" dirty="0"/>
          </a:p>
        </p:txBody>
      </p:sp>
      <p:sp>
        <p:nvSpPr>
          <p:cNvPr id="5" name="Footer Placeholder 4">
            <a:extLst>
              <a:ext uri="{FF2B5EF4-FFF2-40B4-BE49-F238E27FC236}">
                <a16:creationId xmlns:a16="http://schemas.microsoft.com/office/drawing/2014/main" id="{3F5F11C9-8A21-1EF3-974B-FE293227B62F}"/>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8EFA5DA6-045D-1B0B-7F4C-564167DD007C}"/>
              </a:ext>
            </a:extLst>
          </p:cNvPr>
          <p:cNvSpPr>
            <a:spLocks noGrp="1"/>
          </p:cNvSpPr>
          <p:nvPr>
            <p:ph type="sldNum" sz="quarter" idx="12"/>
          </p:nvPr>
        </p:nvSpPr>
        <p:spPr/>
        <p:txBody>
          <a:bodyPr/>
          <a:lstStyle/>
          <a:p>
            <a:fld id="{A2A17EAB-8B51-5C40-8776-6683E51FA7A0}" type="slidenum">
              <a:rPr lang="en-US" smtClean="0"/>
              <a:t>29</a:t>
            </a:fld>
            <a:endParaRPr lang="en-US"/>
          </a:p>
        </p:txBody>
      </p:sp>
      <p:sp>
        <p:nvSpPr>
          <p:cNvPr id="8" name="TextBox 7">
            <a:extLst>
              <a:ext uri="{FF2B5EF4-FFF2-40B4-BE49-F238E27FC236}">
                <a16:creationId xmlns:a16="http://schemas.microsoft.com/office/drawing/2014/main" id="{B43F0963-CDD2-1539-5EA6-5C4752FF3B77}"/>
              </a:ext>
            </a:extLst>
          </p:cNvPr>
          <p:cNvSpPr txBox="1"/>
          <p:nvPr/>
        </p:nvSpPr>
        <p:spPr>
          <a:xfrm>
            <a:off x="254174" y="4596884"/>
            <a:ext cx="4597052" cy="369332"/>
          </a:xfrm>
          <a:prstGeom prst="rect">
            <a:avLst/>
          </a:prstGeom>
          <a:noFill/>
        </p:spPr>
        <p:txBody>
          <a:bodyPr wrap="square">
            <a:spAutoFit/>
          </a:bodyPr>
          <a:lstStyle/>
          <a:p>
            <a:r>
              <a:rPr lang="en-US" sz="900" dirty="0"/>
              <a:t>Image Source:  </a:t>
            </a:r>
            <a:r>
              <a:rPr lang="en-US" sz="900" dirty="0">
                <a:hlinkClick r:id="rId3"/>
              </a:rPr>
              <a:t>https://www.sipri.org/research/armament-and-disarmament/weapons-mass-destruction/chemical-and-biological-weapons</a:t>
            </a:r>
            <a:endParaRPr lang="en-US" sz="900" dirty="0"/>
          </a:p>
        </p:txBody>
      </p:sp>
      <p:sp>
        <p:nvSpPr>
          <p:cNvPr id="7" name="TextBox 6">
            <a:extLst>
              <a:ext uri="{FF2B5EF4-FFF2-40B4-BE49-F238E27FC236}">
                <a16:creationId xmlns:a16="http://schemas.microsoft.com/office/drawing/2014/main" id="{B9DB48A8-06DD-6521-8A7E-6CB7313B811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Lily Bromberger</a:t>
            </a:r>
          </a:p>
        </p:txBody>
      </p:sp>
      <p:pic>
        <p:nvPicPr>
          <p:cNvPr id="4098" name="Picture 2" descr="Chemical and biological weapons | SIPRI">
            <a:extLst>
              <a:ext uri="{FF2B5EF4-FFF2-40B4-BE49-F238E27FC236}">
                <a16:creationId xmlns:a16="http://schemas.microsoft.com/office/drawing/2014/main" id="{AB2CF75A-68C7-9E8F-C0A2-2A2A4955531F}"/>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31826" r="5769"/>
          <a:stretch/>
        </p:blipFill>
        <p:spPr bwMode="auto">
          <a:xfrm>
            <a:off x="4724402" y="1126518"/>
            <a:ext cx="4038600" cy="364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9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2023 Keith A. Pray</a:t>
            </a:r>
            <a:endParaRPr lang="en-US"/>
          </a:p>
        </p:txBody>
      </p:sp>
      <p:pic>
        <p:nvPicPr>
          <p:cNvPr id="6" name="Picture 5"/>
          <p:cNvPicPr>
            <a:picLocks noChangeAspect="1"/>
          </p:cNvPicPr>
          <p:nvPr/>
        </p:nvPicPr>
        <p:blipFill>
          <a:blip r:embed="rId3"/>
          <a:stretch>
            <a:fillRect/>
          </a:stretch>
        </p:blipFill>
        <p:spPr>
          <a:xfrm>
            <a:off x="1010228" y="430345"/>
            <a:ext cx="7123545" cy="2226108"/>
          </a:xfrm>
          <a:prstGeom prst="rect">
            <a:avLst/>
          </a:prstGeom>
        </p:spPr>
      </p:pic>
      <p:pic>
        <p:nvPicPr>
          <p:cNvPr id="7" name="Picture 6"/>
          <p:cNvPicPr>
            <a:picLocks noChangeAspect="1"/>
          </p:cNvPicPr>
          <p:nvPr/>
        </p:nvPicPr>
        <p:blipFill>
          <a:blip r:embed="rId4"/>
          <a:stretch>
            <a:fillRect/>
          </a:stretch>
        </p:blipFill>
        <p:spPr>
          <a:xfrm>
            <a:off x="1010228" y="2759958"/>
            <a:ext cx="7123545" cy="2237238"/>
          </a:xfrm>
          <a:prstGeom prst="rect">
            <a:avLst/>
          </a:prstGeom>
        </p:spPr>
      </p:pic>
      <p:cxnSp>
        <p:nvCxnSpPr>
          <p:cNvPr id="3" name="Straight Connector 2"/>
          <p:cNvCxnSpPr/>
          <p:nvPr/>
        </p:nvCxnSpPr>
        <p:spPr>
          <a:xfrm>
            <a:off x="219364" y="2702633"/>
            <a:ext cx="8705272" cy="0"/>
          </a:xfrm>
          <a:prstGeom prst="line">
            <a:avLst/>
          </a:prstGeom>
          <a:ln w="57150" cmpd="sng">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1681759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2D3C-BD1B-48FB-7B04-A0F00598C0E1}"/>
              </a:ext>
            </a:extLst>
          </p:cNvPr>
          <p:cNvSpPr>
            <a:spLocks noGrp="1"/>
          </p:cNvSpPr>
          <p:nvPr>
            <p:ph type="title"/>
          </p:nvPr>
        </p:nvSpPr>
        <p:spPr/>
        <p:txBody>
          <a:bodyPr/>
          <a:lstStyle/>
          <a:p>
            <a:r>
              <a:rPr lang="en-US" dirty="0"/>
              <a:t>What jobs exist for me? [5,8]</a:t>
            </a:r>
          </a:p>
        </p:txBody>
      </p:sp>
      <p:sp>
        <p:nvSpPr>
          <p:cNvPr id="3" name="Content Placeholder 2">
            <a:extLst>
              <a:ext uri="{FF2B5EF4-FFF2-40B4-BE49-F238E27FC236}">
                <a16:creationId xmlns:a16="http://schemas.microsoft.com/office/drawing/2014/main" id="{0029B27C-8EE4-E663-8A95-03C1AC7A7D85}"/>
              </a:ext>
            </a:extLst>
          </p:cNvPr>
          <p:cNvSpPr>
            <a:spLocks noGrp="1"/>
          </p:cNvSpPr>
          <p:nvPr>
            <p:ph sz="half" idx="1"/>
          </p:nvPr>
        </p:nvSpPr>
        <p:spPr>
          <a:xfrm>
            <a:off x="685799" y="1352551"/>
            <a:ext cx="3733799" cy="3352800"/>
          </a:xfrm>
        </p:spPr>
        <p:txBody>
          <a:bodyPr>
            <a:normAutofit/>
          </a:bodyPr>
          <a:lstStyle/>
          <a:p>
            <a:r>
              <a:rPr lang="en-US" dirty="0"/>
              <a:t>I do not want to do research</a:t>
            </a:r>
          </a:p>
          <a:p>
            <a:r>
              <a:rPr lang="en-US" dirty="0"/>
              <a:t>Working directly for </a:t>
            </a:r>
            <a:r>
              <a:rPr lang="en-US" dirty="0" err="1"/>
              <a:t>D.o.D.</a:t>
            </a:r>
            <a:r>
              <a:rPr lang="en-US" dirty="0"/>
              <a:t> </a:t>
            </a:r>
            <a:r>
              <a:rPr lang="en-US" dirty="0">
                <a:sym typeface="Wingdings" panose="05000000000000000000" pitchFamily="2" charset="2"/>
              </a:rPr>
              <a:t>Field Operating Offices for Secretary of the Army or the Defense Information Systems Agency (DISA) </a:t>
            </a:r>
            <a:endParaRPr lang="en-US" dirty="0"/>
          </a:p>
          <a:p>
            <a:r>
              <a:rPr lang="en-US" dirty="0"/>
              <a:t>Information Technology Cybersecurity Specialist (Policy and Planning) [5]</a:t>
            </a:r>
          </a:p>
          <a:p>
            <a:r>
              <a:rPr lang="en-US" dirty="0"/>
              <a:t>IT Cybersecurity Specialist (INFOSEC) [5]</a:t>
            </a:r>
          </a:p>
          <a:p>
            <a:endParaRPr lang="en-US" dirty="0"/>
          </a:p>
        </p:txBody>
      </p:sp>
      <p:sp>
        <p:nvSpPr>
          <p:cNvPr id="5" name="Footer Placeholder 4">
            <a:extLst>
              <a:ext uri="{FF2B5EF4-FFF2-40B4-BE49-F238E27FC236}">
                <a16:creationId xmlns:a16="http://schemas.microsoft.com/office/drawing/2014/main" id="{3F5F11C9-8A21-1EF3-974B-FE293227B62F}"/>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8EFA5DA6-045D-1B0B-7F4C-564167DD007C}"/>
              </a:ext>
            </a:extLst>
          </p:cNvPr>
          <p:cNvSpPr>
            <a:spLocks noGrp="1"/>
          </p:cNvSpPr>
          <p:nvPr>
            <p:ph type="sldNum" sz="quarter" idx="12"/>
          </p:nvPr>
        </p:nvSpPr>
        <p:spPr/>
        <p:txBody>
          <a:bodyPr/>
          <a:lstStyle/>
          <a:p>
            <a:fld id="{A2A17EAB-8B51-5C40-8776-6683E51FA7A0}" type="slidenum">
              <a:rPr lang="en-US" smtClean="0"/>
              <a:t>30</a:t>
            </a:fld>
            <a:endParaRPr lang="en-US"/>
          </a:p>
        </p:txBody>
      </p:sp>
      <p:sp>
        <p:nvSpPr>
          <p:cNvPr id="8" name="TextBox 7">
            <a:extLst>
              <a:ext uri="{FF2B5EF4-FFF2-40B4-BE49-F238E27FC236}">
                <a16:creationId xmlns:a16="http://schemas.microsoft.com/office/drawing/2014/main" id="{B43F0963-CDD2-1539-5EA6-5C4752FF3B77}"/>
              </a:ext>
            </a:extLst>
          </p:cNvPr>
          <p:cNvSpPr txBox="1"/>
          <p:nvPr/>
        </p:nvSpPr>
        <p:spPr>
          <a:xfrm>
            <a:off x="393095" y="4688894"/>
            <a:ext cx="4597052" cy="230832"/>
          </a:xfrm>
          <a:prstGeom prst="rect">
            <a:avLst/>
          </a:prstGeom>
          <a:noFill/>
        </p:spPr>
        <p:txBody>
          <a:bodyPr wrap="square">
            <a:spAutoFit/>
          </a:bodyPr>
          <a:lstStyle/>
          <a:p>
            <a:r>
              <a:rPr lang="en-US" sz="900" dirty="0"/>
              <a:t>Image Source: </a:t>
            </a:r>
            <a:r>
              <a:rPr lang="en-US" sz="900" dirty="0">
                <a:hlinkClick r:id="rId3"/>
              </a:rPr>
              <a:t>https://en.wikipedia.org/wiki/Defense_Information_Systems_Agency</a:t>
            </a:r>
            <a:r>
              <a:rPr lang="en-US" sz="900" dirty="0"/>
              <a:t> </a:t>
            </a:r>
          </a:p>
        </p:txBody>
      </p:sp>
      <p:sp>
        <p:nvSpPr>
          <p:cNvPr id="7" name="TextBox 6">
            <a:extLst>
              <a:ext uri="{FF2B5EF4-FFF2-40B4-BE49-F238E27FC236}">
                <a16:creationId xmlns:a16="http://schemas.microsoft.com/office/drawing/2014/main" id="{B9DB48A8-06DD-6521-8A7E-6CB7313B811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Lily Bromberger</a:t>
            </a:r>
          </a:p>
        </p:txBody>
      </p:sp>
      <p:pic>
        <p:nvPicPr>
          <p:cNvPr id="5122" name="Picture 2" descr="Defense Information Systems Agency - Wikipedia">
            <a:extLst>
              <a:ext uri="{FF2B5EF4-FFF2-40B4-BE49-F238E27FC236}">
                <a16:creationId xmlns:a16="http://schemas.microsoft.com/office/drawing/2014/main" id="{E8A4D556-0FE9-BE09-811D-2286C895374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124375" y="1153040"/>
            <a:ext cx="3618123" cy="361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287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2D3C-BD1B-48FB-7B04-A0F00598C0E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029B27C-8EE4-E663-8A95-03C1AC7A7D85}"/>
              </a:ext>
            </a:extLst>
          </p:cNvPr>
          <p:cNvSpPr>
            <a:spLocks noGrp="1"/>
          </p:cNvSpPr>
          <p:nvPr>
            <p:ph sz="half" idx="1"/>
          </p:nvPr>
        </p:nvSpPr>
        <p:spPr/>
        <p:txBody>
          <a:bodyPr/>
          <a:lstStyle/>
          <a:p>
            <a:r>
              <a:rPr lang="en-US" dirty="0"/>
              <a:t>Research not involving the government is hard to find and under funded [1,2]</a:t>
            </a:r>
          </a:p>
          <a:p>
            <a:r>
              <a:rPr lang="en-US" dirty="0"/>
              <a:t>War cannot be separated from technology and will not stop occurring [4]</a:t>
            </a:r>
          </a:p>
          <a:p>
            <a:r>
              <a:rPr lang="en-US" dirty="0"/>
              <a:t>Good things come from the Defense funded research[1,2] </a:t>
            </a:r>
          </a:p>
          <a:p>
            <a:r>
              <a:rPr lang="en-US" dirty="0"/>
              <a:t>Humanitarian Law tries to mitigate civilian impact of war [6]</a:t>
            </a:r>
          </a:p>
          <a:p>
            <a:endParaRPr lang="en-US" dirty="0"/>
          </a:p>
          <a:p>
            <a:endParaRPr lang="en-US" dirty="0"/>
          </a:p>
          <a:p>
            <a:pPr marL="205768" lvl="1" indent="0">
              <a:buNone/>
            </a:pPr>
            <a:endParaRPr lang="en-US" dirty="0"/>
          </a:p>
        </p:txBody>
      </p:sp>
      <p:sp>
        <p:nvSpPr>
          <p:cNvPr id="5" name="Footer Placeholder 4">
            <a:extLst>
              <a:ext uri="{FF2B5EF4-FFF2-40B4-BE49-F238E27FC236}">
                <a16:creationId xmlns:a16="http://schemas.microsoft.com/office/drawing/2014/main" id="{3F5F11C9-8A21-1EF3-974B-FE293227B62F}"/>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8EFA5DA6-045D-1B0B-7F4C-564167DD007C}"/>
              </a:ext>
            </a:extLst>
          </p:cNvPr>
          <p:cNvSpPr>
            <a:spLocks noGrp="1"/>
          </p:cNvSpPr>
          <p:nvPr>
            <p:ph type="sldNum" sz="quarter" idx="12"/>
          </p:nvPr>
        </p:nvSpPr>
        <p:spPr/>
        <p:txBody>
          <a:bodyPr/>
          <a:lstStyle/>
          <a:p>
            <a:fld id="{A2A17EAB-8B51-5C40-8776-6683E51FA7A0}" type="slidenum">
              <a:rPr lang="en-US" smtClean="0"/>
              <a:t>31</a:t>
            </a:fld>
            <a:endParaRPr lang="en-US"/>
          </a:p>
        </p:txBody>
      </p:sp>
      <p:sp>
        <p:nvSpPr>
          <p:cNvPr id="8" name="TextBox 7">
            <a:extLst>
              <a:ext uri="{FF2B5EF4-FFF2-40B4-BE49-F238E27FC236}">
                <a16:creationId xmlns:a16="http://schemas.microsoft.com/office/drawing/2014/main" id="{B43F0963-CDD2-1539-5EA6-5C4752FF3B77}"/>
              </a:ext>
            </a:extLst>
          </p:cNvPr>
          <p:cNvSpPr txBox="1"/>
          <p:nvPr/>
        </p:nvSpPr>
        <p:spPr>
          <a:xfrm>
            <a:off x="393095" y="4688894"/>
            <a:ext cx="4597052" cy="230832"/>
          </a:xfrm>
          <a:prstGeom prst="rect">
            <a:avLst/>
          </a:prstGeom>
          <a:noFill/>
        </p:spPr>
        <p:txBody>
          <a:bodyPr wrap="square">
            <a:spAutoFit/>
          </a:bodyPr>
          <a:lstStyle/>
          <a:p>
            <a:r>
              <a:rPr lang="en-US" sz="900" dirty="0"/>
              <a:t>Image Source: </a:t>
            </a:r>
            <a:r>
              <a:rPr lang="en-US" sz="900" dirty="0">
                <a:hlinkClick r:id="rId3"/>
              </a:rPr>
              <a:t>https://www.pngkey.com/maxpic/u2a9o0u2o0e6t4a9/</a:t>
            </a:r>
            <a:r>
              <a:rPr lang="en-US" sz="900" dirty="0"/>
              <a:t> </a:t>
            </a:r>
          </a:p>
        </p:txBody>
      </p:sp>
      <p:sp>
        <p:nvSpPr>
          <p:cNvPr id="7" name="TextBox 6">
            <a:extLst>
              <a:ext uri="{FF2B5EF4-FFF2-40B4-BE49-F238E27FC236}">
                <a16:creationId xmlns:a16="http://schemas.microsoft.com/office/drawing/2014/main" id="{BDD6FCDF-009A-6499-494C-8E06369BD8D8}"/>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Lily Bromberger</a:t>
            </a:r>
          </a:p>
        </p:txBody>
      </p:sp>
      <p:pic>
        <p:nvPicPr>
          <p:cNvPr id="6146" name="Picture 2" descr="Download Us Flag American Flag Usa Clipart Png - Usa Flag Clipart Png PNG  Image with No Background - PNGkey.com">
            <a:extLst>
              <a:ext uri="{FF2B5EF4-FFF2-40B4-BE49-F238E27FC236}">
                <a16:creationId xmlns:a16="http://schemas.microsoft.com/office/drawing/2014/main" id="{1276934D-DEBC-9853-891C-836554A3737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94680" y="536418"/>
            <a:ext cx="3224479" cy="416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120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53296"/>
            <a:ext cx="7772400" cy="3943900"/>
          </a:xfrm>
        </p:spPr>
        <p:txBody>
          <a:bodyPr lIns="91440">
            <a:normAutofit fontScale="92500" lnSpcReduction="20000"/>
          </a:bodyPr>
          <a:lstStyle/>
          <a:p>
            <a:pPr marL="0" marR="0">
              <a:lnSpc>
                <a:spcPct val="107000"/>
              </a:lnSpc>
              <a:spcBef>
                <a:spcPts val="0"/>
              </a:spcBef>
              <a:spcAft>
                <a:spcPts val="800"/>
              </a:spcAft>
            </a:pP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[1] – </a:t>
            </a:r>
            <a:r>
              <a:rPr lang="en-US" sz="1100" u="none" strike="noStrik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Peter Singer, “Federally Supported Innovations: 22 Examples of Major Technology Advances that Stem from Federal Research Support”,(The Information Technology &amp; Innovation Foundation, February 2014), </a:t>
            </a:r>
            <a:r>
              <a:rPr lang="en-US" sz="1100" u="sng"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hlinkClick r:id="rId2"/>
              </a:rPr>
              <a:t> </a:t>
            </a:r>
            <a:r>
              <a:rPr lang="en-US" sz="1100" u="sng" kern="100" dirty="0">
                <a:solidFill>
                  <a:srgbClr val="4472C4"/>
                </a:solidFill>
                <a:effectLst/>
                <a:latin typeface="Georgia" panose="02040502050405020303" pitchFamily="18" charset="0"/>
                <a:ea typeface="Calibri" panose="020F0502020204030204" pitchFamily="34" charset="0"/>
                <a:cs typeface="Times New Roman" panose="02020603050405020304" pitchFamily="18" charset="0"/>
                <a:hlinkClick r:id="rId2"/>
              </a:rPr>
              <a:t>https://www2.itif.org/2014-federally-supported-innovations.pdf</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 Accessed April 17</a:t>
            </a:r>
            <a:r>
              <a:rPr lang="en-US" sz="1100" kern="100" baseline="30000" dirty="0">
                <a:effectLst/>
                <a:latin typeface="Georgia" panose="02040502050405020303" pitchFamily="18" charset="0"/>
                <a:ea typeface="Calibri" panose="020F0502020204030204" pitchFamily="34" charset="0"/>
                <a:cs typeface="Times New Roman" panose="02020603050405020304" pitchFamily="18" charset="0"/>
              </a:rPr>
              <a:t>th</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2023</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[2] Committee on Innovations in Computing and Communications: Lessons from History, Computer Science and Telecommunications Board, Commission of Physical Sciences, Mathematics and Applications, and the National Research Council,  “Funding a Revolution: Government Support for Computing Research”, (National Academy Press, 1999), Pages 136-155, Accessed April 17</a:t>
            </a:r>
            <a:r>
              <a:rPr lang="en-US" sz="1100" kern="100" baseline="30000" dirty="0">
                <a:effectLst/>
                <a:latin typeface="Georgia" panose="02040502050405020303" pitchFamily="18" charset="0"/>
                <a:ea typeface="Calibri" panose="020F0502020204030204" pitchFamily="34" charset="0"/>
                <a:cs typeface="Times New Roman" panose="02020603050405020304" pitchFamily="18" charset="0"/>
              </a:rPr>
              <a:t>th</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2023,</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[3] Brown University, “Costs of War”, </a:t>
            </a:r>
            <a:r>
              <a:rPr lang="en-US" sz="1100" u="sng" kern="100"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hlinkClick r:id="rId3"/>
              </a:rPr>
              <a:t>https://watson.brown.edu/costsofwar/figures/2021/WarDeathToll</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&amp;  </a:t>
            </a:r>
            <a:r>
              <a:rPr lang="en-US" sz="1100" u="sng" kern="100" dirty="0">
                <a:solidFill>
                  <a:srgbClr val="4472C4"/>
                </a:solidFill>
                <a:effectLst/>
                <a:latin typeface="Georgia" panose="02040502050405020303" pitchFamily="18" charset="0"/>
                <a:ea typeface="Calibri" panose="020F0502020204030204" pitchFamily="34" charset="0"/>
                <a:cs typeface="Times New Roman" panose="02020603050405020304" pitchFamily="18" charset="0"/>
                <a:hlinkClick r:id="rId4"/>
              </a:rPr>
              <a:t>https://watson.brown.edu/costsofwar/costs/human/civilians</a:t>
            </a:r>
            <a:r>
              <a:rPr lang="en-US" sz="1100" u="none" strike="noStrike" kern="100"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rPr>
              <a:t> </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Accessed April 17</a:t>
            </a:r>
            <a:r>
              <a:rPr lang="en-US" sz="1100" kern="100" baseline="30000" dirty="0">
                <a:effectLst/>
                <a:latin typeface="Georgia" panose="02040502050405020303" pitchFamily="18" charset="0"/>
                <a:ea typeface="Calibri" panose="020F0502020204030204" pitchFamily="34" charset="0"/>
                <a:cs typeface="Times New Roman" panose="02020603050405020304" pitchFamily="18" charset="0"/>
              </a:rPr>
              <a:t>th</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2023</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[4]Brian Martin, “Computing and War” from Peace &amp; Change Val 14 No 2 (Council on Peace Research in History and Consortium on Peace Research , Education and Development, April 1989),  </a:t>
            </a:r>
            <a:r>
              <a:rPr lang="en-US" sz="1100" u="sng" kern="100"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hlinkClick r:id="rId5"/>
              </a:rPr>
              <a:t>https://www.bmartin.cc/pubs/89pc.html,</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pages 203-222,  Accessed April 17</a:t>
            </a:r>
            <a:r>
              <a:rPr lang="en-US" sz="1100" kern="100" baseline="30000" dirty="0">
                <a:effectLst/>
                <a:latin typeface="Georgia" panose="02040502050405020303" pitchFamily="18" charset="0"/>
                <a:ea typeface="Calibri" panose="020F0502020204030204" pitchFamily="34" charset="0"/>
                <a:cs typeface="Times New Roman" panose="02020603050405020304" pitchFamily="18" charset="0"/>
              </a:rPr>
              <a:t>th</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2023</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[5]USA Jobs,  </a:t>
            </a:r>
            <a:r>
              <a:rPr lang="en-US" sz="1100" u="none" strike="noStrike" kern="100"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hlinkClick r:id="rId6"/>
              </a:rPr>
              <a:t>https://www.usajobs.gov/job/716841600</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&amp; </a:t>
            </a:r>
            <a:r>
              <a:rPr lang="en-US" sz="1100" u="none" strike="noStrike" kern="100"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hlinkClick r:id="rId7"/>
              </a:rPr>
              <a:t>https://www.usajobs.gov/job/716398300</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&amp; </a:t>
            </a:r>
            <a:r>
              <a:rPr lang="en-US" sz="1100" u="none" strike="noStrike" kern="100"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hlinkClick r:id="rId8"/>
              </a:rPr>
              <a:t>https://www.usajobs.gov/job/716395900</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&amp; </a:t>
            </a:r>
            <a:r>
              <a:rPr lang="en-US" sz="1100" u="none" strike="noStrike" kern="100"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hlinkClick r:id="rId9"/>
              </a:rPr>
              <a:t>https://www.usajobs.gov/job/715995900</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 Accessed April 17</a:t>
            </a:r>
            <a:r>
              <a:rPr lang="en-US" sz="1100" kern="100" baseline="30000" dirty="0">
                <a:effectLst/>
                <a:latin typeface="Georgia" panose="02040502050405020303" pitchFamily="18" charset="0"/>
                <a:ea typeface="Calibri" panose="020F0502020204030204" pitchFamily="34" charset="0"/>
                <a:cs typeface="Times New Roman" panose="02020603050405020304" pitchFamily="18" charset="0"/>
              </a:rPr>
              <a:t>th</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2023</a:t>
            </a:r>
          </a:p>
          <a:p>
            <a:pPr marL="0" marR="0">
              <a:lnSpc>
                <a:spcPct val="107000"/>
              </a:lnSpc>
              <a:spcBef>
                <a:spcPts val="0"/>
              </a:spcBef>
              <a:spcAft>
                <a:spcPts val="800"/>
              </a:spcAft>
            </a:pP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[6] Schmitt and Harrison, “Computers and War: The Legal Battlespace”, (Program on Humanitarian Policy and Conflict research at Harvard University, 2004), </a:t>
            </a:r>
            <a:r>
              <a:rPr lang="en-US" sz="1100" u="sng" kern="100"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hlinkClick r:id="rId10"/>
              </a:rPr>
              <a:t>https://hhi.harvard.edu/sites/hwpi.harvard.edu/files/humanitarianinitiative/files/legal_battlespace.pdf?m=1615497569</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 Accessed April 17</a:t>
            </a:r>
            <a:r>
              <a:rPr lang="en-US" sz="1100" kern="100" baseline="30000" dirty="0">
                <a:effectLst/>
                <a:latin typeface="Georgia" panose="02040502050405020303" pitchFamily="18" charset="0"/>
                <a:ea typeface="Calibri" panose="020F0502020204030204" pitchFamily="34" charset="0"/>
                <a:cs typeface="Times New Roman" panose="02020603050405020304" pitchFamily="18" charset="0"/>
              </a:rPr>
              <a:t>th</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2023</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[7]</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National Science Foundation. “FY 2024 Budget Request to Congress”, </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(Directorate for Computer and information science and engineering, 2023). </a:t>
            </a:r>
            <a:r>
              <a:rPr lang="en-US" sz="1100" u="sng" kern="100" dirty="0">
                <a:solidFill>
                  <a:srgbClr val="0563C1"/>
                </a:solidFill>
                <a:effectLst/>
                <a:latin typeface="Georgia" panose="02040502050405020303" pitchFamily="18" charset="0"/>
                <a:ea typeface="Calibri" panose="020F0502020204030204" pitchFamily="34" charset="0"/>
                <a:cs typeface="Times New Roman" panose="02020603050405020304" pitchFamily="18" charset="0"/>
                <a:hlinkClick r:id="rId11"/>
              </a:rPr>
              <a:t>https://nsf-gov-resources.nsf.gov/2023-03/70_fy2024.pdf?VersionId=EWl6FJ3rc8BWW1F_dC8BF23dkt2_3tr_</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Accessed April 17</a:t>
            </a:r>
            <a:r>
              <a:rPr lang="en-US" sz="1100" kern="100" baseline="30000" dirty="0">
                <a:effectLst/>
                <a:latin typeface="Georgia" panose="02040502050405020303" pitchFamily="18" charset="0"/>
                <a:ea typeface="Calibri" panose="020F0502020204030204" pitchFamily="34" charset="0"/>
                <a:cs typeface="Times New Roman" panose="02020603050405020304" pitchFamily="18" charset="0"/>
              </a:rPr>
              <a:t>th</a:t>
            </a:r>
            <a:r>
              <a:rPr lang="en-US" sz="1100" kern="100" dirty="0">
                <a:effectLst/>
                <a:latin typeface="Georgia" panose="02040502050405020303" pitchFamily="18" charset="0"/>
                <a:ea typeface="Calibri" panose="020F0502020204030204" pitchFamily="34" charset="0"/>
                <a:cs typeface="Times New Roman" panose="02020603050405020304" pitchFamily="18" charset="0"/>
              </a:rPr>
              <a:t> 2023</a:t>
            </a:r>
          </a:p>
          <a:p>
            <a:pPr marL="0" marR="0">
              <a:lnSpc>
                <a:spcPct val="107000"/>
              </a:lnSpc>
              <a:spcBef>
                <a:spcPts val="0"/>
              </a:spcBef>
              <a:spcAft>
                <a:spcPts val="800"/>
              </a:spcAft>
            </a:pPr>
            <a:r>
              <a:rPr lang="en-US" sz="1100" kern="100" dirty="0">
                <a:latin typeface="Georgia" panose="02040502050405020303" pitchFamily="18" charset="0"/>
                <a:ea typeface="Calibri" panose="020F0502020204030204" pitchFamily="34" charset="0"/>
                <a:cs typeface="Times New Roman" panose="02020603050405020304" pitchFamily="18" charset="0"/>
              </a:rPr>
              <a:t>[8] Defense Information Systems Agency, “Strategic plan FY 2022-2024”, </a:t>
            </a:r>
            <a:r>
              <a:rPr lang="en-US" sz="1100" kern="100" dirty="0">
                <a:latin typeface="Georgia" panose="02040502050405020303" pitchFamily="18" charset="0"/>
                <a:ea typeface="Calibri" panose="020F0502020204030204" pitchFamily="34" charset="0"/>
                <a:cs typeface="Times New Roman" panose="02020603050405020304" pitchFamily="18" charset="0"/>
                <a:hlinkClick r:id="rId12"/>
              </a:rPr>
              <a:t>https://www.disa.mil/-/media/Files/DISA/About/Strategic-Plan-FY22-24.ashx</a:t>
            </a:r>
            <a:r>
              <a:rPr lang="en-US" sz="1100" kern="100" dirty="0">
                <a:latin typeface="Georgia"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Lily Bromberger</a:t>
            </a:r>
          </a:p>
        </p:txBody>
      </p:sp>
    </p:spTree>
    <p:extLst>
      <p:ext uri="{BB962C8B-B14F-4D97-AF65-F5344CB8AC3E}">
        <p14:creationId xmlns:p14="http://schemas.microsoft.com/office/powerpoint/2010/main" val="4242868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10</a:t>
            </a:r>
            <a:br>
              <a:rPr lang="en-US" dirty="0"/>
            </a:br>
            <a:r>
              <a:rPr lang="en-US" dirty="0"/>
              <a:t>The End</a:t>
            </a:r>
          </a:p>
        </p:txBody>
      </p:sp>
      <p:sp>
        <p:nvSpPr>
          <p:cNvPr id="4" name="Action Button: Movie 3">
            <a:hlinkClick r:id="rId3" highlightClick="1"/>
            <a:extLst>
              <a:ext uri="{FF2B5EF4-FFF2-40B4-BE49-F238E27FC236}">
                <a16:creationId xmlns:a16="http://schemas.microsoft.com/office/drawing/2014/main" id="{CC93480B-673B-CB4A-A740-5F63B49C6CEB}"/>
              </a:ext>
            </a:extLst>
          </p:cNvPr>
          <p:cNvSpPr/>
          <p:nvPr/>
        </p:nvSpPr>
        <p:spPr>
          <a:xfrm>
            <a:off x="144937" y="4544407"/>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5" name="Picture 4">
            <a:hlinkClick r:id="rId3"/>
            <a:extLst>
              <a:ext uri="{FF2B5EF4-FFF2-40B4-BE49-F238E27FC236}">
                <a16:creationId xmlns:a16="http://schemas.microsoft.com/office/drawing/2014/main" id="{38554ED9-7ECC-4C51-C637-1EA846ECF38E}"/>
              </a:ext>
            </a:extLst>
          </p:cNvPr>
          <p:cNvPicPr>
            <a:picLocks noChangeAspect="1"/>
          </p:cNvPicPr>
          <p:nvPr/>
        </p:nvPicPr>
        <p:blipFill rotWithShape="1">
          <a:blip r:embed="rId4"/>
          <a:srcRect t="9787" b="7033"/>
          <a:stretch/>
        </p:blipFill>
        <p:spPr>
          <a:xfrm>
            <a:off x="540863" y="4427546"/>
            <a:ext cx="914400" cy="555608"/>
          </a:xfrm>
          <a:prstGeom prst="rect">
            <a:avLst/>
          </a:prstGeom>
        </p:spPr>
      </p:pic>
    </p:spTree>
    <p:extLst>
      <p:ext uri="{BB962C8B-B14F-4D97-AF65-F5344CB8AC3E}">
        <p14:creationId xmlns:p14="http://schemas.microsoft.com/office/powerpoint/2010/main" val="3675797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Remote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2023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34</a:t>
            </a:fld>
            <a:endParaRPr lang="en-US"/>
          </a:p>
        </p:txBody>
      </p:sp>
    </p:spTree>
    <p:extLst>
      <p:ext uri="{BB962C8B-B14F-4D97-AF65-F5344CB8AC3E}">
        <p14:creationId xmlns:p14="http://schemas.microsoft.com/office/powerpoint/2010/main" val="4274660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a:bodyPr>
          <a:lstStyle/>
          <a:p>
            <a:r>
              <a:rPr lang="en-US" dirty="0"/>
              <a:t>pp. 409 Can one perform services for one’s self?</a:t>
            </a:r>
          </a:p>
          <a:p>
            <a:r>
              <a:rPr lang="en-US" dirty="0"/>
              <a:t>pp. 412 1993-1999 Does this seem like a long time?</a:t>
            </a:r>
          </a:p>
          <a:p>
            <a:r>
              <a:rPr lang="en-US" dirty="0"/>
              <a:t>pp. 413 “errors of omission or commission”?</a:t>
            </a:r>
          </a:p>
        </p:txBody>
      </p:sp>
      <p:sp>
        <p:nvSpPr>
          <p:cNvPr id="11" name="Content Placeholder 10"/>
          <p:cNvSpPr>
            <a:spLocks noGrp="1"/>
          </p:cNvSpPr>
          <p:nvPr>
            <p:ph sz="half" idx="2"/>
          </p:nvPr>
        </p:nvSpPr>
        <p:spPr/>
        <p:txBody>
          <a:bodyPr>
            <a:normAutofit/>
          </a:bodyPr>
          <a:lstStyle/>
          <a:p>
            <a:r>
              <a:rPr lang="en-US" dirty="0"/>
              <a:t>pp. 422 3. Would people agree – social contract?</a:t>
            </a:r>
          </a:p>
          <a:p>
            <a:r>
              <a:rPr lang="en-US" dirty="0"/>
              <a:t>pp. 438 So the baby can be left outside and no one is responsible?</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7" name="10-Point Star 6"/>
          <p:cNvSpPr/>
          <p:nvPr/>
        </p:nvSpPr>
        <p:spPr>
          <a:xfrm>
            <a:off x="2896668" y="1352551"/>
            <a:ext cx="4233591" cy="2468176"/>
          </a:xfrm>
          <a:prstGeom prst="star10">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UPDATE</a:t>
            </a:r>
          </a:p>
        </p:txBody>
      </p:sp>
      <p:sp>
        <p:nvSpPr>
          <p:cNvPr id="5" name="Slide Number Placeholder 4"/>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210816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Debate Ground Rules</a:t>
            </a:r>
          </a:p>
        </p:txBody>
      </p:sp>
      <p:sp>
        <p:nvSpPr>
          <p:cNvPr id="3" name="Content Placeholder 2"/>
          <p:cNvSpPr>
            <a:spLocks noGrp="1"/>
          </p:cNvSpPr>
          <p:nvPr>
            <p:ph idx="1"/>
          </p:nvPr>
        </p:nvSpPr>
        <p:spPr>
          <a:xfrm>
            <a:off x="685800" y="1352551"/>
            <a:ext cx="7772400" cy="3568770"/>
          </a:xfrm>
        </p:spPr>
        <p:txBody>
          <a:bodyPr>
            <a:normAutofit/>
          </a:bodyPr>
          <a:lstStyle/>
          <a:p>
            <a:r>
              <a:rPr lang="en-US" dirty="0"/>
              <a:t>Before Debate</a:t>
            </a:r>
          </a:p>
          <a:p>
            <a:pPr lvl="1"/>
            <a:r>
              <a:rPr lang="en-US" dirty="0"/>
              <a:t>10 minutes to converse with your team</a:t>
            </a:r>
          </a:p>
          <a:p>
            <a:pPr lvl="1"/>
            <a:r>
              <a:rPr lang="en-US" dirty="0"/>
              <a:t>Share argument points, counter points, and responses</a:t>
            </a:r>
          </a:p>
          <a:p>
            <a:pPr lvl="1"/>
            <a:r>
              <a:rPr lang="en-US" dirty="0"/>
              <a:t>Share experiences, especially in different countries, cultures, situations</a:t>
            </a:r>
          </a:p>
          <a:p>
            <a:pPr lvl="1"/>
            <a:r>
              <a:rPr lang="en-US" dirty="0"/>
              <a:t>Decide who will: Go first, Respond to which points from opposing side</a:t>
            </a:r>
          </a:p>
          <a:p>
            <a:r>
              <a:rPr lang="en-US" dirty="0"/>
              <a:t>During Debate</a:t>
            </a:r>
          </a:p>
          <a:p>
            <a:pPr lvl="1"/>
            <a:r>
              <a:rPr lang="en-US" dirty="0"/>
              <a:t>1 turn per person until everyone on your team has spoken</a:t>
            </a:r>
          </a:p>
          <a:p>
            <a:pPr lvl="1"/>
            <a:r>
              <a:rPr lang="en-US" dirty="0"/>
              <a:t>Try to keep remarks to 30 seconds</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2290929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1 Page Paper</a:t>
            </a:r>
          </a:p>
          <a:p>
            <a:pPr lvl="1"/>
            <a:r>
              <a:rPr lang="en-US" dirty="0"/>
              <a:t>What should computerized automation be applied to next?</a:t>
            </a:r>
          </a:p>
          <a:p>
            <a:r>
              <a:rPr lang="en-US" dirty="0"/>
              <a:t>Finish all reading</a:t>
            </a:r>
          </a:p>
          <a:p>
            <a:r>
              <a:rPr lang="en-US" dirty="0"/>
              <a:t>Group Project</a:t>
            </a:r>
          </a:p>
          <a:p>
            <a:pPr lvl="1"/>
            <a:r>
              <a:rPr lang="en-US" dirty="0"/>
              <a:t>Add analysis to website addressing remaining topics</a:t>
            </a:r>
          </a:p>
          <a:p>
            <a:pPr lvl="1"/>
            <a:r>
              <a:rPr lang="en-US" dirty="0"/>
              <a:t>Group Presentation Draft</a:t>
            </a:r>
          </a:p>
          <a:p>
            <a:pPr lvl="2"/>
            <a:r>
              <a:rPr lang="en-US" dirty="0"/>
              <a:t>Submit as Power Point on Canvas</a:t>
            </a:r>
          </a:p>
          <a:p>
            <a:pPr lvl="2"/>
            <a:r>
              <a:rPr lang="en-US" dirty="0"/>
              <a:t>Post Power Point file on group website</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663296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708757"/>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Debate</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34799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b="0" i="0" dirty="0">
                <a:effectLst/>
                <a:latin typeface="Arial" panose="020B0604020202020204" pitchFamily="34" charset="0"/>
              </a:rPr>
              <a:t>In AI We Love?</a:t>
            </a:r>
            <a:endParaRPr lang="en-US" dirty="0"/>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Kyle Lopez</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63274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b="0" i="0" dirty="0">
                <a:effectLst/>
                <a:latin typeface="Calibri" panose="020F0502020204030204" pitchFamily="34" charset="0"/>
              </a:rPr>
              <a:t>concern for emotionally and socially vulnerable people in our society?</a:t>
            </a:r>
            <a:endParaRPr lang="en-US" sz="2600" dirty="0"/>
          </a:p>
        </p:txBody>
      </p:sp>
      <p:sp>
        <p:nvSpPr>
          <p:cNvPr id="3" name="Content Placeholder 2"/>
          <p:cNvSpPr>
            <a:spLocks noGrp="1"/>
          </p:cNvSpPr>
          <p:nvPr>
            <p:ph sz="half" idx="1"/>
          </p:nvPr>
        </p:nvSpPr>
        <p:spPr/>
        <p:txBody>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U.S. daily AI</a:t>
            </a:r>
            <a:r>
              <a:rPr lang="en-US" sz="2000" dirty="0">
                <a:effectLst/>
                <a:latin typeface="Calibri" panose="020F0502020204030204" pitchFamily="34" charset="0"/>
                <a:ea typeface="Calibri" panose="020F0502020204030204" pitchFamily="34" charset="0"/>
                <a:cs typeface="Times New Roman" panose="02020603050405020304" pitchFamily="18" charset="0"/>
              </a:rPr>
              <a:t> engagement1]</a:t>
            </a:r>
          </a:p>
          <a:p>
            <a:r>
              <a:rPr lang="en-US" sz="2000" dirty="0">
                <a:latin typeface="Calibri" panose="020F0502020204030204" pitchFamily="34" charset="0"/>
                <a:ea typeface="Calibri" panose="020F0502020204030204" pitchFamily="34" charset="0"/>
                <a:cs typeface="Times New Roman" panose="02020603050405020304" pitchFamily="18" charset="0"/>
              </a:rPr>
              <a:t>Main vulnerable groups: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Special needs [4]</a:t>
            </a:r>
          </a:p>
          <a:p>
            <a:pPr lvl="1"/>
            <a:r>
              <a:rPr lang="en-US" sz="1800" dirty="0">
                <a:latin typeface="ElsevierGulliver"/>
              </a:rPr>
              <a:t>Anxiety disorders in the U.S.</a:t>
            </a:r>
            <a:r>
              <a:rPr lang="en-US" sz="1800" b="0" i="0" dirty="0">
                <a:effectLst/>
                <a:latin typeface="ElsevierGulliver"/>
              </a:rPr>
              <a:t>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Kyle Lopez</a:t>
            </a:r>
          </a:p>
        </p:txBody>
      </p:sp>
      <p:pic>
        <p:nvPicPr>
          <p:cNvPr id="2054" name="Picture 6" descr="How AI Is Changing Special Education - The Tech Edvocate">
            <a:extLst>
              <a:ext uri="{FF2B5EF4-FFF2-40B4-BE49-F238E27FC236}">
                <a16:creationId xmlns:a16="http://schemas.microsoft.com/office/drawing/2014/main" id="{B9BF4A94-70B6-93DD-C155-F119D3787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52551"/>
            <a:ext cx="379476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725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Social Benefits of AI</a:t>
            </a:r>
          </a:p>
        </p:txBody>
      </p:sp>
      <p:sp>
        <p:nvSpPr>
          <p:cNvPr id="3" name="Content Placeholder 2"/>
          <p:cNvSpPr>
            <a:spLocks noGrp="1"/>
          </p:cNvSpPr>
          <p:nvPr>
            <p:ph sz="half" idx="1"/>
          </p:nvPr>
        </p:nvSpPr>
        <p:spPr/>
        <p:txBody>
          <a:bodyPr/>
          <a:lstStyle/>
          <a:p>
            <a:r>
              <a:rPr lang="en-US" sz="2000" dirty="0"/>
              <a:t>Mentally Disabled [4]</a:t>
            </a:r>
          </a:p>
          <a:p>
            <a:pPr lvl="1"/>
            <a:r>
              <a:rPr lang="en-US" sz="1800" dirty="0"/>
              <a:t>Themes: Caregiver, Friend, Companion, Assistant</a:t>
            </a:r>
          </a:p>
          <a:p>
            <a:pPr lvl="1"/>
            <a:r>
              <a:rPr lang="en-US" sz="1800" dirty="0"/>
              <a:t>Continuous social presence</a:t>
            </a:r>
          </a:p>
          <a:p>
            <a:r>
              <a:rPr lang="en-US" sz="2000" dirty="0"/>
              <a:t>Socially phobic </a:t>
            </a:r>
            <a:r>
              <a:rPr lang="en-US" sz="2000" b="0" i="0" dirty="0">
                <a:effectLst/>
              </a:rPr>
              <a:t>[3]</a:t>
            </a:r>
            <a:endParaRPr lang="en-US" sz="2000" dirty="0"/>
          </a:p>
          <a:p>
            <a:pPr lvl="1"/>
            <a:r>
              <a:rPr lang="en-US" sz="1700" b="0" i="0" dirty="0">
                <a:effectLst/>
              </a:rPr>
              <a:t>Reduces </a:t>
            </a:r>
            <a:r>
              <a:rPr lang="en-US" sz="1700" dirty="0"/>
              <a:t>Anxiety</a:t>
            </a:r>
            <a:endParaRPr lang="en-US" sz="1700" b="0" i="0" dirty="0">
              <a:effectLst/>
            </a:endParaRPr>
          </a:p>
          <a:p>
            <a:pPr lvl="1"/>
            <a:r>
              <a:rPr lang="en-US" sz="1700" dirty="0"/>
              <a:t>Provides Safe Haven</a:t>
            </a:r>
          </a:p>
          <a:p>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Kyle Lopez</a:t>
            </a:r>
            <a:endParaRPr lang="en-US" sz="1400" dirty="0">
              <a:solidFill>
                <a:schemeClr val="tx1"/>
              </a:solidFill>
              <a:latin typeface="+mj-lt"/>
            </a:endParaRP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18422D8E-7EFB-63EC-56CD-EC03A31AB07B}"/>
              </a:ext>
            </a:extLst>
          </p:cNvPr>
          <p:cNvPicPr>
            <a:picLocks noChangeAspect="1"/>
          </p:cNvPicPr>
          <p:nvPr/>
        </p:nvPicPr>
        <p:blipFill>
          <a:blip r:embed="rId3"/>
          <a:stretch>
            <a:fillRect/>
          </a:stretch>
        </p:blipFill>
        <p:spPr>
          <a:xfrm>
            <a:off x="4479574" y="847373"/>
            <a:ext cx="2166051" cy="3857978"/>
          </a:xfrm>
          <a:prstGeom prst="rect">
            <a:avLst/>
          </a:prstGeom>
        </p:spPr>
      </p:pic>
      <p:pic>
        <p:nvPicPr>
          <p:cNvPr id="13" name="Picture 12" descr="Graphical user interface, text, application, chat or text message&#10;&#10;Description automatically generated">
            <a:extLst>
              <a:ext uri="{FF2B5EF4-FFF2-40B4-BE49-F238E27FC236}">
                <a16:creationId xmlns:a16="http://schemas.microsoft.com/office/drawing/2014/main" id="{EB8EA772-921A-04E3-DB72-D221D988101C}"/>
              </a:ext>
            </a:extLst>
          </p:cNvPr>
          <p:cNvPicPr>
            <a:picLocks noChangeAspect="1"/>
          </p:cNvPicPr>
          <p:nvPr/>
        </p:nvPicPr>
        <p:blipFill>
          <a:blip r:embed="rId4"/>
          <a:stretch>
            <a:fillRect/>
          </a:stretch>
        </p:blipFill>
        <p:spPr>
          <a:xfrm>
            <a:off x="6645625" y="847373"/>
            <a:ext cx="2146738" cy="3864553"/>
          </a:xfrm>
          <a:prstGeom prst="rect">
            <a:avLst/>
          </a:prstGeom>
        </p:spPr>
      </p:pic>
    </p:spTree>
    <p:extLst>
      <p:ext uri="{BB962C8B-B14F-4D97-AF65-F5344CB8AC3E}">
        <p14:creationId xmlns:p14="http://schemas.microsoft.com/office/powerpoint/2010/main" val="3672676838"/>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38524</TotalTime>
  <Words>6073</Words>
  <Application>Microsoft Macintosh PowerPoint</Application>
  <PresentationFormat>On-screen Show (16:9)</PresentationFormat>
  <Paragraphs>506</Paragraphs>
  <Slides>35</Slides>
  <Notes>29</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Calibri</vt:lpstr>
      <vt:lpstr>Cambria</vt:lpstr>
      <vt:lpstr>ElsevierGulliver</vt:lpstr>
      <vt:lpstr>Georgia</vt:lpstr>
      <vt:lpstr>Google Sans</vt:lpstr>
      <vt:lpstr>Open Sans</vt:lpstr>
      <vt:lpstr>Roboto</vt:lpstr>
      <vt:lpstr>Symbol</vt:lpstr>
      <vt:lpstr>Times New Roman</vt:lpstr>
      <vt:lpstr>Red Radial 16x9</vt:lpstr>
      <vt:lpstr>Class 10 Professional Ethics</vt:lpstr>
      <vt:lpstr>Overview</vt:lpstr>
      <vt:lpstr>PowerPoint Presentation</vt:lpstr>
      <vt:lpstr>Debate Ground Rules</vt:lpstr>
      <vt:lpstr>Assignment</vt:lpstr>
      <vt:lpstr>Overview</vt:lpstr>
      <vt:lpstr>In AI We Love?</vt:lpstr>
      <vt:lpstr>concern for emotionally and socially vulnerable people in our society?</vt:lpstr>
      <vt:lpstr>Social Benefits of AI</vt:lpstr>
      <vt:lpstr>Potential Risks and Limits</vt:lpstr>
      <vt:lpstr>Conclusions</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Defense right for me</vt:lpstr>
      <vt:lpstr>Federal funding </vt:lpstr>
      <vt:lpstr>Innovation through Federal Funding</vt:lpstr>
      <vt:lpstr>Federal funding Continued </vt:lpstr>
      <vt:lpstr>Technology and war</vt:lpstr>
      <vt:lpstr>Military impacts</vt:lpstr>
      <vt:lpstr>International Humanitarian law</vt:lpstr>
      <vt:lpstr>What jobs exist for me? [5,8]</vt:lpstr>
      <vt:lpstr>Conclusion</vt:lpstr>
      <vt:lpstr>References</vt:lpstr>
      <vt:lpstr>Class 10 The End</vt:lpstr>
      <vt:lpstr>Remote With Zoom</vt:lpstr>
      <vt:lpstr>My Reading Notes</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446</cp:revision>
  <dcterms:created xsi:type="dcterms:W3CDTF">2014-08-25T02:19:16Z</dcterms:created>
  <dcterms:modified xsi:type="dcterms:W3CDTF">2023-04-18T17:41:26Z</dcterms:modified>
</cp:coreProperties>
</file>