
<file path=[Content_Types].xml><?xml version="1.0" encoding="utf-8"?>
<Types xmlns="http://schemas.openxmlformats.org/package/2006/content-types">
  <Default Extension="emf" ContentType="image/x-emf"/>
  <Default Extension="jpeg" ContentType="image/jpeg"/>
  <Default Extension="jpeg_v03"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35"/>
  </p:notesMasterIdLst>
  <p:handoutMasterIdLst>
    <p:handoutMasterId r:id="rId36"/>
  </p:handoutMasterIdLst>
  <p:sldIdLst>
    <p:sldId id="256" r:id="rId2"/>
    <p:sldId id="668" r:id="rId3"/>
    <p:sldId id="672" r:id="rId4"/>
    <p:sldId id="673" r:id="rId5"/>
    <p:sldId id="669" r:id="rId6"/>
    <p:sldId id="685" r:id="rId7"/>
    <p:sldId id="686" r:id="rId8"/>
    <p:sldId id="687" r:id="rId9"/>
    <p:sldId id="688" r:id="rId10"/>
    <p:sldId id="689" r:id="rId11"/>
    <p:sldId id="690" r:id="rId12"/>
    <p:sldId id="679" r:id="rId13"/>
    <p:sldId id="270" r:id="rId14"/>
    <p:sldId id="275" r:id="rId15"/>
    <p:sldId id="268" r:id="rId16"/>
    <p:sldId id="272" r:id="rId17"/>
    <p:sldId id="267" r:id="rId18"/>
    <p:sldId id="680" r:id="rId19"/>
    <p:sldId id="681" r:id="rId20"/>
    <p:sldId id="682" r:id="rId21"/>
    <p:sldId id="271" r:id="rId22"/>
    <p:sldId id="683" r:id="rId23"/>
    <p:sldId id="684" r:id="rId24"/>
    <p:sldId id="277" r:id="rId25"/>
    <p:sldId id="259" r:id="rId26"/>
    <p:sldId id="456" r:id="rId27"/>
    <p:sldId id="514" r:id="rId28"/>
    <p:sldId id="269" r:id="rId29"/>
    <p:sldId id="333" r:id="rId30"/>
    <p:sldId id="337" r:id="rId31"/>
    <p:sldId id="457" r:id="rId32"/>
    <p:sldId id="261" r:id="rId33"/>
    <p:sldId id="640" r:id="rId34"/>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mmon" id="{7EB76776-6DAE-CD4E-AC19-A255EC21F560}">
          <p14:sldIdLst>
            <p14:sldId id="256"/>
            <p14:sldId id="668"/>
            <p14:sldId id="672"/>
            <p14:sldId id="673"/>
            <p14:sldId id="669"/>
          </p14:sldIdLst>
        </p14:section>
        <p14:section name="Students" id="{84F52804-64F4-CB47-9023-0EDA6C576457}">
          <p14:sldIdLst>
            <p14:sldId id="685"/>
            <p14:sldId id="686"/>
            <p14:sldId id="687"/>
            <p14:sldId id="688"/>
            <p14:sldId id="689"/>
            <p14:sldId id="690"/>
            <p14:sldId id="679"/>
            <p14:sldId id="270"/>
            <p14:sldId id="275"/>
            <p14:sldId id="268"/>
            <p14:sldId id="272"/>
            <p14:sldId id="267"/>
            <p14:sldId id="680"/>
            <p14:sldId id="681"/>
            <p14:sldId id="682"/>
            <p14:sldId id="271"/>
            <p14:sldId id="683"/>
            <p14:sldId id="684"/>
          </p14:sldIdLst>
        </p14:section>
        <p14:section name="Common" id="{4398CC09-09ED-9647-AF50-6E929D7AC35E}">
          <p14:sldIdLst>
            <p14:sldId id="277"/>
            <p14:sldId id="259"/>
            <p14:sldId id="456"/>
            <p14:sldId id="514"/>
            <p14:sldId id="269"/>
            <p14:sldId id="333"/>
            <p14:sldId id="337"/>
            <p14:sldId id="457"/>
            <p14:sldId id="261"/>
            <p14:sldId id="640"/>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eaney, Fiona H" initials="HFH" lastIdx="5" clrIdx="0"/>
  <p:cmAuthor id="1" name="amy orozco" initials="ao" lastIdx="6" clrIdx="1"/>
  <p:cmAuthor id="2" name="Orozco, Amy F." initials="OF" lastIdx="2" clrIdx="2">
    <p:extLst>
      <p:ext uri="{19B8F6BF-5375-455C-9EA6-DF929625EA0E}">
        <p15:presenceInfo xmlns:p15="http://schemas.microsoft.com/office/powerpoint/2012/main" userId="S::aforozco@wpi.edu::10636e92-24fe-4a8d-ba7a-7cc1a7cc08e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990" autoAdjust="0"/>
    <p:restoredTop sz="81423" autoAdjust="0"/>
  </p:normalViewPr>
  <p:slideViewPr>
    <p:cSldViewPr snapToGrid="0" snapToObjects="1">
      <p:cViewPr varScale="1">
        <p:scale>
          <a:sx n="156" d="100"/>
          <a:sy n="156" d="100"/>
        </p:scale>
        <p:origin x="1008" y="176"/>
      </p:cViewPr>
      <p:guideLst>
        <p:guide orient="horz" pos="1620"/>
        <p:guide pos="2880"/>
      </p:guideLst>
    </p:cSldViewPr>
  </p:slideViewPr>
  <p:notesTextViewPr>
    <p:cViewPr>
      <p:scale>
        <a:sx n="100" d="100"/>
        <a:sy n="100" d="100"/>
      </p:scale>
      <p:origin x="0" y="0"/>
    </p:cViewPr>
  </p:notesTextViewPr>
  <p:sorterViewPr>
    <p:cViewPr>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DEF980C-06B9-9541-9929-F1E71D9341C4}" type="datetimeFigureOut">
              <a:rPr lang="en-US" smtClean="0"/>
              <a:t>4/13/23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CE36D42-B77C-2B48-B602-2114A3AD328F}" type="slidenum">
              <a:rPr lang="en-US" smtClean="0"/>
              <a:t>‹#›</a:t>
            </a:fld>
            <a:endParaRPr lang="en-US"/>
          </a:p>
        </p:txBody>
      </p:sp>
    </p:spTree>
    <p:extLst>
      <p:ext uri="{BB962C8B-B14F-4D97-AF65-F5344CB8AC3E}">
        <p14:creationId xmlns:p14="http://schemas.microsoft.com/office/powerpoint/2010/main" val="34171676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2BFA80-5DE8-754C-A5A4-B0D948BE7BE3}" type="datetimeFigureOut">
              <a:rPr lang="en-US" smtClean="0"/>
              <a:t>4/13/23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0700B2-88B9-1642-B8EB-F86842378D04}" type="slidenum">
              <a:rPr lang="en-US" smtClean="0"/>
              <a:t>‹#›</a:t>
            </a:fld>
            <a:endParaRPr lang="en-US"/>
          </a:p>
        </p:txBody>
      </p:sp>
    </p:spTree>
    <p:extLst>
      <p:ext uri="{BB962C8B-B14F-4D97-AF65-F5344CB8AC3E}">
        <p14:creationId xmlns:p14="http://schemas.microsoft.com/office/powerpoint/2010/main" val="136850568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eaLnBrk="1" hangingPunct="1">
              <a:buFontTx/>
              <a:buChar char="-"/>
            </a:pPr>
            <a:r>
              <a:rPr lang="en-US" baseline="0" dirty="0">
                <a:latin typeface="Arial" pitchFamily="-109" charset="0"/>
                <a:ea typeface="ＭＳ Ｐゴシック" pitchFamily="-109" charset="-128"/>
                <a:cs typeface="ＭＳ Ｐゴシック" pitchFamily="-109" charset="-128"/>
              </a:rPr>
              <a:t>Did SW Teams from the reading pick good test strategies? Will you be able to support your choices if something goes wrong?</a:t>
            </a:r>
            <a:endParaRPr lang="en-US" dirty="0">
              <a:latin typeface="Arial" pitchFamily="-109" charset="0"/>
              <a:ea typeface="ＭＳ Ｐゴシック" pitchFamily="-109" charset="-128"/>
              <a:cs typeface="ＭＳ Ｐゴシック" pitchFamily="-109" charset="-128"/>
            </a:endParaRPr>
          </a:p>
          <a:p>
            <a:pPr marL="171450" indent="-171450" eaLnBrk="1" hangingPunct="1">
              <a:buFontTx/>
              <a:buChar char="-"/>
            </a:pPr>
            <a:r>
              <a:rPr lang="en-US" dirty="0">
                <a:latin typeface="Arial" pitchFamily="-109" charset="0"/>
                <a:ea typeface="ＭＳ Ｐゴシック" pitchFamily="-109" charset="-128"/>
                <a:cs typeface="ＭＳ Ｐゴシック" pitchFamily="-109" charset="-128"/>
              </a:rPr>
              <a:t>What errors? – Have student record list</a:t>
            </a:r>
            <a:r>
              <a:rPr lang="en-US" baseline="0" dirty="0">
                <a:latin typeface="Arial" pitchFamily="-109" charset="0"/>
                <a:ea typeface="ＭＳ Ｐゴシック" pitchFamily="-109" charset="-128"/>
                <a:cs typeface="ＭＳ Ｐゴシック" pitchFamily="-109" charset="-128"/>
              </a:rPr>
              <a:t> on board</a:t>
            </a:r>
            <a:endParaRPr lang="en-US" dirty="0">
              <a:latin typeface="Arial" pitchFamily="-109" charset="0"/>
              <a:ea typeface="ＭＳ Ｐゴシック" pitchFamily="-109" charset="-128"/>
              <a:cs typeface="ＭＳ Ｐゴシック" pitchFamily="-109" charset="-128"/>
            </a:endParaRPr>
          </a:p>
          <a:p>
            <a:pPr marL="171450" indent="-171450" eaLnBrk="1" hangingPunct="1">
              <a:buFontTx/>
              <a:buChar char="-"/>
            </a:pPr>
            <a:r>
              <a:rPr lang="en-US" dirty="0">
                <a:latin typeface="Arial" pitchFamily="-109" charset="0"/>
                <a:ea typeface="ＭＳ Ｐゴシック" pitchFamily="-109" charset="-128"/>
                <a:cs typeface="ＭＳ Ｐゴシック" pitchFamily="-109" charset="-128"/>
              </a:rPr>
              <a:t>Who looked for directions on how to test currency?</a:t>
            </a:r>
          </a:p>
          <a:p>
            <a:pPr marL="171450" indent="-171450" eaLnBrk="1" hangingPunct="1">
              <a:buFontTx/>
              <a:buChar char="-"/>
            </a:pPr>
            <a:endParaRPr lang="en-US" dirty="0">
              <a:latin typeface="Arial" pitchFamily="-109" charset="0"/>
              <a:ea typeface="ＭＳ Ｐゴシック" pitchFamily="-109" charset="-128"/>
              <a:cs typeface="ＭＳ Ｐゴシック" pitchFamily="-109"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t>MSNBC on Denver's Automated Baggage System 2010-08-23 (2:27)</a:t>
            </a:r>
            <a:endParaRPr lang="en-US" dirty="0"/>
          </a:p>
          <a:p>
            <a:r>
              <a:rPr lang="en-US" dirty="0"/>
              <a:t>https://</a:t>
            </a:r>
            <a:r>
              <a:rPr lang="en-US" dirty="0" err="1"/>
              <a:t>www.youtube.com</a:t>
            </a:r>
            <a:r>
              <a:rPr lang="en-US" dirty="0"/>
              <a:t>/</a:t>
            </a:r>
            <a:r>
              <a:rPr lang="en-US" dirty="0" err="1"/>
              <a:t>watch?v</a:t>
            </a:r>
            <a:r>
              <a:rPr lang="en-US" dirty="0"/>
              <a:t>=xx8f4x6C_KY</a:t>
            </a:r>
          </a:p>
          <a:p>
            <a:r>
              <a:rPr lang="en-US" dirty="0"/>
              <a:t>Accessed 2019-04-09</a:t>
            </a:r>
          </a:p>
          <a:p>
            <a:r>
              <a:rPr lang="en-US" dirty="0"/>
              <a:t>No Discussion Board</a:t>
            </a:r>
          </a:p>
        </p:txBody>
      </p:sp>
      <p:sp>
        <p:nvSpPr>
          <p:cNvPr id="4" name="Slide Number Placeholder 3"/>
          <p:cNvSpPr>
            <a:spLocks noGrp="1"/>
          </p:cNvSpPr>
          <p:nvPr>
            <p:ph type="sldNum" sz="quarter" idx="10"/>
          </p:nvPr>
        </p:nvSpPr>
        <p:spPr/>
        <p:txBody>
          <a:bodyPr/>
          <a:lstStyle/>
          <a:p>
            <a:fld id="{270700B2-88B9-1642-B8EB-F86842378D04}" type="slidenum">
              <a:rPr lang="en-US" smtClean="0"/>
              <a:t>1</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000"/>
                </a:solidFill>
                <a:effectLst/>
                <a:latin typeface="Publico"/>
              </a:rPr>
              <a:t>Artificial intelligence algorithms are not only helping judges with cases, but they are also helping prosecutors and defense lawyers with their cases as well. In 2019, 50% of lawyers used artificial intelligence to help them with their cases. Some of the tasks artificial intelligence algorithms are responsible for helping lawyers with are…</a:t>
            </a:r>
          </a:p>
          <a:p>
            <a:endParaRPr lang="en-US" b="0" i="0" dirty="0">
              <a:solidFill>
                <a:srgbClr val="000000"/>
              </a:solidFill>
              <a:effectLst/>
              <a:latin typeface="Publico"/>
            </a:endParaRPr>
          </a:p>
          <a:p>
            <a:r>
              <a:rPr lang="en-US" b="0" i="0" dirty="0">
                <a:solidFill>
                  <a:srgbClr val="000000"/>
                </a:solidFill>
                <a:effectLst/>
                <a:latin typeface="Publico"/>
              </a:rPr>
              <a:t>“e-discovery, which is finding the documents related to the case; (3) legal research, which is the relevant laws/regulations; (4) document management, which essentially is just staying organized; (5) contract and litigation document analytics and generation, which helps them make contracts, determine if a breach in contract has occurred; and (6) predictive analytics, which works to determine the defendants’ outcomes will be ahead of time” [8].</a:t>
            </a:r>
          </a:p>
          <a:p>
            <a:endParaRPr lang="en-US" b="0" i="0" dirty="0">
              <a:solidFill>
                <a:srgbClr val="000000"/>
              </a:solidFill>
              <a:effectLst/>
              <a:latin typeface="Publico"/>
            </a:endParaRPr>
          </a:p>
          <a:p>
            <a:endParaRPr lang="en-US" b="0" i="0" dirty="0">
              <a:solidFill>
                <a:srgbClr val="000000"/>
              </a:solidFill>
              <a:effectLst/>
              <a:latin typeface="Publico"/>
            </a:endParaRPr>
          </a:p>
          <a:p>
            <a:endParaRPr lang="en-US" b="0" i="0" dirty="0">
              <a:solidFill>
                <a:srgbClr val="000000"/>
              </a:solidFill>
              <a:effectLst/>
              <a:latin typeface="Publico"/>
            </a:endParaRPr>
          </a:p>
          <a:p>
            <a:r>
              <a:rPr lang="en-US" b="0" i="0" dirty="0">
                <a:solidFill>
                  <a:srgbClr val="000000"/>
                </a:solidFill>
                <a:effectLst/>
                <a:latin typeface="Publico"/>
              </a:rPr>
              <a:t>The statistics for the use of AI by lawyers is as follows:</a:t>
            </a:r>
          </a:p>
          <a:p>
            <a:endParaRPr lang="en-US" b="0" i="0" dirty="0">
              <a:solidFill>
                <a:srgbClr val="000000"/>
              </a:solidFill>
              <a:effectLst/>
              <a:latin typeface="Publico"/>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b="0" i="0" dirty="0">
                <a:solidFill>
                  <a:srgbClr val="222222"/>
                </a:solidFill>
                <a:effectLst/>
                <a:latin typeface="Lora" panose="020B0604020202020204" pitchFamily="2" charset="0"/>
              </a:rPr>
              <a:t> ”Legal research at 35 percent, 2) developing case or matter strategy at 22 percent, 3) understanding judges at 16 percent…5) predicting likely outcomes of strategy or arguments at 14 percent, 6) understanding opposing counsel at 13 percent” [7].</a:t>
            </a:r>
            <a:endParaRPr lang="en-US" dirty="0"/>
          </a:p>
          <a:p>
            <a:endParaRPr lang="en-US" b="0" i="0" dirty="0">
              <a:solidFill>
                <a:srgbClr val="000000"/>
              </a:solidFill>
              <a:effectLst/>
              <a:latin typeface="Publico"/>
            </a:endParaRPr>
          </a:p>
          <a:p>
            <a:endParaRPr lang="en-US" b="0" i="0" dirty="0">
              <a:solidFill>
                <a:srgbClr val="000000"/>
              </a:solidFill>
              <a:effectLst/>
              <a:latin typeface="Publico"/>
            </a:endParaRPr>
          </a:p>
          <a:p>
            <a:r>
              <a:rPr lang="en-US" b="0" i="0" dirty="0">
                <a:solidFill>
                  <a:srgbClr val="000000"/>
                </a:solidFill>
                <a:effectLst/>
                <a:latin typeface="Publico"/>
              </a:rPr>
              <a:t>AI algorithms are helping court cases go more smoothly, and are saving all parties’ time and money due to their efficiency.</a:t>
            </a:r>
            <a:endParaRPr lang="en-US" b="0" i="0" dirty="0">
              <a:solidFill>
                <a:srgbClr val="222222"/>
              </a:solidFill>
              <a:effectLst/>
              <a:latin typeface="Lora" panose="020B0604020202020204" pitchFamily="2" charset="0"/>
            </a:endParaRPr>
          </a:p>
          <a:p>
            <a:endParaRPr lang="en-US" b="0" i="0" dirty="0">
              <a:solidFill>
                <a:srgbClr val="222222"/>
              </a:solidFill>
              <a:effectLst/>
              <a:latin typeface="Lora" panose="020B0604020202020204" pitchFamily="2" charset="0"/>
            </a:endParaRPr>
          </a:p>
        </p:txBody>
      </p:sp>
      <p:sp>
        <p:nvSpPr>
          <p:cNvPr id="4" name="Slide Number Placeholder 3"/>
          <p:cNvSpPr>
            <a:spLocks noGrp="1"/>
          </p:cNvSpPr>
          <p:nvPr>
            <p:ph type="sldNum" sz="quarter" idx="5"/>
          </p:nvPr>
        </p:nvSpPr>
        <p:spPr/>
        <p:txBody>
          <a:bodyPr/>
          <a:lstStyle/>
          <a:p>
            <a:fld id="{270700B2-88B9-1642-B8EB-F86842378D04}" type="slidenum">
              <a:rPr lang="en-US" smtClean="0"/>
              <a:t>14</a:t>
            </a:fld>
            <a:endParaRPr lang="en-US"/>
          </a:p>
        </p:txBody>
      </p:sp>
    </p:spTree>
    <p:extLst>
      <p:ext uri="{BB962C8B-B14F-4D97-AF65-F5344CB8AC3E}">
        <p14:creationId xmlns:p14="http://schemas.microsoft.com/office/powerpoint/2010/main" val="13584959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solidFill>
                  <a:srgbClr val="000000"/>
                </a:solidFill>
                <a:effectLst/>
                <a:latin typeface="Times New Roman" panose="02020603050405020304" pitchFamily="18" charset="0"/>
              </a:rPr>
              <a:t>I’ve spent essentially all of my time talking about the positives of the use of artificial intelligence algorithms in the legal system, but now it’s time I talk about some of the negatives. One of the biggest issues with artificial intelligence algorithms is the encoded biases with them. A common misconception is that the algorithms are specifically designed to target certain groups, which is not necessarily true. AI algorithms base their predictions on the crime statistics that are available. Basically, the biases come from the data itself.</a:t>
            </a:r>
          </a:p>
          <a:p>
            <a:endParaRPr lang="en-US" sz="1800" b="0" i="0" u="none" strike="noStrike" dirty="0">
              <a:solidFill>
                <a:srgbClr val="000000"/>
              </a:solidFill>
              <a:effectLst/>
              <a:latin typeface="Times New Roman" panose="02020603050405020304" pitchFamily="18" charset="0"/>
            </a:endParaRPr>
          </a:p>
          <a:p>
            <a:r>
              <a:rPr lang="en-US" sz="1800" b="0" i="0" u="none" strike="noStrike" dirty="0">
                <a:solidFill>
                  <a:srgbClr val="000000"/>
                </a:solidFill>
                <a:effectLst/>
                <a:latin typeface="Times New Roman" panose="02020603050405020304" pitchFamily="18" charset="0"/>
              </a:rPr>
              <a:t>A group of algorithm analysts studied the COMPAS algorithm and discovered</a:t>
            </a:r>
          </a:p>
          <a:p>
            <a:r>
              <a:rPr lang="en-US" sz="1800" b="0" i="0" u="none" strike="noStrike" dirty="0">
                <a:solidFill>
                  <a:srgbClr val="000000"/>
                </a:solidFill>
                <a:effectLst/>
                <a:latin typeface="Times New Roman" panose="02020603050405020304" pitchFamily="18" charset="0"/>
              </a:rPr>
              <a:t>“The results suggested that black defendants were approximately two times as likely as white defendants to be labeled as having a higher risk of recidivism, although they did not repeatedly commit crimes” [1] and essentially committed the same crimes.</a:t>
            </a:r>
          </a:p>
          <a:p>
            <a:endParaRPr lang="en-US" sz="1800" b="0" i="0" u="none" strike="noStrike" dirty="0">
              <a:solidFill>
                <a:srgbClr val="000000"/>
              </a:solidFill>
              <a:effectLst/>
              <a:latin typeface="Times New Roman" panose="02020603050405020304" pitchFamily="18" charset="0"/>
            </a:endParaRPr>
          </a:p>
          <a:p>
            <a:r>
              <a:rPr lang="en-US" sz="1800" b="0" i="0" u="none" strike="noStrike" dirty="0">
                <a:solidFill>
                  <a:srgbClr val="000000"/>
                </a:solidFill>
                <a:effectLst/>
                <a:latin typeface="Times New Roman" panose="02020603050405020304" pitchFamily="18" charset="0"/>
              </a:rPr>
              <a:t>Similarly, it was also discovered that renowned predictive policing algorithm, </a:t>
            </a:r>
            <a:r>
              <a:rPr lang="en-US" sz="1800" b="0" i="0" u="none" strike="noStrike" dirty="0" err="1">
                <a:solidFill>
                  <a:srgbClr val="000000"/>
                </a:solidFill>
                <a:effectLst/>
                <a:latin typeface="Times New Roman" panose="02020603050405020304" pitchFamily="18" charset="0"/>
              </a:rPr>
              <a:t>PredPol</a:t>
            </a:r>
            <a:r>
              <a:rPr lang="en-US" sz="1800" b="0" i="0" u="none" strike="noStrike" dirty="0">
                <a:solidFill>
                  <a:srgbClr val="000000"/>
                </a:solidFill>
                <a:effectLst/>
                <a:latin typeface="Times New Roman" panose="02020603050405020304" pitchFamily="18" charset="0"/>
              </a:rPr>
              <a:t>, would have the same type of bias. As it was found that</a:t>
            </a:r>
          </a:p>
          <a:p>
            <a:r>
              <a:rPr lang="en-US" sz="1800" b="0" i="0" u="none" strike="noStrike" dirty="0">
                <a:solidFill>
                  <a:srgbClr val="000000"/>
                </a:solidFill>
                <a:effectLst/>
                <a:latin typeface="Times New Roman" panose="02020603050405020304" pitchFamily="18" charset="0"/>
              </a:rPr>
              <a:t>“Using </a:t>
            </a:r>
            <a:r>
              <a:rPr lang="en-US" sz="1800" b="0" i="0" u="none" strike="noStrike" dirty="0" err="1">
                <a:solidFill>
                  <a:srgbClr val="000000"/>
                </a:solidFill>
                <a:effectLst/>
                <a:latin typeface="Times New Roman" panose="02020603050405020304" pitchFamily="18" charset="0"/>
              </a:rPr>
              <a:t>PredPol</a:t>
            </a:r>
            <a:r>
              <a:rPr lang="en-US" sz="1800" b="0" i="0" u="none" strike="noStrike" dirty="0">
                <a:solidFill>
                  <a:srgbClr val="000000"/>
                </a:solidFill>
                <a:effectLst/>
                <a:latin typeface="Times New Roman" panose="02020603050405020304" pitchFamily="18" charset="0"/>
              </a:rPr>
              <a:t> in Oakland, black people would be targeted by predictive policing at roughly twice the rate of whites” [3]</a:t>
            </a:r>
          </a:p>
          <a:p>
            <a:endParaRPr lang="en-US" dirty="0"/>
          </a:p>
          <a:p>
            <a:r>
              <a:rPr lang="en-US" dirty="0"/>
              <a:t>*Image is a visual aid for </a:t>
            </a:r>
            <a:r>
              <a:rPr lang="en-US" dirty="0" err="1"/>
              <a:t>PredPol</a:t>
            </a:r>
            <a:r>
              <a:rPr lang="en-US" dirty="0"/>
              <a:t>. Explain what the image means*</a:t>
            </a:r>
          </a:p>
          <a:p>
            <a:endParaRPr lang="en-US" dirty="0"/>
          </a:p>
          <a:p>
            <a:r>
              <a:rPr lang="en-US" dirty="0"/>
              <a:t>Since areas that are low-income and diverse tend to be overpoliced anyway, it makes sense that the data would reflect more negatively on the crime in areas like these.</a:t>
            </a:r>
          </a:p>
        </p:txBody>
      </p:sp>
      <p:sp>
        <p:nvSpPr>
          <p:cNvPr id="4" name="Slide Number Placeholder 3"/>
          <p:cNvSpPr>
            <a:spLocks noGrp="1"/>
          </p:cNvSpPr>
          <p:nvPr>
            <p:ph type="sldNum" sz="quarter" idx="10"/>
          </p:nvPr>
        </p:nvSpPr>
        <p:spPr/>
        <p:txBody>
          <a:bodyPr/>
          <a:lstStyle/>
          <a:p>
            <a:fld id="{270700B2-88B9-1642-B8EB-F86842378D04}" type="slidenum">
              <a:rPr lang="en-US" smtClean="0"/>
              <a:t>15</a:t>
            </a:fld>
            <a:endParaRPr lang="en-US"/>
          </a:p>
        </p:txBody>
      </p:sp>
    </p:spTree>
    <p:extLst>
      <p:ext uri="{BB962C8B-B14F-4D97-AF65-F5344CB8AC3E}">
        <p14:creationId xmlns:p14="http://schemas.microsoft.com/office/powerpoint/2010/main" val="1801028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Researchers from MIT studied the COMPAS algorithm thoroughly and experimented with it. While experimenting, the researchers found that when the threshold for high-risk vs. low risk was re-adjusted, the algorithm was anywhere from 7% to 30 % more accurate than COMPAS algorithm originally was [9].</a:t>
            </a:r>
          </a:p>
          <a:p>
            <a:endParaRPr lang="en-US" dirty="0"/>
          </a:p>
          <a:p>
            <a:r>
              <a:rPr lang="en-US" dirty="0"/>
              <a:t>*For picture, COMPAS originally had 93% accuracy. After adjusting the threshold for high risk and low risk, the accuracy rose to 100%*</a:t>
            </a:r>
          </a:p>
          <a:p>
            <a:endParaRPr lang="en-US" dirty="0"/>
          </a:p>
          <a:p>
            <a:r>
              <a:rPr lang="en-US" dirty="0"/>
              <a:t>It’s extremely difficult and rare to achieve 100% accuracy, but the fact these algorithm researchers achieved higher accuracies than the designers of COMPAS multiple times means that the designers of COMPAS (and likely the creators of other algorithms used in the legal system too) can work to achieve higher accuracy as well.</a:t>
            </a:r>
          </a:p>
          <a:p>
            <a:endParaRPr lang="en-US" dirty="0"/>
          </a:p>
          <a:p>
            <a:endParaRPr lang="en-US" dirty="0"/>
          </a:p>
          <a:p>
            <a:r>
              <a:rPr lang="en-US" dirty="0"/>
              <a:t>Removing details unrelated to defendants’ crimes would work to remove bias. If algorithms don’t consider what neighborhood the defendants are from, what race they are, what gender they are, and other characteristics that do not directly relate to their criminal records, algorithms will likely show less evidence of bias.</a:t>
            </a:r>
          </a:p>
          <a:p>
            <a:endParaRPr lang="en-US" dirty="0"/>
          </a:p>
          <a:p>
            <a:r>
              <a:rPr lang="en-US" dirty="0"/>
              <a:t>Lastly, the people creating the algorithms need to be monitored as well. Since the biases are coming from the data that it is receiving, we have to make sure that those who are responsible for providing the data are providing data that is not outdated and that they are not encoding their own biases within. All of these steps will be difficult to do but if they help make the world a safer place then it is all worth it. </a:t>
            </a:r>
          </a:p>
          <a:p>
            <a:endParaRPr lang="en-US" dirty="0"/>
          </a:p>
          <a:p>
            <a:r>
              <a:rPr lang="en-US" dirty="0"/>
              <a:t>Thank you!</a:t>
            </a:r>
          </a:p>
        </p:txBody>
      </p:sp>
      <p:sp>
        <p:nvSpPr>
          <p:cNvPr id="4" name="Slide Number Placeholder 3"/>
          <p:cNvSpPr>
            <a:spLocks noGrp="1"/>
          </p:cNvSpPr>
          <p:nvPr>
            <p:ph type="sldNum" sz="quarter" idx="10"/>
          </p:nvPr>
        </p:nvSpPr>
        <p:spPr/>
        <p:txBody>
          <a:bodyPr/>
          <a:lstStyle/>
          <a:p>
            <a:fld id="{270700B2-88B9-1642-B8EB-F86842378D04}" type="slidenum">
              <a:rPr lang="en-US" smtClean="0"/>
              <a:t>16</a:t>
            </a:fld>
            <a:endParaRPr lang="en-US"/>
          </a:p>
        </p:txBody>
      </p:sp>
    </p:spTree>
    <p:extLst>
      <p:ext uri="{BB962C8B-B14F-4D97-AF65-F5344CB8AC3E}">
        <p14:creationId xmlns:p14="http://schemas.microsoft.com/office/powerpoint/2010/main" val="30289723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*Whether you know it or not, we interact with AI on a daily basis. When you order something off of amazon, the website is already getting ready to show you what you need next based on your purchase history. When you scroll through </a:t>
            </a:r>
            <a:r>
              <a:rPr lang="en-US" dirty="0" err="1"/>
              <a:t>tiktok</a:t>
            </a:r>
            <a:r>
              <a:rPr lang="en-US" dirty="0"/>
              <a:t> or Instagram, the algorithm is always finding the next photo or video to show you or who to follow. </a:t>
            </a:r>
          </a:p>
          <a:p>
            <a:r>
              <a:rPr lang="en-US" dirty="0"/>
              <a:t>*AI is also involved in many industries, like Healthcare where it’s used to help diagnose patients, or transportation in self driving cars. (show image and talk about data) This is all possible due to machine learning algorithms, which are trained to help out and improve human and computer interactions. Siri, for example, had to be trained to have the personality she does – she needed to be helpful but also needed to be personable which is why Apple hired writers to help create her. *This clearly made a difference since she is one of the most easily recognizable voice assistants – you could even recognize her just off of her voice. With how much AI makes our interactions with technology a more rewarding experience, its such an important time right now to be striving to make AI as inclusive and reliable as possible for the entirety of the demographic, and this starts by changing the way we create and deploy ai today.</a:t>
            </a:r>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19</a:t>
            </a:fld>
            <a:endParaRPr lang="en-US"/>
          </a:p>
        </p:txBody>
      </p:sp>
    </p:spTree>
    <p:extLst>
      <p:ext uri="{BB962C8B-B14F-4D97-AF65-F5344CB8AC3E}">
        <p14:creationId xmlns:p14="http://schemas.microsoft.com/office/powerpoint/2010/main" val="1801028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AI can only do what researchers want as long as it has the right information – for example, if you explain to AI what light is and what dark is, that doesn’t mean it will understand what dim means. That’s why paying attention to the algorithm and how results the data fed to it return is so important. most data before it is run through AI models needs to be cleaned and compiled to optimize results – those results are then analyzed and help improve the user experience for consumers and help businesses make efficient decisions related to their work. </a:t>
            </a:r>
          </a:p>
          <a:p>
            <a:endParaRPr lang="en-US" dirty="0"/>
          </a:p>
          <a:p>
            <a:r>
              <a:rPr lang="en-US" dirty="0"/>
              <a:t>Make machine learning </a:t>
            </a:r>
            <a:r>
              <a:rPr lang="en-US" dirty="0" err="1"/>
              <a:t>Algortihms</a:t>
            </a:r>
            <a:r>
              <a:rPr lang="en-US" dirty="0"/>
              <a:t> are heavily focused on but more focus need to be brought to the deployment stage and the data that is being testing to make sure it is relevant to the current world. For example, a reason why facial recognition algorithm might provide unrealizable results is because the dataset used to test might not be truly representative of the current demographic and lack the true diversity of the population. Most data sets lack labels for whether or not they have representation of a race or demographic. Without reliable datasets to test algorithms, there is no real assurance of how it will operate in the real world. </a:t>
            </a:r>
          </a:p>
          <a:p>
            <a:endParaRPr lang="en-US" dirty="0"/>
          </a:p>
          <a:p>
            <a:r>
              <a:rPr lang="en-US" dirty="0"/>
              <a:t>(show photo) The study I was looking struggled to find datasets that were not predominately white, and therefore acknowledged their results would be skewed. The bar graph below from the same study demonstrates the impact of this on the algorithms and how low their accuracies were, below useable standards and clearly unreliable</a:t>
            </a:r>
          </a:p>
        </p:txBody>
      </p:sp>
      <p:sp>
        <p:nvSpPr>
          <p:cNvPr id="4" name="Slide Number Placeholder 3"/>
          <p:cNvSpPr>
            <a:spLocks noGrp="1"/>
          </p:cNvSpPr>
          <p:nvPr>
            <p:ph type="sldNum" sz="quarter" idx="10"/>
          </p:nvPr>
        </p:nvSpPr>
        <p:spPr/>
        <p:txBody>
          <a:bodyPr/>
          <a:lstStyle/>
          <a:p>
            <a:fld id="{270700B2-88B9-1642-B8EB-F86842378D04}" type="slidenum">
              <a:rPr lang="en-US" smtClean="0"/>
              <a:t>20</a:t>
            </a:fld>
            <a:endParaRPr lang="en-US"/>
          </a:p>
        </p:txBody>
      </p:sp>
    </p:spTree>
    <p:extLst>
      <p:ext uri="{BB962C8B-B14F-4D97-AF65-F5344CB8AC3E}">
        <p14:creationId xmlns:p14="http://schemas.microsoft.com/office/powerpoint/2010/main" val="11276429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Amazon was using an ai model to help filter out candidates and present the best 5 – however, it was barely a year later when they found that the ai was biased toward hiring men – this is because it was trained with data that included resumes from the last decade, and most of these resumes included male candidates – in turn, the ai focused on these candidates and rejected resumes with the word women and applicants who had graduated from a all-</a:t>
            </a:r>
            <a:r>
              <a:rPr lang="en-US" dirty="0" err="1"/>
              <a:t>womens</a:t>
            </a:r>
            <a:r>
              <a:rPr lang="en-US" dirty="0"/>
              <a:t> college – they tried to fix it and make it ignore gendered words, but eventually due to other problems like recommending unqualified candidates for jobs they didn’t fit well they got rid of the system</a:t>
            </a:r>
          </a:p>
          <a:p>
            <a:endParaRPr lang="en-US" dirty="0"/>
          </a:p>
          <a:p>
            <a:endParaRPr lang="en-US" dirty="0"/>
          </a:p>
          <a:p>
            <a:r>
              <a:rPr lang="en-US" dirty="0"/>
              <a:t>Golden Sachs, an investment banking company who offered the apple card used an algorithm to help determine users credit limits based on creditworthiness – but some couples found that even with shared assets like joint bank accounts and filing together that the husband ended up getting anywhere between 10x to 20x the credit spending limit that the wife was able to get – when they talked to customer service, they weren’t able to explain what about the algorithm was making this decision but told people that the algorithm wasn’t looking at gender. Regardless, this inconsistency is problematic and frustrating.</a:t>
            </a:r>
          </a:p>
          <a:p>
            <a:endParaRPr lang="en-US" dirty="0"/>
          </a:p>
          <a:p>
            <a:r>
              <a:rPr lang="en-US" dirty="0"/>
              <a:t>In 2016, Microsoft launched a AI powered robot called </a:t>
            </a:r>
            <a:r>
              <a:rPr lang="en-US" dirty="0" err="1"/>
              <a:t>tay</a:t>
            </a:r>
            <a:r>
              <a:rPr lang="en-US" dirty="0"/>
              <a:t> to respond to tweets and learn from the internet – which quickly became a problem when she started repeating back racist tweets – she was silenced in 16 hours – while she was made just joke around and entertain those who interact with her, this social experiment was a huge wake up call when it comes to ai in general, and how careful we need to be before deploying it – technology and ai does not have feelings or emotions or morality but people do</a:t>
            </a:r>
          </a:p>
          <a:p>
            <a:endParaRPr lang="en-US" dirty="0"/>
          </a:p>
          <a:p>
            <a:r>
              <a:rPr lang="en-US" dirty="0"/>
              <a:t>All of these are just a few examples of where AI was not helping people as intended and how careful companies need to be during the deployment phase  - the AI above was all removed but it begs the question that if things like this keep up where AI isn’t checked for quality assurance people will start to lose faith in the technology. </a:t>
            </a:r>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21</a:t>
            </a:fld>
            <a:endParaRPr lang="en-US"/>
          </a:p>
        </p:txBody>
      </p:sp>
    </p:spTree>
    <p:extLst>
      <p:ext uri="{BB962C8B-B14F-4D97-AF65-F5344CB8AC3E}">
        <p14:creationId xmlns:p14="http://schemas.microsoft.com/office/powerpoint/2010/main" val="30015449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talked about, most of the industry knows how to make machine learning algorithms, but without proper testing and quality datasets these algorithms can’t be guaranteed to benefit everyone equally – there should also be more research put into expanding datasets and labeling them so they are more useful and easy to find and test. Datasets need to start being labeled and showing the demographic and the world as it is today, it should be consistently updated and be relevant and representative. </a:t>
            </a:r>
          </a:p>
          <a:p>
            <a:endParaRPr lang="en-US" dirty="0"/>
          </a:p>
          <a:p>
            <a:r>
              <a:rPr lang="en-US" dirty="0"/>
              <a:t>Diverse Ai models and teams – a diverse team allows for the final product to be more balanced and realizable, since people from different backgrounds will be able to take a different approach and understanding of what they are working on – it allows a better chance of being useful to all users. When teams lack this diversity unconscious bias becomes a problem that could show up in our machine learning </a:t>
            </a:r>
            <a:r>
              <a:rPr lang="en-US" dirty="0" err="1"/>
              <a:t>algortihms</a:t>
            </a:r>
            <a:r>
              <a:rPr lang="en-US" dirty="0"/>
              <a:t>, but have all different types of people helps combat this</a:t>
            </a:r>
          </a:p>
          <a:p>
            <a:endParaRPr lang="en-US" dirty="0"/>
          </a:p>
          <a:p>
            <a:r>
              <a:rPr lang="en-US" dirty="0"/>
              <a:t>There is no federal legislations for AI that companies need to follow, which means its easy to not take accountability for issues with AI. Also, when creating AI there are no real set of ethical which has lead to situations like the Tay bot which shows just how careful we need to be with </a:t>
            </a:r>
            <a:r>
              <a:rPr lang="en-US" dirty="0" err="1"/>
              <a:t>aI</a:t>
            </a:r>
            <a:r>
              <a:rPr lang="en-US" dirty="0"/>
              <a:t>. It also will help add accountability to the groups of people who release certain AI to take extra measures to do quality control and consider the social, economic and cultural impact before releasing something it will also help avoid releasing something that lack inclusivity. Businesses should be conscious of the impact of what they are making could have both negatively and positively, and hopefully this will encourage them to find good data and consistently check their technology before making it </a:t>
            </a:r>
            <a:r>
              <a:rPr lang="en-US" dirty="0" err="1"/>
              <a:t>publically</a:t>
            </a:r>
            <a:r>
              <a:rPr lang="en-US" dirty="0"/>
              <a:t> available to use.</a:t>
            </a:r>
          </a:p>
        </p:txBody>
      </p:sp>
      <p:sp>
        <p:nvSpPr>
          <p:cNvPr id="4" name="Slide Number Placeholder 3"/>
          <p:cNvSpPr>
            <a:spLocks noGrp="1"/>
          </p:cNvSpPr>
          <p:nvPr>
            <p:ph type="sldNum" sz="quarter" idx="10"/>
          </p:nvPr>
        </p:nvSpPr>
        <p:spPr/>
        <p:txBody>
          <a:bodyPr/>
          <a:lstStyle/>
          <a:p>
            <a:fld id="{270700B2-88B9-1642-B8EB-F86842378D04}" type="slidenum">
              <a:rPr lang="en-US" smtClean="0"/>
              <a:t>22</a:t>
            </a:fld>
            <a:endParaRPr lang="en-US"/>
          </a:p>
        </p:txBody>
      </p:sp>
    </p:spTree>
    <p:extLst>
      <p:ext uri="{BB962C8B-B14F-4D97-AF65-F5344CB8AC3E}">
        <p14:creationId xmlns:p14="http://schemas.microsoft.com/office/powerpoint/2010/main" val="12618922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a:t>
            </a:r>
            <a:r>
              <a:rPr lang="en-US" baseline="0" dirty="0"/>
              <a:t> – Errors, Failures, Risks</a:t>
            </a:r>
          </a:p>
        </p:txBody>
      </p:sp>
      <p:sp>
        <p:nvSpPr>
          <p:cNvPr id="4" name="Slide Number Placeholder 3"/>
          <p:cNvSpPr>
            <a:spLocks noGrp="1"/>
          </p:cNvSpPr>
          <p:nvPr>
            <p:ph type="sldNum" sz="quarter" idx="10"/>
          </p:nvPr>
        </p:nvSpPr>
        <p:spPr/>
        <p:txBody>
          <a:bodyPr/>
          <a:lstStyle/>
          <a:p>
            <a:fld id="{270700B2-88B9-1642-B8EB-F86842378D04}" type="slidenum">
              <a:rPr lang="en-US" smtClean="0"/>
              <a:t>24</a:t>
            </a:fld>
            <a:endParaRPr lang="en-US"/>
          </a:p>
        </p:txBody>
      </p:sp>
    </p:spTree>
    <p:extLst>
      <p:ext uri="{BB962C8B-B14F-4D97-AF65-F5344CB8AC3E}">
        <p14:creationId xmlns:p14="http://schemas.microsoft.com/office/powerpoint/2010/main" val="5936551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t>Why Electronic Voting Is Still A Bad Idea (2019)(12:00)</a:t>
            </a:r>
          </a:p>
          <a:p>
            <a:r>
              <a:rPr lang="en-US" baseline="0" dirty="0"/>
              <a:t>Tom Scott</a:t>
            </a:r>
          </a:p>
          <a:p>
            <a:r>
              <a:rPr lang="en-US" baseline="0" dirty="0"/>
              <a:t>https://</a:t>
            </a:r>
            <a:r>
              <a:rPr lang="en-US" baseline="0" dirty="0" err="1"/>
              <a:t>www.youtube.com</a:t>
            </a:r>
            <a:r>
              <a:rPr lang="en-US" baseline="0" dirty="0"/>
              <a:t>/</a:t>
            </a:r>
            <a:r>
              <a:rPr lang="en-US" baseline="0" dirty="0" err="1"/>
              <a:t>watch?v</a:t>
            </a:r>
            <a:r>
              <a:rPr lang="en-US" baseline="0" dirty="0"/>
              <a:t>=LkH2r-sNjQs</a:t>
            </a:r>
          </a:p>
          <a:p>
            <a:endParaRPr lang="en-US" baseline="0" dirty="0"/>
          </a:p>
          <a:p>
            <a:r>
              <a:rPr lang="en-US" baseline="0" dirty="0"/>
              <a:t>Old Version</a:t>
            </a:r>
          </a:p>
          <a:p>
            <a:r>
              <a:rPr lang="en-US" b="1" baseline="0" dirty="0">
                <a:latin typeface="Arial" pitchFamily="-109" charset="0"/>
                <a:ea typeface="ＭＳ Ｐゴシック" pitchFamily="-109" charset="-128"/>
                <a:cs typeface="ＭＳ Ｐゴシック" pitchFamily="-109" charset="-128"/>
              </a:rPr>
              <a:t>Why Electronic Voting is a BAD Idea – Computerphile (2014)(8:20)</a:t>
            </a:r>
          </a:p>
          <a:p>
            <a:r>
              <a:rPr lang="en-US" sz="1200" kern="1200" dirty="0">
                <a:solidFill>
                  <a:schemeClr val="tx1"/>
                </a:solidFill>
                <a:latin typeface="+mn-lt"/>
                <a:ea typeface="+mn-ea"/>
                <a:cs typeface="+mn-cs"/>
              </a:rPr>
              <a:t>https://</a:t>
            </a:r>
            <a:r>
              <a:rPr lang="en-US" sz="1200" kern="1200" dirty="0" err="1">
                <a:solidFill>
                  <a:schemeClr val="tx1"/>
                </a:solidFill>
                <a:latin typeface="+mn-lt"/>
                <a:ea typeface="+mn-ea"/>
                <a:cs typeface="+mn-cs"/>
              </a:rPr>
              <a:t>www.youtube.com</a:t>
            </a:r>
            <a:r>
              <a:rPr lang="en-US" sz="1200" kern="1200" dirty="0">
                <a:solidFill>
                  <a:schemeClr val="tx1"/>
                </a:solidFill>
                <a:latin typeface="+mn-lt"/>
                <a:ea typeface="+mn-ea"/>
                <a:cs typeface="+mn-cs"/>
              </a:rPr>
              <a:t>/</a:t>
            </a:r>
            <a:r>
              <a:rPr lang="en-US" sz="1200" kern="1200" dirty="0" err="1">
                <a:solidFill>
                  <a:schemeClr val="tx1"/>
                </a:solidFill>
                <a:latin typeface="+mn-lt"/>
                <a:ea typeface="+mn-ea"/>
                <a:cs typeface="+mn-cs"/>
              </a:rPr>
              <a:t>watch?v</a:t>
            </a:r>
            <a:r>
              <a:rPr lang="en-US" sz="1200" kern="1200" dirty="0">
                <a:solidFill>
                  <a:schemeClr val="tx1"/>
                </a:solidFill>
                <a:latin typeface="+mn-lt"/>
                <a:ea typeface="+mn-ea"/>
                <a:cs typeface="+mn-cs"/>
              </a:rPr>
              <a:t>=w3_0x6oaDmI</a:t>
            </a:r>
          </a:p>
          <a:p>
            <a:r>
              <a:rPr lang="en-US" sz="1200" kern="1200" dirty="0">
                <a:solidFill>
                  <a:schemeClr val="tx1"/>
                </a:solidFill>
                <a:latin typeface="+mn-lt"/>
                <a:ea typeface="+mn-ea"/>
                <a:cs typeface="+mn-cs"/>
              </a:rPr>
              <a:t>Might be better in Security </a:t>
            </a:r>
          </a:p>
          <a:p>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Other videos: </a:t>
            </a:r>
            <a:br>
              <a:rPr lang="en-US" dirty="0"/>
            </a:br>
            <a:r>
              <a:rPr lang="en-US" b="1" dirty="0"/>
              <a:t>9News - Looking back at the massive failure that was DIA's automated baggage system 2020-02-28 (2:32)</a:t>
            </a:r>
            <a:br>
              <a:rPr lang="en-US" b="1" dirty="0"/>
            </a:br>
            <a:r>
              <a:rPr lang="en-US" dirty="0"/>
              <a:t>https://</a:t>
            </a:r>
            <a:r>
              <a:rPr lang="en-US" dirty="0" err="1"/>
              <a:t>www.youtube.com</a:t>
            </a:r>
            <a:r>
              <a:rPr lang="en-US" dirty="0"/>
              <a:t>/</a:t>
            </a:r>
            <a:r>
              <a:rPr lang="en-US" dirty="0" err="1"/>
              <a:t>watch?v</a:t>
            </a:r>
            <a:r>
              <a:rPr lang="en-US" dirty="0"/>
              <a:t>=xmas0-SthUQ</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t>9News - Watch DIA's old luggage system toss baggage into the air 1995 (1:42)</a:t>
            </a:r>
            <a:br>
              <a:rPr lang="en-US" b="1" dirty="0"/>
            </a:br>
            <a:r>
              <a:rPr lang="en-US" b="0" dirty="0"/>
              <a:t>https://</a:t>
            </a:r>
            <a:r>
              <a:rPr lang="en-US" b="0" dirty="0" err="1"/>
              <a:t>www.youtube.com</a:t>
            </a:r>
            <a:r>
              <a:rPr lang="en-US" b="0" dirty="0"/>
              <a:t>/</a:t>
            </a:r>
            <a:r>
              <a:rPr lang="en-US" b="0" dirty="0" err="1"/>
              <a:t>watch?v</a:t>
            </a:r>
            <a:r>
              <a:rPr lang="en-US" b="0" dirty="0"/>
              <a:t>=</a:t>
            </a:r>
            <a:r>
              <a:rPr lang="en-US" b="0" dirty="0" err="1"/>
              <a:t>OtLHVGtFmKU</a:t>
            </a:r>
            <a:endParaRPr lang="en-US" b="0"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latin typeface="Arial" pitchFamily="-109" charset="0"/>
              <a:ea typeface="ＭＳ Ｐゴシック" pitchFamily="-109" charset="-128"/>
              <a:cs typeface="ＭＳ Ｐゴシック" pitchFamily="-109"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err="1">
                <a:latin typeface="Arial" pitchFamily="-109" charset="0"/>
                <a:ea typeface="ＭＳ Ｐゴシック" pitchFamily="-109" charset="-128"/>
                <a:cs typeface="ＭＳ Ｐゴシック" pitchFamily="-109" charset="-128"/>
              </a:rPr>
              <a:t>abcNews</a:t>
            </a:r>
            <a:r>
              <a:rPr lang="en-US" dirty="0">
                <a:latin typeface="Arial" pitchFamily="-109" charset="0"/>
                <a:ea typeface="ＭＳ Ｐゴシック" pitchFamily="-109" charset="-128"/>
                <a:cs typeface="ＭＳ Ｐゴシック" pitchFamily="-109" charset="-128"/>
              </a:rPr>
              <a:t> - </a:t>
            </a:r>
            <a:r>
              <a:rPr lang="en-US" b="1" dirty="0"/>
              <a:t>Major Luggage Debacle at Denver Airport </a:t>
            </a:r>
            <a:br>
              <a:rPr lang="en-US" dirty="0">
                <a:latin typeface="Arial" pitchFamily="-109" charset="0"/>
                <a:ea typeface="ＭＳ Ｐゴシック" pitchFamily="-109" charset="-128"/>
                <a:cs typeface="ＭＳ Ｐゴシック" pitchFamily="-109" charset="-128"/>
              </a:rPr>
            </a:br>
            <a:r>
              <a:rPr lang="en-US" dirty="0">
                <a:latin typeface="Arial" pitchFamily="-109" charset="0"/>
                <a:ea typeface="ＭＳ Ｐゴシック" pitchFamily="-109" charset="-128"/>
                <a:cs typeface="ＭＳ Ｐゴシック" pitchFamily="-109" charset="-128"/>
              </a:rPr>
              <a:t>https://</a:t>
            </a:r>
            <a:r>
              <a:rPr lang="en-US" dirty="0" err="1">
                <a:latin typeface="Arial" pitchFamily="-109" charset="0"/>
                <a:ea typeface="ＭＳ Ｐゴシック" pitchFamily="-109" charset="-128"/>
                <a:cs typeface="ＭＳ Ｐゴシック" pitchFamily="-109" charset="-128"/>
              </a:rPr>
              <a:t>abcnews.go.com</a:t>
            </a:r>
            <a:r>
              <a:rPr lang="en-US" dirty="0">
                <a:latin typeface="Arial" pitchFamily="-109" charset="0"/>
                <a:ea typeface="ＭＳ Ｐゴシック" pitchFamily="-109" charset="-128"/>
                <a:cs typeface="ＭＳ Ｐゴシック" pitchFamily="-109" charset="-128"/>
              </a:rPr>
              <a:t>/Travel/video/major-luggage-debacle-denver-airport-28054918</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latin typeface="Arial" pitchFamily="-109" charset="0"/>
              <a:ea typeface="ＭＳ Ｐゴシック" pitchFamily="-109" charset="-128"/>
              <a:cs typeface="ＭＳ Ｐゴシック" pitchFamily="-109" charset="-128"/>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Arial" pitchFamily="-109" charset="0"/>
                <a:ea typeface="ＭＳ Ｐゴシック" pitchFamily="-109" charset="-128"/>
                <a:cs typeface="ＭＳ Ｐゴシック" pitchFamily="-109" charset="-128"/>
              </a:rPr>
              <a:t>We can also discuss articles listed on Security Discussions under documents of course web site.</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latin typeface="Arial" pitchFamily="-109" charset="0"/>
              <a:ea typeface="ＭＳ Ｐゴシック" pitchFamily="-109" charset="-128"/>
              <a:cs typeface="ＭＳ Ｐゴシック" pitchFamily="-109" charset="-128"/>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Arial" pitchFamily="-109" charset="0"/>
                <a:ea typeface="ＭＳ Ｐゴシック" pitchFamily="-109" charset="-128"/>
                <a:cs typeface="ＭＳ Ｐゴシック" pitchFamily="-109" charset="-128"/>
              </a:rPr>
              <a:t>TODO: add quiz as backup if class discussion or guest speaker fail</a:t>
            </a:r>
          </a:p>
        </p:txBody>
      </p:sp>
      <p:sp>
        <p:nvSpPr>
          <p:cNvPr id="4" name="Slide Number Placeholder 3"/>
          <p:cNvSpPr>
            <a:spLocks noGrp="1"/>
          </p:cNvSpPr>
          <p:nvPr>
            <p:ph type="sldNum" sz="quarter" idx="10"/>
          </p:nvPr>
        </p:nvSpPr>
        <p:spPr/>
        <p:txBody>
          <a:bodyPr/>
          <a:lstStyle/>
          <a:p>
            <a:fld id="{270700B2-88B9-1642-B8EB-F86842378D04}" type="slidenum">
              <a:rPr lang="en-US" smtClean="0"/>
              <a:t>25</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Arial" pitchFamily="-109" charset="0"/>
                <a:ea typeface="ＭＳ Ｐゴシック" pitchFamily="-109" charset="-128"/>
                <a:cs typeface="ＭＳ Ｐゴシック" pitchFamily="-109" charset="-128"/>
              </a:rPr>
              <a:t>We can also discuss articles listed on Security Discussions under documents of course web site.</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latin typeface="Arial" pitchFamily="-109" charset="0"/>
              <a:ea typeface="ＭＳ Ｐゴシック" pitchFamily="-109" charset="-128"/>
              <a:cs typeface="ＭＳ Ｐゴシック" pitchFamily="-109" charset="-128"/>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Arial" pitchFamily="-109" charset="0"/>
                <a:ea typeface="ＭＳ Ｐゴシック" pitchFamily="-109" charset="-128"/>
                <a:cs typeface="ＭＳ Ｐゴシック" pitchFamily="-109" charset="-128"/>
              </a:rPr>
              <a:t>ADD QUIZ AS BACKUP IF CLASS DISCUSSION OR GUEST SPEAKER FAIL</a:t>
            </a:r>
          </a:p>
          <a:p>
            <a:pPr eaLnBrk="1" hangingPunct="1"/>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26</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baseline="0" dirty="0"/>
              <a:t>Common items for next time:</a:t>
            </a:r>
          </a:p>
          <a:p>
            <a:pPr marL="171450" marR="0" lvl="0" indent="-171450" algn="l" defTabSz="457200" rtl="0" eaLnBrk="1" fontAlgn="auto" latinLnBrk="0" hangingPunct="1">
              <a:lnSpc>
                <a:spcPct val="100000"/>
              </a:lnSpc>
              <a:spcBef>
                <a:spcPts val="0"/>
              </a:spcBef>
              <a:spcAft>
                <a:spcPts val="0"/>
              </a:spcAft>
              <a:buClrTx/>
              <a:buSzTx/>
              <a:buFontTx/>
              <a:buChar char="-"/>
              <a:tabLst/>
              <a:defRPr/>
            </a:pPr>
            <a:r>
              <a:rPr lang="en-US" dirty="0"/>
              <a:t>I am in FL 140 about an hour before and after each class</a:t>
            </a:r>
          </a:p>
          <a:p>
            <a:pPr marL="171450" indent="-171450">
              <a:buFont typeface="Arial" panose="020B0604020202020204" pitchFamily="34" charset="0"/>
              <a:buChar char="•"/>
            </a:pPr>
            <a:r>
              <a:rPr lang="en-US" dirty="0"/>
              <a:t>Estimated breakdown of course time per week:</a:t>
            </a:r>
          </a:p>
          <a:p>
            <a:pPr marL="628650" lvl="1" indent="-171450">
              <a:buFont typeface="Arial" panose="020B0604020202020204" pitchFamily="34" charset="0"/>
              <a:buChar char="•"/>
            </a:pPr>
            <a:r>
              <a:rPr lang="en-US" dirty="0"/>
              <a:t>4 hours class time</a:t>
            </a:r>
          </a:p>
          <a:p>
            <a:pPr marL="628650" lvl="1" indent="-171450">
              <a:buFont typeface="Arial" panose="020B0604020202020204" pitchFamily="34" charset="0"/>
              <a:buChar char="•"/>
            </a:pPr>
            <a:r>
              <a:rPr lang="en-US" dirty="0"/>
              <a:t>4 hours reading (2 chapters ~90 pages @ 2 minutes per page)</a:t>
            </a:r>
          </a:p>
          <a:p>
            <a:pPr marL="628650" lvl="1" indent="-171450">
              <a:buFont typeface="Arial" panose="020B0604020202020204" pitchFamily="34" charset="0"/>
              <a:buChar char="•"/>
            </a:pPr>
            <a:r>
              <a:rPr lang="en-US" dirty="0"/>
              <a:t>8 hours practicing mastery of material (papers, group project, class activity prep)</a:t>
            </a:r>
          </a:p>
          <a:p>
            <a:pPr marL="171450" indent="-171450">
              <a:buFont typeface="Arial" panose="020B0604020202020204" pitchFamily="34" charset="0"/>
              <a:buChar char="•"/>
            </a:pPr>
            <a:r>
              <a:rPr lang="en-US" dirty="0"/>
              <a:t>If you are spending much more than this let me know and we can figure out a more efficient way to spend your time</a:t>
            </a:r>
          </a:p>
        </p:txBody>
      </p:sp>
      <p:sp>
        <p:nvSpPr>
          <p:cNvPr id="4" name="Slide Number Placeholder 3"/>
          <p:cNvSpPr>
            <a:spLocks noGrp="1"/>
          </p:cNvSpPr>
          <p:nvPr>
            <p:ph type="sldNum" sz="quarter" idx="5"/>
          </p:nvPr>
        </p:nvSpPr>
        <p:spPr/>
        <p:txBody>
          <a:bodyPr/>
          <a:lstStyle/>
          <a:p>
            <a:fld id="{270700B2-88B9-1642-B8EB-F86842378D04}" type="slidenum">
              <a:rPr lang="en-US" smtClean="0"/>
              <a:t>2</a:t>
            </a:fld>
            <a:endParaRPr lang="en-US"/>
          </a:p>
        </p:txBody>
      </p:sp>
    </p:spTree>
    <p:extLst>
      <p:ext uri="{BB962C8B-B14F-4D97-AF65-F5344CB8AC3E}">
        <p14:creationId xmlns:p14="http://schemas.microsoft.com/office/powerpoint/2010/main" val="36742738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a:latin typeface="Arial" pitchFamily="-109" charset="0"/>
              <a:ea typeface="ＭＳ Ｐゴシック" pitchFamily="-109" charset="-128"/>
              <a:cs typeface="ＭＳ Ｐゴシック" pitchFamily="-109"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27</a:t>
            </a:fld>
            <a:endParaRPr lang="en-US"/>
          </a:p>
        </p:txBody>
      </p:sp>
    </p:spTree>
    <p:extLst>
      <p:ext uri="{BB962C8B-B14F-4D97-AF65-F5344CB8AC3E}">
        <p14:creationId xmlns:p14="http://schemas.microsoft.com/office/powerpoint/2010/main" val="12718613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charset="0"/>
                <a:ea typeface="ＭＳ Ｐゴシック" charset="-128"/>
                <a:cs typeface="ＭＳ Ｐゴシック" charset="-128"/>
              </a:rPr>
              <a:t>This is the end. Any slides beyond this point are for answering questions that may arise but not needed in the main talk. Some slides may also be unfinished and are not needed but kept just in case.</a:t>
            </a:r>
          </a:p>
        </p:txBody>
      </p:sp>
      <p:sp>
        <p:nvSpPr>
          <p:cNvPr id="4" name="Slide Number Placeholder 3"/>
          <p:cNvSpPr>
            <a:spLocks noGrp="1"/>
          </p:cNvSpPr>
          <p:nvPr>
            <p:ph type="sldNum" sz="quarter" idx="10"/>
          </p:nvPr>
        </p:nvSpPr>
        <p:spPr/>
        <p:txBody>
          <a:bodyPr/>
          <a:lstStyle/>
          <a:p>
            <a:fld id="{270700B2-88B9-1642-B8EB-F86842378D04}" type="slidenum">
              <a:rPr lang="en-US" smtClean="0"/>
              <a:t>28</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3"/>
          <p:cNvSpPr>
            <a:spLocks noGrp="1" noChangeArrowheads="1"/>
          </p:cNvSpPr>
          <p:nvPr>
            <p:ph type="dt" sz="quarter" idx="1"/>
          </p:nvPr>
        </p:nvSpPr>
        <p:spPr>
          <a:noFill/>
        </p:spPr>
        <p:txBody>
          <a:bodyPr/>
          <a:lstStyle/>
          <a:p>
            <a:fld id="{7F12F1C9-6A86-524C-B71C-97FEC035681A}" type="datetime1">
              <a:rPr lang="en-US"/>
              <a:pPr/>
              <a:t>4/13/23</a:t>
            </a:fld>
            <a:endParaRPr lang="en-US"/>
          </a:p>
        </p:txBody>
      </p:sp>
      <p:sp>
        <p:nvSpPr>
          <p:cNvPr id="75779" name="Rectangle 7"/>
          <p:cNvSpPr>
            <a:spLocks noGrp="1" noChangeArrowheads="1"/>
          </p:cNvSpPr>
          <p:nvPr>
            <p:ph type="sldNum" sz="quarter" idx="5"/>
          </p:nvPr>
        </p:nvSpPr>
        <p:spPr>
          <a:noFill/>
        </p:spPr>
        <p:txBody>
          <a:bodyPr/>
          <a:lstStyle/>
          <a:p>
            <a:fld id="{0CAA81C8-7121-C744-B46B-1892827198C8}" type="slidenum">
              <a:rPr lang="en-US"/>
              <a:pPr/>
              <a:t>29</a:t>
            </a:fld>
            <a:endParaRPr lang="en-US"/>
          </a:p>
        </p:txBody>
      </p:sp>
      <p:sp>
        <p:nvSpPr>
          <p:cNvPr id="75780" name="Rectangle 2"/>
          <p:cNvSpPr>
            <a:spLocks noGrp="1" noRot="1" noChangeAspect="1" noChangeArrowheads="1" noTextEdit="1"/>
          </p:cNvSpPr>
          <p:nvPr>
            <p:ph type="sldImg"/>
          </p:nvPr>
        </p:nvSpPr>
        <p:spPr>
          <a:xfrm>
            <a:off x="382588" y="685800"/>
            <a:ext cx="6096000" cy="3429000"/>
          </a:xfrm>
          <a:solidFill>
            <a:srgbClr val="FFFFFF"/>
          </a:solidFill>
          <a:ln/>
        </p:spPr>
      </p:sp>
      <p:sp>
        <p:nvSpPr>
          <p:cNvPr id="75781" name="Rectangle 3"/>
          <p:cNvSpPr>
            <a:spLocks noGrp="1" noChangeArrowheads="1"/>
          </p:cNvSpPr>
          <p:nvPr>
            <p:ph type="body" idx="1"/>
          </p:nvPr>
        </p:nvSpPr>
        <p:spPr>
          <a:xfrm>
            <a:off x="914400" y="4343400"/>
            <a:ext cx="5029200" cy="4114800"/>
          </a:xfrm>
          <a:solidFill>
            <a:srgbClr val="FFFFFF"/>
          </a:solidFill>
          <a:ln>
            <a:solidFill>
              <a:srgbClr val="000000"/>
            </a:solidFill>
          </a:ln>
        </p:spPr>
        <p:txBody>
          <a:bodyPr lIns="89922" tIns="44961" rIns="89922" bIns="44961"/>
          <a:lstStyle/>
          <a:p>
            <a:pPr eaLnBrk="1" hangingPunct="1"/>
            <a:r>
              <a:rPr lang="en-US" dirty="0">
                <a:latin typeface="Arial" pitchFamily="-109" charset="0"/>
                <a:ea typeface="ＭＳ Ｐゴシック" pitchFamily="-109" charset="-128"/>
                <a:cs typeface="ＭＳ Ｐゴシック" pitchFamily="-109" charset="-128"/>
              </a:rPr>
              <a:t>Power line dangers. Electromagnetic fields? PCBs in transformers?</a:t>
            </a:r>
          </a:p>
          <a:p>
            <a:pPr eaLnBrk="1" hangingPunct="1"/>
            <a:endParaRPr lang="en-US" dirty="0">
              <a:latin typeface="Arial" pitchFamily="-109" charset="0"/>
              <a:ea typeface="ＭＳ Ｐゴシック" pitchFamily="-109" charset="-128"/>
              <a:cs typeface="ＭＳ Ｐゴシック" pitchFamily="-109"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3"/>
          <p:cNvSpPr>
            <a:spLocks noGrp="1" noChangeArrowheads="1"/>
          </p:cNvSpPr>
          <p:nvPr>
            <p:ph type="dt" sz="quarter" idx="1"/>
          </p:nvPr>
        </p:nvSpPr>
        <p:spPr>
          <a:noFill/>
        </p:spPr>
        <p:txBody>
          <a:bodyPr/>
          <a:lstStyle/>
          <a:p>
            <a:fld id="{3ED89EAD-01F9-694D-9091-C792C18E1006}" type="datetime1">
              <a:rPr lang="en-US"/>
              <a:pPr/>
              <a:t>4/13/23</a:t>
            </a:fld>
            <a:endParaRPr lang="en-US"/>
          </a:p>
        </p:txBody>
      </p:sp>
      <p:sp>
        <p:nvSpPr>
          <p:cNvPr id="83971" name="Rectangle 7"/>
          <p:cNvSpPr>
            <a:spLocks noGrp="1" noChangeArrowheads="1"/>
          </p:cNvSpPr>
          <p:nvPr>
            <p:ph type="sldNum" sz="quarter" idx="5"/>
          </p:nvPr>
        </p:nvSpPr>
        <p:spPr>
          <a:noFill/>
        </p:spPr>
        <p:txBody>
          <a:bodyPr/>
          <a:lstStyle/>
          <a:p>
            <a:fld id="{7A46E5F1-1509-5346-922D-8EB304197226}" type="slidenum">
              <a:rPr lang="en-US"/>
              <a:pPr/>
              <a:t>30</a:t>
            </a:fld>
            <a:endParaRPr lang="en-US"/>
          </a:p>
        </p:txBody>
      </p:sp>
      <p:sp>
        <p:nvSpPr>
          <p:cNvPr id="83972" name="Rectangle 2"/>
          <p:cNvSpPr>
            <a:spLocks noGrp="1" noRot="1" noChangeAspect="1" noChangeArrowheads="1" noTextEdit="1"/>
          </p:cNvSpPr>
          <p:nvPr>
            <p:ph type="sldImg"/>
          </p:nvPr>
        </p:nvSpPr>
        <p:spPr>
          <a:solidFill>
            <a:srgbClr val="FFFFFF"/>
          </a:solidFill>
          <a:ln/>
        </p:spPr>
      </p:sp>
      <p:sp>
        <p:nvSpPr>
          <p:cNvPr id="83973" name="Rectangle 3"/>
          <p:cNvSpPr>
            <a:spLocks noGrp="1" noChangeArrowheads="1"/>
          </p:cNvSpPr>
          <p:nvPr>
            <p:ph type="body" idx="1"/>
          </p:nvPr>
        </p:nvSpPr>
        <p:spPr>
          <a:xfrm>
            <a:off x="914400" y="4343400"/>
            <a:ext cx="5029200" cy="4114800"/>
          </a:xfrm>
          <a:solidFill>
            <a:srgbClr val="FFFFFF"/>
          </a:solidFill>
          <a:ln>
            <a:solidFill>
              <a:srgbClr val="000000"/>
            </a:solidFill>
          </a:ln>
        </p:spPr>
        <p:txBody>
          <a:bodyPr lIns="89922" tIns="44961" rIns="89922" bIns="44961"/>
          <a:lstStyle/>
          <a:p>
            <a:pPr eaLnBrk="1" hangingPunct="1"/>
            <a:r>
              <a:rPr lang="en-US">
                <a:latin typeface="Arial" pitchFamily="-109" charset="0"/>
                <a:ea typeface="ＭＳ Ｐゴシック" pitchFamily="-109" charset="-128"/>
                <a:cs typeface="ＭＳ Ｐゴシック" pitchFamily="-109" charset="-128"/>
              </a:rPr>
              <a:t>Is it repairable?</a:t>
            </a:r>
          </a:p>
          <a:p>
            <a:pPr eaLnBrk="1" hangingPunct="1"/>
            <a:r>
              <a:rPr lang="en-US">
                <a:latin typeface="Arial" pitchFamily="-109" charset="0"/>
                <a:ea typeface="ＭＳ Ｐゴシック" pitchFamily="-109" charset="-128"/>
                <a:cs typeface="ＭＳ Ｐゴシック" pitchFamily="-109" charset="-128"/>
              </a:rPr>
              <a:t>What does it mean to repair? Running again? Data fixed? Caught up?</a:t>
            </a:r>
          </a:p>
          <a:p>
            <a:pPr eaLnBrk="1" hangingPunct="1"/>
            <a:r>
              <a:rPr lang="en-US">
                <a:latin typeface="Arial" pitchFamily="-109" charset="0"/>
                <a:ea typeface="ＭＳ Ｐゴシック" pitchFamily="-109" charset="-128"/>
                <a:cs typeface="ＭＳ Ｐゴシック" pitchFamily="-109" charset="-128"/>
              </a:rPr>
              <a:t>Restoring the GBC Web site.</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270700B2-88B9-1642-B8EB-F86842378D04}" type="slidenum">
              <a:rPr lang="en-US" smtClean="0"/>
              <a:t>31</a:t>
            </a:fld>
            <a:endParaRPr lang="en-US"/>
          </a:p>
        </p:txBody>
      </p:sp>
    </p:spTree>
    <p:extLst>
      <p:ext uri="{BB962C8B-B14F-4D97-AF65-F5344CB8AC3E}">
        <p14:creationId xmlns:p14="http://schemas.microsoft.com/office/powerpoint/2010/main" val="5936551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32</a:t>
            </a:fld>
            <a:endParaRPr lang="en-US"/>
          </a:p>
        </p:txBody>
      </p:sp>
    </p:spTree>
    <p:extLst>
      <p:ext uri="{BB962C8B-B14F-4D97-AF65-F5344CB8AC3E}">
        <p14:creationId xmlns:p14="http://schemas.microsoft.com/office/powerpoint/2010/main" val="25532978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0700B2-88B9-1642-B8EB-F86842378D04}" type="slidenum">
              <a:rPr lang="en-US" smtClean="0"/>
              <a:t>33</a:t>
            </a:fld>
            <a:endParaRPr lang="en-US" dirty="0"/>
          </a:p>
        </p:txBody>
      </p:sp>
    </p:spTree>
    <p:extLst>
      <p:ext uri="{BB962C8B-B14F-4D97-AF65-F5344CB8AC3E}">
        <p14:creationId xmlns:p14="http://schemas.microsoft.com/office/powerpoint/2010/main" val="16313135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latin typeface="Arial" pitchFamily="-109" charset="0"/>
              <a:ea typeface="ＭＳ Ｐゴシック" pitchFamily="-109" charset="-128"/>
              <a:cs typeface="ＭＳ Ｐゴシック" pitchFamily="-109"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5</a:t>
            </a:fld>
            <a:endParaRPr lang="en-US"/>
          </a:p>
        </p:txBody>
      </p:sp>
    </p:spTree>
    <p:extLst>
      <p:ext uri="{BB962C8B-B14F-4D97-AF65-F5344CB8AC3E}">
        <p14:creationId xmlns:p14="http://schemas.microsoft.com/office/powerpoint/2010/main" val="42772878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Swarm robotics is a field with a lot of potential uses, one encouraging use for the low skill high volume nature of the technology is in the wide-ranging spaces of our environment. </a:t>
            </a:r>
          </a:p>
        </p:txBody>
      </p:sp>
      <p:sp>
        <p:nvSpPr>
          <p:cNvPr id="4" name="Slide Number Placeholder 3"/>
          <p:cNvSpPr>
            <a:spLocks noGrp="1"/>
          </p:cNvSpPr>
          <p:nvPr>
            <p:ph type="sldNum" sz="quarter" idx="5"/>
          </p:nvPr>
        </p:nvSpPr>
        <p:spPr/>
        <p:txBody>
          <a:bodyPr/>
          <a:lstStyle/>
          <a:p>
            <a:fld id="{270700B2-88B9-1642-B8EB-F86842378D04}" type="slidenum">
              <a:rPr lang="en-US" smtClean="0"/>
              <a:t>6</a:t>
            </a:fld>
            <a:endParaRPr lang="en-US"/>
          </a:p>
        </p:txBody>
      </p:sp>
    </p:spTree>
    <p:extLst>
      <p:ext uri="{BB962C8B-B14F-4D97-AF65-F5344CB8AC3E}">
        <p14:creationId xmlns:p14="http://schemas.microsoft.com/office/powerpoint/2010/main" val="15226435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Swarm robotics has a promising future for cleaning up oil spills, radiation, and other pollution. While all of these are still in developmental phase, they have very promising results. </a:t>
            </a:r>
            <a:r>
              <a:rPr lang="en-US" dirty="0" err="1"/>
              <a:t>Seaswarm</a:t>
            </a:r>
            <a:r>
              <a:rPr lang="en-US" dirty="0"/>
              <a:t> is a system developed at MIT for cleaning oil spills, the bots work together to trawl the surface and absorb oil. Marine and land monitoring are also viable options, the large areas that need covering can be effectively surveyed by many small bots. Like many swarm robotics projects, it has only been simulated, but using the simulations an autonomous group of bots can scan the environment. For agricultural uses there have been proposed combined air and land drones to optimize water and space usage and reduce environmental impact.</a:t>
            </a:r>
          </a:p>
        </p:txBody>
      </p:sp>
      <p:sp>
        <p:nvSpPr>
          <p:cNvPr id="4" name="Slide Number Placeholder 3"/>
          <p:cNvSpPr>
            <a:spLocks noGrp="1"/>
          </p:cNvSpPr>
          <p:nvPr>
            <p:ph type="sldNum" sz="quarter" idx="10"/>
          </p:nvPr>
        </p:nvSpPr>
        <p:spPr/>
        <p:txBody>
          <a:bodyPr/>
          <a:lstStyle/>
          <a:p>
            <a:fld id="{270700B2-88B9-1642-B8EB-F86842378D04}" type="slidenum">
              <a:rPr lang="en-US" smtClean="0"/>
              <a:t>7</a:t>
            </a:fld>
            <a:endParaRPr lang="en-US"/>
          </a:p>
        </p:txBody>
      </p:sp>
    </p:spTree>
    <p:extLst>
      <p:ext uri="{BB962C8B-B14F-4D97-AF65-F5344CB8AC3E}">
        <p14:creationId xmlns:p14="http://schemas.microsoft.com/office/powerpoint/2010/main" val="1801028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Seaswarm</a:t>
            </a:r>
            <a:r>
              <a:rPr lang="en-US" dirty="0"/>
              <a:t> as mentioned before. Nano bots released into simulated uranium contaminated wastewater were able to clean up 96% of uranium and be reused. Using the behaviors of eusocial animals like pheromone tracking and aggregation to lead the swarm to the source of the spill and clean it.</a:t>
            </a:r>
          </a:p>
        </p:txBody>
      </p:sp>
      <p:sp>
        <p:nvSpPr>
          <p:cNvPr id="4" name="Slide Number Placeholder 3"/>
          <p:cNvSpPr>
            <a:spLocks noGrp="1"/>
          </p:cNvSpPr>
          <p:nvPr>
            <p:ph type="sldNum" sz="quarter" idx="5"/>
          </p:nvPr>
        </p:nvSpPr>
        <p:spPr/>
        <p:txBody>
          <a:bodyPr/>
          <a:lstStyle/>
          <a:p>
            <a:fld id="{270700B2-88B9-1642-B8EB-F86842378D04}" type="slidenum">
              <a:rPr lang="en-US" smtClean="0"/>
              <a:t>8</a:t>
            </a:fld>
            <a:endParaRPr lang="en-US"/>
          </a:p>
        </p:txBody>
      </p:sp>
    </p:spTree>
    <p:extLst>
      <p:ext uri="{BB962C8B-B14F-4D97-AF65-F5344CB8AC3E}">
        <p14:creationId xmlns:p14="http://schemas.microsoft.com/office/powerpoint/2010/main" val="26953505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Marine environments need monitoring but are incredibly difficult to monitor on large scales. Swarms can monitor large areas with a lot of fault tolerance as no individual bot must be running to map and monitor large areas. They can redeploy unlike sensors and so can adapt to the dynamic environment of the ocean much better. The number of bots also increases the number and variety of data points to give better resolution. The adaptiveness and ruggedness of swarm systems is also very useful for mapping and searching. Search and rescue is a great potential use for swarms as the bots can search a large distance together and can adapt to the terrain quickly, they can also go into environments that humans cannot go in and can get to hard to reach </a:t>
            </a:r>
            <a:r>
              <a:rPr lang="en-US"/>
              <a:t>places faster.</a:t>
            </a:r>
            <a:endParaRPr lang="en-US" dirty="0"/>
          </a:p>
        </p:txBody>
      </p:sp>
      <p:sp>
        <p:nvSpPr>
          <p:cNvPr id="4" name="Slide Number Placeholder 3"/>
          <p:cNvSpPr>
            <a:spLocks noGrp="1"/>
          </p:cNvSpPr>
          <p:nvPr>
            <p:ph type="sldNum" sz="quarter" idx="5"/>
          </p:nvPr>
        </p:nvSpPr>
        <p:spPr/>
        <p:txBody>
          <a:bodyPr/>
          <a:lstStyle/>
          <a:p>
            <a:fld id="{270700B2-88B9-1642-B8EB-F86842378D04}" type="slidenum">
              <a:rPr lang="en-US" smtClean="0"/>
              <a:t>9</a:t>
            </a:fld>
            <a:endParaRPr lang="en-US"/>
          </a:p>
        </p:txBody>
      </p:sp>
    </p:spTree>
    <p:extLst>
      <p:ext uri="{BB962C8B-B14F-4D97-AF65-F5344CB8AC3E}">
        <p14:creationId xmlns:p14="http://schemas.microsoft.com/office/powerpoint/2010/main" val="6007181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Swarms can make the most efficient use of the land being farmed as they are small and agile unlike heavy and cumbersome tractors and so can adapts to unique terrain. Their monitoring capabilities also allow them to target specific areas for watering, pesticide spraying, and maintenance. They also do not have the same energy requirements, some tractors consume up to 150 liters of fuel per hour, the swarm is electrically powered and therefore could be powered by renewables. The large number of bots also means that pesticides are not the only potential method of removing plants as individual weeds could be pulled. Tractors have increased in weight from 1300 kg in 1902 to 25000 kg in 2019, this compacts the soil and makes it worse to grow in, a swarm would not create this issue. Lastly, cost is another potential upside. Tractors cost up to 1,100 dollars per kW. This is reduced by the swarm as there is no operator to pay and no large machinery to use.</a:t>
            </a:r>
          </a:p>
        </p:txBody>
      </p:sp>
      <p:sp>
        <p:nvSpPr>
          <p:cNvPr id="4" name="Slide Number Placeholder 3"/>
          <p:cNvSpPr>
            <a:spLocks noGrp="1"/>
          </p:cNvSpPr>
          <p:nvPr>
            <p:ph type="sldNum" sz="quarter" idx="5"/>
          </p:nvPr>
        </p:nvSpPr>
        <p:spPr/>
        <p:txBody>
          <a:bodyPr/>
          <a:lstStyle/>
          <a:p>
            <a:fld id="{270700B2-88B9-1642-B8EB-F86842378D04}" type="slidenum">
              <a:rPr lang="en-US" smtClean="0"/>
              <a:t>10</a:t>
            </a:fld>
            <a:endParaRPr lang="en-US"/>
          </a:p>
        </p:txBody>
      </p:sp>
    </p:spTree>
    <p:extLst>
      <p:ext uri="{BB962C8B-B14F-4D97-AF65-F5344CB8AC3E}">
        <p14:creationId xmlns:p14="http://schemas.microsoft.com/office/powerpoint/2010/main" val="38358810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Artificial intelligence is already helping judges right now with predictions on different aspects of criminals’ cases.</a:t>
            </a:r>
          </a:p>
          <a:p>
            <a:r>
              <a:rPr lang="en-US" dirty="0"/>
              <a:t>Specifically, artificial intelligence mainly helps with determining a fair sentence duration and with predicting the chances of criminals returning to a life of crime.[4]</a:t>
            </a:r>
          </a:p>
          <a:p>
            <a:endParaRPr lang="en-US" dirty="0"/>
          </a:p>
          <a:p>
            <a:r>
              <a:rPr lang="en-US" dirty="0"/>
              <a:t>COMPAS, which stands for Correctional Offender Management Profiling for Alternative Sanctions, is an artificial intelligence algorithm that determines if criminals are likely to return to a life of crime based on factors such as level of education, income, neighborhood, previous arrests, and more.  [5]</a:t>
            </a:r>
          </a:p>
          <a:p>
            <a:endParaRPr lang="en-US" dirty="0"/>
          </a:p>
          <a:p>
            <a:r>
              <a:rPr lang="en-US" dirty="0"/>
              <a:t>*For example, a person who receives a charge for marijuana, but lives in a good neighborhood, has never been arrested before, and has completed college is likely to receive a low risk score and will likely receive a lighter punishment from their judge. A person who has killed three people, has skipped court dates before, and has dropped out of high school, however, will most likely receive a high risk score and will be treated more harshly by the judge.</a:t>
            </a:r>
          </a:p>
          <a:p>
            <a:endParaRPr lang="en-US" dirty="0"/>
          </a:p>
          <a:p>
            <a:r>
              <a:rPr lang="en-US" dirty="0"/>
              <a:t>PSA, which stands for Public Safety Assessment, essentially has the same purpose as COMPAS. It takes in a lot of the same types of information, but excludes “socioeconomic info (education, income, job, etc.)” [5]. </a:t>
            </a:r>
          </a:p>
          <a:p>
            <a:endParaRPr lang="en-US" dirty="0"/>
          </a:p>
          <a:p>
            <a:r>
              <a:rPr lang="en-US" dirty="0"/>
              <a:t>*Image to the right shows an example of PSA in action. List some of the factors, if they are present, and explain why the score is the way it is*</a:t>
            </a:r>
          </a:p>
          <a:p>
            <a:endParaRPr lang="en-US" dirty="0"/>
          </a:p>
          <a:p>
            <a:r>
              <a:rPr lang="en-US" dirty="0"/>
              <a:t>In 2020, COMPAS achieved an accuracy of 65.2% and PSA achieved an accuracy of 64%. While this is fairly decent for starting out, algorithms like these are going to have to significantly increase their accuracy if they hope to have a lasting and prominent role in the legal system.</a:t>
            </a:r>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13</a:t>
            </a:fld>
            <a:endParaRPr lang="en-US"/>
          </a:p>
        </p:txBody>
      </p:sp>
    </p:spTree>
    <p:extLst>
      <p:ext uri="{BB962C8B-B14F-4D97-AF65-F5344CB8AC3E}">
        <p14:creationId xmlns:p14="http://schemas.microsoft.com/office/powerpoint/2010/main" val="23160840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3" name="Subtitle 2"/>
          <p:cNvSpPr>
            <a:spLocks noGrp="1"/>
          </p:cNvSpPr>
          <p:nvPr>
            <p:ph type="subTitle" idx="1"/>
          </p:nvPr>
        </p:nvSpPr>
        <p:spPr>
          <a:xfrm>
            <a:off x="914400" y="3105150"/>
            <a:ext cx="7315200" cy="762000"/>
          </a:xfrm>
        </p:spPr>
        <p:txBody>
          <a:bodyPr>
            <a:normAutofit/>
          </a:bodyPr>
          <a:lstStyle>
            <a:lvl1pPr marL="0" indent="0" algn="ctr">
              <a:spcBef>
                <a:spcPts val="0"/>
              </a:spcBef>
              <a:buNone/>
              <a:defRPr sz="2100">
                <a:solidFill>
                  <a:schemeClr val="tx1"/>
                </a:solidFill>
              </a:defRPr>
            </a:lvl1pPr>
            <a:lvl2pPr marL="457181" indent="0" algn="ctr">
              <a:buNone/>
              <a:defRPr>
                <a:solidFill>
                  <a:schemeClr val="tx1">
                    <a:tint val="75000"/>
                  </a:schemeClr>
                </a:solidFill>
              </a:defRPr>
            </a:lvl2pPr>
            <a:lvl3pPr marL="914362" indent="0" algn="ctr">
              <a:buNone/>
              <a:defRPr>
                <a:solidFill>
                  <a:schemeClr val="tx1">
                    <a:tint val="75000"/>
                  </a:schemeClr>
                </a:solidFill>
              </a:defRPr>
            </a:lvl3pPr>
            <a:lvl4pPr marL="1371543" indent="0" algn="ctr">
              <a:buNone/>
              <a:defRPr>
                <a:solidFill>
                  <a:schemeClr val="tx1">
                    <a:tint val="75000"/>
                  </a:schemeClr>
                </a:solidFill>
              </a:defRPr>
            </a:lvl4pPr>
            <a:lvl5pPr marL="1828724" indent="0" algn="ctr">
              <a:buNone/>
              <a:defRPr>
                <a:solidFill>
                  <a:schemeClr val="tx1">
                    <a:tint val="75000"/>
                  </a:schemeClr>
                </a:solidFill>
              </a:defRPr>
            </a:lvl5pPr>
            <a:lvl6pPr marL="2285905" indent="0" algn="ctr">
              <a:buNone/>
              <a:defRPr>
                <a:solidFill>
                  <a:schemeClr val="tx1">
                    <a:tint val="75000"/>
                  </a:schemeClr>
                </a:solidFill>
              </a:defRPr>
            </a:lvl6pPr>
            <a:lvl7pPr marL="2743086" indent="0" algn="ctr">
              <a:buNone/>
              <a:defRPr>
                <a:solidFill>
                  <a:schemeClr val="tx1">
                    <a:tint val="75000"/>
                  </a:schemeClr>
                </a:solidFill>
              </a:defRPr>
            </a:lvl7pPr>
            <a:lvl8pPr marL="3200266" indent="0" algn="ctr">
              <a:buNone/>
              <a:defRPr>
                <a:solidFill>
                  <a:schemeClr val="tx1">
                    <a:tint val="75000"/>
                  </a:schemeClr>
                </a:solidFill>
              </a:defRPr>
            </a:lvl8pPr>
            <a:lvl9pPr marL="3657448" indent="0" algn="ctr">
              <a:buNone/>
              <a:defRPr>
                <a:solidFill>
                  <a:schemeClr val="tx1">
                    <a:tint val="75000"/>
                  </a:schemeClr>
                </a:solidFill>
              </a:defRPr>
            </a:lvl9pPr>
          </a:lstStyle>
          <a:p>
            <a:r>
              <a:rPr lang="en-US"/>
              <a:t>Click to edit Master subtitle style</a:t>
            </a:r>
            <a:endParaRPr/>
          </a:p>
        </p:txBody>
      </p:sp>
      <p:sp>
        <p:nvSpPr>
          <p:cNvPr id="62" name="Rectangle 61"/>
          <p:cNvSpPr/>
          <p:nvPr/>
        </p:nvSpPr>
        <p:spPr bwMode="hidden">
          <a:xfrm>
            <a:off x="0" y="1428751"/>
            <a:ext cx="9144000" cy="1611189"/>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lnSpc>
                <a:spcPct val="90000"/>
              </a:lnSpc>
            </a:pPr>
            <a:endParaRPr sz="2400">
              <a:solidFill>
                <a:schemeClr val="tx2"/>
              </a:solidFill>
            </a:endParaRPr>
          </a:p>
        </p:txBody>
      </p:sp>
      <p:sp>
        <p:nvSpPr>
          <p:cNvPr id="2" name="Title 1"/>
          <p:cNvSpPr>
            <a:spLocks noGrp="1"/>
          </p:cNvSpPr>
          <p:nvPr>
            <p:ph type="ctrTitle"/>
          </p:nvPr>
        </p:nvSpPr>
        <p:spPr>
          <a:xfrm>
            <a:off x="914400" y="1428751"/>
            <a:ext cx="7315200" cy="1610945"/>
          </a:xfrm>
        </p:spPr>
        <p:txBody>
          <a:bodyPr anchor="ctr">
            <a:normAutofit/>
          </a:bodyPr>
          <a:lstStyle>
            <a:lvl1pPr algn="l">
              <a:defRPr sz="3300" cap="all" normalizeH="0" baseline="0"/>
            </a:lvl1pPr>
          </a:lstStyle>
          <a:p>
            <a:r>
              <a:rPr lang="en-US" dirty="0"/>
              <a:t>Click to edit Master title style</a:t>
            </a:r>
            <a:endParaRPr dirty="0"/>
          </a:p>
        </p:txBody>
      </p:sp>
      <p:sp>
        <p:nvSpPr>
          <p:cNvPr id="7"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900">
                <a:solidFill>
                  <a:schemeClr val="tx1"/>
                </a:solidFill>
              </a:defRPr>
            </a:lvl1pPr>
          </a:lstStyle>
          <a:p>
            <a:r>
              <a:rPr lang="sk-SK"/>
              <a:t>© 2023 Keith A. Pray</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Alternate Picture with Caption">
    <p:spTree>
      <p:nvGrpSpPr>
        <p:cNvPr id="1" name=""/>
        <p:cNvGrpSpPr/>
        <p:nvPr/>
      </p:nvGrpSpPr>
      <p:grpSpPr>
        <a:xfrm>
          <a:off x="0" y="0"/>
          <a:ext cx="0" cy="0"/>
          <a:chOff x="0" y="0"/>
          <a:chExt cx="0" cy="0"/>
        </a:xfrm>
      </p:grpSpPr>
      <p:sp>
        <p:nvSpPr>
          <p:cNvPr id="9" name="Rectangle 8"/>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chorCtr="0">
            <a:normAutofit/>
          </a:bodyPr>
          <a:lstStyle>
            <a:lvl1pPr algn="l">
              <a:defRPr sz="2400" b="0"/>
            </a:lvl1pPr>
          </a:lstStyle>
          <a:p>
            <a:r>
              <a:rPr lang="en-US"/>
              <a:t>Click to edit Master title style</a:t>
            </a:r>
            <a:endParaRPr/>
          </a:p>
        </p:txBody>
      </p:sp>
      <p:sp>
        <p:nvSpPr>
          <p:cNvPr id="3" name="Picture Placeholder 2"/>
          <p:cNvSpPr>
            <a:spLocks noGrp="1"/>
          </p:cNvSpPr>
          <p:nvPr>
            <p:ph type="pic" idx="1"/>
          </p:nvPr>
        </p:nvSpPr>
        <p:spPr>
          <a:xfrm>
            <a:off x="381000" y="361950"/>
            <a:ext cx="4953001" cy="4381501"/>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5867400" y="1581150"/>
            <a:ext cx="2971800" cy="3200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extLst>
      <p:ext uri="{BB962C8B-B14F-4D97-AF65-F5344CB8AC3E}">
        <p14:creationId xmlns:p14="http://schemas.microsoft.com/office/powerpoint/2010/main" val="2076303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2002453">
              <a:defRPr baseline="0"/>
            </a:lvl6pPr>
            <a:lvl7pPr marL="2002453">
              <a:defRPr baseline="0"/>
            </a:lvl7pPr>
            <a:lvl8pPr marL="2002453">
              <a:defRPr baseline="0"/>
            </a:lvl8pPr>
            <a:lvl9pPr marL="2002453">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2023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31994" y="361950"/>
            <a:ext cx="1383347" cy="4343401"/>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685800" y="361950"/>
            <a:ext cx="6781800" cy="4343401"/>
          </a:xfrm>
        </p:spPr>
        <p:txBody>
          <a:bodyPr vert="eaVert"/>
          <a:lstStyle>
            <a:lvl5pPr>
              <a:defRPr/>
            </a:lvl5pPr>
            <a:lvl6pPr>
              <a:defRPr/>
            </a:lvl6pPr>
            <a:lvl7pPr>
              <a:defRPr/>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2023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sk-SK"/>
              <a:t>© 2023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914400" y="1143000"/>
            <a:ext cx="7315200" cy="1494448"/>
          </a:xfrm>
        </p:spPr>
        <p:txBody>
          <a:bodyPr anchor="b" anchorCtr="0">
            <a:noAutofit/>
          </a:bodyPr>
          <a:lstStyle>
            <a:lvl1pPr algn="ctr">
              <a:defRPr sz="3300" b="0" cap="all" baseline="0"/>
            </a:lvl1pPr>
          </a:lstStyle>
          <a:p>
            <a:r>
              <a:rPr lang="en-US"/>
              <a:t>Click to edit Master title style</a:t>
            </a:r>
            <a:endParaRPr/>
          </a:p>
        </p:txBody>
      </p:sp>
      <p:sp>
        <p:nvSpPr>
          <p:cNvPr id="3" name="Text Placeholder 2"/>
          <p:cNvSpPr>
            <a:spLocks noGrp="1"/>
          </p:cNvSpPr>
          <p:nvPr>
            <p:ph type="body" idx="1"/>
          </p:nvPr>
        </p:nvSpPr>
        <p:spPr>
          <a:xfrm>
            <a:off x="914400" y="2724150"/>
            <a:ext cx="7315200" cy="762000"/>
          </a:xfrm>
        </p:spPr>
        <p:txBody>
          <a:bodyPr anchor="t" anchorCtr="0">
            <a:noAutofit/>
          </a:bodyPr>
          <a:lstStyle>
            <a:lvl1pPr marL="0" indent="0" algn="ctr">
              <a:spcBef>
                <a:spcPts val="0"/>
              </a:spcBef>
              <a:buNone/>
              <a:defRPr sz="2100">
                <a:solidFill>
                  <a:schemeClr val="tx1"/>
                </a:solidFill>
              </a:defRPr>
            </a:lvl1pPr>
            <a:lvl2pPr marL="457181" indent="0">
              <a:buNone/>
              <a:defRPr sz="1800">
                <a:solidFill>
                  <a:schemeClr val="tx1">
                    <a:tint val="75000"/>
                  </a:schemeClr>
                </a:solidFill>
              </a:defRPr>
            </a:lvl2pPr>
            <a:lvl3pPr marL="914362" indent="0">
              <a:buNone/>
              <a:defRPr sz="1600">
                <a:solidFill>
                  <a:schemeClr val="tx1">
                    <a:tint val="75000"/>
                  </a:schemeClr>
                </a:solidFill>
              </a:defRPr>
            </a:lvl3pPr>
            <a:lvl4pPr marL="1371543" indent="0">
              <a:buNone/>
              <a:defRPr sz="1400">
                <a:solidFill>
                  <a:schemeClr val="tx1">
                    <a:tint val="75000"/>
                  </a:schemeClr>
                </a:solidFill>
              </a:defRPr>
            </a:lvl4pPr>
            <a:lvl5pPr marL="1828724" indent="0">
              <a:buNone/>
              <a:defRPr sz="1400">
                <a:solidFill>
                  <a:schemeClr val="tx1">
                    <a:tint val="75000"/>
                  </a:schemeClr>
                </a:solidFill>
              </a:defRPr>
            </a:lvl5pPr>
            <a:lvl6pPr marL="2285905" indent="0">
              <a:buNone/>
              <a:defRPr sz="1400">
                <a:solidFill>
                  <a:schemeClr val="tx1">
                    <a:tint val="75000"/>
                  </a:schemeClr>
                </a:solidFill>
              </a:defRPr>
            </a:lvl6pPr>
            <a:lvl7pPr marL="2743086" indent="0">
              <a:buNone/>
              <a:defRPr sz="1400">
                <a:solidFill>
                  <a:schemeClr val="tx1">
                    <a:tint val="75000"/>
                  </a:schemeClr>
                </a:solidFill>
              </a:defRPr>
            </a:lvl7pPr>
            <a:lvl8pPr marL="3200266" indent="0">
              <a:buNone/>
              <a:defRPr sz="1400">
                <a:solidFill>
                  <a:schemeClr val="tx1">
                    <a:tint val="75000"/>
                  </a:schemeClr>
                </a:solidFill>
              </a:defRPr>
            </a:lvl8pPr>
            <a:lvl9pPr marL="3657448"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2023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85800" y="1352551"/>
            <a:ext cx="3733800" cy="3352800"/>
          </a:xfrm>
        </p:spPr>
        <p:txBody>
          <a:bodyPr>
            <a:normAutofit/>
          </a:bodyPr>
          <a:lstStyle>
            <a:lvl1pPr>
              <a:defRPr sz="1800"/>
            </a:lvl1pPr>
            <a:lvl2pPr>
              <a:defRPr sz="1500"/>
            </a:lvl2pPr>
            <a:lvl3pPr>
              <a:defRPr sz="1400"/>
            </a:lvl3pPr>
            <a:lvl4pPr>
              <a:defRPr sz="1200"/>
            </a:lvl4pPr>
            <a:lvl5pPr>
              <a:defRPr sz="1100"/>
            </a:lvl5pPr>
            <a:lvl6pPr>
              <a:defRPr sz="1100"/>
            </a:lvl6pPr>
            <a:lvl7pPr marL="2002453">
              <a:defRPr sz="1100"/>
            </a:lvl7pPr>
            <a:lvl8pPr marL="2002453">
              <a:defRPr sz="1100"/>
            </a:lvl8pPr>
            <a:lvl9pPr marL="2002453">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724400" y="1352551"/>
            <a:ext cx="3733800" cy="3352800"/>
          </a:xfrm>
        </p:spPr>
        <p:txBody>
          <a:bodyPr>
            <a:normAutofit/>
          </a:bodyPr>
          <a:lstStyle>
            <a:lvl1pPr>
              <a:defRPr sz="1800"/>
            </a:lvl1pPr>
            <a:lvl2pPr>
              <a:defRPr sz="1500"/>
            </a:lvl2pPr>
            <a:lvl3pPr>
              <a:defRPr sz="1400"/>
            </a:lvl3pPr>
            <a:lvl4pPr>
              <a:defRPr sz="1200"/>
            </a:lvl4pPr>
            <a:lvl5pPr>
              <a:defRPr sz="1100"/>
            </a:lvl5pPr>
            <a:lvl6pPr marL="2002453">
              <a:defRPr sz="1100" baseline="0"/>
            </a:lvl6pPr>
            <a:lvl7pPr marL="2002453">
              <a:defRPr sz="1100" baseline="0"/>
            </a:lvl7pPr>
            <a:lvl8pPr marL="2002453">
              <a:defRPr sz="1100" baseline="0"/>
            </a:lvl8pPr>
            <a:lvl9pPr marL="2002453">
              <a:defRPr sz="11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sk-SK"/>
              <a:t>© 2023 Keith A. Pray</a:t>
            </a:r>
            <a:endParaRPr lang="en-US" dirty="0"/>
          </a:p>
        </p:txBody>
      </p:sp>
      <p:sp>
        <p:nvSpPr>
          <p:cNvPr id="7" name="Slide Number Placeholder 6"/>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6858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a:lvl8pPr>
            <a:lvl9pPr marL="2002453">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7244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244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baseline="0"/>
            </a:lvl8pPr>
            <a:lvl9pPr marL="2002453">
              <a:defRPr sz="11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sk-SK"/>
              <a:t>© 2023 Keith A. Pray</a:t>
            </a:r>
            <a:endParaRPr lang="en-US"/>
          </a:p>
        </p:txBody>
      </p:sp>
      <p:sp>
        <p:nvSpPr>
          <p:cNvPr id="9" name="Slide Number Placeholder 8"/>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sk-SK"/>
              <a:t>© 2023 Keith A. Pray</a:t>
            </a:r>
            <a:endParaRPr lang="en-US" dirty="0"/>
          </a:p>
        </p:txBody>
      </p:sp>
      <p:sp>
        <p:nvSpPr>
          <p:cNvPr id="5" name="Slide Number Placeholder 4"/>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3"/>
          <p:cNvSpPr>
            <a:spLocks noGrp="1"/>
          </p:cNvSpPr>
          <p:nvPr>
            <p:ph type="ftr" sz="quarter" idx="11"/>
          </p:nvPr>
        </p:nvSpPr>
        <p:spPr>
          <a:xfrm>
            <a:off x="0" y="4997196"/>
            <a:ext cx="5562600" cy="146304"/>
          </a:xfrm>
        </p:spPr>
        <p:txBody>
          <a:bodyPr/>
          <a:lstStyle/>
          <a:p>
            <a:r>
              <a:rPr lang="sk-SK"/>
              <a:t>© 2023 Keith A. Pray</a:t>
            </a:r>
            <a:endParaRPr lang="en-US" dirty="0"/>
          </a:p>
        </p:txBody>
      </p:sp>
      <p:sp>
        <p:nvSpPr>
          <p:cNvPr id="3" name="Slide Number Placeholder 4"/>
          <p:cNvSpPr>
            <a:spLocks noGrp="1"/>
          </p:cNvSpPr>
          <p:nvPr>
            <p:ph type="sldNum" sz="quarter" idx="12"/>
          </p:nvPr>
        </p:nvSpPr>
        <p:spPr>
          <a:xfrm>
            <a:off x="8519160" y="4997196"/>
            <a:ext cx="624840" cy="146304"/>
          </a:xfrm>
        </p:spPr>
        <p:txBody>
          <a:bodyPr/>
          <a:lstStyle/>
          <a:p>
            <a:fld id="{A2A17EAB-8B51-5C40-8776-6683E51FA7A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0" name="Rectangle 19"/>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oAutofit/>
          </a:bodyPr>
          <a:lstStyle>
            <a:lvl1pPr algn="l">
              <a:defRPr sz="2400" b="0"/>
            </a:lvl1pPr>
          </a:lstStyle>
          <a:p>
            <a:r>
              <a:rPr lang="en-US"/>
              <a:t>Click to edit Master title style</a:t>
            </a:r>
            <a:endParaRPr/>
          </a:p>
        </p:txBody>
      </p:sp>
      <p:sp>
        <p:nvSpPr>
          <p:cNvPr id="3" name="Content Placeholder 2"/>
          <p:cNvSpPr>
            <a:spLocks noGrp="1"/>
          </p:cNvSpPr>
          <p:nvPr>
            <p:ph idx="1"/>
          </p:nvPr>
        </p:nvSpPr>
        <p:spPr bwMode="white">
          <a:xfrm>
            <a:off x="381000" y="361950"/>
            <a:ext cx="4953000" cy="4381501"/>
          </a:xfrm>
        </p:spPr>
        <p:txBody>
          <a:bodyPr>
            <a:normAutofit/>
          </a:bodyPr>
          <a:lstStyle>
            <a:lvl1pPr>
              <a:defRPr sz="2100"/>
            </a:lvl1pPr>
            <a:lvl2pPr>
              <a:defRPr sz="1800"/>
            </a:lvl2pPr>
            <a:lvl3pPr>
              <a:defRPr sz="1500"/>
            </a:lvl3pPr>
            <a:lvl4pPr>
              <a:defRPr sz="14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5867400" y="1581150"/>
            <a:ext cx="2971800" cy="3200400"/>
          </a:xfrm>
        </p:spPr>
        <p:txBody>
          <a:bodyPr anchor="t" anchorCtr="0">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9" name="Rectangle 8"/>
          <p:cNvSpPr/>
          <p:nvPr/>
        </p:nvSpPr>
        <p:spPr>
          <a:xfrm>
            <a:off x="0" y="-836"/>
            <a:ext cx="4571386"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4800600" y="1428750"/>
            <a:ext cx="3886200" cy="1295400"/>
          </a:xfrm>
        </p:spPr>
        <p:txBody>
          <a:bodyPr anchor="b" anchorCtr="0">
            <a:normAutofit/>
          </a:bodyPr>
          <a:lstStyle>
            <a:lvl1pPr algn="l">
              <a:defRPr sz="2400" b="0"/>
            </a:lvl1pPr>
          </a:lstStyle>
          <a:p>
            <a:r>
              <a:rPr lang="en-US"/>
              <a:t>Click to edit Master title style</a:t>
            </a:r>
            <a:endParaRPr/>
          </a:p>
        </p:txBody>
      </p:sp>
      <p:sp>
        <p:nvSpPr>
          <p:cNvPr id="3" name="Picture Placeholder 2"/>
          <p:cNvSpPr>
            <a:spLocks noGrp="1"/>
          </p:cNvSpPr>
          <p:nvPr>
            <p:ph type="pic" idx="1"/>
          </p:nvPr>
        </p:nvSpPr>
        <p:spPr>
          <a:xfrm>
            <a:off x="381001" y="361951"/>
            <a:ext cx="3809386" cy="4397030"/>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4800600" y="2800350"/>
            <a:ext cx="3886200" cy="1295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361950"/>
            <a:ext cx="7772400" cy="914400"/>
          </a:xfrm>
          <a:prstGeom prst="rect">
            <a:avLst/>
          </a:prstGeom>
          <a:effectLst/>
        </p:spPr>
        <p:txBody>
          <a:bodyPr vert="horz" lIns="91436" tIns="45718" rIns="91436" bIns="45718" rtlCol="0" anchor="ctr" anchorCtr="0">
            <a:normAutofit/>
          </a:bodyPr>
          <a:lstStyle/>
          <a:p>
            <a:r>
              <a:rPr lang="en-US" dirty="0"/>
              <a:t>Click to edit Master title style</a:t>
            </a:r>
            <a:endParaRPr dirty="0"/>
          </a:p>
        </p:txBody>
      </p:sp>
      <p:sp>
        <p:nvSpPr>
          <p:cNvPr id="3" name="Text Placeholder 2"/>
          <p:cNvSpPr>
            <a:spLocks noGrp="1"/>
          </p:cNvSpPr>
          <p:nvPr>
            <p:ph type="body" idx="1"/>
          </p:nvPr>
        </p:nvSpPr>
        <p:spPr>
          <a:xfrm>
            <a:off x="685800" y="1352551"/>
            <a:ext cx="7772400" cy="3352800"/>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Date Placeholder 3"/>
          <p:cNvSpPr>
            <a:spLocks noGrp="1"/>
          </p:cNvSpPr>
          <p:nvPr>
            <p:ph type="dt" sz="half" idx="2"/>
          </p:nvPr>
        </p:nvSpPr>
        <p:spPr>
          <a:xfrm>
            <a:off x="6553200" y="4997196"/>
            <a:ext cx="1066800" cy="146304"/>
          </a:xfrm>
          <a:prstGeom prst="rect">
            <a:avLst/>
          </a:prstGeom>
        </p:spPr>
        <p:txBody>
          <a:bodyPr vert="horz" lIns="91436" tIns="45718" rIns="91436" bIns="45718" rtlCol="0" anchor="ctr"/>
          <a:lstStyle>
            <a:lvl1pPr algn="r">
              <a:defRPr sz="900">
                <a:solidFill>
                  <a:schemeClr val="tx1"/>
                </a:solidFill>
              </a:defRPr>
            </a:lvl1pPr>
          </a:lstStyle>
          <a:p>
            <a:endParaRPr lang="en-US" dirty="0"/>
          </a:p>
        </p:txBody>
      </p:sp>
      <p:sp>
        <p:nvSpPr>
          <p:cNvPr id="5"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900">
                <a:solidFill>
                  <a:schemeClr val="tx1"/>
                </a:solidFill>
              </a:defRPr>
            </a:lvl1pPr>
          </a:lstStyle>
          <a:p>
            <a:r>
              <a:rPr lang="sk-SK"/>
              <a:t>© 2023 Keith A. Pray</a:t>
            </a:r>
            <a:endParaRPr lang="en-US" dirty="0"/>
          </a:p>
        </p:txBody>
      </p:sp>
      <p:sp>
        <p:nvSpPr>
          <p:cNvPr id="6" name="Slide Number Placeholder 5"/>
          <p:cNvSpPr>
            <a:spLocks noGrp="1"/>
          </p:cNvSpPr>
          <p:nvPr>
            <p:ph type="sldNum" sz="quarter" idx="4"/>
          </p:nvPr>
        </p:nvSpPr>
        <p:spPr>
          <a:xfrm>
            <a:off x="8519160" y="4997196"/>
            <a:ext cx="624840" cy="146304"/>
          </a:xfrm>
          <a:prstGeom prst="rect">
            <a:avLst/>
          </a:prstGeom>
        </p:spPr>
        <p:txBody>
          <a:bodyPr vert="horz" lIns="91436" tIns="45718" rIns="91436" bIns="45718" rtlCol="0" anchor="ctr"/>
          <a:lstStyle>
            <a:lvl1pPr algn="r">
              <a:defRPr sz="900">
                <a:solidFill>
                  <a:schemeClr val="tx1"/>
                </a:solidFill>
              </a:defRPr>
            </a:lvl1pPr>
          </a:lstStyle>
          <a:p>
            <a:fld id="{A2A17EAB-8B51-5C40-8776-6683E51FA7A0}" type="slidenum">
              <a:rPr lang="en-US" smtClean="0"/>
              <a:pPr/>
              <a:t>‹#›</a:t>
            </a:fld>
            <a:endParaRPr lang="en-US"/>
          </a:p>
        </p:txBody>
      </p:sp>
      <p:grpSp>
        <p:nvGrpSpPr>
          <p:cNvPr id="10" name="Group 9"/>
          <p:cNvGrpSpPr/>
          <p:nvPr userDrawn="1"/>
        </p:nvGrpSpPr>
        <p:grpSpPr>
          <a:xfrm>
            <a:off x="23" y="21342"/>
            <a:ext cx="9143977" cy="295715"/>
            <a:chOff x="23" y="21342"/>
            <a:chExt cx="9143977" cy="295715"/>
          </a:xfrm>
        </p:grpSpPr>
        <p:sp>
          <p:nvSpPr>
            <p:cNvPr id="9" name="Rectangle 6"/>
            <p:cNvSpPr>
              <a:spLocks noChangeArrowheads="1"/>
            </p:cNvSpPr>
            <p:nvPr userDrawn="1"/>
          </p:nvSpPr>
          <p:spPr bwMode="auto">
            <a:xfrm>
              <a:off x="23" y="36417"/>
              <a:ext cx="9143977" cy="274320"/>
            </a:xfrm>
            <a:prstGeom prst="rect">
              <a:avLst/>
            </a:prstGeom>
            <a:gradFill flip="none" rotWithShape="1">
              <a:gsLst>
                <a:gs pos="0">
                  <a:schemeClr val="bg2"/>
                </a:gs>
                <a:gs pos="100000">
                  <a:schemeClr val="bg1"/>
                </a:gs>
              </a:gsLst>
              <a:path path="shape">
                <a:fillToRect l="50000" t="50000" r="50000" b="50000"/>
              </a:path>
              <a:tileRect/>
            </a:gradFill>
            <a:ln w="9525">
              <a:noFill/>
              <a:miter lim="800000"/>
              <a:headEnd/>
              <a:tailEnd/>
            </a:ln>
          </p:spPr>
          <p:txBody>
            <a:bodyPr tIns="0" anchor="ctr" anchorCtr="0">
              <a:prstTxWarp prst="textNoShape">
                <a:avLst/>
              </a:prstTxWarp>
            </a:bodyPr>
            <a:lstStyle/>
            <a:p>
              <a:pPr algn="l"/>
              <a:r>
                <a:rPr lang="en-US" dirty="0">
                  <a:solidFill>
                    <a:schemeClr val="tx1"/>
                  </a:solidFill>
                </a:rPr>
                <a:t>CS 3043 Social Implications Of Computing</a:t>
              </a:r>
            </a:p>
          </p:txBody>
        </p:sp>
        <p:pic>
          <p:nvPicPr>
            <p:cNvPr id="8" name="Picture 7" descr="WPI_Inst_Prim_FulClr_Rev.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123338" y="21342"/>
              <a:ext cx="914400" cy="295715"/>
            </a:xfrm>
            <a:prstGeom prst="rect">
              <a:avLst/>
            </a:prstGeom>
          </p:spPr>
        </p:pic>
      </p:gr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dt="0"/>
  <p:txStyles>
    <p:titleStyle>
      <a:lvl1pPr algn="l" defTabSz="914362" rtl="0" eaLnBrk="1" latinLnBrk="0" hangingPunct="1">
        <a:lnSpc>
          <a:spcPct val="80000"/>
        </a:lnSpc>
        <a:spcBef>
          <a:spcPct val="0"/>
        </a:spcBef>
        <a:buNone/>
        <a:defRPr sz="2700" kern="1200" cap="all" baseline="0">
          <a:solidFill>
            <a:schemeClr val="tx1"/>
          </a:solidFill>
          <a:effectLst/>
          <a:latin typeface="+mj-lt"/>
          <a:ea typeface="+mj-ea"/>
          <a:cs typeface="+mj-cs"/>
        </a:defRPr>
      </a:lvl1pPr>
    </p:titleStyle>
    <p:body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21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8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5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4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6pPr>
      <a:lvl7pPr marL="1440372"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7pPr>
      <a:lvl8pPr marL="1646139"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8pPr>
      <a:lvl9pPr marL="185190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9pPr>
    </p:bodyStyle>
    <p:otherStyle>
      <a:defPPr>
        <a:defRPr/>
      </a:defPPr>
      <a:lvl1pPr marL="0" algn="l" defTabSz="914362" rtl="0" eaLnBrk="1" latinLnBrk="0" hangingPunct="1">
        <a:defRPr sz="1800" kern="1200">
          <a:solidFill>
            <a:schemeClr val="tx1"/>
          </a:solidFill>
          <a:latin typeface="+mn-lt"/>
          <a:ea typeface="+mn-ea"/>
          <a:cs typeface="+mn-cs"/>
        </a:defRPr>
      </a:lvl1pPr>
      <a:lvl2pPr marL="457181" algn="l" defTabSz="914362" rtl="0" eaLnBrk="1" latinLnBrk="0" hangingPunct="1">
        <a:defRPr sz="1800" kern="1200">
          <a:solidFill>
            <a:schemeClr val="tx1"/>
          </a:solidFill>
          <a:latin typeface="+mn-lt"/>
          <a:ea typeface="+mn-ea"/>
          <a:cs typeface="+mn-cs"/>
        </a:defRPr>
      </a:lvl2pPr>
      <a:lvl3pPr marL="914362" algn="l" defTabSz="914362" rtl="0" eaLnBrk="1" latinLnBrk="0" hangingPunct="1">
        <a:defRPr sz="1800" kern="1200">
          <a:solidFill>
            <a:schemeClr val="tx1"/>
          </a:solidFill>
          <a:latin typeface="+mn-lt"/>
          <a:ea typeface="+mn-ea"/>
          <a:cs typeface="+mn-cs"/>
        </a:defRPr>
      </a:lvl3pPr>
      <a:lvl4pPr marL="1371543" algn="l" defTabSz="914362" rtl="0" eaLnBrk="1" latinLnBrk="0" hangingPunct="1">
        <a:defRPr sz="1800" kern="1200">
          <a:solidFill>
            <a:schemeClr val="tx1"/>
          </a:solidFill>
          <a:latin typeface="+mn-lt"/>
          <a:ea typeface="+mn-ea"/>
          <a:cs typeface="+mn-cs"/>
        </a:defRPr>
      </a:lvl4pPr>
      <a:lvl5pPr marL="1828724" algn="l" defTabSz="914362" rtl="0" eaLnBrk="1" latinLnBrk="0" hangingPunct="1">
        <a:defRPr sz="1800" kern="1200">
          <a:solidFill>
            <a:schemeClr val="tx1"/>
          </a:solidFill>
          <a:latin typeface="+mn-lt"/>
          <a:ea typeface="+mn-ea"/>
          <a:cs typeface="+mn-cs"/>
        </a:defRPr>
      </a:lvl5pPr>
      <a:lvl6pPr marL="2285905" algn="l" defTabSz="914362" rtl="0" eaLnBrk="1" latinLnBrk="0" hangingPunct="1">
        <a:defRPr sz="1800" kern="1200">
          <a:solidFill>
            <a:schemeClr val="tx1"/>
          </a:solidFill>
          <a:latin typeface="+mn-lt"/>
          <a:ea typeface="+mn-ea"/>
          <a:cs typeface="+mn-cs"/>
        </a:defRPr>
      </a:lvl6pPr>
      <a:lvl7pPr marL="2743086" algn="l" defTabSz="914362" rtl="0" eaLnBrk="1" latinLnBrk="0" hangingPunct="1">
        <a:defRPr sz="1800" kern="1200">
          <a:solidFill>
            <a:schemeClr val="tx1"/>
          </a:solidFill>
          <a:latin typeface="+mn-lt"/>
          <a:ea typeface="+mn-ea"/>
          <a:cs typeface="+mn-cs"/>
        </a:defRPr>
      </a:lvl7pPr>
      <a:lvl8pPr marL="3200266" algn="l" defTabSz="914362" rtl="0" eaLnBrk="1" latinLnBrk="0" hangingPunct="1">
        <a:defRPr sz="1800" kern="1200">
          <a:solidFill>
            <a:schemeClr val="tx1"/>
          </a:solidFill>
          <a:latin typeface="+mn-lt"/>
          <a:ea typeface="+mn-ea"/>
          <a:cs typeface="+mn-cs"/>
        </a:defRPr>
      </a:lvl8pPr>
      <a:lvl9pPr marL="3657448" algn="l" defTabSz="91436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s://www.youtube.com/watch?v=xx8f4x6C_KY"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8" Type="http://schemas.openxmlformats.org/officeDocument/2006/relationships/hyperlink" Target="https://abovethelaw.com/2019/10/the-future-is-now-lawyers-artificial-intelligence-and-data-analytics/#:~:text=According%20to%20the%20ABA%20Survey%2C%20lawyers%20have%20used,estimating%20matter%20costs%20or%20resources%20at%208%20percent." TargetMode="External"/><Relationship Id="rId3" Type="http://schemas.openxmlformats.org/officeDocument/2006/relationships/hyperlink" Target="https://doi.org/10.1007/978-3-030-85447-8_24" TargetMode="External"/><Relationship Id="rId7" Type="http://schemas.openxmlformats.org/officeDocument/2006/relationships/hyperlink" Target="https://arxiv.org/ftp/arxiv/papers/2005/2005.07299.pdf" TargetMode="External"/><Relationship Id="rId2" Type="http://schemas.openxmlformats.org/officeDocument/2006/relationships/hyperlink" Target="https://doi.org/10.1109/ictc55196.2022.9952891" TargetMode="External"/><Relationship Id="rId1" Type="http://schemas.openxmlformats.org/officeDocument/2006/relationships/slideLayout" Target="../slideLayouts/slideLayout2.xml"/><Relationship Id="rId6" Type="http://schemas.openxmlformats.org/officeDocument/2006/relationships/hyperlink" Target="https://pixelplex.io/blog/artificial-intelligence-criminal-justice-system/" TargetMode="External"/><Relationship Id="rId5" Type="http://schemas.openxmlformats.org/officeDocument/2006/relationships/hyperlink" Target="https://www.unesco.org/en/artificial-intelligence/rule-law/mooc-judges" TargetMode="External"/><Relationship Id="rId10" Type="http://schemas.openxmlformats.org/officeDocument/2006/relationships/hyperlink" Target="https://www.technologyreview.com/2019/10/17/75285/ai-fairer-than-judge-criminal-risk-assessment-algorithm/" TargetMode="External"/><Relationship Id="rId4" Type="http://schemas.openxmlformats.org/officeDocument/2006/relationships/hyperlink" Target="https://doi.org/10.1111/j.1740-9713.2016.00960.x" TargetMode="External"/><Relationship Id="rId9" Type="http://schemas.openxmlformats.org/officeDocument/2006/relationships/hyperlink" Target="https://www.americanbar.org/groups/professional_responsibility/publications/professional_lawyer/27/1/the-future-law-firms-and-lawyers-the-age-artificial-intelligence/"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5.emf"/><Relationship Id="rId4" Type="http://schemas.openxmlformats.org/officeDocument/2006/relationships/image" Target="../media/image4.emf"/></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hyperlink" Target="http://ezproxy.wpi.edu/login?url=https://www.proquest.com/blogs-podcasts-websites/microsoft-silences-new-i-bot-tay-after-twitter/docview/1775516466/se-2" TargetMode="External"/><Relationship Id="rId2" Type="http://schemas.openxmlformats.org/officeDocument/2006/relationships/hyperlink" Target="http://ezproxy.wpi.edu/login?url=https://www.proquest.com/trade-journals/five-ways-artificial-intelligence-will-impact/docview/2770789143/se-2"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pbfcomics.com/197"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hyperlink" Target="https://www.youtube.com/watch?v=LkH2r-sNjQs" TargetMode="External"/><Relationship Id="rId4" Type="http://schemas.openxmlformats.org/officeDocument/2006/relationships/hyperlink" Target="https://xkcd.com/2030/"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marginalrevolution.com/marginalrevolution/2014/05/type-i-and-type-ii-errors-simplified.html"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_v03"/><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0"/>
            <a:ext cx="7315200" cy="1428914"/>
          </a:xfrm>
        </p:spPr>
        <p:txBody>
          <a:bodyPr>
            <a:normAutofit/>
          </a:bodyPr>
          <a:lstStyle/>
          <a:p>
            <a:pPr algn="r"/>
            <a:r>
              <a:rPr lang="en-US" dirty="0"/>
              <a:t>Keith A. Pray</a:t>
            </a:r>
          </a:p>
          <a:p>
            <a:pPr algn="r"/>
            <a:endParaRPr lang="en-US" dirty="0"/>
          </a:p>
          <a:p>
            <a:pPr algn="r"/>
            <a:endParaRPr lang="en-US" dirty="0"/>
          </a:p>
          <a:p>
            <a:r>
              <a:rPr lang="en-US" sz="2000" dirty="0" err="1"/>
              <a:t>socialimps.keithpray.net</a:t>
            </a:r>
            <a:endParaRPr lang="en-US" sz="2000" dirty="0"/>
          </a:p>
        </p:txBody>
      </p:sp>
      <p:sp>
        <p:nvSpPr>
          <p:cNvPr id="2" name="Title 1"/>
          <p:cNvSpPr>
            <a:spLocks noGrp="1"/>
          </p:cNvSpPr>
          <p:nvPr>
            <p:ph type="ctrTitle"/>
          </p:nvPr>
        </p:nvSpPr>
        <p:spPr/>
        <p:txBody>
          <a:bodyPr/>
          <a:lstStyle/>
          <a:p>
            <a:r>
              <a:rPr lang="en-US" dirty="0"/>
              <a:t>Class 9</a:t>
            </a:r>
            <a:br>
              <a:rPr lang="en-US" dirty="0"/>
            </a:br>
            <a:r>
              <a:rPr lang="en-US" dirty="0"/>
              <a:t>Errors Failures Risks</a:t>
            </a:r>
          </a:p>
        </p:txBody>
      </p:sp>
      <p:grpSp>
        <p:nvGrpSpPr>
          <p:cNvPr id="4" name="Group 3">
            <a:extLst>
              <a:ext uri="{FF2B5EF4-FFF2-40B4-BE49-F238E27FC236}">
                <a16:creationId xmlns:a16="http://schemas.microsoft.com/office/drawing/2014/main" id="{CD1CD29B-620F-BB4D-9956-55C20B0A4E94}"/>
              </a:ext>
            </a:extLst>
          </p:cNvPr>
          <p:cNvGrpSpPr/>
          <p:nvPr/>
        </p:nvGrpSpPr>
        <p:grpSpPr>
          <a:xfrm>
            <a:off x="168706" y="4293364"/>
            <a:ext cx="1282820" cy="612308"/>
            <a:chOff x="2046225" y="4093041"/>
            <a:chExt cx="1282820" cy="612308"/>
          </a:xfrm>
        </p:grpSpPr>
        <p:sp>
          <p:nvSpPr>
            <p:cNvPr id="5" name="Action Button: Movie 4">
              <a:hlinkClick r:id="rId3" highlightClick="1"/>
              <a:extLst>
                <a:ext uri="{FF2B5EF4-FFF2-40B4-BE49-F238E27FC236}">
                  <a16:creationId xmlns:a16="http://schemas.microsoft.com/office/drawing/2014/main" id="{19CFBC8E-47BB-2049-A2F0-3F20AA499988}"/>
                </a:ext>
              </a:extLst>
            </p:cNvPr>
            <p:cNvSpPr/>
            <p:nvPr/>
          </p:nvSpPr>
          <p:spPr>
            <a:xfrm>
              <a:off x="2046225" y="4236781"/>
              <a:ext cx="395926" cy="321887"/>
            </a:xfrm>
            <a:prstGeom prst="actionButtonMovie">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pic>
          <p:nvPicPr>
            <p:cNvPr id="6" name="Picture 2" descr="MSNBC on Denver's Automated Baggage System - YouTube">
              <a:hlinkClick r:id="rId3"/>
              <a:extLst>
                <a:ext uri="{FF2B5EF4-FFF2-40B4-BE49-F238E27FC236}">
                  <a16:creationId xmlns:a16="http://schemas.microsoft.com/office/drawing/2014/main" id="{AEE750BD-4795-9C45-9A3B-6973EE4B0BB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052" r="8821"/>
            <a:stretch/>
          </p:blipFill>
          <p:spPr bwMode="auto">
            <a:xfrm>
              <a:off x="2414645" y="4093041"/>
              <a:ext cx="914400" cy="61230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4493412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2A4B6C-C6E8-C4DE-B400-2FD7C9455A6B}"/>
              </a:ext>
            </a:extLst>
          </p:cNvPr>
          <p:cNvSpPr>
            <a:spLocks noGrp="1"/>
          </p:cNvSpPr>
          <p:nvPr>
            <p:ph type="title"/>
          </p:nvPr>
        </p:nvSpPr>
        <p:spPr/>
        <p:txBody>
          <a:bodyPr/>
          <a:lstStyle/>
          <a:p>
            <a:r>
              <a:rPr lang="en-US" dirty="0"/>
              <a:t>Agricultural</a:t>
            </a:r>
          </a:p>
        </p:txBody>
      </p:sp>
      <p:sp>
        <p:nvSpPr>
          <p:cNvPr id="3" name="Content Placeholder 2">
            <a:extLst>
              <a:ext uri="{FF2B5EF4-FFF2-40B4-BE49-F238E27FC236}">
                <a16:creationId xmlns:a16="http://schemas.microsoft.com/office/drawing/2014/main" id="{4959ED6C-02D8-FF5C-CC24-785735F57A58}"/>
              </a:ext>
            </a:extLst>
          </p:cNvPr>
          <p:cNvSpPr>
            <a:spLocks noGrp="1"/>
          </p:cNvSpPr>
          <p:nvPr>
            <p:ph sz="half" idx="1"/>
          </p:nvPr>
        </p:nvSpPr>
        <p:spPr/>
        <p:txBody>
          <a:bodyPr/>
          <a:lstStyle/>
          <a:p>
            <a:r>
              <a:rPr lang="en-US" dirty="0"/>
              <a:t>Optimizes resource use [3]</a:t>
            </a:r>
          </a:p>
          <a:p>
            <a:r>
              <a:rPr lang="en-US" dirty="0"/>
              <a:t>Decreases environmental impact from machinery and chemicals [3]</a:t>
            </a:r>
          </a:p>
          <a:p>
            <a:r>
              <a:rPr lang="en-US" dirty="0"/>
              <a:t>Decreased cost [3]</a:t>
            </a:r>
          </a:p>
          <a:p>
            <a:endParaRPr lang="en-US" dirty="0"/>
          </a:p>
        </p:txBody>
      </p:sp>
      <p:sp>
        <p:nvSpPr>
          <p:cNvPr id="5" name="Footer Placeholder 4">
            <a:extLst>
              <a:ext uri="{FF2B5EF4-FFF2-40B4-BE49-F238E27FC236}">
                <a16:creationId xmlns:a16="http://schemas.microsoft.com/office/drawing/2014/main" id="{1FE77C8C-6761-7645-D2BF-F3C0488093A0}"/>
              </a:ext>
            </a:extLst>
          </p:cNvPr>
          <p:cNvSpPr>
            <a:spLocks noGrp="1"/>
          </p:cNvSpPr>
          <p:nvPr>
            <p:ph type="ftr" sz="quarter" idx="11"/>
          </p:nvPr>
        </p:nvSpPr>
        <p:spPr/>
        <p:txBody>
          <a:bodyPr/>
          <a:lstStyle/>
          <a:p>
            <a:r>
              <a:rPr lang="sk-SK"/>
              <a:t>© 2023 Keith A. Pray</a:t>
            </a:r>
            <a:endParaRPr lang="en-US"/>
          </a:p>
        </p:txBody>
      </p:sp>
      <p:sp>
        <p:nvSpPr>
          <p:cNvPr id="6" name="Slide Number Placeholder 5">
            <a:extLst>
              <a:ext uri="{FF2B5EF4-FFF2-40B4-BE49-F238E27FC236}">
                <a16:creationId xmlns:a16="http://schemas.microsoft.com/office/drawing/2014/main" id="{E6B1D31C-A5FC-CF78-B7C1-FA304E38B86B}"/>
              </a:ext>
            </a:extLst>
          </p:cNvPr>
          <p:cNvSpPr>
            <a:spLocks noGrp="1"/>
          </p:cNvSpPr>
          <p:nvPr>
            <p:ph type="sldNum" sz="quarter" idx="12"/>
          </p:nvPr>
        </p:nvSpPr>
        <p:spPr/>
        <p:txBody>
          <a:bodyPr/>
          <a:lstStyle/>
          <a:p>
            <a:fld id="{A2A17EAB-8B51-5C40-8776-6683E51FA7A0}" type="slidenum">
              <a:rPr lang="en-US" smtClean="0"/>
              <a:t>10</a:t>
            </a:fld>
            <a:endParaRPr lang="en-US"/>
          </a:p>
        </p:txBody>
      </p:sp>
      <p:pic>
        <p:nvPicPr>
          <p:cNvPr id="11" name="Content Placeholder 7" descr="A drone flying over a field&#10;&#10;Description automatically generated with low confidence">
            <a:extLst>
              <a:ext uri="{FF2B5EF4-FFF2-40B4-BE49-F238E27FC236}">
                <a16:creationId xmlns:a16="http://schemas.microsoft.com/office/drawing/2014/main" id="{47605EB6-6821-E2B9-24FE-BFE505BD51B4}"/>
              </a:ext>
            </a:extLst>
          </p:cNvPr>
          <p:cNvPicPr>
            <a:picLocks noGrp="1" noChangeAspect="1"/>
          </p:cNvPicPr>
          <p:nvPr>
            <p:ph sz="half" idx="2"/>
          </p:nvPr>
        </p:nvPicPr>
        <p:blipFill>
          <a:blip r:embed="rId3"/>
          <a:stretch>
            <a:fillRect/>
          </a:stretch>
        </p:blipFill>
        <p:spPr>
          <a:xfrm>
            <a:off x="4724400" y="1568195"/>
            <a:ext cx="4058550" cy="2705061"/>
          </a:xfrm>
        </p:spPr>
      </p:pic>
      <p:sp>
        <p:nvSpPr>
          <p:cNvPr id="12" name="TextBox 11">
            <a:extLst>
              <a:ext uri="{FF2B5EF4-FFF2-40B4-BE49-F238E27FC236}">
                <a16:creationId xmlns:a16="http://schemas.microsoft.com/office/drawing/2014/main" id="{9F527165-4FF8-80FF-DA1E-C3FA79520BB6}"/>
              </a:ext>
            </a:extLst>
          </p:cNvPr>
          <p:cNvSpPr txBox="1"/>
          <p:nvPr/>
        </p:nvSpPr>
        <p:spPr>
          <a:xfrm>
            <a:off x="6847114" y="372337"/>
            <a:ext cx="2179682" cy="307777"/>
          </a:xfrm>
          <a:prstGeom prst="rect">
            <a:avLst/>
          </a:prstGeom>
          <a:noFill/>
        </p:spPr>
        <p:txBody>
          <a:bodyPr wrap="square" rtlCol="0">
            <a:spAutoFit/>
          </a:bodyPr>
          <a:lstStyle/>
          <a:p>
            <a:pPr algn="r"/>
            <a:r>
              <a:rPr lang="en-US" sz="1400" dirty="0">
                <a:latin typeface="+mj-lt"/>
              </a:rPr>
              <a:t>Nathan Smith</a:t>
            </a:r>
            <a:endParaRPr lang="en-US" sz="1400" dirty="0">
              <a:solidFill>
                <a:schemeClr val="tx1"/>
              </a:solidFill>
              <a:latin typeface="+mj-lt"/>
            </a:endParaRPr>
          </a:p>
        </p:txBody>
      </p:sp>
    </p:spTree>
    <p:extLst>
      <p:ext uri="{BB962C8B-B14F-4D97-AF65-F5344CB8AC3E}">
        <p14:creationId xmlns:p14="http://schemas.microsoft.com/office/powerpoint/2010/main" val="621293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lIns="91440">
            <a:normAutofit fontScale="62500" lnSpcReduction="20000"/>
          </a:bodyPr>
          <a:lstStyle/>
          <a:p>
            <a:pPr marL="0" indent="0">
              <a:buNone/>
            </a:pPr>
            <a:r>
              <a:rPr lang="en-US" dirty="0"/>
              <a:t>[1] </a:t>
            </a:r>
            <a:r>
              <a:rPr lang="en-US" i="1" dirty="0">
                <a:effectLst/>
              </a:rPr>
              <a:t>MIT School of Architecture + Planning</a:t>
            </a:r>
            <a:r>
              <a:rPr lang="en-US" dirty="0">
                <a:effectLst/>
              </a:rPr>
              <a:t>. A Swarm Of Robots To Clean Up Oil Spills | MIT School of Architecture + Planning. (n.d.). Retrieved April 14, 2023, from https://sap.mit.edu/article/standard/swarm-robots-clean-oil-spills </a:t>
            </a:r>
            <a:endParaRPr lang="en-US" dirty="0"/>
          </a:p>
          <a:p>
            <a:pPr marL="0" indent="0">
              <a:buNone/>
            </a:pPr>
            <a:r>
              <a:rPr lang="en-US" dirty="0"/>
              <a:t>[2] M. Duarte et al., "Application of swarm robotics systems to marine environmental monitoring," OCEANS 2016 - Shanghai, Shanghai, China, 2016, pp. 1-8, </a:t>
            </a:r>
            <a:r>
              <a:rPr lang="en-US" dirty="0" err="1"/>
              <a:t>doi</a:t>
            </a:r>
            <a:r>
              <a:rPr lang="en-US" dirty="0"/>
              <a:t>: 10.1109/OCEANSAP.2016.7485429.</a:t>
            </a:r>
          </a:p>
          <a:p>
            <a:pPr marL="0" indent="0">
              <a:buNone/>
            </a:pPr>
            <a:r>
              <a:rPr lang="en-US" dirty="0"/>
              <a:t>[3] </a:t>
            </a:r>
            <a:r>
              <a:rPr lang="en-US" dirty="0">
                <a:effectLst/>
              </a:rPr>
              <a:t>Ouyang, Y., </a:t>
            </a:r>
            <a:r>
              <a:rPr lang="en-US" dirty="0" err="1">
                <a:effectLst/>
              </a:rPr>
              <a:t>Osaba</a:t>
            </a:r>
            <a:r>
              <a:rPr lang="en-US" dirty="0">
                <a:effectLst/>
              </a:rPr>
              <a:t>, E., </a:t>
            </a:r>
            <a:r>
              <a:rPr lang="en-US" dirty="0" err="1">
                <a:effectLst/>
              </a:rPr>
              <a:t>Olcay</a:t>
            </a:r>
            <a:r>
              <a:rPr lang="en-US" dirty="0">
                <a:effectLst/>
              </a:rPr>
              <a:t>, E., Noguchi, N., Nguyen, T. T., Mukherjee, A., Minelli, M., </a:t>
            </a:r>
            <a:r>
              <a:rPr lang="en-US" dirty="0" err="1">
                <a:effectLst/>
              </a:rPr>
              <a:t>Mertyüz</a:t>
            </a:r>
            <a:r>
              <a:rPr lang="en-US" dirty="0">
                <a:effectLst/>
              </a:rPr>
              <a:t>, İ., Meng, M., </a:t>
            </a:r>
            <a:r>
              <a:rPr lang="en-US" dirty="0" err="1">
                <a:effectLst/>
              </a:rPr>
              <a:t>Marinho</a:t>
            </a:r>
            <a:r>
              <a:rPr lang="en-US" dirty="0">
                <a:effectLst/>
              </a:rPr>
              <a:t>, L. B., Malus, A., Lourenço, P., López-González, A., Lombard, C. D., Liu, Y., Li, S., Li, M., Li, H., Li, G., … Chen, C. (2022, January 15). </a:t>
            </a:r>
            <a:r>
              <a:rPr lang="en-US" i="1" dirty="0">
                <a:effectLst/>
              </a:rPr>
              <a:t>Swarm robots in Mechanized Agricultural Operations: A review about challenges for research</a:t>
            </a:r>
            <a:r>
              <a:rPr lang="en-US" dirty="0">
                <a:effectLst/>
              </a:rPr>
              <a:t>. Computers and Electronics in Agriculture. Retrieved April 14, 2023, from https://www.sciencedirect.com/science/article/pii/S0168169921006256 </a:t>
            </a:r>
          </a:p>
          <a:p>
            <a:pPr marL="0" indent="0">
              <a:buNone/>
            </a:pPr>
            <a:r>
              <a:rPr lang="en-US" dirty="0"/>
              <a:t>[4] </a:t>
            </a:r>
            <a:r>
              <a:rPr lang="en-US" i="1" dirty="0">
                <a:effectLst/>
              </a:rPr>
              <a:t>Radioactive Uranium Preconcentration - ACS Publications</a:t>
            </a:r>
            <a:r>
              <a:rPr lang="en-US" dirty="0">
                <a:effectLst/>
              </a:rPr>
              <a:t>. (n.d.). Retrieved April 14, 2023, from https://pubs.acs.org/doi/10.1021/acsnano.9b04960 </a:t>
            </a:r>
          </a:p>
          <a:p>
            <a:pPr marL="0" indent="0">
              <a:buNone/>
            </a:pPr>
            <a:r>
              <a:rPr lang="en-US" dirty="0"/>
              <a:t>[5] </a:t>
            </a:r>
            <a:r>
              <a:rPr lang="en-US" i="1" dirty="0">
                <a:effectLst/>
              </a:rPr>
              <a:t>Cooperative Pollution Source Localization and Cleanup with a Bio-inspired Swarm Robot Aggregation</a:t>
            </a:r>
            <a:r>
              <a:rPr lang="en-US" dirty="0">
                <a:effectLst/>
              </a:rPr>
              <a:t>. (n.d.). Retrieved April 14, 2023, from https://arxiv.org/ftp/arxiv/papers/1907/1907.10752.pdf </a:t>
            </a:r>
          </a:p>
          <a:p>
            <a:pPr marL="0" indent="0">
              <a:buNone/>
            </a:pPr>
            <a:r>
              <a:rPr lang="en-US" dirty="0"/>
              <a:t>[6] J. Hu, H. </a:t>
            </a:r>
            <a:r>
              <a:rPr lang="en-US" dirty="0" err="1"/>
              <a:t>Niu</a:t>
            </a:r>
            <a:r>
              <a:rPr lang="en-US" dirty="0"/>
              <a:t>, J. Carrasco, B. Lennox and F. Arvin, "Voronoi-Based Multi-Robot Autonomous Exploration in Unknown Environments via Deep Reinforcement Learning," in IEEE Transactions on Vehicular Technology, vol. 69, no. 12, pp. 14413-14423, Dec. 2020, </a:t>
            </a:r>
            <a:r>
              <a:rPr lang="en-US" dirty="0" err="1"/>
              <a:t>doi</a:t>
            </a:r>
            <a:r>
              <a:rPr lang="en-US" dirty="0"/>
              <a:t>: 10.1109/TVT.2020.3034800.</a:t>
            </a:r>
          </a:p>
        </p:txBody>
      </p:sp>
      <p:sp>
        <p:nvSpPr>
          <p:cNvPr id="4" name="Footer Placeholder 3"/>
          <p:cNvSpPr>
            <a:spLocks noGrp="1"/>
          </p:cNvSpPr>
          <p:nvPr>
            <p:ph type="ftr" sz="quarter" idx="11"/>
          </p:nvPr>
        </p:nvSpPr>
        <p:spPr/>
        <p:txBody>
          <a:bodyPr/>
          <a:lstStyle/>
          <a:p>
            <a:r>
              <a:rPr lang="sk-SK"/>
              <a:t>© 2023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11</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a:latin typeface="+mj-lt"/>
              </a:rPr>
              <a:t>Nathan Smith</a:t>
            </a:r>
            <a:endParaRPr lang="en-US" sz="1400" dirty="0">
              <a:solidFill>
                <a:schemeClr val="tx1"/>
              </a:solidFill>
              <a:latin typeface="+mj-lt"/>
            </a:endParaRPr>
          </a:p>
        </p:txBody>
      </p:sp>
    </p:spTree>
    <p:extLst>
      <p:ext uri="{BB962C8B-B14F-4D97-AF65-F5344CB8AC3E}">
        <p14:creationId xmlns:p14="http://schemas.microsoft.com/office/powerpoint/2010/main" val="24111241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B4D9C-AE86-E14D-BE53-A2EF34300D01}"/>
              </a:ext>
            </a:extLst>
          </p:cNvPr>
          <p:cNvSpPr>
            <a:spLocks noGrp="1"/>
          </p:cNvSpPr>
          <p:nvPr>
            <p:ph type="title"/>
          </p:nvPr>
        </p:nvSpPr>
        <p:spPr/>
        <p:txBody>
          <a:bodyPr/>
          <a:lstStyle/>
          <a:p>
            <a:r>
              <a:rPr lang="en-US" dirty="0"/>
              <a:t>AI Should Be Utilized </a:t>
            </a:r>
            <a:br>
              <a:rPr lang="en-US" dirty="0"/>
            </a:br>
            <a:r>
              <a:rPr lang="en-US" dirty="0"/>
              <a:t>In the legal system</a:t>
            </a:r>
          </a:p>
        </p:txBody>
      </p:sp>
      <p:sp>
        <p:nvSpPr>
          <p:cNvPr id="3" name="Text Placeholder 2">
            <a:extLst>
              <a:ext uri="{FF2B5EF4-FFF2-40B4-BE49-F238E27FC236}">
                <a16:creationId xmlns:a16="http://schemas.microsoft.com/office/drawing/2014/main" id="{FF1992AE-DEBA-C041-8327-4AC1FB130AE9}"/>
              </a:ext>
            </a:extLst>
          </p:cNvPr>
          <p:cNvSpPr>
            <a:spLocks noGrp="1"/>
          </p:cNvSpPr>
          <p:nvPr>
            <p:ph type="body" idx="1"/>
          </p:nvPr>
        </p:nvSpPr>
        <p:spPr/>
        <p:txBody>
          <a:bodyPr/>
          <a:lstStyle/>
          <a:p>
            <a:r>
              <a:rPr lang="en-US" dirty="0"/>
              <a:t>Winston Lewis</a:t>
            </a:r>
          </a:p>
        </p:txBody>
      </p:sp>
      <p:sp>
        <p:nvSpPr>
          <p:cNvPr id="4" name="Footer Placeholder 3">
            <a:extLst>
              <a:ext uri="{FF2B5EF4-FFF2-40B4-BE49-F238E27FC236}">
                <a16:creationId xmlns:a16="http://schemas.microsoft.com/office/drawing/2014/main" id="{373A31F2-FBFC-2C43-802D-1D451EE68E8A}"/>
              </a:ext>
            </a:extLst>
          </p:cNvPr>
          <p:cNvSpPr>
            <a:spLocks noGrp="1"/>
          </p:cNvSpPr>
          <p:nvPr>
            <p:ph type="ftr" sz="quarter" idx="11"/>
          </p:nvPr>
        </p:nvSpPr>
        <p:spPr/>
        <p:txBody>
          <a:bodyPr/>
          <a:lstStyle/>
          <a:p>
            <a:r>
              <a:rPr lang="sk-SK"/>
              <a:t>© 2023 Keith A. Pray</a:t>
            </a:r>
            <a:endParaRPr lang="en-US"/>
          </a:p>
        </p:txBody>
      </p:sp>
      <p:sp>
        <p:nvSpPr>
          <p:cNvPr id="5" name="Slide Number Placeholder 4">
            <a:extLst>
              <a:ext uri="{FF2B5EF4-FFF2-40B4-BE49-F238E27FC236}">
                <a16:creationId xmlns:a16="http://schemas.microsoft.com/office/drawing/2014/main" id="{5CB4B1B5-09B5-5844-A1D0-76C23D2CA987}"/>
              </a:ext>
            </a:extLst>
          </p:cNvPr>
          <p:cNvSpPr>
            <a:spLocks noGrp="1"/>
          </p:cNvSpPr>
          <p:nvPr>
            <p:ph type="sldNum" sz="quarter" idx="12"/>
          </p:nvPr>
        </p:nvSpPr>
        <p:spPr/>
        <p:txBody>
          <a:bodyPr/>
          <a:lstStyle/>
          <a:p>
            <a:fld id="{A2A17EAB-8B51-5C40-8776-6683E51FA7A0}" type="slidenum">
              <a:rPr lang="en-US" smtClean="0"/>
              <a:t>12</a:t>
            </a:fld>
            <a:endParaRPr lang="en-US"/>
          </a:p>
        </p:txBody>
      </p:sp>
    </p:spTree>
    <p:extLst>
      <p:ext uri="{BB962C8B-B14F-4D97-AF65-F5344CB8AC3E}">
        <p14:creationId xmlns:p14="http://schemas.microsoft.com/office/powerpoint/2010/main" val="632748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AIDING Judges</a:t>
            </a:r>
          </a:p>
        </p:txBody>
      </p:sp>
      <p:sp>
        <p:nvSpPr>
          <p:cNvPr id="3" name="Content Placeholder 2"/>
          <p:cNvSpPr>
            <a:spLocks noGrp="1"/>
          </p:cNvSpPr>
          <p:nvPr>
            <p:ph sz="half" idx="1"/>
          </p:nvPr>
        </p:nvSpPr>
        <p:spPr/>
        <p:txBody>
          <a:bodyPr/>
          <a:lstStyle/>
          <a:p>
            <a:r>
              <a:rPr lang="en-US" b="0" i="0" dirty="0">
                <a:effectLst/>
                <a:latin typeface="Cambria" panose="02040503050406030204" pitchFamily="18" charset="0"/>
                <a:ea typeface="Cambria" panose="02040503050406030204" pitchFamily="18" charset="0"/>
              </a:rPr>
              <a:t>Helps judges with predictions on different aspects of cases [4]</a:t>
            </a:r>
          </a:p>
          <a:p>
            <a:pPr lvl="1"/>
            <a:r>
              <a:rPr lang="en-US" dirty="0">
                <a:latin typeface="Cambria" panose="02040503050406030204" pitchFamily="18" charset="0"/>
                <a:ea typeface="Cambria" panose="02040503050406030204" pitchFamily="18" charset="0"/>
              </a:rPr>
              <a:t>COMPAS [5]</a:t>
            </a:r>
          </a:p>
          <a:p>
            <a:pPr lvl="1"/>
            <a:r>
              <a:rPr lang="en-US" b="0" i="0" dirty="0">
                <a:effectLst/>
                <a:latin typeface="Cambria" panose="02040503050406030204" pitchFamily="18" charset="0"/>
                <a:ea typeface="Cambria" panose="02040503050406030204" pitchFamily="18" charset="0"/>
              </a:rPr>
              <a:t>PS</a:t>
            </a:r>
            <a:r>
              <a:rPr lang="en-US" dirty="0">
                <a:latin typeface="Cambria" panose="02040503050406030204" pitchFamily="18" charset="0"/>
                <a:ea typeface="Cambria" panose="02040503050406030204" pitchFamily="18" charset="0"/>
              </a:rPr>
              <a:t>A [5]</a:t>
            </a:r>
          </a:p>
          <a:p>
            <a:r>
              <a:rPr lang="en-US" b="0" i="0" dirty="0">
                <a:effectLst/>
                <a:latin typeface="Cambria" panose="02040503050406030204" pitchFamily="18" charset="0"/>
                <a:ea typeface="Cambria" panose="02040503050406030204" pitchFamily="18" charset="0"/>
              </a:rPr>
              <a:t>As of 2020, COMPAS was 65.2% accurate [6]</a:t>
            </a:r>
          </a:p>
          <a:p>
            <a:r>
              <a:rPr lang="en-US" b="0" i="0" dirty="0">
                <a:effectLst/>
                <a:latin typeface="Cambria" panose="02040503050406030204" pitchFamily="18" charset="0"/>
                <a:ea typeface="Cambria" panose="02040503050406030204" pitchFamily="18" charset="0"/>
              </a:rPr>
              <a:t>As of 2020, PSA was 64% accurate [6]</a:t>
            </a:r>
          </a:p>
          <a:p>
            <a:endParaRPr lang="en-US" b="0" i="0" dirty="0">
              <a:effectLst/>
              <a:latin typeface="Cambria" panose="02040503050406030204" pitchFamily="18" charset="0"/>
              <a:ea typeface="Cambria" panose="02040503050406030204" pitchFamily="18" charset="0"/>
            </a:endParaRPr>
          </a:p>
        </p:txBody>
      </p:sp>
      <p:sp>
        <p:nvSpPr>
          <p:cNvPr id="4" name="Content Placeholder 3"/>
          <p:cNvSpPr>
            <a:spLocks noGrp="1"/>
          </p:cNvSpPr>
          <p:nvPr>
            <p:ph sz="half" idx="2"/>
          </p:nvPr>
        </p:nvSpPr>
        <p:spPr>
          <a:ln>
            <a:solidFill>
              <a:schemeClr val="bg1"/>
            </a:solidFill>
          </a:ln>
        </p:spPr>
        <p:txBody>
          <a:bodyPr anchor="ctr"/>
          <a:lstStyle/>
          <a:p>
            <a:pPr marL="0" indent="0" algn="ctr">
              <a:buNone/>
            </a:pPr>
            <a:endParaRPr lang="en-US" dirty="0"/>
          </a:p>
          <a:p>
            <a:pPr marL="0" indent="0" algn="ctr">
              <a:buNone/>
            </a:pPr>
            <a:endParaRPr lang="en-US" dirty="0"/>
          </a:p>
        </p:txBody>
      </p:sp>
      <p:sp>
        <p:nvSpPr>
          <p:cNvPr id="5" name="Footer Placeholder 4"/>
          <p:cNvSpPr>
            <a:spLocks noGrp="1"/>
          </p:cNvSpPr>
          <p:nvPr>
            <p:ph type="ftr" sz="quarter" idx="11"/>
          </p:nvPr>
        </p:nvSpPr>
        <p:spPr/>
        <p:txBody>
          <a:bodyPr/>
          <a:lstStyle/>
          <a:p>
            <a:r>
              <a:rPr lang="sk-SK"/>
              <a:t>© 2023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13</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latin typeface="+mj-lt"/>
              </a:rPr>
              <a:t>Winston Lewis</a:t>
            </a:r>
            <a:endParaRPr lang="en-US" sz="1400" dirty="0">
              <a:solidFill>
                <a:schemeClr val="tx1"/>
              </a:solidFill>
              <a:latin typeface="+mj-lt"/>
            </a:endParaRPr>
          </a:p>
        </p:txBody>
      </p:sp>
      <p:pic>
        <p:nvPicPr>
          <p:cNvPr id="9" name="Picture 8">
            <a:extLst>
              <a:ext uri="{FF2B5EF4-FFF2-40B4-BE49-F238E27FC236}">
                <a16:creationId xmlns:a16="http://schemas.microsoft.com/office/drawing/2014/main" id="{2D84E11E-45F4-AA80-8C5C-C6D603C91AA1}"/>
              </a:ext>
            </a:extLst>
          </p:cNvPr>
          <p:cNvPicPr>
            <a:picLocks noChangeAspect="1"/>
          </p:cNvPicPr>
          <p:nvPr/>
        </p:nvPicPr>
        <p:blipFill>
          <a:blip r:embed="rId3"/>
          <a:stretch>
            <a:fillRect/>
          </a:stretch>
        </p:blipFill>
        <p:spPr>
          <a:xfrm>
            <a:off x="4724400" y="1360664"/>
            <a:ext cx="3733800" cy="3352800"/>
          </a:xfrm>
          <a:prstGeom prst="rect">
            <a:avLst/>
          </a:prstGeom>
        </p:spPr>
      </p:pic>
    </p:spTree>
    <p:extLst>
      <p:ext uri="{BB962C8B-B14F-4D97-AF65-F5344CB8AC3E}">
        <p14:creationId xmlns:p14="http://schemas.microsoft.com/office/powerpoint/2010/main" val="5375992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877C9-74F3-8C38-C8D5-48371541B358}"/>
              </a:ext>
            </a:extLst>
          </p:cNvPr>
          <p:cNvSpPr>
            <a:spLocks noGrp="1"/>
          </p:cNvSpPr>
          <p:nvPr>
            <p:ph type="title"/>
          </p:nvPr>
        </p:nvSpPr>
        <p:spPr/>
        <p:txBody>
          <a:bodyPr/>
          <a:lstStyle/>
          <a:p>
            <a:r>
              <a:rPr lang="en-US" dirty="0" err="1"/>
              <a:t>HELping</a:t>
            </a:r>
            <a:r>
              <a:rPr lang="en-US" dirty="0"/>
              <a:t> </a:t>
            </a:r>
            <a:r>
              <a:rPr lang="en-US" dirty="0" err="1"/>
              <a:t>LAWyers</a:t>
            </a:r>
            <a:endParaRPr lang="en-US" dirty="0"/>
          </a:p>
        </p:txBody>
      </p:sp>
      <p:sp>
        <p:nvSpPr>
          <p:cNvPr id="3" name="Content Placeholder 2">
            <a:extLst>
              <a:ext uri="{FF2B5EF4-FFF2-40B4-BE49-F238E27FC236}">
                <a16:creationId xmlns:a16="http://schemas.microsoft.com/office/drawing/2014/main" id="{53775E51-72C9-1CEC-725C-F4FD36BF7FDF}"/>
              </a:ext>
            </a:extLst>
          </p:cNvPr>
          <p:cNvSpPr>
            <a:spLocks noGrp="1"/>
          </p:cNvSpPr>
          <p:nvPr>
            <p:ph sz="half" idx="1"/>
          </p:nvPr>
        </p:nvSpPr>
        <p:spPr/>
        <p:txBody>
          <a:bodyPr/>
          <a:lstStyle/>
          <a:p>
            <a:r>
              <a:rPr lang="en-US" dirty="0"/>
              <a:t>About 50% of lawyers in 2019 used AI [7]</a:t>
            </a:r>
          </a:p>
          <a:p>
            <a:r>
              <a:rPr lang="en-US" dirty="0"/>
              <a:t>Helps lawyers gain a better understanding of cases [8]</a:t>
            </a:r>
          </a:p>
          <a:p>
            <a:r>
              <a:rPr lang="en-US" dirty="0"/>
              <a:t>Makes court cases go more smoothly</a:t>
            </a:r>
          </a:p>
          <a:p>
            <a:pPr lvl="1"/>
            <a:r>
              <a:rPr lang="en-US" dirty="0"/>
              <a:t>Saves time, money, and is highly efficient</a:t>
            </a:r>
          </a:p>
        </p:txBody>
      </p:sp>
      <p:sp>
        <p:nvSpPr>
          <p:cNvPr id="4" name="Content Placeholder 3">
            <a:extLst>
              <a:ext uri="{FF2B5EF4-FFF2-40B4-BE49-F238E27FC236}">
                <a16:creationId xmlns:a16="http://schemas.microsoft.com/office/drawing/2014/main" id="{907B8A30-11BE-8E9A-56DD-930A8C1745AB}"/>
              </a:ext>
            </a:extLst>
          </p:cNvPr>
          <p:cNvSpPr>
            <a:spLocks noGrp="1"/>
          </p:cNvSpPr>
          <p:nvPr>
            <p:ph sz="half" idx="2"/>
          </p:nvPr>
        </p:nvSpPr>
        <p:spPr/>
        <p:txBody>
          <a:bodyPr/>
          <a:lstStyle/>
          <a:p>
            <a:endParaRPr lang="en-US" dirty="0"/>
          </a:p>
          <a:p>
            <a:endParaRPr lang="en-US" dirty="0"/>
          </a:p>
        </p:txBody>
      </p:sp>
      <p:sp>
        <p:nvSpPr>
          <p:cNvPr id="5" name="Footer Placeholder 4">
            <a:extLst>
              <a:ext uri="{FF2B5EF4-FFF2-40B4-BE49-F238E27FC236}">
                <a16:creationId xmlns:a16="http://schemas.microsoft.com/office/drawing/2014/main" id="{336F5FFB-D517-6A50-028D-92EB7D1CBD9B}"/>
              </a:ext>
            </a:extLst>
          </p:cNvPr>
          <p:cNvSpPr>
            <a:spLocks noGrp="1"/>
          </p:cNvSpPr>
          <p:nvPr>
            <p:ph type="ftr" sz="quarter" idx="11"/>
          </p:nvPr>
        </p:nvSpPr>
        <p:spPr/>
        <p:txBody>
          <a:bodyPr/>
          <a:lstStyle/>
          <a:p>
            <a:r>
              <a:rPr lang="sk-SK"/>
              <a:t>© 2023 Keith A. Pray</a:t>
            </a:r>
            <a:endParaRPr lang="en-US"/>
          </a:p>
        </p:txBody>
      </p:sp>
      <p:sp>
        <p:nvSpPr>
          <p:cNvPr id="6" name="Slide Number Placeholder 5">
            <a:extLst>
              <a:ext uri="{FF2B5EF4-FFF2-40B4-BE49-F238E27FC236}">
                <a16:creationId xmlns:a16="http://schemas.microsoft.com/office/drawing/2014/main" id="{653E1D6C-561F-C7DC-A507-86F04EDFA547}"/>
              </a:ext>
            </a:extLst>
          </p:cNvPr>
          <p:cNvSpPr>
            <a:spLocks noGrp="1"/>
          </p:cNvSpPr>
          <p:nvPr>
            <p:ph type="sldNum" sz="quarter" idx="12"/>
          </p:nvPr>
        </p:nvSpPr>
        <p:spPr/>
        <p:txBody>
          <a:bodyPr/>
          <a:lstStyle/>
          <a:p>
            <a:fld id="{A2A17EAB-8B51-5C40-8776-6683E51FA7A0}" type="slidenum">
              <a:rPr lang="en-US" smtClean="0"/>
              <a:t>14</a:t>
            </a:fld>
            <a:endParaRPr lang="en-US"/>
          </a:p>
        </p:txBody>
      </p:sp>
      <p:pic>
        <p:nvPicPr>
          <p:cNvPr id="1026" name="Picture 2" descr="Drafting and Negotiating Commercial Contracts: Your Guide to Using Legal AI">
            <a:extLst>
              <a:ext uri="{FF2B5EF4-FFF2-40B4-BE49-F238E27FC236}">
                <a16:creationId xmlns:a16="http://schemas.microsoft.com/office/drawing/2014/main" id="{A185945B-85DD-F910-8280-3142B83713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0407" y="1568195"/>
            <a:ext cx="3118694" cy="20791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7670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Encoded biases</a:t>
            </a:r>
          </a:p>
        </p:txBody>
      </p:sp>
      <p:sp>
        <p:nvSpPr>
          <p:cNvPr id="3" name="Content Placeholder 2"/>
          <p:cNvSpPr>
            <a:spLocks noGrp="1"/>
          </p:cNvSpPr>
          <p:nvPr>
            <p:ph sz="half" idx="1"/>
          </p:nvPr>
        </p:nvSpPr>
        <p:spPr>
          <a:xfrm>
            <a:off x="685800" y="1352551"/>
            <a:ext cx="3733800" cy="3352800"/>
          </a:xfrm>
        </p:spPr>
        <p:txBody>
          <a:bodyPr/>
          <a:lstStyle/>
          <a:p>
            <a:endParaRPr lang="en-US" dirty="0"/>
          </a:p>
          <a:p>
            <a:r>
              <a:rPr lang="en-US" dirty="0"/>
              <a:t>Algorithms utilize crime stats.</a:t>
            </a:r>
          </a:p>
          <a:p>
            <a:pPr lvl="1"/>
            <a:r>
              <a:rPr lang="en-US" dirty="0"/>
              <a:t>Bias comes from the data [2]</a:t>
            </a:r>
          </a:p>
          <a:p>
            <a:pPr marL="205768" lvl="1" indent="0">
              <a:buNone/>
            </a:pPr>
            <a:endParaRPr lang="en-US" dirty="0"/>
          </a:p>
          <a:p>
            <a:r>
              <a:rPr lang="en-US" dirty="0" err="1"/>
              <a:t>PredPol</a:t>
            </a:r>
            <a:r>
              <a:rPr lang="en-US" dirty="0"/>
              <a:t> &amp; COMPAS often view black people as threats [1], [3]</a:t>
            </a:r>
          </a:p>
          <a:p>
            <a:r>
              <a:rPr lang="en-US" dirty="0"/>
              <a:t>Low income/lower classes are targeted as well [5]</a:t>
            </a:r>
          </a:p>
        </p:txBody>
      </p:sp>
      <p:sp>
        <p:nvSpPr>
          <p:cNvPr id="4" name="Content Placeholder 3"/>
          <p:cNvSpPr>
            <a:spLocks noGrp="1"/>
          </p:cNvSpPr>
          <p:nvPr>
            <p:ph sz="half" idx="2"/>
          </p:nvPr>
        </p:nvSpPr>
        <p:spPr>
          <a:ln>
            <a:solidFill>
              <a:schemeClr val="bg1"/>
            </a:solidFill>
          </a:ln>
        </p:spPr>
        <p:txBody>
          <a:bodyPr anchor="ctr"/>
          <a:lstStyle/>
          <a:p>
            <a:pPr marL="0" indent="0" algn="ctr">
              <a:buNone/>
            </a:pPr>
            <a:r>
              <a:rPr lang="en-US" dirty="0"/>
              <a:t>&lt;Graphic as big as will fit&gt;</a:t>
            </a:r>
          </a:p>
        </p:txBody>
      </p:sp>
      <p:sp>
        <p:nvSpPr>
          <p:cNvPr id="5" name="Footer Placeholder 4"/>
          <p:cNvSpPr>
            <a:spLocks noGrp="1"/>
          </p:cNvSpPr>
          <p:nvPr>
            <p:ph type="ftr" sz="quarter" idx="11"/>
          </p:nvPr>
        </p:nvSpPr>
        <p:spPr/>
        <p:txBody>
          <a:bodyPr/>
          <a:lstStyle/>
          <a:p>
            <a:r>
              <a:rPr lang="sk-SK"/>
              <a:t>© 2023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15</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latin typeface="+mj-lt"/>
              </a:rPr>
              <a:t>Winston Lewis</a:t>
            </a:r>
            <a:endParaRPr lang="en-US" sz="1400" dirty="0">
              <a:solidFill>
                <a:schemeClr val="tx1"/>
              </a:solidFill>
              <a:latin typeface="+mj-lt"/>
            </a:endParaRPr>
          </a:p>
        </p:txBody>
      </p:sp>
      <p:pic>
        <p:nvPicPr>
          <p:cNvPr id="1034" name="Picture 10" descr="predictive policing">
            <a:extLst>
              <a:ext uri="{FF2B5EF4-FFF2-40B4-BE49-F238E27FC236}">
                <a16:creationId xmlns:a16="http://schemas.microsoft.com/office/drawing/2014/main" id="{6F0CBDD6-B359-5CB0-5E22-89EF1A5948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1352551"/>
            <a:ext cx="3733800" cy="335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57257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More accuracy, less bias[9] [10]</a:t>
            </a:r>
          </a:p>
        </p:txBody>
      </p:sp>
      <p:sp>
        <p:nvSpPr>
          <p:cNvPr id="3" name="Content Placeholder 2"/>
          <p:cNvSpPr>
            <a:spLocks noGrp="1"/>
          </p:cNvSpPr>
          <p:nvPr>
            <p:ph sz="half" idx="1"/>
          </p:nvPr>
        </p:nvSpPr>
        <p:spPr/>
        <p:txBody>
          <a:bodyPr/>
          <a:lstStyle/>
          <a:p>
            <a:r>
              <a:rPr lang="en-US" dirty="0"/>
              <a:t>Redefine what is “high-risk” [9]</a:t>
            </a:r>
          </a:p>
          <a:p>
            <a:pPr lvl="1"/>
            <a:r>
              <a:rPr lang="en-US" dirty="0"/>
              <a:t>Threshold shift = better results [9]</a:t>
            </a:r>
          </a:p>
          <a:p>
            <a:r>
              <a:rPr lang="en-US" dirty="0"/>
              <a:t>Remove details unrelated to defendants’ crimes</a:t>
            </a:r>
          </a:p>
          <a:p>
            <a:r>
              <a:rPr lang="en-US" dirty="0"/>
              <a:t>Monitor the users/creators of these algorithms [1]</a:t>
            </a:r>
          </a:p>
        </p:txBody>
      </p:sp>
      <p:sp>
        <p:nvSpPr>
          <p:cNvPr id="5" name="Footer Placeholder 4"/>
          <p:cNvSpPr>
            <a:spLocks noGrp="1"/>
          </p:cNvSpPr>
          <p:nvPr>
            <p:ph type="ftr" sz="quarter" idx="11"/>
          </p:nvPr>
        </p:nvSpPr>
        <p:spPr/>
        <p:txBody>
          <a:bodyPr/>
          <a:lstStyle/>
          <a:p>
            <a:r>
              <a:rPr lang="sk-SK"/>
              <a:t>© 2023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16</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latin typeface="+mj-lt"/>
              </a:rPr>
              <a:t>Winston Lewis</a:t>
            </a:r>
            <a:endParaRPr lang="en-US" sz="1400" dirty="0">
              <a:solidFill>
                <a:schemeClr val="tx1"/>
              </a:solidFill>
              <a:latin typeface="+mj-lt"/>
            </a:endParaRPr>
          </a:p>
        </p:txBody>
      </p:sp>
      <p:pic>
        <p:nvPicPr>
          <p:cNvPr id="13" name="Picture 12">
            <a:extLst>
              <a:ext uri="{FF2B5EF4-FFF2-40B4-BE49-F238E27FC236}">
                <a16:creationId xmlns:a16="http://schemas.microsoft.com/office/drawing/2014/main" id="{F185FA26-CAD0-8BAA-6974-FDB3D19C4E08}"/>
              </a:ext>
            </a:extLst>
          </p:cNvPr>
          <p:cNvPicPr>
            <a:picLocks noChangeAspect="1"/>
          </p:cNvPicPr>
          <p:nvPr/>
        </p:nvPicPr>
        <p:blipFill>
          <a:blip r:embed="rId3"/>
          <a:stretch>
            <a:fillRect/>
          </a:stretch>
        </p:blipFill>
        <p:spPr>
          <a:xfrm>
            <a:off x="4724400" y="1767155"/>
            <a:ext cx="3750472" cy="2341237"/>
          </a:xfrm>
          <a:prstGeom prst="rect">
            <a:avLst/>
          </a:prstGeom>
        </p:spPr>
      </p:pic>
      <p:sp>
        <p:nvSpPr>
          <p:cNvPr id="15" name="Content Placeholder 14">
            <a:extLst>
              <a:ext uri="{FF2B5EF4-FFF2-40B4-BE49-F238E27FC236}">
                <a16:creationId xmlns:a16="http://schemas.microsoft.com/office/drawing/2014/main" id="{702C5BE7-0C05-CE49-E094-F34ED5B4010D}"/>
              </a:ext>
            </a:extLst>
          </p:cNvPr>
          <p:cNvSpPr>
            <a:spLocks noGrp="1"/>
          </p:cNvSpPr>
          <p:nvPr>
            <p:ph sz="half" idx="2"/>
          </p:nvPr>
        </p:nvSpPr>
        <p:spPr/>
        <p:txBody>
          <a:bodyPr/>
          <a:lstStyle/>
          <a:p>
            <a:pPr marL="0" indent="0">
              <a:buNone/>
            </a:pPr>
            <a:endParaRPr lang="en-US" dirty="0"/>
          </a:p>
          <a:p>
            <a:pPr marL="0" indent="0">
              <a:buNone/>
            </a:pPr>
            <a:endParaRPr lang="en-US" dirty="0"/>
          </a:p>
        </p:txBody>
      </p:sp>
    </p:spTree>
    <p:extLst>
      <p:ext uri="{BB962C8B-B14F-4D97-AF65-F5344CB8AC3E}">
        <p14:creationId xmlns:p14="http://schemas.microsoft.com/office/powerpoint/2010/main" val="40950280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a:xfrm>
            <a:off x="685800" y="987878"/>
            <a:ext cx="7772400" cy="4098472"/>
          </a:xfrm>
        </p:spPr>
        <p:txBody>
          <a:bodyPr lIns="91440">
            <a:normAutofit fontScale="85000" lnSpcReduction="10000"/>
          </a:bodyPr>
          <a:lstStyle/>
          <a:p>
            <a:pPr marL="0" indent="0" rtl="0">
              <a:lnSpc>
                <a:spcPct val="100000"/>
              </a:lnSpc>
              <a:spcBef>
                <a:spcPts val="0"/>
              </a:spcBef>
              <a:spcAft>
                <a:spcPts val="1200"/>
              </a:spcAft>
              <a:buNone/>
            </a:pPr>
            <a:r>
              <a:rPr lang="en-US" sz="1200" dirty="0"/>
              <a:t>[1] </a:t>
            </a:r>
            <a:r>
              <a:rPr lang="en-US" sz="1200" b="0" i="0" u="none" strike="noStrike" dirty="0">
                <a:effectLst/>
              </a:rPr>
              <a:t>Shin, Y., Cho, K. W., Kwak, J. H., &amp; Hwang, J. Y., “Development of a method for ensuring fairness of an artificial intelligence system in the implementation process”,  </a:t>
            </a:r>
            <a:r>
              <a:rPr lang="en-US" sz="1200" b="0" u="none" strike="noStrike" dirty="0">
                <a:effectLst/>
              </a:rPr>
              <a:t>(IEEE, November 25 2022)</a:t>
            </a:r>
            <a:r>
              <a:rPr lang="en-US" sz="1200" b="0" i="1" u="none" strike="noStrike" dirty="0">
                <a:effectLst/>
              </a:rPr>
              <a:t>, </a:t>
            </a:r>
            <a:r>
              <a:rPr lang="en-US" sz="1200" b="0" i="0" u="none" strike="noStrike" dirty="0">
                <a:effectLst/>
                <a:hlinkClick r:id="rId2">
                  <a:extLst>
                    <a:ext uri="{A12FA001-AC4F-418D-AE19-62706E023703}">
                      <ahyp:hlinkClr xmlns:ahyp="http://schemas.microsoft.com/office/drawing/2018/hyperlinkcolor" val="tx"/>
                    </a:ext>
                  </a:extLst>
                </a:hlinkClick>
              </a:rPr>
              <a:t>https://doi.org/10.1109/ictc55196.2022.9952891</a:t>
            </a:r>
            <a:r>
              <a:rPr lang="en-US" sz="1200" b="0" i="0" u="none" strike="noStrike" dirty="0">
                <a:effectLst/>
              </a:rPr>
              <a:t> (April 11 2023)</a:t>
            </a:r>
            <a:r>
              <a:rPr lang="en-US" sz="1050" b="0" i="0" u="none" strike="noStrike" dirty="0">
                <a:effectLst/>
              </a:rPr>
              <a:t> </a:t>
            </a:r>
            <a:endParaRPr lang="en-US" sz="1050" dirty="0"/>
          </a:p>
          <a:p>
            <a:pPr marL="0" indent="0" rtl="0">
              <a:lnSpc>
                <a:spcPct val="100000"/>
              </a:lnSpc>
              <a:spcBef>
                <a:spcPts val="0"/>
              </a:spcBef>
              <a:spcAft>
                <a:spcPts val="1200"/>
              </a:spcAft>
              <a:buNone/>
            </a:pPr>
            <a:r>
              <a:rPr lang="en-US" sz="1200" dirty="0"/>
              <a:t>[2] </a:t>
            </a:r>
            <a:r>
              <a:rPr lang="en-US" sz="1200" b="0" i="0" u="none" strike="noStrike" dirty="0" err="1">
                <a:effectLst/>
              </a:rPr>
              <a:t>Xivuri</a:t>
            </a:r>
            <a:r>
              <a:rPr lang="en-US" sz="1200" b="0" i="0" u="none" strike="noStrike" dirty="0">
                <a:effectLst/>
              </a:rPr>
              <a:t>, K., &amp; </a:t>
            </a:r>
            <a:r>
              <a:rPr lang="en-US" sz="1200" b="0" i="0" u="none" strike="noStrike" dirty="0" err="1">
                <a:effectLst/>
              </a:rPr>
              <a:t>Twinomurinzi</a:t>
            </a:r>
            <a:r>
              <a:rPr lang="en-US" sz="1200" b="0" i="0" u="none" strike="noStrike" dirty="0">
                <a:effectLst/>
              </a:rPr>
              <a:t>, H., “A systematic review of fairness in Artificial Intelligence Algorithms</a:t>
            </a:r>
            <a:r>
              <a:rPr lang="en-US" sz="1200" b="0" i="1" u="none" strike="noStrike" dirty="0">
                <a:effectLst/>
              </a:rPr>
              <a:t>”</a:t>
            </a:r>
            <a:r>
              <a:rPr lang="en-US" sz="1200" b="0" i="0" u="none" strike="noStrike" dirty="0">
                <a:effectLst/>
              </a:rPr>
              <a:t>, (Springer Link, August 25 2021), </a:t>
            </a:r>
            <a:r>
              <a:rPr lang="en-US" sz="1200" b="0" i="0" u="none" strike="noStrike" dirty="0">
                <a:effectLst/>
                <a:hlinkClick r:id="rId3">
                  <a:extLst>
                    <a:ext uri="{A12FA001-AC4F-418D-AE19-62706E023703}">
                      <ahyp:hlinkClr xmlns:ahyp="http://schemas.microsoft.com/office/drawing/2018/hyperlinkcolor" val="tx"/>
                    </a:ext>
                  </a:extLst>
                </a:hlinkClick>
              </a:rPr>
              <a:t>https://doi.org/10.1007/978-3-030-85447-8_24</a:t>
            </a:r>
            <a:r>
              <a:rPr lang="en-US" sz="1200" b="0" i="0" u="none" strike="noStrike" dirty="0">
                <a:effectLst/>
              </a:rPr>
              <a:t> (April 11 2023)</a:t>
            </a:r>
            <a:endParaRPr lang="en-US" sz="1200" b="0" dirty="0">
              <a:effectLst/>
            </a:endParaRPr>
          </a:p>
          <a:p>
            <a:pPr marL="0" indent="0" rtl="0">
              <a:lnSpc>
                <a:spcPct val="100000"/>
              </a:lnSpc>
              <a:spcBef>
                <a:spcPts val="0"/>
              </a:spcBef>
              <a:spcAft>
                <a:spcPts val="1200"/>
              </a:spcAft>
              <a:buNone/>
            </a:pPr>
            <a:r>
              <a:rPr lang="en-US" sz="1200" dirty="0"/>
              <a:t>[3] </a:t>
            </a:r>
            <a:r>
              <a:rPr lang="en-US" sz="1200" b="0" i="0" u="none" strike="noStrike" dirty="0">
                <a:effectLst/>
              </a:rPr>
              <a:t>Lum, K., &amp; Isaac, W., “To predict and serve?”, (</a:t>
            </a:r>
            <a:r>
              <a:rPr lang="en-US" sz="1200" b="0" i="1" u="none" strike="noStrike" dirty="0">
                <a:effectLst/>
              </a:rPr>
              <a:t>Significance</a:t>
            </a:r>
            <a:r>
              <a:rPr lang="en-US" sz="1200" b="0" i="0" u="none" strike="noStrike" dirty="0">
                <a:effectLst/>
              </a:rPr>
              <a:t>, October 7 2016), </a:t>
            </a:r>
            <a:r>
              <a:rPr lang="en-US" sz="1200" b="0" i="0" u="none" strike="noStrike" dirty="0">
                <a:effectLst/>
                <a:hlinkClick r:id="rId4">
                  <a:extLst>
                    <a:ext uri="{A12FA001-AC4F-418D-AE19-62706E023703}">
                      <ahyp:hlinkClr xmlns:ahyp="http://schemas.microsoft.com/office/drawing/2018/hyperlinkcolor" val="tx"/>
                    </a:ext>
                  </a:extLst>
                </a:hlinkClick>
              </a:rPr>
              <a:t>https://doi.org/10.1111/j.1740-9713.2016.00960.x</a:t>
            </a:r>
            <a:r>
              <a:rPr lang="en-US" sz="1200" b="0" i="0" u="none" strike="noStrike" dirty="0">
                <a:effectLst/>
              </a:rPr>
              <a:t> (April 11 2023)</a:t>
            </a:r>
            <a:endParaRPr lang="en-US" sz="1200" b="0" dirty="0">
              <a:effectLst/>
            </a:endParaRPr>
          </a:p>
          <a:p>
            <a:pPr marL="0" indent="0">
              <a:lnSpc>
                <a:spcPct val="100000"/>
              </a:lnSpc>
              <a:spcBef>
                <a:spcPts val="0"/>
              </a:spcBef>
              <a:buNone/>
            </a:pPr>
            <a:r>
              <a:rPr lang="en-US" sz="1200" dirty="0"/>
              <a:t>[4] Shannon Salter, “AI and the Rule of Law: Capacity Building for Judicial Systems”, (</a:t>
            </a:r>
            <a:r>
              <a:rPr lang="en-US" sz="1200" dirty="0" err="1"/>
              <a:t>Unesco</a:t>
            </a:r>
            <a:r>
              <a:rPr lang="en-US" sz="1200" dirty="0"/>
              <a:t>, February 1 2023), </a:t>
            </a:r>
            <a:r>
              <a:rPr lang="en-US" sz="1200" dirty="0">
                <a:hlinkClick r:id="rId5">
                  <a:extLst>
                    <a:ext uri="{A12FA001-AC4F-418D-AE19-62706E023703}">
                      <ahyp:hlinkClr xmlns:ahyp="http://schemas.microsoft.com/office/drawing/2018/hyperlinkcolor" val="tx"/>
                    </a:ext>
                  </a:extLst>
                </a:hlinkClick>
              </a:rPr>
              <a:t>https://www.unesco.org/en/artificial-intelligence/rule-law/mooc-judges</a:t>
            </a:r>
            <a:r>
              <a:rPr lang="en-US" sz="1200" dirty="0"/>
              <a:t> (April 13 2023)</a:t>
            </a:r>
          </a:p>
          <a:p>
            <a:pPr marL="0" indent="0">
              <a:lnSpc>
                <a:spcPct val="100000"/>
              </a:lnSpc>
              <a:spcBef>
                <a:spcPts val="0"/>
              </a:spcBef>
              <a:spcAft>
                <a:spcPts val="1200"/>
              </a:spcAft>
              <a:buNone/>
            </a:pPr>
            <a:r>
              <a:rPr lang="en-US" sz="1200" dirty="0"/>
              <a:t>[5] Kira </a:t>
            </a:r>
            <a:r>
              <a:rPr lang="en-US" sz="1200" dirty="0" err="1"/>
              <a:t>Belova</a:t>
            </a:r>
            <a:r>
              <a:rPr lang="en-US" sz="1200" dirty="0"/>
              <a:t>, “Artificial Intelligence in the Criminal Justice System”, (</a:t>
            </a:r>
            <a:r>
              <a:rPr lang="en-US" sz="1200" dirty="0" err="1"/>
              <a:t>Pixelplex</a:t>
            </a:r>
            <a:r>
              <a:rPr lang="en-US" sz="1200" dirty="0"/>
              <a:t>, January 12 2021), </a:t>
            </a:r>
            <a:r>
              <a:rPr lang="en-US" sz="1200" dirty="0">
                <a:hlinkClick r:id="rId6">
                  <a:extLst>
                    <a:ext uri="{A12FA001-AC4F-418D-AE19-62706E023703}">
                      <ahyp:hlinkClr xmlns:ahyp="http://schemas.microsoft.com/office/drawing/2018/hyperlinkcolor" val="tx"/>
                    </a:ext>
                  </a:extLst>
                </a:hlinkClick>
              </a:rPr>
              <a:t>https://pixelplex.io/blog/artificial-intelligence-criminal-justice-system/ - </a:t>
            </a:r>
            <a:r>
              <a:rPr lang="en-US" sz="1200" dirty="0"/>
              <a:t> (April 13 2023)</a:t>
            </a:r>
          </a:p>
          <a:p>
            <a:pPr marL="0" indent="0">
              <a:lnSpc>
                <a:spcPct val="100000"/>
              </a:lnSpc>
              <a:spcBef>
                <a:spcPts val="0"/>
              </a:spcBef>
              <a:spcAft>
                <a:spcPts val="1200"/>
              </a:spcAft>
              <a:buNone/>
            </a:pPr>
            <a:r>
              <a:rPr lang="en-US" sz="1200" dirty="0"/>
              <a:t>[6] Faddoul M., </a:t>
            </a:r>
            <a:r>
              <a:rPr lang="en-US" sz="1200" dirty="0" err="1"/>
              <a:t>Ruhrmann</a:t>
            </a:r>
            <a:r>
              <a:rPr lang="en-US" sz="1200" dirty="0"/>
              <a:t> H., Lee J., </a:t>
            </a:r>
            <a:r>
              <a:rPr lang="en-US" sz="1200" dirty="0">
                <a:hlinkClick r:id="rId7">
                  <a:extLst>
                    <a:ext uri="{A12FA001-AC4F-418D-AE19-62706E023703}">
                      <ahyp:hlinkClr xmlns:ahyp="http://schemas.microsoft.com/office/drawing/2018/hyperlinkcolor" val="tx"/>
                    </a:ext>
                  </a:extLst>
                </a:hlinkClick>
              </a:rPr>
              <a:t>“</a:t>
            </a:r>
            <a:r>
              <a:rPr lang="en-US" sz="1200" i="0" dirty="0">
                <a:effectLst/>
              </a:rPr>
              <a:t>A Risk Assessment of a Pretrial Risk Assessment Tool: Tussles, Mitigation Strategies, and Inherent Limits</a:t>
            </a:r>
            <a:r>
              <a:rPr lang="en-US" sz="1200" dirty="0"/>
              <a:t>”, (UC Berkeley, May 14 2020), </a:t>
            </a:r>
            <a:r>
              <a:rPr lang="en-US" sz="1200" dirty="0">
                <a:hlinkClick r:id="rId7">
                  <a:extLst>
                    <a:ext uri="{A12FA001-AC4F-418D-AE19-62706E023703}">
                      <ahyp:hlinkClr xmlns:ahyp="http://schemas.microsoft.com/office/drawing/2018/hyperlinkcolor" val="tx"/>
                    </a:ext>
                  </a:extLst>
                </a:hlinkClick>
              </a:rPr>
              <a:t>https://arxiv.org/ftp/arxiv/papers/2005/2005.07299.pdf - </a:t>
            </a:r>
            <a:r>
              <a:rPr lang="en-US" sz="1200" dirty="0"/>
              <a:t>(April 13 2023)</a:t>
            </a:r>
          </a:p>
          <a:p>
            <a:pPr marL="0" indent="0">
              <a:lnSpc>
                <a:spcPct val="100000"/>
              </a:lnSpc>
              <a:spcBef>
                <a:spcPts val="0"/>
              </a:spcBef>
              <a:spcAft>
                <a:spcPts val="1200"/>
              </a:spcAft>
              <a:buNone/>
            </a:pPr>
            <a:r>
              <a:rPr lang="en-US" sz="1200" dirty="0"/>
              <a:t>[7] Nicole Black, “The Future Is Now: Lawyers, Artificial Intelligence, And Data Analytics”, (Breaking Media Inc., October 31, 2019), </a:t>
            </a:r>
            <a:r>
              <a:rPr lang="en-US" sz="1200" dirty="0">
                <a:hlinkClick r:id="rId8">
                  <a:extLst>
                    <a:ext uri="{A12FA001-AC4F-418D-AE19-62706E023703}">
                      <ahyp:hlinkClr xmlns:ahyp="http://schemas.microsoft.com/office/drawing/2018/hyperlinkcolor" val="tx"/>
                    </a:ext>
                  </a:extLst>
                </a:hlinkClick>
              </a:rPr>
              <a:t>https://abovethelaw.com/2019/10/the-future-is-now-lawyers-artificial-intelligence-and-data-analytics/</a:t>
            </a:r>
            <a:r>
              <a:rPr lang="en-US" sz="1200" dirty="0"/>
              <a:t> (April 13 2023)</a:t>
            </a:r>
          </a:p>
          <a:p>
            <a:pPr marL="0" indent="0">
              <a:lnSpc>
                <a:spcPct val="100000"/>
              </a:lnSpc>
              <a:spcBef>
                <a:spcPts val="0"/>
              </a:spcBef>
              <a:spcAft>
                <a:spcPts val="1200"/>
              </a:spcAft>
              <a:buNone/>
            </a:pPr>
            <a:r>
              <a:rPr lang="en-US" sz="1200" dirty="0"/>
              <a:t>[8] Anthony Davis, “The Future of Law Firms (and Lawyers) in the Age of Artificial Intelligence”, (ABA, October 2 2020), </a:t>
            </a:r>
            <a:r>
              <a:rPr lang="en-US" sz="1200" dirty="0">
                <a:hlinkClick r:id="rId9">
                  <a:extLst>
                    <a:ext uri="{A12FA001-AC4F-418D-AE19-62706E023703}">
                      <ahyp:hlinkClr xmlns:ahyp="http://schemas.microsoft.com/office/drawing/2018/hyperlinkcolor" val="tx"/>
                    </a:ext>
                  </a:extLst>
                </a:hlinkClick>
              </a:rPr>
              <a:t>https://www.americanbar.org/groups/professional_responsibility/publications/professional_lawyer/27/1/the-future-law-firms-and-lawyers-the-age-artificial-intelligence/ - </a:t>
            </a:r>
            <a:r>
              <a:rPr lang="en-US" sz="1200" dirty="0"/>
              <a:t>(April 13 2023)</a:t>
            </a:r>
          </a:p>
          <a:p>
            <a:pPr marL="0" indent="0">
              <a:lnSpc>
                <a:spcPct val="100000"/>
              </a:lnSpc>
              <a:spcBef>
                <a:spcPts val="0"/>
              </a:spcBef>
              <a:spcAft>
                <a:spcPts val="1200"/>
              </a:spcAft>
              <a:buNone/>
            </a:pPr>
            <a:r>
              <a:rPr lang="en-US" sz="1200" dirty="0"/>
              <a:t>[9] Hao, K., Stray, J., ”Can you make AI fairer than a judge? Play our courtroom algorithm game”, (MIT Technology Review, October 17 2019), </a:t>
            </a:r>
            <a:r>
              <a:rPr lang="en-US" sz="1200" dirty="0">
                <a:hlinkClick r:id="rId10">
                  <a:extLst>
                    <a:ext uri="{A12FA001-AC4F-418D-AE19-62706E023703}">
                      <ahyp:hlinkClr xmlns:ahyp="http://schemas.microsoft.com/office/drawing/2018/hyperlinkcolor" val="tx"/>
                    </a:ext>
                  </a:extLst>
                </a:hlinkClick>
              </a:rPr>
              <a:t>https://www.technologyreview.com/2019/10/17/75285/ai-fairer-than-judge-criminal-risk-assessment-algorithm/ - </a:t>
            </a:r>
            <a:r>
              <a:rPr lang="en-US" sz="1200" dirty="0"/>
              <a:t> (April 12 2023)</a:t>
            </a:r>
          </a:p>
        </p:txBody>
      </p:sp>
      <p:sp>
        <p:nvSpPr>
          <p:cNvPr id="4" name="Footer Placeholder 3"/>
          <p:cNvSpPr>
            <a:spLocks noGrp="1"/>
          </p:cNvSpPr>
          <p:nvPr>
            <p:ph type="ftr" sz="quarter" idx="11"/>
          </p:nvPr>
        </p:nvSpPr>
        <p:spPr/>
        <p:txBody>
          <a:bodyPr/>
          <a:lstStyle/>
          <a:p>
            <a:r>
              <a:rPr lang="sk-SK"/>
              <a:t>© 2023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17</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Winston Lewis</a:t>
            </a:r>
          </a:p>
        </p:txBody>
      </p:sp>
    </p:spTree>
    <p:extLst>
      <p:ext uri="{BB962C8B-B14F-4D97-AF65-F5344CB8AC3E}">
        <p14:creationId xmlns:p14="http://schemas.microsoft.com/office/powerpoint/2010/main" val="6632965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B4D9C-AE86-E14D-BE53-A2EF34300D01}"/>
              </a:ext>
            </a:extLst>
          </p:cNvPr>
          <p:cNvSpPr>
            <a:spLocks noGrp="1"/>
          </p:cNvSpPr>
          <p:nvPr>
            <p:ph type="title"/>
          </p:nvPr>
        </p:nvSpPr>
        <p:spPr/>
        <p:txBody>
          <a:bodyPr/>
          <a:lstStyle/>
          <a:p>
            <a:r>
              <a:rPr lang="en-US" dirty="0"/>
              <a:t>Toward inclusive ai</a:t>
            </a:r>
          </a:p>
        </p:txBody>
      </p:sp>
      <p:sp>
        <p:nvSpPr>
          <p:cNvPr id="3" name="Text Placeholder 2">
            <a:extLst>
              <a:ext uri="{FF2B5EF4-FFF2-40B4-BE49-F238E27FC236}">
                <a16:creationId xmlns:a16="http://schemas.microsoft.com/office/drawing/2014/main" id="{FF1992AE-DEBA-C041-8327-4AC1FB130AE9}"/>
              </a:ext>
            </a:extLst>
          </p:cNvPr>
          <p:cNvSpPr>
            <a:spLocks noGrp="1"/>
          </p:cNvSpPr>
          <p:nvPr>
            <p:ph type="body" idx="1"/>
          </p:nvPr>
        </p:nvSpPr>
        <p:spPr/>
        <p:txBody>
          <a:bodyPr/>
          <a:lstStyle/>
          <a:p>
            <a:r>
              <a:rPr lang="en-US" dirty="0"/>
              <a:t>Tanishka Dalavi</a:t>
            </a:r>
          </a:p>
        </p:txBody>
      </p:sp>
      <p:sp>
        <p:nvSpPr>
          <p:cNvPr id="4" name="Footer Placeholder 3">
            <a:extLst>
              <a:ext uri="{FF2B5EF4-FFF2-40B4-BE49-F238E27FC236}">
                <a16:creationId xmlns:a16="http://schemas.microsoft.com/office/drawing/2014/main" id="{373A31F2-FBFC-2C43-802D-1D451EE68E8A}"/>
              </a:ext>
            </a:extLst>
          </p:cNvPr>
          <p:cNvSpPr>
            <a:spLocks noGrp="1"/>
          </p:cNvSpPr>
          <p:nvPr>
            <p:ph type="ftr" sz="quarter" idx="11"/>
          </p:nvPr>
        </p:nvSpPr>
        <p:spPr/>
        <p:txBody>
          <a:bodyPr/>
          <a:lstStyle/>
          <a:p>
            <a:r>
              <a:rPr lang="sk-SK"/>
              <a:t>© 2023 Keith A. Pray</a:t>
            </a:r>
            <a:endParaRPr lang="en-US"/>
          </a:p>
        </p:txBody>
      </p:sp>
      <p:sp>
        <p:nvSpPr>
          <p:cNvPr id="5" name="Slide Number Placeholder 4">
            <a:extLst>
              <a:ext uri="{FF2B5EF4-FFF2-40B4-BE49-F238E27FC236}">
                <a16:creationId xmlns:a16="http://schemas.microsoft.com/office/drawing/2014/main" id="{5CB4B1B5-09B5-5844-A1D0-76C23D2CA987}"/>
              </a:ext>
            </a:extLst>
          </p:cNvPr>
          <p:cNvSpPr>
            <a:spLocks noGrp="1"/>
          </p:cNvSpPr>
          <p:nvPr>
            <p:ph type="sldNum" sz="quarter" idx="12"/>
          </p:nvPr>
        </p:nvSpPr>
        <p:spPr/>
        <p:txBody>
          <a:bodyPr/>
          <a:lstStyle/>
          <a:p>
            <a:fld id="{A2A17EAB-8B51-5C40-8776-6683E51FA7A0}" type="slidenum">
              <a:rPr lang="en-US" smtClean="0"/>
              <a:t>18</a:t>
            </a:fld>
            <a:endParaRPr lang="en-US"/>
          </a:p>
        </p:txBody>
      </p:sp>
    </p:spTree>
    <p:extLst>
      <p:ext uri="{BB962C8B-B14F-4D97-AF65-F5344CB8AC3E}">
        <p14:creationId xmlns:p14="http://schemas.microsoft.com/office/powerpoint/2010/main" val="13234743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much of our lives involve ai?</a:t>
            </a:r>
          </a:p>
        </p:txBody>
      </p:sp>
      <p:sp>
        <p:nvSpPr>
          <p:cNvPr id="3" name="Content Placeholder 2"/>
          <p:cNvSpPr>
            <a:spLocks noGrp="1"/>
          </p:cNvSpPr>
          <p:nvPr>
            <p:ph sz="half" idx="1"/>
          </p:nvPr>
        </p:nvSpPr>
        <p:spPr/>
        <p:txBody>
          <a:bodyPr/>
          <a:lstStyle/>
          <a:p>
            <a:r>
              <a:rPr lang="en-US" dirty="0"/>
              <a:t>We interact with AI pretty much every day – comes in various forms</a:t>
            </a:r>
          </a:p>
          <a:p>
            <a:r>
              <a:rPr lang="en-US" dirty="0"/>
              <a:t>Used in many different industries</a:t>
            </a:r>
          </a:p>
          <a:p>
            <a:r>
              <a:rPr lang="en-US" dirty="0"/>
              <a:t>‘Over 800 million people in more than 190 countries will be using chatbots to accomplish various tasks by 2023’</a:t>
            </a:r>
          </a:p>
          <a:p>
            <a:pPr lvl="1"/>
            <a:endParaRPr lang="en-US" dirty="0"/>
          </a:p>
        </p:txBody>
      </p:sp>
      <p:sp>
        <p:nvSpPr>
          <p:cNvPr id="5" name="Footer Placeholder 4"/>
          <p:cNvSpPr>
            <a:spLocks noGrp="1"/>
          </p:cNvSpPr>
          <p:nvPr>
            <p:ph type="ftr" sz="quarter" idx="11"/>
          </p:nvPr>
        </p:nvSpPr>
        <p:spPr/>
        <p:txBody>
          <a:bodyPr/>
          <a:lstStyle/>
          <a:p>
            <a:r>
              <a:rPr lang="sk-SK"/>
              <a:t>© 2023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19</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Tanishka Dalavi</a:t>
            </a:r>
          </a:p>
        </p:txBody>
      </p:sp>
      <p:pic>
        <p:nvPicPr>
          <p:cNvPr id="1032" name="Picture 8" descr="Chart: Do People Know Where AI Is Used? | Statista">
            <a:extLst>
              <a:ext uri="{FF2B5EF4-FFF2-40B4-BE49-F238E27FC236}">
                <a16:creationId xmlns:a16="http://schemas.microsoft.com/office/drawing/2014/main" id="{3EF20CD2-125D-BD39-DC2C-F164581C13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1286737"/>
            <a:ext cx="4370486" cy="31142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01840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3158D93-A2F2-C940-8BA3-CCCE706715E4}"/>
              </a:ext>
            </a:extLst>
          </p:cNvPr>
          <p:cNvSpPr>
            <a:spLocks noGrp="1"/>
          </p:cNvSpPr>
          <p:nvPr>
            <p:ph type="sldNum" sz="quarter" idx="12"/>
          </p:nvPr>
        </p:nvSpPr>
        <p:spPr/>
        <p:txBody>
          <a:bodyPr/>
          <a:lstStyle/>
          <a:p>
            <a:pPr lvl="0">
              <a:spcBef>
                <a:spcPts val="0"/>
              </a:spcBef>
              <a:buNone/>
            </a:pPr>
            <a:fld id="{00000000-1234-1234-1234-123412341234}" type="slidenum">
              <a:rPr lang="en" smtClean="0"/>
              <a:t>2</a:t>
            </a:fld>
            <a:endParaRPr lang="en"/>
          </a:p>
        </p:txBody>
      </p:sp>
      <p:sp>
        <p:nvSpPr>
          <p:cNvPr id="21" name="Title 1">
            <a:extLst>
              <a:ext uri="{FF2B5EF4-FFF2-40B4-BE49-F238E27FC236}">
                <a16:creationId xmlns:a16="http://schemas.microsoft.com/office/drawing/2014/main" id="{0AC2E36A-273D-634B-A9C5-A26D8938C812}"/>
              </a:ext>
            </a:extLst>
          </p:cNvPr>
          <p:cNvSpPr>
            <a:spLocks noGrp="1"/>
          </p:cNvSpPr>
          <p:nvPr>
            <p:ph type="title"/>
          </p:nvPr>
        </p:nvSpPr>
        <p:spPr>
          <a:xfrm>
            <a:off x="311700" y="416449"/>
            <a:ext cx="8520600" cy="572700"/>
          </a:xfrm>
        </p:spPr>
        <p:txBody>
          <a:bodyPr/>
          <a:lstStyle/>
          <a:p>
            <a:r>
              <a:rPr lang="en-US" dirty="0"/>
              <a:t>Survey Results (1/3)  -22 Responses</a:t>
            </a:r>
          </a:p>
        </p:txBody>
      </p:sp>
      <p:sp>
        <p:nvSpPr>
          <p:cNvPr id="12" name="Footer Placeholder 11">
            <a:extLst>
              <a:ext uri="{FF2B5EF4-FFF2-40B4-BE49-F238E27FC236}">
                <a16:creationId xmlns:a16="http://schemas.microsoft.com/office/drawing/2014/main" id="{C82BF74D-9DB8-414B-9EC7-B100B3866E4E}"/>
              </a:ext>
            </a:extLst>
          </p:cNvPr>
          <p:cNvSpPr>
            <a:spLocks noGrp="1"/>
          </p:cNvSpPr>
          <p:nvPr>
            <p:ph type="ftr" sz="quarter" idx="11"/>
          </p:nvPr>
        </p:nvSpPr>
        <p:spPr/>
        <p:txBody>
          <a:bodyPr/>
          <a:lstStyle/>
          <a:p>
            <a:r>
              <a:rPr lang="sk-SK"/>
              <a:t>© 2023 Keith A. Pray</a:t>
            </a:r>
            <a:endParaRPr lang="en-US" dirty="0"/>
          </a:p>
        </p:txBody>
      </p:sp>
      <p:pic>
        <p:nvPicPr>
          <p:cNvPr id="10" name="Picture 9">
            <a:extLst>
              <a:ext uri="{FF2B5EF4-FFF2-40B4-BE49-F238E27FC236}">
                <a16:creationId xmlns:a16="http://schemas.microsoft.com/office/drawing/2014/main" id="{F7145123-3D26-F8F3-A2B8-B8408C792054}"/>
              </a:ext>
            </a:extLst>
          </p:cNvPr>
          <p:cNvPicPr>
            <a:picLocks noChangeAspect="1"/>
          </p:cNvPicPr>
          <p:nvPr/>
        </p:nvPicPr>
        <p:blipFill>
          <a:blip r:embed="rId3"/>
          <a:stretch>
            <a:fillRect/>
          </a:stretch>
        </p:blipFill>
        <p:spPr>
          <a:xfrm>
            <a:off x="216808" y="926375"/>
            <a:ext cx="2654300" cy="4025900"/>
          </a:xfrm>
          <a:prstGeom prst="rect">
            <a:avLst/>
          </a:prstGeom>
        </p:spPr>
      </p:pic>
      <p:pic>
        <p:nvPicPr>
          <p:cNvPr id="14" name="Picture 13">
            <a:extLst>
              <a:ext uri="{FF2B5EF4-FFF2-40B4-BE49-F238E27FC236}">
                <a16:creationId xmlns:a16="http://schemas.microsoft.com/office/drawing/2014/main" id="{CC7D8544-D3EA-D064-3C56-8935083B88EC}"/>
              </a:ext>
            </a:extLst>
          </p:cNvPr>
          <p:cNvPicPr>
            <a:picLocks noChangeAspect="1"/>
          </p:cNvPicPr>
          <p:nvPr/>
        </p:nvPicPr>
        <p:blipFill>
          <a:blip r:embed="rId4"/>
          <a:stretch>
            <a:fillRect/>
          </a:stretch>
        </p:blipFill>
        <p:spPr>
          <a:xfrm>
            <a:off x="3238954" y="926375"/>
            <a:ext cx="3111500" cy="4013200"/>
          </a:xfrm>
          <a:prstGeom prst="rect">
            <a:avLst/>
          </a:prstGeom>
        </p:spPr>
      </p:pic>
      <p:pic>
        <p:nvPicPr>
          <p:cNvPr id="16" name="Picture 15">
            <a:extLst>
              <a:ext uri="{FF2B5EF4-FFF2-40B4-BE49-F238E27FC236}">
                <a16:creationId xmlns:a16="http://schemas.microsoft.com/office/drawing/2014/main" id="{8E87E10C-879E-8945-0D82-1FC2BDE92397}"/>
              </a:ext>
            </a:extLst>
          </p:cNvPr>
          <p:cNvPicPr>
            <a:picLocks noChangeAspect="1"/>
          </p:cNvPicPr>
          <p:nvPr/>
        </p:nvPicPr>
        <p:blipFill>
          <a:blip r:embed="rId5"/>
          <a:stretch>
            <a:fillRect/>
          </a:stretch>
        </p:blipFill>
        <p:spPr>
          <a:xfrm>
            <a:off x="6718300" y="1193800"/>
            <a:ext cx="2273300" cy="2755900"/>
          </a:xfrm>
          <a:prstGeom prst="rect">
            <a:avLst/>
          </a:prstGeom>
        </p:spPr>
      </p:pic>
    </p:spTree>
    <p:extLst>
      <p:ext uri="{BB962C8B-B14F-4D97-AF65-F5344CB8AC3E}">
        <p14:creationId xmlns:p14="http://schemas.microsoft.com/office/powerpoint/2010/main" val="14985197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AI is trained</a:t>
            </a:r>
          </a:p>
        </p:txBody>
      </p:sp>
      <p:sp>
        <p:nvSpPr>
          <p:cNvPr id="3" name="Content Placeholder 2"/>
          <p:cNvSpPr>
            <a:spLocks noGrp="1"/>
          </p:cNvSpPr>
          <p:nvPr>
            <p:ph sz="half" idx="1"/>
          </p:nvPr>
        </p:nvSpPr>
        <p:spPr/>
        <p:txBody>
          <a:bodyPr>
            <a:normAutofit fontScale="92500" lnSpcReduction="10000"/>
          </a:bodyPr>
          <a:lstStyle/>
          <a:p>
            <a:pPr>
              <a:lnSpc>
                <a:spcPct val="200000"/>
              </a:lnSpc>
            </a:pPr>
            <a:r>
              <a:rPr lang="en-US" dirty="0"/>
              <a:t>AI can only do what it is told</a:t>
            </a:r>
          </a:p>
          <a:p>
            <a:pPr>
              <a:lnSpc>
                <a:spcPct val="200000"/>
              </a:lnSpc>
            </a:pPr>
            <a:r>
              <a:rPr lang="en-US" dirty="0"/>
              <a:t>Data is a crucial part of the process</a:t>
            </a:r>
          </a:p>
          <a:p>
            <a:pPr>
              <a:lnSpc>
                <a:spcPct val="200000"/>
              </a:lnSpc>
            </a:pPr>
            <a:r>
              <a:rPr lang="en-US" dirty="0"/>
              <a:t>Making the AI model is more focused on, but testing with high quality data is sometimes an after thought</a:t>
            </a:r>
          </a:p>
        </p:txBody>
      </p:sp>
      <p:sp>
        <p:nvSpPr>
          <p:cNvPr id="5" name="Footer Placeholder 4"/>
          <p:cNvSpPr>
            <a:spLocks noGrp="1"/>
          </p:cNvSpPr>
          <p:nvPr>
            <p:ph type="ftr" sz="quarter" idx="11"/>
          </p:nvPr>
        </p:nvSpPr>
        <p:spPr/>
        <p:txBody>
          <a:bodyPr/>
          <a:lstStyle/>
          <a:p>
            <a:r>
              <a:rPr lang="sk-SK" dirty="0"/>
              <a:t>© 2023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20</a:t>
            </a:fld>
            <a:endParaRPr lang="en-US"/>
          </a:p>
        </p:txBody>
      </p:sp>
      <p:pic>
        <p:nvPicPr>
          <p:cNvPr id="9" name="Picture 8">
            <a:extLst>
              <a:ext uri="{FF2B5EF4-FFF2-40B4-BE49-F238E27FC236}">
                <a16:creationId xmlns:a16="http://schemas.microsoft.com/office/drawing/2014/main" id="{D55A781A-0195-2F72-F18E-3A98B2E14E5E}"/>
              </a:ext>
            </a:extLst>
          </p:cNvPr>
          <p:cNvPicPr>
            <a:picLocks noChangeAspect="1"/>
          </p:cNvPicPr>
          <p:nvPr/>
        </p:nvPicPr>
        <p:blipFill>
          <a:blip r:embed="rId3"/>
          <a:stretch>
            <a:fillRect/>
          </a:stretch>
        </p:blipFill>
        <p:spPr>
          <a:xfrm>
            <a:off x="4419600" y="1026387"/>
            <a:ext cx="4392932" cy="3232693"/>
          </a:xfrm>
          <a:prstGeom prst="rect">
            <a:avLst/>
          </a:prstGeom>
        </p:spPr>
      </p:pic>
      <p:sp>
        <p:nvSpPr>
          <p:cNvPr id="10" name="Content Placeholder 2">
            <a:extLst>
              <a:ext uri="{FF2B5EF4-FFF2-40B4-BE49-F238E27FC236}">
                <a16:creationId xmlns:a16="http://schemas.microsoft.com/office/drawing/2014/main" id="{DEB436EE-5AA6-CB2A-8912-C5F076DC8C65}"/>
              </a:ext>
            </a:extLst>
          </p:cNvPr>
          <p:cNvSpPr txBox="1">
            <a:spLocks/>
          </p:cNvSpPr>
          <p:nvPr/>
        </p:nvSpPr>
        <p:spPr>
          <a:xfrm>
            <a:off x="5273197" y="4116912"/>
            <a:ext cx="3733800" cy="3352800"/>
          </a:xfrm>
          <a:prstGeom prst="rect">
            <a:avLst/>
          </a:prstGeom>
        </p:spPr>
        <p:txBody>
          <a:bodyPr vert="horz" lIns="91436" tIns="45718" rIns="91436" bIns="45718" rtlCol="0">
            <a:normAutofit/>
          </a:bodyPr>
          <a:lst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18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5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4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100" kern="1200">
                <a:solidFill>
                  <a:schemeClr val="tx1"/>
                </a:solidFill>
                <a:latin typeface="+mn-lt"/>
                <a:ea typeface="+mn-ea"/>
                <a:cs typeface="+mn-cs"/>
              </a:defRPr>
            </a:lvl6pPr>
            <a:lvl7pPr marL="2002453"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7pPr>
            <a:lvl8pPr marL="2002453" indent="-205767" algn="l" defTabSz="914362" rtl="0" eaLnBrk="1" latinLnBrk="0" hangingPunct="1">
              <a:lnSpc>
                <a:spcPct val="90000"/>
              </a:lnSpc>
              <a:spcBef>
                <a:spcPts val="600"/>
              </a:spcBef>
              <a:buClr>
                <a:schemeClr val="tx2"/>
              </a:buClr>
              <a:buSzPct val="100000"/>
              <a:buFont typeface="Cambria" pitchFamily="18" charset="0"/>
              <a:buChar char="–"/>
              <a:defRPr sz="1100" kern="1200">
                <a:solidFill>
                  <a:schemeClr val="tx1"/>
                </a:solidFill>
                <a:latin typeface="+mn-lt"/>
                <a:ea typeface="+mn-ea"/>
                <a:cs typeface="+mn-cs"/>
              </a:defRPr>
            </a:lvl8pPr>
            <a:lvl9pPr marL="2002453"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9pPr>
          </a:lstStyle>
          <a:p>
            <a:pPr>
              <a:lnSpc>
                <a:spcPct val="200000"/>
              </a:lnSpc>
            </a:pPr>
            <a:r>
              <a:rPr lang="en-US" dirty="0"/>
              <a:t>Algorithm vs Accuracy</a:t>
            </a:r>
          </a:p>
        </p:txBody>
      </p:sp>
      <p:sp>
        <p:nvSpPr>
          <p:cNvPr id="11" name="TextBox 10">
            <a:extLst>
              <a:ext uri="{FF2B5EF4-FFF2-40B4-BE49-F238E27FC236}">
                <a16:creationId xmlns:a16="http://schemas.microsoft.com/office/drawing/2014/main" id="{75D11440-973F-BD45-B106-070551A287B8}"/>
              </a:ext>
            </a:extLst>
          </p:cNvPr>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Tanishka Dalavi</a:t>
            </a:r>
          </a:p>
        </p:txBody>
      </p:sp>
    </p:spTree>
    <p:extLst>
      <p:ext uri="{BB962C8B-B14F-4D97-AF65-F5344CB8AC3E}">
        <p14:creationId xmlns:p14="http://schemas.microsoft.com/office/powerpoint/2010/main" val="23487407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Consequences of this in the real world</a:t>
            </a:r>
          </a:p>
        </p:txBody>
      </p:sp>
      <p:sp>
        <p:nvSpPr>
          <p:cNvPr id="3" name="Content Placeholder 2"/>
          <p:cNvSpPr>
            <a:spLocks noGrp="1"/>
          </p:cNvSpPr>
          <p:nvPr>
            <p:ph sz="half" idx="1"/>
          </p:nvPr>
        </p:nvSpPr>
        <p:spPr/>
        <p:txBody>
          <a:bodyPr/>
          <a:lstStyle/>
          <a:p>
            <a:pPr>
              <a:lnSpc>
                <a:spcPct val="250000"/>
              </a:lnSpc>
            </a:pPr>
            <a:r>
              <a:rPr lang="en-US" dirty="0"/>
              <a:t>Amazon hiring bias</a:t>
            </a:r>
          </a:p>
          <a:p>
            <a:pPr>
              <a:lnSpc>
                <a:spcPct val="250000"/>
              </a:lnSpc>
            </a:pPr>
            <a:r>
              <a:rPr lang="en-US" dirty="0"/>
              <a:t>Apple Card credit limit algorithm</a:t>
            </a:r>
          </a:p>
          <a:p>
            <a:pPr>
              <a:lnSpc>
                <a:spcPct val="250000"/>
              </a:lnSpc>
            </a:pPr>
            <a:r>
              <a:rPr lang="en-US" dirty="0"/>
              <a:t>AI powered robot Tay – started </a:t>
            </a:r>
            <a:r>
              <a:rPr lang="en-US"/>
              <a:t>off friendly and went south</a:t>
            </a:r>
            <a:endParaRPr lang="en-US" dirty="0"/>
          </a:p>
        </p:txBody>
      </p:sp>
      <p:sp>
        <p:nvSpPr>
          <p:cNvPr id="4" name="Content Placeholder 3"/>
          <p:cNvSpPr>
            <a:spLocks noGrp="1"/>
          </p:cNvSpPr>
          <p:nvPr>
            <p:ph sz="half" idx="2"/>
          </p:nvPr>
        </p:nvSpPr>
        <p:spPr>
          <a:ln>
            <a:solidFill>
              <a:schemeClr val="bg1"/>
            </a:solidFill>
          </a:ln>
        </p:spPr>
        <p:txBody>
          <a:bodyPr anchor="ctr"/>
          <a:lstStyle/>
          <a:p>
            <a:pPr marL="0" indent="0" algn="ctr">
              <a:buNone/>
            </a:pPr>
            <a:r>
              <a:rPr lang="en-US" dirty="0"/>
              <a:t>&lt;Graphic as big as will fit&gt;</a:t>
            </a:r>
          </a:p>
        </p:txBody>
      </p:sp>
      <p:sp>
        <p:nvSpPr>
          <p:cNvPr id="5" name="Footer Placeholder 4"/>
          <p:cNvSpPr>
            <a:spLocks noGrp="1"/>
          </p:cNvSpPr>
          <p:nvPr>
            <p:ph type="ftr" sz="quarter" idx="11"/>
          </p:nvPr>
        </p:nvSpPr>
        <p:spPr/>
        <p:txBody>
          <a:bodyPr/>
          <a:lstStyle/>
          <a:p>
            <a:r>
              <a:rPr lang="sk-SK"/>
              <a:t>© 2023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21</a:t>
            </a:fld>
            <a:endParaRPr lang="en-US"/>
          </a:p>
        </p:txBody>
      </p:sp>
      <p:pic>
        <p:nvPicPr>
          <p:cNvPr id="2050" name="Picture 2" descr="Microsoft shuts down AI chatbot, Tay, after it turned into a Nazi - CBS News">
            <a:extLst>
              <a:ext uri="{FF2B5EF4-FFF2-40B4-BE49-F238E27FC236}">
                <a16:creationId xmlns:a16="http://schemas.microsoft.com/office/drawing/2014/main" id="{9EC44279-FF07-9DF7-09C6-74A357CA55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1" y="1158391"/>
            <a:ext cx="4174146" cy="362315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D43D942F-1346-EBD6-1AE2-A3D539456AD7}"/>
              </a:ext>
            </a:extLst>
          </p:cNvPr>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Tanishka Dalavi</a:t>
            </a:r>
          </a:p>
        </p:txBody>
      </p:sp>
    </p:spTree>
    <p:extLst>
      <p:ext uri="{BB962C8B-B14F-4D97-AF65-F5344CB8AC3E}">
        <p14:creationId xmlns:p14="http://schemas.microsoft.com/office/powerpoint/2010/main" val="13839571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Future goals</a:t>
            </a:r>
          </a:p>
        </p:txBody>
      </p:sp>
      <p:sp>
        <p:nvSpPr>
          <p:cNvPr id="3" name="Content Placeholder 2"/>
          <p:cNvSpPr>
            <a:spLocks noGrp="1"/>
          </p:cNvSpPr>
          <p:nvPr>
            <p:ph sz="half" idx="1"/>
          </p:nvPr>
        </p:nvSpPr>
        <p:spPr/>
        <p:txBody>
          <a:bodyPr/>
          <a:lstStyle/>
          <a:p>
            <a:pPr>
              <a:lnSpc>
                <a:spcPct val="150000"/>
              </a:lnSpc>
            </a:pPr>
            <a:r>
              <a:rPr lang="en-US" dirty="0"/>
              <a:t>AI Model development teams should focus on deployment and data</a:t>
            </a:r>
          </a:p>
          <a:p>
            <a:pPr>
              <a:lnSpc>
                <a:spcPct val="150000"/>
              </a:lnSpc>
            </a:pPr>
            <a:r>
              <a:rPr lang="en-US" dirty="0"/>
              <a:t>Diverse AI Models and Teams</a:t>
            </a:r>
          </a:p>
          <a:p>
            <a:pPr>
              <a:lnSpc>
                <a:spcPct val="150000"/>
              </a:lnSpc>
            </a:pPr>
            <a:r>
              <a:rPr lang="en-US" dirty="0"/>
              <a:t>Creating a set of ethical principals these models should align with</a:t>
            </a:r>
          </a:p>
        </p:txBody>
      </p:sp>
      <p:sp>
        <p:nvSpPr>
          <p:cNvPr id="5" name="Footer Placeholder 4"/>
          <p:cNvSpPr>
            <a:spLocks noGrp="1"/>
          </p:cNvSpPr>
          <p:nvPr>
            <p:ph type="ftr" sz="quarter" idx="11"/>
          </p:nvPr>
        </p:nvSpPr>
        <p:spPr/>
        <p:txBody>
          <a:bodyPr/>
          <a:lstStyle/>
          <a:p>
            <a:r>
              <a:rPr lang="sk-SK"/>
              <a:t>© 2023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22</a:t>
            </a:fld>
            <a:endParaRPr lang="en-US"/>
          </a:p>
        </p:txBody>
      </p:sp>
      <p:sp>
        <p:nvSpPr>
          <p:cNvPr id="8" name="TextBox 7">
            <a:extLst>
              <a:ext uri="{FF2B5EF4-FFF2-40B4-BE49-F238E27FC236}">
                <a16:creationId xmlns:a16="http://schemas.microsoft.com/office/drawing/2014/main" id="{A5AD0C03-CCE3-F610-7625-F3530ABBBE6E}"/>
              </a:ext>
            </a:extLst>
          </p:cNvPr>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Tanishka Dalavi</a:t>
            </a:r>
          </a:p>
        </p:txBody>
      </p:sp>
      <p:pic>
        <p:nvPicPr>
          <p:cNvPr id="1030" name="Picture 6" descr="Free Artificial Intelligence Brain illustration and picture">
            <a:extLst>
              <a:ext uri="{FF2B5EF4-FFF2-40B4-BE49-F238E27FC236}">
                <a16:creationId xmlns:a16="http://schemas.microsoft.com/office/drawing/2014/main" id="{205FA9AB-34D8-0D0D-72B6-3165B3B4B3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5409" y="1568195"/>
            <a:ext cx="4428747" cy="22881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96775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a:xfrm>
            <a:off x="142407" y="1026826"/>
            <a:ext cx="8821711" cy="3970370"/>
          </a:xfrm>
        </p:spPr>
        <p:txBody>
          <a:bodyPr lIns="91440">
            <a:normAutofit fontScale="92500" lnSpcReduction="20000"/>
          </a:bodyPr>
          <a:lstStyle/>
          <a:p>
            <a:pPr marL="0" indent="0" algn="l">
              <a:lnSpc>
                <a:spcPct val="120000"/>
              </a:lnSpc>
              <a:buNone/>
            </a:pPr>
            <a:r>
              <a:rPr lang="en-US" sz="1100" dirty="0"/>
              <a:t>[1] Millman, Rene. "AI Recruitment Tool Pulled by Amazon for Sex Bias." IT Pro, Oct 10, 2018. ProQuest, http://ezproxy.wpi.edu/login?url=https://www.proquest.com/magazines/ai-recruitment-tool-pulled-amazon-sex-bias/docview/2117626614/se-2.</a:t>
            </a:r>
          </a:p>
          <a:p>
            <a:pPr marL="0" indent="0">
              <a:lnSpc>
                <a:spcPct val="120000"/>
              </a:lnSpc>
              <a:buNone/>
            </a:pPr>
            <a:r>
              <a:rPr lang="en-US" sz="1100" dirty="0"/>
              <a:t>[2] Jones, Connor. "Apple Co-Founder Wozniak Echoes Sexist Apple Card Allegations." IT Pro, Nov 11, 2019. ProQuest, http://ezproxy.wpi.edu/login?url=https://www.proquest.com/magazines/apple-co-founder-wozniak-echoes-sexist-card/docview/2313436628/se-2.[3] &lt;reference 3&gt;</a:t>
            </a:r>
          </a:p>
          <a:p>
            <a:pPr marL="0" indent="0">
              <a:lnSpc>
                <a:spcPct val="120000"/>
              </a:lnSpc>
              <a:buNone/>
            </a:pPr>
            <a:r>
              <a:rPr lang="en-US" sz="1100" dirty="0"/>
              <a:t>[3] Johnston, Ian. AI Robots Learning Racism, Sexism and Other Prejudices from Humans, Study Finds. Independent Digital News &amp; Media, London, 2017. ProQuest, http://ezproxy.wpi.edu/login?url=https://www.proquest.com/other-sources/ai-robots-learning-racism-sexism-other-prejudices/docview/1887204446/se-2. [5] &lt;reference 5&gt;</a:t>
            </a:r>
          </a:p>
          <a:p>
            <a:pPr marL="0" indent="0">
              <a:lnSpc>
                <a:spcPct val="120000"/>
              </a:lnSpc>
              <a:buNone/>
            </a:pPr>
            <a:r>
              <a:rPr lang="en-US" sz="1100" dirty="0"/>
              <a:t>[4] Petropoulos, Georgios. Machines that Learn to do, and do to Learn: What is Artificial Intelligence? Bruegel, Brussels, 2017. ProQuest, http://ezproxy.wpi.edu/login?url=https://www.proquest.com/blogs-podcasts-websites/machines-that-learn-do-what-is-artificial/docview/1888642452/se-2.</a:t>
            </a:r>
          </a:p>
          <a:p>
            <a:pPr marL="0" indent="0">
              <a:lnSpc>
                <a:spcPct val="120000"/>
              </a:lnSpc>
              <a:buNone/>
            </a:pPr>
            <a:r>
              <a:rPr lang="en-US" sz="1100" dirty="0"/>
              <a:t>[5] Computer, Express. "Five Ways Artificial Intelligence Will Impact Business in 2023." Express Computer, 2023. ProQuest, </a:t>
            </a:r>
            <a:r>
              <a:rPr lang="en-US" sz="1100" dirty="0">
                <a:hlinkClick r:id="rId2"/>
              </a:rPr>
              <a:t>http://ezproxy.wpi.edu/login?url=https://www.proquest.com/trade-journals/five-ways-artificial-intelligence-will-impact/docview/2770789143/se-2</a:t>
            </a:r>
            <a:r>
              <a:rPr lang="en-US" sz="1100" dirty="0"/>
              <a:t>.</a:t>
            </a:r>
          </a:p>
          <a:p>
            <a:pPr marL="0" indent="0">
              <a:lnSpc>
                <a:spcPct val="120000"/>
              </a:lnSpc>
              <a:buNone/>
            </a:pPr>
            <a:r>
              <a:rPr lang="en-US" sz="1100" dirty="0"/>
              <a:t>[6] Perez, Sarah. "Microsoft Silences its New A.I. Bot Tay, After Twitter Users Teach it Racism [Updated]."ProQuest, Mar 24, 2016, </a:t>
            </a:r>
            <a:r>
              <a:rPr lang="en-US" sz="1100" dirty="0">
                <a:hlinkClick r:id="rId3"/>
              </a:rPr>
              <a:t>http://ezproxy.wpi.edu/login?url=https://www.proquest.com/blogs-podcasts-websites/microsoft-silences-new-i-bot-tay-after-twitter/docview/1775516466/se-2</a:t>
            </a:r>
            <a:r>
              <a:rPr lang="en-US" sz="1100" dirty="0"/>
              <a:t>.</a:t>
            </a:r>
          </a:p>
          <a:p>
            <a:pPr marL="0" indent="0">
              <a:lnSpc>
                <a:spcPct val="120000"/>
              </a:lnSpc>
              <a:buNone/>
            </a:pPr>
            <a:r>
              <a:rPr lang="en-US" sz="1000" i="1" dirty="0">
                <a:effectLst/>
              </a:rPr>
              <a:t>[7] Do People Know Where AI Is Used?</a:t>
            </a:r>
            <a:r>
              <a:rPr lang="en-US" sz="1000" dirty="0">
                <a:effectLst/>
              </a:rPr>
              <a:t> https://www.google.com/url?sa=i&amp;url=https%3A%2F%2Fwww.statista.com%2Fchart%2F17383%2Fartificial-intelligence-use%2F&amp;psig=AOvVaw0bIAbBoctiYb0Xmu7AjxQT&amp;ust=1681576514448000&amp;source=images&amp;cd=vfe&amp;ved=0CBAQjRxqFwoTCPDipejmqf4CFQAAAAAdAAAAABAE. </a:t>
            </a:r>
          </a:p>
          <a:p>
            <a:pPr marL="0" indent="0">
              <a:lnSpc>
                <a:spcPct val="120000"/>
              </a:lnSpc>
              <a:buNone/>
            </a:pPr>
            <a:endParaRPr lang="en-US" sz="1100" dirty="0"/>
          </a:p>
        </p:txBody>
      </p:sp>
      <p:sp>
        <p:nvSpPr>
          <p:cNvPr id="4" name="Footer Placeholder 3"/>
          <p:cNvSpPr>
            <a:spLocks noGrp="1"/>
          </p:cNvSpPr>
          <p:nvPr>
            <p:ph type="ftr" sz="quarter" idx="11"/>
          </p:nvPr>
        </p:nvSpPr>
        <p:spPr/>
        <p:txBody>
          <a:bodyPr/>
          <a:lstStyle/>
          <a:p>
            <a:r>
              <a:rPr lang="sk-SK"/>
              <a:t>© 2023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23</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err="1">
                <a:solidFill>
                  <a:schemeClr val="tx1"/>
                </a:solidFill>
                <a:latin typeface="+mj-lt"/>
              </a:rPr>
              <a:t>Tanishka</a:t>
            </a:r>
            <a:r>
              <a:rPr lang="en-US" sz="1400" dirty="0">
                <a:solidFill>
                  <a:schemeClr val="tx1"/>
                </a:solidFill>
                <a:latin typeface="+mj-lt"/>
              </a:rPr>
              <a:t> </a:t>
            </a:r>
            <a:r>
              <a:rPr lang="en-US" sz="1400" dirty="0" err="1">
                <a:solidFill>
                  <a:schemeClr val="tx1"/>
                </a:solidFill>
                <a:latin typeface="+mj-lt"/>
              </a:rPr>
              <a:t>Dalavi</a:t>
            </a:r>
            <a:endParaRPr lang="en-US" sz="1400" dirty="0">
              <a:solidFill>
                <a:schemeClr val="tx1"/>
              </a:solidFill>
              <a:latin typeface="+mj-lt"/>
            </a:endParaRPr>
          </a:p>
        </p:txBody>
      </p:sp>
    </p:spTree>
    <p:extLst>
      <p:ext uri="{BB962C8B-B14F-4D97-AF65-F5344CB8AC3E}">
        <p14:creationId xmlns:p14="http://schemas.microsoft.com/office/powerpoint/2010/main" val="1296451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660679" y="4651659"/>
            <a:ext cx="4253087" cy="346249"/>
          </a:xfrm>
          <a:prstGeom prst="rect">
            <a:avLst/>
          </a:prstGeom>
          <a:noFill/>
        </p:spPr>
        <p:txBody>
          <a:bodyPr wrap="none" rtlCol="0">
            <a:spAutoFit/>
          </a:bodyPr>
          <a:lstStyle/>
          <a:p>
            <a:pPr>
              <a:lnSpc>
                <a:spcPct val="90000"/>
              </a:lnSpc>
            </a:pPr>
            <a:r>
              <a:rPr lang="en-US" dirty="0">
                <a:hlinkClick r:id="rId3"/>
              </a:rPr>
              <a:t>http://pbfcomics.com/197</a:t>
            </a:r>
            <a:r>
              <a:rPr lang="en-US" dirty="0"/>
              <a:t> (2014-09-26)</a:t>
            </a:r>
          </a:p>
        </p:txBody>
      </p:sp>
      <p:pic>
        <p:nvPicPr>
          <p:cNvPr id="8" name="Picture 7" descr="PBF197-Automatic_Business.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047750"/>
            <a:ext cx="9144000" cy="3048000"/>
          </a:xfrm>
          <a:prstGeom prst="rect">
            <a:avLst/>
          </a:prstGeom>
        </p:spPr>
      </p:pic>
      <p:sp>
        <p:nvSpPr>
          <p:cNvPr id="2" name="Slide Number Placeholder 1"/>
          <p:cNvSpPr>
            <a:spLocks noGrp="1"/>
          </p:cNvSpPr>
          <p:nvPr>
            <p:ph type="sldNum" sz="quarter" idx="12"/>
          </p:nvPr>
        </p:nvSpPr>
        <p:spPr/>
        <p:txBody>
          <a:bodyPr/>
          <a:lstStyle/>
          <a:p>
            <a:fld id="{A2A17EAB-8B51-5C40-8776-6683E51FA7A0}" type="slidenum">
              <a:rPr lang="en-US" smtClean="0"/>
              <a:t>24</a:t>
            </a:fld>
            <a:endParaRPr lang="en-US"/>
          </a:p>
        </p:txBody>
      </p:sp>
      <p:sp>
        <p:nvSpPr>
          <p:cNvPr id="3" name="Footer Placeholder 2">
            <a:extLst>
              <a:ext uri="{FF2B5EF4-FFF2-40B4-BE49-F238E27FC236}">
                <a16:creationId xmlns:a16="http://schemas.microsoft.com/office/drawing/2014/main" id="{5ABF14E7-A1FF-E347-B1C8-0C07243EB9C8}"/>
              </a:ext>
            </a:extLst>
          </p:cNvPr>
          <p:cNvSpPr>
            <a:spLocks noGrp="1"/>
          </p:cNvSpPr>
          <p:nvPr>
            <p:ph type="ftr" sz="quarter" idx="11"/>
          </p:nvPr>
        </p:nvSpPr>
        <p:spPr/>
        <p:txBody>
          <a:bodyPr/>
          <a:lstStyle/>
          <a:p>
            <a:r>
              <a:rPr lang="sk-SK"/>
              <a:t>© 2023 Keith A. Pray</a:t>
            </a:r>
            <a:endParaRPr lang="en-US"/>
          </a:p>
        </p:txBody>
      </p:sp>
    </p:spTree>
    <p:extLst>
      <p:ext uri="{BB962C8B-B14F-4D97-AF65-F5344CB8AC3E}">
        <p14:creationId xmlns:p14="http://schemas.microsoft.com/office/powerpoint/2010/main" val="16817598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1809139"/>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200" indent="-457200">
              <a:buFont typeface="+mj-lt"/>
              <a:buAutoNum type="arabicPeriod"/>
            </a:pPr>
            <a:r>
              <a:rPr lang="en-US" dirty="0"/>
              <a:t>Students Present</a:t>
            </a:r>
          </a:p>
          <a:p>
            <a:pPr marL="457200" indent="-457200">
              <a:buFont typeface="+mj-lt"/>
              <a:buAutoNum type="arabicPeriod"/>
            </a:pPr>
            <a:r>
              <a:rPr lang="en-US" dirty="0"/>
              <a:t>Review</a:t>
            </a:r>
          </a:p>
          <a:p>
            <a:pPr marL="457200" indent="-457200">
              <a:buFont typeface="+mj-lt"/>
              <a:buAutoNum type="arabicPeriod"/>
            </a:pPr>
            <a:r>
              <a:rPr lang="en-US" dirty="0"/>
              <a:t>Assignment</a:t>
            </a:r>
          </a:p>
        </p:txBody>
      </p:sp>
      <p:sp>
        <p:nvSpPr>
          <p:cNvPr id="2" name="Slide Number Placeholder 1"/>
          <p:cNvSpPr>
            <a:spLocks noGrp="1"/>
          </p:cNvSpPr>
          <p:nvPr>
            <p:ph type="sldNum" sz="quarter" idx="12"/>
          </p:nvPr>
        </p:nvSpPr>
        <p:spPr/>
        <p:txBody>
          <a:bodyPr/>
          <a:lstStyle/>
          <a:p>
            <a:fld id="{A2A17EAB-8B51-5C40-8776-6683E51FA7A0}" type="slidenum">
              <a:rPr lang="en-US" smtClean="0"/>
              <a:t>25</a:t>
            </a:fld>
            <a:endParaRPr lang="en-US"/>
          </a:p>
        </p:txBody>
      </p:sp>
      <p:pic>
        <p:nvPicPr>
          <p:cNvPr id="2050" name="Picture 2" descr="Voting Software">
            <a:extLst>
              <a:ext uri="{FF2B5EF4-FFF2-40B4-BE49-F238E27FC236}">
                <a16:creationId xmlns:a16="http://schemas.microsoft.com/office/drawing/2014/main" id="{2A501732-B116-7744-88DA-42DACBFA26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0005" y="361950"/>
            <a:ext cx="4750559" cy="478155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187FCC19-481E-E543-B278-EF485E244B9C}"/>
              </a:ext>
            </a:extLst>
          </p:cNvPr>
          <p:cNvSpPr txBox="1"/>
          <p:nvPr/>
        </p:nvSpPr>
        <p:spPr>
          <a:xfrm>
            <a:off x="0" y="3621560"/>
            <a:ext cx="4055149" cy="341632"/>
          </a:xfrm>
          <a:prstGeom prst="rect">
            <a:avLst/>
          </a:prstGeom>
          <a:noFill/>
        </p:spPr>
        <p:txBody>
          <a:bodyPr wrap="none" rtlCol="0">
            <a:spAutoFit/>
          </a:bodyPr>
          <a:lstStyle/>
          <a:p>
            <a:pPr>
              <a:lnSpc>
                <a:spcPct val="90000"/>
              </a:lnSpc>
            </a:pPr>
            <a:r>
              <a:rPr lang="en-US" dirty="0">
                <a:hlinkClick r:id="rId4"/>
              </a:rPr>
              <a:t>https://xkcd.com/2030/</a:t>
            </a:r>
            <a:r>
              <a:rPr lang="en-US" dirty="0"/>
              <a:t> (2018-09-21)</a:t>
            </a:r>
          </a:p>
        </p:txBody>
      </p:sp>
      <p:sp>
        <p:nvSpPr>
          <p:cNvPr id="3" name="Footer Placeholder 2">
            <a:extLst>
              <a:ext uri="{FF2B5EF4-FFF2-40B4-BE49-F238E27FC236}">
                <a16:creationId xmlns:a16="http://schemas.microsoft.com/office/drawing/2014/main" id="{8B671E7A-B8A2-0848-AC84-76075F42037A}"/>
              </a:ext>
            </a:extLst>
          </p:cNvPr>
          <p:cNvSpPr>
            <a:spLocks noGrp="1"/>
          </p:cNvSpPr>
          <p:nvPr>
            <p:ph type="ftr" sz="quarter" idx="11"/>
          </p:nvPr>
        </p:nvSpPr>
        <p:spPr/>
        <p:txBody>
          <a:bodyPr/>
          <a:lstStyle/>
          <a:p>
            <a:r>
              <a:rPr lang="sk-SK"/>
              <a:t>© 2023 Keith A. Pray</a:t>
            </a:r>
            <a:endParaRPr lang="en-US"/>
          </a:p>
        </p:txBody>
      </p:sp>
      <p:sp>
        <p:nvSpPr>
          <p:cNvPr id="10" name="Action Button: Movie 9">
            <a:hlinkClick r:id="rId5" highlightClick="1"/>
            <a:extLst>
              <a:ext uri="{FF2B5EF4-FFF2-40B4-BE49-F238E27FC236}">
                <a16:creationId xmlns:a16="http://schemas.microsoft.com/office/drawing/2014/main" id="{A2551F5C-9A9C-394D-9522-06D7B3D9D105}"/>
              </a:ext>
            </a:extLst>
          </p:cNvPr>
          <p:cNvSpPr/>
          <p:nvPr/>
        </p:nvSpPr>
        <p:spPr>
          <a:xfrm>
            <a:off x="401262" y="4420582"/>
            <a:ext cx="395926" cy="321887"/>
          </a:xfrm>
          <a:prstGeom prst="actionButtonMovie">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pic>
        <p:nvPicPr>
          <p:cNvPr id="1026" name="Picture 2" descr="Why Electronic Voting Is Still A Bad Idea - YouTube">
            <a:hlinkClick r:id="rId5"/>
            <a:extLst>
              <a:ext uri="{FF2B5EF4-FFF2-40B4-BE49-F238E27FC236}">
                <a16:creationId xmlns:a16="http://schemas.microsoft.com/office/drawing/2014/main" id="{8E6BFA3D-CC46-2B4F-B645-3A184BEA17C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7188" y="4336162"/>
            <a:ext cx="914400" cy="515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1502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2280046"/>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200" indent="-457200">
              <a:buFont typeface="+mj-lt"/>
              <a:buAutoNum type="arabicPeriod"/>
            </a:pPr>
            <a:r>
              <a:rPr lang="en-US" dirty="0"/>
              <a:t>Students Present</a:t>
            </a:r>
          </a:p>
          <a:p>
            <a:pPr marL="457200" indent="-457200">
              <a:buFont typeface="+mj-lt"/>
              <a:buAutoNum type="arabicPeriod"/>
            </a:pPr>
            <a:r>
              <a:rPr lang="en-US" dirty="0"/>
              <a:t>Review</a:t>
            </a:r>
          </a:p>
          <a:p>
            <a:pPr marL="457200" indent="-457200">
              <a:buFont typeface="+mj-lt"/>
              <a:buAutoNum type="arabicPeriod"/>
            </a:pPr>
            <a:r>
              <a:rPr lang="en-US" dirty="0"/>
              <a:t>Assignment</a:t>
            </a:r>
          </a:p>
        </p:txBody>
      </p:sp>
      <p:sp>
        <p:nvSpPr>
          <p:cNvPr id="2" name="Slide Number Placeholder 1"/>
          <p:cNvSpPr>
            <a:spLocks noGrp="1"/>
          </p:cNvSpPr>
          <p:nvPr>
            <p:ph type="sldNum" sz="quarter" idx="12"/>
          </p:nvPr>
        </p:nvSpPr>
        <p:spPr/>
        <p:txBody>
          <a:bodyPr/>
          <a:lstStyle/>
          <a:p>
            <a:fld id="{A2A17EAB-8B51-5C40-8776-6683E51FA7A0}" type="slidenum">
              <a:rPr lang="en-US" smtClean="0"/>
              <a:t>26</a:t>
            </a:fld>
            <a:endParaRPr lang="en-US"/>
          </a:p>
        </p:txBody>
      </p:sp>
      <p:sp>
        <p:nvSpPr>
          <p:cNvPr id="3" name="Footer Placeholder 2">
            <a:extLst>
              <a:ext uri="{FF2B5EF4-FFF2-40B4-BE49-F238E27FC236}">
                <a16:creationId xmlns:a16="http://schemas.microsoft.com/office/drawing/2014/main" id="{23E7C01E-4B7E-5643-AF1A-8D95D8076300}"/>
              </a:ext>
            </a:extLst>
          </p:cNvPr>
          <p:cNvSpPr>
            <a:spLocks noGrp="1"/>
          </p:cNvSpPr>
          <p:nvPr>
            <p:ph type="ftr" sz="quarter" idx="11"/>
          </p:nvPr>
        </p:nvSpPr>
        <p:spPr/>
        <p:txBody>
          <a:bodyPr/>
          <a:lstStyle/>
          <a:p>
            <a:r>
              <a:rPr lang="sk-SK"/>
              <a:t>© 2023 Keith A. Pray</a:t>
            </a:r>
            <a:endParaRPr lang="en-US"/>
          </a:p>
        </p:txBody>
      </p:sp>
    </p:spTree>
    <p:extLst>
      <p:ext uri="{BB962C8B-B14F-4D97-AF65-F5344CB8AC3E}">
        <p14:creationId xmlns:p14="http://schemas.microsoft.com/office/powerpoint/2010/main" val="562498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Assignment</a:t>
            </a:r>
          </a:p>
        </p:txBody>
      </p:sp>
      <p:sp>
        <p:nvSpPr>
          <p:cNvPr id="3" name="Content Placeholder 2"/>
          <p:cNvSpPr>
            <a:spLocks noGrp="1"/>
          </p:cNvSpPr>
          <p:nvPr>
            <p:ph idx="1"/>
          </p:nvPr>
        </p:nvSpPr>
        <p:spPr/>
        <p:txBody>
          <a:bodyPr>
            <a:normAutofit/>
          </a:bodyPr>
          <a:lstStyle/>
          <a:p>
            <a:r>
              <a:rPr lang="en-US" dirty="0"/>
              <a:t>Prepare for Debate</a:t>
            </a:r>
          </a:p>
          <a:p>
            <a:pPr lvl="1"/>
            <a:r>
              <a:rPr lang="en-US" dirty="0"/>
              <a:t>You are a software engineer in the employee-owned company</a:t>
            </a:r>
          </a:p>
          <a:p>
            <a:pPr lvl="1"/>
            <a:r>
              <a:rPr lang="en-US" dirty="0"/>
              <a:t>from Chapter 9 In-class Exercises # 24.</a:t>
            </a:r>
          </a:p>
          <a:p>
            <a:pPr lvl="1"/>
            <a:r>
              <a:rPr lang="en-US" dirty="0"/>
              <a:t>Should the company produce the game based on a current war?</a:t>
            </a:r>
          </a:p>
          <a:p>
            <a:pPr lvl="1"/>
            <a:r>
              <a:rPr lang="en-US" dirty="0"/>
              <a:t>Use the SWE Code Of Ethics as the basis for your argument</a:t>
            </a:r>
          </a:p>
          <a:p>
            <a:pPr lvl="1"/>
            <a:r>
              <a:rPr lang="en-US" dirty="0"/>
              <a:t>Use high quality sources and supporting data</a:t>
            </a:r>
          </a:p>
          <a:p>
            <a:r>
              <a:rPr lang="en-US" dirty="0"/>
              <a:t>Optional 1 page paper, lowest paper grade will be dropped</a:t>
            </a:r>
          </a:p>
          <a:p>
            <a:r>
              <a:rPr lang="en-US" dirty="0"/>
              <a:t>Add to Group Project Web Site</a:t>
            </a:r>
          </a:p>
        </p:txBody>
      </p:sp>
      <p:sp>
        <p:nvSpPr>
          <p:cNvPr id="5" name="Slide Number Placeholder 4"/>
          <p:cNvSpPr>
            <a:spLocks noGrp="1"/>
          </p:cNvSpPr>
          <p:nvPr>
            <p:ph type="sldNum" sz="quarter" idx="12"/>
          </p:nvPr>
        </p:nvSpPr>
        <p:spPr/>
        <p:txBody>
          <a:bodyPr/>
          <a:lstStyle/>
          <a:p>
            <a:fld id="{A2A17EAB-8B51-5C40-8776-6683E51FA7A0}" type="slidenum">
              <a:rPr lang="en-US" smtClean="0"/>
              <a:t>27</a:t>
            </a:fld>
            <a:endParaRPr lang="en-US"/>
          </a:p>
        </p:txBody>
      </p:sp>
      <p:sp>
        <p:nvSpPr>
          <p:cNvPr id="4" name="Footer Placeholder 3">
            <a:extLst>
              <a:ext uri="{FF2B5EF4-FFF2-40B4-BE49-F238E27FC236}">
                <a16:creationId xmlns:a16="http://schemas.microsoft.com/office/drawing/2014/main" id="{AAB32764-3208-D644-8113-0DB9FF16263E}"/>
              </a:ext>
            </a:extLst>
          </p:cNvPr>
          <p:cNvSpPr>
            <a:spLocks noGrp="1"/>
          </p:cNvSpPr>
          <p:nvPr>
            <p:ph type="ftr" sz="quarter" idx="11"/>
          </p:nvPr>
        </p:nvSpPr>
        <p:spPr/>
        <p:txBody>
          <a:bodyPr/>
          <a:lstStyle/>
          <a:p>
            <a:r>
              <a:rPr lang="sk-SK"/>
              <a:t>© 2023 Keith A. Pray</a:t>
            </a:r>
            <a:endParaRPr lang="en-US"/>
          </a:p>
        </p:txBody>
      </p:sp>
    </p:spTree>
    <p:extLst>
      <p:ext uri="{BB962C8B-B14F-4D97-AF65-F5344CB8AC3E}">
        <p14:creationId xmlns:p14="http://schemas.microsoft.com/office/powerpoint/2010/main" val="17940107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0"/>
            <a:ext cx="7315200" cy="1428914"/>
          </a:xfrm>
        </p:spPr>
        <p:txBody>
          <a:bodyPr>
            <a:normAutofit/>
          </a:bodyPr>
          <a:lstStyle/>
          <a:p>
            <a:pPr algn="r"/>
            <a:r>
              <a:rPr lang="en-US" dirty="0"/>
              <a:t>Keith A. Pray</a:t>
            </a:r>
          </a:p>
          <a:p>
            <a:pPr algn="r"/>
            <a:endParaRPr lang="en-US" dirty="0"/>
          </a:p>
          <a:p>
            <a:pPr algn="r"/>
            <a:endParaRPr lang="en-US" dirty="0"/>
          </a:p>
          <a:p>
            <a:r>
              <a:rPr lang="en-US" sz="2000" dirty="0" err="1"/>
              <a:t>socialimps.keithpray.net</a:t>
            </a:r>
            <a:endParaRPr lang="en-US" sz="2000" dirty="0"/>
          </a:p>
        </p:txBody>
      </p:sp>
      <p:sp>
        <p:nvSpPr>
          <p:cNvPr id="2" name="Title 1"/>
          <p:cNvSpPr>
            <a:spLocks noGrp="1"/>
          </p:cNvSpPr>
          <p:nvPr>
            <p:ph type="ctrTitle"/>
          </p:nvPr>
        </p:nvSpPr>
        <p:spPr/>
        <p:txBody>
          <a:bodyPr/>
          <a:lstStyle/>
          <a:p>
            <a:pPr algn="l"/>
            <a:r>
              <a:rPr lang="en-US" dirty="0"/>
              <a:t>Class 9</a:t>
            </a:r>
            <a:br>
              <a:rPr lang="en-US" dirty="0"/>
            </a:br>
            <a:r>
              <a:rPr lang="en-US" dirty="0"/>
              <a:t>The End</a:t>
            </a:r>
          </a:p>
        </p:txBody>
      </p:sp>
    </p:spTree>
    <p:extLst>
      <p:ext uri="{BB962C8B-B14F-4D97-AF65-F5344CB8AC3E}">
        <p14:creationId xmlns:p14="http://schemas.microsoft.com/office/powerpoint/2010/main" val="36757978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7" name="Rectangle 2"/>
          <p:cNvSpPr>
            <a:spLocks noGrp="1" noChangeArrowheads="1"/>
          </p:cNvSpPr>
          <p:nvPr>
            <p:ph type="title"/>
          </p:nvPr>
        </p:nvSpPr>
        <p:spPr/>
        <p:txBody>
          <a:bodyPr/>
          <a:lstStyle/>
          <a:p>
            <a:pPr eaLnBrk="1" hangingPunct="1"/>
            <a:r>
              <a:rPr lang="en-US">
                <a:ea typeface="ＭＳ Ｐゴシック" pitchFamily="-109" charset="-128"/>
                <a:cs typeface="ＭＳ Ｐゴシック" pitchFamily="-109" charset="-128"/>
              </a:rPr>
              <a:t>Reliability Of Statistics</a:t>
            </a:r>
          </a:p>
        </p:txBody>
      </p:sp>
      <p:sp>
        <p:nvSpPr>
          <p:cNvPr id="74758" name="Rectangle 3"/>
          <p:cNvSpPr>
            <a:spLocks noGrp="1" noChangeArrowheads="1"/>
          </p:cNvSpPr>
          <p:nvPr>
            <p:ph idx="1"/>
          </p:nvPr>
        </p:nvSpPr>
        <p:spPr/>
        <p:txBody>
          <a:bodyPr/>
          <a:lstStyle/>
          <a:p>
            <a:pPr eaLnBrk="1" hangingPunct="1"/>
            <a:r>
              <a:rPr lang="en-US" dirty="0">
                <a:ea typeface="ＭＳ Ｐゴシック" pitchFamily="-109" charset="-128"/>
                <a:cs typeface="ＭＳ Ｐゴシック" pitchFamily="-109" charset="-128"/>
              </a:rPr>
              <a:t>Are other factors controlled?</a:t>
            </a:r>
          </a:p>
          <a:p>
            <a:pPr eaLnBrk="1" hangingPunct="1"/>
            <a:r>
              <a:rPr lang="en-US" dirty="0">
                <a:ea typeface="ＭＳ Ｐゴシック" pitchFamily="-109" charset="-128"/>
                <a:cs typeface="ＭＳ Ｐゴシック" pitchFamily="-109" charset="-128"/>
              </a:rPr>
              <a:t>Is enough time covered?</a:t>
            </a:r>
          </a:p>
          <a:p>
            <a:pPr eaLnBrk="1" hangingPunct="1"/>
            <a:r>
              <a:rPr lang="en-US" dirty="0">
                <a:ea typeface="ＭＳ Ｐゴシック" pitchFamily="-109" charset="-128"/>
                <a:cs typeface="ＭＳ Ｐゴシック" pitchFamily="-109" charset="-128"/>
              </a:rPr>
              <a:t>Is all data reported?</a:t>
            </a:r>
          </a:p>
          <a:p>
            <a:pPr eaLnBrk="1" hangingPunct="1"/>
            <a:endParaRPr lang="en-US" dirty="0">
              <a:ea typeface="ＭＳ Ｐゴシック" pitchFamily="-109" charset="-128"/>
              <a:cs typeface="ＭＳ Ｐゴシック" pitchFamily="-109" charset="-128"/>
            </a:endParaRPr>
          </a:p>
          <a:p>
            <a:pPr eaLnBrk="1" hangingPunct="1"/>
            <a:r>
              <a:rPr lang="en-US" dirty="0">
                <a:ea typeface="ＭＳ Ｐゴシック" pitchFamily="-109" charset="-128"/>
                <a:cs typeface="ＭＳ Ｐゴシック" pitchFamily="-109" charset="-128"/>
              </a:rPr>
              <a:t>Use Intuition</a:t>
            </a:r>
          </a:p>
          <a:p>
            <a:pPr lvl="1"/>
            <a:r>
              <a:rPr lang="en-US" dirty="0">
                <a:ea typeface="ＭＳ Ｐゴシック" pitchFamily="-109" charset="-128"/>
                <a:cs typeface="ＭＳ Ｐゴシック" pitchFamily="-109" charset="-128"/>
              </a:rPr>
              <a:t>Are results reasonable?</a:t>
            </a:r>
          </a:p>
        </p:txBody>
      </p:sp>
      <p:sp>
        <p:nvSpPr>
          <p:cNvPr id="3" name="Slide Number Placeholder 2"/>
          <p:cNvSpPr>
            <a:spLocks noGrp="1"/>
          </p:cNvSpPr>
          <p:nvPr>
            <p:ph type="sldNum" sz="quarter" idx="12"/>
          </p:nvPr>
        </p:nvSpPr>
        <p:spPr/>
        <p:txBody>
          <a:bodyPr/>
          <a:lstStyle/>
          <a:p>
            <a:fld id="{A2A17EAB-8B51-5C40-8776-6683E51FA7A0}" type="slidenum">
              <a:rPr lang="en-US" smtClean="0"/>
              <a:t>29</a:t>
            </a:fld>
            <a:endParaRPr lang="en-US"/>
          </a:p>
        </p:txBody>
      </p:sp>
      <p:sp>
        <p:nvSpPr>
          <p:cNvPr id="2" name="Footer Placeholder 1">
            <a:extLst>
              <a:ext uri="{FF2B5EF4-FFF2-40B4-BE49-F238E27FC236}">
                <a16:creationId xmlns:a16="http://schemas.microsoft.com/office/drawing/2014/main" id="{505D0D35-BB88-BA43-9D8B-C619EB12F7E0}"/>
              </a:ext>
            </a:extLst>
          </p:cNvPr>
          <p:cNvSpPr>
            <a:spLocks noGrp="1"/>
          </p:cNvSpPr>
          <p:nvPr>
            <p:ph type="ftr" sz="quarter" idx="11"/>
          </p:nvPr>
        </p:nvSpPr>
        <p:spPr/>
        <p:txBody>
          <a:bodyPr/>
          <a:lstStyle/>
          <a:p>
            <a:r>
              <a:rPr lang="sk-SK"/>
              <a:t>© 2023 Keith A. Pray</a:t>
            </a:r>
            <a:endParaRPr lang="en-US"/>
          </a:p>
        </p:txBody>
      </p:sp>
    </p:spTree>
    <p:extLst>
      <p:ext uri="{BB962C8B-B14F-4D97-AF65-F5344CB8AC3E}">
        <p14:creationId xmlns:p14="http://schemas.microsoft.com/office/powerpoint/2010/main" val="12184950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3C5C5AB-C063-4E47-9EE5-B0AA8B606D4C}"/>
              </a:ext>
            </a:extLst>
          </p:cNvPr>
          <p:cNvSpPr/>
          <p:nvPr/>
        </p:nvSpPr>
        <p:spPr>
          <a:xfrm>
            <a:off x="216876" y="989149"/>
            <a:ext cx="8713299" cy="3801153"/>
          </a:xfrm>
          <a:prstGeom prst="rect">
            <a:avLst/>
          </a:prstGeom>
          <a:solidFill>
            <a:schemeClr val="tx1"/>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D3158D93-A2F2-C940-8BA3-CCCE706715E4}"/>
              </a:ext>
            </a:extLst>
          </p:cNvPr>
          <p:cNvSpPr>
            <a:spLocks noGrp="1"/>
          </p:cNvSpPr>
          <p:nvPr>
            <p:ph type="sldNum" sz="quarter" idx="12"/>
          </p:nvPr>
        </p:nvSpPr>
        <p:spPr/>
        <p:txBody>
          <a:bodyPr/>
          <a:lstStyle/>
          <a:p>
            <a:pPr lvl="0">
              <a:spcBef>
                <a:spcPts val="0"/>
              </a:spcBef>
              <a:buNone/>
            </a:pPr>
            <a:fld id="{00000000-1234-1234-1234-123412341234}" type="slidenum">
              <a:rPr lang="en" smtClean="0"/>
              <a:t>3</a:t>
            </a:fld>
            <a:endParaRPr lang="en"/>
          </a:p>
        </p:txBody>
      </p:sp>
      <p:sp>
        <p:nvSpPr>
          <p:cNvPr id="21" name="Title 1">
            <a:extLst>
              <a:ext uri="{FF2B5EF4-FFF2-40B4-BE49-F238E27FC236}">
                <a16:creationId xmlns:a16="http://schemas.microsoft.com/office/drawing/2014/main" id="{0AC2E36A-273D-634B-A9C5-A26D8938C812}"/>
              </a:ext>
            </a:extLst>
          </p:cNvPr>
          <p:cNvSpPr>
            <a:spLocks noGrp="1"/>
          </p:cNvSpPr>
          <p:nvPr>
            <p:ph type="title"/>
          </p:nvPr>
        </p:nvSpPr>
        <p:spPr>
          <a:xfrm>
            <a:off x="311700" y="416449"/>
            <a:ext cx="8520600" cy="572700"/>
          </a:xfrm>
        </p:spPr>
        <p:txBody>
          <a:bodyPr/>
          <a:lstStyle/>
          <a:p>
            <a:r>
              <a:rPr lang="en-US" dirty="0"/>
              <a:t>Survey Results (2/3)  -22 Responses</a:t>
            </a:r>
          </a:p>
        </p:txBody>
      </p:sp>
      <p:sp>
        <p:nvSpPr>
          <p:cNvPr id="12" name="Footer Placeholder 11">
            <a:extLst>
              <a:ext uri="{FF2B5EF4-FFF2-40B4-BE49-F238E27FC236}">
                <a16:creationId xmlns:a16="http://schemas.microsoft.com/office/drawing/2014/main" id="{C82BF74D-9DB8-414B-9EC7-B100B3866E4E}"/>
              </a:ext>
            </a:extLst>
          </p:cNvPr>
          <p:cNvSpPr>
            <a:spLocks noGrp="1"/>
          </p:cNvSpPr>
          <p:nvPr>
            <p:ph type="ftr" sz="quarter" idx="11"/>
          </p:nvPr>
        </p:nvSpPr>
        <p:spPr/>
        <p:txBody>
          <a:bodyPr/>
          <a:lstStyle/>
          <a:p>
            <a:r>
              <a:rPr lang="sk-SK"/>
              <a:t>© 2023 Keith A. Pray</a:t>
            </a:r>
            <a:endParaRPr lang="en-US" dirty="0"/>
          </a:p>
        </p:txBody>
      </p:sp>
      <p:pic>
        <p:nvPicPr>
          <p:cNvPr id="3" name="Picture 2" descr="Chart&#10;&#10;Description automatically generated with low confidence">
            <a:extLst>
              <a:ext uri="{FF2B5EF4-FFF2-40B4-BE49-F238E27FC236}">
                <a16:creationId xmlns:a16="http://schemas.microsoft.com/office/drawing/2014/main" id="{943C56AD-F8B5-5C8E-AC61-D066A04CE521}"/>
              </a:ext>
            </a:extLst>
          </p:cNvPr>
          <p:cNvPicPr>
            <a:picLocks noChangeAspect="1"/>
          </p:cNvPicPr>
          <p:nvPr/>
        </p:nvPicPr>
        <p:blipFill rotWithShape="1">
          <a:blip r:embed="rId2"/>
          <a:srcRect l="2276" t="6869" r="33987" b="69974"/>
          <a:stretch/>
        </p:blipFill>
        <p:spPr>
          <a:xfrm>
            <a:off x="238317" y="1013638"/>
            <a:ext cx="4265701" cy="1517904"/>
          </a:xfrm>
          <a:prstGeom prst="rect">
            <a:avLst/>
          </a:prstGeom>
        </p:spPr>
      </p:pic>
      <p:pic>
        <p:nvPicPr>
          <p:cNvPr id="6" name="Picture 5" descr="Chart&#10;&#10;Description automatically generated with low confidence">
            <a:extLst>
              <a:ext uri="{FF2B5EF4-FFF2-40B4-BE49-F238E27FC236}">
                <a16:creationId xmlns:a16="http://schemas.microsoft.com/office/drawing/2014/main" id="{D479DB41-69AE-EA59-47F9-827A18C3793F}"/>
              </a:ext>
            </a:extLst>
          </p:cNvPr>
          <p:cNvPicPr>
            <a:picLocks noChangeAspect="1"/>
          </p:cNvPicPr>
          <p:nvPr/>
        </p:nvPicPr>
        <p:blipFill rotWithShape="1">
          <a:blip r:embed="rId2"/>
          <a:srcRect l="2276" t="73057" r="33987" b="1587"/>
          <a:stretch/>
        </p:blipFill>
        <p:spPr>
          <a:xfrm>
            <a:off x="4541647" y="1013638"/>
            <a:ext cx="3895781" cy="1517904"/>
          </a:xfrm>
          <a:prstGeom prst="rect">
            <a:avLst/>
          </a:prstGeom>
        </p:spPr>
      </p:pic>
      <p:pic>
        <p:nvPicPr>
          <p:cNvPr id="7" name="Picture 6" descr="Graphical user interface&#10;&#10;Description automatically generated">
            <a:extLst>
              <a:ext uri="{FF2B5EF4-FFF2-40B4-BE49-F238E27FC236}">
                <a16:creationId xmlns:a16="http://schemas.microsoft.com/office/drawing/2014/main" id="{D7F818A7-637B-C39C-A487-889F7B1AC281}"/>
              </a:ext>
            </a:extLst>
          </p:cNvPr>
          <p:cNvPicPr>
            <a:picLocks noChangeAspect="1"/>
          </p:cNvPicPr>
          <p:nvPr/>
        </p:nvPicPr>
        <p:blipFill rotWithShape="1">
          <a:blip r:embed="rId3"/>
          <a:srcRect t="4644" b="71429"/>
          <a:stretch/>
        </p:blipFill>
        <p:spPr>
          <a:xfrm>
            <a:off x="4541647" y="3209147"/>
            <a:ext cx="4408070" cy="1517904"/>
          </a:xfrm>
          <a:prstGeom prst="rect">
            <a:avLst/>
          </a:prstGeom>
        </p:spPr>
      </p:pic>
      <p:pic>
        <p:nvPicPr>
          <p:cNvPr id="9" name="Picture 8" descr="Chart&#10;&#10;Description automatically generated with low confidence">
            <a:extLst>
              <a:ext uri="{FF2B5EF4-FFF2-40B4-BE49-F238E27FC236}">
                <a16:creationId xmlns:a16="http://schemas.microsoft.com/office/drawing/2014/main" id="{203CB081-7ED2-D5AE-555E-BD2B855D6B55}"/>
              </a:ext>
            </a:extLst>
          </p:cNvPr>
          <p:cNvPicPr>
            <a:picLocks noChangeAspect="1"/>
          </p:cNvPicPr>
          <p:nvPr/>
        </p:nvPicPr>
        <p:blipFill rotWithShape="1">
          <a:blip r:embed="rId2"/>
          <a:srcRect l="2276" t="39832" r="33987" b="36984"/>
          <a:stretch/>
        </p:blipFill>
        <p:spPr>
          <a:xfrm>
            <a:off x="238317" y="3209147"/>
            <a:ext cx="4260751" cy="1517904"/>
          </a:xfrm>
          <a:prstGeom prst="rect">
            <a:avLst/>
          </a:prstGeom>
        </p:spPr>
      </p:pic>
    </p:spTree>
    <p:extLst>
      <p:ext uri="{BB962C8B-B14F-4D97-AF65-F5344CB8AC3E}">
        <p14:creationId xmlns:p14="http://schemas.microsoft.com/office/powerpoint/2010/main" val="17813648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9" name="Rectangle 2"/>
          <p:cNvSpPr>
            <a:spLocks noGrp="1" noChangeArrowheads="1"/>
          </p:cNvSpPr>
          <p:nvPr>
            <p:ph type="title"/>
          </p:nvPr>
        </p:nvSpPr>
        <p:spPr/>
        <p:txBody>
          <a:bodyPr/>
          <a:lstStyle/>
          <a:p>
            <a:pPr eaLnBrk="1" hangingPunct="1"/>
            <a:r>
              <a:rPr lang="en-US">
                <a:ea typeface="ＭＳ Ｐゴシック" pitchFamily="-109" charset="-128"/>
                <a:cs typeface="ＭＳ Ｐゴシック" pitchFamily="-109" charset="-128"/>
              </a:rPr>
              <a:t>Some Measures</a:t>
            </a:r>
          </a:p>
        </p:txBody>
      </p:sp>
      <p:sp>
        <p:nvSpPr>
          <p:cNvPr id="82950" name="Rectangle 3"/>
          <p:cNvSpPr>
            <a:spLocks noGrp="1" noChangeArrowheads="1"/>
          </p:cNvSpPr>
          <p:nvPr>
            <p:ph idx="1"/>
          </p:nvPr>
        </p:nvSpPr>
        <p:spPr/>
        <p:txBody>
          <a:bodyPr/>
          <a:lstStyle/>
          <a:p>
            <a:pPr eaLnBrk="1" hangingPunct="1"/>
            <a:r>
              <a:rPr lang="en-US">
                <a:ea typeface="ＭＳ Ｐゴシック" pitchFamily="-109" charset="-128"/>
                <a:cs typeface="ＭＳ Ｐゴシック" pitchFamily="-109" charset="-128"/>
              </a:rPr>
              <a:t>Mean Time To Failure (MTTF)</a:t>
            </a:r>
          </a:p>
          <a:p>
            <a:pPr eaLnBrk="1" hangingPunct="1"/>
            <a:r>
              <a:rPr lang="en-US">
                <a:ea typeface="ＭＳ Ｐゴシック" pitchFamily="-109" charset="-128"/>
                <a:cs typeface="ＭＳ Ｐゴシック" pitchFamily="-109" charset="-128"/>
              </a:rPr>
              <a:t>Mean Time Between Failures (MTBF)</a:t>
            </a:r>
          </a:p>
          <a:p>
            <a:pPr eaLnBrk="1" hangingPunct="1"/>
            <a:r>
              <a:rPr lang="en-US">
                <a:ea typeface="ＭＳ Ｐゴシック" pitchFamily="-109" charset="-128"/>
                <a:cs typeface="ＭＳ Ｐゴシック" pitchFamily="-109" charset="-128"/>
              </a:rPr>
              <a:t>Mean Time To Repair (MTTR)</a:t>
            </a:r>
          </a:p>
        </p:txBody>
      </p:sp>
      <p:sp>
        <p:nvSpPr>
          <p:cNvPr id="3" name="Slide Number Placeholder 2"/>
          <p:cNvSpPr>
            <a:spLocks noGrp="1"/>
          </p:cNvSpPr>
          <p:nvPr>
            <p:ph type="sldNum" sz="quarter" idx="12"/>
          </p:nvPr>
        </p:nvSpPr>
        <p:spPr/>
        <p:txBody>
          <a:bodyPr/>
          <a:lstStyle/>
          <a:p>
            <a:fld id="{A2A17EAB-8B51-5C40-8776-6683E51FA7A0}" type="slidenum">
              <a:rPr lang="en-US" smtClean="0"/>
              <a:t>30</a:t>
            </a:fld>
            <a:endParaRPr lang="en-US"/>
          </a:p>
        </p:txBody>
      </p:sp>
      <p:sp>
        <p:nvSpPr>
          <p:cNvPr id="2" name="Footer Placeholder 1">
            <a:extLst>
              <a:ext uri="{FF2B5EF4-FFF2-40B4-BE49-F238E27FC236}">
                <a16:creationId xmlns:a16="http://schemas.microsoft.com/office/drawing/2014/main" id="{5F987F3E-A8FD-D949-A14D-AECCFA1B2AD8}"/>
              </a:ext>
            </a:extLst>
          </p:cNvPr>
          <p:cNvSpPr>
            <a:spLocks noGrp="1"/>
          </p:cNvSpPr>
          <p:nvPr>
            <p:ph type="ftr" sz="quarter" idx="11"/>
          </p:nvPr>
        </p:nvSpPr>
        <p:spPr/>
        <p:txBody>
          <a:bodyPr/>
          <a:lstStyle/>
          <a:p>
            <a:r>
              <a:rPr lang="sk-SK"/>
              <a:t>© 2023 Keith A. Pray</a:t>
            </a:r>
            <a:endParaRPr lang="en-US"/>
          </a:p>
        </p:txBody>
      </p:sp>
    </p:spTree>
    <p:extLst>
      <p:ext uri="{BB962C8B-B14F-4D97-AF65-F5344CB8AC3E}">
        <p14:creationId xmlns:p14="http://schemas.microsoft.com/office/powerpoint/2010/main" val="32983854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0" y="3404452"/>
            <a:ext cx="2581112" cy="1204432"/>
          </a:xfrm>
          <a:prstGeom prst="rect">
            <a:avLst/>
          </a:prstGeom>
          <a:noFill/>
        </p:spPr>
        <p:txBody>
          <a:bodyPr wrap="square" rtlCol="0">
            <a:spAutoFit/>
          </a:bodyPr>
          <a:lstStyle/>
          <a:p>
            <a:pPr>
              <a:lnSpc>
                <a:spcPct val="90000"/>
              </a:lnSpc>
            </a:pPr>
            <a:r>
              <a:rPr lang="en-US" sz="1600" dirty="0">
                <a:hlinkClick r:id="rId3"/>
              </a:rPr>
              <a:t>marginalrevolution.com/marginalrevolution/2014/05/type-i-and-type-ii-errors-simplified.html</a:t>
            </a:r>
            <a:r>
              <a:rPr lang="en-US" sz="1600" dirty="0"/>
              <a:t> (2016-04-11)</a:t>
            </a:r>
          </a:p>
        </p:txBody>
      </p:sp>
      <p:sp>
        <p:nvSpPr>
          <p:cNvPr id="2" name="Slide Number Placeholder 1"/>
          <p:cNvSpPr>
            <a:spLocks noGrp="1"/>
          </p:cNvSpPr>
          <p:nvPr>
            <p:ph type="sldNum" sz="quarter" idx="12"/>
          </p:nvPr>
        </p:nvSpPr>
        <p:spPr/>
        <p:txBody>
          <a:bodyPr/>
          <a:lstStyle/>
          <a:p>
            <a:fld id="{A2A17EAB-8B51-5C40-8776-6683E51FA7A0}" type="slidenum">
              <a:rPr lang="en-US" smtClean="0"/>
              <a:t>31</a:t>
            </a:fld>
            <a:endParaRPr lang="en-US"/>
          </a:p>
        </p:txBody>
      </p:sp>
      <p:pic>
        <p:nvPicPr>
          <p:cNvPr id="3" name="Picture 2"/>
          <p:cNvPicPr>
            <a:picLocks noChangeAspect="1"/>
          </p:cNvPicPr>
          <p:nvPr/>
        </p:nvPicPr>
        <p:blipFill>
          <a:blip r:embed="rId4"/>
          <a:stretch>
            <a:fillRect/>
          </a:stretch>
        </p:blipFill>
        <p:spPr>
          <a:xfrm>
            <a:off x="2660679" y="329129"/>
            <a:ext cx="6234064" cy="4668067"/>
          </a:xfrm>
          <a:prstGeom prst="rect">
            <a:avLst/>
          </a:prstGeom>
        </p:spPr>
      </p:pic>
      <p:sp>
        <p:nvSpPr>
          <p:cNvPr id="4" name="Footer Placeholder 3">
            <a:extLst>
              <a:ext uri="{FF2B5EF4-FFF2-40B4-BE49-F238E27FC236}">
                <a16:creationId xmlns:a16="http://schemas.microsoft.com/office/drawing/2014/main" id="{D9EFA2BA-7751-E547-9176-31D969CA16AC}"/>
              </a:ext>
            </a:extLst>
          </p:cNvPr>
          <p:cNvSpPr>
            <a:spLocks noGrp="1"/>
          </p:cNvSpPr>
          <p:nvPr>
            <p:ph type="ftr" sz="quarter" idx="11"/>
          </p:nvPr>
        </p:nvSpPr>
        <p:spPr/>
        <p:txBody>
          <a:bodyPr/>
          <a:lstStyle/>
          <a:p>
            <a:r>
              <a:rPr lang="sk-SK"/>
              <a:t>© 2023 Keith A. Pray</a:t>
            </a:r>
            <a:endParaRPr lang="en-US"/>
          </a:p>
        </p:txBody>
      </p:sp>
    </p:spTree>
    <p:extLst>
      <p:ext uri="{BB962C8B-B14F-4D97-AF65-F5344CB8AC3E}">
        <p14:creationId xmlns:p14="http://schemas.microsoft.com/office/powerpoint/2010/main" val="24103529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My Reading Notes</a:t>
            </a:r>
          </a:p>
        </p:txBody>
      </p:sp>
      <p:sp>
        <p:nvSpPr>
          <p:cNvPr id="3" name="Content Placeholder 2"/>
          <p:cNvSpPr>
            <a:spLocks noGrp="1"/>
          </p:cNvSpPr>
          <p:nvPr>
            <p:ph sz="half" idx="1"/>
          </p:nvPr>
        </p:nvSpPr>
        <p:spPr/>
        <p:txBody>
          <a:bodyPr lIns="91440">
            <a:normAutofit fontScale="77500" lnSpcReduction="20000"/>
          </a:bodyPr>
          <a:lstStyle/>
          <a:p>
            <a:pPr>
              <a:lnSpc>
                <a:spcPct val="120000"/>
              </a:lnSpc>
              <a:spcBef>
                <a:spcPts val="600"/>
              </a:spcBef>
            </a:pPr>
            <a:r>
              <a:rPr lang="en-US" sz="1200" dirty="0"/>
              <a:t>pp. 383 Check Priv Gov Chapter for not requiring FBI to ensure accuracy of data entered into NCIC, before March 2003?</a:t>
            </a:r>
          </a:p>
          <a:p>
            <a:pPr>
              <a:lnSpc>
                <a:spcPct val="120000"/>
              </a:lnSpc>
              <a:spcBef>
                <a:spcPts val="600"/>
              </a:spcBef>
            </a:pPr>
            <a:r>
              <a:rPr lang="en-US" sz="1200" dirty="0"/>
              <a:t>pp. 384 Implementation cost not considered. Argument assumes DB cannot exist w/out existing inaccuracies.</a:t>
            </a:r>
          </a:p>
          <a:p>
            <a:pPr>
              <a:lnSpc>
                <a:spcPct val="120000"/>
              </a:lnSpc>
              <a:spcBef>
                <a:spcPts val="600"/>
              </a:spcBef>
            </a:pPr>
            <a:r>
              <a:rPr lang="en-US" sz="1200" dirty="0"/>
              <a:t>pp. 387 Real-time system explanation misses known execution time</a:t>
            </a:r>
          </a:p>
          <a:p>
            <a:pPr>
              <a:lnSpc>
                <a:spcPct val="120000"/>
              </a:lnSpc>
              <a:spcBef>
                <a:spcPts val="600"/>
              </a:spcBef>
            </a:pPr>
            <a:r>
              <a:rPr lang="en-US" sz="1200" dirty="0"/>
              <a:t>pp. 388 PATRIOT needs track to shoot, not prevent false alarm.</a:t>
            </a:r>
          </a:p>
          <a:p>
            <a:pPr>
              <a:lnSpc>
                <a:spcPct val="120000"/>
              </a:lnSpc>
              <a:spcBef>
                <a:spcPts val="600"/>
              </a:spcBef>
            </a:pPr>
            <a:r>
              <a:rPr lang="en-US" sz="1200" dirty="0"/>
              <a:t>pp. 389 Asset assumptions in code and/or tests.</a:t>
            </a:r>
          </a:p>
          <a:p>
            <a:pPr>
              <a:lnSpc>
                <a:spcPct val="120000"/>
              </a:lnSpc>
              <a:spcBef>
                <a:spcPts val="600"/>
              </a:spcBef>
            </a:pPr>
            <a:r>
              <a:rPr lang="en-US" sz="1200" dirty="0"/>
              <a:t>UPDATE</a:t>
            </a:r>
          </a:p>
          <a:p>
            <a:pPr>
              <a:lnSpc>
                <a:spcPct val="120000"/>
              </a:lnSpc>
              <a:spcBef>
                <a:spcPts val="600"/>
              </a:spcBef>
            </a:pPr>
            <a:r>
              <a:rPr lang="en-US" sz="1200" dirty="0"/>
              <a:t>pp. 366 Any false arrests since 1989?</a:t>
            </a:r>
          </a:p>
          <a:p>
            <a:pPr>
              <a:lnSpc>
                <a:spcPct val="120000"/>
              </a:lnSpc>
              <a:spcBef>
                <a:spcPts val="600"/>
              </a:spcBef>
            </a:pPr>
            <a:r>
              <a:rPr lang="en-US" sz="1200" dirty="0"/>
              <a:t>pp. 375 Always encapsulate units! Not clear if SW involved.</a:t>
            </a:r>
          </a:p>
          <a:p>
            <a:pPr>
              <a:lnSpc>
                <a:spcPct val="120000"/>
              </a:lnSpc>
              <a:spcBef>
                <a:spcPts val="600"/>
              </a:spcBef>
            </a:pPr>
            <a:r>
              <a:rPr lang="en-US" sz="1200" dirty="0"/>
              <a:t>pp. 376 Any SW diffs between Mars Missions?</a:t>
            </a:r>
          </a:p>
          <a:p>
            <a:pPr>
              <a:lnSpc>
                <a:spcPct val="120000"/>
              </a:lnSpc>
              <a:spcBef>
                <a:spcPts val="600"/>
              </a:spcBef>
            </a:pPr>
            <a:r>
              <a:rPr lang="en-US" sz="1200" dirty="0"/>
              <a:t>pp. 378 Why did the Tokyo Stock Exchange refuse?</a:t>
            </a:r>
          </a:p>
          <a:p>
            <a:pPr>
              <a:lnSpc>
                <a:spcPct val="120000"/>
              </a:lnSpc>
              <a:spcBef>
                <a:spcPts val="600"/>
              </a:spcBef>
            </a:pPr>
            <a:r>
              <a:rPr lang="en-US" sz="1200" dirty="0"/>
              <a:t>pp. 380 Republicans and Florida?</a:t>
            </a:r>
          </a:p>
          <a:p>
            <a:pPr>
              <a:lnSpc>
                <a:spcPct val="120000"/>
              </a:lnSpc>
              <a:spcBef>
                <a:spcPts val="600"/>
              </a:spcBef>
            </a:pPr>
            <a:r>
              <a:rPr lang="en-US" sz="1200" dirty="0"/>
              <a:t>pp. 381. Do the second thoughts on DRE machines make the interview at end Chapter’s end less relevant?</a:t>
            </a:r>
          </a:p>
        </p:txBody>
      </p:sp>
      <p:sp>
        <p:nvSpPr>
          <p:cNvPr id="11" name="Content Placeholder 10"/>
          <p:cNvSpPr>
            <a:spLocks noGrp="1"/>
          </p:cNvSpPr>
          <p:nvPr>
            <p:ph sz="half" idx="2"/>
          </p:nvPr>
        </p:nvSpPr>
        <p:spPr/>
        <p:txBody>
          <a:bodyPr lIns="91440">
            <a:normAutofit fontScale="77500" lnSpcReduction="20000"/>
          </a:bodyPr>
          <a:lstStyle/>
          <a:p>
            <a:pPr>
              <a:lnSpc>
                <a:spcPct val="120000"/>
              </a:lnSpc>
              <a:spcBef>
                <a:spcPts val="600"/>
              </a:spcBef>
            </a:pPr>
            <a:r>
              <a:rPr lang="en-US" sz="1200" dirty="0"/>
              <a:t>pp. 389 No simulation examples since 2002?</a:t>
            </a:r>
          </a:p>
          <a:p>
            <a:pPr>
              <a:lnSpc>
                <a:spcPct val="120000"/>
              </a:lnSpc>
              <a:spcBef>
                <a:spcPts val="600"/>
              </a:spcBef>
            </a:pPr>
            <a:r>
              <a:rPr lang="en-US" sz="1200" dirty="0"/>
              <a:t>pp. 390 Did The Limits to Growth predictions motivate people to change?</a:t>
            </a:r>
          </a:p>
          <a:p>
            <a:pPr>
              <a:lnSpc>
                <a:spcPct val="120000"/>
              </a:lnSpc>
              <a:spcBef>
                <a:spcPts val="600"/>
              </a:spcBef>
            </a:pPr>
            <a:r>
              <a:rPr lang="en-US" sz="1200" dirty="0"/>
              <a:t>pp. 392 What happened to Verification?</a:t>
            </a:r>
          </a:p>
          <a:p>
            <a:pPr>
              <a:lnSpc>
                <a:spcPct val="120000"/>
              </a:lnSpc>
              <a:spcBef>
                <a:spcPts val="600"/>
              </a:spcBef>
            </a:pPr>
            <a:r>
              <a:rPr lang="en-US" sz="1200" dirty="0"/>
              <a:t>pp. 394 “satisfies the specification” = verification. “needs of the user” = validation.</a:t>
            </a:r>
          </a:p>
          <a:p>
            <a:pPr>
              <a:lnSpc>
                <a:spcPct val="120000"/>
              </a:lnSpc>
              <a:spcBef>
                <a:spcPts val="600"/>
              </a:spcBef>
            </a:pPr>
            <a:r>
              <a:rPr lang="en-US" sz="1200" dirty="0"/>
              <a:t>pp. 395 SW quality since 2009?</a:t>
            </a:r>
          </a:p>
          <a:p>
            <a:pPr>
              <a:lnSpc>
                <a:spcPct val="120000"/>
              </a:lnSpc>
              <a:spcBef>
                <a:spcPts val="600"/>
              </a:spcBef>
            </a:pPr>
            <a:r>
              <a:rPr lang="en-US" sz="1200" dirty="0"/>
              <a:t>pp. 396 Gender bias nice addition!</a:t>
            </a:r>
          </a:p>
          <a:p>
            <a:pPr>
              <a:lnSpc>
                <a:spcPct val="120000"/>
              </a:lnSpc>
              <a:spcBef>
                <a:spcPts val="600"/>
              </a:spcBef>
            </a:pPr>
            <a:r>
              <a:rPr lang="en-US" sz="1200" dirty="0"/>
              <a:t>pp. 406 21, source from 2004, is it implemented yet? 23 like game release question in next chapter.</a:t>
            </a:r>
          </a:p>
          <a:p>
            <a:pPr>
              <a:lnSpc>
                <a:spcPct val="120000"/>
              </a:lnSpc>
              <a:spcBef>
                <a:spcPts val="600"/>
              </a:spcBef>
            </a:pPr>
            <a:r>
              <a:rPr lang="en-US" sz="1200" dirty="0"/>
              <a:t>Questions I liked: 10, 12, 16, 17, 18, 20, 21</a:t>
            </a:r>
          </a:p>
        </p:txBody>
      </p:sp>
      <p:sp>
        <p:nvSpPr>
          <p:cNvPr id="5" name="Slide Number Placeholder 4"/>
          <p:cNvSpPr>
            <a:spLocks noGrp="1"/>
          </p:cNvSpPr>
          <p:nvPr>
            <p:ph type="sldNum" sz="quarter" idx="12"/>
          </p:nvPr>
        </p:nvSpPr>
        <p:spPr/>
        <p:txBody>
          <a:bodyPr/>
          <a:lstStyle/>
          <a:p>
            <a:fld id="{A2A17EAB-8B51-5C40-8776-6683E51FA7A0}" type="slidenum">
              <a:rPr lang="en-US" smtClean="0"/>
              <a:t>32</a:t>
            </a:fld>
            <a:endParaRPr lang="en-US"/>
          </a:p>
        </p:txBody>
      </p:sp>
      <p:sp>
        <p:nvSpPr>
          <p:cNvPr id="4" name="Footer Placeholder 3">
            <a:extLst>
              <a:ext uri="{FF2B5EF4-FFF2-40B4-BE49-F238E27FC236}">
                <a16:creationId xmlns:a16="http://schemas.microsoft.com/office/drawing/2014/main" id="{22DB65CF-B0B8-C34B-ACC4-F7604046C2D4}"/>
              </a:ext>
            </a:extLst>
          </p:cNvPr>
          <p:cNvSpPr>
            <a:spLocks noGrp="1"/>
          </p:cNvSpPr>
          <p:nvPr>
            <p:ph type="ftr" sz="quarter" idx="11"/>
          </p:nvPr>
        </p:nvSpPr>
        <p:spPr/>
        <p:txBody>
          <a:bodyPr/>
          <a:lstStyle/>
          <a:p>
            <a:r>
              <a:rPr lang="sk-SK"/>
              <a:t>© 2023 Keith A. Pray</a:t>
            </a:r>
            <a:endParaRPr lang="en-US" dirty="0"/>
          </a:p>
        </p:txBody>
      </p:sp>
    </p:spTree>
    <p:extLst>
      <p:ext uri="{BB962C8B-B14F-4D97-AF65-F5344CB8AC3E}">
        <p14:creationId xmlns:p14="http://schemas.microsoft.com/office/powerpoint/2010/main" val="21081641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60BC0-6B1B-FB45-BDAA-92F078D9A5E6}"/>
              </a:ext>
            </a:extLst>
          </p:cNvPr>
          <p:cNvSpPr>
            <a:spLocks noGrp="1"/>
          </p:cNvSpPr>
          <p:nvPr>
            <p:ph type="title"/>
          </p:nvPr>
        </p:nvSpPr>
        <p:spPr/>
        <p:txBody>
          <a:bodyPr/>
          <a:lstStyle/>
          <a:p>
            <a:r>
              <a:rPr lang="en-US" dirty="0"/>
              <a:t>what works well Online With Zoom</a:t>
            </a:r>
          </a:p>
        </p:txBody>
      </p:sp>
      <p:sp>
        <p:nvSpPr>
          <p:cNvPr id="3" name="Content Placeholder 2">
            <a:extLst>
              <a:ext uri="{FF2B5EF4-FFF2-40B4-BE49-F238E27FC236}">
                <a16:creationId xmlns:a16="http://schemas.microsoft.com/office/drawing/2014/main" id="{56C0F8E4-4D19-D347-A0C9-7696DE688D23}"/>
              </a:ext>
            </a:extLst>
          </p:cNvPr>
          <p:cNvSpPr>
            <a:spLocks noGrp="1"/>
          </p:cNvSpPr>
          <p:nvPr>
            <p:ph idx="1"/>
          </p:nvPr>
        </p:nvSpPr>
        <p:spPr>
          <a:xfrm>
            <a:off x="667512" y="1353312"/>
            <a:ext cx="7772400" cy="3352800"/>
          </a:xfrm>
        </p:spPr>
        <p:txBody>
          <a:bodyPr>
            <a:normAutofit/>
          </a:bodyPr>
          <a:lstStyle/>
          <a:p>
            <a:r>
              <a:rPr lang="en-US" dirty="0"/>
              <a:t>Sign in with First and Last Name</a:t>
            </a:r>
          </a:p>
          <a:p>
            <a:r>
              <a:rPr lang="en-US" dirty="0"/>
              <a:t>Stay muted unless you are going to speak</a:t>
            </a:r>
          </a:p>
          <a:p>
            <a:r>
              <a:rPr lang="en-US" dirty="0"/>
              <a:t>To speak use the raise your hand feature </a:t>
            </a:r>
          </a:p>
          <a:p>
            <a:r>
              <a:rPr lang="en-US" dirty="0"/>
              <a:t>To answer yes/no questions use the “yes” ”no” buttons</a:t>
            </a:r>
          </a:p>
          <a:p>
            <a:r>
              <a:rPr lang="en-US" dirty="0"/>
              <a:t>Turn your camera on</a:t>
            </a:r>
          </a:p>
          <a:p>
            <a:r>
              <a:rPr lang="en-US" dirty="0"/>
              <a:t>Wait until the end of student presentations to ask questions</a:t>
            </a:r>
          </a:p>
          <a:p>
            <a:pPr lvl="1"/>
            <a:r>
              <a:rPr lang="en-US" dirty="0"/>
              <a:t>Write them down so you don’t forget</a:t>
            </a:r>
          </a:p>
        </p:txBody>
      </p:sp>
      <p:sp>
        <p:nvSpPr>
          <p:cNvPr id="5" name="Slide Number Placeholder 4">
            <a:extLst>
              <a:ext uri="{FF2B5EF4-FFF2-40B4-BE49-F238E27FC236}">
                <a16:creationId xmlns:a16="http://schemas.microsoft.com/office/drawing/2014/main" id="{F1B0291D-315D-984F-BF54-FDD6D8484D75}"/>
              </a:ext>
            </a:extLst>
          </p:cNvPr>
          <p:cNvSpPr>
            <a:spLocks noGrp="1"/>
          </p:cNvSpPr>
          <p:nvPr>
            <p:ph type="sldNum" sz="quarter" idx="12"/>
          </p:nvPr>
        </p:nvSpPr>
        <p:spPr/>
        <p:txBody>
          <a:bodyPr/>
          <a:lstStyle/>
          <a:p>
            <a:fld id="{A2A17EAB-8B51-5C40-8776-6683E51FA7A0}" type="slidenum">
              <a:rPr lang="en-US" smtClean="0"/>
              <a:t>33</a:t>
            </a:fld>
            <a:endParaRPr lang="en-US"/>
          </a:p>
        </p:txBody>
      </p:sp>
      <p:sp>
        <p:nvSpPr>
          <p:cNvPr id="4" name="Footer Placeholder 3">
            <a:extLst>
              <a:ext uri="{FF2B5EF4-FFF2-40B4-BE49-F238E27FC236}">
                <a16:creationId xmlns:a16="http://schemas.microsoft.com/office/drawing/2014/main" id="{DEC9BA9D-2D43-0B42-AAFD-F33D39AF2738}"/>
              </a:ext>
            </a:extLst>
          </p:cNvPr>
          <p:cNvSpPr>
            <a:spLocks noGrp="1"/>
          </p:cNvSpPr>
          <p:nvPr>
            <p:ph type="ftr" sz="quarter" idx="11"/>
          </p:nvPr>
        </p:nvSpPr>
        <p:spPr/>
        <p:txBody>
          <a:bodyPr/>
          <a:lstStyle/>
          <a:p>
            <a:r>
              <a:rPr lang="sk-SK"/>
              <a:t>© 2023 Keith A. Pray</a:t>
            </a:r>
            <a:endParaRPr lang="en-US"/>
          </a:p>
        </p:txBody>
      </p:sp>
    </p:spTree>
    <p:extLst>
      <p:ext uri="{BB962C8B-B14F-4D97-AF65-F5344CB8AC3E}">
        <p14:creationId xmlns:p14="http://schemas.microsoft.com/office/powerpoint/2010/main" val="4336799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4221D62-2E9A-DC43-9470-D64AC80E0864}"/>
              </a:ext>
            </a:extLst>
          </p:cNvPr>
          <p:cNvSpPr/>
          <p:nvPr/>
        </p:nvSpPr>
        <p:spPr>
          <a:xfrm>
            <a:off x="216876" y="989149"/>
            <a:ext cx="8713299" cy="3801153"/>
          </a:xfrm>
          <a:prstGeom prst="rect">
            <a:avLst/>
          </a:prstGeom>
          <a:solidFill>
            <a:schemeClr val="tx1"/>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39E5434F-9CF3-0D43-8028-FEAF0C3A7B28}"/>
              </a:ext>
            </a:extLst>
          </p:cNvPr>
          <p:cNvSpPr>
            <a:spLocks noGrp="1"/>
          </p:cNvSpPr>
          <p:nvPr>
            <p:ph type="sldNum" sz="quarter" idx="12"/>
          </p:nvPr>
        </p:nvSpPr>
        <p:spPr/>
        <p:txBody>
          <a:bodyPr/>
          <a:lstStyle/>
          <a:p>
            <a:fld id="{A2A17EAB-8B51-5C40-8776-6683E51FA7A0}" type="slidenum">
              <a:rPr lang="en-US" smtClean="0"/>
              <a:t>4</a:t>
            </a:fld>
            <a:endParaRPr lang="en-US"/>
          </a:p>
        </p:txBody>
      </p:sp>
      <p:sp>
        <p:nvSpPr>
          <p:cNvPr id="14" name="Title 1">
            <a:extLst>
              <a:ext uri="{FF2B5EF4-FFF2-40B4-BE49-F238E27FC236}">
                <a16:creationId xmlns:a16="http://schemas.microsoft.com/office/drawing/2014/main" id="{B0F54CFB-E258-504B-B874-E896E1891C38}"/>
              </a:ext>
            </a:extLst>
          </p:cNvPr>
          <p:cNvSpPr>
            <a:spLocks noGrp="1"/>
          </p:cNvSpPr>
          <p:nvPr>
            <p:ph type="title"/>
          </p:nvPr>
        </p:nvSpPr>
        <p:spPr>
          <a:xfrm>
            <a:off x="311700" y="416449"/>
            <a:ext cx="8520600" cy="572700"/>
          </a:xfrm>
        </p:spPr>
        <p:txBody>
          <a:bodyPr/>
          <a:lstStyle/>
          <a:p>
            <a:r>
              <a:rPr lang="en-US" dirty="0"/>
              <a:t>Survey Results (3/3)  -22 Responses</a:t>
            </a:r>
          </a:p>
        </p:txBody>
      </p:sp>
      <p:sp>
        <p:nvSpPr>
          <p:cNvPr id="11" name="Footer Placeholder 10">
            <a:extLst>
              <a:ext uri="{FF2B5EF4-FFF2-40B4-BE49-F238E27FC236}">
                <a16:creationId xmlns:a16="http://schemas.microsoft.com/office/drawing/2014/main" id="{4407F3B9-7968-1A4D-8728-BCEBBD85EF36}"/>
              </a:ext>
            </a:extLst>
          </p:cNvPr>
          <p:cNvSpPr>
            <a:spLocks noGrp="1"/>
          </p:cNvSpPr>
          <p:nvPr>
            <p:ph type="ftr" sz="quarter" idx="11"/>
          </p:nvPr>
        </p:nvSpPr>
        <p:spPr/>
        <p:txBody>
          <a:bodyPr/>
          <a:lstStyle/>
          <a:p>
            <a:r>
              <a:rPr lang="sk-SK"/>
              <a:t>© 2023 Keith A. Pray</a:t>
            </a:r>
            <a:endParaRPr lang="en-US" dirty="0"/>
          </a:p>
        </p:txBody>
      </p:sp>
      <p:pic>
        <p:nvPicPr>
          <p:cNvPr id="6" name="Picture 5" descr="Graphical user interface&#10;&#10;Description automatically generated">
            <a:extLst>
              <a:ext uri="{FF2B5EF4-FFF2-40B4-BE49-F238E27FC236}">
                <a16:creationId xmlns:a16="http://schemas.microsoft.com/office/drawing/2014/main" id="{D4FB8C0D-F87F-DD4A-01E4-021F66E6D67B}"/>
              </a:ext>
            </a:extLst>
          </p:cNvPr>
          <p:cNvPicPr>
            <a:picLocks noChangeAspect="1"/>
          </p:cNvPicPr>
          <p:nvPr/>
        </p:nvPicPr>
        <p:blipFill rotWithShape="1">
          <a:blip r:embed="rId2"/>
          <a:srcRect t="40117" b="35012"/>
          <a:stretch/>
        </p:blipFill>
        <p:spPr>
          <a:xfrm>
            <a:off x="287302" y="1130241"/>
            <a:ext cx="4240815" cy="1517904"/>
          </a:xfrm>
          <a:prstGeom prst="rect">
            <a:avLst/>
          </a:prstGeom>
        </p:spPr>
      </p:pic>
      <p:pic>
        <p:nvPicPr>
          <p:cNvPr id="9" name="Picture 8" descr="Table&#10;&#10;Description automatically generated">
            <a:extLst>
              <a:ext uri="{FF2B5EF4-FFF2-40B4-BE49-F238E27FC236}">
                <a16:creationId xmlns:a16="http://schemas.microsoft.com/office/drawing/2014/main" id="{7C15345E-9B7B-1611-3DED-86BEECD130A2}"/>
              </a:ext>
            </a:extLst>
          </p:cNvPr>
          <p:cNvPicPr>
            <a:picLocks noChangeAspect="1"/>
          </p:cNvPicPr>
          <p:nvPr/>
        </p:nvPicPr>
        <p:blipFill rotWithShape="1">
          <a:blip r:embed="rId3"/>
          <a:srcRect t="15495"/>
          <a:stretch/>
        </p:blipFill>
        <p:spPr>
          <a:xfrm>
            <a:off x="4572000" y="1130241"/>
            <a:ext cx="4341953" cy="1517904"/>
          </a:xfrm>
          <a:prstGeom prst="rect">
            <a:avLst/>
          </a:prstGeom>
        </p:spPr>
      </p:pic>
      <p:pic>
        <p:nvPicPr>
          <p:cNvPr id="13" name="Picture 12" descr="Graphical user interface&#10;&#10;Description automatically generated">
            <a:extLst>
              <a:ext uri="{FF2B5EF4-FFF2-40B4-BE49-F238E27FC236}">
                <a16:creationId xmlns:a16="http://schemas.microsoft.com/office/drawing/2014/main" id="{94A9B974-E09F-B4DD-24A2-F364F025C3C9}"/>
              </a:ext>
            </a:extLst>
          </p:cNvPr>
          <p:cNvPicPr>
            <a:picLocks noChangeAspect="1"/>
          </p:cNvPicPr>
          <p:nvPr/>
        </p:nvPicPr>
        <p:blipFill rotWithShape="1">
          <a:blip r:embed="rId2"/>
          <a:srcRect t="75130"/>
          <a:stretch/>
        </p:blipFill>
        <p:spPr>
          <a:xfrm>
            <a:off x="287302" y="3134264"/>
            <a:ext cx="4240815" cy="1517904"/>
          </a:xfrm>
          <a:prstGeom prst="rect">
            <a:avLst/>
          </a:prstGeom>
        </p:spPr>
      </p:pic>
    </p:spTree>
    <p:extLst>
      <p:ext uri="{BB962C8B-B14F-4D97-AF65-F5344CB8AC3E}">
        <p14:creationId xmlns:p14="http://schemas.microsoft.com/office/powerpoint/2010/main" val="40189715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1392764"/>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200" indent="-457200">
              <a:buFont typeface="+mj-lt"/>
              <a:buAutoNum type="arabicPeriod"/>
            </a:pPr>
            <a:r>
              <a:rPr lang="en-US" dirty="0"/>
              <a:t>Students Present</a:t>
            </a:r>
          </a:p>
          <a:p>
            <a:pPr marL="457200" indent="-457200">
              <a:buFont typeface="+mj-lt"/>
              <a:buAutoNum type="arabicPeriod"/>
            </a:pPr>
            <a:r>
              <a:rPr lang="en-US" dirty="0"/>
              <a:t>Review</a:t>
            </a:r>
          </a:p>
          <a:p>
            <a:pPr marL="457200" indent="-457200">
              <a:buFont typeface="+mj-lt"/>
              <a:buAutoNum type="arabicPeriod"/>
            </a:pPr>
            <a:r>
              <a:rPr lang="en-US" dirty="0"/>
              <a:t>Assignment</a:t>
            </a:r>
          </a:p>
        </p:txBody>
      </p:sp>
      <p:sp>
        <p:nvSpPr>
          <p:cNvPr id="2" name="Slide Number Placeholder 1"/>
          <p:cNvSpPr>
            <a:spLocks noGrp="1"/>
          </p:cNvSpPr>
          <p:nvPr>
            <p:ph type="sldNum" sz="quarter" idx="12"/>
          </p:nvPr>
        </p:nvSpPr>
        <p:spPr/>
        <p:txBody>
          <a:bodyPr/>
          <a:lstStyle/>
          <a:p>
            <a:fld id="{A2A17EAB-8B51-5C40-8776-6683E51FA7A0}" type="slidenum">
              <a:rPr lang="en-US" smtClean="0"/>
              <a:t>5</a:t>
            </a:fld>
            <a:endParaRPr lang="en-US"/>
          </a:p>
        </p:txBody>
      </p:sp>
      <p:sp>
        <p:nvSpPr>
          <p:cNvPr id="3" name="Footer Placeholder 2">
            <a:extLst>
              <a:ext uri="{FF2B5EF4-FFF2-40B4-BE49-F238E27FC236}">
                <a16:creationId xmlns:a16="http://schemas.microsoft.com/office/drawing/2014/main" id="{8B671E7A-B8A2-0848-AC84-76075F42037A}"/>
              </a:ext>
            </a:extLst>
          </p:cNvPr>
          <p:cNvSpPr>
            <a:spLocks noGrp="1"/>
          </p:cNvSpPr>
          <p:nvPr>
            <p:ph type="ftr" sz="quarter" idx="11"/>
          </p:nvPr>
        </p:nvSpPr>
        <p:spPr/>
        <p:txBody>
          <a:bodyPr/>
          <a:lstStyle/>
          <a:p>
            <a:r>
              <a:rPr lang="sk-SK"/>
              <a:t>© 2023 Keith A. Pray</a:t>
            </a:r>
            <a:endParaRPr lang="en-US"/>
          </a:p>
        </p:txBody>
      </p:sp>
    </p:spTree>
    <p:extLst>
      <p:ext uri="{BB962C8B-B14F-4D97-AF65-F5344CB8AC3E}">
        <p14:creationId xmlns:p14="http://schemas.microsoft.com/office/powerpoint/2010/main" val="1838778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B4D9C-AE86-E14D-BE53-A2EF34300D01}"/>
              </a:ext>
            </a:extLst>
          </p:cNvPr>
          <p:cNvSpPr>
            <a:spLocks noGrp="1"/>
          </p:cNvSpPr>
          <p:nvPr>
            <p:ph type="title"/>
          </p:nvPr>
        </p:nvSpPr>
        <p:spPr/>
        <p:txBody>
          <a:bodyPr/>
          <a:lstStyle/>
          <a:p>
            <a:r>
              <a:rPr lang="en-US" dirty="0"/>
              <a:t>Swarm Robotics in environmental applications</a:t>
            </a:r>
          </a:p>
        </p:txBody>
      </p:sp>
      <p:sp>
        <p:nvSpPr>
          <p:cNvPr id="3" name="Text Placeholder 2">
            <a:extLst>
              <a:ext uri="{FF2B5EF4-FFF2-40B4-BE49-F238E27FC236}">
                <a16:creationId xmlns:a16="http://schemas.microsoft.com/office/drawing/2014/main" id="{FF1992AE-DEBA-C041-8327-4AC1FB130AE9}"/>
              </a:ext>
            </a:extLst>
          </p:cNvPr>
          <p:cNvSpPr>
            <a:spLocks noGrp="1"/>
          </p:cNvSpPr>
          <p:nvPr>
            <p:ph type="body" idx="1"/>
          </p:nvPr>
        </p:nvSpPr>
        <p:spPr/>
        <p:txBody>
          <a:bodyPr/>
          <a:lstStyle/>
          <a:p>
            <a:r>
              <a:rPr lang="en-US" dirty="0"/>
              <a:t>Nathan Smith</a:t>
            </a:r>
          </a:p>
        </p:txBody>
      </p:sp>
      <p:sp>
        <p:nvSpPr>
          <p:cNvPr id="4" name="Footer Placeholder 3">
            <a:extLst>
              <a:ext uri="{FF2B5EF4-FFF2-40B4-BE49-F238E27FC236}">
                <a16:creationId xmlns:a16="http://schemas.microsoft.com/office/drawing/2014/main" id="{373A31F2-FBFC-2C43-802D-1D451EE68E8A}"/>
              </a:ext>
            </a:extLst>
          </p:cNvPr>
          <p:cNvSpPr>
            <a:spLocks noGrp="1"/>
          </p:cNvSpPr>
          <p:nvPr>
            <p:ph type="ftr" sz="quarter" idx="11"/>
          </p:nvPr>
        </p:nvSpPr>
        <p:spPr/>
        <p:txBody>
          <a:bodyPr/>
          <a:lstStyle/>
          <a:p>
            <a:r>
              <a:rPr lang="sk-SK"/>
              <a:t>© 2023 Keith A. Pray</a:t>
            </a:r>
            <a:endParaRPr lang="en-US"/>
          </a:p>
        </p:txBody>
      </p:sp>
      <p:sp>
        <p:nvSpPr>
          <p:cNvPr id="5" name="Slide Number Placeholder 4">
            <a:extLst>
              <a:ext uri="{FF2B5EF4-FFF2-40B4-BE49-F238E27FC236}">
                <a16:creationId xmlns:a16="http://schemas.microsoft.com/office/drawing/2014/main" id="{5CB4B1B5-09B5-5844-A1D0-76C23D2CA987}"/>
              </a:ext>
            </a:extLst>
          </p:cNvPr>
          <p:cNvSpPr>
            <a:spLocks noGrp="1"/>
          </p:cNvSpPr>
          <p:nvPr>
            <p:ph type="sldNum" sz="quarter" idx="12"/>
          </p:nvPr>
        </p:nvSpPr>
        <p:spPr/>
        <p:txBody>
          <a:bodyPr/>
          <a:lstStyle/>
          <a:p>
            <a:fld id="{A2A17EAB-8B51-5C40-8776-6683E51FA7A0}" type="slidenum">
              <a:rPr lang="en-US" smtClean="0"/>
              <a:t>6</a:t>
            </a:fld>
            <a:endParaRPr lang="en-US"/>
          </a:p>
        </p:txBody>
      </p:sp>
    </p:spTree>
    <p:extLst>
      <p:ext uri="{BB962C8B-B14F-4D97-AF65-F5344CB8AC3E}">
        <p14:creationId xmlns:p14="http://schemas.microsoft.com/office/powerpoint/2010/main" val="22757601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 Swarm robotics a solution?</a:t>
            </a:r>
          </a:p>
        </p:txBody>
      </p:sp>
      <p:sp>
        <p:nvSpPr>
          <p:cNvPr id="3" name="Content Placeholder 2"/>
          <p:cNvSpPr>
            <a:spLocks noGrp="1"/>
          </p:cNvSpPr>
          <p:nvPr>
            <p:ph sz="half" idx="1"/>
          </p:nvPr>
        </p:nvSpPr>
        <p:spPr>
          <a:xfrm>
            <a:off x="685800" y="1352551"/>
            <a:ext cx="3886200" cy="3352800"/>
          </a:xfrm>
        </p:spPr>
        <p:txBody>
          <a:bodyPr/>
          <a:lstStyle/>
          <a:p>
            <a:r>
              <a:rPr lang="en-US" dirty="0"/>
              <a:t>Cleaning and disaster response [1]</a:t>
            </a:r>
          </a:p>
          <a:p>
            <a:r>
              <a:rPr lang="en-US" dirty="0"/>
              <a:t>Environmental monitoring [2]</a:t>
            </a:r>
          </a:p>
          <a:p>
            <a:r>
              <a:rPr lang="en-US" dirty="0"/>
              <a:t>Agriculture [3]</a:t>
            </a:r>
          </a:p>
        </p:txBody>
      </p:sp>
      <p:sp>
        <p:nvSpPr>
          <p:cNvPr id="5" name="Footer Placeholder 4"/>
          <p:cNvSpPr>
            <a:spLocks noGrp="1"/>
          </p:cNvSpPr>
          <p:nvPr>
            <p:ph type="ftr" sz="quarter" idx="11"/>
          </p:nvPr>
        </p:nvSpPr>
        <p:spPr/>
        <p:txBody>
          <a:bodyPr/>
          <a:lstStyle/>
          <a:p>
            <a:r>
              <a:rPr lang="sk-SK"/>
              <a:t>© 2023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7</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latin typeface="+mj-lt"/>
              </a:rPr>
              <a:t>Nathan Smith</a:t>
            </a:r>
            <a:endParaRPr lang="en-US" sz="1400" dirty="0">
              <a:solidFill>
                <a:schemeClr val="tx1"/>
              </a:solidFill>
              <a:latin typeface="+mj-lt"/>
            </a:endParaRPr>
          </a:p>
        </p:txBody>
      </p:sp>
      <p:pic>
        <p:nvPicPr>
          <p:cNvPr id="12" name="Content Placeholder 11" descr="A picture containing text, water, sky, outdoor&#10;&#10;Description automatically generated">
            <a:extLst>
              <a:ext uri="{FF2B5EF4-FFF2-40B4-BE49-F238E27FC236}">
                <a16:creationId xmlns:a16="http://schemas.microsoft.com/office/drawing/2014/main" id="{66FD66AB-B346-340A-2EF6-585B6ABD43B0}"/>
              </a:ext>
            </a:extLst>
          </p:cNvPr>
          <p:cNvPicPr>
            <a:picLocks noGrp="1" noChangeAspect="1"/>
          </p:cNvPicPr>
          <p:nvPr>
            <p:ph sz="half" idx="2"/>
          </p:nvPr>
        </p:nvPicPr>
        <p:blipFill rotWithShape="1">
          <a:blip r:embed="rId3"/>
          <a:srcRect t="17663"/>
          <a:stretch/>
        </p:blipFill>
        <p:spPr>
          <a:xfrm>
            <a:off x="4140778" y="2204581"/>
            <a:ext cx="4538382" cy="2038844"/>
          </a:xfrm>
          <a:prstGeom prst="rect">
            <a:avLst/>
          </a:prstGeom>
        </p:spPr>
      </p:pic>
    </p:spTree>
    <p:extLst>
      <p:ext uri="{BB962C8B-B14F-4D97-AF65-F5344CB8AC3E}">
        <p14:creationId xmlns:p14="http://schemas.microsoft.com/office/powerpoint/2010/main" val="40100274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3E4BF-4862-00AC-4307-E250CE23D70C}"/>
              </a:ext>
            </a:extLst>
          </p:cNvPr>
          <p:cNvSpPr>
            <a:spLocks noGrp="1"/>
          </p:cNvSpPr>
          <p:nvPr>
            <p:ph type="title"/>
          </p:nvPr>
        </p:nvSpPr>
        <p:spPr/>
        <p:txBody>
          <a:bodyPr/>
          <a:lstStyle/>
          <a:p>
            <a:r>
              <a:rPr lang="en-US" dirty="0"/>
              <a:t>Cleanup</a:t>
            </a:r>
          </a:p>
        </p:txBody>
      </p:sp>
      <p:sp>
        <p:nvSpPr>
          <p:cNvPr id="3" name="Content Placeholder 2">
            <a:extLst>
              <a:ext uri="{FF2B5EF4-FFF2-40B4-BE49-F238E27FC236}">
                <a16:creationId xmlns:a16="http://schemas.microsoft.com/office/drawing/2014/main" id="{AC473F8A-3BA2-0346-3DC9-AFCB9947AD84}"/>
              </a:ext>
            </a:extLst>
          </p:cNvPr>
          <p:cNvSpPr>
            <a:spLocks noGrp="1"/>
          </p:cNvSpPr>
          <p:nvPr>
            <p:ph sz="half" idx="1"/>
          </p:nvPr>
        </p:nvSpPr>
        <p:spPr/>
        <p:txBody>
          <a:bodyPr/>
          <a:lstStyle/>
          <a:p>
            <a:r>
              <a:rPr lang="en-US" dirty="0"/>
              <a:t>Oil Spills [1]</a:t>
            </a:r>
          </a:p>
          <a:p>
            <a:r>
              <a:rPr lang="en-US" dirty="0"/>
              <a:t>Radioactive waste [4]</a:t>
            </a:r>
          </a:p>
          <a:p>
            <a:r>
              <a:rPr lang="en-US" dirty="0"/>
              <a:t>Chemical decontamination [5] </a:t>
            </a:r>
          </a:p>
        </p:txBody>
      </p:sp>
      <p:pic>
        <p:nvPicPr>
          <p:cNvPr id="8" name="Content Placeholder 7" descr="Graphical user interface&#10;&#10;Description automatically generated with medium confidence">
            <a:extLst>
              <a:ext uri="{FF2B5EF4-FFF2-40B4-BE49-F238E27FC236}">
                <a16:creationId xmlns:a16="http://schemas.microsoft.com/office/drawing/2014/main" id="{DB879E2A-11AB-8B7D-CD3E-570C8D002315}"/>
              </a:ext>
            </a:extLst>
          </p:cNvPr>
          <p:cNvPicPr>
            <a:picLocks noGrp="1" noChangeAspect="1"/>
          </p:cNvPicPr>
          <p:nvPr>
            <p:ph sz="half" idx="2"/>
          </p:nvPr>
        </p:nvPicPr>
        <p:blipFill rotWithShape="1">
          <a:blip r:embed="rId3"/>
          <a:srcRect l="8503" t="16170" r="8517" b="14894"/>
          <a:stretch/>
        </p:blipFill>
        <p:spPr>
          <a:xfrm>
            <a:off x="4028382" y="1714497"/>
            <a:ext cx="4930268" cy="2143519"/>
          </a:xfrm>
        </p:spPr>
      </p:pic>
      <p:sp>
        <p:nvSpPr>
          <p:cNvPr id="5" name="Footer Placeholder 4">
            <a:extLst>
              <a:ext uri="{FF2B5EF4-FFF2-40B4-BE49-F238E27FC236}">
                <a16:creationId xmlns:a16="http://schemas.microsoft.com/office/drawing/2014/main" id="{BF9FE5C8-38CD-DB4D-1859-96547846CDA4}"/>
              </a:ext>
            </a:extLst>
          </p:cNvPr>
          <p:cNvSpPr>
            <a:spLocks noGrp="1"/>
          </p:cNvSpPr>
          <p:nvPr>
            <p:ph type="ftr" sz="quarter" idx="11"/>
          </p:nvPr>
        </p:nvSpPr>
        <p:spPr/>
        <p:txBody>
          <a:bodyPr/>
          <a:lstStyle/>
          <a:p>
            <a:r>
              <a:rPr lang="sk-SK"/>
              <a:t>© 2023 Keith A. Pray</a:t>
            </a:r>
            <a:endParaRPr lang="en-US"/>
          </a:p>
        </p:txBody>
      </p:sp>
      <p:sp>
        <p:nvSpPr>
          <p:cNvPr id="6" name="Slide Number Placeholder 5">
            <a:extLst>
              <a:ext uri="{FF2B5EF4-FFF2-40B4-BE49-F238E27FC236}">
                <a16:creationId xmlns:a16="http://schemas.microsoft.com/office/drawing/2014/main" id="{251ACC27-A074-7EEA-5B6D-FFA774727682}"/>
              </a:ext>
            </a:extLst>
          </p:cNvPr>
          <p:cNvSpPr>
            <a:spLocks noGrp="1"/>
          </p:cNvSpPr>
          <p:nvPr>
            <p:ph type="sldNum" sz="quarter" idx="12"/>
          </p:nvPr>
        </p:nvSpPr>
        <p:spPr/>
        <p:txBody>
          <a:bodyPr/>
          <a:lstStyle/>
          <a:p>
            <a:fld id="{A2A17EAB-8B51-5C40-8776-6683E51FA7A0}" type="slidenum">
              <a:rPr lang="en-US" smtClean="0"/>
              <a:t>8</a:t>
            </a:fld>
            <a:endParaRPr lang="en-US"/>
          </a:p>
        </p:txBody>
      </p:sp>
      <p:sp>
        <p:nvSpPr>
          <p:cNvPr id="9" name="TextBox 8">
            <a:extLst>
              <a:ext uri="{FF2B5EF4-FFF2-40B4-BE49-F238E27FC236}">
                <a16:creationId xmlns:a16="http://schemas.microsoft.com/office/drawing/2014/main" id="{5D561642-217E-FA00-A5BE-7A29DE4ED5E9}"/>
              </a:ext>
            </a:extLst>
          </p:cNvPr>
          <p:cNvSpPr txBox="1"/>
          <p:nvPr/>
        </p:nvSpPr>
        <p:spPr>
          <a:xfrm>
            <a:off x="6847114" y="372337"/>
            <a:ext cx="2179682" cy="307777"/>
          </a:xfrm>
          <a:prstGeom prst="rect">
            <a:avLst/>
          </a:prstGeom>
          <a:noFill/>
        </p:spPr>
        <p:txBody>
          <a:bodyPr wrap="square" rtlCol="0">
            <a:spAutoFit/>
          </a:bodyPr>
          <a:lstStyle/>
          <a:p>
            <a:pPr algn="r"/>
            <a:r>
              <a:rPr lang="en-US" sz="1400" dirty="0">
                <a:latin typeface="+mj-lt"/>
              </a:rPr>
              <a:t>Nathan Smith</a:t>
            </a:r>
            <a:endParaRPr lang="en-US" sz="1400" dirty="0">
              <a:solidFill>
                <a:schemeClr val="tx1"/>
              </a:solidFill>
              <a:latin typeface="+mj-lt"/>
            </a:endParaRPr>
          </a:p>
        </p:txBody>
      </p:sp>
    </p:spTree>
    <p:extLst>
      <p:ext uri="{BB962C8B-B14F-4D97-AF65-F5344CB8AC3E}">
        <p14:creationId xmlns:p14="http://schemas.microsoft.com/office/powerpoint/2010/main" val="9057884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3C062-354D-5DF3-2B14-B68416C62664}"/>
              </a:ext>
            </a:extLst>
          </p:cNvPr>
          <p:cNvSpPr>
            <a:spLocks noGrp="1"/>
          </p:cNvSpPr>
          <p:nvPr>
            <p:ph type="title"/>
          </p:nvPr>
        </p:nvSpPr>
        <p:spPr/>
        <p:txBody>
          <a:bodyPr/>
          <a:lstStyle/>
          <a:p>
            <a:r>
              <a:rPr lang="en-US" dirty="0"/>
              <a:t>Monitoring</a:t>
            </a:r>
          </a:p>
        </p:txBody>
      </p:sp>
      <p:sp>
        <p:nvSpPr>
          <p:cNvPr id="3" name="Content Placeholder 2">
            <a:extLst>
              <a:ext uri="{FF2B5EF4-FFF2-40B4-BE49-F238E27FC236}">
                <a16:creationId xmlns:a16="http://schemas.microsoft.com/office/drawing/2014/main" id="{B11D31D7-7183-4B3F-1B95-880FBB1BA5D5}"/>
              </a:ext>
            </a:extLst>
          </p:cNvPr>
          <p:cNvSpPr>
            <a:spLocks noGrp="1"/>
          </p:cNvSpPr>
          <p:nvPr>
            <p:ph sz="half" idx="1"/>
          </p:nvPr>
        </p:nvSpPr>
        <p:spPr/>
        <p:txBody>
          <a:bodyPr/>
          <a:lstStyle/>
          <a:p>
            <a:r>
              <a:rPr lang="en-US" dirty="0"/>
              <a:t>Marine Monitoring [2]</a:t>
            </a:r>
          </a:p>
          <a:p>
            <a:r>
              <a:rPr lang="en-US" dirty="0"/>
              <a:t>Search and Rescue [6]</a:t>
            </a:r>
          </a:p>
        </p:txBody>
      </p:sp>
      <p:pic>
        <p:nvPicPr>
          <p:cNvPr id="8" name="Content Placeholder 7" descr="A picture containing water, sky, outdoor, yellow&#10;&#10;Description automatically generated">
            <a:extLst>
              <a:ext uri="{FF2B5EF4-FFF2-40B4-BE49-F238E27FC236}">
                <a16:creationId xmlns:a16="http://schemas.microsoft.com/office/drawing/2014/main" id="{A3C2E510-A877-995C-F96A-CE0139F79329}"/>
              </a:ext>
            </a:extLst>
          </p:cNvPr>
          <p:cNvPicPr>
            <a:picLocks noGrp="1" noChangeAspect="1"/>
          </p:cNvPicPr>
          <p:nvPr>
            <p:ph sz="half" idx="2"/>
          </p:nvPr>
        </p:nvPicPr>
        <p:blipFill>
          <a:blip r:embed="rId3"/>
          <a:stretch>
            <a:fillRect/>
          </a:stretch>
        </p:blipFill>
        <p:spPr>
          <a:xfrm>
            <a:off x="3773872" y="1568195"/>
            <a:ext cx="4847166" cy="2726530"/>
          </a:xfrm>
        </p:spPr>
      </p:pic>
      <p:sp>
        <p:nvSpPr>
          <p:cNvPr id="5" name="Footer Placeholder 4">
            <a:extLst>
              <a:ext uri="{FF2B5EF4-FFF2-40B4-BE49-F238E27FC236}">
                <a16:creationId xmlns:a16="http://schemas.microsoft.com/office/drawing/2014/main" id="{007DED61-0BA3-A49F-9947-6C0ACD0EBE02}"/>
              </a:ext>
            </a:extLst>
          </p:cNvPr>
          <p:cNvSpPr>
            <a:spLocks noGrp="1"/>
          </p:cNvSpPr>
          <p:nvPr>
            <p:ph type="ftr" sz="quarter" idx="11"/>
          </p:nvPr>
        </p:nvSpPr>
        <p:spPr/>
        <p:txBody>
          <a:bodyPr/>
          <a:lstStyle/>
          <a:p>
            <a:r>
              <a:rPr lang="sk-SK"/>
              <a:t>© 2023 Keith A. Pray</a:t>
            </a:r>
            <a:endParaRPr lang="en-US"/>
          </a:p>
        </p:txBody>
      </p:sp>
      <p:sp>
        <p:nvSpPr>
          <p:cNvPr id="6" name="Slide Number Placeholder 5">
            <a:extLst>
              <a:ext uri="{FF2B5EF4-FFF2-40B4-BE49-F238E27FC236}">
                <a16:creationId xmlns:a16="http://schemas.microsoft.com/office/drawing/2014/main" id="{E26DE2C0-AC59-5F87-2519-437EF1CCCEDC}"/>
              </a:ext>
            </a:extLst>
          </p:cNvPr>
          <p:cNvSpPr>
            <a:spLocks noGrp="1"/>
          </p:cNvSpPr>
          <p:nvPr>
            <p:ph type="sldNum" sz="quarter" idx="12"/>
          </p:nvPr>
        </p:nvSpPr>
        <p:spPr/>
        <p:txBody>
          <a:bodyPr/>
          <a:lstStyle/>
          <a:p>
            <a:fld id="{A2A17EAB-8B51-5C40-8776-6683E51FA7A0}" type="slidenum">
              <a:rPr lang="en-US" smtClean="0"/>
              <a:t>9</a:t>
            </a:fld>
            <a:endParaRPr lang="en-US"/>
          </a:p>
        </p:txBody>
      </p:sp>
      <p:sp>
        <p:nvSpPr>
          <p:cNvPr id="9" name="TextBox 8">
            <a:extLst>
              <a:ext uri="{FF2B5EF4-FFF2-40B4-BE49-F238E27FC236}">
                <a16:creationId xmlns:a16="http://schemas.microsoft.com/office/drawing/2014/main" id="{5113ED7D-CA27-C673-62EF-788D46D82C05}"/>
              </a:ext>
            </a:extLst>
          </p:cNvPr>
          <p:cNvSpPr txBox="1"/>
          <p:nvPr/>
        </p:nvSpPr>
        <p:spPr>
          <a:xfrm>
            <a:off x="6847114" y="372337"/>
            <a:ext cx="2179682" cy="307777"/>
          </a:xfrm>
          <a:prstGeom prst="rect">
            <a:avLst/>
          </a:prstGeom>
          <a:noFill/>
        </p:spPr>
        <p:txBody>
          <a:bodyPr wrap="square" rtlCol="0">
            <a:spAutoFit/>
          </a:bodyPr>
          <a:lstStyle/>
          <a:p>
            <a:pPr algn="r"/>
            <a:r>
              <a:rPr lang="en-US" sz="1400" dirty="0">
                <a:latin typeface="+mj-lt"/>
              </a:rPr>
              <a:t>Nathan Smith</a:t>
            </a:r>
            <a:endParaRPr lang="en-US" sz="1400" dirty="0">
              <a:solidFill>
                <a:schemeClr val="tx1"/>
              </a:solidFill>
              <a:latin typeface="+mj-lt"/>
            </a:endParaRPr>
          </a:p>
        </p:txBody>
      </p:sp>
    </p:spTree>
    <p:extLst>
      <p:ext uri="{BB962C8B-B14F-4D97-AF65-F5344CB8AC3E}">
        <p14:creationId xmlns:p14="http://schemas.microsoft.com/office/powerpoint/2010/main" val="2944825333"/>
      </p:ext>
    </p:extLst>
  </p:cSld>
  <p:clrMapOvr>
    <a:masterClrMapping/>
  </p:clrMapOvr>
</p:sld>
</file>

<file path=ppt/theme/theme1.xml><?xml version="1.0" encoding="utf-8"?>
<a:theme xmlns:a="http://schemas.openxmlformats.org/drawingml/2006/main" name="Red Radial 16x9">
  <a:themeElements>
    <a:clrScheme name="RedRadial_16x9">
      <a:dk1>
        <a:sysClr val="windowText" lastClr="000000"/>
      </a:dk1>
      <a:lt1>
        <a:sysClr val="window" lastClr="FFFFFF"/>
      </a:lt1>
      <a:dk2>
        <a:srgbClr val="960000"/>
      </a:dk2>
      <a:lt2>
        <a:srgbClr val="BCB49E"/>
      </a:lt2>
      <a:accent1>
        <a:srgbClr val="DDA859"/>
      </a:accent1>
      <a:accent2>
        <a:srgbClr val="968A68"/>
      </a:accent2>
      <a:accent3>
        <a:srgbClr val="D3432B"/>
      </a:accent3>
      <a:accent4>
        <a:srgbClr val="BD9B47"/>
      </a:accent4>
      <a:accent5>
        <a:srgbClr val="618F91"/>
      </a:accent5>
      <a:accent6>
        <a:srgbClr val="DD7323"/>
      </a:accent6>
      <a:hlink>
        <a:srgbClr val="DDA859"/>
      </a:hlink>
      <a:folHlink>
        <a:srgbClr val="968A68"/>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80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TS102804895.potx</Template>
  <TotalTime>41143</TotalTime>
  <Words>5840</Words>
  <Application>Microsoft Macintosh PowerPoint</Application>
  <PresentationFormat>On-screen Show (16:9)</PresentationFormat>
  <Paragraphs>383</Paragraphs>
  <Slides>33</Slides>
  <Notes>26</Notes>
  <HiddenSlides>1</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33</vt:i4>
      </vt:variant>
    </vt:vector>
  </HeadingPairs>
  <TitlesOfParts>
    <vt:vector size="40" baseType="lpstr">
      <vt:lpstr>Arial</vt:lpstr>
      <vt:lpstr>Calibri</vt:lpstr>
      <vt:lpstr>Cambria</vt:lpstr>
      <vt:lpstr>Lora</vt:lpstr>
      <vt:lpstr>Publico</vt:lpstr>
      <vt:lpstr>Times New Roman</vt:lpstr>
      <vt:lpstr>Red Radial 16x9</vt:lpstr>
      <vt:lpstr>Class 9 Errors Failures Risks</vt:lpstr>
      <vt:lpstr>Survey Results (1/3)  -22 Responses</vt:lpstr>
      <vt:lpstr>Survey Results (2/3)  -22 Responses</vt:lpstr>
      <vt:lpstr>Survey Results (3/3)  -22 Responses</vt:lpstr>
      <vt:lpstr>Overview</vt:lpstr>
      <vt:lpstr>Swarm Robotics in environmental applications</vt:lpstr>
      <vt:lpstr>is Swarm robotics a solution?</vt:lpstr>
      <vt:lpstr>Cleanup</vt:lpstr>
      <vt:lpstr>Monitoring</vt:lpstr>
      <vt:lpstr>Agricultural</vt:lpstr>
      <vt:lpstr>References</vt:lpstr>
      <vt:lpstr>AI Should Be Utilized  In the legal system</vt:lpstr>
      <vt:lpstr>AIDING Judges</vt:lpstr>
      <vt:lpstr>HELping LAWyers</vt:lpstr>
      <vt:lpstr>Encoded biases</vt:lpstr>
      <vt:lpstr>More accuracy, less bias[9] [10]</vt:lpstr>
      <vt:lpstr>References</vt:lpstr>
      <vt:lpstr>Toward inclusive ai</vt:lpstr>
      <vt:lpstr>How much of our lives involve ai?</vt:lpstr>
      <vt:lpstr>How AI is trained</vt:lpstr>
      <vt:lpstr>Consequences of this in the real world</vt:lpstr>
      <vt:lpstr>Future goals</vt:lpstr>
      <vt:lpstr>References</vt:lpstr>
      <vt:lpstr>PowerPoint Presentation</vt:lpstr>
      <vt:lpstr>Overview</vt:lpstr>
      <vt:lpstr>Overview</vt:lpstr>
      <vt:lpstr>Assignment</vt:lpstr>
      <vt:lpstr>Class 9 The End</vt:lpstr>
      <vt:lpstr>Reliability Of Statistics</vt:lpstr>
      <vt:lpstr>Some Measures</vt:lpstr>
      <vt:lpstr>PowerPoint Presentation</vt:lpstr>
      <vt:lpstr>My Reading Notes</vt:lpstr>
      <vt:lpstr>what works well Online With Zoom</vt:lpstr>
    </vt:vector>
  </TitlesOfParts>
  <Company>WPI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Keith A. Pray</dc:creator>
  <cp:lastModifiedBy>Keith A. Pray</cp:lastModifiedBy>
  <cp:revision>510</cp:revision>
  <dcterms:created xsi:type="dcterms:W3CDTF">2014-08-25T02:19:16Z</dcterms:created>
  <dcterms:modified xsi:type="dcterms:W3CDTF">2023-04-14T22:12:17Z</dcterms:modified>
</cp:coreProperties>
</file>