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608" r:id="rId3"/>
    <p:sldId id="628" r:id="rId4"/>
    <p:sldId id="259" r:id="rId5"/>
    <p:sldId id="609" r:id="rId6"/>
    <p:sldId id="308" r:id="rId7"/>
    <p:sldId id="267" r:id="rId8"/>
    <p:sldId id="330" r:id="rId9"/>
    <p:sldId id="309" r:id="rId10"/>
    <p:sldId id="269" r:id="rId11"/>
    <p:sldId id="261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64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mon" id="{DE7BE287-3DE4-C947-AA8E-C91CDAC72794}">
          <p14:sldIdLst>
            <p14:sldId id="256"/>
            <p14:sldId id="608"/>
            <p14:sldId id="628"/>
            <p14:sldId id="259"/>
            <p14:sldId id="609"/>
            <p14:sldId id="308"/>
            <p14:sldId id="267"/>
            <p14:sldId id="330"/>
            <p14:sldId id="309"/>
          </p14:sldIdLst>
        </p14:section>
        <p14:section name="Students" id="{20244982-054D-774B-9E12-24C2D44D25DA}">
          <p14:sldIdLst/>
        </p14:section>
        <p14:section name="Common" id="{4A019CEC-5F1D-154A-B7D5-1C807EE4A006}">
          <p14:sldIdLst>
            <p14:sldId id="269"/>
            <p14:sldId id="261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74034" autoAdjust="0"/>
  </p:normalViewPr>
  <p:slideViewPr>
    <p:cSldViewPr snapToGrid="0" snapToObjects="1">
      <p:cViewPr varScale="1">
        <p:scale>
          <a:sx n="141" d="100"/>
          <a:sy n="141" d="100"/>
        </p:scale>
        <p:origin x="12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980C-06B9-9541-9929-F1E71D9341C4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6D42-B77C-2B48-B602-2114A3AD3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FA80-5DE8-754C-A5A4-B0D948BE7BE3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00B2-88B9-1642-B8EB-F86842378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ddos/reflection-attack-1.p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.imgur.com/lxYv8cF.png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.org/historical/advisories/CA-1996-21.cf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www.giac.org/paper/gsec/705/egress-filtering-keeping-internet-safe-systems/101588" TargetMode="External"/><Relationship Id="rId4" Type="http://schemas.openxmlformats.org/officeDocument/2006/relationships/hyperlink" Target="https://www.cert.org/historical/incident_notes/IN-2000-04.cf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/>
              <a:t>“Weird” Al </a:t>
            </a:r>
            <a:r>
              <a:rPr lang="en-US" b="1" i="0" dirty="0" err="1"/>
              <a:t>Yankovic</a:t>
            </a:r>
            <a:r>
              <a:rPr lang="en-US" b="1" i="0" dirty="0"/>
              <a:t> – Virus Alert (3:43)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www.youtube.com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watch?v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=zvfD5rnkTws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Take 5 minutes to fill out survey on Canvas 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  <a:sym typeface="Wingdings" pitchFamily="2" charset="2"/>
              </a:rPr>
              <a:t> Quizzes  SGA’s Midterm Course Feedback Questionnaire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Any slides beyond this point are for answering questions that may arise but not needed in the main talk.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Some slides may also be unfinished and are not needed but kept just in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time ask class about online voting in light of COVID-19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slide. Most students have this in depth from new class now.</a:t>
            </a: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When a function call is made, local variables, return address, parameters stored on run time stack. Local variables occupy lower memory addresses.</a:t>
            </a:r>
          </a:p>
          <a:p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Variable attack 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– change variable value. Program expects user to input character and allocates a buffer for them. Attacker supplies too many characters and ends up over writing a variable.</a:t>
            </a: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	Run example of this if there’s interest – next slide</a:t>
            </a:r>
          </a:p>
          <a:p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Stack Attack 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– goal is to change value of return address so execution control goes to code which the attacker has provided in the input buffer.</a:t>
            </a:r>
          </a:p>
          <a:p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Prevention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 – add checks against array bounds being exceeded. modify operating system to not execute instructions stored on run time stack.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6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demonstration. Most students have this in depth from new class now.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Also, compilers getting more difficult to disable protections, need older HW/OS/compiler for demo to work.</a:t>
            </a:r>
          </a:p>
          <a:p>
            <a:endParaRPr lang="en-US" dirty="0"/>
          </a:p>
          <a:p>
            <a:r>
              <a:rPr lang="en-US" dirty="0"/>
              <a:t>&gt;</a:t>
            </a:r>
            <a:r>
              <a:rPr lang="en-US" baseline="0" dirty="0"/>
              <a:t> i</a:t>
            </a:r>
            <a:r>
              <a:rPr lang="en-US" dirty="0"/>
              <a:t>mps</a:t>
            </a:r>
          </a:p>
          <a:p>
            <a:r>
              <a:rPr lang="en-US" dirty="0"/>
              <a:t>&gt; assembly</a:t>
            </a:r>
          </a:p>
          <a:p>
            <a:r>
              <a:rPr lang="en-US" dirty="0"/>
              <a:t>&gt;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123456789qwerty1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slide. Most students have this in depth from new class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slide. Most students have this in depth from new class now.</a:t>
            </a:r>
          </a:p>
          <a:p>
            <a:endParaRPr lang="en-US" dirty="0"/>
          </a:p>
          <a:p>
            <a:r>
              <a:rPr lang="en-US" dirty="0" err="1"/>
              <a:t>SYNchronize</a:t>
            </a:r>
            <a:endParaRPr lang="en-US" dirty="0"/>
          </a:p>
          <a:p>
            <a:r>
              <a:rPr lang="en-US" dirty="0" err="1"/>
              <a:t>SYNchronize</a:t>
            </a:r>
            <a:r>
              <a:rPr lang="en-US" dirty="0"/>
              <a:t> </a:t>
            </a:r>
            <a:r>
              <a:rPr lang="en-US" dirty="0" err="1"/>
              <a:t>ACKnowledgement</a:t>
            </a:r>
            <a:r>
              <a:rPr lang="en-US" dirty="0"/>
              <a:t> (socket reserved awaiting ACK)</a:t>
            </a:r>
            <a:endParaRPr lang="en-US" baseline="0" dirty="0"/>
          </a:p>
          <a:p>
            <a:r>
              <a:rPr lang="en-US" dirty="0" err="1"/>
              <a:t>ACKnowledgement</a:t>
            </a:r>
            <a:r>
              <a:rPr lang="en-US" dirty="0"/>
              <a:t> </a:t>
            </a:r>
          </a:p>
          <a:p>
            <a:r>
              <a:rPr lang="en-US" dirty="0"/>
              <a:t>TCP socket connection established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6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slide. Most students have this in depth from new class now.</a:t>
            </a: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Attacker spoofs the IP address so the SYN-ACK is sent to a different machine that cannot respond to the SYN-ACK. </a:t>
            </a: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This leaves the connection half open on the server machine decreasing the resources (sockets, memory, threads/processes) available to respond to legitimate clients. </a:t>
            </a: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The attacker send many such spoofed SYN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Retired slide. Most students have this in depth from new class now.</a:t>
            </a: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Attacker finds routers that support broadcasting messages to all computers on their local area networks. </a:t>
            </a: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The attacker sends a spoofed ping message, which the routers echo to the spoofed address.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2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Contributed by Brett </a:t>
            </a:r>
            <a:r>
              <a:rPr lang="en-US" dirty="0" err="1"/>
              <a:t>Ammeson</a:t>
            </a:r>
            <a:r>
              <a:rPr lang="en-US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https://www.cloudflare.com/ddos/reflection-attack-1.png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https://i.imgur.com/lxYv8cF.png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Contributed by Brett </a:t>
            </a:r>
            <a:r>
              <a:rPr lang="en-US" dirty="0" err="1"/>
              <a:t>Ammeson</a:t>
            </a:r>
            <a:r>
              <a:rPr lang="en-US" dirty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TCP SYN: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https://www.cert.org/historical/advisories/CA-1996-21.cfm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DNS amplification: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https://www.cert.org/historical/incident_notes/IN-2000-04.cfm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Ingress/egress: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www.giac.org/paper/gsec/705/egress-filtering-keeping-internet-safe-systems/101588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0s not included.</a:t>
            </a: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Save for next time: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decisive conclusions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may, could, etc. = trivial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Absolute statements are difficult to prove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Avoid: all, always, any, every, everyone, never, none</a:t>
            </a:r>
            <a:r>
              <a:rPr lang="is-IS" dirty="0"/>
              <a:t>…</a:t>
            </a:r>
            <a:r>
              <a:rPr lang="en-US" dirty="0"/>
              <a:t> unless you can show it</a:t>
            </a:r>
          </a:p>
          <a:p>
            <a:pPr marL="171450" indent="-171450" eaLnBrk="1" hangingPunct="1">
              <a:buFont typeface="Arial"/>
              <a:buChar char="•"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Be sure to put quotes around entire quote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Hyperbole is the best thing ever!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but not in these papers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Print 2 sided and save a tree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Use template, saves time (and -1 point)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Use and cite supporting data from at least 5 high quality sources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Argument should directly support conclusion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Response should directly address counter point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Arguments should have at least 3 statements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Review fallacies in Appendix B and Class 2 Slides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Avoid Strawman Fallacy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Counter Point and Rebuttal should relate to each other and conclusion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Use supporting data in counter point and rebuttal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Clear, strong conclusion, easy to find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Quantify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Terms like: less, more, a lot, huge, great, big, tiny, growing, etc.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Make clear what claim evidence is supporting, explain how it’s relevant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Avoid fallacies, e.g. begging the question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Try reading paper out loud to yourself to catch typos, grammatical errors, contradictions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0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3718B9F-EDEF-CF4A-846B-EA0EB275322B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8732D-BCAF-4E47-9213-CEF2CAB2E2DA}" type="slidenum">
              <a:rPr lang="en-US"/>
              <a:pPr/>
              <a:t>20</a:t>
            </a:fld>
            <a:endParaRPr lang="en-US"/>
          </a:p>
        </p:txBody>
      </p:sp>
      <p:sp>
        <p:nvSpPr>
          <p:cNvPr id="4608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 algn="l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Exploit security holes, Break encryption, Spoofing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Social Engineering: Guess passwords, Find out passwords and 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Poor passwords, Insecure protocols, Program limitations (buffer overruns), Eavesdropping (Email, Interactive), Insecure files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59C308-743B-B74B-A085-56FE5F7E9065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F7EA-FC72-4041-BDE8-E3F03A90F709}" type="slidenum">
              <a:rPr lang="en-US"/>
              <a:pPr/>
              <a:t>21</a:t>
            </a:fld>
            <a:endParaRPr lang="en-US"/>
          </a:p>
        </p:txBody>
      </p:sp>
      <p:sp>
        <p:nvSpPr>
          <p:cNvPr id="4813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9D6C982-4C2A-1C45-A0FC-ACACFA435DE7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222BE-0034-BE45-8492-E0AADFD7E131}" type="slidenum">
              <a:rPr lang="en-US"/>
              <a:pPr/>
              <a:t>22</a:t>
            </a:fld>
            <a:endParaRPr 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solidFill>
            <a:srgbClr val="FFFFFF"/>
          </a:solidFill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682" tIns="43841" rIns="87682" bIns="43841"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Money: stolen credit cards, change records, stolen property.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Political, military, economic.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Challenge, Revenge,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Why do at all? Have motivation, think about it, think it will help, think it’s acceptable.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Feel forced. Don’t agree. Don’t care.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AFCE52-CAFD-9F4E-9284-D2AEBB6DF65B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72A9B-4E8D-E748-B6B5-7CB401A4AE31}" type="slidenum">
              <a:rPr lang="en-US"/>
              <a:pPr/>
              <a:t>23</a:t>
            </a:fld>
            <a:endParaRPr lang="en-US"/>
          </a:p>
        </p:txBody>
      </p:sp>
      <p:sp>
        <p:nvSpPr>
          <p:cNvPr id="5939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More computers. Unsophisticated owners. More complex software. Greater connectivity. Easy access to cracking tools. Incentives. File-sharing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In ’60s and ’70s, access was mostly localized.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Modems. Wardialing.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Some Arpanet and Usenet.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1E81670-4D1A-C746-ACE7-E7FE8A6A94A5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95B30-617C-4D41-8CEF-627F36A62CFE}" type="slidenum">
              <a:rPr lang="en-US"/>
              <a:pPr/>
              <a:t>24</a:t>
            </a:fld>
            <a:endParaRPr lang="en-US"/>
          </a:p>
        </p:txBody>
      </p:sp>
      <p:sp>
        <p:nvSpPr>
          <p:cNvPr id="6144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Script kiddies</a:t>
            </a:r>
          </a:p>
          <a:p>
            <a:pPr eaLnBrk="1" hangingPunct="1"/>
            <a:r>
              <a:rPr lang="en-US" dirty="0" err="1">
                <a:latin typeface="Arial" charset="0"/>
                <a:ea typeface="ＭＳ Ｐゴシック" charset="-128"/>
                <a:cs typeface="ＭＳ Ｐゴシック" charset="-128"/>
              </a:rPr>
              <a:t>Phreakers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Security analysts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Packet monkey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802CC8B-0F5C-E04E-A805-AD8ED888C008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A2750-F4F5-0045-9F65-BCFCF81AE8DD}" type="slidenum">
              <a:rPr lang="en-US"/>
              <a:pPr/>
              <a:t>25</a:t>
            </a:fld>
            <a:endParaRPr lang="en-US"/>
          </a:p>
        </p:txBody>
      </p:sp>
      <p:sp>
        <p:nvSpPr>
          <p:cNvPr id="6349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Machines are unused. No harm done. Education. Exposes security holes. Exposes abuses.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Use computer and/or resources. Take data. Destroy data. Alter data. Lock out others. Attack other computers.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Equipment, Processor Time, Disk space, Printer time / paper, Bandwidth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926696-22C3-0C40-B085-938139E437AF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FA11-F2F9-C047-AAA1-508A65DD45D5}" type="slidenum">
              <a:rPr lang="en-US"/>
              <a:pPr/>
              <a:t>26</a:t>
            </a:fld>
            <a:endParaRPr lang="en-US"/>
          </a:p>
        </p:txBody>
      </p:sp>
      <p:sp>
        <p:nvSpPr>
          <p:cNvPr id="6554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Are either of these laws still in effect? Have they been changed?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For additional legislation ask for presenting volunteers to brief recent incidents/cases.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Also ask for volunteers to find out laws from their home country/state.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4DCDDFD-C10C-5C4E-AF41-68B2FC935340}" type="datetime1">
              <a:rPr lang="en-US"/>
              <a:pPr/>
              <a:t>4/11/23</a:t>
            </a:fld>
            <a:endParaRPr lang="en-US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49B77-8A72-294C-8C73-60CEADD5AAAC}" type="slidenum">
              <a:rPr lang="en-US"/>
              <a:pPr/>
              <a:t>27</a:t>
            </a:fld>
            <a:endParaRPr lang="en-US"/>
          </a:p>
        </p:txBody>
      </p:sp>
      <p:sp>
        <p:nvSpPr>
          <p:cNvPr id="6758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Encryption, Authentication, Biometrics, Anti-virus, File integrity checking (E.g. Tripwire), Virtual private networks, Point-to-point networking (Twisted-pair Ethernet vs. Coax vs. wireless)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Security through obscurity, physical access required, not on network, behind locked doors.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Remove desire, remove incentives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Legalize, increase penalties, increase chance of getting caught.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6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any questions on the assigned reading?</a:t>
            </a:r>
          </a:p>
          <a:p>
            <a:r>
              <a:rPr lang="en-US" dirty="0"/>
              <a:t>Use the backup slides to explain Buffer Overflow or TCP attack methods from</a:t>
            </a:r>
            <a:r>
              <a:rPr lang="en-US" baseline="0" dirty="0"/>
              <a:t> the text. </a:t>
            </a:r>
          </a:p>
          <a:p>
            <a:endParaRPr lang="en-US" baseline="0" dirty="0"/>
          </a:p>
          <a:p>
            <a:r>
              <a:rPr lang="en-US" baseline="0" dirty="0"/>
              <a:t>XKCD Links last accessed 2020-09-25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Find publish date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 which really exist</a:t>
            </a:r>
          </a:p>
          <a:p>
            <a:pPr marL="171450" indent="-171450">
              <a:buFontTx/>
              <a:buChar char="-"/>
            </a:pPr>
            <a:r>
              <a:rPr lang="en-US" dirty="0"/>
              <a:t>Extra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well as small group exercise.</a:t>
            </a:r>
          </a:p>
          <a:p>
            <a:endParaRPr lang="en-US" dirty="0"/>
          </a:p>
          <a:p>
            <a:r>
              <a:rPr lang="en-US" dirty="0"/>
              <a:t>Note:</a:t>
            </a:r>
            <a:r>
              <a:rPr lang="en-US" baseline="0" dirty="0"/>
              <a:t> short answer format expected.</a:t>
            </a:r>
          </a:p>
          <a:p>
            <a:r>
              <a:rPr lang="en-US" baseline="0" dirty="0"/>
              <a:t>Note: 2. only one argument needed, should include logic for all parties</a:t>
            </a:r>
          </a:p>
          <a:p>
            <a:r>
              <a:rPr lang="en-US" baseline="0" dirty="0"/>
              <a:t>Note: 3. same law(s) should be applicable to all parties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If guest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presenter coming next class remind students to prepare questions for him.</a:t>
            </a:r>
          </a:p>
          <a:p>
            <a:pPr eaLnBrk="1" hangingPunct="1"/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Remember to work on groups projects.</a:t>
            </a:r>
          </a:p>
          <a:p>
            <a:pPr eaLnBrk="1" hangingPunct="1"/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Each group should have material on their sites for the topics we’ve covered so far.</a:t>
            </a:r>
          </a:p>
          <a:p>
            <a:pPr eaLnBrk="1" hangingPunct="1"/>
            <a:endParaRPr lang="en-US" baseline="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OLD Prompt:</a:t>
            </a:r>
          </a:p>
          <a:p>
            <a:r>
              <a:rPr lang="en-US" dirty="0"/>
              <a:t>Design tests for the code on the following slide.</a:t>
            </a:r>
          </a:p>
          <a:p>
            <a:r>
              <a:rPr lang="en-US" dirty="0"/>
              <a:t>Contains at least one major defect and several minor ones.</a:t>
            </a:r>
          </a:p>
          <a:p>
            <a:r>
              <a:rPr lang="en-US" dirty="0"/>
              <a:t>Write a paper (1 page not counting any source code) including :</a:t>
            </a:r>
          </a:p>
          <a:p>
            <a:pPr lvl="1"/>
            <a:r>
              <a:rPr lang="en-US" dirty="0"/>
              <a:t>Did you choose a good test strategy? (This is your conclusion.)</a:t>
            </a:r>
          </a:p>
          <a:p>
            <a:pPr lvl="1"/>
            <a:r>
              <a:rPr lang="en-US" dirty="0"/>
              <a:t>The inputs and expected outputs</a:t>
            </a:r>
          </a:p>
          <a:p>
            <a:pPr lvl="1"/>
            <a:r>
              <a:rPr lang="en-US" dirty="0"/>
              <a:t>What defects you found</a:t>
            </a:r>
          </a:p>
          <a:p>
            <a:pPr lvl="1"/>
            <a:r>
              <a:rPr lang="en-US" dirty="0"/>
              <a:t>How you would fix the defects (you may include fixed source)</a:t>
            </a:r>
          </a:p>
          <a:p>
            <a:pPr lvl="1"/>
            <a:r>
              <a:rPr lang="en-US" dirty="0"/>
              <a:t>Why would that fix the problems?</a:t>
            </a:r>
          </a:p>
          <a:p>
            <a:pPr lvl="1"/>
            <a:r>
              <a:rPr lang="en-US" dirty="0"/>
              <a:t>What could happen if the defects are not found before the code is put into production?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Bold lines are real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focus.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514350" indent="-514350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Example input:</a:t>
            </a:r>
          </a:p>
          <a:p>
            <a:pPr marL="514350" indent="-514350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amount = 100.05; </a:t>
            </a:r>
          </a:p>
          <a:p>
            <a:pPr marL="514350" indent="-514350"/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discountRate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= 0.10; </a:t>
            </a:r>
          </a:p>
          <a:p>
            <a:pPr marL="514350" indent="-514350"/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taxRate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= 0.05; </a:t>
            </a:r>
          </a:p>
          <a:p>
            <a:pPr marL="514350" indent="-514350">
              <a:buFontTx/>
              <a:buChar char="•"/>
            </a:pP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OR</a:t>
            </a:r>
          </a:p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0.70, 0.0, 0.05</a:t>
            </a:r>
          </a:p>
          <a:p>
            <a:pPr marL="514350" indent="-514350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95.67, 0.20, 0.7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00B2-88B9-1642-B8EB-F86842378D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428751"/>
            <a:ext cx="9144000" cy="161118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ct val="90000"/>
              </a:lnSpc>
            </a:pPr>
            <a:endParaRPr sz="24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51"/>
            <a:ext cx="7315200" cy="1610945"/>
          </a:xfrm>
        </p:spPr>
        <p:txBody>
          <a:bodyPr anchor="ctr">
            <a:normAutofit/>
          </a:bodyPr>
          <a:lstStyle>
            <a:lvl1pPr algn="l">
              <a:defRPr sz="3300" cap="all" normalizeH="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sk-SK"/>
              <a:t>© 2023 Keith A. Pray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61950"/>
            <a:ext cx="4953001" cy="43815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002453">
              <a:defRPr baseline="0"/>
            </a:lvl6pPr>
            <a:lvl7pPr marL="2002453">
              <a:defRPr baseline="0"/>
            </a:lvl7pPr>
            <a:lvl8pPr marL="2002453">
              <a:defRPr baseline="0"/>
            </a:lvl8pPr>
            <a:lvl9pPr marL="2002453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1994" y="361950"/>
            <a:ext cx="1383347" cy="4343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1950"/>
            <a:ext cx="6781800" cy="43434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494448"/>
          </a:xfrm>
        </p:spPr>
        <p:txBody>
          <a:bodyPr anchor="b" anchorCtr="0">
            <a:noAutofit/>
          </a:bodyPr>
          <a:lstStyle>
            <a:lvl1pPr algn="ctr">
              <a:defRPr sz="33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24150"/>
            <a:ext cx="7315200" cy="762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52551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 baseline="0"/>
            </a:lvl6pPr>
            <a:lvl7pPr marL="2002453">
              <a:defRPr sz="1100" baseline="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/>
            </a:lvl8pPr>
            <a:lvl9pPr marL="2002453"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52550"/>
            <a:ext cx="3733800" cy="6858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38350"/>
            <a:ext cx="3733800" cy="2667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002453">
              <a:defRPr sz="1100"/>
            </a:lvl6pPr>
            <a:lvl7pPr marL="2002453">
              <a:defRPr sz="1100"/>
            </a:lvl7pPr>
            <a:lvl8pPr marL="2002453">
              <a:defRPr sz="1100" baseline="0"/>
            </a:lvl8pPr>
            <a:lvl9pPr marL="2002453">
              <a:defRPr sz="11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997196"/>
            <a:ext cx="5562600" cy="146304"/>
          </a:xfrm>
        </p:spPr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4997196"/>
            <a:ext cx="624840" cy="146304"/>
          </a:xfrm>
        </p:spPr>
        <p:txBody>
          <a:bodyPr/>
          <a:lstStyle/>
          <a:p>
            <a:fld id="{A2A17EAB-8B51-5C40-8776-6683E51FA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836"/>
            <a:ext cx="5715000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61950"/>
            <a:ext cx="2971800" cy="106680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381000" y="361950"/>
            <a:ext cx="4953000" cy="4381501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581150"/>
            <a:ext cx="2971800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205" y="-836"/>
            <a:ext cx="9145184" cy="51477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836"/>
            <a:ext cx="4571386" cy="514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428750"/>
            <a:ext cx="3886200" cy="1295400"/>
          </a:xfrm>
        </p:spPr>
        <p:txBody>
          <a:bodyPr anchor="b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1" y="361951"/>
            <a:ext cx="3809386" cy="4397030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80035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>
                <a:solidFill>
                  <a:schemeClr val="tx1"/>
                </a:solidFill>
              </a:defRPr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914400"/>
          </a:xfrm>
          <a:prstGeom prst="rect">
            <a:avLst/>
          </a:prstGeom>
          <a:effectLst/>
        </p:spPr>
        <p:txBody>
          <a:bodyPr vert="horz" lIns="91436" tIns="45718" rIns="91436" bIns="45718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1"/>
            <a:ext cx="7772400" cy="33528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997196"/>
            <a:ext cx="10668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97196"/>
            <a:ext cx="556260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4997196"/>
            <a:ext cx="624840" cy="14630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A17EAB-8B51-5C40-8776-6683E51FA7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3" y="21342"/>
            <a:ext cx="9143977" cy="295715"/>
            <a:chOff x="23" y="21342"/>
            <a:chExt cx="9143977" cy="295715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23" y="36417"/>
              <a:ext cx="9143977" cy="274320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tIns="0" anchor="ctr" anchorCtr="0"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CS 3043 Social Implications Of Computing</a:t>
              </a:r>
            </a:p>
          </p:txBody>
        </p:sp>
        <p:pic>
          <p:nvPicPr>
            <p:cNvPr id="8" name="Picture 7" descr="WPI_Inst_Prim_FulClr_Rev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38" y="21342"/>
              <a:ext cx="914400" cy="295715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62" rtl="0" eaLnBrk="1" latinLnBrk="0" hangingPunct="1">
        <a:lnSpc>
          <a:spcPct val="8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67" indent="-205767" algn="l" defTabSz="914362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3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0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70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605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372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139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Cambria" pitchFamily="18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907" indent="-205767" algn="l" defTabSz="914362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fD5rnkTw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imps.keithpray.net/assignments/Test_Sales_Fu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 dirty="0" err="1"/>
              <a:t>socialimps.keithpray.net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Class 8</a:t>
            </a:r>
            <a:br>
              <a:rPr lang="en-US" dirty="0"/>
            </a:br>
            <a:r>
              <a:rPr lang="en-US" dirty="0"/>
              <a:t>Crime</a:t>
            </a:r>
          </a:p>
        </p:txBody>
      </p:sp>
      <p:sp>
        <p:nvSpPr>
          <p:cNvPr id="4" name="Action Button: Movie 3">
            <a:hlinkClick r:id="rId3" highlightClick="1"/>
            <a:extLst>
              <a:ext uri="{FF2B5EF4-FFF2-40B4-BE49-F238E27FC236}">
                <a16:creationId xmlns:a16="http://schemas.microsoft.com/office/drawing/2014/main" id="{510D471D-7DB2-6647-AA71-2B02F389E1D8}"/>
              </a:ext>
            </a:extLst>
          </p:cNvPr>
          <p:cNvSpPr/>
          <p:nvPr/>
        </p:nvSpPr>
        <p:spPr>
          <a:xfrm>
            <a:off x="1112363" y="4438574"/>
            <a:ext cx="395926" cy="321887"/>
          </a:xfrm>
          <a:prstGeom prst="actionButtonMovi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Virus Alert | Music Video Wiki | Fandom">
            <a:hlinkClick r:id="rId3"/>
            <a:extLst>
              <a:ext uri="{FF2B5EF4-FFF2-40B4-BE49-F238E27FC236}">
                <a16:creationId xmlns:a16="http://schemas.microsoft.com/office/drawing/2014/main" id="{60D8321A-4533-8941-BC52-B62917B3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4257772"/>
            <a:ext cx="914400" cy="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4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142891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Keith A. Pray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r>
              <a:rPr lang="en-US" sz="2000" dirty="0" err="1"/>
              <a:t>socialimps.keithpray.net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Class 8</a:t>
            </a:r>
            <a:br>
              <a:rPr lang="en-US" dirty="0"/>
            </a:br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67579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Reading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pp. 323 Interesting to compare password guidance over the years.</a:t>
            </a:r>
          </a:p>
          <a:p>
            <a:r>
              <a:rPr lang="en-US" dirty="0"/>
              <a:t>pp. 325 plenty not sent with HTTP </a:t>
            </a:r>
          </a:p>
          <a:p>
            <a:r>
              <a:rPr lang="en-US" dirty="0"/>
              <a:t>pp. 328 Getting on TV much more difficult than releasing software</a:t>
            </a:r>
          </a:p>
          <a:p>
            <a:r>
              <a:rPr lang="en-US" dirty="0"/>
              <a:t>pp. 330 Virus could be new</a:t>
            </a:r>
          </a:p>
          <a:p>
            <a:r>
              <a:rPr lang="en-US" dirty="0"/>
              <a:t>pp. 332 Goals include infect 3 machine per LAN and as many computers as possible? Never make last minute changes before release. Were they related to the defects?</a:t>
            </a:r>
          </a:p>
          <a:p>
            <a:r>
              <a:rPr lang="en-US" dirty="0"/>
              <a:t>pp. 333 Testing w/out DEBUG often neglected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pp. 335 Do people use the Internet as an experimental laboratory these days? Shutdown right after booting, “benign” doesn’t seem like the right word.</a:t>
            </a:r>
          </a:p>
          <a:p>
            <a:r>
              <a:rPr lang="en-US" dirty="0"/>
              <a:t>pp. 337 “send reports back to a </a:t>
            </a:r>
            <a:r>
              <a:rPr lang="en-US" b="1" dirty="0"/>
              <a:t>host</a:t>
            </a:r>
            <a:r>
              <a:rPr lang="en-US" dirty="0"/>
              <a:t> computer”?</a:t>
            </a:r>
          </a:p>
          <a:p>
            <a:r>
              <a:rPr lang="en-US" dirty="0"/>
              <a:t>pp. 338 Firewalls often not running on same machine as malware, routers?</a:t>
            </a:r>
          </a:p>
          <a:p>
            <a:r>
              <a:rPr lang="en-US" dirty="0"/>
              <a:t>pp. 339 Have 2003 fears of cyber terrorist attacks been realized?</a:t>
            </a:r>
          </a:p>
          <a:p>
            <a:r>
              <a:rPr lang="en-US" dirty="0"/>
              <a:t>pp. 347 How is online voting a moral issue?</a:t>
            </a:r>
          </a:p>
          <a:p>
            <a:r>
              <a:rPr lang="en-US" dirty="0"/>
              <a:t>End of Chapter questions: 14. 25. 29.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D85888B-9CD2-786B-5362-1FA5FC49BE65}"/>
              </a:ext>
            </a:extLst>
          </p:cNvPr>
          <p:cNvSpPr/>
          <p:nvPr/>
        </p:nvSpPr>
        <p:spPr>
          <a:xfrm>
            <a:off x="2891828" y="1521548"/>
            <a:ext cx="2670772" cy="2100404"/>
          </a:xfrm>
          <a:prstGeom prst="wedgeRound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10816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Overrun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209479"/>
            <a:ext cx="9144000" cy="4572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063750" y="1209479"/>
            <a:ext cx="2101850" cy="4619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Local Variables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162425" y="1209479"/>
            <a:ext cx="2092325" cy="4619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Return Address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219825" y="1209479"/>
            <a:ext cx="1552575" cy="4619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47717"/>
            <a:ext cx="9144000" cy="457200"/>
          </a:xfrm>
          <a:prstGeom prst="rect">
            <a:avLst/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838200" y="2347717"/>
            <a:ext cx="930275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122488" y="2347717"/>
            <a:ext cx="2057400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Target Variable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54075" y="2352479"/>
            <a:ext cx="3352800" cy="461963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3472212"/>
            <a:ext cx="9144000" cy="457200"/>
          </a:xfrm>
          <a:prstGeom prst="rect">
            <a:avLst/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193925" y="3472212"/>
            <a:ext cx="1539875" cy="4619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4267200" y="3481737"/>
            <a:ext cx="2090738" cy="4603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Return Address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4305650"/>
            <a:ext cx="9144000" cy="457200"/>
          </a:xfrm>
          <a:prstGeom prst="rect">
            <a:avLst/>
          </a:prstGeom>
          <a:solidFill>
            <a:srgbClr val="7F7F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2193925" y="4305650"/>
            <a:ext cx="1539875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4267200" y="4315175"/>
            <a:ext cx="2090738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Return Address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2209800" y="4315175"/>
            <a:ext cx="4191000" cy="461962"/>
          </a:xfrm>
          <a:prstGeom prst="rect">
            <a:avLst/>
          </a:prstGeom>
          <a:solidFill>
            <a:srgbClr val="990033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cxnSp>
        <p:nvCxnSpPr>
          <p:cNvPr id="21" name="Elbow Connector 33"/>
          <p:cNvCxnSpPr>
            <a:cxnSpLocks noChangeShapeType="1"/>
            <a:stCxn id="20" idx="3"/>
            <a:endCxn id="18" idx="1"/>
          </p:cNvCxnSpPr>
          <p:nvPr/>
        </p:nvCxnSpPr>
        <p:spPr bwMode="auto">
          <a:xfrm flipH="1" flipV="1">
            <a:off x="2193925" y="4537425"/>
            <a:ext cx="4206875" cy="7937"/>
          </a:xfrm>
          <a:prstGeom prst="bentConnector5">
            <a:avLst>
              <a:gd name="adj1" fmla="val -5435"/>
              <a:gd name="adj2" fmla="val -6559204"/>
              <a:gd name="adj3" fmla="val 10543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400800" y="853435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Run time stack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400800" y="1969491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Variable Attack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400800" y="3100463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Stack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5763"/>
            <a:ext cx="7315200" cy="1494448"/>
          </a:xfrm>
        </p:spPr>
        <p:txBody>
          <a:bodyPr/>
          <a:lstStyle/>
          <a:p>
            <a:r>
              <a:rPr lang="en-US" dirty="0"/>
              <a:t>Run Example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Overrun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int</a:t>
            </a:r>
            <a:r>
              <a:rPr lang="en-US" dirty="0"/>
              <a:t> main ( void ) {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char buff [ 15 ]; </a:t>
            </a:r>
            <a:r>
              <a:rPr lang="en-US" dirty="0" err="1"/>
              <a:t>int</a:t>
            </a:r>
            <a:r>
              <a:rPr lang="en-US" dirty="0"/>
              <a:t> ace = 0;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 ( "\n Enter best class ever : \n" );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gets ( buff );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if ( </a:t>
            </a:r>
            <a:r>
              <a:rPr lang="en-US" dirty="0" err="1"/>
              <a:t>strcmp</a:t>
            </a:r>
            <a:r>
              <a:rPr lang="en-US" dirty="0"/>
              <a:t> ( buff, "imps" ) ) {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  </a:t>
            </a:r>
            <a:r>
              <a:rPr lang="en-US" dirty="0" err="1"/>
              <a:t>printf</a:t>
            </a:r>
            <a:r>
              <a:rPr lang="en-US" dirty="0"/>
              <a:t> ( "\n %s is wrong! You should FAIL! \n ace=%</a:t>
            </a:r>
            <a:r>
              <a:rPr lang="en-US" dirty="0" err="1"/>
              <a:t>i</a:t>
            </a:r>
            <a:r>
              <a:rPr lang="en-US" dirty="0"/>
              <a:t>\n", buff, ace ); }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else  { </a:t>
            </a:r>
            <a:r>
              <a:rPr lang="en-US" dirty="0" err="1"/>
              <a:t>printf</a:t>
            </a:r>
            <a:r>
              <a:rPr lang="en-US" dirty="0"/>
              <a:t> ( "Correct! \n") ; ace = 1; }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if ( ace ) {  </a:t>
            </a:r>
            <a:r>
              <a:rPr lang="en-US" dirty="0" err="1"/>
              <a:t>printf</a:t>
            </a:r>
            <a:r>
              <a:rPr lang="en-US" dirty="0"/>
              <a:t> ( "You get an A! \n" ); }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return 0;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6974" y="2469815"/>
            <a:ext cx="4343400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}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The Naughty Line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Three-way Handshake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Cube 11"/>
          <p:cNvSpPr>
            <a:spLocks noChangeArrowheads="1"/>
          </p:cNvSpPr>
          <p:nvPr/>
        </p:nvSpPr>
        <p:spPr bwMode="auto">
          <a:xfrm>
            <a:off x="1981200" y="2247900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ube 12"/>
          <p:cNvSpPr>
            <a:spLocks noChangeArrowheads="1"/>
          </p:cNvSpPr>
          <p:nvPr/>
        </p:nvSpPr>
        <p:spPr bwMode="auto">
          <a:xfrm>
            <a:off x="6324600" y="1790700"/>
            <a:ext cx="838200" cy="19050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20"/>
          <p:cNvSpPr>
            <a:spLocks noChangeArrowheads="1"/>
          </p:cNvSpPr>
          <p:nvPr/>
        </p:nvSpPr>
        <p:spPr bwMode="auto">
          <a:xfrm>
            <a:off x="3962400" y="1790700"/>
            <a:ext cx="1447800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SYN</a:t>
            </a:r>
          </a:p>
        </p:txBody>
      </p:sp>
      <p:sp>
        <p:nvSpPr>
          <p:cNvPr id="9" name="Right Arrow 24"/>
          <p:cNvSpPr>
            <a:spLocks noChangeArrowheads="1"/>
          </p:cNvSpPr>
          <p:nvPr/>
        </p:nvSpPr>
        <p:spPr bwMode="auto">
          <a:xfrm>
            <a:off x="3962400" y="3086100"/>
            <a:ext cx="1447800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ACK</a:t>
            </a:r>
          </a:p>
        </p:txBody>
      </p:sp>
      <p:sp>
        <p:nvSpPr>
          <p:cNvPr id="10" name="Left Arrow 25"/>
          <p:cNvSpPr>
            <a:spLocks noChangeArrowheads="1"/>
          </p:cNvSpPr>
          <p:nvPr/>
        </p:nvSpPr>
        <p:spPr bwMode="auto">
          <a:xfrm>
            <a:off x="3886200" y="2476500"/>
            <a:ext cx="1447800" cy="533400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SYN-ACK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Flood Attack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Cube 11"/>
          <p:cNvSpPr>
            <a:spLocks noChangeArrowheads="1"/>
          </p:cNvSpPr>
          <p:nvPr/>
        </p:nvSpPr>
        <p:spPr bwMode="auto">
          <a:xfrm>
            <a:off x="1981200" y="2244850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ube 12"/>
          <p:cNvSpPr>
            <a:spLocks noChangeArrowheads="1"/>
          </p:cNvSpPr>
          <p:nvPr/>
        </p:nvSpPr>
        <p:spPr bwMode="auto">
          <a:xfrm>
            <a:off x="6324600" y="1787650"/>
            <a:ext cx="838200" cy="19050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20"/>
          <p:cNvSpPr>
            <a:spLocks noChangeArrowheads="1"/>
          </p:cNvSpPr>
          <p:nvPr/>
        </p:nvSpPr>
        <p:spPr bwMode="auto">
          <a:xfrm>
            <a:off x="3962400" y="1787650"/>
            <a:ext cx="1447800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SYN</a:t>
            </a:r>
          </a:p>
        </p:txBody>
      </p:sp>
      <p:sp>
        <p:nvSpPr>
          <p:cNvPr id="10" name="Left Arrow 25"/>
          <p:cNvSpPr>
            <a:spLocks noChangeArrowheads="1"/>
          </p:cNvSpPr>
          <p:nvPr/>
        </p:nvSpPr>
        <p:spPr bwMode="auto">
          <a:xfrm rot="20057174">
            <a:off x="3886199" y="3102312"/>
            <a:ext cx="1447800" cy="533400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</a:rPr>
              <a:t>SYN-ACK</a:t>
            </a:r>
          </a:p>
        </p:txBody>
      </p:sp>
      <p:sp>
        <p:nvSpPr>
          <p:cNvPr id="11" name="Cube 11"/>
          <p:cNvSpPr>
            <a:spLocks noChangeArrowheads="1"/>
          </p:cNvSpPr>
          <p:nvPr/>
        </p:nvSpPr>
        <p:spPr bwMode="auto">
          <a:xfrm>
            <a:off x="1981200" y="3566164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 Attack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6" name="Cube 11"/>
          <p:cNvSpPr>
            <a:spLocks noChangeArrowheads="1"/>
          </p:cNvSpPr>
          <p:nvPr/>
        </p:nvSpPr>
        <p:spPr bwMode="auto">
          <a:xfrm>
            <a:off x="304800" y="2590800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ube 12"/>
          <p:cNvSpPr>
            <a:spLocks noChangeArrowheads="1"/>
          </p:cNvSpPr>
          <p:nvPr/>
        </p:nvSpPr>
        <p:spPr bwMode="auto">
          <a:xfrm>
            <a:off x="3962400" y="614363"/>
            <a:ext cx="838200" cy="19050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Arrow 20"/>
          <p:cNvSpPr>
            <a:spLocks noChangeArrowheads="1"/>
          </p:cNvSpPr>
          <p:nvPr/>
        </p:nvSpPr>
        <p:spPr bwMode="auto">
          <a:xfrm rot="20562649">
            <a:off x="1447800" y="2438400"/>
            <a:ext cx="1447800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ping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28600" y="2057400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Attacker</a:t>
            </a:r>
          </a:p>
        </p:txBody>
      </p:sp>
      <p:sp>
        <p:nvSpPr>
          <p:cNvPr id="10" name="Cube 14"/>
          <p:cNvSpPr>
            <a:spLocks noChangeArrowheads="1"/>
          </p:cNvSpPr>
          <p:nvPr/>
        </p:nvSpPr>
        <p:spPr bwMode="auto">
          <a:xfrm>
            <a:off x="3962400" y="2976563"/>
            <a:ext cx="838200" cy="19050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ube 15"/>
          <p:cNvSpPr>
            <a:spLocks noChangeArrowheads="1"/>
          </p:cNvSpPr>
          <p:nvPr/>
        </p:nvSpPr>
        <p:spPr bwMode="auto">
          <a:xfrm>
            <a:off x="8153400" y="1828800"/>
            <a:ext cx="838200" cy="19050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6"/>
          <p:cNvSpPr>
            <a:spLocks noChangeArrowheads="1"/>
          </p:cNvSpPr>
          <p:nvPr/>
        </p:nvSpPr>
        <p:spPr bwMode="auto">
          <a:xfrm rot="1047622">
            <a:off x="1524000" y="3124200"/>
            <a:ext cx="1447800" cy="5334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300">
                <a:solidFill>
                  <a:srgbClr val="000000"/>
                </a:solidFill>
              </a:rPr>
              <a:t>ping</a:t>
            </a:r>
          </a:p>
        </p:txBody>
      </p:sp>
      <p:sp>
        <p:nvSpPr>
          <p:cNvPr id="13" name="Cube 17"/>
          <p:cNvSpPr>
            <a:spLocks noChangeArrowheads="1"/>
          </p:cNvSpPr>
          <p:nvPr/>
        </p:nvSpPr>
        <p:spPr bwMode="auto">
          <a:xfrm>
            <a:off x="6096000" y="494519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be 19"/>
          <p:cNvSpPr>
            <a:spLocks noChangeArrowheads="1"/>
          </p:cNvSpPr>
          <p:nvPr/>
        </p:nvSpPr>
        <p:spPr bwMode="auto">
          <a:xfrm>
            <a:off x="6096000" y="1637519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ube 21"/>
          <p:cNvSpPr>
            <a:spLocks noChangeArrowheads="1"/>
          </p:cNvSpPr>
          <p:nvPr/>
        </p:nvSpPr>
        <p:spPr bwMode="auto">
          <a:xfrm>
            <a:off x="6096000" y="2780519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ube 22"/>
          <p:cNvSpPr>
            <a:spLocks noChangeArrowheads="1"/>
          </p:cNvSpPr>
          <p:nvPr/>
        </p:nvSpPr>
        <p:spPr bwMode="auto">
          <a:xfrm>
            <a:off x="6096000" y="3923519"/>
            <a:ext cx="990600" cy="990600"/>
          </a:xfrm>
          <a:prstGeom prst="cube">
            <a:avLst>
              <a:gd name="adj" fmla="val 25000"/>
            </a:avLst>
          </a:prstGeom>
          <a:solidFill>
            <a:schemeClr val="tx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Arrow Connector 26"/>
          <p:cNvCxnSpPr>
            <a:cxnSpLocks noChangeShapeType="1"/>
            <a:stCxn id="7" idx="5"/>
            <a:endCxn id="13" idx="2"/>
          </p:cNvCxnSpPr>
          <p:nvPr/>
        </p:nvCxnSpPr>
        <p:spPr bwMode="auto">
          <a:xfrm flipV="1">
            <a:off x="4800600" y="1113644"/>
            <a:ext cx="1295400" cy="348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8"/>
          <p:cNvCxnSpPr>
            <a:cxnSpLocks noChangeShapeType="1"/>
            <a:endCxn id="14" idx="2"/>
          </p:cNvCxnSpPr>
          <p:nvPr/>
        </p:nvCxnSpPr>
        <p:spPr bwMode="auto">
          <a:xfrm>
            <a:off x="4800600" y="1828800"/>
            <a:ext cx="1295400" cy="4278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30"/>
          <p:cNvCxnSpPr>
            <a:cxnSpLocks noChangeShapeType="1"/>
            <a:stCxn id="10" idx="5"/>
            <a:endCxn id="15" idx="2"/>
          </p:cNvCxnSpPr>
          <p:nvPr/>
        </p:nvCxnSpPr>
        <p:spPr bwMode="auto">
          <a:xfrm flipV="1">
            <a:off x="4800600" y="3399644"/>
            <a:ext cx="1295400" cy="4246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32"/>
          <p:cNvCxnSpPr>
            <a:cxnSpLocks noChangeShapeType="1"/>
            <a:endCxn id="16" idx="2"/>
          </p:cNvCxnSpPr>
          <p:nvPr/>
        </p:nvCxnSpPr>
        <p:spPr bwMode="auto">
          <a:xfrm>
            <a:off x="4800600" y="4124916"/>
            <a:ext cx="1295400" cy="4177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6743700" y="8763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39"/>
          <p:cNvCxnSpPr>
            <a:cxnSpLocks noChangeShapeType="1"/>
            <a:stCxn id="14" idx="5"/>
          </p:cNvCxnSpPr>
          <p:nvPr/>
        </p:nvCxnSpPr>
        <p:spPr bwMode="auto">
          <a:xfrm>
            <a:off x="7086600" y="2008994"/>
            <a:ext cx="1066801" cy="5818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41"/>
          <p:cNvCxnSpPr>
            <a:cxnSpLocks noChangeShapeType="1"/>
            <a:stCxn id="15" idx="5"/>
            <a:endCxn id="11" idx="2"/>
          </p:cNvCxnSpPr>
          <p:nvPr/>
        </p:nvCxnSpPr>
        <p:spPr bwMode="auto">
          <a:xfrm flipV="1">
            <a:off x="7086600" y="2886075"/>
            <a:ext cx="1066800" cy="2659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43"/>
          <p:cNvCxnSpPr>
            <a:cxnSpLocks noChangeShapeType="1"/>
          </p:cNvCxnSpPr>
          <p:nvPr/>
        </p:nvCxnSpPr>
        <p:spPr bwMode="auto">
          <a:xfrm flipV="1">
            <a:off x="7010400" y="3200400"/>
            <a:ext cx="1143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8077200" y="1219200"/>
            <a:ext cx="966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461" y="2862919"/>
            <a:ext cx="3367426" cy="22805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is Denial of Service (DoS)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00000"/>
              </a:lnSpc>
            </a:pPr>
            <a:r>
              <a:rPr lang="en" dirty="0"/>
              <a:t>Attempts to make target unavailable by flooding with traffic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If victim has to filter attack, it’s too late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Internet Providers have no incentive to help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Businesses get affected, but would not</a:t>
            </a:r>
            <a:r>
              <a:rPr lang="en-US" dirty="0"/>
              <a:t> </a:t>
            </a:r>
            <a:r>
              <a:rPr lang="en" dirty="0"/>
              <a:t>pay provider enough to make worthwhile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This is why Cloudflare, e.g., exists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Many ways to perform this attack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082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Distributed DoS Vectors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TCP SYN attack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SYN packets are small, low difficulty for attacker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Leaves half-open connections on server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SYN cookies mitigate this</a:t>
            </a:r>
            <a:endParaRPr lang="en-US"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DNS amplification attack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DNS requests are small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Can request all records on server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Crippled by proper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Ingress/egress filtering will reduce effect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600" y="2521163"/>
            <a:ext cx="62865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97688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– Nice </a:t>
            </a:r>
            <a:br>
              <a:rPr lang="en-US" dirty="0"/>
            </a:br>
            <a:r>
              <a:rPr lang="en-US" dirty="0"/>
              <a:t>Improvement!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037" y="1165514"/>
            <a:ext cx="3566636" cy="3759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 assignment</a:t>
            </a:r>
          </a:p>
          <a:p>
            <a:pPr lvl="1"/>
            <a:r>
              <a:rPr lang="en-US" dirty="0"/>
              <a:t>many profiles missing</a:t>
            </a:r>
          </a:p>
          <a:p>
            <a:pPr lvl="1"/>
            <a:r>
              <a:rPr lang="en-US" dirty="0"/>
              <a:t>space used to describe search findings instead of providing argument</a:t>
            </a:r>
          </a:p>
          <a:p>
            <a:r>
              <a:rPr lang="en-US" dirty="0"/>
              <a:t>Use template, saves time</a:t>
            </a:r>
          </a:p>
          <a:p>
            <a:r>
              <a:rPr lang="en-US" dirty="0"/>
              <a:t>Use sources that back claims with data</a:t>
            </a:r>
          </a:p>
          <a:p>
            <a:r>
              <a:rPr lang="en-US" dirty="0"/>
              <a:t>Use backing data </a:t>
            </a:r>
          </a:p>
          <a:p>
            <a:r>
              <a:rPr lang="en-US" dirty="0"/>
              <a:t>If available provide URLs for sources too</a:t>
            </a:r>
          </a:p>
          <a:p>
            <a:r>
              <a:rPr lang="en-US" dirty="0"/>
              <a:t>http://</a:t>
            </a:r>
            <a:r>
              <a:rPr lang="en-US" dirty="0" err="1"/>
              <a:t>socialimps.keithpray.net</a:t>
            </a:r>
            <a:r>
              <a:rPr lang="en-US" dirty="0"/>
              <a:t>/assignments/paper-guidelines/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2021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43C6F-FDA8-7922-E3C9-E0B83154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30" y="489062"/>
            <a:ext cx="5527270" cy="43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2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How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Technical and Non-Technical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Break into computer.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Prevent access to computer.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What things make computer related crime easy?</a:t>
            </a:r>
          </a:p>
          <a:p>
            <a:pPr eaLnBrk="1" hangingPunct="1">
              <a:lnSpc>
                <a:spcPct val="90000"/>
              </a:lnSpc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Bane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Trojan Horse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Virus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Worm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Bot Network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Buffer Overrun 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(Distributed) Denial Of Service Attack</a:t>
            </a:r>
          </a:p>
        </p:txBody>
      </p:sp>
      <p:sp>
        <p:nvSpPr>
          <p:cNvPr id="4710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How do they work?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How harmful are they?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Why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Why?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Time</a:t>
            </a:r>
            <a:endParaRPr lang="en-US" sz="3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What is different now compared to:</a:t>
            </a:r>
          </a:p>
          <a:p>
            <a:pPr lvl="1" eaLnBrk="1" hangingPunct="1"/>
            <a:r>
              <a:rPr lang="en-US" dirty="0"/>
              <a:t>10 years ago?</a:t>
            </a:r>
          </a:p>
          <a:p>
            <a:pPr lvl="1" eaLnBrk="1" hangingPunct="1"/>
            <a:r>
              <a:rPr lang="en-US" dirty="0"/>
              <a:t>20 years ago?</a:t>
            </a:r>
          </a:p>
          <a:p>
            <a:pPr lvl="1" eaLnBrk="1" hangingPunct="1"/>
            <a:r>
              <a:rPr lang="en-US" dirty="0"/>
              <a:t>30 years ago?</a:t>
            </a:r>
          </a:p>
          <a:p>
            <a:pPr lvl="1"/>
            <a:r>
              <a:rPr lang="en-US" dirty="0"/>
              <a:t>40 years ago?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Doers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Hacker or Cracker</a:t>
            </a:r>
          </a:p>
          <a:p>
            <a:pPr lvl="1" eaLnBrk="1" hangingPunct="1"/>
            <a:r>
              <a:rPr lang="en-US"/>
              <a:t>Pre-1980 - Golden Age </a:t>
            </a:r>
            <a:r>
              <a:rPr lang="en-US">
                <a:sym typeface="Wingdings" charset="2"/>
              </a:rPr>
              <a:t> ?</a:t>
            </a:r>
          </a:p>
          <a:p>
            <a:pPr lvl="1" eaLnBrk="1" hangingPunct="1"/>
            <a:r>
              <a:rPr lang="en-US">
                <a:sym typeface="Wingdings" charset="2"/>
              </a:rPr>
              <a:t>Eighties</a:t>
            </a:r>
          </a:p>
          <a:p>
            <a:pPr lvl="1" eaLnBrk="1" hangingPunct="1"/>
            <a:r>
              <a:rPr lang="en-US">
                <a:sym typeface="Wingdings" charset="2"/>
              </a:rPr>
              <a:t>Nineties</a:t>
            </a:r>
          </a:p>
          <a:p>
            <a:pPr lvl="1" eaLnBrk="1" hangingPunct="1"/>
            <a:r>
              <a:rPr lang="en-US">
                <a:sym typeface="Wingdings" charset="2"/>
              </a:rPr>
              <a:t>Naughts</a:t>
            </a:r>
          </a:p>
          <a:p>
            <a:pPr lvl="1" eaLnBrk="1" hangingPunct="1"/>
            <a:endParaRPr lang="en-US">
              <a:sym typeface="Wingdings" charset="2"/>
            </a:endParaRP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Criminal Hacking == Cracking?</a:t>
            </a:r>
          </a:p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8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Gain</a:t>
            </a:r>
            <a:endParaRPr lang="en-US" sz="3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Justifications for Computing Crimes?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What can be done after access is gained?</a:t>
            </a:r>
          </a:p>
          <a:p>
            <a:pPr lvl="1" eaLnBrk="1" hangingPunct="1"/>
            <a:r>
              <a:rPr lang="en-US"/>
              <a:t>What resources are available?</a:t>
            </a:r>
          </a:p>
          <a:p>
            <a:pPr lvl="1" eaLnBrk="1" hangingPunct="1"/>
            <a:r>
              <a:rPr lang="en-US"/>
              <a:t>How valuable are they?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Pay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178800" cy="3657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Computer Fraud and Abuse Act (1986)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Bans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ea typeface="ＭＳ Ｐゴシック" charset="-128"/>
              </a:rPr>
              <a:t>unauthorized access or use of computers, copying, modifying, or destroying data, disclosing of passwords.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ea typeface="ＭＳ Ｐゴシック" charset="-128"/>
              </a:rPr>
              <a:t>disrupting government and utilities.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Covers government, financial, medical, and interstate systems.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USA Patriot Act (2001)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Raised penalties.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Permits freer surveillance and monitoring to detect illegal activity.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Electronic Communications Privacy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Illegal to intercept telephone, email, other data transmissions, access stored email messages without authorization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Assign Cybercrime Treaty (2006), Wire Fraud Act, National Stolen Property Act, Identity Theft and Assumption Deterrence Act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Crime Stop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Technical</a:t>
            </a:r>
          </a:p>
          <a:p>
            <a:pPr lvl="1" eaLnBrk="1" hangingPunct="1"/>
            <a:r>
              <a:rPr lang="en-US"/>
              <a:t>Protect Data</a:t>
            </a:r>
          </a:p>
          <a:p>
            <a:pPr lvl="1" eaLnBrk="1" hangingPunct="1"/>
            <a:r>
              <a:rPr lang="en-US"/>
              <a:t>Protect Machine</a:t>
            </a:r>
          </a:p>
          <a:p>
            <a:pPr lvl="1" eaLnBrk="1" hangingPunct="1"/>
            <a:r>
              <a:rPr lang="en-US"/>
              <a:t>Protect Access</a:t>
            </a:r>
          </a:p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Non-technical?</a:t>
            </a:r>
          </a:p>
          <a:p>
            <a:pPr lvl="1" eaLnBrk="1" hangingPunct="1"/>
            <a:r>
              <a:rPr lang="en-US"/>
              <a:t>Social? </a:t>
            </a:r>
          </a:p>
          <a:p>
            <a:pPr lvl="1" eaLnBrk="1" hangingPunct="1"/>
            <a:r>
              <a:rPr lang="en-US"/>
              <a:t>Legal?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6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0BC0-6B1B-FB45-BDAA-92F078D9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well Online With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0F8E4-4D19-D347-A0C9-7696DE68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353312"/>
            <a:ext cx="7772400" cy="3352800"/>
          </a:xfrm>
        </p:spPr>
        <p:txBody>
          <a:bodyPr>
            <a:normAutofit/>
          </a:bodyPr>
          <a:lstStyle/>
          <a:p>
            <a:r>
              <a:rPr lang="en-US" dirty="0"/>
              <a:t>Sign in with First and Last Name</a:t>
            </a:r>
          </a:p>
          <a:p>
            <a:r>
              <a:rPr lang="en-US" dirty="0"/>
              <a:t>Stay muted unless you are going to speak</a:t>
            </a:r>
          </a:p>
          <a:p>
            <a:r>
              <a:rPr lang="en-US" dirty="0"/>
              <a:t>To speak use the raise your hand feature </a:t>
            </a:r>
          </a:p>
          <a:p>
            <a:r>
              <a:rPr lang="en-US" dirty="0"/>
              <a:t>To answer yes/no questions use the “yes” ”no” buttons</a:t>
            </a:r>
          </a:p>
          <a:p>
            <a:r>
              <a:rPr lang="en-US" dirty="0"/>
              <a:t>Turn your camera on</a:t>
            </a:r>
          </a:p>
          <a:p>
            <a:r>
              <a:rPr lang="en-US" dirty="0"/>
              <a:t>Wait until the end of student presentations to ask questions</a:t>
            </a:r>
          </a:p>
          <a:p>
            <a:pPr lvl="1"/>
            <a:r>
              <a:rPr lang="en-US" dirty="0"/>
              <a:t>Write them down so you don’t forget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1CB2F-E262-2841-832D-9D924106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0291D-315D-984F-BF54-FDD6D848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B184FB-3CA3-A84C-9DE0-B9D7B7DC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Grades</a:t>
            </a:r>
            <a:br>
              <a:rPr lang="en-US" dirty="0"/>
            </a:br>
            <a:r>
              <a:rPr lang="en-US" dirty="0"/>
              <a:t>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7036-20FB-024E-8014-FAB32365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52551"/>
            <a:ext cx="37338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30 Max Possible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0D59E-F5C8-1937-385A-713A72BA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96" y="326431"/>
            <a:ext cx="5555104" cy="4817069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422E-793C-6B4B-8DBC-95168E5D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997196"/>
            <a:ext cx="5562600" cy="1463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400"/>
              <a:t>© 2021 Keith A. Pray</a:t>
            </a:r>
            <a:endParaRPr lang="en-US" sz="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2E41-C8FD-884D-AAE3-A618B194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4997196"/>
            <a:ext cx="624840" cy="1463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17EAB-8B51-5C40-8776-6683E51FA7A0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8406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392764"/>
            <a:ext cx="9144000" cy="320194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Students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61950"/>
            <a:ext cx="5689600" cy="347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5576" y="3849458"/>
            <a:ext cx="350288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https://</a:t>
            </a:r>
            <a:r>
              <a:rPr lang="en-US" sz="1600" dirty="0" err="1"/>
              <a:t>xkcd.com</a:t>
            </a:r>
            <a:r>
              <a:rPr lang="en-US" sz="1600" dirty="0"/>
              <a:t>/538/ (2010-11-14)</a:t>
            </a:r>
          </a:p>
        </p:txBody>
      </p:sp>
      <p:pic>
        <p:nvPicPr>
          <p:cNvPr id="2050" name="Picture 2" descr="Exploits of a Mom">
            <a:extLst>
              <a:ext uri="{FF2B5EF4-FFF2-40B4-BE49-F238E27FC236}">
                <a16:creationId xmlns:a16="http://schemas.microsoft.com/office/drawing/2014/main" id="{7E8B7E1D-AAD2-C74E-9D88-347B9812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" y="3267577"/>
            <a:ext cx="5536019" cy="17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B73FC5-CBB0-164B-8D37-2C240CA97E79}"/>
              </a:ext>
            </a:extLst>
          </p:cNvPr>
          <p:cNvSpPr txBox="1"/>
          <p:nvPr/>
        </p:nvSpPr>
        <p:spPr>
          <a:xfrm>
            <a:off x="5477540" y="4670470"/>
            <a:ext cx="350737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https://</a:t>
            </a:r>
            <a:r>
              <a:rPr lang="en-US" sz="1600" dirty="0" err="1"/>
              <a:t>xkcd.com</a:t>
            </a:r>
            <a:r>
              <a:rPr lang="en-US" sz="1600" dirty="0"/>
              <a:t>/327/ (2007-10-10)</a:t>
            </a:r>
          </a:p>
        </p:txBody>
      </p:sp>
    </p:spTree>
    <p:extLst>
      <p:ext uri="{BB962C8B-B14F-4D97-AF65-F5344CB8AC3E}">
        <p14:creationId xmlns:p14="http://schemas.microsoft.com/office/powerpoint/2010/main" val="27115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C08A3-2E22-BC41-B6CE-060FE905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7194A-2C8C-B24C-8508-6E2F814C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4E5C5-0925-B24B-ADAD-72E709EE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06" y="320934"/>
            <a:ext cx="6104988" cy="5370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6EF76-1FC3-DE41-8ABB-F47A1D085C3B}"/>
              </a:ext>
            </a:extLst>
          </p:cNvPr>
          <p:cNvSpPr txBox="1"/>
          <p:nvPr/>
        </p:nvSpPr>
        <p:spPr>
          <a:xfrm rot="16200000">
            <a:off x="5301196" y="2644233"/>
            <a:ext cx="4863581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https://cointelegraph.com/storage/uploads/view/5e8f6e0d3a029807dfe181dc3d160cf0.png</a:t>
            </a:r>
          </a:p>
        </p:txBody>
      </p:sp>
    </p:spTree>
    <p:extLst>
      <p:ext uri="{BB962C8B-B14F-4D97-AF65-F5344CB8AC3E}">
        <p14:creationId xmlns:p14="http://schemas.microsoft.com/office/powerpoint/2010/main" val="4419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76950"/>
            <a:ext cx="7772400" cy="37300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denial-of-service attack shuts down a bunch of retailer, stock brokerage, large corporate entertainment, and information web sites. </a:t>
            </a:r>
          </a:p>
          <a:p>
            <a:pPr marL="0" indent="0">
              <a:buNone/>
            </a:pPr>
            <a:r>
              <a:rPr lang="en-US" dirty="0"/>
              <a:t>Guilty parties:</a:t>
            </a:r>
          </a:p>
          <a:p>
            <a:pPr marL="662968" lvl="1" indent="-457200">
              <a:buFont typeface="+mj-lt"/>
              <a:buAutoNum type="alphaLcPeriod"/>
            </a:pPr>
            <a:r>
              <a:rPr lang="en-US" dirty="0"/>
              <a:t>Terrorist who aimed to cause billions of damage to U.S. economy</a:t>
            </a:r>
          </a:p>
          <a:p>
            <a:pPr marL="662968" lvl="1" indent="-457200">
              <a:buFont typeface="+mj-lt"/>
              <a:buAutoNum type="alphaLcPeriod"/>
            </a:pPr>
            <a:r>
              <a:rPr lang="en-US" dirty="0"/>
              <a:t>Protestor opposing corporate manipulation of consumers</a:t>
            </a:r>
          </a:p>
          <a:p>
            <a:pPr marL="662968" lvl="1" indent="-457200">
              <a:buFont typeface="+mj-lt"/>
              <a:buAutoNum type="alphaLcPeriod"/>
            </a:pPr>
            <a:r>
              <a:rPr lang="en-US" dirty="0"/>
              <a:t>A minor just having fun with tools found on the web</a:t>
            </a:r>
          </a:p>
          <a:p>
            <a:pPr marL="662968" lvl="1" indent="-457200">
              <a:buFont typeface="+mj-lt"/>
              <a:buAutoNum type="alphaLcPeriod"/>
            </a:pPr>
            <a:r>
              <a:rPr lang="en-US" dirty="0"/>
              <a:t>Show off hacker in search of bragging rights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one ethical theory to use:</a:t>
            </a:r>
          </a:p>
          <a:p>
            <a:pPr marL="662968" lvl="1" indent="-457200">
              <a:buFont typeface="+mj-lt"/>
              <a:buAutoNum type="arabicPeriod"/>
            </a:pPr>
            <a:r>
              <a:rPr lang="en-US" dirty="0"/>
              <a:t>Kantian, Rule Utilitarian, Act Utilitarian, Social Contract Theory, Virtue Ethics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what penalties are appropriate for 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your answers using your ethical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Name the laws/acts under which these parties could be prosecuted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</a:t>
            </a:r>
            <a:br>
              <a:rPr lang="en-US" dirty="0"/>
            </a:br>
            <a:r>
              <a:rPr lang="en-US" dirty="0"/>
              <a:t>Code Testing 1 Page Paper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Research testing, decide on test strategy, test the given code</a:t>
            </a:r>
          </a:p>
          <a:p>
            <a:r>
              <a:rPr lang="en-US" sz="1800" dirty="0"/>
              <a:t>There are major and minor defects to find</a:t>
            </a:r>
          </a:p>
          <a:p>
            <a:r>
              <a:rPr lang="en-US" sz="1800" dirty="0"/>
              <a:t>Once testing is done write paper with conclusion: Testing strategy was adequate</a:t>
            </a:r>
          </a:p>
          <a:p>
            <a:r>
              <a:rPr lang="en-US" sz="1800" dirty="0"/>
              <a:t>Things that might be useful in your argument:</a:t>
            </a:r>
          </a:p>
          <a:p>
            <a:pPr lvl="1"/>
            <a:r>
              <a:rPr lang="en-US" sz="1600" dirty="0"/>
              <a:t>Rationale for testing strategy used </a:t>
            </a:r>
            <a:r>
              <a:rPr lang="en-US" sz="1600" b="1" dirty="0"/>
              <a:t>(use data, high quality sources)</a:t>
            </a:r>
          </a:p>
          <a:p>
            <a:pPr lvl="1"/>
            <a:r>
              <a:rPr lang="en-US" sz="1600" dirty="0"/>
              <a:t>Explanations of defects found </a:t>
            </a:r>
            <a:r>
              <a:rPr lang="en-US" sz="1600" b="1" dirty="0"/>
              <a:t>(use data, high quality sources)</a:t>
            </a:r>
          </a:p>
          <a:p>
            <a:pPr lvl="1"/>
            <a:r>
              <a:rPr lang="en-US" sz="1600" dirty="0"/>
              <a:t>How to fix them </a:t>
            </a:r>
            <a:r>
              <a:rPr lang="en-US" sz="1600" b="1" dirty="0"/>
              <a:t>(use data, high quality sources)</a:t>
            </a:r>
          </a:p>
          <a:p>
            <a:pPr lvl="1"/>
            <a:r>
              <a:rPr lang="en-US" sz="1600" dirty="0"/>
              <a:t>Consequences of leaving defects in production code </a:t>
            </a:r>
            <a:r>
              <a:rPr lang="en-US" sz="1600" b="1" dirty="0"/>
              <a:t>(use data, high quality sources)</a:t>
            </a:r>
          </a:p>
          <a:p>
            <a:r>
              <a:rPr lang="en-US" sz="1800" dirty="0"/>
              <a:t>Weakness in testing strategy as counter point </a:t>
            </a:r>
            <a:r>
              <a:rPr lang="en-US" sz="1800" b="1" dirty="0"/>
              <a:t>(use data, high quality source)</a:t>
            </a:r>
          </a:p>
          <a:p>
            <a:r>
              <a:rPr lang="en-US" sz="1800" dirty="0"/>
              <a:t>Working example: </a:t>
            </a:r>
            <a:r>
              <a:rPr lang="en-US" sz="1800" dirty="0">
                <a:hlinkClick r:id="rId3"/>
              </a:rPr>
              <a:t>http://socialimps.keithpray.net/assignments/Test_Sales_Fun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</a:t>
            </a:r>
            <a:br>
              <a:rPr lang="en-US" dirty="0"/>
            </a:br>
            <a:r>
              <a:rPr lang="en-US" dirty="0"/>
              <a:t>Code Testing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import </a:t>
            </a:r>
            <a:r>
              <a:rPr lang="en-US" dirty="0" err="1"/>
              <a:t>java.text.NumberFormat</a:t>
            </a:r>
            <a:r>
              <a:rPr lang="en-US" dirty="0"/>
              <a:t>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public class </a:t>
            </a:r>
            <a:r>
              <a:rPr lang="en-US" dirty="0" err="1"/>
              <a:t>SalesFun</a:t>
            </a:r>
            <a:r>
              <a:rPr lang="en-US" dirty="0"/>
              <a:t> {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public static double </a:t>
            </a:r>
            <a:r>
              <a:rPr lang="en-US" dirty="0" err="1"/>
              <a:t>calculateSalesTotal</a:t>
            </a:r>
            <a:r>
              <a:rPr lang="en-US" dirty="0"/>
              <a:t> ( double amount, double </a:t>
            </a:r>
            <a:r>
              <a:rPr lang="en-US" dirty="0" err="1"/>
              <a:t>discountRate</a:t>
            </a:r>
            <a:r>
              <a:rPr lang="en-US" dirty="0"/>
              <a:t>, double </a:t>
            </a:r>
            <a:r>
              <a:rPr lang="en-US" dirty="0" err="1"/>
              <a:t>taxRate</a:t>
            </a:r>
            <a:r>
              <a:rPr lang="en-US" dirty="0"/>
              <a:t> ) {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1" dirty="0">
                <a:solidFill>
                  <a:srgbClr val="000000"/>
                </a:solidFill>
              </a:rPr>
              <a:t> double discount = amount * </a:t>
            </a:r>
            <a:r>
              <a:rPr lang="en-US" b="1" dirty="0" err="1">
                <a:solidFill>
                  <a:srgbClr val="000000"/>
                </a:solidFill>
              </a:rPr>
              <a:t>discountRate</a:t>
            </a:r>
            <a:r>
              <a:rPr lang="en-US" b="1" dirty="0">
                <a:solidFill>
                  <a:srgbClr val="000000"/>
                </a:solidFill>
              </a:rPr>
              <a:t>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    double total = amount - discount;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    double tax = total * </a:t>
            </a:r>
            <a:r>
              <a:rPr lang="en-US" b="1" dirty="0" err="1">
                <a:solidFill>
                  <a:srgbClr val="000000"/>
                </a:solidFill>
              </a:rPr>
              <a:t>taxRate</a:t>
            </a:r>
            <a:r>
              <a:rPr lang="en-US" b="1" dirty="0">
                <a:solidFill>
                  <a:srgbClr val="000000"/>
                </a:solidFill>
              </a:rPr>
              <a:t>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    double </a:t>
            </a:r>
            <a:r>
              <a:rPr lang="en-US" b="1" dirty="0" err="1">
                <a:solidFill>
                  <a:srgbClr val="000000"/>
                </a:solidFill>
              </a:rPr>
              <a:t>taxedTotal</a:t>
            </a:r>
            <a:r>
              <a:rPr lang="en-US" b="1" dirty="0">
                <a:solidFill>
                  <a:srgbClr val="000000"/>
                </a:solidFill>
              </a:rPr>
              <a:t> = tax + total;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NumberFormat</a:t>
            </a:r>
            <a:r>
              <a:rPr lang="en-US" dirty="0"/>
              <a:t> </a:t>
            </a:r>
            <a:r>
              <a:rPr lang="en-US" dirty="0" err="1"/>
              <a:t>numberFormat</a:t>
            </a:r>
            <a:r>
              <a:rPr lang="en-US" dirty="0"/>
              <a:t> = </a:t>
            </a:r>
            <a:r>
              <a:rPr lang="en-US" dirty="0" err="1"/>
              <a:t>NumberFormat.getCurrencyInstance</a:t>
            </a:r>
            <a:r>
              <a:rPr lang="en-US" dirty="0"/>
              <a:t>();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 ( "Subtotal : " + </a:t>
            </a:r>
            <a:r>
              <a:rPr lang="en-US" dirty="0" err="1"/>
              <a:t>numberFormat.format</a:t>
            </a:r>
            <a:r>
              <a:rPr lang="en-US" dirty="0"/>
              <a:t> ( amount ) 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 ( "Discount : " + </a:t>
            </a:r>
            <a:r>
              <a:rPr lang="en-US" dirty="0" err="1"/>
              <a:t>numberFormat.format</a:t>
            </a:r>
            <a:r>
              <a:rPr lang="en-US" dirty="0"/>
              <a:t> ( discount ) 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 ( "Total : " + </a:t>
            </a:r>
            <a:r>
              <a:rPr lang="en-US" dirty="0" err="1"/>
              <a:t>numberFormat.format</a:t>
            </a:r>
            <a:r>
              <a:rPr lang="en-US" dirty="0"/>
              <a:t> ( total ) 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 ( "Tax : " + </a:t>
            </a:r>
            <a:r>
              <a:rPr lang="en-US" dirty="0" err="1"/>
              <a:t>numberFormat.format</a:t>
            </a:r>
            <a:r>
              <a:rPr lang="en-US" dirty="0"/>
              <a:t> ( tax ) 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 ( "</a:t>
            </a:r>
            <a:r>
              <a:rPr lang="en-US" dirty="0" err="1"/>
              <a:t>Tax+Total</a:t>
            </a:r>
            <a:r>
              <a:rPr lang="en-US" dirty="0"/>
              <a:t>: " + </a:t>
            </a:r>
            <a:r>
              <a:rPr lang="en-US" dirty="0" err="1"/>
              <a:t>numberFormat.format</a:t>
            </a:r>
            <a:r>
              <a:rPr lang="en-US" dirty="0"/>
              <a:t> ( </a:t>
            </a:r>
            <a:r>
              <a:rPr lang="en-US" dirty="0" err="1"/>
              <a:t>taxedTotal</a:t>
            </a:r>
            <a:r>
              <a:rPr lang="en-US" dirty="0"/>
              <a:t> ) );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  return </a:t>
            </a:r>
            <a:r>
              <a:rPr lang="en-US" dirty="0" err="1"/>
              <a:t>taxedTotal</a:t>
            </a:r>
            <a:r>
              <a:rPr lang="en-US" dirty="0"/>
              <a:t>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 }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5194" y="1444365"/>
            <a:ext cx="4343400" cy="14465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6600" dirty="0">
                <a:solidFill>
                  <a:srgbClr val="000000"/>
                </a:solidFill>
              </a:rPr>
              <a:t>}</a:t>
            </a:r>
            <a:r>
              <a:rPr lang="en-US" sz="88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Lines of interest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270667"/>
            <a:ext cx="9144000" cy="320194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Students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2023 Keith A. Pray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7EAB-8B51-5C40-8776-6683E51FA7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TS102804895.potx</Template>
  <TotalTime>40563</TotalTime>
  <Words>2851</Words>
  <Application>Microsoft Macintosh PowerPoint</Application>
  <PresentationFormat>On-screen Show (16:9)</PresentationFormat>
  <Paragraphs>427</Paragraphs>
  <Slides>28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Red Radial 16x9</vt:lpstr>
      <vt:lpstr>Class 8 Crime</vt:lpstr>
      <vt:lpstr>Papers – Nice  Improvement!</vt:lpstr>
      <vt:lpstr>Grades To Date</vt:lpstr>
      <vt:lpstr>Overview</vt:lpstr>
      <vt:lpstr>PowerPoint Presentation</vt:lpstr>
      <vt:lpstr>Group Quiz</vt:lpstr>
      <vt:lpstr>Assignment Code Testing 1 Page Paper 1/2</vt:lpstr>
      <vt:lpstr>Assignment Code Testing 2/2</vt:lpstr>
      <vt:lpstr>Overview</vt:lpstr>
      <vt:lpstr>Class 8 The End</vt:lpstr>
      <vt:lpstr>My Reading Notes</vt:lpstr>
      <vt:lpstr>Buffer Overrun</vt:lpstr>
      <vt:lpstr>Run Example Code</vt:lpstr>
      <vt:lpstr>Buffer Overrun Code</vt:lpstr>
      <vt:lpstr>TCP Three-way Handshake</vt:lpstr>
      <vt:lpstr>SYN Flood Attack</vt:lpstr>
      <vt:lpstr>Ping Attack</vt:lpstr>
      <vt:lpstr>What is Denial of Service (DoS)</vt:lpstr>
      <vt:lpstr>Distributed DoS Vectors</vt:lpstr>
      <vt:lpstr>Crime How</vt:lpstr>
      <vt:lpstr>Crime Bane</vt:lpstr>
      <vt:lpstr>Crime Why</vt:lpstr>
      <vt:lpstr>Crime Time</vt:lpstr>
      <vt:lpstr>Crime Doers</vt:lpstr>
      <vt:lpstr>Crime Gain</vt:lpstr>
      <vt:lpstr>Crime Pay</vt:lpstr>
      <vt:lpstr>Crime Stop</vt:lpstr>
      <vt:lpstr>what works well Online With Zoom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A. Pray</dc:creator>
  <cp:lastModifiedBy>Keith A. Pray</cp:lastModifiedBy>
  <cp:revision>517</cp:revision>
  <dcterms:created xsi:type="dcterms:W3CDTF">2014-08-25T02:19:16Z</dcterms:created>
  <dcterms:modified xsi:type="dcterms:W3CDTF">2023-04-11T22:35:47Z</dcterms:modified>
</cp:coreProperties>
</file>