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3"/>
  </p:notesMasterIdLst>
  <p:handoutMasterIdLst>
    <p:handoutMasterId r:id="rId34"/>
  </p:handoutMasterIdLst>
  <p:sldIdLst>
    <p:sldId id="256" r:id="rId2"/>
    <p:sldId id="337" r:id="rId3"/>
    <p:sldId id="259" r:id="rId4"/>
    <p:sldId id="261" r:id="rId5"/>
    <p:sldId id="267" r:id="rId6"/>
    <p:sldId id="307" r:id="rId7"/>
    <p:sldId id="349" r:id="rId8"/>
    <p:sldId id="350" r:id="rId9"/>
    <p:sldId id="351" r:id="rId10"/>
    <p:sldId id="352" r:id="rId11"/>
    <p:sldId id="353" r:id="rId12"/>
    <p:sldId id="274" r:id="rId13"/>
    <p:sldId id="354" r:id="rId14"/>
    <p:sldId id="347" r:id="rId15"/>
    <p:sldId id="268" r:id="rId16"/>
    <p:sldId id="271" r:id="rId17"/>
    <p:sldId id="270" r:id="rId18"/>
    <p:sldId id="272" r:id="rId19"/>
    <p:sldId id="273" r:id="rId20"/>
    <p:sldId id="348" r:id="rId21"/>
    <p:sldId id="340" r:id="rId22"/>
    <p:sldId id="341" r:id="rId23"/>
    <p:sldId id="342" r:id="rId24"/>
    <p:sldId id="343" r:id="rId25"/>
    <p:sldId id="344" r:id="rId26"/>
    <p:sldId id="345" r:id="rId27"/>
    <p:sldId id="276" r:id="rId28"/>
    <p:sldId id="346" r:id="rId29"/>
    <p:sldId id="269" r:id="rId30"/>
    <p:sldId id="331" r:id="rId31"/>
    <p:sldId id="306"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2714F95A-C778-8F41-8307-97E029A1817E}">
          <p14:sldIdLst>
            <p14:sldId id="256"/>
            <p14:sldId id="337"/>
            <p14:sldId id="259"/>
            <p14:sldId id="261"/>
            <p14:sldId id="267"/>
            <p14:sldId id="307"/>
          </p14:sldIdLst>
        </p14:section>
        <p14:section name="Students" id="{5E347295-266A-9B4D-A0DF-4703719F5CBB}">
          <p14:sldIdLst>
            <p14:sldId id="349"/>
            <p14:sldId id="350"/>
            <p14:sldId id="351"/>
            <p14:sldId id="352"/>
            <p14:sldId id="353"/>
            <p14:sldId id="274"/>
            <p14:sldId id="354"/>
            <p14:sldId id="347"/>
            <p14:sldId id="268"/>
            <p14:sldId id="271"/>
            <p14:sldId id="270"/>
            <p14:sldId id="272"/>
            <p14:sldId id="273"/>
            <p14:sldId id="348"/>
            <p14:sldId id="340"/>
            <p14:sldId id="341"/>
            <p14:sldId id="342"/>
            <p14:sldId id="343"/>
            <p14:sldId id="344"/>
            <p14:sldId id="345"/>
            <p14:sldId id="276"/>
            <p14:sldId id="346"/>
          </p14:sldIdLst>
        </p14:section>
        <p14:section name="Common" id="{10B69295-0A48-354F-B63A-644E9F339516}">
          <p14:sldIdLst>
            <p14:sldId id="269"/>
            <p14:sldId id="331"/>
            <p14:sldId id="30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13" autoAdjust="0"/>
    <p:restoredTop sz="79705" autoAdjust="0"/>
  </p:normalViewPr>
  <p:slideViewPr>
    <p:cSldViewPr snapToGrid="0" snapToObjects="1">
      <p:cViewPr varScale="1">
        <p:scale>
          <a:sx n="162" d="100"/>
          <a:sy n="162" d="100"/>
        </p:scale>
        <p:origin x="208" y="304"/>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4/4/23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4/4/23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How is the self search</a:t>
            </a:r>
            <a:r>
              <a:rPr lang="en-US" baseline="0" dirty="0">
                <a:latin typeface="Arial" pitchFamily="-109" charset="0"/>
                <a:ea typeface="ＭＳ Ｐゴシック" pitchFamily="-109" charset="-128"/>
                <a:cs typeface="ＭＳ Ｐゴシック" pitchFamily="-109" charset="-128"/>
              </a:rPr>
              <a:t> paper going? Offer small group discussion instead of class wide.</a:t>
            </a:r>
          </a:p>
          <a:p>
            <a:pPr eaLnBrk="1" hangingPunct="1"/>
            <a:r>
              <a:rPr lang="en-US" baseline="0" dirty="0">
                <a:latin typeface="Arial" pitchFamily="-109" charset="0"/>
                <a:ea typeface="ＭＳ Ｐゴシック" pitchFamily="-109" charset="-128"/>
                <a:cs typeface="ＭＳ Ｐゴシック" pitchFamily="-109" charset="-128"/>
              </a:rPr>
              <a:t>Who: found a lot, very little, surprised, not surprised, creepy, share conclusions</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“Given 15 demographic attributes of someone living in Massachusetts, there’s a 99.98% chance you could find that person in any anonymized database”</a:t>
            </a:r>
          </a:p>
          <a:p>
            <a:pPr marL="171450" indent="-171450">
              <a:buFontTx/>
              <a:buChar char="-"/>
            </a:pPr>
            <a:r>
              <a:rPr lang="en-US" dirty="0"/>
              <a:t>Cross referencing technologies and algorithms are so powerful in modern times that anonymous data can almost always be traced back to the individual </a:t>
            </a:r>
          </a:p>
          <a:p>
            <a:pPr marL="171450" indent="-171450">
              <a:buFontTx/>
              <a:buChar char="-"/>
            </a:pPr>
            <a:r>
              <a:rPr lang="en-US" dirty="0"/>
              <a:t>For example, your internet provider can sell you out and release information regarding your location and what you access while connected to their services</a:t>
            </a:r>
          </a:p>
          <a:p>
            <a:pPr marL="171450" indent="-171450">
              <a:buFontTx/>
              <a:buChar char="-"/>
            </a:pPr>
            <a:r>
              <a:rPr lang="en-US" dirty="0"/>
              <a:t>“Anonymous data” but with a little digging through public records or by selling the data to third parties, identity can easily be revealed </a:t>
            </a:r>
          </a:p>
          <a:p>
            <a:pPr marL="0" indent="0">
              <a:buFontTx/>
              <a:buNone/>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35051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Be selective about the information you provide companies</a:t>
            </a:r>
          </a:p>
          <a:p>
            <a:pPr marL="171450" indent="-171450">
              <a:buFontTx/>
              <a:buChar char="-"/>
            </a:pPr>
            <a:r>
              <a:rPr lang="en-US" dirty="0"/>
              <a:t>Be direct about how you use certain apps</a:t>
            </a:r>
          </a:p>
          <a:p>
            <a:pPr marL="171450" indent="-171450">
              <a:buFontTx/>
              <a:buChar char="-"/>
            </a:pPr>
            <a:r>
              <a:rPr lang="en-US" dirty="0"/>
              <a:t>Be aware when an application is using permission for something (i.e. mic, camera) in the background without your continued consent </a:t>
            </a:r>
          </a:p>
          <a:p>
            <a:pPr marL="171450" indent="-171450">
              <a:buFontTx/>
              <a:buChar char="-"/>
            </a:pPr>
            <a:r>
              <a:rPr lang="en-US" dirty="0"/>
              <a:t>Through general settings or personalization settings you can usually turn off the collection of some data </a:t>
            </a:r>
          </a:p>
          <a:p>
            <a:pPr marL="171450" indent="-171450">
              <a:buFontTx/>
              <a:buChar char="-"/>
            </a:pPr>
            <a:r>
              <a:rPr lang="en-US" dirty="0"/>
              <a:t>At the end of the day most people being targeted will be famous people or people holding positions of power but that doesn’t mean you shouldn’t worry because your identity can still be stolen </a:t>
            </a:r>
          </a:p>
        </p:txBody>
      </p:sp>
      <p:sp>
        <p:nvSpPr>
          <p:cNvPr id="4" name="Slide Number Placeholder 3"/>
          <p:cNvSpPr>
            <a:spLocks noGrp="1"/>
          </p:cNvSpPr>
          <p:nvPr>
            <p:ph type="sldNum" sz="quarter" idx="5"/>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3927267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966782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market of wearable technologies is rapidly growing, with smartphone companies like Apple or Google leading it with tight integration to smartphones, as well as </a:t>
            </a:r>
            <a:r>
              <a:rPr lang="en-US" dirty="0" err="1"/>
              <a:t>FitBit</a:t>
            </a:r>
            <a:r>
              <a:rPr lang="en-US" dirty="0"/>
              <a:t> coming in as a third party</a:t>
            </a:r>
          </a:p>
          <a:p>
            <a:endParaRPr lang="en-US" dirty="0"/>
          </a:p>
          <a:p>
            <a:r>
              <a:rPr lang="en-US" dirty="0"/>
              <a:t>The estimate for the wearable technologies market is 265.4 billion dollars, compared to today’s value of 158.2 billion, an increase of over 60% in just a few years.</a:t>
            </a:r>
          </a:p>
          <a:p>
            <a:endParaRPr lang="en-US" dirty="0"/>
          </a:p>
          <a:p>
            <a:r>
              <a:rPr lang="en-US" dirty="0"/>
              <a:t>Wearable technologies come in many different kinds, from watches to glasses and even clothes. </a:t>
            </a:r>
          </a:p>
          <a:p>
            <a:r>
              <a:rPr lang="en-US" dirty="0"/>
              <a:t>A lot of the profiting companies now are the ones making the processors and chips for these devices, which is an industry that is constantly growing. </a:t>
            </a:r>
          </a:p>
          <a:p>
            <a:endParaRPr lang="en-US" dirty="0"/>
          </a:p>
          <a:p>
            <a:r>
              <a:rPr lang="en-US" dirty="0"/>
              <a:t>Wearable technologies are joining in the internet of things, growing it for more information and to make life easier</a:t>
            </a: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benefits to wearable technologies, outside of simple notification tracking</a:t>
            </a:r>
          </a:p>
          <a:p>
            <a:endParaRPr lang="en-US" dirty="0"/>
          </a:p>
          <a:p>
            <a:r>
              <a:rPr lang="en-US" dirty="0"/>
              <a:t>It can track your </a:t>
            </a:r>
            <a:r>
              <a:rPr lang="en-US" dirty="0" err="1"/>
              <a:t>gps</a:t>
            </a:r>
            <a:r>
              <a:rPr lang="en-US" dirty="0"/>
              <a:t> location, which is useful in emergency situations, such as someone getting lost and taking a large fall. The watch can then contact emergency services automatically after detecting the fall, sharing your location and any other information they may need</a:t>
            </a:r>
          </a:p>
          <a:p>
            <a:endParaRPr lang="en-US" dirty="0"/>
          </a:p>
          <a:p>
            <a:r>
              <a:rPr lang="en-US" dirty="0"/>
              <a:t>Can also help track health issues, such as irregular heart rates or blood oxygen levels, to ensure that people can stay ahead of their health issues. </a:t>
            </a:r>
          </a:p>
          <a:p>
            <a:endParaRPr lang="en-US" dirty="0"/>
          </a:p>
          <a:p>
            <a:r>
              <a:rPr lang="en-US" dirty="0"/>
              <a:t>Also helps with personal health goals, such as staying active and keeping you on track. </a:t>
            </a: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4019507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Although there are benefits to the data tracking, there always exists an issue when personal information is tracked and stored.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This data can be sold to third parties for personalized advertisements, with other companies that the user doesn’t fully know about being able to see your health and location history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Your information is also vulnerable to data breaches, such as in 2021, when </a:t>
            </a:r>
            <a:r>
              <a:rPr lang="en-US" b="1" dirty="0"/>
              <a:t>61M Fitbit, Apple Users Had Data Exposed in Wearable Device Data Breach</a:t>
            </a:r>
          </a:p>
          <a:p>
            <a:endParaRPr lang="en-US" dirty="0"/>
          </a:p>
          <a:p>
            <a:r>
              <a:rPr lang="en-US" dirty="0"/>
              <a:t>In order to properly collect data on personal health, a lot of sensitive information is also tracked and stored about our lives, health and much more. Criminals and hackers can use this personal data to send phishing emails, commit fraud, and obtain even more personal information.</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3906852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Personal information collected by wearable technology could be used by hackers to steal a person's identity and commit fraud. This could include information such as a person's name, birthdate, address, and social security number.</a:t>
            </a:r>
          </a:p>
          <a:p>
            <a:endParaRPr lang="en-US" dirty="0"/>
          </a:p>
          <a:p>
            <a:r>
              <a:rPr lang="en-US" dirty="0"/>
              <a:t>Health data collected by wearable technology could be used by insurance companies to discriminate against individuals. For example, insurers could use this data to deny coverage or increase premiums for individuals with pre-existing conditions or who engage in certain activities deemed "risky."</a:t>
            </a:r>
          </a:p>
          <a:p>
            <a:endParaRPr lang="en-US" dirty="0"/>
          </a:p>
          <a:p>
            <a:r>
              <a:rPr lang="en-US" dirty="0"/>
              <a:t>Wearable technology that tracks location data could potentially be used by stalkers or harassers to track a person's movements and monitor their activities. This could put individuals at risk of physical harm or emotional distress.</a:t>
            </a: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1953509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aseline="0" dirty="0"/>
              <a:t>While there are a lot of downsides to this tracking, its important to remember that a lot of the information that is being tracked is already tracked through other devices. </a:t>
            </a:r>
          </a:p>
          <a:p>
            <a:endParaRPr lang="en-US" sz="1800" baseline="0" dirty="0"/>
          </a:p>
          <a:p>
            <a:r>
              <a:rPr lang="en-US" sz="1800" baseline="0" dirty="0"/>
              <a:t>Other devices tracking information: It is important to note that wearable technology is not the only type of device that tracks personal information. Many smartphones, for example, collect location data and usage information. </a:t>
            </a:r>
          </a:p>
          <a:p>
            <a:endParaRPr lang="en-US" sz="1800" baseline="0" dirty="0"/>
          </a:p>
          <a:p>
            <a:r>
              <a:rPr lang="en-US" sz="1800" baseline="0" dirty="0"/>
              <a:t>Additionally, fitness trackers and other health devices have been on the market for several years. If you are concerned about the privacy risks of wearable technology, it may be helpful to evaluate how these risks compare to other devices that you already use.</a:t>
            </a:r>
          </a:p>
          <a:p>
            <a:endParaRPr lang="en-US" sz="1800" baseline="0" dirty="0"/>
          </a:p>
          <a:p>
            <a:r>
              <a:rPr lang="en-US" sz="1800" baseline="0" dirty="0"/>
              <a:t>Insurance bonuses: Some insurance companies offer bonuses or incentives for individuals who use wearable technology. For example, a company might offer lower premiums or rewards points for individuals who meet certain fitness goals. While these bonuses can be appealing, it is important to consider the potential risks of sharing personal data with insurance companies. Additionally, it is important to evaluate whether the rewards offered are truly worth the potential risks.</a:t>
            </a: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256258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818337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Apple is 2x size of google, and over 4x the size of meta</a:t>
            </a:r>
          </a:p>
          <a:p>
            <a:r>
              <a:rPr lang="en-US" dirty="0">
                <a:cs typeface="Calibri"/>
              </a:rPr>
              <a:t>Apple was founded in 1976, 47 years old</a:t>
            </a: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Note </a:t>
            </a:r>
            <a:r>
              <a:rPr lang="en-US" baseline="0" dirty="0" err="1">
                <a:latin typeface="Arial" charset="0"/>
                <a:ea typeface="ＭＳ Ｐゴシック" charset="-128"/>
                <a:cs typeface="ＭＳ Ｐゴシック" charset="-128"/>
                <a:sym typeface="Wingdings"/>
              </a:rPr>
              <a:t>ChatGPT</a:t>
            </a:r>
            <a:r>
              <a:rPr lang="en-US" baseline="0" dirty="0">
                <a:latin typeface="Arial" charset="0"/>
                <a:ea typeface="ＭＳ Ｐゴシック" charset="-128"/>
                <a:cs typeface="ＭＳ Ｐゴシック" charset="-128"/>
                <a:sym typeface="Wingdings"/>
              </a:rPr>
              <a:t> Use not permitted.</a:t>
            </a:r>
          </a:p>
          <a:p>
            <a:pPr marL="0" marR="0" indent="0" algn="l" defTabSz="457178" rtl="0" eaLnBrk="1" fontAlgn="auto" latinLnBrk="0" hangingPunct="1">
              <a:lnSpc>
                <a:spcPct val="100000"/>
              </a:lnSpc>
              <a:spcBef>
                <a:spcPts val="0"/>
              </a:spcBef>
              <a:spcAft>
                <a:spcPts val="0"/>
              </a:spcAft>
              <a:buClrTx/>
              <a:buSzTx/>
              <a:buFontTx/>
              <a:buNone/>
              <a:tabLst/>
              <a:defRPr/>
            </a:pPr>
            <a:endParaRPr lang="en-US" baseline="0" dirty="0">
              <a:latin typeface="Arial" charset="0"/>
              <a:ea typeface="ＭＳ Ｐゴシック" charset="-128"/>
              <a:cs typeface="ＭＳ Ｐゴシック" charset="-128"/>
              <a:sym typeface="Wingdings"/>
            </a:endParaRPr>
          </a:p>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Any logistic questions?</a:t>
            </a:r>
          </a:p>
          <a:p>
            <a:pPr marL="0" marR="0" indent="0" algn="l" defTabSz="457178" rtl="0" eaLnBrk="1" fontAlgn="auto" latinLnBrk="0" hangingPunct="1">
              <a:lnSpc>
                <a:spcPct val="100000"/>
              </a:lnSpc>
              <a:spcBef>
                <a:spcPts val="0"/>
              </a:spcBef>
              <a:spcAft>
                <a:spcPts val="0"/>
              </a:spcAft>
              <a:buClrTx/>
              <a:buSzTx/>
              <a:buFontTx/>
              <a:buNone/>
              <a:tabLst/>
              <a:defRPr/>
            </a:pPr>
            <a:endParaRPr lang="en-US" baseline="0" dirty="0">
              <a:latin typeface="Arial" charset="0"/>
              <a:ea typeface="ＭＳ Ｐゴシック" charset="-128"/>
              <a:cs typeface="ＭＳ Ｐゴシック" charset="-128"/>
              <a:sym typeface="Wingdings"/>
            </a:endParaRPr>
          </a:p>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Save for next time:</a:t>
            </a:r>
          </a:p>
          <a:p>
            <a:pPr marL="171450" indent="-171450">
              <a:buFont typeface="Arial" panose="020B0604020202020204" pitchFamily="34" charset="0"/>
              <a:buChar char="•"/>
            </a:pPr>
            <a:r>
              <a:rPr lang="en-US" dirty="0"/>
              <a:t>Define terms</a:t>
            </a:r>
          </a:p>
          <a:p>
            <a:pPr marL="171450" indent="-171450">
              <a:buFont typeface="Arial" panose="020B0604020202020204" pitchFamily="34" charset="0"/>
              <a:buChar char="•"/>
            </a:pPr>
            <a:r>
              <a:rPr lang="en-US" dirty="0"/>
              <a:t>Quantify</a:t>
            </a:r>
          </a:p>
          <a:p>
            <a:pPr marL="628650" lvl="1" indent="-171450">
              <a:buFont typeface="Arial" panose="020B0604020202020204" pitchFamily="34" charset="0"/>
              <a:buChar char="•"/>
            </a:pPr>
            <a:r>
              <a:rPr lang="en-US" dirty="0"/>
              <a:t>Not terms like: less, more, a lot, huge, great, big, tiny, drastic, etc.</a:t>
            </a:r>
          </a:p>
          <a:p>
            <a:pPr marL="171450" indent="-171450">
              <a:buFont typeface="Arial" panose="020B0604020202020204" pitchFamily="34" charset="0"/>
              <a:buChar char="•"/>
            </a:pPr>
            <a:r>
              <a:rPr lang="en-US" dirty="0"/>
              <a:t>Avoid absolutes</a:t>
            </a:r>
          </a:p>
          <a:p>
            <a:pPr marL="628650" lvl="1" indent="-171450">
              <a:buFont typeface="Arial" panose="020B0604020202020204" pitchFamily="34" charset="0"/>
              <a:buChar char="•"/>
            </a:pPr>
            <a:r>
              <a:rPr lang="en-US" dirty="0"/>
              <a:t>Terms like: all, none, always, never</a:t>
            </a:r>
          </a:p>
          <a:p>
            <a:pPr marL="628650" lvl="1" indent="-171450">
              <a:buFont typeface="Arial" panose="020B0604020202020204" pitchFamily="34" charset="0"/>
              <a:buChar char="•"/>
            </a:pPr>
            <a:r>
              <a:rPr lang="en-US" dirty="0"/>
              <a:t>Difficult to prove, easy to show false</a:t>
            </a:r>
          </a:p>
          <a:p>
            <a:pPr marL="171450" indent="-171450">
              <a:buFont typeface="Arial" panose="020B0604020202020204" pitchFamily="34" charset="0"/>
              <a:buChar char="•"/>
            </a:pPr>
            <a:r>
              <a:rPr lang="en-US" dirty="0"/>
              <a:t>Read paper aloud to proof</a:t>
            </a:r>
          </a:p>
          <a:p>
            <a:pPr marL="171450" indent="-171450">
              <a:buFont typeface="Arial" panose="020B0604020202020204" pitchFamily="34" charset="0"/>
              <a:buChar char="•"/>
            </a:pPr>
            <a:r>
              <a:rPr lang="en-US" dirty="0"/>
              <a:t>Read directions, many time lines missing</a:t>
            </a:r>
          </a:p>
          <a:p>
            <a:pPr marL="171450" indent="-171450" eaLnBrk="1" hangingPunct="1">
              <a:buFont typeface="Arial"/>
              <a:buChar char="•"/>
            </a:pPr>
            <a:r>
              <a:rPr lang="en-US" baseline="0" dirty="0">
                <a:latin typeface="Arial" charset="0"/>
                <a:ea typeface="ＭＳ Ｐゴシック" charset="-128"/>
                <a:cs typeface="ＭＳ Ｐゴシック" charset="-128"/>
              </a:rPr>
              <a:t>Be sure to put quotes around entire quote</a:t>
            </a:r>
          </a:p>
          <a:p>
            <a:pPr marL="171450" indent="-171450" eaLnBrk="1" hangingPunct="1">
              <a:buFont typeface="Arial"/>
              <a:buChar char="•"/>
            </a:pPr>
            <a:r>
              <a:rPr lang="en-US" dirty="0"/>
              <a:t>State a strong, clear conclusion</a:t>
            </a:r>
          </a:p>
          <a:p>
            <a:pPr marL="628628" lvl="1" indent="-171450" eaLnBrk="1" hangingPunct="1">
              <a:buFont typeface="Arial"/>
              <a:buChar char="•"/>
            </a:pPr>
            <a:r>
              <a:rPr lang="en-US" dirty="0"/>
              <a:t>First statement preferred</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Provide Counter Point and Rebuttal</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Counter Point and Rebuttal should directly relate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Print 2 sided and save a tree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Hyperbole is the best thing ever!</a:t>
            </a:r>
          </a:p>
          <a:p>
            <a:pPr marL="628628" marR="0" lvl="1" indent="-171450" algn="l" defTabSz="457178" rtl="0" eaLnBrk="1" fontAlgn="auto" latinLnBrk="0" hangingPunct="1">
              <a:lnSpc>
                <a:spcPct val="100000"/>
              </a:lnSpc>
              <a:spcBef>
                <a:spcPts val="0"/>
              </a:spcBef>
              <a:spcAft>
                <a:spcPts val="0"/>
              </a:spcAft>
              <a:buClrTx/>
              <a:buSzTx/>
              <a:buFont typeface="Arial"/>
              <a:buChar char="•"/>
              <a:tabLst/>
              <a:defRPr/>
            </a:pPr>
            <a:r>
              <a:rPr lang="en-US" dirty="0"/>
              <a:t>but not in these papers</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Be wary of counter point strawman fallacy</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Text book is not a primary source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Use template, saves time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Beware of fallacies</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Avoid blogs, encyclopedias, and text book. These are generally not primary and high quality sources.</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193966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Webkit</a:t>
            </a:r>
            <a:r>
              <a:rPr lang="en-US" dirty="0">
                <a:cs typeface="Calibri"/>
              </a:rPr>
              <a:t> is the framework the powers safari. Does not allow for Chromium</a:t>
            </a:r>
          </a:p>
        </p:txBody>
      </p:sp>
      <p:sp>
        <p:nvSpPr>
          <p:cNvPr id="4" name="Slide Number Placeholder 3"/>
          <p:cNvSpPr>
            <a:spLocks noGrp="1"/>
          </p:cNvSpPr>
          <p:nvPr>
            <p:ph type="sldNum" sz="quarter" idx="5"/>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1995101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Early internet piracy site, first large legitimate streaming platform (apple), launch of Spotify, Apple's response</a:t>
            </a:r>
          </a:p>
        </p:txBody>
      </p:sp>
      <p:sp>
        <p:nvSpPr>
          <p:cNvPr id="4" name="Slide Number Placeholder 3"/>
          <p:cNvSpPr>
            <a:spLocks noGrp="1"/>
          </p:cNvSpPr>
          <p:nvPr>
            <p:ph type="sldNum" sz="quarter" idx="5"/>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3368303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Customers had to purchase from website, </a:t>
            </a:r>
            <a:r>
              <a:rPr lang="en-US" dirty="0" err="1">
                <a:cs typeface="Calibri"/>
              </a:rPr>
              <a:t>spotify</a:t>
            </a:r>
            <a:r>
              <a:rPr lang="en-US" dirty="0">
                <a:cs typeface="Calibri"/>
              </a:rPr>
              <a:t> can not mention this in the app</a:t>
            </a:r>
          </a:p>
          <a:p>
            <a:endParaRPr lang="en-US" dirty="0">
              <a:cs typeface="Calibri"/>
            </a:endParaRPr>
          </a:p>
          <a:p>
            <a:r>
              <a:rPr lang="en-US" dirty="0">
                <a:cs typeface="Calibri"/>
              </a:rPr>
              <a:t>Spotify can't promote through push </a:t>
            </a:r>
            <a:r>
              <a:rPr lang="en-US" dirty="0"/>
              <a:t>notifications</a:t>
            </a:r>
            <a:r>
              <a:rPr lang="en-US" dirty="0">
                <a:cs typeface="Calibri"/>
              </a:rPr>
              <a:t>, Apple can</a:t>
            </a:r>
          </a:p>
        </p:txBody>
      </p:sp>
      <p:sp>
        <p:nvSpPr>
          <p:cNvPr id="4" name="Slide Number Placeholder 3"/>
          <p:cNvSpPr>
            <a:spLocks noGrp="1"/>
          </p:cNvSpPr>
          <p:nvPr>
            <p:ph type="sldNum" sz="quarter" idx="5"/>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1799539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Lawsuit was planned.</a:t>
            </a:r>
            <a:r>
              <a:rPr lang="en-US" dirty="0">
                <a:cs typeface="Calibri"/>
              </a:rPr>
              <a:t> Epic was ready with anti-apple ad campaign within 24 hours of removal. </a:t>
            </a:r>
            <a:r>
              <a:rPr lang="en-US" dirty="0" err="1">
                <a:cs typeface="Calibri"/>
              </a:rPr>
              <a:t>EEpic</a:t>
            </a:r>
            <a:r>
              <a:rPr lang="en-US" dirty="0">
                <a:cs typeface="Calibri"/>
              </a:rPr>
              <a:t> runs a large competitor to Steam. Wants to expand to iOS. </a:t>
            </a:r>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91658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Apple "won". Judge said "not a monopoly". Still forced to change policy. Microsoft, as a large user of Unreal, sided with Epic, and backed them up in court.</a:t>
            </a:r>
          </a:p>
        </p:txBody>
      </p:sp>
      <p:sp>
        <p:nvSpPr>
          <p:cNvPr id="4" name="Slide Number Placeholder 3"/>
          <p:cNvSpPr>
            <a:spLocks noGrp="1"/>
          </p:cNvSpPr>
          <p:nvPr>
            <p:ph type="sldNum" sz="quarter" idx="5"/>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1163234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If</a:t>
            </a:r>
            <a:r>
              <a:rPr lang="en-US" baseline="0" dirty="0">
                <a:latin typeface="Arial" charset="0"/>
                <a:ea typeface="ＭＳ Ｐゴシック" charset="-128"/>
                <a:cs typeface="ＭＳ Ｐゴシック" charset="-128"/>
              </a:rPr>
              <a:t> there’s time and we didn’t already l</a:t>
            </a:r>
            <a:r>
              <a:rPr lang="en-US" dirty="0">
                <a:latin typeface="Arial" charset="0"/>
                <a:ea typeface="ＭＳ Ｐゴシック" charset="-128"/>
                <a:cs typeface="ＭＳ Ｐゴシック" charset="-128"/>
              </a:rPr>
              <a:t>ook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Find out what your DNA says about you and your family.</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https://www.23andme.com/</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Jimmy Kimmel Live – What is your password? (2:49)</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www.youtube.com</a:t>
            </a:r>
            <a:r>
              <a:rPr lang="en-US" b="0" dirty="0"/>
              <a:t>/</a:t>
            </a:r>
            <a:r>
              <a:rPr lang="en-US" b="0" dirty="0" err="1"/>
              <a:t>watch?v</a:t>
            </a:r>
            <a:r>
              <a:rPr lang="en-US" b="0" dirty="0"/>
              <a:t>=</a:t>
            </a:r>
            <a:r>
              <a:rPr lang="en-US" b="0" dirty="0" err="1"/>
              <a:t>opRMrEfAIiI</a:t>
            </a:r>
            <a:endParaRPr lang="en-US" b="0" dirty="0"/>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30</a:t>
            </a:fld>
            <a:endParaRPr lang="en-US" dirty="0"/>
          </a:p>
        </p:txBody>
      </p:sp>
    </p:spTree>
    <p:extLst>
      <p:ext uri="{BB962C8B-B14F-4D97-AF65-F5344CB8AC3E}">
        <p14:creationId xmlns:p14="http://schemas.microsoft.com/office/powerpoint/2010/main" val="12184229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Not needed this time:</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dirty="0"/>
              <a:t>Address email to entire course staff for quickest response time</a:t>
            </a:r>
            <a:endParaRPr lang="en-US" dirty="0">
              <a:latin typeface="Arial" pitchFamily="-109" charset="0"/>
              <a:ea typeface="ＭＳ Ｐゴシック" pitchFamily="-109" charset="-128"/>
              <a:cs typeface="ＭＳ Ｐゴシック" pitchFamily="-109" charset="-128"/>
            </a:endParaRPr>
          </a:p>
          <a:p>
            <a:pPr marL="171450" indent="-171450" eaLnBrk="1" hangingPunct="1">
              <a:buFont typeface="Arial"/>
              <a:buChar char="•"/>
            </a:pPr>
            <a:r>
              <a:rPr lang="en-US" dirty="0">
                <a:latin typeface="Arial" pitchFamily="-109" charset="0"/>
                <a:ea typeface="ＭＳ Ｐゴシック" pitchFamily="-109" charset="-128"/>
                <a:cs typeface="ＭＳ Ｐゴシック" pitchFamily="-109" charset="-128"/>
              </a:rPr>
              <a:t>Do not change the format, footers,</a:t>
            </a:r>
            <a:r>
              <a:rPr lang="en-US" baseline="0" dirty="0">
                <a:latin typeface="Arial" pitchFamily="-109" charset="0"/>
                <a:ea typeface="ＭＳ Ｐゴシック" pitchFamily="-109" charset="-128"/>
                <a:cs typeface="ＭＳ Ｐゴシック" pitchFamily="-109" charset="-128"/>
              </a:rPr>
              <a:t> etc. in the template slides.</a:t>
            </a:r>
          </a:p>
          <a:p>
            <a:pPr marL="17145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Paper writing process: Sources </a:t>
            </a:r>
            <a:r>
              <a:rPr lang="en-US" baseline="0" dirty="0">
                <a:latin typeface="Arial" pitchFamily="-109" charset="0"/>
                <a:ea typeface="ＭＳ Ｐゴシック" pitchFamily="-109" charset="-128"/>
                <a:cs typeface="ＭＳ Ｐゴシック" pitchFamily="-109" charset="-128"/>
                <a:sym typeface="Wingdings"/>
              </a:rPr>
              <a:t></a:t>
            </a:r>
            <a:r>
              <a:rPr lang="en-US" baseline="0" dirty="0">
                <a:latin typeface="Arial" pitchFamily="-109" charset="0"/>
                <a:ea typeface="ＭＳ Ｐゴシック" pitchFamily="-109" charset="-128"/>
                <a:cs typeface="ＭＳ Ｐゴシック" pitchFamily="-109" charset="-128"/>
              </a:rPr>
              <a:t> Notes </a:t>
            </a:r>
            <a:r>
              <a:rPr lang="en-US" baseline="0" dirty="0">
                <a:latin typeface="Arial" pitchFamily="-109" charset="0"/>
                <a:ea typeface="ＭＳ Ｐゴシック" pitchFamily="-109" charset="-128"/>
                <a:cs typeface="ＭＳ Ｐゴシック" pitchFamily="-109" charset="-128"/>
                <a:sym typeface="Wingdings"/>
              </a:rPr>
              <a:t> Conclusion  Argument  Counter Point  Response</a:t>
            </a:r>
          </a:p>
          <a:p>
            <a:pPr marL="171450" indent="-171450" eaLnBrk="1" hangingPunct="1">
              <a:buFont typeface="Arial"/>
              <a:buChar char="•"/>
            </a:pPr>
            <a:r>
              <a:rPr lang="en-US" dirty="0"/>
              <a:t>Turn extra credit paper in on myWPI/Canvas and hard copy in class like regular papers</a:t>
            </a:r>
          </a:p>
          <a:p>
            <a:pPr marL="171450" indent="-171450" eaLnBrk="1" hangingPunct="1">
              <a:buFont typeface="Arial"/>
              <a:buChar char="•"/>
            </a:pPr>
            <a:r>
              <a:rPr lang="en-US" dirty="0"/>
              <a:t>Use Presentation Guidelines on course web site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Use paper and presentation templates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Keep topics inside the course scope: Computing + Society</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Presentations are due 24 hours before class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Sign up for Individual Presentation, it’s not too late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1831890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0" dirty="0"/>
              <a:t> –</a:t>
            </a:r>
            <a:r>
              <a:rPr lang="en-US" dirty="0"/>
              <a:t> Accessed 2014-04-14</a:t>
            </a:r>
          </a:p>
          <a:p>
            <a:r>
              <a:rPr lang="en-US" dirty="0"/>
              <a:t>Everyone pick the category they identify most with.</a:t>
            </a:r>
          </a:p>
          <a:p>
            <a:r>
              <a:rPr lang="en-US" dirty="0"/>
              <a:t>Share reasons why.</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Jimmy Kimmel Live – What is your password? (2:49)</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www.youtube.com</a:t>
            </a:r>
            <a:r>
              <a:rPr lang="en-US" b="0" dirty="0"/>
              <a:t>/</a:t>
            </a:r>
            <a:r>
              <a:rPr lang="en-US" b="0" dirty="0" err="1"/>
              <a:t>watch?v</a:t>
            </a:r>
            <a:r>
              <a:rPr lang="en-US" b="0" dirty="0"/>
              <a:t>=</a:t>
            </a:r>
            <a:r>
              <a:rPr lang="en-US" b="0" dirty="0" err="1"/>
              <a:t>opRMrEfAIiI</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Find out what your DNA says about you and your family.</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https://www.23andme.com/</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motherboard.vice.com</a:t>
            </a:r>
            <a:r>
              <a:rPr lang="en-US" b="0" dirty="0"/>
              <a:t>/</a:t>
            </a:r>
            <a:r>
              <a:rPr lang="en-US" b="0" dirty="0" err="1"/>
              <a:t>en_us</a:t>
            </a:r>
            <a:r>
              <a:rPr lang="en-US" b="0" dirty="0"/>
              <a:t>/article/xwkaz3/23andme-sold-access-to-your-dna-library-to-big-pharma-but-you-can-opt-out?utm_source=</a:t>
            </a:r>
            <a:r>
              <a:rPr lang="en-US" b="0" dirty="0" err="1"/>
              <a:t>vicefbus</a:t>
            </a:r>
            <a:endParaRPr lang="en-US" b="0"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t>Notes updated: 2023-04-04</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OLD not incorporated yet: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pp. 229 means to end?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pp. 245 “</a:t>
            </a:r>
            <a:r>
              <a:rPr lang="is-IS" dirty="0"/>
              <a:t>…by 2015” did it happen?</a:t>
            </a:r>
            <a:endParaRPr lang="en-US"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pp. 250 why is bills – responsibility assumption flawed?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Morgan Lee write up 2021-09-13:</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“Facial recognition technology has begun to see widespread adoption in modern law enforcement, with applications in physical &amp; digital security, as well as identifying potential suspects. Critics of the technology argue that passive facial recognition technology violates privacy rights of individuals, while its proponents emphasize its positive uses in preventing and detecting crime. There are currently 12 state-level bills which propose limits or bans on the use of facial recognition technologies by government agencies, with several local bans (including ones in Boston, Brookline, and Cambridge) already in place. Should the United States implement a national ban on the use of facial recognition technology by law enforcement?”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Previous Debates:</a:t>
            </a:r>
          </a:p>
          <a:p>
            <a:pPr marL="457200" indent="-457200">
              <a:buFont typeface="+mj-lt"/>
              <a:buAutoNum type="arabicPeriod"/>
            </a:pPr>
            <a:r>
              <a:rPr lang="en-US" dirty="0"/>
              <a:t>Should law require you to use an official ID for Internet access?</a:t>
            </a:r>
          </a:p>
          <a:p>
            <a:pPr marL="457200" indent="-457200">
              <a:buFont typeface="+mj-lt"/>
              <a:buAutoNum type="arabicPeriod"/>
            </a:pPr>
            <a:r>
              <a:rPr lang="en-US" dirty="0"/>
              <a:t>Is a National ID System a good thing?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Although there isn’t much we can do about being tracked 24/7, there’s tactics we can use to lessen the amount of leaked by companies</a:t>
            </a:r>
          </a:p>
          <a:p>
            <a:pPr marL="0" indent="0">
              <a:buFontTx/>
              <a:buNone/>
            </a:pPr>
            <a:r>
              <a:rPr lang="en-US" dirty="0"/>
              <a:t>- Social media posts, comments on such posts, search queries, </a:t>
            </a:r>
            <a:r>
              <a:rPr lang="en-US" dirty="0" err="1"/>
              <a:t>etc</a:t>
            </a:r>
            <a:r>
              <a:rPr lang="en-US" dirty="0"/>
              <a:t> can all be traced back to you </a:t>
            </a:r>
          </a:p>
          <a:p>
            <a:pPr marL="171450" indent="-171450">
              <a:buFontTx/>
              <a:buChar char="-"/>
            </a:pPr>
            <a:r>
              <a:rPr lang="en-US" dirty="0"/>
              <a:t>Companies often disguise malicious intent through sincerity for privacy concerns </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dirty="0"/>
              <a:t>Example: will place privacy policies at the bottom of the web page so you have to scroll down through all their material/adverts to distract you (i.e. scrolling through a bunch of food)</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dirty="0"/>
              <a:t>Will say things like: “Your privacy is very important to us, allow us to save your browsing data” ; almost sincere sounding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If you take a second to read the whole disclosure you can often see the malicious intent companies hold (i.e. to sell your data, </a:t>
            </a:r>
            <a:r>
              <a:rPr lang="en-US" dirty="0" err="1"/>
              <a:t>etc</a:t>
            </a:r>
            <a:r>
              <a:rPr lang="en-US" dirty="0"/>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Most sensitive information that is “deleted” is usually stored in a backend server unavailable to the user </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933999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Although you can opt in or opt out there’s still methods companies can use to track data </a:t>
            </a:r>
          </a:p>
          <a:p>
            <a:r>
              <a:rPr lang="en-US" dirty="0"/>
              <a:t>-When you go incognito the company can still track your screen resolution, where your curser moves , the size of your browser, </a:t>
            </a:r>
            <a:r>
              <a:rPr lang="en-US" dirty="0" err="1"/>
              <a:t>etc</a:t>
            </a:r>
            <a:r>
              <a:rPr lang="en-US" dirty="0"/>
              <a:t> and other individualized data to put in an algorithm to identify you (incognito only affects cookies stored on local device)</a:t>
            </a:r>
          </a:p>
          <a:p>
            <a:r>
              <a:rPr lang="en-US" dirty="0"/>
              <a:t>- Your internet provider can still access where you’ve been online </a:t>
            </a:r>
          </a:p>
          <a:p>
            <a:r>
              <a:rPr lang="en-US" dirty="0"/>
              <a:t>-Once you give a third party company permission to use your microphone, camera, etc. they can track whenever and wherever you are on your device  </a:t>
            </a:r>
          </a:p>
          <a:p>
            <a:pPr marL="171450" indent="-171450">
              <a:buFontTx/>
              <a:buChar char="-"/>
            </a:pPr>
            <a:r>
              <a:rPr lang="en-US" dirty="0" err="1"/>
              <a:t>Evercookies</a:t>
            </a:r>
            <a:r>
              <a:rPr lang="en-US" dirty="0"/>
              <a:t> : abuses different browser storage mechanisms to restore deleted cookies ; cookies stored on multiple databases</a:t>
            </a:r>
          </a:p>
          <a:p>
            <a:pPr marL="171450" indent="-171450">
              <a:buFontTx/>
              <a:buChar char="-"/>
            </a:pPr>
            <a:r>
              <a:rPr lang="en-US" dirty="0"/>
              <a:t>Cookie syncing: back-end server to server transmission of cookie information between different sites, </a:t>
            </a:r>
            <a:r>
              <a:rPr lang="en-US" dirty="0" err="1"/>
              <a:t>invis</a:t>
            </a:r>
            <a:r>
              <a:rPr lang="en-US" dirty="0"/>
              <a:t> to user </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Algorithms send and receive data from any servers/companies that’s willing to sell its users and can predict what the user likes to see; storing data on backend servers communicating with one another </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dirty="0"/>
              <a:t>In addition, mic can listen and provide ads for something you haven’t even looked up </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dirty="0"/>
              <a:t>Provided permissions previously (phone actually is listening)</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Unintentional: if a company puts </a:t>
            </a:r>
            <a:r>
              <a:rPr lang="en-US" dirty="0" err="1"/>
              <a:t>userid</a:t>
            </a:r>
            <a:r>
              <a:rPr lang="en-US" dirty="0"/>
              <a:t> (or other identifying info in </a:t>
            </a:r>
            <a:r>
              <a:rPr lang="en-US" dirty="0" err="1"/>
              <a:t>url</a:t>
            </a:r>
            <a:r>
              <a:rPr lang="en-US" dirty="0"/>
              <a:t> or page title)</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Intentional: Selling data or trading information access with other companies </a:t>
            </a:r>
          </a:p>
          <a:p>
            <a:pPr marL="171450" indent="-171450">
              <a:buFontTx/>
              <a:buChar char="-"/>
            </a:pPr>
            <a:r>
              <a:rPr lang="en-US" dirty="0"/>
              <a:t>Meta: Facebook &lt;-&gt; Instagram &lt;-&gt; Messenger &lt;-&gt; WhatsApp </a:t>
            </a:r>
          </a:p>
          <a:p>
            <a:pPr marL="628650" lvl="1" indent="-171450">
              <a:buFontTx/>
              <a:buChar char="-"/>
            </a:pPr>
            <a:r>
              <a:rPr lang="en-US" dirty="0"/>
              <a:t>Communications between the apps</a:t>
            </a:r>
          </a:p>
          <a:p>
            <a:pPr marL="171450" indent="-171450">
              <a:buFontTx/>
              <a:buChar char="-"/>
            </a:pPr>
            <a:r>
              <a:rPr lang="en-US" dirty="0"/>
              <a:t>Despite all the negative discourse, personalized settings can be convenient and help a user in their endeavors </a:t>
            </a:r>
          </a:p>
          <a:p>
            <a:pPr marL="171450" indent="-171450">
              <a:buFontTx/>
              <a:buChar char="-"/>
            </a:pPr>
            <a:r>
              <a:rPr lang="en-US" dirty="0"/>
              <a:t>Databases can keep tabs on frequent locations you’ve been in and provide ads/suggestions to stores in the area (can be convenient but a violation of privacy?)</a:t>
            </a:r>
          </a:p>
          <a:p>
            <a:pPr marL="457200" lvl="1" indent="0">
              <a:buFontTx/>
              <a:buNone/>
            </a:pPr>
            <a:r>
              <a:rPr lang="en-US" dirty="0"/>
              <a:t> </a:t>
            </a:r>
          </a:p>
        </p:txBody>
      </p:sp>
      <p:sp>
        <p:nvSpPr>
          <p:cNvPr id="4" name="Slide Number Placeholder 3"/>
          <p:cNvSpPr>
            <a:spLocks noGrp="1"/>
          </p:cNvSpPr>
          <p:nvPr>
            <p:ph type="sldNum" sz="quarter" idx="5"/>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2861120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2023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2023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2023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2023 Keith A. Pray</a:t>
            </a:r>
            <a:endParaRPr lang="en-US"/>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2023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knowledge.wharton.upenn.edu/article/data-shared-sold-whats-done/" TargetMode="External"/><Relationship Id="rId7" Type="http://schemas.openxmlformats.org/officeDocument/2006/relationships/hyperlink" Target="https://www.technologyreview.com/2019/07/23/134090/youre-very-easy-to-track-down-even-when-your-data-has-been-anonymized/"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ieeexplore.ieee.org/stamp/stamp.jsp?tp=&amp;arnumber=6234427" TargetMode="External"/><Relationship Id="rId5" Type="http://schemas.openxmlformats.org/officeDocument/2006/relationships/hyperlink" Target="https://dl.acm.org/doi/pdf/10.1145/2660267.2660347" TargetMode="External"/><Relationship Id="rId4" Type="http://schemas.openxmlformats.org/officeDocument/2006/relationships/hyperlink" Target="https://dl.acm.org/doi/pdf/10.1145/2516760.251677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nytimes.com/2022/01/03/technology/apple-3-trillion-market-value.html" TargetMode="External"/><Relationship Id="rId2" Type="http://schemas.openxmlformats.org/officeDocument/2006/relationships/hyperlink" Target="https://companiesmarketcap.com/" TargetMode="External"/><Relationship Id="rId1" Type="http://schemas.openxmlformats.org/officeDocument/2006/relationships/slideLayout" Target="../slideLayouts/slideLayout2.xml"/><Relationship Id="rId6" Type="http://schemas.openxmlformats.org/officeDocument/2006/relationships/hyperlink" Target="https://www.timetoplayfair.com/timeline/" TargetMode="External"/><Relationship Id="rId5" Type="http://schemas.openxmlformats.org/officeDocument/2006/relationships/hyperlink" Target="https://www.muvi.com/blogs/evolution-online-audio-streaming.html" TargetMode="External"/><Relationship Id="rId4" Type="http://schemas.openxmlformats.org/officeDocument/2006/relationships/hyperlink" Target="https://developer.apple.com/app-store/review/guidelines/"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www.youtube.com/watch?v=opRMrEfAIiI"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6</a:t>
            </a:r>
            <a:br>
              <a:rPr lang="en-US"/>
            </a:br>
            <a:r>
              <a:rPr lang="en-US"/>
              <a:t>Information Privacy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8DB6D-5BFE-DA62-6AE2-B3C311CFEE1C}"/>
              </a:ext>
            </a:extLst>
          </p:cNvPr>
          <p:cNvSpPr>
            <a:spLocks noGrp="1"/>
          </p:cNvSpPr>
          <p:nvPr>
            <p:ph type="title"/>
          </p:nvPr>
        </p:nvSpPr>
        <p:spPr/>
        <p:txBody>
          <a:bodyPr/>
          <a:lstStyle/>
          <a:p>
            <a:r>
              <a:rPr lang="en-US" dirty="0"/>
              <a:t>Personally</a:t>
            </a:r>
          </a:p>
        </p:txBody>
      </p:sp>
      <p:sp>
        <p:nvSpPr>
          <p:cNvPr id="3" name="Content Placeholder 2">
            <a:extLst>
              <a:ext uri="{FF2B5EF4-FFF2-40B4-BE49-F238E27FC236}">
                <a16:creationId xmlns:a16="http://schemas.microsoft.com/office/drawing/2014/main" id="{E8750DF0-F55C-F00C-8EEE-578937775436}"/>
              </a:ext>
            </a:extLst>
          </p:cNvPr>
          <p:cNvSpPr>
            <a:spLocks noGrp="1"/>
          </p:cNvSpPr>
          <p:nvPr>
            <p:ph sz="half" idx="1"/>
          </p:nvPr>
        </p:nvSpPr>
        <p:spPr/>
        <p:txBody>
          <a:bodyPr/>
          <a:lstStyle/>
          <a:p>
            <a:r>
              <a:rPr lang="en-US" dirty="0"/>
              <a:t>Algorithms keep data persistent and individualized </a:t>
            </a:r>
          </a:p>
          <a:p>
            <a:r>
              <a:rPr lang="en-US" dirty="0"/>
              <a:t>A first party can leak information to third parties ; intentionally and unintentionally </a:t>
            </a:r>
          </a:p>
          <a:p>
            <a:r>
              <a:rPr lang="en-US" dirty="0"/>
              <a:t>Monopoly on data </a:t>
            </a:r>
          </a:p>
          <a:p>
            <a:r>
              <a:rPr lang="en-US" dirty="0"/>
              <a:t>There are benefits to the user </a:t>
            </a:r>
          </a:p>
          <a:p>
            <a:r>
              <a:rPr lang="en-US" dirty="0"/>
              <a:t>Location tracking </a:t>
            </a:r>
          </a:p>
        </p:txBody>
      </p:sp>
      <p:sp>
        <p:nvSpPr>
          <p:cNvPr id="5" name="Footer Placeholder 4">
            <a:extLst>
              <a:ext uri="{FF2B5EF4-FFF2-40B4-BE49-F238E27FC236}">
                <a16:creationId xmlns:a16="http://schemas.microsoft.com/office/drawing/2014/main" id="{6DC772AA-9F69-E043-EC2F-A3FDE97B07D5}"/>
              </a:ext>
            </a:extLst>
          </p:cNvPr>
          <p:cNvSpPr>
            <a:spLocks noGrp="1"/>
          </p:cNvSpPr>
          <p:nvPr>
            <p:ph type="ftr" sz="quarter" idx="11"/>
          </p:nvPr>
        </p:nvSpPr>
        <p:spPr/>
        <p:txBody>
          <a:bodyPr/>
          <a:lstStyle/>
          <a:p>
            <a:r>
              <a:rPr lang="sk-SK"/>
              <a:t>© 2023 Keith A. Pray</a:t>
            </a:r>
            <a:endParaRPr lang="en-US"/>
          </a:p>
        </p:txBody>
      </p:sp>
      <p:sp>
        <p:nvSpPr>
          <p:cNvPr id="6" name="Slide Number Placeholder 5">
            <a:extLst>
              <a:ext uri="{FF2B5EF4-FFF2-40B4-BE49-F238E27FC236}">
                <a16:creationId xmlns:a16="http://schemas.microsoft.com/office/drawing/2014/main" id="{3C5B15D1-4E96-0D64-243F-12AB47874340}"/>
              </a:ext>
            </a:extLst>
          </p:cNvPr>
          <p:cNvSpPr>
            <a:spLocks noGrp="1"/>
          </p:cNvSpPr>
          <p:nvPr>
            <p:ph type="sldNum" sz="quarter" idx="12"/>
          </p:nvPr>
        </p:nvSpPr>
        <p:spPr/>
        <p:txBody>
          <a:bodyPr/>
          <a:lstStyle/>
          <a:p>
            <a:fld id="{A2A17EAB-8B51-5C40-8776-6683E51FA7A0}" type="slidenum">
              <a:rPr lang="en-US" smtClean="0"/>
              <a:t>10</a:t>
            </a:fld>
            <a:endParaRPr lang="en-US"/>
          </a:p>
        </p:txBody>
      </p:sp>
      <p:pic>
        <p:nvPicPr>
          <p:cNvPr id="2050" name="Picture 2" descr="The Big Three of Marketing in 2017: Data, Personalization and Content -  NextPage">
            <a:extLst>
              <a:ext uri="{FF2B5EF4-FFF2-40B4-BE49-F238E27FC236}">
                <a16:creationId xmlns:a16="http://schemas.microsoft.com/office/drawing/2014/main" id="{9C118019-5B8E-4EFC-E9D1-B47743BA580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19600" y="1076325"/>
            <a:ext cx="4470400" cy="3352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B8BBFB8-DC05-BD4A-8A01-CF67ECF5EC13}"/>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Najum Soofi</a:t>
            </a:r>
          </a:p>
        </p:txBody>
      </p:sp>
    </p:spTree>
    <p:extLst>
      <p:ext uri="{BB962C8B-B14F-4D97-AF65-F5344CB8AC3E}">
        <p14:creationId xmlns:p14="http://schemas.microsoft.com/office/powerpoint/2010/main" val="543616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Anonymity doesn’t mean much </a:t>
            </a:r>
          </a:p>
        </p:txBody>
      </p:sp>
      <p:sp>
        <p:nvSpPr>
          <p:cNvPr id="3" name="Content Placeholder 2"/>
          <p:cNvSpPr>
            <a:spLocks noGrp="1"/>
          </p:cNvSpPr>
          <p:nvPr>
            <p:ph sz="half" idx="1"/>
          </p:nvPr>
        </p:nvSpPr>
        <p:spPr>
          <a:xfrm>
            <a:off x="685800" y="1352551"/>
            <a:ext cx="3886200" cy="3352800"/>
          </a:xfrm>
        </p:spPr>
        <p:txBody>
          <a:bodyPr/>
          <a:lstStyle/>
          <a:p>
            <a:r>
              <a:rPr lang="en-US" dirty="0"/>
              <a:t>According to MIT Tech Review:</a:t>
            </a:r>
          </a:p>
          <a:p>
            <a:pPr marL="0" indent="0">
              <a:buNone/>
            </a:pPr>
            <a:r>
              <a:rPr lang="en-US" dirty="0"/>
              <a:t>You can be identified through anonymous data 81% of the time given zip code, gender, and </a:t>
            </a:r>
            <a:r>
              <a:rPr lang="en-US" dirty="0" err="1"/>
              <a:t>DoB</a:t>
            </a:r>
            <a:endParaRPr lang="en-US" dirty="0"/>
          </a:p>
          <a:p>
            <a:r>
              <a:rPr lang="en-US" dirty="0"/>
              <a:t>Cross-referencing data and companies selling/sharing data</a:t>
            </a:r>
          </a:p>
          <a:p>
            <a:r>
              <a:rPr lang="en-US" dirty="0"/>
              <a:t>Companies will say data being released is anonymous to seem ethical </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Najum Soofi</a:t>
            </a:r>
          </a:p>
        </p:txBody>
      </p:sp>
      <p:pic>
        <p:nvPicPr>
          <p:cNvPr id="3074" name="Picture 2" descr="Anonymise your data - Excel Exercise">
            <a:extLst>
              <a:ext uri="{FF2B5EF4-FFF2-40B4-BE49-F238E27FC236}">
                <a16:creationId xmlns:a16="http://schemas.microsoft.com/office/drawing/2014/main" id="{BCB6C9DC-6A70-01FE-9EA6-C917E7E4129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24399" y="1641589"/>
            <a:ext cx="4180583" cy="2190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887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0A34F-D10D-C7D7-4645-64C70F4D47F9}"/>
              </a:ext>
            </a:extLst>
          </p:cNvPr>
          <p:cNvSpPr>
            <a:spLocks noGrp="1"/>
          </p:cNvSpPr>
          <p:nvPr>
            <p:ph type="title"/>
          </p:nvPr>
        </p:nvSpPr>
        <p:spPr/>
        <p:txBody>
          <a:bodyPr/>
          <a:lstStyle/>
          <a:p>
            <a:r>
              <a:rPr lang="en-US" dirty="0"/>
              <a:t>Conclusion </a:t>
            </a:r>
          </a:p>
        </p:txBody>
      </p:sp>
      <p:sp>
        <p:nvSpPr>
          <p:cNvPr id="3" name="Content Placeholder 2">
            <a:extLst>
              <a:ext uri="{FF2B5EF4-FFF2-40B4-BE49-F238E27FC236}">
                <a16:creationId xmlns:a16="http://schemas.microsoft.com/office/drawing/2014/main" id="{F05B22C1-C804-6A5A-1464-43CBFF75303D}"/>
              </a:ext>
            </a:extLst>
          </p:cNvPr>
          <p:cNvSpPr>
            <a:spLocks noGrp="1"/>
          </p:cNvSpPr>
          <p:nvPr>
            <p:ph sz="half" idx="1"/>
          </p:nvPr>
        </p:nvSpPr>
        <p:spPr>
          <a:xfrm>
            <a:off x="685800" y="1352551"/>
            <a:ext cx="3886200" cy="3352800"/>
          </a:xfrm>
        </p:spPr>
        <p:txBody>
          <a:bodyPr/>
          <a:lstStyle/>
          <a:p>
            <a:r>
              <a:rPr lang="en-US" dirty="0"/>
              <a:t>You can mitigate how much the internet knows about you </a:t>
            </a:r>
          </a:p>
          <a:p>
            <a:r>
              <a:rPr lang="en-US" dirty="0"/>
              <a:t>Be selective about how you use the internet </a:t>
            </a:r>
          </a:p>
          <a:p>
            <a:r>
              <a:rPr lang="en-US" dirty="0"/>
              <a:t>Recognize where data is being stored </a:t>
            </a:r>
          </a:p>
          <a:p>
            <a:r>
              <a:rPr lang="en-US" dirty="0"/>
              <a:t>Most of us will be fine </a:t>
            </a:r>
          </a:p>
          <a:p>
            <a:r>
              <a:rPr lang="en-US" dirty="0"/>
              <a:t>Why should we have to be so cautious when the companies  operate with malicious intent ?</a:t>
            </a:r>
          </a:p>
        </p:txBody>
      </p:sp>
      <p:sp>
        <p:nvSpPr>
          <p:cNvPr id="5" name="Footer Placeholder 4">
            <a:extLst>
              <a:ext uri="{FF2B5EF4-FFF2-40B4-BE49-F238E27FC236}">
                <a16:creationId xmlns:a16="http://schemas.microsoft.com/office/drawing/2014/main" id="{DEDEDDD6-6DE8-8BEA-AC78-5E5540BFC954}"/>
              </a:ext>
            </a:extLst>
          </p:cNvPr>
          <p:cNvSpPr>
            <a:spLocks noGrp="1"/>
          </p:cNvSpPr>
          <p:nvPr>
            <p:ph type="ftr" sz="quarter" idx="11"/>
          </p:nvPr>
        </p:nvSpPr>
        <p:spPr/>
        <p:txBody>
          <a:bodyPr/>
          <a:lstStyle/>
          <a:p>
            <a:r>
              <a:rPr lang="sk-SK"/>
              <a:t>© 2023 Keith A. Pray</a:t>
            </a:r>
            <a:endParaRPr lang="en-US"/>
          </a:p>
        </p:txBody>
      </p:sp>
      <p:sp>
        <p:nvSpPr>
          <p:cNvPr id="6" name="Slide Number Placeholder 5">
            <a:extLst>
              <a:ext uri="{FF2B5EF4-FFF2-40B4-BE49-F238E27FC236}">
                <a16:creationId xmlns:a16="http://schemas.microsoft.com/office/drawing/2014/main" id="{D38ACA87-4D62-3EC4-D051-1B8CFBC85660}"/>
              </a:ext>
            </a:extLst>
          </p:cNvPr>
          <p:cNvSpPr>
            <a:spLocks noGrp="1"/>
          </p:cNvSpPr>
          <p:nvPr>
            <p:ph type="sldNum" sz="quarter" idx="12"/>
          </p:nvPr>
        </p:nvSpPr>
        <p:spPr/>
        <p:txBody>
          <a:bodyPr/>
          <a:lstStyle/>
          <a:p>
            <a:fld id="{A2A17EAB-8B51-5C40-8776-6683E51FA7A0}" type="slidenum">
              <a:rPr lang="en-US" smtClean="0"/>
              <a:t>12</a:t>
            </a:fld>
            <a:endParaRPr lang="en-US"/>
          </a:p>
        </p:txBody>
      </p:sp>
      <p:pic>
        <p:nvPicPr>
          <p:cNvPr id="4098" name="Picture 2" descr="The internet never forgets : r/memes">
            <a:extLst>
              <a:ext uri="{FF2B5EF4-FFF2-40B4-BE49-F238E27FC236}">
                <a16:creationId xmlns:a16="http://schemas.microsoft.com/office/drawing/2014/main" id="{3560F573-5A3B-2B04-7A07-D7E98DD6CEB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54731" y="1180685"/>
            <a:ext cx="4203965" cy="30106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AF06DB9-3843-BB9A-6C0A-E9073AE8D67A}"/>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Najum Soofi</a:t>
            </a:r>
          </a:p>
        </p:txBody>
      </p:sp>
    </p:spTree>
    <p:extLst>
      <p:ext uri="{BB962C8B-B14F-4D97-AF65-F5344CB8AC3E}">
        <p14:creationId xmlns:p14="http://schemas.microsoft.com/office/powerpoint/2010/main" val="1205915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62500" lnSpcReduction="20000"/>
          </a:bodyPr>
          <a:lstStyle/>
          <a:p>
            <a:pPr marL="0" indent="0">
              <a:buNone/>
            </a:pPr>
            <a:r>
              <a:rPr lang="en-US" dirty="0"/>
              <a:t>[1] Knowledge at Wharton Staff, “Your Data Is Shared and Sold… What’s Being Done About It?” (Knowledge at Wharton, October 28, 2019) </a:t>
            </a:r>
            <a:r>
              <a:rPr lang="en-US" dirty="0">
                <a:hlinkClick r:id="rId3"/>
              </a:rPr>
              <a:t>https://knowledge.wharton.upenn.edu/article/data-shared-sold-whats-done/</a:t>
            </a:r>
            <a:r>
              <a:rPr lang="en-US" dirty="0"/>
              <a:t> (accessed on 4/4/23)	</a:t>
            </a:r>
          </a:p>
          <a:p>
            <a:pPr marL="0" indent="0">
              <a:buNone/>
            </a:pPr>
            <a:r>
              <a:rPr lang="en-US" dirty="0"/>
              <a:t>[2] Laurent Simon and Ross Anderson, “PIN Skimmer: Inferring PINs Through The Camera and Microphone” (ACM, November 8, 2013) </a:t>
            </a:r>
            <a:r>
              <a:rPr lang="en-US" dirty="0">
                <a:hlinkClick r:id="rId4"/>
              </a:rPr>
              <a:t>https://dl.acm.org/doi/pdf/10.1145/2516760.2516770</a:t>
            </a:r>
            <a:r>
              <a:rPr lang="en-US" dirty="0"/>
              <a:t> (accessed on 4/4/23)</a:t>
            </a:r>
          </a:p>
          <a:p>
            <a:pPr marL="0" indent="0">
              <a:buNone/>
            </a:pPr>
            <a:r>
              <a:rPr lang="en-US" dirty="0"/>
              <a:t>[3] Gunes Acar, Christian Eubank, et al, “The Web Never Forgets: Persistent Tracking Mechanisms in the Wild” (ACM, November 3–7, 2014) </a:t>
            </a:r>
            <a:r>
              <a:rPr lang="en-US" dirty="0">
                <a:hlinkClick r:id="rId5"/>
              </a:rPr>
              <a:t>https://dl.acm.org/doi/pdf/10.1145/2660267.2660347</a:t>
            </a:r>
            <a:r>
              <a:rPr lang="en-US" dirty="0"/>
              <a:t> (accessed on 4/4/23)</a:t>
            </a:r>
          </a:p>
          <a:p>
            <a:pPr marL="0" indent="0">
              <a:buNone/>
            </a:pPr>
            <a:r>
              <a:rPr lang="en-US" dirty="0"/>
              <a:t>[4] Jonathan R. Mayer and John C. Mitchell, ”Third-Party Web Tracking: Policy and Technology”(Jonathan R. Mayer. Under license to IEEE, 2012) </a:t>
            </a:r>
            <a:r>
              <a:rPr lang="en-US" dirty="0">
                <a:hlinkClick r:id="rId6"/>
              </a:rPr>
              <a:t>https://ieeexplore.ieee.org/stamp/stamp.jsp?tp=&amp;arnumber=6234427</a:t>
            </a:r>
            <a:r>
              <a:rPr lang="en-US" dirty="0"/>
              <a:t> (accessed on 4/4/23)</a:t>
            </a:r>
          </a:p>
          <a:p>
            <a:pPr marL="0" indent="0">
              <a:buNone/>
            </a:pPr>
            <a:r>
              <a:rPr lang="en-US" dirty="0"/>
              <a:t>[5] Charlotte Jee, “You’re very easy to track down, even when your data has been anonymized” (MIT Technology Review, July 23, 2019) </a:t>
            </a:r>
            <a:r>
              <a:rPr lang="en-US" dirty="0">
                <a:hlinkClick r:id="rId7"/>
              </a:rPr>
              <a:t>https://www.technologyreview.com/2019/07/23/134090/youre-very-easy-to-track-down-even-when-your-data-has-been-anonymized/</a:t>
            </a:r>
            <a:r>
              <a:rPr lang="en-US" dirty="0"/>
              <a:t> (accessed on 4/4/23)</a:t>
            </a:r>
          </a:p>
          <a:p>
            <a:pPr marL="0" indent="0">
              <a:buNone/>
            </a:pPr>
            <a:endParaRPr lang="en-US" dirty="0"/>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13</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Najum Soofi</a:t>
            </a:r>
            <a:endParaRPr lang="en-US" sz="1400" dirty="0">
              <a:solidFill>
                <a:schemeClr val="tx1"/>
              </a:solidFill>
              <a:latin typeface="+mj-lt"/>
            </a:endParaRPr>
          </a:p>
        </p:txBody>
      </p:sp>
    </p:spTree>
    <p:extLst>
      <p:ext uri="{BB962C8B-B14F-4D97-AF65-F5344CB8AC3E}">
        <p14:creationId xmlns:p14="http://schemas.microsoft.com/office/powerpoint/2010/main" val="3350789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Beware Wearables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Alessandro Brianti</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2023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14</a:t>
            </a:fld>
            <a:endParaRPr lang="en-US"/>
          </a:p>
        </p:txBody>
      </p:sp>
    </p:spTree>
    <p:extLst>
      <p:ext uri="{BB962C8B-B14F-4D97-AF65-F5344CB8AC3E}">
        <p14:creationId xmlns:p14="http://schemas.microsoft.com/office/powerpoint/2010/main" val="63274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Wearable Technologies are growing</a:t>
            </a:r>
          </a:p>
        </p:txBody>
      </p:sp>
      <p:sp>
        <p:nvSpPr>
          <p:cNvPr id="3" name="Content Placeholder 2"/>
          <p:cNvSpPr>
            <a:spLocks noGrp="1"/>
          </p:cNvSpPr>
          <p:nvPr>
            <p:ph sz="half" idx="1"/>
          </p:nvPr>
        </p:nvSpPr>
        <p:spPr>
          <a:xfrm>
            <a:off x="440267" y="1354669"/>
            <a:ext cx="3733800" cy="3352800"/>
          </a:xfrm>
        </p:spPr>
        <p:txBody>
          <a:bodyPr/>
          <a:lstStyle/>
          <a:p>
            <a:r>
              <a:rPr lang="en-US" dirty="0"/>
              <a:t>The market of wearable technologies are growing rapidly</a:t>
            </a:r>
          </a:p>
          <a:p>
            <a:pPr lvl="1"/>
            <a:r>
              <a:rPr lang="en-US" dirty="0"/>
              <a:t>More and more companies are joining the space</a:t>
            </a:r>
          </a:p>
          <a:p>
            <a:r>
              <a:rPr lang="en-US" dirty="0"/>
              <a:t>Estimate for 2026 is $265.4 Billion [7]</a:t>
            </a:r>
          </a:p>
          <a:p>
            <a:r>
              <a:rPr lang="en-US" dirty="0"/>
              <a:t>Joining in the Internet of Things</a:t>
            </a:r>
          </a:p>
          <a:p>
            <a:endParaRPr lang="en-US" dirty="0"/>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Alessandro Brianti</a:t>
            </a:r>
          </a:p>
        </p:txBody>
      </p:sp>
      <p:pic>
        <p:nvPicPr>
          <p:cNvPr id="8" name="Picture 7" descr="Chart, sunburst chart&#10;&#10;Description automatically generated">
            <a:extLst>
              <a:ext uri="{FF2B5EF4-FFF2-40B4-BE49-F238E27FC236}">
                <a16:creationId xmlns:a16="http://schemas.microsoft.com/office/drawing/2014/main" id="{ADB1ECCE-2FBF-AE50-1E94-88646123C8F5}"/>
              </a:ext>
            </a:extLst>
          </p:cNvPr>
          <p:cNvPicPr>
            <a:picLocks noChangeAspect="1"/>
          </p:cNvPicPr>
          <p:nvPr/>
        </p:nvPicPr>
        <p:blipFill>
          <a:blip r:embed="rId3"/>
          <a:stretch>
            <a:fillRect/>
          </a:stretch>
        </p:blipFill>
        <p:spPr>
          <a:xfrm>
            <a:off x="4688236" y="1354669"/>
            <a:ext cx="4338559" cy="2437481"/>
          </a:xfrm>
          <a:prstGeom prst="rect">
            <a:avLst/>
          </a:prstGeom>
        </p:spPr>
      </p:pic>
    </p:spTree>
    <p:extLst>
      <p:ext uri="{BB962C8B-B14F-4D97-AF65-F5344CB8AC3E}">
        <p14:creationId xmlns:p14="http://schemas.microsoft.com/office/powerpoint/2010/main" val="2075725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a:t>
            </a:r>
          </a:p>
        </p:txBody>
      </p:sp>
      <p:sp>
        <p:nvSpPr>
          <p:cNvPr id="3" name="Content Placeholder 2"/>
          <p:cNvSpPr>
            <a:spLocks noGrp="1"/>
          </p:cNvSpPr>
          <p:nvPr>
            <p:ph sz="half" idx="1"/>
          </p:nvPr>
        </p:nvSpPr>
        <p:spPr/>
        <p:txBody>
          <a:bodyPr>
            <a:normAutofit lnSpcReduction="10000"/>
          </a:bodyPr>
          <a:lstStyle/>
          <a:p>
            <a:r>
              <a:rPr lang="en-US" dirty="0"/>
              <a:t>GPS Tracking</a:t>
            </a:r>
          </a:p>
          <a:p>
            <a:pPr lvl="1"/>
            <a:r>
              <a:rPr lang="en-US" dirty="0"/>
              <a:t>Can be used to help people in emergencies, such as being lost</a:t>
            </a:r>
          </a:p>
          <a:p>
            <a:r>
              <a:rPr lang="en-US" dirty="0"/>
              <a:t>Certain wearable technologies can help with health issues [5] </a:t>
            </a:r>
          </a:p>
          <a:p>
            <a:pPr lvl="1"/>
            <a:r>
              <a:rPr lang="en-US" dirty="0"/>
              <a:t>Track issues</a:t>
            </a:r>
          </a:p>
          <a:p>
            <a:pPr lvl="1"/>
            <a:r>
              <a:rPr lang="en-US" dirty="0"/>
              <a:t>Provide additional information to professionals</a:t>
            </a:r>
          </a:p>
          <a:p>
            <a:r>
              <a:rPr lang="en-US" dirty="0"/>
              <a:t>Can help with general personal health</a:t>
            </a:r>
          </a:p>
          <a:p>
            <a:pPr lvl="1"/>
            <a:r>
              <a:rPr lang="en-US" dirty="0"/>
              <a:t>Being sure to stay active and tracking activity</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Alessandro Brianti</a:t>
            </a:r>
          </a:p>
        </p:txBody>
      </p:sp>
      <p:pic>
        <p:nvPicPr>
          <p:cNvPr id="13" name="Content Placeholder 12" descr="Diagram&#10;&#10;Description automatically generated">
            <a:extLst>
              <a:ext uri="{FF2B5EF4-FFF2-40B4-BE49-F238E27FC236}">
                <a16:creationId xmlns:a16="http://schemas.microsoft.com/office/drawing/2014/main" id="{5E8D5EA3-9C24-4D7F-AFFA-59A269ECC108}"/>
              </a:ext>
            </a:extLst>
          </p:cNvPr>
          <p:cNvPicPr>
            <a:picLocks noGrp="1" noChangeAspect="1"/>
          </p:cNvPicPr>
          <p:nvPr>
            <p:ph sz="half" idx="2"/>
          </p:nvPr>
        </p:nvPicPr>
        <p:blipFill>
          <a:blip r:embed="rId3"/>
          <a:stretch>
            <a:fillRect/>
          </a:stretch>
        </p:blipFill>
        <p:spPr>
          <a:xfrm>
            <a:off x="4914900" y="1352550"/>
            <a:ext cx="3352800" cy="3352800"/>
          </a:xfrm>
        </p:spPr>
      </p:pic>
    </p:spTree>
    <p:extLst>
      <p:ext uri="{BB962C8B-B14F-4D97-AF65-F5344CB8AC3E}">
        <p14:creationId xmlns:p14="http://schemas.microsoft.com/office/powerpoint/2010/main" val="2608908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privacy</a:t>
            </a:r>
          </a:p>
        </p:txBody>
      </p:sp>
      <p:sp>
        <p:nvSpPr>
          <p:cNvPr id="3" name="Content Placeholder 2"/>
          <p:cNvSpPr>
            <a:spLocks noGrp="1"/>
          </p:cNvSpPr>
          <p:nvPr>
            <p:ph sz="half" idx="1"/>
          </p:nvPr>
        </p:nvSpPr>
        <p:spPr/>
        <p:txBody>
          <a:bodyPr/>
          <a:lstStyle/>
          <a:p>
            <a:r>
              <a:rPr lang="en-US" dirty="0"/>
              <a:t>Can collect a wide variety of personal data [1]</a:t>
            </a:r>
          </a:p>
          <a:p>
            <a:pPr lvl="1"/>
            <a:r>
              <a:rPr lang="en-US" dirty="0"/>
              <a:t>Location history </a:t>
            </a:r>
          </a:p>
          <a:p>
            <a:pPr lvl="1"/>
            <a:r>
              <a:rPr lang="en-US" dirty="0"/>
              <a:t>Health data</a:t>
            </a:r>
          </a:p>
          <a:p>
            <a:r>
              <a:rPr lang="en-US" dirty="0"/>
              <a:t>Can share this data with third parties</a:t>
            </a:r>
          </a:p>
          <a:p>
            <a:r>
              <a:rPr lang="en-US" dirty="0"/>
              <a:t>Vulnerable to data breaches [2] [6]</a:t>
            </a:r>
          </a:p>
          <a:p>
            <a:endParaRPr lang="en-US" dirty="0"/>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Alessandro Brianti</a:t>
            </a:r>
          </a:p>
        </p:txBody>
      </p:sp>
      <p:pic>
        <p:nvPicPr>
          <p:cNvPr id="9" name="Picture 8" descr="Diagram&#10;&#10;Description automatically generated">
            <a:extLst>
              <a:ext uri="{FF2B5EF4-FFF2-40B4-BE49-F238E27FC236}">
                <a16:creationId xmlns:a16="http://schemas.microsoft.com/office/drawing/2014/main" id="{7C18171C-78E5-0D47-A089-F117EFCD5451}"/>
              </a:ext>
            </a:extLst>
          </p:cNvPr>
          <p:cNvPicPr>
            <a:picLocks noChangeAspect="1"/>
          </p:cNvPicPr>
          <p:nvPr/>
        </p:nvPicPr>
        <p:blipFill>
          <a:blip r:embed="rId3"/>
          <a:stretch>
            <a:fillRect/>
          </a:stretch>
        </p:blipFill>
        <p:spPr>
          <a:xfrm>
            <a:off x="4422462" y="1989666"/>
            <a:ext cx="4492938" cy="2098675"/>
          </a:xfrm>
          <a:prstGeom prst="rect">
            <a:avLst/>
          </a:prstGeom>
        </p:spPr>
      </p:pic>
    </p:spTree>
    <p:extLst>
      <p:ext uri="{BB962C8B-B14F-4D97-AF65-F5344CB8AC3E}">
        <p14:creationId xmlns:p14="http://schemas.microsoft.com/office/powerpoint/2010/main" val="2624398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Misuse of information</a:t>
            </a:r>
          </a:p>
        </p:txBody>
      </p:sp>
      <p:sp>
        <p:nvSpPr>
          <p:cNvPr id="3" name="Content Placeholder 2"/>
          <p:cNvSpPr>
            <a:spLocks noGrp="1"/>
          </p:cNvSpPr>
          <p:nvPr>
            <p:ph sz="half" idx="1"/>
          </p:nvPr>
        </p:nvSpPr>
        <p:spPr/>
        <p:txBody>
          <a:bodyPr>
            <a:normAutofit/>
          </a:bodyPr>
          <a:lstStyle/>
          <a:p>
            <a:r>
              <a:rPr lang="en-US" dirty="0"/>
              <a:t>Identity Theft</a:t>
            </a:r>
          </a:p>
          <a:p>
            <a:pPr lvl="1"/>
            <a:r>
              <a:rPr lang="en-US" dirty="0"/>
              <a:t>Personal information can be taken, such as birthdays, names, and other sensitive information</a:t>
            </a:r>
          </a:p>
          <a:p>
            <a:r>
              <a:rPr lang="en-US" dirty="0"/>
              <a:t>Insurance Discrimination [4] </a:t>
            </a:r>
          </a:p>
          <a:p>
            <a:pPr lvl="1"/>
            <a:r>
              <a:rPr lang="en-US" dirty="0"/>
              <a:t>Insurers can deny coverage based on “preexisting” conditions</a:t>
            </a:r>
          </a:p>
          <a:p>
            <a:r>
              <a:rPr lang="en-US" dirty="0"/>
              <a:t>Stalking </a:t>
            </a:r>
          </a:p>
          <a:p>
            <a:pPr lvl="1"/>
            <a:r>
              <a:rPr lang="en-US" dirty="0"/>
              <a:t>By accessing personal information, someone can get a better idea of habits.</a:t>
            </a:r>
          </a:p>
        </p:txBody>
      </p:sp>
      <p:pic>
        <p:nvPicPr>
          <p:cNvPr id="10" name="Content Placeholder 9" descr="A picture containing person&#10;&#10;Description automatically generated">
            <a:extLst>
              <a:ext uri="{FF2B5EF4-FFF2-40B4-BE49-F238E27FC236}">
                <a16:creationId xmlns:a16="http://schemas.microsoft.com/office/drawing/2014/main" id="{D8A153B0-35EC-FE77-A75A-B9C9A295602B}"/>
              </a:ext>
            </a:extLst>
          </p:cNvPr>
          <p:cNvPicPr>
            <a:picLocks noGrp="1" noChangeAspect="1"/>
          </p:cNvPicPr>
          <p:nvPr>
            <p:ph sz="half" idx="2"/>
          </p:nvPr>
        </p:nvPicPr>
        <p:blipFill>
          <a:blip r:embed="rId3"/>
          <a:stretch>
            <a:fillRect/>
          </a:stretch>
        </p:blipFill>
        <p:spPr>
          <a:xfrm>
            <a:off x="4724400" y="1815465"/>
            <a:ext cx="3733800" cy="2426970"/>
          </a:xfrm>
          <a:ln>
            <a:solidFill>
              <a:schemeClr val="bg1"/>
            </a:solidFill>
          </a:ln>
        </p:spPr>
      </p:pic>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Alessandro Brianti</a:t>
            </a:r>
          </a:p>
        </p:txBody>
      </p:sp>
    </p:spTree>
    <p:extLst>
      <p:ext uri="{BB962C8B-B14F-4D97-AF65-F5344CB8AC3E}">
        <p14:creationId xmlns:p14="http://schemas.microsoft.com/office/powerpoint/2010/main" val="1741697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it worth it?</a:t>
            </a:r>
          </a:p>
        </p:txBody>
      </p:sp>
      <p:sp>
        <p:nvSpPr>
          <p:cNvPr id="3" name="Content Placeholder 2"/>
          <p:cNvSpPr>
            <a:spLocks noGrp="1"/>
          </p:cNvSpPr>
          <p:nvPr>
            <p:ph sz="half" idx="1"/>
          </p:nvPr>
        </p:nvSpPr>
        <p:spPr/>
        <p:txBody>
          <a:bodyPr>
            <a:normAutofit/>
          </a:bodyPr>
          <a:lstStyle/>
          <a:p>
            <a:r>
              <a:rPr lang="en-US" dirty="0"/>
              <a:t>Much of the information can be found elsewhere</a:t>
            </a:r>
          </a:p>
          <a:p>
            <a:pPr lvl="1"/>
            <a:r>
              <a:rPr lang="en-US" dirty="0"/>
              <a:t>Your phone can also track your location and knows information like your name [3] </a:t>
            </a:r>
          </a:p>
          <a:p>
            <a:r>
              <a:rPr lang="en-US" dirty="0"/>
              <a:t>Certain healthcare companies give a bonus for wearing these devices [4] </a:t>
            </a:r>
          </a:p>
          <a:p>
            <a:pPr lvl="1"/>
            <a:r>
              <a:rPr lang="en-US" dirty="0"/>
              <a:t>Keeping ahead of your health issues is beneficial </a:t>
            </a:r>
          </a:p>
          <a:p>
            <a:pPr lvl="1"/>
            <a:r>
              <a:rPr lang="en-US" dirty="0"/>
              <a:t>Can lead to a larger disparity in healthcare</a:t>
            </a:r>
          </a:p>
          <a:p>
            <a:endParaRPr lang="en-US" dirty="0"/>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Alessandro </a:t>
            </a:r>
            <a:r>
              <a:rPr lang="en-US" sz="1400" dirty="0" err="1">
                <a:solidFill>
                  <a:schemeClr val="tx1"/>
                </a:solidFill>
                <a:latin typeface="+mj-lt"/>
              </a:rPr>
              <a:t>Brianti</a:t>
            </a:r>
            <a:endParaRPr lang="en-US" sz="1400" dirty="0">
              <a:solidFill>
                <a:schemeClr val="tx1"/>
              </a:solidFill>
              <a:latin typeface="+mj-lt"/>
            </a:endParaRPr>
          </a:p>
        </p:txBody>
      </p:sp>
      <p:pic>
        <p:nvPicPr>
          <p:cNvPr id="11" name="Content Placeholder 10" descr="Diagram&#10;&#10;Description automatically generated">
            <a:extLst>
              <a:ext uri="{FF2B5EF4-FFF2-40B4-BE49-F238E27FC236}">
                <a16:creationId xmlns:a16="http://schemas.microsoft.com/office/drawing/2014/main" id="{0EAC0595-9441-148A-D585-9896B3F905A7}"/>
              </a:ext>
            </a:extLst>
          </p:cNvPr>
          <p:cNvPicPr>
            <a:picLocks noGrp="1" noChangeAspect="1"/>
          </p:cNvPicPr>
          <p:nvPr>
            <p:ph sz="half" idx="2"/>
          </p:nvPr>
        </p:nvPicPr>
        <p:blipFill>
          <a:blip r:embed="rId3"/>
          <a:stretch>
            <a:fillRect/>
          </a:stretch>
        </p:blipFill>
        <p:spPr>
          <a:xfrm>
            <a:off x="4724400" y="1978819"/>
            <a:ext cx="3733800" cy="2100262"/>
          </a:xfrm>
        </p:spPr>
      </p:pic>
    </p:spTree>
    <p:extLst>
      <p:ext uri="{BB962C8B-B14F-4D97-AF65-F5344CB8AC3E}">
        <p14:creationId xmlns:p14="http://schemas.microsoft.com/office/powerpoint/2010/main" val="3087621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Papers</a:t>
            </a:r>
          </a:p>
        </p:txBody>
      </p:sp>
      <p:sp>
        <p:nvSpPr>
          <p:cNvPr id="3" name="Content Placeholder 2"/>
          <p:cNvSpPr>
            <a:spLocks noGrp="1"/>
          </p:cNvSpPr>
          <p:nvPr>
            <p:ph sz="half" idx="1"/>
          </p:nvPr>
        </p:nvSpPr>
        <p:spPr>
          <a:xfrm>
            <a:off x="127535" y="1049155"/>
            <a:ext cx="3733800" cy="3948041"/>
          </a:xfrm>
        </p:spPr>
        <p:txBody>
          <a:bodyPr>
            <a:normAutofit fontScale="55000" lnSpcReduction="20000"/>
          </a:bodyPr>
          <a:lstStyle/>
          <a:p>
            <a:r>
              <a:rPr lang="en-US" dirty="0"/>
              <a:t>Read assignment</a:t>
            </a:r>
          </a:p>
          <a:p>
            <a:pPr lvl="1"/>
            <a:r>
              <a:rPr lang="en-US" dirty="0"/>
              <a:t>many time lines missing</a:t>
            </a:r>
          </a:p>
          <a:p>
            <a:pPr lvl="1"/>
            <a:r>
              <a:rPr lang="en-US" dirty="0"/>
              <a:t>space used describing history instead of providing argument</a:t>
            </a:r>
          </a:p>
          <a:p>
            <a:pPr lvl="1"/>
            <a:r>
              <a:rPr lang="en-US" dirty="0"/>
              <a:t>many conclusions did not answer prompt</a:t>
            </a:r>
          </a:p>
          <a:p>
            <a:r>
              <a:rPr lang="en-US" dirty="0"/>
              <a:t>State a strong, clear conclusion</a:t>
            </a:r>
          </a:p>
          <a:p>
            <a:pPr lvl="1"/>
            <a:r>
              <a:rPr lang="en-US" dirty="0"/>
              <a:t>First statement preferred</a:t>
            </a:r>
          </a:p>
          <a:p>
            <a:r>
              <a:rPr lang="en-US" dirty="0"/>
              <a:t>Quantify </a:t>
            </a:r>
          </a:p>
          <a:p>
            <a:pPr lvl="1"/>
            <a:r>
              <a:rPr lang="en-US" dirty="0"/>
              <a:t>Not terms like: less, more, a lot, huge, great, big, tiny, drastic, quicker, faster, easier, etc.</a:t>
            </a:r>
          </a:p>
          <a:p>
            <a:r>
              <a:rPr lang="en-US" dirty="0"/>
              <a:t>Avoid absolutes</a:t>
            </a:r>
          </a:p>
          <a:p>
            <a:pPr lvl="1"/>
            <a:r>
              <a:rPr lang="en-US" dirty="0"/>
              <a:t>Terms like: all, none, always, never</a:t>
            </a:r>
          </a:p>
          <a:p>
            <a:pPr lvl="1"/>
            <a:r>
              <a:rPr lang="en-US" dirty="0"/>
              <a:t>Difficult to prove, easy to show false</a:t>
            </a:r>
          </a:p>
          <a:p>
            <a:r>
              <a:rPr lang="en-US" dirty="0"/>
              <a:t>Cite as specified [1]</a:t>
            </a:r>
          </a:p>
          <a:p>
            <a:r>
              <a:rPr lang="en-US" dirty="0"/>
              <a:t>When to use quote: </a:t>
            </a:r>
          </a:p>
          <a:p>
            <a:pPr lvl="1"/>
            <a:r>
              <a:rPr lang="en-US" dirty="0"/>
              <a:t>Who said it important to argument </a:t>
            </a:r>
          </a:p>
          <a:p>
            <a:pPr lvl="1"/>
            <a:r>
              <a:rPr lang="en-US" dirty="0"/>
              <a:t>Phrasing is exceptional </a:t>
            </a:r>
          </a:p>
          <a:p>
            <a:pPr lvl="1"/>
            <a:r>
              <a:rPr lang="en-US" dirty="0"/>
              <a:t>Otherwise, your own words are better</a:t>
            </a:r>
          </a:p>
          <a:p>
            <a:r>
              <a:rPr lang="en-US" dirty="0"/>
              <a:t>Read paper aloud to proof</a:t>
            </a:r>
          </a:p>
          <a:p>
            <a:r>
              <a:rPr lang="en-US" dirty="0"/>
              <a:t>http://</a:t>
            </a:r>
            <a:r>
              <a:rPr lang="en-US" dirty="0" err="1"/>
              <a:t>socialimps.keithpray.net</a:t>
            </a:r>
            <a:r>
              <a:rPr lang="en-US" dirty="0"/>
              <a:t>/assignments/paper-guidelines/</a:t>
            </a:r>
          </a:p>
        </p:txBody>
      </p:sp>
      <p:sp>
        <p:nvSpPr>
          <p:cNvPr id="4" name="Footer Placeholder 3"/>
          <p:cNvSpPr>
            <a:spLocks noGrp="1"/>
          </p:cNvSpPr>
          <p:nvPr>
            <p:ph type="ftr" sz="quarter" idx="11"/>
          </p:nvPr>
        </p:nvSpPr>
        <p:spPr>
          <a:xfrm>
            <a:off x="0" y="4997196"/>
            <a:ext cx="5562600" cy="146304"/>
          </a:xfrm>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a:t>
            </a:fld>
            <a:endParaRPr lang="en-US"/>
          </a:p>
        </p:txBody>
      </p:sp>
      <p:pic>
        <p:nvPicPr>
          <p:cNvPr id="9" name="Picture 8">
            <a:extLst>
              <a:ext uri="{FF2B5EF4-FFF2-40B4-BE49-F238E27FC236}">
                <a16:creationId xmlns:a16="http://schemas.microsoft.com/office/drawing/2014/main" id="{B9E91D77-62A7-B288-3A31-D69D5C1872DF}"/>
              </a:ext>
            </a:extLst>
          </p:cNvPr>
          <p:cNvPicPr>
            <a:picLocks noChangeAspect="1"/>
          </p:cNvPicPr>
          <p:nvPr/>
        </p:nvPicPr>
        <p:blipFill>
          <a:blip r:embed="rId3"/>
          <a:stretch>
            <a:fillRect/>
          </a:stretch>
        </p:blipFill>
        <p:spPr>
          <a:xfrm>
            <a:off x="3845215" y="479114"/>
            <a:ext cx="5298785" cy="4185272"/>
          </a:xfrm>
          <a:prstGeom prst="rect">
            <a:avLst/>
          </a:prstGeom>
        </p:spPr>
      </p:pic>
    </p:spTree>
    <p:extLst>
      <p:ext uri="{BB962C8B-B14F-4D97-AF65-F5344CB8AC3E}">
        <p14:creationId xmlns:p14="http://schemas.microsoft.com/office/powerpoint/2010/main" val="216472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55000" lnSpcReduction="20000"/>
          </a:bodyPr>
          <a:lstStyle/>
          <a:p>
            <a:pPr marL="0" indent="0">
              <a:buNone/>
            </a:pPr>
            <a:r>
              <a:rPr lang="en-US" dirty="0">
                <a:effectLst/>
              </a:rPr>
              <a:t>[1] “Data Privacy When Using Wearable Health and Fitness Devices.” </a:t>
            </a:r>
            <a:r>
              <a:rPr lang="en-US" i="1" dirty="0">
                <a:effectLst/>
              </a:rPr>
              <a:t>Health Information Exchange</a:t>
            </a:r>
            <a:r>
              <a:rPr lang="en-US" dirty="0">
                <a:effectLst/>
              </a:rPr>
              <a:t>, https://mhcc.maryland.gov/mhcc/pages/hit/hit_hie/hit_hie_consumer_hie.aspx. </a:t>
            </a:r>
          </a:p>
          <a:p>
            <a:pPr marL="0" indent="0">
              <a:buNone/>
            </a:pPr>
            <a:r>
              <a:rPr lang="en-US" dirty="0">
                <a:effectLst/>
              </a:rPr>
              <a:t>[2] McKeon, Jill. “61M Fitbit, Apple Users Had Data Exposed in Wearable Device Data Breach.” </a:t>
            </a:r>
            <a:r>
              <a:rPr lang="en-US" i="1" dirty="0" err="1">
                <a:effectLst/>
              </a:rPr>
              <a:t>HealthITSecurity</a:t>
            </a:r>
            <a:r>
              <a:rPr lang="en-US" dirty="0">
                <a:effectLst/>
              </a:rPr>
              <a:t>, </a:t>
            </a:r>
            <a:r>
              <a:rPr lang="en-US" dirty="0" err="1">
                <a:effectLst/>
              </a:rPr>
              <a:t>HealthITSecurity</a:t>
            </a:r>
            <a:r>
              <a:rPr lang="en-US" dirty="0">
                <a:effectLst/>
              </a:rPr>
              <a:t>, 17 Sept. 2021, https://healthitsecurity.com/news/61m-fitbit-apple-users-had-data-exposed-in-wearable-device-data-breach. </a:t>
            </a:r>
          </a:p>
          <a:p>
            <a:pPr marL="0" indent="0">
              <a:buNone/>
            </a:pPr>
            <a:r>
              <a:rPr lang="en-US" dirty="0">
                <a:effectLst/>
              </a:rPr>
              <a:t>[3] Nakashima, Ryan. “AP Exclusive: Google Tracks Your Movements, like It or Not.” </a:t>
            </a:r>
            <a:r>
              <a:rPr lang="en-US" i="1" dirty="0">
                <a:effectLst/>
              </a:rPr>
              <a:t>AP NEWS</a:t>
            </a:r>
            <a:r>
              <a:rPr lang="en-US" dirty="0">
                <a:effectLst/>
              </a:rPr>
              <a:t>, Associated Press, 13 Aug. 2018, https://apnews.com/article/technology-science-ap-top-news-business-north-america-828aefab64d4411bac257a07c1af0ecb. </a:t>
            </a:r>
            <a:endParaRPr lang="en-US" dirty="0"/>
          </a:p>
          <a:p>
            <a:pPr marL="0" indent="0">
              <a:buNone/>
            </a:pPr>
            <a:r>
              <a:rPr lang="en-US" dirty="0">
                <a:effectLst/>
              </a:rPr>
              <a:t>[4] </a:t>
            </a:r>
            <a:r>
              <a:rPr lang="en-US" dirty="0" err="1">
                <a:effectLst/>
              </a:rPr>
              <a:t>Robeznieks</a:t>
            </a:r>
            <a:r>
              <a:rPr lang="en-US" dirty="0">
                <a:effectLst/>
              </a:rPr>
              <a:t>, </a:t>
            </a:r>
            <a:r>
              <a:rPr lang="en-US" dirty="0" err="1">
                <a:effectLst/>
              </a:rPr>
              <a:t>Andis</a:t>
            </a:r>
            <a:r>
              <a:rPr lang="en-US" dirty="0">
                <a:effectLst/>
              </a:rPr>
              <a:t>. “Insurers Want Patients to Use Wearables. That Could Be a Problem.” </a:t>
            </a:r>
            <a:r>
              <a:rPr lang="en-US" i="1" dirty="0">
                <a:effectLst/>
              </a:rPr>
              <a:t>American Medical Association</a:t>
            </a:r>
            <a:r>
              <a:rPr lang="en-US" dirty="0">
                <a:effectLst/>
              </a:rPr>
              <a:t>, 26 Aug. 2019, https://www.ama-assn.org/practice-management/digital/insurers-want-patients-use-wearables-could-be-problem. </a:t>
            </a:r>
          </a:p>
          <a:p>
            <a:pPr marL="0" indent="0">
              <a:buNone/>
            </a:pPr>
            <a:r>
              <a:rPr lang="en-US" dirty="0">
                <a:effectLst/>
              </a:rPr>
              <a:t>[5] Vijayan, </a:t>
            </a:r>
            <a:r>
              <a:rPr lang="en-US" dirty="0" err="1">
                <a:effectLst/>
              </a:rPr>
              <a:t>Vini</a:t>
            </a:r>
            <a:r>
              <a:rPr lang="en-US" dirty="0">
                <a:effectLst/>
              </a:rPr>
              <a:t>. “Review of Wearable Devices and Data Collection Considerations for Connected Health.” </a:t>
            </a:r>
            <a:r>
              <a:rPr lang="en-US" i="1" dirty="0">
                <a:effectLst/>
              </a:rPr>
              <a:t>Sensors (Basel, Switzerland)</a:t>
            </a:r>
            <a:r>
              <a:rPr lang="en-US" dirty="0">
                <a:effectLst/>
              </a:rPr>
              <a:t>, U.S. National Library of Medicine, 19 Aug. 2021, https://www.ncbi.nlm.nih.gov/pmc/articles/PMC8402237/. </a:t>
            </a:r>
          </a:p>
          <a:p>
            <a:pPr marL="0" indent="0">
              <a:buNone/>
            </a:pPr>
            <a:r>
              <a:rPr lang="en-US" dirty="0">
                <a:effectLst/>
              </a:rPr>
              <a:t>[6] “The Wearable Future Is Hackable. Here's What You Need to Know.” </a:t>
            </a:r>
            <a:r>
              <a:rPr lang="en-US" i="1" dirty="0">
                <a:effectLst/>
              </a:rPr>
              <a:t>McAfee Blog</a:t>
            </a:r>
            <a:r>
              <a:rPr lang="en-US" dirty="0">
                <a:effectLst/>
              </a:rPr>
              <a:t>, 22 Feb. 2022, https://www.mcafee.com/blogs/privacy-identity-protection/hacking-wearable-devices/. </a:t>
            </a:r>
          </a:p>
          <a:p>
            <a:pPr marL="0" indent="0">
              <a:buNone/>
            </a:pPr>
            <a:r>
              <a:rPr lang="en-US" dirty="0">
                <a:effectLst/>
              </a:rPr>
              <a:t>[7] “Wearable Technology Market Size, Future Outlook and Emerging Trends.” </a:t>
            </a:r>
            <a:r>
              <a:rPr lang="en-US" i="1" dirty="0" err="1">
                <a:effectLst/>
              </a:rPr>
              <a:t>MarketsandMarkets</a:t>
            </a:r>
            <a:r>
              <a:rPr lang="en-US" dirty="0">
                <a:effectLst/>
              </a:rPr>
              <a:t>, https://www.marketsandmarkets.com/Market-Reports/wearable-electronics-market-983.html. </a:t>
            </a:r>
          </a:p>
        </p:txBody>
      </p:sp>
      <p:sp>
        <p:nvSpPr>
          <p:cNvPr id="4" name="Footer Placeholder 3"/>
          <p:cNvSpPr>
            <a:spLocks noGrp="1"/>
          </p:cNvSpPr>
          <p:nvPr>
            <p:ph type="ftr" sz="quarter" idx="11"/>
          </p:nvPr>
        </p:nvSpPr>
        <p:spPr/>
        <p:txBody>
          <a:bodyPr/>
          <a:lstStyle/>
          <a:p>
            <a:r>
              <a:rPr lang="sk-SK" dirty="0"/>
              <a:t>© 2023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20</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Alessandro Brianti</a:t>
            </a:r>
          </a:p>
        </p:txBody>
      </p:sp>
    </p:spTree>
    <p:extLst>
      <p:ext uri="{BB962C8B-B14F-4D97-AF65-F5344CB8AC3E}">
        <p14:creationId xmlns:p14="http://schemas.microsoft.com/office/powerpoint/2010/main" val="1735461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ea typeface="Cambria"/>
              </a:rPr>
              <a:t>Anti-competitive practices of Apple</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Skyler Wiernik</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2023 Keith A. Pray</a:t>
            </a:r>
            <a:endParaRPr lang="en-US" dirty="0" err="1"/>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21</a:t>
            </a:fld>
            <a:endParaRPr lang="en-US"/>
          </a:p>
        </p:txBody>
      </p:sp>
    </p:spTree>
    <p:extLst>
      <p:ext uri="{BB962C8B-B14F-4D97-AF65-F5344CB8AC3E}">
        <p14:creationId xmlns:p14="http://schemas.microsoft.com/office/powerpoint/2010/main" val="2146586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Apple is huge</a:t>
            </a:r>
          </a:p>
        </p:txBody>
      </p:sp>
      <p:sp>
        <p:nvSpPr>
          <p:cNvPr id="3" name="Content Placeholder 2"/>
          <p:cNvSpPr>
            <a:spLocks noGrp="1"/>
          </p:cNvSpPr>
          <p:nvPr>
            <p:ph sz="half" idx="1"/>
          </p:nvPr>
        </p:nvSpPr>
        <p:spPr/>
        <p:txBody>
          <a:bodyPr vert="horz" lIns="91436" tIns="45718" rIns="91436" bIns="45718" rtlCol="0" anchor="t">
            <a:normAutofit/>
          </a:bodyPr>
          <a:lstStyle/>
          <a:p>
            <a:pPr marL="205740" indent="-205740"/>
            <a:r>
              <a:rPr lang="en-US" dirty="0"/>
              <a:t>Apple is the largest company in the world by a </a:t>
            </a:r>
            <a:r>
              <a:rPr lang="en-US" dirty="0">
                <a:ea typeface="+mn-lt"/>
                <a:cs typeface="+mn-lt"/>
              </a:rPr>
              <a:t>significant margin</a:t>
            </a:r>
            <a:endParaRPr lang="en-US" dirty="0"/>
          </a:p>
          <a:p>
            <a:pPr marL="205740" indent="-205740"/>
            <a:r>
              <a:rPr lang="en-US" dirty="0">
                <a:ea typeface="Cambria"/>
              </a:rPr>
              <a:t>At its peak, Apple was worth $3 trillion [2]</a:t>
            </a:r>
          </a:p>
          <a:p>
            <a:pPr marL="205740" indent="-205740"/>
            <a:r>
              <a:rPr lang="en-US" dirty="0">
                <a:ea typeface="Cambria"/>
              </a:rPr>
              <a:t>Apple is much longer established than most of its competitors</a:t>
            </a:r>
          </a:p>
          <a:p>
            <a:pPr marL="205740" indent="-205740"/>
            <a:endParaRPr lang="en-US" dirty="0">
              <a:ea typeface="Cambria"/>
            </a:endParaRPr>
          </a:p>
        </p:txBody>
      </p:sp>
      <p:sp>
        <p:nvSpPr>
          <p:cNvPr id="5" name="Footer Placeholder 4"/>
          <p:cNvSpPr>
            <a:spLocks noGrp="1"/>
          </p:cNvSpPr>
          <p:nvPr>
            <p:ph type="ftr" sz="quarter" idx="11"/>
          </p:nvPr>
        </p:nvSpPr>
        <p:spPr/>
        <p:txBody>
          <a:bodyPr/>
          <a:lstStyle/>
          <a:p>
            <a:r>
              <a:rPr lang="sk-SK"/>
              <a:t>© 2023 Keith A. Pray</a:t>
            </a:r>
            <a:endParaRPr lang="en-US" dirty="0" err="1"/>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Skyler Wiernik</a:t>
            </a:r>
            <a:endParaRPr lang="en-US" dirty="0" err="1"/>
          </a:p>
        </p:txBody>
      </p:sp>
      <p:pic>
        <p:nvPicPr>
          <p:cNvPr id="8" name="Picture 8" descr="Chart, bar chart&#10;&#10;Description automatically generated">
            <a:extLst>
              <a:ext uri="{FF2B5EF4-FFF2-40B4-BE49-F238E27FC236}">
                <a16:creationId xmlns:a16="http://schemas.microsoft.com/office/drawing/2014/main" id="{F9232D9A-FF7D-475F-B0AA-20D7E83A19B1}"/>
              </a:ext>
            </a:extLst>
          </p:cNvPr>
          <p:cNvPicPr>
            <a:picLocks noChangeAspect="1"/>
          </p:cNvPicPr>
          <p:nvPr/>
        </p:nvPicPr>
        <p:blipFill>
          <a:blip r:embed="rId3"/>
          <a:stretch>
            <a:fillRect/>
          </a:stretch>
        </p:blipFill>
        <p:spPr>
          <a:xfrm>
            <a:off x="4723095" y="1351778"/>
            <a:ext cx="3737453" cy="2314684"/>
          </a:xfrm>
          <a:prstGeom prst="rect">
            <a:avLst/>
          </a:prstGeom>
        </p:spPr>
      </p:pic>
      <p:sp>
        <p:nvSpPr>
          <p:cNvPr id="10" name="Content Placeholder 9">
            <a:extLst>
              <a:ext uri="{FF2B5EF4-FFF2-40B4-BE49-F238E27FC236}">
                <a16:creationId xmlns:a16="http://schemas.microsoft.com/office/drawing/2014/main" id="{47F5B8B6-58BA-DDDD-0053-63999CEDD3DC}"/>
              </a:ext>
            </a:extLst>
          </p:cNvPr>
          <p:cNvSpPr>
            <a:spLocks noGrp="1"/>
          </p:cNvSpPr>
          <p:nvPr>
            <p:ph sz="half" idx="2"/>
          </p:nvPr>
        </p:nvSpPr>
        <p:spPr/>
        <p:txBody>
          <a:bodyPr/>
          <a:lstStyle/>
          <a:p>
            <a:endParaRPr lang="en-US"/>
          </a:p>
        </p:txBody>
      </p:sp>
      <p:sp>
        <p:nvSpPr>
          <p:cNvPr id="11" name="TextBox 10">
            <a:extLst>
              <a:ext uri="{FF2B5EF4-FFF2-40B4-BE49-F238E27FC236}">
                <a16:creationId xmlns:a16="http://schemas.microsoft.com/office/drawing/2014/main" id="{2F0B1204-828F-6FA7-1E3C-B92467847A10}"/>
              </a:ext>
            </a:extLst>
          </p:cNvPr>
          <p:cNvSpPr txBox="1"/>
          <p:nvPr/>
        </p:nvSpPr>
        <p:spPr>
          <a:xfrm>
            <a:off x="4724661" y="3726492"/>
            <a:ext cx="3732530" cy="3277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pPr>
            <a:r>
              <a:rPr lang="en-US" sz="1700" dirty="0">
                <a:ea typeface="Cambria"/>
              </a:rPr>
              <a:t>10 largest companies by  market cap</a:t>
            </a:r>
            <a:endParaRPr lang="en-US" sz="1700">
              <a:ea typeface="Cambria"/>
            </a:endParaRPr>
          </a:p>
        </p:txBody>
      </p:sp>
      <p:sp>
        <p:nvSpPr>
          <p:cNvPr id="12" name="TextBox 11">
            <a:extLst>
              <a:ext uri="{FF2B5EF4-FFF2-40B4-BE49-F238E27FC236}">
                <a16:creationId xmlns:a16="http://schemas.microsoft.com/office/drawing/2014/main" id="{6C6AF1B7-3029-4FDC-60C8-CDA827ACC6E1}"/>
              </a:ext>
            </a:extLst>
          </p:cNvPr>
          <p:cNvSpPr txBox="1"/>
          <p:nvPr/>
        </p:nvSpPr>
        <p:spPr>
          <a:xfrm>
            <a:off x="7883568" y="3123677"/>
            <a:ext cx="633507" cy="480131"/>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l">
              <a:lnSpc>
                <a:spcPct val="90000"/>
              </a:lnSpc>
            </a:pPr>
            <a:r>
              <a:rPr lang="en-US" sz="2800" dirty="0">
                <a:solidFill>
                  <a:schemeClr val="bg1"/>
                </a:solidFill>
                <a:ea typeface="Cambria"/>
              </a:rPr>
              <a:t>[1]</a:t>
            </a:r>
            <a:endParaRPr lang="en-US" sz="2800">
              <a:solidFill>
                <a:schemeClr val="bg1"/>
              </a:solidFill>
              <a:ea typeface="Cambria"/>
            </a:endParaRPr>
          </a:p>
        </p:txBody>
      </p:sp>
    </p:spTree>
    <p:extLst>
      <p:ext uri="{BB962C8B-B14F-4D97-AF65-F5344CB8AC3E}">
        <p14:creationId xmlns:p14="http://schemas.microsoft.com/office/powerpoint/2010/main" val="75414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0A41B-3A72-4C08-2D8C-67324D4265B2}"/>
              </a:ext>
            </a:extLst>
          </p:cNvPr>
          <p:cNvSpPr>
            <a:spLocks noGrp="1"/>
          </p:cNvSpPr>
          <p:nvPr>
            <p:ph type="title"/>
          </p:nvPr>
        </p:nvSpPr>
        <p:spPr/>
        <p:txBody>
          <a:bodyPr/>
          <a:lstStyle/>
          <a:p>
            <a:r>
              <a:rPr lang="en-US" dirty="0">
                <a:ea typeface="Cambria"/>
              </a:rPr>
              <a:t>Rules set by apple [3]</a:t>
            </a:r>
            <a:endParaRPr lang="en-US" dirty="0"/>
          </a:p>
        </p:txBody>
      </p:sp>
      <p:sp>
        <p:nvSpPr>
          <p:cNvPr id="3" name="Content Placeholder 2">
            <a:extLst>
              <a:ext uri="{FF2B5EF4-FFF2-40B4-BE49-F238E27FC236}">
                <a16:creationId xmlns:a16="http://schemas.microsoft.com/office/drawing/2014/main" id="{D79A042C-71AB-72AA-8BFB-55C384E212A2}"/>
              </a:ext>
            </a:extLst>
          </p:cNvPr>
          <p:cNvSpPr>
            <a:spLocks noGrp="1"/>
          </p:cNvSpPr>
          <p:nvPr>
            <p:ph idx="1"/>
          </p:nvPr>
        </p:nvSpPr>
        <p:spPr/>
        <p:txBody>
          <a:bodyPr vert="horz" lIns="91436" tIns="45718" rIns="91436" bIns="45718" rtlCol="0" anchor="t">
            <a:normAutofit lnSpcReduction="10000"/>
          </a:bodyPr>
          <a:lstStyle/>
          <a:p>
            <a:pPr marL="205740" indent="-205740"/>
            <a:r>
              <a:rPr lang="en-US" dirty="0">
                <a:ea typeface="Cambria"/>
              </a:rPr>
              <a:t>All in app purchases must be made through their own payment system</a:t>
            </a:r>
            <a:endParaRPr lang="en-US" dirty="0"/>
          </a:p>
          <a:p>
            <a:pPr marL="411480" lvl="1" indent="-205740"/>
            <a:r>
              <a:rPr lang="en-US" dirty="0">
                <a:ea typeface="+mn-lt"/>
                <a:cs typeface="+mn-lt"/>
              </a:rPr>
              <a:t>Apple's payment system takes a 30% cut from revenue</a:t>
            </a:r>
          </a:p>
          <a:p>
            <a:pPr marL="205740" indent="-205740"/>
            <a:r>
              <a:rPr lang="en-US" dirty="0">
                <a:ea typeface="Cambria"/>
              </a:rPr>
              <a:t>All apps must be downloaded from Apple's App Store</a:t>
            </a:r>
          </a:p>
          <a:p>
            <a:pPr marL="205740" indent="-205740"/>
            <a:r>
              <a:rPr lang="en-US" dirty="0">
                <a:ea typeface="+mn-lt"/>
                <a:cs typeface="+mn-lt"/>
              </a:rPr>
              <a:t>The only way content may be accessed outside of an app is through a website</a:t>
            </a:r>
            <a:endParaRPr lang="en-US" dirty="0">
              <a:ea typeface="Cambria"/>
            </a:endParaRPr>
          </a:p>
          <a:p>
            <a:pPr marL="411480" lvl="1" indent="-205740"/>
            <a:r>
              <a:rPr lang="en-US" dirty="0">
                <a:ea typeface="+mn-lt"/>
                <a:cs typeface="+mn-lt"/>
              </a:rPr>
              <a:t>Web browsers (other than Apple's safari, which is preinstalled) must be downloaded from the App Store</a:t>
            </a:r>
          </a:p>
          <a:p>
            <a:pPr marL="411480" lvl="1" indent="-205740"/>
            <a:r>
              <a:rPr lang="en-US" dirty="0">
                <a:ea typeface="+mn-lt"/>
                <a:cs typeface="+mn-lt"/>
              </a:rPr>
              <a:t>All web browsers must be powered by Apple's </a:t>
            </a:r>
            <a:r>
              <a:rPr lang="en-US" dirty="0" err="1">
                <a:ea typeface="+mn-lt"/>
                <a:cs typeface="+mn-lt"/>
              </a:rPr>
              <a:t>Webkit</a:t>
            </a:r>
            <a:endParaRPr lang="en-US" dirty="0" err="1"/>
          </a:p>
          <a:p>
            <a:pPr marL="205740" indent="-205740"/>
            <a:r>
              <a:rPr lang="en-US" dirty="0">
                <a:ea typeface="Cambria"/>
              </a:rPr>
              <a:t>NFT's may not be used to "unlock features" within an app.</a:t>
            </a:r>
          </a:p>
          <a:p>
            <a:pPr marL="411480" lvl="1" indent="-205740"/>
            <a:endParaRPr lang="en-US" dirty="0">
              <a:ea typeface="Cambria"/>
            </a:endParaRPr>
          </a:p>
          <a:p>
            <a:pPr marL="411480" lvl="1" indent="-205740"/>
            <a:endParaRPr lang="en-US" dirty="0">
              <a:ea typeface="Cambria"/>
            </a:endParaRPr>
          </a:p>
        </p:txBody>
      </p:sp>
      <p:sp>
        <p:nvSpPr>
          <p:cNvPr id="4" name="Footer Placeholder 3">
            <a:extLst>
              <a:ext uri="{FF2B5EF4-FFF2-40B4-BE49-F238E27FC236}">
                <a16:creationId xmlns:a16="http://schemas.microsoft.com/office/drawing/2014/main" id="{02890EA3-BB53-2095-7060-D141B80FEA92}"/>
              </a:ext>
            </a:extLst>
          </p:cNvPr>
          <p:cNvSpPr>
            <a:spLocks noGrp="1"/>
          </p:cNvSpPr>
          <p:nvPr>
            <p:ph type="ftr" sz="quarter" idx="11"/>
          </p:nvPr>
        </p:nvSpPr>
        <p:spPr/>
        <p:txBody>
          <a:bodyPr/>
          <a:lstStyle/>
          <a:p>
            <a:r>
              <a:rPr lang="sk-SK"/>
              <a:t>© 2023 Keith A. Pray</a:t>
            </a:r>
            <a:endParaRPr lang="en-US" dirty="0" err="1"/>
          </a:p>
        </p:txBody>
      </p:sp>
      <p:sp>
        <p:nvSpPr>
          <p:cNvPr id="5" name="Slide Number Placeholder 4">
            <a:extLst>
              <a:ext uri="{FF2B5EF4-FFF2-40B4-BE49-F238E27FC236}">
                <a16:creationId xmlns:a16="http://schemas.microsoft.com/office/drawing/2014/main" id="{7C2CDB3C-61BF-4E1C-7D59-A6E5CB2961D0}"/>
              </a:ext>
            </a:extLst>
          </p:cNvPr>
          <p:cNvSpPr>
            <a:spLocks noGrp="1"/>
          </p:cNvSpPr>
          <p:nvPr>
            <p:ph type="sldNum" sz="quarter" idx="12"/>
          </p:nvPr>
        </p:nvSpPr>
        <p:spPr/>
        <p:txBody>
          <a:bodyPr/>
          <a:lstStyle/>
          <a:p>
            <a:fld id="{A2A17EAB-8B51-5C40-8776-6683E51FA7A0}" type="slidenum">
              <a:rPr lang="en-US" smtClean="0"/>
              <a:t>23</a:t>
            </a:fld>
            <a:endParaRPr lang="en-US"/>
          </a:p>
        </p:txBody>
      </p:sp>
      <p:sp>
        <p:nvSpPr>
          <p:cNvPr id="6" name="TextBox 5">
            <a:extLst>
              <a:ext uri="{FF2B5EF4-FFF2-40B4-BE49-F238E27FC236}">
                <a16:creationId xmlns:a16="http://schemas.microsoft.com/office/drawing/2014/main" id="{259B2A2C-BEFB-23D0-687B-B2C9F32A7EE2}"/>
              </a:ext>
            </a:extLst>
          </p:cNvPr>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Skyler Wiernik</a:t>
            </a:r>
            <a:endParaRPr lang="en-US" dirty="0" err="1"/>
          </a:p>
        </p:txBody>
      </p:sp>
    </p:spTree>
    <p:extLst>
      <p:ext uri="{BB962C8B-B14F-4D97-AF65-F5344CB8AC3E}">
        <p14:creationId xmlns:p14="http://schemas.microsoft.com/office/powerpoint/2010/main" val="3223893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02BC3-963E-8624-3C2A-2BD2242A08F5}"/>
              </a:ext>
            </a:extLst>
          </p:cNvPr>
          <p:cNvSpPr>
            <a:spLocks noGrp="1"/>
          </p:cNvSpPr>
          <p:nvPr>
            <p:ph type="title"/>
          </p:nvPr>
        </p:nvSpPr>
        <p:spPr/>
        <p:txBody>
          <a:bodyPr/>
          <a:lstStyle/>
          <a:p>
            <a:r>
              <a:rPr lang="en-US" dirty="0">
                <a:ea typeface="Cambria"/>
              </a:rPr>
              <a:t>Apple vs Spotify</a:t>
            </a:r>
          </a:p>
        </p:txBody>
      </p:sp>
      <p:sp>
        <p:nvSpPr>
          <p:cNvPr id="3" name="Content Placeholder 2">
            <a:extLst>
              <a:ext uri="{FF2B5EF4-FFF2-40B4-BE49-F238E27FC236}">
                <a16:creationId xmlns:a16="http://schemas.microsoft.com/office/drawing/2014/main" id="{022E3FA9-E970-B595-0175-48A243E9E101}"/>
              </a:ext>
            </a:extLst>
          </p:cNvPr>
          <p:cNvSpPr>
            <a:spLocks noGrp="1"/>
          </p:cNvSpPr>
          <p:nvPr>
            <p:ph idx="1"/>
          </p:nvPr>
        </p:nvSpPr>
        <p:spPr/>
        <p:txBody>
          <a:bodyPr vert="horz" lIns="91436" tIns="45718" rIns="91436" bIns="45718" rtlCol="0" anchor="t">
            <a:normAutofit/>
          </a:bodyPr>
          <a:lstStyle/>
          <a:p>
            <a:pPr marL="0" indent="0" algn="ctr">
              <a:buNone/>
            </a:pPr>
            <a:r>
              <a:rPr lang="en-US" dirty="0">
                <a:ea typeface="Cambria"/>
              </a:rPr>
              <a:t>A brief history [4]</a:t>
            </a:r>
            <a:endParaRPr lang="en-US" dirty="0"/>
          </a:p>
          <a:p>
            <a:pPr marL="205740" indent="-205740">
              <a:buFont typeface="Arial"/>
            </a:pPr>
            <a:r>
              <a:rPr lang="en-US" dirty="0">
                <a:ea typeface="Cambria"/>
              </a:rPr>
              <a:t>Napster – Late 1990s</a:t>
            </a:r>
          </a:p>
          <a:p>
            <a:pPr marL="205740" indent="-205740">
              <a:buFont typeface="Arial"/>
            </a:pPr>
            <a:r>
              <a:rPr lang="en-US" dirty="0">
                <a:ea typeface="Cambria"/>
              </a:rPr>
              <a:t>iTunes – 2003</a:t>
            </a:r>
          </a:p>
          <a:p>
            <a:pPr marL="205740" indent="-205740">
              <a:buFont typeface="Arial"/>
            </a:pPr>
            <a:r>
              <a:rPr lang="en-US" dirty="0">
                <a:ea typeface="Cambria"/>
              </a:rPr>
              <a:t>Spotify – 2008</a:t>
            </a:r>
          </a:p>
          <a:p>
            <a:pPr marL="205740" indent="-205740">
              <a:buFont typeface="Arial"/>
            </a:pPr>
            <a:r>
              <a:rPr lang="en-US" dirty="0">
                <a:ea typeface="Cambria"/>
              </a:rPr>
              <a:t>Apple Music – 2015</a:t>
            </a:r>
          </a:p>
        </p:txBody>
      </p:sp>
      <p:sp>
        <p:nvSpPr>
          <p:cNvPr id="4" name="Footer Placeholder 3">
            <a:extLst>
              <a:ext uri="{FF2B5EF4-FFF2-40B4-BE49-F238E27FC236}">
                <a16:creationId xmlns:a16="http://schemas.microsoft.com/office/drawing/2014/main" id="{0FFBF087-9EF0-3A76-CC23-D7C4F32350E2}"/>
              </a:ext>
            </a:extLst>
          </p:cNvPr>
          <p:cNvSpPr>
            <a:spLocks noGrp="1"/>
          </p:cNvSpPr>
          <p:nvPr>
            <p:ph type="ftr" sz="quarter" idx="11"/>
          </p:nvPr>
        </p:nvSpPr>
        <p:spPr/>
        <p:txBody>
          <a:bodyPr/>
          <a:lstStyle/>
          <a:p>
            <a:r>
              <a:rPr lang="sk-SK"/>
              <a:t>© 2023 Keith A. Pray</a:t>
            </a:r>
            <a:endParaRPr lang="en-US" dirty="0" err="1"/>
          </a:p>
        </p:txBody>
      </p:sp>
      <p:sp>
        <p:nvSpPr>
          <p:cNvPr id="5" name="Slide Number Placeholder 4">
            <a:extLst>
              <a:ext uri="{FF2B5EF4-FFF2-40B4-BE49-F238E27FC236}">
                <a16:creationId xmlns:a16="http://schemas.microsoft.com/office/drawing/2014/main" id="{31B9A4D8-2D04-7BAE-46B2-211B4A98495F}"/>
              </a:ext>
            </a:extLst>
          </p:cNvPr>
          <p:cNvSpPr>
            <a:spLocks noGrp="1"/>
          </p:cNvSpPr>
          <p:nvPr>
            <p:ph type="sldNum" sz="quarter" idx="12"/>
          </p:nvPr>
        </p:nvSpPr>
        <p:spPr/>
        <p:txBody>
          <a:bodyPr/>
          <a:lstStyle/>
          <a:p>
            <a:fld id="{A2A17EAB-8B51-5C40-8776-6683E51FA7A0}" type="slidenum">
              <a:rPr lang="en-US" smtClean="0"/>
              <a:t>24</a:t>
            </a:fld>
            <a:endParaRPr lang="en-US"/>
          </a:p>
        </p:txBody>
      </p:sp>
      <p:sp>
        <p:nvSpPr>
          <p:cNvPr id="6" name="TextBox 5">
            <a:extLst>
              <a:ext uri="{FF2B5EF4-FFF2-40B4-BE49-F238E27FC236}">
                <a16:creationId xmlns:a16="http://schemas.microsoft.com/office/drawing/2014/main" id="{BFCA78B6-27E6-1E88-902A-11DC89FBB473}"/>
              </a:ext>
            </a:extLst>
          </p:cNvPr>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Skyler Wiernik</a:t>
            </a:r>
            <a:endParaRPr lang="en-US" dirty="0" err="1"/>
          </a:p>
        </p:txBody>
      </p:sp>
    </p:spTree>
    <p:extLst>
      <p:ext uri="{BB962C8B-B14F-4D97-AF65-F5344CB8AC3E}">
        <p14:creationId xmlns:p14="http://schemas.microsoft.com/office/powerpoint/2010/main" val="595701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02BC3-963E-8624-3C2A-2BD2242A08F5}"/>
              </a:ext>
            </a:extLst>
          </p:cNvPr>
          <p:cNvSpPr>
            <a:spLocks noGrp="1"/>
          </p:cNvSpPr>
          <p:nvPr>
            <p:ph type="title"/>
          </p:nvPr>
        </p:nvSpPr>
        <p:spPr/>
        <p:txBody>
          <a:bodyPr/>
          <a:lstStyle/>
          <a:p>
            <a:r>
              <a:rPr lang="en-US" dirty="0">
                <a:ea typeface="Cambria"/>
              </a:rPr>
              <a:t>Apple vs Spotify [5]</a:t>
            </a:r>
          </a:p>
        </p:txBody>
      </p:sp>
      <p:sp>
        <p:nvSpPr>
          <p:cNvPr id="3" name="Content Placeholder 2">
            <a:extLst>
              <a:ext uri="{FF2B5EF4-FFF2-40B4-BE49-F238E27FC236}">
                <a16:creationId xmlns:a16="http://schemas.microsoft.com/office/drawing/2014/main" id="{022E3FA9-E970-B595-0175-48A243E9E101}"/>
              </a:ext>
            </a:extLst>
          </p:cNvPr>
          <p:cNvSpPr>
            <a:spLocks noGrp="1"/>
          </p:cNvSpPr>
          <p:nvPr>
            <p:ph idx="1"/>
          </p:nvPr>
        </p:nvSpPr>
        <p:spPr/>
        <p:txBody>
          <a:bodyPr vert="horz" lIns="91436" tIns="45718" rIns="91436" bIns="45718" rtlCol="0" anchor="t">
            <a:normAutofit fontScale="92500" lnSpcReduction="20000"/>
          </a:bodyPr>
          <a:lstStyle/>
          <a:p>
            <a:pPr marL="205740" indent="-205740">
              <a:buFont typeface="Arial"/>
              <a:buChar char="•"/>
            </a:pPr>
            <a:r>
              <a:rPr lang="en-US" dirty="0">
                <a:ea typeface="Cambria"/>
              </a:rPr>
              <a:t>Spotify launches on iOS in 2008</a:t>
            </a:r>
          </a:p>
          <a:p>
            <a:pPr marL="205740" indent="-205740">
              <a:buFont typeface="Arial"/>
              <a:buChar char="•"/>
            </a:pPr>
            <a:r>
              <a:rPr lang="en-US" dirty="0">
                <a:ea typeface="Cambria"/>
              </a:rPr>
              <a:t>In 2011, Apple decides to require all apps to use their payment system (and pay a 30% fee)</a:t>
            </a:r>
          </a:p>
          <a:p>
            <a:pPr marL="411480" lvl="1" indent="-205740">
              <a:buFont typeface="Cambria"/>
            </a:pPr>
            <a:r>
              <a:rPr lang="en-US" dirty="0">
                <a:ea typeface="+mn-lt"/>
                <a:cs typeface="+mn-lt"/>
              </a:rPr>
              <a:t>Spotify removes the ability to purchase premium through the app</a:t>
            </a:r>
          </a:p>
          <a:p>
            <a:pPr marL="205740" indent="-205740">
              <a:buFont typeface="Arial"/>
              <a:buChar char="•"/>
            </a:pPr>
            <a:r>
              <a:rPr lang="en-US" dirty="0">
                <a:ea typeface="Cambria"/>
              </a:rPr>
              <a:t>In 2014, Spotify raises prices by 30%, allowing them to use Apple's payment system</a:t>
            </a:r>
          </a:p>
          <a:p>
            <a:pPr marL="205740" indent="-205740">
              <a:buFont typeface="Arial"/>
              <a:buChar char="•"/>
            </a:pPr>
            <a:r>
              <a:rPr lang="en-US" dirty="0">
                <a:ea typeface="Cambria"/>
              </a:rPr>
              <a:t>In 2015, Apple Music launches at Spotify's old price</a:t>
            </a:r>
          </a:p>
          <a:p>
            <a:pPr marL="205740" indent="-205740">
              <a:buFont typeface="Arial"/>
              <a:buChar char="•"/>
            </a:pPr>
            <a:r>
              <a:rPr lang="en-US" dirty="0">
                <a:ea typeface="Cambria"/>
              </a:rPr>
              <a:t>Spotify stops accepting in app payments, and re-lowers price to compete.</a:t>
            </a:r>
          </a:p>
          <a:p>
            <a:pPr marL="205740" indent="-205740">
              <a:buFont typeface="Arial"/>
              <a:buChar char="•"/>
            </a:pPr>
            <a:r>
              <a:rPr lang="en-US" dirty="0">
                <a:ea typeface="Cambria"/>
              </a:rPr>
              <a:t>Apple threatens to remove Spotify from the App Store for launching promotions similar to their own</a:t>
            </a:r>
          </a:p>
          <a:p>
            <a:pPr marL="205740" indent="-205740">
              <a:buFont typeface="Arial"/>
              <a:buChar char="•"/>
            </a:pPr>
            <a:endParaRPr lang="en-US" dirty="0">
              <a:ea typeface="Cambria"/>
            </a:endParaRPr>
          </a:p>
        </p:txBody>
      </p:sp>
      <p:sp>
        <p:nvSpPr>
          <p:cNvPr id="4" name="Footer Placeholder 3">
            <a:extLst>
              <a:ext uri="{FF2B5EF4-FFF2-40B4-BE49-F238E27FC236}">
                <a16:creationId xmlns:a16="http://schemas.microsoft.com/office/drawing/2014/main" id="{0FFBF087-9EF0-3A76-CC23-D7C4F32350E2}"/>
              </a:ext>
            </a:extLst>
          </p:cNvPr>
          <p:cNvSpPr>
            <a:spLocks noGrp="1"/>
          </p:cNvSpPr>
          <p:nvPr>
            <p:ph type="ftr" sz="quarter" idx="11"/>
          </p:nvPr>
        </p:nvSpPr>
        <p:spPr/>
        <p:txBody>
          <a:bodyPr/>
          <a:lstStyle/>
          <a:p>
            <a:r>
              <a:rPr lang="sk-SK"/>
              <a:t>© 2023 Keith A. Pray</a:t>
            </a:r>
            <a:endParaRPr lang="en-US" dirty="0" err="1"/>
          </a:p>
        </p:txBody>
      </p:sp>
      <p:sp>
        <p:nvSpPr>
          <p:cNvPr id="5" name="Slide Number Placeholder 4">
            <a:extLst>
              <a:ext uri="{FF2B5EF4-FFF2-40B4-BE49-F238E27FC236}">
                <a16:creationId xmlns:a16="http://schemas.microsoft.com/office/drawing/2014/main" id="{31B9A4D8-2D04-7BAE-46B2-211B4A98495F}"/>
              </a:ext>
            </a:extLst>
          </p:cNvPr>
          <p:cNvSpPr>
            <a:spLocks noGrp="1"/>
          </p:cNvSpPr>
          <p:nvPr>
            <p:ph type="sldNum" sz="quarter" idx="12"/>
          </p:nvPr>
        </p:nvSpPr>
        <p:spPr/>
        <p:txBody>
          <a:bodyPr/>
          <a:lstStyle/>
          <a:p>
            <a:fld id="{A2A17EAB-8B51-5C40-8776-6683E51FA7A0}" type="slidenum">
              <a:rPr lang="en-US" smtClean="0"/>
              <a:t>25</a:t>
            </a:fld>
            <a:endParaRPr lang="en-US"/>
          </a:p>
        </p:txBody>
      </p:sp>
      <p:sp>
        <p:nvSpPr>
          <p:cNvPr id="6" name="TextBox 5">
            <a:extLst>
              <a:ext uri="{FF2B5EF4-FFF2-40B4-BE49-F238E27FC236}">
                <a16:creationId xmlns:a16="http://schemas.microsoft.com/office/drawing/2014/main" id="{621C51EE-C82A-A3F8-753C-7191FB89800A}"/>
              </a:ext>
            </a:extLst>
          </p:cNvPr>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Skyler Wiernik</a:t>
            </a:r>
            <a:endParaRPr lang="en-US" dirty="0" err="1"/>
          </a:p>
        </p:txBody>
      </p:sp>
    </p:spTree>
    <p:extLst>
      <p:ext uri="{BB962C8B-B14F-4D97-AF65-F5344CB8AC3E}">
        <p14:creationId xmlns:p14="http://schemas.microsoft.com/office/powerpoint/2010/main" val="184142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C303D-9A85-18F3-7E77-22138E5F8F01}"/>
              </a:ext>
            </a:extLst>
          </p:cNvPr>
          <p:cNvSpPr>
            <a:spLocks noGrp="1"/>
          </p:cNvSpPr>
          <p:nvPr>
            <p:ph type="title"/>
          </p:nvPr>
        </p:nvSpPr>
        <p:spPr/>
        <p:txBody>
          <a:bodyPr/>
          <a:lstStyle/>
          <a:p>
            <a:r>
              <a:rPr lang="en-US" dirty="0">
                <a:ea typeface="Cambria"/>
              </a:rPr>
              <a:t>Apple vs Epic Games [6]</a:t>
            </a:r>
            <a:endParaRPr lang="en-US" dirty="0"/>
          </a:p>
        </p:txBody>
      </p:sp>
      <p:sp>
        <p:nvSpPr>
          <p:cNvPr id="3" name="Content Placeholder 2">
            <a:extLst>
              <a:ext uri="{FF2B5EF4-FFF2-40B4-BE49-F238E27FC236}">
                <a16:creationId xmlns:a16="http://schemas.microsoft.com/office/drawing/2014/main" id="{52C0C2C2-7773-A1CF-C14D-BB40FB87BA3D}"/>
              </a:ext>
            </a:extLst>
          </p:cNvPr>
          <p:cNvSpPr>
            <a:spLocks noGrp="1"/>
          </p:cNvSpPr>
          <p:nvPr>
            <p:ph idx="1"/>
          </p:nvPr>
        </p:nvSpPr>
        <p:spPr/>
        <p:txBody>
          <a:bodyPr vert="horz" lIns="91436" tIns="45718" rIns="91436" bIns="45718" rtlCol="0" anchor="t">
            <a:normAutofit lnSpcReduction="10000"/>
          </a:bodyPr>
          <a:lstStyle/>
          <a:p>
            <a:pPr marL="205740" indent="-205740"/>
            <a:r>
              <a:rPr lang="en-US" dirty="0">
                <a:ea typeface="Cambria"/>
              </a:rPr>
              <a:t>Epic Games, makers of Fortnite, decided to test Apple's policies by deliberately designing an in app payment method that circumvented App Review, and bypassed Apple's 30% tax</a:t>
            </a:r>
          </a:p>
          <a:p>
            <a:pPr marL="205740" indent="-205740"/>
            <a:r>
              <a:rPr lang="en-US" dirty="0">
                <a:ea typeface="Cambria"/>
              </a:rPr>
              <a:t>Apple responded by removing Fortnite from the App Store.</a:t>
            </a:r>
          </a:p>
          <a:p>
            <a:pPr marL="205740" indent="-205740"/>
            <a:r>
              <a:rPr lang="en-US" dirty="0">
                <a:ea typeface="Cambria"/>
              </a:rPr>
              <a:t>Epic filed a lawsuit within 24 hours</a:t>
            </a:r>
          </a:p>
          <a:p>
            <a:pPr marL="205740" indent="-205740"/>
            <a:r>
              <a:rPr lang="en-US" dirty="0">
                <a:ea typeface="Cambria"/>
              </a:rPr>
              <a:t>Epic made it clear that they had the intent to do more than evade the 30% tax. Epic wanted to create their own App Store for games, similar to the market that they run on PC.</a:t>
            </a:r>
          </a:p>
          <a:p>
            <a:pPr marL="205740" indent="-205740"/>
            <a:r>
              <a:rPr lang="en-US" dirty="0">
                <a:ea typeface="Cambria"/>
              </a:rPr>
              <a:t>They called Apple a "</a:t>
            </a:r>
            <a:r>
              <a:rPr lang="en-US" dirty="0">
                <a:ea typeface="+mn-lt"/>
                <a:cs typeface="+mn-lt"/>
              </a:rPr>
              <a:t>behemoth seeking to control markets, block competition, and stifle innovation"</a:t>
            </a:r>
            <a:endParaRPr lang="en-US" dirty="0">
              <a:ea typeface="Cambria"/>
            </a:endParaRPr>
          </a:p>
        </p:txBody>
      </p:sp>
      <p:sp>
        <p:nvSpPr>
          <p:cNvPr id="4" name="Footer Placeholder 3">
            <a:extLst>
              <a:ext uri="{FF2B5EF4-FFF2-40B4-BE49-F238E27FC236}">
                <a16:creationId xmlns:a16="http://schemas.microsoft.com/office/drawing/2014/main" id="{4E664770-3A4B-FDD5-EF4E-188DCC8B7D4C}"/>
              </a:ext>
            </a:extLst>
          </p:cNvPr>
          <p:cNvSpPr>
            <a:spLocks noGrp="1"/>
          </p:cNvSpPr>
          <p:nvPr>
            <p:ph type="ftr" sz="quarter" idx="11"/>
          </p:nvPr>
        </p:nvSpPr>
        <p:spPr/>
        <p:txBody>
          <a:bodyPr/>
          <a:lstStyle/>
          <a:p>
            <a:r>
              <a:rPr lang="sk-SK"/>
              <a:t>© 2023 Keith A. Pray</a:t>
            </a:r>
            <a:endParaRPr lang="en-US" dirty="0" err="1"/>
          </a:p>
        </p:txBody>
      </p:sp>
      <p:sp>
        <p:nvSpPr>
          <p:cNvPr id="5" name="Slide Number Placeholder 4">
            <a:extLst>
              <a:ext uri="{FF2B5EF4-FFF2-40B4-BE49-F238E27FC236}">
                <a16:creationId xmlns:a16="http://schemas.microsoft.com/office/drawing/2014/main" id="{5873619F-3B34-9185-6A5A-EC31A38ADFEF}"/>
              </a:ext>
            </a:extLst>
          </p:cNvPr>
          <p:cNvSpPr>
            <a:spLocks noGrp="1"/>
          </p:cNvSpPr>
          <p:nvPr>
            <p:ph type="sldNum" sz="quarter" idx="12"/>
          </p:nvPr>
        </p:nvSpPr>
        <p:spPr/>
        <p:txBody>
          <a:bodyPr/>
          <a:lstStyle/>
          <a:p>
            <a:fld id="{A2A17EAB-8B51-5C40-8776-6683E51FA7A0}" type="slidenum">
              <a:rPr lang="en-US" smtClean="0"/>
              <a:t>26</a:t>
            </a:fld>
            <a:endParaRPr lang="en-US"/>
          </a:p>
        </p:txBody>
      </p:sp>
      <p:sp>
        <p:nvSpPr>
          <p:cNvPr id="6" name="TextBox 5">
            <a:extLst>
              <a:ext uri="{FF2B5EF4-FFF2-40B4-BE49-F238E27FC236}">
                <a16:creationId xmlns:a16="http://schemas.microsoft.com/office/drawing/2014/main" id="{FAC084E5-09D9-51DB-9A89-EA384E1C24A2}"/>
              </a:ext>
            </a:extLst>
          </p:cNvPr>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Skyler Wiernik</a:t>
            </a:r>
            <a:endParaRPr lang="en-US" dirty="0" err="1"/>
          </a:p>
        </p:txBody>
      </p:sp>
    </p:spTree>
    <p:extLst>
      <p:ext uri="{BB962C8B-B14F-4D97-AF65-F5344CB8AC3E}">
        <p14:creationId xmlns:p14="http://schemas.microsoft.com/office/powerpoint/2010/main" val="2204245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C303D-9A85-18F3-7E77-22138E5F8F01}"/>
              </a:ext>
            </a:extLst>
          </p:cNvPr>
          <p:cNvSpPr>
            <a:spLocks noGrp="1"/>
          </p:cNvSpPr>
          <p:nvPr>
            <p:ph type="title"/>
          </p:nvPr>
        </p:nvSpPr>
        <p:spPr/>
        <p:txBody>
          <a:bodyPr/>
          <a:lstStyle/>
          <a:p>
            <a:r>
              <a:rPr lang="en-US" dirty="0">
                <a:ea typeface="Cambria"/>
              </a:rPr>
              <a:t>Apple vs Epic Games [6]</a:t>
            </a:r>
            <a:endParaRPr lang="en-US" dirty="0"/>
          </a:p>
        </p:txBody>
      </p:sp>
      <p:sp>
        <p:nvSpPr>
          <p:cNvPr id="3" name="Content Placeholder 2">
            <a:extLst>
              <a:ext uri="{FF2B5EF4-FFF2-40B4-BE49-F238E27FC236}">
                <a16:creationId xmlns:a16="http://schemas.microsoft.com/office/drawing/2014/main" id="{52C0C2C2-7773-A1CF-C14D-BB40FB87BA3D}"/>
              </a:ext>
            </a:extLst>
          </p:cNvPr>
          <p:cNvSpPr>
            <a:spLocks noGrp="1"/>
          </p:cNvSpPr>
          <p:nvPr>
            <p:ph idx="1"/>
          </p:nvPr>
        </p:nvSpPr>
        <p:spPr>
          <a:xfrm>
            <a:off x="685800" y="1352551"/>
            <a:ext cx="7772400" cy="3509375"/>
          </a:xfrm>
        </p:spPr>
        <p:txBody>
          <a:bodyPr vert="horz" lIns="91436" tIns="45718" rIns="91436" bIns="45718" rtlCol="0" anchor="t">
            <a:normAutofit fontScale="92500" lnSpcReduction="20000"/>
          </a:bodyPr>
          <a:lstStyle/>
          <a:p>
            <a:pPr marL="205740" indent="-205740"/>
            <a:r>
              <a:rPr lang="en-US" dirty="0">
                <a:ea typeface="Cambria"/>
              </a:rPr>
              <a:t>In response to the lawsuit, Apple threatened to completely remove Epic's access to Apple developer tools.</a:t>
            </a:r>
          </a:p>
          <a:p>
            <a:pPr marL="411480" lvl="1" indent="-205740">
              <a:buFont typeface="Cambria" pitchFamily="34" charset="0"/>
            </a:pPr>
            <a:r>
              <a:rPr lang="en-US" dirty="0">
                <a:ea typeface="+mn-lt"/>
                <a:cs typeface="+mn-lt"/>
              </a:rPr>
              <a:t>This would cease development of Epic's "Unreal Engine", which is a large framework licensed out too many other companies including Microsoft.</a:t>
            </a:r>
          </a:p>
          <a:p>
            <a:pPr marL="411480" lvl="1" indent="-205740">
              <a:buFont typeface="Cambria" pitchFamily="34" charset="0"/>
            </a:pPr>
            <a:r>
              <a:rPr lang="en-US" dirty="0">
                <a:ea typeface="+mn-lt"/>
                <a:cs typeface="+mn-lt"/>
              </a:rPr>
              <a:t>Epic argued that Apple was retaliating against other areas of their business unrelated to the Fortnite claim.</a:t>
            </a:r>
          </a:p>
          <a:p>
            <a:pPr marL="411480" lvl="1" indent="-205740">
              <a:buFont typeface="Cambria" pitchFamily="34" charset="0"/>
            </a:pPr>
            <a:r>
              <a:rPr lang="en-US" dirty="0">
                <a:ea typeface="+mn-lt"/>
                <a:cs typeface="+mn-lt"/>
              </a:rPr>
              <a:t>The court ordered Apple not to take action on Epic Game's developer account until the conclusion of the lawsuit</a:t>
            </a:r>
            <a:endParaRPr lang="en-US" dirty="0"/>
          </a:p>
          <a:p>
            <a:pPr marL="205740" indent="-205740"/>
            <a:r>
              <a:rPr lang="en-US" dirty="0">
                <a:ea typeface="Cambria"/>
              </a:rPr>
              <a:t>Both Microsoft and Spotify showed support for Epic in the suit</a:t>
            </a:r>
          </a:p>
          <a:p>
            <a:pPr marL="205740" indent="-205740"/>
            <a:r>
              <a:rPr lang="en-US" dirty="0">
                <a:ea typeface="Cambria"/>
              </a:rPr>
              <a:t>Epic was forced to pay Apple 30% of its revenue ($6 million) for the period of time in  which they were evading Apple's payment system.</a:t>
            </a:r>
          </a:p>
          <a:p>
            <a:pPr marL="205740" indent="-205740"/>
            <a:r>
              <a:rPr lang="en-US" dirty="0">
                <a:ea typeface="Cambria"/>
              </a:rPr>
              <a:t>Apple was forced to update their App Store guidelines to allow developers to include links in apps to pay elsewhere.</a:t>
            </a:r>
          </a:p>
          <a:p>
            <a:pPr marL="411480" lvl="1" indent="-205740"/>
            <a:endParaRPr lang="en-US" dirty="0">
              <a:ea typeface="Cambria"/>
            </a:endParaRPr>
          </a:p>
          <a:p>
            <a:pPr marL="411480" lvl="1" indent="-205740"/>
            <a:endParaRPr lang="en-US" dirty="0">
              <a:ea typeface="Cambria"/>
            </a:endParaRPr>
          </a:p>
          <a:p>
            <a:pPr marL="411480" lvl="1" indent="-205740"/>
            <a:endParaRPr lang="en-US" dirty="0">
              <a:ea typeface="Cambria"/>
            </a:endParaRPr>
          </a:p>
        </p:txBody>
      </p:sp>
      <p:sp>
        <p:nvSpPr>
          <p:cNvPr id="4" name="Footer Placeholder 3">
            <a:extLst>
              <a:ext uri="{FF2B5EF4-FFF2-40B4-BE49-F238E27FC236}">
                <a16:creationId xmlns:a16="http://schemas.microsoft.com/office/drawing/2014/main" id="{4E664770-3A4B-FDD5-EF4E-188DCC8B7D4C}"/>
              </a:ext>
            </a:extLst>
          </p:cNvPr>
          <p:cNvSpPr>
            <a:spLocks noGrp="1"/>
          </p:cNvSpPr>
          <p:nvPr>
            <p:ph type="ftr" sz="quarter" idx="11"/>
          </p:nvPr>
        </p:nvSpPr>
        <p:spPr/>
        <p:txBody>
          <a:bodyPr/>
          <a:lstStyle/>
          <a:p>
            <a:r>
              <a:rPr lang="sk-SK"/>
              <a:t>© 2023 Keith A. Pray</a:t>
            </a:r>
            <a:endParaRPr lang="en-US" dirty="0" err="1"/>
          </a:p>
        </p:txBody>
      </p:sp>
      <p:sp>
        <p:nvSpPr>
          <p:cNvPr id="5" name="Slide Number Placeholder 4">
            <a:extLst>
              <a:ext uri="{FF2B5EF4-FFF2-40B4-BE49-F238E27FC236}">
                <a16:creationId xmlns:a16="http://schemas.microsoft.com/office/drawing/2014/main" id="{5873619F-3B34-9185-6A5A-EC31A38ADFEF}"/>
              </a:ext>
            </a:extLst>
          </p:cNvPr>
          <p:cNvSpPr>
            <a:spLocks noGrp="1"/>
          </p:cNvSpPr>
          <p:nvPr>
            <p:ph type="sldNum" sz="quarter" idx="12"/>
          </p:nvPr>
        </p:nvSpPr>
        <p:spPr/>
        <p:txBody>
          <a:bodyPr/>
          <a:lstStyle/>
          <a:p>
            <a:fld id="{A2A17EAB-8B51-5C40-8776-6683E51FA7A0}" type="slidenum">
              <a:rPr lang="en-US" smtClean="0"/>
              <a:t>27</a:t>
            </a:fld>
            <a:endParaRPr lang="en-US"/>
          </a:p>
        </p:txBody>
      </p:sp>
      <p:sp>
        <p:nvSpPr>
          <p:cNvPr id="6" name="TextBox 5">
            <a:extLst>
              <a:ext uri="{FF2B5EF4-FFF2-40B4-BE49-F238E27FC236}">
                <a16:creationId xmlns:a16="http://schemas.microsoft.com/office/drawing/2014/main" id="{02373F8D-F2D5-A279-643A-C71230C7CC7A}"/>
              </a:ext>
            </a:extLst>
          </p:cNvPr>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Skyler Wiernik</a:t>
            </a:r>
            <a:endParaRPr lang="en-US" dirty="0" err="1"/>
          </a:p>
        </p:txBody>
      </p:sp>
    </p:spTree>
    <p:extLst>
      <p:ext uri="{BB962C8B-B14F-4D97-AF65-F5344CB8AC3E}">
        <p14:creationId xmlns:p14="http://schemas.microsoft.com/office/powerpoint/2010/main" val="1270273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352551"/>
            <a:ext cx="7772400" cy="3459125"/>
          </a:xfrm>
        </p:spPr>
        <p:txBody>
          <a:bodyPr vert="horz" lIns="91440" tIns="45718" rIns="91436" bIns="45718" rtlCol="0" anchor="t">
            <a:normAutofit fontScale="70000" lnSpcReduction="20000"/>
          </a:bodyPr>
          <a:lstStyle/>
          <a:p>
            <a:pPr marL="205740" indent="-205740">
              <a:buNone/>
            </a:pPr>
            <a:r>
              <a:rPr lang="en-US" dirty="0">
                <a:ea typeface="+mn-lt"/>
                <a:cs typeface="+mn-lt"/>
              </a:rPr>
              <a:t>[1] “Companies Ranked by Market Cap.” CompaniesMarketCap.com - Companies   Ranked by Market Capitalization, </a:t>
            </a:r>
            <a:r>
              <a:rPr lang="en-US" dirty="0">
                <a:ea typeface="+mn-lt"/>
                <a:cs typeface="+mn-lt"/>
                <a:hlinkClick r:id="rId2"/>
              </a:rPr>
              <a:t>https://companiesmarketcap.com/</a:t>
            </a:r>
            <a:r>
              <a:rPr lang="en-US" dirty="0">
                <a:ea typeface="+mn-lt"/>
                <a:cs typeface="+mn-lt"/>
              </a:rPr>
              <a:t>. </a:t>
            </a:r>
            <a:endParaRPr lang="en-US"/>
          </a:p>
          <a:p>
            <a:pPr marL="205740" indent="-205740">
              <a:buNone/>
            </a:pPr>
            <a:r>
              <a:rPr lang="en-US" dirty="0">
                <a:ea typeface="+mn-lt"/>
                <a:cs typeface="+mn-lt"/>
              </a:rPr>
              <a:t>[2] Nicas, Jack. “Apple Becomes First Company to Hit $3 Trillion Market Value.” The New York Times, The New York Times, 3 Jan. 2022, </a:t>
            </a:r>
            <a:r>
              <a:rPr lang="en-US" dirty="0">
                <a:ea typeface="+mn-lt"/>
                <a:cs typeface="+mn-lt"/>
                <a:hlinkClick r:id="rId3"/>
              </a:rPr>
              <a:t>https://www.nytimes.com/2022/01/03/technology/apple-3-trillion-market-value.html</a:t>
            </a:r>
            <a:r>
              <a:rPr lang="en-US" dirty="0">
                <a:ea typeface="+mn-lt"/>
                <a:cs typeface="+mn-lt"/>
              </a:rPr>
              <a:t>. </a:t>
            </a:r>
            <a:endParaRPr lang="en-US">
              <a:ea typeface="Cambria"/>
            </a:endParaRPr>
          </a:p>
          <a:p>
            <a:pPr marL="205740" indent="-205740">
              <a:buNone/>
            </a:pPr>
            <a:r>
              <a:rPr lang="en-US" dirty="0">
                <a:ea typeface="+mn-lt"/>
                <a:cs typeface="+mn-lt"/>
              </a:rPr>
              <a:t>[3] Apple. “App Store Review Guidelines.” Apple Developer, </a:t>
            </a:r>
            <a:r>
              <a:rPr lang="en-US" dirty="0">
                <a:ea typeface="+mn-lt"/>
                <a:cs typeface="+mn-lt"/>
                <a:hlinkClick r:id="rId4"/>
              </a:rPr>
              <a:t>https://developer.apple.com/app-store/review/guidelines/</a:t>
            </a:r>
            <a:r>
              <a:rPr lang="en-US" dirty="0">
                <a:ea typeface="+mn-lt"/>
                <a:cs typeface="+mn-lt"/>
              </a:rPr>
              <a:t>. </a:t>
            </a:r>
            <a:endParaRPr lang="en-US">
              <a:ea typeface="Cambria"/>
            </a:endParaRPr>
          </a:p>
          <a:p>
            <a:pPr marL="205740" indent="-205740">
              <a:buNone/>
            </a:pPr>
            <a:r>
              <a:rPr lang="en-US" dirty="0">
                <a:ea typeface="+mn-lt"/>
                <a:cs typeface="+mn-lt"/>
              </a:rPr>
              <a:t>[4] “Online Music Streaming: Past, Present and Future.” </a:t>
            </a:r>
            <a:r>
              <a:rPr lang="en-US" dirty="0" err="1">
                <a:ea typeface="+mn-lt"/>
                <a:cs typeface="+mn-lt"/>
              </a:rPr>
              <a:t>Muvi</a:t>
            </a:r>
            <a:r>
              <a:rPr lang="en-US" dirty="0">
                <a:ea typeface="+mn-lt"/>
                <a:cs typeface="+mn-lt"/>
              </a:rPr>
              <a:t> One, 22 Mar. 2017, </a:t>
            </a:r>
            <a:r>
              <a:rPr lang="en-US" dirty="0">
                <a:ea typeface="+mn-lt"/>
                <a:cs typeface="+mn-lt"/>
                <a:hlinkClick r:id="rId5"/>
              </a:rPr>
              <a:t>https://www.muvi.com/blogs/evolution-online-audio-streaming.html</a:t>
            </a:r>
            <a:r>
              <a:rPr lang="en-US" dirty="0">
                <a:ea typeface="+mn-lt"/>
                <a:cs typeface="+mn-lt"/>
              </a:rPr>
              <a:t>. </a:t>
            </a:r>
            <a:endParaRPr lang="en-US">
              <a:ea typeface="Cambria"/>
            </a:endParaRPr>
          </a:p>
          <a:p>
            <a:pPr marL="205740" indent="-205740">
              <a:buNone/>
            </a:pPr>
            <a:r>
              <a:rPr lang="en-US" dirty="0">
                <a:ea typeface="+mn-lt"/>
                <a:cs typeface="+mn-lt"/>
              </a:rPr>
              <a:t>[5] Spotify. “Timeline.” Time to Play Fair, 28 Feb. 2023, </a:t>
            </a:r>
            <a:r>
              <a:rPr lang="en-US" dirty="0">
                <a:ea typeface="+mn-lt"/>
                <a:cs typeface="+mn-lt"/>
                <a:hlinkClick r:id="rId6"/>
              </a:rPr>
              <a:t>https://www.timetoplayfair.com/timeline/</a:t>
            </a:r>
            <a:r>
              <a:rPr lang="en-US" dirty="0">
                <a:ea typeface="+mn-lt"/>
                <a:cs typeface="+mn-lt"/>
              </a:rPr>
              <a:t>. </a:t>
            </a:r>
            <a:endParaRPr lang="en-US">
              <a:ea typeface="Cambria"/>
            </a:endParaRPr>
          </a:p>
          <a:p>
            <a:pPr marL="0" indent="0">
              <a:buNone/>
            </a:pPr>
            <a:r>
              <a:rPr lang="en-US" dirty="0">
                <a:ea typeface="+mn-lt"/>
                <a:cs typeface="+mn-lt"/>
              </a:rPr>
              <a:t>[6] Owen , Malcolm. “Epic Games vs Apple Trial, Verdict, and Aftermath - All You Need to Know.” </a:t>
            </a:r>
            <a:r>
              <a:rPr lang="en-US" dirty="0" err="1">
                <a:ea typeface="+mn-lt"/>
                <a:cs typeface="+mn-lt"/>
              </a:rPr>
              <a:t>AppleInsider</a:t>
            </a:r>
            <a:r>
              <a:rPr lang="en-US" dirty="0">
                <a:ea typeface="+mn-lt"/>
                <a:cs typeface="+mn-lt"/>
              </a:rPr>
              <a:t>, 14 Nov. 2022, https://appleinsider.com/articles/20/08/23/apple-versus-epic-games-fortnite-app-store-saga----the-story-so-far. </a:t>
            </a:r>
            <a:endParaRPr lang="en-US">
              <a:ea typeface="Cambria"/>
            </a:endParaRPr>
          </a:p>
        </p:txBody>
      </p:sp>
      <p:sp>
        <p:nvSpPr>
          <p:cNvPr id="4" name="Footer Placeholder 3"/>
          <p:cNvSpPr>
            <a:spLocks noGrp="1"/>
          </p:cNvSpPr>
          <p:nvPr>
            <p:ph type="ftr" sz="quarter" idx="11"/>
          </p:nvPr>
        </p:nvSpPr>
        <p:spPr/>
        <p:txBody>
          <a:bodyPr/>
          <a:lstStyle/>
          <a:p>
            <a:r>
              <a:rPr lang="sk-SK"/>
              <a:t>© 2023 Keith A. Pray</a:t>
            </a:r>
            <a:endParaRPr lang="en-US" dirty="0" err="1"/>
          </a:p>
        </p:txBody>
      </p:sp>
      <p:sp>
        <p:nvSpPr>
          <p:cNvPr id="5" name="Slide Number Placeholder 4"/>
          <p:cNvSpPr>
            <a:spLocks noGrp="1"/>
          </p:cNvSpPr>
          <p:nvPr>
            <p:ph type="sldNum" sz="quarter" idx="12"/>
          </p:nvPr>
        </p:nvSpPr>
        <p:spPr/>
        <p:txBody>
          <a:bodyPr/>
          <a:lstStyle/>
          <a:p>
            <a:fld id="{A2A17EAB-8B51-5C40-8776-6683E51FA7A0}" type="slidenum">
              <a:rPr lang="en-US" smtClean="0"/>
              <a:t>28</a:t>
            </a:fld>
            <a:endParaRPr lang="en-US"/>
          </a:p>
        </p:txBody>
      </p:sp>
      <p:sp>
        <p:nvSpPr>
          <p:cNvPr id="6" name="TextBox 5"/>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Skyler Wiernik</a:t>
            </a:r>
            <a:endParaRPr lang="en-US" dirty="0"/>
          </a:p>
        </p:txBody>
      </p:sp>
    </p:spTree>
    <p:extLst>
      <p:ext uri="{BB962C8B-B14F-4D97-AF65-F5344CB8AC3E}">
        <p14:creationId xmlns:p14="http://schemas.microsoft.com/office/powerpoint/2010/main" val="3554058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6</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2023 Keith A. Pray</a:t>
            </a:r>
            <a:endParaRPr lang="en-US"/>
          </a:p>
        </p:txBody>
      </p:sp>
      <p:pic>
        <p:nvPicPr>
          <p:cNvPr id="9" name="Picture 8"/>
          <p:cNvPicPr>
            <a:picLocks noChangeAspect="1"/>
          </p:cNvPicPr>
          <p:nvPr/>
        </p:nvPicPr>
        <p:blipFill>
          <a:blip r:embed="rId3"/>
          <a:stretch>
            <a:fillRect/>
          </a:stretch>
        </p:blipFill>
        <p:spPr>
          <a:xfrm>
            <a:off x="4335240" y="342594"/>
            <a:ext cx="4532905" cy="4754186"/>
          </a:xfrm>
          <a:prstGeom prst="rect">
            <a:avLst/>
          </a:prstGeom>
        </p:spPr>
      </p:pic>
      <p:sp>
        <p:nvSpPr>
          <p:cNvPr id="10" name="TextBox 9"/>
          <p:cNvSpPr txBox="1"/>
          <p:nvPr/>
        </p:nvSpPr>
        <p:spPr>
          <a:xfrm>
            <a:off x="1641052" y="4718067"/>
            <a:ext cx="2547542" cy="346249"/>
          </a:xfrm>
          <a:prstGeom prst="rect">
            <a:avLst/>
          </a:prstGeom>
          <a:noFill/>
        </p:spPr>
        <p:txBody>
          <a:bodyPr wrap="none" rtlCol="0">
            <a:spAutoFit/>
          </a:bodyPr>
          <a:lstStyle/>
          <a:p>
            <a:pPr>
              <a:lnSpc>
                <a:spcPct val="90000"/>
              </a:lnSpc>
            </a:pPr>
            <a:r>
              <a:rPr lang="en-US" dirty="0"/>
              <a:t>http://</a:t>
            </a:r>
            <a:r>
              <a:rPr lang="en-US" dirty="0" err="1"/>
              <a:t>xkcd.com</a:t>
            </a:r>
            <a:r>
              <a:rPr lang="en-US" dirty="0"/>
              <a:t>/1269/</a:t>
            </a:r>
          </a:p>
        </p:txBody>
      </p: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
        <p:nvSpPr>
          <p:cNvPr id="11" name="Action Button: Movie 10">
            <a:hlinkClick r:id="rId4" highlightClick="1"/>
            <a:extLst>
              <a:ext uri="{FF2B5EF4-FFF2-40B4-BE49-F238E27FC236}">
                <a16:creationId xmlns:a16="http://schemas.microsoft.com/office/drawing/2014/main" id="{6F3F4B9A-3325-F043-B113-BA8B5DCE88F6}"/>
              </a:ext>
            </a:extLst>
          </p:cNvPr>
          <p:cNvSpPr/>
          <p:nvPr/>
        </p:nvSpPr>
        <p:spPr>
          <a:xfrm>
            <a:off x="143228" y="4565981"/>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1026" name="Picture 2" descr="What is Your Password? - YouTube">
            <a:hlinkClick r:id="rId4"/>
            <a:extLst>
              <a:ext uri="{FF2B5EF4-FFF2-40B4-BE49-F238E27FC236}">
                <a16:creationId xmlns:a16="http://schemas.microsoft.com/office/drawing/2014/main" id="{AF2CA04B-B189-3C9A-9B38-D5434411C6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863" y="4469368"/>
            <a:ext cx="914400" cy="51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2023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30</a:t>
            </a:fld>
            <a:endParaRPr lang="en-US"/>
          </a:p>
        </p:txBody>
      </p:sp>
    </p:spTree>
    <p:extLst>
      <p:ext uri="{BB962C8B-B14F-4D97-AF65-F5344CB8AC3E}">
        <p14:creationId xmlns:p14="http://schemas.microsoft.com/office/powerpoint/2010/main" val="1202851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a:t>
            </a:r>
          </a:p>
        </p:txBody>
      </p:sp>
      <p:sp>
        <p:nvSpPr>
          <p:cNvPr id="3" name="Content Placeholder 2"/>
          <p:cNvSpPr>
            <a:spLocks noGrp="1"/>
          </p:cNvSpPr>
          <p:nvPr>
            <p:ph idx="1"/>
          </p:nvPr>
        </p:nvSpPr>
        <p:spPr/>
        <p:txBody>
          <a:bodyPr>
            <a:normAutofit/>
          </a:bodyPr>
          <a:lstStyle/>
          <a:p>
            <a:r>
              <a:rPr lang="en-US" dirty="0"/>
              <a:t>Address email to entire course staff for quickest response</a:t>
            </a:r>
          </a:p>
          <a:p>
            <a:r>
              <a:rPr lang="en-US" dirty="0"/>
              <a:t>Review Presentation and Paper Guidelines on course site</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31</a:t>
            </a:fld>
            <a:endParaRPr lang="en-US"/>
          </a:p>
        </p:txBody>
      </p:sp>
    </p:spTree>
    <p:extLst>
      <p:ext uri="{BB962C8B-B14F-4D97-AF65-F5344CB8AC3E}">
        <p14:creationId xmlns:p14="http://schemas.microsoft.com/office/powerpoint/2010/main" val="173819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a:xfrm>
            <a:off x="685800" y="1087822"/>
            <a:ext cx="3733800" cy="3909374"/>
          </a:xfrm>
        </p:spPr>
        <p:txBody>
          <a:bodyPr>
            <a:normAutofit lnSpcReduction="10000"/>
          </a:bodyPr>
          <a:lstStyle/>
          <a:p>
            <a:pPr>
              <a:lnSpc>
                <a:spcPct val="110000"/>
              </a:lnSpc>
              <a:spcBef>
                <a:spcPts val="100"/>
              </a:spcBef>
              <a:spcAft>
                <a:spcPts val="100"/>
              </a:spcAft>
            </a:pPr>
            <a:r>
              <a:rPr lang="en-US" sz="1200" dirty="0"/>
              <a:t>pp. 234 Alexa calling unbeknown scary</a:t>
            </a:r>
          </a:p>
          <a:p>
            <a:pPr>
              <a:lnSpc>
                <a:spcPct val="110000"/>
              </a:lnSpc>
              <a:spcBef>
                <a:spcPts val="100"/>
              </a:spcBef>
              <a:spcAft>
                <a:spcPts val="100"/>
              </a:spcAft>
            </a:pPr>
            <a:r>
              <a:rPr lang="en-US" sz="1200" dirty="0"/>
              <a:t>pp. 235 How much do you use computer labs now?</a:t>
            </a:r>
          </a:p>
          <a:p>
            <a:pPr>
              <a:lnSpc>
                <a:spcPct val="110000"/>
              </a:lnSpc>
              <a:spcBef>
                <a:spcPts val="100"/>
              </a:spcBef>
              <a:spcAft>
                <a:spcPts val="100"/>
              </a:spcAft>
            </a:pPr>
            <a:r>
              <a:rPr lang="en-US" sz="1200" dirty="0"/>
              <a:t>pp. 236 Park example, videotape unlikely, Panopticon, businesswoman nice change</a:t>
            </a:r>
          </a:p>
          <a:p>
            <a:pPr>
              <a:lnSpc>
                <a:spcPct val="110000"/>
              </a:lnSpc>
              <a:spcBef>
                <a:spcPts val="100"/>
              </a:spcBef>
              <a:spcAft>
                <a:spcPts val="100"/>
              </a:spcAft>
            </a:pPr>
            <a:r>
              <a:rPr lang="en-US" sz="1200" dirty="0"/>
              <a:t>pp. 237 “moral capital” Book 1984 relationship == subversive act, ex-spouses just above enemies?</a:t>
            </a:r>
          </a:p>
          <a:p>
            <a:pPr>
              <a:lnSpc>
                <a:spcPct val="110000"/>
              </a:lnSpc>
              <a:spcBef>
                <a:spcPts val="100"/>
              </a:spcBef>
              <a:spcAft>
                <a:spcPts val="100"/>
              </a:spcAft>
            </a:pPr>
            <a:r>
              <a:rPr lang="en-US" sz="1200" dirty="0"/>
              <a:t>pp. 239 tech price down privacy invasion up?</a:t>
            </a:r>
          </a:p>
          <a:p>
            <a:pPr>
              <a:lnSpc>
                <a:spcPct val="110000"/>
              </a:lnSpc>
              <a:spcBef>
                <a:spcPts val="100"/>
              </a:spcBef>
              <a:spcAft>
                <a:spcPts val="100"/>
              </a:spcAft>
            </a:pPr>
            <a:r>
              <a:rPr lang="en-US" sz="1200" dirty="0"/>
              <a:t>pp. 240 Hilton consent to pic being in book? </a:t>
            </a:r>
          </a:p>
          <a:p>
            <a:pPr>
              <a:lnSpc>
                <a:spcPct val="110000"/>
              </a:lnSpc>
              <a:spcBef>
                <a:spcPts val="100"/>
              </a:spcBef>
              <a:spcAft>
                <a:spcPts val="100"/>
              </a:spcAft>
            </a:pPr>
            <a:r>
              <a:rPr lang="en-US" sz="1200" dirty="0"/>
              <a:t>pp. 242 How common are internet connected home surveillance systems?</a:t>
            </a:r>
          </a:p>
          <a:p>
            <a:pPr>
              <a:lnSpc>
                <a:spcPct val="110000"/>
              </a:lnSpc>
              <a:spcBef>
                <a:spcPts val="100"/>
              </a:spcBef>
              <a:spcAft>
                <a:spcPts val="100"/>
              </a:spcAft>
            </a:pPr>
            <a:r>
              <a:rPr lang="en-US" sz="1200" dirty="0"/>
              <a:t>pp. Do you expect privacy in others’ homes?</a:t>
            </a:r>
          </a:p>
          <a:p>
            <a:pPr>
              <a:lnSpc>
                <a:spcPct val="110000"/>
              </a:lnSpc>
              <a:spcBef>
                <a:spcPts val="100"/>
              </a:spcBef>
              <a:spcAft>
                <a:spcPts val="100"/>
              </a:spcAft>
            </a:pPr>
            <a:r>
              <a:rPr lang="en-US" sz="1200" dirty="0"/>
              <a:t>pp. 244 Many daycares monitor, any studies yet? </a:t>
            </a:r>
          </a:p>
          <a:p>
            <a:pPr>
              <a:lnSpc>
                <a:spcPct val="110000"/>
              </a:lnSpc>
              <a:spcBef>
                <a:spcPts val="100"/>
              </a:spcBef>
              <a:spcAft>
                <a:spcPts val="100"/>
              </a:spcAft>
            </a:pPr>
            <a:r>
              <a:rPr lang="en-US" sz="1200" dirty="0"/>
              <a:t>pp. 245 junk mailers not using info well</a:t>
            </a:r>
          </a:p>
          <a:p>
            <a:pPr>
              <a:lnSpc>
                <a:spcPct val="120000"/>
              </a:lnSpc>
              <a:spcBef>
                <a:spcPts val="0"/>
              </a:spcBef>
            </a:pPr>
            <a:r>
              <a:rPr lang="en-US" sz="1200" dirty="0"/>
              <a:t>pp. 246 Anything come of EPIC Facebook Tag Suggestions complaint?</a:t>
            </a:r>
          </a:p>
          <a:p>
            <a:pPr>
              <a:lnSpc>
                <a:spcPct val="120000"/>
              </a:lnSpc>
              <a:spcBef>
                <a:spcPts val="0"/>
              </a:spcBef>
            </a:pPr>
            <a:r>
              <a:rPr lang="en-US" sz="1200" dirty="0"/>
              <a:t>pp. 247 Loyalty programs changed in 20 years?</a:t>
            </a:r>
          </a:p>
          <a:p>
            <a:pPr>
              <a:lnSpc>
                <a:spcPct val="120000"/>
              </a:lnSpc>
              <a:spcBef>
                <a:spcPts val="0"/>
              </a:spcBef>
            </a:pPr>
            <a:r>
              <a:rPr lang="en-US" sz="1200" dirty="0"/>
              <a:t>pp. 248 Clothing body scans common 20 years later?</a:t>
            </a:r>
          </a:p>
        </p:txBody>
      </p:sp>
      <p:sp>
        <p:nvSpPr>
          <p:cNvPr id="11" name="Content Placeholder 10"/>
          <p:cNvSpPr>
            <a:spLocks noGrp="1"/>
          </p:cNvSpPr>
          <p:nvPr>
            <p:ph sz="half" idx="2"/>
          </p:nvPr>
        </p:nvSpPr>
        <p:spPr>
          <a:xfrm>
            <a:off x="4724400" y="1087822"/>
            <a:ext cx="3733800" cy="3909374"/>
          </a:xfrm>
        </p:spPr>
        <p:txBody>
          <a:bodyPr lIns="91440">
            <a:normAutofit lnSpcReduction="10000"/>
          </a:bodyPr>
          <a:lstStyle/>
          <a:p>
            <a:pPr>
              <a:lnSpc>
                <a:spcPct val="120000"/>
              </a:lnSpc>
              <a:spcBef>
                <a:spcPts val="0"/>
              </a:spcBef>
            </a:pPr>
            <a:r>
              <a:rPr lang="en-US" sz="1200" dirty="0"/>
              <a:t>pp. 249 How common implanted chips now, sources from 2002, 2004, 2007, 2010?</a:t>
            </a:r>
          </a:p>
          <a:p>
            <a:pPr>
              <a:lnSpc>
                <a:spcPct val="120000"/>
              </a:lnSpc>
              <a:spcBef>
                <a:spcPts val="0"/>
              </a:spcBef>
            </a:pPr>
            <a:r>
              <a:rPr lang="en-US" sz="1200" dirty="0"/>
              <a:t>pp. 251 Any OnStar listening in events since? How much do auto black boxes record now?</a:t>
            </a:r>
          </a:p>
          <a:p>
            <a:pPr>
              <a:lnSpc>
                <a:spcPct val="120000"/>
              </a:lnSpc>
              <a:spcBef>
                <a:spcPts val="0"/>
              </a:spcBef>
            </a:pPr>
            <a:r>
              <a:rPr lang="en-US" sz="1200" dirty="0"/>
              <a:t>pp. 252 Does </a:t>
            </a:r>
            <a:r>
              <a:rPr lang="en-US" sz="1200" dirty="0" err="1"/>
              <a:t>Tivo’s</a:t>
            </a:r>
            <a:r>
              <a:rPr lang="en-US" sz="1200" dirty="0"/>
              <a:t> ad skip weaken time shifting fair use? Browsers put cookies on hard drive, not Servers.</a:t>
            </a:r>
          </a:p>
          <a:p>
            <a:pPr>
              <a:lnSpc>
                <a:spcPct val="120000"/>
              </a:lnSpc>
              <a:spcBef>
                <a:spcPts val="0"/>
              </a:spcBef>
            </a:pPr>
            <a:r>
              <a:rPr lang="en-US" sz="1200" dirty="0"/>
              <a:t>pp. 256 Target execs were not savvy before see pp. 308. 2012 source same year Target outed pregnant teen to parents.</a:t>
            </a:r>
          </a:p>
          <a:p>
            <a:pPr>
              <a:lnSpc>
                <a:spcPct val="120000"/>
              </a:lnSpc>
              <a:spcBef>
                <a:spcPts val="0"/>
              </a:spcBef>
            </a:pPr>
            <a:r>
              <a:rPr lang="en-US" sz="1200" dirty="0"/>
              <a:t>pp. 257 500 mil more than US population</a:t>
            </a:r>
          </a:p>
          <a:p>
            <a:pPr>
              <a:lnSpc>
                <a:spcPct val="120000"/>
              </a:lnSpc>
              <a:spcBef>
                <a:spcPts val="0"/>
              </a:spcBef>
            </a:pPr>
            <a:r>
              <a:rPr lang="en-US" sz="1200" dirty="0"/>
              <a:t>pp. 262 How many times has Zuckerberg been quoted saying “I know we can do better”?</a:t>
            </a:r>
          </a:p>
          <a:p>
            <a:pPr>
              <a:lnSpc>
                <a:spcPct val="120000"/>
              </a:lnSpc>
              <a:spcBef>
                <a:spcPts val="0"/>
              </a:spcBef>
            </a:pPr>
            <a:r>
              <a:rPr lang="en-US" sz="1200" dirty="0"/>
              <a:t>pp. 263 Why did Apple not enforce policy of asking permission in the API?</a:t>
            </a:r>
          </a:p>
          <a:p>
            <a:pPr>
              <a:lnSpc>
                <a:spcPct val="120000"/>
              </a:lnSpc>
              <a:spcBef>
                <a:spcPts val="0"/>
              </a:spcBef>
            </a:pPr>
            <a:r>
              <a:rPr lang="en-US" sz="1200" dirty="0"/>
              <a:t>pp. 265 10 hours &gt; 1 page paper</a:t>
            </a:r>
          </a:p>
          <a:p>
            <a:pPr>
              <a:lnSpc>
                <a:spcPct val="120000"/>
              </a:lnSpc>
              <a:spcBef>
                <a:spcPts val="0"/>
              </a:spcBef>
            </a:pPr>
            <a:r>
              <a:rPr lang="en-US" sz="1200" dirty="0"/>
              <a:t>Questions I liked: 30, 39</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108164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pPr marL="0" indent="0">
              <a:buNone/>
            </a:pPr>
            <a:r>
              <a:rPr lang="en-US" dirty="0"/>
              <a:t>Prepare for class debate: </a:t>
            </a:r>
          </a:p>
          <a:p>
            <a:pPr marL="0" indent="0" algn="ctr">
              <a:buNone/>
            </a:pPr>
            <a:r>
              <a:rPr lang="en-US" dirty="0"/>
              <a:t>National ban on facial recognition surveillance for law enforcement?</a:t>
            </a:r>
          </a:p>
          <a:p>
            <a:pPr marL="0" indent="0" algn="ctr">
              <a:buNone/>
            </a:pPr>
            <a:endParaRPr lang="en-US" dirty="0"/>
          </a:p>
          <a:p>
            <a:pPr lvl="1"/>
            <a:r>
              <a:rPr lang="en-US" dirty="0"/>
              <a:t>Do background reading and decide “Yes” or “No” </a:t>
            </a:r>
          </a:p>
          <a:p>
            <a:pPr lvl="1"/>
            <a:r>
              <a:rPr lang="en-US" dirty="0"/>
              <a:t>Come prepared with notes, facts, dates, high quality sources</a:t>
            </a:r>
          </a:p>
          <a:p>
            <a:pPr lvl="1"/>
            <a:r>
              <a:rPr lang="en-US" dirty="0"/>
              <a:t>Optional One Page Paper on the topic, lowest paper grade will be dropped</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663296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82900"/>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351504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IT Never forgets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Najum Soofi</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2023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966334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Awareness is key </a:t>
            </a:r>
          </a:p>
        </p:txBody>
      </p:sp>
      <p:sp>
        <p:nvSpPr>
          <p:cNvPr id="3" name="Content Placeholder 2"/>
          <p:cNvSpPr>
            <a:spLocks noGrp="1"/>
          </p:cNvSpPr>
          <p:nvPr>
            <p:ph sz="half" idx="1"/>
          </p:nvPr>
        </p:nvSpPr>
        <p:spPr>
          <a:xfrm>
            <a:off x="685800" y="1352551"/>
            <a:ext cx="3886200" cy="3352800"/>
          </a:xfrm>
        </p:spPr>
        <p:txBody>
          <a:bodyPr/>
          <a:lstStyle/>
          <a:p>
            <a:r>
              <a:rPr lang="en-US" dirty="0"/>
              <a:t>Everything we do is being tracked</a:t>
            </a:r>
          </a:p>
          <a:p>
            <a:r>
              <a:rPr lang="en-US" dirty="0"/>
              <a:t>Be careful what you share online</a:t>
            </a:r>
          </a:p>
          <a:p>
            <a:r>
              <a:rPr lang="en-US" dirty="0"/>
              <a:t>Be aware of the tactics companies use to acquire data </a:t>
            </a:r>
          </a:p>
          <a:p>
            <a:r>
              <a:rPr lang="en-US" dirty="0"/>
              <a:t>Be mindful of control you give to companies ; “read the fine print”</a:t>
            </a:r>
          </a:p>
          <a:p>
            <a:r>
              <a:rPr lang="en-US" dirty="0"/>
              <a:t>Nothing is ever really “deleted”</a:t>
            </a:r>
          </a:p>
        </p:txBody>
      </p:sp>
      <p:sp>
        <p:nvSpPr>
          <p:cNvPr id="5" name="Footer Placeholder 4"/>
          <p:cNvSpPr>
            <a:spLocks noGrp="1"/>
          </p:cNvSpPr>
          <p:nvPr>
            <p:ph type="ftr" sz="quarter" idx="11"/>
          </p:nvPr>
        </p:nvSpPr>
        <p:spPr/>
        <p:txBody>
          <a:bodyPr/>
          <a:lstStyle/>
          <a:p>
            <a:r>
              <a:rPr lang="sk-SK" dirty="0"/>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Najum Soofi</a:t>
            </a:r>
          </a:p>
        </p:txBody>
      </p:sp>
      <p:pic>
        <p:nvPicPr>
          <p:cNvPr id="1028" name="Picture 4" descr="El Big Brother de Internet - Community Manager Tercer Sector | cm3sector">
            <a:extLst>
              <a:ext uri="{FF2B5EF4-FFF2-40B4-BE49-F238E27FC236}">
                <a16:creationId xmlns:a16="http://schemas.microsoft.com/office/drawing/2014/main" id="{C43218EC-78BB-2574-7E03-701FD5EBB78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53356" y="1219199"/>
            <a:ext cx="4483474" cy="2987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529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Permissions</a:t>
            </a:r>
          </a:p>
        </p:txBody>
      </p:sp>
      <p:sp>
        <p:nvSpPr>
          <p:cNvPr id="3" name="Content Placeholder 2"/>
          <p:cNvSpPr>
            <a:spLocks noGrp="1"/>
          </p:cNvSpPr>
          <p:nvPr>
            <p:ph sz="half" idx="1"/>
          </p:nvPr>
        </p:nvSpPr>
        <p:spPr>
          <a:xfrm>
            <a:off x="548254" y="1313907"/>
            <a:ext cx="3973286" cy="3352800"/>
          </a:xfrm>
        </p:spPr>
        <p:txBody>
          <a:bodyPr/>
          <a:lstStyle/>
          <a:p>
            <a:r>
              <a:rPr lang="en-US" dirty="0"/>
              <a:t>“Choice” to opt in or opt out </a:t>
            </a:r>
          </a:p>
          <a:p>
            <a:r>
              <a:rPr lang="en-US" dirty="0"/>
              <a:t>Many loopholes companies exploit</a:t>
            </a:r>
          </a:p>
          <a:p>
            <a:r>
              <a:rPr lang="en-US" dirty="0"/>
              <a:t>Incognito mode not really incognito?</a:t>
            </a:r>
          </a:p>
          <a:p>
            <a:r>
              <a:rPr lang="en-US" dirty="0"/>
              <a:t>One approval is all they need</a:t>
            </a:r>
          </a:p>
          <a:p>
            <a:r>
              <a:rPr lang="en-US" dirty="0" err="1"/>
              <a:t>Evercookies</a:t>
            </a:r>
            <a:r>
              <a:rPr lang="en-US" dirty="0"/>
              <a:t>, cookie syncing  </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Najum Soofi</a:t>
            </a:r>
          </a:p>
        </p:txBody>
      </p:sp>
      <p:pic>
        <p:nvPicPr>
          <p:cNvPr id="11" name="Content Placeholder 10">
            <a:extLst>
              <a:ext uri="{FF2B5EF4-FFF2-40B4-BE49-F238E27FC236}">
                <a16:creationId xmlns:a16="http://schemas.microsoft.com/office/drawing/2014/main" id="{2BD25AB1-701F-0F76-BF73-0AAB912D51AE}"/>
              </a:ext>
            </a:extLst>
          </p:cNvPr>
          <p:cNvPicPr>
            <a:picLocks noGrp="1" noChangeAspect="1"/>
          </p:cNvPicPr>
          <p:nvPr>
            <p:ph sz="half" idx="2"/>
          </p:nvPr>
        </p:nvPicPr>
        <p:blipFill>
          <a:blip r:embed="rId3"/>
          <a:stretch>
            <a:fillRect/>
          </a:stretch>
        </p:blipFill>
        <p:spPr>
          <a:xfrm>
            <a:off x="4521540" y="1010603"/>
            <a:ext cx="4449306" cy="3536359"/>
          </a:xfrm>
        </p:spPr>
      </p:pic>
    </p:spTree>
    <p:extLst>
      <p:ext uri="{BB962C8B-B14F-4D97-AF65-F5344CB8AC3E}">
        <p14:creationId xmlns:p14="http://schemas.microsoft.com/office/powerpoint/2010/main" val="4052170942"/>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34832</TotalTime>
  <Words>4780</Words>
  <Application>Microsoft Macintosh PowerPoint</Application>
  <PresentationFormat>On-screen Show (16:9)</PresentationFormat>
  <Paragraphs>459</Paragraphs>
  <Slides>31</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Cambria</vt:lpstr>
      <vt:lpstr>Red Radial 16x9</vt:lpstr>
      <vt:lpstr>Class 6 Information Privacy</vt:lpstr>
      <vt:lpstr>Papers</vt:lpstr>
      <vt:lpstr>Overview</vt:lpstr>
      <vt:lpstr>My Reading Notes</vt:lpstr>
      <vt:lpstr>Assignment</vt:lpstr>
      <vt:lpstr>Overview</vt:lpstr>
      <vt:lpstr>IT Never forgets</vt:lpstr>
      <vt:lpstr>Awareness is key </vt:lpstr>
      <vt:lpstr>Permissions</vt:lpstr>
      <vt:lpstr>Personally</vt:lpstr>
      <vt:lpstr>Anonymity doesn’t mean much </vt:lpstr>
      <vt:lpstr>Conclusion </vt:lpstr>
      <vt:lpstr>References</vt:lpstr>
      <vt:lpstr>Beware Wearables</vt:lpstr>
      <vt:lpstr>Wearable Technologies are growing</vt:lpstr>
      <vt:lpstr>Benefits</vt:lpstr>
      <vt:lpstr>Data privacy</vt:lpstr>
      <vt:lpstr>Misuse of information</vt:lpstr>
      <vt:lpstr>Is it worth it?</vt:lpstr>
      <vt:lpstr>References</vt:lpstr>
      <vt:lpstr>Anti-competitive practices of Apple</vt:lpstr>
      <vt:lpstr>Apple is huge</vt:lpstr>
      <vt:lpstr>Rules set by apple [3]</vt:lpstr>
      <vt:lpstr>Apple vs Spotify</vt:lpstr>
      <vt:lpstr>Apple vs Spotify [5]</vt:lpstr>
      <vt:lpstr>Apple vs Epic Games [6]</vt:lpstr>
      <vt:lpstr>Apple vs Epic Games [6]</vt:lpstr>
      <vt:lpstr>References</vt:lpstr>
      <vt:lpstr>Class 6 The End</vt:lpstr>
      <vt:lpstr>what works well Online With Zoom</vt:lpstr>
      <vt:lpstr>Logistics</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447</cp:revision>
  <dcterms:created xsi:type="dcterms:W3CDTF">2014-08-25T02:19:16Z</dcterms:created>
  <dcterms:modified xsi:type="dcterms:W3CDTF">2023-04-04T22:17:38Z</dcterms:modified>
</cp:coreProperties>
</file>