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0"/>
  </p:notesMasterIdLst>
  <p:handoutMasterIdLst>
    <p:handoutMasterId r:id="rId31"/>
  </p:handoutMasterIdLst>
  <p:sldIdLst>
    <p:sldId id="256" r:id="rId2"/>
    <p:sldId id="259" r:id="rId3"/>
    <p:sldId id="291" r:id="rId4"/>
    <p:sldId id="261" r:id="rId5"/>
    <p:sldId id="264" r:id="rId6"/>
    <p:sldId id="323" r:id="rId7"/>
    <p:sldId id="359" r:id="rId8"/>
    <p:sldId id="297" r:id="rId9"/>
    <p:sldId id="373" r:id="rId10"/>
    <p:sldId id="374" r:id="rId11"/>
    <p:sldId id="375" r:id="rId12"/>
    <p:sldId id="376" r:id="rId13"/>
    <p:sldId id="272" r:id="rId14"/>
    <p:sldId id="377" r:id="rId15"/>
    <p:sldId id="372" r:id="rId16"/>
    <p:sldId id="268" r:id="rId17"/>
    <p:sldId id="271" r:id="rId18"/>
    <p:sldId id="270" r:id="rId19"/>
    <p:sldId id="267" r:id="rId20"/>
    <p:sldId id="366" r:id="rId21"/>
    <p:sldId id="367" r:id="rId22"/>
    <p:sldId id="368" r:id="rId23"/>
    <p:sldId id="369" r:id="rId24"/>
    <p:sldId id="370" r:id="rId25"/>
    <p:sldId id="273" r:id="rId26"/>
    <p:sldId id="371" r:id="rId27"/>
    <p:sldId id="269" r:id="rId28"/>
    <p:sldId id="315" r:id="rId29"/>
  </p:sldIdLst>
  <p:sldSz cx="9144000" cy="5143500" type="screen16x9"/>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F3E45242-6DC9-0143-B165-EEFF1A919F42}">
          <p14:sldIdLst>
            <p14:sldId id="256"/>
            <p14:sldId id="259"/>
            <p14:sldId id="291"/>
            <p14:sldId id="261"/>
            <p14:sldId id="264"/>
            <p14:sldId id="323"/>
            <p14:sldId id="359"/>
            <p14:sldId id="297"/>
          </p14:sldIdLst>
        </p14:section>
        <p14:section name="Students" id="{03AE23C9-21E0-8F4A-B153-0900C2F809BC}">
          <p14:sldIdLst>
            <p14:sldId id="373"/>
            <p14:sldId id="374"/>
            <p14:sldId id="375"/>
            <p14:sldId id="376"/>
            <p14:sldId id="272"/>
            <p14:sldId id="377"/>
            <p14:sldId id="372"/>
            <p14:sldId id="268"/>
            <p14:sldId id="271"/>
            <p14:sldId id="270"/>
            <p14:sldId id="267"/>
            <p14:sldId id="366"/>
            <p14:sldId id="367"/>
            <p14:sldId id="368"/>
            <p14:sldId id="369"/>
            <p14:sldId id="370"/>
            <p14:sldId id="273"/>
            <p14:sldId id="371"/>
          </p14:sldIdLst>
        </p14:section>
        <p14:section name="Common" id="{62B1AA91-D93D-9C4F-8ABE-6423F5BD3A6E}">
          <p14:sldIdLst>
            <p14:sldId id="269"/>
            <p14:sldId id="31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09" autoAdjust="0"/>
    <p:restoredTop sz="80632" autoAdjust="0"/>
  </p:normalViewPr>
  <p:slideViewPr>
    <p:cSldViewPr snapToGrid="0" snapToObjects="1">
      <p:cViewPr varScale="1">
        <p:scale>
          <a:sx n="135" d="100"/>
          <a:sy n="135" d="100"/>
        </p:scale>
        <p:origin x="408" y="168"/>
      </p:cViewPr>
      <p:guideLst>
        <p:guide orient="horz" pos="1620"/>
        <p:guide pos="2880"/>
      </p:guideLst>
    </p:cSldViewPr>
  </p:slideViewPr>
  <p:notesTextViewPr>
    <p:cViewPr>
      <p:scale>
        <a:sx n="100" d="100"/>
        <a:sy n="100" d="100"/>
      </p:scale>
      <p:origin x="0" y="0"/>
    </p:cViewPr>
  </p:notesTextViewPr>
  <p:sorterViewPr>
    <p:cViewPr>
      <p:scale>
        <a:sx n="175" d="100"/>
        <a:sy n="175" d="100"/>
      </p:scale>
      <p:origin x="0" y="56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3/23/23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3/23/23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178" rtl="0" eaLnBrk="1" latinLnBrk="0" hangingPunct="1">
      <a:defRPr sz="1200" kern="1200">
        <a:solidFill>
          <a:schemeClr val="tx1"/>
        </a:solidFill>
        <a:latin typeface="+mn-lt"/>
        <a:ea typeface="+mn-ea"/>
        <a:cs typeface="+mn-cs"/>
      </a:defRPr>
    </a:lvl1pPr>
    <a:lvl2pPr marL="457178" algn="l" defTabSz="457178" rtl="0" eaLnBrk="1" latinLnBrk="0" hangingPunct="1">
      <a:defRPr sz="1200" kern="1200">
        <a:solidFill>
          <a:schemeClr val="tx1"/>
        </a:solidFill>
        <a:latin typeface="+mn-lt"/>
        <a:ea typeface="+mn-ea"/>
        <a:cs typeface="+mn-cs"/>
      </a:defRPr>
    </a:lvl2pPr>
    <a:lvl3pPr marL="914355" algn="l" defTabSz="457178" rtl="0" eaLnBrk="1" latinLnBrk="0" hangingPunct="1">
      <a:defRPr sz="1200" kern="1200">
        <a:solidFill>
          <a:schemeClr val="tx1"/>
        </a:solidFill>
        <a:latin typeface="+mn-lt"/>
        <a:ea typeface="+mn-ea"/>
        <a:cs typeface="+mn-cs"/>
      </a:defRPr>
    </a:lvl3pPr>
    <a:lvl4pPr marL="1371532" algn="l" defTabSz="457178" rtl="0" eaLnBrk="1" latinLnBrk="0" hangingPunct="1">
      <a:defRPr sz="1200" kern="1200">
        <a:solidFill>
          <a:schemeClr val="tx1"/>
        </a:solidFill>
        <a:latin typeface="+mn-lt"/>
        <a:ea typeface="+mn-ea"/>
        <a:cs typeface="+mn-cs"/>
      </a:defRPr>
    </a:lvl4pPr>
    <a:lvl5pPr marL="1828709" algn="l" defTabSz="457178" rtl="0" eaLnBrk="1" latinLnBrk="0" hangingPunct="1">
      <a:defRPr sz="1200" kern="1200">
        <a:solidFill>
          <a:schemeClr val="tx1"/>
        </a:solidFill>
        <a:latin typeface="+mn-lt"/>
        <a:ea typeface="+mn-ea"/>
        <a:cs typeface="+mn-cs"/>
      </a:defRPr>
    </a:lvl5pPr>
    <a:lvl6pPr marL="2285886" algn="l" defTabSz="457178" rtl="0" eaLnBrk="1" latinLnBrk="0" hangingPunct="1">
      <a:defRPr sz="1200" kern="1200">
        <a:solidFill>
          <a:schemeClr val="tx1"/>
        </a:solidFill>
        <a:latin typeface="+mn-lt"/>
        <a:ea typeface="+mn-ea"/>
        <a:cs typeface="+mn-cs"/>
      </a:defRPr>
    </a:lvl6pPr>
    <a:lvl7pPr marL="2743064"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8"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cbi.nlm.nih.gov/pmc/articles/PMC7766706/#B27-ijerph-17-0948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kotaku.com/5953371/today-is-the-40th-anniversary-of-the-worlds-first-known-video-gaming-tournamen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forgot to show the ethical analysis guide, do so now.</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Every site mentions that technology might shorten kids' attention span</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Although I have noticed mine becoming shorten, I couldn’t find an actual study on it</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No studies on how the attention span is shortened by technology use</a:t>
            </a:r>
          </a:p>
          <a:p>
            <a:pPr marL="171450" indent="-171450">
              <a:buFontTx/>
              <a:buChar char="-"/>
            </a:pPr>
            <a:r>
              <a:rPr lang="en-US" dirty="0"/>
              <a:t>They might lack social skills because it takes practice, and they are lacking it from use of technology</a:t>
            </a:r>
          </a:p>
          <a:p>
            <a:pPr marL="628650" lvl="1" indent="-171450">
              <a:buFontTx/>
              <a:buChar char="-"/>
            </a:pPr>
            <a:r>
              <a:rPr lang="en-US" dirty="0"/>
              <a:t>No studies just based on excessive use of the internet</a:t>
            </a:r>
          </a:p>
          <a:p>
            <a:pPr marL="171450" indent="-171450">
              <a:buFontTx/>
              <a:buChar char="-"/>
            </a:pPr>
            <a:r>
              <a:rPr lang="en-US" dirty="0"/>
              <a:t>They might no longer feel the need for relationships due to their device providing them with all the entertainment they need</a:t>
            </a:r>
          </a:p>
          <a:p>
            <a:pPr marL="628650" lvl="1" indent="-171450">
              <a:buFontTx/>
              <a:buChar char="-"/>
            </a:pPr>
            <a:r>
              <a:rPr lang="en-US" dirty="0"/>
              <a:t>same as social skills</a:t>
            </a:r>
          </a:p>
          <a:p>
            <a:pPr marL="171450" indent="-171450">
              <a:buFontTx/>
              <a:buChar char="-"/>
            </a:pPr>
            <a:r>
              <a:rPr lang="en-US" dirty="0"/>
              <a:t>They might be bullied on social media or video games</a:t>
            </a:r>
          </a:p>
          <a:p>
            <a:pPr marL="628650" lvl="1" indent="-171450">
              <a:buFontTx/>
              <a:buChar char="-"/>
            </a:pPr>
            <a:r>
              <a:rPr lang="en-US" dirty="0"/>
              <a:t>Restrictions on apps rather then limited screen time &amp; bullying can happen in person</a:t>
            </a:r>
          </a:p>
          <a:p>
            <a:pPr marL="628650" lvl="1" indent="-171450">
              <a:buFontTx/>
              <a:buChar char="-"/>
            </a:pPr>
            <a:r>
              <a:rPr lang="en-US" dirty="0"/>
              <a:t>It is easier but unpreventable in any case</a:t>
            </a:r>
          </a:p>
          <a:p>
            <a:pPr marL="628650" lvl="1" indent="-171450">
              <a:buFontTx/>
              <a:buChar char="-"/>
            </a:pPr>
            <a:r>
              <a:rPr lang="en-US" dirty="0"/>
              <a:t>Strong relationships with the child is better then pure restrictions because if you are aware of the problem, you can help stop it</a:t>
            </a:r>
          </a:p>
          <a:p>
            <a:pPr marL="171450" indent="-171450">
              <a:buFontTx/>
              <a:buChar char="-"/>
            </a:pPr>
            <a:r>
              <a:rPr lang="en-US" dirty="0"/>
              <a:t>They might be prayed upon by older people &amp; sites children should not have access too</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Also if not monitored there is a lot of things children should not have access to on the internet</a:t>
            </a:r>
          </a:p>
          <a:p>
            <a:pPr marL="171450" indent="-171450">
              <a:buFontTx/>
              <a:buChar char="-"/>
            </a:pPr>
            <a:endParaRPr lang="en-US" dirty="0"/>
          </a:p>
          <a:p>
            <a:pPr marL="0" indent="0">
              <a:buFontTx/>
              <a:buNone/>
            </a:pPr>
            <a:r>
              <a:rPr lang="en-US" dirty="0"/>
              <a:t>These are all might's no website gives concrete evidence for the first 3 and the last two can happen without technology</a:t>
            </a:r>
          </a:p>
          <a:p>
            <a:pPr marL="0" indent="0">
              <a:buFontTx/>
              <a:buNone/>
            </a:pPr>
            <a:r>
              <a:rPr lang="en-US" dirty="0"/>
              <a:t>EXAMPLE “Technology caused a 5% decrease in children's attention spans”</a:t>
            </a:r>
          </a:p>
          <a:p>
            <a:pPr marL="171450" indent="-171450">
              <a:buFontTx/>
              <a:buChar char="-"/>
            </a:pPr>
            <a:endParaRPr lang="en-US" dirty="0"/>
          </a:p>
          <a:p>
            <a:pPr marL="171450" indent="-171450">
              <a:buFontTx/>
              <a:buChar char="-"/>
            </a:pPr>
            <a:endParaRPr lang="en-US" dirty="0"/>
          </a:p>
          <a:p>
            <a:pPr marL="457200" lvl="1" indent="0">
              <a:buFontTx/>
              <a:buNone/>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551291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Technology is a great resource for a child’s development if it is used to help the child grow. </a:t>
            </a:r>
          </a:p>
          <a:p>
            <a:pPr marL="0" indent="0">
              <a:buFontTx/>
              <a:buNone/>
            </a:pPr>
            <a:r>
              <a:rPr lang="en-US" dirty="0"/>
              <a:t>When technology is used to teach, or to create, or even to play games that challenge the brain it can help children’s development. </a:t>
            </a:r>
          </a:p>
          <a:p>
            <a:pPr marL="0" indent="0">
              <a:buFontTx/>
              <a:buNone/>
            </a:pPr>
            <a:r>
              <a:rPr lang="en-US" dirty="0"/>
              <a:t>Technology can also increase a child’s exposure to news and cultures. </a:t>
            </a:r>
          </a:p>
          <a:p>
            <a:pPr marL="0" indent="0">
              <a:buFontTx/>
              <a:buNone/>
            </a:pPr>
            <a:r>
              <a:rPr lang="en-US" dirty="0"/>
              <a:t>Lastly, it will help the child prepare for future uses with technology, whether that be in the work force or in later education.</a:t>
            </a:r>
          </a:p>
          <a:p>
            <a:pPr marL="171450" indent="-171450">
              <a:buFontTx/>
              <a:buChar char="-"/>
            </a:pPr>
            <a:endParaRPr lang="en-US" dirty="0"/>
          </a:p>
          <a:p>
            <a:pPr marL="457200" lvl="1" indent="0">
              <a:buFontTx/>
              <a:buNone/>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788508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In conclusion the only wrong time to not allow technology use is before 18 months. Although I feel as if children should not be allowed technology that early. Screen time should be limited for all ages and the content should be regulated as well. The dangers of technology are reliant in its use not how many hours you spend on it. Parents should focus on teaching their kids internet safety and restricting what they use it for before the child is old enough to understand the dangers of the internet. It ultimately depends on the parents but based on research anymore then 4hrs of internet for entertainment purposes is too much.</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851309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031914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guys my name is Sandi or Alexsandra whichever one you prefer</a:t>
            </a:r>
          </a:p>
          <a:p>
            <a:r>
              <a:rPr lang="en-US" dirty="0"/>
              <a:t>Today I’m going to be talking about social media algorithms and why I believe they’re used at the expense of the user</a:t>
            </a:r>
            <a:endParaRPr lang="en-US" dirty="0">
              <a:cs typeface="Calibri"/>
            </a:endParaRPr>
          </a:p>
          <a:p>
            <a:r>
              <a:rPr lang="en-US" dirty="0"/>
              <a:t>So who here would say they regularly use social media? This includes </a:t>
            </a:r>
            <a:r>
              <a:rPr lang="en-US" dirty="0" err="1"/>
              <a:t>Youtube</a:t>
            </a:r>
            <a:r>
              <a:rPr lang="en-US" dirty="0"/>
              <a:t>, Reddit, Facebook, </a:t>
            </a:r>
            <a:r>
              <a:rPr lang="en-US" dirty="0" err="1"/>
              <a:t>Tiktok</a:t>
            </a:r>
            <a:r>
              <a:rPr lang="en-US" dirty="0"/>
              <a:t> and so on</a:t>
            </a:r>
            <a:endParaRPr lang="en-US" dirty="0">
              <a:cs typeface="Calibri"/>
            </a:endParaRPr>
          </a:p>
          <a:p>
            <a:r>
              <a:rPr lang="en-US" dirty="0"/>
              <a:t>(respond to hand raises) yeah me too, and I’m not here to tell you what to do. Rather I want to talk about why these algorithms are damaging </a:t>
            </a:r>
            <a:endParaRPr lang="en-US" dirty="0">
              <a:cs typeface="Calibri"/>
            </a:endParaRPr>
          </a:p>
          <a:p>
            <a:r>
              <a:rPr lang="en-US" dirty="0"/>
              <a:t>Another question who has ever read a privacy agreement for the apps that they’re using?</a:t>
            </a:r>
            <a:endParaRPr lang="en-US" dirty="0">
              <a:cs typeface="Calibri"/>
            </a:endParaRPr>
          </a:p>
          <a:p>
            <a:r>
              <a:rPr lang="en-US" dirty="0"/>
              <a:t>(response for hands up): that’s good so you probably know where I’m going with this and if you haven’t that’s okay because I’m sure they’re counting on that</a:t>
            </a:r>
            <a:endParaRPr lang="en-US" dirty="0">
              <a:cs typeface="Calibri"/>
            </a:endParaRPr>
          </a:p>
          <a:p>
            <a:r>
              <a:rPr lang="en-US" dirty="0"/>
              <a:t>(no hands up): that’s okay, I’m sure these companies count on the fact that no one reads any terms of conditions for anything</a:t>
            </a:r>
            <a:endParaRPr lang="en-US" dirty="0">
              <a:cs typeface="Calibri"/>
            </a:endParaRPr>
          </a:p>
          <a:p>
            <a:r>
              <a:rPr lang="en-US" dirty="0"/>
              <a:t>Now I’m sure most if not all of us understand the objective of these algorithms is to maintain user engagement</a:t>
            </a:r>
            <a:endParaRPr lang="en-US" dirty="0">
              <a:cs typeface="Calibri"/>
            </a:endParaRPr>
          </a:p>
          <a:p>
            <a:r>
              <a:rPr lang="en-US" dirty="0"/>
              <a:t>With that being said, my first issue with this is in regards to privacy</a:t>
            </a:r>
            <a:endParaRPr lang="en-US" dirty="0">
              <a:cs typeface="Calibri"/>
            </a:endParaRPr>
          </a:p>
          <a:p>
            <a:r>
              <a:rPr lang="en-US" dirty="0"/>
              <a:t>1:00</a:t>
            </a:r>
            <a:endParaRPr lang="en-US" dirty="0">
              <a:cs typeface="Calibri"/>
            </a:endParaRPr>
          </a:p>
          <a:p>
            <a:r>
              <a:rPr lang="en-US" dirty="0"/>
              <a:t>(switch slides)</a:t>
            </a:r>
            <a:endParaRPr lang="en-US" dirty="0">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36251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1:00</a:t>
            </a:r>
            <a:endParaRPr lang="en-US" dirty="0"/>
          </a:p>
          <a:p>
            <a:r>
              <a:rPr lang="en-US" dirty="0"/>
              <a:t>In the chapter we read for today we touched on how all of the information given by our app activity is used to fit you in with similar demographics</a:t>
            </a:r>
            <a:endParaRPr lang="en-US" dirty="0">
              <a:cs typeface="Calibri"/>
            </a:endParaRPr>
          </a:p>
          <a:p>
            <a:r>
              <a:rPr lang="en-US" dirty="0"/>
              <a:t>In chapter 5 of the book we will talk about privacy and how an individual’s information can be obtained and used so I won’t spend a lot of time talking about that since we all know it’s for money anyways</a:t>
            </a:r>
            <a:endParaRPr lang="en-US" dirty="0">
              <a:cs typeface="Calibri"/>
            </a:endParaRPr>
          </a:p>
          <a:p>
            <a:r>
              <a:rPr lang="en-US" dirty="0"/>
              <a:t>The book describes privacy as a “zone of inaccessibility” that surrounds a person.</a:t>
            </a:r>
            <a:endParaRPr lang="en-US" dirty="0">
              <a:cs typeface="Calibri"/>
            </a:endParaRPr>
          </a:p>
          <a:p>
            <a:r>
              <a:rPr lang="en-US" dirty="0"/>
              <a:t>For example when you lock the door to your bedroom, you are creating a zone where no one can access or bother you</a:t>
            </a:r>
            <a:endParaRPr lang="en-US" dirty="0">
              <a:cs typeface="Calibri"/>
            </a:endParaRPr>
          </a:p>
          <a:p>
            <a:r>
              <a:rPr lang="en-US" dirty="0"/>
              <a:t>Here this sense of privacy is the same, you’re sitting at your desk or in bed or couch and you’re scrolling well no one should be looking over your shoulder and marking everything you do</a:t>
            </a:r>
            <a:endParaRPr lang="en-US" dirty="0">
              <a:cs typeface="Calibri"/>
            </a:endParaRPr>
          </a:p>
          <a:p>
            <a:r>
              <a:rPr lang="en-US" dirty="0"/>
              <a:t>Yet apps are constantly tracking your activity down to the time spent on one post</a:t>
            </a:r>
            <a:endParaRPr lang="en-US" dirty="0">
              <a:cs typeface="Calibri"/>
            </a:endParaRPr>
          </a:p>
          <a:p>
            <a:r>
              <a:rPr lang="en-US" dirty="0"/>
              <a:t>I don’t think is a surprise to any one, how else would all the content you see daily be any good?</a:t>
            </a:r>
            <a:endParaRPr lang="en-US" dirty="0">
              <a:cs typeface="Calibri"/>
            </a:endParaRPr>
          </a:p>
          <a:p>
            <a:r>
              <a:rPr lang="en-US" dirty="0"/>
              <a:t>I’ve read the privacy statements from Facebook, Instagram and TikTok</a:t>
            </a:r>
            <a:endParaRPr lang="en-US" dirty="0">
              <a:cs typeface="Calibri"/>
            </a:endParaRPr>
          </a:p>
          <a:p>
            <a:r>
              <a:rPr lang="en-US" dirty="0"/>
              <a:t>All of these privacy statements state something similar that your information will (air quotes) “help advertisers and other partners measure the effectiveness and distribution of their ads and services” </a:t>
            </a:r>
            <a:endParaRPr lang="en-US" dirty="0">
              <a:cs typeface="Calibri"/>
            </a:endParaRPr>
          </a:p>
          <a:p>
            <a:r>
              <a:rPr lang="en-US" dirty="0"/>
              <a:t>At least they’re being transparent.</a:t>
            </a:r>
            <a:endParaRPr lang="en-US" dirty="0">
              <a:cs typeface="Calibri"/>
            </a:endParaRPr>
          </a:p>
          <a:p>
            <a:r>
              <a:rPr lang="en-US" dirty="0"/>
              <a:t>(points to slide) The image here was created by getting the annual revenue of a platform and dividing that by the number of users</a:t>
            </a:r>
            <a:endParaRPr lang="en-US" dirty="0">
              <a:cs typeface="Calibri"/>
            </a:endParaRPr>
          </a:p>
          <a:p>
            <a:r>
              <a:rPr lang="en-US" dirty="0"/>
              <a:t>Each user is farmed for information to get an idea of a box you fit into for ads but even better they are getting an understand of how you tick and what you need to get back on the app</a:t>
            </a:r>
            <a:endParaRPr lang="en-US" dirty="0">
              <a:cs typeface="Calibri"/>
            </a:endParaRPr>
          </a:p>
          <a:p>
            <a:r>
              <a:rPr lang="en-US" dirty="0"/>
              <a:t>If you’re not worried about third parties getting information to show you ads, you should worry about the way they understand how you are</a:t>
            </a:r>
            <a:endParaRPr lang="en-US" dirty="0">
              <a:cs typeface="Calibri"/>
            </a:endParaRPr>
          </a:p>
          <a:p>
            <a:r>
              <a:rPr lang="en-US" dirty="0"/>
              <a:t>Although we do agree to the terms and conditions of these platforms willingly, that doesn’t mean that they should use this information as an object to sell as well as a tool to get in our heads and understand what will pull us back into our phone</a:t>
            </a:r>
            <a:endParaRPr lang="en-US" dirty="0">
              <a:cs typeface="Calibri"/>
            </a:endParaRPr>
          </a:p>
          <a:p>
            <a:r>
              <a:rPr lang="en-US" dirty="0"/>
              <a:t>As said by an ex worker of google, “If you are not paying for the product, you are the product.”</a:t>
            </a:r>
            <a:endParaRPr lang="en-US" dirty="0">
              <a:cs typeface="Calibri"/>
            </a:endParaRPr>
          </a:p>
          <a:p>
            <a:r>
              <a:rPr lang="en-US" dirty="0"/>
              <a:t>3:15</a:t>
            </a:r>
            <a:endParaRPr lang="en-US" dirty="0">
              <a:cs typeface="Calibri"/>
            </a:endParaRPr>
          </a:p>
          <a:p>
            <a:r>
              <a:rPr lang="en-US" dirty="0"/>
              <a:t>(next slide: filtering)</a:t>
            </a: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395392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3:15</a:t>
            </a:r>
          </a:p>
          <a:p>
            <a:r>
              <a:rPr lang="en-US" dirty="0"/>
              <a:t>Now that they have the information you gave them to get your entertainment, they are able to filter information/posts to fit your taste</a:t>
            </a:r>
            <a:endParaRPr lang="en-US" dirty="0">
              <a:cs typeface="Calibri"/>
            </a:endParaRPr>
          </a:p>
          <a:p>
            <a:r>
              <a:rPr lang="en-US" dirty="0"/>
              <a:t>This creates two problems, the spread of misinformation and users consumed in their own echo chamber</a:t>
            </a:r>
            <a:endParaRPr lang="en-US" dirty="0">
              <a:cs typeface="Calibri"/>
            </a:endParaRPr>
          </a:p>
          <a:p>
            <a:r>
              <a:rPr lang="en-US" dirty="0"/>
              <a:t>In short, echo chambers are created from the user’s engagement</a:t>
            </a:r>
            <a:endParaRPr lang="en-US" dirty="0">
              <a:cs typeface="Calibri"/>
            </a:endParaRPr>
          </a:p>
          <a:p>
            <a:r>
              <a:rPr lang="en-US" dirty="0"/>
              <a:t>Although the algorithm is working correctly by only showing you the content you want to see</a:t>
            </a:r>
            <a:endParaRPr lang="en-US" dirty="0">
              <a:cs typeface="Calibri"/>
            </a:endParaRPr>
          </a:p>
          <a:p>
            <a:r>
              <a:rPr lang="en-US" dirty="0"/>
              <a:t>It also makes it possible that you are only getting one side of the picture rather than diverse perspectives of that same image</a:t>
            </a:r>
            <a:endParaRPr lang="en-US" dirty="0">
              <a:cs typeface="Calibri"/>
            </a:endParaRPr>
          </a:p>
          <a:p>
            <a:r>
              <a:rPr lang="en-US" dirty="0"/>
              <a:t>For example this becomes a problem with political issues, left or right leaning users slowly only see their perspective</a:t>
            </a:r>
            <a:endParaRPr lang="en-US" dirty="0">
              <a:cs typeface="Calibri"/>
            </a:endParaRPr>
          </a:p>
          <a:p>
            <a:r>
              <a:rPr lang="en-US" dirty="0"/>
              <a:t>This creates an experience for the user that “everyone” agrees with them </a:t>
            </a:r>
            <a:endParaRPr lang="en-US" dirty="0">
              <a:cs typeface="Calibri"/>
            </a:endParaRPr>
          </a:p>
          <a:p>
            <a:r>
              <a:rPr lang="en-US" dirty="0"/>
              <a:t>Now when everyone thinks they’re on the majority side, any touch with the other side can become a situation of “wow I can’t believe you think that” or some form of tension/aggression since supposably “everyone” is on the same page</a:t>
            </a:r>
            <a:endParaRPr lang="en-US" dirty="0">
              <a:cs typeface="Calibri"/>
            </a:endParaRPr>
          </a:p>
          <a:p>
            <a:r>
              <a:rPr lang="en-US" dirty="0"/>
              <a:t>Considering we spend so much time on our phones, it can be damaging to constantly having your ideals reinforced without hearing another perspective</a:t>
            </a:r>
            <a:endParaRPr lang="en-US" dirty="0">
              <a:cs typeface="Calibri"/>
            </a:endParaRPr>
          </a:p>
          <a:p>
            <a:r>
              <a:rPr lang="en-US" dirty="0"/>
              <a:t>And I’m with you if you think well I know X is right/wrong so I don’t care if I don’t see the other side, but in a way these apps are creating a division in society by creating these pockets for people to fall into</a:t>
            </a:r>
            <a:endParaRPr lang="en-US" dirty="0">
              <a:cs typeface="Calibri"/>
            </a:endParaRPr>
          </a:p>
          <a:p>
            <a:r>
              <a:rPr lang="en-US" dirty="0"/>
              <a:t>The other way that this filtering of information is bad is when misinformation comes around</a:t>
            </a:r>
            <a:endParaRPr lang="en-US" dirty="0">
              <a:cs typeface="Calibri"/>
            </a:endParaRPr>
          </a:p>
          <a:p>
            <a:r>
              <a:rPr lang="en-US" dirty="0"/>
              <a:t>(points to slide) here this graph shows you the number of countries affected by misinformation or manipulation of information from </a:t>
            </a:r>
            <a:r>
              <a:rPr lang="en-US" dirty="0" err="1"/>
              <a:t>june</a:t>
            </a:r>
            <a:r>
              <a:rPr lang="en-US" dirty="0"/>
              <a:t> 2016 to may 2017</a:t>
            </a:r>
            <a:endParaRPr lang="en-US" dirty="0">
              <a:cs typeface="Calibri"/>
            </a:endParaRPr>
          </a:p>
          <a:p>
            <a:r>
              <a:rPr lang="en-US" dirty="0"/>
              <a:t>Many of us here have come across one post that just didn’t make sense and upon a few minutes or less you figure out that the information is not credible or true</a:t>
            </a:r>
            <a:endParaRPr lang="en-US" dirty="0">
              <a:cs typeface="Calibri"/>
            </a:endParaRPr>
          </a:p>
          <a:p>
            <a:r>
              <a:rPr lang="en-US" dirty="0"/>
              <a:t>Unfortunately not everyone has that intuition and as of 2019, 45% of the world’s population were active social media users</a:t>
            </a:r>
            <a:endParaRPr lang="en-US" dirty="0">
              <a:cs typeface="Calibri"/>
            </a:endParaRPr>
          </a:p>
          <a:p>
            <a:r>
              <a:rPr lang="en-US" dirty="0"/>
              <a:t>So now naturally the algorithm is working but it unintentionally creates division amongst people and is now a tool to spread misinformation</a:t>
            </a:r>
            <a:endParaRPr lang="en-US" dirty="0">
              <a:cs typeface="Calibri"/>
            </a:endParaRPr>
          </a:p>
          <a:p>
            <a:r>
              <a:rPr lang="en-US" dirty="0"/>
              <a:t>5:30</a:t>
            </a: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4052324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well-being)</a:t>
            </a:r>
          </a:p>
          <a:p>
            <a:r>
              <a:rPr lang="en-US" dirty="0"/>
              <a:t>(5:30)</a:t>
            </a:r>
            <a:endParaRPr lang="en-US" dirty="0">
              <a:cs typeface="Calibri"/>
            </a:endParaRPr>
          </a:p>
          <a:p>
            <a:r>
              <a:rPr lang="en-US" dirty="0"/>
              <a:t>The last thing I’m going to talk about is user well-being</a:t>
            </a:r>
            <a:endParaRPr lang="en-US" dirty="0">
              <a:cs typeface="Calibri"/>
            </a:endParaRPr>
          </a:p>
          <a:p>
            <a:r>
              <a:rPr lang="en-US" dirty="0"/>
              <a:t>Rather than telling you that more screen time correlates with depression or anxiety, because the studies are there and the chapter we read today touches on that</a:t>
            </a:r>
          </a:p>
          <a:p>
            <a:r>
              <a:rPr lang="en-US" dirty="0"/>
              <a:t>I want to focus on the point of user engagement, they want you on your phone as much as possible </a:t>
            </a:r>
          </a:p>
          <a:p>
            <a:r>
              <a:rPr lang="en-US" dirty="0"/>
              <a:t>We read about internet addiction in today’s chapter</a:t>
            </a:r>
          </a:p>
          <a:p>
            <a:r>
              <a:rPr lang="en-US" dirty="0"/>
              <a:t>The algorithm must be enjoyable, entertaining, captivating, and ultimately addicting</a:t>
            </a:r>
          </a:p>
          <a:p>
            <a:r>
              <a:rPr lang="en-US" dirty="0"/>
              <a:t>No one is a stranger to addiction in life, we all know someone who must fight it: shopping, partying, gambling, but I bet we don’t question our screen time</a:t>
            </a:r>
          </a:p>
          <a:p>
            <a:r>
              <a:rPr lang="en-US" dirty="0"/>
              <a:t>This is how we’re connected to others, this is how we get funny videos, this is the first thing I look at in the morning</a:t>
            </a:r>
            <a:endParaRPr lang="en-US" dirty="0">
              <a:cs typeface="Calibri"/>
            </a:endParaRPr>
          </a:p>
          <a:p>
            <a:r>
              <a:rPr lang="en-US" dirty="0"/>
              <a:t>Because it is not in itself “bad” it can’t be harmful right?</a:t>
            </a:r>
          </a:p>
          <a:p>
            <a:r>
              <a:rPr lang="en-US" dirty="0"/>
              <a:t>That is the harm in it, they use your information to find all the buttons and levers to adjust to find a way to keep you hooked</a:t>
            </a:r>
          </a:p>
          <a:p>
            <a:r>
              <a:rPr lang="en-US" dirty="0"/>
              <a:t>Like pushing irrelevant notifications to you to remind you it’s there or feeding into your emotions when your on it giving you something sad then good, good again, informative, something that angers you and so on </a:t>
            </a:r>
          </a:p>
          <a:p>
            <a:r>
              <a:rPr lang="en-US" dirty="0"/>
              <a:t>It plays on your emotion, that is the only way it can even become addicting.</a:t>
            </a:r>
          </a:p>
          <a:p>
            <a:r>
              <a:rPr lang="en-US" dirty="0"/>
              <a:t>(point to slide) here is a graph from a study done in the UK consisting of over 11 thousand participants from the ages of 13 to 18</a:t>
            </a:r>
          </a:p>
          <a:p>
            <a:r>
              <a:rPr lang="en-US" dirty="0"/>
              <a:t>I want to point out although the peak of the girls versus boys is double in height, this would still mean more than 1 in 10 boys have low life satisfaction, their overall differences could be explained from girls being exposed to society’s body standards or boys being told to be “a man about it” </a:t>
            </a:r>
          </a:p>
          <a:p>
            <a:r>
              <a:rPr lang="en-US" dirty="0"/>
              <a:t>Naturally the more time you put into your phone, the less time you’re putting into your studies, the people around you, or the tasks you should do but simply don’t put first</a:t>
            </a:r>
          </a:p>
          <a:p>
            <a:r>
              <a:rPr lang="en-US" dirty="0"/>
              <a:t>Your information is used to understand you, your views are the focal point of your feed, and now you are trapped in vulnerable to the addiction you didn’t ask for</a:t>
            </a:r>
          </a:p>
          <a:p>
            <a:r>
              <a:rPr lang="en-US" dirty="0"/>
              <a:t>There is a good chance that if I haven’t held your attention through my presentation you checked your phone or maybe no one did. Either way thank you for listening are there any questions?</a:t>
            </a:r>
          </a:p>
          <a:p>
            <a:r>
              <a:rPr lang="en-US" dirty="0"/>
              <a:t>8:00</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021393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Cambria" panose="02040503050406030204" pitchFamily="18" charset="0"/>
              </a:rPr>
              <a:t>The strong correlations between neural processes implicated in both online and offline social interactions further illustrate how “artificial” aspects of social media platforms (e.g., the quantitative metrics of popularity, such as likes of posted content and explicit friendship requests/acceptance) can have “real-world” social consequences </a:t>
            </a:r>
          </a:p>
          <a:p>
            <a:endParaRPr lang="en-US" b="0" i="0" dirty="0">
              <a:solidFill>
                <a:srgbClr val="212121"/>
              </a:solidFill>
              <a:effectLst/>
              <a:latin typeface="Cambria" panose="02040503050406030204" pitchFamily="18" charset="0"/>
            </a:endParaRPr>
          </a:p>
          <a:p>
            <a:r>
              <a:rPr lang="en-US" b="0" i="0" dirty="0">
                <a:solidFill>
                  <a:srgbClr val="212121"/>
                </a:solidFill>
                <a:effectLst/>
                <a:latin typeface="Cambria" panose="02040503050406030204" pitchFamily="18" charset="0"/>
              </a:rPr>
              <a:t>Thus, by presenting an artificial environment that so closely interacts with regular sociality, online social networks have the potential to interfere with a broad range of cognitive processes involved in social comparisons, self-evaluations, and even mental health</a:t>
            </a:r>
          </a:p>
          <a:p>
            <a:endParaRPr lang="en-US" b="0" i="0" dirty="0">
              <a:solidFill>
                <a:srgbClr val="212121"/>
              </a:solidFill>
              <a:effectLst/>
              <a:latin typeface="Cambria" panose="02040503050406030204" pitchFamily="18" charset="0"/>
            </a:endParaRPr>
          </a:p>
          <a:p>
            <a:r>
              <a:rPr lang="en-US" b="0" i="0" dirty="0">
                <a:solidFill>
                  <a:srgbClr val="212121"/>
                </a:solidFill>
                <a:effectLst/>
                <a:latin typeface="Cambria" panose="02040503050406030204" pitchFamily="18" charset="0"/>
              </a:rPr>
              <a:t>Although there is clearly a broad array of processes through which the internet could impact core cognitive processes</a:t>
            </a:r>
          </a:p>
          <a:p>
            <a:endParaRPr lang="en-US" b="0" i="0" dirty="0">
              <a:solidFill>
                <a:srgbClr val="212121"/>
              </a:solidFill>
              <a:effectLst/>
              <a:latin typeface="Cambria" panose="02040503050406030204" pitchFamily="18" charset="0"/>
            </a:endParaRPr>
          </a:p>
          <a:p>
            <a:r>
              <a:rPr lang="en-US" b="0" i="0" dirty="0">
                <a:solidFill>
                  <a:srgbClr val="212121"/>
                </a:solidFill>
                <a:effectLst/>
                <a:latin typeface="Cambria" panose="02040503050406030204" pitchFamily="18" charset="0"/>
              </a:rPr>
              <a:t>a vast sum of research has shown strong links between excessive usage of the internet and IUDs</a:t>
            </a:r>
          </a:p>
          <a:p>
            <a:endParaRPr lang="en-US" b="0" i="0" dirty="0">
              <a:solidFill>
                <a:srgbClr val="212121"/>
              </a:solidFill>
              <a:effectLst/>
              <a:latin typeface="Cambria" panose="02040503050406030204" pitchFamily="18" charset="0"/>
            </a:endParaRPr>
          </a:p>
          <a:p>
            <a:r>
              <a:rPr lang="en-US" b="0" i="0" dirty="0">
                <a:solidFill>
                  <a:srgbClr val="212121"/>
                </a:solidFill>
                <a:effectLst/>
                <a:latin typeface="Cambria" panose="02040503050406030204" pitchFamily="18" charset="0"/>
              </a:rPr>
              <a:t>For instance, a 2017 review [</a:t>
            </a:r>
            <a:r>
              <a:rPr lang="en-US" b="0" i="0" u="sng" dirty="0">
                <a:solidFill>
                  <a:srgbClr val="376FAA"/>
                </a:solidFill>
                <a:effectLst/>
                <a:latin typeface="Cambria" panose="02040503050406030204" pitchFamily="18" charset="0"/>
                <a:hlinkClick r:id="rId3"/>
              </a:rPr>
              <a:t>27</a:t>
            </a:r>
            <a:r>
              <a:rPr lang="en-US" b="0" i="0" dirty="0">
                <a:solidFill>
                  <a:srgbClr val="212121"/>
                </a:solidFill>
                <a:effectLst/>
                <a:latin typeface="Cambria" panose="02040503050406030204" pitchFamily="18" charset="0"/>
              </a:rPr>
              <a:t>] identified structural changes or deficits in brain regions associated with attentional control, reward processing and motivation in those with IUDs compared to healthy controls.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2793113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PT Serif" panose="020A0603040505020204" pitchFamily="18" charset="77"/>
              </a:rPr>
              <a:t>Internet has become an external memory system that is primed by the need to acquire information.</a:t>
            </a:r>
          </a:p>
          <a:p>
            <a:r>
              <a:rPr lang="en-US" b="0" i="0" dirty="0">
                <a:solidFill>
                  <a:srgbClr val="333333"/>
                </a:solidFill>
                <a:effectLst/>
                <a:latin typeface="PT Serif" panose="020A0603040505020204" pitchFamily="18" charset="77"/>
              </a:rPr>
              <a:t>Our research then tested whether, once information has been accessed, our internal encoding is increased for where the information is to be found rather than for the information itself.</a:t>
            </a:r>
          </a:p>
          <a:p>
            <a:r>
              <a:rPr lang="en-US" b="0" i="0" dirty="0">
                <a:solidFill>
                  <a:srgbClr val="333333"/>
                </a:solidFill>
                <a:effectLst/>
                <a:latin typeface="PT Serif" panose="020A0603040505020204" pitchFamily="18" charset="77"/>
              </a:rPr>
              <a:t>In experiment 2, we tested whether people remembered information that they expected to have later access to—as they might with information they could look up online</a:t>
            </a:r>
          </a:p>
          <a:p>
            <a:r>
              <a:rPr lang="en-US" b="0" i="0" dirty="0">
                <a:solidFill>
                  <a:srgbClr val="333333"/>
                </a:solidFill>
                <a:effectLst/>
                <a:latin typeface="PT Serif" panose="020A0603040505020204" pitchFamily="18" charset="77"/>
              </a:rPr>
              <a:t>those who believed that the computer erased what they typed had the best recall, omnibus </a:t>
            </a:r>
            <a:r>
              <a:rPr lang="en-US" b="0" i="1" dirty="0">
                <a:solidFill>
                  <a:srgbClr val="333333"/>
                </a:solidFill>
                <a:effectLst/>
                <a:latin typeface="PT Serif" panose="020A0603040505020204" pitchFamily="18" charset="77"/>
              </a:rPr>
              <a:t>F</a:t>
            </a:r>
            <a:r>
              <a:rPr lang="en-US" b="0" i="0" dirty="0">
                <a:solidFill>
                  <a:srgbClr val="333333"/>
                </a:solidFill>
                <a:effectLst/>
                <a:latin typeface="PT Serif" panose="020A0603040505020204" pitchFamily="18" charset="77"/>
              </a:rPr>
              <a:t>(3, 56) = 2.80, </a:t>
            </a:r>
            <a:r>
              <a:rPr lang="en-US" b="0" i="1" dirty="0">
                <a:solidFill>
                  <a:srgbClr val="333333"/>
                </a:solidFill>
                <a:effectLst/>
                <a:latin typeface="PT Serif" panose="020A0603040505020204" pitchFamily="18" charset="77"/>
              </a:rPr>
              <a:t>P</a:t>
            </a:r>
            <a:r>
              <a:rPr lang="en-US" b="0" i="0" dirty="0">
                <a:solidFill>
                  <a:srgbClr val="333333"/>
                </a:solidFill>
                <a:effectLst/>
                <a:latin typeface="PT Serif" panose="020A0603040505020204" pitchFamily="18" charset="77"/>
              </a:rPr>
              <a:t> &lt; 0.05 [Erase </a:t>
            </a:r>
            <a:r>
              <a:rPr lang="en-US" b="0" i="1" dirty="0">
                <a:solidFill>
                  <a:srgbClr val="333333"/>
                </a:solidFill>
                <a:effectLst/>
                <a:latin typeface="PT Serif" panose="020A0603040505020204" pitchFamily="18" charset="77"/>
              </a:rPr>
              <a:t>M</a:t>
            </a:r>
            <a:r>
              <a:rPr lang="en-US" b="0" i="0" dirty="0">
                <a:solidFill>
                  <a:srgbClr val="333333"/>
                </a:solidFill>
                <a:effectLst/>
                <a:latin typeface="PT Serif" panose="020A0603040505020204" pitchFamily="18" charset="77"/>
              </a:rPr>
              <a:t> = 0.31, SD = 0.04, and Erase Remember </a:t>
            </a:r>
            <a:r>
              <a:rPr lang="en-US" b="0" i="1" dirty="0">
                <a:solidFill>
                  <a:srgbClr val="333333"/>
                </a:solidFill>
                <a:effectLst/>
                <a:latin typeface="PT Serif" panose="020A0603040505020204" pitchFamily="18" charset="77"/>
              </a:rPr>
              <a:t>M</a:t>
            </a:r>
            <a:r>
              <a:rPr lang="en-US" b="0" i="0" dirty="0">
                <a:solidFill>
                  <a:srgbClr val="333333"/>
                </a:solidFill>
                <a:effectLst/>
                <a:latin typeface="PT Serif" panose="020A0603040505020204" pitchFamily="18" charset="77"/>
              </a:rPr>
              <a:t> = 0.29, SD = 0.07, paired comparisons of erased conditions not significant (ns)] compared with those who believed the computer would be their memory source </a:t>
            </a:r>
          </a:p>
          <a:p>
            <a:endParaRPr lang="en-US" b="0" i="0" dirty="0">
              <a:solidFill>
                <a:srgbClr val="333333"/>
              </a:solidFill>
              <a:effectLst/>
              <a:latin typeface="PT Serif" panose="020A0603040505020204" pitchFamily="18" charset="77"/>
            </a:endParaRPr>
          </a:p>
          <a:p>
            <a:r>
              <a:rPr lang="en-US" b="0" i="0" dirty="0">
                <a:solidFill>
                  <a:srgbClr val="333333"/>
                </a:solidFill>
                <a:effectLst/>
                <a:latin typeface="PT Serif" panose="020A0603040505020204" pitchFamily="18" charset="77"/>
              </a:rPr>
              <a:t>Participants apparently did not make the effort to remember when they thought they could later look up the trivia statements they had read.</a:t>
            </a:r>
          </a:p>
          <a:p>
            <a:endParaRPr lang="en-US" b="0" i="0" dirty="0">
              <a:solidFill>
                <a:srgbClr val="333333"/>
              </a:solidFill>
              <a:effectLst/>
              <a:latin typeface="PT Serif" panose="020A0603040505020204" pitchFamily="18" charset="77"/>
            </a:endParaRPr>
          </a:p>
          <a:p>
            <a:r>
              <a:rPr lang="en-US" b="0" i="0" dirty="0">
                <a:solidFill>
                  <a:srgbClr val="333333"/>
                </a:solidFill>
                <a:effectLst/>
                <a:latin typeface="PT Serif" panose="020A0603040505020204" pitchFamily="18" charset="77"/>
              </a:rPr>
              <a:t>Experiment 4 was conducted to see if people would recall where to find information more than the information itself. </a:t>
            </a:r>
          </a:p>
          <a:p>
            <a:endParaRPr lang="en-US" b="0" i="0" dirty="0">
              <a:solidFill>
                <a:srgbClr val="333333"/>
              </a:solidFill>
              <a:effectLst/>
              <a:latin typeface="PT Serif" panose="020A0603040505020204" pitchFamily="18" charset="77"/>
            </a:endParaRPr>
          </a:p>
          <a:p>
            <a:r>
              <a:rPr lang="en-US" b="0" i="0" dirty="0">
                <a:solidFill>
                  <a:srgbClr val="333333"/>
                </a:solidFill>
                <a:effectLst/>
                <a:latin typeface="PT Serif" panose="020A0603040505020204" pitchFamily="18" charset="77"/>
              </a:rPr>
              <a:t> The social form of information storage is also reflected in the findings that people forget items they think will be available externally and remember items they think will not be available</a:t>
            </a:r>
          </a:p>
          <a:p>
            <a:endParaRPr lang="en-US" b="0" i="0" dirty="0">
              <a:solidFill>
                <a:srgbClr val="333333"/>
              </a:solidFill>
              <a:effectLst/>
              <a:latin typeface="PT Serif" panose="020A0603040505020204" pitchFamily="18" charset="77"/>
            </a:endParaRPr>
          </a:p>
          <a:p>
            <a:r>
              <a:rPr lang="en-US" b="0" i="0" dirty="0">
                <a:solidFill>
                  <a:srgbClr val="333333"/>
                </a:solidFill>
                <a:effectLst/>
                <a:latin typeface="PT Serif" panose="020A0603040505020204" pitchFamily="18" charset="77"/>
              </a:rPr>
              <a:t> These results suggest that processes of human memory are adapting to the advent of new computing and communication technology.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608300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i="0" dirty="0"/>
              <a:t>Show syllabus updates if any</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22222"/>
              </a:solidFill>
              <a:effectLst/>
              <a:latin typeface="-apple-system"/>
            </a:endParaRPr>
          </a:p>
          <a:p>
            <a:r>
              <a:rPr lang="en-US" b="0" i="0" dirty="0">
                <a:solidFill>
                  <a:srgbClr val="222222"/>
                </a:solidFill>
                <a:effectLst/>
                <a:latin typeface="-apple-system"/>
              </a:rPr>
              <a:t>Test if people with greater lifetime GPS experience have worse spatial memory when they are required to navigate without GPS. </a:t>
            </a:r>
          </a:p>
          <a:p>
            <a:endParaRPr lang="en-US" b="0" i="0" dirty="0">
              <a:solidFill>
                <a:srgbClr val="222222"/>
              </a:solidFill>
              <a:effectLst/>
              <a:latin typeface="-apple-system"/>
            </a:endParaRPr>
          </a:p>
          <a:p>
            <a:r>
              <a:rPr lang="en-US" b="0" i="0" dirty="0">
                <a:solidFill>
                  <a:srgbClr val="222222"/>
                </a:solidFill>
                <a:effectLst/>
                <a:latin typeface="-apple-system"/>
              </a:rPr>
              <a:t>Results show significant relationship between SBSOD and sense of dependence on GPS and subsequently greater sense of dependence on GPS was associated with lower subjective sense of direction. </a:t>
            </a:r>
          </a:p>
          <a:p>
            <a:endParaRPr lang="en-US" b="0" i="0" dirty="0">
              <a:solidFill>
                <a:srgbClr val="222222"/>
              </a:solidFill>
              <a:effectLst/>
              <a:latin typeface="-apple-system"/>
            </a:endParaRPr>
          </a:p>
          <a:p>
            <a:r>
              <a:rPr lang="en-US" b="0" i="0" dirty="0">
                <a:solidFill>
                  <a:srgbClr val="222222"/>
                </a:solidFill>
                <a:effectLst/>
                <a:latin typeface="-apple-system"/>
              </a:rPr>
              <a:t>People dependent on GPS use less spatial memory strategies </a:t>
            </a:r>
            <a:r>
              <a:rPr lang="en-US" b="0" i="0" dirty="0" err="1">
                <a:solidFill>
                  <a:srgbClr val="222222"/>
                </a:solidFill>
                <a:effectLst/>
                <a:latin typeface="-apple-system"/>
              </a:rPr>
              <a:t>i.e</a:t>
            </a:r>
            <a:r>
              <a:rPr lang="en-US" b="0" i="0" dirty="0">
                <a:solidFill>
                  <a:srgbClr val="222222"/>
                </a:solidFill>
                <a:effectLst/>
                <a:latin typeface="-apple-system"/>
              </a:rPr>
              <a:t>, using landmarks as guides than self guided drivers.</a:t>
            </a:r>
          </a:p>
          <a:p>
            <a:endParaRPr lang="en-US" b="0" i="0" dirty="0">
              <a:solidFill>
                <a:srgbClr val="222222"/>
              </a:solidFill>
              <a:effectLst/>
              <a:latin typeface="-apple-system"/>
            </a:endParaRPr>
          </a:p>
          <a:p>
            <a:r>
              <a:rPr lang="en-US" b="0" i="0" dirty="0">
                <a:solidFill>
                  <a:srgbClr val="222222"/>
                </a:solidFill>
                <a:effectLst/>
                <a:latin typeface="-apple-system"/>
              </a:rPr>
              <a:t>Additional study where 13 drivers came back 3 years later showed an increase in GPS dependency and weaker spatial memory skills.</a:t>
            </a:r>
          </a:p>
          <a:p>
            <a:endParaRPr lang="en-US" b="0" i="0" dirty="0">
              <a:solidFill>
                <a:srgbClr val="222222"/>
              </a:solidFill>
              <a:effectLst/>
              <a:latin typeface="-apple-system"/>
            </a:endParaRPr>
          </a:p>
          <a:p>
            <a:endParaRPr lang="en-US" b="0" i="0" dirty="0">
              <a:solidFill>
                <a:srgbClr val="222222"/>
              </a:solidFill>
              <a:effectLst/>
              <a:latin typeface="-apple-system"/>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986504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Counter-Argument – Technology has normalized multi-tasking skills making work more efficient.</a:t>
            </a:r>
          </a:p>
          <a:p>
            <a:endParaRPr lang="en-US" dirty="0"/>
          </a:p>
          <a:p>
            <a:r>
              <a:rPr lang="en-US" dirty="0"/>
              <a:t>Rebuttal: </a:t>
            </a:r>
          </a:p>
          <a:p>
            <a:r>
              <a:rPr lang="en-US" dirty="0"/>
              <a:t>Difference between Continuous partial attention vs Multitasking </a:t>
            </a:r>
          </a:p>
          <a:p>
            <a:endParaRPr lang="en-US" dirty="0"/>
          </a:p>
          <a:p>
            <a:r>
              <a:rPr lang="en-US" dirty="0"/>
              <a:t>Multi-tasking follows a desire to finish tasks more efficiently and with productivity </a:t>
            </a:r>
          </a:p>
          <a:p>
            <a:endParaRPr lang="en-US" dirty="0"/>
          </a:p>
          <a:p>
            <a:r>
              <a:rPr lang="en-US" dirty="0"/>
              <a:t>CPA is the desire to be connected with the Internet</a:t>
            </a:r>
          </a:p>
          <a:p>
            <a:endParaRPr lang="en-US" dirty="0"/>
          </a:p>
          <a:p>
            <a:r>
              <a:rPr lang="en-US" dirty="0"/>
              <a:t>CPA is a compulsive diffusion of attention from main task.</a:t>
            </a:r>
          </a:p>
          <a:p>
            <a:endParaRPr lang="en-US" dirty="0"/>
          </a:p>
          <a:p>
            <a:r>
              <a:rPr lang="en-US" dirty="0"/>
              <a:t>Antiethical to deep thought as attention is scattered and people have no time to reflect and contemplate</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4287866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RobotoCondensed-Regular"/>
              </a:rPr>
              <a:t>Kaspersky Lab conducted a survey of 6,000 mobile phone users, it found that 71 per cent of them can’t remember the phone numbers of their children and 87 per cent can’t recollect the phone numbers of their children’s schools.</a:t>
            </a:r>
          </a:p>
          <a:p>
            <a:endParaRPr lang="en-US" b="0" i="0" dirty="0">
              <a:solidFill>
                <a:srgbClr val="000000"/>
              </a:solidFill>
              <a:effectLst/>
              <a:latin typeface="RobotoCondensed-Regular"/>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666666"/>
                </a:solidFill>
                <a:effectLst/>
                <a:latin typeface="RobotoCondensed-Regular"/>
              </a:rPr>
              <a:t>Ensure that you do not carry your mobile phone to bed at night. Keep any such devices out of your sight before sleeping.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666666"/>
              </a:solidFill>
              <a:effectLst/>
              <a:latin typeface="RobotoCondensed-Regular"/>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666666"/>
                </a:solidFill>
                <a:effectLst/>
                <a:latin typeface="RobotoCondensed-Regular"/>
              </a:rPr>
              <a:t>Instead of using GPS everywhere you go, print directions or use strategies such as utilizing landmarks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666666"/>
              </a:solidFill>
              <a:effectLst/>
              <a:latin typeface="RobotoCondensed-Regular"/>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666666"/>
                </a:solidFill>
                <a:effectLst/>
                <a:latin typeface="RobotoCondensed-Regular"/>
              </a:rPr>
              <a:t>Reflect and contemplate all the tasks you did.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666666"/>
              </a:solidFill>
              <a:effectLst/>
              <a:latin typeface="RobotoCondensed-Regular"/>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666666"/>
                </a:solidFill>
                <a:effectLst/>
                <a:latin typeface="RobotoCondensed-Regular"/>
              </a:rPr>
              <a:t>Exercise your memory</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2706302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Use remaining time for group project questions and/or review group assignment slides.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28</a:t>
            </a:fld>
            <a:endParaRPr lang="en-US" dirty="0"/>
          </a:p>
        </p:txBody>
      </p:sp>
    </p:spTree>
    <p:extLst>
      <p:ext uri="{BB962C8B-B14F-4D97-AF65-F5344CB8AC3E}">
        <p14:creationId xmlns:p14="http://schemas.microsoft.com/office/powerpoint/2010/main" val="3637859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is more exciting now for you, email or snail mail?</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i="1" dirty="0"/>
              <a:t>Owen Good (19 October 2012). </a:t>
            </a:r>
            <a:r>
              <a:rPr lang="en-US" i="1" dirty="0">
                <a:hlinkClick r:id="rId3"/>
              </a:rPr>
              <a:t>"Today is the 40th Anniversary of the World's First Known Video Gaming Tournament"</a:t>
            </a:r>
            <a:r>
              <a:rPr lang="en-US" i="1" dirty="0"/>
              <a:t>. </a:t>
            </a:r>
            <a:r>
              <a:rPr lang="en-US" i="1" dirty="0" err="1"/>
              <a:t>Kotaku</a:t>
            </a:r>
            <a:r>
              <a:rPr lang="en-US" i="1" dirty="0"/>
              <a:t>. Retrieved 1 August 2013</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Censorship (religious, governmental, private). Adult authentication. Firewalls. Government owned media outlets (TV and radio stations, newspapers), private photocopier ownership illegal</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First Amendment prohibits Congress from making laws limiting free speech, not private companies.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Uniform Resource Locator</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27003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0" dirty="0"/>
              <a:t>But before that:</a:t>
            </a:r>
          </a:p>
          <a:p>
            <a:pPr eaLnBrk="1" hangingPunct="1"/>
            <a:endParaRPr lang="en-US" b="1" i="0" dirty="0"/>
          </a:p>
          <a:p>
            <a:pPr eaLnBrk="1" hangingPunct="1"/>
            <a:r>
              <a:rPr lang="en-US" b="1" i="0" dirty="0"/>
              <a:t>CPG Grey - This Video Will Make You Angry [Thought Germs] (7:25) – 2015-03-10</a:t>
            </a:r>
          </a:p>
          <a:p>
            <a:pPr eaLnBrk="1" hangingPunct="1"/>
            <a:r>
              <a:rPr lang="en-US" i="0" dirty="0"/>
              <a:t>https://</a:t>
            </a:r>
            <a:r>
              <a:rPr lang="en-US" i="0" dirty="0" err="1"/>
              <a:t>www.youtube.com</a:t>
            </a:r>
            <a:r>
              <a:rPr lang="en-US" i="0" dirty="0"/>
              <a:t>/</a:t>
            </a:r>
            <a:r>
              <a:rPr lang="en-US" i="0" dirty="0" err="1"/>
              <a:t>watch?v</a:t>
            </a:r>
            <a:r>
              <a:rPr lang="en-US" i="0" dirty="0"/>
              <a:t>=rE3j_RHkqJc</a:t>
            </a:r>
          </a:p>
          <a:p>
            <a:pPr eaLnBrk="1" hangingPunct="1"/>
            <a:endParaRPr lang="en-US" i="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Find better examples: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Cedric Gervais - Hashtag (Original Mix) (3:58)</a:t>
            </a:r>
          </a:p>
          <a:p>
            <a:pPr eaLnBrk="1" hangingPunct="1"/>
            <a:r>
              <a:rPr lang="en-US" i="0" dirty="0"/>
              <a:t>https://</a:t>
            </a:r>
            <a:r>
              <a:rPr lang="en-US" i="0" dirty="0" err="1"/>
              <a:t>www.youtube.com</a:t>
            </a:r>
            <a:r>
              <a:rPr lang="en-US" i="0" dirty="0"/>
              <a:t>/</a:t>
            </a:r>
            <a:r>
              <a:rPr lang="en-US" i="0" dirty="0" err="1"/>
              <a:t>watch?v</a:t>
            </a:r>
            <a:r>
              <a:rPr lang="en-US" i="0" dirty="0"/>
              <a:t>=6OmBKd7X7EE</a:t>
            </a:r>
          </a:p>
          <a:p>
            <a:pPr eaLnBrk="1" hangingPunct="1"/>
            <a:endParaRPr lang="en-US" b="1"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Dave </a:t>
            </a:r>
            <a:r>
              <a:rPr lang="en-US" b="1" dirty="0" err="1">
                <a:latin typeface="Arial" charset="0"/>
                <a:ea typeface="ＭＳ Ｐゴシック" charset="-128"/>
                <a:cs typeface="ＭＳ Ｐゴシック" charset="-128"/>
              </a:rPr>
              <a:t>Audé</a:t>
            </a:r>
            <a:r>
              <a:rPr lang="en-US" b="1" dirty="0">
                <a:latin typeface="Arial" charset="0"/>
                <a:ea typeface="ＭＳ Ｐゴシック" charset="-128"/>
                <a:cs typeface="ＭＳ Ｐゴシック" charset="-128"/>
              </a:rPr>
              <a:t> </a:t>
            </a:r>
            <a:r>
              <a:rPr lang="en-US" b="1" dirty="0" err="1">
                <a:latin typeface="Arial" charset="0"/>
                <a:ea typeface="ＭＳ Ｐゴシック" charset="-128"/>
                <a:cs typeface="ＭＳ Ｐゴシック" charset="-128"/>
              </a:rPr>
              <a:t>vs</a:t>
            </a:r>
            <a:r>
              <a:rPr lang="en-US" b="1" dirty="0">
                <a:latin typeface="Arial" charset="0"/>
                <a:ea typeface="ＭＳ Ｐゴシック" charset="-128"/>
                <a:cs typeface="ＭＳ Ｐゴシック" charset="-128"/>
              </a:rPr>
              <a:t> Luciana - You Only Talk In #HASHTAG (3:36)</a:t>
            </a:r>
          </a:p>
          <a:p>
            <a:pPr eaLnBrk="1" hangingPunct="1"/>
            <a:r>
              <a:rPr lang="en-US" i="0" dirty="0"/>
              <a:t>http://</a:t>
            </a:r>
            <a:r>
              <a:rPr lang="en-US" i="0" dirty="0" err="1"/>
              <a:t>www.youtube.com</a:t>
            </a:r>
            <a:r>
              <a:rPr lang="en-US" i="0" dirty="0"/>
              <a:t>/</a:t>
            </a:r>
            <a:r>
              <a:rPr lang="en-US" i="0" dirty="0" err="1"/>
              <a:t>watch?v</a:t>
            </a:r>
            <a:r>
              <a:rPr lang="en-US" i="0" dirty="0"/>
              <a:t>=53wIN87lJn0</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044821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 Or review group project and individual presentation guidelines right now.</a:t>
            </a:r>
            <a:br>
              <a:rPr lang="en-US" dirty="0">
                <a:latin typeface="Arial" pitchFamily="-109" charset="0"/>
                <a:ea typeface="ＭＳ Ｐゴシック" pitchFamily="-109" charset="-128"/>
                <a:cs typeface="ＭＳ Ｐゴシック" pitchFamily="-109" charset="-128"/>
              </a:rPr>
            </a:br>
            <a:endParaRPr lang="en-US" dirty="0">
              <a:latin typeface="Arial" pitchFamily="-109" charset="0"/>
              <a:ea typeface="ＭＳ Ｐゴシック" pitchFamily="-109" charset="-128"/>
              <a:cs typeface="ＭＳ Ｐゴシック" pitchFamily="-109" charset="-128"/>
            </a:endParaRPr>
          </a:p>
          <a:p>
            <a:r>
              <a:rPr lang="en-US" dirty="0"/>
              <a:t>Possible One page paper:</a:t>
            </a:r>
          </a:p>
          <a:p>
            <a:pPr lvl="1"/>
            <a:r>
              <a:rPr lang="en-US" dirty="0"/>
              <a:t>Global intellectual property laws, friends or foes?</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115717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983034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There is no recommended starting age rather just what technology should be used for based on age group.</a:t>
            </a:r>
          </a:p>
          <a:p>
            <a:pPr marL="171450" indent="-171450">
              <a:buFontTx/>
              <a:buChar char="-"/>
            </a:pPr>
            <a:r>
              <a:rPr lang="en-US" dirty="0"/>
              <a:t>Video chatting makes sense because communication with family is important, and distance should not prevent that</a:t>
            </a:r>
          </a:p>
          <a:p>
            <a:pPr marL="171450" indent="-171450">
              <a:buFontTx/>
              <a:buChar char="-"/>
            </a:pPr>
            <a:r>
              <a:rPr lang="en-US" dirty="0"/>
              <a:t>Educational programs like: Ms. Rachel, ABC games</a:t>
            </a:r>
          </a:p>
          <a:p>
            <a:pPr marL="628650" lvl="1" indent="-171450">
              <a:buFontTx/>
              <a:buChar char="-"/>
            </a:pPr>
            <a:r>
              <a:rPr lang="en-US" dirty="0"/>
              <a:t>Learning the alphabet, numbers, to read</a:t>
            </a:r>
          </a:p>
          <a:p>
            <a:pPr marL="171450" indent="-171450">
              <a:buFontTx/>
              <a:buChar char="-"/>
            </a:pPr>
            <a:r>
              <a:rPr lang="en-US" dirty="0"/>
              <a:t>Parents want more guidance in what technology should be allowed for children ages 6 and up</a:t>
            </a:r>
          </a:p>
          <a:p>
            <a:pPr marL="171450" indent="-171450">
              <a:buFontTx/>
              <a:buChar char="-"/>
            </a:pPr>
            <a:r>
              <a:rPr lang="en-US" dirty="0"/>
              <a:t>For 6 and up the content is more important than the time. </a:t>
            </a:r>
          </a:p>
          <a:p>
            <a:pPr marL="628650" lvl="1" indent="-171450">
              <a:buFontTx/>
              <a:buChar char="-"/>
            </a:pPr>
            <a:r>
              <a:rPr lang="en-US" dirty="0"/>
              <a:t>Researches are expecting parents to make sure that whatever the kids are on is beneficial and not mind numbing rather than focusing on the time limit.</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7133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57" indent="0" algn="ctr">
              <a:buNone/>
              <a:defRPr>
                <a:solidFill>
                  <a:schemeClr val="tx1">
                    <a:tint val="75000"/>
                  </a:schemeClr>
                </a:solidFill>
              </a:defRPr>
            </a:lvl2pPr>
            <a:lvl3pPr marL="914316" indent="0" algn="ctr">
              <a:buNone/>
              <a:defRPr>
                <a:solidFill>
                  <a:schemeClr val="tx1">
                    <a:tint val="75000"/>
                  </a:schemeClr>
                </a:solidFill>
              </a:defRPr>
            </a:lvl3pPr>
            <a:lvl4pPr marL="1371475" indent="0" algn="ctr">
              <a:buNone/>
              <a:defRPr>
                <a:solidFill>
                  <a:schemeClr val="tx1">
                    <a:tint val="75000"/>
                  </a:schemeClr>
                </a:solidFill>
              </a:defRPr>
            </a:lvl4pPr>
            <a:lvl5pPr marL="1828634" indent="0" algn="ctr">
              <a:buNone/>
              <a:defRPr>
                <a:solidFill>
                  <a:schemeClr val="tx1">
                    <a:tint val="75000"/>
                  </a:schemeClr>
                </a:solidFill>
              </a:defRPr>
            </a:lvl5pPr>
            <a:lvl6pPr marL="2285791" indent="0" algn="ctr">
              <a:buNone/>
              <a:defRPr>
                <a:solidFill>
                  <a:schemeClr val="tx1">
                    <a:tint val="75000"/>
                  </a:schemeClr>
                </a:solidFill>
              </a:defRPr>
            </a:lvl6pPr>
            <a:lvl7pPr marL="2742950" indent="0" algn="ctr">
              <a:buNone/>
              <a:defRPr>
                <a:solidFill>
                  <a:schemeClr val="tx1">
                    <a:tint val="75000"/>
                  </a:schemeClr>
                </a:solidFill>
              </a:defRPr>
            </a:lvl7pPr>
            <a:lvl8pPr marL="3200106" indent="0" algn="ctr">
              <a:buNone/>
              <a:defRPr>
                <a:solidFill>
                  <a:schemeClr val="tx1">
                    <a:tint val="75000"/>
                  </a:schemeClr>
                </a:solidFill>
              </a:defRPr>
            </a:lvl8pPr>
            <a:lvl9pPr marL="3657265"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2"/>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3"/>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2" y="361952"/>
            <a:ext cx="4953001" cy="4381501"/>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353">
              <a:defRPr baseline="0"/>
            </a:lvl6pPr>
            <a:lvl7pPr marL="2002353">
              <a:defRPr baseline="0"/>
            </a:lvl7pPr>
            <a:lvl8pPr marL="2002353">
              <a:defRPr baseline="0"/>
            </a:lvl8pPr>
            <a:lvl9pPr marL="20023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6" y="361952"/>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2"/>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57" indent="0">
              <a:buNone/>
              <a:defRPr sz="1800">
                <a:solidFill>
                  <a:schemeClr val="tx1">
                    <a:tint val="75000"/>
                  </a:schemeClr>
                </a:solidFill>
              </a:defRPr>
            </a:lvl2pPr>
            <a:lvl3pPr marL="914316" indent="0">
              <a:buNone/>
              <a:defRPr sz="1600">
                <a:solidFill>
                  <a:schemeClr val="tx1">
                    <a:tint val="75000"/>
                  </a:schemeClr>
                </a:solidFill>
              </a:defRPr>
            </a:lvl3pPr>
            <a:lvl4pPr marL="1371475" indent="0">
              <a:buNone/>
              <a:defRPr sz="1400">
                <a:solidFill>
                  <a:schemeClr val="tx1">
                    <a:tint val="75000"/>
                  </a:schemeClr>
                </a:solidFill>
              </a:defRPr>
            </a:lvl4pPr>
            <a:lvl5pPr marL="1828634" indent="0">
              <a:buNone/>
              <a:defRPr sz="1400">
                <a:solidFill>
                  <a:schemeClr val="tx1">
                    <a:tint val="75000"/>
                  </a:schemeClr>
                </a:solidFill>
              </a:defRPr>
            </a:lvl5pPr>
            <a:lvl6pPr marL="2285791" indent="0">
              <a:buNone/>
              <a:defRPr sz="1400">
                <a:solidFill>
                  <a:schemeClr val="tx1">
                    <a:tint val="75000"/>
                  </a:schemeClr>
                </a:solidFill>
              </a:defRPr>
            </a:lvl6pPr>
            <a:lvl7pPr marL="2742950" indent="0">
              <a:buNone/>
              <a:defRPr sz="1400">
                <a:solidFill>
                  <a:schemeClr val="tx1">
                    <a:tint val="75000"/>
                  </a:schemeClr>
                </a:solidFill>
              </a:defRPr>
            </a:lvl7pPr>
            <a:lvl8pPr marL="3200106" indent="0">
              <a:buNone/>
              <a:defRPr sz="1400">
                <a:solidFill>
                  <a:schemeClr val="tx1">
                    <a:tint val="75000"/>
                  </a:schemeClr>
                </a:solidFill>
              </a:defRPr>
            </a:lvl8pPr>
            <a:lvl9pPr marL="36572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353">
              <a:defRPr sz="1100" baseline="0"/>
            </a:lvl6pPr>
            <a:lvl7pPr marL="2002353">
              <a:defRPr sz="1100" baseline="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2023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2"/>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3" y="361951"/>
            <a:ext cx="3809386" cy="4397030"/>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2" tIns="45716" rIns="91432" bIns="45716"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2" tIns="45716" rIns="91432" bIns="457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2" tIns="45716" rIns="91432" bIns="45716"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2" tIns="45716" rIns="91432" bIns="45716"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5" y="21344"/>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16"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57" indent="-205757" algn="l" defTabSz="914316"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15" indent="-205757" algn="l" defTabSz="914316"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272" indent="-205757" algn="l" defTabSz="914316"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28" indent="-205757" algn="l" defTabSz="914316"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786"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544"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00"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057"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815"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16" rtl="0" eaLnBrk="1" latinLnBrk="0" hangingPunct="1">
        <a:defRPr sz="1800" kern="1200">
          <a:solidFill>
            <a:schemeClr val="tx1"/>
          </a:solidFill>
          <a:latin typeface="+mn-lt"/>
          <a:ea typeface="+mn-ea"/>
          <a:cs typeface="+mn-cs"/>
        </a:defRPr>
      </a:lvl1pPr>
      <a:lvl2pPr marL="457157"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4"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50" algn="l" defTabSz="914316" rtl="0" eaLnBrk="1" latinLnBrk="0" hangingPunct="1">
        <a:defRPr sz="1800" kern="1200">
          <a:solidFill>
            <a:schemeClr val="tx1"/>
          </a:solidFill>
          <a:latin typeface="+mn-lt"/>
          <a:ea typeface="+mn-ea"/>
          <a:cs typeface="+mn-cs"/>
        </a:defRPr>
      </a:lvl7pPr>
      <a:lvl8pPr marL="3200106" algn="l" defTabSz="914316" rtl="0" eaLnBrk="1" latinLnBrk="0" hangingPunct="1">
        <a:defRPr sz="1800" kern="1200">
          <a:solidFill>
            <a:schemeClr val="tx1"/>
          </a:solidFill>
          <a:latin typeface="+mn-lt"/>
          <a:ea typeface="+mn-ea"/>
          <a:cs typeface="+mn-cs"/>
        </a:defRPr>
      </a:lvl8pPr>
      <a:lvl9pPr marL="3657265" algn="l" defTabSz="91431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doi.org/10.1007/s00127-020-01906-9&#160;" TargetMode="External"/><Relationship Id="rId3" Type="http://schemas.openxmlformats.org/officeDocument/2006/relationships/hyperlink" Target="https://www.postbeyond.com/blog/revenue-per-social-media-user/&#160;" TargetMode="External"/><Relationship Id="rId7" Type="http://schemas.openxmlformats.org/officeDocument/2006/relationships/hyperlink" Target="https://doi.org/10.1016/j.addbeh.2020.106699" TargetMode="External"/><Relationship Id="rId2" Type="http://schemas.openxmlformats.org/officeDocument/2006/relationships/hyperlink" Target="https://about.fb.com/news/2007/11/facebook-unveils-facebook-ads/" TargetMode="External"/><Relationship Id="rId1" Type="http://schemas.openxmlformats.org/officeDocument/2006/relationships/slideLayout" Target="../slideLayouts/slideLayout2.xml"/><Relationship Id="rId6" Type="http://schemas.openxmlformats.org/officeDocument/2006/relationships/hyperlink" Target="https://www.statista.com/chart/11831/manipulation-tactics-on-social-media/&#160;" TargetMode="External"/><Relationship Id="rId5" Type="http://schemas.openxmlformats.org/officeDocument/2006/relationships/hyperlink" Target="https://reutersinstitute.politics.ox.ac.uk/sites/default/files/inline-files/DNR_2019_FINAL.pdf" TargetMode="External"/><Relationship Id="rId10" Type="http://schemas.openxmlformats.org/officeDocument/2006/relationships/hyperlink" Target="https://help.instagram.com/155833707900388" TargetMode="External"/><Relationship Id="rId4" Type="http://schemas.openxmlformats.org/officeDocument/2006/relationships/hyperlink" Target="https://doi.org/10.12840/ISSN.2255-4165.028" TargetMode="External"/><Relationship Id="rId9" Type="http://schemas.openxmlformats.org/officeDocument/2006/relationships/hyperlink" Target="https://doi.org/10.1007/s12144-020-00794-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www.jstor.org/stable/4442984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Wikipedia:Citing_Wikipedia"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rE3j_RHkqJ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Freedom Of Speech</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age?[1]</a:t>
            </a:r>
          </a:p>
        </p:txBody>
      </p:sp>
      <p:sp>
        <p:nvSpPr>
          <p:cNvPr id="3" name="Content Placeholder 2"/>
          <p:cNvSpPr>
            <a:spLocks noGrp="1"/>
          </p:cNvSpPr>
          <p:nvPr>
            <p:ph sz="half" idx="1"/>
          </p:nvPr>
        </p:nvSpPr>
        <p:spPr/>
        <p:txBody>
          <a:bodyPr/>
          <a:lstStyle/>
          <a:p>
            <a:r>
              <a:rPr lang="en-US" dirty="0"/>
              <a:t>Under 18 Months; Video Chatting</a:t>
            </a:r>
          </a:p>
          <a:p>
            <a:r>
              <a:rPr lang="en-US" dirty="0"/>
              <a:t>18-24 Months; Educational programs with parents</a:t>
            </a:r>
          </a:p>
          <a:p>
            <a:r>
              <a:rPr lang="en-US" dirty="0"/>
              <a:t>2-5 Years old; Limited 1 hour of educational programs</a:t>
            </a:r>
          </a:p>
          <a:p>
            <a:r>
              <a:rPr lang="en-US" dirty="0"/>
              <a:t>6 and up; Parents set time limit</a:t>
            </a:r>
          </a:p>
        </p:txBody>
      </p:sp>
      <p:sp>
        <p:nvSpPr>
          <p:cNvPr id="4" name="Content Placeholder 3"/>
          <p:cNvSpPr>
            <a:spLocks noGrp="1"/>
          </p:cNvSpPr>
          <p:nvPr>
            <p:ph sz="half" idx="2"/>
          </p:nvPr>
        </p:nvSpPr>
        <p:spPr>
          <a:xfrm>
            <a:off x="4724400" y="1352551"/>
            <a:ext cx="3733800" cy="3072196"/>
          </a:xfrm>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Kayla Afonseca</a:t>
            </a:r>
          </a:p>
        </p:txBody>
      </p:sp>
      <p:pic>
        <p:nvPicPr>
          <p:cNvPr id="1026" name="Picture 2" descr="Discovering That Your 18-Month-Old Is Using an iPad in Pre-School - The  Atlantic">
            <a:extLst>
              <a:ext uri="{FF2B5EF4-FFF2-40B4-BE49-F238E27FC236}">
                <a16:creationId xmlns:a16="http://schemas.microsoft.com/office/drawing/2014/main" id="{3641D80F-2A0D-1B26-0D97-FA7320CD40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123" y="1352551"/>
            <a:ext cx="3733800" cy="3072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93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Negative affects of technology[2] &amp; [3]</a:t>
            </a:r>
          </a:p>
        </p:txBody>
      </p:sp>
      <p:sp>
        <p:nvSpPr>
          <p:cNvPr id="3" name="Content Placeholder 2"/>
          <p:cNvSpPr>
            <a:spLocks noGrp="1"/>
          </p:cNvSpPr>
          <p:nvPr>
            <p:ph sz="half" idx="1"/>
          </p:nvPr>
        </p:nvSpPr>
        <p:spPr/>
        <p:txBody>
          <a:bodyPr/>
          <a:lstStyle/>
          <a:p>
            <a:r>
              <a:rPr lang="en-US" dirty="0"/>
              <a:t>Shortened attention span</a:t>
            </a:r>
          </a:p>
          <a:p>
            <a:r>
              <a:rPr lang="en-US" dirty="0"/>
              <a:t>Lack of social skills</a:t>
            </a:r>
          </a:p>
          <a:p>
            <a:r>
              <a:rPr lang="en-US" dirty="0"/>
              <a:t>Relationship problems</a:t>
            </a:r>
          </a:p>
          <a:p>
            <a:r>
              <a:rPr lang="en-US" dirty="0"/>
              <a:t>Bullying</a:t>
            </a:r>
          </a:p>
          <a:p>
            <a:r>
              <a:rPr lang="en-US" dirty="0"/>
              <a:t>Dangers of the internet</a:t>
            </a:r>
          </a:p>
          <a:p>
            <a:endParaRPr lang="en-US" dirty="0"/>
          </a:p>
        </p:txBody>
      </p:sp>
      <p:sp>
        <p:nvSpPr>
          <p:cNvPr id="4" name="Content Placeholder 3"/>
          <p:cNvSpPr>
            <a:spLocks noGrp="1"/>
          </p:cNvSpPr>
          <p:nvPr>
            <p:ph sz="half" idx="2"/>
          </p:nvPr>
        </p:nvSpPr>
        <p:spPr>
          <a:xfrm>
            <a:off x="4419600" y="1352551"/>
            <a:ext cx="4038600" cy="2170234"/>
          </a:xfrm>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Kayla Afonseca</a:t>
            </a:r>
          </a:p>
        </p:txBody>
      </p:sp>
      <p:pic>
        <p:nvPicPr>
          <p:cNvPr id="2050" name="Picture 2" descr="Children and digital technologies: Trends and outcomes | Educating 21st  Century Children : Emotional Well-being in the Digital Age | OECD iLibrary">
            <a:extLst>
              <a:ext uri="{FF2B5EF4-FFF2-40B4-BE49-F238E27FC236}">
                <a16:creationId xmlns:a16="http://schemas.microsoft.com/office/drawing/2014/main" id="{77F263EC-299C-4C60-A486-5FF1F1CFE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639" y="1352551"/>
            <a:ext cx="4041561" cy="217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801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affects of technology[5] </a:t>
            </a:r>
          </a:p>
        </p:txBody>
      </p:sp>
      <p:sp>
        <p:nvSpPr>
          <p:cNvPr id="3" name="Content Placeholder 2"/>
          <p:cNvSpPr>
            <a:spLocks noGrp="1"/>
          </p:cNvSpPr>
          <p:nvPr>
            <p:ph sz="half" idx="1"/>
          </p:nvPr>
        </p:nvSpPr>
        <p:spPr/>
        <p:txBody>
          <a:bodyPr/>
          <a:lstStyle/>
          <a:p>
            <a:r>
              <a:rPr lang="en-US" dirty="0"/>
              <a:t>Enhanced learning opportunities</a:t>
            </a:r>
          </a:p>
          <a:p>
            <a:r>
              <a:rPr lang="en-US" dirty="0"/>
              <a:t>Improved communication skills</a:t>
            </a:r>
          </a:p>
          <a:p>
            <a:r>
              <a:rPr lang="en-US" dirty="0"/>
              <a:t>Creativity and self expression</a:t>
            </a:r>
          </a:p>
          <a:p>
            <a:r>
              <a:rPr lang="en-US" dirty="0"/>
              <a:t>Enhanced problem-solving skills</a:t>
            </a:r>
          </a:p>
          <a:p>
            <a:r>
              <a:rPr lang="en-US" dirty="0"/>
              <a:t> Exposure to culture and news</a:t>
            </a:r>
          </a:p>
          <a:p>
            <a:r>
              <a:rPr lang="en-US" dirty="0"/>
              <a:t>Preparedness for the future</a:t>
            </a:r>
          </a:p>
        </p:txBody>
      </p:sp>
      <p:sp>
        <p:nvSpPr>
          <p:cNvPr id="4" name="Content Placeholder 3"/>
          <p:cNvSpPr>
            <a:spLocks noGrp="1"/>
          </p:cNvSpPr>
          <p:nvPr>
            <p:ph sz="half" idx="2"/>
          </p:nvPr>
        </p:nvSpPr>
        <p:spPr>
          <a:xfrm>
            <a:off x="4724400" y="1352551"/>
            <a:ext cx="3733800" cy="3072196"/>
          </a:xfrm>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Kayla Afonseca</a:t>
            </a:r>
          </a:p>
        </p:txBody>
      </p:sp>
      <p:pic>
        <p:nvPicPr>
          <p:cNvPr id="3074" name="Picture 2" descr="Digital guidelines: Promoting healthy technology use for children">
            <a:extLst>
              <a:ext uri="{FF2B5EF4-FFF2-40B4-BE49-F238E27FC236}">
                <a16:creationId xmlns:a16="http://schemas.microsoft.com/office/drawing/2014/main" id="{B5C59474-4A79-33E6-270A-3CB6FDFFBE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7395"/>
          <a:stretch/>
        </p:blipFill>
        <p:spPr bwMode="auto">
          <a:xfrm>
            <a:off x="4724400" y="1352551"/>
            <a:ext cx="3733800" cy="306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82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Conclusion[4]</a:t>
            </a:r>
          </a:p>
        </p:txBody>
      </p:sp>
      <p:sp>
        <p:nvSpPr>
          <p:cNvPr id="3" name="Content Placeholder 2"/>
          <p:cNvSpPr>
            <a:spLocks noGrp="1"/>
          </p:cNvSpPr>
          <p:nvPr>
            <p:ph sz="half" idx="1"/>
          </p:nvPr>
        </p:nvSpPr>
        <p:spPr/>
        <p:txBody>
          <a:bodyPr/>
          <a:lstStyle/>
          <a:p>
            <a:r>
              <a:rPr lang="en-US" dirty="0"/>
              <a:t>After 3; opinionated</a:t>
            </a:r>
          </a:p>
          <a:p>
            <a:pPr lvl="1"/>
            <a:r>
              <a:rPr lang="en-US" dirty="0"/>
              <a:t>1hr screen time of educational content</a:t>
            </a:r>
          </a:p>
          <a:p>
            <a:r>
              <a:rPr lang="en-US" dirty="0"/>
              <a:t>Before 13; monitored usage</a:t>
            </a:r>
          </a:p>
          <a:p>
            <a:pPr lvl="1"/>
            <a:r>
              <a:rPr lang="en-US" dirty="0"/>
              <a:t>Restrict apps and limit time (2hrs)</a:t>
            </a:r>
          </a:p>
          <a:p>
            <a:r>
              <a:rPr lang="en-US" dirty="0"/>
              <a:t>After 13; usage with knowledge</a:t>
            </a:r>
          </a:p>
          <a:p>
            <a:pPr lvl="1"/>
            <a:r>
              <a:rPr lang="en-US" dirty="0"/>
              <a:t>No restrictions just knowledge(4hrs)</a:t>
            </a:r>
          </a:p>
          <a:p>
            <a:pPr marL="0" indent="0">
              <a:buNone/>
            </a:pPr>
            <a:endParaRPr lang="en-US" dirty="0"/>
          </a:p>
          <a:p>
            <a:r>
              <a:rPr lang="en-US" dirty="0"/>
              <a:t>Its not about when its about what!</a:t>
            </a:r>
          </a:p>
          <a:p>
            <a:pPr lvl="1"/>
            <a:endParaRPr lang="en-US" dirty="0"/>
          </a:p>
        </p:txBody>
      </p:sp>
      <p:sp>
        <p:nvSpPr>
          <p:cNvPr id="4" name="Content Placeholder 3"/>
          <p:cNvSpPr>
            <a:spLocks noGrp="1"/>
          </p:cNvSpPr>
          <p:nvPr>
            <p:ph sz="half" idx="2"/>
          </p:nvPr>
        </p:nvSpPr>
        <p:spPr>
          <a:xfrm>
            <a:off x="4724400" y="1352551"/>
            <a:ext cx="3733800" cy="2963933"/>
          </a:xfrm>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Kayla Afonseca</a:t>
            </a:r>
          </a:p>
        </p:txBody>
      </p:sp>
      <p:pic>
        <p:nvPicPr>
          <p:cNvPr id="1026" name="Picture 2" descr="Children and Technology: Positive and Negative Effects | Maryville Online">
            <a:extLst>
              <a:ext uri="{FF2B5EF4-FFF2-40B4-BE49-F238E27FC236}">
                <a16:creationId xmlns:a16="http://schemas.microsoft.com/office/drawing/2014/main" id="{BC28B27E-29C9-FD0C-0E72-C1567D8BC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60825"/>
            <a:ext cx="3733800" cy="295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376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0000" lnSpcReduction="20000"/>
          </a:bodyPr>
          <a:lstStyle/>
          <a:p>
            <a:pPr marL="0" indent="0">
              <a:buNone/>
            </a:pPr>
            <a:r>
              <a:rPr lang="en-US" dirty="0"/>
              <a:t>[1] </a:t>
            </a:r>
            <a:r>
              <a:rPr lang="en-US" dirty="0">
                <a:effectLst/>
              </a:rPr>
              <a:t>“Digital Guidelines: Promoting Healthy Technology Use for Children.” </a:t>
            </a:r>
            <a:r>
              <a:rPr lang="en-US" i="1" dirty="0">
                <a:effectLst/>
              </a:rPr>
              <a:t>American Psychological Association</a:t>
            </a:r>
            <a:r>
              <a:rPr lang="en-US" dirty="0">
                <a:effectLst/>
              </a:rPr>
              <a:t>, American Psychological Association, https://www.apa.org/topics/social-media-internet/technology-use-children#:~:text=The%20current%20recommendations%20advise%3A,and%20watch%20with%20their%20children. </a:t>
            </a:r>
          </a:p>
          <a:p>
            <a:pPr marL="0" indent="0">
              <a:buNone/>
            </a:pPr>
            <a:r>
              <a:rPr lang="en-US" dirty="0"/>
              <a:t>[2]</a:t>
            </a:r>
            <a:r>
              <a:rPr lang="en-US" i="1" dirty="0">
                <a:effectLst/>
              </a:rPr>
              <a:t> </a:t>
            </a:r>
            <a:r>
              <a:rPr lang="en-US" dirty="0" err="1">
                <a:effectLst/>
              </a:rPr>
              <a:t>Erinfolami</a:t>
            </a:r>
            <a:r>
              <a:rPr lang="en-US" dirty="0">
                <a:effectLst/>
              </a:rPr>
              <a:t>, </a:t>
            </a:r>
            <a:r>
              <a:rPr lang="en-US" dirty="0" err="1">
                <a:effectLst/>
              </a:rPr>
              <a:t>Keyede</a:t>
            </a:r>
            <a:r>
              <a:rPr lang="en-US" dirty="0">
                <a:effectLst/>
              </a:rPr>
              <a:t>. “6 Negative Impacts of Technology on Children (and What You Can Do).” </a:t>
            </a:r>
            <a:r>
              <a:rPr lang="en-US" i="1" dirty="0">
                <a:effectLst/>
              </a:rPr>
              <a:t>MUO</a:t>
            </a:r>
            <a:r>
              <a:rPr lang="en-US" dirty="0">
                <a:effectLst/>
              </a:rPr>
              <a:t>, 15 Oct. 2021, https://www.makeuseof.com/negative-impacts-of-technology-on-children/. </a:t>
            </a:r>
          </a:p>
          <a:p>
            <a:pPr marL="0" indent="0">
              <a:buNone/>
            </a:pPr>
            <a:r>
              <a:rPr lang="en-US" dirty="0"/>
              <a:t>[3]</a:t>
            </a:r>
            <a:r>
              <a:rPr lang="en-US" i="1" dirty="0">
                <a:effectLst/>
              </a:rPr>
              <a:t> The Impact of Technology on Children - Cerritos College</a:t>
            </a:r>
            <a:r>
              <a:rPr lang="en-US" dirty="0">
                <a:effectLst/>
              </a:rPr>
              <a:t>. https://www.cerritos.edu/hr/_includes/docs/August_2021_The_Impact_of_Technology_on_Children_ua.pdf. </a:t>
            </a:r>
          </a:p>
          <a:p>
            <a:pPr marL="0" indent="0">
              <a:buNone/>
            </a:pPr>
            <a:r>
              <a:rPr lang="en-US" dirty="0"/>
              <a:t>[4] </a:t>
            </a:r>
            <a:r>
              <a:rPr lang="en-US" dirty="0">
                <a:effectLst/>
              </a:rPr>
              <a:t>Johnson, Allie. “Screen Time Recommendations by Age.” </a:t>
            </a:r>
            <a:r>
              <a:rPr lang="en-US" i="1" dirty="0">
                <a:effectLst/>
              </a:rPr>
              <a:t>All About Vision</a:t>
            </a:r>
            <a:r>
              <a:rPr lang="en-US" dirty="0">
                <a:effectLst/>
              </a:rPr>
              <a:t>, All About Vision, 9 Mar. 2022, https://www.allaboutvision.com/conditions/refractive-errors/screen-time-by-age/. </a:t>
            </a:r>
            <a:endParaRPr lang="en-US" dirty="0"/>
          </a:p>
          <a:p>
            <a:pPr marL="0" indent="0">
              <a:buNone/>
            </a:pPr>
            <a:r>
              <a:rPr lang="en-US" dirty="0"/>
              <a:t>[5]</a:t>
            </a:r>
            <a:r>
              <a:rPr lang="en-US" dirty="0">
                <a:effectLst/>
              </a:rPr>
              <a:t> “Sam.” </a:t>
            </a:r>
            <a:r>
              <a:rPr lang="en-US" i="1" dirty="0">
                <a:effectLst/>
              </a:rPr>
              <a:t>Mrs. Myers' Learning Lab</a:t>
            </a:r>
            <a:r>
              <a:rPr lang="en-US" dirty="0">
                <a:effectLst/>
              </a:rPr>
              <a:t>, https://mrsmyersrr.com/news/9-positive-effects-technology-child-development. </a:t>
            </a:r>
          </a:p>
          <a:p>
            <a:pPr marL="0" indent="0">
              <a:buNone/>
            </a:pPr>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Kayla Afonseca</a:t>
            </a:r>
          </a:p>
        </p:txBody>
      </p:sp>
    </p:spTree>
    <p:extLst>
      <p:ext uri="{BB962C8B-B14F-4D97-AF65-F5344CB8AC3E}">
        <p14:creationId xmlns:p14="http://schemas.microsoft.com/office/powerpoint/2010/main" val="2736761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a:xfrm>
            <a:off x="914400" y="1577340"/>
            <a:ext cx="7315200" cy="1494448"/>
          </a:xfrm>
        </p:spPr>
        <p:txBody>
          <a:bodyPr/>
          <a:lstStyle/>
          <a:p>
            <a:r>
              <a:rPr lang="en-US" sz="3600" dirty="0">
                <a:ea typeface="+mj-lt"/>
                <a:cs typeface="+mj-lt"/>
              </a:rPr>
              <a:t>Social Media Algorithms: Uncovering Their Harmful Impact on Users</a:t>
            </a:r>
            <a:endParaRPr lang="en-US" sz="2800" dirty="0">
              <a:ea typeface="Cambria"/>
            </a:endParaRP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a:xfrm>
            <a:off x="914400" y="3071622"/>
            <a:ext cx="7315200" cy="762000"/>
          </a:xfrm>
        </p:spPr>
        <p:txBody>
          <a:bodyPr/>
          <a:lstStyle/>
          <a:p>
            <a:r>
              <a:rPr lang="en-US" dirty="0"/>
              <a:t>Alexsandra </a:t>
            </a:r>
            <a:r>
              <a:rPr lang="en-US" dirty="0" err="1"/>
              <a:t>Antoski</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540482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t>Information sold to third parties</a:t>
            </a:r>
          </a:p>
          <a:p>
            <a:pPr marL="411480" lvl="1" indent="-205740"/>
            <a:r>
              <a:rPr lang="en-US" sz="1400" dirty="0">
                <a:ea typeface="Cambria"/>
              </a:rPr>
              <a:t>Facebook was the first social media platform to do this [1]</a:t>
            </a:r>
          </a:p>
          <a:p>
            <a:pPr marL="411480" lvl="1" indent="-205740"/>
            <a:r>
              <a:rPr lang="en-US" sz="1400" dirty="0">
                <a:ea typeface="Cambria"/>
              </a:rPr>
              <a:t>Monetization of the user</a:t>
            </a:r>
          </a:p>
          <a:p>
            <a:pPr marL="411480" lvl="1" indent="-205740"/>
            <a:r>
              <a:rPr lang="en-US" sz="1400" dirty="0">
                <a:ea typeface="Cambria"/>
              </a:rPr>
              <a:t>Only way for companies to remain successful</a:t>
            </a:r>
          </a:p>
          <a:p>
            <a:pPr marL="205740" indent="-205740"/>
            <a:r>
              <a:rPr lang="en-US" dirty="0">
                <a:ea typeface="Cambria"/>
              </a:rPr>
              <a:t>Information is gathered to understand you better</a:t>
            </a:r>
          </a:p>
          <a:p>
            <a:pPr marL="411480" lvl="1" indent="-205740"/>
            <a:r>
              <a:rPr lang="en-US" sz="1400" dirty="0">
                <a:ea typeface="Cambria"/>
              </a:rPr>
              <a:t>Screen activity, location, type of phone, service provider, etc.</a:t>
            </a:r>
          </a:p>
          <a:p>
            <a:pPr marL="411480" lvl="1" indent="-205740"/>
            <a:r>
              <a:rPr lang="en-US" sz="1400" dirty="0">
                <a:ea typeface="Cambria"/>
              </a:rPr>
              <a:t>Building a profile of you to keep track of your interests plus activity</a:t>
            </a:r>
          </a:p>
          <a:p>
            <a:pPr marL="411480" lvl="1" indent="-205740"/>
            <a:endParaRPr lang="en-US" dirty="0">
              <a:ea typeface="Cambria"/>
            </a:endParaRP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err="1">
                <a:latin typeface="+mj-lt"/>
              </a:rPr>
              <a:t>Alexasndra</a:t>
            </a:r>
            <a:r>
              <a:rPr lang="en-US" sz="1400" dirty="0">
                <a:latin typeface="+mj-lt"/>
              </a:rPr>
              <a:t> </a:t>
            </a:r>
            <a:r>
              <a:rPr lang="en-US" sz="1400" dirty="0" err="1">
                <a:latin typeface="+mj-lt"/>
              </a:rPr>
              <a:t>Antoski</a:t>
            </a:r>
            <a:endParaRPr lang="en-US" dirty="0" err="1"/>
          </a:p>
        </p:txBody>
      </p:sp>
      <p:pic>
        <p:nvPicPr>
          <p:cNvPr id="11" name="Picture 11" descr="Chart, bubble chart&#10;&#10;Description automatically generated">
            <a:extLst>
              <a:ext uri="{FF2B5EF4-FFF2-40B4-BE49-F238E27FC236}">
                <a16:creationId xmlns:a16="http://schemas.microsoft.com/office/drawing/2014/main" id="{521E3F2B-0651-EA90-016F-FFAC3DAD7AFE}"/>
              </a:ext>
            </a:extLst>
          </p:cNvPr>
          <p:cNvPicPr>
            <a:picLocks noGrp="1" noChangeAspect="1"/>
          </p:cNvPicPr>
          <p:nvPr>
            <p:ph sz="half" idx="2"/>
          </p:nvPr>
        </p:nvPicPr>
        <p:blipFill>
          <a:blip r:embed="rId3"/>
          <a:stretch>
            <a:fillRect/>
          </a:stretch>
        </p:blipFill>
        <p:spPr>
          <a:xfrm>
            <a:off x="4480130" y="1018173"/>
            <a:ext cx="3982679" cy="3533016"/>
          </a:xfrm>
        </p:spPr>
      </p:pic>
      <p:sp>
        <p:nvSpPr>
          <p:cNvPr id="4" name="TextBox 3">
            <a:extLst>
              <a:ext uri="{FF2B5EF4-FFF2-40B4-BE49-F238E27FC236}">
                <a16:creationId xmlns:a16="http://schemas.microsoft.com/office/drawing/2014/main" id="{563F4411-31E6-DF93-3F0D-D18C8AFB8F32}"/>
              </a:ext>
            </a:extLst>
          </p:cNvPr>
          <p:cNvSpPr txBox="1"/>
          <p:nvPr/>
        </p:nvSpPr>
        <p:spPr>
          <a:xfrm>
            <a:off x="8421220" y="4263837"/>
            <a:ext cx="409086" cy="2862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sz="1400" dirty="0">
                <a:ea typeface="Cambria"/>
              </a:rPr>
              <a:t>[2]</a:t>
            </a:r>
          </a:p>
        </p:txBody>
      </p:sp>
    </p:spTree>
    <p:extLst>
      <p:ext uri="{BB962C8B-B14F-4D97-AF65-F5344CB8AC3E}">
        <p14:creationId xmlns:p14="http://schemas.microsoft.com/office/powerpoint/2010/main" val="142034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a:rPr>
              <a:t>Information Filtering</a:t>
            </a:r>
          </a:p>
        </p:txBody>
      </p:sp>
      <p:sp>
        <p:nvSpPr>
          <p:cNvPr id="3" name="Content Placeholder 2"/>
          <p:cNvSpPr>
            <a:spLocks noGrp="1"/>
          </p:cNvSpPr>
          <p:nvPr>
            <p:ph sz="half" idx="1"/>
          </p:nvPr>
        </p:nvSpPr>
        <p:spPr>
          <a:xfrm>
            <a:off x="552143" y="1370986"/>
            <a:ext cx="3466487" cy="3352800"/>
          </a:xfrm>
        </p:spPr>
        <p:txBody>
          <a:bodyPr vert="horz" lIns="91436" tIns="45718" rIns="91436" bIns="45718" rtlCol="0" anchor="t">
            <a:normAutofit fontScale="92500" lnSpcReduction="10000"/>
          </a:bodyPr>
          <a:lstStyle/>
          <a:p>
            <a:pPr marL="205740" indent="-205740"/>
            <a:r>
              <a:rPr lang="en-US" dirty="0"/>
              <a:t>Echo-chambers [3] </a:t>
            </a:r>
          </a:p>
          <a:p>
            <a:pPr marL="411480" lvl="1" indent="-205740"/>
            <a:r>
              <a:rPr lang="en-US" dirty="0">
                <a:ea typeface="Cambria"/>
              </a:rPr>
              <a:t>Media is fixated to your narrative</a:t>
            </a:r>
          </a:p>
          <a:p>
            <a:pPr marL="411480" lvl="1" indent="-205740"/>
            <a:r>
              <a:rPr lang="en-US" dirty="0">
                <a:ea typeface="Cambria"/>
              </a:rPr>
              <a:t>Generated by location and engagement</a:t>
            </a:r>
          </a:p>
          <a:p>
            <a:pPr marL="205740" indent="-205740"/>
            <a:r>
              <a:rPr lang="en-US" dirty="0">
                <a:ea typeface="Cambria"/>
              </a:rPr>
              <a:t>Misinformation</a:t>
            </a:r>
          </a:p>
          <a:p>
            <a:pPr marL="411480" lvl="1" indent="-205740"/>
            <a:r>
              <a:rPr lang="en-US" dirty="0">
                <a:ea typeface="Cambria"/>
              </a:rPr>
              <a:t>Est. 72% of Americans get their news from the internet/social media [4]</a:t>
            </a:r>
          </a:p>
          <a:p>
            <a:pPr marL="411480" lvl="1" indent="-205740"/>
            <a:r>
              <a:rPr lang="en-US" dirty="0">
                <a:ea typeface="Cambria"/>
              </a:rPr>
              <a:t>Think of the posts released at the beginning of COVID</a:t>
            </a:r>
          </a:p>
          <a:p>
            <a:pPr marL="205740" indent="-205740"/>
            <a:r>
              <a:rPr lang="en-US" dirty="0">
                <a:ea typeface="Cambria"/>
              </a:rPr>
              <a:t>Manipulation of Information</a:t>
            </a:r>
          </a:p>
          <a:p>
            <a:pPr marL="411480" lvl="1" indent="-205740"/>
            <a:r>
              <a:rPr lang="en-US" dirty="0">
                <a:ea typeface="Cambria"/>
              </a:rPr>
              <a:t>Social media can be used to channel false information out</a:t>
            </a:r>
          </a:p>
          <a:p>
            <a:pPr marL="411480" lvl="1" indent="-205740"/>
            <a:r>
              <a:rPr lang="en-US" dirty="0">
                <a:ea typeface="Cambria"/>
              </a:rPr>
              <a:t>Your reaction is what they rely on</a:t>
            </a:r>
          </a:p>
        </p:txBody>
      </p:sp>
      <p:sp>
        <p:nvSpPr>
          <p:cNvPr id="4" name="Content Placeholder 3"/>
          <p:cNvSpPr>
            <a:spLocks noGrp="1"/>
          </p:cNvSpPr>
          <p:nvPr>
            <p:ph sz="half" idx="2"/>
          </p:nvPr>
        </p:nvSpPr>
        <p:spPr>
          <a:xfrm>
            <a:off x="4724400" y="1979357"/>
            <a:ext cx="3733800" cy="1795003"/>
          </a:xfrm>
          <a:ln>
            <a:solidFill>
              <a:schemeClr val="bg1"/>
            </a:solidFill>
          </a:ln>
        </p:spPr>
        <p:txBody>
          <a:bodyPr anchor="ctr">
            <a:normAutofit fontScale="92500" lnSpcReduction="10000"/>
          </a:bodyP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Alexsandra </a:t>
            </a:r>
            <a:r>
              <a:rPr lang="en-US" sz="1400" dirty="0" err="1">
                <a:latin typeface="+mj-lt"/>
              </a:rPr>
              <a:t>Antoski</a:t>
            </a:r>
            <a:endParaRPr lang="en-US" dirty="0" err="1"/>
          </a:p>
        </p:txBody>
      </p:sp>
      <p:pic>
        <p:nvPicPr>
          <p:cNvPr id="8" name="Picture 8" descr="Chart, bar chart&#10;&#10;Description automatically generated">
            <a:extLst>
              <a:ext uri="{FF2B5EF4-FFF2-40B4-BE49-F238E27FC236}">
                <a16:creationId xmlns:a16="http://schemas.microsoft.com/office/drawing/2014/main" id="{A2D86BDE-F539-E580-0F76-D2F391BC64C2}"/>
              </a:ext>
            </a:extLst>
          </p:cNvPr>
          <p:cNvPicPr>
            <a:picLocks noChangeAspect="1"/>
          </p:cNvPicPr>
          <p:nvPr/>
        </p:nvPicPr>
        <p:blipFill>
          <a:blip r:embed="rId3"/>
          <a:stretch>
            <a:fillRect/>
          </a:stretch>
        </p:blipFill>
        <p:spPr>
          <a:xfrm>
            <a:off x="4112957" y="1548230"/>
            <a:ext cx="4508396" cy="2779852"/>
          </a:xfrm>
          <a:prstGeom prst="rect">
            <a:avLst/>
          </a:prstGeom>
        </p:spPr>
      </p:pic>
      <p:sp>
        <p:nvSpPr>
          <p:cNvPr id="10" name="TextBox 9">
            <a:extLst>
              <a:ext uri="{FF2B5EF4-FFF2-40B4-BE49-F238E27FC236}">
                <a16:creationId xmlns:a16="http://schemas.microsoft.com/office/drawing/2014/main" id="{30DA8CAA-253A-FA56-7765-B3E8BC0B69C8}"/>
              </a:ext>
            </a:extLst>
          </p:cNvPr>
          <p:cNvSpPr txBox="1"/>
          <p:nvPr/>
        </p:nvSpPr>
        <p:spPr>
          <a:xfrm>
            <a:off x="8578102" y="4039719"/>
            <a:ext cx="409086" cy="2862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400" dirty="0">
                <a:ea typeface="Cambria"/>
              </a:rPr>
              <a:t>[5]</a:t>
            </a:r>
          </a:p>
        </p:txBody>
      </p:sp>
    </p:spTree>
    <p:extLst>
      <p:ext uri="{BB962C8B-B14F-4D97-AF65-F5344CB8AC3E}">
        <p14:creationId xmlns:p14="http://schemas.microsoft.com/office/powerpoint/2010/main" val="3933556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a:rPr>
              <a:t>well-being</a:t>
            </a:r>
            <a:endParaRPr lang="en-US" dirty="0"/>
          </a:p>
        </p:txBody>
      </p:sp>
      <p:sp>
        <p:nvSpPr>
          <p:cNvPr id="3" name="Content Placeholder 2"/>
          <p:cNvSpPr>
            <a:spLocks noGrp="1"/>
          </p:cNvSpPr>
          <p:nvPr>
            <p:ph sz="half" idx="1"/>
          </p:nvPr>
        </p:nvSpPr>
        <p:spPr>
          <a:xfrm>
            <a:off x="750324" y="1274200"/>
            <a:ext cx="3641623" cy="3343583"/>
          </a:xfrm>
        </p:spPr>
        <p:txBody>
          <a:bodyPr vert="horz" lIns="91436" tIns="45718" rIns="91436" bIns="45718" rtlCol="0" anchor="t">
            <a:normAutofit/>
          </a:bodyPr>
          <a:lstStyle/>
          <a:p>
            <a:pPr marL="205740" indent="-205740"/>
            <a:r>
              <a:rPr lang="en-US" dirty="0">
                <a:ea typeface="Cambria"/>
              </a:rPr>
              <a:t>Addiction</a:t>
            </a:r>
          </a:p>
          <a:p>
            <a:pPr marL="411480" lvl="1" indent="-205740"/>
            <a:r>
              <a:rPr lang="en-US" sz="1400" dirty="0">
                <a:ea typeface="+mn-lt"/>
                <a:cs typeface="+mn-lt"/>
              </a:rPr>
              <a:t>Created to keep you engaged</a:t>
            </a:r>
            <a:endParaRPr lang="en-US" sz="1400" dirty="0">
              <a:ea typeface="Cambria"/>
            </a:endParaRPr>
          </a:p>
          <a:p>
            <a:pPr marL="411480" lvl="1" indent="-205740"/>
            <a:r>
              <a:rPr lang="en-US" sz="1400" dirty="0">
                <a:ea typeface="Cambria"/>
              </a:rPr>
              <a:t>Boosts of serotonin from a notifications</a:t>
            </a:r>
          </a:p>
          <a:p>
            <a:pPr marL="411480" lvl="1" indent="-205740"/>
            <a:r>
              <a:rPr lang="en-US" sz="1400" dirty="0">
                <a:ea typeface="+mn-lt"/>
                <a:cs typeface="+mn-lt"/>
              </a:rPr>
              <a:t>Increase in screen time --&gt; decrease in attentiveness to your needs</a:t>
            </a:r>
            <a:endParaRPr lang="en-US" sz="1400" dirty="0"/>
          </a:p>
          <a:p>
            <a:pPr marL="205740" indent="-205740"/>
            <a:r>
              <a:rPr lang="en-US" dirty="0"/>
              <a:t>Mental State</a:t>
            </a:r>
            <a:endParaRPr lang="en-US" dirty="0">
              <a:ea typeface="Cambria"/>
            </a:endParaRPr>
          </a:p>
          <a:p>
            <a:pPr marL="411480" lvl="1" indent="-205740"/>
            <a:r>
              <a:rPr lang="en-US" sz="1400" dirty="0">
                <a:ea typeface="Cambria"/>
              </a:rPr>
              <a:t>An increase in social media consumption can lead to [6]:</a:t>
            </a:r>
          </a:p>
          <a:p>
            <a:pPr marL="617220" lvl="2" indent="-205740"/>
            <a:r>
              <a:rPr lang="en-US" sz="1300" dirty="0">
                <a:ea typeface="Cambria"/>
              </a:rPr>
              <a:t>Low work performance</a:t>
            </a:r>
          </a:p>
          <a:p>
            <a:pPr marL="617220" lvl="2" indent="-205740"/>
            <a:r>
              <a:rPr lang="en-US" sz="1300" dirty="0">
                <a:ea typeface="Cambria"/>
              </a:rPr>
              <a:t>Less healthy social relationships</a:t>
            </a:r>
          </a:p>
          <a:p>
            <a:pPr marL="617220" lvl="2" indent="-205740"/>
            <a:r>
              <a:rPr lang="en-US" sz="1300" dirty="0">
                <a:ea typeface="Cambria"/>
              </a:rPr>
              <a:t>Anxiety/Depression</a:t>
            </a:r>
          </a:p>
          <a:p>
            <a:pPr marL="617220" lvl="2" indent="-205740"/>
            <a:r>
              <a:rPr lang="en-US" sz="1300" dirty="0">
                <a:ea typeface="Cambria"/>
              </a:rPr>
              <a:t>Sleep problems</a:t>
            </a:r>
          </a:p>
          <a:p>
            <a:pPr marL="411480" lvl="1" indent="-205740">
              <a:buFont typeface="Cambria" pitchFamily="34" charset="0"/>
            </a:pPr>
            <a:endParaRPr lang="en-US" dirty="0">
              <a:ea typeface="Cambria"/>
            </a:endParaRPr>
          </a:p>
          <a:p>
            <a:pPr marL="411480" lvl="1" indent="-205740"/>
            <a:endParaRPr lang="en-US" dirty="0">
              <a:ea typeface="Cambria"/>
            </a:endParaRPr>
          </a:p>
        </p:txBody>
      </p:sp>
      <p:sp>
        <p:nvSpPr>
          <p:cNvPr id="4" name="Content Placeholder 3"/>
          <p:cNvSpPr>
            <a:spLocks noGrp="1"/>
          </p:cNvSpPr>
          <p:nvPr>
            <p:ph sz="half" idx="2"/>
          </p:nvPr>
        </p:nvSpPr>
        <p:spPr>
          <a:xfrm>
            <a:off x="4724400" y="1352551"/>
            <a:ext cx="3733800" cy="2859742"/>
          </a:xfrm>
          <a:ln>
            <a:solidFill>
              <a:schemeClr val="bg1"/>
            </a:solidFill>
          </a:ln>
        </p:spPr>
        <p:txBody>
          <a:bodyPr anchor="ctr">
            <a:normAutofit/>
          </a:bodyP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Alexsandra </a:t>
            </a:r>
            <a:r>
              <a:rPr lang="en-US" sz="1400" dirty="0" err="1">
                <a:latin typeface="+mj-lt"/>
              </a:rPr>
              <a:t>Antoski</a:t>
            </a:r>
            <a:endParaRPr lang="en-US" dirty="0" err="1"/>
          </a:p>
        </p:txBody>
      </p:sp>
      <p:pic>
        <p:nvPicPr>
          <p:cNvPr id="8" name="Picture 8" descr="Chart, line chart&#10;&#10;Description automatically generated">
            <a:extLst>
              <a:ext uri="{FF2B5EF4-FFF2-40B4-BE49-F238E27FC236}">
                <a16:creationId xmlns:a16="http://schemas.microsoft.com/office/drawing/2014/main" id="{8A99DA2D-4E0F-2CFD-47A5-B99B9B413482}"/>
              </a:ext>
            </a:extLst>
          </p:cNvPr>
          <p:cNvPicPr>
            <a:picLocks noChangeAspect="1"/>
          </p:cNvPicPr>
          <p:nvPr/>
        </p:nvPicPr>
        <p:blipFill>
          <a:blip r:embed="rId3"/>
          <a:stretch>
            <a:fillRect/>
          </a:stretch>
        </p:blipFill>
        <p:spPr>
          <a:xfrm>
            <a:off x="4679847" y="1103135"/>
            <a:ext cx="3821675" cy="3462643"/>
          </a:xfrm>
          <a:prstGeom prst="rect">
            <a:avLst/>
          </a:prstGeom>
        </p:spPr>
      </p:pic>
      <p:sp>
        <p:nvSpPr>
          <p:cNvPr id="10" name="TextBox 9">
            <a:extLst>
              <a:ext uri="{FF2B5EF4-FFF2-40B4-BE49-F238E27FC236}">
                <a16:creationId xmlns:a16="http://schemas.microsoft.com/office/drawing/2014/main" id="{A1776D7F-9B1C-D28A-9201-661C7072D755}"/>
              </a:ext>
            </a:extLst>
          </p:cNvPr>
          <p:cNvSpPr txBox="1"/>
          <p:nvPr/>
        </p:nvSpPr>
        <p:spPr>
          <a:xfrm>
            <a:off x="8460441" y="4280646"/>
            <a:ext cx="409086" cy="2862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sz="1400" dirty="0">
                <a:ea typeface="Cambria"/>
              </a:rPr>
              <a:t>[7]</a:t>
            </a:r>
          </a:p>
        </p:txBody>
      </p:sp>
    </p:spTree>
    <p:extLst>
      <p:ext uri="{BB962C8B-B14F-4D97-AF65-F5344CB8AC3E}">
        <p14:creationId xmlns:p14="http://schemas.microsoft.com/office/powerpoint/2010/main" val="3117580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139449"/>
            <a:ext cx="7772400" cy="3352800"/>
          </a:xfrm>
        </p:spPr>
        <p:txBody>
          <a:bodyPr vert="horz" lIns="91440" tIns="45718" rIns="91436" bIns="45718" rtlCol="0" anchor="t">
            <a:noAutofit/>
          </a:bodyPr>
          <a:lstStyle/>
          <a:p>
            <a:pPr marL="205740" indent="-205740">
              <a:buNone/>
            </a:pPr>
            <a:r>
              <a:rPr lang="en-US" sz="900" dirty="0">
                <a:ea typeface="+mn-lt"/>
                <a:cs typeface="+mn-lt"/>
              </a:rPr>
              <a:t>[1]: Meta, Facebook Unveils Facebook Ads, (Meta, 11/6/07) </a:t>
            </a:r>
            <a:r>
              <a:rPr lang="en-US" sz="900" u="sng" dirty="0">
                <a:ea typeface="+mn-lt"/>
                <a:cs typeface="+mn-lt"/>
                <a:hlinkClick r:id="rId2"/>
              </a:rPr>
              <a:t>https://about.fb.com/news/2007/11/facebook-unveils-facebook-ads/</a:t>
            </a:r>
            <a:r>
              <a:rPr lang="en-US" sz="900" dirty="0">
                <a:ea typeface="+mn-lt"/>
                <a:cs typeface="+mn-lt"/>
              </a:rPr>
              <a:t> (3/21/23)</a:t>
            </a:r>
          </a:p>
          <a:p>
            <a:pPr marL="205740" indent="-205740">
              <a:buNone/>
            </a:pPr>
            <a:r>
              <a:rPr lang="en-US" sz="900" dirty="0">
                <a:ea typeface="+mn-lt"/>
                <a:cs typeface="+mn-lt"/>
              </a:rPr>
              <a:t>[2] Image slide 1: Daniel Ku, Which Social Media Platforms Make The Most Revenue? (</a:t>
            </a:r>
            <a:r>
              <a:rPr lang="en-US" sz="900" err="1">
                <a:ea typeface="+mn-lt"/>
                <a:cs typeface="+mn-lt"/>
              </a:rPr>
              <a:t>PostBeyond</a:t>
            </a:r>
            <a:r>
              <a:rPr lang="en-US" sz="900" dirty="0">
                <a:ea typeface="+mn-lt"/>
                <a:cs typeface="+mn-lt"/>
              </a:rPr>
              <a:t>, August 2021) </a:t>
            </a:r>
            <a:r>
              <a:rPr lang="en-US" sz="900" u="sng" dirty="0">
                <a:ea typeface="+mn-lt"/>
                <a:cs typeface="+mn-lt"/>
                <a:hlinkClick r:id="rId3"/>
              </a:rPr>
              <a:t>https://www.postbeyond.com/blog/revenue-per-social-media-user/ </a:t>
            </a:r>
            <a:r>
              <a:rPr lang="en-US" sz="900" dirty="0">
                <a:ea typeface="+mn-lt"/>
                <a:cs typeface="+mn-lt"/>
              </a:rPr>
              <a:t>(3/21/23)</a:t>
            </a:r>
          </a:p>
          <a:p>
            <a:pPr marL="205740" indent="-205740">
              <a:buNone/>
            </a:pPr>
            <a:r>
              <a:rPr lang="en-US" sz="900" dirty="0">
                <a:ea typeface="+mn-lt"/>
                <a:cs typeface="+mn-lt"/>
              </a:rPr>
              <a:t>[3]: Terren, L. &amp; </a:t>
            </a:r>
            <a:r>
              <a:rPr lang="en-US" sz="900" err="1">
                <a:ea typeface="+mn-lt"/>
                <a:cs typeface="+mn-lt"/>
              </a:rPr>
              <a:t>Borge</a:t>
            </a:r>
            <a:r>
              <a:rPr lang="en-US" sz="900" dirty="0">
                <a:ea typeface="+mn-lt"/>
                <a:cs typeface="+mn-lt"/>
              </a:rPr>
              <a:t>, R, Echo Chambers on Social Media: A Systematic Review of the Literature (Array, May 2021) </a:t>
            </a:r>
            <a:r>
              <a:rPr lang="en-US" sz="900" u="sng" dirty="0">
                <a:ea typeface="+mn-lt"/>
                <a:cs typeface="+mn-lt"/>
                <a:hlinkClick r:id="rId4"/>
              </a:rPr>
              <a:t>https://doi.org/10.12840/ISSN.2255-4165.028</a:t>
            </a:r>
            <a:endParaRPr lang="en-US" sz="900" dirty="0">
              <a:ea typeface="+mn-lt"/>
              <a:cs typeface="+mn-lt"/>
            </a:endParaRPr>
          </a:p>
          <a:p>
            <a:pPr marL="205740" indent="-205740">
              <a:buNone/>
            </a:pPr>
            <a:r>
              <a:rPr lang="en-US" sz="900" dirty="0">
                <a:ea typeface="+mn-lt"/>
                <a:cs typeface="+mn-lt"/>
              </a:rPr>
              <a:t>[4] Nic Newman with Richard Fletcher, Antonis Kalogeropoulos, and Rasmus Kleis Nielsen, Reuters Institute Digital News Report 2019 (Reuters Institute for the Study of Journalism, 2019) </a:t>
            </a:r>
            <a:r>
              <a:rPr lang="en-US" sz="900" u="sng" dirty="0">
                <a:ea typeface="+mn-lt"/>
                <a:cs typeface="+mn-lt"/>
                <a:hlinkClick r:id="rId5"/>
              </a:rPr>
              <a:t>https://reutersinstitute.politics.ox.ac.uk/sites/default/files/inline-files/DNR_2019_FINAL.pdf</a:t>
            </a:r>
            <a:r>
              <a:rPr lang="en-US" sz="900" dirty="0">
                <a:ea typeface="+mn-lt"/>
                <a:cs typeface="+mn-lt"/>
              </a:rPr>
              <a:t> (page 118)</a:t>
            </a:r>
            <a:endParaRPr lang="en-US" sz="900">
              <a:ea typeface="Cambria"/>
            </a:endParaRPr>
          </a:p>
          <a:p>
            <a:pPr marL="205740" indent="-205740">
              <a:buNone/>
            </a:pPr>
            <a:r>
              <a:rPr lang="en-US" sz="900" dirty="0">
                <a:ea typeface="+mn-lt"/>
                <a:cs typeface="+mn-lt"/>
              </a:rPr>
              <a:t>[5] Image slide 2: Felix Richter, Disinformation and Manipulation Is Rife on Social Media, (Statista, November 2017) </a:t>
            </a:r>
            <a:r>
              <a:rPr lang="en-US" sz="900" u="sng" dirty="0">
                <a:ea typeface="+mn-lt"/>
                <a:cs typeface="+mn-lt"/>
                <a:hlinkClick r:id="rId6"/>
              </a:rPr>
              <a:t>https://www.statista.com/chart/11831/manipulation-tactics-on-social-media/ </a:t>
            </a:r>
            <a:r>
              <a:rPr lang="en-US" sz="900" dirty="0">
                <a:ea typeface="+mn-lt"/>
                <a:cs typeface="+mn-lt"/>
              </a:rPr>
              <a:t>(3/21/23)</a:t>
            </a:r>
          </a:p>
          <a:p>
            <a:pPr marL="205740" indent="-205740">
              <a:buNone/>
            </a:pPr>
            <a:r>
              <a:rPr lang="en-US" sz="900" dirty="0">
                <a:ea typeface="+mn-lt"/>
                <a:cs typeface="+mn-lt"/>
              </a:rPr>
              <a:t>[6] Yalin Sun, Yan Zhang, A review of theories and models applied in studies of social media addiction and implications for future research (Elsevier Ltd, March 2021) </a:t>
            </a:r>
            <a:r>
              <a:rPr lang="en-US" sz="900" dirty="0">
                <a:ea typeface="+mn-lt"/>
                <a:cs typeface="+mn-lt"/>
                <a:hlinkClick r:id="rId7"/>
              </a:rPr>
              <a:t>https://doi.org/10.1016/j.addbeh.2020.106699</a:t>
            </a:r>
            <a:r>
              <a:rPr lang="en-US" sz="900" dirty="0">
                <a:ea typeface="+mn-lt"/>
                <a:cs typeface="+mn-lt"/>
              </a:rPr>
              <a:t>.</a:t>
            </a:r>
            <a:endParaRPr lang="en-US" sz="900">
              <a:ea typeface="Cambria"/>
            </a:endParaRPr>
          </a:p>
          <a:p>
            <a:pPr marL="205740" indent="-205740">
              <a:buNone/>
            </a:pPr>
            <a:r>
              <a:rPr lang="en-US" sz="900" dirty="0">
                <a:ea typeface="+mn-lt"/>
                <a:cs typeface="+mn-lt"/>
              </a:rPr>
              <a:t>[7] Image slide 3: Twenge, J.M., Farley, E. Not all screen time is created equal: associations with mental health vary by activity and gender (Springer Nature Switzerland AG, 2021). </a:t>
            </a:r>
            <a:r>
              <a:rPr lang="en-US" sz="900" dirty="0">
                <a:ea typeface="+mn-lt"/>
                <a:cs typeface="+mn-lt"/>
                <a:hlinkClick r:id="rId8"/>
              </a:rPr>
              <a:t>https://doi.org/10.1007/s00127-020-01906-9 </a:t>
            </a:r>
            <a:r>
              <a:rPr lang="en-US" sz="900" dirty="0">
                <a:ea typeface="+mn-lt"/>
                <a:cs typeface="+mn-lt"/>
              </a:rPr>
              <a:t>(3/21/23)</a:t>
            </a:r>
          </a:p>
          <a:p>
            <a:pPr marL="205740" indent="-205740">
              <a:buNone/>
            </a:pPr>
            <a:r>
              <a:rPr lang="en-US" sz="900" dirty="0">
                <a:ea typeface="+mn-lt"/>
                <a:cs typeface="+mn-lt"/>
              </a:rPr>
              <a:t>Number of social media users: </a:t>
            </a:r>
            <a:r>
              <a:rPr lang="en-US" sz="900" err="1">
                <a:ea typeface="+mn-lt"/>
                <a:cs typeface="+mn-lt"/>
              </a:rPr>
              <a:t>Savci</a:t>
            </a:r>
            <a:r>
              <a:rPr lang="en-US" sz="900" dirty="0">
                <a:ea typeface="+mn-lt"/>
                <a:cs typeface="+mn-lt"/>
              </a:rPr>
              <a:t>, M., Tekin, A. &amp; Elhai, J.D. Prediction of problematic social media use (PSU) using machine learning approaches (Springer Nature Switzerland AG, 2022). </a:t>
            </a:r>
            <a:r>
              <a:rPr lang="en-US" sz="900" u="sng" dirty="0">
                <a:ea typeface="+mn-lt"/>
                <a:cs typeface="+mn-lt"/>
                <a:hlinkClick r:id="rId9"/>
              </a:rPr>
              <a:t>https://doi.org/10.1007/s12144-020-00794-1</a:t>
            </a:r>
            <a:endParaRPr lang="en-US" sz="900" dirty="0">
              <a:ea typeface="+mn-lt"/>
              <a:cs typeface="+mn-lt"/>
            </a:endParaRPr>
          </a:p>
          <a:p>
            <a:pPr marL="205740" indent="-205740">
              <a:buNone/>
            </a:pPr>
            <a:r>
              <a:rPr lang="en-US" sz="900" dirty="0">
                <a:ea typeface="+mn-lt"/>
                <a:cs typeface="+mn-lt"/>
              </a:rPr>
              <a:t>Instagram privacy: Meta, Data Policy (Meta, January 4 2022) </a:t>
            </a:r>
            <a:r>
              <a:rPr lang="en-US" sz="900" u="sng" dirty="0">
                <a:ea typeface="+mn-lt"/>
                <a:cs typeface="+mn-lt"/>
                <a:hlinkClick r:id="rId10"/>
              </a:rPr>
              <a:t>https://help.instagram.com/155833707900388</a:t>
            </a:r>
            <a:r>
              <a:rPr lang="en-US" sz="900" dirty="0">
                <a:ea typeface="+mn-lt"/>
                <a:cs typeface="+mn-lt"/>
              </a:rPr>
              <a:t> (3/21/23)</a:t>
            </a:r>
          </a:p>
          <a:p>
            <a:pPr marL="205740" indent="-205740">
              <a:buNone/>
            </a:pPr>
            <a:r>
              <a:rPr lang="en-US" sz="900">
                <a:ea typeface="Cambria"/>
              </a:rPr>
              <a:t>Quote from ex Google worker: The Social Dilema (2020)</a:t>
            </a:r>
            <a:endParaRPr lang="en-US" sz="900" dirty="0">
              <a:ea typeface="Cambria"/>
            </a:endParaRPr>
          </a:p>
          <a:p>
            <a:pPr marL="205740" indent="-205740">
              <a:buNone/>
            </a:pPr>
            <a:endParaRPr lang="en-US" dirty="0">
              <a:ea typeface="Cambria"/>
            </a:endParaRPr>
          </a:p>
          <a:p>
            <a:pPr marL="0" indent="0">
              <a:buNone/>
            </a:pPr>
            <a:endParaRPr lang="en-US" dirty="0">
              <a:ea typeface="Cambria"/>
            </a:endParaRP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19</a:t>
            </a:fld>
            <a:endParaRPr lang="en-US"/>
          </a:p>
        </p:txBody>
      </p:sp>
      <p:sp>
        <p:nvSpPr>
          <p:cNvPr id="6" name="TextBox 5"/>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Alexsandra </a:t>
            </a:r>
            <a:r>
              <a:rPr lang="en-US" sz="1400" dirty="0" err="1">
                <a:latin typeface="+mj-lt"/>
              </a:rPr>
              <a:t>Antoski</a:t>
            </a:r>
            <a:endParaRPr lang="en-US" dirty="0" err="1"/>
          </a:p>
        </p:txBody>
      </p:sp>
    </p:spTree>
    <p:extLst>
      <p:ext uri="{BB962C8B-B14F-4D97-AF65-F5344CB8AC3E}">
        <p14:creationId xmlns:p14="http://schemas.microsoft.com/office/powerpoint/2010/main" val="2501287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5"/>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2" name="Slide Number Placeholder 1">
            <a:extLst>
              <a:ext uri="{FF2B5EF4-FFF2-40B4-BE49-F238E27FC236}">
                <a16:creationId xmlns:a16="http://schemas.microsoft.com/office/drawing/2014/main" id="{DA76FD0F-9CDE-6140-8547-01A36353FC4F}"/>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Saved it on my Phone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Raman Kaushik</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20</a:t>
            </a:fld>
            <a:endParaRPr lang="en-US"/>
          </a:p>
        </p:txBody>
      </p:sp>
    </p:spTree>
    <p:extLst>
      <p:ext uri="{BB962C8B-B14F-4D97-AF65-F5344CB8AC3E}">
        <p14:creationId xmlns:p14="http://schemas.microsoft.com/office/powerpoint/2010/main" val="1786590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vs Cognitive Process </a:t>
            </a:r>
          </a:p>
        </p:txBody>
      </p:sp>
      <p:sp>
        <p:nvSpPr>
          <p:cNvPr id="3" name="Content Placeholder 2"/>
          <p:cNvSpPr>
            <a:spLocks noGrp="1"/>
          </p:cNvSpPr>
          <p:nvPr>
            <p:ph sz="half" idx="1"/>
          </p:nvPr>
        </p:nvSpPr>
        <p:spPr/>
        <p:txBody>
          <a:bodyPr/>
          <a:lstStyle/>
          <a:p>
            <a:r>
              <a:rPr lang="en-US" dirty="0"/>
              <a:t>How does technology affect memory or cognitive skills?</a:t>
            </a:r>
          </a:p>
          <a:p>
            <a:r>
              <a:rPr lang="en-US" u="sng" dirty="0"/>
              <a:t>Artificial</a:t>
            </a:r>
            <a:r>
              <a:rPr lang="en-US" dirty="0"/>
              <a:t> aspects of tech can have </a:t>
            </a:r>
            <a:r>
              <a:rPr lang="en-US" u="sng" dirty="0"/>
              <a:t>real-world</a:t>
            </a:r>
            <a:r>
              <a:rPr lang="en-US" dirty="0"/>
              <a:t> consequences</a:t>
            </a:r>
          </a:p>
          <a:p>
            <a:r>
              <a:rPr lang="en-US" dirty="0"/>
              <a:t>Excessive internet usage leads to IUDs. [1]</a:t>
            </a:r>
          </a:p>
          <a:p>
            <a:r>
              <a:rPr lang="en-US" dirty="0"/>
              <a:t>IUDs lead to structural changes in brain regions associated with attentional control.</a:t>
            </a:r>
          </a:p>
          <a:p>
            <a:endParaRPr lang="en-US" dirty="0"/>
          </a:p>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Raman Kaushik</a:t>
            </a:r>
            <a:endParaRPr lang="en-US" sz="1400" dirty="0">
              <a:solidFill>
                <a:schemeClr val="tx1"/>
              </a:solidFill>
              <a:latin typeface="+mj-lt"/>
            </a:endParaRPr>
          </a:p>
        </p:txBody>
      </p:sp>
      <p:pic>
        <p:nvPicPr>
          <p:cNvPr id="1028" name="Picture 4" descr="Intelligent memory architecture with new memory technologies | SIGARCH">
            <a:extLst>
              <a:ext uri="{FF2B5EF4-FFF2-40B4-BE49-F238E27FC236}">
                <a16:creationId xmlns:a16="http://schemas.microsoft.com/office/drawing/2014/main" id="{99415DDE-07D7-543B-0BDA-E756546EC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074" y="1174127"/>
            <a:ext cx="4113870" cy="2798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576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Google Effect - Dependency</a:t>
            </a:r>
          </a:p>
        </p:txBody>
      </p:sp>
      <p:sp>
        <p:nvSpPr>
          <p:cNvPr id="3" name="Content Placeholder 2"/>
          <p:cNvSpPr>
            <a:spLocks noGrp="1"/>
          </p:cNvSpPr>
          <p:nvPr>
            <p:ph sz="half" idx="1"/>
          </p:nvPr>
        </p:nvSpPr>
        <p:spPr>
          <a:xfrm>
            <a:off x="685800" y="1352551"/>
            <a:ext cx="4064000" cy="3352800"/>
          </a:xfrm>
        </p:spPr>
        <p:txBody>
          <a:bodyPr/>
          <a:lstStyle/>
          <a:p>
            <a:r>
              <a:rPr lang="en-US" dirty="0"/>
              <a:t>Internet is an external memory system.</a:t>
            </a:r>
          </a:p>
          <a:p>
            <a:r>
              <a:rPr lang="en-US" dirty="0"/>
              <a:t>What’s more important: where the information is found or the information?</a:t>
            </a:r>
          </a:p>
          <a:p>
            <a:r>
              <a:rPr lang="en-US" dirty="0"/>
              <a:t>Results show people forget items they think will be available later and remember those which won’t. [2]</a:t>
            </a:r>
          </a:p>
          <a:p>
            <a:r>
              <a:rPr lang="en-US" dirty="0"/>
              <a:t>Human memory adapts to the changing norms of computing tech.</a:t>
            </a:r>
          </a:p>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a:latin typeface="+mj-lt"/>
              </a:rPr>
              <a:t>Raman Kaushik</a:t>
            </a:r>
            <a:endParaRPr lang="en-US" sz="1400" dirty="0">
              <a:solidFill>
                <a:schemeClr val="tx1"/>
              </a:solidFill>
              <a:latin typeface="+mj-lt"/>
            </a:endParaRPr>
          </a:p>
        </p:txBody>
      </p:sp>
      <p:pic>
        <p:nvPicPr>
          <p:cNvPr id="2050" name="Picture 2" descr="The Google Effect | Why You Can't Remember Things - YouTube">
            <a:extLst>
              <a:ext uri="{FF2B5EF4-FFF2-40B4-BE49-F238E27FC236}">
                <a16:creationId xmlns:a16="http://schemas.microsoft.com/office/drawing/2014/main" id="{C4C56044-2F3C-EEC2-3285-8495F8BD6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580" y="1276350"/>
            <a:ext cx="4064000" cy="2852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477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GPS Experiment - Memory</a:t>
            </a:r>
          </a:p>
        </p:txBody>
      </p:sp>
      <p:sp>
        <p:nvSpPr>
          <p:cNvPr id="3" name="Content Placeholder 2"/>
          <p:cNvSpPr>
            <a:spLocks noGrp="1"/>
          </p:cNvSpPr>
          <p:nvPr>
            <p:ph sz="half" idx="1"/>
          </p:nvPr>
        </p:nvSpPr>
        <p:spPr/>
        <p:txBody>
          <a:bodyPr/>
          <a:lstStyle/>
          <a:p>
            <a:r>
              <a:rPr lang="en-US" dirty="0"/>
              <a:t>Spatial Memory: Self-Guided vs GPS</a:t>
            </a:r>
          </a:p>
          <a:p>
            <a:r>
              <a:rPr lang="en-US" dirty="0"/>
              <a:t>Greater dependency on GPS associates to weaker sense of direction. [3]</a:t>
            </a:r>
          </a:p>
          <a:p>
            <a:r>
              <a:rPr lang="en-US" dirty="0"/>
              <a:t>Longitudal Study supports the hypothesis</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Raman Kaushik</a:t>
            </a:r>
            <a:endParaRPr lang="en-US" sz="1400" dirty="0">
              <a:solidFill>
                <a:schemeClr val="tx1"/>
              </a:solidFill>
              <a:latin typeface="+mj-lt"/>
            </a:endParaRPr>
          </a:p>
        </p:txBody>
      </p:sp>
      <p:pic>
        <p:nvPicPr>
          <p:cNvPr id="3074" name="Picture 2" descr="Have we become too reliant on GPS? This satellite expert thinks so. - Vox">
            <a:extLst>
              <a:ext uri="{FF2B5EF4-FFF2-40B4-BE49-F238E27FC236}">
                <a16:creationId xmlns:a16="http://schemas.microsoft.com/office/drawing/2014/main" id="{11F2A368-8C60-39BB-F34D-B1F84F342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185" y="861069"/>
            <a:ext cx="2275704" cy="15171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ew UK plan for self-driving cars details liability protections | World  Economic Forum">
            <a:extLst>
              <a:ext uri="{FF2B5EF4-FFF2-40B4-BE49-F238E27FC236}">
                <a16:creationId xmlns:a16="http://schemas.microsoft.com/office/drawing/2014/main" id="{CFE789C0-EDDF-719E-8EB8-7CD167C6D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123" y="2378205"/>
            <a:ext cx="4141766" cy="232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580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Age of Interruption</a:t>
            </a:r>
          </a:p>
        </p:txBody>
      </p:sp>
      <p:sp>
        <p:nvSpPr>
          <p:cNvPr id="3" name="Content Placeholder 2"/>
          <p:cNvSpPr>
            <a:spLocks noGrp="1"/>
          </p:cNvSpPr>
          <p:nvPr>
            <p:ph sz="half" idx="1"/>
          </p:nvPr>
        </p:nvSpPr>
        <p:spPr/>
        <p:txBody>
          <a:bodyPr/>
          <a:lstStyle/>
          <a:p>
            <a:r>
              <a:rPr lang="en-US" dirty="0"/>
              <a:t>Technology’s help in regularizing multi-tasking.</a:t>
            </a:r>
          </a:p>
          <a:p>
            <a:r>
              <a:rPr lang="en-US" dirty="0"/>
              <a:t>Multi-Tasking vs Continuous Partial Attention. [4]</a:t>
            </a:r>
          </a:p>
          <a:p>
            <a:r>
              <a:rPr lang="en-US" dirty="0"/>
              <a:t>CPA is a compulsive diffusion of attention from main task.</a:t>
            </a:r>
          </a:p>
          <a:p>
            <a:r>
              <a:rPr lang="en-US" dirty="0"/>
              <a:t>Ethicality of CPA? </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Raman Kaushik</a:t>
            </a:r>
            <a:endParaRPr lang="en-US" sz="1400" dirty="0">
              <a:solidFill>
                <a:schemeClr val="tx1"/>
              </a:solidFill>
              <a:latin typeface="+mj-lt"/>
            </a:endParaRPr>
          </a:p>
        </p:txBody>
      </p:sp>
      <p:pic>
        <p:nvPicPr>
          <p:cNvPr id="5122" name="Picture 2" descr="Multitasking Test">
            <a:extLst>
              <a:ext uri="{FF2B5EF4-FFF2-40B4-BE49-F238E27FC236}">
                <a16:creationId xmlns:a16="http://schemas.microsoft.com/office/drawing/2014/main" id="{F52D095B-BC29-8E09-B583-5A45FBBFE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7568" y="1181100"/>
            <a:ext cx="3099730" cy="2951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623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Mitigate The Digital Amnesia</a:t>
            </a:r>
          </a:p>
        </p:txBody>
      </p:sp>
      <p:sp>
        <p:nvSpPr>
          <p:cNvPr id="3" name="Content Placeholder 2"/>
          <p:cNvSpPr>
            <a:spLocks noGrp="1"/>
          </p:cNvSpPr>
          <p:nvPr>
            <p:ph sz="half" idx="1"/>
          </p:nvPr>
        </p:nvSpPr>
        <p:spPr/>
        <p:txBody>
          <a:bodyPr/>
          <a:lstStyle/>
          <a:p>
            <a:r>
              <a:rPr lang="en-US" dirty="0"/>
              <a:t>-71% of parents can’t remember children phone numbers and 87% numbers of child’s school. [5]</a:t>
            </a:r>
          </a:p>
          <a:p>
            <a:r>
              <a:rPr lang="en-US" dirty="0"/>
              <a:t>Mitigate by:</a:t>
            </a:r>
          </a:p>
          <a:p>
            <a:pPr lvl="1"/>
            <a:r>
              <a:rPr lang="en-US" dirty="0"/>
              <a:t>Keep Device out of sight before bed.</a:t>
            </a:r>
          </a:p>
          <a:p>
            <a:pPr lvl="1"/>
            <a:r>
              <a:rPr lang="en-US" dirty="0"/>
              <a:t>Reduce dependency on GPS</a:t>
            </a:r>
          </a:p>
          <a:p>
            <a:pPr lvl="1"/>
            <a:r>
              <a:rPr lang="en-US" dirty="0"/>
              <a:t>Reflect and Contemplate on tasks you did.</a:t>
            </a:r>
          </a:p>
          <a:p>
            <a:pPr lvl="1"/>
            <a:r>
              <a:rPr lang="en-US" dirty="0"/>
              <a:t>Exercise your memory</a:t>
            </a:r>
          </a:p>
          <a:p>
            <a:pPr marL="205768" lvl="1" indent="0">
              <a:buNone/>
            </a:pPr>
            <a:r>
              <a:rPr lang="en-US" dirty="0"/>
              <a:t>[6]</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Raman Kaushik</a:t>
            </a:r>
            <a:endParaRPr lang="en-US" sz="1400" dirty="0">
              <a:solidFill>
                <a:schemeClr val="tx1"/>
              </a:solidFill>
              <a:latin typeface="+mj-lt"/>
            </a:endParaRPr>
          </a:p>
        </p:txBody>
      </p:sp>
      <p:pic>
        <p:nvPicPr>
          <p:cNvPr id="4098" name="Picture 2" descr="3 Simple Practices to Break Your Phone Addiction [My TEDx Talk]">
            <a:extLst>
              <a:ext uri="{FF2B5EF4-FFF2-40B4-BE49-F238E27FC236}">
                <a16:creationId xmlns:a16="http://schemas.microsoft.com/office/drawing/2014/main" id="{21ECFFE5-02AB-764F-AB7F-F66694E52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814" y="1185028"/>
            <a:ext cx="4038600" cy="284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567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799" y="1352551"/>
            <a:ext cx="7968803" cy="3428999"/>
          </a:xfrm>
        </p:spPr>
        <p:txBody>
          <a:bodyPr lIns="91440">
            <a:normAutofit fontScale="47500" lnSpcReduction="20000"/>
          </a:bodyPr>
          <a:lstStyle/>
          <a:p>
            <a:pPr marL="0" indent="0">
              <a:lnSpc>
                <a:spcPct val="120000"/>
              </a:lnSpc>
              <a:buNone/>
            </a:pPr>
            <a:r>
              <a:rPr lang="en-US" dirty="0"/>
              <a:t>[1] </a:t>
            </a:r>
            <a:r>
              <a:rPr lang="en-US" dirty="0">
                <a:effectLst/>
              </a:rPr>
              <a:t>Firth, J. A., </a:t>
            </a:r>
            <a:r>
              <a:rPr lang="en-US" dirty="0" err="1">
                <a:effectLst/>
              </a:rPr>
              <a:t>Torous</a:t>
            </a:r>
            <a:r>
              <a:rPr lang="en-US" dirty="0">
                <a:effectLst/>
              </a:rPr>
              <a:t>, J., &amp; Firth, J. (2020, December 17). </a:t>
            </a:r>
            <a:r>
              <a:rPr lang="en-US" i="1" dirty="0">
                <a:effectLst/>
              </a:rPr>
              <a:t>Exploring the impact of internet use on memory and attention processes</a:t>
            </a:r>
            <a:r>
              <a:rPr lang="en-US" dirty="0">
                <a:effectLst/>
              </a:rPr>
              <a:t>. International journal of environmental research and public health. Retrieved March 23, 2023, from https://</a:t>
            </a:r>
            <a:r>
              <a:rPr lang="en-US" dirty="0" err="1">
                <a:effectLst/>
              </a:rPr>
              <a:t>www.ncbi.nlm.nih.gov</a:t>
            </a:r>
            <a:r>
              <a:rPr lang="en-US" dirty="0">
                <a:effectLst/>
              </a:rPr>
              <a:t>/</a:t>
            </a:r>
            <a:r>
              <a:rPr lang="en-US" dirty="0" err="1">
                <a:effectLst/>
              </a:rPr>
              <a:t>pmc</a:t>
            </a:r>
            <a:r>
              <a:rPr lang="en-US" dirty="0">
                <a:effectLst/>
              </a:rPr>
              <a:t>/articles/PMC7766706/ </a:t>
            </a:r>
          </a:p>
          <a:p>
            <a:pPr marL="0" indent="0">
              <a:lnSpc>
                <a:spcPct val="120000"/>
              </a:lnSpc>
              <a:buNone/>
            </a:pPr>
            <a:r>
              <a:rPr lang="en-US" dirty="0"/>
              <a:t>[2] </a:t>
            </a:r>
            <a:r>
              <a:rPr lang="en-US" dirty="0">
                <a:effectLst/>
              </a:rPr>
              <a:t>Sparrow, B. (2011, July 11). </a:t>
            </a:r>
            <a:r>
              <a:rPr lang="en-US" i="1" dirty="0">
                <a:effectLst/>
              </a:rPr>
              <a:t>Google effects on memory: Cognitive consequences of ... - science | AAAS</a:t>
            </a:r>
            <a:r>
              <a:rPr lang="en-US" dirty="0">
                <a:effectLst/>
              </a:rPr>
              <a:t>. Google Effects on Memory: Cognitive Consequences of Having Information at Our Fingertips. Retrieved March 23, 2023, from https://</a:t>
            </a:r>
            <a:r>
              <a:rPr lang="en-US" dirty="0" err="1">
                <a:effectLst/>
              </a:rPr>
              <a:t>www.science.org</a:t>
            </a:r>
            <a:r>
              <a:rPr lang="en-US" dirty="0">
                <a:effectLst/>
              </a:rPr>
              <a:t>/</a:t>
            </a:r>
            <a:r>
              <a:rPr lang="en-US" dirty="0" err="1">
                <a:effectLst/>
              </a:rPr>
              <a:t>doi</a:t>
            </a:r>
            <a:r>
              <a:rPr lang="en-US" dirty="0">
                <a:effectLst/>
              </a:rPr>
              <a:t>/10.1126/science.1207745 </a:t>
            </a:r>
            <a:endParaRPr lang="en-US" dirty="0"/>
          </a:p>
          <a:p>
            <a:pPr marL="0" indent="0">
              <a:lnSpc>
                <a:spcPct val="120000"/>
              </a:lnSpc>
              <a:buNone/>
            </a:pPr>
            <a:r>
              <a:rPr lang="en-US" dirty="0"/>
              <a:t>[3] </a:t>
            </a:r>
            <a:r>
              <a:rPr lang="en-US" dirty="0" err="1">
                <a:effectLst/>
              </a:rPr>
              <a:t>Dahmani</a:t>
            </a:r>
            <a:r>
              <a:rPr lang="en-US" dirty="0">
                <a:effectLst/>
              </a:rPr>
              <a:t>, L., &amp; </a:t>
            </a:r>
            <a:r>
              <a:rPr lang="en-US" dirty="0" err="1">
                <a:effectLst/>
              </a:rPr>
              <a:t>Bohbot</a:t>
            </a:r>
            <a:r>
              <a:rPr lang="en-US" dirty="0">
                <a:effectLst/>
              </a:rPr>
              <a:t>, V. D. (2020, April 14). Habitual use of GPS negatively impacts spatial memory during self-guided navigation. Retrieved March 23, 2023, from https://</a:t>
            </a:r>
            <a:r>
              <a:rPr lang="en-US" dirty="0" err="1">
                <a:effectLst/>
              </a:rPr>
              <a:t>www.nature.com</a:t>
            </a:r>
            <a:r>
              <a:rPr lang="en-US" dirty="0">
                <a:effectLst/>
              </a:rPr>
              <a:t>/articles/s41598-020-62877-0 </a:t>
            </a:r>
            <a:endParaRPr lang="en-US" dirty="0"/>
          </a:p>
          <a:p>
            <a:pPr marL="0" indent="0">
              <a:lnSpc>
                <a:spcPct val="120000"/>
              </a:lnSpc>
              <a:buNone/>
            </a:pPr>
            <a:r>
              <a:rPr lang="en-US" dirty="0"/>
              <a:t>[4] Rose, E. (2010). Continuous Partial Attention: Reconsidering the Role of Online Learning in the Age of Interruption. </a:t>
            </a:r>
            <a:r>
              <a:rPr lang="en-US" i="1" dirty="0"/>
              <a:t>Educational Technology</a:t>
            </a:r>
            <a:r>
              <a:rPr lang="en-US" dirty="0"/>
              <a:t>, </a:t>
            </a:r>
            <a:r>
              <a:rPr lang="en-US" i="1" dirty="0"/>
              <a:t>50</a:t>
            </a:r>
            <a:r>
              <a:rPr lang="en-US" dirty="0"/>
              <a:t>(4), 41–46. </a:t>
            </a:r>
            <a:r>
              <a:rPr lang="en-US" dirty="0">
                <a:hlinkClick r:id="rId2"/>
              </a:rPr>
              <a:t>http://www.jstor.org/stable/44429840</a:t>
            </a:r>
            <a:endParaRPr lang="en-US" dirty="0"/>
          </a:p>
          <a:p>
            <a:pPr marL="0" indent="0">
              <a:lnSpc>
                <a:spcPct val="120000"/>
              </a:lnSpc>
              <a:buNone/>
            </a:pPr>
            <a:r>
              <a:rPr lang="en-US" dirty="0"/>
              <a:t>[5] </a:t>
            </a:r>
            <a:r>
              <a:rPr lang="en-US" dirty="0">
                <a:effectLst/>
              </a:rPr>
              <a:t>DTE Staff. (2018, September 18). </a:t>
            </a:r>
            <a:r>
              <a:rPr lang="en-US" i="1" dirty="0">
                <a:effectLst/>
              </a:rPr>
              <a:t>Digital amnesia: Excessive use of mobile phone could lead to memory loss</a:t>
            </a:r>
            <a:r>
              <a:rPr lang="en-US" dirty="0">
                <a:effectLst/>
              </a:rPr>
              <a:t>. Down To Earth. Retrieved March 23, 2023, from https://</a:t>
            </a:r>
            <a:r>
              <a:rPr lang="en-US" dirty="0" err="1">
                <a:effectLst/>
              </a:rPr>
              <a:t>www.downtoearth.org.in</a:t>
            </a:r>
            <a:r>
              <a:rPr lang="en-US" dirty="0">
                <a:effectLst/>
              </a:rPr>
              <a:t>/news/health/digital-amnesia-excessive-use-of-mobile-phone-could-lead-to-memory-loss-61660 </a:t>
            </a:r>
          </a:p>
          <a:p>
            <a:pPr marL="0" indent="0">
              <a:lnSpc>
                <a:spcPct val="120000"/>
              </a:lnSpc>
              <a:buNone/>
            </a:pPr>
            <a:r>
              <a:rPr lang="en-US" dirty="0"/>
              <a:t>[6] </a:t>
            </a:r>
            <a:r>
              <a:rPr lang="en-US" dirty="0" err="1">
                <a:effectLst/>
              </a:rPr>
              <a:t>Loic</a:t>
            </a:r>
            <a:r>
              <a:rPr lang="en-US" dirty="0">
                <a:effectLst/>
              </a:rPr>
              <a:t>, L. (2022, January 31). </a:t>
            </a:r>
            <a:r>
              <a:rPr lang="en-US" i="1" dirty="0">
                <a:effectLst/>
              </a:rPr>
              <a:t>Is technology ruining your memory? how to overcome digital amnesia</a:t>
            </a:r>
            <a:r>
              <a:rPr lang="en-US" dirty="0">
                <a:effectLst/>
              </a:rPr>
              <a:t>. MUO. Retrieved March 23, 2023, from https://</a:t>
            </a:r>
            <a:r>
              <a:rPr lang="en-US" dirty="0" err="1">
                <a:effectLst/>
              </a:rPr>
              <a:t>www.makeuseof.com</a:t>
            </a:r>
            <a:r>
              <a:rPr lang="en-US" dirty="0">
                <a:effectLst/>
              </a:rPr>
              <a:t>/technology-ruining-memory-overcome-digital-amnesia/ </a:t>
            </a:r>
          </a:p>
          <a:p>
            <a:pPr marL="0" indent="0">
              <a:buNone/>
            </a:pPr>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Raman Kaushik</a:t>
            </a:r>
            <a:endParaRPr lang="en-US" sz="1400" dirty="0">
              <a:solidFill>
                <a:schemeClr val="tx1"/>
              </a:solidFill>
              <a:latin typeface="+mj-lt"/>
            </a:endParaRPr>
          </a:p>
        </p:txBody>
      </p:sp>
    </p:spTree>
    <p:extLst>
      <p:ext uri="{BB962C8B-B14F-4D97-AF65-F5344CB8AC3E}">
        <p14:creationId xmlns:p14="http://schemas.microsoft.com/office/powerpoint/2010/main" val="928884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a:t>
            </a:r>
            <a:r>
              <a:rPr lang="en-US" dirty="0" err="1"/>
              <a:t>REmotely</a:t>
            </a:r>
            <a:r>
              <a:rPr lang="en-US" dirty="0"/>
              <a:t>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2023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28</a:t>
            </a:fld>
            <a:endParaRPr lang="en-US"/>
          </a:p>
        </p:txBody>
      </p:sp>
    </p:spTree>
    <p:extLst>
      <p:ext uri="{BB962C8B-B14F-4D97-AF65-F5344CB8AC3E}">
        <p14:creationId xmlns:p14="http://schemas.microsoft.com/office/powerpoint/2010/main" val="334524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2023 Keith A. Pray</a:t>
            </a:r>
            <a:endParaRPr lang="en-US"/>
          </a:p>
        </p:txBody>
      </p:sp>
      <p:sp>
        <p:nvSpPr>
          <p:cNvPr id="7" name="TextBox 6"/>
          <p:cNvSpPr txBox="1"/>
          <p:nvPr/>
        </p:nvSpPr>
        <p:spPr>
          <a:xfrm>
            <a:off x="2856867" y="4750533"/>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xkcd.com</a:t>
            </a:r>
            <a:r>
              <a:rPr lang="en-US" dirty="0"/>
              <a:t>/949/</a:t>
            </a:r>
          </a:p>
        </p:txBody>
      </p:sp>
      <p:pic>
        <p:nvPicPr>
          <p:cNvPr id="8" name="Picture 7"/>
          <p:cNvPicPr>
            <a:picLocks noChangeAspect="1"/>
          </p:cNvPicPr>
          <p:nvPr/>
        </p:nvPicPr>
        <p:blipFill>
          <a:blip r:embed="rId3"/>
          <a:stretch>
            <a:fillRect/>
          </a:stretch>
        </p:blipFill>
        <p:spPr>
          <a:xfrm>
            <a:off x="5276597" y="346998"/>
            <a:ext cx="3527527" cy="4749784"/>
          </a:xfrm>
          <a:prstGeom prst="rect">
            <a:avLst/>
          </a:prstGeom>
        </p:spPr>
      </p:pic>
      <p:pic>
        <p:nvPicPr>
          <p:cNvPr id="10" name="Picture 9"/>
          <p:cNvPicPr>
            <a:picLocks noChangeAspect="1"/>
          </p:cNvPicPr>
          <p:nvPr/>
        </p:nvPicPr>
        <p:blipFill>
          <a:blip r:embed="rId4"/>
          <a:stretch>
            <a:fillRect/>
          </a:stretch>
        </p:blipFill>
        <p:spPr>
          <a:xfrm>
            <a:off x="191686" y="636253"/>
            <a:ext cx="4934030" cy="4002047"/>
          </a:xfrm>
          <a:prstGeom prst="rect">
            <a:avLst/>
          </a:prstGeom>
        </p:spPr>
      </p:pic>
      <p:sp>
        <p:nvSpPr>
          <p:cNvPr id="9" name="TextBox 8"/>
          <p:cNvSpPr txBox="1"/>
          <p:nvPr/>
        </p:nvSpPr>
        <p:spPr>
          <a:xfrm>
            <a:off x="1644215" y="764301"/>
            <a:ext cx="495641" cy="473822"/>
          </a:xfrm>
          <a:prstGeom prst="foldedCorner">
            <a:avLst/>
          </a:prstGeom>
          <a:solidFill>
            <a:schemeClr val="bg2">
              <a:lumMod val="50000"/>
            </a:schemeClr>
          </a:solidFill>
        </p:spPr>
        <p:txBody>
          <a:bodyPr wrap="none" lIns="91436" tIns="45718" rIns="91436" bIns="45718" rtlCol="0" anchor="ctr">
            <a:spAutoFit/>
          </a:bodyPr>
          <a:lstStyle/>
          <a:p>
            <a:pPr algn="ctr">
              <a:lnSpc>
                <a:spcPct val="90000"/>
              </a:lnSpc>
            </a:pPr>
            <a:r>
              <a:rPr lang="en-US" sz="2200" dirty="0"/>
              <a:t>25</a:t>
            </a:r>
          </a:p>
        </p:txBody>
      </p:sp>
      <p:sp>
        <p:nvSpPr>
          <p:cNvPr id="11" name="TextBox 10"/>
          <p:cNvSpPr txBox="1"/>
          <p:nvPr/>
        </p:nvSpPr>
        <p:spPr>
          <a:xfrm>
            <a:off x="191686" y="290004"/>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poofytoo.com</a:t>
            </a:r>
            <a:r>
              <a:rPr lang="en-US" dirty="0"/>
              <a:t>/</a:t>
            </a:r>
          </a:p>
        </p:txBody>
      </p:sp>
      <p:sp>
        <p:nvSpPr>
          <p:cNvPr id="2" name="Slide Number Placeholder 1">
            <a:extLst>
              <a:ext uri="{FF2B5EF4-FFF2-40B4-BE49-F238E27FC236}">
                <a16:creationId xmlns:a16="http://schemas.microsoft.com/office/drawing/2014/main" id="{80DD9010-4632-764F-AB25-214A244EAF53}"/>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58478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395925" y="1065228"/>
            <a:ext cx="4183145" cy="3931968"/>
          </a:xfrm>
        </p:spPr>
        <p:txBody>
          <a:bodyPr>
            <a:noAutofit/>
          </a:bodyPr>
          <a:lstStyle/>
          <a:p>
            <a:r>
              <a:rPr lang="en-US" sz="1100" dirty="0"/>
              <a:t>pp. 110 </a:t>
            </a:r>
            <a:r>
              <a:rPr lang="en-US" sz="1100" b="1" dirty="0"/>
              <a:t>First e-games 1972 at Stanford </a:t>
            </a:r>
            <a:r>
              <a:rPr lang="en-US" sz="1100" dirty="0"/>
              <a:t>[1]. Has Twitch viewership gone up since the start of the COVID pandemic?</a:t>
            </a:r>
          </a:p>
          <a:p>
            <a:r>
              <a:rPr lang="en-US" sz="1100" dirty="0"/>
              <a:t>pp. 111 What powers the cell phones and towers? “everyday tasks” not apparent from image.</a:t>
            </a:r>
          </a:p>
          <a:p>
            <a:r>
              <a:rPr lang="en-US" sz="1100" dirty="0"/>
              <a:t>pp. 113 Ann did not force people to complain.</a:t>
            </a:r>
          </a:p>
          <a:p>
            <a:r>
              <a:rPr lang="en-US" sz="1100" dirty="0"/>
              <a:t>pp. 114 Does Kantian analysis agree?</a:t>
            </a:r>
          </a:p>
          <a:p>
            <a:r>
              <a:rPr lang="en-US" sz="1100" dirty="0"/>
              <a:t>pp. 117 9% # transactions or $$? Wikipedia critics source from </a:t>
            </a:r>
            <a:r>
              <a:rPr lang="en-US" sz="1100" b="1" dirty="0"/>
              <a:t>2005</a:t>
            </a:r>
            <a:r>
              <a:rPr lang="en-US" sz="1100" dirty="0"/>
              <a:t>, is quality still in question?</a:t>
            </a:r>
          </a:p>
          <a:p>
            <a:r>
              <a:rPr lang="en-US" sz="1100" dirty="0"/>
              <a:t>pp. 118 MOOC source from 2012, now?</a:t>
            </a:r>
          </a:p>
          <a:p>
            <a:r>
              <a:rPr lang="en-US" sz="1100" dirty="0"/>
              <a:t>pp. 122 Macedonian is nice addition to new edition</a:t>
            </a:r>
          </a:p>
          <a:p>
            <a:r>
              <a:rPr lang="en-US" sz="1100" dirty="0"/>
              <a:t>pp. 123 “may have” = weak conclusion. Who funded studies?</a:t>
            </a:r>
          </a:p>
          <a:p>
            <a:r>
              <a:rPr lang="en-US" sz="1100" dirty="0"/>
              <a:t>pp. 124 Easier consolidation of newspapers.  Advertisers switching away from newspaper source from 2014.</a:t>
            </a:r>
          </a:p>
          <a:p>
            <a:r>
              <a:rPr lang="en-US" sz="1100" dirty="0"/>
              <a:t>pp. 126 Search engines link deeper than home page</a:t>
            </a:r>
          </a:p>
          <a:p>
            <a:r>
              <a:rPr lang="en-US" sz="1100" dirty="0"/>
              <a:t>pp. 127 Any US agencies employing this many people?</a:t>
            </a:r>
          </a:p>
        </p:txBody>
      </p:sp>
      <p:sp>
        <p:nvSpPr>
          <p:cNvPr id="11" name="Content Placeholder 10"/>
          <p:cNvSpPr>
            <a:spLocks noGrp="1"/>
          </p:cNvSpPr>
          <p:nvPr>
            <p:ph sz="half" idx="2"/>
          </p:nvPr>
        </p:nvSpPr>
        <p:spPr>
          <a:xfrm>
            <a:off x="4593209" y="1065228"/>
            <a:ext cx="4183145" cy="3931968"/>
          </a:xfrm>
        </p:spPr>
        <p:txBody>
          <a:bodyPr>
            <a:noAutofit/>
          </a:bodyPr>
          <a:lstStyle/>
          <a:p>
            <a:r>
              <a:rPr lang="en-US" sz="1100" dirty="0"/>
              <a:t>pp. 131 Adult bookstores lowering property values source?</a:t>
            </a:r>
          </a:p>
          <a:p>
            <a:r>
              <a:rPr lang="en-US" sz="1100" dirty="0"/>
              <a:t>pp. 135 “texted… images”</a:t>
            </a:r>
          </a:p>
          <a:p>
            <a:r>
              <a:rPr lang="en-US" sz="1100" dirty="0"/>
              <a:t>pp. 136 Stating people searching did not consent to material being blocked makes more sense.</a:t>
            </a:r>
          </a:p>
          <a:p>
            <a:r>
              <a:rPr lang="en-US" sz="1100" dirty="0"/>
              <a:t>pp. 138 sexting examples all from 2009?</a:t>
            </a:r>
          </a:p>
          <a:p>
            <a:r>
              <a:rPr lang="en-US" sz="1100" dirty="0"/>
              <a:t>pp. 140 College students still as likely? 2013 source</a:t>
            </a:r>
          </a:p>
          <a:p>
            <a:r>
              <a:rPr lang="en-US" sz="1100" dirty="0"/>
              <a:t>pp. 141 Do mobile plans still charge for text messages?</a:t>
            </a:r>
          </a:p>
          <a:p>
            <a:r>
              <a:rPr lang="en-US" sz="1100" dirty="0"/>
              <a:t>pp. 146 Hunter Moore convictions seem unrelated to “Anyone Up?” site.</a:t>
            </a:r>
          </a:p>
          <a:p>
            <a:r>
              <a:rPr lang="en-US" sz="1100" dirty="0"/>
              <a:t>pp. 153 See: </a:t>
            </a:r>
            <a:r>
              <a:rPr lang="en-US" sz="1100" b="1" dirty="0">
                <a:hlinkClick r:id="rId3"/>
              </a:rPr>
              <a:t>http://en.wikipedia.org/wiki/Wikipedia:Citing_Wikipedia</a:t>
            </a:r>
            <a:r>
              <a:rPr lang="en-US" sz="1100" b="1" dirty="0"/>
              <a:t> </a:t>
            </a:r>
          </a:p>
          <a:p>
            <a:r>
              <a:rPr lang="en-US" sz="1100" dirty="0"/>
              <a:t>pp. 154 Question 40 same as 46</a:t>
            </a:r>
          </a:p>
          <a:p>
            <a:r>
              <a:rPr lang="en-US" sz="1100" dirty="0"/>
              <a:t>Questions I liked: 17, 43</a:t>
            </a:r>
          </a:p>
          <a:p>
            <a:r>
              <a:rPr lang="en-US" sz="1100" dirty="0"/>
              <a:t>Interview nice update</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A5F6E847-3FA0-1144-A5D1-FEB826467EC2}"/>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p>
        </p:txBody>
      </p:sp>
      <p:sp>
        <p:nvSpPr>
          <p:cNvPr id="3" name="Content Placeholder 2"/>
          <p:cNvSpPr>
            <a:spLocks noGrp="1"/>
          </p:cNvSpPr>
          <p:nvPr>
            <p:ph idx="1"/>
          </p:nvPr>
        </p:nvSpPr>
        <p:spPr/>
        <p:txBody>
          <a:bodyPr>
            <a:normAutofit/>
          </a:bodyPr>
          <a:lstStyle/>
          <a:p>
            <a:pPr marL="457178" indent="-457178">
              <a:buFont typeface="+mj-lt"/>
              <a:buAutoNum type="arabicPeriod"/>
            </a:pPr>
            <a:r>
              <a:rPr lang="en-US" dirty="0"/>
              <a:t>Name two methods some governments use to control access to information.</a:t>
            </a:r>
          </a:p>
          <a:p>
            <a:pPr marL="457178" indent="-457178">
              <a:buFont typeface="+mj-lt"/>
              <a:buAutoNum type="arabicPeriod"/>
            </a:pPr>
            <a:r>
              <a:rPr lang="en-US" dirty="0"/>
              <a:t>A large company has a policy prohibiting employees from blogging about company products.</a:t>
            </a:r>
          </a:p>
          <a:p>
            <a:pPr marL="662935" lvl="1" indent="-457178">
              <a:buFont typeface="+mj-lt"/>
              <a:buAutoNum type="arabicPeriod"/>
            </a:pPr>
            <a:r>
              <a:rPr lang="en-US" dirty="0"/>
              <a:t>Does it violate the First Amendment? Why?</a:t>
            </a:r>
          </a:p>
          <a:p>
            <a:pPr marL="662935" lvl="1" indent="-457178">
              <a:buFont typeface="+mj-lt"/>
              <a:buAutoNum type="arabicPeriod"/>
            </a:pPr>
            <a:r>
              <a:rPr lang="en-US" dirty="0"/>
              <a:t>Name two possible reasons for the policy.</a:t>
            </a:r>
          </a:p>
          <a:p>
            <a:pPr marL="662935" lvl="1" indent="-457178">
              <a:buFont typeface="+mj-lt"/>
              <a:buAutoNum type="arabicPeriod"/>
            </a:pPr>
            <a:r>
              <a:rPr lang="en-US" dirty="0"/>
              <a:t>Is it reasonable? Why?</a:t>
            </a:r>
          </a:p>
          <a:p>
            <a:pPr marL="457178" indent="-457178">
              <a:buFont typeface="+mj-lt"/>
              <a:buAutoNum type="arabicPeriod"/>
            </a:pPr>
            <a:r>
              <a:rPr lang="en-US" dirty="0"/>
              <a:t>What does “URL” stand for and what is it?</a:t>
            </a:r>
          </a:p>
          <a:p>
            <a:pPr marL="457178" indent="-457178">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019BE013-CE50-AB41-BC83-8DA7AFA72B74}"/>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39984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348"/>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9" name="Action Button: Movie 8">
            <a:hlinkClick r:id="rId3" highlightClick="1"/>
            <a:extLst>
              <a:ext uri="{FF2B5EF4-FFF2-40B4-BE49-F238E27FC236}">
                <a16:creationId xmlns:a16="http://schemas.microsoft.com/office/drawing/2014/main" id="{213B5DED-C16C-6E40-AAAE-E347172CC42F}"/>
              </a:ext>
            </a:extLst>
          </p:cNvPr>
          <p:cNvSpPr/>
          <p:nvPr/>
        </p:nvSpPr>
        <p:spPr>
          <a:xfrm>
            <a:off x="4220972" y="466671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EAEBF9F-A9D2-A544-892C-84E339F5310D}"/>
              </a:ext>
            </a:extLst>
          </p:cNvPr>
          <p:cNvSpPr>
            <a:spLocks noGrp="1"/>
          </p:cNvSpPr>
          <p:nvPr>
            <p:ph type="sldNum" sz="quarter" idx="12"/>
          </p:nvPr>
        </p:nvSpPr>
        <p:spPr/>
        <p:txBody>
          <a:bodyPr/>
          <a:lstStyle/>
          <a:p>
            <a:fld id="{A2A17EAB-8B51-5C40-8776-6683E51FA7A0}" type="slidenum">
              <a:rPr lang="en-US" smtClean="0"/>
              <a:t>6</a:t>
            </a:fld>
            <a:endParaRPr lang="en-US"/>
          </a:p>
        </p:txBody>
      </p:sp>
      <p:pic>
        <p:nvPicPr>
          <p:cNvPr id="10" name="Picture 2" descr="This Video Will Make You Angry - YouTube">
            <a:hlinkClick r:id="rId3"/>
            <a:extLst>
              <a:ext uri="{FF2B5EF4-FFF2-40B4-BE49-F238E27FC236}">
                <a16:creationId xmlns:a16="http://schemas.microsoft.com/office/drawing/2014/main" id="{E1F4F1E4-F403-EE4E-9C88-987DD7242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735" y="4075451"/>
            <a:ext cx="91440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81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Reading</a:t>
            </a:r>
          </a:p>
          <a:p>
            <a:r>
              <a:rPr lang="en-US" dirty="0"/>
              <a:t>Individual Presentations</a:t>
            </a:r>
          </a:p>
          <a:p>
            <a:r>
              <a:rPr lang="en-US" dirty="0"/>
              <a:t>Extra Credit – One page paper</a:t>
            </a:r>
          </a:p>
          <a:p>
            <a:pPr lvl="1"/>
            <a:r>
              <a:rPr lang="en-US" dirty="0"/>
              <a:t>Is WPI’s IT Acceptable Use Policy morally acceptable?</a:t>
            </a:r>
          </a:p>
          <a:p>
            <a:r>
              <a:rPr lang="en-US" dirty="0"/>
              <a:t>Work on your group project</a:t>
            </a:r>
          </a:p>
          <a:p>
            <a:pPr lvl="1"/>
            <a:r>
              <a:rPr lang="en-US" dirty="0"/>
              <a:t>1.23 Happiness!</a:t>
            </a:r>
          </a:p>
          <a:p>
            <a:pPr lvl="2"/>
            <a:r>
              <a:rPr lang="en-US" dirty="0"/>
              <a:t>1-3 scale with 1 = everyone getting their first pick</a:t>
            </a:r>
          </a:p>
          <a:p>
            <a:pPr lvl="1"/>
            <a:r>
              <a:rPr lang="en-US" dirty="0"/>
              <a:t>See full group project description on course website</a:t>
            </a:r>
          </a:p>
          <a:p>
            <a:pPr lvl="1"/>
            <a:r>
              <a:rPr lang="en-US" dirty="0"/>
              <a:t>Send Web Site URL before next class</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7E5D6C05-58CD-D942-A397-9D7D733BF549}"/>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2334654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67490"/>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2" name="Slide Number Placeholder 1">
            <a:extLst>
              <a:ext uri="{FF2B5EF4-FFF2-40B4-BE49-F238E27FC236}">
                <a16:creationId xmlns:a16="http://schemas.microsoft.com/office/drawing/2014/main" id="{4C941449-4A30-A849-A85E-E773F53475AE}"/>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31098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When should children be plugged in?</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Kayla Afonseca</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726717372"/>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40970</TotalTime>
  <Words>5248</Words>
  <Application>Microsoft Macintosh PowerPoint</Application>
  <PresentationFormat>On-screen Show (16:9)</PresentationFormat>
  <Paragraphs>455</Paragraphs>
  <Slides>28</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ＭＳ Ｐゴシック</vt:lpstr>
      <vt:lpstr>-apple-system</vt:lpstr>
      <vt:lpstr>Arial</vt:lpstr>
      <vt:lpstr>Calibri</vt:lpstr>
      <vt:lpstr>Cambria</vt:lpstr>
      <vt:lpstr>PT Serif</vt:lpstr>
      <vt:lpstr>RobotoCondensed-Regular</vt:lpstr>
      <vt:lpstr>Red Radial 16x9</vt:lpstr>
      <vt:lpstr>Class 4 Freedom Of Speech</vt:lpstr>
      <vt:lpstr>Overview</vt:lpstr>
      <vt:lpstr>PowerPoint Presentation</vt:lpstr>
      <vt:lpstr>My Reading Notes</vt:lpstr>
      <vt:lpstr>Group Quiz</vt:lpstr>
      <vt:lpstr>Overview</vt:lpstr>
      <vt:lpstr>Assignment</vt:lpstr>
      <vt:lpstr>Overview</vt:lpstr>
      <vt:lpstr>When should children be plugged in?</vt:lpstr>
      <vt:lpstr>Recommended age?[1]</vt:lpstr>
      <vt:lpstr>Negative affects of technology[2] &amp; [3]</vt:lpstr>
      <vt:lpstr>Positive affects of technology[5] </vt:lpstr>
      <vt:lpstr>Conclusion[4]</vt:lpstr>
      <vt:lpstr>References</vt:lpstr>
      <vt:lpstr>Social Media Algorithms: Uncovering Their Harmful Impact on Users</vt:lpstr>
      <vt:lpstr>Privacy</vt:lpstr>
      <vt:lpstr>Information Filtering</vt:lpstr>
      <vt:lpstr>well-being</vt:lpstr>
      <vt:lpstr>References</vt:lpstr>
      <vt:lpstr>Saved it on my Phone</vt:lpstr>
      <vt:lpstr>Technology vs Cognitive Process </vt:lpstr>
      <vt:lpstr>The Google Effect - Dependency</vt:lpstr>
      <vt:lpstr>The GPS Experiment - Memory</vt:lpstr>
      <vt:lpstr>The Age of Interruption</vt:lpstr>
      <vt:lpstr>Mitigate The Digital Amnesia</vt:lpstr>
      <vt:lpstr>References</vt:lpstr>
      <vt:lpstr>Class 4 The End</vt:lpstr>
      <vt:lpstr>what works well REmotely With Zoom</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364</cp:revision>
  <dcterms:created xsi:type="dcterms:W3CDTF">2014-08-25T02:19:16Z</dcterms:created>
  <dcterms:modified xsi:type="dcterms:W3CDTF">2023-03-24T22:07:45Z</dcterms:modified>
</cp:coreProperties>
</file>